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51"/>
  </p:notesMasterIdLst>
  <p:handoutMasterIdLst>
    <p:handoutMasterId r:id="rId52"/>
  </p:handoutMasterIdLst>
  <p:sldIdLst>
    <p:sldId id="648" r:id="rId6"/>
    <p:sldId id="787" r:id="rId7"/>
    <p:sldId id="788" r:id="rId8"/>
    <p:sldId id="793" r:id="rId9"/>
    <p:sldId id="794" r:id="rId10"/>
    <p:sldId id="848" r:id="rId11"/>
    <p:sldId id="849" r:id="rId12"/>
    <p:sldId id="797" r:id="rId13"/>
    <p:sldId id="798" r:id="rId14"/>
    <p:sldId id="799" r:id="rId15"/>
    <p:sldId id="800" r:id="rId16"/>
    <p:sldId id="850" r:id="rId17"/>
    <p:sldId id="802" r:id="rId18"/>
    <p:sldId id="803" r:id="rId19"/>
    <p:sldId id="804" r:id="rId20"/>
    <p:sldId id="840" r:id="rId21"/>
    <p:sldId id="851" r:id="rId22"/>
    <p:sldId id="808" r:id="rId23"/>
    <p:sldId id="852" r:id="rId24"/>
    <p:sldId id="811" r:id="rId25"/>
    <p:sldId id="812" r:id="rId26"/>
    <p:sldId id="813" r:id="rId27"/>
    <p:sldId id="816" r:id="rId28"/>
    <p:sldId id="817" r:id="rId29"/>
    <p:sldId id="818" r:id="rId30"/>
    <p:sldId id="819" r:id="rId31"/>
    <p:sldId id="821" r:id="rId32"/>
    <p:sldId id="822" r:id="rId33"/>
    <p:sldId id="842" r:id="rId34"/>
    <p:sldId id="824" r:id="rId35"/>
    <p:sldId id="825" r:id="rId36"/>
    <p:sldId id="827" r:id="rId37"/>
    <p:sldId id="828" r:id="rId38"/>
    <p:sldId id="829" r:id="rId39"/>
    <p:sldId id="844" r:id="rId40"/>
    <p:sldId id="833" r:id="rId41"/>
    <p:sldId id="835" r:id="rId42"/>
    <p:sldId id="836" r:id="rId43"/>
    <p:sldId id="837" r:id="rId44"/>
    <p:sldId id="838" r:id="rId45"/>
    <p:sldId id="847" r:id="rId46"/>
    <p:sldId id="839" r:id="rId47"/>
    <p:sldId id="792" r:id="rId48"/>
    <p:sldId id="845" r:id="rId49"/>
    <p:sldId id="846" r:id="rId5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2D2"/>
    <a:srgbClr val="0072C6"/>
    <a:srgbClr val="2D82FF"/>
    <a:srgbClr val="0088EE"/>
    <a:srgbClr val="0042AC"/>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82" autoAdjust="0"/>
    <p:restoredTop sz="83405" autoAdjust="0"/>
  </p:normalViewPr>
  <p:slideViewPr>
    <p:cSldViewPr snapToGrid="0">
      <p:cViewPr varScale="1">
        <p:scale>
          <a:sx n="98" d="100"/>
          <a:sy n="98" d="100"/>
        </p:scale>
        <p:origin x="678" y="84"/>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8" d="100"/>
          <a:sy n="88" d="100"/>
        </p:scale>
        <p:origin x="296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a:t>
            </a:r>
            <a:r>
              <a:rPr lang="en-US" dirty="0" smtClean="0"/>
              <a:t>SharePoint Server 2013</a:t>
            </a:r>
            <a:endParaRPr lang="en-US" dirty="0"/>
          </a:p>
        </p:txBody>
      </p:sp>
      <p:sp>
        <p:nvSpPr>
          <p:cNvPr id="8" name="Footer Placeholder 7"/>
          <p:cNvSpPr>
            <a:spLocks noGrp="1"/>
          </p:cNvSpPr>
          <p:nvPr>
            <p:ph type="ftr" sz="quarter" idx="2"/>
          </p:nvPr>
        </p:nvSpPr>
        <p:spPr>
          <a:xfrm>
            <a:off x="0" y="8685212"/>
            <a:ext cx="5758543"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SharePoint Server 2013</a:t>
            </a:r>
            <a:endParaRPr lang="en-US" dirty="0"/>
          </a:p>
        </p:txBody>
      </p:sp>
      <p:sp>
        <p:nvSpPr>
          <p:cNvPr id="15" name="Footer Placeholder 7"/>
          <p:cNvSpPr>
            <a:spLocks noGrp="1"/>
          </p:cNvSpPr>
          <p:nvPr>
            <p:ph type="ftr" sz="quarter" idx="4"/>
          </p:nvPr>
        </p:nvSpPr>
        <p:spPr>
          <a:xfrm>
            <a:off x="-1" y="8685212"/>
            <a:ext cx="5909309"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a:xfrm>
            <a:off x="3884613" y="0"/>
            <a:ext cx="2971800" cy="457200"/>
          </a:xfrm>
          <a:prstGeom prst="rect">
            <a:avLst/>
          </a:prstGeom>
        </p:spPr>
        <p:txBody>
          <a:bodyPr/>
          <a:lstStyle/>
          <a:p>
            <a:fld id="{D4664A66-7F43-48D1-91D2-AE7A931D6495}" type="datetime1">
              <a:rPr lang="en-US" smtClean="0"/>
              <a:t>10/30/2012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SharePoint</a:t>
            </a:r>
            <a:endParaRPr lang="en-US" dirty="0"/>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6012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9544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069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0325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4249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3007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7403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862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5880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5542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5030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4833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5261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7863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0716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8264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0203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16125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0646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0673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971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7276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solidFill>
                  <a:prstClr val="black"/>
                </a:solidFill>
              </a:rPr>
              <a:pPr/>
              <a:t>10/30/2012 6:03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45</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669296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1976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1771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6604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458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31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46425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bg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600153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bg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bg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bg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userDrawn="1"/>
        </p:nvSpPr>
        <p:spPr>
          <a:xfrm>
            <a:off x="0" y="6488668"/>
            <a:ext cx="9875520" cy="369332"/>
          </a:xfrm>
          <a:prstGeom prst="rect">
            <a:avLst/>
          </a:prstGeom>
          <a:solidFill>
            <a:schemeClr val="accent1"/>
          </a:solidFill>
        </p:spPr>
        <p:txBody>
          <a:bodyPr wrap="square" lIns="0" tIns="0" rIns="0" bIns="0" rtlCol="0">
            <a:spAutoFit/>
          </a:bodyPr>
          <a:lstStyle/>
          <a:p>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513575852"/>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a:t>
            </a:r>
            <a:r>
              <a:rPr lang="en-US" sz="1050" kern="1200" dirty="0" smtClean="0">
                <a:solidFill>
                  <a:schemeClr val="bg1"/>
                </a:solidFill>
                <a:effectLst/>
                <a:latin typeface="Segoe UI" pitchFamily="34" charset="0"/>
                <a:ea typeface="Segoe UI" pitchFamily="34" charset="0"/>
                <a:cs typeface="Segoe UI" pitchFamily="34" charset="0"/>
              </a:rPr>
              <a:t>.</a:t>
            </a:r>
            <a:endParaRPr lang="en-US" sz="1050" kern="1200" dirty="0">
              <a:solidFill>
                <a:schemeClr val="bg1"/>
              </a:solidFill>
              <a:effectLst/>
              <a:latin typeface="Segoe UI" pitchFamily="34" charset="0"/>
              <a:ea typeface="Segoe UI" pitchFamily="34" charset="0"/>
              <a:cs typeface="Segoe UI" pitchFamily="34" charset="0"/>
            </a:endParaRP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theme" Target="../theme/theme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 id="2147484152"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2.xml"/><Relationship Id="rId5" Type="http://schemas.openxmlformats.org/officeDocument/2006/relationships/image" Target="../media/image1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Architectural changes in SharePoint 2013</a:t>
            </a:r>
          </a:p>
        </p:txBody>
      </p:sp>
      <p:sp>
        <p:nvSpPr>
          <p:cNvPr id="5" name="Text Placeholder 4"/>
          <p:cNvSpPr>
            <a:spLocks noGrp="1"/>
          </p:cNvSpPr>
          <p:nvPr>
            <p:ph type="body" sz="quarter" idx="12"/>
          </p:nvPr>
        </p:nvSpPr>
        <p:spPr>
          <a:xfrm>
            <a:off x="978694" y="3425825"/>
            <a:ext cx="10237787" cy="1609162"/>
          </a:xfrm>
        </p:spPr>
        <p:txBody>
          <a:bodyPr/>
          <a:lstStyle/>
          <a:p>
            <a:r>
              <a:rPr lang="en-US" dirty="0" smtClean="0"/>
              <a:t>Name</a:t>
            </a:r>
            <a:endParaRPr lang="en-US" dirty="0"/>
          </a:p>
          <a:p>
            <a:r>
              <a:rPr lang="en-US" dirty="0" smtClean="0"/>
              <a:t>Title</a:t>
            </a:r>
            <a:endParaRPr lang="en-US" dirty="0"/>
          </a:p>
          <a:p>
            <a:r>
              <a:rPr lang="en-US" smtClean="0"/>
              <a:t>Company</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8"/>
            <a:ext cx="11149013" cy="4926107"/>
          </a:xfrm>
        </p:spPr>
        <p:txBody>
          <a:bodyPr>
            <a:noAutofit/>
          </a:bodyPr>
          <a:lstStyle/>
          <a:p>
            <a:pPr marL="457200" indent="-457200">
              <a:spcBef>
                <a:spcPts val="1200"/>
              </a:spcBef>
              <a:buFont typeface="Wingdings" panose="05000000000000000000" pitchFamily="2" charset="2"/>
              <a:buChar char="§"/>
            </a:pPr>
            <a:r>
              <a:rPr lang="en-US" sz="3200" dirty="0" smtClean="0"/>
              <a:t>There is a new distributed cache service in SharePoint 2013 based on Windows Server </a:t>
            </a:r>
            <a:r>
              <a:rPr lang="en-US" sz="3200" dirty="0" err="1" smtClean="0"/>
              <a:t>AppFabric</a:t>
            </a:r>
            <a:r>
              <a:rPr lang="en-US" sz="3200" dirty="0" smtClean="0"/>
              <a:t> Distributed Caching</a:t>
            </a:r>
          </a:p>
          <a:p>
            <a:pPr marL="457200" indent="-457200">
              <a:spcBef>
                <a:spcPts val="1200"/>
              </a:spcBef>
              <a:buFont typeface="Wingdings" panose="05000000000000000000" pitchFamily="2" charset="2"/>
              <a:buChar char="§"/>
            </a:pPr>
            <a:r>
              <a:rPr lang="en-US" sz="3200" dirty="0" smtClean="0"/>
              <a:t>It is used in features like authentication token caching and My Site social feeds</a:t>
            </a:r>
          </a:p>
          <a:p>
            <a:pPr marL="457200" indent="-457200">
              <a:spcBef>
                <a:spcPts val="1200"/>
              </a:spcBef>
              <a:buFont typeface="Wingdings" panose="05000000000000000000" pitchFamily="2" charset="2"/>
              <a:buChar char="§"/>
            </a:pPr>
            <a:r>
              <a:rPr lang="en-US" sz="3200" dirty="0" smtClean="0"/>
              <a:t>SharePoint 2013 uses caching features that cloud-based cache (Windows Azure Cache) does </a:t>
            </a:r>
            <a:r>
              <a:rPr lang="en-US" sz="3200" dirty="0"/>
              <a:t>not support </a:t>
            </a:r>
            <a:r>
              <a:rPr lang="en-US" sz="3200" dirty="0" smtClean="0"/>
              <a:t>at this time, so </a:t>
            </a:r>
            <a:r>
              <a:rPr lang="en-US" sz="3200" dirty="0"/>
              <a:t>only local cache hosts can be </a:t>
            </a:r>
            <a:r>
              <a:rPr lang="en-US" sz="3200" dirty="0" smtClean="0"/>
              <a:t>used</a:t>
            </a:r>
          </a:p>
          <a:p>
            <a:pPr marL="457200" indent="-457200">
              <a:spcBef>
                <a:spcPts val="1200"/>
              </a:spcBef>
              <a:buFont typeface="Wingdings" panose="05000000000000000000" pitchFamily="2" charset="2"/>
              <a:buChar char="§"/>
            </a:pPr>
            <a:r>
              <a:rPr lang="en-US" sz="3200" dirty="0" smtClean="0"/>
              <a:t>SharePoint ONLY supports the version of caching that </a:t>
            </a:r>
            <a:r>
              <a:rPr lang="en-US" sz="3200" b="1" dirty="0" smtClean="0"/>
              <a:t>it</a:t>
            </a:r>
            <a:r>
              <a:rPr lang="en-US" sz="3200" dirty="0" smtClean="0"/>
              <a:t> ships – you cannot independently upgrade it.</a:t>
            </a:r>
            <a:endParaRPr lang="en-US" sz="3200" dirty="0"/>
          </a:p>
        </p:txBody>
      </p:sp>
      <p:sp>
        <p:nvSpPr>
          <p:cNvPr id="2" name="Title 1"/>
          <p:cNvSpPr>
            <a:spLocks noGrp="1"/>
          </p:cNvSpPr>
          <p:nvPr>
            <p:ph type="title"/>
          </p:nvPr>
        </p:nvSpPr>
        <p:spPr/>
        <p:txBody>
          <a:bodyPr/>
          <a:lstStyle/>
          <a:p>
            <a:r>
              <a:rPr lang="en-US" dirty="0" smtClean="0"/>
              <a:t>Cache Service</a:t>
            </a:r>
            <a:endParaRPr lang="en-US" dirty="0"/>
          </a:p>
        </p:txBody>
      </p:sp>
    </p:spTree>
    <p:extLst>
      <p:ext uri="{BB962C8B-B14F-4D97-AF65-F5344CB8AC3E}">
        <p14:creationId xmlns:p14="http://schemas.microsoft.com/office/powerpoint/2010/main" val="387619141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8"/>
            <a:ext cx="11149013" cy="4670613"/>
          </a:xfrm>
        </p:spPr>
        <p:txBody>
          <a:bodyPr/>
          <a:lstStyle/>
          <a:p>
            <a:pPr marL="457200" indent="-457200">
              <a:buFont typeface="Wingdings" panose="05000000000000000000" pitchFamily="2" charset="2"/>
              <a:buChar char="§"/>
            </a:pPr>
            <a:r>
              <a:rPr lang="en-US" sz="3200" dirty="0" smtClean="0"/>
              <a:t>The </a:t>
            </a:r>
            <a:r>
              <a:rPr lang="en-US" sz="3200" dirty="0" err="1"/>
              <a:t>config</a:t>
            </a:r>
            <a:r>
              <a:rPr lang="en-US" sz="3200" dirty="0"/>
              <a:t> DB keeps track of which machines in the farm are running the cache </a:t>
            </a:r>
            <a:r>
              <a:rPr lang="en-US" sz="3200" dirty="0" smtClean="0"/>
              <a:t>service</a:t>
            </a:r>
          </a:p>
          <a:p>
            <a:pPr marL="457200" indent="-457200">
              <a:buFont typeface="Wingdings" panose="05000000000000000000" pitchFamily="2" charset="2"/>
              <a:buChar char="§"/>
            </a:pPr>
            <a:r>
              <a:rPr lang="en-US" sz="3200" dirty="0" smtClean="0"/>
              <a:t>It </a:t>
            </a:r>
            <a:r>
              <a:rPr lang="en-US" sz="3200" dirty="0"/>
              <a:t>is all provisioned by SharePoint </a:t>
            </a:r>
            <a:r>
              <a:rPr lang="en-US" sz="3200" dirty="0" smtClean="0"/>
              <a:t>setup</a:t>
            </a:r>
          </a:p>
          <a:p>
            <a:pPr marL="457200" indent="-457200">
              <a:buFont typeface="Wingdings" panose="05000000000000000000" pitchFamily="2" charset="2"/>
              <a:buChar char="§"/>
            </a:pPr>
            <a:r>
              <a:rPr lang="en-US" sz="3200" dirty="0" smtClean="0"/>
              <a:t>A </a:t>
            </a:r>
            <a:r>
              <a:rPr lang="en-US" sz="3200" dirty="0"/>
              <a:t>new </a:t>
            </a:r>
            <a:r>
              <a:rPr lang="en-US" sz="3200" dirty="0" smtClean="0"/>
              <a:t>Windows service – the </a:t>
            </a:r>
            <a:r>
              <a:rPr lang="en-US" sz="3200" dirty="0"/>
              <a:t>Distributed Cache </a:t>
            </a:r>
            <a:r>
              <a:rPr lang="en-US" sz="3200" dirty="0" smtClean="0"/>
              <a:t>service – is </a:t>
            </a:r>
            <a:r>
              <a:rPr lang="en-US" sz="3200" dirty="0"/>
              <a:t>installed on each server in the farm when SharePoint is </a:t>
            </a:r>
            <a:r>
              <a:rPr lang="en-US" sz="3200" dirty="0" smtClean="0"/>
              <a:t>installed</a:t>
            </a:r>
          </a:p>
          <a:p>
            <a:pPr marL="457200" indent="-457200">
              <a:buFont typeface="Wingdings" panose="05000000000000000000" pitchFamily="2" charset="2"/>
              <a:buChar char="§"/>
            </a:pPr>
            <a:r>
              <a:rPr lang="en-US" sz="3200" dirty="0" smtClean="0"/>
              <a:t>The management details of the </a:t>
            </a:r>
            <a:br>
              <a:rPr lang="en-US" sz="3200" dirty="0" smtClean="0"/>
            </a:br>
            <a:r>
              <a:rPr lang="en-US" sz="3200" dirty="0" smtClean="0"/>
              <a:t>Cache service are covered in the </a:t>
            </a:r>
            <a:br>
              <a:rPr lang="en-US" sz="3200" dirty="0" smtClean="0"/>
            </a:br>
            <a:r>
              <a:rPr lang="en-US" sz="3200" dirty="0" smtClean="0"/>
              <a:t>Farm Planning session</a:t>
            </a:r>
            <a:endParaRPr lang="en-US" sz="3200" dirty="0"/>
          </a:p>
        </p:txBody>
      </p:sp>
      <p:sp>
        <p:nvSpPr>
          <p:cNvPr id="2" name="Title 1"/>
          <p:cNvSpPr>
            <a:spLocks noGrp="1"/>
          </p:cNvSpPr>
          <p:nvPr>
            <p:ph type="title"/>
          </p:nvPr>
        </p:nvSpPr>
        <p:spPr/>
        <p:txBody>
          <a:bodyPr/>
          <a:lstStyle/>
          <a:p>
            <a:r>
              <a:rPr lang="en-US" dirty="0" smtClean="0"/>
              <a:t>Cache Service</a:t>
            </a:r>
            <a:endParaRPr lang="en-US" dirty="0"/>
          </a:p>
        </p:txBody>
      </p:sp>
      <p:pic>
        <p:nvPicPr>
          <p:cNvPr id="2050" name="Picture 2" descr="&quot;Velocity&quot; physical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195" y="4475902"/>
            <a:ext cx="3349720" cy="1974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89015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972324" y="1475179"/>
            <a:ext cx="10276923" cy="3755420"/>
          </a:xfrm>
          <a:prstGeom prst="roundRect">
            <a:avLst/>
          </a:prstGeom>
          <a:solidFill>
            <a:srgbClr val="D2D2D2"/>
          </a:solidFill>
        </p:spPr>
        <p:style>
          <a:lnRef idx="2">
            <a:schemeClr val="accent1"/>
          </a:lnRef>
          <a:fillRef idx="1">
            <a:schemeClr val="lt1"/>
          </a:fillRef>
          <a:effectRef idx="0">
            <a:schemeClr val="accent1"/>
          </a:effectRef>
          <a:fontRef idx="minor">
            <a:schemeClr val="dk1"/>
          </a:fontRef>
        </p:style>
        <p:txBody>
          <a:bodyPr lIns="106912" tIns="53456" rIns="106912" bIns="53456" rtlCol="0" anchor="ctr"/>
          <a:lstStyle/>
          <a:p>
            <a:pPr algn="ctr"/>
            <a:endParaRPr lang="en-US" dirty="0"/>
          </a:p>
        </p:txBody>
      </p:sp>
      <p:sp>
        <p:nvSpPr>
          <p:cNvPr id="2" name="Title 1"/>
          <p:cNvSpPr>
            <a:spLocks noGrp="1"/>
          </p:cNvSpPr>
          <p:nvPr>
            <p:ph type="title"/>
          </p:nvPr>
        </p:nvSpPr>
        <p:spPr/>
        <p:txBody>
          <a:bodyPr/>
          <a:lstStyle/>
          <a:p>
            <a:r>
              <a:rPr lang="en-US" sz="4400" dirty="0" smtClean="0"/>
              <a:t>Distributed Cache in SharePoint 2013 (Default </a:t>
            </a:r>
            <a:r>
              <a:rPr lang="en-US" sz="4400" dirty="0" err="1" smtClean="0"/>
              <a:t>Config</a:t>
            </a:r>
            <a:r>
              <a:rPr lang="en-US" sz="4400" dirty="0" smtClean="0"/>
              <a:t>)</a:t>
            </a:r>
            <a:endParaRPr lang="en-US" sz="4400" i="1" dirty="0"/>
          </a:p>
        </p:txBody>
      </p:sp>
      <p:sp>
        <p:nvSpPr>
          <p:cNvPr id="14" name="Rounded Rectangle 13"/>
          <p:cNvSpPr/>
          <p:nvPr/>
        </p:nvSpPr>
        <p:spPr>
          <a:xfrm>
            <a:off x="1282535" y="1609689"/>
            <a:ext cx="2729551" cy="94627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06912" tIns="53456" rIns="106912" bIns="53456" rtlCol="0" anchor="ctr"/>
          <a:lstStyle/>
          <a:p>
            <a:pPr algn="ctr"/>
            <a:r>
              <a:rPr lang="en-US" sz="1600" dirty="0" smtClean="0">
                <a:solidFill>
                  <a:schemeClr val="tx2"/>
                </a:solidFill>
              </a:rPr>
              <a:t>Distributed Cache service (Windows service)</a:t>
            </a:r>
            <a:endParaRPr lang="en-US" sz="1600" dirty="0">
              <a:solidFill>
                <a:schemeClr val="tx2"/>
              </a:solidFill>
            </a:endParaRPr>
          </a:p>
        </p:txBody>
      </p:sp>
      <p:sp>
        <p:nvSpPr>
          <p:cNvPr id="16" name="Rounded Rectangle 15"/>
          <p:cNvSpPr/>
          <p:nvPr/>
        </p:nvSpPr>
        <p:spPr>
          <a:xfrm>
            <a:off x="4549844" y="1598762"/>
            <a:ext cx="2729551" cy="94627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06912" tIns="53456" rIns="106912" bIns="53456" rtlCol="0" anchor="ctr"/>
          <a:lstStyle/>
          <a:p>
            <a:pPr algn="ctr"/>
            <a:r>
              <a:rPr lang="en-US" sz="1600" dirty="0" smtClean="0">
                <a:solidFill>
                  <a:schemeClr val="tx2"/>
                </a:solidFill>
              </a:rPr>
              <a:t>Distributed Cache service (Windows service)</a:t>
            </a:r>
            <a:endParaRPr lang="en-US" sz="1600" dirty="0">
              <a:solidFill>
                <a:schemeClr val="tx2"/>
              </a:solidFill>
            </a:endParaRPr>
          </a:p>
        </p:txBody>
      </p:sp>
      <p:sp>
        <p:nvSpPr>
          <p:cNvPr id="17" name="Rounded Rectangle 16"/>
          <p:cNvSpPr/>
          <p:nvPr/>
        </p:nvSpPr>
        <p:spPr>
          <a:xfrm>
            <a:off x="7816967" y="1609689"/>
            <a:ext cx="2729551" cy="94627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06912" tIns="53456" rIns="106912" bIns="53456" rtlCol="0" anchor="ctr"/>
          <a:lstStyle/>
          <a:p>
            <a:pPr algn="ctr"/>
            <a:r>
              <a:rPr lang="en-US" sz="1600" dirty="0" smtClean="0">
                <a:solidFill>
                  <a:schemeClr val="tx2"/>
                </a:solidFill>
              </a:rPr>
              <a:t>Distributed Cache service (Windows service)</a:t>
            </a:r>
            <a:endParaRPr lang="en-US" sz="1600" dirty="0">
              <a:solidFill>
                <a:schemeClr val="tx2"/>
              </a:solidFill>
            </a:endParaRPr>
          </a:p>
        </p:txBody>
      </p:sp>
      <p:sp>
        <p:nvSpPr>
          <p:cNvPr id="27" name="TextBox 26"/>
          <p:cNvSpPr txBox="1"/>
          <p:nvPr/>
        </p:nvSpPr>
        <p:spPr>
          <a:xfrm>
            <a:off x="6924365" y="5360288"/>
            <a:ext cx="3289110" cy="941261"/>
          </a:xfrm>
          <a:prstGeom prst="rect">
            <a:avLst/>
          </a:prstGeom>
          <a:solidFill>
            <a:schemeClr val="bg1"/>
          </a:solidFill>
        </p:spPr>
        <p:txBody>
          <a:bodyPr wrap="square" lIns="0" tIns="0" rIns="0" bIns="0" rtlCol="0">
            <a:noAutofit/>
          </a:bodyPr>
          <a:lstStyle/>
          <a:p>
            <a:pPr algn="ctr"/>
            <a:r>
              <a:rPr lang="en-US" sz="2800" dirty="0" smtClean="0">
                <a:gradFill>
                  <a:gsLst>
                    <a:gs pos="0">
                      <a:schemeClr val="tx1"/>
                    </a:gs>
                    <a:gs pos="86000">
                      <a:schemeClr val="tx1"/>
                    </a:gs>
                  </a:gsLst>
                  <a:lin ang="5400000" scaled="0"/>
                </a:gradFill>
                <a:latin typeface="Segoe UI Light" pitchFamily="34" charset="0"/>
              </a:rPr>
              <a:t>Cluster </a:t>
            </a:r>
            <a:r>
              <a:rPr lang="en-US" sz="2800" dirty="0">
                <a:gradFill>
                  <a:gsLst>
                    <a:gs pos="0">
                      <a:schemeClr val="tx1"/>
                    </a:gs>
                    <a:gs pos="86000">
                      <a:schemeClr val="tx1"/>
                    </a:gs>
                  </a:gsLst>
                  <a:lin ang="5400000" scaled="0"/>
                </a:gradFill>
                <a:latin typeface="Segoe UI Light" pitchFamily="34" charset="0"/>
              </a:rPr>
              <a:t>c</a:t>
            </a:r>
            <a:r>
              <a:rPr lang="en-US" sz="2800" dirty="0" smtClean="0">
                <a:gradFill>
                  <a:gsLst>
                    <a:gs pos="0">
                      <a:schemeClr val="tx1"/>
                    </a:gs>
                    <a:gs pos="86000">
                      <a:schemeClr val="tx1"/>
                    </a:gs>
                  </a:gsLst>
                  <a:lin ang="5400000" scaled="0"/>
                </a:gradFill>
                <a:latin typeface="Segoe UI Light" pitchFamily="34" charset="0"/>
              </a:rPr>
              <a:t>onfiguration stored in </a:t>
            </a:r>
            <a:r>
              <a:rPr lang="en-US" sz="2800" dirty="0" err="1" smtClean="0">
                <a:gradFill>
                  <a:gsLst>
                    <a:gs pos="0">
                      <a:schemeClr val="tx1"/>
                    </a:gs>
                    <a:gs pos="86000">
                      <a:schemeClr val="tx1"/>
                    </a:gs>
                  </a:gsLst>
                  <a:lin ang="5400000" scaled="0"/>
                </a:gradFill>
                <a:latin typeface="Segoe UI Light" pitchFamily="34" charset="0"/>
              </a:rPr>
              <a:t>config</a:t>
            </a:r>
            <a:r>
              <a:rPr lang="en-US" sz="2800" dirty="0" smtClean="0">
                <a:gradFill>
                  <a:gsLst>
                    <a:gs pos="0">
                      <a:schemeClr val="tx1"/>
                    </a:gs>
                    <a:gs pos="86000">
                      <a:schemeClr val="tx1"/>
                    </a:gs>
                  </a:gsLst>
                  <a:lin ang="5400000" scaled="0"/>
                </a:gradFill>
                <a:latin typeface="Segoe UI Light" pitchFamily="34" charset="0"/>
              </a:rPr>
              <a:t> DB</a:t>
            </a:r>
          </a:p>
        </p:txBody>
      </p:sp>
      <p:sp>
        <p:nvSpPr>
          <p:cNvPr id="25" name="Rounded Rectangle 24"/>
          <p:cNvSpPr/>
          <p:nvPr/>
        </p:nvSpPr>
        <p:spPr>
          <a:xfrm>
            <a:off x="6677775" y="3500973"/>
            <a:ext cx="2729551" cy="94627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06912" tIns="53456" rIns="106912" bIns="53456" rtlCol="0" anchor="ctr"/>
          <a:lstStyle/>
          <a:p>
            <a:pPr algn="ctr"/>
            <a:r>
              <a:rPr lang="en-US" sz="1600" dirty="0" smtClean="0">
                <a:solidFill>
                  <a:schemeClr val="tx2"/>
                </a:solidFill>
              </a:rPr>
              <a:t>Distributed Cache service (Windows service)</a:t>
            </a:r>
          </a:p>
        </p:txBody>
      </p:sp>
      <p:sp>
        <p:nvSpPr>
          <p:cNvPr id="19" name="Rounded Rectangle 18"/>
          <p:cNvSpPr/>
          <p:nvPr/>
        </p:nvSpPr>
        <p:spPr>
          <a:xfrm>
            <a:off x="6677776" y="3500973"/>
            <a:ext cx="2729551" cy="94627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06912" tIns="53456" rIns="106912" bIns="53456" rtlCol="0" anchor="ctr"/>
          <a:lstStyle/>
          <a:p>
            <a:pPr algn="ctr"/>
            <a:r>
              <a:rPr lang="en-US" sz="1600" dirty="0" smtClean="0">
                <a:solidFill>
                  <a:schemeClr val="tx2"/>
                </a:solidFill>
              </a:rPr>
              <a:t>Distributed Cache service (Windows service)</a:t>
            </a:r>
          </a:p>
          <a:p>
            <a:pPr algn="ctr"/>
            <a:r>
              <a:rPr lang="en-US" sz="1600" dirty="0" smtClean="0">
                <a:solidFill>
                  <a:schemeClr val="tx2"/>
                </a:solidFill>
              </a:rPr>
              <a:t>Other Service Apps</a:t>
            </a:r>
            <a:endParaRPr lang="en-US" sz="1600" dirty="0">
              <a:solidFill>
                <a:schemeClr val="tx2"/>
              </a:solidFill>
            </a:endParaRPr>
          </a:p>
        </p:txBody>
      </p:sp>
      <p:sp>
        <p:nvSpPr>
          <p:cNvPr id="26" name="Rounded Rectangle 25"/>
          <p:cNvSpPr/>
          <p:nvPr/>
        </p:nvSpPr>
        <p:spPr>
          <a:xfrm>
            <a:off x="2591560" y="3504565"/>
            <a:ext cx="2729551" cy="94627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06912" tIns="53456" rIns="106912" bIns="53456" rtlCol="0" anchor="ctr"/>
          <a:lstStyle/>
          <a:p>
            <a:pPr algn="ctr"/>
            <a:r>
              <a:rPr lang="en-US" sz="1600" dirty="0" smtClean="0">
                <a:solidFill>
                  <a:schemeClr val="tx2"/>
                </a:solidFill>
              </a:rPr>
              <a:t>Other Service Apps</a:t>
            </a:r>
            <a:endParaRPr lang="en-US" sz="1600" dirty="0">
              <a:solidFill>
                <a:schemeClr val="tx2"/>
              </a:solidFill>
            </a:endParaRPr>
          </a:p>
        </p:txBody>
      </p:sp>
      <p:sp>
        <p:nvSpPr>
          <p:cNvPr id="18" name="Rounded Rectangle 17"/>
          <p:cNvSpPr/>
          <p:nvPr/>
        </p:nvSpPr>
        <p:spPr>
          <a:xfrm>
            <a:off x="2583448" y="3510793"/>
            <a:ext cx="2729551" cy="94627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06912" tIns="53456" rIns="106912" bIns="53456" rtlCol="0" anchor="ctr"/>
          <a:lstStyle/>
          <a:p>
            <a:pPr algn="ctr"/>
            <a:r>
              <a:rPr lang="en-US" sz="1600" dirty="0" smtClean="0">
                <a:solidFill>
                  <a:schemeClr val="tx2"/>
                </a:solidFill>
              </a:rPr>
              <a:t>Distributed Cache service (Windows service)</a:t>
            </a:r>
          </a:p>
          <a:p>
            <a:pPr algn="ctr"/>
            <a:r>
              <a:rPr lang="en-US" sz="1600" dirty="0" smtClean="0">
                <a:solidFill>
                  <a:schemeClr val="tx2"/>
                </a:solidFill>
              </a:rPr>
              <a:t>Other Service Apps</a:t>
            </a:r>
            <a:endParaRPr lang="en-US" sz="1600" dirty="0">
              <a:solidFill>
                <a:schemeClr val="tx2"/>
              </a:solidFill>
            </a:endParaRPr>
          </a:p>
        </p:txBody>
      </p:sp>
      <p:grpSp>
        <p:nvGrpSpPr>
          <p:cNvPr id="23" name="Group 22"/>
          <p:cNvGrpSpPr>
            <a:grpSpLocks noChangeAspect="1"/>
          </p:cNvGrpSpPr>
          <p:nvPr/>
        </p:nvGrpSpPr>
        <p:grpSpPr>
          <a:xfrm>
            <a:off x="3843700" y="5207034"/>
            <a:ext cx="1895685" cy="1620000"/>
            <a:chOff x="5713617" y="3267568"/>
            <a:chExt cx="2547425" cy="2176963"/>
          </a:xfrm>
        </p:grpSpPr>
        <p:grpSp>
          <p:nvGrpSpPr>
            <p:cNvPr id="24" name="Group 23"/>
            <p:cNvGrpSpPr/>
            <p:nvPr/>
          </p:nvGrpSpPr>
          <p:grpSpPr>
            <a:xfrm>
              <a:off x="6427495" y="3528051"/>
              <a:ext cx="666750" cy="1487475"/>
              <a:chOff x="2081162" y="4640597"/>
              <a:chExt cx="666750" cy="1487475"/>
            </a:xfrm>
            <a:solidFill>
              <a:schemeClr val="bg1"/>
            </a:solidFill>
          </p:grpSpPr>
          <p:sp>
            <p:nvSpPr>
              <p:cNvPr id="43" name="Snip Diagonal Corner Rectangle 42"/>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Isosceles Triangle 43"/>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Isosceles Triangle 44"/>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28" name="Group 27"/>
            <p:cNvGrpSpPr/>
            <p:nvPr/>
          </p:nvGrpSpPr>
          <p:grpSpPr>
            <a:xfrm>
              <a:off x="6905730" y="3701400"/>
              <a:ext cx="666750" cy="1487475"/>
              <a:chOff x="2081162" y="4640597"/>
              <a:chExt cx="666750" cy="1487475"/>
            </a:xfrm>
            <a:solidFill>
              <a:schemeClr val="bg1"/>
            </a:solidFill>
          </p:grpSpPr>
          <p:sp>
            <p:nvSpPr>
              <p:cNvPr id="40" name="Snip Diagonal Corner Rectangle 3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1" name="Isosceles Triangle 4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Isosceles Triangle 4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29" name="Group 28"/>
            <p:cNvGrpSpPr/>
            <p:nvPr/>
          </p:nvGrpSpPr>
          <p:grpSpPr>
            <a:xfrm>
              <a:off x="5713617" y="3267568"/>
              <a:ext cx="2547425" cy="2176963"/>
              <a:chOff x="5916935" y="3735661"/>
              <a:chExt cx="2547425" cy="2176963"/>
            </a:xfrm>
          </p:grpSpPr>
          <p:pic>
            <p:nvPicPr>
              <p:cNvPr id="30" name="Picture 2" descr="\\MAGNUM\Projects\Microsoft\Cloud Power FY12\Design\Icons\PNGs\Server_2.png"/>
              <p:cNvPicPr>
                <a:picLocks noChangeAspect="1" noChangeArrowheads="1"/>
              </p:cNvPicPr>
              <p:nvPr/>
            </p:nvPicPr>
            <p:blipFill>
              <a:blip r:embed="rId2" cstate="print">
                <a:duotone>
                  <a:prstClr val="black"/>
                  <a:schemeClr val="accent4">
                    <a:tint val="45000"/>
                    <a:satMod val="400000"/>
                  </a:schemeClr>
                </a:duotone>
              </a:blip>
              <a:srcRect/>
              <a:stretch>
                <a:fillRect/>
              </a:stretch>
            </p:blipFill>
            <p:spPr bwMode="auto">
              <a:xfrm>
                <a:off x="6452046" y="3900835"/>
                <a:ext cx="2012314" cy="2011789"/>
              </a:xfrm>
              <a:prstGeom prst="rect">
                <a:avLst/>
              </a:prstGeom>
              <a:noFill/>
            </p:spPr>
          </p:pic>
          <p:grpSp>
            <p:nvGrpSpPr>
              <p:cNvPr id="31" name="Group 30"/>
              <p:cNvGrpSpPr/>
              <p:nvPr/>
            </p:nvGrpSpPr>
            <p:grpSpPr>
              <a:xfrm>
                <a:off x="5916935" y="3735661"/>
                <a:ext cx="2086556" cy="2011789"/>
                <a:chOff x="5916935" y="3735661"/>
                <a:chExt cx="2086556" cy="2011789"/>
              </a:xfrm>
            </p:grpSpPr>
            <p:pic>
              <p:nvPicPr>
                <p:cNvPr id="32" name="Picture 2" descr="\\MAGNUM\Projects\Microsoft\Cloud Power FY12\Design\Icons\PNGs\Server_2.png"/>
                <p:cNvPicPr>
                  <a:picLocks noChangeAspect="1" noChangeArrowheads="1"/>
                </p:cNvPicPr>
                <p:nvPr/>
              </p:nvPicPr>
              <p:blipFill>
                <a:blip r:embed="rId2" cstate="print">
                  <a:duotone>
                    <a:prstClr val="black"/>
                    <a:schemeClr val="accent4">
                      <a:tint val="45000"/>
                      <a:satMod val="400000"/>
                    </a:schemeClr>
                  </a:duotone>
                </a:blip>
                <a:srcRect/>
                <a:stretch>
                  <a:fillRect/>
                </a:stretch>
              </p:blipFill>
              <p:spPr bwMode="auto">
                <a:xfrm>
                  <a:off x="5991176" y="3735661"/>
                  <a:ext cx="2012315" cy="2011789"/>
                </a:xfrm>
                <a:prstGeom prst="rect">
                  <a:avLst/>
                </a:prstGeom>
                <a:noFill/>
              </p:spPr>
            </p:pic>
            <p:grpSp>
              <p:nvGrpSpPr>
                <p:cNvPr id="33" name="Group 32"/>
                <p:cNvGrpSpPr/>
                <p:nvPr/>
              </p:nvGrpSpPr>
              <p:grpSpPr>
                <a:xfrm>
                  <a:off x="5916935" y="4356508"/>
                  <a:ext cx="1090092" cy="875577"/>
                  <a:chOff x="10443966" y="1118814"/>
                  <a:chExt cx="1090092" cy="875577"/>
                </a:xfrm>
              </p:grpSpPr>
              <p:grpSp>
                <p:nvGrpSpPr>
                  <p:cNvPr id="34" name="Group 33"/>
                  <p:cNvGrpSpPr/>
                  <p:nvPr/>
                </p:nvGrpSpPr>
                <p:grpSpPr>
                  <a:xfrm>
                    <a:off x="10443966" y="1118814"/>
                    <a:ext cx="1090092" cy="875577"/>
                    <a:chOff x="3599175" y="4220568"/>
                    <a:chExt cx="1090092" cy="875577"/>
                  </a:xfrm>
                </p:grpSpPr>
                <p:sp>
                  <p:nvSpPr>
                    <p:cNvPr id="36" name="Rounded Rectangle 35"/>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7" name="Group 36"/>
                    <p:cNvGrpSpPr/>
                    <p:nvPr/>
                  </p:nvGrpSpPr>
                  <p:grpSpPr>
                    <a:xfrm>
                      <a:off x="3614541" y="4243079"/>
                      <a:ext cx="1057169" cy="832818"/>
                      <a:chOff x="3705190" y="4561217"/>
                      <a:chExt cx="1057169" cy="832818"/>
                    </a:xfrm>
                  </p:grpSpPr>
                  <p:pic>
                    <p:nvPicPr>
                      <p:cNvPr id="38" name="Picture 4" descr="\\MAGNUM\Projects\Microsoft\Cloud Power FY12\Design\ICONS_PNG\IIS-MULTI-TENANCY.png"/>
                      <p:cNvPicPr>
                        <a:picLocks noChangeAspect="1" noChangeArrowheads="1"/>
                      </p:cNvPicPr>
                      <p:nvPr/>
                    </p:nvPicPr>
                    <p:blipFill rotWithShape="1">
                      <a:blip r:embed="rId3"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39" name="Rectangle 38"/>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35" name="Flowchart: Magnetic Disk 34"/>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grpSp>
      <p:grpSp>
        <p:nvGrpSpPr>
          <p:cNvPr id="46" name="Group 45"/>
          <p:cNvGrpSpPr>
            <a:grpSpLocks noChangeAspect="1"/>
          </p:cNvGrpSpPr>
          <p:nvPr/>
        </p:nvGrpSpPr>
        <p:grpSpPr>
          <a:xfrm>
            <a:off x="5444879" y="5194339"/>
            <a:ext cx="1895685" cy="1620000"/>
            <a:chOff x="5713617" y="3267568"/>
            <a:chExt cx="2547425" cy="2176963"/>
          </a:xfrm>
        </p:grpSpPr>
        <p:grpSp>
          <p:nvGrpSpPr>
            <p:cNvPr id="47" name="Group 46"/>
            <p:cNvGrpSpPr/>
            <p:nvPr/>
          </p:nvGrpSpPr>
          <p:grpSpPr>
            <a:xfrm>
              <a:off x="6427495" y="3528051"/>
              <a:ext cx="666750" cy="1487475"/>
              <a:chOff x="2081162" y="4640597"/>
              <a:chExt cx="666750" cy="1487475"/>
            </a:xfrm>
            <a:solidFill>
              <a:schemeClr val="bg1"/>
            </a:solidFill>
          </p:grpSpPr>
          <p:sp>
            <p:nvSpPr>
              <p:cNvPr id="63" name="Snip Diagonal Corner Rectangle 62"/>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4" name="Isosceles Triangle 63"/>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5" name="Isosceles Triangle 64"/>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8" name="Group 47"/>
            <p:cNvGrpSpPr/>
            <p:nvPr/>
          </p:nvGrpSpPr>
          <p:grpSpPr>
            <a:xfrm>
              <a:off x="6905730" y="3701400"/>
              <a:ext cx="666750" cy="1487475"/>
              <a:chOff x="2081162" y="4640597"/>
              <a:chExt cx="666750" cy="1487475"/>
            </a:xfrm>
            <a:solidFill>
              <a:schemeClr val="bg1"/>
            </a:solidFill>
          </p:grpSpPr>
          <p:sp>
            <p:nvSpPr>
              <p:cNvPr id="60" name="Snip Diagonal Corner Rectangle 5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1" name="Isosceles Triangle 6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2" name="Isosceles Triangle 6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9" name="Group 48"/>
            <p:cNvGrpSpPr/>
            <p:nvPr/>
          </p:nvGrpSpPr>
          <p:grpSpPr>
            <a:xfrm>
              <a:off x="5713617" y="3267568"/>
              <a:ext cx="2547425" cy="2176963"/>
              <a:chOff x="5916935" y="3735661"/>
              <a:chExt cx="2547425" cy="2176963"/>
            </a:xfrm>
          </p:grpSpPr>
          <p:pic>
            <p:nvPicPr>
              <p:cNvPr id="50" name="Picture 2" descr="\\MAGNUM\Projects\Microsoft\Cloud Power FY12\Design\Icons\PNGs\Server_2.png"/>
              <p:cNvPicPr>
                <a:picLocks noChangeAspect="1" noChangeArrowheads="1"/>
              </p:cNvPicPr>
              <p:nvPr/>
            </p:nvPicPr>
            <p:blipFill>
              <a:blip r:embed="rId2" cstate="print">
                <a:duotone>
                  <a:prstClr val="black"/>
                  <a:schemeClr val="accent4">
                    <a:tint val="45000"/>
                    <a:satMod val="400000"/>
                  </a:schemeClr>
                </a:duotone>
              </a:blip>
              <a:srcRect/>
              <a:stretch>
                <a:fillRect/>
              </a:stretch>
            </p:blipFill>
            <p:spPr bwMode="auto">
              <a:xfrm>
                <a:off x="6452046" y="3900835"/>
                <a:ext cx="2012314" cy="2011789"/>
              </a:xfrm>
              <a:prstGeom prst="rect">
                <a:avLst/>
              </a:prstGeom>
              <a:noFill/>
            </p:spPr>
          </p:pic>
          <p:grpSp>
            <p:nvGrpSpPr>
              <p:cNvPr id="51" name="Group 50"/>
              <p:cNvGrpSpPr/>
              <p:nvPr/>
            </p:nvGrpSpPr>
            <p:grpSpPr>
              <a:xfrm>
                <a:off x="5916935" y="3735661"/>
                <a:ext cx="2086556" cy="2011789"/>
                <a:chOff x="5916935" y="3735661"/>
                <a:chExt cx="2086556" cy="2011789"/>
              </a:xfrm>
            </p:grpSpPr>
            <p:pic>
              <p:nvPicPr>
                <p:cNvPr id="52" name="Picture 2" descr="\\MAGNUM\Projects\Microsoft\Cloud Power FY12\Design\Icons\PNGs\Server_2.png"/>
                <p:cNvPicPr>
                  <a:picLocks noChangeAspect="1" noChangeArrowheads="1"/>
                </p:cNvPicPr>
                <p:nvPr/>
              </p:nvPicPr>
              <p:blipFill>
                <a:blip r:embed="rId2" cstate="print">
                  <a:duotone>
                    <a:prstClr val="black"/>
                    <a:schemeClr val="accent4">
                      <a:tint val="45000"/>
                      <a:satMod val="400000"/>
                    </a:schemeClr>
                  </a:duotone>
                </a:blip>
                <a:srcRect/>
                <a:stretch>
                  <a:fillRect/>
                </a:stretch>
              </p:blipFill>
              <p:spPr bwMode="auto">
                <a:xfrm>
                  <a:off x="5991176" y="3735661"/>
                  <a:ext cx="2012315" cy="2011789"/>
                </a:xfrm>
                <a:prstGeom prst="rect">
                  <a:avLst/>
                </a:prstGeom>
                <a:noFill/>
              </p:spPr>
            </p:pic>
            <p:grpSp>
              <p:nvGrpSpPr>
                <p:cNvPr id="53" name="Group 52"/>
                <p:cNvGrpSpPr/>
                <p:nvPr/>
              </p:nvGrpSpPr>
              <p:grpSpPr>
                <a:xfrm>
                  <a:off x="5916935" y="4356508"/>
                  <a:ext cx="1090092" cy="875577"/>
                  <a:chOff x="10443966" y="1118814"/>
                  <a:chExt cx="1090092" cy="875577"/>
                </a:xfrm>
              </p:grpSpPr>
              <p:grpSp>
                <p:nvGrpSpPr>
                  <p:cNvPr id="54" name="Group 53"/>
                  <p:cNvGrpSpPr/>
                  <p:nvPr/>
                </p:nvGrpSpPr>
                <p:grpSpPr>
                  <a:xfrm>
                    <a:off x="10443966" y="1118814"/>
                    <a:ext cx="1090092" cy="875577"/>
                    <a:chOff x="3599175" y="4220568"/>
                    <a:chExt cx="1090092" cy="875577"/>
                  </a:xfrm>
                </p:grpSpPr>
                <p:sp>
                  <p:nvSpPr>
                    <p:cNvPr id="56" name="Rounded Rectangle 55"/>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p:cNvGrpSpPr/>
                    <p:nvPr/>
                  </p:nvGrpSpPr>
                  <p:grpSpPr>
                    <a:xfrm>
                      <a:off x="3614541" y="4243079"/>
                      <a:ext cx="1057169" cy="832818"/>
                      <a:chOff x="3705190" y="4561217"/>
                      <a:chExt cx="1057169" cy="832818"/>
                    </a:xfrm>
                  </p:grpSpPr>
                  <p:pic>
                    <p:nvPicPr>
                      <p:cNvPr id="58" name="Picture 4" descr="\\MAGNUM\Projects\Microsoft\Cloud Power FY12\Design\ICONS_PNG\IIS-MULTI-TENANCY.png"/>
                      <p:cNvPicPr>
                        <a:picLocks noChangeAspect="1" noChangeArrowheads="1"/>
                      </p:cNvPicPr>
                      <p:nvPr/>
                    </p:nvPicPr>
                    <p:blipFill rotWithShape="1">
                      <a:blip r:embed="rId3"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59" name="Rectangle 58"/>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5" name="Flowchart: Magnetic Disk 54"/>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grpSp>
      <p:grpSp>
        <p:nvGrpSpPr>
          <p:cNvPr id="66" name="Group 65"/>
          <p:cNvGrpSpPr>
            <a:grpSpLocks noChangeAspect="1"/>
          </p:cNvGrpSpPr>
          <p:nvPr/>
        </p:nvGrpSpPr>
        <p:grpSpPr>
          <a:xfrm>
            <a:off x="3167114" y="1838296"/>
            <a:ext cx="1731899" cy="1656000"/>
            <a:chOff x="1376407" y="550707"/>
            <a:chExt cx="2103995" cy="2011789"/>
          </a:xfrm>
        </p:grpSpPr>
        <p:grpSp>
          <p:nvGrpSpPr>
            <p:cNvPr id="67" name="Group 66"/>
            <p:cNvGrpSpPr/>
            <p:nvPr/>
          </p:nvGrpSpPr>
          <p:grpSpPr>
            <a:xfrm>
              <a:off x="2098180" y="799745"/>
              <a:ext cx="666750" cy="1487475"/>
              <a:chOff x="2081162" y="4640597"/>
              <a:chExt cx="666750" cy="1487475"/>
            </a:xfrm>
            <a:solidFill>
              <a:schemeClr val="bg1"/>
            </a:solidFill>
          </p:grpSpPr>
          <p:sp>
            <p:nvSpPr>
              <p:cNvPr id="76" name="Snip Diagonal Corner Rectangle 75"/>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7" name="Isosceles Triangle 76"/>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8" name="Isosceles Triangle 77"/>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68" name="Group 67"/>
            <p:cNvGrpSpPr/>
            <p:nvPr/>
          </p:nvGrpSpPr>
          <p:grpSpPr>
            <a:xfrm>
              <a:off x="1376407" y="550707"/>
              <a:ext cx="2103995" cy="2011789"/>
              <a:chOff x="1884407" y="1170827"/>
              <a:chExt cx="2103995" cy="2011789"/>
            </a:xfrm>
          </p:grpSpPr>
          <p:pic>
            <p:nvPicPr>
              <p:cNvPr id="69" name="Picture 2" descr="\\MAGNUM\Projects\Microsoft\Cloud Power FY12\Design\Icons\PNGs\Server_2.png"/>
              <p:cNvPicPr>
                <a:picLocks noChangeAspect="1" noChangeArrowheads="1"/>
              </p:cNvPicPr>
              <p:nvPr/>
            </p:nvPicPr>
            <p:blipFill>
              <a:blip r:embed="rId2"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70" name="Group 69"/>
              <p:cNvGrpSpPr/>
              <p:nvPr/>
            </p:nvGrpSpPr>
            <p:grpSpPr>
              <a:xfrm>
                <a:off x="1884407" y="1791674"/>
                <a:ext cx="1090092" cy="875577"/>
                <a:chOff x="3599175" y="4220568"/>
                <a:chExt cx="1090092" cy="875577"/>
              </a:xfrm>
            </p:grpSpPr>
            <p:sp>
              <p:nvSpPr>
                <p:cNvPr id="72" name="Rounded Rectangle 71"/>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3" name="Group 72"/>
                <p:cNvGrpSpPr/>
                <p:nvPr/>
              </p:nvGrpSpPr>
              <p:grpSpPr>
                <a:xfrm>
                  <a:off x="3614541" y="4243079"/>
                  <a:ext cx="1057169" cy="832818"/>
                  <a:chOff x="3705190" y="4561217"/>
                  <a:chExt cx="1057169" cy="832818"/>
                </a:xfrm>
              </p:grpSpPr>
              <p:pic>
                <p:nvPicPr>
                  <p:cNvPr id="74" name="Picture 4" descr="\\MAGNUM\Projects\Microsoft\Cloud Power FY12\Design\ICONS_PNG\IIS-MULTI-TENANCY.png"/>
                  <p:cNvPicPr>
                    <a:picLocks noChangeAspect="1" noChangeArrowheads="1"/>
                  </p:cNvPicPr>
                  <p:nvPr/>
                </p:nvPicPr>
                <p:blipFill rotWithShape="1">
                  <a:blip r:embed="rId3"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75" name="Rectangle 74"/>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71" name="Picture 4" descr="\\MAGNUM\Projects\Microsoft\Cloud Power FY12\Design\ICONS_PNG\Open_Web_Platform.png"/>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grpSp>
        <p:nvGrpSpPr>
          <p:cNvPr id="79" name="Group 78"/>
          <p:cNvGrpSpPr>
            <a:grpSpLocks noChangeAspect="1"/>
          </p:cNvGrpSpPr>
          <p:nvPr/>
        </p:nvGrpSpPr>
        <p:grpSpPr>
          <a:xfrm>
            <a:off x="6446360" y="1851548"/>
            <a:ext cx="1731899" cy="1656000"/>
            <a:chOff x="1376407" y="550707"/>
            <a:chExt cx="2103995" cy="2011789"/>
          </a:xfrm>
        </p:grpSpPr>
        <p:grpSp>
          <p:nvGrpSpPr>
            <p:cNvPr id="80" name="Group 79"/>
            <p:cNvGrpSpPr/>
            <p:nvPr/>
          </p:nvGrpSpPr>
          <p:grpSpPr>
            <a:xfrm>
              <a:off x="2098180" y="799745"/>
              <a:ext cx="666750" cy="1487475"/>
              <a:chOff x="2081162" y="4640597"/>
              <a:chExt cx="666750" cy="1487475"/>
            </a:xfrm>
            <a:solidFill>
              <a:schemeClr val="bg1"/>
            </a:solidFill>
          </p:grpSpPr>
          <p:sp>
            <p:nvSpPr>
              <p:cNvPr id="89" name="Snip Diagonal Corner Rectangle 88"/>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0" name="Isosceles Triangle 89"/>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1" name="Isosceles Triangle 90"/>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1" name="Group 80"/>
            <p:cNvGrpSpPr/>
            <p:nvPr/>
          </p:nvGrpSpPr>
          <p:grpSpPr>
            <a:xfrm>
              <a:off x="1376407" y="550707"/>
              <a:ext cx="2103995" cy="2011789"/>
              <a:chOff x="1884407" y="1170827"/>
              <a:chExt cx="2103995" cy="2011789"/>
            </a:xfrm>
          </p:grpSpPr>
          <p:pic>
            <p:nvPicPr>
              <p:cNvPr id="82" name="Picture 2" descr="\\MAGNUM\Projects\Microsoft\Cloud Power FY12\Design\Icons\PNGs\Server_2.png"/>
              <p:cNvPicPr>
                <a:picLocks noChangeAspect="1" noChangeArrowheads="1"/>
              </p:cNvPicPr>
              <p:nvPr/>
            </p:nvPicPr>
            <p:blipFill>
              <a:blip r:embed="rId2"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83" name="Group 82"/>
              <p:cNvGrpSpPr/>
              <p:nvPr/>
            </p:nvGrpSpPr>
            <p:grpSpPr>
              <a:xfrm>
                <a:off x="1884407" y="1791674"/>
                <a:ext cx="1090092" cy="875577"/>
                <a:chOff x="3599175" y="4220568"/>
                <a:chExt cx="1090092" cy="875577"/>
              </a:xfrm>
            </p:grpSpPr>
            <p:sp>
              <p:nvSpPr>
                <p:cNvPr id="85" name="Rounded Rectangle 84"/>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86" name="Group 85"/>
                <p:cNvGrpSpPr/>
                <p:nvPr/>
              </p:nvGrpSpPr>
              <p:grpSpPr>
                <a:xfrm>
                  <a:off x="3614541" y="4243079"/>
                  <a:ext cx="1057169" cy="832818"/>
                  <a:chOff x="3705190" y="4561217"/>
                  <a:chExt cx="1057169" cy="832818"/>
                </a:xfrm>
              </p:grpSpPr>
              <p:pic>
                <p:nvPicPr>
                  <p:cNvPr id="87" name="Picture 4" descr="\\MAGNUM\Projects\Microsoft\Cloud Power FY12\Design\ICONS_PNG\IIS-MULTI-TENANCY.png"/>
                  <p:cNvPicPr>
                    <a:picLocks noChangeAspect="1" noChangeArrowheads="1"/>
                  </p:cNvPicPr>
                  <p:nvPr/>
                </p:nvPicPr>
                <p:blipFill rotWithShape="1">
                  <a:blip r:embed="rId3"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88" name="Rectangle 87"/>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84" name="Picture 4" descr="\\MAGNUM\Projects\Microsoft\Cloud Power FY12\Design\ICONS_PNG\Open_Web_Platform.png"/>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grpSp>
        <p:nvGrpSpPr>
          <p:cNvPr id="92" name="Group 91"/>
          <p:cNvGrpSpPr>
            <a:grpSpLocks noChangeAspect="1"/>
          </p:cNvGrpSpPr>
          <p:nvPr/>
        </p:nvGrpSpPr>
        <p:grpSpPr>
          <a:xfrm>
            <a:off x="9690562" y="1900935"/>
            <a:ext cx="1731899" cy="1656000"/>
            <a:chOff x="1376407" y="550707"/>
            <a:chExt cx="2103995" cy="2011789"/>
          </a:xfrm>
        </p:grpSpPr>
        <p:grpSp>
          <p:nvGrpSpPr>
            <p:cNvPr id="93" name="Group 92"/>
            <p:cNvGrpSpPr/>
            <p:nvPr/>
          </p:nvGrpSpPr>
          <p:grpSpPr>
            <a:xfrm>
              <a:off x="2098180" y="799745"/>
              <a:ext cx="666750" cy="1487475"/>
              <a:chOff x="2081162" y="4640597"/>
              <a:chExt cx="666750" cy="1487475"/>
            </a:xfrm>
            <a:solidFill>
              <a:schemeClr val="bg1"/>
            </a:solidFill>
          </p:grpSpPr>
          <p:sp>
            <p:nvSpPr>
              <p:cNvPr id="102" name="Snip Diagonal Corner Rectangle 101"/>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3" name="Isosceles Triangle 102"/>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4" name="Isosceles Triangle 103"/>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94" name="Group 93"/>
            <p:cNvGrpSpPr/>
            <p:nvPr/>
          </p:nvGrpSpPr>
          <p:grpSpPr>
            <a:xfrm>
              <a:off x="1376407" y="550707"/>
              <a:ext cx="2103995" cy="2011789"/>
              <a:chOff x="1884407" y="1170827"/>
              <a:chExt cx="2103995" cy="2011789"/>
            </a:xfrm>
          </p:grpSpPr>
          <p:pic>
            <p:nvPicPr>
              <p:cNvPr id="95" name="Picture 2" descr="\\MAGNUM\Projects\Microsoft\Cloud Power FY12\Design\Icons\PNGs\Server_2.png"/>
              <p:cNvPicPr>
                <a:picLocks noChangeAspect="1" noChangeArrowheads="1"/>
              </p:cNvPicPr>
              <p:nvPr/>
            </p:nvPicPr>
            <p:blipFill>
              <a:blip r:embed="rId2"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96" name="Group 95"/>
              <p:cNvGrpSpPr/>
              <p:nvPr/>
            </p:nvGrpSpPr>
            <p:grpSpPr>
              <a:xfrm>
                <a:off x="1884407" y="1791674"/>
                <a:ext cx="1090092" cy="875577"/>
                <a:chOff x="3599175" y="4220568"/>
                <a:chExt cx="1090092" cy="875577"/>
              </a:xfrm>
            </p:grpSpPr>
            <p:sp>
              <p:nvSpPr>
                <p:cNvPr id="98" name="Rounded Rectangle 97"/>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9" name="Group 98"/>
                <p:cNvGrpSpPr/>
                <p:nvPr/>
              </p:nvGrpSpPr>
              <p:grpSpPr>
                <a:xfrm>
                  <a:off x="3614541" y="4243079"/>
                  <a:ext cx="1057169" cy="832818"/>
                  <a:chOff x="3705190" y="4561217"/>
                  <a:chExt cx="1057169" cy="832818"/>
                </a:xfrm>
              </p:grpSpPr>
              <p:pic>
                <p:nvPicPr>
                  <p:cNvPr id="100" name="Picture 4" descr="\\MAGNUM\Projects\Microsoft\Cloud Power FY12\Design\ICONS_PNG\IIS-MULTI-TENANCY.png"/>
                  <p:cNvPicPr>
                    <a:picLocks noChangeAspect="1" noChangeArrowheads="1"/>
                  </p:cNvPicPr>
                  <p:nvPr/>
                </p:nvPicPr>
                <p:blipFill rotWithShape="1">
                  <a:blip r:embed="rId3"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01" name="Rectangle 100"/>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97" name="Picture 4" descr="\\MAGNUM\Projects\Microsoft\Cloud Power FY12\Design\ICONS_PNG\Open_Web_Platform.png"/>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pic>
        <p:nvPicPr>
          <p:cNvPr id="118" name="Picture 117"/>
          <p:cNvPicPr>
            <a:picLocks noChangeAspect="1"/>
          </p:cNvPicPr>
          <p:nvPr/>
        </p:nvPicPr>
        <p:blipFill>
          <a:blip r:embed="rId5"/>
          <a:stretch>
            <a:fillRect/>
          </a:stretch>
        </p:blipFill>
        <p:spPr>
          <a:xfrm>
            <a:off x="2857317" y="4228320"/>
            <a:ext cx="2255716" cy="1225402"/>
          </a:xfrm>
          <a:prstGeom prst="rect">
            <a:avLst/>
          </a:prstGeom>
        </p:spPr>
      </p:pic>
      <p:pic>
        <p:nvPicPr>
          <p:cNvPr id="119" name="Picture 118"/>
          <p:cNvPicPr>
            <a:picLocks noChangeAspect="1"/>
          </p:cNvPicPr>
          <p:nvPr/>
        </p:nvPicPr>
        <p:blipFill>
          <a:blip r:embed="rId5"/>
          <a:stretch>
            <a:fillRect/>
          </a:stretch>
        </p:blipFill>
        <p:spPr>
          <a:xfrm>
            <a:off x="7018345" y="4224668"/>
            <a:ext cx="2255716" cy="1225402"/>
          </a:xfrm>
          <a:prstGeom prst="rect">
            <a:avLst/>
          </a:prstGeom>
        </p:spPr>
      </p:pic>
    </p:spTree>
    <p:extLst>
      <p:ext uri="{BB962C8B-B14F-4D97-AF65-F5344CB8AC3E}">
        <p14:creationId xmlns:p14="http://schemas.microsoft.com/office/powerpoint/2010/main" val="21090853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par>
                          <p:cTn id="12" fill="hold">
                            <p:stCondLst>
                              <p:cond delay="1000"/>
                            </p:stCondLst>
                            <p:childTnLst>
                              <p:par>
                                <p:cTn id="13" presetID="10" presetClass="exit" presetSubtype="0" fill="hold" grpId="0" nodeType="afterEffect">
                                  <p:stCondLst>
                                    <p:cond delay="0"/>
                                  </p:stCondLst>
                                  <p:childTnLst>
                                    <p:animEffect transition="out" filter="fad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childTnLst>
                          </p:cTn>
                        </p:par>
                        <p:par>
                          <p:cTn id="16" fill="hold">
                            <p:stCondLst>
                              <p:cond delay="1500"/>
                            </p:stCondLst>
                            <p:childTnLst>
                              <p:par>
                                <p:cTn id="17" presetID="10" presetClass="exit" presetSubtype="0" fill="hold" grpId="0" nodeType="after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childTnLst>
                          </p:cTn>
                        </p:par>
                        <p:par>
                          <p:cTn id="20" fill="hold">
                            <p:stCondLst>
                              <p:cond delay="2000"/>
                            </p:stCondLst>
                            <p:childTnLst>
                              <p:par>
                                <p:cTn id="21" presetID="10" presetClass="exit" presetSubtype="0" fill="hold" grpId="0" nodeType="after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9"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Request Management</a:t>
            </a:r>
          </a:p>
        </p:txBody>
      </p:sp>
    </p:spTree>
    <p:extLst>
      <p:ext uri="{BB962C8B-B14F-4D97-AF65-F5344CB8AC3E}">
        <p14:creationId xmlns:p14="http://schemas.microsoft.com/office/powerpoint/2010/main" val="332826930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8"/>
            <a:ext cx="11149013" cy="4559463"/>
          </a:xfrm>
        </p:spPr>
        <p:txBody>
          <a:bodyPr>
            <a:noAutofit/>
          </a:bodyPr>
          <a:lstStyle/>
          <a:p>
            <a:pPr marL="457200" indent="-457200">
              <a:buFont typeface="Wingdings" panose="05000000000000000000" pitchFamily="2" charset="2"/>
              <a:buChar char="§"/>
            </a:pPr>
            <a:r>
              <a:rPr lang="en-US" sz="3200" dirty="0"/>
              <a:t>The purpose of the Request </a:t>
            </a:r>
            <a:r>
              <a:rPr lang="en-US" sz="3200" dirty="0" smtClean="0"/>
              <a:t>Management feature </a:t>
            </a:r>
            <a:r>
              <a:rPr lang="en-US" sz="3200" dirty="0"/>
              <a:t>is to give SharePoint knowledge of and more control over incoming </a:t>
            </a:r>
            <a:r>
              <a:rPr lang="en-US" sz="3200" dirty="0" smtClean="0"/>
              <a:t>requests</a:t>
            </a:r>
          </a:p>
          <a:p>
            <a:pPr marL="457200" indent="-457200">
              <a:spcBef>
                <a:spcPts val="1200"/>
              </a:spcBef>
              <a:buFont typeface="Wingdings" panose="05000000000000000000" pitchFamily="2" charset="2"/>
              <a:buChar char="§"/>
            </a:pPr>
            <a:r>
              <a:rPr lang="en-US" sz="3200" dirty="0" smtClean="0"/>
              <a:t>Having </a:t>
            </a:r>
            <a:r>
              <a:rPr lang="en-US" sz="3200" dirty="0"/>
              <a:t>knowledge over the nature of incoming requests – for example, the user agent, requested URL, or source IP </a:t>
            </a:r>
            <a:r>
              <a:rPr lang="en-US" sz="3200" dirty="0" smtClean="0"/>
              <a:t>– allows SharePoint to </a:t>
            </a:r>
            <a:r>
              <a:rPr lang="en-US" sz="3200" dirty="0"/>
              <a:t>customize </a:t>
            </a:r>
            <a:r>
              <a:rPr lang="en-US" sz="3200" dirty="0" smtClean="0"/>
              <a:t>the response to each request</a:t>
            </a:r>
          </a:p>
          <a:p>
            <a:pPr marL="457200" indent="-457200">
              <a:spcBef>
                <a:spcPts val="1200"/>
              </a:spcBef>
              <a:buFont typeface="Wingdings" panose="05000000000000000000" pitchFamily="2" charset="2"/>
              <a:buChar char="§"/>
            </a:pPr>
            <a:r>
              <a:rPr lang="en-US" sz="3200" dirty="0" smtClean="0"/>
              <a:t>RM is </a:t>
            </a:r>
            <a:r>
              <a:rPr lang="en-US" sz="3200" dirty="0"/>
              <a:t>applied </a:t>
            </a:r>
            <a:r>
              <a:rPr lang="en-US" sz="3200" dirty="0" smtClean="0"/>
              <a:t>per </a:t>
            </a:r>
            <a:r>
              <a:rPr lang="en-US" sz="3200" dirty="0"/>
              <a:t>web </a:t>
            </a:r>
            <a:r>
              <a:rPr lang="en-US" sz="3200" dirty="0" smtClean="0"/>
              <a:t>app, </a:t>
            </a:r>
            <a:r>
              <a:rPr lang="en-US" sz="3200" dirty="0"/>
              <a:t>just like throttling </a:t>
            </a:r>
            <a:r>
              <a:rPr lang="en-US" sz="3200" dirty="0" smtClean="0"/>
              <a:t>is done </a:t>
            </a:r>
            <a:r>
              <a:rPr lang="en-US" sz="3200" dirty="0"/>
              <a:t>in </a:t>
            </a:r>
            <a:r>
              <a:rPr lang="en-US" sz="3200" dirty="0" smtClean="0"/>
              <a:t>SharePoint 2010</a:t>
            </a:r>
          </a:p>
          <a:p>
            <a:pPr marL="457200" indent="-457200">
              <a:spcBef>
                <a:spcPts val="1200"/>
              </a:spcBef>
              <a:buFont typeface="Wingdings" panose="05000000000000000000" pitchFamily="2" charset="2"/>
              <a:buChar char="§"/>
            </a:pPr>
            <a:r>
              <a:rPr lang="en-US" sz="3200" dirty="0" smtClean="0"/>
              <a:t>RM is turned </a:t>
            </a:r>
            <a:r>
              <a:rPr lang="en-US" sz="3200" b="1" dirty="0" smtClean="0"/>
              <a:t>off</a:t>
            </a:r>
            <a:r>
              <a:rPr lang="en-US" sz="3200" dirty="0" smtClean="0"/>
              <a:t> by default</a:t>
            </a:r>
          </a:p>
        </p:txBody>
      </p:sp>
      <p:sp>
        <p:nvSpPr>
          <p:cNvPr id="2" name="Title 1"/>
          <p:cNvSpPr>
            <a:spLocks noGrp="1"/>
          </p:cNvSpPr>
          <p:nvPr>
            <p:ph type="title"/>
          </p:nvPr>
        </p:nvSpPr>
        <p:spPr/>
        <p:txBody>
          <a:bodyPr/>
          <a:lstStyle/>
          <a:p>
            <a:r>
              <a:rPr lang="en-US" dirty="0" smtClean="0"/>
              <a:t>Request Management (RM)</a:t>
            </a:r>
            <a:endParaRPr lang="en-US" dirty="0"/>
          </a:p>
        </p:txBody>
      </p:sp>
    </p:spTree>
    <p:extLst>
      <p:ext uri="{BB962C8B-B14F-4D97-AF65-F5344CB8AC3E}">
        <p14:creationId xmlns:p14="http://schemas.microsoft.com/office/powerpoint/2010/main" val="36337048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216305"/>
            <a:ext cx="11149013" cy="4802530"/>
          </a:xfrm>
        </p:spPr>
        <p:txBody>
          <a:bodyPr>
            <a:noAutofit/>
          </a:bodyPr>
          <a:lstStyle/>
          <a:p>
            <a:pPr marL="457200" lvl="0" indent="-457200">
              <a:spcBef>
                <a:spcPts val="1200"/>
              </a:spcBef>
              <a:buFont typeface="Wingdings" panose="05000000000000000000" pitchFamily="2" charset="2"/>
              <a:buChar char="§"/>
            </a:pPr>
            <a:r>
              <a:rPr lang="en-US" sz="3200" dirty="0"/>
              <a:t>RM can route to WFEs with better health, keeping low-health WFEs alive</a:t>
            </a:r>
          </a:p>
          <a:p>
            <a:pPr marL="457200" lvl="0" indent="-457200">
              <a:spcBef>
                <a:spcPts val="1200"/>
              </a:spcBef>
              <a:buFont typeface="Wingdings" panose="05000000000000000000" pitchFamily="2" charset="2"/>
              <a:buChar char="§"/>
            </a:pPr>
            <a:r>
              <a:rPr lang="en-US" sz="3200" dirty="0"/>
              <a:t>RM can identify harmful requests </a:t>
            </a:r>
            <a:r>
              <a:rPr lang="en-US" sz="3200" dirty="0" smtClean="0"/>
              <a:t>and </a:t>
            </a:r>
            <a:r>
              <a:rPr lang="en-US" sz="3200" dirty="0"/>
              <a:t>deny </a:t>
            </a:r>
            <a:r>
              <a:rPr lang="en-US" sz="3200" dirty="0" smtClean="0"/>
              <a:t>them immediately</a:t>
            </a:r>
          </a:p>
          <a:p>
            <a:pPr marL="457200" lvl="0" indent="-457200">
              <a:spcBef>
                <a:spcPts val="1200"/>
              </a:spcBef>
              <a:buFont typeface="Wingdings" panose="05000000000000000000" pitchFamily="2" charset="2"/>
              <a:buChar char="§"/>
            </a:pPr>
            <a:r>
              <a:rPr lang="en-US" sz="3200" dirty="0" smtClean="0"/>
              <a:t>RM can prioritize </a:t>
            </a:r>
            <a:r>
              <a:rPr lang="en-US" sz="3200" dirty="0"/>
              <a:t>requests by throttling lower-priority ones (bots) to serve higher-priority ones (end-users)</a:t>
            </a:r>
          </a:p>
          <a:p>
            <a:pPr marL="457200" lvl="0" indent="-457200">
              <a:spcBef>
                <a:spcPts val="1200"/>
              </a:spcBef>
              <a:buFont typeface="Wingdings" panose="05000000000000000000" pitchFamily="2" charset="2"/>
              <a:buChar char="§"/>
            </a:pPr>
            <a:r>
              <a:rPr lang="en-US" sz="3200" dirty="0"/>
              <a:t>RM can send all requests of specific </a:t>
            </a:r>
            <a:r>
              <a:rPr lang="en-US" sz="3200" dirty="0" smtClean="0"/>
              <a:t>type, like search for example, to </a:t>
            </a:r>
            <a:r>
              <a:rPr lang="en-US" sz="3200" dirty="0"/>
              <a:t>specific </a:t>
            </a:r>
            <a:r>
              <a:rPr lang="en-US" sz="3200" dirty="0" smtClean="0"/>
              <a:t>machines</a:t>
            </a:r>
          </a:p>
          <a:p>
            <a:pPr marL="457200" lvl="0" indent="-457200">
              <a:spcBef>
                <a:spcPts val="1200"/>
              </a:spcBef>
              <a:buFont typeface="Wingdings" panose="05000000000000000000" pitchFamily="2" charset="2"/>
              <a:buChar char="§"/>
            </a:pPr>
            <a:r>
              <a:rPr lang="en-US" sz="3200" dirty="0" smtClean="0"/>
              <a:t>Isolated traffic can help troubleshoot errors on one machine</a:t>
            </a:r>
          </a:p>
          <a:p>
            <a:pPr marL="457200" lvl="0" indent="-457200">
              <a:spcBef>
                <a:spcPts val="1200"/>
              </a:spcBef>
              <a:buFont typeface="Wingdings" panose="05000000000000000000" pitchFamily="2" charset="2"/>
              <a:buChar char="§"/>
            </a:pPr>
            <a:r>
              <a:rPr lang="en-US" sz="3200" dirty="0" smtClean="0"/>
              <a:t>RM </a:t>
            </a:r>
            <a:r>
              <a:rPr lang="en-US" sz="3200" dirty="0"/>
              <a:t>can send </a:t>
            </a:r>
            <a:r>
              <a:rPr lang="en-US" sz="3200" dirty="0" smtClean="0"/>
              <a:t>heavy </a:t>
            </a:r>
            <a:r>
              <a:rPr lang="en-US" sz="3200" dirty="0"/>
              <a:t>requests to </a:t>
            </a:r>
            <a:r>
              <a:rPr lang="en-US" sz="3200" dirty="0" smtClean="0"/>
              <a:t>more powerful WFEs </a:t>
            </a:r>
          </a:p>
        </p:txBody>
      </p:sp>
      <p:sp>
        <p:nvSpPr>
          <p:cNvPr id="2" name="Title 1"/>
          <p:cNvSpPr>
            <a:spLocks noGrp="1"/>
          </p:cNvSpPr>
          <p:nvPr>
            <p:ph type="title"/>
          </p:nvPr>
        </p:nvSpPr>
        <p:spPr/>
        <p:txBody>
          <a:bodyPr/>
          <a:lstStyle/>
          <a:p>
            <a:r>
              <a:rPr lang="en-US" dirty="0" smtClean="0"/>
              <a:t>RM – Goals</a:t>
            </a:r>
            <a:endParaRPr lang="en-US" dirty="0"/>
          </a:p>
        </p:txBody>
      </p:sp>
    </p:spTree>
    <p:extLst>
      <p:ext uri="{BB962C8B-B14F-4D97-AF65-F5344CB8AC3E}">
        <p14:creationId xmlns:p14="http://schemas.microsoft.com/office/powerpoint/2010/main" val="218084357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 Components</a:t>
            </a:r>
            <a:endParaRPr lang="en-US" dirty="0"/>
          </a:p>
        </p:txBody>
      </p:sp>
      <p:sp>
        <p:nvSpPr>
          <p:cNvPr id="4" name="Rectangle 3"/>
          <p:cNvSpPr/>
          <p:nvPr/>
        </p:nvSpPr>
        <p:spPr bwMode="auto">
          <a:xfrm>
            <a:off x="3673366" y="2002218"/>
            <a:ext cx="5186854" cy="4382815"/>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
        <p:nvSpPr>
          <p:cNvPr id="5" name="Rectangle 4"/>
          <p:cNvSpPr/>
          <p:nvPr/>
        </p:nvSpPr>
        <p:spPr bwMode="auto">
          <a:xfrm>
            <a:off x="3673364" y="1340067"/>
            <a:ext cx="5186855" cy="66215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2800" dirty="0" smtClean="0">
                <a:solidFill>
                  <a:schemeClr val="bg1"/>
                </a:solidFill>
                <a:latin typeface="Segoe UI" pitchFamily="34" charset="0"/>
                <a:ea typeface="Segoe UI" pitchFamily="34" charset="0"/>
                <a:cs typeface="Segoe UI" pitchFamily="34" charset="0"/>
              </a:rPr>
              <a:t>Request Manager (RM)</a:t>
            </a:r>
          </a:p>
        </p:txBody>
      </p:sp>
      <p:sp>
        <p:nvSpPr>
          <p:cNvPr id="6" name="Rectangle 5"/>
          <p:cNvSpPr/>
          <p:nvPr/>
        </p:nvSpPr>
        <p:spPr bwMode="auto">
          <a:xfrm>
            <a:off x="3933494" y="3568255"/>
            <a:ext cx="4698124" cy="37837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a:solidFill>
                  <a:schemeClr val="bg1"/>
                </a:solidFill>
                <a:latin typeface="Segoe UI" pitchFamily="34" charset="0"/>
                <a:ea typeface="Segoe UI" pitchFamily="34" charset="0"/>
                <a:cs typeface="Segoe UI" pitchFamily="34" charset="0"/>
              </a:rPr>
              <a:t>Request </a:t>
            </a:r>
            <a:r>
              <a:rPr lang="en-US" sz="2000" dirty="0" smtClean="0">
                <a:solidFill>
                  <a:schemeClr val="bg1"/>
                </a:solidFill>
                <a:latin typeface="Segoe UI" pitchFamily="34" charset="0"/>
                <a:ea typeface="Segoe UI" pitchFamily="34" charset="0"/>
                <a:cs typeface="Segoe UI" pitchFamily="34" charset="0"/>
              </a:rPr>
              <a:t>Routing</a:t>
            </a:r>
            <a:endParaRPr lang="en-US" sz="2000" dirty="0">
              <a:solidFill>
                <a:schemeClr val="bg1"/>
              </a:solidFill>
              <a:latin typeface="Segoe UI" pitchFamily="34" charset="0"/>
              <a:ea typeface="Segoe UI" pitchFamily="34" charset="0"/>
              <a:cs typeface="Segoe UI" pitchFamily="34" charset="0"/>
            </a:endParaRPr>
          </a:p>
        </p:txBody>
      </p:sp>
      <p:sp>
        <p:nvSpPr>
          <p:cNvPr id="7" name="Rectangle 6"/>
          <p:cNvSpPr/>
          <p:nvPr/>
        </p:nvSpPr>
        <p:spPr bwMode="auto">
          <a:xfrm>
            <a:off x="3949259" y="3988669"/>
            <a:ext cx="4682359" cy="840827"/>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defTabSz="914099" fontAlgn="base">
              <a:spcBef>
                <a:spcPct val="0"/>
              </a:spcBef>
              <a:spcAft>
                <a:spcPct val="0"/>
              </a:spcAft>
            </a:pPr>
            <a:r>
              <a:rPr lang="en-US" sz="2000" dirty="0">
                <a:gradFill>
                  <a:gsLst>
                    <a:gs pos="100000">
                      <a:schemeClr val="bg2"/>
                    </a:gs>
                    <a:gs pos="6000">
                      <a:schemeClr val="bg2"/>
                    </a:gs>
                  </a:gsLst>
                  <a:lin ang="5400000" scaled="0"/>
                </a:gradFill>
              </a:rPr>
              <a:t>Select which WFE’s the request may be sent to</a:t>
            </a:r>
          </a:p>
        </p:txBody>
      </p:sp>
      <p:sp>
        <p:nvSpPr>
          <p:cNvPr id="8" name="Rectangle 7"/>
          <p:cNvSpPr/>
          <p:nvPr/>
        </p:nvSpPr>
        <p:spPr bwMode="auto">
          <a:xfrm>
            <a:off x="3949259" y="2153064"/>
            <a:ext cx="4698124" cy="37837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a:solidFill>
                  <a:schemeClr val="bg1"/>
                </a:solidFill>
                <a:latin typeface="Segoe UI" pitchFamily="34" charset="0"/>
                <a:ea typeface="Segoe UI" pitchFamily="34" charset="0"/>
                <a:cs typeface="Segoe UI" pitchFamily="34" charset="0"/>
              </a:rPr>
              <a:t>Request </a:t>
            </a:r>
            <a:r>
              <a:rPr lang="en-US" sz="2000" dirty="0" smtClean="0">
                <a:solidFill>
                  <a:schemeClr val="bg1"/>
                </a:solidFill>
                <a:latin typeface="Segoe UI" pitchFamily="34" charset="0"/>
                <a:ea typeface="Segoe UI" pitchFamily="34" charset="0"/>
                <a:cs typeface="Segoe UI" pitchFamily="34" charset="0"/>
              </a:rPr>
              <a:t>Throttling and Prioritization</a:t>
            </a:r>
            <a:endParaRPr lang="en-US" sz="2000" dirty="0">
              <a:solidFill>
                <a:schemeClr val="bg1"/>
              </a:solidFill>
              <a:latin typeface="Segoe UI" pitchFamily="34" charset="0"/>
              <a:ea typeface="Segoe UI" pitchFamily="34" charset="0"/>
              <a:cs typeface="Segoe UI" pitchFamily="34" charset="0"/>
            </a:endParaRPr>
          </a:p>
        </p:txBody>
      </p:sp>
      <p:sp>
        <p:nvSpPr>
          <p:cNvPr id="9" name="Rectangle 8"/>
          <p:cNvSpPr/>
          <p:nvPr/>
        </p:nvSpPr>
        <p:spPr bwMode="auto">
          <a:xfrm>
            <a:off x="3965024" y="2573478"/>
            <a:ext cx="4682359" cy="840827"/>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defTabSz="914099" fontAlgn="base">
              <a:spcBef>
                <a:spcPct val="0"/>
              </a:spcBef>
              <a:spcAft>
                <a:spcPct val="0"/>
              </a:spcAft>
            </a:pPr>
            <a:r>
              <a:rPr lang="en-US" sz="2000" dirty="0">
                <a:gradFill>
                  <a:gsLst>
                    <a:gs pos="100000">
                      <a:schemeClr val="bg2"/>
                    </a:gs>
                    <a:gs pos="6000">
                      <a:schemeClr val="bg2"/>
                    </a:gs>
                  </a:gsLst>
                  <a:lin ang="5400000" scaled="0"/>
                </a:gradFill>
              </a:rPr>
              <a:t>Filter</a:t>
            </a:r>
            <a:r>
              <a:rPr lang="en-US" sz="1400" dirty="0" smtClean="0">
                <a:solidFill>
                  <a:schemeClr val="tx1"/>
                </a:solidFill>
                <a:latin typeface="Segoe UI" pitchFamily="34" charset="0"/>
                <a:ea typeface="Segoe UI" pitchFamily="34" charset="0"/>
                <a:cs typeface="Segoe UI" pitchFamily="34" charset="0"/>
              </a:rPr>
              <a:t> </a:t>
            </a:r>
            <a:r>
              <a:rPr lang="en-US" sz="2000" dirty="0">
                <a:gradFill>
                  <a:gsLst>
                    <a:gs pos="100000">
                      <a:schemeClr val="bg2"/>
                    </a:gs>
                    <a:gs pos="6000">
                      <a:schemeClr val="bg2"/>
                    </a:gs>
                  </a:gsLst>
                  <a:lin ang="5400000" scaled="0"/>
                </a:gradFill>
              </a:rPr>
              <a:t>out requests that should be throttled or prioritized</a:t>
            </a:r>
          </a:p>
        </p:txBody>
      </p:sp>
      <p:sp>
        <p:nvSpPr>
          <p:cNvPr id="10" name="Rectangle 9"/>
          <p:cNvSpPr/>
          <p:nvPr/>
        </p:nvSpPr>
        <p:spPr bwMode="auto">
          <a:xfrm>
            <a:off x="3917729" y="4976644"/>
            <a:ext cx="4698124" cy="37837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a:solidFill>
                  <a:schemeClr val="bg1"/>
                </a:solidFill>
                <a:latin typeface="Segoe UI" pitchFamily="34" charset="0"/>
                <a:ea typeface="Segoe UI" pitchFamily="34" charset="0"/>
                <a:cs typeface="Segoe UI" pitchFamily="34" charset="0"/>
              </a:rPr>
              <a:t>Request </a:t>
            </a:r>
            <a:r>
              <a:rPr lang="en-US" sz="2000" dirty="0" smtClean="0">
                <a:solidFill>
                  <a:schemeClr val="bg1"/>
                </a:solidFill>
                <a:latin typeface="Segoe UI" pitchFamily="34" charset="0"/>
                <a:ea typeface="Segoe UI" pitchFamily="34" charset="0"/>
                <a:cs typeface="Segoe UI" pitchFamily="34" charset="0"/>
              </a:rPr>
              <a:t>Load Balancing</a:t>
            </a:r>
            <a:endParaRPr lang="en-US" sz="2000" dirty="0">
              <a:solidFill>
                <a:schemeClr val="bg1"/>
              </a:solidFill>
              <a:latin typeface="Segoe UI" pitchFamily="34" charset="0"/>
              <a:ea typeface="Segoe UI" pitchFamily="34" charset="0"/>
              <a:cs typeface="Segoe UI" pitchFamily="34" charset="0"/>
            </a:endParaRPr>
          </a:p>
        </p:txBody>
      </p:sp>
      <p:sp>
        <p:nvSpPr>
          <p:cNvPr id="11" name="Rectangle 10"/>
          <p:cNvSpPr/>
          <p:nvPr/>
        </p:nvSpPr>
        <p:spPr bwMode="auto">
          <a:xfrm>
            <a:off x="3933494" y="5397058"/>
            <a:ext cx="4682359" cy="840827"/>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defTabSz="914099" fontAlgn="base">
              <a:spcBef>
                <a:spcPct val="0"/>
              </a:spcBef>
              <a:spcAft>
                <a:spcPct val="0"/>
              </a:spcAft>
            </a:pPr>
            <a:r>
              <a:rPr lang="en-US" sz="2000" dirty="0">
                <a:gradFill>
                  <a:gsLst>
                    <a:gs pos="100000">
                      <a:schemeClr val="bg2"/>
                    </a:gs>
                    <a:gs pos="6000">
                      <a:schemeClr val="bg2"/>
                    </a:gs>
                  </a:gsLst>
                  <a:lin ang="5400000" scaled="0"/>
                </a:gradFill>
              </a:rPr>
              <a:t>Select a single WFE to route to, based on weighting schemes like health</a:t>
            </a:r>
          </a:p>
        </p:txBody>
      </p:sp>
    </p:spTree>
    <p:extLst>
      <p:ext uri="{BB962C8B-B14F-4D97-AF65-F5344CB8AC3E}">
        <p14:creationId xmlns:p14="http://schemas.microsoft.com/office/powerpoint/2010/main" val="227966464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3198706" y="4282068"/>
            <a:ext cx="3781341" cy="21050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b" anchorCtr="0" compatLnSpc="1">
            <a:prstTxWarp prst="textNoShape">
              <a:avLst/>
            </a:prstTxWarp>
          </a:bodyPr>
          <a:lstStyle/>
          <a:p>
            <a:pPr algn="ctr" defTabSz="914099" fontAlgn="base">
              <a:spcBef>
                <a:spcPct val="0"/>
              </a:spcBef>
              <a:spcAft>
                <a:spcPct val="0"/>
              </a:spcAft>
            </a:pPr>
            <a:r>
              <a:rPr lang="en-US" b="1" dirty="0" smtClean="0">
                <a:gradFill>
                  <a:gsLst>
                    <a:gs pos="0">
                      <a:srgbClr val="FFFFFF"/>
                    </a:gs>
                    <a:gs pos="100000">
                      <a:srgbClr val="FFFFFF"/>
                    </a:gs>
                  </a:gsLst>
                  <a:lin ang="5400000" scaled="0"/>
                </a:gradFill>
                <a:latin typeface="Segoe Condensed" pitchFamily="34" charset="0"/>
              </a:rPr>
              <a:t>Machine Pool “Ignite”</a:t>
            </a:r>
          </a:p>
        </p:txBody>
      </p:sp>
      <p:sp>
        <p:nvSpPr>
          <p:cNvPr id="3" name="Content Placeholder 2"/>
          <p:cNvSpPr>
            <a:spLocks noGrp="1"/>
          </p:cNvSpPr>
          <p:nvPr>
            <p:ph type="body" sz="quarter" idx="10"/>
          </p:nvPr>
        </p:nvSpPr>
        <p:spPr>
          <a:xfrm>
            <a:off x="519112" y="1082864"/>
            <a:ext cx="11149013" cy="3066182"/>
          </a:xfrm>
        </p:spPr>
        <p:txBody>
          <a:bodyPr>
            <a:noAutofit/>
          </a:bodyPr>
          <a:lstStyle/>
          <a:p>
            <a:pPr marL="457200" indent="-457200">
              <a:spcBef>
                <a:spcPts val="1200"/>
              </a:spcBef>
              <a:buFont typeface="Wingdings" panose="05000000000000000000" pitchFamily="2" charset="2"/>
              <a:buChar char="§"/>
            </a:pPr>
            <a:r>
              <a:rPr lang="en-US" sz="3200" dirty="0" smtClean="0"/>
              <a:t>Routing rules route requests and are associated with </a:t>
            </a:r>
            <a:r>
              <a:rPr lang="en-US" sz="3200" dirty="0" err="1" smtClean="0"/>
              <a:t>MachinePools</a:t>
            </a:r>
            <a:endParaRPr lang="en-US" sz="3200" dirty="0" smtClean="0"/>
          </a:p>
          <a:p>
            <a:pPr marL="457200" indent="-457200">
              <a:spcBef>
                <a:spcPts val="1200"/>
              </a:spcBef>
              <a:buFont typeface="Wingdings" panose="05000000000000000000" pitchFamily="2" charset="2"/>
              <a:buChar char="§"/>
            </a:pPr>
            <a:r>
              <a:rPr lang="en-US" sz="3200" dirty="0" err="1"/>
              <a:t>MachinePools</a:t>
            </a:r>
            <a:r>
              <a:rPr lang="en-US" sz="3200" dirty="0"/>
              <a:t> </a:t>
            </a:r>
            <a:r>
              <a:rPr lang="en-US" sz="3200" dirty="0" smtClean="0"/>
              <a:t>contain servers</a:t>
            </a:r>
          </a:p>
          <a:p>
            <a:pPr marL="457200" indent="-457200">
              <a:spcBef>
                <a:spcPts val="1200"/>
              </a:spcBef>
              <a:buFont typeface="Wingdings" panose="05000000000000000000" pitchFamily="2" charset="2"/>
              <a:buChar char="§"/>
            </a:pPr>
            <a:r>
              <a:rPr lang="en-US" sz="3200" dirty="0" smtClean="0"/>
              <a:t>Servers use weights for routing – static weights and health weights</a:t>
            </a:r>
          </a:p>
          <a:p>
            <a:pPr marL="457200" indent="-457200">
              <a:spcBef>
                <a:spcPts val="1200"/>
              </a:spcBef>
              <a:buFont typeface="Wingdings" panose="05000000000000000000" pitchFamily="2" charset="2"/>
              <a:buChar char="§"/>
            </a:pPr>
            <a:r>
              <a:rPr lang="en-US" sz="3200" dirty="0" smtClean="0"/>
              <a:t>Static weights are constant for WFEs; health weights change dynamically based on health scores</a:t>
            </a:r>
          </a:p>
        </p:txBody>
      </p:sp>
      <p:sp>
        <p:nvSpPr>
          <p:cNvPr id="2" name="Title 1"/>
          <p:cNvSpPr>
            <a:spLocks noGrp="1"/>
          </p:cNvSpPr>
          <p:nvPr>
            <p:ph type="title"/>
          </p:nvPr>
        </p:nvSpPr>
        <p:spPr/>
        <p:txBody>
          <a:bodyPr/>
          <a:lstStyle/>
          <a:p>
            <a:r>
              <a:rPr lang="en-US" dirty="0" smtClean="0"/>
              <a:t>RM Routing and Pools</a:t>
            </a:r>
            <a:endParaRPr lang="en-US" dirty="0"/>
          </a:p>
        </p:txBody>
      </p:sp>
      <p:sp>
        <p:nvSpPr>
          <p:cNvPr id="4" name="TextBox 3"/>
          <p:cNvSpPr txBox="1"/>
          <p:nvPr/>
        </p:nvSpPr>
        <p:spPr>
          <a:xfrm>
            <a:off x="3377040" y="5402849"/>
            <a:ext cx="1801504" cy="559558"/>
          </a:xfrm>
          <a:prstGeom prst="rect">
            <a:avLst/>
          </a:prstGeom>
          <a:noFill/>
        </p:spPr>
        <p:txBody>
          <a:bodyPr wrap="square" lIns="0" tIns="0" rIns="0" bIns="0" rtlCol="0">
            <a:noAutofit/>
          </a:bodyPr>
          <a:lstStyle/>
          <a:p>
            <a:r>
              <a:rPr lang="en-US" sz="1400" b="1" dirty="0" smtClean="0">
                <a:solidFill>
                  <a:schemeClr val="bg1"/>
                </a:solidFill>
                <a:latin typeface="Segoe UI Light" pitchFamily="34" charset="0"/>
              </a:rPr>
              <a:t>Static Weight = 1</a:t>
            </a:r>
          </a:p>
          <a:p>
            <a:r>
              <a:rPr lang="en-US" sz="1400" b="1" dirty="0" smtClean="0">
                <a:solidFill>
                  <a:schemeClr val="bg1"/>
                </a:solidFill>
                <a:latin typeface="Segoe UI Light" pitchFamily="34" charset="0"/>
              </a:rPr>
              <a:t>Health Weight = 4</a:t>
            </a:r>
          </a:p>
        </p:txBody>
      </p:sp>
      <p:sp>
        <p:nvSpPr>
          <p:cNvPr id="6" name="TextBox 5"/>
          <p:cNvSpPr txBox="1"/>
          <p:nvPr/>
        </p:nvSpPr>
        <p:spPr>
          <a:xfrm>
            <a:off x="5178544" y="5402849"/>
            <a:ext cx="1801504" cy="559558"/>
          </a:xfrm>
          <a:prstGeom prst="rect">
            <a:avLst/>
          </a:prstGeom>
          <a:noFill/>
        </p:spPr>
        <p:txBody>
          <a:bodyPr wrap="square" lIns="0" tIns="0" rIns="0" bIns="0" rtlCol="0">
            <a:noAutofit/>
          </a:bodyPr>
          <a:lstStyle/>
          <a:p>
            <a:r>
              <a:rPr lang="en-US" sz="1400" b="1" dirty="0" smtClean="0">
                <a:solidFill>
                  <a:schemeClr val="bg1"/>
                </a:solidFill>
                <a:latin typeface="Segoe UI Light" pitchFamily="34" charset="0"/>
              </a:rPr>
              <a:t>Static Weight = 1</a:t>
            </a:r>
          </a:p>
          <a:p>
            <a:r>
              <a:rPr lang="en-US" sz="1400" b="1" dirty="0" smtClean="0">
                <a:solidFill>
                  <a:schemeClr val="bg1"/>
                </a:solidFill>
                <a:latin typeface="Segoe UI Light" pitchFamily="34" charset="0"/>
              </a:rPr>
              <a:t>Health Weight = 4</a:t>
            </a:r>
          </a:p>
        </p:txBody>
      </p:sp>
      <p:sp>
        <p:nvSpPr>
          <p:cNvPr id="8" name="TextBox 7"/>
          <p:cNvSpPr txBox="1"/>
          <p:nvPr/>
        </p:nvSpPr>
        <p:spPr>
          <a:xfrm>
            <a:off x="7606022" y="4704323"/>
            <a:ext cx="2770495" cy="1269238"/>
          </a:xfrm>
          <a:prstGeom prst="rect">
            <a:avLst/>
          </a:prstGeom>
          <a:noFill/>
        </p:spPr>
        <p:txBody>
          <a:bodyPr wrap="none" lIns="0" tIns="0" rIns="0" bIns="0" rtlCol="0">
            <a:noAutofit/>
          </a:bodyPr>
          <a:lstStyle/>
          <a:p>
            <a:r>
              <a:rPr lang="en-US" sz="2000" b="1" dirty="0" smtClean="0">
                <a:latin typeface="Segoe UI Light" pitchFamily="34" charset="0"/>
              </a:rPr>
              <a:t>Routing Rule #1</a:t>
            </a:r>
          </a:p>
          <a:p>
            <a:r>
              <a:rPr lang="en-US" sz="2000" b="1" dirty="0" smtClean="0">
                <a:latin typeface="Segoe UI Light" pitchFamily="34" charset="0"/>
              </a:rPr>
              <a:t>Routing Rule #2</a:t>
            </a:r>
          </a:p>
          <a:p>
            <a:r>
              <a:rPr lang="en-US" sz="2000" b="1" dirty="0" smtClean="0">
                <a:latin typeface="Segoe UI Light" pitchFamily="34" charset="0"/>
              </a:rPr>
              <a:t>…</a:t>
            </a:r>
          </a:p>
          <a:p>
            <a:r>
              <a:rPr lang="en-US" sz="2000" b="1" dirty="0" smtClean="0">
                <a:latin typeface="Segoe UI Light" pitchFamily="34" charset="0"/>
              </a:rPr>
              <a:t>Routing Rule #n</a:t>
            </a:r>
          </a:p>
        </p:txBody>
      </p:sp>
      <p:sp>
        <p:nvSpPr>
          <p:cNvPr id="9" name="Right Brace 8"/>
          <p:cNvSpPr/>
          <p:nvPr/>
        </p:nvSpPr>
        <p:spPr>
          <a:xfrm>
            <a:off x="7101056" y="4282068"/>
            <a:ext cx="368489" cy="210508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1" name="Group 10"/>
          <p:cNvGrpSpPr>
            <a:grpSpLocks noChangeAspect="1"/>
          </p:cNvGrpSpPr>
          <p:nvPr/>
        </p:nvGrpSpPr>
        <p:grpSpPr>
          <a:xfrm>
            <a:off x="5178544" y="4208680"/>
            <a:ext cx="1332352" cy="1332000"/>
            <a:chOff x="6849580" y="4206958"/>
            <a:chExt cx="2012314" cy="2011789"/>
          </a:xfrm>
        </p:grpSpPr>
        <p:grpSp>
          <p:nvGrpSpPr>
            <p:cNvPr id="12" name="Group 11"/>
            <p:cNvGrpSpPr/>
            <p:nvPr/>
          </p:nvGrpSpPr>
          <p:grpSpPr>
            <a:xfrm>
              <a:off x="7487957" y="4470625"/>
              <a:ext cx="666750" cy="1487475"/>
              <a:chOff x="2081162" y="4640597"/>
              <a:chExt cx="666750" cy="1487475"/>
            </a:xfrm>
            <a:solidFill>
              <a:schemeClr val="bg1"/>
            </a:solidFill>
          </p:grpSpPr>
          <p:sp>
            <p:nvSpPr>
              <p:cNvPr id="14" name="Snip Diagonal Corner Rectangle 13"/>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Isosceles Triangle 14"/>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Isosceles Triangle 15"/>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3"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7" name="Group 16"/>
          <p:cNvGrpSpPr>
            <a:grpSpLocks noChangeAspect="1"/>
          </p:cNvGrpSpPr>
          <p:nvPr/>
        </p:nvGrpSpPr>
        <p:grpSpPr>
          <a:xfrm>
            <a:off x="3388324" y="4219313"/>
            <a:ext cx="1332352" cy="1332000"/>
            <a:chOff x="6849580" y="4206958"/>
            <a:chExt cx="2012314" cy="2011789"/>
          </a:xfrm>
        </p:grpSpPr>
        <p:grpSp>
          <p:nvGrpSpPr>
            <p:cNvPr id="18" name="Group 17"/>
            <p:cNvGrpSpPr/>
            <p:nvPr/>
          </p:nvGrpSpPr>
          <p:grpSpPr>
            <a:xfrm>
              <a:off x="7487957" y="4470625"/>
              <a:ext cx="666750" cy="1487475"/>
              <a:chOff x="2081162" y="4640597"/>
              <a:chExt cx="666750" cy="1487475"/>
            </a:xfrm>
            <a:solidFill>
              <a:schemeClr val="bg1"/>
            </a:solidFill>
          </p:grpSpPr>
          <p:sp>
            <p:nvSpPr>
              <p:cNvPr id="20" name="Snip Diagonal Corner Rectangle 1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Isosceles Triangle 2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Isosceles Triangle 2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9"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spTree>
    <p:extLst>
      <p:ext uri="{BB962C8B-B14F-4D97-AF65-F5344CB8AC3E}">
        <p14:creationId xmlns:p14="http://schemas.microsoft.com/office/powerpoint/2010/main" val="1342975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wipe(down)">
                                      <p:cBhvr>
                                        <p:cTn id="24" dur="500"/>
                                        <p:tgtEl>
                                          <p:spTgt spid="3">
                                            <p:txEl>
                                              <p:pRg st="1" end="1"/>
                                            </p:txEl>
                                          </p:spTgt>
                                        </p:tgtEl>
                                      </p:cBhvr>
                                    </p:animEffect>
                                  </p:childTnLst>
                                </p:cTn>
                              </p:par>
                              <p:par>
                                <p:cTn id="25" presetID="3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1000" fill="hold"/>
                                        <p:tgtEl>
                                          <p:spTgt spid="17"/>
                                        </p:tgtEl>
                                        <p:attrNameLst>
                                          <p:attrName>ppt_w</p:attrName>
                                        </p:attrNameLst>
                                      </p:cBhvr>
                                      <p:tavLst>
                                        <p:tav tm="0">
                                          <p:val>
                                            <p:fltVal val="0"/>
                                          </p:val>
                                        </p:tav>
                                        <p:tav tm="100000">
                                          <p:val>
                                            <p:strVal val="#ppt_w"/>
                                          </p:val>
                                        </p:tav>
                                      </p:tavLst>
                                    </p:anim>
                                    <p:anim calcmode="lin" valueType="num">
                                      <p:cBhvr>
                                        <p:cTn id="28" dur="1000" fill="hold"/>
                                        <p:tgtEl>
                                          <p:spTgt spid="17"/>
                                        </p:tgtEl>
                                        <p:attrNameLst>
                                          <p:attrName>ppt_h</p:attrName>
                                        </p:attrNameLst>
                                      </p:cBhvr>
                                      <p:tavLst>
                                        <p:tav tm="0">
                                          <p:val>
                                            <p:fltVal val="0"/>
                                          </p:val>
                                        </p:tav>
                                        <p:tav tm="100000">
                                          <p:val>
                                            <p:strVal val="#ppt_h"/>
                                          </p:val>
                                        </p:tav>
                                      </p:tavLst>
                                    </p:anim>
                                    <p:anim calcmode="lin" valueType="num">
                                      <p:cBhvr>
                                        <p:cTn id="29" dur="1000" fill="hold"/>
                                        <p:tgtEl>
                                          <p:spTgt spid="17"/>
                                        </p:tgtEl>
                                        <p:attrNameLst>
                                          <p:attrName>style.rotation</p:attrName>
                                        </p:attrNameLst>
                                      </p:cBhvr>
                                      <p:tavLst>
                                        <p:tav tm="0">
                                          <p:val>
                                            <p:fltVal val="90"/>
                                          </p:val>
                                        </p:tav>
                                        <p:tav tm="100000">
                                          <p:val>
                                            <p:fltVal val="0"/>
                                          </p:val>
                                        </p:tav>
                                      </p:tavLst>
                                    </p:anim>
                                    <p:animEffect transition="in" filter="fade">
                                      <p:cBhvr>
                                        <p:cTn id="30" dur="1000"/>
                                        <p:tgtEl>
                                          <p:spTgt spid="17"/>
                                        </p:tgtEl>
                                      </p:cBhvr>
                                    </p:animEffect>
                                  </p:childTnLst>
                                </p:cTn>
                              </p:par>
                              <p:par>
                                <p:cTn id="31" presetID="3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1000" fill="hold"/>
                                        <p:tgtEl>
                                          <p:spTgt spid="11"/>
                                        </p:tgtEl>
                                        <p:attrNameLst>
                                          <p:attrName>ppt_w</p:attrName>
                                        </p:attrNameLst>
                                      </p:cBhvr>
                                      <p:tavLst>
                                        <p:tav tm="0">
                                          <p:val>
                                            <p:fltVal val="0"/>
                                          </p:val>
                                        </p:tav>
                                        <p:tav tm="100000">
                                          <p:val>
                                            <p:strVal val="#ppt_w"/>
                                          </p:val>
                                        </p:tav>
                                      </p:tavLst>
                                    </p:anim>
                                    <p:anim calcmode="lin" valueType="num">
                                      <p:cBhvr>
                                        <p:cTn id="34" dur="1000" fill="hold"/>
                                        <p:tgtEl>
                                          <p:spTgt spid="11"/>
                                        </p:tgtEl>
                                        <p:attrNameLst>
                                          <p:attrName>ppt_h</p:attrName>
                                        </p:attrNameLst>
                                      </p:cBhvr>
                                      <p:tavLst>
                                        <p:tav tm="0">
                                          <p:val>
                                            <p:fltVal val="0"/>
                                          </p:val>
                                        </p:tav>
                                        <p:tav tm="100000">
                                          <p:val>
                                            <p:strVal val="#ppt_h"/>
                                          </p:val>
                                        </p:tav>
                                      </p:tavLst>
                                    </p:anim>
                                    <p:anim calcmode="lin" valueType="num">
                                      <p:cBhvr>
                                        <p:cTn id="35" dur="1000" fill="hold"/>
                                        <p:tgtEl>
                                          <p:spTgt spid="11"/>
                                        </p:tgtEl>
                                        <p:attrNameLst>
                                          <p:attrName>style.rotation</p:attrName>
                                        </p:attrNameLst>
                                      </p:cBhvr>
                                      <p:tavLst>
                                        <p:tav tm="0">
                                          <p:val>
                                            <p:fltVal val="90"/>
                                          </p:val>
                                        </p:tav>
                                        <p:tav tm="100000">
                                          <p:val>
                                            <p:fltVal val="0"/>
                                          </p:val>
                                        </p:tav>
                                      </p:tavLst>
                                    </p:anim>
                                    <p:animEffect transition="in" filter="fade">
                                      <p:cBhvr>
                                        <p:cTn id="36" dur="10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00"/>
                                        <p:tgtEl>
                                          <p:spTgt spid="3">
                                            <p:txEl>
                                              <p:pRg st="2" end="2"/>
                                            </p:txEl>
                                          </p:spTgt>
                                        </p:tgtEl>
                                      </p:cBhvr>
                                    </p:animEffect>
                                  </p:childTnLst>
                                </p:cTn>
                              </p:par>
                            </p:childTnLst>
                          </p:cTn>
                        </p:par>
                        <p:par>
                          <p:cTn id="42" fill="hold">
                            <p:stCondLst>
                              <p:cond delay="500"/>
                            </p:stCondLst>
                            <p:childTnLst>
                              <p:par>
                                <p:cTn id="43" presetID="14" presetClass="entr" presetSubtype="10" fill="hold" grpId="0"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randombar(horizontal)">
                                      <p:cBhvr>
                                        <p:cTn id="45" dur="500"/>
                                        <p:tgtEl>
                                          <p:spTgt spid="4"/>
                                        </p:tgtEl>
                                      </p:cBhvr>
                                    </p:animEffect>
                                  </p:childTnLst>
                                </p:cTn>
                              </p:par>
                            </p:childTnLst>
                          </p:cTn>
                        </p:par>
                        <p:par>
                          <p:cTn id="46" fill="hold">
                            <p:stCondLst>
                              <p:cond delay="1000"/>
                            </p:stCondLst>
                            <p:childTnLst>
                              <p:par>
                                <p:cTn id="47" presetID="14" presetClass="entr" presetSubtype="10"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randombar(horizontal)">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wipe(down)">
                                      <p:cBhvr>
                                        <p:cTn id="5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p:bldP spid="4" grpId="0"/>
      <p:bldP spid="6" grpId="0"/>
      <p:bldP spid="8"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9"/>
            <a:ext cx="11149013" cy="4885766"/>
          </a:xfrm>
        </p:spPr>
        <p:txBody>
          <a:bodyPr>
            <a:noAutofit/>
          </a:bodyPr>
          <a:lstStyle/>
          <a:p>
            <a:pPr marL="457200" indent="-457200">
              <a:spcBef>
                <a:spcPts val="1200"/>
              </a:spcBef>
              <a:buFont typeface="Wingdings" panose="05000000000000000000" pitchFamily="2" charset="2"/>
              <a:buChar char="§"/>
            </a:pPr>
            <a:r>
              <a:rPr lang="en-US" sz="3200" dirty="0" smtClean="0"/>
              <a:t>Routing to a server in a </a:t>
            </a:r>
            <a:r>
              <a:rPr lang="en-US" sz="3200" dirty="0" err="1" smtClean="0"/>
              <a:t>MachinePool</a:t>
            </a:r>
            <a:r>
              <a:rPr lang="en-US" sz="3200" dirty="0" smtClean="0"/>
              <a:t> is based on matching a routing rule</a:t>
            </a:r>
          </a:p>
          <a:p>
            <a:pPr marL="457200" indent="-457200">
              <a:spcBef>
                <a:spcPts val="1200"/>
              </a:spcBef>
              <a:buFont typeface="Wingdings" panose="05000000000000000000" pitchFamily="2" charset="2"/>
              <a:buChar char="§"/>
            </a:pPr>
            <a:r>
              <a:rPr lang="en-US" sz="3200" dirty="0" smtClean="0"/>
              <a:t>Routing rules are placed in </a:t>
            </a:r>
            <a:r>
              <a:rPr lang="en-US" sz="3200" dirty="0" err="1" smtClean="0"/>
              <a:t>ExecutionGroups</a:t>
            </a:r>
            <a:endParaRPr lang="en-US" sz="3200" dirty="0" smtClean="0"/>
          </a:p>
          <a:p>
            <a:pPr marL="574675" lvl="2" indent="-342900">
              <a:spcBef>
                <a:spcPts val="1200"/>
              </a:spcBef>
              <a:buFont typeface="Wingdings" panose="05000000000000000000" pitchFamily="2" charset="2"/>
              <a:buChar char="§"/>
            </a:pPr>
            <a:r>
              <a:rPr lang="en-US" sz="2400" dirty="0" smtClean="0">
                <a:latin typeface="+mj-lt"/>
              </a:rPr>
              <a:t>These are numbered 0 to 2, with 0 the default</a:t>
            </a:r>
          </a:p>
          <a:p>
            <a:pPr marL="457200" indent="-457200">
              <a:spcBef>
                <a:spcPts val="1200"/>
              </a:spcBef>
              <a:buFont typeface="Wingdings" panose="05000000000000000000" pitchFamily="2" charset="2"/>
              <a:buChar char="§"/>
            </a:pPr>
            <a:r>
              <a:rPr lang="en-US" sz="3200" dirty="0" smtClean="0"/>
              <a:t>Rules are evaluated in each </a:t>
            </a:r>
            <a:r>
              <a:rPr lang="en-US" sz="3200" dirty="0" err="1" smtClean="0"/>
              <a:t>ExecutionGroup</a:t>
            </a:r>
            <a:endParaRPr lang="en-US" sz="3200" dirty="0" smtClean="0"/>
          </a:p>
          <a:p>
            <a:pPr marL="574675" lvl="2" indent="-342900">
              <a:spcBef>
                <a:spcPts val="1200"/>
              </a:spcBef>
              <a:buFont typeface="Wingdings" panose="05000000000000000000" pitchFamily="2" charset="2"/>
              <a:buChar char="§"/>
            </a:pPr>
            <a:r>
              <a:rPr lang="en-US" sz="2400" dirty="0" smtClean="0">
                <a:latin typeface="+mj-lt"/>
              </a:rPr>
              <a:t>As soon as a match is found no more </a:t>
            </a:r>
            <a:r>
              <a:rPr lang="en-US" sz="2400" dirty="0" err="1" smtClean="0">
                <a:latin typeface="+mj-lt"/>
              </a:rPr>
              <a:t>ExecutionGroups</a:t>
            </a:r>
            <a:r>
              <a:rPr lang="en-US" sz="2400" dirty="0" smtClean="0">
                <a:latin typeface="+mj-lt"/>
              </a:rPr>
              <a:t> are evaluated</a:t>
            </a:r>
          </a:p>
          <a:p>
            <a:pPr marL="574675" lvl="2" indent="-342900">
              <a:spcBef>
                <a:spcPts val="1200"/>
              </a:spcBef>
              <a:buFont typeface="Wingdings" panose="05000000000000000000" pitchFamily="2" charset="2"/>
              <a:buChar char="§"/>
            </a:pPr>
            <a:r>
              <a:rPr lang="en-US" sz="2400" dirty="0" smtClean="0">
                <a:latin typeface="+mj-lt"/>
              </a:rPr>
              <a:t>All machines from pools that match any routing rules are </a:t>
            </a:r>
            <a:r>
              <a:rPr lang="en-US" sz="2400" dirty="0" err="1" smtClean="0">
                <a:latin typeface="+mj-lt"/>
              </a:rPr>
              <a:t>union’ed</a:t>
            </a:r>
            <a:r>
              <a:rPr lang="en-US" sz="2400" dirty="0" smtClean="0">
                <a:latin typeface="+mj-lt"/>
              </a:rPr>
              <a:t> together to determine possible target servers</a:t>
            </a:r>
          </a:p>
          <a:p>
            <a:pPr marL="457200" indent="-457200">
              <a:spcBef>
                <a:spcPts val="1200"/>
              </a:spcBef>
              <a:buFont typeface="Wingdings" panose="05000000000000000000" pitchFamily="2" charset="2"/>
              <a:buChar char="§"/>
            </a:pPr>
            <a:r>
              <a:rPr lang="en-US" sz="3200" dirty="0" smtClean="0"/>
              <a:t>This means that you create your most important rules in </a:t>
            </a:r>
            <a:r>
              <a:rPr lang="en-US" sz="3200" dirty="0" err="1" smtClean="0"/>
              <a:t>ExecutionGroup</a:t>
            </a:r>
            <a:r>
              <a:rPr lang="en-US" sz="3200" dirty="0" smtClean="0"/>
              <a:t> 0</a:t>
            </a:r>
          </a:p>
          <a:p>
            <a:pPr marL="457200" indent="-457200">
              <a:buFont typeface="Wingdings" panose="05000000000000000000" pitchFamily="2" charset="2"/>
              <a:buChar char="§"/>
            </a:pPr>
            <a:endParaRPr lang="en-US" sz="3200" dirty="0" smtClean="0"/>
          </a:p>
        </p:txBody>
      </p:sp>
      <p:sp>
        <p:nvSpPr>
          <p:cNvPr id="2" name="Title 1"/>
          <p:cNvSpPr>
            <a:spLocks noGrp="1"/>
          </p:cNvSpPr>
          <p:nvPr>
            <p:ph type="title"/>
          </p:nvPr>
        </p:nvSpPr>
        <p:spPr/>
        <p:txBody>
          <a:bodyPr/>
          <a:lstStyle/>
          <a:p>
            <a:r>
              <a:rPr lang="en-US" dirty="0" smtClean="0"/>
              <a:t>RM Routing Rules</a:t>
            </a:r>
            <a:endParaRPr lang="en-US" dirty="0"/>
          </a:p>
        </p:txBody>
      </p:sp>
    </p:spTree>
    <p:extLst>
      <p:ext uri="{BB962C8B-B14F-4D97-AF65-F5344CB8AC3E}">
        <p14:creationId xmlns:p14="http://schemas.microsoft.com/office/powerpoint/2010/main" val="167635177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Rules and Execution Groups</a:t>
            </a:r>
            <a:endParaRPr lang="en-US" dirty="0"/>
          </a:p>
        </p:txBody>
      </p:sp>
      <p:sp>
        <p:nvSpPr>
          <p:cNvPr id="10" name="Rectangle 9"/>
          <p:cNvSpPr/>
          <p:nvPr/>
        </p:nvSpPr>
        <p:spPr bwMode="auto">
          <a:xfrm>
            <a:off x="805218" y="2688603"/>
            <a:ext cx="2251881" cy="240882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182880" rIns="182880" bIns="45718" numCol="1" rtlCol="0" anchor="b" anchorCtr="0" compatLnSpc="1">
            <a:prstTxWarp prst="textNoShape">
              <a:avLst/>
            </a:prstTxWarp>
          </a:bodyPr>
          <a:lstStyle/>
          <a:p>
            <a:pPr algn="ctr" defTabSz="914099" fontAlgn="base">
              <a:spcBef>
                <a:spcPct val="0"/>
              </a:spcBef>
              <a:spcAft>
                <a:spcPct val="0"/>
              </a:spcAft>
            </a:pPr>
            <a:r>
              <a:rPr lang="en-US" sz="1600" b="1" dirty="0" smtClean="0">
                <a:solidFill>
                  <a:schemeClr val="tx1"/>
                </a:solidFill>
                <a:latin typeface="Segoe Condensed" pitchFamily="34" charset="0"/>
              </a:rPr>
              <a:t>Execution Group 0</a:t>
            </a:r>
          </a:p>
        </p:txBody>
      </p:sp>
      <p:sp>
        <p:nvSpPr>
          <p:cNvPr id="4" name="TextBox 3"/>
          <p:cNvSpPr txBox="1"/>
          <p:nvPr/>
        </p:nvSpPr>
        <p:spPr>
          <a:xfrm>
            <a:off x="968992" y="2790955"/>
            <a:ext cx="1869744" cy="341194"/>
          </a:xfrm>
          <a:prstGeom prst="rect">
            <a:avLst/>
          </a:prstGeom>
          <a:noFill/>
          <a:ln w="25400">
            <a:solidFill>
              <a:schemeClr val="bg2"/>
            </a:solidFill>
          </a:ln>
        </p:spPr>
        <p:txBody>
          <a:bodyPr wrap="none" lIns="0" tIns="0" rIns="0" bIns="0" rtlCol="0" anchor="ctr">
            <a:noAutofit/>
          </a:bodyPr>
          <a:lstStyle/>
          <a:p>
            <a:pPr algn="ctr"/>
            <a:r>
              <a:rPr lang="en-US" sz="2000" b="1" dirty="0" smtClean="0">
                <a:latin typeface="Segoe UI Light" pitchFamily="34" charset="0"/>
              </a:rPr>
              <a:t>Routing Rule #1</a:t>
            </a:r>
          </a:p>
        </p:txBody>
      </p:sp>
      <p:sp>
        <p:nvSpPr>
          <p:cNvPr id="12" name="TextBox 11"/>
          <p:cNvSpPr txBox="1"/>
          <p:nvPr/>
        </p:nvSpPr>
        <p:spPr>
          <a:xfrm>
            <a:off x="968992" y="3234507"/>
            <a:ext cx="1869744" cy="341194"/>
          </a:xfrm>
          <a:prstGeom prst="rect">
            <a:avLst/>
          </a:prstGeom>
          <a:noFill/>
          <a:ln w="25400">
            <a:solidFill>
              <a:schemeClr val="bg2"/>
            </a:solidFill>
          </a:ln>
        </p:spPr>
        <p:txBody>
          <a:bodyPr wrap="none" lIns="0" tIns="0" rIns="0" bIns="0" rtlCol="0" anchor="ctr">
            <a:noAutofit/>
          </a:bodyPr>
          <a:lstStyle>
            <a:defPPr>
              <a:defRPr lang="en-US"/>
            </a:defPPr>
            <a:lvl1pPr algn="ctr">
              <a:defRPr sz="2000" b="1">
                <a:solidFill>
                  <a:schemeClr val="accent6"/>
                </a:solidFill>
                <a:latin typeface="Segoe UI Light" pitchFamily="34" charset="0"/>
              </a:defRPr>
            </a:lvl1pPr>
          </a:lstStyle>
          <a:p>
            <a:r>
              <a:rPr lang="en-US" dirty="0">
                <a:solidFill>
                  <a:schemeClr val="tx1"/>
                </a:solidFill>
              </a:rPr>
              <a:t>Routing Rule #2</a:t>
            </a:r>
          </a:p>
        </p:txBody>
      </p:sp>
      <p:sp>
        <p:nvSpPr>
          <p:cNvPr id="14" name="TextBox 13"/>
          <p:cNvSpPr txBox="1"/>
          <p:nvPr/>
        </p:nvSpPr>
        <p:spPr>
          <a:xfrm>
            <a:off x="996286" y="4312686"/>
            <a:ext cx="1869744" cy="341194"/>
          </a:xfrm>
          <a:prstGeom prst="rect">
            <a:avLst/>
          </a:prstGeom>
          <a:noFill/>
          <a:ln w="25400">
            <a:solidFill>
              <a:schemeClr val="bg2"/>
            </a:solidFill>
          </a:ln>
        </p:spPr>
        <p:txBody>
          <a:bodyPr wrap="none" lIns="0" tIns="0" rIns="0" bIns="0" rtlCol="0" anchor="ctr">
            <a:noAutofit/>
          </a:bodyPr>
          <a:lstStyle>
            <a:defPPr>
              <a:defRPr lang="en-US"/>
            </a:defPPr>
            <a:lvl1pPr algn="ctr">
              <a:defRPr sz="2000" b="1">
                <a:solidFill>
                  <a:schemeClr val="accent6"/>
                </a:solidFill>
                <a:latin typeface="Segoe UI Light" pitchFamily="34" charset="0"/>
              </a:defRPr>
            </a:lvl1pPr>
          </a:lstStyle>
          <a:p>
            <a:r>
              <a:rPr lang="en-US" dirty="0">
                <a:solidFill>
                  <a:schemeClr val="tx1"/>
                </a:solidFill>
              </a:rPr>
              <a:t>Routing Rule #3</a:t>
            </a:r>
          </a:p>
        </p:txBody>
      </p:sp>
      <p:sp>
        <p:nvSpPr>
          <p:cNvPr id="15" name="Striped Right Arrow 14"/>
          <p:cNvSpPr/>
          <p:nvPr/>
        </p:nvSpPr>
        <p:spPr bwMode="auto">
          <a:xfrm>
            <a:off x="2934269" y="4312686"/>
            <a:ext cx="627797" cy="341194"/>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
        <p:nvSpPr>
          <p:cNvPr id="20" name="Rectangle 19"/>
          <p:cNvSpPr/>
          <p:nvPr/>
        </p:nvSpPr>
        <p:spPr bwMode="auto">
          <a:xfrm>
            <a:off x="6089176" y="2013021"/>
            <a:ext cx="2251881" cy="131481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182880" rIns="182880" bIns="45718" numCol="1" rtlCol="0" anchor="b" anchorCtr="0" compatLnSpc="1">
            <a:prstTxWarp prst="textNoShape">
              <a:avLst/>
            </a:prstTxWarp>
          </a:bodyPr>
          <a:lstStyle/>
          <a:p>
            <a:pPr algn="ctr" defTabSz="914099" fontAlgn="base">
              <a:spcBef>
                <a:spcPct val="0"/>
              </a:spcBef>
              <a:spcAft>
                <a:spcPct val="0"/>
              </a:spcAft>
            </a:pPr>
            <a:r>
              <a:rPr lang="en-US" sz="1600" b="1" dirty="0">
                <a:solidFill>
                  <a:schemeClr val="tx1"/>
                </a:solidFill>
                <a:latin typeface="Segoe Condensed" pitchFamily="34" charset="0"/>
              </a:rPr>
              <a:t>Execution Group 1</a:t>
            </a:r>
          </a:p>
        </p:txBody>
      </p:sp>
      <p:sp>
        <p:nvSpPr>
          <p:cNvPr id="21" name="TextBox 20"/>
          <p:cNvSpPr txBox="1"/>
          <p:nvPr/>
        </p:nvSpPr>
        <p:spPr>
          <a:xfrm>
            <a:off x="6252950" y="2115373"/>
            <a:ext cx="1869744" cy="341194"/>
          </a:xfrm>
          <a:prstGeom prst="rect">
            <a:avLst/>
          </a:prstGeom>
          <a:noFill/>
          <a:ln w="25400">
            <a:solidFill>
              <a:schemeClr val="bg2"/>
            </a:solidFill>
          </a:ln>
        </p:spPr>
        <p:txBody>
          <a:bodyPr wrap="none" lIns="0" tIns="0" rIns="0" bIns="0" rtlCol="0" anchor="ctr">
            <a:noAutofit/>
          </a:bodyPr>
          <a:lstStyle>
            <a:defPPr>
              <a:defRPr lang="en-US"/>
            </a:defPPr>
            <a:lvl1pPr algn="ctr">
              <a:defRPr sz="2000" b="1">
                <a:latin typeface="Segoe UI Light" pitchFamily="34" charset="0"/>
              </a:defRPr>
            </a:lvl1pPr>
          </a:lstStyle>
          <a:p>
            <a:r>
              <a:rPr lang="en-US" dirty="0"/>
              <a:t>Routing Rule #4</a:t>
            </a:r>
          </a:p>
        </p:txBody>
      </p:sp>
      <p:sp>
        <p:nvSpPr>
          <p:cNvPr id="36" name="TextBox 35"/>
          <p:cNvSpPr txBox="1"/>
          <p:nvPr/>
        </p:nvSpPr>
        <p:spPr>
          <a:xfrm>
            <a:off x="6252950" y="2581591"/>
            <a:ext cx="1869744" cy="341194"/>
          </a:xfrm>
          <a:prstGeom prst="rect">
            <a:avLst/>
          </a:prstGeom>
          <a:noFill/>
          <a:ln w="25400">
            <a:solidFill>
              <a:schemeClr val="bg2"/>
            </a:solidFill>
          </a:ln>
        </p:spPr>
        <p:txBody>
          <a:bodyPr wrap="none" lIns="0" tIns="0" rIns="0" bIns="0" rtlCol="0" anchor="ctr">
            <a:noAutofit/>
          </a:bodyPr>
          <a:lstStyle>
            <a:defPPr>
              <a:defRPr lang="en-US"/>
            </a:defPPr>
            <a:lvl1pPr algn="ctr">
              <a:defRPr sz="2000" b="1">
                <a:latin typeface="Segoe UI Light" pitchFamily="34" charset="0"/>
              </a:defRPr>
            </a:lvl1pPr>
          </a:lstStyle>
          <a:p>
            <a:r>
              <a:rPr lang="en-US" dirty="0"/>
              <a:t>Routing Rule #5</a:t>
            </a:r>
          </a:p>
        </p:txBody>
      </p:sp>
      <p:sp>
        <p:nvSpPr>
          <p:cNvPr id="37" name="Striped Right Arrow 36"/>
          <p:cNvSpPr/>
          <p:nvPr/>
        </p:nvSpPr>
        <p:spPr bwMode="auto">
          <a:xfrm>
            <a:off x="8220502" y="2564535"/>
            <a:ext cx="627797" cy="341194"/>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
        <p:nvSpPr>
          <p:cNvPr id="35" name="Rectangle 34"/>
          <p:cNvSpPr/>
          <p:nvPr/>
        </p:nvSpPr>
        <p:spPr bwMode="auto">
          <a:xfrm>
            <a:off x="6091451" y="3858925"/>
            <a:ext cx="2251881" cy="1965283"/>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182880" rIns="182880" bIns="45718" numCol="1" rtlCol="0" anchor="b" anchorCtr="0" compatLnSpc="1">
            <a:prstTxWarp prst="textNoShape">
              <a:avLst/>
            </a:prstTxWarp>
          </a:bodyPr>
          <a:lstStyle/>
          <a:p>
            <a:pPr algn="ctr" defTabSz="914099" fontAlgn="base">
              <a:spcBef>
                <a:spcPct val="0"/>
              </a:spcBef>
              <a:spcAft>
                <a:spcPct val="0"/>
              </a:spcAft>
            </a:pPr>
            <a:r>
              <a:rPr lang="en-US" sz="1600" b="1" dirty="0">
                <a:solidFill>
                  <a:schemeClr val="tx1"/>
                </a:solidFill>
                <a:latin typeface="Segoe Condensed" pitchFamily="34" charset="0"/>
              </a:rPr>
              <a:t>Execution Group 2</a:t>
            </a:r>
          </a:p>
        </p:txBody>
      </p:sp>
      <p:sp>
        <p:nvSpPr>
          <p:cNvPr id="44" name="TextBox 43"/>
          <p:cNvSpPr txBox="1"/>
          <p:nvPr/>
        </p:nvSpPr>
        <p:spPr>
          <a:xfrm>
            <a:off x="6255225" y="3961283"/>
            <a:ext cx="1869744" cy="341194"/>
          </a:xfrm>
          <a:prstGeom prst="rect">
            <a:avLst/>
          </a:prstGeom>
          <a:noFill/>
          <a:ln w="25400">
            <a:solidFill>
              <a:schemeClr val="bg2"/>
            </a:solidFill>
          </a:ln>
        </p:spPr>
        <p:txBody>
          <a:bodyPr wrap="none" lIns="0" tIns="0" rIns="0" bIns="0" rtlCol="0" anchor="ctr">
            <a:noAutofit/>
          </a:bodyPr>
          <a:lstStyle>
            <a:defPPr>
              <a:defRPr lang="en-US"/>
            </a:defPPr>
            <a:lvl1pPr algn="ctr">
              <a:defRPr sz="2000" b="1">
                <a:solidFill>
                  <a:schemeClr val="accent6"/>
                </a:solidFill>
                <a:latin typeface="Segoe UI Light" pitchFamily="34" charset="0"/>
              </a:defRPr>
            </a:lvl1pPr>
          </a:lstStyle>
          <a:p>
            <a:r>
              <a:rPr lang="en-US" dirty="0">
                <a:solidFill>
                  <a:schemeClr val="tx1"/>
                </a:solidFill>
              </a:rPr>
              <a:t>Routing Rule #6</a:t>
            </a:r>
          </a:p>
        </p:txBody>
      </p:sp>
      <p:sp>
        <p:nvSpPr>
          <p:cNvPr id="46" name="TextBox 45"/>
          <p:cNvSpPr txBox="1"/>
          <p:nvPr/>
        </p:nvSpPr>
        <p:spPr>
          <a:xfrm>
            <a:off x="6282519" y="5039462"/>
            <a:ext cx="1869744" cy="341194"/>
          </a:xfrm>
          <a:prstGeom prst="rect">
            <a:avLst/>
          </a:prstGeom>
          <a:noFill/>
          <a:ln w="25400">
            <a:solidFill>
              <a:schemeClr val="bg2"/>
            </a:solidFill>
          </a:ln>
        </p:spPr>
        <p:txBody>
          <a:bodyPr wrap="none" lIns="0" tIns="0" rIns="0" bIns="0" rtlCol="0" anchor="ctr">
            <a:noAutofit/>
          </a:bodyPr>
          <a:lstStyle>
            <a:defPPr>
              <a:defRPr lang="en-US"/>
            </a:defPPr>
            <a:lvl1pPr algn="ctr">
              <a:defRPr sz="2000" b="1">
                <a:solidFill>
                  <a:schemeClr val="accent6"/>
                </a:solidFill>
                <a:latin typeface="Segoe UI Light" pitchFamily="34" charset="0"/>
              </a:defRPr>
            </a:lvl1pPr>
          </a:lstStyle>
          <a:p>
            <a:r>
              <a:rPr lang="en-US" dirty="0">
                <a:solidFill>
                  <a:schemeClr val="tx1"/>
                </a:solidFill>
              </a:rPr>
              <a:t>Routing Rule #7</a:t>
            </a:r>
          </a:p>
        </p:txBody>
      </p:sp>
      <p:sp>
        <p:nvSpPr>
          <p:cNvPr id="47" name="Striped Right Arrow 46"/>
          <p:cNvSpPr/>
          <p:nvPr/>
        </p:nvSpPr>
        <p:spPr bwMode="auto">
          <a:xfrm>
            <a:off x="8220502" y="5039462"/>
            <a:ext cx="627797" cy="341194"/>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
        <p:nvSpPr>
          <p:cNvPr id="5" name="Striped Right Arrow 4"/>
          <p:cNvSpPr/>
          <p:nvPr/>
        </p:nvSpPr>
        <p:spPr bwMode="auto">
          <a:xfrm>
            <a:off x="2934269" y="2790955"/>
            <a:ext cx="627797" cy="341194"/>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
        <p:nvSpPr>
          <p:cNvPr id="13" name="Striped Right Arrow 12"/>
          <p:cNvSpPr/>
          <p:nvPr/>
        </p:nvSpPr>
        <p:spPr bwMode="auto">
          <a:xfrm>
            <a:off x="2934269" y="3234507"/>
            <a:ext cx="627797" cy="341194"/>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
        <p:nvSpPr>
          <p:cNvPr id="22" name="Striped Right Arrow 21"/>
          <p:cNvSpPr/>
          <p:nvPr/>
        </p:nvSpPr>
        <p:spPr bwMode="auto">
          <a:xfrm>
            <a:off x="8218227" y="2115373"/>
            <a:ext cx="627797" cy="341194"/>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
        <p:nvSpPr>
          <p:cNvPr id="45" name="Striped Right Arrow 44"/>
          <p:cNvSpPr/>
          <p:nvPr/>
        </p:nvSpPr>
        <p:spPr bwMode="auto">
          <a:xfrm>
            <a:off x="8220502" y="3961283"/>
            <a:ext cx="627797" cy="341194"/>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
        <p:nvSpPr>
          <p:cNvPr id="33" name="TextBox 32"/>
          <p:cNvSpPr txBox="1"/>
          <p:nvPr/>
        </p:nvSpPr>
        <p:spPr>
          <a:xfrm>
            <a:off x="6091451" y="3348621"/>
            <a:ext cx="2249605" cy="474280"/>
          </a:xfrm>
          <a:prstGeom prst="rect">
            <a:avLst/>
          </a:prstGeom>
          <a:noFill/>
        </p:spPr>
        <p:txBody>
          <a:bodyPr wrap="none" lIns="0" tIns="0" rIns="0" bIns="0" rtlCol="0">
            <a:noAutofit/>
          </a:bodyPr>
          <a:lstStyle/>
          <a:p>
            <a:pPr algn="ctr"/>
            <a:r>
              <a:rPr lang="en-US" sz="2800" b="1" dirty="0" smtClean="0">
                <a:solidFill>
                  <a:schemeClr val="accent1">
                    <a:lumMod val="75000"/>
                  </a:schemeClr>
                </a:solidFill>
                <a:latin typeface="Segoe UI Semibold" pitchFamily="34" charset="0"/>
              </a:rPr>
              <a:t>Match!</a:t>
            </a:r>
          </a:p>
        </p:txBody>
      </p:sp>
      <p:sp>
        <p:nvSpPr>
          <p:cNvPr id="34" name="TextBox 33"/>
          <p:cNvSpPr txBox="1"/>
          <p:nvPr/>
        </p:nvSpPr>
        <p:spPr>
          <a:xfrm>
            <a:off x="6495263" y="3281716"/>
            <a:ext cx="1443726" cy="2521773"/>
          </a:xfrm>
          <a:prstGeom prst="rect">
            <a:avLst/>
          </a:prstGeom>
          <a:noFill/>
        </p:spPr>
        <p:txBody>
          <a:bodyPr wrap="none" lIns="0" tIns="0" rIns="0" bIns="0" rtlCol="0">
            <a:noAutofit/>
          </a:bodyPr>
          <a:lstStyle/>
          <a:p>
            <a:r>
              <a:rPr lang="en-US" sz="19900" dirty="0" smtClean="0">
                <a:solidFill>
                  <a:srgbClr val="C00000"/>
                </a:solidFill>
                <a:latin typeface="Segoe UI Light" pitchFamily="34" charset="0"/>
              </a:rPr>
              <a:t>X</a:t>
            </a:r>
          </a:p>
        </p:txBody>
      </p:sp>
      <p:sp>
        <p:nvSpPr>
          <p:cNvPr id="51" name="TextBox 50"/>
          <p:cNvSpPr txBox="1"/>
          <p:nvPr/>
        </p:nvSpPr>
        <p:spPr>
          <a:xfrm>
            <a:off x="805218" y="5143516"/>
            <a:ext cx="2249605" cy="474280"/>
          </a:xfrm>
          <a:prstGeom prst="rect">
            <a:avLst/>
          </a:prstGeom>
          <a:noFill/>
        </p:spPr>
        <p:txBody>
          <a:bodyPr wrap="none" lIns="0" tIns="0" rIns="0" bIns="0" rtlCol="0">
            <a:noAutofit/>
          </a:bodyPr>
          <a:lstStyle/>
          <a:p>
            <a:pPr algn="ctr"/>
            <a:r>
              <a:rPr lang="en-US" sz="2800" b="1" dirty="0" smtClean="0">
                <a:solidFill>
                  <a:schemeClr val="accent1">
                    <a:lumMod val="75000"/>
                  </a:schemeClr>
                </a:solidFill>
                <a:latin typeface="Segoe UI Semibold" pitchFamily="34" charset="0"/>
              </a:rPr>
              <a:t>No Match</a:t>
            </a:r>
          </a:p>
        </p:txBody>
      </p:sp>
      <p:sp>
        <p:nvSpPr>
          <p:cNvPr id="53" name="TextBox 52"/>
          <p:cNvSpPr txBox="1"/>
          <p:nvPr/>
        </p:nvSpPr>
        <p:spPr>
          <a:xfrm>
            <a:off x="6089176" y="5824208"/>
            <a:ext cx="2249605" cy="474280"/>
          </a:xfrm>
          <a:prstGeom prst="rect">
            <a:avLst/>
          </a:prstGeom>
          <a:noFill/>
        </p:spPr>
        <p:txBody>
          <a:bodyPr wrap="none" lIns="0" tIns="0" rIns="0" bIns="0" rtlCol="0">
            <a:noAutofit/>
          </a:bodyPr>
          <a:lstStyle/>
          <a:p>
            <a:pPr algn="ctr"/>
            <a:r>
              <a:rPr lang="en-US" sz="2800" b="1" dirty="0" smtClean="0">
                <a:solidFill>
                  <a:schemeClr val="accent1">
                    <a:lumMod val="75000"/>
                  </a:schemeClr>
                </a:solidFill>
                <a:latin typeface="Segoe UI Semibold" pitchFamily="34" charset="0"/>
              </a:rPr>
              <a:t>Not Evaluated</a:t>
            </a:r>
          </a:p>
        </p:txBody>
      </p:sp>
      <p:grpSp>
        <p:nvGrpSpPr>
          <p:cNvPr id="52" name="Group 51"/>
          <p:cNvGrpSpPr/>
          <p:nvPr/>
        </p:nvGrpSpPr>
        <p:grpSpPr>
          <a:xfrm>
            <a:off x="3656271" y="2502515"/>
            <a:ext cx="2079308" cy="1268605"/>
            <a:chOff x="6510896" y="2477699"/>
            <a:chExt cx="2079308" cy="1268605"/>
          </a:xfrm>
        </p:grpSpPr>
        <p:sp>
          <p:nvSpPr>
            <p:cNvPr id="56" name="Rounded Rectangle 55"/>
            <p:cNvSpPr/>
            <p:nvPr/>
          </p:nvSpPr>
          <p:spPr bwMode="auto">
            <a:xfrm>
              <a:off x="6510896" y="2518006"/>
              <a:ext cx="2047164" cy="12282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b" anchorCtr="0" compatLnSpc="1">
              <a:prstTxWarp prst="textNoShape">
                <a:avLst/>
              </a:prstTxWarp>
            </a:bodyPr>
            <a:lstStyle/>
            <a:p>
              <a:pPr algn="ctr" defTabSz="914099" fontAlgn="base">
                <a:spcBef>
                  <a:spcPct val="0"/>
                </a:spcBef>
                <a:spcAft>
                  <a:spcPct val="0"/>
                </a:spcAft>
              </a:pPr>
              <a:r>
                <a:rPr lang="en-US" sz="1600" b="1" dirty="0" smtClean="0">
                  <a:gradFill>
                    <a:gsLst>
                      <a:gs pos="0">
                        <a:srgbClr val="FFFFFF"/>
                      </a:gs>
                      <a:gs pos="100000">
                        <a:srgbClr val="FFFFFF"/>
                      </a:gs>
                    </a:gsLst>
                    <a:lin ang="5400000" scaled="0"/>
                  </a:gradFill>
                  <a:latin typeface="Segoe Condensed" pitchFamily="34" charset="0"/>
                </a:rPr>
                <a:t>Machine Pool 1</a:t>
              </a:r>
            </a:p>
          </p:txBody>
        </p:sp>
        <p:grpSp>
          <p:nvGrpSpPr>
            <p:cNvPr id="57" name="Group 56"/>
            <p:cNvGrpSpPr>
              <a:grpSpLocks noChangeAspect="1"/>
            </p:cNvGrpSpPr>
            <p:nvPr/>
          </p:nvGrpSpPr>
          <p:grpSpPr>
            <a:xfrm>
              <a:off x="6521529" y="2478824"/>
              <a:ext cx="1008266" cy="1008000"/>
              <a:chOff x="6849580" y="4206958"/>
              <a:chExt cx="2012314" cy="2011789"/>
            </a:xfrm>
          </p:grpSpPr>
          <p:grpSp>
            <p:nvGrpSpPr>
              <p:cNvPr id="70" name="Group 69"/>
              <p:cNvGrpSpPr/>
              <p:nvPr/>
            </p:nvGrpSpPr>
            <p:grpSpPr>
              <a:xfrm>
                <a:off x="7487957" y="4470625"/>
                <a:ext cx="666750" cy="1487475"/>
                <a:chOff x="2081162" y="4640597"/>
                <a:chExt cx="666750" cy="1487475"/>
              </a:xfrm>
              <a:solidFill>
                <a:schemeClr val="bg1"/>
              </a:solidFill>
            </p:grpSpPr>
            <p:sp>
              <p:nvSpPr>
                <p:cNvPr id="72" name="Snip Diagonal Corner Rectangle 71"/>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3" name="Isosceles Triangle 72"/>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4" name="Isosceles Triangle 73"/>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71" name="Picture 2" descr="\\MAGNUM\Projects\Microsoft\Cloud Power FY12\Design\Icons\PNGs\Server_2.png"/>
              <p:cNvPicPr>
                <a:picLocks noChangeAspect="1" noChangeArrowheads="1"/>
              </p:cNvPicPr>
              <p:nvPr/>
            </p:nvPicPr>
            <p:blipFill>
              <a:blip r:embed="rId2"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58" name="Group 57"/>
            <p:cNvGrpSpPr>
              <a:grpSpLocks noChangeAspect="1"/>
            </p:cNvGrpSpPr>
            <p:nvPr/>
          </p:nvGrpSpPr>
          <p:grpSpPr>
            <a:xfrm>
              <a:off x="7033147" y="2478933"/>
              <a:ext cx="1008266" cy="1008000"/>
              <a:chOff x="6849580" y="4206958"/>
              <a:chExt cx="2012314" cy="2011789"/>
            </a:xfrm>
          </p:grpSpPr>
          <p:grpSp>
            <p:nvGrpSpPr>
              <p:cNvPr id="65" name="Group 64"/>
              <p:cNvGrpSpPr/>
              <p:nvPr/>
            </p:nvGrpSpPr>
            <p:grpSpPr>
              <a:xfrm>
                <a:off x="7487957" y="4470625"/>
                <a:ext cx="666750" cy="1487475"/>
                <a:chOff x="2081162" y="4640597"/>
                <a:chExt cx="666750" cy="1487475"/>
              </a:xfrm>
              <a:solidFill>
                <a:schemeClr val="bg1"/>
              </a:solidFill>
            </p:grpSpPr>
            <p:sp>
              <p:nvSpPr>
                <p:cNvPr id="67" name="Snip Diagonal Corner Rectangle 66"/>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8" name="Isosceles Triangle 67"/>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9" name="Isosceles Triangle 68"/>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66" name="Picture 2" descr="\\MAGNUM\Projects\Microsoft\Cloud Power FY12\Design\Icons\PNGs\Server_2.png"/>
              <p:cNvPicPr>
                <a:picLocks noChangeAspect="1" noChangeArrowheads="1"/>
              </p:cNvPicPr>
              <p:nvPr/>
            </p:nvPicPr>
            <p:blipFill>
              <a:blip r:embed="rId2"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59" name="Group 58"/>
            <p:cNvGrpSpPr>
              <a:grpSpLocks noChangeAspect="1"/>
            </p:cNvGrpSpPr>
            <p:nvPr/>
          </p:nvGrpSpPr>
          <p:grpSpPr>
            <a:xfrm>
              <a:off x="7581938" y="2477699"/>
              <a:ext cx="1008266" cy="1008000"/>
              <a:chOff x="6849580" y="4206958"/>
              <a:chExt cx="2012314" cy="2011789"/>
            </a:xfrm>
          </p:grpSpPr>
          <p:grpSp>
            <p:nvGrpSpPr>
              <p:cNvPr id="60" name="Group 59"/>
              <p:cNvGrpSpPr/>
              <p:nvPr/>
            </p:nvGrpSpPr>
            <p:grpSpPr>
              <a:xfrm>
                <a:off x="7487957" y="4470625"/>
                <a:ext cx="666750" cy="1487475"/>
                <a:chOff x="2081162" y="4640597"/>
                <a:chExt cx="666750" cy="1487475"/>
              </a:xfrm>
              <a:solidFill>
                <a:schemeClr val="bg1"/>
              </a:solidFill>
            </p:grpSpPr>
            <p:sp>
              <p:nvSpPr>
                <p:cNvPr id="62" name="Snip Diagonal Corner Rectangle 61"/>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Isosceles Triangle 62"/>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4" name="Isosceles Triangle 63"/>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61" name="Picture 2" descr="\\MAGNUM\Projects\Microsoft\Cloud Power FY12\Design\Icons\PNGs\Server_2.png"/>
              <p:cNvPicPr>
                <a:picLocks noChangeAspect="1" noChangeArrowheads="1"/>
              </p:cNvPicPr>
              <p:nvPr/>
            </p:nvPicPr>
            <p:blipFill>
              <a:blip r:embed="rId2"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grpSp>
        <p:nvGrpSpPr>
          <p:cNvPr id="75" name="Group 74"/>
          <p:cNvGrpSpPr/>
          <p:nvPr/>
        </p:nvGrpSpPr>
        <p:grpSpPr>
          <a:xfrm>
            <a:off x="3667075" y="3953540"/>
            <a:ext cx="2047164" cy="1267480"/>
            <a:chOff x="6510896" y="2478824"/>
            <a:chExt cx="2047164" cy="1267480"/>
          </a:xfrm>
        </p:grpSpPr>
        <p:sp>
          <p:nvSpPr>
            <p:cNvPr id="76" name="Rounded Rectangle 75"/>
            <p:cNvSpPr/>
            <p:nvPr/>
          </p:nvSpPr>
          <p:spPr bwMode="auto">
            <a:xfrm>
              <a:off x="6510896" y="2518006"/>
              <a:ext cx="2047164" cy="12282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b" anchorCtr="0" compatLnSpc="1">
              <a:prstTxWarp prst="textNoShape">
                <a:avLst/>
              </a:prstTxWarp>
            </a:bodyPr>
            <a:lstStyle/>
            <a:p>
              <a:pPr algn="ctr" defTabSz="914099" fontAlgn="base">
                <a:spcBef>
                  <a:spcPct val="0"/>
                </a:spcBef>
                <a:spcAft>
                  <a:spcPct val="0"/>
                </a:spcAft>
              </a:pPr>
              <a:r>
                <a:rPr lang="en-US" sz="1600" b="1" dirty="0" smtClean="0">
                  <a:gradFill>
                    <a:gsLst>
                      <a:gs pos="0">
                        <a:srgbClr val="FFFFFF"/>
                      </a:gs>
                      <a:gs pos="100000">
                        <a:srgbClr val="FFFFFF"/>
                      </a:gs>
                    </a:gsLst>
                    <a:lin ang="5400000" scaled="0"/>
                  </a:gradFill>
                  <a:latin typeface="Segoe Condensed" pitchFamily="34" charset="0"/>
                </a:rPr>
                <a:t>Machine Pool 2</a:t>
              </a:r>
            </a:p>
          </p:txBody>
        </p:sp>
        <p:grpSp>
          <p:nvGrpSpPr>
            <p:cNvPr id="77" name="Group 76"/>
            <p:cNvGrpSpPr>
              <a:grpSpLocks noChangeAspect="1"/>
            </p:cNvGrpSpPr>
            <p:nvPr/>
          </p:nvGrpSpPr>
          <p:grpSpPr>
            <a:xfrm>
              <a:off x="6521529" y="2478824"/>
              <a:ext cx="1008266" cy="1008000"/>
              <a:chOff x="6849580" y="4206958"/>
              <a:chExt cx="2012314" cy="2011789"/>
            </a:xfrm>
          </p:grpSpPr>
          <p:grpSp>
            <p:nvGrpSpPr>
              <p:cNvPr id="90" name="Group 89"/>
              <p:cNvGrpSpPr/>
              <p:nvPr/>
            </p:nvGrpSpPr>
            <p:grpSpPr>
              <a:xfrm>
                <a:off x="7487957" y="4470625"/>
                <a:ext cx="666750" cy="1487475"/>
                <a:chOff x="2081162" y="4640597"/>
                <a:chExt cx="666750" cy="1487475"/>
              </a:xfrm>
              <a:solidFill>
                <a:schemeClr val="bg1"/>
              </a:solidFill>
            </p:grpSpPr>
            <p:sp>
              <p:nvSpPr>
                <p:cNvPr id="92" name="Snip Diagonal Corner Rectangle 91"/>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3" name="Isosceles Triangle 92"/>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4" name="Isosceles Triangle 93"/>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91" name="Picture 2" descr="\\MAGNUM\Projects\Microsoft\Cloud Power FY12\Design\Icons\PNGs\Server_2.png"/>
              <p:cNvPicPr>
                <a:picLocks noChangeAspect="1" noChangeArrowheads="1"/>
              </p:cNvPicPr>
              <p:nvPr/>
            </p:nvPicPr>
            <p:blipFill>
              <a:blip r:embed="rId2"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78" name="Group 77"/>
            <p:cNvGrpSpPr>
              <a:grpSpLocks noChangeAspect="1"/>
            </p:cNvGrpSpPr>
            <p:nvPr/>
          </p:nvGrpSpPr>
          <p:grpSpPr>
            <a:xfrm>
              <a:off x="7033147" y="2478933"/>
              <a:ext cx="1008266" cy="1008000"/>
              <a:chOff x="6849580" y="4206958"/>
              <a:chExt cx="2012314" cy="2011789"/>
            </a:xfrm>
          </p:grpSpPr>
          <p:grpSp>
            <p:nvGrpSpPr>
              <p:cNvPr id="85" name="Group 84"/>
              <p:cNvGrpSpPr/>
              <p:nvPr/>
            </p:nvGrpSpPr>
            <p:grpSpPr>
              <a:xfrm>
                <a:off x="7487957" y="4470625"/>
                <a:ext cx="666750" cy="1487475"/>
                <a:chOff x="2081162" y="4640597"/>
                <a:chExt cx="666750" cy="1487475"/>
              </a:xfrm>
              <a:solidFill>
                <a:schemeClr val="bg1"/>
              </a:solidFill>
            </p:grpSpPr>
            <p:sp>
              <p:nvSpPr>
                <p:cNvPr id="87" name="Snip Diagonal Corner Rectangle 86"/>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8" name="Isosceles Triangle 87"/>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9" name="Isosceles Triangle 88"/>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86" name="Picture 2" descr="\\MAGNUM\Projects\Microsoft\Cloud Power FY12\Design\Icons\PNGs\Server_2.png"/>
              <p:cNvPicPr>
                <a:picLocks noChangeAspect="1" noChangeArrowheads="1"/>
              </p:cNvPicPr>
              <p:nvPr/>
            </p:nvPicPr>
            <p:blipFill>
              <a:blip r:embed="rId2"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grpSp>
        <p:nvGrpSpPr>
          <p:cNvPr id="95" name="Group 94"/>
          <p:cNvGrpSpPr/>
          <p:nvPr/>
        </p:nvGrpSpPr>
        <p:grpSpPr>
          <a:xfrm>
            <a:off x="8941557" y="1957330"/>
            <a:ext cx="2079308" cy="1268605"/>
            <a:chOff x="6510896" y="2477699"/>
            <a:chExt cx="2079308" cy="1268605"/>
          </a:xfrm>
        </p:grpSpPr>
        <p:sp>
          <p:nvSpPr>
            <p:cNvPr id="96" name="Rounded Rectangle 95"/>
            <p:cNvSpPr/>
            <p:nvPr/>
          </p:nvSpPr>
          <p:spPr bwMode="auto">
            <a:xfrm>
              <a:off x="6510896" y="2518006"/>
              <a:ext cx="2047164" cy="12282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b" anchorCtr="0" compatLnSpc="1">
              <a:prstTxWarp prst="textNoShape">
                <a:avLst/>
              </a:prstTxWarp>
            </a:bodyPr>
            <a:lstStyle/>
            <a:p>
              <a:pPr algn="ctr" defTabSz="914099" fontAlgn="base">
                <a:spcBef>
                  <a:spcPct val="0"/>
                </a:spcBef>
                <a:spcAft>
                  <a:spcPct val="0"/>
                </a:spcAft>
              </a:pPr>
              <a:r>
                <a:rPr lang="en-US" sz="1600" b="1" dirty="0" smtClean="0">
                  <a:gradFill>
                    <a:gsLst>
                      <a:gs pos="0">
                        <a:srgbClr val="FFFFFF"/>
                      </a:gs>
                      <a:gs pos="100000">
                        <a:srgbClr val="FFFFFF"/>
                      </a:gs>
                    </a:gsLst>
                    <a:lin ang="5400000" scaled="0"/>
                  </a:gradFill>
                  <a:latin typeface="Segoe Condensed" pitchFamily="34" charset="0"/>
                </a:rPr>
                <a:t>Machine Pool 3</a:t>
              </a:r>
            </a:p>
          </p:txBody>
        </p:sp>
        <p:grpSp>
          <p:nvGrpSpPr>
            <p:cNvPr id="97" name="Group 96"/>
            <p:cNvGrpSpPr>
              <a:grpSpLocks noChangeAspect="1"/>
            </p:cNvGrpSpPr>
            <p:nvPr/>
          </p:nvGrpSpPr>
          <p:grpSpPr>
            <a:xfrm>
              <a:off x="6521529" y="2478824"/>
              <a:ext cx="1008266" cy="1008000"/>
              <a:chOff x="6849580" y="4206958"/>
              <a:chExt cx="2012314" cy="2011789"/>
            </a:xfrm>
          </p:grpSpPr>
          <p:grpSp>
            <p:nvGrpSpPr>
              <p:cNvPr id="110" name="Group 109"/>
              <p:cNvGrpSpPr/>
              <p:nvPr/>
            </p:nvGrpSpPr>
            <p:grpSpPr>
              <a:xfrm>
                <a:off x="7487957" y="4470625"/>
                <a:ext cx="666750" cy="1487475"/>
                <a:chOff x="2081162" y="4640597"/>
                <a:chExt cx="666750" cy="1487475"/>
              </a:xfrm>
              <a:solidFill>
                <a:schemeClr val="bg1"/>
              </a:solidFill>
            </p:grpSpPr>
            <p:sp>
              <p:nvSpPr>
                <p:cNvPr id="112" name="Snip Diagonal Corner Rectangle 111"/>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3" name="Isosceles Triangle 112"/>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4" name="Isosceles Triangle 113"/>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11" name="Picture 2" descr="\\MAGNUM\Projects\Microsoft\Cloud Power FY12\Design\Icons\PNGs\Server_2.png"/>
              <p:cNvPicPr>
                <a:picLocks noChangeAspect="1" noChangeArrowheads="1"/>
              </p:cNvPicPr>
              <p:nvPr/>
            </p:nvPicPr>
            <p:blipFill>
              <a:blip r:embed="rId2"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98" name="Group 97"/>
            <p:cNvGrpSpPr>
              <a:grpSpLocks noChangeAspect="1"/>
            </p:cNvGrpSpPr>
            <p:nvPr/>
          </p:nvGrpSpPr>
          <p:grpSpPr>
            <a:xfrm>
              <a:off x="7033147" y="2478933"/>
              <a:ext cx="1008266" cy="1008000"/>
              <a:chOff x="6849580" y="4206958"/>
              <a:chExt cx="2012314" cy="2011789"/>
            </a:xfrm>
          </p:grpSpPr>
          <p:grpSp>
            <p:nvGrpSpPr>
              <p:cNvPr id="105" name="Group 104"/>
              <p:cNvGrpSpPr/>
              <p:nvPr/>
            </p:nvGrpSpPr>
            <p:grpSpPr>
              <a:xfrm>
                <a:off x="7487957" y="4470625"/>
                <a:ext cx="666750" cy="1487475"/>
                <a:chOff x="2081162" y="4640597"/>
                <a:chExt cx="666750" cy="1487475"/>
              </a:xfrm>
              <a:solidFill>
                <a:schemeClr val="bg1"/>
              </a:solidFill>
            </p:grpSpPr>
            <p:sp>
              <p:nvSpPr>
                <p:cNvPr id="107" name="Snip Diagonal Corner Rectangle 106"/>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8" name="Isosceles Triangle 107"/>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9" name="Isosceles Triangle 108"/>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06" name="Picture 2" descr="\\MAGNUM\Projects\Microsoft\Cloud Power FY12\Design\Icons\PNGs\Server_2.png"/>
              <p:cNvPicPr>
                <a:picLocks noChangeAspect="1" noChangeArrowheads="1"/>
              </p:cNvPicPr>
              <p:nvPr/>
            </p:nvPicPr>
            <p:blipFill>
              <a:blip r:embed="rId2"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99" name="Group 98"/>
            <p:cNvGrpSpPr>
              <a:grpSpLocks noChangeAspect="1"/>
            </p:cNvGrpSpPr>
            <p:nvPr/>
          </p:nvGrpSpPr>
          <p:grpSpPr>
            <a:xfrm>
              <a:off x="7581938" y="2477699"/>
              <a:ext cx="1008266" cy="1008000"/>
              <a:chOff x="6849580" y="4206958"/>
              <a:chExt cx="2012314" cy="2011789"/>
            </a:xfrm>
          </p:grpSpPr>
          <p:grpSp>
            <p:nvGrpSpPr>
              <p:cNvPr id="100" name="Group 99"/>
              <p:cNvGrpSpPr/>
              <p:nvPr/>
            </p:nvGrpSpPr>
            <p:grpSpPr>
              <a:xfrm>
                <a:off x="7487957" y="4470625"/>
                <a:ext cx="666750" cy="1487475"/>
                <a:chOff x="2081162" y="4640597"/>
                <a:chExt cx="666750" cy="1487475"/>
              </a:xfrm>
              <a:solidFill>
                <a:schemeClr val="bg1"/>
              </a:solidFill>
            </p:grpSpPr>
            <p:sp>
              <p:nvSpPr>
                <p:cNvPr id="102" name="Snip Diagonal Corner Rectangle 101"/>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3" name="Isosceles Triangle 102"/>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4" name="Isosceles Triangle 103"/>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01" name="Picture 2" descr="\\MAGNUM\Projects\Microsoft\Cloud Power FY12\Design\Icons\PNGs\Server_2.png"/>
              <p:cNvPicPr>
                <a:picLocks noChangeAspect="1" noChangeArrowheads="1"/>
              </p:cNvPicPr>
              <p:nvPr/>
            </p:nvPicPr>
            <p:blipFill>
              <a:blip r:embed="rId2"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grpSp>
        <p:nvGrpSpPr>
          <p:cNvPr id="156" name="Group 155"/>
          <p:cNvGrpSpPr/>
          <p:nvPr/>
        </p:nvGrpSpPr>
        <p:grpSpPr>
          <a:xfrm>
            <a:off x="8940393" y="3335145"/>
            <a:ext cx="2079308" cy="2600432"/>
            <a:chOff x="9279110" y="2375392"/>
            <a:chExt cx="2079308" cy="2600432"/>
          </a:xfrm>
        </p:grpSpPr>
        <p:grpSp>
          <p:nvGrpSpPr>
            <p:cNvPr id="157" name="Group 156"/>
            <p:cNvGrpSpPr/>
            <p:nvPr/>
          </p:nvGrpSpPr>
          <p:grpSpPr>
            <a:xfrm>
              <a:off x="9279110" y="2375392"/>
              <a:ext cx="2079308" cy="1268605"/>
              <a:chOff x="6510896" y="2477699"/>
              <a:chExt cx="2079308" cy="1268605"/>
            </a:xfrm>
          </p:grpSpPr>
          <p:sp>
            <p:nvSpPr>
              <p:cNvPr id="178" name="Rounded Rectangle 177"/>
              <p:cNvSpPr/>
              <p:nvPr/>
            </p:nvSpPr>
            <p:spPr bwMode="auto">
              <a:xfrm>
                <a:off x="6510896" y="2518006"/>
                <a:ext cx="2047164" cy="12282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b" anchorCtr="0" compatLnSpc="1">
                <a:prstTxWarp prst="textNoShape">
                  <a:avLst/>
                </a:prstTxWarp>
              </a:bodyPr>
              <a:lstStyle/>
              <a:p>
                <a:pPr algn="ctr" defTabSz="914099" fontAlgn="base">
                  <a:spcBef>
                    <a:spcPct val="0"/>
                  </a:spcBef>
                  <a:spcAft>
                    <a:spcPct val="0"/>
                  </a:spcAft>
                </a:pPr>
                <a:r>
                  <a:rPr lang="en-US" sz="1600" b="1" dirty="0" smtClean="0">
                    <a:gradFill>
                      <a:gsLst>
                        <a:gs pos="0">
                          <a:srgbClr val="FFFFFF"/>
                        </a:gs>
                        <a:gs pos="100000">
                          <a:srgbClr val="FFFFFF"/>
                        </a:gs>
                      </a:gsLst>
                      <a:lin ang="5400000" scaled="0"/>
                    </a:gradFill>
                    <a:latin typeface="Segoe Condensed" pitchFamily="34" charset="0"/>
                  </a:rPr>
                  <a:t>Machine Pool 1</a:t>
                </a:r>
              </a:p>
            </p:txBody>
          </p:sp>
          <p:grpSp>
            <p:nvGrpSpPr>
              <p:cNvPr id="179" name="Group 178"/>
              <p:cNvGrpSpPr>
                <a:grpSpLocks noChangeAspect="1"/>
              </p:cNvGrpSpPr>
              <p:nvPr/>
            </p:nvGrpSpPr>
            <p:grpSpPr>
              <a:xfrm>
                <a:off x="6521529" y="2478824"/>
                <a:ext cx="1008266" cy="1008000"/>
                <a:chOff x="6849580" y="4206958"/>
                <a:chExt cx="2012314" cy="2011789"/>
              </a:xfrm>
            </p:grpSpPr>
            <p:grpSp>
              <p:nvGrpSpPr>
                <p:cNvPr id="192" name="Group 191"/>
                <p:cNvGrpSpPr/>
                <p:nvPr/>
              </p:nvGrpSpPr>
              <p:grpSpPr>
                <a:xfrm>
                  <a:off x="7487957" y="4470625"/>
                  <a:ext cx="666750" cy="1487475"/>
                  <a:chOff x="2081162" y="4640597"/>
                  <a:chExt cx="666750" cy="1487475"/>
                </a:xfrm>
                <a:solidFill>
                  <a:schemeClr val="bg1"/>
                </a:solidFill>
              </p:grpSpPr>
              <p:sp>
                <p:nvSpPr>
                  <p:cNvPr id="194" name="Snip Diagonal Corner Rectangle 193"/>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5" name="Isosceles Triangle 194"/>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6" name="Isosceles Triangle 195"/>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93" name="Picture 2" descr="\\MAGNUM\Projects\Microsoft\Cloud Power FY12\Design\Icons\PNGs\Server_2.png"/>
                <p:cNvPicPr>
                  <a:picLocks noChangeAspect="1" noChangeArrowheads="1"/>
                </p:cNvPicPr>
                <p:nvPr/>
              </p:nvPicPr>
              <p:blipFill>
                <a:blip r:embed="rId2"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80" name="Group 179"/>
              <p:cNvGrpSpPr>
                <a:grpSpLocks noChangeAspect="1"/>
              </p:cNvGrpSpPr>
              <p:nvPr/>
            </p:nvGrpSpPr>
            <p:grpSpPr>
              <a:xfrm>
                <a:off x="7033147" y="2478933"/>
                <a:ext cx="1008266" cy="1008000"/>
                <a:chOff x="6849580" y="4206958"/>
                <a:chExt cx="2012314" cy="2011789"/>
              </a:xfrm>
            </p:grpSpPr>
            <p:grpSp>
              <p:nvGrpSpPr>
                <p:cNvPr id="187" name="Group 186"/>
                <p:cNvGrpSpPr/>
                <p:nvPr/>
              </p:nvGrpSpPr>
              <p:grpSpPr>
                <a:xfrm>
                  <a:off x="7487957" y="4470625"/>
                  <a:ext cx="666750" cy="1487475"/>
                  <a:chOff x="2081162" y="4640597"/>
                  <a:chExt cx="666750" cy="1487475"/>
                </a:xfrm>
                <a:solidFill>
                  <a:schemeClr val="bg1"/>
                </a:solidFill>
              </p:grpSpPr>
              <p:sp>
                <p:nvSpPr>
                  <p:cNvPr id="189" name="Snip Diagonal Corner Rectangle 188"/>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0" name="Isosceles Triangle 189"/>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1" name="Isosceles Triangle 190"/>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88" name="Picture 2" descr="\\MAGNUM\Projects\Microsoft\Cloud Power FY12\Design\Icons\PNGs\Server_2.png"/>
                <p:cNvPicPr>
                  <a:picLocks noChangeAspect="1" noChangeArrowheads="1"/>
                </p:cNvPicPr>
                <p:nvPr/>
              </p:nvPicPr>
              <p:blipFill>
                <a:blip r:embed="rId2"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81" name="Group 180"/>
              <p:cNvGrpSpPr>
                <a:grpSpLocks noChangeAspect="1"/>
              </p:cNvGrpSpPr>
              <p:nvPr/>
            </p:nvGrpSpPr>
            <p:grpSpPr>
              <a:xfrm>
                <a:off x="7581938" y="2477699"/>
                <a:ext cx="1008266" cy="1008000"/>
                <a:chOff x="6849580" y="4206958"/>
                <a:chExt cx="2012314" cy="2011789"/>
              </a:xfrm>
            </p:grpSpPr>
            <p:grpSp>
              <p:nvGrpSpPr>
                <p:cNvPr id="182" name="Group 181"/>
                <p:cNvGrpSpPr/>
                <p:nvPr/>
              </p:nvGrpSpPr>
              <p:grpSpPr>
                <a:xfrm>
                  <a:off x="7487957" y="4470625"/>
                  <a:ext cx="666750" cy="1487475"/>
                  <a:chOff x="2081162" y="4640597"/>
                  <a:chExt cx="666750" cy="1487475"/>
                </a:xfrm>
                <a:solidFill>
                  <a:schemeClr val="bg1"/>
                </a:solidFill>
              </p:grpSpPr>
              <p:sp>
                <p:nvSpPr>
                  <p:cNvPr id="184" name="Snip Diagonal Corner Rectangle 183"/>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5" name="Isosceles Triangle 184"/>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6" name="Isosceles Triangle 185"/>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83" name="Picture 2" descr="\\MAGNUM\Projects\Microsoft\Cloud Power FY12\Design\Icons\PNGs\Server_2.png"/>
                <p:cNvPicPr>
                  <a:picLocks noChangeAspect="1" noChangeArrowheads="1"/>
                </p:cNvPicPr>
                <p:nvPr/>
              </p:nvPicPr>
              <p:blipFill>
                <a:blip r:embed="rId2"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grpSp>
          <p:nvGrpSpPr>
            <p:cNvPr id="158" name="Group 157"/>
            <p:cNvGrpSpPr/>
            <p:nvPr/>
          </p:nvGrpSpPr>
          <p:grpSpPr>
            <a:xfrm>
              <a:off x="9279110" y="3707219"/>
              <a:ext cx="2079308" cy="1268605"/>
              <a:chOff x="6510896" y="2477699"/>
              <a:chExt cx="2079308" cy="1268605"/>
            </a:xfrm>
          </p:grpSpPr>
          <p:sp>
            <p:nvSpPr>
              <p:cNvPr id="159" name="Rounded Rectangle 158"/>
              <p:cNvSpPr/>
              <p:nvPr/>
            </p:nvSpPr>
            <p:spPr bwMode="auto">
              <a:xfrm>
                <a:off x="6510896" y="2518006"/>
                <a:ext cx="2047164" cy="12282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b" anchorCtr="0" compatLnSpc="1">
                <a:prstTxWarp prst="textNoShape">
                  <a:avLst/>
                </a:prstTxWarp>
              </a:bodyPr>
              <a:lstStyle/>
              <a:p>
                <a:pPr algn="ctr" defTabSz="914099" fontAlgn="base">
                  <a:spcBef>
                    <a:spcPct val="0"/>
                  </a:spcBef>
                  <a:spcAft>
                    <a:spcPct val="0"/>
                  </a:spcAft>
                </a:pPr>
                <a:r>
                  <a:rPr lang="en-US" sz="1600" b="1" dirty="0" smtClean="0">
                    <a:gradFill>
                      <a:gsLst>
                        <a:gs pos="0">
                          <a:srgbClr val="FFFFFF"/>
                        </a:gs>
                        <a:gs pos="100000">
                          <a:srgbClr val="FFFFFF"/>
                        </a:gs>
                      </a:gsLst>
                      <a:lin ang="5400000" scaled="0"/>
                    </a:gradFill>
                    <a:latin typeface="Segoe Condensed" pitchFamily="34" charset="0"/>
                  </a:rPr>
                  <a:t>Machine Pool 3</a:t>
                </a:r>
              </a:p>
            </p:txBody>
          </p:sp>
          <p:grpSp>
            <p:nvGrpSpPr>
              <p:cNvPr id="160" name="Group 159"/>
              <p:cNvGrpSpPr>
                <a:grpSpLocks noChangeAspect="1"/>
              </p:cNvGrpSpPr>
              <p:nvPr/>
            </p:nvGrpSpPr>
            <p:grpSpPr>
              <a:xfrm>
                <a:off x="6521529" y="2478824"/>
                <a:ext cx="1008266" cy="1008000"/>
                <a:chOff x="6849580" y="4206958"/>
                <a:chExt cx="2012314" cy="2011789"/>
              </a:xfrm>
            </p:grpSpPr>
            <p:grpSp>
              <p:nvGrpSpPr>
                <p:cNvPr id="173" name="Group 172"/>
                <p:cNvGrpSpPr/>
                <p:nvPr/>
              </p:nvGrpSpPr>
              <p:grpSpPr>
                <a:xfrm>
                  <a:off x="7487957" y="4470625"/>
                  <a:ext cx="666750" cy="1487475"/>
                  <a:chOff x="2081162" y="4640597"/>
                  <a:chExt cx="666750" cy="1487475"/>
                </a:xfrm>
                <a:solidFill>
                  <a:schemeClr val="bg1"/>
                </a:solidFill>
              </p:grpSpPr>
              <p:sp>
                <p:nvSpPr>
                  <p:cNvPr id="175" name="Snip Diagonal Corner Rectangle 17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6" name="Isosceles Triangle 175"/>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7" name="Isosceles Triangle 176"/>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74" name="Picture 2" descr="\\MAGNUM\Projects\Microsoft\Cloud Power FY12\Design\Icons\PNGs\Server_2.png"/>
                <p:cNvPicPr>
                  <a:picLocks noChangeAspect="1" noChangeArrowheads="1"/>
                </p:cNvPicPr>
                <p:nvPr/>
              </p:nvPicPr>
              <p:blipFill>
                <a:blip r:embed="rId2"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61" name="Group 160"/>
              <p:cNvGrpSpPr>
                <a:grpSpLocks noChangeAspect="1"/>
              </p:cNvGrpSpPr>
              <p:nvPr/>
            </p:nvGrpSpPr>
            <p:grpSpPr>
              <a:xfrm>
                <a:off x="7033147" y="2478933"/>
                <a:ext cx="1008266" cy="1008000"/>
                <a:chOff x="6849580" y="4206958"/>
                <a:chExt cx="2012314" cy="2011789"/>
              </a:xfrm>
            </p:grpSpPr>
            <p:grpSp>
              <p:nvGrpSpPr>
                <p:cNvPr id="168" name="Group 167"/>
                <p:cNvGrpSpPr/>
                <p:nvPr/>
              </p:nvGrpSpPr>
              <p:grpSpPr>
                <a:xfrm>
                  <a:off x="7487957" y="4470625"/>
                  <a:ext cx="666750" cy="1487475"/>
                  <a:chOff x="2081162" y="4640597"/>
                  <a:chExt cx="666750" cy="1487475"/>
                </a:xfrm>
                <a:solidFill>
                  <a:schemeClr val="bg1"/>
                </a:solidFill>
              </p:grpSpPr>
              <p:sp>
                <p:nvSpPr>
                  <p:cNvPr id="170" name="Snip Diagonal Corner Rectangle 16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1" name="Isosceles Triangle 17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2" name="Isosceles Triangle 17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69" name="Picture 2" descr="\\MAGNUM\Projects\Microsoft\Cloud Power FY12\Design\Icons\PNGs\Server_2.png"/>
                <p:cNvPicPr>
                  <a:picLocks noChangeAspect="1" noChangeArrowheads="1"/>
                </p:cNvPicPr>
                <p:nvPr/>
              </p:nvPicPr>
              <p:blipFill>
                <a:blip r:embed="rId2"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62" name="Group 161"/>
              <p:cNvGrpSpPr>
                <a:grpSpLocks noChangeAspect="1"/>
              </p:cNvGrpSpPr>
              <p:nvPr/>
            </p:nvGrpSpPr>
            <p:grpSpPr>
              <a:xfrm>
                <a:off x="7581938" y="2477699"/>
                <a:ext cx="1008266" cy="1008000"/>
                <a:chOff x="6849580" y="4206958"/>
                <a:chExt cx="2012314" cy="2011789"/>
              </a:xfrm>
            </p:grpSpPr>
            <p:grpSp>
              <p:nvGrpSpPr>
                <p:cNvPr id="163" name="Group 162"/>
                <p:cNvGrpSpPr/>
                <p:nvPr/>
              </p:nvGrpSpPr>
              <p:grpSpPr>
                <a:xfrm>
                  <a:off x="7487957" y="4470625"/>
                  <a:ext cx="666750" cy="1487475"/>
                  <a:chOff x="2081162" y="4640597"/>
                  <a:chExt cx="666750" cy="1487475"/>
                </a:xfrm>
                <a:solidFill>
                  <a:schemeClr val="bg1"/>
                </a:solidFill>
              </p:grpSpPr>
              <p:sp>
                <p:nvSpPr>
                  <p:cNvPr id="165" name="Snip Diagonal Corner Rectangle 16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6" name="Isosceles Triangle 165"/>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7" name="Isosceles Triangle 166"/>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64" name="Picture 2" descr="\\MAGNUM\Projects\Microsoft\Cloud Power FY12\Design\Icons\PNGs\Server_2.png"/>
                <p:cNvPicPr>
                  <a:picLocks noChangeAspect="1" noChangeArrowheads="1"/>
                </p:cNvPicPr>
                <p:nvPr/>
              </p:nvPicPr>
              <p:blipFill>
                <a:blip r:embed="rId2"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grpSp>
    </p:spTree>
    <p:extLst>
      <p:ext uri="{BB962C8B-B14F-4D97-AF65-F5344CB8AC3E}">
        <p14:creationId xmlns:p14="http://schemas.microsoft.com/office/powerpoint/2010/main" val="27526710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2" presetClass="entr" presetSubtype="8"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wipe(left)">
                                      <p:cBhvr>
                                        <p:cTn id="18" dur="500"/>
                                        <p:tgtEl>
                                          <p:spTgt spid="5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0-#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nodeType="withEffect">
                                  <p:stCondLst>
                                    <p:cond delay="0"/>
                                  </p:stCondLst>
                                  <p:childTnLst>
                                    <p:set>
                                      <p:cBhvr>
                                        <p:cTn id="40" dur="1" fill="hold">
                                          <p:stCondLst>
                                            <p:cond delay="0"/>
                                          </p:stCondLst>
                                        </p:cTn>
                                        <p:tgtEl>
                                          <p:spTgt spid="75"/>
                                        </p:tgtEl>
                                        <p:attrNameLst>
                                          <p:attrName>style.visibility</p:attrName>
                                        </p:attrNameLst>
                                      </p:cBhvr>
                                      <p:to>
                                        <p:strVal val="visible"/>
                                      </p:to>
                                    </p:set>
                                    <p:animEffect transition="in" filter="wipe(left)">
                                      <p:cBhvr>
                                        <p:cTn id="41" dur="500"/>
                                        <p:tgtEl>
                                          <p:spTgt spid="75"/>
                                        </p:tgtEl>
                                      </p:cBhvr>
                                    </p:animEffect>
                                  </p:childTnLst>
                                </p:cTn>
                              </p:par>
                            </p:childTnLst>
                          </p:cTn>
                        </p:par>
                        <p:par>
                          <p:cTn id="42" fill="hold">
                            <p:stCondLst>
                              <p:cond delay="1000"/>
                            </p:stCondLst>
                            <p:childTnLst>
                              <p:par>
                                <p:cTn id="43" presetID="16" presetClass="entr" presetSubtype="21" fill="hold" grpId="0" nodeType="afterEffect">
                                  <p:stCondLst>
                                    <p:cond delay="500"/>
                                  </p:stCondLst>
                                  <p:childTnLst>
                                    <p:set>
                                      <p:cBhvr>
                                        <p:cTn id="44" dur="1" fill="hold">
                                          <p:stCondLst>
                                            <p:cond delay="0"/>
                                          </p:stCondLst>
                                        </p:cTn>
                                        <p:tgtEl>
                                          <p:spTgt spid="51"/>
                                        </p:tgtEl>
                                        <p:attrNameLst>
                                          <p:attrName>style.visibility</p:attrName>
                                        </p:attrNameLst>
                                      </p:cBhvr>
                                      <p:to>
                                        <p:strVal val="visible"/>
                                      </p:to>
                                    </p:set>
                                    <p:animEffect transition="in" filter="barn(inVertical)">
                                      <p:cBhvr>
                                        <p:cTn id="45" dur="500"/>
                                        <p:tgtEl>
                                          <p:spTgt spid="51"/>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par>
                          <p:cTn id="50" fill="hold">
                            <p:stCondLst>
                              <p:cond delay="0"/>
                            </p:stCondLst>
                            <p:childTnLst>
                              <p:par>
                                <p:cTn id="51" presetID="2" presetClass="entr" presetSubtype="9"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0-#ppt_w/2"/>
                                          </p:val>
                                        </p:tav>
                                        <p:tav tm="100000">
                                          <p:val>
                                            <p:strVal val="#ppt_x"/>
                                          </p:val>
                                        </p:tav>
                                      </p:tavLst>
                                    </p:anim>
                                    <p:anim calcmode="lin" valueType="num">
                                      <p:cBhvr additive="base">
                                        <p:cTn id="54" dur="500" fill="hold"/>
                                        <p:tgtEl>
                                          <p:spTgt spid="21"/>
                                        </p:tgtEl>
                                        <p:attrNameLst>
                                          <p:attrName>ppt_y</p:attrName>
                                        </p:attrNameLst>
                                      </p:cBhvr>
                                      <p:tavLst>
                                        <p:tav tm="0">
                                          <p:val>
                                            <p:strVal val="0-#ppt_h/2"/>
                                          </p:val>
                                        </p:tav>
                                        <p:tav tm="100000">
                                          <p:val>
                                            <p:strVal val="#ppt_y"/>
                                          </p:val>
                                        </p:tav>
                                      </p:tavLst>
                                    </p:anim>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500"/>
                                        <p:tgtEl>
                                          <p:spTgt spid="22"/>
                                        </p:tgtEl>
                                      </p:cBhvr>
                                    </p:animEffect>
                                  </p:childTnLst>
                                </p:cTn>
                              </p:par>
                              <p:par>
                                <p:cTn id="59" presetID="22" presetClass="entr" presetSubtype="8" fill="hold" nodeType="withEffect">
                                  <p:stCondLst>
                                    <p:cond delay="0"/>
                                  </p:stCondLst>
                                  <p:childTnLst>
                                    <p:set>
                                      <p:cBhvr>
                                        <p:cTn id="60" dur="1" fill="hold">
                                          <p:stCondLst>
                                            <p:cond delay="0"/>
                                          </p:stCondLst>
                                        </p:cTn>
                                        <p:tgtEl>
                                          <p:spTgt spid="95"/>
                                        </p:tgtEl>
                                        <p:attrNameLst>
                                          <p:attrName>style.visibility</p:attrName>
                                        </p:attrNameLst>
                                      </p:cBhvr>
                                      <p:to>
                                        <p:strVal val="visible"/>
                                      </p:to>
                                    </p:set>
                                    <p:animEffect transition="in" filter="wipe(left)">
                                      <p:cBhvr>
                                        <p:cTn id="61" dur="500"/>
                                        <p:tgtEl>
                                          <p:spTgt spid="95"/>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9" fill="hold" grpId="0" nodeType="clickEffect">
                                  <p:stCondLst>
                                    <p:cond delay="0"/>
                                  </p:stCondLst>
                                  <p:childTnLst>
                                    <p:set>
                                      <p:cBhvr>
                                        <p:cTn id="65" dur="1" fill="hold">
                                          <p:stCondLst>
                                            <p:cond delay="0"/>
                                          </p:stCondLst>
                                        </p:cTn>
                                        <p:tgtEl>
                                          <p:spTgt spid="36"/>
                                        </p:tgtEl>
                                        <p:attrNameLst>
                                          <p:attrName>style.visibility</p:attrName>
                                        </p:attrNameLst>
                                      </p:cBhvr>
                                      <p:to>
                                        <p:strVal val="visible"/>
                                      </p:to>
                                    </p:set>
                                    <p:anim calcmode="lin" valueType="num">
                                      <p:cBhvr additive="base">
                                        <p:cTn id="66" dur="500" fill="hold"/>
                                        <p:tgtEl>
                                          <p:spTgt spid="36"/>
                                        </p:tgtEl>
                                        <p:attrNameLst>
                                          <p:attrName>ppt_x</p:attrName>
                                        </p:attrNameLst>
                                      </p:cBhvr>
                                      <p:tavLst>
                                        <p:tav tm="0">
                                          <p:val>
                                            <p:strVal val="0-#ppt_w/2"/>
                                          </p:val>
                                        </p:tav>
                                        <p:tav tm="100000">
                                          <p:val>
                                            <p:strVal val="#ppt_x"/>
                                          </p:val>
                                        </p:tav>
                                      </p:tavLst>
                                    </p:anim>
                                    <p:anim calcmode="lin" valueType="num">
                                      <p:cBhvr additive="base">
                                        <p:cTn id="67" dur="500" fill="hold"/>
                                        <p:tgtEl>
                                          <p:spTgt spid="36"/>
                                        </p:tgtEl>
                                        <p:attrNameLst>
                                          <p:attrName>ppt_y</p:attrName>
                                        </p:attrNameLst>
                                      </p:cBhvr>
                                      <p:tavLst>
                                        <p:tav tm="0">
                                          <p:val>
                                            <p:strVal val="0-#ppt_h/2"/>
                                          </p:val>
                                        </p:tav>
                                        <p:tav tm="100000">
                                          <p:val>
                                            <p:strVal val="#ppt_y"/>
                                          </p:val>
                                        </p:tav>
                                      </p:tavLst>
                                    </p:anim>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left)">
                                      <p:cBhvr>
                                        <p:cTn id="71" dur="500"/>
                                        <p:tgtEl>
                                          <p:spTgt spid="37"/>
                                        </p:tgtEl>
                                      </p:cBhvr>
                                    </p:animEffect>
                                  </p:childTnLst>
                                </p:cTn>
                              </p:par>
                            </p:childTnLst>
                          </p:cTn>
                        </p:par>
                        <p:par>
                          <p:cTn id="72" fill="hold">
                            <p:stCondLst>
                              <p:cond delay="1000"/>
                            </p:stCondLst>
                            <p:childTnLst>
                              <p:par>
                                <p:cTn id="73" presetID="16" presetClass="entr" presetSubtype="21" fill="hold" grpId="0" nodeType="afterEffect">
                                  <p:stCondLst>
                                    <p:cond delay="500"/>
                                  </p:stCondLst>
                                  <p:childTnLst>
                                    <p:set>
                                      <p:cBhvr>
                                        <p:cTn id="74" dur="1" fill="hold">
                                          <p:stCondLst>
                                            <p:cond delay="0"/>
                                          </p:stCondLst>
                                        </p:cTn>
                                        <p:tgtEl>
                                          <p:spTgt spid="33"/>
                                        </p:tgtEl>
                                        <p:attrNameLst>
                                          <p:attrName>style.visibility</p:attrName>
                                        </p:attrNameLst>
                                      </p:cBhvr>
                                      <p:to>
                                        <p:strVal val="visible"/>
                                      </p:to>
                                    </p:set>
                                    <p:animEffect transition="in" filter="barn(inVertical)">
                                      <p:cBhvr>
                                        <p:cTn id="75" dur="500"/>
                                        <p:tgtEl>
                                          <p:spTgt spid="3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par>
                          <p:cTn id="81" fill="hold">
                            <p:stCondLst>
                              <p:cond delay="500"/>
                            </p:stCondLst>
                            <p:childTnLst>
                              <p:par>
                                <p:cTn id="82" presetID="22" presetClass="entr" presetSubtype="4" fill="hold" grpId="0" nodeType="after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wipe(down)">
                                      <p:cBhvr>
                                        <p:cTn id="84" dur="500"/>
                                        <p:tgtEl>
                                          <p:spTgt spid="44"/>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barn(inVertical)">
                                      <p:cBhvr>
                                        <p:cTn id="87" dur="500"/>
                                        <p:tgtEl>
                                          <p:spTgt spid="46"/>
                                        </p:tgtEl>
                                      </p:cBhvr>
                                    </p:animEffect>
                                  </p:childTnLst>
                                </p:cTn>
                              </p:par>
                            </p:childTnLst>
                          </p:cTn>
                        </p:par>
                        <p:par>
                          <p:cTn id="88" fill="hold">
                            <p:stCondLst>
                              <p:cond delay="1500"/>
                            </p:stCondLst>
                            <p:childTnLst>
                              <p:par>
                                <p:cTn id="89" presetID="1" presetClass="entr" presetSubtype="0" fill="hold" grpId="0" nodeType="after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childTnLst>
                          </p:cTn>
                        </p:par>
                        <p:par>
                          <p:cTn id="91" fill="hold">
                            <p:stCondLst>
                              <p:cond delay="1500"/>
                            </p:stCondLst>
                            <p:childTnLst>
                              <p:par>
                                <p:cTn id="92" presetID="1" presetClass="entr" presetSubtype="0" fill="hold" grpId="0" nodeType="afterEffect">
                                  <p:stCondLst>
                                    <p:cond delay="0"/>
                                  </p:stCondLst>
                                  <p:childTnLst>
                                    <p:set>
                                      <p:cBhvr>
                                        <p:cTn id="93" dur="1" fill="hold">
                                          <p:stCondLst>
                                            <p:cond delay="0"/>
                                          </p:stCondLst>
                                        </p:cTn>
                                        <p:tgtEl>
                                          <p:spTgt spid="47"/>
                                        </p:tgtEl>
                                        <p:attrNameLst>
                                          <p:attrName>style.visibility</p:attrName>
                                        </p:attrNameLst>
                                      </p:cBhvr>
                                      <p:to>
                                        <p:strVal val="visible"/>
                                      </p:to>
                                    </p:set>
                                  </p:childTnLst>
                                </p:cTn>
                              </p:par>
                            </p:childTnLst>
                          </p:cTn>
                        </p:par>
                        <p:par>
                          <p:cTn id="94" fill="hold">
                            <p:stCondLst>
                              <p:cond delay="1500"/>
                            </p:stCondLst>
                            <p:childTnLst>
                              <p:par>
                                <p:cTn id="95" presetID="1" presetClass="entr" presetSubtype="0" fill="hold" nodeType="afterEffect">
                                  <p:stCondLst>
                                    <p:cond delay="0"/>
                                  </p:stCondLst>
                                  <p:childTnLst>
                                    <p:set>
                                      <p:cBhvr>
                                        <p:cTn id="96" dur="1" fill="hold">
                                          <p:stCondLst>
                                            <p:cond delay="0"/>
                                          </p:stCondLst>
                                        </p:cTn>
                                        <p:tgtEl>
                                          <p:spTgt spid="156"/>
                                        </p:tgtEl>
                                        <p:attrNameLst>
                                          <p:attrName>style.visibility</p:attrName>
                                        </p:attrNameLst>
                                      </p:cBhvr>
                                      <p:to>
                                        <p:strVal val="visible"/>
                                      </p:to>
                                    </p:set>
                                  </p:childTnLst>
                                </p:cTn>
                              </p:par>
                            </p:childTnLst>
                          </p:cTn>
                        </p:par>
                        <p:par>
                          <p:cTn id="97" fill="hold">
                            <p:stCondLst>
                              <p:cond delay="1500"/>
                            </p:stCondLst>
                            <p:childTnLst>
                              <p:par>
                                <p:cTn id="98" presetID="15" presetClass="entr" presetSubtype="0" fill="hold" grpId="0" nodeType="afterEffect">
                                  <p:stCondLst>
                                    <p:cond delay="1000"/>
                                  </p:stCondLst>
                                  <p:childTnLst>
                                    <p:set>
                                      <p:cBhvr>
                                        <p:cTn id="99" dur="1" fill="hold">
                                          <p:stCondLst>
                                            <p:cond delay="0"/>
                                          </p:stCondLst>
                                        </p:cTn>
                                        <p:tgtEl>
                                          <p:spTgt spid="34"/>
                                        </p:tgtEl>
                                        <p:attrNameLst>
                                          <p:attrName>style.visibility</p:attrName>
                                        </p:attrNameLst>
                                      </p:cBhvr>
                                      <p:to>
                                        <p:strVal val="visible"/>
                                      </p:to>
                                    </p:set>
                                    <p:anim calcmode="lin" valueType="num">
                                      <p:cBhvr>
                                        <p:cTn id="100" dur="1000" fill="hold"/>
                                        <p:tgtEl>
                                          <p:spTgt spid="34"/>
                                        </p:tgtEl>
                                        <p:attrNameLst>
                                          <p:attrName>ppt_w</p:attrName>
                                        </p:attrNameLst>
                                      </p:cBhvr>
                                      <p:tavLst>
                                        <p:tav tm="0">
                                          <p:val>
                                            <p:fltVal val="0"/>
                                          </p:val>
                                        </p:tav>
                                        <p:tav tm="100000">
                                          <p:val>
                                            <p:strVal val="#ppt_w"/>
                                          </p:val>
                                        </p:tav>
                                      </p:tavLst>
                                    </p:anim>
                                    <p:anim calcmode="lin" valueType="num">
                                      <p:cBhvr>
                                        <p:cTn id="101" dur="1000" fill="hold"/>
                                        <p:tgtEl>
                                          <p:spTgt spid="34"/>
                                        </p:tgtEl>
                                        <p:attrNameLst>
                                          <p:attrName>ppt_h</p:attrName>
                                        </p:attrNameLst>
                                      </p:cBhvr>
                                      <p:tavLst>
                                        <p:tav tm="0">
                                          <p:val>
                                            <p:fltVal val="0"/>
                                          </p:val>
                                        </p:tav>
                                        <p:tav tm="100000">
                                          <p:val>
                                            <p:strVal val="#ppt_h"/>
                                          </p:val>
                                        </p:tav>
                                      </p:tavLst>
                                    </p:anim>
                                    <p:anim calcmode="lin" valueType="num">
                                      <p:cBhvr>
                                        <p:cTn id="102" dur="1000" fill="hold"/>
                                        <p:tgtEl>
                                          <p:spTgt spid="34"/>
                                        </p:tgtEl>
                                        <p:attrNameLst>
                                          <p:attrName>ppt_x</p:attrName>
                                        </p:attrNameLst>
                                      </p:cBhvr>
                                      <p:tavLst>
                                        <p:tav tm="0" fmla="#ppt_x+(cos(-2*pi*(1-$))*-#ppt_x-sin(-2*pi*(1-$))*(1-#ppt_y))*(1-$)">
                                          <p:val>
                                            <p:fltVal val="0"/>
                                          </p:val>
                                        </p:tav>
                                        <p:tav tm="100000">
                                          <p:val>
                                            <p:fltVal val="1"/>
                                          </p:val>
                                        </p:tav>
                                      </p:tavLst>
                                    </p:anim>
                                    <p:anim calcmode="lin" valueType="num">
                                      <p:cBhvr>
                                        <p:cTn id="103" dur="1000" fill="hold"/>
                                        <p:tgtEl>
                                          <p:spTgt spid="34"/>
                                        </p:tgtEl>
                                        <p:attrNameLst>
                                          <p:attrName>ppt_y</p:attrName>
                                        </p:attrNameLst>
                                      </p:cBhvr>
                                      <p:tavLst>
                                        <p:tav tm="0" fmla="#ppt_y+(sin(-2*pi*(1-$))*-#ppt_x+cos(-2*pi*(1-$))*(1-#ppt_y))*(1-$)">
                                          <p:val>
                                            <p:fltVal val="0"/>
                                          </p:val>
                                        </p:tav>
                                        <p:tav tm="100000">
                                          <p:val>
                                            <p:fltVal val="1"/>
                                          </p:val>
                                        </p:tav>
                                      </p:tavLst>
                                    </p:anim>
                                  </p:childTnLst>
                                </p:cTn>
                              </p:par>
                            </p:childTnLst>
                          </p:cTn>
                        </p:par>
                        <p:par>
                          <p:cTn id="104" fill="hold">
                            <p:stCondLst>
                              <p:cond delay="3500"/>
                            </p:stCondLst>
                            <p:childTnLst>
                              <p:par>
                                <p:cTn id="105" presetID="1" presetClass="entr" presetSubtype="0" fill="hold" grpId="0" nodeType="afterEffect">
                                  <p:stCondLst>
                                    <p:cond delay="0"/>
                                  </p:stCondLst>
                                  <p:childTnLst>
                                    <p:set>
                                      <p:cBhvr>
                                        <p:cTn id="10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12" grpId="0" animBg="1"/>
      <p:bldP spid="14" grpId="0" animBg="1"/>
      <p:bldP spid="15" grpId="0" animBg="1"/>
      <p:bldP spid="20" grpId="0" animBg="1"/>
      <p:bldP spid="21" grpId="0" animBg="1"/>
      <p:bldP spid="36" grpId="0" animBg="1"/>
      <p:bldP spid="37" grpId="0" animBg="1"/>
      <p:bldP spid="35" grpId="0" animBg="1"/>
      <p:bldP spid="44" grpId="0" animBg="1"/>
      <p:bldP spid="46" grpId="0" animBg="1"/>
      <p:bldP spid="47" grpId="0" animBg="1"/>
      <p:bldP spid="5" grpId="0" animBg="1"/>
      <p:bldP spid="13" grpId="0" animBg="1"/>
      <p:bldP spid="22" grpId="0" animBg="1"/>
      <p:bldP spid="45" grpId="0" animBg="1"/>
      <p:bldP spid="33" grpId="0"/>
      <p:bldP spid="34" grpId="0"/>
      <p:bldP spid="51" grpId="0"/>
      <p:bldP spid="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Agenda</a:t>
            </a:r>
            <a:endParaRPr lang="en-US" dirty="0"/>
          </a:p>
        </p:txBody>
      </p:sp>
      <p:sp>
        <p:nvSpPr>
          <p:cNvPr id="8" name="Content Placeholder 7"/>
          <p:cNvSpPr>
            <a:spLocks noGrp="1"/>
          </p:cNvSpPr>
          <p:nvPr>
            <p:ph sz="quarter" idx="4"/>
          </p:nvPr>
        </p:nvSpPr>
        <p:spPr/>
        <p:txBody>
          <a:bodyPr/>
          <a:lstStyle/>
          <a:p>
            <a:r>
              <a:rPr lang="en-US" sz="2400" dirty="0"/>
              <a:t>Shredded Storage</a:t>
            </a:r>
          </a:p>
          <a:p>
            <a:r>
              <a:rPr lang="en-US" sz="2400" dirty="0"/>
              <a:t>SQL Improvements</a:t>
            </a:r>
          </a:p>
          <a:p>
            <a:r>
              <a:rPr lang="en-US" sz="2400" dirty="0"/>
              <a:t>Cache Service</a:t>
            </a:r>
          </a:p>
          <a:p>
            <a:r>
              <a:rPr lang="en-US" sz="2400" dirty="0"/>
              <a:t>Request Management</a:t>
            </a:r>
          </a:p>
          <a:p>
            <a:r>
              <a:rPr lang="en-US" sz="2400" dirty="0"/>
              <a:t>Service Applications</a:t>
            </a:r>
          </a:p>
          <a:p>
            <a:r>
              <a:rPr lang="en-US" sz="2400" dirty="0"/>
              <a:t>Office Web Apps</a:t>
            </a:r>
          </a:p>
          <a:p>
            <a:r>
              <a:rPr lang="en-US" sz="2400" dirty="0"/>
              <a:t>Analytics</a:t>
            </a:r>
          </a:p>
          <a:p>
            <a:r>
              <a:rPr lang="en-US" sz="2400" dirty="0"/>
              <a:t>Social Changes</a:t>
            </a:r>
          </a:p>
          <a:p>
            <a:r>
              <a:rPr lang="en-US" sz="2400" dirty="0"/>
              <a:t>Other Considerations</a:t>
            </a:r>
          </a:p>
          <a:p>
            <a:endParaRPr lang="en-US" sz="2400" dirty="0"/>
          </a:p>
          <a:p>
            <a:endParaRPr lang="en-US" sz="2400" dirty="0"/>
          </a:p>
          <a:p>
            <a:endParaRPr lang="en-US" sz="2400" dirty="0"/>
          </a:p>
        </p:txBody>
      </p:sp>
      <p:sp>
        <p:nvSpPr>
          <p:cNvPr id="6" name="Title 5"/>
          <p:cNvSpPr>
            <a:spLocks noGrp="1"/>
          </p:cNvSpPr>
          <p:nvPr>
            <p:ph type="title" idx="4294967295"/>
          </p:nvPr>
        </p:nvSpPr>
        <p:spPr>
          <a:xfrm>
            <a:off x="0" y="228600"/>
            <a:ext cx="11149013" cy="747713"/>
          </a:xfrm>
        </p:spPr>
        <p:txBody>
          <a:bodyPr/>
          <a:lstStyle/>
          <a:p>
            <a:r>
              <a:rPr lang="en-US" dirty="0" smtClean="0"/>
              <a:t>Agenda</a:t>
            </a:r>
            <a:endParaRPr lang="en-US" dirty="0"/>
          </a:p>
        </p:txBody>
      </p:sp>
      <p:pic>
        <p:nvPicPr>
          <p:cNvPr id="9" name="Picture 3" descr="C:\Users\speschka\AppData\Local\Microsoft\Windows\Temporary Internet Files\Content.IE5\ITRWGJLV\MP90039956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879" y="2106901"/>
            <a:ext cx="3487591" cy="4360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29742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9"/>
            <a:ext cx="11149013" cy="4025154"/>
          </a:xfrm>
        </p:spPr>
        <p:txBody>
          <a:bodyPr>
            <a:noAutofit/>
          </a:bodyPr>
          <a:lstStyle/>
          <a:p>
            <a:pPr marL="571500" indent="-571500">
              <a:buFont typeface="Wingdings" panose="05000000000000000000" pitchFamily="2" charset="2"/>
              <a:buChar char="§"/>
            </a:pPr>
            <a:r>
              <a:rPr lang="en-US" sz="3200" dirty="0" smtClean="0"/>
              <a:t>There are some important caveats to remember about routing rules</a:t>
            </a:r>
          </a:p>
          <a:p>
            <a:pPr marL="688975" lvl="2" indent="-457200">
              <a:buFont typeface="Wingdings" panose="05000000000000000000" pitchFamily="2" charset="2"/>
              <a:buChar char="§"/>
            </a:pPr>
            <a:r>
              <a:rPr lang="en-US" sz="2400" dirty="0" smtClean="0">
                <a:latin typeface="+mj-lt"/>
              </a:rPr>
              <a:t>If no rules are matched, then the request will get </a:t>
            </a:r>
            <a:r>
              <a:rPr lang="en-US" sz="2400" dirty="0">
                <a:latin typeface="+mj-lt"/>
              </a:rPr>
              <a:t>routed to any available routing target</a:t>
            </a:r>
            <a:endParaRPr lang="en-US" sz="2400" dirty="0" smtClean="0">
              <a:latin typeface="+mj-lt"/>
            </a:endParaRPr>
          </a:p>
          <a:p>
            <a:pPr marL="688975" lvl="2" indent="-457200">
              <a:buFont typeface="Wingdings" panose="05000000000000000000" pitchFamily="2" charset="2"/>
              <a:buChar char="§"/>
            </a:pPr>
            <a:r>
              <a:rPr lang="en-US" sz="2400" dirty="0" smtClean="0">
                <a:latin typeface="+mj-lt"/>
              </a:rPr>
              <a:t>If you want to route everything to a subset of machines, </a:t>
            </a:r>
            <a:r>
              <a:rPr lang="en-US" sz="2400" dirty="0">
                <a:latin typeface="+mj-lt"/>
              </a:rPr>
              <a:t>make a </a:t>
            </a:r>
            <a:r>
              <a:rPr lang="en-US" sz="2400" dirty="0" smtClean="0">
                <a:latin typeface="+mj-lt"/>
              </a:rPr>
              <a:t>rule with no criteria </a:t>
            </a:r>
            <a:r>
              <a:rPr lang="en-US" sz="2400" dirty="0">
                <a:latin typeface="+mj-lt"/>
              </a:rPr>
              <a:t>and specify the subset of machines you want </a:t>
            </a:r>
            <a:r>
              <a:rPr lang="en-US" sz="2400" dirty="0" smtClean="0">
                <a:latin typeface="+mj-lt"/>
              </a:rPr>
              <a:t>to routed to</a:t>
            </a:r>
            <a:endParaRPr lang="en-US" dirty="0">
              <a:latin typeface="+mj-lt"/>
            </a:endParaRPr>
          </a:p>
        </p:txBody>
      </p:sp>
      <p:sp>
        <p:nvSpPr>
          <p:cNvPr id="2" name="Title 1"/>
          <p:cNvSpPr>
            <a:spLocks noGrp="1"/>
          </p:cNvSpPr>
          <p:nvPr>
            <p:ph type="title"/>
          </p:nvPr>
        </p:nvSpPr>
        <p:spPr/>
        <p:txBody>
          <a:bodyPr/>
          <a:lstStyle/>
          <a:p>
            <a:r>
              <a:rPr lang="en-US" dirty="0" smtClean="0"/>
              <a:t>RM Routing Rules (cont.)</a:t>
            </a:r>
            <a:endParaRPr lang="en-US" dirty="0"/>
          </a:p>
        </p:txBody>
      </p:sp>
    </p:spTree>
    <p:extLst>
      <p:ext uri="{BB962C8B-B14F-4D97-AF65-F5344CB8AC3E}">
        <p14:creationId xmlns:p14="http://schemas.microsoft.com/office/powerpoint/2010/main" val="122774348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9"/>
            <a:ext cx="11149013" cy="3969154"/>
          </a:xfrm>
        </p:spPr>
        <p:txBody>
          <a:bodyPr>
            <a:noAutofit/>
          </a:bodyPr>
          <a:lstStyle/>
          <a:p>
            <a:pPr marL="571500" indent="-571500">
              <a:spcBef>
                <a:spcPts val="1200"/>
              </a:spcBef>
              <a:buFont typeface="Wingdings" panose="05000000000000000000" pitchFamily="2" charset="2"/>
              <a:buChar char="§"/>
            </a:pPr>
            <a:r>
              <a:rPr lang="en-US" sz="3200" dirty="0" smtClean="0"/>
              <a:t>SharePoint 2010 has </a:t>
            </a:r>
            <a:r>
              <a:rPr lang="en-US" sz="3200" dirty="0"/>
              <a:t>throttling </a:t>
            </a:r>
            <a:r>
              <a:rPr lang="en-US" sz="3200" dirty="0" smtClean="0"/>
              <a:t>but </a:t>
            </a:r>
            <a:r>
              <a:rPr lang="en-US" sz="3200" dirty="0"/>
              <a:t>there is </a:t>
            </a:r>
            <a:r>
              <a:rPr lang="en-US" sz="3200" dirty="0" smtClean="0"/>
              <a:t>room </a:t>
            </a:r>
            <a:r>
              <a:rPr lang="en-US" sz="3200" dirty="0"/>
              <a:t>for </a:t>
            </a:r>
            <a:r>
              <a:rPr lang="en-US" sz="3200" dirty="0" smtClean="0"/>
              <a:t>improvement</a:t>
            </a:r>
          </a:p>
          <a:p>
            <a:pPr marL="571500" indent="-571500">
              <a:spcBef>
                <a:spcPts val="1200"/>
              </a:spcBef>
              <a:buFont typeface="Wingdings" panose="05000000000000000000" pitchFamily="2" charset="2"/>
              <a:buChar char="§"/>
            </a:pPr>
            <a:r>
              <a:rPr lang="en-US" sz="3200" dirty="0" smtClean="0"/>
              <a:t>Uses a </a:t>
            </a:r>
            <a:r>
              <a:rPr lang="en-US" sz="3200" dirty="0"/>
              <a:t>health score system </a:t>
            </a:r>
            <a:r>
              <a:rPr lang="en-US" sz="3200" dirty="0" smtClean="0"/>
              <a:t>in </a:t>
            </a:r>
            <a:r>
              <a:rPr lang="en-US" sz="3200" dirty="0"/>
              <a:t>which </a:t>
            </a:r>
            <a:r>
              <a:rPr lang="en-US" sz="3200" dirty="0" smtClean="0"/>
              <a:t>WFEs attach </a:t>
            </a:r>
            <a:r>
              <a:rPr lang="en-US" sz="3200" dirty="0"/>
              <a:t>their health </a:t>
            </a:r>
            <a:r>
              <a:rPr lang="en-US" sz="3200" dirty="0" smtClean="0"/>
              <a:t>info to </a:t>
            </a:r>
            <a:r>
              <a:rPr lang="en-US" sz="3200" dirty="0"/>
              <a:t>all </a:t>
            </a:r>
            <a:r>
              <a:rPr lang="en-US" sz="3200" dirty="0" smtClean="0"/>
              <a:t>responses</a:t>
            </a:r>
          </a:p>
          <a:p>
            <a:pPr marL="571500" indent="-571500">
              <a:spcBef>
                <a:spcPts val="1200"/>
              </a:spcBef>
              <a:buFont typeface="Wingdings" panose="05000000000000000000" pitchFamily="2" charset="2"/>
              <a:buChar char="§"/>
            </a:pPr>
            <a:r>
              <a:rPr lang="en-US" sz="3200" dirty="0" smtClean="0"/>
              <a:t>The drawbacks from this approach were:</a:t>
            </a:r>
          </a:p>
          <a:p>
            <a:pPr marL="688975" lvl="2" indent="-457200">
              <a:buFont typeface="Wingdings" panose="05000000000000000000" pitchFamily="2" charset="2"/>
              <a:buChar char="§"/>
            </a:pPr>
            <a:r>
              <a:rPr lang="en-US" sz="2400" dirty="0">
                <a:latin typeface="+mj-lt"/>
              </a:rPr>
              <a:t>I</a:t>
            </a:r>
            <a:r>
              <a:rPr lang="en-US" sz="2400" dirty="0" smtClean="0">
                <a:latin typeface="+mj-lt"/>
              </a:rPr>
              <a:t>t </a:t>
            </a:r>
            <a:r>
              <a:rPr lang="en-US" sz="2400" dirty="0">
                <a:latin typeface="+mj-lt"/>
              </a:rPr>
              <a:t>was the clients’ responsibility to honor the health </a:t>
            </a:r>
            <a:r>
              <a:rPr lang="en-US" sz="2400" dirty="0" smtClean="0">
                <a:latin typeface="+mj-lt"/>
              </a:rPr>
              <a:t>scores</a:t>
            </a:r>
          </a:p>
          <a:p>
            <a:pPr marL="688975" lvl="2" indent="-457200">
              <a:buFont typeface="Wingdings" panose="05000000000000000000" pitchFamily="2" charset="2"/>
              <a:buChar char="§"/>
            </a:pPr>
            <a:r>
              <a:rPr lang="en-US" sz="2400" dirty="0">
                <a:latin typeface="+mj-lt"/>
              </a:rPr>
              <a:t>I</a:t>
            </a:r>
            <a:r>
              <a:rPr lang="en-US" sz="2400" dirty="0" smtClean="0">
                <a:latin typeface="+mj-lt"/>
              </a:rPr>
              <a:t>t </a:t>
            </a:r>
            <a:r>
              <a:rPr lang="en-US" sz="2400" dirty="0">
                <a:latin typeface="+mj-lt"/>
              </a:rPr>
              <a:t>did not preclude WFE </a:t>
            </a:r>
            <a:r>
              <a:rPr lang="en-US" sz="2400" dirty="0" smtClean="0">
                <a:latin typeface="+mj-lt"/>
              </a:rPr>
              <a:t>failure</a:t>
            </a:r>
          </a:p>
          <a:p>
            <a:pPr marL="688975" lvl="2" indent="-457200">
              <a:buFont typeface="Wingdings" panose="05000000000000000000" pitchFamily="2" charset="2"/>
              <a:buChar char="§"/>
            </a:pPr>
            <a:r>
              <a:rPr lang="en-US" sz="2400" dirty="0">
                <a:latin typeface="+mj-lt"/>
              </a:rPr>
              <a:t>C</a:t>
            </a:r>
            <a:r>
              <a:rPr lang="en-US" sz="2400" dirty="0" smtClean="0">
                <a:latin typeface="+mj-lt"/>
              </a:rPr>
              <a:t>lients </a:t>
            </a:r>
            <a:r>
              <a:rPr lang="en-US" sz="2400" dirty="0">
                <a:latin typeface="+mj-lt"/>
              </a:rPr>
              <a:t>could be shown server busy messages from a poor-health WFE when other better-health WFEs were </a:t>
            </a:r>
            <a:r>
              <a:rPr lang="en-US" sz="2400" dirty="0" smtClean="0">
                <a:latin typeface="+mj-lt"/>
              </a:rPr>
              <a:t>available</a:t>
            </a:r>
            <a:endParaRPr lang="en-US" sz="2400" dirty="0">
              <a:latin typeface="+mj-lt"/>
            </a:endParaRPr>
          </a:p>
        </p:txBody>
      </p:sp>
      <p:sp>
        <p:nvSpPr>
          <p:cNvPr id="2" name="Title 1"/>
          <p:cNvSpPr>
            <a:spLocks noGrp="1"/>
          </p:cNvSpPr>
          <p:nvPr>
            <p:ph type="title"/>
          </p:nvPr>
        </p:nvSpPr>
        <p:spPr/>
        <p:txBody>
          <a:bodyPr/>
          <a:lstStyle/>
          <a:p>
            <a:r>
              <a:rPr lang="en-US" dirty="0" smtClean="0"/>
              <a:t>RM – Why Not Throttling?</a:t>
            </a:r>
            <a:endParaRPr lang="en-US" dirty="0"/>
          </a:p>
        </p:txBody>
      </p:sp>
    </p:spTree>
    <p:extLst>
      <p:ext uri="{BB962C8B-B14F-4D97-AF65-F5344CB8AC3E}">
        <p14:creationId xmlns:p14="http://schemas.microsoft.com/office/powerpoint/2010/main" val="229101092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9"/>
            <a:ext cx="11149013" cy="3425143"/>
          </a:xfrm>
        </p:spPr>
        <p:txBody>
          <a:bodyPr/>
          <a:lstStyle/>
          <a:p>
            <a:pPr marL="457200" indent="-457200">
              <a:spcBef>
                <a:spcPts val="1200"/>
              </a:spcBef>
              <a:buFont typeface="Wingdings" panose="05000000000000000000" pitchFamily="2" charset="2"/>
              <a:buChar char="§"/>
            </a:pPr>
            <a:r>
              <a:rPr lang="en-US" sz="3200" dirty="0" smtClean="0"/>
              <a:t>Routing rules process requests; throttling rules stop requests</a:t>
            </a:r>
          </a:p>
          <a:p>
            <a:pPr marL="457200" indent="-457200">
              <a:spcBef>
                <a:spcPts val="1200"/>
              </a:spcBef>
              <a:buFont typeface="Wingdings" panose="05000000000000000000" pitchFamily="2" charset="2"/>
              <a:buChar char="§"/>
            </a:pPr>
            <a:r>
              <a:rPr lang="en-US" sz="3200" dirty="0" smtClean="0"/>
              <a:t>It’s much like throttling in SharePoint 2010, only more sophisticated</a:t>
            </a:r>
          </a:p>
          <a:p>
            <a:pPr marL="457200" indent="-457200">
              <a:spcBef>
                <a:spcPts val="1200"/>
              </a:spcBef>
              <a:buFont typeface="Wingdings" panose="05000000000000000000" pitchFamily="2" charset="2"/>
              <a:buChar char="§"/>
            </a:pPr>
            <a:r>
              <a:rPr lang="en-US" sz="3200" dirty="0" smtClean="0"/>
              <a:t>You create criteria for the throttling rule, and if the criteria is met the request is throttled</a:t>
            </a:r>
          </a:p>
          <a:p>
            <a:pPr marL="457200" indent="-457200">
              <a:spcBef>
                <a:spcPts val="1200"/>
              </a:spcBef>
              <a:buFont typeface="Wingdings" panose="05000000000000000000" pitchFamily="2" charset="2"/>
              <a:buChar char="§"/>
            </a:pPr>
            <a:r>
              <a:rPr lang="en-US" sz="3200" dirty="0" smtClean="0"/>
              <a:t>The process and PowerShell for creating throttling rules is very similar to routing rules</a:t>
            </a:r>
            <a:endParaRPr lang="en-US" sz="3200" dirty="0"/>
          </a:p>
        </p:txBody>
      </p:sp>
      <p:sp>
        <p:nvSpPr>
          <p:cNvPr id="2" name="Title 1"/>
          <p:cNvSpPr>
            <a:spLocks noGrp="1"/>
          </p:cNvSpPr>
          <p:nvPr>
            <p:ph type="title"/>
          </p:nvPr>
        </p:nvSpPr>
        <p:spPr/>
        <p:txBody>
          <a:bodyPr/>
          <a:lstStyle/>
          <a:p>
            <a:r>
              <a:rPr lang="en-US" dirty="0" smtClean="0"/>
              <a:t>RM Throttling Rules</a:t>
            </a:r>
            <a:endParaRPr lang="en-US" dirty="0"/>
          </a:p>
        </p:txBody>
      </p:sp>
    </p:spTree>
    <p:extLst>
      <p:ext uri="{BB962C8B-B14F-4D97-AF65-F5344CB8AC3E}">
        <p14:creationId xmlns:p14="http://schemas.microsoft.com/office/powerpoint/2010/main" val="370811602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Criteria's You Can Use for Routing and Throttling</a:t>
            </a:r>
            <a:endParaRPr lang="en-US" sz="4400" dirty="0"/>
          </a:p>
        </p:txBody>
      </p:sp>
      <p:sp>
        <p:nvSpPr>
          <p:cNvPr id="3" name="Content Placeholder 2"/>
          <p:cNvSpPr>
            <a:spLocks noGrp="1"/>
          </p:cNvSpPr>
          <p:nvPr>
            <p:ph type="body" sz="quarter" idx="11"/>
          </p:nvPr>
        </p:nvSpPr>
        <p:spPr>
          <a:xfrm>
            <a:off x="520700" y="1447800"/>
            <a:ext cx="5394960" cy="4466863"/>
          </a:xfrm>
        </p:spPr>
        <p:txBody>
          <a:bodyPr/>
          <a:lstStyle/>
          <a:p>
            <a:r>
              <a:rPr lang="en-US" sz="3200" dirty="0" smtClean="0"/>
              <a:t>Rules can match on these properties:</a:t>
            </a:r>
          </a:p>
          <a:p>
            <a:pPr marL="342900" lvl="1" indent="-342900">
              <a:buFont typeface="Wingdings" panose="05000000000000000000" pitchFamily="2" charset="2"/>
              <a:buChar char="§"/>
            </a:pPr>
            <a:r>
              <a:rPr lang="en-US" sz="2400" dirty="0" err="1" smtClean="0">
                <a:latin typeface="+mj-lt"/>
              </a:rPr>
              <a:t>Url</a:t>
            </a:r>
            <a:endParaRPr lang="en-US" sz="2400" dirty="0" smtClean="0">
              <a:latin typeface="+mj-lt"/>
            </a:endParaRPr>
          </a:p>
          <a:p>
            <a:pPr marL="342900" lvl="1" indent="-342900">
              <a:buFont typeface="Wingdings" panose="05000000000000000000" pitchFamily="2" charset="2"/>
              <a:buChar char="§"/>
            </a:pPr>
            <a:r>
              <a:rPr lang="en-US" sz="2400" dirty="0" err="1" smtClean="0">
                <a:latin typeface="+mj-lt"/>
              </a:rPr>
              <a:t>UrlReferrer</a:t>
            </a:r>
            <a:endParaRPr lang="en-US" sz="2400" dirty="0" smtClean="0">
              <a:latin typeface="+mj-lt"/>
            </a:endParaRPr>
          </a:p>
          <a:p>
            <a:pPr marL="342900" lvl="1" indent="-342900">
              <a:buFont typeface="Wingdings" panose="05000000000000000000" pitchFamily="2" charset="2"/>
              <a:buChar char="§"/>
            </a:pPr>
            <a:r>
              <a:rPr lang="en-US" sz="2400" dirty="0" err="1" smtClean="0">
                <a:latin typeface="+mj-lt"/>
              </a:rPr>
              <a:t>UserAgent</a:t>
            </a:r>
            <a:endParaRPr lang="en-US" sz="2400" dirty="0" smtClean="0">
              <a:latin typeface="+mj-lt"/>
            </a:endParaRPr>
          </a:p>
          <a:p>
            <a:pPr marL="342900" lvl="1" indent="-342900">
              <a:buFont typeface="Wingdings" panose="05000000000000000000" pitchFamily="2" charset="2"/>
              <a:buChar char="§"/>
            </a:pPr>
            <a:r>
              <a:rPr lang="en-US" sz="2400" dirty="0" smtClean="0">
                <a:latin typeface="+mj-lt"/>
              </a:rPr>
              <a:t>Host</a:t>
            </a:r>
          </a:p>
          <a:p>
            <a:pPr marL="342900" lvl="1" indent="-342900">
              <a:buFont typeface="Wingdings" panose="05000000000000000000" pitchFamily="2" charset="2"/>
              <a:buChar char="§"/>
            </a:pPr>
            <a:r>
              <a:rPr lang="en-US" sz="2400" dirty="0" smtClean="0">
                <a:latin typeface="+mj-lt"/>
              </a:rPr>
              <a:t>IP</a:t>
            </a:r>
          </a:p>
          <a:p>
            <a:pPr marL="342900" lvl="1" indent="-342900">
              <a:buFont typeface="Wingdings" panose="05000000000000000000" pitchFamily="2" charset="2"/>
              <a:buChar char="§"/>
            </a:pPr>
            <a:r>
              <a:rPr lang="en-US" sz="2400" dirty="0" err="1" smtClean="0">
                <a:latin typeface="+mj-lt"/>
              </a:rPr>
              <a:t>HttpMethod</a:t>
            </a:r>
            <a:endParaRPr lang="en-US" sz="2400" dirty="0" smtClean="0">
              <a:latin typeface="+mj-lt"/>
            </a:endParaRPr>
          </a:p>
          <a:p>
            <a:pPr marL="342900" lvl="1" indent="-342900">
              <a:buFont typeface="Wingdings" panose="05000000000000000000" pitchFamily="2" charset="2"/>
              <a:buChar char="§"/>
            </a:pPr>
            <a:r>
              <a:rPr lang="en-US" sz="2400" dirty="0" err="1" smtClean="0">
                <a:latin typeface="+mj-lt"/>
              </a:rPr>
              <a:t>SoapAction</a:t>
            </a:r>
            <a:endParaRPr lang="en-US" sz="2400" dirty="0" smtClean="0">
              <a:latin typeface="+mj-lt"/>
            </a:endParaRPr>
          </a:p>
          <a:p>
            <a:pPr marL="342900" lvl="1" indent="-342900">
              <a:buFont typeface="Wingdings" panose="05000000000000000000" pitchFamily="2" charset="2"/>
              <a:buChar char="§"/>
            </a:pPr>
            <a:r>
              <a:rPr lang="en-US" sz="2400" dirty="0" err="1" smtClean="0">
                <a:latin typeface="+mj-lt"/>
              </a:rPr>
              <a:t>CustomHeader</a:t>
            </a:r>
            <a:endParaRPr lang="en-US" sz="2400" dirty="0" smtClean="0">
              <a:latin typeface="+mj-lt"/>
            </a:endParaRPr>
          </a:p>
        </p:txBody>
      </p:sp>
      <p:sp>
        <p:nvSpPr>
          <p:cNvPr id="4" name="Text Placeholder 3"/>
          <p:cNvSpPr>
            <a:spLocks noGrp="1"/>
          </p:cNvSpPr>
          <p:nvPr>
            <p:ph type="body" sz="quarter" idx="12"/>
          </p:nvPr>
        </p:nvSpPr>
        <p:spPr/>
        <p:txBody>
          <a:bodyPr/>
          <a:lstStyle/>
          <a:p>
            <a:r>
              <a:rPr lang="en-US" sz="3200" dirty="0" smtClean="0"/>
              <a:t>You can evaluate values using these methods:</a:t>
            </a:r>
          </a:p>
          <a:p>
            <a:pPr marL="346075" lvl="1" indent="-342900">
              <a:buFont typeface="Wingdings" panose="05000000000000000000" pitchFamily="2" charset="2"/>
              <a:buChar char="§"/>
            </a:pPr>
            <a:r>
              <a:rPr lang="en-US" sz="2400" dirty="0" err="1" smtClean="0">
                <a:latin typeface="+mj-lt"/>
              </a:rPr>
              <a:t>StartsWith</a:t>
            </a:r>
            <a:endParaRPr lang="en-US" sz="2400" dirty="0" smtClean="0">
              <a:latin typeface="+mj-lt"/>
            </a:endParaRPr>
          </a:p>
          <a:p>
            <a:pPr marL="346075" lvl="1" indent="-342900">
              <a:buFont typeface="Wingdings" panose="05000000000000000000" pitchFamily="2" charset="2"/>
              <a:buChar char="§"/>
            </a:pPr>
            <a:r>
              <a:rPr lang="en-US" sz="2400" dirty="0" err="1" smtClean="0">
                <a:latin typeface="+mj-lt"/>
              </a:rPr>
              <a:t>EndsWith</a:t>
            </a:r>
            <a:endParaRPr lang="en-US" sz="2400" dirty="0" smtClean="0">
              <a:latin typeface="+mj-lt"/>
            </a:endParaRPr>
          </a:p>
          <a:p>
            <a:pPr marL="346075" lvl="1" indent="-342900">
              <a:buFont typeface="Wingdings" panose="05000000000000000000" pitchFamily="2" charset="2"/>
              <a:buChar char="§"/>
            </a:pPr>
            <a:r>
              <a:rPr lang="en-US" sz="2400" dirty="0" smtClean="0">
                <a:latin typeface="+mj-lt"/>
              </a:rPr>
              <a:t>Equals</a:t>
            </a:r>
          </a:p>
          <a:p>
            <a:pPr marL="346075" lvl="1" indent="-342900">
              <a:buFont typeface="Wingdings" panose="05000000000000000000" pitchFamily="2" charset="2"/>
              <a:buChar char="§"/>
            </a:pPr>
            <a:r>
              <a:rPr lang="en-US" sz="2400" dirty="0" err="1" smtClean="0">
                <a:latin typeface="+mj-lt"/>
              </a:rPr>
              <a:t>RegEx</a:t>
            </a:r>
            <a:endParaRPr lang="en-US" sz="2400" dirty="0" smtClean="0">
              <a:latin typeface="+mj-lt"/>
            </a:endParaRPr>
          </a:p>
          <a:p>
            <a:endParaRPr lang="en-US" dirty="0"/>
          </a:p>
        </p:txBody>
      </p:sp>
    </p:spTree>
    <p:extLst>
      <p:ext uri="{BB962C8B-B14F-4D97-AF65-F5344CB8AC3E}">
        <p14:creationId xmlns:p14="http://schemas.microsoft.com/office/powerpoint/2010/main" val="13169778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1" y="1332052"/>
            <a:ext cx="11149013" cy="4966448"/>
          </a:xfrm>
        </p:spPr>
        <p:txBody>
          <a:bodyPr>
            <a:noAutofit/>
          </a:bodyPr>
          <a:lstStyle/>
          <a:p>
            <a:r>
              <a:rPr lang="en-US" sz="3200" dirty="0" smtClean="0"/>
              <a:t>You have a heavy </a:t>
            </a:r>
            <a:r>
              <a:rPr lang="en-US" sz="3200" dirty="0"/>
              <a:t>load on the system with many </a:t>
            </a:r>
            <a:r>
              <a:rPr lang="en-US" sz="3200" dirty="0" smtClean="0"/>
              <a:t>browser </a:t>
            </a:r>
            <a:r>
              <a:rPr lang="en-US" sz="3200" dirty="0"/>
              <a:t>requests. Notebook sync requests start coming in from OneNote. The </a:t>
            </a:r>
            <a:r>
              <a:rPr lang="en-US" sz="3200" dirty="0" smtClean="0"/>
              <a:t>OneNote </a:t>
            </a:r>
            <a:r>
              <a:rPr lang="en-US" sz="3200" dirty="0"/>
              <a:t>requests </a:t>
            </a:r>
            <a:r>
              <a:rPr lang="en-US" sz="3200" dirty="0" smtClean="0"/>
              <a:t>start adversely affecting </a:t>
            </a:r>
            <a:r>
              <a:rPr lang="en-US" sz="3200" dirty="0"/>
              <a:t>the browser </a:t>
            </a:r>
            <a:r>
              <a:rPr lang="en-US" sz="3200" dirty="0" smtClean="0"/>
              <a:t>requests so a throttling </a:t>
            </a:r>
            <a:r>
              <a:rPr lang="en-US" sz="3200" dirty="0"/>
              <a:t>rule </a:t>
            </a:r>
            <a:r>
              <a:rPr lang="en-US" sz="3200" dirty="0" smtClean="0"/>
              <a:t>is added to </a:t>
            </a:r>
            <a:r>
              <a:rPr lang="en-US" sz="3200" dirty="0"/>
              <a:t>deny OneNote </a:t>
            </a:r>
            <a:r>
              <a:rPr lang="en-US" sz="3200" dirty="0" smtClean="0"/>
              <a:t>requests:</a:t>
            </a:r>
          </a:p>
          <a:p>
            <a:pPr marL="285750" lvl="1" indent="-285750">
              <a:buFont typeface="Wingdings" panose="05000000000000000000" pitchFamily="2" charset="2"/>
              <a:buChar char="§"/>
            </a:pPr>
            <a:r>
              <a:rPr lang="en-US" sz="2400" dirty="0" smtClean="0">
                <a:latin typeface="+mj-lt"/>
              </a:rPr>
              <a:t>Rule:  Deny </a:t>
            </a:r>
            <a:r>
              <a:rPr lang="en-US" sz="2400" dirty="0">
                <a:latin typeface="+mj-lt"/>
              </a:rPr>
              <a:t>requests with </a:t>
            </a:r>
            <a:r>
              <a:rPr lang="en-US" sz="2400" dirty="0" err="1" smtClean="0">
                <a:latin typeface="+mj-lt"/>
              </a:rPr>
              <a:t>UserAgent</a:t>
            </a:r>
            <a:r>
              <a:rPr lang="en-US" sz="2400" dirty="0" smtClean="0">
                <a:latin typeface="+mj-lt"/>
              </a:rPr>
              <a:t> of regex </a:t>
            </a:r>
            <a:r>
              <a:rPr lang="en-US" sz="2400" dirty="0">
                <a:latin typeface="+mj-lt"/>
              </a:rPr>
              <a:t>= “.*Microsoft Office OneNote 2010*”</a:t>
            </a:r>
          </a:p>
          <a:p>
            <a:r>
              <a:rPr lang="en-US" sz="3200" dirty="0"/>
              <a:t>Based on this </a:t>
            </a:r>
            <a:r>
              <a:rPr lang="en-US" sz="3200" dirty="0" smtClean="0"/>
              <a:t>rule </a:t>
            </a:r>
            <a:r>
              <a:rPr lang="en-US" sz="3200" dirty="0"/>
              <a:t>RM </a:t>
            </a:r>
            <a:r>
              <a:rPr lang="en-US" sz="3200" dirty="0" smtClean="0"/>
              <a:t>denies OneNote requests. </a:t>
            </a:r>
            <a:r>
              <a:rPr lang="en-US" sz="3200" dirty="0"/>
              <a:t>When system load dies down, the admin can remove the throttling </a:t>
            </a:r>
            <a:r>
              <a:rPr lang="en-US" sz="3200" dirty="0" smtClean="0"/>
              <a:t>rule</a:t>
            </a:r>
          </a:p>
          <a:p>
            <a:r>
              <a:rPr lang="en-US" sz="3200" dirty="0" smtClean="0"/>
              <a:t>Other Options:</a:t>
            </a:r>
          </a:p>
          <a:p>
            <a:pPr marL="285750" lvl="1" indent="-285750">
              <a:buFont typeface="Wingdings" panose="05000000000000000000" pitchFamily="2" charset="2"/>
              <a:buChar char="§"/>
            </a:pPr>
            <a:r>
              <a:rPr lang="en-US" sz="2400" dirty="0" smtClean="0">
                <a:latin typeface="+mj-lt"/>
              </a:rPr>
              <a:t>Rule could use an </a:t>
            </a:r>
            <a:r>
              <a:rPr lang="en-US" sz="2400" dirty="0">
                <a:latin typeface="+mj-lt"/>
              </a:rPr>
              <a:t>expiration </a:t>
            </a:r>
            <a:r>
              <a:rPr lang="en-US" sz="2400" dirty="0" smtClean="0">
                <a:latin typeface="+mj-lt"/>
              </a:rPr>
              <a:t>to automatically </a:t>
            </a:r>
            <a:r>
              <a:rPr lang="en-US" sz="2400" b="1" dirty="0" smtClean="0">
                <a:latin typeface="+mj-lt"/>
              </a:rPr>
              <a:t>deactivate</a:t>
            </a:r>
            <a:r>
              <a:rPr lang="en-US" sz="2400" dirty="0" smtClean="0">
                <a:latin typeface="+mj-lt"/>
              </a:rPr>
              <a:t> the rule at a certain time</a:t>
            </a:r>
          </a:p>
          <a:p>
            <a:pPr marL="285750" lvl="1" indent="-285750">
              <a:buFont typeface="Wingdings" panose="05000000000000000000" pitchFamily="2" charset="2"/>
              <a:buChar char="§"/>
            </a:pPr>
            <a:r>
              <a:rPr lang="en-US" sz="2400" dirty="0" smtClean="0">
                <a:latin typeface="+mj-lt"/>
              </a:rPr>
              <a:t>Rule could use a health score threshold to </a:t>
            </a:r>
            <a:r>
              <a:rPr lang="en-US" sz="2400" b="1" dirty="0" smtClean="0">
                <a:latin typeface="+mj-lt"/>
              </a:rPr>
              <a:t>activate</a:t>
            </a:r>
            <a:endParaRPr lang="en-US" sz="2400" b="1" dirty="0">
              <a:latin typeface="+mj-lt"/>
            </a:endParaRPr>
          </a:p>
          <a:p>
            <a:endParaRPr lang="en-US" sz="3200" dirty="0"/>
          </a:p>
        </p:txBody>
      </p:sp>
      <p:sp>
        <p:nvSpPr>
          <p:cNvPr id="2" name="Title 1"/>
          <p:cNvSpPr>
            <a:spLocks noGrp="1"/>
          </p:cNvSpPr>
          <p:nvPr>
            <p:ph type="title"/>
          </p:nvPr>
        </p:nvSpPr>
        <p:spPr/>
        <p:txBody>
          <a:bodyPr/>
          <a:lstStyle/>
          <a:p>
            <a:r>
              <a:rPr lang="en-US" dirty="0" smtClean="0"/>
              <a:t>RM Scenario – Heavy Client Application</a:t>
            </a:r>
            <a:endParaRPr lang="en-US" dirty="0"/>
          </a:p>
        </p:txBody>
      </p:sp>
    </p:spTree>
    <p:extLst>
      <p:ext uri="{BB962C8B-B14F-4D97-AF65-F5344CB8AC3E}">
        <p14:creationId xmlns:p14="http://schemas.microsoft.com/office/powerpoint/2010/main" val="120786433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1" y="1157922"/>
            <a:ext cx="11149013" cy="4831978"/>
          </a:xfrm>
        </p:spPr>
        <p:txBody>
          <a:bodyPr>
            <a:noAutofit/>
          </a:bodyPr>
          <a:lstStyle/>
          <a:p>
            <a:pPr marL="457200" indent="-457200">
              <a:spcBef>
                <a:spcPts val="1200"/>
              </a:spcBef>
              <a:buFont typeface="Wingdings" panose="05000000000000000000" pitchFamily="2" charset="2"/>
              <a:buChar char="§"/>
            </a:pPr>
            <a:r>
              <a:rPr lang="en-US" sz="2800" dirty="0" smtClean="0"/>
              <a:t>RM uses static weights and health weights</a:t>
            </a:r>
          </a:p>
          <a:p>
            <a:pPr marL="457200" indent="-457200">
              <a:spcBef>
                <a:spcPts val="1200"/>
              </a:spcBef>
              <a:buFont typeface="Wingdings" panose="05000000000000000000" pitchFamily="2" charset="2"/>
              <a:buChar char="§"/>
            </a:pPr>
            <a:r>
              <a:rPr lang="en-US" sz="2800" dirty="0" smtClean="0"/>
              <a:t>Static </a:t>
            </a:r>
            <a:r>
              <a:rPr lang="en-US" sz="2800" dirty="0"/>
              <a:t>weights </a:t>
            </a:r>
            <a:r>
              <a:rPr lang="en-US" sz="2800" dirty="0" smtClean="0"/>
              <a:t>are associated with WFEs </a:t>
            </a:r>
            <a:r>
              <a:rPr lang="en-US" sz="2800" dirty="0"/>
              <a:t>so </a:t>
            </a:r>
            <a:r>
              <a:rPr lang="en-US" sz="2800" dirty="0" smtClean="0"/>
              <a:t>certain </a:t>
            </a:r>
            <a:r>
              <a:rPr lang="en-US" sz="2800" dirty="0"/>
              <a:t>ones will always be favored when selecting. </a:t>
            </a:r>
            <a:endParaRPr lang="en-US" sz="2800" dirty="0" smtClean="0"/>
          </a:p>
          <a:p>
            <a:pPr marL="457200" indent="-457200">
              <a:spcBef>
                <a:spcPts val="1200"/>
              </a:spcBef>
              <a:buFont typeface="Wingdings" panose="05000000000000000000" pitchFamily="2" charset="2"/>
              <a:buChar char="§"/>
            </a:pPr>
            <a:r>
              <a:rPr lang="en-US" sz="2800" dirty="0" smtClean="0"/>
              <a:t>This gives </a:t>
            </a:r>
            <a:r>
              <a:rPr lang="en-US" sz="2800" dirty="0"/>
              <a:t>added weight to more powerful WFEs and </a:t>
            </a:r>
            <a:r>
              <a:rPr lang="en-US" sz="2800" dirty="0" smtClean="0"/>
              <a:t>less to weaker machines</a:t>
            </a:r>
          </a:p>
          <a:p>
            <a:pPr marL="457200" indent="-457200">
              <a:spcBef>
                <a:spcPts val="1200"/>
              </a:spcBef>
              <a:buFont typeface="Wingdings" panose="05000000000000000000" pitchFamily="2" charset="2"/>
              <a:buChar char="§"/>
            </a:pPr>
            <a:r>
              <a:rPr lang="en-US" sz="2800" dirty="0" smtClean="0"/>
              <a:t>Health weights are used to </a:t>
            </a:r>
            <a:r>
              <a:rPr lang="en-US" sz="2800" dirty="0"/>
              <a:t>even out load and keep “sick” </a:t>
            </a:r>
            <a:r>
              <a:rPr lang="en-US" sz="2800" dirty="0" smtClean="0"/>
              <a:t>WFEs going</a:t>
            </a:r>
          </a:p>
          <a:p>
            <a:pPr marL="457200" indent="-457200">
              <a:spcBef>
                <a:spcPts val="1200"/>
              </a:spcBef>
              <a:buFont typeface="Wingdings" panose="05000000000000000000" pitchFamily="2" charset="2"/>
              <a:buChar char="§"/>
            </a:pPr>
            <a:r>
              <a:rPr lang="en-US" sz="2800" dirty="0" smtClean="0"/>
              <a:t>Health scores run </a:t>
            </a:r>
            <a:r>
              <a:rPr lang="en-US" sz="2800" dirty="0"/>
              <a:t>from 0 to 10 </a:t>
            </a:r>
            <a:r>
              <a:rPr lang="en-US" sz="2800" dirty="0" smtClean="0"/>
              <a:t>where </a:t>
            </a:r>
            <a:r>
              <a:rPr lang="en-US" sz="2800" dirty="0"/>
              <a:t>0 is the healthiest and therefore will get the most </a:t>
            </a:r>
            <a:r>
              <a:rPr lang="en-US" sz="2800" dirty="0" smtClean="0"/>
              <a:t>requests; this score is used to derive the health weight</a:t>
            </a:r>
          </a:p>
          <a:p>
            <a:pPr marL="457200" indent="-457200">
              <a:spcBef>
                <a:spcPts val="1200"/>
              </a:spcBef>
              <a:buFont typeface="Wingdings" panose="05000000000000000000" pitchFamily="2" charset="2"/>
              <a:buChar char="§"/>
            </a:pPr>
            <a:r>
              <a:rPr lang="en-US" sz="2800" dirty="0" smtClean="0"/>
              <a:t>WFEs start with a healthy weight; the Policy </a:t>
            </a:r>
            <a:r>
              <a:rPr lang="en-US" sz="2800" dirty="0"/>
              <a:t>Engine health </a:t>
            </a:r>
            <a:r>
              <a:rPr lang="en-US" sz="2800" dirty="0" smtClean="0"/>
              <a:t>rule updates health </a:t>
            </a:r>
            <a:r>
              <a:rPr lang="en-US" sz="2800" dirty="0"/>
              <a:t>weights </a:t>
            </a:r>
            <a:r>
              <a:rPr lang="en-US" sz="2800" dirty="0" smtClean="0"/>
              <a:t>dynamically – you cannot change it manually</a:t>
            </a:r>
            <a:endParaRPr lang="en-US" sz="2800" dirty="0"/>
          </a:p>
        </p:txBody>
      </p:sp>
      <p:sp>
        <p:nvSpPr>
          <p:cNvPr id="2" name="Title 1"/>
          <p:cNvSpPr>
            <a:spLocks noGrp="1"/>
          </p:cNvSpPr>
          <p:nvPr>
            <p:ph type="title"/>
          </p:nvPr>
        </p:nvSpPr>
        <p:spPr/>
        <p:txBody>
          <a:bodyPr/>
          <a:lstStyle/>
          <a:p>
            <a:r>
              <a:rPr lang="en-US" dirty="0" smtClean="0"/>
              <a:t>RM Routing Weights</a:t>
            </a:r>
            <a:endParaRPr lang="en-US" dirty="0"/>
          </a:p>
        </p:txBody>
      </p:sp>
    </p:spTree>
    <p:extLst>
      <p:ext uri="{BB962C8B-B14F-4D97-AF65-F5344CB8AC3E}">
        <p14:creationId xmlns:p14="http://schemas.microsoft.com/office/powerpoint/2010/main" val="343591135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9"/>
            <a:ext cx="11149013" cy="3969154"/>
          </a:xfrm>
        </p:spPr>
        <p:txBody>
          <a:bodyPr>
            <a:noAutofit/>
          </a:bodyPr>
          <a:lstStyle/>
          <a:p>
            <a:pPr marL="457200" indent="-457200">
              <a:buFont typeface="Wingdings" panose="05000000000000000000" pitchFamily="2" charset="2"/>
              <a:buChar char="§"/>
            </a:pPr>
            <a:r>
              <a:rPr lang="en-US" sz="3200" dirty="0" smtClean="0"/>
              <a:t>A </a:t>
            </a:r>
            <a:r>
              <a:rPr lang="en-US" sz="3200" dirty="0"/>
              <a:t>series of </a:t>
            </a:r>
            <a:r>
              <a:rPr lang="en-US" sz="3200" dirty="0" smtClean="0"/>
              <a:t>requests </a:t>
            </a:r>
            <a:r>
              <a:rPr lang="en-US" sz="3200" dirty="0"/>
              <a:t>come </a:t>
            </a:r>
            <a:r>
              <a:rPr lang="en-US" sz="3200" dirty="0" smtClean="0"/>
              <a:t>in; one </a:t>
            </a:r>
            <a:r>
              <a:rPr lang="en-US" sz="3200" dirty="0"/>
              <a:t>WFE is in poor health, while two others are in good health. RM evaluates the following:</a:t>
            </a:r>
          </a:p>
          <a:p>
            <a:pPr marL="574675" lvl="2" indent="-342900">
              <a:buFont typeface="Wingdings" panose="05000000000000000000" pitchFamily="2" charset="2"/>
              <a:buChar char="§"/>
            </a:pPr>
            <a:r>
              <a:rPr lang="en-US" sz="2400" dirty="0">
                <a:latin typeface="+mj-lt"/>
              </a:rPr>
              <a:t>Health</a:t>
            </a:r>
            <a:r>
              <a:rPr lang="en-US" dirty="0">
                <a:latin typeface="+mj-lt"/>
              </a:rPr>
              <a:t> </a:t>
            </a:r>
            <a:r>
              <a:rPr lang="en-US" sz="2400" dirty="0">
                <a:latin typeface="+mj-lt"/>
              </a:rPr>
              <a:t>information: { [WFE1, sick], [WFE2, healthy], [WFE3, healthy] }</a:t>
            </a:r>
          </a:p>
          <a:p>
            <a:pPr marL="457200" indent="-457200">
              <a:spcBef>
                <a:spcPts val="1200"/>
              </a:spcBef>
              <a:buFont typeface="Wingdings" panose="05000000000000000000" pitchFamily="2" charset="2"/>
              <a:buChar char="§"/>
            </a:pPr>
            <a:r>
              <a:rPr lang="en-US" sz="3200" dirty="0"/>
              <a:t>Based on this </a:t>
            </a:r>
            <a:r>
              <a:rPr lang="en-US" sz="3200" dirty="0" smtClean="0"/>
              <a:t>RM routes most </a:t>
            </a:r>
            <a:r>
              <a:rPr lang="en-US" sz="3200" dirty="0"/>
              <a:t>of the requests among WFE2 and </a:t>
            </a:r>
            <a:r>
              <a:rPr lang="en-US" sz="3200" dirty="0" smtClean="0"/>
              <a:t>WFE3</a:t>
            </a:r>
          </a:p>
          <a:p>
            <a:pPr marL="574675" lvl="2" indent="-342900">
              <a:buFont typeface="Wingdings" panose="05000000000000000000" pitchFamily="2" charset="2"/>
              <a:buChar char="§"/>
            </a:pPr>
            <a:r>
              <a:rPr lang="en-US" sz="2400" dirty="0" smtClean="0">
                <a:latin typeface="+mj-lt"/>
              </a:rPr>
              <a:t>It is still random routing, but greater weight is given to healthier machines</a:t>
            </a:r>
          </a:p>
          <a:p>
            <a:pPr marL="457200" indent="-457200">
              <a:spcBef>
                <a:spcPts val="1200"/>
              </a:spcBef>
              <a:buFont typeface="Wingdings" panose="05000000000000000000" pitchFamily="2" charset="2"/>
              <a:buChar char="§"/>
            </a:pPr>
            <a:r>
              <a:rPr lang="en-US" sz="3200" dirty="0" smtClean="0"/>
              <a:t>Alternatively </a:t>
            </a:r>
            <a:r>
              <a:rPr lang="en-US" sz="3200" dirty="0"/>
              <a:t>the admin could </a:t>
            </a:r>
            <a:r>
              <a:rPr lang="en-US" sz="3200" dirty="0" smtClean="0"/>
              <a:t>remove </a:t>
            </a:r>
            <a:r>
              <a:rPr lang="en-US" sz="3200" dirty="0"/>
              <a:t>WFE1 from the routing pool, </a:t>
            </a:r>
            <a:r>
              <a:rPr lang="en-US" sz="3200" dirty="0" smtClean="0"/>
              <a:t>allow </a:t>
            </a:r>
            <a:r>
              <a:rPr lang="en-US" sz="3200" dirty="0"/>
              <a:t>it to complete </a:t>
            </a:r>
            <a:r>
              <a:rPr lang="en-US" sz="3200" dirty="0" smtClean="0"/>
              <a:t>its requests then return it </a:t>
            </a:r>
            <a:r>
              <a:rPr lang="en-US" sz="3200" dirty="0"/>
              <a:t>back </a:t>
            </a:r>
            <a:r>
              <a:rPr lang="en-US" sz="3200" dirty="0" smtClean="0"/>
              <a:t>to the pool</a:t>
            </a:r>
          </a:p>
        </p:txBody>
      </p:sp>
      <p:sp>
        <p:nvSpPr>
          <p:cNvPr id="2" name="Title 1"/>
          <p:cNvSpPr>
            <a:spLocks noGrp="1"/>
          </p:cNvSpPr>
          <p:nvPr>
            <p:ph type="title"/>
          </p:nvPr>
        </p:nvSpPr>
        <p:spPr/>
        <p:txBody>
          <a:bodyPr>
            <a:normAutofit/>
          </a:bodyPr>
          <a:lstStyle/>
          <a:p>
            <a:r>
              <a:rPr lang="en-US" dirty="0" smtClean="0"/>
              <a:t>RM Scenario – Health Based Routing</a:t>
            </a:r>
            <a:endParaRPr lang="en-US" dirty="0"/>
          </a:p>
        </p:txBody>
      </p:sp>
    </p:spTree>
    <p:extLst>
      <p:ext uri="{BB962C8B-B14F-4D97-AF65-F5344CB8AC3E}">
        <p14:creationId xmlns:p14="http://schemas.microsoft.com/office/powerpoint/2010/main" val="194723579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Service Application Changes</a:t>
            </a:r>
          </a:p>
        </p:txBody>
      </p:sp>
    </p:spTree>
    <p:extLst>
      <p:ext uri="{BB962C8B-B14F-4D97-AF65-F5344CB8AC3E}">
        <p14:creationId xmlns:p14="http://schemas.microsoft.com/office/powerpoint/2010/main" val="48380846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8"/>
            <a:ext cx="11149013" cy="4709934"/>
          </a:xfrm>
        </p:spPr>
        <p:txBody>
          <a:bodyPr>
            <a:noAutofit/>
          </a:bodyPr>
          <a:lstStyle/>
          <a:p>
            <a:pPr marL="457200" indent="-457200">
              <a:buFont typeface="Wingdings" panose="05000000000000000000" pitchFamily="2" charset="2"/>
              <a:buChar char="§"/>
            </a:pPr>
            <a:r>
              <a:rPr lang="en-US" sz="3200" dirty="0" smtClean="0"/>
              <a:t>There are a few new service </a:t>
            </a:r>
            <a:r>
              <a:rPr lang="en-US" sz="3200" dirty="0"/>
              <a:t>applications </a:t>
            </a:r>
            <a:r>
              <a:rPr lang="en-US" sz="3200" dirty="0" smtClean="0"/>
              <a:t>in SharePoint 2013:</a:t>
            </a:r>
            <a:endParaRPr lang="en-US" sz="3200" dirty="0"/>
          </a:p>
          <a:p>
            <a:pPr marL="574675" lvl="2" indent="-342900">
              <a:buFont typeface="Wingdings" panose="05000000000000000000" pitchFamily="2" charset="2"/>
              <a:buChar char="§"/>
            </a:pPr>
            <a:r>
              <a:rPr lang="en-US" sz="2400" dirty="0">
                <a:latin typeface="+mj-lt"/>
              </a:rPr>
              <a:t>App Management </a:t>
            </a:r>
            <a:r>
              <a:rPr lang="en-US" sz="2400" dirty="0" smtClean="0">
                <a:latin typeface="+mj-lt"/>
              </a:rPr>
              <a:t>Service:  allows </a:t>
            </a:r>
            <a:r>
              <a:rPr lang="en-US" sz="2400" dirty="0">
                <a:latin typeface="+mj-lt"/>
              </a:rPr>
              <a:t>you to install SharePoint apps from the Office Marketplace or the App </a:t>
            </a:r>
            <a:r>
              <a:rPr lang="en-US" sz="2400" dirty="0" smtClean="0">
                <a:latin typeface="+mj-lt"/>
              </a:rPr>
              <a:t>Catalog</a:t>
            </a:r>
            <a:endParaRPr lang="en-US" sz="2400" dirty="0">
              <a:latin typeface="+mj-lt"/>
            </a:endParaRPr>
          </a:p>
          <a:p>
            <a:pPr marL="574675" lvl="2" indent="-342900">
              <a:buFont typeface="Wingdings" panose="05000000000000000000" pitchFamily="2" charset="2"/>
              <a:buChar char="§"/>
            </a:pPr>
            <a:r>
              <a:rPr lang="en-US" sz="2400" dirty="0">
                <a:latin typeface="+mj-lt"/>
              </a:rPr>
              <a:t>SharePoint Translation </a:t>
            </a:r>
            <a:r>
              <a:rPr lang="en-US" sz="2400" dirty="0" smtClean="0">
                <a:latin typeface="+mj-lt"/>
              </a:rPr>
              <a:t>Services:  does simple language translation of Word, PPT, and XLIFF files into HTML</a:t>
            </a:r>
            <a:endParaRPr lang="en-US" sz="2400" dirty="0">
              <a:latin typeface="+mj-lt"/>
            </a:endParaRPr>
          </a:p>
          <a:p>
            <a:pPr marL="574675" lvl="2" indent="-342900">
              <a:buFont typeface="Wingdings" panose="05000000000000000000" pitchFamily="2" charset="2"/>
              <a:buChar char="§"/>
            </a:pPr>
            <a:r>
              <a:rPr lang="en-US" sz="2400" dirty="0">
                <a:latin typeface="+mj-lt"/>
              </a:rPr>
              <a:t>Work Management </a:t>
            </a:r>
            <a:r>
              <a:rPr lang="en-US" sz="2400" dirty="0" smtClean="0">
                <a:latin typeface="+mj-lt"/>
              </a:rPr>
              <a:t>Service:  provides </a:t>
            </a:r>
            <a:r>
              <a:rPr lang="en-US" sz="2400" dirty="0">
                <a:latin typeface="+mj-lt"/>
              </a:rPr>
              <a:t>task aggregation across </a:t>
            </a:r>
            <a:r>
              <a:rPr lang="en-US" sz="2400" dirty="0" smtClean="0">
                <a:latin typeface="+mj-lt"/>
              </a:rPr>
              <a:t>systems such as SharePoint, Exchange and Project</a:t>
            </a:r>
          </a:p>
          <a:p>
            <a:pPr marL="574675" lvl="2" indent="-342900">
              <a:buFont typeface="Wingdings" panose="05000000000000000000" pitchFamily="2" charset="2"/>
              <a:buChar char="§"/>
            </a:pPr>
            <a:r>
              <a:rPr lang="en-US" sz="2400" smtClean="0">
                <a:latin typeface="+mj-lt"/>
              </a:rPr>
              <a:t>Workflow Manager is </a:t>
            </a:r>
            <a:r>
              <a:rPr lang="en-US" sz="2400" dirty="0" smtClean="0">
                <a:latin typeface="+mj-lt"/>
              </a:rPr>
              <a:t>new</a:t>
            </a:r>
            <a:r>
              <a:rPr lang="en-US" sz="2400" dirty="0">
                <a:latin typeface="+mj-lt"/>
              </a:rPr>
              <a:t> </a:t>
            </a:r>
            <a:r>
              <a:rPr lang="en-US" sz="2400" dirty="0" smtClean="0">
                <a:latin typeface="+mj-lt"/>
              </a:rPr>
              <a:t>and not really a service app but similar; provides an externalized host using REST and </a:t>
            </a:r>
            <a:r>
              <a:rPr lang="en-US" sz="2400" dirty="0" err="1" smtClean="0">
                <a:latin typeface="+mj-lt"/>
              </a:rPr>
              <a:t>OAuth</a:t>
            </a:r>
            <a:r>
              <a:rPr lang="en-US" sz="2400" dirty="0" smtClean="0">
                <a:latin typeface="+mj-lt"/>
              </a:rPr>
              <a:t> to run workflows</a:t>
            </a:r>
            <a:endParaRPr lang="en-US" sz="2400" b="1" dirty="0" smtClean="0">
              <a:solidFill>
                <a:srgbClr val="FF0000"/>
              </a:solidFill>
              <a:latin typeface="+mj-lt"/>
            </a:endParaRPr>
          </a:p>
          <a:p>
            <a:pPr marL="457200" indent="-457200">
              <a:spcBef>
                <a:spcPts val="1200"/>
              </a:spcBef>
              <a:buFont typeface="Wingdings" panose="05000000000000000000" pitchFamily="2" charset="2"/>
              <a:buChar char="§"/>
            </a:pPr>
            <a:r>
              <a:rPr lang="en-US" sz="3200" dirty="0" smtClean="0"/>
              <a:t>Office Web Apps is no longer a service application</a:t>
            </a:r>
          </a:p>
          <a:p>
            <a:pPr marL="457200" indent="-457200">
              <a:spcBef>
                <a:spcPts val="1200"/>
              </a:spcBef>
              <a:buFont typeface="Wingdings" panose="05000000000000000000" pitchFamily="2" charset="2"/>
              <a:buChar char="§"/>
            </a:pPr>
            <a:r>
              <a:rPr lang="en-US" sz="3200" dirty="0" smtClean="0"/>
              <a:t>Web Analytics is no longer a service application</a:t>
            </a:r>
            <a:endParaRPr lang="en-US" sz="3200" dirty="0"/>
          </a:p>
        </p:txBody>
      </p:sp>
      <p:sp>
        <p:nvSpPr>
          <p:cNvPr id="2" name="Title 1"/>
          <p:cNvSpPr>
            <a:spLocks noGrp="1"/>
          </p:cNvSpPr>
          <p:nvPr>
            <p:ph type="title"/>
          </p:nvPr>
        </p:nvSpPr>
        <p:spPr/>
        <p:txBody>
          <a:bodyPr/>
          <a:lstStyle/>
          <a:p>
            <a:r>
              <a:rPr lang="en-US" dirty="0" smtClean="0"/>
              <a:t>Service Application Changes</a:t>
            </a:r>
            <a:endParaRPr lang="en-US" dirty="0"/>
          </a:p>
        </p:txBody>
      </p:sp>
    </p:spTree>
    <p:extLst>
      <p:ext uri="{BB962C8B-B14F-4D97-AF65-F5344CB8AC3E}">
        <p14:creationId xmlns:p14="http://schemas.microsoft.com/office/powerpoint/2010/main" val="420126100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353670"/>
            <a:ext cx="7095891" cy="1088588"/>
          </a:xfrm>
        </p:spPr>
        <p:txBody>
          <a:bodyPr/>
          <a:lstStyle/>
          <a:p>
            <a:r>
              <a:rPr lang="en-US" sz="3200" dirty="0" smtClean="0"/>
              <a:t>URLs have been cleaned to be human friendly and understandable:</a:t>
            </a:r>
            <a:endParaRPr lang="en-US" sz="3200" dirty="0"/>
          </a:p>
        </p:txBody>
      </p:sp>
      <p:sp>
        <p:nvSpPr>
          <p:cNvPr id="2" name="Title 1"/>
          <p:cNvSpPr>
            <a:spLocks noGrp="1"/>
          </p:cNvSpPr>
          <p:nvPr>
            <p:ph type="title"/>
          </p:nvPr>
        </p:nvSpPr>
        <p:spPr/>
        <p:txBody>
          <a:bodyPr/>
          <a:lstStyle/>
          <a:p>
            <a:r>
              <a:rPr lang="en-US" dirty="0" smtClean="0"/>
              <a:t>Office Web App URLs in SP 2013</a:t>
            </a:r>
            <a:endParaRPr lang="en-US" dirty="0"/>
          </a:p>
        </p:txBody>
      </p:sp>
      <p:sp>
        <p:nvSpPr>
          <p:cNvPr id="4" name="TextBox 3"/>
          <p:cNvSpPr txBox="1"/>
          <p:nvPr/>
        </p:nvSpPr>
        <p:spPr>
          <a:xfrm>
            <a:off x="756673" y="2442258"/>
            <a:ext cx="6320550" cy="3205424"/>
          </a:xfrm>
          <a:prstGeom prst="rect">
            <a:avLst/>
          </a:prstGeom>
          <a:noFill/>
        </p:spPr>
        <p:txBody>
          <a:bodyPr wrap="square" lIns="0" tIns="0" rIns="0" bIns="0" rtlCol="0">
            <a:noAutofit/>
          </a:bodyPr>
          <a:lstStyle/>
          <a:p>
            <a:r>
              <a:rPr lang="en-US" sz="2000" b="1" dirty="0" smtClean="0">
                <a:gradFill>
                  <a:gsLst>
                    <a:gs pos="0">
                      <a:schemeClr val="tx1"/>
                    </a:gs>
                    <a:gs pos="86000">
                      <a:schemeClr val="tx1"/>
                    </a:gs>
                  </a:gsLst>
                  <a:lin ang="5400000" scaled="0"/>
                </a:gradFill>
                <a:latin typeface="Segoe UI Light" pitchFamily="34" charset="0"/>
              </a:rPr>
              <a:t>From this:</a:t>
            </a:r>
          </a:p>
          <a:p>
            <a:r>
              <a:rPr lang="en-US" sz="1600" dirty="0" smtClean="0">
                <a:gradFill>
                  <a:gsLst>
                    <a:gs pos="0">
                      <a:schemeClr val="tx1"/>
                    </a:gs>
                    <a:gs pos="86000">
                      <a:schemeClr val="tx1"/>
                    </a:gs>
                  </a:gsLst>
                  <a:lin ang="5400000" scaled="0"/>
                </a:gradFill>
                <a:latin typeface="Segoe UI Light" pitchFamily="34" charset="0"/>
              </a:rPr>
              <a:t>http://office/2013/collab/Demo/_layouts/PowerPoint.aspx?PowerPointView=ReadingView&amp;PresentationId=/2013/collab/Demo/Docs/wac.pptx&amp;Source=http%3A%2F%2Foffice%2F2013%2Fcollab%2Fdemo%2Fdocs%2FTraining%2520Module%2Fdocsethomepage%2Easpx%3FID%3D96%26FolderCTID%3D0x0120D52000DC71A13124DA5249ACA958C4DFD092C90037E1F59EB352013B4F940A3806D9B183F0%26List%3Dc910e954%2D68ca%2D42ae%2Dbb0f%2D1c6908c73e77%26RootFolder%3D%252F2013%252Fcollab%252Fdemo%252Fwac%25202013&amp;DefaultItemOpen=1</a:t>
            </a:r>
          </a:p>
          <a:p>
            <a:endParaRPr lang="en-US" sz="2000" b="1" dirty="0" smtClean="0">
              <a:gradFill>
                <a:gsLst>
                  <a:gs pos="0">
                    <a:schemeClr val="tx1"/>
                  </a:gs>
                  <a:gs pos="86000">
                    <a:schemeClr val="tx1"/>
                  </a:gs>
                </a:gsLst>
                <a:lin ang="5400000" scaled="0"/>
              </a:gradFill>
              <a:latin typeface="Segoe UI Light" pitchFamily="34" charset="0"/>
            </a:endParaRPr>
          </a:p>
          <a:p>
            <a:r>
              <a:rPr lang="en-US" sz="2000" b="1" dirty="0" smtClean="0">
                <a:gradFill>
                  <a:gsLst>
                    <a:gs pos="0">
                      <a:schemeClr val="tx1"/>
                    </a:gs>
                    <a:gs pos="86000">
                      <a:schemeClr val="tx1"/>
                    </a:gs>
                  </a:gsLst>
                  <a:lin ang="5400000" scaled="0"/>
                </a:gradFill>
                <a:latin typeface="Segoe UI Light" pitchFamily="34" charset="0"/>
              </a:rPr>
              <a:t>To this:</a:t>
            </a:r>
          </a:p>
          <a:p>
            <a:r>
              <a:rPr lang="en-US" sz="1600" dirty="0" smtClean="0">
                <a:gradFill>
                  <a:gsLst>
                    <a:gs pos="0">
                      <a:schemeClr val="tx1"/>
                    </a:gs>
                    <a:gs pos="86000">
                      <a:schemeClr val="tx1"/>
                    </a:gs>
                  </a:gsLst>
                  <a:lin ang="5400000" scaled="0"/>
                </a:gradFill>
                <a:latin typeface="Segoe UI Light" pitchFamily="34" charset="0"/>
              </a:rPr>
              <a:t>http://office/2013/collab/Demo/Docs/wac.pptx?Web=1</a:t>
            </a:r>
          </a:p>
        </p:txBody>
      </p:sp>
      <p:pic>
        <p:nvPicPr>
          <p:cNvPr id="6" name="Picture 5"/>
          <p:cNvPicPr>
            <a:picLocks noChangeAspect="1"/>
          </p:cNvPicPr>
          <p:nvPr/>
        </p:nvPicPr>
        <p:blipFill>
          <a:blip r:embed="rId3"/>
          <a:stretch>
            <a:fillRect/>
          </a:stretch>
        </p:blipFill>
        <p:spPr>
          <a:xfrm>
            <a:off x="7499246" y="1332857"/>
            <a:ext cx="4076700" cy="4314825"/>
          </a:xfrm>
          <a:prstGeom prst="rect">
            <a:avLst/>
          </a:prstGeom>
        </p:spPr>
      </p:pic>
    </p:spTree>
    <p:extLst>
      <p:ext uri="{BB962C8B-B14F-4D97-AF65-F5344CB8AC3E}">
        <p14:creationId xmlns:p14="http://schemas.microsoft.com/office/powerpoint/2010/main" val="219923085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Storage and SQL Improvements</a:t>
            </a:r>
          </a:p>
        </p:txBody>
      </p:sp>
    </p:spTree>
    <p:extLst>
      <p:ext uri="{BB962C8B-B14F-4D97-AF65-F5344CB8AC3E}">
        <p14:creationId xmlns:p14="http://schemas.microsoft.com/office/powerpoint/2010/main" val="412430136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097520"/>
            <a:ext cx="11149013" cy="5357069"/>
          </a:xfrm>
        </p:spPr>
        <p:txBody>
          <a:bodyPr>
            <a:noAutofit/>
          </a:bodyPr>
          <a:lstStyle/>
          <a:p>
            <a:pPr marL="457200" indent="-457200">
              <a:spcBef>
                <a:spcPts val="600"/>
              </a:spcBef>
              <a:buFont typeface="Wingdings" panose="05000000000000000000" pitchFamily="2" charset="2"/>
              <a:buChar char="§"/>
            </a:pPr>
            <a:r>
              <a:rPr lang="en-US" sz="3200" dirty="0" smtClean="0"/>
              <a:t>OWA is </a:t>
            </a:r>
            <a:r>
              <a:rPr lang="en-US" sz="3200" dirty="0"/>
              <a:t>now a separate server product, not a service application</a:t>
            </a:r>
          </a:p>
          <a:p>
            <a:pPr marL="457200" indent="-457200">
              <a:spcBef>
                <a:spcPts val="600"/>
              </a:spcBef>
              <a:buFont typeface="Wingdings" panose="05000000000000000000" pitchFamily="2" charset="2"/>
              <a:buChar char="§"/>
            </a:pPr>
            <a:r>
              <a:rPr lang="en-US" sz="3200" dirty="0"/>
              <a:t>You can create </a:t>
            </a:r>
            <a:r>
              <a:rPr lang="en-US" sz="3200" dirty="0" smtClean="0"/>
              <a:t>an OWA farm </a:t>
            </a:r>
            <a:r>
              <a:rPr lang="en-US" sz="3200" dirty="0"/>
              <a:t>that can support multiple SharePoint farms</a:t>
            </a:r>
          </a:p>
          <a:p>
            <a:pPr marL="457200" indent="-457200">
              <a:spcBef>
                <a:spcPts val="600"/>
              </a:spcBef>
              <a:buFont typeface="Wingdings" panose="05000000000000000000" pitchFamily="2" charset="2"/>
              <a:buChar char="§"/>
            </a:pPr>
            <a:r>
              <a:rPr lang="en-US" sz="3200" dirty="0"/>
              <a:t>You can view files from a number of different data sources, including:</a:t>
            </a:r>
          </a:p>
          <a:p>
            <a:pPr marL="979488" lvl="4" indent="-285750">
              <a:spcBef>
                <a:spcPts val="600"/>
              </a:spcBef>
              <a:buFont typeface="Wingdings" panose="05000000000000000000" pitchFamily="2" charset="2"/>
              <a:buChar char="§"/>
            </a:pPr>
            <a:r>
              <a:rPr lang="en-US" sz="2400" dirty="0">
                <a:latin typeface="+mj-lt"/>
              </a:rPr>
              <a:t>SharePoint</a:t>
            </a:r>
          </a:p>
          <a:p>
            <a:pPr marL="979488" lvl="4" indent="-285750">
              <a:spcBef>
                <a:spcPts val="600"/>
              </a:spcBef>
              <a:buFont typeface="Wingdings" panose="05000000000000000000" pitchFamily="2" charset="2"/>
              <a:buChar char="§"/>
            </a:pPr>
            <a:r>
              <a:rPr lang="en-US" sz="2400" dirty="0">
                <a:latin typeface="+mj-lt"/>
              </a:rPr>
              <a:t>Exchange</a:t>
            </a:r>
          </a:p>
          <a:p>
            <a:pPr marL="979488" lvl="4" indent="-285750">
              <a:spcBef>
                <a:spcPts val="600"/>
              </a:spcBef>
              <a:buFont typeface="Wingdings" panose="05000000000000000000" pitchFamily="2" charset="2"/>
              <a:buChar char="§"/>
            </a:pPr>
            <a:r>
              <a:rPr lang="en-US" sz="2400" dirty="0" err="1">
                <a:latin typeface="+mj-lt"/>
              </a:rPr>
              <a:t>Lync</a:t>
            </a:r>
            <a:endParaRPr lang="en-US" sz="2400" dirty="0">
              <a:latin typeface="+mj-lt"/>
            </a:endParaRPr>
          </a:p>
          <a:p>
            <a:pPr marL="979488" lvl="4" indent="-285750">
              <a:spcBef>
                <a:spcPts val="600"/>
              </a:spcBef>
              <a:buFont typeface="Wingdings" panose="05000000000000000000" pitchFamily="2" charset="2"/>
              <a:buChar char="§"/>
            </a:pPr>
            <a:r>
              <a:rPr lang="en-US" sz="2400" dirty="0">
                <a:latin typeface="+mj-lt"/>
              </a:rPr>
              <a:t>File servers</a:t>
            </a:r>
          </a:p>
          <a:p>
            <a:pPr marL="457200" indent="-457200">
              <a:spcBef>
                <a:spcPts val="600"/>
              </a:spcBef>
              <a:buFont typeface="Wingdings" panose="05000000000000000000" pitchFamily="2" charset="2"/>
              <a:buChar char="§"/>
            </a:pPr>
            <a:r>
              <a:rPr lang="en-US" sz="3200" dirty="0"/>
              <a:t>3rd parties can integrate with </a:t>
            </a:r>
            <a:r>
              <a:rPr lang="en-US" sz="3200" dirty="0" smtClean="0"/>
              <a:t>OWA to </a:t>
            </a:r>
            <a:r>
              <a:rPr lang="en-US" sz="3200" dirty="0"/>
              <a:t>provide access to documents in their data stores, e.g. EMC </a:t>
            </a:r>
            <a:r>
              <a:rPr lang="en-US" sz="3200" dirty="0" err="1"/>
              <a:t>Documentum</a:t>
            </a:r>
            <a:r>
              <a:rPr lang="en-US" sz="3200" dirty="0"/>
              <a:t>, IBM </a:t>
            </a:r>
            <a:r>
              <a:rPr lang="en-US" sz="3200" dirty="0" err="1"/>
              <a:t>FileNet</a:t>
            </a:r>
            <a:r>
              <a:rPr lang="en-US" sz="3200" dirty="0"/>
              <a:t>, </a:t>
            </a:r>
            <a:r>
              <a:rPr lang="en-US" sz="3200" dirty="0" err="1"/>
              <a:t>OpenText</a:t>
            </a:r>
            <a:r>
              <a:rPr lang="en-US" sz="3200" dirty="0"/>
              <a:t>, etc</a:t>
            </a:r>
            <a:r>
              <a:rPr lang="en-US" sz="3200" dirty="0" smtClean="0"/>
              <a:t>.</a:t>
            </a:r>
            <a:endParaRPr lang="en-US" sz="3200" dirty="0"/>
          </a:p>
        </p:txBody>
      </p:sp>
      <p:sp>
        <p:nvSpPr>
          <p:cNvPr id="2" name="Title 1"/>
          <p:cNvSpPr>
            <a:spLocks noGrp="1"/>
          </p:cNvSpPr>
          <p:nvPr>
            <p:ph type="title"/>
          </p:nvPr>
        </p:nvSpPr>
        <p:spPr/>
        <p:txBody>
          <a:bodyPr/>
          <a:lstStyle/>
          <a:p>
            <a:r>
              <a:rPr lang="en-US" dirty="0" smtClean="0"/>
              <a:t>Office Web Apps Architecture</a:t>
            </a:r>
            <a:endParaRPr lang="en-US" dirty="0"/>
          </a:p>
        </p:txBody>
      </p:sp>
    </p:spTree>
    <p:extLst>
      <p:ext uri="{BB962C8B-B14F-4D97-AF65-F5344CB8AC3E}">
        <p14:creationId xmlns:p14="http://schemas.microsoft.com/office/powerpoint/2010/main" val="193362279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9"/>
            <a:ext cx="11149013" cy="4536142"/>
          </a:xfrm>
        </p:spPr>
        <p:txBody>
          <a:bodyPr>
            <a:noAutofit/>
          </a:bodyPr>
          <a:lstStyle/>
          <a:p>
            <a:pPr marL="457200" indent="-457200">
              <a:spcBef>
                <a:spcPts val="1200"/>
              </a:spcBef>
              <a:buFont typeface="Wingdings" panose="05000000000000000000" pitchFamily="2" charset="2"/>
              <a:buChar char="§"/>
            </a:pPr>
            <a:r>
              <a:rPr lang="en-US" sz="3200" dirty="0"/>
              <a:t>This allows you to scale and manage </a:t>
            </a:r>
            <a:r>
              <a:rPr lang="en-US" sz="3200" dirty="0" smtClean="0"/>
              <a:t>OWA separately </a:t>
            </a:r>
            <a:r>
              <a:rPr lang="en-US" sz="3200" dirty="0"/>
              <a:t>from other Microsoft server products, as well as share that infrastructure between them</a:t>
            </a:r>
          </a:p>
          <a:p>
            <a:pPr marL="457200" indent="-457200">
              <a:spcBef>
                <a:spcPts val="1200"/>
              </a:spcBef>
              <a:buFont typeface="Wingdings" panose="05000000000000000000" pitchFamily="2" charset="2"/>
              <a:buChar char="§"/>
            </a:pPr>
            <a:r>
              <a:rPr lang="en-US" sz="3200" dirty="0" smtClean="0"/>
              <a:t>OWA farm version does </a:t>
            </a:r>
            <a:r>
              <a:rPr lang="en-US" sz="3200" b="1" dirty="0" smtClean="0"/>
              <a:t>not</a:t>
            </a:r>
            <a:r>
              <a:rPr lang="en-US" sz="3200" dirty="0" smtClean="0"/>
              <a:t> need to be in sync with SharePoint farm</a:t>
            </a:r>
          </a:p>
          <a:p>
            <a:pPr marL="457200" indent="-457200">
              <a:spcBef>
                <a:spcPts val="1200"/>
              </a:spcBef>
              <a:buFont typeface="Wingdings" panose="05000000000000000000" pitchFamily="2" charset="2"/>
              <a:buChar char="§"/>
            </a:pPr>
            <a:r>
              <a:rPr lang="en-US" sz="3200" dirty="0" smtClean="0"/>
              <a:t>You connect your SharePoint farm to the OWA farm using PowerShell</a:t>
            </a:r>
          </a:p>
          <a:p>
            <a:pPr marL="688975" lvl="2" indent="-457200">
              <a:buFont typeface="Wingdings" panose="05000000000000000000" pitchFamily="2" charset="2"/>
              <a:buChar char="§"/>
            </a:pPr>
            <a:r>
              <a:rPr lang="en-US" sz="2800" dirty="0" err="1" smtClean="0">
                <a:latin typeface="+mj-lt"/>
              </a:rPr>
              <a:t>NewSPWOPIBinding</a:t>
            </a:r>
            <a:endParaRPr lang="en-US" sz="2800" dirty="0">
              <a:latin typeface="+mj-lt"/>
            </a:endParaRPr>
          </a:p>
        </p:txBody>
      </p:sp>
      <p:sp>
        <p:nvSpPr>
          <p:cNvPr id="2" name="Title 1"/>
          <p:cNvSpPr>
            <a:spLocks noGrp="1"/>
          </p:cNvSpPr>
          <p:nvPr>
            <p:ph type="title"/>
          </p:nvPr>
        </p:nvSpPr>
        <p:spPr/>
        <p:txBody>
          <a:bodyPr>
            <a:normAutofit/>
          </a:bodyPr>
          <a:lstStyle/>
          <a:p>
            <a:r>
              <a:rPr lang="en-US" dirty="0" smtClean="0"/>
              <a:t>Office Web Apps Architecture (cont.)</a:t>
            </a:r>
            <a:endParaRPr lang="en-US" dirty="0"/>
          </a:p>
        </p:txBody>
      </p:sp>
    </p:spTree>
    <p:extLst>
      <p:ext uri="{BB962C8B-B14F-4D97-AF65-F5344CB8AC3E}">
        <p14:creationId xmlns:p14="http://schemas.microsoft.com/office/powerpoint/2010/main" val="190052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9"/>
            <a:ext cx="11149013" cy="4339544"/>
          </a:xfrm>
        </p:spPr>
        <p:txBody>
          <a:bodyPr/>
          <a:lstStyle/>
          <a:p>
            <a:pPr marL="457200" indent="-457200">
              <a:buFont typeface="Wingdings" panose="05000000000000000000" pitchFamily="2" charset="2"/>
              <a:buChar char="§"/>
            </a:pPr>
            <a:r>
              <a:rPr lang="en-US" sz="3200" dirty="0" smtClean="0"/>
              <a:t>The Analytics Platform replaces the Web Analytics service application</a:t>
            </a:r>
          </a:p>
          <a:p>
            <a:pPr marL="457200" indent="-457200">
              <a:spcBef>
                <a:spcPts val="1200"/>
              </a:spcBef>
              <a:buFont typeface="Wingdings" panose="05000000000000000000" pitchFamily="2" charset="2"/>
              <a:buChar char="§"/>
            </a:pPr>
            <a:r>
              <a:rPr lang="en-US" sz="3200" dirty="0" smtClean="0"/>
              <a:t>Some of the reasons for that included:</a:t>
            </a:r>
          </a:p>
          <a:p>
            <a:pPr marL="688975" lvl="2" indent="-457200">
              <a:buFont typeface="Wingdings" panose="05000000000000000000" pitchFamily="2" charset="2"/>
              <a:buChar char="§"/>
            </a:pPr>
            <a:r>
              <a:rPr lang="en-US" sz="2400" dirty="0" smtClean="0">
                <a:latin typeface="+mj-lt"/>
              </a:rPr>
              <a:t>There was no concept of item-to-item </a:t>
            </a:r>
            <a:r>
              <a:rPr lang="en-US" sz="2400" dirty="0">
                <a:latin typeface="+mj-lt"/>
              </a:rPr>
              <a:t>recommendations </a:t>
            </a:r>
            <a:r>
              <a:rPr lang="en-US" sz="2400" dirty="0" smtClean="0">
                <a:latin typeface="+mj-lt"/>
              </a:rPr>
              <a:t>based on user behavior, i.e. people </a:t>
            </a:r>
            <a:r>
              <a:rPr lang="en-US" sz="2400" dirty="0">
                <a:latin typeface="+mj-lt"/>
              </a:rPr>
              <a:t>who viewed this also viewed </a:t>
            </a:r>
            <a:r>
              <a:rPr lang="en-US" sz="2400" dirty="0" smtClean="0">
                <a:latin typeface="+mj-lt"/>
              </a:rPr>
              <a:t>that</a:t>
            </a:r>
            <a:endParaRPr lang="en-US" sz="2400" dirty="0">
              <a:latin typeface="+mj-lt"/>
            </a:endParaRPr>
          </a:p>
          <a:p>
            <a:pPr marL="688975" lvl="2" indent="-457200">
              <a:buFont typeface="Wingdings" panose="05000000000000000000" pitchFamily="2" charset="2"/>
              <a:buChar char="§"/>
            </a:pPr>
            <a:r>
              <a:rPr lang="en-US" sz="2400" dirty="0" smtClean="0">
                <a:latin typeface="+mj-lt"/>
              </a:rPr>
              <a:t>Couldn’t promote search results based on an item’s popularity (as determined by # of times an item was viewed)</a:t>
            </a:r>
            <a:endParaRPr lang="en-US" sz="2400" dirty="0">
              <a:latin typeface="+mj-lt"/>
            </a:endParaRPr>
          </a:p>
          <a:p>
            <a:pPr marL="688975" lvl="2" indent="-457200">
              <a:buFont typeface="Wingdings" panose="05000000000000000000" pitchFamily="2" charset="2"/>
              <a:buChar char="§"/>
            </a:pPr>
            <a:r>
              <a:rPr lang="en-US" sz="2400" dirty="0">
                <a:latin typeface="+mj-lt"/>
              </a:rPr>
              <a:t>It </a:t>
            </a:r>
            <a:r>
              <a:rPr lang="en-US" sz="2400" dirty="0" smtClean="0">
                <a:latin typeface="+mj-lt"/>
              </a:rPr>
              <a:t>required </a:t>
            </a:r>
            <a:r>
              <a:rPr lang="en-US" sz="2400" dirty="0">
                <a:latin typeface="+mj-lt"/>
              </a:rPr>
              <a:t>a </a:t>
            </a:r>
            <a:r>
              <a:rPr lang="en-US" sz="2400" dirty="0" smtClean="0">
                <a:latin typeface="+mj-lt"/>
              </a:rPr>
              <a:t>very powerful SQL box and significant storage and IO</a:t>
            </a:r>
          </a:p>
          <a:p>
            <a:pPr marL="688975" lvl="2" indent="-457200">
              <a:buFont typeface="Wingdings" panose="05000000000000000000" pitchFamily="2" charset="2"/>
              <a:buChar char="§"/>
            </a:pPr>
            <a:r>
              <a:rPr lang="en-US" sz="2400" dirty="0" smtClean="0">
                <a:latin typeface="+mj-lt"/>
              </a:rPr>
              <a:t>Lists don’t </a:t>
            </a:r>
            <a:r>
              <a:rPr lang="en-US" sz="2400" dirty="0">
                <a:latin typeface="+mj-lt"/>
              </a:rPr>
              <a:t>have explicit view </a:t>
            </a:r>
            <a:r>
              <a:rPr lang="en-US" sz="2400" dirty="0" smtClean="0">
                <a:latin typeface="+mj-lt"/>
              </a:rPr>
              <a:t>counts</a:t>
            </a:r>
          </a:p>
          <a:p>
            <a:pPr marL="688975" lvl="2" indent="-457200">
              <a:buFont typeface="Wingdings" panose="05000000000000000000" pitchFamily="2" charset="2"/>
              <a:buChar char="§"/>
            </a:pPr>
            <a:r>
              <a:rPr lang="en-US" sz="2400" dirty="0" smtClean="0">
                <a:latin typeface="+mj-lt"/>
              </a:rPr>
              <a:t>The architecture had problems scaling to large numbers</a:t>
            </a:r>
            <a:endParaRPr lang="en-US" sz="2400" dirty="0">
              <a:latin typeface="+mj-lt"/>
            </a:endParaRPr>
          </a:p>
        </p:txBody>
      </p:sp>
      <p:sp>
        <p:nvSpPr>
          <p:cNvPr id="2" name="Title 1"/>
          <p:cNvSpPr>
            <a:spLocks noGrp="1"/>
          </p:cNvSpPr>
          <p:nvPr>
            <p:ph type="title"/>
          </p:nvPr>
        </p:nvSpPr>
        <p:spPr/>
        <p:txBody>
          <a:bodyPr/>
          <a:lstStyle/>
          <a:p>
            <a:r>
              <a:rPr lang="en-US" sz="4800" dirty="0" smtClean="0"/>
              <a:t>New Replacement for Web Analytics Service</a:t>
            </a:r>
            <a:endParaRPr lang="en-US" sz="4800" dirty="0"/>
          </a:p>
        </p:txBody>
      </p:sp>
    </p:spTree>
    <p:extLst>
      <p:ext uri="{BB962C8B-B14F-4D97-AF65-F5344CB8AC3E}">
        <p14:creationId xmlns:p14="http://schemas.microsoft.com/office/powerpoint/2010/main" val="267095335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8"/>
            <a:ext cx="11149013" cy="4522695"/>
          </a:xfrm>
        </p:spPr>
        <p:txBody>
          <a:bodyPr/>
          <a:lstStyle/>
          <a:p>
            <a:pPr marL="571500" indent="-571500">
              <a:buFont typeface="Wingdings" panose="05000000000000000000" pitchFamily="2" charset="2"/>
              <a:buChar char="§"/>
            </a:pPr>
            <a:r>
              <a:rPr lang="en-US" sz="3200" dirty="0" smtClean="0"/>
              <a:t>The </a:t>
            </a:r>
            <a:r>
              <a:rPr lang="en-US" sz="3200" dirty="0"/>
              <a:t>new Analytics Processing engine aims to solve these issues:</a:t>
            </a:r>
          </a:p>
          <a:p>
            <a:pPr marL="685800" lvl="1" indent="-457200">
              <a:buFont typeface="Wingdings" panose="05000000000000000000" pitchFamily="2" charset="2"/>
              <a:buChar char="§"/>
            </a:pPr>
            <a:r>
              <a:rPr lang="en-US" sz="2400" dirty="0">
                <a:latin typeface="+mj-lt"/>
              </a:rPr>
              <a:t>Find relevant information (improve search relevance</a:t>
            </a:r>
            <a:r>
              <a:rPr lang="en-US" sz="2400" dirty="0" smtClean="0">
                <a:latin typeface="+mj-lt"/>
              </a:rPr>
              <a:t>) – based on views, click thru, etc.</a:t>
            </a:r>
            <a:endParaRPr lang="en-US" sz="2400" dirty="0">
              <a:latin typeface="+mj-lt"/>
            </a:endParaRPr>
          </a:p>
          <a:p>
            <a:pPr marL="685800" lvl="1" indent="-457200">
              <a:buFont typeface="Wingdings" panose="05000000000000000000" pitchFamily="2" charset="2"/>
              <a:buChar char="§"/>
            </a:pPr>
            <a:r>
              <a:rPr lang="en-US" sz="2400" dirty="0">
                <a:latin typeface="+mj-lt"/>
              </a:rPr>
              <a:t>See what others are looking at </a:t>
            </a:r>
            <a:r>
              <a:rPr lang="en-US" sz="2400" dirty="0" smtClean="0">
                <a:latin typeface="+mj-lt"/>
              </a:rPr>
              <a:t>(“hot</a:t>
            </a:r>
            <a:r>
              <a:rPr lang="en-US" sz="2400" dirty="0">
                <a:latin typeface="+mj-lt"/>
              </a:rPr>
              <a:t>” indicators and usage </a:t>
            </a:r>
            <a:r>
              <a:rPr lang="en-US" sz="2400" dirty="0" smtClean="0">
                <a:latin typeface="+mj-lt"/>
              </a:rPr>
              <a:t>numbers – i.e. what’s popular based on # of views as well as # of unique users to view)</a:t>
            </a:r>
            <a:endParaRPr lang="en-US" sz="2400" dirty="0">
              <a:latin typeface="+mj-lt"/>
            </a:endParaRPr>
          </a:p>
          <a:p>
            <a:pPr marL="685800" lvl="1" indent="-457200">
              <a:buFont typeface="Wingdings" panose="05000000000000000000" pitchFamily="2" charset="2"/>
              <a:buChar char="§"/>
            </a:pPr>
            <a:r>
              <a:rPr lang="en-US" sz="2400" dirty="0" smtClean="0">
                <a:latin typeface="+mj-lt"/>
              </a:rPr>
              <a:t>Understand </a:t>
            </a:r>
            <a:r>
              <a:rPr lang="en-US" sz="2400" dirty="0">
                <a:latin typeface="+mj-lt"/>
              </a:rPr>
              <a:t>how much </a:t>
            </a:r>
            <a:r>
              <a:rPr lang="en-US" sz="2400" dirty="0" smtClean="0">
                <a:latin typeface="+mj-lt"/>
              </a:rPr>
              <a:t>content </a:t>
            </a:r>
            <a:r>
              <a:rPr lang="en-US" sz="2400" dirty="0">
                <a:latin typeface="+mj-lt"/>
              </a:rPr>
              <a:t>is being </a:t>
            </a:r>
            <a:r>
              <a:rPr lang="en-US" sz="2400" dirty="0" smtClean="0">
                <a:latin typeface="+mj-lt"/>
              </a:rPr>
              <a:t>used (i.e. viewed) </a:t>
            </a:r>
            <a:r>
              <a:rPr lang="en-US" sz="2400" dirty="0">
                <a:latin typeface="+mj-lt"/>
              </a:rPr>
              <a:t>and how </a:t>
            </a:r>
            <a:r>
              <a:rPr lang="en-US" sz="2400" dirty="0" smtClean="0">
                <a:latin typeface="+mj-lt"/>
              </a:rPr>
              <a:t>it compares </a:t>
            </a:r>
            <a:r>
              <a:rPr lang="en-US" sz="2400" dirty="0">
                <a:latin typeface="+mj-lt"/>
              </a:rPr>
              <a:t>to other documents </a:t>
            </a:r>
          </a:p>
          <a:p>
            <a:pPr marL="685800" lvl="1" indent="-457200">
              <a:buFont typeface="Wingdings" panose="05000000000000000000" pitchFamily="2" charset="2"/>
              <a:buChar char="§"/>
            </a:pPr>
            <a:r>
              <a:rPr lang="en-US" sz="2400" dirty="0">
                <a:latin typeface="+mj-lt"/>
              </a:rPr>
              <a:t>See discussion thread usage and find the hot topics</a:t>
            </a:r>
          </a:p>
          <a:p>
            <a:pPr marL="685800" lvl="1" indent="-457200">
              <a:buFont typeface="Wingdings" panose="05000000000000000000" pitchFamily="2" charset="2"/>
              <a:buChar char="§"/>
            </a:pPr>
            <a:r>
              <a:rPr lang="en-US" sz="2400" dirty="0" smtClean="0">
                <a:latin typeface="+mj-lt"/>
              </a:rPr>
              <a:t>Use this popularity info to populate views </a:t>
            </a:r>
            <a:r>
              <a:rPr lang="en-US" sz="2400" dirty="0">
                <a:latin typeface="+mj-lt"/>
              </a:rPr>
              <a:t>through the Content by </a:t>
            </a:r>
            <a:r>
              <a:rPr lang="en-US" sz="2400" dirty="0" smtClean="0">
                <a:latin typeface="+mj-lt"/>
              </a:rPr>
              <a:t>Search </a:t>
            </a:r>
            <a:r>
              <a:rPr lang="en-US" sz="2400" dirty="0">
                <a:latin typeface="+mj-lt"/>
              </a:rPr>
              <a:t>(CBS) </a:t>
            </a:r>
            <a:r>
              <a:rPr lang="en-US" sz="2400" dirty="0" err="1">
                <a:latin typeface="+mj-lt"/>
              </a:rPr>
              <a:t>WebPart</a:t>
            </a:r>
            <a:endParaRPr lang="en-US" sz="2400" dirty="0">
              <a:latin typeface="+mj-lt"/>
            </a:endParaRPr>
          </a:p>
          <a:p>
            <a:pPr marL="685800" lvl="1" indent="-457200">
              <a:buFont typeface="Wingdings" panose="05000000000000000000" pitchFamily="2" charset="2"/>
              <a:buChar char="§"/>
            </a:pPr>
            <a:r>
              <a:rPr lang="en-US" sz="2400" dirty="0" smtClean="0">
                <a:latin typeface="+mj-lt"/>
              </a:rPr>
              <a:t>The model is extensible for 3</a:t>
            </a:r>
            <a:r>
              <a:rPr lang="en-US" sz="2400" baseline="30000" dirty="0" smtClean="0">
                <a:latin typeface="+mj-lt"/>
              </a:rPr>
              <a:t>rd</a:t>
            </a:r>
            <a:r>
              <a:rPr lang="en-US" sz="2400" dirty="0" smtClean="0">
                <a:latin typeface="+mj-lt"/>
              </a:rPr>
              <a:t> parties to build into the platform</a:t>
            </a:r>
            <a:endParaRPr lang="en-US" sz="2400" dirty="0">
              <a:latin typeface="+mj-lt"/>
            </a:endParaRPr>
          </a:p>
        </p:txBody>
      </p:sp>
      <p:sp>
        <p:nvSpPr>
          <p:cNvPr id="2" name="Title 1"/>
          <p:cNvSpPr>
            <a:spLocks noGrp="1"/>
          </p:cNvSpPr>
          <p:nvPr>
            <p:ph type="title"/>
          </p:nvPr>
        </p:nvSpPr>
        <p:spPr/>
        <p:txBody>
          <a:bodyPr/>
          <a:lstStyle/>
          <a:p>
            <a:r>
              <a:rPr lang="en-US" sz="4800" dirty="0" smtClean="0"/>
              <a:t>How the New Platform Improves on Analytics</a:t>
            </a:r>
            <a:endParaRPr lang="en-US" sz="4800" dirty="0"/>
          </a:p>
        </p:txBody>
      </p:sp>
    </p:spTree>
    <p:extLst>
      <p:ext uri="{BB962C8B-B14F-4D97-AF65-F5344CB8AC3E}">
        <p14:creationId xmlns:p14="http://schemas.microsoft.com/office/powerpoint/2010/main" val="323952102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8"/>
            <a:ext cx="11149013" cy="4872319"/>
          </a:xfrm>
        </p:spPr>
        <p:txBody>
          <a:bodyPr/>
          <a:lstStyle/>
          <a:p>
            <a:pPr marL="457200" indent="-457200">
              <a:spcBef>
                <a:spcPts val="1200"/>
              </a:spcBef>
              <a:buFont typeface="Wingdings" panose="05000000000000000000" pitchFamily="2" charset="2"/>
              <a:buChar char="§"/>
            </a:pPr>
            <a:r>
              <a:rPr lang="en-US" sz="3200" dirty="0" smtClean="0"/>
              <a:t>Data goes </a:t>
            </a:r>
            <a:r>
              <a:rPr lang="en-US" sz="3200" dirty="0"/>
              <a:t>through an analysis and reporting process that </a:t>
            </a:r>
            <a:r>
              <a:rPr lang="en-US" sz="3200" dirty="0" smtClean="0"/>
              <a:t>is </a:t>
            </a:r>
            <a:r>
              <a:rPr lang="en-US" sz="3200" dirty="0"/>
              <a:t>contained within the search service </a:t>
            </a:r>
            <a:r>
              <a:rPr lang="en-US" sz="3200" dirty="0" smtClean="0"/>
              <a:t>application</a:t>
            </a:r>
          </a:p>
          <a:p>
            <a:pPr marL="457200" indent="-457200">
              <a:spcBef>
                <a:spcPts val="1200"/>
              </a:spcBef>
              <a:buFont typeface="Wingdings" panose="05000000000000000000" pitchFamily="2" charset="2"/>
              <a:buChar char="§"/>
            </a:pPr>
            <a:r>
              <a:rPr lang="en-US" sz="3200" dirty="0" smtClean="0"/>
              <a:t>Things </a:t>
            </a:r>
            <a:r>
              <a:rPr lang="en-US" sz="3200" dirty="0"/>
              <a:t>like views and counts are combined with click-thru and other search metrics and pushed into the reporting </a:t>
            </a:r>
            <a:r>
              <a:rPr lang="en-US" sz="3200" dirty="0" smtClean="0"/>
              <a:t>database</a:t>
            </a:r>
          </a:p>
          <a:p>
            <a:pPr marL="457200" indent="-457200">
              <a:spcBef>
                <a:spcPts val="1200"/>
              </a:spcBef>
              <a:buFont typeface="Wingdings" panose="05000000000000000000" pitchFamily="2" charset="2"/>
              <a:buChar char="§"/>
            </a:pPr>
            <a:r>
              <a:rPr lang="en-US" sz="3200" dirty="0" smtClean="0"/>
              <a:t>Some data like view counts are also pushed into the index so it can be included in search results, sorted on (i.e. what’s most viewed), etc.</a:t>
            </a:r>
          </a:p>
          <a:p>
            <a:pPr marL="457200" indent="-457200">
              <a:spcBef>
                <a:spcPts val="1200"/>
              </a:spcBef>
              <a:buFont typeface="Wingdings" panose="05000000000000000000" pitchFamily="2" charset="2"/>
              <a:buChar char="§"/>
            </a:pPr>
            <a:r>
              <a:rPr lang="en-US" sz="3200" dirty="0" smtClean="0"/>
              <a:t>An </a:t>
            </a:r>
            <a:r>
              <a:rPr lang="en-US" sz="3200" dirty="0"/>
              <a:t>analytics processing job </a:t>
            </a:r>
            <a:r>
              <a:rPr lang="en-US" sz="3200" dirty="0" smtClean="0"/>
              <a:t>examines </a:t>
            </a:r>
            <a:r>
              <a:rPr lang="en-US" sz="3200" dirty="0"/>
              <a:t>data </a:t>
            </a:r>
            <a:r>
              <a:rPr lang="en-US" sz="3200" dirty="0" smtClean="0"/>
              <a:t>for </a:t>
            </a:r>
            <a:r>
              <a:rPr lang="en-US" sz="3200" dirty="0"/>
              <a:t>clicks, links, tags, etc</a:t>
            </a:r>
            <a:r>
              <a:rPr lang="en-US" sz="3200" dirty="0" smtClean="0"/>
              <a:t>., </a:t>
            </a:r>
            <a:r>
              <a:rPr lang="en-US" sz="3200" dirty="0"/>
              <a:t>as well as the usage data to create the </a:t>
            </a:r>
            <a:r>
              <a:rPr lang="en-US" sz="3200" dirty="0" smtClean="0"/>
              <a:t>data </a:t>
            </a:r>
            <a:r>
              <a:rPr lang="en-US" sz="3200" dirty="0"/>
              <a:t>points used for </a:t>
            </a:r>
            <a:r>
              <a:rPr lang="en-US" sz="3200" dirty="0" smtClean="0"/>
              <a:t>reporting</a:t>
            </a:r>
            <a:endParaRPr lang="en-US" sz="3200" dirty="0"/>
          </a:p>
        </p:txBody>
      </p:sp>
      <p:sp>
        <p:nvSpPr>
          <p:cNvPr id="2" name="Title 1"/>
          <p:cNvSpPr>
            <a:spLocks noGrp="1"/>
          </p:cNvSpPr>
          <p:nvPr>
            <p:ph type="title"/>
          </p:nvPr>
        </p:nvSpPr>
        <p:spPr/>
        <p:txBody>
          <a:bodyPr/>
          <a:lstStyle/>
          <a:p>
            <a:r>
              <a:rPr lang="en-US" dirty="0" smtClean="0"/>
              <a:t>Processing and Storing Analytics Data</a:t>
            </a:r>
            <a:endParaRPr lang="en-US" dirty="0"/>
          </a:p>
        </p:txBody>
      </p:sp>
    </p:spTree>
    <p:extLst>
      <p:ext uri="{BB962C8B-B14F-4D97-AF65-F5344CB8AC3E}">
        <p14:creationId xmlns:p14="http://schemas.microsoft.com/office/powerpoint/2010/main" val="754981486"/>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Demo</a:t>
            </a:r>
            <a:endParaRPr lang="en-US" dirty="0"/>
          </a:p>
        </p:txBody>
      </p:sp>
      <p:sp>
        <p:nvSpPr>
          <p:cNvPr id="4" name="Text Placeholder 3"/>
          <p:cNvSpPr>
            <a:spLocks noGrp="1"/>
          </p:cNvSpPr>
          <p:nvPr>
            <p:ph type="body" sz="quarter" idx="11"/>
          </p:nvPr>
        </p:nvSpPr>
        <p:spPr/>
        <p:txBody>
          <a:bodyPr/>
          <a:lstStyle/>
          <a:p>
            <a:r>
              <a:rPr lang="en-US" dirty="0" smtClean="0"/>
              <a:t>Analytics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41384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8"/>
            <a:ext cx="11149013" cy="4127127"/>
          </a:xfrm>
        </p:spPr>
        <p:txBody>
          <a:bodyPr/>
          <a:lstStyle/>
          <a:p>
            <a:r>
              <a:rPr lang="en-US" sz="3200" dirty="0" smtClean="0"/>
              <a:t>Much more detail on social in the presentation on Social features, but worth highlighting:</a:t>
            </a:r>
          </a:p>
          <a:p>
            <a:pPr marL="457200" lvl="1" indent="-457200">
              <a:buFont typeface="Wingdings" panose="05000000000000000000" pitchFamily="2" charset="2"/>
              <a:buChar char="§"/>
            </a:pPr>
            <a:r>
              <a:rPr lang="en-US" sz="2800" b="1" dirty="0" smtClean="0">
                <a:latin typeface="+mj-lt"/>
              </a:rPr>
              <a:t>U</a:t>
            </a:r>
            <a:r>
              <a:rPr lang="en-US" sz="2800" dirty="0" smtClean="0">
                <a:latin typeface="+mj-lt"/>
              </a:rPr>
              <a:t>ser </a:t>
            </a:r>
            <a:r>
              <a:rPr lang="en-US" sz="2800" b="1" dirty="0" smtClean="0">
                <a:latin typeface="+mj-lt"/>
              </a:rPr>
              <a:t>P</a:t>
            </a:r>
            <a:r>
              <a:rPr lang="en-US" sz="2800" dirty="0" smtClean="0">
                <a:latin typeface="+mj-lt"/>
              </a:rPr>
              <a:t>rofile </a:t>
            </a:r>
            <a:r>
              <a:rPr lang="en-US" sz="2800" b="1" dirty="0" smtClean="0">
                <a:latin typeface="+mj-lt"/>
              </a:rPr>
              <a:t>R</a:t>
            </a:r>
            <a:r>
              <a:rPr lang="en-US" sz="2800" dirty="0" smtClean="0">
                <a:latin typeface="+mj-lt"/>
              </a:rPr>
              <a:t>eplication </a:t>
            </a:r>
            <a:r>
              <a:rPr lang="en-US" sz="2800" b="1" dirty="0" smtClean="0">
                <a:latin typeface="+mj-lt"/>
              </a:rPr>
              <a:t>E</a:t>
            </a:r>
            <a:r>
              <a:rPr lang="en-US" sz="2800" dirty="0" smtClean="0">
                <a:latin typeface="+mj-lt"/>
              </a:rPr>
              <a:t>ngine</a:t>
            </a:r>
          </a:p>
          <a:p>
            <a:pPr marL="457200" lvl="1" indent="-457200">
              <a:buFont typeface="Wingdings" panose="05000000000000000000" pitchFamily="2" charset="2"/>
              <a:buChar char="§"/>
            </a:pPr>
            <a:r>
              <a:rPr lang="en-US" sz="2800" dirty="0" smtClean="0">
                <a:latin typeface="+mj-lt"/>
              </a:rPr>
              <a:t>Profile Sync Changes</a:t>
            </a:r>
          </a:p>
          <a:p>
            <a:pPr marL="457200" lvl="1" indent="-457200">
              <a:buFont typeface="Wingdings" panose="05000000000000000000" pitchFamily="2" charset="2"/>
              <a:buChar char="§"/>
            </a:pPr>
            <a:r>
              <a:rPr lang="en-US" sz="2800" dirty="0" smtClean="0">
                <a:latin typeface="+mj-lt"/>
              </a:rPr>
              <a:t>My Site Data Store Changes</a:t>
            </a:r>
          </a:p>
        </p:txBody>
      </p:sp>
      <p:sp>
        <p:nvSpPr>
          <p:cNvPr id="2" name="Title 1"/>
          <p:cNvSpPr>
            <a:spLocks noGrp="1"/>
          </p:cNvSpPr>
          <p:nvPr>
            <p:ph type="title"/>
          </p:nvPr>
        </p:nvSpPr>
        <p:spPr/>
        <p:txBody>
          <a:bodyPr/>
          <a:lstStyle/>
          <a:p>
            <a:r>
              <a:rPr lang="en-US" dirty="0" smtClean="0"/>
              <a:t>Social Changes</a:t>
            </a:r>
            <a:endParaRPr lang="en-US" dirty="0"/>
          </a:p>
        </p:txBody>
      </p:sp>
      <p:pic>
        <p:nvPicPr>
          <p:cNvPr id="4" name="Picture 3"/>
          <p:cNvPicPr>
            <a:picLocks noChangeAspect="1"/>
          </p:cNvPicPr>
          <p:nvPr/>
        </p:nvPicPr>
        <p:blipFill>
          <a:blip r:embed="rId2"/>
          <a:stretch>
            <a:fillRect/>
          </a:stretch>
        </p:blipFill>
        <p:spPr>
          <a:xfrm>
            <a:off x="6093618" y="3074101"/>
            <a:ext cx="5545723" cy="2500825"/>
          </a:xfrm>
          <a:prstGeom prst="rect">
            <a:avLst/>
          </a:prstGeom>
        </p:spPr>
      </p:pic>
    </p:spTree>
    <p:extLst>
      <p:ext uri="{BB962C8B-B14F-4D97-AF65-F5344CB8AC3E}">
        <p14:creationId xmlns:p14="http://schemas.microsoft.com/office/powerpoint/2010/main" val="360881693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716741"/>
            <a:ext cx="11149013" cy="3862256"/>
          </a:xfrm>
        </p:spPr>
        <p:txBody>
          <a:bodyPr>
            <a:noAutofit/>
          </a:bodyPr>
          <a:lstStyle/>
          <a:p>
            <a:pPr marL="457200" indent="-457200">
              <a:spcBef>
                <a:spcPts val="1200"/>
              </a:spcBef>
              <a:buFont typeface="Wingdings" panose="05000000000000000000" pitchFamily="2" charset="2"/>
              <a:buChar char="§"/>
            </a:pPr>
            <a:r>
              <a:rPr lang="en-US" sz="3200" dirty="0" smtClean="0"/>
              <a:t>In SharePoint 2013 the UPRE has had ownership given back to the SharePoint Base team</a:t>
            </a:r>
            <a:endParaRPr lang="en-US" dirty="0"/>
          </a:p>
          <a:p>
            <a:pPr marL="457200" indent="-457200">
              <a:spcBef>
                <a:spcPts val="1200"/>
              </a:spcBef>
              <a:buFont typeface="Wingdings" panose="05000000000000000000" pitchFamily="2" charset="2"/>
              <a:buChar char="§"/>
            </a:pPr>
            <a:r>
              <a:rPr lang="en-US" sz="3200" dirty="0" smtClean="0"/>
              <a:t>It has been more like a toolkit deliverable in the past and has suffered some reliability issues</a:t>
            </a:r>
          </a:p>
          <a:p>
            <a:pPr marL="457200" indent="-457200">
              <a:spcBef>
                <a:spcPts val="1200"/>
              </a:spcBef>
              <a:buFont typeface="Wingdings" panose="05000000000000000000" pitchFamily="2" charset="2"/>
              <a:buChar char="§"/>
            </a:pPr>
            <a:r>
              <a:rPr lang="en-US" sz="3200" dirty="0" smtClean="0"/>
              <a:t>Bringing it in with core Product Group ownership will ensure it gets the right developers and testing applied to it</a:t>
            </a:r>
          </a:p>
          <a:p>
            <a:pPr marL="457200" indent="-457200">
              <a:spcBef>
                <a:spcPts val="1200"/>
              </a:spcBef>
              <a:buFont typeface="Wingdings" panose="05000000000000000000" pitchFamily="2" charset="2"/>
              <a:buChar char="§"/>
            </a:pPr>
            <a:r>
              <a:rPr lang="en-US" sz="3200" dirty="0" smtClean="0"/>
              <a:t>UPRE is available as a separate download on the web</a:t>
            </a:r>
          </a:p>
        </p:txBody>
      </p:sp>
      <p:sp>
        <p:nvSpPr>
          <p:cNvPr id="2" name="Title 1"/>
          <p:cNvSpPr>
            <a:spLocks noGrp="1"/>
          </p:cNvSpPr>
          <p:nvPr>
            <p:ph type="title"/>
          </p:nvPr>
        </p:nvSpPr>
        <p:spPr/>
        <p:txBody>
          <a:bodyPr/>
          <a:lstStyle/>
          <a:p>
            <a:r>
              <a:rPr lang="en-US" sz="4400" dirty="0" smtClean="0"/>
              <a:t>SharePoint 2013 User Profile Replication Engine (UPRE)</a:t>
            </a:r>
            <a:endParaRPr lang="en-US" sz="4400" dirty="0"/>
          </a:p>
        </p:txBody>
      </p:sp>
    </p:spTree>
    <p:extLst>
      <p:ext uri="{BB962C8B-B14F-4D97-AF65-F5344CB8AC3E}">
        <p14:creationId xmlns:p14="http://schemas.microsoft.com/office/powerpoint/2010/main" val="3850672160"/>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8"/>
            <a:ext cx="11149013" cy="4848830"/>
          </a:xfrm>
        </p:spPr>
        <p:txBody>
          <a:bodyPr>
            <a:noAutofit/>
          </a:bodyPr>
          <a:lstStyle/>
          <a:p>
            <a:pPr marL="457200" indent="-457200">
              <a:buFont typeface="Wingdings" panose="05000000000000000000" pitchFamily="2" charset="2"/>
              <a:buChar char="§"/>
            </a:pPr>
            <a:r>
              <a:rPr lang="en-US" sz="3200" dirty="0" smtClean="0"/>
              <a:t>Performance </a:t>
            </a:r>
            <a:r>
              <a:rPr lang="en-US" sz="3200" dirty="0"/>
              <a:t>improvement goals are to reduce full import time from </a:t>
            </a:r>
            <a:r>
              <a:rPr lang="en-US" sz="3200" dirty="0" smtClean="0"/>
              <a:t>2 </a:t>
            </a:r>
            <a:r>
              <a:rPr lang="en-US" sz="3200" dirty="0"/>
              <a:t>weeks </a:t>
            </a:r>
            <a:r>
              <a:rPr lang="en-US" sz="3200" dirty="0" smtClean="0"/>
              <a:t>down to </a:t>
            </a:r>
            <a:r>
              <a:rPr lang="en-US" sz="3200" dirty="0"/>
              <a:t>60 hours for </a:t>
            </a:r>
            <a:r>
              <a:rPr lang="en-US" sz="3200" dirty="0" smtClean="0"/>
              <a:t>very large directories </a:t>
            </a:r>
            <a:r>
              <a:rPr lang="en-US" sz="3200" dirty="0"/>
              <a:t>(i.e. 200K </a:t>
            </a:r>
            <a:r>
              <a:rPr lang="en-US" sz="3200" dirty="0" smtClean="0"/>
              <a:t>users, 600K groups)</a:t>
            </a:r>
          </a:p>
          <a:p>
            <a:pPr marL="685800" lvl="1" indent="-457200">
              <a:buFont typeface="Wingdings" panose="05000000000000000000" pitchFamily="2" charset="2"/>
              <a:buChar char="§"/>
            </a:pPr>
            <a:r>
              <a:rPr lang="en-US" sz="2400" dirty="0" smtClean="0">
                <a:latin typeface="+mj-lt"/>
              </a:rPr>
              <a:t>One piece of anecdotal evidence:  300K users, less than 7 hours for full import; previously it took nearly three weeks</a:t>
            </a:r>
          </a:p>
          <a:p>
            <a:pPr marL="457200" indent="-457200">
              <a:spcBef>
                <a:spcPts val="1200"/>
              </a:spcBef>
              <a:buFont typeface="Wingdings" panose="05000000000000000000" pitchFamily="2" charset="2"/>
              <a:buChar char="§"/>
            </a:pPr>
            <a:r>
              <a:rPr lang="en-US" sz="3200" dirty="0" smtClean="0"/>
              <a:t>Some </a:t>
            </a:r>
            <a:r>
              <a:rPr lang="en-US" sz="3200" dirty="0"/>
              <a:t>of those improvements </a:t>
            </a:r>
            <a:r>
              <a:rPr lang="en-US" sz="3200" dirty="0" smtClean="0"/>
              <a:t>included:</a:t>
            </a:r>
          </a:p>
          <a:p>
            <a:pPr marL="685800" lvl="1" indent="-457200">
              <a:buFont typeface="Wingdings" panose="05000000000000000000" pitchFamily="2" charset="2"/>
              <a:buChar char="§"/>
            </a:pPr>
            <a:r>
              <a:rPr lang="en-US" sz="2400" dirty="0">
                <a:latin typeface="+mj-lt"/>
              </a:rPr>
              <a:t>A</a:t>
            </a:r>
            <a:r>
              <a:rPr lang="en-US" sz="2400" dirty="0" smtClean="0">
                <a:latin typeface="+mj-lt"/>
              </a:rPr>
              <a:t>dding </a:t>
            </a:r>
            <a:r>
              <a:rPr lang="en-US" sz="2400" dirty="0">
                <a:latin typeface="+mj-lt"/>
              </a:rPr>
              <a:t>indexes to certain user properties that eliminated full table </a:t>
            </a:r>
            <a:r>
              <a:rPr lang="en-US" sz="2400" dirty="0" smtClean="0">
                <a:latin typeface="+mj-lt"/>
              </a:rPr>
              <a:t>scans</a:t>
            </a:r>
          </a:p>
          <a:p>
            <a:pPr marL="685800" lvl="1" indent="-457200">
              <a:buFont typeface="Wingdings" panose="05000000000000000000" pitchFamily="2" charset="2"/>
              <a:buChar char="§"/>
            </a:pPr>
            <a:r>
              <a:rPr lang="en-US" sz="2400" dirty="0">
                <a:latin typeface="+mj-lt"/>
              </a:rPr>
              <a:t>I</a:t>
            </a:r>
            <a:r>
              <a:rPr lang="en-US" sz="2400" dirty="0" smtClean="0">
                <a:latin typeface="+mj-lt"/>
              </a:rPr>
              <a:t>mporting </a:t>
            </a:r>
            <a:r>
              <a:rPr lang="en-US" sz="2400" dirty="0">
                <a:latin typeface="+mj-lt"/>
              </a:rPr>
              <a:t>data from BDC in batches rather than one by </a:t>
            </a:r>
            <a:r>
              <a:rPr lang="en-US" sz="2400" dirty="0" smtClean="0">
                <a:latin typeface="+mj-lt"/>
              </a:rPr>
              <a:t>one</a:t>
            </a:r>
          </a:p>
          <a:p>
            <a:pPr marL="685800" lvl="1" indent="-457200">
              <a:buFont typeface="Wingdings" panose="05000000000000000000" pitchFamily="2" charset="2"/>
              <a:buChar char="§"/>
            </a:pPr>
            <a:r>
              <a:rPr lang="en-US" sz="2400" dirty="0">
                <a:latin typeface="+mj-lt"/>
              </a:rPr>
              <a:t>R</a:t>
            </a:r>
            <a:r>
              <a:rPr lang="en-US" sz="2400" dirty="0" smtClean="0">
                <a:latin typeface="+mj-lt"/>
              </a:rPr>
              <a:t>emoving </a:t>
            </a:r>
            <a:r>
              <a:rPr lang="en-US" sz="2400" dirty="0">
                <a:latin typeface="+mj-lt"/>
              </a:rPr>
              <a:t>unused provisioning </a:t>
            </a:r>
            <a:r>
              <a:rPr lang="en-US" sz="2400" dirty="0" smtClean="0">
                <a:latin typeface="+mj-lt"/>
              </a:rPr>
              <a:t>steps</a:t>
            </a:r>
          </a:p>
          <a:p>
            <a:pPr marL="685800" lvl="1" indent="-457200">
              <a:buFont typeface="Wingdings" panose="05000000000000000000" pitchFamily="2" charset="2"/>
              <a:buChar char="§"/>
            </a:pPr>
            <a:r>
              <a:rPr lang="en-US" sz="2400" dirty="0">
                <a:latin typeface="+mj-lt"/>
              </a:rPr>
              <a:t>C</a:t>
            </a:r>
            <a:r>
              <a:rPr lang="en-US" sz="2400" dirty="0" smtClean="0">
                <a:latin typeface="+mj-lt"/>
              </a:rPr>
              <a:t>leaning up unused historical data</a:t>
            </a:r>
          </a:p>
          <a:p>
            <a:pPr marL="685800" lvl="1" indent="-457200">
              <a:buFont typeface="Wingdings" panose="05000000000000000000" pitchFamily="2" charset="2"/>
              <a:buChar char="§"/>
            </a:pPr>
            <a:r>
              <a:rPr lang="en-US" sz="2400" dirty="0">
                <a:latin typeface="+mj-lt"/>
              </a:rPr>
              <a:t>M</a:t>
            </a:r>
            <a:r>
              <a:rPr lang="en-US" sz="2400" dirty="0" smtClean="0">
                <a:latin typeface="+mj-lt"/>
              </a:rPr>
              <a:t>ove </a:t>
            </a:r>
            <a:r>
              <a:rPr lang="en-US" sz="2400" dirty="0">
                <a:latin typeface="+mj-lt"/>
              </a:rPr>
              <a:t>resolution of some </a:t>
            </a:r>
            <a:r>
              <a:rPr lang="en-US" sz="2400" dirty="0" smtClean="0">
                <a:latin typeface="+mj-lt"/>
              </a:rPr>
              <a:t>objects out of SharePoint and into </a:t>
            </a:r>
            <a:r>
              <a:rPr lang="en-US" sz="2400" dirty="0">
                <a:latin typeface="+mj-lt"/>
              </a:rPr>
              <a:t>the sync </a:t>
            </a:r>
            <a:r>
              <a:rPr lang="en-US" sz="2400" dirty="0" smtClean="0">
                <a:latin typeface="+mj-lt"/>
              </a:rPr>
              <a:t>system</a:t>
            </a:r>
          </a:p>
        </p:txBody>
      </p:sp>
      <p:sp>
        <p:nvSpPr>
          <p:cNvPr id="2" name="Title 1"/>
          <p:cNvSpPr>
            <a:spLocks noGrp="1"/>
          </p:cNvSpPr>
          <p:nvPr>
            <p:ph type="title"/>
          </p:nvPr>
        </p:nvSpPr>
        <p:spPr/>
        <p:txBody>
          <a:bodyPr/>
          <a:lstStyle/>
          <a:p>
            <a:r>
              <a:rPr lang="en-US" dirty="0" smtClean="0"/>
              <a:t>Profile Sync Performance Improvements</a:t>
            </a:r>
            <a:endParaRPr lang="en-US" dirty="0"/>
          </a:p>
        </p:txBody>
      </p:sp>
    </p:spTree>
    <p:extLst>
      <p:ext uri="{BB962C8B-B14F-4D97-AF65-F5344CB8AC3E}">
        <p14:creationId xmlns:p14="http://schemas.microsoft.com/office/powerpoint/2010/main" val="182788467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760314"/>
            <a:ext cx="11149013" cy="3274673"/>
          </a:xfrm>
        </p:spPr>
        <p:txBody>
          <a:bodyPr>
            <a:noAutofit/>
          </a:bodyPr>
          <a:lstStyle/>
          <a:p>
            <a:pPr marL="457200" indent="-457200">
              <a:buFont typeface="Wingdings" panose="05000000000000000000" pitchFamily="2" charset="2"/>
              <a:buChar char="§"/>
            </a:pPr>
            <a:r>
              <a:rPr lang="en-US" sz="3200" dirty="0" smtClean="0"/>
              <a:t>Active Directory Direct Import</a:t>
            </a:r>
          </a:p>
          <a:p>
            <a:pPr marL="685800" lvl="1" indent="-457200">
              <a:buFont typeface="Wingdings" panose="05000000000000000000" pitchFamily="2" charset="2"/>
              <a:buChar char="§"/>
            </a:pPr>
            <a:r>
              <a:rPr lang="en-US" sz="2400" dirty="0" smtClean="0">
                <a:latin typeface="+mj-lt"/>
              </a:rPr>
              <a:t>Active </a:t>
            </a:r>
            <a:r>
              <a:rPr lang="en-US" sz="2400" dirty="0">
                <a:latin typeface="+mj-lt"/>
              </a:rPr>
              <a:t>Directory forest with multiple </a:t>
            </a:r>
            <a:r>
              <a:rPr lang="en-US" sz="2400" dirty="0" smtClean="0">
                <a:latin typeface="+mj-lt"/>
              </a:rPr>
              <a:t>domains, </a:t>
            </a:r>
            <a:r>
              <a:rPr lang="en-US" sz="2400" i="1" dirty="0">
                <a:latin typeface="+mj-lt"/>
              </a:rPr>
              <a:t>one connection per </a:t>
            </a:r>
            <a:r>
              <a:rPr lang="en-US" sz="2400" i="1" dirty="0" smtClean="0">
                <a:latin typeface="+mj-lt"/>
              </a:rPr>
              <a:t>domain</a:t>
            </a:r>
          </a:p>
          <a:p>
            <a:pPr marL="685800" lvl="1" indent="-457200">
              <a:buFont typeface="Wingdings" panose="05000000000000000000" pitchFamily="2" charset="2"/>
              <a:buChar char="§"/>
            </a:pPr>
            <a:r>
              <a:rPr lang="en-US" sz="2400" dirty="0" smtClean="0">
                <a:latin typeface="+mj-lt"/>
              </a:rPr>
              <a:t>Selection </a:t>
            </a:r>
            <a:r>
              <a:rPr lang="en-US" sz="2400" dirty="0">
                <a:latin typeface="+mj-lt"/>
              </a:rPr>
              <a:t>of </a:t>
            </a:r>
            <a:r>
              <a:rPr lang="en-US" sz="2400" dirty="0" smtClean="0">
                <a:latin typeface="+mj-lt"/>
              </a:rPr>
              <a:t>OUs from which to import</a:t>
            </a:r>
            <a:endParaRPr lang="en-US" sz="2400" dirty="0">
              <a:latin typeface="+mj-lt"/>
            </a:endParaRPr>
          </a:p>
          <a:p>
            <a:pPr marL="685800" lvl="1" indent="-457200">
              <a:buFont typeface="Wingdings" panose="05000000000000000000" pitchFamily="2" charset="2"/>
              <a:buChar char="§"/>
            </a:pPr>
            <a:r>
              <a:rPr lang="en-US" sz="2400" dirty="0" smtClean="0">
                <a:latin typeface="+mj-lt"/>
              </a:rPr>
              <a:t>Import User </a:t>
            </a:r>
            <a:r>
              <a:rPr lang="en-US" sz="2400" dirty="0">
                <a:latin typeface="+mj-lt"/>
              </a:rPr>
              <a:t>and Group objects</a:t>
            </a:r>
          </a:p>
          <a:p>
            <a:pPr marL="685800" lvl="1" indent="-457200">
              <a:buFont typeface="Wingdings" panose="05000000000000000000" pitchFamily="2" charset="2"/>
              <a:buChar char="§"/>
            </a:pPr>
            <a:r>
              <a:rPr lang="en-US" sz="2400" dirty="0" smtClean="0">
                <a:latin typeface="+mj-lt"/>
              </a:rPr>
              <a:t>Simple </a:t>
            </a:r>
            <a:r>
              <a:rPr lang="en-US" sz="2400" dirty="0">
                <a:latin typeface="+mj-lt"/>
              </a:rPr>
              <a:t>text-filters written in LDAP syntax</a:t>
            </a:r>
          </a:p>
          <a:p>
            <a:pPr marL="685800" lvl="1" indent="-457200">
              <a:buFont typeface="Wingdings" panose="05000000000000000000" pitchFamily="2" charset="2"/>
              <a:buChar char="§"/>
            </a:pPr>
            <a:r>
              <a:rPr lang="en-US" sz="2400" dirty="0">
                <a:latin typeface="+mj-lt"/>
              </a:rPr>
              <a:t>Full and </a:t>
            </a:r>
            <a:r>
              <a:rPr lang="en-US" sz="2400" dirty="0" smtClean="0">
                <a:latin typeface="+mj-lt"/>
              </a:rPr>
              <a:t>incremental import</a:t>
            </a:r>
          </a:p>
          <a:p>
            <a:pPr marL="685800" lvl="1" indent="-457200">
              <a:buFont typeface="Wingdings" panose="05000000000000000000" pitchFamily="2" charset="2"/>
              <a:buChar char="§"/>
            </a:pPr>
            <a:r>
              <a:rPr lang="en-US" sz="2400" dirty="0" smtClean="0">
                <a:latin typeface="+mj-lt"/>
              </a:rPr>
              <a:t>You can switch back between FIM and AD Direct</a:t>
            </a:r>
            <a:endParaRPr lang="en-US" sz="2400" dirty="0">
              <a:latin typeface="+mj-lt"/>
            </a:endParaRPr>
          </a:p>
        </p:txBody>
      </p:sp>
      <p:sp>
        <p:nvSpPr>
          <p:cNvPr id="2" name="Title 1"/>
          <p:cNvSpPr>
            <a:spLocks noGrp="1"/>
          </p:cNvSpPr>
          <p:nvPr>
            <p:ph type="title"/>
          </p:nvPr>
        </p:nvSpPr>
        <p:spPr/>
        <p:txBody>
          <a:bodyPr/>
          <a:lstStyle/>
          <a:p>
            <a:r>
              <a:rPr lang="en-US" dirty="0" smtClean="0"/>
              <a:t>New Profile Synchronization Option</a:t>
            </a:r>
            <a:endParaRPr lang="en-US" dirty="0"/>
          </a:p>
        </p:txBody>
      </p:sp>
      <p:pic>
        <p:nvPicPr>
          <p:cNvPr id="6146" name="Picture 2" descr="C:\Users\jpetros\Desktop\users people persons man wom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6917" y="3005209"/>
            <a:ext cx="1588710" cy="1471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64620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9"/>
            <a:ext cx="11149013" cy="5010874"/>
          </a:xfrm>
        </p:spPr>
        <p:txBody>
          <a:bodyPr>
            <a:noAutofit/>
          </a:bodyPr>
          <a:lstStyle/>
          <a:p>
            <a:r>
              <a:rPr lang="en-US" sz="3200" dirty="0" smtClean="0"/>
              <a:t>The goal is to make changes equal </a:t>
            </a:r>
            <a:r>
              <a:rPr lang="en-US" sz="3200" dirty="0"/>
              <a:t>to </a:t>
            </a:r>
            <a:r>
              <a:rPr lang="en-US" sz="3200" dirty="0" smtClean="0"/>
              <a:t>the size </a:t>
            </a:r>
            <a:r>
              <a:rPr lang="en-US" sz="3200" dirty="0"/>
              <a:t>of the change, not size of the </a:t>
            </a:r>
            <a:r>
              <a:rPr lang="en-US" sz="3200" dirty="0" smtClean="0"/>
              <a:t>file</a:t>
            </a:r>
          </a:p>
          <a:p>
            <a:r>
              <a:rPr lang="en-US" sz="3200" dirty="0" smtClean="0"/>
              <a:t>How It Works in SharePoint 2010:</a:t>
            </a:r>
          </a:p>
          <a:p>
            <a:pPr lvl="1"/>
            <a:r>
              <a:rPr lang="en-US" sz="2800" dirty="0" smtClean="0">
                <a:latin typeface="+mj-lt"/>
              </a:rPr>
              <a:t>When </a:t>
            </a:r>
            <a:r>
              <a:rPr lang="en-US" sz="2800" dirty="0">
                <a:latin typeface="+mj-lt"/>
              </a:rPr>
              <a:t>a file is updated via </a:t>
            </a:r>
            <a:r>
              <a:rPr lang="en-US" sz="2800" dirty="0" smtClean="0">
                <a:latin typeface="+mj-lt"/>
              </a:rPr>
              <a:t>Cobalt, </a:t>
            </a:r>
            <a:r>
              <a:rPr lang="en-US" sz="2800" dirty="0">
                <a:latin typeface="+mj-lt"/>
              </a:rPr>
              <a:t>only the bits that have changed are sent over the wire from the client to the SharePoint WFE.  However, because SharePoint lacks the concept of incremental updates to </a:t>
            </a:r>
            <a:r>
              <a:rPr lang="en-US" sz="2800" dirty="0" smtClean="0">
                <a:latin typeface="+mj-lt"/>
              </a:rPr>
              <a:t>SQL </a:t>
            </a:r>
            <a:r>
              <a:rPr lang="en-US" sz="2800" dirty="0">
                <a:latin typeface="+mj-lt"/>
              </a:rPr>
              <a:t>we are forced </a:t>
            </a:r>
            <a:r>
              <a:rPr lang="en-US" sz="2800" dirty="0" smtClean="0">
                <a:latin typeface="+mj-lt"/>
              </a:rPr>
              <a:t>to:</a:t>
            </a:r>
          </a:p>
          <a:p>
            <a:pPr marL="1371600" lvl="2" indent="-457200">
              <a:buFont typeface="+mj-lt"/>
              <a:buAutoNum type="alphaLcParenR"/>
            </a:pPr>
            <a:r>
              <a:rPr lang="en-US" sz="2400" dirty="0" smtClean="0">
                <a:latin typeface="+mj-lt"/>
              </a:rPr>
              <a:t>pull </a:t>
            </a:r>
            <a:r>
              <a:rPr lang="en-US" sz="2400" dirty="0">
                <a:latin typeface="+mj-lt"/>
              </a:rPr>
              <a:t>the </a:t>
            </a:r>
            <a:r>
              <a:rPr lang="en-US" sz="2400" dirty="0" smtClean="0">
                <a:latin typeface="+mj-lt"/>
              </a:rPr>
              <a:t>entire file </a:t>
            </a:r>
            <a:r>
              <a:rPr lang="en-US" sz="2400" dirty="0">
                <a:latin typeface="+mj-lt"/>
              </a:rPr>
              <a:t>to the </a:t>
            </a:r>
            <a:r>
              <a:rPr lang="en-US" sz="2400" dirty="0" smtClean="0">
                <a:latin typeface="+mj-lt"/>
              </a:rPr>
              <a:t>WFE</a:t>
            </a:r>
          </a:p>
          <a:p>
            <a:pPr marL="1371600" lvl="2" indent="-457200">
              <a:buFont typeface="+mj-lt"/>
              <a:buAutoNum type="alphaLcParenR"/>
            </a:pPr>
            <a:r>
              <a:rPr lang="en-US" sz="2400" dirty="0" smtClean="0">
                <a:latin typeface="+mj-lt"/>
              </a:rPr>
              <a:t>merge the changes into it</a:t>
            </a:r>
          </a:p>
          <a:p>
            <a:pPr marL="1371600" lvl="2" indent="-457200">
              <a:buFont typeface="+mj-lt"/>
              <a:buAutoNum type="alphaLcParenR"/>
            </a:pPr>
            <a:r>
              <a:rPr lang="en-US" sz="2400" dirty="0" smtClean="0">
                <a:latin typeface="+mj-lt"/>
              </a:rPr>
              <a:t>write </a:t>
            </a:r>
            <a:r>
              <a:rPr lang="en-US" sz="2400" dirty="0">
                <a:latin typeface="+mj-lt"/>
              </a:rPr>
              <a:t>the entire file back to </a:t>
            </a:r>
            <a:r>
              <a:rPr lang="en-US" sz="2400" dirty="0" smtClean="0">
                <a:latin typeface="+mj-lt"/>
              </a:rPr>
              <a:t>SQL</a:t>
            </a:r>
          </a:p>
        </p:txBody>
      </p:sp>
      <p:sp>
        <p:nvSpPr>
          <p:cNvPr id="2" name="Title 1"/>
          <p:cNvSpPr>
            <a:spLocks noGrp="1"/>
          </p:cNvSpPr>
          <p:nvPr>
            <p:ph type="title"/>
          </p:nvPr>
        </p:nvSpPr>
        <p:spPr/>
        <p:txBody>
          <a:bodyPr/>
          <a:lstStyle/>
          <a:p>
            <a:r>
              <a:rPr lang="en-US" dirty="0" smtClean="0"/>
              <a:t>Shredded Storage</a:t>
            </a:r>
            <a:endParaRPr lang="en-US" dirty="0"/>
          </a:p>
        </p:txBody>
      </p:sp>
    </p:spTree>
    <p:extLst>
      <p:ext uri="{BB962C8B-B14F-4D97-AF65-F5344CB8AC3E}">
        <p14:creationId xmlns:p14="http://schemas.microsoft.com/office/powerpoint/2010/main" val="232354463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259540"/>
            <a:ext cx="11149013" cy="5087473"/>
          </a:xfrm>
        </p:spPr>
        <p:txBody>
          <a:bodyPr>
            <a:noAutofit/>
          </a:bodyPr>
          <a:lstStyle/>
          <a:p>
            <a:pPr marL="457200" indent="-457200">
              <a:spcBef>
                <a:spcPts val="1200"/>
              </a:spcBef>
              <a:buFont typeface="Wingdings" panose="05000000000000000000" pitchFamily="2" charset="2"/>
              <a:buChar char="§"/>
            </a:pPr>
            <a:r>
              <a:rPr lang="en-US" sz="3200" dirty="0" smtClean="0"/>
              <a:t>The store </a:t>
            </a:r>
            <a:r>
              <a:rPr lang="en-US" sz="3200" dirty="0"/>
              <a:t>for social data </a:t>
            </a:r>
            <a:r>
              <a:rPr lang="en-US" sz="3200" dirty="0" smtClean="0"/>
              <a:t>now is </a:t>
            </a:r>
            <a:r>
              <a:rPr lang="en-US" sz="3200" dirty="0"/>
              <a:t>your personal site </a:t>
            </a:r>
            <a:r>
              <a:rPr lang="en-US" sz="3200" dirty="0" smtClean="0"/>
              <a:t>now – it’s no </a:t>
            </a:r>
            <a:r>
              <a:rPr lang="en-US" sz="3200" dirty="0"/>
              <a:t>longer in </a:t>
            </a:r>
            <a:r>
              <a:rPr lang="en-US" sz="3200" dirty="0" smtClean="0"/>
              <a:t>the social DB</a:t>
            </a:r>
          </a:p>
          <a:p>
            <a:pPr marL="457200" indent="-457200">
              <a:spcBef>
                <a:spcPts val="1200"/>
              </a:spcBef>
              <a:buFont typeface="Wingdings" panose="05000000000000000000" pitchFamily="2" charset="2"/>
              <a:buChar char="§"/>
            </a:pPr>
            <a:r>
              <a:rPr lang="en-US" sz="3200" dirty="0" smtClean="0"/>
              <a:t>That means that social feeds will now come out of the content DB for My Sites</a:t>
            </a:r>
          </a:p>
          <a:p>
            <a:pPr marL="457200" indent="-457200">
              <a:spcBef>
                <a:spcPts val="1200"/>
              </a:spcBef>
              <a:buFont typeface="Wingdings" panose="05000000000000000000" pitchFamily="2" charset="2"/>
              <a:buChar char="§"/>
            </a:pPr>
            <a:r>
              <a:rPr lang="en-US" sz="3200" dirty="0"/>
              <a:t>That gives you much more power to scale </a:t>
            </a:r>
            <a:endParaRPr lang="en-US" sz="3200" dirty="0" smtClean="0"/>
          </a:p>
          <a:p>
            <a:pPr marL="457200">
              <a:spcBef>
                <a:spcPts val="0"/>
              </a:spcBef>
            </a:pPr>
            <a:r>
              <a:rPr lang="en-US" sz="3200" dirty="0" smtClean="0"/>
              <a:t>social </a:t>
            </a:r>
            <a:r>
              <a:rPr lang="en-US" sz="3200" dirty="0"/>
              <a:t>features than SharePoint 2010</a:t>
            </a:r>
          </a:p>
          <a:p>
            <a:pPr marL="685800" lvl="1" indent="-457200">
              <a:spcBef>
                <a:spcPts val="1200"/>
              </a:spcBef>
              <a:buFont typeface="Wingdings" panose="05000000000000000000" pitchFamily="2" charset="2"/>
              <a:buChar char="§"/>
            </a:pPr>
            <a:r>
              <a:rPr lang="en-US" sz="2400" dirty="0">
                <a:latin typeface="+mj-lt"/>
              </a:rPr>
              <a:t>Single Social DB could become an I/O </a:t>
            </a:r>
            <a:r>
              <a:rPr lang="en-US" sz="2400" dirty="0" smtClean="0">
                <a:latin typeface="+mj-lt"/>
              </a:rPr>
              <a:t>bottleneck</a:t>
            </a:r>
          </a:p>
          <a:p>
            <a:pPr marL="685800" lvl="1">
              <a:spcBef>
                <a:spcPts val="0"/>
              </a:spcBef>
            </a:pPr>
            <a:r>
              <a:rPr lang="en-US" sz="2400" dirty="0">
                <a:latin typeface="+mj-lt"/>
              </a:rPr>
              <a:t>i</a:t>
            </a:r>
            <a:r>
              <a:rPr lang="en-US" sz="2400" dirty="0" smtClean="0">
                <a:latin typeface="+mj-lt"/>
              </a:rPr>
              <a:t>n SharePoint 2010</a:t>
            </a:r>
            <a:endParaRPr lang="en-US" sz="2400" dirty="0">
              <a:latin typeface="+mj-lt"/>
            </a:endParaRPr>
          </a:p>
          <a:p>
            <a:pPr marL="457200" indent="-457200">
              <a:spcBef>
                <a:spcPts val="1200"/>
              </a:spcBef>
              <a:buFont typeface="Wingdings" panose="05000000000000000000" pitchFamily="2" charset="2"/>
              <a:buChar char="§"/>
            </a:pPr>
            <a:r>
              <a:rPr lang="en-US" sz="3200" dirty="0"/>
              <a:t>It also means that My Sites are required for </a:t>
            </a:r>
            <a:r>
              <a:rPr lang="en-US" sz="3200" dirty="0" smtClean="0"/>
              <a:t/>
            </a:r>
            <a:br>
              <a:rPr lang="en-US" sz="3200" dirty="0" smtClean="0"/>
            </a:br>
            <a:r>
              <a:rPr lang="en-US" sz="3200" dirty="0" smtClean="0"/>
              <a:t>some </a:t>
            </a:r>
            <a:r>
              <a:rPr lang="en-US" sz="3200" dirty="0"/>
              <a:t>social features, including feeds</a:t>
            </a:r>
          </a:p>
          <a:p>
            <a:pPr marL="457200" indent="-457200">
              <a:spcBef>
                <a:spcPts val="1200"/>
              </a:spcBef>
              <a:buFont typeface="Wingdings" panose="05000000000000000000" pitchFamily="2" charset="2"/>
              <a:buChar char="§"/>
            </a:pPr>
            <a:endParaRPr lang="en-US" sz="3200" dirty="0" smtClean="0"/>
          </a:p>
        </p:txBody>
      </p:sp>
      <p:sp>
        <p:nvSpPr>
          <p:cNvPr id="2" name="Title 1"/>
          <p:cNvSpPr>
            <a:spLocks noGrp="1"/>
          </p:cNvSpPr>
          <p:nvPr>
            <p:ph type="title"/>
          </p:nvPr>
        </p:nvSpPr>
        <p:spPr/>
        <p:txBody>
          <a:bodyPr/>
          <a:lstStyle/>
          <a:p>
            <a:r>
              <a:rPr lang="en-US" dirty="0" smtClean="0"/>
              <a:t>Changes in Social Data Store</a:t>
            </a:r>
            <a:endParaRPr lang="en-US" dirty="0"/>
          </a:p>
        </p:txBody>
      </p:sp>
      <p:sp>
        <p:nvSpPr>
          <p:cNvPr id="4" name="Content Placeholder 2"/>
          <p:cNvSpPr txBox="1">
            <a:spLocks/>
          </p:cNvSpPr>
          <p:nvPr/>
        </p:nvSpPr>
        <p:spPr>
          <a:xfrm>
            <a:off x="761229" y="3493827"/>
            <a:ext cx="7563905" cy="2737672"/>
          </a:xfrm>
          <a:prstGeom prst="rect">
            <a:avLst/>
          </a:prstGeom>
        </p:spPr>
        <p:txBody>
          <a:bodyPr vert="horz" wrap="square" lIns="0" tIns="0" rIns="0" bIns="0" rtlCol="0">
            <a:noAutofit/>
          </a:bodyPr>
          <a:lstStyle>
            <a:lvl1pPr marL="406400" indent="-406400" algn="l" defTabSz="914363" rtl="0" eaLnBrk="1" latinLnBrk="0" hangingPunct="1">
              <a:lnSpc>
                <a:spcPct val="90000"/>
              </a:lnSpc>
              <a:spcBef>
                <a:spcPct val="20000"/>
              </a:spcBef>
              <a:buSzPct val="90000"/>
              <a:buFont typeface="Wingdings" pitchFamily="2" charset="2"/>
              <a:buChar char="§"/>
              <a:defRPr sz="28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Wingdings" pitchFamily="2" charset="2"/>
              <a:buChar char="§"/>
              <a:defRPr sz="2400" kern="1200">
                <a:gradFill>
                  <a:gsLst>
                    <a:gs pos="0">
                      <a:schemeClr val="tx1"/>
                    </a:gs>
                    <a:gs pos="86000">
                      <a:schemeClr val="tx1"/>
                    </a:gs>
                  </a:gsLst>
                  <a:lin ang="5400000" scaled="0"/>
                </a:gradFill>
                <a:latin typeface="+mn-lt"/>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mn-lt"/>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mn-lt"/>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200" dirty="0"/>
          </a:p>
        </p:txBody>
      </p:sp>
      <p:pic>
        <p:nvPicPr>
          <p:cNvPr id="8" name="Picture 7"/>
          <p:cNvPicPr>
            <a:picLocks noChangeAspect="1"/>
          </p:cNvPicPr>
          <p:nvPr/>
        </p:nvPicPr>
        <p:blipFill>
          <a:blip r:embed="rId3"/>
          <a:stretch>
            <a:fillRect/>
          </a:stretch>
        </p:blipFill>
        <p:spPr>
          <a:xfrm>
            <a:off x="7995467" y="3210784"/>
            <a:ext cx="3914775" cy="2257425"/>
          </a:xfrm>
          <a:prstGeom prst="rect">
            <a:avLst/>
          </a:prstGeom>
        </p:spPr>
      </p:pic>
    </p:spTree>
    <p:extLst>
      <p:ext uri="{BB962C8B-B14F-4D97-AF65-F5344CB8AC3E}">
        <p14:creationId xmlns:p14="http://schemas.microsoft.com/office/powerpoint/2010/main" val="332323940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259540"/>
            <a:ext cx="11149013" cy="5087473"/>
          </a:xfrm>
        </p:spPr>
        <p:txBody>
          <a:bodyPr>
            <a:noAutofit/>
          </a:bodyPr>
          <a:lstStyle/>
          <a:p>
            <a:pPr marL="457200" indent="-457200">
              <a:spcBef>
                <a:spcPts val="1200"/>
              </a:spcBef>
              <a:buFont typeface="Wingdings" panose="05000000000000000000" pitchFamily="2" charset="2"/>
              <a:buChar char="§"/>
            </a:pPr>
            <a:r>
              <a:rPr lang="en-US" sz="3200" dirty="0" smtClean="0"/>
              <a:t>The store </a:t>
            </a:r>
            <a:r>
              <a:rPr lang="en-US" sz="3200" dirty="0"/>
              <a:t>for social data </a:t>
            </a:r>
            <a:r>
              <a:rPr lang="en-US" sz="3200" dirty="0" smtClean="0"/>
              <a:t>now is </a:t>
            </a:r>
            <a:r>
              <a:rPr lang="en-US" sz="3200" dirty="0"/>
              <a:t>your personal site </a:t>
            </a:r>
            <a:r>
              <a:rPr lang="en-US" sz="3200" dirty="0" smtClean="0"/>
              <a:t>now – it’s no </a:t>
            </a:r>
            <a:r>
              <a:rPr lang="en-US" sz="3200" dirty="0"/>
              <a:t>longer in </a:t>
            </a:r>
            <a:r>
              <a:rPr lang="en-US" sz="3200" dirty="0" smtClean="0"/>
              <a:t>the social DB</a:t>
            </a:r>
          </a:p>
          <a:p>
            <a:pPr marL="457200" indent="-457200">
              <a:spcBef>
                <a:spcPts val="1200"/>
              </a:spcBef>
              <a:buFont typeface="Wingdings" panose="05000000000000000000" pitchFamily="2" charset="2"/>
              <a:buChar char="§"/>
            </a:pPr>
            <a:r>
              <a:rPr lang="en-US" sz="3200" dirty="0" smtClean="0"/>
              <a:t>That means that social feeds will now come out of the content DB for My Sites</a:t>
            </a:r>
          </a:p>
          <a:p>
            <a:pPr marL="457200" indent="-457200">
              <a:spcBef>
                <a:spcPts val="1200"/>
              </a:spcBef>
              <a:buFont typeface="Wingdings" panose="05000000000000000000" pitchFamily="2" charset="2"/>
              <a:buChar char="§"/>
            </a:pPr>
            <a:r>
              <a:rPr lang="en-US" sz="3200" dirty="0"/>
              <a:t>That gives you much more power to scale </a:t>
            </a:r>
            <a:endParaRPr lang="en-US" sz="3200" dirty="0" smtClean="0"/>
          </a:p>
          <a:p>
            <a:pPr marL="457200">
              <a:spcBef>
                <a:spcPts val="0"/>
              </a:spcBef>
            </a:pPr>
            <a:r>
              <a:rPr lang="en-US" sz="3200" dirty="0" smtClean="0"/>
              <a:t>social </a:t>
            </a:r>
            <a:r>
              <a:rPr lang="en-US" sz="3200" dirty="0"/>
              <a:t>features than SharePoint 2010</a:t>
            </a:r>
          </a:p>
          <a:p>
            <a:pPr marL="685800" lvl="1" indent="-457200">
              <a:spcBef>
                <a:spcPts val="1200"/>
              </a:spcBef>
              <a:buFont typeface="Wingdings" panose="05000000000000000000" pitchFamily="2" charset="2"/>
              <a:buChar char="§"/>
            </a:pPr>
            <a:r>
              <a:rPr lang="en-US" sz="2400" dirty="0">
                <a:latin typeface="+mj-lt"/>
              </a:rPr>
              <a:t>Single Social DB could become an I/O </a:t>
            </a:r>
            <a:r>
              <a:rPr lang="en-US" sz="2400" dirty="0" smtClean="0">
                <a:latin typeface="+mj-lt"/>
              </a:rPr>
              <a:t>bottleneck</a:t>
            </a:r>
          </a:p>
          <a:p>
            <a:pPr marL="685800" lvl="1">
              <a:spcBef>
                <a:spcPts val="0"/>
              </a:spcBef>
            </a:pPr>
            <a:r>
              <a:rPr lang="en-US" sz="2400" dirty="0">
                <a:latin typeface="+mj-lt"/>
              </a:rPr>
              <a:t>i</a:t>
            </a:r>
            <a:r>
              <a:rPr lang="en-US" sz="2400" dirty="0" smtClean="0">
                <a:latin typeface="+mj-lt"/>
              </a:rPr>
              <a:t>n SharePoint 2010</a:t>
            </a:r>
            <a:endParaRPr lang="en-US" sz="2400" dirty="0">
              <a:latin typeface="+mj-lt"/>
            </a:endParaRPr>
          </a:p>
          <a:p>
            <a:pPr marL="457200" indent="-457200">
              <a:spcBef>
                <a:spcPts val="1200"/>
              </a:spcBef>
              <a:buFont typeface="Wingdings" panose="05000000000000000000" pitchFamily="2" charset="2"/>
              <a:buChar char="§"/>
            </a:pPr>
            <a:r>
              <a:rPr lang="en-US" sz="3200" dirty="0"/>
              <a:t>It also means that My Sites are required for </a:t>
            </a:r>
            <a:r>
              <a:rPr lang="en-US" sz="3200" dirty="0" smtClean="0"/>
              <a:t/>
            </a:r>
            <a:br>
              <a:rPr lang="en-US" sz="3200" dirty="0" smtClean="0"/>
            </a:br>
            <a:r>
              <a:rPr lang="en-US" sz="3200" dirty="0" smtClean="0"/>
              <a:t>some </a:t>
            </a:r>
            <a:r>
              <a:rPr lang="en-US" sz="3200" dirty="0"/>
              <a:t>social features, including feeds</a:t>
            </a:r>
          </a:p>
          <a:p>
            <a:pPr marL="457200" indent="-457200">
              <a:spcBef>
                <a:spcPts val="1200"/>
              </a:spcBef>
              <a:buFont typeface="Wingdings" panose="05000000000000000000" pitchFamily="2" charset="2"/>
              <a:buChar char="§"/>
            </a:pPr>
            <a:endParaRPr lang="en-US" sz="3200" dirty="0" smtClean="0"/>
          </a:p>
        </p:txBody>
      </p:sp>
      <p:sp>
        <p:nvSpPr>
          <p:cNvPr id="2" name="Title 1"/>
          <p:cNvSpPr>
            <a:spLocks noGrp="1"/>
          </p:cNvSpPr>
          <p:nvPr>
            <p:ph type="title"/>
          </p:nvPr>
        </p:nvSpPr>
        <p:spPr/>
        <p:txBody>
          <a:bodyPr/>
          <a:lstStyle/>
          <a:p>
            <a:r>
              <a:rPr lang="en-US" dirty="0" smtClean="0"/>
              <a:t>Changes in Social Data Store</a:t>
            </a:r>
            <a:endParaRPr lang="en-US" dirty="0"/>
          </a:p>
        </p:txBody>
      </p:sp>
      <p:sp>
        <p:nvSpPr>
          <p:cNvPr id="4" name="Content Placeholder 2"/>
          <p:cNvSpPr txBox="1">
            <a:spLocks/>
          </p:cNvSpPr>
          <p:nvPr/>
        </p:nvSpPr>
        <p:spPr>
          <a:xfrm>
            <a:off x="761229" y="3493827"/>
            <a:ext cx="7563905" cy="2737672"/>
          </a:xfrm>
          <a:prstGeom prst="rect">
            <a:avLst/>
          </a:prstGeom>
        </p:spPr>
        <p:txBody>
          <a:bodyPr vert="horz" wrap="square" lIns="0" tIns="0" rIns="0" bIns="0" rtlCol="0">
            <a:noAutofit/>
          </a:bodyPr>
          <a:lstStyle>
            <a:lvl1pPr marL="406400" indent="-406400" algn="l" defTabSz="914363" rtl="0" eaLnBrk="1" latinLnBrk="0" hangingPunct="1">
              <a:lnSpc>
                <a:spcPct val="90000"/>
              </a:lnSpc>
              <a:spcBef>
                <a:spcPct val="20000"/>
              </a:spcBef>
              <a:buSzPct val="90000"/>
              <a:buFont typeface="Wingdings" pitchFamily="2" charset="2"/>
              <a:buChar char="§"/>
              <a:defRPr sz="28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Wingdings" pitchFamily="2" charset="2"/>
              <a:buChar char="§"/>
              <a:defRPr sz="2400" kern="1200">
                <a:gradFill>
                  <a:gsLst>
                    <a:gs pos="0">
                      <a:schemeClr val="tx1"/>
                    </a:gs>
                    <a:gs pos="86000">
                      <a:schemeClr val="tx1"/>
                    </a:gs>
                  </a:gsLst>
                  <a:lin ang="5400000" scaled="0"/>
                </a:gradFill>
                <a:latin typeface="+mn-lt"/>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mn-lt"/>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mn-lt"/>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200" dirty="0"/>
          </a:p>
        </p:txBody>
      </p:sp>
      <p:pic>
        <p:nvPicPr>
          <p:cNvPr id="5" name="Picture 4"/>
          <p:cNvPicPr>
            <a:picLocks noChangeAspect="1"/>
          </p:cNvPicPr>
          <p:nvPr/>
        </p:nvPicPr>
        <p:blipFill>
          <a:blip r:embed="rId3"/>
          <a:stretch>
            <a:fillRect/>
          </a:stretch>
        </p:blipFill>
        <p:spPr>
          <a:xfrm>
            <a:off x="8001000" y="3033972"/>
            <a:ext cx="3909242" cy="2247199"/>
          </a:xfrm>
          <a:prstGeom prst="rect">
            <a:avLst/>
          </a:prstGeom>
        </p:spPr>
      </p:pic>
    </p:spTree>
    <p:extLst>
      <p:ext uri="{BB962C8B-B14F-4D97-AF65-F5344CB8AC3E}">
        <p14:creationId xmlns:p14="http://schemas.microsoft.com/office/powerpoint/2010/main" val="3233223706"/>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193155"/>
            <a:ext cx="11149013" cy="5034025"/>
          </a:xfrm>
        </p:spPr>
        <p:txBody>
          <a:bodyPr/>
          <a:lstStyle/>
          <a:p>
            <a:pPr marL="457200" indent="-457200">
              <a:buFont typeface="Wingdings" panose="05000000000000000000" pitchFamily="2" charset="2"/>
              <a:buChar char="§"/>
            </a:pPr>
            <a:r>
              <a:rPr lang="en-US" sz="3200" dirty="0" smtClean="0"/>
              <a:t>Stretched farms are no longer supported in SharePoint 2013</a:t>
            </a:r>
          </a:p>
          <a:p>
            <a:pPr marL="685800" lvl="1" indent="-457200">
              <a:buFont typeface="Wingdings" panose="05000000000000000000" pitchFamily="2" charset="2"/>
              <a:buChar char="§"/>
            </a:pPr>
            <a:r>
              <a:rPr lang="en-US" sz="2400" dirty="0">
                <a:latin typeface="+mj-lt"/>
              </a:rPr>
              <a:t>“Stretched” means different data centers with less than 1ms latency</a:t>
            </a:r>
          </a:p>
          <a:p>
            <a:pPr marL="685800" lvl="1" indent="-457200">
              <a:buFont typeface="Wingdings" panose="05000000000000000000" pitchFamily="2" charset="2"/>
              <a:buChar char="§"/>
            </a:pPr>
            <a:r>
              <a:rPr lang="en-US" sz="2400" dirty="0">
                <a:latin typeface="+mj-lt"/>
              </a:rPr>
              <a:t>All servers in the </a:t>
            </a:r>
            <a:r>
              <a:rPr lang="en-US" sz="2400" dirty="0" smtClean="0">
                <a:latin typeface="+mj-lt"/>
              </a:rPr>
              <a:t>farm, including SQL, </a:t>
            </a:r>
            <a:r>
              <a:rPr lang="en-US" sz="2400" dirty="0">
                <a:latin typeface="+mj-lt"/>
              </a:rPr>
              <a:t>must be in the same </a:t>
            </a:r>
            <a:r>
              <a:rPr lang="en-US" sz="2400" dirty="0" smtClean="0">
                <a:latin typeface="+mj-lt"/>
              </a:rPr>
              <a:t>physical building now</a:t>
            </a:r>
            <a:endParaRPr lang="en-US" sz="2400" dirty="0">
              <a:latin typeface="+mj-lt"/>
            </a:endParaRPr>
          </a:p>
          <a:p>
            <a:pPr marL="457200" indent="-457200">
              <a:buFont typeface="Wingdings" panose="05000000000000000000" pitchFamily="2" charset="2"/>
              <a:buChar char="§"/>
            </a:pPr>
            <a:r>
              <a:rPr lang="en-US" sz="3200" dirty="0" smtClean="0"/>
              <a:t>For 100% fidelity in 100% of features, we recommend you have only one User Profile service application (UPA) in your enterprise</a:t>
            </a:r>
          </a:p>
          <a:p>
            <a:pPr marL="685800" lvl="1" indent="-457200">
              <a:buFont typeface="Wingdings" pitchFamily="2" charset="2"/>
              <a:buChar char="§"/>
            </a:pPr>
            <a:r>
              <a:rPr lang="en-US" sz="2400" dirty="0">
                <a:latin typeface="+mj-lt"/>
              </a:rPr>
              <a:t>Certain social features will have a very slightly degraded experience </a:t>
            </a:r>
            <a:r>
              <a:rPr lang="en-US" sz="2400" dirty="0" smtClean="0">
                <a:latin typeface="+mj-lt"/>
              </a:rPr>
              <a:t>unless:</a:t>
            </a:r>
          </a:p>
          <a:p>
            <a:pPr marL="917575" lvl="2" indent="-457200">
              <a:buFont typeface="Wingdings" pitchFamily="2" charset="2"/>
              <a:buChar char="§"/>
            </a:pPr>
            <a:r>
              <a:rPr lang="en-US" sz="2400" dirty="0">
                <a:latin typeface="+mj-lt"/>
              </a:rPr>
              <a:t>T</a:t>
            </a:r>
            <a:r>
              <a:rPr lang="en-US" sz="2400" dirty="0" smtClean="0">
                <a:latin typeface="+mj-lt"/>
              </a:rPr>
              <a:t>here is only one enterprise UPA</a:t>
            </a:r>
          </a:p>
          <a:p>
            <a:pPr marL="917575" lvl="2" indent="-457200">
              <a:buFont typeface="Wingdings" pitchFamily="2" charset="2"/>
              <a:buChar char="§"/>
            </a:pPr>
            <a:r>
              <a:rPr lang="en-US" sz="2400" dirty="0">
                <a:latin typeface="+mj-lt"/>
              </a:rPr>
              <a:t>A</a:t>
            </a:r>
            <a:r>
              <a:rPr lang="en-US" sz="2400" dirty="0" smtClean="0">
                <a:latin typeface="+mj-lt"/>
              </a:rPr>
              <a:t>ll server farms are connected to it by local network – consuming UPA over a WAN is not supported</a:t>
            </a:r>
          </a:p>
          <a:p>
            <a:pPr marL="685800" lvl="1" indent="-457200">
              <a:buFont typeface="Wingdings" pitchFamily="2" charset="2"/>
              <a:buChar char="§"/>
            </a:pPr>
            <a:r>
              <a:rPr lang="en-US" sz="2400" dirty="0" smtClean="0">
                <a:latin typeface="+mj-lt"/>
              </a:rPr>
              <a:t>It </a:t>
            </a:r>
            <a:r>
              <a:rPr lang="en-US" sz="2400" dirty="0">
                <a:latin typeface="+mj-lt"/>
              </a:rPr>
              <a:t>is our goal to provide support for all Social features in a multiple UPA deployment </a:t>
            </a:r>
            <a:r>
              <a:rPr lang="en-US" sz="2400" dirty="0" smtClean="0">
                <a:latin typeface="+mj-lt"/>
              </a:rPr>
              <a:t>soon after release; we </a:t>
            </a:r>
            <a:r>
              <a:rPr lang="en-US" sz="2400" dirty="0">
                <a:latin typeface="+mj-lt"/>
              </a:rPr>
              <a:t>are targeting the first half of </a:t>
            </a:r>
            <a:r>
              <a:rPr lang="en-US" sz="2400" dirty="0" smtClean="0">
                <a:latin typeface="+mj-lt"/>
              </a:rPr>
              <a:t>2013 to </a:t>
            </a:r>
            <a:r>
              <a:rPr lang="en-US" sz="2400" dirty="0">
                <a:latin typeface="+mj-lt"/>
              </a:rPr>
              <a:t>provide </a:t>
            </a:r>
            <a:r>
              <a:rPr lang="en-US" sz="2400" dirty="0" smtClean="0">
                <a:latin typeface="+mj-lt"/>
              </a:rPr>
              <a:t>an update for this support</a:t>
            </a:r>
            <a:endParaRPr lang="en-US" sz="2400" dirty="0">
              <a:latin typeface="+mj-lt"/>
            </a:endParaRPr>
          </a:p>
        </p:txBody>
      </p:sp>
      <p:sp>
        <p:nvSpPr>
          <p:cNvPr id="2" name="Title 1"/>
          <p:cNvSpPr>
            <a:spLocks noGrp="1"/>
          </p:cNvSpPr>
          <p:nvPr>
            <p:ph type="title"/>
          </p:nvPr>
        </p:nvSpPr>
        <p:spPr/>
        <p:txBody>
          <a:bodyPr/>
          <a:lstStyle/>
          <a:p>
            <a:r>
              <a:rPr lang="en-US" dirty="0" smtClean="0"/>
              <a:t>Other Considerations</a:t>
            </a:r>
            <a:endParaRPr lang="en-US" dirty="0"/>
          </a:p>
        </p:txBody>
      </p:sp>
    </p:spTree>
    <p:extLst>
      <p:ext uri="{BB962C8B-B14F-4D97-AF65-F5344CB8AC3E}">
        <p14:creationId xmlns:p14="http://schemas.microsoft.com/office/powerpoint/2010/main" val="3300896575"/>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Summary</a:t>
            </a:r>
            <a:endParaRPr lang="en-US" dirty="0"/>
          </a:p>
        </p:txBody>
      </p:sp>
      <p:sp>
        <p:nvSpPr>
          <p:cNvPr id="8" name="Content Placeholder 7"/>
          <p:cNvSpPr>
            <a:spLocks noGrp="1"/>
          </p:cNvSpPr>
          <p:nvPr>
            <p:ph sz="quarter" idx="4"/>
          </p:nvPr>
        </p:nvSpPr>
        <p:spPr/>
        <p:txBody>
          <a:bodyPr/>
          <a:lstStyle/>
          <a:p>
            <a:r>
              <a:rPr lang="en-US" sz="2400" dirty="0"/>
              <a:t>Shredded Storage</a:t>
            </a:r>
          </a:p>
          <a:p>
            <a:r>
              <a:rPr lang="en-US" sz="2400" dirty="0"/>
              <a:t>SQL Improvements</a:t>
            </a:r>
          </a:p>
          <a:p>
            <a:r>
              <a:rPr lang="en-US" sz="2400" dirty="0"/>
              <a:t>Cache Service</a:t>
            </a:r>
          </a:p>
          <a:p>
            <a:r>
              <a:rPr lang="en-US" sz="2400" dirty="0"/>
              <a:t>Request Management</a:t>
            </a:r>
          </a:p>
          <a:p>
            <a:r>
              <a:rPr lang="en-US" sz="2400" dirty="0"/>
              <a:t>Service Applications</a:t>
            </a:r>
          </a:p>
          <a:p>
            <a:r>
              <a:rPr lang="en-US" sz="2400" dirty="0"/>
              <a:t>Office Web Apps</a:t>
            </a:r>
          </a:p>
          <a:p>
            <a:r>
              <a:rPr lang="en-US" sz="2400" dirty="0"/>
              <a:t>Analytics</a:t>
            </a:r>
          </a:p>
          <a:p>
            <a:r>
              <a:rPr lang="en-US" sz="2400" dirty="0"/>
              <a:t>Social Changes</a:t>
            </a:r>
          </a:p>
          <a:p>
            <a:r>
              <a:rPr lang="en-US" sz="2400" dirty="0"/>
              <a:t>Other Considerations</a:t>
            </a:r>
          </a:p>
          <a:p>
            <a:endParaRPr lang="en-US" sz="2400" dirty="0"/>
          </a:p>
          <a:p>
            <a:endParaRPr lang="en-US" sz="2400" dirty="0"/>
          </a:p>
          <a:p>
            <a:endParaRPr lang="en-US" sz="2400" dirty="0"/>
          </a:p>
        </p:txBody>
      </p:sp>
      <p:sp>
        <p:nvSpPr>
          <p:cNvPr id="6" name="Title 5"/>
          <p:cNvSpPr>
            <a:spLocks noGrp="1"/>
          </p:cNvSpPr>
          <p:nvPr>
            <p:ph type="title" idx="4294967295"/>
          </p:nvPr>
        </p:nvSpPr>
        <p:spPr>
          <a:xfrm>
            <a:off x="0" y="228600"/>
            <a:ext cx="11149013" cy="747713"/>
          </a:xfrm>
        </p:spPr>
        <p:txBody>
          <a:bodyPr/>
          <a:lstStyle/>
          <a:p>
            <a:r>
              <a:rPr lang="en-US" dirty="0" smtClean="0"/>
              <a:t>Agenda</a:t>
            </a:r>
            <a:endParaRPr lang="en-US" dirty="0"/>
          </a:p>
        </p:txBody>
      </p:sp>
      <p:pic>
        <p:nvPicPr>
          <p:cNvPr id="7" name="Picture 3" descr="C:\Users\speschka\AppData\Local\Microsoft\Windows\Temporary Internet Files\Content.IE5\ITRWGJLV\MP90039956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879" y="2106901"/>
            <a:ext cx="3487591" cy="4360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094460"/>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107239762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1386727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Shredded Storage</a:t>
            </a:r>
            <a:endParaRPr lang="en-US" dirty="0"/>
          </a:p>
        </p:txBody>
      </p:sp>
      <p:sp>
        <p:nvSpPr>
          <p:cNvPr id="3" name="Content Placeholder 2"/>
          <p:cNvSpPr>
            <a:spLocks noGrp="1"/>
          </p:cNvSpPr>
          <p:nvPr>
            <p:ph type="body" sz="quarter" idx="10"/>
          </p:nvPr>
        </p:nvSpPr>
        <p:spPr>
          <a:xfrm>
            <a:off x="519112" y="1447799"/>
            <a:ext cx="11149013" cy="2800110"/>
          </a:xfrm>
        </p:spPr>
        <p:txBody>
          <a:bodyPr/>
          <a:lstStyle/>
          <a:p>
            <a:pPr marL="0" indent="0">
              <a:buNone/>
            </a:pPr>
            <a:r>
              <a:rPr lang="en-US" sz="3200" dirty="0">
                <a:gradFill>
                  <a:gsLst>
                    <a:gs pos="100000">
                      <a:schemeClr val="tx2"/>
                    </a:gs>
                    <a:gs pos="0">
                      <a:schemeClr val="tx2"/>
                    </a:gs>
                  </a:gsLst>
                  <a:lin ang="5400000" scaled="0"/>
                </a:gradFill>
              </a:rPr>
              <a:t>How It Works in SharePoint 2013:</a:t>
            </a:r>
          </a:p>
          <a:p>
            <a:pPr lvl="1">
              <a:buFont typeface="Wingdings" panose="05000000000000000000" pitchFamily="2" charset="2"/>
              <a:buChar char="§"/>
            </a:pPr>
            <a:r>
              <a:rPr lang="en-US" sz="2800" dirty="0" smtClean="0">
                <a:latin typeface="+mj-lt"/>
              </a:rPr>
              <a:t>We break the </a:t>
            </a:r>
            <a:r>
              <a:rPr lang="en-US" sz="2800" dirty="0">
                <a:latin typeface="+mj-lt"/>
              </a:rPr>
              <a:t>file into pieces and </a:t>
            </a:r>
            <a:r>
              <a:rPr lang="en-US" sz="2800" dirty="0" smtClean="0">
                <a:latin typeface="+mj-lt"/>
              </a:rPr>
              <a:t>store that </a:t>
            </a:r>
            <a:r>
              <a:rPr lang="en-US" sz="2800" dirty="0">
                <a:latin typeface="+mj-lt"/>
              </a:rPr>
              <a:t>in SQL</a:t>
            </a:r>
          </a:p>
          <a:p>
            <a:pPr lvl="1">
              <a:buFont typeface="Wingdings" panose="05000000000000000000" pitchFamily="2" charset="2"/>
              <a:buChar char="§"/>
            </a:pPr>
            <a:r>
              <a:rPr lang="en-US" sz="2800" dirty="0">
                <a:latin typeface="+mj-lt"/>
              </a:rPr>
              <a:t>On update we only touch the shredded blobs that correspond to the updated </a:t>
            </a:r>
            <a:r>
              <a:rPr lang="en-US" sz="2800" dirty="0" smtClean="0">
                <a:latin typeface="+mj-lt"/>
              </a:rPr>
              <a:t>bits</a:t>
            </a:r>
          </a:p>
          <a:p>
            <a:pPr lvl="1">
              <a:buFont typeface="Wingdings" panose="05000000000000000000" pitchFamily="2" charset="2"/>
              <a:buChar char="§"/>
            </a:pPr>
            <a:r>
              <a:rPr lang="en-US" sz="2800" dirty="0" smtClean="0">
                <a:latin typeface="+mj-lt"/>
              </a:rPr>
              <a:t>No more round tripping entire files to the WFE and back</a:t>
            </a:r>
            <a:endParaRPr lang="en-US" sz="2800" dirty="0">
              <a:latin typeface="+mj-lt"/>
            </a:endParaRPr>
          </a:p>
          <a:p>
            <a:pPr>
              <a:buFont typeface="Wingdings" panose="05000000000000000000" pitchFamily="2" charset="2"/>
              <a:buChar char="§"/>
            </a:pPr>
            <a:endParaRPr lang="en-US" sz="3600" dirty="0"/>
          </a:p>
        </p:txBody>
      </p:sp>
    </p:spTree>
    <p:extLst>
      <p:ext uri="{BB962C8B-B14F-4D97-AF65-F5344CB8AC3E}">
        <p14:creationId xmlns:p14="http://schemas.microsoft.com/office/powerpoint/2010/main" val="54375268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7085" y="4100746"/>
            <a:ext cx="1143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8853" y="4354039"/>
            <a:ext cx="1143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Document Updates in SharePoint 2010 with Cobalt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4095" y="4120111"/>
            <a:ext cx="1143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340" y="4542571"/>
            <a:ext cx="825500"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2636" y="4374818"/>
            <a:ext cx="838200"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0890" y="4057318"/>
            <a:ext cx="9144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1988" y="3857530"/>
            <a:ext cx="9652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Freeform 17"/>
          <p:cNvSpPr/>
          <p:nvPr/>
        </p:nvSpPr>
        <p:spPr bwMode="auto">
          <a:xfrm>
            <a:off x="1002732" y="2477544"/>
            <a:ext cx="2559334" cy="2319167"/>
          </a:xfrm>
          <a:custGeom>
            <a:avLst/>
            <a:gdLst>
              <a:gd name="connsiteX0" fmla="*/ 0 w 4419600"/>
              <a:gd name="connsiteY0" fmla="*/ 1377213 h 1377213"/>
              <a:gd name="connsiteX1" fmla="*/ 177800 w 4419600"/>
              <a:gd name="connsiteY1" fmla="*/ 437413 h 1377213"/>
              <a:gd name="connsiteX2" fmla="*/ 863600 w 4419600"/>
              <a:gd name="connsiteY2" fmla="*/ 94513 h 1377213"/>
              <a:gd name="connsiteX3" fmla="*/ 2019300 w 4419600"/>
              <a:gd name="connsiteY3" fmla="*/ 31013 h 1377213"/>
              <a:gd name="connsiteX4" fmla="*/ 2590800 w 4419600"/>
              <a:gd name="connsiteY4" fmla="*/ 18313 h 1377213"/>
              <a:gd name="connsiteX5" fmla="*/ 3822700 w 4419600"/>
              <a:gd name="connsiteY5" fmla="*/ 31013 h 1377213"/>
              <a:gd name="connsiteX6" fmla="*/ 4305300 w 4419600"/>
              <a:gd name="connsiteY6" fmla="*/ 386613 h 1377213"/>
              <a:gd name="connsiteX7" fmla="*/ 4419600 w 4419600"/>
              <a:gd name="connsiteY7" fmla="*/ 767613 h 137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1377213">
                <a:moveTo>
                  <a:pt x="0" y="1377213"/>
                </a:moveTo>
                <a:cubicBezTo>
                  <a:pt x="16933" y="1014204"/>
                  <a:pt x="33867" y="651196"/>
                  <a:pt x="177800" y="437413"/>
                </a:cubicBezTo>
                <a:cubicBezTo>
                  <a:pt x="321733" y="223630"/>
                  <a:pt x="556683" y="162246"/>
                  <a:pt x="863600" y="94513"/>
                </a:cubicBezTo>
                <a:cubicBezTo>
                  <a:pt x="1170517" y="26780"/>
                  <a:pt x="1731433" y="43713"/>
                  <a:pt x="2019300" y="31013"/>
                </a:cubicBezTo>
                <a:cubicBezTo>
                  <a:pt x="2307167" y="18313"/>
                  <a:pt x="2290233" y="18313"/>
                  <a:pt x="2590800" y="18313"/>
                </a:cubicBezTo>
                <a:cubicBezTo>
                  <a:pt x="2891367" y="18313"/>
                  <a:pt x="3536950" y="-30370"/>
                  <a:pt x="3822700" y="31013"/>
                </a:cubicBezTo>
                <a:cubicBezTo>
                  <a:pt x="4108450" y="92396"/>
                  <a:pt x="4205817" y="263846"/>
                  <a:pt x="4305300" y="386613"/>
                </a:cubicBezTo>
                <a:cubicBezTo>
                  <a:pt x="4404783" y="509380"/>
                  <a:pt x="4412191" y="638496"/>
                  <a:pt x="4419600" y="767613"/>
                </a:cubicBezTo>
              </a:path>
            </a:pathLst>
          </a:custGeom>
          <a:ln>
            <a:prstDash val="dash"/>
            <a:headEnd type="none" w="med" len="med"/>
            <a:tailEnd type="triangle" w="lg" len="lg"/>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19" name="Freeform 18"/>
          <p:cNvSpPr/>
          <p:nvPr/>
        </p:nvSpPr>
        <p:spPr bwMode="auto">
          <a:xfrm>
            <a:off x="5349922" y="2238897"/>
            <a:ext cx="3944202" cy="1377213"/>
          </a:xfrm>
          <a:custGeom>
            <a:avLst/>
            <a:gdLst>
              <a:gd name="connsiteX0" fmla="*/ 0 w 4419600"/>
              <a:gd name="connsiteY0" fmla="*/ 1377213 h 1377213"/>
              <a:gd name="connsiteX1" fmla="*/ 177800 w 4419600"/>
              <a:gd name="connsiteY1" fmla="*/ 437413 h 1377213"/>
              <a:gd name="connsiteX2" fmla="*/ 863600 w 4419600"/>
              <a:gd name="connsiteY2" fmla="*/ 94513 h 1377213"/>
              <a:gd name="connsiteX3" fmla="*/ 2019300 w 4419600"/>
              <a:gd name="connsiteY3" fmla="*/ 31013 h 1377213"/>
              <a:gd name="connsiteX4" fmla="*/ 2590800 w 4419600"/>
              <a:gd name="connsiteY4" fmla="*/ 18313 h 1377213"/>
              <a:gd name="connsiteX5" fmla="*/ 3822700 w 4419600"/>
              <a:gd name="connsiteY5" fmla="*/ 31013 h 1377213"/>
              <a:gd name="connsiteX6" fmla="*/ 4305300 w 4419600"/>
              <a:gd name="connsiteY6" fmla="*/ 386613 h 1377213"/>
              <a:gd name="connsiteX7" fmla="*/ 4419600 w 4419600"/>
              <a:gd name="connsiteY7" fmla="*/ 767613 h 137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1377213">
                <a:moveTo>
                  <a:pt x="0" y="1377213"/>
                </a:moveTo>
                <a:cubicBezTo>
                  <a:pt x="16933" y="1014204"/>
                  <a:pt x="33867" y="651196"/>
                  <a:pt x="177800" y="437413"/>
                </a:cubicBezTo>
                <a:cubicBezTo>
                  <a:pt x="321733" y="223630"/>
                  <a:pt x="556683" y="162246"/>
                  <a:pt x="863600" y="94513"/>
                </a:cubicBezTo>
                <a:cubicBezTo>
                  <a:pt x="1170517" y="26780"/>
                  <a:pt x="1731433" y="43713"/>
                  <a:pt x="2019300" y="31013"/>
                </a:cubicBezTo>
                <a:cubicBezTo>
                  <a:pt x="2307167" y="18313"/>
                  <a:pt x="2290233" y="18313"/>
                  <a:pt x="2590800" y="18313"/>
                </a:cubicBezTo>
                <a:cubicBezTo>
                  <a:pt x="2891367" y="18313"/>
                  <a:pt x="3536950" y="-30370"/>
                  <a:pt x="3822700" y="31013"/>
                </a:cubicBezTo>
                <a:cubicBezTo>
                  <a:pt x="4108450" y="92396"/>
                  <a:pt x="4205817" y="263846"/>
                  <a:pt x="4305300" y="386613"/>
                </a:cubicBezTo>
                <a:cubicBezTo>
                  <a:pt x="4404783" y="509380"/>
                  <a:pt x="4412191" y="638496"/>
                  <a:pt x="4419600" y="767613"/>
                </a:cubicBezTo>
              </a:path>
            </a:pathLst>
          </a:custGeom>
          <a:ln>
            <a:prstDash val="dash"/>
            <a:headEnd type="none" w="med" len="med"/>
            <a:tailEnd type="triangle" w="lg" len="lg"/>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9" name="TextBox 8"/>
          <p:cNvSpPr txBox="1"/>
          <p:nvPr/>
        </p:nvSpPr>
        <p:spPr>
          <a:xfrm>
            <a:off x="720974" y="1981199"/>
            <a:ext cx="3850536" cy="409575"/>
          </a:xfrm>
          <a:prstGeom prst="rect">
            <a:avLst/>
          </a:prstGeom>
          <a:noFill/>
        </p:spPr>
        <p:txBody>
          <a:bodyPr wrap="square" lIns="0" tIns="0" rIns="0" bIns="0" rtlCol="0">
            <a:noAutofit/>
          </a:bodyPr>
          <a:lstStyle/>
          <a:p>
            <a:r>
              <a:rPr lang="en-US" sz="2800" dirty="0" smtClean="0">
                <a:gradFill>
                  <a:gsLst>
                    <a:gs pos="0">
                      <a:schemeClr val="tx1"/>
                    </a:gs>
                    <a:gs pos="86000">
                      <a:schemeClr val="tx1"/>
                    </a:gs>
                  </a:gsLst>
                  <a:lin ang="5400000" scaled="0"/>
                </a:gradFill>
                <a:latin typeface="Segoe UI Light" pitchFamily="34" charset="0"/>
              </a:rPr>
              <a:t>User Requests Document</a:t>
            </a:r>
          </a:p>
        </p:txBody>
      </p:sp>
      <p:sp>
        <p:nvSpPr>
          <p:cNvPr id="22" name="TextBox 21"/>
          <p:cNvSpPr txBox="1"/>
          <p:nvPr/>
        </p:nvSpPr>
        <p:spPr>
          <a:xfrm>
            <a:off x="5669485" y="1752598"/>
            <a:ext cx="4017440" cy="409575"/>
          </a:xfrm>
          <a:prstGeom prst="rect">
            <a:avLst/>
          </a:prstGeom>
          <a:noFill/>
        </p:spPr>
        <p:txBody>
          <a:bodyPr wrap="square" lIns="0" tIns="0" rIns="0" bIns="0" rtlCol="0">
            <a:noAutofit/>
          </a:bodyPr>
          <a:lstStyle/>
          <a:p>
            <a:r>
              <a:rPr lang="en-US" sz="2800" dirty="0" smtClean="0">
                <a:gradFill>
                  <a:gsLst>
                    <a:gs pos="0">
                      <a:schemeClr val="tx1"/>
                    </a:gs>
                    <a:gs pos="86000">
                      <a:schemeClr val="tx1"/>
                    </a:gs>
                  </a:gsLst>
                  <a:lin ang="5400000" scaled="0"/>
                </a:gradFill>
                <a:latin typeface="Segoe UI Light" pitchFamily="34" charset="0"/>
              </a:rPr>
              <a:t>WFE Requests Document</a:t>
            </a:r>
          </a:p>
        </p:txBody>
      </p:sp>
      <p:sp>
        <p:nvSpPr>
          <p:cNvPr id="10" name="TextBox 9"/>
          <p:cNvSpPr txBox="1"/>
          <p:nvPr/>
        </p:nvSpPr>
        <p:spPr>
          <a:xfrm>
            <a:off x="8093123" y="5110711"/>
            <a:ext cx="3985146" cy="715351"/>
          </a:xfrm>
          <a:prstGeom prst="rect">
            <a:avLst/>
          </a:prstGeom>
          <a:noFill/>
        </p:spPr>
        <p:txBody>
          <a:bodyPr wrap="square" lIns="0" tIns="0" rIns="0" bIns="0" rtlCol="0">
            <a:noAutofit/>
          </a:bodyPr>
          <a:lstStyle/>
          <a:p>
            <a:r>
              <a:rPr lang="en-US" sz="2800" dirty="0" smtClean="0">
                <a:gradFill>
                  <a:gsLst>
                    <a:gs pos="0">
                      <a:schemeClr val="tx1"/>
                    </a:gs>
                    <a:gs pos="86000">
                      <a:schemeClr val="tx1"/>
                    </a:gs>
                  </a:gsLst>
                  <a:lin ang="5400000" scaled="0"/>
                </a:gradFill>
                <a:latin typeface="Segoe UI Light" pitchFamily="34" charset="0"/>
              </a:rPr>
              <a:t>SQL Reads Full Document</a:t>
            </a:r>
          </a:p>
        </p:txBody>
      </p:sp>
      <p:grpSp>
        <p:nvGrpSpPr>
          <p:cNvPr id="25" name="Group 24"/>
          <p:cNvGrpSpPr/>
          <p:nvPr/>
        </p:nvGrpSpPr>
        <p:grpSpPr bwMode="black">
          <a:xfrm>
            <a:off x="148170" y="4216068"/>
            <a:ext cx="721231" cy="586753"/>
            <a:chOff x="5184775" y="225425"/>
            <a:chExt cx="1500188" cy="1220788"/>
          </a:xfrm>
          <a:solidFill>
            <a:schemeClr val="tx1"/>
          </a:solidFill>
        </p:grpSpPr>
        <p:sp>
          <p:nvSpPr>
            <p:cNvPr id="26" name="Freeform 25"/>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27" name="Oval 26"/>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28" name="Freeform 27"/>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grpSp>
      <p:sp>
        <p:nvSpPr>
          <p:cNvPr id="12" name="TextBox 11"/>
          <p:cNvSpPr txBox="1"/>
          <p:nvPr/>
        </p:nvSpPr>
        <p:spPr>
          <a:xfrm>
            <a:off x="-41770" y="2939072"/>
            <a:ext cx="3252716" cy="561090"/>
          </a:xfrm>
          <a:prstGeom prst="rect">
            <a:avLst/>
          </a:prstGeom>
          <a:noFill/>
        </p:spPr>
        <p:txBody>
          <a:bodyPr wrap="square" lIns="0" tIns="0" rIns="0" bIns="0" rtlCol="0">
            <a:noAutofit/>
          </a:bodyPr>
          <a:lstStyle/>
          <a:p>
            <a:pPr algn="ctr"/>
            <a:r>
              <a:rPr lang="en-US" sz="2800" dirty="0" smtClean="0">
                <a:gradFill>
                  <a:gsLst>
                    <a:gs pos="0">
                      <a:schemeClr val="tx1"/>
                    </a:gs>
                    <a:gs pos="86000">
                      <a:schemeClr val="tx1"/>
                    </a:gs>
                  </a:gsLst>
                  <a:lin ang="5400000" scaled="0"/>
                </a:gradFill>
                <a:latin typeface="Segoe UI Light" pitchFamily="34" charset="0"/>
              </a:rPr>
              <a:t>User Updates Document</a:t>
            </a:r>
          </a:p>
        </p:txBody>
      </p:sp>
      <p:sp>
        <p:nvSpPr>
          <p:cNvPr id="13" name="TextBox 12"/>
          <p:cNvSpPr txBox="1"/>
          <p:nvPr/>
        </p:nvSpPr>
        <p:spPr>
          <a:xfrm>
            <a:off x="1832995" y="4830932"/>
            <a:ext cx="3780430" cy="559558"/>
          </a:xfrm>
          <a:prstGeom prst="rect">
            <a:avLst/>
          </a:prstGeom>
          <a:noFill/>
        </p:spPr>
        <p:txBody>
          <a:bodyPr wrap="square" lIns="0" tIns="0" rIns="0" bIns="0" rtlCol="0">
            <a:noAutofit/>
          </a:bodyPr>
          <a:lstStyle/>
          <a:p>
            <a:r>
              <a:rPr lang="en-US" sz="2800" dirty="0" smtClean="0">
                <a:gradFill>
                  <a:gsLst>
                    <a:gs pos="0">
                      <a:schemeClr val="tx1"/>
                    </a:gs>
                    <a:gs pos="86000">
                      <a:schemeClr val="tx1"/>
                    </a:gs>
                  </a:gsLst>
                  <a:lin ang="5400000" scaled="0"/>
                </a:gradFill>
                <a:latin typeface="Segoe UI Light" pitchFamily="34" charset="0"/>
              </a:rPr>
              <a:t>Updates are Sent to WFE</a:t>
            </a:r>
          </a:p>
        </p:txBody>
      </p:sp>
      <p:sp>
        <p:nvSpPr>
          <p:cNvPr id="21" name="TextBox 20"/>
          <p:cNvSpPr txBox="1"/>
          <p:nvPr/>
        </p:nvSpPr>
        <p:spPr>
          <a:xfrm>
            <a:off x="2646241" y="5371550"/>
            <a:ext cx="5347853" cy="438260"/>
          </a:xfrm>
          <a:prstGeom prst="rect">
            <a:avLst/>
          </a:prstGeom>
          <a:noFill/>
        </p:spPr>
        <p:txBody>
          <a:bodyPr wrap="square" lIns="0" tIns="0" rIns="0" bIns="0" rtlCol="0">
            <a:noAutofit/>
          </a:bodyPr>
          <a:lstStyle/>
          <a:p>
            <a:pPr algn="ctr"/>
            <a:r>
              <a:rPr lang="en-US" sz="2800" dirty="0" smtClean="0">
                <a:gradFill>
                  <a:gsLst>
                    <a:gs pos="0">
                      <a:schemeClr val="tx1"/>
                    </a:gs>
                    <a:gs pos="86000">
                      <a:schemeClr val="tx1"/>
                    </a:gs>
                  </a:gsLst>
                  <a:lin ang="5400000" scaled="0"/>
                </a:gradFill>
                <a:latin typeface="Segoe UI Light" pitchFamily="34" charset="0"/>
              </a:rPr>
              <a:t>Updates are Merged</a:t>
            </a:r>
          </a:p>
        </p:txBody>
      </p:sp>
      <p:sp>
        <p:nvSpPr>
          <p:cNvPr id="23" name="TextBox 22"/>
          <p:cNvSpPr txBox="1"/>
          <p:nvPr/>
        </p:nvSpPr>
        <p:spPr>
          <a:xfrm>
            <a:off x="5919841" y="2605419"/>
            <a:ext cx="2804363" cy="409433"/>
          </a:xfrm>
          <a:prstGeom prst="rect">
            <a:avLst/>
          </a:prstGeom>
          <a:noFill/>
        </p:spPr>
        <p:txBody>
          <a:bodyPr wrap="square" lIns="0" tIns="0" rIns="0" bIns="0" rtlCol="0">
            <a:noAutofit/>
          </a:bodyPr>
          <a:lstStyle/>
          <a:p>
            <a:pPr algn="ctr"/>
            <a:r>
              <a:rPr lang="en-US" sz="2800" dirty="0" smtClean="0">
                <a:gradFill>
                  <a:gsLst>
                    <a:gs pos="0">
                      <a:schemeClr val="tx1"/>
                    </a:gs>
                    <a:gs pos="86000">
                      <a:schemeClr val="tx1"/>
                    </a:gs>
                  </a:gsLst>
                  <a:lin ang="5400000" scaled="0"/>
                </a:gradFill>
                <a:latin typeface="Segoe UI Light" pitchFamily="34" charset="0"/>
              </a:rPr>
              <a:t>Full Document is Written to SQL</a:t>
            </a:r>
          </a:p>
        </p:txBody>
      </p:sp>
      <p:sp>
        <p:nvSpPr>
          <p:cNvPr id="24" name="TextBox 23"/>
          <p:cNvSpPr txBox="1"/>
          <p:nvPr/>
        </p:nvSpPr>
        <p:spPr>
          <a:xfrm>
            <a:off x="5320167" y="2406838"/>
            <a:ext cx="3220871" cy="637667"/>
          </a:xfrm>
          <a:prstGeom prst="rect">
            <a:avLst/>
          </a:prstGeom>
          <a:noFill/>
        </p:spPr>
        <p:txBody>
          <a:bodyPr wrap="square" lIns="0" tIns="0" rIns="0" bIns="0" rtlCol="0">
            <a:noAutofit/>
          </a:bodyPr>
          <a:lstStyle/>
          <a:p>
            <a:pPr algn="ctr"/>
            <a:r>
              <a:rPr lang="en-US" sz="2800" dirty="0" smtClean="0">
                <a:gradFill>
                  <a:gsLst>
                    <a:gs pos="0">
                      <a:schemeClr val="tx1"/>
                    </a:gs>
                    <a:gs pos="86000">
                      <a:schemeClr val="tx1"/>
                    </a:gs>
                  </a:gsLst>
                  <a:lin ang="5400000" scaled="0"/>
                </a:gradFill>
                <a:latin typeface="Segoe UI Light" pitchFamily="34" charset="0"/>
              </a:rPr>
              <a:t>WFE Reads Full Document from SQL</a:t>
            </a:r>
          </a:p>
        </p:txBody>
      </p:sp>
      <p:grpSp>
        <p:nvGrpSpPr>
          <p:cNvPr id="64" name="Group 63"/>
          <p:cNvGrpSpPr>
            <a:grpSpLocks noChangeAspect="1"/>
          </p:cNvGrpSpPr>
          <p:nvPr/>
        </p:nvGrpSpPr>
        <p:grpSpPr>
          <a:xfrm>
            <a:off x="167902" y="4496829"/>
            <a:ext cx="1692997" cy="1728000"/>
            <a:chOff x="3405921" y="5273720"/>
            <a:chExt cx="1399807" cy="1428750"/>
          </a:xfrm>
        </p:grpSpPr>
        <p:pic>
          <p:nvPicPr>
            <p:cNvPr id="65" name="Picture 2" descr="\\MAGNUM\Projects\Microsoft\Cloud Power FY12\Design\ICONS_PNG\Devices.png"/>
            <p:cNvPicPr>
              <a:picLocks noChangeAspect="1" noChangeArrowheads="1"/>
            </p:cNvPicPr>
            <p:nvPr/>
          </p:nvPicPr>
          <p:blipFill>
            <a:blip r:embed="rId7" cstate="print">
              <a:duotone>
                <a:prstClr val="black"/>
                <a:schemeClr val="accent4">
                  <a:tint val="45000"/>
                  <a:satMod val="400000"/>
                </a:schemeClr>
              </a:duotone>
            </a:blip>
            <a:srcRect l="50000" r="2000" b="50000"/>
            <a:stretch>
              <a:fillRect/>
            </a:stretch>
          </p:blipFill>
          <p:spPr bwMode="auto">
            <a:xfrm>
              <a:off x="3433771" y="5273720"/>
              <a:ext cx="1371957" cy="1428750"/>
            </a:xfrm>
            <a:prstGeom prst="rect">
              <a:avLst/>
            </a:prstGeom>
            <a:noFill/>
            <a:ln>
              <a:noFill/>
            </a:ln>
          </p:spPr>
        </p:pic>
        <p:pic>
          <p:nvPicPr>
            <p:cNvPr id="66" name="Picture 65"/>
            <p:cNvPicPr>
              <a:picLocks/>
            </p:cNvPicPr>
            <p:nvPr/>
          </p:nvPicPr>
          <p:blipFill>
            <a:blip r:embed="rId8"/>
            <a:stretch>
              <a:fillRect/>
            </a:stretch>
          </p:blipFill>
          <p:spPr>
            <a:xfrm rot="412988">
              <a:off x="3405921" y="5844509"/>
              <a:ext cx="1368000" cy="498121"/>
            </a:xfrm>
            <a:prstGeom prst="rect">
              <a:avLst/>
            </a:prstGeom>
            <a:ln>
              <a:solidFill>
                <a:schemeClr val="bg1">
                  <a:lumMod val="65000"/>
                </a:schemeClr>
              </a:solidFill>
            </a:ln>
            <a:scene3d>
              <a:camera prst="perspectiveContrastingLeftFacing">
                <a:rot lat="60000" lon="2636332" rev="21594000"/>
              </a:camera>
              <a:lightRig rig="threePt" dir="t"/>
            </a:scene3d>
          </p:spPr>
        </p:pic>
      </p:grpSp>
      <p:grpSp>
        <p:nvGrpSpPr>
          <p:cNvPr id="29" name="Group 28"/>
          <p:cNvGrpSpPr/>
          <p:nvPr/>
        </p:nvGrpSpPr>
        <p:grpSpPr>
          <a:xfrm>
            <a:off x="3723210" y="2593420"/>
            <a:ext cx="2103995" cy="2011789"/>
            <a:chOff x="1376407" y="550707"/>
            <a:chExt cx="2103995" cy="2011789"/>
          </a:xfrm>
        </p:grpSpPr>
        <p:grpSp>
          <p:nvGrpSpPr>
            <p:cNvPr id="30" name="Group 29"/>
            <p:cNvGrpSpPr/>
            <p:nvPr/>
          </p:nvGrpSpPr>
          <p:grpSpPr>
            <a:xfrm>
              <a:off x="2098180" y="799745"/>
              <a:ext cx="666750" cy="1487475"/>
              <a:chOff x="2081162" y="4640597"/>
              <a:chExt cx="666750" cy="1487475"/>
            </a:xfrm>
            <a:solidFill>
              <a:schemeClr val="bg1"/>
            </a:solidFill>
          </p:grpSpPr>
          <p:sp>
            <p:nvSpPr>
              <p:cNvPr id="40" name="Snip Diagonal Corner Rectangle 3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1" name="Isosceles Triangle 4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Isosceles Triangle 4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1" name="Group 30"/>
            <p:cNvGrpSpPr/>
            <p:nvPr/>
          </p:nvGrpSpPr>
          <p:grpSpPr>
            <a:xfrm>
              <a:off x="1376407" y="550707"/>
              <a:ext cx="2103995" cy="2011789"/>
              <a:chOff x="1884407" y="1170827"/>
              <a:chExt cx="2103995" cy="2011789"/>
            </a:xfrm>
          </p:grpSpPr>
          <p:pic>
            <p:nvPicPr>
              <p:cNvPr id="32" name="Picture 2" descr="\\MAGNUM\Projects\Microsoft\Cloud Power FY12\Design\Icons\PNGs\Server_2.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34" name="Group 33"/>
              <p:cNvGrpSpPr/>
              <p:nvPr/>
            </p:nvGrpSpPr>
            <p:grpSpPr>
              <a:xfrm>
                <a:off x="1884407" y="1791674"/>
                <a:ext cx="1090092" cy="875577"/>
                <a:chOff x="3599175" y="4220568"/>
                <a:chExt cx="1090092" cy="875577"/>
              </a:xfrm>
            </p:grpSpPr>
            <p:sp>
              <p:nvSpPr>
                <p:cNvPr id="36" name="Rounded Rectangle 35"/>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7" name="Group 36"/>
                <p:cNvGrpSpPr/>
                <p:nvPr/>
              </p:nvGrpSpPr>
              <p:grpSpPr>
                <a:xfrm>
                  <a:off x="3614541" y="4243079"/>
                  <a:ext cx="1057169" cy="832818"/>
                  <a:chOff x="3705190" y="4561217"/>
                  <a:chExt cx="1057169" cy="832818"/>
                </a:xfrm>
              </p:grpSpPr>
              <p:pic>
                <p:nvPicPr>
                  <p:cNvPr id="38" name="Picture 4" descr="\\MAGNUM\Projects\Microsoft\Cloud Power FY12\Design\ICONS_PNG\IIS-MULTI-TENANCY.png"/>
                  <p:cNvPicPr>
                    <a:picLocks noChangeAspect="1" noChangeArrowheads="1"/>
                  </p:cNvPicPr>
                  <p:nvPr/>
                </p:nvPicPr>
                <p:blipFill rotWithShape="1">
                  <a:blip r:embed="rId10"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39" name="Rectangle 38"/>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35" name="Picture 4" descr="\\MAGNUM\Projects\Microsoft\Cloud Power FY12\Design\ICONS_PNG\Open_Web_Platform.png"/>
              <p:cNvPicPr>
                <a:picLocks noChangeAspect="1" noChangeArrowheads="1"/>
              </p:cNvPicPr>
              <p:nvPr/>
            </p:nvPicPr>
            <p:blipFill>
              <a:blip r:embed="rId11"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grpSp>
        <p:nvGrpSpPr>
          <p:cNvPr id="43" name="Group 42"/>
          <p:cNvGrpSpPr>
            <a:grpSpLocks noChangeAspect="1"/>
          </p:cNvGrpSpPr>
          <p:nvPr/>
        </p:nvGrpSpPr>
        <p:grpSpPr>
          <a:xfrm>
            <a:off x="8749472" y="2616046"/>
            <a:ext cx="2316945" cy="1980000"/>
            <a:chOff x="5713617" y="3267568"/>
            <a:chExt cx="2547425" cy="2176963"/>
          </a:xfrm>
        </p:grpSpPr>
        <p:grpSp>
          <p:nvGrpSpPr>
            <p:cNvPr id="44" name="Group 43"/>
            <p:cNvGrpSpPr/>
            <p:nvPr/>
          </p:nvGrpSpPr>
          <p:grpSpPr>
            <a:xfrm>
              <a:off x="6427495" y="3528051"/>
              <a:ext cx="666750" cy="1487475"/>
              <a:chOff x="2081162" y="4640597"/>
              <a:chExt cx="666750" cy="1487475"/>
            </a:xfrm>
            <a:solidFill>
              <a:schemeClr val="bg1"/>
            </a:solidFill>
          </p:grpSpPr>
          <p:sp>
            <p:nvSpPr>
              <p:cNvPr id="60" name="Snip Diagonal Corner Rectangle 5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1" name="Isosceles Triangle 6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2" name="Isosceles Triangle 6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5" name="Group 44"/>
            <p:cNvGrpSpPr/>
            <p:nvPr/>
          </p:nvGrpSpPr>
          <p:grpSpPr>
            <a:xfrm>
              <a:off x="6905730" y="3701400"/>
              <a:ext cx="666750" cy="1487475"/>
              <a:chOff x="2081162" y="4640597"/>
              <a:chExt cx="666750" cy="1487475"/>
            </a:xfrm>
            <a:solidFill>
              <a:schemeClr val="bg1"/>
            </a:solidFill>
          </p:grpSpPr>
          <p:sp>
            <p:nvSpPr>
              <p:cNvPr id="57" name="Snip Diagonal Corner Rectangle 56"/>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8" name="Isosceles Triangle 57"/>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9" name="Isosceles Triangle 58"/>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p:cNvGrpSpPr/>
            <p:nvPr/>
          </p:nvGrpSpPr>
          <p:grpSpPr>
            <a:xfrm>
              <a:off x="5713617" y="3267568"/>
              <a:ext cx="2547425" cy="2176963"/>
              <a:chOff x="5916935" y="3735661"/>
              <a:chExt cx="2547425" cy="2176963"/>
            </a:xfrm>
          </p:grpSpPr>
          <p:pic>
            <p:nvPicPr>
              <p:cNvPr id="47" name="Picture 2" descr="\\MAGNUM\Projects\Microsoft\Cloud Power FY12\Design\Icons\PNGs\Server_2.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6452046" y="3900835"/>
                <a:ext cx="2012314" cy="2011789"/>
              </a:xfrm>
              <a:prstGeom prst="rect">
                <a:avLst/>
              </a:prstGeom>
              <a:noFill/>
            </p:spPr>
          </p:pic>
          <p:grpSp>
            <p:nvGrpSpPr>
              <p:cNvPr id="48" name="Group 47"/>
              <p:cNvGrpSpPr/>
              <p:nvPr/>
            </p:nvGrpSpPr>
            <p:grpSpPr>
              <a:xfrm>
                <a:off x="5916935" y="3735661"/>
                <a:ext cx="2086556" cy="2011789"/>
                <a:chOff x="5916935" y="3735661"/>
                <a:chExt cx="2086556" cy="2011789"/>
              </a:xfrm>
            </p:grpSpPr>
            <p:pic>
              <p:nvPicPr>
                <p:cNvPr id="49" name="Picture 2" descr="\\MAGNUM\Projects\Microsoft\Cloud Power FY12\Design\Icons\PNGs\Server_2.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5991176" y="3735661"/>
                  <a:ext cx="2012315" cy="2011789"/>
                </a:xfrm>
                <a:prstGeom prst="rect">
                  <a:avLst/>
                </a:prstGeom>
                <a:noFill/>
              </p:spPr>
            </p:pic>
            <p:grpSp>
              <p:nvGrpSpPr>
                <p:cNvPr id="50" name="Group 49"/>
                <p:cNvGrpSpPr/>
                <p:nvPr/>
              </p:nvGrpSpPr>
              <p:grpSpPr>
                <a:xfrm>
                  <a:off x="5916935" y="4356508"/>
                  <a:ext cx="1090092" cy="875577"/>
                  <a:chOff x="10443966" y="1118814"/>
                  <a:chExt cx="1090092" cy="875577"/>
                </a:xfrm>
              </p:grpSpPr>
              <p:grpSp>
                <p:nvGrpSpPr>
                  <p:cNvPr id="51" name="Group 50"/>
                  <p:cNvGrpSpPr/>
                  <p:nvPr/>
                </p:nvGrpSpPr>
                <p:grpSpPr>
                  <a:xfrm>
                    <a:off x="10443966" y="1118814"/>
                    <a:ext cx="1090092" cy="875577"/>
                    <a:chOff x="3599175" y="4220568"/>
                    <a:chExt cx="1090092" cy="875577"/>
                  </a:xfrm>
                </p:grpSpPr>
                <p:sp>
                  <p:nvSpPr>
                    <p:cNvPr id="53" name="Rounded Rectangle 52"/>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4" name="Group 53"/>
                    <p:cNvGrpSpPr/>
                    <p:nvPr/>
                  </p:nvGrpSpPr>
                  <p:grpSpPr>
                    <a:xfrm>
                      <a:off x="3614541" y="4243079"/>
                      <a:ext cx="1057169" cy="832818"/>
                      <a:chOff x="3705190" y="4561217"/>
                      <a:chExt cx="1057169" cy="832818"/>
                    </a:xfrm>
                  </p:grpSpPr>
                  <p:pic>
                    <p:nvPicPr>
                      <p:cNvPr id="55" name="Picture 4" descr="\\MAGNUM\Projects\Microsoft\Cloud Power FY12\Design\ICONS_PNG\IIS-MULTI-TENANCY.png"/>
                      <p:cNvPicPr>
                        <a:picLocks noChangeAspect="1" noChangeArrowheads="1"/>
                      </p:cNvPicPr>
                      <p:nvPr/>
                    </p:nvPicPr>
                    <p:blipFill rotWithShape="1">
                      <a:blip r:embed="rId10"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56" name="Rectangle 55"/>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2" name="Flowchart: Magnetic Disk 51"/>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grpSp>
    </p:spTree>
    <p:extLst>
      <p:ext uri="{BB962C8B-B14F-4D97-AF65-F5344CB8AC3E}">
        <p14:creationId xmlns:p14="http://schemas.microsoft.com/office/powerpoint/2010/main" val="41965322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par>
                                <p:cTn id="19" presetID="22" presetClass="entr" presetSubtype="8"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xit" presetSubtype="0" fill="hold" grpId="1" nodeType="withEffect">
                                  <p:stCondLst>
                                    <p:cond delay="0"/>
                                  </p:stCondLst>
                                  <p:childTnLst>
                                    <p:animEffect transition="out" filter="fad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22"/>
                                        </p:tgtEl>
                                      </p:cBhvr>
                                    </p:animEffect>
                                    <p:set>
                                      <p:cBhvr>
                                        <p:cTn id="37" dur="1" fill="hold">
                                          <p:stCondLst>
                                            <p:cond delay="499"/>
                                          </p:stCondLst>
                                        </p:cTn>
                                        <p:tgtEl>
                                          <p:spTgt spid="2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5" presetClass="path" presetSubtype="0" accel="50000" decel="50000" fill="hold" nodeType="clickEffect">
                                  <p:stCondLst>
                                    <p:cond delay="0"/>
                                  </p:stCondLst>
                                  <p:childTnLst>
                                    <p:animMotion origin="layout" path="M 1.27133E-6 -4.17206E-6 L -0.29816 -0.02382 " pathEditMode="relative" rAng="0" ptsTypes="AA">
                                      <p:cBhvr>
                                        <p:cTn id="41" dur="2000" fill="hold"/>
                                        <p:tgtEl>
                                          <p:spTgt spid="1026"/>
                                        </p:tgtEl>
                                        <p:attrNameLst>
                                          <p:attrName>ppt_x</p:attrName>
                                          <p:attrName>ppt_y</p:attrName>
                                        </p:attrNameLst>
                                      </p:cBhvr>
                                      <p:rCtr x="-14915" y="-1203"/>
                                    </p:animMotion>
                                  </p:childTnLst>
                                </p:cTn>
                              </p:par>
                              <p:par>
                                <p:cTn id="42" presetID="10" presetClass="exit" presetSubtype="0" fill="hold" grpId="1" nodeType="with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childTnLst>
                          </p:cTn>
                        </p:par>
                        <p:par>
                          <p:cTn id="45" fill="hold">
                            <p:stCondLst>
                              <p:cond delay="2000"/>
                            </p:stCondLst>
                            <p:childTnLst>
                              <p:par>
                                <p:cTn id="46" presetID="49" presetClass="path" presetSubtype="0" accel="50000" decel="50000" fill="hold" nodeType="afterEffect">
                                  <p:stCondLst>
                                    <p:cond delay="0"/>
                                  </p:stCondLst>
                                  <p:childTnLst>
                                    <p:animMotion origin="layout" path="M -0.29829 -0.02382 L -0.57497 -0.03006 " pathEditMode="relative" rAng="0" ptsTypes="AA">
                                      <p:cBhvr>
                                        <p:cTn id="47" dur="2000" fill="hold"/>
                                        <p:tgtEl>
                                          <p:spTgt spid="1026"/>
                                        </p:tgtEl>
                                        <p:attrNameLst>
                                          <p:attrName>ppt_x</p:attrName>
                                          <p:attrName>ppt_y</p:attrName>
                                        </p:attrNameLst>
                                      </p:cBhvr>
                                      <p:rCtr x="-13834" y="-324"/>
                                    </p:animMotion>
                                  </p:childTnLst>
                                </p:cTn>
                              </p:par>
                            </p:childTnLst>
                          </p:cTn>
                        </p:par>
                        <p:par>
                          <p:cTn id="48" fill="hold">
                            <p:stCondLst>
                              <p:cond delay="4000"/>
                            </p:stCondLst>
                            <p:childTnLst>
                              <p:par>
                                <p:cTn id="49" presetID="21" presetClass="entr" presetSubtype="1" fill="hold"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heel(1)">
                                      <p:cBhvr>
                                        <p:cTn id="51" dur="2000"/>
                                        <p:tgtEl>
                                          <p:spTgt spid="2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par>
                          <p:cTn id="55" fill="hold">
                            <p:stCondLst>
                              <p:cond delay="6000"/>
                            </p:stCondLst>
                            <p:childTnLst>
                              <p:par>
                                <p:cTn id="56" presetID="1" presetClass="entr" presetSubtype="0" fill="hold" nodeType="afterEffect">
                                  <p:stCondLst>
                                    <p:cond delay="500"/>
                                  </p:stCondLst>
                                  <p:childTnLst>
                                    <p:set>
                                      <p:cBhvr>
                                        <p:cTn id="57" dur="1" fill="hold">
                                          <p:stCondLst>
                                            <p:cond delay="0"/>
                                          </p:stCondLst>
                                        </p:cTn>
                                        <p:tgtEl>
                                          <p:spTgt spid="1027"/>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028"/>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029"/>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030"/>
                                        </p:tgtEl>
                                        <p:attrNameLst>
                                          <p:attrName>style.visibility</p:attrName>
                                        </p:attrNameLst>
                                      </p:cBhvr>
                                      <p:to>
                                        <p:strVal val="visible"/>
                                      </p:to>
                                    </p:set>
                                  </p:childTnLst>
                                </p:cTn>
                              </p:par>
                              <p:par>
                                <p:cTn id="64" presetID="10" presetClass="exit" presetSubtype="0" fill="hold" grpId="1" nodeType="withEffect">
                                  <p:stCondLst>
                                    <p:cond delay="0"/>
                                  </p:stCondLst>
                                  <p:childTnLst>
                                    <p:animEffect transition="out" filter="fade">
                                      <p:cBhvr>
                                        <p:cTn id="65" dur="500"/>
                                        <p:tgtEl>
                                          <p:spTgt spid="12"/>
                                        </p:tgtEl>
                                      </p:cBhvr>
                                    </p:animEffect>
                                    <p:set>
                                      <p:cBhvr>
                                        <p:cTn id="66" dur="1" fill="hold">
                                          <p:stCondLst>
                                            <p:cond delay="499"/>
                                          </p:stCondLst>
                                        </p:cTn>
                                        <p:tgtEl>
                                          <p:spTgt spid="1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63" presetClass="path" presetSubtype="0" accel="50000" decel="50000" fill="hold" nodeType="clickEffect">
                                  <p:stCondLst>
                                    <p:cond delay="0"/>
                                  </p:stCondLst>
                                  <p:childTnLst>
                                    <p:animMotion origin="layout" path="M -1.99818E-6 3.55227E-6 L 0.17833 -0.00394 " pathEditMode="relative" rAng="0" ptsTypes="AA">
                                      <p:cBhvr>
                                        <p:cTn id="70" dur="2000" fill="hold"/>
                                        <p:tgtEl>
                                          <p:spTgt spid="1028"/>
                                        </p:tgtEl>
                                        <p:attrNameLst>
                                          <p:attrName>ppt_x</p:attrName>
                                          <p:attrName>ppt_y</p:attrName>
                                        </p:attrNameLst>
                                      </p:cBhvr>
                                      <p:rCtr x="8910" y="-208"/>
                                    </p:animMotion>
                                  </p:childTnLst>
                                </p:cTn>
                              </p:par>
                              <p:par>
                                <p:cTn id="71" presetID="10"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500"/>
                                        <p:tgtEl>
                                          <p:spTgt spid="13"/>
                                        </p:tgtEl>
                                      </p:cBhvr>
                                    </p:animEffect>
                                  </p:childTnLst>
                                </p:cTn>
                              </p:par>
                              <p:par>
                                <p:cTn id="74" presetID="63" presetClass="path" presetSubtype="0" accel="50000" decel="50000" fill="hold" nodeType="withEffect">
                                  <p:stCondLst>
                                    <p:cond delay="0"/>
                                  </p:stCondLst>
                                  <p:childTnLst>
                                    <p:animMotion origin="layout" path="M 1.30259E-6 -7.58557E-7 L 0.15918 -0.00208 " pathEditMode="relative" rAng="0" ptsTypes="AA">
                                      <p:cBhvr>
                                        <p:cTn id="75" dur="2000" fill="hold"/>
                                        <p:tgtEl>
                                          <p:spTgt spid="1030"/>
                                        </p:tgtEl>
                                        <p:attrNameLst>
                                          <p:attrName>ppt_x</p:attrName>
                                          <p:attrName>ppt_y</p:attrName>
                                        </p:attrNameLst>
                                      </p:cBhvr>
                                      <p:rCtr x="7959" y="-116"/>
                                    </p:animMotion>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500"/>
                                        <p:tgtEl>
                                          <p:spTgt spid="33"/>
                                        </p:tgtEl>
                                      </p:cBhvr>
                                    </p:animEffect>
                                  </p:childTnLst>
                                </p:cTn>
                              </p:par>
                              <p:par>
                                <p:cTn id="81" presetID="10" presetClass="exit" presetSubtype="0" fill="hold" grpId="1" nodeType="withEffect">
                                  <p:stCondLst>
                                    <p:cond delay="0"/>
                                  </p:stCondLst>
                                  <p:childTnLst>
                                    <p:animEffect transition="out" filter="fade">
                                      <p:cBhvr>
                                        <p:cTn id="82" dur="500"/>
                                        <p:tgtEl>
                                          <p:spTgt spid="13"/>
                                        </p:tgtEl>
                                      </p:cBhvr>
                                    </p:animEffect>
                                    <p:set>
                                      <p:cBhvr>
                                        <p:cTn id="83" dur="1" fill="hold">
                                          <p:stCondLst>
                                            <p:cond delay="499"/>
                                          </p:stCondLst>
                                        </p:cTn>
                                        <p:tgtEl>
                                          <p:spTgt spid="13"/>
                                        </p:tgtEl>
                                        <p:attrNameLst>
                                          <p:attrName>style.visibility</p:attrName>
                                        </p:attrNameLst>
                                      </p:cBhvr>
                                      <p:to>
                                        <p:strVal val="hidden"/>
                                      </p:to>
                                    </p:set>
                                  </p:childTnLst>
                                </p:cTn>
                              </p:par>
                              <p:par>
                                <p:cTn id="84" presetID="35" presetClass="path" presetSubtype="0" accel="50000" decel="50000" fill="hold" nodeType="withEffect">
                                  <p:stCondLst>
                                    <p:cond delay="0"/>
                                  </p:stCondLst>
                                  <p:childTnLst>
                                    <p:animMotion origin="layout" path="M -0.01511 -0.03099 L -0.37149 -0.02105 " pathEditMode="relative" rAng="0" ptsTypes="AA">
                                      <p:cBhvr>
                                        <p:cTn id="85" dur="2000" fill="hold"/>
                                        <p:tgtEl>
                                          <p:spTgt spid="33"/>
                                        </p:tgtEl>
                                        <p:attrNameLst>
                                          <p:attrName>ppt_x</p:attrName>
                                          <p:attrName>ppt_y</p:attrName>
                                        </p:attrNameLst>
                                      </p:cBhvr>
                                      <p:rCtr x="-17819" y="486"/>
                                    </p:animMotion>
                                  </p:childTnLst>
                                </p:cTn>
                              </p:par>
                              <p:par>
                                <p:cTn id="86" presetID="10" presetClass="entr" presetSubtype="0"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500"/>
                                        <p:tgtEl>
                                          <p:spTgt spid="24"/>
                                        </p:tgtEl>
                                      </p:cBhvr>
                                    </p:animEffect>
                                  </p:childTnLst>
                                </p:cTn>
                              </p:par>
                            </p:childTnLst>
                          </p:cTn>
                        </p:par>
                      </p:childTnLst>
                    </p:cTn>
                  </p:par>
                  <p:par>
                    <p:cTn id="89" fill="hold">
                      <p:stCondLst>
                        <p:cond delay="indefinite"/>
                      </p:stCondLst>
                      <p:childTnLst>
                        <p:par>
                          <p:cTn id="90" fill="hold">
                            <p:stCondLst>
                              <p:cond delay="0"/>
                            </p:stCondLst>
                            <p:childTnLst>
                              <p:par>
                                <p:cTn id="91" presetID="49" presetClass="path" presetSubtype="0" accel="50000" decel="50000" fill="hold" nodeType="clickEffect">
                                  <p:stCondLst>
                                    <p:cond delay="0"/>
                                  </p:stCondLst>
                                  <p:childTnLst>
                                    <p:animMotion origin="layout" path="M 0.17833 -0.00393 L 0.25544 0.05135 " pathEditMode="relative" rAng="0" ptsTypes="AA">
                                      <p:cBhvr>
                                        <p:cTn id="92" dur="2000" fill="hold"/>
                                        <p:tgtEl>
                                          <p:spTgt spid="1028"/>
                                        </p:tgtEl>
                                        <p:attrNameLst>
                                          <p:attrName>ppt_x</p:attrName>
                                          <p:attrName>ppt_y</p:attrName>
                                        </p:attrNameLst>
                                      </p:cBhvr>
                                      <p:rCtr x="3856" y="2752"/>
                                    </p:animMotion>
                                  </p:childTnLst>
                                </p:cTn>
                              </p:par>
                              <p:par>
                                <p:cTn id="93" presetID="10" presetClass="entr" presetSubtype="0" fill="hold" grpId="2"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xit" presetSubtype="0" fill="hold" nodeType="withEffect">
                                  <p:stCondLst>
                                    <p:cond delay="0"/>
                                  </p:stCondLst>
                                  <p:childTnLst>
                                    <p:animEffect transition="out" filter="fade">
                                      <p:cBhvr>
                                        <p:cTn id="97" dur="500"/>
                                        <p:tgtEl>
                                          <p:spTgt spid="33"/>
                                        </p:tgtEl>
                                      </p:cBhvr>
                                    </p:animEffect>
                                    <p:set>
                                      <p:cBhvr>
                                        <p:cTn id="98" dur="1" fill="hold">
                                          <p:stCondLst>
                                            <p:cond delay="499"/>
                                          </p:stCondLst>
                                        </p:cTn>
                                        <p:tgtEl>
                                          <p:spTgt spid="33"/>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24"/>
                                        </p:tgtEl>
                                      </p:cBhvr>
                                    </p:animEffect>
                                    <p:set>
                                      <p:cBhvr>
                                        <p:cTn id="101" dur="1" fill="hold">
                                          <p:stCondLst>
                                            <p:cond delay="499"/>
                                          </p:stCondLst>
                                        </p:cTn>
                                        <p:tgtEl>
                                          <p:spTgt spid="24"/>
                                        </p:tgtEl>
                                        <p:attrNameLst>
                                          <p:attrName>style.visibility</p:attrName>
                                        </p:attrNameLst>
                                      </p:cBhvr>
                                      <p:to>
                                        <p:strVal val="hidden"/>
                                      </p:to>
                                    </p:set>
                                  </p:childTnLst>
                                </p:cTn>
                              </p:par>
                              <p:par>
                                <p:cTn id="102" presetID="49" presetClass="path" presetSubtype="0" accel="50000" decel="50000" fill="hold" nodeType="withEffect">
                                  <p:stCondLst>
                                    <p:cond delay="0"/>
                                  </p:stCondLst>
                                  <p:childTnLst>
                                    <p:animMotion origin="layout" path="M 0.15918 -0.00208 L 0.2557 0.07126 " pathEditMode="relative" rAng="0" ptsTypes="AA">
                                      <p:cBhvr>
                                        <p:cTn id="103" dur="2000" fill="hold"/>
                                        <p:tgtEl>
                                          <p:spTgt spid="1030"/>
                                        </p:tgtEl>
                                        <p:attrNameLst>
                                          <p:attrName>ppt_x</p:attrName>
                                          <p:attrName>ppt_y</p:attrName>
                                        </p:attrNameLst>
                                      </p:cBhvr>
                                      <p:rCtr x="4820" y="3656"/>
                                    </p:animMotion>
                                  </p:childTnLst>
                                </p:cTn>
                              </p:par>
                              <p:par>
                                <p:cTn id="104" presetID="10" presetClass="entr" presetSubtype="0" fill="hold" nodeType="with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fade">
                                      <p:cBhvr>
                                        <p:cTn id="106" dur="500"/>
                                        <p:tgtEl>
                                          <p:spTgt spid="20"/>
                                        </p:tgtEl>
                                      </p:cBhvr>
                                    </p:animEffect>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nodeType="clickEffect">
                                  <p:stCondLst>
                                    <p:cond delay="0"/>
                                  </p:stCondLst>
                                  <p:childTnLst>
                                    <p:animMotion origin="layout" path="M 0.2556 0.0713 L 0.28763 0.07546 " pathEditMode="relative" rAng="0" ptsTypes="AA">
                                      <p:cBhvr>
                                        <p:cTn id="110" dur="2000" fill="hold"/>
                                        <p:tgtEl>
                                          <p:spTgt spid="1030"/>
                                        </p:tgtEl>
                                        <p:attrNameLst>
                                          <p:attrName>ppt_x</p:attrName>
                                          <p:attrName>ppt_y</p:attrName>
                                        </p:attrNameLst>
                                      </p:cBhvr>
                                      <p:rCtr x="1602" y="208"/>
                                    </p:animMotion>
                                  </p:childTnLst>
                                </p:cTn>
                              </p:par>
                              <p:par>
                                <p:cTn id="111" presetID="10" presetClass="exit" presetSubtype="0" fill="hold" grpId="1" nodeType="withEffect">
                                  <p:stCondLst>
                                    <p:cond delay="0"/>
                                  </p:stCondLst>
                                  <p:childTnLst>
                                    <p:animEffect transition="out" filter="fade">
                                      <p:cBhvr>
                                        <p:cTn id="112" dur="500"/>
                                        <p:tgtEl>
                                          <p:spTgt spid="21"/>
                                        </p:tgtEl>
                                      </p:cBhvr>
                                    </p:animEffect>
                                    <p:set>
                                      <p:cBhvr>
                                        <p:cTn id="113" dur="1" fill="hold">
                                          <p:stCondLst>
                                            <p:cond delay="499"/>
                                          </p:stCondLst>
                                        </p:cTn>
                                        <p:tgtEl>
                                          <p:spTgt spid="21"/>
                                        </p:tgtEl>
                                        <p:attrNameLst>
                                          <p:attrName>style.visibility</p:attrName>
                                        </p:attrNameLst>
                                      </p:cBhvr>
                                      <p:to>
                                        <p:strVal val="hidden"/>
                                      </p:to>
                                    </p:set>
                                  </p:childTnLst>
                                </p:cTn>
                              </p:par>
                              <p:par>
                                <p:cTn id="114" presetID="10" presetClass="entr" presetSubtype="0" fill="hold" grpId="0" nodeType="withEffect">
                                  <p:stCondLst>
                                    <p:cond delay="0"/>
                                  </p:stCondLst>
                                  <p:childTnLst>
                                    <p:set>
                                      <p:cBhvr>
                                        <p:cTn id="115" dur="1" fill="hold">
                                          <p:stCondLst>
                                            <p:cond delay="0"/>
                                          </p:stCondLst>
                                        </p:cTn>
                                        <p:tgtEl>
                                          <p:spTgt spid="21"/>
                                        </p:tgtEl>
                                        <p:attrNameLst>
                                          <p:attrName>style.visibility</p:attrName>
                                        </p:attrNameLst>
                                      </p:cBhvr>
                                      <p:to>
                                        <p:strVal val="visible"/>
                                      </p:to>
                                    </p:set>
                                    <p:animEffect transition="in" filter="fade">
                                      <p:cBhvr>
                                        <p:cTn id="116" dur="500"/>
                                        <p:tgtEl>
                                          <p:spTgt spid="21"/>
                                        </p:tgtEl>
                                      </p:cBhvr>
                                    </p:animEffect>
                                  </p:childTnLst>
                                </p:cTn>
                              </p:par>
                              <p:par>
                                <p:cTn id="117" presetID="63" presetClass="path" presetSubtype="0" accel="50000" decel="50000" fill="hold" nodeType="withEffect">
                                  <p:stCondLst>
                                    <p:cond delay="0"/>
                                  </p:stCondLst>
                                  <p:childTnLst>
                                    <p:animMotion origin="layout" path="M 0.24726 0.06713 L 0.28242 0.06574 " pathEditMode="relative" rAng="0" ptsTypes="AA">
                                      <p:cBhvr>
                                        <p:cTn id="118" dur="2000" fill="hold"/>
                                        <p:tgtEl>
                                          <p:spTgt spid="1028"/>
                                        </p:tgtEl>
                                        <p:attrNameLst>
                                          <p:attrName>ppt_x</p:attrName>
                                          <p:attrName>ppt_y</p:attrName>
                                        </p:attrNameLst>
                                      </p:cBhvr>
                                      <p:rCtr x="1758" y="-69"/>
                                    </p:animMotion>
                                  </p:childTnLst>
                                </p:cTn>
                              </p:par>
                              <p:par>
                                <p:cTn id="119" presetID="10" presetClass="exit" presetSubtype="0" fill="hold" nodeType="withEffect">
                                  <p:stCondLst>
                                    <p:cond delay="0"/>
                                  </p:stCondLst>
                                  <p:childTnLst>
                                    <p:animEffect transition="out" filter="fade">
                                      <p:cBhvr>
                                        <p:cTn id="120" dur="500"/>
                                        <p:tgtEl>
                                          <p:spTgt spid="1030"/>
                                        </p:tgtEl>
                                      </p:cBhvr>
                                    </p:animEffect>
                                    <p:set>
                                      <p:cBhvr>
                                        <p:cTn id="121" dur="1" fill="hold">
                                          <p:stCondLst>
                                            <p:cond delay="499"/>
                                          </p:stCondLst>
                                        </p:cTn>
                                        <p:tgtEl>
                                          <p:spTgt spid="1030"/>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1028"/>
                                        </p:tgtEl>
                                      </p:cBhvr>
                                    </p:animEffect>
                                    <p:set>
                                      <p:cBhvr>
                                        <p:cTn id="124" dur="1" fill="hold">
                                          <p:stCondLst>
                                            <p:cond delay="499"/>
                                          </p:stCondLst>
                                        </p:cTn>
                                        <p:tgtEl>
                                          <p:spTgt spid="1028"/>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1030"/>
                                        </p:tgtEl>
                                      </p:cBhvr>
                                    </p:animEffect>
                                    <p:set>
                                      <p:cBhvr>
                                        <p:cTn id="127" dur="1" fill="hold">
                                          <p:stCondLst>
                                            <p:cond delay="499"/>
                                          </p:stCondLst>
                                        </p:cTn>
                                        <p:tgtEl>
                                          <p:spTgt spid="1030"/>
                                        </p:tgtEl>
                                        <p:attrNameLst>
                                          <p:attrName>style.visibility</p:attrName>
                                        </p:attrNameLst>
                                      </p:cBhvr>
                                      <p:to>
                                        <p:strVal val="hidden"/>
                                      </p:to>
                                    </p:set>
                                  </p:childTnLst>
                                </p:cTn>
                              </p:par>
                              <p:par>
                                <p:cTn id="128" presetID="63" presetClass="path" presetSubtype="0" accel="50000" decel="50000" fill="hold" nodeType="withEffect">
                                  <p:stCondLst>
                                    <p:cond delay="0"/>
                                  </p:stCondLst>
                                  <p:childTnLst>
                                    <p:animMotion origin="layout" path="M -0.00508 -0.04607 L 0.30047 -0.11922 " pathEditMode="relative" rAng="0" ptsTypes="AA">
                                      <p:cBhvr>
                                        <p:cTn id="129" dur="2000" fill="hold"/>
                                        <p:tgtEl>
                                          <p:spTgt spid="20"/>
                                        </p:tgtEl>
                                        <p:attrNameLst>
                                          <p:attrName>ppt_x</p:attrName>
                                          <p:attrName>ppt_y</p:attrName>
                                        </p:attrNameLst>
                                      </p:cBhvr>
                                      <p:rCtr x="15277" y="-3657"/>
                                    </p:animMotion>
                                  </p:childTnLst>
                                </p:cTn>
                              </p:par>
                              <p:par>
                                <p:cTn id="130" presetID="10" presetClass="entr" presetSubtype="0" fill="hold" grpId="0" nodeType="withEffect">
                                  <p:stCondLst>
                                    <p:cond delay="0"/>
                                  </p:stCondLst>
                                  <p:childTnLst>
                                    <p:set>
                                      <p:cBhvr>
                                        <p:cTn id="131" dur="1" fill="hold">
                                          <p:stCondLst>
                                            <p:cond delay="0"/>
                                          </p:stCondLst>
                                        </p:cTn>
                                        <p:tgtEl>
                                          <p:spTgt spid="23"/>
                                        </p:tgtEl>
                                        <p:attrNameLst>
                                          <p:attrName>style.visibility</p:attrName>
                                        </p:attrNameLst>
                                      </p:cBhvr>
                                      <p:to>
                                        <p:strVal val="visible"/>
                                      </p:to>
                                    </p:set>
                                    <p:animEffect transition="in" filter="fade">
                                      <p:cBhvr>
                                        <p:cTn id="1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9" grpId="0"/>
      <p:bldP spid="9" grpId="1"/>
      <p:bldP spid="22" grpId="0"/>
      <p:bldP spid="22" grpId="1"/>
      <p:bldP spid="10" grpId="0"/>
      <p:bldP spid="10" grpId="1"/>
      <p:bldP spid="12" grpId="0"/>
      <p:bldP spid="12" grpId="1"/>
      <p:bldP spid="13" grpId="0"/>
      <p:bldP spid="13" grpId="1"/>
      <p:bldP spid="21" grpId="0"/>
      <p:bldP spid="21" grpId="1"/>
      <p:bldP spid="21" grpId="2"/>
      <p:bldP spid="23" grpId="0"/>
      <p:bldP spid="24" grpId="0"/>
      <p:bldP spid="2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Updates in SharePoint 2013 with Cobalt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4095" y="4120111"/>
            <a:ext cx="1143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340" y="4542571"/>
            <a:ext cx="825500"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2636" y="4374818"/>
            <a:ext cx="838200"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0890" y="4057318"/>
            <a:ext cx="9144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1988" y="3857530"/>
            <a:ext cx="9652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Freeform 17"/>
          <p:cNvSpPr/>
          <p:nvPr/>
        </p:nvSpPr>
        <p:spPr bwMode="auto">
          <a:xfrm>
            <a:off x="1002732" y="2477544"/>
            <a:ext cx="2559334" cy="2319167"/>
          </a:xfrm>
          <a:custGeom>
            <a:avLst/>
            <a:gdLst>
              <a:gd name="connsiteX0" fmla="*/ 0 w 4419600"/>
              <a:gd name="connsiteY0" fmla="*/ 1377213 h 1377213"/>
              <a:gd name="connsiteX1" fmla="*/ 177800 w 4419600"/>
              <a:gd name="connsiteY1" fmla="*/ 437413 h 1377213"/>
              <a:gd name="connsiteX2" fmla="*/ 863600 w 4419600"/>
              <a:gd name="connsiteY2" fmla="*/ 94513 h 1377213"/>
              <a:gd name="connsiteX3" fmla="*/ 2019300 w 4419600"/>
              <a:gd name="connsiteY3" fmla="*/ 31013 h 1377213"/>
              <a:gd name="connsiteX4" fmla="*/ 2590800 w 4419600"/>
              <a:gd name="connsiteY4" fmla="*/ 18313 h 1377213"/>
              <a:gd name="connsiteX5" fmla="*/ 3822700 w 4419600"/>
              <a:gd name="connsiteY5" fmla="*/ 31013 h 1377213"/>
              <a:gd name="connsiteX6" fmla="*/ 4305300 w 4419600"/>
              <a:gd name="connsiteY6" fmla="*/ 386613 h 1377213"/>
              <a:gd name="connsiteX7" fmla="*/ 4419600 w 4419600"/>
              <a:gd name="connsiteY7" fmla="*/ 767613 h 137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1377213">
                <a:moveTo>
                  <a:pt x="0" y="1377213"/>
                </a:moveTo>
                <a:cubicBezTo>
                  <a:pt x="16933" y="1014204"/>
                  <a:pt x="33867" y="651196"/>
                  <a:pt x="177800" y="437413"/>
                </a:cubicBezTo>
                <a:cubicBezTo>
                  <a:pt x="321733" y="223630"/>
                  <a:pt x="556683" y="162246"/>
                  <a:pt x="863600" y="94513"/>
                </a:cubicBezTo>
                <a:cubicBezTo>
                  <a:pt x="1170517" y="26780"/>
                  <a:pt x="1731433" y="43713"/>
                  <a:pt x="2019300" y="31013"/>
                </a:cubicBezTo>
                <a:cubicBezTo>
                  <a:pt x="2307167" y="18313"/>
                  <a:pt x="2290233" y="18313"/>
                  <a:pt x="2590800" y="18313"/>
                </a:cubicBezTo>
                <a:cubicBezTo>
                  <a:pt x="2891367" y="18313"/>
                  <a:pt x="3536950" y="-30370"/>
                  <a:pt x="3822700" y="31013"/>
                </a:cubicBezTo>
                <a:cubicBezTo>
                  <a:pt x="4108450" y="92396"/>
                  <a:pt x="4205817" y="263846"/>
                  <a:pt x="4305300" y="386613"/>
                </a:cubicBezTo>
                <a:cubicBezTo>
                  <a:pt x="4404783" y="509380"/>
                  <a:pt x="4412191" y="638496"/>
                  <a:pt x="4419600" y="767613"/>
                </a:cubicBezTo>
              </a:path>
            </a:pathLst>
          </a:custGeom>
          <a:ln>
            <a:prstDash val="dash"/>
            <a:headEnd type="none" w="med" len="med"/>
            <a:tailEnd type="triangle" w="lg" len="lg"/>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19" name="Freeform 18"/>
          <p:cNvSpPr/>
          <p:nvPr/>
        </p:nvSpPr>
        <p:spPr bwMode="auto">
          <a:xfrm>
            <a:off x="5349922" y="2238897"/>
            <a:ext cx="3944202" cy="1377213"/>
          </a:xfrm>
          <a:custGeom>
            <a:avLst/>
            <a:gdLst>
              <a:gd name="connsiteX0" fmla="*/ 0 w 4419600"/>
              <a:gd name="connsiteY0" fmla="*/ 1377213 h 1377213"/>
              <a:gd name="connsiteX1" fmla="*/ 177800 w 4419600"/>
              <a:gd name="connsiteY1" fmla="*/ 437413 h 1377213"/>
              <a:gd name="connsiteX2" fmla="*/ 863600 w 4419600"/>
              <a:gd name="connsiteY2" fmla="*/ 94513 h 1377213"/>
              <a:gd name="connsiteX3" fmla="*/ 2019300 w 4419600"/>
              <a:gd name="connsiteY3" fmla="*/ 31013 h 1377213"/>
              <a:gd name="connsiteX4" fmla="*/ 2590800 w 4419600"/>
              <a:gd name="connsiteY4" fmla="*/ 18313 h 1377213"/>
              <a:gd name="connsiteX5" fmla="*/ 3822700 w 4419600"/>
              <a:gd name="connsiteY5" fmla="*/ 31013 h 1377213"/>
              <a:gd name="connsiteX6" fmla="*/ 4305300 w 4419600"/>
              <a:gd name="connsiteY6" fmla="*/ 386613 h 1377213"/>
              <a:gd name="connsiteX7" fmla="*/ 4419600 w 4419600"/>
              <a:gd name="connsiteY7" fmla="*/ 767613 h 137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1377213">
                <a:moveTo>
                  <a:pt x="0" y="1377213"/>
                </a:moveTo>
                <a:cubicBezTo>
                  <a:pt x="16933" y="1014204"/>
                  <a:pt x="33867" y="651196"/>
                  <a:pt x="177800" y="437413"/>
                </a:cubicBezTo>
                <a:cubicBezTo>
                  <a:pt x="321733" y="223630"/>
                  <a:pt x="556683" y="162246"/>
                  <a:pt x="863600" y="94513"/>
                </a:cubicBezTo>
                <a:cubicBezTo>
                  <a:pt x="1170517" y="26780"/>
                  <a:pt x="1731433" y="43713"/>
                  <a:pt x="2019300" y="31013"/>
                </a:cubicBezTo>
                <a:cubicBezTo>
                  <a:pt x="2307167" y="18313"/>
                  <a:pt x="2290233" y="18313"/>
                  <a:pt x="2590800" y="18313"/>
                </a:cubicBezTo>
                <a:cubicBezTo>
                  <a:pt x="2891367" y="18313"/>
                  <a:pt x="3536950" y="-30370"/>
                  <a:pt x="3822700" y="31013"/>
                </a:cubicBezTo>
                <a:cubicBezTo>
                  <a:pt x="4108450" y="92396"/>
                  <a:pt x="4205817" y="263846"/>
                  <a:pt x="4305300" y="386613"/>
                </a:cubicBezTo>
                <a:cubicBezTo>
                  <a:pt x="4404783" y="509380"/>
                  <a:pt x="4412191" y="638496"/>
                  <a:pt x="4419600" y="767613"/>
                </a:cubicBezTo>
              </a:path>
            </a:pathLst>
          </a:custGeom>
          <a:ln>
            <a:prstDash val="dash"/>
            <a:headEnd type="none" w="med" len="med"/>
            <a:tailEnd type="triangle" w="lg" len="lg"/>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9" name="TextBox 8"/>
          <p:cNvSpPr txBox="1"/>
          <p:nvPr/>
        </p:nvSpPr>
        <p:spPr>
          <a:xfrm>
            <a:off x="720974" y="1981199"/>
            <a:ext cx="3850536" cy="409575"/>
          </a:xfrm>
          <a:prstGeom prst="rect">
            <a:avLst/>
          </a:prstGeom>
          <a:noFill/>
        </p:spPr>
        <p:txBody>
          <a:bodyPr wrap="square" lIns="0" tIns="0" rIns="0" bIns="0" rtlCol="0">
            <a:noAutofit/>
          </a:bodyPr>
          <a:lstStyle/>
          <a:p>
            <a:r>
              <a:rPr lang="en-US" sz="2800" dirty="0" smtClean="0">
                <a:gradFill>
                  <a:gsLst>
                    <a:gs pos="0">
                      <a:schemeClr val="tx1"/>
                    </a:gs>
                    <a:gs pos="86000">
                      <a:schemeClr val="tx1"/>
                    </a:gs>
                  </a:gsLst>
                  <a:lin ang="5400000" scaled="0"/>
                </a:gradFill>
                <a:latin typeface="Segoe UI Light" pitchFamily="34" charset="0"/>
              </a:rPr>
              <a:t>User Requests Document</a:t>
            </a:r>
          </a:p>
        </p:txBody>
      </p:sp>
      <p:sp>
        <p:nvSpPr>
          <p:cNvPr id="22" name="TextBox 21"/>
          <p:cNvSpPr txBox="1"/>
          <p:nvPr/>
        </p:nvSpPr>
        <p:spPr>
          <a:xfrm>
            <a:off x="5669485" y="1752598"/>
            <a:ext cx="4017440" cy="409575"/>
          </a:xfrm>
          <a:prstGeom prst="rect">
            <a:avLst/>
          </a:prstGeom>
          <a:noFill/>
        </p:spPr>
        <p:txBody>
          <a:bodyPr wrap="square" lIns="0" tIns="0" rIns="0" bIns="0" rtlCol="0">
            <a:noAutofit/>
          </a:bodyPr>
          <a:lstStyle/>
          <a:p>
            <a:r>
              <a:rPr lang="en-US" sz="2800" dirty="0" smtClean="0">
                <a:gradFill>
                  <a:gsLst>
                    <a:gs pos="0">
                      <a:schemeClr val="tx1"/>
                    </a:gs>
                    <a:gs pos="86000">
                      <a:schemeClr val="tx1"/>
                    </a:gs>
                  </a:gsLst>
                  <a:lin ang="5400000" scaled="0"/>
                </a:gradFill>
                <a:latin typeface="Segoe UI Light" pitchFamily="34" charset="0"/>
              </a:rPr>
              <a:t>WFE Requests Document</a:t>
            </a:r>
          </a:p>
        </p:txBody>
      </p:sp>
      <p:sp>
        <p:nvSpPr>
          <p:cNvPr id="10" name="TextBox 9"/>
          <p:cNvSpPr txBox="1"/>
          <p:nvPr/>
        </p:nvSpPr>
        <p:spPr>
          <a:xfrm>
            <a:off x="8093123" y="5110711"/>
            <a:ext cx="3985146" cy="715351"/>
          </a:xfrm>
          <a:prstGeom prst="rect">
            <a:avLst/>
          </a:prstGeom>
          <a:noFill/>
        </p:spPr>
        <p:txBody>
          <a:bodyPr wrap="square" lIns="0" tIns="0" rIns="0" bIns="0" rtlCol="0">
            <a:noAutofit/>
          </a:bodyPr>
          <a:lstStyle/>
          <a:p>
            <a:r>
              <a:rPr lang="en-US" sz="2800" dirty="0" smtClean="0">
                <a:gradFill>
                  <a:gsLst>
                    <a:gs pos="0">
                      <a:schemeClr val="tx1"/>
                    </a:gs>
                    <a:gs pos="86000">
                      <a:schemeClr val="tx1"/>
                    </a:gs>
                  </a:gsLst>
                  <a:lin ang="5400000" scaled="0"/>
                </a:gradFill>
                <a:latin typeface="Segoe UI Light" pitchFamily="34" charset="0"/>
              </a:rPr>
              <a:t>SQL Reads Full Document</a:t>
            </a:r>
          </a:p>
        </p:txBody>
      </p:sp>
      <p:grpSp>
        <p:nvGrpSpPr>
          <p:cNvPr id="25" name="Group 24"/>
          <p:cNvGrpSpPr/>
          <p:nvPr/>
        </p:nvGrpSpPr>
        <p:grpSpPr bwMode="black">
          <a:xfrm>
            <a:off x="148170" y="4216068"/>
            <a:ext cx="721231" cy="586753"/>
            <a:chOff x="5184775" y="225425"/>
            <a:chExt cx="1500188" cy="1220788"/>
          </a:xfrm>
          <a:solidFill>
            <a:schemeClr val="tx1"/>
          </a:solidFill>
        </p:grpSpPr>
        <p:sp>
          <p:nvSpPr>
            <p:cNvPr id="26" name="Freeform 25"/>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27" name="Oval 26"/>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28" name="Freeform 27"/>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grpSp>
      <p:sp>
        <p:nvSpPr>
          <p:cNvPr id="12" name="TextBox 11"/>
          <p:cNvSpPr txBox="1"/>
          <p:nvPr/>
        </p:nvSpPr>
        <p:spPr>
          <a:xfrm>
            <a:off x="-41770" y="2939072"/>
            <a:ext cx="3252716" cy="561090"/>
          </a:xfrm>
          <a:prstGeom prst="rect">
            <a:avLst/>
          </a:prstGeom>
          <a:noFill/>
        </p:spPr>
        <p:txBody>
          <a:bodyPr wrap="square" lIns="0" tIns="0" rIns="0" bIns="0" rtlCol="0">
            <a:noAutofit/>
          </a:bodyPr>
          <a:lstStyle/>
          <a:p>
            <a:pPr algn="ctr"/>
            <a:r>
              <a:rPr lang="en-US" sz="2800" dirty="0" smtClean="0">
                <a:gradFill>
                  <a:gsLst>
                    <a:gs pos="0">
                      <a:schemeClr val="tx1"/>
                    </a:gs>
                    <a:gs pos="86000">
                      <a:schemeClr val="tx1"/>
                    </a:gs>
                  </a:gsLst>
                  <a:lin ang="5400000" scaled="0"/>
                </a:gradFill>
                <a:latin typeface="Segoe UI Light" pitchFamily="34" charset="0"/>
              </a:rPr>
              <a:t>User Updates Document</a:t>
            </a:r>
          </a:p>
        </p:txBody>
      </p:sp>
      <p:sp>
        <p:nvSpPr>
          <p:cNvPr id="13" name="TextBox 12"/>
          <p:cNvSpPr txBox="1"/>
          <p:nvPr/>
        </p:nvSpPr>
        <p:spPr>
          <a:xfrm>
            <a:off x="1832995" y="4830932"/>
            <a:ext cx="3780430" cy="559558"/>
          </a:xfrm>
          <a:prstGeom prst="rect">
            <a:avLst/>
          </a:prstGeom>
          <a:noFill/>
        </p:spPr>
        <p:txBody>
          <a:bodyPr wrap="square" lIns="0" tIns="0" rIns="0" bIns="0" rtlCol="0">
            <a:noAutofit/>
          </a:bodyPr>
          <a:lstStyle/>
          <a:p>
            <a:r>
              <a:rPr lang="en-US" sz="2800" dirty="0" smtClean="0">
                <a:gradFill>
                  <a:gsLst>
                    <a:gs pos="0">
                      <a:schemeClr val="tx1"/>
                    </a:gs>
                    <a:gs pos="86000">
                      <a:schemeClr val="tx1"/>
                    </a:gs>
                  </a:gsLst>
                  <a:lin ang="5400000" scaled="0"/>
                </a:gradFill>
                <a:latin typeface="Segoe UI Light" pitchFamily="34" charset="0"/>
              </a:rPr>
              <a:t>Updates are Sent to WFE</a:t>
            </a:r>
          </a:p>
        </p:txBody>
      </p:sp>
      <p:sp>
        <p:nvSpPr>
          <p:cNvPr id="21" name="TextBox 20"/>
          <p:cNvSpPr txBox="1"/>
          <p:nvPr/>
        </p:nvSpPr>
        <p:spPr>
          <a:xfrm>
            <a:off x="4648096" y="4955651"/>
            <a:ext cx="5347853" cy="438260"/>
          </a:xfrm>
          <a:prstGeom prst="rect">
            <a:avLst/>
          </a:prstGeom>
          <a:noFill/>
        </p:spPr>
        <p:txBody>
          <a:bodyPr wrap="square" lIns="0" tIns="0" rIns="0" bIns="0" rtlCol="0">
            <a:noAutofit/>
          </a:bodyPr>
          <a:lstStyle/>
          <a:p>
            <a:pPr algn="ctr"/>
            <a:r>
              <a:rPr lang="en-US" sz="2800" dirty="0" smtClean="0">
                <a:gradFill>
                  <a:gsLst>
                    <a:gs pos="0">
                      <a:schemeClr val="tx1"/>
                    </a:gs>
                    <a:gs pos="86000">
                      <a:schemeClr val="tx1"/>
                    </a:gs>
                  </a:gsLst>
                  <a:lin ang="5400000" scaled="0"/>
                </a:gradFill>
                <a:latin typeface="Segoe UI Light" pitchFamily="34" charset="0"/>
              </a:rPr>
              <a:t>Updates are Sent to SQL</a:t>
            </a:r>
          </a:p>
        </p:txBody>
      </p:sp>
      <p:sp>
        <p:nvSpPr>
          <p:cNvPr id="3" name="TextBox 2"/>
          <p:cNvSpPr txBox="1"/>
          <p:nvPr/>
        </p:nvSpPr>
        <p:spPr>
          <a:xfrm>
            <a:off x="8565595" y="4720371"/>
            <a:ext cx="3138984" cy="454410"/>
          </a:xfrm>
          <a:prstGeom prst="rect">
            <a:avLst/>
          </a:prstGeom>
          <a:noFill/>
        </p:spPr>
        <p:txBody>
          <a:bodyPr wrap="square" lIns="0" tIns="0" rIns="0" bIns="0" rtlCol="0">
            <a:noAutofit/>
          </a:bodyPr>
          <a:lstStyle/>
          <a:p>
            <a:pPr algn="ctr"/>
            <a:r>
              <a:rPr lang="en-US" sz="2800" dirty="0" smtClean="0">
                <a:gradFill>
                  <a:gsLst>
                    <a:gs pos="0">
                      <a:schemeClr val="tx1"/>
                    </a:gs>
                    <a:gs pos="86000">
                      <a:schemeClr val="tx1"/>
                    </a:gs>
                  </a:gsLst>
                  <a:lin ang="5400000" scaled="0"/>
                </a:gradFill>
                <a:latin typeface="Segoe UI Light" pitchFamily="34" charset="0"/>
              </a:rPr>
              <a:t>Updates are Committed to SQL “Shredded Storage”</a:t>
            </a:r>
          </a:p>
        </p:txBody>
      </p:sp>
      <p:grpSp>
        <p:nvGrpSpPr>
          <p:cNvPr id="29" name="Group 28"/>
          <p:cNvGrpSpPr/>
          <p:nvPr/>
        </p:nvGrpSpPr>
        <p:grpSpPr bwMode="black">
          <a:xfrm>
            <a:off x="7994095" y="2966077"/>
            <a:ext cx="721231" cy="586753"/>
            <a:chOff x="5184775" y="225425"/>
            <a:chExt cx="1500188" cy="1220788"/>
          </a:xfrm>
          <a:solidFill>
            <a:schemeClr val="tx1"/>
          </a:solidFill>
        </p:grpSpPr>
        <p:sp>
          <p:nvSpPr>
            <p:cNvPr id="30" name="Freeform 29"/>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31" name="Oval 30"/>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32" name="Freeform 31"/>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grpSp>
      <p:grpSp>
        <p:nvGrpSpPr>
          <p:cNvPr id="33" name="Group 32"/>
          <p:cNvGrpSpPr>
            <a:grpSpLocks noChangeAspect="1"/>
          </p:cNvGrpSpPr>
          <p:nvPr/>
        </p:nvGrpSpPr>
        <p:grpSpPr>
          <a:xfrm>
            <a:off x="167902" y="4496829"/>
            <a:ext cx="1692997" cy="1728000"/>
            <a:chOff x="3405921" y="5273720"/>
            <a:chExt cx="1399807" cy="1428750"/>
          </a:xfrm>
        </p:grpSpPr>
        <p:pic>
          <p:nvPicPr>
            <p:cNvPr id="34" name="Picture 2" descr="\\MAGNUM\Projects\Microsoft\Cloud Power FY12\Design\ICONS_PNG\Devices.png"/>
            <p:cNvPicPr>
              <a:picLocks noChangeAspect="1" noChangeArrowheads="1"/>
            </p:cNvPicPr>
            <p:nvPr/>
          </p:nvPicPr>
          <p:blipFill>
            <a:blip r:embed="rId7" cstate="print">
              <a:duotone>
                <a:prstClr val="black"/>
                <a:schemeClr val="accent4">
                  <a:tint val="45000"/>
                  <a:satMod val="400000"/>
                </a:schemeClr>
              </a:duotone>
            </a:blip>
            <a:srcRect l="50000" r="2000" b="50000"/>
            <a:stretch>
              <a:fillRect/>
            </a:stretch>
          </p:blipFill>
          <p:spPr bwMode="auto">
            <a:xfrm>
              <a:off x="3433771" y="5273720"/>
              <a:ext cx="1371957" cy="1428750"/>
            </a:xfrm>
            <a:prstGeom prst="rect">
              <a:avLst/>
            </a:prstGeom>
            <a:noFill/>
            <a:ln>
              <a:noFill/>
            </a:ln>
          </p:spPr>
        </p:pic>
        <p:pic>
          <p:nvPicPr>
            <p:cNvPr id="35" name="Picture 34"/>
            <p:cNvPicPr>
              <a:picLocks/>
            </p:cNvPicPr>
            <p:nvPr/>
          </p:nvPicPr>
          <p:blipFill>
            <a:blip r:embed="rId8"/>
            <a:stretch>
              <a:fillRect/>
            </a:stretch>
          </p:blipFill>
          <p:spPr>
            <a:xfrm rot="412988">
              <a:off x="3405921" y="5844509"/>
              <a:ext cx="1368000" cy="498121"/>
            </a:xfrm>
            <a:prstGeom prst="rect">
              <a:avLst/>
            </a:prstGeom>
            <a:ln>
              <a:solidFill>
                <a:schemeClr val="bg1">
                  <a:lumMod val="65000"/>
                </a:schemeClr>
              </a:solidFill>
            </a:ln>
            <a:scene3d>
              <a:camera prst="perspectiveContrastingLeftFacing">
                <a:rot lat="60000" lon="2636332" rev="21594000"/>
              </a:camera>
              <a:lightRig rig="threePt" dir="t"/>
            </a:scene3d>
          </p:spPr>
        </p:pic>
      </p:grpSp>
      <p:grpSp>
        <p:nvGrpSpPr>
          <p:cNvPr id="49" name="Group 48"/>
          <p:cNvGrpSpPr>
            <a:grpSpLocks noChangeAspect="1"/>
          </p:cNvGrpSpPr>
          <p:nvPr/>
        </p:nvGrpSpPr>
        <p:grpSpPr>
          <a:xfrm>
            <a:off x="8565079" y="2771539"/>
            <a:ext cx="2316945" cy="1980000"/>
            <a:chOff x="5713617" y="3267568"/>
            <a:chExt cx="2547425" cy="2176963"/>
          </a:xfrm>
        </p:grpSpPr>
        <p:grpSp>
          <p:nvGrpSpPr>
            <p:cNvPr id="50" name="Group 49"/>
            <p:cNvGrpSpPr/>
            <p:nvPr/>
          </p:nvGrpSpPr>
          <p:grpSpPr>
            <a:xfrm>
              <a:off x="6427495" y="3528051"/>
              <a:ext cx="666750" cy="1487475"/>
              <a:chOff x="2081162" y="4640597"/>
              <a:chExt cx="666750" cy="1487475"/>
            </a:xfrm>
            <a:solidFill>
              <a:schemeClr val="bg1"/>
            </a:solidFill>
          </p:grpSpPr>
          <p:sp>
            <p:nvSpPr>
              <p:cNvPr id="66" name="Snip Diagonal Corner Rectangle 65"/>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7" name="Isosceles Triangle 66"/>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8" name="Isosceles Triangle 67"/>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51" name="Group 50"/>
            <p:cNvGrpSpPr/>
            <p:nvPr/>
          </p:nvGrpSpPr>
          <p:grpSpPr>
            <a:xfrm>
              <a:off x="6905730" y="3701400"/>
              <a:ext cx="666750" cy="1487475"/>
              <a:chOff x="2081162" y="4640597"/>
              <a:chExt cx="666750" cy="1487475"/>
            </a:xfrm>
            <a:solidFill>
              <a:schemeClr val="bg1"/>
            </a:solidFill>
          </p:grpSpPr>
          <p:sp>
            <p:nvSpPr>
              <p:cNvPr id="63" name="Snip Diagonal Corner Rectangle 62"/>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4" name="Isosceles Triangle 63"/>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5" name="Isosceles Triangle 64"/>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52" name="Group 51"/>
            <p:cNvGrpSpPr/>
            <p:nvPr/>
          </p:nvGrpSpPr>
          <p:grpSpPr>
            <a:xfrm>
              <a:off x="5713617" y="3267568"/>
              <a:ext cx="2547425" cy="2176963"/>
              <a:chOff x="5916935" y="3735661"/>
              <a:chExt cx="2547425" cy="2176963"/>
            </a:xfrm>
          </p:grpSpPr>
          <p:pic>
            <p:nvPicPr>
              <p:cNvPr id="53" name="Picture 2" descr="\\MAGNUM\Projects\Microsoft\Cloud Power FY12\Design\Icons\PNGs\Server_2.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6452046" y="3900835"/>
                <a:ext cx="2012314" cy="2011789"/>
              </a:xfrm>
              <a:prstGeom prst="rect">
                <a:avLst/>
              </a:prstGeom>
              <a:noFill/>
            </p:spPr>
          </p:pic>
          <p:grpSp>
            <p:nvGrpSpPr>
              <p:cNvPr id="54" name="Group 53"/>
              <p:cNvGrpSpPr/>
              <p:nvPr/>
            </p:nvGrpSpPr>
            <p:grpSpPr>
              <a:xfrm>
                <a:off x="5916935" y="3735661"/>
                <a:ext cx="2086556" cy="2011789"/>
                <a:chOff x="5916935" y="3735661"/>
                <a:chExt cx="2086556" cy="2011789"/>
              </a:xfrm>
            </p:grpSpPr>
            <p:pic>
              <p:nvPicPr>
                <p:cNvPr id="55" name="Picture 2" descr="\\MAGNUM\Projects\Microsoft\Cloud Power FY12\Design\Icons\PNGs\Server_2.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5991176" y="3735661"/>
                  <a:ext cx="2012315" cy="2011789"/>
                </a:xfrm>
                <a:prstGeom prst="rect">
                  <a:avLst/>
                </a:prstGeom>
                <a:noFill/>
              </p:spPr>
            </p:pic>
            <p:grpSp>
              <p:nvGrpSpPr>
                <p:cNvPr id="56" name="Group 55"/>
                <p:cNvGrpSpPr/>
                <p:nvPr/>
              </p:nvGrpSpPr>
              <p:grpSpPr>
                <a:xfrm>
                  <a:off x="5916935" y="4356508"/>
                  <a:ext cx="1090092" cy="875577"/>
                  <a:chOff x="10443966" y="1118814"/>
                  <a:chExt cx="1090092" cy="875577"/>
                </a:xfrm>
              </p:grpSpPr>
              <p:grpSp>
                <p:nvGrpSpPr>
                  <p:cNvPr id="57" name="Group 56"/>
                  <p:cNvGrpSpPr/>
                  <p:nvPr/>
                </p:nvGrpSpPr>
                <p:grpSpPr>
                  <a:xfrm>
                    <a:off x="10443966" y="1118814"/>
                    <a:ext cx="1090092" cy="875577"/>
                    <a:chOff x="3599175" y="4220568"/>
                    <a:chExt cx="1090092" cy="875577"/>
                  </a:xfrm>
                </p:grpSpPr>
                <p:sp>
                  <p:nvSpPr>
                    <p:cNvPr id="59" name="Rounded Rectangle 58"/>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p:cNvGrpSpPr/>
                    <p:nvPr/>
                  </p:nvGrpSpPr>
                  <p:grpSpPr>
                    <a:xfrm>
                      <a:off x="3614541" y="4243079"/>
                      <a:ext cx="1057169" cy="832818"/>
                      <a:chOff x="3705190" y="4561217"/>
                      <a:chExt cx="1057169" cy="832818"/>
                    </a:xfrm>
                  </p:grpSpPr>
                  <p:pic>
                    <p:nvPicPr>
                      <p:cNvPr id="61" name="Picture 4" descr="\\MAGNUM\Projects\Microsoft\Cloud Power FY12\Design\ICONS_PNG\IIS-MULTI-TENANCY.png"/>
                      <p:cNvPicPr>
                        <a:picLocks noChangeAspect="1" noChangeArrowheads="1"/>
                      </p:cNvPicPr>
                      <p:nvPr/>
                    </p:nvPicPr>
                    <p:blipFill rotWithShape="1">
                      <a:blip r:embed="rId10"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62" name="Rectangle 61"/>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8" name="Flowchart: Magnetic Disk 57"/>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grpSp>
      <p:grpSp>
        <p:nvGrpSpPr>
          <p:cNvPr id="36" name="Group 35"/>
          <p:cNvGrpSpPr/>
          <p:nvPr/>
        </p:nvGrpSpPr>
        <p:grpSpPr>
          <a:xfrm>
            <a:off x="3704022" y="2637727"/>
            <a:ext cx="2103995" cy="2011789"/>
            <a:chOff x="1376407" y="550707"/>
            <a:chExt cx="2103995" cy="2011789"/>
          </a:xfrm>
        </p:grpSpPr>
        <p:grpSp>
          <p:nvGrpSpPr>
            <p:cNvPr id="37" name="Group 36"/>
            <p:cNvGrpSpPr/>
            <p:nvPr/>
          </p:nvGrpSpPr>
          <p:grpSpPr>
            <a:xfrm>
              <a:off x="2098180" y="799745"/>
              <a:ext cx="666750" cy="1487475"/>
              <a:chOff x="2081162" y="4640597"/>
              <a:chExt cx="666750" cy="1487475"/>
            </a:xfrm>
            <a:solidFill>
              <a:schemeClr val="bg1"/>
            </a:solidFill>
          </p:grpSpPr>
          <p:sp>
            <p:nvSpPr>
              <p:cNvPr id="46" name="Snip Diagonal Corner Rectangle 45"/>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Isosceles Triangle 46"/>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Isosceles Triangle 47"/>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1376407" y="550707"/>
              <a:ext cx="2103995" cy="2011789"/>
              <a:chOff x="1884407" y="1170827"/>
              <a:chExt cx="2103995" cy="2011789"/>
            </a:xfrm>
          </p:grpSpPr>
          <p:pic>
            <p:nvPicPr>
              <p:cNvPr id="39" name="Picture 2" descr="\\MAGNUM\Projects\Microsoft\Cloud Power FY12\Design\Icons\PNGs\Server_2.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40" name="Group 39"/>
              <p:cNvGrpSpPr/>
              <p:nvPr/>
            </p:nvGrpSpPr>
            <p:grpSpPr>
              <a:xfrm>
                <a:off x="1884407" y="1791674"/>
                <a:ext cx="1090092" cy="875577"/>
                <a:chOff x="3599175" y="4220568"/>
                <a:chExt cx="1090092" cy="875577"/>
              </a:xfrm>
            </p:grpSpPr>
            <p:sp>
              <p:nvSpPr>
                <p:cNvPr id="42" name="Rounded Rectangle 41"/>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3" name="Group 42"/>
                <p:cNvGrpSpPr/>
                <p:nvPr/>
              </p:nvGrpSpPr>
              <p:grpSpPr>
                <a:xfrm>
                  <a:off x="3614541" y="4243079"/>
                  <a:ext cx="1057169" cy="832818"/>
                  <a:chOff x="3705190" y="4561217"/>
                  <a:chExt cx="1057169" cy="832818"/>
                </a:xfrm>
              </p:grpSpPr>
              <p:pic>
                <p:nvPicPr>
                  <p:cNvPr id="44" name="Picture 4" descr="\\MAGNUM\Projects\Microsoft\Cloud Power FY12\Design\ICONS_PNG\IIS-MULTI-TENANCY.png"/>
                  <p:cNvPicPr>
                    <a:picLocks noChangeAspect="1" noChangeArrowheads="1"/>
                  </p:cNvPicPr>
                  <p:nvPr/>
                </p:nvPicPr>
                <p:blipFill rotWithShape="1">
                  <a:blip r:embed="rId10"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45" name="Rectangle 44"/>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41" name="Picture 4" descr="\\MAGNUM\Projects\Microsoft\Cloud Power FY12\Design\ICONS_PNG\Open_Web_Platform.png"/>
              <p:cNvPicPr>
                <a:picLocks noChangeAspect="1" noChangeArrowheads="1"/>
              </p:cNvPicPr>
              <p:nvPr/>
            </p:nvPicPr>
            <p:blipFill>
              <a:blip r:embed="rId11"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spTree>
    <p:extLst>
      <p:ext uri="{BB962C8B-B14F-4D97-AF65-F5344CB8AC3E}">
        <p14:creationId xmlns:p14="http://schemas.microsoft.com/office/powerpoint/2010/main" val="16834244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par>
                                <p:cTn id="19" presetID="22" presetClass="entr" presetSubtype="8"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xit" presetSubtype="0" fill="hold" grpId="1" nodeType="withEffect">
                                  <p:stCondLst>
                                    <p:cond delay="0"/>
                                  </p:stCondLst>
                                  <p:childTnLst>
                                    <p:animEffect transition="out" filter="fad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22"/>
                                        </p:tgtEl>
                                      </p:cBhvr>
                                    </p:animEffect>
                                    <p:set>
                                      <p:cBhvr>
                                        <p:cTn id="37" dur="1" fill="hold">
                                          <p:stCondLst>
                                            <p:cond delay="499"/>
                                          </p:stCondLst>
                                        </p:cTn>
                                        <p:tgtEl>
                                          <p:spTgt spid="2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5" presetClass="path" presetSubtype="0" accel="50000" decel="50000" fill="hold" nodeType="clickEffect">
                                  <p:stCondLst>
                                    <p:cond delay="0"/>
                                  </p:stCondLst>
                                  <p:childTnLst>
                                    <p:animMotion origin="layout" path="M 1.27133E-6 -4.17206E-6 L -0.29816 -0.02382 " pathEditMode="relative" rAng="0" ptsTypes="AA">
                                      <p:cBhvr>
                                        <p:cTn id="41" dur="2000" fill="hold"/>
                                        <p:tgtEl>
                                          <p:spTgt spid="1026"/>
                                        </p:tgtEl>
                                        <p:attrNameLst>
                                          <p:attrName>ppt_x</p:attrName>
                                          <p:attrName>ppt_y</p:attrName>
                                        </p:attrNameLst>
                                      </p:cBhvr>
                                      <p:rCtr x="-14915" y="-1203"/>
                                    </p:animMotion>
                                  </p:childTnLst>
                                </p:cTn>
                              </p:par>
                              <p:par>
                                <p:cTn id="42" presetID="10" presetClass="exit" presetSubtype="0" fill="hold" grpId="1" nodeType="with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childTnLst>
                          </p:cTn>
                        </p:par>
                        <p:par>
                          <p:cTn id="45" fill="hold">
                            <p:stCondLst>
                              <p:cond delay="2000"/>
                            </p:stCondLst>
                            <p:childTnLst>
                              <p:par>
                                <p:cTn id="46" presetID="49" presetClass="path" presetSubtype="0" accel="50000" decel="50000" fill="hold" nodeType="afterEffect">
                                  <p:stCondLst>
                                    <p:cond delay="0"/>
                                  </p:stCondLst>
                                  <p:childTnLst>
                                    <p:animMotion origin="layout" path="M -0.29829 -0.02382 L -0.57497 -0.03006 " pathEditMode="relative" rAng="0" ptsTypes="AA">
                                      <p:cBhvr>
                                        <p:cTn id="47" dur="2000" fill="hold"/>
                                        <p:tgtEl>
                                          <p:spTgt spid="1026"/>
                                        </p:tgtEl>
                                        <p:attrNameLst>
                                          <p:attrName>ppt_x</p:attrName>
                                          <p:attrName>ppt_y</p:attrName>
                                        </p:attrNameLst>
                                      </p:cBhvr>
                                      <p:rCtr x="-13834" y="-324"/>
                                    </p:animMotion>
                                  </p:childTnLst>
                                </p:cTn>
                              </p:par>
                            </p:childTnLst>
                          </p:cTn>
                        </p:par>
                        <p:par>
                          <p:cTn id="48" fill="hold">
                            <p:stCondLst>
                              <p:cond delay="4000"/>
                            </p:stCondLst>
                            <p:childTnLst>
                              <p:par>
                                <p:cTn id="49" presetID="21" presetClass="entr" presetSubtype="1" fill="hold"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heel(1)">
                                      <p:cBhvr>
                                        <p:cTn id="51" dur="2000"/>
                                        <p:tgtEl>
                                          <p:spTgt spid="2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par>
                          <p:cTn id="55" fill="hold">
                            <p:stCondLst>
                              <p:cond delay="6000"/>
                            </p:stCondLst>
                            <p:childTnLst>
                              <p:par>
                                <p:cTn id="56" presetID="1" presetClass="entr" presetSubtype="0" fill="hold" nodeType="afterEffect">
                                  <p:stCondLst>
                                    <p:cond delay="500"/>
                                  </p:stCondLst>
                                  <p:childTnLst>
                                    <p:set>
                                      <p:cBhvr>
                                        <p:cTn id="57" dur="1" fill="hold">
                                          <p:stCondLst>
                                            <p:cond delay="0"/>
                                          </p:stCondLst>
                                        </p:cTn>
                                        <p:tgtEl>
                                          <p:spTgt spid="1027"/>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028"/>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029"/>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030"/>
                                        </p:tgtEl>
                                        <p:attrNameLst>
                                          <p:attrName>style.visibility</p:attrName>
                                        </p:attrNameLst>
                                      </p:cBhvr>
                                      <p:to>
                                        <p:strVal val="visible"/>
                                      </p:to>
                                    </p:set>
                                  </p:childTnLst>
                                </p:cTn>
                              </p:par>
                              <p:par>
                                <p:cTn id="64" presetID="10" presetClass="exit" presetSubtype="0" fill="hold" grpId="1" nodeType="withEffect">
                                  <p:stCondLst>
                                    <p:cond delay="0"/>
                                  </p:stCondLst>
                                  <p:childTnLst>
                                    <p:animEffect transition="out" filter="fade">
                                      <p:cBhvr>
                                        <p:cTn id="65" dur="500"/>
                                        <p:tgtEl>
                                          <p:spTgt spid="12"/>
                                        </p:tgtEl>
                                      </p:cBhvr>
                                    </p:animEffect>
                                    <p:set>
                                      <p:cBhvr>
                                        <p:cTn id="66" dur="1" fill="hold">
                                          <p:stCondLst>
                                            <p:cond delay="499"/>
                                          </p:stCondLst>
                                        </p:cTn>
                                        <p:tgtEl>
                                          <p:spTgt spid="1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63" presetClass="path" presetSubtype="0" accel="50000" decel="50000" fill="hold" nodeType="clickEffect">
                                  <p:stCondLst>
                                    <p:cond delay="0"/>
                                  </p:stCondLst>
                                  <p:childTnLst>
                                    <p:animMotion origin="layout" path="M -1.99818E-6 3.55227E-6 L 0.17833 -0.00394 " pathEditMode="relative" rAng="0" ptsTypes="AA">
                                      <p:cBhvr>
                                        <p:cTn id="70" dur="2000" fill="hold"/>
                                        <p:tgtEl>
                                          <p:spTgt spid="1028"/>
                                        </p:tgtEl>
                                        <p:attrNameLst>
                                          <p:attrName>ppt_x</p:attrName>
                                          <p:attrName>ppt_y</p:attrName>
                                        </p:attrNameLst>
                                      </p:cBhvr>
                                      <p:rCtr x="8910" y="-208"/>
                                    </p:animMotion>
                                  </p:childTnLst>
                                </p:cTn>
                              </p:par>
                              <p:par>
                                <p:cTn id="71" presetID="10"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500"/>
                                        <p:tgtEl>
                                          <p:spTgt spid="13"/>
                                        </p:tgtEl>
                                      </p:cBhvr>
                                    </p:animEffect>
                                  </p:childTnLst>
                                </p:cTn>
                              </p:par>
                              <p:par>
                                <p:cTn id="74" presetID="63" presetClass="path" presetSubtype="0" accel="50000" decel="50000" fill="hold" nodeType="withEffect">
                                  <p:stCondLst>
                                    <p:cond delay="0"/>
                                  </p:stCondLst>
                                  <p:childTnLst>
                                    <p:animMotion origin="layout" path="M 1.30259E-6 -7.58557E-7 L 0.15918 -0.00208 " pathEditMode="relative" rAng="0" ptsTypes="AA">
                                      <p:cBhvr>
                                        <p:cTn id="75" dur="2000" fill="hold"/>
                                        <p:tgtEl>
                                          <p:spTgt spid="1030"/>
                                        </p:tgtEl>
                                        <p:attrNameLst>
                                          <p:attrName>ppt_x</p:attrName>
                                          <p:attrName>ppt_y</p:attrName>
                                        </p:attrNameLst>
                                      </p:cBhvr>
                                      <p:rCtr x="7959" y="-116"/>
                                    </p:animMotion>
                                  </p:childTnLst>
                                </p:cTn>
                              </p:par>
                            </p:childTnLst>
                          </p:cTn>
                        </p:par>
                      </p:childTnLst>
                    </p:cTn>
                  </p:par>
                  <p:par>
                    <p:cTn id="76" fill="hold">
                      <p:stCondLst>
                        <p:cond delay="indefinite"/>
                      </p:stCondLst>
                      <p:childTnLst>
                        <p:par>
                          <p:cTn id="77" fill="hold">
                            <p:stCondLst>
                              <p:cond delay="0"/>
                            </p:stCondLst>
                            <p:childTnLst>
                              <p:par>
                                <p:cTn id="78" presetID="49" presetClass="path" presetSubtype="0" accel="50000" decel="50000" fill="hold" nodeType="clickEffect">
                                  <p:stCondLst>
                                    <p:cond delay="0"/>
                                  </p:stCondLst>
                                  <p:childTnLst>
                                    <p:animMotion origin="layout" path="M 0.17833 -0.00393 L 0.59034 -0.02428 " pathEditMode="relative" rAng="0" ptsTypes="AA">
                                      <p:cBhvr>
                                        <p:cTn id="79" dur="2000" fill="hold"/>
                                        <p:tgtEl>
                                          <p:spTgt spid="1028"/>
                                        </p:tgtEl>
                                        <p:attrNameLst>
                                          <p:attrName>ppt_x</p:attrName>
                                          <p:attrName>ppt_y</p:attrName>
                                        </p:attrNameLst>
                                      </p:cBhvr>
                                      <p:rCtr x="20594" y="-1018"/>
                                    </p:animMotion>
                                  </p:childTnLst>
                                </p:cTn>
                              </p:par>
                              <p:par>
                                <p:cTn id="80" presetID="10" presetClass="exit" presetSubtype="0" fill="hold" grpId="1" nodeType="withEffect">
                                  <p:stCondLst>
                                    <p:cond delay="0"/>
                                  </p:stCondLst>
                                  <p:childTnLst>
                                    <p:animEffect transition="out" filter="fade">
                                      <p:cBhvr>
                                        <p:cTn id="81" dur="500"/>
                                        <p:tgtEl>
                                          <p:spTgt spid="13"/>
                                        </p:tgtEl>
                                      </p:cBhvr>
                                    </p:animEffect>
                                    <p:set>
                                      <p:cBhvr>
                                        <p:cTn id="82" dur="1" fill="hold">
                                          <p:stCondLst>
                                            <p:cond delay="499"/>
                                          </p:stCondLst>
                                        </p:cTn>
                                        <p:tgtEl>
                                          <p:spTgt spid="13"/>
                                        </p:tgtEl>
                                        <p:attrNameLst>
                                          <p:attrName>style.visibility</p:attrName>
                                        </p:attrNameLst>
                                      </p:cBhvr>
                                      <p:to>
                                        <p:strVal val="hidden"/>
                                      </p:to>
                                    </p:set>
                                  </p:childTnLst>
                                </p:cTn>
                              </p:par>
                              <p:par>
                                <p:cTn id="83" presetID="10" presetClass="entr" presetSubtype="0" fill="hold" grpId="2"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500"/>
                                        <p:tgtEl>
                                          <p:spTgt spid="21"/>
                                        </p:tgtEl>
                                      </p:cBhvr>
                                    </p:animEffect>
                                  </p:childTnLst>
                                </p:cTn>
                              </p:par>
                              <p:par>
                                <p:cTn id="86" presetID="49" presetClass="path" presetSubtype="0" accel="50000" decel="50000" fill="hold" nodeType="withEffect">
                                  <p:stCondLst>
                                    <p:cond delay="0"/>
                                  </p:stCondLst>
                                  <p:childTnLst>
                                    <p:animMotion origin="layout" path="M 0.15918 -0.00208 L 0.56024 -0.01619 " pathEditMode="relative" rAng="0" ptsTypes="AA">
                                      <p:cBhvr>
                                        <p:cTn id="87" dur="2000" fill="hold"/>
                                        <p:tgtEl>
                                          <p:spTgt spid="1030"/>
                                        </p:tgtEl>
                                        <p:attrNameLst>
                                          <p:attrName>ppt_x</p:attrName>
                                          <p:attrName>ppt_y</p:attrName>
                                        </p:attrNameLst>
                                      </p:cBhvr>
                                      <p:rCtr x="20047" y="-717"/>
                                    </p:animMotion>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gtEl>
                                        <p:attrNameLst>
                                          <p:attrName>style.visibility</p:attrName>
                                        </p:attrNameLst>
                                      </p:cBhvr>
                                      <p:to>
                                        <p:strVal val="visible"/>
                                      </p:to>
                                    </p:set>
                                    <p:animEffect transition="in" filter="fade">
                                      <p:cBhvr>
                                        <p:cTn id="92" dur="500"/>
                                        <p:tgtEl>
                                          <p:spTgt spid="3"/>
                                        </p:tgtEl>
                                      </p:cBhvr>
                                    </p:animEffect>
                                  </p:childTnLst>
                                </p:cTn>
                              </p:par>
                              <p:par>
                                <p:cTn id="93" presetID="10" presetClass="exit" presetSubtype="0" fill="hold" grpId="1" nodeType="withEffect">
                                  <p:stCondLst>
                                    <p:cond delay="0"/>
                                  </p:stCondLst>
                                  <p:childTnLst>
                                    <p:animEffect transition="out" filter="fade">
                                      <p:cBhvr>
                                        <p:cTn id="94" dur="500"/>
                                        <p:tgtEl>
                                          <p:spTgt spid="21"/>
                                        </p:tgtEl>
                                      </p:cBhvr>
                                    </p:animEffect>
                                    <p:set>
                                      <p:cBhvr>
                                        <p:cTn id="95" dur="1" fill="hold">
                                          <p:stCondLst>
                                            <p:cond delay="499"/>
                                          </p:stCondLst>
                                        </p:cTn>
                                        <p:tgtEl>
                                          <p:spTgt spid="21"/>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500"/>
                                        <p:tgtEl>
                                          <p:spTgt spid="21"/>
                                        </p:tgtEl>
                                      </p:cBhvr>
                                    </p:animEffect>
                                  </p:childTnLst>
                                </p:cTn>
                              </p:par>
                            </p:childTnLst>
                          </p:cTn>
                        </p:par>
                        <p:par>
                          <p:cTn id="99" fill="hold">
                            <p:stCondLst>
                              <p:cond delay="500"/>
                            </p:stCondLst>
                            <p:childTnLst>
                              <p:par>
                                <p:cTn id="100" presetID="21" presetClass="entr" presetSubtype="1" fill="hold" nodeType="after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wheel(1)">
                                      <p:cBhvr>
                                        <p:cTn id="102" dur="2000"/>
                                        <p:tgtEl>
                                          <p:spTgt spid="29"/>
                                        </p:tgtEl>
                                      </p:cBhvr>
                                    </p:animEffect>
                                  </p:childTnLst>
                                </p:cTn>
                              </p:par>
                            </p:childTnLst>
                          </p:cTn>
                        </p:par>
                        <p:par>
                          <p:cTn id="103" fill="hold">
                            <p:stCondLst>
                              <p:cond delay="2500"/>
                            </p:stCondLst>
                            <p:childTnLst>
                              <p:par>
                                <p:cTn id="104" presetID="10" presetClass="exit" presetSubtype="0" fill="hold" nodeType="afterEffect">
                                  <p:stCondLst>
                                    <p:cond delay="0"/>
                                  </p:stCondLst>
                                  <p:childTnLst>
                                    <p:animEffect transition="out" filter="fade">
                                      <p:cBhvr>
                                        <p:cTn id="105" dur="250"/>
                                        <p:tgtEl>
                                          <p:spTgt spid="1028"/>
                                        </p:tgtEl>
                                      </p:cBhvr>
                                    </p:animEffect>
                                    <p:set>
                                      <p:cBhvr>
                                        <p:cTn id="106" dur="1" fill="hold">
                                          <p:stCondLst>
                                            <p:cond delay="249"/>
                                          </p:stCondLst>
                                        </p:cTn>
                                        <p:tgtEl>
                                          <p:spTgt spid="1028"/>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1030"/>
                                        </p:tgtEl>
                                      </p:cBhvr>
                                    </p:animEffect>
                                    <p:set>
                                      <p:cBhvr>
                                        <p:cTn id="109"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9" grpId="0"/>
      <p:bldP spid="9" grpId="1"/>
      <p:bldP spid="22" grpId="0"/>
      <p:bldP spid="22" grpId="1"/>
      <p:bldP spid="10" grpId="0"/>
      <p:bldP spid="10" grpId="1"/>
      <p:bldP spid="12" grpId="0"/>
      <p:bldP spid="12" grpId="1"/>
      <p:bldP spid="13" grpId="0"/>
      <p:bldP spid="13" grpId="1"/>
      <p:bldP spid="21" grpId="0"/>
      <p:bldP spid="21" grpId="1"/>
      <p:bldP spid="21" grpId="2"/>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8"/>
            <a:ext cx="11149013" cy="3992303"/>
          </a:xfrm>
        </p:spPr>
        <p:txBody>
          <a:bodyPr>
            <a:noAutofit/>
          </a:bodyPr>
          <a:lstStyle/>
          <a:p>
            <a:pPr marL="457200" indent="-457200">
              <a:buFont typeface="Wingdings" panose="05000000000000000000" pitchFamily="2" charset="2"/>
              <a:buChar char="§"/>
            </a:pPr>
            <a:r>
              <a:rPr lang="en-US" sz="3200" dirty="0" smtClean="0"/>
              <a:t>We’ve reduced </a:t>
            </a:r>
            <a:r>
              <a:rPr lang="en-US" sz="3200" dirty="0"/>
              <a:t>scenarios that might invoke full table </a:t>
            </a:r>
            <a:r>
              <a:rPr lang="en-US" sz="3200" dirty="0" smtClean="0"/>
              <a:t>scans</a:t>
            </a:r>
          </a:p>
          <a:p>
            <a:pPr marL="688975" lvl="2" indent="-457200">
              <a:buFont typeface="Wingdings" panose="05000000000000000000" pitchFamily="2" charset="2"/>
              <a:buChar char="§"/>
            </a:pPr>
            <a:r>
              <a:rPr lang="en-US" sz="2400" dirty="0" smtClean="0">
                <a:latin typeface="+mj-lt"/>
              </a:rPr>
              <a:t>There have been lots of improvements around finding docs for link fix-up and alert handling</a:t>
            </a:r>
          </a:p>
          <a:p>
            <a:pPr marL="457200" indent="-457200">
              <a:spcBef>
                <a:spcPts val="1200"/>
              </a:spcBef>
              <a:buFont typeface="Wingdings" panose="05000000000000000000" pitchFamily="2" charset="2"/>
              <a:buChar char="§"/>
            </a:pPr>
            <a:r>
              <a:rPr lang="en-US" sz="3200" dirty="0" smtClean="0"/>
              <a:t>Reduced </a:t>
            </a:r>
            <a:r>
              <a:rPr lang="en-US" sz="3200" dirty="0"/>
              <a:t>data </a:t>
            </a:r>
            <a:r>
              <a:rPr lang="en-US" sz="3200" dirty="0" smtClean="0"/>
              <a:t>redundancy for some features</a:t>
            </a:r>
          </a:p>
          <a:p>
            <a:pPr marL="457200" indent="-457200">
              <a:spcBef>
                <a:spcPts val="1200"/>
              </a:spcBef>
              <a:buFont typeface="Wingdings" panose="05000000000000000000" pitchFamily="2" charset="2"/>
              <a:buChar char="§"/>
            </a:pPr>
            <a:r>
              <a:rPr lang="en-US" sz="3200" dirty="0" smtClean="0"/>
              <a:t>Using </a:t>
            </a:r>
            <a:r>
              <a:rPr lang="en-US" sz="3200" dirty="0"/>
              <a:t>advanced indexing features provided by SQL 2008 </a:t>
            </a:r>
            <a:r>
              <a:rPr lang="en-US" sz="3200" dirty="0" smtClean="0"/>
              <a:t>R2</a:t>
            </a:r>
          </a:p>
          <a:p>
            <a:pPr marL="457200" indent="-457200">
              <a:spcBef>
                <a:spcPts val="1200"/>
              </a:spcBef>
              <a:buFont typeface="Wingdings" panose="05000000000000000000" pitchFamily="2" charset="2"/>
              <a:buChar char="§"/>
            </a:pPr>
            <a:r>
              <a:rPr lang="en-US" sz="3200" dirty="0" smtClean="0"/>
              <a:t>Changes </a:t>
            </a:r>
            <a:r>
              <a:rPr lang="en-US" sz="3200" dirty="0"/>
              <a:t>in architecture to support wide lists, i.e. lists where a single item spans multiple rows in the database to hold the </a:t>
            </a:r>
            <a:r>
              <a:rPr lang="en-US" sz="3200" dirty="0" smtClean="0"/>
              <a:t>data</a:t>
            </a:r>
            <a:endParaRPr lang="en-US" sz="3200" dirty="0"/>
          </a:p>
        </p:txBody>
      </p:sp>
      <p:sp>
        <p:nvSpPr>
          <p:cNvPr id="2" name="Title 1"/>
          <p:cNvSpPr>
            <a:spLocks noGrp="1"/>
          </p:cNvSpPr>
          <p:nvPr>
            <p:ph type="title"/>
          </p:nvPr>
        </p:nvSpPr>
        <p:spPr/>
        <p:txBody>
          <a:bodyPr/>
          <a:lstStyle/>
          <a:p>
            <a:r>
              <a:rPr lang="en-US" dirty="0" smtClean="0"/>
              <a:t>SQL Improvements</a:t>
            </a:r>
            <a:endParaRPr lang="en-US" dirty="0"/>
          </a:p>
        </p:txBody>
      </p:sp>
    </p:spTree>
    <p:extLst>
      <p:ext uri="{BB962C8B-B14F-4D97-AF65-F5344CB8AC3E}">
        <p14:creationId xmlns:p14="http://schemas.microsoft.com/office/powerpoint/2010/main" val="395741176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Cache Service</a:t>
            </a:r>
            <a:endParaRPr lang="en-US" dirty="0"/>
          </a:p>
        </p:txBody>
      </p:sp>
    </p:spTree>
    <p:extLst>
      <p:ext uri="{BB962C8B-B14F-4D97-AF65-F5344CB8AC3E}">
        <p14:creationId xmlns:p14="http://schemas.microsoft.com/office/powerpoint/2010/main" val="266407970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4AE83C5813C1419DC904F85ABB8834" ma:contentTypeVersion="12" ma:contentTypeDescription="Create a new document." ma:contentTypeScope="" ma:versionID="e9198cb9c2d5540340d6a7001df606b4">
  <xsd:schema xmlns:xsd="http://www.w3.org/2001/XMLSchema" xmlns:xs="http://www.w3.org/2001/XMLSchema" xmlns:p="http://schemas.microsoft.com/office/2006/metadata/properties" xmlns:ns2="8a3a7d93-c4dd-4ad3-86ee-7a3cc0f61422" xmlns:ns3="c910e954-68ca-42ae-bb0f-1c6908c73e77" targetNamespace="http://schemas.microsoft.com/office/2006/metadata/properties" ma:root="true" ma:fieldsID="f0dffa37645886d84f0f614342e2ede7" ns2:_="" ns3:_="">
    <xsd:import namespace="8a3a7d93-c4dd-4ad3-86ee-7a3cc0f61422"/>
    <xsd:import namespace="c910e954-68ca-42ae-bb0f-1c6908c73e77"/>
    <xsd:element name="properties">
      <xsd:complexType>
        <xsd:sequence>
          <xsd:element name="documentManagement">
            <xsd:complexType>
              <xsd:all>
                <xsd:element ref="ns2:Content_x0020_Owner" minOccurs="0"/>
                <xsd:element ref="ns2:Secondary_x0020_Owner" minOccurs="0"/>
                <xsd:element ref="ns2:PG_x0020_Contact_x0028_s_x0029_" minOccurs="0"/>
                <xsd:element ref="ns2:Module" minOccurs="0"/>
                <xsd:element ref="ns3:HOL" minOccurs="0"/>
                <xsd:element ref="ns3:Potential_x0020_Future_x0020_Instructors_x0020_for_x0020_this_x0020_Module" minOccurs="0"/>
                <xsd:element ref="ns3:Review_x0020_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3a7d93-c4dd-4ad3-86ee-7a3cc0f61422" elementFormDefault="qualified">
    <xsd:import namespace="http://schemas.microsoft.com/office/2006/documentManagement/types"/>
    <xsd:import namespace="http://schemas.microsoft.com/office/infopath/2007/PartnerControls"/>
    <xsd:element name="Content_x0020_Owner" ma:index="8" nillable="true" ma:displayName="Content Owner" ma:list="UserInfo" ma:SharePointGroup="0" ma:internalName="Content_x0020_Owne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econdary_x0020_Owner" ma:index="9" nillable="true" ma:displayName="Co-Presenter" ma:description="Responsible for co-presenting the module and for being cross-trained as a backup." ma:list="UserInfo" ma:SharePointGroup="0" ma:internalName="Secondary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G_x0020_Contact_x0028_s_x0029_" ma:index="10" nillable="true" ma:displayName="PG Contact(s)" ma:list="UserInfo" ma:SharePointGroup="0" ma:internalName="PG_x0020_Contact_x0028_s_x0029_"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odule" ma:index="11" nillable="true" ma:displayName="Module" ma:description="High level module where this content module belongs to" ma:internalName="Module" ma:readOnly="tru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910e954-68ca-42ae-bb0f-1c6908c73e77" elementFormDefault="qualified">
    <xsd:import namespace="http://schemas.microsoft.com/office/2006/documentManagement/types"/>
    <xsd:import namespace="http://schemas.microsoft.com/office/infopath/2007/PartnerControls"/>
    <xsd:element name="HOL" ma:index="12" nillable="true" ma:displayName="HOL" ma:default="0" ma:internalName="HOL">
      <xsd:simpleType>
        <xsd:restriction base="dms:Boolean"/>
      </xsd:simpleType>
    </xsd:element>
    <xsd:element name="Potential_x0020_Future_x0020_Instructors_x0020_for_x0020_this_x0020_Module" ma:index="13" nillable="true" ma:displayName="Potential Future Instructors for this Module" ma:internalName="Potential_x0020_Future_x0020_Instructors_x0020_for_x0020_this_x0020_Module">
      <xsd:simpleType>
        <xsd:restriction base="dms:Note">
          <xsd:maxLength value="255"/>
        </xsd:restriction>
      </xsd:simpleType>
    </xsd:element>
    <xsd:element name="Review_x0020_Status" ma:index="14" ma:displayName="Review Status" ma:default="Not started" ma:format="Dropdown" ma:internalName="Review_x0020_Status">
      <xsd:simpleType>
        <xsd:restriction base="dms:Choice">
          <xsd:enumeration value="Not started"/>
          <xsd:enumeration value="Alpha review request sent"/>
          <xsd:enumeration value="Alpha review done"/>
          <xsd:enumeration value="External delivery review request sent"/>
          <xsd:enumeration value="External delivery review done"/>
          <xsd:enumeration value="Beta 2 review request sent"/>
          <xsd:enumeration value="Beta 2 review done"/>
          <xsd:enumeration value="RTM Review request sent"/>
          <xsd:enumeration value="RTM Review don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otential_x0020_Future_x0020_Instructors_x0020_for_x0020_this_x0020_Module xmlns="c910e954-68ca-42ae-bb0f-1c6908c73e77" xsi:nil="true"/>
    <Review_x0020_Status xmlns="c910e954-68ca-42ae-bb0f-1c6908c73e77">Not started</Review_x0020_Status>
    <Secondary_x0020_Owner xmlns="8a3a7d93-c4dd-4ad3-86ee-7a3cc0f61422">
      <UserInfo>
        <DisplayName>James Petrosky</DisplayName>
        <AccountId>1</AccountId>
        <AccountType/>
      </UserInfo>
    </Secondary_x0020_Owner>
    <HOL xmlns="c910e954-68ca-42ae-bb0f-1c6908c73e77">false</HOL>
    <Module xmlns="8a3a7d93-c4dd-4ad3-86ee-7a3cc0f61422">3. Planning and Design</Module>
    <Content_x0020_Owner xmlns="8a3a7d93-c4dd-4ad3-86ee-7a3cc0f61422">
      <UserInfo>
        <DisplayName>Steve Peschka</DisplayName>
        <AccountId>31</AccountId>
        <AccountType/>
      </UserInfo>
    </Content_x0020_Owner>
    <PG_x0020_Contact_x0028_s_x0029_ xmlns="8a3a7d93-c4dd-4ad3-86ee-7a3cc0f61422">
      <UserInfo>
        <DisplayName>Ambrose Treacy</DisplayName>
        <AccountId>59</AccountId>
        <AccountType/>
      </UserInfo>
    </PG_x0020_Contact_x0028_s_x0029_>
  </documentManagement>
</p:properties>
</file>

<file path=customXml/itemProps1.xml><?xml version="1.0" encoding="utf-8"?>
<ds:datastoreItem xmlns:ds="http://schemas.openxmlformats.org/officeDocument/2006/customXml" ds:itemID="{B838BC06-8B7E-4EB2-86F1-FAC5A7B31B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3a7d93-c4dd-4ad3-86ee-7a3cc0f61422"/>
    <ds:schemaRef ds:uri="c910e954-68ca-42ae-bb0f-1c6908c73e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8a3a7d93-c4dd-4ad3-86ee-7a3cc0f61422"/>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910e954-68ca-42ae-bb0f-1c6908c73e7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5025</TotalTime>
  <Words>2977</Words>
  <Application>Microsoft Office PowerPoint</Application>
  <PresentationFormat>Custom</PresentationFormat>
  <Paragraphs>317</Paragraphs>
  <Slides>45</Slides>
  <Notes>30</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45</vt:i4>
      </vt:variant>
    </vt:vector>
  </HeadingPairs>
  <TitlesOfParts>
    <vt:vector size="55" baseType="lpstr">
      <vt:lpstr>Arial</vt:lpstr>
      <vt:lpstr>Calibri</vt:lpstr>
      <vt:lpstr>Consolas</vt:lpstr>
      <vt:lpstr>Segoe Condensed</vt:lpstr>
      <vt:lpstr>Segoe UI</vt:lpstr>
      <vt:lpstr>Segoe UI Light</vt:lpstr>
      <vt:lpstr>Segoe UI Semibold</vt:lpstr>
      <vt:lpstr>Wingdings</vt:lpstr>
      <vt:lpstr>5-30055_SharePoint Template 2012 - 16x9 - White Background</vt:lpstr>
      <vt:lpstr>5-30055_SharePoint Template 2012 - 16x9 - Colored Accent Slides</vt:lpstr>
      <vt:lpstr>Architectural changes in SharePoint 2013</vt:lpstr>
      <vt:lpstr>Agenda</vt:lpstr>
      <vt:lpstr>Storage and SQL Improvements</vt:lpstr>
      <vt:lpstr>Shredded Storage</vt:lpstr>
      <vt:lpstr>Shredded Storage</vt:lpstr>
      <vt:lpstr>Document Updates in SharePoint 2010 with Cobalt</vt:lpstr>
      <vt:lpstr>Document Updates in SharePoint 2013 with Cobalt</vt:lpstr>
      <vt:lpstr>SQL Improvements</vt:lpstr>
      <vt:lpstr>Cache Service</vt:lpstr>
      <vt:lpstr>Cache Service</vt:lpstr>
      <vt:lpstr>Cache Service</vt:lpstr>
      <vt:lpstr>Distributed Cache in SharePoint 2013 (Default Config)</vt:lpstr>
      <vt:lpstr>Request Management</vt:lpstr>
      <vt:lpstr>Request Management (RM)</vt:lpstr>
      <vt:lpstr>RM – Goals</vt:lpstr>
      <vt:lpstr>RM Components</vt:lpstr>
      <vt:lpstr>RM Routing and Pools</vt:lpstr>
      <vt:lpstr>RM Routing Rules</vt:lpstr>
      <vt:lpstr>Routing Rules and Execution Groups</vt:lpstr>
      <vt:lpstr>RM Routing Rules (cont.)</vt:lpstr>
      <vt:lpstr>RM – Why Not Throttling?</vt:lpstr>
      <vt:lpstr>RM Throttling Rules</vt:lpstr>
      <vt:lpstr>Criteria's You Can Use for Routing and Throttling</vt:lpstr>
      <vt:lpstr>RM Scenario – Heavy Client Application</vt:lpstr>
      <vt:lpstr>RM Routing Weights</vt:lpstr>
      <vt:lpstr>RM Scenario – Health Based Routing</vt:lpstr>
      <vt:lpstr>Service Application Changes</vt:lpstr>
      <vt:lpstr>Service Application Changes</vt:lpstr>
      <vt:lpstr>Office Web App URLs in SP 2013</vt:lpstr>
      <vt:lpstr>Office Web Apps Architecture</vt:lpstr>
      <vt:lpstr>Office Web Apps Architecture (cont.)</vt:lpstr>
      <vt:lpstr>New Replacement for Web Analytics Service</vt:lpstr>
      <vt:lpstr>How the New Platform Improves on Analytics</vt:lpstr>
      <vt:lpstr>Processing and Storing Analytics Data</vt:lpstr>
      <vt:lpstr>PowerPoint Presentation</vt:lpstr>
      <vt:lpstr>Social Changes</vt:lpstr>
      <vt:lpstr>SharePoint 2013 User Profile Replication Engine (UPRE)</vt:lpstr>
      <vt:lpstr>Profile Sync Performance Improvements</vt:lpstr>
      <vt:lpstr>New Profile Synchronization Option</vt:lpstr>
      <vt:lpstr>Changes in Social Data Store</vt:lpstr>
      <vt:lpstr>Changes in Social Data Store</vt:lpstr>
      <vt:lpstr>Other Considerations</vt:lpstr>
      <vt:lpstr>Agenda</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ArchitetcuralChanges</dc:title>
  <dc:subject>&lt;Event Name&gt;</dc:subject>
  <dc:creator>Vesa.Juvonen@microsoft.com</dc:creator>
  <cp:keywords>SharePoint</cp:keywords>
  <dc:description>Template: Claire Hoover, Silver Fox Productions Inc.
Formatting: 
Event Date: 
Event Location: 
Audience Type:</dc:description>
  <cp:lastModifiedBy>Vesa Juvonen</cp:lastModifiedBy>
  <cp:revision>124</cp:revision>
  <dcterms:created xsi:type="dcterms:W3CDTF">2012-06-08T22:41:39Z</dcterms:created>
  <dcterms:modified xsi:type="dcterms:W3CDTF">2012-10-30T04:20:34Z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0x010100914AE83C5813C1419DC904F85ABB8834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