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40"/>
  </p:notesMasterIdLst>
  <p:handoutMasterIdLst>
    <p:handoutMasterId r:id="rId41"/>
  </p:handoutMasterIdLst>
  <p:sldIdLst>
    <p:sldId id="648" r:id="rId6"/>
    <p:sldId id="792" r:id="rId7"/>
    <p:sldId id="829" r:id="rId8"/>
    <p:sldId id="824" r:id="rId9"/>
    <p:sldId id="825" r:id="rId10"/>
    <p:sldId id="826" r:id="rId11"/>
    <p:sldId id="827" r:id="rId12"/>
    <p:sldId id="828" r:id="rId13"/>
    <p:sldId id="874" r:id="rId14"/>
    <p:sldId id="875" r:id="rId15"/>
    <p:sldId id="876" r:id="rId16"/>
    <p:sldId id="877" r:id="rId17"/>
    <p:sldId id="878" r:id="rId18"/>
    <p:sldId id="879" r:id="rId19"/>
    <p:sldId id="880" r:id="rId20"/>
    <p:sldId id="881" r:id="rId21"/>
    <p:sldId id="882" r:id="rId22"/>
    <p:sldId id="883" r:id="rId23"/>
    <p:sldId id="884" r:id="rId24"/>
    <p:sldId id="885" r:id="rId25"/>
    <p:sldId id="886" r:id="rId26"/>
    <p:sldId id="887" r:id="rId27"/>
    <p:sldId id="888" r:id="rId28"/>
    <p:sldId id="889" r:id="rId29"/>
    <p:sldId id="890" r:id="rId30"/>
    <p:sldId id="891" r:id="rId31"/>
    <p:sldId id="830" r:id="rId32"/>
    <p:sldId id="892" r:id="rId33"/>
    <p:sldId id="893" r:id="rId34"/>
    <p:sldId id="894" r:id="rId35"/>
    <p:sldId id="895" r:id="rId36"/>
    <p:sldId id="819" r:id="rId37"/>
    <p:sldId id="790" r:id="rId38"/>
    <p:sldId id="791" r:id="rId3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660" autoAdjust="0"/>
    <p:restoredTop sz="73606" autoAdjust="0"/>
  </p:normalViewPr>
  <p:slideViewPr>
    <p:cSldViewPr snapToGrid="0">
      <p:cViewPr varScale="1">
        <p:scale>
          <a:sx n="44" d="100"/>
          <a:sy n="44" d="100"/>
        </p:scale>
        <p:origin x="78" y="984"/>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9" d="100"/>
          <a:sy n="89" d="100"/>
        </p:scale>
        <p:origin x="37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E0822C-03E9-4537-BDFF-EFBBF3453B7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587EA1E-27B3-460B-8BDD-7C455F450E43}">
      <dgm:prSet custT="1"/>
      <dgm:spPr/>
      <dgm:t>
        <a:bodyPr/>
        <a:lstStyle/>
        <a:p>
          <a:pPr rtl="0"/>
          <a:r>
            <a:rPr lang="en-US" sz="3200" dirty="0" smtClean="0"/>
            <a:t>App Design Choices</a:t>
          </a:r>
          <a:endParaRPr lang="en-US" sz="3200" dirty="0"/>
        </a:p>
      </dgm:t>
    </dgm:pt>
    <dgm:pt modelId="{78BF8EAA-A38B-443C-A1C1-B3058119309A}" type="parTrans" cxnId="{31EBFD3C-5239-4C20-BA58-4B8F0BD8E558}">
      <dgm:prSet/>
      <dgm:spPr/>
      <dgm:t>
        <a:bodyPr/>
        <a:lstStyle/>
        <a:p>
          <a:endParaRPr lang="en-US"/>
        </a:p>
      </dgm:t>
    </dgm:pt>
    <dgm:pt modelId="{69DE3736-CD1D-44FA-9D5B-54E6CA537ED7}" type="sibTrans" cxnId="{31EBFD3C-5239-4C20-BA58-4B8F0BD8E558}">
      <dgm:prSet/>
      <dgm:spPr/>
      <dgm:t>
        <a:bodyPr/>
        <a:lstStyle/>
        <a:p>
          <a:endParaRPr lang="en-US"/>
        </a:p>
      </dgm:t>
    </dgm:pt>
    <dgm:pt modelId="{AC7A1116-8373-4E82-A09D-1E41A964164F}">
      <dgm:prSet custT="1">
        <dgm:style>
          <a:lnRef idx="1">
            <a:schemeClr val="accent5"/>
          </a:lnRef>
          <a:fillRef idx="3">
            <a:schemeClr val="accent5"/>
          </a:fillRef>
          <a:effectRef idx="2">
            <a:schemeClr val="accent5"/>
          </a:effectRef>
          <a:fontRef idx="minor">
            <a:schemeClr val="lt1"/>
          </a:fontRef>
        </dgm:style>
      </dgm:prSet>
      <dgm:spPr/>
      <dgm:t>
        <a:bodyPr/>
        <a:lstStyle/>
        <a:p>
          <a:pPr rtl="0"/>
          <a:r>
            <a:rPr lang="en-US" sz="4000" smtClean="0"/>
            <a:t>Hosting</a:t>
          </a:r>
          <a:endParaRPr lang="en-US" sz="4000"/>
        </a:p>
      </dgm:t>
    </dgm:pt>
    <dgm:pt modelId="{CFBD0D42-0F8D-4DB5-AFB1-78FD3480720A}" type="parTrans" cxnId="{D7205C0D-0921-4286-A194-60B8058A9200}">
      <dgm:prSet/>
      <dgm:spPr/>
      <dgm:t>
        <a:bodyPr/>
        <a:lstStyle/>
        <a:p>
          <a:endParaRPr lang="en-US"/>
        </a:p>
      </dgm:t>
    </dgm:pt>
    <dgm:pt modelId="{01249643-653B-42A2-9F8E-D1617C2A3C77}" type="sibTrans" cxnId="{D7205C0D-0921-4286-A194-60B8058A9200}">
      <dgm:prSet/>
      <dgm:spPr/>
      <dgm:t>
        <a:bodyPr/>
        <a:lstStyle/>
        <a:p>
          <a:endParaRPr lang="en-US"/>
        </a:p>
      </dgm:t>
    </dgm:pt>
    <dgm:pt modelId="{95F671EF-F0C7-42EE-B02D-9F0230F3BC8E}">
      <dgm:prSet custT="1">
        <dgm:style>
          <a:lnRef idx="1">
            <a:schemeClr val="accent5"/>
          </a:lnRef>
          <a:fillRef idx="3">
            <a:schemeClr val="accent5"/>
          </a:fillRef>
          <a:effectRef idx="2">
            <a:schemeClr val="accent5"/>
          </a:effectRef>
          <a:fontRef idx="minor">
            <a:schemeClr val="lt1"/>
          </a:fontRef>
        </dgm:style>
      </dgm:prSet>
      <dgm:spPr/>
      <dgm:t>
        <a:bodyPr/>
        <a:lstStyle/>
        <a:p>
          <a:pPr rtl="0"/>
          <a:r>
            <a:rPr lang="en-US" sz="4000" dirty="0" smtClean="0"/>
            <a:t>Entry Points / Experience</a:t>
          </a:r>
          <a:endParaRPr lang="en-US" sz="4000" dirty="0"/>
        </a:p>
      </dgm:t>
    </dgm:pt>
    <dgm:pt modelId="{B7E4AFA7-50B7-43D7-ADB5-679945FFC140}" type="parTrans" cxnId="{155F0F45-9CA6-4B4C-9B65-08C676270C4C}">
      <dgm:prSet/>
      <dgm:spPr/>
      <dgm:t>
        <a:bodyPr/>
        <a:lstStyle/>
        <a:p>
          <a:endParaRPr lang="en-US"/>
        </a:p>
      </dgm:t>
    </dgm:pt>
    <dgm:pt modelId="{DC0F7FC1-AD0B-4FCD-8F3F-9F11F9A6F1E1}" type="sibTrans" cxnId="{155F0F45-9CA6-4B4C-9B65-08C676270C4C}">
      <dgm:prSet/>
      <dgm:spPr/>
      <dgm:t>
        <a:bodyPr/>
        <a:lstStyle/>
        <a:p>
          <a:endParaRPr lang="en-US"/>
        </a:p>
      </dgm:t>
    </dgm:pt>
    <dgm:pt modelId="{62B668DD-8BE4-43BB-BB56-BA19DC3E775B}">
      <dgm:prSet custT="1">
        <dgm:style>
          <a:lnRef idx="1">
            <a:schemeClr val="accent5"/>
          </a:lnRef>
          <a:fillRef idx="3">
            <a:schemeClr val="accent5"/>
          </a:fillRef>
          <a:effectRef idx="2">
            <a:schemeClr val="accent5"/>
          </a:effectRef>
          <a:fontRef idx="minor">
            <a:schemeClr val="lt1"/>
          </a:fontRef>
        </dgm:style>
      </dgm:prSet>
      <dgm:spPr/>
      <dgm:t>
        <a:bodyPr/>
        <a:lstStyle/>
        <a:p>
          <a:pPr rtl="0"/>
          <a:r>
            <a:rPr lang="en-US" sz="4000" dirty="0" smtClean="0"/>
            <a:t>Scoping</a:t>
          </a:r>
          <a:endParaRPr lang="en-US" sz="4000" dirty="0"/>
        </a:p>
      </dgm:t>
    </dgm:pt>
    <dgm:pt modelId="{2D478B38-0D38-49E7-AA0D-F408353E9698}" type="parTrans" cxnId="{0932D322-C95D-4429-8324-557B3179E102}">
      <dgm:prSet/>
      <dgm:spPr/>
      <dgm:t>
        <a:bodyPr/>
        <a:lstStyle/>
        <a:p>
          <a:endParaRPr lang="en-US"/>
        </a:p>
      </dgm:t>
    </dgm:pt>
    <dgm:pt modelId="{0656BFE7-CCBC-4175-91E9-DB1E20750841}" type="sibTrans" cxnId="{0932D322-C95D-4429-8324-557B3179E102}">
      <dgm:prSet/>
      <dgm:spPr/>
      <dgm:t>
        <a:bodyPr/>
        <a:lstStyle/>
        <a:p>
          <a:endParaRPr lang="en-US"/>
        </a:p>
      </dgm:t>
    </dgm:pt>
    <dgm:pt modelId="{4AC1D490-65DA-4871-A5F4-523B7F37E462}" type="pres">
      <dgm:prSet presAssocID="{FEE0822C-03E9-4537-BDFF-EFBBF3453B78}" presName="hierChild1" presStyleCnt="0">
        <dgm:presLayoutVars>
          <dgm:orgChart val="1"/>
          <dgm:chPref val="1"/>
          <dgm:dir/>
          <dgm:animOne val="branch"/>
          <dgm:animLvl val="lvl"/>
          <dgm:resizeHandles/>
        </dgm:presLayoutVars>
      </dgm:prSet>
      <dgm:spPr/>
      <dgm:t>
        <a:bodyPr/>
        <a:lstStyle/>
        <a:p>
          <a:endParaRPr lang="en-US"/>
        </a:p>
      </dgm:t>
    </dgm:pt>
    <dgm:pt modelId="{420DBFE0-9AC6-4A23-A119-980804447928}" type="pres">
      <dgm:prSet presAssocID="{5587EA1E-27B3-460B-8BDD-7C455F450E43}" presName="hierRoot1" presStyleCnt="0">
        <dgm:presLayoutVars>
          <dgm:hierBranch val="init"/>
        </dgm:presLayoutVars>
      </dgm:prSet>
      <dgm:spPr/>
      <dgm:t>
        <a:bodyPr/>
        <a:lstStyle/>
        <a:p>
          <a:endParaRPr lang="en-US"/>
        </a:p>
      </dgm:t>
    </dgm:pt>
    <dgm:pt modelId="{7C5254EA-26B0-49C0-9C3F-353FBDB1C815}" type="pres">
      <dgm:prSet presAssocID="{5587EA1E-27B3-460B-8BDD-7C455F450E43}" presName="rootComposite1" presStyleCnt="0"/>
      <dgm:spPr/>
      <dgm:t>
        <a:bodyPr/>
        <a:lstStyle/>
        <a:p>
          <a:endParaRPr lang="en-US"/>
        </a:p>
      </dgm:t>
    </dgm:pt>
    <dgm:pt modelId="{B17D28CF-9E65-43A9-AEBC-BAA721B5B7F1}" type="pres">
      <dgm:prSet presAssocID="{5587EA1E-27B3-460B-8BDD-7C455F450E43}" presName="rootText1" presStyleLbl="node0" presStyleIdx="0" presStyleCnt="1">
        <dgm:presLayoutVars>
          <dgm:chPref val="3"/>
        </dgm:presLayoutVars>
      </dgm:prSet>
      <dgm:spPr/>
      <dgm:t>
        <a:bodyPr/>
        <a:lstStyle/>
        <a:p>
          <a:endParaRPr lang="en-US"/>
        </a:p>
      </dgm:t>
    </dgm:pt>
    <dgm:pt modelId="{06244D1B-78AD-409B-81C0-C123A9E8805C}" type="pres">
      <dgm:prSet presAssocID="{5587EA1E-27B3-460B-8BDD-7C455F450E43}" presName="rootConnector1" presStyleLbl="node1" presStyleIdx="0" presStyleCnt="0"/>
      <dgm:spPr/>
      <dgm:t>
        <a:bodyPr/>
        <a:lstStyle/>
        <a:p>
          <a:endParaRPr lang="en-US"/>
        </a:p>
      </dgm:t>
    </dgm:pt>
    <dgm:pt modelId="{DCF15ED8-DECD-4329-AEC5-FDC5A138D892}" type="pres">
      <dgm:prSet presAssocID="{5587EA1E-27B3-460B-8BDD-7C455F450E43}" presName="hierChild2" presStyleCnt="0"/>
      <dgm:spPr/>
      <dgm:t>
        <a:bodyPr/>
        <a:lstStyle/>
        <a:p>
          <a:endParaRPr lang="en-US"/>
        </a:p>
      </dgm:t>
    </dgm:pt>
    <dgm:pt modelId="{8F281AAD-50E4-49C3-B21B-85681B5EB7DF}" type="pres">
      <dgm:prSet presAssocID="{CFBD0D42-0F8D-4DB5-AFB1-78FD3480720A}" presName="Name37" presStyleLbl="parChTrans1D2" presStyleIdx="0" presStyleCnt="3"/>
      <dgm:spPr/>
      <dgm:t>
        <a:bodyPr/>
        <a:lstStyle/>
        <a:p>
          <a:endParaRPr lang="en-US"/>
        </a:p>
      </dgm:t>
    </dgm:pt>
    <dgm:pt modelId="{047CEF85-75EA-4D78-8563-1E5832DF1364}" type="pres">
      <dgm:prSet presAssocID="{AC7A1116-8373-4E82-A09D-1E41A964164F}" presName="hierRoot2" presStyleCnt="0">
        <dgm:presLayoutVars>
          <dgm:hierBranch val="init"/>
        </dgm:presLayoutVars>
      </dgm:prSet>
      <dgm:spPr/>
      <dgm:t>
        <a:bodyPr/>
        <a:lstStyle/>
        <a:p>
          <a:endParaRPr lang="en-US"/>
        </a:p>
      </dgm:t>
    </dgm:pt>
    <dgm:pt modelId="{F7C5E5CE-2698-4502-98ED-8F7344540262}" type="pres">
      <dgm:prSet presAssocID="{AC7A1116-8373-4E82-A09D-1E41A964164F}" presName="rootComposite" presStyleCnt="0"/>
      <dgm:spPr/>
      <dgm:t>
        <a:bodyPr/>
        <a:lstStyle/>
        <a:p>
          <a:endParaRPr lang="en-US"/>
        </a:p>
      </dgm:t>
    </dgm:pt>
    <dgm:pt modelId="{32E4206D-B655-4189-959B-3F5C06184945}" type="pres">
      <dgm:prSet presAssocID="{AC7A1116-8373-4E82-A09D-1E41A964164F}" presName="rootText" presStyleLbl="node2" presStyleIdx="0" presStyleCnt="3">
        <dgm:presLayoutVars>
          <dgm:chPref val="3"/>
        </dgm:presLayoutVars>
      </dgm:prSet>
      <dgm:spPr/>
      <dgm:t>
        <a:bodyPr/>
        <a:lstStyle/>
        <a:p>
          <a:endParaRPr lang="en-US"/>
        </a:p>
      </dgm:t>
    </dgm:pt>
    <dgm:pt modelId="{224CEA07-A20F-46EB-B78B-37D85A2C9F0C}" type="pres">
      <dgm:prSet presAssocID="{AC7A1116-8373-4E82-A09D-1E41A964164F}" presName="rootConnector" presStyleLbl="node2" presStyleIdx="0" presStyleCnt="3"/>
      <dgm:spPr/>
      <dgm:t>
        <a:bodyPr/>
        <a:lstStyle/>
        <a:p>
          <a:endParaRPr lang="en-US"/>
        </a:p>
      </dgm:t>
    </dgm:pt>
    <dgm:pt modelId="{575750AE-222B-4D97-A3CF-8316D9AF3EFE}" type="pres">
      <dgm:prSet presAssocID="{AC7A1116-8373-4E82-A09D-1E41A964164F}" presName="hierChild4" presStyleCnt="0"/>
      <dgm:spPr/>
      <dgm:t>
        <a:bodyPr/>
        <a:lstStyle/>
        <a:p>
          <a:endParaRPr lang="en-US"/>
        </a:p>
      </dgm:t>
    </dgm:pt>
    <dgm:pt modelId="{81F20609-9D16-4195-BABF-3BF6532BB4E5}" type="pres">
      <dgm:prSet presAssocID="{AC7A1116-8373-4E82-A09D-1E41A964164F}" presName="hierChild5" presStyleCnt="0"/>
      <dgm:spPr/>
      <dgm:t>
        <a:bodyPr/>
        <a:lstStyle/>
        <a:p>
          <a:endParaRPr lang="en-US"/>
        </a:p>
      </dgm:t>
    </dgm:pt>
    <dgm:pt modelId="{E7B4C0B9-55E4-4AEC-AE75-0E91591681EF}" type="pres">
      <dgm:prSet presAssocID="{B7E4AFA7-50B7-43D7-ADB5-679945FFC140}" presName="Name37" presStyleLbl="parChTrans1D2" presStyleIdx="1" presStyleCnt="3"/>
      <dgm:spPr/>
      <dgm:t>
        <a:bodyPr/>
        <a:lstStyle/>
        <a:p>
          <a:endParaRPr lang="en-US"/>
        </a:p>
      </dgm:t>
    </dgm:pt>
    <dgm:pt modelId="{3E1031D4-3414-4DC9-98BE-239358FED3D6}" type="pres">
      <dgm:prSet presAssocID="{95F671EF-F0C7-42EE-B02D-9F0230F3BC8E}" presName="hierRoot2" presStyleCnt="0">
        <dgm:presLayoutVars>
          <dgm:hierBranch val="init"/>
        </dgm:presLayoutVars>
      </dgm:prSet>
      <dgm:spPr/>
      <dgm:t>
        <a:bodyPr/>
        <a:lstStyle/>
        <a:p>
          <a:endParaRPr lang="en-US"/>
        </a:p>
      </dgm:t>
    </dgm:pt>
    <dgm:pt modelId="{3BAE3E89-3D87-4123-8651-D172845B10B3}" type="pres">
      <dgm:prSet presAssocID="{95F671EF-F0C7-42EE-B02D-9F0230F3BC8E}" presName="rootComposite" presStyleCnt="0"/>
      <dgm:spPr/>
      <dgm:t>
        <a:bodyPr/>
        <a:lstStyle/>
        <a:p>
          <a:endParaRPr lang="en-US"/>
        </a:p>
      </dgm:t>
    </dgm:pt>
    <dgm:pt modelId="{C58E284C-FDA1-416E-BC02-FA7EAE689551}" type="pres">
      <dgm:prSet presAssocID="{95F671EF-F0C7-42EE-B02D-9F0230F3BC8E}" presName="rootText" presStyleLbl="node2" presStyleIdx="1" presStyleCnt="3">
        <dgm:presLayoutVars>
          <dgm:chPref val="3"/>
        </dgm:presLayoutVars>
      </dgm:prSet>
      <dgm:spPr/>
      <dgm:t>
        <a:bodyPr/>
        <a:lstStyle/>
        <a:p>
          <a:endParaRPr lang="en-US"/>
        </a:p>
      </dgm:t>
    </dgm:pt>
    <dgm:pt modelId="{E379221B-AAAF-4D38-844E-0866F38C21DC}" type="pres">
      <dgm:prSet presAssocID="{95F671EF-F0C7-42EE-B02D-9F0230F3BC8E}" presName="rootConnector" presStyleLbl="node2" presStyleIdx="1" presStyleCnt="3"/>
      <dgm:spPr/>
      <dgm:t>
        <a:bodyPr/>
        <a:lstStyle/>
        <a:p>
          <a:endParaRPr lang="en-US"/>
        </a:p>
      </dgm:t>
    </dgm:pt>
    <dgm:pt modelId="{27C25758-EE31-4210-9A7E-FD3EA0DD2907}" type="pres">
      <dgm:prSet presAssocID="{95F671EF-F0C7-42EE-B02D-9F0230F3BC8E}" presName="hierChild4" presStyleCnt="0"/>
      <dgm:spPr/>
      <dgm:t>
        <a:bodyPr/>
        <a:lstStyle/>
        <a:p>
          <a:endParaRPr lang="en-US"/>
        </a:p>
      </dgm:t>
    </dgm:pt>
    <dgm:pt modelId="{4A7D6CEB-E23A-43E3-9D84-6A82C7AA466F}" type="pres">
      <dgm:prSet presAssocID="{95F671EF-F0C7-42EE-B02D-9F0230F3BC8E}" presName="hierChild5" presStyleCnt="0"/>
      <dgm:spPr/>
      <dgm:t>
        <a:bodyPr/>
        <a:lstStyle/>
        <a:p>
          <a:endParaRPr lang="en-US"/>
        </a:p>
      </dgm:t>
    </dgm:pt>
    <dgm:pt modelId="{C8543072-5FDF-4BC2-A947-F207277998D8}" type="pres">
      <dgm:prSet presAssocID="{2D478B38-0D38-49E7-AA0D-F408353E9698}" presName="Name37" presStyleLbl="parChTrans1D2" presStyleIdx="2" presStyleCnt="3"/>
      <dgm:spPr/>
      <dgm:t>
        <a:bodyPr/>
        <a:lstStyle/>
        <a:p>
          <a:endParaRPr lang="en-US"/>
        </a:p>
      </dgm:t>
    </dgm:pt>
    <dgm:pt modelId="{503EA2C0-93B8-4055-A506-D7C529707E8D}" type="pres">
      <dgm:prSet presAssocID="{62B668DD-8BE4-43BB-BB56-BA19DC3E775B}" presName="hierRoot2" presStyleCnt="0">
        <dgm:presLayoutVars>
          <dgm:hierBranch val="init"/>
        </dgm:presLayoutVars>
      </dgm:prSet>
      <dgm:spPr/>
      <dgm:t>
        <a:bodyPr/>
        <a:lstStyle/>
        <a:p>
          <a:endParaRPr lang="en-US"/>
        </a:p>
      </dgm:t>
    </dgm:pt>
    <dgm:pt modelId="{3FF8255B-0296-4EDD-8A4D-8F2B87998C42}" type="pres">
      <dgm:prSet presAssocID="{62B668DD-8BE4-43BB-BB56-BA19DC3E775B}" presName="rootComposite" presStyleCnt="0"/>
      <dgm:spPr/>
      <dgm:t>
        <a:bodyPr/>
        <a:lstStyle/>
        <a:p>
          <a:endParaRPr lang="en-US"/>
        </a:p>
      </dgm:t>
    </dgm:pt>
    <dgm:pt modelId="{BAE91D34-5A32-4312-8EC1-AC19C362E66B}" type="pres">
      <dgm:prSet presAssocID="{62B668DD-8BE4-43BB-BB56-BA19DC3E775B}" presName="rootText" presStyleLbl="node2" presStyleIdx="2" presStyleCnt="3">
        <dgm:presLayoutVars>
          <dgm:chPref val="3"/>
        </dgm:presLayoutVars>
      </dgm:prSet>
      <dgm:spPr/>
      <dgm:t>
        <a:bodyPr/>
        <a:lstStyle/>
        <a:p>
          <a:endParaRPr lang="en-US"/>
        </a:p>
      </dgm:t>
    </dgm:pt>
    <dgm:pt modelId="{AF1C4441-3999-414F-B5D7-8E3A58A3A358}" type="pres">
      <dgm:prSet presAssocID="{62B668DD-8BE4-43BB-BB56-BA19DC3E775B}" presName="rootConnector" presStyleLbl="node2" presStyleIdx="2" presStyleCnt="3"/>
      <dgm:spPr/>
      <dgm:t>
        <a:bodyPr/>
        <a:lstStyle/>
        <a:p>
          <a:endParaRPr lang="en-US"/>
        </a:p>
      </dgm:t>
    </dgm:pt>
    <dgm:pt modelId="{E470D2FE-1C99-4C62-B9BA-285BEE710935}" type="pres">
      <dgm:prSet presAssocID="{62B668DD-8BE4-43BB-BB56-BA19DC3E775B}" presName="hierChild4" presStyleCnt="0"/>
      <dgm:spPr/>
      <dgm:t>
        <a:bodyPr/>
        <a:lstStyle/>
        <a:p>
          <a:endParaRPr lang="en-US"/>
        </a:p>
      </dgm:t>
    </dgm:pt>
    <dgm:pt modelId="{E5FEABA7-269E-4487-889F-58F9CDB8FB8C}" type="pres">
      <dgm:prSet presAssocID="{62B668DD-8BE4-43BB-BB56-BA19DC3E775B}" presName="hierChild5" presStyleCnt="0"/>
      <dgm:spPr/>
      <dgm:t>
        <a:bodyPr/>
        <a:lstStyle/>
        <a:p>
          <a:endParaRPr lang="en-US"/>
        </a:p>
      </dgm:t>
    </dgm:pt>
    <dgm:pt modelId="{2A98D828-291C-451F-AF5A-54A950639F08}" type="pres">
      <dgm:prSet presAssocID="{5587EA1E-27B3-460B-8BDD-7C455F450E43}" presName="hierChild3" presStyleCnt="0"/>
      <dgm:spPr/>
      <dgm:t>
        <a:bodyPr/>
        <a:lstStyle/>
        <a:p>
          <a:endParaRPr lang="en-US"/>
        </a:p>
      </dgm:t>
    </dgm:pt>
  </dgm:ptLst>
  <dgm:cxnLst>
    <dgm:cxn modelId="{D7205C0D-0921-4286-A194-60B8058A9200}" srcId="{5587EA1E-27B3-460B-8BDD-7C455F450E43}" destId="{AC7A1116-8373-4E82-A09D-1E41A964164F}" srcOrd="0" destOrd="0" parTransId="{CFBD0D42-0F8D-4DB5-AFB1-78FD3480720A}" sibTransId="{01249643-653B-42A2-9F8E-D1617C2A3C77}"/>
    <dgm:cxn modelId="{10CF131B-74F8-4F85-9F9E-773A43E9E929}" type="presOf" srcId="{CFBD0D42-0F8D-4DB5-AFB1-78FD3480720A}" destId="{8F281AAD-50E4-49C3-B21B-85681B5EB7DF}" srcOrd="0" destOrd="0" presId="urn:microsoft.com/office/officeart/2005/8/layout/orgChart1"/>
    <dgm:cxn modelId="{6A4C3384-751F-427D-AC89-067BF3FDEA2E}" type="presOf" srcId="{AC7A1116-8373-4E82-A09D-1E41A964164F}" destId="{32E4206D-B655-4189-959B-3F5C06184945}" srcOrd="0" destOrd="0" presId="urn:microsoft.com/office/officeart/2005/8/layout/orgChart1"/>
    <dgm:cxn modelId="{D990B641-941B-433A-B020-A40FAF682C62}" type="presOf" srcId="{5587EA1E-27B3-460B-8BDD-7C455F450E43}" destId="{B17D28CF-9E65-43A9-AEBC-BAA721B5B7F1}" srcOrd="0" destOrd="0" presId="urn:microsoft.com/office/officeart/2005/8/layout/orgChart1"/>
    <dgm:cxn modelId="{F8C7167E-0EE3-4FDE-9EAC-4FD8032D6A87}" type="presOf" srcId="{95F671EF-F0C7-42EE-B02D-9F0230F3BC8E}" destId="{E379221B-AAAF-4D38-844E-0866F38C21DC}" srcOrd="1" destOrd="0" presId="urn:microsoft.com/office/officeart/2005/8/layout/orgChart1"/>
    <dgm:cxn modelId="{BC995C10-B1C0-4582-A23D-F910F5284772}" type="presOf" srcId="{95F671EF-F0C7-42EE-B02D-9F0230F3BC8E}" destId="{C58E284C-FDA1-416E-BC02-FA7EAE689551}" srcOrd="0" destOrd="0" presId="urn:microsoft.com/office/officeart/2005/8/layout/orgChart1"/>
    <dgm:cxn modelId="{31EBFD3C-5239-4C20-BA58-4B8F0BD8E558}" srcId="{FEE0822C-03E9-4537-BDFF-EFBBF3453B78}" destId="{5587EA1E-27B3-460B-8BDD-7C455F450E43}" srcOrd="0" destOrd="0" parTransId="{78BF8EAA-A38B-443C-A1C1-B3058119309A}" sibTransId="{69DE3736-CD1D-44FA-9D5B-54E6CA537ED7}"/>
    <dgm:cxn modelId="{8077F6F3-39C3-4442-9E48-1BF0208C6B4E}" type="presOf" srcId="{62B668DD-8BE4-43BB-BB56-BA19DC3E775B}" destId="{BAE91D34-5A32-4312-8EC1-AC19C362E66B}" srcOrd="0" destOrd="0" presId="urn:microsoft.com/office/officeart/2005/8/layout/orgChart1"/>
    <dgm:cxn modelId="{24145867-0FB9-42EE-9EDD-AAF0C7357C4F}" type="presOf" srcId="{FEE0822C-03E9-4537-BDFF-EFBBF3453B78}" destId="{4AC1D490-65DA-4871-A5F4-523B7F37E462}" srcOrd="0" destOrd="0" presId="urn:microsoft.com/office/officeart/2005/8/layout/orgChart1"/>
    <dgm:cxn modelId="{EE0F08F7-4147-4A74-9A0E-2DE6137B3006}" type="presOf" srcId="{62B668DD-8BE4-43BB-BB56-BA19DC3E775B}" destId="{AF1C4441-3999-414F-B5D7-8E3A58A3A358}" srcOrd="1" destOrd="0" presId="urn:microsoft.com/office/officeart/2005/8/layout/orgChart1"/>
    <dgm:cxn modelId="{ADFFD5D9-404B-4BFF-9B12-915D7989C09C}" type="presOf" srcId="{AC7A1116-8373-4E82-A09D-1E41A964164F}" destId="{224CEA07-A20F-46EB-B78B-37D85A2C9F0C}" srcOrd="1" destOrd="0" presId="urn:microsoft.com/office/officeart/2005/8/layout/orgChart1"/>
    <dgm:cxn modelId="{058F81E6-D71C-4999-8753-FF7339A915BF}" type="presOf" srcId="{B7E4AFA7-50B7-43D7-ADB5-679945FFC140}" destId="{E7B4C0B9-55E4-4AEC-AE75-0E91591681EF}" srcOrd="0" destOrd="0" presId="urn:microsoft.com/office/officeart/2005/8/layout/orgChart1"/>
    <dgm:cxn modelId="{4AC7FA71-7C86-4695-AAEC-A6E1D534D356}" type="presOf" srcId="{5587EA1E-27B3-460B-8BDD-7C455F450E43}" destId="{06244D1B-78AD-409B-81C0-C123A9E8805C}" srcOrd="1" destOrd="0" presId="urn:microsoft.com/office/officeart/2005/8/layout/orgChart1"/>
    <dgm:cxn modelId="{155F0F45-9CA6-4B4C-9B65-08C676270C4C}" srcId="{5587EA1E-27B3-460B-8BDD-7C455F450E43}" destId="{95F671EF-F0C7-42EE-B02D-9F0230F3BC8E}" srcOrd="1" destOrd="0" parTransId="{B7E4AFA7-50B7-43D7-ADB5-679945FFC140}" sibTransId="{DC0F7FC1-AD0B-4FCD-8F3F-9F11F9A6F1E1}"/>
    <dgm:cxn modelId="{1F94D31D-ABFD-4F25-8259-770F1A5D8D23}" type="presOf" srcId="{2D478B38-0D38-49E7-AA0D-F408353E9698}" destId="{C8543072-5FDF-4BC2-A947-F207277998D8}" srcOrd="0" destOrd="0" presId="urn:microsoft.com/office/officeart/2005/8/layout/orgChart1"/>
    <dgm:cxn modelId="{0932D322-C95D-4429-8324-557B3179E102}" srcId="{5587EA1E-27B3-460B-8BDD-7C455F450E43}" destId="{62B668DD-8BE4-43BB-BB56-BA19DC3E775B}" srcOrd="2" destOrd="0" parTransId="{2D478B38-0D38-49E7-AA0D-F408353E9698}" sibTransId="{0656BFE7-CCBC-4175-91E9-DB1E20750841}"/>
    <dgm:cxn modelId="{BC8DD33C-B656-4C6D-974D-E8D5684AED76}" type="presParOf" srcId="{4AC1D490-65DA-4871-A5F4-523B7F37E462}" destId="{420DBFE0-9AC6-4A23-A119-980804447928}" srcOrd="0" destOrd="0" presId="urn:microsoft.com/office/officeart/2005/8/layout/orgChart1"/>
    <dgm:cxn modelId="{BDF5E21C-44E8-4A96-B1BE-77C566B234CE}" type="presParOf" srcId="{420DBFE0-9AC6-4A23-A119-980804447928}" destId="{7C5254EA-26B0-49C0-9C3F-353FBDB1C815}" srcOrd="0" destOrd="0" presId="urn:microsoft.com/office/officeart/2005/8/layout/orgChart1"/>
    <dgm:cxn modelId="{4A888364-EA8C-4E29-B3E4-52C6CABAAA79}" type="presParOf" srcId="{7C5254EA-26B0-49C0-9C3F-353FBDB1C815}" destId="{B17D28CF-9E65-43A9-AEBC-BAA721B5B7F1}" srcOrd="0" destOrd="0" presId="urn:microsoft.com/office/officeart/2005/8/layout/orgChart1"/>
    <dgm:cxn modelId="{C76BB7AC-DE62-4C17-8E43-71E43692CE0E}" type="presParOf" srcId="{7C5254EA-26B0-49C0-9C3F-353FBDB1C815}" destId="{06244D1B-78AD-409B-81C0-C123A9E8805C}" srcOrd="1" destOrd="0" presId="urn:microsoft.com/office/officeart/2005/8/layout/orgChart1"/>
    <dgm:cxn modelId="{21CEDCF8-EB55-4956-9B8F-BDB608C6F3E6}" type="presParOf" srcId="{420DBFE0-9AC6-4A23-A119-980804447928}" destId="{DCF15ED8-DECD-4329-AEC5-FDC5A138D892}" srcOrd="1" destOrd="0" presId="urn:microsoft.com/office/officeart/2005/8/layout/orgChart1"/>
    <dgm:cxn modelId="{2C5EC742-713E-400A-81B7-F8125F302363}" type="presParOf" srcId="{DCF15ED8-DECD-4329-AEC5-FDC5A138D892}" destId="{8F281AAD-50E4-49C3-B21B-85681B5EB7DF}" srcOrd="0" destOrd="0" presId="urn:microsoft.com/office/officeart/2005/8/layout/orgChart1"/>
    <dgm:cxn modelId="{78D6F1FD-47B1-438E-84EF-F65E0F8468C3}" type="presParOf" srcId="{DCF15ED8-DECD-4329-AEC5-FDC5A138D892}" destId="{047CEF85-75EA-4D78-8563-1E5832DF1364}" srcOrd="1" destOrd="0" presId="urn:microsoft.com/office/officeart/2005/8/layout/orgChart1"/>
    <dgm:cxn modelId="{337C012A-973B-49A3-A139-2E0EA99206E7}" type="presParOf" srcId="{047CEF85-75EA-4D78-8563-1E5832DF1364}" destId="{F7C5E5CE-2698-4502-98ED-8F7344540262}" srcOrd="0" destOrd="0" presId="urn:microsoft.com/office/officeart/2005/8/layout/orgChart1"/>
    <dgm:cxn modelId="{411E71F3-1805-45FE-B075-575EF2E4FD0D}" type="presParOf" srcId="{F7C5E5CE-2698-4502-98ED-8F7344540262}" destId="{32E4206D-B655-4189-959B-3F5C06184945}" srcOrd="0" destOrd="0" presId="urn:microsoft.com/office/officeart/2005/8/layout/orgChart1"/>
    <dgm:cxn modelId="{1FBF0A3E-ACDD-4DBB-98C1-98C6C08C2A17}" type="presParOf" srcId="{F7C5E5CE-2698-4502-98ED-8F7344540262}" destId="{224CEA07-A20F-46EB-B78B-37D85A2C9F0C}" srcOrd="1" destOrd="0" presId="urn:microsoft.com/office/officeart/2005/8/layout/orgChart1"/>
    <dgm:cxn modelId="{96EEAD40-478B-44E9-93CF-6D86A5FAFA01}" type="presParOf" srcId="{047CEF85-75EA-4D78-8563-1E5832DF1364}" destId="{575750AE-222B-4D97-A3CF-8316D9AF3EFE}" srcOrd="1" destOrd="0" presId="urn:microsoft.com/office/officeart/2005/8/layout/orgChart1"/>
    <dgm:cxn modelId="{BB881DEF-7EF8-44BE-947D-0AFDEC571169}" type="presParOf" srcId="{047CEF85-75EA-4D78-8563-1E5832DF1364}" destId="{81F20609-9D16-4195-BABF-3BF6532BB4E5}" srcOrd="2" destOrd="0" presId="urn:microsoft.com/office/officeart/2005/8/layout/orgChart1"/>
    <dgm:cxn modelId="{35CD63A7-547D-40B8-8890-F8DD555EDA06}" type="presParOf" srcId="{DCF15ED8-DECD-4329-AEC5-FDC5A138D892}" destId="{E7B4C0B9-55E4-4AEC-AE75-0E91591681EF}" srcOrd="2" destOrd="0" presId="urn:microsoft.com/office/officeart/2005/8/layout/orgChart1"/>
    <dgm:cxn modelId="{6D912A87-157E-4EC7-BB7F-19186A333EC4}" type="presParOf" srcId="{DCF15ED8-DECD-4329-AEC5-FDC5A138D892}" destId="{3E1031D4-3414-4DC9-98BE-239358FED3D6}" srcOrd="3" destOrd="0" presId="urn:microsoft.com/office/officeart/2005/8/layout/orgChart1"/>
    <dgm:cxn modelId="{4AFF3A27-9CF9-4647-8AFE-4A8772A144F5}" type="presParOf" srcId="{3E1031D4-3414-4DC9-98BE-239358FED3D6}" destId="{3BAE3E89-3D87-4123-8651-D172845B10B3}" srcOrd="0" destOrd="0" presId="urn:microsoft.com/office/officeart/2005/8/layout/orgChart1"/>
    <dgm:cxn modelId="{9F194997-584E-4A3C-8258-160E75931499}" type="presParOf" srcId="{3BAE3E89-3D87-4123-8651-D172845B10B3}" destId="{C58E284C-FDA1-416E-BC02-FA7EAE689551}" srcOrd="0" destOrd="0" presId="urn:microsoft.com/office/officeart/2005/8/layout/orgChart1"/>
    <dgm:cxn modelId="{70B63ACE-9253-4025-A283-4525C4B8B8EA}" type="presParOf" srcId="{3BAE3E89-3D87-4123-8651-D172845B10B3}" destId="{E379221B-AAAF-4D38-844E-0866F38C21DC}" srcOrd="1" destOrd="0" presId="urn:microsoft.com/office/officeart/2005/8/layout/orgChart1"/>
    <dgm:cxn modelId="{CD08858D-F6F5-4A07-957E-EE1E10487F22}" type="presParOf" srcId="{3E1031D4-3414-4DC9-98BE-239358FED3D6}" destId="{27C25758-EE31-4210-9A7E-FD3EA0DD2907}" srcOrd="1" destOrd="0" presId="urn:microsoft.com/office/officeart/2005/8/layout/orgChart1"/>
    <dgm:cxn modelId="{53EE0ED2-6119-4EFC-AE23-F2EE57982492}" type="presParOf" srcId="{3E1031D4-3414-4DC9-98BE-239358FED3D6}" destId="{4A7D6CEB-E23A-43E3-9D84-6A82C7AA466F}" srcOrd="2" destOrd="0" presId="urn:microsoft.com/office/officeart/2005/8/layout/orgChart1"/>
    <dgm:cxn modelId="{D1CA3877-7BDE-45BA-A3E0-BB105C2D6C62}" type="presParOf" srcId="{DCF15ED8-DECD-4329-AEC5-FDC5A138D892}" destId="{C8543072-5FDF-4BC2-A947-F207277998D8}" srcOrd="4" destOrd="0" presId="urn:microsoft.com/office/officeart/2005/8/layout/orgChart1"/>
    <dgm:cxn modelId="{3ED46948-B911-4F4A-9B51-632B408ECDEF}" type="presParOf" srcId="{DCF15ED8-DECD-4329-AEC5-FDC5A138D892}" destId="{503EA2C0-93B8-4055-A506-D7C529707E8D}" srcOrd="5" destOrd="0" presId="urn:microsoft.com/office/officeart/2005/8/layout/orgChart1"/>
    <dgm:cxn modelId="{3D0450E4-D52D-4503-B3C5-D1A3558326D1}" type="presParOf" srcId="{503EA2C0-93B8-4055-A506-D7C529707E8D}" destId="{3FF8255B-0296-4EDD-8A4D-8F2B87998C42}" srcOrd="0" destOrd="0" presId="urn:microsoft.com/office/officeart/2005/8/layout/orgChart1"/>
    <dgm:cxn modelId="{B2F603F5-5374-4678-A3B4-918CE616D765}" type="presParOf" srcId="{3FF8255B-0296-4EDD-8A4D-8F2B87998C42}" destId="{BAE91D34-5A32-4312-8EC1-AC19C362E66B}" srcOrd="0" destOrd="0" presId="urn:microsoft.com/office/officeart/2005/8/layout/orgChart1"/>
    <dgm:cxn modelId="{9C7F1E15-8CAE-47E5-B713-8DF179AD86C9}" type="presParOf" srcId="{3FF8255B-0296-4EDD-8A4D-8F2B87998C42}" destId="{AF1C4441-3999-414F-B5D7-8E3A58A3A358}" srcOrd="1" destOrd="0" presId="urn:microsoft.com/office/officeart/2005/8/layout/orgChart1"/>
    <dgm:cxn modelId="{B563AF39-0DDA-4F37-9230-F092A8FB6795}" type="presParOf" srcId="{503EA2C0-93B8-4055-A506-D7C529707E8D}" destId="{E470D2FE-1C99-4C62-B9BA-285BEE710935}" srcOrd="1" destOrd="0" presId="urn:microsoft.com/office/officeart/2005/8/layout/orgChart1"/>
    <dgm:cxn modelId="{E02C0962-EC37-4E40-8567-41FD044DD028}" type="presParOf" srcId="{503EA2C0-93B8-4055-A506-D7C529707E8D}" destId="{E5FEABA7-269E-4487-889F-58F9CDB8FB8C}" srcOrd="2" destOrd="0" presId="urn:microsoft.com/office/officeart/2005/8/layout/orgChart1"/>
    <dgm:cxn modelId="{2F847614-50C6-4FE0-81EF-5C19F526C5B7}" type="presParOf" srcId="{420DBFE0-9AC6-4A23-A119-980804447928}" destId="{2A98D828-291C-451F-AF5A-54A950639F0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60141F-9398-4BC6-A7FF-CD787BD8DB0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A9F450F-38D0-4A1C-925B-68CAAB701944}">
      <dgm:prSet/>
      <dgm:spPr/>
      <dgm:t>
        <a:bodyPr/>
        <a:lstStyle/>
        <a:p>
          <a:pPr rtl="0"/>
          <a:r>
            <a:rPr lang="en-US" dirty="0" smtClean="0"/>
            <a:t>UX Decisions</a:t>
          </a:r>
          <a:endParaRPr lang="en-US" dirty="0"/>
        </a:p>
      </dgm:t>
    </dgm:pt>
    <dgm:pt modelId="{7487609A-4479-4211-A1DF-33679EE5BAA3}" type="parTrans" cxnId="{E437C76F-5B17-42F4-BDC3-604730DEA043}">
      <dgm:prSet/>
      <dgm:spPr/>
      <dgm:t>
        <a:bodyPr/>
        <a:lstStyle/>
        <a:p>
          <a:endParaRPr lang="en-US"/>
        </a:p>
      </dgm:t>
    </dgm:pt>
    <dgm:pt modelId="{254F4057-6704-4A7F-90A1-AD66249A7695}" type="sibTrans" cxnId="{E437C76F-5B17-42F4-BDC3-604730DEA043}">
      <dgm:prSet/>
      <dgm:spPr/>
      <dgm:t>
        <a:bodyPr/>
        <a:lstStyle/>
        <a:p>
          <a:endParaRPr lang="en-US"/>
        </a:p>
      </dgm:t>
    </dgm:pt>
    <dgm:pt modelId="{0EFB8164-9763-4FF3-AA0B-0DAC4BCCA273}">
      <dgm:prSet>
        <dgm:style>
          <a:lnRef idx="1">
            <a:schemeClr val="accent5"/>
          </a:lnRef>
          <a:fillRef idx="3">
            <a:schemeClr val="accent5"/>
          </a:fillRef>
          <a:effectRef idx="2">
            <a:schemeClr val="accent5"/>
          </a:effectRef>
          <a:fontRef idx="minor">
            <a:schemeClr val="lt1"/>
          </a:fontRef>
        </dgm:style>
      </dgm:prSet>
      <dgm:spPr/>
      <dgm:t>
        <a:bodyPr/>
        <a:lstStyle/>
        <a:p>
          <a:pPr rtl="0"/>
          <a:r>
            <a:rPr lang="en-US" b="1" dirty="0" smtClean="0"/>
            <a:t>App Shape </a:t>
          </a:r>
          <a:r>
            <a:rPr lang="en-US" dirty="0" smtClean="0"/>
            <a:t/>
          </a:r>
          <a:br>
            <a:rPr lang="en-US" dirty="0" smtClean="0"/>
          </a:br>
          <a:r>
            <a:rPr lang="en-US" dirty="0" smtClean="0"/>
            <a:t>Entry Point &amp; App Shape</a:t>
          </a:r>
          <a:endParaRPr lang="en-US" dirty="0"/>
        </a:p>
      </dgm:t>
    </dgm:pt>
    <dgm:pt modelId="{0C2F7AB2-A720-45CA-84B5-3CAD4A0EEF11}" type="parTrans" cxnId="{3ECFBBCB-01A3-43ED-96C6-6902D223167E}">
      <dgm:prSet/>
      <dgm:spPr/>
      <dgm:t>
        <a:bodyPr/>
        <a:lstStyle/>
        <a:p>
          <a:endParaRPr lang="en-US"/>
        </a:p>
      </dgm:t>
    </dgm:pt>
    <dgm:pt modelId="{D3B14C55-9D26-435D-8341-9A6D18B2A674}" type="sibTrans" cxnId="{3ECFBBCB-01A3-43ED-96C6-6902D223167E}">
      <dgm:prSet/>
      <dgm:spPr/>
      <dgm:t>
        <a:bodyPr/>
        <a:lstStyle/>
        <a:p>
          <a:endParaRPr lang="en-US"/>
        </a:p>
      </dgm:t>
    </dgm:pt>
    <dgm:pt modelId="{6363829B-B98A-4554-BF25-875FB9161F91}">
      <dgm:prSet>
        <dgm:style>
          <a:lnRef idx="1">
            <a:schemeClr val="accent5"/>
          </a:lnRef>
          <a:fillRef idx="3">
            <a:schemeClr val="accent5"/>
          </a:fillRef>
          <a:effectRef idx="2">
            <a:schemeClr val="accent5"/>
          </a:effectRef>
          <a:fontRef idx="minor">
            <a:schemeClr val="lt1"/>
          </a:fontRef>
        </dgm:style>
      </dgm:prSet>
      <dgm:spPr/>
      <dgm:t>
        <a:bodyPr/>
        <a:lstStyle/>
        <a:p>
          <a:pPr rtl="0"/>
          <a:r>
            <a:rPr lang="en-US" b="1" smtClean="0"/>
            <a:t>Branding </a:t>
          </a:r>
          <a:r>
            <a:rPr lang="en-US" smtClean="0"/>
            <a:t/>
          </a:r>
          <a:br>
            <a:rPr lang="en-US" smtClean="0"/>
          </a:br>
          <a:r>
            <a:rPr lang="en-US" smtClean="0"/>
            <a:t>Custom / SharePoint UI</a:t>
          </a:r>
          <a:endParaRPr lang="en-US"/>
        </a:p>
      </dgm:t>
    </dgm:pt>
    <dgm:pt modelId="{25055AA9-36F0-4598-A697-E4B16A8FDC88}" type="parTrans" cxnId="{59F27105-25C8-4753-8FC9-2CE9162E0F1B}">
      <dgm:prSet/>
      <dgm:spPr/>
      <dgm:t>
        <a:bodyPr/>
        <a:lstStyle/>
        <a:p>
          <a:endParaRPr lang="en-US"/>
        </a:p>
      </dgm:t>
    </dgm:pt>
    <dgm:pt modelId="{A4527D76-EB07-4E05-A4EE-D6060455D560}" type="sibTrans" cxnId="{59F27105-25C8-4753-8FC9-2CE9162E0F1B}">
      <dgm:prSet/>
      <dgm:spPr/>
      <dgm:t>
        <a:bodyPr/>
        <a:lstStyle/>
        <a:p>
          <a:endParaRPr lang="en-US"/>
        </a:p>
      </dgm:t>
    </dgm:pt>
    <dgm:pt modelId="{1F27B766-DD86-4CF1-A03F-A113059BE510}" type="pres">
      <dgm:prSet presAssocID="{AA60141F-9398-4BC6-A7FF-CD787BD8DB06}" presName="hierChild1" presStyleCnt="0">
        <dgm:presLayoutVars>
          <dgm:orgChart val="1"/>
          <dgm:chPref val="1"/>
          <dgm:dir/>
          <dgm:animOne val="branch"/>
          <dgm:animLvl val="lvl"/>
          <dgm:resizeHandles/>
        </dgm:presLayoutVars>
      </dgm:prSet>
      <dgm:spPr/>
      <dgm:t>
        <a:bodyPr/>
        <a:lstStyle/>
        <a:p>
          <a:endParaRPr lang="en-US"/>
        </a:p>
      </dgm:t>
    </dgm:pt>
    <dgm:pt modelId="{9419F213-894B-405B-9CDF-E671D2FC04F5}" type="pres">
      <dgm:prSet presAssocID="{2A9F450F-38D0-4A1C-925B-68CAAB701944}" presName="hierRoot1" presStyleCnt="0">
        <dgm:presLayoutVars>
          <dgm:hierBranch val="init"/>
        </dgm:presLayoutVars>
      </dgm:prSet>
      <dgm:spPr/>
      <dgm:t>
        <a:bodyPr/>
        <a:lstStyle/>
        <a:p>
          <a:endParaRPr lang="en-US"/>
        </a:p>
      </dgm:t>
    </dgm:pt>
    <dgm:pt modelId="{C56D438A-BE38-4077-BE7F-1FAEAD4BEFC3}" type="pres">
      <dgm:prSet presAssocID="{2A9F450F-38D0-4A1C-925B-68CAAB701944}" presName="rootComposite1" presStyleCnt="0"/>
      <dgm:spPr/>
      <dgm:t>
        <a:bodyPr/>
        <a:lstStyle/>
        <a:p>
          <a:endParaRPr lang="en-US"/>
        </a:p>
      </dgm:t>
    </dgm:pt>
    <dgm:pt modelId="{B65C1436-FD17-4639-805B-6816DED5EC9E}" type="pres">
      <dgm:prSet presAssocID="{2A9F450F-38D0-4A1C-925B-68CAAB701944}" presName="rootText1" presStyleLbl="node0" presStyleIdx="0" presStyleCnt="1">
        <dgm:presLayoutVars>
          <dgm:chPref val="3"/>
        </dgm:presLayoutVars>
      </dgm:prSet>
      <dgm:spPr/>
      <dgm:t>
        <a:bodyPr/>
        <a:lstStyle/>
        <a:p>
          <a:endParaRPr lang="en-US"/>
        </a:p>
      </dgm:t>
    </dgm:pt>
    <dgm:pt modelId="{AAB1A8B0-A84E-4E94-89CE-5BECF0603187}" type="pres">
      <dgm:prSet presAssocID="{2A9F450F-38D0-4A1C-925B-68CAAB701944}" presName="rootConnector1" presStyleLbl="node1" presStyleIdx="0" presStyleCnt="0"/>
      <dgm:spPr/>
      <dgm:t>
        <a:bodyPr/>
        <a:lstStyle/>
        <a:p>
          <a:endParaRPr lang="en-US"/>
        </a:p>
      </dgm:t>
    </dgm:pt>
    <dgm:pt modelId="{F7C868D2-B319-44D0-BE13-AE0AF1C9A0DC}" type="pres">
      <dgm:prSet presAssocID="{2A9F450F-38D0-4A1C-925B-68CAAB701944}" presName="hierChild2" presStyleCnt="0"/>
      <dgm:spPr/>
      <dgm:t>
        <a:bodyPr/>
        <a:lstStyle/>
        <a:p>
          <a:endParaRPr lang="en-US"/>
        </a:p>
      </dgm:t>
    </dgm:pt>
    <dgm:pt modelId="{808E0C8E-E940-4074-9FF6-0A7EE8B31056}" type="pres">
      <dgm:prSet presAssocID="{0C2F7AB2-A720-45CA-84B5-3CAD4A0EEF11}" presName="Name37" presStyleLbl="parChTrans1D2" presStyleIdx="0" presStyleCnt="2"/>
      <dgm:spPr/>
      <dgm:t>
        <a:bodyPr/>
        <a:lstStyle/>
        <a:p>
          <a:endParaRPr lang="en-US"/>
        </a:p>
      </dgm:t>
    </dgm:pt>
    <dgm:pt modelId="{798050E0-DE66-4DA5-B1CE-388456A4BBED}" type="pres">
      <dgm:prSet presAssocID="{0EFB8164-9763-4FF3-AA0B-0DAC4BCCA273}" presName="hierRoot2" presStyleCnt="0">
        <dgm:presLayoutVars>
          <dgm:hierBranch val="init"/>
        </dgm:presLayoutVars>
      </dgm:prSet>
      <dgm:spPr/>
      <dgm:t>
        <a:bodyPr/>
        <a:lstStyle/>
        <a:p>
          <a:endParaRPr lang="en-US"/>
        </a:p>
      </dgm:t>
    </dgm:pt>
    <dgm:pt modelId="{73581041-2085-400D-BDD8-C8FB5A6CCC3C}" type="pres">
      <dgm:prSet presAssocID="{0EFB8164-9763-4FF3-AA0B-0DAC4BCCA273}" presName="rootComposite" presStyleCnt="0"/>
      <dgm:spPr/>
      <dgm:t>
        <a:bodyPr/>
        <a:lstStyle/>
        <a:p>
          <a:endParaRPr lang="en-US"/>
        </a:p>
      </dgm:t>
    </dgm:pt>
    <dgm:pt modelId="{BB7C4D2C-FB4A-43EF-8BC7-F95F7C21CA47}" type="pres">
      <dgm:prSet presAssocID="{0EFB8164-9763-4FF3-AA0B-0DAC4BCCA273}" presName="rootText" presStyleLbl="node2" presStyleIdx="0" presStyleCnt="2">
        <dgm:presLayoutVars>
          <dgm:chPref val="3"/>
        </dgm:presLayoutVars>
      </dgm:prSet>
      <dgm:spPr/>
      <dgm:t>
        <a:bodyPr/>
        <a:lstStyle/>
        <a:p>
          <a:endParaRPr lang="en-US"/>
        </a:p>
      </dgm:t>
    </dgm:pt>
    <dgm:pt modelId="{CE7C9447-A136-42DE-9CEA-8E4C9469505D}" type="pres">
      <dgm:prSet presAssocID="{0EFB8164-9763-4FF3-AA0B-0DAC4BCCA273}" presName="rootConnector" presStyleLbl="node2" presStyleIdx="0" presStyleCnt="2"/>
      <dgm:spPr/>
      <dgm:t>
        <a:bodyPr/>
        <a:lstStyle/>
        <a:p>
          <a:endParaRPr lang="en-US"/>
        </a:p>
      </dgm:t>
    </dgm:pt>
    <dgm:pt modelId="{6DB74B96-37FF-4298-8423-BB0E41B06014}" type="pres">
      <dgm:prSet presAssocID="{0EFB8164-9763-4FF3-AA0B-0DAC4BCCA273}" presName="hierChild4" presStyleCnt="0"/>
      <dgm:spPr/>
      <dgm:t>
        <a:bodyPr/>
        <a:lstStyle/>
        <a:p>
          <a:endParaRPr lang="en-US"/>
        </a:p>
      </dgm:t>
    </dgm:pt>
    <dgm:pt modelId="{B5BE38A5-3F2D-474B-99A1-111D2D2F5A78}" type="pres">
      <dgm:prSet presAssocID="{0EFB8164-9763-4FF3-AA0B-0DAC4BCCA273}" presName="hierChild5" presStyleCnt="0"/>
      <dgm:spPr/>
      <dgm:t>
        <a:bodyPr/>
        <a:lstStyle/>
        <a:p>
          <a:endParaRPr lang="en-US"/>
        </a:p>
      </dgm:t>
    </dgm:pt>
    <dgm:pt modelId="{F8820D2D-49F1-4625-A12B-2A43A14B639A}" type="pres">
      <dgm:prSet presAssocID="{25055AA9-36F0-4598-A697-E4B16A8FDC88}" presName="Name37" presStyleLbl="parChTrans1D2" presStyleIdx="1" presStyleCnt="2"/>
      <dgm:spPr/>
      <dgm:t>
        <a:bodyPr/>
        <a:lstStyle/>
        <a:p>
          <a:endParaRPr lang="en-US"/>
        </a:p>
      </dgm:t>
    </dgm:pt>
    <dgm:pt modelId="{6855B469-F8BC-46CC-82F3-2E05F6A45729}" type="pres">
      <dgm:prSet presAssocID="{6363829B-B98A-4554-BF25-875FB9161F91}" presName="hierRoot2" presStyleCnt="0">
        <dgm:presLayoutVars>
          <dgm:hierBranch val="init"/>
        </dgm:presLayoutVars>
      </dgm:prSet>
      <dgm:spPr/>
      <dgm:t>
        <a:bodyPr/>
        <a:lstStyle/>
        <a:p>
          <a:endParaRPr lang="en-US"/>
        </a:p>
      </dgm:t>
    </dgm:pt>
    <dgm:pt modelId="{8A380E89-90E6-4356-B6C8-535DECD41AB6}" type="pres">
      <dgm:prSet presAssocID="{6363829B-B98A-4554-BF25-875FB9161F91}" presName="rootComposite" presStyleCnt="0"/>
      <dgm:spPr/>
      <dgm:t>
        <a:bodyPr/>
        <a:lstStyle/>
        <a:p>
          <a:endParaRPr lang="en-US"/>
        </a:p>
      </dgm:t>
    </dgm:pt>
    <dgm:pt modelId="{FC096D6F-BDC9-437E-9583-1B841CA191A2}" type="pres">
      <dgm:prSet presAssocID="{6363829B-B98A-4554-BF25-875FB9161F91}" presName="rootText" presStyleLbl="node2" presStyleIdx="1" presStyleCnt="2">
        <dgm:presLayoutVars>
          <dgm:chPref val="3"/>
        </dgm:presLayoutVars>
      </dgm:prSet>
      <dgm:spPr/>
      <dgm:t>
        <a:bodyPr/>
        <a:lstStyle/>
        <a:p>
          <a:endParaRPr lang="en-US"/>
        </a:p>
      </dgm:t>
    </dgm:pt>
    <dgm:pt modelId="{506A67E4-413F-47D1-BE18-95A6C3039D7E}" type="pres">
      <dgm:prSet presAssocID="{6363829B-B98A-4554-BF25-875FB9161F91}" presName="rootConnector" presStyleLbl="node2" presStyleIdx="1" presStyleCnt="2"/>
      <dgm:spPr/>
      <dgm:t>
        <a:bodyPr/>
        <a:lstStyle/>
        <a:p>
          <a:endParaRPr lang="en-US"/>
        </a:p>
      </dgm:t>
    </dgm:pt>
    <dgm:pt modelId="{B7BD7015-345B-44AB-93F8-BD0A82365E3C}" type="pres">
      <dgm:prSet presAssocID="{6363829B-B98A-4554-BF25-875FB9161F91}" presName="hierChild4" presStyleCnt="0"/>
      <dgm:spPr/>
      <dgm:t>
        <a:bodyPr/>
        <a:lstStyle/>
        <a:p>
          <a:endParaRPr lang="en-US"/>
        </a:p>
      </dgm:t>
    </dgm:pt>
    <dgm:pt modelId="{909DA233-7845-4199-8184-EB132840946F}" type="pres">
      <dgm:prSet presAssocID="{6363829B-B98A-4554-BF25-875FB9161F91}" presName="hierChild5" presStyleCnt="0"/>
      <dgm:spPr/>
      <dgm:t>
        <a:bodyPr/>
        <a:lstStyle/>
        <a:p>
          <a:endParaRPr lang="en-US"/>
        </a:p>
      </dgm:t>
    </dgm:pt>
    <dgm:pt modelId="{4043BCFA-76F5-4589-BEF4-CB7F6D7D370F}" type="pres">
      <dgm:prSet presAssocID="{2A9F450F-38D0-4A1C-925B-68CAAB701944}" presName="hierChild3" presStyleCnt="0"/>
      <dgm:spPr/>
      <dgm:t>
        <a:bodyPr/>
        <a:lstStyle/>
        <a:p>
          <a:endParaRPr lang="en-US"/>
        </a:p>
      </dgm:t>
    </dgm:pt>
  </dgm:ptLst>
  <dgm:cxnLst>
    <dgm:cxn modelId="{29B4FCF1-21C6-461E-95AA-5CF03B4FF288}" type="presOf" srcId="{0EFB8164-9763-4FF3-AA0B-0DAC4BCCA273}" destId="{BB7C4D2C-FB4A-43EF-8BC7-F95F7C21CA47}" srcOrd="0" destOrd="0" presId="urn:microsoft.com/office/officeart/2005/8/layout/orgChart1"/>
    <dgm:cxn modelId="{E437C76F-5B17-42F4-BDC3-604730DEA043}" srcId="{AA60141F-9398-4BC6-A7FF-CD787BD8DB06}" destId="{2A9F450F-38D0-4A1C-925B-68CAAB701944}" srcOrd="0" destOrd="0" parTransId="{7487609A-4479-4211-A1DF-33679EE5BAA3}" sibTransId="{254F4057-6704-4A7F-90A1-AD66249A7695}"/>
    <dgm:cxn modelId="{9DCC30C3-331B-4325-87CE-3B79A8F16CAA}" type="presOf" srcId="{0EFB8164-9763-4FF3-AA0B-0DAC4BCCA273}" destId="{CE7C9447-A136-42DE-9CEA-8E4C9469505D}" srcOrd="1" destOrd="0" presId="urn:microsoft.com/office/officeart/2005/8/layout/orgChart1"/>
    <dgm:cxn modelId="{3FC25B33-99BD-4E5A-9938-ACAED9CFE2C3}" type="presOf" srcId="{6363829B-B98A-4554-BF25-875FB9161F91}" destId="{506A67E4-413F-47D1-BE18-95A6C3039D7E}" srcOrd="1" destOrd="0" presId="urn:microsoft.com/office/officeart/2005/8/layout/orgChart1"/>
    <dgm:cxn modelId="{F91D8DC3-0135-460D-B9D3-124A23366318}" type="presOf" srcId="{0C2F7AB2-A720-45CA-84B5-3CAD4A0EEF11}" destId="{808E0C8E-E940-4074-9FF6-0A7EE8B31056}" srcOrd="0" destOrd="0" presId="urn:microsoft.com/office/officeart/2005/8/layout/orgChart1"/>
    <dgm:cxn modelId="{1418EA20-8862-4565-B5AD-131402AA3C13}" type="presOf" srcId="{25055AA9-36F0-4598-A697-E4B16A8FDC88}" destId="{F8820D2D-49F1-4625-A12B-2A43A14B639A}" srcOrd="0" destOrd="0" presId="urn:microsoft.com/office/officeart/2005/8/layout/orgChart1"/>
    <dgm:cxn modelId="{93359C33-073A-407B-961F-137E52705312}" type="presOf" srcId="{6363829B-B98A-4554-BF25-875FB9161F91}" destId="{FC096D6F-BDC9-437E-9583-1B841CA191A2}" srcOrd="0" destOrd="0" presId="urn:microsoft.com/office/officeart/2005/8/layout/orgChart1"/>
    <dgm:cxn modelId="{3ECFBBCB-01A3-43ED-96C6-6902D223167E}" srcId="{2A9F450F-38D0-4A1C-925B-68CAAB701944}" destId="{0EFB8164-9763-4FF3-AA0B-0DAC4BCCA273}" srcOrd="0" destOrd="0" parTransId="{0C2F7AB2-A720-45CA-84B5-3CAD4A0EEF11}" sibTransId="{D3B14C55-9D26-435D-8341-9A6D18B2A674}"/>
    <dgm:cxn modelId="{59F27105-25C8-4753-8FC9-2CE9162E0F1B}" srcId="{2A9F450F-38D0-4A1C-925B-68CAAB701944}" destId="{6363829B-B98A-4554-BF25-875FB9161F91}" srcOrd="1" destOrd="0" parTransId="{25055AA9-36F0-4598-A697-E4B16A8FDC88}" sibTransId="{A4527D76-EB07-4E05-A4EE-D6060455D560}"/>
    <dgm:cxn modelId="{BA0E0972-D0F3-4CF2-B8CA-8224CF371928}" type="presOf" srcId="{AA60141F-9398-4BC6-A7FF-CD787BD8DB06}" destId="{1F27B766-DD86-4CF1-A03F-A113059BE510}" srcOrd="0" destOrd="0" presId="urn:microsoft.com/office/officeart/2005/8/layout/orgChart1"/>
    <dgm:cxn modelId="{565E316B-C684-4728-BDFC-D43453A527D1}" type="presOf" srcId="{2A9F450F-38D0-4A1C-925B-68CAAB701944}" destId="{AAB1A8B0-A84E-4E94-89CE-5BECF0603187}" srcOrd="1" destOrd="0" presId="urn:microsoft.com/office/officeart/2005/8/layout/orgChart1"/>
    <dgm:cxn modelId="{F665B06D-A81A-43E7-883D-3C2CB16C7B51}" type="presOf" srcId="{2A9F450F-38D0-4A1C-925B-68CAAB701944}" destId="{B65C1436-FD17-4639-805B-6816DED5EC9E}" srcOrd="0" destOrd="0" presId="urn:microsoft.com/office/officeart/2005/8/layout/orgChart1"/>
    <dgm:cxn modelId="{27B0EC44-C689-4E80-835B-BEB5F92513B6}" type="presParOf" srcId="{1F27B766-DD86-4CF1-A03F-A113059BE510}" destId="{9419F213-894B-405B-9CDF-E671D2FC04F5}" srcOrd="0" destOrd="0" presId="urn:microsoft.com/office/officeart/2005/8/layout/orgChart1"/>
    <dgm:cxn modelId="{D355BBE5-DD85-439B-99DE-0C0E060FE9E6}" type="presParOf" srcId="{9419F213-894B-405B-9CDF-E671D2FC04F5}" destId="{C56D438A-BE38-4077-BE7F-1FAEAD4BEFC3}" srcOrd="0" destOrd="0" presId="urn:microsoft.com/office/officeart/2005/8/layout/orgChart1"/>
    <dgm:cxn modelId="{40AA6762-F2F0-4822-B31C-FCD0A3439791}" type="presParOf" srcId="{C56D438A-BE38-4077-BE7F-1FAEAD4BEFC3}" destId="{B65C1436-FD17-4639-805B-6816DED5EC9E}" srcOrd="0" destOrd="0" presId="urn:microsoft.com/office/officeart/2005/8/layout/orgChart1"/>
    <dgm:cxn modelId="{58426ACC-6184-4F71-B857-ADC4BD0C451C}" type="presParOf" srcId="{C56D438A-BE38-4077-BE7F-1FAEAD4BEFC3}" destId="{AAB1A8B0-A84E-4E94-89CE-5BECF0603187}" srcOrd="1" destOrd="0" presId="urn:microsoft.com/office/officeart/2005/8/layout/orgChart1"/>
    <dgm:cxn modelId="{C05A380A-5781-4F19-871D-A20E3273BC1E}" type="presParOf" srcId="{9419F213-894B-405B-9CDF-E671D2FC04F5}" destId="{F7C868D2-B319-44D0-BE13-AE0AF1C9A0DC}" srcOrd="1" destOrd="0" presId="urn:microsoft.com/office/officeart/2005/8/layout/orgChart1"/>
    <dgm:cxn modelId="{A5D76EBB-7073-4E11-8822-529362FF7076}" type="presParOf" srcId="{F7C868D2-B319-44D0-BE13-AE0AF1C9A0DC}" destId="{808E0C8E-E940-4074-9FF6-0A7EE8B31056}" srcOrd="0" destOrd="0" presId="urn:microsoft.com/office/officeart/2005/8/layout/orgChart1"/>
    <dgm:cxn modelId="{A064F6ED-514C-4E0D-B91B-7FD01DCC14A2}" type="presParOf" srcId="{F7C868D2-B319-44D0-BE13-AE0AF1C9A0DC}" destId="{798050E0-DE66-4DA5-B1CE-388456A4BBED}" srcOrd="1" destOrd="0" presId="urn:microsoft.com/office/officeart/2005/8/layout/orgChart1"/>
    <dgm:cxn modelId="{C9F256BC-3A85-41ED-903E-B3A0673905F0}" type="presParOf" srcId="{798050E0-DE66-4DA5-B1CE-388456A4BBED}" destId="{73581041-2085-400D-BDD8-C8FB5A6CCC3C}" srcOrd="0" destOrd="0" presId="urn:microsoft.com/office/officeart/2005/8/layout/orgChart1"/>
    <dgm:cxn modelId="{53815BCE-553B-40AA-8F0B-E3D234DDEF61}" type="presParOf" srcId="{73581041-2085-400D-BDD8-C8FB5A6CCC3C}" destId="{BB7C4D2C-FB4A-43EF-8BC7-F95F7C21CA47}" srcOrd="0" destOrd="0" presId="urn:microsoft.com/office/officeart/2005/8/layout/orgChart1"/>
    <dgm:cxn modelId="{C6758289-9FA2-4A9E-B63E-C6D1ACDD2687}" type="presParOf" srcId="{73581041-2085-400D-BDD8-C8FB5A6CCC3C}" destId="{CE7C9447-A136-42DE-9CEA-8E4C9469505D}" srcOrd="1" destOrd="0" presId="urn:microsoft.com/office/officeart/2005/8/layout/orgChart1"/>
    <dgm:cxn modelId="{84EBA853-F253-43C9-A9E4-0ABC5F84876A}" type="presParOf" srcId="{798050E0-DE66-4DA5-B1CE-388456A4BBED}" destId="{6DB74B96-37FF-4298-8423-BB0E41B06014}" srcOrd="1" destOrd="0" presId="urn:microsoft.com/office/officeart/2005/8/layout/orgChart1"/>
    <dgm:cxn modelId="{A21FFF66-2B17-42E2-9A4F-F3CCA9C1E660}" type="presParOf" srcId="{798050E0-DE66-4DA5-B1CE-388456A4BBED}" destId="{B5BE38A5-3F2D-474B-99A1-111D2D2F5A78}" srcOrd="2" destOrd="0" presId="urn:microsoft.com/office/officeart/2005/8/layout/orgChart1"/>
    <dgm:cxn modelId="{259E049F-DE0A-4972-9B80-F78AF4B35C43}" type="presParOf" srcId="{F7C868D2-B319-44D0-BE13-AE0AF1C9A0DC}" destId="{F8820D2D-49F1-4625-A12B-2A43A14B639A}" srcOrd="2" destOrd="0" presId="urn:microsoft.com/office/officeart/2005/8/layout/orgChart1"/>
    <dgm:cxn modelId="{642E4CD4-EBCF-45F9-A52D-67F28E62EB39}" type="presParOf" srcId="{F7C868D2-B319-44D0-BE13-AE0AF1C9A0DC}" destId="{6855B469-F8BC-46CC-82F3-2E05F6A45729}" srcOrd="3" destOrd="0" presId="urn:microsoft.com/office/officeart/2005/8/layout/orgChart1"/>
    <dgm:cxn modelId="{C85985DA-E3E5-4F60-8C20-FEF9E191CF34}" type="presParOf" srcId="{6855B469-F8BC-46CC-82F3-2E05F6A45729}" destId="{8A380E89-90E6-4356-B6C8-535DECD41AB6}" srcOrd="0" destOrd="0" presId="urn:microsoft.com/office/officeart/2005/8/layout/orgChart1"/>
    <dgm:cxn modelId="{4068AA1B-74F9-4195-9570-1ED19C008429}" type="presParOf" srcId="{8A380E89-90E6-4356-B6C8-535DECD41AB6}" destId="{FC096D6F-BDC9-437E-9583-1B841CA191A2}" srcOrd="0" destOrd="0" presId="urn:microsoft.com/office/officeart/2005/8/layout/orgChart1"/>
    <dgm:cxn modelId="{FD8D3FD0-C099-4E1A-B5A0-B5767DB98831}" type="presParOf" srcId="{8A380E89-90E6-4356-B6C8-535DECD41AB6}" destId="{506A67E4-413F-47D1-BE18-95A6C3039D7E}" srcOrd="1" destOrd="0" presId="urn:microsoft.com/office/officeart/2005/8/layout/orgChart1"/>
    <dgm:cxn modelId="{60158D3D-664B-4B94-A290-B9C5D58BD088}" type="presParOf" srcId="{6855B469-F8BC-46CC-82F3-2E05F6A45729}" destId="{B7BD7015-345B-44AB-93F8-BD0A82365E3C}" srcOrd="1" destOrd="0" presId="urn:microsoft.com/office/officeart/2005/8/layout/orgChart1"/>
    <dgm:cxn modelId="{3351569C-86F2-4F7E-B731-AA7B5CD57052}" type="presParOf" srcId="{6855B469-F8BC-46CC-82F3-2E05F6A45729}" destId="{909DA233-7845-4199-8184-EB132840946F}" srcOrd="2" destOrd="0" presId="urn:microsoft.com/office/officeart/2005/8/layout/orgChart1"/>
    <dgm:cxn modelId="{D2DF8592-ECEA-46A3-8B25-2BC81E2D356A}" type="presParOf" srcId="{9419F213-894B-405B-9CDF-E671D2FC04F5}" destId="{4043BCFA-76F5-4589-BEF4-CB7F6D7D370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543072-5FDF-4BC2-A947-F207277998D8}">
      <dsp:nvSpPr>
        <dsp:cNvPr id="0" name=""/>
        <dsp:cNvSpPr/>
      </dsp:nvSpPr>
      <dsp:spPr>
        <a:xfrm>
          <a:off x="5056618" y="1723774"/>
          <a:ext cx="3577594" cy="620904"/>
        </a:xfrm>
        <a:custGeom>
          <a:avLst/>
          <a:gdLst/>
          <a:ahLst/>
          <a:cxnLst/>
          <a:rect l="0" t="0" r="0" b="0"/>
          <a:pathLst>
            <a:path>
              <a:moveTo>
                <a:pt x="0" y="0"/>
              </a:moveTo>
              <a:lnTo>
                <a:pt x="0" y="310452"/>
              </a:lnTo>
              <a:lnTo>
                <a:pt x="3577594" y="310452"/>
              </a:lnTo>
              <a:lnTo>
                <a:pt x="3577594" y="62090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B4C0B9-55E4-4AEC-AE75-0E91591681EF}">
      <dsp:nvSpPr>
        <dsp:cNvPr id="0" name=""/>
        <dsp:cNvSpPr/>
      </dsp:nvSpPr>
      <dsp:spPr>
        <a:xfrm>
          <a:off x="5010898" y="1723774"/>
          <a:ext cx="91440" cy="620904"/>
        </a:xfrm>
        <a:custGeom>
          <a:avLst/>
          <a:gdLst/>
          <a:ahLst/>
          <a:cxnLst/>
          <a:rect l="0" t="0" r="0" b="0"/>
          <a:pathLst>
            <a:path>
              <a:moveTo>
                <a:pt x="45720" y="0"/>
              </a:moveTo>
              <a:lnTo>
                <a:pt x="45720" y="62090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281AAD-50E4-49C3-B21B-85681B5EB7DF}">
      <dsp:nvSpPr>
        <dsp:cNvPr id="0" name=""/>
        <dsp:cNvSpPr/>
      </dsp:nvSpPr>
      <dsp:spPr>
        <a:xfrm>
          <a:off x="1479023" y="1723774"/>
          <a:ext cx="3577594" cy="620904"/>
        </a:xfrm>
        <a:custGeom>
          <a:avLst/>
          <a:gdLst/>
          <a:ahLst/>
          <a:cxnLst/>
          <a:rect l="0" t="0" r="0" b="0"/>
          <a:pathLst>
            <a:path>
              <a:moveTo>
                <a:pt x="3577594" y="0"/>
              </a:moveTo>
              <a:lnTo>
                <a:pt x="3577594" y="310452"/>
              </a:lnTo>
              <a:lnTo>
                <a:pt x="0" y="310452"/>
              </a:lnTo>
              <a:lnTo>
                <a:pt x="0" y="62090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7D28CF-9E65-43A9-AEBC-BAA721B5B7F1}">
      <dsp:nvSpPr>
        <dsp:cNvPr id="0" name=""/>
        <dsp:cNvSpPr/>
      </dsp:nvSpPr>
      <dsp:spPr>
        <a:xfrm>
          <a:off x="3578273" y="245429"/>
          <a:ext cx="2956689" cy="147834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rtl="0">
            <a:lnSpc>
              <a:spcPct val="90000"/>
            </a:lnSpc>
            <a:spcBef>
              <a:spcPct val="0"/>
            </a:spcBef>
            <a:spcAft>
              <a:spcPct val="35000"/>
            </a:spcAft>
          </a:pPr>
          <a:r>
            <a:rPr lang="en-US" sz="3200" kern="1200" dirty="0" smtClean="0"/>
            <a:t>App Design Choices</a:t>
          </a:r>
          <a:endParaRPr lang="en-US" sz="3200" kern="1200" dirty="0"/>
        </a:p>
      </dsp:txBody>
      <dsp:txXfrm>
        <a:off x="3578273" y="245429"/>
        <a:ext cx="2956689" cy="1478344"/>
      </dsp:txXfrm>
    </dsp:sp>
    <dsp:sp modelId="{32E4206D-B655-4189-959B-3F5C06184945}">
      <dsp:nvSpPr>
        <dsp:cNvPr id="0" name=""/>
        <dsp:cNvSpPr/>
      </dsp:nvSpPr>
      <dsp:spPr>
        <a:xfrm>
          <a:off x="678" y="2344679"/>
          <a:ext cx="2956689" cy="1478344"/>
        </a:xfrm>
        <a:prstGeom prst="rect">
          <a:avLst/>
        </a:prstGeom>
        <a:solidFill>
          <a:schemeClr val="accent5">
            <a:shade val="80000"/>
            <a:satMod val="180000"/>
          </a:schemeClr>
        </a:solidFill>
        <a:ln w="9525" cap="flat" cmpd="sng" algn="ctr">
          <a:solidFill>
            <a:schemeClr val="accent5"/>
          </a:solidFill>
          <a:prstDash val="solid"/>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400" tIns="25400" rIns="25400" bIns="25400" numCol="1" spcCol="1270" anchor="ctr" anchorCtr="0">
          <a:noAutofit/>
        </a:bodyPr>
        <a:lstStyle/>
        <a:p>
          <a:pPr lvl="0" algn="ctr" defTabSz="1778000" rtl="0">
            <a:lnSpc>
              <a:spcPct val="90000"/>
            </a:lnSpc>
            <a:spcBef>
              <a:spcPct val="0"/>
            </a:spcBef>
            <a:spcAft>
              <a:spcPct val="35000"/>
            </a:spcAft>
          </a:pPr>
          <a:r>
            <a:rPr lang="en-US" sz="4000" kern="1200" smtClean="0"/>
            <a:t>Hosting</a:t>
          </a:r>
          <a:endParaRPr lang="en-US" sz="4000" kern="1200"/>
        </a:p>
      </dsp:txBody>
      <dsp:txXfrm>
        <a:off x="678" y="2344679"/>
        <a:ext cx="2956689" cy="1478344"/>
      </dsp:txXfrm>
    </dsp:sp>
    <dsp:sp modelId="{C58E284C-FDA1-416E-BC02-FA7EAE689551}">
      <dsp:nvSpPr>
        <dsp:cNvPr id="0" name=""/>
        <dsp:cNvSpPr/>
      </dsp:nvSpPr>
      <dsp:spPr>
        <a:xfrm>
          <a:off x="3578273" y="2344679"/>
          <a:ext cx="2956689" cy="1478344"/>
        </a:xfrm>
        <a:prstGeom prst="rect">
          <a:avLst/>
        </a:prstGeom>
        <a:solidFill>
          <a:schemeClr val="accent5">
            <a:shade val="80000"/>
            <a:satMod val="180000"/>
          </a:schemeClr>
        </a:solidFill>
        <a:ln w="9525" cap="flat" cmpd="sng" algn="ctr">
          <a:solidFill>
            <a:schemeClr val="accent5"/>
          </a:solidFill>
          <a:prstDash val="solid"/>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400" tIns="25400" rIns="25400" bIns="25400" numCol="1" spcCol="1270" anchor="ctr" anchorCtr="0">
          <a:noAutofit/>
        </a:bodyPr>
        <a:lstStyle/>
        <a:p>
          <a:pPr lvl="0" algn="ctr" defTabSz="1778000" rtl="0">
            <a:lnSpc>
              <a:spcPct val="90000"/>
            </a:lnSpc>
            <a:spcBef>
              <a:spcPct val="0"/>
            </a:spcBef>
            <a:spcAft>
              <a:spcPct val="35000"/>
            </a:spcAft>
          </a:pPr>
          <a:r>
            <a:rPr lang="en-US" sz="4000" kern="1200" dirty="0" smtClean="0"/>
            <a:t>Entry Points / Experience</a:t>
          </a:r>
          <a:endParaRPr lang="en-US" sz="4000" kern="1200" dirty="0"/>
        </a:p>
      </dsp:txBody>
      <dsp:txXfrm>
        <a:off x="3578273" y="2344679"/>
        <a:ext cx="2956689" cy="1478344"/>
      </dsp:txXfrm>
    </dsp:sp>
    <dsp:sp modelId="{BAE91D34-5A32-4312-8EC1-AC19C362E66B}">
      <dsp:nvSpPr>
        <dsp:cNvPr id="0" name=""/>
        <dsp:cNvSpPr/>
      </dsp:nvSpPr>
      <dsp:spPr>
        <a:xfrm>
          <a:off x="7155868" y="2344679"/>
          <a:ext cx="2956689" cy="1478344"/>
        </a:xfrm>
        <a:prstGeom prst="rect">
          <a:avLst/>
        </a:prstGeom>
        <a:solidFill>
          <a:schemeClr val="accent5">
            <a:shade val="80000"/>
            <a:satMod val="180000"/>
          </a:schemeClr>
        </a:solidFill>
        <a:ln w="9525" cap="flat" cmpd="sng" algn="ctr">
          <a:solidFill>
            <a:schemeClr val="accent5"/>
          </a:solidFill>
          <a:prstDash val="solid"/>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400" tIns="25400" rIns="25400" bIns="25400" numCol="1" spcCol="1270" anchor="ctr" anchorCtr="0">
          <a:noAutofit/>
        </a:bodyPr>
        <a:lstStyle/>
        <a:p>
          <a:pPr lvl="0" algn="ctr" defTabSz="1778000" rtl="0">
            <a:lnSpc>
              <a:spcPct val="90000"/>
            </a:lnSpc>
            <a:spcBef>
              <a:spcPct val="0"/>
            </a:spcBef>
            <a:spcAft>
              <a:spcPct val="35000"/>
            </a:spcAft>
          </a:pPr>
          <a:r>
            <a:rPr lang="en-US" sz="4000" kern="1200" dirty="0" smtClean="0"/>
            <a:t>Scoping</a:t>
          </a:r>
          <a:endParaRPr lang="en-US" sz="4000" kern="1200" dirty="0"/>
        </a:p>
      </dsp:txBody>
      <dsp:txXfrm>
        <a:off x="7155868" y="2344679"/>
        <a:ext cx="2956689" cy="14783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820D2D-49F1-4625-A12B-2A43A14B639A}">
      <dsp:nvSpPr>
        <dsp:cNvPr id="0" name=""/>
        <dsp:cNvSpPr/>
      </dsp:nvSpPr>
      <dsp:spPr>
        <a:xfrm>
          <a:off x="5221871" y="1763410"/>
          <a:ext cx="2132636" cy="740253"/>
        </a:xfrm>
        <a:custGeom>
          <a:avLst/>
          <a:gdLst/>
          <a:ahLst/>
          <a:cxnLst/>
          <a:rect l="0" t="0" r="0" b="0"/>
          <a:pathLst>
            <a:path>
              <a:moveTo>
                <a:pt x="0" y="0"/>
              </a:moveTo>
              <a:lnTo>
                <a:pt x="0" y="370126"/>
              </a:lnTo>
              <a:lnTo>
                <a:pt x="2132636" y="370126"/>
              </a:lnTo>
              <a:lnTo>
                <a:pt x="2132636" y="74025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8E0C8E-E940-4074-9FF6-0A7EE8B31056}">
      <dsp:nvSpPr>
        <dsp:cNvPr id="0" name=""/>
        <dsp:cNvSpPr/>
      </dsp:nvSpPr>
      <dsp:spPr>
        <a:xfrm>
          <a:off x="3089235" y="1763410"/>
          <a:ext cx="2132636" cy="740253"/>
        </a:xfrm>
        <a:custGeom>
          <a:avLst/>
          <a:gdLst/>
          <a:ahLst/>
          <a:cxnLst/>
          <a:rect l="0" t="0" r="0" b="0"/>
          <a:pathLst>
            <a:path>
              <a:moveTo>
                <a:pt x="2132636" y="0"/>
              </a:moveTo>
              <a:lnTo>
                <a:pt x="2132636" y="370126"/>
              </a:lnTo>
              <a:lnTo>
                <a:pt x="0" y="370126"/>
              </a:lnTo>
              <a:lnTo>
                <a:pt x="0" y="74025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5C1436-FD17-4639-805B-6816DED5EC9E}">
      <dsp:nvSpPr>
        <dsp:cNvPr id="0" name=""/>
        <dsp:cNvSpPr/>
      </dsp:nvSpPr>
      <dsp:spPr>
        <a:xfrm>
          <a:off x="3459362" y="900"/>
          <a:ext cx="3525018" cy="176250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rtl="0">
            <a:lnSpc>
              <a:spcPct val="90000"/>
            </a:lnSpc>
            <a:spcBef>
              <a:spcPct val="0"/>
            </a:spcBef>
            <a:spcAft>
              <a:spcPct val="35000"/>
            </a:spcAft>
          </a:pPr>
          <a:r>
            <a:rPr lang="en-US" sz="3700" kern="1200" dirty="0" smtClean="0"/>
            <a:t>UX Decisions</a:t>
          </a:r>
          <a:endParaRPr lang="en-US" sz="3700" kern="1200" dirty="0"/>
        </a:p>
      </dsp:txBody>
      <dsp:txXfrm>
        <a:off x="3459362" y="900"/>
        <a:ext cx="3525018" cy="1762509"/>
      </dsp:txXfrm>
    </dsp:sp>
    <dsp:sp modelId="{BB7C4D2C-FB4A-43EF-8BC7-F95F7C21CA47}">
      <dsp:nvSpPr>
        <dsp:cNvPr id="0" name=""/>
        <dsp:cNvSpPr/>
      </dsp:nvSpPr>
      <dsp:spPr>
        <a:xfrm>
          <a:off x="1326726" y="2503663"/>
          <a:ext cx="3525018" cy="1762509"/>
        </a:xfrm>
        <a:prstGeom prst="rect">
          <a:avLst/>
        </a:prstGeom>
        <a:solidFill>
          <a:schemeClr val="accent5">
            <a:shade val="80000"/>
            <a:satMod val="180000"/>
          </a:schemeClr>
        </a:solidFill>
        <a:ln w="9525" cap="flat" cmpd="sng" algn="ctr">
          <a:solidFill>
            <a:schemeClr val="accent5"/>
          </a:solidFill>
          <a:prstDash val="solid"/>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3495" tIns="23495" rIns="23495" bIns="23495" numCol="1" spcCol="1270" anchor="ctr" anchorCtr="0">
          <a:noAutofit/>
        </a:bodyPr>
        <a:lstStyle/>
        <a:p>
          <a:pPr lvl="0" algn="ctr" defTabSz="1644650" rtl="0">
            <a:lnSpc>
              <a:spcPct val="90000"/>
            </a:lnSpc>
            <a:spcBef>
              <a:spcPct val="0"/>
            </a:spcBef>
            <a:spcAft>
              <a:spcPct val="35000"/>
            </a:spcAft>
          </a:pPr>
          <a:r>
            <a:rPr lang="en-US" sz="3700" b="1" kern="1200" dirty="0" smtClean="0"/>
            <a:t>App Shape </a:t>
          </a:r>
          <a:r>
            <a:rPr lang="en-US" sz="3700" kern="1200" dirty="0" smtClean="0"/>
            <a:t/>
          </a:r>
          <a:br>
            <a:rPr lang="en-US" sz="3700" kern="1200" dirty="0" smtClean="0"/>
          </a:br>
          <a:r>
            <a:rPr lang="en-US" sz="3700" kern="1200" dirty="0" smtClean="0"/>
            <a:t>Entry Point &amp; App Shape</a:t>
          </a:r>
          <a:endParaRPr lang="en-US" sz="3700" kern="1200" dirty="0"/>
        </a:p>
      </dsp:txBody>
      <dsp:txXfrm>
        <a:off x="1326726" y="2503663"/>
        <a:ext cx="3525018" cy="1762509"/>
      </dsp:txXfrm>
    </dsp:sp>
    <dsp:sp modelId="{FC096D6F-BDC9-437E-9583-1B841CA191A2}">
      <dsp:nvSpPr>
        <dsp:cNvPr id="0" name=""/>
        <dsp:cNvSpPr/>
      </dsp:nvSpPr>
      <dsp:spPr>
        <a:xfrm>
          <a:off x="5591998" y="2503663"/>
          <a:ext cx="3525018" cy="1762509"/>
        </a:xfrm>
        <a:prstGeom prst="rect">
          <a:avLst/>
        </a:prstGeom>
        <a:solidFill>
          <a:schemeClr val="accent5">
            <a:shade val="80000"/>
            <a:satMod val="180000"/>
          </a:schemeClr>
        </a:solidFill>
        <a:ln w="9525" cap="flat" cmpd="sng" algn="ctr">
          <a:solidFill>
            <a:schemeClr val="accent5"/>
          </a:solidFill>
          <a:prstDash val="solid"/>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3495" tIns="23495" rIns="23495" bIns="23495" numCol="1" spcCol="1270" anchor="ctr" anchorCtr="0">
          <a:noAutofit/>
        </a:bodyPr>
        <a:lstStyle/>
        <a:p>
          <a:pPr lvl="0" algn="ctr" defTabSz="1644650" rtl="0">
            <a:lnSpc>
              <a:spcPct val="90000"/>
            </a:lnSpc>
            <a:spcBef>
              <a:spcPct val="0"/>
            </a:spcBef>
            <a:spcAft>
              <a:spcPct val="35000"/>
            </a:spcAft>
          </a:pPr>
          <a:r>
            <a:rPr lang="en-US" sz="3700" b="1" kern="1200" smtClean="0"/>
            <a:t>Branding </a:t>
          </a:r>
          <a:r>
            <a:rPr lang="en-US" sz="3700" kern="1200" smtClean="0"/>
            <a:t/>
          </a:r>
          <a:br>
            <a:rPr lang="en-US" sz="3700" kern="1200" smtClean="0"/>
          </a:br>
          <a:r>
            <a:rPr lang="en-US" sz="3700" kern="1200" smtClean="0"/>
            <a:t>Custom / SharePoint UI</a:t>
          </a:r>
          <a:endParaRPr lang="en-US" sz="3700" kern="1200"/>
        </a:p>
      </dsp:txBody>
      <dsp:txXfrm>
        <a:off x="5591998" y="2503663"/>
        <a:ext cx="3525018" cy="176250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7" name="TextBox 6"/>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0" y="8685213"/>
            <a:ext cx="5909309" cy="400110"/>
          </a:xfrm>
          <a:prstGeom prst="rect">
            <a:avLst/>
          </a:prstGeom>
          <a:noFill/>
        </p:spPr>
        <p:txBody>
          <a:bodyPr wrap="square" rtlCol="0">
            <a:spAutoFit/>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3" name="TextBox 2"/>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4" name="TextBox 3"/>
          <p:cNvSpPr txBox="1"/>
          <p:nvPr/>
        </p:nvSpPr>
        <p:spPr>
          <a:xfrm>
            <a:off x="0" y="8685213"/>
            <a:ext cx="5909309" cy="400110"/>
          </a:xfrm>
          <a:prstGeom prst="rect">
            <a:avLst/>
          </a:prstGeom>
          <a:noFill/>
        </p:spPr>
        <p:txBody>
          <a:bodyPr wrap="square" rtlCol="0">
            <a:spAutoFit/>
          </a:bodyPr>
          <a:lstStyle/>
          <a:p>
            <a:pPr marL="0" algn="l"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Upgrading custom solutions</a:t>
            </a:r>
            <a:r>
              <a:rPr lang="en-US" baseline="0" dirty="0" smtClean="0"/>
              <a:t> is a common issue when upgrading between versions of SharePoint.  Because no custom code runs on the SharePoint server, it becomes much easier to upgrade.  This also makes it easy work within hosted environments because code is not deployed to the SharePoint server itself.  Because no code runs in the application pool or timer service, this makes it possible to develop apps without having SharePoint 2013 installed locally.  In fact, you can develop with your choice of environment such as Eclipse.</a:t>
            </a:r>
          </a:p>
          <a:p>
            <a:endParaRPr lang="en-US" baseline="0" dirty="0" smtClean="0"/>
          </a:p>
          <a:p>
            <a:r>
              <a:rPr lang="en-US" baseline="0" dirty="0" smtClean="0"/>
              <a:t>The new app model leverages standards such as HTML, JavaScript, CSS, and </a:t>
            </a:r>
            <a:r>
              <a:rPr lang="en-US" baseline="0" dirty="0" err="1" smtClean="0"/>
              <a:t>OData</a:t>
            </a:r>
            <a:r>
              <a:rPr lang="en-US" baseline="0" dirty="0" smtClean="0"/>
              <a:t>.  This reduces or even potentially eliminates the requirement for developers to be familiar with all nuances of developing solutions for SharePoint, such as proper memory management or the proper way to iterate a collection of items.  It makes SharePoint development approachable and easier to leverage using your existing development skills.  Those skills may be with hosting platforms or technologies other than Microsoft (such as LAMP), and the new app model enables you to leverage these existing skills among your development team.</a:t>
            </a:r>
          </a:p>
          <a:p>
            <a:endParaRPr lang="en-US" baseline="0" dirty="0" smtClean="0"/>
          </a:p>
          <a:p>
            <a:r>
              <a:rPr lang="en-US" baseline="0" dirty="0" smtClean="0"/>
              <a:t>The new app model provides new capabilities for building not just building blocks, but entire solutions that encompass more than what farm and sandbox solutions provide.</a:t>
            </a:r>
          </a:p>
          <a:p>
            <a:endParaRPr lang="en-US" baseline="0" dirty="0" smtClean="0"/>
          </a:p>
          <a:p>
            <a:r>
              <a:rPr lang="en-US" baseline="0" dirty="0" smtClean="0"/>
              <a:t>Finally, apps provide isolation, making them appropriate for building solutions within both private and public clouds.</a:t>
            </a:r>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13</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14163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SharePoint 2013 developers are now presented with three options</a:t>
            </a:r>
            <a:r>
              <a:rPr lang="en-US" baseline="0" dirty="0" smtClean="0"/>
              <a:t> when implementing projects in or with SharePoint 2013. Each of the app development options presents it’s own advantages and disadvantages:</a:t>
            </a:r>
          </a:p>
          <a:p>
            <a:endParaRPr lang="en-US" baseline="0" dirty="0" smtClean="0"/>
          </a:p>
          <a:p>
            <a:r>
              <a:rPr lang="en-US" b="1" baseline="0" dirty="0" smtClean="0"/>
              <a:t>Full-Trust Solutions:</a:t>
            </a:r>
          </a:p>
          <a:p>
            <a:r>
              <a:rPr lang="en-US" baseline="0" dirty="0" smtClean="0"/>
              <a:t>Full trust solutions were introduced in SharePoint 2007 and allow developers to write code that can utilize the SharePoint server-side API. Custom code in these solutions is deployed to the hosting Web application’s \BIN directory or global assembly cache (GAC). Code can be secured using .NET’s Code Access Security (CAS) but typically is run in full trust. These types of solutions are added to the farm in SharePoint by an IT Pro with console access and deployed by someone with farm administrator rights.</a:t>
            </a:r>
          </a:p>
          <a:p>
            <a:r>
              <a:rPr lang="en-US" baseline="0" dirty="0" smtClean="0"/>
              <a:t>When errors occur in these types of solutions they can affect the hosting app pool and in the worst cases cause service outages. </a:t>
            </a:r>
          </a:p>
          <a:p>
            <a:endParaRPr lang="en-US" baseline="0" dirty="0" smtClean="0"/>
          </a:p>
          <a:p>
            <a:r>
              <a:rPr lang="en-US" baseline="0" dirty="0" smtClean="0"/>
              <a:t>These are the most unrestricted types of solutions that can be deployed via SharePoint. Full-trust solutions cannot be deployed in hosted SharePoint deployments; they are only available in on-premise installations. In full-trust solutions developers must manually code in any logic that should happen when the solutions are upgraded or uninstalled.</a:t>
            </a:r>
          </a:p>
          <a:p>
            <a:endParaRPr lang="en-US" baseline="0" dirty="0" smtClean="0"/>
          </a:p>
          <a:p>
            <a:r>
              <a:rPr lang="en-US" b="1" baseline="0" dirty="0" smtClean="0"/>
              <a:t>Sandbox Solutions:</a:t>
            </a:r>
          </a:p>
          <a:p>
            <a:r>
              <a:rPr lang="en-US" baseline="0" dirty="0" smtClean="0"/>
              <a:t>Sandbox solutions, also known as user-code solutions, were introduced in SharePoint 2010. These types of solutions can be uploaded and deployed by site collection administrators. This flexibility comes with some trade offs in that only a subset of the server-side SharePoint API is available in custom solutions. In addition server-side code cannot make calls/requests to externally hosted Web services. However developers can use client-side based solutions (using JavaScript or Silverlight) to call external services and even make cross domain calls using techniques such as the HTTP post messages.</a:t>
            </a:r>
          </a:p>
          <a:p>
            <a:endParaRPr lang="en-US" baseline="0" dirty="0" smtClean="0"/>
          </a:p>
          <a:p>
            <a:r>
              <a:rPr lang="en-US" baseline="0" dirty="0" smtClean="0"/>
              <a:t>Sandbox solutions are the only types of solutions that can be deployed to hosted SharePoint installations. Similar to full-trust solutions, developers must manually code in any logic that should happen when sandbox solutions are upgraded or uninstalled.</a:t>
            </a:r>
          </a:p>
          <a:p>
            <a:endParaRPr lang="en-US" baseline="0" dirty="0" smtClean="0"/>
          </a:p>
          <a:p>
            <a:r>
              <a:rPr lang="en-US" b="1" baseline="0" dirty="0" smtClean="0"/>
              <a:t>SharePoint Apps:</a:t>
            </a:r>
          </a:p>
          <a:p>
            <a:r>
              <a:rPr lang="en-US" dirty="0" smtClean="0"/>
              <a:t>SharePoint 2013 introduces a new development </a:t>
            </a:r>
            <a:r>
              <a:rPr lang="en-US" baseline="0" dirty="0" smtClean="0"/>
              <a:t>model, the “SharePoint app model”, that addresses limitations of the solution-based approach. The new app model can leverage new support for OAuth where apps can be granted permissions to do things within SharePoint sites and even be packaged and sold through a public or corporate marketplace. In addition to the OAuth support added in SharePoint </a:t>
            </a:r>
            <a:r>
              <a:rPr lang="en-US" dirty="0" smtClean="0"/>
              <a:t>2013</a:t>
            </a:r>
            <a:r>
              <a:rPr lang="en-US" baseline="0" dirty="0" smtClean="0"/>
              <a:t>, Microsoft also improved the API surface and capabilities in the client-side object model (CSOM) and REST API’s for more client-side &amp; remote server-side code solutions. In addition to the Marketplace support, Microsoft made considerable investments to make the install/upgrade/uninstall process of apps a very end user friendly experience addressing a common developer challenge in previous versions of SharePoint and the solution-based approach.</a:t>
            </a:r>
          </a:p>
          <a:p>
            <a:endParaRPr lang="en-US" baseline="0" dirty="0" smtClean="0"/>
          </a:p>
          <a:p>
            <a:r>
              <a:rPr lang="en-US" baseline="0" dirty="0" smtClean="0"/>
              <a:t>One limitation this approach is that server side code is explicitly prohibited in these types of customizations. Any server side code should be hosted outside of SharePoint in the cloud or elsewhere.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14</a:t>
            </a:fld>
            <a:endParaRPr lang="en-US"/>
          </a:p>
        </p:txBody>
      </p:sp>
    </p:spTree>
    <p:extLst>
      <p:ext uri="{BB962C8B-B14F-4D97-AF65-F5344CB8AC3E}">
        <p14:creationId xmlns:p14="http://schemas.microsoft.com/office/powerpoint/2010/main" val="2984513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an</a:t>
            </a:r>
            <a:r>
              <a:rPr lang="en-US" baseline="0" dirty="0" smtClean="0"/>
              <a:t> app installed in the </a:t>
            </a:r>
            <a:r>
              <a:rPr lang="en-US" baseline="0" dirty="0" err="1" smtClean="0"/>
              <a:t>SPWeb</a:t>
            </a:r>
            <a:r>
              <a:rPr lang="en-US" baseline="0" dirty="0" smtClean="0"/>
              <a:t> </a:t>
            </a:r>
            <a:r>
              <a:rPr lang="en-US" b="1" baseline="0" dirty="0" smtClean="0"/>
              <a:t>http://intranet.contoso.com</a:t>
            </a:r>
          </a:p>
          <a:p>
            <a:pPr marL="171450" indent="-171450" algn="l">
              <a:buFont typeface="Arial" pitchFamily="34" charset="0"/>
              <a:buChar char="•"/>
            </a:pPr>
            <a:r>
              <a:rPr lang="en-US" baseline="0" dirty="0" smtClean="0"/>
              <a:t>The app URL will be (for example): </a:t>
            </a:r>
            <a:r>
              <a:rPr lang="en-US" b="1" baseline="0" dirty="0" smtClean="0"/>
              <a:t>http://app-bf473b5225nn0f.apps.contoso.com/SharePointAppTitle</a:t>
            </a:r>
          </a:p>
          <a:p>
            <a:pPr marL="171450" indent="-171450" algn="l">
              <a:buFont typeface="Arial" pitchFamily="34" charset="0"/>
              <a:buChar char="•"/>
            </a:pPr>
            <a:endParaRPr lang="en-US" b="1" baseline="0" dirty="0" smtClean="0"/>
          </a:p>
          <a:p>
            <a:pPr marL="0" indent="0" algn="l">
              <a:buFont typeface="Arial" pitchFamily="34" charset="0"/>
              <a:buNone/>
            </a:pPr>
            <a:r>
              <a:rPr lang="en-US" b="0" baseline="0" dirty="0" smtClean="0"/>
              <a:t>Dissecting the App URL (use </a:t>
            </a:r>
            <a:r>
              <a:rPr lang="en-US" b="1" baseline="0" dirty="0" smtClean="0"/>
              <a:t>http://fabrikam-APPUID.SharePoint.com/APPNAME</a:t>
            </a:r>
            <a:r>
              <a:rPr lang="en-US" b="0" baseline="0" dirty="0" smtClean="0"/>
              <a:t> in the following explanation):</a:t>
            </a:r>
          </a:p>
          <a:p>
            <a:pPr marL="171450" indent="-171450" algn="l">
              <a:buFont typeface="Arial" pitchFamily="34" charset="0"/>
              <a:buChar char="•"/>
            </a:pPr>
            <a:r>
              <a:rPr lang="en-US" b="1" baseline="0" dirty="0" smtClean="0"/>
              <a:t>APPUID:</a:t>
            </a:r>
            <a:r>
              <a:rPr lang="en-US" b="0" baseline="0" dirty="0" smtClean="0"/>
              <a:t> A unique 14 character identifier that is given to each app installation in that particular customer / tenancy. This makes the domain unique for each app.</a:t>
            </a:r>
          </a:p>
          <a:p>
            <a:pPr marL="171450" indent="-171450" algn="l">
              <a:buFont typeface="Arial" pitchFamily="34" charset="0"/>
              <a:buChar char="•"/>
            </a:pPr>
            <a:r>
              <a:rPr lang="en-US" b="1" baseline="0" dirty="0" smtClean="0"/>
              <a:t>APPNAME:</a:t>
            </a:r>
            <a:r>
              <a:rPr lang="en-US" b="0" baseline="0" dirty="0" smtClean="0"/>
              <a:t> The name of the </a:t>
            </a:r>
            <a:r>
              <a:rPr lang="en-US" b="0" baseline="0" dirty="0" err="1" smtClean="0"/>
              <a:t>SPWeb</a:t>
            </a:r>
            <a:r>
              <a:rPr lang="en-US" b="0" baseline="0" dirty="0" smtClean="0"/>
              <a:t> folder under which the app is installed. Currently this is a GUID and is automatically generated.</a:t>
            </a:r>
          </a:p>
          <a:p>
            <a:pPr marL="171450" indent="-171450" algn="l">
              <a:buFont typeface="Arial" pitchFamily="34" charset="0"/>
              <a:buChar char="•"/>
            </a:pPr>
            <a:endParaRPr lang="en-US" b="0" baseline="0" dirty="0" smtClean="0"/>
          </a:p>
          <a:p>
            <a:pPr marL="0" indent="0" algn="l">
              <a:buFont typeface="Arial" pitchFamily="34" charset="0"/>
              <a:buNone/>
            </a:pPr>
            <a:r>
              <a:rPr lang="en-US" b="1" baseline="0" dirty="0" smtClean="0"/>
              <a:t>On-Premise Deployment:</a:t>
            </a:r>
          </a:p>
          <a:p>
            <a:pPr marL="171450" indent="-171450" algn="l">
              <a:buFont typeface="Arial" pitchFamily="34" charset="0"/>
              <a:buChar char="•"/>
            </a:pPr>
            <a:r>
              <a:rPr lang="en-US" b="0" baseline="0" dirty="0" smtClean="0"/>
              <a:t>In the case of an on-premise deployment, everything in the domain </a:t>
            </a:r>
            <a:r>
              <a:rPr lang="en-US" b="0" i="1" baseline="0" dirty="0" smtClean="0"/>
              <a:t>except </a:t>
            </a:r>
            <a:r>
              <a:rPr lang="en-US" b="1" baseline="0" dirty="0" smtClean="0"/>
              <a:t>APPUID</a:t>
            </a:r>
            <a:r>
              <a:rPr lang="en-US" b="0" baseline="0" dirty="0" smtClean="0"/>
              <a:t> is configurable by the administrator; administrators can specify </a:t>
            </a:r>
            <a:r>
              <a:rPr lang="en-US" b="1" i="1" baseline="0" dirty="0" smtClean="0"/>
              <a:t>tenant  </a:t>
            </a:r>
            <a:r>
              <a:rPr lang="en-US" b="0" baseline="0" dirty="0" smtClean="0"/>
              <a:t>&amp; </a:t>
            </a:r>
            <a:r>
              <a:rPr lang="en-US" b="1" i="1" baseline="0" dirty="0" smtClean="0"/>
              <a:t>domain.com </a:t>
            </a:r>
            <a:r>
              <a:rPr lang="en-US" b="0" baseline="0" dirty="0" smtClean="0"/>
              <a:t>in the above scenario. This is set once while preparing the farm to support apps.</a:t>
            </a:r>
          </a:p>
          <a:p>
            <a:pPr marL="171450" indent="-171450" algn="l">
              <a:buFont typeface="Arial" pitchFamily="34" charset="0"/>
              <a:buChar char="•"/>
            </a:pPr>
            <a:r>
              <a:rPr lang="en-US" b="0" baseline="0" dirty="0" smtClean="0"/>
              <a:t>Developers have control over the </a:t>
            </a:r>
            <a:r>
              <a:rPr lang="en-US" b="1" baseline="0" dirty="0" smtClean="0"/>
              <a:t>APPNAME </a:t>
            </a:r>
            <a:r>
              <a:rPr lang="en-US" b="0" baseline="0" dirty="0" smtClean="0"/>
              <a:t>within the </a:t>
            </a:r>
            <a:r>
              <a:rPr lang="en-US" b="0" baseline="0" dirty="0" err="1" smtClean="0"/>
              <a:t>AppManifest</a:t>
            </a:r>
            <a:r>
              <a:rPr lang="en-US" b="0" baseline="0" dirty="0" smtClean="0"/>
              <a:t> file of the app package.</a:t>
            </a:r>
          </a:p>
          <a:p>
            <a:pPr marL="171450" indent="-171450" algn="l">
              <a:buFont typeface="Arial" pitchFamily="34" charset="0"/>
              <a:buChar char="•"/>
            </a:pPr>
            <a:r>
              <a:rPr lang="en-US" b="0" baseline="0" dirty="0" smtClean="0"/>
              <a:t>Apps should be used with SSL when deployed to production. </a:t>
            </a:r>
          </a:p>
          <a:p>
            <a:pPr marL="171450" indent="-171450" algn="l">
              <a:buFont typeface="Arial" pitchFamily="34" charset="0"/>
              <a:buChar char="•"/>
            </a:pPr>
            <a:endParaRPr lang="en-US" b="0" baseline="0" dirty="0" smtClean="0"/>
          </a:p>
          <a:p>
            <a:pPr marL="0" indent="0" algn="l">
              <a:buFont typeface="Arial" pitchFamily="34" charset="0"/>
              <a:buNone/>
            </a:pPr>
            <a:r>
              <a:rPr lang="en-US" b="1" baseline="0" dirty="0" smtClean="0"/>
              <a:t>Hosted / Office 365 Deployment:</a:t>
            </a:r>
          </a:p>
          <a:p>
            <a:pPr marL="171450" indent="-171450" algn="l">
              <a:buFont typeface="Arial" pitchFamily="34" charset="0"/>
              <a:buChar char="•"/>
            </a:pPr>
            <a:r>
              <a:rPr lang="en-US" b="0" baseline="0" dirty="0" smtClean="0"/>
              <a:t>In the case of a hosted deployment, the customer name (or tenant name) is determined when they create their account with Office 365 and it is not changed after that. The root domain (</a:t>
            </a:r>
            <a:r>
              <a:rPr lang="en-US" b="0" i="1" baseline="0" dirty="0" smtClean="0"/>
              <a:t>domain.com in the above scenario</a:t>
            </a:r>
            <a:r>
              <a:rPr lang="en-US" b="0" baseline="0" dirty="0" smtClean="0"/>
              <a:t>) is always SharePoint.com.</a:t>
            </a:r>
          </a:p>
          <a:p>
            <a:pPr marL="171450" indent="-171450" algn="l">
              <a:buFont typeface="Arial" pitchFamily="34" charset="0"/>
              <a:buChar char="•"/>
            </a:pPr>
            <a:endParaRPr lang="en-US" b="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15</a:t>
            </a:fld>
            <a:endParaRPr lang="en-US"/>
          </a:p>
        </p:txBody>
      </p:sp>
    </p:spTree>
    <p:extLst>
      <p:ext uri="{BB962C8B-B14F-4D97-AF65-F5344CB8AC3E}">
        <p14:creationId xmlns:p14="http://schemas.microsoft.com/office/powerpoint/2010/main" val="841995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54783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designing &amp; building apps</a:t>
            </a:r>
            <a:r>
              <a:rPr lang="en-US" baseline="0" dirty="0" smtClean="0"/>
              <a:t> </a:t>
            </a:r>
            <a:r>
              <a:rPr lang="en-US" dirty="0" smtClean="0"/>
              <a:t>you have three things to consider:</a:t>
            </a:r>
          </a:p>
          <a:p>
            <a:pPr marL="171450" indent="-171450">
              <a:buFont typeface="Arial" pitchFamily="34" charset="0"/>
              <a:buChar char="•"/>
            </a:pPr>
            <a:r>
              <a:rPr lang="en-US" b="1" dirty="0" smtClean="0"/>
              <a:t>Hosting:</a:t>
            </a:r>
            <a:r>
              <a:rPr lang="en-US" dirty="0" smtClean="0"/>
              <a:t> Where will your app live?</a:t>
            </a:r>
          </a:p>
          <a:p>
            <a:pPr marL="171450" indent="-171450">
              <a:buFont typeface="Arial" pitchFamily="34" charset="0"/>
              <a:buChar char="•"/>
            </a:pPr>
            <a:r>
              <a:rPr lang="en-US" b="1" dirty="0" smtClean="0"/>
              <a:t>Entry Points /</a:t>
            </a:r>
            <a:r>
              <a:rPr lang="en-US" b="1" baseline="0" dirty="0" smtClean="0"/>
              <a:t> Experience: </a:t>
            </a:r>
            <a:r>
              <a:rPr lang="en-US" baseline="0" dirty="0" smtClean="0"/>
              <a:t>How will your app be manifested in SharePoint to the user?</a:t>
            </a:r>
          </a:p>
          <a:p>
            <a:pPr marL="171450" indent="-171450">
              <a:buFont typeface="Arial" pitchFamily="34" charset="0"/>
              <a:buChar char="•"/>
            </a:pPr>
            <a:r>
              <a:rPr lang="en-US" b="1" baseline="0" dirty="0" smtClean="0"/>
              <a:t>Scoping:</a:t>
            </a:r>
            <a:r>
              <a:rPr lang="en-US" baseline="0" dirty="0" smtClean="0"/>
              <a:t> Architecture &amp; design of the application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a:p>
        </p:txBody>
      </p:sp>
    </p:spTree>
    <p:extLst>
      <p:ext uri="{BB962C8B-B14F-4D97-AF65-F5344CB8AC3E}">
        <p14:creationId xmlns:p14="http://schemas.microsoft.com/office/powerpoint/2010/main" val="3105661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b="1" dirty="0" smtClean="0"/>
              <a:t>Cloud Hosted Apps:</a:t>
            </a:r>
            <a:r>
              <a:rPr lang="en-US" b="1" baseline="0" dirty="0" smtClean="0"/>
              <a:t> </a:t>
            </a:r>
          </a:p>
          <a:p>
            <a:pPr marL="0" indent="0" algn="l">
              <a:buFont typeface="Arial" pitchFamily="34" charset="0"/>
              <a:buNone/>
            </a:pPr>
            <a:r>
              <a:rPr lang="en-US" dirty="0" smtClean="0"/>
              <a:t>You app is hosted either</a:t>
            </a:r>
            <a:r>
              <a:rPr lang="en-US" baseline="0" dirty="0" smtClean="0"/>
              <a:t> in your own hosting (private cloud, 3</a:t>
            </a:r>
            <a:r>
              <a:rPr lang="en-US" baseline="30000" dirty="0" smtClean="0"/>
              <a:t>rd</a:t>
            </a:r>
            <a:r>
              <a:rPr lang="en-US" baseline="0" dirty="0" smtClean="0"/>
              <a:t> party cloud, IIS web site, </a:t>
            </a:r>
            <a:r>
              <a:rPr lang="en-US" baseline="0" dirty="0" err="1" smtClean="0"/>
              <a:t>etc</a:t>
            </a:r>
            <a:r>
              <a:rPr lang="en-US" baseline="0" dirty="0" smtClean="0"/>
              <a:t>) or using an auto provisioning process in Windows Azure</a:t>
            </a:r>
          </a:p>
          <a:p>
            <a:pPr marL="171450" indent="-171450" algn="l">
              <a:buFont typeface="Arial" pitchFamily="34" charset="0"/>
              <a:buChar char="•"/>
            </a:pPr>
            <a:r>
              <a:rPr lang="en-US" b="1" baseline="0" dirty="0" smtClean="0"/>
              <a:t>Provider Hosted App</a:t>
            </a:r>
          </a:p>
          <a:p>
            <a:pPr marL="628650" lvl="1" indent="-171450" algn="l">
              <a:buFont typeface="Arial" pitchFamily="34" charset="0"/>
              <a:buChar char="•"/>
            </a:pPr>
            <a:r>
              <a:rPr lang="en-US" baseline="0" dirty="0" smtClean="0"/>
              <a:t>Customers can create their app in any technology stack and host on any platform they choose.</a:t>
            </a:r>
          </a:p>
          <a:p>
            <a:pPr marL="628650" lvl="1" indent="-171450" algn="l">
              <a:buFont typeface="Arial" pitchFamily="34" charset="0"/>
              <a:buChar char="•"/>
            </a:pPr>
            <a:r>
              <a:rPr lang="en-US" baseline="0" dirty="0" smtClean="0"/>
              <a:t>This could even be using a 3</a:t>
            </a:r>
            <a:r>
              <a:rPr lang="en-US" baseline="30000" dirty="0" smtClean="0"/>
              <a:t>rd</a:t>
            </a:r>
            <a:r>
              <a:rPr lang="en-US" baseline="0" dirty="0" smtClean="0"/>
              <a:t> party cloud using PHP and developed using Eclipse.</a:t>
            </a:r>
          </a:p>
          <a:p>
            <a:pPr marL="628650" lvl="1" indent="-171450" algn="l">
              <a:buFont typeface="Arial" pitchFamily="34" charset="0"/>
              <a:buChar char="•"/>
            </a:pPr>
            <a:r>
              <a:rPr lang="en-US" baseline="0" dirty="0" smtClean="0"/>
              <a:t>Developers would then create a SharePoint app package that would define how to extend SharePoint for use with the app</a:t>
            </a:r>
          </a:p>
          <a:p>
            <a:pPr marL="1085850" lvl="2" indent="-171450" algn="l">
              <a:buFont typeface="Arial" pitchFamily="34" charset="0"/>
              <a:buChar char="•"/>
            </a:pPr>
            <a:r>
              <a:rPr lang="en-US" baseline="0" dirty="0" smtClean="0"/>
              <a:t>Menu extensions</a:t>
            </a:r>
          </a:p>
          <a:p>
            <a:pPr marL="1085850" lvl="2" indent="-171450" algn="l">
              <a:buFont typeface="Arial" pitchFamily="34" charset="0"/>
              <a:buChar char="•"/>
            </a:pPr>
            <a:r>
              <a:rPr lang="en-US" baseline="0" dirty="0" smtClean="0"/>
              <a:t>Web Parts</a:t>
            </a:r>
          </a:p>
          <a:p>
            <a:pPr marL="1085850" lvl="2" indent="-171450" algn="l">
              <a:buFont typeface="Arial" pitchFamily="34" charset="0"/>
              <a:buChar char="•"/>
            </a:pPr>
            <a:r>
              <a:rPr lang="en-US" baseline="0" dirty="0" smtClean="0"/>
              <a:t>Ribbon extensions</a:t>
            </a:r>
          </a:p>
          <a:p>
            <a:pPr marL="1085850" lvl="2" indent="-171450" algn="l">
              <a:buFont typeface="Arial" pitchFamily="34" charset="0"/>
              <a:buChar char="•"/>
            </a:pPr>
            <a:r>
              <a:rPr lang="en-US" baseline="0" dirty="0" smtClean="0"/>
              <a:t>App permissions (OAuth app principal ID)</a:t>
            </a:r>
          </a:p>
          <a:p>
            <a:pPr marL="171450" indent="-171450" algn="l">
              <a:buFont typeface="Arial" pitchFamily="34" charset="0"/>
              <a:buChar char="•"/>
            </a:pPr>
            <a:r>
              <a:rPr lang="en-US" b="1" baseline="0" dirty="0" smtClean="0"/>
              <a:t>Windows Azure Auto-Provisioned App</a:t>
            </a:r>
          </a:p>
          <a:p>
            <a:pPr marL="628650" lvl="1" indent="-171450" algn="l">
              <a:buFont typeface="Arial" pitchFamily="34" charset="0"/>
              <a:buChar char="•"/>
            </a:pPr>
            <a:r>
              <a:rPr lang="en-US" baseline="0" dirty="0" smtClean="0"/>
              <a:t>Create a SharePoint app package</a:t>
            </a:r>
          </a:p>
          <a:p>
            <a:pPr marL="1085850" lvl="2" indent="-171450" algn="l">
              <a:buFont typeface="Arial" pitchFamily="34" charset="0"/>
              <a:buChar char="•"/>
            </a:pPr>
            <a:r>
              <a:rPr lang="en-US" baseline="0" dirty="0" smtClean="0"/>
              <a:t>Includes the SharePoint extensions &amp; everything needed to deploy the application to Windows Azure automatically</a:t>
            </a:r>
          </a:p>
          <a:p>
            <a:pPr marL="1085850" lvl="2" indent="-171450" algn="l">
              <a:buFont typeface="Arial" pitchFamily="34" charset="0"/>
              <a:buChar char="•"/>
            </a:pPr>
            <a:r>
              <a:rPr lang="en-US" baseline="0" dirty="0" smtClean="0"/>
              <a:t>Uses an existing subscription in Windows Azure configured by the tenant administrators</a:t>
            </a:r>
          </a:p>
          <a:p>
            <a:pPr marL="628650" lvl="1" indent="-171450" algn="l">
              <a:buFont typeface="Arial" pitchFamily="34" charset="0"/>
              <a:buChar char="•"/>
            </a:pPr>
            <a:r>
              <a:rPr lang="en-US" baseline="0" dirty="0" smtClean="0"/>
              <a:t>Customers (tenant admins) would configure the subscriptions in Windows Azure where apps are deployed to and not use SharePoint resources</a:t>
            </a:r>
            <a:endParaRPr lang="en-US" dirty="0" smtClean="0"/>
          </a:p>
          <a:p>
            <a:endParaRPr lang="en-US" dirty="0" smtClean="0"/>
          </a:p>
          <a:p>
            <a:r>
              <a:rPr lang="en-US" b="1" dirty="0" smtClean="0"/>
              <a:t>SharePoint Hosted Apps:</a:t>
            </a:r>
          </a:p>
          <a:p>
            <a:pPr marL="171450" indent="-171450">
              <a:buFont typeface="Arial" pitchFamily="34" charset="0"/>
              <a:buChar char="•"/>
            </a:pPr>
            <a:r>
              <a:rPr lang="en-US" dirty="0" smtClean="0"/>
              <a:t>SharePoint</a:t>
            </a:r>
            <a:r>
              <a:rPr lang="en-US" baseline="0" dirty="0" smtClean="0"/>
              <a:t> will host the app in a special isolated </a:t>
            </a:r>
            <a:r>
              <a:rPr lang="en-US" baseline="0" dirty="0" err="1" smtClean="0"/>
              <a:t>subweb</a:t>
            </a:r>
            <a:r>
              <a:rPr lang="en-US" baseline="0" dirty="0" smtClean="0"/>
              <a:t> (</a:t>
            </a:r>
            <a:r>
              <a:rPr lang="en-US" baseline="0" dirty="0" err="1" smtClean="0"/>
              <a:t>SPWeb</a:t>
            </a:r>
            <a:r>
              <a:rPr lang="en-US" baseline="0" dirty="0" smtClean="0"/>
              <a:t>) that has all the same capabilities of a regular </a:t>
            </a:r>
            <a:r>
              <a:rPr lang="en-US" baseline="0" dirty="0" err="1" smtClean="0"/>
              <a:t>SPWeb</a:t>
            </a:r>
            <a:r>
              <a:rPr lang="en-US" baseline="0" dirty="0" smtClean="0"/>
              <a:t>.</a:t>
            </a:r>
          </a:p>
          <a:p>
            <a:pPr marL="171450" indent="-171450">
              <a:buFont typeface="Arial" pitchFamily="34" charset="0"/>
              <a:buChar char="•"/>
            </a:pPr>
            <a:r>
              <a:rPr lang="en-US" baseline="0" dirty="0" smtClean="0"/>
              <a:t>No SharePoint 2010 sandbox thus server side code is not permitted</a:t>
            </a:r>
          </a:p>
          <a:p>
            <a:pPr marL="171450" indent="-171450">
              <a:buFont typeface="Arial" pitchFamily="34" charset="0"/>
              <a:buChar char="•"/>
            </a:pPr>
            <a:r>
              <a:rPr lang="en-US" baseline="0" dirty="0" smtClean="0"/>
              <a:t>All logic &amp; code runs in the client</a:t>
            </a:r>
          </a:p>
          <a:p>
            <a:pPr marL="171450" indent="-171450">
              <a:buFont typeface="Arial" pitchFamily="34" charset="0"/>
              <a:buChar char="•"/>
            </a:pPr>
            <a:r>
              <a:rPr lang="en-US" baseline="0" dirty="0" smtClean="0"/>
              <a:t>Apps could make external service calls from the client using some provided tools</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FC07A61E-829A-4CCB-BE00-02FFD4FDCCD1}" type="slidenum">
              <a:rPr lang="en-US" smtClean="0"/>
              <a:t>18</a:t>
            </a:fld>
            <a:endParaRPr lang="en-US"/>
          </a:p>
        </p:txBody>
      </p:sp>
    </p:spTree>
    <p:extLst>
      <p:ext uri="{BB962C8B-B14F-4D97-AF65-F5344CB8AC3E}">
        <p14:creationId xmlns:p14="http://schemas.microsoft.com/office/powerpoint/2010/main" val="3014310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19</a:t>
            </a:fld>
            <a:endParaRPr lang="en-US"/>
          </a:p>
        </p:txBody>
      </p:sp>
    </p:spTree>
    <p:extLst>
      <p:ext uri="{BB962C8B-B14F-4D97-AF65-F5344CB8AC3E}">
        <p14:creationId xmlns:p14="http://schemas.microsoft.com/office/powerpoint/2010/main" val="3057089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building SharePoint apps, one of the design decisions centers around the user experience. In</a:t>
            </a:r>
            <a:r>
              <a:rPr lang="en-US" baseline="0" dirty="0" smtClean="0"/>
              <a:t> this category there are two things to determine:</a:t>
            </a:r>
          </a:p>
          <a:p>
            <a:endParaRPr lang="en-US" baseline="0" dirty="0" smtClean="0"/>
          </a:p>
          <a:p>
            <a:r>
              <a:rPr lang="en-US" baseline="0" dirty="0" smtClean="0"/>
              <a:t>App Shape – how will the app be surfaced or presented to the user.</a:t>
            </a:r>
          </a:p>
          <a:p>
            <a:r>
              <a:rPr lang="en-US" baseline="0" dirty="0" smtClean="0"/>
              <a:t>Branding – what will the app look like?</a:t>
            </a:r>
          </a:p>
        </p:txBody>
      </p:sp>
    </p:spTree>
    <p:extLst>
      <p:ext uri="{BB962C8B-B14F-4D97-AF65-F5344CB8AC3E}">
        <p14:creationId xmlns:p14="http://schemas.microsoft.com/office/powerpoint/2010/main" val="696202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app model enables developers to create new solutions that</a:t>
            </a:r>
            <a:r>
              <a:rPr lang="en-US" baseline="0" dirty="0" smtClean="0"/>
              <a:t> can be implemented using various different UX approaches. These different approaches can be used individually or combined:</a:t>
            </a:r>
          </a:p>
          <a:p>
            <a:pPr marL="171450" indent="-171450">
              <a:buFont typeface="Arial" pitchFamily="34" charset="0"/>
              <a:buChar char="•"/>
            </a:pPr>
            <a:r>
              <a:rPr lang="en-US" b="1" baseline="0" dirty="0" smtClean="0"/>
              <a:t>Immersive: </a:t>
            </a:r>
            <a:r>
              <a:rPr lang="en-US" baseline="0" dirty="0" smtClean="0"/>
              <a:t>This would be an app that does not leverage much from SharePoint except possibly the user interface. An example of this would be the Office Web Apps or an app such as a CRM or accounting system.</a:t>
            </a:r>
          </a:p>
          <a:p>
            <a:pPr marL="171450" indent="-171450">
              <a:buFont typeface="Arial" pitchFamily="34" charset="0"/>
              <a:buChar char="•"/>
            </a:pPr>
            <a:r>
              <a:rPr lang="en-US" b="1" baseline="0" dirty="0" smtClean="0"/>
              <a:t>Part App:</a:t>
            </a:r>
            <a:r>
              <a:rPr lang="en-US" baseline="0" dirty="0" smtClean="0"/>
              <a:t> These types of app may simply add a Web Part to a site that act as the gateway/window to another app or service. Examples could be a time reporting or news control.</a:t>
            </a:r>
          </a:p>
          <a:p>
            <a:pPr marL="171450" indent="-171450">
              <a:buFont typeface="Arial" pitchFamily="34" charset="0"/>
              <a:buChar char="•"/>
            </a:pPr>
            <a:r>
              <a:rPr lang="en-US" b="1" baseline="0" dirty="0" smtClean="0"/>
              <a:t>Extension App: </a:t>
            </a:r>
            <a:r>
              <a:rPr lang="en-US" baseline="0" dirty="0" smtClean="0"/>
              <a:t>These types of apps could be a mix of SharePoint &amp; non-SharePoint assets. For example a time reporting app could use SharePoint document libraries to store timesheets and extend the ribbon / Site Actions menu to submit new timesheets and approve them.</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1845202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will provide branding guidelines for creating apps.</a:t>
            </a:r>
            <a:r>
              <a:rPr lang="en-US" baseline="0" dirty="0" smtClean="0"/>
              <a:t> It will state the minimum requirements for an app, similar to how there are design guidelines for Windows Phone.</a:t>
            </a:r>
          </a:p>
          <a:p>
            <a:endParaRPr lang="en-US" baseline="0" dirty="0" smtClean="0"/>
          </a:p>
          <a:p>
            <a:r>
              <a:rPr lang="en-US" baseline="0" dirty="0" smtClean="0"/>
              <a:t>Developers are free to do three different types of branding:</a:t>
            </a:r>
          </a:p>
          <a:p>
            <a:pPr marL="171450" indent="-171450">
              <a:buFont typeface="Arial" pitchFamily="34" charset="0"/>
              <a:buChar char="•"/>
            </a:pPr>
            <a:r>
              <a:rPr lang="en-US" b="1" baseline="0" dirty="0" smtClean="0"/>
              <a:t>App Template </a:t>
            </a:r>
            <a:r>
              <a:rPr lang="en-US" baseline="0" dirty="0" smtClean="0"/>
              <a:t>– a project template in the developer tools found in Visual Studio will handle the out of the box branding… this means the app will look like the hosting </a:t>
            </a:r>
            <a:r>
              <a:rPr lang="en-US" baseline="0" dirty="0" err="1" smtClean="0"/>
              <a:t>AppWeb</a:t>
            </a:r>
            <a:endParaRPr lang="en-US" baseline="0" dirty="0" smtClean="0"/>
          </a:p>
          <a:p>
            <a:pPr marL="171450" indent="-171450">
              <a:buFont typeface="Arial" pitchFamily="34" charset="0"/>
              <a:buChar char="•"/>
            </a:pPr>
            <a:r>
              <a:rPr lang="en-US" b="1" baseline="0" dirty="0" smtClean="0"/>
              <a:t>Chrome Control </a:t>
            </a:r>
            <a:r>
              <a:rPr lang="en-US" baseline="0" dirty="0" smtClean="0"/>
              <a:t>– this JavaScript based control that allows custom apps to consume the CSS and styling of the parent </a:t>
            </a:r>
            <a:r>
              <a:rPr lang="en-US" baseline="0" dirty="0" err="1" smtClean="0"/>
              <a:t>AppWeb</a:t>
            </a:r>
            <a:endParaRPr lang="en-US" baseline="0" dirty="0" smtClean="0"/>
          </a:p>
          <a:p>
            <a:pPr marL="171450" indent="-171450">
              <a:buFont typeface="Arial" pitchFamily="34" charset="0"/>
              <a:buChar char="•"/>
            </a:pPr>
            <a:r>
              <a:rPr lang="en-US" b="1" baseline="0" dirty="0" smtClean="0"/>
              <a:t>Custom Branding </a:t>
            </a:r>
            <a:r>
              <a:rPr lang="en-US" baseline="0" dirty="0" smtClean="0"/>
              <a:t>– create a custom brand where you have full control over the look &amp; feel</a:t>
            </a:r>
            <a:endParaRPr lang="en-US" dirty="0"/>
          </a:p>
        </p:txBody>
      </p:sp>
    </p:spTree>
    <p:extLst>
      <p:ext uri="{BB962C8B-B14F-4D97-AF65-F5344CB8AC3E}">
        <p14:creationId xmlns:p14="http://schemas.microsoft.com/office/powerpoint/2010/main" val="1794190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a:t>
            </a:fld>
            <a:endParaRPr lang="en-US"/>
          </a:p>
        </p:txBody>
      </p:sp>
    </p:spTree>
    <p:extLst>
      <p:ext uri="{BB962C8B-B14F-4D97-AF65-F5344CB8AC3E}">
        <p14:creationId xmlns:p14="http://schemas.microsoft.com/office/powerpoint/2010/main" val="4270824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consideration</a:t>
            </a:r>
            <a:r>
              <a:rPr lang="en-US" baseline="0" dirty="0" smtClean="0"/>
              <a:t> when building apps involves the scope of the app. Will the app be scoped to a SharePoint site (or a web) as a document library is, or will it be tenant scoped. Tenant scoped means that the app may contain data for multiple tenants (customers) and partition each experience per customer.</a:t>
            </a:r>
          </a:p>
          <a:p>
            <a:endParaRPr lang="en-US" baseline="0" dirty="0" smtClean="0"/>
          </a:p>
          <a:p>
            <a:r>
              <a:rPr lang="en-US" baseline="0" dirty="0" smtClean="0"/>
              <a:t>Tenant scoped apps can not reside in SharePoint… these types of apps can only be implemented as cloud apps.</a:t>
            </a:r>
            <a:endParaRPr lang="en-US" dirty="0"/>
          </a:p>
        </p:txBody>
      </p:sp>
    </p:spTree>
    <p:extLst>
      <p:ext uri="{BB962C8B-B14F-4D97-AF65-F5344CB8AC3E}">
        <p14:creationId xmlns:p14="http://schemas.microsoft.com/office/powerpoint/2010/main" val="71902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an app is installed, SharePoint</a:t>
            </a:r>
            <a:r>
              <a:rPr lang="en-US" baseline="0" dirty="0" smtClean="0"/>
              <a:t> creates a special SharePoint site (</a:t>
            </a:r>
            <a:r>
              <a:rPr lang="en-US" baseline="0" dirty="0" err="1" smtClean="0"/>
              <a:t>SPWeb</a:t>
            </a:r>
            <a:r>
              <a:rPr lang="en-US" baseline="0" dirty="0" smtClean="0"/>
              <a:t>) for the app. This site, called an </a:t>
            </a:r>
            <a:r>
              <a:rPr lang="en-US" baseline="0" dirty="0" err="1" smtClean="0"/>
              <a:t>AppWeb</a:t>
            </a:r>
            <a:r>
              <a:rPr lang="en-US" baseline="0" dirty="0" smtClean="0"/>
              <a:t>, is given it’s own top-level URL that is different from the hosting site. This unique URL enforces two things:</a:t>
            </a:r>
          </a:p>
          <a:p>
            <a:endParaRPr lang="en-US" baseline="0" dirty="0" smtClean="0"/>
          </a:p>
          <a:p>
            <a:r>
              <a:rPr lang="en-US" baseline="0" dirty="0" smtClean="0"/>
              <a:t>Blocking cross site scripting (XSS) – because the hosting site &amp; the </a:t>
            </a:r>
            <a:r>
              <a:rPr lang="en-US" baseline="0" dirty="0" err="1" smtClean="0"/>
              <a:t>AppWeb</a:t>
            </a:r>
            <a:r>
              <a:rPr lang="en-US" baseline="0" dirty="0" smtClean="0"/>
              <a:t> are in different domains, browsers will block any script that tries to access resources in different domains.</a:t>
            </a:r>
          </a:p>
          <a:p>
            <a:endParaRPr lang="en-US" baseline="0" dirty="0" smtClean="0"/>
          </a:p>
          <a:p>
            <a:r>
              <a:rPr lang="en-US" baseline="0" dirty="0" smtClean="0"/>
              <a:t>Enforcing App Permissions – apps will only be allowed to access SharePoint sites if they have been granted access to do so and when they do, they can access it using the CSOM or OData APIs.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24</a:t>
            </a:fld>
            <a:endParaRPr lang="en-US"/>
          </a:p>
        </p:txBody>
      </p:sp>
    </p:spTree>
    <p:extLst>
      <p:ext uri="{BB962C8B-B14F-4D97-AF65-F5344CB8AC3E}">
        <p14:creationId xmlns:p14="http://schemas.microsoft.com/office/powerpoint/2010/main" val="4100498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Customers have multiple</a:t>
            </a:r>
            <a:r>
              <a:rPr lang="en-US" baseline="0" dirty="0" smtClean="0"/>
              <a:t> ways of obtaining apps. Developers can create apps and submit them to a public marketplace. These types of apps will be validated by Microsoft similar to how apps for the Windows Phone are validated. Customers can then acquire these apps and pay for them if they are not free.</a:t>
            </a:r>
          </a:p>
          <a:p>
            <a:endParaRPr lang="en-US" baseline="0" dirty="0" smtClean="0"/>
          </a:p>
          <a:p>
            <a:r>
              <a:rPr lang="en-US" baseline="0" dirty="0" smtClean="0"/>
              <a:t>Enterprises can also use a corporate catalog which is essentially a private marketplace for their deployment (or tenant in a hosted environment). Enterprise developers can deploy apps to their corporate catalog in order to distribute apps to SharePoint sites but not make them publically available.</a:t>
            </a:r>
          </a:p>
          <a:p>
            <a:endParaRPr lang="en-US" baseline="0" dirty="0" smtClean="0"/>
          </a:p>
          <a:p>
            <a:r>
              <a:rPr lang="en-US" baseline="0" dirty="0" smtClean="0"/>
              <a:t>Finally SharePoint contains APIs allowing developers to do a direct deployment of an app to SharePoint bypassing the marketplace. This is similar to what happens when apps are developed and tested using F5 debugging in Visual Studio.</a:t>
            </a:r>
            <a:endParaRPr lang="en-US" dirty="0"/>
          </a:p>
        </p:txBody>
      </p:sp>
    </p:spTree>
    <p:extLst>
      <p:ext uri="{BB962C8B-B14F-4D97-AF65-F5344CB8AC3E}">
        <p14:creationId xmlns:p14="http://schemas.microsoft.com/office/powerpoint/2010/main" val="385610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Developers are given the option to create two different types</a:t>
            </a:r>
            <a:r>
              <a:rPr lang="en-US" baseline="0" dirty="0" smtClean="0"/>
              <a:t> of apps that are fundamentally different from an architectural perspective. These two types of apps are SharePoint Hosted apps or Cloud Hosted apps. These two types of hosting models will be covered in other modules in this course.</a:t>
            </a:r>
          </a:p>
          <a:p>
            <a:endParaRPr lang="en-US" baseline="0" dirty="0" smtClean="0"/>
          </a:p>
          <a:p>
            <a:r>
              <a:rPr lang="en-US" baseline="0" dirty="0" smtClean="0"/>
              <a:t>Apps do share a few common things though. Within each app you will find an AppManfiest.xml file that will describe the app to SharePoint. This contains some basic metadata about the app (ID, title, description &amp; thumbnail) as well as a list of all the permissions the app needs when it is installed.</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26</a:t>
            </a:fld>
            <a:endParaRPr lang="en-US"/>
          </a:p>
        </p:txBody>
      </p:sp>
    </p:spTree>
    <p:extLst>
      <p:ext uri="{BB962C8B-B14F-4D97-AF65-F5344CB8AC3E}">
        <p14:creationId xmlns:p14="http://schemas.microsoft.com/office/powerpoint/2010/main" val="4102216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SharePoint hosted app is one where the business logic is</a:t>
            </a:r>
            <a:r>
              <a:rPr lang="en-US" baseline="0" dirty="0" smtClean="0"/>
              <a:t> implemented within the client (browser). These types of apps do not have any external dependencies nor do they use any server-side code but they can utilize some SharePoint artifacts such as lists and libraries for storing content.</a:t>
            </a:r>
            <a:endParaRPr lang="en-US" dirty="0"/>
          </a:p>
        </p:txBody>
      </p:sp>
    </p:spTree>
    <p:extLst>
      <p:ext uri="{BB962C8B-B14F-4D97-AF65-F5344CB8AC3E}">
        <p14:creationId xmlns:p14="http://schemas.microsoft.com/office/powerpoint/2010/main" val="3919408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13349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cloud hosted</a:t>
            </a:r>
            <a:r>
              <a:rPr lang="en-US" baseline="0" dirty="0" smtClean="0"/>
              <a:t> SharePoint app is one where the business logic of the application runs not in SharePoint or in the client, but typically runs as some other infrastructure. For example, an app may run from as an ASP.NET MVC Web application hosted in Windows Azure. The app has a SharePoint footprint, but the bulk of the application runs outside of SharePoint.</a:t>
            </a:r>
          </a:p>
          <a:p>
            <a:endParaRPr lang="en-US" baseline="0" dirty="0" smtClean="0"/>
          </a:p>
          <a:p>
            <a:r>
              <a:rPr lang="en-US" baseline="0" dirty="0" smtClean="0"/>
              <a:t>Using some of the branding techniques, cloud apps can be made to look just like the hosting SharePoint </a:t>
            </a:r>
            <a:r>
              <a:rPr lang="en-US" baseline="0" dirty="0" err="1" smtClean="0"/>
              <a:t>AppWeb</a:t>
            </a:r>
            <a:r>
              <a:rPr lang="en-US" baseline="0" dirty="0" smtClean="0"/>
              <a:t> and utilize SharePoint artifacts that it was granted permission to access when it was installed. </a:t>
            </a:r>
          </a:p>
          <a:p>
            <a:endParaRPr lang="en-US" baseline="0" dirty="0" smtClean="0"/>
          </a:p>
          <a:p>
            <a:r>
              <a:rPr lang="en-US" baseline="0" dirty="0" smtClean="0"/>
              <a:t>Cloud hosted applications are not required to run just in Windows Azure, they can run in a local IIS server or even a server that isn’t on </a:t>
            </a:r>
            <a:r>
              <a:rPr lang="en-US" baseline="0" smtClean="0"/>
              <a:t>the Microsoft or .NET technology stack.</a:t>
            </a:r>
            <a:endParaRPr lang="en-US" dirty="0"/>
          </a:p>
        </p:txBody>
      </p:sp>
    </p:spTree>
    <p:extLst>
      <p:ext uri="{BB962C8B-B14F-4D97-AF65-F5344CB8AC3E}">
        <p14:creationId xmlns:p14="http://schemas.microsoft.com/office/powerpoint/2010/main" val="27079653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809932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32</a:t>
            </a:fld>
            <a:endParaRPr lang="en-US"/>
          </a:p>
        </p:txBody>
      </p:sp>
    </p:spTree>
    <p:extLst>
      <p:ext uri="{BB962C8B-B14F-4D97-AF65-F5344CB8AC3E}">
        <p14:creationId xmlns:p14="http://schemas.microsoft.com/office/powerpoint/2010/main" val="14305816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4139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 technical perspective, SharePoint has many concepts and artifacts</a:t>
            </a:r>
            <a:r>
              <a:rPr lang="en-US" baseline="0" dirty="0" smtClean="0"/>
              <a:t> to learn and use.</a:t>
            </a:r>
          </a:p>
          <a:p>
            <a:endParaRPr lang="en-US" baseline="0" dirty="0" smtClean="0"/>
          </a:p>
          <a:p>
            <a:r>
              <a:rPr lang="en-US" baseline="0" dirty="0" smtClean="0"/>
              <a:t>The number of concepts and artifacts makes SharePoint difficult to learn. End users are often confused by the number of available elements appearing in the ribbon and navigation.</a:t>
            </a:r>
          </a:p>
          <a:p>
            <a:endParaRPr lang="en-US" baseline="0" dirty="0" smtClean="0"/>
          </a:p>
          <a:p>
            <a:r>
              <a:rPr lang="en-US" baseline="0" dirty="0" smtClean="0"/>
              <a:t>The SharePoint experience is different from other many web applications that are dedicated to single purposes. Amazon is for sales, eBay is for auctions, but SharePoint has many purposes.</a:t>
            </a:r>
          </a:p>
          <a:p>
            <a:endParaRPr lang="en-US" baseline="0" dirty="0" smtClean="0"/>
          </a:p>
          <a:p>
            <a:r>
              <a:rPr lang="en-US" baseline="0" dirty="0" smtClean="0"/>
              <a:t>Within this array of concepts and artifacts, we have found that end users primarily understand only 4: Sites, People, Apps, and Themes</a:t>
            </a:r>
          </a:p>
          <a:p>
            <a:endParaRPr lang="en-US" baseline="0" dirty="0" smtClean="0"/>
          </a:p>
          <a:p>
            <a:r>
              <a:rPr lang="en-US" baseline="0" dirty="0" smtClean="0"/>
              <a:t>So we want to center the SharePoint experience on these concepts. When we create apps for SharePoint, we want to be aware of these concepts.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4</a:t>
            </a:fld>
            <a:endParaRPr lang="en-US"/>
          </a:p>
        </p:txBody>
      </p:sp>
    </p:spTree>
    <p:extLst>
      <p:ext uri="{BB962C8B-B14F-4D97-AF65-F5344CB8AC3E}">
        <p14:creationId xmlns:p14="http://schemas.microsoft.com/office/powerpoint/2010/main" val="1913500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2447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SharePoint 2010 and prior, SharePoint had 3 of the 4 concepts available out</a:t>
            </a:r>
            <a:r>
              <a:rPr lang="en-US" baseline="0" dirty="0" smtClean="0"/>
              <a:t> of the box.  We </a:t>
            </a:r>
            <a:r>
              <a:rPr lang="en-US" baseline="0" smtClean="0"/>
              <a:t>really didn’t </a:t>
            </a:r>
            <a:r>
              <a:rPr lang="en-US" baseline="0" dirty="0" smtClean="0"/>
              <a:t>have a concept of Apps, but end users are increasingly aware of the app concept through things like smart phones.</a:t>
            </a:r>
          </a:p>
          <a:p>
            <a:endParaRPr lang="en-US" baseline="0" dirty="0" smtClean="0"/>
          </a:p>
          <a:p>
            <a:r>
              <a:rPr lang="en-US" baseline="0" dirty="0" smtClean="0"/>
              <a:t>Apps are a critical part of the experience. Yes, we have concepts that are app-like (workflow, lists, libraries) but not truly Apps which are built to perform specific functions similar to the way they are in phones and tablets. This is the gap that needs to be filled.</a:t>
            </a:r>
          </a:p>
          <a:p>
            <a:endParaRPr lang="en-US" baseline="0" dirty="0" smtClean="0"/>
          </a:p>
          <a:p>
            <a:r>
              <a:rPr lang="en-US" baseline="0" dirty="0" smtClean="0"/>
              <a:t>Aside from the end-user perspective, Apps fill a technical need as well. There have been big issues with fully-trusted applications. They can destabilize the farm; they are difficult to migrate to new versions of SharePoint.</a:t>
            </a:r>
          </a:p>
          <a:p>
            <a:endParaRPr lang="en-US" baseline="0" dirty="0" smtClean="0"/>
          </a:p>
          <a:p>
            <a:r>
              <a:rPr lang="en-US" baseline="0" dirty="0" smtClean="0"/>
              <a:t>The initial attempt to solve this problem was sandboxed solutions. The problem with sandboxed solutions is that they were very limiting.</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6</a:t>
            </a:fld>
            <a:endParaRPr lang="en-US"/>
          </a:p>
        </p:txBody>
      </p:sp>
    </p:spTree>
    <p:extLst>
      <p:ext uri="{BB962C8B-B14F-4D97-AF65-F5344CB8AC3E}">
        <p14:creationId xmlns:p14="http://schemas.microsoft.com/office/powerpoint/2010/main" val="1434809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 SharePoint development</a:t>
            </a:r>
            <a:r>
              <a:rPr lang="en-US" baseline="0" dirty="0" smtClean="0"/>
              <a:t> required employing SharePoint solution packages either as sandbox (aka: partially trusted) solutions or farm (full-trust) solutions. These involved putting custom code on the server.</a:t>
            </a:r>
          </a:p>
          <a:p>
            <a:endParaRPr lang="en-US" baseline="0" dirty="0" smtClean="0"/>
          </a:p>
          <a:p>
            <a:r>
              <a:rPr lang="en-US" baseline="0" dirty="0" smtClean="0"/>
              <a:t>For farm solutions this meant you had a big server touch and could potentially cause site outages if the code did not perform well or was defective.</a:t>
            </a:r>
          </a:p>
          <a:p>
            <a:endParaRPr lang="en-US" baseline="0" dirty="0" smtClean="0"/>
          </a:p>
          <a:p>
            <a:r>
              <a:rPr lang="en-US" baseline="0" dirty="0" smtClean="0"/>
              <a:t>Sandbox solutions addressed these concerns by allowing site collection owners to deploy code to the server through the browser, but this added flexibility came with the cost that you could not do everything possible in a farm solution.</a:t>
            </a:r>
          </a:p>
          <a:p>
            <a:endParaRPr lang="en-US" baseline="0" dirty="0" smtClean="0"/>
          </a:p>
          <a:p>
            <a:r>
              <a:rPr lang="en-US" baseline="0" dirty="0" smtClean="0"/>
              <a:t>Both sandbox and farm solution development required the developer to have a firm grasp of the SharePoint API.</a:t>
            </a:r>
            <a:endParaRPr lang="en-US" dirty="0"/>
          </a:p>
        </p:txBody>
      </p:sp>
    </p:spTree>
    <p:extLst>
      <p:ext uri="{BB962C8B-B14F-4D97-AF65-F5344CB8AC3E}">
        <p14:creationId xmlns:p14="http://schemas.microsoft.com/office/powerpoint/2010/main" val="3414748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SharePoint app model is designed to not</a:t>
            </a:r>
            <a:r>
              <a:rPr lang="en-US" baseline="0" dirty="0" smtClean="0"/>
              <a:t> only address issues around the solution package approach to SharePoint customization, but also to introduce new capabilities. SharePoint apps do not live in SharePoint, rather they execute in the browser client or on a non-SharePoint server such as an IIS server or in the cloud. Apps are granted permission into SharePoint sites via OAuth and communicate over the new investments in the REST and CSOM APIs.</a:t>
            </a:r>
          </a:p>
          <a:p>
            <a:endParaRPr lang="en-US" baseline="0" dirty="0" smtClean="0"/>
          </a:p>
          <a:p>
            <a:r>
              <a:rPr lang="en-US" baseline="0" dirty="0" smtClean="0"/>
              <a:t>Developers will be able to publish their apps to a public marketplace for download &amp; purchases. In addition organizations will be able to create a private corporate marketplace where the apps would be available to the organization.</a:t>
            </a:r>
            <a:endParaRPr lang="en-US" dirty="0"/>
          </a:p>
        </p:txBody>
      </p:sp>
    </p:spTree>
    <p:extLst>
      <p:ext uri="{BB962C8B-B14F-4D97-AF65-F5344CB8AC3E}">
        <p14:creationId xmlns:p14="http://schemas.microsoft.com/office/powerpoint/2010/main" val="733728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introduce a breaking,</a:t>
            </a:r>
            <a:r>
              <a:rPr lang="en-US" baseline="0" dirty="0" smtClean="0"/>
              <a:t> now philosophical change to how people extend SharePoint.</a:t>
            </a:r>
          </a:p>
          <a:p>
            <a:endParaRPr lang="en-US" baseline="0" dirty="0" smtClean="0"/>
          </a:p>
          <a:p>
            <a:r>
              <a:rPr lang="en-US" baseline="0" dirty="0" smtClean="0"/>
              <a:t>Robust:</a:t>
            </a:r>
          </a:p>
          <a:p>
            <a:pPr marL="171450" indent="-171450" algn="l">
              <a:buFont typeface="Arial" pitchFamily="34" charset="0"/>
              <a:buChar char="•"/>
            </a:pPr>
            <a:r>
              <a:rPr lang="en-US" baseline="0" dirty="0" smtClean="0"/>
              <a:t>Unless the developer has put a lot of forethought into it, upgrading &amp; uninstalling apps in SharePoint was not a great story prior to SharePoint 2013</a:t>
            </a:r>
          </a:p>
          <a:p>
            <a:pPr marL="171450" indent="-171450" algn="l">
              <a:buFont typeface="Arial" pitchFamily="34" charset="0"/>
              <a:buChar char="•"/>
            </a:pPr>
            <a:r>
              <a:rPr lang="en-US" baseline="0" dirty="0" smtClean="0"/>
              <a:t>SharePoint 2013 changes that with robust infrastructure to support upgrade &amp; uninstallation of apps</a:t>
            </a:r>
          </a:p>
          <a:p>
            <a:pPr marL="171450" indent="-171450" algn="l">
              <a:buFont typeface="Arial" pitchFamily="34" charset="0"/>
              <a:buChar char="•"/>
            </a:pPr>
            <a:r>
              <a:rPr lang="en-US" baseline="0" dirty="0" smtClean="0"/>
              <a:t>The upgrade story for apps in SharePoint 2013 also ensures that if an app upgrade fails, it is rolled back so the site isn’t left in a bad state</a:t>
            </a:r>
          </a:p>
          <a:p>
            <a:pPr marL="171450" indent="-171450" algn="l">
              <a:buFont typeface="Arial" pitchFamily="34" charset="0"/>
              <a:buChar char="•"/>
            </a:pPr>
            <a:endParaRPr lang="en-US" baseline="0" dirty="0" smtClean="0"/>
          </a:p>
          <a:p>
            <a:pPr marL="0" indent="0" algn="l">
              <a:buFont typeface="Arial" pitchFamily="34" charset="0"/>
              <a:buNone/>
            </a:pPr>
            <a:r>
              <a:rPr lang="en-US" baseline="0" dirty="0" smtClean="0"/>
              <a:t>Apps are for End Users:</a:t>
            </a:r>
          </a:p>
          <a:p>
            <a:pPr marL="171450" indent="-171450" algn="l">
              <a:buFont typeface="Arial" pitchFamily="34" charset="0"/>
              <a:buChar char="•"/>
            </a:pPr>
            <a:r>
              <a:rPr lang="en-US" baseline="0" dirty="0" smtClean="0"/>
              <a:t>Marketplace is attractive for end users to acquire apps</a:t>
            </a:r>
          </a:p>
          <a:p>
            <a:pPr marL="171450" indent="-171450" algn="l">
              <a:buFont typeface="Arial" pitchFamily="34" charset="0"/>
              <a:buChar char="•"/>
            </a:pPr>
            <a:r>
              <a:rPr lang="en-US" baseline="0" dirty="0" smtClean="0"/>
              <a:t>Apps are validated to ensure people can acquire &amp; install apps without worrying they will steal their data</a:t>
            </a:r>
          </a:p>
          <a:p>
            <a:pPr marL="171450" indent="-171450" algn="l">
              <a:buFont typeface="Arial" pitchFamily="34" charset="0"/>
              <a:buChar char="•"/>
            </a:pPr>
            <a:r>
              <a:rPr lang="en-US" baseline="0" dirty="0" smtClean="0"/>
              <a:t>Apps always ask users/administrators for permission to access the site &amp; data</a:t>
            </a:r>
          </a:p>
          <a:p>
            <a:pPr marL="171450" lvl="0" indent="-171450" algn="l">
              <a:buFont typeface="Arial" pitchFamily="34" charset="0"/>
              <a:buChar char="•"/>
            </a:pPr>
            <a:r>
              <a:rPr lang="en-US" baseline="0" dirty="0" smtClean="0"/>
              <a:t>IT staff can elect to permit their farm to allow users to install apps from the marketplace</a:t>
            </a:r>
          </a:p>
          <a:p>
            <a:pPr marL="171450" lvl="0" indent="-171450" algn="l">
              <a:buFont typeface="Arial" pitchFamily="34" charset="0"/>
              <a:buChar char="•"/>
            </a:pPr>
            <a:r>
              <a:rPr lang="en-US" baseline="0" dirty="0" smtClean="0"/>
              <a:t>IT can see what apps &amp; things are running in their farm / tenancy</a:t>
            </a:r>
          </a:p>
          <a:p>
            <a:pPr marL="171450" lvl="0" indent="-171450" algn="l">
              <a:buFont typeface="Arial" pitchFamily="34" charset="0"/>
              <a:buChar char="•"/>
            </a:pPr>
            <a:r>
              <a:rPr lang="en-US" baseline="0" dirty="0" smtClean="0"/>
              <a:t>IT can see the health &amp; reporting of apps</a:t>
            </a:r>
          </a:p>
          <a:p>
            <a:pPr marL="171450" indent="-171450" algn="l">
              <a:buFont typeface="Arial" pitchFamily="34" charset="0"/>
              <a:buChar char="•"/>
            </a:pPr>
            <a:endParaRPr lang="en-US" baseline="0" dirty="0" smtClean="0"/>
          </a:p>
          <a:p>
            <a:pPr marL="0" indent="0" algn="l">
              <a:buFont typeface="Arial" pitchFamily="34" charset="0"/>
              <a:buNone/>
            </a:pPr>
            <a:r>
              <a:rPr lang="en-US" baseline="0" dirty="0" smtClean="0"/>
              <a:t>Cloud Oriented Apps:</a:t>
            </a:r>
          </a:p>
          <a:p>
            <a:pPr marL="171450" indent="-171450" algn="l">
              <a:buFont typeface="Arial" pitchFamily="34" charset="0"/>
              <a:buChar char="•"/>
            </a:pPr>
            <a:r>
              <a:rPr lang="en-US" baseline="0" dirty="0" smtClean="0"/>
              <a:t>Distributing out the app resource requirements and not depending SharePoint</a:t>
            </a:r>
          </a:p>
          <a:p>
            <a:pPr marL="171450" indent="-171450" algn="l">
              <a:buFont typeface="Arial" pitchFamily="34" charset="0"/>
              <a:buChar char="•"/>
            </a:pPr>
            <a:endParaRPr lang="en-US" baseline="0" dirty="0" smtClean="0"/>
          </a:p>
          <a:p>
            <a:pPr marL="0" indent="0" algn="l">
              <a:buFont typeface="Arial" pitchFamily="34" charset="0"/>
              <a:buNone/>
            </a:pPr>
            <a:r>
              <a:rPr lang="en-US" baseline="0" dirty="0" smtClean="0"/>
              <a:t>Web Oriented Apps</a:t>
            </a:r>
          </a:p>
          <a:p>
            <a:pPr marL="171450" indent="-171450" algn="l">
              <a:buFont typeface="Arial" pitchFamily="34" charset="0"/>
              <a:buChar char="•"/>
            </a:pPr>
            <a:r>
              <a:rPr lang="en-US" baseline="0" dirty="0" smtClean="0"/>
              <a:t>Not necessarily cloud focused but leverage the best of the best on the web and run “in SharePoint”</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10</a:t>
            </a:fld>
            <a:endParaRPr lang="en-US"/>
          </a:p>
        </p:txBody>
      </p:sp>
    </p:spTree>
    <p:extLst>
      <p:ext uri="{BB962C8B-B14F-4D97-AF65-F5344CB8AC3E}">
        <p14:creationId xmlns:p14="http://schemas.microsoft.com/office/powerpoint/2010/main" val="628262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significant change in SharePoint is that everything is now treated as an app. This includes existing lists and libraries. The actual implementation</a:t>
            </a:r>
            <a:r>
              <a:rPr lang="en-US" baseline="0" dirty="0" smtClean="0"/>
              <a:t> hasn’t changed, they are just referred to as create a more uniform experience for end users.</a:t>
            </a:r>
            <a:endParaRPr lang="en-US" dirty="0"/>
          </a:p>
        </p:txBody>
      </p:sp>
    </p:spTree>
    <p:extLst>
      <p:ext uri="{BB962C8B-B14F-4D97-AF65-F5344CB8AC3E}">
        <p14:creationId xmlns:p14="http://schemas.microsoft.com/office/powerpoint/2010/main" val="2016108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depicts the high-level architecture</a:t>
            </a:r>
            <a:r>
              <a:rPr lang="en-US" baseline="0" dirty="0" smtClean="0"/>
              <a:t> of an app. You can see SharePoint can communicate with other services such as Windows Azure, or SQL Azure via REST and OData based services. Apps, running from either within an isolated SharePoint </a:t>
            </a:r>
            <a:r>
              <a:rPr lang="en-US" baseline="0" dirty="0" err="1" smtClean="0"/>
              <a:t>AppWeb</a:t>
            </a:r>
            <a:r>
              <a:rPr lang="en-US" baseline="0" dirty="0" smtClean="0"/>
              <a:t> or on a remote infrastructure such as Windows Azure, communicate back to SharePoint using the same REST &amp; CSOM APIs, gaining permission to SharePoint sites using Windows Azure’s Access Control Service (ACS).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12</a:t>
            </a:fld>
            <a:endParaRPr lang="en-US"/>
          </a:p>
        </p:txBody>
      </p:sp>
    </p:spTree>
    <p:extLst>
      <p:ext uri="{BB962C8B-B14F-4D97-AF65-F5344CB8AC3E}">
        <p14:creationId xmlns:p14="http://schemas.microsoft.com/office/powerpoint/2010/main" val="15479212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a:t>
            </a:r>
            <a:br>
              <a:rPr lang="en-US" dirty="0"/>
            </a:br>
            <a:r>
              <a:rPr lang="en-US" dirty="0"/>
              <a:t>SharePoint 2013 App Model</a:t>
            </a:r>
          </a:p>
        </p:txBody>
      </p:sp>
      <p:sp>
        <p:nvSpPr>
          <p:cNvPr id="5" name="Text Placeholder 4"/>
          <p:cNvSpPr>
            <a:spLocks noGrp="1"/>
          </p:cNvSpPr>
          <p:nvPr>
            <p:ph type="body" sz="quarter" idx="12"/>
          </p:nvPr>
        </p:nvSpPr>
        <p:spPr/>
        <p:txBody>
          <a:bodyPr/>
          <a:lstStyle/>
          <a:p>
            <a:r>
              <a:rPr lang="en-US" dirty="0"/>
              <a:t>Speaker </a:t>
            </a:r>
            <a:r>
              <a:rPr lang="en-US" dirty="0" smtClean="0"/>
              <a:t>name</a:t>
            </a:r>
            <a:endParaRPr lang="en-US" dirty="0"/>
          </a:p>
          <a:p>
            <a:r>
              <a:rPr lang="en-US" dirty="0"/>
              <a:t>Title</a:t>
            </a:r>
          </a:p>
          <a:p>
            <a:r>
              <a:rPr lang="en-US" dirty="0"/>
              <a:t>Microsoft </a:t>
            </a:r>
            <a:r>
              <a:rPr lang="en-US" dirty="0" smtClean="0"/>
              <a:t>corporation</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Principles</a:t>
            </a:r>
            <a:endParaRPr lang="en-US" dirty="0"/>
          </a:p>
        </p:txBody>
      </p:sp>
      <p:sp>
        <p:nvSpPr>
          <p:cNvPr id="5" name="Content Placeholder 4"/>
          <p:cNvSpPr>
            <a:spLocks noGrp="1"/>
          </p:cNvSpPr>
          <p:nvPr>
            <p:ph type="body" sz="quarter" idx="10"/>
          </p:nvPr>
        </p:nvSpPr>
        <p:spPr/>
        <p:txBody>
          <a:bodyPr/>
          <a:lstStyle/>
          <a:p>
            <a:pPr marL="0" indent="0">
              <a:buNone/>
            </a:pPr>
            <a:r>
              <a:rPr lang="en-US" sz="3600" dirty="0" smtClean="0"/>
              <a:t>Apps are a very different philosophical change to </a:t>
            </a:r>
            <a:br>
              <a:rPr lang="en-US" sz="3600" dirty="0" smtClean="0"/>
            </a:br>
            <a:r>
              <a:rPr lang="en-US" sz="3600" dirty="0" smtClean="0"/>
              <a:t>extending SharePoint</a:t>
            </a:r>
          </a:p>
          <a:p>
            <a:r>
              <a:rPr lang="en-US" sz="3200" dirty="0" smtClean="0"/>
              <a:t>More scenario-focused</a:t>
            </a:r>
          </a:p>
          <a:p>
            <a:pPr lvl="1"/>
            <a:r>
              <a:rPr lang="en-US" sz="1800" dirty="0" smtClean="0"/>
              <a:t>Event Tracking</a:t>
            </a:r>
          </a:p>
          <a:p>
            <a:pPr lvl="1"/>
            <a:r>
              <a:rPr lang="en-US" sz="1800" dirty="0" smtClean="0"/>
              <a:t>Ticket Management System</a:t>
            </a:r>
          </a:p>
          <a:p>
            <a:r>
              <a:rPr lang="en-US" sz="3200" dirty="0" smtClean="0"/>
              <a:t>Robust</a:t>
            </a:r>
          </a:p>
          <a:p>
            <a:pPr lvl="1"/>
            <a:r>
              <a:rPr lang="en-US" sz="1800" dirty="0" smtClean="0"/>
              <a:t>Built-in robust semantics for install, upgrade &amp; uninstall</a:t>
            </a:r>
          </a:p>
          <a:p>
            <a:r>
              <a:rPr lang="en-US" sz="3200" dirty="0" smtClean="0"/>
              <a:t>Apps are for End Users</a:t>
            </a:r>
          </a:p>
          <a:p>
            <a:r>
              <a:rPr lang="en-US" sz="3200" dirty="0" smtClean="0"/>
              <a:t>Cloud &amp; Web-Oriented</a:t>
            </a:r>
            <a:endParaRPr lang="en-US" sz="3200" dirty="0"/>
          </a:p>
        </p:txBody>
      </p:sp>
    </p:spTree>
    <p:extLst>
      <p:ext uri="{BB962C8B-B14F-4D97-AF65-F5344CB8AC3E}">
        <p14:creationId xmlns:p14="http://schemas.microsoft.com/office/powerpoint/2010/main" val="209078010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User Experience</a:t>
            </a:r>
            <a:endParaRPr lang="en-US" dirty="0"/>
          </a:p>
        </p:txBody>
      </p:sp>
      <p:sp>
        <p:nvSpPr>
          <p:cNvPr id="5" name="Content Placeholder 4"/>
          <p:cNvSpPr>
            <a:spLocks noGrp="1"/>
          </p:cNvSpPr>
          <p:nvPr>
            <p:ph type="body" sz="quarter" idx="10"/>
          </p:nvPr>
        </p:nvSpPr>
        <p:spPr/>
        <p:txBody>
          <a:bodyPr/>
          <a:lstStyle/>
          <a:p>
            <a:r>
              <a:rPr lang="en-US" sz="3600" dirty="0" smtClean="0"/>
              <a:t>Everything in a SharePoint site is an app</a:t>
            </a:r>
          </a:p>
          <a:p>
            <a:pPr lvl="1"/>
            <a:r>
              <a:rPr lang="en-US" sz="2000" dirty="0" smtClean="0"/>
              <a:t>Contact form</a:t>
            </a:r>
          </a:p>
          <a:p>
            <a:pPr lvl="1"/>
            <a:r>
              <a:rPr lang="en-US" sz="2000" dirty="0" smtClean="0"/>
              <a:t>Travel request</a:t>
            </a:r>
          </a:p>
          <a:p>
            <a:pPr lvl="1"/>
            <a:r>
              <a:rPr lang="en-US" sz="2000" dirty="0" smtClean="0"/>
              <a:t>Shared Documents library</a:t>
            </a:r>
          </a:p>
          <a:p>
            <a:pPr lvl="1"/>
            <a:r>
              <a:rPr lang="en-US" sz="2000" dirty="0" smtClean="0"/>
              <a:t>Contacts list</a:t>
            </a:r>
          </a:p>
          <a:p>
            <a:r>
              <a:rPr lang="en-US" sz="3600" dirty="0" smtClean="0"/>
              <a:t>Formerly known as </a:t>
            </a:r>
            <a:r>
              <a:rPr lang="en-US" sz="3600" b="1" dirty="0" smtClean="0"/>
              <a:t>View All Content</a:t>
            </a:r>
            <a:r>
              <a:rPr lang="en-US" sz="3600" dirty="0" smtClean="0"/>
              <a:t>, the </a:t>
            </a:r>
            <a:r>
              <a:rPr lang="en-US" sz="3600" b="1" dirty="0" smtClean="0"/>
              <a:t>Site Contents </a:t>
            </a:r>
            <a:r>
              <a:rPr lang="en-US" sz="3600" dirty="0" smtClean="0"/>
              <a:t>link shows all apps in a site &amp; links to the SharePoint Store (public) and App Catalog (internal)</a:t>
            </a:r>
          </a:p>
          <a:p>
            <a:r>
              <a:rPr lang="en-US" sz="3600" dirty="0" smtClean="0"/>
              <a:t>Selecting an app redirects to the app’s start page</a:t>
            </a:r>
          </a:p>
        </p:txBody>
      </p:sp>
    </p:spTree>
    <p:extLst>
      <p:ext uri="{BB962C8B-B14F-4D97-AF65-F5344CB8AC3E}">
        <p14:creationId xmlns:p14="http://schemas.microsoft.com/office/powerpoint/2010/main" val="119143384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Basic SharePoint App Architecture</a:t>
            </a:r>
            <a:endParaRPr lang="en-US" dirty="0"/>
          </a:p>
        </p:txBody>
      </p:sp>
      <p:sp>
        <p:nvSpPr>
          <p:cNvPr id="16" name="Text Placeholder 15"/>
          <p:cNvSpPr>
            <a:spLocks noGrp="1"/>
          </p:cNvSpPr>
          <p:nvPr>
            <p:ph idx="4294967295"/>
          </p:nvPr>
        </p:nvSpPr>
        <p:spPr>
          <a:xfrm>
            <a:off x="580554" y="1286827"/>
            <a:ext cx="4982158" cy="1776413"/>
          </a:xfrm>
        </p:spPr>
        <p:txBody>
          <a:bodyPr/>
          <a:lstStyle/>
          <a:p>
            <a:r>
              <a:rPr lang="en-US" sz="3200" dirty="0" smtClean="0"/>
              <a:t>Apps (User &amp; Infrastructure)</a:t>
            </a:r>
          </a:p>
          <a:p>
            <a:r>
              <a:rPr lang="en-US" sz="3200" dirty="0" smtClean="0"/>
              <a:t>Code Runs </a:t>
            </a:r>
            <a:br>
              <a:rPr lang="en-US" sz="3200" dirty="0" smtClean="0"/>
            </a:br>
            <a:r>
              <a:rPr lang="en-US" sz="3200" dirty="0" smtClean="0"/>
              <a:t>“Off SharePoint Box”</a:t>
            </a:r>
          </a:p>
          <a:p>
            <a:r>
              <a:rPr lang="en-US" sz="3200" dirty="0" smtClean="0"/>
              <a:t>Declarative Hooks into </a:t>
            </a:r>
            <a:br>
              <a:rPr lang="en-US" sz="3200" dirty="0" smtClean="0"/>
            </a:br>
            <a:r>
              <a:rPr lang="en-US" sz="3200" dirty="0" smtClean="0"/>
              <a:t>SharePoint</a:t>
            </a:r>
          </a:p>
          <a:p>
            <a:r>
              <a:rPr lang="en-US" sz="3200" dirty="0" err="1" smtClean="0"/>
              <a:t>AppWeb</a:t>
            </a:r>
            <a:r>
              <a:rPr lang="en-US" sz="3200" dirty="0" smtClean="0"/>
              <a:t> Host in SharePoint</a:t>
            </a:r>
          </a:p>
          <a:p>
            <a:r>
              <a:rPr lang="en-US" sz="3200" dirty="0" smtClean="0"/>
              <a:t>Benefits</a:t>
            </a:r>
          </a:p>
          <a:p>
            <a:pPr lvl="2"/>
            <a:r>
              <a:rPr lang="en-US" sz="2000" dirty="0" smtClean="0"/>
              <a:t>Isolation</a:t>
            </a:r>
          </a:p>
          <a:p>
            <a:pPr lvl="2"/>
            <a:r>
              <a:rPr lang="en-US" sz="2000" dirty="0" smtClean="0"/>
              <a:t>Larger Developer base</a:t>
            </a:r>
          </a:p>
          <a:p>
            <a:endParaRPr lang="en-US" sz="3200" dirty="0"/>
          </a:p>
        </p:txBody>
      </p:sp>
      <p:sp>
        <p:nvSpPr>
          <p:cNvPr id="17" name="Rounded Rectangle 16"/>
          <p:cNvSpPr/>
          <p:nvPr/>
        </p:nvSpPr>
        <p:spPr>
          <a:xfrm>
            <a:off x="5701316" y="1534990"/>
            <a:ext cx="1929897" cy="1309742"/>
          </a:xfrm>
          <a:prstGeom prst="roundRect">
            <a:avLst/>
          </a:prstGeom>
        </p:spPr>
        <p:style>
          <a:lnRef idx="1">
            <a:schemeClr val="accent4"/>
          </a:lnRef>
          <a:fillRef idx="3">
            <a:schemeClr val="accent4"/>
          </a:fillRef>
          <a:effectRef idx="2">
            <a:schemeClr val="accent4"/>
          </a:effectRef>
          <a:fontRef idx="minor">
            <a:schemeClr val="lt1"/>
          </a:fontRef>
        </p:style>
        <p:txBody>
          <a:bodyPr lIns="117208" tIns="58604" rIns="117208" bIns="58604" rtlCol="0" anchor="ctr"/>
          <a:lstStyle/>
          <a:p>
            <a:pPr algn="ctr"/>
            <a:r>
              <a:rPr lang="en-US" sz="2000" b="1" dirty="0" smtClean="0">
                <a:solidFill>
                  <a:schemeClr val="bg1"/>
                </a:solidFill>
              </a:rPr>
              <a:t>SharePoint </a:t>
            </a:r>
            <a:r>
              <a:rPr lang="en-US" sz="2000" b="1" dirty="0" err="1" smtClean="0">
                <a:solidFill>
                  <a:schemeClr val="bg1"/>
                </a:solidFill>
              </a:rPr>
              <a:t>AppWeb</a:t>
            </a:r>
            <a:r>
              <a:rPr lang="en-US" sz="2000" b="1" dirty="0" smtClean="0">
                <a:solidFill>
                  <a:schemeClr val="bg1"/>
                </a:solidFill>
              </a:rPr>
              <a:t> Runtime</a:t>
            </a:r>
            <a:endParaRPr lang="en-US" sz="2000" b="1" dirty="0">
              <a:solidFill>
                <a:schemeClr val="bg1"/>
              </a:solidFill>
            </a:endParaRPr>
          </a:p>
        </p:txBody>
      </p:sp>
      <p:sp>
        <p:nvSpPr>
          <p:cNvPr id="18" name="Rounded Rectangle 17"/>
          <p:cNvSpPr/>
          <p:nvPr/>
        </p:nvSpPr>
        <p:spPr>
          <a:xfrm>
            <a:off x="5688118" y="3631731"/>
            <a:ext cx="1929897" cy="1371600"/>
          </a:xfrm>
          <a:prstGeom prst="roundRect">
            <a:avLst/>
          </a:prstGeom>
        </p:spPr>
        <p:style>
          <a:lnRef idx="1">
            <a:schemeClr val="accent1"/>
          </a:lnRef>
          <a:fillRef idx="3">
            <a:schemeClr val="accent1"/>
          </a:fillRef>
          <a:effectRef idx="2">
            <a:schemeClr val="accent1"/>
          </a:effectRef>
          <a:fontRef idx="minor">
            <a:schemeClr val="lt1"/>
          </a:fontRef>
        </p:style>
        <p:txBody>
          <a:bodyPr lIns="117208" tIns="58604" rIns="117208" bIns="58604" rtlCol="0" anchor="ctr"/>
          <a:lstStyle/>
          <a:p>
            <a:pPr algn="ctr"/>
            <a:r>
              <a:rPr lang="en-US" sz="2400" dirty="0" smtClean="0"/>
              <a:t>SharePoint</a:t>
            </a:r>
            <a:endParaRPr lang="en-US" sz="2400" dirty="0"/>
          </a:p>
        </p:txBody>
      </p:sp>
      <p:sp>
        <p:nvSpPr>
          <p:cNvPr id="19" name="Rounded Rectangle 18"/>
          <p:cNvSpPr/>
          <p:nvPr/>
        </p:nvSpPr>
        <p:spPr>
          <a:xfrm>
            <a:off x="5688118" y="5088429"/>
            <a:ext cx="1929897" cy="640080"/>
          </a:xfrm>
          <a:prstGeom prst="roundRect">
            <a:avLst/>
          </a:prstGeom>
        </p:spPr>
        <p:style>
          <a:lnRef idx="1">
            <a:schemeClr val="accent1"/>
          </a:lnRef>
          <a:fillRef idx="3">
            <a:schemeClr val="accent1"/>
          </a:fillRef>
          <a:effectRef idx="2">
            <a:schemeClr val="accent1"/>
          </a:effectRef>
          <a:fontRef idx="minor">
            <a:schemeClr val="lt1"/>
          </a:fontRef>
        </p:style>
        <p:txBody>
          <a:bodyPr lIns="117208" tIns="58604" rIns="117208" bIns="58604" rtlCol="0" anchor="ctr"/>
          <a:lstStyle/>
          <a:p>
            <a:pPr algn="ctr"/>
            <a:r>
              <a:rPr lang="en-US" sz="2400" dirty="0" smtClean="0"/>
              <a:t>ACS</a:t>
            </a:r>
            <a:endParaRPr lang="en-US" sz="2400" dirty="0"/>
          </a:p>
        </p:txBody>
      </p:sp>
      <p:sp>
        <p:nvSpPr>
          <p:cNvPr id="20" name="Rounded Rectangle 19"/>
          <p:cNvSpPr/>
          <p:nvPr/>
        </p:nvSpPr>
        <p:spPr>
          <a:xfrm>
            <a:off x="9751060" y="1534990"/>
            <a:ext cx="2133044" cy="1280160"/>
          </a:xfrm>
          <a:prstGeom prst="roundRect">
            <a:avLst/>
          </a:prstGeom>
        </p:spPr>
        <p:style>
          <a:lnRef idx="1">
            <a:schemeClr val="accent2"/>
          </a:lnRef>
          <a:fillRef idx="3">
            <a:schemeClr val="accent2"/>
          </a:fillRef>
          <a:effectRef idx="2">
            <a:schemeClr val="accent2"/>
          </a:effectRef>
          <a:fontRef idx="minor">
            <a:schemeClr val="lt1"/>
          </a:fontRef>
        </p:style>
        <p:txBody>
          <a:bodyPr lIns="117208" tIns="58604" rIns="117208" bIns="58604" rtlCol="0" anchor="ctr"/>
          <a:lstStyle/>
          <a:p>
            <a:pPr algn="ctr"/>
            <a:r>
              <a:rPr lang="en-US" sz="2400" b="1" dirty="0" smtClean="0"/>
              <a:t>Launchers</a:t>
            </a:r>
            <a:endParaRPr lang="en-US" sz="2400" b="1" dirty="0"/>
          </a:p>
        </p:txBody>
      </p:sp>
      <p:sp>
        <p:nvSpPr>
          <p:cNvPr id="22" name="Rounded Rectangle 21"/>
          <p:cNvSpPr/>
          <p:nvPr/>
        </p:nvSpPr>
        <p:spPr>
          <a:xfrm>
            <a:off x="9779411" y="3635307"/>
            <a:ext cx="2133044" cy="958208"/>
          </a:xfrm>
          <a:prstGeom prst="roundRect">
            <a:avLst/>
          </a:prstGeom>
        </p:spPr>
        <p:style>
          <a:lnRef idx="1">
            <a:schemeClr val="accent6"/>
          </a:lnRef>
          <a:fillRef idx="3">
            <a:schemeClr val="accent6"/>
          </a:fillRef>
          <a:effectRef idx="2">
            <a:schemeClr val="accent6"/>
          </a:effectRef>
          <a:fontRef idx="minor">
            <a:schemeClr val="lt1"/>
          </a:fontRef>
        </p:style>
        <p:txBody>
          <a:bodyPr lIns="117208" tIns="58604" rIns="117208" bIns="58604" rtlCol="0" anchor="ctr"/>
          <a:lstStyle/>
          <a:p>
            <a:pPr algn="ctr"/>
            <a:r>
              <a:rPr lang="en-US" sz="2000" dirty="0" smtClean="0">
                <a:solidFill>
                  <a:sysClr val="windowText" lastClr="000000"/>
                </a:solidFill>
              </a:rPr>
              <a:t>Azure</a:t>
            </a:r>
            <a:br>
              <a:rPr lang="en-US" sz="2000" dirty="0" smtClean="0">
                <a:solidFill>
                  <a:sysClr val="windowText" lastClr="000000"/>
                </a:solidFill>
              </a:rPr>
            </a:br>
            <a:r>
              <a:rPr lang="en-US" sz="2000" dirty="0" smtClean="0">
                <a:solidFill>
                  <a:sysClr val="windowText" lastClr="000000"/>
                </a:solidFill>
              </a:rPr>
              <a:t>IIS</a:t>
            </a:r>
          </a:p>
          <a:p>
            <a:pPr algn="ctr"/>
            <a:r>
              <a:rPr lang="en-US" sz="2000" dirty="0" smtClean="0">
                <a:solidFill>
                  <a:sysClr val="windowText" lastClr="000000"/>
                </a:solidFill>
              </a:rPr>
              <a:t>Other</a:t>
            </a:r>
            <a:endParaRPr lang="en-US" sz="2000" dirty="0">
              <a:solidFill>
                <a:sysClr val="windowText" lastClr="000000"/>
              </a:solidFill>
            </a:endParaRPr>
          </a:p>
        </p:txBody>
      </p:sp>
      <p:sp>
        <p:nvSpPr>
          <p:cNvPr id="23" name="Rounded Rectangle 22"/>
          <p:cNvSpPr/>
          <p:nvPr/>
        </p:nvSpPr>
        <p:spPr>
          <a:xfrm>
            <a:off x="9779411" y="4679576"/>
            <a:ext cx="2133044" cy="1124637"/>
          </a:xfrm>
          <a:prstGeom prst="roundRect">
            <a:avLst/>
          </a:prstGeom>
        </p:spPr>
        <p:style>
          <a:lnRef idx="1">
            <a:schemeClr val="accent6"/>
          </a:lnRef>
          <a:fillRef idx="3">
            <a:schemeClr val="accent6"/>
          </a:fillRef>
          <a:effectRef idx="2">
            <a:schemeClr val="accent6"/>
          </a:effectRef>
          <a:fontRef idx="minor">
            <a:schemeClr val="lt1"/>
          </a:fontRef>
        </p:style>
        <p:txBody>
          <a:bodyPr lIns="117208" tIns="58604" rIns="117208" bIns="58604" rtlCol="0" anchor="ctr"/>
          <a:lstStyle/>
          <a:p>
            <a:pPr algn="ctr"/>
            <a:r>
              <a:rPr lang="en-US" sz="2000" dirty="0" smtClean="0">
                <a:solidFill>
                  <a:sysClr val="windowText" lastClr="000000"/>
                </a:solidFill>
              </a:rPr>
              <a:t>SQL Azure</a:t>
            </a:r>
          </a:p>
          <a:p>
            <a:pPr algn="ctr"/>
            <a:r>
              <a:rPr lang="en-US" sz="2000" dirty="0" smtClean="0">
                <a:solidFill>
                  <a:sysClr val="windowText" lastClr="000000"/>
                </a:solidFill>
              </a:rPr>
              <a:t>SQL Server</a:t>
            </a:r>
          </a:p>
          <a:p>
            <a:pPr algn="ctr"/>
            <a:r>
              <a:rPr lang="en-US" sz="2000" dirty="0" smtClean="0">
                <a:solidFill>
                  <a:sysClr val="windowText" lastClr="000000"/>
                </a:solidFill>
              </a:rPr>
              <a:t>Other</a:t>
            </a:r>
            <a:endParaRPr lang="en-US" sz="2000" dirty="0">
              <a:solidFill>
                <a:sysClr val="windowText" lastClr="000000"/>
              </a:solidFill>
            </a:endParaRPr>
          </a:p>
        </p:txBody>
      </p:sp>
      <p:cxnSp>
        <p:nvCxnSpPr>
          <p:cNvPr id="15" name="Straight Arrow Connector 14"/>
          <p:cNvCxnSpPr/>
          <p:nvPr/>
        </p:nvCxnSpPr>
        <p:spPr>
          <a:xfrm flipH="1" flipV="1">
            <a:off x="10845933" y="2844732"/>
            <a:ext cx="6233" cy="760992"/>
          </a:xfrm>
          <a:prstGeom prst="straightConnector1">
            <a:avLst/>
          </a:prstGeom>
          <a:ln w="57150">
            <a:headEnd type="stealth" w="lg" len="lg"/>
            <a:tailEnd type="stealth" w="lg" len="lg"/>
          </a:ln>
        </p:spPr>
        <p:style>
          <a:lnRef idx="1">
            <a:schemeClr val="accent4"/>
          </a:lnRef>
          <a:fillRef idx="0">
            <a:schemeClr val="accent4"/>
          </a:fillRef>
          <a:effectRef idx="0">
            <a:schemeClr val="accent4"/>
          </a:effectRef>
          <a:fontRef idx="minor">
            <a:schemeClr val="tx1"/>
          </a:fontRef>
        </p:style>
      </p:cxnSp>
      <p:grpSp>
        <p:nvGrpSpPr>
          <p:cNvPr id="7" name="Group 6"/>
          <p:cNvGrpSpPr/>
          <p:nvPr/>
        </p:nvGrpSpPr>
        <p:grpSpPr>
          <a:xfrm>
            <a:off x="7743421" y="1787602"/>
            <a:ext cx="1895431" cy="430887"/>
            <a:chOff x="7743421" y="1787602"/>
            <a:chExt cx="1895431" cy="430887"/>
          </a:xfrm>
        </p:grpSpPr>
        <p:cxnSp>
          <p:nvCxnSpPr>
            <p:cNvPr id="21" name="Straight Arrow Connector 20"/>
            <p:cNvCxnSpPr/>
            <p:nvPr/>
          </p:nvCxnSpPr>
          <p:spPr>
            <a:xfrm>
              <a:off x="7743421" y="2218489"/>
              <a:ext cx="1895431" cy="0"/>
            </a:xfrm>
            <a:prstGeom prst="straightConnector1">
              <a:avLst/>
            </a:prstGeom>
            <a:ln w="57150">
              <a:headEnd type="stealth" w="lg" len="lg"/>
              <a:tailEnd type="stealth" w="lg" len="lg"/>
            </a:ln>
          </p:spPr>
          <p:style>
            <a:lnRef idx="1">
              <a:schemeClr val="accent4"/>
            </a:lnRef>
            <a:fillRef idx="0">
              <a:schemeClr val="accent4"/>
            </a:fillRef>
            <a:effectRef idx="0">
              <a:schemeClr val="accent4"/>
            </a:effectRef>
            <a:fontRef idx="minor">
              <a:schemeClr val="tx1"/>
            </a:fontRef>
          </p:style>
        </p:cxnSp>
        <p:sp>
          <p:nvSpPr>
            <p:cNvPr id="5" name="TextBox 4"/>
            <p:cNvSpPr txBox="1"/>
            <p:nvPr/>
          </p:nvSpPr>
          <p:spPr>
            <a:xfrm>
              <a:off x="8125217" y="1787602"/>
              <a:ext cx="1118641" cy="430887"/>
            </a:xfrm>
            <a:prstGeom prst="rect">
              <a:avLst/>
            </a:prstGeom>
            <a:noFill/>
          </p:spPr>
          <p:txBody>
            <a:bodyPr wrap="none" lIns="0" tIns="0" rIns="0" bIns="0" rtlCol="0">
              <a:spAutoFit/>
            </a:bodyPr>
            <a:lstStyle/>
            <a:p>
              <a:pPr algn="ctr"/>
              <a:r>
                <a:rPr lang="fi-FI" sz="2800" spc="-70" dirty="0" smtClean="0">
                  <a:gradFill>
                    <a:gsLst>
                      <a:gs pos="2917">
                        <a:schemeClr val="bg2"/>
                      </a:gs>
                      <a:gs pos="95000">
                        <a:schemeClr val="bg2"/>
                      </a:gs>
                    </a:gsLst>
                    <a:lin ang="5400000" scaled="0"/>
                  </a:gradFill>
                </a:rPr>
                <a:t>Declare</a:t>
              </a:r>
              <a:endParaRPr lang="en-US" sz="2800" spc="-70" dirty="0" smtClean="0">
                <a:gradFill>
                  <a:gsLst>
                    <a:gs pos="2917">
                      <a:schemeClr val="bg2"/>
                    </a:gs>
                    <a:gs pos="95000">
                      <a:schemeClr val="bg2"/>
                    </a:gs>
                  </a:gsLst>
                  <a:lin ang="5400000" scaled="0"/>
                </a:gradFill>
              </a:endParaRPr>
            </a:p>
          </p:txBody>
        </p:sp>
      </p:grpSp>
      <p:grpSp>
        <p:nvGrpSpPr>
          <p:cNvPr id="31" name="Group 30"/>
          <p:cNvGrpSpPr/>
          <p:nvPr/>
        </p:nvGrpSpPr>
        <p:grpSpPr>
          <a:xfrm>
            <a:off x="7750997" y="3635307"/>
            <a:ext cx="1895431" cy="430887"/>
            <a:chOff x="7743421" y="1787602"/>
            <a:chExt cx="1895431" cy="430887"/>
          </a:xfrm>
        </p:grpSpPr>
        <p:cxnSp>
          <p:nvCxnSpPr>
            <p:cNvPr id="32" name="Straight Arrow Connector 31"/>
            <p:cNvCxnSpPr/>
            <p:nvPr/>
          </p:nvCxnSpPr>
          <p:spPr>
            <a:xfrm>
              <a:off x="7743421" y="2218489"/>
              <a:ext cx="1895431" cy="0"/>
            </a:xfrm>
            <a:prstGeom prst="straightConnector1">
              <a:avLst/>
            </a:prstGeom>
            <a:ln w="57150">
              <a:headEnd type="stealth" w="lg" len="lg"/>
              <a:tailEnd type="stealth" w="lg" len="lg"/>
            </a:ln>
          </p:spPr>
          <p:style>
            <a:lnRef idx="1">
              <a:schemeClr val="accent4"/>
            </a:lnRef>
            <a:fillRef idx="0">
              <a:schemeClr val="accent4"/>
            </a:fillRef>
            <a:effectRef idx="0">
              <a:schemeClr val="accent4"/>
            </a:effectRef>
            <a:fontRef idx="minor">
              <a:schemeClr val="tx1"/>
            </a:fontRef>
          </p:style>
        </p:cxnSp>
        <p:sp>
          <p:nvSpPr>
            <p:cNvPr id="33" name="TextBox 32"/>
            <p:cNvSpPr txBox="1"/>
            <p:nvPr/>
          </p:nvSpPr>
          <p:spPr>
            <a:xfrm>
              <a:off x="8125217" y="1787602"/>
              <a:ext cx="1118641" cy="430887"/>
            </a:xfrm>
            <a:prstGeom prst="rect">
              <a:avLst/>
            </a:prstGeom>
            <a:noFill/>
          </p:spPr>
          <p:txBody>
            <a:bodyPr wrap="none" lIns="0" tIns="0" rIns="0" bIns="0" rtlCol="0">
              <a:spAutoFit/>
            </a:bodyPr>
            <a:lstStyle/>
            <a:p>
              <a:pPr algn="ctr"/>
              <a:r>
                <a:rPr lang="fi-FI" sz="2800" spc="-70" dirty="0" smtClean="0">
                  <a:gradFill>
                    <a:gsLst>
                      <a:gs pos="2917">
                        <a:schemeClr val="bg2"/>
                      </a:gs>
                      <a:gs pos="95000">
                        <a:schemeClr val="bg2"/>
                      </a:gs>
                    </a:gsLst>
                    <a:lin ang="5400000" scaled="0"/>
                  </a:gradFill>
                </a:rPr>
                <a:t>Declare</a:t>
              </a:r>
              <a:endParaRPr lang="en-US" sz="2800" spc="-70" dirty="0" smtClean="0">
                <a:gradFill>
                  <a:gsLst>
                    <a:gs pos="2917">
                      <a:schemeClr val="bg2"/>
                    </a:gs>
                    <a:gs pos="95000">
                      <a:schemeClr val="bg2"/>
                    </a:gs>
                  </a:gsLst>
                  <a:lin ang="5400000" scaled="0"/>
                </a:gradFill>
              </a:endParaRPr>
            </a:p>
          </p:txBody>
        </p:sp>
      </p:grpSp>
      <p:grpSp>
        <p:nvGrpSpPr>
          <p:cNvPr id="34" name="Group 33"/>
          <p:cNvGrpSpPr/>
          <p:nvPr/>
        </p:nvGrpSpPr>
        <p:grpSpPr>
          <a:xfrm>
            <a:off x="7750997" y="4331465"/>
            <a:ext cx="1895431" cy="430887"/>
            <a:chOff x="7743421" y="1787602"/>
            <a:chExt cx="1895431" cy="430887"/>
          </a:xfrm>
        </p:grpSpPr>
        <p:cxnSp>
          <p:nvCxnSpPr>
            <p:cNvPr id="35" name="Straight Arrow Connector 34"/>
            <p:cNvCxnSpPr/>
            <p:nvPr/>
          </p:nvCxnSpPr>
          <p:spPr>
            <a:xfrm>
              <a:off x="7743421" y="2218489"/>
              <a:ext cx="1895431" cy="0"/>
            </a:xfrm>
            <a:prstGeom prst="straightConnector1">
              <a:avLst/>
            </a:prstGeom>
            <a:ln w="57150">
              <a:headEnd type="stealth" w="lg" len="lg"/>
              <a:tailEnd type="stealth" w="lg" len="lg"/>
            </a:ln>
          </p:spPr>
          <p:style>
            <a:lnRef idx="1">
              <a:schemeClr val="accent4"/>
            </a:lnRef>
            <a:fillRef idx="0">
              <a:schemeClr val="accent4"/>
            </a:fillRef>
            <a:effectRef idx="0">
              <a:schemeClr val="accent4"/>
            </a:effectRef>
            <a:fontRef idx="minor">
              <a:schemeClr val="tx1"/>
            </a:fontRef>
          </p:style>
        </p:cxnSp>
        <p:sp>
          <p:nvSpPr>
            <p:cNvPr id="36" name="TextBox 35"/>
            <p:cNvSpPr txBox="1"/>
            <p:nvPr/>
          </p:nvSpPr>
          <p:spPr>
            <a:xfrm>
              <a:off x="8203573" y="1787602"/>
              <a:ext cx="961931" cy="430887"/>
            </a:xfrm>
            <a:prstGeom prst="rect">
              <a:avLst/>
            </a:prstGeom>
            <a:noFill/>
          </p:spPr>
          <p:txBody>
            <a:bodyPr wrap="none" lIns="0" tIns="0" rIns="0" bIns="0" rtlCol="0">
              <a:spAutoFit/>
            </a:bodyPr>
            <a:lstStyle/>
            <a:p>
              <a:pPr algn="ctr"/>
              <a:r>
                <a:rPr lang="fi-FI" sz="2800" spc="-70" dirty="0" smtClean="0">
                  <a:gradFill>
                    <a:gsLst>
                      <a:gs pos="2917">
                        <a:schemeClr val="bg2"/>
                      </a:gs>
                      <a:gs pos="95000">
                        <a:schemeClr val="bg2"/>
                      </a:gs>
                    </a:gsLst>
                    <a:lin ang="5400000" scaled="0"/>
                  </a:gradFill>
                </a:rPr>
                <a:t>Events</a:t>
              </a:r>
              <a:endParaRPr lang="en-US" sz="2800" spc="-70" dirty="0" smtClean="0">
                <a:gradFill>
                  <a:gsLst>
                    <a:gs pos="2917">
                      <a:schemeClr val="bg2"/>
                    </a:gs>
                    <a:gs pos="95000">
                      <a:schemeClr val="bg2"/>
                    </a:gs>
                  </a:gsLst>
                  <a:lin ang="5400000" scaled="0"/>
                </a:gradFill>
              </a:endParaRPr>
            </a:p>
          </p:txBody>
        </p:sp>
      </p:grpSp>
      <p:grpSp>
        <p:nvGrpSpPr>
          <p:cNvPr id="37" name="Group 36"/>
          <p:cNvGrpSpPr/>
          <p:nvPr/>
        </p:nvGrpSpPr>
        <p:grpSpPr>
          <a:xfrm>
            <a:off x="7750997" y="5000122"/>
            <a:ext cx="1895431" cy="430887"/>
            <a:chOff x="7743421" y="1787602"/>
            <a:chExt cx="1895431" cy="430887"/>
          </a:xfrm>
        </p:grpSpPr>
        <p:cxnSp>
          <p:nvCxnSpPr>
            <p:cNvPr id="38" name="Straight Arrow Connector 37"/>
            <p:cNvCxnSpPr/>
            <p:nvPr/>
          </p:nvCxnSpPr>
          <p:spPr>
            <a:xfrm>
              <a:off x="7743421" y="2218489"/>
              <a:ext cx="1895431" cy="0"/>
            </a:xfrm>
            <a:prstGeom prst="straightConnector1">
              <a:avLst/>
            </a:prstGeom>
            <a:ln w="57150">
              <a:headEnd type="stealth" w="lg" len="lg"/>
              <a:tailEnd type="stealth" w="lg" len="lg"/>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8388623" y="1787602"/>
              <a:ext cx="591829" cy="430887"/>
            </a:xfrm>
            <a:prstGeom prst="rect">
              <a:avLst/>
            </a:prstGeom>
            <a:noFill/>
          </p:spPr>
          <p:txBody>
            <a:bodyPr wrap="none" lIns="0" tIns="0" rIns="0" bIns="0" rtlCol="0">
              <a:spAutoFit/>
            </a:bodyPr>
            <a:lstStyle/>
            <a:p>
              <a:pPr algn="ctr"/>
              <a:r>
                <a:rPr lang="fi-FI" sz="2800" spc="-70" dirty="0" smtClean="0">
                  <a:gradFill>
                    <a:gsLst>
                      <a:gs pos="2917">
                        <a:schemeClr val="bg2"/>
                      </a:gs>
                      <a:gs pos="95000">
                        <a:schemeClr val="bg2"/>
                      </a:gs>
                    </a:gsLst>
                    <a:lin ang="5400000" scaled="0"/>
                  </a:gradFill>
                </a:rPr>
                <a:t>BCS</a:t>
              </a:r>
              <a:endParaRPr lang="en-US" sz="2800" spc="-70" dirty="0" smtClean="0">
                <a:gradFill>
                  <a:gsLst>
                    <a:gs pos="2917">
                      <a:schemeClr val="bg2"/>
                    </a:gs>
                    <a:gs pos="95000">
                      <a:schemeClr val="bg2"/>
                    </a:gs>
                  </a:gsLst>
                  <a:lin ang="5400000" scaled="0"/>
                </a:gradFill>
              </a:endParaRPr>
            </a:p>
          </p:txBody>
        </p:sp>
      </p:grpSp>
    </p:spTree>
    <p:extLst>
      <p:ext uri="{BB962C8B-B14F-4D97-AF65-F5344CB8AC3E}">
        <p14:creationId xmlns:p14="http://schemas.microsoft.com/office/powerpoint/2010/main" val="243573023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Benefits</a:t>
            </a:r>
            <a:endParaRPr lang="en-US" dirty="0"/>
          </a:p>
        </p:txBody>
      </p:sp>
      <p:sp>
        <p:nvSpPr>
          <p:cNvPr id="5" name="Content Placeholder 4"/>
          <p:cNvSpPr>
            <a:spLocks noGrp="1"/>
          </p:cNvSpPr>
          <p:nvPr>
            <p:ph type="body" sz="quarter" idx="10"/>
          </p:nvPr>
        </p:nvSpPr>
        <p:spPr/>
        <p:txBody>
          <a:bodyPr/>
          <a:lstStyle/>
          <a:p>
            <a:r>
              <a:rPr lang="en-US" sz="3600" dirty="0" smtClean="0"/>
              <a:t>No custom code on the SharePoint server</a:t>
            </a:r>
          </a:p>
          <a:p>
            <a:pPr lvl="1"/>
            <a:r>
              <a:rPr lang="en-US" sz="2000" dirty="0" smtClean="0"/>
              <a:t>Easier to upgrade to future versions of SharePoint</a:t>
            </a:r>
          </a:p>
          <a:p>
            <a:pPr lvl="1"/>
            <a:r>
              <a:rPr lang="en-US" sz="2000" dirty="0" smtClean="0"/>
              <a:t>Works in hosted environments w/o limitations</a:t>
            </a:r>
          </a:p>
          <a:p>
            <a:r>
              <a:rPr lang="en-US" sz="3600" dirty="0" smtClean="0"/>
              <a:t>Reduces the ramp-up time for those building apps</a:t>
            </a:r>
          </a:p>
          <a:p>
            <a:pPr lvl="1"/>
            <a:r>
              <a:rPr lang="en-US" sz="2000" dirty="0" smtClean="0"/>
              <a:t>Don’t need to know/be as familiar with SharePoint “-isms”</a:t>
            </a:r>
          </a:p>
          <a:p>
            <a:r>
              <a:rPr lang="en-US" sz="3600" dirty="0" smtClean="0"/>
              <a:t>Leverage hosting platform features in new apps</a:t>
            </a:r>
          </a:p>
          <a:p>
            <a:r>
              <a:rPr lang="en-US" sz="3600" dirty="0" smtClean="0"/>
              <a:t>Enables taking SharePoint apps to different levels – further than what can be done with farm / sandbox solutions</a:t>
            </a:r>
          </a:p>
          <a:p>
            <a:r>
              <a:rPr lang="en-US" sz="3600" dirty="0" smtClean="0"/>
              <a:t>Isolation – private vs. public clouds</a:t>
            </a:r>
          </a:p>
          <a:p>
            <a:endParaRPr lang="en-US" sz="3600" dirty="0"/>
          </a:p>
        </p:txBody>
      </p:sp>
    </p:spTree>
    <p:extLst>
      <p:ext uri="{BB962C8B-B14F-4D97-AF65-F5344CB8AC3E}">
        <p14:creationId xmlns:p14="http://schemas.microsoft.com/office/powerpoint/2010/main" val="104147223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Solutions &amp; Apps</a:t>
            </a:r>
            <a:endParaRPr lang="en-US" dirty="0"/>
          </a:p>
        </p:txBody>
      </p:sp>
      <p:graphicFrame>
        <p:nvGraphicFramePr>
          <p:cNvPr id="9" name="Table 8"/>
          <p:cNvGraphicFramePr>
            <a:graphicFrameLocks noGrp="1"/>
          </p:cNvGraphicFramePr>
          <p:nvPr>
            <p:extLst/>
          </p:nvPr>
        </p:nvGraphicFramePr>
        <p:xfrm>
          <a:off x="625207" y="1230553"/>
          <a:ext cx="10969942" cy="4706112"/>
        </p:xfrm>
        <a:graphic>
          <a:graphicData uri="http://schemas.openxmlformats.org/drawingml/2006/table">
            <a:tbl>
              <a:tblPr firstRow="1" firstCol="1" bandRow="1">
                <a:tableStyleId>{2D5ABB26-0587-4C30-8999-92F81FD0307C}</a:tableStyleId>
              </a:tblPr>
              <a:tblGrid>
                <a:gridCol w="5688118"/>
                <a:gridCol w="1726750"/>
                <a:gridCol w="2234618"/>
                <a:gridCol w="1320456"/>
              </a:tblGrid>
              <a:tr h="768096">
                <a:tc>
                  <a:txBody>
                    <a:bodyPr/>
                    <a:lstStyle/>
                    <a:p>
                      <a:pPr algn="ctr"/>
                      <a:endParaRPr lang="en-US" sz="2200" dirty="0"/>
                    </a:p>
                  </a:txBody>
                  <a:tcPr marL="121888" marR="121888" marT="54864" marB="54864">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t>Full-Trust Solutions</a:t>
                      </a:r>
                    </a:p>
                  </a:txBody>
                  <a:tcPr marL="121888" marR="121888" marT="54864" marB="54864">
                    <a:solidFill>
                      <a:schemeClr val="bg1">
                        <a:lumMod val="95000"/>
                      </a:schemeClr>
                    </a:solidFill>
                  </a:tcPr>
                </a:tc>
                <a:tc>
                  <a:txBody>
                    <a:bodyPr/>
                    <a:lstStyle/>
                    <a:p>
                      <a:pPr algn="ctr"/>
                      <a:r>
                        <a:rPr lang="en-US" sz="2200" dirty="0" smtClean="0"/>
                        <a:t>Sandboxed Solutions</a:t>
                      </a:r>
                      <a:endParaRPr lang="en-US" sz="2200" dirty="0"/>
                    </a:p>
                  </a:txBody>
                  <a:tcPr marL="121888" marR="121888" marT="54864" marB="54864">
                    <a:solidFill>
                      <a:schemeClr val="bg1">
                        <a:lumMod val="95000"/>
                      </a:schemeClr>
                    </a:solidFill>
                  </a:tcPr>
                </a:tc>
                <a:tc>
                  <a:txBody>
                    <a:bodyPr/>
                    <a:lstStyle/>
                    <a:p>
                      <a:pPr algn="ctr"/>
                      <a:r>
                        <a:rPr lang="en-US" sz="2200" dirty="0" smtClean="0"/>
                        <a:t>Apps</a:t>
                      </a:r>
                      <a:endParaRPr lang="en-US" sz="2200" dirty="0"/>
                    </a:p>
                  </a:txBody>
                  <a:tcPr marL="121888" marR="121888" marT="54864" marB="54864">
                    <a:solidFill>
                      <a:schemeClr val="bg1">
                        <a:lumMod val="95000"/>
                      </a:schemeClr>
                    </a:solidFill>
                  </a:tcPr>
                </a:tc>
              </a:tr>
              <a:tr h="4450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Use</a:t>
                      </a:r>
                      <a:r>
                        <a:rPr lang="en-US" sz="2200" baseline="0" dirty="0" smtClean="0"/>
                        <a:t> </a:t>
                      </a:r>
                      <a:r>
                        <a:rPr lang="en-US" sz="2200" dirty="0" smtClean="0"/>
                        <a:t>Client-Side</a:t>
                      </a:r>
                      <a:r>
                        <a:rPr lang="en-US" sz="2200" baseline="0" dirty="0" smtClean="0"/>
                        <a:t> SharePoint API</a:t>
                      </a:r>
                      <a:endParaRPr lang="en-US" sz="2200" dirty="0" smtClean="0"/>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lang="fi-FI" sz="2400" dirty="0" smtClean="0"/>
                        <a:t>X</a:t>
                      </a:r>
                      <a:endParaRPr lang="en-US" sz="2400" b="1" dirty="0">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fi-FI" sz="2000" kern="1200" dirty="0" smtClean="0"/>
                        <a:t>X</a:t>
                      </a:r>
                      <a:endParaRPr lang="en-US" sz="2000" b="1" kern="1200" dirty="0" smtClean="0">
                        <a:solidFill>
                          <a:schemeClr val="dk1"/>
                        </a:solidFill>
                        <a:latin typeface="+mj-lt"/>
                        <a:ea typeface="+mn-ea"/>
                        <a:cs typeface="+mn-cs"/>
                      </a:endParaRPr>
                    </a:p>
                  </a:txBody>
                  <a:tcPr marL="121888" marR="121888" marT="54864" marB="548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lang="fi-FI" sz="2200" dirty="0" smtClean="0"/>
                        <a:t>X</a:t>
                      </a:r>
                      <a:endParaRPr lang="en-US" sz="2200" b="1" dirty="0">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tcPr>
                </a:tc>
              </a:tr>
              <a:tr h="4450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Use Server-Side SharePoint API</a:t>
                      </a: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lang="fi-FI" sz="2200" dirty="0" smtClean="0"/>
                        <a:t>X</a:t>
                      </a:r>
                      <a:endParaRPr lang="en-US" sz="2200" b="1" dirty="0">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lang="fi-FI" sz="2200" dirty="0" smtClean="0">
                          <a:solidFill>
                            <a:schemeClr val="tx1">
                              <a:lumMod val="50000"/>
                              <a:lumOff val="50000"/>
                            </a:schemeClr>
                          </a:solidFill>
                        </a:rPr>
                        <a:t>(X)</a:t>
                      </a:r>
                      <a:endParaRPr lang="en-US" sz="2200" b="1" dirty="0">
                        <a:solidFill>
                          <a:schemeClr val="tx1">
                            <a:lumMod val="50000"/>
                            <a:lumOff val="50000"/>
                          </a:schemeClr>
                        </a:solidFill>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endParaRPr lang="en-US" sz="2200" b="1" dirty="0">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tcPr>
                </a:tc>
              </a:tr>
              <a:tr h="445008">
                <a:tc>
                  <a:txBody>
                    <a:bodyPr/>
                    <a:lstStyle/>
                    <a:p>
                      <a:r>
                        <a:rPr lang="en-US" sz="2200" dirty="0" smtClean="0"/>
                        <a:t>Use Remote Services</a:t>
                      </a:r>
                      <a:endParaRPr lang="en-US" sz="2200" dirty="0"/>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endParaRPr lang="en-US" sz="2200" b="1" dirty="0">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lang="fi-FI" sz="2200" dirty="0" smtClean="0">
                          <a:solidFill>
                            <a:schemeClr val="tx1">
                              <a:lumMod val="50000"/>
                              <a:lumOff val="50000"/>
                            </a:schemeClr>
                          </a:solidFill>
                        </a:rPr>
                        <a:t>(X)</a:t>
                      </a:r>
                      <a:endParaRPr lang="en-US" sz="2200" b="1" dirty="0">
                        <a:solidFill>
                          <a:schemeClr val="tx1">
                            <a:lumMod val="50000"/>
                            <a:lumOff val="50000"/>
                          </a:schemeClr>
                        </a:solidFill>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lang="fi-FI" sz="2200" dirty="0" smtClean="0"/>
                        <a:t>X</a:t>
                      </a:r>
                      <a:endParaRPr lang="en-US" sz="2200" b="1" dirty="0">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tcPr>
                </a:tc>
              </a:tr>
              <a:tr h="4450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App-based Permissions (OAuth2)</a:t>
                      </a: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endParaRPr lang="en-US" sz="2200" b="1" dirty="0">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endParaRPr lang="en-US" sz="2200" b="1" dirty="0">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lang="fi-FI" sz="2200" dirty="0" smtClean="0"/>
                        <a:t>X</a:t>
                      </a:r>
                      <a:endParaRPr lang="en-US" sz="2200" b="1" dirty="0">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tcPr>
                </a:tc>
              </a:tr>
              <a:tr h="4450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On-Premise Deployment Friendly</a:t>
                      </a: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lang="fi-FI" sz="2200" dirty="0" smtClean="0"/>
                        <a:t>X</a:t>
                      </a:r>
                      <a:endParaRPr lang="en-US" sz="2200" b="1" dirty="0">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lang="fi-FI" sz="2200" dirty="0" smtClean="0"/>
                        <a:t>X</a:t>
                      </a:r>
                      <a:endParaRPr lang="en-US" sz="2200" b="1" dirty="0">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lang="fi-FI" sz="2200" dirty="0" smtClean="0"/>
                        <a:t>X</a:t>
                      </a:r>
                      <a:endParaRPr lang="en-US" sz="2200" b="1" dirty="0">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tcPr>
                </a:tc>
              </a:tr>
              <a:tr h="4450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Hosted Deployment Friendly</a:t>
                      </a: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endParaRPr lang="en-US" sz="2200" b="1" dirty="0">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lang="fi-FI" sz="2200" dirty="0" smtClean="0"/>
                        <a:t>X</a:t>
                      </a:r>
                      <a:endParaRPr lang="en-US" sz="2200" b="1" dirty="0">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lang="fi-FI" sz="2200" dirty="0" smtClean="0"/>
                        <a:t>X</a:t>
                      </a:r>
                      <a:endParaRPr lang="en-US" sz="2200" b="1" dirty="0">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tcPr>
                </a:tc>
              </a:tr>
              <a:tr h="4450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Distribution </a:t>
                      </a:r>
                      <a:r>
                        <a:rPr lang="en-US" sz="2200" baseline="0" dirty="0" smtClean="0"/>
                        <a:t>via </a:t>
                      </a:r>
                      <a:r>
                        <a:rPr lang="en-US" sz="2200" dirty="0" smtClean="0"/>
                        <a:t>Marketplace</a:t>
                      </a: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endParaRPr lang="en-US" sz="2200" b="1" dirty="0">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endParaRPr lang="en-US" sz="2200" b="1" dirty="0">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lang="fi-FI" sz="2200" dirty="0" smtClean="0"/>
                        <a:t>X</a:t>
                      </a:r>
                      <a:endParaRPr lang="en-US" sz="2200" b="1" dirty="0">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tcPr>
                </a:tc>
              </a:tr>
              <a:tr h="768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SharePoint Provided</a:t>
                      </a:r>
                      <a:r>
                        <a:rPr lang="en-US" sz="2200" baseline="0" dirty="0" smtClean="0"/>
                        <a:t> Schematics for Install / Upgrade / Uninstall</a:t>
                      </a:r>
                      <a:endParaRPr lang="en-US" sz="2200" dirty="0" smtClean="0"/>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endParaRPr lang="en-US" sz="2200" b="1" dirty="0">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endParaRPr lang="en-US" sz="2200" b="1" dirty="0">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lang="fi-FI" sz="2200" dirty="0" smtClean="0"/>
                        <a:t>X</a:t>
                      </a:r>
                      <a:endParaRPr lang="en-US" sz="2200" b="1" dirty="0">
                        <a:latin typeface="+mj-lt"/>
                      </a:endParaRPr>
                    </a:p>
                  </a:txBody>
                  <a:tcPr marL="121888" marR="121888" marT="54864" marB="54864" anchor="ctr">
                    <a:lnL w="12700" cap="flat" cmpd="sng" algn="ctr">
                      <a:solidFill>
                        <a:schemeClr val="bg1">
                          <a:lumMod val="75000"/>
                        </a:schemeClr>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273093806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138054" y="3469444"/>
            <a:ext cx="1643368"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117208" tIns="58604" rIns="117208" bIns="58604" rtlCol="0" anchor="ctr"/>
          <a:lstStyle/>
          <a:p>
            <a:pPr algn="ctr"/>
            <a:endParaRPr lang="en-US"/>
          </a:p>
        </p:txBody>
      </p:sp>
      <p:sp>
        <p:nvSpPr>
          <p:cNvPr id="13" name="Rounded Rectangle 12"/>
          <p:cNvSpPr/>
          <p:nvPr/>
        </p:nvSpPr>
        <p:spPr>
          <a:xfrm>
            <a:off x="3773637" y="3490852"/>
            <a:ext cx="1241385" cy="457200"/>
          </a:xfrm>
          <a:prstGeom prst="roundRect">
            <a:avLst/>
          </a:prstGeom>
          <a:solidFill>
            <a:schemeClr val="accent3"/>
          </a:solidFill>
        </p:spPr>
        <p:style>
          <a:lnRef idx="2">
            <a:schemeClr val="accent4">
              <a:shade val="50000"/>
            </a:schemeClr>
          </a:lnRef>
          <a:fillRef idx="1">
            <a:schemeClr val="accent4"/>
          </a:fillRef>
          <a:effectRef idx="0">
            <a:schemeClr val="accent4"/>
          </a:effectRef>
          <a:fontRef idx="minor">
            <a:schemeClr val="lt1"/>
          </a:fontRef>
        </p:style>
        <p:txBody>
          <a:bodyPr lIns="117208" tIns="58604" rIns="117208" bIns="58604" rtlCol="0" anchor="ctr"/>
          <a:lstStyle/>
          <a:p>
            <a:pPr algn="ctr"/>
            <a:endParaRPr lang="en-US"/>
          </a:p>
        </p:txBody>
      </p:sp>
      <p:sp>
        <p:nvSpPr>
          <p:cNvPr id="3" name="Title 2"/>
          <p:cNvSpPr>
            <a:spLocks noGrp="1"/>
          </p:cNvSpPr>
          <p:nvPr>
            <p:ph type="title"/>
          </p:nvPr>
        </p:nvSpPr>
        <p:spPr/>
        <p:txBody>
          <a:bodyPr/>
          <a:lstStyle/>
          <a:p>
            <a:r>
              <a:rPr lang="en-US" smtClean="0"/>
              <a:t>Understanding the App URL</a:t>
            </a:r>
            <a:endParaRPr lang="en-US" dirty="0"/>
          </a:p>
        </p:txBody>
      </p:sp>
      <p:sp>
        <p:nvSpPr>
          <p:cNvPr id="7" name="Rounded Rectangle 6"/>
          <p:cNvSpPr/>
          <p:nvPr/>
        </p:nvSpPr>
        <p:spPr>
          <a:xfrm>
            <a:off x="557860" y="2344108"/>
            <a:ext cx="1107151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ctr"/>
          <a:lstStyle/>
          <a:p>
            <a:pPr algn="ctr"/>
            <a:r>
              <a:rPr lang="en-US" sz="1700" b="1" dirty="0" smtClean="0">
                <a:latin typeface="Courier New" pitchFamily="49" charset="0"/>
                <a:cs typeface="Courier New" pitchFamily="49" charset="0"/>
              </a:rPr>
              <a:t>https://app-bf473b5225nn0f.contoso.com/SharePointAppTitle</a:t>
            </a:r>
            <a:endParaRPr lang="en-US" sz="1700" b="1" dirty="0">
              <a:latin typeface="Courier New" pitchFamily="49" charset="0"/>
              <a:cs typeface="Courier New" pitchFamily="49" charset="0"/>
            </a:endParaRPr>
          </a:p>
        </p:txBody>
      </p:sp>
      <p:sp>
        <p:nvSpPr>
          <p:cNvPr id="12" name="Up Arrow 11"/>
          <p:cNvSpPr/>
          <p:nvPr/>
        </p:nvSpPr>
        <p:spPr>
          <a:xfrm rot="8326177">
            <a:off x="7317739" y="1789622"/>
            <a:ext cx="406294" cy="731520"/>
          </a:xfrm>
          <a:prstGeom prst="upArrow">
            <a:avLst/>
          </a:prstGeom>
        </p:spPr>
        <p:style>
          <a:lnRef idx="0">
            <a:schemeClr val="accent5"/>
          </a:lnRef>
          <a:fillRef idx="3">
            <a:schemeClr val="accent5"/>
          </a:fillRef>
          <a:effectRef idx="3">
            <a:schemeClr val="accent5"/>
          </a:effectRef>
          <a:fontRef idx="minor">
            <a:schemeClr val="lt1"/>
          </a:fontRef>
        </p:style>
        <p:txBody>
          <a:bodyPr lIns="117208" tIns="58604" rIns="117208" bIns="58604" rtlCol="0" anchor="ctr"/>
          <a:lstStyle/>
          <a:p>
            <a:pPr algn="ctr"/>
            <a:endParaRPr lang="en-US"/>
          </a:p>
        </p:txBody>
      </p:sp>
      <p:sp>
        <p:nvSpPr>
          <p:cNvPr id="19" name="Text Placeholder 8"/>
          <p:cNvSpPr txBox="1">
            <a:spLocks/>
          </p:cNvSpPr>
          <p:nvPr/>
        </p:nvSpPr>
        <p:spPr>
          <a:xfrm>
            <a:off x="680619" y="4107027"/>
            <a:ext cx="5180251" cy="639763"/>
          </a:xfrm>
          <a:prstGeom prst="rect">
            <a:avLst/>
          </a:prstGeom>
        </p:spPr>
        <p:txBody>
          <a:bodyPr vert="horz" lIns="0" tIns="58604" rIns="117208" bIns="58604" rtlCol="0">
            <a:noAutofit/>
          </a:bodyPr>
          <a:lstStyle>
            <a:lvl1pPr marL="0" indent="0" algn="l" defTabSz="914400" rtl="0" eaLnBrk="1" latinLnBrk="0" hangingPunct="1">
              <a:lnSpc>
                <a:spcPct val="85000"/>
              </a:lnSpc>
              <a:spcBef>
                <a:spcPts val="2400"/>
              </a:spcBef>
              <a:spcAft>
                <a:spcPts val="0"/>
              </a:spcAft>
              <a:buClr>
                <a:srgbClr val="00B0F0"/>
              </a:buClr>
              <a:buSzPct val="100000"/>
              <a:buFont typeface="Wingdings" pitchFamily="2" charset="2"/>
              <a:buNone/>
              <a:defRPr sz="3200" kern="1200" spc="-70" baseline="0">
                <a:solidFill>
                  <a:srgbClr val="666666"/>
                </a:solidFill>
                <a:latin typeface="Segoe UI" pitchFamily="34" charset="0"/>
                <a:ea typeface="Segoe UI" pitchFamily="34" charset="0"/>
                <a:cs typeface="Segoe UI" pitchFamily="34" charset="0"/>
              </a:defRPr>
            </a:lvl1pPr>
            <a:lvl2pPr marL="457200" indent="0" algn="l" defTabSz="914400" rtl="0" eaLnBrk="1" latinLnBrk="0" hangingPunct="1">
              <a:lnSpc>
                <a:spcPct val="85000"/>
              </a:lnSpc>
              <a:spcBef>
                <a:spcPts val="600"/>
              </a:spcBef>
              <a:spcAft>
                <a:spcPts val="0"/>
              </a:spcAft>
              <a:buClr>
                <a:srgbClr val="00B0F0"/>
              </a:buClr>
              <a:buSzPct val="100000"/>
              <a:buFont typeface="Wingdings" pitchFamily="2" charset="2"/>
              <a:buNone/>
              <a:defRPr sz="2800" kern="1200" spc="-70" baseline="0">
                <a:solidFill>
                  <a:srgbClr val="666666"/>
                </a:solidFill>
                <a:latin typeface="Segoe UI" pitchFamily="34" charset="0"/>
                <a:ea typeface="Segoe UI" pitchFamily="34" charset="0"/>
                <a:cs typeface="Segoe UI" pitchFamily="34" charset="0"/>
              </a:defRPr>
            </a:lvl2pPr>
            <a:lvl3pPr marL="914400" indent="0" algn="l" defTabSz="914400" rtl="0" eaLnBrk="1" latinLnBrk="0" hangingPunct="1">
              <a:lnSpc>
                <a:spcPct val="85000"/>
              </a:lnSpc>
              <a:spcBef>
                <a:spcPts val="600"/>
              </a:spcBef>
              <a:spcAft>
                <a:spcPts val="0"/>
              </a:spcAft>
              <a:buClr>
                <a:srgbClr val="00B0F0"/>
              </a:buClr>
              <a:buFont typeface="Wingdings" pitchFamily="2" charset="2"/>
              <a:buNone/>
              <a:defRPr sz="2400" kern="1200" spc="-70" baseline="0">
                <a:solidFill>
                  <a:srgbClr val="666666"/>
                </a:solidFill>
                <a:latin typeface="Segoe UI" pitchFamily="34" charset="0"/>
                <a:ea typeface="Segoe UI" pitchFamily="34" charset="0"/>
                <a:cs typeface="Segoe UI" pitchFamily="34" charset="0"/>
              </a:defRPr>
            </a:lvl3pPr>
            <a:lvl4pPr marL="1371600" indent="0" algn="l" defTabSz="914400" rtl="0" eaLnBrk="1" latinLnBrk="0" hangingPunct="1">
              <a:lnSpc>
                <a:spcPct val="85000"/>
              </a:lnSpc>
              <a:spcBef>
                <a:spcPts val="600"/>
              </a:spcBef>
              <a:spcAft>
                <a:spcPts val="0"/>
              </a:spcAft>
              <a:buClr>
                <a:srgbClr val="00B0F0"/>
              </a:buClr>
              <a:buFont typeface="Wingdings" pitchFamily="2" charset="2"/>
              <a:buNone/>
              <a:defRPr sz="2000" kern="1200" spc="-70" baseline="0">
                <a:solidFill>
                  <a:srgbClr val="666666"/>
                </a:solidFill>
                <a:latin typeface="Segoe UI" pitchFamily="34" charset="0"/>
                <a:ea typeface="Segoe UI" pitchFamily="34" charset="0"/>
                <a:cs typeface="Segoe UI" pitchFamily="34" charset="0"/>
              </a:defRPr>
            </a:lvl4pPr>
            <a:lvl5pPr marL="1828800" indent="0" algn="l" defTabSz="914400" rtl="0" eaLnBrk="1" latinLnBrk="0" hangingPunct="1">
              <a:lnSpc>
                <a:spcPct val="85000"/>
              </a:lnSpc>
              <a:spcBef>
                <a:spcPts val="600"/>
              </a:spcBef>
              <a:spcAft>
                <a:spcPts val="0"/>
              </a:spcAft>
              <a:buClr>
                <a:srgbClr val="00B0F0"/>
              </a:buClr>
              <a:buFont typeface="Wingdings" pitchFamily="2" charset="2"/>
              <a:buNone/>
              <a:defRPr sz="2000" kern="1200" spc="-70" baseline="0">
                <a:solidFill>
                  <a:srgbClr val="666666"/>
                </a:solidFill>
                <a:latin typeface="Segoe UI" pitchFamily="34" charset="0"/>
                <a:ea typeface="Segoe UI" pitchFamily="34" charset="0"/>
                <a:cs typeface="Segoe UI" pitchFamily="34" charset="0"/>
              </a:defRPr>
            </a:lvl5pPr>
            <a:lvl6pPr marL="22860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r>
              <a:rPr lang="en-US" sz="3100" b="1" dirty="0" smtClean="0"/>
              <a:t>APPUID</a:t>
            </a:r>
            <a:endParaRPr lang="en-US" sz="3600" b="1" dirty="0"/>
          </a:p>
        </p:txBody>
      </p:sp>
      <p:sp>
        <p:nvSpPr>
          <p:cNvPr id="20" name="Content Placeholder 1"/>
          <p:cNvSpPr txBox="1">
            <a:spLocks/>
          </p:cNvSpPr>
          <p:nvPr/>
        </p:nvSpPr>
        <p:spPr>
          <a:xfrm>
            <a:off x="614135" y="4683599"/>
            <a:ext cx="5180251" cy="1561147"/>
          </a:xfrm>
          <a:prstGeom prst="rect">
            <a:avLst/>
          </a:prstGeom>
        </p:spPr>
        <p:txBody>
          <a:bodyPr lIns="117208" tIns="58604" rIns="117208" bIns="58604"/>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a:t>Unique ID given to each </a:t>
            </a:r>
            <a:br>
              <a:rPr lang="en-US" sz="2600" dirty="0"/>
            </a:br>
            <a:r>
              <a:rPr lang="en-US" sz="2600" dirty="0"/>
              <a:t>app installation in tenancy</a:t>
            </a:r>
          </a:p>
          <a:p>
            <a:r>
              <a:rPr lang="en-US" sz="2600" dirty="0"/>
              <a:t>Makes each app domain unique</a:t>
            </a:r>
          </a:p>
        </p:txBody>
      </p:sp>
      <p:sp>
        <p:nvSpPr>
          <p:cNvPr id="21" name="Text Placeholder 9"/>
          <p:cNvSpPr txBox="1">
            <a:spLocks/>
          </p:cNvSpPr>
          <p:nvPr/>
        </p:nvSpPr>
        <p:spPr>
          <a:xfrm>
            <a:off x="6043626" y="4107027"/>
            <a:ext cx="5184483" cy="639763"/>
          </a:xfrm>
          <a:prstGeom prst="rect">
            <a:avLst/>
          </a:prstGeom>
        </p:spPr>
        <p:txBody>
          <a:bodyPr lIns="117208" tIns="58604" rIns="117208" bIns="58604"/>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100" b="1" dirty="0" smtClean="0"/>
              <a:t>APPNAME</a:t>
            </a:r>
            <a:endParaRPr lang="en-US" sz="3100" b="1" dirty="0"/>
          </a:p>
        </p:txBody>
      </p:sp>
      <p:sp>
        <p:nvSpPr>
          <p:cNvPr id="22" name="Content Placeholder 2"/>
          <p:cNvSpPr txBox="1">
            <a:spLocks/>
          </p:cNvSpPr>
          <p:nvPr/>
        </p:nvSpPr>
        <p:spPr>
          <a:xfrm>
            <a:off x="6074670" y="4674739"/>
            <a:ext cx="5184483" cy="1561147"/>
          </a:xfrm>
          <a:prstGeom prst="rect">
            <a:avLst/>
          </a:prstGeom>
        </p:spPr>
        <p:txBody>
          <a:bodyPr lIns="117208" tIns="58604" rIns="117208" bIns="58604"/>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a:t>Name of </a:t>
            </a:r>
            <a:r>
              <a:rPr lang="en-US" sz="2600" dirty="0" err="1"/>
              <a:t>SPWeb</a:t>
            </a:r>
            <a:r>
              <a:rPr lang="en-US" sz="2600" dirty="0"/>
              <a:t> under where app is installed</a:t>
            </a:r>
          </a:p>
          <a:p>
            <a:r>
              <a:rPr lang="en-US" sz="2600" dirty="0"/>
              <a:t>Developers have control</a:t>
            </a:r>
          </a:p>
        </p:txBody>
      </p:sp>
      <p:sp>
        <p:nvSpPr>
          <p:cNvPr id="2" name="Text Placeholder 1"/>
          <p:cNvSpPr>
            <a:spLocks noGrp="1"/>
          </p:cNvSpPr>
          <p:nvPr>
            <p:ph idx="4294967295"/>
          </p:nvPr>
        </p:nvSpPr>
        <p:spPr>
          <a:xfrm>
            <a:off x="926562" y="1411431"/>
            <a:ext cx="10744200" cy="3082925"/>
          </a:xfrm>
        </p:spPr>
        <p:txBody>
          <a:bodyPr/>
          <a:lstStyle/>
          <a:p>
            <a:r>
              <a:rPr lang="en-US" sz="3200" dirty="0" smtClean="0"/>
              <a:t>Scenario: App installed in </a:t>
            </a:r>
            <a:r>
              <a:rPr lang="en-US" sz="3200" b="1" dirty="0" smtClean="0"/>
              <a:t>https://intranet.contoso.com </a:t>
            </a:r>
          </a:p>
          <a:p>
            <a:endParaRPr lang="en-US" sz="3200" dirty="0" smtClean="0"/>
          </a:p>
          <a:p>
            <a:endParaRPr lang="en-US" sz="3200" dirty="0" smtClean="0"/>
          </a:p>
          <a:p>
            <a:r>
              <a:rPr lang="en-US" sz="3200" dirty="0" smtClean="0"/>
              <a:t>Dissecting the App URL: </a:t>
            </a:r>
          </a:p>
          <a:p>
            <a:pPr lvl="1"/>
            <a:r>
              <a:rPr lang="en-US" sz="2800" dirty="0" smtClean="0"/>
              <a:t>https://tenant-APPUID.domain.com/APPNAME</a:t>
            </a:r>
          </a:p>
          <a:p>
            <a:endParaRPr lang="en-US" sz="3200" dirty="0"/>
          </a:p>
        </p:txBody>
      </p:sp>
    </p:spTree>
    <p:extLst>
      <p:ext uri="{BB962C8B-B14F-4D97-AF65-F5344CB8AC3E}">
        <p14:creationId xmlns:p14="http://schemas.microsoft.com/office/powerpoint/2010/main" val="237617770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6" name="Text Placeholder 5"/>
          <p:cNvSpPr>
            <a:spLocks noGrp="1"/>
          </p:cNvSpPr>
          <p:nvPr>
            <p:ph type="body" sz="quarter" idx="11"/>
          </p:nvPr>
        </p:nvSpPr>
        <p:spPr/>
        <p:txBody>
          <a:bodyPr/>
          <a:lstStyle/>
          <a:p>
            <a:r>
              <a:rPr lang="en-US" dirty="0"/>
              <a:t>Examining SharePoint App URLs</a:t>
            </a:r>
          </a:p>
        </p:txBody>
      </p:sp>
    </p:spTree>
    <p:extLst>
      <p:ext uri="{BB962C8B-B14F-4D97-AF65-F5344CB8AC3E}">
        <p14:creationId xmlns:p14="http://schemas.microsoft.com/office/powerpoint/2010/main" val="40038337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design choices when Building Apps</a:t>
            </a:r>
            <a:endParaRPr lang="en-US" dirty="0"/>
          </a:p>
        </p:txBody>
      </p:sp>
      <p:graphicFrame>
        <p:nvGraphicFramePr>
          <p:cNvPr id="4" name="Diagram 3"/>
          <p:cNvGraphicFramePr/>
          <p:nvPr>
            <p:extLst/>
          </p:nvPr>
        </p:nvGraphicFramePr>
        <p:xfrm>
          <a:off x="1190069" y="1594217"/>
          <a:ext cx="10113237" cy="4068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317522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600" dirty="0"/>
              <a:t>Hosting: Choice of Three Architecture Approaches</a:t>
            </a:r>
          </a:p>
        </p:txBody>
      </p:sp>
      <p:sp>
        <p:nvSpPr>
          <p:cNvPr id="4" name="Rounded Rectangle 3"/>
          <p:cNvSpPr/>
          <p:nvPr/>
        </p:nvSpPr>
        <p:spPr>
          <a:xfrm>
            <a:off x="9887302" y="5013831"/>
            <a:ext cx="1621114" cy="914400"/>
          </a:xfrm>
          <a:prstGeom prst="roundRect">
            <a:avLst>
              <a:gd name="adj" fmla="val 3861"/>
            </a:avLst>
          </a:prstGeom>
          <a:ln/>
        </p:spPr>
        <p:style>
          <a:lnRef idx="1">
            <a:schemeClr val="accent4"/>
          </a:lnRef>
          <a:fillRef idx="3">
            <a:schemeClr val="accent4"/>
          </a:fillRef>
          <a:effectRef idx="2">
            <a:schemeClr val="accent4"/>
          </a:effectRef>
          <a:fontRef idx="minor">
            <a:schemeClr val="lt1"/>
          </a:fontRef>
        </p:style>
        <p:txBody>
          <a:bodyPr lIns="117208" tIns="58604" rIns="117208" bIns="58604" rtlCol="0" anchor="ctr"/>
          <a:lstStyle/>
          <a:p>
            <a:pPr algn="ctr"/>
            <a:r>
              <a:rPr lang="en-US" sz="2100" b="1" dirty="0">
                <a:solidFill>
                  <a:schemeClr val="bg1"/>
                </a:solidFill>
                <a:latin typeface="Segoe UI" pitchFamily="34" charset="0"/>
                <a:ea typeface="Segoe UI" pitchFamily="34" charset="0"/>
                <a:cs typeface="Segoe UI" pitchFamily="34" charset="0"/>
              </a:rPr>
              <a:t>App Web </a:t>
            </a:r>
            <a:br>
              <a:rPr lang="en-US" sz="2100" b="1" dirty="0">
                <a:solidFill>
                  <a:schemeClr val="bg1"/>
                </a:solidFill>
                <a:latin typeface="Segoe UI" pitchFamily="34" charset="0"/>
                <a:ea typeface="Segoe UI" pitchFamily="34" charset="0"/>
                <a:cs typeface="Segoe UI" pitchFamily="34" charset="0"/>
              </a:rPr>
            </a:br>
            <a:r>
              <a:rPr lang="en-US" b="1" dirty="0">
                <a:solidFill>
                  <a:schemeClr val="bg1"/>
                </a:solidFill>
                <a:latin typeface="Segoe UI" pitchFamily="34" charset="0"/>
                <a:ea typeface="Segoe UI" pitchFamily="34" charset="0"/>
                <a:cs typeface="Segoe UI" pitchFamily="34" charset="0"/>
              </a:rPr>
              <a:t>(from WSP)</a:t>
            </a:r>
          </a:p>
        </p:txBody>
      </p:sp>
      <p:sp>
        <p:nvSpPr>
          <p:cNvPr id="5" name="Rounded Rectangle 4"/>
          <p:cNvSpPr/>
          <p:nvPr/>
        </p:nvSpPr>
        <p:spPr>
          <a:xfrm>
            <a:off x="8003163" y="4158933"/>
            <a:ext cx="1778519" cy="914400"/>
          </a:xfrm>
          <a:prstGeom prst="roundRect">
            <a:avLst>
              <a:gd name="adj" fmla="val 4979"/>
            </a:avLst>
          </a:prstGeom>
          <a:ln/>
        </p:spPr>
        <p:style>
          <a:lnRef idx="1">
            <a:schemeClr val="accent1"/>
          </a:lnRef>
          <a:fillRef idx="3">
            <a:schemeClr val="accent1"/>
          </a:fillRef>
          <a:effectRef idx="2">
            <a:schemeClr val="accent1"/>
          </a:effectRef>
          <a:fontRef idx="minor">
            <a:schemeClr val="lt1"/>
          </a:fontRef>
        </p:style>
        <p:txBody>
          <a:bodyPr lIns="117208" tIns="58604" rIns="117208" bIns="58604" rtlCol="0" anchor="ctr"/>
          <a:lstStyle/>
          <a:p>
            <a:pPr algn="ctr"/>
            <a:r>
              <a:rPr lang="en-US" sz="2100" b="1" dirty="0">
                <a:latin typeface="Segoe UI" pitchFamily="34" charset="0"/>
                <a:ea typeface="Segoe UI" pitchFamily="34" charset="0"/>
                <a:cs typeface="Segoe UI" pitchFamily="34" charset="0"/>
              </a:rPr>
              <a:t>Parent </a:t>
            </a:r>
            <a:br>
              <a:rPr lang="en-US" sz="2100" b="1" dirty="0">
                <a:latin typeface="Segoe UI" pitchFamily="34" charset="0"/>
                <a:ea typeface="Segoe UI" pitchFamily="34" charset="0"/>
                <a:cs typeface="Segoe UI" pitchFamily="34" charset="0"/>
              </a:rPr>
            </a:br>
            <a:r>
              <a:rPr lang="en-US" sz="2100" b="1" dirty="0">
                <a:latin typeface="Segoe UI" pitchFamily="34" charset="0"/>
                <a:ea typeface="Segoe UI" pitchFamily="34" charset="0"/>
                <a:cs typeface="Segoe UI" pitchFamily="34" charset="0"/>
              </a:rPr>
              <a:t>Web</a:t>
            </a:r>
          </a:p>
        </p:txBody>
      </p:sp>
      <p:sp>
        <p:nvSpPr>
          <p:cNvPr id="6" name="Rectangle 5"/>
          <p:cNvSpPr/>
          <p:nvPr/>
        </p:nvSpPr>
        <p:spPr>
          <a:xfrm>
            <a:off x="2947320" y="4149631"/>
            <a:ext cx="3872757" cy="2057345"/>
          </a:xfrm>
          <a:prstGeom prst="rect">
            <a:avLst/>
          </a:prstGeom>
        </p:spPr>
        <p:txBody>
          <a:bodyPr wrap="square" lIns="117208" tIns="58604" rIns="117208" bIns="58604">
            <a:spAutoFit/>
          </a:bodyPr>
          <a:lstStyle/>
          <a:p>
            <a:r>
              <a:rPr lang="en-US" b="1" dirty="0">
                <a:latin typeface="Segoe UI" pitchFamily="34" charset="0"/>
                <a:ea typeface="Segoe UI" pitchFamily="34" charset="0"/>
                <a:cs typeface="Segoe UI" pitchFamily="34" charset="0"/>
              </a:rPr>
              <a:t>SharePoint-Hosted App</a:t>
            </a:r>
            <a:br>
              <a:rPr lang="en-US" b="1" dirty="0">
                <a:latin typeface="Segoe UI" pitchFamily="34" charset="0"/>
                <a:ea typeface="Segoe UI" pitchFamily="34" charset="0"/>
                <a:cs typeface="Segoe UI" pitchFamily="34" charset="0"/>
              </a:rPr>
            </a:br>
            <a:endParaRPr lang="en-US" b="1" dirty="0">
              <a:latin typeface="Segoe UI" pitchFamily="34" charset="0"/>
              <a:ea typeface="Segoe UI" pitchFamily="34" charset="0"/>
              <a:cs typeface="Segoe UI" pitchFamily="34" charset="0"/>
            </a:endParaRPr>
          </a:p>
          <a:p>
            <a:r>
              <a:rPr lang="en-US" sz="1500" dirty="0">
                <a:latin typeface="Segoe UI" pitchFamily="34" charset="0"/>
                <a:ea typeface="Segoe UI" pitchFamily="34" charset="0"/>
                <a:cs typeface="Segoe UI" pitchFamily="34" charset="0"/>
              </a:rPr>
              <a:t>Provision an isolated sub web on a parent web</a:t>
            </a:r>
          </a:p>
          <a:p>
            <a:pPr marL="468831" lvl="1" indent="-234416">
              <a:buFont typeface="Arial" pitchFamily="34" charset="0"/>
              <a:buChar char="•"/>
            </a:pPr>
            <a:r>
              <a:rPr lang="en-US" sz="1500" dirty="0">
                <a:latin typeface="Segoe UI" pitchFamily="34" charset="0"/>
                <a:ea typeface="Segoe UI" pitchFamily="34" charset="0"/>
                <a:cs typeface="Segoe UI" pitchFamily="34" charset="0"/>
              </a:rPr>
              <a:t>Reuse web elements </a:t>
            </a:r>
            <a:br>
              <a:rPr lang="en-US" sz="1500" dirty="0">
                <a:latin typeface="Segoe UI" pitchFamily="34" charset="0"/>
                <a:ea typeface="Segoe UI" pitchFamily="34" charset="0"/>
                <a:cs typeface="Segoe UI" pitchFamily="34" charset="0"/>
              </a:rPr>
            </a:br>
            <a:r>
              <a:rPr lang="en-US" sz="1500" dirty="0">
                <a:latin typeface="Segoe UI" pitchFamily="34" charset="0"/>
                <a:ea typeface="Segoe UI" pitchFamily="34" charset="0"/>
                <a:cs typeface="Segoe UI" pitchFamily="34" charset="0"/>
              </a:rPr>
              <a:t>(lists, files, out-of-box web parts)</a:t>
            </a:r>
          </a:p>
          <a:p>
            <a:pPr marL="468831" lvl="1" indent="-234416">
              <a:buFont typeface="Arial" pitchFamily="34" charset="0"/>
              <a:buChar char="•"/>
            </a:pPr>
            <a:r>
              <a:rPr lang="en-US" sz="1500" dirty="0">
                <a:latin typeface="Segoe UI" pitchFamily="34" charset="0"/>
                <a:ea typeface="Segoe UI" pitchFamily="34" charset="0"/>
                <a:cs typeface="Segoe UI" pitchFamily="34" charset="0"/>
              </a:rPr>
              <a:t>No server code allowed; use client JavaScript for logic, UX</a:t>
            </a:r>
            <a:endParaRPr lang="en-US" dirty="0">
              <a:latin typeface="Segoe UI" pitchFamily="34" charset="0"/>
              <a:ea typeface="Segoe UI" pitchFamily="34" charset="0"/>
              <a:cs typeface="Segoe UI" pitchFamily="34" charset="0"/>
            </a:endParaRPr>
          </a:p>
        </p:txBody>
      </p:sp>
      <p:cxnSp>
        <p:nvCxnSpPr>
          <p:cNvPr id="9" name="Straight Connector 8"/>
          <p:cNvCxnSpPr/>
          <p:nvPr/>
        </p:nvCxnSpPr>
        <p:spPr>
          <a:xfrm>
            <a:off x="470054" y="4041281"/>
            <a:ext cx="11477810" cy="0"/>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8867503" y="5236478"/>
            <a:ext cx="0" cy="260659"/>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67505" y="5481347"/>
            <a:ext cx="711015"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68115" y="2493805"/>
            <a:ext cx="9440939" cy="0"/>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947322" y="1060016"/>
            <a:ext cx="4140023" cy="903183"/>
          </a:xfrm>
          <a:prstGeom prst="rect">
            <a:avLst/>
          </a:prstGeom>
        </p:spPr>
        <p:txBody>
          <a:bodyPr wrap="square" lIns="117208" tIns="58604" rIns="117208" bIns="58604">
            <a:spAutoFit/>
          </a:bodyPr>
          <a:lstStyle/>
          <a:p>
            <a:r>
              <a:rPr lang="en-US" b="1" dirty="0" smtClean="0">
                <a:latin typeface="Segoe UI" pitchFamily="34" charset="0"/>
                <a:ea typeface="Segoe UI" pitchFamily="34" charset="0"/>
                <a:cs typeface="Segoe UI" pitchFamily="34" charset="0"/>
              </a:rPr>
              <a:t>Provider-Hosted </a:t>
            </a:r>
            <a:r>
              <a:rPr lang="en-US" b="1" dirty="0">
                <a:latin typeface="Segoe UI" pitchFamily="34" charset="0"/>
                <a:ea typeface="Segoe UI" pitchFamily="34" charset="0"/>
                <a:cs typeface="Segoe UI" pitchFamily="34" charset="0"/>
              </a:rPr>
              <a:t>App</a:t>
            </a:r>
          </a:p>
          <a:p>
            <a:endParaRPr lang="en-US" b="1" dirty="0">
              <a:latin typeface="Segoe UI" pitchFamily="34" charset="0"/>
              <a:ea typeface="Segoe UI" pitchFamily="34" charset="0"/>
              <a:cs typeface="Segoe UI" pitchFamily="34" charset="0"/>
            </a:endParaRPr>
          </a:p>
          <a:p>
            <a:r>
              <a:rPr lang="en-US" sz="1500" dirty="0">
                <a:latin typeface="Segoe UI" pitchFamily="34" charset="0"/>
                <a:ea typeface="Segoe UI" pitchFamily="34" charset="0"/>
                <a:cs typeface="Segoe UI" pitchFamily="34" charset="0"/>
              </a:rPr>
              <a:t>“Bring your own server hosting infrastructure”</a:t>
            </a:r>
          </a:p>
        </p:txBody>
      </p:sp>
      <p:sp>
        <p:nvSpPr>
          <p:cNvPr id="32" name="Rounded Rectangle 31"/>
          <p:cNvSpPr/>
          <p:nvPr/>
        </p:nvSpPr>
        <p:spPr>
          <a:xfrm>
            <a:off x="7153827" y="1161785"/>
            <a:ext cx="1791976" cy="1161288"/>
          </a:xfrm>
          <a:prstGeom prst="roundRect">
            <a:avLst>
              <a:gd name="adj" fmla="val 4979"/>
            </a:avLst>
          </a:prstGeom>
          <a:ln/>
        </p:spPr>
        <p:style>
          <a:lnRef idx="1">
            <a:schemeClr val="accent1"/>
          </a:lnRef>
          <a:fillRef idx="3">
            <a:schemeClr val="accent1"/>
          </a:fillRef>
          <a:effectRef idx="2">
            <a:schemeClr val="accent1"/>
          </a:effectRef>
          <a:fontRef idx="minor">
            <a:schemeClr val="lt1"/>
          </a:fontRef>
        </p:style>
        <p:txBody>
          <a:bodyPr lIns="117208" tIns="58604" rIns="117208" bIns="58604" rtlCol="0" anchor="ctr"/>
          <a:lstStyle/>
          <a:p>
            <a:pPr algn="ctr"/>
            <a:r>
              <a:rPr lang="en-US" sz="2100" b="1" dirty="0">
                <a:latin typeface="Segoe UI" pitchFamily="34" charset="0"/>
                <a:ea typeface="Segoe UI" pitchFamily="34" charset="0"/>
                <a:cs typeface="Segoe UI" pitchFamily="34" charset="0"/>
              </a:rPr>
              <a:t>SharePoint </a:t>
            </a:r>
            <a:br>
              <a:rPr lang="en-US" sz="2100" b="1" dirty="0">
                <a:latin typeface="Segoe UI" pitchFamily="34" charset="0"/>
                <a:ea typeface="Segoe UI" pitchFamily="34" charset="0"/>
                <a:cs typeface="Segoe UI" pitchFamily="34" charset="0"/>
              </a:rPr>
            </a:br>
            <a:r>
              <a:rPr lang="en-US" sz="2100" b="1" dirty="0">
                <a:latin typeface="Segoe UI" pitchFamily="34" charset="0"/>
                <a:ea typeface="Segoe UI" pitchFamily="34" charset="0"/>
                <a:cs typeface="Segoe UI" pitchFamily="34" charset="0"/>
              </a:rPr>
              <a:t>Web</a:t>
            </a:r>
          </a:p>
        </p:txBody>
      </p:sp>
      <p:cxnSp>
        <p:nvCxnSpPr>
          <p:cNvPr id="33" name="Straight Connector 32"/>
          <p:cNvCxnSpPr/>
          <p:nvPr/>
        </p:nvCxnSpPr>
        <p:spPr>
          <a:xfrm flipH="1">
            <a:off x="9176104" y="1792579"/>
            <a:ext cx="322173"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57666" y="2144393"/>
            <a:ext cx="2319777" cy="1041682"/>
          </a:xfrm>
          <a:prstGeom prst="rect">
            <a:avLst/>
          </a:prstGeom>
        </p:spPr>
        <p:txBody>
          <a:bodyPr wrap="square" lIns="117208" tIns="58604" rIns="117208" bIns="58604">
            <a:spAutoFit/>
          </a:bodyPr>
          <a:lstStyle/>
          <a:p>
            <a:r>
              <a:rPr lang="en-US" sz="1500" dirty="0">
                <a:latin typeface="Segoe UI" pitchFamily="34" charset="0"/>
                <a:ea typeface="Segoe UI" pitchFamily="34" charset="0"/>
                <a:cs typeface="Segoe UI" pitchFamily="34" charset="0"/>
              </a:rPr>
              <a:t>Get remote events from SharePoint </a:t>
            </a:r>
            <a:br>
              <a:rPr lang="en-US" sz="1500" dirty="0">
                <a:latin typeface="Segoe UI" pitchFamily="34" charset="0"/>
                <a:ea typeface="Segoe UI" pitchFamily="34" charset="0"/>
                <a:cs typeface="Segoe UI" pitchFamily="34" charset="0"/>
              </a:rPr>
            </a:br>
            <a:r>
              <a:rPr lang="en-US" sz="1500" dirty="0">
                <a:latin typeface="Segoe UI" pitchFamily="34" charset="0"/>
                <a:ea typeface="Segoe UI" pitchFamily="34" charset="0"/>
                <a:cs typeface="Segoe UI" pitchFamily="34" charset="0"/>
              </a:rPr>
              <a:t>Use CSOM/REST + </a:t>
            </a:r>
            <a:br>
              <a:rPr lang="en-US" sz="1500" dirty="0">
                <a:latin typeface="Segoe UI" pitchFamily="34" charset="0"/>
                <a:ea typeface="Segoe UI" pitchFamily="34" charset="0"/>
                <a:cs typeface="Segoe UI" pitchFamily="34" charset="0"/>
              </a:rPr>
            </a:br>
            <a:r>
              <a:rPr lang="en-US" sz="1500" dirty="0" err="1">
                <a:latin typeface="Segoe UI" pitchFamily="34" charset="0"/>
                <a:ea typeface="Segoe UI" pitchFamily="34" charset="0"/>
                <a:cs typeface="Segoe UI" pitchFamily="34" charset="0"/>
              </a:rPr>
              <a:t>OAuth</a:t>
            </a:r>
            <a:r>
              <a:rPr lang="en-US" sz="1500" dirty="0">
                <a:latin typeface="Segoe UI" pitchFamily="34" charset="0"/>
                <a:ea typeface="Segoe UI" pitchFamily="34" charset="0"/>
                <a:cs typeface="Segoe UI" pitchFamily="34" charset="0"/>
              </a:rPr>
              <a:t> to work with SP</a:t>
            </a:r>
          </a:p>
        </p:txBody>
      </p:sp>
      <p:sp>
        <p:nvSpPr>
          <p:cNvPr id="35" name="Left Brace 34"/>
          <p:cNvSpPr/>
          <p:nvPr/>
        </p:nvSpPr>
        <p:spPr>
          <a:xfrm>
            <a:off x="2232763" y="1054387"/>
            <a:ext cx="623730" cy="2869243"/>
          </a:xfrm>
          <a:prstGeom prst="leftBrace">
            <a:avLst>
              <a:gd name="adj1" fmla="val 36695"/>
              <a:gd name="adj2" fmla="val 50000"/>
            </a:avLst>
          </a:prstGeom>
          <a:ln/>
        </p:spPr>
        <p:style>
          <a:lnRef idx="1">
            <a:schemeClr val="accent4"/>
          </a:lnRef>
          <a:fillRef idx="0">
            <a:schemeClr val="accent4"/>
          </a:fillRef>
          <a:effectRef idx="0">
            <a:schemeClr val="accent4"/>
          </a:effectRef>
          <a:fontRef idx="minor">
            <a:schemeClr val="tx1"/>
          </a:fontRef>
        </p:style>
        <p:txBody>
          <a:bodyPr lIns="117208" tIns="58604" rIns="117208" bIns="58604" rtlCol="0" anchor="ctr"/>
          <a:lstStyle/>
          <a:p>
            <a:pPr algn="ctr"/>
            <a:endParaRPr lang="en-US" sz="2100"/>
          </a:p>
        </p:txBody>
      </p:sp>
      <p:sp>
        <p:nvSpPr>
          <p:cNvPr id="36" name="Rectangle 35"/>
          <p:cNvSpPr/>
          <p:nvPr/>
        </p:nvSpPr>
        <p:spPr>
          <a:xfrm>
            <a:off x="245235" y="1792579"/>
            <a:ext cx="2958645" cy="395352"/>
          </a:xfrm>
          <a:prstGeom prst="rect">
            <a:avLst/>
          </a:prstGeom>
        </p:spPr>
        <p:txBody>
          <a:bodyPr wrap="square" lIns="117208" tIns="58604" rIns="117208" bIns="58604">
            <a:spAutoFit/>
          </a:bodyPr>
          <a:lstStyle/>
          <a:p>
            <a:r>
              <a:rPr lang="en-US" b="1" dirty="0">
                <a:latin typeface="Segoe UI" pitchFamily="34" charset="0"/>
                <a:ea typeface="Segoe UI" pitchFamily="34" charset="0"/>
                <a:cs typeface="Segoe UI" pitchFamily="34" charset="0"/>
              </a:rPr>
              <a:t>Cloud-based Apps</a:t>
            </a:r>
          </a:p>
        </p:txBody>
      </p:sp>
      <p:sp>
        <p:nvSpPr>
          <p:cNvPr id="37" name="Rounded Rectangle 36"/>
          <p:cNvSpPr/>
          <p:nvPr/>
        </p:nvSpPr>
        <p:spPr>
          <a:xfrm>
            <a:off x="9781682" y="1183429"/>
            <a:ext cx="2113314" cy="1161288"/>
          </a:xfrm>
          <a:prstGeom prst="roundRect">
            <a:avLst>
              <a:gd name="adj" fmla="val 3861"/>
            </a:avLst>
          </a:prstGeom>
          <a:ln/>
        </p:spPr>
        <p:style>
          <a:lnRef idx="1">
            <a:schemeClr val="accent2"/>
          </a:lnRef>
          <a:fillRef idx="3">
            <a:schemeClr val="accent2"/>
          </a:fillRef>
          <a:effectRef idx="2">
            <a:schemeClr val="accent2"/>
          </a:effectRef>
          <a:fontRef idx="minor">
            <a:schemeClr val="lt1"/>
          </a:fontRef>
        </p:style>
        <p:txBody>
          <a:bodyPr lIns="117208" tIns="58604" rIns="117208" bIns="58604" rtlCol="0" anchor="ctr"/>
          <a:lstStyle/>
          <a:p>
            <a:pPr algn="ctr"/>
            <a:r>
              <a:rPr lang="en-US" sz="2100" b="1" dirty="0">
                <a:latin typeface="Segoe UI" pitchFamily="34" charset="0"/>
                <a:ea typeface="Segoe UI" pitchFamily="34" charset="0"/>
                <a:cs typeface="Segoe UI" pitchFamily="34" charset="0"/>
              </a:rPr>
              <a:t>Your Hosted Site</a:t>
            </a:r>
          </a:p>
        </p:txBody>
      </p:sp>
      <p:sp>
        <p:nvSpPr>
          <p:cNvPr id="21" name="Rectangle 20"/>
          <p:cNvSpPr/>
          <p:nvPr/>
        </p:nvSpPr>
        <p:spPr>
          <a:xfrm>
            <a:off x="2947333" y="2607067"/>
            <a:ext cx="3663013" cy="1364848"/>
          </a:xfrm>
          <a:prstGeom prst="rect">
            <a:avLst/>
          </a:prstGeom>
        </p:spPr>
        <p:txBody>
          <a:bodyPr wrap="square" lIns="117208" tIns="58604" rIns="117208" bIns="58604">
            <a:spAutoFit/>
          </a:bodyPr>
          <a:lstStyle/>
          <a:p>
            <a:r>
              <a:rPr lang="en-US" b="1" dirty="0" err="1" smtClean="0">
                <a:latin typeface="Segoe UI" pitchFamily="34" charset="0"/>
                <a:ea typeface="Segoe UI" pitchFamily="34" charset="0"/>
                <a:cs typeface="Segoe UI" pitchFamily="34" charset="0"/>
              </a:rPr>
              <a:t>Autohosted</a:t>
            </a:r>
            <a:r>
              <a:rPr lang="en-US" b="1" dirty="0" smtClean="0">
                <a:latin typeface="Segoe UI" pitchFamily="34" charset="0"/>
                <a:ea typeface="Segoe UI" pitchFamily="34" charset="0"/>
                <a:cs typeface="Segoe UI" pitchFamily="34" charset="0"/>
              </a:rPr>
              <a:t> App</a:t>
            </a:r>
            <a:endParaRPr lang="en-US" b="1" dirty="0">
              <a:latin typeface="Segoe UI" pitchFamily="34" charset="0"/>
              <a:ea typeface="Segoe UI" pitchFamily="34" charset="0"/>
              <a:cs typeface="Segoe UI" pitchFamily="34" charset="0"/>
            </a:endParaRPr>
          </a:p>
          <a:p>
            <a:endParaRPr lang="en-US" b="1" dirty="0">
              <a:latin typeface="Segoe UI" pitchFamily="34" charset="0"/>
              <a:ea typeface="Segoe UI" pitchFamily="34" charset="0"/>
              <a:cs typeface="Segoe UI" pitchFamily="34" charset="0"/>
            </a:endParaRPr>
          </a:p>
          <a:p>
            <a:r>
              <a:rPr lang="en-US" sz="1500" dirty="0">
                <a:latin typeface="Segoe UI" pitchFamily="34" charset="0"/>
                <a:ea typeface="Segoe UI" pitchFamily="34" charset="0"/>
                <a:cs typeface="Segoe UI" pitchFamily="34" charset="0"/>
              </a:rPr>
              <a:t>Windows Azure + SQL Azure provisioned invisibly as apps are installed</a:t>
            </a:r>
          </a:p>
        </p:txBody>
      </p:sp>
      <p:sp>
        <p:nvSpPr>
          <p:cNvPr id="22" name="Rounded Rectangle 21"/>
          <p:cNvSpPr/>
          <p:nvPr/>
        </p:nvSpPr>
        <p:spPr>
          <a:xfrm>
            <a:off x="9781682" y="2607071"/>
            <a:ext cx="2113314" cy="1151695"/>
          </a:xfrm>
          <a:prstGeom prst="roundRect">
            <a:avLst>
              <a:gd name="adj" fmla="val 3861"/>
            </a:avLst>
          </a:prstGeom>
          <a:ln/>
        </p:spPr>
        <p:style>
          <a:lnRef idx="1">
            <a:schemeClr val="accent5"/>
          </a:lnRef>
          <a:fillRef idx="3">
            <a:schemeClr val="accent5"/>
          </a:fillRef>
          <a:effectRef idx="2">
            <a:schemeClr val="accent5"/>
          </a:effectRef>
          <a:fontRef idx="minor">
            <a:schemeClr val="lt1"/>
          </a:fontRef>
        </p:style>
        <p:txBody>
          <a:bodyPr lIns="117208" tIns="58604" rIns="117208" bIns="58604" rtlCol="0" anchor="ctr"/>
          <a:lstStyle/>
          <a:p>
            <a:pPr algn="ctr"/>
            <a:r>
              <a:rPr lang="en-US" sz="2100" b="1" dirty="0" smtClean="0">
                <a:latin typeface="Segoe UI" pitchFamily="34" charset="0"/>
                <a:ea typeface="Segoe UI" pitchFamily="34" charset="0"/>
                <a:cs typeface="Segoe UI" pitchFamily="34" charset="0"/>
              </a:rPr>
              <a:t>Windows Azure</a:t>
            </a:r>
          </a:p>
          <a:p>
            <a:pPr algn="ctr"/>
            <a:r>
              <a:rPr lang="en-US" sz="2100" b="1" dirty="0" smtClean="0">
                <a:latin typeface="Segoe UI" pitchFamily="34" charset="0"/>
                <a:ea typeface="Segoe UI" pitchFamily="34" charset="0"/>
                <a:cs typeface="Segoe UI" pitchFamily="34" charset="0"/>
              </a:rPr>
              <a:t>Websites </a:t>
            </a:r>
            <a:endParaRPr lang="en-US" sz="2100" b="1" dirty="0">
              <a:latin typeface="Segoe UI" pitchFamily="34" charset="0"/>
              <a:ea typeface="Segoe UI" pitchFamily="34" charset="0"/>
              <a:cs typeface="Segoe UI" pitchFamily="34" charset="0"/>
            </a:endParaRPr>
          </a:p>
        </p:txBody>
      </p:sp>
      <p:sp>
        <p:nvSpPr>
          <p:cNvPr id="23" name="Rounded Rectangle 22"/>
          <p:cNvSpPr/>
          <p:nvPr/>
        </p:nvSpPr>
        <p:spPr>
          <a:xfrm>
            <a:off x="7153827" y="2607071"/>
            <a:ext cx="1791976" cy="1157750"/>
          </a:xfrm>
          <a:prstGeom prst="roundRect">
            <a:avLst>
              <a:gd name="adj" fmla="val 4979"/>
            </a:avLst>
          </a:prstGeom>
          <a:ln/>
        </p:spPr>
        <p:style>
          <a:lnRef idx="1">
            <a:schemeClr val="accent1"/>
          </a:lnRef>
          <a:fillRef idx="3">
            <a:schemeClr val="accent1"/>
          </a:fillRef>
          <a:effectRef idx="2">
            <a:schemeClr val="accent1"/>
          </a:effectRef>
          <a:fontRef idx="minor">
            <a:schemeClr val="lt1"/>
          </a:fontRef>
        </p:style>
        <p:txBody>
          <a:bodyPr lIns="117208" tIns="58604" rIns="117208" bIns="58604" rtlCol="0" anchor="ctr"/>
          <a:lstStyle/>
          <a:p>
            <a:pPr algn="ctr"/>
            <a:r>
              <a:rPr lang="en-US" sz="2100" b="1" dirty="0">
                <a:latin typeface="Segoe UI" pitchFamily="34" charset="0"/>
                <a:ea typeface="Segoe UI" pitchFamily="34" charset="0"/>
                <a:cs typeface="Segoe UI" pitchFamily="34" charset="0"/>
              </a:rPr>
              <a:t>SharePoint Web</a:t>
            </a:r>
          </a:p>
        </p:txBody>
      </p:sp>
      <p:cxnSp>
        <p:nvCxnSpPr>
          <p:cNvPr id="24" name="Straight Connector 23"/>
          <p:cNvCxnSpPr/>
          <p:nvPr/>
        </p:nvCxnSpPr>
        <p:spPr>
          <a:xfrm flipH="1">
            <a:off x="9192630" y="3186075"/>
            <a:ext cx="383808"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6914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par>
                                <p:cTn id="42" presetID="10"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31" grpId="0"/>
      <p:bldP spid="32" grpId="0" animBg="1"/>
      <p:bldP spid="34" grpId="0"/>
      <p:bldP spid="35" grpId="0" animBg="1"/>
      <p:bldP spid="36" grpId="0"/>
      <p:bldP spid="37" grpId="0" animBg="1"/>
      <p:bldP spid="21" grpId="0"/>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5693" y="237460"/>
            <a:ext cx="11149013" cy="747897"/>
          </a:xfrm>
        </p:spPr>
        <p:txBody>
          <a:bodyPr/>
          <a:lstStyle/>
          <a:p>
            <a:r>
              <a:rPr lang="en-US" smtClean="0"/>
              <a:t>Hosting: Cloud vs. SharePoint</a:t>
            </a:r>
            <a:endParaRPr lang="en-US" dirty="0"/>
          </a:p>
        </p:txBody>
      </p:sp>
      <p:graphicFrame>
        <p:nvGraphicFramePr>
          <p:cNvPr id="5" name="Picture Placeholder 4"/>
          <p:cNvGraphicFramePr>
            <a:graphicFrameLocks noGrp="1"/>
          </p:cNvGraphicFramePr>
          <p:nvPr>
            <p:ph idx="4294967295"/>
            <p:extLst/>
          </p:nvPr>
        </p:nvGraphicFramePr>
        <p:xfrm>
          <a:off x="748595" y="1497420"/>
          <a:ext cx="10743208" cy="4270743"/>
        </p:xfrm>
        <a:graphic>
          <a:graphicData uri="http://schemas.openxmlformats.org/drawingml/2006/table">
            <a:tbl>
              <a:tblPr firstRow="1" bandRow="1">
                <a:tableStyleId>{2D5ABB26-0587-4C30-8999-92F81FD0307C}</a:tableStyleId>
              </a:tblPr>
              <a:tblGrid>
                <a:gridCol w="5371604"/>
                <a:gridCol w="5371604"/>
              </a:tblGrid>
              <a:tr h="738028">
                <a:tc>
                  <a:txBody>
                    <a:bodyPr/>
                    <a:lstStyle/>
                    <a:p>
                      <a:r>
                        <a:rPr lang="en-US" sz="2800" dirty="0" smtClean="0"/>
                        <a:t>Cloud Hosted</a:t>
                      </a:r>
                      <a:r>
                        <a:rPr lang="en-US" sz="2800" baseline="0" dirty="0" smtClean="0"/>
                        <a:t> Apps</a:t>
                      </a:r>
                      <a:endParaRPr lang="en-US" sz="2800" b="1" dirty="0"/>
                    </a:p>
                  </a:txBody>
                  <a:tcPr marL="118142" marR="118142" marT="54864" marB="548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2800" dirty="0" smtClean="0"/>
                        <a:t>SharePoint Hosted Apps</a:t>
                      </a:r>
                      <a:endParaRPr lang="en-US" sz="2800" b="1" dirty="0"/>
                    </a:p>
                  </a:txBody>
                  <a:tcPr marL="118142" marR="118142" marT="54864" marB="548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912730">
                <a:tc>
                  <a:txBody>
                    <a:bodyPr/>
                    <a:lstStyle/>
                    <a:p>
                      <a:r>
                        <a:rPr lang="en-US" sz="2200" dirty="0" smtClean="0"/>
                        <a:t>Preferred hosting model for almost all types of apps</a:t>
                      </a:r>
                      <a:endParaRPr lang="en-US" sz="2200" i="1" dirty="0"/>
                    </a:p>
                  </a:txBody>
                  <a:tcPr marL="118142" marR="118142"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2200" dirty="0" smtClean="0"/>
                        <a:t>Good for smaller apps &amp; resource storage</a:t>
                      </a:r>
                      <a:endParaRPr lang="en-US" sz="2200" i="1" dirty="0"/>
                    </a:p>
                  </a:txBody>
                  <a:tcPr marL="118142" marR="118142"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12730">
                <a:tc>
                  <a:txBody>
                    <a:bodyPr/>
                    <a:lstStyle/>
                    <a:p>
                      <a:r>
                        <a:rPr lang="en-US" sz="2200" dirty="0" smtClean="0"/>
                        <a:t>Full power of web – choose your infrastructure &amp; technology</a:t>
                      </a:r>
                      <a:endParaRPr lang="en-US" sz="2200" dirty="0"/>
                    </a:p>
                  </a:txBody>
                  <a:tcPr marL="118142" marR="118142"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2200" dirty="0" smtClean="0"/>
                        <a:t>SharePoint-based; no server-side code</a:t>
                      </a:r>
                      <a:endParaRPr lang="en-US" sz="2200" dirty="0"/>
                    </a:p>
                  </a:txBody>
                  <a:tcPr marL="118142" marR="118142"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38028">
                <a:tc>
                  <a:txBody>
                    <a:bodyPr/>
                    <a:lstStyle/>
                    <a:p>
                      <a:r>
                        <a:rPr lang="en-US" sz="2200" dirty="0" smtClean="0"/>
                        <a:t>May require your own hosting</a:t>
                      </a:r>
                      <a:endParaRPr lang="en-US" sz="2200" dirty="0"/>
                    </a:p>
                  </a:txBody>
                  <a:tcPr marL="118142" marR="118142"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2200" dirty="0" smtClean="0"/>
                        <a:t>Automatically hosted in SharePoint</a:t>
                      </a:r>
                      <a:endParaRPr lang="en-US" sz="2200" dirty="0"/>
                    </a:p>
                  </a:txBody>
                  <a:tcPr marL="118142" marR="118142"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69227">
                <a:tc>
                  <a:txBody>
                    <a:bodyPr/>
                    <a:lstStyle/>
                    <a:p>
                      <a:r>
                        <a:rPr lang="en-US" sz="2200" dirty="0" smtClean="0"/>
                        <a:t>May require you own handling</a:t>
                      </a:r>
                      <a:r>
                        <a:rPr lang="en-US" sz="2200" baseline="0" dirty="0" smtClean="0"/>
                        <a:t> of multitenancy &amp; permission management</a:t>
                      </a:r>
                      <a:endParaRPr lang="en-US" sz="2200" dirty="0"/>
                    </a:p>
                  </a:txBody>
                  <a:tcPr marL="118142" marR="118142"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2200" dirty="0" smtClean="0"/>
                        <a:t>Inherent multitenancy &amp; isolation</a:t>
                      </a:r>
                      <a:endParaRPr lang="en-US" sz="2200" dirty="0"/>
                    </a:p>
                  </a:txBody>
                  <a:tcPr marL="118142" marR="118142"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5469689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Agenda</a:t>
            </a:r>
            <a:endParaRPr lang="en-US" dirty="0"/>
          </a:p>
        </p:txBody>
      </p:sp>
      <p:sp>
        <p:nvSpPr>
          <p:cNvPr id="5" name="Content Placeholder 4"/>
          <p:cNvSpPr>
            <a:spLocks noGrp="1"/>
          </p:cNvSpPr>
          <p:nvPr>
            <p:ph type="body" sz="quarter" idx="10"/>
          </p:nvPr>
        </p:nvSpPr>
        <p:spPr/>
        <p:txBody>
          <a:bodyPr/>
          <a:lstStyle/>
          <a:p>
            <a:r>
              <a:rPr lang="en-US" dirty="0" smtClean="0"/>
              <a:t>Why Apps?</a:t>
            </a:r>
          </a:p>
          <a:p>
            <a:r>
              <a:rPr lang="en-US" dirty="0" smtClean="0"/>
              <a:t>Introducing the new SharePoint 2013 App Model</a:t>
            </a:r>
          </a:p>
          <a:p>
            <a:r>
              <a:rPr lang="en-US" dirty="0" smtClean="0"/>
              <a:t>App Model Architecture Overview</a:t>
            </a:r>
          </a:p>
          <a:p>
            <a:r>
              <a:rPr lang="en-US" dirty="0" smtClean="0"/>
              <a:t>App Hosting Models</a:t>
            </a:r>
          </a:p>
          <a:p>
            <a:r>
              <a:rPr lang="en-US" dirty="0" smtClean="0"/>
              <a:t>Development Process</a:t>
            </a:r>
          </a:p>
          <a:p>
            <a:r>
              <a:rPr lang="en-US" dirty="0" smtClean="0"/>
              <a:t>App User Experience</a:t>
            </a:r>
          </a:p>
        </p:txBody>
      </p:sp>
    </p:spTree>
    <p:extLst>
      <p:ext uri="{BB962C8B-B14F-4D97-AF65-F5344CB8AC3E}">
        <p14:creationId xmlns:p14="http://schemas.microsoft.com/office/powerpoint/2010/main" val="297522857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User Experience Decisions</a:t>
            </a:r>
            <a:endParaRPr lang="en-US" dirty="0"/>
          </a:p>
        </p:txBody>
      </p:sp>
      <p:graphicFrame>
        <p:nvGraphicFramePr>
          <p:cNvPr id="4" name="Diagram 3"/>
          <p:cNvGraphicFramePr/>
          <p:nvPr>
            <p:extLst/>
          </p:nvPr>
        </p:nvGraphicFramePr>
        <p:xfrm>
          <a:off x="1024816" y="1571867"/>
          <a:ext cx="10443743" cy="4267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197729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Entry Point / Experience: App Shapes</a:t>
            </a:r>
            <a:endParaRPr lang="en-US" dirty="0"/>
          </a:p>
        </p:txBody>
      </p:sp>
      <p:graphicFrame>
        <p:nvGraphicFramePr>
          <p:cNvPr id="11" name="Table 10"/>
          <p:cNvGraphicFramePr>
            <a:graphicFrameLocks noGrp="1"/>
          </p:cNvGraphicFramePr>
          <p:nvPr>
            <p:extLst/>
          </p:nvPr>
        </p:nvGraphicFramePr>
        <p:xfrm>
          <a:off x="609442" y="1467802"/>
          <a:ext cx="10868367" cy="4617312"/>
        </p:xfrm>
        <a:graphic>
          <a:graphicData uri="http://schemas.openxmlformats.org/drawingml/2006/table">
            <a:tbl>
              <a:tblPr firstRow="1" bandRow="1">
                <a:tableStyleId>{2D5ABB26-0587-4C30-8999-92F81FD0307C}</a:tableStyleId>
              </a:tblPr>
              <a:tblGrid>
                <a:gridCol w="2510276"/>
                <a:gridCol w="2420470"/>
                <a:gridCol w="3220529"/>
                <a:gridCol w="2717092"/>
              </a:tblGrid>
              <a:tr h="384048">
                <a:tc>
                  <a:txBody>
                    <a:bodyPr/>
                    <a:lstStyle/>
                    <a:p>
                      <a:endParaRPr lang="en-US" sz="1900" dirty="0"/>
                    </a:p>
                  </a:txBody>
                  <a:tcPr marL="121888" marR="121888">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900" dirty="0" smtClean="0"/>
                        <a:t>Shape</a:t>
                      </a:r>
                      <a:endParaRPr lang="en-US" sz="1900" dirty="0"/>
                    </a:p>
                  </a:txBody>
                  <a:tcPr marL="121888" marR="121888">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900" dirty="0" smtClean="0"/>
                        <a:t>Description</a:t>
                      </a:r>
                      <a:endParaRPr lang="en-US" sz="1900" dirty="0"/>
                    </a:p>
                  </a:txBody>
                  <a:tcPr marL="121888" marR="121888">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900" dirty="0" smtClean="0"/>
                        <a:t>Example</a:t>
                      </a:r>
                      <a:endParaRPr lang="en-US" sz="1900" dirty="0"/>
                    </a:p>
                  </a:txBody>
                  <a:tcPr marL="121888" marR="121888">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1246352">
                <a:tc>
                  <a:txBody>
                    <a:bodyPr/>
                    <a:lstStyle/>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Immersive Full Page App</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App that implements a new scenario for customers</a:t>
                      </a:r>
                    </a:p>
                    <a:p>
                      <a:endParaRPr lang="en-US" sz="1900" dirty="0" smtClean="0"/>
                    </a:p>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Resource</a:t>
                      </a:r>
                      <a:r>
                        <a:rPr lang="en-US" sz="1900" baseline="0" dirty="0" smtClean="0"/>
                        <a:t> Tracking, Budgeting</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1353312">
                <a:tc>
                  <a:txBody>
                    <a:bodyPr/>
                    <a:lstStyle/>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App</a:t>
                      </a:r>
                      <a:r>
                        <a:rPr lang="en-US" sz="1900" baseline="0" dirty="0" smtClean="0"/>
                        <a:t> Part</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Provides</a:t>
                      </a:r>
                      <a:r>
                        <a:rPr lang="en-US" sz="1900" baseline="0" dirty="0" smtClean="0"/>
                        <a:t> new parts you can add to your sites</a:t>
                      </a:r>
                      <a:endParaRPr lang="en-US" sz="1900" dirty="0" smtClean="0"/>
                    </a:p>
                    <a:p>
                      <a:endParaRPr lang="en-US" sz="1900" dirty="0" smtClean="0"/>
                    </a:p>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Weather,</a:t>
                      </a:r>
                      <a:r>
                        <a:rPr lang="en-US" sz="1900" baseline="0" dirty="0" smtClean="0"/>
                        <a:t> </a:t>
                      </a:r>
                      <a:br>
                        <a:rPr lang="en-US" sz="1900" baseline="0" dirty="0" smtClean="0"/>
                      </a:br>
                      <a:r>
                        <a:rPr lang="en-US" sz="1900" baseline="0" dirty="0" smtClean="0"/>
                        <a:t>Team Mascot, News</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1538832">
                <a:tc>
                  <a:txBody>
                    <a:bodyPr/>
                    <a:lstStyle/>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900" dirty="0" smtClean="0"/>
                        <a:t>Extension App</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900" dirty="0" smtClean="0"/>
                        <a:t>Add new actions for documents and items</a:t>
                      </a:r>
                    </a:p>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900" dirty="0" smtClean="0"/>
                        <a:t>Display</a:t>
                      </a:r>
                      <a:r>
                        <a:rPr lang="en-US" sz="1900" baseline="0" dirty="0" smtClean="0"/>
                        <a:t> Document Visualization</a:t>
                      </a:r>
                      <a:r>
                        <a:rPr lang="en-US" sz="1900" dirty="0" smtClean="0"/>
                        <a:t>, Print to Print Service Vendor</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p:grpSp>
        <p:nvGrpSpPr>
          <p:cNvPr id="46" name="Group 45"/>
          <p:cNvGrpSpPr/>
          <p:nvPr/>
        </p:nvGrpSpPr>
        <p:grpSpPr>
          <a:xfrm>
            <a:off x="1126559" y="4819260"/>
            <a:ext cx="914162" cy="609600"/>
            <a:chOff x="542058" y="3727046"/>
            <a:chExt cx="685800" cy="508000"/>
          </a:xfrm>
        </p:grpSpPr>
        <p:sp>
          <p:nvSpPr>
            <p:cNvPr id="47" name="Rectangle 46"/>
            <p:cNvSpPr/>
            <p:nvPr/>
          </p:nvSpPr>
          <p:spPr>
            <a:xfrm>
              <a:off x="542058" y="3727046"/>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48" name="Folded Corner 47"/>
            <p:cNvSpPr/>
            <p:nvPr/>
          </p:nvSpPr>
          <p:spPr>
            <a:xfrm rot="16200000">
              <a:off x="688114" y="3769186"/>
              <a:ext cx="412750" cy="420832"/>
            </a:xfrm>
            <a:prstGeom prst="foldedCorner">
              <a:avLst>
                <a:gd name="adj" fmla="val 413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49" name="Rectangle 48"/>
            <p:cNvSpPr/>
            <p:nvPr/>
          </p:nvSpPr>
          <p:spPr>
            <a:xfrm>
              <a:off x="725643" y="4073409"/>
              <a:ext cx="332509" cy="6927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172030"/>
              <a:endParaRPr lang="en-US">
                <a:solidFill>
                  <a:prstClr val="white"/>
                </a:solidFill>
              </a:endParaRPr>
            </a:p>
          </p:txBody>
        </p:sp>
      </p:grpSp>
      <p:grpSp>
        <p:nvGrpSpPr>
          <p:cNvPr id="50" name="Group 49"/>
          <p:cNvGrpSpPr/>
          <p:nvPr/>
        </p:nvGrpSpPr>
        <p:grpSpPr>
          <a:xfrm>
            <a:off x="1126559" y="3447497"/>
            <a:ext cx="914162" cy="609600"/>
            <a:chOff x="559377" y="2659090"/>
            <a:chExt cx="685800" cy="508000"/>
          </a:xfrm>
        </p:grpSpPr>
        <p:sp>
          <p:nvSpPr>
            <p:cNvPr id="51" name="Rectangle 50"/>
            <p:cNvSpPr/>
            <p:nvPr/>
          </p:nvSpPr>
          <p:spPr>
            <a:xfrm>
              <a:off x="559377" y="2659090"/>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52" name="Rectangle 51"/>
            <p:cNvSpPr/>
            <p:nvPr/>
          </p:nvSpPr>
          <p:spPr>
            <a:xfrm>
              <a:off x="680604" y="2748567"/>
              <a:ext cx="190500" cy="127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53" name="Rectangle 52"/>
            <p:cNvSpPr/>
            <p:nvPr/>
          </p:nvSpPr>
          <p:spPr>
            <a:xfrm>
              <a:off x="680604" y="2956386"/>
              <a:ext cx="190500" cy="127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54" name="Rectangle 53"/>
            <p:cNvSpPr/>
            <p:nvPr/>
          </p:nvSpPr>
          <p:spPr>
            <a:xfrm>
              <a:off x="949036" y="2739916"/>
              <a:ext cx="190500" cy="35502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172030"/>
              <a:endParaRPr lang="en-US">
                <a:solidFill>
                  <a:prstClr val="white"/>
                </a:solidFill>
              </a:endParaRPr>
            </a:p>
          </p:txBody>
        </p:sp>
      </p:grpSp>
      <p:grpSp>
        <p:nvGrpSpPr>
          <p:cNvPr id="55" name="Group 54"/>
          <p:cNvGrpSpPr/>
          <p:nvPr/>
        </p:nvGrpSpPr>
        <p:grpSpPr>
          <a:xfrm>
            <a:off x="736408" y="2075734"/>
            <a:ext cx="2054555" cy="609600"/>
            <a:chOff x="176645" y="1389090"/>
            <a:chExt cx="1541317" cy="508000"/>
          </a:xfrm>
        </p:grpSpPr>
        <p:sp>
          <p:nvSpPr>
            <p:cNvPr id="56" name="Rectangle 55"/>
            <p:cNvSpPr/>
            <p:nvPr/>
          </p:nvSpPr>
          <p:spPr>
            <a:xfrm>
              <a:off x="1032162" y="1389090"/>
              <a:ext cx="685800" cy="508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172030"/>
              <a:endParaRPr lang="en-US">
                <a:solidFill>
                  <a:prstClr val="white"/>
                </a:solidFill>
              </a:endParaRPr>
            </a:p>
          </p:txBody>
        </p:sp>
        <p:sp>
          <p:nvSpPr>
            <p:cNvPr id="57" name="Rectangle 56"/>
            <p:cNvSpPr/>
            <p:nvPr/>
          </p:nvSpPr>
          <p:spPr>
            <a:xfrm>
              <a:off x="176645" y="1389090"/>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cxnSp>
          <p:nvCxnSpPr>
            <p:cNvPr id="58" name="Straight Connector 57"/>
            <p:cNvCxnSpPr/>
            <p:nvPr/>
          </p:nvCxnSpPr>
          <p:spPr>
            <a:xfrm>
              <a:off x="329045" y="1518976"/>
              <a:ext cx="381000" cy="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29045" y="1645977"/>
              <a:ext cx="381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29045" y="1772977"/>
              <a:ext cx="381000" cy="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710059" y="1389098"/>
              <a:ext cx="311727" cy="25688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10045" y="1643090"/>
              <a:ext cx="322118" cy="254000"/>
            </a:xfrm>
            <a:prstGeom prst="line">
              <a:avLst/>
            </a:prstGeo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6536808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345" y="272902"/>
            <a:ext cx="11149013" cy="747897"/>
          </a:xfrm>
        </p:spPr>
        <p:txBody>
          <a:bodyPr/>
          <a:lstStyle/>
          <a:p>
            <a:r>
              <a:rPr lang="en-US" dirty="0"/>
              <a:t>App Branding</a:t>
            </a:r>
          </a:p>
        </p:txBody>
      </p:sp>
      <p:sp>
        <p:nvSpPr>
          <p:cNvPr id="3" name="Content Placeholder 2"/>
          <p:cNvSpPr>
            <a:spLocks noGrp="1"/>
          </p:cNvSpPr>
          <p:nvPr>
            <p:ph type="body" sz="quarter" idx="10"/>
          </p:nvPr>
        </p:nvSpPr>
        <p:spPr/>
        <p:txBody>
          <a:bodyPr/>
          <a:lstStyle/>
          <a:p>
            <a:r>
              <a:rPr lang="en-US" sz="3600" dirty="0"/>
              <a:t>User Experience Guide for </a:t>
            </a:r>
            <a:r>
              <a:rPr lang="en-US" sz="3600" dirty="0" smtClean="0"/>
              <a:t/>
            </a:r>
            <a:br>
              <a:rPr lang="en-US" sz="3600" dirty="0" smtClean="0"/>
            </a:br>
            <a:r>
              <a:rPr lang="en-US" sz="3600" dirty="0" smtClean="0"/>
              <a:t>SharePoint 2013 </a:t>
            </a:r>
            <a:r>
              <a:rPr lang="en-US" sz="3600" dirty="0"/>
              <a:t>Apps</a:t>
            </a:r>
          </a:p>
          <a:p>
            <a:r>
              <a:rPr lang="en-US" sz="3600" dirty="0"/>
              <a:t>Options</a:t>
            </a:r>
          </a:p>
          <a:p>
            <a:pPr lvl="1"/>
            <a:r>
              <a:rPr lang="en-US" sz="2000" dirty="0"/>
              <a:t>App Template</a:t>
            </a:r>
          </a:p>
          <a:p>
            <a:pPr lvl="2"/>
            <a:r>
              <a:rPr lang="en-US" sz="2000" dirty="0"/>
              <a:t>ASPX page hosted in SharePoint</a:t>
            </a:r>
          </a:p>
          <a:p>
            <a:pPr lvl="2"/>
            <a:r>
              <a:rPr lang="en-US" sz="2000" dirty="0" err="1"/>
              <a:t>app.masterpage</a:t>
            </a:r>
            <a:r>
              <a:rPr lang="en-US" sz="2000" dirty="0"/>
              <a:t>: includes </a:t>
            </a:r>
            <a:r>
              <a:rPr lang="en-US" sz="2000" dirty="0" err="1"/>
              <a:t>AppWeb</a:t>
            </a:r>
            <a:r>
              <a:rPr lang="en-US" sz="2000" dirty="0"/>
              <a:t> chrome</a:t>
            </a:r>
          </a:p>
          <a:p>
            <a:pPr lvl="2"/>
            <a:r>
              <a:rPr lang="en-US" sz="2000" dirty="0"/>
              <a:t>Default option when creating apps with VS</a:t>
            </a:r>
          </a:p>
          <a:p>
            <a:pPr lvl="1"/>
            <a:r>
              <a:rPr lang="en-US" sz="2000" dirty="0"/>
              <a:t>Chrome Control</a:t>
            </a:r>
          </a:p>
          <a:p>
            <a:pPr lvl="1"/>
            <a:r>
              <a:rPr lang="en-US" sz="2000" dirty="0"/>
              <a:t>Custom </a:t>
            </a:r>
            <a:r>
              <a:rPr lang="en-US" sz="2000" dirty="0" smtClean="0"/>
              <a:t>Branding</a:t>
            </a:r>
            <a:br>
              <a:rPr lang="en-US" sz="2000" dirty="0" smtClean="0"/>
            </a:br>
            <a:endParaRPr lang="en-US" sz="3600" dirty="0"/>
          </a:p>
          <a:p>
            <a:r>
              <a:rPr lang="en-US" sz="3600" i="1" dirty="0"/>
              <a:t>Must include “Back to Site” link in </a:t>
            </a:r>
            <a:r>
              <a:rPr lang="en-US" sz="3600" i="1" dirty="0" smtClean="0"/>
              <a:t>upper-left</a:t>
            </a:r>
            <a:endParaRPr lang="en-US" sz="3600" i="1" dirty="0"/>
          </a:p>
        </p:txBody>
      </p:sp>
      <p:grpSp>
        <p:nvGrpSpPr>
          <p:cNvPr id="4" name="Group 3"/>
          <p:cNvGrpSpPr/>
          <p:nvPr/>
        </p:nvGrpSpPr>
        <p:grpSpPr>
          <a:xfrm>
            <a:off x="8201136" y="514647"/>
            <a:ext cx="2573360" cy="4872601"/>
            <a:chOff x="8785031" y="1449838"/>
            <a:chExt cx="1859167" cy="4415523"/>
          </a:xfrm>
        </p:grpSpPr>
        <p:sp>
          <p:nvSpPr>
            <p:cNvPr id="6" name="Freeform 5"/>
            <p:cNvSpPr/>
            <p:nvPr/>
          </p:nvSpPr>
          <p:spPr>
            <a:xfrm>
              <a:off x="8785031" y="1449838"/>
              <a:ext cx="1859167" cy="929583"/>
            </a:xfrm>
            <a:custGeom>
              <a:avLst/>
              <a:gdLst>
                <a:gd name="connsiteX0" fmla="*/ 0 w 1859167"/>
                <a:gd name="connsiteY0" fmla="*/ 92958 h 929583"/>
                <a:gd name="connsiteX1" fmla="*/ 92958 w 1859167"/>
                <a:gd name="connsiteY1" fmla="*/ 0 h 929583"/>
                <a:gd name="connsiteX2" fmla="*/ 1766209 w 1859167"/>
                <a:gd name="connsiteY2" fmla="*/ 0 h 929583"/>
                <a:gd name="connsiteX3" fmla="*/ 1859167 w 1859167"/>
                <a:gd name="connsiteY3" fmla="*/ 92958 h 929583"/>
                <a:gd name="connsiteX4" fmla="*/ 1859167 w 1859167"/>
                <a:gd name="connsiteY4" fmla="*/ 836625 h 929583"/>
                <a:gd name="connsiteX5" fmla="*/ 1766209 w 1859167"/>
                <a:gd name="connsiteY5" fmla="*/ 929583 h 929583"/>
                <a:gd name="connsiteX6" fmla="*/ 92958 w 1859167"/>
                <a:gd name="connsiteY6" fmla="*/ 929583 h 929583"/>
                <a:gd name="connsiteX7" fmla="*/ 0 w 1859167"/>
                <a:gd name="connsiteY7" fmla="*/ 836625 h 929583"/>
                <a:gd name="connsiteX8" fmla="*/ 0 w 1859167"/>
                <a:gd name="connsiteY8" fmla="*/ 92958 h 92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9167" h="929583">
                  <a:moveTo>
                    <a:pt x="0" y="92958"/>
                  </a:moveTo>
                  <a:cubicBezTo>
                    <a:pt x="0" y="41619"/>
                    <a:pt x="41619" y="0"/>
                    <a:pt x="92958" y="0"/>
                  </a:cubicBezTo>
                  <a:lnTo>
                    <a:pt x="1766209" y="0"/>
                  </a:lnTo>
                  <a:cubicBezTo>
                    <a:pt x="1817548" y="0"/>
                    <a:pt x="1859167" y="41619"/>
                    <a:pt x="1859167" y="92958"/>
                  </a:cubicBezTo>
                  <a:lnTo>
                    <a:pt x="1859167" y="836625"/>
                  </a:lnTo>
                  <a:cubicBezTo>
                    <a:pt x="1859167" y="887964"/>
                    <a:pt x="1817548" y="929583"/>
                    <a:pt x="1766209" y="929583"/>
                  </a:cubicBezTo>
                  <a:lnTo>
                    <a:pt x="92958" y="929583"/>
                  </a:lnTo>
                  <a:cubicBezTo>
                    <a:pt x="41619" y="929583"/>
                    <a:pt x="0" y="887964"/>
                    <a:pt x="0" y="836625"/>
                  </a:cubicBezTo>
                  <a:lnTo>
                    <a:pt x="0" y="9295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137" tIns="55167" rIns="69137" bIns="55167" numCol="1" spcCol="1270" anchor="ctr" anchorCtr="0">
              <a:noAutofit/>
            </a:bodyPr>
            <a:lstStyle/>
            <a:p>
              <a:pPr lvl="0" algn="ctr" defTabSz="977900" rtl="0">
                <a:lnSpc>
                  <a:spcPct val="90000"/>
                </a:lnSpc>
                <a:spcBef>
                  <a:spcPct val="0"/>
                </a:spcBef>
                <a:spcAft>
                  <a:spcPct val="35000"/>
                </a:spcAft>
              </a:pPr>
              <a:r>
                <a:rPr lang="en-US" sz="2200" b="1" kern="1200" dirty="0" smtClean="0"/>
                <a:t>App Chrome Options</a:t>
              </a:r>
              <a:endParaRPr lang="en-US" sz="2200" b="1" kern="1200" dirty="0"/>
            </a:p>
          </p:txBody>
        </p:sp>
        <p:sp>
          <p:nvSpPr>
            <p:cNvPr id="7" name="Freeform 6"/>
            <p:cNvSpPr/>
            <p:nvPr/>
          </p:nvSpPr>
          <p:spPr>
            <a:xfrm>
              <a:off x="8970947" y="2379422"/>
              <a:ext cx="185916" cy="697187"/>
            </a:xfrm>
            <a:custGeom>
              <a:avLst/>
              <a:gdLst/>
              <a:ahLst/>
              <a:cxnLst/>
              <a:rect l="0" t="0" r="0" b="0"/>
              <a:pathLst>
                <a:path>
                  <a:moveTo>
                    <a:pt x="0" y="0"/>
                  </a:moveTo>
                  <a:lnTo>
                    <a:pt x="0" y="697187"/>
                  </a:lnTo>
                  <a:lnTo>
                    <a:pt x="185916" y="6971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Freeform 7"/>
            <p:cNvSpPr/>
            <p:nvPr/>
          </p:nvSpPr>
          <p:spPr>
            <a:xfrm>
              <a:off x="9156864" y="2611818"/>
              <a:ext cx="1487334" cy="929583"/>
            </a:xfrm>
            <a:custGeom>
              <a:avLst/>
              <a:gdLst>
                <a:gd name="connsiteX0" fmla="*/ 0 w 1487334"/>
                <a:gd name="connsiteY0" fmla="*/ 92958 h 929583"/>
                <a:gd name="connsiteX1" fmla="*/ 92958 w 1487334"/>
                <a:gd name="connsiteY1" fmla="*/ 0 h 929583"/>
                <a:gd name="connsiteX2" fmla="*/ 1394376 w 1487334"/>
                <a:gd name="connsiteY2" fmla="*/ 0 h 929583"/>
                <a:gd name="connsiteX3" fmla="*/ 1487334 w 1487334"/>
                <a:gd name="connsiteY3" fmla="*/ 92958 h 929583"/>
                <a:gd name="connsiteX4" fmla="*/ 1487334 w 1487334"/>
                <a:gd name="connsiteY4" fmla="*/ 836625 h 929583"/>
                <a:gd name="connsiteX5" fmla="*/ 1394376 w 1487334"/>
                <a:gd name="connsiteY5" fmla="*/ 929583 h 929583"/>
                <a:gd name="connsiteX6" fmla="*/ 92958 w 1487334"/>
                <a:gd name="connsiteY6" fmla="*/ 929583 h 929583"/>
                <a:gd name="connsiteX7" fmla="*/ 0 w 1487334"/>
                <a:gd name="connsiteY7" fmla="*/ 836625 h 929583"/>
                <a:gd name="connsiteX8" fmla="*/ 0 w 1487334"/>
                <a:gd name="connsiteY8" fmla="*/ 92958 h 92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7334" h="929583">
                  <a:moveTo>
                    <a:pt x="0" y="92958"/>
                  </a:moveTo>
                  <a:cubicBezTo>
                    <a:pt x="0" y="41619"/>
                    <a:pt x="41619" y="0"/>
                    <a:pt x="92958" y="0"/>
                  </a:cubicBezTo>
                  <a:lnTo>
                    <a:pt x="1394376" y="0"/>
                  </a:lnTo>
                  <a:cubicBezTo>
                    <a:pt x="1445715" y="0"/>
                    <a:pt x="1487334" y="41619"/>
                    <a:pt x="1487334" y="92958"/>
                  </a:cubicBezTo>
                  <a:lnTo>
                    <a:pt x="1487334" y="836625"/>
                  </a:lnTo>
                  <a:cubicBezTo>
                    <a:pt x="1487334" y="887964"/>
                    <a:pt x="1445715" y="929583"/>
                    <a:pt x="1394376" y="929583"/>
                  </a:cubicBezTo>
                  <a:lnTo>
                    <a:pt x="92958" y="929583"/>
                  </a:lnTo>
                  <a:cubicBezTo>
                    <a:pt x="41619" y="929583"/>
                    <a:pt x="0" y="887964"/>
                    <a:pt x="0" y="836625"/>
                  </a:cubicBezTo>
                  <a:lnTo>
                    <a:pt x="0" y="92958"/>
                  </a:lnTo>
                  <a:close/>
                </a:path>
              </a:pathLst>
            </a:custGeom>
          </p:spPr>
          <p:style>
            <a:lnRef idx="1">
              <a:schemeClr val="accent5"/>
            </a:lnRef>
            <a:fillRef idx="3">
              <a:schemeClr val="accent5"/>
            </a:fillRef>
            <a:effectRef idx="2">
              <a:schemeClr val="accent5"/>
            </a:effectRef>
            <a:fontRef idx="minor">
              <a:schemeClr val="lt1"/>
            </a:fontRef>
          </p:style>
          <p:txBody>
            <a:bodyPr spcFirstLastPara="0" vert="horz" wrap="square" lIns="72947" tIns="57707" rIns="72947" bIns="57707" numCol="1" spcCol="1270" anchor="ctr" anchorCtr="0">
              <a:noAutofit/>
            </a:bodyPr>
            <a:lstStyle/>
            <a:p>
              <a:pPr lvl="0" algn="ctr" defTabSz="1066800" rtl="0">
                <a:lnSpc>
                  <a:spcPct val="90000"/>
                </a:lnSpc>
                <a:spcBef>
                  <a:spcPct val="0"/>
                </a:spcBef>
                <a:spcAft>
                  <a:spcPct val="35000"/>
                </a:spcAft>
              </a:pPr>
              <a:r>
                <a:rPr lang="en-US" sz="2400" b="1" kern="1200" dirty="0" smtClean="0"/>
                <a:t>App Template</a:t>
              </a:r>
              <a:endParaRPr lang="en-US" sz="2400" b="1" kern="1200" dirty="0"/>
            </a:p>
          </p:txBody>
        </p:sp>
        <p:sp>
          <p:nvSpPr>
            <p:cNvPr id="9" name="Freeform 8"/>
            <p:cNvSpPr/>
            <p:nvPr/>
          </p:nvSpPr>
          <p:spPr>
            <a:xfrm>
              <a:off x="8970947" y="2379422"/>
              <a:ext cx="185916" cy="1859167"/>
            </a:xfrm>
            <a:custGeom>
              <a:avLst/>
              <a:gdLst/>
              <a:ahLst/>
              <a:cxnLst/>
              <a:rect l="0" t="0" r="0" b="0"/>
              <a:pathLst>
                <a:path>
                  <a:moveTo>
                    <a:pt x="0" y="0"/>
                  </a:moveTo>
                  <a:lnTo>
                    <a:pt x="0" y="1859167"/>
                  </a:lnTo>
                  <a:lnTo>
                    <a:pt x="185916" y="185916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Freeform 9"/>
            <p:cNvSpPr/>
            <p:nvPr/>
          </p:nvSpPr>
          <p:spPr>
            <a:xfrm>
              <a:off x="9156864" y="3773798"/>
              <a:ext cx="1487334" cy="929583"/>
            </a:xfrm>
            <a:custGeom>
              <a:avLst/>
              <a:gdLst>
                <a:gd name="connsiteX0" fmla="*/ 0 w 1487334"/>
                <a:gd name="connsiteY0" fmla="*/ 92958 h 929583"/>
                <a:gd name="connsiteX1" fmla="*/ 92958 w 1487334"/>
                <a:gd name="connsiteY1" fmla="*/ 0 h 929583"/>
                <a:gd name="connsiteX2" fmla="*/ 1394376 w 1487334"/>
                <a:gd name="connsiteY2" fmla="*/ 0 h 929583"/>
                <a:gd name="connsiteX3" fmla="*/ 1487334 w 1487334"/>
                <a:gd name="connsiteY3" fmla="*/ 92958 h 929583"/>
                <a:gd name="connsiteX4" fmla="*/ 1487334 w 1487334"/>
                <a:gd name="connsiteY4" fmla="*/ 836625 h 929583"/>
                <a:gd name="connsiteX5" fmla="*/ 1394376 w 1487334"/>
                <a:gd name="connsiteY5" fmla="*/ 929583 h 929583"/>
                <a:gd name="connsiteX6" fmla="*/ 92958 w 1487334"/>
                <a:gd name="connsiteY6" fmla="*/ 929583 h 929583"/>
                <a:gd name="connsiteX7" fmla="*/ 0 w 1487334"/>
                <a:gd name="connsiteY7" fmla="*/ 836625 h 929583"/>
                <a:gd name="connsiteX8" fmla="*/ 0 w 1487334"/>
                <a:gd name="connsiteY8" fmla="*/ 92958 h 92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7334" h="929583">
                  <a:moveTo>
                    <a:pt x="0" y="92958"/>
                  </a:moveTo>
                  <a:cubicBezTo>
                    <a:pt x="0" y="41619"/>
                    <a:pt x="41619" y="0"/>
                    <a:pt x="92958" y="0"/>
                  </a:cubicBezTo>
                  <a:lnTo>
                    <a:pt x="1394376" y="0"/>
                  </a:lnTo>
                  <a:cubicBezTo>
                    <a:pt x="1445715" y="0"/>
                    <a:pt x="1487334" y="41619"/>
                    <a:pt x="1487334" y="92958"/>
                  </a:cubicBezTo>
                  <a:lnTo>
                    <a:pt x="1487334" y="836625"/>
                  </a:lnTo>
                  <a:cubicBezTo>
                    <a:pt x="1487334" y="887964"/>
                    <a:pt x="1445715" y="929583"/>
                    <a:pt x="1394376" y="929583"/>
                  </a:cubicBezTo>
                  <a:lnTo>
                    <a:pt x="92958" y="929583"/>
                  </a:lnTo>
                  <a:cubicBezTo>
                    <a:pt x="41619" y="929583"/>
                    <a:pt x="0" y="887964"/>
                    <a:pt x="0" y="836625"/>
                  </a:cubicBezTo>
                  <a:lnTo>
                    <a:pt x="0" y="92958"/>
                  </a:lnTo>
                  <a:close/>
                </a:path>
              </a:pathLst>
            </a:custGeom>
          </p:spPr>
          <p:style>
            <a:lnRef idx="1">
              <a:schemeClr val="accent5"/>
            </a:lnRef>
            <a:fillRef idx="3">
              <a:schemeClr val="accent5"/>
            </a:fillRef>
            <a:effectRef idx="2">
              <a:schemeClr val="accent5"/>
            </a:effectRef>
            <a:fontRef idx="minor">
              <a:schemeClr val="lt1"/>
            </a:fontRef>
          </p:style>
          <p:txBody>
            <a:bodyPr spcFirstLastPara="0" vert="horz" wrap="square" lIns="72947" tIns="57707" rIns="72947" bIns="57707" numCol="1" spcCol="1270" anchor="ctr" anchorCtr="0">
              <a:noAutofit/>
            </a:bodyPr>
            <a:lstStyle/>
            <a:p>
              <a:pPr lvl="0" algn="ctr" defTabSz="1066800" rtl="0">
                <a:lnSpc>
                  <a:spcPct val="90000"/>
                </a:lnSpc>
                <a:spcBef>
                  <a:spcPct val="0"/>
                </a:spcBef>
                <a:spcAft>
                  <a:spcPct val="35000"/>
                </a:spcAft>
              </a:pPr>
              <a:r>
                <a:rPr lang="en-US" sz="2400" b="1" kern="1200" dirty="0" smtClean="0"/>
                <a:t>Chrome Control</a:t>
              </a:r>
              <a:endParaRPr lang="en-US" sz="2400" b="1" kern="1200" dirty="0"/>
            </a:p>
          </p:txBody>
        </p:sp>
        <p:sp>
          <p:nvSpPr>
            <p:cNvPr id="11" name="Freeform 10"/>
            <p:cNvSpPr/>
            <p:nvPr/>
          </p:nvSpPr>
          <p:spPr>
            <a:xfrm>
              <a:off x="8970947" y="2379422"/>
              <a:ext cx="185916" cy="3021147"/>
            </a:xfrm>
            <a:custGeom>
              <a:avLst/>
              <a:gdLst/>
              <a:ahLst/>
              <a:cxnLst/>
              <a:rect l="0" t="0" r="0" b="0"/>
              <a:pathLst>
                <a:path>
                  <a:moveTo>
                    <a:pt x="0" y="0"/>
                  </a:moveTo>
                  <a:lnTo>
                    <a:pt x="0" y="3021147"/>
                  </a:lnTo>
                  <a:lnTo>
                    <a:pt x="185916" y="302114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Freeform 11"/>
            <p:cNvSpPr/>
            <p:nvPr/>
          </p:nvSpPr>
          <p:spPr>
            <a:xfrm>
              <a:off x="9156864" y="4935778"/>
              <a:ext cx="1487334" cy="929583"/>
            </a:xfrm>
            <a:custGeom>
              <a:avLst/>
              <a:gdLst>
                <a:gd name="connsiteX0" fmla="*/ 0 w 1487334"/>
                <a:gd name="connsiteY0" fmla="*/ 92958 h 929583"/>
                <a:gd name="connsiteX1" fmla="*/ 92958 w 1487334"/>
                <a:gd name="connsiteY1" fmla="*/ 0 h 929583"/>
                <a:gd name="connsiteX2" fmla="*/ 1394376 w 1487334"/>
                <a:gd name="connsiteY2" fmla="*/ 0 h 929583"/>
                <a:gd name="connsiteX3" fmla="*/ 1487334 w 1487334"/>
                <a:gd name="connsiteY3" fmla="*/ 92958 h 929583"/>
                <a:gd name="connsiteX4" fmla="*/ 1487334 w 1487334"/>
                <a:gd name="connsiteY4" fmla="*/ 836625 h 929583"/>
                <a:gd name="connsiteX5" fmla="*/ 1394376 w 1487334"/>
                <a:gd name="connsiteY5" fmla="*/ 929583 h 929583"/>
                <a:gd name="connsiteX6" fmla="*/ 92958 w 1487334"/>
                <a:gd name="connsiteY6" fmla="*/ 929583 h 929583"/>
                <a:gd name="connsiteX7" fmla="*/ 0 w 1487334"/>
                <a:gd name="connsiteY7" fmla="*/ 836625 h 929583"/>
                <a:gd name="connsiteX8" fmla="*/ 0 w 1487334"/>
                <a:gd name="connsiteY8" fmla="*/ 92958 h 92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7334" h="929583">
                  <a:moveTo>
                    <a:pt x="0" y="92958"/>
                  </a:moveTo>
                  <a:cubicBezTo>
                    <a:pt x="0" y="41619"/>
                    <a:pt x="41619" y="0"/>
                    <a:pt x="92958" y="0"/>
                  </a:cubicBezTo>
                  <a:lnTo>
                    <a:pt x="1394376" y="0"/>
                  </a:lnTo>
                  <a:cubicBezTo>
                    <a:pt x="1445715" y="0"/>
                    <a:pt x="1487334" y="41619"/>
                    <a:pt x="1487334" y="92958"/>
                  </a:cubicBezTo>
                  <a:lnTo>
                    <a:pt x="1487334" y="836625"/>
                  </a:lnTo>
                  <a:cubicBezTo>
                    <a:pt x="1487334" y="887964"/>
                    <a:pt x="1445715" y="929583"/>
                    <a:pt x="1394376" y="929583"/>
                  </a:cubicBezTo>
                  <a:lnTo>
                    <a:pt x="92958" y="929583"/>
                  </a:lnTo>
                  <a:cubicBezTo>
                    <a:pt x="41619" y="929583"/>
                    <a:pt x="0" y="887964"/>
                    <a:pt x="0" y="836625"/>
                  </a:cubicBezTo>
                  <a:lnTo>
                    <a:pt x="0" y="92958"/>
                  </a:lnTo>
                  <a:close/>
                </a:path>
              </a:pathLst>
            </a:custGeom>
          </p:spPr>
          <p:style>
            <a:lnRef idx="1">
              <a:schemeClr val="accent5"/>
            </a:lnRef>
            <a:fillRef idx="3">
              <a:schemeClr val="accent5"/>
            </a:fillRef>
            <a:effectRef idx="2">
              <a:schemeClr val="accent5"/>
            </a:effectRef>
            <a:fontRef idx="minor">
              <a:schemeClr val="lt1"/>
            </a:fontRef>
          </p:style>
          <p:txBody>
            <a:bodyPr spcFirstLastPara="0" vert="horz" wrap="square" lIns="72947" tIns="57707" rIns="72947" bIns="57707" numCol="1" spcCol="1270" anchor="ctr" anchorCtr="0">
              <a:noAutofit/>
            </a:bodyPr>
            <a:lstStyle/>
            <a:p>
              <a:pPr lvl="0" algn="ctr" defTabSz="1066800" rtl="0">
                <a:lnSpc>
                  <a:spcPct val="90000"/>
                </a:lnSpc>
                <a:spcBef>
                  <a:spcPct val="0"/>
                </a:spcBef>
                <a:spcAft>
                  <a:spcPct val="35000"/>
                </a:spcAft>
              </a:pPr>
              <a:r>
                <a:rPr lang="en-US" sz="2400" b="1" kern="1200" dirty="0" smtClean="0"/>
                <a:t>Custom Chrome</a:t>
              </a:r>
              <a:endParaRPr lang="en-US" sz="2400" b="1" kern="1200" dirty="0"/>
            </a:p>
          </p:txBody>
        </p:sp>
      </p:grpSp>
    </p:spTree>
    <p:extLst>
      <p:ext uri="{BB962C8B-B14F-4D97-AF65-F5344CB8AC3E}">
        <p14:creationId xmlns:p14="http://schemas.microsoft.com/office/powerpoint/2010/main" val="340778029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Scoping</a:t>
            </a:r>
            <a:endParaRPr lang="en-US" dirty="0"/>
          </a:p>
        </p:txBody>
      </p:sp>
      <p:sp>
        <p:nvSpPr>
          <p:cNvPr id="25" name="Content Placeholder 24"/>
          <p:cNvSpPr>
            <a:spLocks noGrp="1"/>
          </p:cNvSpPr>
          <p:nvPr>
            <p:ph idx="4294967295"/>
          </p:nvPr>
        </p:nvSpPr>
        <p:spPr>
          <a:xfrm>
            <a:off x="4248150" y="1524000"/>
            <a:ext cx="7940675" cy="4038600"/>
          </a:xfrm>
        </p:spPr>
        <p:txBody>
          <a:bodyPr/>
          <a:lstStyle/>
          <a:p>
            <a:r>
              <a:rPr lang="en-US" b="1" dirty="0" smtClean="0"/>
              <a:t>Web Scope</a:t>
            </a:r>
          </a:p>
          <a:p>
            <a:pPr lvl="1"/>
            <a:r>
              <a:rPr lang="en-US" dirty="0" smtClean="0"/>
              <a:t>Can register and use resources in parent site, site collection</a:t>
            </a:r>
          </a:p>
          <a:p>
            <a:pPr lvl="1"/>
            <a:endParaRPr lang="en-US" dirty="0" smtClean="0"/>
          </a:p>
          <a:p>
            <a:r>
              <a:rPr lang="en-US" b="1" dirty="0" smtClean="0"/>
              <a:t>Tenant Scope</a:t>
            </a:r>
          </a:p>
          <a:p>
            <a:pPr lvl="1"/>
            <a:r>
              <a:rPr lang="en-US" dirty="0" smtClean="0"/>
              <a:t>Can register start page, custom actions</a:t>
            </a:r>
          </a:p>
          <a:p>
            <a:pPr lvl="1"/>
            <a:r>
              <a:rPr lang="en-US" dirty="0" smtClean="0"/>
              <a:t>Tenant Admins can filter-enable on sites</a:t>
            </a:r>
          </a:p>
          <a:p>
            <a:pPr lvl="2"/>
            <a:r>
              <a:rPr lang="en-US" dirty="0" smtClean="0"/>
              <a:t>By Site Collection, Managed Path, Template Type</a:t>
            </a:r>
          </a:p>
          <a:p>
            <a:pPr lvl="1"/>
            <a:r>
              <a:rPr lang="en-US" dirty="0" smtClean="0"/>
              <a:t>(SharePoint-hosted tenant-scope apps not available)</a:t>
            </a:r>
          </a:p>
          <a:p>
            <a:endParaRPr lang="en-US" dirty="0"/>
          </a:p>
        </p:txBody>
      </p:sp>
      <p:pic>
        <p:nvPicPr>
          <p:cNvPr id="19" name="Picture 18"/>
          <p:cNvPicPr>
            <a:picLocks noChangeAspect="1"/>
          </p:cNvPicPr>
          <p:nvPr/>
        </p:nvPicPr>
        <p:blipFill>
          <a:blip r:embed="rId3"/>
          <a:stretch>
            <a:fillRect/>
          </a:stretch>
        </p:blipFill>
        <p:spPr>
          <a:xfrm>
            <a:off x="1931670" y="1891970"/>
            <a:ext cx="508474" cy="508474"/>
          </a:xfrm>
          <a:prstGeom prst="rect">
            <a:avLst/>
          </a:prstGeom>
        </p:spPr>
      </p:pic>
      <p:pic>
        <p:nvPicPr>
          <p:cNvPr id="2" name="Picture 1"/>
          <p:cNvPicPr>
            <a:picLocks noChangeAspect="1"/>
          </p:cNvPicPr>
          <p:nvPr/>
        </p:nvPicPr>
        <p:blipFill>
          <a:blip r:embed="rId4"/>
          <a:stretch>
            <a:fillRect/>
          </a:stretch>
        </p:blipFill>
        <p:spPr>
          <a:xfrm>
            <a:off x="1356779" y="3315917"/>
            <a:ext cx="1658256" cy="1956986"/>
          </a:xfrm>
          <a:prstGeom prst="rect">
            <a:avLst/>
          </a:prstGeom>
        </p:spPr>
      </p:pic>
    </p:spTree>
    <p:extLst>
      <p:ext uri="{BB962C8B-B14F-4D97-AF65-F5344CB8AC3E}">
        <p14:creationId xmlns:p14="http://schemas.microsoft.com/office/powerpoint/2010/main" val="17747978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Application Isolation</a:t>
            </a:r>
            <a:endParaRPr lang="en-US" dirty="0"/>
          </a:p>
        </p:txBody>
      </p:sp>
      <p:sp>
        <p:nvSpPr>
          <p:cNvPr id="5" name="Content Placeholder 4"/>
          <p:cNvSpPr>
            <a:spLocks noGrp="1"/>
          </p:cNvSpPr>
          <p:nvPr>
            <p:ph type="body" sz="quarter" idx="10"/>
          </p:nvPr>
        </p:nvSpPr>
        <p:spPr/>
        <p:txBody>
          <a:bodyPr/>
          <a:lstStyle/>
          <a:p>
            <a:r>
              <a:rPr lang="en-US" smtClean="0"/>
              <a:t>When apps are provisioned, new SPWeb (AppWeb) created within hosting SPWeb</a:t>
            </a:r>
          </a:p>
          <a:p>
            <a:pPr lvl="1"/>
            <a:r>
              <a:rPr lang="en-US" smtClean="0"/>
              <a:t>Each app resides within it’s own SPWeb for isolation</a:t>
            </a:r>
          </a:p>
          <a:p>
            <a:pPr lvl="1"/>
            <a:r>
              <a:rPr lang="en-US" smtClean="0"/>
              <a:t>Special DNS address configured by administrators</a:t>
            </a:r>
          </a:p>
          <a:p>
            <a:pPr lvl="1"/>
            <a:r>
              <a:rPr lang="en-US" smtClean="0"/>
              <a:t>App SPWeb’s live in separate domain (DNS)</a:t>
            </a:r>
          </a:p>
          <a:p>
            <a:r>
              <a:rPr lang="en-US" smtClean="0"/>
              <a:t>Each App hosted on it’s own unique URL because:</a:t>
            </a:r>
          </a:p>
          <a:p>
            <a:pPr lvl="1"/>
            <a:r>
              <a:rPr lang="en-US" smtClean="0"/>
              <a:t>Blocks XSS: isolation to special SPWeb under special domain blocks cross site scripting</a:t>
            </a:r>
          </a:p>
          <a:p>
            <a:pPr lvl="1"/>
            <a:r>
              <a:rPr lang="en-US" smtClean="0"/>
              <a:t>Enforces App Permissions: apps communicate with sites via CSOM / API &amp; must be granted to do so</a:t>
            </a:r>
            <a:endParaRPr lang="en-US" dirty="0"/>
          </a:p>
        </p:txBody>
      </p:sp>
    </p:spTree>
    <p:extLst>
      <p:ext uri="{BB962C8B-B14F-4D97-AF65-F5344CB8AC3E}">
        <p14:creationId xmlns:p14="http://schemas.microsoft.com/office/powerpoint/2010/main" val="323021252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Obtaining Applications</a:t>
            </a:r>
            <a:endParaRPr lang="en-US" dirty="0"/>
          </a:p>
        </p:txBody>
      </p:sp>
      <p:sp>
        <p:nvSpPr>
          <p:cNvPr id="5" name="Content Placeholder 4"/>
          <p:cNvSpPr>
            <a:spLocks noGrp="1"/>
          </p:cNvSpPr>
          <p:nvPr>
            <p:ph type="body" sz="quarter" idx="10"/>
          </p:nvPr>
        </p:nvSpPr>
        <p:spPr/>
        <p:txBody>
          <a:bodyPr/>
          <a:lstStyle/>
          <a:p>
            <a:r>
              <a:rPr lang="en-US" sz="3600" dirty="0" smtClean="0"/>
              <a:t>Applications can be acquired multiple ways</a:t>
            </a:r>
          </a:p>
          <a:p>
            <a:r>
              <a:rPr lang="en-US" sz="3600" dirty="0" smtClean="0"/>
              <a:t>Public Marketplace</a:t>
            </a:r>
          </a:p>
          <a:p>
            <a:pPr lvl="1"/>
            <a:r>
              <a:rPr lang="en-US" sz="2000" dirty="0" smtClean="0"/>
              <a:t>Similar Windows Phone Marketplace</a:t>
            </a:r>
          </a:p>
          <a:p>
            <a:pPr lvl="1"/>
            <a:r>
              <a:rPr lang="en-US" sz="2000" dirty="0" smtClean="0"/>
              <a:t>Subject to submission process &amp; approval</a:t>
            </a:r>
          </a:p>
          <a:p>
            <a:r>
              <a:rPr lang="en-US" sz="3600" dirty="0" smtClean="0"/>
              <a:t>App Catalog</a:t>
            </a:r>
          </a:p>
          <a:p>
            <a:pPr lvl="1"/>
            <a:r>
              <a:rPr lang="en-US" sz="2000" dirty="0" smtClean="0"/>
              <a:t>Apps developed internally</a:t>
            </a:r>
          </a:p>
          <a:p>
            <a:pPr lvl="1"/>
            <a:r>
              <a:rPr lang="en-US" sz="2000" dirty="0" smtClean="0"/>
              <a:t>Apps acquired and approved for internal use</a:t>
            </a:r>
          </a:p>
          <a:p>
            <a:r>
              <a:rPr lang="en-US" sz="3600" dirty="0" smtClean="0"/>
              <a:t>Custom Deployment Process</a:t>
            </a:r>
          </a:p>
          <a:p>
            <a:pPr lvl="1"/>
            <a:r>
              <a:rPr lang="en-US" sz="2000" dirty="0" smtClean="0"/>
              <a:t>Developers can use remote / local SharePoint &amp; Windows Azure APIs to deploy apps with custom code</a:t>
            </a:r>
          </a:p>
          <a:p>
            <a:pPr lvl="1"/>
            <a:r>
              <a:rPr lang="en-US" sz="2000" dirty="0" smtClean="0"/>
              <a:t>These APIs are restricted to the developer site for tooling scenarios</a:t>
            </a:r>
            <a:endParaRPr lang="en-US" sz="2000" dirty="0"/>
          </a:p>
        </p:txBody>
      </p:sp>
    </p:spTree>
    <p:extLst>
      <p:ext uri="{BB962C8B-B14F-4D97-AF65-F5344CB8AC3E}">
        <p14:creationId xmlns:p14="http://schemas.microsoft.com/office/powerpoint/2010/main" val="222673217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Architecture</a:t>
            </a:r>
            <a:endParaRPr lang="en-US" dirty="0"/>
          </a:p>
        </p:txBody>
      </p:sp>
      <p:sp>
        <p:nvSpPr>
          <p:cNvPr id="5" name="Content Placeholder 4"/>
          <p:cNvSpPr>
            <a:spLocks noGrp="1"/>
          </p:cNvSpPr>
          <p:nvPr>
            <p:ph type="body" sz="quarter" idx="10"/>
          </p:nvPr>
        </p:nvSpPr>
        <p:spPr/>
        <p:txBody>
          <a:bodyPr/>
          <a:lstStyle/>
          <a:p>
            <a:r>
              <a:rPr lang="en-US" dirty="0" smtClean="0"/>
              <a:t>SharePoint contains minimal app components</a:t>
            </a:r>
          </a:p>
          <a:p>
            <a:pPr lvl="1"/>
            <a:r>
              <a:rPr lang="en-US" dirty="0" smtClean="0"/>
              <a:t>Title, description, thumbnail</a:t>
            </a:r>
          </a:p>
          <a:p>
            <a:pPr lvl="1"/>
            <a:r>
              <a:rPr lang="en-US" dirty="0" smtClean="0"/>
              <a:t>Permissions requested by application</a:t>
            </a:r>
          </a:p>
          <a:p>
            <a:r>
              <a:rPr lang="en-US" dirty="0" smtClean="0"/>
              <a:t>Different hosting models to choose from:</a:t>
            </a:r>
          </a:p>
          <a:p>
            <a:pPr lvl="1"/>
            <a:r>
              <a:rPr lang="en-US" dirty="0" smtClean="0"/>
              <a:t>SharePoint – uses SharePoint assets &amp; logic runs in client</a:t>
            </a:r>
          </a:p>
          <a:p>
            <a:pPr lvl="1"/>
            <a:r>
              <a:rPr lang="en-US" dirty="0" smtClean="0"/>
              <a:t>Cloud Hosted – logic runs outside of SharePoint (cloud)</a:t>
            </a:r>
          </a:p>
          <a:p>
            <a:endParaRPr lang="en-US" dirty="0" smtClean="0"/>
          </a:p>
        </p:txBody>
      </p:sp>
    </p:spTree>
    <p:extLst>
      <p:ext uri="{BB962C8B-B14F-4D97-AF65-F5344CB8AC3E}">
        <p14:creationId xmlns:p14="http://schemas.microsoft.com/office/powerpoint/2010/main" val="258788992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 </a:t>
            </a:r>
            <a:r>
              <a:rPr lang="en-US" dirty="0" smtClean="0"/>
              <a:t>model architecture overview</a:t>
            </a:r>
            <a:endParaRPr lang="en-US" dirty="0"/>
          </a:p>
        </p:txBody>
      </p:sp>
    </p:spTree>
    <p:extLst>
      <p:ext uri="{BB962C8B-B14F-4D97-AF65-F5344CB8AC3E}">
        <p14:creationId xmlns:p14="http://schemas.microsoft.com/office/powerpoint/2010/main" val="35144119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Model Type 1: SharePoint Hosted</a:t>
            </a:r>
            <a:endParaRPr lang="en-US" dirty="0"/>
          </a:p>
        </p:txBody>
      </p:sp>
      <p:sp>
        <p:nvSpPr>
          <p:cNvPr id="5" name="Content Placeholder 4"/>
          <p:cNvSpPr>
            <a:spLocks noGrp="1"/>
          </p:cNvSpPr>
          <p:nvPr>
            <p:ph type="body" sz="quarter" idx="10"/>
          </p:nvPr>
        </p:nvSpPr>
        <p:spPr/>
        <p:txBody>
          <a:bodyPr/>
          <a:lstStyle/>
          <a:p>
            <a:r>
              <a:rPr lang="en-US" dirty="0" smtClean="0"/>
              <a:t>SharePoint hosted apps wholly reside in SharePoint</a:t>
            </a:r>
          </a:p>
          <a:p>
            <a:r>
              <a:rPr lang="en-US" dirty="0" smtClean="0"/>
              <a:t>Uses SharePoint artifacts (lists/libraries)</a:t>
            </a:r>
          </a:p>
          <a:p>
            <a:r>
              <a:rPr lang="en-US" dirty="0" smtClean="0"/>
              <a:t>Business logic executes or on the client</a:t>
            </a:r>
          </a:p>
          <a:p>
            <a:pPr lvl="1"/>
            <a:r>
              <a:rPr lang="en-US" dirty="0" smtClean="0"/>
              <a:t>HTML5</a:t>
            </a:r>
          </a:p>
          <a:p>
            <a:pPr lvl="1"/>
            <a:r>
              <a:rPr lang="en-US" dirty="0" smtClean="0"/>
              <a:t>JavaScript</a:t>
            </a:r>
          </a:p>
        </p:txBody>
      </p:sp>
    </p:spTree>
    <p:extLst>
      <p:ext uri="{BB962C8B-B14F-4D97-AF65-F5344CB8AC3E}">
        <p14:creationId xmlns:p14="http://schemas.microsoft.com/office/powerpoint/2010/main" val="428564934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6" name="Text Placeholder 5"/>
          <p:cNvSpPr>
            <a:spLocks noGrp="1"/>
          </p:cNvSpPr>
          <p:nvPr>
            <p:ph type="body" sz="quarter" idx="11"/>
          </p:nvPr>
        </p:nvSpPr>
        <p:spPr/>
        <p:txBody>
          <a:bodyPr/>
          <a:lstStyle/>
          <a:p>
            <a:r>
              <a:rPr lang="en-US" dirty="0"/>
              <a:t>SharePoint App Model: SharePoint Hosted</a:t>
            </a:r>
          </a:p>
        </p:txBody>
      </p:sp>
    </p:spTree>
    <p:extLst>
      <p:ext uri="{BB962C8B-B14F-4D97-AF65-F5344CB8AC3E}">
        <p14:creationId xmlns:p14="http://schemas.microsoft.com/office/powerpoint/2010/main" val="21660483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Apps?</a:t>
            </a:r>
            <a:endParaRPr lang="en-US" dirty="0"/>
          </a:p>
        </p:txBody>
      </p:sp>
    </p:spTree>
    <p:extLst>
      <p:ext uri="{BB962C8B-B14F-4D97-AF65-F5344CB8AC3E}">
        <p14:creationId xmlns:p14="http://schemas.microsoft.com/office/powerpoint/2010/main" val="55305253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Model Type 2: Cloud Hosted</a:t>
            </a:r>
            <a:endParaRPr lang="en-US" dirty="0"/>
          </a:p>
        </p:txBody>
      </p:sp>
      <p:sp>
        <p:nvSpPr>
          <p:cNvPr id="5" name="Content Placeholder 4"/>
          <p:cNvSpPr>
            <a:spLocks noGrp="1"/>
          </p:cNvSpPr>
          <p:nvPr>
            <p:ph type="body" sz="quarter" idx="10"/>
          </p:nvPr>
        </p:nvSpPr>
        <p:spPr/>
        <p:txBody>
          <a:bodyPr/>
          <a:lstStyle/>
          <a:p>
            <a:r>
              <a:rPr lang="en-US" dirty="0" smtClean="0"/>
              <a:t>Cloud hosted apps primarily execute outside of SharePoint</a:t>
            </a:r>
          </a:p>
          <a:p>
            <a:r>
              <a:rPr lang="en-US" dirty="0" smtClean="0"/>
              <a:t>May use SharePoint artifacts (lists/libraries)</a:t>
            </a:r>
          </a:p>
          <a:p>
            <a:pPr lvl="1"/>
            <a:r>
              <a:rPr lang="en-US" dirty="0" smtClean="0"/>
              <a:t>Communicate via CSOM / REST</a:t>
            </a:r>
          </a:p>
          <a:p>
            <a:pPr lvl="1"/>
            <a:r>
              <a:rPr lang="en-US" dirty="0" smtClean="0"/>
              <a:t>Granted permission to SharePoint via OAuth </a:t>
            </a:r>
          </a:p>
          <a:p>
            <a:r>
              <a:rPr lang="en-US" dirty="0" smtClean="0"/>
              <a:t>Business logic lives &amp; executes outside of SharePoint</a:t>
            </a:r>
          </a:p>
          <a:p>
            <a:pPr lvl="1"/>
            <a:r>
              <a:rPr lang="en-US" dirty="0" smtClean="0"/>
              <a:t>On-Premise hosted web application</a:t>
            </a:r>
          </a:p>
          <a:p>
            <a:pPr lvl="1"/>
            <a:r>
              <a:rPr lang="en-US" dirty="0" smtClean="0"/>
              <a:t>Windows Azure</a:t>
            </a:r>
          </a:p>
          <a:p>
            <a:pPr lvl="1"/>
            <a:r>
              <a:rPr lang="en-US" dirty="0" smtClean="0"/>
              <a:t>3rd party host</a:t>
            </a:r>
          </a:p>
        </p:txBody>
      </p:sp>
    </p:spTree>
    <p:extLst>
      <p:ext uri="{BB962C8B-B14F-4D97-AF65-F5344CB8AC3E}">
        <p14:creationId xmlns:p14="http://schemas.microsoft.com/office/powerpoint/2010/main" val="225669843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6" name="Text Placeholder 5"/>
          <p:cNvSpPr>
            <a:spLocks noGrp="1"/>
          </p:cNvSpPr>
          <p:nvPr>
            <p:ph type="body" sz="quarter" idx="11"/>
          </p:nvPr>
        </p:nvSpPr>
        <p:spPr/>
        <p:txBody>
          <a:bodyPr/>
          <a:lstStyle/>
          <a:p>
            <a:r>
              <a:rPr lang="en-US" dirty="0"/>
              <a:t>SharePoint App Model: Cloud Hosted</a:t>
            </a:r>
          </a:p>
        </p:txBody>
      </p:sp>
    </p:spTree>
    <p:extLst>
      <p:ext uri="{BB962C8B-B14F-4D97-AF65-F5344CB8AC3E}">
        <p14:creationId xmlns:p14="http://schemas.microsoft.com/office/powerpoint/2010/main" val="38548509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Summary</a:t>
            </a:r>
            <a:endParaRPr lang="en-US" dirty="0"/>
          </a:p>
        </p:txBody>
      </p:sp>
      <p:sp>
        <p:nvSpPr>
          <p:cNvPr id="5" name="Content Placeholder 4"/>
          <p:cNvSpPr>
            <a:spLocks noGrp="1"/>
          </p:cNvSpPr>
          <p:nvPr>
            <p:ph type="body" sz="quarter" idx="10"/>
          </p:nvPr>
        </p:nvSpPr>
        <p:spPr/>
        <p:txBody>
          <a:bodyPr/>
          <a:lstStyle/>
          <a:p>
            <a:r>
              <a:rPr lang="en-US" smtClean="0"/>
              <a:t>Why Apps?</a:t>
            </a:r>
          </a:p>
          <a:p>
            <a:r>
              <a:rPr lang="en-US" smtClean="0"/>
              <a:t>Introducing the new SharePoint 2013 App Model</a:t>
            </a:r>
          </a:p>
          <a:p>
            <a:r>
              <a:rPr lang="en-US" smtClean="0"/>
              <a:t>App Model Architecture Overview</a:t>
            </a:r>
          </a:p>
          <a:p>
            <a:r>
              <a:rPr lang="en-US" smtClean="0"/>
              <a:t>App Hosting Models</a:t>
            </a:r>
          </a:p>
          <a:p>
            <a:r>
              <a:rPr lang="en-US" smtClean="0"/>
              <a:t>Development Process</a:t>
            </a:r>
          </a:p>
          <a:p>
            <a:r>
              <a:rPr lang="en-US" smtClean="0"/>
              <a:t>App User Experience</a:t>
            </a:r>
            <a:endParaRPr lang="en-US" dirty="0"/>
          </a:p>
        </p:txBody>
      </p:sp>
    </p:spTree>
    <p:extLst>
      <p:ext uri="{BB962C8B-B14F-4D97-AF65-F5344CB8AC3E}">
        <p14:creationId xmlns:p14="http://schemas.microsoft.com/office/powerpoint/2010/main" val="317370692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4250" y="1716882"/>
            <a:ext cx="5490606" cy="3647152"/>
          </a:xfrm>
          <a:prstGeom prst="rect">
            <a:avLst/>
          </a:prstGeom>
          <a:noFill/>
        </p:spPr>
        <p:txBody>
          <a:bodyPr wrap="none" rtlCol="0">
            <a:spAutoFit/>
          </a:bodyPr>
          <a:lstStyle/>
          <a:p>
            <a:r>
              <a:rPr lang="fi-FI" sz="19900" dirty="0">
                <a:solidFill>
                  <a:schemeClr val="bg1"/>
                </a:solidFill>
                <a:effectLst>
                  <a:outerShdw blurRad="38100" dist="38100" dir="2700000" algn="tl">
                    <a:srgbClr val="000000">
                      <a:alpha val="43137"/>
                    </a:srgbClr>
                  </a:outerShdw>
                </a:effectLst>
              </a:rPr>
              <a:t>Q&amp;A</a:t>
            </a:r>
            <a:endParaRPr lang="en-US" sz="19900" dirty="0">
              <a:solidFill>
                <a:schemeClr val="bg1"/>
              </a:solidFill>
              <a:effectLst>
                <a:outerShdw blurRad="38100" dist="38100" dir="2700000" algn="tl">
                  <a:srgbClr val="000000">
                    <a:alpha val="43137"/>
                  </a:srgbClr>
                </a:outerShdw>
              </a:effectLst>
            </a:endParaRPr>
          </a:p>
          <a:p>
            <a:endParaRPr lang="en-US" sz="3200" dirty="0"/>
          </a:p>
        </p:txBody>
      </p:sp>
    </p:spTree>
    <p:extLst>
      <p:ext uri="{BB962C8B-B14F-4D97-AF65-F5344CB8AC3E}">
        <p14:creationId xmlns:p14="http://schemas.microsoft.com/office/powerpoint/2010/main" val="314801662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Sites, People, Apps, and Themes</a:t>
            </a:r>
            <a:endParaRPr lang="en-US" dirty="0"/>
          </a:p>
        </p:txBody>
      </p:sp>
      <p:sp>
        <p:nvSpPr>
          <p:cNvPr id="5" name="Content Placeholder 4"/>
          <p:cNvSpPr>
            <a:spLocks noGrp="1"/>
          </p:cNvSpPr>
          <p:nvPr>
            <p:ph type="body" sz="quarter" idx="10"/>
          </p:nvPr>
        </p:nvSpPr>
        <p:spPr/>
        <p:txBody>
          <a:bodyPr/>
          <a:lstStyle/>
          <a:p>
            <a:r>
              <a:rPr lang="en-US" smtClean="0"/>
              <a:t>SharePoint is complicated with many concepts and artifacts</a:t>
            </a:r>
          </a:p>
          <a:p>
            <a:pPr lvl="1"/>
            <a:r>
              <a:rPr lang="en-US" smtClean="0"/>
              <a:t>Pages</a:t>
            </a:r>
          </a:p>
          <a:p>
            <a:pPr lvl="1"/>
            <a:r>
              <a:rPr lang="en-US" smtClean="0"/>
              <a:t>Lists</a:t>
            </a:r>
          </a:p>
          <a:p>
            <a:pPr lvl="1"/>
            <a:r>
              <a:rPr lang="en-US" smtClean="0"/>
              <a:t>Libraries</a:t>
            </a:r>
          </a:p>
          <a:p>
            <a:pPr lvl="1"/>
            <a:r>
              <a:rPr lang="en-US" smtClean="0"/>
              <a:t>Sites</a:t>
            </a:r>
          </a:p>
          <a:p>
            <a:pPr lvl="1"/>
            <a:r>
              <a:rPr lang="en-US" smtClean="0"/>
              <a:t>Views</a:t>
            </a:r>
          </a:p>
          <a:p>
            <a:pPr lvl="1"/>
            <a:r>
              <a:rPr lang="en-US" smtClean="0"/>
              <a:t>Web Parts</a:t>
            </a:r>
          </a:p>
          <a:p>
            <a:pPr lvl="1"/>
            <a:r>
              <a:rPr lang="en-US" smtClean="0"/>
              <a:t>Master Pages</a:t>
            </a:r>
          </a:p>
          <a:p>
            <a:pPr lvl="1"/>
            <a:r>
              <a:rPr lang="en-US" smtClean="0"/>
              <a:t>etc, etc, etc</a:t>
            </a:r>
            <a:endParaRPr lang="en-US" dirty="0"/>
          </a:p>
        </p:txBody>
      </p:sp>
    </p:spTree>
    <p:extLst>
      <p:ext uri="{BB962C8B-B14F-4D97-AF65-F5344CB8AC3E}">
        <p14:creationId xmlns:p14="http://schemas.microsoft.com/office/powerpoint/2010/main" val="179528388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Sites, People, Apps, and Themes</a:t>
            </a:r>
          </a:p>
        </p:txBody>
      </p:sp>
      <p:grpSp>
        <p:nvGrpSpPr>
          <p:cNvPr id="26" name="Group 25"/>
          <p:cNvGrpSpPr/>
          <p:nvPr/>
        </p:nvGrpSpPr>
        <p:grpSpPr>
          <a:xfrm>
            <a:off x="3351484" y="1166173"/>
            <a:ext cx="5251059" cy="2835329"/>
            <a:chOff x="3426919" y="1125504"/>
            <a:chExt cx="5251059" cy="2835329"/>
          </a:xfrm>
        </p:grpSpPr>
        <p:grpSp>
          <p:nvGrpSpPr>
            <p:cNvPr id="18" name="Group 17"/>
            <p:cNvGrpSpPr/>
            <p:nvPr/>
          </p:nvGrpSpPr>
          <p:grpSpPr>
            <a:xfrm>
              <a:off x="3426919" y="1470089"/>
              <a:ext cx="5251059" cy="2490744"/>
              <a:chOff x="3529309" y="1470089"/>
              <a:chExt cx="5251059" cy="2490744"/>
            </a:xfrm>
          </p:grpSpPr>
          <p:pic>
            <p:nvPicPr>
              <p:cNvPr id="4" name="Picture 3"/>
              <p:cNvPicPr>
                <a:picLocks noChangeAspect="1"/>
              </p:cNvPicPr>
              <p:nvPr/>
            </p:nvPicPr>
            <p:blipFill>
              <a:blip r:embed="rId2"/>
              <a:stretch>
                <a:fillRect/>
              </a:stretch>
            </p:blipFill>
            <p:spPr>
              <a:xfrm>
                <a:off x="6496749" y="1470089"/>
                <a:ext cx="1845389" cy="984778"/>
              </a:xfrm>
              <a:prstGeom prst="rect">
                <a:avLst/>
              </a:prstGeom>
              <a:ln>
                <a:solidFill>
                  <a:schemeClr val="accent1"/>
                </a:solidFill>
              </a:ln>
            </p:spPr>
          </p:pic>
          <p:pic>
            <p:nvPicPr>
              <p:cNvPr id="14" name="Picture 13"/>
              <p:cNvPicPr>
                <a:picLocks noChangeAspect="1"/>
              </p:cNvPicPr>
              <p:nvPr/>
            </p:nvPicPr>
            <p:blipFill>
              <a:blip r:embed="rId3"/>
              <a:stretch>
                <a:fillRect/>
              </a:stretch>
            </p:blipFill>
            <p:spPr>
              <a:xfrm>
                <a:off x="3529309" y="1772773"/>
                <a:ext cx="3386876" cy="1811585"/>
              </a:xfrm>
              <a:prstGeom prst="rect">
                <a:avLst/>
              </a:prstGeom>
              <a:ln>
                <a:solidFill>
                  <a:schemeClr val="bg1">
                    <a:lumMod val="85000"/>
                  </a:schemeClr>
                </a:solidFill>
              </a:ln>
            </p:spPr>
          </p:pic>
          <p:pic>
            <p:nvPicPr>
              <p:cNvPr id="17" name="Picture 16"/>
              <p:cNvPicPr>
                <a:picLocks noChangeAspect="1"/>
              </p:cNvPicPr>
              <p:nvPr/>
            </p:nvPicPr>
            <p:blipFill>
              <a:blip r:embed="rId4"/>
              <a:stretch>
                <a:fillRect/>
              </a:stretch>
            </p:blipFill>
            <p:spPr>
              <a:xfrm>
                <a:off x="6199165" y="2578473"/>
                <a:ext cx="2581203" cy="1382360"/>
              </a:xfrm>
              <a:prstGeom prst="rect">
                <a:avLst/>
              </a:prstGeom>
              <a:ln>
                <a:solidFill>
                  <a:schemeClr val="bg1">
                    <a:lumMod val="85000"/>
                  </a:schemeClr>
                </a:solidFill>
              </a:ln>
            </p:spPr>
          </p:pic>
        </p:grpSp>
        <p:sp>
          <p:nvSpPr>
            <p:cNvPr id="20" name="TextBox 19"/>
            <p:cNvSpPr txBox="1"/>
            <p:nvPr/>
          </p:nvSpPr>
          <p:spPr>
            <a:xfrm>
              <a:off x="5120357" y="1125504"/>
              <a:ext cx="1024319" cy="677108"/>
            </a:xfrm>
            <a:prstGeom prst="rect">
              <a:avLst/>
            </a:prstGeom>
            <a:noFill/>
          </p:spPr>
          <p:txBody>
            <a:bodyPr wrap="none" lIns="0" tIns="0" rIns="0" bIns="0" rtlCol="0">
              <a:spAutoFit/>
            </a:bodyPr>
            <a:lstStyle/>
            <a:p>
              <a:r>
                <a:rPr lang="fi-FI" sz="4400" spc="-70" dirty="0" smtClean="0">
                  <a:gradFill>
                    <a:gsLst>
                      <a:gs pos="2917">
                        <a:schemeClr val="bg2"/>
                      </a:gs>
                      <a:gs pos="95000">
                        <a:schemeClr val="bg2"/>
                      </a:gs>
                    </a:gsLst>
                    <a:lin ang="5400000" scaled="0"/>
                  </a:gradFill>
                  <a:latin typeface="+mj-lt"/>
                </a:rPr>
                <a:t>Sites</a:t>
              </a:r>
              <a:endParaRPr lang="en-US" sz="4400" spc="-70" dirty="0" smtClean="0">
                <a:gradFill>
                  <a:gsLst>
                    <a:gs pos="2917">
                      <a:schemeClr val="bg2"/>
                    </a:gs>
                    <a:gs pos="95000">
                      <a:schemeClr val="bg2"/>
                    </a:gs>
                  </a:gsLst>
                  <a:lin ang="5400000" scaled="0"/>
                </a:gradFill>
                <a:latin typeface="+mj-lt"/>
              </a:endParaRPr>
            </a:p>
          </p:txBody>
        </p:sp>
      </p:grpSp>
      <p:grpSp>
        <p:nvGrpSpPr>
          <p:cNvPr id="24" name="Group 23"/>
          <p:cNvGrpSpPr/>
          <p:nvPr/>
        </p:nvGrpSpPr>
        <p:grpSpPr>
          <a:xfrm>
            <a:off x="182245" y="1841465"/>
            <a:ext cx="2784010" cy="2787497"/>
            <a:chOff x="182245" y="1841465"/>
            <a:chExt cx="2784010" cy="2787497"/>
          </a:xfrm>
        </p:grpSpPr>
        <p:grpSp>
          <p:nvGrpSpPr>
            <p:cNvPr id="5" name="Group 4"/>
            <p:cNvGrpSpPr>
              <a:grpSpLocks noChangeAspect="1"/>
            </p:cNvGrpSpPr>
            <p:nvPr/>
          </p:nvGrpSpPr>
          <p:grpSpPr>
            <a:xfrm>
              <a:off x="182245" y="2792962"/>
              <a:ext cx="2784010" cy="1836000"/>
              <a:chOff x="2667934" y="1586479"/>
              <a:chExt cx="2411827" cy="1590551"/>
            </a:xfrm>
          </p:grpSpPr>
          <p:pic>
            <p:nvPicPr>
              <p:cNvPr id="6" name="Picture 6" descr="\\MAGNUM\Projects\Microsoft\Cloud Power FY12\Design\ICONS_PNG\Professionals.png"/>
              <p:cNvPicPr>
                <a:picLocks noChangeAspect="1" noChangeArrowheads="1"/>
              </p:cNvPicPr>
              <p:nvPr/>
            </p:nvPicPr>
            <p:blipFill>
              <a:blip r:embed="rId5" cstate="print">
                <a:duotone>
                  <a:prstClr val="black"/>
                  <a:schemeClr val="accent4">
                    <a:tint val="45000"/>
                    <a:satMod val="400000"/>
                  </a:schemeClr>
                </a:duotone>
              </a:blip>
              <a:srcRect/>
              <a:stretch>
                <a:fillRect/>
              </a:stretch>
            </p:blipFill>
            <p:spPr bwMode="auto">
              <a:xfrm>
                <a:off x="2667934" y="1695955"/>
                <a:ext cx="1371957" cy="1371600"/>
              </a:xfrm>
              <a:prstGeom prst="rect">
                <a:avLst/>
              </a:prstGeom>
              <a:noFill/>
            </p:spPr>
          </p:pic>
          <p:pic>
            <p:nvPicPr>
              <p:cNvPr id="7" name="Picture 6" descr="\\MAGNUM\Projects\Microsoft\Cloud Power FY12\Design\ICONS_PNG\Laptop.png"/>
              <p:cNvPicPr>
                <a:picLocks noChangeAspect="1" noChangeArrowheads="1"/>
              </p:cNvPicPr>
              <p:nvPr/>
            </p:nvPicPr>
            <p:blipFill>
              <a:blip r:embed="rId6" cstate="print">
                <a:duotone>
                  <a:prstClr val="black"/>
                  <a:schemeClr val="accent4">
                    <a:tint val="45000"/>
                    <a:satMod val="400000"/>
                  </a:schemeClr>
                </a:duotone>
              </a:blip>
              <a:srcRect/>
              <a:stretch>
                <a:fillRect/>
              </a:stretch>
            </p:blipFill>
            <p:spPr bwMode="auto">
              <a:xfrm>
                <a:off x="3488796" y="1586479"/>
                <a:ext cx="1590965" cy="1590551"/>
              </a:xfrm>
              <a:prstGeom prst="rect">
                <a:avLst/>
              </a:prstGeom>
              <a:noFill/>
            </p:spPr>
          </p:pic>
        </p:grpSp>
        <p:sp>
          <p:nvSpPr>
            <p:cNvPr id="21" name="TextBox 20"/>
            <p:cNvSpPr txBox="1"/>
            <p:nvPr/>
          </p:nvSpPr>
          <p:spPr>
            <a:xfrm>
              <a:off x="723379" y="1841465"/>
              <a:ext cx="1761060" cy="1107996"/>
            </a:xfrm>
            <a:prstGeom prst="rect">
              <a:avLst/>
            </a:prstGeom>
            <a:noFill/>
          </p:spPr>
          <p:txBody>
            <a:bodyPr wrap="none" lIns="0" tIns="0" rIns="0" bIns="0" rtlCol="0">
              <a:spAutoFit/>
            </a:bodyPr>
            <a:lstStyle/>
            <a:p>
              <a:pPr algn="ctr"/>
              <a:r>
                <a:rPr lang="fi-FI" sz="3600" spc="-70" dirty="0" smtClean="0">
                  <a:gradFill>
                    <a:gsLst>
                      <a:gs pos="2917">
                        <a:schemeClr val="bg2"/>
                      </a:gs>
                      <a:gs pos="95000">
                        <a:schemeClr val="bg2"/>
                      </a:gs>
                    </a:gsLst>
                    <a:lin ang="5400000" scaled="0"/>
                  </a:gradFill>
                  <a:latin typeface="+mj-lt"/>
                </a:rPr>
                <a:t>Members</a:t>
              </a:r>
              <a:br>
                <a:rPr lang="fi-FI" sz="3600" spc="-70" dirty="0" smtClean="0">
                  <a:gradFill>
                    <a:gsLst>
                      <a:gs pos="2917">
                        <a:schemeClr val="bg2"/>
                      </a:gs>
                      <a:gs pos="95000">
                        <a:schemeClr val="bg2"/>
                      </a:gs>
                    </a:gsLst>
                    <a:lin ang="5400000" scaled="0"/>
                  </a:gradFill>
                  <a:latin typeface="+mj-lt"/>
                </a:rPr>
              </a:br>
              <a:r>
                <a:rPr lang="fi-FI" sz="3600" spc="-70" dirty="0" smtClean="0">
                  <a:gradFill>
                    <a:gsLst>
                      <a:gs pos="2917">
                        <a:schemeClr val="bg2"/>
                      </a:gs>
                      <a:gs pos="95000">
                        <a:schemeClr val="bg2"/>
                      </a:gs>
                    </a:gsLst>
                    <a:lin ang="5400000" scaled="0"/>
                  </a:gradFill>
                  <a:latin typeface="+mj-lt"/>
                </a:rPr>
                <a:t>(people)</a:t>
              </a:r>
              <a:endParaRPr lang="en-US" sz="3600" spc="-70" dirty="0" smtClean="0">
                <a:gradFill>
                  <a:gsLst>
                    <a:gs pos="2917">
                      <a:schemeClr val="bg2"/>
                    </a:gs>
                    <a:gs pos="95000">
                      <a:schemeClr val="bg2"/>
                    </a:gs>
                  </a:gsLst>
                  <a:lin ang="5400000" scaled="0"/>
                </a:gradFill>
                <a:latin typeface="+mj-lt"/>
              </a:endParaRPr>
            </a:p>
          </p:txBody>
        </p:sp>
      </p:grpSp>
      <p:grpSp>
        <p:nvGrpSpPr>
          <p:cNvPr id="27" name="Group 26"/>
          <p:cNvGrpSpPr/>
          <p:nvPr/>
        </p:nvGrpSpPr>
        <p:grpSpPr>
          <a:xfrm>
            <a:off x="8452576" y="2063202"/>
            <a:ext cx="3550774" cy="3838494"/>
            <a:chOff x="8452576" y="2063202"/>
            <a:chExt cx="3550774" cy="3838494"/>
          </a:xfrm>
        </p:grpSpPr>
        <p:grpSp>
          <p:nvGrpSpPr>
            <p:cNvPr id="16" name="Group 15"/>
            <p:cNvGrpSpPr>
              <a:grpSpLocks noChangeAspect="1"/>
            </p:cNvGrpSpPr>
            <p:nvPr/>
          </p:nvGrpSpPr>
          <p:grpSpPr>
            <a:xfrm>
              <a:off x="8452576" y="2769696"/>
              <a:ext cx="3550774" cy="3132000"/>
              <a:chOff x="8047326" y="2146242"/>
              <a:chExt cx="3980695" cy="3511221"/>
            </a:xfrm>
          </p:grpSpPr>
          <p:pic>
            <p:nvPicPr>
              <p:cNvPr id="8" name="Picture 7"/>
              <p:cNvPicPr>
                <a:picLocks noChangeAspect="1"/>
              </p:cNvPicPr>
              <p:nvPr/>
            </p:nvPicPr>
            <p:blipFill>
              <a:blip r:embed="rId7"/>
              <a:stretch>
                <a:fillRect/>
              </a:stretch>
            </p:blipFill>
            <p:spPr>
              <a:xfrm>
                <a:off x="9161612" y="2615761"/>
                <a:ext cx="1028571" cy="1171429"/>
              </a:xfrm>
              <a:prstGeom prst="rect">
                <a:avLst/>
              </a:prstGeom>
            </p:spPr>
          </p:pic>
          <p:pic>
            <p:nvPicPr>
              <p:cNvPr id="9" name="Picture 8"/>
              <p:cNvPicPr>
                <a:picLocks noChangeAspect="1"/>
              </p:cNvPicPr>
              <p:nvPr/>
            </p:nvPicPr>
            <p:blipFill rotWithShape="1">
              <a:blip r:embed="rId8"/>
              <a:srcRect b="14328"/>
              <a:stretch/>
            </p:blipFill>
            <p:spPr>
              <a:xfrm>
                <a:off x="8047326" y="3169117"/>
                <a:ext cx="1114286" cy="1215738"/>
              </a:xfrm>
              <a:prstGeom prst="rect">
                <a:avLst/>
              </a:prstGeom>
            </p:spPr>
          </p:pic>
          <p:pic>
            <p:nvPicPr>
              <p:cNvPr id="10" name="Picture 9"/>
              <p:cNvPicPr>
                <a:picLocks noChangeAspect="1"/>
              </p:cNvPicPr>
              <p:nvPr/>
            </p:nvPicPr>
            <p:blipFill rotWithShape="1">
              <a:blip r:embed="rId9"/>
              <a:srcRect b="16089"/>
              <a:stretch/>
            </p:blipFill>
            <p:spPr>
              <a:xfrm>
                <a:off x="10770878" y="3528104"/>
                <a:ext cx="1257143" cy="1182744"/>
              </a:xfrm>
              <a:prstGeom prst="rect">
                <a:avLst/>
              </a:prstGeom>
            </p:spPr>
          </p:pic>
          <p:pic>
            <p:nvPicPr>
              <p:cNvPr id="11" name="Picture 10"/>
              <p:cNvPicPr>
                <a:picLocks noChangeAspect="1"/>
              </p:cNvPicPr>
              <p:nvPr/>
            </p:nvPicPr>
            <p:blipFill>
              <a:blip r:embed="rId10"/>
              <a:stretch>
                <a:fillRect/>
              </a:stretch>
            </p:blipFill>
            <p:spPr>
              <a:xfrm>
                <a:off x="10190183" y="2146242"/>
                <a:ext cx="1238095" cy="1380952"/>
              </a:xfrm>
              <a:prstGeom prst="rect">
                <a:avLst/>
              </a:prstGeom>
            </p:spPr>
          </p:pic>
          <p:pic>
            <p:nvPicPr>
              <p:cNvPr id="12" name="Picture 11"/>
              <p:cNvPicPr>
                <a:picLocks noChangeAspect="1"/>
              </p:cNvPicPr>
              <p:nvPr/>
            </p:nvPicPr>
            <p:blipFill>
              <a:blip r:embed="rId11"/>
              <a:stretch>
                <a:fillRect/>
              </a:stretch>
            </p:blipFill>
            <p:spPr>
              <a:xfrm>
                <a:off x="8265764" y="4505082"/>
                <a:ext cx="1038095" cy="1152381"/>
              </a:xfrm>
              <a:prstGeom prst="rect">
                <a:avLst/>
              </a:prstGeom>
            </p:spPr>
          </p:pic>
          <p:pic>
            <p:nvPicPr>
              <p:cNvPr id="13" name="Picture 12"/>
              <p:cNvPicPr>
                <a:picLocks noChangeAspect="1"/>
              </p:cNvPicPr>
              <p:nvPr/>
            </p:nvPicPr>
            <p:blipFill>
              <a:blip r:embed="rId12"/>
              <a:stretch>
                <a:fillRect/>
              </a:stretch>
            </p:blipFill>
            <p:spPr>
              <a:xfrm>
                <a:off x="9464303" y="3820135"/>
                <a:ext cx="1276190" cy="1380952"/>
              </a:xfrm>
              <a:prstGeom prst="rect">
                <a:avLst/>
              </a:prstGeom>
            </p:spPr>
          </p:pic>
        </p:grpSp>
        <p:sp>
          <p:nvSpPr>
            <p:cNvPr id="22" name="TextBox 21"/>
            <p:cNvSpPr txBox="1"/>
            <p:nvPr/>
          </p:nvSpPr>
          <p:spPr>
            <a:xfrm>
              <a:off x="9830558" y="2063202"/>
              <a:ext cx="1169551" cy="677108"/>
            </a:xfrm>
            <a:prstGeom prst="rect">
              <a:avLst/>
            </a:prstGeom>
            <a:noFill/>
          </p:spPr>
          <p:txBody>
            <a:bodyPr wrap="none" lIns="0" tIns="0" rIns="0" bIns="0" rtlCol="0">
              <a:spAutoFit/>
            </a:bodyPr>
            <a:lstStyle/>
            <a:p>
              <a:r>
                <a:rPr lang="fi-FI" sz="4400" spc="-70" dirty="0" smtClean="0">
                  <a:gradFill>
                    <a:gsLst>
                      <a:gs pos="2917">
                        <a:schemeClr val="bg2"/>
                      </a:gs>
                      <a:gs pos="95000">
                        <a:schemeClr val="bg2"/>
                      </a:gs>
                    </a:gsLst>
                    <a:lin ang="5400000" scaled="0"/>
                  </a:gradFill>
                  <a:latin typeface="+mj-lt"/>
                </a:rPr>
                <a:t>Apps</a:t>
              </a:r>
              <a:endParaRPr lang="en-US" sz="4400" spc="-70" dirty="0" smtClean="0">
                <a:gradFill>
                  <a:gsLst>
                    <a:gs pos="2917">
                      <a:schemeClr val="bg2"/>
                    </a:gs>
                    <a:gs pos="95000">
                      <a:schemeClr val="bg2"/>
                    </a:gs>
                  </a:gsLst>
                  <a:lin ang="5400000" scaled="0"/>
                </a:gradFill>
                <a:latin typeface="+mj-lt"/>
              </a:endParaRPr>
            </a:p>
          </p:txBody>
        </p:sp>
      </p:grpSp>
      <p:grpSp>
        <p:nvGrpSpPr>
          <p:cNvPr id="25" name="Group 24"/>
          <p:cNvGrpSpPr/>
          <p:nvPr/>
        </p:nvGrpSpPr>
        <p:grpSpPr>
          <a:xfrm>
            <a:off x="3236255" y="2919332"/>
            <a:ext cx="5503541" cy="3630345"/>
            <a:chOff x="3225244" y="2948459"/>
            <a:chExt cx="5503541" cy="3630345"/>
          </a:xfrm>
        </p:grpSpPr>
        <p:pic>
          <p:nvPicPr>
            <p:cNvPr id="19" name="Picture 18"/>
            <p:cNvPicPr>
              <a:picLocks noChangeAspect="1"/>
            </p:cNvPicPr>
            <p:nvPr/>
          </p:nvPicPr>
          <p:blipFill>
            <a:blip r:embed="rId13"/>
            <a:stretch>
              <a:fillRect/>
            </a:stretch>
          </p:blipFill>
          <p:spPr>
            <a:xfrm>
              <a:off x="3225244" y="2948459"/>
              <a:ext cx="5503541" cy="2980365"/>
            </a:xfrm>
            <a:prstGeom prst="rect">
              <a:avLst/>
            </a:prstGeom>
          </p:spPr>
        </p:pic>
        <p:sp>
          <p:nvSpPr>
            <p:cNvPr id="23" name="TextBox 22"/>
            <p:cNvSpPr txBox="1"/>
            <p:nvPr/>
          </p:nvSpPr>
          <p:spPr>
            <a:xfrm>
              <a:off x="5041537" y="5901696"/>
              <a:ext cx="1789592" cy="677108"/>
            </a:xfrm>
            <a:prstGeom prst="rect">
              <a:avLst/>
            </a:prstGeom>
            <a:noFill/>
          </p:spPr>
          <p:txBody>
            <a:bodyPr wrap="none" lIns="0" tIns="0" rIns="0" bIns="0" rtlCol="0">
              <a:spAutoFit/>
            </a:bodyPr>
            <a:lstStyle/>
            <a:p>
              <a:r>
                <a:rPr lang="fi-FI" sz="4400" spc="-70" dirty="0" smtClean="0">
                  <a:gradFill>
                    <a:gsLst>
                      <a:gs pos="2917">
                        <a:schemeClr val="bg2"/>
                      </a:gs>
                      <a:gs pos="95000">
                        <a:schemeClr val="bg2"/>
                      </a:gs>
                    </a:gsLst>
                    <a:lin ang="5400000" scaled="0"/>
                  </a:gradFill>
                  <a:latin typeface="+mj-lt"/>
                </a:rPr>
                <a:t>Themes</a:t>
              </a:r>
              <a:endParaRPr lang="en-US" sz="4400" spc="-70" dirty="0" smtClean="0">
                <a:gradFill>
                  <a:gsLst>
                    <a:gs pos="2917">
                      <a:schemeClr val="bg2"/>
                    </a:gs>
                    <a:gs pos="95000">
                      <a:schemeClr val="bg2"/>
                    </a:gs>
                  </a:gsLst>
                  <a:lin ang="5400000" scaled="0"/>
                </a:gradFill>
                <a:latin typeface="+mj-lt"/>
              </a:endParaRPr>
            </a:p>
          </p:txBody>
        </p:sp>
      </p:grpSp>
    </p:spTree>
    <p:extLst>
      <p:ext uri="{BB962C8B-B14F-4D97-AF65-F5344CB8AC3E}">
        <p14:creationId xmlns:p14="http://schemas.microsoft.com/office/powerpoint/2010/main" val="10775995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1+#ppt_w/2"/>
                                          </p:val>
                                        </p:tav>
                                        <p:tav tm="100000">
                                          <p:val>
                                            <p:strVal val="#ppt_x"/>
                                          </p:val>
                                        </p:tav>
                                      </p:tavLst>
                                    </p:anim>
                                    <p:anim calcmode="lin" valueType="num">
                                      <p:cBhvr additive="base">
                                        <p:cTn id="1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Sites, People, Apps, and Themes</a:t>
            </a:r>
            <a:endParaRPr lang="en-US" dirty="0"/>
          </a:p>
        </p:txBody>
      </p:sp>
      <p:sp>
        <p:nvSpPr>
          <p:cNvPr id="5" name="Content Placeholder 4"/>
          <p:cNvSpPr>
            <a:spLocks noGrp="1"/>
          </p:cNvSpPr>
          <p:nvPr>
            <p:ph type="body" sz="quarter" idx="10"/>
          </p:nvPr>
        </p:nvSpPr>
        <p:spPr>
          <a:xfrm>
            <a:off x="519112" y="1447799"/>
            <a:ext cx="11149013" cy="4358090"/>
          </a:xfrm>
        </p:spPr>
        <p:txBody>
          <a:bodyPr/>
          <a:lstStyle/>
          <a:p>
            <a:pPr marL="0" indent="0">
              <a:buNone/>
            </a:pPr>
            <a:r>
              <a:rPr lang="en-US" dirty="0" smtClean="0"/>
              <a:t>What Does SharePoint Have today?</a:t>
            </a:r>
          </a:p>
          <a:p>
            <a:r>
              <a:rPr lang="en-US" sz="3600" dirty="0" smtClean="0"/>
              <a:t>Sites</a:t>
            </a:r>
          </a:p>
          <a:p>
            <a:pPr lvl="1"/>
            <a:r>
              <a:rPr lang="en-US" sz="2000" dirty="0" smtClean="0"/>
              <a:t>Team Sites</a:t>
            </a:r>
          </a:p>
          <a:p>
            <a:pPr lvl="1"/>
            <a:r>
              <a:rPr lang="en-US" sz="2000" dirty="0" smtClean="0"/>
              <a:t>My Sites</a:t>
            </a:r>
          </a:p>
          <a:p>
            <a:r>
              <a:rPr lang="en-US" sz="3600" dirty="0" smtClean="0"/>
              <a:t>People</a:t>
            </a:r>
          </a:p>
          <a:p>
            <a:pPr lvl="1"/>
            <a:r>
              <a:rPr lang="en-US" sz="2000" dirty="0" smtClean="0"/>
              <a:t>Profiles</a:t>
            </a:r>
          </a:p>
          <a:p>
            <a:pPr lvl="1"/>
            <a:r>
              <a:rPr lang="en-US" sz="2000" dirty="0" smtClean="0"/>
              <a:t>My Sites</a:t>
            </a:r>
          </a:p>
          <a:p>
            <a:r>
              <a:rPr lang="en-US" sz="3600" dirty="0" smtClean="0"/>
              <a:t>Themes</a:t>
            </a:r>
          </a:p>
          <a:p>
            <a:pPr lvl="1"/>
            <a:r>
              <a:rPr lang="en-US" sz="2000" dirty="0" smtClean="0"/>
              <a:t>Site Theming</a:t>
            </a:r>
          </a:p>
          <a:p>
            <a:endParaRPr lang="en-US" dirty="0" smtClean="0"/>
          </a:p>
        </p:txBody>
      </p:sp>
    </p:spTree>
    <p:extLst>
      <p:ext uri="{BB962C8B-B14F-4D97-AF65-F5344CB8AC3E}">
        <p14:creationId xmlns:p14="http://schemas.microsoft.com/office/powerpoint/2010/main" val="104690204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2010 Application Challenges</a:t>
            </a:r>
            <a:endParaRPr lang="en-US" dirty="0"/>
          </a:p>
        </p:txBody>
      </p:sp>
      <p:sp>
        <p:nvSpPr>
          <p:cNvPr id="5" name="Content Placeholder 4"/>
          <p:cNvSpPr>
            <a:spLocks noGrp="1"/>
          </p:cNvSpPr>
          <p:nvPr>
            <p:ph type="body" sz="quarter" idx="10"/>
          </p:nvPr>
        </p:nvSpPr>
        <p:spPr/>
        <p:txBody>
          <a:bodyPr/>
          <a:lstStyle/>
          <a:p>
            <a:r>
              <a:rPr lang="en-US" smtClean="0"/>
              <a:t>Custom code on server</a:t>
            </a:r>
          </a:p>
          <a:p>
            <a:pPr lvl="1"/>
            <a:r>
              <a:rPr lang="en-US" smtClean="0"/>
              <a:t>Root cause of most SharePoint outages / issues</a:t>
            </a:r>
          </a:p>
          <a:p>
            <a:pPr lvl="1"/>
            <a:r>
              <a:rPr lang="en-US" smtClean="0"/>
              <a:t>Lots to deploy</a:t>
            </a:r>
          </a:p>
          <a:p>
            <a:pPr lvl="1"/>
            <a:r>
              <a:rPr lang="en-US" smtClean="0"/>
              <a:t>Requires a big server touch</a:t>
            </a:r>
          </a:p>
          <a:p>
            <a:pPr lvl="1"/>
            <a:r>
              <a:rPr lang="en-US" smtClean="0"/>
              <a:t>Not possible in hosted environments</a:t>
            </a:r>
          </a:p>
          <a:p>
            <a:r>
              <a:rPr lang="en-US" smtClean="0"/>
              <a:t>Sandbox</a:t>
            </a:r>
          </a:p>
          <a:p>
            <a:pPr lvl="1"/>
            <a:r>
              <a:rPr lang="en-US" smtClean="0"/>
              <a:t>Possible in hosted environment</a:t>
            </a:r>
          </a:p>
          <a:p>
            <a:pPr lvl="1"/>
            <a:r>
              <a:rPr lang="en-US" smtClean="0"/>
              <a:t>Limited set of things you can do</a:t>
            </a:r>
          </a:p>
          <a:p>
            <a:r>
              <a:rPr lang="en-US" smtClean="0"/>
              <a:t>In both, developers must know SharePoint API</a:t>
            </a:r>
            <a:endParaRPr lang="en-US" dirty="0"/>
          </a:p>
        </p:txBody>
      </p:sp>
    </p:spTree>
    <p:extLst>
      <p:ext uri="{BB962C8B-B14F-4D97-AF65-F5344CB8AC3E}">
        <p14:creationId xmlns:p14="http://schemas.microsoft.com/office/powerpoint/2010/main" val="251331836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Introducing the Cloud App Model for new SharePoint</a:t>
            </a:r>
            <a:endParaRPr lang="en-US" dirty="0"/>
          </a:p>
        </p:txBody>
      </p:sp>
    </p:spTree>
    <p:extLst>
      <p:ext uri="{BB962C8B-B14F-4D97-AF65-F5344CB8AC3E}">
        <p14:creationId xmlns:p14="http://schemas.microsoft.com/office/powerpoint/2010/main" val="160951697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Introducing SharePoint App Model</a:t>
            </a:r>
            <a:endParaRPr lang="en-US" dirty="0"/>
          </a:p>
        </p:txBody>
      </p:sp>
      <p:sp>
        <p:nvSpPr>
          <p:cNvPr id="5" name="Content Placeholder 4"/>
          <p:cNvSpPr>
            <a:spLocks noGrp="1"/>
          </p:cNvSpPr>
          <p:nvPr>
            <p:ph type="body" sz="quarter" idx="10"/>
          </p:nvPr>
        </p:nvSpPr>
        <p:spPr/>
        <p:txBody>
          <a:bodyPr/>
          <a:lstStyle/>
          <a:p>
            <a:r>
              <a:rPr lang="en-US" sz="3600" dirty="0" smtClean="0"/>
              <a:t>SharePoint applications no longer live in SharePoint</a:t>
            </a:r>
          </a:p>
          <a:p>
            <a:r>
              <a:rPr lang="en-US" sz="3600" dirty="0" smtClean="0"/>
              <a:t>Custom code executes in the client, cloud or on-</a:t>
            </a:r>
            <a:r>
              <a:rPr lang="en-US" sz="3600" dirty="0" err="1" smtClean="0"/>
              <a:t>prem</a:t>
            </a:r>
            <a:endParaRPr lang="en-US" sz="3600" dirty="0" smtClean="0"/>
          </a:p>
          <a:p>
            <a:r>
              <a:rPr lang="en-US" sz="3600" dirty="0" smtClean="0"/>
              <a:t>Apps are granted permissions to SharePoint via OAuth </a:t>
            </a:r>
          </a:p>
          <a:p>
            <a:r>
              <a:rPr lang="en-US" sz="3600" dirty="0" smtClean="0"/>
              <a:t>Apps communicate with SharePoint via REST / CSOM</a:t>
            </a:r>
          </a:p>
          <a:p>
            <a:r>
              <a:rPr lang="en-US" sz="3600" dirty="0" smtClean="0"/>
              <a:t>Acquire apps via centralized Marketplace</a:t>
            </a:r>
          </a:p>
          <a:p>
            <a:pPr lvl="1"/>
            <a:r>
              <a:rPr lang="en-US" sz="2000" dirty="0" smtClean="0"/>
              <a:t>Corporate Marketplace</a:t>
            </a:r>
          </a:p>
          <a:p>
            <a:pPr lvl="1"/>
            <a:r>
              <a:rPr lang="en-US" sz="2000" dirty="0" smtClean="0"/>
              <a:t>Public Marketplace (via submission process)</a:t>
            </a:r>
          </a:p>
          <a:p>
            <a:pPr lvl="1"/>
            <a:r>
              <a:rPr lang="en-US" sz="2000" dirty="0" smtClean="0"/>
              <a:t>APIs for manual deployment</a:t>
            </a:r>
          </a:p>
        </p:txBody>
      </p:sp>
    </p:spTree>
    <p:extLst>
      <p:ext uri="{BB962C8B-B14F-4D97-AF65-F5344CB8AC3E}">
        <p14:creationId xmlns:p14="http://schemas.microsoft.com/office/powerpoint/2010/main" val="134722607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C3D6E74921EDE41A8C79FE33C458F91" ma:contentTypeVersion="6" ma:contentTypeDescription="Create a new document." ma:contentTypeScope="" ma:versionID="8ce734e2763c87cb7b5e43c000684c26">
  <xsd:schema xmlns:xsd="http://www.w3.org/2001/XMLSchema" xmlns:xs="http://www.w3.org/2001/XMLSchema" xmlns:p="http://schemas.microsoft.com/office/2006/metadata/properties" xmlns:ns1="http://schemas.microsoft.com/sharepoint/v3" targetNamespace="http://schemas.microsoft.com/office/2006/metadata/properties" ma:root="true" ma:fieldsID="9e2d08bd8ea8da1c3d64b7d49ee93571" ns1:_="">
    <xsd:import namespace="http://schemas.microsoft.com/sharepoint/v3"/>
    <xsd:element name="properties">
      <xsd:complexType>
        <xsd:sequence>
          <xsd:element name="documentManagement">
            <xsd:complexType>
              <xsd:all>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AverageRating" ma:readOnly="true">
      <xsd:simpleType>
        <xsd:restriction base="dms:Number"/>
      </xsd:simpleType>
    </xsd:element>
    <xsd:element name="RatingCount" ma:index="9" nillable="true" ma:displayName="Number of Ratings" ma:decimals="0" ma:description="Number of ratings submitted" ma:internalName="RatingCount" ma:readOnly="true">
      <xsd:simpleType>
        <xsd:restriction base="dms:Number"/>
      </xsd:simpleType>
    </xsd:element>
    <xsd:element name="RatedBy" ma:index="10"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1" nillable="true" ma:displayName="User ratings" ma:description="User ratings for the item" ma:hidden="true" ma:internalName="Ratings">
      <xsd:simpleType>
        <xsd:restriction base="dms:Note"/>
      </xsd:simpleType>
    </xsd:element>
    <xsd:element name="LikesCount" ma:index="12" nillable="true" ma:displayName="Number of Likes" ma:internalName="LikesCount">
      <xsd:simpleType>
        <xsd:restriction base="dms:Unknown"/>
      </xsd:simpleType>
    </xsd:element>
    <xsd:element name="LikedBy" ma:index="13"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9C7915A3-8BE9-43C2-BC46-D2ED41F1D7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520</TotalTime>
  <Words>4393</Words>
  <Application>Microsoft Office PowerPoint</Application>
  <PresentationFormat>Custom</PresentationFormat>
  <Paragraphs>443</Paragraphs>
  <Slides>34</Slides>
  <Notes>30</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Calibri</vt:lpstr>
      <vt:lpstr>Consolas</vt:lpstr>
      <vt:lpstr>Courier New</vt:lpstr>
      <vt:lpstr>Segoe UI</vt:lpstr>
      <vt:lpstr>Segoe UI Light</vt:lpstr>
      <vt:lpstr>Wingdings</vt:lpstr>
      <vt:lpstr>5-30055_SharePoint Template 2012 - 16x9 - White Background</vt:lpstr>
      <vt:lpstr>5-30055_SharePoint Template 2012 - 16x9 - Colored Accent Slides</vt:lpstr>
      <vt:lpstr>Introduction to SharePoint 2013 App Model</vt:lpstr>
      <vt:lpstr>Agenda</vt:lpstr>
      <vt:lpstr>Why Apps?</vt:lpstr>
      <vt:lpstr>Sites, People, Apps, and Themes</vt:lpstr>
      <vt:lpstr>Sites, People, Apps, and Themes</vt:lpstr>
      <vt:lpstr>Sites, People, Apps, and Themes</vt:lpstr>
      <vt:lpstr>SharePoint 2010 Application Challenges</vt:lpstr>
      <vt:lpstr>Introducing the Cloud App Model for new SharePoint</vt:lpstr>
      <vt:lpstr>Introducing SharePoint App Model</vt:lpstr>
      <vt:lpstr>App Principles</vt:lpstr>
      <vt:lpstr>User Experience</vt:lpstr>
      <vt:lpstr>Basic SharePoint App Architecture</vt:lpstr>
      <vt:lpstr>Benefits</vt:lpstr>
      <vt:lpstr>SharePoint Solutions &amp; Apps</vt:lpstr>
      <vt:lpstr>Understanding the App URL</vt:lpstr>
      <vt:lpstr>PowerPoint Presentation</vt:lpstr>
      <vt:lpstr>App design choices when Building Apps</vt:lpstr>
      <vt:lpstr>Hosting: Choice of Three Architecture Approaches</vt:lpstr>
      <vt:lpstr>Hosting: Cloud vs. SharePoint</vt:lpstr>
      <vt:lpstr>App User Experience Decisions</vt:lpstr>
      <vt:lpstr>Entry Point / Experience: App Shapes</vt:lpstr>
      <vt:lpstr>App Branding</vt:lpstr>
      <vt:lpstr>App Scoping</vt:lpstr>
      <vt:lpstr>Application Isolation</vt:lpstr>
      <vt:lpstr>Obtaining Applications</vt:lpstr>
      <vt:lpstr>Architecture</vt:lpstr>
      <vt:lpstr>App model architecture overview</vt:lpstr>
      <vt:lpstr>App Model Type 1: SharePoint Hosted</vt:lpstr>
      <vt:lpstr>PowerPoint Presentation</vt:lpstr>
      <vt:lpstr>App Model Type 2: Cloud Hosted</vt:lpstr>
      <vt:lpstr>PowerPoint Presentation</vt:lpstr>
      <vt:lpstr>Summary</vt:lpstr>
      <vt:lpstr>PowerPoint Presentation</vt:lpstr>
      <vt:lpstr>PowerPoint Presentation</vt:lpstr>
    </vt:vector>
  </TitlesOfParts>
  <Manager>Vesa Juvonen</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SP2013 Ignite Developer</dc:title>
  <dc:creator>Vesa.Juvonen@microsoft.com</dc:creator>
  <cp:keywords>SharePoint; Ignite</cp:keywords>
  <dc:description>SP2013 Ignite - Developer</dc:description>
  <cp:lastModifiedBy>Vesa Juvonen</cp:lastModifiedBy>
  <cp:revision>6</cp:revision>
  <dcterms:created xsi:type="dcterms:W3CDTF">2012-06-08T22:41:39Z</dcterms:created>
  <dcterms:modified xsi:type="dcterms:W3CDTF">2013-01-09T20:02:47Z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0x0101001C3D6E74921EDE41A8C79FE33C458F91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