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7"/>
  </p:notesMasterIdLst>
  <p:handoutMasterIdLst>
    <p:handoutMasterId r:id="rId48"/>
  </p:handoutMasterIdLst>
  <p:sldIdLst>
    <p:sldId id="648" r:id="rId6"/>
    <p:sldId id="792" r:id="rId7"/>
    <p:sldId id="793" r:id="rId8"/>
    <p:sldId id="794" r:id="rId9"/>
    <p:sldId id="795" r:id="rId10"/>
    <p:sldId id="796" r:id="rId11"/>
    <p:sldId id="797" r:id="rId12"/>
    <p:sldId id="798" r:id="rId13"/>
    <p:sldId id="799" r:id="rId14"/>
    <p:sldId id="800"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818" r:id="rId33"/>
    <p:sldId id="819" r:id="rId34"/>
    <p:sldId id="820" r:id="rId35"/>
    <p:sldId id="821" r:id="rId36"/>
    <p:sldId id="822" r:id="rId37"/>
    <p:sldId id="823" r:id="rId38"/>
    <p:sldId id="824" r:id="rId39"/>
    <p:sldId id="825" r:id="rId40"/>
    <p:sldId id="826" r:id="rId41"/>
    <p:sldId id="827" r:id="rId42"/>
    <p:sldId id="828" r:id="rId43"/>
    <p:sldId id="829" r:id="rId44"/>
    <p:sldId id="790" r:id="rId45"/>
    <p:sldId id="791" r:id="rId4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621" autoAdjust="0"/>
  </p:normalViewPr>
  <p:slideViewPr>
    <p:cSldViewPr snapToGrid="0">
      <p:cViewPr varScale="1">
        <p:scale>
          <a:sx n="105" d="100"/>
          <a:sy n="105" d="100"/>
        </p:scale>
        <p:origin x="84" y="366"/>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SharePoint-Only</a:t>
            </a:r>
            <a:r>
              <a:rPr lang="en-US" baseline="0" dirty="0" smtClean="0"/>
              <a:t> apps can make use of various declarative elements along with web services and JavaScript.</a:t>
            </a:r>
          </a:p>
          <a:p>
            <a:r>
              <a:rPr lang="en-US" baseline="0" dirty="0" smtClean="0"/>
              <a:t>There is no support for any type of code assembly! This is the big development shift – developers are going to rely much more on JavaScript and web services. Specifically, developers need the following skills:</a:t>
            </a:r>
          </a:p>
          <a:p>
            <a:endParaRPr lang="en-US" baseline="0" dirty="0" smtClean="0"/>
          </a:p>
          <a:p>
            <a:pPr marL="171450" indent="-171450">
              <a:buFont typeface="Arial" pitchFamily="34" charset="0"/>
              <a:buChar char="•"/>
            </a:pPr>
            <a:r>
              <a:rPr lang="en-US" baseline="0" dirty="0" smtClean="0"/>
              <a:t>Object-Oriented JavaScript</a:t>
            </a:r>
          </a:p>
          <a:p>
            <a:pPr marL="171450" indent="-171450">
              <a:buFont typeface="Arial" pitchFamily="34" charset="0"/>
              <a:buChar char="•"/>
            </a:pPr>
            <a:r>
              <a:rPr lang="en-US" baseline="0" dirty="0" smtClean="0"/>
              <a:t>ASP.NET AJAX</a:t>
            </a:r>
          </a:p>
          <a:p>
            <a:pPr marL="171450" indent="-171450">
              <a:buFont typeface="Arial" pitchFamily="34" charset="0"/>
              <a:buChar char="•"/>
            </a:pPr>
            <a:r>
              <a:rPr lang="en-US" baseline="0" dirty="0" err="1" smtClean="0"/>
              <a:t>jQuery</a:t>
            </a:r>
            <a:endParaRPr lang="en-US" baseline="0" dirty="0" smtClean="0"/>
          </a:p>
          <a:p>
            <a:pPr marL="171450" indent="-171450">
              <a:buFont typeface="Arial" pitchFamily="34" charset="0"/>
              <a:buChar char="•"/>
            </a:pPr>
            <a:r>
              <a:rPr lang="en-US" baseline="0" dirty="0" smtClean="0"/>
              <a:t>Web Services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277737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Server-Side code of any kind is allowed</a:t>
            </a:r>
          </a:p>
          <a:p>
            <a:r>
              <a:rPr lang="en-US" dirty="0" smtClean="0"/>
              <a:t>No assemblies, no code behind, no code beside, nothing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173850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8370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154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Noting here that JavaScript is pretty loose. It’s not the best development language. Probably a lot to learn for the average SharePoint developer who has been doing server-side,</a:t>
            </a:r>
            <a:r>
              <a:rPr lang="en-US" baseline="0" dirty="0" smtClean="0"/>
              <a:t> fully-trusted solutions.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4435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Add function takes no arguments, but arguments are passed anyway.</a:t>
            </a:r>
          </a:p>
          <a:p>
            <a:r>
              <a:rPr lang="en-US" dirty="0" smtClean="0"/>
              <a:t>Note</a:t>
            </a:r>
            <a:r>
              <a:rPr lang="en-US" baseline="0" dirty="0" smtClean="0"/>
              <a:t> how we can access the arguments array to get them</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1158100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has a </a:t>
            </a:r>
            <a:r>
              <a:rPr lang="en-US" dirty="0" err="1" smtClean="0"/>
              <a:t>var</a:t>
            </a:r>
            <a:r>
              <a:rPr lang="en-US" dirty="0" smtClean="0"/>
              <a:t> keyword, but there is a type associated with each variable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315424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forms of functions in JavaScript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828012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133275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a:t>
            </a:r>
            <a:r>
              <a:rPr lang="en-US" dirty="0" err="1" smtClean="0"/>
              <a:t>jQuery</a:t>
            </a:r>
            <a:r>
              <a:rPr lang="en-US" dirty="0" smtClean="0"/>
              <a:t> is to allow for the</a:t>
            </a:r>
            <a:r>
              <a:rPr lang="en-US" baseline="0" dirty="0" smtClean="0"/>
              <a:t> easy selection of DOM elements and to perform operations on the collection of selected elements. </a:t>
            </a:r>
            <a:r>
              <a:rPr lang="en-US" baseline="0" dirty="0" err="1" smtClean="0"/>
              <a:t>jQuery</a:t>
            </a:r>
            <a:r>
              <a:rPr lang="en-US" baseline="0" dirty="0" smtClean="0"/>
              <a:t> is popular because it simplifies the process of selecting DOM elements. This drastically cuts down on code.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226832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Students should already have an understanding of the basic App Model at this point. This lecture focuses on creating Apps that utilize “SharePoint Only” artifacts.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lecture will review the basic App Model briefly, but then move into the specifics of what is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180896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CDN </a:t>
            </a:r>
            <a:r>
              <a:rPr lang="en-US" dirty="0" err="1" smtClean="0"/>
              <a:t>refrences</a:t>
            </a:r>
            <a:r>
              <a:rPr lang="en-US" dirty="0" smtClean="0"/>
              <a:t> are </a:t>
            </a:r>
            <a:r>
              <a:rPr lang="en-US" dirty="0" err="1" smtClean="0"/>
              <a:t>preffered</a:t>
            </a:r>
            <a:r>
              <a:rPr lang="en-US" dirty="0" smtClean="0"/>
              <a:t> because they are always up to date.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1732477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global function is the key to selecting and operating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1067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Ready handler allows you an entry point into the page lifecycle</a:t>
            </a:r>
          </a:p>
          <a:p>
            <a:endParaRPr lang="en-US" dirty="0" smtClean="0"/>
          </a:p>
          <a:p>
            <a:r>
              <a:rPr lang="en-US" dirty="0" smtClean="0"/>
              <a:t>A developer can unhook the </a:t>
            </a:r>
            <a:r>
              <a:rPr lang="en-US" dirty="0" err="1" smtClean="0"/>
              <a:t>onload</a:t>
            </a:r>
            <a:r>
              <a:rPr lang="en-US" dirty="0" smtClean="0"/>
              <a:t> event </a:t>
            </a:r>
          </a:p>
          <a:p>
            <a:r>
              <a:rPr lang="en-US" dirty="0" err="1" smtClean="0"/>
              <a:t>onload</a:t>
            </a:r>
            <a:r>
              <a:rPr lang="en-US" dirty="0" smtClean="0"/>
              <a:t> doesn’t fire until all resources are downloaded, which is late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76380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ways to select DOM elements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3129391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are defined in various libraries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1693463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Tree>
    <p:extLst>
      <p:ext uri="{BB962C8B-B14F-4D97-AF65-F5344CB8AC3E}">
        <p14:creationId xmlns:p14="http://schemas.microsoft.com/office/powerpoint/2010/main" val="1807407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819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Chrome control enables you to use the navigation header of a specific SharePoint site right into your app without needing to register a server library or use a specific technology or tool.</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1671788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28</a:t>
            </a:fld>
            <a:endParaRPr lang="en-US"/>
          </a:p>
        </p:txBody>
      </p:sp>
    </p:spTree>
    <p:extLst>
      <p:ext uri="{BB962C8B-B14F-4D97-AF65-F5344CB8AC3E}">
        <p14:creationId xmlns:p14="http://schemas.microsoft.com/office/powerpoint/2010/main" val="2794893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3519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626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1431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web applications grow in popularity, web developers have become more aware of a significant limitation: Browsers do not allow page elements to interact with more than one domain. Allowing such interactions would expose both users and servers to cross-domain attacks. Nevertheless, modern apps incorporate information from several different data sources that most likely will reside in different domains. By using the cross-domain library, you can incorporate information from SharePoint to your apps that reside in a different domain. The cross-domain library includes some features to help you avoid the common risks of cross-domain attacks.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The cross-domain library includes several elements to make this interaction possible. SharePoint provides a JavaScript library that takes care of making secure cross-domain calls to SharePoint. Underneath the covers the library uses a hidden </a:t>
            </a:r>
            <a:r>
              <a:rPr lang="en-US" dirty="0" err="1" smtClean="0">
                <a:effectLst/>
              </a:rPr>
              <a:t>IFrame</a:t>
            </a:r>
            <a:r>
              <a:rPr lang="en-US" dirty="0" smtClean="0">
                <a:effectLst/>
              </a:rPr>
              <a:t> along with </a:t>
            </a:r>
            <a:r>
              <a:rPr lang="en-US" b="1" dirty="0" smtClean="0">
                <a:effectLst/>
              </a:rPr>
              <a:t>post messaging</a:t>
            </a:r>
            <a:r>
              <a:rPr lang="en-US" dirty="0" smtClean="0">
                <a:effectLst/>
              </a:rPr>
              <a:t> and a </a:t>
            </a:r>
            <a:r>
              <a:rPr lang="en-US" b="1" dirty="0" smtClean="0">
                <a:effectLst/>
              </a:rPr>
              <a:t>proxy page</a:t>
            </a:r>
            <a:r>
              <a:rPr lang="en-US" dirty="0" smtClean="0">
                <a:effectLst/>
              </a:rPr>
              <a:t> to route calls to SharePoint; routing happens client-side as opposed to server-side.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3299448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AppWebProxy.aspx</a:t>
            </a:r>
            <a:r>
              <a:rPr lang="en-US" dirty="0" smtClean="0">
                <a:effectLst/>
              </a:rPr>
              <a:t> is a webpage built in ASP.NET. It is located in the </a:t>
            </a:r>
            <a:r>
              <a:rPr lang="en-US" b="1" dirty="0" smtClean="0">
                <a:effectLst/>
              </a:rPr>
              <a:t>Layouts</a:t>
            </a:r>
            <a:r>
              <a:rPr lang="en-US" dirty="0" smtClean="0">
                <a:effectLst/>
              </a:rPr>
              <a:t> folder. This ensures every SharePoint web has access. The proxy page is responsible for forwarding the calls to the underlying SharePoint infrastructure. This well-known page will</a:t>
            </a:r>
            <a:r>
              <a:rPr lang="en-US" baseline="0" dirty="0" smtClean="0">
                <a:effectLst/>
              </a:rPr>
              <a:t> be called from the remote domain.</a:t>
            </a:r>
            <a:endParaRPr lang="en-US" dirty="0" smtClean="0">
              <a:effectLst/>
            </a:endParaRPr>
          </a:p>
          <a:p>
            <a:endParaRPr lang="en-US" b="1" dirty="0" smtClean="0">
              <a:effectLst/>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34</a:t>
            </a:fld>
            <a:endParaRPr lang="en-US"/>
          </a:p>
        </p:txBody>
      </p:sp>
    </p:spTree>
    <p:extLst>
      <p:ext uri="{BB962C8B-B14F-4D97-AF65-F5344CB8AC3E}">
        <p14:creationId xmlns:p14="http://schemas.microsoft.com/office/powerpoint/2010/main" val="3991778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JavaScript library</a:t>
            </a:r>
          </a:p>
          <a:p>
            <a:r>
              <a:rPr lang="en-US" dirty="0" smtClean="0">
                <a:effectLst/>
              </a:rPr>
              <a:t>To be able to use the cross-domain library, you must provide a reference to the resource file </a:t>
            </a:r>
            <a:r>
              <a:rPr lang="en-US" b="1" dirty="0" smtClean="0">
                <a:effectLst/>
              </a:rPr>
              <a:t>SP.RequestExecutor.js</a:t>
            </a:r>
            <a:r>
              <a:rPr lang="en-US" dirty="0" smtClean="0">
                <a:effectLst/>
              </a:rPr>
              <a:t>.</a:t>
            </a:r>
          </a:p>
          <a:p>
            <a:r>
              <a:rPr lang="en-US" dirty="0" smtClean="0">
                <a:effectLst/>
              </a:rPr>
              <a:t>You can use a simple &lt;script&gt; tag to do this. You must then initialize the library with the </a:t>
            </a:r>
            <a:r>
              <a:rPr lang="en-US" b="1" dirty="0" smtClean="0">
                <a:effectLst/>
              </a:rPr>
              <a:t>SharePoint App URL</a:t>
            </a:r>
            <a:r>
              <a:rPr lang="en-US" dirty="0" smtClean="0">
                <a:effectLst/>
              </a:rPr>
              <a:t>.</a:t>
            </a: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883074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JavaScript library</a:t>
            </a:r>
          </a:p>
          <a:p>
            <a:r>
              <a:rPr lang="en-US" dirty="0" smtClean="0">
                <a:effectLst/>
              </a:rPr>
              <a:t>At this point, the library creates an </a:t>
            </a:r>
            <a:r>
              <a:rPr lang="en-US" b="1" dirty="0" err="1" smtClean="0">
                <a:effectLst/>
              </a:rPr>
              <a:t>IFrame</a:t>
            </a:r>
            <a:r>
              <a:rPr lang="en-US" dirty="0" smtClean="0">
                <a:effectLst/>
              </a:rPr>
              <a:t> in the remote web page that references the AppWebProxy.aspx page.</a:t>
            </a:r>
          </a:p>
          <a:p>
            <a:endParaRPr lang="en-US" dirty="0" smtClean="0">
              <a:effectLst/>
            </a:endParaRPr>
          </a:p>
          <a:p>
            <a:r>
              <a:rPr lang="en-US" b="1" dirty="0" smtClean="0">
                <a:effectLst/>
              </a:rPr>
              <a:t>Registered remote domains</a:t>
            </a:r>
          </a:p>
          <a:p>
            <a:r>
              <a:rPr lang="en-US" dirty="0" smtClean="0">
                <a:effectLst/>
              </a:rPr>
              <a:t>The proxy page source domain is the SharePoint web. Calls are restricted to the permissions granted to the app. Communication is set to only allow point-to-point calls. SharePoint serves only those requests that come from the registered remote domain. When the </a:t>
            </a:r>
            <a:r>
              <a:rPr lang="en-US" dirty="0" err="1" smtClean="0">
                <a:effectLst/>
              </a:rPr>
              <a:t>IFrame</a:t>
            </a:r>
            <a:r>
              <a:rPr lang="en-US" dirty="0" smtClean="0">
                <a:effectLst/>
              </a:rPr>
              <a:t> receives a response, it makes sure that it comes from the SharePoint domain. Otherwise it will be ignored.</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36</a:t>
            </a:fld>
            <a:endParaRPr lang="en-US"/>
          </a:p>
        </p:txBody>
      </p:sp>
    </p:spTree>
    <p:extLst>
      <p:ext uri="{BB962C8B-B14F-4D97-AF65-F5344CB8AC3E}">
        <p14:creationId xmlns:p14="http://schemas.microsoft.com/office/powerpoint/2010/main" val="639498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Client calls</a:t>
            </a:r>
          </a:p>
          <a:p>
            <a:r>
              <a:rPr lang="en-US" dirty="0" smtClean="0">
                <a:effectLst/>
              </a:rPr>
              <a:t>You can use both REST and the JavaScript CSOM to interact with the SharePoint lists and libraries.</a:t>
            </a:r>
          </a:p>
          <a:p>
            <a:r>
              <a:rPr lang="en-US" dirty="0" smtClean="0">
                <a:effectLst/>
              </a:rPr>
              <a:t>If you use REST, you will use the </a:t>
            </a:r>
            <a:r>
              <a:rPr lang="en-US" b="1" dirty="0" err="1" smtClean="0">
                <a:effectLst/>
              </a:rPr>
              <a:t>RequestExecutor</a:t>
            </a:r>
            <a:r>
              <a:rPr lang="en-US" dirty="0" smtClean="0">
                <a:effectLst/>
              </a:rPr>
              <a:t> object to access the supported verbs.</a:t>
            </a:r>
          </a:p>
          <a:p>
            <a:r>
              <a:rPr lang="en-US" dirty="0" smtClean="0">
                <a:effectLst/>
              </a:rPr>
              <a:t>If you use the JavaScript CSOM, you will use the </a:t>
            </a:r>
            <a:r>
              <a:rPr lang="en-US" b="1" dirty="0" err="1" smtClean="0">
                <a:effectLst/>
              </a:rPr>
              <a:t>ClientContext</a:t>
            </a:r>
            <a:r>
              <a:rPr lang="en-US" dirty="0" smtClean="0">
                <a:effectLst/>
              </a:rPr>
              <a:t> object to access SharePoint objects.</a:t>
            </a:r>
          </a:p>
          <a:p>
            <a:r>
              <a:rPr lang="en-US" dirty="0" smtClean="0">
                <a:effectLst/>
              </a:rPr>
              <a:t>These calls cross the IFRAME and the</a:t>
            </a:r>
            <a:r>
              <a:rPr lang="en-US" baseline="0" dirty="0" smtClean="0">
                <a:effectLst/>
              </a:rPr>
              <a:t> actual call is made by APWebProxy.aspx</a:t>
            </a:r>
            <a:endParaRPr lang="en-US" dirty="0" smtClean="0">
              <a:effectLst/>
            </a:endParaRPr>
          </a:p>
          <a:p>
            <a:endParaRPr lang="en-US" b="1" dirty="0" smtClean="0">
              <a:effectLst/>
            </a:endParaRPr>
          </a:p>
          <a:p>
            <a:r>
              <a:rPr lang="en-US" b="1" dirty="0" err="1" smtClean="0">
                <a:effectLst/>
              </a:rPr>
              <a:t>IFrame</a:t>
            </a:r>
            <a:r>
              <a:rPr lang="en-US" b="1" dirty="0" smtClean="0">
                <a:effectLst/>
              </a:rPr>
              <a:t> element</a:t>
            </a:r>
          </a:p>
          <a:p>
            <a:r>
              <a:rPr lang="en-US" dirty="0" smtClean="0">
                <a:effectLst/>
              </a:rPr>
              <a:t>As mentioned before, when the JavaScript is initialized, it creates a hidden </a:t>
            </a:r>
            <a:r>
              <a:rPr lang="en-US" dirty="0" err="1" smtClean="0">
                <a:effectLst/>
              </a:rPr>
              <a:t>IFrame</a:t>
            </a:r>
            <a:r>
              <a:rPr lang="en-US" dirty="0" smtClean="0">
                <a:effectLst/>
              </a:rPr>
              <a:t> in the external app page. The </a:t>
            </a:r>
            <a:r>
              <a:rPr lang="en-US" dirty="0" err="1" smtClean="0">
                <a:effectLst/>
              </a:rPr>
              <a:t>IFrame</a:t>
            </a:r>
            <a:r>
              <a:rPr lang="en-US" dirty="0" smtClean="0">
                <a:effectLst/>
              </a:rPr>
              <a:t> loads the proxy page. This mechanism allows communication between the cross-domain library and the </a:t>
            </a:r>
            <a:r>
              <a:rPr lang="en-US" dirty="0" err="1" smtClean="0">
                <a:effectLst/>
              </a:rPr>
              <a:t>IFrame</a:t>
            </a:r>
            <a:r>
              <a:rPr lang="en-US" dirty="0" smtClean="0">
                <a:effectLst/>
              </a:rPr>
              <a:t>, which in turn forwards messages to proxy.aspx.</a:t>
            </a:r>
          </a:p>
          <a:p>
            <a:endParaRPr lang="en-US" b="1" dirty="0" smtClean="0">
              <a:effectLst/>
            </a:endParaRPr>
          </a:p>
          <a:p>
            <a:r>
              <a:rPr lang="en-US" b="1" dirty="0" smtClean="0">
                <a:effectLst/>
              </a:rPr>
              <a:t>SharePoint authentication</a:t>
            </a:r>
          </a:p>
          <a:p>
            <a:r>
              <a:rPr lang="en-US" dirty="0" smtClean="0">
                <a:effectLst/>
              </a:rPr>
              <a:t>When an app is accessed, users may not be signed in to the SharePoint app web. In this case, the cross-domain library returns a 401 unauthorized response. The library handles redirecting the user to the SharePoint logon page. After the user has signed in, the library attempts the request again.</a:t>
            </a:r>
          </a:p>
          <a:p>
            <a:endParaRPr lang="en-US" b="1" dirty="0" smtClean="0">
              <a:effectLst/>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37</a:t>
            </a:fld>
            <a:endParaRPr lang="en-US"/>
          </a:p>
        </p:txBody>
      </p:sp>
    </p:spTree>
    <p:extLst>
      <p:ext uri="{BB962C8B-B14F-4D97-AF65-F5344CB8AC3E}">
        <p14:creationId xmlns:p14="http://schemas.microsoft.com/office/powerpoint/2010/main" val="3484836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034804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Students should already have an understanding of the basic App Model at this point. This lecture focuses on creating Apps that utilize “SharePoint Only” artifacts.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lecture will review the basic App Model briefly, but then move into the specifics of what is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39</a:t>
            </a:fld>
            <a:endParaRPr lang="en-US"/>
          </a:p>
        </p:txBody>
      </p:sp>
    </p:spTree>
    <p:extLst>
      <p:ext uri="{BB962C8B-B14F-4D97-AF65-F5344CB8AC3E}">
        <p14:creationId xmlns:p14="http://schemas.microsoft.com/office/powerpoint/2010/main" val="3455925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three different App patterns</a:t>
            </a:r>
            <a:r>
              <a:rPr lang="en-US" baseline="0" dirty="0" smtClean="0"/>
              <a:t> that make sense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baseline="0" dirty="0" smtClean="0"/>
              <a:t>SharePoint-Only Apps (Internal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a:t>
            </a:r>
            <a:r>
              <a:rPr lang="en-US" baseline="0" dirty="0" smtClean="0"/>
              <a:t> Apps use only SharePoint artifacts. Examples of this type of App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Enhanced Links List: Created by an ISV, purchased through the Marketplace, provides ability to open links in a new window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Training Sign Up: Internal application that allows employees to sign up for training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SharePoint artifacts can be stored in a Content database on-site or in the SPO content databases.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start page can either be on-premises or in SPO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only allowable tooling is client-side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baseline="0" dirty="0" smtClean="0"/>
              <a:t>Cloud Apps(External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Apps use only cloud-based resources for data storage.</a:t>
            </a:r>
            <a:r>
              <a:rPr lang="en-US" baseline="0" dirty="0" smtClean="0"/>
              <a:t> Examples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Airline Status: Created by an ISV, purchased through the Marketplace, allows you to get flight status for any airline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Vendor extranet: Internal application that allows vendors to gain access to necessary information to work with the 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data is not stored in SP artifacts, so it will be in databases hosted by the ISV or in Azure storage belonging to the company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type of app only uses server-side technology (if you add client-side technologies, then it’s a hybrid)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baseline="0" dirty="0" smtClean="0"/>
              <a:t>Hybrid Apps (Mixed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combination of the above models that has some cloud storage, but also some SharePoint artifacts. Examples 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Photo Printing: Created by an ISV, purchased through the Marketplace, contains a custom action that attaches to Picture Libraries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Customer External List: Created by the company, their customer </a:t>
            </a:r>
            <a:r>
              <a:rPr lang="en-US" dirty="0" err="1" smtClean="0"/>
              <a:t>db</a:t>
            </a:r>
            <a:r>
              <a:rPr lang="en-US" dirty="0" smtClean="0"/>
              <a:t> is stored in Azure and surfaced through an External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the most-flexible allowing for just about any technology, storing the data in different</a:t>
            </a:r>
            <a:r>
              <a:rPr lang="en-US" baseline="0" dirty="0" smtClean="0"/>
              <a:t> places and having various start pages.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422785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Full-page Apps are immersive apps that are generally written for a single business scenario (e.g., event planning)</a:t>
            </a:r>
          </a:p>
          <a:p>
            <a:r>
              <a:rPr lang="en-US" dirty="0" smtClean="0"/>
              <a:t>Parts are widgets that can be added to a page</a:t>
            </a:r>
          </a:p>
          <a:p>
            <a:r>
              <a:rPr lang="en-US" dirty="0" smtClean="0"/>
              <a:t>App Custom Actions provide new functionality for list items or navigation</a:t>
            </a:r>
          </a:p>
          <a:p>
            <a:endParaRPr lang="en-US" dirty="0" smtClean="0"/>
          </a:p>
          <a:p>
            <a:r>
              <a:rPr lang="en-US" dirty="0" smtClean="0"/>
              <a:t>All of these App types are possible in SharePoint-Only Apps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2215287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Full-Page Apps provide an immersive experience that consumes the</a:t>
            </a:r>
            <a:r>
              <a:rPr lang="en-US" sz="1200" kern="1200" baseline="0" dirty="0" smtClean="0">
                <a:solidFill>
                  <a:schemeClr val="tx1"/>
                </a:solidFill>
                <a:effectLst/>
                <a:latin typeface="+mn-lt"/>
                <a:ea typeface="+mn-ea"/>
                <a:cs typeface="+mn-cs"/>
              </a:rPr>
              <a:t> entire browser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2435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solidFill>
                <a:effectLst/>
                <a:latin typeface="Segoe UI" pitchFamily="34" charset="0"/>
                <a:ea typeface="+mn-ea"/>
                <a:cs typeface="+mn-cs"/>
              </a:rPr>
              <a:t>Clickjacking</a:t>
            </a:r>
            <a:r>
              <a:rPr lang="en-US" sz="900" kern="1200" dirty="0" smtClean="0">
                <a:solidFill>
                  <a:schemeClr val="tx1"/>
                </a:solidFill>
                <a:effectLst/>
                <a:latin typeface="Segoe UI" pitchFamily="34" charset="0"/>
                <a:ea typeface="+mn-ea"/>
                <a:cs typeface="+mn-cs"/>
              </a:rPr>
              <a:t> Defense: Some hackers try to trick users into clicking buttons that appear to perform safe or harmless functions, but instead perform unrelated tasks. </a:t>
            </a:r>
            <a:r>
              <a:rPr lang="en-US" sz="900" kern="1200" dirty="0" err="1" smtClean="0">
                <a:solidFill>
                  <a:schemeClr val="tx1"/>
                </a:solidFill>
                <a:effectLst/>
                <a:latin typeface="Segoe UI" pitchFamily="34" charset="0"/>
                <a:ea typeface="+mn-ea"/>
                <a:cs typeface="+mn-cs"/>
              </a:rPr>
              <a:t>Clickjackers</a:t>
            </a:r>
            <a:r>
              <a:rPr lang="en-US" sz="900" kern="1200" dirty="0" smtClean="0">
                <a:solidFill>
                  <a:schemeClr val="tx1"/>
                </a:solidFill>
                <a:effectLst/>
                <a:latin typeface="Segoe UI" pitchFamily="34" charset="0"/>
                <a:ea typeface="+mn-ea"/>
                <a:cs typeface="+mn-cs"/>
              </a:rPr>
              <a:t> embed malicious code or "redress" the user interface by using transparent frames that overlay specific UI elements with misleading text and images. To help prevent </a:t>
            </a:r>
            <a:r>
              <a:rPr lang="en-US" sz="900" kern="1200" dirty="0" err="1" smtClean="0">
                <a:solidFill>
                  <a:schemeClr val="tx1"/>
                </a:solidFill>
                <a:effectLst/>
                <a:latin typeface="Segoe UI" pitchFamily="34" charset="0"/>
                <a:ea typeface="+mn-ea"/>
                <a:cs typeface="+mn-cs"/>
              </a:rPr>
              <a:t>clickjacking</a:t>
            </a:r>
            <a:r>
              <a:rPr lang="en-US" sz="900" kern="1200" dirty="0" smtClean="0">
                <a:solidFill>
                  <a:schemeClr val="tx1"/>
                </a:solidFill>
                <a:effectLst/>
                <a:latin typeface="Segoe UI" pitchFamily="34" charset="0"/>
                <a:ea typeface="+mn-ea"/>
                <a:cs typeface="+mn-cs"/>
              </a:rPr>
              <a:t>, Web site owners can send an HTTP response header named X-Frame-Options with HTML pages to restrict how the page may be framed. </a:t>
            </a:r>
          </a:p>
          <a:p>
            <a:r>
              <a:rPr lang="en-US" sz="900" kern="1200" dirty="0" smtClean="0">
                <a:solidFill>
                  <a:schemeClr val="tx1"/>
                </a:solidFill>
                <a:effectLst/>
                <a:latin typeface="Segoe UI" pitchFamily="34" charset="0"/>
                <a:ea typeface="+mn-ea"/>
                <a:cs typeface="+mn-cs"/>
              </a:rPr>
              <a:t>X-Frame-Options: Deny</a:t>
            </a:r>
          </a:p>
          <a:p>
            <a:r>
              <a:rPr lang="en-US" sz="900" kern="1200" dirty="0" smtClean="0">
                <a:solidFill>
                  <a:schemeClr val="tx1"/>
                </a:solidFill>
                <a:effectLst/>
                <a:latin typeface="Segoe UI" pitchFamily="34" charset="0"/>
                <a:ea typeface="+mn-ea"/>
                <a:cs typeface="+mn-cs"/>
              </a:rPr>
              <a:t>If the X-Frame-Options value contains the token Deny, Internet Explorer 8 prevents the page from rendering if it is contained within a frame. If the value contains the token </a:t>
            </a:r>
            <a:r>
              <a:rPr lang="en-US" sz="900" kern="1200" dirty="0" err="1" smtClean="0">
                <a:solidFill>
                  <a:schemeClr val="tx1"/>
                </a:solidFill>
                <a:effectLst/>
                <a:latin typeface="Segoe UI" pitchFamily="34" charset="0"/>
                <a:ea typeface="+mn-ea"/>
                <a:cs typeface="+mn-cs"/>
              </a:rPr>
              <a:t>SameOrigin</a:t>
            </a:r>
            <a:r>
              <a:rPr lang="en-US" sz="900" kern="1200" dirty="0" smtClean="0">
                <a:solidFill>
                  <a:schemeClr val="tx1"/>
                </a:solidFill>
                <a:effectLst/>
                <a:latin typeface="Segoe UI" pitchFamily="34" charset="0"/>
                <a:ea typeface="+mn-ea"/>
                <a:cs typeface="+mn-cs"/>
              </a:rPr>
              <a:t>, Internet Explorer will not render the page if the top level-browsing-context differs from the origin of the page containing the directive. </a:t>
            </a:r>
            <a:r>
              <a:rPr lang="en-US" sz="900" kern="1200" smtClean="0">
                <a:solidFill>
                  <a:schemeClr val="tx1"/>
                </a:solidFill>
                <a:effectLst/>
                <a:latin typeface="Segoe UI" pitchFamily="34" charset="0"/>
                <a:ea typeface="+mn-ea"/>
                <a:cs typeface="+mn-cs"/>
              </a:rPr>
              <a:t>Blocked pages are replaced with a "This content cannot be displayed in a frame" error page.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340730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to make apps easily accessible to users and feel like they belong to the site, apps can specify “parts” (static HTML or a small page to surface in an </a:t>
            </a:r>
            <a:r>
              <a:rPr lang="en-US" sz="1200" kern="1200" dirty="0" err="1" smtClean="0">
                <a:solidFill>
                  <a:schemeClr val="tx1"/>
                </a:solidFill>
                <a:effectLst/>
                <a:latin typeface="+mn-lt"/>
                <a:ea typeface="+mn-ea"/>
                <a:cs typeface="+mn-cs"/>
              </a:rPr>
              <a:t>iframe</a:t>
            </a:r>
            <a:r>
              <a:rPr lang="en-US" sz="1200" kern="1200" dirty="0" smtClean="0">
                <a:solidFill>
                  <a:schemeClr val="tx1"/>
                </a:solidFill>
                <a:effectLst/>
                <a:latin typeface="+mn-lt"/>
                <a:ea typeface="+mn-ea"/>
                <a:cs typeface="+mn-cs"/>
              </a:rPr>
              <a:t>).  This information is used to populate a generic web part (the client web part) and surface that populated web part in the web part adder as if it were a normal web part.  Users would then be able to add and interact with app parts just as if they were web parts.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279995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Command Extensions allow you to add items to menus that trigger apps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3109618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SharePoint-Hosted Apps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SharePoint-Hosted </a:t>
            </a:r>
            <a:r>
              <a:rPr lang="en-US" dirty="0" smtClean="0"/>
              <a:t>Apps - Key Concepts</a:t>
            </a:r>
            <a:br>
              <a:rPr lang="en-US" dirty="0" smtClean="0"/>
            </a:br>
            <a:endParaRPr lang="en-US" dirty="0"/>
          </a:p>
        </p:txBody>
      </p:sp>
      <p:sp>
        <p:nvSpPr>
          <p:cNvPr id="5" name="Content Placeholder 4"/>
          <p:cNvSpPr>
            <a:spLocks noGrp="1"/>
          </p:cNvSpPr>
          <p:nvPr>
            <p:ph sz="quarter" idx="10"/>
          </p:nvPr>
        </p:nvSpPr>
        <p:spPr/>
        <p:txBody>
          <a:bodyPr/>
          <a:lstStyle/>
          <a:p>
            <a:r>
              <a:rPr lang="en-US" dirty="0" smtClean="0"/>
              <a:t>App components are SharePoint components</a:t>
            </a:r>
          </a:p>
          <a:p>
            <a:pPr lvl="1"/>
            <a:r>
              <a:rPr lang="en-US" dirty="0" smtClean="0"/>
              <a:t>SharePoint lists, site columns, content types</a:t>
            </a:r>
          </a:p>
          <a:p>
            <a:pPr lvl="1"/>
            <a:r>
              <a:rPr lang="en-US" dirty="0" smtClean="0"/>
              <a:t>CSOM and REST API</a:t>
            </a:r>
          </a:p>
          <a:p>
            <a:pPr lvl="1"/>
            <a:r>
              <a:rPr lang="en-US" dirty="0" smtClean="0"/>
              <a:t>Client Web Part</a:t>
            </a:r>
          </a:p>
          <a:p>
            <a:pPr lvl="1"/>
            <a:endParaRPr lang="en-US" dirty="0" smtClean="0"/>
          </a:p>
          <a:p>
            <a:r>
              <a:rPr lang="en-US" dirty="0" smtClean="0"/>
              <a:t>Key Developer Skills</a:t>
            </a:r>
          </a:p>
          <a:p>
            <a:pPr lvl="1"/>
            <a:r>
              <a:rPr lang="en-US" dirty="0" smtClean="0"/>
              <a:t>HTML5, CSS, JavaScript</a:t>
            </a:r>
          </a:p>
          <a:p>
            <a:pPr lvl="1"/>
            <a:r>
              <a:rPr lang="en-US" dirty="0" err="1" smtClean="0"/>
              <a:t>jQuery</a:t>
            </a:r>
            <a:r>
              <a:rPr lang="en-US" dirty="0" smtClean="0"/>
              <a:t>, ASP.NET AJAX</a:t>
            </a:r>
          </a:p>
          <a:p>
            <a:pPr lvl="1"/>
            <a:r>
              <a:rPr lang="en-US" dirty="0" smtClean="0"/>
              <a:t>CSOM and REST API</a:t>
            </a:r>
          </a:p>
          <a:p>
            <a:pPr lvl="1"/>
            <a:r>
              <a:rPr lang="en-US" dirty="0" smtClean="0"/>
              <a:t>Silverlight</a:t>
            </a:r>
          </a:p>
          <a:p>
            <a:pPr lvl="1"/>
            <a:endParaRPr lang="en-US" dirty="0"/>
          </a:p>
        </p:txBody>
      </p:sp>
    </p:spTree>
    <p:extLst>
      <p:ext uri="{BB962C8B-B14F-4D97-AF65-F5344CB8AC3E}">
        <p14:creationId xmlns:p14="http://schemas.microsoft.com/office/powerpoint/2010/main" val="422592588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SharePoint-Hosted </a:t>
            </a:r>
            <a:r>
              <a:rPr lang="en-US" dirty="0" smtClean="0"/>
              <a:t>Apps - Server-Side Code</a:t>
            </a:r>
            <a:br>
              <a:rPr lang="en-US" dirty="0" smtClean="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32" y="2402337"/>
            <a:ext cx="10244114" cy="2766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6210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Apps, Client Web Parts, App Custom Actions</a:t>
            </a:r>
          </a:p>
        </p:txBody>
      </p:sp>
    </p:spTree>
    <p:extLst>
      <p:ext uri="{BB962C8B-B14F-4D97-AF65-F5344CB8AC3E}">
        <p14:creationId xmlns:p14="http://schemas.microsoft.com/office/powerpoint/2010/main" val="903912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and </a:t>
            </a:r>
            <a:r>
              <a:rPr lang="en-US" dirty="0" err="1" smtClean="0"/>
              <a:t>jQuery</a:t>
            </a:r>
            <a:r>
              <a:rPr lang="en-US" dirty="0" smtClean="0"/>
              <a:t> Primer</a:t>
            </a:r>
            <a:endParaRPr lang="en-US" dirty="0"/>
          </a:p>
        </p:txBody>
      </p:sp>
    </p:spTree>
    <p:extLst>
      <p:ext uri="{BB962C8B-B14F-4D97-AF65-F5344CB8AC3E}">
        <p14:creationId xmlns:p14="http://schemas.microsoft.com/office/powerpoint/2010/main" val="36969074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JavaScript Primer - Basics</a:t>
            </a:r>
            <a:endParaRPr lang="en-US" dirty="0"/>
          </a:p>
        </p:txBody>
      </p:sp>
      <p:sp>
        <p:nvSpPr>
          <p:cNvPr id="2" name="Text Placeholder 1"/>
          <p:cNvSpPr>
            <a:spLocks noGrp="1"/>
          </p:cNvSpPr>
          <p:nvPr>
            <p:ph type="body" sz="quarter" idx="10"/>
          </p:nvPr>
        </p:nvSpPr>
        <p:spPr/>
        <p:txBody>
          <a:bodyPr/>
          <a:lstStyle/>
          <a:p>
            <a:r>
              <a:rPr lang="en-US" dirty="0"/>
              <a:t>JavaScript is loosely typed</a:t>
            </a:r>
          </a:p>
          <a:p>
            <a:r>
              <a:rPr lang="en-US" dirty="0"/>
              <a:t>JavaScript is very relaxed about parameter passing</a:t>
            </a:r>
          </a:p>
          <a:p>
            <a:r>
              <a:rPr lang="en-US" dirty="0"/>
              <a:t>JavaScript supports dynamic objects but not classes</a:t>
            </a:r>
          </a:p>
          <a:p>
            <a:r>
              <a:rPr lang="en-US" dirty="0"/>
              <a:t>JavaScript is case sensitive</a:t>
            </a:r>
          </a:p>
          <a:p>
            <a:r>
              <a:rPr lang="en-US" dirty="0"/>
              <a:t>Semicolons are optional but often used</a:t>
            </a:r>
          </a:p>
          <a:p>
            <a:r>
              <a:rPr lang="en-US" dirty="0"/>
              <a:t>Variables created using </a:t>
            </a:r>
            <a:r>
              <a:rPr lang="en-US" dirty="0" err="1">
                <a:latin typeface="Consolas" pitchFamily="49" charset="0"/>
                <a:cs typeface="Consolas" pitchFamily="49" charset="0"/>
              </a:rPr>
              <a:t>var</a:t>
            </a:r>
            <a:r>
              <a:rPr lang="en-US" dirty="0"/>
              <a:t> keyword</a:t>
            </a:r>
          </a:p>
        </p:txBody>
      </p:sp>
    </p:spTree>
    <p:extLst>
      <p:ext uri="{BB962C8B-B14F-4D97-AF65-F5344CB8AC3E}">
        <p14:creationId xmlns:p14="http://schemas.microsoft.com/office/powerpoint/2010/main" val="93777455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JavaScript Primer - Functions</a:t>
            </a:r>
            <a:endParaRPr lang="en-US" dirty="0"/>
          </a:p>
        </p:txBody>
      </p:sp>
      <p:sp>
        <p:nvSpPr>
          <p:cNvPr id="2" name="Text Placeholder 1"/>
          <p:cNvSpPr>
            <a:spLocks noGrp="1"/>
          </p:cNvSpPr>
          <p:nvPr>
            <p:ph type="body" sz="quarter" idx="10"/>
          </p:nvPr>
        </p:nvSpPr>
        <p:spPr/>
        <p:txBody>
          <a:bodyPr/>
          <a:lstStyle/>
          <a:p>
            <a:r>
              <a:rPr lang="en-US" smtClean="0"/>
              <a:t>Parameter are passed explicitly or implicitly</a:t>
            </a:r>
          </a:p>
          <a:p>
            <a:pPr lvl="1"/>
            <a:r>
              <a:rPr lang="en-US" smtClean="0"/>
              <a:t>No error when caller's parameter list does not match</a:t>
            </a:r>
          </a:p>
          <a:p>
            <a:pPr lvl="1"/>
            <a:r>
              <a:rPr lang="en-US" smtClean="0"/>
              <a:t>All parameters available through built-in arguments[]</a:t>
            </a:r>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133" y="3210148"/>
            <a:ext cx="7110148" cy="311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582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JavaScript Primer - Types</a:t>
            </a:r>
            <a:endParaRPr lang="en-US" dirty="0"/>
          </a:p>
        </p:txBody>
      </p:sp>
      <p:sp>
        <p:nvSpPr>
          <p:cNvPr id="6" name="Text Placeholder 5"/>
          <p:cNvSpPr>
            <a:spLocks noGrp="1"/>
          </p:cNvSpPr>
          <p:nvPr>
            <p:ph type="body" sz="quarter" idx="10"/>
          </p:nvPr>
        </p:nvSpPr>
        <p:spPr/>
        <p:txBody>
          <a:bodyPr/>
          <a:lstStyle/>
          <a:p>
            <a:r>
              <a:rPr lang="en-US" dirty="0"/>
              <a:t>Each variable and parameter has a type</a:t>
            </a:r>
          </a:p>
          <a:p>
            <a:pPr lvl="1"/>
            <a:r>
              <a:rPr lang="en-US" dirty="0"/>
              <a:t>undefined</a:t>
            </a:r>
          </a:p>
          <a:p>
            <a:pPr lvl="1"/>
            <a:r>
              <a:rPr lang="en-US" dirty="0"/>
              <a:t>string</a:t>
            </a:r>
          </a:p>
          <a:p>
            <a:pPr lvl="1"/>
            <a:r>
              <a:rPr lang="en-US" dirty="0"/>
              <a:t>number</a:t>
            </a:r>
          </a:p>
          <a:p>
            <a:pPr lvl="1"/>
            <a:r>
              <a:rPr lang="en-US" dirty="0" err="1"/>
              <a:t>boolean</a:t>
            </a:r>
            <a:endParaRPr lang="en-US" dirty="0"/>
          </a:p>
          <a:p>
            <a:pPr lvl="1"/>
            <a:r>
              <a:rPr lang="en-US" dirty="0"/>
              <a:t>function</a:t>
            </a:r>
          </a:p>
          <a:p>
            <a:pPr lvl="1"/>
            <a:r>
              <a:rPr lang="en-US" dirty="0" smtClean="0"/>
              <a:t>object</a:t>
            </a:r>
          </a:p>
          <a:p>
            <a:pPr lvl="1"/>
            <a:endParaRPr lang="en-US" dirty="0"/>
          </a:p>
          <a:p>
            <a:r>
              <a:rPr lang="en-US" dirty="0"/>
              <a:t>Variables and parameters inspected using </a:t>
            </a:r>
            <a:r>
              <a:rPr lang="en-US" dirty="0" err="1">
                <a:latin typeface="Consolas" pitchFamily="49" charset="0"/>
                <a:cs typeface="Consolas" pitchFamily="49" charset="0"/>
              </a:rPr>
              <a:t>typeof</a:t>
            </a:r>
            <a:endParaRPr lang="en-US" dirty="0">
              <a:latin typeface="Consolas" pitchFamily="49" charset="0"/>
              <a:cs typeface="Consolas" pitchFamily="49" charset="0"/>
            </a:endParaRPr>
          </a:p>
          <a:p>
            <a:endParaRPr lang="en-US" dirty="0"/>
          </a:p>
          <a:p>
            <a:endParaRPr lang="en-US" dirty="0"/>
          </a:p>
          <a:p>
            <a:endParaRPr lang="en-US" dirty="0"/>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24" y="2327283"/>
            <a:ext cx="7516442" cy="18718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583823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JavaScript Primer - Functions</a:t>
            </a:r>
            <a:endParaRPr lang="en-US" dirty="0"/>
          </a:p>
        </p:txBody>
      </p:sp>
      <p:sp>
        <p:nvSpPr>
          <p:cNvPr id="6" name="Text Placeholder 5"/>
          <p:cNvSpPr>
            <a:spLocks noGrp="1"/>
          </p:cNvSpPr>
          <p:nvPr>
            <p:ph type="body" sz="quarter" idx="10"/>
          </p:nvPr>
        </p:nvSpPr>
        <p:spPr>
          <a:xfrm>
            <a:off x="519112" y="1447799"/>
            <a:ext cx="4620447" cy="2043636"/>
          </a:xfrm>
        </p:spPr>
        <p:txBody>
          <a:bodyPr/>
          <a:lstStyle/>
          <a:p>
            <a:r>
              <a:rPr lang="en-US" dirty="0"/>
              <a:t>Can be passed using variables or parameters</a:t>
            </a:r>
          </a:p>
          <a:p>
            <a:r>
              <a:rPr lang="en-US" dirty="0"/>
              <a:t>Can be passed with return values</a:t>
            </a:r>
          </a:p>
          <a:p>
            <a:r>
              <a:rPr lang="en-US" dirty="0"/>
              <a:t>Can be invoked using () operator</a:t>
            </a:r>
          </a:p>
          <a:p>
            <a:endParaRPr lang="en-US" dirty="0"/>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011" y="2035330"/>
            <a:ext cx="6411830" cy="31889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53022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1658461"/>
            <a:ext cx="5815085" cy="27660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smtClean="0"/>
              <a:t>JavaScript Primer - Libraries</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383" y="3644141"/>
            <a:ext cx="6907001" cy="22745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8286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jQuery Primer - Basics</a:t>
            </a:r>
            <a:endParaRPr lang="en-US" dirty="0"/>
          </a:p>
        </p:txBody>
      </p:sp>
      <p:sp>
        <p:nvSpPr>
          <p:cNvPr id="2" name="Text Placeholder 1"/>
          <p:cNvSpPr>
            <a:spLocks noGrp="1"/>
          </p:cNvSpPr>
          <p:nvPr>
            <p:ph type="body" sz="quarter" idx="10"/>
          </p:nvPr>
        </p:nvSpPr>
        <p:spPr/>
        <p:txBody>
          <a:bodyPr/>
          <a:lstStyle/>
          <a:p>
            <a:r>
              <a:rPr lang="en-US" dirty="0" err="1" smtClean="0"/>
              <a:t>jQuery</a:t>
            </a:r>
            <a:r>
              <a:rPr lang="en-US" dirty="0" smtClean="0"/>
              <a:t> is a JavaScript library</a:t>
            </a:r>
          </a:p>
          <a:p>
            <a:pPr lvl="1"/>
            <a:r>
              <a:rPr lang="en-US" dirty="0" smtClean="0"/>
              <a:t>Cross-browser support</a:t>
            </a:r>
          </a:p>
          <a:p>
            <a:pPr lvl="1"/>
            <a:endParaRPr lang="en-US" dirty="0" smtClean="0"/>
          </a:p>
          <a:p>
            <a:r>
              <a:rPr lang="en-US" dirty="0" smtClean="0"/>
              <a:t>Select and Operate</a:t>
            </a:r>
          </a:p>
          <a:p>
            <a:pPr lvl="1"/>
            <a:r>
              <a:rPr lang="en-US" dirty="0" err="1" smtClean="0"/>
              <a:t>jQuery</a:t>
            </a:r>
            <a:r>
              <a:rPr lang="en-US" dirty="0" smtClean="0"/>
              <a:t> allows easy selection of DOM elements</a:t>
            </a:r>
          </a:p>
          <a:p>
            <a:pPr lvl="1"/>
            <a:r>
              <a:rPr lang="en-US" dirty="0" err="1" smtClean="0"/>
              <a:t>jQuery</a:t>
            </a:r>
            <a:r>
              <a:rPr lang="en-US" dirty="0" smtClean="0"/>
              <a:t> performs operations on selected elements</a:t>
            </a:r>
          </a:p>
          <a:p>
            <a:endParaRPr lang="en-US" dirty="0"/>
          </a:p>
        </p:txBody>
      </p:sp>
    </p:spTree>
    <p:extLst>
      <p:ext uri="{BB962C8B-B14F-4D97-AF65-F5344CB8AC3E}">
        <p14:creationId xmlns:p14="http://schemas.microsoft.com/office/powerpoint/2010/main" val="50048166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SharePoint-Hosted App </a:t>
            </a:r>
            <a:r>
              <a:rPr lang="en-US" dirty="0"/>
              <a:t>Model</a:t>
            </a:r>
          </a:p>
          <a:p>
            <a:r>
              <a:rPr lang="en-US" dirty="0" smtClean="0"/>
              <a:t>JavaScript and </a:t>
            </a:r>
            <a:r>
              <a:rPr lang="en-US" dirty="0" err="1" smtClean="0"/>
              <a:t>jQuery</a:t>
            </a:r>
            <a:r>
              <a:rPr lang="en-US" dirty="0" smtClean="0"/>
              <a:t> Primer</a:t>
            </a:r>
            <a:endParaRPr lang="en-US" dirty="0"/>
          </a:p>
          <a:p>
            <a:r>
              <a:rPr lang="en-US" dirty="0"/>
              <a:t>Chrome </a:t>
            </a:r>
            <a:r>
              <a:rPr lang="en-US" dirty="0" smtClean="0"/>
              <a:t>Control</a:t>
            </a:r>
          </a:p>
          <a:p>
            <a:r>
              <a:rPr lang="en-US" dirty="0"/>
              <a:t>Cross Domain Calls</a:t>
            </a:r>
          </a:p>
        </p:txBody>
      </p:sp>
    </p:spTree>
    <p:extLst>
      <p:ext uri="{BB962C8B-B14F-4D97-AF65-F5344CB8AC3E}">
        <p14:creationId xmlns:p14="http://schemas.microsoft.com/office/powerpoint/2010/main" val="7725602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jQuery Primer - Linking the Library</a:t>
            </a:r>
            <a:br>
              <a:rPr lang="en-US" smtClean="0"/>
            </a:br>
            <a:endParaRPr lang="en-US" dirty="0"/>
          </a:p>
        </p:txBody>
      </p:sp>
      <p:sp>
        <p:nvSpPr>
          <p:cNvPr id="6" name="Text Placeholder 5"/>
          <p:cNvSpPr>
            <a:spLocks noGrp="1"/>
          </p:cNvSpPr>
          <p:nvPr>
            <p:ph type="body" sz="quarter" idx="10"/>
          </p:nvPr>
        </p:nvSpPr>
        <p:spPr/>
        <p:txBody>
          <a:bodyPr/>
          <a:lstStyle/>
          <a:p>
            <a:r>
              <a:rPr lang="en-US" dirty="0"/>
              <a:t>Reference a CDN in your </a:t>
            </a:r>
            <a:r>
              <a:rPr lang="en-US" dirty="0" smtClean="0"/>
              <a:t>app</a:t>
            </a:r>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532" y="2470239"/>
            <a:ext cx="8868639" cy="12600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879" y="3913184"/>
            <a:ext cx="8862292" cy="1177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82029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jQuery Primer - Global Function</a:t>
            </a:r>
            <a:br>
              <a:rPr lang="en-US" smtClean="0"/>
            </a:br>
            <a:endParaRPr lang="en-US" dirty="0"/>
          </a:p>
        </p:txBody>
      </p:sp>
      <p:sp>
        <p:nvSpPr>
          <p:cNvPr id="2" name="Text Placeholder 1"/>
          <p:cNvSpPr>
            <a:spLocks noGrp="1"/>
          </p:cNvSpPr>
          <p:nvPr>
            <p:ph type="body" sz="quarter" idx="10"/>
          </p:nvPr>
        </p:nvSpPr>
        <p:spPr/>
        <p:txBody>
          <a:bodyPr/>
          <a:lstStyle/>
          <a:p>
            <a:r>
              <a:rPr lang="en-US" dirty="0" err="1" smtClean="0"/>
              <a:t>jQuery</a:t>
            </a:r>
            <a:r>
              <a:rPr lang="en-US" dirty="0" smtClean="0"/>
              <a:t> library defines </a:t>
            </a:r>
            <a:r>
              <a:rPr lang="en-US" dirty="0" err="1" smtClean="0"/>
              <a:t>jQuery</a:t>
            </a:r>
            <a:r>
              <a:rPr lang="en-US" dirty="0" smtClean="0"/>
              <a:t> as a global function</a:t>
            </a:r>
          </a:p>
          <a:p>
            <a:pPr lvl="1"/>
            <a:r>
              <a:rPr lang="en-US" dirty="0" smtClean="0"/>
              <a:t>Execution of </a:t>
            </a:r>
            <a:r>
              <a:rPr lang="en-US" dirty="0" err="1" smtClean="0"/>
              <a:t>jQuery</a:t>
            </a:r>
            <a:r>
              <a:rPr lang="en-US" dirty="0" smtClean="0"/>
              <a:t> function returns a </a:t>
            </a:r>
            <a:r>
              <a:rPr lang="en-US" dirty="0" err="1" smtClean="0"/>
              <a:t>jQuery</a:t>
            </a:r>
            <a:r>
              <a:rPr lang="en-US" dirty="0" smtClean="0"/>
              <a:t> object</a:t>
            </a:r>
          </a:p>
          <a:p>
            <a:pPr lvl="1"/>
            <a:r>
              <a:rPr lang="en-US" dirty="0" smtClean="0"/>
              <a:t>$ symbol can be used as alias for </a:t>
            </a:r>
            <a:r>
              <a:rPr lang="en-US" dirty="0" err="1" smtClean="0"/>
              <a:t>jQuery</a:t>
            </a:r>
            <a:r>
              <a:rPr lang="en-US" dirty="0" smtClean="0"/>
              <a:t> function</a:t>
            </a:r>
          </a:p>
          <a:p>
            <a:endParaRPr lang="en-US" dirty="0" smtClean="0"/>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941" y="3028838"/>
            <a:ext cx="10157354" cy="26458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921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err="1" smtClean="0"/>
              <a:t>jQuery</a:t>
            </a:r>
            <a:r>
              <a:rPr lang="en-US" sz="4400" dirty="0" smtClean="0"/>
              <a:t> </a:t>
            </a:r>
            <a:r>
              <a:rPr lang="en-US" sz="4400" dirty="0" smtClean="0"/>
              <a:t>Primer - Document Ready Event Handler</a:t>
            </a:r>
            <a:r>
              <a:rPr lang="en-US" sz="4400" dirty="0" smtClean="0"/>
              <a:t/>
            </a:r>
            <a:br>
              <a:rPr lang="en-US" sz="4400" dirty="0" smtClean="0"/>
            </a:br>
            <a:endParaRPr lang="en-US" sz="4400" dirty="0"/>
          </a:p>
        </p:txBody>
      </p:sp>
      <p:sp>
        <p:nvSpPr>
          <p:cNvPr id="5" name="Content Placeholder 4"/>
          <p:cNvSpPr>
            <a:spLocks noGrp="1"/>
          </p:cNvSpPr>
          <p:nvPr>
            <p:ph sz="quarter" idx="10"/>
          </p:nvPr>
        </p:nvSpPr>
        <p:spPr/>
        <p:txBody>
          <a:bodyPr/>
          <a:lstStyle/>
          <a:p>
            <a:r>
              <a:rPr lang="en-US" dirty="0" smtClean="0"/>
              <a:t>Executed when DOM document is ready for access</a:t>
            </a:r>
          </a:p>
          <a:p>
            <a:r>
              <a:rPr lang="en-US" dirty="0" smtClean="0"/>
              <a:t>Avoids problems associated with </a:t>
            </a:r>
            <a:r>
              <a:rPr lang="en-US" dirty="0" err="1" smtClean="0"/>
              <a:t>window.onload</a:t>
            </a:r>
            <a:endParaRPr lang="en-US" dirty="0" smtClean="0"/>
          </a:p>
          <a:p>
            <a:r>
              <a:rPr lang="en-US" dirty="0" smtClean="0"/>
              <a:t>Combine with </a:t>
            </a:r>
            <a:r>
              <a:rPr lang="en-US" dirty="0" err="1" smtClean="0"/>
              <a:t>ExecuteOrDelayUntilSctiptLoaded</a:t>
            </a:r>
            <a:r>
              <a:rPr lang="en-US" dirty="0" smtClean="0"/>
              <a:t>()</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16" y="4154535"/>
            <a:ext cx="10402404" cy="11507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9201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jQuery Primer - Selectors</a:t>
            </a:r>
            <a:endParaRPr lang="en-US" dirty="0"/>
          </a:p>
        </p:txBody>
      </p:sp>
      <p:sp>
        <p:nvSpPr>
          <p:cNvPr id="6" name="Text Placeholder 5"/>
          <p:cNvSpPr>
            <a:spLocks noGrp="1"/>
          </p:cNvSpPr>
          <p:nvPr>
            <p:ph type="body" sz="quarter" idx="10"/>
          </p:nvPr>
        </p:nvSpPr>
        <p:spPr/>
        <p:txBody>
          <a:bodyPr/>
          <a:lstStyle/>
          <a:p>
            <a:r>
              <a:rPr lang="en-US" dirty="0" err="1"/>
              <a:t>jQuery</a:t>
            </a:r>
            <a:r>
              <a:rPr lang="en-US" dirty="0"/>
              <a:t> leverages familiar CSS selector </a:t>
            </a:r>
            <a:r>
              <a:rPr lang="en-US" dirty="0" smtClean="0"/>
              <a:t>syntax</a:t>
            </a:r>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2423161"/>
            <a:ext cx="10258928" cy="35090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2172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jQuery Primer - Operations</a:t>
            </a:r>
            <a:br>
              <a:rPr lang="en-US" smtClean="0"/>
            </a:br>
            <a:endParaRPr lang="en-US" dirty="0"/>
          </a:p>
        </p:txBody>
      </p:sp>
      <p:sp>
        <p:nvSpPr>
          <p:cNvPr id="6" name="Text Placeholder 5"/>
          <p:cNvSpPr>
            <a:spLocks noGrp="1"/>
          </p:cNvSpPr>
          <p:nvPr>
            <p:ph type="body" sz="quarter" idx="10"/>
          </p:nvPr>
        </p:nvSpPr>
        <p:spPr/>
        <p:txBody>
          <a:bodyPr/>
          <a:lstStyle/>
          <a:p>
            <a:r>
              <a:rPr lang="en-US" dirty="0" smtClean="0"/>
              <a:t>Methods perform operations on selected elements</a:t>
            </a:r>
          </a:p>
          <a:p>
            <a:pPr lvl="1"/>
            <a:r>
              <a:rPr lang="en-US" dirty="0" smtClean="0"/>
              <a:t>html(), text() sets contents of selected elements</a:t>
            </a:r>
          </a:p>
          <a:p>
            <a:pPr lvl="1"/>
            <a:r>
              <a:rPr lang="en-US" dirty="0" err="1" smtClean="0"/>
              <a:t>css</a:t>
            </a:r>
            <a:r>
              <a:rPr lang="en-US" dirty="0" smtClean="0"/>
              <a:t>(), </a:t>
            </a:r>
            <a:r>
              <a:rPr lang="en-US" dirty="0" err="1" smtClean="0"/>
              <a:t>addClass</a:t>
            </a:r>
            <a:r>
              <a:rPr lang="en-US" dirty="0" smtClean="0"/>
              <a:t>() apply styles to elements</a:t>
            </a:r>
          </a:p>
          <a:p>
            <a:pPr lvl="1"/>
            <a:r>
              <a:rPr lang="en-US" dirty="0" smtClean="0"/>
              <a:t>show(), hide(), toggle() for displaying elements</a:t>
            </a:r>
          </a:p>
          <a:p>
            <a:pPr lvl="1"/>
            <a:r>
              <a:rPr lang="en-US" dirty="0" smtClean="0"/>
              <a:t>Many, many, many more methods available</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33" y="4365473"/>
            <a:ext cx="10556631" cy="64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54208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JavaScript and jQuery</a:t>
            </a:r>
          </a:p>
        </p:txBody>
      </p:sp>
    </p:spTree>
    <p:extLst>
      <p:ext uri="{BB962C8B-B14F-4D97-AF65-F5344CB8AC3E}">
        <p14:creationId xmlns:p14="http://schemas.microsoft.com/office/powerpoint/2010/main" val="518419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Chrome Control</a:t>
            </a:r>
            <a:endParaRPr lang="en-US" dirty="0"/>
          </a:p>
        </p:txBody>
      </p:sp>
    </p:spTree>
    <p:extLst>
      <p:ext uri="{BB962C8B-B14F-4D97-AF65-F5344CB8AC3E}">
        <p14:creationId xmlns:p14="http://schemas.microsoft.com/office/powerpoint/2010/main" val="27986100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Chrome Control - Styling an App</a:t>
            </a:r>
            <a:br>
              <a:rPr lang="en-US" smtClean="0"/>
            </a:br>
            <a:endParaRPr lang="en-US" dirty="0"/>
          </a:p>
        </p:txBody>
      </p:sp>
      <p:sp>
        <p:nvSpPr>
          <p:cNvPr id="6" name="Text Placeholder 5"/>
          <p:cNvSpPr>
            <a:spLocks noGrp="1"/>
          </p:cNvSpPr>
          <p:nvPr>
            <p:ph type="body" sz="quarter" idx="10"/>
          </p:nvPr>
        </p:nvSpPr>
        <p:spPr/>
        <p:txBody>
          <a:bodyPr/>
          <a:lstStyle/>
          <a:p>
            <a:r>
              <a:rPr lang="en-US" dirty="0"/>
              <a:t>Utilize styles Host App in your app</a:t>
            </a:r>
          </a:p>
          <a:p>
            <a:pPr lvl="1"/>
            <a:r>
              <a:rPr lang="en-US" dirty="0"/>
              <a:t>JavaScript Library in App retrieves style sheet from SharePoint</a:t>
            </a:r>
          </a:p>
          <a:p>
            <a:pPr lvl="1"/>
            <a:r>
              <a:rPr lang="en-US" dirty="0"/>
              <a:t>http://{sharepointsite}/_layouts/15/defaultcss.ashx</a:t>
            </a:r>
          </a:p>
          <a:p>
            <a:r>
              <a:rPr lang="en-US" dirty="0"/>
              <a:t>Apply style sheet to App page</a:t>
            </a:r>
          </a:p>
          <a:p>
            <a:r>
              <a:rPr lang="en-US" dirty="0"/>
              <a:t>Also allows addition of custom navigation nodes</a:t>
            </a:r>
          </a:p>
          <a:p>
            <a:pPr lvl="1"/>
            <a:r>
              <a:rPr lang="en-US" dirty="0"/>
              <a:t>Links to other pages</a:t>
            </a:r>
          </a:p>
          <a:p>
            <a:pPr lvl="1"/>
            <a:r>
              <a:rPr lang="en-US" dirty="0"/>
              <a:t>Link to help file</a:t>
            </a:r>
          </a:p>
          <a:p>
            <a:endParaRPr lang="en-US" dirty="0"/>
          </a:p>
        </p:txBody>
      </p:sp>
    </p:spTree>
    <p:extLst>
      <p:ext uri="{BB962C8B-B14F-4D97-AF65-F5344CB8AC3E}">
        <p14:creationId xmlns:p14="http://schemas.microsoft.com/office/powerpoint/2010/main" val="36462982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Chrome Control - Usage</a:t>
            </a:r>
            <a:endParaRPr lang="en-US" dirty="0"/>
          </a:p>
        </p:txBody>
      </p:sp>
      <p:sp>
        <p:nvSpPr>
          <p:cNvPr id="6" name="Text Placeholder 5"/>
          <p:cNvSpPr>
            <a:spLocks noGrp="1"/>
          </p:cNvSpPr>
          <p:nvPr>
            <p:ph type="body" sz="quarter" idx="10"/>
          </p:nvPr>
        </p:nvSpPr>
        <p:spPr/>
        <p:txBody>
          <a:bodyPr/>
          <a:lstStyle/>
          <a:p>
            <a:r>
              <a:rPr lang="en-US" dirty="0"/>
              <a:t>Reference </a:t>
            </a:r>
            <a:r>
              <a:rPr lang="en-US" dirty="0">
                <a:latin typeface="Consolas" pitchFamily="49" charset="0"/>
                <a:cs typeface="Consolas" pitchFamily="49" charset="0"/>
              </a:rPr>
              <a:t>SP.UI.Controls.js</a:t>
            </a:r>
          </a:p>
          <a:p>
            <a:pPr lvl="1"/>
            <a:r>
              <a:rPr lang="en-US" dirty="0"/>
              <a:t>Add it to your App from the LAYOUTS folder</a:t>
            </a:r>
          </a:p>
          <a:p>
            <a:pPr lvl="1"/>
            <a:r>
              <a:rPr lang="en-US" dirty="0"/>
              <a:t>Reference the library in your App pages</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851" y="2919866"/>
            <a:ext cx="8580849" cy="548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851" y="4601955"/>
            <a:ext cx="8910963" cy="10629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5"/>
          <p:cNvSpPr txBox="1">
            <a:spLocks/>
          </p:cNvSpPr>
          <p:nvPr/>
        </p:nvSpPr>
        <p:spPr>
          <a:xfrm>
            <a:off x="519112" y="3865748"/>
            <a:ext cx="11149013"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Provide </a:t>
            </a:r>
            <a:r>
              <a:rPr lang="en-US" dirty="0" err="1" smtClean="0"/>
              <a:t>HostUrl</a:t>
            </a:r>
            <a:r>
              <a:rPr lang="en-US" dirty="0" smtClean="0"/>
              <a:t> as a </a:t>
            </a:r>
            <a:r>
              <a:rPr lang="en-US" dirty="0" err="1" smtClean="0"/>
              <a:t>QueryString</a:t>
            </a:r>
            <a:r>
              <a:rPr lang="en-US" dirty="0" smtClean="0"/>
              <a:t> in Start Page</a:t>
            </a:r>
          </a:p>
          <a:p>
            <a:endParaRPr lang="en-US" dirty="0"/>
          </a:p>
        </p:txBody>
      </p:sp>
    </p:spTree>
    <p:extLst>
      <p:ext uri="{BB962C8B-B14F-4D97-AF65-F5344CB8AC3E}">
        <p14:creationId xmlns:p14="http://schemas.microsoft.com/office/powerpoint/2010/main" val="15809581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3591161" cy="1975926"/>
          </a:xfrm>
        </p:spPr>
        <p:txBody>
          <a:bodyPr/>
          <a:lstStyle/>
          <a:p>
            <a:r>
              <a:rPr lang="en-US" dirty="0" smtClean="0"/>
              <a:t>Define a DIV to hold the control. It will take on the Navigation Header of the Hosting Site</a:t>
            </a:r>
          </a:p>
          <a:p>
            <a:endParaRPr lang="en-US" dirty="0"/>
          </a:p>
        </p:txBody>
      </p:sp>
      <p:sp>
        <p:nvSpPr>
          <p:cNvPr id="3" name="Title 2"/>
          <p:cNvSpPr>
            <a:spLocks noGrp="1"/>
          </p:cNvSpPr>
          <p:nvPr>
            <p:ph type="title"/>
          </p:nvPr>
        </p:nvSpPr>
        <p:spPr/>
        <p:txBody>
          <a:bodyPr/>
          <a:lstStyle/>
          <a:p>
            <a:r>
              <a:rPr lang="en-US" smtClean="0"/>
              <a:t>Chrome Control - Usage</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239" y="1496373"/>
            <a:ext cx="7385260" cy="38547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0355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SharePoint-Hosted App Model</a:t>
            </a:r>
            <a:endParaRPr lang="en-US" dirty="0"/>
          </a:p>
        </p:txBody>
      </p:sp>
    </p:spTree>
    <p:extLst>
      <p:ext uri="{BB962C8B-B14F-4D97-AF65-F5344CB8AC3E}">
        <p14:creationId xmlns:p14="http://schemas.microsoft.com/office/powerpoint/2010/main" val="79112786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Chrome Control</a:t>
            </a:r>
          </a:p>
        </p:txBody>
      </p:sp>
    </p:spTree>
    <p:extLst>
      <p:ext uri="{BB962C8B-B14F-4D97-AF65-F5344CB8AC3E}">
        <p14:creationId xmlns:p14="http://schemas.microsoft.com/office/powerpoint/2010/main" val="1322029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 Domain Calls</a:t>
            </a:r>
            <a:endParaRPr lang="en-US" dirty="0"/>
          </a:p>
        </p:txBody>
      </p:sp>
    </p:spTree>
    <p:extLst>
      <p:ext uri="{BB962C8B-B14F-4D97-AF65-F5344CB8AC3E}">
        <p14:creationId xmlns:p14="http://schemas.microsoft.com/office/powerpoint/2010/main" val="15868805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Cross-Domain Calls - Components</a:t>
            </a:r>
            <a:endParaRPr lang="en-US" dirty="0"/>
          </a:p>
        </p:txBody>
      </p:sp>
      <p:sp>
        <p:nvSpPr>
          <p:cNvPr id="6" name="Text Placeholder 5"/>
          <p:cNvSpPr>
            <a:spLocks noGrp="1"/>
          </p:cNvSpPr>
          <p:nvPr>
            <p:ph type="body" sz="quarter" idx="10"/>
          </p:nvPr>
        </p:nvSpPr>
        <p:spPr/>
        <p:txBody>
          <a:bodyPr/>
          <a:lstStyle/>
          <a:p>
            <a:r>
              <a:rPr lang="en-US" dirty="0"/>
              <a:t>JavaScript Library </a:t>
            </a:r>
            <a:r>
              <a:rPr lang="en-US" dirty="0">
                <a:latin typeface="Consolas" pitchFamily="49" charset="0"/>
                <a:cs typeface="Consolas" pitchFamily="49" charset="0"/>
              </a:rPr>
              <a:t>SP.RequestExecutor.js</a:t>
            </a:r>
          </a:p>
          <a:p>
            <a:pPr lvl="1"/>
            <a:r>
              <a:rPr lang="en-US" dirty="0"/>
              <a:t>Located in LAYOUTS directory</a:t>
            </a:r>
          </a:p>
          <a:p>
            <a:r>
              <a:rPr lang="en-US" dirty="0"/>
              <a:t>Domain Registration</a:t>
            </a:r>
          </a:p>
          <a:p>
            <a:pPr lvl="1"/>
            <a:r>
              <a:rPr lang="en-US" dirty="0"/>
              <a:t>To ensure only trusted calls cross domains</a:t>
            </a:r>
          </a:p>
          <a:p>
            <a:pPr lvl="1"/>
            <a:r>
              <a:rPr lang="en-US" dirty="0"/>
              <a:t>Specific App permissions must be granted</a:t>
            </a:r>
          </a:p>
          <a:p>
            <a:r>
              <a:rPr lang="en-US" dirty="0"/>
              <a:t>Communication</a:t>
            </a:r>
          </a:p>
          <a:p>
            <a:pPr lvl="1"/>
            <a:r>
              <a:rPr lang="en-US" dirty="0"/>
              <a:t>Hidden </a:t>
            </a:r>
            <a:r>
              <a:rPr lang="en-US" dirty="0" err="1"/>
              <a:t>IFrame</a:t>
            </a:r>
            <a:endParaRPr lang="en-US" dirty="0"/>
          </a:p>
          <a:p>
            <a:pPr lvl="1"/>
            <a:r>
              <a:rPr lang="en-US" dirty="0"/>
              <a:t>Post Messaging</a:t>
            </a:r>
          </a:p>
          <a:p>
            <a:pPr lvl="1"/>
            <a:r>
              <a:rPr lang="en-US" dirty="0"/>
              <a:t>Proxy Page</a:t>
            </a:r>
          </a:p>
          <a:p>
            <a:endParaRPr lang="en-US" dirty="0"/>
          </a:p>
        </p:txBody>
      </p:sp>
    </p:spTree>
    <p:extLst>
      <p:ext uri="{BB962C8B-B14F-4D97-AF65-F5344CB8AC3E}">
        <p14:creationId xmlns:p14="http://schemas.microsoft.com/office/powerpoint/2010/main" val="152678766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Calling domain must be registered and given permissions when it installs.</a:t>
            </a:r>
            <a:endParaRPr lang="en-US" dirty="0"/>
          </a:p>
        </p:txBody>
      </p:sp>
      <p:sp>
        <p:nvSpPr>
          <p:cNvPr id="3" name="Title 2"/>
          <p:cNvSpPr>
            <a:spLocks noGrp="1"/>
          </p:cNvSpPr>
          <p:nvPr>
            <p:ph type="title"/>
          </p:nvPr>
        </p:nvSpPr>
        <p:spPr/>
        <p:txBody>
          <a:bodyPr/>
          <a:lstStyle/>
          <a:p>
            <a:r>
              <a:rPr lang="en-US" sz="4800" dirty="0" smtClean="0"/>
              <a:t>Cross-Domain Calls - Granting Permission</a:t>
            </a:r>
            <a:endParaRPr lang="en-US" sz="4800" dirty="0"/>
          </a:p>
        </p:txBody>
      </p:sp>
      <p:pic>
        <p:nvPicPr>
          <p:cNvPr id="7" name="Content Placeholder 6"/>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23278" y="3078698"/>
            <a:ext cx="11144250" cy="2103438"/>
          </a:xfrm>
          <a:ln>
            <a:solidFill>
              <a:schemeClr val="accent1"/>
            </a:solidFill>
          </a:ln>
        </p:spPr>
      </p:pic>
    </p:spTree>
    <p:extLst>
      <p:ext uri="{BB962C8B-B14F-4D97-AF65-F5344CB8AC3E}">
        <p14:creationId xmlns:p14="http://schemas.microsoft.com/office/powerpoint/2010/main" val="360224590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Cross-Domain Calls – How it Works</a:t>
            </a:r>
            <a:endParaRPr lang="en-US" dirty="0"/>
          </a:p>
        </p:txBody>
      </p:sp>
      <p:grpSp>
        <p:nvGrpSpPr>
          <p:cNvPr id="2" name="Group 1"/>
          <p:cNvGrpSpPr/>
          <p:nvPr/>
        </p:nvGrpSpPr>
        <p:grpSpPr>
          <a:xfrm>
            <a:off x="7364082" y="2426329"/>
            <a:ext cx="2323126" cy="2634558"/>
            <a:chOff x="7364082" y="2426329"/>
            <a:chExt cx="2323126" cy="2634558"/>
          </a:xfrm>
        </p:grpSpPr>
        <p:sp>
          <p:nvSpPr>
            <p:cNvPr id="15" name="Rounded Rectangle 14"/>
            <p:cNvSpPr/>
            <p:nvPr/>
          </p:nvSpPr>
          <p:spPr>
            <a:xfrm>
              <a:off x="7364082" y="2426329"/>
              <a:ext cx="2323126" cy="263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t"/>
            <a:lstStyle/>
            <a:p>
              <a:pPr algn="ctr"/>
              <a:r>
                <a:rPr lang="en-US" sz="2400" dirty="0" smtClean="0">
                  <a:solidFill>
                    <a:schemeClr val="bg1"/>
                  </a:solidFill>
                  <a:latin typeface="+mj-lt"/>
                </a:rPr>
                <a:t>SharePoint</a:t>
              </a:r>
              <a:endParaRPr lang="en-US" sz="2400" dirty="0">
                <a:latin typeface="+mj-lt"/>
              </a:endParaRPr>
            </a:p>
          </p:txBody>
        </p:sp>
        <p:sp>
          <p:nvSpPr>
            <p:cNvPr id="13" name="Rounded Rectangle 12"/>
            <p:cNvSpPr/>
            <p:nvPr/>
          </p:nvSpPr>
          <p:spPr>
            <a:xfrm>
              <a:off x="7618016" y="3039813"/>
              <a:ext cx="1827129" cy="1092529"/>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App</a:t>
              </a:r>
              <a:endParaRPr lang="en-US" dirty="0">
                <a:solidFill>
                  <a:schemeClr val="tx1"/>
                </a:solidFill>
              </a:endParaRPr>
            </a:p>
          </p:txBody>
        </p:sp>
        <p:sp>
          <p:nvSpPr>
            <p:cNvPr id="28" name="Rectangle 27"/>
            <p:cNvSpPr/>
            <p:nvPr/>
          </p:nvSpPr>
          <p:spPr>
            <a:xfrm>
              <a:off x="7672591" y="4212844"/>
              <a:ext cx="1772554" cy="510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400" dirty="0" smtClean="0">
                  <a:solidFill>
                    <a:schemeClr val="tx1"/>
                  </a:solidFill>
                  <a:latin typeface="+mj-lt"/>
                </a:rPr>
                <a:t>AppWebProxy.aspx</a:t>
              </a:r>
              <a:endParaRPr lang="en-US" sz="1400" dirty="0">
                <a:solidFill>
                  <a:schemeClr val="tx1"/>
                </a:solidFill>
                <a:latin typeface="+mj-lt"/>
              </a:endParaRPr>
            </a:p>
          </p:txBody>
        </p:sp>
      </p:grpSp>
    </p:spTree>
    <p:extLst>
      <p:ext uri="{BB962C8B-B14F-4D97-AF65-F5344CB8AC3E}">
        <p14:creationId xmlns:p14="http://schemas.microsoft.com/office/powerpoint/2010/main" val="408248764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Cross-Domain Calls - How it Works</a:t>
            </a:r>
            <a:br>
              <a:rPr lang="en-US" dirty="0" smtClean="0"/>
            </a:br>
            <a:endParaRPr lang="en-US" dirty="0"/>
          </a:p>
        </p:txBody>
      </p:sp>
      <p:sp>
        <p:nvSpPr>
          <p:cNvPr id="7" name="Rectangle 6"/>
          <p:cNvSpPr/>
          <p:nvPr/>
        </p:nvSpPr>
        <p:spPr>
          <a:xfrm>
            <a:off x="3047206" y="2426330"/>
            <a:ext cx="1986524" cy="263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grpSp>
        <p:nvGrpSpPr>
          <p:cNvPr id="14" name="Group 13"/>
          <p:cNvGrpSpPr/>
          <p:nvPr/>
        </p:nvGrpSpPr>
        <p:grpSpPr>
          <a:xfrm>
            <a:off x="7364082" y="2426329"/>
            <a:ext cx="2323126" cy="2634558"/>
            <a:chOff x="7364082" y="2426329"/>
            <a:chExt cx="2323126" cy="2634558"/>
          </a:xfrm>
        </p:grpSpPr>
        <p:sp>
          <p:nvSpPr>
            <p:cNvPr id="16" name="Rounded Rectangle 15"/>
            <p:cNvSpPr/>
            <p:nvPr/>
          </p:nvSpPr>
          <p:spPr>
            <a:xfrm>
              <a:off x="7364082" y="2426329"/>
              <a:ext cx="2323126" cy="263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t"/>
            <a:lstStyle/>
            <a:p>
              <a:pPr algn="ctr"/>
              <a:r>
                <a:rPr lang="en-US" sz="2400" dirty="0" smtClean="0">
                  <a:solidFill>
                    <a:schemeClr val="bg1"/>
                  </a:solidFill>
                  <a:latin typeface="+mj-lt"/>
                </a:rPr>
                <a:t>SharePoint</a:t>
              </a:r>
              <a:endParaRPr lang="en-US" sz="2400" dirty="0">
                <a:latin typeface="+mj-lt"/>
              </a:endParaRPr>
            </a:p>
          </p:txBody>
        </p:sp>
        <p:sp>
          <p:nvSpPr>
            <p:cNvPr id="17" name="Rounded Rectangle 16"/>
            <p:cNvSpPr/>
            <p:nvPr/>
          </p:nvSpPr>
          <p:spPr>
            <a:xfrm>
              <a:off x="7618016" y="3039813"/>
              <a:ext cx="1827129" cy="1092529"/>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App</a:t>
              </a:r>
              <a:endParaRPr lang="en-US" dirty="0">
                <a:solidFill>
                  <a:schemeClr val="tx1"/>
                </a:solidFill>
              </a:endParaRPr>
            </a:p>
          </p:txBody>
        </p:sp>
        <p:sp>
          <p:nvSpPr>
            <p:cNvPr id="18" name="Rectangle 17"/>
            <p:cNvSpPr/>
            <p:nvPr/>
          </p:nvSpPr>
          <p:spPr>
            <a:xfrm>
              <a:off x="7672591" y="4212844"/>
              <a:ext cx="1772554" cy="510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400" dirty="0" smtClean="0">
                  <a:solidFill>
                    <a:schemeClr val="tx1"/>
                  </a:solidFill>
                  <a:latin typeface="+mj-lt"/>
                </a:rPr>
                <a:t>AppWebProxy.aspx</a:t>
              </a:r>
              <a:endParaRPr lang="en-US" sz="1400" dirty="0">
                <a:solidFill>
                  <a:schemeClr val="tx1"/>
                </a:solidFill>
                <a:latin typeface="+mj-lt"/>
              </a:endParaRPr>
            </a:p>
          </p:txBody>
        </p:sp>
      </p:grpSp>
      <p:sp>
        <p:nvSpPr>
          <p:cNvPr id="19" name="Rounded Rectangle 18"/>
          <p:cNvSpPr/>
          <p:nvPr/>
        </p:nvSpPr>
        <p:spPr>
          <a:xfrm>
            <a:off x="711015" y="2426330"/>
            <a:ext cx="1726750" cy="26345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17208" tIns="58604" rIns="117208" bIns="58604" rtlCol="0" anchor="ctr"/>
          <a:lstStyle/>
          <a:p>
            <a:pPr algn="ctr"/>
            <a:r>
              <a:rPr lang="en-US" dirty="0" smtClean="0">
                <a:solidFill>
                  <a:schemeClr val="tx1"/>
                </a:solidFill>
              </a:rPr>
              <a:t>Remote</a:t>
            </a:r>
          </a:p>
          <a:p>
            <a:pPr algn="ctr"/>
            <a:r>
              <a:rPr lang="en-US" dirty="0" smtClean="0">
                <a:solidFill>
                  <a:schemeClr val="tx1"/>
                </a:solidFill>
              </a:rPr>
              <a:t>Web Server</a:t>
            </a:r>
            <a:endParaRPr lang="en-US" dirty="0">
              <a:solidFill>
                <a:schemeClr val="tx1"/>
              </a:solidFill>
            </a:endParaRPr>
          </a:p>
        </p:txBody>
      </p:sp>
      <p:grpSp>
        <p:nvGrpSpPr>
          <p:cNvPr id="4" name="Group 3"/>
          <p:cNvGrpSpPr/>
          <p:nvPr/>
        </p:nvGrpSpPr>
        <p:grpSpPr>
          <a:xfrm>
            <a:off x="3461765" y="4120404"/>
            <a:ext cx="1157406" cy="940483"/>
            <a:chOff x="3461765" y="4101674"/>
            <a:chExt cx="1157406" cy="940483"/>
          </a:xfrm>
        </p:grpSpPr>
        <p:sp>
          <p:nvSpPr>
            <p:cNvPr id="10" name="TextBox 9"/>
            <p:cNvSpPr txBox="1"/>
            <p:nvPr/>
          </p:nvSpPr>
          <p:spPr>
            <a:xfrm>
              <a:off x="3461765" y="4723750"/>
              <a:ext cx="1157406" cy="318407"/>
            </a:xfrm>
            <a:prstGeom prst="rect">
              <a:avLst/>
            </a:prstGeom>
            <a:noFill/>
          </p:spPr>
          <p:txBody>
            <a:bodyPr wrap="none" lIns="117208" tIns="58604" rIns="117208" bIns="58604" rtlCol="0">
              <a:spAutoFit/>
            </a:bodyPr>
            <a:lstStyle/>
            <a:p>
              <a:r>
                <a:rPr lang="en-US" sz="1300" dirty="0"/>
                <a:t>Client Library</a:t>
              </a:r>
            </a:p>
          </p:txBody>
        </p:sp>
        <p:pic>
          <p:nvPicPr>
            <p:cNvPr id="2" name="Picture 1"/>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706093" y="4101674"/>
              <a:ext cx="668750" cy="668750"/>
            </a:xfrm>
            <a:prstGeom prst="rect">
              <a:avLst/>
            </a:prstGeom>
          </p:spPr>
        </p:pic>
      </p:grpSp>
      <p:cxnSp>
        <p:nvCxnSpPr>
          <p:cNvPr id="22" name="Straight Arrow Connector 21"/>
          <p:cNvCxnSpPr/>
          <p:nvPr/>
        </p:nvCxnSpPr>
        <p:spPr>
          <a:xfrm>
            <a:off x="2507810" y="3739081"/>
            <a:ext cx="461727" cy="0"/>
          </a:xfrm>
          <a:prstGeom prst="straightConnector1">
            <a:avLst/>
          </a:prstGeom>
          <a:ln w="7302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70606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047206" y="2426330"/>
            <a:ext cx="1986524" cy="263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sp>
        <p:nvSpPr>
          <p:cNvPr id="30" name="Rectangle 29"/>
          <p:cNvSpPr/>
          <p:nvPr/>
        </p:nvSpPr>
        <p:spPr>
          <a:xfrm>
            <a:off x="3223471" y="2580239"/>
            <a:ext cx="1629186" cy="13974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grpSp>
        <p:nvGrpSpPr>
          <p:cNvPr id="17" name="Group 16"/>
          <p:cNvGrpSpPr/>
          <p:nvPr/>
        </p:nvGrpSpPr>
        <p:grpSpPr>
          <a:xfrm>
            <a:off x="7364082" y="2426329"/>
            <a:ext cx="2323126" cy="2634558"/>
            <a:chOff x="7364082" y="2426329"/>
            <a:chExt cx="2323126" cy="2634558"/>
          </a:xfrm>
        </p:grpSpPr>
        <p:sp>
          <p:nvSpPr>
            <p:cNvPr id="18" name="Rounded Rectangle 17"/>
            <p:cNvSpPr/>
            <p:nvPr/>
          </p:nvSpPr>
          <p:spPr>
            <a:xfrm>
              <a:off x="7364082" y="2426329"/>
              <a:ext cx="2323126" cy="263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t"/>
            <a:lstStyle/>
            <a:p>
              <a:pPr algn="ctr"/>
              <a:r>
                <a:rPr lang="en-US" sz="2400" dirty="0" smtClean="0">
                  <a:solidFill>
                    <a:schemeClr val="bg1"/>
                  </a:solidFill>
                  <a:latin typeface="+mj-lt"/>
                </a:rPr>
                <a:t>SharePoint</a:t>
              </a:r>
              <a:endParaRPr lang="en-US" sz="2400" dirty="0">
                <a:latin typeface="+mj-lt"/>
              </a:endParaRPr>
            </a:p>
          </p:txBody>
        </p:sp>
        <p:sp>
          <p:nvSpPr>
            <p:cNvPr id="19" name="Rounded Rectangle 18"/>
            <p:cNvSpPr/>
            <p:nvPr/>
          </p:nvSpPr>
          <p:spPr>
            <a:xfrm>
              <a:off x="7618016" y="3039813"/>
              <a:ext cx="1827129" cy="1092529"/>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App</a:t>
              </a:r>
              <a:endParaRPr lang="en-US" dirty="0">
                <a:solidFill>
                  <a:schemeClr val="tx1"/>
                </a:solidFill>
              </a:endParaRPr>
            </a:p>
          </p:txBody>
        </p:sp>
        <p:sp>
          <p:nvSpPr>
            <p:cNvPr id="20" name="Rectangle 19"/>
            <p:cNvSpPr/>
            <p:nvPr/>
          </p:nvSpPr>
          <p:spPr>
            <a:xfrm>
              <a:off x="7672591" y="4212844"/>
              <a:ext cx="1772554" cy="510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400" dirty="0" smtClean="0">
                  <a:solidFill>
                    <a:schemeClr val="tx1"/>
                  </a:solidFill>
                  <a:latin typeface="+mj-lt"/>
                </a:rPr>
                <a:t>AppWebProxy.aspx</a:t>
              </a:r>
              <a:endParaRPr lang="en-US" sz="1400" dirty="0">
                <a:solidFill>
                  <a:schemeClr val="tx1"/>
                </a:solidFill>
                <a:latin typeface="+mj-lt"/>
              </a:endParaRPr>
            </a:p>
          </p:txBody>
        </p:sp>
      </p:grpSp>
      <p:sp>
        <p:nvSpPr>
          <p:cNvPr id="3" name="Title 2"/>
          <p:cNvSpPr>
            <a:spLocks noGrp="1"/>
          </p:cNvSpPr>
          <p:nvPr>
            <p:ph type="title"/>
          </p:nvPr>
        </p:nvSpPr>
        <p:spPr/>
        <p:txBody>
          <a:bodyPr/>
          <a:lstStyle/>
          <a:p>
            <a:r>
              <a:rPr lang="en-US" dirty="0" smtClean="0"/>
              <a:t>Cross-Domain Calls – How it Works</a:t>
            </a:r>
            <a:endParaRPr lang="en-US" dirty="0"/>
          </a:p>
        </p:txBody>
      </p:sp>
      <p:sp>
        <p:nvSpPr>
          <p:cNvPr id="14" name="TextBox 13"/>
          <p:cNvSpPr txBox="1"/>
          <p:nvPr/>
        </p:nvSpPr>
        <p:spPr>
          <a:xfrm>
            <a:off x="3579848" y="3574146"/>
            <a:ext cx="772108" cy="318407"/>
          </a:xfrm>
          <a:prstGeom prst="rect">
            <a:avLst/>
          </a:prstGeom>
          <a:noFill/>
        </p:spPr>
        <p:txBody>
          <a:bodyPr wrap="none" lIns="117208" tIns="58604" rIns="117208" bIns="58604" rtlCol="0">
            <a:spAutoFit/>
          </a:bodyPr>
          <a:lstStyle/>
          <a:p>
            <a:r>
              <a:rPr lang="en-US" sz="1300" dirty="0"/>
              <a:t>IFRAME</a:t>
            </a:r>
          </a:p>
        </p:txBody>
      </p:sp>
      <p:sp>
        <p:nvSpPr>
          <p:cNvPr id="21" name="TextBox 20"/>
          <p:cNvSpPr txBox="1"/>
          <p:nvPr/>
        </p:nvSpPr>
        <p:spPr>
          <a:xfrm>
            <a:off x="5484347" y="2960533"/>
            <a:ext cx="1556554" cy="318407"/>
          </a:xfrm>
          <a:prstGeom prst="rect">
            <a:avLst/>
          </a:prstGeom>
          <a:noFill/>
        </p:spPr>
        <p:txBody>
          <a:bodyPr wrap="none" lIns="117208" tIns="58604" rIns="117208" bIns="58604" rtlCol="0">
            <a:spAutoFit/>
          </a:bodyPr>
          <a:lstStyle/>
          <a:p>
            <a:r>
              <a:rPr lang="en-US" sz="1300" dirty="0"/>
              <a:t>AppWebProxy.aspx</a:t>
            </a:r>
          </a:p>
        </p:txBody>
      </p:sp>
      <p:sp>
        <p:nvSpPr>
          <p:cNvPr id="22" name="Rounded Rectangle 21"/>
          <p:cNvSpPr/>
          <p:nvPr/>
        </p:nvSpPr>
        <p:spPr>
          <a:xfrm>
            <a:off x="711015" y="2426330"/>
            <a:ext cx="1726750" cy="26345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17208" tIns="58604" rIns="117208" bIns="58604" rtlCol="0" anchor="ctr"/>
          <a:lstStyle/>
          <a:p>
            <a:pPr algn="ctr"/>
            <a:r>
              <a:rPr lang="en-US" dirty="0" smtClean="0">
                <a:solidFill>
                  <a:schemeClr val="tx1"/>
                </a:solidFill>
              </a:rPr>
              <a:t>Remote</a:t>
            </a:r>
          </a:p>
          <a:p>
            <a:pPr algn="ctr"/>
            <a:r>
              <a:rPr lang="en-US" dirty="0" smtClean="0">
                <a:solidFill>
                  <a:schemeClr val="tx1"/>
                </a:solidFill>
              </a:rPr>
              <a:t>Web Server</a:t>
            </a:r>
            <a:endParaRPr lang="en-US" dirty="0">
              <a:solidFill>
                <a:schemeClr val="tx1"/>
              </a:solidFill>
            </a:endParaRPr>
          </a:p>
        </p:txBody>
      </p:sp>
      <p:grpSp>
        <p:nvGrpSpPr>
          <p:cNvPr id="23" name="Group 22"/>
          <p:cNvGrpSpPr/>
          <p:nvPr/>
        </p:nvGrpSpPr>
        <p:grpSpPr>
          <a:xfrm>
            <a:off x="3461765" y="4120404"/>
            <a:ext cx="1157406" cy="940483"/>
            <a:chOff x="3461765" y="4101674"/>
            <a:chExt cx="1157406" cy="940483"/>
          </a:xfrm>
        </p:grpSpPr>
        <p:sp>
          <p:nvSpPr>
            <p:cNvPr id="24" name="TextBox 23"/>
            <p:cNvSpPr txBox="1"/>
            <p:nvPr/>
          </p:nvSpPr>
          <p:spPr>
            <a:xfrm>
              <a:off x="3461765" y="4723750"/>
              <a:ext cx="1157406" cy="318407"/>
            </a:xfrm>
            <a:prstGeom prst="rect">
              <a:avLst/>
            </a:prstGeom>
            <a:noFill/>
          </p:spPr>
          <p:txBody>
            <a:bodyPr wrap="none" lIns="117208" tIns="58604" rIns="117208" bIns="58604" rtlCol="0">
              <a:spAutoFit/>
            </a:bodyPr>
            <a:lstStyle/>
            <a:p>
              <a:r>
                <a:rPr lang="en-US" sz="1300" dirty="0"/>
                <a:t>Client Library</a:t>
              </a:r>
            </a:p>
          </p:txBody>
        </p:sp>
        <p:pic>
          <p:nvPicPr>
            <p:cNvPr id="25" name="Picture 24"/>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706093" y="4101674"/>
              <a:ext cx="668750" cy="668750"/>
            </a:xfrm>
            <a:prstGeom prst="rect">
              <a:avLst/>
            </a:prstGeom>
          </p:spPr>
        </p:pic>
      </p:grpSp>
      <p:cxnSp>
        <p:nvCxnSpPr>
          <p:cNvPr id="27" name="Straight Arrow Connector 26"/>
          <p:cNvCxnSpPr/>
          <p:nvPr/>
        </p:nvCxnSpPr>
        <p:spPr>
          <a:xfrm>
            <a:off x="2507810" y="3739081"/>
            <a:ext cx="461727" cy="0"/>
          </a:xfrm>
          <a:prstGeom prst="straightConnector1">
            <a:avLst/>
          </a:prstGeom>
          <a:ln w="7302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852657" y="3313576"/>
            <a:ext cx="2819934" cy="0"/>
          </a:xfrm>
          <a:prstGeom prst="straightConnector1">
            <a:avLst/>
          </a:prstGeom>
          <a:ln w="53975">
            <a:solidFill>
              <a:schemeClr val="tx1"/>
            </a:solidFill>
            <a:headEnd type="none"/>
            <a:tailEnd type="stealth" w="lg" len="lg"/>
          </a:ln>
          <a:effectLst>
            <a:glow rad="228600">
              <a:schemeClr val="bg1">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64183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3047206" y="2426330"/>
            <a:ext cx="1986524" cy="263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sp>
        <p:nvSpPr>
          <p:cNvPr id="34" name="Rectangle 33"/>
          <p:cNvSpPr/>
          <p:nvPr/>
        </p:nvSpPr>
        <p:spPr>
          <a:xfrm>
            <a:off x="3223471" y="2580239"/>
            <a:ext cx="1629186" cy="13974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grpSp>
        <p:nvGrpSpPr>
          <p:cNvPr id="20" name="Group 19"/>
          <p:cNvGrpSpPr/>
          <p:nvPr/>
        </p:nvGrpSpPr>
        <p:grpSpPr>
          <a:xfrm>
            <a:off x="7364082" y="2426329"/>
            <a:ext cx="2323126" cy="2634558"/>
            <a:chOff x="7364082" y="2426329"/>
            <a:chExt cx="2323126" cy="2634558"/>
          </a:xfrm>
        </p:grpSpPr>
        <p:sp>
          <p:nvSpPr>
            <p:cNvPr id="22" name="Rounded Rectangle 21"/>
            <p:cNvSpPr/>
            <p:nvPr/>
          </p:nvSpPr>
          <p:spPr>
            <a:xfrm>
              <a:off x="7364082" y="2426329"/>
              <a:ext cx="2323126" cy="2634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t"/>
            <a:lstStyle/>
            <a:p>
              <a:pPr algn="ctr"/>
              <a:r>
                <a:rPr lang="en-US" sz="2400" dirty="0" smtClean="0">
                  <a:solidFill>
                    <a:schemeClr val="bg1"/>
                  </a:solidFill>
                  <a:latin typeface="+mj-lt"/>
                </a:rPr>
                <a:t>SharePoint</a:t>
              </a:r>
              <a:endParaRPr lang="en-US" sz="2400" dirty="0">
                <a:latin typeface="+mj-lt"/>
              </a:endParaRPr>
            </a:p>
          </p:txBody>
        </p:sp>
        <p:sp>
          <p:nvSpPr>
            <p:cNvPr id="23" name="Rounded Rectangle 22"/>
            <p:cNvSpPr/>
            <p:nvPr/>
          </p:nvSpPr>
          <p:spPr>
            <a:xfrm>
              <a:off x="7618016" y="3039813"/>
              <a:ext cx="1827129" cy="1092529"/>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dirty="0" smtClean="0">
                  <a:solidFill>
                    <a:schemeClr val="tx1"/>
                  </a:solidFill>
                </a:rPr>
                <a:t>App</a:t>
              </a:r>
              <a:endParaRPr lang="en-US" dirty="0">
                <a:solidFill>
                  <a:schemeClr val="tx1"/>
                </a:solidFill>
              </a:endParaRPr>
            </a:p>
          </p:txBody>
        </p:sp>
        <p:sp>
          <p:nvSpPr>
            <p:cNvPr id="25" name="Rectangle 24"/>
            <p:cNvSpPr/>
            <p:nvPr/>
          </p:nvSpPr>
          <p:spPr>
            <a:xfrm>
              <a:off x="7672591" y="4212844"/>
              <a:ext cx="1772554" cy="510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r>
                <a:rPr lang="en-US" sz="1400" dirty="0" smtClean="0">
                  <a:solidFill>
                    <a:schemeClr val="tx1"/>
                  </a:solidFill>
                  <a:latin typeface="+mj-lt"/>
                </a:rPr>
                <a:t>AppWebProxy.aspx</a:t>
              </a:r>
              <a:endParaRPr lang="en-US" sz="1400" dirty="0">
                <a:solidFill>
                  <a:schemeClr val="tx1"/>
                </a:solidFill>
                <a:latin typeface="+mj-lt"/>
              </a:endParaRPr>
            </a:p>
          </p:txBody>
        </p:sp>
      </p:grpSp>
      <p:sp>
        <p:nvSpPr>
          <p:cNvPr id="3" name="Title 2"/>
          <p:cNvSpPr>
            <a:spLocks noGrp="1"/>
          </p:cNvSpPr>
          <p:nvPr>
            <p:ph type="title"/>
          </p:nvPr>
        </p:nvSpPr>
        <p:spPr/>
        <p:txBody>
          <a:bodyPr/>
          <a:lstStyle/>
          <a:p>
            <a:r>
              <a:rPr lang="en-US" dirty="0" smtClean="0"/>
              <a:t>Cross-Domain Calls – How it Works</a:t>
            </a:r>
            <a:endParaRPr lang="en-US" dirty="0"/>
          </a:p>
        </p:txBody>
      </p:sp>
      <p:sp>
        <p:nvSpPr>
          <p:cNvPr id="14" name="TextBox 13"/>
          <p:cNvSpPr txBox="1"/>
          <p:nvPr/>
        </p:nvSpPr>
        <p:spPr>
          <a:xfrm>
            <a:off x="3579848" y="3574146"/>
            <a:ext cx="772108" cy="318407"/>
          </a:xfrm>
          <a:prstGeom prst="rect">
            <a:avLst/>
          </a:prstGeom>
          <a:noFill/>
        </p:spPr>
        <p:txBody>
          <a:bodyPr wrap="none" lIns="117208" tIns="58604" rIns="117208" bIns="58604" rtlCol="0">
            <a:spAutoFit/>
          </a:bodyPr>
          <a:lstStyle/>
          <a:p>
            <a:r>
              <a:rPr lang="en-US" sz="1300" dirty="0"/>
              <a:t>IFRAME</a:t>
            </a:r>
          </a:p>
        </p:txBody>
      </p:sp>
      <p:cxnSp>
        <p:nvCxnSpPr>
          <p:cNvPr id="19" name="Elbow Connector 18"/>
          <p:cNvCxnSpPr/>
          <p:nvPr/>
        </p:nvCxnSpPr>
        <p:spPr>
          <a:xfrm rot="5400000" flipH="1" flipV="1">
            <a:off x="4120764" y="4050198"/>
            <a:ext cx="478525" cy="333413"/>
          </a:xfrm>
          <a:prstGeom prst="bentConnector3">
            <a:avLst>
              <a:gd name="adj1" fmla="val -4866"/>
            </a:avLst>
          </a:prstGeom>
          <a:ln w="412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52657" y="3739081"/>
            <a:ext cx="2765359" cy="0"/>
          </a:xfrm>
          <a:prstGeom prst="straightConnector1">
            <a:avLst/>
          </a:prstGeom>
          <a:ln w="57150">
            <a:solidFill>
              <a:schemeClr val="tx1"/>
            </a:solidFill>
            <a:headEnd type="stealth"/>
            <a:tailEnd type="stealth"/>
          </a:ln>
          <a:effectLst>
            <a:glow rad="1397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11015" y="2426330"/>
            <a:ext cx="1726750" cy="26345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117208" tIns="58604" rIns="117208" bIns="58604" rtlCol="0" anchor="ctr"/>
          <a:lstStyle/>
          <a:p>
            <a:pPr algn="ctr"/>
            <a:r>
              <a:rPr lang="en-US" dirty="0" smtClean="0">
                <a:solidFill>
                  <a:schemeClr val="tx1"/>
                </a:solidFill>
              </a:rPr>
              <a:t>Remote</a:t>
            </a:r>
          </a:p>
          <a:p>
            <a:pPr algn="ctr"/>
            <a:r>
              <a:rPr lang="en-US" dirty="0" smtClean="0">
                <a:solidFill>
                  <a:schemeClr val="tx1"/>
                </a:solidFill>
              </a:rPr>
              <a:t>Web Server</a:t>
            </a:r>
            <a:endParaRPr lang="en-US" dirty="0">
              <a:solidFill>
                <a:schemeClr val="tx1"/>
              </a:solidFill>
            </a:endParaRPr>
          </a:p>
        </p:txBody>
      </p:sp>
      <p:grpSp>
        <p:nvGrpSpPr>
          <p:cNvPr id="27" name="Group 26"/>
          <p:cNvGrpSpPr/>
          <p:nvPr/>
        </p:nvGrpSpPr>
        <p:grpSpPr>
          <a:xfrm>
            <a:off x="3461765" y="4120404"/>
            <a:ext cx="1157406" cy="940483"/>
            <a:chOff x="3461765" y="4101674"/>
            <a:chExt cx="1157406" cy="940483"/>
          </a:xfrm>
        </p:grpSpPr>
        <p:sp>
          <p:nvSpPr>
            <p:cNvPr id="30" name="TextBox 29"/>
            <p:cNvSpPr txBox="1"/>
            <p:nvPr/>
          </p:nvSpPr>
          <p:spPr>
            <a:xfrm>
              <a:off x="3461765" y="4723750"/>
              <a:ext cx="1157406" cy="318407"/>
            </a:xfrm>
            <a:prstGeom prst="rect">
              <a:avLst/>
            </a:prstGeom>
            <a:noFill/>
          </p:spPr>
          <p:txBody>
            <a:bodyPr wrap="none" lIns="117208" tIns="58604" rIns="117208" bIns="58604" rtlCol="0">
              <a:spAutoFit/>
            </a:bodyPr>
            <a:lstStyle/>
            <a:p>
              <a:r>
                <a:rPr lang="en-US" sz="1300" dirty="0"/>
                <a:t>Client Library</a:t>
              </a:r>
            </a:p>
          </p:txBody>
        </p:sp>
        <p:pic>
          <p:nvPicPr>
            <p:cNvPr id="31" name="Picture 30"/>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706093" y="4101674"/>
              <a:ext cx="668750" cy="668750"/>
            </a:xfrm>
            <a:prstGeom prst="rect">
              <a:avLst/>
            </a:prstGeom>
          </p:spPr>
        </p:pic>
      </p:grpSp>
      <p:cxnSp>
        <p:nvCxnSpPr>
          <p:cNvPr id="35" name="Straight Arrow Connector 34"/>
          <p:cNvCxnSpPr/>
          <p:nvPr/>
        </p:nvCxnSpPr>
        <p:spPr>
          <a:xfrm>
            <a:off x="2507810" y="3739081"/>
            <a:ext cx="461727" cy="0"/>
          </a:xfrm>
          <a:prstGeom prst="straightConnector1">
            <a:avLst/>
          </a:prstGeom>
          <a:ln w="7302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84347" y="2960533"/>
            <a:ext cx="1556554" cy="318407"/>
          </a:xfrm>
          <a:prstGeom prst="rect">
            <a:avLst/>
          </a:prstGeom>
          <a:noFill/>
        </p:spPr>
        <p:txBody>
          <a:bodyPr wrap="none" lIns="117208" tIns="58604" rIns="117208" bIns="58604" rtlCol="0">
            <a:spAutoFit/>
          </a:bodyPr>
          <a:lstStyle/>
          <a:p>
            <a:r>
              <a:rPr lang="en-US" sz="1300" dirty="0"/>
              <a:t>AppWebProxy.aspx</a:t>
            </a:r>
          </a:p>
        </p:txBody>
      </p:sp>
      <p:cxnSp>
        <p:nvCxnSpPr>
          <p:cNvPr id="37" name="Straight Arrow Connector 36"/>
          <p:cNvCxnSpPr/>
          <p:nvPr/>
        </p:nvCxnSpPr>
        <p:spPr>
          <a:xfrm flipH="1">
            <a:off x="4852657" y="3313576"/>
            <a:ext cx="2819934" cy="0"/>
          </a:xfrm>
          <a:prstGeom prst="straightConnector1">
            <a:avLst/>
          </a:prstGeom>
          <a:ln w="53975">
            <a:solidFill>
              <a:schemeClr val="tx1"/>
            </a:solidFill>
            <a:headEnd type="none"/>
            <a:tailEnd type="stealth" w="lg" len="lg"/>
          </a:ln>
          <a:effectLst>
            <a:glow rad="139700">
              <a:schemeClr val="bg1">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0797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Cross-Domain Calls</a:t>
            </a:r>
          </a:p>
        </p:txBody>
      </p:sp>
    </p:spTree>
    <p:extLst>
      <p:ext uri="{BB962C8B-B14F-4D97-AF65-F5344CB8AC3E}">
        <p14:creationId xmlns:p14="http://schemas.microsoft.com/office/powerpoint/2010/main" val="2344032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type="body" sz="quarter" idx="10"/>
          </p:nvPr>
        </p:nvSpPr>
        <p:spPr/>
        <p:txBody>
          <a:bodyPr/>
          <a:lstStyle/>
          <a:p>
            <a:r>
              <a:rPr lang="en-US" dirty="0" smtClean="0"/>
              <a:t>SharePoint-Hosted App </a:t>
            </a:r>
            <a:r>
              <a:rPr lang="en-US" dirty="0"/>
              <a:t>Model</a:t>
            </a:r>
          </a:p>
          <a:p>
            <a:r>
              <a:rPr lang="en-US" dirty="0" smtClean="0"/>
              <a:t>JavaScript and </a:t>
            </a:r>
            <a:r>
              <a:rPr lang="en-US" dirty="0" err="1" smtClean="0"/>
              <a:t>jQuery</a:t>
            </a:r>
            <a:r>
              <a:rPr lang="en-US" dirty="0" smtClean="0"/>
              <a:t> Primer</a:t>
            </a:r>
            <a:endParaRPr lang="en-US" dirty="0"/>
          </a:p>
          <a:p>
            <a:r>
              <a:rPr lang="en-US" dirty="0"/>
              <a:t>Chrome </a:t>
            </a:r>
            <a:r>
              <a:rPr lang="en-US" dirty="0" smtClean="0"/>
              <a:t>Control</a:t>
            </a:r>
          </a:p>
          <a:p>
            <a:r>
              <a:rPr lang="en-US" dirty="0" smtClean="0"/>
              <a:t>Cross Domain Calls</a:t>
            </a:r>
            <a:endParaRPr lang="en-US" dirty="0"/>
          </a:p>
        </p:txBody>
      </p:sp>
    </p:spTree>
    <p:extLst>
      <p:ext uri="{BB962C8B-B14F-4D97-AF65-F5344CB8AC3E}">
        <p14:creationId xmlns:p14="http://schemas.microsoft.com/office/powerpoint/2010/main" val="28128588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Patterns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45467322"/>
              </p:ext>
            </p:extLst>
          </p:nvPr>
        </p:nvGraphicFramePr>
        <p:xfrm>
          <a:off x="588076" y="1363802"/>
          <a:ext cx="10978851" cy="4376928"/>
        </p:xfrm>
        <a:graphic>
          <a:graphicData uri="http://schemas.openxmlformats.org/drawingml/2006/table">
            <a:tbl>
              <a:tblPr firstRow="1" bandRow="1">
                <a:tableStyleId>{2D5ABB26-0587-4C30-8999-92F81FD0307C}</a:tableStyleId>
              </a:tblPr>
              <a:tblGrid>
                <a:gridCol w="2005288"/>
                <a:gridCol w="2985098"/>
                <a:gridCol w="2694809"/>
                <a:gridCol w="3293656"/>
              </a:tblGrid>
              <a:tr h="694944">
                <a:tc>
                  <a:txBody>
                    <a:bodyPr/>
                    <a:lstStyle/>
                    <a:p>
                      <a:pPr algn="l"/>
                      <a:r>
                        <a:rPr lang="en-US" sz="1900" b="1" dirty="0" smtClean="0"/>
                        <a:t>Type</a:t>
                      </a:r>
                      <a:r>
                        <a:rPr lang="en-US" sz="1900" b="1" baseline="0" dirty="0" smtClean="0"/>
                        <a:t> of App</a:t>
                      </a:r>
                      <a:endParaRPr lang="en-US" sz="1900" b="1" dirty="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900" b="1" dirty="0" smtClean="0"/>
                        <a:t>Data Storage Location</a:t>
                      </a:r>
                      <a:endParaRPr lang="en-US" sz="1900" b="1" dirty="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900" b="1" dirty="0" smtClean="0"/>
                        <a:t>Start Page</a:t>
                      </a:r>
                    </a:p>
                    <a:p>
                      <a:pPr algn="l"/>
                      <a:r>
                        <a:rPr lang="en-US" sz="1900" b="1" dirty="0" smtClean="0"/>
                        <a:t>Location</a:t>
                      </a:r>
                      <a:endParaRPr lang="en-US" sz="1900" b="1" dirty="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900" b="1" dirty="0" smtClean="0"/>
                        <a:t>Tooling</a:t>
                      </a:r>
                      <a:endParaRPr lang="en-US" sz="1900" b="1" dirty="0"/>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02336">
                <a:tc rowSpan="2">
                  <a:txBody>
                    <a:bodyPr/>
                    <a:lstStyle/>
                    <a:p>
                      <a:r>
                        <a:rPr lang="en-US" sz="1900" dirty="0" smtClean="0"/>
                        <a:t>SharePoint-Only App</a:t>
                      </a:r>
                      <a:endParaRPr lang="en-US" sz="1900" dirty="0" smtClean="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900" dirty="0" smtClean="0"/>
                        <a:t>Content Database</a:t>
                      </a:r>
                      <a:endParaRPr lang="en-US" sz="1900" dirty="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900" dirty="0" smtClean="0"/>
                        <a:t>On-Premises</a:t>
                      </a:r>
                      <a:endParaRPr lang="en-US" sz="1900" dirty="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2">
                  <a:txBody>
                    <a:bodyPr/>
                    <a:lstStyle/>
                    <a:p>
                      <a:r>
                        <a:rPr lang="en-US" sz="1900" dirty="0" smtClean="0"/>
                        <a:t>HTML5, CSS, JavaScript, </a:t>
                      </a:r>
                      <a:r>
                        <a:rPr lang="en-US" sz="1900" dirty="0" err="1" smtClean="0"/>
                        <a:t>jQuery</a:t>
                      </a:r>
                      <a:r>
                        <a:rPr lang="en-US" sz="1900" dirty="0" smtClean="0"/>
                        <a:t>, ASP.NET Ajax, Silverlight</a:t>
                      </a:r>
                      <a:endParaRPr lang="en-US" sz="1900" dirty="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85216">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SharePoint</a:t>
                      </a:r>
                      <a:r>
                        <a:rPr lang="en-US" sz="1900" baseline="0" dirty="0" smtClean="0"/>
                        <a:t> Online</a:t>
                      </a:r>
                      <a:endParaRPr lang="en-US" sz="1900" dirty="0" smtClean="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900" dirty="0" smtClean="0"/>
                        <a:t>SharePoint</a:t>
                      </a:r>
                      <a:r>
                        <a:rPr lang="en-US" sz="1900" baseline="0" dirty="0" smtClean="0"/>
                        <a:t> Online</a:t>
                      </a:r>
                      <a:endParaRPr lang="en-US" sz="1900" dirty="0">
                        <a:solidFill>
                          <a:srgbClr val="00206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US" sz="1600" dirty="0">
                        <a:solidFill>
                          <a:srgbClr val="002060"/>
                        </a:solidFill>
                      </a:endParaRPr>
                    </a:p>
                  </a:txBody>
                  <a:tcPr/>
                </a:tc>
              </a:tr>
              <a:tr h="402336">
                <a:tc rowSpan="2">
                  <a:txBody>
                    <a:bodyPr/>
                    <a:lstStyle/>
                    <a:p>
                      <a:r>
                        <a:rPr lang="en-US" sz="1900" dirty="0" smtClean="0"/>
                        <a:t>Cloud App</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ISV Storage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ISV-Hosted web site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rowSpan="2">
                  <a:txBody>
                    <a:bodyPr/>
                    <a:lstStyle/>
                    <a:p>
                      <a:r>
                        <a:rPr lang="en-US" sz="1900" dirty="0" smtClean="0"/>
                        <a:t>ASP.NET, LAMP, Java, PHP</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02336">
                <a:tc vMerge="1">
                  <a:txBody>
                    <a:bodyPr/>
                    <a:lstStyle/>
                    <a:p>
                      <a:endParaRPr lang="en-US" sz="1200" dirty="0"/>
                    </a:p>
                  </a:txBody>
                  <a:tcPr/>
                </a:tc>
                <a:tc>
                  <a:txBody>
                    <a:bodyPr/>
                    <a:lstStyle/>
                    <a:p>
                      <a:r>
                        <a:rPr lang="en-US" sz="1900" dirty="0" smtClean="0"/>
                        <a:t>Azure Storage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smtClean="0"/>
                        <a:t>SharePoint Online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vMerge="1">
                  <a:txBody>
                    <a:bodyPr/>
                    <a:lstStyle/>
                    <a:p>
                      <a:endParaRPr lang="en-US" sz="1600" dirty="0">
                        <a:solidFill>
                          <a:srgbClr val="0070C0"/>
                        </a:solidFill>
                      </a:endParaRPr>
                    </a:p>
                  </a:txBody>
                  <a:tcPr/>
                </a:tc>
              </a:tr>
              <a:tr h="548640">
                <a:tc rowSpan="3">
                  <a:txBody>
                    <a:bodyPr/>
                    <a:lstStyle/>
                    <a:p>
                      <a:r>
                        <a:rPr lang="en-US" sz="1900" dirty="0" smtClean="0"/>
                        <a:t>Hybrid App</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900" dirty="0" smtClean="0"/>
                        <a:t>ISV Storage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1900" dirty="0" smtClean="0"/>
                        <a:t>ISV-Hosted web site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3">
                  <a:txBody>
                    <a:bodyPr/>
                    <a:lstStyle/>
                    <a:p>
                      <a:r>
                        <a:rPr lang="en-US" sz="1900" dirty="0" smtClean="0"/>
                        <a:t>Any mix of the above</a:t>
                      </a:r>
                      <a:endParaRPr lang="en-US" sz="1900" dirty="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694944">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Azure Storage</a:t>
                      </a:r>
                      <a:endParaRPr lang="en-US" sz="20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On-Premises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SharePoint Online</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rgbClr val="0070C0"/>
                        </a:solidFill>
                      </a:endParaRPr>
                    </a:p>
                  </a:txBody>
                  <a:tcPr/>
                </a:tc>
              </a:tr>
              <a:tr h="646176">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Content Database</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smtClean="0"/>
                        <a:t>On-Premises</a:t>
                      </a:r>
                      <a:endParaRPr lang="en-US" sz="1900" dirty="0" smtClean="0">
                        <a:solidFill>
                          <a:srgbClr val="0070C0"/>
                        </a:solidFill>
                      </a:endParaRPr>
                    </a:p>
                  </a:txBody>
                  <a:tcPr marL="121888" marR="121888"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solidFill>
                          <a:srgbClr val="0070C0"/>
                        </a:solidFill>
                      </a:endParaRPr>
                    </a:p>
                  </a:txBody>
                  <a:tcPr/>
                </a:tc>
              </a:tr>
            </a:tbl>
          </a:graphicData>
        </a:graphic>
      </p:graphicFrame>
    </p:spTree>
    <p:extLst>
      <p:ext uri="{BB962C8B-B14F-4D97-AF65-F5344CB8AC3E}">
        <p14:creationId xmlns:p14="http://schemas.microsoft.com/office/powerpoint/2010/main" val="269042706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App Experiences</a:t>
            </a:r>
            <a:endParaRPr lang="en-US" dirty="0"/>
          </a:p>
        </p:txBody>
      </p:sp>
      <p:sp>
        <p:nvSpPr>
          <p:cNvPr id="5" name="Content Placeholder 4"/>
          <p:cNvSpPr>
            <a:spLocks noGrp="1"/>
          </p:cNvSpPr>
          <p:nvPr>
            <p:ph sz="quarter" idx="10"/>
          </p:nvPr>
        </p:nvSpPr>
        <p:spPr/>
        <p:txBody>
          <a:bodyPr/>
          <a:lstStyle/>
          <a:p>
            <a:r>
              <a:rPr lang="en-US" smtClean="0"/>
              <a:t>Full-Page Apps (required)</a:t>
            </a:r>
          </a:p>
          <a:p>
            <a:endParaRPr lang="en-US" smtClean="0"/>
          </a:p>
          <a:p>
            <a:r>
              <a:rPr lang="en-US" smtClean="0"/>
              <a:t>App Web Parts (optional)</a:t>
            </a:r>
          </a:p>
          <a:p>
            <a:endParaRPr lang="en-US" smtClean="0"/>
          </a:p>
          <a:p>
            <a:r>
              <a:rPr lang="en-US" smtClean="0"/>
              <a:t>App Custom Actions (optional)</a:t>
            </a:r>
          </a:p>
          <a:p>
            <a:pPr lvl="1"/>
            <a:endParaRPr lang="en-US" dirty="0"/>
          </a:p>
        </p:txBody>
      </p:sp>
      <p:grpSp>
        <p:nvGrpSpPr>
          <p:cNvPr id="24" name="Group 23"/>
          <p:cNvGrpSpPr/>
          <p:nvPr/>
        </p:nvGrpSpPr>
        <p:grpSpPr>
          <a:xfrm>
            <a:off x="7752202" y="4190916"/>
            <a:ext cx="914162" cy="609600"/>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27" name="Rectangle 26"/>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28" name="Group 27"/>
          <p:cNvGrpSpPr/>
          <p:nvPr/>
        </p:nvGrpSpPr>
        <p:grpSpPr>
          <a:xfrm>
            <a:off x="7755100" y="2932061"/>
            <a:ext cx="914162" cy="609600"/>
            <a:chOff x="559377" y="2659090"/>
            <a:chExt cx="685800" cy="508000"/>
          </a:xfrm>
        </p:grpSpPr>
        <p:sp>
          <p:nvSpPr>
            <p:cNvPr id="29" name="Rectangle 28"/>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0" name="Rectangle 29"/>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1" name="Rectangle 30"/>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sp>
          <p:nvSpPr>
            <p:cNvPr id="32" name="Rectangle 31"/>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grpSp>
      <p:grpSp>
        <p:nvGrpSpPr>
          <p:cNvPr id="33" name="Group 32"/>
          <p:cNvGrpSpPr/>
          <p:nvPr/>
        </p:nvGrpSpPr>
        <p:grpSpPr>
          <a:xfrm>
            <a:off x="7752202" y="1447799"/>
            <a:ext cx="2054555" cy="609600"/>
            <a:chOff x="176645" y="1389090"/>
            <a:chExt cx="1541317" cy="508000"/>
          </a:xfrm>
        </p:grpSpPr>
        <p:sp>
          <p:nvSpPr>
            <p:cNvPr id="34" name="Rectangle 33"/>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72030"/>
              <a:endParaRPr lang="en-US">
                <a:solidFill>
                  <a:prstClr val="white"/>
                </a:solidFill>
              </a:endParaRPr>
            </a:p>
          </p:txBody>
        </p:sp>
        <p:sp>
          <p:nvSpPr>
            <p:cNvPr id="35" name="Rectangle 34"/>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030"/>
              <a:endParaRPr lang="en-US">
                <a:solidFill>
                  <a:prstClr val="white"/>
                </a:solidFill>
              </a:endParaRPr>
            </a:p>
          </p:txBody>
        </p:sp>
        <p:cxnSp>
          <p:nvCxnSpPr>
            <p:cNvPr id="36" name="Straight Connector 35"/>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79570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087" y="2150112"/>
            <a:ext cx="4209524" cy="3552381"/>
          </a:xfrm>
          <a:prstGeom prst="rect">
            <a:avLst/>
          </a:prstGeom>
          <a:ln>
            <a:solidFill>
              <a:schemeClr val="accent1"/>
            </a:solidFill>
          </a:ln>
        </p:spPr>
      </p:pic>
      <p:sp>
        <p:nvSpPr>
          <p:cNvPr id="3" name="Title 2"/>
          <p:cNvSpPr>
            <a:spLocks noGrp="1"/>
          </p:cNvSpPr>
          <p:nvPr>
            <p:ph type="title"/>
          </p:nvPr>
        </p:nvSpPr>
        <p:spPr/>
        <p:txBody>
          <a:bodyPr/>
          <a:lstStyle/>
          <a:p>
            <a:r>
              <a:rPr lang="en-US" dirty="0" smtClean="0"/>
              <a:t>Full-Page SharePoint Apps</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469" y="2477561"/>
            <a:ext cx="5162550" cy="2562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2734146" y="4526733"/>
            <a:ext cx="4321788" cy="11217"/>
          </a:xfrm>
          <a:prstGeom prst="straightConnector1">
            <a:avLst/>
          </a:prstGeom>
          <a:ln w="79375">
            <a:headEnd type="none"/>
            <a:tailEnd type="stealth" w="lg" len="lg"/>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79406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smtClean="0"/>
              <a:t>App Web Parts</a:t>
            </a:r>
            <a:endParaRPr lang="en-US" dirty="0"/>
          </a:p>
        </p:txBody>
      </p:sp>
      <p:sp>
        <p:nvSpPr>
          <p:cNvPr id="5" name="Content Placeholder 4"/>
          <p:cNvSpPr>
            <a:spLocks noGrp="1"/>
          </p:cNvSpPr>
          <p:nvPr>
            <p:ph sz="quarter" idx="10"/>
          </p:nvPr>
        </p:nvSpPr>
        <p:spPr/>
        <p:txBody>
          <a:bodyPr/>
          <a:lstStyle/>
          <a:p>
            <a:r>
              <a:rPr lang="en-US" dirty="0" smtClean="0"/>
              <a:t>X-Frame-Options</a:t>
            </a:r>
          </a:p>
          <a:p>
            <a:pPr lvl="1"/>
            <a:r>
              <a:rPr lang="en-US" dirty="0" smtClean="0"/>
              <a:t>Prevents displaying App content in IFRAME</a:t>
            </a:r>
          </a:p>
          <a:p>
            <a:pPr lvl="1"/>
            <a:r>
              <a:rPr lang="en-US" dirty="0" smtClean="0"/>
              <a:t>DENY</a:t>
            </a:r>
          </a:p>
          <a:p>
            <a:pPr lvl="1"/>
            <a:r>
              <a:rPr lang="en-US" dirty="0" smtClean="0"/>
              <a:t>SAMEORIGIN</a:t>
            </a:r>
          </a:p>
          <a:p>
            <a:pPr lvl="1"/>
            <a:endParaRPr lang="en-US" dirty="0" smtClean="0"/>
          </a:p>
          <a:p>
            <a:r>
              <a:rPr lang="en-US" dirty="0" err="1" smtClean="0"/>
              <a:t>AllowFraming</a:t>
            </a:r>
            <a:r>
              <a:rPr lang="en-US" dirty="0" smtClean="0"/>
              <a:t> Control</a:t>
            </a:r>
          </a:p>
          <a:p>
            <a:pPr lvl="1"/>
            <a:r>
              <a:rPr lang="en-US" dirty="0" smtClean="0"/>
              <a:t>Allows App content to display in IFRAME</a:t>
            </a:r>
          </a:p>
          <a:p>
            <a:pPr lvl="1"/>
            <a:r>
              <a:rPr lang="en-US" dirty="0" smtClean="0"/>
              <a:t>&lt;</a:t>
            </a:r>
            <a:r>
              <a:rPr lang="en-US" dirty="0" err="1" smtClean="0"/>
              <a:t>WebPartPages:AllowFraming</a:t>
            </a:r>
            <a:r>
              <a:rPr lang="en-US" dirty="0" smtClean="0"/>
              <a:t> ID="" </a:t>
            </a:r>
            <a:r>
              <a:rPr lang="en-US" dirty="0" err="1" smtClean="0"/>
              <a:t>runat</a:t>
            </a:r>
            <a:r>
              <a:rPr lang="en-US" dirty="0" smtClean="0"/>
              <a:t>="server" /&gt;</a:t>
            </a:r>
            <a:endParaRPr lang="en-US" dirty="0" smtClean="0"/>
          </a:p>
        </p:txBody>
      </p:sp>
    </p:spTree>
    <p:extLst>
      <p:ext uri="{BB962C8B-B14F-4D97-AF65-F5344CB8AC3E}">
        <p14:creationId xmlns:p14="http://schemas.microsoft.com/office/powerpoint/2010/main" val="32088360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smtClean="0"/>
              <a:t>App Web Parts - Options</a:t>
            </a:r>
            <a:endParaRPr lang="en-US" dirty="0"/>
          </a:p>
        </p:txBody>
      </p:sp>
      <p:sp>
        <p:nvSpPr>
          <p:cNvPr id="5" name="Content Placeholder 4"/>
          <p:cNvSpPr>
            <a:spLocks noGrp="1"/>
          </p:cNvSpPr>
          <p:nvPr>
            <p:ph sz="quarter" idx="10"/>
          </p:nvPr>
        </p:nvSpPr>
        <p:spPr/>
        <p:txBody>
          <a:bodyPr/>
          <a:lstStyle/>
          <a:p>
            <a:r>
              <a:rPr lang="en-US" dirty="0" smtClean="0"/>
              <a:t>Client Web Part</a:t>
            </a:r>
          </a:p>
          <a:p>
            <a:pPr lvl="1"/>
            <a:r>
              <a:rPr lang="en-US" dirty="0" smtClean="0"/>
              <a:t>A web part made entirely of HTML</a:t>
            </a:r>
          </a:p>
          <a:p>
            <a:pPr lvl="1"/>
            <a:r>
              <a:rPr lang="en-US" dirty="0" smtClean="0"/>
              <a:t>Uses an HTML page as the source</a:t>
            </a:r>
          </a:p>
          <a:p>
            <a:pPr lvl="1"/>
            <a:endParaRPr lang="en-US" dirty="0" smtClean="0"/>
          </a:p>
          <a:p>
            <a:r>
              <a:rPr lang="en-US" dirty="0" smtClean="0"/>
              <a:t>App Web Parts</a:t>
            </a:r>
          </a:p>
          <a:p>
            <a:pPr lvl="1"/>
            <a:r>
              <a:rPr lang="en-US" dirty="0" smtClean="0"/>
              <a:t>Specific use of the Client Web Part</a:t>
            </a:r>
          </a:p>
          <a:p>
            <a:pPr lvl="1"/>
            <a:r>
              <a:rPr lang="en-US" dirty="0" smtClean="0"/>
              <a:t>Used to render small bits of an app on the host site</a:t>
            </a:r>
          </a:p>
          <a:p>
            <a:pPr lvl="1"/>
            <a:r>
              <a:rPr lang="en-US" dirty="0" smtClean="0"/>
              <a:t>Defined in the app manifest</a:t>
            </a:r>
          </a:p>
          <a:p>
            <a:pPr lvl="1"/>
            <a:r>
              <a:rPr lang="en-US" dirty="0" smtClean="0"/>
              <a:t>Appears in web part picker when app is installed</a:t>
            </a:r>
            <a:endParaRPr lang="en-US" dirty="0" smtClean="0"/>
          </a:p>
        </p:txBody>
      </p:sp>
    </p:spTree>
    <p:extLst>
      <p:ext uri="{BB962C8B-B14F-4D97-AF65-F5344CB8AC3E}">
        <p14:creationId xmlns:p14="http://schemas.microsoft.com/office/powerpoint/2010/main" val="8539094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App </a:t>
            </a:r>
            <a:r>
              <a:rPr lang="en-US" dirty="0" smtClean="0"/>
              <a:t>Custom Actions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01" y="1691640"/>
            <a:ext cx="9569410" cy="2651760"/>
          </a:xfrm>
          <a:prstGeom prst="rect">
            <a:avLst/>
          </a:prstGeom>
          <a:solidFill>
            <a:srgbClr val="FFFFFF">
              <a:shade val="85000"/>
            </a:srgbClr>
          </a:solidFill>
          <a:ln w="9525">
            <a:solidFill>
              <a:schemeClr val="tx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4262438"/>
            <a:ext cx="5715000" cy="166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c 3"/>
          <p:cNvSpPr/>
          <p:nvPr/>
        </p:nvSpPr>
        <p:spPr>
          <a:xfrm rot="19851265">
            <a:off x="6959668" y="3416905"/>
            <a:ext cx="1747319" cy="1852989"/>
          </a:xfrm>
          <a:prstGeom prst="arc">
            <a:avLst>
              <a:gd name="adj1" fmla="val 17240073"/>
              <a:gd name="adj2" fmla="val 4090999"/>
            </a:avLst>
          </a:prstGeom>
          <a:ln w="66675">
            <a:headEnd type="none"/>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24727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477</TotalTime>
  <Words>2475</Words>
  <Application>Microsoft Office PowerPoint</Application>
  <PresentationFormat>Custom</PresentationFormat>
  <Paragraphs>326</Paragraphs>
  <Slides>41</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SharePoint-Hosted Apps</vt:lpstr>
      <vt:lpstr>Agenda</vt:lpstr>
      <vt:lpstr>SharePoint-Hosted App Model</vt:lpstr>
      <vt:lpstr>APP Patterns</vt:lpstr>
      <vt:lpstr>Types of App Experiences</vt:lpstr>
      <vt:lpstr>Full-Page SharePoint Apps</vt:lpstr>
      <vt:lpstr>SharePoint App Web Parts</vt:lpstr>
      <vt:lpstr>SharePoint App Web Parts - Options</vt:lpstr>
      <vt:lpstr>SharePoint App Custom Actions</vt:lpstr>
      <vt:lpstr>SharePoint-Hosted Apps - Key Concepts </vt:lpstr>
      <vt:lpstr>SharePoint-Hosted Apps - Server-Side Code </vt:lpstr>
      <vt:lpstr>PowerPoint Presentation</vt:lpstr>
      <vt:lpstr>JavaScript and jQuery Primer</vt:lpstr>
      <vt:lpstr>JavaScript Primer - Basics</vt:lpstr>
      <vt:lpstr>JavaScript Primer - Functions</vt:lpstr>
      <vt:lpstr>JavaScript Primer - Types</vt:lpstr>
      <vt:lpstr>JavaScript Primer - Functions</vt:lpstr>
      <vt:lpstr>JavaScript Primer - Libraries</vt:lpstr>
      <vt:lpstr>jQuery Primer - Basics</vt:lpstr>
      <vt:lpstr>jQuery Primer - Linking the Library </vt:lpstr>
      <vt:lpstr>jQuery Primer - Global Function </vt:lpstr>
      <vt:lpstr>jQuery Primer - Document Ready Event Handler </vt:lpstr>
      <vt:lpstr>jQuery Primer - Selectors</vt:lpstr>
      <vt:lpstr>jQuery Primer - Operations </vt:lpstr>
      <vt:lpstr>PowerPoint Presentation</vt:lpstr>
      <vt:lpstr>Chrome Control</vt:lpstr>
      <vt:lpstr>Chrome Control - Styling an App </vt:lpstr>
      <vt:lpstr>Chrome Control - Usage</vt:lpstr>
      <vt:lpstr>Chrome Control - Usage</vt:lpstr>
      <vt:lpstr>PowerPoint Presentation</vt:lpstr>
      <vt:lpstr>Cross Domain Calls</vt:lpstr>
      <vt:lpstr>Cross-Domain Calls - Components</vt:lpstr>
      <vt:lpstr>Cross-Domain Calls - Granting Permission</vt:lpstr>
      <vt:lpstr>Cross-Domain Calls – How it Works</vt:lpstr>
      <vt:lpstr>Cross-Domain Calls - How it Works </vt:lpstr>
      <vt:lpstr>Cross-Domain Calls – How it Works</vt:lpstr>
      <vt:lpstr>Cross-Domain Calls – How it Works</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1</cp:revision>
  <dcterms:created xsi:type="dcterms:W3CDTF">2012-06-08T22:41:39Z</dcterms:created>
  <dcterms:modified xsi:type="dcterms:W3CDTF">2012-11-08T10:45:06Z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