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0"/>
  </p:notesMasterIdLst>
  <p:handoutMasterIdLst>
    <p:handoutMasterId r:id="rId41"/>
  </p:handoutMasterIdLst>
  <p:sldIdLst>
    <p:sldId id="648" r:id="rId6"/>
    <p:sldId id="792" r:id="rId7"/>
    <p:sldId id="822" r:id="rId8"/>
    <p:sldId id="793" r:id="rId9"/>
    <p:sldId id="823" r:id="rId10"/>
    <p:sldId id="795" r:id="rId11"/>
    <p:sldId id="796" r:id="rId12"/>
    <p:sldId id="821" r:id="rId13"/>
    <p:sldId id="797" r:id="rId14"/>
    <p:sldId id="798" r:id="rId15"/>
    <p:sldId id="799" r:id="rId16"/>
    <p:sldId id="800" r:id="rId17"/>
    <p:sldId id="801" r:id="rId18"/>
    <p:sldId id="802" r:id="rId19"/>
    <p:sldId id="803" r:id="rId20"/>
    <p:sldId id="804" r:id="rId21"/>
    <p:sldId id="805" r:id="rId22"/>
    <p:sldId id="806" r:id="rId23"/>
    <p:sldId id="807" r:id="rId24"/>
    <p:sldId id="808" r:id="rId25"/>
    <p:sldId id="809" r:id="rId26"/>
    <p:sldId id="810" r:id="rId27"/>
    <p:sldId id="811" r:id="rId28"/>
    <p:sldId id="812" r:id="rId29"/>
    <p:sldId id="813" r:id="rId30"/>
    <p:sldId id="814" r:id="rId31"/>
    <p:sldId id="815" r:id="rId32"/>
    <p:sldId id="816" r:id="rId33"/>
    <p:sldId id="817" r:id="rId34"/>
    <p:sldId id="818" r:id="rId35"/>
    <p:sldId id="819" r:id="rId36"/>
    <p:sldId id="820" r:id="rId37"/>
    <p:sldId id="790" r:id="rId38"/>
    <p:sldId id="791" r:id="rId3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621" autoAdjust="0"/>
  </p:normalViewPr>
  <p:slideViewPr>
    <p:cSldViewPr snapToGrid="0">
      <p:cViewPr varScale="1">
        <p:scale>
          <a:sx n="118" d="100"/>
          <a:sy n="118" d="100"/>
        </p:scale>
        <p:origin x="312" y="84"/>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7A2CFA-D06C-48DA-83BA-2909620DC008}" type="doc">
      <dgm:prSet loTypeId="urn:microsoft.com/office/officeart/2005/8/layout/hList6" loCatId="list" qsTypeId="urn:microsoft.com/office/officeart/2005/8/quickstyle/simple2" qsCatId="simple" csTypeId="urn:microsoft.com/office/officeart/2005/8/colors/accent4_5" csCatId="accent4"/>
      <dgm:spPr/>
      <dgm:t>
        <a:bodyPr/>
        <a:lstStyle/>
        <a:p>
          <a:endParaRPr lang="en-US"/>
        </a:p>
      </dgm:t>
    </dgm:pt>
    <dgm:pt modelId="{D35D0E55-C7C7-4407-9D10-7948C965B529}">
      <dgm:prSet/>
      <dgm:spPr/>
      <dgm:t>
        <a:bodyPr/>
        <a:lstStyle/>
        <a:p>
          <a:pPr rtl="0"/>
          <a:r>
            <a:rPr lang="en-US" smtClean="0"/>
            <a:t>Isolation Models</a:t>
          </a:r>
          <a:endParaRPr lang="en-US"/>
        </a:p>
      </dgm:t>
    </dgm:pt>
    <dgm:pt modelId="{729727CD-662F-4C55-BF13-859776B5E4FF}" type="parTrans" cxnId="{EA0B3F8E-ACC8-4797-A645-2AA2C21EBEEA}">
      <dgm:prSet/>
      <dgm:spPr/>
      <dgm:t>
        <a:bodyPr/>
        <a:lstStyle/>
        <a:p>
          <a:endParaRPr lang="en-US"/>
        </a:p>
      </dgm:t>
    </dgm:pt>
    <dgm:pt modelId="{A68B94FC-9862-4651-9476-E9CBE845167D}" type="sibTrans" cxnId="{EA0B3F8E-ACC8-4797-A645-2AA2C21EBEEA}">
      <dgm:prSet/>
      <dgm:spPr/>
      <dgm:t>
        <a:bodyPr/>
        <a:lstStyle/>
        <a:p>
          <a:endParaRPr lang="en-US"/>
        </a:p>
      </dgm:t>
    </dgm:pt>
    <dgm:pt modelId="{1F36D0F1-BA31-4FEA-AA8A-92B3350210DD}">
      <dgm:prSet/>
      <dgm:spPr/>
      <dgm:t>
        <a:bodyPr/>
        <a:lstStyle/>
        <a:p>
          <a:pPr rtl="0"/>
          <a:r>
            <a:rPr lang="en-US" smtClean="0"/>
            <a:t>Multi-Tenancy Design Considerations</a:t>
          </a:r>
          <a:endParaRPr lang="en-US"/>
        </a:p>
      </dgm:t>
    </dgm:pt>
    <dgm:pt modelId="{211DC36B-6004-4273-B765-0A6719E15863}" type="parTrans" cxnId="{0E4E8980-59CE-47DF-9F58-E384E6A634C0}">
      <dgm:prSet/>
      <dgm:spPr/>
      <dgm:t>
        <a:bodyPr/>
        <a:lstStyle/>
        <a:p>
          <a:endParaRPr lang="en-US"/>
        </a:p>
      </dgm:t>
    </dgm:pt>
    <dgm:pt modelId="{CE2CC5FC-ACAF-40CD-A7A4-39E1EA30CBFB}" type="sibTrans" cxnId="{0E4E8980-59CE-47DF-9F58-E384E6A634C0}">
      <dgm:prSet/>
      <dgm:spPr/>
      <dgm:t>
        <a:bodyPr/>
        <a:lstStyle/>
        <a:p>
          <a:endParaRPr lang="en-US"/>
        </a:p>
      </dgm:t>
    </dgm:pt>
    <dgm:pt modelId="{3A0358B5-914A-4A1D-8F79-4EF37BD8D140}">
      <dgm:prSet/>
      <dgm:spPr/>
      <dgm:t>
        <a:bodyPr/>
        <a:lstStyle/>
        <a:p>
          <a:pPr rtl="0"/>
          <a:r>
            <a:rPr lang="en-US" smtClean="0"/>
            <a:t>Cross Domain Calls</a:t>
          </a:r>
          <a:endParaRPr lang="en-US"/>
        </a:p>
      </dgm:t>
    </dgm:pt>
    <dgm:pt modelId="{0494A1EE-C67E-40BF-A2B7-15EB0CD20655}" type="parTrans" cxnId="{C1F32586-ECD5-4468-9AC6-A78523948F4C}">
      <dgm:prSet/>
      <dgm:spPr/>
      <dgm:t>
        <a:bodyPr/>
        <a:lstStyle/>
        <a:p>
          <a:endParaRPr lang="en-US"/>
        </a:p>
      </dgm:t>
    </dgm:pt>
    <dgm:pt modelId="{43213693-54D2-4882-BC4E-4A4090BE0D32}" type="sibTrans" cxnId="{C1F32586-ECD5-4468-9AC6-A78523948F4C}">
      <dgm:prSet/>
      <dgm:spPr/>
      <dgm:t>
        <a:bodyPr/>
        <a:lstStyle/>
        <a:p>
          <a:endParaRPr lang="en-US"/>
        </a:p>
      </dgm:t>
    </dgm:pt>
    <dgm:pt modelId="{6E03F5AE-1C78-4565-9553-122FD67988E6}" type="pres">
      <dgm:prSet presAssocID="{047A2CFA-D06C-48DA-83BA-2909620DC008}" presName="Name0" presStyleCnt="0">
        <dgm:presLayoutVars>
          <dgm:dir/>
          <dgm:resizeHandles val="exact"/>
        </dgm:presLayoutVars>
      </dgm:prSet>
      <dgm:spPr/>
      <dgm:t>
        <a:bodyPr/>
        <a:lstStyle/>
        <a:p>
          <a:endParaRPr lang="en-US"/>
        </a:p>
      </dgm:t>
    </dgm:pt>
    <dgm:pt modelId="{7B7F3208-24EC-442C-8CAC-FC213A89DC35}" type="pres">
      <dgm:prSet presAssocID="{D35D0E55-C7C7-4407-9D10-7948C965B529}" presName="node" presStyleLbl="node1" presStyleIdx="0" presStyleCnt="3">
        <dgm:presLayoutVars>
          <dgm:bulletEnabled val="1"/>
        </dgm:presLayoutVars>
      </dgm:prSet>
      <dgm:spPr/>
      <dgm:t>
        <a:bodyPr/>
        <a:lstStyle/>
        <a:p>
          <a:endParaRPr lang="en-US"/>
        </a:p>
      </dgm:t>
    </dgm:pt>
    <dgm:pt modelId="{14BF4697-8A02-4319-87A5-35DE1511171E}" type="pres">
      <dgm:prSet presAssocID="{A68B94FC-9862-4651-9476-E9CBE845167D}" presName="sibTrans" presStyleCnt="0"/>
      <dgm:spPr/>
      <dgm:t>
        <a:bodyPr/>
        <a:lstStyle/>
        <a:p>
          <a:endParaRPr lang="en-US"/>
        </a:p>
      </dgm:t>
    </dgm:pt>
    <dgm:pt modelId="{4E75212D-4DD7-4771-B595-4DCC07EF75E5}" type="pres">
      <dgm:prSet presAssocID="{1F36D0F1-BA31-4FEA-AA8A-92B3350210DD}" presName="node" presStyleLbl="node1" presStyleIdx="1" presStyleCnt="3">
        <dgm:presLayoutVars>
          <dgm:bulletEnabled val="1"/>
        </dgm:presLayoutVars>
      </dgm:prSet>
      <dgm:spPr/>
      <dgm:t>
        <a:bodyPr/>
        <a:lstStyle/>
        <a:p>
          <a:endParaRPr lang="en-US"/>
        </a:p>
      </dgm:t>
    </dgm:pt>
    <dgm:pt modelId="{076D586E-0789-42FC-A1E2-45FFEA604F94}" type="pres">
      <dgm:prSet presAssocID="{CE2CC5FC-ACAF-40CD-A7A4-39E1EA30CBFB}" presName="sibTrans" presStyleCnt="0"/>
      <dgm:spPr/>
      <dgm:t>
        <a:bodyPr/>
        <a:lstStyle/>
        <a:p>
          <a:endParaRPr lang="en-US"/>
        </a:p>
      </dgm:t>
    </dgm:pt>
    <dgm:pt modelId="{7DE5D160-9F66-4292-A0C7-785FB8F32CBA}" type="pres">
      <dgm:prSet presAssocID="{3A0358B5-914A-4A1D-8F79-4EF37BD8D140}" presName="node" presStyleLbl="node1" presStyleIdx="2" presStyleCnt="3">
        <dgm:presLayoutVars>
          <dgm:bulletEnabled val="1"/>
        </dgm:presLayoutVars>
      </dgm:prSet>
      <dgm:spPr/>
      <dgm:t>
        <a:bodyPr/>
        <a:lstStyle/>
        <a:p>
          <a:endParaRPr lang="en-US"/>
        </a:p>
      </dgm:t>
    </dgm:pt>
  </dgm:ptLst>
  <dgm:cxnLst>
    <dgm:cxn modelId="{CAF9A244-059C-48EA-A8E4-A1788F342E85}" type="presOf" srcId="{D35D0E55-C7C7-4407-9D10-7948C965B529}" destId="{7B7F3208-24EC-442C-8CAC-FC213A89DC35}" srcOrd="0" destOrd="0" presId="urn:microsoft.com/office/officeart/2005/8/layout/hList6"/>
    <dgm:cxn modelId="{37CD0260-3D2C-4828-9C84-9170B1689F78}" type="presOf" srcId="{1F36D0F1-BA31-4FEA-AA8A-92B3350210DD}" destId="{4E75212D-4DD7-4771-B595-4DCC07EF75E5}" srcOrd="0" destOrd="0" presId="urn:microsoft.com/office/officeart/2005/8/layout/hList6"/>
    <dgm:cxn modelId="{72694116-7A73-443C-BC6B-102D4C061613}" type="presOf" srcId="{047A2CFA-D06C-48DA-83BA-2909620DC008}" destId="{6E03F5AE-1C78-4565-9553-122FD67988E6}" srcOrd="0" destOrd="0" presId="urn:microsoft.com/office/officeart/2005/8/layout/hList6"/>
    <dgm:cxn modelId="{0E4E8980-59CE-47DF-9F58-E384E6A634C0}" srcId="{047A2CFA-D06C-48DA-83BA-2909620DC008}" destId="{1F36D0F1-BA31-4FEA-AA8A-92B3350210DD}" srcOrd="1" destOrd="0" parTransId="{211DC36B-6004-4273-B765-0A6719E15863}" sibTransId="{CE2CC5FC-ACAF-40CD-A7A4-39E1EA30CBFB}"/>
    <dgm:cxn modelId="{C1F32586-ECD5-4468-9AC6-A78523948F4C}" srcId="{047A2CFA-D06C-48DA-83BA-2909620DC008}" destId="{3A0358B5-914A-4A1D-8F79-4EF37BD8D140}" srcOrd="2" destOrd="0" parTransId="{0494A1EE-C67E-40BF-A2B7-15EB0CD20655}" sibTransId="{43213693-54D2-4882-BC4E-4A4090BE0D32}"/>
    <dgm:cxn modelId="{EA0B3F8E-ACC8-4797-A645-2AA2C21EBEEA}" srcId="{047A2CFA-D06C-48DA-83BA-2909620DC008}" destId="{D35D0E55-C7C7-4407-9D10-7948C965B529}" srcOrd="0" destOrd="0" parTransId="{729727CD-662F-4C55-BF13-859776B5E4FF}" sibTransId="{A68B94FC-9862-4651-9476-E9CBE845167D}"/>
    <dgm:cxn modelId="{9401092E-57AA-461F-9DEB-DC813D645EB0}" type="presOf" srcId="{3A0358B5-914A-4A1D-8F79-4EF37BD8D140}" destId="{7DE5D160-9F66-4292-A0C7-785FB8F32CBA}" srcOrd="0" destOrd="0" presId="urn:microsoft.com/office/officeart/2005/8/layout/hList6"/>
    <dgm:cxn modelId="{22BF63F2-B827-4A0F-91D6-0BA8752947D0}" type="presParOf" srcId="{6E03F5AE-1C78-4565-9553-122FD67988E6}" destId="{7B7F3208-24EC-442C-8CAC-FC213A89DC35}" srcOrd="0" destOrd="0" presId="urn:microsoft.com/office/officeart/2005/8/layout/hList6"/>
    <dgm:cxn modelId="{26DF0735-1DCF-4978-B3E0-5785E09953A0}" type="presParOf" srcId="{6E03F5AE-1C78-4565-9553-122FD67988E6}" destId="{14BF4697-8A02-4319-87A5-35DE1511171E}" srcOrd="1" destOrd="0" presId="urn:microsoft.com/office/officeart/2005/8/layout/hList6"/>
    <dgm:cxn modelId="{E1EDD59C-329A-4ECD-81AF-3346EE6372A4}" type="presParOf" srcId="{6E03F5AE-1C78-4565-9553-122FD67988E6}" destId="{4E75212D-4DD7-4771-B595-4DCC07EF75E5}" srcOrd="2" destOrd="0" presId="urn:microsoft.com/office/officeart/2005/8/layout/hList6"/>
    <dgm:cxn modelId="{CD5D20B4-B5E1-483E-B96E-770E7CD32F9A}" type="presParOf" srcId="{6E03F5AE-1C78-4565-9553-122FD67988E6}" destId="{076D586E-0789-42FC-A1E2-45FFEA604F94}" srcOrd="3" destOrd="0" presId="urn:microsoft.com/office/officeart/2005/8/layout/hList6"/>
    <dgm:cxn modelId="{EE6D1946-0497-48C1-8253-C05F1DEFC08D}" type="presParOf" srcId="{6E03F5AE-1C78-4565-9553-122FD67988E6}" destId="{7DE5D160-9F66-4292-A0C7-785FB8F32CBA}"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74DC9C-750D-4454-8597-81CC1EE40400}"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en-US"/>
        </a:p>
      </dgm:t>
    </dgm:pt>
    <dgm:pt modelId="{4C5B8048-A676-4FA5-8EF6-9B2DE08B2736}">
      <dgm:prSet custT="1"/>
      <dgm:spPr>
        <a:solidFill>
          <a:schemeClr val="bg1">
            <a:lumMod val="95000"/>
          </a:schemeClr>
        </a:solidFill>
        <a:ln>
          <a:solidFill>
            <a:schemeClr val="accent5"/>
          </a:solidFill>
        </a:ln>
      </dgm:spPr>
      <dgm:t>
        <a:bodyPr/>
        <a:lstStyle/>
        <a:p>
          <a:pPr rtl="0"/>
          <a:r>
            <a:rPr lang="en-US" sz="2800" b="1" dirty="0" smtClean="0">
              <a:solidFill>
                <a:schemeClr val="tx1"/>
              </a:solidFill>
            </a:rPr>
            <a:t>Cloud App</a:t>
          </a:r>
          <a:endParaRPr lang="en-US" sz="2800" b="1" dirty="0">
            <a:solidFill>
              <a:schemeClr val="tx1"/>
            </a:solidFill>
          </a:endParaRPr>
        </a:p>
      </dgm:t>
    </dgm:pt>
    <dgm:pt modelId="{5556475B-2A91-40DF-905A-C8A062BF2BCB}" type="parTrans" cxnId="{6CCBF8DA-9C1E-4F01-9522-87935650FA0E}">
      <dgm:prSet/>
      <dgm:spPr/>
      <dgm:t>
        <a:bodyPr/>
        <a:lstStyle/>
        <a:p>
          <a:endParaRPr lang="en-US"/>
        </a:p>
      </dgm:t>
    </dgm:pt>
    <dgm:pt modelId="{FA951808-7B98-42E8-A9F3-0E858AE5DE08}" type="sibTrans" cxnId="{6CCBF8DA-9C1E-4F01-9522-87935650FA0E}">
      <dgm:prSet/>
      <dgm:spPr/>
      <dgm:t>
        <a:bodyPr/>
        <a:lstStyle/>
        <a:p>
          <a:endParaRPr lang="en-US"/>
        </a:p>
      </dgm:t>
    </dgm:pt>
    <dgm:pt modelId="{71E45F5F-5B8D-45E8-B7FD-884E68E0DDD8}">
      <dgm:prSet/>
      <dgm:spPr>
        <a:solidFill>
          <a:schemeClr val="bg1">
            <a:alpha val="90000"/>
          </a:schemeClr>
        </a:solidFill>
        <a:ln>
          <a:solidFill>
            <a:schemeClr val="accent5"/>
          </a:solidFill>
        </a:ln>
      </dgm:spPr>
      <dgm:t>
        <a:bodyPr/>
        <a:lstStyle/>
        <a:p>
          <a:pPr rtl="0"/>
          <a:r>
            <a:rPr lang="en-US" dirty="0" smtClean="0"/>
            <a:t>Register app with ACS</a:t>
          </a:r>
          <a:endParaRPr lang="en-US" dirty="0"/>
        </a:p>
      </dgm:t>
    </dgm:pt>
    <dgm:pt modelId="{150D6E5B-D5A2-4CA2-9FBC-755FAC504D62}" type="parTrans" cxnId="{DEA0D642-4E31-4F1B-AC63-DB3A9C6591BE}">
      <dgm:prSet/>
      <dgm:spPr/>
      <dgm:t>
        <a:bodyPr/>
        <a:lstStyle/>
        <a:p>
          <a:endParaRPr lang="en-US"/>
        </a:p>
      </dgm:t>
    </dgm:pt>
    <dgm:pt modelId="{8C8B2D03-BCDF-45B1-84D8-88B0B6990E13}" type="sibTrans" cxnId="{DEA0D642-4E31-4F1B-AC63-DB3A9C6591BE}">
      <dgm:prSet/>
      <dgm:spPr/>
      <dgm:t>
        <a:bodyPr/>
        <a:lstStyle/>
        <a:p>
          <a:endParaRPr lang="en-US"/>
        </a:p>
      </dgm:t>
    </dgm:pt>
    <dgm:pt modelId="{884146A5-A9FC-4018-AAFA-89E97641EDB8}">
      <dgm:prSet/>
      <dgm:spPr>
        <a:solidFill>
          <a:schemeClr val="bg1">
            <a:alpha val="90000"/>
          </a:schemeClr>
        </a:solidFill>
        <a:ln>
          <a:solidFill>
            <a:schemeClr val="accent5"/>
          </a:solidFill>
        </a:ln>
      </dgm:spPr>
      <dgm:t>
        <a:bodyPr/>
        <a:lstStyle/>
        <a:p>
          <a:pPr rtl="0"/>
          <a:r>
            <a:rPr lang="en-US" dirty="0" smtClean="0"/>
            <a:t>Use developer tools to build &amp; debug in your technology of choice</a:t>
          </a:r>
          <a:endParaRPr lang="en-US" dirty="0"/>
        </a:p>
      </dgm:t>
    </dgm:pt>
    <dgm:pt modelId="{BDE485ED-B4E0-494D-9888-7D7B0E9F492E}" type="parTrans" cxnId="{D09F749D-B922-47A9-B538-67C0604F4F2B}">
      <dgm:prSet/>
      <dgm:spPr/>
      <dgm:t>
        <a:bodyPr/>
        <a:lstStyle/>
        <a:p>
          <a:endParaRPr lang="en-US"/>
        </a:p>
      </dgm:t>
    </dgm:pt>
    <dgm:pt modelId="{659F878E-1E64-4F45-8BE6-E75B51F8A543}" type="sibTrans" cxnId="{D09F749D-B922-47A9-B538-67C0604F4F2B}">
      <dgm:prSet/>
      <dgm:spPr/>
      <dgm:t>
        <a:bodyPr/>
        <a:lstStyle/>
        <a:p>
          <a:endParaRPr lang="en-US"/>
        </a:p>
      </dgm:t>
    </dgm:pt>
    <dgm:pt modelId="{9B48F4C4-E4D4-414D-8D79-D0FF875C50CF}">
      <dgm:prSet/>
      <dgm:spPr>
        <a:solidFill>
          <a:schemeClr val="bg1">
            <a:alpha val="90000"/>
          </a:schemeClr>
        </a:solidFill>
        <a:ln>
          <a:solidFill>
            <a:schemeClr val="accent5"/>
          </a:solidFill>
        </a:ln>
      </dgm:spPr>
      <dgm:t>
        <a:bodyPr/>
        <a:lstStyle/>
        <a:p>
          <a:pPr rtl="0"/>
          <a:r>
            <a:rPr lang="en-US" smtClean="0"/>
            <a:t>Visual Studio</a:t>
          </a:r>
          <a:endParaRPr lang="en-US"/>
        </a:p>
      </dgm:t>
    </dgm:pt>
    <dgm:pt modelId="{301A26CF-23A3-4E42-AB70-CCB52A08FF58}" type="parTrans" cxnId="{477191A7-9CEA-42FF-B8AD-FA69139D0C4D}">
      <dgm:prSet/>
      <dgm:spPr/>
      <dgm:t>
        <a:bodyPr/>
        <a:lstStyle/>
        <a:p>
          <a:endParaRPr lang="en-US"/>
        </a:p>
      </dgm:t>
    </dgm:pt>
    <dgm:pt modelId="{E087A22F-8302-43DF-A8BF-00712B13887E}" type="sibTrans" cxnId="{477191A7-9CEA-42FF-B8AD-FA69139D0C4D}">
      <dgm:prSet/>
      <dgm:spPr/>
      <dgm:t>
        <a:bodyPr/>
        <a:lstStyle/>
        <a:p>
          <a:endParaRPr lang="en-US"/>
        </a:p>
      </dgm:t>
    </dgm:pt>
    <dgm:pt modelId="{F71ED0CA-1B11-48C9-8F3B-65387C8A87FD}">
      <dgm:prSet/>
      <dgm:spPr>
        <a:solidFill>
          <a:schemeClr val="bg1">
            <a:alpha val="90000"/>
          </a:schemeClr>
        </a:solidFill>
        <a:ln>
          <a:solidFill>
            <a:schemeClr val="accent5"/>
          </a:solidFill>
        </a:ln>
      </dgm:spPr>
      <dgm:t>
        <a:bodyPr/>
        <a:lstStyle/>
        <a:p>
          <a:pPr rtl="0"/>
          <a:r>
            <a:rPr lang="en-US" dirty="0" smtClean="0"/>
            <a:t>Eclipse</a:t>
          </a:r>
          <a:endParaRPr lang="en-US" dirty="0"/>
        </a:p>
      </dgm:t>
    </dgm:pt>
    <dgm:pt modelId="{EBD53A60-0722-4CC5-964B-61398044EA20}" type="parTrans" cxnId="{02C20441-9036-40C2-A4C2-FBA157E034DF}">
      <dgm:prSet/>
      <dgm:spPr/>
      <dgm:t>
        <a:bodyPr/>
        <a:lstStyle/>
        <a:p>
          <a:endParaRPr lang="en-US"/>
        </a:p>
      </dgm:t>
    </dgm:pt>
    <dgm:pt modelId="{D0998AE6-89AA-478C-B122-EC6C689B3402}" type="sibTrans" cxnId="{02C20441-9036-40C2-A4C2-FBA157E034DF}">
      <dgm:prSet/>
      <dgm:spPr/>
      <dgm:t>
        <a:bodyPr/>
        <a:lstStyle/>
        <a:p>
          <a:endParaRPr lang="en-US"/>
        </a:p>
      </dgm:t>
    </dgm:pt>
    <dgm:pt modelId="{9577D394-17ED-4BBF-BB22-E57A3D6AC59D}">
      <dgm:prSet/>
      <dgm:spPr>
        <a:solidFill>
          <a:schemeClr val="bg1">
            <a:alpha val="90000"/>
          </a:schemeClr>
        </a:solidFill>
        <a:ln>
          <a:solidFill>
            <a:schemeClr val="accent5"/>
          </a:solidFill>
        </a:ln>
      </dgm:spPr>
      <dgm:t>
        <a:bodyPr/>
        <a:lstStyle/>
        <a:p>
          <a:pPr rtl="0"/>
          <a:r>
            <a:rPr lang="en-US" smtClean="0"/>
            <a:t>Configure OAuth in App config</a:t>
          </a:r>
          <a:endParaRPr lang="en-US"/>
        </a:p>
      </dgm:t>
    </dgm:pt>
    <dgm:pt modelId="{58059E1F-A312-4533-9827-534198AE8347}" type="parTrans" cxnId="{D7BC9787-FA8F-421C-8487-BED50208A108}">
      <dgm:prSet/>
      <dgm:spPr/>
      <dgm:t>
        <a:bodyPr/>
        <a:lstStyle/>
        <a:p>
          <a:endParaRPr lang="en-US"/>
        </a:p>
      </dgm:t>
    </dgm:pt>
    <dgm:pt modelId="{961641D1-88F5-420C-B91F-6F824924E6CE}" type="sibTrans" cxnId="{D7BC9787-FA8F-421C-8487-BED50208A108}">
      <dgm:prSet/>
      <dgm:spPr/>
      <dgm:t>
        <a:bodyPr/>
        <a:lstStyle/>
        <a:p>
          <a:endParaRPr lang="en-US"/>
        </a:p>
      </dgm:t>
    </dgm:pt>
    <dgm:pt modelId="{B302325F-D099-4C79-A387-4A2FD967EEE2}">
      <dgm:prSet custT="1"/>
      <dgm:spPr>
        <a:solidFill>
          <a:schemeClr val="bg1">
            <a:lumMod val="95000"/>
          </a:schemeClr>
        </a:solidFill>
        <a:ln>
          <a:solidFill>
            <a:schemeClr val="accent5"/>
          </a:solidFill>
        </a:ln>
      </dgm:spPr>
      <dgm:t>
        <a:bodyPr/>
        <a:lstStyle/>
        <a:p>
          <a:pPr rtl="0"/>
          <a:r>
            <a:rPr lang="en-US" sz="2800" b="1" dirty="0" smtClean="0">
              <a:solidFill>
                <a:schemeClr val="tx1"/>
              </a:solidFill>
            </a:rPr>
            <a:t>SharePoint Package</a:t>
          </a:r>
          <a:endParaRPr lang="en-US" sz="2800" b="1" dirty="0">
            <a:solidFill>
              <a:schemeClr val="tx1"/>
            </a:solidFill>
          </a:endParaRPr>
        </a:p>
      </dgm:t>
    </dgm:pt>
    <dgm:pt modelId="{1D20CEAE-4583-49A7-A455-867E20FD7D19}" type="parTrans" cxnId="{ABD31DA1-3CDB-43A1-8198-E5D18650EC00}">
      <dgm:prSet/>
      <dgm:spPr/>
      <dgm:t>
        <a:bodyPr/>
        <a:lstStyle/>
        <a:p>
          <a:endParaRPr lang="en-US"/>
        </a:p>
      </dgm:t>
    </dgm:pt>
    <dgm:pt modelId="{9CEDB1EF-6795-464A-9FD6-82636AAC0E4B}" type="sibTrans" cxnId="{ABD31DA1-3CDB-43A1-8198-E5D18650EC00}">
      <dgm:prSet/>
      <dgm:spPr/>
      <dgm:t>
        <a:bodyPr/>
        <a:lstStyle/>
        <a:p>
          <a:endParaRPr lang="en-US"/>
        </a:p>
      </dgm:t>
    </dgm:pt>
    <dgm:pt modelId="{82DF85FF-F85A-4498-A129-9F028C88BFE7}">
      <dgm:prSet/>
      <dgm:spPr>
        <a:solidFill>
          <a:schemeClr val="bg1">
            <a:alpha val="90000"/>
          </a:schemeClr>
        </a:solidFill>
        <a:ln>
          <a:solidFill>
            <a:schemeClr val="accent5"/>
          </a:solidFill>
        </a:ln>
      </dgm:spPr>
      <dgm:t>
        <a:bodyPr/>
        <a:lstStyle/>
        <a:p>
          <a:pPr rtl="0"/>
          <a:r>
            <a:rPr lang="en-US" smtClean="0"/>
            <a:t>Use Visual Studio to build app package</a:t>
          </a:r>
          <a:endParaRPr lang="en-US"/>
        </a:p>
      </dgm:t>
    </dgm:pt>
    <dgm:pt modelId="{2EF74B73-3CD1-448F-84BE-7496F00F4E35}" type="parTrans" cxnId="{8D130331-3D7E-4652-98B6-BDF8A9607827}">
      <dgm:prSet/>
      <dgm:spPr/>
      <dgm:t>
        <a:bodyPr/>
        <a:lstStyle/>
        <a:p>
          <a:endParaRPr lang="en-US"/>
        </a:p>
      </dgm:t>
    </dgm:pt>
    <dgm:pt modelId="{0EBEC967-C4F1-4A0A-A4DC-FA9E4B9D2659}" type="sibTrans" cxnId="{8D130331-3D7E-4652-98B6-BDF8A9607827}">
      <dgm:prSet/>
      <dgm:spPr/>
      <dgm:t>
        <a:bodyPr/>
        <a:lstStyle/>
        <a:p>
          <a:endParaRPr lang="en-US"/>
        </a:p>
      </dgm:t>
    </dgm:pt>
    <dgm:pt modelId="{7181A1C8-F388-4DDD-945D-B5AFC24BF52E}">
      <dgm:prSet/>
      <dgm:spPr>
        <a:solidFill>
          <a:schemeClr val="bg1">
            <a:alpha val="90000"/>
          </a:schemeClr>
        </a:solidFill>
        <a:ln>
          <a:solidFill>
            <a:schemeClr val="accent5"/>
          </a:solidFill>
        </a:ln>
      </dgm:spPr>
      <dgm:t>
        <a:bodyPr/>
        <a:lstStyle/>
        <a:p>
          <a:pPr rtl="0"/>
          <a:r>
            <a:rPr lang="en-US" dirty="0" smtClean="0"/>
            <a:t>Focus on app entry points</a:t>
          </a:r>
          <a:endParaRPr lang="en-US" dirty="0"/>
        </a:p>
      </dgm:t>
    </dgm:pt>
    <dgm:pt modelId="{B3710B7B-D478-436B-9053-8D8B27C4C8B4}" type="parTrans" cxnId="{8C626FFB-278B-4AE8-A8DB-F3AB4A237619}">
      <dgm:prSet/>
      <dgm:spPr/>
      <dgm:t>
        <a:bodyPr/>
        <a:lstStyle/>
        <a:p>
          <a:endParaRPr lang="en-US"/>
        </a:p>
      </dgm:t>
    </dgm:pt>
    <dgm:pt modelId="{58DE2D32-48E1-467B-8FF2-3D04357E9593}" type="sibTrans" cxnId="{8C626FFB-278B-4AE8-A8DB-F3AB4A237619}">
      <dgm:prSet/>
      <dgm:spPr/>
      <dgm:t>
        <a:bodyPr/>
        <a:lstStyle/>
        <a:p>
          <a:endParaRPr lang="en-US"/>
        </a:p>
      </dgm:t>
    </dgm:pt>
    <dgm:pt modelId="{F60B2DD1-B625-4FAA-8E57-094E84C307ED}">
      <dgm:prSet/>
      <dgm:spPr>
        <a:solidFill>
          <a:schemeClr val="bg1">
            <a:alpha val="90000"/>
          </a:schemeClr>
        </a:solidFill>
        <a:ln>
          <a:solidFill>
            <a:schemeClr val="accent5"/>
          </a:solidFill>
        </a:ln>
      </dgm:spPr>
      <dgm:t>
        <a:bodyPr/>
        <a:lstStyle/>
        <a:p>
          <a:pPr rtl="0"/>
          <a:r>
            <a:rPr lang="en-US" smtClean="0"/>
            <a:t>Custom Actions</a:t>
          </a:r>
          <a:endParaRPr lang="en-US"/>
        </a:p>
      </dgm:t>
    </dgm:pt>
    <dgm:pt modelId="{EE5A6451-8CB4-4BAA-87A8-00B9D72CC00A}" type="parTrans" cxnId="{6DCA1167-7A11-4CF4-BF52-0AB790B7ADA8}">
      <dgm:prSet/>
      <dgm:spPr/>
      <dgm:t>
        <a:bodyPr/>
        <a:lstStyle/>
        <a:p>
          <a:endParaRPr lang="en-US"/>
        </a:p>
      </dgm:t>
    </dgm:pt>
    <dgm:pt modelId="{0B950A29-AE4F-49D4-93EF-C7B10A0D9D15}" type="sibTrans" cxnId="{6DCA1167-7A11-4CF4-BF52-0AB790B7ADA8}">
      <dgm:prSet/>
      <dgm:spPr/>
      <dgm:t>
        <a:bodyPr/>
        <a:lstStyle/>
        <a:p>
          <a:endParaRPr lang="en-US"/>
        </a:p>
      </dgm:t>
    </dgm:pt>
    <dgm:pt modelId="{B70D69E3-E87B-4336-85F0-14C375A83338}">
      <dgm:prSet/>
      <dgm:spPr>
        <a:solidFill>
          <a:schemeClr val="bg1">
            <a:alpha val="90000"/>
          </a:schemeClr>
        </a:solidFill>
        <a:ln>
          <a:solidFill>
            <a:schemeClr val="accent5"/>
          </a:solidFill>
        </a:ln>
      </dgm:spPr>
      <dgm:t>
        <a:bodyPr/>
        <a:lstStyle/>
        <a:p>
          <a:pPr rtl="0"/>
          <a:r>
            <a:rPr lang="en-US" smtClean="0"/>
            <a:t>Client Web Parts</a:t>
          </a:r>
          <a:endParaRPr lang="en-US"/>
        </a:p>
      </dgm:t>
    </dgm:pt>
    <dgm:pt modelId="{EC619342-7CF1-4930-BF53-B84B937305F7}" type="parTrans" cxnId="{6DB1BB95-1E39-467E-A433-E4D97D266D04}">
      <dgm:prSet/>
      <dgm:spPr/>
      <dgm:t>
        <a:bodyPr/>
        <a:lstStyle/>
        <a:p>
          <a:endParaRPr lang="en-US"/>
        </a:p>
      </dgm:t>
    </dgm:pt>
    <dgm:pt modelId="{B8AFC6B6-630D-435B-AC54-2D274EC04993}" type="sibTrans" cxnId="{6DB1BB95-1E39-467E-A433-E4D97D266D04}">
      <dgm:prSet/>
      <dgm:spPr/>
      <dgm:t>
        <a:bodyPr/>
        <a:lstStyle/>
        <a:p>
          <a:endParaRPr lang="en-US"/>
        </a:p>
      </dgm:t>
    </dgm:pt>
    <dgm:pt modelId="{31F31250-A189-41E5-A4BF-1830915C32B3}">
      <dgm:prSet/>
      <dgm:spPr>
        <a:solidFill>
          <a:schemeClr val="bg1">
            <a:alpha val="90000"/>
          </a:schemeClr>
        </a:solidFill>
        <a:ln>
          <a:solidFill>
            <a:schemeClr val="accent5"/>
          </a:solidFill>
        </a:ln>
      </dgm:spPr>
      <dgm:t>
        <a:bodyPr/>
        <a:lstStyle/>
        <a:p>
          <a:pPr rtl="0"/>
          <a:r>
            <a:rPr lang="en-US" smtClean="0"/>
            <a:t>Carefully consider AppWeb context</a:t>
          </a:r>
          <a:endParaRPr lang="en-US"/>
        </a:p>
      </dgm:t>
    </dgm:pt>
    <dgm:pt modelId="{E1DE7B87-689B-4AEB-8D8F-A7925A39C342}" type="parTrans" cxnId="{9E31A6CE-1395-4EB3-B177-AAEBF34161EB}">
      <dgm:prSet/>
      <dgm:spPr/>
      <dgm:t>
        <a:bodyPr/>
        <a:lstStyle/>
        <a:p>
          <a:endParaRPr lang="en-US"/>
        </a:p>
      </dgm:t>
    </dgm:pt>
    <dgm:pt modelId="{24C66AD0-6828-4B91-AB9F-36B5665B9163}" type="sibTrans" cxnId="{9E31A6CE-1395-4EB3-B177-AAEBF34161EB}">
      <dgm:prSet/>
      <dgm:spPr/>
      <dgm:t>
        <a:bodyPr/>
        <a:lstStyle/>
        <a:p>
          <a:endParaRPr lang="en-US"/>
        </a:p>
      </dgm:t>
    </dgm:pt>
    <dgm:pt modelId="{444A96F1-D4E6-4CB0-BCC7-70B6C0761BFC}">
      <dgm:prSet/>
      <dgm:spPr>
        <a:solidFill>
          <a:schemeClr val="bg1">
            <a:alpha val="90000"/>
          </a:schemeClr>
        </a:solidFill>
        <a:ln>
          <a:solidFill>
            <a:schemeClr val="accent5"/>
          </a:solidFill>
        </a:ln>
      </dgm:spPr>
      <dgm:t>
        <a:bodyPr/>
        <a:lstStyle/>
        <a:p>
          <a:pPr rtl="0"/>
          <a:r>
            <a:rPr lang="en-US" smtClean="0"/>
            <a:t>No app webs for tenant scoped apps</a:t>
          </a:r>
          <a:endParaRPr lang="en-US"/>
        </a:p>
      </dgm:t>
    </dgm:pt>
    <dgm:pt modelId="{81A55F02-1B85-457D-B152-A0B7D50CFB53}" type="parTrans" cxnId="{DC3E6CBF-E71D-440C-86E1-7A75D204AED7}">
      <dgm:prSet/>
      <dgm:spPr/>
      <dgm:t>
        <a:bodyPr/>
        <a:lstStyle/>
        <a:p>
          <a:endParaRPr lang="en-US"/>
        </a:p>
      </dgm:t>
    </dgm:pt>
    <dgm:pt modelId="{A2C1DD99-A60E-4EC5-9C72-C8C3BCBDA82E}" type="sibTrans" cxnId="{DC3E6CBF-E71D-440C-86E1-7A75D204AED7}">
      <dgm:prSet/>
      <dgm:spPr/>
      <dgm:t>
        <a:bodyPr/>
        <a:lstStyle/>
        <a:p>
          <a:endParaRPr lang="en-US"/>
        </a:p>
      </dgm:t>
    </dgm:pt>
    <dgm:pt modelId="{EC95C71F-77B1-4AF6-A510-595176D7FE01}">
      <dgm:prSet/>
      <dgm:spPr>
        <a:solidFill>
          <a:schemeClr val="bg1">
            <a:alpha val="90000"/>
          </a:schemeClr>
        </a:solidFill>
        <a:ln>
          <a:solidFill>
            <a:schemeClr val="accent5"/>
          </a:solidFill>
        </a:ln>
      </dgm:spPr>
      <dgm:t>
        <a:bodyPr/>
        <a:lstStyle/>
        <a:p>
          <a:pPr rtl="0"/>
          <a:r>
            <a:rPr lang="en-US" smtClean="0"/>
            <a:t>Test on developer site</a:t>
          </a:r>
          <a:endParaRPr lang="en-US"/>
        </a:p>
      </dgm:t>
    </dgm:pt>
    <dgm:pt modelId="{9EA3B770-4FFC-4497-A3D4-9E8B66D1E987}" type="parTrans" cxnId="{C97EE029-2031-4F77-92BB-A180C015FCD7}">
      <dgm:prSet/>
      <dgm:spPr/>
      <dgm:t>
        <a:bodyPr/>
        <a:lstStyle/>
        <a:p>
          <a:endParaRPr lang="en-US"/>
        </a:p>
      </dgm:t>
    </dgm:pt>
    <dgm:pt modelId="{363DED49-60A0-4602-B0E1-BDB845984FD8}" type="sibTrans" cxnId="{C97EE029-2031-4F77-92BB-A180C015FCD7}">
      <dgm:prSet/>
      <dgm:spPr/>
      <dgm:t>
        <a:bodyPr/>
        <a:lstStyle/>
        <a:p>
          <a:endParaRPr lang="en-US"/>
        </a:p>
      </dgm:t>
    </dgm:pt>
    <dgm:pt modelId="{651AEA06-B59A-4567-89C1-C01858F21393}" type="pres">
      <dgm:prSet presAssocID="{6074DC9C-750D-4454-8597-81CC1EE40400}" presName="Name0" presStyleCnt="0">
        <dgm:presLayoutVars>
          <dgm:dir/>
          <dgm:animLvl val="lvl"/>
          <dgm:resizeHandles val="exact"/>
        </dgm:presLayoutVars>
      </dgm:prSet>
      <dgm:spPr/>
      <dgm:t>
        <a:bodyPr/>
        <a:lstStyle/>
        <a:p>
          <a:endParaRPr lang="en-US"/>
        </a:p>
      </dgm:t>
    </dgm:pt>
    <dgm:pt modelId="{2ADA2756-CCBE-4508-AFC4-F2E08C7283C1}" type="pres">
      <dgm:prSet presAssocID="{4C5B8048-A676-4FA5-8EF6-9B2DE08B2736}" presName="composite" presStyleCnt="0"/>
      <dgm:spPr/>
      <dgm:t>
        <a:bodyPr/>
        <a:lstStyle/>
        <a:p>
          <a:endParaRPr lang="en-US"/>
        </a:p>
      </dgm:t>
    </dgm:pt>
    <dgm:pt modelId="{44859220-1A21-4E1B-A002-8C12F09CFA00}" type="pres">
      <dgm:prSet presAssocID="{4C5B8048-A676-4FA5-8EF6-9B2DE08B2736}" presName="parTx" presStyleLbl="alignNode1" presStyleIdx="0" presStyleCnt="2">
        <dgm:presLayoutVars>
          <dgm:chMax val="0"/>
          <dgm:chPref val="0"/>
          <dgm:bulletEnabled val="1"/>
        </dgm:presLayoutVars>
      </dgm:prSet>
      <dgm:spPr/>
      <dgm:t>
        <a:bodyPr/>
        <a:lstStyle/>
        <a:p>
          <a:endParaRPr lang="en-US"/>
        </a:p>
      </dgm:t>
    </dgm:pt>
    <dgm:pt modelId="{2293107C-1149-4C4E-AC45-E248A8CE0945}" type="pres">
      <dgm:prSet presAssocID="{4C5B8048-A676-4FA5-8EF6-9B2DE08B2736}" presName="desTx" presStyleLbl="alignAccFollowNode1" presStyleIdx="0" presStyleCnt="2">
        <dgm:presLayoutVars>
          <dgm:bulletEnabled val="1"/>
        </dgm:presLayoutVars>
      </dgm:prSet>
      <dgm:spPr/>
      <dgm:t>
        <a:bodyPr/>
        <a:lstStyle/>
        <a:p>
          <a:endParaRPr lang="en-US"/>
        </a:p>
      </dgm:t>
    </dgm:pt>
    <dgm:pt modelId="{5EC135EC-7E60-48A0-A64A-D7DC980B0171}" type="pres">
      <dgm:prSet presAssocID="{FA951808-7B98-42E8-A9F3-0E858AE5DE08}" presName="space" presStyleCnt="0"/>
      <dgm:spPr/>
      <dgm:t>
        <a:bodyPr/>
        <a:lstStyle/>
        <a:p>
          <a:endParaRPr lang="en-US"/>
        </a:p>
      </dgm:t>
    </dgm:pt>
    <dgm:pt modelId="{4E8D6245-6A71-4939-9702-0B6163C184EA}" type="pres">
      <dgm:prSet presAssocID="{B302325F-D099-4C79-A387-4A2FD967EEE2}" presName="composite" presStyleCnt="0"/>
      <dgm:spPr/>
      <dgm:t>
        <a:bodyPr/>
        <a:lstStyle/>
        <a:p>
          <a:endParaRPr lang="en-US"/>
        </a:p>
      </dgm:t>
    </dgm:pt>
    <dgm:pt modelId="{167CF945-243D-44BC-9C24-A00CF18F81DA}" type="pres">
      <dgm:prSet presAssocID="{B302325F-D099-4C79-A387-4A2FD967EEE2}" presName="parTx" presStyleLbl="alignNode1" presStyleIdx="1" presStyleCnt="2">
        <dgm:presLayoutVars>
          <dgm:chMax val="0"/>
          <dgm:chPref val="0"/>
          <dgm:bulletEnabled val="1"/>
        </dgm:presLayoutVars>
      </dgm:prSet>
      <dgm:spPr/>
      <dgm:t>
        <a:bodyPr/>
        <a:lstStyle/>
        <a:p>
          <a:endParaRPr lang="en-US"/>
        </a:p>
      </dgm:t>
    </dgm:pt>
    <dgm:pt modelId="{DD751F09-53F6-40A4-B93B-966F19C470A8}" type="pres">
      <dgm:prSet presAssocID="{B302325F-D099-4C79-A387-4A2FD967EEE2}" presName="desTx" presStyleLbl="alignAccFollowNode1" presStyleIdx="1" presStyleCnt="2">
        <dgm:presLayoutVars>
          <dgm:bulletEnabled val="1"/>
        </dgm:presLayoutVars>
      </dgm:prSet>
      <dgm:spPr/>
      <dgm:t>
        <a:bodyPr/>
        <a:lstStyle/>
        <a:p>
          <a:endParaRPr lang="en-US"/>
        </a:p>
      </dgm:t>
    </dgm:pt>
  </dgm:ptLst>
  <dgm:cxnLst>
    <dgm:cxn modelId="{02C20441-9036-40C2-A4C2-FBA157E034DF}" srcId="{884146A5-A9FC-4018-AAFA-89E97641EDB8}" destId="{F71ED0CA-1B11-48C9-8F3B-65387C8A87FD}" srcOrd="1" destOrd="0" parTransId="{EBD53A60-0722-4CC5-964B-61398044EA20}" sibTransId="{D0998AE6-89AA-478C-B122-EC6C689B3402}"/>
    <dgm:cxn modelId="{6535E542-84EA-48B0-91F8-6597192C6169}" type="presOf" srcId="{F60B2DD1-B625-4FAA-8E57-094E84C307ED}" destId="{DD751F09-53F6-40A4-B93B-966F19C470A8}" srcOrd="0" destOrd="2" presId="urn:microsoft.com/office/officeart/2005/8/layout/hList1"/>
    <dgm:cxn modelId="{B8E971A6-771A-4E8B-8C56-D1619C79157A}" type="presOf" srcId="{B70D69E3-E87B-4336-85F0-14C375A83338}" destId="{DD751F09-53F6-40A4-B93B-966F19C470A8}" srcOrd="0" destOrd="3" presId="urn:microsoft.com/office/officeart/2005/8/layout/hList1"/>
    <dgm:cxn modelId="{55EDE0B7-BB0B-4A53-8962-E85972052728}" type="presOf" srcId="{31F31250-A189-41E5-A4BF-1830915C32B3}" destId="{DD751F09-53F6-40A4-B93B-966F19C470A8}" srcOrd="0" destOrd="4" presId="urn:microsoft.com/office/officeart/2005/8/layout/hList1"/>
    <dgm:cxn modelId="{6DCA1167-7A11-4CF4-BF52-0AB790B7ADA8}" srcId="{7181A1C8-F388-4DDD-945D-B5AFC24BF52E}" destId="{F60B2DD1-B625-4FAA-8E57-094E84C307ED}" srcOrd="0" destOrd="0" parTransId="{EE5A6451-8CB4-4BAA-87A8-00B9D72CC00A}" sibTransId="{0B950A29-AE4F-49D4-93EF-C7B10A0D9D15}"/>
    <dgm:cxn modelId="{BF451C18-D7C9-4900-9E08-4325A59FC58C}" type="presOf" srcId="{444A96F1-D4E6-4CB0-BCC7-70B6C0761BFC}" destId="{DD751F09-53F6-40A4-B93B-966F19C470A8}" srcOrd="0" destOrd="5" presId="urn:microsoft.com/office/officeart/2005/8/layout/hList1"/>
    <dgm:cxn modelId="{DEA0D642-4E31-4F1B-AC63-DB3A9C6591BE}" srcId="{4C5B8048-A676-4FA5-8EF6-9B2DE08B2736}" destId="{71E45F5F-5B8D-45E8-B7FD-884E68E0DDD8}" srcOrd="0" destOrd="0" parTransId="{150D6E5B-D5A2-4CA2-9FBC-755FAC504D62}" sibTransId="{8C8B2D03-BCDF-45B1-84D8-88B0B6990E13}"/>
    <dgm:cxn modelId="{ABD31DA1-3CDB-43A1-8198-E5D18650EC00}" srcId="{6074DC9C-750D-4454-8597-81CC1EE40400}" destId="{B302325F-D099-4C79-A387-4A2FD967EEE2}" srcOrd="1" destOrd="0" parTransId="{1D20CEAE-4583-49A7-A455-867E20FD7D19}" sibTransId="{9CEDB1EF-6795-464A-9FD6-82636AAC0E4B}"/>
    <dgm:cxn modelId="{9E31A6CE-1395-4EB3-B177-AAEBF34161EB}" srcId="{B302325F-D099-4C79-A387-4A2FD967EEE2}" destId="{31F31250-A189-41E5-A4BF-1830915C32B3}" srcOrd="2" destOrd="0" parTransId="{E1DE7B87-689B-4AEB-8D8F-A7925A39C342}" sibTransId="{24C66AD0-6828-4B91-AB9F-36B5665B9163}"/>
    <dgm:cxn modelId="{4E8ED717-02A3-4313-AAD5-A522BBB1F14D}" type="presOf" srcId="{EC95C71F-77B1-4AF6-A510-595176D7FE01}" destId="{DD751F09-53F6-40A4-B93B-966F19C470A8}" srcOrd="0" destOrd="6" presId="urn:microsoft.com/office/officeart/2005/8/layout/hList1"/>
    <dgm:cxn modelId="{DC3E6CBF-E71D-440C-86E1-7A75D204AED7}" srcId="{31F31250-A189-41E5-A4BF-1830915C32B3}" destId="{444A96F1-D4E6-4CB0-BCC7-70B6C0761BFC}" srcOrd="0" destOrd="0" parTransId="{81A55F02-1B85-457D-B152-A0B7D50CFB53}" sibTransId="{A2C1DD99-A60E-4EC5-9C72-C8C3BCBDA82E}"/>
    <dgm:cxn modelId="{60EF95FB-C5E5-4A0A-B2AF-ABD55D8763DF}" type="presOf" srcId="{7181A1C8-F388-4DDD-945D-B5AFC24BF52E}" destId="{DD751F09-53F6-40A4-B93B-966F19C470A8}" srcOrd="0" destOrd="1" presId="urn:microsoft.com/office/officeart/2005/8/layout/hList1"/>
    <dgm:cxn modelId="{6CCBF8DA-9C1E-4F01-9522-87935650FA0E}" srcId="{6074DC9C-750D-4454-8597-81CC1EE40400}" destId="{4C5B8048-A676-4FA5-8EF6-9B2DE08B2736}" srcOrd="0" destOrd="0" parTransId="{5556475B-2A91-40DF-905A-C8A062BF2BCB}" sibTransId="{FA951808-7B98-42E8-A9F3-0E858AE5DE08}"/>
    <dgm:cxn modelId="{D09F749D-B922-47A9-B538-67C0604F4F2B}" srcId="{4C5B8048-A676-4FA5-8EF6-9B2DE08B2736}" destId="{884146A5-A9FC-4018-AAFA-89E97641EDB8}" srcOrd="1" destOrd="0" parTransId="{BDE485ED-B4E0-494D-9888-7D7B0E9F492E}" sibTransId="{659F878E-1E64-4F45-8BE6-E75B51F8A543}"/>
    <dgm:cxn modelId="{D38070FF-3DDC-49D9-9D12-FE379323AA48}" type="presOf" srcId="{6074DC9C-750D-4454-8597-81CC1EE40400}" destId="{651AEA06-B59A-4567-89C1-C01858F21393}" srcOrd="0" destOrd="0" presId="urn:microsoft.com/office/officeart/2005/8/layout/hList1"/>
    <dgm:cxn modelId="{477191A7-9CEA-42FF-B8AD-FA69139D0C4D}" srcId="{884146A5-A9FC-4018-AAFA-89E97641EDB8}" destId="{9B48F4C4-E4D4-414D-8D79-D0FF875C50CF}" srcOrd="0" destOrd="0" parTransId="{301A26CF-23A3-4E42-AB70-CCB52A08FF58}" sibTransId="{E087A22F-8302-43DF-A8BF-00712B13887E}"/>
    <dgm:cxn modelId="{6F7C5414-C197-4291-9C2E-62E28B9D3448}" type="presOf" srcId="{71E45F5F-5B8D-45E8-B7FD-884E68E0DDD8}" destId="{2293107C-1149-4C4E-AC45-E248A8CE0945}" srcOrd="0" destOrd="0" presId="urn:microsoft.com/office/officeart/2005/8/layout/hList1"/>
    <dgm:cxn modelId="{D12BC69A-C70C-4C64-9C40-19335160A09B}" type="presOf" srcId="{4C5B8048-A676-4FA5-8EF6-9B2DE08B2736}" destId="{44859220-1A21-4E1B-A002-8C12F09CFA00}" srcOrd="0" destOrd="0" presId="urn:microsoft.com/office/officeart/2005/8/layout/hList1"/>
    <dgm:cxn modelId="{8D130331-3D7E-4652-98B6-BDF8A9607827}" srcId="{B302325F-D099-4C79-A387-4A2FD967EEE2}" destId="{82DF85FF-F85A-4498-A129-9F028C88BFE7}" srcOrd="0" destOrd="0" parTransId="{2EF74B73-3CD1-448F-84BE-7496F00F4E35}" sibTransId="{0EBEC967-C4F1-4A0A-A4DC-FA9E4B9D2659}"/>
    <dgm:cxn modelId="{A490D46F-151E-4962-BB0C-DD91AA30FE4E}" type="presOf" srcId="{F71ED0CA-1B11-48C9-8F3B-65387C8A87FD}" destId="{2293107C-1149-4C4E-AC45-E248A8CE0945}" srcOrd="0" destOrd="3" presId="urn:microsoft.com/office/officeart/2005/8/layout/hList1"/>
    <dgm:cxn modelId="{D7BC9787-FA8F-421C-8487-BED50208A108}" srcId="{4C5B8048-A676-4FA5-8EF6-9B2DE08B2736}" destId="{9577D394-17ED-4BBF-BB22-E57A3D6AC59D}" srcOrd="2" destOrd="0" parTransId="{58059E1F-A312-4533-9827-534198AE8347}" sibTransId="{961641D1-88F5-420C-B91F-6F824924E6CE}"/>
    <dgm:cxn modelId="{B7DE2D88-2FF5-43E7-9E82-F2D3792AC201}" type="presOf" srcId="{9577D394-17ED-4BBF-BB22-E57A3D6AC59D}" destId="{2293107C-1149-4C4E-AC45-E248A8CE0945}" srcOrd="0" destOrd="4" presId="urn:microsoft.com/office/officeart/2005/8/layout/hList1"/>
    <dgm:cxn modelId="{8C626FFB-278B-4AE8-A8DB-F3AB4A237619}" srcId="{B302325F-D099-4C79-A387-4A2FD967EEE2}" destId="{7181A1C8-F388-4DDD-945D-B5AFC24BF52E}" srcOrd="1" destOrd="0" parTransId="{B3710B7B-D478-436B-9053-8D8B27C4C8B4}" sibTransId="{58DE2D32-48E1-467B-8FF2-3D04357E9593}"/>
    <dgm:cxn modelId="{FD6070DF-4F09-4300-A233-A88ACC8A1D95}" type="presOf" srcId="{82DF85FF-F85A-4498-A129-9F028C88BFE7}" destId="{DD751F09-53F6-40A4-B93B-966F19C470A8}" srcOrd="0" destOrd="0" presId="urn:microsoft.com/office/officeart/2005/8/layout/hList1"/>
    <dgm:cxn modelId="{C97EE029-2031-4F77-92BB-A180C015FCD7}" srcId="{B302325F-D099-4C79-A387-4A2FD967EEE2}" destId="{EC95C71F-77B1-4AF6-A510-595176D7FE01}" srcOrd="3" destOrd="0" parTransId="{9EA3B770-4FFC-4497-A3D4-9E8B66D1E987}" sibTransId="{363DED49-60A0-4602-B0E1-BDB845984FD8}"/>
    <dgm:cxn modelId="{9720035B-B427-4EC7-A0CD-6AC3DBE29073}" type="presOf" srcId="{B302325F-D099-4C79-A387-4A2FD967EEE2}" destId="{167CF945-243D-44BC-9C24-A00CF18F81DA}" srcOrd="0" destOrd="0" presId="urn:microsoft.com/office/officeart/2005/8/layout/hList1"/>
    <dgm:cxn modelId="{6DB1BB95-1E39-467E-A433-E4D97D266D04}" srcId="{7181A1C8-F388-4DDD-945D-B5AFC24BF52E}" destId="{B70D69E3-E87B-4336-85F0-14C375A83338}" srcOrd="1" destOrd="0" parTransId="{EC619342-7CF1-4930-BF53-B84B937305F7}" sibTransId="{B8AFC6B6-630D-435B-AC54-2D274EC04993}"/>
    <dgm:cxn modelId="{A3DE775D-AB0E-47FD-AEA9-62D9977711DC}" type="presOf" srcId="{884146A5-A9FC-4018-AAFA-89E97641EDB8}" destId="{2293107C-1149-4C4E-AC45-E248A8CE0945}" srcOrd="0" destOrd="1" presId="urn:microsoft.com/office/officeart/2005/8/layout/hList1"/>
    <dgm:cxn modelId="{59788DFF-7188-4B3C-85B0-3D46DF228BCF}" type="presOf" srcId="{9B48F4C4-E4D4-414D-8D79-D0FF875C50CF}" destId="{2293107C-1149-4C4E-AC45-E248A8CE0945}" srcOrd="0" destOrd="2" presId="urn:microsoft.com/office/officeart/2005/8/layout/hList1"/>
    <dgm:cxn modelId="{2565E678-A1B6-4EE1-B1FC-7F7A091BEC32}" type="presParOf" srcId="{651AEA06-B59A-4567-89C1-C01858F21393}" destId="{2ADA2756-CCBE-4508-AFC4-F2E08C7283C1}" srcOrd="0" destOrd="0" presId="urn:microsoft.com/office/officeart/2005/8/layout/hList1"/>
    <dgm:cxn modelId="{30437951-4C6A-4594-8913-BC9622C79DA9}" type="presParOf" srcId="{2ADA2756-CCBE-4508-AFC4-F2E08C7283C1}" destId="{44859220-1A21-4E1B-A002-8C12F09CFA00}" srcOrd="0" destOrd="0" presId="urn:microsoft.com/office/officeart/2005/8/layout/hList1"/>
    <dgm:cxn modelId="{FE420385-E68F-4107-82A5-CF229C6E6306}" type="presParOf" srcId="{2ADA2756-CCBE-4508-AFC4-F2E08C7283C1}" destId="{2293107C-1149-4C4E-AC45-E248A8CE0945}" srcOrd="1" destOrd="0" presId="urn:microsoft.com/office/officeart/2005/8/layout/hList1"/>
    <dgm:cxn modelId="{CC57A090-E645-4555-AA42-298BAAD30B42}" type="presParOf" srcId="{651AEA06-B59A-4567-89C1-C01858F21393}" destId="{5EC135EC-7E60-48A0-A64A-D7DC980B0171}" srcOrd="1" destOrd="0" presId="urn:microsoft.com/office/officeart/2005/8/layout/hList1"/>
    <dgm:cxn modelId="{814B278C-DCEC-4FBE-AD3C-933A354CCA46}" type="presParOf" srcId="{651AEA06-B59A-4567-89C1-C01858F21393}" destId="{4E8D6245-6A71-4939-9702-0B6163C184EA}" srcOrd="2" destOrd="0" presId="urn:microsoft.com/office/officeart/2005/8/layout/hList1"/>
    <dgm:cxn modelId="{ACFB0792-12CC-41B4-8A60-FDE201AA8E4E}" type="presParOf" srcId="{4E8D6245-6A71-4939-9702-0B6163C184EA}" destId="{167CF945-243D-44BC-9C24-A00CF18F81DA}" srcOrd="0" destOrd="0" presId="urn:microsoft.com/office/officeart/2005/8/layout/hList1"/>
    <dgm:cxn modelId="{EA0FB8BF-AB02-4935-92CA-7875C677F6E4}" type="presParOf" srcId="{4E8D6245-6A71-4939-9702-0B6163C184EA}" destId="{DD751F09-53F6-40A4-B93B-966F19C470A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2BAB48-6E40-4C23-A4C0-3F434D1840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F868034-374E-4697-991F-661F76C8F579}">
      <dgm:prSet custT="1"/>
      <dgm:spPr>
        <a:solidFill>
          <a:schemeClr val="bg1">
            <a:lumMod val="95000"/>
          </a:schemeClr>
        </a:solidFill>
        <a:ln>
          <a:solidFill>
            <a:schemeClr val="accent5"/>
          </a:solidFill>
        </a:ln>
      </dgm:spPr>
      <dgm:t>
        <a:bodyPr/>
        <a:lstStyle/>
        <a:p>
          <a:pPr rtl="0"/>
          <a:r>
            <a:rPr lang="en-US" sz="3200" b="1" dirty="0" smtClean="0">
              <a:solidFill>
                <a:schemeClr val="tx1"/>
              </a:solidFill>
            </a:rPr>
            <a:t>Cloud App</a:t>
          </a:r>
          <a:endParaRPr lang="en-US" sz="3200" b="1" dirty="0">
            <a:solidFill>
              <a:schemeClr val="tx1"/>
            </a:solidFill>
          </a:endParaRPr>
        </a:p>
      </dgm:t>
    </dgm:pt>
    <dgm:pt modelId="{5A3B82C6-A815-452B-B2BE-F672762E14E6}" type="parTrans" cxnId="{B9D9FBC7-2E24-478A-BCE2-80345DA1E065}">
      <dgm:prSet/>
      <dgm:spPr/>
      <dgm:t>
        <a:bodyPr/>
        <a:lstStyle/>
        <a:p>
          <a:endParaRPr lang="en-US"/>
        </a:p>
      </dgm:t>
    </dgm:pt>
    <dgm:pt modelId="{3C2F9754-B0FD-4EDD-9654-4325E6CCF991}" type="sibTrans" cxnId="{B9D9FBC7-2E24-478A-BCE2-80345DA1E065}">
      <dgm:prSet/>
      <dgm:spPr/>
      <dgm:t>
        <a:bodyPr/>
        <a:lstStyle/>
        <a:p>
          <a:endParaRPr lang="en-US"/>
        </a:p>
      </dgm:t>
    </dgm:pt>
    <dgm:pt modelId="{C78E3821-7475-49BC-9BBB-77D2AF6B4908}">
      <dgm:prSet/>
      <dgm:spPr>
        <a:solidFill>
          <a:schemeClr val="bg1">
            <a:alpha val="90000"/>
          </a:schemeClr>
        </a:solidFill>
        <a:ln>
          <a:solidFill>
            <a:schemeClr val="accent5"/>
          </a:solidFill>
        </a:ln>
      </dgm:spPr>
      <dgm:t>
        <a:bodyPr/>
        <a:lstStyle/>
        <a:p>
          <a:pPr rtl="0"/>
          <a:r>
            <a:rPr lang="en-US" smtClean="0"/>
            <a:t>Deploy to production app host</a:t>
          </a:r>
          <a:endParaRPr lang="en-US"/>
        </a:p>
      </dgm:t>
    </dgm:pt>
    <dgm:pt modelId="{A59F55CD-1485-486C-9B92-B030F4570D61}" type="parTrans" cxnId="{761AC396-BE3A-4F5C-A028-AFC1A672C224}">
      <dgm:prSet/>
      <dgm:spPr/>
      <dgm:t>
        <a:bodyPr/>
        <a:lstStyle/>
        <a:p>
          <a:endParaRPr lang="en-US"/>
        </a:p>
      </dgm:t>
    </dgm:pt>
    <dgm:pt modelId="{FC19CCCB-B89B-4EAE-9DBA-0676D610FBFA}" type="sibTrans" cxnId="{761AC396-BE3A-4F5C-A028-AFC1A672C224}">
      <dgm:prSet/>
      <dgm:spPr/>
      <dgm:t>
        <a:bodyPr/>
        <a:lstStyle/>
        <a:p>
          <a:endParaRPr lang="en-US"/>
        </a:p>
      </dgm:t>
    </dgm:pt>
    <dgm:pt modelId="{1DCDE2B3-86DA-4236-AB5B-E889219943B6}">
      <dgm:prSet custT="1"/>
      <dgm:spPr>
        <a:solidFill>
          <a:schemeClr val="bg1">
            <a:lumMod val="95000"/>
          </a:schemeClr>
        </a:solidFill>
        <a:ln>
          <a:solidFill>
            <a:schemeClr val="accent5"/>
          </a:solidFill>
        </a:ln>
      </dgm:spPr>
      <dgm:t>
        <a:bodyPr/>
        <a:lstStyle/>
        <a:p>
          <a:pPr rtl="0"/>
          <a:r>
            <a:rPr lang="en-US" sz="3200" b="1" dirty="0" smtClean="0">
              <a:solidFill>
                <a:schemeClr val="tx1"/>
              </a:solidFill>
            </a:rPr>
            <a:t>SharePoint Package</a:t>
          </a:r>
          <a:endParaRPr lang="en-US" sz="3200" b="1" dirty="0">
            <a:solidFill>
              <a:schemeClr val="tx1"/>
            </a:solidFill>
          </a:endParaRPr>
        </a:p>
      </dgm:t>
    </dgm:pt>
    <dgm:pt modelId="{011182AB-AF73-407D-9604-A497BC45F4B2}" type="parTrans" cxnId="{1060E3EC-BF0E-4D33-A8F9-D338E50C77C7}">
      <dgm:prSet/>
      <dgm:spPr/>
      <dgm:t>
        <a:bodyPr/>
        <a:lstStyle/>
        <a:p>
          <a:endParaRPr lang="en-US"/>
        </a:p>
      </dgm:t>
    </dgm:pt>
    <dgm:pt modelId="{53B10C91-2EC7-4664-AA1A-5E75E6101DC8}" type="sibTrans" cxnId="{1060E3EC-BF0E-4D33-A8F9-D338E50C77C7}">
      <dgm:prSet/>
      <dgm:spPr/>
      <dgm:t>
        <a:bodyPr/>
        <a:lstStyle/>
        <a:p>
          <a:endParaRPr lang="en-US"/>
        </a:p>
      </dgm:t>
    </dgm:pt>
    <dgm:pt modelId="{3829F297-34F3-4F67-A960-22539DEC80F8}">
      <dgm:prSet/>
      <dgm:spPr>
        <a:solidFill>
          <a:schemeClr val="bg1">
            <a:alpha val="90000"/>
          </a:schemeClr>
        </a:solidFill>
        <a:ln>
          <a:solidFill>
            <a:schemeClr val="accent5"/>
          </a:solidFill>
        </a:ln>
      </dgm:spPr>
      <dgm:t>
        <a:bodyPr/>
        <a:lstStyle/>
        <a:p>
          <a:pPr rtl="0"/>
          <a:r>
            <a:rPr lang="en-US" smtClean="0"/>
            <a:t>Verify production OAuth configuration</a:t>
          </a:r>
          <a:endParaRPr lang="en-US"/>
        </a:p>
      </dgm:t>
    </dgm:pt>
    <dgm:pt modelId="{C2E7636C-4F6C-47A8-B5E9-5E562365DFA5}" type="parTrans" cxnId="{13EC3046-BDE9-4A6C-B5E6-DB463A50A3A7}">
      <dgm:prSet/>
      <dgm:spPr/>
      <dgm:t>
        <a:bodyPr/>
        <a:lstStyle/>
        <a:p>
          <a:endParaRPr lang="en-US"/>
        </a:p>
      </dgm:t>
    </dgm:pt>
    <dgm:pt modelId="{67CD4031-E773-4CA4-B372-9EB7AF45F721}" type="sibTrans" cxnId="{13EC3046-BDE9-4A6C-B5E6-DB463A50A3A7}">
      <dgm:prSet/>
      <dgm:spPr/>
      <dgm:t>
        <a:bodyPr/>
        <a:lstStyle/>
        <a:p>
          <a:endParaRPr lang="en-US"/>
        </a:p>
      </dgm:t>
    </dgm:pt>
    <dgm:pt modelId="{37CEFBB5-E90C-4430-9261-12D06EAF341B}">
      <dgm:prSet/>
      <dgm:spPr>
        <a:solidFill>
          <a:schemeClr val="bg1">
            <a:alpha val="90000"/>
          </a:schemeClr>
        </a:solidFill>
        <a:ln>
          <a:solidFill>
            <a:schemeClr val="accent5"/>
          </a:solidFill>
        </a:ln>
      </dgm:spPr>
      <dgm:t>
        <a:bodyPr/>
        <a:lstStyle/>
        <a:p>
          <a:pPr rtl="0"/>
          <a:r>
            <a:rPr lang="en-US" smtClean="0"/>
            <a:t>Verify production references</a:t>
          </a:r>
          <a:endParaRPr lang="en-US"/>
        </a:p>
      </dgm:t>
    </dgm:pt>
    <dgm:pt modelId="{4A5E10D3-87A6-4D17-B1F1-FA33ABA20C70}" type="parTrans" cxnId="{5C42FF85-9CA8-4EC8-9365-F2B848107938}">
      <dgm:prSet/>
      <dgm:spPr/>
      <dgm:t>
        <a:bodyPr/>
        <a:lstStyle/>
        <a:p>
          <a:endParaRPr lang="en-US"/>
        </a:p>
      </dgm:t>
    </dgm:pt>
    <dgm:pt modelId="{082C51BC-AB3B-4500-9258-6FEC57907B0F}" type="sibTrans" cxnId="{5C42FF85-9CA8-4EC8-9365-F2B848107938}">
      <dgm:prSet/>
      <dgm:spPr/>
      <dgm:t>
        <a:bodyPr/>
        <a:lstStyle/>
        <a:p>
          <a:endParaRPr lang="en-US"/>
        </a:p>
      </dgm:t>
    </dgm:pt>
    <dgm:pt modelId="{F9BA7710-E426-44FC-989F-A61D74FAB42C}">
      <dgm:prSet/>
      <dgm:spPr>
        <a:solidFill>
          <a:schemeClr val="bg1">
            <a:alpha val="90000"/>
          </a:schemeClr>
        </a:solidFill>
        <a:ln>
          <a:solidFill>
            <a:schemeClr val="accent5"/>
          </a:solidFill>
        </a:ln>
      </dgm:spPr>
      <dgm:t>
        <a:bodyPr/>
        <a:lstStyle/>
        <a:p>
          <a:pPr rtl="0"/>
          <a:r>
            <a:rPr lang="en-US" smtClean="0"/>
            <a:t>Publish app package to:</a:t>
          </a:r>
          <a:endParaRPr lang="en-US"/>
        </a:p>
      </dgm:t>
    </dgm:pt>
    <dgm:pt modelId="{4B81BF68-AA26-4D97-89FE-78F323F90909}" type="parTrans" cxnId="{F720CD17-2A76-47D5-960D-E61C2F45428F}">
      <dgm:prSet/>
      <dgm:spPr/>
      <dgm:t>
        <a:bodyPr/>
        <a:lstStyle/>
        <a:p>
          <a:endParaRPr lang="en-US"/>
        </a:p>
      </dgm:t>
    </dgm:pt>
    <dgm:pt modelId="{1EC854F6-7E46-4192-8F3E-8824C3003B59}" type="sibTrans" cxnId="{F720CD17-2A76-47D5-960D-E61C2F45428F}">
      <dgm:prSet/>
      <dgm:spPr/>
      <dgm:t>
        <a:bodyPr/>
        <a:lstStyle/>
        <a:p>
          <a:endParaRPr lang="en-US"/>
        </a:p>
      </dgm:t>
    </dgm:pt>
    <dgm:pt modelId="{0865FBBC-A58E-4AC4-84B7-2A1ED05250B9}">
      <dgm:prSet/>
      <dgm:spPr>
        <a:solidFill>
          <a:schemeClr val="bg1">
            <a:alpha val="90000"/>
          </a:schemeClr>
        </a:solidFill>
        <a:ln>
          <a:solidFill>
            <a:schemeClr val="accent5"/>
          </a:solidFill>
        </a:ln>
      </dgm:spPr>
      <dgm:t>
        <a:bodyPr/>
        <a:lstStyle/>
        <a:p>
          <a:pPr rtl="0"/>
          <a:r>
            <a:rPr lang="en-US" smtClean="0"/>
            <a:t>Marketplace</a:t>
          </a:r>
          <a:endParaRPr lang="en-US"/>
        </a:p>
      </dgm:t>
    </dgm:pt>
    <dgm:pt modelId="{5FFB6742-EC9F-4742-926D-6DF7C8CA9B71}" type="parTrans" cxnId="{D627D1E0-C5CB-46BD-80AF-CC872913F679}">
      <dgm:prSet/>
      <dgm:spPr/>
      <dgm:t>
        <a:bodyPr/>
        <a:lstStyle/>
        <a:p>
          <a:endParaRPr lang="en-US"/>
        </a:p>
      </dgm:t>
    </dgm:pt>
    <dgm:pt modelId="{F11E8FCA-D60D-4B5E-BF01-12167CE5055D}" type="sibTrans" cxnId="{D627D1E0-C5CB-46BD-80AF-CC872913F679}">
      <dgm:prSet/>
      <dgm:spPr/>
      <dgm:t>
        <a:bodyPr/>
        <a:lstStyle/>
        <a:p>
          <a:endParaRPr lang="en-US"/>
        </a:p>
      </dgm:t>
    </dgm:pt>
    <dgm:pt modelId="{B6D0C0DC-BC43-4C64-83D2-100474E011CC}">
      <dgm:prSet/>
      <dgm:spPr>
        <a:solidFill>
          <a:schemeClr val="bg1">
            <a:alpha val="90000"/>
          </a:schemeClr>
        </a:solidFill>
        <a:ln>
          <a:solidFill>
            <a:schemeClr val="accent5"/>
          </a:solidFill>
        </a:ln>
      </dgm:spPr>
      <dgm:t>
        <a:bodyPr/>
        <a:lstStyle/>
        <a:p>
          <a:pPr rtl="0"/>
          <a:r>
            <a:rPr lang="en-US" smtClean="0"/>
            <a:t>Corporate Catalog</a:t>
          </a:r>
          <a:endParaRPr lang="en-US"/>
        </a:p>
      </dgm:t>
    </dgm:pt>
    <dgm:pt modelId="{017F521A-6E04-4217-8D77-F646E6448A91}" type="parTrans" cxnId="{57D0CDE1-1A20-455B-A72E-26F44CE645B9}">
      <dgm:prSet/>
      <dgm:spPr/>
      <dgm:t>
        <a:bodyPr/>
        <a:lstStyle/>
        <a:p>
          <a:endParaRPr lang="en-US"/>
        </a:p>
      </dgm:t>
    </dgm:pt>
    <dgm:pt modelId="{2B409C3B-8DF5-4F38-9CB1-123C036FC0CA}" type="sibTrans" cxnId="{57D0CDE1-1A20-455B-A72E-26F44CE645B9}">
      <dgm:prSet/>
      <dgm:spPr/>
      <dgm:t>
        <a:bodyPr/>
        <a:lstStyle/>
        <a:p>
          <a:endParaRPr lang="en-US"/>
        </a:p>
      </dgm:t>
    </dgm:pt>
    <dgm:pt modelId="{8C484D71-FBC0-44BB-8722-94AD23422EE8}" type="pres">
      <dgm:prSet presAssocID="{522BAB48-6E40-4C23-A4C0-3F434D184038}" presName="Name0" presStyleCnt="0">
        <dgm:presLayoutVars>
          <dgm:dir/>
          <dgm:animLvl val="lvl"/>
          <dgm:resizeHandles val="exact"/>
        </dgm:presLayoutVars>
      </dgm:prSet>
      <dgm:spPr/>
      <dgm:t>
        <a:bodyPr/>
        <a:lstStyle/>
        <a:p>
          <a:endParaRPr lang="en-US"/>
        </a:p>
      </dgm:t>
    </dgm:pt>
    <dgm:pt modelId="{0AF4F195-6E12-4302-851D-5BAE3400B06E}" type="pres">
      <dgm:prSet presAssocID="{CF868034-374E-4697-991F-661F76C8F579}" presName="composite" presStyleCnt="0"/>
      <dgm:spPr/>
    </dgm:pt>
    <dgm:pt modelId="{BE42BB5F-7000-4467-8575-C5D94A5726C6}" type="pres">
      <dgm:prSet presAssocID="{CF868034-374E-4697-991F-661F76C8F579}" presName="parTx" presStyleLbl="alignNode1" presStyleIdx="0" presStyleCnt="2">
        <dgm:presLayoutVars>
          <dgm:chMax val="0"/>
          <dgm:chPref val="0"/>
          <dgm:bulletEnabled val="1"/>
        </dgm:presLayoutVars>
      </dgm:prSet>
      <dgm:spPr/>
      <dgm:t>
        <a:bodyPr/>
        <a:lstStyle/>
        <a:p>
          <a:endParaRPr lang="en-US"/>
        </a:p>
      </dgm:t>
    </dgm:pt>
    <dgm:pt modelId="{4F8DB9F8-6F63-4DB2-911F-6C28B8CB98A5}" type="pres">
      <dgm:prSet presAssocID="{CF868034-374E-4697-991F-661F76C8F579}" presName="desTx" presStyleLbl="alignAccFollowNode1" presStyleIdx="0" presStyleCnt="2">
        <dgm:presLayoutVars>
          <dgm:bulletEnabled val="1"/>
        </dgm:presLayoutVars>
      </dgm:prSet>
      <dgm:spPr/>
      <dgm:t>
        <a:bodyPr/>
        <a:lstStyle/>
        <a:p>
          <a:endParaRPr lang="en-US"/>
        </a:p>
      </dgm:t>
    </dgm:pt>
    <dgm:pt modelId="{7A39D61D-E9C2-48F7-868D-52D7986FFE05}" type="pres">
      <dgm:prSet presAssocID="{3C2F9754-B0FD-4EDD-9654-4325E6CCF991}" presName="space" presStyleCnt="0"/>
      <dgm:spPr/>
    </dgm:pt>
    <dgm:pt modelId="{D4D068CA-68BE-4608-A123-4D4E3C7ABBD8}" type="pres">
      <dgm:prSet presAssocID="{1DCDE2B3-86DA-4236-AB5B-E889219943B6}" presName="composite" presStyleCnt="0"/>
      <dgm:spPr/>
    </dgm:pt>
    <dgm:pt modelId="{93609C06-BEE2-4584-8F32-F0BE66D977A3}" type="pres">
      <dgm:prSet presAssocID="{1DCDE2B3-86DA-4236-AB5B-E889219943B6}" presName="parTx" presStyleLbl="alignNode1" presStyleIdx="1" presStyleCnt="2">
        <dgm:presLayoutVars>
          <dgm:chMax val="0"/>
          <dgm:chPref val="0"/>
          <dgm:bulletEnabled val="1"/>
        </dgm:presLayoutVars>
      </dgm:prSet>
      <dgm:spPr/>
      <dgm:t>
        <a:bodyPr/>
        <a:lstStyle/>
        <a:p>
          <a:endParaRPr lang="en-US"/>
        </a:p>
      </dgm:t>
    </dgm:pt>
    <dgm:pt modelId="{4D3ABD4E-9612-4953-BF49-86D848B06F2B}" type="pres">
      <dgm:prSet presAssocID="{1DCDE2B3-86DA-4236-AB5B-E889219943B6}" presName="desTx" presStyleLbl="alignAccFollowNode1" presStyleIdx="1" presStyleCnt="2">
        <dgm:presLayoutVars>
          <dgm:bulletEnabled val="1"/>
        </dgm:presLayoutVars>
      </dgm:prSet>
      <dgm:spPr/>
      <dgm:t>
        <a:bodyPr/>
        <a:lstStyle/>
        <a:p>
          <a:endParaRPr lang="en-US"/>
        </a:p>
      </dgm:t>
    </dgm:pt>
  </dgm:ptLst>
  <dgm:cxnLst>
    <dgm:cxn modelId="{F720CD17-2A76-47D5-960D-E61C2F45428F}" srcId="{1DCDE2B3-86DA-4236-AB5B-E889219943B6}" destId="{F9BA7710-E426-44FC-989F-A61D74FAB42C}" srcOrd="2" destOrd="0" parTransId="{4B81BF68-AA26-4D97-89FE-78F323F90909}" sibTransId="{1EC854F6-7E46-4192-8F3E-8824C3003B59}"/>
    <dgm:cxn modelId="{52DDD954-B490-4162-8BB1-71EC7CD2DAFF}" type="presOf" srcId="{37CEFBB5-E90C-4430-9261-12D06EAF341B}" destId="{4D3ABD4E-9612-4953-BF49-86D848B06F2B}" srcOrd="0" destOrd="1" presId="urn:microsoft.com/office/officeart/2005/8/layout/hList1"/>
    <dgm:cxn modelId="{5C42FF85-9CA8-4EC8-9365-F2B848107938}" srcId="{1DCDE2B3-86DA-4236-AB5B-E889219943B6}" destId="{37CEFBB5-E90C-4430-9261-12D06EAF341B}" srcOrd="1" destOrd="0" parTransId="{4A5E10D3-87A6-4D17-B1F1-FA33ABA20C70}" sibTransId="{082C51BC-AB3B-4500-9258-6FEC57907B0F}"/>
    <dgm:cxn modelId="{7F7476C7-F630-43E0-8390-02EF03258561}" type="presOf" srcId="{C78E3821-7475-49BC-9BBB-77D2AF6B4908}" destId="{4F8DB9F8-6F63-4DB2-911F-6C28B8CB98A5}" srcOrd="0" destOrd="0" presId="urn:microsoft.com/office/officeart/2005/8/layout/hList1"/>
    <dgm:cxn modelId="{D627D1E0-C5CB-46BD-80AF-CC872913F679}" srcId="{F9BA7710-E426-44FC-989F-A61D74FAB42C}" destId="{0865FBBC-A58E-4AC4-84B7-2A1ED05250B9}" srcOrd="0" destOrd="0" parTransId="{5FFB6742-EC9F-4742-926D-6DF7C8CA9B71}" sibTransId="{F11E8FCA-D60D-4B5E-BF01-12167CE5055D}"/>
    <dgm:cxn modelId="{EB456235-3051-4A4D-B1A2-3F5F0166AD6D}" type="presOf" srcId="{1DCDE2B3-86DA-4236-AB5B-E889219943B6}" destId="{93609C06-BEE2-4584-8F32-F0BE66D977A3}" srcOrd="0" destOrd="0" presId="urn:microsoft.com/office/officeart/2005/8/layout/hList1"/>
    <dgm:cxn modelId="{7B32A1B9-7593-4364-8AF0-DC566632E6A3}" type="presOf" srcId="{0865FBBC-A58E-4AC4-84B7-2A1ED05250B9}" destId="{4D3ABD4E-9612-4953-BF49-86D848B06F2B}" srcOrd="0" destOrd="3" presId="urn:microsoft.com/office/officeart/2005/8/layout/hList1"/>
    <dgm:cxn modelId="{3844CA05-A847-4D93-808A-B8A1A1383566}" type="presOf" srcId="{F9BA7710-E426-44FC-989F-A61D74FAB42C}" destId="{4D3ABD4E-9612-4953-BF49-86D848B06F2B}" srcOrd="0" destOrd="2" presId="urn:microsoft.com/office/officeart/2005/8/layout/hList1"/>
    <dgm:cxn modelId="{ECBC97AF-1C0B-4232-93C8-E7A000BAD28F}" type="presOf" srcId="{522BAB48-6E40-4C23-A4C0-3F434D184038}" destId="{8C484D71-FBC0-44BB-8722-94AD23422EE8}" srcOrd="0" destOrd="0" presId="urn:microsoft.com/office/officeart/2005/8/layout/hList1"/>
    <dgm:cxn modelId="{3F0A3655-7939-4D2A-A4D0-CF991583EA6E}" type="presOf" srcId="{B6D0C0DC-BC43-4C64-83D2-100474E011CC}" destId="{4D3ABD4E-9612-4953-BF49-86D848B06F2B}" srcOrd="0" destOrd="4" presId="urn:microsoft.com/office/officeart/2005/8/layout/hList1"/>
    <dgm:cxn modelId="{47C80CA6-1AAF-453C-90B9-DFE2534B4F54}" type="presOf" srcId="{3829F297-34F3-4F67-A960-22539DEC80F8}" destId="{4D3ABD4E-9612-4953-BF49-86D848B06F2B}" srcOrd="0" destOrd="0" presId="urn:microsoft.com/office/officeart/2005/8/layout/hList1"/>
    <dgm:cxn modelId="{B9D9FBC7-2E24-478A-BCE2-80345DA1E065}" srcId="{522BAB48-6E40-4C23-A4C0-3F434D184038}" destId="{CF868034-374E-4697-991F-661F76C8F579}" srcOrd="0" destOrd="0" parTransId="{5A3B82C6-A815-452B-B2BE-F672762E14E6}" sibTransId="{3C2F9754-B0FD-4EDD-9654-4325E6CCF991}"/>
    <dgm:cxn modelId="{13EC3046-BDE9-4A6C-B5E6-DB463A50A3A7}" srcId="{1DCDE2B3-86DA-4236-AB5B-E889219943B6}" destId="{3829F297-34F3-4F67-A960-22539DEC80F8}" srcOrd="0" destOrd="0" parTransId="{C2E7636C-4F6C-47A8-B5E9-5E562365DFA5}" sibTransId="{67CD4031-E773-4CA4-B372-9EB7AF45F721}"/>
    <dgm:cxn modelId="{57D0CDE1-1A20-455B-A72E-26F44CE645B9}" srcId="{F9BA7710-E426-44FC-989F-A61D74FAB42C}" destId="{B6D0C0DC-BC43-4C64-83D2-100474E011CC}" srcOrd="1" destOrd="0" parTransId="{017F521A-6E04-4217-8D77-F646E6448A91}" sibTransId="{2B409C3B-8DF5-4F38-9CB1-123C036FC0CA}"/>
    <dgm:cxn modelId="{761AC396-BE3A-4F5C-A028-AFC1A672C224}" srcId="{CF868034-374E-4697-991F-661F76C8F579}" destId="{C78E3821-7475-49BC-9BBB-77D2AF6B4908}" srcOrd="0" destOrd="0" parTransId="{A59F55CD-1485-486C-9B92-B030F4570D61}" sibTransId="{FC19CCCB-B89B-4EAE-9DBA-0676D610FBFA}"/>
    <dgm:cxn modelId="{1060E3EC-BF0E-4D33-A8F9-D338E50C77C7}" srcId="{522BAB48-6E40-4C23-A4C0-3F434D184038}" destId="{1DCDE2B3-86DA-4236-AB5B-E889219943B6}" srcOrd="1" destOrd="0" parTransId="{011182AB-AF73-407D-9604-A497BC45F4B2}" sibTransId="{53B10C91-2EC7-4664-AA1A-5E75E6101DC8}"/>
    <dgm:cxn modelId="{B0AA134D-0EF3-479C-AC04-C2330616AAE8}" type="presOf" srcId="{CF868034-374E-4697-991F-661F76C8F579}" destId="{BE42BB5F-7000-4467-8575-C5D94A5726C6}" srcOrd="0" destOrd="0" presId="urn:microsoft.com/office/officeart/2005/8/layout/hList1"/>
    <dgm:cxn modelId="{A2E67B6B-AA01-4E39-B18A-A85069D7D947}" type="presParOf" srcId="{8C484D71-FBC0-44BB-8722-94AD23422EE8}" destId="{0AF4F195-6E12-4302-851D-5BAE3400B06E}" srcOrd="0" destOrd="0" presId="urn:microsoft.com/office/officeart/2005/8/layout/hList1"/>
    <dgm:cxn modelId="{1788B439-F1C0-438D-BD13-E3A7F663F41A}" type="presParOf" srcId="{0AF4F195-6E12-4302-851D-5BAE3400B06E}" destId="{BE42BB5F-7000-4467-8575-C5D94A5726C6}" srcOrd="0" destOrd="0" presId="urn:microsoft.com/office/officeart/2005/8/layout/hList1"/>
    <dgm:cxn modelId="{EAA4FB37-1BD9-4ED1-8032-BB0511515CA3}" type="presParOf" srcId="{0AF4F195-6E12-4302-851D-5BAE3400B06E}" destId="{4F8DB9F8-6F63-4DB2-911F-6C28B8CB98A5}" srcOrd="1" destOrd="0" presId="urn:microsoft.com/office/officeart/2005/8/layout/hList1"/>
    <dgm:cxn modelId="{B9A83382-4976-4E45-A15C-B9C1D6527F55}" type="presParOf" srcId="{8C484D71-FBC0-44BB-8722-94AD23422EE8}" destId="{7A39D61D-E9C2-48F7-868D-52D7986FFE05}" srcOrd="1" destOrd="0" presId="urn:microsoft.com/office/officeart/2005/8/layout/hList1"/>
    <dgm:cxn modelId="{72475666-F1E3-4FA0-9685-B47F85A0A2E1}" type="presParOf" srcId="{8C484D71-FBC0-44BB-8722-94AD23422EE8}" destId="{D4D068CA-68BE-4608-A123-4D4E3C7ABBD8}" srcOrd="2" destOrd="0" presId="urn:microsoft.com/office/officeart/2005/8/layout/hList1"/>
    <dgm:cxn modelId="{26938085-3AB8-42A9-9C58-E934688C885E}" type="presParOf" srcId="{D4D068CA-68BE-4608-A123-4D4E3C7ABBD8}" destId="{93609C06-BEE2-4584-8F32-F0BE66D977A3}" srcOrd="0" destOrd="0" presId="urn:microsoft.com/office/officeart/2005/8/layout/hList1"/>
    <dgm:cxn modelId="{141FCE53-1CAB-429E-AF5E-4B5E943E23B1}" type="presParOf" srcId="{D4D068CA-68BE-4608-A123-4D4E3C7ABBD8}" destId="{4D3ABD4E-9612-4953-BF49-86D848B06F2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E436E8-4ACA-40AB-A88E-FC2522E7C62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1FCB618-26CC-41F9-A2D5-7407DD66C041}">
      <dgm:prSet custT="1"/>
      <dgm:spPr>
        <a:solidFill>
          <a:schemeClr val="bg1">
            <a:lumMod val="95000"/>
          </a:schemeClr>
        </a:solidFill>
        <a:ln>
          <a:solidFill>
            <a:schemeClr val="accent5"/>
          </a:solidFill>
        </a:ln>
      </dgm:spPr>
      <dgm:t>
        <a:bodyPr/>
        <a:lstStyle/>
        <a:p>
          <a:pPr rtl="0"/>
          <a:r>
            <a:rPr lang="en-US" sz="2800" b="1" dirty="0" smtClean="0">
              <a:solidFill>
                <a:schemeClr val="tx1"/>
              </a:solidFill>
            </a:rPr>
            <a:t>Cloud App</a:t>
          </a:r>
          <a:endParaRPr lang="en-US" sz="2800" b="1" dirty="0">
            <a:solidFill>
              <a:schemeClr val="tx1"/>
            </a:solidFill>
          </a:endParaRPr>
        </a:p>
      </dgm:t>
    </dgm:pt>
    <dgm:pt modelId="{2FDE94CD-BA52-4173-82A9-899B131AD877}" type="parTrans" cxnId="{7AD6CF38-ABA0-4163-A3E8-14B61F6FD95B}">
      <dgm:prSet/>
      <dgm:spPr/>
      <dgm:t>
        <a:bodyPr/>
        <a:lstStyle/>
        <a:p>
          <a:endParaRPr lang="en-US"/>
        </a:p>
      </dgm:t>
    </dgm:pt>
    <dgm:pt modelId="{D096C6E8-4997-4326-AE9E-D326499A6942}" type="sibTrans" cxnId="{7AD6CF38-ABA0-4163-A3E8-14B61F6FD95B}">
      <dgm:prSet/>
      <dgm:spPr/>
      <dgm:t>
        <a:bodyPr/>
        <a:lstStyle/>
        <a:p>
          <a:endParaRPr lang="en-US"/>
        </a:p>
      </dgm:t>
    </dgm:pt>
    <dgm:pt modelId="{9BB792C7-B496-4EA5-8112-43EFFE974603}">
      <dgm:prSet/>
      <dgm:spPr>
        <a:solidFill>
          <a:schemeClr val="bg1">
            <a:alpha val="90000"/>
          </a:schemeClr>
        </a:solidFill>
        <a:ln>
          <a:solidFill>
            <a:schemeClr val="accent5"/>
          </a:solidFill>
        </a:ln>
      </dgm:spPr>
      <dgm:t>
        <a:bodyPr/>
        <a:lstStyle/>
        <a:p>
          <a:pPr rtl="0"/>
          <a:r>
            <a:rPr lang="en-US" smtClean="0"/>
            <a:t>All previous version of your app are in circulation</a:t>
          </a:r>
          <a:endParaRPr lang="en-US"/>
        </a:p>
      </dgm:t>
    </dgm:pt>
    <dgm:pt modelId="{1B2CE490-1BE5-4F19-A086-915BC344BBFC}" type="parTrans" cxnId="{C38DE43E-D32F-4228-9AFE-16BA75D6EEF7}">
      <dgm:prSet/>
      <dgm:spPr/>
      <dgm:t>
        <a:bodyPr/>
        <a:lstStyle/>
        <a:p>
          <a:endParaRPr lang="en-US"/>
        </a:p>
      </dgm:t>
    </dgm:pt>
    <dgm:pt modelId="{FE8AF903-085B-416D-B231-2356D1C99F51}" type="sibTrans" cxnId="{C38DE43E-D32F-4228-9AFE-16BA75D6EEF7}">
      <dgm:prSet/>
      <dgm:spPr/>
      <dgm:t>
        <a:bodyPr/>
        <a:lstStyle/>
        <a:p>
          <a:endParaRPr lang="en-US"/>
        </a:p>
      </dgm:t>
    </dgm:pt>
    <dgm:pt modelId="{BA95749D-C0DB-44C4-BE97-AA64918F44DB}">
      <dgm:prSet/>
      <dgm:spPr>
        <a:solidFill>
          <a:schemeClr val="bg1">
            <a:alpha val="90000"/>
          </a:schemeClr>
        </a:solidFill>
        <a:ln>
          <a:solidFill>
            <a:schemeClr val="accent5"/>
          </a:solidFill>
        </a:ln>
      </dgm:spPr>
      <dgm:t>
        <a:bodyPr/>
        <a:lstStyle/>
        <a:p>
          <a:pPr rtl="0"/>
          <a:r>
            <a:rPr lang="en-US" smtClean="0"/>
            <a:t>Beware of deleting &amp; renaming resources</a:t>
          </a:r>
          <a:endParaRPr lang="en-US"/>
        </a:p>
      </dgm:t>
    </dgm:pt>
    <dgm:pt modelId="{140CC6E6-9E82-417F-99A8-E5E82A2CB12E}" type="parTrans" cxnId="{C33DF4E9-882C-4F91-9EFD-B6927B8B021D}">
      <dgm:prSet/>
      <dgm:spPr/>
      <dgm:t>
        <a:bodyPr/>
        <a:lstStyle/>
        <a:p>
          <a:endParaRPr lang="en-US"/>
        </a:p>
      </dgm:t>
    </dgm:pt>
    <dgm:pt modelId="{A32B2214-3591-4B86-86D7-160AD926EB18}" type="sibTrans" cxnId="{C33DF4E9-882C-4F91-9EFD-B6927B8B021D}">
      <dgm:prSet/>
      <dgm:spPr/>
      <dgm:t>
        <a:bodyPr/>
        <a:lstStyle/>
        <a:p>
          <a:endParaRPr lang="en-US"/>
        </a:p>
      </dgm:t>
    </dgm:pt>
    <dgm:pt modelId="{7C2B408D-E6BE-4625-9D44-69B83B3348B3}">
      <dgm:prSet custT="1"/>
      <dgm:spPr>
        <a:solidFill>
          <a:schemeClr val="bg1">
            <a:lumMod val="95000"/>
          </a:schemeClr>
        </a:solidFill>
        <a:ln>
          <a:solidFill>
            <a:schemeClr val="accent5"/>
          </a:solidFill>
        </a:ln>
      </dgm:spPr>
      <dgm:t>
        <a:bodyPr/>
        <a:lstStyle/>
        <a:p>
          <a:pPr rtl="0"/>
          <a:r>
            <a:rPr lang="en-US" sz="2800" b="1" dirty="0" smtClean="0">
              <a:solidFill>
                <a:schemeClr val="tx1"/>
              </a:solidFill>
            </a:rPr>
            <a:t>SharePoint Package</a:t>
          </a:r>
          <a:endParaRPr lang="en-US" sz="2800" b="1" dirty="0">
            <a:solidFill>
              <a:schemeClr val="tx1"/>
            </a:solidFill>
          </a:endParaRPr>
        </a:p>
      </dgm:t>
    </dgm:pt>
    <dgm:pt modelId="{C464FE7D-723D-4AF7-8FFC-08340D9F180E}" type="parTrans" cxnId="{48CA0661-C983-4DE2-B2DE-A82C1F9A29CC}">
      <dgm:prSet/>
      <dgm:spPr/>
      <dgm:t>
        <a:bodyPr/>
        <a:lstStyle/>
        <a:p>
          <a:endParaRPr lang="en-US"/>
        </a:p>
      </dgm:t>
    </dgm:pt>
    <dgm:pt modelId="{51421037-4F1D-4F40-93FB-E5E981B4E41D}" type="sibTrans" cxnId="{48CA0661-C983-4DE2-B2DE-A82C1F9A29CC}">
      <dgm:prSet/>
      <dgm:spPr/>
      <dgm:t>
        <a:bodyPr/>
        <a:lstStyle/>
        <a:p>
          <a:endParaRPr lang="en-US"/>
        </a:p>
      </dgm:t>
    </dgm:pt>
    <dgm:pt modelId="{DFD3BB06-5FC6-49A1-8E18-91AF05749D92}">
      <dgm:prSet/>
      <dgm:spPr>
        <a:solidFill>
          <a:schemeClr val="bg1">
            <a:alpha val="90000"/>
          </a:schemeClr>
        </a:solidFill>
        <a:ln>
          <a:solidFill>
            <a:schemeClr val="accent5"/>
          </a:solidFill>
        </a:ln>
      </dgm:spPr>
      <dgm:t>
        <a:bodyPr/>
        <a:lstStyle/>
        <a:p>
          <a:pPr rtl="0"/>
          <a:r>
            <a:rPr lang="en-US" smtClean="0"/>
            <a:t>If necessary, update the app package</a:t>
          </a:r>
          <a:endParaRPr lang="en-US"/>
        </a:p>
      </dgm:t>
    </dgm:pt>
    <dgm:pt modelId="{9EA793AB-D872-4F9F-90B1-8906C7965FA7}" type="parTrans" cxnId="{850A1D46-186F-46CE-A601-C91E0F20ADB2}">
      <dgm:prSet/>
      <dgm:spPr/>
      <dgm:t>
        <a:bodyPr/>
        <a:lstStyle/>
        <a:p>
          <a:endParaRPr lang="en-US"/>
        </a:p>
      </dgm:t>
    </dgm:pt>
    <dgm:pt modelId="{805908F3-F59E-4E64-9151-CB17D9485055}" type="sibTrans" cxnId="{850A1D46-186F-46CE-A601-C91E0F20ADB2}">
      <dgm:prSet/>
      <dgm:spPr/>
      <dgm:t>
        <a:bodyPr/>
        <a:lstStyle/>
        <a:p>
          <a:endParaRPr lang="en-US"/>
        </a:p>
      </dgm:t>
    </dgm:pt>
    <dgm:pt modelId="{EF87BD22-9FF2-412E-831F-DEF37616FB1E}">
      <dgm:prSet/>
      <dgm:spPr>
        <a:solidFill>
          <a:schemeClr val="bg1">
            <a:alpha val="90000"/>
          </a:schemeClr>
        </a:solidFill>
        <a:ln>
          <a:solidFill>
            <a:schemeClr val="accent5"/>
          </a:solidFill>
        </a:ln>
      </dgm:spPr>
      <dgm:t>
        <a:bodyPr/>
        <a:lstStyle/>
        <a:p>
          <a:pPr rtl="0"/>
          <a:r>
            <a:rPr lang="en-US" smtClean="0"/>
            <a:t>Upgrades are never forced</a:t>
          </a:r>
          <a:endParaRPr lang="en-US"/>
        </a:p>
      </dgm:t>
    </dgm:pt>
    <dgm:pt modelId="{A5039E19-912A-4D4D-BBAD-C5AC33780802}" type="parTrans" cxnId="{F39AA630-1B67-4330-B99F-8FE6FDDB882A}">
      <dgm:prSet/>
      <dgm:spPr/>
      <dgm:t>
        <a:bodyPr/>
        <a:lstStyle/>
        <a:p>
          <a:endParaRPr lang="en-US"/>
        </a:p>
      </dgm:t>
    </dgm:pt>
    <dgm:pt modelId="{9C0071F8-9A6B-46DC-858F-C6D2D7198541}" type="sibTrans" cxnId="{F39AA630-1B67-4330-B99F-8FE6FDDB882A}">
      <dgm:prSet/>
      <dgm:spPr/>
      <dgm:t>
        <a:bodyPr/>
        <a:lstStyle/>
        <a:p>
          <a:endParaRPr lang="en-US"/>
        </a:p>
      </dgm:t>
    </dgm:pt>
    <dgm:pt modelId="{F80555F6-B897-436A-8C69-6BA8DDF3BE7C}">
      <dgm:prSet/>
      <dgm:spPr>
        <a:solidFill>
          <a:schemeClr val="bg1">
            <a:alpha val="90000"/>
          </a:schemeClr>
        </a:solidFill>
        <a:ln>
          <a:solidFill>
            <a:schemeClr val="accent5"/>
          </a:solidFill>
        </a:ln>
      </dgm:spPr>
      <dgm:t>
        <a:bodyPr/>
        <a:lstStyle/>
        <a:p>
          <a:pPr rtl="0"/>
          <a:r>
            <a:rPr lang="en-US" smtClean="0"/>
            <a:t>Tenant admin / users initiate</a:t>
          </a:r>
          <a:endParaRPr lang="en-US"/>
        </a:p>
      </dgm:t>
    </dgm:pt>
    <dgm:pt modelId="{9404BBF5-573E-412B-85D9-41CF255B32B6}" type="parTrans" cxnId="{7301C744-8CE0-4525-80D6-6DA3360B3368}">
      <dgm:prSet/>
      <dgm:spPr/>
      <dgm:t>
        <a:bodyPr/>
        <a:lstStyle/>
        <a:p>
          <a:endParaRPr lang="en-US"/>
        </a:p>
      </dgm:t>
    </dgm:pt>
    <dgm:pt modelId="{C4160CAD-9C29-4ADF-9817-E1D8EE0ABC29}" type="sibTrans" cxnId="{7301C744-8CE0-4525-80D6-6DA3360B3368}">
      <dgm:prSet/>
      <dgm:spPr/>
      <dgm:t>
        <a:bodyPr/>
        <a:lstStyle/>
        <a:p>
          <a:endParaRPr lang="en-US"/>
        </a:p>
      </dgm:t>
    </dgm:pt>
    <dgm:pt modelId="{78170517-F719-42C7-9666-F462019A94B6}">
      <dgm:prSet/>
      <dgm:spPr>
        <a:solidFill>
          <a:schemeClr val="bg1">
            <a:alpha val="90000"/>
          </a:schemeClr>
        </a:solidFill>
        <a:ln>
          <a:solidFill>
            <a:schemeClr val="accent5"/>
          </a:solidFill>
        </a:ln>
      </dgm:spPr>
      <dgm:t>
        <a:bodyPr/>
        <a:lstStyle/>
        <a:p>
          <a:pPr rtl="0"/>
          <a:r>
            <a:rPr lang="en-US" smtClean="0"/>
            <a:t>Test upgrade from all previous versions to current version</a:t>
          </a:r>
          <a:endParaRPr lang="en-US"/>
        </a:p>
      </dgm:t>
    </dgm:pt>
    <dgm:pt modelId="{53CF74F8-25EF-4B77-9611-3006B1D7BF4D}" type="parTrans" cxnId="{C03146C7-DA52-4520-8DB8-9496942725EC}">
      <dgm:prSet/>
      <dgm:spPr/>
      <dgm:t>
        <a:bodyPr/>
        <a:lstStyle/>
        <a:p>
          <a:endParaRPr lang="en-US"/>
        </a:p>
      </dgm:t>
    </dgm:pt>
    <dgm:pt modelId="{E4894979-7FCF-45C5-85E8-3E64EA1AC5F1}" type="sibTrans" cxnId="{C03146C7-DA52-4520-8DB8-9496942725EC}">
      <dgm:prSet/>
      <dgm:spPr/>
      <dgm:t>
        <a:bodyPr/>
        <a:lstStyle/>
        <a:p>
          <a:endParaRPr lang="en-US"/>
        </a:p>
      </dgm:t>
    </dgm:pt>
    <dgm:pt modelId="{CA7B6D48-C3C1-4098-9CD5-A386231D4D2F}">
      <dgm:prSet/>
      <dgm:spPr>
        <a:solidFill>
          <a:schemeClr val="bg1">
            <a:alpha val="90000"/>
          </a:schemeClr>
        </a:solidFill>
        <a:ln>
          <a:solidFill>
            <a:schemeClr val="accent5"/>
          </a:solidFill>
        </a:ln>
      </dgm:spPr>
      <dgm:t>
        <a:bodyPr/>
        <a:lstStyle/>
        <a:p>
          <a:pPr rtl="0"/>
          <a:r>
            <a:rPr lang="en-US" smtClean="0"/>
            <a:t>Publish updated app to:</a:t>
          </a:r>
          <a:endParaRPr lang="en-US"/>
        </a:p>
      </dgm:t>
    </dgm:pt>
    <dgm:pt modelId="{269AD9B9-663A-49C6-B5EA-7881C0966A4E}" type="parTrans" cxnId="{618E7AE4-9375-4BBA-83E4-952B37AEC326}">
      <dgm:prSet/>
      <dgm:spPr/>
      <dgm:t>
        <a:bodyPr/>
        <a:lstStyle/>
        <a:p>
          <a:endParaRPr lang="en-US"/>
        </a:p>
      </dgm:t>
    </dgm:pt>
    <dgm:pt modelId="{2E6794F3-074E-40FF-997B-877A511DA5E9}" type="sibTrans" cxnId="{618E7AE4-9375-4BBA-83E4-952B37AEC326}">
      <dgm:prSet/>
      <dgm:spPr/>
      <dgm:t>
        <a:bodyPr/>
        <a:lstStyle/>
        <a:p>
          <a:endParaRPr lang="en-US"/>
        </a:p>
      </dgm:t>
    </dgm:pt>
    <dgm:pt modelId="{DC24BE7F-8C79-47A2-98FD-2F75C2D18DF8}">
      <dgm:prSet/>
      <dgm:spPr>
        <a:solidFill>
          <a:schemeClr val="bg1">
            <a:alpha val="90000"/>
          </a:schemeClr>
        </a:solidFill>
        <a:ln>
          <a:solidFill>
            <a:schemeClr val="accent5"/>
          </a:solidFill>
        </a:ln>
      </dgm:spPr>
      <dgm:t>
        <a:bodyPr/>
        <a:lstStyle/>
        <a:p>
          <a:pPr rtl="0"/>
          <a:r>
            <a:rPr lang="en-US" smtClean="0"/>
            <a:t>Marketplace</a:t>
          </a:r>
          <a:endParaRPr lang="en-US"/>
        </a:p>
      </dgm:t>
    </dgm:pt>
    <dgm:pt modelId="{5A931343-8241-4582-B9E8-62B42ADB4A70}" type="parTrans" cxnId="{98166722-9703-465F-9E5E-476E868E9A04}">
      <dgm:prSet/>
      <dgm:spPr/>
      <dgm:t>
        <a:bodyPr/>
        <a:lstStyle/>
        <a:p>
          <a:endParaRPr lang="en-US"/>
        </a:p>
      </dgm:t>
    </dgm:pt>
    <dgm:pt modelId="{22865FF5-65E5-4C7C-89E5-A5984BBE0373}" type="sibTrans" cxnId="{98166722-9703-465F-9E5E-476E868E9A04}">
      <dgm:prSet/>
      <dgm:spPr/>
      <dgm:t>
        <a:bodyPr/>
        <a:lstStyle/>
        <a:p>
          <a:endParaRPr lang="en-US"/>
        </a:p>
      </dgm:t>
    </dgm:pt>
    <dgm:pt modelId="{C26259A6-36C7-4466-AE02-B70E3A52C600}">
      <dgm:prSet/>
      <dgm:spPr>
        <a:solidFill>
          <a:schemeClr val="bg1">
            <a:alpha val="90000"/>
          </a:schemeClr>
        </a:solidFill>
        <a:ln>
          <a:solidFill>
            <a:schemeClr val="accent5"/>
          </a:solidFill>
        </a:ln>
      </dgm:spPr>
      <dgm:t>
        <a:bodyPr/>
        <a:lstStyle/>
        <a:p>
          <a:pPr rtl="0"/>
          <a:r>
            <a:rPr lang="en-US" smtClean="0"/>
            <a:t>Corporate Catalog</a:t>
          </a:r>
          <a:endParaRPr lang="en-US"/>
        </a:p>
      </dgm:t>
    </dgm:pt>
    <dgm:pt modelId="{4431A076-3E0F-44AB-AADC-ABC9226122ED}" type="parTrans" cxnId="{6F8B721C-FCCD-403E-B07E-1E6A1FEA2562}">
      <dgm:prSet/>
      <dgm:spPr/>
      <dgm:t>
        <a:bodyPr/>
        <a:lstStyle/>
        <a:p>
          <a:endParaRPr lang="en-US"/>
        </a:p>
      </dgm:t>
    </dgm:pt>
    <dgm:pt modelId="{0CD8AD90-48B9-4D58-8FD3-7AF3DC417938}" type="sibTrans" cxnId="{6F8B721C-FCCD-403E-B07E-1E6A1FEA2562}">
      <dgm:prSet/>
      <dgm:spPr/>
      <dgm:t>
        <a:bodyPr/>
        <a:lstStyle/>
        <a:p>
          <a:endParaRPr lang="en-US"/>
        </a:p>
      </dgm:t>
    </dgm:pt>
    <dgm:pt modelId="{1AED1939-86B6-48AC-B932-155EA7709DF2}" type="pres">
      <dgm:prSet presAssocID="{52E436E8-4ACA-40AB-A88E-FC2522E7C623}" presName="Name0" presStyleCnt="0">
        <dgm:presLayoutVars>
          <dgm:dir/>
          <dgm:animLvl val="lvl"/>
          <dgm:resizeHandles val="exact"/>
        </dgm:presLayoutVars>
      </dgm:prSet>
      <dgm:spPr/>
      <dgm:t>
        <a:bodyPr/>
        <a:lstStyle/>
        <a:p>
          <a:endParaRPr lang="en-US"/>
        </a:p>
      </dgm:t>
    </dgm:pt>
    <dgm:pt modelId="{01EEFBBC-E96F-4C82-B119-DAD19AEA8A75}" type="pres">
      <dgm:prSet presAssocID="{11FCB618-26CC-41F9-A2D5-7407DD66C041}" presName="composite" presStyleCnt="0"/>
      <dgm:spPr/>
    </dgm:pt>
    <dgm:pt modelId="{FA49D8FB-7496-4919-B9ED-B3F2F66DC1F0}" type="pres">
      <dgm:prSet presAssocID="{11FCB618-26CC-41F9-A2D5-7407DD66C041}" presName="parTx" presStyleLbl="alignNode1" presStyleIdx="0" presStyleCnt="2" custLinFactNeighborX="-1646" custLinFactNeighborY="-25783">
        <dgm:presLayoutVars>
          <dgm:chMax val="0"/>
          <dgm:chPref val="0"/>
          <dgm:bulletEnabled val="1"/>
        </dgm:presLayoutVars>
      </dgm:prSet>
      <dgm:spPr/>
      <dgm:t>
        <a:bodyPr/>
        <a:lstStyle/>
        <a:p>
          <a:endParaRPr lang="en-US"/>
        </a:p>
      </dgm:t>
    </dgm:pt>
    <dgm:pt modelId="{9944249A-EF09-4F5D-A7E6-874E0B3922A1}" type="pres">
      <dgm:prSet presAssocID="{11FCB618-26CC-41F9-A2D5-7407DD66C041}" presName="desTx" presStyleLbl="alignAccFollowNode1" presStyleIdx="0" presStyleCnt="2">
        <dgm:presLayoutVars>
          <dgm:bulletEnabled val="1"/>
        </dgm:presLayoutVars>
      </dgm:prSet>
      <dgm:spPr/>
      <dgm:t>
        <a:bodyPr/>
        <a:lstStyle/>
        <a:p>
          <a:endParaRPr lang="en-US"/>
        </a:p>
      </dgm:t>
    </dgm:pt>
    <dgm:pt modelId="{5EFEBC96-FEE2-474D-8173-E8D9EA3A0D4B}" type="pres">
      <dgm:prSet presAssocID="{D096C6E8-4997-4326-AE9E-D326499A6942}" presName="space" presStyleCnt="0"/>
      <dgm:spPr/>
    </dgm:pt>
    <dgm:pt modelId="{3F54E55A-C52E-47A6-86F5-EFBD8A033620}" type="pres">
      <dgm:prSet presAssocID="{7C2B408D-E6BE-4625-9D44-69B83B3348B3}" presName="composite" presStyleCnt="0"/>
      <dgm:spPr/>
    </dgm:pt>
    <dgm:pt modelId="{AE26747B-286F-4ED9-BCD8-671229B4ABCF}" type="pres">
      <dgm:prSet presAssocID="{7C2B408D-E6BE-4625-9D44-69B83B3348B3}" presName="parTx" presStyleLbl="alignNode1" presStyleIdx="1" presStyleCnt="2">
        <dgm:presLayoutVars>
          <dgm:chMax val="0"/>
          <dgm:chPref val="0"/>
          <dgm:bulletEnabled val="1"/>
        </dgm:presLayoutVars>
      </dgm:prSet>
      <dgm:spPr/>
      <dgm:t>
        <a:bodyPr/>
        <a:lstStyle/>
        <a:p>
          <a:endParaRPr lang="en-US"/>
        </a:p>
      </dgm:t>
    </dgm:pt>
    <dgm:pt modelId="{7F5E13AD-7F28-4F96-B451-56C6FF870374}" type="pres">
      <dgm:prSet presAssocID="{7C2B408D-E6BE-4625-9D44-69B83B3348B3}" presName="desTx" presStyleLbl="alignAccFollowNode1" presStyleIdx="1" presStyleCnt="2">
        <dgm:presLayoutVars>
          <dgm:bulletEnabled val="1"/>
        </dgm:presLayoutVars>
      </dgm:prSet>
      <dgm:spPr/>
      <dgm:t>
        <a:bodyPr/>
        <a:lstStyle/>
        <a:p>
          <a:endParaRPr lang="en-US"/>
        </a:p>
      </dgm:t>
    </dgm:pt>
  </dgm:ptLst>
  <dgm:cxnLst>
    <dgm:cxn modelId="{7301C744-8CE0-4525-80D6-6DA3360B3368}" srcId="{7C2B408D-E6BE-4625-9D44-69B83B3348B3}" destId="{F80555F6-B897-436A-8C69-6BA8DDF3BE7C}" srcOrd="2" destOrd="0" parTransId="{9404BBF5-573E-412B-85D9-41CF255B32B6}" sibTransId="{C4160CAD-9C29-4ADF-9817-E1D8EE0ABC29}"/>
    <dgm:cxn modelId="{B786696B-F37B-4BF0-9AE9-DBF0248F25CF}" type="presOf" srcId="{CA7B6D48-C3C1-4098-9CD5-A386231D4D2F}" destId="{7F5E13AD-7F28-4F96-B451-56C6FF870374}" srcOrd="0" destOrd="4" presId="urn:microsoft.com/office/officeart/2005/8/layout/hList1"/>
    <dgm:cxn modelId="{D476ED1B-A740-4AF7-A0E4-ABA7031A0AB5}" type="presOf" srcId="{78170517-F719-42C7-9666-F462019A94B6}" destId="{7F5E13AD-7F28-4F96-B451-56C6FF870374}" srcOrd="0" destOrd="3" presId="urn:microsoft.com/office/officeart/2005/8/layout/hList1"/>
    <dgm:cxn modelId="{C03146C7-DA52-4520-8DB8-9496942725EC}" srcId="{7C2B408D-E6BE-4625-9D44-69B83B3348B3}" destId="{78170517-F719-42C7-9666-F462019A94B6}" srcOrd="3" destOrd="0" parTransId="{53CF74F8-25EF-4B77-9611-3006B1D7BF4D}" sibTransId="{E4894979-7FCF-45C5-85E8-3E64EA1AC5F1}"/>
    <dgm:cxn modelId="{48CA0661-C983-4DE2-B2DE-A82C1F9A29CC}" srcId="{52E436E8-4ACA-40AB-A88E-FC2522E7C623}" destId="{7C2B408D-E6BE-4625-9D44-69B83B3348B3}" srcOrd="1" destOrd="0" parTransId="{C464FE7D-723D-4AF7-8FFC-08340D9F180E}" sibTransId="{51421037-4F1D-4F40-93FB-E5E981B4E41D}"/>
    <dgm:cxn modelId="{618A775C-5F05-4E55-8E59-4005440EE43A}" type="presOf" srcId="{7C2B408D-E6BE-4625-9D44-69B83B3348B3}" destId="{AE26747B-286F-4ED9-BCD8-671229B4ABCF}" srcOrd="0" destOrd="0" presId="urn:microsoft.com/office/officeart/2005/8/layout/hList1"/>
    <dgm:cxn modelId="{C33DF4E9-882C-4F91-9EFD-B6927B8B021D}" srcId="{11FCB618-26CC-41F9-A2D5-7407DD66C041}" destId="{BA95749D-C0DB-44C4-BE97-AA64918F44DB}" srcOrd="1" destOrd="0" parTransId="{140CC6E6-9E82-417F-99A8-E5E82A2CB12E}" sibTransId="{A32B2214-3591-4B86-86D7-160AD926EB18}"/>
    <dgm:cxn modelId="{850A1D46-186F-46CE-A601-C91E0F20ADB2}" srcId="{7C2B408D-E6BE-4625-9D44-69B83B3348B3}" destId="{DFD3BB06-5FC6-49A1-8E18-91AF05749D92}" srcOrd="0" destOrd="0" parTransId="{9EA793AB-D872-4F9F-90B1-8906C7965FA7}" sibTransId="{805908F3-F59E-4E64-9151-CB17D9485055}"/>
    <dgm:cxn modelId="{2DF3D5DE-4ACD-4882-B4B1-726B2541AF9D}" type="presOf" srcId="{DC24BE7F-8C79-47A2-98FD-2F75C2D18DF8}" destId="{7F5E13AD-7F28-4F96-B451-56C6FF870374}" srcOrd="0" destOrd="5" presId="urn:microsoft.com/office/officeart/2005/8/layout/hList1"/>
    <dgm:cxn modelId="{F39AA630-1B67-4330-B99F-8FE6FDDB882A}" srcId="{7C2B408D-E6BE-4625-9D44-69B83B3348B3}" destId="{EF87BD22-9FF2-412E-831F-DEF37616FB1E}" srcOrd="1" destOrd="0" parTransId="{A5039E19-912A-4D4D-BBAD-C5AC33780802}" sibTransId="{9C0071F8-9A6B-46DC-858F-C6D2D7198541}"/>
    <dgm:cxn modelId="{1CFAA1D6-3A5C-468B-BA2D-F50AE0919638}" type="presOf" srcId="{9BB792C7-B496-4EA5-8112-43EFFE974603}" destId="{9944249A-EF09-4F5D-A7E6-874E0B3922A1}" srcOrd="0" destOrd="0" presId="urn:microsoft.com/office/officeart/2005/8/layout/hList1"/>
    <dgm:cxn modelId="{1A9AB81A-CE6A-487B-AAB3-B53BCECE48C8}" type="presOf" srcId="{C26259A6-36C7-4466-AE02-B70E3A52C600}" destId="{7F5E13AD-7F28-4F96-B451-56C6FF870374}" srcOrd="0" destOrd="6" presId="urn:microsoft.com/office/officeart/2005/8/layout/hList1"/>
    <dgm:cxn modelId="{A25FEFD7-1E7A-4535-98C8-3D717A34B9ED}" type="presOf" srcId="{BA95749D-C0DB-44C4-BE97-AA64918F44DB}" destId="{9944249A-EF09-4F5D-A7E6-874E0B3922A1}" srcOrd="0" destOrd="1" presId="urn:microsoft.com/office/officeart/2005/8/layout/hList1"/>
    <dgm:cxn modelId="{107BC131-47CC-4980-9A7F-2EB9E503EDEB}" type="presOf" srcId="{F80555F6-B897-436A-8C69-6BA8DDF3BE7C}" destId="{7F5E13AD-7F28-4F96-B451-56C6FF870374}" srcOrd="0" destOrd="2" presId="urn:microsoft.com/office/officeart/2005/8/layout/hList1"/>
    <dgm:cxn modelId="{6F8B721C-FCCD-403E-B07E-1E6A1FEA2562}" srcId="{CA7B6D48-C3C1-4098-9CD5-A386231D4D2F}" destId="{C26259A6-36C7-4466-AE02-B70E3A52C600}" srcOrd="1" destOrd="0" parTransId="{4431A076-3E0F-44AB-AADC-ABC9226122ED}" sibTransId="{0CD8AD90-48B9-4D58-8FD3-7AF3DC417938}"/>
    <dgm:cxn modelId="{4E3291E3-107A-4336-8DD5-A974686DAD2D}" type="presOf" srcId="{EF87BD22-9FF2-412E-831F-DEF37616FB1E}" destId="{7F5E13AD-7F28-4F96-B451-56C6FF870374}" srcOrd="0" destOrd="1" presId="urn:microsoft.com/office/officeart/2005/8/layout/hList1"/>
    <dgm:cxn modelId="{C38DE43E-D32F-4228-9AFE-16BA75D6EEF7}" srcId="{11FCB618-26CC-41F9-A2D5-7407DD66C041}" destId="{9BB792C7-B496-4EA5-8112-43EFFE974603}" srcOrd="0" destOrd="0" parTransId="{1B2CE490-1BE5-4F19-A086-915BC344BBFC}" sibTransId="{FE8AF903-085B-416D-B231-2356D1C99F51}"/>
    <dgm:cxn modelId="{98166722-9703-465F-9E5E-476E868E9A04}" srcId="{CA7B6D48-C3C1-4098-9CD5-A386231D4D2F}" destId="{DC24BE7F-8C79-47A2-98FD-2F75C2D18DF8}" srcOrd="0" destOrd="0" parTransId="{5A931343-8241-4582-B9E8-62B42ADB4A70}" sibTransId="{22865FF5-65E5-4C7C-89E5-A5984BBE0373}"/>
    <dgm:cxn modelId="{AAB74417-9B4B-4CDB-8DE8-5955E7CC4377}" type="presOf" srcId="{11FCB618-26CC-41F9-A2D5-7407DD66C041}" destId="{FA49D8FB-7496-4919-B9ED-B3F2F66DC1F0}" srcOrd="0" destOrd="0" presId="urn:microsoft.com/office/officeart/2005/8/layout/hList1"/>
    <dgm:cxn modelId="{D01573D1-A65A-477A-92AB-F6CA243287D9}" type="presOf" srcId="{DFD3BB06-5FC6-49A1-8E18-91AF05749D92}" destId="{7F5E13AD-7F28-4F96-B451-56C6FF870374}" srcOrd="0" destOrd="0" presId="urn:microsoft.com/office/officeart/2005/8/layout/hList1"/>
    <dgm:cxn modelId="{618E7AE4-9375-4BBA-83E4-952B37AEC326}" srcId="{7C2B408D-E6BE-4625-9D44-69B83B3348B3}" destId="{CA7B6D48-C3C1-4098-9CD5-A386231D4D2F}" srcOrd="4" destOrd="0" parTransId="{269AD9B9-663A-49C6-B5EA-7881C0966A4E}" sibTransId="{2E6794F3-074E-40FF-997B-877A511DA5E9}"/>
    <dgm:cxn modelId="{ED4D89B3-BDD9-4626-93C8-53A3460C4740}" type="presOf" srcId="{52E436E8-4ACA-40AB-A88E-FC2522E7C623}" destId="{1AED1939-86B6-48AC-B932-155EA7709DF2}" srcOrd="0" destOrd="0" presId="urn:microsoft.com/office/officeart/2005/8/layout/hList1"/>
    <dgm:cxn modelId="{7AD6CF38-ABA0-4163-A3E8-14B61F6FD95B}" srcId="{52E436E8-4ACA-40AB-A88E-FC2522E7C623}" destId="{11FCB618-26CC-41F9-A2D5-7407DD66C041}" srcOrd="0" destOrd="0" parTransId="{2FDE94CD-BA52-4173-82A9-899B131AD877}" sibTransId="{D096C6E8-4997-4326-AE9E-D326499A6942}"/>
    <dgm:cxn modelId="{3D49431D-B217-4E7D-AAFC-B58AE6D2DB04}" type="presParOf" srcId="{1AED1939-86B6-48AC-B932-155EA7709DF2}" destId="{01EEFBBC-E96F-4C82-B119-DAD19AEA8A75}" srcOrd="0" destOrd="0" presId="urn:microsoft.com/office/officeart/2005/8/layout/hList1"/>
    <dgm:cxn modelId="{74E79EAD-C7B4-49C6-AEF9-BB86DB6B5595}" type="presParOf" srcId="{01EEFBBC-E96F-4C82-B119-DAD19AEA8A75}" destId="{FA49D8FB-7496-4919-B9ED-B3F2F66DC1F0}" srcOrd="0" destOrd="0" presId="urn:microsoft.com/office/officeart/2005/8/layout/hList1"/>
    <dgm:cxn modelId="{6043EA0B-FAA2-4B66-AE0E-35AE066654D9}" type="presParOf" srcId="{01EEFBBC-E96F-4C82-B119-DAD19AEA8A75}" destId="{9944249A-EF09-4F5D-A7E6-874E0B3922A1}" srcOrd="1" destOrd="0" presId="urn:microsoft.com/office/officeart/2005/8/layout/hList1"/>
    <dgm:cxn modelId="{153D9A51-E794-4087-B88A-521D58610832}" type="presParOf" srcId="{1AED1939-86B6-48AC-B932-155EA7709DF2}" destId="{5EFEBC96-FEE2-474D-8173-E8D9EA3A0D4B}" srcOrd="1" destOrd="0" presId="urn:microsoft.com/office/officeart/2005/8/layout/hList1"/>
    <dgm:cxn modelId="{D07BEF51-3035-437E-BDCA-A70389A6C225}" type="presParOf" srcId="{1AED1939-86B6-48AC-B932-155EA7709DF2}" destId="{3F54E55A-C52E-47A6-86F5-EFBD8A033620}" srcOrd="2" destOrd="0" presId="urn:microsoft.com/office/officeart/2005/8/layout/hList1"/>
    <dgm:cxn modelId="{95CB80D7-8E25-440A-8BFA-CDD92AF309C2}" type="presParOf" srcId="{3F54E55A-C52E-47A6-86F5-EFBD8A033620}" destId="{AE26747B-286F-4ED9-BCD8-671229B4ABCF}" srcOrd="0" destOrd="0" presId="urn:microsoft.com/office/officeart/2005/8/layout/hList1"/>
    <dgm:cxn modelId="{72D3D861-89CF-499B-A7D6-0E9A78DA6F5F}" type="presParOf" srcId="{3F54E55A-C52E-47A6-86F5-EFBD8A033620}" destId="{7F5E13AD-7F28-4F96-B451-56C6FF87037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D360E5-5A29-41BB-AD84-F052A046DF9A}" type="doc">
      <dgm:prSet loTypeId="urn:microsoft.com/office/officeart/2005/8/layout/hList1" loCatId="list" qsTypeId="urn:microsoft.com/office/officeart/2005/8/quickstyle/simple5" qsCatId="simple" csTypeId="urn:microsoft.com/office/officeart/2005/8/colors/accent1_2" csCatId="accent1"/>
      <dgm:spPr/>
      <dgm:t>
        <a:bodyPr/>
        <a:lstStyle/>
        <a:p>
          <a:endParaRPr lang="en-US"/>
        </a:p>
      </dgm:t>
    </dgm:pt>
    <dgm:pt modelId="{76222894-669C-4528-88A1-8AE29F42B6F1}" type="pres">
      <dgm:prSet presAssocID="{41D360E5-5A29-41BB-AD84-F052A046DF9A}" presName="Name0" presStyleCnt="0">
        <dgm:presLayoutVars>
          <dgm:dir/>
          <dgm:animLvl val="lvl"/>
          <dgm:resizeHandles val="exact"/>
        </dgm:presLayoutVars>
      </dgm:prSet>
      <dgm:spPr/>
      <dgm:t>
        <a:bodyPr/>
        <a:lstStyle/>
        <a:p>
          <a:endParaRPr lang="en-US"/>
        </a:p>
      </dgm:t>
    </dgm:pt>
  </dgm:ptLst>
  <dgm:cxnLst>
    <dgm:cxn modelId="{83176F51-3A02-4F52-9E13-35D201B2332C}" type="presOf" srcId="{41D360E5-5A29-41BB-AD84-F052A046DF9A}" destId="{76222894-669C-4528-88A1-8AE29F42B6F1}"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23F313-6C31-4CE6-8318-EDC9CC5DA39F}" type="doc">
      <dgm:prSet loTypeId="urn:microsoft.com/office/officeart/2005/8/layout/hList6" loCatId="list" qsTypeId="urn:microsoft.com/office/officeart/2005/8/quickstyle/simple2" qsCatId="simple" csTypeId="urn:microsoft.com/office/officeart/2005/8/colors/accent4_4" csCatId="accent4"/>
      <dgm:spPr/>
      <dgm:t>
        <a:bodyPr/>
        <a:lstStyle/>
        <a:p>
          <a:endParaRPr lang="en-US"/>
        </a:p>
      </dgm:t>
    </dgm:pt>
    <dgm:pt modelId="{FCBC495A-B483-4845-B7F3-61E0D53E8682}">
      <dgm:prSet/>
      <dgm:spPr/>
      <dgm:t>
        <a:bodyPr/>
        <a:lstStyle/>
        <a:p>
          <a:pPr rtl="0"/>
          <a:r>
            <a:rPr lang="en-US" smtClean="0"/>
            <a:t>Features</a:t>
          </a:r>
          <a:endParaRPr lang="en-US"/>
        </a:p>
      </dgm:t>
    </dgm:pt>
    <dgm:pt modelId="{1FD375EF-BC9A-49D9-B12C-6AE1C886A0AE}" type="parTrans" cxnId="{638CBE38-53F6-4EDA-8643-B72408EE3134}">
      <dgm:prSet/>
      <dgm:spPr/>
      <dgm:t>
        <a:bodyPr/>
        <a:lstStyle/>
        <a:p>
          <a:endParaRPr lang="en-US"/>
        </a:p>
      </dgm:t>
    </dgm:pt>
    <dgm:pt modelId="{EE754FBF-EE4D-4122-929C-4B0B913FCC78}" type="sibTrans" cxnId="{638CBE38-53F6-4EDA-8643-B72408EE3134}">
      <dgm:prSet/>
      <dgm:spPr/>
      <dgm:t>
        <a:bodyPr/>
        <a:lstStyle/>
        <a:p>
          <a:endParaRPr lang="en-US"/>
        </a:p>
      </dgm:t>
    </dgm:pt>
    <dgm:pt modelId="{2ABB2D35-AE3C-4A2D-8054-E61F2CDCB724}">
      <dgm:prSet/>
      <dgm:spPr/>
      <dgm:t>
        <a:bodyPr/>
        <a:lstStyle/>
        <a:p>
          <a:pPr rtl="0"/>
          <a:r>
            <a:rPr lang="en-US" smtClean="0"/>
            <a:t>Shared IIS Hosting</a:t>
          </a:r>
          <a:endParaRPr lang="en-US"/>
        </a:p>
      </dgm:t>
    </dgm:pt>
    <dgm:pt modelId="{0E59CDCF-E31F-4373-B277-2B6A8E775D1F}" type="parTrans" cxnId="{36F9099F-6F93-4908-8F44-BDB52DB74884}">
      <dgm:prSet/>
      <dgm:spPr/>
      <dgm:t>
        <a:bodyPr/>
        <a:lstStyle/>
        <a:p>
          <a:endParaRPr lang="en-US"/>
        </a:p>
      </dgm:t>
    </dgm:pt>
    <dgm:pt modelId="{1B45B2D2-599B-4AB5-B22A-9B594BE79745}" type="sibTrans" cxnId="{36F9099F-6F93-4908-8F44-BDB52DB74884}">
      <dgm:prSet/>
      <dgm:spPr/>
      <dgm:t>
        <a:bodyPr/>
        <a:lstStyle/>
        <a:p>
          <a:endParaRPr lang="en-US"/>
        </a:p>
      </dgm:t>
    </dgm:pt>
    <dgm:pt modelId="{4739BD5D-CF03-42C7-8785-78CD1991C3DF}">
      <dgm:prSet/>
      <dgm:spPr/>
      <dgm:t>
        <a:bodyPr/>
        <a:lstStyle/>
        <a:p>
          <a:pPr rtl="0"/>
          <a:r>
            <a:rPr lang="en-US" smtClean="0"/>
            <a:t>SQL Azure Databases</a:t>
          </a:r>
          <a:endParaRPr lang="en-US"/>
        </a:p>
      </dgm:t>
    </dgm:pt>
    <dgm:pt modelId="{1FC1332F-6291-411C-9F7F-0DA08F3E7FE5}" type="parTrans" cxnId="{F28D125F-384C-4BF4-BAF2-52ECE4CB8C99}">
      <dgm:prSet/>
      <dgm:spPr/>
      <dgm:t>
        <a:bodyPr/>
        <a:lstStyle/>
        <a:p>
          <a:endParaRPr lang="en-US"/>
        </a:p>
      </dgm:t>
    </dgm:pt>
    <dgm:pt modelId="{F6E7F48B-D80C-483D-A0D0-521ECD66136C}" type="sibTrans" cxnId="{F28D125F-384C-4BF4-BAF2-52ECE4CB8C99}">
      <dgm:prSet/>
      <dgm:spPr/>
      <dgm:t>
        <a:bodyPr/>
        <a:lstStyle/>
        <a:p>
          <a:endParaRPr lang="en-US"/>
        </a:p>
      </dgm:t>
    </dgm:pt>
    <dgm:pt modelId="{87DD1854-03C6-4706-AF35-9BAEEE7C65F2}">
      <dgm:prSet/>
      <dgm:spPr/>
      <dgm:t>
        <a:bodyPr/>
        <a:lstStyle/>
        <a:p>
          <a:pPr rtl="0"/>
          <a:r>
            <a:rPr lang="en-US" smtClean="0"/>
            <a:t>Transactional App Lifecycle</a:t>
          </a:r>
          <a:endParaRPr lang="en-US"/>
        </a:p>
      </dgm:t>
    </dgm:pt>
    <dgm:pt modelId="{30C715C5-8297-4FB6-AED0-4CCA9AF9A293}" type="parTrans" cxnId="{2FE0F99A-01A4-4545-972A-D204699DE9C9}">
      <dgm:prSet/>
      <dgm:spPr/>
      <dgm:t>
        <a:bodyPr/>
        <a:lstStyle/>
        <a:p>
          <a:endParaRPr lang="en-US"/>
        </a:p>
      </dgm:t>
    </dgm:pt>
    <dgm:pt modelId="{BFA93E2C-5F57-4DE6-87EF-70C58774CE35}" type="sibTrans" cxnId="{2FE0F99A-01A4-4545-972A-D204699DE9C9}">
      <dgm:prSet/>
      <dgm:spPr/>
      <dgm:t>
        <a:bodyPr/>
        <a:lstStyle/>
        <a:p>
          <a:endParaRPr lang="en-US"/>
        </a:p>
      </dgm:t>
    </dgm:pt>
    <dgm:pt modelId="{7815345C-2C27-409B-91A6-841B7FDFEB06}">
      <dgm:prSet/>
      <dgm:spPr/>
      <dgm:t>
        <a:bodyPr/>
        <a:lstStyle/>
        <a:p>
          <a:pPr rtl="0"/>
          <a:r>
            <a:rPr lang="en-US" smtClean="0"/>
            <a:t>Scale Up &amp; Out</a:t>
          </a:r>
          <a:endParaRPr lang="en-US"/>
        </a:p>
      </dgm:t>
    </dgm:pt>
    <dgm:pt modelId="{96450525-7020-4976-AC61-DC6BBF33C074}" type="parTrans" cxnId="{674B3032-DEBC-4B64-9216-2B77F844715E}">
      <dgm:prSet/>
      <dgm:spPr/>
      <dgm:t>
        <a:bodyPr/>
        <a:lstStyle/>
        <a:p>
          <a:endParaRPr lang="en-US"/>
        </a:p>
      </dgm:t>
    </dgm:pt>
    <dgm:pt modelId="{53138EF2-C34F-4AD2-947A-BA7858EB7134}" type="sibTrans" cxnId="{674B3032-DEBC-4B64-9216-2B77F844715E}">
      <dgm:prSet/>
      <dgm:spPr/>
      <dgm:t>
        <a:bodyPr/>
        <a:lstStyle/>
        <a:p>
          <a:endParaRPr lang="en-US"/>
        </a:p>
      </dgm:t>
    </dgm:pt>
    <dgm:pt modelId="{D1313FCA-E983-4DD2-8C6C-12ED80C8A02E}">
      <dgm:prSet/>
      <dgm:spPr/>
      <dgm:t>
        <a:bodyPr/>
        <a:lstStyle/>
        <a:p>
          <a:pPr rtl="0"/>
          <a:r>
            <a:rPr lang="en-US" smtClean="0"/>
            <a:t>Service Level Agreement (SLA)</a:t>
          </a:r>
          <a:endParaRPr lang="en-US"/>
        </a:p>
      </dgm:t>
    </dgm:pt>
    <dgm:pt modelId="{C9888FC2-FC70-431D-A301-4C57A4DD2662}" type="parTrans" cxnId="{9109B20D-E4F4-425E-84EE-2D1CBC0F5477}">
      <dgm:prSet/>
      <dgm:spPr/>
      <dgm:t>
        <a:bodyPr/>
        <a:lstStyle/>
        <a:p>
          <a:endParaRPr lang="en-US"/>
        </a:p>
      </dgm:t>
    </dgm:pt>
    <dgm:pt modelId="{90F27052-069A-4C32-B367-49C5A2017A94}" type="sibTrans" cxnId="{9109B20D-E4F4-425E-84EE-2D1CBC0F5477}">
      <dgm:prSet/>
      <dgm:spPr/>
      <dgm:t>
        <a:bodyPr/>
        <a:lstStyle/>
        <a:p>
          <a:endParaRPr lang="en-US"/>
        </a:p>
      </dgm:t>
    </dgm:pt>
    <dgm:pt modelId="{058C8B30-6C07-4540-9DE1-5A17D5DBF1D0}">
      <dgm:prSet/>
      <dgm:spPr/>
      <dgm:t>
        <a:bodyPr/>
        <a:lstStyle/>
        <a:p>
          <a:pPr rtl="0"/>
          <a:r>
            <a:rPr lang="en-US" smtClean="0"/>
            <a:t>Redundant Storage</a:t>
          </a:r>
          <a:endParaRPr lang="en-US"/>
        </a:p>
      </dgm:t>
    </dgm:pt>
    <dgm:pt modelId="{085A2233-7166-414E-ADD7-BAC63614286A}" type="parTrans" cxnId="{A466FA1C-2C50-4B0E-8BD3-A981026D905E}">
      <dgm:prSet/>
      <dgm:spPr/>
      <dgm:t>
        <a:bodyPr/>
        <a:lstStyle/>
        <a:p>
          <a:endParaRPr lang="en-US"/>
        </a:p>
      </dgm:t>
    </dgm:pt>
    <dgm:pt modelId="{9D468831-2917-4E82-8C15-B6E75C31E79B}" type="sibTrans" cxnId="{A466FA1C-2C50-4B0E-8BD3-A981026D905E}">
      <dgm:prSet/>
      <dgm:spPr/>
      <dgm:t>
        <a:bodyPr/>
        <a:lstStyle/>
        <a:p>
          <a:endParaRPr lang="en-US"/>
        </a:p>
      </dgm:t>
    </dgm:pt>
    <dgm:pt modelId="{3876347D-4094-4E9F-8E36-B8AD3873FECC}">
      <dgm:prSet/>
      <dgm:spPr/>
      <dgm:t>
        <a:bodyPr/>
        <a:lstStyle/>
        <a:p>
          <a:pPr rtl="0"/>
          <a:r>
            <a:rPr lang="en-US" smtClean="0"/>
            <a:t>Disaster Recovery</a:t>
          </a:r>
          <a:endParaRPr lang="en-US"/>
        </a:p>
      </dgm:t>
    </dgm:pt>
    <dgm:pt modelId="{A01B5F00-03F9-480A-91E8-5007075FCEA0}" type="parTrans" cxnId="{CC535FFA-3C1B-4C5C-9B01-B5DA7A3524A4}">
      <dgm:prSet/>
      <dgm:spPr/>
      <dgm:t>
        <a:bodyPr/>
        <a:lstStyle/>
        <a:p>
          <a:endParaRPr lang="en-US"/>
        </a:p>
      </dgm:t>
    </dgm:pt>
    <dgm:pt modelId="{AEEF92B0-F5AB-44E3-B12D-635EE576B20A}" type="sibTrans" cxnId="{CC535FFA-3C1B-4C5C-9B01-B5DA7A3524A4}">
      <dgm:prSet/>
      <dgm:spPr/>
      <dgm:t>
        <a:bodyPr/>
        <a:lstStyle/>
        <a:p>
          <a:endParaRPr lang="en-US"/>
        </a:p>
      </dgm:t>
    </dgm:pt>
    <dgm:pt modelId="{896608A0-9F9B-43FD-B810-CD973D650EC2}">
      <dgm:prSet/>
      <dgm:spPr/>
      <dgm:t>
        <a:bodyPr/>
        <a:lstStyle/>
        <a:p>
          <a:pPr rtl="0"/>
          <a:r>
            <a:rPr lang="en-US" smtClean="0"/>
            <a:t>Shared Customer Support for App Issues</a:t>
          </a:r>
          <a:endParaRPr lang="en-US"/>
        </a:p>
      </dgm:t>
    </dgm:pt>
    <dgm:pt modelId="{920DF627-F7A1-4F34-9C89-935B407AF4EC}" type="parTrans" cxnId="{1448568A-F952-4F0A-A3E3-FEE9FD844E58}">
      <dgm:prSet/>
      <dgm:spPr/>
      <dgm:t>
        <a:bodyPr/>
        <a:lstStyle/>
        <a:p>
          <a:endParaRPr lang="en-US"/>
        </a:p>
      </dgm:t>
    </dgm:pt>
    <dgm:pt modelId="{76EA92FE-ADAF-43C2-A13F-BDA5B2B8BE30}" type="sibTrans" cxnId="{1448568A-F952-4F0A-A3E3-FEE9FD844E58}">
      <dgm:prSet/>
      <dgm:spPr/>
      <dgm:t>
        <a:bodyPr/>
        <a:lstStyle/>
        <a:p>
          <a:endParaRPr lang="en-US"/>
        </a:p>
      </dgm:t>
    </dgm:pt>
    <dgm:pt modelId="{6667DCB3-FFBB-454A-86F7-6298ADBC0590}">
      <dgm:prSet/>
      <dgm:spPr/>
      <dgm:t>
        <a:bodyPr/>
        <a:lstStyle/>
        <a:p>
          <a:pPr rtl="0"/>
          <a:r>
            <a:rPr lang="en-US" smtClean="0"/>
            <a:t>Payment</a:t>
          </a:r>
          <a:endParaRPr lang="en-US"/>
        </a:p>
      </dgm:t>
    </dgm:pt>
    <dgm:pt modelId="{60EA8DFC-CB53-4FF2-81BA-24EE6A5F4CBC}" type="parTrans" cxnId="{BCD10626-EC97-41F4-B9B8-B680BF055647}">
      <dgm:prSet/>
      <dgm:spPr/>
      <dgm:t>
        <a:bodyPr/>
        <a:lstStyle/>
        <a:p>
          <a:endParaRPr lang="en-US"/>
        </a:p>
      </dgm:t>
    </dgm:pt>
    <dgm:pt modelId="{BA75FE0D-EC82-4F58-ABB5-0CBDF19EACBB}" type="sibTrans" cxnId="{BCD10626-EC97-41F4-B9B8-B680BF055647}">
      <dgm:prSet/>
      <dgm:spPr/>
      <dgm:t>
        <a:bodyPr/>
        <a:lstStyle/>
        <a:p>
          <a:endParaRPr lang="en-US"/>
        </a:p>
      </dgm:t>
    </dgm:pt>
    <dgm:pt modelId="{E03B0FBF-32F8-4AC5-9BB5-0A0CCCCB8329}">
      <dgm:prSet/>
      <dgm:spPr/>
      <dgm:t>
        <a:bodyPr/>
        <a:lstStyle/>
        <a:p>
          <a:pPr rtl="0"/>
          <a:r>
            <a:rPr lang="en-US" smtClean="0"/>
            <a:t>Customer pays for hosting as part of app cost</a:t>
          </a:r>
          <a:endParaRPr lang="en-US"/>
        </a:p>
      </dgm:t>
    </dgm:pt>
    <dgm:pt modelId="{F41C3A02-37D2-4717-B05D-B3EFA70D76DB}" type="parTrans" cxnId="{72AAD097-AB38-4998-8625-3852AA161E63}">
      <dgm:prSet/>
      <dgm:spPr/>
      <dgm:t>
        <a:bodyPr/>
        <a:lstStyle/>
        <a:p>
          <a:endParaRPr lang="en-US"/>
        </a:p>
      </dgm:t>
    </dgm:pt>
    <dgm:pt modelId="{172D9152-E3D0-4CA9-9B75-59754CB70D04}" type="sibTrans" cxnId="{72AAD097-AB38-4998-8625-3852AA161E63}">
      <dgm:prSet/>
      <dgm:spPr/>
      <dgm:t>
        <a:bodyPr/>
        <a:lstStyle/>
        <a:p>
          <a:endParaRPr lang="en-US"/>
        </a:p>
      </dgm:t>
    </dgm:pt>
    <dgm:pt modelId="{32119D86-4541-43DE-B3CD-507376BC4F45}" type="pres">
      <dgm:prSet presAssocID="{8C23F313-6C31-4CE6-8318-EDC9CC5DA39F}" presName="Name0" presStyleCnt="0">
        <dgm:presLayoutVars>
          <dgm:dir/>
          <dgm:resizeHandles val="exact"/>
        </dgm:presLayoutVars>
      </dgm:prSet>
      <dgm:spPr/>
      <dgm:t>
        <a:bodyPr/>
        <a:lstStyle/>
        <a:p>
          <a:endParaRPr lang="en-US"/>
        </a:p>
      </dgm:t>
    </dgm:pt>
    <dgm:pt modelId="{8D59F429-6A95-403B-8F43-ECF4E8314493}" type="pres">
      <dgm:prSet presAssocID="{FCBC495A-B483-4845-B7F3-61E0D53E8682}" presName="node" presStyleLbl="node1" presStyleIdx="0" presStyleCnt="3">
        <dgm:presLayoutVars>
          <dgm:bulletEnabled val="1"/>
        </dgm:presLayoutVars>
      </dgm:prSet>
      <dgm:spPr/>
      <dgm:t>
        <a:bodyPr/>
        <a:lstStyle/>
        <a:p>
          <a:endParaRPr lang="en-US"/>
        </a:p>
      </dgm:t>
    </dgm:pt>
    <dgm:pt modelId="{CB8DCD25-DAD2-4639-BC06-F6E2853F0785}" type="pres">
      <dgm:prSet presAssocID="{EE754FBF-EE4D-4122-929C-4B0B913FCC78}" presName="sibTrans" presStyleCnt="0"/>
      <dgm:spPr/>
      <dgm:t>
        <a:bodyPr/>
        <a:lstStyle/>
        <a:p>
          <a:endParaRPr lang="en-US"/>
        </a:p>
      </dgm:t>
    </dgm:pt>
    <dgm:pt modelId="{516F90CA-CBEB-4B7E-9F71-1A99235EFD56}" type="pres">
      <dgm:prSet presAssocID="{D1313FCA-E983-4DD2-8C6C-12ED80C8A02E}" presName="node" presStyleLbl="node1" presStyleIdx="1" presStyleCnt="3">
        <dgm:presLayoutVars>
          <dgm:bulletEnabled val="1"/>
        </dgm:presLayoutVars>
      </dgm:prSet>
      <dgm:spPr/>
      <dgm:t>
        <a:bodyPr/>
        <a:lstStyle/>
        <a:p>
          <a:endParaRPr lang="en-US"/>
        </a:p>
      </dgm:t>
    </dgm:pt>
    <dgm:pt modelId="{FEAF3BEE-CF9A-4379-8BD3-B2E693D7EAC3}" type="pres">
      <dgm:prSet presAssocID="{90F27052-069A-4C32-B367-49C5A2017A94}" presName="sibTrans" presStyleCnt="0"/>
      <dgm:spPr/>
      <dgm:t>
        <a:bodyPr/>
        <a:lstStyle/>
        <a:p>
          <a:endParaRPr lang="en-US"/>
        </a:p>
      </dgm:t>
    </dgm:pt>
    <dgm:pt modelId="{AC6AC1BE-4589-4DCF-BAD0-7CF2E10E06C7}" type="pres">
      <dgm:prSet presAssocID="{6667DCB3-FFBB-454A-86F7-6298ADBC0590}" presName="node" presStyleLbl="node1" presStyleIdx="2" presStyleCnt="3">
        <dgm:presLayoutVars>
          <dgm:bulletEnabled val="1"/>
        </dgm:presLayoutVars>
      </dgm:prSet>
      <dgm:spPr/>
      <dgm:t>
        <a:bodyPr/>
        <a:lstStyle/>
        <a:p>
          <a:endParaRPr lang="en-US"/>
        </a:p>
      </dgm:t>
    </dgm:pt>
  </dgm:ptLst>
  <dgm:cxnLst>
    <dgm:cxn modelId="{638CBE38-53F6-4EDA-8643-B72408EE3134}" srcId="{8C23F313-6C31-4CE6-8318-EDC9CC5DA39F}" destId="{FCBC495A-B483-4845-B7F3-61E0D53E8682}" srcOrd="0" destOrd="0" parTransId="{1FD375EF-BC9A-49D9-B12C-6AE1C886A0AE}" sibTransId="{EE754FBF-EE4D-4122-929C-4B0B913FCC78}"/>
    <dgm:cxn modelId="{DC8B0025-5B75-412C-909C-6E7BA834E85E}" type="presOf" srcId="{058C8B30-6C07-4540-9DE1-5A17D5DBF1D0}" destId="{516F90CA-CBEB-4B7E-9F71-1A99235EFD56}" srcOrd="0" destOrd="1" presId="urn:microsoft.com/office/officeart/2005/8/layout/hList6"/>
    <dgm:cxn modelId="{99B33B6F-5982-4E74-9D3D-1CD7C2F4E74F}" type="presOf" srcId="{2ABB2D35-AE3C-4A2D-8054-E61F2CDCB724}" destId="{8D59F429-6A95-403B-8F43-ECF4E8314493}" srcOrd="0" destOrd="1" presId="urn:microsoft.com/office/officeart/2005/8/layout/hList6"/>
    <dgm:cxn modelId="{191F4052-67FA-4142-A8C1-9B8702C38826}" type="presOf" srcId="{6667DCB3-FFBB-454A-86F7-6298ADBC0590}" destId="{AC6AC1BE-4589-4DCF-BAD0-7CF2E10E06C7}" srcOrd="0" destOrd="0" presId="urn:microsoft.com/office/officeart/2005/8/layout/hList6"/>
    <dgm:cxn modelId="{A466FA1C-2C50-4B0E-8BD3-A981026D905E}" srcId="{D1313FCA-E983-4DD2-8C6C-12ED80C8A02E}" destId="{058C8B30-6C07-4540-9DE1-5A17D5DBF1D0}" srcOrd="0" destOrd="0" parTransId="{085A2233-7166-414E-ADD7-BAC63614286A}" sibTransId="{9D468831-2917-4E82-8C15-B6E75C31E79B}"/>
    <dgm:cxn modelId="{A8613139-C712-4BA8-AD61-E89B12D8C8A0}" type="presOf" srcId="{E03B0FBF-32F8-4AC5-9BB5-0A0CCCCB8329}" destId="{AC6AC1BE-4589-4DCF-BAD0-7CF2E10E06C7}" srcOrd="0" destOrd="1" presId="urn:microsoft.com/office/officeart/2005/8/layout/hList6"/>
    <dgm:cxn modelId="{BCD10626-EC97-41F4-B9B8-B680BF055647}" srcId="{8C23F313-6C31-4CE6-8318-EDC9CC5DA39F}" destId="{6667DCB3-FFBB-454A-86F7-6298ADBC0590}" srcOrd="2" destOrd="0" parTransId="{60EA8DFC-CB53-4FF2-81BA-24EE6A5F4CBC}" sibTransId="{BA75FE0D-EC82-4F58-ABB5-0CBDF19EACBB}"/>
    <dgm:cxn modelId="{A7D675A4-7AEB-4B9E-BAE2-64B18A433E94}" type="presOf" srcId="{896608A0-9F9B-43FD-B810-CD973D650EC2}" destId="{516F90CA-CBEB-4B7E-9F71-1A99235EFD56}" srcOrd="0" destOrd="3" presId="urn:microsoft.com/office/officeart/2005/8/layout/hList6"/>
    <dgm:cxn modelId="{F9156EFD-0EF4-4798-A6FB-26DD60BDF0DD}" type="presOf" srcId="{7815345C-2C27-409B-91A6-841B7FDFEB06}" destId="{8D59F429-6A95-403B-8F43-ECF4E8314493}" srcOrd="0" destOrd="4" presId="urn:microsoft.com/office/officeart/2005/8/layout/hList6"/>
    <dgm:cxn modelId="{2FCECD26-FD6D-4842-8749-43084C2EEF12}" type="presOf" srcId="{3876347D-4094-4E9F-8E36-B8AD3873FECC}" destId="{516F90CA-CBEB-4B7E-9F71-1A99235EFD56}" srcOrd="0" destOrd="2" presId="urn:microsoft.com/office/officeart/2005/8/layout/hList6"/>
    <dgm:cxn modelId="{36F9099F-6F93-4908-8F44-BDB52DB74884}" srcId="{FCBC495A-B483-4845-B7F3-61E0D53E8682}" destId="{2ABB2D35-AE3C-4A2D-8054-E61F2CDCB724}" srcOrd="0" destOrd="0" parTransId="{0E59CDCF-E31F-4373-B277-2B6A8E775D1F}" sibTransId="{1B45B2D2-599B-4AB5-B22A-9B594BE79745}"/>
    <dgm:cxn modelId="{72AAD097-AB38-4998-8625-3852AA161E63}" srcId="{6667DCB3-FFBB-454A-86F7-6298ADBC0590}" destId="{E03B0FBF-32F8-4AC5-9BB5-0A0CCCCB8329}" srcOrd="0" destOrd="0" parTransId="{F41C3A02-37D2-4717-B05D-B3EFA70D76DB}" sibTransId="{172D9152-E3D0-4CA9-9B75-59754CB70D04}"/>
    <dgm:cxn modelId="{9109B20D-E4F4-425E-84EE-2D1CBC0F5477}" srcId="{8C23F313-6C31-4CE6-8318-EDC9CC5DA39F}" destId="{D1313FCA-E983-4DD2-8C6C-12ED80C8A02E}" srcOrd="1" destOrd="0" parTransId="{C9888FC2-FC70-431D-A301-4C57A4DD2662}" sibTransId="{90F27052-069A-4C32-B367-49C5A2017A94}"/>
    <dgm:cxn modelId="{5CE6AF00-1AA5-40F2-97C6-87C4B1CA443B}" type="presOf" srcId="{FCBC495A-B483-4845-B7F3-61E0D53E8682}" destId="{8D59F429-6A95-403B-8F43-ECF4E8314493}" srcOrd="0" destOrd="0" presId="urn:microsoft.com/office/officeart/2005/8/layout/hList6"/>
    <dgm:cxn modelId="{30677571-0C79-4C5F-97CE-058D3652DF9E}" type="presOf" srcId="{4739BD5D-CF03-42C7-8785-78CD1991C3DF}" destId="{8D59F429-6A95-403B-8F43-ECF4E8314493}" srcOrd="0" destOrd="2" presId="urn:microsoft.com/office/officeart/2005/8/layout/hList6"/>
    <dgm:cxn modelId="{CC535FFA-3C1B-4C5C-9B01-B5DA7A3524A4}" srcId="{D1313FCA-E983-4DD2-8C6C-12ED80C8A02E}" destId="{3876347D-4094-4E9F-8E36-B8AD3873FECC}" srcOrd="1" destOrd="0" parTransId="{A01B5F00-03F9-480A-91E8-5007075FCEA0}" sibTransId="{AEEF92B0-F5AB-44E3-B12D-635EE576B20A}"/>
    <dgm:cxn modelId="{2FE0F99A-01A4-4545-972A-D204699DE9C9}" srcId="{FCBC495A-B483-4845-B7F3-61E0D53E8682}" destId="{87DD1854-03C6-4706-AF35-9BAEEE7C65F2}" srcOrd="2" destOrd="0" parTransId="{30C715C5-8297-4FB6-AED0-4CCA9AF9A293}" sibTransId="{BFA93E2C-5F57-4DE6-87EF-70C58774CE35}"/>
    <dgm:cxn modelId="{C4A9D43F-994D-4978-9942-55D31010E50E}" type="presOf" srcId="{87DD1854-03C6-4706-AF35-9BAEEE7C65F2}" destId="{8D59F429-6A95-403B-8F43-ECF4E8314493}" srcOrd="0" destOrd="3" presId="urn:microsoft.com/office/officeart/2005/8/layout/hList6"/>
    <dgm:cxn modelId="{F28D125F-384C-4BF4-BAF2-52ECE4CB8C99}" srcId="{FCBC495A-B483-4845-B7F3-61E0D53E8682}" destId="{4739BD5D-CF03-42C7-8785-78CD1991C3DF}" srcOrd="1" destOrd="0" parTransId="{1FC1332F-6291-411C-9F7F-0DA08F3E7FE5}" sibTransId="{F6E7F48B-D80C-483D-A0D0-521ECD66136C}"/>
    <dgm:cxn modelId="{674B3032-DEBC-4B64-9216-2B77F844715E}" srcId="{FCBC495A-B483-4845-B7F3-61E0D53E8682}" destId="{7815345C-2C27-409B-91A6-841B7FDFEB06}" srcOrd="3" destOrd="0" parTransId="{96450525-7020-4976-AC61-DC6BBF33C074}" sibTransId="{53138EF2-C34F-4AD2-947A-BA7858EB7134}"/>
    <dgm:cxn modelId="{5F46EE6A-A10C-4EAF-B325-FCFDC6B553CC}" type="presOf" srcId="{D1313FCA-E983-4DD2-8C6C-12ED80C8A02E}" destId="{516F90CA-CBEB-4B7E-9F71-1A99235EFD56}" srcOrd="0" destOrd="0" presId="urn:microsoft.com/office/officeart/2005/8/layout/hList6"/>
    <dgm:cxn modelId="{342B9FB6-310D-4AFE-A551-44EB0F9DC6CF}" type="presOf" srcId="{8C23F313-6C31-4CE6-8318-EDC9CC5DA39F}" destId="{32119D86-4541-43DE-B3CD-507376BC4F45}" srcOrd="0" destOrd="0" presId="urn:microsoft.com/office/officeart/2005/8/layout/hList6"/>
    <dgm:cxn modelId="{1448568A-F952-4F0A-A3E3-FEE9FD844E58}" srcId="{D1313FCA-E983-4DD2-8C6C-12ED80C8A02E}" destId="{896608A0-9F9B-43FD-B810-CD973D650EC2}" srcOrd="2" destOrd="0" parTransId="{920DF627-F7A1-4F34-9C89-935B407AF4EC}" sibTransId="{76EA92FE-ADAF-43C2-A13F-BDA5B2B8BE30}"/>
    <dgm:cxn modelId="{F6981259-A124-4E2F-8514-93C742365EC1}" type="presParOf" srcId="{32119D86-4541-43DE-B3CD-507376BC4F45}" destId="{8D59F429-6A95-403B-8F43-ECF4E8314493}" srcOrd="0" destOrd="0" presId="urn:microsoft.com/office/officeart/2005/8/layout/hList6"/>
    <dgm:cxn modelId="{6E5FA258-BE76-4F90-8AC4-F4A554668FEA}" type="presParOf" srcId="{32119D86-4541-43DE-B3CD-507376BC4F45}" destId="{CB8DCD25-DAD2-4639-BC06-F6E2853F0785}" srcOrd="1" destOrd="0" presId="urn:microsoft.com/office/officeart/2005/8/layout/hList6"/>
    <dgm:cxn modelId="{E3764934-772A-4CFF-B67F-6824F3A91D47}" type="presParOf" srcId="{32119D86-4541-43DE-B3CD-507376BC4F45}" destId="{516F90CA-CBEB-4B7E-9F71-1A99235EFD56}" srcOrd="2" destOrd="0" presId="urn:microsoft.com/office/officeart/2005/8/layout/hList6"/>
    <dgm:cxn modelId="{B8D62144-5A54-4C1A-B859-37BEB0BFEB2E}" type="presParOf" srcId="{32119D86-4541-43DE-B3CD-507376BC4F45}" destId="{FEAF3BEE-CF9A-4379-8BD3-B2E693D7EAC3}" srcOrd="3" destOrd="0" presId="urn:microsoft.com/office/officeart/2005/8/layout/hList6"/>
    <dgm:cxn modelId="{1BAE945D-05DA-472F-9D95-D3C72C8B9B95}" type="presParOf" srcId="{32119D86-4541-43DE-B3CD-507376BC4F45}" destId="{AC6AC1BE-4589-4DCF-BAD0-7CF2E10E06C7}" srcOrd="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F86E20-2A53-4DB3-B0D4-031BE3ACEAC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50D28A8-C4CA-4FD4-9626-CA15C86E18FF}">
      <dgm:prSet custT="1"/>
      <dgm:spPr>
        <a:solidFill>
          <a:schemeClr val="bg1">
            <a:lumMod val="95000"/>
          </a:schemeClr>
        </a:solidFill>
        <a:ln>
          <a:solidFill>
            <a:schemeClr val="accent5"/>
          </a:solidFill>
        </a:ln>
      </dgm:spPr>
      <dgm:t>
        <a:bodyPr/>
        <a:lstStyle/>
        <a:p>
          <a:pPr rtl="0"/>
          <a:r>
            <a:rPr lang="en-US" sz="2800" b="1" dirty="0" smtClean="0">
              <a:solidFill>
                <a:sysClr val="windowText" lastClr="000000"/>
              </a:solidFill>
            </a:rPr>
            <a:t>SharePoint Package</a:t>
          </a:r>
          <a:endParaRPr lang="en-US" sz="2800" b="1" dirty="0">
            <a:solidFill>
              <a:sysClr val="windowText" lastClr="000000"/>
            </a:solidFill>
          </a:endParaRPr>
        </a:p>
      </dgm:t>
    </dgm:pt>
    <dgm:pt modelId="{B9288B22-6BF6-4A02-9AB2-2BE254AA7D63}" type="parTrans" cxnId="{CCE7B40C-86DA-4BD0-8B5D-01F68370B165}">
      <dgm:prSet/>
      <dgm:spPr/>
      <dgm:t>
        <a:bodyPr/>
        <a:lstStyle/>
        <a:p>
          <a:endParaRPr lang="en-US"/>
        </a:p>
      </dgm:t>
    </dgm:pt>
    <dgm:pt modelId="{CE882808-F6C1-4C54-B912-70C2CFE56660}" type="sibTrans" cxnId="{CCE7B40C-86DA-4BD0-8B5D-01F68370B165}">
      <dgm:prSet/>
      <dgm:spPr/>
      <dgm:t>
        <a:bodyPr/>
        <a:lstStyle/>
        <a:p>
          <a:endParaRPr lang="en-US"/>
        </a:p>
      </dgm:t>
    </dgm:pt>
    <dgm:pt modelId="{61CF0C5F-FB3C-4142-8156-1FEFC527ADF3}">
      <dgm:prSet/>
      <dgm:spPr>
        <a:solidFill>
          <a:schemeClr val="bg1">
            <a:alpha val="90000"/>
          </a:schemeClr>
        </a:solidFill>
        <a:ln>
          <a:solidFill>
            <a:schemeClr val="accent5"/>
          </a:solidFill>
        </a:ln>
      </dgm:spPr>
      <dgm:t>
        <a:bodyPr/>
        <a:lstStyle/>
        <a:p>
          <a:pPr rtl="0"/>
          <a:r>
            <a:rPr lang="en-US" smtClean="0"/>
            <a:t>Use Visual Studio SharePoint App Project</a:t>
          </a:r>
          <a:endParaRPr lang="en-US"/>
        </a:p>
      </dgm:t>
    </dgm:pt>
    <dgm:pt modelId="{85220CBF-2C97-424C-9AAF-E2076C907D0D}" type="parTrans" cxnId="{CD8B291C-04A1-4695-9453-0C0E36A44DC6}">
      <dgm:prSet/>
      <dgm:spPr/>
      <dgm:t>
        <a:bodyPr/>
        <a:lstStyle/>
        <a:p>
          <a:endParaRPr lang="en-US"/>
        </a:p>
      </dgm:t>
    </dgm:pt>
    <dgm:pt modelId="{101A9AE4-87CD-43C8-B77C-1D31D29C161C}" type="sibTrans" cxnId="{CD8B291C-04A1-4695-9453-0C0E36A44DC6}">
      <dgm:prSet/>
      <dgm:spPr/>
      <dgm:t>
        <a:bodyPr/>
        <a:lstStyle/>
        <a:p>
          <a:endParaRPr lang="en-US"/>
        </a:p>
      </dgm:t>
    </dgm:pt>
    <dgm:pt modelId="{C4FF8733-59D8-4BE5-B306-B6FCC82B3600}">
      <dgm:prSet/>
      <dgm:spPr>
        <a:solidFill>
          <a:schemeClr val="bg1">
            <a:alpha val="90000"/>
          </a:schemeClr>
        </a:solidFill>
        <a:ln>
          <a:solidFill>
            <a:schemeClr val="accent5"/>
          </a:solidFill>
        </a:ln>
      </dgm:spPr>
      <dgm:t>
        <a:bodyPr/>
        <a:lstStyle/>
        <a:p>
          <a:pPr rtl="0"/>
          <a:r>
            <a:rPr lang="en-US" dirty="0" smtClean="0"/>
            <a:t>Focus on app entry points</a:t>
          </a:r>
          <a:endParaRPr lang="en-US" dirty="0"/>
        </a:p>
      </dgm:t>
    </dgm:pt>
    <dgm:pt modelId="{083EBA5C-5C90-451C-AF37-C206FDC70317}" type="parTrans" cxnId="{E1A455A4-C2A0-4686-8761-ECDBB373F633}">
      <dgm:prSet/>
      <dgm:spPr/>
      <dgm:t>
        <a:bodyPr/>
        <a:lstStyle/>
        <a:p>
          <a:endParaRPr lang="en-US"/>
        </a:p>
      </dgm:t>
    </dgm:pt>
    <dgm:pt modelId="{2079176E-12EB-42AC-B0A2-7AE9957D4366}" type="sibTrans" cxnId="{E1A455A4-C2A0-4686-8761-ECDBB373F633}">
      <dgm:prSet/>
      <dgm:spPr/>
      <dgm:t>
        <a:bodyPr/>
        <a:lstStyle/>
        <a:p>
          <a:endParaRPr lang="en-US"/>
        </a:p>
      </dgm:t>
    </dgm:pt>
    <dgm:pt modelId="{6F6060D9-0325-4B8B-B20E-72636969C4ED}">
      <dgm:prSet/>
      <dgm:spPr>
        <a:solidFill>
          <a:schemeClr val="bg1">
            <a:alpha val="90000"/>
          </a:schemeClr>
        </a:solidFill>
        <a:ln>
          <a:solidFill>
            <a:schemeClr val="accent5"/>
          </a:solidFill>
        </a:ln>
      </dgm:spPr>
      <dgm:t>
        <a:bodyPr/>
        <a:lstStyle/>
        <a:p>
          <a:pPr rtl="0"/>
          <a:r>
            <a:rPr lang="en-US" smtClean="0"/>
            <a:t>Custom Actions</a:t>
          </a:r>
          <a:endParaRPr lang="en-US"/>
        </a:p>
      </dgm:t>
    </dgm:pt>
    <dgm:pt modelId="{E49AA040-1F05-444E-902E-CB804408543A}" type="parTrans" cxnId="{FC07796F-6F11-44B4-8EB6-E0126E52B353}">
      <dgm:prSet/>
      <dgm:spPr/>
      <dgm:t>
        <a:bodyPr/>
        <a:lstStyle/>
        <a:p>
          <a:endParaRPr lang="en-US"/>
        </a:p>
      </dgm:t>
    </dgm:pt>
    <dgm:pt modelId="{D8534871-021B-4521-9C7F-55826920577D}" type="sibTrans" cxnId="{FC07796F-6F11-44B4-8EB6-E0126E52B353}">
      <dgm:prSet/>
      <dgm:spPr/>
      <dgm:t>
        <a:bodyPr/>
        <a:lstStyle/>
        <a:p>
          <a:endParaRPr lang="en-US"/>
        </a:p>
      </dgm:t>
    </dgm:pt>
    <dgm:pt modelId="{515885DA-B21E-4364-8B26-00FAD344387D}">
      <dgm:prSet/>
      <dgm:spPr>
        <a:solidFill>
          <a:schemeClr val="bg1">
            <a:alpha val="90000"/>
          </a:schemeClr>
        </a:solidFill>
        <a:ln>
          <a:solidFill>
            <a:schemeClr val="accent5"/>
          </a:solidFill>
        </a:ln>
      </dgm:spPr>
      <dgm:t>
        <a:bodyPr/>
        <a:lstStyle/>
        <a:p>
          <a:pPr rtl="0"/>
          <a:r>
            <a:rPr lang="en-US" dirty="0" smtClean="0"/>
            <a:t>Client Web Parts</a:t>
          </a:r>
          <a:endParaRPr lang="en-US" dirty="0"/>
        </a:p>
      </dgm:t>
    </dgm:pt>
    <dgm:pt modelId="{D2E29E86-306B-48BA-AC0A-5C14F7BE580E}" type="parTrans" cxnId="{DB3D5190-61B5-42BA-8FCB-CAECBE0F1374}">
      <dgm:prSet/>
      <dgm:spPr/>
      <dgm:t>
        <a:bodyPr/>
        <a:lstStyle/>
        <a:p>
          <a:endParaRPr lang="en-US"/>
        </a:p>
      </dgm:t>
    </dgm:pt>
    <dgm:pt modelId="{480B2BD7-670D-4BB2-902E-DF2A6BADEE7B}" type="sibTrans" cxnId="{DB3D5190-61B5-42BA-8FCB-CAECBE0F1374}">
      <dgm:prSet/>
      <dgm:spPr/>
      <dgm:t>
        <a:bodyPr/>
        <a:lstStyle/>
        <a:p>
          <a:endParaRPr lang="en-US"/>
        </a:p>
      </dgm:t>
    </dgm:pt>
    <dgm:pt modelId="{F6EEE2E5-4D5D-47CD-A1E1-36DBF295E34E}">
      <dgm:prSet/>
      <dgm:spPr>
        <a:solidFill>
          <a:schemeClr val="bg1">
            <a:alpha val="90000"/>
          </a:schemeClr>
        </a:solidFill>
        <a:ln>
          <a:solidFill>
            <a:schemeClr val="accent5"/>
          </a:solidFill>
        </a:ln>
      </dgm:spPr>
      <dgm:t>
        <a:bodyPr/>
        <a:lstStyle/>
        <a:p>
          <a:pPr rtl="0"/>
          <a:r>
            <a:rPr lang="en-US" smtClean="0"/>
            <a:t>Carefully consider AppWeb context</a:t>
          </a:r>
          <a:endParaRPr lang="en-US"/>
        </a:p>
      </dgm:t>
    </dgm:pt>
    <dgm:pt modelId="{6783BD6E-4052-4BAB-8F68-7CAB0C393302}" type="parTrans" cxnId="{D2F83C2C-D4D0-4420-8492-104D92FCBEC0}">
      <dgm:prSet/>
      <dgm:spPr/>
      <dgm:t>
        <a:bodyPr/>
        <a:lstStyle/>
        <a:p>
          <a:endParaRPr lang="en-US"/>
        </a:p>
      </dgm:t>
    </dgm:pt>
    <dgm:pt modelId="{E3F13A50-7211-4D19-BB62-82A0EEB3938C}" type="sibTrans" cxnId="{D2F83C2C-D4D0-4420-8492-104D92FCBEC0}">
      <dgm:prSet/>
      <dgm:spPr/>
      <dgm:t>
        <a:bodyPr/>
        <a:lstStyle/>
        <a:p>
          <a:endParaRPr lang="en-US"/>
        </a:p>
      </dgm:t>
    </dgm:pt>
    <dgm:pt modelId="{1B3C730F-3F8A-4F41-8C88-93278C519A80}">
      <dgm:prSet/>
      <dgm:spPr>
        <a:solidFill>
          <a:schemeClr val="bg1">
            <a:alpha val="90000"/>
          </a:schemeClr>
        </a:solidFill>
        <a:ln>
          <a:solidFill>
            <a:schemeClr val="accent5"/>
          </a:solidFill>
        </a:ln>
      </dgm:spPr>
      <dgm:t>
        <a:bodyPr/>
        <a:lstStyle/>
        <a:p>
          <a:pPr rtl="0"/>
          <a:r>
            <a:rPr lang="en-US" smtClean="0"/>
            <a:t>No app webs for tenant scoped apps</a:t>
          </a:r>
          <a:endParaRPr lang="en-US"/>
        </a:p>
      </dgm:t>
    </dgm:pt>
    <dgm:pt modelId="{4B156984-BAE1-4DF6-9402-160541EE82F4}" type="parTrans" cxnId="{9442D47C-F79A-4769-BF72-E99BC42F4A29}">
      <dgm:prSet/>
      <dgm:spPr/>
      <dgm:t>
        <a:bodyPr/>
        <a:lstStyle/>
        <a:p>
          <a:endParaRPr lang="en-US"/>
        </a:p>
      </dgm:t>
    </dgm:pt>
    <dgm:pt modelId="{395E38AE-93E8-41DD-9F3D-FB987922E0C0}" type="sibTrans" cxnId="{9442D47C-F79A-4769-BF72-E99BC42F4A29}">
      <dgm:prSet/>
      <dgm:spPr/>
      <dgm:t>
        <a:bodyPr/>
        <a:lstStyle/>
        <a:p>
          <a:endParaRPr lang="en-US"/>
        </a:p>
      </dgm:t>
    </dgm:pt>
    <dgm:pt modelId="{A9E5FF5B-5BEC-40E2-BB76-3066B44E1BCB}">
      <dgm:prSet/>
      <dgm:spPr>
        <a:solidFill>
          <a:schemeClr val="bg1">
            <a:alpha val="90000"/>
          </a:schemeClr>
        </a:solidFill>
        <a:ln>
          <a:solidFill>
            <a:schemeClr val="accent5"/>
          </a:solidFill>
        </a:ln>
      </dgm:spPr>
      <dgm:t>
        <a:bodyPr/>
        <a:lstStyle/>
        <a:p>
          <a:pPr rtl="0"/>
          <a:r>
            <a:rPr lang="en-US" smtClean="0"/>
            <a:t>Debug/test locally or on developer site</a:t>
          </a:r>
          <a:endParaRPr lang="en-US"/>
        </a:p>
      </dgm:t>
    </dgm:pt>
    <dgm:pt modelId="{32F96211-71C3-498E-9A87-47A9A4A609C3}" type="parTrans" cxnId="{A4135C9E-372F-4212-927A-89B4E9AC3509}">
      <dgm:prSet/>
      <dgm:spPr/>
      <dgm:t>
        <a:bodyPr/>
        <a:lstStyle/>
        <a:p>
          <a:endParaRPr lang="en-US"/>
        </a:p>
      </dgm:t>
    </dgm:pt>
    <dgm:pt modelId="{7C8BBA9E-32CA-4981-B077-DC50190E50C3}" type="sibTrans" cxnId="{A4135C9E-372F-4212-927A-89B4E9AC3509}">
      <dgm:prSet/>
      <dgm:spPr/>
      <dgm:t>
        <a:bodyPr/>
        <a:lstStyle/>
        <a:p>
          <a:endParaRPr lang="en-US"/>
        </a:p>
      </dgm:t>
    </dgm:pt>
    <dgm:pt modelId="{3F36C714-1D68-423C-B236-E31E6D856F2A}">
      <dgm:prSet custT="1"/>
      <dgm:spPr>
        <a:solidFill>
          <a:schemeClr val="bg1">
            <a:lumMod val="95000"/>
          </a:schemeClr>
        </a:solidFill>
        <a:ln>
          <a:solidFill>
            <a:schemeClr val="accent5"/>
          </a:solidFill>
        </a:ln>
      </dgm:spPr>
      <dgm:t>
        <a:bodyPr/>
        <a:lstStyle/>
        <a:p>
          <a:pPr rtl="0"/>
          <a:r>
            <a:rPr lang="en-US" sz="2800" b="1" dirty="0" smtClean="0">
              <a:solidFill>
                <a:sysClr val="windowText" lastClr="000000"/>
              </a:solidFill>
            </a:rPr>
            <a:t>Web App &amp; Database</a:t>
          </a:r>
          <a:endParaRPr lang="en-US" sz="2800" b="1" dirty="0">
            <a:solidFill>
              <a:sysClr val="windowText" lastClr="000000"/>
            </a:solidFill>
          </a:endParaRPr>
        </a:p>
      </dgm:t>
    </dgm:pt>
    <dgm:pt modelId="{89D3B0EC-6E4B-4ED6-B3E7-E1620F71C930}" type="parTrans" cxnId="{34F4765E-D99B-4265-9280-0D54A19A6A4E}">
      <dgm:prSet/>
      <dgm:spPr/>
      <dgm:t>
        <a:bodyPr/>
        <a:lstStyle/>
        <a:p>
          <a:endParaRPr lang="en-US"/>
        </a:p>
      </dgm:t>
    </dgm:pt>
    <dgm:pt modelId="{9E7F9716-A3A2-41EF-8DD8-B4B79D6FEF60}" type="sibTrans" cxnId="{34F4765E-D99B-4265-9280-0D54A19A6A4E}">
      <dgm:prSet/>
      <dgm:spPr/>
      <dgm:t>
        <a:bodyPr/>
        <a:lstStyle/>
        <a:p>
          <a:endParaRPr lang="en-US"/>
        </a:p>
      </dgm:t>
    </dgm:pt>
    <dgm:pt modelId="{5708F582-FD42-4E66-8563-A53F87A16E1B}">
      <dgm:prSet/>
      <dgm:spPr>
        <a:solidFill>
          <a:schemeClr val="bg1">
            <a:alpha val="90000"/>
          </a:schemeClr>
        </a:solidFill>
        <a:ln>
          <a:solidFill>
            <a:schemeClr val="accent5"/>
          </a:solidFill>
        </a:ln>
      </dgm:spPr>
      <dgm:t>
        <a:bodyPr/>
        <a:lstStyle/>
        <a:p>
          <a:pPr rtl="0"/>
          <a:r>
            <a:rPr lang="en-US" smtClean="0"/>
            <a:t>Add Web app to solution</a:t>
          </a:r>
          <a:endParaRPr lang="en-US"/>
        </a:p>
      </dgm:t>
    </dgm:pt>
    <dgm:pt modelId="{588B21C6-08C8-423E-A445-4D5089E0A4C3}" type="parTrans" cxnId="{237EDE50-94BF-484F-9209-E48335AA0E43}">
      <dgm:prSet/>
      <dgm:spPr/>
      <dgm:t>
        <a:bodyPr/>
        <a:lstStyle/>
        <a:p>
          <a:endParaRPr lang="en-US"/>
        </a:p>
      </dgm:t>
    </dgm:pt>
    <dgm:pt modelId="{F93A32D9-1549-4C8D-86FF-3530CFDF3241}" type="sibTrans" cxnId="{237EDE50-94BF-484F-9209-E48335AA0E43}">
      <dgm:prSet/>
      <dgm:spPr/>
      <dgm:t>
        <a:bodyPr/>
        <a:lstStyle/>
        <a:p>
          <a:endParaRPr lang="en-US"/>
        </a:p>
      </dgm:t>
    </dgm:pt>
    <dgm:pt modelId="{099BF27F-7316-4308-8C8D-D6092B6AC746}">
      <dgm:prSet/>
      <dgm:spPr>
        <a:solidFill>
          <a:schemeClr val="bg1">
            <a:alpha val="90000"/>
          </a:schemeClr>
        </a:solidFill>
        <a:ln>
          <a:solidFill>
            <a:schemeClr val="accent5"/>
          </a:solidFill>
        </a:ln>
      </dgm:spPr>
      <dgm:t>
        <a:bodyPr/>
        <a:lstStyle/>
        <a:p>
          <a:pPr rtl="0"/>
          <a:r>
            <a:rPr lang="en-US" dirty="0" smtClean="0"/>
            <a:t>Add SQL Azure database</a:t>
          </a:r>
          <a:endParaRPr lang="en-US" dirty="0"/>
        </a:p>
      </dgm:t>
    </dgm:pt>
    <dgm:pt modelId="{4CA148B1-80C6-4CE0-BC47-4243608977AD}" type="parTrans" cxnId="{94C87A71-B0E4-4C83-8CCE-BF3E4FCBCA7B}">
      <dgm:prSet/>
      <dgm:spPr/>
      <dgm:t>
        <a:bodyPr/>
        <a:lstStyle/>
        <a:p>
          <a:endParaRPr lang="en-US"/>
        </a:p>
      </dgm:t>
    </dgm:pt>
    <dgm:pt modelId="{3C32F741-CE49-4F61-8F57-B94892E94616}" type="sibTrans" cxnId="{94C87A71-B0E4-4C83-8CCE-BF3E4FCBCA7B}">
      <dgm:prSet/>
      <dgm:spPr/>
      <dgm:t>
        <a:bodyPr/>
        <a:lstStyle/>
        <a:p>
          <a:endParaRPr lang="en-US"/>
        </a:p>
      </dgm:t>
    </dgm:pt>
    <dgm:pt modelId="{CD1AB961-3ACA-4B1E-B66C-17209B13DD2F}">
      <dgm:prSet/>
      <dgm:spPr>
        <a:solidFill>
          <a:schemeClr val="bg1">
            <a:alpha val="90000"/>
          </a:schemeClr>
        </a:solidFill>
        <a:ln>
          <a:solidFill>
            <a:schemeClr val="accent5"/>
          </a:solidFill>
        </a:ln>
      </dgm:spPr>
      <dgm:t>
        <a:bodyPr/>
        <a:lstStyle/>
        <a:p>
          <a:pPr rtl="0"/>
          <a:r>
            <a:rPr lang="en-US" dirty="0" smtClean="0"/>
            <a:t>*.DACPAC required to create the </a:t>
          </a:r>
          <a:br>
            <a:rPr lang="en-US" dirty="0" smtClean="0"/>
          </a:br>
          <a:r>
            <a:rPr lang="en-US" dirty="0" smtClean="0"/>
            <a:t>SQL Azure DB</a:t>
          </a:r>
          <a:endParaRPr lang="en-US" dirty="0"/>
        </a:p>
      </dgm:t>
    </dgm:pt>
    <dgm:pt modelId="{3CF8805B-D206-41AB-9525-352CF6A1C41C}" type="parTrans" cxnId="{FDF830AD-6A54-4F34-9529-9D023E485399}">
      <dgm:prSet/>
      <dgm:spPr/>
      <dgm:t>
        <a:bodyPr/>
        <a:lstStyle/>
        <a:p>
          <a:endParaRPr lang="en-US"/>
        </a:p>
      </dgm:t>
    </dgm:pt>
    <dgm:pt modelId="{67189AFC-6F6A-4929-884A-F1222B8E19C4}" type="sibTrans" cxnId="{FDF830AD-6A54-4F34-9529-9D023E485399}">
      <dgm:prSet/>
      <dgm:spPr/>
      <dgm:t>
        <a:bodyPr/>
        <a:lstStyle/>
        <a:p>
          <a:endParaRPr lang="en-US"/>
        </a:p>
      </dgm:t>
    </dgm:pt>
    <dgm:pt modelId="{F5F818EF-B29B-4D5B-BE7F-71E99D723A54}">
      <dgm:prSet/>
      <dgm:spPr>
        <a:solidFill>
          <a:schemeClr val="bg1">
            <a:alpha val="90000"/>
          </a:schemeClr>
        </a:solidFill>
        <a:ln>
          <a:solidFill>
            <a:schemeClr val="accent5"/>
          </a:solidFill>
        </a:ln>
      </dgm:spPr>
      <dgm:t>
        <a:bodyPr/>
        <a:lstStyle/>
        <a:p>
          <a:pPr rtl="0"/>
          <a:r>
            <a:rPr lang="en-US" dirty="0" smtClean="0"/>
            <a:t>Provide data script to seed data</a:t>
          </a:r>
          <a:endParaRPr lang="en-US" dirty="0"/>
        </a:p>
      </dgm:t>
    </dgm:pt>
    <dgm:pt modelId="{63CC64A3-69BB-4065-8418-36FBD3F55171}" type="parTrans" cxnId="{04841E13-F8BD-4888-A5F5-4BC7BB47D195}">
      <dgm:prSet/>
      <dgm:spPr/>
      <dgm:t>
        <a:bodyPr/>
        <a:lstStyle/>
        <a:p>
          <a:endParaRPr lang="en-US"/>
        </a:p>
      </dgm:t>
    </dgm:pt>
    <dgm:pt modelId="{A6985429-2DB8-4B61-B256-DCE33393DC5A}" type="sibTrans" cxnId="{04841E13-F8BD-4888-A5F5-4BC7BB47D195}">
      <dgm:prSet/>
      <dgm:spPr/>
      <dgm:t>
        <a:bodyPr/>
        <a:lstStyle/>
        <a:p>
          <a:endParaRPr lang="en-US"/>
        </a:p>
      </dgm:t>
    </dgm:pt>
    <dgm:pt modelId="{BA4DE647-8803-4782-A5B0-02881FB673B4}">
      <dgm:prSet/>
      <dgm:spPr>
        <a:solidFill>
          <a:schemeClr val="bg1">
            <a:alpha val="90000"/>
          </a:schemeClr>
        </a:solidFill>
        <a:ln>
          <a:solidFill>
            <a:schemeClr val="accent5"/>
          </a:solidFill>
        </a:ln>
      </dgm:spPr>
      <dgm:t>
        <a:bodyPr/>
        <a:lstStyle/>
        <a:p>
          <a:pPr rtl="0"/>
          <a:r>
            <a:rPr lang="en-US" smtClean="0"/>
            <a:t>Debug locally</a:t>
          </a:r>
          <a:endParaRPr lang="en-US"/>
        </a:p>
      </dgm:t>
    </dgm:pt>
    <dgm:pt modelId="{900B56B4-4DA3-41D3-8414-B2434B1F8819}" type="parTrans" cxnId="{01C4FFCD-B4A6-439A-92B5-E8667CD6AE45}">
      <dgm:prSet/>
      <dgm:spPr/>
      <dgm:t>
        <a:bodyPr/>
        <a:lstStyle/>
        <a:p>
          <a:endParaRPr lang="en-US"/>
        </a:p>
      </dgm:t>
    </dgm:pt>
    <dgm:pt modelId="{DEF4581A-AF51-4A1D-A9FE-4E47FB372BFF}" type="sibTrans" cxnId="{01C4FFCD-B4A6-439A-92B5-E8667CD6AE45}">
      <dgm:prSet/>
      <dgm:spPr/>
      <dgm:t>
        <a:bodyPr/>
        <a:lstStyle/>
        <a:p>
          <a:endParaRPr lang="en-US"/>
        </a:p>
      </dgm:t>
    </dgm:pt>
    <dgm:pt modelId="{941ED4B8-AFD5-448E-80D4-11420DA1B8B8}">
      <dgm:prSet/>
      <dgm:spPr>
        <a:solidFill>
          <a:schemeClr val="bg1">
            <a:alpha val="90000"/>
          </a:schemeClr>
        </a:solidFill>
        <a:ln>
          <a:solidFill>
            <a:schemeClr val="accent5"/>
          </a:solidFill>
        </a:ln>
      </dgm:spPr>
      <dgm:t>
        <a:bodyPr/>
        <a:lstStyle/>
        <a:p>
          <a:pPr rtl="0"/>
          <a:r>
            <a:rPr lang="en-US" dirty="0" smtClean="0"/>
            <a:t>Azure Web site support</a:t>
          </a:r>
          <a:endParaRPr lang="en-US" dirty="0"/>
        </a:p>
      </dgm:t>
    </dgm:pt>
    <dgm:pt modelId="{B33624DF-079B-4F76-A5DA-724F3E76F8BF}" type="parTrans" cxnId="{74E4949E-415E-40C1-AC9E-5BC293B3915A}">
      <dgm:prSet/>
      <dgm:spPr/>
      <dgm:t>
        <a:bodyPr/>
        <a:lstStyle/>
        <a:p>
          <a:endParaRPr lang="en-US"/>
        </a:p>
      </dgm:t>
    </dgm:pt>
    <dgm:pt modelId="{9844B6C1-62AA-4668-BBF0-77E09F5E062B}" type="sibTrans" cxnId="{74E4949E-415E-40C1-AC9E-5BC293B3915A}">
      <dgm:prSet/>
      <dgm:spPr/>
      <dgm:t>
        <a:bodyPr/>
        <a:lstStyle/>
        <a:p>
          <a:endParaRPr lang="en-US"/>
        </a:p>
      </dgm:t>
    </dgm:pt>
    <dgm:pt modelId="{D9535505-F99B-400D-9EBD-D2AA59B0E8AE}" type="pres">
      <dgm:prSet presAssocID="{7CF86E20-2A53-4DB3-B0D4-031BE3ACEAC5}" presName="Name0" presStyleCnt="0">
        <dgm:presLayoutVars>
          <dgm:dir/>
          <dgm:animLvl val="lvl"/>
          <dgm:resizeHandles val="exact"/>
        </dgm:presLayoutVars>
      </dgm:prSet>
      <dgm:spPr/>
      <dgm:t>
        <a:bodyPr/>
        <a:lstStyle/>
        <a:p>
          <a:endParaRPr lang="en-US"/>
        </a:p>
      </dgm:t>
    </dgm:pt>
    <dgm:pt modelId="{E3919E28-E135-426C-BF57-4F48E9BD4A5E}" type="pres">
      <dgm:prSet presAssocID="{B50D28A8-C4CA-4FD4-9626-CA15C86E18FF}" presName="composite" presStyleCnt="0"/>
      <dgm:spPr/>
    </dgm:pt>
    <dgm:pt modelId="{E27C8BF9-DE3D-4B2A-A78B-8EA5269C47AB}" type="pres">
      <dgm:prSet presAssocID="{B50D28A8-C4CA-4FD4-9626-CA15C86E18FF}" presName="parTx" presStyleLbl="alignNode1" presStyleIdx="0" presStyleCnt="2">
        <dgm:presLayoutVars>
          <dgm:chMax val="0"/>
          <dgm:chPref val="0"/>
          <dgm:bulletEnabled val="1"/>
        </dgm:presLayoutVars>
      </dgm:prSet>
      <dgm:spPr/>
      <dgm:t>
        <a:bodyPr/>
        <a:lstStyle/>
        <a:p>
          <a:endParaRPr lang="en-US"/>
        </a:p>
      </dgm:t>
    </dgm:pt>
    <dgm:pt modelId="{56BBBD0C-259D-4334-A050-C59FBC122BF2}" type="pres">
      <dgm:prSet presAssocID="{B50D28A8-C4CA-4FD4-9626-CA15C86E18FF}" presName="desTx" presStyleLbl="alignAccFollowNode1" presStyleIdx="0" presStyleCnt="2">
        <dgm:presLayoutVars>
          <dgm:bulletEnabled val="1"/>
        </dgm:presLayoutVars>
      </dgm:prSet>
      <dgm:spPr/>
      <dgm:t>
        <a:bodyPr/>
        <a:lstStyle/>
        <a:p>
          <a:endParaRPr lang="en-US"/>
        </a:p>
      </dgm:t>
    </dgm:pt>
    <dgm:pt modelId="{68BE041C-1BEA-4279-A93E-FD36C7FCF618}" type="pres">
      <dgm:prSet presAssocID="{CE882808-F6C1-4C54-B912-70C2CFE56660}" presName="space" presStyleCnt="0"/>
      <dgm:spPr/>
    </dgm:pt>
    <dgm:pt modelId="{7A8D3216-F8DE-48F9-BB58-C2EDAF26D3C2}" type="pres">
      <dgm:prSet presAssocID="{3F36C714-1D68-423C-B236-E31E6D856F2A}" presName="composite" presStyleCnt="0"/>
      <dgm:spPr/>
    </dgm:pt>
    <dgm:pt modelId="{2C878425-2FC4-4CC5-9820-E9F4E0ADEE28}" type="pres">
      <dgm:prSet presAssocID="{3F36C714-1D68-423C-B236-E31E6D856F2A}" presName="parTx" presStyleLbl="alignNode1" presStyleIdx="1" presStyleCnt="2">
        <dgm:presLayoutVars>
          <dgm:chMax val="0"/>
          <dgm:chPref val="0"/>
          <dgm:bulletEnabled val="1"/>
        </dgm:presLayoutVars>
      </dgm:prSet>
      <dgm:spPr/>
      <dgm:t>
        <a:bodyPr/>
        <a:lstStyle/>
        <a:p>
          <a:endParaRPr lang="en-US"/>
        </a:p>
      </dgm:t>
    </dgm:pt>
    <dgm:pt modelId="{B0D648E4-FCB9-410A-A9E3-02CA00F56680}" type="pres">
      <dgm:prSet presAssocID="{3F36C714-1D68-423C-B236-E31E6D856F2A}" presName="desTx" presStyleLbl="alignAccFollowNode1" presStyleIdx="1" presStyleCnt="2">
        <dgm:presLayoutVars>
          <dgm:bulletEnabled val="1"/>
        </dgm:presLayoutVars>
      </dgm:prSet>
      <dgm:spPr/>
      <dgm:t>
        <a:bodyPr/>
        <a:lstStyle/>
        <a:p>
          <a:endParaRPr lang="en-US"/>
        </a:p>
      </dgm:t>
    </dgm:pt>
  </dgm:ptLst>
  <dgm:cxnLst>
    <dgm:cxn modelId="{94C87A71-B0E4-4C83-8CCE-BF3E4FCBCA7B}" srcId="{3F36C714-1D68-423C-B236-E31E6D856F2A}" destId="{099BF27F-7316-4308-8C8D-D6092B6AC746}" srcOrd="1" destOrd="0" parTransId="{4CA148B1-80C6-4CE0-BC47-4243608977AD}" sibTransId="{3C32F741-CE49-4F61-8F57-B94892E94616}"/>
    <dgm:cxn modelId="{D8968413-50D0-4377-B206-548EDAC7D6D0}" type="presOf" srcId="{7CF86E20-2A53-4DB3-B0D4-031BE3ACEAC5}" destId="{D9535505-F99B-400D-9EBD-D2AA59B0E8AE}" srcOrd="0" destOrd="0" presId="urn:microsoft.com/office/officeart/2005/8/layout/hList1"/>
    <dgm:cxn modelId="{755B1797-50D1-4FEE-BD71-4DC31EEF48B8}" type="presOf" srcId="{3F36C714-1D68-423C-B236-E31E6D856F2A}" destId="{2C878425-2FC4-4CC5-9820-E9F4E0ADEE28}" srcOrd="0" destOrd="0" presId="urn:microsoft.com/office/officeart/2005/8/layout/hList1"/>
    <dgm:cxn modelId="{0CABA053-6008-4D9F-A10E-922277A3F9CF}" type="presOf" srcId="{F5F818EF-B29B-4D5B-BE7F-71E99D723A54}" destId="{B0D648E4-FCB9-410A-A9E3-02CA00F56680}" srcOrd="0" destOrd="4" presId="urn:microsoft.com/office/officeart/2005/8/layout/hList1"/>
    <dgm:cxn modelId="{FEDD8B3A-9315-42D2-A1AA-DF0C77E0090D}" type="presOf" srcId="{5708F582-FD42-4E66-8563-A53F87A16E1B}" destId="{B0D648E4-FCB9-410A-A9E3-02CA00F56680}" srcOrd="0" destOrd="0" presId="urn:microsoft.com/office/officeart/2005/8/layout/hList1"/>
    <dgm:cxn modelId="{067DC3A2-D609-4B2A-A0A4-1FD4DAAD4188}" type="presOf" srcId="{6F6060D9-0325-4B8B-B20E-72636969C4ED}" destId="{56BBBD0C-259D-4334-A050-C59FBC122BF2}" srcOrd="0" destOrd="2" presId="urn:microsoft.com/office/officeart/2005/8/layout/hList1"/>
    <dgm:cxn modelId="{F81042AA-1909-4E5F-B06C-9ACFB74DE870}" type="presOf" srcId="{61CF0C5F-FB3C-4142-8156-1FEFC527ADF3}" destId="{56BBBD0C-259D-4334-A050-C59FBC122BF2}" srcOrd="0" destOrd="0" presId="urn:microsoft.com/office/officeart/2005/8/layout/hList1"/>
    <dgm:cxn modelId="{D2F83C2C-D4D0-4420-8492-104D92FCBEC0}" srcId="{B50D28A8-C4CA-4FD4-9626-CA15C86E18FF}" destId="{F6EEE2E5-4D5D-47CD-A1E1-36DBF295E34E}" srcOrd="2" destOrd="0" parTransId="{6783BD6E-4052-4BAB-8F68-7CAB0C393302}" sibTransId="{E3F13A50-7211-4D19-BB62-82A0EEB3938C}"/>
    <dgm:cxn modelId="{E1A455A4-C2A0-4686-8761-ECDBB373F633}" srcId="{B50D28A8-C4CA-4FD4-9626-CA15C86E18FF}" destId="{C4FF8733-59D8-4BE5-B306-B6FCC82B3600}" srcOrd="1" destOrd="0" parTransId="{083EBA5C-5C90-451C-AF37-C206FDC70317}" sibTransId="{2079176E-12EB-42AC-B0A2-7AE9957D4366}"/>
    <dgm:cxn modelId="{323B51FD-F323-44CB-A3F2-6629D630376A}" type="presOf" srcId="{BA4DE647-8803-4782-A5B0-02881FB673B4}" destId="{B0D648E4-FCB9-410A-A9E3-02CA00F56680}" srcOrd="0" destOrd="5" presId="urn:microsoft.com/office/officeart/2005/8/layout/hList1"/>
    <dgm:cxn modelId="{39FC5ED0-9C3F-4BFE-86B4-0FFE2E7A661E}" type="presOf" srcId="{CD1AB961-3ACA-4B1E-B66C-17209B13DD2F}" destId="{B0D648E4-FCB9-410A-A9E3-02CA00F56680}" srcOrd="0" destOrd="3" presId="urn:microsoft.com/office/officeart/2005/8/layout/hList1"/>
    <dgm:cxn modelId="{50E573E1-E34B-48DB-A870-191C707656D0}" type="presOf" srcId="{C4FF8733-59D8-4BE5-B306-B6FCC82B3600}" destId="{56BBBD0C-259D-4334-A050-C59FBC122BF2}" srcOrd="0" destOrd="1" presId="urn:microsoft.com/office/officeart/2005/8/layout/hList1"/>
    <dgm:cxn modelId="{D1708FBF-F51B-480E-B0DE-7521BBF87365}" type="presOf" srcId="{F6EEE2E5-4D5D-47CD-A1E1-36DBF295E34E}" destId="{56BBBD0C-259D-4334-A050-C59FBC122BF2}" srcOrd="0" destOrd="4" presId="urn:microsoft.com/office/officeart/2005/8/layout/hList1"/>
    <dgm:cxn modelId="{B5CA125A-C6F4-472A-88C4-8150B27E2D45}" type="presOf" srcId="{515885DA-B21E-4364-8B26-00FAD344387D}" destId="{56BBBD0C-259D-4334-A050-C59FBC122BF2}" srcOrd="0" destOrd="3" presId="urn:microsoft.com/office/officeart/2005/8/layout/hList1"/>
    <dgm:cxn modelId="{74E4949E-415E-40C1-AC9E-5BC293B3915A}" srcId="{5708F582-FD42-4E66-8563-A53F87A16E1B}" destId="{941ED4B8-AFD5-448E-80D4-11420DA1B8B8}" srcOrd="0" destOrd="0" parTransId="{B33624DF-079B-4F76-A5DA-724F3E76F8BF}" sibTransId="{9844B6C1-62AA-4668-BBF0-77E09F5E062B}"/>
    <dgm:cxn modelId="{CCE7B40C-86DA-4BD0-8B5D-01F68370B165}" srcId="{7CF86E20-2A53-4DB3-B0D4-031BE3ACEAC5}" destId="{B50D28A8-C4CA-4FD4-9626-CA15C86E18FF}" srcOrd="0" destOrd="0" parTransId="{B9288B22-6BF6-4A02-9AB2-2BE254AA7D63}" sibTransId="{CE882808-F6C1-4C54-B912-70C2CFE56660}"/>
    <dgm:cxn modelId="{965E1112-D6B5-453C-A74A-35C3A69ABBDE}" type="presOf" srcId="{941ED4B8-AFD5-448E-80D4-11420DA1B8B8}" destId="{B0D648E4-FCB9-410A-A9E3-02CA00F56680}" srcOrd="0" destOrd="1" presId="urn:microsoft.com/office/officeart/2005/8/layout/hList1"/>
    <dgm:cxn modelId="{DB3D5190-61B5-42BA-8FCB-CAECBE0F1374}" srcId="{C4FF8733-59D8-4BE5-B306-B6FCC82B3600}" destId="{515885DA-B21E-4364-8B26-00FAD344387D}" srcOrd="1" destOrd="0" parTransId="{D2E29E86-306B-48BA-AC0A-5C14F7BE580E}" sibTransId="{480B2BD7-670D-4BB2-902E-DF2A6BADEE7B}"/>
    <dgm:cxn modelId="{CD8B291C-04A1-4695-9453-0C0E36A44DC6}" srcId="{B50D28A8-C4CA-4FD4-9626-CA15C86E18FF}" destId="{61CF0C5F-FB3C-4142-8156-1FEFC527ADF3}" srcOrd="0" destOrd="0" parTransId="{85220CBF-2C97-424C-9AAF-E2076C907D0D}" sibTransId="{101A9AE4-87CD-43C8-B77C-1D31D29C161C}"/>
    <dgm:cxn modelId="{06BD7F00-BCA5-4051-BA1C-1591AEC4689E}" type="presOf" srcId="{1B3C730F-3F8A-4F41-8C88-93278C519A80}" destId="{56BBBD0C-259D-4334-A050-C59FBC122BF2}" srcOrd="0" destOrd="5" presId="urn:microsoft.com/office/officeart/2005/8/layout/hList1"/>
    <dgm:cxn modelId="{04841E13-F8BD-4888-A5F5-4BC7BB47D195}" srcId="{099BF27F-7316-4308-8C8D-D6092B6AC746}" destId="{F5F818EF-B29B-4D5B-BE7F-71E99D723A54}" srcOrd="1" destOrd="0" parTransId="{63CC64A3-69BB-4065-8418-36FBD3F55171}" sibTransId="{A6985429-2DB8-4B61-B256-DCE33393DC5A}"/>
    <dgm:cxn modelId="{8C09E10B-77DA-4C9E-9175-0EF7BFB9B348}" type="presOf" srcId="{A9E5FF5B-5BEC-40E2-BB76-3066B44E1BCB}" destId="{56BBBD0C-259D-4334-A050-C59FBC122BF2}" srcOrd="0" destOrd="6" presId="urn:microsoft.com/office/officeart/2005/8/layout/hList1"/>
    <dgm:cxn modelId="{9442D47C-F79A-4769-BF72-E99BC42F4A29}" srcId="{F6EEE2E5-4D5D-47CD-A1E1-36DBF295E34E}" destId="{1B3C730F-3F8A-4F41-8C88-93278C519A80}" srcOrd="0" destOrd="0" parTransId="{4B156984-BAE1-4DF6-9402-160541EE82F4}" sibTransId="{395E38AE-93E8-41DD-9F3D-FB987922E0C0}"/>
    <dgm:cxn modelId="{A4135C9E-372F-4212-927A-89B4E9AC3509}" srcId="{B50D28A8-C4CA-4FD4-9626-CA15C86E18FF}" destId="{A9E5FF5B-5BEC-40E2-BB76-3066B44E1BCB}" srcOrd="3" destOrd="0" parTransId="{32F96211-71C3-498E-9A87-47A9A4A609C3}" sibTransId="{7C8BBA9E-32CA-4981-B077-DC50190E50C3}"/>
    <dgm:cxn modelId="{34F4765E-D99B-4265-9280-0D54A19A6A4E}" srcId="{7CF86E20-2A53-4DB3-B0D4-031BE3ACEAC5}" destId="{3F36C714-1D68-423C-B236-E31E6D856F2A}" srcOrd="1" destOrd="0" parTransId="{89D3B0EC-6E4B-4ED6-B3E7-E1620F71C930}" sibTransId="{9E7F9716-A3A2-41EF-8DD8-B4B79D6FEF60}"/>
    <dgm:cxn modelId="{FC07796F-6F11-44B4-8EB6-E0126E52B353}" srcId="{C4FF8733-59D8-4BE5-B306-B6FCC82B3600}" destId="{6F6060D9-0325-4B8B-B20E-72636969C4ED}" srcOrd="0" destOrd="0" parTransId="{E49AA040-1F05-444E-902E-CB804408543A}" sibTransId="{D8534871-021B-4521-9C7F-55826920577D}"/>
    <dgm:cxn modelId="{237EDE50-94BF-484F-9209-E48335AA0E43}" srcId="{3F36C714-1D68-423C-B236-E31E6D856F2A}" destId="{5708F582-FD42-4E66-8563-A53F87A16E1B}" srcOrd="0" destOrd="0" parTransId="{588B21C6-08C8-423E-A445-4D5089E0A4C3}" sibTransId="{F93A32D9-1549-4C8D-86FF-3530CFDF3241}"/>
    <dgm:cxn modelId="{FDF830AD-6A54-4F34-9529-9D023E485399}" srcId="{099BF27F-7316-4308-8C8D-D6092B6AC746}" destId="{CD1AB961-3ACA-4B1E-B66C-17209B13DD2F}" srcOrd="0" destOrd="0" parTransId="{3CF8805B-D206-41AB-9525-352CF6A1C41C}" sibTransId="{67189AFC-6F6A-4929-884A-F1222B8E19C4}"/>
    <dgm:cxn modelId="{BEF44BAD-F73B-4E8D-B331-410335CA5EE4}" type="presOf" srcId="{B50D28A8-C4CA-4FD4-9626-CA15C86E18FF}" destId="{E27C8BF9-DE3D-4B2A-A78B-8EA5269C47AB}" srcOrd="0" destOrd="0" presId="urn:microsoft.com/office/officeart/2005/8/layout/hList1"/>
    <dgm:cxn modelId="{794AEE44-EA43-4CAC-9F8A-00BAD12C1145}" type="presOf" srcId="{099BF27F-7316-4308-8C8D-D6092B6AC746}" destId="{B0D648E4-FCB9-410A-A9E3-02CA00F56680}" srcOrd="0" destOrd="2" presId="urn:microsoft.com/office/officeart/2005/8/layout/hList1"/>
    <dgm:cxn modelId="{01C4FFCD-B4A6-439A-92B5-E8667CD6AE45}" srcId="{3F36C714-1D68-423C-B236-E31E6D856F2A}" destId="{BA4DE647-8803-4782-A5B0-02881FB673B4}" srcOrd="2" destOrd="0" parTransId="{900B56B4-4DA3-41D3-8414-B2434B1F8819}" sibTransId="{DEF4581A-AF51-4A1D-A9FE-4E47FB372BFF}"/>
    <dgm:cxn modelId="{D712229A-A0FE-4033-9ECD-7C75C39AEF73}" type="presParOf" srcId="{D9535505-F99B-400D-9EBD-D2AA59B0E8AE}" destId="{E3919E28-E135-426C-BF57-4F48E9BD4A5E}" srcOrd="0" destOrd="0" presId="urn:microsoft.com/office/officeart/2005/8/layout/hList1"/>
    <dgm:cxn modelId="{20B61955-118F-4066-AC2F-7656C8F36DB5}" type="presParOf" srcId="{E3919E28-E135-426C-BF57-4F48E9BD4A5E}" destId="{E27C8BF9-DE3D-4B2A-A78B-8EA5269C47AB}" srcOrd="0" destOrd="0" presId="urn:microsoft.com/office/officeart/2005/8/layout/hList1"/>
    <dgm:cxn modelId="{B15AF2C6-EE15-4DB8-9459-C1B468DEAE9A}" type="presParOf" srcId="{E3919E28-E135-426C-BF57-4F48E9BD4A5E}" destId="{56BBBD0C-259D-4334-A050-C59FBC122BF2}" srcOrd="1" destOrd="0" presId="urn:microsoft.com/office/officeart/2005/8/layout/hList1"/>
    <dgm:cxn modelId="{B5C630DB-9CE8-4E89-B2B8-1DB5744CC1F0}" type="presParOf" srcId="{D9535505-F99B-400D-9EBD-D2AA59B0E8AE}" destId="{68BE041C-1BEA-4279-A93E-FD36C7FCF618}" srcOrd="1" destOrd="0" presId="urn:microsoft.com/office/officeart/2005/8/layout/hList1"/>
    <dgm:cxn modelId="{38147448-1710-4CD0-9D9E-2088232FAEC0}" type="presParOf" srcId="{D9535505-F99B-400D-9EBD-D2AA59B0E8AE}" destId="{7A8D3216-F8DE-48F9-BB58-C2EDAF26D3C2}" srcOrd="2" destOrd="0" presId="urn:microsoft.com/office/officeart/2005/8/layout/hList1"/>
    <dgm:cxn modelId="{D1CFB826-6E52-4A44-BE02-468A847901D1}" type="presParOf" srcId="{7A8D3216-F8DE-48F9-BB58-C2EDAF26D3C2}" destId="{2C878425-2FC4-4CC5-9820-E9F4E0ADEE28}" srcOrd="0" destOrd="0" presId="urn:microsoft.com/office/officeart/2005/8/layout/hList1"/>
    <dgm:cxn modelId="{D7B293A4-E9B9-444B-89F7-8E8E83FEC6B7}" type="presParOf" srcId="{7A8D3216-F8DE-48F9-BB58-C2EDAF26D3C2}" destId="{B0D648E4-FCB9-410A-A9E3-02CA00F5668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451A4C-CC04-4693-9F13-F09E4C10D29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8241DA2-EA8A-409E-8E05-BF53A10C6563}">
      <dgm:prSet custT="1"/>
      <dgm:spPr>
        <a:solidFill>
          <a:schemeClr val="bg1">
            <a:lumMod val="95000"/>
          </a:schemeClr>
        </a:solidFill>
        <a:ln>
          <a:solidFill>
            <a:schemeClr val="accent5"/>
          </a:solidFill>
        </a:ln>
      </dgm:spPr>
      <dgm:t>
        <a:bodyPr/>
        <a:lstStyle/>
        <a:p>
          <a:pPr rtl="0"/>
          <a:r>
            <a:rPr lang="en-US" sz="3200" b="1" dirty="0" smtClean="0">
              <a:solidFill>
                <a:sysClr val="windowText" lastClr="000000"/>
              </a:solidFill>
            </a:rPr>
            <a:t>SharePoint Package</a:t>
          </a:r>
          <a:endParaRPr lang="en-US" sz="3200" b="1" dirty="0">
            <a:solidFill>
              <a:sysClr val="windowText" lastClr="000000"/>
            </a:solidFill>
          </a:endParaRPr>
        </a:p>
      </dgm:t>
    </dgm:pt>
    <dgm:pt modelId="{16EFA0B1-05CB-40C9-A206-8A4C2A34F79D}" type="parTrans" cxnId="{2A4B879E-4698-4D79-9383-4F2ADBF31C52}">
      <dgm:prSet/>
      <dgm:spPr/>
      <dgm:t>
        <a:bodyPr/>
        <a:lstStyle/>
        <a:p>
          <a:endParaRPr lang="en-US"/>
        </a:p>
      </dgm:t>
    </dgm:pt>
    <dgm:pt modelId="{E6809ED3-831F-4579-80D2-30B61EC975E7}" type="sibTrans" cxnId="{2A4B879E-4698-4D79-9383-4F2ADBF31C52}">
      <dgm:prSet/>
      <dgm:spPr/>
      <dgm:t>
        <a:bodyPr/>
        <a:lstStyle/>
        <a:p>
          <a:endParaRPr lang="en-US"/>
        </a:p>
      </dgm:t>
    </dgm:pt>
    <dgm:pt modelId="{8E49CDAB-BA6D-480F-9DE9-205442FC6896}">
      <dgm:prSet/>
      <dgm:spPr>
        <a:solidFill>
          <a:schemeClr val="bg1">
            <a:alpha val="90000"/>
          </a:schemeClr>
        </a:solidFill>
        <a:ln>
          <a:solidFill>
            <a:schemeClr val="accent5"/>
          </a:solidFill>
        </a:ln>
      </dgm:spPr>
      <dgm:t>
        <a:bodyPr/>
        <a:lstStyle/>
        <a:p>
          <a:pPr rtl="0"/>
          <a:r>
            <a:rPr lang="en-US" dirty="0" smtClean="0"/>
            <a:t>OAuth </a:t>
          </a:r>
          <a:r>
            <a:rPr lang="en-US" dirty="0" err="1" smtClean="0"/>
            <a:t>config</a:t>
          </a:r>
          <a:r>
            <a:rPr lang="en-US" dirty="0" smtClean="0"/>
            <a:t> &amp; SQL Azure connection string auto-generated</a:t>
          </a:r>
          <a:endParaRPr lang="en-US" dirty="0"/>
        </a:p>
      </dgm:t>
    </dgm:pt>
    <dgm:pt modelId="{9017DA5B-6DEC-4CA2-A9C6-D77F0A1583CF}" type="parTrans" cxnId="{2600AB4D-84D6-4E85-9E06-89BB1F1E470B}">
      <dgm:prSet/>
      <dgm:spPr/>
      <dgm:t>
        <a:bodyPr/>
        <a:lstStyle/>
        <a:p>
          <a:endParaRPr lang="en-US"/>
        </a:p>
      </dgm:t>
    </dgm:pt>
    <dgm:pt modelId="{78219A9B-3F4D-44A6-B961-A11CBAD5364E}" type="sibTrans" cxnId="{2600AB4D-84D6-4E85-9E06-89BB1F1E470B}">
      <dgm:prSet/>
      <dgm:spPr/>
      <dgm:t>
        <a:bodyPr/>
        <a:lstStyle/>
        <a:p>
          <a:endParaRPr lang="en-US"/>
        </a:p>
      </dgm:t>
    </dgm:pt>
    <dgm:pt modelId="{A6C37E34-AF77-48BD-99E9-6A872C6A602B}">
      <dgm:prSet/>
      <dgm:spPr>
        <a:solidFill>
          <a:schemeClr val="bg1">
            <a:alpha val="90000"/>
          </a:schemeClr>
        </a:solidFill>
        <a:ln>
          <a:solidFill>
            <a:schemeClr val="accent5"/>
          </a:solidFill>
        </a:ln>
      </dgm:spPr>
      <dgm:t>
        <a:bodyPr/>
        <a:lstStyle/>
        <a:p>
          <a:pPr rtl="0"/>
          <a:r>
            <a:rPr lang="en-US" smtClean="0"/>
            <a:t>Use ~remoteAppUrl token for references to web app URL</a:t>
          </a:r>
          <a:endParaRPr lang="en-US"/>
        </a:p>
      </dgm:t>
    </dgm:pt>
    <dgm:pt modelId="{E37329E5-0D36-4B8E-A193-D2AB490763C3}" type="parTrans" cxnId="{BB61C734-DF72-4FE1-A8D3-0879CFFECB19}">
      <dgm:prSet/>
      <dgm:spPr/>
      <dgm:t>
        <a:bodyPr/>
        <a:lstStyle/>
        <a:p>
          <a:endParaRPr lang="en-US"/>
        </a:p>
      </dgm:t>
    </dgm:pt>
    <dgm:pt modelId="{67C1D974-A5EB-4C80-B0A9-3E15CB1CFEEF}" type="sibTrans" cxnId="{BB61C734-DF72-4FE1-A8D3-0879CFFECB19}">
      <dgm:prSet/>
      <dgm:spPr/>
      <dgm:t>
        <a:bodyPr/>
        <a:lstStyle/>
        <a:p>
          <a:endParaRPr lang="en-US"/>
        </a:p>
      </dgm:t>
    </dgm:pt>
    <dgm:pt modelId="{58012F2A-A2F6-43DB-9601-8AF3FDEA483D}">
      <dgm:prSet/>
      <dgm:spPr>
        <a:solidFill>
          <a:schemeClr val="bg1">
            <a:alpha val="90000"/>
          </a:schemeClr>
        </a:solidFill>
        <a:ln>
          <a:solidFill>
            <a:schemeClr val="accent5"/>
          </a:solidFill>
        </a:ln>
      </dgm:spPr>
      <dgm:t>
        <a:bodyPr/>
        <a:lstStyle/>
        <a:p>
          <a:pPr rtl="0"/>
          <a:r>
            <a:rPr lang="en-US" smtClean="0"/>
            <a:t>Publish app package to:</a:t>
          </a:r>
          <a:endParaRPr lang="en-US"/>
        </a:p>
      </dgm:t>
    </dgm:pt>
    <dgm:pt modelId="{8959ED60-E3B7-4AE5-8BCF-C94D2F736C90}" type="parTrans" cxnId="{A7B994F2-8F57-4B20-AC1C-AB918AE24765}">
      <dgm:prSet/>
      <dgm:spPr/>
      <dgm:t>
        <a:bodyPr/>
        <a:lstStyle/>
        <a:p>
          <a:endParaRPr lang="en-US"/>
        </a:p>
      </dgm:t>
    </dgm:pt>
    <dgm:pt modelId="{DC9D713A-F085-4402-BBB9-9A7AD9F8D6FF}" type="sibTrans" cxnId="{A7B994F2-8F57-4B20-AC1C-AB918AE24765}">
      <dgm:prSet/>
      <dgm:spPr/>
      <dgm:t>
        <a:bodyPr/>
        <a:lstStyle/>
        <a:p>
          <a:endParaRPr lang="en-US"/>
        </a:p>
      </dgm:t>
    </dgm:pt>
    <dgm:pt modelId="{A26191A3-1B48-48D1-91C0-01EB7CD5765D}">
      <dgm:prSet/>
      <dgm:spPr>
        <a:solidFill>
          <a:schemeClr val="bg1">
            <a:alpha val="90000"/>
          </a:schemeClr>
        </a:solidFill>
        <a:ln>
          <a:solidFill>
            <a:schemeClr val="accent5"/>
          </a:solidFill>
        </a:ln>
      </dgm:spPr>
      <dgm:t>
        <a:bodyPr/>
        <a:lstStyle/>
        <a:p>
          <a:pPr rtl="0"/>
          <a:r>
            <a:rPr lang="en-US" smtClean="0"/>
            <a:t>Marketplace </a:t>
          </a:r>
          <a:endParaRPr lang="en-US"/>
        </a:p>
      </dgm:t>
    </dgm:pt>
    <dgm:pt modelId="{E77D578D-AF6C-438A-9F0A-1FB1B009F4B5}" type="parTrans" cxnId="{CE9F30D4-CE0D-4E3E-8D6E-4DB056BE3626}">
      <dgm:prSet/>
      <dgm:spPr/>
      <dgm:t>
        <a:bodyPr/>
        <a:lstStyle/>
        <a:p>
          <a:endParaRPr lang="en-US"/>
        </a:p>
      </dgm:t>
    </dgm:pt>
    <dgm:pt modelId="{41781E32-4D5F-4927-940B-25AC4FE497D5}" type="sibTrans" cxnId="{CE9F30D4-CE0D-4E3E-8D6E-4DB056BE3626}">
      <dgm:prSet/>
      <dgm:spPr/>
      <dgm:t>
        <a:bodyPr/>
        <a:lstStyle/>
        <a:p>
          <a:endParaRPr lang="en-US"/>
        </a:p>
      </dgm:t>
    </dgm:pt>
    <dgm:pt modelId="{9791DEFA-10FD-42F1-8638-6A76ED8B7997}">
      <dgm:prSet/>
      <dgm:spPr>
        <a:solidFill>
          <a:schemeClr val="bg1">
            <a:alpha val="90000"/>
          </a:schemeClr>
        </a:solidFill>
        <a:ln>
          <a:solidFill>
            <a:schemeClr val="accent5"/>
          </a:solidFill>
        </a:ln>
      </dgm:spPr>
      <dgm:t>
        <a:bodyPr/>
        <a:lstStyle/>
        <a:p>
          <a:pPr rtl="0"/>
          <a:r>
            <a:rPr lang="en-US" smtClean="0"/>
            <a:t>Corporate Catalog</a:t>
          </a:r>
          <a:endParaRPr lang="en-US"/>
        </a:p>
      </dgm:t>
    </dgm:pt>
    <dgm:pt modelId="{2091D8B5-6E54-4ACC-A0AF-F631E681CB07}" type="parTrans" cxnId="{55CA4956-B913-4461-9FA8-77A8335F4C47}">
      <dgm:prSet/>
      <dgm:spPr/>
      <dgm:t>
        <a:bodyPr/>
        <a:lstStyle/>
        <a:p>
          <a:endParaRPr lang="en-US"/>
        </a:p>
      </dgm:t>
    </dgm:pt>
    <dgm:pt modelId="{78202EB4-2E4F-422B-B75D-9A645661A46E}" type="sibTrans" cxnId="{55CA4956-B913-4461-9FA8-77A8335F4C47}">
      <dgm:prSet/>
      <dgm:spPr/>
      <dgm:t>
        <a:bodyPr/>
        <a:lstStyle/>
        <a:p>
          <a:endParaRPr lang="en-US"/>
        </a:p>
      </dgm:t>
    </dgm:pt>
    <dgm:pt modelId="{6A2A8F77-0046-4CED-A7E7-267A7EE7A372}">
      <dgm:prSet custT="1"/>
      <dgm:spPr>
        <a:solidFill>
          <a:schemeClr val="bg1">
            <a:lumMod val="95000"/>
          </a:schemeClr>
        </a:solidFill>
        <a:ln>
          <a:solidFill>
            <a:schemeClr val="accent5"/>
          </a:solidFill>
        </a:ln>
      </dgm:spPr>
      <dgm:t>
        <a:bodyPr/>
        <a:lstStyle/>
        <a:p>
          <a:pPr rtl="0"/>
          <a:r>
            <a:rPr lang="en-US" sz="3200" b="1" dirty="0" smtClean="0">
              <a:solidFill>
                <a:sysClr val="windowText" lastClr="000000"/>
              </a:solidFill>
            </a:rPr>
            <a:t>Web App &amp; Database</a:t>
          </a:r>
          <a:endParaRPr lang="en-US" sz="3200" b="1" dirty="0">
            <a:solidFill>
              <a:sysClr val="windowText" lastClr="000000"/>
            </a:solidFill>
          </a:endParaRPr>
        </a:p>
      </dgm:t>
    </dgm:pt>
    <dgm:pt modelId="{5F0B7618-F3A8-4B14-962F-F916BE75E8DA}" type="parTrans" cxnId="{A1AB6834-321B-4EFF-BB15-4A8C57A1C0D4}">
      <dgm:prSet/>
      <dgm:spPr/>
      <dgm:t>
        <a:bodyPr/>
        <a:lstStyle/>
        <a:p>
          <a:endParaRPr lang="en-US"/>
        </a:p>
      </dgm:t>
    </dgm:pt>
    <dgm:pt modelId="{05F080EB-A602-4F23-BE42-CC8B870A264F}" type="sibTrans" cxnId="{A1AB6834-321B-4EFF-BB15-4A8C57A1C0D4}">
      <dgm:prSet/>
      <dgm:spPr/>
      <dgm:t>
        <a:bodyPr/>
        <a:lstStyle/>
        <a:p>
          <a:endParaRPr lang="en-US"/>
        </a:p>
      </dgm:t>
    </dgm:pt>
    <dgm:pt modelId="{5598EE3C-65C3-46A3-B6C0-C9904A5C3865}">
      <dgm:prSet/>
      <dgm:spPr>
        <a:solidFill>
          <a:schemeClr val="bg1">
            <a:alpha val="90000"/>
          </a:schemeClr>
        </a:solidFill>
        <a:ln>
          <a:solidFill>
            <a:schemeClr val="accent5"/>
          </a:solidFill>
        </a:ln>
      </dgm:spPr>
      <dgm:t>
        <a:bodyPr/>
        <a:lstStyle/>
        <a:p>
          <a:pPr rtl="0"/>
          <a:r>
            <a:rPr lang="en-US" dirty="0" smtClean="0"/>
            <a:t>Packaged in SharePoint package</a:t>
          </a:r>
          <a:endParaRPr lang="en-US" dirty="0"/>
        </a:p>
      </dgm:t>
    </dgm:pt>
    <dgm:pt modelId="{66D3E9AF-9FED-448A-BA7C-C3C8DC6B7B86}" type="parTrans" cxnId="{AF853981-348F-4FAC-82F4-2ADFEDE1D353}">
      <dgm:prSet/>
      <dgm:spPr/>
      <dgm:t>
        <a:bodyPr/>
        <a:lstStyle/>
        <a:p>
          <a:endParaRPr lang="en-US"/>
        </a:p>
      </dgm:t>
    </dgm:pt>
    <dgm:pt modelId="{7EE21B1D-FB49-49DE-B29D-E0E1164E5C81}" type="sibTrans" cxnId="{AF853981-348F-4FAC-82F4-2ADFEDE1D353}">
      <dgm:prSet/>
      <dgm:spPr/>
      <dgm:t>
        <a:bodyPr/>
        <a:lstStyle/>
        <a:p>
          <a:endParaRPr lang="en-US"/>
        </a:p>
      </dgm:t>
    </dgm:pt>
    <dgm:pt modelId="{134B97D0-35E1-4E77-B8C7-951A28AF8712}">
      <dgm:prSet/>
      <dgm:spPr>
        <a:solidFill>
          <a:schemeClr val="bg1">
            <a:alpha val="90000"/>
          </a:schemeClr>
        </a:solidFill>
        <a:ln>
          <a:solidFill>
            <a:schemeClr val="accent5"/>
          </a:solidFill>
        </a:ln>
      </dgm:spPr>
      <dgm:t>
        <a:bodyPr/>
        <a:lstStyle/>
        <a:p>
          <a:pPr rtl="0"/>
          <a:r>
            <a:rPr lang="en-US" dirty="0" smtClean="0"/>
            <a:t>Auto-provisioned &amp; deployed to Windows Azure</a:t>
          </a:r>
          <a:endParaRPr lang="en-US" dirty="0"/>
        </a:p>
      </dgm:t>
    </dgm:pt>
    <dgm:pt modelId="{B4FCA28F-9F26-43F3-AAE4-AB2491F55FFE}" type="parTrans" cxnId="{E7FDC0CA-F9CF-461B-AB5F-22EF976B93F2}">
      <dgm:prSet/>
      <dgm:spPr/>
      <dgm:t>
        <a:bodyPr/>
        <a:lstStyle/>
        <a:p>
          <a:endParaRPr lang="en-US"/>
        </a:p>
      </dgm:t>
    </dgm:pt>
    <dgm:pt modelId="{9EEB8EA8-07C5-4BCD-9B07-8925BA587A5E}" type="sibTrans" cxnId="{E7FDC0CA-F9CF-461B-AB5F-22EF976B93F2}">
      <dgm:prSet/>
      <dgm:spPr/>
      <dgm:t>
        <a:bodyPr/>
        <a:lstStyle/>
        <a:p>
          <a:endParaRPr lang="en-US"/>
        </a:p>
      </dgm:t>
    </dgm:pt>
    <dgm:pt modelId="{192FD27A-2D15-4BE0-8C64-552753E75338}" type="pres">
      <dgm:prSet presAssocID="{19451A4C-CC04-4693-9F13-F09E4C10D291}" presName="Name0" presStyleCnt="0">
        <dgm:presLayoutVars>
          <dgm:dir/>
          <dgm:animLvl val="lvl"/>
          <dgm:resizeHandles val="exact"/>
        </dgm:presLayoutVars>
      </dgm:prSet>
      <dgm:spPr/>
      <dgm:t>
        <a:bodyPr/>
        <a:lstStyle/>
        <a:p>
          <a:endParaRPr lang="en-US"/>
        </a:p>
      </dgm:t>
    </dgm:pt>
    <dgm:pt modelId="{A23091EF-EDCA-4F86-87C0-C453B0E9230F}" type="pres">
      <dgm:prSet presAssocID="{58241DA2-EA8A-409E-8E05-BF53A10C6563}" presName="composite" presStyleCnt="0"/>
      <dgm:spPr/>
    </dgm:pt>
    <dgm:pt modelId="{C6C505CB-6C2A-4F2E-A7DD-74F77A7EC7D7}" type="pres">
      <dgm:prSet presAssocID="{58241DA2-EA8A-409E-8E05-BF53A10C6563}" presName="parTx" presStyleLbl="alignNode1" presStyleIdx="0" presStyleCnt="2" custLinFactNeighborY="2452">
        <dgm:presLayoutVars>
          <dgm:chMax val="0"/>
          <dgm:chPref val="0"/>
          <dgm:bulletEnabled val="1"/>
        </dgm:presLayoutVars>
      </dgm:prSet>
      <dgm:spPr/>
      <dgm:t>
        <a:bodyPr/>
        <a:lstStyle/>
        <a:p>
          <a:endParaRPr lang="en-US"/>
        </a:p>
      </dgm:t>
    </dgm:pt>
    <dgm:pt modelId="{F34A6DBF-AB3B-4857-87DF-94E4D86E4FFC}" type="pres">
      <dgm:prSet presAssocID="{58241DA2-EA8A-409E-8E05-BF53A10C6563}" presName="desTx" presStyleLbl="alignAccFollowNode1" presStyleIdx="0" presStyleCnt="2">
        <dgm:presLayoutVars>
          <dgm:bulletEnabled val="1"/>
        </dgm:presLayoutVars>
      </dgm:prSet>
      <dgm:spPr/>
      <dgm:t>
        <a:bodyPr/>
        <a:lstStyle/>
        <a:p>
          <a:endParaRPr lang="en-US"/>
        </a:p>
      </dgm:t>
    </dgm:pt>
    <dgm:pt modelId="{170FF35D-E0BE-4EDD-B529-E60D0E14BBB7}" type="pres">
      <dgm:prSet presAssocID="{E6809ED3-831F-4579-80D2-30B61EC975E7}" presName="space" presStyleCnt="0"/>
      <dgm:spPr/>
    </dgm:pt>
    <dgm:pt modelId="{88E8DC41-D717-4A49-8790-767EAEA3A134}" type="pres">
      <dgm:prSet presAssocID="{6A2A8F77-0046-4CED-A7E7-267A7EE7A372}" presName="composite" presStyleCnt="0"/>
      <dgm:spPr/>
    </dgm:pt>
    <dgm:pt modelId="{BB151A39-F278-4885-BC06-FD0D214FB64C}" type="pres">
      <dgm:prSet presAssocID="{6A2A8F77-0046-4CED-A7E7-267A7EE7A372}" presName="parTx" presStyleLbl="alignNode1" presStyleIdx="1" presStyleCnt="2">
        <dgm:presLayoutVars>
          <dgm:chMax val="0"/>
          <dgm:chPref val="0"/>
          <dgm:bulletEnabled val="1"/>
        </dgm:presLayoutVars>
      </dgm:prSet>
      <dgm:spPr/>
      <dgm:t>
        <a:bodyPr/>
        <a:lstStyle/>
        <a:p>
          <a:endParaRPr lang="en-US"/>
        </a:p>
      </dgm:t>
    </dgm:pt>
    <dgm:pt modelId="{544DD95E-04EC-405C-A8F0-C1B064E927A9}" type="pres">
      <dgm:prSet presAssocID="{6A2A8F77-0046-4CED-A7E7-267A7EE7A372}" presName="desTx" presStyleLbl="alignAccFollowNode1" presStyleIdx="1" presStyleCnt="2">
        <dgm:presLayoutVars>
          <dgm:bulletEnabled val="1"/>
        </dgm:presLayoutVars>
      </dgm:prSet>
      <dgm:spPr/>
      <dgm:t>
        <a:bodyPr/>
        <a:lstStyle/>
        <a:p>
          <a:endParaRPr lang="en-US"/>
        </a:p>
      </dgm:t>
    </dgm:pt>
  </dgm:ptLst>
  <dgm:cxnLst>
    <dgm:cxn modelId="{A6310572-7664-464C-9B64-811F876731FB}" type="presOf" srcId="{8E49CDAB-BA6D-480F-9DE9-205442FC6896}" destId="{F34A6DBF-AB3B-4857-87DF-94E4D86E4FFC}" srcOrd="0" destOrd="0" presId="urn:microsoft.com/office/officeart/2005/8/layout/hList1"/>
    <dgm:cxn modelId="{CE9F30D4-CE0D-4E3E-8D6E-4DB056BE3626}" srcId="{58012F2A-A2F6-43DB-9601-8AF3FDEA483D}" destId="{A26191A3-1B48-48D1-91C0-01EB7CD5765D}" srcOrd="0" destOrd="0" parTransId="{E77D578D-AF6C-438A-9F0A-1FB1B009F4B5}" sibTransId="{41781E32-4D5F-4927-940B-25AC4FE497D5}"/>
    <dgm:cxn modelId="{AF853981-348F-4FAC-82F4-2ADFEDE1D353}" srcId="{6A2A8F77-0046-4CED-A7E7-267A7EE7A372}" destId="{5598EE3C-65C3-46A3-B6C0-C9904A5C3865}" srcOrd="0" destOrd="0" parTransId="{66D3E9AF-9FED-448A-BA7C-C3C8DC6B7B86}" sibTransId="{7EE21B1D-FB49-49DE-B29D-E0E1164E5C81}"/>
    <dgm:cxn modelId="{BB61C734-DF72-4FE1-A8D3-0879CFFECB19}" srcId="{58241DA2-EA8A-409E-8E05-BF53A10C6563}" destId="{A6C37E34-AF77-48BD-99E9-6A872C6A602B}" srcOrd="1" destOrd="0" parTransId="{E37329E5-0D36-4B8E-A193-D2AB490763C3}" sibTransId="{67C1D974-A5EB-4C80-B0A9-3E15CB1CFEEF}"/>
    <dgm:cxn modelId="{F5A2CEE3-ADD2-454A-9F5D-BFF3F81DF1D8}" type="presOf" srcId="{134B97D0-35E1-4E77-B8C7-951A28AF8712}" destId="{544DD95E-04EC-405C-A8F0-C1B064E927A9}" srcOrd="0" destOrd="1" presId="urn:microsoft.com/office/officeart/2005/8/layout/hList1"/>
    <dgm:cxn modelId="{D9EE69BD-B4E6-4A52-B43B-38DC4EF08EB3}" type="presOf" srcId="{19451A4C-CC04-4693-9F13-F09E4C10D291}" destId="{192FD27A-2D15-4BE0-8C64-552753E75338}" srcOrd="0" destOrd="0" presId="urn:microsoft.com/office/officeart/2005/8/layout/hList1"/>
    <dgm:cxn modelId="{E7FDC0CA-F9CF-461B-AB5F-22EF976B93F2}" srcId="{6A2A8F77-0046-4CED-A7E7-267A7EE7A372}" destId="{134B97D0-35E1-4E77-B8C7-951A28AF8712}" srcOrd="1" destOrd="0" parTransId="{B4FCA28F-9F26-43F3-AAE4-AB2491F55FFE}" sibTransId="{9EEB8EA8-07C5-4BCD-9B07-8925BA587A5E}"/>
    <dgm:cxn modelId="{A1AB6834-321B-4EFF-BB15-4A8C57A1C0D4}" srcId="{19451A4C-CC04-4693-9F13-F09E4C10D291}" destId="{6A2A8F77-0046-4CED-A7E7-267A7EE7A372}" srcOrd="1" destOrd="0" parTransId="{5F0B7618-F3A8-4B14-962F-F916BE75E8DA}" sibTransId="{05F080EB-A602-4F23-BE42-CC8B870A264F}"/>
    <dgm:cxn modelId="{2791F5F0-3894-4E21-80AF-BB1BE6B9335D}" type="presOf" srcId="{6A2A8F77-0046-4CED-A7E7-267A7EE7A372}" destId="{BB151A39-F278-4885-BC06-FD0D214FB64C}" srcOrd="0" destOrd="0" presId="urn:microsoft.com/office/officeart/2005/8/layout/hList1"/>
    <dgm:cxn modelId="{CE0F9B9A-4E79-4E94-88CD-563E66F00C43}" type="presOf" srcId="{A6C37E34-AF77-48BD-99E9-6A872C6A602B}" destId="{F34A6DBF-AB3B-4857-87DF-94E4D86E4FFC}" srcOrd="0" destOrd="1" presId="urn:microsoft.com/office/officeart/2005/8/layout/hList1"/>
    <dgm:cxn modelId="{7B82BC2D-9E49-46FD-B6D1-88965906F998}" type="presOf" srcId="{A26191A3-1B48-48D1-91C0-01EB7CD5765D}" destId="{F34A6DBF-AB3B-4857-87DF-94E4D86E4FFC}" srcOrd="0" destOrd="3" presId="urn:microsoft.com/office/officeart/2005/8/layout/hList1"/>
    <dgm:cxn modelId="{112AAAA0-E388-42AF-BF64-3532D091392C}" type="presOf" srcId="{9791DEFA-10FD-42F1-8638-6A76ED8B7997}" destId="{F34A6DBF-AB3B-4857-87DF-94E4D86E4FFC}" srcOrd="0" destOrd="4" presId="urn:microsoft.com/office/officeart/2005/8/layout/hList1"/>
    <dgm:cxn modelId="{2A4B879E-4698-4D79-9383-4F2ADBF31C52}" srcId="{19451A4C-CC04-4693-9F13-F09E4C10D291}" destId="{58241DA2-EA8A-409E-8E05-BF53A10C6563}" srcOrd="0" destOrd="0" parTransId="{16EFA0B1-05CB-40C9-A206-8A4C2A34F79D}" sibTransId="{E6809ED3-831F-4579-80D2-30B61EC975E7}"/>
    <dgm:cxn modelId="{55CA4956-B913-4461-9FA8-77A8335F4C47}" srcId="{58012F2A-A2F6-43DB-9601-8AF3FDEA483D}" destId="{9791DEFA-10FD-42F1-8638-6A76ED8B7997}" srcOrd="1" destOrd="0" parTransId="{2091D8B5-6E54-4ACC-A0AF-F631E681CB07}" sibTransId="{78202EB4-2E4F-422B-B75D-9A645661A46E}"/>
    <dgm:cxn modelId="{3CA93EA9-9ED1-4CE5-AD1E-D88AE3B328FC}" type="presOf" srcId="{58012F2A-A2F6-43DB-9601-8AF3FDEA483D}" destId="{F34A6DBF-AB3B-4857-87DF-94E4D86E4FFC}" srcOrd="0" destOrd="2" presId="urn:microsoft.com/office/officeart/2005/8/layout/hList1"/>
    <dgm:cxn modelId="{2600AB4D-84D6-4E85-9E06-89BB1F1E470B}" srcId="{58241DA2-EA8A-409E-8E05-BF53A10C6563}" destId="{8E49CDAB-BA6D-480F-9DE9-205442FC6896}" srcOrd="0" destOrd="0" parTransId="{9017DA5B-6DEC-4CA2-A9C6-D77F0A1583CF}" sibTransId="{78219A9B-3F4D-44A6-B961-A11CBAD5364E}"/>
    <dgm:cxn modelId="{FAEC471B-8652-4FE4-A4F2-61DE6CC4983B}" type="presOf" srcId="{5598EE3C-65C3-46A3-B6C0-C9904A5C3865}" destId="{544DD95E-04EC-405C-A8F0-C1B064E927A9}" srcOrd="0" destOrd="0" presId="urn:microsoft.com/office/officeart/2005/8/layout/hList1"/>
    <dgm:cxn modelId="{DF29C115-147B-4E57-832E-F33CD69807E3}" type="presOf" srcId="{58241DA2-EA8A-409E-8E05-BF53A10C6563}" destId="{C6C505CB-6C2A-4F2E-A7DD-74F77A7EC7D7}" srcOrd="0" destOrd="0" presId="urn:microsoft.com/office/officeart/2005/8/layout/hList1"/>
    <dgm:cxn modelId="{A7B994F2-8F57-4B20-AC1C-AB918AE24765}" srcId="{58241DA2-EA8A-409E-8E05-BF53A10C6563}" destId="{58012F2A-A2F6-43DB-9601-8AF3FDEA483D}" srcOrd="2" destOrd="0" parTransId="{8959ED60-E3B7-4AE5-8BCF-C94D2F736C90}" sibTransId="{DC9D713A-F085-4402-BBB9-9A7AD9F8D6FF}"/>
    <dgm:cxn modelId="{937177D3-483D-4F70-8104-B3986169B02B}" type="presParOf" srcId="{192FD27A-2D15-4BE0-8C64-552753E75338}" destId="{A23091EF-EDCA-4F86-87C0-C453B0E9230F}" srcOrd="0" destOrd="0" presId="urn:microsoft.com/office/officeart/2005/8/layout/hList1"/>
    <dgm:cxn modelId="{86EB1EAD-6FF3-4EA6-A773-8B1C834BFED3}" type="presParOf" srcId="{A23091EF-EDCA-4F86-87C0-C453B0E9230F}" destId="{C6C505CB-6C2A-4F2E-A7DD-74F77A7EC7D7}" srcOrd="0" destOrd="0" presId="urn:microsoft.com/office/officeart/2005/8/layout/hList1"/>
    <dgm:cxn modelId="{3F73F386-D5CE-4CF4-B98F-F8BD2AC9B8C5}" type="presParOf" srcId="{A23091EF-EDCA-4F86-87C0-C453B0E9230F}" destId="{F34A6DBF-AB3B-4857-87DF-94E4D86E4FFC}" srcOrd="1" destOrd="0" presId="urn:microsoft.com/office/officeart/2005/8/layout/hList1"/>
    <dgm:cxn modelId="{6DE2A6E9-1AFE-45BD-996A-38C2C612CA32}" type="presParOf" srcId="{192FD27A-2D15-4BE0-8C64-552753E75338}" destId="{170FF35D-E0BE-4EDD-B529-E60D0E14BBB7}" srcOrd="1" destOrd="0" presId="urn:microsoft.com/office/officeart/2005/8/layout/hList1"/>
    <dgm:cxn modelId="{6FF5CFA5-366A-43AF-954C-939390A84529}" type="presParOf" srcId="{192FD27A-2D15-4BE0-8C64-552753E75338}" destId="{88E8DC41-D717-4A49-8790-767EAEA3A134}" srcOrd="2" destOrd="0" presId="urn:microsoft.com/office/officeart/2005/8/layout/hList1"/>
    <dgm:cxn modelId="{DF2F0C65-B232-46B1-A10B-559937AABD78}" type="presParOf" srcId="{88E8DC41-D717-4A49-8790-767EAEA3A134}" destId="{BB151A39-F278-4885-BC06-FD0D214FB64C}" srcOrd="0" destOrd="0" presId="urn:microsoft.com/office/officeart/2005/8/layout/hList1"/>
    <dgm:cxn modelId="{F3712A03-447D-4285-9075-6D98941D787B}" type="presParOf" srcId="{88E8DC41-D717-4A49-8790-767EAEA3A134}" destId="{544DD95E-04EC-405C-A8F0-C1B064E927A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BE7801-175C-4A5A-9529-7BA32A81ED8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A927687-E538-4170-A709-D1944509D9F9}">
      <dgm:prSet custT="1"/>
      <dgm:spPr>
        <a:solidFill>
          <a:schemeClr val="bg1">
            <a:lumMod val="95000"/>
          </a:schemeClr>
        </a:solidFill>
        <a:ln>
          <a:solidFill>
            <a:schemeClr val="accent5"/>
          </a:solidFill>
        </a:ln>
      </dgm:spPr>
      <dgm:t>
        <a:bodyPr/>
        <a:lstStyle/>
        <a:p>
          <a:pPr rtl="0"/>
          <a:r>
            <a:rPr lang="en-US" sz="2800" b="1" dirty="0" smtClean="0">
              <a:solidFill>
                <a:sysClr val="windowText" lastClr="000000"/>
              </a:solidFill>
            </a:rPr>
            <a:t>SharePoint Package</a:t>
          </a:r>
          <a:endParaRPr lang="en-US" sz="2800" b="1" dirty="0">
            <a:solidFill>
              <a:sysClr val="windowText" lastClr="000000"/>
            </a:solidFill>
          </a:endParaRPr>
        </a:p>
      </dgm:t>
    </dgm:pt>
    <dgm:pt modelId="{CC4F1D19-7B48-4816-9A7E-FE8DB307B98E}" type="parTrans" cxnId="{9DFFF37C-E3E0-416B-8D08-D9BC04E8B28E}">
      <dgm:prSet/>
      <dgm:spPr/>
      <dgm:t>
        <a:bodyPr/>
        <a:lstStyle/>
        <a:p>
          <a:endParaRPr lang="en-US"/>
        </a:p>
      </dgm:t>
    </dgm:pt>
    <dgm:pt modelId="{BFD5DA0F-2557-4451-96AD-C9D964A5F417}" type="sibTrans" cxnId="{9DFFF37C-E3E0-416B-8D08-D9BC04E8B28E}">
      <dgm:prSet/>
      <dgm:spPr/>
      <dgm:t>
        <a:bodyPr/>
        <a:lstStyle/>
        <a:p>
          <a:endParaRPr lang="en-US"/>
        </a:p>
      </dgm:t>
    </dgm:pt>
    <dgm:pt modelId="{0E48FDE6-A3B2-4C4E-BFAD-48143C472675}">
      <dgm:prSet/>
      <dgm:spPr>
        <a:solidFill>
          <a:schemeClr val="bg1">
            <a:alpha val="90000"/>
          </a:schemeClr>
        </a:solidFill>
        <a:ln>
          <a:solidFill>
            <a:schemeClr val="accent5">
              <a:alpha val="90000"/>
            </a:schemeClr>
          </a:solidFill>
        </a:ln>
      </dgm:spPr>
      <dgm:t>
        <a:bodyPr/>
        <a:lstStyle/>
        <a:p>
          <a:pPr rtl="0"/>
          <a:r>
            <a:rPr lang="en-US" smtClean="0"/>
            <a:t>Upgrade orchestrated by SharePoint</a:t>
          </a:r>
          <a:endParaRPr lang="en-US"/>
        </a:p>
      </dgm:t>
    </dgm:pt>
    <dgm:pt modelId="{880814B2-CE8B-4C2C-986C-8A6A895FFBDA}" type="parTrans" cxnId="{E009267C-4CF9-46FB-9597-B1F56B1C5A55}">
      <dgm:prSet/>
      <dgm:spPr/>
      <dgm:t>
        <a:bodyPr/>
        <a:lstStyle/>
        <a:p>
          <a:endParaRPr lang="en-US"/>
        </a:p>
      </dgm:t>
    </dgm:pt>
    <dgm:pt modelId="{582470AB-1160-4743-914A-10FE4D55E983}" type="sibTrans" cxnId="{E009267C-4CF9-46FB-9597-B1F56B1C5A55}">
      <dgm:prSet/>
      <dgm:spPr/>
      <dgm:t>
        <a:bodyPr/>
        <a:lstStyle/>
        <a:p>
          <a:endParaRPr lang="en-US"/>
        </a:p>
      </dgm:t>
    </dgm:pt>
    <dgm:pt modelId="{5674EFE9-555F-45E2-B520-4E338AFE3BE6}">
      <dgm:prSet/>
      <dgm:spPr>
        <a:solidFill>
          <a:schemeClr val="bg1">
            <a:alpha val="90000"/>
          </a:schemeClr>
        </a:solidFill>
        <a:ln>
          <a:solidFill>
            <a:schemeClr val="accent5">
              <a:alpha val="90000"/>
            </a:schemeClr>
          </a:solidFill>
        </a:ln>
      </dgm:spPr>
      <dgm:t>
        <a:bodyPr/>
        <a:lstStyle/>
        <a:p>
          <a:pPr rtl="0"/>
          <a:r>
            <a:rPr lang="en-US" smtClean="0"/>
            <a:t>Original set to read-only mode</a:t>
          </a:r>
          <a:endParaRPr lang="en-US"/>
        </a:p>
      </dgm:t>
    </dgm:pt>
    <dgm:pt modelId="{EB411365-BF72-438E-8687-8288F04828FF}" type="parTrans" cxnId="{E1C1B01D-8072-4FB6-8597-D0B33E97151B}">
      <dgm:prSet/>
      <dgm:spPr/>
      <dgm:t>
        <a:bodyPr/>
        <a:lstStyle/>
        <a:p>
          <a:endParaRPr lang="en-US"/>
        </a:p>
      </dgm:t>
    </dgm:pt>
    <dgm:pt modelId="{3E7D4080-DA0D-4479-AF3A-9FB0BD9DA872}" type="sibTrans" cxnId="{E1C1B01D-8072-4FB6-8597-D0B33E97151B}">
      <dgm:prSet/>
      <dgm:spPr/>
      <dgm:t>
        <a:bodyPr/>
        <a:lstStyle/>
        <a:p>
          <a:endParaRPr lang="en-US"/>
        </a:p>
      </dgm:t>
    </dgm:pt>
    <dgm:pt modelId="{854437F8-E4EC-4B3D-AC24-F804D5747263}">
      <dgm:prSet/>
      <dgm:spPr>
        <a:solidFill>
          <a:schemeClr val="bg1">
            <a:alpha val="90000"/>
          </a:schemeClr>
        </a:solidFill>
        <a:ln>
          <a:solidFill>
            <a:schemeClr val="accent5">
              <a:alpha val="90000"/>
            </a:schemeClr>
          </a:solidFill>
        </a:ln>
      </dgm:spPr>
      <dgm:t>
        <a:bodyPr/>
        <a:lstStyle/>
        <a:p>
          <a:pPr rtl="0"/>
          <a:r>
            <a:rPr lang="en-US" dirty="0" smtClean="0"/>
            <a:t>Copy, upgrade in parallel for all layers</a:t>
          </a:r>
          <a:endParaRPr lang="en-US" dirty="0"/>
        </a:p>
      </dgm:t>
    </dgm:pt>
    <dgm:pt modelId="{6CBE4ACC-8296-430B-B2EC-52A6DB7C2E4F}" type="parTrans" cxnId="{9427C3BA-5206-487C-A389-AC9B8FF027F9}">
      <dgm:prSet/>
      <dgm:spPr/>
      <dgm:t>
        <a:bodyPr/>
        <a:lstStyle/>
        <a:p>
          <a:endParaRPr lang="en-US"/>
        </a:p>
      </dgm:t>
    </dgm:pt>
    <dgm:pt modelId="{0A6441F8-122C-4472-9510-E4102E78CA7B}" type="sibTrans" cxnId="{9427C3BA-5206-487C-A389-AC9B8FF027F9}">
      <dgm:prSet/>
      <dgm:spPr/>
      <dgm:t>
        <a:bodyPr/>
        <a:lstStyle/>
        <a:p>
          <a:endParaRPr lang="en-US"/>
        </a:p>
      </dgm:t>
    </dgm:pt>
    <dgm:pt modelId="{6314AECE-D639-451B-A7EB-5A9A073EF3C2}">
      <dgm:prSet/>
      <dgm:spPr>
        <a:solidFill>
          <a:schemeClr val="bg1">
            <a:alpha val="90000"/>
          </a:schemeClr>
        </a:solidFill>
        <a:ln>
          <a:solidFill>
            <a:schemeClr val="accent5">
              <a:alpha val="90000"/>
            </a:schemeClr>
          </a:solidFill>
        </a:ln>
      </dgm:spPr>
      <dgm:t>
        <a:bodyPr/>
        <a:lstStyle/>
        <a:p>
          <a:pPr rtl="0"/>
          <a:r>
            <a:rPr lang="en-US" smtClean="0"/>
            <a:t>On success: swap two sites</a:t>
          </a:r>
          <a:endParaRPr lang="en-US"/>
        </a:p>
      </dgm:t>
    </dgm:pt>
    <dgm:pt modelId="{716F6B8F-161D-4A02-89DA-56C2618A3927}" type="parTrans" cxnId="{B8485278-B184-4B6D-BDF9-B5F281DEB958}">
      <dgm:prSet/>
      <dgm:spPr/>
      <dgm:t>
        <a:bodyPr/>
        <a:lstStyle/>
        <a:p>
          <a:endParaRPr lang="en-US"/>
        </a:p>
      </dgm:t>
    </dgm:pt>
    <dgm:pt modelId="{82891589-A2D6-4CDE-8713-B19908B32C77}" type="sibTrans" cxnId="{B8485278-B184-4B6D-BDF9-B5F281DEB958}">
      <dgm:prSet/>
      <dgm:spPr/>
      <dgm:t>
        <a:bodyPr/>
        <a:lstStyle/>
        <a:p>
          <a:endParaRPr lang="en-US"/>
        </a:p>
      </dgm:t>
    </dgm:pt>
    <dgm:pt modelId="{BFB47225-3C97-41B0-9CB5-A074045E5412}">
      <dgm:prSet/>
      <dgm:spPr>
        <a:solidFill>
          <a:schemeClr val="bg1">
            <a:alpha val="90000"/>
          </a:schemeClr>
        </a:solidFill>
        <a:ln>
          <a:solidFill>
            <a:schemeClr val="accent5">
              <a:alpha val="90000"/>
            </a:schemeClr>
          </a:solidFill>
        </a:ln>
      </dgm:spPr>
      <dgm:t>
        <a:bodyPr/>
        <a:lstStyle/>
        <a:p>
          <a:pPr rtl="0"/>
          <a:r>
            <a:rPr lang="en-US" dirty="0" smtClean="0"/>
            <a:t>On error: roll back</a:t>
          </a:r>
          <a:endParaRPr lang="en-US" dirty="0"/>
        </a:p>
      </dgm:t>
    </dgm:pt>
    <dgm:pt modelId="{534CD31D-7371-487C-B3A6-2A94001308AE}" type="parTrans" cxnId="{907FA0E2-221D-4F0C-A9BE-B1B52D79D65A}">
      <dgm:prSet/>
      <dgm:spPr/>
      <dgm:t>
        <a:bodyPr/>
        <a:lstStyle/>
        <a:p>
          <a:endParaRPr lang="en-US"/>
        </a:p>
      </dgm:t>
    </dgm:pt>
    <dgm:pt modelId="{B0E0AA9E-81E8-4278-83EB-7F106B3219AD}" type="sibTrans" cxnId="{907FA0E2-221D-4F0C-A9BE-B1B52D79D65A}">
      <dgm:prSet/>
      <dgm:spPr/>
      <dgm:t>
        <a:bodyPr/>
        <a:lstStyle/>
        <a:p>
          <a:endParaRPr lang="en-US"/>
        </a:p>
      </dgm:t>
    </dgm:pt>
    <dgm:pt modelId="{A6695343-3585-4647-A751-E76847D3AA8D}">
      <dgm:prSet/>
      <dgm:spPr>
        <a:solidFill>
          <a:schemeClr val="bg1">
            <a:alpha val="90000"/>
          </a:schemeClr>
        </a:solidFill>
        <a:ln>
          <a:solidFill>
            <a:schemeClr val="accent5">
              <a:alpha val="90000"/>
            </a:schemeClr>
          </a:solidFill>
        </a:ln>
      </dgm:spPr>
      <dgm:t>
        <a:bodyPr/>
        <a:lstStyle/>
        <a:p>
          <a:pPr rtl="0"/>
          <a:r>
            <a:rPr lang="en-US" smtClean="0"/>
            <a:t>Similar to the Windows Azure staging/production &amp; swap VIP process</a:t>
          </a:r>
          <a:endParaRPr lang="en-US"/>
        </a:p>
      </dgm:t>
    </dgm:pt>
    <dgm:pt modelId="{849B745B-FDCF-4100-B36D-313A2702BEF1}" type="parTrans" cxnId="{373B5112-B303-44B7-8F08-B7C6523D63AC}">
      <dgm:prSet/>
      <dgm:spPr/>
      <dgm:t>
        <a:bodyPr/>
        <a:lstStyle/>
        <a:p>
          <a:endParaRPr lang="en-US"/>
        </a:p>
      </dgm:t>
    </dgm:pt>
    <dgm:pt modelId="{3A36B5AD-DE2B-4C12-805B-2763524DC6B5}" type="sibTrans" cxnId="{373B5112-B303-44B7-8F08-B7C6523D63AC}">
      <dgm:prSet/>
      <dgm:spPr/>
      <dgm:t>
        <a:bodyPr/>
        <a:lstStyle/>
        <a:p>
          <a:endParaRPr lang="en-US"/>
        </a:p>
      </dgm:t>
    </dgm:pt>
    <dgm:pt modelId="{6CD7E59C-1B29-4090-9C74-655AD1AB2ACD}">
      <dgm:prSet custT="1"/>
      <dgm:spPr>
        <a:solidFill>
          <a:schemeClr val="bg1">
            <a:lumMod val="95000"/>
          </a:schemeClr>
        </a:solidFill>
        <a:ln>
          <a:solidFill>
            <a:schemeClr val="accent5"/>
          </a:solidFill>
        </a:ln>
      </dgm:spPr>
      <dgm:t>
        <a:bodyPr/>
        <a:lstStyle/>
        <a:p>
          <a:pPr rtl="0"/>
          <a:r>
            <a:rPr lang="en-US" sz="2800" b="1" smtClean="0">
              <a:solidFill>
                <a:sysClr val="windowText" lastClr="000000"/>
              </a:solidFill>
            </a:rPr>
            <a:t>Web App &amp; Database</a:t>
          </a:r>
          <a:endParaRPr lang="en-US" sz="2800" b="1">
            <a:solidFill>
              <a:sysClr val="windowText" lastClr="000000"/>
            </a:solidFill>
          </a:endParaRPr>
        </a:p>
      </dgm:t>
    </dgm:pt>
    <dgm:pt modelId="{DD31DD1E-AE95-4C99-8F19-ECFFE9D90332}" type="parTrans" cxnId="{CAB9C98C-E739-4E3C-BA21-15AC64A67968}">
      <dgm:prSet/>
      <dgm:spPr/>
      <dgm:t>
        <a:bodyPr/>
        <a:lstStyle/>
        <a:p>
          <a:endParaRPr lang="en-US"/>
        </a:p>
      </dgm:t>
    </dgm:pt>
    <dgm:pt modelId="{1997C548-0C8D-4615-9238-93890D7956A6}" type="sibTrans" cxnId="{CAB9C98C-E739-4E3C-BA21-15AC64A67968}">
      <dgm:prSet/>
      <dgm:spPr/>
      <dgm:t>
        <a:bodyPr/>
        <a:lstStyle/>
        <a:p>
          <a:endParaRPr lang="en-US"/>
        </a:p>
      </dgm:t>
    </dgm:pt>
    <dgm:pt modelId="{AB022076-A08B-453F-934F-1ABA93C1D7F1}">
      <dgm:prSet/>
      <dgm:spPr>
        <a:solidFill>
          <a:schemeClr val="bg1">
            <a:alpha val="90000"/>
          </a:schemeClr>
        </a:solidFill>
        <a:ln>
          <a:solidFill>
            <a:schemeClr val="accent5">
              <a:alpha val="90000"/>
            </a:schemeClr>
          </a:solidFill>
        </a:ln>
      </dgm:spPr>
      <dgm:t>
        <a:bodyPr/>
        <a:lstStyle/>
        <a:p>
          <a:pPr rtl="0"/>
          <a:r>
            <a:rPr lang="en-US" smtClean="0"/>
            <a:t>Web App</a:t>
          </a:r>
          <a:endParaRPr lang="en-US"/>
        </a:p>
      </dgm:t>
    </dgm:pt>
    <dgm:pt modelId="{86147DC7-F599-4B15-9B4F-4D5024660DD3}" type="parTrans" cxnId="{F1D9E7C0-4AE3-4F05-9FFA-A8F71831741F}">
      <dgm:prSet/>
      <dgm:spPr/>
      <dgm:t>
        <a:bodyPr/>
        <a:lstStyle/>
        <a:p>
          <a:endParaRPr lang="en-US"/>
        </a:p>
      </dgm:t>
    </dgm:pt>
    <dgm:pt modelId="{8A513C10-0599-4E62-B4C5-CC3AF0BE2305}" type="sibTrans" cxnId="{F1D9E7C0-4AE3-4F05-9FFA-A8F71831741F}">
      <dgm:prSet/>
      <dgm:spPr/>
      <dgm:t>
        <a:bodyPr/>
        <a:lstStyle/>
        <a:p>
          <a:endParaRPr lang="en-US"/>
        </a:p>
      </dgm:t>
    </dgm:pt>
    <dgm:pt modelId="{A8851D95-0A76-480F-9967-3AA0D26EA14C}">
      <dgm:prSet/>
      <dgm:spPr>
        <a:solidFill>
          <a:schemeClr val="bg1">
            <a:alpha val="90000"/>
          </a:schemeClr>
        </a:solidFill>
        <a:ln>
          <a:solidFill>
            <a:schemeClr val="accent5">
              <a:alpha val="90000"/>
            </a:schemeClr>
          </a:solidFill>
        </a:ln>
      </dgm:spPr>
      <dgm:t>
        <a:bodyPr/>
        <a:lstStyle/>
        <a:p>
          <a:pPr rtl="0"/>
          <a:r>
            <a:rPr lang="en-US" smtClean="0"/>
            <a:t>Upgrade creates new instance</a:t>
          </a:r>
          <a:endParaRPr lang="en-US"/>
        </a:p>
      </dgm:t>
    </dgm:pt>
    <dgm:pt modelId="{0ACCBA99-50CC-4044-87EC-167C4D884542}" type="parTrans" cxnId="{700839AD-C777-49DB-83FF-EF6B5EFC0C65}">
      <dgm:prSet/>
      <dgm:spPr/>
      <dgm:t>
        <a:bodyPr/>
        <a:lstStyle/>
        <a:p>
          <a:endParaRPr lang="en-US"/>
        </a:p>
      </dgm:t>
    </dgm:pt>
    <dgm:pt modelId="{01DAAB3D-6B19-42E0-810B-12EF82DBB819}" type="sibTrans" cxnId="{700839AD-C777-49DB-83FF-EF6B5EFC0C65}">
      <dgm:prSet/>
      <dgm:spPr/>
      <dgm:t>
        <a:bodyPr/>
        <a:lstStyle/>
        <a:p>
          <a:endParaRPr lang="en-US"/>
        </a:p>
      </dgm:t>
    </dgm:pt>
    <dgm:pt modelId="{CDBE2766-A0E1-4E53-A335-1922D9628942}">
      <dgm:prSet/>
      <dgm:spPr>
        <a:solidFill>
          <a:schemeClr val="bg1">
            <a:alpha val="90000"/>
          </a:schemeClr>
        </a:solidFill>
        <a:ln>
          <a:solidFill>
            <a:schemeClr val="accent5">
              <a:alpha val="90000"/>
            </a:schemeClr>
          </a:solidFill>
        </a:ln>
      </dgm:spPr>
      <dgm:t>
        <a:bodyPr/>
        <a:lstStyle/>
        <a:p>
          <a:pPr rtl="0"/>
          <a:r>
            <a:rPr lang="en-US" smtClean="0"/>
            <a:t>Database</a:t>
          </a:r>
          <a:endParaRPr lang="en-US"/>
        </a:p>
      </dgm:t>
    </dgm:pt>
    <dgm:pt modelId="{E3AE1479-B661-4F1C-96A2-50E8D76969AB}" type="parTrans" cxnId="{0853DEAC-5E9D-433E-AF33-76B3C29542C3}">
      <dgm:prSet/>
      <dgm:spPr/>
      <dgm:t>
        <a:bodyPr/>
        <a:lstStyle/>
        <a:p>
          <a:endParaRPr lang="en-US"/>
        </a:p>
      </dgm:t>
    </dgm:pt>
    <dgm:pt modelId="{BED55FB6-07E5-4D1C-B62B-F75B8618B3FB}" type="sibTrans" cxnId="{0853DEAC-5E9D-433E-AF33-76B3C29542C3}">
      <dgm:prSet/>
      <dgm:spPr/>
      <dgm:t>
        <a:bodyPr/>
        <a:lstStyle/>
        <a:p>
          <a:endParaRPr lang="en-US"/>
        </a:p>
      </dgm:t>
    </dgm:pt>
    <dgm:pt modelId="{86FE515A-AA0E-4A3A-AE14-B773AC0B3055}">
      <dgm:prSet/>
      <dgm:spPr>
        <a:solidFill>
          <a:schemeClr val="bg1">
            <a:alpha val="90000"/>
          </a:schemeClr>
        </a:solidFill>
        <a:ln>
          <a:solidFill>
            <a:schemeClr val="accent5">
              <a:alpha val="90000"/>
            </a:schemeClr>
          </a:solidFill>
        </a:ln>
      </dgm:spPr>
      <dgm:t>
        <a:bodyPr/>
        <a:lstStyle/>
        <a:p>
          <a:pPr rtl="0"/>
          <a:r>
            <a:rPr lang="en-US" dirty="0" smtClean="0"/>
            <a:t>*.DACPAC supports best effort schema upgrade</a:t>
          </a:r>
          <a:endParaRPr lang="en-US" dirty="0"/>
        </a:p>
      </dgm:t>
    </dgm:pt>
    <dgm:pt modelId="{85F340CD-2C18-4385-8496-1E404AF37C68}" type="parTrans" cxnId="{4C569A52-A50D-4DAD-B6DE-67F32AF38C88}">
      <dgm:prSet/>
      <dgm:spPr/>
      <dgm:t>
        <a:bodyPr/>
        <a:lstStyle/>
        <a:p>
          <a:endParaRPr lang="en-US"/>
        </a:p>
      </dgm:t>
    </dgm:pt>
    <dgm:pt modelId="{00DD78B6-3F59-4D58-A2CD-C0B778C0331F}" type="sibTrans" cxnId="{4C569A52-A50D-4DAD-B6DE-67F32AF38C88}">
      <dgm:prSet/>
      <dgm:spPr/>
      <dgm:t>
        <a:bodyPr/>
        <a:lstStyle/>
        <a:p>
          <a:endParaRPr lang="en-US"/>
        </a:p>
      </dgm:t>
    </dgm:pt>
    <dgm:pt modelId="{A61F4296-E147-4EA9-853D-511D13F91C99}">
      <dgm:prSet/>
      <dgm:spPr>
        <a:solidFill>
          <a:schemeClr val="bg1">
            <a:alpha val="90000"/>
          </a:schemeClr>
        </a:solidFill>
        <a:ln>
          <a:solidFill>
            <a:schemeClr val="accent5">
              <a:alpha val="90000"/>
            </a:schemeClr>
          </a:solidFill>
        </a:ln>
      </dgm:spPr>
      <dgm:t>
        <a:bodyPr/>
        <a:lstStyle/>
        <a:p>
          <a:pPr rtl="0"/>
          <a:r>
            <a:rPr lang="en-US" smtClean="0"/>
            <a:t>Beware of deletes &amp; renames</a:t>
          </a:r>
          <a:endParaRPr lang="en-US"/>
        </a:p>
      </dgm:t>
    </dgm:pt>
    <dgm:pt modelId="{494C4E5A-3926-471C-B719-251A25409D0C}" type="parTrans" cxnId="{921365E6-4FD2-43EA-8F21-C648A97A794F}">
      <dgm:prSet/>
      <dgm:spPr/>
      <dgm:t>
        <a:bodyPr/>
        <a:lstStyle/>
        <a:p>
          <a:endParaRPr lang="en-US"/>
        </a:p>
      </dgm:t>
    </dgm:pt>
    <dgm:pt modelId="{DBD2C7D4-8C5A-4499-92B6-E501081480A7}" type="sibTrans" cxnId="{921365E6-4FD2-43EA-8F21-C648A97A794F}">
      <dgm:prSet/>
      <dgm:spPr/>
      <dgm:t>
        <a:bodyPr/>
        <a:lstStyle/>
        <a:p>
          <a:endParaRPr lang="en-US"/>
        </a:p>
      </dgm:t>
    </dgm:pt>
    <dgm:pt modelId="{AB904521-DBED-4C7F-AAB1-89D9C8366668}">
      <dgm:prSet/>
      <dgm:spPr>
        <a:solidFill>
          <a:schemeClr val="bg1">
            <a:alpha val="90000"/>
          </a:schemeClr>
        </a:solidFill>
        <a:ln>
          <a:solidFill>
            <a:schemeClr val="accent5">
              <a:alpha val="90000"/>
            </a:schemeClr>
          </a:solidFill>
        </a:ln>
      </dgm:spPr>
      <dgm:t>
        <a:bodyPr/>
        <a:lstStyle/>
        <a:p>
          <a:pPr rtl="0"/>
          <a:r>
            <a:rPr lang="en-US" smtClean="0"/>
            <a:t>Use data script to massage data</a:t>
          </a:r>
          <a:endParaRPr lang="en-US"/>
        </a:p>
      </dgm:t>
    </dgm:pt>
    <dgm:pt modelId="{E9FD7C8F-0FE5-423D-AECC-C7D5888C5ACF}" type="parTrans" cxnId="{F9BD6811-896B-40A1-87FC-9573C71C52B2}">
      <dgm:prSet/>
      <dgm:spPr/>
      <dgm:t>
        <a:bodyPr/>
        <a:lstStyle/>
        <a:p>
          <a:endParaRPr lang="en-US"/>
        </a:p>
      </dgm:t>
    </dgm:pt>
    <dgm:pt modelId="{4E3B612F-EAD0-45AF-BA8E-2C52B182959A}" type="sibTrans" cxnId="{F9BD6811-896B-40A1-87FC-9573C71C52B2}">
      <dgm:prSet/>
      <dgm:spPr/>
      <dgm:t>
        <a:bodyPr/>
        <a:lstStyle/>
        <a:p>
          <a:endParaRPr lang="en-US"/>
        </a:p>
      </dgm:t>
    </dgm:pt>
    <dgm:pt modelId="{1848F3C2-A815-4A92-9C9B-8D79D76D33FA}" type="pres">
      <dgm:prSet presAssocID="{AFBE7801-175C-4A5A-9529-7BA32A81ED86}" presName="Name0" presStyleCnt="0">
        <dgm:presLayoutVars>
          <dgm:dir/>
          <dgm:animLvl val="lvl"/>
          <dgm:resizeHandles val="exact"/>
        </dgm:presLayoutVars>
      </dgm:prSet>
      <dgm:spPr/>
      <dgm:t>
        <a:bodyPr/>
        <a:lstStyle/>
        <a:p>
          <a:endParaRPr lang="en-US"/>
        </a:p>
      </dgm:t>
    </dgm:pt>
    <dgm:pt modelId="{0E3A5FAE-D04E-4E06-8D4A-CC9A139BBF51}" type="pres">
      <dgm:prSet presAssocID="{EA927687-E538-4170-A709-D1944509D9F9}" presName="composite" presStyleCnt="0"/>
      <dgm:spPr/>
    </dgm:pt>
    <dgm:pt modelId="{3C02B6A5-70FE-4E8D-B9C5-D4C9C39006BA}" type="pres">
      <dgm:prSet presAssocID="{EA927687-E538-4170-A709-D1944509D9F9}" presName="parTx" presStyleLbl="alignNode1" presStyleIdx="0" presStyleCnt="2">
        <dgm:presLayoutVars>
          <dgm:chMax val="0"/>
          <dgm:chPref val="0"/>
          <dgm:bulletEnabled val="1"/>
        </dgm:presLayoutVars>
      </dgm:prSet>
      <dgm:spPr/>
      <dgm:t>
        <a:bodyPr/>
        <a:lstStyle/>
        <a:p>
          <a:endParaRPr lang="en-US"/>
        </a:p>
      </dgm:t>
    </dgm:pt>
    <dgm:pt modelId="{EC039BFA-0342-4606-9B99-8704704B2B4C}" type="pres">
      <dgm:prSet presAssocID="{EA927687-E538-4170-A709-D1944509D9F9}" presName="desTx" presStyleLbl="alignAccFollowNode1" presStyleIdx="0" presStyleCnt="2">
        <dgm:presLayoutVars>
          <dgm:bulletEnabled val="1"/>
        </dgm:presLayoutVars>
      </dgm:prSet>
      <dgm:spPr/>
      <dgm:t>
        <a:bodyPr/>
        <a:lstStyle/>
        <a:p>
          <a:endParaRPr lang="en-US"/>
        </a:p>
      </dgm:t>
    </dgm:pt>
    <dgm:pt modelId="{3F4B2531-A556-4599-8C11-F269CE44ACBE}" type="pres">
      <dgm:prSet presAssocID="{BFD5DA0F-2557-4451-96AD-C9D964A5F417}" presName="space" presStyleCnt="0"/>
      <dgm:spPr/>
    </dgm:pt>
    <dgm:pt modelId="{6414921A-81F8-4A3D-B6A0-686F117597DA}" type="pres">
      <dgm:prSet presAssocID="{6CD7E59C-1B29-4090-9C74-655AD1AB2ACD}" presName="composite" presStyleCnt="0"/>
      <dgm:spPr/>
    </dgm:pt>
    <dgm:pt modelId="{7DB37355-8BC6-4D7A-ADAC-C189E7A44B54}" type="pres">
      <dgm:prSet presAssocID="{6CD7E59C-1B29-4090-9C74-655AD1AB2ACD}" presName="parTx" presStyleLbl="alignNode1" presStyleIdx="1" presStyleCnt="2">
        <dgm:presLayoutVars>
          <dgm:chMax val="0"/>
          <dgm:chPref val="0"/>
          <dgm:bulletEnabled val="1"/>
        </dgm:presLayoutVars>
      </dgm:prSet>
      <dgm:spPr/>
      <dgm:t>
        <a:bodyPr/>
        <a:lstStyle/>
        <a:p>
          <a:endParaRPr lang="en-US"/>
        </a:p>
      </dgm:t>
    </dgm:pt>
    <dgm:pt modelId="{0E190FAA-E800-4A7D-B084-8DA6B899477A}" type="pres">
      <dgm:prSet presAssocID="{6CD7E59C-1B29-4090-9C74-655AD1AB2ACD}" presName="desTx" presStyleLbl="alignAccFollowNode1" presStyleIdx="1" presStyleCnt="2">
        <dgm:presLayoutVars>
          <dgm:bulletEnabled val="1"/>
        </dgm:presLayoutVars>
      </dgm:prSet>
      <dgm:spPr/>
      <dgm:t>
        <a:bodyPr/>
        <a:lstStyle/>
        <a:p>
          <a:endParaRPr lang="en-US"/>
        </a:p>
      </dgm:t>
    </dgm:pt>
  </dgm:ptLst>
  <dgm:cxnLst>
    <dgm:cxn modelId="{56D864B0-EE28-4052-8290-90BAD10CD241}" type="presOf" srcId="{A61F4296-E147-4EA9-853D-511D13F91C99}" destId="{0E190FAA-E800-4A7D-B084-8DA6B899477A}" srcOrd="0" destOrd="4" presId="urn:microsoft.com/office/officeart/2005/8/layout/hList1"/>
    <dgm:cxn modelId="{E009267C-4CF9-46FB-9597-B1F56B1C5A55}" srcId="{EA927687-E538-4170-A709-D1944509D9F9}" destId="{0E48FDE6-A3B2-4C4E-BFAD-48143C472675}" srcOrd="0" destOrd="0" parTransId="{880814B2-CE8B-4C2C-986C-8A6A895FFBDA}" sibTransId="{582470AB-1160-4743-914A-10FE4D55E983}"/>
    <dgm:cxn modelId="{1C808D16-79F0-4538-8576-A1EA689F25A2}" type="presOf" srcId="{854437F8-E4EC-4B3D-AC24-F804D5747263}" destId="{EC039BFA-0342-4606-9B99-8704704B2B4C}" srcOrd="0" destOrd="2" presId="urn:microsoft.com/office/officeart/2005/8/layout/hList1"/>
    <dgm:cxn modelId="{921365E6-4FD2-43EA-8F21-C648A97A794F}" srcId="{CDBE2766-A0E1-4E53-A335-1922D9628942}" destId="{A61F4296-E147-4EA9-853D-511D13F91C99}" srcOrd="1" destOrd="0" parTransId="{494C4E5A-3926-471C-B719-251A25409D0C}" sibTransId="{DBD2C7D4-8C5A-4499-92B6-E501081480A7}"/>
    <dgm:cxn modelId="{907FA0E2-221D-4F0C-A9BE-B1B52D79D65A}" srcId="{0E48FDE6-A3B2-4C4E-BFAD-48143C472675}" destId="{BFB47225-3C97-41B0-9CB5-A074045E5412}" srcOrd="3" destOrd="0" parTransId="{534CD31D-7371-487C-B3A6-2A94001308AE}" sibTransId="{B0E0AA9E-81E8-4278-83EB-7F106B3219AD}"/>
    <dgm:cxn modelId="{DD9FC6FA-0EEC-4DC0-AE2F-F3A42364296C}" type="presOf" srcId="{5674EFE9-555F-45E2-B520-4E338AFE3BE6}" destId="{EC039BFA-0342-4606-9B99-8704704B2B4C}" srcOrd="0" destOrd="1" presId="urn:microsoft.com/office/officeart/2005/8/layout/hList1"/>
    <dgm:cxn modelId="{9427C3BA-5206-487C-A389-AC9B8FF027F9}" srcId="{0E48FDE6-A3B2-4C4E-BFAD-48143C472675}" destId="{854437F8-E4EC-4B3D-AC24-F804D5747263}" srcOrd="1" destOrd="0" parTransId="{6CBE4ACC-8296-430B-B2EC-52A6DB7C2E4F}" sibTransId="{0A6441F8-122C-4472-9510-E4102E78CA7B}"/>
    <dgm:cxn modelId="{C8FF252C-811C-416F-A1E7-62A30D5D72F5}" type="presOf" srcId="{BFB47225-3C97-41B0-9CB5-A074045E5412}" destId="{EC039BFA-0342-4606-9B99-8704704B2B4C}" srcOrd="0" destOrd="4" presId="urn:microsoft.com/office/officeart/2005/8/layout/hList1"/>
    <dgm:cxn modelId="{646E5235-BCE9-45A3-A6BE-D91963AF70C2}" type="presOf" srcId="{CDBE2766-A0E1-4E53-A335-1922D9628942}" destId="{0E190FAA-E800-4A7D-B084-8DA6B899477A}" srcOrd="0" destOrd="2" presId="urn:microsoft.com/office/officeart/2005/8/layout/hList1"/>
    <dgm:cxn modelId="{0853DEAC-5E9D-433E-AF33-76B3C29542C3}" srcId="{6CD7E59C-1B29-4090-9C74-655AD1AB2ACD}" destId="{CDBE2766-A0E1-4E53-A335-1922D9628942}" srcOrd="1" destOrd="0" parTransId="{E3AE1479-B661-4F1C-96A2-50E8D76969AB}" sibTransId="{BED55FB6-07E5-4D1C-B62B-F75B8618B3FB}"/>
    <dgm:cxn modelId="{9DFFF37C-E3E0-416B-8D08-D9BC04E8B28E}" srcId="{AFBE7801-175C-4A5A-9529-7BA32A81ED86}" destId="{EA927687-E538-4170-A709-D1944509D9F9}" srcOrd="0" destOrd="0" parTransId="{CC4F1D19-7B48-4816-9A7E-FE8DB307B98E}" sibTransId="{BFD5DA0F-2557-4451-96AD-C9D964A5F417}"/>
    <dgm:cxn modelId="{9BDEDAA2-3FC3-4071-963A-C5299C35AAB7}" type="presOf" srcId="{A8851D95-0A76-480F-9967-3AA0D26EA14C}" destId="{0E190FAA-E800-4A7D-B084-8DA6B899477A}" srcOrd="0" destOrd="1" presId="urn:microsoft.com/office/officeart/2005/8/layout/hList1"/>
    <dgm:cxn modelId="{3E833BD8-EC2F-4DCA-A826-138EC15F8412}" type="presOf" srcId="{A6695343-3585-4647-A751-E76847D3AA8D}" destId="{EC039BFA-0342-4606-9B99-8704704B2B4C}" srcOrd="0" destOrd="5" presId="urn:microsoft.com/office/officeart/2005/8/layout/hList1"/>
    <dgm:cxn modelId="{373B5112-B303-44B7-8F08-B7C6523D63AC}" srcId="{EA927687-E538-4170-A709-D1944509D9F9}" destId="{A6695343-3585-4647-A751-E76847D3AA8D}" srcOrd="1" destOrd="0" parTransId="{849B745B-FDCF-4100-B36D-313A2702BEF1}" sibTransId="{3A36B5AD-DE2B-4C12-805B-2763524DC6B5}"/>
    <dgm:cxn modelId="{363E48C7-1EDE-4E63-9D70-20B75DAF984E}" type="presOf" srcId="{86FE515A-AA0E-4A3A-AE14-B773AC0B3055}" destId="{0E190FAA-E800-4A7D-B084-8DA6B899477A}" srcOrd="0" destOrd="3" presId="urn:microsoft.com/office/officeart/2005/8/layout/hList1"/>
    <dgm:cxn modelId="{4C569A52-A50D-4DAD-B6DE-67F32AF38C88}" srcId="{CDBE2766-A0E1-4E53-A335-1922D9628942}" destId="{86FE515A-AA0E-4A3A-AE14-B773AC0B3055}" srcOrd="0" destOrd="0" parTransId="{85F340CD-2C18-4385-8496-1E404AF37C68}" sibTransId="{00DD78B6-3F59-4D58-A2CD-C0B778C0331F}"/>
    <dgm:cxn modelId="{700839AD-C777-49DB-83FF-EF6B5EFC0C65}" srcId="{AB022076-A08B-453F-934F-1ABA93C1D7F1}" destId="{A8851D95-0A76-480F-9967-3AA0D26EA14C}" srcOrd="0" destOrd="0" parTransId="{0ACCBA99-50CC-4044-87EC-167C4D884542}" sibTransId="{01DAAB3D-6B19-42E0-810B-12EF82DBB819}"/>
    <dgm:cxn modelId="{B8485278-B184-4B6D-BDF9-B5F281DEB958}" srcId="{0E48FDE6-A3B2-4C4E-BFAD-48143C472675}" destId="{6314AECE-D639-451B-A7EB-5A9A073EF3C2}" srcOrd="2" destOrd="0" parTransId="{716F6B8F-161D-4A02-89DA-56C2618A3927}" sibTransId="{82891589-A2D6-4CDE-8713-B19908B32C77}"/>
    <dgm:cxn modelId="{274CC9E9-B944-4512-B5DE-819786A2BB67}" type="presOf" srcId="{0E48FDE6-A3B2-4C4E-BFAD-48143C472675}" destId="{EC039BFA-0342-4606-9B99-8704704B2B4C}" srcOrd="0" destOrd="0" presId="urn:microsoft.com/office/officeart/2005/8/layout/hList1"/>
    <dgm:cxn modelId="{0026329F-3915-41B1-8D2C-89994BB96A3E}" type="presOf" srcId="{EA927687-E538-4170-A709-D1944509D9F9}" destId="{3C02B6A5-70FE-4E8D-B9C5-D4C9C39006BA}" srcOrd="0" destOrd="0" presId="urn:microsoft.com/office/officeart/2005/8/layout/hList1"/>
    <dgm:cxn modelId="{CAB9C98C-E739-4E3C-BA21-15AC64A67968}" srcId="{AFBE7801-175C-4A5A-9529-7BA32A81ED86}" destId="{6CD7E59C-1B29-4090-9C74-655AD1AB2ACD}" srcOrd="1" destOrd="0" parTransId="{DD31DD1E-AE95-4C99-8F19-ECFFE9D90332}" sibTransId="{1997C548-0C8D-4615-9238-93890D7956A6}"/>
    <dgm:cxn modelId="{F9BD6811-896B-40A1-87FC-9573C71C52B2}" srcId="{CDBE2766-A0E1-4E53-A335-1922D9628942}" destId="{AB904521-DBED-4C7F-AAB1-89D9C8366668}" srcOrd="2" destOrd="0" parTransId="{E9FD7C8F-0FE5-423D-AECC-C7D5888C5ACF}" sibTransId="{4E3B612F-EAD0-45AF-BA8E-2C52B182959A}"/>
    <dgm:cxn modelId="{E1C1B01D-8072-4FB6-8597-D0B33E97151B}" srcId="{0E48FDE6-A3B2-4C4E-BFAD-48143C472675}" destId="{5674EFE9-555F-45E2-B520-4E338AFE3BE6}" srcOrd="0" destOrd="0" parTransId="{EB411365-BF72-438E-8687-8288F04828FF}" sibTransId="{3E7D4080-DA0D-4479-AF3A-9FB0BD9DA872}"/>
    <dgm:cxn modelId="{5ACFC522-A1F5-4F74-9B57-CC24B7D64FF0}" type="presOf" srcId="{6CD7E59C-1B29-4090-9C74-655AD1AB2ACD}" destId="{7DB37355-8BC6-4D7A-ADAC-C189E7A44B54}" srcOrd="0" destOrd="0" presId="urn:microsoft.com/office/officeart/2005/8/layout/hList1"/>
    <dgm:cxn modelId="{EA5A2734-0EAD-45F2-9C88-3FA50D535C2C}" type="presOf" srcId="{AB904521-DBED-4C7F-AAB1-89D9C8366668}" destId="{0E190FAA-E800-4A7D-B084-8DA6B899477A}" srcOrd="0" destOrd="5" presId="urn:microsoft.com/office/officeart/2005/8/layout/hList1"/>
    <dgm:cxn modelId="{D6233644-DDE7-429A-B54C-099AA5012CC2}" type="presOf" srcId="{6314AECE-D639-451B-A7EB-5A9A073EF3C2}" destId="{EC039BFA-0342-4606-9B99-8704704B2B4C}" srcOrd="0" destOrd="3" presId="urn:microsoft.com/office/officeart/2005/8/layout/hList1"/>
    <dgm:cxn modelId="{F1D9E7C0-4AE3-4F05-9FFA-A8F71831741F}" srcId="{6CD7E59C-1B29-4090-9C74-655AD1AB2ACD}" destId="{AB022076-A08B-453F-934F-1ABA93C1D7F1}" srcOrd="0" destOrd="0" parTransId="{86147DC7-F599-4B15-9B4F-4D5024660DD3}" sibTransId="{8A513C10-0599-4E62-B4C5-CC3AF0BE2305}"/>
    <dgm:cxn modelId="{5DBE07C3-8407-402C-9E57-A03E02ED8BBF}" type="presOf" srcId="{AB022076-A08B-453F-934F-1ABA93C1D7F1}" destId="{0E190FAA-E800-4A7D-B084-8DA6B899477A}" srcOrd="0" destOrd="0" presId="urn:microsoft.com/office/officeart/2005/8/layout/hList1"/>
    <dgm:cxn modelId="{4C7F20BC-0AE0-453C-BA0B-728EB777886B}" type="presOf" srcId="{AFBE7801-175C-4A5A-9529-7BA32A81ED86}" destId="{1848F3C2-A815-4A92-9C9B-8D79D76D33FA}" srcOrd="0" destOrd="0" presId="urn:microsoft.com/office/officeart/2005/8/layout/hList1"/>
    <dgm:cxn modelId="{679C84C4-30B0-4961-8714-A5ABEBF9FA69}" type="presParOf" srcId="{1848F3C2-A815-4A92-9C9B-8D79D76D33FA}" destId="{0E3A5FAE-D04E-4E06-8D4A-CC9A139BBF51}" srcOrd="0" destOrd="0" presId="urn:microsoft.com/office/officeart/2005/8/layout/hList1"/>
    <dgm:cxn modelId="{FEA5E4BD-E0CE-4820-A778-6D543908E74B}" type="presParOf" srcId="{0E3A5FAE-D04E-4E06-8D4A-CC9A139BBF51}" destId="{3C02B6A5-70FE-4E8D-B9C5-D4C9C39006BA}" srcOrd="0" destOrd="0" presId="urn:microsoft.com/office/officeart/2005/8/layout/hList1"/>
    <dgm:cxn modelId="{6985B50D-BB82-4113-9B62-F6F1F4B2A677}" type="presParOf" srcId="{0E3A5FAE-D04E-4E06-8D4A-CC9A139BBF51}" destId="{EC039BFA-0342-4606-9B99-8704704B2B4C}" srcOrd="1" destOrd="0" presId="urn:microsoft.com/office/officeart/2005/8/layout/hList1"/>
    <dgm:cxn modelId="{D1FDBD55-29AC-4C42-90F5-BA6DC13A1981}" type="presParOf" srcId="{1848F3C2-A815-4A92-9C9B-8D79D76D33FA}" destId="{3F4B2531-A556-4599-8C11-F269CE44ACBE}" srcOrd="1" destOrd="0" presId="urn:microsoft.com/office/officeart/2005/8/layout/hList1"/>
    <dgm:cxn modelId="{92D3BAE6-3903-4335-B8BC-7A22BB42373E}" type="presParOf" srcId="{1848F3C2-A815-4A92-9C9B-8D79D76D33FA}" destId="{6414921A-81F8-4A3D-B6A0-686F117597DA}" srcOrd="2" destOrd="0" presId="urn:microsoft.com/office/officeart/2005/8/layout/hList1"/>
    <dgm:cxn modelId="{E9FFE06C-B8FD-418C-9AEF-75933CB511CA}" type="presParOf" srcId="{6414921A-81F8-4A3D-B6A0-686F117597DA}" destId="{7DB37355-8BC6-4D7A-ADAC-C189E7A44B54}" srcOrd="0" destOrd="0" presId="urn:microsoft.com/office/officeart/2005/8/layout/hList1"/>
    <dgm:cxn modelId="{4CB9EDA5-D0EB-4B05-99B2-CCB2EB7B6236}" type="presParOf" srcId="{6414921A-81F8-4A3D-B6A0-686F117597DA}" destId="{0E190FAA-E800-4A7D-B084-8DA6B899477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9F429-6A95-403B-8F43-ECF4E8314493}">
      <dsp:nvSpPr>
        <dsp:cNvPr id="0" name=""/>
        <dsp:cNvSpPr/>
      </dsp:nvSpPr>
      <dsp:spPr>
        <a:xfrm rot="16200000">
          <a:off x="-619183" y="620423"/>
          <a:ext cx="4464106" cy="3223258"/>
        </a:xfrm>
        <a:prstGeom prst="flowChartManualOperation">
          <a:avLst/>
        </a:prstGeom>
        <a:solidFill>
          <a:schemeClr val="accent4">
            <a:shade val="50000"/>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0" tIns="0" rIns="165277" bIns="0" numCol="1" spcCol="1270" anchor="t" anchorCtr="0">
          <a:noAutofit/>
        </a:bodyPr>
        <a:lstStyle/>
        <a:p>
          <a:pPr lvl="0" algn="l" defTabSz="1155700" rtl="0">
            <a:lnSpc>
              <a:spcPct val="90000"/>
            </a:lnSpc>
            <a:spcBef>
              <a:spcPct val="0"/>
            </a:spcBef>
            <a:spcAft>
              <a:spcPct val="35000"/>
            </a:spcAft>
          </a:pPr>
          <a:r>
            <a:rPr lang="en-US" sz="2600" kern="1200" smtClean="0"/>
            <a:t>Features</a:t>
          </a:r>
          <a:endParaRPr lang="en-US" sz="2600" kern="1200"/>
        </a:p>
        <a:p>
          <a:pPr marL="228600" lvl="1" indent="-228600" algn="l" defTabSz="889000" rtl="0">
            <a:lnSpc>
              <a:spcPct val="90000"/>
            </a:lnSpc>
            <a:spcBef>
              <a:spcPct val="0"/>
            </a:spcBef>
            <a:spcAft>
              <a:spcPct val="15000"/>
            </a:spcAft>
            <a:buChar char="••"/>
          </a:pPr>
          <a:r>
            <a:rPr lang="en-US" sz="2000" kern="1200" smtClean="0"/>
            <a:t>Shared IIS Hosting</a:t>
          </a:r>
          <a:endParaRPr lang="en-US" sz="2000" kern="1200"/>
        </a:p>
        <a:p>
          <a:pPr marL="228600" lvl="1" indent="-228600" algn="l" defTabSz="889000" rtl="0">
            <a:lnSpc>
              <a:spcPct val="90000"/>
            </a:lnSpc>
            <a:spcBef>
              <a:spcPct val="0"/>
            </a:spcBef>
            <a:spcAft>
              <a:spcPct val="15000"/>
            </a:spcAft>
            <a:buChar char="••"/>
          </a:pPr>
          <a:r>
            <a:rPr lang="en-US" sz="2000" kern="1200" smtClean="0"/>
            <a:t>SQL Azure Databases</a:t>
          </a:r>
          <a:endParaRPr lang="en-US" sz="2000" kern="1200"/>
        </a:p>
        <a:p>
          <a:pPr marL="228600" lvl="1" indent="-228600" algn="l" defTabSz="889000" rtl="0">
            <a:lnSpc>
              <a:spcPct val="90000"/>
            </a:lnSpc>
            <a:spcBef>
              <a:spcPct val="0"/>
            </a:spcBef>
            <a:spcAft>
              <a:spcPct val="15000"/>
            </a:spcAft>
            <a:buChar char="••"/>
          </a:pPr>
          <a:r>
            <a:rPr lang="en-US" sz="2000" kern="1200" smtClean="0"/>
            <a:t>Transactional App Lifecycle</a:t>
          </a:r>
          <a:endParaRPr lang="en-US" sz="2000" kern="1200"/>
        </a:p>
        <a:p>
          <a:pPr marL="228600" lvl="1" indent="-228600" algn="l" defTabSz="889000" rtl="0">
            <a:lnSpc>
              <a:spcPct val="90000"/>
            </a:lnSpc>
            <a:spcBef>
              <a:spcPct val="0"/>
            </a:spcBef>
            <a:spcAft>
              <a:spcPct val="15000"/>
            </a:spcAft>
            <a:buChar char="••"/>
          </a:pPr>
          <a:r>
            <a:rPr lang="en-US" sz="2000" kern="1200" smtClean="0"/>
            <a:t>Scale Up &amp; Out</a:t>
          </a:r>
          <a:endParaRPr lang="en-US" sz="2000" kern="1200"/>
        </a:p>
      </dsp:txBody>
      <dsp:txXfrm rot="5400000">
        <a:off x="1241" y="892820"/>
        <a:ext cx="3223258" cy="2678464"/>
      </dsp:txXfrm>
    </dsp:sp>
    <dsp:sp modelId="{516F90CA-CBEB-4B7E-9F71-1A99235EFD56}">
      <dsp:nvSpPr>
        <dsp:cNvPr id="0" name=""/>
        <dsp:cNvSpPr/>
      </dsp:nvSpPr>
      <dsp:spPr>
        <a:xfrm rot="16200000">
          <a:off x="2845819" y="620423"/>
          <a:ext cx="4464106" cy="3223258"/>
        </a:xfrm>
        <a:prstGeom prst="flowChartManualOperation">
          <a:avLst/>
        </a:prstGeom>
        <a:solidFill>
          <a:schemeClr val="accent4">
            <a:shade val="50000"/>
            <a:hueOff val="0"/>
            <a:satOff val="0"/>
            <a:lumOff val="34016"/>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0" tIns="0" rIns="165277" bIns="0" numCol="1" spcCol="1270" anchor="t" anchorCtr="0">
          <a:noAutofit/>
        </a:bodyPr>
        <a:lstStyle/>
        <a:p>
          <a:pPr lvl="0" algn="l" defTabSz="1155700" rtl="0">
            <a:lnSpc>
              <a:spcPct val="90000"/>
            </a:lnSpc>
            <a:spcBef>
              <a:spcPct val="0"/>
            </a:spcBef>
            <a:spcAft>
              <a:spcPct val="35000"/>
            </a:spcAft>
          </a:pPr>
          <a:r>
            <a:rPr lang="en-US" sz="2600" kern="1200" smtClean="0"/>
            <a:t>Service Level Agreement (SLA)</a:t>
          </a:r>
          <a:endParaRPr lang="en-US" sz="2600" kern="1200"/>
        </a:p>
        <a:p>
          <a:pPr marL="228600" lvl="1" indent="-228600" algn="l" defTabSz="889000" rtl="0">
            <a:lnSpc>
              <a:spcPct val="90000"/>
            </a:lnSpc>
            <a:spcBef>
              <a:spcPct val="0"/>
            </a:spcBef>
            <a:spcAft>
              <a:spcPct val="15000"/>
            </a:spcAft>
            <a:buChar char="••"/>
          </a:pPr>
          <a:r>
            <a:rPr lang="en-US" sz="2000" kern="1200" smtClean="0"/>
            <a:t>Redundant Storage</a:t>
          </a:r>
          <a:endParaRPr lang="en-US" sz="2000" kern="1200"/>
        </a:p>
        <a:p>
          <a:pPr marL="228600" lvl="1" indent="-228600" algn="l" defTabSz="889000" rtl="0">
            <a:lnSpc>
              <a:spcPct val="90000"/>
            </a:lnSpc>
            <a:spcBef>
              <a:spcPct val="0"/>
            </a:spcBef>
            <a:spcAft>
              <a:spcPct val="15000"/>
            </a:spcAft>
            <a:buChar char="••"/>
          </a:pPr>
          <a:r>
            <a:rPr lang="en-US" sz="2000" kern="1200" smtClean="0"/>
            <a:t>Disaster Recovery</a:t>
          </a:r>
          <a:endParaRPr lang="en-US" sz="2000" kern="1200"/>
        </a:p>
        <a:p>
          <a:pPr marL="228600" lvl="1" indent="-228600" algn="l" defTabSz="889000" rtl="0">
            <a:lnSpc>
              <a:spcPct val="90000"/>
            </a:lnSpc>
            <a:spcBef>
              <a:spcPct val="0"/>
            </a:spcBef>
            <a:spcAft>
              <a:spcPct val="15000"/>
            </a:spcAft>
            <a:buChar char="••"/>
          </a:pPr>
          <a:r>
            <a:rPr lang="en-US" sz="2000" kern="1200" smtClean="0"/>
            <a:t>Shared Customer Support for App Issues</a:t>
          </a:r>
          <a:endParaRPr lang="en-US" sz="2000" kern="1200"/>
        </a:p>
      </dsp:txBody>
      <dsp:txXfrm rot="5400000">
        <a:off x="3466243" y="892820"/>
        <a:ext cx="3223258" cy="2678464"/>
      </dsp:txXfrm>
    </dsp:sp>
    <dsp:sp modelId="{AC6AC1BE-4589-4DCF-BAD0-7CF2E10E06C7}">
      <dsp:nvSpPr>
        <dsp:cNvPr id="0" name=""/>
        <dsp:cNvSpPr/>
      </dsp:nvSpPr>
      <dsp:spPr>
        <a:xfrm rot="16200000">
          <a:off x="6310821" y="620423"/>
          <a:ext cx="4464106" cy="3223258"/>
        </a:xfrm>
        <a:prstGeom prst="flowChartManualOperation">
          <a:avLst/>
        </a:prstGeom>
        <a:solidFill>
          <a:schemeClr val="accent4">
            <a:shade val="50000"/>
            <a:hueOff val="0"/>
            <a:satOff val="0"/>
            <a:lumOff val="34016"/>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0" tIns="0" rIns="165277" bIns="0" numCol="1" spcCol="1270" anchor="t" anchorCtr="0">
          <a:noAutofit/>
        </a:bodyPr>
        <a:lstStyle/>
        <a:p>
          <a:pPr lvl="0" algn="l" defTabSz="1155700" rtl="0">
            <a:lnSpc>
              <a:spcPct val="90000"/>
            </a:lnSpc>
            <a:spcBef>
              <a:spcPct val="0"/>
            </a:spcBef>
            <a:spcAft>
              <a:spcPct val="35000"/>
            </a:spcAft>
          </a:pPr>
          <a:r>
            <a:rPr lang="en-US" sz="2600" kern="1200" smtClean="0"/>
            <a:t>Payment</a:t>
          </a:r>
          <a:endParaRPr lang="en-US" sz="2600" kern="1200"/>
        </a:p>
        <a:p>
          <a:pPr marL="228600" lvl="1" indent="-228600" algn="l" defTabSz="889000" rtl="0">
            <a:lnSpc>
              <a:spcPct val="90000"/>
            </a:lnSpc>
            <a:spcBef>
              <a:spcPct val="0"/>
            </a:spcBef>
            <a:spcAft>
              <a:spcPct val="15000"/>
            </a:spcAft>
            <a:buChar char="••"/>
          </a:pPr>
          <a:r>
            <a:rPr lang="en-US" sz="2000" kern="1200" smtClean="0"/>
            <a:t>Customer pays for hosting as part of app cost</a:t>
          </a:r>
          <a:endParaRPr lang="en-US" sz="2000" kern="1200"/>
        </a:p>
      </dsp:txBody>
      <dsp:txXfrm rot="5400000">
        <a:off x="6931245" y="892820"/>
        <a:ext cx="3223258" cy="26784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C8BF9-DE3D-4B2A-A78B-8EA5269C47AB}">
      <dsp:nvSpPr>
        <dsp:cNvPr id="0" name=""/>
        <dsp:cNvSpPr/>
      </dsp:nvSpPr>
      <dsp:spPr>
        <a:xfrm>
          <a:off x="52" y="59955"/>
          <a:ext cx="5020605" cy="676557"/>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b="1" kern="1200" dirty="0" smtClean="0">
              <a:solidFill>
                <a:sysClr val="windowText" lastClr="000000"/>
              </a:solidFill>
            </a:rPr>
            <a:t>SharePoint Package</a:t>
          </a:r>
          <a:endParaRPr lang="en-US" sz="2800" b="1" kern="1200" dirty="0">
            <a:solidFill>
              <a:sysClr val="windowText" lastClr="000000"/>
            </a:solidFill>
          </a:endParaRPr>
        </a:p>
      </dsp:txBody>
      <dsp:txXfrm>
        <a:off x="52" y="59955"/>
        <a:ext cx="5020605" cy="676557"/>
      </dsp:txXfrm>
    </dsp:sp>
    <dsp:sp modelId="{56BBBD0C-259D-4334-A050-C59FBC122BF2}">
      <dsp:nvSpPr>
        <dsp:cNvPr id="0" name=""/>
        <dsp:cNvSpPr/>
      </dsp:nvSpPr>
      <dsp:spPr>
        <a:xfrm>
          <a:off x="52" y="736512"/>
          <a:ext cx="5020605" cy="3985739"/>
        </a:xfrm>
        <a:prstGeom prst="rect">
          <a:avLst/>
        </a:prstGeom>
        <a:solidFill>
          <a:schemeClr val="bg1">
            <a:alpha val="90000"/>
          </a:schemeClr>
        </a:solidFill>
        <a:ln w="10795" cap="flat" cmpd="sng" algn="ctr">
          <a:solidFill>
            <a:schemeClr val="accent5"/>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kern="1200" smtClean="0"/>
            <a:t>Use Visual Studio SharePoint App Project</a:t>
          </a:r>
          <a:endParaRPr lang="en-US" sz="2200" kern="1200"/>
        </a:p>
        <a:p>
          <a:pPr marL="228600" lvl="1" indent="-228600" algn="l" defTabSz="977900" rtl="0">
            <a:lnSpc>
              <a:spcPct val="90000"/>
            </a:lnSpc>
            <a:spcBef>
              <a:spcPct val="0"/>
            </a:spcBef>
            <a:spcAft>
              <a:spcPct val="15000"/>
            </a:spcAft>
            <a:buChar char="••"/>
          </a:pPr>
          <a:r>
            <a:rPr lang="en-US" sz="2200" kern="1200" dirty="0" smtClean="0"/>
            <a:t>Focus on app entry points</a:t>
          </a:r>
          <a:endParaRPr lang="en-US" sz="2200" kern="1200" dirty="0"/>
        </a:p>
        <a:p>
          <a:pPr marL="457200" lvl="2" indent="-228600" algn="l" defTabSz="977900" rtl="0">
            <a:lnSpc>
              <a:spcPct val="90000"/>
            </a:lnSpc>
            <a:spcBef>
              <a:spcPct val="0"/>
            </a:spcBef>
            <a:spcAft>
              <a:spcPct val="15000"/>
            </a:spcAft>
            <a:buChar char="••"/>
          </a:pPr>
          <a:r>
            <a:rPr lang="en-US" sz="2200" kern="1200" smtClean="0"/>
            <a:t>Custom Actions</a:t>
          </a:r>
          <a:endParaRPr lang="en-US" sz="2200" kern="1200"/>
        </a:p>
        <a:p>
          <a:pPr marL="457200" lvl="2" indent="-228600" algn="l" defTabSz="977900" rtl="0">
            <a:lnSpc>
              <a:spcPct val="90000"/>
            </a:lnSpc>
            <a:spcBef>
              <a:spcPct val="0"/>
            </a:spcBef>
            <a:spcAft>
              <a:spcPct val="15000"/>
            </a:spcAft>
            <a:buChar char="••"/>
          </a:pPr>
          <a:r>
            <a:rPr lang="en-US" sz="2200" kern="1200" dirty="0" smtClean="0"/>
            <a:t>Client Web Parts</a:t>
          </a:r>
          <a:endParaRPr lang="en-US" sz="2200" kern="1200" dirty="0"/>
        </a:p>
        <a:p>
          <a:pPr marL="228600" lvl="1" indent="-228600" algn="l" defTabSz="977900" rtl="0">
            <a:lnSpc>
              <a:spcPct val="90000"/>
            </a:lnSpc>
            <a:spcBef>
              <a:spcPct val="0"/>
            </a:spcBef>
            <a:spcAft>
              <a:spcPct val="15000"/>
            </a:spcAft>
            <a:buChar char="••"/>
          </a:pPr>
          <a:r>
            <a:rPr lang="en-US" sz="2200" kern="1200" smtClean="0"/>
            <a:t>Carefully consider AppWeb context</a:t>
          </a:r>
          <a:endParaRPr lang="en-US" sz="2200" kern="1200"/>
        </a:p>
        <a:p>
          <a:pPr marL="457200" lvl="2" indent="-228600" algn="l" defTabSz="977900" rtl="0">
            <a:lnSpc>
              <a:spcPct val="90000"/>
            </a:lnSpc>
            <a:spcBef>
              <a:spcPct val="0"/>
            </a:spcBef>
            <a:spcAft>
              <a:spcPct val="15000"/>
            </a:spcAft>
            <a:buChar char="••"/>
          </a:pPr>
          <a:r>
            <a:rPr lang="en-US" sz="2200" kern="1200" smtClean="0"/>
            <a:t>No app webs for tenant scoped apps</a:t>
          </a:r>
          <a:endParaRPr lang="en-US" sz="2200" kern="1200"/>
        </a:p>
        <a:p>
          <a:pPr marL="228600" lvl="1" indent="-228600" algn="l" defTabSz="977900" rtl="0">
            <a:lnSpc>
              <a:spcPct val="90000"/>
            </a:lnSpc>
            <a:spcBef>
              <a:spcPct val="0"/>
            </a:spcBef>
            <a:spcAft>
              <a:spcPct val="15000"/>
            </a:spcAft>
            <a:buChar char="••"/>
          </a:pPr>
          <a:r>
            <a:rPr lang="en-US" sz="2200" kern="1200" smtClean="0"/>
            <a:t>Debug/test locally or on developer site</a:t>
          </a:r>
          <a:endParaRPr lang="en-US" sz="2200" kern="1200"/>
        </a:p>
      </dsp:txBody>
      <dsp:txXfrm>
        <a:off x="52" y="736512"/>
        <a:ext cx="5020605" cy="3985739"/>
      </dsp:txXfrm>
    </dsp:sp>
    <dsp:sp modelId="{2C878425-2FC4-4CC5-9820-E9F4E0ADEE28}">
      <dsp:nvSpPr>
        <dsp:cNvPr id="0" name=""/>
        <dsp:cNvSpPr/>
      </dsp:nvSpPr>
      <dsp:spPr>
        <a:xfrm>
          <a:off x="5723542" y="59955"/>
          <a:ext cx="5020605" cy="676557"/>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b="1" kern="1200" dirty="0" smtClean="0">
              <a:solidFill>
                <a:sysClr val="windowText" lastClr="000000"/>
              </a:solidFill>
            </a:rPr>
            <a:t>Web App &amp; Database</a:t>
          </a:r>
          <a:endParaRPr lang="en-US" sz="2800" b="1" kern="1200" dirty="0">
            <a:solidFill>
              <a:sysClr val="windowText" lastClr="000000"/>
            </a:solidFill>
          </a:endParaRPr>
        </a:p>
      </dsp:txBody>
      <dsp:txXfrm>
        <a:off x="5723542" y="59955"/>
        <a:ext cx="5020605" cy="676557"/>
      </dsp:txXfrm>
    </dsp:sp>
    <dsp:sp modelId="{B0D648E4-FCB9-410A-A9E3-02CA00F56680}">
      <dsp:nvSpPr>
        <dsp:cNvPr id="0" name=""/>
        <dsp:cNvSpPr/>
      </dsp:nvSpPr>
      <dsp:spPr>
        <a:xfrm>
          <a:off x="5723542" y="736512"/>
          <a:ext cx="5020605" cy="3985739"/>
        </a:xfrm>
        <a:prstGeom prst="rect">
          <a:avLst/>
        </a:prstGeom>
        <a:solidFill>
          <a:schemeClr val="bg1">
            <a:alpha val="90000"/>
          </a:schemeClr>
        </a:solidFill>
        <a:ln w="10795" cap="flat" cmpd="sng" algn="ctr">
          <a:solidFill>
            <a:schemeClr val="accent5"/>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kern="1200" smtClean="0"/>
            <a:t>Add Web app to solution</a:t>
          </a:r>
          <a:endParaRPr lang="en-US" sz="2200" kern="1200"/>
        </a:p>
        <a:p>
          <a:pPr marL="457200" lvl="2" indent="-228600" algn="l" defTabSz="977900" rtl="0">
            <a:lnSpc>
              <a:spcPct val="90000"/>
            </a:lnSpc>
            <a:spcBef>
              <a:spcPct val="0"/>
            </a:spcBef>
            <a:spcAft>
              <a:spcPct val="15000"/>
            </a:spcAft>
            <a:buChar char="••"/>
          </a:pPr>
          <a:r>
            <a:rPr lang="en-US" sz="2200" kern="1200" dirty="0" smtClean="0"/>
            <a:t>Azure Web site support</a:t>
          </a:r>
          <a:endParaRPr lang="en-US" sz="2200" kern="1200" dirty="0"/>
        </a:p>
        <a:p>
          <a:pPr marL="228600" lvl="1" indent="-228600" algn="l" defTabSz="977900" rtl="0">
            <a:lnSpc>
              <a:spcPct val="90000"/>
            </a:lnSpc>
            <a:spcBef>
              <a:spcPct val="0"/>
            </a:spcBef>
            <a:spcAft>
              <a:spcPct val="15000"/>
            </a:spcAft>
            <a:buChar char="••"/>
          </a:pPr>
          <a:r>
            <a:rPr lang="en-US" sz="2200" kern="1200" dirty="0" smtClean="0"/>
            <a:t>Add SQL Azure database</a:t>
          </a:r>
          <a:endParaRPr lang="en-US" sz="2200" kern="1200" dirty="0"/>
        </a:p>
        <a:p>
          <a:pPr marL="457200" lvl="2" indent="-228600" algn="l" defTabSz="977900" rtl="0">
            <a:lnSpc>
              <a:spcPct val="90000"/>
            </a:lnSpc>
            <a:spcBef>
              <a:spcPct val="0"/>
            </a:spcBef>
            <a:spcAft>
              <a:spcPct val="15000"/>
            </a:spcAft>
            <a:buChar char="••"/>
          </a:pPr>
          <a:r>
            <a:rPr lang="en-US" sz="2200" kern="1200" dirty="0" smtClean="0"/>
            <a:t>*.DACPAC required to create the </a:t>
          </a:r>
          <a:br>
            <a:rPr lang="en-US" sz="2200" kern="1200" dirty="0" smtClean="0"/>
          </a:br>
          <a:r>
            <a:rPr lang="en-US" sz="2200" kern="1200" dirty="0" smtClean="0"/>
            <a:t>SQL Azure DB</a:t>
          </a:r>
          <a:endParaRPr lang="en-US" sz="2200" kern="1200" dirty="0"/>
        </a:p>
        <a:p>
          <a:pPr marL="457200" lvl="2" indent="-228600" algn="l" defTabSz="977900" rtl="0">
            <a:lnSpc>
              <a:spcPct val="90000"/>
            </a:lnSpc>
            <a:spcBef>
              <a:spcPct val="0"/>
            </a:spcBef>
            <a:spcAft>
              <a:spcPct val="15000"/>
            </a:spcAft>
            <a:buChar char="••"/>
          </a:pPr>
          <a:r>
            <a:rPr lang="en-US" sz="2200" kern="1200" dirty="0" smtClean="0"/>
            <a:t>Provide data script to seed data</a:t>
          </a:r>
          <a:endParaRPr lang="en-US" sz="2200" kern="1200" dirty="0"/>
        </a:p>
        <a:p>
          <a:pPr marL="228600" lvl="1" indent="-228600" algn="l" defTabSz="977900" rtl="0">
            <a:lnSpc>
              <a:spcPct val="90000"/>
            </a:lnSpc>
            <a:spcBef>
              <a:spcPct val="0"/>
            </a:spcBef>
            <a:spcAft>
              <a:spcPct val="15000"/>
            </a:spcAft>
            <a:buChar char="••"/>
          </a:pPr>
          <a:r>
            <a:rPr lang="en-US" sz="2200" kern="1200" smtClean="0"/>
            <a:t>Debug locally</a:t>
          </a:r>
          <a:endParaRPr lang="en-US" sz="2200" kern="1200"/>
        </a:p>
      </dsp:txBody>
      <dsp:txXfrm>
        <a:off x="5723542" y="736512"/>
        <a:ext cx="5020605" cy="39857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505CB-6C2A-4F2E-A7DD-74F77A7EC7D7}">
      <dsp:nvSpPr>
        <dsp:cNvPr id="0" name=""/>
        <dsp:cNvSpPr/>
      </dsp:nvSpPr>
      <dsp:spPr>
        <a:xfrm>
          <a:off x="52" y="104345"/>
          <a:ext cx="5020605" cy="748800"/>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rtl="0">
            <a:lnSpc>
              <a:spcPct val="90000"/>
            </a:lnSpc>
            <a:spcBef>
              <a:spcPct val="0"/>
            </a:spcBef>
            <a:spcAft>
              <a:spcPct val="35000"/>
            </a:spcAft>
          </a:pPr>
          <a:r>
            <a:rPr lang="en-US" sz="3200" b="1" kern="1200" dirty="0" smtClean="0">
              <a:solidFill>
                <a:sysClr val="windowText" lastClr="000000"/>
              </a:solidFill>
            </a:rPr>
            <a:t>SharePoint Package</a:t>
          </a:r>
          <a:endParaRPr lang="en-US" sz="3200" b="1" kern="1200" dirty="0">
            <a:solidFill>
              <a:sysClr val="windowText" lastClr="000000"/>
            </a:solidFill>
          </a:endParaRPr>
        </a:p>
      </dsp:txBody>
      <dsp:txXfrm>
        <a:off x="52" y="104345"/>
        <a:ext cx="5020605" cy="748800"/>
      </dsp:txXfrm>
    </dsp:sp>
    <dsp:sp modelId="{F34A6DBF-AB3B-4857-87DF-94E4D86E4FFC}">
      <dsp:nvSpPr>
        <dsp:cNvPr id="0" name=""/>
        <dsp:cNvSpPr/>
      </dsp:nvSpPr>
      <dsp:spPr>
        <a:xfrm>
          <a:off x="52" y="834784"/>
          <a:ext cx="5020605" cy="3782610"/>
        </a:xfrm>
        <a:prstGeom prst="rect">
          <a:avLst/>
        </a:prstGeom>
        <a:solidFill>
          <a:schemeClr val="bg1">
            <a:alpha val="90000"/>
          </a:schemeClr>
        </a:solidFill>
        <a:ln w="10795" cap="flat" cmpd="sng" algn="ctr">
          <a:solidFill>
            <a:schemeClr val="accent5"/>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OAuth </a:t>
          </a:r>
          <a:r>
            <a:rPr lang="en-US" sz="2600" kern="1200" dirty="0" err="1" smtClean="0"/>
            <a:t>config</a:t>
          </a:r>
          <a:r>
            <a:rPr lang="en-US" sz="2600" kern="1200" dirty="0" smtClean="0"/>
            <a:t> &amp; SQL Azure connection string auto-generated</a:t>
          </a:r>
          <a:endParaRPr lang="en-US" sz="2600" kern="1200" dirty="0"/>
        </a:p>
        <a:p>
          <a:pPr marL="228600" lvl="1" indent="-228600" algn="l" defTabSz="1155700" rtl="0">
            <a:lnSpc>
              <a:spcPct val="90000"/>
            </a:lnSpc>
            <a:spcBef>
              <a:spcPct val="0"/>
            </a:spcBef>
            <a:spcAft>
              <a:spcPct val="15000"/>
            </a:spcAft>
            <a:buChar char="••"/>
          </a:pPr>
          <a:r>
            <a:rPr lang="en-US" sz="2600" kern="1200" smtClean="0"/>
            <a:t>Use ~remoteAppUrl token for references to web app URL</a:t>
          </a:r>
          <a:endParaRPr lang="en-US" sz="2600" kern="1200"/>
        </a:p>
        <a:p>
          <a:pPr marL="228600" lvl="1" indent="-228600" algn="l" defTabSz="1155700" rtl="0">
            <a:lnSpc>
              <a:spcPct val="90000"/>
            </a:lnSpc>
            <a:spcBef>
              <a:spcPct val="0"/>
            </a:spcBef>
            <a:spcAft>
              <a:spcPct val="15000"/>
            </a:spcAft>
            <a:buChar char="••"/>
          </a:pPr>
          <a:r>
            <a:rPr lang="en-US" sz="2600" kern="1200" smtClean="0"/>
            <a:t>Publish app package to:</a:t>
          </a:r>
          <a:endParaRPr lang="en-US" sz="2600" kern="1200"/>
        </a:p>
        <a:p>
          <a:pPr marL="457200" lvl="2" indent="-228600" algn="l" defTabSz="1155700" rtl="0">
            <a:lnSpc>
              <a:spcPct val="90000"/>
            </a:lnSpc>
            <a:spcBef>
              <a:spcPct val="0"/>
            </a:spcBef>
            <a:spcAft>
              <a:spcPct val="15000"/>
            </a:spcAft>
            <a:buChar char="••"/>
          </a:pPr>
          <a:r>
            <a:rPr lang="en-US" sz="2600" kern="1200" smtClean="0"/>
            <a:t>Marketplace </a:t>
          </a:r>
          <a:endParaRPr lang="en-US" sz="2600" kern="1200"/>
        </a:p>
        <a:p>
          <a:pPr marL="457200" lvl="2" indent="-228600" algn="l" defTabSz="1155700" rtl="0">
            <a:lnSpc>
              <a:spcPct val="90000"/>
            </a:lnSpc>
            <a:spcBef>
              <a:spcPct val="0"/>
            </a:spcBef>
            <a:spcAft>
              <a:spcPct val="15000"/>
            </a:spcAft>
            <a:buChar char="••"/>
          </a:pPr>
          <a:r>
            <a:rPr lang="en-US" sz="2600" kern="1200" smtClean="0"/>
            <a:t>Corporate Catalog</a:t>
          </a:r>
          <a:endParaRPr lang="en-US" sz="2600" kern="1200"/>
        </a:p>
      </dsp:txBody>
      <dsp:txXfrm>
        <a:off x="52" y="834784"/>
        <a:ext cx="5020605" cy="3782610"/>
      </dsp:txXfrm>
    </dsp:sp>
    <dsp:sp modelId="{BB151A39-F278-4885-BC06-FD0D214FB64C}">
      <dsp:nvSpPr>
        <dsp:cNvPr id="0" name=""/>
        <dsp:cNvSpPr/>
      </dsp:nvSpPr>
      <dsp:spPr>
        <a:xfrm>
          <a:off x="5723542" y="85984"/>
          <a:ext cx="5020605" cy="748800"/>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rtl="0">
            <a:lnSpc>
              <a:spcPct val="90000"/>
            </a:lnSpc>
            <a:spcBef>
              <a:spcPct val="0"/>
            </a:spcBef>
            <a:spcAft>
              <a:spcPct val="35000"/>
            </a:spcAft>
          </a:pPr>
          <a:r>
            <a:rPr lang="en-US" sz="3200" b="1" kern="1200" dirty="0" smtClean="0">
              <a:solidFill>
                <a:sysClr val="windowText" lastClr="000000"/>
              </a:solidFill>
            </a:rPr>
            <a:t>Web App &amp; Database</a:t>
          </a:r>
          <a:endParaRPr lang="en-US" sz="3200" b="1" kern="1200" dirty="0">
            <a:solidFill>
              <a:sysClr val="windowText" lastClr="000000"/>
            </a:solidFill>
          </a:endParaRPr>
        </a:p>
      </dsp:txBody>
      <dsp:txXfrm>
        <a:off x="5723542" y="85984"/>
        <a:ext cx="5020605" cy="748800"/>
      </dsp:txXfrm>
    </dsp:sp>
    <dsp:sp modelId="{544DD95E-04EC-405C-A8F0-C1B064E927A9}">
      <dsp:nvSpPr>
        <dsp:cNvPr id="0" name=""/>
        <dsp:cNvSpPr/>
      </dsp:nvSpPr>
      <dsp:spPr>
        <a:xfrm>
          <a:off x="5723542" y="834784"/>
          <a:ext cx="5020605" cy="3782610"/>
        </a:xfrm>
        <a:prstGeom prst="rect">
          <a:avLst/>
        </a:prstGeom>
        <a:solidFill>
          <a:schemeClr val="bg1">
            <a:alpha val="90000"/>
          </a:schemeClr>
        </a:solidFill>
        <a:ln w="10795" cap="flat" cmpd="sng" algn="ctr">
          <a:solidFill>
            <a:schemeClr val="accent5"/>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Packaged in SharePoint package</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Auto-provisioned &amp; deployed to Windows Azure</a:t>
          </a:r>
          <a:endParaRPr lang="en-US" sz="2600" kern="1200" dirty="0"/>
        </a:p>
      </dsp:txBody>
      <dsp:txXfrm>
        <a:off x="5723542" y="834784"/>
        <a:ext cx="5020605" cy="37826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B6A5-70FE-4E8D-B9C5-D4C9C39006BA}">
      <dsp:nvSpPr>
        <dsp:cNvPr id="0" name=""/>
        <dsp:cNvSpPr/>
      </dsp:nvSpPr>
      <dsp:spPr>
        <a:xfrm>
          <a:off x="52" y="225359"/>
          <a:ext cx="5020605" cy="676557"/>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b="1" kern="1200" dirty="0" smtClean="0">
              <a:solidFill>
                <a:sysClr val="windowText" lastClr="000000"/>
              </a:solidFill>
            </a:rPr>
            <a:t>SharePoint Package</a:t>
          </a:r>
          <a:endParaRPr lang="en-US" sz="2800" b="1" kern="1200" dirty="0">
            <a:solidFill>
              <a:sysClr val="windowText" lastClr="000000"/>
            </a:solidFill>
          </a:endParaRPr>
        </a:p>
      </dsp:txBody>
      <dsp:txXfrm>
        <a:off x="52" y="225359"/>
        <a:ext cx="5020605" cy="676557"/>
      </dsp:txXfrm>
    </dsp:sp>
    <dsp:sp modelId="{EC039BFA-0342-4606-9B99-8704704B2B4C}">
      <dsp:nvSpPr>
        <dsp:cNvPr id="0" name=""/>
        <dsp:cNvSpPr/>
      </dsp:nvSpPr>
      <dsp:spPr>
        <a:xfrm>
          <a:off x="52" y="901917"/>
          <a:ext cx="5020605" cy="3623400"/>
        </a:xfrm>
        <a:prstGeom prst="rect">
          <a:avLst/>
        </a:prstGeom>
        <a:solidFill>
          <a:schemeClr val="bg1">
            <a:alpha val="90000"/>
          </a:schemeClr>
        </a:solidFill>
        <a:ln w="10795" cap="flat" cmpd="sng" algn="ctr">
          <a:solidFill>
            <a:schemeClr val="accent5">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kern="1200" smtClean="0"/>
            <a:t>Upgrade orchestrated by SharePoint</a:t>
          </a:r>
          <a:endParaRPr lang="en-US" sz="2200" kern="1200"/>
        </a:p>
        <a:p>
          <a:pPr marL="457200" lvl="2" indent="-228600" algn="l" defTabSz="977900" rtl="0">
            <a:lnSpc>
              <a:spcPct val="90000"/>
            </a:lnSpc>
            <a:spcBef>
              <a:spcPct val="0"/>
            </a:spcBef>
            <a:spcAft>
              <a:spcPct val="15000"/>
            </a:spcAft>
            <a:buChar char="••"/>
          </a:pPr>
          <a:r>
            <a:rPr lang="en-US" sz="2200" kern="1200" smtClean="0"/>
            <a:t>Original set to read-only mode</a:t>
          </a:r>
          <a:endParaRPr lang="en-US" sz="2200" kern="1200"/>
        </a:p>
        <a:p>
          <a:pPr marL="457200" lvl="2" indent="-228600" algn="l" defTabSz="977900" rtl="0">
            <a:lnSpc>
              <a:spcPct val="90000"/>
            </a:lnSpc>
            <a:spcBef>
              <a:spcPct val="0"/>
            </a:spcBef>
            <a:spcAft>
              <a:spcPct val="15000"/>
            </a:spcAft>
            <a:buChar char="••"/>
          </a:pPr>
          <a:r>
            <a:rPr lang="en-US" sz="2200" kern="1200" dirty="0" smtClean="0"/>
            <a:t>Copy, upgrade in parallel for all layers</a:t>
          </a:r>
          <a:endParaRPr lang="en-US" sz="2200" kern="1200" dirty="0"/>
        </a:p>
        <a:p>
          <a:pPr marL="457200" lvl="2" indent="-228600" algn="l" defTabSz="977900" rtl="0">
            <a:lnSpc>
              <a:spcPct val="90000"/>
            </a:lnSpc>
            <a:spcBef>
              <a:spcPct val="0"/>
            </a:spcBef>
            <a:spcAft>
              <a:spcPct val="15000"/>
            </a:spcAft>
            <a:buChar char="••"/>
          </a:pPr>
          <a:r>
            <a:rPr lang="en-US" sz="2200" kern="1200" smtClean="0"/>
            <a:t>On success: swap two sites</a:t>
          </a:r>
          <a:endParaRPr lang="en-US" sz="2200" kern="1200"/>
        </a:p>
        <a:p>
          <a:pPr marL="457200" lvl="2" indent="-228600" algn="l" defTabSz="977900" rtl="0">
            <a:lnSpc>
              <a:spcPct val="90000"/>
            </a:lnSpc>
            <a:spcBef>
              <a:spcPct val="0"/>
            </a:spcBef>
            <a:spcAft>
              <a:spcPct val="15000"/>
            </a:spcAft>
            <a:buChar char="••"/>
          </a:pPr>
          <a:r>
            <a:rPr lang="en-US" sz="2200" kern="1200" dirty="0" smtClean="0"/>
            <a:t>On error: roll back</a:t>
          </a:r>
          <a:endParaRPr lang="en-US" sz="2200" kern="1200" dirty="0"/>
        </a:p>
        <a:p>
          <a:pPr marL="228600" lvl="1" indent="-228600" algn="l" defTabSz="977900" rtl="0">
            <a:lnSpc>
              <a:spcPct val="90000"/>
            </a:lnSpc>
            <a:spcBef>
              <a:spcPct val="0"/>
            </a:spcBef>
            <a:spcAft>
              <a:spcPct val="15000"/>
            </a:spcAft>
            <a:buChar char="••"/>
          </a:pPr>
          <a:r>
            <a:rPr lang="en-US" sz="2200" kern="1200" smtClean="0"/>
            <a:t>Similar to the Windows Azure staging/production &amp; swap VIP process</a:t>
          </a:r>
          <a:endParaRPr lang="en-US" sz="2200" kern="1200"/>
        </a:p>
      </dsp:txBody>
      <dsp:txXfrm>
        <a:off x="52" y="901917"/>
        <a:ext cx="5020605" cy="3623400"/>
      </dsp:txXfrm>
    </dsp:sp>
    <dsp:sp modelId="{7DB37355-8BC6-4D7A-ADAC-C189E7A44B54}">
      <dsp:nvSpPr>
        <dsp:cNvPr id="0" name=""/>
        <dsp:cNvSpPr/>
      </dsp:nvSpPr>
      <dsp:spPr>
        <a:xfrm>
          <a:off x="5723542" y="225359"/>
          <a:ext cx="5020605" cy="676557"/>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b="1" kern="1200" smtClean="0">
              <a:solidFill>
                <a:sysClr val="windowText" lastClr="000000"/>
              </a:solidFill>
            </a:rPr>
            <a:t>Web App &amp; Database</a:t>
          </a:r>
          <a:endParaRPr lang="en-US" sz="2800" b="1" kern="1200">
            <a:solidFill>
              <a:sysClr val="windowText" lastClr="000000"/>
            </a:solidFill>
          </a:endParaRPr>
        </a:p>
      </dsp:txBody>
      <dsp:txXfrm>
        <a:off x="5723542" y="225359"/>
        <a:ext cx="5020605" cy="676557"/>
      </dsp:txXfrm>
    </dsp:sp>
    <dsp:sp modelId="{0E190FAA-E800-4A7D-B084-8DA6B899477A}">
      <dsp:nvSpPr>
        <dsp:cNvPr id="0" name=""/>
        <dsp:cNvSpPr/>
      </dsp:nvSpPr>
      <dsp:spPr>
        <a:xfrm>
          <a:off x="5723542" y="901917"/>
          <a:ext cx="5020605" cy="3623400"/>
        </a:xfrm>
        <a:prstGeom prst="rect">
          <a:avLst/>
        </a:prstGeom>
        <a:solidFill>
          <a:schemeClr val="bg1">
            <a:alpha val="90000"/>
          </a:schemeClr>
        </a:solidFill>
        <a:ln w="10795" cap="flat" cmpd="sng" algn="ctr">
          <a:solidFill>
            <a:schemeClr val="accent5">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kern="1200" smtClean="0"/>
            <a:t>Web App</a:t>
          </a:r>
          <a:endParaRPr lang="en-US" sz="2200" kern="1200"/>
        </a:p>
        <a:p>
          <a:pPr marL="457200" lvl="2" indent="-228600" algn="l" defTabSz="977900" rtl="0">
            <a:lnSpc>
              <a:spcPct val="90000"/>
            </a:lnSpc>
            <a:spcBef>
              <a:spcPct val="0"/>
            </a:spcBef>
            <a:spcAft>
              <a:spcPct val="15000"/>
            </a:spcAft>
            <a:buChar char="••"/>
          </a:pPr>
          <a:r>
            <a:rPr lang="en-US" sz="2200" kern="1200" smtClean="0"/>
            <a:t>Upgrade creates new instance</a:t>
          </a:r>
          <a:endParaRPr lang="en-US" sz="2200" kern="1200"/>
        </a:p>
        <a:p>
          <a:pPr marL="228600" lvl="1" indent="-228600" algn="l" defTabSz="977900" rtl="0">
            <a:lnSpc>
              <a:spcPct val="90000"/>
            </a:lnSpc>
            <a:spcBef>
              <a:spcPct val="0"/>
            </a:spcBef>
            <a:spcAft>
              <a:spcPct val="15000"/>
            </a:spcAft>
            <a:buChar char="••"/>
          </a:pPr>
          <a:r>
            <a:rPr lang="en-US" sz="2200" kern="1200" smtClean="0"/>
            <a:t>Database</a:t>
          </a:r>
          <a:endParaRPr lang="en-US" sz="2200" kern="1200"/>
        </a:p>
        <a:p>
          <a:pPr marL="457200" lvl="2" indent="-228600" algn="l" defTabSz="977900" rtl="0">
            <a:lnSpc>
              <a:spcPct val="90000"/>
            </a:lnSpc>
            <a:spcBef>
              <a:spcPct val="0"/>
            </a:spcBef>
            <a:spcAft>
              <a:spcPct val="15000"/>
            </a:spcAft>
            <a:buChar char="••"/>
          </a:pPr>
          <a:r>
            <a:rPr lang="en-US" sz="2200" kern="1200" dirty="0" smtClean="0"/>
            <a:t>*.DACPAC supports best effort schema upgrade</a:t>
          </a:r>
          <a:endParaRPr lang="en-US" sz="2200" kern="1200" dirty="0"/>
        </a:p>
        <a:p>
          <a:pPr marL="457200" lvl="2" indent="-228600" algn="l" defTabSz="977900" rtl="0">
            <a:lnSpc>
              <a:spcPct val="90000"/>
            </a:lnSpc>
            <a:spcBef>
              <a:spcPct val="0"/>
            </a:spcBef>
            <a:spcAft>
              <a:spcPct val="15000"/>
            </a:spcAft>
            <a:buChar char="••"/>
          </a:pPr>
          <a:r>
            <a:rPr lang="en-US" sz="2200" kern="1200" smtClean="0"/>
            <a:t>Beware of deletes &amp; renames</a:t>
          </a:r>
          <a:endParaRPr lang="en-US" sz="2200" kern="1200"/>
        </a:p>
        <a:p>
          <a:pPr marL="457200" lvl="2" indent="-228600" algn="l" defTabSz="977900" rtl="0">
            <a:lnSpc>
              <a:spcPct val="90000"/>
            </a:lnSpc>
            <a:spcBef>
              <a:spcPct val="0"/>
            </a:spcBef>
            <a:spcAft>
              <a:spcPct val="15000"/>
            </a:spcAft>
            <a:buChar char="••"/>
          </a:pPr>
          <a:r>
            <a:rPr lang="en-US" sz="2200" kern="1200" smtClean="0"/>
            <a:t>Use data script to massage data</a:t>
          </a:r>
          <a:endParaRPr lang="en-US" sz="2200" kern="1200"/>
        </a:p>
      </dsp:txBody>
      <dsp:txXfrm>
        <a:off x="5723542" y="901917"/>
        <a:ext cx="5020605" cy="362340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apps have an </a:t>
            </a:r>
            <a:r>
              <a:rPr lang="en-US" b="1" dirty="0" smtClean="0"/>
              <a:t>appManifext.xml</a:t>
            </a:r>
            <a:r>
              <a:rPr lang="en-US" dirty="0" smtClean="0"/>
              <a:t> file. This tells SharePoint</a:t>
            </a:r>
            <a:r>
              <a:rPr lang="en-US" baseline="0" dirty="0" smtClean="0"/>
              <a:t> everything it needs to know about the app. The </a:t>
            </a:r>
            <a:r>
              <a:rPr lang="en-US" b="1" baseline="0" dirty="0" err="1" smtClean="0"/>
              <a:t>StartPage</a:t>
            </a:r>
            <a:r>
              <a:rPr lang="en-US" b="0" baseline="0" dirty="0" smtClean="0"/>
              <a:t> </a:t>
            </a:r>
            <a:r>
              <a:rPr lang="en-US" baseline="0" dirty="0" smtClean="0"/>
              <a:t>element tell SharePoint where the base parts of the app reside.</a:t>
            </a:r>
          </a:p>
          <a:p>
            <a:r>
              <a:rPr lang="en-US" baseline="0" dirty="0" smtClean="0"/>
              <a:t>In the case of Cloud apps that are created as Windows Azure Auto-Hosted apps, the Azure project configuration needs three settings in the configuration file. These properties are managed by SharePoint when it creates and deploys the app to Azure.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175783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3079623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because apps (and their</a:t>
            </a:r>
            <a:r>
              <a:rPr lang="en-US" baseline="0" dirty="0" smtClean="0"/>
              <a:t> </a:t>
            </a:r>
            <a:r>
              <a:rPr lang="en-US" dirty="0" smtClean="0"/>
              <a:t>pages) run outside of SharePoint</a:t>
            </a:r>
            <a:r>
              <a:rPr lang="en-US" baseline="0" dirty="0" smtClean="0"/>
              <a:t> and would need to call back into SharePoint from the client-side to talk to the data, if nothing is done it will cause a problem as cross domain calls, otherwise known as cross site scripting (XSS) are blocked by default.</a:t>
            </a:r>
          </a:p>
          <a:p>
            <a:endParaRPr lang="en-US" baseline="0" dirty="0" smtClean="0"/>
          </a:p>
          <a:p>
            <a:r>
              <a:rPr lang="en-US" baseline="0" dirty="0" smtClean="0"/>
              <a:t>This is not an issue obviously when communication is initiated from the server side code as there are not cross domain call limitations with server side code.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15</a:t>
            </a:fld>
            <a:endParaRPr lang="en-US"/>
          </a:p>
        </p:txBody>
      </p:sp>
    </p:spTree>
    <p:extLst>
      <p:ext uri="{BB962C8B-B14F-4D97-AF65-F5344CB8AC3E}">
        <p14:creationId xmlns:p14="http://schemas.microsoft.com/office/powerpoint/2010/main" val="4023025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SharePoint has implemented a cross domain JS library that makes it easier for developers to work with their application from the client side. Now the pages in apps can use the SP.RequestExecutor.js which uses a proxy page that is hosted inside of SharePoint that will route the call to the correct place within the SharePoint site.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1332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web applications grow in popularity, web developers have become more aware of a significant limitation: Browsers do not allow page elements to interact with more than one domain. Allowing such interactions would expose both users and servers to cross-domain attacks. Nevertheless, modern apps incorporate information from several different data sources that most likely will reside in different domains. By using the cross-domain library, you can incorporate information from SharePoint to your apps that reside in a different domain. The cross-domain library includes some features to help you avoid the common risks of cross-domain attacks.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The cross-domain library includes several elements to make this interaction possible. SharePoint provides a JavaScript library that takes care of making secure cross-domain calls to SharePoint. Underneath the covers the library uses a hidden </a:t>
            </a:r>
            <a:r>
              <a:rPr lang="en-US" dirty="0" err="1" smtClean="0">
                <a:effectLst/>
              </a:rPr>
              <a:t>IFrame</a:t>
            </a:r>
            <a:r>
              <a:rPr lang="en-US" dirty="0" smtClean="0">
                <a:effectLst/>
              </a:rPr>
              <a:t> along with </a:t>
            </a:r>
            <a:r>
              <a:rPr lang="en-US" b="1" dirty="0" smtClean="0">
                <a:effectLst/>
              </a:rPr>
              <a:t>post messaging</a:t>
            </a:r>
            <a:r>
              <a:rPr lang="en-US" dirty="0" smtClean="0">
                <a:effectLst/>
              </a:rPr>
              <a:t> and a </a:t>
            </a:r>
            <a:r>
              <a:rPr lang="en-US" b="1" dirty="0" smtClean="0">
                <a:effectLst/>
              </a:rPr>
              <a:t>proxy page</a:t>
            </a:r>
            <a:r>
              <a:rPr lang="en-US" dirty="0" smtClean="0">
                <a:effectLst/>
              </a:rPr>
              <a:t> to route calls to SharePoint; routing happens client-side as opposed to server-side.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3767045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apps developed</a:t>
            </a:r>
            <a:r>
              <a:rPr lang="en-US" baseline="0" dirty="0" smtClean="0"/>
              <a:t> as developer hosted apps, in other words those apps that are not Windows Azure Auto-Hosted, use the same process as Windows Azure Auto-Hosted apps. The big difference is that all pieces must be deployed by the developer &amp; manually wired up. For example, a multi-tenant application may reside in a single Windows Azure instance. Users could acquire the app that leverages the multi-tenant application via the Marketplace. Once installed/added to a SharePoint site, some account/configuration data can be entered to configure the user’s partition in the hosted service. The developer must take into account the architecture &amp; infrastructure configurations to get this deployment to support this model.</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a:p>
        </p:txBody>
      </p:sp>
    </p:spTree>
    <p:extLst>
      <p:ext uri="{BB962C8B-B14F-4D97-AF65-F5344CB8AC3E}">
        <p14:creationId xmlns:p14="http://schemas.microsoft.com/office/powerpoint/2010/main" val="2246073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59097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059837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Cloud App:</a:t>
            </a:r>
          </a:p>
          <a:p>
            <a:pPr marL="171450" indent="-171450">
              <a:buFont typeface="Arial" pitchFamily="34" charset="0"/>
              <a:buChar char="•"/>
            </a:pPr>
            <a:r>
              <a:rPr lang="en-US" dirty="0" smtClean="0"/>
              <a:t>Consider that all previous</a:t>
            </a:r>
            <a:r>
              <a:rPr lang="en-US" baseline="0" dirty="0" smtClean="0"/>
              <a:t> versions are deployed and possibly installed</a:t>
            </a:r>
          </a:p>
          <a:p>
            <a:pPr marL="171450" indent="-171450">
              <a:buFont typeface="Arial" pitchFamily="34" charset="0"/>
              <a:buChar char="•"/>
            </a:pPr>
            <a:r>
              <a:rPr lang="en-US" baseline="0" dirty="0" smtClean="0"/>
              <a:t>Don’t do common sense things: don’t delete pages that may be referenced from previous versions</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SharePoint Package:</a:t>
            </a:r>
          </a:p>
          <a:p>
            <a:pPr marL="171450" indent="-171450">
              <a:buFont typeface="Arial" pitchFamily="34" charset="0"/>
              <a:buChar char="•"/>
            </a:pPr>
            <a:r>
              <a:rPr lang="en-US" baseline="0" dirty="0" smtClean="0"/>
              <a:t>Upgrades are never forced on users</a:t>
            </a:r>
          </a:p>
          <a:p>
            <a:pPr marL="171450" indent="-171450">
              <a:buFont typeface="Arial" pitchFamily="34" charset="0"/>
              <a:buChar char="•"/>
            </a:pPr>
            <a:r>
              <a:rPr lang="en-US" baseline="0" dirty="0" smtClean="0"/>
              <a:t>Upgrades must be initiated by tenant admins / users</a:t>
            </a:r>
          </a:p>
          <a:p>
            <a:pPr marL="171450" indent="-171450">
              <a:buFont typeface="Arial" pitchFamily="34" charset="0"/>
              <a:buChar char="•"/>
            </a:pPr>
            <a:r>
              <a:rPr lang="en-US" baseline="0" dirty="0" smtClean="0"/>
              <a:t>Because upgrades are never forced &amp; are instead initiated by tenant admins / users, and because previous versions may be in use, you should always test upgrading from any version to the current version</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a:p>
        </p:txBody>
      </p:sp>
    </p:spTree>
    <p:extLst>
      <p:ext uri="{BB962C8B-B14F-4D97-AF65-F5344CB8AC3E}">
        <p14:creationId xmlns:p14="http://schemas.microsoft.com/office/powerpoint/2010/main" val="4162982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Features:</a:t>
            </a:r>
          </a:p>
          <a:p>
            <a:pPr marL="171450" indent="-171450">
              <a:buFont typeface="Arial" pitchFamily="34" charset="0"/>
              <a:buChar char="•"/>
            </a:pPr>
            <a:r>
              <a:rPr lang="en-US" b="1" dirty="0" smtClean="0"/>
              <a:t>Installation: </a:t>
            </a:r>
            <a:r>
              <a:rPr lang="en-US" dirty="0" smtClean="0"/>
              <a:t>SharePoint</a:t>
            </a:r>
            <a:r>
              <a:rPr lang="en-US" baseline="0" dirty="0" smtClean="0"/>
              <a:t> deploys a Web application to Windows Azure automatically when a user installs an instance of the app from the marketplace. If included, a SQL Azure server/database is created as well and the two applications are wired together using an auto-provisioned connection string.</a:t>
            </a:r>
          </a:p>
          <a:p>
            <a:pPr marL="171450" indent="-171450">
              <a:buFont typeface="Arial" pitchFamily="34" charset="0"/>
              <a:buChar char="•"/>
            </a:pPr>
            <a:r>
              <a:rPr lang="en-US" b="1" baseline="0" dirty="0" smtClean="0"/>
              <a:t>Lifecycle: </a:t>
            </a:r>
            <a:r>
              <a:rPr lang="en-US" baseline="0" dirty="0" smtClean="0"/>
              <a:t>When apps are installed in SharePoint, new infrastructure investments address the challenges of upgrading and uninstalling the apps, something developers had to spend a considerable amount of time on previously when creating their applications.</a:t>
            </a:r>
          </a:p>
          <a:p>
            <a:pPr marL="171450" indent="-171450">
              <a:buFont typeface="Arial" pitchFamily="34" charset="0"/>
              <a:buChar char="•"/>
            </a:pPr>
            <a:r>
              <a:rPr lang="en-US" b="1" baseline="0" dirty="0" smtClean="0"/>
              <a:t>Scale: </a:t>
            </a:r>
            <a:r>
              <a:rPr lang="en-US" baseline="0" dirty="0" smtClean="0"/>
              <a:t>This new model assists with the management and billing of scaling applications both up and out as demand increases and/or as they accumulate more and more data throughout the course of their lifetime.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Service Level Agreement:</a:t>
            </a:r>
          </a:p>
          <a:p>
            <a:pPr marL="171450" indent="-171450">
              <a:buFont typeface="Arial" pitchFamily="34" charset="0"/>
              <a:buChar char="•"/>
            </a:pPr>
            <a:r>
              <a:rPr lang="en-US" baseline="0" dirty="0" smtClean="0"/>
              <a:t>The new model of SharePoint apps in Office365 &amp; Windows Azure offer 99.9% uptime guarantee and all data is retained redundant storage.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Payment:</a:t>
            </a:r>
          </a:p>
          <a:p>
            <a:pPr marL="171450" indent="-171450">
              <a:buFont typeface="Arial" pitchFamily="34" charset="0"/>
              <a:buChar char="•"/>
            </a:pPr>
            <a:r>
              <a:rPr lang="en-US" baseline="0" dirty="0" smtClean="0"/>
              <a:t>Cloud-hosted apps, specifically those hosted on Windows Azure (such as Auto-Hosted ones), incur an additional cost over SharePoint hosting costs. Customers will be responsible for this extra hosting cost.</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390415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519851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Developer builds SharePoint application and packages into a *.APP file.</a:t>
            </a:r>
          </a:p>
          <a:p>
            <a:pPr marL="228600" indent="-228600">
              <a:buFont typeface="+mj-lt"/>
              <a:buAutoNum type="arabicPeriod"/>
            </a:pPr>
            <a:r>
              <a:rPr lang="en-US" dirty="0" smtClean="0"/>
              <a:t>Deployment to SharePoint</a:t>
            </a:r>
          </a:p>
          <a:p>
            <a:pPr marL="228600" indent="-228600">
              <a:buFont typeface="+mj-lt"/>
              <a:buAutoNum type="arabicPeriod"/>
            </a:pPr>
            <a:r>
              <a:rPr lang="en-US" dirty="0" smtClean="0"/>
              <a:t>SharePoint installs application</a:t>
            </a:r>
          </a:p>
          <a:p>
            <a:pPr marL="228600" indent="-228600">
              <a:buFont typeface="+mj-lt"/>
              <a:buAutoNum type="arabicPeriod"/>
            </a:pPr>
            <a:r>
              <a:rPr lang="en-US" dirty="0" smtClean="0"/>
              <a:t>If</a:t>
            </a:r>
            <a:r>
              <a:rPr lang="en-US" baseline="0" dirty="0" smtClean="0"/>
              <a:t> SharePoint application contains Windows Azure components, SharePoint provisions the Azure app</a:t>
            </a:r>
          </a:p>
          <a:p>
            <a:pPr marL="228600" indent="-228600">
              <a:buFont typeface="+mj-lt"/>
              <a:buAutoNum type="arabicPeriod"/>
            </a:pPr>
            <a:r>
              <a:rPr lang="en-US" baseline="0" dirty="0" smtClean="0"/>
              <a:t>As with #4, SharePoint can provision SQL Azure, run the DDL for schema creation &amp; DML for loading initial data</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a:p>
        </p:txBody>
      </p:sp>
    </p:spTree>
    <p:extLst>
      <p:ext uri="{BB962C8B-B14F-4D97-AF65-F5344CB8AC3E}">
        <p14:creationId xmlns:p14="http://schemas.microsoft.com/office/powerpoint/2010/main" val="2868289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User navigates to an</a:t>
            </a:r>
            <a:r>
              <a:rPr lang="en-US" baseline="0" dirty="0" smtClean="0"/>
              <a:t> application page in SharePoint that contains the installed apps. Upon clicking one app (A), the page reloads with the main content (B) area replaced with an </a:t>
            </a:r>
            <a:r>
              <a:rPr lang="en-US" baseline="0" dirty="0" err="1" smtClean="0"/>
              <a:t>SPFrame</a:t>
            </a:r>
            <a:r>
              <a:rPr lang="en-US" baseline="0" dirty="0" smtClean="0"/>
              <a:t> control (think of this as an enhanced </a:t>
            </a:r>
            <a:r>
              <a:rPr lang="en-US" baseline="0" dirty="0" err="1" smtClean="0"/>
              <a:t>IFrame</a:t>
            </a:r>
            <a:r>
              <a:rPr lang="en-US" baseline="0" dirty="0" smtClean="0"/>
              <a:t>).</a:t>
            </a:r>
          </a:p>
          <a:p>
            <a:pPr marL="228600" indent="-228600">
              <a:buFont typeface="+mj-lt"/>
              <a:buAutoNum type="arabicPeriod"/>
            </a:pPr>
            <a:r>
              <a:rPr lang="en-US" baseline="0" dirty="0" smtClean="0"/>
              <a:t>The content area (B) in the SharePoint page points to the homepage of the application that lives in Windows Azure. This application runs entirely within Windows Azure.</a:t>
            </a:r>
          </a:p>
          <a:p>
            <a:pPr marL="228600" indent="-228600">
              <a:buFont typeface="+mj-lt"/>
              <a:buAutoNum type="arabicPeriod"/>
            </a:pPr>
            <a:r>
              <a:rPr lang="en-US" baseline="0" dirty="0" smtClean="0"/>
              <a:t>The application can consist of a series of multiple ASPX pages as an Azure Web Role or Azure MVC Web Role.</a:t>
            </a:r>
          </a:p>
          <a:p>
            <a:pPr marL="228600" indent="-228600">
              <a:buFont typeface="+mj-lt"/>
              <a:buAutoNum type="arabicPeriod"/>
            </a:pPr>
            <a:r>
              <a:rPr lang="en-US" baseline="0" dirty="0" smtClean="0"/>
              <a:t>The Windows Azure application can call back to SharePoint using the enhanced Client Object Model (CSOM) or using the new OData services </a:t>
            </a:r>
            <a:r>
              <a:rPr lang="en-US" baseline="0" smtClean="0"/>
              <a:t>in SharePoint Server 2013. </a:t>
            </a:r>
            <a:r>
              <a:rPr lang="en-US" baseline="0" dirty="0" smtClean="0"/>
              <a:t>This is useful when accessing data in SharePoint lists or other SharePoint interactions are necessary.</a:t>
            </a:r>
          </a:p>
          <a:p>
            <a:pPr marL="228600" indent="-228600">
              <a:buFont typeface="+mj-lt"/>
              <a:buAutoNum type="arabicPeriod"/>
            </a:pPr>
            <a:r>
              <a:rPr lang="en-US" baseline="0" dirty="0" smtClean="0"/>
              <a:t>The Windows Azure application can also utilize SQL Azure for custom data that is used exclusively by the application.</a:t>
            </a:r>
          </a:p>
          <a:p>
            <a:pPr marL="228600" indent="-228600">
              <a:buFont typeface="+mj-lt"/>
              <a:buAutoNum type="arabicPeriod"/>
            </a:pPr>
            <a:r>
              <a:rPr lang="en-US" baseline="0" dirty="0" smtClean="0"/>
              <a:t>The Windows Azure application can also call other external services or resources available over the wire (C) that are not available in SharePoint or in Windows Azure.  This could be used to communicate back with on-premise </a:t>
            </a:r>
            <a:r>
              <a:rPr lang="en-US" baseline="0" dirty="0" err="1" smtClean="0"/>
              <a:t>LoB</a:t>
            </a:r>
            <a:r>
              <a:rPr lang="en-US" baseline="0" dirty="0" smtClean="0"/>
              <a:t> systems or other 3</a:t>
            </a:r>
            <a:r>
              <a:rPr lang="en-US" baseline="30000" dirty="0" smtClean="0"/>
              <a:t>rd</a:t>
            </a:r>
            <a:r>
              <a:rPr lang="en-US" baseline="0" dirty="0" smtClean="0"/>
              <a:t> party hosted solutions.</a:t>
            </a:r>
          </a:p>
          <a:p>
            <a:pPr marL="228600" indent="-228600">
              <a:buFont typeface="+mj-lt"/>
              <a:buAutoNum type="arabicPeriod"/>
            </a:pPr>
            <a:r>
              <a:rPr lang="en-US" baseline="0" dirty="0" smtClean="0"/>
              <a:t>In addition the application can also utilize a bridge between the </a:t>
            </a:r>
            <a:r>
              <a:rPr lang="en-US" baseline="0" dirty="0" err="1" smtClean="0"/>
              <a:t>SPFrame</a:t>
            </a:r>
            <a:r>
              <a:rPr lang="en-US" baseline="0" dirty="0" smtClean="0"/>
              <a:t> hosting the application (B) and the application. This could be used to alter the SharePoint ribbon or other SharePoint UI components (status bar, notification messages, dialogs, </a:t>
            </a:r>
            <a:r>
              <a:rPr lang="en-US" baseline="0" dirty="0" err="1" smtClean="0"/>
              <a:t>etc</a:t>
            </a:r>
            <a:r>
              <a:rPr lang="en-US" baseline="0" dirty="0" smtClean="0"/>
              <a:t>).</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a:p>
        </p:txBody>
      </p:sp>
    </p:spTree>
    <p:extLst>
      <p:ext uri="{BB962C8B-B14F-4D97-AF65-F5344CB8AC3E}">
        <p14:creationId xmlns:p14="http://schemas.microsoft.com/office/powerpoint/2010/main" val="2090098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20743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DACPAC has built in schema for upgrading schema</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29</a:t>
            </a:fld>
            <a:endParaRPr lang="en-US"/>
          </a:p>
        </p:txBody>
      </p:sp>
    </p:spTree>
    <p:extLst>
      <p:ext uri="{BB962C8B-B14F-4D97-AF65-F5344CB8AC3E}">
        <p14:creationId xmlns:p14="http://schemas.microsoft.com/office/powerpoint/2010/main" val="89400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31</a:t>
            </a:fld>
            <a:endParaRPr lang="en-US"/>
          </a:p>
        </p:txBody>
      </p:sp>
    </p:spTree>
    <p:extLst>
      <p:ext uri="{BB962C8B-B14F-4D97-AF65-F5344CB8AC3E}">
        <p14:creationId xmlns:p14="http://schemas.microsoft.com/office/powerpoint/2010/main" val="4018757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32</a:t>
            </a:fld>
            <a:endParaRPr lang="en-US"/>
          </a:p>
        </p:txBody>
      </p:sp>
    </p:spTree>
    <p:extLst>
      <p:ext uri="{BB962C8B-B14F-4D97-AF65-F5344CB8AC3E}">
        <p14:creationId xmlns:p14="http://schemas.microsoft.com/office/powerpoint/2010/main" val="540777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2013’s introduces the App Model.</a:t>
            </a:r>
            <a:r>
              <a:rPr lang="en-US" baseline="0" dirty="0" smtClean="0"/>
              <a:t> There are two high-level categories of apps: cloud-hosted apps and SharePoint-Hosted apps. </a:t>
            </a:r>
          </a:p>
          <a:p>
            <a:endParaRPr lang="en-US" baseline="0" dirty="0" smtClean="0"/>
          </a:p>
          <a:p>
            <a:r>
              <a:rPr lang="en-US" b="1" baseline="0" dirty="0" smtClean="0"/>
              <a:t>SharePoint-Hosted Apps </a:t>
            </a:r>
            <a:r>
              <a:rPr lang="en-US" baseline="0" dirty="0" smtClean="0"/>
              <a:t>are great for small fully encapsulated apps that don’t have large data storage requirements. They are manifested 100% within SharePoint and any business logic must be implemented in custom code running in the client (browser) as JavaScript or another client based technology. Each SharePoint-Hosted App that is installed is isolated from other apps and thus is inherently multitenant.</a:t>
            </a:r>
          </a:p>
          <a:p>
            <a:endParaRPr lang="en-US" baseline="0" dirty="0" smtClean="0"/>
          </a:p>
          <a:p>
            <a:r>
              <a:rPr lang="en-US" b="1" baseline="0" dirty="0" smtClean="0"/>
              <a:t>SharePoint Cloud-Hosted Apps </a:t>
            </a:r>
            <a:r>
              <a:rPr lang="en-US" b="0" baseline="0" dirty="0" smtClean="0"/>
              <a:t>are likely the more preferred model for creating apps. This module will go into the details around cloud hosted apps. These apps enable the developer to leverage the full power of the web and select the infrastructure hosting they desire for their app. In addition, because the developer is in full control, they can elect to have their app be fully multitenant friendly based on the way it is architected.</a:t>
            </a:r>
            <a:endParaRPr lang="en-US"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307889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b="1" dirty="0" smtClean="0"/>
              <a:t>Cloud Hosted Apps:</a:t>
            </a:r>
            <a:r>
              <a:rPr lang="en-US" b="1" baseline="0" dirty="0" smtClean="0"/>
              <a:t> </a:t>
            </a:r>
          </a:p>
          <a:p>
            <a:pPr marL="0" indent="0" algn="l">
              <a:buFont typeface="Arial" pitchFamily="34" charset="0"/>
              <a:buNone/>
            </a:pPr>
            <a:r>
              <a:rPr lang="en-US" dirty="0" smtClean="0"/>
              <a:t>You app is hosted either</a:t>
            </a:r>
            <a:r>
              <a:rPr lang="en-US" baseline="0" dirty="0" smtClean="0"/>
              <a:t> in your own hosting (private cloud, 3</a:t>
            </a:r>
            <a:r>
              <a:rPr lang="en-US" baseline="30000" dirty="0" smtClean="0"/>
              <a:t>rd</a:t>
            </a:r>
            <a:r>
              <a:rPr lang="en-US" baseline="0" dirty="0" smtClean="0"/>
              <a:t> party cloud, IIS web site, </a:t>
            </a:r>
            <a:r>
              <a:rPr lang="en-US" baseline="0" dirty="0" err="1" smtClean="0"/>
              <a:t>etc</a:t>
            </a:r>
            <a:r>
              <a:rPr lang="en-US" baseline="0" dirty="0" smtClean="0"/>
              <a:t>) or using an auto provisioning process in Windows Azure</a:t>
            </a:r>
          </a:p>
          <a:p>
            <a:pPr marL="171450" indent="-171450" algn="l">
              <a:buFont typeface="Arial" pitchFamily="34" charset="0"/>
              <a:buChar char="•"/>
            </a:pPr>
            <a:r>
              <a:rPr lang="en-US" b="1" baseline="0" dirty="0" smtClean="0"/>
              <a:t>Provider Hosted App</a:t>
            </a:r>
          </a:p>
          <a:p>
            <a:pPr marL="628650" lvl="1" indent="-171450" algn="l">
              <a:buFont typeface="Arial" pitchFamily="34" charset="0"/>
              <a:buChar char="•"/>
            </a:pPr>
            <a:r>
              <a:rPr lang="en-US" baseline="0" dirty="0" smtClean="0"/>
              <a:t>Customers can create their app in any technology stack and host on any platform they choose.</a:t>
            </a:r>
          </a:p>
          <a:p>
            <a:pPr marL="628650" lvl="1" indent="-171450" algn="l">
              <a:buFont typeface="Arial" pitchFamily="34" charset="0"/>
              <a:buChar char="•"/>
            </a:pPr>
            <a:r>
              <a:rPr lang="en-US" baseline="0" dirty="0" smtClean="0"/>
              <a:t>This could even be using a 3</a:t>
            </a:r>
            <a:r>
              <a:rPr lang="en-US" baseline="30000" dirty="0" smtClean="0"/>
              <a:t>rd</a:t>
            </a:r>
            <a:r>
              <a:rPr lang="en-US" baseline="0" dirty="0" smtClean="0"/>
              <a:t> party cloud using PHP and developed using Eclipse.</a:t>
            </a:r>
          </a:p>
          <a:p>
            <a:pPr marL="628650" lvl="1" indent="-171450" algn="l">
              <a:buFont typeface="Arial" pitchFamily="34" charset="0"/>
              <a:buChar char="•"/>
            </a:pPr>
            <a:r>
              <a:rPr lang="en-US" baseline="0" dirty="0" smtClean="0"/>
              <a:t>Developers would then create a SharePoint app package that would define how to extend SharePoint for use with the app</a:t>
            </a:r>
          </a:p>
          <a:p>
            <a:pPr marL="1085850" lvl="2" indent="-171450" algn="l">
              <a:buFont typeface="Arial" pitchFamily="34" charset="0"/>
              <a:buChar char="•"/>
            </a:pPr>
            <a:r>
              <a:rPr lang="en-US" baseline="0" dirty="0" smtClean="0"/>
              <a:t>Menu extensions</a:t>
            </a:r>
          </a:p>
          <a:p>
            <a:pPr marL="1085850" lvl="2" indent="-171450" algn="l">
              <a:buFont typeface="Arial" pitchFamily="34" charset="0"/>
              <a:buChar char="•"/>
            </a:pPr>
            <a:r>
              <a:rPr lang="en-US" baseline="0" dirty="0" smtClean="0"/>
              <a:t>Web Parts</a:t>
            </a:r>
          </a:p>
          <a:p>
            <a:pPr marL="1085850" lvl="2" indent="-171450" algn="l">
              <a:buFont typeface="Arial" pitchFamily="34" charset="0"/>
              <a:buChar char="•"/>
            </a:pPr>
            <a:r>
              <a:rPr lang="en-US" baseline="0" dirty="0" smtClean="0"/>
              <a:t>Ribbon extensions</a:t>
            </a:r>
          </a:p>
          <a:p>
            <a:pPr marL="1085850" lvl="2" indent="-171450" algn="l">
              <a:buFont typeface="Arial" pitchFamily="34" charset="0"/>
              <a:buChar char="•"/>
            </a:pPr>
            <a:r>
              <a:rPr lang="en-US" baseline="0" dirty="0" smtClean="0"/>
              <a:t>App permissions (OAuth app principal ID)</a:t>
            </a:r>
          </a:p>
          <a:p>
            <a:pPr marL="171450" indent="-171450" algn="l">
              <a:buFont typeface="Arial" pitchFamily="34" charset="0"/>
              <a:buChar char="•"/>
            </a:pPr>
            <a:r>
              <a:rPr lang="en-US" b="1" baseline="0" dirty="0" smtClean="0"/>
              <a:t>Windows Azure Auto-Provisioned App</a:t>
            </a:r>
          </a:p>
          <a:p>
            <a:pPr marL="628650" lvl="1" indent="-171450" algn="l">
              <a:buFont typeface="Arial" pitchFamily="34" charset="0"/>
              <a:buChar char="•"/>
            </a:pPr>
            <a:r>
              <a:rPr lang="en-US" baseline="0" dirty="0" smtClean="0"/>
              <a:t>Create a SharePoint app package</a:t>
            </a:r>
          </a:p>
          <a:p>
            <a:pPr marL="1085850" lvl="2" indent="-171450" algn="l">
              <a:buFont typeface="Arial" pitchFamily="34" charset="0"/>
              <a:buChar char="•"/>
            </a:pPr>
            <a:r>
              <a:rPr lang="en-US" baseline="0" dirty="0" smtClean="0"/>
              <a:t>Includes the SharePoint extensions &amp; everything needed to deploy the application to Windows Azure automatically</a:t>
            </a:r>
          </a:p>
          <a:p>
            <a:pPr marL="1085850" lvl="2" indent="-171450" algn="l">
              <a:buFont typeface="Arial" pitchFamily="34" charset="0"/>
              <a:buChar char="•"/>
            </a:pPr>
            <a:r>
              <a:rPr lang="en-US" baseline="0" dirty="0" smtClean="0"/>
              <a:t>Uses an existing subscription in Windows Azure configured by the tenant administrators</a:t>
            </a:r>
          </a:p>
          <a:p>
            <a:pPr marL="628650" lvl="1" indent="-171450" algn="l">
              <a:buFont typeface="Arial" pitchFamily="34" charset="0"/>
              <a:buChar char="•"/>
            </a:pPr>
            <a:r>
              <a:rPr lang="en-US" baseline="0" dirty="0" smtClean="0"/>
              <a:t>Customers (tenant admins) would configure the subscriptions in Windows Azure where apps are deployed to and not use SharePoint resources</a:t>
            </a:r>
            <a:endParaRPr lang="en-US" dirty="0" smtClean="0"/>
          </a:p>
          <a:p>
            <a:endParaRPr lang="en-US" dirty="0" smtClean="0"/>
          </a:p>
          <a:p>
            <a:r>
              <a:rPr lang="en-US" b="1" dirty="0" smtClean="0"/>
              <a:t>SharePoint Hosted Apps:</a:t>
            </a:r>
          </a:p>
          <a:p>
            <a:pPr marL="171450" indent="-171450">
              <a:buFont typeface="Arial" pitchFamily="34" charset="0"/>
              <a:buChar char="•"/>
            </a:pPr>
            <a:r>
              <a:rPr lang="en-US" dirty="0" smtClean="0"/>
              <a:t>SharePoint</a:t>
            </a:r>
            <a:r>
              <a:rPr lang="en-US" baseline="0" dirty="0" smtClean="0"/>
              <a:t> will host the app in a special isolated </a:t>
            </a:r>
            <a:r>
              <a:rPr lang="en-US" baseline="0" dirty="0" err="1" smtClean="0"/>
              <a:t>subweb</a:t>
            </a:r>
            <a:r>
              <a:rPr lang="en-US" baseline="0" dirty="0" smtClean="0"/>
              <a:t> (</a:t>
            </a:r>
            <a:r>
              <a:rPr lang="en-US" baseline="0" dirty="0" err="1" smtClean="0"/>
              <a:t>SPWeb</a:t>
            </a:r>
            <a:r>
              <a:rPr lang="en-US" baseline="0" dirty="0" smtClean="0"/>
              <a:t>) that has all the same capabilities of a regular </a:t>
            </a:r>
            <a:r>
              <a:rPr lang="en-US" baseline="0" dirty="0" err="1" smtClean="0"/>
              <a:t>SPWeb</a:t>
            </a:r>
            <a:r>
              <a:rPr lang="en-US" baseline="0" dirty="0" smtClean="0"/>
              <a:t>.</a:t>
            </a:r>
          </a:p>
          <a:p>
            <a:pPr marL="171450" indent="-171450">
              <a:buFont typeface="Arial" pitchFamily="34" charset="0"/>
              <a:buChar char="•"/>
            </a:pPr>
            <a:r>
              <a:rPr lang="en-US" baseline="0" dirty="0" smtClean="0"/>
              <a:t>No SharePoint 2010 sandbox thus server side code is not permitted</a:t>
            </a:r>
          </a:p>
          <a:p>
            <a:pPr marL="171450" indent="-171450">
              <a:buFont typeface="Arial" pitchFamily="34" charset="0"/>
              <a:buChar char="•"/>
            </a:pPr>
            <a:r>
              <a:rPr lang="en-US" baseline="0" dirty="0" smtClean="0"/>
              <a:t>All logic &amp; code runs in the client</a:t>
            </a:r>
          </a:p>
          <a:p>
            <a:pPr marL="171450" indent="-171450">
              <a:buFont typeface="Arial" pitchFamily="34" charset="0"/>
              <a:buChar char="•"/>
            </a:pPr>
            <a:r>
              <a:rPr lang="en-US" baseline="0" dirty="0" smtClean="0"/>
              <a:t>Apps could make external service calls from the client using some provided tools</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FC07A61E-829A-4CCB-BE00-02FFD4FDCCD1}" type="slidenum">
              <a:rPr lang="en-US" smtClean="0"/>
              <a:t>5</a:t>
            </a:fld>
            <a:endParaRPr lang="en-US"/>
          </a:p>
        </p:txBody>
      </p:sp>
    </p:spTree>
    <p:extLst>
      <p:ext uri="{BB962C8B-B14F-4D97-AF65-F5344CB8AC3E}">
        <p14:creationId xmlns:p14="http://schemas.microsoft.com/office/powerpoint/2010/main" val="1081088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depicts some of the biggest</a:t>
            </a:r>
            <a:r>
              <a:rPr lang="en-US" baseline="0" dirty="0" smtClean="0"/>
              <a:t> differences between building SharePoint-Hosted &amp; Cloud-Hosted apps.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6</a:t>
            </a:fld>
            <a:endParaRPr lang="en-US"/>
          </a:p>
        </p:txBody>
      </p:sp>
    </p:spTree>
    <p:extLst>
      <p:ext uri="{BB962C8B-B14F-4D97-AF65-F5344CB8AC3E}">
        <p14:creationId xmlns:p14="http://schemas.microsoft.com/office/powerpoint/2010/main" val="121884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apps can take advantage of the full power &amp; services offered in Windows Azure, those apps built as Windows Azure Auto-Hosted apps can only leverage the web sites &amp; SQL Azure database support with the automatic provisioning.</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7</a:t>
            </a:fld>
            <a:endParaRPr lang="en-US"/>
          </a:p>
        </p:txBody>
      </p:sp>
    </p:spTree>
    <p:extLst>
      <p:ext uri="{BB962C8B-B14F-4D97-AF65-F5344CB8AC3E}">
        <p14:creationId xmlns:p14="http://schemas.microsoft.com/office/powerpoint/2010/main" val="1231300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 Cloud-Hosted</a:t>
            </a:r>
            <a:r>
              <a:rPr lang="en-US" baseline="0" dirty="0" smtClean="0"/>
              <a:t> apps, there are three things one must pay attention to. Three design considerations when building apps include:</a:t>
            </a:r>
          </a:p>
          <a:p>
            <a:pPr marL="171450" indent="-171450" algn="l">
              <a:buFont typeface="Arial" pitchFamily="34" charset="0"/>
              <a:buChar char="•"/>
            </a:pPr>
            <a:r>
              <a:rPr lang="en-US" baseline="0" dirty="0" smtClean="0"/>
              <a:t>Isolation Model</a:t>
            </a:r>
          </a:p>
          <a:p>
            <a:pPr marL="171450" indent="-171450" algn="l">
              <a:buFont typeface="Arial" pitchFamily="34" charset="0"/>
              <a:buChar char="•"/>
            </a:pPr>
            <a:r>
              <a:rPr lang="en-US" baseline="0" dirty="0" smtClean="0"/>
              <a:t>Multi-Tenant Designs</a:t>
            </a:r>
          </a:p>
          <a:p>
            <a:pPr marL="171450" indent="-171450" algn="l">
              <a:buFont typeface="Arial" pitchFamily="34" charset="0"/>
              <a:buChar char="•"/>
            </a:pPr>
            <a:r>
              <a:rPr lang="en-US" baseline="0" dirty="0" smtClean="0"/>
              <a:t>Cross Domain Calls</a:t>
            </a:r>
            <a:endParaRPr lang="en-US" dirty="0"/>
          </a:p>
        </p:txBody>
      </p:sp>
    </p:spTree>
    <p:extLst>
      <p:ext uri="{BB962C8B-B14F-4D97-AF65-F5344CB8AC3E}">
        <p14:creationId xmlns:p14="http://schemas.microsoft.com/office/powerpoint/2010/main" val="3472129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Isolation of app</a:t>
            </a:r>
            <a:r>
              <a:rPr lang="en-US" baseline="0" dirty="0" smtClean="0"/>
              <a:t> instances, specifically the data and the experience, is critical in in Cloud-Hosted apps. Consider two beverage companies who each have special recipes for their secret formula. It would be very bad if they could see each other’s data.</a:t>
            </a:r>
          </a:p>
          <a:p>
            <a:endParaRPr lang="en-US" baseline="0" dirty="0" smtClean="0"/>
          </a:p>
          <a:p>
            <a:r>
              <a:rPr lang="en-US" baseline="0" dirty="0" smtClean="0"/>
              <a:t>The new app model enables developers to design apps using the architecture of their choice. For Azure Auto-Hosted apps, each app gets it’s own instance in Windows Azure and is completely isolated from other customers. In a true multi-tenancy app you share the presentation &amp; business logic, but the data must be partitioned for each customer; the separation between two tenants is handled by the business logic rather then by maintaining two separate instances of the app. This is an important point to consider in the design of cloud-hosted apps.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0F17E3BA-8AAB-4E9F-B382-BC0EC6680583}" type="slidenum">
              <a:rPr lang="en-US" smtClean="0"/>
              <a:t>10</a:t>
            </a:fld>
            <a:endParaRPr lang="en-US"/>
          </a:p>
        </p:txBody>
      </p:sp>
    </p:spTree>
    <p:extLst>
      <p:ext uri="{BB962C8B-B14F-4D97-AF65-F5344CB8AC3E}">
        <p14:creationId xmlns:p14="http://schemas.microsoft.com/office/powerpoint/2010/main" val="1324728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When an</a:t>
            </a:r>
            <a:r>
              <a:rPr lang="en-US" baseline="0" dirty="0" smtClean="0"/>
              <a:t> app leverages a multi-tenant design, special care must be taken when architecting the application. Things to consider:</a:t>
            </a:r>
          </a:p>
          <a:p>
            <a:pPr marL="171450" indent="-171450">
              <a:buFont typeface="Arial" pitchFamily="34" charset="0"/>
              <a:buChar char="•"/>
            </a:pPr>
            <a:r>
              <a:rPr lang="en-US" dirty="0" smtClean="0"/>
              <a:t>Managing tenants &amp; user authentication &amp; authorization</a:t>
            </a:r>
            <a:r>
              <a:rPr lang="en-US" baseline="0" dirty="0" smtClean="0"/>
              <a:t> for each client</a:t>
            </a:r>
          </a:p>
          <a:p>
            <a:pPr marL="171450" indent="-171450">
              <a:buFont typeface="Arial" pitchFamily="34" charset="0"/>
              <a:buChar char="•"/>
            </a:pPr>
            <a:r>
              <a:rPr lang="en-US" b="1" baseline="0" dirty="0" smtClean="0"/>
              <a:t>Partitioning storage </a:t>
            </a:r>
            <a:r>
              <a:rPr lang="en-US" baseline="0" dirty="0" smtClean="0"/>
              <a:t>– keeping each tenant’s data isolated from other tenants</a:t>
            </a:r>
          </a:p>
          <a:p>
            <a:pPr marL="171450" indent="-171450">
              <a:buFont typeface="Arial" pitchFamily="34" charset="0"/>
              <a:buChar char="•"/>
            </a:pPr>
            <a:r>
              <a:rPr lang="en-US" b="1" baseline="0" dirty="0" smtClean="0"/>
              <a:t>Partitioning data access logic </a:t>
            </a:r>
            <a:r>
              <a:rPr lang="en-US" baseline="0" dirty="0" smtClean="0"/>
              <a:t>– ensure that tenants can’t access each others data in shared data access</a:t>
            </a:r>
          </a:p>
          <a:p>
            <a:pPr marL="171450" indent="-171450">
              <a:buFont typeface="Arial" pitchFamily="34" charset="0"/>
              <a:buChar char="•"/>
            </a:pPr>
            <a:r>
              <a:rPr lang="en-US" b="1" baseline="0" dirty="0" smtClean="0"/>
              <a:t>Runtime insolation </a:t>
            </a:r>
            <a:r>
              <a:rPr lang="en-US" baseline="0" dirty="0" smtClean="0"/>
              <a:t>– tenant running in the same process</a:t>
            </a:r>
          </a:p>
          <a:p>
            <a:pPr marL="171450" indent="-171450">
              <a:buFont typeface="Arial" pitchFamily="34" charset="0"/>
              <a:buChar char="•"/>
            </a:pPr>
            <a:r>
              <a:rPr lang="en-US" baseline="0" dirty="0" smtClean="0"/>
              <a:t>Account for a scalable infrastructure (stateless)</a:t>
            </a:r>
          </a:p>
          <a:p>
            <a:pPr marL="171450" indent="-171450">
              <a:buFont typeface="Arial" pitchFamily="34" charset="0"/>
              <a:buChar char="•"/>
            </a:pPr>
            <a:r>
              <a:rPr lang="en-US" b="1" baseline="0" dirty="0" smtClean="0"/>
              <a:t>Compliance for data storage </a:t>
            </a:r>
            <a:r>
              <a:rPr lang="en-US" baseline="0" dirty="0" smtClean="0"/>
              <a:t>– even for SMB’s, it is a very involved process to get certifications required for business data when building your own data center for retaining customer data in a hosted model</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0F17E3BA-8AAB-4E9F-B382-BC0EC6680583}" type="slidenum">
              <a:rPr lang="en-US" smtClean="0"/>
              <a:t>11</a:t>
            </a:fld>
            <a:endParaRPr lang="en-US"/>
          </a:p>
        </p:txBody>
      </p:sp>
    </p:spTree>
    <p:extLst>
      <p:ext uri="{BB962C8B-B14F-4D97-AF65-F5344CB8AC3E}">
        <p14:creationId xmlns:p14="http://schemas.microsoft.com/office/powerpoint/2010/main" val="1536632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App Model: </a:t>
            </a:r>
            <a:br>
              <a:rPr lang="en-US" dirty="0"/>
            </a:br>
            <a:r>
              <a:rPr lang="en-US" dirty="0"/>
              <a:t>Cloud-Hosted Apps</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Models</a:t>
            </a:r>
            <a:endParaRPr lang="en-US" dirty="0"/>
          </a:p>
        </p:txBody>
      </p:sp>
      <p:grpSp>
        <p:nvGrpSpPr>
          <p:cNvPr id="6" name="Group 5"/>
          <p:cNvGrpSpPr/>
          <p:nvPr/>
        </p:nvGrpSpPr>
        <p:grpSpPr>
          <a:xfrm>
            <a:off x="777701" y="1913317"/>
            <a:ext cx="4570809" cy="2009677"/>
            <a:chOff x="777701" y="1913317"/>
            <a:chExt cx="4570809" cy="2009677"/>
          </a:xfrm>
        </p:grpSpPr>
        <p:sp>
          <p:nvSpPr>
            <p:cNvPr id="38" name="Rounded Rectangle 37"/>
            <p:cNvSpPr/>
            <p:nvPr/>
          </p:nvSpPr>
          <p:spPr>
            <a:xfrm>
              <a:off x="777701" y="1913317"/>
              <a:ext cx="4570809" cy="2009677"/>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lstStyle/>
            <a:p>
              <a:pPr algn="ctr"/>
              <a:r>
                <a:rPr lang="en-US" sz="2400" b="1" dirty="0">
                  <a:solidFill>
                    <a:schemeClr val="bg1"/>
                  </a:solidFill>
                  <a:latin typeface="+mj-lt"/>
                </a:rPr>
                <a:t>fabrikam.yourapp.com</a:t>
              </a:r>
            </a:p>
            <a:p>
              <a:pPr algn="ctr"/>
              <a:endParaRPr lang="en-US" sz="2400" dirty="0">
                <a:latin typeface="+mj-lt"/>
              </a:endParaRPr>
            </a:p>
          </p:txBody>
        </p:sp>
        <p:sp>
          <p:nvSpPr>
            <p:cNvPr id="40" name="Flowchart: Direct Access Storage 39"/>
            <p:cNvSpPr/>
            <p:nvPr/>
          </p:nvSpPr>
          <p:spPr>
            <a:xfrm>
              <a:off x="3723333" y="2608917"/>
              <a:ext cx="1343773" cy="609600"/>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41" name="Rounded Rectangle 40"/>
            <p:cNvSpPr/>
            <p:nvPr/>
          </p:nvSpPr>
          <p:spPr>
            <a:xfrm>
              <a:off x="2402878" y="2602194"/>
              <a:ext cx="1117309"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Logic</a:t>
              </a:r>
              <a:endParaRPr lang="en-US" dirty="0"/>
            </a:p>
          </p:txBody>
        </p:sp>
        <p:sp>
          <p:nvSpPr>
            <p:cNvPr id="42" name="Rounded Rectangle 41"/>
            <p:cNvSpPr/>
            <p:nvPr/>
          </p:nvSpPr>
          <p:spPr>
            <a:xfrm>
              <a:off x="1082422" y="2602194"/>
              <a:ext cx="1117309" cy="6163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View</a:t>
              </a:r>
              <a:endParaRPr lang="en-US" dirty="0"/>
            </a:p>
          </p:txBody>
        </p:sp>
        <p:sp>
          <p:nvSpPr>
            <p:cNvPr id="43" name="Rounded Rectangle 42"/>
            <p:cNvSpPr/>
            <p:nvPr/>
          </p:nvSpPr>
          <p:spPr>
            <a:xfrm>
              <a:off x="1052637" y="3313394"/>
              <a:ext cx="4014469" cy="406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Host</a:t>
              </a:r>
              <a:endParaRPr lang="en-US" dirty="0"/>
            </a:p>
          </p:txBody>
        </p:sp>
      </p:grpSp>
      <p:sp>
        <p:nvSpPr>
          <p:cNvPr id="5" name="TextBox 4"/>
          <p:cNvSpPr txBox="1"/>
          <p:nvPr/>
        </p:nvSpPr>
        <p:spPr>
          <a:xfrm>
            <a:off x="1103423" y="1207645"/>
            <a:ext cx="3656648" cy="610795"/>
          </a:xfrm>
          <a:prstGeom prst="rect">
            <a:avLst/>
          </a:prstGeom>
          <a:noFill/>
        </p:spPr>
        <p:txBody>
          <a:bodyPr wrap="square" lIns="117208" tIns="58604" rIns="117208" bIns="58604" rtlCol="0">
            <a:spAutoFit/>
          </a:bodyPr>
          <a:lstStyle/>
          <a:p>
            <a:pPr algn="ctr"/>
            <a:r>
              <a:rPr lang="en-US" sz="3200" dirty="0">
                <a:solidFill>
                  <a:schemeClr val="tx1">
                    <a:lumMod val="75000"/>
                    <a:lumOff val="25000"/>
                  </a:schemeClr>
                </a:solidFill>
                <a:latin typeface="+mj-lt"/>
              </a:rPr>
              <a:t>Instance Isolation</a:t>
            </a:r>
          </a:p>
        </p:txBody>
      </p:sp>
      <p:grpSp>
        <p:nvGrpSpPr>
          <p:cNvPr id="3" name="Group 2"/>
          <p:cNvGrpSpPr/>
          <p:nvPr/>
        </p:nvGrpSpPr>
        <p:grpSpPr>
          <a:xfrm>
            <a:off x="6668966" y="1274361"/>
            <a:ext cx="4773956" cy="3395601"/>
            <a:chOff x="6668966" y="1274361"/>
            <a:chExt cx="4773956" cy="3395601"/>
          </a:xfrm>
        </p:grpSpPr>
        <p:sp>
          <p:nvSpPr>
            <p:cNvPr id="18" name="Rounded Rectangle 17"/>
            <p:cNvSpPr/>
            <p:nvPr/>
          </p:nvSpPr>
          <p:spPr>
            <a:xfrm>
              <a:off x="6668966" y="1890994"/>
              <a:ext cx="4773956" cy="2778968"/>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lstStyle/>
            <a:p>
              <a:pPr algn="ctr"/>
              <a:r>
                <a:rPr lang="en-US" sz="2800" dirty="0">
                  <a:solidFill>
                    <a:schemeClr val="bg1"/>
                  </a:solidFill>
                  <a:latin typeface="+mj-lt"/>
                </a:rPr>
                <a:t>yourapp.com</a:t>
              </a:r>
            </a:p>
            <a:p>
              <a:pPr algn="ctr"/>
              <a:endParaRPr lang="en-US" sz="2800" b="1" dirty="0">
                <a:solidFill>
                  <a:schemeClr val="bg1"/>
                </a:solidFill>
                <a:latin typeface="+mj-lt"/>
              </a:endParaRPr>
            </a:p>
          </p:txBody>
        </p:sp>
        <p:sp>
          <p:nvSpPr>
            <p:cNvPr id="31" name="Flowchart: Direct Access Storage 30"/>
            <p:cNvSpPr/>
            <p:nvPr/>
          </p:nvSpPr>
          <p:spPr>
            <a:xfrm>
              <a:off x="9444288" y="2657240"/>
              <a:ext cx="1693912" cy="1084998"/>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32" name="Rounded Rectangle 31"/>
            <p:cNvSpPr/>
            <p:nvPr/>
          </p:nvSpPr>
          <p:spPr>
            <a:xfrm>
              <a:off x="8192569" y="2898301"/>
              <a:ext cx="1117309"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Logic</a:t>
              </a:r>
              <a:endParaRPr lang="en-US" dirty="0"/>
            </a:p>
          </p:txBody>
        </p:sp>
        <p:sp>
          <p:nvSpPr>
            <p:cNvPr id="33" name="Rounded Rectangle 32"/>
            <p:cNvSpPr/>
            <p:nvPr/>
          </p:nvSpPr>
          <p:spPr>
            <a:xfrm>
              <a:off x="6973687" y="2891578"/>
              <a:ext cx="1117309" cy="6163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View</a:t>
              </a:r>
              <a:endParaRPr lang="en-US" dirty="0"/>
            </a:p>
          </p:txBody>
        </p:sp>
        <p:sp>
          <p:nvSpPr>
            <p:cNvPr id="34" name="Rounded Rectangle 33"/>
            <p:cNvSpPr/>
            <p:nvPr/>
          </p:nvSpPr>
          <p:spPr>
            <a:xfrm>
              <a:off x="6976740" y="3908690"/>
              <a:ext cx="4161460" cy="406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Host</a:t>
              </a:r>
              <a:endParaRPr lang="en-US" dirty="0"/>
            </a:p>
          </p:txBody>
        </p:sp>
        <p:sp>
          <p:nvSpPr>
            <p:cNvPr id="53" name="TextBox 52"/>
            <p:cNvSpPr txBox="1"/>
            <p:nvPr/>
          </p:nvSpPr>
          <p:spPr>
            <a:xfrm>
              <a:off x="7227620" y="1274361"/>
              <a:ext cx="3656648" cy="610795"/>
            </a:xfrm>
            <a:prstGeom prst="rect">
              <a:avLst/>
            </a:prstGeom>
            <a:noFill/>
          </p:spPr>
          <p:txBody>
            <a:bodyPr wrap="square" lIns="117208" tIns="58604" rIns="117208" bIns="58604" rtlCol="0">
              <a:spAutoFit/>
            </a:bodyPr>
            <a:lstStyle/>
            <a:p>
              <a:pPr algn="ctr"/>
              <a:r>
                <a:rPr lang="en-US" sz="3200" dirty="0">
                  <a:solidFill>
                    <a:schemeClr val="tx1">
                      <a:lumMod val="75000"/>
                      <a:lumOff val="25000"/>
                    </a:schemeClr>
                  </a:solidFill>
                  <a:latin typeface="+mj-lt"/>
                </a:rPr>
                <a:t>Multi-Tenancy</a:t>
              </a:r>
            </a:p>
          </p:txBody>
        </p:sp>
      </p:grpSp>
      <p:grpSp>
        <p:nvGrpSpPr>
          <p:cNvPr id="7" name="Group 6"/>
          <p:cNvGrpSpPr/>
          <p:nvPr/>
        </p:nvGrpSpPr>
        <p:grpSpPr>
          <a:xfrm>
            <a:off x="521392" y="4024594"/>
            <a:ext cx="5131587" cy="2473516"/>
            <a:chOff x="521392" y="4024594"/>
            <a:chExt cx="5131587" cy="2473516"/>
          </a:xfrm>
        </p:grpSpPr>
        <p:sp>
          <p:nvSpPr>
            <p:cNvPr id="46" name="Rounded Rectangle 45"/>
            <p:cNvSpPr/>
            <p:nvPr/>
          </p:nvSpPr>
          <p:spPr>
            <a:xfrm>
              <a:off x="777701" y="4024594"/>
              <a:ext cx="4570809" cy="19661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lang="en-US" sz="2400" b="1" dirty="0">
                  <a:solidFill>
                    <a:schemeClr val="bg1"/>
                  </a:solidFill>
                  <a:latin typeface="+mj-lt"/>
                </a:rPr>
                <a:t>contoso.yourapp.com</a:t>
              </a:r>
            </a:p>
            <a:p>
              <a:pPr algn="ctr"/>
              <a:endParaRPr lang="en-US" sz="2400" dirty="0">
                <a:latin typeface="+mj-lt"/>
              </a:endParaRPr>
            </a:p>
          </p:txBody>
        </p:sp>
        <p:sp>
          <p:nvSpPr>
            <p:cNvPr id="48" name="Flowchart: Direct Access Storage 47"/>
            <p:cNvSpPr/>
            <p:nvPr/>
          </p:nvSpPr>
          <p:spPr>
            <a:xfrm>
              <a:off x="3693549" y="4676685"/>
              <a:ext cx="1343773" cy="609600"/>
            </a:xfrm>
            <a:prstGeom prst="flowChartMagneticDrum">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bg1"/>
                  </a:solidFill>
                </a:rPr>
                <a:t>DB</a:t>
              </a:r>
              <a:endParaRPr lang="en-US" dirty="0">
                <a:solidFill>
                  <a:schemeClr val="bg1"/>
                </a:solidFill>
              </a:endParaRPr>
            </a:p>
          </p:txBody>
        </p:sp>
        <p:sp>
          <p:nvSpPr>
            <p:cNvPr id="49" name="Rounded Rectangle 48"/>
            <p:cNvSpPr/>
            <p:nvPr/>
          </p:nvSpPr>
          <p:spPr>
            <a:xfrm>
              <a:off x="2373093" y="4669962"/>
              <a:ext cx="1117309"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bg1"/>
                  </a:solidFill>
                </a:rPr>
                <a:t>Logic</a:t>
              </a:r>
              <a:endParaRPr lang="en-US" dirty="0">
                <a:solidFill>
                  <a:schemeClr val="bg1"/>
                </a:solidFill>
              </a:endParaRPr>
            </a:p>
          </p:txBody>
        </p:sp>
        <p:sp>
          <p:nvSpPr>
            <p:cNvPr id="50" name="Rounded Rectangle 49"/>
            <p:cNvSpPr/>
            <p:nvPr/>
          </p:nvSpPr>
          <p:spPr>
            <a:xfrm>
              <a:off x="1052637" y="4669962"/>
              <a:ext cx="1117309" cy="61632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bg1"/>
                  </a:solidFill>
                </a:rPr>
                <a:t>View</a:t>
              </a:r>
              <a:endParaRPr lang="en-US" dirty="0">
                <a:solidFill>
                  <a:schemeClr val="bg1"/>
                </a:solidFill>
              </a:endParaRPr>
            </a:p>
          </p:txBody>
        </p:sp>
        <p:sp>
          <p:nvSpPr>
            <p:cNvPr id="51" name="Rounded Rectangle 50"/>
            <p:cNvSpPr/>
            <p:nvPr/>
          </p:nvSpPr>
          <p:spPr>
            <a:xfrm>
              <a:off x="1052637" y="5381162"/>
              <a:ext cx="4014469" cy="4064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bg1"/>
                  </a:solidFill>
                </a:rPr>
                <a:t>Host</a:t>
              </a:r>
              <a:endParaRPr lang="en-US" dirty="0">
                <a:solidFill>
                  <a:schemeClr val="bg1"/>
                </a:solidFill>
              </a:endParaRPr>
            </a:p>
          </p:txBody>
        </p:sp>
        <p:sp>
          <p:nvSpPr>
            <p:cNvPr id="4" name="TextBox 3"/>
            <p:cNvSpPr txBox="1"/>
            <p:nvPr/>
          </p:nvSpPr>
          <p:spPr>
            <a:xfrm>
              <a:off x="521392" y="6056592"/>
              <a:ext cx="5131587" cy="441518"/>
            </a:xfrm>
            <a:prstGeom prst="rect">
              <a:avLst/>
            </a:prstGeom>
            <a:noFill/>
          </p:spPr>
          <p:txBody>
            <a:bodyPr wrap="square" lIns="117208" tIns="58604" rIns="117208" bIns="58604" rtlCol="0">
              <a:spAutoFit/>
            </a:bodyPr>
            <a:lstStyle/>
            <a:p>
              <a:pPr algn="ctr"/>
              <a:r>
                <a:rPr lang="en-US" sz="2100" b="1" dirty="0">
                  <a:solidFill>
                    <a:schemeClr val="tx1">
                      <a:lumMod val="50000"/>
                      <a:lumOff val="50000"/>
                    </a:schemeClr>
                  </a:solidFill>
                </a:rPr>
                <a:t>Consider Azure Auto-Provisioned Apps</a:t>
              </a:r>
            </a:p>
          </p:txBody>
        </p:sp>
      </p:grpSp>
    </p:spTree>
    <p:extLst>
      <p:ext uri="{BB962C8B-B14F-4D97-AF65-F5344CB8AC3E}">
        <p14:creationId xmlns:p14="http://schemas.microsoft.com/office/powerpoint/2010/main" val="76121134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Multi-Tenancy Design Considerations</a:t>
            </a:r>
            <a:endParaRPr lang="en-US" dirty="0"/>
          </a:p>
        </p:txBody>
      </p:sp>
      <p:sp>
        <p:nvSpPr>
          <p:cNvPr id="3" name="Content Placeholder 2"/>
          <p:cNvSpPr>
            <a:spLocks noGrp="1"/>
          </p:cNvSpPr>
          <p:nvPr>
            <p:ph type="body" sz="quarter" idx="10"/>
          </p:nvPr>
        </p:nvSpPr>
        <p:spPr>
          <a:xfrm>
            <a:off x="519113" y="1447799"/>
            <a:ext cx="5845132" cy="2043636"/>
          </a:xfrm>
        </p:spPr>
        <p:txBody>
          <a:bodyPr/>
          <a:lstStyle/>
          <a:p>
            <a:r>
              <a:rPr lang="en-US" sz="3600" dirty="0" smtClean="0"/>
              <a:t>Manage Tenant and User </a:t>
            </a:r>
            <a:r>
              <a:rPr lang="en-US" sz="3600" dirty="0" err="1" smtClean="0"/>
              <a:t>AuthN</a:t>
            </a:r>
            <a:r>
              <a:rPr lang="en-US" sz="3600" dirty="0" smtClean="0"/>
              <a:t>/</a:t>
            </a:r>
            <a:r>
              <a:rPr lang="en-US" sz="3600" dirty="0" err="1" smtClean="0"/>
              <a:t>AuthZ</a:t>
            </a:r>
            <a:endParaRPr lang="en-US" sz="3600" dirty="0" smtClean="0"/>
          </a:p>
          <a:p>
            <a:r>
              <a:rPr lang="en-US" sz="3600" dirty="0" smtClean="0"/>
              <a:t>Partitioned Storage</a:t>
            </a:r>
          </a:p>
          <a:p>
            <a:r>
              <a:rPr lang="en-US" sz="3600" dirty="0" smtClean="0"/>
              <a:t>Partitioned Data Access Code</a:t>
            </a:r>
          </a:p>
          <a:p>
            <a:r>
              <a:rPr lang="en-US" sz="3600" dirty="0" smtClean="0"/>
              <a:t>Scalable Core Infrastructure</a:t>
            </a:r>
          </a:p>
          <a:p>
            <a:r>
              <a:rPr lang="en-US" sz="3600" dirty="0" smtClean="0"/>
              <a:t>Runtime Isolation</a:t>
            </a:r>
          </a:p>
          <a:p>
            <a:r>
              <a:rPr lang="en-US" sz="3600" dirty="0" smtClean="0"/>
              <a:t>Compliance for Data Storage</a:t>
            </a:r>
          </a:p>
          <a:p>
            <a:r>
              <a:rPr lang="en-US" sz="3600" dirty="0" smtClean="0"/>
              <a:t>Customer Support</a:t>
            </a:r>
            <a:endParaRPr lang="en-US" sz="3600" dirty="0"/>
          </a:p>
        </p:txBody>
      </p:sp>
      <p:grpSp>
        <p:nvGrpSpPr>
          <p:cNvPr id="4" name="Group 3"/>
          <p:cNvGrpSpPr/>
          <p:nvPr/>
        </p:nvGrpSpPr>
        <p:grpSpPr>
          <a:xfrm>
            <a:off x="6668966" y="2253612"/>
            <a:ext cx="4773956" cy="2909107"/>
            <a:chOff x="6668966" y="2253612"/>
            <a:chExt cx="4773956" cy="2909107"/>
          </a:xfrm>
        </p:grpSpPr>
        <p:sp>
          <p:nvSpPr>
            <p:cNvPr id="15" name="Rounded Rectangle 14"/>
            <p:cNvSpPr/>
            <p:nvPr/>
          </p:nvSpPr>
          <p:spPr>
            <a:xfrm>
              <a:off x="6668966" y="2253612"/>
              <a:ext cx="4773956" cy="290910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3600" b="1" dirty="0">
                <a:solidFill>
                  <a:schemeClr val="bg1"/>
                </a:solidFill>
              </a:endParaRPr>
            </a:p>
          </p:txBody>
        </p:sp>
        <p:sp>
          <p:nvSpPr>
            <p:cNvPr id="16" name="TextBox 15"/>
            <p:cNvSpPr txBox="1"/>
            <p:nvPr/>
          </p:nvSpPr>
          <p:spPr>
            <a:xfrm>
              <a:off x="7571469" y="2280884"/>
              <a:ext cx="2968949" cy="523220"/>
            </a:xfrm>
            <a:prstGeom prst="rect">
              <a:avLst/>
            </a:prstGeom>
            <a:noFill/>
          </p:spPr>
          <p:txBody>
            <a:bodyPr wrap="square" rtlCol="0">
              <a:spAutoFit/>
            </a:bodyPr>
            <a:lstStyle/>
            <a:p>
              <a:pPr algn="ctr"/>
              <a:r>
                <a:rPr lang="en-US" sz="2800" dirty="0" smtClean="0">
                  <a:solidFill>
                    <a:schemeClr val="bg1"/>
                  </a:solidFill>
                </a:rPr>
                <a:t>yourapp.com</a:t>
              </a:r>
              <a:endParaRPr lang="en-US" dirty="0">
                <a:solidFill>
                  <a:schemeClr val="bg1"/>
                </a:solidFill>
              </a:endParaRPr>
            </a:p>
          </p:txBody>
        </p:sp>
        <p:sp>
          <p:nvSpPr>
            <p:cNvPr id="24" name="Flowchart: Direct Access Storage 23"/>
            <p:cNvSpPr/>
            <p:nvPr/>
          </p:nvSpPr>
          <p:spPr>
            <a:xfrm>
              <a:off x="9447341" y="3051546"/>
              <a:ext cx="1693912" cy="1072966"/>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25" name="Rounded Rectangle 24"/>
            <p:cNvSpPr/>
            <p:nvPr/>
          </p:nvSpPr>
          <p:spPr>
            <a:xfrm>
              <a:off x="8195622" y="3286591"/>
              <a:ext cx="1117309"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Logic</a:t>
              </a:r>
              <a:endParaRPr lang="en-US" dirty="0"/>
            </a:p>
          </p:txBody>
        </p:sp>
        <p:sp>
          <p:nvSpPr>
            <p:cNvPr id="26" name="Rounded Rectangle 25"/>
            <p:cNvSpPr/>
            <p:nvPr/>
          </p:nvSpPr>
          <p:spPr>
            <a:xfrm>
              <a:off x="6976740" y="3279868"/>
              <a:ext cx="1117309" cy="6163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View</a:t>
              </a:r>
              <a:endParaRPr lang="en-US" dirty="0"/>
            </a:p>
          </p:txBody>
        </p:sp>
        <p:sp>
          <p:nvSpPr>
            <p:cNvPr id="27" name="Rounded Rectangle 26"/>
            <p:cNvSpPr/>
            <p:nvPr/>
          </p:nvSpPr>
          <p:spPr>
            <a:xfrm>
              <a:off x="6979793" y="4371954"/>
              <a:ext cx="4161460" cy="406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Host</a:t>
              </a:r>
              <a:endParaRPr lang="en-US" dirty="0"/>
            </a:p>
          </p:txBody>
        </p:sp>
      </p:grpSp>
    </p:spTree>
    <p:extLst>
      <p:ext uri="{BB962C8B-B14F-4D97-AF65-F5344CB8AC3E}">
        <p14:creationId xmlns:p14="http://schemas.microsoft.com/office/powerpoint/2010/main" val="3502489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Application Permissions</a:t>
            </a:r>
            <a:endParaRPr lang="en-US" dirty="0"/>
          </a:p>
        </p:txBody>
      </p:sp>
      <p:sp>
        <p:nvSpPr>
          <p:cNvPr id="5" name="Content Placeholder 4"/>
          <p:cNvSpPr>
            <a:spLocks noGrp="1"/>
          </p:cNvSpPr>
          <p:nvPr>
            <p:ph type="body" sz="quarter" idx="10"/>
          </p:nvPr>
        </p:nvSpPr>
        <p:spPr/>
        <p:txBody>
          <a:bodyPr/>
          <a:lstStyle/>
          <a:p>
            <a:r>
              <a:rPr lang="en-US" dirty="0" smtClean="0"/>
              <a:t>SharePoint apps request set of permissions when provisioned in a SharePoint site</a:t>
            </a:r>
          </a:p>
          <a:p>
            <a:pPr lvl="1"/>
            <a:r>
              <a:rPr lang="en-US" dirty="0" smtClean="0"/>
              <a:t>Read / Write / Manage / Full Control</a:t>
            </a:r>
          </a:p>
          <a:p>
            <a:pPr lvl="1"/>
            <a:r>
              <a:rPr lang="en-US" dirty="0" smtClean="0"/>
              <a:t>Map to perm. levels: Read / Contribute / Design / Full Control</a:t>
            </a:r>
          </a:p>
          <a:p>
            <a:r>
              <a:rPr lang="en-US" dirty="0" smtClean="0"/>
              <a:t>SharePoint 2013</a:t>
            </a:r>
            <a:r>
              <a:rPr lang="en-US" dirty="0"/>
              <a:t> </a:t>
            </a:r>
            <a:r>
              <a:rPr lang="en-US" dirty="0" smtClean="0"/>
              <a:t>utilizes OAuth used to grant </a:t>
            </a:r>
            <a:br>
              <a:rPr lang="en-US" dirty="0" smtClean="0"/>
            </a:br>
            <a:r>
              <a:rPr lang="en-US" dirty="0" smtClean="0"/>
              <a:t>app permissions to content within SharePoint</a:t>
            </a:r>
          </a:p>
          <a:p>
            <a:r>
              <a:rPr lang="en-US" dirty="0" smtClean="0"/>
              <a:t>App permissions are scoped at lists, sites &amp; site collections</a:t>
            </a:r>
          </a:p>
        </p:txBody>
      </p:sp>
    </p:spTree>
    <p:extLst>
      <p:ext uri="{BB962C8B-B14F-4D97-AF65-F5344CB8AC3E}">
        <p14:creationId xmlns:p14="http://schemas.microsoft.com/office/powerpoint/2010/main" val="29769510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App Config Requirements</a:t>
            </a:r>
            <a:endParaRPr lang="en-US" dirty="0"/>
          </a:p>
        </p:txBody>
      </p:sp>
      <p:sp>
        <p:nvSpPr>
          <p:cNvPr id="5" name="Content Placeholder 4"/>
          <p:cNvSpPr>
            <a:spLocks noGrp="1"/>
          </p:cNvSpPr>
          <p:nvPr>
            <p:ph type="body" sz="quarter" idx="10"/>
          </p:nvPr>
        </p:nvSpPr>
        <p:spPr>
          <a:xfrm>
            <a:off x="519112" y="1447799"/>
            <a:ext cx="6933653" cy="2043636"/>
          </a:xfrm>
        </p:spPr>
        <p:txBody>
          <a:bodyPr/>
          <a:lstStyle/>
          <a:p>
            <a:r>
              <a:rPr lang="en-US" sz="3600" dirty="0" smtClean="0"/>
              <a:t>SharePoint App – appManifest.xml</a:t>
            </a:r>
          </a:p>
          <a:p>
            <a:pPr lvl="1"/>
            <a:r>
              <a:rPr lang="en-US" sz="2000" b="1" dirty="0" err="1" smtClean="0"/>
              <a:t>StartPage</a:t>
            </a:r>
            <a:r>
              <a:rPr lang="en-US" sz="2000" b="1" dirty="0" smtClean="0"/>
              <a:t>: </a:t>
            </a:r>
            <a:br>
              <a:rPr lang="en-US" sz="2000" b="1" dirty="0" smtClean="0"/>
            </a:br>
            <a:r>
              <a:rPr lang="en-US" sz="2000" dirty="0" smtClean="0"/>
              <a:t>relative reference to start </a:t>
            </a:r>
            <a:br>
              <a:rPr lang="en-US" sz="2000" dirty="0" smtClean="0"/>
            </a:br>
            <a:r>
              <a:rPr lang="en-US" sz="2000" dirty="0" smtClean="0"/>
              <a:t>page for project</a:t>
            </a:r>
          </a:p>
          <a:p>
            <a:r>
              <a:rPr lang="en-US" sz="3600" dirty="0" smtClean="0"/>
              <a:t>Azure Project Settings</a:t>
            </a:r>
          </a:p>
          <a:p>
            <a:pPr lvl="1"/>
            <a:r>
              <a:rPr lang="en-US" sz="2000" dirty="0" smtClean="0"/>
              <a:t>SharePoint populates </a:t>
            </a:r>
            <a:r>
              <a:rPr lang="en-US" sz="2000" dirty="0" err="1" smtClean="0"/>
              <a:t>web.config</a:t>
            </a:r>
            <a:r>
              <a:rPr lang="en-US" sz="2000" dirty="0" smtClean="0"/>
              <a:t> when </a:t>
            </a:r>
            <a:br>
              <a:rPr lang="en-US" sz="2000" dirty="0" smtClean="0"/>
            </a:br>
            <a:r>
              <a:rPr lang="en-US" sz="2000" dirty="0" smtClean="0"/>
              <a:t>provisioning Azure </a:t>
            </a:r>
            <a:br>
              <a:rPr lang="en-US" sz="2000" dirty="0" smtClean="0"/>
            </a:br>
            <a:r>
              <a:rPr lang="en-US" sz="2000" dirty="0" smtClean="0"/>
              <a:t>components*</a:t>
            </a:r>
          </a:p>
          <a:p>
            <a:pPr lvl="1"/>
            <a:r>
              <a:rPr lang="en-US" sz="2000" b="1" dirty="0" err="1" smtClean="0"/>
              <a:t>ClientID</a:t>
            </a:r>
            <a:r>
              <a:rPr lang="en-US" sz="2000" dirty="0" smtClean="0"/>
              <a:t>, </a:t>
            </a:r>
            <a:r>
              <a:rPr lang="en-US" sz="2000" b="1" dirty="0" err="1" smtClean="0"/>
              <a:t>ClientSecret</a:t>
            </a:r>
            <a:r>
              <a:rPr lang="en-US" sz="2000" dirty="0" smtClean="0"/>
              <a:t> </a:t>
            </a:r>
            <a:endParaRPr lang="en-US" sz="3600" dirty="0" smtClean="0"/>
          </a:p>
          <a:p>
            <a:pPr marL="0" indent="0">
              <a:buNone/>
            </a:pPr>
            <a:endParaRPr lang="en-US" sz="3600" dirty="0" smtClean="0"/>
          </a:p>
          <a:p>
            <a:pPr marL="0" indent="0">
              <a:buNone/>
            </a:pPr>
            <a:r>
              <a:rPr lang="en-US" sz="3200" dirty="0" smtClean="0"/>
              <a:t>* </a:t>
            </a:r>
            <a:r>
              <a:rPr lang="en-US" sz="2400" dirty="0" smtClean="0"/>
              <a:t>Applies only to Windows Azure Auto-Hosted Apps</a:t>
            </a:r>
            <a:endParaRPr lang="en-US" sz="24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58" y="2048404"/>
            <a:ext cx="4752641" cy="3828665"/>
          </a:xfrm>
          <a:prstGeom prst="rect">
            <a:avLst/>
          </a:prstGeom>
          <a:ln w="3175">
            <a:solidFill>
              <a:schemeClr val="tx1"/>
            </a:solidFill>
          </a:ln>
        </p:spPr>
      </p:pic>
    </p:spTree>
    <p:extLst>
      <p:ext uri="{BB962C8B-B14F-4D97-AF65-F5344CB8AC3E}">
        <p14:creationId xmlns:p14="http://schemas.microsoft.com/office/powerpoint/2010/main" val="284752501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&amp; SharePoint Communication</a:t>
            </a:r>
            <a:endParaRPr lang="en-US" dirty="0"/>
          </a:p>
        </p:txBody>
      </p:sp>
      <p:sp>
        <p:nvSpPr>
          <p:cNvPr id="5" name="Content Placeholder 4"/>
          <p:cNvSpPr>
            <a:spLocks noGrp="1"/>
          </p:cNvSpPr>
          <p:nvPr>
            <p:ph type="body" sz="quarter" idx="10"/>
          </p:nvPr>
        </p:nvSpPr>
        <p:spPr/>
        <p:txBody>
          <a:bodyPr/>
          <a:lstStyle/>
          <a:p>
            <a:r>
              <a:rPr lang="en-US" smtClean="0"/>
              <a:t>Cloud hosted apps need to interact with SharePoint</a:t>
            </a:r>
          </a:p>
          <a:p>
            <a:pPr lvl="1"/>
            <a:r>
              <a:rPr lang="en-US" smtClean="0"/>
              <a:t>Data access</a:t>
            </a:r>
          </a:p>
          <a:p>
            <a:pPr lvl="1"/>
            <a:r>
              <a:rPr lang="en-US" smtClean="0"/>
              <a:t>Perform certain functions (create lists, edit permissions, etc.)</a:t>
            </a:r>
          </a:p>
          <a:p>
            <a:r>
              <a:rPr lang="en-US" smtClean="0"/>
              <a:t>App to SharePoint communication via CSOM &amp; REST</a:t>
            </a:r>
          </a:p>
          <a:p>
            <a:r>
              <a:rPr lang="en-US" smtClean="0"/>
              <a:t>Apps granted permission to access SharePoint new SharePoint 2013 support for OAuth</a:t>
            </a:r>
            <a:endParaRPr lang="en-US" dirty="0" smtClean="0"/>
          </a:p>
        </p:txBody>
      </p:sp>
    </p:spTree>
    <p:extLst>
      <p:ext uri="{BB962C8B-B14F-4D97-AF65-F5344CB8AC3E}">
        <p14:creationId xmlns:p14="http://schemas.microsoft.com/office/powerpoint/2010/main" val="79882658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Cross Domain Calls Blocked By Default</a:t>
            </a:r>
            <a:endParaRPr lang="en-US" dirty="0"/>
          </a:p>
        </p:txBody>
      </p:sp>
      <p:grpSp>
        <p:nvGrpSpPr>
          <p:cNvPr id="32" name="Group 31"/>
          <p:cNvGrpSpPr/>
          <p:nvPr/>
        </p:nvGrpSpPr>
        <p:grpSpPr>
          <a:xfrm>
            <a:off x="406295" y="1357697"/>
            <a:ext cx="11376246" cy="4857823"/>
            <a:chOff x="76200" y="698500"/>
            <a:chExt cx="8763007" cy="4949831"/>
          </a:xfrm>
        </p:grpSpPr>
        <p:sp>
          <p:nvSpPr>
            <p:cNvPr id="33" name="Rounded Rectangle 32"/>
            <p:cNvSpPr/>
            <p:nvPr/>
          </p:nvSpPr>
          <p:spPr>
            <a:xfrm>
              <a:off x="304815" y="4191000"/>
              <a:ext cx="5257801" cy="1103982"/>
            </a:xfrm>
            <a:prstGeom prst="roundRect">
              <a:avLst>
                <a:gd name="adj" fmla="val 7869"/>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a:solidFill>
                    <a:prstClr val="white"/>
                  </a:solidFill>
                </a:rPr>
                <a:t>SharePoint Server</a:t>
              </a:r>
            </a:p>
            <a:p>
              <a:pPr algn="ctr"/>
              <a:r>
                <a:rPr lang="en-US" sz="2400" b="1" dirty="0">
                  <a:solidFill>
                    <a:prstClr val="white"/>
                  </a:solidFill>
                </a:rPr>
                <a:t>(no custom server code)</a:t>
              </a:r>
            </a:p>
          </p:txBody>
        </p:sp>
        <p:sp>
          <p:nvSpPr>
            <p:cNvPr id="34" name="Rounded Rectangle 33"/>
            <p:cNvSpPr/>
            <p:nvPr/>
          </p:nvSpPr>
          <p:spPr>
            <a:xfrm>
              <a:off x="3124200" y="1233389"/>
              <a:ext cx="2438400" cy="1206500"/>
            </a:xfrm>
            <a:prstGeom prst="roundRect">
              <a:avLst>
                <a:gd name="adj" fmla="val 7869"/>
              </a:avLst>
            </a:prstGeom>
            <a:solidFill>
              <a:schemeClr val="bg1">
                <a:alpha val="49000"/>
              </a:schemeClr>
            </a:solidFill>
            <a:ln>
              <a:solidFill>
                <a:schemeClr val="accent4">
                  <a:shade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r"/>
              <a:r>
                <a:rPr lang="en-US" sz="2100" dirty="0">
                  <a:solidFill>
                    <a:prstClr val="black"/>
                  </a:solidFill>
                </a:rPr>
                <a:t>          Browser hosted from App Domain</a:t>
              </a:r>
            </a:p>
          </p:txBody>
        </p:sp>
        <p:sp>
          <p:nvSpPr>
            <p:cNvPr id="35" name="Rounded Rectangle 34"/>
            <p:cNvSpPr/>
            <p:nvPr/>
          </p:nvSpPr>
          <p:spPr>
            <a:xfrm>
              <a:off x="6473552" y="4191000"/>
              <a:ext cx="2060863" cy="1103982"/>
            </a:xfrm>
            <a:prstGeom prst="roundRect">
              <a:avLst>
                <a:gd name="adj" fmla="val 7869"/>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Azure Server</a:t>
              </a:r>
            </a:p>
          </p:txBody>
        </p:sp>
        <p:sp>
          <p:nvSpPr>
            <p:cNvPr id="36" name="Rounded Rectangle 35"/>
            <p:cNvSpPr/>
            <p:nvPr/>
          </p:nvSpPr>
          <p:spPr>
            <a:xfrm>
              <a:off x="6419677" y="1185367"/>
              <a:ext cx="2362200" cy="1270000"/>
            </a:xfrm>
            <a:prstGeom prst="roundRect">
              <a:avLst>
                <a:gd name="adj" fmla="val 7869"/>
              </a:avLst>
            </a:prstGeom>
            <a:solidFill>
              <a:schemeClr val="bg1">
                <a:alpha val="49000"/>
              </a:schemeClr>
            </a:solidFill>
            <a:ln>
              <a:solidFill>
                <a:schemeClr val="accent4">
                  <a:shade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r"/>
              <a:r>
                <a:rPr lang="en-US" sz="2100" dirty="0">
                  <a:solidFill>
                    <a:prstClr val="black"/>
                  </a:solidFill>
                </a:rPr>
                <a:t>          Browser hosted on non SP domain</a:t>
              </a:r>
            </a:p>
            <a:p>
              <a:pPr algn="r"/>
              <a:endParaRPr lang="en-US" sz="2100" dirty="0">
                <a:solidFill>
                  <a:prstClr val="black"/>
                </a:solidFill>
              </a:endParaRPr>
            </a:p>
          </p:txBody>
        </p:sp>
        <p:sp>
          <p:nvSpPr>
            <p:cNvPr id="37" name="TextBox 36"/>
            <p:cNvSpPr txBox="1"/>
            <p:nvPr/>
          </p:nvSpPr>
          <p:spPr>
            <a:xfrm>
              <a:off x="4114800" y="3704167"/>
              <a:ext cx="2057400" cy="533130"/>
            </a:xfrm>
            <a:prstGeom prst="rect">
              <a:avLst/>
            </a:prstGeom>
            <a:noFill/>
          </p:spPr>
          <p:txBody>
            <a:bodyPr wrap="square" rtlCol="0">
              <a:spAutoFit/>
            </a:bodyPr>
            <a:lstStyle/>
            <a:p>
              <a:r>
                <a:rPr lang="en-US" sz="1400" dirty="0">
                  <a:solidFill>
                    <a:prstClr val="black"/>
                  </a:solidFill>
                </a:rPr>
                <a:t>restricted set of web services hosted from app domain</a:t>
              </a:r>
            </a:p>
          </p:txBody>
        </p:sp>
        <p:cxnSp>
          <p:nvCxnSpPr>
            <p:cNvPr id="38" name="Straight Arrow Connector 37"/>
            <p:cNvCxnSpPr/>
            <p:nvPr/>
          </p:nvCxnSpPr>
          <p:spPr>
            <a:xfrm flipH="1" flipV="1">
              <a:off x="7600777" y="3704167"/>
              <a:ext cx="1" cy="508000"/>
            </a:xfrm>
            <a:prstGeom prst="straightConnector1">
              <a:avLst/>
            </a:prstGeom>
            <a:ln w="38100">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200" y="3650061"/>
              <a:ext cx="2226271" cy="533130"/>
            </a:xfrm>
            <a:prstGeom prst="rect">
              <a:avLst/>
            </a:prstGeom>
            <a:noFill/>
          </p:spPr>
          <p:txBody>
            <a:bodyPr wrap="square" rtlCol="0">
              <a:spAutoFit/>
            </a:bodyPr>
            <a:lstStyle/>
            <a:p>
              <a:r>
                <a:rPr lang="en-US" sz="1400" dirty="0">
                  <a:solidFill>
                    <a:prstClr val="black"/>
                  </a:solidFill>
                </a:rPr>
                <a:t>web services hosted </a:t>
              </a:r>
              <a:br>
                <a:rPr lang="en-US" sz="1400" dirty="0">
                  <a:solidFill>
                    <a:prstClr val="black"/>
                  </a:solidFill>
                </a:rPr>
              </a:br>
              <a:r>
                <a:rPr lang="en-US" sz="1400" dirty="0">
                  <a:solidFill>
                    <a:prstClr val="black"/>
                  </a:solidFill>
                </a:rPr>
                <a:t>from SP domain</a:t>
              </a:r>
            </a:p>
          </p:txBody>
        </p:sp>
        <p:cxnSp>
          <p:nvCxnSpPr>
            <p:cNvPr id="40" name="Straight Arrow Connector 39"/>
            <p:cNvCxnSpPr/>
            <p:nvPr/>
          </p:nvCxnSpPr>
          <p:spPr>
            <a:xfrm flipH="1" flipV="1">
              <a:off x="4114810" y="3683000"/>
              <a:ext cx="1" cy="508000"/>
            </a:xfrm>
            <a:prstGeom prst="straightConnector1">
              <a:avLst/>
            </a:prstGeom>
            <a:ln w="38100">
              <a:solidFill>
                <a:schemeClr val="accent5"/>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524006" y="3683000"/>
              <a:ext cx="1" cy="508000"/>
            </a:xfrm>
            <a:prstGeom prst="straightConnector1">
              <a:avLst/>
            </a:prstGeom>
            <a:ln w="38100">
              <a:solidFill>
                <a:schemeClr val="accent5"/>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04800" y="1233389"/>
              <a:ext cx="2133600" cy="1206500"/>
            </a:xfrm>
            <a:prstGeom prst="roundRect">
              <a:avLst>
                <a:gd name="adj" fmla="val 7869"/>
              </a:avLst>
            </a:prstGeom>
            <a:solidFill>
              <a:schemeClr val="bg1">
                <a:alpha val="49000"/>
              </a:schemeClr>
            </a:solidFill>
            <a:ln>
              <a:solidFill>
                <a:schemeClr val="accent4">
                  <a:shade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r"/>
              <a:r>
                <a:rPr lang="en-US" sz="2100" dirty="0">
                  <a:solidFill>
                    <a:prstClr val="black"/>
                  </a:solidFill>
                </a:rPr>
                <a:t>  Browser hosted </a:t>
              </a:r>
              <a:r>
                <a:rPr lang="en-US" sz="2100" dirty="0" smtClean="0">
                  <a:solidFill>
                    <a:prstClr val="black"/>
                  </a:solidFill>
                </a:rPr>
                <a:t/>
              </a:r>
              <a:br>
                <a:rPr lang="en-US" sz="2100" dirty="0" smtClean="0">
                  <a:solidFill>
                    <a:prstClr val="black"/>
                  </a:solidFill>
                </a:rPr>
              </a:br>
              <a:r>
                <a:rPr lang="en-US" sz="2100" dirty="0" smtClean="0">
                  <a:solidFill>
                    <a:prstClr val="black"/>
                  </a:solidFill>
                </a:rPr>
                <a:t>from </a:t>
              </a:r>
              <a:r>
                <a:rPr lang="en-US" sz="2100" dirty="0">
                  <a:solidFill>
                    <a:prstClr val="black"/>
                  </a:solidFill>
                </a:rPr>
                <a:t>SP Domain</a:t>
              </a:r>
            </a:p>
          </p:txBody>
        </p:sp>
        <p:cxnSp>
          <p:nvCxnSpPr>
            <p:cNvPr id="43" name="Straight Connector 42"/>
            <p:cNvCxnSpPr/>
            <p:nvPr/>
          </p:nvCxnSpPr>
          <p:spPr>
            <a:xfrm>
              <a:off x="2728478" y="762006"/>
              <a:ext cx="0" cy="3249463"/>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19800" y="698500"/>
              <a:ext cx="0" cy="450850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04808" y="825500"/>
              <a:ext cx="1870934" cy="423368"/>
            </a:xfrm>
            <a:prstGeom prst="rect">
              <a:avLst/>
            </a:prstGeom>
          </p:spPr>
          <p:txBody>
            <a:bodyPr wrap="none">
              <a:spAutoFit/>
            </a:bodyPr>
            <a:lstStyle/>
            <a:p>
              <a:r>
                <a:rPr lang="en-US" sz="2100" dirty="0">
                  <a:solidFill>
                    <a:prstClr val="black"/>
                  </a:solidFill>
                </a:rPr>
                <a:t>http://spo.com/site/</a:t>
              </a:r>
            </a:p>
          </p:txBody>
        </p:sp>
        <p:sp>
          <p:nvSpPr>
            <p:cNvPr id="46" name="Rectangle 45"/>
            <p:cNvSpPr/>
            <p:nvPr/>
          </p:nvSpPr>
          <p:spPr>
            <a:xfrm>
              <a:off x="2801295" y="825500"/>
              <a:ext cx="2812921" cy="423368"/>
            </a:xfrm>
            <a:prstGeom prst="rect">
              <a:avLst/>
            </a:prstGeom>
          </p:spPr>
          <p:txBody>
            <a:bodyPr wrap="none">
              <a:spAutoFit/>
            </a:bodyPr>
            <a:lstStyle/>
            <a:p>
              <a:r>
                <a:rPr lang="en-US" sz="2100" dirty="0">
                  <a:solidFill>
                    <a:prstClr val="black"/>
                  </a:solidFill>
                </a:rPr>
                <a:t>http://tenant-xyz.spo.com/site/</a:t>
              </a:r>
            </a:p>
          </p:txBody>
        </p:sp>
        <p:sp>
          <p:nvSpPr>
            <p:cNvPr id="47" name="Rectangle 46"/>
            <p:cNvSpPr/>
            <p:nvPr/>
          </p:nvSpPr>
          <p:spPr>
            <a:xfrm>
              <a:off x="6171597" y="825500"/>
              <a:ext cx="2007995" cy="423368"/>
            </a:xfrm>
            <a:prstGeom prst="rect">
              <a:avLst/>
            </a:prstGeom>
          </p:spPr>
          <p:txBody>
            <a:bodyPr wrap="none">
              <a:spAutoFit/>
            </a:bodyPr>
            <a:lstStyle/>
            <a:p>
              <a:r>
                <a:rPr lang="en-US" sz="2100" dirty="0">
                  <a:solidFill>
                    <a:prstClr val="black"/>
                  </a:solidFill>
                </a:rPr>
                <a:t>http://nonSpDomain/</a:t>
              </a:r>
            </a:p>
          </p:txBody>
        </p:sp>
        <p:pic>
          <p:nvPicPr>
            <p:cNvPr id="48" name="Picture 2"/>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1817" y="1294328"/>
              <a:ext cx="457200" cy="526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00400" y="1270000"/>
              <a:ext cx="457200" cy="55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73537" y="1236364"/>
              <a:ext cx="457200" cy="58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p:nvPr/>
          </p:nvCxnSpPr>
          <p:spPr>
            <a:xfrm>
              <a:off x="351824" y="3175000"/>
              <a:ext cx="8487383"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6200" y="3111500"/>
              <a:ext cx="1676400" cy="313606"/>
            </a:xfrm>
            <a:prstGeom prst="rect">
              <a:avLst/>
            </a:prstGeom>
            <a:noFill/>
          </p:spPr>
          <p:txBody>
            <a:bodyPr wrap="square" rtlCol="0">
              <a:spAutoFit/>
            </a:bodyPr>
            <a:lstStyle/>
            <a:p>
              <a:r>
                <a:rPr lang="en-US" sz="1400" i="1" dirty="0">
                  <a:solidFill>
                    <a:prstClr val="black"/>
                  </a:solidFill>
                </a:rPr>
                <a:t>server</a:t>
              </a:r>
            </a:p>
          </p:txBody>
        </p:sp>
        <p:sp>
          <p:nvSpPr>
            <p:cNvPr id="53" name="TextBox 52"/>
            <p:cNvSpPr txBox="1"/>
            <p:nvPr/>
          </p:nvSpPr>
          <p:spPr>
            <a:xfrm>
              <a:off x="76200" y="2942167"/>
              <a:ext cx="1676400" cy="313606"/>
            </a:xfrm>
            <a:prstGeom prst="rect">
              <a:avLst/>
            </a:prstGeom>
            <a:noFill/>
          </p:spPr>
          <p:txBody>
            <a:bodyPr wrap="square" rtlCol="0">
              <a:spAutoFit/>
            </a:bodyPr>
            <a:lstStyle/>
            <a:p>
              <a:r>
                <a:rPr lang="en-US" sz="1400" i="1" dirty="0">
                  <a:solidFill>
                    <a:prstClr val="black"/>
                  </a:solidFill>
                </a:rPr>
                <a:t>client</a:t>
              </a:r>
            </a:p>
          </p:txBody>
        </p:sp>
        <p:sp>
          <p:nvSpPr>
            <p:cNvPr id="54" name="TextBox 53"/>
            <p:cNvSpPr txBox="1"/>
            <p:nvPr/>
          </p:nvSpPr>
          <p:spPr>
            <a:xfrm>
              <a:off x="3179073" y="2603500"/>
              <a:ext cx="2535943" cy="658573"/>
            </a:xfrm>
            <a:prstGeom prst="rect">
              <a:avLst/>
            </a:prstGeom>
            <a:noFill/>
          </p:spPr>
          <p:txBody>
            <a:bodyPr wrap="square" rtlCol="0">
              <a:spAutoFit/>
            </a:bodyPr>
            <a:lstStyle/>
            <a:p>
              <a:r>
                <a:rPr lang="en-US" dirty="0">
                  <a:solidFill>
                    <a:prstClr val="black"/>
                  </a:solidFill>
                </a:rPr>
                <a:t>doesn’t work due to browser cross-domain, or does it?</a:t>
              </a:r>
            </a:p>
          </p:txBody>
        </p:sp>
        <p:cxnSp>
          <p:nvCxnSpPr>
            <p:cNvPr id="55" name="Straight Arrow Connector 54"/>
            <p:cNvCxnSpPr/>
            <p:nvPr/>
          </p:nvCxnSpPr>
          <p:spPr>
            <a:xfrm flipH="1">
              <a:off x="4267200" y="2616884"/>
              <a:ext cx="2663540" cy="100261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442982" y="5272004"/>
              <a:ext cx="2981465" cy="376327"/>
            </a:xfrm>
            <a:prstGeom prst="rect">
              <a:avLst/>
            </a:prstGeom>
            <a:noFill/>
          </p:spPr>
          <p:txBody>
            <a:bodyPr wrap="square" rtlCol="0">
              <a:spAutoFit/>
            </a:bodyPr>
            <a:lstStyle/>
            <a:p>
              <a:pPr algn="ctr"/>
              <a:r>
                <a:rPr lang="en-US" i="1" dirty="0">
                  <a:solidFill>
                    <a:prstClr val="black"/>
                  </a:solidFill>
                </a:rPr>
                <a:t>you can’t put code here!</a:t>
              </a:r>
            </a:p>
          </p:txBody>
        </p:sp>
        <p:sp>
          <p:nvSpPr>
            <p:cNvPr id="57" name="TextBox 56"/>
            <p:cNvSpPr txBox="1"/>
            <p:nvPr/>
          </p:nvSpPr>
          <p:spPr>
            <a:xfrm>
              <a:off x="533401" y="1921206"/>
              <a:ext cx="2071635" cy="564491"/>
            </a:xfrm>
            <a:prstGeom prst="rect">
              <a:avLst/>
            </a:prstGeom>
            <a:noFill/>
          </p:spPr>
          <p:txBody>
            <a:bodyPr wrap="square" rtlCol="0">
              <a:spAutoFit/>
            </a:bodyPr>
            <a:lstStyle/>
            <a:p>
              <a:r>
                <a:rPr lang="en-US" sz="1500" dirty="0">
                  <a:solidFill>
                    <a:prstClr val="black"/>
                  </a:solidFill>
                </a:rPr>
                <a:t>Your app JavaScript never runs in this domain</a:t>
              </a:r>
            </a:p>
          </p:txBody>
        </p:sp>
        <p:pic>
          <p:nvPicPr>
            <p:cNvPr id="58" name="Picture 2" descr="\\rivercity-zeus\Development\Microsoft DVD_Art_Sept-2-2010\Artwork_Imagery\Icons - Illustrations\_ SEVEN STYLE\close red 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2367" y="2815089"/>
              <a:ext cx="365760" cy="3657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0690122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Resovlved with Cross Domain JS Library</a:t>
            </a:r>
            <a:endParaRPr lang="en-US" dirty="0"/>
          </a:p>
        </p:txBody>
      </p:sp>
      <p:grpSp>
        <p:nvGrpSpPr>
          <p:cNvPr id="6" name="Group 5"/>
          <p:cNvGrpSpPr/>
          <p:nvPr/>
        </p:nvGrpSpPr>
        <p:grpSpPr>
          <a:xfrm>
            <a:off x="406295" y="1371755"/>
            <a:ext cx="11173099" cy="4343393"/>
            <a:chOff x="76200" y="762006"/>
            <a:chExt cx="8763007" cy="4444994"/>
          </a:xfrm>
        </p:grpSpPr>
        <p:sp>
          <p:nvSpPr>
            <p:cNvPr id="7" name="Frame 6"/>
            <p:cNvSpPr/>
            <p:nvPr/>
          </p:nvSpPr>
          <p:spPr>
            <a:xfrm>
              <a:off x="6553201" y="2009874"/>
              <a:ext cx="482263" cy="42429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8" name="Folded Corner 7"/>
            <p:cNvSpPr/>
            <p:nvPr/>
          </p:nvSpPr>
          <p:spPr>
            <a:xfrm rot="10800000">
              <a:off x="3828445" y="2757440"/>
              <a:ext cx="609600" cy="69272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9" name="TextBox 8"/>
            <p:cNvSpPr txBox="1"/>
            <p:nvPr/>
          </p:nvSpPr>
          <p:spPr>
            <a:xfrm>
              <a:off x="4305300" y="2913293"/>
              <a:ext cx="1257300" cy="377971"/>
            </a:xfrm>
            <a:prstGeom prst="rect">
              <a:avLst/>
            </a:prstGeom>
            <a:noFill/>
          </p:spPr>
          <p:txBody>
            <a:bodyPr wrap="square" rtlCol="0">
              <a:spAutoFit/>
            </a:bodyPr>
            <a:lstStyle/>
            <a:p>
              <a:pPr algn="r"/>
              <a:r>
                <a:rPr lang="en-US" dirty="0">
                  <a:solidFill>
                    <a:srgbClr val="FF0000"/>
                  </a:solidFill>
                </a:rPr>
                <a:t>proxy.aspx</a:t>
              </a:r>
            </a:p>
          </p:txBody>
        </p:sp>
        <p:cxnSp>
          <p:nvCxnSpPr>
            <p:cNvPr id="10" name="Straight Arrow Connector 9"/>
            <p:cNvCxnSpPr/>
            <p:nvPr/>
          </p:nvCxnSpPr>
          <p:spPr>
            <a:xfrm flipH="1">
              <a:off x="4133244" y="3298716"/>
              <a:ext cx="2" cy="257292"/>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a:endCxn id="8" idx="1"/>
            </p:cNvCxnSpPr>
            <p:nvPr/>
          </p:nvCxnSpPr>
          <p:spPr>
            <a:xfrm flipH="1">
              <a:off x="4438046" y="2222020"/>
              <a:ext cx="2115155" cy="881782"/>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32925" y="1926167"/>
              <a:ext cx="1506279" cy="803189"/>
            </a:xfrm>
            <a:prstGeom prst="rect">
              <a:avLst/>
            </a:prstGeom>
            <a:noFill/>
          </p:spPr>
          <p:txBody>
            <a:bodyPr wrap="square" rtlCol="0">
              <a:spAutoFit/>
            </a:bodyPr>
            <a:lstStyle/>
            <a:p>
              <a:r>
                <a:rPr lang="en-US" sz="1500" dirty="0">
                  <a:solidFill>
                    <a:prstClr val="black"/>
                  </a:solidFill>
                </a:rPr>
                <a:t>CSOM/REST via POSTMESSAGE to IFRAMES</a:t>
              </a:r>
            </a:p>
          </p:txBody>
        </p:sp>
        <p:sp>
          <p:nvSpPr>
            <p:cNvPr id="13" name="Rounded Rectangle 12"/>
            <p:cNvSpPr/>
            <p:nvPr/>
          </p:nvSpPr>
          <p:spPr>
            <a:xfrm>
              <a:off x="304815" y="4191000"/>
              <a:ext cx="5257801" cy="1016000"/>
            </a:xfrm>
            <a:prstGeom prst="roundRect">
              <a:avLst>
                <a:gd name="adj" fmla="val 7869"/>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a:solidFill>
                    <a:prstClr val="white"/>
                  </a:solidFill>
                </a:rPr>
                <a:t>SharePoint Server</a:t>
              </a:r>
            </a:p>
            <a:p>
              <a:pPr algn="ctr"/>
              <a:r>
                <a:rPr lang="en-US" sz="2400" b="1" dirty="0">
                  <a:solidFill>
                    <a:prstClr val="white"/>
                  </a:solidFill>
                </a:rPr>
                <a:t>(no custom server code)</a:t>
              </a:r>
            </a:p>
          </p:txBody>
        </p:sp>
        <p:sp>
          <p:nvSpPr>
            <p:cNvPr id="14" name="Rounded Rectangle 13"/>
            <p:cNvSpPr/>
            <p:nvPr/>
          </p:nvSpPr>
          <p:spPr>
            <a:xfrm>
              <a:off x="3124200" y="1233389"/>
              <a:ext cx="2438400" cy="1372600"/>
            </a:xfrm>
            <a:prstGeom prst="roundRect">
              <a:avLst>
                <a:gd name="adj" fmla="val 7869"/>
              </a:avLst>
            </a:prstGeom>
            <a:solidFill>
              <a:schemeClr val="bg1">
                <a:alpha val="49000"/>
              </a:schemeClr>
            </a:solidFill>
            <a:ln>
              <a:solidFill>
                <a:schemeClr val="accent4">
                  <a:shade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r"/>
              <a:r>
                <a:rPr lang="en-US" sz="2100" dirty="0">
                  <a:solidFill>
                    <a:prstClr val="black"/>
                  </a:solidFill>
                </a:rPr>
                <a:t>          Browser hosted from App Domain</a:t>
              </a:r>
            </a:p>
          </p:txBody>
        </p:sp>
        <p:sp>
          <p:nvSpPr>
            <p:cNvPr id="15" name="Rounded Rectangle 14"/>
            <p:cNvSpPr/>
            <p:nvPr/>
          </p:nvSpPr>
          <p:spPr>
            <a:xfrm>
              <a:off x="6473552" y="4127500"/>
              <a:ext cx="2060863" cy="1079500"/>
            </a:xfrm>
            <a:prstGeom prst="roundRect">
              <a:avLst>
                <a:gd name="adj" fmla="val 7869"/>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solidFill>
                    <a:prstClr val="white"/>
                  </a:solidFill>
                </a:rPr>
                <a:t>Azure Server</a:t>
              </a:r>
            </a:p>
          </p:txBody>
        </p:sp>
        <p:sp>
          <p:nvSpPr>
            <p:cNvPr id="16" name="Rounded Rectangle 15"/>
            <p:cNvSpPr/>
            <p:nvPr/>
          </p:nvSpPr>
          <p:spPr>
            <a:xfrm>
              <a:off x="6400800" y="1175427"/>
              <a:ext cx="2362200" cy="1487483"/>
            </a:xfrm>
            <a:prstGeom prst="roundRect">
              <a:avLst>
                <a:gd name="adj" fmla="val 7869"/>
              </a:avLst>
            </a:prstGeom>
            <a:solidFill>
              <a:schemeClr val="bg1">
                <a:alpha val="49000"/>
              </a:schemeClr>
            </a:solidFill>
            <a:ln>
              <a:solidFill>
                <a:schemeClr val="accent4">
                  <a:shade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r"/>
              <a:r>
                <a:rPr lang="en-US" sz="2100" dirty="0">
                  <a:solidFill>
                    <a:prstClr val="black"/>
                  </a:solidFill>
                </a:rPr>
                <a:t>           Browser hosted on non SP domain</a:t>
              </a:r>
            </a:p>
          </p:txBody>
        </p:sp>
        <p:sp>
          <p:nvSpPr>
            <p:cNvPr id="17" name="TextBox 16"/>
            <p:cNvSpPr txBox="1"/>
            <p:nvPr/>
          </p:nvSpPr>
          <p:spPr>
            <a:xfrm>
              <a:off x="4114800" y="3704167"/>
              <a:ext cx="2057400" cy="535459"/>
            </a:xfrm>
            <a:prstGeom prst="rect">
              <a:avLst/>
            </a:prstGeom>
            <a:noFill/>
          </p:spPr>
          <p:txBody>
            <a:bodyPr wrap="square" rtlCol="0">
              <a:spAutoFit/>
            </a:bodyPr>
            <a:lstStyle/>
            <a:p>
              <a:r>
                <a:rPr lang="en-US" sz="1400" dirty="0">
                  <a:solidFill>
                    <a:prstClr val="black"/>
                  </a:solidFill>
                </a:rPr>
                <a:t>restricted set of web services hosted from app domain</a:t>
              </a:r>
            </a:p>
          </p:txBody>
        </p:sp>
        <p:cxnSp>
          <p:nvCxnSpPr>
            <p:cNvPr id="18" name="Straight Arrow Connector 17"/>
            <p:cNvCxnSpPr/>
            <p:nvPr/>
          </p:nvCxnSpPr>
          <p:spPr>
            <a:xfrm flipH="1" flipV="1">
              <a:off x="7600777" y="3619500"/>
              <a:ext cx="1" cy="508000"/>
            </a:xfrm>
            <a:prstGeom prst="straightConnector1">
              <a:avLst/>
            </a:prstGeom>
            <a:ln w="38100">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200" y="3704167"/>
              <a:ext cx="1676400" cy="535459"/>
            </a:xfrm>
            <a:prstGeom prst="rect">
              <a:avLst/>
            </a:prstGeom>
            <a:noFill/>
          </p:spPr>
          <p:txBody>
            <a:bodyPr wrap="square" rtlCol="0">
              <a:spAutoFit/>
            </a:bodyPr>
            <a:lstStyle/>
            <a:p>
              <a:r>
                <a:rPr lang="en-US" sz="1400" dirty="0">
                  <a:solidFill>
                    <a:prstClr val="black"/>
                  </a:solidFill>
                </a:rPr>
                <a:t>web services hosted from SP domain</a:t>
              </a:r>
            </a:p>
          </p:txBody>
        </p:sp>
        <p:cxnSp>
          <p:nvCxnSpPr>
            <p:cNvPr id="20" name="Straight Arrow Connector 19"/>
            <p:cNvCxnSpPr/>
            <p:nvPr/>
          </p:nvCxnSpPr>
          <p:spPr>
            <a:xfrm flipH="1" flipV="1">
              <a:off x="4114810" y="3683000"/>
              <a:ext cx="1" cy="508000"/>
            </a:xfrm>
            <a:prstGeom prst="straightConnector1">
              <a:avLst/>
            </a:prstGeom>
            <a:ln w="38100">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1524006" y="3683000"/>
              <a:ext cx="1" cy="508000"/>
            </a:xfrm>
            <a:prstGeom prst="straightConnector1">
              <a:avLst/>
            </a:prstGeom>
            <a:ln w="38100">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04800" y="1233389"/>
              <a:ext cx="2133600" cy="1372600"/>
            </a:xfrm>
            <a:prstGeom prst="roundRect">
              <a:avLst>
                <a:gd name="adj" fmla="val 7869"/>
              </a:avLst>
            </a:prstGeom>
            <a:solidFill>
              <a:schemeClr val="bg1">
                <a:alpha val="49000"/>
              </a:schemeClr>
            </a:solidFill>
            <a:ln>
              <a:solidFill>
                <a:schemeClr val="accent4">
                  <a:shade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r"/>
              <a:r>
                <a:rPr lang="en-US" sz="2100" dirty="0">
                  <a:solidFill>
                    <a:prstClr val="black"/>
                  </a:solidFill>
                </a:rPr>
                <a:t>  Browser hosted from SP Domain</a:t>
              </a:r>
            </a:p>
          </p:txBody>
        </p:sp>
        <p:cxnSp>
          <p:nvCxnSpPr>
            <p:cNvPr id="23" name="Straight Connector 22"/>
            <p:cNvCxnSpPr/>
            <p:nvPr/>
          </p:nvCxnSpPr>
          <p:spPr>
            <a:xfrm>
              <a:off x="2728478" y="762006"/>
              <a:ext cx="0" cy="3249463"/>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04808" y="825500"/>
              <a:ext cx="1904951" cy="425217"/>
            </a:xfrm>
            <a:prstGeom prst="rect">
              <a:avLst/>
            </a:prstGeom>
          </p:spPr>
          <p:txBody>
            <a:bodyPr wrap="none">
              <a:spAutoFit/>
            </a:bodyPr>
            <a:lstStyle/>
            <a:p>
              <a:r>
                <a:rPr lang="en-US" sz="2100" dirty="0">
                  <a:solidFill>
                    <a:prstClr val="black"/>
                  </a:solidFill>
                </a:rPr>
                <a:t>http://spo.com/site/</a:t>
              </a:r>
            </a:p>
          </p:txBody>
        </p:sp>
        <p:sp>
          <p:nvSpPr>
            <p:cNvPr id="25" name="Rectangle 24"/>
            <p:cNvSpPr/>
            <p:nvPr/>
          </p:nvSpPr>
          <p:spPr>
            <a:xfrm>
              <a:off x="2801295" y="825500"/>
              <a:ext cx="2864065" cy="425217"/>
            </a:xfrm>
            <a:prstGeom prst="rect">
              <a:avLst/>
            </a:prstGeom>
          </p:spPr>
          <p:txBody>
            <a:bodyPr wrap="none">
              <a:spAutoFit/>
            </a:bodyPr>
            <a:lstStyle/>
            <a:p>
              <a:r>
                <a:rPr lang="en-US" sz="2100" dirty="0">
                  <a:solidFill>
                    <a:prstClr val="black"/>
                  </a:solidFill>
                </a:rPr>
                <a:t>http://tenant-xyz.spo.com/site/</a:t>
              </a:r>
            </a:p>
          </p:txBody>
        </p:sp>
        <p:sp>
          <p:nvSpPr>
            <p:cNvPr id="26" name="Rectangle 25"/>
            <p:cNvSpPr/>
            <p:nvPr/>
          </p:nvSpPr>
          <p:spPr>
            <a:xfrm>
              <a:off x="6171606" y="825500"/>
              <a:ext cx="2044504" cy="425217"/>
            </a:xfrm>
            <a:prstGeom prst="rect">
              <a:avLst/>
            </a:prstGeom>
          </p:spPr>
          <p:txBody>
            <a:bodyPr wrap="none">
              <a:spAutoFit/>
            </a:bodyPr>
            <a:lstStyle/>
            <a:p>
              <a:r>
                <a:rPr lang="en-US" sz="2100" dirty="0">
                  <a:solidFill>
                    <a:prstClr val="black"/>
                  </a:solidFill>
                </a:rPr>
                <a:t>http://nonSpDomain/</a:t>
              </a:r>
            </a:p>
          </p:txBody>
        </p:sp>
        <p:pic>
          <p:nvPicPr>
            <p:cNvPr id="27" name="Picture 2"/>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1824" y="1343139"/>
              <a:ext cx="457200" cy="52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02262" y="1343139"/>
              <a:ext cx="457200" cy="52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77000" y="1346634"/>
              <a:ext cx="457200" cy="49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Connector 29"/>
            <p:cNvCxnSpPr/>
            <p:nvPr/>
          </p:nvCxnSpPr>
          <p:spPr>
            <a:xfrm>
              <a:off x="351824" y="3175000"/>
              <a:ext cx="8487383"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200" y="3111500"/>
              <a:ext cx="1676400" cy="314977"/>
            </a:xfrm>
            <a:prstGeom prst="rect">
              <a:avLst/>
            </a:prstGeom>
            <a:noFill/>
          </p:spPr>
          <p:txBody>
            <a:bodyPr wrap="square" rtlCol="0">
              <a:spAutoFit/>
            </a:bodyPr>
            <a:lstStyle/>
            <a:p>
              <a:r>
                <a:rPr lang="en-US" sz="1400" i="1" dirty="0">
                  <a:solidFill>
                    <a:prstClr val="black"/>
                  </a:solidFill>
                </a:rPr>
                <a:t>server</a:t>
              </a:r>
            </a:p>
          </p:txBody>
        </p:sp>
        <p:sp>
          <p:nvSpPr>
            <p:cNvPr id="32" name="TextBox 31"/>
            <p:cNvSpPr txBox="1"/>
            <p:nvPr/>
          </p:nvSpPr>
          <p:spPr>
            <a:xfrm>
              <a:off x="76200" y="2942167"/>
              <a:ext cx="1676400" cy="314977"/>
            </a:xfrm>
            <a:prstGeom prst="rect">
              <a:avLst/>
            </a:prstGeom>
            <a:noFill/>
          </p:spPr>
          <p:txBody>
            <a:bodyPr wrap="square" rtlCol="0">
              <a:spAutoFit/>
            </a:bodyPr>
            <a:lstStyle/>
            <a:p>
              <a:r>
                <a:rPr lang="en-US" sz="1400" i="1" dirty="0">
                  <a:solidFill>
                    <a:prstClr val="black"/>
                  </a:solidFill>
                </a:rPr>
                <a:t>client</a:t>
              </a:r>
            </a:p>
          </p:txBody>
        </p:sp>
        <p:sp>
          <p:nvSpPr>
            <p:cNvPr id="33" name="TextBox 32"/>
            <p:cNvSpPr txBox="1"/>
            <p:nvPr/>
          </p:nvSpPr>
          <p:spPr>
            <a:xfrm>
              <a:off x="6934200" y="2662911"/>
              <a:ext cx="1715059" cy="377971"/>
            </a:xfrm>
            <a:prstGeom prst="rect">
              <a:avLst/>
            </a:prstGeom>
            <a:noFill/>
          </p:spPr>
          <p:txBody>
            <a:bodyPr wrap="none" rtlCol="0">
              <a:spAutoFit/>
            </a:bodyPr>
            <a:lstStyle/>
            <a:p>
              <a:r>
                <a:rPr lang="en-US" dirty="0">
                  <a:solidFill>
                    <a:srgbClr val="FF0000"/>
                  </a:solidFill>
                </a:rPr>
                <a:t>SP.RequestExecutor.js</a:t>
              </a:r>
            </a:p>
          </p:txBody>
        </p:sp>
      </p:grpSp>
      <p:pic>
        <p:nvPicPr>
          <p:cNvPr id="34" name="Picture 2" descr="\\rivercity-zeus\Development\Microsoft DVD_Art_Sept-2-2010\Artwork_Imagery\Icons - Illustrations\_ SEVEN STYLE\green check 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6982" y="2825085"/>
            <a:ext cx="543229" cy="489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85481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Cross-Domain Calls - Components</a:t>
            </a:r>
            <a:endParaRPr lang="en-US" dirty="0"/>
          </a:p>
        </p:txBody>
      </p:sp>
      <p:sp>
        <p:nvSpPr>
          <p:cNvPr id="6" name="Text Placeholder 5"/>
          <p:cNvSpPr>
            <a:spLocks noGrp="1"/>
          </p:cNvSpPr>
          <p:nvPr>
            <p:ph type="body" sz="quarter" idx="10"/>
          </p:nvPr>
        </p:nvSpPr>
        <p:spPr/>
        <p:txBody>
          <a:bodyPr/>
          <a:lstStyle/>
          <a:p>
            <a:r>
              <a:rPr lang="en-US" dirty="0"/>
              <a:t>JavaScript Library </a:t>
            </a:r>
            <a:r>
              <a:rPr lang="en-US" dirty="0">
                <a:latin typeface="Consolas" pitchFamily="49" charset="0"/>
                <a:cs typeface="Consolas" pitchFamily="49" charset="0"/>
              </a:rPr>
              <a:t>SP.RequestExecutor.js</a:t>
            </a:r>
          </a:p>
          <a:p>
            <a:pPr lvl="1"/>
            <a:r>
              <a:rPr lang="en-US" dirty="0"/>
              <a:t>Located in LAYOUTS directory</a:t>
            </a:r>
          </a:p>
          <a:p>
            <a:r>
              <a:rPr lang="en-US" dirty="0"/>
              <a:t>Domain Registration</a:t>
            </a:r>
          </a:p>
          <a:p>
            <a:pPr lvl="1"/>
            <a:r>
              <a:rPr lang="en-US" dirty="0"/>
              <a:t>To ensure only trusted calls cross domains</a:t>
            </a:r>
          </a:p>
          <a:p>
            <a:pPr lvl="1"/>
            <a:r>
              <a:rPr lang="en-US" dirty="0"/>
              <a:t>Specific App permissions must be granted</a:t>
            </a:r>
          </a:p>
          <a:p>
            <a:r>
              <a:rPr lang="en-US" dirty="0"/>
              <a:t>Communication</a:t>
            </a:r>
          </a:p>
          <a:p>
            <a:pPr lvl="1"/>
            <a:r>
              <a:rPr lang="en-US" dirty="0"/>
              <a:t>Hidden </a:t>
            </a:r>
            <a:r>
              <a:rPr lang="en-US" dirty="0" err="1"/>
              <a:t>IFrame</a:t>
            </a:r>
            <a:endParaRPr lang="en-US" dirty="0"/>
          </a:p>
          <a:p>
            <a:pPr lvl="1"/>
            <a:r>
              <a:rPr lang="en-US" dirty="0"/>
              <a:t>Post Messaging</a:t>
            </a:r>
          </a:p>
          <a:p>
            <a:pPr lvl="1"/>
            <a:r>
              <a:rPr lang="en-US" dirty="0"/>
              <a:t>Proxy Page</a:t>
            </a:r>
          </a:p>
          <a:p>
            <a:endParaRPr lang="en-US" dirty="0"/>
          </a:p>
        </p:txBody>
      </p:sp>
    </p:spTree>
    <p:extLst>
      <p:ext uri="{BB962C8B-B14F-4D97-AF65-F5344CB8AC3E}">
        <p14:creationId xmlns:p14="http://schemas.microsoft.com/office/powerpoint/2010/main" val="303729667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Provider Hosted </a:t>
            </a:r>
            <a:r>
              <a:rPr lang="en-US" dirty="0" smtClean="0"/>
              <a:t>Apps</a:t>
            </a:r>
            <a:endParaRPr lang="en-US" dirty="0"/>
          </a:p>
        </p:txBody>
      </p:sp>
    </p:spTree>
    <p:extLst>
      <p:ext uri="{BB962C8B-B14F-4D97-AF65-F5344CB8AC3E}">
        <p14:creationId xmlns:p14="http://schemas.microsoft.com/office/powerpoint/2010/main" val="101063674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Provider Hosted Apps</a:t>
            </a:r>
            <a:endParaRPr lang="en-US" dirty="0"/>
          </a:p>
        </p:txBody>
      </p:sp>
      <p:sp>
        <p:nvSpPr>
          <p:cNvPr id="5" name="Content Placeholder 4"/>
          <p:cNvSpPr>
            <a:spLocks noGrp="1"/>
          </p:cNvSpPr>
          <p:nvPr>
            <p:ph type="body" sz="quarter" idx="10"/>
          </p:nvPr>
        </p:nvSpPr>
        <p:spPr/>
        <p:txBody>
          <a:bodyPr/>
          <a:lstStyle/>
          <a:p>
            <a:r>
              <a:rPr lang="en-US" sz="3600" dirty="0" smtClean="0"/>
              <a:t>Identical process for creating Windows Azure apps</a:t>
            </a:r>
          </a:p>
          <a:p>
            <a:pPr lvl="1"/>
            <a:r>
              <a:rPr lang="en-US" sz="2000" dirty="0" smtClean="0"/>
              <a:t>Difference depending on technology used to develop &amp; host custom application</a:t>
            </a:r>
          </a:p>
          <a:p>
            <a:r>
              <a:rPr lang="en-US" sz="3600" dirty="0" smtClean="0"/>
              <a:t>Leverage same SharePoint 2013 investments for permissions (OAuth) &amp; communication (REST / CSOM)</a:t>
            </a:r>
          </a:p>
          <a:p>
            <a:r>
              <a:rPr lang="en-US" sz="3600" dirty="0" smtClean="0"/>
              <a:t>Deployment</a:t>
            </a:r>
          </a:p>
          <a:p>
            <a:pPr lvl="1"/>
            <a:r>
              <a:rPr lang="en-US" sz="2000" dirty="0" smtClean="0"/>
              <a:t>Deploy application &amp; SharePoint components separately</a:t>
            </a:r>
          </a:p>
          <a:p>
            <a:endParaRPr lang="en-US" sz="3600" dirty="0" smtClean="0"/>
          </a:p>
          <a:p>
            <a:r>
              <a:rPr lang="en-US" sz="3600" i="1" dirty="0" smtClean="0"/>
              <a:t>Scenario: SharePoint-</a:t>
            </a:r>
            <a:r>
              <a:rPr lang="en-US" sz="3600" i="1" dirty="0" err="1" smtClean="0"/>
              <a:t>ifying</a:t>
            </a:r>
            <a:r>
              <a:rPr lang="en-US" sz="3600" i="1" dirty="0" smtClean="0"/>
              <a:t> existing ISV offering</a:t>
            </a:r>
          </a:p>
        </p:txBody>
      </p:sp>
    </p:spTree>
    <p:extLst>
      <p:ext uri="{BB962C8B-B14F-4D97-AF65-F5344CB8AC3E}">
        <p14:creationId xmlns:p14="http://schemas.microsoft.com/office/powerpoint/2010/main" val="21860459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Agenda</a:t>
            </a:r>
            <a:endParaRPr lang="en-US" dirty="0"/>
          </a:p>
        </p:txBody>
      </p:sp>
      <p:sp>
        <p:nvSpPr>
          <p:cNvPr id="5" name="Content Placeholder 4"/>
          <p:cNvSpPr>
            <a:spLocks noGrp="1"/>
          </p:cNvSpPr>
          <p:nvPr>
            <p:ph type="body" sz="quarter" idx="10"/>
          </p:nvPr>
        </p:nvSpPr>
        <p:spPr/>
        <p:txBody>
          <a:bodyPr/>
          <a:lstStyle/>
          <a:p>
            <a:r>
              <a:rPr lang="en-US" dirty="0" smtClean="0"/>
              <a:t>App Hosting Models</a:t>
            </a:r>
          </a:p>
          <a:p>
            <a:r>
              <a:rPr lang="en-US" dirty="0" smtClean="0"/>
              <a:t>Design Considerations</a:t>
            </a:r>
          </a:p>
          <a:p>
            <a:pPr lvl="1"/>
            <a:r>
              <a:rPr lang="en-US" dirty="0" smtClean="0"/>
              <a:t>Isolation</a:t>
            </a:r>
          </a:p>
          <a:p>
            <a:pPr lvl="1"/>
            <a:r>
              <a:rPr lang="en-US" dirty="0" smtClean="0"/>
              <a:t>Multitenancy</a:t>
            </a:r>
          </a:p>
          <a:p>
            <a:pPr lvl="1"/>
            <a:r>
              <a:rPr lang="en-US" dirty="0" smtClean="0"/>
              <a:t>Permissions</a:t>
            </a:r>
          </a:p>
          <a:p>
            <a:pPr lvl="1"/>
            <a:r>
              <a:rPr lang="en-US" dirty="0" smtClean="0"/>
              <a:t>Cross Domain Calls</a:t>
            </a:r>
          </a:p>
          <a:p>
            <a:r>
              <a:rPr lang="en-US" dirty="0" smtClean="0"/>
              <a:t>Provider-Hosted Apps</a:t>
            </a:r>
          </a:p>
          <a:p>
            <a:r>
              <a:rPr lang="en-US" dirty="0" smtClean="0"/>
              <a:t>Windows Azure Auto-Hosted Apps</a:t>
            </a:r>
          </a:p>
        </p:txBody>
      </p:sp>
    </p:spTree>
    <p:extLst>
      <p:ext uri="{BB962C8B-B14F-4D97-AF65-F5344CB8AC3E}">
        <p14:creationId xmlns:p14="http://schemas.microsoft.com/office/powerpoint/2010/main" val="318571480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Provider-Hosted SharePoint App Model</a:t>
            </a:r>
          </a:p>
        </p:txBody>
      </p:sp>
    </p:spTree>
    <p:extLst>
      <p:ext uri="{BB962C8B-B14F-4D97-AF65-F5344CB8AC3E}">
        <p14:creationId xmlns:p14="http://schemas.microsoft.com/office/powerpoint/2010/main" val="2609958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Lifecycle: Building Provider Hosted Apps</a:t>
            </a:r>
            <a:endParaRPr lang="en-US"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3954362406"/>
              </p:ext>
            </p:extLst>
          </p:nvPr>
        </p:nvGraphicFramePr>
        <p:xfrm>
          <a:off x="664263" y="1092506"/>
          <a:ext cx="10744200" cy="477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996988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0581" y="228600"/>
            <a:ext cx="11669713" cy="747897"/>
          </a:xfrm>
        </p:spPr>
        <p:txBody>
          <a:bodyPr/>
          <a:lstStyle/>
          <a:p>
            <a:r>
              <a:rPr lang="en-US" dirty="0" smtClean="0"/>
              <a:t>Lifecycle: Deploying Provider Hosted Apps</a:t>
            </a:r>
            <a:endParaRPr lang="en-US" dirty="0"/>
          </a:p>
        </p:txBody>
      </p:sp>
      <p:graphicFrame>
        <p:nvGraphicFramePr>
          <p:cNvPr id="15" name="Diagram 14"/>
          <p:cNvGraphicFramePr/>
          <p:nvPr>
            <p:extLst>
              <p:ext uri="{D42A27DB-BD31-4B8C-83A1-F6EECF244321}">
                <p14:modId xmlns:p14="http://schemas.microsoft.com/office/powerpoint/2010/main" val="462139878"/>
              </p:ext>
            </p:extLst>
          </p:nvPr>
        </p:nvGraphicFramePr>
        <p:xfrm>
          <a:off x="668603" y="1239395"/>
          <a:ext cx="10744201" cy="4545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043404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4509" y="228600"/>
            <a:ext cx="11737153" cy="747897"/>
          </a:xfrm>
        </p:spPr>
        <p:txBody>
          <a:bodyPr/>
          <a:lstStyle/>
          <a:p>
            <a:r>
              <a:rPr lang="en-US" dirty="0" smtClean="0"/>
              <a:t>Lifecycle: Upgrading Provider Hosted Apps</a:t>
            </a:r>
            <a:endParaRPr lang="en-US" dirty="0"/>
          </a:p>
        </p:txBody>
      </p:sp>
      <p:graphicFrame>
        <p:nvGraphicFramePr>
          <p:cNvPr id="18" name="Diagram 17"/>
          <p:cNvGraphicFramePr/>
          <p:nvPr>
            <p:extLst>
              <p:ext uri="{D42A27DB-BD31-4B8C-83A1-F6EECF244321}">
                <p14:modId xmlns:p14="http://schemas.microsoft.com/office/powerpoint/2010/main" val="881239033"/>
              </p:ext>
            </p:extLst>
          </p:nvPr>
        </p:nvGraphicFramePr>
        <p:xfrm>
          <a:off x="650242" y="1294480"/>
          <a:ext cx="10744201" cy="4382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417521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Auto-Hosted </a:t>
            </a:r>
            <a:r>
              <a:rPr lang="en-US" dirty="0" smtClean="0"/>
              <a:t>Apps</a:t>
            </a:r>
            <a:endParaRPr lang="en-US" dirty="0"/>
          </a:p>
        </p:txBody>
      </p:sp>
    </p:spTree>
    <p:extLst>
      <p:ext uri="{BB962C8B-B14F-4D97-AF65-F5344CB8AC3E}">
        <p14:creationId xmlns:p14="http://schemas.microsoft.com/office/powerpoint/2010/main" val="3986450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Windows Azure Auto-Hosted Apps</a:t>
            </a:r>
            <a:endParaRPr lang="en-US" dirty="0"/>
          </a:p>
        </p:txBody>
      </p:sp>
      <p:graphicFrame>
        <p:nvGraphicFramePr>
          <p:cNvPr id="7" name="Content Placeholder 6"/>
          <p:cNvGraphicFramePr>
            <a:graphicFrameLocks noGrp="1"/>
          </p:cNvGraphicFramePr>
          <p:nvPr>
            <p:ph idx="4294967295"/>
            <p:extLst/>
          </p:nvPr>
        </p:nvGraphicFramePr>
        <p:xfrm>
          <a:off x="1444625" y="1524000"/>
          <a:ext cx="10744200" cy="1776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3752104587"/>
              </p:ext>
            </p:extLst>
          </p:nvPr>
        </p:nvGraphicFramePr>
        <p:xfrm>
          <a:off x="1076001" y="1532092"/>
          <a:ext cx="10155744" cy="44641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7717348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Azure Auto-Hosted: How it Works</a:t>
            </a:r>
            <a:endParaRPr lang="en-US" dirty="0"/>
          </a:p>
        </p:txBody>
      </p:sp>
      <p:sp>
        <p:nvSpPr>
          <p:cNvPr id="4" name="Text Placeholder 3"/>
          <p:cNvSpPr>
            <a:spLocks noGrp="1"/>
          </p:cNvSpPr>
          <p:nvPr>
            <p:ph type="body" sz="quarter" idx="10"/>
          </p:nvPr>
        </p:nvSpPr>
        <p:spPr>
          <a:xfrm>
            <a:off x="519112" y="1359199"/>
            <a:ext cx="11149013" cy="2043636"/>
          </a:xfrm>
        </p:spPr>
        <p:txBody>
          <a:bodyPr/>
          <a:lstStyle/>
          <a:p>
            <a:pPr marL="0" indent="0">
              <a:buNone/>
            </a:pPr>
            <a:r>
              <a:rPr lang="en-US" dirty="0" smtClean="0"/>
              <a:t>Development &amp; Deployment Process</a:t>
            </a:r>
            <a:endParaRPr lang="en-US" dirty="0"/>
          </a:p>
        </p:txBody>
      </p:sp>
      <p:sp>
        <p:nvSpPr>
          <p:cNvPr id="8" name="Content Placeholder 7"/>
          <p:cNvSpPr>
            <a:spLocks noGrp="1"/>
          </p:cNvSpPr>
          <p:nvPr>
            <p:ph idx="4294967295"/>
          </p:nvPr>
        </p:nvSpPr>
        <p:spPr>
          <a:xfrm>
            <a:off x="6987916" y="2060686"/>
            <a:ext cx="4697412" cy="4002087"/>
          </a:xfrm>
        </p:spPr>
        <p:txBody>
          <a:bodyPr/>
          <a:lstStyle/>
          <a:p>
            <a:pPr marL="293019" indent="-293019">
              <a:buFont typeface="+mj-lt"/>
              <a:buAutoNum type="arabicPeriod"/>
            </a:pPr>
            <a:r>
              <a:rPr lang="en-US" sz="2600" dirty="0"/>
              <a:t>Developer builds SharePoint Application into </a:t>
            </a:r>
            <a:r>
              <a:rPr lang="en-US" sz="2600" dirty="0" smtClean="0"/>
              <a:t>*.APP </a:t>
            </a:r>
            <a:r>
              <a:rPr lang="en-US" sz="2600" dirty="0"/>
              <a:t>file</a:t>
            </a:r>
          </a:p>
          <a:p>
            <a:pPr marL="293019" indent="-293019">
              <a:buFont typeface="+mj-lt"/>
              <a:buAutoNum type="arabicPeriod"/>
            </a:pPr>
            <a:r>
              <a:rPr lang="en-US" sz="2600" dirty="0"/>
              <a:t>Deployment to </a:t>
            </a:r>
            <a:r>
              <a:rPr lang="en-US" sz="2600" dirty="0" smtClean="0"/>
              <a:t>SharePoint</a:t>
            </a:r>
          </a:p>
          <a:p>
            <a:pPr marL="792163" lvl="1" indent="-342900"/>
            <a:r>
              <a:rPr lang="en-US" sz="2200" i="1" dirty="0" smtClean="0"/>
              <a:t>(via Marketplace)</a:t>
            </a:r>
            <a:endParaRPr lang="en-US" sz="2200" i="1" dirty="0"/>
          </a:p>
          <a:p>
            <a:pPr marL="293019" indent="-293019">
              <a:buFont typeface="+mj-lt"/>
              <a:buAutoNum type="arabicPeriod"/>
            </a:pPr>
            <a:r>
              <a:rPr lang="en-US" sz="2600" dirty="0"/>
              <a:t>SharePoint installs application</a:t>
            </a:r>
          </a:p>
          <a:p>
            <a:pPr marL="293019" indent="-293019">
              <a:buFont typeface="+mj-lt"/>
              <a:buAutoNum type="arabicPeriod"/>
            </a:pPr>
            <a:r>
              <a:rPr lang="en-US" sz="2600" dirty="0"/>
              <a:t>SharePoint provisions Windows Azure components</a:t>
            </a:r>
          </a:p>
          <a:p>
            <a:pPr marL="293019" indent="-293019">
              <a:buFont typeface="+mj-lt"/>
              <a:buAutoNum type="arabicPeriod"/>
            </a:pPr>
            <a:r>
              <a:rPr lang="en-US" sz="2600" dirty="0"/>
              <a:t>SharePoint provisions SQL Azure DB &amp; runs schema &amp; initial data population scripts</a:t>
            </a:r>
          </a:p>
        </p:txBody>
      </p:sp>
      <p:pic>
        <p:nvPicPr>
          <p:cNvPr id="2" name="Picture 1"/>
          <p:cNvPicPr>
            <a:picLocks noChangeAspect="1"/>
          </p:cNvPicPr>
          <p:nvPr/>
        </p:nvPicPr>
        <p:blipFill>
          <a:blip r:embed="rId3"/>
          <a:stretch>
            <a:fillRect/>
          </a:stretch>
        </p:blipFill>
        <p:spPr>
          <a:xfrm>
            <a:off x="317346" y="2178177"/>
            <a:ext cx="6407451" cy="4170025"/>
          </a:xfrm>
          <a:prstGeom prst="rect">
            <a:avLst/>
          </a:prstGeom>
        </p:spPr>
      </p:pic>
    </p:spTree>
    <p:extLst>
      <p:ext uri="{BB962C8B-B14F-4D97-AF65-F5344CB8AC3E}">
        <p14:creationId xmlns:p14="http://schemas.microsoft.com/office/powerpoint/2010/main" val="28936852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Azure </a:t>
            </a:r>
            <a:r>
              <a:rPr lang="en-US" dirty="0" smtClean="0"/>
              <a:t>Auto-Hosted</a:t>
            </a:r>
            <a:r>
              <a:rPr lang="en-US" dirty="0"/>
              <a:t>: How it Works</a:t>
            </a:r>
          </a:p>
        </p:txBody>
      </p:sp>
      <p:sp>
        <p:nvSpPr>
          <p:cNvPr id="6" name="Text Placeholder 5"/>
          <p:cNvSpPr>
            <a:spLocks noGrp="1"/>
          </p:cNvSpPr>
          <p:nvPr>
            <p:ph type="body" sz="quarter" idx="10"/>
          </p:nvPr>
        </p:nvSpPr>
        <p:spPr>
          <a:xfrm>
            <a:off x="519112" y="1359199"/>
            <a:ext cx="11149013" cy="2043636"/>
          </a:xfrm>
        </p:spPr>
        <p:txBody>
          <a:bodyPr/>
          <a:lstStyle/>
          <a:p>
            <a:pPr marL="0" indent="0">
              <a:buNone/>
            </a:pPr>
            <a:r>
              <a:rPr lang="en-US" dirty="0" smtClean="0"/>
              <a:t>Application Execution (End User)</a:t>
            </a:r>
            <a:endParaRPr lang="en-US" dirty="0"/>
          </a:p>
        </p:txBody>
      </p:sp>
      <p:sp>
        <p:nvSpPr>
          <p:cNvPr id="8" name="Content Placeholder 7"/>
          <p:cNvSpPr>
            <a:spLocks noGrp="1"/>
          </p:cNvSpPr>
          <p:nvPr>
            <p:ph idx="4294967295"/>
          </p:nvPr>
        </p:nvSpPr>
        <p:spPr>
          <a:xfrm>
            <a:off x="7002463" y="2141279"/>
            <a:ext cx="4665662" cy="4216400"/>
          </a:xfrm>
        </p:spPr>
        <p:txBody>
          <a:bodyPr/>
          <a:lstStyle/>
          <a:p>
            <a:pPr marL="293019" indent="-293019">
              <a:lnSpc>
                <a:spcPct val="100000"/>
              </a:lnSpc>
              <a:spcBef>
                <a:spcPts val="769"/>
              </a:spcBef>
              <a:buFont typeface="+mj-lt"/>
              <a:buAutoNum type="arabicPeriod"/>
            </a:pPr>
            <a:r>
              <a:rPr lang="en-US" sz="1800" kern="800" dirty="0"/>
              <a:t>User clicks app (A); SP loads app specific page (B)</a:t>
            </a:r>
          </a:p>
          <a:p>
            <a:pPr marL="293019" indent="-293019">
              <a:lnSpc>
                <a:spcPct val="100000"/>
              </a:lnSpc>
              <a:spcBef>
                <a:spcPts val="769"/>
              </a:spcBef>
              <a:buFont typeface="+mj-lt"/>
              <a:buAutoNum type="arabicPeriod"/>
            </a:pPr>
            <a:r>
              <a:rPr lang="en-US" sz="1800" kern="800" dirty="0"/>
              <a:t>Content area (B) loads Windows Azure page</a:t>
            </a:r>
          </a:p>
          <a:p>
            <a:pPr marL="293019" indent="-293019">
              <a:lnSpc>
                <a:spcPct val="100000"/>
              </a:lnSpc>
              <a:spcBef>
                <a:spcPts val="769"/>
              </a:spcBef>
              <a:buFont typeface="+mj-lt"/>
              <a:buAutoNum type="arabicPeriod"/>
            </a:pPr>
            <a:r>
              <a:rPr lang="en-US" sz="1800" kern="800" dirty="0"/>
              <a:t>Azure app executes Web app</a:t>
            </a:r>
          </a:p>
          <a:p>
            <a:pPr marL="293019" indent="-293019">
              <a:lnSpc>
                <a:spcPct val="100000"/>
              </a:lnSpc>
              <a:spcBef>
                <a:spcPts val="769"/>
              </a:spcBef>
              <a:buFont typeface="+mj-lt"/>
              <a:buAutoNum type="arabicPeriod"/>
            </a:pPr>
            <a:r>
              <a:rPr lang="en-US" sz="1800" kern="800" dirty="0"/>
              <a:t>Azure app can interact with SP using via Client Object Model (CSOM) or using the new OData services</a:t>
            </a:r>
          </a:p>
          <a:p>
            <a:pPr marL="293019" indent="-293019">
              <a:lnSpc>
                <a:spcPct val="100000"/>
              </a:lnSpc>
              <a:spcBef>
                <a:spcPts val="769"/>
              </a:spcBef>
              <a:buFont typeface="+mj-lt"/>
              <a:buAutoNum type="arabicPeriod"/>
            </a:pPr>
            <a:r>
              <a:rPr lang="en-US" sz="1800" kern="800" dirty="0"/>
              <a:t>Azure app can utilize SQL Azure DBs</a:t>
            </a:r>
          </a:p>
          <a:p>
            <a:pPr marL="293019" indent="-293019">
              <a:lnSpc>
                <a:spcPct val="100000"/>
              </a:lnSpc>
              <a:spcBef>
                <a:spcPts val="769"/>
              </a:spcBef>
              <a:buFont typeface="+mj-lt"/>
              <a:buAutoNum type="arabicPeriod"/>
            </a:pPr>
            <a:r>
              <a:rPr lang="en-US" sz="1800" kern="800" dirty="0"/>
              <a:t>Azure app can interact w/ external services or resources available over the wire (C)</a:t>
            </a:r>
          </a:p>
          <a:p>
            <a:pPr marL="293019" indent="-293019">
              <a:lnSpc>
                <a:spcPct val="100000"/>
              </a:lnSpc>
              <a:spcBef>
                <a:spcPts val="769"/>
              </a:spcBef>
              <a:buFont typeface="+mj-lt"/>
              <a:buAutoNum type="arabicPeriod"/>
            </a:pPr>
            <a:r>
              <a:rPr lang="en-US" sz="1800" kern="800" dirty="0"/>
              <a:t>Azure app can interact between the </a:t>
            </a:r>
            <a:r>
              <a:rPr lang="en-US" sz="1800" kern="800" dirty="0" err="1"/>
              <a:t>SPWeb</a:t>
            </a:r>
            <a:r>
              <a:rPr lang="en-US" sz="1800" kern="800" dirty="0"/>
              <a:t> </a:t>
            </a:r>
            <a:r>
              <a:rPr lang="en-US" sz="1800" kern="800" dirty="0" smtClean="0"/>
              <a:t>hosting </a:t>
            </a:r>
            <a:r>
              <a:rPr lang="en-US" sz="1800" kern="800" dirty="0"/>
              <a:t>the application (B) and the application.</a:t>
            </a:r>
          </a:p>
        </p:txBody>
      </p:sp>
      <p:pic>
        <p:nvPicPr>
          <p:cNvPr id="4" name="Picture 3"/>
          <p:cNvPicPr>
            <a:picLocks noChangeAspect="1"/>
          </p:cNvPicPr>
          <p:nvPr/>
        </p:nvPicPr>
        <p:blipFill>
          <a:blip r:embed="rId3"/>
          <a:stretch>
            <a:fillRect/>
          </a:stretch>
        </p:blipFill>
        <p:spPr>
          <a:xfrm>
            <a:off x="519112" y="2024287"/>
            <a:ext cx="6131239" cy="4578814"/>
          </a:xfrm>
          <a:prstGeom prst="rect">
            <a:avLst/>
          </a:prstGeom>
        </p:spPr>
      </p:pic>
    </p:spTree>
    <p:extLst>
      <p:ext uri="{BB962C8B-B14F-4D97-AF65-F5344CB8AC3E}">
        <p14:creationId xmlns:p14="http://schemas.microsoft.com/office/powerpoint/2010/main" val="34060985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SharePoint Apps With Windows Azure</a:t>
            </a:r>
          </a:p>
        </p:txBody>
      </p:sp>
    </p:spTree>
    <p:extLst>
      <p:ext uri="{BB962C8B-B14F-4D97-AF65-F5344CB8AC3E}">
        <p14:creationId xmlns:p14="http://schemas.microsoft.com/office/powerpoint/2010/main" val="2653476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smtClean="0"/>
              <a:t>Lifecycle: Building Azure Auto-Hosted Apps</a:t>
            </a:r>
            <a:endParaRPr lang="en-US" sz="4800" dirty="0"/>
          </a:p>
        </p:txBody>
      </p:sp>
      <p:graphicFrame>
        <p:nvGraphicFramePr>
          <p:cNvPr id="4" name="Diagram 3"/>
          <p:cNvGraphicFramePr/>
          <p:nvPr>
            <p:extLst>
              <p:ext uri="{D42A27DB-BD31-4B8C-83A1-F6EECF244321}">
                <p14:modId xmlns:p14="http://schemas.microsoft.com/office/powerpoint/2010/main" val="2392618256"/>
              </p:ext>
            </p:extLst>
          </p:nvPr>
        </p:nvGraphicFramePr>
        <p:xfrm>
          <a:off x="760411" y="1188526"/>
          <a:ext cx="10744201" cy="4782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4770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App Hosting Models</a:t>
            </a:r>
            <a:endParaRPr lang="en-US" dirty="0"/>
          </a:p>
        </p:txBody>
      </p:sp>
    </p:spTree>
    <p:extLst>
      <p:ext uri="{BB962C8B-B14F-4D97-AF65-F5344CB8AC3E}">
        <p14:creationId xmlns:p14="http://schemas.microsoft.com/office/powerpoint/2010/main" val="329533571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Lifecycle: Deploying Azure Auto-Hosted Apps</a:t>
            </a:r>
            <a:endParaRPr lang="en-US" sz="4800" dirty="0"/>
          </a:p>
        </p:txBody>
      </p:sp>
      <p:graphicFrame>
        <p:nvGraphicFramePr>
          <p:cNvPr id="12" name="Diagram 11"/>
          <p:cNvGraphicFramePr/>
          <p:nvPr>
            <p:extLst>
              <p:ext uri="{D42A27DB-BD31-4B8C-83A1-F6EECF244321}">
                <p14:modId xmlns:p14="http://schemas.microsoft.com/office/powerpoint/2010/main" val="2936729069"/>
              </p:ext>
            </p:extLst>
          </p:nvPr>
        </p:nvGraphicFramePr>
        <p:xfrm>
          <a:off x="760411" y="1304115"/>
          <a:ext cx="10744201" cy="470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60666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2" y="228600"/>
            <a:ext cx="11327330" cy="747897"/>
          </a:xfrm>
        </p:spPr>
        <p:txBody>
          <a:bodyPr/>
          <a:lstStyle/>
          <a:p>
            <a:r>
              <a:rPr lang="en-US" sz="4800" dirty="0" smtClean="0"/>
              <a:t>Lifecycle: Upgrading Azure Auto-Hosted Apps</a:t>
            </a:r>
            <a:endParaRPr lang="en-US" sz="4800" dirty="0"/>
          </a:p>
        </p:txBody>
      </p:sp>
      <p:graphicFrame>
        <p:nvGraphicFramePr>
          <p:cNvPr id="12" name="Diagram 11"/>
          <p:cNvGraphicFramePr/>
          <p:nvPr>
            <p:extLst>
              <p:ext uri="{D42A27DB-BD31-4B8C-83A1-F6EECF244321}">
                <p14:modId xmlns:p14="http://schemas.microsoft.com/office/powerpoint/2010/main" val="2313267186"/>
              </p:ext>
            </p:extLst>
          </p:nvPr>
        </p:nvGraphicFramePr>
        <p:xfrm>
          <a:off x="760411" y="1289468"/>
          <a:ext cx="10744201" cy="4750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579751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smtClean="0"/>
              <a:t>App Hosting Models</a:t>
            </a:r>
          </a:p>
          <a:p>
            <a:r>
              <a:rPr lang="en-US" smtClean="0"/>
              <a:t>Design Considerations</a:t>
            </a:r>
          </a:p>
          <a:p>
            <a:pPr lvl="1"/>
            <a:r>
              <a:rPr lang="en-US" smtClean="0"/>
              <a:t>Isolation</a:t>
            </a:r>
          </a:p>
          <a:p>
            <a:pPr lvl="1"/>
            <a:r>
              <a:rPr lang="en-US" smtClean="0"/>
              <a:t>Multitenancy</a:t>
            </a:r>
          </a:p>
          <a:p>
            <a:pPr lvl="1"/>
            <a:r>
              <a:rPr lang="en-US" smtClean="0"/>
              <a:t>Cross Domain Calls</a:t>
            </a:r>
          </a:p>
          <a:p>
            <a:pPr lvl="1"/>
            <a:r>
              <a:rPr lang="en-US" smtClean="0"/>
              <a:t>Permissions</a:t>
            </a:r>
          </a:p>
          <a:p>
            <a:r>
              <a:rPr lang="en-US" smtClean="0"/>
              <a:t>Developer-Hosted Apps</a:t>
            </a:r>
          </a:p>
          <a:p>
            <a:r>
              <a:rPr lang="en-US" smtClean="0"/>
              <a:t>Windows Azure Auto-Hosted Apps</a:t>
            </a:r>
            <a:endParaRPr lang="en-US" dirty="0"/>
          </a:p>
        </p:txBody>
      </p:sp>
    </p:spTree>
    <p:extLst>
      <p:ext uri="{BB962C8B-B14F-4D97-AF65-F5344CB8AC3E}">
        <p14:creationId xmlns:p14="http://schemas.microsoft.com/office/powerpoint/2010/main" val="366650304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Reviewing App Hosting Options</a:t>
            </a:r>
            <a:endParaRPr lang="en-US" dirty="0"/>
          </a:p>
        </p:txBody>
      </p:sp>
      <p:graphicFrame>
        <p:nvGraphicFramePr>
          <p:cNvPr id="5" name="Picture Placeholder 4"/>
          <p:cNvGraphicFramePr>
            <a:graphicFrameLocks noGrp="1"/>
          </p:cNvGraphicFramePr>
          <p:nvPr>
            <p:ph idx="4294967295"/>
            <p:extLst>
              <p:ext uri="{D42A27DB-BD31-4B8C-83A1-F6EECF244321}">
                <p14:modId xmlns:p14="http://schemas.microsoft.com/office/powerpoint/2010/main" val="680771640"/>
              </p:ext>
            </p:extLst>
          </p:nvPr>
        </p:nvGraphicFramePr>
        <p:xfrm>
          <a:off x="710794" y="1196163"/>
          <a:ext cx="10742988" cy="5028093"/>
        </p:xfrm>
        <a:graphic>
          <a:graphicData uri="http://schemas.openxmlformats.org/drawingml/2006/table">
            <a:tbl>
              <a:tblPr firstRow="1" bandRow="1">
                <a:tableStyleId>{2D5ABB26-0587-4C30-8999-92F81FD0307C}</a:tableStyleId>
              </a:tblPr>
              <a:tblGrid>
                <a:gridCol w="5371494"/>
                <a:gridCol w="5371494"/>
              </a:tblGrid>
              <a:tr h="748701">
                <a:tc>
                  <a:txBody>
                    <a:bodyPr/>
                    <a:lstStyle/>
                    <a:p>
                      <a:r>
                        <a:rPr lang="en-US" sz="2800" dirty="0" smtClean="0"/>
                        <a:t>Cloud Hosted</a:t>
                      </a:r>
                      <a:r>
                        <a:rPr lang="en-US" sz="2800" baseline="0" dirty="0" smtClean="0"/>
                        <a:t> Apps</a:t>
                      </a:r>
                      <a:endParaRPr lang="en-US" sz="2800" b="1" dirty="0"/>
                    </a:p>
                  </a:txBody>
                  <a:tcPr marL="117791" marR="117791" marT="54864" marB="54864">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2800" dirty="0" smtClean="0"/>
                        <a:t>SharePoint Hosted Apps</a:t>
                      </a:r>
                      <a:endParaRPr lang="en-US" sz="2800" b="1" dirty="0"/>
                    </a:p>
                  </a:txBody>
                  <a:tcPr marL="117791" marR="117791" marT="54864" marB="54864">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925930">
                <a:tc>
                  <a:txBody>
                    <a:bodyPr/>
                    <a:lstStyle/>
                    <a:p>
                      <a:r>
                        <a:rPr lang="en-US" sz="2800" dirty="0" smtClean="0"/>
                        <a:t>Preferred hosting model for almost all types of apps</a:t>
                      </a:r>
                      <a:endParaRPr lang="en-US" sz="2800" i="1" dirty="0"/>
                    </a:p>
                  </a:txBody>
                  <a:tcPr marL="117791" marR="117791" marT="54864" marB="54864">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2800" dirty="0" smtClean="0"/>
                        <a:t>Good for smaller apps &amp; resource storage</a:t>
                      </a:r>
                      <a:endParaRPr lang="en-US" sz="2800" i="1" dirty="0"/>
                    </a:p>
                  </a:txBody>
                  <a:tcPr marL="117791" marR="117791" marT="54864" marB="54864">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25930">
                <a:tc>
                  <a:txBody>
                    <a:bodyPr/>
                    <a:lstStyle/>
                    <a:p>
                      <a:r>
                        <a:rPr lang="en-US" sz="2800" dirty="0" smtClean="0"/>
                        <a:t>Full power of web – choose your infrastructure &amp; technology</a:t>
                      </a:r>
                      <a:endParaRPr lang="en-US" sz="2800" dirty="0"/>
                    </a:p>
                  </a:txBody>
                  <a:tcPr marL="117791" marR="117791" marT="54864" marB="54864">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2800" dirty="0" smtClean="0"/>
                        <a:t>SharePoint-based; no server-side code</a:t>
                      </a:r>
                      <a:endParaRPr lang="en-US" sz="2800" dirty="0"/>
                    </a:p>
                  </a:txBody>
                  <a:tcPr marL="117791" marR="117791" marT="54864" marB="54864">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48701">
                <a:tc>
                  <a:txBody>
                    <a:bodyPr/>
                    <a:lstStyle/>
                    <a:p>
                      <a:r>
                        <a:rPr lang="en-US" sz="2800" dirty="0" smtClean="0"/>
                        <a:t>May require your own hosting</a:t>
                      </a:r>
                      <a:endParaRPr lang="en-US" sz="2800" dirty="0"/>
                    </a:p>
                  </a:txBody>
                  <a:tcPr marL="117791" marR="117791" marT="54864" marB="54864">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2800" dirty="0" smtClean="0"/>
                        <a:t>Automatically hosted in SharePoint</a:t>
                      </a:r>
                      <a:endParaRPr lang="en-US" sz="2800" dirty="0"/>
                    </a:p>
                  </a:txBody>
                  <a:tcPr marL="117791" marR="117791" marT="54864" marB="54864">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323790">
                <a:tc>
                  <a:txBody>
                    <a:bodyPr/>
                    <a:lstStyle/>
                    <a:p>
                      <a:r>
                        <a:rPr lang="en-US" sz="2800" dirty="0" smtClean="0"/>
                        <a:t>May require you own handling</a:t>
                      </a:r>
                      <a:r>
                        <a:rPr lang="en-US" sz="2800" baseline="0" dirty="0" smtClean="0"/>
                        <a:t> of multitenancy &amp; permission management</a:t>
                      </a:r>
                      <a:endParaRPr lang="en-US" sz="2800" dirty="0"/>
                    </a:p>
                  </a:txBody>
                  <a:tcPr marL="117791" marR="117791" marT="54864" marB="54864">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800" dirty="0" smtClean="0"/>
                        <a:t>Inherent multitenancy &amp; isolation</a:t>
                      </a:r>
                      <a:endParaRPr lang="en-US" sz="2800" dirty="0"/>
                    </a:p>
                  </a:txBody>
                  <a:tcPr marL="117791" marR="117791" marT="54864" marB="54864">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7171640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600" dirty="0"/>
              <a:t>Hosting: Choice of Three Architecture Approaches</a:t>
            </a:r>
          </a:p>
        </p:txBody>
      </p:sp>
      <p:sp>
        <p:nvSpPr>
          <p:cNvPr id="4" name="Rounded Rectangle 3"/>
          <p:cNvSpPr/>
          <p:nvPr/>
        </p:nvSpPr>
        <p:spPr>
          <a:xfrm>
            <a:off x="9887302" y="5013831"/>
            <a:ext cx="1621114" cy="914400"/>
          </a:xfrm>
          <a:prstGeom prst="roundRect">
            <a:avLst>
              <a:gd name="adj" fmla="val 3861"/>
            </a:avLst>
          </a:prstGeom>
          <a:ln/>
        </p:spPr>
        <p:style>
          <a:lnRef idx="1">
            <a:schemeClr val="accent4"/>
          </a:lnRef>
          <a:fillRef idx="3">
            <a:schemeClr val="accent4"/>
          </a:fillRef>
          <a:effectRef idx="2">
            <a:schemeClr val="accent4"/>
          </a:effectRef>
          <a:fontRef idx="minor">
            <a:schemeClr val="lt1"/>
          </a:fontRef>
        </p:style>
        <p:txBody>
          <a:bodyPr lIns="117208" tIns="58604" rIns="117208" bIns="58604" rtlCol="0" anchor="ctr"/>
          <a:lstStyle/>
          <a:p>
            <a:pPr algn="ctr"/>
            <a:r>
              <a:rPr lang="en-US" sz="2100" b="1" dirty="0">
                <a:solidFill>
                  <a:schemeClr val="bg1"/>
                </a:solidFill>
                <a:latin typeface="Segoe UI" pitchFamily="34" charset="0"/>
                <a:ea typeface="Segoe UI" pitchFamily="34" charset="0"/>
                <a:cs typeface="Segoe UI" pitchFamily="34" charset="0"/>
              </a:rPr>
              <a:t>App Web </a:t>
            </a:r>
            <a:br>
              <a:rPr lang="en-US" sz="2100" b="1" dirty="0">
                <a:solidFill>
                  <a:schemeClr val="bg1"/>
                </a:solidFill>
                <a:latin typeface="Segoe UI" pitchFamily="34" charset="0"/>
                <a:ea typeface="Segoe UI" pitchFamily="34" charset="0"/>
                <a:cs typeface="Segoe UI" pitchFamily="34" charset="0"/>
              </a:rPr>
            </a:br>
            <a:r>
              <a:rPr lang="en-US" b="1" dirty="0">
                <a:solidFill>
                  <a:schemeClr val="bg1"/>
                </a:solidFill>
                <a:latin typeface="Segoe UI" pitchFamily="34" charset="0"/>
                <a:ea typeface="Segoe UI" pitchFamily="34" charset="0"/>
                <a:cs typeface="Segoe UI" pitchFamily="34" charset="0"/>
              </a:rPr>
              <a:t>(from WSP)</a:t>
            </a:r>
          </a:p>
        </p:txBody>
      </p:sp>
      <p:sp>
        <p:nvSpPr>
          <p:cNvPr id="5" name="Rounded Rectangle 4"/>
          <p:cNvSpPr/>
          <p:nvPr/>
        </p:nvSpPr>
        <p:spPr>
          <a:xfrm>
            <a:off x="8003163" y="4158933"/>
            <a:ext cx="1778519" cy="914400"/>
          </a:xfrm>
          <a:prstGeom prst="roundRect">
            <a:avLst>
              <a:gd name="adj" fmla="val 4979"/>
            </a:avLst>
          </a:prstGeom>
          <a:ln/>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Parent </a:t>
            </a:r>
            <a:br>
              <a:rPr lang="en-US" sz="2100" b="1" dirty="0">
                <a:latin typeface="Segoe UI" pitchFamily="34" charset="0"/>
                <a:ea typeface="Segoe UI" pitchFamily="34" charset="0"/>
                <a:cs typeface="Segoe UI" pitchFamily="34" charset="0"/>
              </a:rPr>
            </a:br>
            <a:r>
              <a:rPr lang="en-US" sz="2100" b="1" dirty="0">
                <a:latin typeface="Segoe UI" pitchFamily="34" charset="0"/>
                <a:ea typeface="Segoe UI" pitchFamily="34" charset="0"/>
                <a:cs typeface="Segoe UI" pitchFamily="34" charset="0"/>
              </a:rPr>
              <a:t>Web</a:t>
            </a:r>
          </a:p>
        </p:txBody>
      </p:sp>
      <p:sp>
        <p:nvSpPr>
          <p:cNvPr id="6" name="Rectangle 5"/>
          <p:cNvSpPr/>
          <p:nvPr/>
        </p:nvSpPr>
        <p:spPr>
          <a:xfrm>
            <a:off x="2947320" y="4149631"/>
            <a:ext cx="3872757" cy="2057345"/>
          </a:xfrm>
          <a:prstGeom prst="rect">
            <a:avLst/>
          </a:prstGeom>
        </p:spPr>
        <p:txBody>
          <a:bodyPr wrap="square" lIns="117208" tIns="58604" rIns="117208" bIns="58604">
            <a:spAutoFit/>
          </a:bodyPr>
          <a:lstStyle/>
          <a:p>
            <a:r>
              <a:rPr lang="en-US" b="1" dirty="0">
                <a:latin typeface="Segoe UI" pitchFamily="34" charset="0"/>
                <a:ea typeface="Segoe UI" pitchFamily="34" charset="0"/>
                <a:cs typeface="Segoe UI" pitchFamily="34" charset="0"/>
              </a:rPr>
              <a:t>SharePoint-Hosted App</a:t>
            </a:r>
            <a:br>
              <a:rPr lang="en-US" b="1" dirty="0">
                <a:latin typeface="Segoe UI" pitchFamily="34" charset="0"/>
                <a:ea typeface="Segoe UI" pitchFamily="34" charset="0"/>
                <a:cs typeface="Segoe UI" pitchFamily="34" charset="0"/>
              </a:rPr>
            </a:br>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Provision an isolated sub web on a parent web</a:t>
            </a:r>
          </a:p>
          <a:p>
            <a:pPr marL="468831" lvl="1" indent="-234416">
              <a:buFont typeface="Arial" pitchFamily="34" charset="0"/>
              <a:buChar char="•"/>
            </a:pPr>
            <a:r>
              <a:rPr lang="en-US" sz="1500" dirty="0">
                <a:latin typeface="Segoe UI" pitchFamily="34" charset="0"/>
                <a:ea typeface="Segoe UI" pitchFamily="34" charset="0"/>
                <a:cs typeface="Segoe UI" pitchFamily="34" charset="0"/>
              </a:rPr>
              <a:t>Reuse web elements </a:t>
            </a:r>
            <a:br>
              <a:rPr lang="en-US" sz="1500" dirty="0">
                <a:latin typeface="Segoe UI" pitchFamily="34" charset="0"/>
                <a:ea typeface="Segoe UI" pitchFamily="34" charset="0"/>
                <a:cs typeface="Segoe UI" pitchFamily="34" charset="0"/>
              </a:rPr>
            </a:br>
            <a:r>
              <a:rPr lang="en-US" sz="1500" dirty="0">
                <a:latin typeface="Segoe UI" pitchFamily="34" charset="0"/>
                <a:ea typeface="Segoe UI" pitchFamily="34" charset="0"/>
                <a:cs typeface="Segoe UI" pitchFamily="34" charset="0"/>
              </a:rPr>
              <a:t>(lists, files, out-of-box web parts)</a:t>
            </a:r>
          </a:p>
          <a:p>
            <a:pPr marL="468831" lvl="1" indent="-234416">
              <a:buFont typeface="Arial" pitchFamily="34" charset="0"/>
              <a:buChar char="•"/>
            </a:pPr>
            <a:r>
              <a:rPr lang="en-US" sz="1500" dirty="0">
                <a:latin typeface="Segoe UI" pitchFamily="34" charset="0"/>
                <a:ea typeface="Segoe UI" pitchFamily="34" charset="0"/>
                <a:cs typeface="Segoe UI" pitchFamily="34" charset="0"/>
              </a:rPr>
              <a:t>No server code allowed; use client JavaScript for logic, UX</a:t>
            </a:r>
            <a:endParaRPr lang="en-US" dirty="0">
              <a:latin typeface="Segoe UI" pitchFamily="34" charset="0"/>
              <a:ea typeface="Segoe UI" pitchFamily="34" charset="0"/>
              <a:cs typeface="Segoe UI" pitchFamily="34" charset="0"/>
            </a:endParaRPr>
          </a:p>
        </p:txBody>
      </p:sp>
      <p:cxnSp>
        <p:nvCxnSpPr>
          <p:cNvPr id="9" name="Straight Connector 8"/>
          <p:cNvCxnSpPr/>
          <p:nvPr/>
        </p:nvCxnSpPr>
        <p:spPr>
          <a:xfrm>
            <a:off x="470054" y="4041281"/>
            <a:ext cx="11477810"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8867503" y="5236478"/>
            <a:ext cx="0" cy="260659"/>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67505" y="5481347"/>
            <a:ext cx="711015"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68115" y="2493805"/>
            <a:ext cx="9440939"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947322" y="1060016"/>
            <a:ext cx="4140023" cy="903183"/>
          </a:xfrm>
          <a:prstGeom prst="rect">
            <a:avLst/>
          </a:prstGeom>
        </p:spPr>
        <p:txBody>
          <a:bodyPr wrap="square" lIns="117208" tIns="58604" rIns="117208" bIns="58604">
            <a:spAutoFit/>
          </a:bodyPr>
          <a:lstStyle/>
          <a:p>
            <a:r>
              <a:rPr lang="en-US" b="1" dirty="0" smtClean="0">
                <a:latin typeface="Segoe UI" pitchFamily="34" charset="0"/>
                <a:ea typeface="Segoe UI" pitchFamily="34" charset="0"/>
                <a:cs typeface="Segoe UI" pitchFamily="34" charset="0"/>
              </a:rPr>
              <a:t>Provider-Hosted </a:t>
            </a:r>
            <a:r>
              <a:rPr lang="en-US" b="1" dirty="0">
                <a:latin typeface="Segoe UI" pitchFamily="34" charset="0"/>
                <a:ea typeface="Segoe UI" pitchFamily="34" charset="0"/>
                <a:cs typeface="Segoe UI" pitchFamily="34" charset="0"/>
              </a:rPr>
              <a:t>App</a:t>
            </a:r>
          </a:p>
          <a:p>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“Bring your own server hosting infrastructure”</a:t>
            </a:r>
          </a:p>
        </p:txBody>
      </p:sp>
      <p:sp>
        <p:nvSpPr>
          <p:cNvPr id="32" name="Rounded Rectangle 31"/>
          <p:cNvSpPr/>
          <p:nvPr/>
        </p:nvSpPr>
        <p:spPr>
          <a:xfrm>
            <a:off x="7153827" y="1161785"/>
            <a:ext cx="1791976" cy="1161288"/>
          </a:xfrm>
          <a:prstGeom prst="roundRect">
            <a:avLst>
              <a:gd name="adj" fmla="val 4979"/>
            </a:avLst>
          </a:prstGeom>
          <a:ln/>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SharePoint </a:t>
            </a:r>
            <a:br>
              <a:rPr lang="en-US" sz="2100" b="1" dirty="0">
                <a:latin typeface="Segoe UI" pitchFamily="34" charset="0"/>
                <a:ea typeface="Segoe UI" pitchFamily="34" charset="0"/>
                <a:cs typeface="Segoe UI" pitchFamily="34" charset="0"/>
              </a:rPr>
            </a:br>
            <a:r>
              <a:rPr lang="en-US" sz="2100" b="1" dirty="0">
                <a:latin typeface="Segoe UI" pitchFamily="34" charset="0"/>
                <a:ea typeface="Segoe UI" pitchFamily="34" charset="0"/>
                <a:cs typeface="Segoe UI" pitchFamily="34" charset="0"/>
              </a:rPr>
              <a:t>Web</a:t>
            </a:r>
          </a:p>
        </p:txBody>
      </p:sp>
      <p:cxnSp>
        <p:nvCxnSpPr>
          <p:cNvPr id="33" name="Straight Connector 32"/>
          <p:cNvCxnSpPr/>
          <p:nvPr/>
        </p:nvCxnSpPr>
        <p:spPr>
          <a:xfrm flipH="1">
            <a:off x="9176104" y="1792579"/>
            <a:ext cx="322173"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57666" y="2144393"/>
            <a:ext cx="2319777" cy="1041682"/>
          </a:xfrm>
          <a:prstGeom prst="rect">
            <a:avLst/>
          </a:prstGeom>
        </p:spPr>
        <p:txBody>
          <a:bodyPr wrap="square" lIns="117208" tIns="58604" rIns="117208" bIns="58604">
            <a:spAutoFit/>
          </a:bodyPr>
          <a:lstStyle/>
          <a:p>
            <a:r>
              <a:rPr lang="en-US" sz="1500" dirty="0">
                <a:latin typeface="Segoe UI" pitchFamily="34" charset="0"/>
                <a:ea typeface="Segoe UI" pitchFamily="34" charset="0"/>
                <a:cs typeface="Segoe UI" pitchFamily="34" charset="0"/>
              </a:rPr>
              <a:t>Get remote events from SharePoint </a:t>
            </a:r>
            <a:br>
              <a:rPr lang="en-US" sz="1500" dirty="0">
                <a:latin typeface="Segoe UI" pitchFamily="34" charset="0"/>
                <a:ea typeface="Segoe UI" pitchFamily="34" charset="0"/>
                <a:cs typeface="Segoe UI" pitchFamily="34" charset="0"/>
              </a:rPr>
            </a:br>
            <a:r>
              <a:rPr lang="en-US" sz="1500" dirty="0">
                <a:latin typeface="Segoe UI" pitchFamily="34" charset="0"/>
                <a:ea typeface="Segoe UI" pitchFamily="34" charset="0"/>
                <a:cs typeface="Segoe UI" pitchFamily="34" charset="0"/>
              </a:rPr>
              <a:t>Use CSOM/REST + </a:t>
            </a:r>
            <a:br>
              <a:rPr lang="en-US" sz="1500" dirty="0">
                <a:latin typeface="Segoe UI" pitchFamily="34" charset="0"/>
                <a:ea typeface="Segoe UI" pitchFamily="34" charset="0"/>
                <a:cs typeface="Segoe UI" pitchFamily="34" charset="0"/>
              </a:rPr>
            </a:br>
            <a:r>
              <a:rPr lang="en-US" sz="1500" dirty="0" err="1">
                <a:latin typeface="Segoe UI" pitchFamily="34" charset="0"/>
                <a:ea typeface="Segoe UI" pitchFamily="34" charset="0"/>
                <a:cs typeface="Segoe UI" pitchFamily="34" charset="0"/>
              </a:rPr>
              <a:t>OAuth</a:t>
            </a:r>
            <a:r>
              <a:rPr lang="en-US" sz="1500" dirty="0">
                <a:latin typeface="Segoe UI" pitchFamily="34" charset="0"/>
                <a:ea typeface="Segoe UI" pitchFamily="34" charset="0"/>
                <a:cs typeface="Segoe UI" pitchFamily="34" charset="0"/>
              </a:rPr>
              <a:t> to work with SP</a:t>
            </a:r>
          </a:p>
        </p:txBody>
      </p:sp>
      <p:sp>
        <p:nvSpPr>
          <p:cNvPr id="35" name="Left Brace 34"/>
          <p:cNvSpPr/>
          <p:nvPr/>
        </p:nvSpPr>
        <p:spPr>
          <a:xfrm>
            <a:off x="2232763" y="1054387"/>
            <a:ext cx="623730" cy="2869243"/>
          </a:xfrm>
          <a:prstGeom prst="leftBrace">
            <a:avLst>
              <a:gd name="adj1" fmla="val 36695"/>
              <a:gd name="adj2" fmla="val 50000"/>
            </a:avLst>
          </a:prstGeom>
          <a:ln/>
        </p:spPr>
        <p:style>
          <a:lnRef idx="1">
            <a:schemeClr val="accent4"/>
          </a:lnRef>
          <a:fillRef idx="0">
            <a:schemeClr val="accent4"/>
          </a:fillRef>
          <a:effectRef idx="0">
            <a:schemeClr val="accent4"/>
          </a:effectRef>
          <a:fontRef idx="minor">
            <a:schemeClr val="tx1"/>
          </a:fontRef>
        </p:style>
        <p:txBody>
          <a:bodyPr lIns="117208" tIns="58604" rIns="117208" bIns="58604" rtlCol="0" anchor="ctr"/>
          <a:lstStyle/>
          <a:p>
            <a:pPr algn="ctr"/>
            <a:endParaRPr lang="en-US" sz="2100"/>
          </a:p>
        </p:txBody>
      </p:sp>
      <p:sp>
        <p:nvSpPr>
          <p:cNvPr id="36" name="Rectangle 35"/>
          <p:cNvSpPr/>
          <p:nvPr/>
        </p:nvSpPr>
        <p:spPr>
          <a:xfrm>
            <a:off x="245235" y="1792579"/>
            <a:ext cx="2958645" cy="395352"/>
          </a:xfrm>
          <a:prstGeom prst="rect">
            <a:avLst/>
          </a:prstGeom>
        </p:spPr>
        <p:txBody>
          <a:bodyPr wrap="square" lIns="117208" tIns="58604" rIns="117208" bIns="58604">
            <a:spAutoFit/>
          </a:bodyPr>
          <a:lstStyle/>
          <a:p>
            <a:r>
              <a:rPr lang="en-US" b="1" dirty="0">
                <a:latin typeface="Segoe UI" pitchFamily="34" charset="0"/>
                <a:ea typeface="Segoe UI" pitchFamily="34" charset="0"/>
                <a:cs typeface="Segoe UI" pitchFamily="34" charset="0"/>
              </a:rPr>
              <a:t>Cloud-based Apps</a:t>
            </a:r>
          </a:p>
        </p:txBody>
      </p:sp>
      <p:sp>
        <p:nvSpPr>
          <p:cNvPr id="37" name="Rounded Rectangle 36"/>
          <p:cNvSpPr/>
          <p:nvPr/>
        </p:nvSpPr>
        <p:spPr>
          <a:xfrm>
            <a:off x="9781682" y="1183429"/>
            <a:ext cx="2113314" cy="1161288"/>
          </a:xfrm>
          <a:prstGeom prst="roundRect">
            <a:avLst>
              <a:gd name="adj" fmla="val 3861"/>
            </a:avLst>
          </a:prstGeom>
          <a:ln/>
        </p:spPr>
        <p:style>
          <a:lnRef idx="1">
            <a:schemeClr val="accent2"/>
          </a:lnRef>
          <a:fillRef idx="3">
            <a:schemeClr val="accent2"/>
          </a:fillRef>
          <a:effectRef idx="2">
            <a:schemeClr val="accent2"/>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Your Hosted Site</a:t>
            </a:r>
          </a:p>
        </p:txBody>
      </p:sp>
      <p:sp>
        <p:nvSpPr>
          <p:cNvPr id="21" name="Rectangle 20"/>
          <p:cNvSpPr/>
          <p:nvPr/>
        </p:nvSpPr>
        <p:spPr>
          <a:xfrm>
            <a:off x="2947333" y="2607067"/>
            <a:ext cx="3663013" cy="1364848"/>
          </a:xfrm>
          <a:prstGeom prst="rect">
            <a:avLst/>
          </a:prstGeom>
        </p:spPr>
        <p:txBody>
          <a:bodyPr wrap="square" lIns="117208" tIns="58604" rIns="117208" bIns="58604">
            <a:spAutoFit/>
          </a:bodyPr>
          <a:lstStyle/>
          <a:p>
            <a:r>
              <a:rPr lang="en-US" b="1" dirty="0" err="1" smtClean="0">
                <a:latin typeface="Segoe UI" pitchFamily="34" charset="0"/>
                <a:ea typeface="Segoe UI" pitchFamily="34" charset="0"/>
                <a:cs typeface="Segoe UI" pitchFamily="34" charset="0"/>
              </a:rPr>
              <a:t>Autohosted</a:t>
            </a:r>
            <a:r>
              <a:rPr lang="en-US" b="1" dirty="0" smtClean="0">
                <a:latin typeface="Segoe UI" pitchFamily="34" charset="0"/>
                <a:ea typeface="Segoe UI" pitchFamily="34" charset="0"/>
                <a:cs typeface="Segoe UI" pitchFamily="34" charset="0"/>
              </a:rPr>
              <a:t> App</a:t>
            </a:r>
            <a:endParaRPr lang="en-US" b="1" dirty="0">
              <a:latin typeface="Segoe UI" pitchFamily="34" charset="0"/>
              <a:ea typeface="Segoe UI" pitchFamily="34" charset="0"/>
              <a:cs typeface="Segoe UI" pitchFamily="34" charset="0"/>
            </a:endParaRPr>
          </a:p>
          <a:p>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Windows Azure + SQL Azure provisioned invisibly as apps are installed</a:t>
            </a:r>
          </a:p>
        </p:txBody>
      </p:sp>
      <p:sp>
        <p:nvSpPr>
          <p:cNvPr id="22" name="Rounded Rectangle 21"/>
          <p:cNvSpPr/>
          <p:nvPr/>
        </p:nvSpPr>
        <p:spPr>
          <a:xfrm>
            <a:off x="9781682" y="2607071"/>
            <a:ext cx="2113314" cy="1151695"/>
          </a:xfrm>
          <a:prstGeom prst="roundRect">
            <a:avLst>
              <a:gd name="adj" fmla="val 3861"/>
            </a:avLst>
          </a:prstGeom>
          <a:ln/>
        </p:spPr>
        <p:style>
          <a:lnRef idx="1">
            <a:schemeClr val="accent5"/>
          </a:lnRef>
          <a:fillRef idx="3">
            <a:schemeClr val="accent5"/>
          </a:fillRef>
          <a:effectRef idx="2">
            <a:schemeClr val="accent5"/>
          </a:effectRef>
          <a:fontRef idx="minor">
            <a:schemeClr val="lt1"/>
          </a:fontRef>
        </p:style>
        <p:txBody>
          <a:bodyPr lIns="117208" tIns="58604" rIns="117208" bIns="58604" rtlCol="0" anchor="ctr"/>
          <a:lstStyle/>
          <a:p>
            <a:pPr algn="ctr"/>
            <a:r>
              <a:rPr lang="en-US" sz="2100" b="1" dirty="0" smtClean="0">
                <a:latin typeface="Segoe UI" pitchFamily="34" charset="0"/>
                <a:ea typeface="Segoe UI" pitchFamily="34" charset="0"/>
                <a:cs typeface="Segoe UI" pitchFamily="34" charset="0"/>
              </a:rPr>
              <a:t>Windows Azure</a:t>
            </a:r>
          </a:p>
          <a:p>
            <a:pPr algn="ctr"/>
            <a:r>
              <a:rPr lang="en-US" sz="2100" b="1" dirty="0" smtClean="0">
                <a:latin typeface="Segoe UI" pitchFamily="34" charset="0"/>
                <a:ea typeface="Segoe UI" pitchFamily="34" charset="0"/>
                <a:cs typeface="Segoe UI" pitchFamily="34" charset="0"/>
              </a:rPr>
              <a:t>Websites </a:t>
            </a:r>
            <a:endParaRPr lang="en-US" sz="2100" b="1" dirty="0">
              <a:latin typeface="Segoe UI" pitchFamily="34" charset="0"/>
              <a:ea typeface="Segoe UI" pitchFamily="34" charset="0"/>
              <a:cs typeface="Segoe UI" pitchFamily="34" charset="0"/>
            </a:endParaRPr>
          </a:p>
        </p:txBody>
      </p:sp>
      <p:sp>
        <p:nvSpPr>
          <p:cNvPr id="23" name="Rounded Rectangle 22"/>
          <p:cNvSpPr/>
          <p:nvPr/>
        </p:nvSpPr>
        <p:spPr>
          <a:xfrm>
            <a:off x="7153827" y="2607071"/>
            <a:ext cx="1791976" cy="1157750"/>
          </a:xfrm>
          <a:prstGeom prst="roundRect">
            <a:avLst>
              <a:gd name="adj" fmla="val 4979"/>
            </a:avLst>
          </a:prstGeom>
          <a:ln/>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SharePoint Web</a:t>
            </a:r>
          </a:p>
        </p:txBody>
      </p:sp>
      <p:cxnSp>
        <p:nvCxnSpPr>
          <p:cNvPr id="24" name="Straight Connector 23"/>
          <p:cNvCxnSpPr/>
          <p:nvPr/>
        </p:nvCxnSpPr>
        <p:spPr>
          <a:xfrm flipH="1">
            <a:off x="9192630" y="3186075"/>
            <a:ext cx="383808"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556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31" grpId="0"/>
      <p:bldP spid="32" grpId="0" animBg="1"/>
      <p:bldP spid="34" grpId="0"/>
      <p:bldP spid="35" grpId="0" animBg="1"/>
      <p:bldP spid="36" grpId="0"/>
      <p:bldP spid="37" grpId="0" animBg="1"/>
      <p:bldP spid="21" grpId="0"/>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SharePoint Hosted vs. Cloud Hosted Apps</a:t>
            </a:r>
            <a:endParaRPr lang="en-US" sz="4800" dirty="0"/>
          </a:p>
        </p:txBody>
      </p:sp>
      <p:sp>
        <p:nvSpPr>
          <p:cNvPr id="7" name="Text Placeholder 6"/>
          <p:cNvSpPr>
            <a:spLocks noGrp="1"/>
          </p:cNvSpPr>
          <p:nvPr>
            <p:ph type="body" sz="quarter" idx="10"/>
          </p:nvPr>
        </p:nvSpPr>
        <p:spPr/>
        <p:txBody>
          <a:bodyPr/>
          <a:lstStyle/>
          <a:p>
            <a:pPr marL="0" indent="0">
              <a:buNone/>
            </a:pPr>
            <a:r>
              <a:rPr lang="en-US" sz="3600" dirty="0" smtClean="0"/>
              <a:t>Comparing cloud hosted apps to SharePoint hosted apps</a:t>
            </a:r>
            <a:endParaRPr lang="en-US" sz="3600" dirty="0"/>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2090094279"/>
              </p:ext>
            </p:extLst>
          </p:nvPr>
        </p:nvGraphicFramePr>
        <p:xfrm>
          <a:off x="519112" y="2177667"/>
          <a:ext cx="10744029" cy="3810000"/>
        </p:xfrm>
        <a:graphic>
          <a:graphicData uri="http://schemas.openxmlformats.org/drawingml/2006/table">
            <a:tbl>
              <a:tblPr firstRow="1" firstCol="1" bandRow="1">
                <a:tableStyleId>{2D5ABB26-0587-4C30-8999-92F81FD0307C}</a:tableStyleId>
              </a:tblPr>
              <a:tblGrid>
                <a:gridCol w="3581343"/>
                <a:gridCol w="3581343"/>
                <a:gridCol w="3581343"/>
              </a:tblGrid>
              <a:tr h="445008">
                <a:tc>
                  <a:txBody>
                    <a:bodyPr/>
                    <a:lstStyle/>
                    <a:p>
                      <a:endParaRPr lang="en-US" sz="2200" dirty="0"/>
                    </a:p>
                  </a:txBody>
                  <a:tcPr marL="127011" marR="127011" marT="54864" marB="54864">
                    <a:solidFill>
                      <a:schemeClr val="bg1">
                        <a:lumMod val="95000"/>
                      </a:schemeClr>
                    </a:solidFill>
                  </a:tcPr>
                </a:tc>
                <a:tc>
                  <a:txBody>
                    <a:bodyPr/>
                    <a:lstStyle/>
                    <a:p>
                      <a:pPr algn="ctr"/>
                      <a:r>
                        <a:rPr lang="en-US" sz="2200" dirty="0" smtClean="0"/>
                        <a:t>SharePoint Hosted</a:t>
                      </a:r>
                      <a:endParaRPr lang="en-US" sz="2200" dirty="0"/>
                    </a:p>
                  </a:txBody>
                  <a:tcPr marL="127011" marR="127011" marT="54864" marB="54864">
                    <a:solidFill>
                      <a:schemeClr val="bg1">
                        <a:lumMod val="95000"/>
                      </a:schemeClr>
                    </a:solidFill>
                  </a:tcPr>
                </a:tc>
                <a:tc>
                  <a:txBody>
                    <a:bodyPr/>
                    <a:lstStyle/>
                    <a:p>
                      <a:pPr algn="ctr"/>
                      <a:r>
                        <a:rPr lang="en-US" sz="2200" dirty="0" smtClean="0"/>
                        <a:t>Cloud Hosted</a:t>
                      </a:r>
                      <a:endParaRPr lang="en-US" sz="2200" dirty="0"/>
                    </a:p>
                  </a:txBody>
                  <a:tcPr marL="127011" marR="127011" marT="54864" marB="54864">
                    <a:solidFill>
                      <a:schemeClr val="bg1">
                        <a:lumMod val="95000"/>
                      </a:schemeClr>
                    </a:solidFil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App Scope</a:t>
                      </a:r>
                    </a:p>
                  </a:txBody>
                  <a:tcPr marL="127011" marR="127011" marT="54864" marB="54864">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t>SharePoint</a:t>
                      </a:r>
                      <a:r>
                        <a:rPr lang="en-US" sz="1900" baseline="0" dirty="0" smtClean="0"/>
                        <a:t> Site</a:t>
                      </a:r>
                      <a:endParaRPr lang="en-US" sz="1900" dirty="0" smtClean="0"/>
                    </a:p>
                  </a:txBody>
                  <a:tcPr marL="127011" marR="127011" marT="54864" marB="54864">
                    <a:lnR w="12700" cap="flat" cmpd="sng" algn="ctr">
                      <a:solidFill>
                        <a:schemeClr val="bg1">
                          <a:lumMod val="75000"/>
                        </a:schemeClr>
                      </a:solidFill>
                      <a:prstDash val="solid"/>
                      <a:round/>
                      <a:headEnd type="none" w="med" len="med"/>
                      <a:tailEnd type="none" w="med" len="med"/>
                    </a:lnR>
                  </a:tcPr>
                </a:tc>
                <a:tc>
                  <a:txBody>
                    <a:bodyPr/>
                    <a:lstStyle/>
                    <a:p>
                      <a:pPr algn="ctr"/>
                      <a:r>
                        <a:rPr lang="en-US" sz="1900" dirty="0" smtClean="0"/>
                        <a:t>Site or Tenancy</a:t>
                      </a:r>
                      <a:endParaRPr lang="en-US" sz="1900" dirty="0"/>
                    </a:p>
                  </a:txBody>
                  <a:tcPr marL="127011" marR="127011" marT="54864" marB="54864">
                    <a:lnL w="12700" cap="flat" cmpd="sng" algn="ctr">
                      <a:solidFill>
                        <a:schemeClr val="bg1">
                          <a:lumMod val="75000"/>
                        </a:schemeClr>
                      </a:solidFill>
                      <a:prstDash val="solid"/>
                      <a:round/>
                      <a:headEnd type="none" w="med" len="med"/>
                      <a:tailEnd type="none" w="med" len="med"/>
                    </a:ln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Architecture</a:t>
                      </a:r>
                    </a:p>
                  </a:txBody>
                  <a:tcPr marL="127011" marR="127011" marT="54864" marB="54864">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aseline="0" dirty="0" smtClean="0"/>
                        <a:t>Web Site</a:t>
                      </a:r>
                      <a:endParaRPr lang="en-US" sz="1900" dirty="0" smtClean="0"/>
                    </a:p>
                  </a:txBody>
                  <a:tcPr marL="127011" marR="127011" marT="54864" marB="54864">
                    <a:lnR w="12700" cap="flat" cmpd="sng" algn="ctr">
                      <a:solidFill>
                        <a:schemeClr val="bg1">
                          <a:lumMod val="75000"/>
                        </a:schemeClr>
                      </a:solidFill>
                      <a:prstDash val="solid"/>
                      <a:round/>
                      <a:headEnd type="none" w="med" len="med"/>
                      <a:tailEnd type="none" w="med" len="med"/>
                    </a:lnR>
                  </a:tcPr>
                </a:tc>
                <a:tc>
                  <a:txBody>
                    <a:bodyPr/>
                    <a:lstStyle/>
                    <a:p>
                      <a:pPr algn="ctr"/>
                      <a:r>
                        <a:rPr lang="en-US" sz="1900" dirty="0" smtClean="0"/>
                        <a:t>Multi-Tenant App</a:t>
                      </a:r>
                      <a:endParaRPr lang="en-US" sz="1900" dirty="0"/>
                    </a:p>
                  </a:txBody>
                  <a:tcPr marL="127011" marR="127011" marT="54864" marB="54864">
                    <a:lnL w="12700" cap="flat" cmpd="sng" algn="ctr">
                      <a:solidFill>
                        <a:schemeClr val="bg1">
                          <a:lumMod val="75000"/>
                        </a:schemeClr>
                      </a:solidFill>
                      <a:prstDash val="solid"/>
                      <a:round/>
                      <a:headEnd type="none" w="med" len="med"/>
                      <a:tailEnd type="none" w="med" len="med"/>
                    </a:ln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Developer Skillset</a:t>
                      </a:r>
                    </a:p>
                  </a:txBody>
                  <a:tcPr marL="127011" marR="127011" marT="54864" marB="54864">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t>SharePoint</a:t>
                      </a:r>
                      <a:r>
                        <a:rPr lang="en-US" sz="1900" baseline="0" dirty="0" smtClean="0"/>
                        <a:t> + HTML/JS</a:t>
                      </a:r>
                      <a:endParaRPr lang="en-US" sz="1900" dirty="0" smtClean="0"/>
                    </a:p>
                  </a:txBody>
                  <a:tcPr marL="127011" marR="127011" marT="54864" marB="54864">
                    <a:lnR w="12700" cap="flat" cmpd="sng" algn="ctr">
                      <a:solidFill>
                        <a:schemeClr val="bg1">
                          <a:lumMod val="75000"/>
                        </a:schemeClr>
                      </a:solidFill>
                      <a:prstDash val="solid"/>
                      <a:round/>
                      <a:headEnd type="none" w="med" len="med"/>
                      <a:tailEnd type="none" w="med" len="med"/>
                    </a:lnR>
                  </a:tcPr>
                </a:tc>
                <a:tc>
                  <a:txBody>
                    <a:bodyPr/>
                    <a:lstStyle/>
                    <a:p>
                      <a:pPr algn="ctr"/>
                      <a:r>
                        <a:rPr lang="en-US" sz="1900" baseline="0" dirty="0" smtClean="0"/>
                        <a:t>Full Stack</a:t>
                      </a:r>
                      <a:endParaRPr lang="en-US" sz="1900" dirty="0"/>
                    </a:p>
                  </a:txBody>
                  <a:tcPr marL="127011" marR="127011" marT="54864" marB="54864">
                    <a:lnL w="12700" cap="flat" cmpd="sng" algn="ctr">
                      <a:solidFill>
                        <a:schemeClr val="bg1">
                          <a:lumMod val="75000"/>
                        </a:schemeClr>
                      </a:solidFill>
                      <a:prstDash val="solid"/>
                      <a:round/>
                      <a:headEnd type="none" w="med" len="med"/>
                      <a:tailEnd type="none" w="med" len="med"/>
                    </a:ln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UI</a:t>
                      </a:r>
                      <a:r>
                        <a:rPr lang="en-US" sz="2200" baseline="0" dirty="0" smtClean="0"/>
                        <a:t> Technologies</a:t>
                      </a:r>
                      <a:endParaRPr lang="en-US" sz="2200" dirty="0" smtClean="0"/>
                    </a:p>
                  </a:txBody>
                  <a:tcPr marL="127011" marR="127011" marT="54864" marB="54864">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t>SharePoint + HTML/JS</a:t>
                      </a:r>
                    </a:p>
                  </a:txBody>
                  <a:tcPr marL="127011" marR="127011" marT="54864" marB="54864">
                    <a:lnR w="12700" cap="flat" cmpd="sng" algn="ctr">
                      <a:solidFill>
                        <a:schemeClr val="bg1">
                          <a:lumMod val="75000"/>
                        </a:schemeClr>
                      </a:solidFill>
                      <a:prstDash val="solid"/>
                      <a:round/>
                      <a:headEnd type="none" w="med" len="med"/>
                      <a:tailEnd type="none" w="med" len="med"/>
                    </a:lnR>
                  </a:tcPr>
                </a:tc>
                <a:tc>
                  <a:txBody>
                    <a:bodyPr/>
                    <a:lstStyle/>
                    <a:p>
                      <a:pPr algn="ctr"/>
                      <a:r>
                        <a:rPr lang="en-US" sz="1900" dirty="0" smtClean="0"/>
                        <a:t>Any Web Stack</a:t>
                      </a:r>
                      <a:endParaRPr lang="en-US" sz="1900" dirty="0"/>
                    </a:p>
                  </a:txBody>
                  <a:tcPr marL="127011" marR="127011" marT="54864" marB="54864">
                    <a:lnL w="12700" cap="flat" cmpd="sng" algn="ctr">
                      <a:solidFill>
                        <a:schemeClr val="bg1">
                          <a:lumMod val="75000"/>
                        </a:schemeClr>
                      </a:solidFill>
                      <a:prstDash val="solid"/>
                      <a:round/>
                      <a:headEnd type="none" w="med" len="med"/>
                      <a:tailEnd type="none" w="med" len="med"/>
                    </a:ln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Server Code</a:t>
                      </a:r>
                    </a:p>
                  </a:txBody>
                  <a:tcPr marL="127011" marR="127011" marT="54864" marB="54864">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t>None</a:t>
                      </a:r>
                    </a:p>
                  </a:txBody>
                  <a:tcPr marL="127011" marR="127011" marT="54864" marB="54864">
                    <a:lnR w="12700" cap="flat" cmpd="sng" algn="ctr">
                      <a:solidFill>
                        <a:schemeClr val="bg1">
                          <a:lumMod val="75000"/>
                        </a:schemeClr>
                      </a:solidFill>
                      <a:prstDash val="solid"/>
                      <a:round/>
                      <a:headEnd type="none" w="med" len="med"/>
                      <a:tailEnd type="none" w="med" len="med"/>
                    </a:lnR>
                  </a:tcPr>
                </a:tc>
                <a:tc>
                  <a:txBody>
                    <a:bodyPr/>
                    <a:lstStyle/>
                    <a:p>
                      <a:pPr algn="ctr"/>
                      <a:r>
                        <a:rPr lang="en-US" sz="1900" dirty="0" smtClean="0"/>
                        <a:t>Any</a:t>
                      </a:r>
                      <a:endParaRPr lang="en-US" sz="1900" dirty="0"/>
                    </a:p>
                  </a:txBody>
                  <a:tcPr marL="127011" marR="127011" marT="54864" marB="54864">
                    <a:lnL w="12700" cap="flat" cmpd="sng" algn="ctr">
                      <a:solidFill>
                        <a:schemeClr val="bg1">
                          <a:lumMod val="75000"/>
                        </a:schemeClr>
                      </a:solidFill>
                      <a:prstDash val="solid"/>
                      <a:round/>
                      <a:headEnd type="none" w="med" len="med"/>
                      <a:tailEnd type="none" w="med" len="med"/>
                    </a:lnL>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Storage</a:t>
                      </a:r>
                    </a:p>
                  </a:txBody>
                  <a:tcPr marL="127011" marR="127011" marT="54864" marB="54864">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t>Lists and Doc Libs</a:t>
                      </a:r>
                    </a:p>
                  </a:txBody>
                  <a:tcPr marL="127011" marR="127011" marT="54864" marB="54864">
                    <a:lnR w="12700" cap="flat" cmpd="sng" algn="ctr">
                      <a:solidFill>
                        <a:schemeClr val="bg1">
                          <a:lumMod val="75000"/>
                        </a:schemeClr>
                      </a:solidFill>
                      <a:prstDash val="solid"/>
                      <a:round/>
                      <a:headEnd type="none" w="med" len="med"/>
                      <a:tailEnd type="none" w="med" len="med"/>
                    </a:lnR>
                  </a:tcPr>
                </a:tc>
                <a:tc>
                  <a:txBody>
                    <a:bodyPr/>
                    <a:lstStyle/>
                    <a:p>
                      <a:pPr algn="ctr"/>
                      <a:r>
                        <a:rPr lang="en-US" sz="1900" dirty="0" smtClean="0"/>
                        <a:t>Any</a:t>
                      </a:r>
                      <a:endParaRPr lang="en-US" sz="1900" dirty="0"/>
                    </a:p>
                  </a:txBody>
                  <a:tcPr marL="127011" marR="127011" marT="54864" marB="54864">
                    <a:lnL w="12700" cap="flat" cmpd="sng" algn="ctr">
                      <a:solidFill>
                        <a:schemeClr val="bg1">
                          <a:lumMod val="75000"/>
                        </a:schemeClr>
                      </a:solidFill>
                      <a:prstDash val="solid"/>
                      <a:round/>
                      <a:headEnd type="none" w="med" len="med"/>
                      <a:tailEnd type="none" w="med" len="med"/>
                    </a:lnL>
                  </a:tcPr>
                </a:tc>
              </a:tr>
              <a:tr h="694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kern="1200" dirty="0" smtClean="0"/>
                        <a:t>Key Limitations</a:t>
                      </a:r>
                      <a:endParaRPr lang="en-US" sz="2200" b="1" kern="1200" dirty="0" smtClean="0">
                        <a:solidFill>
                          <a:schemeClr val="lt1"/>
                        </a:solidFill>
                        <a:latin typeface="+mn-lt"/>
                        <a:ea typeface="+mn-ea"/>
                        <a:cs typeface="+mn-cs"/>
                      </a:endParaRPr>
                    </a:p>
                  </a:txBody>
                  <a:tcPr marL="127011" marR="127011" marT="54864" marB="54864">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kern="1200" dirty="0" smtClean="0"/>
                        <a:t>No Server Code</a:t>
                      </a:r>
                      <a:endParaRPr lang="en-US" sz="1900" kern="1200" dirty="0" smtClean="0">
                        <a:solidFill>
                          <a:schemeClr val="dk1"/>
                        </a:solidFill>
                        <a:latin typeface="+mn-lt"/>
                        <a:ea typeface="+mn-ea"/>
                        <a:cs typeface="+mn-cs"/>
                      </a:endParaRPr>
                    </a:p>
                  </a:txBody>
                  <a:tcPr marL="127011" marR="127011" marT="54864" marB="54864">
                    <a:lnR w="12700" cap="flat" cmpd="sng" algn="ctr">
                      <a:solidFill>
                        <a:schemeClr val="bg1">
                          <a:lumMod val="75000"/>
                        </a:scheme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t>Hosting Expertise Required</a:t>
                      </a:r>
                    </a:p>
                  </a:txBody>
                  <a:tcPr marL="127011" marR="127011" marT="54864" marB="54864">
                    <a:lnL w="12700" cap="flat" cmpd="sng" algn="ctr">
                      <a:solidFill>
                        <a:schemeClr val="bg1">
                          <a:lumMod val="75000"/>
                        </a:schemeClr>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327439505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Cloud Hosted Model Benefits</a:t>
            </a:r>
            <a:endParaRPr lang="en-US" dirty="0"/>
          </a:p>
        </p:txBody>
      </p:sp>
      <p:sp>
        <p:nvSpPr>
          <p:cNvPr id="5" name="Content Placeholder 4"/>
          <p:cNvSpPr>
            <a:spLocks noGrp="1"/>
          </p:cNvSpPr>
          <p:nvPr>
            <p:ph type="body" sz="quarter" idx="10"/>
          </p:nvPr>
        </p:nvSpPr>
        <p:spPr/>
        <p:txBody>
          <a:bodyPr/>
          <a:lstStyle/>
          <a:p>
            <a:r>
              <a:rPr lang="en-US" sz="2400" dirty="0" smtClean="0"/>
              <a:t>Not tied to any SharePoint limitations</a:t>
            </a:r>
          </a:p>
          <a:p>
            <a:r>
              <a:rPr lang="en-US" sz="2400" dirty="0" smtClean="0"/>
              <a:t>Windows Azure</a:t>
            </a:r>
          </a:p>
          <a:p>
            <a:pPr lvl="1"/>
            <a:r>
              <a:rPr lang="en-US" sz="2000" dirty="0" smtClean="0"/>
              <a:t>ASP.NET MVC</a:t>
            </a:r>
          </a:p>
          <a:p>
            <a:pPr lvl="1"/>
            <a:r>
              <a:rPr lang="en-US" sz="2000" dirty="0" smtClean="0"/>
              <a:t>Not just .NET Applications; Azure supports PHP, Node.js &amp; Java</a:t>
            </a:r>
          </a:p>
          <a:p>
            <a:pPr lvl="1"/>
            <a:r>
              <a:rPr lang="en-US" sz="2000" dirty="0" smtClean="0"/>
              <a:t>Long running processes via Worker Roles</a:t>
            </a:r>
          </a:p>
          <a:p>
            <a:pPr lvl="1"/>
            <a:r>
              <a:rPr lang="en-US" sz="2000" dirty="0" smtClean="0"/>
              <a:t>Access to SQL Azure, Blobs, Tables, AppFabric &amp; Service Bus</a:t>
            </a:r>
          </a:p>
          <a:p>
            <a:r>
              <a:rPr lang="en-US" sz="2400" dirty="0" smtClean="0"/>
              <a:t>Windows Azure Auto-Hosting</a:t>
            </a:r>
          </a:p>
          <a:p>
            <a:pPr lvl="1"/>
            <a:r>
              <a:rPr lang="en-US" sz="2000" dirty="0" smtClean="0"/>
              <a:t>SharePoint deploys ASP.NET application &amp; SQL Azure DB to Azure automatically when SharePoint app installed</a:t>
            </a:r>
          </a:p>
          <a:p>
            <a:r>
              <a:rPr lang="en-US" sz="2400" dirty="0" smtClean="0"/>
              <a:t>Other Hosting</a:t>
            </a:r>
          </a:p>
          <a:p>
            <a:pPr lvl="1"/>
            <a:r>
              <a:rPr lang="en-US" sz="2000" dirty="0" smtClean="0"/>
              <a:t>Implement using any technology desired</a:t>
            </a:r>
          </a:p>
          <a:p>
            <a:pPr lvl="1"/>
            <a:r>
              <a:rPr lang="en-US" sz="2000" dirty="0" smtClean="0"/>
              <a:t>Communicate w/ SharePoint using open standards (REST)</a:t>
            </a:r>
          </a:p>
          <a:p>
            <a:pPr lvl="1"/>
            <a:r>
              <a:rPr lang="en-US" sz="2000" dirty="0" smtClean="0"/>
              <a:t>Obtain permissions using open standards (OAuth)</a:t>
            </a:r>
          </a:p>
          <a:p>
            <a:pPr lvl="1"/>
            <a:r>
              <a:rPr lang="en-US" sz="2000" dirty="0" smtClean="0"/>
              <a:t>Great for extending on-premise apps to SharePoint</a:t>
            </a:r>
            <a:endParaRPr lang="en-US" sz="2000" dirty="0"/>
          </a:p>
        </p:txBody>
      </p:sp>
    </p:spTree>
    <p:extLst>
      <p:ext uri="{BB962C8B-B14F-4D97-AF65-F5344CB8AC3E}">
        <p14:creationId xmlns:p14="http://schemas.microsoft.com/office/powerpoint/2010/main" val="151811583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Design Considerations</a:t>
            </a:r>
            <a:endParaRPr lang="en-US" dirty="0"/>
          </a:p>
        </p:txBody>
      </p:sp>
    </p:spTree>
    <p:extLst>
      <p:ext uri="{BB962C8B-B14F-4D97-AF65-F5344CB8AC3E}">
        <p14:creationId xmlns:p14="http://schemas.microsoft.com/office/powerpoint/2010/main" val="63171903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Considerations</a:t>
            </a:r>
            <a:endParaRPr lang="en-US" dirty="0"/>
          </a:p>
        </p:txBody>
      </p:sp>
      <p:graphicFrame>
        <p:nvGraphicFramePr>
          <p:cNvPr id="3" name="Content Placeholder 2"/>
          <p:cNvGraphicFramePr>
            <a:graphicFrameLocks noGrp="1"/>
          </p:cNvGraphicFramePr>
          <p:nvPr>
            <p:ph idx="4294967295"/>
            <p:extLst>
              <p:ext uri="{D42A27DB-BD31-4B8C-83A1-F6EECF244321}">
                <p14:modId xmlns:p14="http://schemas.microsoft.com/office/powerpoint/2010/main" val="693747363"/>
              </p:ext>
            </p:extLst>
          </p:nvPr>
        </p:nvGraphicFramePr>
        <p:xfrm>
          <a:off x="1299156" y="1788011"/>
          <a:ext cx="9584631" cy="3657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386232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dcmitype/"/>
    <ds:schemaRef ds:uri="6e7a6285-2992-4427-9fe0-68311798b47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343</TotalTime>
  <Words>3254</Words>
  <Application>Microsoft Office PowerPoint</Application>
  <PresentationFormat>Custom</PresentationFormat>
  <Paragraphs>421</Paragraphs>
  <Slides>34</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Consolas</vt:lpstr>
      <vt:lpstr>Segoe UI</vt:lpstr>
      <vt:lpstr>Segoe UI Light</vt:lpstr>
      <vt:lpstr>Wingdings</vt:lpstr>
      <vt:lpstr>5-30055_SharePoint Template 2012 - 16x9 - White Background</vt:lpstr>
      <vt:lpstr>5-30055_SharePoint Template 2012 - 16x9 - Colored Accent Slides</vt:lpstr>
      <vt:lpstr>SharePoint App Model:  Cloud-Hosted Apps</vt:lpstr>
      <vt:lpstr>Agenda</vt:lpstr>
      <vt:lpstr>App Hosting Models</vt:lpstr>
      <vt:lpstr>Reviewing App Hosting Options</vt:lpstr>
      <vt:lpstr>Hosting: Choice of Three Architecture Approaches</vt:lpstr>
      <vt:lpstr>SharePoint Hosted vs. Cloud Hosted Apps</vt:lpstr>
      <vt:lpstr>Cloud Hosted Model Benefits</vt:lpstr>
      <vt:lpstr>Design Considerations</vt:lpstr>
      <vt:lpstr>Design Considerations</vt:lpstr>
      <vt:lpstr>Isolation Models</vt:lpstr>
      <vt:lpstr>Multi-Tenancy Design Considerations</vt:lpstr>
      <vt:lpstr>Application Permissions</vt:lpstr>
      <vt:lpstr>SharePoint App Config Requirements</vt:lpstr>
      <vt:lpstr>App &amp; SharePoint Communication</vt:lpstr>
      <vt:lpstr>Cross Domain Calls Blocked By Default</vt:lpstr>
      <vt:lpstr>Resovlved with Cross Domain JS Library</vt:lpstr>
      <vt:lpstr>Cross-Domain Calls - Components</vt:lpstr>
      <vt:lpstr>Provider Hosted Apps</vt:lpstr>
      <vt:lpstr>Creating Provider Hosted Apps</vt:lpstr>
      <vt:lpstr>PowerPoint Presentation</vt:lpstr>
      <vt:lpstr>Lifecycle: Building Provider Hosted Apps</vt:lpstr>
      <vt:lpstr>Lifecycle: Deploying Provider Hosted Apps</vt:lpstr>
      <vt:lpstr>Lifecycle: Upgrading Provider Hosted Apps</vt:lpstr>
      <vt:lpstr>Windows Azure Auto-Hosted Apps</vt:lpstr>
      <vt:lpstr>Windows Azure Auto-Hosted Apps</vt:lpstr>
      <vt:lpstr>Azure Auto-Hosted: How it Works</vt:lpstr>
      <vt:lpstr>Azure Auto-Hosted: How it Works</vt:lpstr>
      <vt:lpstr>PowerPoint Presentation</vt:lpstr>
      <vt:lpstr>Lifecycle: Building Azure Auto-Hosted Apps</vt:lpstr>
      <vt:lpstr>Lifecycle: Deploying Azure Auto-Hosted Apps</vt:lpstr>
      <vt:lpstr>Lifecycle: Upgrading Azure Auto-Hosted Apps</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Vesa Juvonen</cp:lastModifiedBy>
  <cp:revision>1</cp:revision>
  <dcterms:created xsi:type="dcterms:W3CDTF">2012-06-08T22:41:39Z</dcterms:created>
  <dcterms:modified xsi:type="dcterms:W3CDTF">2012-11-08T12:01:07Z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