
<file path=[Content_Types].xml><?xml version="1.0" encoding="utf-8"?>
<Types xmlns="http://schemas.openxmlformats.org/package/2006/content-types">
  <Default Extension="png" ContentType="image/png"/>
  <Default Extension="tmp"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4"/>
    <p:sldMasterId id="2147484046" r:id="rId5"/>
  </p:sldMasterIdLst>
  <p:notesMasterIdLst>
    <p:notesMasterId r:id="rId43"/>
  </p:notesMasterIdLst>
  <p:handoutMasterIdLst>
    <p:handoutMasterId r:id="rId44"/>
  </p:handoutMasterIdLst>
  <p:sldIdLst>
    <p:sldId id="648" r:id="rId6"/>
    <p:sldId id="792" r:id="rId7"/>
    <p:sldId id="825" r:id="rId8"/>
    <p:sldId id="793" r:id="rId9"/>
    <p:sldId id="794" r:id="rId10"/>
    <p:sldId id="795" r:id="rId11"/>
    <p:sldId id="796" r:id="rId12"/>
    <p:sldId id="797" r:id="rId13"/>
    <p:sldId id="798" r:id="rId14"/>
    <p:sldId id="826" r:id="rId15"/>
    <p:sldId id="800" r:id="rId16"/>
    <p:sldId id="801" r:id="rId17"/>
    <p:sldId id="802" r:id="rId18"/>
    <p:sldId id="803" r:id="rId19"/>
    <p:sldId id="804" r:id="rId20"/>
    <p:sldId id="827" r:id="rId21"/>
    <p:sldId id="806" r:id="rId22"/>
    <p:sldId id="807" r:id="rId23"/>
    <p:sldId id="808" r:id="rId24"/>
    <p:sldId id="809" r:id="rId25"/>
    <p:sldId id="810" r:id="rId26"/>
    <p:sldId id="811" r:id="rId27"/>
    <p:sldId id="812" r:id="rId28"/>
    <p:sldId id="813" r:id="rId29"/>
    <p:sldId id="814" r:id="rId30"/>
    <p:sldId id="828" r:id="rId31"/>
    <p:sldId id="816" r:id="rId32"/>
    <p:sldId id="817" r:id="rId33"/>
    <p:sldId id="818" r:id="rId34"/>
    <p:sldId id="819" r:id="rId35"/>
    <p:sldId id="820" r:id="rId36"/>
    <p:sldId id="821" r:id="rId37"/>
    <p:sldId id="822" r:id="rId38"/>
    <p:sldId id="823" r:id="rId39"/>
    <p:sldId id="824" r:id="rId40"/>
    <p:sldId id="790" r:id="rId41"/>
    <p:sldId id="791" r:id="rId42"/>
  </p:sldIdLst>
  <p:sldSz cx="12188825"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42">
          <p15:clr>
            <a:srgbClr val="A4A3A4"/>
          </p15:clr>
        </p15:guide>
        <p15:guide id="2" orient="horz" pos="4176">
          <p15:clr>
            <a:srgbClr val="A4A3A4"/>
          </p15:clr>
        </p15:guide>
        <p15:guide id="3" orient="horz" pos="912">
          <p15:clr>
            <a:srgbClr val="A4A3A4"/>
          </p15:clr>
        </p15:guide>
        <p15:guide id="4" orient="horz" pos="1197">
          <p15:clr>
            <a:srgbClr val="A4A3A4"/>
          </p15:clr>
        </p15:guide>
        <p15:guide id="5" orient="horz" pos="1957">
          <p15:clr>
            <a:srgbClr val="A4A3A4"/>
          </p15:clr>
        </p15:guide>
        <p15:guide id="6" orient="horz" pos="2723">
          <p15:clr>
            <a:srgbClr val="A4A3A4"/>
          </p15:clr>
        </p15:guide>
        <p15:guide id="7" orient="horz" pos="2159">
          <p15:clr>
            <a:srgbClr val="A4A3A4"/>
          </p15:clr>
        </p15:guide>
        <p15:guide id="8" orient="horz" pos="3863">
          <p15:clr>
            <a:srgbClr val="A4A3A4"/>
          </p15:clr>
        </p15:guide>
        <p15:guide id="9" orient="horz" pos="3566">
          <p15:clr>
            <a:srgbClr val="A4A3A4"/>
          </p15:clr>
        </p15:guide>
        <p15:guide id="10" pos="128">
          <p15:clr>
            <a:srgbClr val="A4A3A4"/>
          </p15:clr>
        </p15:guide>
        <p15:guide id="11" pos="1767">
          <p15:clr>
            <a:srgbClr val="A4A3A4"/>
          </p15:clr>
        </p15:guide>
        <p15:guide id="12" pos="7554">
          <p15:clr>
            <a:srgbClr val="A4A3A4"/>
          </p15:clr>
        </p15:guide>
        <p15:guide id="13" pos="328">
          <p15:clr>
            <a:srgbClr val="A4A3A4"/>
          </p15:clr>
        </p15:guide>
        <p15:guide id="14" pos="7353">
          <p15:clr>
            <a:srgbClr val="A4A3A4"/>
          </p15:clr>
        </p15:guide>
        <p15:guide id="15" pos="613">
          <p15:clr>
            <a:srgbClr val="A4A3A4"/>
          </p15:clr>
        </p15:guide>
        <p15:guide id="16" pos="7062">
          <p15:clr>
            <a:srgbClr val="A4A3A4"/>
          </p15:clr>
        </p15:guide>
        <p15:guide id="17" pos="3837">
          <p15:clr>
            <a:srgbClr val="A4A3A4"/>
          </p15:clr>
        </p15:guide>
        <p15:guide id="18" pos="2216">
          <p15:clr>
            <a:srgbClr val="A4A3A4"/>
          </p15:clr>
        </p15:guide>
        <p15:guide id="19" pos="377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2C6"/>
    <a:srgbClr val="2D82FF"/>
    <a:srgbClr val="0088EE"/>
    <a:srgbClr val="0042AC"/>
    <a:srgbClr val="D2D2D2"/>
    <a:srgbClr val="969696"/>
    <a:srgbClr val="505050"/>
    <a:srgbClr val="00188F"/>
    <a:srgbClr val="EB3C00"/>
    <a:srgbClr val="68217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5621" autoAdjust="0"/>
  </p:normalViewPr>
  <p:slideViewPr>
    <p:cSldViewPr snapToGrid="0">
      <p:cViewPr>
        <p:scale>
          <a:sx n="100" d="100"/>
          <a:sy n="100" d="100"/>
        </p:scale>
        <p:origin x="270" y="480"/>
      </p:cViewPr>
      <p:guideLst>
        <p:guide orient="horz" pos="142"/>
        <p:guide orient="horz" pos="4176"/>
        <p:guide orient="horz" pos="912"/>
        <p:guide orient="horz" pos="1197"/>
        <p:guide orient="horz" pos="1957"/>
        <p:guide orient="horz" pos="2723"/>
        <p:guide orient="horz" pos="2159"/>
        <p:guide orient="horz" pos="3863"/>
        <p:guide orient="horz" pos="3566"/>
        <p:guide pos="128"/>
        <p:guide pos="1767"/>
        <p:guide pos="7554"/>
        <p:guide pos="328"/>
        <p:guide pos="7353"/>
        <p:guide pos="613"/>
        <p:guide pos="7062"/>
        <p:guide pos="3837"/>
        <p:guide pos="2216"/>
        <p:guide pos="3771"/>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30"/>
    </p:cViewPr>
  </p:sorterViewPr>
  <p:notesViewPr>
    <p:cSldViewPr snapToGrid="0" showGuides="1">
      <p:cViewPr varScale="1">
        <p:scale>
          <a:sx n="89" d="100"/>
          <a:sy n="89" d="100"/>
        </p:scale>
        <p:origin x="379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notesMaster" Target="notesMasters/notesMaster1.xml"/><Relationship Id="rId48"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24304"/>
          <a:stretch/>
        </p:blipFill>
        <p:spPr bwMode="black">
          <a:xfrm>
            <a:off x="5136605" y="0"/>
            <a:ext cx="1599837" cy="548640"/>
          </a:xfrm>
          <a:prstGeom prst="rect">
            <a:avLst/>
          </a:prstGeom>
        </p:spPr>
      </p:pic>
      <p:sp>
        <p:nvSpPr>
          <p:cNvPr id="7" name="TextBox 6"/>
          <p:cNvSpPr txBox="1"/>
          <p:nvPr/>
        </p:nvSpPr>
        <p:spPr>
          <a:xfrm>
            <a:off x="0" y="4502"/>
            <a:ext cx="4679576" cy="276999"/>
          </a:xfrm>
          <a:prstGeom prst="rect">
            <a:avLst/>
          </a:prstGeom>
          <a:noFill/>
        </p:spPr>
        <p:txBody>
          <a:bodyPr wrap="square" rtlCol="0">
            <a:spAutoFit/>
          </a:bodyPr>
          <a:lstStyle/>
          <a:p>
            <a:r>
              <a:rPr lang="fi-FI" sz="1200" dirty="0" smtClean="0">
                <a:latin typeface="Segoe UI Light" panose="020B0502040204020203" pitchFamily="34" charset="0"/>
                <a:cs typeface="Segoe UI Light" panose="020B0502040204020203" pitchFamily="34" charset="0"/>
              </a:rPr>
              <a:t>Microsoft SharePoint 2013</a:t>
            </a:r>
            <a:endParaRPr lang="en-US" sz="1200" dirty="0">
              <a:latin typeface="Segoe UI Light" panose="020B0502040204020203" pitchFamily="34" charset="0"/>
              <a:cs typeface="Segoe UI Light" panose="020B0502040204020203" pitchFamily="34" charset="0"/>
            </a:endParaRPr>
          </a:p>
        </p:txBody>
      </p:sp>
      <p:sp>
        <p:nvSpPr>
          <p:cNvPr id="11" name="TextBox 10"/>
          <p:cNvSpPr txBox="1"/>
          <p:nvPr/>
        </p:nvSpPr>
        <p:spPr>
          <a:xfrm>
            <a:off x="0" y="8685213"/>
            <a:ext cx="5909309" cy="400110"/>
          </a:xfrm>
          <a:prstGeom prst="rect">
            <a:avLst/>
          </a:prstGeom>
          <a:noFill/>
        </p:spPr>
        <p:txBody>
          <a:bodyPr wrap="square" rtlCol="0">
            <a:spAutoFit/>
          </a:bodyPr>
          <a:lstStyle/>
          <a:p>
            <a:pPr marL="231775" defTabSz="914099" eaLnBrk="0" hangingPunct="0"/>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lide Image Placeholder 8"/>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pic>
        <p:nvPicPr>
          <p:cNvPr id="8" name="Picture 7"/>
          <p:cNvPicPr>
            <a:picLocks noChangeAspect="1"/>
          </p:cNvPicPr>
          <p:nvPr/>
        </p:nvPicPr>
        <p:blipFill rotWithShape="1">
          <a:blip r:embed="rId2">
            <a:extLst>
              <a:ext uri="{28A0092B-C50C-407E-A947-70E740481C1C}">
                <a14:useLocalDpi xmlns:a14="http://schemas.microsoft.com/office/drawing/2010/main" val="0"/>
              </a:ext>
            </a:extLst>
          </a:blip>
          <a:srcRect l="24304"/>
          <a:stretch/>
        </p:blipFill>
        <p:spPr bwMode="black">
          <a:xfrm>
            <a:off x="5136605" y="0"/>
            <a:ext cx="1599837" cy="548640"/>
          </a:xfrm>
          <a:prstGeom prst="rect">
            <a:avLst/>
          </a:prstGeom>
        </p:spPr>
      </p:pic>
      <p:sp>
        <p:nvSpPr>
          <p:cNvPr id="3" name="TextBox 2"/>
          <p:cNvSpPr txBox="1"/>
          <p:nvPr/>
        </p:nvSpPr>
        <p:spPr>
          <a:xfrm>
            <a:off x="0" y="4502"/>
            <a:ext cx="4679576" cy="276999"/>
          </a:xfrm>
          <a:prstGeom prst="rect">
            <a:avLst/>
          </a:prstGeom>
          <a:noFill/>
        </p:spPr>
        <p:txBody>
          <a:bodyPr wrap="square" rtlCol="0">
            <a:spAutoFit/>
          </a:bodyPr>
          <a:lstStyle/>
          <a:p>
            <a:r>
              <a:rPr lang="fi-FI" sz="1200" dirty="0" smtClean="0">
                <a:latin typeface="Segoe UI Light" panose="020B0502040204020203" pitchFamily="34" charset="0"/>
                <a:cs typeface="Segoe UI Light" panose="020B0502040204020203" pitchFamily="34" charset="0"/>
              </a:rPr>
              <a:t>Microsoft SharePoint 2013</a:t>
            </a:r>
            <a:endParaRPr lang="en-US" sz="1200" dirty="0">
              <a:latin typeface="Segoe UI Light" panose="020B0502040204020203" pitchFamily="34" charset="0"/>
              <a:cs typeface="Segoe UI Light" panose="020B0502040204020203" pitchFamily="34" charset="0"/>
            </a:endParaRPr>
          </a:p>
        </p:txBody>
      </p:sp>
      <p:sp>
        <p:nvSpPr>
          <p:cNvPr id="4" name="TextBox 3"/>
          <p:cNvSpPr txBox="1"/>
          <p:nvPr/>
        </p:nvSpPr>
        <p:spPr>
          <a:xfrm>
            <a:off x="0" y="8685213"/>
            <a:ext cx="5909309" cy="400110"/>
          </a:xfrm>
          <a:prstGeom prst="rect">
            <a:avLst/>
          </a:prstGeom>
          <a:noFill/>
        </p:spPr>
        <p:txBody>
          <a:bodyPr wrap="square" rtlCol="0">
            <a:spAutoFit/>
          </a:bodyPr>
          <a:lstStyle/>
          <a:p>
            <a:pPr marL="0" algn="l" defTabSz="914099" eaLnBrk="0" hangingPunct="0"/>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0" defTabSz="914099" eaLnBrk="0" hangingPunct="0"/>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3" rtl="0" eaLnBrk="1" latinLnBrk="0" hangingPunct="1">
      <a:lnSpc>
        <a:spcPct val="90000"/>
      </a:lnSpc>
      <a:spcAft>
        <a:spcPts val="333"/>
      </a:spcAft>
      <a:defRPr sz="900" kern="1200">
        <a:solidFill>
          <a:schemeClr val="tx1"/>
        </a:solidFill>
        <a:latin typeface="Segoe UI Light"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8655264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primary</a:t>
            </a:r>
            <a:r>
              <a:rPr lang="en-US" baseline="0" dirty="0" smtClean="0"/>
              <a:t> enhancement to the CSOM for </a:t>
            </a:r>
            <a:r>
              <a:rPr lang="en-US" dirty="0" smtClean="0"/>
              <a:t>SharePoint Foundation is that the majority of it functionality has now also</a:t>
            </a:r>
            <a:r>
              <a:rPr lang="en-US" baseline="0" dirty="0" smtClean="0"/>
              <a:t> been exposed to Web service clients making REST calls across the network. This makes it easier to program JavaScript behind Web pages and it opens to doors to client applications that do not run using the .NET framework.</a:t>
            </a:r>
          </a:p>
          <a:p>
            <a:endParaRPr lang="en-US" dirty="0" smtClean="0"/>
          </a:p>
          <a:p>
            <a:r>
              <a:rPr lang="en-US" dirty="0" smtClean="0"/>
              <a:t>While SharePoint</a:t>
            </a:r>
            <a:r>
              <a:rPr lang="en-US" baseline="0" dirty="0" smtClean="0"/>
              <a:t> foundation does not expand its CSOM functionality, many of the SharePoint server services that did not expose Web service entry points in SharePoint 2010 now do in SharePoint 203. </a:t>
            </a:r>
            <a:r>
              <a:rPr lang="en-US" dirty="0" smtClean="0"/>
              <a:t>Some examples</a:t>
            </a:r>
            <a:r>
              <a:rPr lang="en-US" baseline="0" dirty="0" smtClean="0"/>
              <a:t> are Web services exposed for document management, WCM, terms and term sets and user profiles. You should also note that most (but not all) new CSOM functionality introduced in SharePoint Server 2013 is also mirrored with REST-based entry points as well.</a:t>
            </a:r>
            <a:endParaRPr lang="en-US" dirty="0" smtClean="0"/>
          </a:p>
          <a:p>
            <a:endParaRPr lang="en-US" dirty="0"/>
          </a:p>
        </p:txBody>
      </p:sp>
    </p:spTree>
    <p:extLst>
      <p:ext uri="{BB962C8B-B14F-4D97-AF65-F5344CB8AC3E}">
        <p14:creationId xmlns:p14="http://schemas.microsoft.com/office/powerpoint/2010/main" val="32557390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slide shows an example of CSOM code which accomplishes the following:</a:t>
            </a:r>
          </a:p>
          <a:p>
            <a:pPr marL="228600" indent="-228600">
              <a:buFont typeface="+mj-lt"/>
              <a:buAutoNum type="arabicPeriod"/>
            </a:pPr>
            <a:r>
              <a:rPr lang="en-US" baseline="0" dirty="0" smtClean="0"/>
              <a:t>Establishes a connection to the SharePoint farm using default credentials</a:t>
            </a:r>
          </a:p>
          <a:p>
            <a:pPr marL="228600" indent="-228600">
              <a:buFont typeface="+mj-lt"/>
              <a:buAutoNum type="arabicPeriod"/>
            </a:pPr>
            <a:r>
              <a:rPr lang="en-US" baseline="0" dirty="0" smtClean="0"/>
              <a:t>Retrieves information about the current site</a:t>
            </a:r>
          </a:p>
          <a:p>
            <a:pPr marL="228600" indent="-228600">
              <a:buFont typeface="+mj-lt"/>
              <a:buAutoNum type="arabicPeriod"/>
            </a:pPr>
            <a:r>
              <a:rPr lang="en-US" baseline="0" dirty="0" smtClean="0"/>
              <a:t>Creates a new Contacts list</a:t>
            </a:r>
          </a:p>
          <a:p>
            <a:pPr marL="228600" indent="-228600">
              <a:buFont typeface="+mj-lt"/>
              <a:buAutoNum type="arabicPeriod"/>
            </a:pPr>
            <a:r>
              <a:rPr lang="en-US" baseline="0" dirty="0" smtClean="0"/>
              <a:t>Retrieves and display information about the lists in the current site</a:t>
            </a:r>
            <a:endParaRPr lang="en-US" dirty="0"/>
          </a:p>
        </p:txBody>
      </p:sp>
    </p:spTree>
    <p:extLst>
      <p:ext uri="{BB962C8B-B14F-4D97-AF65-F5344CB8AC3E}">
        <p14:creationId xmlns:p14="http://schemas.microsoft.com/office/powerpoint/2010/main" val="4888572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slides shows a typical example using the CSOM from JavaScript behind a page in a SharePoint 2013 site. This code also leverages jQuery and in particular the document ready</a:t>
            </a:r>
            <a:r>
              <a:rPr lang="en-US" baseline="0" dirty="0" smtClean="0"/>
              <a:t> function to execute the </a:t>
            </a:r>
            <a:r>
              <a:rPr lang="en-US" baseline="0" dirty="0" err="1" smtClean="0"/>
              <a:t>onPageLoad</a:t>
            </a:r>
            <a:r>
              <a:rPr lang="en-US" baseline="0" dirty="0" smtClean="0"/>
              <a:t> function when the DOM is ready to access. Note how this code calls </a:t>
            </a:r>
            <a:r>
              <a:rPr lang="en-US" baseline="0" dirty="0" err="1" smtClean="0"/>
              <a:t>ExecuteOrDelayUntilScriptLoaded</a:t>
            </a:r>
            <a:r>
              <a:rPr lang="en-US" baseline="0" dirty="0" smtClean="0"/>
              <a:t> to force the download of sp.js before executing the </a:t>
            </a:r>
            <a:r>
              <a:rPr lang="en-US" baseline="0" dirty="0" err="1" smtClean="0"/>
              <a:t>initializeCSOM</a:t>
            </a:r>
            <a:r>
              <a:rPr lang="en-US" baseline="0" dirty="0" smtClean="0"/>
              <a:t> function. This is a common practice to ensure that that CSOM is available for use before you begin to program against it.</a:t>
            </a:r>
            <a:endParaRPr lang="en-US" dirty="0"/>
          </a:p>
        </p:txBody>
      </p:sp>
    </p:spTree>
    <p:extLst>
      <p:ext uri="{BB962C8B-B14F-4D97-AF65-F5344CB8AC3E}">
        <p14:creationId xmlns:p14="http://schemas.microsoft.com/office/powerpoint/2010/main" val="10528404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13530588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Over the last few years REST-based Web services have become increasing popular</a:t>
            </a:r>
            <a:r>
              <a:rPr lang="en-US" baseline="0" dirty="0" smtClean="0"/>
              <a:t> through the IT industry and particularly within Microsoft. REST-based Web services are </a:t>
            </a:r>
            <a:r>
              <a:rPr lang="en-US" dirty="0" smtClean="0"/>
              <a:t>much easier to use than SOAP-based Web service and therefore</a:t>
            </a:r>
            <a:r>
              <a:rPr lang="en-US" baseline="0" dirty="0" smtClean="0"/>
              <a:t> lower the barrier of entry to different types of potential clients. REST-based Web services are also much easier to call from JavaScript code especially when using the jQuery library.</a:t>
            </a:r>
            <a:endParaRPr lang="en-US" dirty="0" smtClean="0"/>
          </a:p>
        </p:txBody>
      </p:sp>
    </p:spTree>
    <p:extLst>
      <p:ext uri="{BB962C8B-B14F-4D97-AF65-F5344CB8AC3E}">
        <p14:creationId xmlns:p14="http://schemas.microsoft.com/office/powerpoint/2010/main" val="6116974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OData is quickly becoming the industry’s new data access API. It’s popularity is based on the fact that it is the first mainstream data access API for HTTP-based Clients. OData serves to standardize performing CRUD (Create, Read, Update, Delete) operations from across</a:t>
            </a:r>
            <a:r>
              <a:rPr lang="en-US" baseline="0" dirty="0" smtClean="0"/>
              <a:t> the network using HTTP verbs such as GET, PUT and POST.</a:t>
            </a:r>
          </a:p>
          <a:p>
            <a:endParaRPr lang="en-US" dirty="0" smtClean="0"/>
          </a:p>
          <a:p>
            <a:pPr lvl="0"/>
            <a:r>
              <a:rPr lang="en-US" dirty="0" smtClean="0"/>
              <a:t>OData services are becoming more popular on the Internet.</a:t>
            </a:r>
            <a:r>
              <a:rPr lang="en-US" baseline="0" dirty="0" smtClean="0"/>
              <a:t> Examples of OData services include </a:t>
            </a:r>
            <a:r>
              <a:rPr lang="en-US" sz="2300" dirty="0" err="1" smtClean="0"/>
              <a:t>NetFlix</a:t>
            </a:r>
            <a:r>
              <a:rPr lang="en-US" sz="2300" dirty="0" smtClean="0"/>
              <a:t>, Dallas, and the Azure</a:t>
            </a:r>
            <a:r>
              <a:rPr lang="en-US" sz="2300" baseline="0" dirty="0" smtClean="0"/>
              <a:t> Data Mart. Client application such as Excel 2010 and Excel 2013 are examples of </a:t>
            </a:r>
            <a:r>
              <a:rPr lang="en-US" dirty="0" smtClean="0"/>
              <a:t>client</a:t>
            </a:r>
            <a:r>
              <a:rPr lang="en-US" baseline="0" dirty="0" smtClean="0"/>
              <a:t> application that can consume data from any </a:t>
            </a:r>
            <a:r>
              <a:rPr lang="en-US" baseline="0" dirty="0" err="1" smtClean="0"/>
              <a:t>OData</a:t>
            </a:r>
            <a:r>
              <a:rPr lang="en-US" baseline="0" dirty="0" smtClean="0"/>
              <a:t>-based data source.</a:t>
            </a:r>
            <a:endParaRPr lang="en-US" dirty="0" smtClean="0"/>
          </a:p>
          <a:p>
            <a:endParaRPr lang="en-US" dirty="0"/>
          </a:p>
        </p:txBody>
      </p:sp>
    </p:spTree>
    <p:extLst>
      <p:ext uri="{BB962C8B-B14F-4D97-AF65-F5344CB8AC3E}">
        <p14:creationId xmlns:p14="http://schemas.microsoft.com/office/powerpoint/2010/main" val="39024065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slides</a:t>
            </a:r>
            <a:r>
              <a:rPr lang="en-US" baseline="0" dirty="0" smtClean="0"/>
              <a:t> lists and describes a few of the most important terms you will encounter when starting the learn how OData works.</a:t>
            </a:r>
            <a:endParaRPr lang="en-US" dirty="0"/>
          </a:p>
        </p:txBody>
      </p:sp>
    </p:spTree>
    <p:extLst>
      <p:ext uri="{BB962C8B-B14F-4D97-AF65-F5344CB8AC3E}">
        <p14:creationId xmlns:p14="http://schemas.microsoft.com/office/powerpoint/2010/main" val="33441447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363" rtl="0" eaLnBrk="1" fontAlgn="auto" latinLnBrk="0" hangingPunct="1">
              <a:lnSpc>
                <a:spcPct val="90000"/>
              </a:lnSpc>
              <a:spcBef>
                <a:spcPts val="0"/>
              </a:spcBef>
              <a:spcAft>
                <a:spcPts val="333"/>
              </a:spcAft>
              <a:buClrTx/>
              <a:buSzTx/>
              <a:buFontTx/>
              <a:buNone/>
              <a:tabLst/>
              <a:defRPr/>
            </a:pPr>
            <a:r>
              <a:rPr lang="en-US" dirty="0" smtClean="0"/>
              <a:t>The primary purpose of OData is to map CRUD operations to HTTP verbs. For example, you can query data using an HTTP GET. You can add new entries (e.g. list items, database records) using an HTP POST. Updates are performed using either an</a:t>
            </a:r>
            <a:r>
              <a:rPr lang="en-US" baseline="0" dirty="0" smtClean="0"/>
              <a:t> </a:t>
            </a:r>
            <a:r>
              <a:rPr lang="en-US" dirty="0" smtClean="0"/>
              <a:t>HTTP PUT or an HTTP MERGE. You can delete entries using an HTTP DELETE.</a:t>
            </a:r>
          </a:p>
          <a:p>
            <a:endParaRPr lang="en-US" dirty="0" smtClean="0"/>
          </a:p>
          <a:p>
            <a:r>
              <a:rPr lang="en-US" dirty="0" smtClean="0"/>
              <a:t>The advantage of the HTTP Merge over the HTTP PUT for updates</a:t>
            </a:r>
            <a:r>
              <a:rPr lang="en-US" baseline="0" dirty="0" smtClean="0"/>
              <a:t> is that you can update some columns while leaving others with their original value. Updating an entry with HTTP PUT operation will reset any column not explicitly assigned a value back to the default value.</a:t>
            </a:r>
            <a:endParaRPr lang="en-US" dirty="0" smtClean="0"/>
          </a:p>
        </p:txBody>
      </p:sp>
    </p:spTree>
    <p:extLst>
      <p:ext uri="{BB962C8B-B14F-4D97-AF65-F5344CB8AC3E}">
        <p14:creationId xmlns:p14="http://schemas.microsoft.com/office/powerpoint/2010/main" val="23893437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understand</a:t>
            </a:r>
            <a:r>
              <a:rPr lang="en-US" baseline="0" dirty="0" smtClean="0"/>
              <a:t> how to use OData as a developer, you must understand how OData URIs are constructed. Each </a:t>
            </a:r>
            <a:r>
              <a:rPr lang="en-US" dirty="0" smtClean="0"/>
              <a:t>URI has three significant parts, The first part of the URI is the Service root URI which points to a site on the Internet and a path to an entry</a:t>
            </a:r>
            <a:r>
              <a:rPr lang="en-US" baseline="0" dirty="0" smtClean="0"/>
              <a:t> point such as a .svc file. The next part of the URI is the </a:t>
            </a:r>
            <a:r>
              <a:rPr lang="en-US" dirty="0" smtClean="0"/>
              <a:t>Resource path which identifies a specific object such as a site,</a:t>
            </a:r>
            <a:r>
              <a:rPr lang="en-US" baseline="0" dirty="0" smtClean="0"/>
              <a:t> a collection (</a:t>
            </a:r>
            <a:r>
              <a:rPr lang="en-US" baseline="0" dirty="0" err="1" smtClean="0"/>
              <a:t>e.g</a:t>
            </a:r>
            <a:r>
              <a:rPr lang="en-US" baseline="0" dirty="0" smtClean="0"/>
              <a:t> list) or an entry (e.g. item). The final part of the URI are the optional query string parameters that allow you to request special processing instructions such as filtering and sorting.</a:t>
            </a:r>
            <a:endParaRPr lang="en-US" dirty="0"/>
          </a:p>
        </p:txBody>
      </p:sp>
    </p:spTree>
    <p:extLst>
      <p:ext uri="{BB962C8B-B14F-4D97-AF65-F5344CB8AC3E}">
        <p14:creationId xmlns:p14="http://schemas.microsoft.com/office/powerpoint/2010/main" val="413627899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endParaRPr lang="en-US" sz="2800" dirty="0" smtClean="0"/>
          </a:p>
          <a:p>
            <a:r>
              <a:rPr lang="en-US" sz="2800" dirty="0" smtClean="0"/>
              <a:t>In SharePoint 2013 the </a:t>
            </a:r>
            <a:r>
              <a:rPr lang="en-US" dirty="0" smtClean="0"/>
              <a:t>Service root URI contains the URI to the target SharePoint</a:t>
            </a:r>
            <a:r>
              <a:rPr lang="en-US" baseline="0" dirty="0" smtClean="0"/>
              <a:t> site and then the relative path to the </a:t>
            </a:r>
            <a:r>
              <a:rPr lang="en-US" baseline="0" dirty="0" err="1" smtClean="0"/>
              <a:t>client.svc</a:t>
            </a:r>
            <a:r>
              <a:rPr lang="en-US" baseline="0" dirty="0" smtClean="0"/>
              <a:t> entry point inside the _</a:t>
            </a:r>
            <a:r>
              <a:rPr lang="en-US" baseline="0" dirty="0" err="1" smtClean="0"/>
              <a:t>vti_bin</a:t>
            </a:r>
            <a:r>
              <a:rPr lang="en-US" baseline="0" dirty="0" smtClean="0"/>
              <a:t> virtual directory. After that you add the resource path to specify an object such as a site or list. Here's an example of a resource path for the current site.</a:t>
            </a:r>
          </a:p>
          <a:p>
            <a:endParaRPr lang="en-US" baseline="0" dirty="0" smtClean="0"/>
          </a:p>
          <a:p>
            <a:pPr marL="171450" indent="-171450">
              <a:buFont typeface="Arial" panose="020B0604020202020204" pitchFamily="34" charset="0"/>
              <a:buChar char="•"/>
            </a:pPr>
            <a:r>
              <a:rPr lang="en-US" sz="900" dirty="0" smtClean="0">
                <a:latin typeface="Courier New" pitchFamily="49" charset="0"/>
                <a:cs typeface="Courier New" pitchFamily="49" charset="0"/>
              </a:rPr>
              <a:t>http://contososerver/</a:t>
            </a:r>
            <a:r>
              <a:rPr lang="en-US" sz="900" b="1" dirty="0" smtClean="0">
                <a:solidFill>
                  <a:schemeClr val="accent2">
                    <a:lumMod val="50000"/>
                  </a:schemeClr>
                </a:solidFill>
                <a:latin typeface="Courier New" pitchFamily="49" charset="0"/>
                <a:cs typeface="Courier New" pitchFamily="49" charset="0"/>
              </a:rPr>
              <a:t>_vti_bin/client.svc</a:t>
            </a:r>
            <a:r>
              <a:rPr lang="en-US" sz="900" dirty="0" smtClean="0">
                <a:latin typeface="Courier New" pitchFamily="49" charset="0"/>
                <a:cs typeface="Courier New" pitchFamily="49" charset="0"/>
              </a:rPr>
              <a:t>/web</a:t>
            </a:r>
            <a:endParaRPr lang="en-US" dirty="0" smtClean="0"/>
          </a:p>
          <a:p>
            <a:endParaRPr lang="en-US" sz="2800" dirty="0" smtClean="0"/>
          </a:p>
          <a:p>
            <a:r>
              <a:rPr lang="en-US" sz="2800" dirty="0" smtClean="0"/>
              <a:t>SharePoint</a:t>
            </a:r>
            <a:r>
              <a:rPr lang="en-US" sz="2800" baseline="0" dirty="0" smtClean="0"/>
              <a:t> 2013 allows </a:t>
            </a:r>
            <a:r>
              <a:rPr lang="en-US" sz="2800" dirty="0" smtClean="0"/>
              <a:t>REST URLS can go through _</a:t>
            </a:r>
            <a:r>
              <a:rPr lang="en-US" sz="2800" dirty="0" err="1" smtClean="0"/>
              <a:t>api</a:t>
            </a:r>
            <a:r>
              <a:rPr lang="en-US" sz="2800" dirty="0" smtClean="0"/>
              <a:t> folder which cleans up the look of the </a:t>
            </a:r>
            <a:r>
              <a:rPr lang="en-US" sz="2400" dirty="0" smtClean="0"/>
              <a:t>URLs that need to be built and removes </a:t>
            </a:r>
            <a:r>
              <a:rPr lang="en-US" sz="2400" dirty="0" err="1" smtClean="0"/>
              <a:t>client.svc</a:t>
            </a:r>
            <a:r>
              <a:rPr lang="en-US" sz="2400" dirty="0" smtClean="0"/>
              <a:t> file name from URL. The URL below is equivalent to the one above and should be preferred.</a:t>
            </a:r>
          </a:p>
          <a:p>
            <a:endParaRPr lang="en-US" sz="2400" dirty="0" smtClean="0"/>
          </a:p>
          <a:p>
            <a:pPr marL="342900" indent="-342900">
              <a:buFont typeface="Arial" panose="020B0604020202020204" pitchFamily="34" charset="0"/>
              <a:buChar char="•"/>
            </a:pPr>
            <a:r>
              <a:rPr lang="en-US" sz="2400" dirty="0" smtClean="0">
                <a:latin typeface="Courier New" pitchFamily="49" charset="0"/>
                <a:cs typeface="Courier New" pitchFamily="49" charset="0"/>
              </a:rPr>
              <a:t>http://contososerver/</a:t>
            </a:r>
            <a:r>
              <a:rPr lang="en-US" sz="2400" b="1" dirty="0" smtClean="0">
                <a:solidFill>
                  <a:schemeClr val="accent2">
                    <a:lumMod val="50000"/>
                  </a:schemeClr>
                </a:solidFill>
                <a:latin typeface="Courier New" pitchFamily="49" charset="0"/>
                <a:cs typeface="Courier New" pitchFamily="49" charset="0"/>
              </a:rPr>
              <a:t>_api</a:t>
            </a:r>
            <a:r>
              <a:rPr lang="en-US" sz="2400" dirty="0" smtClean="0">
                <a:latin typeface="Courier New" pitchFamily="49" charset="0"/>
                <a:cs typeface="Courier New" pitchFamily="49" charset="0"/>
              </a:rPr>
              <a:t>/web</a:t>
            </a:r>
            <a:endParaRPr lang="en-US" sz="2400" dirty="0" smtClean="0"/>
          </a:p>
        </p:txBody>
      </p:sp>
    </p:spTree>
    <p:extLst>
      <p:ext uri="{BB962C8B-B14F-4D97-AF65-F5344CB8AC3E}">
        <p14:creationId xmlns:p14="http://schemas.microsoft.com/office/powerpoint/2010/main" val="6551819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11FAC3E-016E-4A5A-9DC2-EB9C8F821641}" type="slidenum">
              <a:rPr lang="en-US" smtClean="0"/>
              <a:t>2</a:t>
            </a:fld>
            <a:endParaRPr lang="en-US"/>
          </a:p>
        </p:txBody>
      </p:sp>
    </p:spTree>
    <p:extLst>
      <p:ext uri="{BB962C8B-B14F-4D97-AF65-F5344CB8AC3E}">
        <p14:creationId xmlns:p14="http://schemas.microsoft.com/office/powerpoint/2010/main" val="400232957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US" dirty="0" smtClean="0"/>
              <a:t>This slides shows example URIs.</a:t>
            </a:r>
          </a:p>
          <a:p>
            <a:endParaRPr lang="en-US" dirty="0" smtClean="0"/>
          </a:p>
          <a:p>
            <a:r>
              <a:rPr lang="en-US" dirty="0" smtClean="0"/>
              <a:t>The </a:t>
            </a:r>
            <a:r>
              <a:rPr lang="en-US" dirty="0" err="1" smtClean="0"/>
              <a:t>the</a:t>
            </a:r>
            <a:r>
              <a:rPr lang="en-US" dirty="0" smtClean="0"/>
              <a:t> collection of lists for</a:t>
            </a:r>
            <a:r>
              <a:rPr lang="en-US" baseline="0" dirty="0" smtClean="0"/>
              <a:t> the current site</a:t>
            </a:r>
            <a:endParaRPr lang="en-US" dirty="0" smtClean="0"/>
          </a:p>
          <a:p>
            <a:pPr lvl="1">
              <a:lnSpc>
                <a:spcPct val="150000"/>
              </a:lnSpc>
            </a:pPr>
            <a:r>
              <a:rPr lang="en-US" sz="2000" dirty="0" smtClean="0">
                <a:latin typeface="Lucida Console" pitchFamily="49" charset="0"/>
              </a:rPr>
              <a:t>_</a:t>
            </a:r>
            <a:r>
              <a:rPr lang="en-US" sz="2000" dirty="0" err="1" smtClean="0">
                <a:latin typeface="Lucida Console" pitchFamily="49" charset="0"/>
              </a:rPr>
              <a:t>api</a:t>
            </a:r>
            <a:r>
              <a:rPr lang="en-US" sz="2000" dirty="0" smtClean="0">
                <a:latin typeface="Lucida Console" pitchFamily="49" charset="0"/>
              </a:rPr>
              <a:t>/web/lists</a:t>
            </a:r>
          </a:p>
          <a:p>
            <a:pPr lvl="1">
              <a:lnSpc>
                <a:spcPct val="150000"/>
              </a:lnSpc>
            </a:pPr>
            <a:endParaRPr lang="en-US" sz="2000" dirty="0" smtClean="0">
              <a:latin typeface="Lucida Console" pitchFamily="49" charset="0"/>
            </a:endParaRPr>
          </a:p>
          <a:p>
            <a:pPr marL="107152" lvl="1" indent="0">
              <a:lnSpc>
                <a:spcPct val="150000"/>
              </a:lnSpc>
              <a:buNone/>
            </a:pPr>
            <a:r>
              <a:rPr lang="en-US" sz="2000" dirty="0" smtClean="0">
                <a:latin typeface="Lucida Console" pitchFamily="49" charset="0"/>
              </a:rPr>
              <a:t>Get a specific list by its title</a:t>
            </a:r>
          </a:p>
          <a:p>
            <a:pPr lvl="1">
              <a:lnSpc>
                <a:spcPct val="150000"/>
              </a:lnSpc>
            </a:pPr>
            <a:r>
              <a:rPr lang="en-US" sz="2000" dirty="0" smtClean="0">
                <a:latin typeface="Lucida Console" pitchFamily="49" charset="0"/>
              </a:rPr>
              <a:t>_</a:t>
            </a:r>
            <a:r>
              <a:rPr lang="en-US" sz="2000" dirty="0" err="1" smtClean="0">
                <a:latin typeface="Lucida Console" pitchFamily="49" charset="0"/>
              </a:rPr>
              <a:t>api</a:t>
            </a:r>
            <a:r>
              <a:rPr lang="en-US" sz="2000" dirty="0" smtClean="0">
                <a:latin typeface="Lucida Console" pitchFamily="49" charset="0"/>
              </a:rPr>
              <a:t>/web/lists/</a:t>
            </a:r>
            <a:r>
              <a:rPr lang="en-US" sz="2000" dirty="0" err="1" smtClean="0">
                <a:latin typeface="Lucida Console" pitchFamily="49" charset="0"/>
              </a:rPr>
              <a:t>getByTitle</a:t>
            </a:r>
            <a:r>
              <a:rPr lang="en-US" sz="2000" dirty="0" smtClean="0">
                <a:latin typeface="Lucida Console" pitchFamily="49" charset="0"/>
              </a:rPr>
              <a:t>('Announcements')</a:t>
            </a:r>
          </a:p>
          <a:p>
            <a:pPr lvl="1">
              <a:lnSpc>
                <a:spcPct val="150000"/>
              </a:lnSpc>
            </a:pPr>
            <a:endParaRPr lang="en-US" sz="2000" dirty="0" smtClean="0">
              <a:latin typeface="Lucida Console" pitchFamily="49" charset="0"/>
            </a:endParaRPr>
          </a:p>
          <a:p>
            <a:pPr marL="107152" lvl="1" indent="0">
              <a:lnSpc>
                <a:spcPct val="150000"/>
              </a:lnSpc>
              <a:buNone/>
            </a:pPr>
            <a:r>
              <a:rPr lang="en-US" sz="2000" dirty="0" smtClean="0">
                <a:latin typeface="Lucida Console" pitchFamily="49" charset="0"/>
              </a:rPr>
              <a:t>Get all the Web templates within</a:t>
            </a:r>
            <a:r>
              <a:rPr lang="en-US" sz="2000" baseline="0" dirty="0" smtClean="0">
                <a:latin typeface="Lucida Console" pitchFamily="49" charset="0"/>
              </a:rPr>
              <a:t> the current site which as based on US English</a:t>
            </a:r>
            <a:endParaRPr lang="en-US" sz="2000" dirty="0" smtClean="0">
              <a:latin typeface="Lucida Console" pitchFamily="49" charset="0"/>
            </a:endParaRPr>
          </a:p>
          <a:p>
            <a:pPr lvl="1">
              <a:lnSpc>
                <a:spcPct val="150000"/>
              </a:lnSpc>
            </a:pPr>
            <a:r>
              <a:rPr lang="en-US" sz="2000" dirty="0" smtClean="0">
                <a:latin typeface="Lucida Console" pitchFamily="49" charset="0"/>
              </a:rPr>
              <a:t>_</a:t>
            </a:r>
            <a:r>
              <a:rPr lang="en-US" sz="2000" dirty="0" err="1" smtClean="0">
                <a:latin typeface="Lucida Console" pitchFamily="49" charset="0"/>
              </a:rPr>
              <a:t>api</a:t>
            </a:r>
            <a:r>
              <a:rPr lang="en-US" sz="2000" dirty="0" smtClean="0">
                <a:latin typeface="Lucida Console" pitchFamily="49" charset="0"/>
              </a:rPr>
              <a:t>/web/</a:t>
            </a:r>
            <a:r>
              <a:rPr lang="en-US" sz="2000" dirty="0" err="1" smtClean="0">
                <a:latin typeface="Lucida Console" pitchFamily="49" charset="0"/>
              </a:rPr>
              <a:t>getAvailableWebTemplates</a:t>
            </a:r>
            <a:r>
              <a:rPr lang="en-US" sz="2000" dirty="0" smtClean="0">
                <a:latin typeface="Lucida Console" pitchFamily="49" charset="0"/>
              </a:rPr>
              <a:t>(</a:t>
            </a:r>
            <a:r>
              <a:rPr lang="en-US" sz="2000" dirty="0" err="1" smtClean="0">
                <a:latin typeface="Lucida Console" pitchFamily="49" charset="0"/>
              </a:rPr>
              <a:t>lcid</a:t>
            </a:r>
            <a:r>
              <a:rPr lang="en-US" sz="2000" dirty="0" smtClean="0">
                <a:latin typeface="Lucida Console" pitchFamily="49" charset="0"/>
              </a:rPr>
              <a:t>=1033)</a:t>
            </a:r>
          </a:p>
          <a:p>
            <a:endParaRPr lang="en-US" dirty="0" smtClean="0"/>
          </a:p>
          <a:p>
            <a:endParaRPr lang="en-US" dirty="0"/>
          </a:p>
        </p:txBody>
      </p:sp>
    </p:spTree>
    <p:extLst>
      <p:ext uri="{BB962C8B-B14F-4D97-AF65-F5344CB8AC3E}">
        <p14:creationId xmlns:p14="http://schemas.microsoft.com/office/powerpoint/2010/main" val="283195141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One of the best parts of REST is that it simplifies calling Web service operations. All you need is a browser that can authenticate</a:t>
            </a:r>
            <a:r>
              <a:rPr lang="en-US" baseline="0" dirty="0" smtClean="0"/>
              <a:t> against a SharePoint 2013 site and you can simply run queries by typing the REST-based URIs for HTTP GET operations. This becomes a fast and easy way for you to learn how to put together URIs that query, filter and sort content from SharePoint sites.</a:t>
            </a:r>
            <a:endParaRPr lang="en-US" dirty="0"/>
          </a:p>
        </p:txBody>
      </p:sp>
    </p:spTree>
    <p:extLst>
      <p:ext uri="{BB962C8B-B14F-4D97-AF65-F5344CB8AC3E}">
        <p14:creationId xmlns:p14="http://schemas.microsoft.com/office/powerpoint/2010/main" val="336085493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191125136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pPr marL="0" marR="0" lvl="1" indent="0" algn="l" defTabSz="914363" rtl="0" eaLnBrk="1" fontAlgn="auto" latinLnBrk="0" hangingPunct="1">
              <a:lnSpc>
                <a:spcPct val="90000"/>
              </a:lnSpc>
              <a:spcBef>
                <a:spcPts val="0"/>
              </a:spcBef>
              <a:spcAft>
                <a:spcPts val="333"/>
              </a:spcAft>
              <a:buClrTx/>
              <a:buSzTx/>
              <a:buFontTx/>
              <a:buNone/>
              <a:tabLst/>
              <a:defRPr/>
            </a:pPr>
            <a:r>
              <a:rPr lang="en-US" sz="2800" dirty="0" smtClean="0"/>
              <a:t>When you run REST-based queries</a:t>
            </a:r>
            <a:r>
              <a:rPr lang="en-US" sz="2800" baseline="0" dirty="0" smtClean="0"/>
              <a:t> against SharePoint 2013 sites, you have the option of having the data returned as either XML in the ATOM format or JSON (JavaScript Object Notation). The default behavior is to return XML but you can change this default behavior to return JSON by including the </a:t>
            </a:r>
            <a:r>
              <a:rPr lang="en-US" sz="2800" dirty="0" smtClean="0"/>
              <a:t>ACCEPT header with a value of </a:t>
            </a:r>
            <a:r>
              <a:rPr lang="en-US" sz="2400" b="1" dirty="0" smtClean="0">
                <a:solidFill>
                  <a:srgbClr val="C00000"/>
                </a:solidFill>
              </a:rPr>
              <a:t>"application/</a:t>
            </a:r>
            <a:r>
              <a:rPr lang="en-US" sz="2400" b="1" dirty="0" err="1" smtClean="0">
                <a:solidFill>
                  <a:srgbClr val="C00000"/>
                </a:solidFill>
              </a:rPr>
              <a:t>json</a:t>
            </a:r>
            <a:r>
              <a:rPr lang="en-US" sz="2400" b="1" dirty="0" smtClean="0">
                <a:solidFill>
                  <a:srgbClr val="C00000"/>
                </a:solidFill>
              </a:rPr>
              <a:t>"</a:t>
            </a:r>
            <a:r>
              <a:rPr lang="en-US" sz="2400" b="0" dirty="0" smtClean="0">
                <a:solidFill>
                  <a:srgbClr val="C00000"/>
                </a:solidFill>
              </a:rPr>
              <a:t>. If you include the ACCEPT header with</a:t>
            </a:r>
            <a:r>
              <a:rPr lang="en-US" sz="2400" b="0" baseline="0" dirty="0" smtClean="0">
                <a:solidFill>
                  <a:srgbClr val="C00000"/>
                </a:solidFill>
              </a:rPr>
              <a:t> an </a:t>
            </a:r>
            <a:r>
              <a:rPr lang="en-US" sz="2400" b="0" dirty="0" smtClean="0">
                <a:solidFill>
                  <a:srgbClr val="C00000"/>
                </a:solidFill>
              </a:rPr>
              <a:t>explicit</a:t>
            </a:r>
            <a:r>
              <a:rPr lang="en-US" sz="2400" b="0" baseline="0" dirty="0" smtClean="0">
                <a:solidFill>
                  <a:srgbClr val="C00000"/>
                </a:solidFill>
              </a:rPr>
              <a:t> value of </a:t>
            </a:r>
            <a:r>
              <a:rPr lang="en-US" sz="2400" b="1" dirty="0" smtClean="0">
                <a:solidFill>
                  <a:srgbClr val="C00000"/>
                </a:solidFill>
              </a:rPr>
              <a:t>"application/</a:t>
            </a:r>
            <a:r>
              <a:rPr lang="en-US" sz="2400" b="1" dirty="0" err="1" smtClean="0">
                <a:solidFill>
                  <a:srgbClr val="C00000"/>
                </a:solidFill>
              </a:rPr>
              <a:t>atom+xml</a:t>
            </a:r>
            <a:r>
              <a:rPr lang="en-US" sz="2400" b="1" dirty="0" smtClean="0">
                <a:solidFill>
                  <a:srgbClr val="C00000"/>
                </a:solidFill>
              </a:rPr>
              <a:t>"</a:t>
            </a:r>
            <a:r>
              <a:rPr lang="en-US" sz="2400" b="0" dirty="0" smtClean="0">
                <a:solidFill>
                  <a:srgbClr val="C00000"/>
                </a:solidFill>
              </a:rPr>
              <a:t>, this has the same result as the default behavior in that the results are returned as ATOM-based XML.</a:t>
            </a:r>
          </a:p>
          <a:p>
            <a:pPr marL="0" marR="0" lvl="1" indent="0" algn="l" defTabSz="914363" rtl="0" eaLnBrk="1" fontAlgn="auto" latinLnBrk="0" hangingPunct="1">
              <a:lnSpc>
                <a:spcPct val="90000"/>
              </a:lnSpc>
              <a:spcBef>
                <a:spcPts val="0"/>
              </a:spcBef>
              <a:spcAft>
                <a:spcPts val="333"/>
              </a:spcAft>
              <a:buClrTx/>
              <a:buSzTx/>
              <a:buFontTx/>
              <a:buNone/>
              <a:tabLst/>
              <a:defRPr/>
            </a:pPr>
            <a:endParaRPr lang="en-US" sz="2400" b="0" dirty="0" smtClean="0">
              <a:solidFill>
                <a:srgbClr val="C00000"/>
              </a:solidFill>
            </a:endParaRPr>
          </a:p>
          <a:p>
            <a:pPr marL="0" marR="0" lvl="1" indent="0" algn="l" defTabSz="914363" rtl="0" eaLnBrk="1" fontAlgn="auto" latinLnBrk="0" hangingPunct="1">
              <a:lnSpc>
                <a:spcPct val="90000"/>
              </a:lnSpc>
              <a:spcBef>
                <a:spcPts val="0"/>
              </a:spcBef>
              <a:spcAft>
                <a:spcPts val="333"/>
              </a:spcAft>
              <a:buClrTx/>
              <a:buSzTx/>
              <a:buFontTx/>
              <a:buNone/>
              <a:tabLst/>
              <a:defRPr/>
            </a:pPr>
            <a:r>
              <a:rPr lang="en-US" sz="2400" b="0" dirty="0" smtClean="0">
                <a:solidFill>
                  <a:srgbClr val="C00000"/>
                </a:solidFill>
              </a:rPr>
              <a:t>As a general rule of thumb, it is easier to deal with XML-based results when writing managed code such as C# or VB.NET. Likewise, it is easier to deal with JSON results when programming with JavaScript.</a:t>
            </a:r>
            <a:r>
              <a:rPr lang="en-US" sz="2400" b="0" baseline="0" dirty="0" smtClean="0">
                <a:solidFill>
                  <a:srgbClr val="C00000"/>
                </a:solidFill>
              </a:rPr>
              <a:t> Note that jQuery makes dealing with JSON results even easier.</a:t>
            </a:r>
            <a:endParaRPr lang="en-US" sz="2400" b="0" dirty="0" smtClean="0">
              <a:solidFill>
                <a:srgbClr val="C00000"/>
              </a:solidFill>
            </a:endParaRPr>
          </a:p>
        </p:txBody>
      </p:sp>
    </p:spTree>
    <p:extLst>
      <p:ext uri="{BB962C8B-B14F-4D97-AF65-F5344CB8AC3E}">
        <p14:creationId xmlns:p14="http://schemas.microsoft.com/office/powerpoint/2010/main" val="328290793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you are making REST calls into SharePoint 2013 using C# or VB.NET, there are a few tips to make things easier. First, .NET 4.0 added a two new classes named </a:t>
            </a:r>
            <a:r>
              <a:rPr lang="en-US" b="1" dirty="0" err="1" smtClean="0">
                <a:solidFill>
                  <a:schemeClr val="bg2">
                    <a:lumMod val="75000"/>
                  </a:schemeClr>
                </a:solidFill>
              </a:rPr>
              <a:t>HttpWebRequest</a:t>
            </a:r>
            <a:r>
              <a:rPr lang="en-US" dirty="0" smtClean="0"/>
              <a:t> and </a:t>
            </a:r>
            <a:r>
              <a:rPr lang="en-US" b="1" dirty="0" err="1" smtClean="0">
                <a:solidFill>
                  <a:schemeClr val="bg2">
                    <a:lumMod val="75000"/>
                  </a:schemeClr>
                </a:solidFill>
              </a:rPr>
              <a:t>HttpWebResponse</a:t>
            </a:r>
            <a:r>
              <a:rPr lang="en-US" dirty="0" smtClean="0"/>
              <a:t> which provide a few conveniences not offered by their base classes </a:t>
            </a:r>
            <a:r>
              <a:rPr lang="en-US" b="1" dirty="0" err="1" smtClean="0">
                <a:solidFill>
                  <a:schemeClr val="bg2">
                    <a:lumMod val="75000"/>
                  </a:schemeClr>
                </a:solidFill>
              </a:rPr>
              <a:t>WebRequest</a:t>
            </a:r>
            <a:r>
              <a:rPr lang="en-US" dirty="0" smtClean="0"/>
              <a:t> and </a:t>
            </a:r>
            <a:r>
              <a:rPr lang="en-US" b="1" dirty="0" err="1" smtClean="0">
                <a:solidFill>
                  <a:schemeClr val="bg2">
                    <a:lumMod val="75000"/>
                  </a:schemeClr>
                </a:solidFill>
              </a:rPr>
              <a:t>WebResponse</a:t>
            </a:r>
            <a:r>
              <a:rPr lang="en-US" dirty="0" smtClean="0"/>
              <a:t>. For example, there is a </a:t>
            </a:r>
            <a:r>
              <a:rPr lang="en-US" dirty="0" err="1" smtClean="0"/>
              <a:t>stongly</a:t>
            </a:r>
            <a:r>
              <a:rPr lang="en-US" dirty="0" smtClean="0"/>
              <a:t>-typed</a:t>
            </a:r>
            <a:r>
              <a:rPr lang="en-US" baseline="0" dirty="0" smtClean="0"/>
              <a:t> Accept property on the </a:t>
            </a:r>
            <a:r>
              <a:rPr lang="en-US" baseline="0" dirty="0" err="1" smtClean="0"/>
              <a:t>HttpWebRequest</a:t>
            </a:r>
            <a:r>
              <a:rPr lang="en-US" baseline="0" dirty="0" smtClean="0"/>
              <a:t> object that allows you to set the ACCEPT header.</a:t>
            </a:r>
          </a:p>
          <a:p>
            <a:endParaRPr lang="en-US" baseline="0" dirty="0" smtClean="0"/>
          </a:p>
          <a:p>
            <a:r>
              <a:rPr lang="en-US" baseline="0" dirty="0" smtClean="0"/>
              <a:t>When it's time to retrieve data values from elements within an XML document, it's time to abandon older XML APIs such as </a:t>
            </a:r>
            <a:r>
              <a:rPr lang="en-US" baseline="0" dirty="0" err="1" smtClean="0"/>
              <a:t>XMLReader</a:t>
            </a:r>
            <a:r>
              <a:rPr lang="en-US" baseline="0" dirty="0" smtClean="0"/>
              <a:t> in favor of </a:t>
            </a:r>
            <a:r>
              <a:rPr lang="en-US" baseline="0" dirty="0" err="1" smtClean="0"/>
              <a:t>Linq</a:t>
            </a:r>
            <a:r>
              <a:rPr lang="en-US" baseline="0" dirty="0" smtClean="0"/>
              <a:t> to XML and the </a:t>
            </a:r>
            <a:r>
              <a:rPr lang="en-US" b="1" baseline="0" dirty="0" err="1" smtClean="0"/>
              <a:t>XDocument</a:t>
            </a:r>
            <a:r>
              <a:rPr lang="en-US" baseline="0" dirty="0" smtClean="0"/>
              <a:t> class. Retrieving data from an XML document </a:t>
            </a:r>
            <a:r>
              <a:rPr lang="en-US" dirty="0" smtClean="0"/>
              <a:t>using the </a:t>
            </a:r>
            <a:r>
              <a:rPr lang="en-US" b="1" dirty="0" smtClean="0">
                <a:solidFill>
                  <a:schemeClr val="bg2">
                    <a:lumMod val="75000"/>
                  </a:schemeClr>
                </a:solidFill>
              </a:rPr>
              <a:t>Descendants</a:t>
            </a:r>
            <a:r>
              <a:rPr lang="en-US" b="0" dirty="0" smtClean="0">
                <a:solidFill>
                  <a:schemeClr val="bg2">
                    <a:lumMod val="75000"/>
                  </a:schemeClr>
                </a:solidFill>
              </a:rPr>
              <a:t> property</a:t>
            </a:r>
            <a:r>
              <a:rPr lang="en-US" b="0" baseline="0" dirty="0" smtClean="0">
                <a:solidFill>
                  <a:schemeClr val="bg2">
                    <a:lumMod val="75000"/>
                  </a:schemeClr>
                </a:solidFill>
              </a:rPr>
              <a:t> of an </a:t>
            </a:r>
            <a:r>
              <a:rPr lang="en-US" b="0" baseline="0" dirty="0" err="1" smtClean="0">
                <a:solidFill>
                  <a:schemeClr val="bg2">
                    <a:lumMod val="75000"/>
                  </a:schemeClr>
                </a:solidFill>
              </a:rPr>
              <a:t>XDocument</a:t>
            </a:r>
            <a:r>
              <a:rPr lang="en-US" b="0" baseline="0" dirty="0" smtClean="0">
                <a:solidFill>
                  <a:schemeClr val="bg2">
                    <a:lumMod val="75000"/>
                  </a:schemeClr>
                </a:solidFill>
              </a:rPr>
              <a:t> object as shown above makes dealing with nested elements and XML namespaces so much easier.</a:t>
            </a:r>
            <a:endParaRPr lang="en-US" b="0" dirty="0">
              <a:solidFill>
                <a:schemeClr val="bg2">
                  <a:lumMod val="75000"/>
                </a:schemeClr>
              </a:solidFill>
            </a:endParaRPr>
          </a:p>
        </p:txBody>
      </p:sp>
    </p:spTree>
    <p:extLst>
      <p:ext uri="{BB962C8B-B14F-4D97-AF65-F5344CB8AC3E}">
        <p14:creationId xmlns:p14="http://schemas.microsoft.com/office/powerpoint/2010/main" val="138198259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you are executing REST-based</a:t>
            </a:r>
            <a:r>
              <a:rPr lang="en-US" baseline="0" dirty="0" smtClean="0"/>
              <a:t> </a:t>
            </a:r>
            <a:r>
              <a:rPr lang="en-US" dirty="0" smtClean="0"/>
              <a:t>queries against SharePoint 2013 sites using JavaScript, the first piece</a:t>
            </a:r>
            <a:r>
              <a:rPr lang="en-US" baseline="0" dirty="0" smtClean="0"/>
              <a:t> of advice is to use jQuery because it simples returning and processing JSON result sets. </a:t>
            </a:r>
            <a:r>
              <a:rPr lang="en-US" dirty="0" smtClean="0"/>
              <a:t> The</a:t>
            </a:r>
            <a:r>
              <a:rPr lang="en-US" baseline="0" dirty="0" smtClean="0"/>
              <a:t> code above uses the jQuery function $.</a:t>
            </a:r>
            <a:r>
              <a:rPr lang="en-US" baseline="0" dirty="0" err="1" smtClean="0"/>
              <a:t>getJSON</a:t>
            </a:r>
            <a:r>
              <a:rPr lang="en-US" baseline="0" dirty="0" smtClean="0"/>
              <a:t> which automatically sets the ACCEPT header to return a JSON result set. When jQuery calls the callback method (</a:t>
            </a:r>
            <a:r>
              <a:rPr lang="en-US" baseline="0" dirty="0" err="1" smtClean="0"/>
              <a:t>OnDataReturned</a:t>
            </a:r>
            <a:r>
              <a:rPr lang="en-US" baseline="0" dirty="0" smtClean="0"/>
              <a:t> in this example) it passes a data parameter which represents that JSON results set which has already been converted from a string into JavaScript objects.</a:t>
            </a:r>
            <a:endParaRPr lang="en-US" dirty="0"/>
          </a:p>
        </p:txBody>
      </p:sp>
    </p:spTree>
    <p:extLst>
      <p:ext uri="{BB962C8B-B14F-4D97-AF65-F5344CB8AC3E}">
        <p14:creationId xmlns:p14="http://schemas.microsoft.com/office/powerpoint/2010/main" val="228307829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dealing with JSON result sets, it is a common</a:t>
            </a:r>
            <a:r>
              <a:rPr lang="en-US" baseline="0" dirty="0" smtClean="0"/>
              <a:t> practice to parse together HTML elements to update the current page. The </a:t>
            </a:r>
            <a:r>
              <a:rPr lang="en-US" baseline="0" dirty="0" err="1" smtClean="0"/>
              <a:t>jsRender</a:t>
            </a:r>
            <a:r>
              <a:rPr lang="en-US" baseline="0" dirty="0" smtClean="0"/>
              <a:t> library created by Boris Moore is a very useful utility library because it allows you to construct complex HTML elements using a special syntax for creating templates. More information on this library can be found at the following URL:</a:t>
            </a:r>
          </a:p>
          <a:p>
            <a:endParaRPr lang="en-US" baseline="0" dirty="0" smtClean="0"/>
          </a:p>
          <a:p>
            <a:pPr marL="171450" indent="-171450">
              <a:buFont typeface="Arial" panose="020B0604020202020204" pitchFamily="34" charset="0"/>
              <a:buChar char="•"/>
            </a:pPr>
            <a:r>
              <a:rPr lang="en-US" dirty="0" smtClean="0"/>
              <a:t>https://github.com/BorisMoore/jsrender</a:t>
            </a:r>
          </a:p>
          <a:p>
            <a:pPr marL="171450" indent="-171450">
              <a:buFont typeface="Arial" panose="020B0604020202020204" pitchFamily="34" charset="0"/>
              <a:buChar char="•"/>
            </a:pPr>
            <a:endParaRPr lang="en-US" dirty="0" smtClean="0"/>
          </a:p>
          <a:p>
            <a:pPr marL="0" indent="0">
              <a:buFont typeface="Arial" panose="020B0604020202020204" pitchFamily="34" charset="0"/>
              <a:buNone/>
            </a:pPr>
            <a:r>
              <a:rPr lang="en-US" dirty="0" smtClean="0"/>
              <a:t>You can also ready about using </a:t>
            </a:r>
            <a:r>
              <a:rPr lang="en-US" dirty="0" err="1" smtClean="0"/>
              <a:t>jsRender</a:t>
            </a:r>
            <a:r>
              <a:rPr lang="en-US" dirty="0" smtClean="0"/>
              <a:t> in these two MSDN articles by Jonny </a:t>
            </a:r>
            <a:r>
              <a:rPr lang="en-US" dirty="0" err="1" smtClean="0"/>
              <a:t>Popa</a:t>
            </a:r>
            <a:endParaRPr lang="en-US" dirty="0" smtClean="0"/>
          </a:p>
          <a:p>
            <a:pPr marL="0" indent="0">
              <a:buFont typeface="Arial" panose="020B0604020202020204" pitchFamily="34" charset="0"/>
              <a:buNone/>
            </a:pPr>
            <a:endParaRPr lang="en-US" dirty="0" smtClean="0"/>
          </a:p>
          <a:p>
            <a:pPr marL="171450" indent="-171450">
              <a:buFont typeface="Arial" panose="020B0604020202020204" pitchFamily="34" charset="0"/>
              <a:buChar char="•"/>
            </a:pPr>
            <a:r>
              <a:rPr lang="en-US" dirty="0" smtClean="0"/>
              <a:t>http://msdn.microsoft.com/en-us/magazine/hh882454.aspx</a:t>
            </a:r>
          </a:p>
          <a:p>
            <a:pPr marL="171450" indent="-171450">
              <a:buFont typeface="Arial" panose="020B0604020202020204" pitchFamily="34" charset="0"/>
              <a:buChar char="•"/>
            </a:pPr>
            <a:r>
              <a:rPr lang="en-US" dirty="0" smtClean="0"/>
              <a:t>http://msdn.microsoft.com/en-us/magazine/hh975379.aspx</a:t>
            </a:r>
          </a:p>
          <a:p>
            <a:pPr marL="171450" indent="-171450">
              <a:buFont typeface="Arial" panose="020B0604020202020204" pitchFamily="34" charset="0"/>
              <a:buChar char="•"/>
            </a:pPr>
            <a:endParaRPr lang="en-US" dirty="0" smtClean="0"/>
          </a:p>
          <a:p>
            <a:pPr marL="171450" indent="-171450">
              <a:buFont typeface="Arial" panose="020B0604020202020204" pitchFamily="34" charset="0"/>
              <a:buChar char="•"/>
            </a:pPr>
            <a:endParaRPr lang="en-US" dirty="0"/>
          </a:p>
        </p:txBody>
      </p:sp>
    </p:spTree>
    <p:extLst>
      <p:ext uri="{BB962C8B-B14F-4D97-AF65-F5344CB8AC3E}">
        <p14:creationId xmlns:p14="http://schemas.microsoft.com/office/powerpoint/2010/main" val="262179399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One thing that can be tricky is understanding the purpose of the Form Digest control. The purpose of this control is that it protects SharePoint against replay attacks. The Form Digest control does this by using cryptography to create a special value that is passed to the client browser.</a:t>
            </a:r>
            <a:r>
              <a:rPr lang="en-US" baseline="0" dirty="0" smtClean="0"/>
              <a:t> This value must be passed back to SharePoint and validated on requests that update objects or content within a SharePoint site. In many scenarios everything is transparent because the Form Digest control is added to master pages and does all the required work behind the scenes. However, when making updates with CSOM and REST there is no page </a:t>
            </a:r>
            <a:r>
              <a:rPr lang="en-US" baseline="0" dirty="0" err="1" smtClean="0"/>
              <a:t>postback</a:t>
            </a:r>
            <a:r>
              <a:rPr lang="en-US" baseline="0" dirty="0" smtClean="0"/>
              <a:t> so the form digest cannot do all that is required by itself. </a:t>
            </a:r>
          </a:p>
          <a:p>
            <a:endParaRPr lang="en-US" dirty="0" smtClean="0"/>
          </a:p>
          <a:p>
            <a:r>
              <a:rPr lang="en-US" dirty="0" smtClean="0"/>
              <a:t>When writing JavaScript behind pages in a SharePoint 2013 site, you often will be required to query the value of the Form Digest</a:t>
            </a:r>
            <a:r>
              <a:rPr lang="en-US" baseline="0" dirty="0" smtClean="0"/>
              <a:t> control and pass it back in a named header. Web service clients often do not have a page associated with it so they have to obtain a Form Digest value by making an explicit call into SharePoint before making updates. Note that a </a:t>
            </a:r>
            <a:r>
              <a:rPr lang="en-US" dirty="0" smtClean="0"/>
              <a:t>Form Digest value can be acquired through the older SOAP Web service entry point </a:t>
            </a:r>
            <a:r>
              <a:rPr lang="en-US" dirty="0" smtClean="0">
                <a:solidFill>
                  <a:srgbClr val="C00000"/>
                </a:solidFill>
              </a:rPr>
              <a:t>_</a:t>
            </a:r>
            <a:r>
              <a:rPr lang="en-US" dirty="0" err="1" smtClean="0">
                <a:solidFill>
                  <a:srgbClr val="C00000"/>
                </a:solidFill>
              </a:rPr>
              <a:t>vti_bin</a:t>
            </a:r>
            <a:r>
              <a:rPr lang="en-US" dirty="0" smtClean="0">
                <a:solidFill>
                  <a:srgbClr val="C00000"/>
                </a:solidFill>
              </a:rPr>
              <a:t>/sites.asmx.</a:t>
            </a:r>
          </a:p>
          <a:p>
            <a:r>
              <a:rPr lang="en-US" dirty="0" smtClean="0"/>
              <a:t>.</a:t>
            </a:r>
            <a:endParaRPr lang="en-US" dirty="0"/>
          </a:p>
        </p:txBody>
      </p:sp>
    </p:spTree>
    <p:extLst>
      <p:ext uri="{BB962C8B-B14F-4D97-AF65-F5344CB8AC3E}">
        <p14:creationId xmlns:p14="http://schemas.microsoft.com/office/powerpoint/2010/main" val="87569050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slide shows the code which demonstrates creating a new list using client</a:t>
            </a:r>
            <a:r>
              <a:rPr lang="en-US" baseline="0" dirty="0" smtClean="0"/>
              <a:t>-side C# code which uses the new REST entry point. The first task it to </a:t>
            </a:r>
            <a:r>
              <a:rPr lang="en-US" dirty="0" smtClean="0"/>
              <a:t>parse together URL to point to lists collection</a:t>
            </a:r>
            <a:r>
              <a:rPr lang="en-US" baseline="0" dirty="0" smtClean="0"/>
              <a:t> which is </a:t>
            </a:r>
            <a:r>
              <a:rPr lang="en-US" b="1" baseline="0" dirty="0" smtClean="0"/>
              <a:t>_</a:t>
            </a:r>
            <a:r>
              <a:rPr lang="en-US" b="1" baseline="0" dirty="0" err="1" smtClean="0"/>
              <a:t>api</a:t>
            </a:r>
            <a:r>
              <a:rPr lang="en-US" b="1" baseline="0" dirty="0" smtClean="0"/>
              <a:t>/web/lists</a:t>
            </a:r>
            <a:r>
              <a:rPr lang="en-US" baseline="0" dirty="0" smtClean="0"/>
              <a:t>. The next task is to add </a:t>
            </a:r>
            <a:r>
              <a:rPr lang="en-US" dirty="0" smtClean="0"/>
              <a:t>the </a:t>
            </a:r>
            <a:r>
              <a:rPr lang="en-US" b="1" dirty="0" smtClean="0">
                <a:solidFill>
                  <a:schemeClr val="bg2">
                    <a:lumMod val="75000"/>
                  </a:schemeClr>
                </a:solidFill>
              </a:rPr>
              <a:t>X-</a:t>
            </a:r>
            <a:r>
              <a:rPr lang="en-US" b="1" dirty="0" err="1" smtClean="0">
                <a:solidFill>
                  <a:schemeClr val="bg2">
                    <a:lumMod val="75000"/>
                  </a:schemeClr>
                </a:solidFill>
              </a:rPr>
              <a:t>RequestDigest</a:t>
            </a:r>
            <a:r>
              <a:rPr lang="en-US" dirty="0" smtClean="0"/>
              <a:t> header which includes the value of the form digest. This example also sets the </a:t>
            </a:r>
            <a:r>
              <a:rPr lang="en-US" dirty="0" err="1" smtClean="0"/>
              <a:t>ContentType</a:t>
            </a:r>
            <a:r>
              <a:rPr lang="en-US" dirty="0" smtClean="0"/>
              <a:t> header to a value</a:t>
            </a:r>
            <a:r>
              <a:rPr lang="en-US" baseline="0" dirty="0" smtClean="0"/>
              <a:t> of application/</a:t>
            </a:r>
            <a:r>
              <a:rPr lang="en-US" baseline="0" dirty="0" err="1" smtClean="0"/>
              <a:t>atom+xml</a:t>
            </a:r>
            <a:r>
              <a:rPr lang="en-US" baseline="0" dirty="0" smtClean="0"/>
              <a:t> to tell SharePoint it is passing XML as opposed to JSON. </a:t>
            </a:r>
            <a:r>
              <a:rPr lang="en-US" dirty="0" smtClean="0"/>
              <a:t>Next, you must create an XML document that contains an Entry as defined by ATOM and conforms to the structure used by</a:t>
            </a:r>
            <a:r>
              <a:rPr lang="en-US" baseline="0" dirty="0" smtClean="0"/>
              <a:t> SharePoint 2013. The last task is to execute the request using an HTTP POST operation.</a:t>
            </a:r>
            <a:endParaRPr lang="en-US" dirty="0"/>
          </a:p>
        </p:txBody>
      </p:sp>
    </p:spTree>
    <p:extLst>
      <p:ext uri="{BB962C8B-B14F-4D97-AF65-F5344CB8AC3E}">
        <p14:creationId xmlns:p14="http://schemas.microsoft.com/office/powerpoint/2010/main" val="193060429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code demonstrates how to create a new list using JavaScript</a:t>
            </a:r>
            <a:r>
              <a:rPr lang="en-US" baseline="0" dirty="0" smtClean="0"/>
              <a:t> and the jQuery library. Note that this is different from the previous example using C# because the entry is created using JSON instead of XML. Note that the code queries the value of the form digest control with the standard name of __REQUESTDIGEST and adds the value to the X-</a:t>
            </a:r>
            <a:r>
              <a:rPr lang="en-US" baseline="0" dirty="0" err="1" smtClean="0"/>
              <a:t>RequestDigest</a:t>
            </a:r>
            <a:r>
              <a:rPr lang="en-US" baseline="0" dirty="0" smtClean="0"/>
              <a:t> header. Also note that the $.</a:t>
            </a:r>
            <a:r>
              <a:rPr lang="en-US" baseline="0" dirty="0" err="1" smtClean="0"/>
              <a:t>ajax</a:t>
            </a:r>
            <a:r>
              <a:rPr lang="en-US" baseline="0" dirty="0" smtClean="0"/>
              <a:t> function can be used to execute the required HTTP POST operation which creates </a:t>
            </a:r>
            <a:r>
              <a:rPr lang="en-US" baseline="0" smtClean="0"/>
              <a:t>the list.</a:t>
            </a:r>
            <a:endParaRPr lang="en-US" dirty="0"/>
          </a:p>
        </p:txBody>
      </p:sp>
    </p:spTree>
    <p:extLst>
      <p:ext uri="{BB962C8B-B14F-4D97-AF65-F5344CB8AC3E}">
        <p14:creationId xmlns:p14="http://schemas.microsoft.com/office/powerpoint/2010/main" val="14969201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SharePoint client-side object model (CSOM) debuted in SharePoint 2010 where it was made available a</a:t>
            </a:r>
            <a:r>
              <a:rPr lang="en-US" baseline="0" dirty="0" smtClean="0"/>
              <a:t> WFC entry point named </a:t>
            </a:r>
            <a:r>
              <a:rPr lang="en-US" b="1" dirty="0" err="1" smtClean="0">
                <a:solidFill>
                  <a:schemeClr val="bg2">
                    <a:lumMod val="75000"/>
                  </a:schemeClr>
                </a:solidFill>
              </a:rPr>
              <a:t>client.svc</a:t>
            </a:r>
            <a:r>
              <a:rPr lang="en-US" b="0" dirty="0" smtClean="0">
                <a:solidFill>
                  <a:schemeClr val="bg2">
                    <a:lumMod val="75000"/>
                  </a:schemeClr>
                </a:solidFill>
              </a:rPr>
              <a:t>. However, SharePoint 2010 does not support developers accessing </a:t>
            </a:r>
            <a:r>
              <a:rPr lang="en-US" b="0" dirty="0" err="1" smtClean="0">
                <a:solidFill>
                  <a:schemeClr val="bg2">
                    <a:lumMod val="75000"/>
                  </a:schemeClr>
                </a:solidFill>
              </a:rPr>
              <a:t>client.svc</a:t>
            </a:r>
            <a:r>
              <a:rPr lang="en-US" b="0" baseline="0" dirty="0" smtClean="0">
                <a:solidFill>
                  <a:schemeClr val="bg2">
                    <a:lumMod val="75000"/>
                  </a:schemeClr>
                </a:solidFill>
              </a:rPr>
              <a:t> directly. Instead, the developer uses client-side proxy objects exposed by either a .NET assembly or a JavaScript library.</a:t>
            </a:r>
          </a:p>
          <a:p>
            <a:endParaRPr lang="en-US" b="0" baseline="0" dirty="0" smtClean="0">
              <a:solidFill>
                <a:schemeClr val="bg2">
                  <a:lumMod val="75000"/>
                </a:schemeClr>
              </a:solidFill>
            </a:endParaRPr>
          </a:p>
          <a:p>
            <a:r>
              <a:rPr lang="en-US" b="0" baseline="0" dirty="0" smtClean="0">
                <a:solidFill>
                  <a:schemeClr val="bg2">
                    <a:lumMod val="75000"/>
                  </a:schemeClr>
                </a:solidFill>
              </a:rPr>
              <a:t>It is fair to say that the </a:t>
            </a:r>
            <a:r>
              <a:rPr lang="en-US" dirty="0" smtClean="0"/>
              <a:t>CSOM is easier to program against from managed code</a:t>
            </a:r>
            <a:r>
              <a:rPr lang="en-US" baseline="0" dirty="0" smtClean="0"/>
              <a:t> (i.e. C# and VB.NET) </a:t>
            </a:r>
            <a:r>
              <a:rPr lang="en-US" dirty="0" smtClean="0"/>
              <a:t>than from JavaScript. That’s because managed</a:t>
            </a:r>
            <a:r>
              <a:rPr lang="en-US" baseline="0" dirty="0" smtClean="0"/>
              <a:t> code programs against a strongly-typed object model and you experience compile-time type checking and much higher levels of IntelliSense. While you can also write CSOM code using JavaScript behind pages in a SharePoint 2010 site, the code is harder to write and debug because there is not compile-time type checking and IntelliSense is nowhere near as rich.</a:t>
            </a:r>
            <a:endParaRPr lang="en-US" dirty="0"/>
          </a:p>
        </p:txBody>
      </p:sp>
    </p:spTree>
    <p:extLst>
      <p:ext uri="{BB962C8B-B14F-4D97-AF65-F5344CB8AC3E}">
        <p14:creationId xmlns:p14="http://schemas.microsoft.com/office/powerpoint/2010/main" val="317970023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241613963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11FAC3E-016E-4A5A-9DC2-EB9C8F821641}" type="slidenum">
              <a:rPr lang="en-US" smtClean="0"/>
              <a:t>35</a:t>
            </a:fld>
            <a:endParaRPr lang="en-US"/>
          </a:p>
        </p:txBody>
      </p:sp>
    </p:spTree>
    <p:extLst>
      <p:ext uri="{BB962C8B-B14F-4D97-AF65-F5344CB8AC3E}">
        <p14:creationId xmlns:p14="http://schemas.microsoft.com/office/powerpoint/2010/main" val="319723737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74413990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18824472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architectural</a:t>
            </a:r>
            <a:r>
              <a:rPr lang="en-US" baseline="0" dirty="0" smtClean="0"/>
              <a:t> diagram shows how client-side code uses the CSOM in SharePoint 2010.</a:t>
            </a:r>
          </a:p>
          <a:p>
            <a:endParaRPr lang="en-US" baseline="0" dirty="0" smtClean="0"/>
          </a:p>
          <a:p>
            <a:pPr marL="171450" indent="-171450">
              <a:buFont typeface="Arial" pitchFamily="34" charset="0"/>
              <a:buChar char="•"/>
            </a:pPr>
            <a:r>
              <a:rPr lang="en-US" baseline="0" dirty="0" smtClean="0"/>
              <a:t>.NET Clients program against proxy classes in </a:t>
            </a:r>
            <a:r>
              <a:rPr lang="en-US" i="1" baseline="0" dirty="0" smtClean="0"/>
              <a:t>Microsoft.SharePoint.Client.dll</a:t>
            </a:r>
            <a:r>
              <a:rPr lang="en-US" baseline="0" dirty="0" smtClean="0"/>
              <a:t>.</a:t>
            </a:r>
          </a:p>
          <a:p>
            <a:pPr marL="171450" indent="-171450">
              <a:buFont typeface="Arial" pitchFamily="34" charset="0"/>
              <a:buChar char="•"/>
            </a:pPr>
            <a:r>
              <a:rPr lang="en-US" baseline="0" dirty="0" smtClean="0"/>
              <a:t>Silverlight clients program against proxy classes in </a:t>
            </a:r>
            <a:r>
              <a:rPr lang="en-US" i="1" baseline="0" dirty="0" smtClean="0"/>
              <a:t>Microsoft.SharePoint.Client.Silverlight.dll</a:t>
            </a:r>
            <a:r>
              <a:rPr lang="en-US" baseline="0" dirty="0" smtClean="0"/>
              <a:t>. </a:t>
            </a:r>
          </a:p>
          <a:p>
            <a:pPr marL="171450" indent="-171450">
              <a:buFont typeface="Arial" pitchFamily="34" charset="0"/>
              <a:buChar char="•"/>
            </a:pPr>
            <a:r>
              <a:rPr lang="en-US" baseline="0" dirty="0" smtClean="0"/>
              <a:t>JavaScript clients program against proxy objects accessible through the JavaScript library </a:t>
            </a:r>
            <a:r>
              <a:rPr lang="en-US" i="1" baseline="0" dirty="0" smtClean="0"/>
              <a:t>sp.js</a:t>
            </a:r>
            <a:r>
              <a:rPr lang="en-US" baseline="0" dirty="0" smtClean="0"/>
              <a:t>.</a:t>
            </a:r>
          </a:p>
          <a:p>
            <a:pPr marL="171450" indent="-171450">
              <a:buFont typeface="Arial" pitchFamily="34" charset="0"/>
              <a:buChar char="•"/>
            </a:pPr>
            <a:endParaRPr lang="en-US" dirty="0" smtClean="0"/>
          </a:p>
          <a:p>
            <a:pPr marL="0" indent="0">
              <a:buFont typeface="Arial" pitchFamily="34" charset="0"/>
              <a:buNone/>
            </a:pPr>
            <a:r>
              <a:rPr lang="en-US" dirty="0" smtClean="0"/>
              <a:t>In all</a:t>
            </a:r>
            <a:r>
              <a:rPr lang="en-US" baseline="0" dirty="0" smtClean="0"/>
              <a:t> three cases, the proxies conduct all the communications with the entry point on the Web server which is </a:t>
            </a:r>
            <a:r>
              <a:rPr lang="en-US" baseline="0" dirty="0" err="1" smtClean="0"/>
              <a:t>client.svc</a:t>
            </a:r>
            <a:r>
              <a:rPr lang="en-US" baseline="0" dirty="0" smtClean="0"/>
              <a:t>.</a:t>
            </a:r>
            <a:endParaRPr lang="en-US" dirty="0"/>
          </a:p>
        </p:txBody>
      </p:sp>
    </p:spTree>
    <p:extLst>
      <p:ext uri="{BB962C8B-B14F-4D97-AF65-F5344CB8AC3E}">
        <p14:creationId xmlns:p14="http://schemas.microsoft.com/office/powerpoint/2010/main" val="5167668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One of the most significant changes in SharePoint 2013 is that the</a:t>
            </a:r>
            <a:r>
              <a:rPr lang="en-US" baseline="0" dirty="0" smtClean="0"/>
              <a:t> Web service entry point of </a:t>
            </a:r>
            <a:r>
              <a:rPr lang="en-US" dirty="0" err="1" smtClean="0"/>
              <a:t>client.svc</a:t>
            </a:r>
            <a:r>
              <a:rPr lang="en-US" dirty="0" smtClean="0"/>
              <a:t> service has been extended to allow for direct access via REST-based Web service calls. This is a big change because it makes the SharePoint platform accessible to</a:t>
            </a:r>
            <a:r>
              <a:rPr lang="en-US" baseline="0" dirty="0" smtClean="0"/>
              <a:t> just about any other platform and any type of device.</a:t>
            </a:r>
            <a:r>
              <a:rPr lang="en-US" dirty="0" smtClean="0"/>
              <a:t> </a:t>
            </a:r>
          </a:p>
          <a:p>
            <a:endParaRPr lang="en-US" dirty="0" smtClean="0"/>
          </a:p>
          <a:p>
            <a:r>
              <a:rPr lang="en-US" dirty="0" smtClean="0"/>
              <a:t>A significant portion of the REST-based access in SharePoint 2010 has been designed and implemented in accordance with</a:t>
            </a:r>
            <a:r>
              <a:rPr lang="en-US" baseline="0" dirty="0" smtClean="0"/>
              <a:t> the OData protocol. This means developers can access SharePoint content from across the Internet using one of today's most popular standards. If you do not already know about OData concepts and how to program against it, this is something you want to get up to speed on for the 2013 SharePoint product lifecycle.</a:t>
            </a:r>
          </a:p>
        </p:txBody>
      </p:sp>
    </p:spTree>
    <p:extLst>
      <p:ext uri="{BB962C8B-B14F-4D97-AF65-F5344CB8AC3E}">
        <p14:creationId xmlns:p14="http://schemas.microsoft.com/office/powerpoint/2010/main" val="32667098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slide above lists new areas in the SharePoint 2013 remote API that are accessible through</a:t>
            </a:r>
            <a:r>
              <a:rPr lang="en-US" baseline="0" dirty="0" smtClean="0"/>
              <a:t> both CSOM and REST. This is a welcome change because most of this functionality is only available through server-side APIs in a SharePoint 2010 farm. You can also see adding this remote access is very important to the new app model where developers can no longer run code in a SharePoint environment not can they access the server-side APIs.</a:t>
            </a:r>
            <a:endParaRPr lang="en-US" dirty="0"/>
          </a:p>
        </p:txBody>
      </p:sp>
    </p:spTree>
    <p:extLst>
      <p:ext uri="{BB962C8B-B14F-4D97-AF65-F5344CB8AC3E}">
        <p14:creationId xmlns:p14="http://schemas.microsoft.com/office/powerpoint/2010/main" val="16857560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architectural</a:t>
            </a:r>
            <a:r>
              <a:rPr lang="en-US" baseline="0" dirty="0" smtClean="0"/>
              <a:t> diagram shows how things have changed in SharePoint 2013. client-side code uses the CSOM in SharePoint 2010. The major changes include:</a:t>
            </a:r>
          </a:p>
          <a:p>
            <a:endParaRPr lang="en-US" baseline="0" dirty="0" smtClean="0"/>
          </a:p>
          <a:p>
            <a:pPr marL="228600" indent="-228600">
              <a:buFont typeface="+mj-lt"/>
              <a:buAutoNum type="arabicPeriod"/>
            </a:pPr>
            <a:r>
              <a:rPr lang="en-US" baseline="0" dirty="0" smtClean="0"/>
              <a:t>You can substitute the alias _</a:t>
            </a:r>
            <a:r>
              <a:rPr lang="en-US" baseline="0" dirty="0" err="1" smtClean="0"/>
              <a:t>api</a:t>
            </a:r>
            <a:r>
              <a:rPr lang="en-US" baseline="0" dirty="0" smtClean="0"/>
              <a:t> in order to reference _</a:t>
            </a:r>
            <a:r>
              <a:rPr lang="en-US" baseline="0" dirty="0" err="1" smtClean="0"/>
              <a:t>vti_bin</a:t>
            </a:r>
            <a:r>
              <a:rPr lang="en-US" baseline="0" dirty="0" smtClean="0"/>
              <a:t>/client.svc</a:t>
            </a:r>
          </a:p>
          <a:p>
            <a:pPr marL="228600" indent="-228600">
              <a:buFont typeface="+mj-lt"/>
              <a:buAutoNum type="arabicPeriod"/>
            </a:pPr>
            <a:r>
              <a:rPr lang="en-US" baseline="0" dirty="0" smtClean="0"/>
              <a:t>Client code can access client.svc directly using REST-based HTTP requests.</a:t>
            </a:r>
          </a:p>
          <a:p>
            <a:pPr marL="228600" indent="-228600">
              <a:buFont typeface="+mj-lt"/>
              <a:buAutoNum type="arabicPeriod"/>
            </a:pPr>
            <a:r>
              <a:rPr lang="en-US" baseline="0" dirty="0" smtClean="0"/>
              <a:t>Much of the REST-based API is based on the OData protocol.</a:t>
            </a:r>
          </a:p>
          <a:p>
            <a:endParaRPr lang="en-US" baseline="0" dirty="0" smtClean="0"/>
          </a:p>
          <a:p>
            <a:r>
              <a:rPr lang="en-US" baseline="0" dirty="0" smtClean="0"/>
              <a:t>Code which uses the CSOM in SharePoint 2010 should migrate to SharePoint 2013 without any problems. However, when migrating from SharePoint 2013, there is quite a bit of SharePoint Server functionality that was not available in the previous version.</a:t>
            </a:r>
            <a:endParaRPr lang="en-US" dirty="0"/>
          </a:p>
        </p:txBody>
      </p:sp>
    </p:spTree>
    <p:extLst>
      <p:ext uri="{BB962C8B-B14F-4D97-AF65-F5344CB8AC3E}">
        <p14:creationId xmlns:p14="http://schemas.microsoft.com/office/powerpoint/2010/main" val="28010601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SharePoint 2010, the product provided OData support through the Web server entry point ListData.svc. The ListData.</a:t>
            </a:r>
            <a:r>
              <a:rPr lang="en-US" baseline="0" dirty="0" smtClean="0"/>
              <a:t>svc Web service is available in SharePoint 2013. However, you should understand that it is mainly proved for backwards compatibility for older clients that are migrating to SharePoint 2013. When creating new projects for SharePoint 2013 and later, you should not be using ListData.svc. Instead, you </a:t>
            </a:r>
            <a:r>
              <a:rPr lang="en-US" dirty="0" smtClean="0"/>
              <a:t>should be using the newer remote APIs with OData support that are discussed later in this module.</a:t>
            </a:r>
            <a:endParaRPr lang="en-US" dirty="0"/>
          </a:p>
        </p:txBody>
      </p:sp>
    </p:spTree>
    <p:extLst>
      <p:ext uri="{BB962C8B-B14F-4D97-AF65-F5344CB8AC3E}">
        <p14:creationId xmlns:p14="http://schemas.microsoft.com/office/powerpoint/2010/main" val="6565137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are three different entry points you can use to program against the CSOM.</a:t>
            </a:r>
          </a:p>
          <a:p>
            <a:pPr marL="171450" indent="-171450">
              <a:buFont typeface="Arial" panose="020B0604020202020204" pitchFamily="34" charset="0"/>
              <a:buChar char="•"/>
            </a:pPr>
            <a:r>
              <a:rPr lang="en-US" dirty="0" smtClean="0"/>
              <a:t>.NET</a:t>
            </a:r>
            <a:r>
              <a:rPr lang="en-US" baseline="0" dirty="0" smtClean="0"/>
              <a:t> Applications</a:t>
            </a:r>
          </a:p>
          <a:p>
            <a:pPr marL="171450" indent="-171450">
              <a:buFont typeface="Arial" panose="020B0604020202020204" pitchFamily="34" charset="0"/>
              <a:buChar char="•"/>
            </a:pPr>
            <a:r>
              <a:rPr lang="en-US" baseline="0" dirty="0" smtClean="0"/>
              <a:t>Silverlight Applications</a:t>
            </a:r>
          </a:p>
          <a:p>
            <a:pPr marL="171450" indent="-171450">
              <a:buFont typeface="Arial" panose="020B0604020202020204" pitchFamily="34" charset="0"/>
              <a:buChar char="•"/>
            </a:pPr>
            <a:r>
              <a:rPr lang="en-US" baseline="0" dirty="0" smtClean="0"/>
              <a:t>JavaScript code</a:t>
            </a:r>
          </a:p>
          <a:p>
            <a:pPr marL="171450" indent="-171450">
              <a:buFont typeface="Arial" panose="020B0604020202020204" pitchFamily="34" charset="0"/>
              <a:buChar char="•"/>
            </a:pPr>
            <a:endParaRPr lang="en-US" baseline="0" dirty="0" smtClean="0"/>
          </a:p>
          <a:p>
            <a:pPr marL="0" indent="0">
              <a:buFont typeface="Arial" panose="020B0604020202020204" pitchFamily="34" charset="0"/>
              <a:buNone/>
            </a:pPr>
            <a:r>
              <a:rPr lang="en-US" baseline="0" dirty="0" smtClean="0"/>
              <a:t>.NET applications and Silverlight applications program against class in an assembly while JavaScript code programs against JavaScript objects made accessible through sp.js. In all three cases the programmer is shield from having to send and receive WFC messages are they are sent to the Web server.</a:t>
            </a:r>
            <a:endParaRPr lang="en-US" dirty="0"/>
          </a:p>
        </p:txBody>
      </p:sp>
    </p:spTree>
    <p:extLst>
      <p:ext uri="{BB962C8B-B14F-4D97-AF65-F5344CB8AC3E}">
        <p14:creationId xmlns:p14="http://schemas.microsoft.com/office/powerpoint/2010/main" val="147482345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accent1"/>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a:extLst>
              <a:ext uri="{28A0092B-C50C-407E-A947-70E740481C1C}">
                <a14:useLocalDpi xmlns:a14="http://schemas.microsoft.com/office/drawing/2010/main" val="0"/>
              </a:ext>
            </a:extLst>
          </a:blip>
          <a:srcRect l="24447"/>
          <a:stretch/>
        </p:blipFill>
        <p:spPr bwMode="black">
          <a:xfrm>
            <a:off x="7585656" y="4961888"/>
            <a:ext cx="4069632" cy="1398273"/>
          </a:xfrm>
          <a:prstGeom prst="rect">
            <a:avLst/>
          </a:prstGeom>
        </p:spPr>
      </p:pic>
      <p:sp>
        <p:nvSpPr>
          <p:cNvPr id="2" name="Title 1"/>
          <p:cNvSpPr>
            <a:spLocks noGrp="1"/>
          </p:cNvSpPr>
          <p:nvPr>
            <p:ph type="title" hasCustomPrompt="1"/>
          </p:nvPr>
        </p:nvSpPr>
        <p:spPr>
          <a:xfrm>
            <a:off x="978694" y="2109542"/>
            <a:ext cx="10237787" cy="997196"/>
          </a:xfrm>
        </p:spPr>
        <p:txBody>
          <a:bodyPr anchor="b" anchorCtr="0"/>
          <a:lstStyle>
            <a:lvl1pPr>
              <a:defRPr sz="7200"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sp>
        <p:nvSpPr>
          <p:cNvPr id="6" name="Rectangle 5"/>
          <p:cNvSpPr/>
          <p:nvPr userDrawn="1"/>
        </p:nvSpPr>
        <p:spPr>
          <a:xfrm>
            <a:off x="-10633" y="6596390"/>
            <a:ext cx="12199458" cy="253916"/>
          </a:xfrm>
          <a:prstGeom prst="rect">
            <a:avLst/>
          </a:prstGeom>
        </p:spPr>
        <p:txBody>
          <a:bodyPr wrap="square">
            <a:spAutoFit/>
          </a:bodyPr>
          <a:lstStyle/>
          <a:p>
            <a:r>
              <a:rPr lang="en-US" sz="1050" kern="1200" dirty="0" smtClean="0">
                <a:solidFill>
                  <a:schemeClr val="bg1"/>
                </a:solidFill>
                <a:effectLst/>
                <a:latin typeface="Segoe UI" pitchFamily="34" charset="0"/>
                <a:ea typeface="Segoe UI" pitchFamily="34" charset="0"/>
                <a:cs typeface="Segoe UI" pitchFamily="34" charset="0"/>
              </a:rPr>
              <a:t>©2012 Microsoft Corporation. All rights reserved. </a:t>
            </a:r>
          </a:p>
        </p:txBody>
      </p:sp>
    </p:spTree>
    <p:extLst>
      <p:ext uri="{BB962C8B-B14F-4D97-AF65-F5344CB8AC3E}">
        <p14:creationId xmlns:p14="http://schemas.microsoft.com/office/powerpoint/2010/main" val="7715949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0" y="1447800"/>
            <a:ext cx="5394960" cy="2351413"/>
          </a:xfrm>
        </p:spPr>
        <p:txBody>
          <a:bodyPr>
            <a:spAutoFit/>
          </a:bodyPr>
          <a:lstStyle>
            <a:lvl1pPr marL="292100" indent="-292100">
              <a:spcBef>
                <a:spcPts val="1200"/>
              </a:spcBef>
              <a:buClr>
                <a:schemeClr val="bg2"/>
              </a:buClr>
              <a:buSzPct val="100000"/>
              <a:buFont typeface="Wingdings" pitchFamily="2" charset="2"/>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520700" indent="-228600">
              <a:defRPr sz="2000"/>
            </a:lvl2pPr>
            <a:lvl3pPr marL="685800" indent="-165100">
              <a:tabLst/>
              <a:defRPr sz="2000"/>
            </a:lvl3pPr>
            <a:lvl4pPr marL="863600" indent="-177800">
              <a:defRPr/>
            </a:lvl4pPr>
            <a:lvl5pPr marL="1028700" indent="-165100">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Placeholder 6"/>
          <p:cNvSpPr>
            <a:spLocks noGrp="1"/>
          </p:cNvSpPr>
          <p:nvPr>
            <p:ph type="body" sz="quarter" idx="11"/>
          </p:nvPr>
        </p:nvSpPr>
        <p:spPr>
          <a:xfrm>
            <a:off x="6277928" y="1447800"/>
            <a:ext cx="5394960" cy="2351413"/>
          </a:xfrm>
        </p:spPr>
        <p:txBody>
          <a:bodyPr>
            <a:spAutoFit/>
          </a:bodyPr>
          <a:lstStyle>
            <a:lvl1pPr marL="339725" indent="-339725">
              <a:spcBef>
                <a:spcPts val="1200"/>
              </a:spcBef>
              <a:buClr>
                <a:schemeClr val="bg2"/>
              </a:buClr>
              <a:buFont typeface="Arial" pitchFamily="34" charset="0"/>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635000" indent="-342900">
              <a:defRPr lang="en-US" sz="2000" kern="1200" spc="0" baseline="0" dirty="0" smtClean="0">
                <a:gradFill>
                  <a:gsLst>
                    <a:gs pos="1250">
                      <a:schemeClr val="bg2"/>
                    </a:gs>
                    <a:gs pos="100000">
                      <a:schemeClr val="bg2"/>
                    </a:gs>
                  </a:gsLst>
                  <a:lin ang="5400000" scaled="0"/>
                </a:gradFill>
                <a:latin typeface="+mn-lt"/>
                <a:ea typeface="+mn-ea"/>
                <a:cs typeface="+mn-cs"/>
              </a:defRPr>
            </a:lvl2pPr>
            <a:lvl3pPr marL="863600" indent="-342900">
              <a:defRPr lang="en-US" sz="2000" kern="1200" spc="0" baseline="0" dirty="0" smtClean="0">
                <a:gradFill>
                  <a:gsLst>
                    <a:gs pos="1250">
                      <a:schemeClr val="bg2"/>
                    </a:gs>
                    <a:gs pos="100000">
                      <a:schemeClr val="bg2"/>
                    </a:gs>
                  </a:gsLst>
                  <a:lin ang="5400000" scaled="0"/>
                </a:gradFill>
                <a:latin typeface="+mn-lt"/>
                <a:ea typeface="+mn-ea"/>
                <a:cs typeface="+mn-cs"/>
              </a:defRPr>
            </a:lvl3pPr>
            <a:lvl4pPr marL="1028700" indent="-342900">
              <a:defRPr lang="en-US" sz="2000" kern="1200" spc="0" baseline="0" dirty="0" smtClean="0">
                <a:gradFill>
                  <a:gsLst>
                    <a:gs pos="1250">
                      <a:schemeClr val="bg2"/>
                    </a:gs>
                    <a:gs pos="100000">
                      <a:schemeClr val="bg2"/>
                    </a:gs>
                  </a:gsLst>
                  <a:lin ang="5400000" scaled="0"/>
                </a:gradFill>
                <a:latin typeface="+mn-lt"/>
                <a:ea typeface="+mn-ea"/>
                <a:cs typeface="+mn-cs"/>
              </a:defRPr>
            </a:lvl4pPr>
            <a:lvl5pPr marL="1206500" indent="-342900">
              <a:defRPr lang="en-US" sz="2000" kern="1200" spc="0" baseline="0" dirty="0">
                <a:gradFill>
                  <a:gsLst>
                    <a:gs pos="1250">
                      <a:schemeClr val="bg2"/>
                    </a:gs>
                    <a:gs pos="100000">
                      <a:schemeClr val="bg2"/>
                    </a:gs>
                  </a:gsLst>
                  <a:lin ang="5400000" scaled="0"/>
                </a:gradFill>
                <a:latin typeface="+mn-lt"/>
                <a:ea typeface="+mn-ea"/>
                <a:cs typeface="+mn-cs"/>
              </a:defRPr>
            </a:lvl5pPr>
          </a:lstStyle>
          <a:p>
            <a:pPr marL="292100" marR="0" lvl="0"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Tree>
    <p:extLst>
      <p:ext uri="{BB962C8B-B14F-4D97-AF65-F5344CB8AC3E}">
        <p14:creationId xmlns:p14="http://schemas.microsoft.com/office/powerpoint/2010/main" val="429362577"/>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mp; Comparison,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965600"/>
            <a:ext cx="5394960" cy="2027107"/>
          </a:xfrm>
        </p:spPr>
        <p:txBody>
          <a:bodyPr/>
          <a:lstStyle>
            <a:lvl1pPr marL="0" indent="0">
              <a:spcBef>
                <a:spcPts val="1200"/>
              </a:spcBef>
              <a:buNone/>
              <a:defRPr sz="3200">
                <a:gradFill>
                  <a:gsLst>
                    <a:gs pos="100000">
                      <a:schemeClr val="tx2"/>
                    </a:gs>
                    <a:gs pos="0">
                      <a:schemeClr val="tx2"/>
                    </a:gs>
                  </a:gsLst>
                  <a:lin ang="5400000" scaled="0"/>
                </a:gradFill>
                <a:latin typeface="+mj-lt"/>
              </a:defRPr>
            </a:lvl1pPr>
            <a:lvl2pPr marL="0" indent="0">
              <a:buNone/>
              <a:defRPr sz="2000"/>
            </a:lvl2pPr>
            <a:lvl3pPr marL="233363" indent="0">
              <a:buNone/>
              <a:defRPr sz="2000"/>
            </a:lvl3pPr>
            <a:lvl4pPr marL="457200" indent="0">
              <a:buNone/>
              <a:defRPr sz="2000"/>
            </a:lvl4pPr>
            <a:lvl5pPr marL="693738" indent="0">
              <a:buNone/>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ext Placeholder 8"/>
          <p:cNvSpPr>
            <a:spLocks noGrp="1"/>
          </p:cNvSpPr>
          <p:nvPr>
            <p:ph type="body" sz="quarter" idx="12"/>
          </p:nvPr>
        </p:nvSpPr>
        <p:spPr>
          <a:xfrm>
            <a:off x="6282000" y="1965600"/>
            <a:ext cx="5394960" cy="2027107"/>
          </a:xfrm>
        </p:spPr>
        <p:txBody>
          <a:bodyPr/>
          <a:lstStyle>
            <a:lvl1pPr marL="0" indent="0">
              <a:spcBef>
                <a:spcPts val="1200"/>
              </a:spcBef>
              <a:buNone/>
              <a:defRPr lang="en-US" sz="3200"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
        <p:nvSpPr>
          <p:cNvPr id="8" name="Text Placeholder 8"/>
          <p:cNvSpPr>
            <a:spLocks noGrp="1"/>
          </p:cNvSpPr>
          <p:nvPr>
            <p:ph type="body" sz="quarter" idx="13"/>
          </p:nvPr>
        </p:nvSpPr>
        <p:spPr>
          <a:xfrm>
            <a:off x="520700" y="1447200"/>
            <a:ext cx="5394960" cy="441688"/>
          </a:xfrm>
        </p:spPr>
        <p:txBody>
          <a:bodyPr/>
          <a:lstStyle>
            <a:lvl1pPr marL="0" indent="0">
              <a:spcBef>
                <a:spcPts val="1200"/>
              </a:spcBef>
              <a:buNone/>
              <a:defRPr lang="en-US" sz="3600" b="1"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dirty="0" smtClean="0"/>
              <a:t>Click to edit Master text styles</a:t>
            </a:r>
          </a:p>
        </p:txBody>
      </p:sp>
      <p:sp>
        <p:nvSpPr>
          <p:cNvPr id="11" name="Text Placeholder 8"/>
          <p:cNvSpPr>
            <a:spLocks noGrp="1"/>
          </p:cNvSpPr>
          <p:nvPr>
            <p:ph type="body" sz="quarter" idx="14"/>
          </p:nvPr>
        </p:nvSpPr>
        <p:spPr>
          <a:xfrm>
            <a:off x="6282000" y="1447200"/>
            <a:ext cx="5394960" cy="441688"/>
          </a:xfrm>
        </p:spPr>
        <p:txBody>
          <a:bodyPr/>
          <a:lstStyle>
            <a:lvl1pPr marL="0" indent="0">
              <a:spcBef>
                <a:spcPts val="1200"/>
              </a:spcBef>
              <a:buNone/>
              <a:defRPr lang="en-US" sz="3600" b="1"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dirty="0" smtClean="0"/>
              <a:t>Click to edit Master text styles</a:t>
            </a:r>
          </a:p>
        </p:txBody>
      </p:sp>
    </p:spTree>
    <p:extLst>
      <p:ext uri="{BB962C8B-B14F-4D97-AF65-F5344CB8AC3E}">
        <p14:creationId xmlns:p14="http://schemas.microsoft.com/office/powerpoint/2010/main" val="2784847261"/>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mp; Comparison,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965600"/>
            <a:ext cx="5394960" cy="2462213"/>
          </a:xfrm>
        </p:spPr>
        <p:txBody>
          <a:bodyPr/>
          <a:lstStyle>
            <a:lvl1pPr marL="0" indent="0">
              <a:spcBef>
                <a:spcPts val="1200"/>
              </a:spcBef>
              <a:buNone/>
              <a:defRPr sz="3200">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63" indent="0">
              <a:buNone/>
              <a:defRPr sz="2000">
                <a:gradFill>
                  <a:gsLst>
                    <a:gs pos="1000">
                      <a:schemeClr val="bg2"/>
                    </a:gs>
                    <a:gs pos="98000">
                      <a:schemeClr val="bg2"/>
                    </a:gs>
                  </a:gsLst>
                  <a:lin ang="5400000" scaled="0"/>
                </a:gradFill>
              </a:defRPr>
            </a:lvl3pPr>
            <a:lvl4pPr marL="457200" indent="0">
              <a:buNone/>
              <a:defRPr sz="2000">
                <a:gradFill>
                  <a:gsLst>
                    <a:gs pos="1000">
                      <a:schemeClr val="bg2"/>
                    </a:gs>
                    <a:gs pos="98000">
                      <a:schemeClr val="bg2"/>
                    </a:gs>
                  </a:gsLst>
                  <a:lin ang="5400000" scaled="0"/>
                </a:gradFill>
              </a:defRPr>
            </a:lvl4pPr>
            <a:lvl5pPr marL="693738" indent="0">
              <a:buNone/>
              <a:defRPr sz="2000">
                <a:gradFill>
                  <a:gsLst>
                    <a:gs pos="1000">
                      <a:schemeClr val="bg2"/>
                    </a:gs>
                    <a:gs pos="98000">
                      <a:schemeClr val="bg2"/>
                    </a:gs>
                  </a:gsLst>
                  <a:lin ang="5400000" scaled="0"/>
                </a:gra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ext Placeholder 8"/>
          <p:cNvSpPr>
            <a:spLocks noGrp="1"/>
          </p:cNvSpPr>
          <p:nvPr>
            <p:ph type="body" sz="quarter" idx="12"/>
          </p:nvPr>
        </p:nvSpPr>
        <p:spPr>
          <a:xfrm>
            <a:off x="6282000" y="1965600"/>
            <a:ext cx="5394960" cy="2462213"/>
          </a:xfrm>
        </p:spPr>
        <p:txBody>
          <a:bodyPr/>
          <a:lstStyle>
            <a:lvl1pPr marL="0" indent="0">
              <a:spcBef>
                <a:spcPts val="1200"/>
              </a:spcBef>
              <a:buNone/>
              <a:defRPr lang="en-US" sz="3200" kern="1200" spc="-70" baseline="0" dirty="0" smtClean="0">
                <a:gradFill>
                  <a:gsLst>
                    <a:gs pos="1000">
                      <a:schemeClr val="bg2"/>
                    </a:gs>
                    <a:gs pos="98000">
                      <a:schemeClr val="bg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000">
                      <a:schemeClr val="bg2"/>
                    </a:gs>
                    <a:gs pos="98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
        <p:nvSpPr>
          <p:cNvPr id="7" name="Text Placeholder 5"/>
          <p:cNvSpPr>
            <a:spLocks noGrp="1"/>
          </p:cNvSpPr>
          <p:nvPr>
            <p:ph type="body" sz="quarter" idx="13"/>
          </p:nvPr>
        </p:nvSpPr>
        <p:spPr>
          <a:xfrm>
            <a:off x="522000" y="1447200"/>
            <a:ext cx="5394960" cy="442800"/>
          </a:xfrm>
        </p:spPr>
        <p:txBody>
          <a:bodyPr/>
          <a:lstStyle>
            <a:lvl1pPr marL="0" indent="0">
              <a:spcBef>
                <a:spcPts val="1200"/>
              </a:spcBef>
              <a:buNone/>
              <a:defRPr sz="3600" b="1">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63" indent="0">
              <a:buNone/>
              <a:defRPr sz="2000">
                <a:gradFill>
                  <a:gsLst>
                    <a:gs pos="1000">
                      <a:schemeClr val="bg2"/>
                    </a:gs>
                    <a:gs pos="98000">
                      <a:schemeClr val="bg2"/>
                    </a:gs>
                  </a:gsLst>
                  <a:lin ang="5400000" scaled="0"/>
                </a:gradFill>
              </a:defRPr>
            </a:lvl3pPr>
            <a:lvl4pPr marL="457200" indent="0">
              <a:buNone/>
              <a:defRPr sz="2000">
                <a:gradFill>
                  <a:gsLst>
                    <a:gs pos="1000">
                      <a:schemeClr val="bg2"/>
                    </a:gs>
                    <a:gs pos="98000">
                      <a:schemeClr val="bg2"/>
                    </a:gs>
                  </a:gsLst>
                  <a:lin ang="5400000" scaled="0"/>
                </a:gradFill>
              </a:defRPr>
            </a:lvl4pPr>
            <a:lvl5pPr marL="693738" indent="0">
              <a:buNone/>
              <a:defRPr sz="2000">
                <a:gradFill>
                  <a:gsLst>
                    <a:gs pos="1000">
                      <a:schemeClr val="bg2"/>
                    </a:gs>
                    <a:gs pos="98000">
                      <a:schemeClr val="bg2"/>
                    </a:gs>
                  </a:gsLst>
                  <a:lin ang="5400000" scaled="0"/>
                </a:gradFill>
              </a:defRPr>
            </a:lvl5pPr>
          </a:lstStyle>
          <a:p>
            <a:pPr lvl="0"/>
            <a:r>
              <a:rPr lang="en-US" dirty="0" smtClean="0"/>
              <a:t>Click to edit Master text styles</a:t>
            </a:r>
          </a:p>
        </p:txBody>
      </p:sp>
      <p:sp>
        <p:nvSpPr>
          <p:cNvPr id="8" name="Text Placeholder 5"/>
          <p:cNvSpPr>
            <a:spLocks noGrp="1"/>
          </p:cNvSpPr>
          <p:nvPr>
            <p:ph type="body" sz="quarter" idx="14"/>
          </p:nvPr>
        </p:nvSpPr>
        <p:spPr>
          <a:xfrm>
            <a:off x="6282000" y="1447800"/>
            <a:ext cx="5394960" cy="442800"/>
          </a:xfrm>
        </p:spPr>
        <p:txBody>
          <a:bodyPr/>
          <a:lstStyle>
            <a:lvl1pPr marL="0" indent="0">
              <a:spcBef>
                <a:spcPts val="1200"/>
              </a:spcBef>
              <a:buNone/>
              <a:defRPr sz="3600" b="1">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63" indent="0">
              <a:buNone/>
              <a:defRPr sz="2000">
                <a:gradFill>
                  <a:gsLst>
                    <a:gs pos="1000">
                      <a:schemeClr val="bg2"/>
                    </a:gs>
                    <a:gs pos="98000">
                      <a:schemeClr val="bg2"/>
                    </a:gs>
                  </a:gsLst>
                  <a:lin ang="5400000" scaled="0"/>
                </a:gradFill>
              </a:defRPr>
            </a:lvl3pPr>
            <a:lvl4pPr marL="457200" indent="0">
              <a:buNone/>
              <a:defRPr sz="2000">
                <a:gradFill>
                  <a:gsLst>
                    <a:gs pos="1000">
                      <a:schemeClr val="bg2"/>
                    </a:gs>
                    <a:gs pos="98000">
                      <a:schemeClr val="bg2"/>
                    </a:gs>
                  </a:gsLst>
                  <a:lin ang="5400000" scaled="0"/>
                </a:gradFill>
              </a:defRPr>
            </a:lvl4pPr>
            <a:lvl5pPr marL="693738" indent="0">
              <a:buNone/>
              <a:defRPr sz="2000">
                <a:gradFill>
                  <a:gsLst>
                    <a:gs pos="1000">
                      <a:schemeClr val="bg2"/>
                    </a:gs>
                    <a:gs pos="98000">
                      <a:schemeClr val="bg2"/>
                    </a:gs>
                  </a:gsLst>
                  <a:lin ang="5400000" scaled="0"/>
                </a:gradFill>
              </a:defRPr>
            </a:lvl5pPr>
          </a:lstStyle>
          <a:p>
            <a:pPr lvl="0"/>
            <a:r>
              <a:rPr lang="en-US" dirty="0" smtClean="0"/>
              <a:t>Click to edit Master text styles</a:t>
            </a:r>
          </a:p>
        </p:txBody>
      </p:sp>
    </p:spTree>
    <p:extLst>
      <p:ext uri="{BB962C8B-B14F-4D97-AF65-F5344CB8AC3E}">
        <p14:creationId xmlns:p14="http://schemas.microsoft.com/office/powerpoint/2010/main" val="3826327868"/>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mp; Comparison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2000" y="1966800"/>
            <a:ext cx="5394960" cy="2351413"/>
          </a:xfrm>
        </p:spPr>
        <p:txBody>
          <a:bodyPr>
            <a:spAutoFit/>
          </a:bodyPr>
          <a:lstStyle>
            <a:lvl1pPr marL="292100" indent="-292100">
              <a:spcBef>
                <a:spcPts val="1200"/>
              </a:spcBef>
              <a:buClr>
                <a:schemeClr val="bg2"/>
              </a:buClr>
              <a:buSzPct val="100000"/>
              <a:buFont typeface="Wingdings" pitchFamily="2" charset="2"/>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520700" indent="-228600">
              <a:defRPr sz="2000"/>
            </a:lvl2pPr>
            <a:lvl3pPr marL="685800" indent="-165100">
              <a:tabLst/>
              <a:defRPr sz="2000"/>
            </a:lvl3pPr>
            <a:lvl4pPr marL="863600" indent="-177800">
              <a:defRPr/>
            </a:lvl4pPr>
            <a:lvl5pPr marL="1028700" indent="-165100">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Placeholder 6"/>
          <p:cNvSpPr>
            <a:spLocks noGrp="1"/>
          </p:cNvSpPr>
          <p:nvPr>
            <p:ph type="body" sz="quarter" idx="11"/>
          </p:nvPr>
        </p:nvSpPr>
        <p:spPr>
          <a:xfrm>
            <a:off x="6282690" y="1965600"/>
            <a:ext cx="5394960" cy="2351413"/>
          </a:xfrm>
        </p:spPr>
        <p:txBody>
          <a:bodyPr>
            <a:spAutoFit/>
          </a:bodyPr>
          <a:lstStyle>
            <a:lvl1pPr marL="339725" indent="-339725">
              <a:spcBef>
                <a:spcPts val="1200"/>
              </a:spcBef>
              <a:buClr>
                <a:schemeClr val="bg2"/>
              </a:buClr>
              <a:buFont typeface="Arial" pitchFamily="34" charset="0"/>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635000" indent="-342900">
              <a:defRPr lang="en-US" sz="2000" kern="1200" spc="0" baseline="0" dirty="0" smtClean="0">
                <a:gradFill>
                  <a:gsLst>
                    <a:gs pos="1250">
                      <a:schemeClr val="bg2"/>
                    </a:gs>
                    <a:gs pos="100000">
                      <a:schemeClr val="bg2"/>
                    </a:gs>
                  </a:gsLst>
                  <a:lin ang="5400000" scaled="0"/>
                </a:gradFill>
                <a:latin typeface="+mn-lt"/>
                <a:ea typeface="+mn-ea"/>
                <a:cs typeface="+mn-cs"/>
              </a:defRPr>
            </a:lvl2pPr>
            <a:lvl3pPr marL="863600" indent="-342900">
              <a:defRPr lang="en-US" sz="2000" kern="1200" spc="0" baseline="0" dirty="0" smtClean="0">
                <a:gradFill>
                  <a:gsLst>
                    <a:gs pos="1250">
                      <a:schemeClr val="bg2"/>
                    </a:gs>
                    <a:gs pos="100000">
                      <a:schemeClr val="bg2"/>
                    </a:gs>
                  </a:gsLst>
                  <a:lin ang="5400000" scaled="0"/>
                </a:gradFill>
                <a:latin typeface="+mn-lt"/>
                <a:ea typeface="+mn-ea"/>
                <a:cs typeface="+mn-cs"/>
              </a:defRPr>
            </a:lvl3pPr>
            <a:lvl4pPr marL="1028700" indent="-342900">
              <a:defRPr lang="en-US" sz="2000" kern="1200" spc="0" baseline="0" dirty="0" smtClean="0">
                <a:gradFill>
                  <a:gsLst>
                    <a:gs pos="1250">
                      <a:schemeClr val="bg2"/>
                    </a:gs>
                    <a:gs pos="100000">
                      <a:schemeClr val="bg2"/>
                    </a:gs>
                  </a:gsLst>
                  <a:lin ang="5400000" scaled="0"/>
                </a:gradFill>
                <a:latin typeface="+mn-lt"/>
                <a:ea typeface="+mn-ea"/>
                <a:cs typeface="+mn-cs"/>
              </a:defRPr>
            </a:lvl4pPr>
            <a:lvl5pPr marL="1206500" indent="-342900">
              <a:defRPr lang="en-US" sz="2000" kern="1200" spc="0" baseline="0" dirty="0">
                <a:gradFill>
                  <a:gsLst>
                    <a:gs pos="1250">
                      <a:schemeClr val="bg2"/>
                    </a:gs>
                    <a:gs pos="100000">
                      <a:schemeClr val="bg2"/>
                    </a:gs>
                  </a:gsLst>
                  <a:lin ang="5400000" scaled="0"/>
                </a:gradFill>
                <a:latin typeface="+mn-lt"/>
                <a:ea typeface="+mn-ea"/>
                <a:cs typeface="+mn-cs"/>
              </a:defRPr>
            </a:lvl5pPr>
          </a:lstStyle>
          <a:p>
            <a:pPr marL="292100" marR="0" lvl="0"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
        <p:nvSpPr>
          <p:cNvPr id="6" name="Text Placeholder 5"/>
          <p:cNvSpPr>
            <a:spLocks noGrp="1"/>
          </p:cNvSpPr>
          <p:nvPr>
            <p:ph type="body" sz="quarter" idx="13"/>
          </p:nvPr>
        </p:nvSpPr>
        <p:spPr>
          <a:xfrm>
            <a:off x="522000" y="1447800"/>
            <a:ext cx="5394960" cy="442800"/>
          </a:xfrm>
        </p:spPr>
        <p:txBody>
          <a:bodyPr/>
          <a:lstStyle>
            <a:lvl1pPr marL="0" indent="0">
              <a:spcBef>
                <a:spcPts val="1200"/>
              </a:spcBef>
              <a:buNone/>
              <a:defRPr sz="3600" b="1">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63" indent="0">
              <a:buNone/>
              <a:defRPr sz="2000">
                <a:gradFill>
                  <a:gsLst>
                    <a:gs pos="1000">
                      <a:schemeClr val="bg2"/>
                    </a:gs>
                    <a:gs pos="98000">
                      <a:schemeClr val="bg2"/>
                    </a:gs>
                  </a:gsLst>
                  <a:lin ang="5400000" scaled="0"/>
                </a:gradFill>
              </a:defRPr>
            </a:lvl3pPr>
            <a:lvl4pPr marL="457200" indent="0">
              <a:buNone/>
              <a:defRPr sz="2000">
                <a:gradFill>
                  <a:gsLst>
                    <a:gs pos="1000">
                      <a:schemeClr val="bg2"/>
                    </a:gs>
                    <a:gs pos="98000">
                      <a:schemeClr val="bg2"/>
                    </a:gs>
                  </a:gsLst>
                  <a:lin ang="5400000" scaled="0"/>
                </a:gradFill>
              </a:defRPr>
            </a:lvl4pPr>
            <a:lvl5pPr marL="693738" indent="0">
              <a:buNone/>
              <a:defRPr sz="2000">
                <a:gradFill>
                  <a:gsLst>
                    <a:gs pos="1000">
                      <a:schemeClr val="bg2"/>
                    </a:gs>
                    <a:gs pos="98000">
                      <a:schemeClr val="bg2"/>
                    </a:gs>
                  </a:gsLst>
                  <a:lin ang="5400000" scaled="0"/>
                </a:gradFill>
              </a:defRPr>
            </a:lvl5pPr>
          </a:lstStyle>
          <a:p>
            <a:pPr lvl="0"/>
            <a:r>
              <a:rPr lang="en-US" dirty="0" smtClean="0"/>
              <a:t>Click to edit Master text styles</a:t>
            </a:r>
          </a:p>
        </p:txBody>
      </p:sp>
      <p:sp>
        <p:nvSpPr>
          <p:cNvPr id="8" name="Text Placeholder 5"/>
          <p:cNvSpPr>
            <a:spLocks noGrp="1"/>
          </p:cNvSpPr>
          <p:nvPr>
            <p:ph type="body" sz="quarter" idx="14"/>
          </p:nvPr>
        </p:nvSpPr>
        <p:spPr>
          <a:xfrm>
            <a:off x="6282000" y="1447800"/>
            <a:ext cx="5394960" cy="442800"/>
          </a:xfrm>
        </p:spPr>
        <p:txBody>
          <a:bodyPr/>
          <a:lstStyle>
            <a:lvl1pPr marL="0" indent="0">
              <a:spcBef>
                <a:spcPts val="1200"/>
              </a:spcBef>
              <a:buNone/>
              <a:defRPr sz="3600" b="1">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63" indent="0">
              <a:buNone/>
              <a:defRPr sz="2000">
                <a:gradFill>
                  <a:gsLst>
                    <a:gs pos="1000">
                      <a:schemeClr val="bg2"/>
                    </a:gs>
                    <a:gs pos="98000">
                      <a:schemeClr val="bg2"/>
                    </a:gs>
                  </a:gsLst>
                  <a:lin ang="5400000" scaled="0"/>
                </a:gradFill>
              </a:defRPr>
            </a:lvl3pPr>
            <a:lvl4pPr marL="457200" indent="0">
              <a:buNone/>
              <a:defRPr sz="2000">
                <a:gradFill>
                  <a:gsLst>
                    <a:gs pos="1000">
                      <a:schemeClr val="bg2"/>
                    </a:gs>
                    <a:gs pos="98000">
                      <a:schemeClr val="bg2"/>
                    </a:gs>
                  </a:gsLst>
                  <a:lin ang="5400000" scaled="0"/>
                </a:gradFill>
              </a:defRPr>
            </a:lvl4pPr>
            <a:lvl5pPr marL="693738" indent="0">
              <a:buNone/>
              <a:defRPr sz="2000">
                <a:gradFill>
                  <a:gsLst>
                    <a:gs pos="1000">
                      <a:schemeClr val="bg2"/>
                    </a:gs>
                    <a:gs pos="98000">
                      <a:schemeClr val="bg2"/>
                    </a:gs>
                  </a:gsLst>
                  <a:lin ang="5400000" scaled="0"/>
                </a:gradFill>
              </a:defRPr>
            </a:lvl5pPr>
          </a:lstStyle>
          <a:p>
            <a:pPr lvl="0"/>
            <a:r>
              <a:rPr lang="en-US" dirty="0" smtClean="0"/>
              <a:t>Click to edit Master text styles</a:t>
            </a:r>
          </a:p>
        </p:txBody>
      </p:sp>
    </p:spTree>
    <p:extLst>
      <p:ext uri="{BB962C8B-B14F-4D97-AF65-F5344CB8AC3E}">
        <p14:creationId xmlns:p14="http://schemas.microsoft.com/office/powerpoint/2010/main" val="1564288466"/>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0"/>
            <a:ext cx="5433533" cy="1661993"/>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Tree>
    <p:extLst>
      <p:ext uri="{BB962C8B-B14F-4D97-AF65-F5344CB8AC3E}">
        <p14:creationId xmlns:p14="http://schemas.microsoft.com/office/powerpoint/2010/main" val="967211698"/>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Tree>
    <p:extLst>
      <p:ext uri="{BB962C8B-B14F-4D97-AF65-F5344CB8AC3E}">
        <p14:creationId xmlns:p14="http://schemas.microsoft.com/office/powerpoint/2010/main" val="3857246188"/>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Tree>
    <p:extLst>
      <p:ext uri="{BB962C8B-B14F-4D97-AF65-F5344CB8AC3E}">
        <p14:creationId xmlns:p14="http://schemas.microsoft.com/office/powerpoint/2010/main" val="1323755958"/>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
        <p:nvSpPr>
          <p:cNvPr id="9" name="Rectangle 8"/>
          <p:cNvSpPr/>
          <p:nvPr userDrawn="1"/>
        </p:nvSpPr>
        <p:spPr>
          <a:xfrm>
            <a:off x="-10633" y="6596390"/>
            <a:ext cx="12199458" cy="253916"/>
          </a:xfrm>
          <a:prstGeom prst="rect">
            <a:avLst/>
          </a:prstGeom>
        </p:spPr>
        <p:txBody>
          <a:bodyPr wrap="square">
            <a:spAutoFit/>
          </a:bodyPr>
          <a:lstStyle/>
          <a:p>
            <a:r>
              <a:rPr lang="en-US" sz="1050" kern="1200" dirty="0" smtClean="0">
                <a:solidFill>
                  <a:schemeClr val="bg1"/>
                </a:solidFill>
                <a:effectLst/>
                <a:latin typeface="Segoe UI" pitchFamily="34" charset="0"/>
                <a:ea typeface="Segoe UI" pitchFamily="34" charset="0"/>
                <a:cs typeface="Segoe UI" pitchFamily="34" charset="0"/>
              </a:rPr>
              <a:t>©2012 Microsoft Corporation. All rights reserved. </a:t>
            </a:r>
          </a:p>
        </p:txBody>
      </p:sp>
    </p:spTree>
    <p:extLst>
      <p:ext uri="{BB962C8B-B14F-4D97-AF65-F5344CB8AC3E}">
        <p14:creationId xmlns:p14="http://schemas.microsoft.com/office/powerpoint/2010/main" val="1235027995"/>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
        <p:nvSpPr>
          <p:cNvPr id="11" name="Rectangle 10"/>
          <p:cNvSpPr/>
          <p:nvPr userDrawn="1"/>
        </p:nvSpPr>
        <p:spPr>
          <a:xfrm>
            <a:off x="-10633" y="6596390"/>
            <a:ext cx="12199458" cy="253916"/>
          </a:xfrm>
          <a:prstGeom prst="rect">
            <a:avLst/>
          </a:prstGeom>
        </p:spPr>
        <p:txBody>
          <a:bodyPr wrap="square">
            <a:spAutoFit/>
          </a:bodyPr>
          <a:lstStyle/>
          <a:p>
            <a:r>
              <a:rPr lang="en-US" sz="1050" kern="1200" dirty="0" smtClean="0">
                <a:solidFill>
                  <a:schemeClr val="bg1"/>
                </a:solidFill>
                <a:effectLst/>
                <a:latin typeface="Segoe UI" pitchFamily="34" charset="0"/>
                <a:ea typeface="Segoe UI" pitchFamily="34" charset="0"/>
                <a:cs typeface="Segoe UI" pitchFamily="34" charset="0"/>
              </a:rPr>
              <a:t>©2012 Microsoft Corporation. All rights reserved. </a:t>
            </a:r>
          </a:p>
        </p:txBody>
      </p:sp>
    </p:spTree>
    <p:extLst>
      <p:ext uri="{BB962C8B-B14F-4D97-AF65-F5344CB8AC3E}">
        <p14:creationId xmlns:p14="http://schemas.microsoft.com/office/powerpoint/2010/main" val="2692672228"/>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5967413" y="0"/>
            <a:ext cx="622141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4987"/>
          <a:stretch/>
        </p:blipFill>
        <p:spPr bwMode="black">
          <a:xfrm>
            <a:off x="10315977" y="6141750"/>
            <a:ext cx="1586959" cy="549178"/>
          </a:xfrm>
          <a:prstGeom prst="rect">
            <a:avLst/>
          </a:prstGeom>
        </p:spPr>
      </p:pic>
    </p:spTree>
    <p:extLst>
      <p:ext uri="{BB962C8B-B14F-4D97-AF65-F5344CB8AC3E}">
        <p14:creationId xmlns:p14="http://schemas.microsoft.com/office/powerpoint/2010/main" val="279596982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Divider Slide">
    <p:bg>
      <p:bgPr>
        <a:solidFill>
          <a:schemeClr val="accent1"/>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a:extLst>
              <a:ext uri="{28A0092B-C50C-407E-A947-70E740481C1C}">
                <a14:useLocalDpi xmlns:a14="http://schemas.microsoft.com/office/drawing/2010/main" val="0"/>
              </a:ext>
            </a:extLst>
          </a:blip>
          <a:srcRect l="24987"/>
          <a:stretch/>
        </p:blipFill>
        <p:spPr bwMode="black">
          <a:xfrm>
            <a:off x="10315977" y="6141750"/>
            <a:ext cx="1586959" cy="549178"/>
          </a:xfrm>
          <a:prstGeom prst="rect">
            <a:avLst/>
          </a:prstGeom>
        </p:spPr>
      </p:pic>
      <p:sp>
        <p:nvSpPr>
          <p:cNvPr id="2" name="Title 1"/>
          <p:cNvSpPr>
            <a:spLocks noGrp="1"/>
          </p:cNvSpPr>
          <p:nvPr>
            <p:ph type="title" hasCustomPrompt="1"/>
          </p:nvPr>
        </p:nvSpPr>
        <p:spPr>
          <a:xfrm>
            <a:off x="519112" y="2819603"/>
            <a:ext cx="11149013" cy="1218795"/>
          </a:xfrm>
        </p:spPr>
        <p:txBody>
          <a:bodyPr anchor="b" anchorCtr="0"/>
          <a:lstStyle>
            <a:lvl1pPr>
              <a:defRPr sz="8800" spc="-300" baseline="0">
                <a:gradFill>
                  <a:gsLst>
                    <a:gs pos="100000">
                      <a:schemeClr val="bg1"/>
                    </a:gs>
                    <a:gs pos="0">
                      <a:schemeClr val="bg1"/>
                    </a:gs>
                  </a:gsLst>
                  <a:lin ang="5400000" scaled="0"/>
                </a:gradFill>
              </a:defRPr>
            </a:lvl1pPr>
          </a:lstStyle>
          <a:p>
            <a:r>
              <a:rPr lang="en-US" dirty="0" smtClean="0"/>
              <a:t>Click to edit title style</a:t>
            </a:r>
            <a:endParaRPr lang="en-US" dirty="0"/>
          </a:p>
        </p:txBody>
      </p:sp>
      <p:sp>
        <p:nvSpPr>
          <p:cNvPr id="5" name="Rectangle 4"/>
          <p:cNvSpPr/>
          <p:nvPr userDrawn="1"/>
        </p:nvSpPr>
        <p:spPr>
          <a:xfrm>
            <a:off x="-10633" y="6596390"/>
            <a:ext cx="12199458" cy="253916"/>
          </a:xfrm>
          <a:prstGeom prst="rect">
            <a:avLst/>
          </a:prstGeom>
        </p:spPr>
        <p:txBody>
          <a:bodyPr wrap="square">
            <a:spAutoFit/>
          </a:bodyPr>
          <a:lstStyle/>
          <a:p>
            <a:r>
              <a:rPr lang="en-US" sz="1050" kern="1200" dirty="0" smtClean="0">
                <a:solidFill>
                  <a:schemeClr val="bg1"/>
                </a:solidFill>
                <a:effectLst/>
                <a:latin typeface="Segoe UI" pitchFamily="34" charset="0"/>
                <a:ea typeface="Segoe UI" pitchFamily="34" charset="0"/>
                <a:cs typeface="Segoe UI" pitchFamily="34" charset="0"/>
              </a:rPr>
              <a:t>©2012 Microsoft Corporation. All rights reserved. </a:t>
            </a:r>
          </a:p>
        </p:txBody>
      </p:sp>
    </p:spTree>
    <p:extLst>
      <p:ext uri="{BB962C8B-B14F-4D97-AF65-F5344CB8AC3E}">
        <p14:creationId xmlns:p14="http://schemas.microsoft.com/office/powerpoint/2010/main" val="2065750825"/>
      </p:ext>
    </p:extLst>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12188825"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0" y="1358053"/>
            <a:ext cx="11152188" cy="2863073"/>
          </a:xfrm>
          <a:prstGeom prst="rect">
            <a:avLst/>
          </a:prstGeom>
        </p:spPr>
        <p:txBody>
          <a:bodyPr>
            <a:normAutofit/>
          </a:bodyPr>
          <a:lstStyle>
            <a:lvl1pPr marL="0" indent="0">
              <a:lnSpc>
                <a:spcPct val="90000"/>
              </a:lnSpc>
              <a:buNone/>
              <a:defRPr sz="64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dirty="0" smtClean="0"/>
              <a:t>“Click to edit Master text styles”</a:t>
            </a:r>
          </a:p>
        </p:txBody>
      </p:sp>
      <p:sp>
        <p:nvSpPr>
          <p:cNvPr id="11" name="Content Placeholder 4"/>
          <p:cNvSpPr>
            <a:spLocks noGrp="1"/>
          </p:cNvSpPr>
          <p:nvPr>
            <p:ph sz="quarter" idx="13"/>
          </p:nvPr>
        </p:nvSpPr>
        <p:spPr>
          <a:xfrm>
            <a:off x="520700" y="4343400"/>
            <a:ext cx="11152188" cy="470747"/>
          </a:xfrm>
          <a:prstGeom prst="rect">
            <a:avLst/>
          </a:prstGeom>
        </p:spPr>
        <p:txBody>
          <a:bodyPr>
            <a:normAutofit/>
          </a:bodyPr>
          <a:lstStyle>
            <a:lvl1pPr marL="0" indent="0">
              <a:lnSpc>
                <a:spcPct val="90000"/>
              </a:lnSpc>
              <a:buNone/>
              <a:defRPr sz="36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smtClean="0"/>
              <a:t>Click to edit Master text styles</a:t>
            </a:r>
          </a:p>
        </p:txBody>
      </p:sp>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Tree>
    <p:extLst>
      <p:ext uri="{BB962C8B-B14F-4D97-AF65-F5344CB8AC3E}">
        <p14:creationId xmlns:p14="http://schemas.microsoft.com/office/powerpoint/2010/main" val="254261548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pic>
        <p:nvPicPr>
          <p:cNvPr id="5" name="Picture 4"/>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Anima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pic>
        <p:nvPicPr>
          <p:cNvPr id="5" name="Picture 4"/>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pic>
        <p:nvPicPr>
          <p:cNvPr id="4" name="Picture 2" descr="C:\Users\vesaj\Pictures\DVD_ART36\Artwork_Imagery\Icons - Illustrations\Misc\animation movie film video entertainment icon.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1815551" y="13725"/>
            <a:ext cx="354224" cy="28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0188137"/>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1155940"/>
            <a:ext cx="12188825"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8318" y="1447800"/>
            <a:ext cx="11152188" cy="1988237"/>
          </a:xfrm>
        </p:spPr>
        <p:txBody>
          <a:bodyPr/>
          <a:lstStyle>
            <a:lvl1pPr marL="0" indent="0">
              <a:lnSpc>
                <a:spcPct val="95000"/>
              </a:lnSpc>
              <a:buNone/>
              <a:defRPr sz="3200">
                <a:gradFill>
                  <a:gsLst>
                    <a:gs pos="1250">
                      <a:srgbClr val="000000"/>
                    </a:gs>
                    <a:gs pos="100000">
                      <a:srgbClr val="000000"/>
                    </a:gs>
                  </a:gsLst>
                  <a:lin ang="5400000" scaled="0"/>
                </a:gradFill>
                <a:latin typeface="Consolas" pitchFamily="49" charset="0"/>
                <a:cs typeface="Consolas" pitchFamily="49" charset="0"/>
              </a:defRPr>
            </a:lvl1pPr>
            <a:lvl2pPr marL="339725"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730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79851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302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
        <p:nvSpPr>
          <p:cNvPr id="8" name="Rectangle 7"/>
          <p:cNvSpPr/>
          <p:nvPr userDrawn="1"/>
        </p:nvSpPr>
        <p:spPr>
          <a:xfrm>
            <a:off x="-10633" y="6596390"/>
            <a:ext cx="12199458" cy="253916"/>
          </a:xfrm>
          <a:prstGeom prst="rect">
            <a:avLst/>
          </a:prstGeom>
        </p:spPr>
        <p:txBody>
          <a:bodyPr wrap="square">
            <a:spAutoFit/>
          </a:bodyPr>
          <a:lstStyle/>
          <a:p>
            <a:r>
              <a:rPr lang="en-US" sz="1050" kern="1200" dirty="0" smtClean="0">
                <a:solidFill>
                  <a:schemeClr val="tx1"/>
                </a:solidFill>
                <a:effectLst/>
                <a:latin typeface="Segoe UI" pitchFamily="34" charset="0"/>
                <a:ea typeface="Segoe UI" pitchFamily="34" charset="0"/>
                <a:cs typeface="Segoe UI" pitchFamily="34" charset="0"/>
              </a:rPr>
              <a:t>©2012 Microsoft Corporation. All rights reserved. </a:t>
            </a:r>
            <a:endParaRPr lang="en-US" sz="1050" kern="1200" dirty="0">
              <a:solidFill>
                <a:schemeClr val="tx1"/>
              </a:solidFill>
              <a:effectLst/>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0" y="228600"/>
            <a:ext cx="11152188"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2" y="1447799"/>
            <a:ext cx="11149013" cy="2043636"/>
          </a:xfrm>
          <a:prstGeom prst="rect">
            <a:avLst/>
          </a:prstGeom>
        </p:spPr>
        <p:txBody>
          <a:bodyPr/>
          <a:lstStyle>
            <a:lvl1pPr marL="342900" indent="-3429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65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40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30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6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88826"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600"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3530996961"/>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ivider Slide Cya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l="24987"/>
          <a:stretch/>
        </p:blipFill>
        <p:spPr bwMode="black">
          <a:xfrm>
            <a:off x="10315977" y="6141750"/>
            <a:ext cx="1586959" cy="549178"/>
          </a:xfrm>
          <a:prstGeom prst="rect">
            <a:avLst/>
          </a:prstGeom>
        </p:spPr>
      </p:pic>
    </p:spTree>
    <p:extLst>
      <p:ext uri="{BB962C8B-B14F-4D97-AF65-F5344CB8AC3E}">
        <p14:creationId xmlns:p14="http://schemas.microsoft.com/office/powerpoint/2010/main" val="32742735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ivider Slide Orange">
    <p:bg>
      <p:bgPr>
        <a:solidFill>
          <a:srgbClr val="EB3C0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l="24987"/>
          <a:stretch/>
        </p:blipFill>
        <p:spPr bwMode="black">
          <a:xfrm>
            <a:off x="10315977" y="6141750"/>
            <a:ext cx="1586959" cy="549178"/>
          </a:xfrm>
          <a:prstGeom prst="rect">
            <a:avLst/>
          </a:prstGeom>
        </p:spPr>
      </p:pic>
    </p:spTree>
    <p:extLst>
      <p:ext uri="{BB962C8B-B14F-4D97-AF65-F5344CB8AC3E}">
        <p14:creationId xmlns:p14="http://schemas.microsoft.com/office/powerpoint/2010/main" val="40500562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ivider Slide Green">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l="24987"/>
          <a:stretch/>
        </p:blipFill>
        <p:spPr bwMode="black">
          <a:xfrm>
            <a:off x="10315977" y="6141750"/>
            <a:ext cx="1586959" cy="549178"/>
          </a:xfrm>
          <a:prstGeom prst="rect">
            <a:avLst/>
          </a:prstGeom>
        </p:spPr>
      </p:pic>
    </p:spTree>
    <p:extLst>
      <p:ext uri="{BB962C8B-B14F-4D97-AF65-F5344CB8AC3E}">
        <p14:creationId xmlns:p14="http://schemas.microsoft.com/office/powerpoint/2010/main" val="125967830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ivider Slide Blue">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l="24987"/>
          <a:stretch/>
        </p:blipFill>
        <p:spPr bwMode="black">
          <a:xfrm>
            <a:off x="10315977" y="6141750"/>
            <a:ext cx="1586959" cy="549178"/>
          </a:xfrm>
          <a:prstGeom prst="rect">
            <a:avLst/>
          </a:prstGeom>
        </p:spPr>
      </p:pic>
    </p:spTree>
    <p:extLst>
      <p:ext uri="{BB962C8B-B14F-4D97-AF65-F5344CB8AC3E}">
        <p14:creationId xmlns:p14="http://schemas.microsoft.com/office/powerpoint/2010/main" val="358707608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Divider Slide w/ sub title">
    <p:bg>
      <p:bgPr>
        <a:solidFill>
          <a:schemeClr val="accent1"/>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a:extLst>
              <a:ext uri="{28A0092B-C50C-407E-A947-70E740481C1C}">
                <a14:useLocalDpi xmlns:a14="http://schemas.microsoft.com/office/drawing/2010/main" val="0"/>
              </a:ext>
            </a:extLst>
          </a:blip>
          <a:srcRect l="24987"/>
          <a:stretch/>
        </p:blipFill>
        <p:spPr bwMode="black">
          <a:xfrm>
            <a:off x="10315977" y="6141750"/>
            <a:ext cx="1586959" cy="549178"/>
          </a:xfrm>
          <a:prstGeom prst="rect">
            <a:avLst/>
          </a:prstGeom>
        </p:spPr>
      </p:pic>
      <p:sp>
        <p:nvSpPr>
          <p:cNvPr id="2" name="Title 1"/>
          <p:cNvSpPr>
            <a:spLocks noGrp="1"/>
          </p:cNvSpPr>
          <p:nvPr>
            <p:ph type="title" hasCustomPrompt="1"/>
          </p:nvPr>
        </p:nvSpPr>
        <p:spPr>
          <a:xfrm>
            <a:off x="519112" y="2819603"/>
            <a:ext cx="11149013" cy="1218795"/>
          </a:xfrm>
        </p:spPr>
        <p:txBody>
          <a:bodyPr anchor="b" anchorCtr="0"/>
          <a:lstStyle>
            <a:lvl1pPr>
              <a:defRPr sz="8800" spc="-300" baseline="0">
                <a:gradFill>
                  <a:gsLst>
                    <a:gs pos="100000">
                      <a:schemeClr val="bg1"/>
                    </a:gs>
                    <a:gs pos="0">
                      <a:schemeClr val="bg1"/>
                    </a:gs>
                  </a:gsLst>
                  <a:lin ang="5400000" scaled="0"/>
                </a:gradFill>
              </a:defRPr>
            </a:lvl1pPr>
          </a:lstStyle>
          <a:p>
            <a:r>
              <a:rPr lang="en-US" dirty="0" smtClean="0"/>
              <a:t>Click to edit title style</a:t>
            </a:r>
            <a:endParaRPr lang="en-US" dirty="0"/>
          </a:p>
        </p:txBody>
      </p:sp>
      <p:sp>
        <p:nvSpPr>
          <p:cNvPr id="5" name="Rectangle 4"/>
          <p:cNvSpPr/>
          <p:nvPr userDrawn="1"/>
        </p:nvSpPr>
        <p:spPr>
          <a:xfrm>
            <a:off x="-10633" y="6596390"/>
            <a:ext cx="12199458" cy="253916"/>
          </a:xfrm>
          <a:prstGeom prst="rect">
            <a:avLst/>
          </a:prstGeom>
        </p:spPr>
        <p:txBody>
          <a:bodyPr wrap="square">
            <a:spAutoFit/>
          </a:bodyPr>
          <a:lstStyle/>
          <a:p>
            <a:r>
              <a:rPr lang="en-US" sz="1050" kern="1200" dirty="0" smtClean="0">
                <a:solidFill>
                  <a:schemeClr val="bg1"/>
                </a:solidFill>
                <a:effectLst/>
                <a:latin typeface="Segoe UI" pitchFamily="34" charset="0"/>
                <a:ea typeface="Segoe UI" pitchFamily="34" charset="0"/>
                <a:cs typeface="Segoe UI" pitchFamily="34" charset="0"/>
              </a:rPr>
              <a:t>©2012 Microsoft Corporation. All rights reserved. </a:t>
            </a:r>
          </a:p>
        </p:txBody>
      </p:sp>
      <p:sp>
        <p:nvSpPr>
          <p:cNvPr id="6" name="Text Placeholder 4"/>
          <p:cNvSpPr>
            <a:spLocks noGrp="1"/>
          </p:cNvSpPr>
          <p:nvPr>
            <p:ph type="body" sz="quarter" idx="12" hasCustomPrompt="1"/>
          </p:nvPr>
        </p:nvSpPr>
        <p:spPr>
          <a:xfrm>
            <a:off x="519112" y="4114857"/>
            <a:ext cx="11149013"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Sub Title</a:t>
            </a:r>
            <a:endParaRPr lang="en-US" dirty="0"/>
          </a:p>
        </p:txBody>
      </p:sp>
    </p:spTree>
    <p:extLst>
      <p:ext uri="{BB962C8B-B14F-4D97-AF65-F5344CB8AC3E}">
        <p14:creationId xmlns:p14="http://schemas.microsoft.com/office/powerpoint/2010/main" val="786981708"/>
      </p:ext>
    </p:extLst>
  </p:cSld>
  <p:clrMapOvr>
    <a:masterClrMapping/>
  </p:clrMapOvr>
  <p:transition>
    <p:fade/>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ivider Slide Purple">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l="24987"/>
          <a:stretch/>
        </p:blipFill>
        <p:spPr bwMode="black">
          <a:xfrm>
            <a:off x="10315977" y="6141750"/>
            <a:ext cx="1586959" cy="549178"/>
          </a:xfrm>
          <a:prstGeom prst="rect">
            <a:avLst/>
          </a:prstGeom>
        </p:spPr>
      </p:pic>
    </p:spTree>
    <p:extLst>
      <p:ext uri="{BB962C8B-B14F-4D97-AF65-F5344CB8AC3E}">
        <p14:creationId xmlns:p14="http://schemas.microsoft.com/office/powerpoint/2010/main" val="216779482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Punchy Slide Cya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rotWithShape="1">
          <a:blip r:embed="rId2">
            <a:extLst>
              <a:ext uri="{28A0092B-C50C-407E-A947-70E740481C1C}">
                <a14:useLocalDpi xmlns:a14="http://schemas.microsoft.com/office/drawing/2010/main" val="0"/>
              </a:ext>
            </a:extLst>
          </a:blip>
          <a:srcRect l="24987"/>
          <a:stretch/>
        </p:blipFill>
        <p:spPr bwMode="black">
          <a:xfrm>
            <a:off x="10315977" y="6141750"/>
            <a:ext cx="1586959" cy="549178"/>
          </a:xfrm>
          <a:prstGeom prst="rect">
            <a:avLst/>
          </a:prstGeom>
        </p:spPr>
      </p:pic>
    </p:spTree>
    <p:extLst>
      <p:ext uri="{BB962C8B-B14F-4D97-AF65-F5344CB8AC3E}">
        <p14:creationId xmlns:p14="http://schemas.microsoft.com/office/powerpoint/2010/main" val="3998230128"/>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Punchy Slide Orang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rotWithShape="1">
          <a:blip r:embed="rId2">
            <a:extLst>
              <a:ext uri="{28A0092B-C50C-407E-A947-70E740481C1C}">
                <a14:useLocalDpi xmlns:a14="http://schemas.microsoft.com/office/drawing/2010/main" val="0"/>
              </a:ext>
            </a:extLst>
          </a:blip>
          <a:srcRect l="24987"/>
          <a:stretch/>
        </p:blipFill>
        <p:spPr bwMode="black">
          <a:xfrm>
            <a:off x="10315977" y="6141750"/>
            <a:ext cx="1586959" cy="549178"/>
          </a:xfrm>
          <a:prstGeom prst="rect">
            <a:avLst/>
          </a:prstGeom>
        </p:spPr>
      </p:pic>
    </p:spTree>
    <p:extLst>
      <p:ext uri="{BB962C8B-B14F-4D97-AF65-F5344CB8AC3E}">
        <p14:creationId xmlns:p14="http://schemas.microsoft.com/office/powerpoint/2010/main" val="3172848668"/>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unchy Slide Green">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rotWithShape="1">
          <a:blip r:embed="rId2">
            <a:extLst>
              <a:ext uri="{28A0092B-C50C-407E-A947-70E740481C1C}">
                <a14:useLocalDpi xmlns:a14="http://schemas.microsoft.com/office/drawing/2010/main" val="0"/>
              </a:ext>
            </a:extLst>
          </a:blip>
          <a:srcRect l="24987"/>
          <a:stretch/>
        </p:blipFill>
        <p:spPr bwMode="black">
          <a:xfrm>
            <a:off x="10315977" y="6141750"/>
            <a:ext cx="1586959" cy="549178"/>
          </a:xfrm>
          <a:prstGeom prst="rect">
            <a:avLst/>
          </a:prstGeom>
        </p:spPr>
      </p:pic>
    </p:spTree>
    <p:extLst>
      <p:ext uri="{BB962C8B-B14F-4D97-AF65-F5344CB8AC3E}">
        <p14:creationId xmlns:p14="http://schemas.microsoft.com/office/powerpoint/2010/main" val="374874795"/>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unchy Slide Blue">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rotWithShape="1">
          <a:blip r:embed="rId2">
            <a:extLst>
              <a:ext uri="{28A0092B-C50C-407E-A947-70E740481C1C}">
                <a14:useLocalDpi xmlns:a14="http://schemas.microsoft.com/office/drawing/2010/main" val="0"/>
              </a:ext>
            </a:extLst>
          </a:blip>
          <a:srcRect l="24987"/>
          <a:stretch/>
        </p:blipFill>
        <p:spPr bwMode="black">
          <a:xfrm>
            <a:off x="10315977" y="6141750"/>
            <a:ext cx="1586959" cy="549178"/>
          </a:xfrm>
          <a:prstGeom prst="rect">
            <a:avLst/>
          </a:prstGeom>
        </p:spPr>
      </p:pic>
    </p:spTree>
    <p:extLst>
      <p:ext uri="{BB962C8B-B14F-4D97-AF65-F5344CB8AC3E}">
        <p14:creationId xmlns:p14="http://schemas.microsoft.com/office/powerpoint/2010/main" val="1071124730"/>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Punchy Slide Purple">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rotWithShape="1">
          <a:blip r:embed="rId2">
            <a:extLst>
              <a:ext uri="{28A0092B-C50C-407E-A947-70E740481C1C}">
                <a14:useLocalDpi xmlns:a14="http://schemas.microsoft.com/office/drawing/2010/main" val="0"/>
              </a:ext>
            </a:extLst>
          </a:blip>
          <a:srcRect l="24987"/>
          <a:stretch/>
        </p:blipFill>
        <p:spPr bwMode="black">
          <a:xfrm>
            <a:off x="10315977" y="6141750"/>
            <a:ext cx="1586959" cy="549178"/>
          </a:xfrm>
          <a:prstGeom prst="rect">
            <a:avLst/>
          </a:prstGeom>
        </p:spPr>
      </p:pic>
    </p:spTree>
    <p:extLst>
      <p:ext uri="{BB962C8B-B14F-4D97-AF65-F5344CB8AC3E}">
        <p14:creationId xmlns:p14="http://schemas.microsoft.com/office/powerpoint/2010/main" val="3609594423"/>
      </p:ext>
    </p:extLst>
  </p:cSld>
  <p:clrMapOvr>
    <a:masterClrMapping/>
  </p:clrMapOvr>
  <p:transition>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Blank Slide Cyan">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46880358"/>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lank Slide Orange">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33039176"/>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Slide Green">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22985372"/>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nk Slide Blue">
    <p:bg>
      <p:bgPr>
        <a:solidFill>
          <a:schemeClr val="accent4"/>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956751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00"/>
            <a:ext cx="10237786" cy="461665"/>
          </a:xfrm>
        </p:spPr>
        <p:txBody>
          <a:bodyPr>
            <a:noAutofit/>
          </a:bodyPr>
          <a:lstStyle>
            <a:lvl1pPr marL="0" indent="0" algn="l">
              <a:lnSpc>
                <a:spcPct val="90000"/>
              </a:lnSpc>
              <a:spcBef>
                <a:spcPts val="0"/>
              </a:spcBef>
              <a:buNone/>
              <a:defRPr lang="en-US" sz="3600" kern="1200" spc="-70" baseline="0" dirty="0">
                <a:gradFill>
                  <a:gsLst>
                    <a:gs pos="2083">
                      <a:schemeClr val="bg2"/>
                    </a:gs>
                    <a:gs pos="99000">
                      <a:schemeClr val="bg2"/>
                    </a:gs>
                  </a:gsLst>
                  <a:lin ang="5400000" scaled="0"/>
                </a:gradFill>
                <a:latin typeface="+mj-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38" y="2739678"/>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4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38" y="1447800"/>
            <a:ext cx="10237787" cy="914096"/>
          </a:xfrm>
        </p:spPr>
        <p:txBody>
          <a:bodyPr wrap="square" anchor="b">
            <a:noAutofit/>
          </a:bodyPr>
          <a:lstStyle>
            <a:lvl1pPr marL="0" indent="0">
              <a:buNone/>
              <a:defRPr sz="6600" spc="-150"/>
            </a:lvl1pPr>
          </a:lstStyle>
          <a:p>
            <a:pPr lvl="0"/>
            <a:r>
              <a:rPr lang="en-US" smtClean="0"/>
              <a:t>Click to edit Master text styles</a:t>
            </a:r>
          </a:p>
        </p:txBody>
      </p:sp>
    </p:spTree>
    <p:extLst>
      <p:ext uri="{BB962C8B-B14F-4D97-AF65-F5344CB8AC3E}">
        <p14:creationId xmlns:p14="http://schemas.microsoft.com/office/powerpoint/2010/main" val="26015579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Slide Purple">
    <p:bg>
      <p:bgPr>
        <a:solidFill>
          <a:schemeClr val="accent5"/>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0010790"/>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90652563"/>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tx2"/>
                    </a:gs>
                    <a:gs pos="0">
                      <a:schemeClr val="tx2"/>
                    </a:gs>
                  </a:gsLst>
                  <a:lin ang="5400000" scaled="0"/>
                </a:gradFill>
                <a:latin typeface="+mj-lt"/>
              </a:defRPr>
            </a:lvl1pPr>
            <a:lvl2pPr marL="0" indent="0">
              <a:buNone/>
              <a:defRPr sz="2000">
                <a:gradFill>
                  <a:gsLst>
                    <a:gs pos="100000">
                      <a:schemeClr val="bg2"/>
                    </a:gs>
                    <a:gs pos="6000">
                      <a:schemeClr val="bg2"/>
                    </a:gs>
                  </a:gsLst>
                  <a:lin ang="5400000" scaled="0"/>
                </a:gradFill>
              </a:defRPr>
            </a:lvl2pPr>
            <a:lvl3pPr marL="231775" indent="0">
              <a:buNone/>
              <a:defRPr sz="2000">
                <a:gradFill>
                  <a:gsLst>
                    <a:gs pos="100000">
                      <a:schemeClr val="bg2"/>
                    </a:gs>
                    <a:gs pos="6000">
                      <a:schemeClr val="bg2"/>
                    </a:gs>
                  </a:gsLst>
                  <a:lin ang="5400000" scaled="0"/>
                </a:gradFill>
              </a:defRPr>
            </a:lvl3pPr>
            <a:lvl4pPr marL="457200" indent="0">
              <a:buNone/>
              <a:defRPr sz="2000">
                <a:gradFill>
                  <a:gsLst>
                    <a:gs pos="100000">
                      <a:schemeClr val="bg2"/>
                    </a:gs>
                    <a:gs pos="6000">
                      <a:schemeClr val="bg2"/>
                    </a:gs>
                  </a:gsLst>
                  <a:lin ang="5400000" scaled="0"/>
                </a:gradFill>
              </a:defRPr>
            </a:lvl4pPr>
            <a:lvl5pPr marL="693738" indent="0">
              <a:buNone/>
              <a:defRPr sz="200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Tree>
    <p:extLst>
      <p:ext uri="{BB962C8B-B14F-4D97-AF65-F5344CB8AC3E}">
        <p14:creationId xmlns:p14="http://schemas.microsoft.com/office/powerpoint/2010/main" val="2174816850"/>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775" indent="0">
              <a:buNone/>
              <a:defRPr sz="2000">
                <a:gradFill>
                  <a:gsLst>
                    <a:gs pos="100000">
                      <a:schemeClr val="bg2"/>
                    </a:gs>
                    <a:gs pos="0">
                      <a:schemeClr val="bg2"/>
                    </a:gs>
                  </a:gsLst>
                  <a:lin ang="5400000" scaled="0"/>
                </a:gradFill>
              </a:defRPr>
            </a:lvl3pPr>
            <a:lvl4pPr marL="457200" indent="0">
              <a:buNone/>
              <a:defRPr sz="2000">
                <a:gradFill>
                  <a:gsLst>
                    <a:gs pos="100000">
                      <a:schemeClr val="bg2"/>
                    </a:gs>
                    <a:gs pos="0">
                      <a:schemeClr val="bg2"/>
                    </a:gs>
                  </a:gsLst>
                  <a:lin ang="5400000" scaled="0"/>
                </a:gradFill>
              </a:defRPr>
            </a:lvl4pPr>
            <a:lvl5pPr marL="693738" indent="0">
              <a:buNone/>
              <a:defRPr sz="20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Tree>
    <p:extLst>
      <p:ext uri="{BB962C8B-B14F-4D97-AF65-F5344CB8AC3E}">
        <p14:creationId xmlns:p14="http://schemas.microsoft.com/office/powerpoint/2010/main" val="2414694883"/>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43636"/>
          </a:xfrm>
          <a:prstGeom prst="rect">
            <a:avLst/>
          </a:prstGeom>
        </p:spPr>
        <p:txBody>
          <a:bodyPr/>
          <a:lstStyle>
            <a:lvl1pPr marL="284163" indent="-284163">
              <a:buFont typeface="Wingdings" pitchFamily="2" charset="2"/>
              <a:buChar char=""/>
              <a:defRPr sz="4000"/>
            </a:lvl1pPr>
            <a:lvl2pPr marL="517525" indent="-233363">
              <a:buFont typeface="Wingdings" pitchFamily="2" charset="2"/>
              <a:buChar char=""/>
              <a:defRPr>
                <a:latin typeface="+mn-lt"/>
              </a:defRPr>
            </a:lvl2pPr>
            <a:lvl3pPr marL="741363" indent="-223838">
              <a:buFont typeface="Wingdings" pitchFamily="2" charset="2"/>
              <a:buChar char=""/>
              <a:tabLst/>
              <a:defRPr>
                <a:latin typeface="+mn-lt"/>
              </a:defRPr>
            </a:lvl3pPr>
            <a:lvl4pPr marL="914400" indent="-173038">
              <a:buFont typeface="Wingdings" pitchFamily="2" charset="2"/>
              <a:buChar char=""/>
              <a:defRPr>
                <a:latin typeface="+mn-lt"/>
              </a:defRPr>
            </a:lvl4pPr>
            <a:lvl5pPr marL="1087438" indent="-173038">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Tree>
    <p:extLst>
      <p:ext uri="{BB962C8B-B14F-4D97-AF65-F5344CB8AC3E}">
        <p14:creationId xmlns:p14="http://schemas.microsoft.com/office/powerpoint/2010/main" val="553196831"/>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00">
                      <a:schemeClr val="tx2"/>
                    </a:gs>
                    <a:gs pos="0">
                      <a:schemeClr val="tx2"/>
                    </a:gs>
                  </a:gsLst>
                  <a:lin ang="5400000" scaled="0"/>
                </a:gradFill>
                <a:latin typeface="+mj-lt"/>
              </a:defRPr>
            </a:lvl1pPr>
            <a:lvl2pPr marL="0" indent="0">
              <a:buNone/>
              <a:defRPr sz="2000"/>
            </a:lvl2pPr>
            <a:lvl3pPr marL="233363" indent="0">
              <a:buNone/>
              <a:defRPr sz="2000"/>
            </a:lvl3pPr>
            <a:lvl4pPr marL="457200" indent="0">
              <a:buNone/>
              <a:defRPr sz="2000"/>
            </a:lvl4pPr>
            <a:lvl5pPr marL="693738" indent="0">
              <a:buNone/>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Tree>
    <p:extLst>
      <p:ext uri="{BB962C8B-B14F-4D97-AF65-F5344CB8AC3E}">
        <p14:creationId xmlns:p14="http://schemas.microsoft.com/office/powerpoint/2010/main" val="1567823360"/>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63" indent="0">
              <a:buNone/>
              <a:defRPr sz="2000">
                <a:gradFill>
                  <a:gsLst>
                    <a:gs pos="1000">
                      <a:schemeClr val="bg2"/>
                    </a:gs>
                    <a:gs pos="98000">
                      <a:schemeClr val="bg2"/>
                    </a:gs>
                  </a:gsLst>
                  <a:lin ang="5400000" scaled="0"/>
                </a:gradFill>
              </a:defRPr>
            </a:lvl3pPr>
            <a:lvl4pPr marL="457200" indent="0">
              <a:buNone/>
              <a:defRPr sz="2000">
                <a:gradFill>
                  <a:gsLst>
                    <a:gs pos="1000">
                      <a:schemeClr val="bg2"/>
                    </a:gs>
                    <a:gs pos="98000">
                      <a:schemeClr val="bg2"/>
                    </a:gs>
                  </a:gsLst>
                  <a:lin ang="5400000" scaled="0"/>
                </a:gradFill>
              </a:defRPr>
            </a:lvl4pPr>
            <a:lvl5pPr marL="693738" indent="0">
              <a:buNone/>
              <a:defRPr sz="2000">
                <a:gradFill>
                  <a:gsLst>
                    <a:gs pos="1000">
                      <a:schemeClr val="bg2"/>
                    </a:gs>
                    <a:gs pos="98000">
                      <a:schemeClr val="bg2"/>
                    </a:gs>
                  </a:gsLst>
                  <a:lin ang="5400000" scaled="0"/>
                </a:gra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
                      <a:schemeClr val="bg2"/>
                    </a:gs>
                    <a:gs pos="98000">
                      <a:schemeClr val="bg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000">
                      <a:schemeClr val="bg2"/>
                    </a:gs>
                    <a:gs pos="98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Tree>
    <p:extLst>
      <p:ext uri="{BB962C8B-B14F-4D97-AF65-F5344CB8AC3E}">
        <p14:creationId xmlns:p14="http://schemas.microsoft.com/office/powerpoint/2010/main" val="266684351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17" Type="http://schemas.openxmlformats.org/officeDocument/2006/relationships/theme" Target="../theme/theme2.xml"/><Relationship Id="rId2" Type="http://schemas.openxmlformats.org/officeDocument/2006/relationships/slideLayout" Target="../slideLayouts/slideLayout27.xml"/><Relationship Id="rId16" Type="http://schemas.openxmlformats.org/officeDocument/2006/relationships/slideLayout" Target="../slideLayouts/slideLayout41.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5" Type="http://schemas.openxmlformats.org/officeDocument/2006/relationships/slideLayout" Target="../slideLayouts/slideLayout40.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520700" y="1447800"/>
            <a:ext cx="11152188"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Rectangle 4"/>
          <p:cNvSpPr/>
          <p:nvPr userDrawn="1"/>
        </p:nvSpPr>
        <p:spPr>
          <a:xfrm>
            <a:off x="-10633" y="6596390"/>
            <a:ext cx="12199458" cy="253916"/>
          </a:xfrm>
          <a:prstGeom prst="rect">
            <a:avLst/>
          </a:prstGeom>
        </p:spPr>
        <p:txBody>
          <a:bodyPr wrap="square">
            <a:spAutoFit/>
          </a:bodyPr>
          <a:lstStyle/>
          <a:p>
            <a:r>
              <a:rPr lang="en-US" sz="1050" kern="1200" dirty="0" smtClean="0">
                <a:solidFill>
                  <a:schemeClr val="tx1"/>
                </a:solidFill>
                <a:effectLst/>
                <a:latin typeface="Segoe UI" pitchFamily="34" charset="0"/>
                <a:ea typeface="Segoe UI" pitchFamily="34" charset="0"/>
                <a:cs typeface="Segoe UI" pitchFamily="34" charset="0"/>
              </a:rPr>
              <a:t>©2012 Microsoft Corporation. All rights reserved. </a:t>
            </a:r>
            <a:endParaRPr lang="en-US" sz="1050" kern="1200" dirty="0">
              <a:solidFill>
                <a:schemeClr val="tx1"/>
              </a:solidFill>
              <a:effectLst/>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083" r:id="rId1"/>
    <p:sldLayoutId id="2147484084" r:id="rId2"/>
    <p:sldLayoutId id="2147484151" r:id="rId3"/>
    <p:sldLayoutId id="2147484085" r:id="rId4"/>
    <p:sldLayoutId id="2147484087" r:id="rId5"/>
    <p:sldLayoutId id="2147484088" r:id="rId6"/>
    <p:sldLayoutId id="2147484086" r:id="rId7"/>
    <p:sldLayoutId id="2147484090" r:id="rId8"/>
    <p:sldLayoutId id="2147484091" r:id="rId9"/>
    <p:sldLayoutId id="2147484089" r:id="rId10"/>
    <p:sldLayoutId id="2147484147" r:id="rId11"/>
    <p:sldLayoutId id="2147484148" r:id="rId12"/>
    <p:sldLayoutId id="2147484149" r:id="rId13"/>
    <p:sldLayoutId id="2147484119" r:id="rId14"/>
    <p:sldLayoutId id="2147484116" r:id="rId15"/>
    <p:sldLayoutId id="2147484117" r:id="rId16"/>
    <p:sldLayoutId id="2147484140" r:id="rId17"/>
    <p:sldLayoutId id="2147484141" r:id="rId18"/>
    <p:sldLayoutId id="2147484142" r:id="rId19"/>
    <p:sldLayoutId id="2147484143" r:id="rId20"/>
    <p:sldLayoutId id="2147484092" r:id="rId21"/>
    <p:sldLayoutId id="2147484150" r:id="rId22"/>
    <p:sldLayoutId id="2147484093" r:id="rId23"/>
    <p:sldLayoutId id="2147484094" r:id="rId24"/>
    <p:sldLayoutId id="2147484096" r:id="rId25"/>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80702324"/>
      </p:ext>
    </p:extLst>
  </p:cSld>
  <p:clrMap bg1="dk1" tx1="lt1" bg2="dk2" tx2="lt2" accent1="accent1" accent2="accent2" accent3="accent3" accent4="accent4" accent5="accent5" accent6="accent6" hlink="hlink" folHlink="folHlink"/>
  <p:sldLayoutIdLst>
    <p:sldLayoutId id="2147484058" r:id="rId1"/>
    <p:sldLayoutId id="2147484144" r:id="rId2"/>
    <p:sldLayoutId id="2147484099" r:id="rId3"/>
    <p:sldLayoutId id="2147484100" r:id="rId4"/>
    <p:sldLayoutId id="2147484101" r:id="rId5"/>
    <p:sldLayoutId id="2147484048" r:id="rId6"/>
    <p:sldLayoutId id="2147484145" r:id="rId7"/>
    <p:sldLayoutId id="2147484061" r:id="rId8"/>
    <p:sldLayoutId id="2147484062" r:id="rId9"/>
    <p:sldLayoutId id="2147484097" r:id="rId10"/>
    <p:sldLayoutId id="2147484057" r:id="rId11"/>
    <p:sldLayoutId id="2147484146" r:id="rId12"/>
    <p:sldLayoutId id="2147484065" r:id="rId13"/>
    <p:sldLayoutId id="2147484066" r:id="rId14"/>
    <p:sldLayoutId id="2147484098" r:id="rId15"/>
    <p:sldLayoutId id="2147484152" r:id="rId16"/>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1"/>
              </a:gs>
              <a:gs pos="100000">
                <a:schemeClr val="tx1"/>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gradFill>
            <a:gsLst>
              <a:gs pos="1250">
                <a:schemeClr val="tx1"/>
              </a:gs>
              <a:gs pos="100000">
                <a:schemeClr val="tx1"/>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tx1"/>
              </a:gs>
              <a:gs pos="100000">
                <a:schemeClr val="tx1"/>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tx1"/>
              </a:gs>
              <a:gs pos="100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1.xml"/></Relationships>
</file>

<file path=ppt/slides/_rels/slide1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5.emf"/></Relationships>
</file>

<file path=ppt/slides/_rels/slide13.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1.xml"/><Relationship Id="rId1" Type="http://schemas.openxmlformats.org/officeDocument/2006/relationships/slideLayout" Target="../slideLayouts/slideLayout21.xml"/></Relationships>
</file>

<file path=ppt/slides/_rels/slide14.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12.xml"/><Relationship Id="rId1" Type="http://schemas.openxmlformats.org/officeDocument/2006/relationships/slideLayout" Target="../slideLayouts/slideLayout2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9.emf"/></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image" Target="../media/image11.emf"/></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21.xml"/><Relationship Id="rId4" Type="http://schemas.openxmlformats.org/officeDocument/2006/relationships/image" Target="../media/image13.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23.xml"/><Relationship Id="rId1" Type="http://schemas.openxmlformats.org/officeDocument/2006/relationships/slideLayout" Target="../slideLayouts/slideLayout7.xml"/><Relationship Id="rId4" Type="http://schemas.openxmlformats.org/officeDocument/2006/relationships/image" Target="../media/image15.emf"/></Relationships>
</file>

<file path=ppt/slides/_rels/slide28.xml.rels><?xml version="1.0" encoding="UTF-8" standalone="yes"?>
<Relationships xmlns="http://schemas.openxmlformats.org/package/2006/relationships"><Relationship Id="rId3" Type="http://schemas.openxmlformats.org/officeDocument/2006/relationships/image" Target="../media/image16.tmp"/><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7.tmp"/><Relationship Id="rId2" Type="http://schemas.openxmlformats.org/officeDocument/2006/relationships/notesSlide" Target="../notesSlides/notesSlide25.xml"/><Relationship Id="rId1" Type="http://schemas.openxmlformats.org/officeDocument/2006/relationships/slideLayout" Target="../slideLayouts/slideLayout21.xml"/><Relationship Id="rId4" Type="http://schemas.openxmlformats.org/officeDocument/2006/relationships/image" Target="../media/image1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26.xml"/><Relationship Id="rId1" Type="http://schemas.openxmlformats.org/officeDocument/2006/relationships/slideLayout" Target="../slideLayouts/slideLayout7.xml"/><Relationship Id="rId4" Type="http://schemas.openxmlformats.org/officeDocument/2006/relationships/image" Target="../media/image20.emf"/></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21.tmp"/><Relationship Id="rId2" Type="http://schemas.openxmlformats.org/officeDocument/2006/relationships/notesSlide" Target="../notesSlides/notesSlide28.xml"/><Relationship Id="rId1" Type="http://schemas.openxmlformats.org/officeDocument/2006/relationships/slideLayout" Target="../slideLayouts/slideLayout7.xml"/><Relationship Id="rId4" Type="http://schemas.openxmlformats.org/officeDocument/2006/relationships/image" Target="../media/image22.tmp"/></Relationships>
</file>

<file path=ppt/slides/_rels/slide33.xml.rels><?xml version="1.0" encoding="UTF-8" standalone="yes"?>
<Relationships xmlns="http://schemas.openxmlformats.org/package/2006/relationships"><Relationship Id="rId3" Type="http://schemas.openxmlformats.org/officeDocument/2006/relationships/image" Target="../media/image23.tmp"/><Relationship Id="rId2" Type="http://schemas.openxmlformats.org/officeDocument/2006/relationships/notesSlide" Target="../notesSlides/notesSlide29.xml"/><Relationship Id="rId1" Type="http://schemas.openxmlformats.org/officeDocument/2006/relationships/slideLayout" Target="../slideLayouts/slideLayout2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3.xml"/></Relationships>
</file>

<file path=ppt/slides/_rels/slide3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3.xml"/><Relationship Id="rId1" Type="http://schemas.openxmlformats.org/officeDocument/2006/relationships/slideLayout" Target="../slideLayouts/slideLayout4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CSOM and REST</a:t>
            </a:r>
          </a:p>
        </p:txBody>
      </p:sp>
      <p:sp>
        <p:nvSpPr>
          <p:cNvPr id="5" name="Text Placeholder 4"/>
          <p:cNvSpPr>
            <a:spLocks noGrp="1"/>
          </p:cNvSpPr>
          <p:nvPr>
            <p:ph type="body" sz="quarter" idx="12"/>
          </p:nvPr>
        </p:nvSpPr>
        <p:spPr/>
        <p:txBody>
          <a:bodyPr/>
          <a:lstStyle/>
          <a:p>
            <a:r>
              <a:rPr lang="en-US" dirty="0" smtClean="0"/>
              <a:t>Name</a:t>
            </a:r>
            <a:endParaRPr lang="en-US" dirty="0"/>
          </a:p>
          <a:p>
            <a:r>
              <a:rPr lang="en-US" dirty="0"/>
              <a:t>Title</a:t>
            </a:r>
          </a:p>
          <a:p>
            <a:r>
              <a:rPr lang="en-US" smtClean="0"/>
              <a:t>Company</a:t>
            </a:r>
            <a:endParaRPr lang="en-US" dirty="0"/>
          </a:p>
        </p:txBody>
      </p:sp>
    </p:spTree>
    <p:extLst>
      <p:ext uri="{BB962C8B-B14F-4D97-AF65-F5344CB8AC3E}">
        <p14:creationId xmlns:p14="http://schemas.microsoft.com/office/powerpoint/2010/main" val="204440537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Programming CSOM with C# and </a:t>
            </a:r>
            <a:r>
              <a:rPr lang="en-US" dirty="0" smtClean="0"/>
              <a:t>JavaScript</a:t>
            </a:r>
            <a:endParaRPr lang="en-US" dirty="0"/>
          </a:p>
        </p:txBody>
      </p:sp>
    </p:spTree>
    <p:extLst>
      <p:ext uri="{BB962C8B-B14F-4D97-AF65-F5344CB8AC3E}">
        <p14:creationId xmlns:p14="http://schemas.microsoft.com/office/powerpoint/2010/main" val="2458321990"/>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Programming using CSOM </a:t>
            </a:r>
            <a:endParaRPr lang="en-US" dirty="0"/>
          </a:p>
        </p:txBody>
      </p:sp>
      <p:grpSp>
        <p:nvGrpSpPr>
          <p:cNvPr id="4" name="Group 3"/>
          <p:cNvGrpSpPr/>
          <p:nvPr/>
        </p:nvGrpSpPr>
        <p:grpSpPr>
          <a:xfrm>
            <a:off x="490581" y="1401305"/>
            <a:ext cx="10830133" cy="4352411"/>
            <a:chOff x="490581" y="1401305"/>
            <a:chExt cx="10830133" cy="4352411"/>
          </a:xfrm>
        </p:grpSpPr>
        <p:sp>
          <p:nvSpPr>
            <p:cNvPr id="43" name="Rounded Rectangle 42"/>
            <p:cNvSpPr/>
            <p:nvPr/>
          </p:nvSpPr>
          <p:spPr bwMode="auto">
            <a:xfrm>
              <a:off x="6905395" y="2070909"/>
              <a:ext cx="1973192" cy="3013205"/>
            </a:xfrm>
            <a:prstGeom prst="round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1171692" fontAlgn="base">
                <a:spcBef>
                  <a:spcPct val="0"/>
                </a:spcBef>
                <a:spcAft>
                  <a:spcPct val="0"/>
                </a:spcAft>
              </a:pPr>
              <a:r>
                <a:rPr lang="en-US" sz="2100" dirty="0">
                  <a:solidFill>
                    <a:schemeClr val="bg1"/>
                  </a:solidFill>
                  <a:effectLst>
                    <a:outerShdw blurRad="38100" dist="38100" dir="2700000" algn="tl">
                      <a:srgbClr val="000000">
                        <a:alpha val="43137"/>
                      </a:srgbClr>
                    </a:outerShdw>
                  </a:effectLst>
                  <a:latin typeface="Segoe" pitchFamily="34" charset="0"/>
                </a:rPr>
                <a:t>Client.svc</a:t>
              </a:r>
            </a:p>
          </p:txBody>
        </p:sp>
        <p:sp>
          <p:nvSpPr>
            <p:cNvPr id="44" name="Rounded Rectangle 43"/>
            <p:cNvSpPr/>
            <p:nvPr/>
          </p:nvSpPr>
          <p:spPr bwMode="auto">
            <a:xfrm>
              <a:off x="9327041" y="2070909"/>
              <a:ext cx="1973192" cy="1205282"/>
            </a:xfrm>
            <a:prstGeom prst="round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1171692" fontAlgn="base">
                <a:spcBef>
                  <a:spcPct val="0"/>
                </a:spcBef>
                <a:spcAft>
                  <a:spcPct val="0"/>
                </a:spcAft>
              </a:pPr>
              <a:r>
                <a:rPr lang="en-US" sz="2100" dirty="0">
                  <a:solidFill>
                    <a:schemeClr val="bg1"/>
                  </a:solidFill>
                  <a:effectLst>
                    <a:outerShdw blurRad="38100" dist="38100" dir="2700000" algn="tl">
                      <a:srgbClr val="000000">
                        <a:alpha val="43137"/>
                      </a:srgbClr>
                    </a:outerShdw>
                  </a:effectLst>
                  <a:latin typeface="Segoe" pitchFamily="34" charset="0"/>
                </a:rPr>
                <a:t>Server OM</a:t>
              </a:r>
            </a:p>
          </p:txBody>
        </p:sp>
        <p:sp>
          <p:nvSpPr>
            <p:cNvPr id="45" name="Can 44"/>
            <p:cNvSpPr/>
            <p:nvPr/>
          </p:nvSpPr>
          <p:spPr bwMode="auto">
            <a:xfrm>
              <a:off x="9347522" y="3741049"/>
              <a:ext cx="1973192" cy="1406163"/>
            </a:xfrm>
            <a:prstGeom prst="can">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1171692" fontAlgn="base">
                <a:spcBef>
                  <a:spcPct val="0"/>
                </a:spcBef>
                <a:spcAft>
                  <a:spcPct val="0"/>
                </a:spcAft>
              </a:pPr>
              <a:r>
                <a:rPr lang="en-US" sz="2100" dirty="0">
                  <a:solidFill>
                    <a:schemeClr val="bg1"/>
                  </a:solidFill>
                  <a:effectLst>
                    <a:outerShdw blurRad="38100" dist="38100" dir="2700000" algn="tl">
                      <a:srgbClr val="000000">
                        <a:alpha val="43137"/>
                      </a:srgbClr>
                    </a:outerShdw>
                  </a:effectLst>
                  <a:latin typeface="Segoe" pitchFamily="34" charset="0"/>
                </a:rPr>
                <a:t>Content</a:t>
              </a:r>
              <a:br>
                <a:rPr lang="en-US" sz="2100" dirty="0">
                  <a:solidFill>
                    <a:schemeClr val="bg1"/>
                  </a:solidFill>
                  <a:effectLst>
                    <a:outerShdw blurRad="38100" dist="38100" dir="2700000" algn="tl">
                      <a:srgbClr val="000000">
                        <a:alpha val="43137"/>
                      </a:srgbClr>
                    </a:outerShdw>
                  </a:effectLst>
                  <a:latin typeface="Segoe" pitchFamily="34" charset="0"/>
                </a:rPr>
              </a:br>
              <a:r>
                <a:rPr lang="en-US" sz="2100" dirty="0">
                  <a:solidFill>
                    <a:schemeClr val="bg1"/>
                  </a:solidFill>
                  <a:effectLst>
                    <a:outerShdw blurRad="38100" dist="38100" dir="2700000" algn="tl">
                      <a:srgbClr val="000000">
                        <a:alpha val="43137"/>
                      </a:srgbClr>
                    </a:outerShdw>
                  </a:effectLst>
                  <a:latin typeface="Segoe" pitchFamily="34" charset="0"/>
                </a:rPr>
                <a:t>database</a:t>
              </a:r>
            </a:p>
          </p:txBody>
        </p:sp>
        <p:sp>
          <p:nvSpPr>
            <p:cNvPr id="46" name="Rounded Rectangle 45"/>
            <p:cNvSpPr/>
            <p:nvPr/>
          </p:nvSpPr>
          <p:spPr bwMode="auto">
            <a:xfrm>
              <a:off x="2062106" y="3744912"/>
              <a:ext cx="2690717" cy="334800"/>
            </a:xfrm>
            <a:prstGeom prst="roundRect">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1171692" fontAlgn="base">
                <a:spcBef>
                  <a:spcPct val="0"/>
                </a:spcBef>
                <a:spcAft>
                  <a:spcPct val="0"/>
                </a:spcAft>
              </a:pPr>
              <a:r>
                <a:rPr lang="en-US" dirty="0">
                  <a:solidFill>
                    <a:schemeClr val="bg1"/>
                  </a:solidFill>
                  <a:effectLst>
                    <a:outerShdw blurRad="38100" dist="38100" dir="2700000" algn="tl">
                      <a:srgbClr val="000000">
                        <a:alpha val="43137"/>
                      </a:srgbClr>
                    </a:outerShdw>
                  </a:effectLst>
                  <a:latin typeface="Segoe" pitchFamily="34" charset="0"/>
                </a:rPr>
                <a:t>Proxy</a:t>
              </a:r>
            </a:p>
          </p:txBody>
        </p:sp>
        <p:sp>
          <p:nvSpPr>
            <p:cNvPr id="47" name="Rounded Rectangle 46"/>
            <p:cNvSpPr/>
            <p:nvPr/>
          </p:nvSpPr>
          <p:spPr bwMode="auto">
            <a:xfrm>
              <a:off x="2062104" y="4343409"/>
              <a:ext cx="2690717" cy="334800"/>
            </a:xfrm>
            <a:prstGeom prst="roundRect">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1171692" fontAlgn="base">
                <a:spcBef>
                  <a:spcPct val="0"/>
                </a:spcBef>
                <a:spcAft>
                  <a:spcPct val="0"/>
                </a:spcAft>
              </a:pPr>
              <a:r>
                <a:rPr lang="en-US" dirty="0">
                  <a:solidFill>
                    <a:schemeClr val="bg1"/>
                  </a:solidFill>
                  <a:effectLst>
                    <a:outerShdw blurRad="38100" dist="38100" dir="2700000" algn="tl">
                      <a:srgbClr val="000000">
                        <a:alpha val="43137"/>
                      </a:srgbClr>
                    </a:outerShdw>
                  </a:effectLst>
                  <a:latin typeface="Segoe" pitchFamily="34" charset="0"/>
                </a:rPr>
                <a:t>Managed OM</a:t>
              </a:r>
            </a:p>
          </p:txBody>
        </p:sp>
        <p:sp>
          <p:nvSpPr>
            <p:cNvPr id="48" name="Rounded Rectangle 47"/>
            <p:cNvSpPr/>
            <p:nvPr/>
          </p:nvSpPr>
          <p:spPr bwMode="auto">
            <a:xfrm>
              <a:off x="2062106" y="2941391"/>
              <a:ext cx="2690717" cy="334800"/>
            </a:xfrm>
            <a:prstGeom prst="roundRect">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1171692" fontAlgn="base">
                <a:spcBef>
                  <a:spcPct val="0"/>
                </a:spcBef>
                <a:spcAft>
                  <a:spcPct val="0"/>
                </a:spcAft>
              </a:pPr>
              <a:r>
                <a:rPr lang="en-US" dirty="0">
                  <a:solidFill>
                    <a:schemeClr val="bg1"/>
                  </a:solidFill>
                  <a:effectLst>
                    <a:outerShdw blurRad="38100" dist="38100" dir="2700000" algn="tl">
                      <a:srgbClr val="000000">
                        <a:alpha val="43137"/>
                      </a:srgbClr>
                    </a:outerShdw>
                  </a:effectLst>
                  <a:latin typeface="Segoe" pitchFamily="34" charset="0"/>
                </a:rPr>
                <a:t>Proxy</a:t>
              </a:r>
            </a:p>
          </p:txBody>
        </p:sp>
        <p:sp>
          <p:nvSpPr>
            <p:cNvPr id="49" name="Rounded Rectangle 48"/>
            <p:cNvSpPr/>
            <p:nvPr/>
          </p:nvSpPr>
          <p:spPr bwMode="auto">
            <a:xfrm>
              <a:off x="1344581" y="5151075"/>
              <a:ext cx="4473593" cy="602641"/>
            </a:xfrm>
            <a:prstGeom prst="round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1171692" fontAlgn="base">
                <a:spcBef>
                  <a:spcPct val="0"/>
                </a:spcBef>
                <a:spcAft>
                  <a:spcPct val="0"/>
                </a:spcAft>
              </a:pPr>
              <a:r>
                <a:rPr lang="en-US" sz="1500" dirty="0">
                  <a:solidFill>
                    <a:schemeClr val="bg1">
                      <a:lumMod val="75000"/>
                      <a:lumOff val="25000"/>
                    </a:schemeClr>
                  </a:solidFill>
                  <a:latin typeface="Arial Black" pitchFamily="34" charset="0"/>
                </a:rPr>
                <a:t>Your C# and VB.NET Code</a:t>
              </a:r>
            </a:p>
          </p:txBody>
        </p:sp>
        <p:sp>
          <p:nvSpPr>
            <p:cNvPr id="50" name="Rounded Rectangle 49"/>
            <p:cNvSpPr/>
            <p:nvPr/>
          </p:nvSpPr>
          <p:spPr bwMode="auto">
            <a:xfrm>
              <a:off x="1344582" y="1401305"/>
              <a:ext cx="4473592" cy="535681"/>
            </a:xfrm>
            <a:prstGeom prst="round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1171692"/>
              <a:r>
                <a:rPr lang="en-US" sz="1500" dirty="0">
                  <a:solidFill>
                    <a:schemeClr val="bg1">
                      <a:lumMod val="75000"/>
                      <a:lumOff val="25000"/>
                    </a:schemeClr>
                  </a:solidFill>
                  <a:latin typeface="Arial Black" pitchFamily="34" charset="0"/>
                </a:rPr>
                <a:t>Your JavaScript Code</a:t>
              </a:r>
            </a:p>
          </p:txBody>
        </p:sp>
        <p:cxnSp>
          <p:nvCxnSpPr>
            <p:cNvPr id="51" name="Straight Connector 50"/>
            <p:cNvCxnSpPr/>
            <p:nvPr/>
          </p:nvCxnSpPr>
          <p:spPr>
            <a:xfrm>
              <a:off x="492518" y="3472445"/>
              <a:ext cx="5695353" cy="6021"/>
            </a:xfrm>
            <a:prstGeom prst="line">
              <a:avLst/>
            </a:prstGeom>
          </p:spPr>
          <p:style>
            <a:lnRef idx="1">
              <a:schemeClr val="accent4"/>
            </a:lnRef>
            <a:fillRef idx="0">
              <a:schemeClr val="accent4"/>
            </a:fillRef>
            <a:effectRef idx="0">
              <a:schemeClr val="accent4"/>
            </a:effectRef>
            <a:fontRef idx="minor">
              <a:schemeClr val="tx1"/>
            </a:fontRef>
          </p:style>
        </p:cxnSp>
        <p:sp>
          <p:nvSpPr>
            <p:cNvPr id="52" name="TextBox 51"/>
            <p:cNvSpPr txBox="1"/>
            <p:nvPr/>
          </p:nvSpPr>
          <p:spPr>
            <a:xfrm>
              <a:off x="4842513" y="2796745"/>
              <a:ext cx="2040460" cy="313932"/>
            </a:xfrm>
            <a:prstGeom prst="rect">
              <a:avLst/>
            </a:prstGeom>
            <a:noFill/>
          </p:spPr>
          <p:txBody>
            <a:bodyPr wrap="square" rtlCol="0">
              <a:spAutoFit/>
            </a:bodyPr>
            <a:lstStyle/>
            <a:p>
              <a:pPr algn="ctr"/>
              <a:r>
                <a:rPr lang="en-US" sz="1400" dirty="0"/>
                <a:t>XML Request</a:t>
              </a:r>
            </a:p>
          </p:txBody>
        </p:sp>
        <p:sp>
          <p:nvSpPr>
            <p:cNvPr id="53" name="TextBox 52"/>
            <p:cNvSpPr txBox="1"/>
            <p:nvPr/>
          </p:nvSpPr>
          <p:spPr>
            <a:xfrm>
              <a:off x="4842513" y="3584083"/>
              <a:ext cx="1973835" cy="313932"/>
            </a:xfrm>
            <a:prstGeom prst="rect">
              <a:avLst/>
            </a:prstGeom>
            <a:noFill/>
          </p:spPr>
          <p:txBody>
            <a:bodyPr wrap="square" rtlCol="0">
              <a:spAutoFit/>
            </a:bodyPr>
            <a:lstStyle/>
            <a:p>
              <a:pPr algn="ctr"/>
              <a:r>
                <a:rPr lang="en-US" sz="1400" dirty="0"/>
                <a:t>XML Request</a:t>
              </a:r>
            </a:p>
          </p:txBody>
        </p:sp>
        <p:sp>
          <p:nvSpPr>
            <p:cNvPr id="54" name="TextBox 53"/>
            <p:cNvSpPr txBox="1"/>
            <p:nvPr/>
          </p:nvSpPr>
          <p:spPr>
            <a:xfrm>
              <a:off x="4842513" y="2194102"/>
              <a:ext cx="2040460" cy="313932"/>
            </a:xfrm>
            <a:prstGeom prst="rect">
              <a:avLst/>
            </a:prstGeom>
            <a:noFill/>
          </p:spPr>
          <p:txBody>
            <a:bodyPr wrap="square" rtlCol="0">
              <a:spAutoFit/>
            </a:bodyPr>
            <a:lstStyle/>
            <a:p>
              <a:pPr algn="ctr"/>
              <a:r>
                <a:rPr lang="en-US" sz="1400" dirty="0"/>
                <a:t>JSON Response</a:t>
              </a:r>
            </a:p>
          </p:txBody>
        </p:sp>
        <p:sp>
          <p:nvSpPr>
            <p:cNvPr id="55" name="TextBox 54"/>
            <p:cNvSpPr txBox="1"/>
            <p:nvPr/>
          </p:nvSpPr>
          <p:spPr>
            <a:xfrm>
              <a:off x="4752821" y="4253683"/>
              <a:ext cx="2242264" cy="313932"/>
            </a:xfrm>
            <a:prstGeom prst="rect">
              <a:avLst/>
            </a:prstGeom>
            <a:noFill/>
          </p:spPr>
          <p:txBody>
            <a:bodyPr wrap="square" rtlCol="0">
              <a:spAutoFit/>
            </a:bodyPr>
            <a:lstStyle/>
            <a:p>
              <a:pPr algn="ctr"/>
              <a:r>
                <a:rPr lang="en-US" sz="1400" dirty="0"/>
                <a:t>JSON Response</a:t>
              </a:r>
            </a:p>
          </p:txBody>
        </p:sp>
        <p:sp>
          <p:nvSpPr>
            <p:cNvPr id="56" name="TextBox 55"/>
            <p:cNvSpPr txBox="1"/>
            <p:nvPr/>
          </p:nvSpPr>
          <p:spPr>
            <a:xfrm>
              <a:off x="490581" y="3045358"/>
              <a:ext cx="1255668" cy="461665"/>
            </a:xfrm>
            <a:prstGeom prst="rect">
              <a:avLst/>
            </a:prstGeom>
            <a:noFill/>
          </p:spPr>
          <p:txBody>
            <a:bodyPr wrap="square" rtlCol="0">
              <a:spAutoFit/>
            </a:bodyPr>
            <a:lstStyle/>
            <a:p>
              <a:r>
                <a:rPr lang="en-US" sz="2400" dirty="0">
                  <a:latin typeface="+mj-lt"/>
                </a:rPr>
                <a:t>Browser</a:t>
              </a:r>
            </a:p>
          </p:txBody>
        </p:sp>
        <p:sp>
          <p:nvSpPr>
            <p:cNvPr id="57" name="TextBox 56"/>
            <p:cNvSpPr txBox="1"/>
            <p:nvPr/>
          </p:nvSpPr>
          <p:spPr>
            <a:xfrm>
              <a:off x="492520" y="3477581"/>
              <a:ext cx="1927407" cy="830997"/>
            </a:xfrm>
            <a:prstGeom prst="rect">
              <a:avLst/>
            </a:prstGeom>
            <a:noFill/>
          </p:spPr>
          <p:txBody>
            <a:bodyPr wrap="square" rtlCol="0">
              <a:spAutoFit/>
            </a:bodyPr>
            <a:lstStyle/>
            <a:p>
              <a:r>
                <a:rPr lang="en-US" sz="2400" dirty="0">
                  <a:latin typeface="+mj-lt"/>
                </a:rPr>
                <a:t>Managed Client</a:t>
              </a:r>
            </a:p>
          </p:txBody>
        </p:sp>
        <p:sp>
          <p:nvSpPr>
            <p:cNvPr id="58" name="TextBox 57"/>
            <p:cNvSpPr txBox="1"/>
            <p:nvPr/>
          </p:nvSpPr>
          <p:spPr>
            <a:xfrm>
              <a:off x="6803820" y="5228793"/>
              <a:ext cx="2543701" cy="461665"/>
            </a:xfrm>
            <a:prstGeom prst="rect">
              <a:avLst/>
            </a:prstGeom>
            <a:noFill/>
          </p:spPr>
          <p:txBody>
            <a:bodyPr wrap="square" rtlCol="0">
              <a:spAutoFit/>
            </a:bodyPr>
            <a:lstStyle/>
            <a:p>
              <a:pPr algn="ctr"/>
              <a:r>
                <a:rPr lang="en-US" sz="2400" dirty="0">
                  <a:latin typeface="+mj-lt"/>
                </a:rPr>
                <a:t>SharePoint </a:t>
              </a:r>
              <a:r>
                <a:rPr lang="en-US" sz="2400" dirty="0" smtClean="0">
                  <a:latin typeface="+mj-lt"/>
                </a:rPr>
                <a:t>Server</a:t>
              </a:r>
              <a:endParaRPr lang="en-US" sz="2400" dirty="0">
                <a:latin typeface="+mj-lt"/>
              </a:endParaRPr>
            </a:p>
          </p:txBody>
        </p:sp>
        <p:cxnSp>
          <p:nvCxnSpPr>
            <p:cNvPr id="59" name="Straight Arrow Connector 58"/>
            <p:cNvCxnSpPr>
              <a:endCxn id="73" idx="3"/>
            </p:cNvCxnSpPr>
            <p:nvPr/>
          </p:nvCxnSpPr>
          <p:spPr>
            <a:xfrm flipH="1">
              <a:off x="4752823" y="2506149"/>
              <a:ext cx="2343893" cy="0"/>
            </a:xfrm>
            <a:prstGeom prst="straightConnector1">
              <a:avLst/>
            </a:prstGeom>
            <a:ln w="57150">
              <a:headEnd type="none"/>
              <a:tailEnd type="stealth" w="lg" len="lg"/>
            </a:ln>
          </p:spPr>
          <p:style>
            <a:lnRef idx="1">
              <a:schemeClr val="accent4"/>
            </a:lnRef>
            <a:fillRef idx="0">
              <a:schemeClr val="accent4"/>
            </a:fillRef>
            <a:effectRef idx="0">
              <a:schemeClr val="accent4"/>
            </a:effectRef>
            <a:fontRef idx="minor">
              <a:schemeClr val="tx1"/>
            </a:fontRef>
          </p:style>
        </p:cxnSp>
        <p:cxnSp>
          <p:nvCxnSpPr>
            <p:cNvPr id="60" name="Straight Arrow Connector 59"/>
            <p:cNvCxnSpPr>
              <a:stCxn id="48" idx="3"/>
            </p:cNvCxnSpPr>
            <p:nvPr/>
          </p:nvCxnSpPr>
          <p:spPr>
            <a:xfrm flipV="1">
              <a:off x="4752823" y="3094493"/>
              <a:ext cx="2130150" cy="14298"/>
            </a:xfrm>
            <a:prstGeom prst="straightConnector1">
              <a:avLst/>
            </a:prstGeom>
            <a:ln w="57150">
              <a:headEnd type="none"/>
              <a:tailEnd type="stealth" w="lg" len="lg"/>
            </a:ln>
          </p:spPr>
          <p:style>
            <a:lnRef idx="1">
              <a:schemeClr val="accent4"/>
            </a:lnRef>
            <a:fillRef idx="0">
              <a:schemeClr val="accent4"/>
            </a:fillRef>
            <a:effectRef idx="0">
              <a:schemeClr val="accent4"/>
            </a:effectRef>
            <a:fontRef idx="minor">
              <a:schemeClr val="tx1"/>
            </a:fontRef>
          </p:style>
        </p:cxnSp>
        <p:cxnSp>
          <p:nvCxnSpPr>
            <p:cNvPr id="61" name="Straight Arrow Connector 60"/>
            <p:cNvCxnSpPr>
              <a:stCxn id="46" idx="3"/>
            </p:cNvCxnSpPr>
            <p:nvPr/>
          </p:nvCxnSpPr>
          <p:spPr>
            <a:xfrm flipV="1">
              <a:off x="4752823" y="3902450"/>
              <a:ext cx="2130148" cy="9862"/>
            </a:xfrm>
            <a:prstGeom prst="straightConnector1">
              <a:avLst/>
            </a:prstGeom>
            <a:ln w="57150">
              <a:headEnd type="none"/>
              <a:tailEnd type="stealth" w="lg" len="lg"/>
            </a:ln>
          </p:spPr>
          <p:style>
            <a:lnRef idx="1">
              <a:schemeClr val="accent4"/>
            </a:lnRef>
            <a:fillRef idx="0">
              <a:schemeClr val="accent4"/>
            </a:fillRef>
            <a:effectRef idx="0">
              <a:schemeClr val="accent4"/>
            </a:effectRef>
            <a:fontRef idx="minor">
              <a:schemeClr val="tx1"/>
            </a:fontRef>
          </p:style>
        </p:cxnSp>
        <p:cxnSp>
          <p:nvCxnSpPr>
            <p:cNvPr id="62" name="Straight Arrow Connector 61"/>
            <p:cNvCxnSpPr/>
            <p:nvPr/>
          </p:nvCxnSpPr>
          <p:spPr>
            <a:xfrm flipH="1" flipV="1">
              <a:off x="4752824" y="4549161"/>
              <a:ext cx="2331308" cy="668"/>
            </a:xfrm>
            <a:prstGeom prst="straightConnector1">
              <a:avLst/>
            </a:prstGeom>
            <a:ln w="57150">
              <a:headEnd type="none"/>
              <a:tailEnd type="stealth" w="lg" len="lg"/>
            </a:ln>
          </p:spPr>
          <p:style>
            <a:lnRef idx="1">
              <a:schemeClr val="accent4"/>
            </a:lnRef>
            <a:fillRef idx="0">
              <a:schemeClr val="accent4"/>
            </a:fillRef>
            <a:effectRef idx="0">
              <a:schemeClr val="accent4"/>
            </a:effectRef>
            <a:fontRef idx="minor">
              <a:schemeClr val="tx1"/>
            </a:fontRef>
          </p:style>
        </p:cxnSp>
        <p:cxnSp>
          <p:nvCxnSpPr>
            <p:cNvPr id="63" name="Straight Connector 62"/>
            <p:cNvCxnSpPr/>
            <p:nvPr/>
          </p:nvCxnSpPr>
          <p:spPr>
            <a:xfrm>
              <a:off x="6187871" y="1429809"/>
              <a:ext cx="0" cy="807388"/>
            </a:xfrm>
            <a:prstGeom prst="line">
              <a:avLst/>
            </a:prstGeom>
          </p:spPr>
          <p:style>
            <a:lnRef idx="1">
              <a:schemeClr val="accent4"/>
            </a:lnRef>
            <a:fillRef idx="0">
              <a:schemeClr val="accent4"/>
            </a:fillRef>
            <a:effectRef idx="0">
              <a:schemeClr val="accent4"/>
            </a:effectRef>
            <a:fontRef idx="minor">
              <a:schemeClr val="tx1"/>
            </a:fontRef>
          </p:style>
        </p:cxnSp>
        <p:cxnSp>
          <p:nvCxnSpPr>
            <p:cNvPr id="64" name="Straight Connector 63"/>
            <p:cNvCxnSpPr/>
            <p:nvPr/>
          </p:nvCxnSpPr>
          <p:spPr>
            <a:xfrm>
              <a:off x="6185931" y="4621565"/>
              <a:ext cx="1940" cy="1132151"/>
            </a:xfrm>
            <a:prstGeom prst="line">
              <a:avLst/>
            </a:prstGeom>
          </p:spPr>
          <p:style>
            <a:lnRef idx="1">
              <a:schemeClr val="accent4"/>
            </a:lnRef>
            <a:fillRef idx="0">
              <a:schemeClr val="accent4"/>
            </a:fillRef>
            <a:effectRef idx="0">
              <a:schemeClr val="accent4"/>
            </a:effectRef>
            <a:fontRef idx="minor">
              <a:schemeClr val="tx1"/>
            </a:fontRef>
          </p:style>
        </p:cxnSp>
        <p:cxnSp>
          <p:nvCxnSpPr>
            <p:cNvPr id="65" name="Straight Connector 64"/>
            <p:cNvCxnSpPr/>
            <p:nvPr/>
          </p:nvCxnSpPr>
          <p:spPr>
            <a:xfrm flipH="1">
              <a:off x="6185931" y="3276191"/>
              <a:ext cx="1" cy="387748"/>
            </a:xfrm>
            <a:prstGeom prst="line">
              <a:avLst/>
            </a:prstGeom>
          </p:spPr>
          <p:style>
            <a:lnRef idx="1">
              <a:schemeClr val="accent4"/>
            </a:lnRef>
            <a:fillRef idx="0">
              <a:schemeClr val="accent4"/>
            </a:fillRef>
            <a:effectRef idx="0">
              <a:schemeClr val="accent4"/>
            </a:effectRef>
            <a:fontRef idx="minor">
              <a:schemeClr val="tx1"/>
            </a:fontRef>
          </p:style>
        </p:cxnSp>
        <p:cxnSp>
          <p:nvCxnSpPr>
            <p:cNvPr id="66" name="Straight Connector 65"/>
            <p:cNvCxnSpPr/>
            <p:nvPr/>
          </p:nvCxnSpPr>
          <p:spPr>
            <a:xfrm flipH="1">
              <a:off x="6180368" y="3995871"/>
              <a:ext cx="5563" cy="334522"/>
            </a:xfrm>
            <a:prstGeom prst="line">
              <a:avLst/>
            </a:prstGeom>
          </p:spPr>
          <p:style>
            <a:lnRef idx="1">
              <a:schemeClr val="accent4"/>
            </a:lnRef>
            <a:fillRef idx="0">
              <a:schemeClr val="accent4"/>
            </a:fillRef>
            <a:effectRef idx="0">
              <a:schemeClr val="accent4"/>
            </a:effectRef>
            <a:fontRef idx="minor">
              <a:schemeClr val="tx1"/>
            </a:fontRef>
          </p:style>
        </p:cxnSp>
        <p:cxnSp>
          <p:nvCxnSpPr>
            <p:cNvPr id="67" name="Straight Connector 66"/>
            <p:cNvCxnSpPr/>
            <p:nvPr/>
          </p:nvCxnSpPr>
          <p:spPr>
            <a:xfrm>
              <a:off x="6180368" y="2575592"/>
              <a:ext cx="1" cy="282178"/>
            </a:xfrm>
            <a:prstGeom prst="line">
              <a:avLst/>
            </a:prstGeom>
          </p:spPr>
          <p:style>
            <a:lnRef idx="1">
              <a:schemeClr val="accent4"/>
            </a:lnRef>
            <a:fillRef idx="0">
              <a:schemeClr val="accent4"/>
            </a:fillRef>
            <a:effectRef idx="0">
              <a:schemeClr val="accent4"/>
            </a:effectRef>
            <a:fontRef idx="minor">
              <a:schemeClr val="tx1"/>
            </a:fontRef>
          </p:style>
        </p:cxnSp>
        <p:cxnSp>
          <p:nvCxnSpPr>
            <p:cNvPr id="68" name="Straight Arrow Connector 67"/>
            <p:cNvCxnSpPr/>
            <p:nvPr/>
          </p:nvCxnSpPr>
          <p:spPr>
            <a:xfrm flipH="1" flipV="1">
              <a:off x="8676378" y="2716681"/>
              <a:ext cx="852872" cy="8145"/>
            </a:xfrm>
            <a:prstGeom prst="straightConnector1">
              <a:avLst/>
            </a:prstGeom>
            <a:ln w="57150">
              <a:headEnd type="stealth" w="lg" len="lg"/>
              <a:tailEnd type="stealth" w="lg" len="lg"/>
            </a:ln>
          </p:spPr>
          <p:style>
            <a:lnRef idx="1">
              <a:schemeClr val="accent4"/>
            </a:lnRef>
            <a:fillRef idx="0">
              <a:schemeClr val="accent4"/>
            </a:fillRef>
            <a:effectRef idx="0">
              <a:schemeClr val="accent4"/>
            </a:effectRef>
            <a:fontRef idx="minor">
              <a:schemeClr val="tx1"/>
            </a:fontRef>
          </p:style>
        </p:cxnSp>
        <p:cxnSp>
          <p:nvCxnSpPr>
            <p:cNvPr id="69" name="Straight Arrow Connector 68"/>
            <p:cNvCxnSpPr/>
            <p:nvPr/>
          </p:nvCxnSpPr>
          <p:spPr>
            <a:xfrm flipH="1" flipV="1">
              <a:off x="10334118" y="3143713"/>
              <a:ext cx="1" cy="789224"/>
            </a:xfrm>
            <a:prstGeom prst="straightConnector1">
              <a:avLst/>
            </a:prstGeom>
            <a:ln w="57150">
              <a:headEnd type="stealth" w="lg" len="lg"/>
              <a:tailEnd type="stealth" w="lg" len="lg"/>
            </a:ln>
          </p:spPr>
          <p:style>
            <a:lnRef idx="1">
              <a:schemeClr val="accent4"/>
            </a:lnRef>
            <a:fillRef idx="0">
              <a:schemeClr val="accent4"/>
            </a:fillRef>
            <a:effectRef idx="0">
              <a:schemeClr val="accent4"/>
            </a:effectRef>
            <a:fontRef idx="minor">
              <a:schemeClr val="tx1"/>
            </a:fontRef>
          </p:style>
        </p:cxnSp>
        <p:cxnSp>
          <p:nvCxnSpPr>
            <p:cNvPr id="70" name="Straight Arrow Connector 69"/>
            <p:cNvCxnSpPr>
              <a:endCxn id="47" idx="2"/>
            </p:cNvCxnSpPr>
            <p:nvPr/>
          </p:nvCxnSpPr>
          <p:spPr>
            <a:xfrm flipV="1">
              <a:off x="3407462" y="4678209"/>
              <a:ext cx="1" cy="583460"/>
            </a:xfrm>
            <a:prstGeom prst="straightConnector1">
              <a:avLst/>
            </a:prstGeom>
            <a:ln w="57150">
              <a:headEnd type="stealth" w="lg" len="lg"/>
              <a:tailEnd type="stealth" w="lg" len="lg"/>
            </a:ln>
          </p:spPr>
          <p:style>
            <a:lnRef idx="1">
              <a:schemeClr val="accent4"/>
            </a:lnRef>
            <a:fillRef idx="0">
              <a:schemeClr val="accent4"/>
            </a:fillRef>
            <a:effectRef idx="0">
              <a:schemeClr val="accent4"/>
            </a:effectRef>
            <a:fontRef idx="minor">
              <a:schemeClr val="tx1"/>
            </a:fontRef>
          </p:style>
        </p:cxnSp>
        <p:cxnSp>
          <p:nvCxnSpPr>
            <p:cNvPr id="71" name="Straight Arrow Connector 70"/>
            <p:cNvCxnSpPr>
              <a:stCxn id="47" idx="0"/>
            </p:cNvCxnSpPr>
            <p:nvPr/>
          </p:nvCxnSpPr>
          <p:spPr>
            <a:xfrm flipH="1" flipV="1">
              <a:off x="3405130" y="4031934"/>
              <a:ext cx="2333" cy="311475"/>
            </a:xfrm>
            <a:prstGeom prst="straightConnector1">
              <a:avLst/>
            </a:prstGeom>
            <a:ln w="57150">
              <a:headEnd type="none" w="lg" len="lg"/>
              <a:tailEnd type="stealth" w="lg" len="lg"/>
            </a:ln>
          </p:spPr>
          <p:style>
            <a:lnRef idx="1">
              <a:schemeClr val="accent4"/>
            </a:lnRef>
            <a:fillRef idx="0">
              <a:schemeClr val="accent4"/>
            </a:fillRef>
            <a:effectRef idx="0">
              <a:schemeClr val="accent4"/>
            </a:effectRef>
            <a:fontRef idx="minor">
              <a:schemeClr val="tx1"/>
            </a:fontRef>
          </p:style>
        </p:cxnSp>
        <p:cxnSp>
          <p:nvCxnSpPr>
            <p:cNvPr id="72" name="Straight Arrow Connector 71"/>
            <p:cNvCxnSpPr/>
            <p:nvPr/>
          </p:nvCxnSpPr>
          <p:spPr>
            <a:xfrm flipH="1">
              <a:off x="3405130" y="2636605"/>
              <a:ext cx="2335" cy="381662"/>
            </a:xfrm>
            <a:prstGeom prst="straightConnector1">
              <a:avLst/>
            </a:prstGeom>
            <a:ln w="57150">
              <a:headEnd type="none" w="lg" len="lg"/>
              <a:tailEnd type="stealth" w="lg" len="lg"/>
            </a:ln>
          </p:spPr>
          <p:style>
            <a:lnRef idx="1">
              <a:schemeClr val="accent4"/>
            </a:lnRef>
            <a:fillRef idx="0">
              <a:schemeClr val="accent4"/>
            </a:fillRef>
            <a:effectRef idx="0">
              <a:schemeClr val="accent4"/>
            </a:effectRef>
            <a:fontRef idx="minor">
              <a:schemeClr val="tx1"/>
            </a:fontRef>
          </p:style>
        </p:cxnSp>
        <p:sp>
          <p:nvSpPr>
            <p:cNvPr id="73" name="Rounded Rectangle 72"/>
            <p:cNvSpPr/>
            <p:nvPr/>
          </p:nvSpPr>
          <p:spPr bwMode="auto">
            <a:xfrm>
              <a:off x="2062106" y="2338749"/>
              <a:ext cx="2690717" cy="334800"/>
            </a:xfrm>
            <a:prstGeom prst="roundRect">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1171692"/>
              <a:r>
                <a:rPr lang="en-US" dirty="0">
                  <a:solidFill>
                    <a:schemeClr val="bg1"/>
                  </a:solidFill>
                  <a:effectLst>
                    <a:outerShdw blurRad="38100" dist="38100" dir="2700000" algn="tl">
                      <a:srgbClr val="000000">
                        <a:alpha val="43137"/>
                      </a:srgbClr>
                    </a:outerShdw>
                  </a:effectLst>
                  <a:latin typeface="Segoe" pitchFamily="34" charset="0"/>
                </a:rPr>
                <a:t>JavaScript OM</a:t>
              </a:r>
            </a:p>
          </p:txBody>
        </p:sp>
        <p:cxnSp>
          <p:nvCxnSpPr>
            <p:cNvPr id="74" name="Straight Arrow Connector 73"/>
            <p:cNvCxnSpPr/>
            <p:nvPr/>
          </p:nvCxnSpPr>
          <p:spPr>
            <a:xfrm flipV="1">
              <a:off x="3407462" y="1826392"/>
              <a:ext cx="1" cy="583460"/>
            </a:xfrm>
            <a:prstGeom prst="straightConnector1">
              <a:avLst/>
            </a:prstGeom>
            <a:ln w="57150">
              <a:headEnd type="stealth" w="lg" len="lg"/>
              <a:tailEnd type="stealth" w="lg" len="lg"/>
            </a:ln>
          </p:spPr>
          <p:style>
            <a:lnRef idx="1">
              <a:schemeClr val="accent4"/>
            </a:lnRef>
            <a:fillRef idx="0">
              <a:schemeClr val="accent4"/>
            </a:fillRef>
            <a:effectRef idx="0">
              <a:schemeClr val="accent4"/>
            </a:effectRef>
            <a:fontRef idx="minor">
              <a:schemeClr val="tx1"/>
            </a:fontRef>
          </p:style>
        </p:cxnSp>
      </p:grpSp>
    </p:spTree>
    <p:extLst>
      <p:ext uri="{BB962C8B-B14F-4D97-AF65-F5344CB8AC3E}">
        <p14:creationId xmlns:p14="http://schemas.microsoft.com/office/powerpoint/2010/main" val="1715044880"/>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Changes to CSOM</a:t>
            </a:r>
            <a:endParaRPr lang="en-US" dirty="0"/>
          </a:p>
        </p:txBody>
      </p:sp>
      <p:sp>
        <p:nvSpPr>
          <p:cNvPr id="5" name="Content Placeholder 4"/>
          <p:cNvSpPr>
            <a:spLocks noGrp="1"/>
          </p:cNvSpPr>
          <p:nvPr>
            <p:ph type="body" sz="quarter" idx="10"/>
          </p:nvPr>
        </p:nvSpPr>
        <p:spPr/>
        <p:txBody>
          <a:bodyPr/>
          <a:lstStyle/>
          <a:p>
            <a:r>
              <a:rPr lang="en-US" dirty="0" smtClean="0"/>
              <a:t>In SharePoint Foundation</a:t>
            </a:r>
          </a:p>
          <a:p>
            <a:pPr lvl="1"/>
            <a:r>
              <a:rPr lang="en-US" dirty="0" smtClean="0"/>
              <a:t>No Significant Changes to CSOM apart from REST support</a:t>
            </a:r>
          </a:p>
          <a:p>
            <a:pPr lvl="1"/>
            <a:r>
              <a:rPr lang="en-US" dirty="0" smtClean="0"/>
              <a:t>Primary investment is adding REST support to existing API</a:t>
            </a:r>
          </a:p>
          <a:p>
            <a:pPr marL="460375" lvl="1" indent="0">
              <a:buNone/>
            </a:pPr>
            <a:r>
              <a:rPr lang="en-US" dirty="0" smtClean="0"/>
              <a:t/>
            </a:r>
            <a:br>
              <a:rPr lang="en-US" dirty="0" smtClean="0"/>
            </a:br>
            <a:endParaRPr lang="en-US" dirty="0" smtClean="0"/>
          </a:p>
          <a:p>
            <a:pPr marL="460375" lvl="1" indent="0">
              <a:buNone/>
            </a:pPr>
            <a:endParaRPr lang="en-US" dirty="0" smtClean="0"/>
          </a:p>
          <a:p>
            <a:r>
              <a:rPr lang="en-US" dirty="0" smtClean="0"/>
              <a:t>In SharePoint Server</a:t>
            </a:r>
          </a:p>
          <a:p>
            <a:pPr lvl="1"/>
            <a:r>
              <a:rPr lang="en-US" dirty="0" smtClean="0"/>
              <a:t>New APIs have been added with CSOM and REST support</a:t>
            </a:r>
          </a:p>
          <a:p>
            <a:pPr lvl="1"/>
            <a:endParaRPr lang="en-US" dirty="0" smtClean="0"/>
          </a:p>
          <a:p>
            <a:pPr lvl="1"/>
            <a:endParaRPr lang="en-US"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54417" y="5106697"/>
            <a:ext cx="4671956" cy="1286228"/>
          </a:xfrm>
          <a:prstGeom prst="rect">
            <a:avLst/>
          </a:prstGeom>
          <a:ln>
            <a:solidFill>
              <a:schemeClr val="bg1">
                <a:lumMod val="75000"/>
              </a:schemeClr>
            </a:solidFill>
          </a:ln>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54417" y="2967187"/>
            <a:ext cx="3599840" cy="852668"/>
          </a:xfrm>
          <a:prstGeom prst="rect">
            <a:avLst/>
          </a:prstGeom>
          <a:ln>
            <a:solidFill>
              <a:schemeClr val="bg1">
                <a:lumMod val="75000"/>
              </a:schemeClr>
            </a:solidFill>
          </a:ln>
        </p:spPr>
      </p:pic>
    </p:spTree>
    <p:extLst>
      <p:ext uri="{BB962C8B-B14F-4D97-AF65-F5344CB8AC3E}">
        <p14:creationId xmlns:p14="http://schemas.microsoft.com/office/powerpoint/2010/main" val="3099857949"/>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CSOM using Managed Code</a:t>
            </a:r>
            <a:endParaRPr lang="en-US"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99341" y="1420681"/>
            <a:ext cx="7443367" cy="4843724"/>
          </a:xfrm>
          <a:prstGeom prst="rect">
            <a:avLst/>
          </a:prstGeom>
          <a:ln w="3175">
            <a:solidFill>
              <a:schemeClr val="bg1">
                <a:lumMod val="75000"/>
              </a:schemeClr>
            </a:solidFill>
          </a:ln>
        </p:spPr>
      </p:pic>
    </p:spTree>
    <p:extLst>
      <p:ext uri="{BB962C8B-B14F-4D97-AF65-F5344CB8AC3E}">
        <p14:creationId xmlns:p14="http://schemas.microsoft.com/office/powerpoint/2010/main" val="1725035089"/>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CSOM using JavaScript</a:t>
            </a:r>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42424" y="1269344"/>
            <a:ext cx="6446084" cy="5004311"/>
          </a:xfrm>
          <a:prstGeom prst="rect">
            <a:avLst/>
          </a:prstGeom>
          <a:ln>
            <a:solidFill>
              <a:schemeClr val="bg1">
                <a:lumMod val="75000"/>
              </a:schemeClr>
            </a:solidFill>
          </a:ln>
        </p:spPr>
      </p:pic>
    </p:spTree>
    <p:extLst>
      <p:ext uri="{BB962C8B-B14F-4D97-AF65-F5344CB8AC3E}">
        <p14:creationId xmlns:p14="http://schemas.microsoft.com/office/powerpoint/2010/main" val="3294198006"/>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a:lstStyle/>
          <a:p>
            <a:endParaRPr lang="en-US"/>
          </a:p>
        </p:txBody>
      </p:sp>
      <p:sp>
        <p:nvSpPr>
          <p:cNvPr id="4" name="Text Placeholder 3"/>
          <p:cNvSpPr>
            <a:spLocks noGrp="1"/>
          </p:cNvSpPr>
          <p:nvPr>
            <p:ph type="body" sz="quarter" idx="10"/>
          </p:nvPr>
        </p:nvSpPr>
        <p:spPr/>
        <p:txBody>
          <a:bodyPr/>
          <a:lstStyle/>
          <a:p>
            <a:r>
              <a:rPr lang="en-US" dirty="0" smtClean="0"/>
              <a:t>demo </a:t>
            </a:r>
            <a:endParaRPr lang="en-US" dirty="0"/>
          </a:p>
        </p:txBody>
      </p:sp>
      <p:sp>
        <p:nvSpPr>
          <p:cNvPr id="6" name="Text Placeholder 5"/>
          <p:cNvSpPr>
            <a:spLocks noGrp="1"/>
          </p:cNvSpPr>
          <p:nvPr>
            <p:ph type="body" sz="quarter" idx="11"/>
          </p:nvPr>
        </p:nvSpPr>
        <p:spPr/>
        <p:txBody>
          <a:bodyPr/>
          <a:lstStyle/>
          <a:p>
            <a:r>
              <a:rPr lang="en-US" dirty="0"/>
              <a:t>Programming CSOM from a C# Project</a:t>
            </a:r>
          </a:p>
        </p:txBody>
      </p:sp>
    </p:spTree>
    <p:extLst>
      <p:ext uri="{BB962C8B-B14F-4D97-AF65-F5344CB8AC3E}">
        <p14:creationId xmlns:p14="http://schemas.microsoft.com/office/powerpoint/2010/main" val="231162545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REST and ODATA </a:t>
            </a:r>
            <a:r>
              <a:rPr lang="en-US" dirty="0" smtClean="0"/>
              <a:t>Fundamentals</a:t>
            </a:r>
            <a:endParaRPr lang="en-US" dirty="0"/>
          </a:p>
        </p:txBody>
      </p:sp>
    </p:spTree>
    <p:extLst>
      <p:ext uri="{BB962C8B-B14F-4D97-AF65-F5344CB8AC3E}">
        <p14:creationId xmlns:p14="http://schemas.microsoft.com/office/powerpoint/2010/main" val="2540351524"/>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Why is REST Important?</a:t>
            </a:r>
            <a:endParaRPr lang="en-US" dirty="0"/>
          </a:p>
        </p:txBody>
      </p:sp>
      <p:sp>
        <p:nvSpPr>
          <p:cNvPr id="5" name="Content Placeholder 4"/>
          <p:cNvSpPr>
            <a:spLocks noGrp="1"/>
          </p:cNvSpPr>
          <p:nvPr>
            <p:ph type="body" sz="quarter" idx="10"/>
          </p:nvPr>
        </p:nvSpPr>
        <p:spPr/>
        <p:txBody>
          <a:bodyPr/>
          <a:lstStyle/>
          <a:p>
            <a:r>
              <a:rPr lang="en-US" dirty="0" smtClean="0"/>
              <a:t>Significant Industry Momentum</a:t>
            </a:r>
          </a:p>
          <a:p>
            <a:pPr lvl="1"/>
            <a:endParaRPr lang="en-US" dirty="0" smtClean="0"/>
          </a:p>
          <a:p>
            <a:r>
              <a:rPr lang="en-US" dirty="0" smtClean="0"/>
              <a:t>Simpler and Easier to Use</a:t>
            </a:r>
          </a:p>
          <a:p>
            <a:pPr lvl="1"/>
            <a:r>
              <a:rPr lang="en-US" dirty="0" smtClean="0"/>
              <a:t>Much easier to use than SOAP-based Web service</a:t>
            </a:r>
          </a:p>
          <a:p>
            <a:pPr lvl="1"/>
            <a:r>
              <a:rPr lang="en-US" dirty="0" smtClean="0"/>
              <a:t>Higher productivity when using JavaScript </a:t>
            </a:r>
            <a:r>
              <a:rPr lang="en-US" dirty="0"/>
              <a:t>and jQuery</a:t>
            </a:r>
            <a:endParaRPr lang="en-US" dirty="0" smtClean="0"/>
          </a:p>
          <a:p>
            <a:pPr lvl="1"/>
            <a:r>
              <a:rPr lang="en-US" dirty="0" smtClean="0"/>
              <a:t>Results can be returned in JSON and ATOM format</a:t>
            </a:r>
          </a:p>
          <a:p>
            <a:pPr lvl="1"/>
            <a:endParaRPr lang="en-US" dirty="0" smtClean="0"/>
          </a:p>
          <a:p>
            <a:r>
              <a:rPr lang="en-US" dirty="0" smtClean="0"/>
              <a:t>Each query is submitted with a unique URL</a:t>
            </a:r>
          </a:p>
          <a:p>
            <a:pPr lvl="1"/>
            <a:r>
              <a:rPr lang="en-US" dirty="0" smtClean="0"/>
              <a:t>Results can be cached by proxy servers</a:t>
            </a:r>
          </a:p>
          <a:p>
            <a:endParaRPr lang="en-US" dirty="0"/>
          </a:p>
        </p:txBody>
      </p:sp>
    </p:spTree>
    <p:extLst>
      <p:ext uri="{BB962C8B-B14F-4D97-AF65-F5344CB8AC3E}">
        <p14:creationId xmlns:p14="http://schemas.microsoft.com/office/powerpoint/2010/main" val="2673087507"/>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ODATA Primer</a:t>
            </a:r>
            <a:endParaRPr lang="en-US" dirty="0"/>
          </a:p>
        </p:txBody>
      </p:sp>
      <p:sp>
        <p:nvSpPr>
          <p:cNvPr id="5" name="Content Placeholder 4"/>
          <p:cNvSpPr>
            <a:spLocks noGrp="1"/>
          </p:cNvSpPr>
          <p:nvPr>
            <p:ph type="body" sz="quarter" idx="10"/>
          </p:nvPr>
        </p:nvSpPr>
        <p:spPr/>
        <p:txBody>
          <a:bodyPr/>
          <a:lstStyle/>
          <a:p>
            <a:r>
              <a:rPr lang="en-US" sz="3600" dirty="0" smtClean="0"/>
              <a:t>“THE” New Data Access API for HTTP-based Clients</a:t>
            </a:r>
          </a:p>
          <a:p>
            <a:pPr lvl="1"/>
            <a:r>
              <a:rPr lang="en-US" sz="2000" dirty="0" smtClean="0"/>
              <a:t>Based on open specification growing in popularity</a:t>
            </a:r>
          </a:p>
          <a:p>
            <a:pPr lvl="1"/>
            <a:r>
              <a:rPr lang="en-US" sz="2000" dirty="0" smtClean="0"/>
              <a:t>Standardizes Data Access APIs for CRUD operations</a:t>
            </a:r>
          </a:p>
          <a:p>
            <a:pPr lvl="1"/>
            <a:r>
              <a:rPr lang="en-US" sz="2000" dirty="0" smtClean="0"/>
              <a:t>OData services are emerging on Internet </a:t>
            </a:r>
            <a:r>
              <a:rPr lang="en-US" sz="2000" dirty="0"/>
              <a:t>(</a:t>
            </a:r>
            <a:r>
              <a:rPr lang="en-US" sz="2000" dirty="0" err="1"/>
              <a:t>NetFlix</a:t>
            </a:r>
            <a:r>
              <a:rPr lang="en-US" sz="2000" dirty="0"/>
              <a:t>, Dallas, Azure)</a:t>
            </a:r>
            <a:endParaRPr lang="en-US" sz="2000" dirty="0" smtClean="0"/>
          </a:p>
          <a:p>
            <a:pPr lvl="1"/>
            <a:r>
              <a:rPr lang="en-US" sz="2000" dirty="0" smtClean="0"/>
              <a:t>OData clients becoming more popular as well</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6493" y="3332906"/>
            <a:ext cx="9852634" cy="1946620"/>
          </a:xfrm>
          <a:prstGeom prst="rect">
            <a:avLst/>
          </a:prstGeom>
          <a:ln>
            <a:solidFill>
              <a:schemeClr val="bg1">
                <a:lumMod val="75000"/>
              </a:schemeClr>
            </a:solidFill>
          </a:ln>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76964" y="4237113"/>
            <a:ext cx="4985939" cy="1955353"/>
          </a:xfrm>
          <a:prstGeom prst="rect">
            <a:avLst/>
          </a:prstGeom>
          <a:ln>
            <a:solidFill>
              <a:schemeClr val="bg1">
                <a:lumMod val="75000"/>
              </a:schemeClr>
            </a:solidFill>
          </a:ln>
        </p:spPr>
      </p:pic>
    </p:spTree>
    <p:extLst>
      <p:ext uri="{BB962C8B-B14F-4D97-AF65-F5344CB8AC3E}">
        <p14:creationId xmlns:p14="http://schemas.microsoft.com/office/powerpoint/2010/main" val="1074808824"/>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OData Terms and Concepts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293754622"/>
              </p:ext>
            </p:extLst>
          </p:nvPr>
        </p:nvGraphicFramePr>
        <p:xfrm>
          <a:off x="1043208" y="1394747"/>
          <a:ext cx="10377267" cy="4625052"/>
        </p:xfrm>
        <a:graphic>
          <a:graphicData uri="http://schemas.openxmlformats.org/drawingml/2006/table">
            <a:tbl>
              <a:tblPr firstRow="1" bandRow="1">
                <a:tableStyleId>{2D5ABB26-0587-4C30-8999-92F81FD0307C}</a:tableStyleId>
              </a:tblPr>
              <a:tblGrid>
                <a:gridCol w="2442942"/>
                <a:gridCol w="7934325"/>
              </a:tblGrid>
              <a:tr h="431442">
                <a:tc>
                  <a:txBody>
                    <a:bodyPr/>
                    <a:lstStyle/>
                    <a:p>
                      <a:r>
                        <a:rPr lang="fi-FI" sz="1900" dirty="0" smtClean="0"/>
                        <a:t>Odata</a:t>
                      </a:r>
                      <a:r>
                        <a:rPr lang="fi-FI" sz="1900" baseline="0" dirty="0" smtClean="0"/>
                        <a:t> Resource</a:t>
                      </a:r>
                      <a:endParaRPr lang="en-US" sz="1900" dirty="0"/>
                    </a:p>
                  </a:txBody>
                  <a:tcPr marL="121888" marR="121888">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r>
                        <a:rPr lang="fi-FI" sz="1900" dirty="0" smtClean="0"/>
                        <a:t>Is</a:t>
                      </a:r>
                      <a:r>
                        <a:rPr lang="fi-FI" sz="1900" baseline="0" dirty="0" smtClean="0"/>
                        <a:t> Described in an Entity Data Model by</a:t>
                      </a:r>
                      <a:endParaRPr lang="en-US" sz="1900" dirty="0"/>
                    </a:p>
                  </a:txBody>
                  <a:tcPr marL="121888" marR="121888">
                    <a:lnB w="12700" cap="flat" cmpd="sng" algn="ctr">
                      <a:solidFill>
                        <a:schemeClr val="bg1">
                          <a:lumMod val="75000"/>
                        </a:schemeClr>
                      </a:solidFill>
                      <a:prstDash val="solid"/>
                      <a:round/>
                      <a:headEnd type="none" w="med" len="med"/>
                      <a:tailEnd type="none" w="med" len="med"/>
                    </a:lnB>
                    <a:solidFill>
                      <a:schemeClr val="bg1">
                        <a:lumMod val="95000"/>
                      </a:schemeClr>
                    </a:solidFill>
                  </a:tcPr>
                </a:tc>
              </a:tr>
              <a:tr h="1190779">
                <a:tc>
                  <a:txBody>
                    <a:bodyPr/>
                    <a:lstStyle/>
                    <a:p>
                      <a:r>
                        <a:rPr lang="fi-FI" sz="1900" dirty="0" smtClean="0"/>
                        <a:t>Collection</a:t>
                      </a:r>
                    </a:p>
                  </a:txBody>
                  <a:tcPr marL="121888" marR="121888" marT="91440" marB="91440">
                    <a:lnL>
                      <a:noFill/>
                    </a:lnL>
                    <a:lnR>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900" dirty="0" smtClean="0"/>
                        <a:t>Entity Set</a:t>
                      </a:r>
                    </a:p>
                    <a:p>
                      <a:r>
                        <a:rPr lang="fi-FI" sz="1900" dirty="0" smtClean="0"/>
                        <a:t>A</a:t>
                      </a:r>
                      <a:r>
                        <a:rPr lang="fi-FI" sz="1900" baseline="0" dirty="0" smtClean="0"/>
                        <a:t> navigation property on an entity type that identifies a collection of entities</a:t>
                      </a:r>
                      <a:endParaRPr lang="en-US" sz="1900" dirty="0"/>
                    </a:p>
                  </a:txBody>
                  <a:tcPr marL="121888" marR="121888" marT="91440" marB="91440">
                    <a:lnL>
                      <a:noFill/>
                    </a:lnL>
                    <a:lnR>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r>
              <a:tr h="862883">
                <a:tc>
                  <a:txBody>
                    <a:bodyPr/>
                    <a:lstStyle/>
                    <a:p>
                      <a:r>
                        <a:rPr lang="fi-FI" sz="1900" dirty="0" smtClean="0"/>
                        <a:t>Entry</a:t>
                      </a:r>
                      <a:endParaRPr lang="en-US" sz="1900" dirty="0"/>
                    </a:p>
                  </a:txBody>
                  <a:tcPr marL="121888" marR="121888" marT="91440" marB="91440">
                    <a:lnL>
                      <a:noFill/>
                    </a:lnL>
                    <a:lnR>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900" dirty="0" smtClean="0"/>
                        <a:t>Entity</a:t>
                      </a:r>
                      <a:r>
                        <a:rPr lang="en-US" sz="1900" baseline="0" dirty="0" smtClean="0"/>
                        <a:t> Type</a:t>
                      </a:r>
                    </a:p>
                    <a:p>
                      <a:r>
                        <a:rPr lang="fi-FI" sz="1900" baseline="0" dirty="0" smtClean="0"/>
                        <a:t>Note: Entity Types may be part of a type hierarchy</a:t>
                      </a:r>
                      <a:endParaRPr lang="en-US" sz="1900" dirty="0"/>
                    </a:p>
                  </a:txBody>
                  <a:tcPr marL="121888" marR="121888" marT="91440" marB="91440">
                    <a:lnL>
                      <a:noFill/>
                    </a:lnL>
                    <a:lnR>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r>
              <a:tr h="534987">
                <a:tc>
                  <a:txBody>
                    <a:bodyPr/>
                    <a:lstStyle/>
                    <a:p>
                      <a:r>
                        <a:rPr lang="fi-FI" sz="1900" dirty="0" smtClean="0"/>
                        <a:t>Property of an entry</a:t>
                      </a:r>
                      <a:endParaRPr lang="en-US" sz="1900" dirty="0"/>
                    </a:p>
                  </a:txBody>
                  <a:tcPr marL="121888" marR="121888" marT="91440" marB="91440">
                    <a:lnL>
                      <a:noFill/>
                    </a:lnL>
                    <a:lnR>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900" dirty="0" smtClean="0"/>
                        <a:t>Primitive or Complex Entity Type Property</a:t>
                      </a:r>
                      <a:endParaRPr lang="en-US" sz="1900" dirty="0"/>
                    </a:p>
                  </a:txBody>
                  <a:tcPr marL="121888" marR="121888" marT="91440" marB="91440">
                    <a:lnL>
                      <a:noFill/>
                    </a:lnL>
                    <a:lnR>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r>
              <a:tr h="534987">
                <a:tc>
                  <a:txBody>
                    <a:bodyPr/>
                    <a:lstStyle/>
                    <a:p>
                      <a:r>
                        <a:rPr lang="fi-FI" sz="1900" dirty="0" smtClean="0"/>
                        <a:t>Complex Type</a:t>
                      </a:r>
                      <a:endParaRPr lang="en-US" sz="1900" dirty="0"/>
                    </a:p>
                  </a:txBody>
                  <a:tcPr marL="121888" marR="121888" marT="91440" marB="91440">
                    <a:lnL>
                      <a:noFill/>
                    </a:lnL>
                    <a:lnR>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fi-FI" sz="1900" dirty="0" smtClean="0"/>
                        <a:t>Complex Type</a:t>
                      </a:r>
                      <a:endParaRPr lang="en-US" sz="1900" dirty="0"/>
                    </a:p>
                  </a:txBody>
                  <a:tcPr marL="121888" marR="121888" marT="91440" marB="91440">
                    <a:lnL>
                      <a:noFill/>
                    </a:lnL>
                    <a:lnR>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r>
              <a:tr h="534987">
                <a:tc>
                  <a:txBody>
                    <a:bodyPr/>
                    <a:lstStyle/>
                    <a:p>
                      <a:r>
                        <a:rPr lang="fi-FI" sz="1900" dirty="0" smtClean="0"/>
                        <a:t>Link</a:t>
                      </a:r>
                      <a:endParaRPr lang="en-US" sz="1900" dirty="0"/>
                    </a:p>
                  </a:txBody>
                  <a:tcPr marL="121888" marR="121888" marT="91440" marB="91440">
                    <a:lnL>
                      <a:noFill/>
                    </a:lnL>
                    <a:lnR>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fi-FI" sz="1900" dirty="0" smtClean="0"/>
                        <a:t>A</a:t>
                      </a:r>
                      <a:r>
                        <a:rPr lang="fi-FI" sz="1900" baseline="0" dirty="0" smtClean="0"/>
                        <a:t> Navigation Property defined on an Entity Type</a:t>
                      </a:r>
                      <a:endParaRPr lang="en-US" sz="1900" dirty="0"/>
                    </a:p>
                  </a:txBody>
                  <a:tcPr marL="121888" marR="121888" marT="91440" marB="91440">
                    <a:lnL>
                      <a:noFill/>
                    </a:lnL>
                    <a:lnR>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r>
              <a:tr h="534987">
                <a:tc>
                  <a:txBody>
                    <a:bodyPr/>
                    <a:lstStyle/>
                    <a:p>
                      <a:r>
                        <a:rPr lang="fi-FI" sz="1900" dirty="0" smtClean="0"/>
                        <a:t>Service Operation</a:t>
                      </a:r>
                      <a:endParaRPr lang="en-US" sz="1900" dirty="0"/>
                    </a:p>
                  </a:txBody>
                  <a:tcPr marL="121888" marR="121888" marT="91440" marB="91440">
                    <a:lnL>
                      <a:noFill/>
                    </a:lnL>
                    <a:lnR>
                      <a:noFill/>
                    </a:lnR>
                    <a:lnT w="12700" cap="flat" cmpd="sng" algn="ctr">
                      <a:solidFill>
                        <a:schemeClr val="bg1">
                          <a:lumMod val="75000"/>
                        </a:schemeClr>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r>
                        <a:rPr lang="fi-FI" sz="1900" dirty="0" smtClean="0"/>
                        <a:t>Function Import</a:t>
                      </a:r>
                      <a:endParaRPr lang="en-US" sz="1900" dirty="0"/>
                    </a:p>
                  </a:txBody>
                  <a:tcPr marL="121888" marR="121888" marT="91440" marB="91440">
                    <a:lnL>
                      <a:noFill/>
                    </a:lnL>
                    <a:lnR>
                      <a:noFill/>
                    </a:lnR>
                    <a:lnT w="12700" cap="flat" cmpd="sng" algn="ctr">
                      <a:solidFill>
                        <a:schemeClr val="bg1">
                          <a:lumMod val="75000"/>
                        </a:schemeClr>
                      </a:solidFill>
                      <a:prstDash val="solid"/>
                      <a:round/>
                      <a:headEnd type="none" w="med" len="med"/>
                      <a:tailEnd type="none" w="med" len="med"/>
                    </a:lnT>
                    <a:lnB>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3137305207"/>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Agenda</a:t>
            </a:r>
            <a:endParaRPr lang="en-US" dirty="0"/>
          </a:p>
        </p:txBody>
      </p:sp>
      <p:sp>
        <p:nvSpPr>
          <p:cNvPr id="5" name="Content Placeholder 4"/>
          <p:cNvSpPr>
            <a:spLocks noGrp="1"/>
          </p:cNvSpPr>
          <p:nvPr>
            <p:ph type="body" sz="quarter" idx="10"/>
          </p:nvPr>
        </p:nvSpPr>
        <p:spPr/>
        <p:txBody>
          <a:bodyPr/>
          <a:lstStyle/>
          <a:p>
            <a:r>
              <a:rPr lang="en-US" dirty="0" smtClean="0"/>
              <a:t>The SharePoint 2013 </a:t>
            </a:r>
            <a:r>
              <a:rPr lang="en-US" dirty="0"/>
              <a:t>Strategy for CSOM and </a:t>
            </a:r>
            <a:r>
              <a:rPr lang="en-US" dirty="0" smtClean="0"/>
              <a:t>REST</a:t>
            </a:r>
          </a:p>
          <a:p>
            <a:endParaRPr lang="en-US" dirty="0" smtClean="0"/>
          </a:p>
          <a:p>
            <a:r>
              <a:rPr lang="en-US" dirty="0" smtClean="0"/>
              <a:t>Programming CSOM with C# and JavaScript</a:t>
            </a:r>
          </a:p>
          <a:p>
            <a:endParaRPr lang="en-US" dirty="0" smtClean="0"/>
          </a:p>
          <a:p>
            <a:r>
              <a:rPr lang="en-US" dirty="0" smtClean="0"/>
              <a:t>REST and ODATA Fundamentals</a:t>
            </a:r>
          </a:p>
          <a:p>
            <a:endParaRPr lang="en-US" dirty="0" smtClean="0"/>
          </a:p>
          <a:p>
            <a:r>
              <a:rPr lang="en-US" dirty="0" smtClean="0"/>
              <a:t>Making REST calls with C# and JavaScript</a:t>
            </a:r>
          </a:p>
        </p:txBody>
      </p:sp>
    </p:spTree>
    <p:extLst>
      <p:ext uri="{BB962C8B-B14F-4D97-AF65-F5344CB8AC3E}">
        <p14:creationId xmlns:p14="http://schemas.microsoft.com/office/powerpoint/2010/main" val="1412724358"/>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OData Implementation Details</a:t>
            </a:r>
            <a:endParaRPr lang="en-US" dirty="0"/>
          </a:p>
        </p:txBody>
      </p:sp>
      <p:sp>
        <p:nvSpPr>
          <p:cNvPr id="5" name="Content Placeholder 4"/>
          <p:cNvSpPr>
            <a:spLocks noGrp="1"/>
          </p:cNvSpPr>
          <p:nvPr>
            <p:ph type="body" sz="quarter" idx="10"/>
          </p:nvPr>
        </p:nvSpPr>
        <p:spPr/>
        <p:txBody>
          <a:bodyPr/>
          <a:lstStyle/>
          <a:p>
            <a:r>
              <a:rPr lang="en-US" dirty="0" smtClean="0"/>
              <a:t>OData maps CRUD operations to HTTP verbs</a:t>
            </a:r>
          </a:p>
          <a:p>
            <a:pPr lvl="1"/>
            <a:r>
              <a:rPr lang="en-US" dirty="0" smtClean="0"/>
              <a:t>Read </a:t>
            </a:r>
            <a:r>
              <a:rPr lang="en-US" dirty="0"/>
              <a:t>operations </a:t>
            </a:r>
            <a:r>
              <a:rPr lang="en-US" dirty="0" smtClean="0"/>
              <a:t>mapped </a:t>
            </a:r>
            <a:r>
              <a:rPr lang="en-US" dirty="0"/>
              <a:t>to HTTP </a:t>
            </a:r>
            <a:r>
              <a:rPr lang="en-US" dirty="0" smtClean="0"/>
              <a:t>GET</a:t>
            </a:r>
          </a:p>
          <a:p>
            <a:pPr lvl="1"/>
            <a:r>
              <a:rPr lang="en-US" dirty="0"/>
              <a:t>Insert operations mapped to HTP POST</a:t>
            </a:r>
          </a:p>
          <a:p>
            <a:pPr lvl="1"/>
            <a:r>
              <a:rPr lang="en-US" dirty="0" smtClean="0"/>
              <a:t>Update </a:t>
            </a:r>
            <a:r>
              <a:rPr lang="en-US" dirty="0"/>
              <a:t>operations </a:t>
            </a:r>
            <a:r>
              <a:rPr lang="en-US" dirty="0" smtClean="0"/>
              <a:t>mapped </a:t>
            </a:r>
            <a:r>
              <a:rPr lang="en-US" dirty="0"/>
              <a:t>to HTTP </a:t>
            </a:r>
            <a:r>
              <a:rPr lang="en-US" dirty="0" smtClean="0"/>
              <a:t>PUT or HTTP MERGE</a:t>
            </a:r>
          </a:p>
          <a:p>
            <a:pPr lvl="1"/>
            <a:r>
              <a:rPr lang="en-US" dirty="0" smtClean="0"/>
              <a:t>Delete operations mapped to HTTP DELETE</a:t>
            </a:r>
          </a:p>
          <a:p>
            <a:endParaRPr lang="en-US" dirty="0" smtClean="0"/>
          </a:p>
          <a:p>
            <a:r>
              <a:rPr lang="en-US" dirty="0" smtClean="0"/>
              <a:t>Methods </a:t>
            </a:r>
            <a:r>
              <a:rPr lang="en-US" dirty="0"/>
              <a:t>will be mapped into </a:t>
            </a:r>
            <a:r>
              <a:rPr lang="en-US" dirty="0" smtClean="0"/>
              <a:t>either…</a:t>
            </a:r>
          </a:p>
          <a:p>
            <a:pPr lvl="1"/>
            <a:r>
              <a:rPr lang="en-US" dirty="0" smtClean="0"/>
              <a:t>Navigator </a:t>
            </a:r>
            <a:r>
              <a:rPr lang="en-US" dirty="0"/>
              <a:t>operations (e.g., </a:t>
            </a:r>
            <a:r>
              <a:rPr lang="en-US" dirty="0" err="1" smtClean="0"/>
              <a:t>web.getByTitle</a:t>
            </a:r>
            <a:r>
              <a:rPr lang="en-US" dirty="0"/>
              <a:t>) </a:t>
            </a:r>
            <a:r>
              <a:rPr lang="en-US" dirty="0" smtClean="0"/>
              <a:t>via a GET</a:t>
            </a:r>
          </a:p>
          <a:p>
            <a:pPr lvl="1"/>
            <a:r>
              <a:rPr lang="en-US" dirty="0"/>
              <a:t>S</a:t>
            </a:r>
            <a:r>
              <a:rPr lang="en-US" dirty="0" smtClean="0"/>
              <a:t>ervice </a:t>
            </a:r>
            <a:r>
              <a:rPr lang="en-US" dirty="0"/>
              <a:t>operations </a:t>
            </a:r>
            <a:r>
              <a:rPr lang="en-US" dirty="0" smtClean="0"/>
              <a:t>via a POST, PUT, MERGE or DELETE</a:t>
            </a:r>
            <a:endParaRPr lang="en-US" dirty="0"/>
          </a:p>
        </p:txBody>
      </p:sp>
    </p:spTree>
    <p:extLst>
      <p:ext uri="{BB962C8B-B14F-4D97-AF65-F5344CB8AC3E}">
        <p14:creationId xmlns:p14="http://schemas.microsoft.com/office/powerpoint/2010/main" val="3814109218"/>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OData URIs</a:t>
            </a:r>
            <a:endParaRPr lang="en-US" dirty="0"/>
          </a:p>
        </p:txBody>
      </p:sp>
      <p:sp>
        <p:nvSpPr>
          <p:cNvPr id="5" name="Content Placeholder 4"/>
          <p:cNvSpPr>
            <a:spLocks noGrp="1"/>
          </p:cNvSpPr>
          <p:nvPr>
            <p:ph type="body" sz="quarter" idx="10"/>
          </p:nvPr>
        </p:nvSpPr>
        <p:spPr/>
        <p:txBody>
          <a:bodyPr/>
          <a:lstStyle/>
          <a:p>
            <a:r>
              <a:rPr lang="en-US" dirty="0"/>
              <a:t>URI has three significant </a:t>
            </a:r>
            <a:r>
              <a:rPr lang="en-US" dirty="0" smtClean="0"/>
              <a:t>parts</a:t>
            </a:r>
          </a:p>
          <a:p>
            <a:pPr lvl="1"/>
            <a:r>
              <a:rPr lang="en-US" dirty="0"/>
              <a:t>S</a:t>
            </a:r>
            <a:r>
              <a:rPr lang="en-US" dirty="0" smtClean="0"/>
              <a:t>ervice </a:t>
            </a:r>
            <a:r>
              <a:rPr lang="en-US" dirty="0"/>
              <a:t>root </a:t>
            </a:r>
            <a:r>
              <a:rPr lang="en-US" dirty="0" smtClean="0"/>
              <a:t>URI</a:t>
            </a:r>
          </a:p>
          <a:p>
            <a:pPr lvl="1"/>
            <a:r>
              <a:rPr lang="en-US" dirty="0" smtClean="0"/>
              <a:t>Resource </a:t>
            </a:r>
            <a:r>
              <a:rPr lang="en-US" dirty="0"/>
              <a:t>path </a:t>
            </a:r>
            <a:endParaRPr lang="en-US" dirty="0" smtClean="0"/>
          </a:p>
          <a:p>
            <a:pPr lvl="1"/>
            <a:r>
              <a:rPr lang="en-US" dirty="0"/>
              <a:t>Q</a:t>
            </a:r>
            <a:r>
              <a:rPr lang="en-US" dirty="0" smtClean="0"/>
              <a:t>uery </a:t>
            </a:r>
            <a:r>
              <a:rPr lang="en-US" dirty="0"/>
              <a:t>string </a:t>
            </a:r>
            <a:r>
              <a:rPr lang="en-US" dirty="0" smtClean="0"/>
              <a:t>options</a:t>
            </a:r>
            <a:endParaRPr lang="en-US"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92045" y="3534282"/>
            <a:ext cx="8969589" cy="609840"/>
          </a:xfrm>
          <a:prstGeom prst="rect">
            <a:avLst/>
          </a:prstGeom>
          <a:ln>
            <a:solidFill>
              <a:schemeClr val="bg1">
                <a:lumMod val="75000"/>
              </a:schemeClr>
            </a:solidFill>
          </a:ln>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92045" y="4423522"/>
            <a:ext cx="9165962" cy="1092200"/>
          </a:xfrm>
          <a:prstGeom prst="rect">
            <a:avLst/>
          </a:prstGeom>
          <a:ln>
            <a:solidFill>
              <a:schemeClr val="bg1">
                <a:lumMod val="75000"/>
              </a:schemeClr>
            </a:solidFill>
          </a:ln>
        </p:spPr>
      </p:pic>
    </p:spTree>
    <p:extLst>
      <p:ext uri="{BB962C8B-B14F-4D97-AF65-F5344CB8AC3E}">
        <p14:creationId xmlns:p14="http://schemas.microsoft.com/office/powerpoint/2010/main" val="1075268180"/>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REST URLs in SharePoint 2013</a:t>
            </a:r>
            <a:endParaRPr lang="en-US" dirty="0"/>
          </a:p>
        </p:txBody>
      </p:sp>
      <p:sp>
        <p:nvSpPr>
          <p:cNvPr id="5" name="Content Placeholder 4"/>
          <p:cNvSpPr>
            <a:spLocks noGrp="1"/>
          </p:cNvSpPr>
          <p:nvPr>
            <p:ph type="body" sz="quarter" idx="10"/>
          </p:nvPr>
        </p:nvSpPr>
        <p:spPr/>
        <p:txBody>
          <a:bodyPr/>
          <a:lstStyle/>
          <a:p>
            <a:r>
              <a:rPr lang="en-US" sz="3600" dirty="0" smtClean="0"/>
              <a:t>CSOM URLS can go through _</a:t>
            </a:r>
            <a:r>
              <a:rPr lang="en-US" sz="3600" dirty="0" err="1" smtClean="0"/>
              <a:t>api</a:t>
            </a:r>
            <a:r>
              <a:rPr lang="en-US" sz="3600" dirty="0" smtClean="0"/>
              <a:t> folder</a:t>
            </a:r>
          </a:p>
          <a:p>
            <a:pPr lvl="1"/>
            <a:r>
              <a:rPr lang="en-US" sz="2000" dirty="0" smtClean="0"/>
              <a:t>Simplifies URLs that need to be built</a:t>
            </a:r>
          </a:p>
          <a:p>
            <a:pPr lvl="1"/>
            <a:r>
              <a:rPr lang="en-US" sz="2000" dirty="0" smtClean="0"/>
              <a:t>Removes </a:t>
            </a:r>
            <a:r>
              <a:rPr lang="en-US" sz="2000" dirty="0" err="1" smtClean="0"/>
              <a:t>client.svc</a:t>
            </a:r>
            <a:r>
              <a:rPr lang="en-US" sz="2000" dirty="0" smtClean="0"/>
              <a:t> file name from URL</a:t>
            </a:r>
          </a:p>
          <a:p>
            <a:endParaRPr lang="en-US" sz="3600" dirty="0" smtClean="0"/>
          </a:p>
          <a:p>
            <a:r>
              <a:rPr lang="en-US" sz="3600" dirty="0" smtClean="0"/>
              <a:t>You can replace this URL</a:t>
            </a:r>
          </a:p>
          <a:p>
            <a:pPr lvl="1"/>
            <a:r>
              <a:rPr lang="en-US" sz="2000" dirty="0" smtClean="0"/>
              <a:t>http://contososerver/_vti_bin/client.svc/web</a:t>
            </a:r>
          </a:p>
          <a:p>
            <a:endParaRPr lang="en-US" sz="3600" dirty="0" smtClean="0"/>
          </a:p>
          <a:p>
            <a:r>
              <a:rPr lang="en-US" sz="3600" dirty="0" smtClean="0"/>
              <a:t>With this URL</a:t>
            </a:r>
          </a:p>
          <a:p>
            <a:pPr lvl="1"/>
            <a:r>
              <a:rPr lang="en-US" sz="2000" dirty="0" smtClean="0"/>
              <a:t>http://contososerver/_api/web</a:t>
            </a:r>
          </a:p>
          <a:p>
            <a:endParaRPr lang="en-US" sz="3600" dirty="0"/>
          </a:p>
        </p:txBody>
      </p:sp>
    </p:spTree>
    <p:extLst>
      <p:ext uri="{BB962C8B-B14F-4D97-AF65-F5344CB8AC3E}">
        <p14:creationId xmlns:p14="http://schemas.microsoft.com/office/powerpoint/2010/main" val="338170123"/>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Mapping Objects to Resources</a:t>
            </a:r>
            <a:endParaRPr lang="en-US" dirty="0"/>
          </a:p>
        </p:txBody>
      </p:sp>
      <p:sp>
        <p:nvSpPr>
          <p:cNvPr id="5" name="Content Placeholder 4"/>
          <p:cNvSpPr>
            <a:spLocks noGrp="1"/>
          </p:cNvSpPr>
          <p:nvPr>
            <p:ph type="body" sz="quarter" idx="10"/>
          </p:nvPr>
        </p:nvSpPr>
        <p:spPr/>
        <p:txBody>
          <a:bodyPr/>
          <a:lstStyle/>
          <a:p>
            <a:r>
              <a:rPr lang="en-US" smtClean="0"/>
              <a:t>Example REST URLs targeting SharePoint sites</a:t>
            </a:r>
          </a:p>
          <a:p>
            <a:pPr lvl="1"/>
            <a:r>
              <a:rPr lang="en-US" smtClean="0"/>
              <a:t>_api/web/lists</a:t>
            </a:r>
          </a:p>
          <a:p>
            <a:pPr lvl="1"/>
            <a:r>
              <a:rPr lang="en-US" smtClean="0"/>
              <a:t>_api/web/lists/getByTitle('Announcements')</a:t>
            </a:r>
          </a:p>
          <a:p>
            <a:pPr lvl="1"/>
            <a:r>
              <a:rPr lang="en-US" smtClean="0"/>
              <a:t>_api/web/getAvailableWebTemplates(lcid=1033)</a:t>
            </a:r>
            <a:endParaRPr lang="en-US" dirty="0" smtClean="0"/>
          </a:p>
        </p:txBody>
      </p:sp>
    </p:spTree>
    <p:extLst>
      <p:ext uri="{BB962C8B-B14F-4D97-AF65-F5344CB8AC3E}">
        <p14:creationId xmlns:p14="http://schemas.microsoft.com/office/powerpoint/2010/main" val="139746088"/>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Testing REST Calls Through the Browser</a:t>
            </a:r>
            <a:endParaRPr lang="en-US"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8842" y="1339052"/>
            <a:ext cx="8698289" cy="42194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96314" y="2137028"/>
            <a:ext cx="7017937" cy="3998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84130819"/>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a:lstStyle/>
          <a:p>
            <a:endParaRPr lang="en-US"/>
          </a:p>
        </p:txBody>
      </p:sp>
      <p:sp>
        <p:nvSpPr>
          <p:cNvPr id="4" name="Text Placeholder 3"/>
          <p:cNvSpPr>
            <a:spLocks noGrp="1"/>
          </p:cNvSpPr>
          <p:nvPr>
            <p:ph type="body" sz="quarter" idx="10"/>
          </p:nvPr>
        </p:nvSpPr>
        <p:spPr/>
        <p:txBody>
          <a:bodyPr/>
          <a:lstStyle/>
          <a:p>
            <a:r>
              <a:rPr lang="en-US" dirty="0" smtClean="0"/>
              <a:t>demo </a:t>
            </a:r>
            <a:endParaRPr lang="en-US" dirty="0"/>
          </a:p>
        </p:txBody>
      </p:sp>
      <p:sp>
        <p:nvSpPr>
          <p:cNvPr id="6" name="Text Placeholder 5"/>
          <p:cNvSpPr>
            <a:spLocks noGrp="1"/>
          </p:cNvSpPr>
          <p:nvPr>
            <p:ph type="body" sz="quarter" idx="11"/>
          </p:nvPr>
        </p:nvSpPr>
        <p:spPr/>
        <p:txBody>
          <a:bodyPr/>
          <a:lstStyle/>
          <a:p>
            <a:r>
              <a:rPr lang="en-US" dirty="0"/>
              <a:t>Executing REST Queries Through The Browser</a:t>
            </a:r>
          </a:p>
        </p:txBody>
      </p:sp>
    </p:spTree>
    <p:extLst>
      <p:ext uri="{BB962C8B-B14F-4D97-AF65-F5344CB8AC3E}">
        <p14:creationId xmlns:p14="http://schemas.microsoft.com/office/powerpoint/2010/main" val="15807855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Making REST calls with C# and </a:t>
            </a:r>
            <a:r>
              <a:rPr lang="en-US" dirty="0" smtClean="0"/>
              <a:t>JavaScript</a:t>
            </a:r>
            <a:endParaRPr lang="en-US" dirty="0"/>
          </a:p>
        </p:txBody>
      </p:sp>
    </p:spTree>
    <p:extLst>
      <p:ext uri="{BB962C8B-B14F-4D97-AF65-F5344CB8AC3E}">
        <p14:creationId xmlns:p14="http://schemas.microsoft.com/office/powerpoint/2010/main" val="3877765674"/>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Returning ATOM </a:t>
            </a:r>
            <a:r>
              <a:rPr lang="en-US" dirty="0"/>
              <a:t>XML vs. </a:t>
            </a:r>
            <a:r>
              <a:rPr lang="en-US" dirty="0" smtClean="0"/>
              <a:t>JSON</a:t>
            </a:r>
            <a:endParaRPr lang="en-US" dirty="0"/>
          </a:p>
        </p:txBody>
      </p:sp>
      <p:sp>
        <p:nvSpPr>
          <p:cNvPr id="5" name="Content Placeholder 4"/>
          <p:cNvSpPr>
            <a:spLocks noGrp="1"/>
          </p:cNvSpPr>
          <p:nvPr>
            <p:ph type="body" sz="quarter" idx="10"/>
          </p:nvPr>
        </p:nvSpPr>
        <p:spPr/>
        <p:txBody>
          <a:bodyPr/>
          <a:lstStyle/>
          <a:p>
            <a:pPr marL="0" indent="0">
              <a:buNone/>
            </a:pPr>
            <a:r>
              <a:rPr lang="en-US" sz="2800" dirty="0"/>
              <a:t>Response data </a:t>
            </a:r>
            <a:r>
              <a:rPr lang="en-US" sz="2800" dirty="0" smtClean="0"/>
              <a:t>format selected with ACCEPT header</a:t>
            </a:r>
          </a:p>
          <a:p>
            <a:pPr lvl="1"/>
            <a:r>
              <a:rPr lang="en-US" sz="2400" dirty="0" smtClean="0"/>
              <a:t>XML can be easier to deal with from managed code</a:t>
            </a:r>
          </a:p>
          <a:p>
            <a:pPr lvl="1"/>
            <a:r>
              <a:rPr lang="en-US" sz="2400" dirty="0" smtClean="0"/>
              <a:t>To get ATOM XML response use </a:t>
            </a:r>
            <a:r>
              <a:rPr lang="en-US" sz="2400" b="1" dirty="0" smtClean="0">
                <a:solidFill>
                  <a:srgbClr val="C00000"/>
                </a:solidFill>
              </a:rPr>
              <a:t>"application/</a:t>
            </a:r>
            <a:r>
              <a:rPr lang="en-US" sz="2400" b="1" dirty="0" err="1" smtClean="0">
                <a:solidFill>
                  <a:srgbClr val="C00000"/>
                </a:solidFill>
              </a:rPr>
              <a:t>atom+xml</a:t>
            </a:r>
            <a:r>
              <a:rPr lang="en-US" sz="2400" b="1" dirty="0" smtClean="0">
                <a:solidFill>
                  <a:srgbClr val="C00000"/>
                </a:solidFill>
              </a:rPr>
              <a:t>"</a:t>
            </a:r>
          </a:p>
          <a:p>
            <a:pPr lvl="1"/>
            <a:r>
              <a:rPr lang="en-US" sz="2400" dirty="0"/>
              <a:t>JSON is easier to deal with when using JavaScript</a:t>
            </a:r>
          </a:p>
          <a:p>
            <a:pPr lvl="1"/>
            <a:r>
              <a:rPr lang="en-US" sz="2400" dirty="0"/>
              <a:t>To get JSON response use </a:t>
            </a:r>
            <a:r>
              <a:rPr lang="en-US" sz="2400" b="1" dirty="0">
                <a:solidFill>
                  <a:srgbClr val="C00000"/>
                </a:solidFill>
              </a:rPr>
              <a:t>"</a:t>
            </a:r>
            <a:r>
              <a:rPr lang="en-US" b="1" dirty="0">
                <a:solidFill>
                  <a:srgbClr val="C00000"/>
                </a:solidFill>
              </a:rPr>
              <a:t>application/</a:t>
            </a:r>
            <a:r>
              <a:rPr lang="en-US" b="1" dirty="0" err="1">
                <a:solidFill>
                  <a:srgbClr val="C00000"/>
                </a:solidFill>
              </a:rPr>
              <a:t>json;odata</a:t>
            </a:r>
            <a:r>
              <a:rPr lang="en-US" b="1" dirty="0">
                <a:solidFill>
                  <a:srgbClr val="C00000"/>
                </a:solidFill>
              </a:rPr>
              <a:t>=verbose"</a:t>
            </a:r>
            <a:endParaRPr lang="en-US" sz="2400" b="1" dirty="0">
              <a:solidFill>
                <a:srgbClr val="C00000"/>
              </a:solidFill>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4077" y="3719073"/>
            <a:ext cx="5961910" cy="2593199"/>
          </a:xfrm>
          <a:prstGeom prst="rect">
            <a:avLst/>
          </a:prstGeom>
          <a:ln>
            <a:solidFill>
              <a:schemeClr val="bg1">
                <a:lumMod val="75000"/>
              </a:schemeClr>
            </a:solidFill>
          </a:ln>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66782" y="3703306"/>
            <a:ext cx="5503131" cy="1738246"/>
          </a:xfrm>
          <a:prstGeom prst="rect">
            <a:avLst/>
          </a:prstGeom>
          <a:ln>
            <a:solidFill>
              <a:schemeClr val="bg1">
                <a:lumMod val="75000"/>
              </a:schemeClr>
            </a:solidFill>
          </a:ln>
        </p:spPr>
      </p:pic>
    </p:spTree>
    <p:extLst>
      <p:ext uri="{BB962C8B-B14F-4D97-AF65-F5344CB8AC3E}">
        <p14:creationId xmlns:p14="http://schemas.microsoft.com/office/powerpoint/2010/main" val="3147691516"/>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REST Query from Managed Code</a:t>
            </a:r>
            <a:endParaRPr lang="en-US" dirty="0"/>
          </a:p>
        </p:txBody>
      </p:sp>
      <p:sp>
        <p:nvSpPr>
          <p:cNvPr id="9" name="Content Placeholder 8"/>
          <p:cNvSpPr>
            <a:spLocks noGrp="1"/>
          </p:cNvSpPr>
          <p:nvPr>
            <p:ph type="body" sz="quarter" idx="10"/>
          </p:nvPr>
        </p:nvSpPr>
        <p:spPr/>
        <p:txBody>
          <a:bodyPr/>
          <a:lstStyle/>
          <a:p>
            <a:pPr marL="0" indent="0">
              <a:buNone/>
            </a:pPr>
            <a:r>
              <a:rPr lang="en-US" dirty="0" smtClean="0"/>
              <a:t>Tips for making REST calls from managed code</a:t>
            </a:r>
          </a:p>
          <a:p>
            <a:pPr lvl="1"/>
            <a:r>
              <a:rPr lang="en-US" dirty="0" smtClean="0"/>
              <a:t>Use the </a:t>
            </a:r>
            <a:r>
              <a:rPr lang="en-US" b="1" dirty="0" err="1" smtClean="0">
                <a:solidFill>
                  <a:schemeClr val="bg2">
                    <a:lumMod val="75000"/>
                  </a:schemeClr>
                </a:solidFill>
              </a:rPr>
              <a:t>HttpWebRequest</a:t>
            </a:r>
            <a:r>
              <a:rPr lang="en-US" dirty="0" smtClean="0"/>
              <a:t> and </a:t>
            </a:r>
            <a:r>
              <a:rPr lang="en-US" b="1" dirty="0" err="1" smtClean="0">
                <a:solidFill>
                  <a:schemeClr val="bg2">
                    <a:lumMod val="75000"/>
                  </a:schemeClr>
                </a:solidFill>
              </a:rPr>
              <a:t>HttpWebResponse</a:t>
            </a:r>
            <a:r>
              <a:rPr lang="en-US" dirty="0" smtClean="0"/>
              <a:t> objects</a:t>
            </a:r>
          </a:p>
          <a:p>
            <a:pPr lvl="1"/>
            <a:r>
              <a:rPr lang="en-US" dirty="0" smtClean="0"/>
              <a:t>Query XML using </a:t>
            </a:r>
            <a:r>
              <a:rPr lang="en-US" b="1" dirty="0" err="1" smtClean="0">
                <a:solidFill>
                  <a:schemeClr val="bg2">
                    <a:lumMod val="75000"/>
                  </a:schemeClr>
                </a:solidFill>
              </a:rPr>
              <a:t>XDocument.Descendants</a:t>
            </a:r>
            <a:endParaRPr lang="en-US" b="1" dirty="0">
              <a:solidFill>
                <a:schemeClr val="bg2">
                  <a:lumMod val="75000"/>
                </a:schemeClr>
              </a:solidFill>
            </a:endParaRPr>
          </a:p>
        </p:txBody>
      </p:sp>
      <p:pic>
        <p:nvPicPr>
          <p:cNvPr id="5" name="Picture 4"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28005" y="2971136"/>
            <a:ext cx="8011643" cy="3557212"/>
          </a:xfrm>
          <a:prstGeom prst="rect">
            <a:avLst/>
          </a:prstGeom>
          <a:ln>
            <a:solidFill>
              <a:schemeClr val="bg1">
                <a:lumMod val="75000"/>
              </a:schemeClr>
            </a:solidFill>
          </a:ln>
        </p:spPr>
      </p:pic>
    </p:spTree>
    <p:extLst>
      <p:ext uri="{BB962C8B-B14F-4D97-AF65-F5344CB8AC3E}">
        <p14:creationId xmlns:p14="http://schemas.microsoft.com/office/powerpoint/2010/main" val="3297531443"/>
      </p:ext>
    </p:extLst>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9111" y="1300948"/>
            <a:ext cx="6303719" cy="5194801"/>
          </a:xfrm>
          <a:prstGeom prst="rect">
            <a:avLst/>
          </a:prstGeom>
          <a:ln>
            <a:solidFill>
              <a:schemeClr val="bg1">
                <a:lumMod val="75000"/>
              </a:schemeClr>
            </a:solidFill>
          </a:ln>
        </p:spPr>
      </p:pic>
      <p:sp>
        <p:nvSpPr>
          <p:cNvPr id="3" name="Title 2"/>
          <p:cNvSpPr>
            <a:spLocks noGrp="1"/>
          </p:cNvSpPr>
          <p:nvPr>
            <p:ph type="title"/>
          </p:nvPr>
        </p:nvSpPr>
        <p:spPr/>
        <p:txBody>
          <a:bodyPr>
            <a:normAutofit/>
          </a:bodyPr>
          <a:lstStyle/>
          <a:p>
            <a:r>
              <a:rPr lang="en-US" dirty="0" smtClean="0"/>
              <a:t>REST Query Using JavaScript &amp; jQuery</a:t>
            </a:r>
            <a:endParaRPr lang="en-US" dirty="0"/>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26264" y="4005707"/>
            <a:ext cx="7984638" cy="1435867"/>
          </a:xfrm>
          <a:prstGeom prst="rect">
            <a:avLst/>
          </a:prstGeom>
          <a:ln>
            <a:solidFill>
              <a:schemeClr val="bg1">
                <a:lumMod val="75000"/>
              </a:schemeClr>
            </a:solidFill>
          </a:ln>
        </p:spPr>
      </p:pic>
      <p:cxnSp>
        <p:nvCxnSpPr>
          <p:cNvPr id="8" name="Straight Arrow Connector 7"/>
          <p:cNvCxnSpPr/>
          <p:nvPr/>
        </p:nvCxnSpPr>
        <p:spPr>
          <a:xfrm flipH="1">
            <a:off x="2831124" y="4343400"/>
            <a:ext cx="1354014" cy="773723"/>
          </a:xfrm>
          <a:prstGeom prst="straightConnector1">
            <a:avLst/>
          </a:prstGeom>
          <a:ln>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50520590"/>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7200" dirty="0"/>
              <a:t>The SharePoint 2013 Strategy for CSOM and </a:t>
            </a:r>
            <a:r>
              <a:rPr lang="en-US" sz="7200" dirty="0" smtClean="0"/>
              <a:t>REST</a:t>
            </a:r>
            <a:endParaRPr lang="en-US" sz="7200" dirty="0"/>
          </a:p>
        </p:txBody>
      </p:sp>
    </p:spTree>
    <p:extLst>
      <p:ext uri="{BB962C8B-B14F-4D97-AF65-F5344CB8AC3E}">
        <p14:creationId xmlns:p14="http://schemas.microsoft.com/office/powerpoint/2010/main" val="2340139959"/>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Creating Templates using jsRender</a:t>
            </a:r>
            <a:endParaRPr lang="en-US" dirty="0"/>
          </a:p>
        </p:txBody>
      </p:sp>
      <p:sp>
        <p:nvSpPr>
          <p:cNvPr id="5" name="Content Placeholder 4"/>
          <p:cNvSpPr>
            <a:spLocks noGrp="1"/>
          </p:cNvSpPr>
          <p:nvPr>
            <p:ph type="body" sz="quarter" idx="10"/>
          </p:nvPr>
        </p:nvSpPr>
        <p:spPr/>
        <p:txBody>
          <a:bodyPr/>
          <a:lstStyle/>
          <a:p>
            <a:r>
              <a:rPr lang="en-US" sz="2800" dirty="0" smtClean="0"/>
              <a:t>jsRender library provides template-based rendering</a:t>
            </a:r>
          </a:p>
          <a:p>
            <a:pPr lvl="1"/>
            <a:r>
              <a:rPr lang="en-US" sz="2400" dirty="0" smtClean="0"/>
              <a:t>Works very well in combination with JSON collections</a:t>
            </a:r>
          </a:p>
          <a:p>
            <a:pPr lvl="1"/>
            <a:r>
              <a:rPr lang="en-US" sz="2400" dirty="0" smtClean="0"/>
              <a:t>Use </a:t>
            </a:r>
            <a:r>
              <a:rPr lang="en-US" sz="2400" b="1" dirty="0" smtClean="0"/>
              <a:t>$.template</a:t>
            </a:r>
            <a:r>
              <a:rPr lang="en-US" sz="2400" dirty="0" smtClean="0"/>
              <a:t> to create a template</a:t>
            </a:r>
          </a:p>
          <a:p>
            <a:pPr lvl="1"/>
            <a:r>
              <a:rPr lang="en-US" sz="2400" dirty="0" smtClean="0"/>
              <a:t>Use </a:t>
            </a:r>
            <a:r>
              <a:rPr lang="en-US" sz="2400" b="1" dirty="0" smtClean="0"/>
              <a:t>$.render</a:t>
            </a:r>
            <a:r>
              <a:rPr lang="en-US" sz="2400" dirty="0" smtClean="0"/>
              <a:t> to generate output from a JSON collection</a:t>
            </a:r>
            <a:endParaRPr lang="en-US" sz="2400"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6376" y="3367451"/>
            <a:ext cx="5839780" cy="2961743"/>
          </a:xfrm>
          <a:prstGeom prst="rect">
            <a:avLst/>
          </a:prstGeom>
          <a:ln>
            <a:solidFill>
              <a:schemeClr val="bg1">
                <a:lumMod val="75000"/>
              </a:schemeClr>
            </a:solidFill>
          </a:ln>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47084" y="3880036"/>
            <a:ext cx="4762370" cy="1705680"/>
          </a:xfrm>
          <a:prstGeom prst="rect">
            <a:avLst/>
          </a:prstGeom>
          <a:ln>
            <a:solidFill>
              <a:schemeClr val="bg1">
                <a:lumMod val="75000"/>
              </a:schemeClr>
            </a:solidFill>
          </a:ln>
        </p:spPr>
      </p:pic>
      <p:cxnSp>
        <p:nvCxnSpPr>
          <p:cNvPr id="10" name="Straight Arrow Connector 9"/>
          <p:cNvCxnSpPr/>
          <p:nvPr/>
        </p:nvCxnSpPr>
        <p:spPr>
          <a:xfrm flipH="1">
            <a:off x="4846324" y="4102355"/>
            <a:ext cx="2133044" cy="0"/>
          </a:xfrm>
          <a:prstGeom prst="straightConnector1">
            <a:avLst/>
          </a:prstGeom>
          <a:ln>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97808152"/>
      </p:ext>
    </p:extLst>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Updates and the Form Digest</a:t>
            </a:r>
            <a:endParaRPr lang="en-US" dirty="0"/>
          </a:p>
        </p:txBody>
      </p:sp>
      <p:sp>
        <p:nvSpPr>
          <p:cNvPr id="5" name="Content Placeholder 4"/>
          <p:cNvSpPr>
            <a:spLocks noGrp="1"/>
          </p:cNvSpPr>
          <p:nvPr>
            <p:ph type="body" sz="quarter" idx="10"/>
          </p:nvPr>
        </p:nvSpPr>
        <p:spPr/>
        <p:txBody>
          <a:bodyPr/>
          <a:lstStyle/>
          <a:p>
            <a:r>
              <a:rPr lang="en-US" dirty="0" smtClean="0"/>
              <a:t>Updates using REST require Form Digest</a:t>
            </a:r>
          </a:p>
          <a:p>
            <a:pPr lvl="1"/>
            <a:r>
              <a:rPr lang="en-US" dirty="0" smtClean="0"/>
              <a:t>Form Digest is a special value created using cryptography</a:t>
            </a:r>
          </a:p>
          <a:p>
            <a:pPr lvl="1"/>
            <a:r>
              <a:rPr lang="en-US" dirty="0"/>
              <a:t>Form Digest is used to protect against replay attack</a:t>
            </a:r>
          </a:p>
          <a:p>
            <a:pPr lvl="1"/>
            <a:r>
              <a:rPr lang="en-US" dirty="0" smtClean="0"/>
              <a:t>SharePoint pages have control holding Form Digest</a:t>
            </a:r>
          </a:p>
          <a:p>
            <a:pPr lvl="1"/>
            <a:r>
              <a:rPr lang="en-US" dirty="0" smtClean="0"/>
              <a:t>Web service clients must acquire Form Digest separately</a:t>
            </a:r>
          </a:p>
          <a:p>
            <a:pPr lvl="1"/>
            <a:r>
              <a:rPr lang="en-US" dirty="0" smtClean="0"/>
              <a:t>Form Digest can be acquired through </a:t>
            </a:r>
            <a:r>
              <a:rPr lang="en-US" dirty="0" smtClean="0">
                <a:solidFill>
                  <a:srgbClr val="C00000"/>
                </a:solidFill>
              </a:rPr>
              <a:t>_</a:t>
            </a:r>
            <a:r>
              <a:rPr lang="en-US" dirty="0" err="1" smtClean="0">
                <a:solidFill>
                  <a:srgbClr val="C00000"/>
                </a:solidFill>
              </a:rPr>
              <a:t>vti_bin</a:t>
            </a:r>
            <a:r>
              <a:rPr lang="en-US" dirty="0" smtClean="0">
                <a:solidFill>
                  <a:srgbClr val="C00000"/>
                </a:solidFill>
              </a:rPr>
              <a:t>/sites.asmx </a:t>
            </a:r>
            <a:r>
              <a:rPr lang="en-US" dirty="0"/>
              <a:t>or</a:t>
            </a:r>
            <a:r>
              <a:rPr lang="en-US" dirty="0" smtClean="0">
                <a:solidFill>
                  <a:srgbClr val="C00000"/>
                </a:solidFill>
              </a:rPr>
              <a:t> _</a:t>
            </a:r>
            <a:r>
              <a:rPr lang="en-US" dirty="0" err="1">
                <a:solidFill>
                  <a:srgbClr val="C00000"/>
                </a:solidFill>
              </a:rPr>
              <a:t>api</a:t>
            </a:r>
            <a:r>
              <a:rPr lang="en-US" dirty="0">
                <a:solidFill>
                  <a:srgbClr val="C00000"/>
                </a:solidFill>
              </a:rPr>
              <a:t>/</a:t>
            </a:r>
            <a:r>
              <a:rPr lang="en-US" dirty="0" err="1">
                <a:solidFill>
                  <a:srgbClr val="C00000"/>
                </a:solidFill>
              </a:rPr>
              <a:t>contextinfo</a:t>
            </a:r>
            <a:endParaRPr lang="en-US" dirty="0">
              <a:solidFill>
                <a:srgbClr val="C00000"/>
              </a:solidFill>
            </a:endParaRPr>
          </a:p>
        </p:txBody>
      </p:sp>
    </p:spTree>
    <p:extLst>
      <p:ext uri="{BB962C8B-B14F-4D97-AF65-F5344CB8AC3E}">
        <p14:creationId xmlns:p14="http://schemas.microsoft.com/office/powerpoint/2010/main" val="1166987857"/>
      </p:ext>
    </p:extLst>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Creating Lists with Managed Code</a:t>
            </a:r>
            <a:endParaRPr lang="en-US" dirty="0"/>
          </a:p>
        </p:txBody>
      </p:sp>
      <p:sp>
        <p:nvSpPr>
          <p:cNvPr id="2" name="Text Placeholder 1"/>
          <p:cNvSpPr>
            <a:spLocks noGrp="1"/>
          </p:cNvSpPr>
          <p:nvPr>
            <p:ph type="body" sz="quarter" idx="10"/>
          </p:nvPr>
        </p:nvSpPr>
        <p:spPr/>
        <p:txBody>
          <a:bodyPr/>
          <a:lstStyle/>
          <a:p>
            <a:r>
              <a:rPr lang="en-US" dirty="0" smtClean="0"/>
              <a:t>Steps when creating a new list using the REST API</a:t>
            </a:r>
          </a:p>
          <a:p>
            <a:pPr marL="917575" lvl="1" indent="-457200">
              <a:buFont typeface="+mj-lt"/>
              <a:buAutoNum type="arabicPeriod"/>
            </a:pPr>
            <a:r>
              <a:rPr lang="en-US" sz="1800" dirty="0" smtClean="0"/>
              <a:t>Parse together URL to point to lists collection</a:t>
            </a:r>
          </a:p>
          <a:p>
            <a:pPr marL="917575" lvl="1" indent="-457200">
              <a:buFont typeface="+mj-lt"/>
              <a:buAutoNum type="arabicPeriod"/>
            </a:pPr>
            <a:r>
              <a:rPr lang="en-US" sz="1800" dirty="0" smtClean="0"/>
              <a:t>Add </a:t>
            </a:r>
            <a:r>
              <a:rPr lang="en-US" sz="1800" b="1" dirty="0" smtClean="0">
                <a:solidFill>
                  <a:schemeClr val="bg2">
                    <a:lumMod val="75000"/>
                  </a:schemeClr>
                </a:solidFill>
              </a:rPr>
              <a:t>X-</a:t>
            </a:r>
            <a:r>
              <a:rPr lang="en-US" sz="1800" b="1" dirty="0" err="1" smtClean="0">
                <a:solidFill>
                  <a:schemeClr val="bg2">
                    <a:lumMod val="75000"/>
                  </a:schemeClr>
                </a:solidFill>
              </a:rPr>
              <a:t>RequestDigest</a:t>
            </a:r>
            <a:r>
              <a:rPr lang="en-US" sz="1800" dirty="0" smtClean="0"/>
              <a:t> header which includes value of form digest</a:t>
            </a:r>
          </a:p>
          <a:p>
            <a:pPr marL="917575" lvl="1" indent="-457200">
              <a:buFont typeface="+mj-lt"/>
              <a:buAutoNum type="arabicPeriod"/>
            </a:pPr>
            <a:r>
              <a:rPr lang="en-US" sz="1800" dirty="0" smtClean="0"/>
              <a:t>Set HTTP method to POST</a:t>
            </a:r>
          </a:p>
          <a:p>
            <a:pPr marL="917575" lvl="1" indent="-457200">
              <a:buFont typeface="+mj-lt"/>
              <a:buAutoNum type="arabicPeriod"/>
            </a:pPr>
            <a:r>
              <a:rPr lang="en-US" sz="1800" dirty="0" smtClean="0"/>
              <a:t>Create body content with new list info</a:t>
            </a:r>
            <a:endParaRPr lang="en-US" sz="1800" dirty="0"/>
          </a:p>
        </p:txBody>
      </p:sp>
      <p:pic>
        <p:nvPicPr>
          <p:cNvPr id="4" name="Picture 3"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18016" y="3321724"/>
            <a:ext cx="6382286" cy="1878926"/>
          </a:xfrm>
          <a:prstGeom prst="rect">
            <a:avLst/>
          </a:prstGeom>
          <a:ln>
            <a:solidFill>
              <a:schemeClr val="bg1">
                <a:lumMod val="75000"/>
              </a:schemeClr>
            </a:solidFill>
          </a:ln>
        </p:spPr>
      </p:pic>
      <p:pic>
        <p:nvPicPr>
          <p:cNvPr id="5" name="Picture 4"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9112" y="3353825"/>
            <a:ext cx="4998080" cy="3198349"/>
          </a:xfrm>
          <a:prstGeom prst="rect">
            <a:avLst/>
          </a:prstGeom>
          <a:ln>
            <a:solidFill>
              <a:schemeClr val="bg1">
                <a:lumMod val="75000"/>
              </a:schemeClr>
            </a:solidFill>
          </a:ln>
        </p:spPr>
      </p:pic>
      <p:cxnSp>
        <p:nvCxnSpPr>
          <p:cNvPr id="9" name="Straight Arrow Connector 8"/>
          <p:cNvCxnSpPr/>
          <p:nvPr/>
        </p:nvCxnSpPr>
        <p:spPr>
          <a:xfrm flipH="1">
            <a:off x="3286125" y="3714750"/>
            <a:ext cx="2543175" cy="1485900"/>
          </a:xfrm>
          <a:prstGeom prst="straightConnector1">
            <a:avLst/>
          </a:prstGeom>
          <a:ln w="44450">
            <a:headEnd type="none" w="med" len="med"/>
            <a:tailEnd type="stealth" w="lg" len="lg"/>
          </a:ln>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1004565492"/>
      </p:ext>
    </p:extLst>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63622" y="992857"/>
            <a:ext cx="6830378" cy="5163271"/>
          </a:xfrm>
          <a:prstGeom prst="rect">
            <a:avLst/>
          </a:prstGeom>
          <a:ln>
            <a:solidFill>
              <a:schemeClr val="bg1">
                <a:lumMod val="75000"/>
              </a:schemeClr>
            </a:solidFill>
          </a:ln>
        </p:spPr>
      </p:pic>
      <p:sp>
        <p:nvSpPr>
          <p:cNvPr id="3" name="Title 2"/>
          <p:cNvSpPr>
            <a:spLocks noGrp="1"/>
          </p:cNvSpPr>
          <p:nvPr>
            <p:ph type="title"/>
          </p:nvPr>
        </p:nvSpPr>
        <p:spPr/>
        <p:txBody>
          <a:bodyPr>
            <a:normAutofit/>
          </a:bodyPr>
          <a:lstStyle/>
          <a:p>
            <a:r>
              <a:rPr lang="en-US" dirty="0" smtClean="0"/>
              <a:t>Creating Lists with JavaScript and jQuery</a:t>
            </a:r>
            <a:endParaRPr lang="en-US" dirty="0"/>
          </a:p>
        </p:txBody>
      </p:sp>
      <p:sp>
        <p:nvSpPr>
          <p:cNvPr id="7" name="TextBox 6"/>
          <p:cNvSpPr txBox="1"/>
          <p:nvPr/>
        </p:nvSpPr>
        <p:spPr>
          <a:xfrm>
            <a:off x="202998" y="1550210"/>
            <a:ext cx="2639107" cy="1077218"/>
          </a:xfrm>
          <a:prstGeom prst="rect">
            <a:avLst/>
          </a:prstGeom>
          <a:ln w="28575"/>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en-US"/>
            </a:defPPr>
            <a:lvl1pPr>
              <a:defRPr sz="1300">
                <a:solidFill>
                  <a:schemeClr val="dk1"/>
                </a:solidFill>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sz="1600" dirty="0"/>
              <a:t>Create appropriate JavaScript object </a:t>
            </a:r>
            <a:r>
              <a:rPr lang="en-US" sz="1600" dirty="0"/>
              <a:t>and convert to </a:t>
            </a:r>
            <a:r>
              <a:rPr lang="en-US" sz="1600" dirty="0"/>
              <a:t>JSON </a:t>
            </a:r>
            <a:r>
              <a:rPr lang="en-US" sz="1600" dirty="0"/>
              <a:t>format for request body</a:t>
            </a:r>
            <a:endParaRPr lang="en-US" sz="1600" dirty="0"/>
          </a:p>
        </p:txBody>
      </p:sp>
      <p:cxnSp>
        <p:nvCxnSpPr>
          <p:cNvPr id="8" name="Straight Arrow Connector 7"/>
          <p:cNvCxnSpPr>
            <a:stCxn id="7" idx="3"/>
          </p:cNvCxnSpPr>
          <p:nvPr/>
        </p:nvCxnSpPr>
        <p:spPr>
          <a:xfrm flipV="1">
            <a:off x="2842105" y="1854912"/>
            <a:ext cx="844070" cy="233907"/>
          </a:xfrm>
          <a:prstGeom prst="straightConnector1">
            <a:avLst/>
          </a:prstGeom>
          <a:ln w="38100">
            <a:headEnd type="none" w="lg" len="lg"/>
            <a:tailEnd type="stealth" w="lg" len="lg"/>
          </a:ln>
        </p:spPr>
        <p:style>
          <a:lnRef idx="1">
            <a:schemeClr val="accent5"/>
          </a:lnRef>
          <a:fillRef idx="0">
            <a:schemeClr val="accent5"/>
          </a:fillRef>
          <a:effectRef idx="0">
            <a:schemeClr val="accent5"/>
          </a:effectRef>
          <a:fontRef idx="minor">
            <a:schemeClr val="tx1"/>
          </a:fontRef>
        </p:style>
      </p:cxnSp>
      <p:sp>
        <p:nvSpPr>
          <p:cNvPr id="10" name="TextBox 9"/>
          <p:cNvSpPr txBox="1"/>
          <p:nvPr/>
        </p:nvSpPr>
        <p:spPr>
          <a:xfrm>
            <a:off x="9187195" y="3315262"/>
            <a:ext cx="2261855" cy="584775"/>
          </a:xfrm>
          <a:prstGeom prst="rect">
            <a:avLst/>
          </a:prstGeom>
          <a:ln w="28575"/>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en-US"/>
            </a:defPPr>
            <a:lvl1pPr>
              <a:defRPr sz="1300">
                <a:solidFill>
                  <a:schemeClr val="dk1"/>
                </a:solidFill>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sz="1600" dirty="0"/>
              <a:t>Get form digest value from control on page</a:t>
            </a:r>
          </a:p>
        </p:txBody>
      </p:sp>
      <p:cxnSp>
        <p:nvCxnSpPr>
          <p:cNvPr id="11" name="Straight Arrow Connector 10"/>
          <p:cNvCxnSpPr>
            <a:stCxn id="10" idx="1"/>
          </p:cNvCxnSpPr>
          <p:nvPr/>
        </p:nvCxnSpPr>
        <p:spPr>
          <a:xfrm flipH="1" flipV="1">
            <a:off x="8620125" y="3390325"/>
            <a:ext cx="567070" cy="217325"/>
          </a:xfrm>
          <a:prstGeom prst="straightConnector1">
            <a:avLst/>
          </a:prstGeom>
          <a:ln w="38100">
            <a:headEnd type="none" w="lg" len="lg"/>
            <a:tailEnd type="stealth" w="lg" len="lg"/>
          </a:ln>
        </p:spPr>
        <p:style>
          <a:lnRef idx="1">
            <a:schemeClr val="accent5"/>
          </a:lnRef>
          <a:fillRef idx="0">
            <a:schemeClr val="accent5"/>
          </a:fillRef>
          <a:effectRef idx="0">
            <a:schemeClr val="accent5"/>
          </a:effectRef>
          <a:fontRef idx="minor">
            <a:schemeClr val="tx1"/>
          </a:fontRef>
        </p:style>
      </p:cxnSp>
      <p:sp>
        <p:nvSpPr>
          <p:cNvPr id="16" name="TextBox 15"/>
          <p:cNvSpPr txBox="1"/>
          <p:nvPr/>
        </p:nvSpPr>
        <p:spPr>
          <a:xfrm>
            <a:off x="202998" y="2967511"/>
            <a:ext cx="2639107" cy="584775"/>
          </a:xfrm>
          <a:prstGeom prst="rect">
            <a:avLst/>
          </a:prstGeom>
          <a:ln w="28575"/>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en-US"/>
            </a:defPPr>
            <a:lvl1pPr>
              <a:defRPr sz="1300">
                <a:solidFill>
                  <a:schemeClr val="dk1"/>
                </a:solidFill>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sz="1600" dirty="0"/>
              <a:t>Create </a:t>
            </a:r>
            <a:r>
              <a:rPr lang="en-US" sz="1600" dirty="0"/>
              <a:t>request headers for </a:t>
            </a:r>
            <a:br>
              <a:rPr lang="en-US" sz="1600" dirty="0"/>
            </a:br>
            <a:r>
              <a:rPr lang="en-US" sz="1600" dirty="0"/>
              <a:t>HTTP </a:t>
            </a:r>
            <a:r>
              <a:rPr lang="en-US" sz="1600" dirty="0"/>
              <a:t>Request</a:t>
            </a:r>
          </a:p>
        </p:txBody>
      </p:sp>
      <p:sp>
        <p:nvSpPr>
          <p:cNvPr id="17" name="TextBox 16"/>
          <p:cNvSpPr txBox="1"/>
          <p:nvPr/>
        </p:nvSpPr>
        <p:spPr>
          <a:xfrm>
            <a:off x="185427" y="3852322"/>
            <a:ext cx="2639107" cy="830997"/>
          </a:xfrm>
          <a:prstGeom prst="rect">
            <a:avLst/>
          </a:prstGeom>
          <a:ln w="28575"/>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en-US"/>
            </a:defPPr>
            <a:lvl1pPr>
              <a:defRPr sz="1300"/>
            </a:lvl1pPr>
          </a:lstStyle>
          <a:p>
            <a:r>
              <a:rPr lang="en-US" sz="1600" dirty="0"/>
              <a:t>Send request to Web server using jQuery $.ajax function</a:t>
            </a:r>
          </a:p>
        </p:txBody>
      </p:sp>
      <p:cxnSp>
        <p:nvCxnSpPr>
          <p:cNvPr id="22" name="Straight Arrow Connector 21"/>
          <p:cNvCxnSpPr>
            <a:stCxn id="16" idx="3"/>
          </p:cNvCxnSpPr>
          <p:nvPr/>
        </p:nvCxnSpPr>
        <p:spPr>
          <a:xfrm flipV="1">
            <a:off x="2842105" y="3099767"/>
            <a:ext cx="844070" cy="160132"/>
          </a:xfrm>
          <a:prstGeom prst="straightConnector1">
            <a:avLst/>
          </a:prstGeom>
          <a:ln w="38100">
            <a:headEnd type="none" w="lg" len="lg"/>
            <a:tailEnd type="stealth" w="lg" len="lg"/>
          </a:ln>
        </p:spPr>
        <p:style>
          <a:lnRef idx="1">
            <a:schemeClr val="accent5"/>
          </a:lnRef>
          <a:fillRef idx="0">
            <a:schemeClr val="accent5"/>
          </a:fillRef>
          <a:effectRef idx="0">
            <a:schemeClr val="accent5"/>
          </a:effectRef>
          <a:fontRef idx="minor">
            <a:schemeClr val="tx1"/>
          </a:fontRef>
        </p:style>
      </p:cxnSp>
      <p:cxnSp>
        <p:nvCxnSpPr>
          <p:cNvPr id="23" name="Straight Arrow Connector 22"/>
          <p:cNvCxnSpPr>
            <a:stCxn id="17" idx="3"/>
          </p:cNvCxnSpPr>
          <p:nvPr/>
        </p:nvCxnSpPr>
        <p:spPr>
          <a:xfrm flipV="1">
            <a:off x="2824534" y="4038602"/>
            <a:ext cx="861641" cy="229219"/>
          </a:xfrm>
          <a:prstGeom prst="straightConnector1">
            <a:avLst/>
          </a:prstGeom>
          <a:ln w="38100">
            <a:headEnd type="none" w="lg" len="lg"/>
            <a:tailEnd type="stealth" w="lg" len="lg"/>
          </a:ln>
        </p:spPr>
        <p:style>
          <a:lnRef idx="1">
            <a:schemeClr val="accent5"/>
          </a:lnRef>
          <a:fillRef idx="0">
            <a:schemeClr val="accent5"/>
          </a:fillRef>
          <a:effectRef idx="0">
            <a:schemeClr val="accent5"/>
          </a:effectRef>
          <a:fontRef idx="minor">
            <a:schemeClr val="tx1"/>
          </a:fontRef>
        </p:style>
      </p:cxnSp>
      <p:sp>
        <p:nvSpPr>
          <p:cNvPr id="28" name="TextBox 27"/>
          <p:cNvSpPr txBox="1"/>
          <p:nvPr/>
        </p:nvSpPr>
        <p:spPr>
          <a:xfrm>
            <a:off x="7772514" y="4918439"/>
            <a:ext cx="2714511" cy="584775"/>
          </a:xfrm>
          <a:prstGeom prst="rect">
            <a:avLst/>
          </a:prstGeom>
          <a:ln w="28575"/>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en-US"/>
            </a:defPPr>
            <a:lvl1pPr>
              <a:defRPr sz="1300">
                <a:solidFill>
                  <a:schemeClr val="dk1"/>
                </a:solidFill>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sz="1600" dirty="0"/>
              <a:t>Convert request body data to string-based JSON object</a:t>
            </a:r>
          </a:p>
        </p:txBody>
      </p:sp>
      <p:cxnSp>
        <p:nvCxnSpPr>
          <p:cNvPr id="29" name="Straight Arrow Connector 28"/>
          <p:cNvCxnSpPr/>
          <p:nvPr/>
        </p:nvCxnSpPr>
        <p:spPr>
          <a:xfrm flipH="1" flipV="1">
            <a:off x="7104000" y="4918439"/>
            <a:ext cx="639179" cy="19165"/>
          </a:xfrm>
          <a:prstGeom prst="straightConnector1">
            <a:avLst/>
          </a:prstGeom>
          <a:ln w="38100">
            <a:headEnd type="none" w="lg" len="lg"/>
            <a:tailEnd type="stealth" w="lg" len="lg"/>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2723392169"/>
      </p:ext>
    </p:extLst>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a:lstStyle/>
          <a:p>
            <a:endParaRPr lang="en-US"/>
          </a:p>
        </p:txBody>
      </p:sp>
      <p:sp>
        <p:nvSpPr>
          <p:cNvPr id="4" name="Text Placeholder 3"/>
          <p:cNvSpPr>
            <a:spLocks noGrp="1"/>
          </p:cNvSpPr>
          <p:nvPr>
            <p:ph type="body" sz="quarter" idx="10"/>
          </p:nvPr>
        </p:nvSpPr>
        <p:spPr/>
        <p:txBody>
          <a:bodyPr/>
          <a:lstStyle/>
          <a:p>
            <a:r>
              <a:rPr lang="en-US" smtClean="0"/>
              <a:t>demo </a:t>
            </a:r>
            <a:endParaRPr lang="en-US" dirty="0"/>
          </a:p>
        </p:txBody>
      </p:sp>
      <p:sp>
        <p:nvSpPr>
          <p:cNvPr id="6" name="Text Placeholder 5"/>
          <p:cNvSpPr>
            <a:spLocks noGrp="1"/>
          </p:cNvSpPr>
          <p:nvPr>
            <p:ph type="body" sz="quarter" idx="11"/>
          </p:nvPr>
        </p:nvSpPr>
        <p:spPr/>
        <p:txBody>
          <a:bodyPr/>
          <a:lstStyle/>
          <a:p>
            <a:r>
              <a:rPr lang="en-US" dirty="0"/>
              <a:t>Querying and Updating Content Using REST</a:t>
            </a:r>
          </a:p>
        </p:txBody>
      </p:sp>
    </p:spTree>
    <p:extLst>
      <p:ext uri="{BB962C8B-B14F-4D97-AF65-F5344CB8AC3E}">
        <p14:creationId xmlns:p14="http://schemas.microsoft.com/office/powerpoint/2010/main" val="382084038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Summary</a:t>
            </a:r>
            <a:endParaRPr lang="en-US" dirty="0"/>
          </a:p>
        </p:txBody>
      </p:sp>
      <p:sp>
        <p:nvSpPr>
          <p:cNvPr id="5" name="Content Placeholder 4"/>
          <p:cNvSpPr>
            <a:spLocks noGrp="1"/>
          </p:cNvSpPr>
          <p:nvPr>
            <p:ph type="body" sz="quarter" idx="10"/>
          </p:nvPr>
        </p:nvSpPr>
        <p:spPr/>
        <p:txBody>
          <a:bodyPr/>
          <a:lstStyle/>
          <a:p>
            <a:r>
              <a:rPr lang="en-US" smtClean="0"/>
              <a:t>The SharePoint 2013 Strategy for CSOM and REST</a:t>
            </a:r>
          </a:p>
          <a:p>
            <a:endParaRPr lang="en-US" smtClean="0"/>
          </a:p>
          <a:p>
            <a:r>
              <a:rPr lang="en-US" smtClean="0"/>
              <a:t>Programming CSOM with C# and JavaScript</a:t>
            </a:r>
          </a:p>
          <a:p>
            <a:endParaRPr lang="en-US" smtClean="0"/>
          </a:p>
          <a:p>
            <a:r>
              <a:rPr lang="en-US" smtClean="0"/>
              <a:t>REST and ODATA Fundamentals</a:t>
            </a:r>
          </a:p>
          <a:p>
            <a:endParaRPr lang="en-US" smtClean="0"/>
          </a:p>
          <a:p>
            <a:r>
              <a:rPr lang="en-US" smtClean="0"/>
              <a:t>Making REST calls with C# and JavaScript</a:t>
            </a:r>
            <a:endParaRPr lang="en-US" dirty="0" smtClean="0"/>
          </a:p>
        </p:txBody>
      </p:sp>
    </p:spTree>
    <p:extLst>
      <p:ext uri="{BB962C8B-B14F-4D97-AF65-F5344CB8AC3E}">
        <p14:creationId xmlns:p14="http://schemas.microsoft.com/office/powerpoint/2010/main" val="334815607"/>
      </p:ext>
    </p:extLst>
  </p:cSld>
  <p:clrMapOvr>
    <a:masterClrMapping/>
  </p:clrMapOvr>
  <p:transition>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524250" y="1716882"/>
            <a:ext cx="5490606" cy="3647152"/>
          </a:xfrm>
          <a:prstGeom prst="rect">
            <a:avLst/>
          </a:prstGeom>
          <a:noFill/>
        </p:spPr>
        <p:txBody>
          <a:bodyPr wrap="none" rtlCol="0">
            <a:spAutoFit/>
          </a:bodyPr>
          <a:lstStyle/>
          <a:p>
            <a:r>
              <a:rPr lang="fi-FI" sz="19900" dirty="0">
                <a:solidFill>
                  <a:schemeClr val="bg1"/>
                </a:solidFill>
                <a:effectLst>
                  <a:outerShdw blurRad="38100" dist="38100" dir="2700000" algn="tl">
                    <a:srgbClr val="000000">
                      <a:alpha val="43137"/>
                    </a:srgbClr>
                  </a:outerShdw>
                </a:effectLst>
              </a:rPr>
              <a:t>Q&amp;A</a:t>
            </a:r>
            <a:endParaRPr lang="en-US" sz="19900" dirty="0">
              <a:solidFill>
                <a:schemeClr val="bg1"/>
              </a:solidFill>
              <a:effectLst>
                <a:outerShdw blurRad="38100" dist="38100" dir="2700000" algn="tl">
                  <a:srgbClr val="000000">
                    <a:alpha val="43137"/>
                  </a:srgbClr>
                </a:outerShdw>
              </a:effectLst>
            </a:endParaRPr>
          </a:p>
          <a:p>
            <a:endParaRPr lang="en-US" sz="3200" dirty="0"/>
          </a:p>
        </p:txBody>
      </p:sp>
    </p:spTree>
    <p:extLst>
      <p:ext uri="{BB962C8B-B14F-4D97-AF65-F5344CB8AC3E}">
        <p14:creationId xmlns:p14="http://schemas.microsoft.com/office/powerpoint/2010/main" val="3148016622"/>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3"/>
          <p:cNvSpPr txBox="1">
            <a:spLocks noChangeArrowheads="1"/>
          </p:cNvSpPr>
          <p:nvPr/>
        </p:nvSpPr>
        <p:spPr bwMode="blackWhite">
          <a:xfrm>
            <a:off x="267614" y="5959359"/>
            <a:ext cx="10755853" cy="606312"/>
          </a:xfrm>
          <a:prstGeom prst="rect">
            <a:avLst/>
          </a:prstGeom>
          <a:noFill/>
          <a:ln w="12700">
            <a:noFill/>
            <a:miter lim="800000"/>
            <a:headEnd type="none" w="sm" len="sm"/>
            <a:tailEnd type="none" w="sm" len="sm"/>
          </a:ln>
          <a:effectLst/>
        </p:spPr>
        <p:txBody>
          <a:bodyPr vert="horz" wrap="square" lIns="179238" tIns="143391" rIns="179238" bIns="143391" numCol="1" anchor="t" anchorCtr="0" compatLnSpc="1">
            <a:prstTxWarp prst="textNoShape">
              <a:avLst/>
            </a:prstTxWarp>
            <a:spAutoFit/>
          </a:bodyPr>
          <a:lstStyle/>
          <a:p>
            <a:pPr defTabSz="913737" eaLnBrk="0" hangingPunct="0"/>
            <a:r>
              <a:rPr lang="en-US" sz="686" dirty="0">
                <a:gradFill>
                  <a:gsLst>
                    <a:gs pos="0">
                      <a:srgbClr val="FFFFFF"/>
                    </a:gs>
                    <a:gs pos="100000">
                      <a:srgbClr val="FFFFFF"/>
                    </a:gs>
                  </a:gsLst>
                  <a:lin ang="5400000" scaled="0"/>
                </a:gradFill>
                <a:cs typeface="Segoe UI" pitchFamily="34" charset="0"/>
              </a:rPr>
              <a:t>© 2012 Microsoft Corporation. All rights reserved. Microsoft, Windows, Windows Vista and other product names are or may be registered trademarks and/or trademarks in the U.S. and/or other countries.</a:t>
            </a:r>
          </a:p>
          <a:p>
            <a:pPr defTabSz="913737" eaLnBrk="0" hangingPunct="0"/>
            <a:r>
              <a:rPr lang="en-US" sz="686" dirty="0">
                <a:gradFill>
                  <a:gsLst>
                    <a:gs pos="0">
                      <a:srgbClr val="FFFFFF"/>
                    </a:gs>
                    <a:gs pos="100000">
                      <a:srgbClr val="FFFFFF"/>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invGray">
          <a:xfrm>
            <a:off x="450085" y="3083792"/>
            <a:ext cx="3223021" cy="690417"/>
          </a:xfrm>
          <a:prstGeom prst="rect">
            <a:avLst/>
          </a:prstGeom>
        </p:spPr>
      </p:pic>
    </p:spTree>
    <p:extLst>
      <p:ext uri="{BB962C8B-B14F-4D97-AF65-F5344CB8AC3E}">
        <p14:creationId xmlns:p14="http://schemas.microsoft.com/office/powerpoint/2010/main" val="36029115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CSOM in SharePoint 2010</a:t>
            </a:r>
            <a:endParaRPr lang="en-US" dirty="0"/>
          </a:p>
        </p:txBody>
      </p:sp>
      <p:sp>
        <p:nvSpPr>
          <p:cNvPr id="5" name="Content Placeholder 4"/>
          <p:cNvSpPr>
            <a:spLocks noGrp="1"/>
          </p:cNvSpPr>
          <p:nvPr>
            <p:ph type="body" sz="quarter" idx="10"/>
          </p:nvPr>
        </p:nvSpPr>
        <p:spPr/>
        <p:txBody>
          <a:bodyPr/>
          <a:lstStyle/>
          <a:p>
            <a:r>
              <a:rPr lang="en-US" dirty="0" smtClean="0"/>
              <a:t>CSOM Made Accessible through </a:t>
            </a:r>
            <a:r>
              <a:rPr lang="en-US" b="1" dirty="0" smtClean="0">
                <a:solidFill>
                  <a:schemeClr val="bg2">
                    <a:lumMod val="75000"/>
                  </a:schemeClr>
                </a:solidFill>
              </a:rPr>
              <a:t>client.svc</a:t>
            </a:r>
          </a:p>
          <a:p>
            <a:pPr lvl="1"/>
            <a:r>
              <a:rPr lang="en-US" dirty="0" smtClean="0"/>
              <a:t>SharePoint 2010 doesn't support direct access to client.svc</a:t>
            </a:r>
          </a:p>
          <a:p>
            <a:pPr lvl="1"/>
            <a:r>
              <a:rPr lang="en-US" dirty="0" smtClean="0"/>
              <a:t>Calls to client.svc must go through supported entry points</a:t>
            </a:r>
          </a:p>
          <a:p>
            <a:pPr lvl="1"/>
            <a:r>
              <a:rPr lang="en-US" dirty="0" smtClean="0"/>
              <a:t>Supported entry points are .NET, Silverlight and JavaScript</a:t>
            </a:r>
          </a:p>
          <a:p>
            <a:pPr lvl="1"/>
            <a:endParaRPr lang="en-US" dirty="0" smtClean="0"/>
          </a:p>
          <a:p>
            <a:r>
              <a:rPr lang="en-US" dirty="0" smtClean="0"/>
              <a:t>Managed CSOM easier to use than from JavaScript </a:t>
            </a:r>
          </a:p>
          <a:p>
            <a:pPr lvl="1"/>
            <a:r>
              <a:rPr lang="en-US" dirty="0" smtClean="0"/>
              <a:t>JavaScript-driven CSOM hard to use and more limited</a:t>
            </a:r>
          </a:p>
          <a:p>
            <a:pPr lvl="1"/>
            <a:endParaRPr lang="en-US" dirty="0" smtClean="0"/>
          </a:p>
          <a:p>
            <a:pPr lvl="1"/>
            <a:endParaRPr lang="en-US" dirty="0"/>
          </a:p>
        </p:txBody>
      </p:sp>
    </p:spTree>
    <p:extLst>
      <p:ext uri="{BB962C8B-B14F-4D97-AF65-F5344CB8AC3E}">
        <p14:creationId xmlns:p14="http://schemas.microsoft.com/office/powerpoint/2010/main" val="455140470"/>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ight Arrow Callout 11"/>
          <p:cNvSpPr/>
          <p:nvPr/>
        </p:nvSpPr>
        <p:spPr>
          <a:xfrm rot="16200000">
            <a:off x="5004100" y="320737"/>
            <a:ext cx="1977484" cy="6907002"/>
          </a:xfrm>
          <a:prstGeom prst="rightArrowCallout">
            <a:avLst>
              <a:gd name="adj1" fmla="val 46561"/>
              <a:gd name="adj2" fmla="val 34138"/>
              <a:gd name="adj3" fmla="val 25000"/>
              <a:gd name="adj4" fmla="val 62622"/>
            </a:avLst>
          </a:prstGeom>
          <a:solidFill>
            <a:schemeClr val="accent1">
              <a:alpha val="88000"/>
            </a:schemeClr>
          </a:solidFill>
        </p:spPr>
        <p:style>
          <a:lnRef idx="2">
            <a:schemeClr val="accent1">
              <a:shade val="50000"/>
            </a:schemeClr>
          </a:lnRef>
          <a:fillRef idx="1">
            <a:schemeClr val="accent1"/>
          </a:fillRef>
          <a:effectRef idx="0">
            <a:schemeClr val="accent1"/>
          </a:effectRef>
          <a:fontRef idx="minor">
            <a:schemeClr val="lt1"/>
          </a:fontRef>
        </p:style>
        <p:txBody>
          <a:bodyPr lIns="117192" tIns="58596" rIns="117192" bIns="58596" rtlCol="0" anchor="ctr"/>
          <a:lstStyle/>
          <a:p>
            <a:pPr algn="ctr" defTabSz="879067"/>
            <a:endParaRPr lang="en-US">
              <a:solidFill>
                <a:prstClr val="white"/>
              </a:solidFill>
            </a:endParaRPr>
          </a:p>
        </p:txBody>
      </p:sp>
      <p:sp>
        <p:nvSpPr>
          <p:cNvPr id="2" name="Rectangle 1"/>
          <p:cNvSpPr/>
          <p:nvPr/>
        </p:nvSpPr>
        <p:spPr>
          <a:xfrm>
            <a:off x="7287900" y="3748979"/>
            <a:ext cx="1523603" cy="9144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lIns="117192" tIns="58596" rIns="117192" bIns="58596" rtlCol="0" anchor="ctr"/>
          <a:lstStyle/>
          <a:p>
            <a:pPr algn="ctr" defTabSz="879067"/>
            <a:r>
              <a:rPr lang="en-US" dirty="0">
                <a:solidFill>
                  <a:sysClr val="windowText" lastClr="000000"/>
                </a:solidFill>
                <a:latin typeface="Segoe UI" pitchFamily="34" charset="0"/>
                <a:ea typeface="Segoe UI" pitchFamily="34" charset="0"/>
                <a:cs typeface="Segoe UI" pitchFamily="34" charset="0"/>
              </a:rPr>
              <a:t>JavaScript Library</a:t>
            </a:r>
          </a:p>
        </p:txBody>
      </p:sp>
      <p:sp>
        <p:nvSpPr>
          <p:cNvPr id="3" name="Rectangle 2"/>
          <p:cNvSpPr/>
          <p:nvPr/>
        </p:nvSpPr>
        <p:spPr>
          <a:xfrm>
            <a:off x="5233510" y="3749184"/>
            <a:ext cx="1523603" cy="9144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lIns="117192" tIns="58596" rIns="117192" bIns="58596" rtlCol="0" anchor="ctr"/>
          <a:lstStyle/>
          <a:p>
            <a:pPr algn="ctr" defTabSz="879067"/>
            <a:r>
              <a:rPr lang="en-US" dirty="0">
                <a:solidFill>
                  <a:sysClr val="windowText" lastClr="000000"/>
                </a:solidFill>
                <a:latin typeface="Segoe UI" pitchFamily="34" charset="0"/>
                <a:ea typeface="Segoe UI" pitchFamily="34" charset="0"/>
                <a:cs typeface="Segoe UI" pitchFamily="34" charset="0"/>
              </a:rPr>
              <a:t>Silverlight Library</a:t>
            </a:r>
          </a:p>
        </p:txBody>
      </p:sp>
      <p:sp>
        <p:nvSpPr>
          <p:cNvPr id="4" name="Rectangle 3"/>
          <p:cNvSpPr/>
          <p:nvPr/>
        </p:nvSpPr>
        <p:spPr>
          <a:xfrm>
            <a:off x="3240016" y="3749184"/>
            <a:ext cx="1523603" cy="9144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lIns="117192" tIns="58596" rIns="117192" bIns="58596" rtlCol="0" anchor="ctr"/>
          <a:lstStyle/>
          <a:p>
            <a:pPr algn="ctr" defTabSz="879067"/>
            <a:r>
              <a:rPr lang="en-US" dirty="0" smtClean="0">
                <a:solidFill>
                  <a:sysClr val="windowText" lastClr="000000"/>
                </a:solidFill>
                <a:latin typeface="Segoe UI" pitchFamily="34" charset="0"/>
                <a:ea typeface="Segoe UI" pitchFamily="34" charset="0"/>
                <a:cs typeface="Segoe UI" pitchFamily="34" charset="0"/>
              </a:rPr>
              <a:t>.NET</a:t>
            </a:r>
            <a:br>
              <a:rPr lang="en-US" dirty="0" smtClean="0">
                <a:solidFill>
                  <a:sysClr val="windowText" lastClr="000000"/>
                </a:solidFill>
                <a:latin typeface="Segoe UI" pitchFamily="34" charset="0"/>
                <a:ea typeface="Segoe UI" pitchFamily="34" charset="0"/>
                <a:cs typeface="Segoe UI" pitchFamily="34" charset="0"/>
              </a:rPr>
            </a:br>
            <a:r>
              <a:rPr lang="en-US" dirty="0" smtClean="0">
                <a:solidFill>
                  <a:sysClr val="windowText" lastClr="000000"/>
                </a:solidFill>
                <a:latin typeface="Segoe UI" pitchFamily="34" charset="0"/>
                <a:ea typeface="Segoe UI" pitchFamily="34" charset="0"/>
                <a:cs typeface="Segoe UI" pitchFamily="34" charset="0"/>
              </a:rPr>
              <a:t>Library</a:t>
            </a:r>
            <a:endParaRPr lang="en-US" dirty="0">
              <a:solidFill>
                <a:sysClr val="windowText" lastClr="000000"/>
              </a:solidFill>
              <a:latin typeface="Segoe UI" pitchFamily="34" charset="0"/>
              <a:ea typeface="Segoe UI" pitchFamily="34" charset="0"/>
              <a:cs typeface="Segoe UI" pitchFamily="34" charset="0"/>
            </a:endParaRPr>
          </a:p>
        </p:txBody>
      </p:sp>
      <p:sp>
        <p:nvSpPr>
          <p:cNvPr id="5" name="Rectangle 4"/>
          <p:cNvSpPr/>
          <p:nvPr/>
        </p:nvSpPr>
        <p:spPr>
          <a:xfrm>
            <a:off x="2539340" y="4839175"/>
            <a:ext cx="6907000" cy="8382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lIns="117192" tIns="58596" rIns="117192" bIns="58596" rtlCol="0" anchor="ctr"/>
          <a:lstStyle/>
          <a:p>
            <a:pPr algn="ctr" defTabSz="879067"/>
            <a:r>
              <a:rPr lang="en-US" dirty="0">
                <a:solidFill>
                  <a:srgbClr val="343434">
                    <a:lumMod val="75000"/>
                  </a:srgbClr>
                </a:solidFill>
                <a:latin typeface="Segoe UI" pitchFamily="34" charset="0"/>
                <a:ea typeface="Segoe UI" pitchFamily="34" charset="0"/>
                <a:cs typeface="Segoe UI" pitchFamily="34" charset="0"/>
              </a:rPr>
              <a:t>Custom Client Code</a:t>
            </a:r>
          </a:p>
        </p:txBody>
      </p:sp>
      <p:cxnSp>
        <p:nvCxnSpPr>
          <p:cNvPr id="7" name="Straight Connector 6"/>
          <p:cNvCxnSpPr/>
          <p:nvPr/>
        </p:nvCxnSpPr>
        <p:spPr>
          <a:xfrm>
            <a:off x="1117309" y="3162775"/>
            <a:ext cx="9852634" cy="0"/>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1085768" y="3162775"/>
            <a:ext cx="820166" cy="395335"/>
          </a:xfrm>
          <a:prstGeom prst="rect">
            <a:avLst/>
          </a:prstGeom>
          <a:noFill/>
        </p:spPr>
        <p:txBody>
          <a:bodyPr wrap="none" lIns="117192" tIns="58596" rIns="117192" bIns="58596" rtlCol="0">
            <a:spAutoFit/>
          </a:bodyPr>
          <a:lstStyle/>
          <a:p>
            <a:pPr defTabSz="879067"/>
            <a:r>
              <a:rPr lang="en-US" dirty="0">
                <a:solidFill>
                  <a:prstClr val="black"/>
                </a:solidFill>
                <a:latin typeface="Segoe UI" pitchFamily="34" charset="0"/>
                <a:ea typeface="Segoe UI" pitchFamily="34" charset="0"/>
                <a:cs typeface="Segoe UI" pitchFamily="34" charset="0"/>
              </a:rPr>
              <a:t>Client</a:t>
            </a:r>
          </a:p>
        </p:txBody>
      </p:sp>
      <p:sp>
        <p:nvSpPr>
          <p:cNvPr id="9" name="TextBox 8"/>
          <p:cNvSpPr txBox="1"/>
          <p:nvPr/>
        </p:nvSpPr>
        <p:spPr>
          <a:xfrm>
            <a:off x="1085768" y="2785494"/>
            <a:ext cx="879349" cy="395335"/>
          </a:xfrm>
          <a:prstGeom prst="rect">
            <a:avLst/>
          </a:prstGeom>
          <a:noFill/>
        </p:spPr>
        <p:txBody>
          <a:bodyPr wrap="none" lIns="117192" tIns="58596" rIns="117192" bIns="58596" rtlCol="0">
            <a:spAutoFit/>
          </a:bodyPr>
          <a:lstStyle/>
          <a:p>
            <a:pPr defTabSz="879067"/>
            <a:r>
              <a:rPr lang="en-US" dirty="0">
                <a:solidFill>
                  <a:prstClr val="black"/>
                </a:solidFill>
                <a:latin typeface="Segoe UI" pitchFamily="34" charset="0"/>
                <a:ea typeface="Segoe UI" pitchFamily="34" charset="0"/>
                <a:cs typeface="Segoe UI" pitchFamily="34" charset="0"/>
              </a:rPr>
              <a:t>Server</a:t>
            </a:r>
          </a:p>
        </p:txBody>
      </p:sp>
      <p:sp>
        <p:nvSpPr>
          <p:cNvPr id="10" name="Rectangle 9"/>
          <p:cNvSpPr/>
          <p:nvPr/>
        </p:nvSpPr>
        <p:spPr>
          <a:xfrm>
            <a:off x="2640912" y="1930075"/>
            <a:ext cx="6805427" cy="8382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lIns="117192" tIns="58596" rIns="117192" bIns="58596" rtlCol="0" anchor="ctr"/>
          <a:lstStyle/>
          <a:p>
            <a:pPr algn="ctr" defTabSz="879067"/>
            <a:r>
              <a:rPr lang="en-US" dirty="0">
                <a:solidFill>
                  <a:schemeClr val="bg1"/>
                </a:solidFill>
                <a:latin typeface="Segoe UI" pitchFamily="34" charset="0"/>
                <a:ea typeface="Segoe UI" pitchFamily="34" charset="0"/>
                <a:cs typeface="Segoe UI" pitchFamily="34" charset="0"/>
              </a:rPr>
              <a:t>_</a:t>
            </a:r>
            <a:r>
              <a:rPr lang="en-US" dirty="0" err="1">
                <a:solidFill>
                  <a:schemeClr val="bg1"/>
                </a:solidFill>
                <a:latin typeface="Segoe UI" pitchFamily="34" charset="0"/>
                <a:ea typeface="Segoe UI" pitchFamily="34" charset="0"/>
                <a:cs typeface="Segoe UI" pitchFamily="34" charset="0"/>
              </a:rPr>
              <a:t>vti_bin</a:t>
            </a:r>
            <a:r>
              <a:rPr lang="en-US" dirty="0">
                <a:solidFill>
                  <a:schemeClr val="bg1"/>
                </a:solidFill>
                <a:latin typeface="Segoe UI" pitchFamily="34" charset="0"/>
                <a:ea typeface="Segoe UI" pitchFamily="34" charset="0"/>
                <a:cs typeface="Segoe UI" pitchFamily="34" charset="0"/>
              </a:rPr>
              <a:t>/</a:t>
            </a:r>
            <a:r>
              <a:rPr lang="en-US" dirty="0" err="1">
                <a:solidFill>
                  <a:schemeClr val="bg1"/>
                </a:solidFill>
                <a:latin typeface="Segoe UI" pitchFamily="34" charset="0"/>
                <a:ea typeface="Segoe UI" pitchFamily="34" charset="0"/>
                <a:cs typeface="Segoe UI" pitchFamily="34" charset="0"/>
              </a:rPr>
              <a:t>client.svc</a:t>
            </a:r>
            <a:endParaRPr lang="en-US" dirty="0">
              <a:solidFill>
                <a:schemeClr val="bg1"/>
              </a:solidFill>
              <a:latin typeface="Segoe UI" pitchFamily="34" charset="0"/>
              <a:ea typeface="Segoe UI" pitchFamily="34" charset="0"/>
              <a:cs typeface="Segoe UI" pitchFamily="34" charset="0"/>
            </a:endParaRPr>
          </a:p>
        </p:txBody>
      </p:sp>
      <p:sp>
        <p:nvSpPr>
          <p:cNvPr id="16" name="TextBox 15"/>
          <p:cNvSpPr txBox="1"/>
          <p:nvPr/>
        </p:nvSpPr>
        <p:spPr>
          <a:xfrm>
            <a:off x="5332611" y="2985535"/>
            <a:ext cx="1320456" cy="672334"/>
          </a:xfrm>
          <a:prstGeom prst="rect">
            <a:avLst/>
          </a:prstGeom>
          <a:noFill/>
        </p:spPr>
        <p:txBody>
          <a:bodyPr wrap="square" lIns="117192" tIns="58596" rIns="117192" bIns="58596" rtlCol="0">
            <a:spAutoFit/>
          </a:bodyPr>
          <a:lstStyle/>
          <a:p>
            <a:pPr algn="ctr" defTabSz="879067"/>
            <a:r>
              <a:rPr lang="en-US" dirty="0">
                <a:solidFill>
                  <a:schemeClr val="bg1"/>
                </a:solidFill>
                <a:effectLst>
                  <a:outerShdw blurRad="50800" dist="38100" dir="2700000" algn="tl" rotWithShape="0">
                    <a:prstClr val="black">
                      <a:alpha val="40000"/>
                    </a:prstClr>
                  </a:outerShdw>
                </a:effectLst>
              </a:rPr>
              <a:t>Execute Query</a:t>
            </a:r>
          </a:p>
        </p:txBody>
      </p:sp>
      <p:sp>
        <p:nvSpPr>
          <p:cNvPr id="6" name="Title 5"/>
          <p:cNvSpPr>
            <a:spLocks noGrp="1"/>
          </p:cNvSpPr>
          <p:nvPr>
            <p:ph type="title"/>
          </p:nvPr>
        </p:nvSpPr>
        <p:spPr/>
        <p:txBody>
          <a:bodyPr/>
          <a:lstStyle/>
          <a:p>
            <a:r>
              <a:rPr lang="en-US" dirty="0" smtClean="0"/>
              <a:t>SharePoint 2010 CSOM</a:t>
            </a:r>
            <a:endParaRPr lang="en-US" dirty="0"/>
          </a:p>
        </p:txBody>
      </p:sp>
    </p:spTree>
    <p:extLst>
      <p:ext uri="{BB962C8B-B14F-4D97-AF65-F5344CB8AC3E}">
        <p14:creationId xmlns:p14="http://schemas.microsoft.com/office/powerpoint/2010/main" val="461464208"/>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Changes in SharePoint 2013</a:t>
            </a:r>
            <a:endParaRPr lang="en-US" dirty="0"/>
          </a:p>
        </p:txBody>
      </p:sp>
      <p:sp>
        <p:nvSpPr>
          <p:cNvPr id="5" name="Content Placeholder 4"/>
          <p:cNvSpPr>
            <a:spLocks noGrp="1"/>
          </p:cNvSpPr>
          <p:nvPr>
            <p:ph type="body" sz="quarter" idx="10"/>
          </p:nvPr>
        </p:nvSpPr>
        <p:spPr/>
        <p:txBody>
          <a:bodyPr/>
          <a:lstStyle/>
          <a:p>
            <a:r>
              <a:rPr lang="en-US" smtClean="0"/>
              <a:t>The client.svc service extended with REST capabilities</a:t>
            </a:r>
          </a:p>
          <a:p>
            <a:pPr lvl="1"/>
            <a:r>
              <a:rPr lang="en-US" smtClean="0"/>
              <a:t>client.svc now supports direct access from REST clients</a:t>
            </a:r>
          </a:p>
          <a:p>
            <a:pPr lvl="1"/>
            <a:r>
              <a:rPr lang="en-US" smtClean="0"/>
              <a:t>client.svc accepts HTTP GET, PUT, POST requests</a:t>
            </a:r>
          </a:p>
          <a:p>
            <a:pPr lvl="1"/>
            <a:r>
              <a:rPr lang="en-US" smtClean="0"/>
              <a:t>Implemented in accordance with OData protocol</a:t>
            </a:r>
          </a:p>
          <a:p>
            <a:pPr lvl="1"/>
            <a:endParaRPr lang="en-US" smtClean="0"/>
          </a:p>
          <a:p>
            <a:r>
              <a:rPr lang="en-US" smtClean="0"/>
              <a:t>CSOM Extended new APIs</a:t>
            </a:r>
          </a:p>
          <a:p>
            <a:pPr lvl="1"/>
            <a:r>
              <a:rPr lang="en-US" smtClean="0"/>
              <a:t>New APIs for SharePoint Server functionality</a:t>
            </a:r>
          </a:p>
          <a:p>
            <a:pPr lvl="1"/>
            <a:r>
              <a:rPr lang="en-US" smtClean="0"/>
              <a:t>New API for Windows Phone Applications</a:t>
            </a:r>
            <a:endParaRPr lang="en-US" dirty="0"/>
          </a:p>
        </p:txBody>
      </p:sp>
    </p:spTree>
    <p:extLst>
      <p:ext uri="{BB962C8B-B14F-4D97-AF65-F5344CB8AC3E}">
        <p14:creationId xmlns:p14="http://schemas.microsoft.com/office/powerpoint/2010/main" val="398749586"/>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What is covered in the new CSOM?</a:t>
            </a:r>
            <a:endParaRPr lang="en-US" dirty="0"/>
          </a:p>
        </p:txBody>
      </p:sp>
      <p:sp>
        <p:nvSpPr>
          <p:cNvPr id="4" name="Text Placeholder 3"/>
          <p:cNvSpPr>
            <a:spLocks noGrp="1"/>
          </p:cNvSpPr>
          <p:nvPr>
            <p:ph type="body" sz="quarter" idx="11"/>
          </p:nvPr>
        </p:nvSpPr>
        <p:spPr>
          <a:xfrm>
            <a:off x="1669769" y="2176758"/>
            <a:ext cx="5394960" cy="1733255"/>
          </a:xfrm>
        </p:spPr>
        <p:txBody>
          <a:bodyPr/>
          <a:lstStyle/>
          <a:p>
            <a:r>
              <a:rPr lang="en-US" sz="3200" dirty="0"/>
              <a:t>User Profiles</a:t>
            </a:r>
          </a:p>
          <a:p>
            <a:r>
              <a:rPr lang="en-US" sz="3200" dirty="0"/>
              <a:t>Search</a:t>
            </a:r>
          </a:p>
          <a:p>
            <a:r>
              <a:rPr lang="en-US" sz="3200" dirty="0"/>
              <a:t>Taxonomy</a:t>
            </a:r>
          </a:p>
          <a:p>
            <a:r>
              <a:rPr lang="en-US" sz="3200" dirty="0"/>
              <a:t>Feeds</a:t>
            </a:r>
          </a:p>
          <a:p>
            <a:r>
              <a:rPr lang="en-US" sz="3200" dirty="0"/>
              <a:t>Publishing</a:t>
            </a:r>
          </a:p>
          <a:p>
            <a:r>
              <a:rPr lang="fi-FI" sz="3200" dirty="0" smtClean="0"/>
              <a:t>Sharing</a:t>
            </a:r>
            <a:endParaRPr lang="en-US" sz="3200" dirty="0"/>
          </a:p>
        </p:txBody>
      </p:sp>
      <p:sp>
        <p:nvSpPr>
          <p:cNvPr id="6" name="Text Placeholder 5"/>
          <p:cNvSpPr>
            <a:spLocks noGrp="1"/>
          </p:cNvSpPr>
          <p:nvPr>
            <p:ph type="body" sz="quarter" idx="12"/>
          </p:nvPr>
        </p:nvSpPr>
        <p:spPr>
          <a:xfrm>
            <a:off x="6277928" y="2176758"/>
            <a:ext cx="4104153" cy="1733255"/>
          </a:xfrm>
        </p:spPr>
        <p:txBody>
          <a:bodyPr/>
          <a:lstStyle/>
          <a:p>
            <a:r>
              <a:rPr lang="en-US" sz="3200" dirty="0" smtClean="0"/>
              <a:t>Workflow</a:t>
            </a:r>
            <a:endParaRPr lang="en-US" sz="3200" dirty="0"/>
          </a:p>
          <a:p>
            <a:r>
              <a:rPr lang="en-US" sz="3200" dirty="0"/>
              <a:t>E-Discovery</a:t>
            </a:r>
          </a:p>
          <a:p>
            <a:r>
              <a:rPr lang="en-US" sz="3200" dirty="0"/>
              <a:t>IRM</a:t>
            </a:r>
          </a:p>
          <a:p>
            <a:r>
              <a:rPr lang="en-US" sz="3200" dirty="0"/>
              <a:t>Analytics</a:t>
            </a:r>
          </a:p>
          <a:p>
            <a:r>
              <a:rPr lang="en-US" sz="3200" dirty="0"/>
              <a:t>Business Data</a:t>
            </a:r>
          </a:p>
          <a:p>
            <a:endParaRPr lang="en-US" sz="3200" dirty="0"/>
          </a:p>
          <a:p>
            <a:endParaRPr lang="en-US" sz="3200" dirty="0"/>
          </a:p>
        </p:txBody>
      </p:sp>
      <p:sp>
        <p:nvSpPr>
          <p:cNvPr id="7" name="Content Placeholder 4"/>
          <p:cNvSpPr txBox="1">
            <a:spLocks/>
          </p:cNvSpPr>
          <p:nvPr/>
        </p:nvSpPr>
        <p:spPr>
          <a:xfrm>
            <a:off x="519112" y="1447799"/>
            <a:ext cx="11149013" cy="2043636"/>
          </a:xfrm>
          <a:prstGeom prst="rect">
            <a:avLst/>
          </a:prstGeom>
        </p:spPr>
        <p:txBody>
          <a:bodyPr/>
          <a:lst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smtClean="0"/>
              <a:t>New APIs with SharePoint Server functionality</a:t>
            </a:r>
          </a:p>
        </p:txBody>
      </p:sp>
    </p:spTree>
    <p:extLst>
      <p:ext uri="{BB962C8B-B14F-4D97-AF65-F5344CB8AC3E}">
        <p14:creationId xmlns:p14="http://schemas.microsoft.com/office/powerpoint/2010/main" val="2370948121"/>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1117309" y="3162775"/>
            <a:ext cx="9852634" cy="0"/>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sp>
        <p:nvSpPr>
          <p:cNvPr id="12" name="Right Arrow Callout 11"/>
          <p:cNvSpPr/>
          <p:nvPr/>
        </p:nvSpPr>
        <p:spPr>
          <a:xfrm rot="16200000">
            <a:off x="5893043" y="1195325"/>
            <a:ext cx="1977484" cy="5157826"/>
          </a:xfrm>
          <a:prstGeom prst="rightArrowCallout">
            <a:avLst>
              <a:gd name="adj1" fmla="val 46561"/>
              <a:gd name="adj2" fmla="val 34138"/>
              <a:gd name="adj3" fmla="val 25000"/>
              <a:gd name="adj4" fmla="val 62622"/>
            </a:avLst>
          </a:prstGeom>
          <a:solidFill>
            <a:schemeClr val="accent1">
              <a:alpha val="73000"/>
            </a:schemeClr>
          </a:solidFill>
        </p:spPr>
        <p:style>
          <a:lnRef idx="2">
            <a:schemeClr val="accent1">
              <a:shade val="50000"/>
            </a:schemeClr>
          </a:lnRef>
          <a:fillRef idx="1">
            <a:schemeClr val="accent1"/>
          </a:fillRef>
          <a:effectRef idx="0">
            <a:schemeClr val="accent1"/>
          </a:effectRef>
          <a:fontRef idx="minor">
            <a:schemeClr val="lt1"/>
          </a:fontRef>
        </p:style>
        <p:txBody>
          <a:bodyPr lIns="117192" tIns="58596" rIns="117192" bIns="58596" rtlCol="0" anchor="ctr"/>
          <a:lstStyle/>
          <a:p>
            <a:pPr algn="ctr" defTabSz="879067"/>
            <a:endParaRPr lang="en-US">
              <a:solidFill>
                <a:prstClr val="white"/>
              </a:solidFill>
            </a:endParaRPr>
          </a:p>
        </p:txBody>
      </p:sp>
      <p:sp>
        <p:nvSpPr>
          <p:cNvPr id="2" name="Rectangle 1"/>
          <p:cNvSpPr/>
          <p:nvPr/>
        </p:nvSpPr>
        <p:spPr>
          <a:xfrm>
            <a:off x="4407978" y="3749184"/>
            <a:ext cx="1523603" cy="9144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lIns="117192" tIns="58596" rIns="117192" bIns="58596" rtlCol="0" anchor="ctr"/>
          <a:lstStyle/>
          <a:p>
            <a:pPr algn="ctr" defTabSz="879067"/>
            <a:r>
              <a:rPr lang="en-US" dirty="0">
                <a:solidFill>
                  <a:schemeClr val="bg1"/>
                </a:solidFill>
                <a:latin typeface="Segoe UI" pitchFamily="34" charset="0"/>
                <a:ea typeface="Segoe UI" pitchFamily="34" charset="0"/>
                <a:cs typeface="Segoe UI" pitchFamily="34" charset="0"/>
              </a:rPr>
              <a:t>JavaScript Library</a:t>
            </a:r>
          </a:p>
        </p:txBody>
      </p:sp>
      <p:sp>
        <p:nvSpPr>
          <p:cNvPr id="3" name="Rectangle 2"/>
          <p:cNvSpPr/>
          <p:nvPr/>
        </p:nvSpPr>
        <p:spPr>
          <a:xfrm>
            <a:off x="6083409" y="3749184"/>
            <a:ext cx="1523603" cy="9144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lIns="117192" tIns="58596" rIns="117192" bIns="58596" rtlCol="0" anchor="ctr"/>
          <a:lstStyle/>
          <a:p>
            <a:pPr algn="ctr" defTabSz="879067"/>
            <a:r>
              <a:rPr lang="en-US" dirty="0">
                <a:solidFill>
                  <a:schemeClr val="bg1"/>
                </a:solidFill>
                <a:latin typeface="Segoe UI" pitchFamily="34" charset="0"/>
                <a:ea typeface="Segoe UI" pitchFamily="34" charset="0"/>
                <a:cs typeface="Segoe UI" pitchFamily="34" charset="0"/>
              </a:rPr>
              <a:t>Silverlight Library</a:t>
            </a:r>
          </a:p>
        </p:txBody>
      </p:sp>
      <p:sp>
        <p:nvSpPr>
          <p:cNvPr id="4" name="Rectangle 3"/>
          <p:cNvSpPr/>
          <p:nvPr/>
        </p:nvSpPr>
        <p:spPr>
          <a:xfrm>
            <a:off x="7758842" y="3749184"/>
            <a:ext cx="1523603" cy="9144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lIns="117192" tIns="58596" rIns="117192" bIns="58596" rtlCol="0" anchor="ctr"/>
          <a:lstStyle/>
          <a:p>
            <a:pPr algn="ctr" defTabSz="879067"/>
            <a:r>
              <a:rPr lang="en-US" dirty="0" err="1">
                <a:solidFill>
                  <a:schemeClr val="bg1"/>
                </a:solidFill>
                <a:latin typeface="Segoe UI" pitchFamily="34" charset="0"/>
                <a:ea typeface="Segoe UI" pitchFamily="34" charset="0"/>
                <a:cs typeface="Segoe UI" pitchFamily="34" charset="0"/>
              </a:rPr>
              <a:t>.Net</a:t>
            </a:r>
            <a:r>
              <a:rPr lang="en-US" dirty="0">
                <a:solidFill>
                  <a:schemeClr val="bg1"/>
                </a:solidFill>
                <a:latin typeface="Segoe UI" pitchFamily="34" charset="0"/>
                <a:ea typeface="Segoe UI" pitchFamily="34" charset="0"/>
                <a:cs typeface="Segoe UI" pitchFamily="34" charset="0"/>
              </a:rPr>
              <a:t> CLR Library</a:t>
            </a:r>
          </a:p>
        </p:txBody>
      </p:sp>
      <p:sp>
        <p:nvSpPr>
          <p:cNvPr id="5" name="Rectangle 4"/>
          <p:cNvSpPr/>
          <p:nvPr/>
        </p:nvSpPr>
        <p:spPr>
          <a:xfrm>
            <a:off x="2539340" y="4839175"/>
            <a:ext cx="6907000" cy="8382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lIns="117192" tIns="58596" rIns="117192" bIns="58596" rtlCol="0" anchor="ctr"/>
          <a:lstStyle/>
          <a:p>
            <a:pPr algn="ctr" defTabSz="879067"/>
            <a:r>
              <a:rPr lang="en-US" dirty="0">
                <a:solidFill>
                  <a:srgbClr val="343434">
                    <a:lumMod val="75000"/>
                  </a:srgbClr>
                </a:solidFill>
                <a:latin typeface="Segoe UI" pitchFamily="34" charset="0"/>
                <a:ea typeface="Segoe UI" pitchFamily="34" charset="0"/>
                <a:cs typeface="Segoe UI" pitchFamily="34" charset="0"/>
              </a:rPr>
              <a:t>Custom Client Code</a:t>
            </a:r>
          </a:p>
        </p:txBody>
      </p:sp>
      <p:sp>
        <p:nvSpPr>
          <p:cNvPr id="8" name="TextBox 7"/>
          <p:cNvSpPr txBox="1"/>
          <p:nvPr/>
        </p:nvSpPr>
        <p:spPr>
          <a:xfrm>
            <a:off x="1085768" y="3162775"/>
            <a:ext cx="820166" cy="395335"/>
          </a:xfrm>
          <a:prstGeom prst="rect">
            <a:avLst/>
          </a:prstGeom>
          <a:noFill/>
        </p:spPr>
        <p:txBody>
          <a:bodyPr wrap="none" lIns="117192" tIns="58596" rIns="117192" bIns="58596" rtlCol="0">
            <a:spAutoFit/>
          </a:bodyPr>
          <a:lstStyle/>
          <a:p>
            <a:pPr defTabSz="879067"/>
            <a:r>
              <a:rPr lang="en-US" dirty="0">
                <a:solidFill>
                  <a:prstClr val="black"/>
                </a:solidFill>
                <a:latin typeface="Segoe UI" pitchFamily="34" charset="0"/>
                <a:ea typeface="Segoe UI" pitchFamily="34" charset="0"/>
                <a:cs typeface="Segoe UI" pitchFamily="34" charset="0"/>
              </a:rPr>
              <a:t>Client</a:t>
            </a:r>
          </a:p>
        </p:txBody>
      </p:sp>
      <p:sp>
        <p:nvSpPr>
          <p:cNvPr id="9" name="TextBox 8"/>
          <p:cNvSpPr txBox="1"/>
          <p:nvPr/>
        </p:nvSpPr>
        <p:spPr>
          <a:xfrm>
            <a:off x="1085768" y="2785494"/>
            <a:ext cx="879349" cy="395335"/>
          </a:xfrm>
          <a:prstGeom prst="rect">
            <a:avLst/>
          </a:prstGeom>
          <a:noFill/>
        </p:spPr>
        <p:txBody>
          <a:bodyPr wrap="none" lIns="117192" tIns="58596" rIns="117192" bIns="58596" rtlCol="0">
            <a:spAutoFit/>
          </a:bodyPr>
          <a:lstStyle/>
          <a:p>
            <a:pPr defTabSz="879067"/>
            <a:r>
              <a:rPr lang="en-US" dirty="0">
                <a:solidFill>
                  <a:prstClr val="black"/>
                </a:solidFill>
                <a:latin typeface="Segoe UI" pitchFamily="34" charset="0"/>
                <a:ea typeface="Segoe UI" pitchFamily="34" charset="0"/>
                <a:cs typeface="Segoe UI" pitchFamily="34" charset="0"/>
              </a:rPr>
              <a:t>Server</a:t>
            </a:r>
          </a:p>
        </p:txBody>
      </p:sp>
      <p:sp>
        <p:nvSpPr>
          <p:cNvPr id="10" name="Rectangle 9"/>
          <p:cNvSpPr/>
          <p:nvPr/>
        </p:nvSpPr>
        <p:spPr>
          <a:xfrm>
            <a:off x="2640912" y="1930075"/>
            <a:ext cx="6805427" cy="8382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lIns="117192" tIns="58596" rIns="117192" bIns="58596" rtlCol="0" anchor="ctr"/>
          <a:lstStyle/>
          <a:p>
            <a:pPr algn="ctr" defTabSz="879067"/>
            <a:r>
              <a:rPr lang="en-US" b="1" dirty="0" smtClean="0">
                <a:solidFill>
                  <a:schemeClr val="bg1"/>
                </a:solidFill>
                <a:latin typeface="Segoe UI" pitchFamily="34" charset="0"/>
                <a:ea typeface="Segoe UI" pitchFamily="34" charset="0"/>
                <a:cs typeface="Segoe UI" pitchFamily="34" charset="0"/>
              </a:rPr>
              <a:t>_</a:t>
            </a:r>
            <a:r>
              <a:rPr lang="en-US" b="1" dirty="0" err="1" smtClean="0">
                <a:solidFill>
                  <a:schemeClr val="bg1"/>
                </a:solidFill>
                <a:latin typeface="Segoe UI" pitchFamily="34" charset="0"/>
                <a:ea typeface="Segoe UI" pitchFamily="34" charset="0"/>
                <a:cs typeface="Segoe UI" pitchFamily="34" charset="0"/>
              </a:rPr>
              <a:t>api</a:t>
            </a:r>
            <a:r>
              <a:rPr lang="en-US" dirty="0" smtClean="0">
                <a:solidFill>
                  <a:schemeClr val="bg1"/>
                </a:solidFill>
                <a:latin typeface="Segoe UI" pitchFamily="34" charset="0"/>
                <a:ea typeface="Segoe UI" pitchFamily="34" charset="0"/>
                <a:cs typeface="Segoe UI" pitchFamily="34" charset="0"/>
              </a:rPr>
              <a:t>  </a:t>
            </a:r>
            <a:r>
              <a:rPr lang="en-US" dirty="0" smtClean="0">
                <a:solidFill>
                  <a:schemeClr val="bg1">
                    <a:lumMod val="85000"/>
                  </a:schemeClr>
                </a:solidFill>
                <a:latin typeface="Segoe UI" pitchFamily="34" charset="0"/>
                <a:ea typeface="Segoe UI" pitchFamily="34" charset="0"/>
                <a:cs typeface="Segoe UI" pitchFamily="34" charset="0"/>
              </a:rPr>
              <a:t>is new alias for</a:t>
            </a:r>
            <a:r>
              <a:rPr lang="en-US" dirty="0" smtClean="0">
                <a:solidFill>
                  <a:schemeClr val="bg1"/>
                </a:solidFill>
                <a:latin typeface="Segoe UI" pitchFamily="34" charset="0"/>
                <a:ea typeface="Segoe UI" pitchFamily="34" charset="0"/>
                <a:cs typeface="Segoe UI" pitchFamily="34" charset="0"/>
              </a:rPr>
              <a:t> </a:t>
            </a:r>
            <a:r>
              <a:rPr lang="en-US" b="1" dirty="0" smtClean="0">
                <a:solidFill>
                  <a:schemeClr val="bg1"/>
                </a:solidFill>
                <a:latin typeface="Segoe UI" pitchFamily="34" charset="0"/>
                <a:ea typeface="Segoe UI" pitchFamily="34" charset="0"/>
                <a:cs typeface="Segoe UI" pitchFamily="34" charset="0"/>
              </a:rPr>
              <a:t>_</a:t>
            </a:r>
            <a:r>
              <a:rPr lang="en-US" b="1" dirty="0" err="1" smtClean="0">
                <a:solidFill>
                  <a:schemeClr val="bg1"/>
                </a:solidFill>
                <a:latin typeface="Segoe UI" pitchFamily="34" charset="0"/>
                <a:ea typeface="Segoe UI" pitchFamily="34" charset="0"/>
                <a:cs typeface="Segoe UI" pitchFamily="34" charset="0"/>
              </a:rPr>
              <a:t>vti_bin</a:t>
            </a:r>
            <a:r>
              <a:rPr lang="en-US" b="1" dirty="0" smtClean="0">
                <a:solidFill>
                  <a:schemeClr val="bg1"/>
                </a:solidFill>
                <a:latin typeface="Segoe UI" pitchFamily="34" charset="0"/>
                <a:ea typeface="Segoe UI" pitchFamily="34" charset="0"/>
                <a:cs typeface="Segoe UI" pitchFamily="34" charset="0"/>
              </a:rPr>
              <a:t>/client.svc</a:t>
            </a:r>
            <a:endParaRPr lang="en-US" b="1" dirty="0">
              <a:solidFill>
                <a:schemeClr val="bg1"/>
              </a:solidFill>
              <a:latin typeface="Segoe UI" pitchFamily="34" charset="0"/>
              <a:ea typeface="Segoe UI" pitchFamily="34" charset="0"/>
              <a:cs typeface="Segoe UI" pitchFamily="34" charset="0"/>
            </a:endParaRPr>
          </a:p>
        </p:txBody>
      </p:sp>
      <p:sp>
        <p:nvSpPr>
          <p:cNvPr id="6" name="Title 5"/>
          <p:cNvSpPr>
            <a:spLocks noGrp="1"/>
          </p:cNvSpPr>
          <p:nvPr>
            <p:ph type="title"/>
          </p:nvPr>
        </p:nvSpPr>
        <p:spPr/>
        <p:txBody>
          <a:bodyPr/>
          <a:lstStyle/>
          <a:p>
            <a:r>
              <a:rPr lang="en-US" dirty="0" smtClean="0"/>
              <a:t>SharePoint 2013 Remote API</a:t>
            </a:r>
            <a:endParaRPr lang="en-US" dirty="0"/>
          </a:p>
        </p:txBody>
      </p:sp>
      <p:sp>
        <p:nvSpPr>
          <p:cNvPr id="14" name="Down Arrow 13"/>
          <p:cNvSpPr/>
          <p:nvPr/>
        </p:nvSpPr>
        <p:spPr>
          <a:xfrm rot="10800000">
            <a:off x="2618596" y="2785493"/>
            <a:ext cx="1637551" cy="1977486"/>
          </a:xfrm>
          <a:prstGeom prst="downArrow">
            <a:avLst>
              <a:gd name="adj1" fmla="val 51994"/>
              <a:gd name="adj2" fmla="val 52111"/>
            </a:avLst>
          </a:prstGeom>
          <a:solidFill>
            <a:schemeClr val="accent5">
              <a:lumMod val="75000"/>
              <a:alpha val="90000"/>
            </a:schemeClr>
          </a:solidFill>
          <a:effectLst/>
        </p:spPr>
        <p:style>
          <a:lnRef idx="2">
            <a:schemeClr val="accent1">
              <a:shade val="50000"/>
            </a:schemeClr>
          </a:lnRef>
          <a:fillRef idx="1">
            <a:schemeClr val="accent1"/>
          </a:fillRef>
          <a:effectRef idx="0">
            <a:schemeClr val="accent1"/>
          </a:effectRef>
          <a:fontRef idx="minor">
            <a:schemeClr val="lt1"/>
          </a:fontRef>
        </p:style>
        <p:txBody>
          <a:bodyPr lIns="117192" tIns="58596" rIns="117192" bIns="58596" rtlCol="0" anchor="ctr"/>
          <a:lstStyle/>
          <a:p>
            <a:pPr algn="ctr" defTabSz="879067"/>
            <a:endParaRPr lang="en-US" dirty="0">
              <a:solidFill>
                <a:prstClr val="white"/>
              </a:solidFill>
            </a:endParaRPr>
          </a:p>
        </p:txBody>
      </p:sp>
      <p:sp>
        <p:nvSpPr>
          <p:cNvPr id="15" name="TextBox 14"/>
          <p:cNvSpPr txBox="1"/>
          <p:nvPr/>
        </p:nvSpPr>
        <p:spPr>
          <a:xfrm>
            <a:off x="2774880" y="3287473"/>
            <a:ext cx="1320456" cy="364558"/>
          </a:xfrm>
          <a:prstGeom prst="rect">
            <a:avLst/>
          </a:prstGeom>
          <a:noFill/>
        </p:spPr>
        <p:txBody>
          <a:bodyPr wrap="square" lIns="117192" tIns="58596" rIns="117192" bIns="58596" rtlCol="0">
            <a:spAutoFit/>
          </a:bodyPr>
          <a:lstStyle/>
          <a:p>
            <a:pPr algn="ctr" defTabSz="879067"/>
            <a:r>
              <a:rPr lang="en-US" sz="1600" b="1" dirty="0">
                <a:solidFill>
                  <a:schemeClr val="bg1"/>
                </a:solidFill>
              </a:rPr>
              <a:t>OData</a:t>
            </a:r>
          </a:p>
        </p:txBody>
      </p:sp>
      <p:sp>
        <p:nvSpPr>
          <p:cNvPr id="16" name="TextBox 15"/>
          <p:cNvSpPr txBox="1"/>
          <p:nvPr/>
        </p:nvSpPr>
        <p:spPr>
          <a:xfrm>
            <a:off x="6221556" y="2985535"/>
            <a:ext cx="1320456" cy="672334"/>
          </a:xfrm>
          <a:prstGeom prst="rect">
            <a:avLst/>
          </a:prstGeom>
          <a:noFill/>
        </p:spPr>
        <p:txBody>
          <a:bodyPr wrap="square" lIns="117192" tIns="58596" rIns="117192" bIns="58596" rtlCol="0">
            <a:spAutoFit/>
          </a:bodyPr>
          <a:lstStyle/>
          <a:p>
            <a:pPr algn="ctr" defTabSz="879067"/>
            <a:r>
              <a:rPr lang="en-US" dirty="0">
                <a:solidFill>
                  <a:schemeClr val="bg1"/>
                </a:solidFill>
                <a:effectLst>
                  <a:outerShdw blurRad="50800" dist="38100" dir="2700000" algn="tl" rotWithShape="0">
                    <a:prstClr val="black">
                      <a:alpha val="40000"/>
                    </a:prstClr>
                  </a:outerShdw>
                </a:effectLst>
              </a:rPr>
              <a:t>Execute Query</a:t>
            </a:r>
          </a:p>
        </p:txBody>
      </p:sp>
    </p:spTree>
    <p:extLst>
      <p:ext uri="{BB962C8B-B14F-4D97-AF65-F5344CB8AC3E}">
        <p14:creationId xmlns:p14="http://schemas.microsoft.com/office/powerpoint/2010/main" val="3682981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What About ListData.svc?</a:t>
            </a:r>
            <a:endParaRPr lang="en-US" dirty="0"/>
          </a:p>
        </p:txBody>
      </p:sp>
      <p:sp>
        <p:nvSpPr>
          <p:cNvPr id="5" name="Content Placeholder 4"/>
          <p:cNvSpPr>
            <a:spLocks noGrp="1"/>
          </p:cNvSpPr>
          <p:nvPr>
            <p:ph type="body" sz="quarter" idx="10"/>
          </p:nvPr>
        </p:nvSpPr>
        <p:spPr/>
        <p:txBody>
          <a:bodyPr/>
          <a:lstStyle/>
          <a:p>
            <a:r>
              <a:rPr lang="en-US" smtClean="0"/>
              <a:t>ListData.svc carried over from SharePoint 2010</a:t>
            </a:r>
          </a:p>
          <a:p>
            <a:pPr lvl="1"/>
            <a:r>
              <a:rPr lang="en-US" smtClean="0"/>
              <a:t>Use REST CSOM when writing JavaScript</a:t>
            </a:r>
          </a:p>
          <a:p>
            <a:pPr lvl="1"/>
            <a:r>
              <a:rPr lang="en-US" smtClean="0"/>
              <a:t>ListData.svc still available for migrated client applications</a:t>
            </a:r>
            <a:endParaRPr lang="en-US" dirty="0"/>
          </a:p>
        </p:txBody>
      </p:sp>
    </p:spTree>
    <p:extLst>
      <p:ext uri="{BB962C8B-B14F-4D97-AF65-F5344CB8AC3E}">
        <p14:creationId xmlns:p14="http://schemas.microsoft.com/office/powerpoint/2010/main" val="1911063654"/>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5-30055_SharePoint Template 2012 - 16x9 - White Background">
  <a:themeElements>
    <a:clrScheme name="Exchange-Lync-SharePoint_Template_2012_Light">
      <a:dk1>
        <a:srgbClr val="000000"/>
      </a:dk1>
      <a:lt1>
        <a:srgbClr val="FFFFFF"/>
      </a:lt1>
      <a:dk2>
        <a:srgbClr val="0072C6"/>
      </a:dk2>
      <a:lt2>
        <a:srgbClr val="797A7D"/>
      </a:lt2>
      <a:accent1>
        <a:srgbClr val="0072C6"/>
      </a:accent1>
      <a:accent2>
        <a:srgbClr val="EB3C00"/>
      </a:accent2>
      <a:accent3>
        <a:srgbClr val="FFB900"/>
      </a:accent3>
      <a:accent4>
        <a:srgbClr val="505050"/>
      </a:accent4>
      <a:accent5>
        <a:srgbClr val="969696"/>
      </a:accent5>
      <a:accent6>
        <a:srgbClr val="D2D2D2"/>
      </a:accent6>
      <a:hlink>
        <a:srgbClr val="43AFFF"/>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theme>
</file>

<file path=ppt/theme/theme2.xml><?xml version="1.0" encoding="utf-8"?>
<a:theme xmlns:a="http://schemas.openxmlformats.org/drawingml/2006/main" name="5-30055_SharePoint Template 2012 - 16x9 - Colored Accent Slides">
  <a:themeElements>
    <a:clrScheme name="Exchange-Lync-SharePoint_Template_2012_Accent">
      <a:dk1>
        <a:srgbClr val="000000"/>
      </a:dk1>
      <a:lt1>
        <a:srgbClr val="FFFFFF"/>
      </a:lt1>
      <a:dk2>
        <a:srgbClr val="000000"/>
      </a:dk2>
      <a:lt2>
        <a:srgbClr val="FFFFFF"/>
      </a:lt2>
      <a:accent1>
        <a:srgbClr val="0072C6"/>
      </a:accent1>
      <a:accent2>
        <a:srgbClr val="EB3C00"/>
      </a:accent2>
      <a:accent3>
        <a:srgbClr val="007233"/>
      </a:accent3>
      <a:accent4>
        <a:srgbClr val="00188F"/>
      </a:accent4>
      <a:accent5>
        <a:srgbClr val="68217A"/>
      </a:accent5>
      <a:accent6>
        <a:srgbClr val="505050"/>
      </a:accent6>
      <a:hlink>
        <a:srgbClr val="82CAFF"/>
      </a:hlink>
      <a:folHlink>
        <a:srgbClr val="C0E4F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err="1" smtClean="0">
            <a:gradFill>
              <a:gsLst>
                <a:gs pos="2917">
                  <a:schemeClr val="tx1"/>
                </a:gs>
                <a:gs pos="30000">
                  <a:schemeClr val="tx1"/>
                </a:gs>
              </a:gsLst>
              <a:lin ang="5400000" scaled="0"/>
            </a:gradFill>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276F72CE0555344AB9B749F625E26C3" ma:contentTypeVersion="5" ma:contentTypeDescription="Create a new document." ma:contentTypeScope="" ma:versionID="4adc00a1d33d4977991d291431edf7c5">
  <xsd:schema xmlns:xsd="http://www.w3.org/2001/XMLSchema" xmlns:xs="http://www.w3.org/2001/XMLSchema" xmlns:p="http://schemas.microsoft.com/office/2006/metadata/properties" xmlns:ns1="6e7a6285-2992-4427-9fe0-68311798b47d" xmlns:ns2="http://schemas.microsoft.com/sharepoint/v3" targetNamespace="http://schemas.microsoft.com/office/2006/metadata/properties" ma:root="true" ma:fieldsID="3e158f82118d7033ffdae65cd132d5c5" ns1:_="" ns2:_="">
    <xsd:import namespace="6e7a6285-2992-4427-9fe0-68311798b47d"/>
    <xsd:import namespace="http://schemas.microsoft.com/sharepoint/v3"/>
    <xsd:element name="properties">
      <xsd:complexType>
        <xsd:sequence>
          <xsd:element name="documentManagement">
            <xsd:complexType>
              <xsd:all>
                <xsd:element ref="ns1:Asset_x0020_Type" minOccurs="0"/>
                <xsd:element ref="ns2:AverageRating" minOccurs="0"/>
                <xsd:element ref="ns2:RatingCount" minOccurs="0"/>
                <xsd:element ref="ns2:PublishingStartDate" minOccurs="0"/>
                <xsd:element ref="ns2:PublishingExpiration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e7a6285-2992-4427-9fe0-68311798b47d" elementFormDefault="qualified">
    <xsd:import namespace="http://schemas.microsoft.com/office/2006/documentManagement/types"/>
    <xsd:import namespace="http://schemas.microsoft.com/office/infopath/2007/PartnerControls"/>
    <xsd:element name="Asset_x0020_Type" ma:index="0" nillable="true" ma:displayName="Asset Type" ma:default="(N/A)" ma:format="Dropdown" ma:internalName="Asset_x0020_Type">
      <xsd:simpleType>
        <xsd:restriction base="dms:Choice">
          <xsd:enumeration value="(N/A)"/>
          <xsd:enumeration value="PowerPoint Template"/>
          <xsd:enumeration value="Word Template"/>
        </xsd:restriction>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3" nillable="true" ma:displayName="Rating (0-5)" ma:decimals="2" ma:description="Average value of all the ratings that have been submitted" ma:indexed="true" ma:internalName="AverageRating" ma:readOnly="true">
      <xsd:simpleType>
        <xsd:restriction base="dms:Number"/>
      </xsd:simpleType>
    </xsd:element>
    <xsd:element name="RatingCount" ma:index="4" nillable="true" ma:displayName="Number of Ratings" ma:decimals="0" ma:description="Number of ratings submitted" ma:internalName="RatingCount" ma:readOnly="true">
      <xsd:simpleType>
        <xsd:restriction base="dms:Number"/>
      </xsd:simpleType>
    </xsd:element>
    <xsd:element name="PublishingStartDate" ma:index="5" nillable="true" ma:displayName="Scheduling Start Date" ma:internalName="PublishingStartDate">
      <xsd:simpleType>
        <xsd:restriction base="dms:Unknown"/>
      </xsd:simpleType>
    </xsd:element>
    <xsd:element name="PublishingExpirationDate" ma:index="6" nillable="true" ma:displayName="Scheduling End Date" ma:internalName="PublishingExpirationDat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12" ma:displayName="Content Type"/>
        <xsd:element ref="dc:title" minOccurs="0" maxOccurs="1" ma:index="2"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Asset_x0020_Type xmlns="6e7a6285-2992-4427-9fe0-68311798b47d">(N/A)</Asset_x0020_Typ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640A20D-FA67-4B29-8E28-BF564132A7A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e7a6285-2992-4427-9fe0-68311798b47d"/>
    <ds:schemaRef ds:uri="http://schemas.microsoft.com/sharepoint/v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990F116-B58F-4255-B05B-DA3808E0E5C6}">
  <ds:schemaRefs>
    <ds:schemaRef ds:uri="http://schemas.microsoft.com/sharepoint/v3"/>
    <ds:schemaRef ds:uri="http://purl.org/dc/elements/1.1/"/>
    <ds:schemaRef ds:uri="http://schemas.openxmlformats.org/package/2006/metadata/core-properties"/>
    <ds:schemaRef ds:uri="http://www.w3.org/XML/1998/namespace"/>
    <ds:schemaRef ds:uri="http://schemas.microsoft.com/office/infopath/2007/PartnerControls"/>
    <ds:schemaRef ds:uri="http://schemas.microsoft.com/office/2006/documentManagement/types"/>
    <ds:schemaRef ds:uri="http://purl.org/dc/dcmitype/"/>
    <ds:schemaRef ds:uri="6e7a6285-2992-4427-9fe0-68311798b47d"/>
    <ds:schemaRef ds:uri="http://schemas.microsoft.com/office/2006/metadata/properties"/>
    <ds:schemaRef ds:uri="http://purl.org/dc/terms/"/>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SharePoint_Template_2012_16x9_WHITE</Template>
  <TotalTime>332</TotalTime>
  <Words>3603</Words>
  <Application>Microsoft Office PowerPoint</Application>
  <PresentationFormat>Custom</PresentationFormat>
  <Paragraphs>300</Paragraphs>
  <Slides>37</Slides>
  <Notes>33</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37</vt:i4>
      </vt:variant>
    </vt:vector>
  </HeadingPairs>
  <TitlesOfParts>
    <vt:vector size="49" baseType="lpstr">
      <vt:lpstr>Arial</vt:lpstr>
      <vt:lpstr>Arial Black</vt:lpstr>
      <vt:lpstr>Calibri</vt:lpstr>
      <vt:lpstr>Consolas</vt:lpstr>
      <vt:lpstr>Courier New</vt:lpstr>
      <vt:lpstr>Lucida Console</vt:lpstr>
      <vt:lpstr>Segoe</vt:lpstr>
      <vt:lpstr>Segoe UI</vt:lpstr>
      <vt:lpstr>Segoe UI Light</vt:lpstr>
      <vt:lpstr>Wingdings</vt:lpstr>
      <vt:lpstr>5-30055_SharePoint Template 2012 - 16x9 - White Background</vt:lpstr>
      <vt:lpstr>5-30055_SharePoint Template 2012 - 16x9 - Colored Accent Slides</vt:lpstr>
      <vt:lpstr>CSOM and REST</vt:lpstr>
      <vt:lpstr>Agenda</vt:lpstr>
      <vt:lpstr>The SharePoint 2013 Strategy for CSOM and REST</vt:lpstr>
      <vt:lpstr>CSOM in SharePoint 2010</vt:lpstr>
      <vt:lpstr>SharePoint 2010 CSOM</vt:lpstr>
      <vt:lpstr>Changes in SharePoint 2013</vt:lpstr>
      <vt:lpstr>What is covered in the new CSOM?</vt:lpstr>
      <vt:lpstr>SharePoint 2013 Remote API</vt:lpstr>
      <vt:lpstr>What About ListData.svc?</vt:lpstr>
      <vt:lpstr>Programming CSOM with C# and JavaScript</vt:lpstr>
      <vt:lpstr>Programming using CSOM </vt:lpstr>
      <vt:lpstr>Changes to CSOM</vt:lpstr>
      <vt:lpstr>CSOM using Managed Code</vt:lpstr>
      <vt:lpstr>CSOM using JavaScript</vt:lpstr>
      <vt:lpstr>PowerPoint Presentation</vt:lpstr>
      <vt:lpstr>REST and ODATA Fundamentals</vt:lpstr>
      <vt:lpstr>Why is REST Important?</vt:lpstr>
      <vt:lpstr>ODATA Primer</vt:lpstr>
      <vt:lpstr>OData Terms and Concepts</vt:lpstr>
      <vt:lpstr>OData Implementation Details</vt:lpstr>
      <vt:lpstr>OData URIs</vt:lpstr>
      <vt:lpstr>REST URLs in SharePoint 2013</vt:lpstr>
      <vt:lpstr>Mapping Objects to Resources</vt:lpstr>
      <vt:lpstr>Testing REST Calls Through the Browser</vt:lpstr>
      <vt:lpstr>PowerPoint Presentation</vt:lpstr>
      <vt:lpstr>Making REST calls with C# and JavaScript</vt:lpstr>
      <vt:lpstr>Returning ATOM XML vs. JSON</vt:lpstr>
      <vt:lpstr>REST Query from Managed Code</vt:lpstr>
      <vt:lpstr>REST Query Using JavaScript &amp; jQuery</vt:lpstr>
      <vt:lpstr>Creating Templates using jsRender</vt:lpstr>
      <vt:lpstr>Updates and the Form Digest</vt:lpstr>
      <vt:lpstr>Creating Lists with Managed Code</vt:lpstr>
      <vt:lpstr>Creating Lists with JavaScript and jQuery</vt:lpstr>
      <vt:lpstr>PowerPoint Presentation</vt:lpstr>
      <vt:lpstr>Summary</vt:lpstr>
      <vt:lpstr>PowerPoint Presentation</vt:lpstr>
      <vt:lpstr>PowerPoint Presentation</vt:lpstr>
    </vt:vector>
  </TitlesOfParts>
  <Manager>Vesa Juvonen</Manager>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SP2013 Ignite Developer</dc:title>
  <dc:creator>Vesa.Juvonen@microsoft.com</dc:creator>
  <cp:keywords>SharePoint; Ignite</cp:keywords>
  <dc:description>SP2013 Ignite - Developer</dc:description>
  <cp:lastModifiedBy>Vesa Juvonen</cp:lastModifiedBy>
  <cp:revision>1</cp:revision>
  <dcterms:created xsi:type="dcterms:W3CDTF">2012-06-08T22:41:39Z</dcterms:created>
  <dcterms:modified xsi:type="dcterms:W3CDTF">2012-11-08T13:01:45Z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0x0101003276F72CE0555344AB9B749F625E26C3</vt:lpwstr>
  </property>
  <property fmtid="{D5CDD505-2E9C-101B-9397-08002B2CF9AE}" pid="3" name="Product">
    <vt:lpwstr/>
  </property>
  <property fmtid="{D5CDD505-2E9C-101B-9397-08002B2CF9AE}" pid="4" name="Event1">
    <vt:lpwstr>217;#Unassigned|e51362f4-782c-41a8-bb7b-e0cfc8669933</vt:lpwstr>
  </property>
  <property fmtid="{D5CDD505-2E9C-101B-9397-08002B2CF9AE}" pid="5" name="Audience">
    <vt:lpwstr/>
  </property>
</Properties>
</file>