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648" r:id="rId6"/>
    <p:sldId id="792" r:id="rId7"/>
    <p:sldId id="829" r:id="rId8"/>
    <p:sldId id="793" r:id="rId9"/>
    <p:sldId id="794" r:id="rId10"/>
    <p:sldId id="795" r:id="rId11"/>
    <p:sldId id="796" r:id="rId12"/>
    <p:sldId id="797" r:id="rId13"/>
    <p:sldId id="833" r:id="rId14"/>
    <p:sldId id="799" r:id="rId15"/>
    <p:sldId id="830" r:id="rId16"/>
    <p:sldId id="801" r:id="rId17"/>
    <p:sldId id="802" r:id="rId18"/>
    <p:sldId id="803" r:id="rId19"/>
    <p:sldId id="804" r:id="rId20"/>
    <p:sldId id="805" r:id="rId21"/>
    <p:sldId id="806" r:id="rId22"/>
    <p:sldId id="831" r:id="rId23"/>
    <p:sldId id="809" r:id="rId24"/>
    <p:sldId id="810" r:id="rId25"/>
    <p:sldId id="811" r:id="rId26"/>
    <p:sldId id="812" r:id="rId27"/>
    <p:sldId id="813" r:id="rId28"/>
    <p:sldId id="814" r:id="rId29"/>
    <p:sldId id="834" r:id="rId30"/>
    <p:sldId id="835" r:id="rId31"/>
    <p:sldId id="817" r:id="rId32"/>
    <p:sldId id="818" r:id="rId33"/>
    <p:sldId id="832" r:id="rId34"/>
    <p:sldId id="821" r:id="rId35"/>
    <p:sldId id="822" r:id="rId36"/>
    <p:sldId id="823" r:id="rId37"/>
    <p:sldId id="824" r:id="rId38"/>
    <p:sldId id="825" r:id="rId39"/>
    <p:sldId id="826" r:id="rId40"/>
    <p:sldId id="827" r:id="rId41"/>
    <p:sldId id="828" r:id="rId42"/>
    <p:sldId id="791"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085" autoAdjust="0"/>
  </p:normalViewPr>
  <p:slideViewPr>
    <p:cSldViewPr snapToGrid="0">
      <p:cViewPr varScale="1">
        <p:scale>
          <a:sx n="99" d="100"/>
          <a:sy n="99" d="100"/>
        </p:scale>
        <p:origin x="1038"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can run and test SharePoint apps on your local SharePoint farm, you must run a script named ConfigureApp.ps1. This script adds app support to the local</a:t>
            </a:r>
            <a:r>
              <a:rPr lang="en-US" baseline="0" dirty="0" smtClean="0"/>
              <a:t> farm's </a:t>
            </a:r>
            <a:r>
              <a:rPr lang="en-US" dirty="0" smtClean="0"/>
              <a:t>default tenancy by configuring a domain (</a:t>
            </a:r>
            <a:r>
              <a:rPr lang="en-US" dirty="0" err="1" smtClean="0"/>
              <a:t>e.g</a:t>
            </a:r>
            <a:r>
              <a:rPr lang="en-US" dirty="0" smtClean="0"/>
              <a:t> apps.Contoso.com) in which </a:t>
            </a:r>
            <a:r>
              <a:rPr lang="en-US" dirty="0" err="1" smtClean="0"/>
              <a:t>AppWebs</a:t>
            </a:r>
            <a:r>
              <a:rPr lang="en-US" dirty="0" smtClean="0"/>
              <a:t> are run. This script also ensures that various service application are already running such as the new Application Management</a:t>
            </a:r>
            <a:r>
              <a:rPr lang="en-US" baseline="0" dirty="0" smtClean="0"/>
              <a:t> Service and the Site Subscription Service which are required for running SharePoint apps.</a:t>
            </a:r>
          </a:p>
          <a:p>
            <a:endParaRPr lang="en-US" baseline="0" dirty="0" smtClean="0"/>
          </a:p>
          <a:p>
            <a:r>
              <a:rPr lang="en-US" baseline="0" dirty="0" smtClean="0"/>
              <a:t>When you run this script, you have the ability to provide a base DNS name for apps (e.g. apps.Contoso.com) as well as a new or existing Web application to run the </a:t>
            </a:r>
            <a:r>
              <a:rPr lang="en-US" baseline="0" dirty="0" err="1" smtClean="0"/>
              <a:t>AppWebs</a:t>
            </a:r>
            <a:r>
              <a:rPr lang="en-US" baseline="0" dirty="0" smtClean="0"/>
              <a:t> for apps.</a:t>
            </a:r>
            <a:endParaRPr lang="en-US" dirty="0"/>
          </a:p>
        </p:txBody>
      </p:sp>
    </p:spTree>
    <p:extLst>
      <p:ext uri="{BB962C8B-B14F-4D97-AF65-F5344CB8AC3E}">
        <p14:creationId xmlns:p14="http://schemas.microsoft.com/office/powerpoint/2010/main" val="100546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apps are granted permissions but the way that permissions work for apps is different from how permissions work for users. First of all, app permissions and user</a:t>
            </a:r>
            <a:r>
              <a:rPr lang="en-US" baseline="0" dirty="0" smtClean="0"/>
              <a:t> permissions are tracked separately. Secondly, </a:t>
            </a:r>
            <a:r>
              <a:rPr lang="en-US" dirty="0" smtClean="0"/>
              <a:t>permissions requested by an app are either granted or denied as an all or nothing proposition. It is not possible for a user</a:t>
            </a:r>
            <a:r>
              <a:rPr lang="en-US" baseline="0" dirty="0" smtClean="0"/>
              <a:t> to grant an app only a portion of the permissions it has requested. A user must either grant all permissions or deny all permissions.</a:t>
            </a:r>
          </a:p>
          <a:p>
            <a:endParaRPr lang="en-US" baseline="0" dirty="0" smtClean="0"/>
          </a:p>
          <a:p>
            <a:r>
              <a:rPr lang="en-US" baseline="0" dirty="0" smtClean="0"/>
              <a:t>If you have worked with SharePoint 2010, you might have an understanding that user permissions are configured in terms of a hierarchy  of securable objects which include sites, lists and items. App permissions are different in that they do not involve a hierarchy of securable objects. Instead, app permissions are tracked as top-level permissions within the app installation scope which is either site-scoped or tenancy-scoped.</a:t>
            </a:r>
          </a:p>
          <a:p>
            <a:pPr marL="107152" lvl="1" indent="0">
              <a:buNone/>
            </a:pPr>
            <a:endParaRPr lang="en-US" dirty="0" smtClean="0"/>
          </a:p>
          <a:p>
            <a:r>
              <a:rPr lang="en-US" dirty="0" smtClean="0"/>
              <a:t>An app is given a default set of permissions after installation in which the </a:t>
            </a:r>
            <a:r>
              <a:rPr lang="en-US" baseline="0" dirty="0" smtClean="0"/>
              <a:t>a</a:t>
            </a:r>
            <a:r>
              <a:rPr lang="en-US" dirty="0" smtClean="0"/>
              <a:t>pp has full control over app web but no default permissions to access the host web. In app designs where the app must access the host web, the app manifest contains declarative XML which represents one or more permission requests. When a user installs an app, the user is prompted to either grant and deny these requested permissions. If the installing user grants permissions,</a:t>
            </a:r>
            <a:r>
              <a:rPr lang="en-US" baseline="0" dirty="0" smtClean="0"/>
              <a:t> the app is installed and SharePoint tracks that the app has these additional permissions. If the installing user denies the permission requests, </a:t>
            </a:r>
            <a:r>
              <a:rPr lang="en-US" dirty="0" smtClean="0"/>
              <a:t>SharePoint does not install the app.</a:t>
            </a:r>
            <a:endParaRPr lang="en-US" dirty="0"/>
          </a:p>
        </p:txBody>
      </p:sp>
    </p:spTree>
    <p:extLst>
      <p:ext uri="{BB962C8B-B14F-4D97-AF65-F5344CB8AC3E}">
        <p14:creationId xmlns:p14="http://schemas.microsoft.com/office/powerpoint/2010/main" val="283483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an example of the XML required to add permission requests to an app manifest. Note that app permission requests can allow app-only policy which means that only the app and not the current user requires</a:t>
            </a:r>
            <a:r>
              <a:rPr lang="en-US" baseline="0" dirty="0" smtClean="0"/>
              <a:t> the needed permissions. If app-only policy is not used, then both the app and the current user require the necessary permissions to complete a task such as adding an item or creating a list. An important aspect of app-only policy is that it can elevate the permissions of the app so it can do more than the current user. It also makes it possible for an app to call in to SharePoint and access the app web or host web when there is no current user.</a:t>
            </a:r>
          </a:p>
        </p:txBody>
      </p:sp>
    </p:spTree>
    <p:extLst>
      <p:ext uri="{BB962C8B-B14F-4D97-AF65-F5344CB8AC3E}">
        <p14:creationId xmlns:p14="http://schemas.microsoft.com/office/powerpoint/2010/main" val="411909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permission request contains a scope attribute</a:t>
            </a:r>
            <a:r>
              <a:rPr lang="en-US" baseline="0" dirty="0" smtClean="0"/>
              <a:t> an a Right attribute. The Scope attribute contains a string that contains the following pieces of information.</a:t>
            </a:r>
            <a:endParaRPr lang="en-US" dirty="0" smtClean="0"/>
          </a:p>
          <a:p>
            <a:endParaRPr lang="en-US" dirty="0" smtClean="0"/>
          </a:p>
          <a:p>
            <a:pPr lvl="1"/>
            <a:r>
              <a:rPr lang="en-US" b="1" dirty="0" smtClean="0"/>
              <a:t>Product</a:t>
            </a:r>
            <a:r>
              <a:rPr lang="en-US" dirty="0" smtClean="0"/>
              <a:t> (e.g. - SharePoint versus Exchange versus Lync)</a:t>
            </a:r>
          </a:p>
          <a:p>
            <a:pPr lvl="1"/>
            <a:endParaRPr lang="en-US" dirty="0" smtClean="0"/>
          </a:p>
          <a:p>
            <a:pPr lvl="1"/>
            <a:r>
              <a:rPr lang="en-US" b="1" dirty="0" smtClean="0"/>
              <a:t>Permission Provider</a:t>
            </a:r>
            <a:r>
              <a:rPr lang="en-US" dirty="0" smtClean="0"/>
              <a:t> - Is</a:t>
            </a:r>
            <a:r>
              <a:rPr lang="en-US" baseline="0" dirty="0" smtClean="0"/>
              <a:t> the request for permissions to content or a specific service such as search, user profiles, </a:t>
            </a:r>
            <a:r>
              <a:rPr lang="en-US" baseline="0" dirty="0" err="1" smtClean="0"/>
              <a:t>etc</a:t>
            </a:r>
            <a:endParaRPr lang="en-US" dirty="0" smtClean="0"/>
          </a:p>
          <a:p>
            <a:pPr lvl="1"/>
            <a:endParaRPr lang="en-US" dirty="0" smtClean="0"/>
          </a:p>
          <a:p>
            <a:pPr lvl="1"/>
            <a:r>
              <a:rPr lang="en-US" b="1" dirty="0" smtClean="0"/>
              <a:t>Target object</a:t>
            </a:r>
            <a:r>
              <a:rPr lang="en-US" dirty="0" smtClean="0"/>
              <a:t> - an</a:t>
            </a:r>
            <a:r>
              <a:rPr lang="en-US" baseline="0" dirty="0" smtClean="0"/>
              <a:t> object </a:t>
            </a:r>
            <a:r>
              <a:rPr lang="en-US" dirty="0" smtClean="0"/>
              <a:t>where grant is requested </a:t>
            </a:r>
            <a:r>
              <a:rPr lang="en-US" baseline="0" dirty="0" smtClean="0"/>
              <a:t>such as a tenancy, </a:t>
            </a:r>
            <a:r>
              <a:rPr lang="en-US" dirty="0" smtClean="0"/>
              <a:t>site collection, site or list</a:t>
            </a:r>
          </a:p>
          <a:p>
            <a:endParaRPr lang="en-US" dirty="0" smtClean="0">
              <a:effectLst/>
            </a:endParaRPr>
          </a:p>
          <a:p>
            <a:r>
              <a:rPr lang="en-US" dirty="0" smtClean="0">
                <a:effectLst/>
              </a:rPr>
              <a:t>Scope for a tenancy:</a:t>
            </a:r>
          </a:p>
          <a:p>
            <a:pPr marL="212981" lvl="1" indent="-105829"/>
            <a:r>
              <a:rPr lang="en-US" b="1" dirty="0" smtClean="0">
                <a:effectLst/>
              </a:rPr>
              <a:t>http://sharepoint/content/tenant</a:t>
            </a:r>
          </a:p>
          <a:p>
            <a:endParaRPr lang="en-US" dirty="0" smtClean="0">
              <a:effectLst/>
            </a:endParaRPr>
          </a:p>
          <a:p>
            <a:r>
              <a:rPr lang="en-US" dirty="0" smtClean="0">
                <a:effectLst/>
              </a:rPr>
              <a:t>Scope for a site collection</a:t>
            </a:r>
          </a:p>
          <a:p>
            <a:pPr marL="212981" lvl="1" indent="-105829"/>
            <a:r>
              <a:rPr lang="en-US" b="1" dirty="0" smtClean="0">
                <a:effectLst/>
              </a:rPr>
              <a:t>http://sharepoint/content/sitecollection</a:t>
            </a:r>
          </a:p>
          <a:p>
            <a:pPr lvl="1"/>
            <a:endParaRPr lang="en-US" dirty="0" smtClean="0">
              <a:effectLst/>
            </a:endParaRPr>
          </a:p>
          <a:p>
            <a:r>
              <a:rPr lang="en-US" dirty="0" smtClean="0">
                <a:effectLst/>
              </a:rPr>
              <a:t>Scope for a Website</a:t>
            </a:r>
          </a:p>
          <a:p>
            <a:pPr lvl="1"/>
            <a:r>
              <a:rPr lang="en-US" b="1" dirty="0" smtClean="0">
                <a:effectLst/>
              </a:rPr>
              <a:t>http://sharepoint/content/sitecollection/web</a:t>
            </a:r>
          </a:p>
          <a:p>
            <a:endParaRPr lang="en-US" dirty="0" smtClean="0">
              <a:effectLst/>
            </a:endParaRPr>
          </a:p>
          <a:p>
            <a:r>
              <a:rPr lang="en-US" dirty="0" smtClean="0">
                <a:effectLst/>
              </a:rPr>
              <a:t>Scope for a list</a:t>
            </a:r>
          </a:p>
          <a:p>
            <a:pPr lvl="1"/>
            <a:r>
              <a:rPr lang="en-US" b="1" dirty="0" smtClean="0">
                <a:effectLst/>
              </a:rPr>
              <a:t>http://sharepoint/content/sitecollection/web/list</a:t>
            </a:r>
          </a:p>
          <a:p>
            <a:pPr lvl="0"/>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The Right attribute defines the type of permission being requested. SharePoint Foundation standardizes four basic rights which are </a:t>
            </a:r>
            <a:r>
              <a:rPr lang="en-US" b="1" dirty="0" smtClean="0"/>
              <a:t>Read</a:t>
            </a:r>
            <a:r>
              <a:rPr lang="en-US" dirty="0" smtClean="0"/>
              <a:t>, </a:t>
            </a:r>
            <a:r>
              <a:rPr lang="en-US" b="1" dirty="0" smtClean="0"/>
              <a:t>Write</a:t>
            </a:r>
            <a:r>
              <a:rPr lang="en-US" dirty="0" smtClean="0"/>
              <a:t>, </a:t>
            </a:r>
            <a:r>
              <a:rPr lang="en-US" b="1" dirty="0" smtClean="0"/>
              <a:t>Manage</a:t>
            </a:r>
            <a:r>
              <a:rPr lang="en-US" dirty="0" smtClean="0"/>
              <a:t> and </a:t>
            </a:r>
            <a:r>
              <a:rPr lang="en-US" b="1" dirty="0" err="1" smtClean="0"/>
              <a:t>FullControl</a:t>
            </a:r>
            <a:r>
              <a:rPr lang="en-US" dirty="0" smtClean="0"/>
              <a:t>. Most permissions are configured in terms of these four rights. However, there are some permissions such as search permissions that use specialized permissions such as </a:t>
            </a:r>
            <a:r>
              <a:rPr lang="en-US" b="1" dirty="0" err="1" smtClean="0">
                <a:effectLst/>
              </a:rPr>
              <a:t>QueryAsUserIgnoreAppPrincipal</a:t>
            </a:r>
            <a:r>
              <a:rPr lang="en-US" dirty="0" smtClean="0">
                <a:effectLst/>
              </a:rPr>
              <a:t>.</a:t>
            </a:r>
          </a:p>
        </p:txBody>
      </p:sp>
    </p:spTree>
    <p:extLst>
      <p:ext uri="{BB962C8B-B14F-4D97-AF65-F5344CB8AC3E}">
        <p14:creationId xmlns:p14="http://schemas.microsoft.com/office/powerpoint/2010/main" val="42070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a user installs an app that requests permissions beyond</a:t>
            </a:r>
            <a:r>
              <a:rPr lang="en-US" baseline="0" dirty="0" smtClean="0"/>
              <a:t> </a:t>
            </a:r>
            <a:r>
              <a:rPr lang="en-US" dirty="0" smtClean="0"/>
              <a:t>the standard default permissions, SharePoint 2013 shows the installing</a:t>
            </a:r>
            <a:r>
              <a:rPr lang="en-US" baseline="0" dirty="0" smtClean="0"/>
              <a:t> user which permissions have been requested and also </a:t>
            </a:r>
            <a:r>
              <a:rPr lang="en-US" dirty="0" smtClean="0"/>
              <a:t>prompts</a:t>
            </a:r>
            <a:r>
              <a:rPr lang="en-US" baseline="0" dirty="0" smtClean="0"/>
              <a:t> the installing user to select either </a:t>
            </a:r>
            <a:r>
              <a:rPr lang="en-US" b="1" baseline="0" dirty="0" smtClean="0"/>
              <a:t>Deny</a:t>
            </a:r>
            <a:r>
              <a:rPr lang="en-US" baseline="0" dirty="0" smtClean="0"/>
              <a:t> or </a:t>
            </a:r>
            <a:r>
              <a:rPr lang="en-US" b="1" baseline="0" dirty="0" smtClean="0"/>
              <a:t>Allow Access.</a:t>
            </a:r>
            <a:r>
              <a:rPr lang="en-US" baseline="0" dirty="0" smtClean="0"/>
              <a:t> </a:t>
            </a:r>
            <a:r>
              <a:rPr lang="en-US" dirty="0" smtClean="0"/>
              <a:t>. If the installing user grants permissions,</a:t>
            </a:r>
            <a:r>
              <a:rPr lang="en-US" baseline="0" dirty="0" smtClean="0"/>
              <a:t> the app is installed and SharePoint tracks that the app has these additional permissions. If the installing user denies the permission requests, </a:t>
            </a:r>
            <a:r>
              <a:rPr lang="en-US" dirty="0" smtClean="0"/>
              <a:t>SharePoint does not install the app.</a:t>
            </a:r>
            <a:r>
              <a:rPr lang="en-US" baseline="0" dirty="0"/>
              <a:t> </a:t>
            </a:r>
            <a:r>
              <a:rPr lang="en-US" baseline="0" dirty="0" smtClean="0"/>
              <a:t>A key point here is that an app is never installed with a partial set of permissions. It either gets installed with the permissions it needs or it does not get installed.</a:t>
            </a:r>
            <a:endParaRPr lang="en-US" dirty="0" smtClean="0"/>
          </a:p>
        </p:txBody>
      </p:sp>
    </p:spTree>
    <p:extLst>
      <p:ext uri="{BB962C8B-B14F-4D97-AF65-F5344CB8AC3E}">
        <p14:creationId xmlns:p14="http://schemas.microsoft.com/office/powerpoint/2010/main" val="316399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OAuth is an Internet security protocol for authenticating apps and authorizing them to access content on behalf of a specific</a:t>
            </a:r>
            <a:r>
              <a:rPr lang="en-US" baseline="0" dirty="0" smtClean="0"/>
              <a:t> user. Microsoft selected OAuth for app authentication with SharePoint 2013 because it provides a</a:t>
            </a:r>
            <a:r>
              <a:rPr lang="en-US" dirty="0" smtClean="0"/>
              <a:t> cross-platform mechanism for authenticating and authorizing apps. It is also noteworthy that the OAuth protocol</a:t>
            </a:r>
            <a:r>
              <a:rPr lang="en-US" baseline="0" dirty="0" smtClean="0"/>
              <a:t> is an increasingly popular </a:t>
            </a:r>
            <a:r>
              <a:rPr lang="en-US" dirty="0" smtClean="0"/>
              <a:t>Internet standard which is already used by sites</a:t>
            </a:r>
            <a:r>
              <a:rPr lang="en-US" baseline="0" dirty="0" smtClean="0"/>
              <a:t> that support apps such as </a:t>
            </a:r>
            <a:r>
              <a:rPr lang="en-US" dirty="0" smtClean="0"/>
              <a:t>Facebook, Google and Twitter. Note that these sites and SharePoint 2013 use OAuth version 2.0 which is significantly different from OAuth version 1.0.</a:t>
            </a:r>
          </a:p>
          <a:p>
            <a:pPr lvl="1"/>
            <a:endParaRPr lang="en-US" dirty="0" smtClean="0"/>
          </a:p>
          <a:p>
            <a:r>
              <a:rPr lang="en-US" dirty="0" smtClean="0"/>
              <a:t>The OAuth protocol allows a</a:t>
            </a:r>
            <a:r>
              <a:rPr lang="en-US" baseline="0" dirty="0" smtClean="0"/>
              <a:t> SharePoint 2013 to authenticate a developer-hosted</a:t>
            </a:r>
            <a:r>
              <a:rPr lang="en-US" dirty="0" smtClean="0"/>
              <a:t> app which</a:t>
            </a:r>
            <a:r>
              <a:rPr lang="en-US" baseline="0" dirty="0" smtClean="0"/>
              <a:t> is calling to a SharePoint site from across the network </a:t>
            </a:r>
            <a:r>
              <a:rPr lang="en-US" dirty="0" smtClean="0"/>
              <a:t>and to establish an identity for the app in the calling context. This makes it possible for SharePoint to manage </a:t>
            </a:r>
            <a:r>
              <a:rPr lang="en-US" baseline="0" dirty="0" smtClean="0"/>
              <a:t>permissions and enforce access control for apps separately from users. </a:t>
            </a:r>
          </a:p>
          <a:p>
            <a:endParaRPr lang="en-US" baseline="0" dirty="0" smtClean="0"/>
          </a:p>
          <a:p>
            <a:r>
              <a:rPr lang="en-US" baseline="0" dirty="0" smtClean="0"/>
              <a:t>Note that the OAuth protocol has provisions to track app permissions in addition to app identity. However, SharePoint 2013 uses OAuth only to authenticate apps and establish app identity. SharePoint 2013 does not leverage to OAuth protocol in any way to track or pass permissions.  Instead, SharePoint tracks all app permissions in its own internal databases.</a:t>
            </a:r>
            <a:endParaRPr lang="en-US" dirty="0" smtClean="0"/>
          </a:p>
        </p:txBody>
      </p:sp>
    </p:spTree>
    <p:extLst>
      <p:ext uri="{BB962C8B-B14F-4D97-AF65-F5344CB8AC3E}">
        <p14:creationId xmlns:p14="http://schemas.microsoft.com/office/powerpoint/2010/main" val="70988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whitepapers and technical articles which discuss OAuth, you will</a:t>
            </a:r>
            <a:r>
              <a:rPr lang="en-US" baseline="0" dirty="0" smtClean="0"/>
              <a:t> often see the 4 common terms which are shown on the slide above.  </a:t>
            </a:r>
          </a:p>
          <a:p>
            <a:endParaRPr lang="en-US" baseline="0" dirty="0" smtClean="0"/>
          </a:p>
          <a:p>
            <a:pPr lvl="1"/>
            <a:r>
              <a:rPr lang="en-US" baseline="0" dirty="0" smtClean="0"/>
              <a:t>A </a:t>
            </a:r>
            <a:r>
              <a:rPr lang="en-US" b="1" baseline="0" dirty="0" smtClean="0"/>
              <a:t>c</a:t>
            </a:r>
            <a:r>
              <a:rPr lang="en-US" b="1" dirty="0" smtClean="0"/>
              <a:t>ontent owner</a:t>
            </a:r>
            <a:r>
              <a:rPr lang="en-US" dirty="0" smtClean="0"/>
              <a:t> is a user that owns a resource (e.g. SharePoint site or a SharePoint list) or has the administrative</a:t>
            </a:r>
            <a:r>
              <a:rPr lang="en-US" baseline="0" dirty="0" smtClean="0"/>
              <a:t> </a:t>
            </a:r>
            <a:r>
              <a:rPr lang="en-US" dirty="0" smtClean="0"/>
              <a:t>rights to configure</a:t>
            </a:r>
            <a:r>
              <a:rPr lang="en-US" baseline="0" dirty="0" smtClean="0"/>
              <a:t> permissions on the resource. Note that with a SharePoint site, there is often more than one content owner such as the case where a site has two or more site administrators. </a:t>
            </a:r>
          </a:p>
          <a:p>
            <a:endParaRPr lang="en-US" baseline="0" dirty="0" smtClean="0"/>
          </a:p>
          <a:p>
            <a:pPr lvl="1"/>
            <a:r>
              <a:rPr lang="en-US" dirty="0" smtClean="0"/>
              <a:t>The </a:t>
            </a:r>
            <a:r>
              <a:rPr lang="en-US" b="1" dirty="0" smtClean="0"/>
              <a:t>client app</a:t>
            </a:r>
            <a:r>
              <a:rPr lang="en-US" dirty="0" smtClean="0"/>
              <a:t> is the developer-hosted app running across the network from the SharePoint farm. The client app is the entity that is recognized as a first class security principal that must</a:t>
            </a:r>
            <a:r>
              <a:rPr lang="en-US" baseline="0" dirty="0" smtClean="0"/>
              <a:t> be explicitly configured with permissions in order to access the host site.</a:t>
            </a:r>
          </a:p>
          <a:p>
            <a:endParaRPr lang="en-US" dirty="0" smtClean="0"/>
          </a:p>
          <a:p>
            <a:pPr lvl="1"/>
            <a:r>
              <a:rPr lang="en-US" dirty="0" smtClean="0"/>
              <a:t>The</a:t>
            </a:r>
            <a:r>
              <a:rPr lang="en-US" baseline="0" dirty="0" smtClean="0"/>
              <a:t> </a:t>
            </a:r>
            <a:r>
              <a:rPr lang="en-US" b="1" baseline="0" dirty="0" smtClean="0"/>
              <a:t>c</a:t>
            </a:r>
            <a:r>
              <a:rPr lang="en-US" b="1" dirty="0" smtClean="0"/>
              <a:t>ontent server</a:t>
            </a:r>
            <a:r>
              <a:rPr lang="en-US" dirty="0" smtClean="0"/>
              <a:t> is the Web server which runs the site with content to be accessed. In SharePoint 2013 scenarios involving OAuth , the content server will be a Web server running within a SharePoint 2013 farm.</a:t>
            </a:r>
          </a:p>
          <a:p>
            <a:pPr lvl="1"/>
            <a:endParaRPr lang="en-US" dirty="0" smtClean="0"/>
          </a:p>
          <a:p>
            <a:pPr lvl="1"/>
            <a:r>
              <a:rPr lang="en-US" dirty="0" smtClean="0"/>
              <a:t>The </a:t>
            </a:r>
            <a:r>
              <a:rPr lang="en-US" b="1" dirty="0" smtClean="0"/>
              <a:t>authentication server </a:t>
            </a:r>
            <a:r>
              <a:rPr lang="en-US" b="0" dirty="0" smtClean="0"/>
              <a:t>is</a:t>
            </a:r>
            <a:r>
              <a:rPr lang="en-US" b="0" baseline="0" dirty="0" smtClean="0"/>
              <a:t> a </a:t>
            </a:r>
            <a:r>
              <a:rPr lang="en-US" dirty="0" smtClean="0"/>
              <a:t>trusted server that is used to help authenticate apps and to create OAuth tokens used to call from the client</a:t>
            </a:r>
            <a:r>
              <a:rPr lang="en-US" baseline="0" dirty="0" smtClean="0"/>
              <a:t> app to the content server. Note that with the SharePoint 2013 OAuth implementation, the authentication server will always be running the Windows Azure Access Control services (ACS).</a:t>
            </a:r>
            <a:endParaRPr lang="en-US" dirty="0" smtClean="0"/>
          </a:p>
          <a:p>
            <a:endParaRPr lang="en-US" dirty="0"/>
          </a:p>
        </p:txBody>
      </p:sp>
    </p:spTree>
    <p:extLst>
      <p:ext uri="{BB962C8B-B14F-4D97-AF65-F5344CB8AC3E}">
        <p14:creationId xmlns:p14="http://schemas.microsoft.com/office/powerpoint/2010/main" val="138728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requirement for using the OAuth protocol with SharePoint 2013. The ACS server acts as authentication server. The SharePoint servers acting as the content servers must be configured to trust the ACS server. The client app must also be written to trust the ACS server as well. </a:t>
            </a:r>
          </a:p>
          <a:p>
            <a:pPr lvl="1"/>
            <a:endParaRPr lang="en-US" dirty="0" smtClean="0"/>
          </a:p>
          <a:p>
            <a:r>
              <a:rPr lang="en-US" dirty="0" smtClean="0"/>
              <a:t>When you are using sites in an Office 365 tenancy, there is no need to configure</a:t>
            </a:r>
            <a:r>
              <a:rPr lang="en-US" baseline="0" dirty="0" smtClean="0"/>
              <a:t> a trust to ACS</a:t>
            </a:r>
            <a:r>
              <a:rPr lang="en-US" dirty="0" smtClean="0"/>
              <a:t>. That's because Office 365 and </a:t>
            </a:r>
            <a:r>
              <a:rPr lang="en-US" baseline="0" dirty="0" smtClean="0"/>
              <a:t>each new tenancy are preconfigured with trusts to </a:t>
            </a:r>
            <a:r>
              <a:rPr lang="en-US" dirty="0" smtClean="0"/>
              <a:t>the ACS authentication server. However, the same configuration</a:t>
            </a:r>
            <a:r>
              <a:rPr lang="en-US" baseline="0" dirty="0" smtClean="0"/>
              <a:t> is not done automatically performed for on-premise farms. To leverage OAuth and ACS in an on-premise farm, you must configure the required trusts to ACS </a:t>
            </a:r>
            <a:r>
              <a:rPr lang="en-US" dirty="0" smtClean="0"/>
              <a:t>using PowerShell scripts.</a:t>
            </a:r>
          </a:p>
          <a:p>
            <a:endParaRPr lang="en-US" dirty="0"/>
          </a:p>
        </p:txBody>
      </p:sp>
    </p:spTree>
    <p:extLst>
      <p:ext uri="{BB962C8B-B14F-4D97-AF65-F5344CB8AC3E}">
        <p14:creationId xmlns:p14="http://schemas.microsoft.com/office/powerpoint/2010/main" val="2829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You need five pieces of information to register the app principal which will be used by a developer-hosted SharePoint app. </a:t>
            </a:r>
          </a:p>
          <a:p>
            <a:pPr lvl="1"/>
            <a:endParaRPr lang="en-US" dirty="0" smtClean="0"/>
          </a:p>
          <a:p>
            <a:pPr lvl="1"/>
            <a:r>
              <a:rPr lang="en-US" dirty="0" smtClean="0"/>
              <a:t>The </a:t>
            </a:r>
            <a:r>
              <a:rPr lang="en-US" b="1" dirty="0" smtClean="0"/>
              <a:t>App ID</a:t>
            </a:r>
            <a:r>
              <a:rPr lang="en-US" dirty="0" smtClean="0"/>
              <a:t> is an identifying GUID for the app. The App ID will be registered with</a:t>
            </a:r>
            <a:r>
              <a:rPr lang="en-US" baseline="0" dirty="0" smtClean="0"/>
              <a:t> SharePoint as well as with ACS. The App ID also </a:t>
            </a:r>
            <a:r>
              <a:rPr lang="en-US" dirty="0" smtClean="0"/>
              <a:t>must be copied into the app manifest of SharePoint app projects as well</a:t>
            </a:r>
            <a:r>
              <a:rPr lang="en-US" baseline="0" dirty="0" smtClean="0"/>
              <a:t> as the </a:t>
            </a:r>
            <a:r>
              <a:rPr lang="en-US" baseline="0" dirty="0" err="1" smtClean="0"/>
              <a:t>web.config</a:t>
            </a:r>
            <a:r>
              <a:rPr lang="en-US" baseline="0" dirty="0" smtClean="0"/>
              <a:t> file an ASP.NET Web Project which provides the server-side processing for a developer-hosted app</a:t>
            </a:r>
            <a:r>
              <a:rPr lang="en-US" dirty="0" smtClean="0"/>
              <a:t>. Note that the App ID</a:t>
            </a:r>
            <a:r>
              <a:rPr lang="en-US" baseline="0" dirty="0" smtClean="0"/>
              <a:t> </a:t>
            </a:r>
            <a:r>
              <a:rPr lang="en-US" dirty="0" smtClean="0"/>
              <a:t>is sometimes also referred to as the </a:t>
            </a:r>
            <a:r>
              <a:rPr lang="en-US" b="1" dirty="0" smtClean="0"/>
              <a:t>ID</a:t>
            </a:r>
            <a:r>
              <a:rPr lang="en-US" dirty="0" smtClean="0"/>
              <a:t>.</a:t>
            </a:r>
          </a:p>
          <a:p>
            <a:pPr lvl="1"/>
            <a:endParaRPr lang="en-US" dirty="0" smtClean="0"/>
          </a:p>
          <a:p>
            <a:pPr lvl="1"/>
            <a:r>
              <a:rPr lang="en-US" dirty="0" smtClean="0"/>
              <a:t>The </a:t>
            </a:r>
            <a:r>
              <a:rPr lang="en-US" b="1" dirty="0" smtClean="0"/>
              <a:t>App Secret</a:t>
            </a:r>
            <a:r>
              <a:rPr lang="en-US" dirty="0" smtClean="0"/>
              <a:t> a base64 encoded string which is used to encrypt and decrypt messages that are sent back and forth between ACS and the client app. The App Secret for an app principal is passed to ACS during registration. The App Secret is usually track by</a:t>
            </a:r>
            <a:r>
              <a:rPr lang="en-US" baseline="0" dirty="0" smtClean="0"/>
              <a:t> the client app by storing it in the </a:t>
            </a:r>
            <a:r>
              <a:rPr lang="en-US" baseline="0" dirty="0" err="1" smtClean="0"/>
              <a:t>web.config</a:t>
            </a:r>
            <a:r>
              <a:rPr lang="en-US" baseline="0" dirty="0" smtClean="0"/>
              <a:t> file.</a:t>
            </a:r>
          </a:p>
          <a:p>
            <a:pPr lvl="1"/>
            <a:endParaRPr lang="en-US" baseline="0" dirty="0" smtClean="0"/>
          </a:p>
          <a:p>
            <a:pPr lvl="1"/>
            <a:r>
              <a:rPr lang="en-US" dirty="0" smtClean="0"/>
              <a:t>The </a:t>
            </a:r>
            <a:r>
              <a:rPr lang="en-US" b="1" dirty="0" smtClean="0"/>
              <a:t>Title</a:t>
            </a:r>
            <a:r>
              <a:rPr lang="en-US" dirty="0" smtClean="0"/>
              <a:t> is the caption that appears for a registered app principal.</a:t>
            </a:r>
          </a:p>
          <a:p>
            <a:pPr lvl="1"/>
            <a:endParaRPr lang="en-US" dirty="0" smtClean="0"/>
          </a:p>
          <a:p>
            <a:pPr lvl="1"/>
            <a:r>
              <a:rPr lang="en-US" dirty="0" smtClean="0"/>
              <a:t>The </a:t>
            </a:r>
            <a:r>
              <a:rPr lang="en-US" b="1" dirty="0" smtClean="0"/>
              <a:t>App URI</a:t>
            </a:r>
            <a:r>
              <a:rPr lang="en-US" dirty="0" smtClean="0"/>
              <a:t> is the base URL used to access the developer-hosted</a:t>
            </a:r>
            <a:r>
              <a:rPr lang="en-US" baseline="0" dirty="0" smtClean="0"/>
              <a:t> app from across the network.</a:t>
            </a:r>
          </a:p>
          <a:p>
            <a:pPr lvl="1"/>
            <a:endParaRPr lang="en-US" dirty="0" smtClean="0"/>
          </a:p>
          <a:p>
            <a:pPr lvl="1"/>
            <a:r>
              <a:rPr lang="en-US" dirty="0" smtClean="0"/>
              <a:t>The </a:t>
            </a:r>
            <a:r>
              <a:rPr lang="en-US" b="1" dirty="0" smtClean="0"/>
              <a:t>Redirect URL</a:t>
            </a:r>
            <a:r>
              <a:rPr lang="en-US" dirty="0" smtClean="0"/>
              <a:t> is an optional setting that references a landing page that SharePoint can use to call back into the</a:t>
            </a:r>
            <a:r>
              <a:rPr lang="en-US" baseline="0" dirty="0" smtClean="0"/>
              <a:t> developer-hosted app when the developer-hosted app has made a specific type of request. For example, when a developer-hosted app has requests additional permissions using code, SharePoint will take direct the user to the standard application page which prompts the user to either Deny or Allow the permissions requested. Once the user clicks Deny or Allow Access, SharePoint will then redirect the user back to a page in the developer-hosted app which is referenced by the Redirect URL.  When SharePoint calls back to the page referenced by the Redirect URL, it make an HTTP POST request and passes parameters which allow the developer to determine whether the requested permissions were denied o granted.</a:t>
            </a:r>
          </a:p>
          <a:p>
            <a:pPr lvl="1"/>
            <a:endParaRPr lang="en-US" baseline="0" dirty="0" smtClean="0"/>
          </a:p>
          <a:p>
            <a:pPr lvl="0"/>
            <a:r>
              <a:rPr lang="en-US" baseline="0" dirty="0" smtClean="0"/>
              <a:t>SharePoint provides an application page named </a:t>
            </a:r>
            <a:r>
              <a:rPr lang="en-US" b="1" baseline="0" dirty="0" smtClean="0"/>
              <a:t>appregnew.aspx</a:t>
            </a:r>
            <a:r>
              <a:rPr lang="en-US" baseline="0" dirty="0" smtClean="0"/>
              <a:t> which can be used by a user (or a developer) to register a new application principal. As you can see from the screenshot in the slide above, the appregnew.aspx page provides the option to automatically generate a new GUID for the App ID and a new base64-encoded string which can be used for the App Secret. You can then add a title for the app principal and an App URI which contains the URL at which the developer hosted app will be made accessible. You can also optionally add a Redirect URL if your app uses functionality that requires a call back page.</a:t>
            </a:r>
          </a:p>
          <a:p>
            <a:pPr lvl="1"/>
            <a:endParaRPr lang="en-US" baseline="0" dirty="0" smtClean="0"/>
          </a:p>
          <a:p>
            <a:pPr lvl="1"/>
            <a:endParaRPr lang="en-US" baseline="0" dirty="0" smtClean="0"/>
          </a:p>
          <a:p>
            <a:pPr lvl="1"/>
            <a:endParaRPr lang="en-US" baseline="0" dirty="0" smtClean="0"/>
          </a:p>
          <a:p>
            <a:pPr lvl="1"/>
            <a:endParaRPr lang="en-US" dirty="0" smtClean="0"/>
          </a:p>
        </p:txBody>
      </p:sp>
    </p:spTree>
    <p:extLst>
      <p:ext uri="{BB962C8B-B14F-4D97-AF65-F5344CB8AC3E}">
        <p14:creationId xmlns:p14="http://schemas.microsoft.com/office/powerpoint/2010/main" val="175380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OAuth with a developer-hosted app, the app manifest must include</a:t>
            </a:r>
            <a:r>
              <a:rPr lang="en-US" baseline="0" dirty="0" smtClean="0"/>
              <a:t> the App ID of a registered app principal in the </a:t>
            </a:r>
            <a:r>
              <a:rPr lang="en-US" b="1" baseline="0" dirty="0" err="1" smtClean="0"/>
              <a:t>ClientId</a:t>
            </a:r>
            <a:r>
              <a:rPr lang="en-US" baseline="0" dirty="0" smtClean="0"/>
              <a:t> attribute of the </a:t>
            </a:r>
            <a:r>
              <a:rPr lang="en-US" b="1" baseline="0" dirty="0" err="1" smtClean="0"/>
              <a:t>RemoteWebApplication</a:t>
            </a:r>
            <a:r>
              <a:rPr lang="en-US" baseline="0" dirty="0" smtClean="0"/>
              <a:t> element.</a:t>
            </a:r>
            <a:endParaRPr lang="en-US" dirty="0"/>
          </a:p>
        </p:txBody>
      </p:sp>
    </p:spTree>
    <p:extLst>
      <p:ext uri="{BB962C8B-B14F-4D97-AF65-F5344CB8AC3E}">
        <p14:creationId xmlns:p14="http://schemas.microsoft.com/office/powerpoint/2010/main" val="179234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399547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server-side web project for a client app must have access to the App ID as well as the App Secret. The client app uses the App Secret to encrypt and decrypt messages sent back and forth it and ACS. These two values should be tracked using </a:t>
            </a:r>
            <a:r>
              <a:rPr lang="en-US" dirty="0" err="1" smtClean="0"/>
              <a:t>appSettings</a:t>
            </a:r>
            <a:r>
              <a:rPr lang="en-US" dirty="0" smtClean="0"/>
              <a:t> with well-known names. The App ID is tracked by a </a:t>
            </a:r>
            <a:r>
              <a:rPr lang="en-US" dirty="0" err="1" smtClean="0"/>
              <a:t>appSetting</a:t>
            </a:r>
            <a:r>
              <a:rPr lang="en-US" dirty="0" smtClean="0"/>
              <a:t> value named </a:t>
            </a:r>
            <a:r>
              <a:rPr lang="en-US" b="1" dirty="0" err="1" smtClean="0"/>
              <a:t>HostedAppName</a:t>
            </a:r>
            <a:r>
              <a:rPr lang="en-US" dirty="0" smtClean="0"/>
              <a:t> and the App Secret is tracked by a </a:t>
            </a:r>
            <a:r>
              <a:rPr lang="en-US" dirty="0" err="1" smtClean="0"/>
              <a:t>appSetting</a:t>
            </a:r>
            <a:r>
              <a:rPr lang="en-US" dirty="0" smtClean="0"/>
              <a:t> value named </a:t>
            </a:r>
            <a:r>
              <a:rPr lang="en-US" b="1" dirty="0" err="1" smtClean="0"/>
              <a:t>HostedAppSigningKey</a:t>
            </a:r>
            <a:r>
              <a:rPr lang="en-US" dirty="0" smtClean="0"/>
              <a:t>.</a:t>
            </a:r>
            <a:endParaRPr lang="en-US" dirty="0"/>
          </a:p>
        </p:txBody>
      </p:sp>
    </p:spTree>
    <p:extLst>
      <p:ext uri="{BB962C8B-B14F-4D97-AF65-F5344CB8AC3E}">
        <p14:creationId xmlns:p14="http://schemas.microsoft.com/office/powerpoint/2010/main" val="1762306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slides shows a walkthrough of the typical authentication flow used by SharePoint 2013 when an app is authenticated using </a:t>
            </a:r>
            <a:r>
              <a:rPr lang="en-US" baseline="0" dirty="0" err="1" smtClean="0"/>
              <a:t>OAuth</a:t>
            </a:r>
            <a:r>
              <a:rPr lang="en-US" baseline="0" dirty="0" smtClean="0"/>
              <a:t> and calls into a SharePoint site.</a:t>
            </a:r>
          </a:p>
          <a:p>
            <a:endParaRPr lang="en-US" baseline="0" dirty="0" smtClean="0"/>
          </a:p>
          <a:p>
            <a:pPr marL="228600" indent="-228600">
              <a:buFont typeface="+mj-lt"/>
              <a:buAutoNum type="arabicPeriod"/>
            </a:pPr>
            <a:r>
              <a:rPr lang="en-US" baseline="0" dirty="0" smtClean="0"/>
              <a:t>User connects to the SharePoint site. SharePoint authenticates the user and creates a SAML token which contains information about the user identity.</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queries its Application Management database using the App ID and determines whether the app is external of not. If the app is external and has a registered app principal, SharePoint calls to ACS to create a context token passing information about the app and also about the current user.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creates a context token which contains information about the app principal and about the user. The context token also contains  a refresh token which is used by the client app. Also note that certain aspects of the context token are signed by ACS using the App Secret and can only be ready by the client app which also has a copy of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returns a page to the browser which contains a launcher (e.g. a clickable tile) allowing the user to redirect from the SharePoint site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When the user clicks on the launcher, JavaScript behind the launcher issues an HTTP POST request to redirect the user to the client app. The body of this HTTP POST request contains the context token as named form parameter.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reads the context token and exacts the refresh token from inside. The client app passes the refresh token to ACS in a request to create an </a:t>
            </a:r>
            <a:r>
              <a:rPr lang="en-US" baseline="0" dirty="0" err="1" smtClean="0"/>
              <a:t>OAuth</a:t>
            </a:r>
            <a:r>
              <a:rPr lang="en-US" baseline="0" dirty="0" smtClean="0"/>
              <a:t> token. Part of the message to ACS is signed with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uses the App Secret to authenticate the client app request. If authentication succeeds, ACS creates and </a:t>
            </a:r>
            <a:r>
              <a:rPr lang="en-US" baseline="0" dirty="0" err="1" smtClean="0"/>
              <a:t>OAuth</a:t>
            </a:r>
            <a:r>
              <a:rPr lang="en-US" baseline="0" dirty="0" smtClean="0"/>
              <a:t> token and returns it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uses the </a:t>
            </a:r>
            <a:r>
              <a:rPr lang="en-US" baseline="0" dirty="0" err="1" smtClean="0"/>
              <a:t>OAuth</a:t>
            </a:r>
            <a:r>
              <a:rPr lang="en-US" baseline="0" dirty="0" smtClean="0"/>
              <a:t> token to make CSOM calls and REST calls into SharePoint.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Authenticates the client app and makes sure it has the proper permissions to ensure it is authorized to do whatever it is attempting to do. If the call is authenticated and authorized, SharePoint performs whatever work is requested by the CSOM and/or REST calls and returns any information requested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returns a page back to the user which contains HTML generated from data returned by CSOM and REST calls into SharePoint.</a:t>
            </a:r>
          </a:p>
          <a:p>
            <a:pPr marL="228600" indent="-228600">
              <a:buFont typeface="+mj-lt"/>
              <a:buAutoNum type="arabicPeriod"/>
            </a:pPr>
            <a:endParaRPr lang="en-US" baseline="0" dirty="0" smtClean="0"/>
          </a:p>
          <a:p>
            <a:pPr marL="228600" indent="-22860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4292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678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writing a client app, there is a need to provide code to deal with security issues such as reading the context token, extracting the refresh token and calling to ACS to create an OAuth token. When creating the Web Project for a SharePoint app in Visual Studio, you will see that Visual Studio automatically adds a helper</a:t>
            </a:r>
            <a:r>
              <a:rPr lang="en-US" baseline="0" dirty="0" smtClean="0"/>
              <a:t> class named </a:t>
            </a:r>
            <a:r>
              <a:rPr lang="en-US" baseline="0" dirty="0" err="1" smtClean="0"/>
              <a:t>TokenHelper</a:t>
            </a:r>
            <a:r>
              <a:rPr lang="en-US" baseline="0" dirty="0" smtClean="0"/>
              <a:t>. You can leverage this class to help assist with much of the security programming details.</a:t>
            </a:r>
            <a:endParaRPr lang="en-US" dirty="0"/>
          </a:p>
        </p:txBody>
      </p:sp>
    </p:spTree>
    <p:extLst>
      <p:ext uri="{BB962C8B-B14F-4D97-AF65-F5344CB8AC3E}">
        <p14:creationId xmlns:p14="http://schemas.microsoft.com/office/powerpoint/2010/main" val="181076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make CSOM and REST calls which are authenticated using an OAuth token.</a:t>
            </a:r>
            <a:r>
              <a:rPr lang="en-US" baseline="0" dirty="0" smtClean="0"/>
              <a:t> First, you should observe that the code discovers the URL back to the host site by reading a </a:t>
            </a:r>
            <a:r>
              <a:rPr lang="en-US" baseline="0" dirty="0" err="1" smtClean="0"/>
              <a:t>QueryString</a:t>
            </a:r>
            <a:r>
              <a:rPr lang="en-US" baseline="0" dirty="0" smtClean="0"/>
              <a:t> parameter named </a:t>
            </a:r>
            <a:r>
              <a:rPr lang="en-US" baseline="0" dirty="0" err="1" smtClean="0"/>
              <a:t>HostUrl</a:t>
            </a:r>
            <a:r>
              <a:rPr lang="en-US" baseline="0" dirty="0" smtClean="0"/>
              <a:t>. </a:t>
            </a:r>
          </a:p>
          <a:p>
            <a:endParaRPr lang="en-US" baseline="0" dirty="0" smtClean="0"/>
          </a:p>
          <a:p>
            <a:r>
              <a:rPr lang="en-US" baseline="0" dirty="0" smtClean="0"/>
              <a:t>In order to make authenticated CSOM calls, the client app calls the static </a:t>
            </a:r>
            <a:r>
              <a:rPr lang="en-US" b="1" baseline="0" dirty="0" err="1" smtClean="0"/>
              <a:t>GetClientContextWithAccessToken</a:t>
            </a:r>
            <a:r>
              <a:rPr lang="en-US" baseline="0" dirty="0" smtClean="0"/>
              <a:t> method of the </a:t>
            </a:r>
            <a:r>
              <a:rPr lang="en-US" baseline="0" dirty="0" err="1" smtClean="0"/>
              <a:t>TokenHelper</a:t>
            </a:r>
            <a:r>
              <a:rPr lang="en-US" baseline="0" dirty="0" smtClean="0"/>
              <a:t> class. This methods returns a new </a:t>
            </a:r>
            <a:r>
              <a:rPr lang="en-US" b="1" baseline="0" dirty="0" err="1" smtClean="0"/>
              <a:t>ClientContext</a:t>
            </a:r>
            <a:r>
              <a:rPr lang="en-US" baseline="0" dirty="0" smtClean="0"/>
              <a:t> object that has already been initialized in such as way that it sends the OAuth access token in a calls made to the SharePoint site.</a:t>
            </a:r>
          </a:p>
          <a:p>
            <a:endParaRPr lang="en-US" baseline="0" dirty="0" smtClean="0"/>
          </a:p>
          <a:p>
            <a:r>
              <a:rPr lang="en-US" baseline="0" dirty="0" smtClean="0"/>
              <a:t>In order to make authenticated REST calls, the client app calls the static </a:t>
            </a:r>
            <a:r>
              <a:rPr lang="en-US" b="1" baseline="0" dirty="0" err="1" smtClean="0"/>
              <a:t>GetAccessToken</a:t>
            </a:r>
            <a:r>
              <a:rPr lang="en-US" baseline="0" dirty="0" smtClean="0"/>
              <a:t> method of the </a:t>
            </a:r>
            <a:r>
              <a:rPr lang="en-US" baseline="0" dirty="0" err="1" smtClean="0"/>
              <a:t>TokenHelper</a:t>
            </a:r>
            <a:r>
              <a:rPr lang="en-US" baseline="0" dirty="0" smtClean="0"/>
              <a:t> class. This methods returns the access token as a string The access token should then be parsed together in a string that begins with "Bearer " and this string should be added to all REST calls using a header named Authorization.</a:t>
            </a:r>
          </a:p>
          <a:p>
            <a:endParaRPr lang="en-US" baseline="0" dirty="0" smtClean="0"/>
          </a:p>
          <a:p>
            <a:endParaRPr lang="en-US" dirty="0" smtClean="0"/>
          </a:p>
        </p:txBody>
      </p:sp>
    </p:spTree>
    <p:extLst>
      <p:ext uri="{BB962C8B-B14F-4D97-AF65-F5344CB8AC3E}">
        <p14:creationId xmlns:p14="http://schemas.microsoft.com/office/powerpoint/2010/main" val="3105610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Web servers</a:t>
            </a:r>
            <a:r>
              <a:rPr lang="en-US" baseline="0" dirty="0" smtClean="0"/>
              <a:t> in a SharePoint farm to </a:t>
            </a:r>
            <a:r>
              <a:rPr lang="en-US" dirty="0" smtClean="0"/>
              <a:t>a client app requests using a server-to-server (S2S) trust.</a:t>
            </a:r>
            <a:r>
              <a:rPr lang="en-US" baseline="0" dirty="0" smtClean="0"/>
              <a:t> This type of configuration can be used when deploying developer-hosted apps in a private network when it is beneficial to avoid any dependencies on ACS or any other servers running across the Internet. 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https://appserver.Contoso.com)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2236995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responsibilities for the developer when creating an S2S app. First, you must deploy the Web project that contains the implementation</a:t>
            </a:r>
            <a:r>
              <a:rPr lang="en-US" baseline="0" dirty="0" smtClean="0"/>
              <a:t> of the client app itself. Next, the client app must be configured to perform its own user authentication. </a:t>
            </a:r>
            <a:r>
              <a:rPr lang="en-US" dirty="0" smtClean="0"/>
              <a:t>This can be done using any supported style of authentication including</a:t>
            </a:r>
            <a:r>
              <a:rPr lang="en-US" baseline="0" dirty="0" smtClean="0"/>
              <a:t> </a:t>
            </a:r>
            <a:r>
              <a:rPr lang="en-US" dirty="0" smtClean="0"/>
              <a:t>Windows Integrated Authentication, Basic Authentication,</a:t>
            </a:r>
            <a:r>
              <a:rPr lang="en-US" baseline="0" dirty="0" smtClean="0"/>
              <a:t> </a:t>
            </a:r>
            <a:r>
              <a:rPr lang="en-US" dirty="0" smtClean="0"/>
              <a:t>FBA,  etc.</a:t>
            </a:r>
            <a:r>
              <a:rPr lang="en-US" baseline="0" dirty="0" smtClean="0"/>
              <a:t> Finally, the client app must create its own security tokens and sign them with the private key associated with the SSL certificate.</a:t>
            </a:r>
            <a:endParaRPr lang="en-US" dirty="0" smtClean="0"/>
          </a:p>
          <a:p>
            <a:pPr lvl="1"/>
            <a:r>
              <a:rPr lang="en-US" dirty="0" smtClean="0"/>
              <a:t>Create security tokens to send to SharePoint server</a:t>
            </a:r>
          </a:p>
          <a:p>
            <a:pPr lvl="1"/>
            <a:endParaRPr lang="en-US" dirty="0" smtClean="0"/>
          </a:p>
          <a:p>
            <a:r>
              <a:rPr lang="en-US" dirty="0" smtClean="0"/>
              <a:t>Note that the security token created by a client app in the S2S trust scenario is like OAuth token but it differs from the OAuth specification in a few different ways. The security token created by a client app in an S2S trust must contain information about app identity. The security token created by a client app in an S2S trust usually contains information about the identity of the current user but this is not a requirement. </a:t>
            </a:r>
            <a:r>
              <a:rPr lang="en-US" baseline="0" dirty="0" smtClean="0"/>
              <a:t>Once the security token it created with the required information inside, it then must be signed with the private key before it is sent to the SharePoint server. This private key signing is what allows the SharePoint server to perform the authentication on calls originating from the client app.</a:t>
            </a:r>
            <a:endParaRPr lang="en-US" dirty="0"/>
          </a:p>
        </p:txBody>
      </p:sp>
    </p:spTree>
    <p:extLst>
      <p:ext uri="{BB962C8B-B14F-4D97-AF65-F5344CB8AC3E}">
        <p14:creationId xmlns:p14="http://schemas.microsoft.com/office/powerpoint/2010/main" val="18333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Configuring</a:t>
            </a:r>
            <a:r>
              <a:rPr lang="en-US" baseline="0" dirty="0" smtClean="0"/>
              <a:t> an S@S trust requires the use of </a:t>
            </a:r>
            <a:r>
              <a:rPr lang="en-US" dirty="0" smtClean="0"/>
              <a:t>SSL Certificates. The purpose of an SSL certificate is often to bind together an identity (e.g.</a:t>
            </a:r>
            <a:r>
              <a:rPr lang="en-US" baseline="0" dirty="0" smtClean="0"/>
              <a:t> the client app) </a:t>
            </a:r>
            <a:r>
              <a:rPr lang="en-US" dirty="0" smtClean="0"/>
              <a:t>and a public key. SSL certificates used in production environments must be acquired from issuing authority such as VeriSign</a:t>
            </a:r>
            <a:r>
              <a:rPr lang="en-US" baseline="0" dirty="0" smtClean="0"/>
              <a:t> or GoDaddy.com. However, for development and testing, it is common to create </a:t>
            </a:r>
            <a:r>
              <a:rPr lang="en-US" dirty="0" smtClean="0"/>
              <a:t>self-signed certificates which can be configured</a:t>
            </a:r>
            <a:r>
              <a:rPr lang="en-US" baseline="0" dirty="0" smtClean="0"/>
              <a:t> to be </a:t>
            </a:r>
            <a:r>
              <a:rPr lang="en-US" dirty="0" smtClean="0"/>
              <a:t>trusted on the local machine for testing purposes.</a:t>
            </a:r>
          </a:p>
          <a:p>
            <a:endParaRPr lang="en-US" dirty="0" smtClean="0"/>
          </a:p>
          <a:p>
            <a:r>
              <a:rPr lang="en-US" dirty="0" smtClean="0"/>
              <a:t>An SSL certificate contains both a public key and a private key. The main</a:t>
            </a:r>
            <a:r>
              <a:rPr lang="en-US" baseline="0" dirty="0" smtClean="0"/>
              <a:t> </a:t>
            </a:r>
            <a:r>
              <a:rPr lang="en-US" dirty="0" smtClean="0"/>
              <a:t>idea is </a:t>
            </a:r>
            <a:r>
              <a:rPr lang="en-US" baseline="0" dirty="0" smtClean="0"/>
              <a:t>that only a trusted party has access to the private key where everyone has access to </a:t>
            </a:r>
            <a:r>
              <a:rPr lang="en-US" baseline="0" smtClean="0"/>
              <a:t>the public key. </a:t>
            </a:r>
            <a:endParaRPr lang="en-US" dirty="0" smtClean="0"/>
          </a:p>
          <a:p>
            <a:pPr lvl="1"/>
            <a:r>
              <a:rPr lang="en-US" dirty="0" smtClean="0"/>
              <a:t>.</a:t>
            </a:r>
            <a:r>
              <a:rPr lang="en-US" dirty="0" err="1" smtClean="0"/>
              <a:t>cer</a:t>
            </a:r>
            <a:r>
              <a:rPr lang="en-US" dirty="0" smtClean="0"/>
              <a:t> file – an X509 certificate</a:t>
            </a:r>
          </a:p>
          <a:p>
            <a:pPr lvl="1"/>
            <a:r>
              <a:rPr lang="en-US" dirty="0" smtClean="0"/>
              <a:t>.</a:t>
            </a:r>
            <a:r>
              <a:rPr lang="en-US" dirty="0" err="1" smtClean="0"/>
              <a:t>pvk</a:t>
            </a:r>
            <a:r>
              <a:rPr lang="en-US" dirty="0" smtClean="0"/>
              <a:t> file – the certificate's private key</a:t>
            </a:r>
          </a:p>
          <a:p>
            <a:pPr lvl="1"/>
            <a:r>
              <a:rPr lang="en-US" dirty="0" smtClean="0"/>
              <a:t>.</a:t>
            </a:r>
            <a:r>
              <a:rPr lang="en-US" dirty="0" err="1" smtClean="0"/>
              <a:t>pfx</a:t>
            </a:r>
            <a:r>
              <a:rPr lang="en-US" dirty="0" smtClean="0"/>
              <a:t> file – the certificate's private key encrypted using a password</a:t>
            </a:r>
          </a:p>
          <a:p>
            <a:endParaRPr lang="en-US" dirty="0"/>
          </a:p>
        </p:txBody>
      </p:sp>
    </p:spTree>
    <p:extLst>
      <p:ext uri="{BB962C8B-B14F-4D97-AF65-F5344CB8AC3E}">
        <p14:creationId xmlns:p14="http://schemas.microsoft.com/office/powerpoint/2010/main" val="113549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http://appserver.contoso.com.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2255775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app is responsible for authenticating users. Therefore, you should disable anonymous access to the pages in the Web project for the app.</a:t>
            </a:r>
            <a:endParaRPr lang="en-US" dirty="0" smtClean="0"/>
          </a:p>
          <a:p>
            <a:endParaRPr lang="en-US" dirty="0" smtClean="0"/>
          </a:p>
          <a:p>
            <a:r>
              <a:rPr lang="en-US" dirty="0" smtClean="0"/>
              <a:t>In order to properly</a:t>
            </a:r>
            <a:r>
              <a:rPr lang="en-US" baseline="0" dirty="0" smtClean="0"/>
              <a:t> configure </a:t>
            </a:r>
            <a:r>
              <a:rPr lang="en-US" dirty="0" smtClean="0"/>
              <a:t>the</a:t>
            </a:r>
            <a:r>
              <a:rPr lang="en-US" baseline="0" dirty="0" smtClean="0"/>
              <a:t> S2S trust, you must provide the Web project for the app with the file path to the signed private key file and the password to retrieve the private key. The app uses the private key to sign messages it send to the SharePoint Web servers in the target farm. Note that the app still needs the App ID tracked in the </a:t>
            </a:r>
            <a:r>
              <a:rPr lang="en-US" b="1" baseline="0" dirty="0" err="1" smtClean="0"/>
              <a:t>HostedAppName</a:t>
            </a:r>
            <a:r>
              <a:rPr lang="en-US" baseline="0" dirty="0" smtClean="0"/>
              <a:t> app setting but unlike an OAuth configuration, the App does not need an app secret because it uses the private key for signing messages instead.</a:t>
            </a:r>
          </a:p>
          <a:p>
            <a:endParaRPr lang="en-US" baseline="0" dirty="0" smtClean="0"/>
          </a:p>
          <a:p>
            <a:endParaRPr lang="en-US" baseline="0" dirty="0" smtClean="0"/>
          </a:p>
        </p:txBody>
      </p:sp>
    </p:spTree>
    <p:extLst>
      <p:ext uri="{BB962C8B-B14F-4D97-AF65-F5344CB8AC3E}">
        <p14:creationId xmlns:p14="http://schemas.microsoft.com/office/powerpoint/2010/main" val="339445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in a farm solution is considered to be fully-trusted. That means the code a developer writes in a farm solution runs with permissions of current user by default. However, a developer can call the method named </a:t>
            </a:r>
            <a:r>
              <a:rPr lang="en-US" dirty="0" err="1" smtClean="0"/>
              <a:t>SPSecurity.RunWithElevatedPrivledges</a:t>
            </a:r>
            <a:r>
              <a:rPr lang="en-US" dirty="0" smtClean="0"/>
              <a:t> which allows the code in a farm solution to run as all-powerful SHAREPOINT\System account. From</a:t>
            </a:r>
            <a:r>
              <a:rPr lang="en-US" baseline="0" dirty="0" smtClean="0"/>
              <a:t> the perspective of the Web server, </a:t>
            </a:r>
            <a:r>
              <a:rPr lang="en-US" dirty="0" smtClean="0"/>
              <a:t>the code reverts to Windows identity of host application pool which can be a powerful technique</a:t>
            </a:r>
            <a:r>
              <a:rPr lang="en-US" baseline="0" dirty="0" smtClean="0"/>
              <a:t> but it required a very high level of trust.</a:t>
            </a:r>
            <a:endParaRPr lang="en-US" dirty="0" smtClean="0"/>
          </a:p>
          <a:p>
            <a:endParaRPr lang="en-US" dirty="0" smtClean="0"/>
          </a:p>
          <a:p>
            <a:r>
              <a:rPr lang="en-US" dirty="0" smtClean="0"/>
              <a:t>Code in sandboxed solutions always runs as current user. </a:t>
            </a:r>
            <a:r>
              <a:rPr lang="en-US" baseline="0" dirty="0" smtClean="0"/>
              <a:t>This means that the code in a feature activation </a:t>
            </a:r>
            <a:r>
              <a:rPr lang="en-US" dirty="0" smtClean="0"/>
              <a:t>event handler runs with permissions of the activator which</a:t>
            </a:r>
            <a:r>
              <a:rPr lang="en-US" baseline="0" dirty="0" smtClean="0"/>
              <a:t> is usually the </a:t>
            </a:r>
            <a:r>
              <a:rPr lang="en-US" dirty="0" smtClean="0"/>
              <a:t>site administrator or site collection owner. There,</a:t>
            </a:r>
            <a:r>
              <a:rPr lang="en-US" baseline="0" dirty="0" smtClean="0"/>
              <a:t> this </a:t>
            </a:r>
            <a:r>
              <a:rPr lang="en-US" dirty="0" smtClean="0"/>
              <a:t>code which runs during activation can read/write any content in current site collection</a:t>
            </a:r>
            <a:r>
              <a:rPr lang="en-US" baseline="0" dirty="0" smtClean="0"/>
              <a:t>. </a:t>
            </a:r>
            <a:r>
              <a:rPr lang="en-US" dirty="0" smtClean="0"/>
              <a:t>Other code such as the server-side code behind a Web Part runs with the permissions of the current user. There is no way for the developer to elevate permission or impersonate</a:t>
            </a:r>
            <a:r>
              <a:rPr lang="en-US" baseline="0" dirty="0" smtClean="0"/>
              <a:t> a different user.</a:t>
            </a:r>
            <a:endParaRPr lang="en-US" dirty="0"/>
          </a:p>
        </p:txBody>
      </p:sp>
    </p:spTree>
    <p:extLst>
      <p:ext uri="{BB962C8B-B14F-4D97-AF65-F5344CB8AC3E}">
        <p14:creationId xmlns:p14="http://schemas.microsoft.com/office/powerpoint/2010/main" val="2365503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have create 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a:p>
        </p:txBody>
      </p:sp>
    </p:spTree>
    <p:extLst>
      <p:ext uri="{BB962C8B-B14F-4D97-AF65-F5344CB8AC3E}">
        <p14:creationId xmlns:p14="http://schemas.microsoft.com/office/powerpoint/2010/main" val="3512335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S2S high trust configuration has been created and you have registered an app principal, you should then be able to make</a:t>
            </a:r>
            <a:r>
              <a:rPr lang="en-US" baseline="0" dirty="0" smtClean="0"/>
              <a:t> authenticated calls from the client app to the host web within the local SharePoint farm. This slides demonstrates using two methods in the </a:t>
            </a:r>
            <a:r>
              <a:rPr lang="en-US" baseline="0" dirty="0" err="1" smtClean="0"/>
              <a:t>TokenHelper</a:t>
            </a:r>
            <a:r>
              <a:rPr lang="en-US" baseline="0" dirty="0" smtClean="0"/>
              <a:t> class named </a:t>
            </a:r>
            <a:r>
              <a:rPr lang="en-US" dirty="0" smtClean="0"/>
              <a:t>GetS2SClientContextWithWindowsIdentity and GetS2SAccessTokenWithWindowsIdentity.</a:t>
            </a:r>
          </a:p>
          <a:p>
            <a:endParaRPr lang="en-US" dirty="0" smtClean="0"/>
          </a:p>
          <a:p>
            <a:r>
              <a:rPr lang="en-US" dirty="0" smtClean="0"/>
              <a:t>The GetS2SClientContextWithWindowsIdentity method can be used to set up security for CSOM calls while the GetS2SAccessTokenWithWindowsIdentity method makes it possible to set up security for making REST calls.</a:t>
            </a:r>
          </a:p>
        </p:txBody>
      </p:sp>
    </p:spTree>
    <p:extLst>
      <p:ext uri="{BB962C8B-B14F-4D97-AF65-F5344CB8AC3E}">
        <p14:creationId xmlns:p14="http://schemas.microsoft.com/office/powerpoint/2010/main" val="2957043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37</a:t>
            </a:fld>
            <a:endParaRPr lang="en-US"/>
          </a:p>
        </p:txBody>
      </p:sp>
    </p:spTree>
    <p:extLst>
      <p:ext uri="{BB962C8B-B14F-4D97-AF65-F5344CB8AC3E}">
        <p14:creationId xmlns:p14="http://schemas.microsoft.com/office/powerpoint/2010/main" val="189819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the scenario where a user wants an app to access some content that is owned by that user. What would happen if you provide the app with user credentials such</a:t>
            </a:r>
            <a:r>
              <a:rPr lang="en-US" baseline="0" dirty="0" smtClean="0"/>
              <a:t> as </a:t>
            </a:r>
            <a:r>
              <a:rPr lang="en-US" dirty="0" smtClean="0"/>
              <a:t>a user login and password? This approach would allow the app to authenticated as the user and to access content owned by user. Therefore, the app is able to complete its work by reading and modifying user's content. However, this approach creates several problems.</a:t>
            </a:r>
          </a:p>
          <a:p>
            <a:endParaRPr lang="en-US" dirty="0" smtClean="0"/>
          </a:p>
          <a:p>
            <a:r>
              <a:rPr lang="en-US" dirty="0" smtClean="0"/>
              <a:t>Why does a security model based on providing an app with user credentials cause problems.</a:t>
            </a:r>
            <a:r>
              <a:rPr lang="en-US" baseline="0" dirty="0" smtClean="0"/>
              <a:t> </a:t>
            </a:r>
            <a:r>
              <a:rPr lang="en-US" dirty="0" smtClean="0"/>
              <a:t>First</a:t>
            </a:r>
            <a:r>
              <a:rPr lang="en-US" baseline="0" dirty="0" smtClean="0"/>
              <a:t> of all, the </a:t>
            </a:r>
            <a:r>
              <a:rPr lang="en-US" dirty="0" smtClean="0"/>
              <a:t>authorization system cannot distinguish the app or its actions from the user and his/her actions. Secord, the app can do anything the user can do such as delete content and change the user's password. Furthermore, if you were required to </a:t>
            </a:r>
            <a:r>
              <a:rPr lang="en-US" baseline="0" dirty="0" smtClean="0"/>
              <a:t>revoke permissions to an app after providing it with a user name and password, the only option would be to reset the password often creates quite a bit of administrator work. Therefore, t</a:t>
            </a:r>
            <a:r>
              <a:rPr lang="en-US" dirty="0" smtClean="0"/>
              <a:t>his approach must be rejected as basis for granting permissions to apps.</a:t>
            </a:r>
          </a:p>
        </p:txBody>
      </p:sp>
    </p:spTree>
    <p:extLst>
      <p:ext uri="{BB962C8B-B14F-4D97-AF65-F5344CB8AC3E}">
        <p14:creationId xmlns:p14="http://schemas.microsoft.com/office/powerpoint/2010/main" val="8300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normAutofit/>
          </a:bodyPr>
          <a:lstStyle/>
          <a:p>
            <a:r>
              <a:rPr lang="en-US" dirty="0"/>
              <a:t>The two most basic concepts in computer security </a:t>
            </a:r>
            <a:r>
              <a:rPr lang="en-US" dirty="0" smtClean="0"/>
              <a:t>are authentication (</a:t>
            </a:r>
            <a:r>
              <a:rPr lang="en-US" dirty="0" err="1" smtClean="0"/>
              <a:t>AuthN</a:t>
            </a:r>
            <a:r>
              <a:rPr lang="en-US" dirty="0" smtClean="0"/>
              <a:t>) and authorization (</a:t>
            </a:r>
            <a:r>
              <a:rPr lang="en-US" dirty="0" err="1" smtClean="0"/>
              <a:t>AuthZ</a:t>
            </a:r>
            <a:r>
              <a:rPr lang="en-US" dirty="0" smtClean="0"/>
              <a:t>). </a:t>
            </a:r>
            <a:r>
              <a:rPr lang="en-US" dirty="0"/>
              <a:t>Authentication is a process </a:t>
            </a:r>
            <a:r>
              <a:rPr lang="en-US" dirty="0" smtClean="0"/>
              <a:t>which answers </a:t>
            </a:r>
            <a:r>
              <a:rPr lang="en-US" dirty="0"/>
              <a:t>the basic question "who are you". Authorization answers the basic question, "what can you do</a:t>
            </a:r>
            <a:r>
              <a:rPr lang="en-US" dirty="0" smtClean="0"/>
              <a:t>".</a:t>
            </a:r>
          </a:p>
          <a:p>
            <a:endParaRPr lang="en-US" dirty="0" smtClean="0"/>
          </a:p>
          <a:p>
            <a:r>
              <a:rPr lang="en-US" dirty="0" smtClean="0"/>
              <a:t>Authentication used to create identity for security principal. SharePoint 2010 supports authenticating users. However, SharePoint 2013 adds support to authentication Apps in addition to users. This means that Apps in SharePoint 2013 are given first class identities.</a:t>
            </a:r>
          </a:p>
          <a:p>
            <a:endParaRPr lang="en-US" dirty="0" smtClean="0"/>
          </a:p>
          <a:p>
            <a:r>
              <a:rPr lang="en-US" dirty="0" smtClean="0"/>
              <a:t>SharePoint provides an authorization infrastructure which allows privileged </a:t>
            </a:r>
            <a:r>
              <a:rPr lang="en-US" baseline="0" dirty="0" smtClean="0"/>
              <a:t>users configure </a:t>
            </a:r>
            <a:r>
              <a:rPr lang="en-US" dirty="0" smtClean="0"/>
              <a:t>access control for other users and apps to access SharePoint sites and the elements inside such as pages and documents. SharePoint 2013 tracks user permissions using access control list (ACL) entries stored in the content database.</a:t>
            </a:r>
            <a:r>
              <a:rPr lang="en-US" baseline="0" dirty="0" smtClean="0"/>
              <a:t> SharePoint also tracks permissions for Apps but not in the same way that is does for user permissions.</a:t>
            </a:r>
            <a:endParaRPr lang="en-US" dirty="0"/>
          </a:p>
        </p:txBody>
      </p:sp>
      <p:sp>
        <p:nvSpPr>
          <p:cNvPr id="5" name="Date Placeholder 4"/>
          <p:cNvSpPr>
            <a:spLocks noGrp="1"/>
          </p:cNvSpPr>
          <p:nvPr>
            <p:ph type="dt" idx="11"/>
          </p:nvPr>
        </p:nvSpPr>
        <p:spPr>
          <a:xfrm>
            <a:off x="3884414" y="1"/>
            <a:ext cx="2972098" cy="456595"/>
          </a:xfrm>
          <a:prstGeom prst="rect">
            <a:avLst/>
          </a:prstGeom>
        </p:spPr>
        <p:txBody>
          <a:bodyPr lIns="86493" tIns="43247" rIns="86493" bIns="43247"/>
          <a:lstStyle/>
          <a:p>
            <a:r>
              <a:rPr lang="en-US" smtClean="0"/>
              <a:t>v2.0</a:t>
            </a:r>
            <a:endParaRPr lang="en-US"/>
          </a:p>
        </p:txBody>
      </p:sp>
    </p:spTree>
    <p:extLst>
      <p:ext uri="{BB962C8B-B14F-4D97-AF65-F5344CB8AC3E}">
        <p14:creationId xmlns:p14="http://schemas.microsoft.com/office/powerpoint/2010/main" val="4048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understand how authentication flow works in SharePoint 2013. In a regular site (one that</a:t>
            </a:r>
            <a:r>
              <a:rPr lang="en-US" baseline="0" dirty="0" smtClean="0"/>
              <a:t> is not an app web)</a:t>
            </a:r>
            <a:r>
              <a:rPr lang="en-US" dirty="0" smtClean="0"/>
              <a:t>, user authentication is essentially unchanged from SharePoint 2010. However, calls to app webs are authenticated with both user identity</a:t>
            </a:r>
            <a:r>
              <a:rPr lang="en-US" baseline="0" dirty="0" smtClean="0"/>
              <a:t> and </a:t>
            </a:r>
            <a:r>
              <a:rPr lang="en-US" dirty="0" smtClean="0"/>
              <a:t>app identity. When an app is running remotely,</a:t>
            </a:r>
            <a:r>
              <a:rPr lang="en-US" baseline="0" dirty="0" smtClean="0"/>
              <a:t> the app </a:t>
            </a:r>
            <a:r>
              <a:rPr lang="en-US" dirty="0" smtClean="0"/>
              <a:t>passes a security token to the SharePoint Web server to establish its identity. When an app creates a security</a:t>
            </a:r>
            <a:r>
              <a:rPr lang="en-US" baseline="0" dirty="0" smtClean="0"/>
              <a:t> token to send to a SharePoint Web server, it usually also includes the identity of the current user. However, it is also possible for an app to create a security token that is app-only which means it does not contain information about a specific user.</a:t>
            </a:r>
          </a:p>
          <a:p>
            <a:pPr lvl="1"/>
            <a:endParaRPr lang="en-US" dirty="0" smtClean="0"/>
          </a:p>
          <a:p>
            <a:r>
              <a:rPr lang="en-US" dirty="0" smtClean="0"/>
              <a:t>Keep in mind that are a few requirements for authenticating SharePoint app identity.</a:t>
            </a:r>
            <a:r>
              <a:rPr lang="en-US" baseline="0" dirty="0" smtClean="0"/>
              <a:t> First, the hosting Web Application </a:t>
            </a:r>
            <a:r>
              <a:rPr lang="en-US" dirty="0" smtClean="0"/>
              <a:t>must be a claims-based Web Applications. Also, incoming calls must target CSOM/REST endpoints as you will see in the next slide. Note that the supported CSOM/REST endpoints cannot be extended with custom Web services in SharePoint 2013. You can only authenticate an app using CSOM/REST</a:t>
            </a:r>
            <a:r>
              <a:rPr lang="en-US" baseline="0" dirty="0" smtClean="0"/>
              <a:t> entry points that ship with SharePoint 2013.</a:t>
            </a:r>
            <a:endParaRPr lang="en-US" dirty="0" smtClean="0"/>
          </a:p>
          <a:p>
            <a:endParaRPr lang="en-US" dirty="0"/>
          </a:p>
        </p:txBody>
      </p:sp>
    </p:spTree>
    <p:extLst>
      <p:ext uri="{BB962C8B-B14F-4D97-AF65-F5344CB8AC3E}">
        <p14:creationId xmlns:p14="http://schemas.microsoft.com/office/powerpoint/2010/main" val="269705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it is highly</a:t>
            </a:r>
            <a:r>
              <a:rPr lang="en-US" baseline="0" dirty="0" smtClean="0"/>
              <a:t> recommended to configure </a:t>
            </a:r>
            <a:r>
              <a:rPr lang="en-US" dirty="0" smtClean="0"/>
              <a:t>all user</a:t>
            </a:r>
            <a:r>
              <a:rPr lang="en-US" baseline="0" dirty="0" smtClean="0"/>
              <a:t> authentication using claims-based security. With claims-based security, an identity provider authenticates users by inspecting user credentials such as a user logon name and a password. The identity provider creates and signs a security token using an XML-based language known as Security Assertion Markup language (SAML). The screenshot in the slide above shows an example of a SAML token created by local Security Token Service in an on-premise SharePoint farm.</a:t>
            </a:r>
          </a:p>
          <a:p>
            <a:endParaRPr lang="en-US" baseline="0" dirty="0" smtClean="0"/>
          </a:p>
          <a:p>
            <a:r>
              <a:rPr lang="en-US" baseline="0" dirty="0" smtClean="0"/>
              <a:t>In the most straightforward deployments in an on-premise scenario, a local farm runs a local Security Token Service (STS) which can be configured to create SAML tokens for users authenticating with Integrated Windows Authentication, Basic Authentication and Forms-based Authentication (FBA).  A local SharePoint farm can also be configured to trust external identity providers which create SAML tokens such as Windows Live ID or an enterprise-wide STS creating with ADFS 2.0.</a:t>
            </a:r>
          </a:p>
          <a:p>
            <a:endParaRPr lang="en-US" baseline="0" dirty="0" smtClean="0"/>
          </a:p>
          <a:p>
            <a:r>
              <a:rPr lang="en-US" baseline="0" dirty="0" smtClean="0"/>
              <a:t>Starting with  SharePoint 2013, Microsoft recommends against configuring Web Application with classic mode security. While SharePoint 2013 does still make configuring a Web application with classic mode security possible, you should understand this support is mainly provided for backwards compatibility. For this reason, Central Administration only makes it possible to create new Web application that support claims-based security. Now the only way to create classic-mode Web application is by using PowerShell </a:t>
            </a:r>
            <a:r>
              <a:rPr lang="en-US" baseline="0" dirty="0" err="1" smtClean="0"/>
              <a:t>cmdlets</a:t>
            </a:r>
            <a:r>
              <a:rPr lang="en-US" baseline="0" dirty="0" smtClean="0"/>
              <a:t>.</a:t>
            </a:r>
            <a:endParaRPr lang="en-US" dirty="0"/>
          </a:p>
        </p:txBody>
      </p:sp>
    </p:spTree>
    <p:extLst>
      <p:ext uri="{BB962C8B-B14F-4D97-AF65-F5344CB8AC3E}">
        <p14:creationId xmlns:p14="http://schemas.microsoft.com/office/powerpoint/2010/main" val="128876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SharePoint 2013 begins to authenticate an incoming request, it first looks to see if the incoming request contains a SAML token with a user identity. If the SharePoint 2013 authentication pipeline finds a SAML token, it can then assume that the incoming request was initiated by a user and not an app.</a:t>
            </a:r>
            <a:r>
              <a:rPr lang="en-US" baseline="0" dirty="0" smtClean="0"/>
              <a:t> Once it finds a SAML token, </a:t>
            </a:r>
            <a:r>
              <a:rPr lang="en-US" dirty="0" smtClean="0"/>
              <a:t>SharePoint</a:t>
            </a:r>
            <a:r>
              <a:rPr lang="en-US" baseline="0" dirty="0" smtClean="0"/>
              <a:t> 2013 </a:t>
            </a:r>
            <a:r>
              <a:rPr lang="en-US" dirty="0" smtClean="0"/>
              <a:t>then inspects the target URL of the incoming request to see whether it references a standard SharePoint site or a child site</a:t>
            </a:r>
            <a:r>
              <a:rPr lang="en-US" baseline="0" dirty="0" smtClean="0"/>
              <a:t> associated with a </a:t>
            </a:r>
            <a:r>
              <a:rPr lang="en-US" dirty="0" smtClean="0"/>
              <a:t>specific app (i.e. an </a:t>
            </a:r>
            <a:r>
              <a:rPr lang="en-US" dirty="0" err="1" smtClean="0"/>
              <a:t>AppWeb</a:t>
            </a:r>
            <a:r>
              <a:rPr lang="en-US" dirty="0" smtClean="0"/>
              <a:t>).</a:t>
            </a:r>
            <a:r>
              <a:rPr lang="en-US" baseline="0" dirty="0" smtClean="0"/>
              <a:t> If the incoming request targets a standard site, SharePoint 2013 conducts its authentication and authorization identically to how things worked in SharePoint 2010. If the incoming request targets an </a:t>
            </a:r>
            <a:r>
              <a:rPr lang="en-US" baseline="0" dirty="0" err="1" smtClean="0"/>
              <a:t>AppWeb</a:t>
            </a:r>
            <a:r>
              <a:rPr lang="en-US" baseline="0" dirty="0" smtClean="0"/>
              <a:t>, SharePoint 2013 initializes the call context with both a user identity and an app identity.</a:t>
            </a:r>
          </a:p>
          <a:p>
            <a:endParaRPr lang="en-US" baseline="0" dirty="0" smtClean="0"/>
          </a:p>
          <a:p>
            <a:r>
              <a:rPr lang="en-US" baseline="0" dirty="0" smtClean="0"/>
              <a:t>When an incoming request does not contain a SAML token, SharePoint 2013 knows that a user did not initiate the request. In this scenario, the SharePoint 2013 authentication pipeline inspects the incoming to see if it contains a security token identifying a developer=hosted app. The security token for an app can be created using </a:t>
            </a:r>
            <a:r>
              <a:rPr lang="en-US" baseline="0" dirty="0" err="1" smtClean="0"/>
              <a:t>OAuth</a:t>
            </a:r>
            <a:r>
              <a:rPr lang="en-US" baseline="0" dirty="0" smtClean="0"/>
              <a:t> when Office 365 and ACS is involved. If the security token for an app was created in a server-to-server (S2S) configuration, it will be similar to but slightly different from a valid </a:t>
            </a:r>
            <a:r>
              <a:rPr lang="en-US" baseline="0" dirty="0" err="1" smtClean="0"/>
              <a:t>OAuth</a:t>
            </a:r>
            <a:r>
              <a:rPr lang="en-US" baseline="0" dirty="0" smtClean="0"/>
              <a:t> token. Once SharePoint 2013 finds a security token identifying an app, it sets up call context with the app identity and optionally the user identity as well.</a:t>
            </a: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9</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10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aseline="0" dirty="0" smtClean="0"/>
              <a:t>tenancy is </a:t>
            </a:r>
            <a:r>
              <a:rPr lang="en-US" dirty="0" smtClean="0"/>
              <a:t>set of site collections which have been configured for and made accessible to a set of tenants (i.e. users). The concept of tenancies was first introduced in SharePoint 2010 but has become more important with SharePoint 2013 and</a:t>
            </a:r>
            <a:r>
              <a:rPr lang="en-US" baseline="0" dirty="0" smtClean="0"/>
              <a:t> </a:t>
            </a:r>
            <a:r>
              <a:rPr lang="en-US" dirty="0" smtClean="0"/>
              <a:t>Office 365.  When a company uses Office 365 to provision SharePoint sites for its users (e.g. employees),</a:t>
            </a:r>
            <a:r>
              <a:rPr lang="en-US" baseline="0" dirty="0" smtClean="0"/>
              <a:t> site collections and sites are created and managed in terms of one or more </a:t>
            </a:r>
            <a:r>
              <a:rPr lang="en-US" dirty="0" smtClean="0"/>
              <a:t>tenancies.</a:t>
            </a:r>
          </a:p>
          <a:p>
            <a:endParaRPr lang="en-US" dirty="0" smtClean="0"/>
          </a:p>
          <a:p>
            <a:r>
              <a:rPr lang="en-US" dirty="0" smtClean="0"/>
              <a:t>A tenancy is a set of site collections which are configured and administrated as a unit. Within a tenancy there is a special administrative site collection that</a:t>
            </a:r>
            <a:r>
              <a:rPr lang="en-US" baseline="0" dirty="0" smtClean="0"/>
              <a:t> allows a tenant administrator to configure various aspects of the tenancy. What's important for the purposes of this lecture is that a tenancy provides </a:t>
            </a:r>
            <a:r>
              <a:rPr lang="en-US" dirty="0" smtClean="0"/>
              <a:t>a scope for installing and configuring SharePoint apps. They also provide a scope for configuring permissions associated with developer-host apps.</a:t>
            </a:r>
          </a:p>
          <a:p>
            <a:pPr lvl="1"/>
            <a:endParaRPr lang="en-US" dirty="0" smtClean="0"/>
          </a:p>
          <a:p>
            <a:r>
              <a:rPr lang="en-US" dirty="0" smtClean="0"/>
              <a:t>The explicit use of tenancies is much more prevalent in Office 365 environments than it is with on-premise farms. However, every site collection still runs inside a specific tenancy. In an on-premise farm scenario</a:t>
            </a:r>
            <a:r>
              <a:rPr lang="en-US" baseline="0" dirty="0" smtClean="0"/>
              <a:t> in which tenancies are not being explicitly created</a:t>
            </a:r>
            <a:r>
              <a:rPr lang="en-US" dirty="0" smtClean="0"/>
              <a:t>, all site collections in the farm run within a default tenant. In scenarios where it makes sense, additional tenancies can be created and site collections can be added to them using PowerShell </a:t>
            </a:r>
            <a:r>
              <a:rPr lang="en-US" dirty="0" err="1" smtClean="0"/>
              <a:t>cmdlets</a:t>
            </a:r>
            <a:r>
              <a:rPr lang="en-US" dirty="0" smtClean="0"/>
              <a:t>.</a:t>
            </a:r>
            <a:endParaRPr lang="en-US" dirty="0"/>
          </a:p>
        </p:txBody>
      </p:sp>
    </p:spTree>
    <p:extLst>
      <p:ext uri="{BB962C8B-B14F-4D97-AF65-F5344CB8AC3E}">
        <p14:creationId xmlns:p14="http://schemas.microsoft.com/office/powerpoint/2010/main" val="2008211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3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OAuth</a:t>
            </a:r>
            <a:r>
              <a:rPr lang="en-US" dirty="0"/>
              <a:t> and Application Identity </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ext Placeholder 1"/>
          <p:cNvSpPr>
            <a:spLocks noGrp="1"/>
          </p:cNvSpPr>
          <p:nvPr>
            <p:ph type="body" sz="quarter" idx="10"/>
          </p:nvPr>
        </p:nvSpPr>
        <p:spPr/>
        <p:txBody>
          <a:bodyPr/>
          <a:lstStyle/>
          <a:p>
            <a:r>
              <a:rPr lang="en-US" dirty="0" smtClean="0"/>
              <a:t>demo</a:t>
            </a:r>
            <a:endParaRPr lang="en-US" dirty="0"/>
          </a:p>
        </p:txBody>
      </p:sp>
      <p:sp>
        <p:nvSpPr>
          <p:cNvPr id="4" name="Text Placeholder 3"/>
          <p:cNvSpPr>
            <a:spLocks noGrp="1"/>
          </p:cNvSpPr>
          <p:nvPr>
            <p:ph type="body" sz="quarter" idx="11"/>
          </p:nvPr>
        </p:nvSpPr>
        <p:spPr/>
        <p:txBody>
          <a:bodyPr/>
          <a:lstStyle/>
          <a:p>
            <a:r>
              <a:rPr lang="en-US" dirty="0"/>
              <a:t>Inspecting User Claims in the SAML Token</a:t>
            </a:r>
          </a:p>
        </p:txBody>
      </p:sp>
    </p:spTree>
    <p:extLst>
      <p:ext uri="{BB962C8B-B14F-4D97-AF65-F5344CB8AC3E}">
        <p14:creationId xmlns:p14="http://schemas.microsoft.com/office/powerpoint/2010/main" val="146047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Requesting and Granting Application </a:t>
            </a:r>
            <a:r>
              <a:rPr lang="en-US" dirty="0" smtClean="0"/>
              <a:t>Permissions</a:t>
            </a:r>
            <a:endParaRPr lang="en-US" dirty="0"/>
          </a:p>
        </p:txBody>
      </p:sp>
    </p:spTree>
    <p:extLst>
      <p:ext uri="{BB962C8B-B14F-4D97-AF65-F5344CB8AC3E}">
        <p14:creationId xmlns:p14="http://schemas.microsoft.com/office/powerpoint/2010/main" val="1765215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SharePoint Tenancy?</a:t>
            </a:r>
            <a:endParaRPr lang="en-US" dirty="0"/>
          </a:p>
        </p:txBody>
      </p:sp>
      <p:sp>
        <p:nvSpPr>
          <p:cNvPr id="3" name="Content Placeholder 2"/>
          <p:cNvSpPr>
            <a:spLocks noGrp="1"/>
          </p:cNvSpPr>
          <p:nvPr>
            <p:ph type="body" sz="quarter" idx="10"/>
          </p:nvPr>
        </p:nvSpPr>
        <p:spPr/>
        <p:txBody>
          <a:bodyPr/>
          <a:lstStyle/>
          <a:p>
            <a:r>
              <a:rPr lang="en-US" dirty="0" smtClean="0"/>
              <a:t>A set of site collections</a:t>
            </a:r>
          </a:p>
          <a:p>
            <a:pPr lvl="1"/>
            <a:r>
              <a:rPr lang="en-US" dirty="0" smtClean="0"/>
              <a:t>Configured and administrated as a unit </a:t>
            </a:r>
          </a:p>
          <a:p>
            <a:pPr lvl="1"/>
            <a:r>
              <a:rPr lang="en-US" dirty="0"/>
              <a:t>Tenancy has an administrative Site </a:t>
            </a:r>
            <a:r>
              <a:rPr lang="en-US" dirty="0" smtClean="0"/>
              <a:t>Collection with administrative UI</a:t>
            </a:r>
            <a:endParaRPr lang="en-US" dirty="0"/>
          </a:p>
          <a:p>
            <a:pPr lvl="1"/>
            <a:r>
              <a:rPr lang="en-US" dirty="0"/>
              <a:t>A scope for provisioning site </a:t>
            </a:r>
            <a:r>
              <a:rPr lang="en-US" dirty="0" smtClean="0"/>
              <a:t>collection for Office 365 customers</a:t>
            </a:r>
          </a:p>
          <a:p>
            <a:pPr lvl="1"/>
            <a:r>
              <a:rPr lang="en-US" dirty="0" smtClean="0"/>
              <a:t>A scope for installing and configuring SharePoint apps</a:t>
            </a:r>
          </a:p>
          <a:p>
            <a:pPr lvl="1"/>
            <a:r>
              <a:rPr lang="en-US" dirty="0" smtClean="0"/>
              <a:t>A scope for configuring permissions associated with developer-host apps</a:t>
            </a:r>
          </a:p>
          <a:p>
            <a:pPr lvl="1"/>
            <a:endParaRPr lang="en-US" dirty="0"/>
          </a:p>
          <a:p>
            <a:r>
              <a:rPr lang="en-US" dirty="0" smtClean="0"/>
              <a:t>What About Tenancies in On-premise Farms?</a:t>
            </a:r>
          </a:p>
          <a:p>
            <a:pPr lvl="1"/>
            <a:r>
              <a:rPr lang="en-US" dirty="0" smtClean="0"/>
              <a:t>By default, all site collections in a farm run within a default tenant</a:t>
            </a:r>
          </a:p>
          <a:p>
            <a:pPr lvl="1"/>
            <a:r>
              <a:rPr lang="en-US" dirty="0" smtClean="0"/>
              <a:t>Additional tenancies can be created using PowerShell  </a:t>
            </a:r>
            <a:r>
              <a:rPr lang="en-US" dirty="0" err="1" smtClean="0"/>
              <a:t>cmdlets</a:t>
            </a:r>
            <a:endParaRPr lang="en-US" dirty="0"/>
          </a:p>
        </p:txBody>
      </p:sp>
    </p:spTree>
    <p:extLst>
      <p:ext uri="{BB962C8B-B14F-4D97-AF65-F5344CB8AC3E}">
        <p14:creationId xmlns:p14="http://schemas.microsoft.com/office/powerpoint/2010/main" val="404806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Configuring An On-premise Farm for Running Apps</a:t>
            </a:r>
            <a:endParaRPr lang="en-US" sz="4000" dirty="0"/>
          </a:p>
        </p:txBody>
      </p:sp>
      <p:sp>
        <p:nvSpPr>
          <p:cNvPr id="3" name="Text Placeholder 2"/>
          <p:cNvSpPr>
            <a:spLocks noGrp="1"/>
          </p:cNvSpPr>
          <p:nvPr>
            <p:ph type="body" sz="quarter" idx="10"/>
          </p:nvPr>
        </p:nvSpPr>
        <p:spPr>
          <a:xfrm>
            <a:off x="519112" y="976497"/>
            <a:ext cx="11149013" cy="2043636"/>
          </a:xfrm>
        </p:spPr>
        <p:txBody>
          <a:bodyPr/>
          <a:lstStyle/>
          <a:p>
            <a:pPr marL="0" indent="0">
              <a:buNone/>
            </a:pPr>
            <a:r>
              <a:rPr lang="en-US" b="1" dirty="0" smtClean="0"/>
              <a:t>Creating an isolated app domain</a:t>
            </a:r>
            <a:endParaRPr lang="en-US" sz="2800" b="1" dirty="0"/>
          </a:p>
        </p:txBody>
      </p:sp>
      <p:pic>
        <p:nvPicPr>
          <p:cNvPr id="5" name="Picture 4" descr="Administrator: Windows PowerShell ISE"/>
          <p:cNvPicPr>
            <a:picLocks noChangeAspect="1"/>
          </p:cNvPicPr>
          <p:nvPr/>
        </p:nvPicPr>
        <p:blipFill rotWithShape="1">
          <a:blip r:embed="rId3">
            <a:extLst>
              <a:ext uri="{28A0092B-C50C-407E-A947-70E740481C1C}">
                <a14:useLocalDpi xmlns:a14="http://schemas.microsoft.com/office/drawing/2010/main" val="0"/>
              </a:ext>
            </a:extLst>
          </a:blip>
          <a:srcRect l="703" t="10819" r="2631" b="10128"/>
          <a:stretch/>
        </p:blipFill>
        <p:spPr>
          <a:xfrm>
            <a:off x="699648" y="1803839"/>
            <a:ext cx="10610059" cy="3928382"/>
          </a:xfrm>
          <a:prstGeom prst="rect">
            <a:avLst/>
          </a:prstGeom>
          <a:ln>
            <a:solidFill>
              <a:schemeClr val="bg1">
                <a:lumMod val="65000"/>
              </a:schemeClr>
            </a:solidFill>
          </a:ln>
        </p:spPr>
      </p:pic>
    </p:spTree>
    <p:extLst>
      <p:ext uri="{BB962C8B-B14F-4D97-AF65-F5344CB8AC3E}">
        <p14:creationId xmlns:p14="http://schemas.microsoft.com/office/powerpoint/2010/main" val="34130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Permissions</a:t>
            </a:r>
            <a:endParaRPr lang="en-US" dirty="0"/>
          </a:p>
        </p:txBody>
      </p:sp>
      <p:sp>
        <p:nvSpPr>
          <p:cNvPr id="3" name="Content Placeholder 2"/>
          <p:cNvSpPr>
            <a:spLocks noGrp="1"/>
          </p:cNvSpPr>
          <p:nvPr>
            <p:ph type="body" sz="quarter" idx="10"/>
          </p:nvPr>
        </p:nvSpPr>
        <p:spPr/>
        <p:txBody>
          <a:bodyPr/>
          <a:lstStyle/>
          <a:p>
            <a:r>
              <a:rPr lang="en-US" dirty="0" smtClean="0"/>
              <a:t>App are granted permissions</a:t>
            </a:r>
          </a:p>
          <a:p>
            <a:pPr lvl="1"/>
            <a:r>
              <a:rPr lang="en-US" dirty="0" smtClean="0"/>
              <a:t>App permissions are different from user permissions</a:t>
            </a:r>
          </a:p>
          <a:p>
            <a:pPr lvl="1"/>
            <a:r>
              <a:rPr lang="en-US" dirty="0" smtClean="0"/>
              <a:t>App permissions are granted as all or nothing at  a  specific scope</a:t>
            </a:r>
          </a:p>
          <a:p>
            <a:pPr lvl="1"/>
            <a:r>
              <a:rPr lang="en-US" dirty="0" smtClean="0"/>
              <a:t>Unlike </a:t>
            </a:r>
            <a:r>
              <a:rPr lang="en-US" dirty="0"/>
              <a:t>user </a:t>
            </a:r>
            <a:r>
              <a:rPr lang="en-US" dirty="0" smtClean="0"/>
              <a:t>permissions, app </a:t>
            </a:r>
            <a:r>
              <a:rPr lang="en-US" dirty="0"/>
              <a:t>permissions </a:t>
            </a:r>
            <a:r>
              <a:rPr lang="en-US" dirty="0" smtClean="0"/>
              <a:t>have no permissions hierarchy</a:t>
            </a:r>
          </a:p>
          <a:p>
            <a:pPr lvl="1"/>
            <a:endParaRPr lang="en-US" dirty="0"/>
          </a:p>
          <a:p>
            <a:r>
              <a:rPr lang="en-US" dirty="0" smtClean="0"/>
              <a:t>An app has a default set of permissions</a:t>
            </a:r>
          </a:p>
          <a:p>
            <a:pPr lvl="1"/>
            <a:r>
              <a:rPr lang="en-US" dirty="0" smtClean="0"/>
              <a:t>App has full control over app web but no default permissions to host web</a:t>
            </a:r>
          </a:p>
          <a:p>
            <a:pPr lvl="1"/>
            <a:r>
              <a:rPr lang="en-US" dirty="0" smtClean="0"/>
              <a:t>App can request permission using declarative XML within application manifest</a:t>
            </a:r>
          </a:p>
          <a:p>
            <a:pPr lvl="1"/>
            <a:r>
              <a:rPr lang="en-US" dirty="0" smtClean="0"/>
              <a:t>Installing user either grants or denies permissions during installation</a:t>
            </a:r>
          </a:p>
          <a:p>
            <a:pPr lvl="1"/>
            <a:r>
              <a:rPr lang="en-US" dirty="0" smtClean="0"/>
              <a:t>If installer denies permission request, SharePoint does not install the app</a:t>
            </a:r>
            <a:endParaRPr lang="en-US" dirty="0"/>
          </a:p>
        </p:txBody>
      </p:sp>
    </p:spTree>
    <p:extLst>
      <p:ext uri="{BB962C8B-B14F-4D97-AF65-F5344CB8AC3E}">
        <p14:creationId xmlns:p14="http://schemas.microsoft.com/office/powerpoint/2010/main" val="249158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Permission Requests</a:t>
            </a:r>
            <a:endParaRPr lang="en-US" dirty="0"/>
          </a:p>
        </p:txBody>
      </p:sp>
      <p:sp>
        <p:nvSpPr>
          <p:cNvPr id="9" name="Content Placeholder 8"/>
          <p:cNvSpPr>
            <a:spLocks noGrp="1"/>
          </p:cNvSpPr>
          <p:nvPr>
            <p:ph type="body" sz="quarter" idx="10"/>
          </p:nvPr>
        </p:nvSpPr>
        <p:spPr/>
        <p:txBody>
          <a:bodyPr/>
          <a:lstStyle/>
          <a:p>
            <a:r>
              <a:rPr lang="en-US" smtClean="0"/>
              <a:t>Apps request the permissions they require to run</a:t>
            </a:r>
            <a:endParaRPr lang="en-US" dirty="0"/>
          </a:p>
        </p:txBody>
      </p:sp>
      <p:sp>
        <p:nvSpPr>
          <p:cNvPr id="2" name="TextBox 1"/>
          <p:cNvSpPr txBox="1"/>
          <p:nvPr/>
        </p:nvSpPr>
        <p:spPr>
          <a:xfrm>
            <a:off x="758952" y="2255808"/>
            <a:ext cx="10393332" cy="3580839"/>
          </a:xfrm>
          <a:prstGeom prst="rect">
            <a:avLst/>
          </a:prstGeom>
          <a:noFill/>
          <a:ln>
            <a:solidFill>
              <a:schemeClr val="tx1"/>
            </a:solidFill>
          </a:ln>
        </p:spPr>
        <p:txBody>
          <a:bodyPr wrap="none" lIns="117208" tIns="58604" rIns="117208" bIns="58604" rtlCol="0">
            <a:spAutoFit/>
          </a:bodyPr>
          <a:lstStyle/>
          <a:p>
            <a:r>
              <a:rPr lang="en-US" sz="1500" b="1" dirty="0">
                <a:solidFill>
                  <a:srgbClr val="0000FF"/>
                </a:solidFill>
                <a:latin typeface="Consolas"/>
              </a:rPr>
              <a:t>&lt;</a:t>
            </a:r>
            <a:r>
              <a:rPr lang="en-US" sz="1500" b="1" dirty="0" err="1">
                <a:solidFill>
                  <a:srgbClr val="A31515"/>
                </a:solidFill>
                <a:latin typeface="Consolas"/>
              </a:rPr>
              <a:t>AppPermissionRequests</a:t>
            </a:r>
            <a:r>
              <a:rPr lang="en-US" sz="1500" b="1" dirty="0">
                <a:solidFill>
                  <a:srgbClr val="0000FF"/>
                </a:solidFill>
                <a:latin typeface="Consolas"/>
              </a:rPr>
              <a:t> </a:t>
            </a:r>
            <a:r>
              <a:rPr lang="en-US" sz="1500" b="1" dirty="0" err="1">
                <a:solidFill>
                  <a:srgbClr val="FF0000"/>
                </a:solidFill>
                <a:latin typeface="Consolas"/>
              </a:rPr>
              <a:t>AllowAppOnlyPolicy</a:t>
            </a:r>
            <a:r>
              <a:rPr lang="en-US" sz="1500" b="1" dirty="0" smtClean="0">
                <a:solidFill>
                  <a:srgbClr val="0000FF"/>
                </a:solidFill>
                <a:latin typeface="Consolas"/>
              </a:rPr>
              <a:t>=</a:t>
            </a:r>
            <a:r>
              <a:rPr lang="en-US" sz="1500" b="1" dirty="0" smtClean="0">
                <a:solidFill>
                  <a:prstClr val="black"/>
                </a:solidFill>
                <a:latin typeface="Consolas"/>
              </a:rPr>
              <a:t>"</a:t>
            </a:r>
            <a:r>
              <a:rPr lang="en-US" sz="1500" b="1" dirty="0" smtClean="0">
                <a:solidFill>
                  <a:srgbClr val="0000FF"/>
                </a:solidFill>
                <a:latin typeface="Consolas"/>
              </a:rPr>
              <a:t>true</a:t>
            </a:r>
            <a:r>
              <a:rPr lang="en-US" sz="1500" b="1" dirty="0" smtClean="0">
                <a:solidFill>
                  <a:prstClr val="black"/>
                </a:solidFill>
                <a:latin typeface="Consolas"/>
              </a:rPr>
              <a:t>"</a:t>
            </a:r>
            <a:r>
              <a:rPr lang="en-US" sz="1500" b="1" dirty="0" smtClean="0">
                <a:solidFill>
                  <a:srgbClr val="0000FF"/>
                </a:solidFill>
                <a:latin typeface="Consolas"/>
              </a:rPr>
              <a:t>&gt;</a:t>
            </a:r>
          </a:p>
          <a:p>
            <a:endParaRPr lang="en-US" sz="1500" b="1" dirty="0">
              <a:solidFill>
                <a:prstClr val="black"/>
              </a:solidFill>
              <a:latin typeface="Consolas"/>
            </a:endParaRPr>
          </a:p>
          <a:p>
            <a:r>
              <a:rPr lang="en-US" sz="1500" b="1" dirty="0">
                <a:solidFill>
                  <a:srgbClr val="0000FF"/>
                </a:solidFill>
                <a:latin typeface="Consolas"/>
              </a:rPr>
              <a:t>  &lt;</a:t>
            </a:r>
            <a:r>
              <a:rPr lang="en-US" sz="1500" b="1" dirty="0" err="1">
                <a:solidFill>
                  <a:srgbClr val="A31515"/>
                </a:solidFill>
                <a:latin typeface="Consolas"/>
              </a:rPr>
              <a:t>AppPermissionRequest</a:t>
            </a:r>
            <a:r>
              <a:rPr lang="en-US" sz="1500" b="1" dirty="0">
                <a:solidFill>
                  <a:srgbClr val="0000FF"/>
                </a:solidFill>
                <a:latin typeface="Consolas"/>
              </a:rPr>
              <a:t> </a:t>
            </a:r>
            <a:r>
              <a:rPr lang="en-US" sz="1500" b="1" dirty="0">
                <a:solidFill>
                  <a:srgbClr val="FF0000"/>
                </a:solidFill>
                <a:latin typeface="Consolas"/>
              </a:rPr>
              <a:t>Scope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http://sharepoint/content/sitecollection</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Right</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Read</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endParaRPr lang="en-US" sz="1500" b="1" dirty="0" smtClean="0">
              <a:solidFill>
                <a:srgbClr val="0000FF"/>
              </a:solidFill>
              <a:latin typeface="Consolas"/>
            </a:endParaRPr>
          </a:p>
          <a:p>
            <a:r>
              <a:rPr lang="en-US" sz="1500" b="1" dirty="0" smtClean="0">
                <a:solidFill>
                  <a:srgbClr val="0000FF"/>
                </a:solidFill>
                <a:latin typeface="Consolas"/>
              </a:rPr>
              <a:t>  </a:t>
            </a:r>
            <a:r>
              <a:rPr lang="en-US" sz="1500" b="1" dirty="0">
                <a:solidFill>
                  <a:srgbClr val="0000FF"/>
                </a:solidFill>
                <a:latin typeface="Consolas"/>
              </a:rPr>
              <a:t>&lt;</a:t>
            </a:r>
            <a:r>
              <a:rPr lang="en-US" sz="1500" b="1" dirty="0" err="1">
                <a:solidFill>
                  <a:srgbClr val="A31515"/>
                </a:solidFill>
                <a:latin typeface="Consolas"/>
              </a:rPr>
              <a:t>AppPermissionRequest</a:t>
            </a:r>
            <a:r>
              <a:rPr lang="en-US" sz="1500" b="1" dirty="0">
                <a:solidFill>
                  <a:srgbClr val="0000FF"/>
                </a:solidFill>
                <a:latin typeface="Consolas"/>
              </a:rPr>
              <a:t> </a:t>
            </a:r>
            <a:r>
              <a:rPr lang="en-US" sz="1500" b="1" dirty="0">
                <a:solidFill>
                  <a:srgbClr val="FF0000"/>
                </a:solidFill>
                <a:latin typeface="Consolas"/>
              </a:rPr>
              <a:t>Scope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http://sharepoint/content/sitecollection/web/list</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Right</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Write</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r>
              <a:rPr lang="en-US" sz="1500" b="1" dirty="0">
                <a:solidFill>
                  <a:srgbClr val="0000FF"/>
                </a:solidFill>
                <a:latin typeface="Consolas"/>
              </a:rPr>
              <a:t>    &lt;</a:t>
            </a:r>
            <a:r>
              <a:rPr lang="en-US" sz="1500" b="1" dirty="0">
                <a:solidFill>
                  <a:srgbClr val="A31515"/>
                </a:solidFill>
                <a:latin typeface="Consolas"/>
              </a:rPr>
              <a:t>Property</a:t>
            </a:r>
            <a:r>
              <a:rPr lang="en-US" sz="1500" b="1" dirty="0">
                <a:solidFill>
                  <a:srgbClr val="0000FF"/>
                </a:solidFill>
                <a:latin typeface="Consolas"/>
              </a:rPr>
              <a:t> </a:t>
            </a:r>
            <a:r>
              <a:rPr lang="en-US" sz="1500" b="1" dirty="0">
                <a:solidFill>
                  <a:srgbClr val="FF0000"/>
                </a:solidFill>
                <a:latin typeface="Consolas"/>
              </a:rPr>
              <a:t>Name</a:t>
            </a:r>
            <a:r>
              <a:rPr lang="en-US" sz="1500" b="1" dirty="0">
                <a:solidFill>
                  <a:srgbClr val="0000FF"/>
                </a:solidFill>
                <a:latin typeface="Consolas"/>
              </a:rPr>
              <a:t>=</a:t>
            </a:r>
            <a:r>
              <a:rPr lang="en-US" sz="1500" b="1" dirty="0">
                <a:solidFill>
                  <a:prstClr val="black"/>
                </a:solidFill>
                <a:latin typeface="Consolas"/>
              </a:rPr>
              <a:t>"</a:t>
            </a:r>
            <a:r>
              <a:rPr lang="en-US" sz="1500" b="1" dirty="0" err="1">
                <a:solidFill>
                  <a:srgbClr val="0000FF"/>
                </a:solidFill>
                <a:latin typeface="Consolas"/>
              </a:rPr>
              <a:t>BaseTemplateId</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Value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101</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r>
              <a:rPr lang="en-US" sz="1500" b="1" dirty="0">
                <a:solidFill>
                  <a:srgbClr val="0000FF"/>
                </a:solidFill>
                <a:latin typeface="Consolas"/>
              </a:rPr>
              <a:t>  &lt;/</a:t>
            </a:r>
            <a:r>
              <a:rPr lang="en-US" sz="1500" b="1" dirty="0" err="1">
                <a:solidFill>
                  <a:srgbClr val="A31515"/>
                </a:solidFill>
                <a:latin typeface="Consolas"/>
              </a:rPr>
              <a:t>AppPermissionRequest</a:t>
            </a:r>
            <a:r>
              <a:rPr lang="en-US" sz="1500" b="1" dirty="0">
                <a:solidFill>
                  <a:srgbClr val="0000FF"/>
                </a:solidFill>
                <a:latin typeface="Consolas"/>
              </a:rPr>
              <a:t>&gt;</a:t>
            </a:r>
            <a:endParaRPr lang="en-US" sz="1500" b="1" dirty="0">
              <a:solidFill>
                <a:prstClr val="black"/>
              </a:solidFill>
              <a:latin typeface="Consolas"/>
            </a:endParaRPr>
          </a:p>
          <a:p>
            <a:endParaRPr lang="en-US" sz="1500" b="1" dirty="0" smtClean="0">
              <a:solidFill>
                <a:srgbClr val="0000FF"/>
              </a:solidFill>
              <a:latin typeface="Consolas"/>
            </a:endParaRPr>
          </a:p>
          <a:p>
            <a:r>
              <a:rPr lang="en-US" sz="1500" b="1" dirty="0" smtClean="0">
                <a:solidFill>
                  <a:srgbClr val="0000FF"/>
                </a:solidFill>
                <a:latin typeface="Consolas"/>
              </a:rPr>
              <a:t>  </a:t>
            </a:r>
            <a:r>
              <a:rPr lang="en-US" sz="1500" b="1" dirty="0">
                <a:solidFill>
                  <a:srgbClr val="0000FF"/>
                </a:solidFill>
                <a:latin typeface="Consolas"/>
              </a:rPr>
              <a:t>&lt;</a:t>
            </a:r>
            <a:r>
              <a:rPr lang="en-US" sz="1500" b="1" dirty="0" err="1">
                <a:solidFill>
                  <a:srgbClr val="A31515"/>
                </a:solidFill>
                <a:latin typeface="Consolas"/>
              </a:rPr>
              <a:t>AppPermissionRequest</a:t>
            </a:r>
            <a:r>
              <a:rPr lang="en-US" sz="1500" b="1" dirty="0">
                <a:solidFill>
                  <a:srgbClr val="0000FF"/>
                </a:solidFill>
                <a:latin typeface="Consolas"/>
              </a:rPr>
              <a:t> </a:t>
            </a:r>
            <a:r>
              <a:rPr lang="en-US" sz="1500" b="1" dirty="0">
                <a:solidFill>
                  <a:srgbClr val="FF0000"/>
                </a:solidFill>
                <a:latin typeface="Consolas"/>
              </a:rPr>
              <a:t>Scope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http://sharepoint/userprofilestore/feed</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Right</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Post</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endParaRPr lang="en-US" sz="1500" b="1" dirty="0" smtClean="0">
              <a:solidFill>
                <a:srgbClr val="0000FF"/>
              </a:solidFill>
              <a:latin typeface="Consolas"/>
            </a:endParaRPr>
          </a:p>
          <a:p>
            <a:r>
              <a:rPr lang="en-US" sz="1500" b="1" dirty="0" smtClean="0">
                <a:solidFill>
                  <a:srgbClr val="0000FF"/>
                </a:solidFill>
                <a:latin typeface="Consolas"/>
              </a:rPr>
              <a:t>  </a:t>
            </a:r>
            <a:r>
              <a:rPr lang="en-US" sz="1500" b="1" dirty="0">
                <a:solidFill>
                  <a:srgbClr val="0000FF"/>
                </a:solidFill>
                <a:latin typeface="Consolas"/>
              </a:rPr>
              <a:t>&lt;</a:t>
            </a:r>
            <a:r>
              <a:rPr lang="en-US" sz="1500" b="1" dirty="0" err="1">
                <a:solidFill>
                  <a:srgbClr val="A31515"/>
                </a:solidFill>
                <a:latin typeface="Consolas"/>
              </a:rPr>
              <a:t>AppPermissionRequest</a:t>
            </a:r>
            <a:r>
              <a:rPr lang="en-US" sz="1500" b="1" dirty="0">
                <a:solidFill>
                  <a:srgbClr val="0000FF"/>
                </a:solidFill>
                <a:latin typeface="Consolas"/>
              </a:rPr>
              <a:t> </a:t>
            </a:r>
            <a:r>
              <a:rPr lang="en-US" sz="1500" b="1" dirty="0">
                <a:solidFill>
                  <a:srgbClr val="FF0000"/>
                </a:solidFill>
                <a:latin typeface="Consolas"/>
              </a:rPr>
              <a:t>Scope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http://exchange/calendars</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Right</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Schedule</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endParaRPr lang="en-US" sz="1500" b="1" dirty="0" smtClean="0">
              <a:solidFill>
                <a:srgbClr val="0000FF"/>
              </a:solidFill>
              <a:latin typeface="Consolas"/>
            </a:endParaRPr>
          </a:p>
          <a:p>
            <a:r>
              <a:rPr lang="en-US" sz="1500" b="1" dirty="0" smtClean="0">
                <a:solidFill>
                  <a:srgbClr val="0000FF"/>
                </a:solidFill>
                <a:latin typeface="Consolas"/>
              </a:rPr>
              <a:t>  </a:t>
            </a:r>
            <a:r>
              <a:rPr lang="en-US" sz="1500" b="1" dirty="0">
                <a:solidFill>
                  <a:srgbClr val="0000FF"/>
                </a:solidFill>
                <a:latin typeface="Consolas"/>
              </a:rPr>
              <a:t>&lt;</a:t>
            </a:r>
            <a:r>
              <a:rPr lang="en-US" sz="1500" b="1" dirty="0" err="1">
                <a:solidFill>
                  <a:srgbClr val="A31515"/>
                </a:solidFill>
                <a:latin typeface="Consolas"/>
              </a:rPr>
              <a:t>AppPermissionRequest</a:t>
            </a:r>
            <a:r>
              <a:rPr lang="en-US" sz="1500" b="1" dirty="0">
                <a:solidFill>
                  <a:srgbClr val="0000FF"/>
                </a:solidFill>
                <a:latin typeface="Consolas"/>
              </a:rPr>
              <a:t> </a:t>
            </a:r>
            <a:r>
              <a:rPr lang="en-US" sz="1500" b="1" dirty="0">
                <a:solidFill>
                  <a:srgbClr val="FF0000"/>
                </a:solidFill>
                <a:latin typeface="Consolas"/>
              </a:rPr>
              <a:t>Scope</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http://lync/contacts</a:t>
            </a:r>
            <a:r>
              <a:rPr lang="en-US" sz="1500" b="1" dirty="0">
                <a:solidFill>
                  <a:prstClr val="black"/>
                </a:solidFill>
                <a:latin typeface="Consolas"/>
              </a:rPr>
              <a:t>"</a:t>
            </a:r>
            <a:r>
              <a:rPr lang="en-US" sz="1500" b="1" dirty="0">
                <a:solidFill>
                  <a:srgbClr val="0000FF"/>
                </a:solidFill>
                <a:latin typeface="Consolas"/>
              </a:rPr>
              <a:t> </a:t>
            </a:r>
            <a:r>
              <a:rPr lang="en-US" sz="1500" b="1" dirty="0">
                <a:solidFill>
                  <a:srgbClr val="FF0000"/>
                </a:solidFill>
                <a:latin typeface="Consolas"/>
              </a:rPr>
              <a:t>Right</a:t>
            </a:r>
            <a:r>
              <a:rPr lang="en-US" sz="1500" b="1" dirty="0">
                <a:solidFill>
                  <a:srgbClr val="0000FF"/>
                </a:solidFill>
                <a:latin typeface="Consolas"/>
              </a:rPr>
              <a:t>=</a:t>
            </a:r>
            <a:r>
              <a:rPr lang="en-US" sz="1500" b="1" dirty="0">
                <a:solidFill>
                  <a:prstClr val="black"/>
                </a:solidFill>
                <a:latin typeface="Consolas"/>
              </a:rPr>
              <a:t>"</a:t>
            </a:r>
            <a:r>
              <a:rPr lang="en-US" sz="1500" b="1" dirty="0">
                <a:solidFill>
                  <a:srgbClr val="0000FF"/>
                </a:solidFill>
                <a:latin typeface="Consolas"/>
              </a:rPr>
              <a:t>Read</a:t>
            </a:r>
            <a:r>
              <a:rPr lang="en-US" sz="1500" b="1" dirty="0">
                <a:solidFill>
                  <a:prstClr val="black"/>
                </a:solidFill>
                <a:latin typeface="Consolas"/>
              </a:rPr>
              <a:t>"</a:t>
            </a:r>
            <a:r>
              <a:rPr lang="en-US" sz="1500" b="1" dirty="0">
                <a:solidFill>
                  <a:srgbClr val="0000FF"/>
                </a:solidFill>
                <a:latin typeface="Consolas"/>
              </a:rPr>
              <a:t>/&gt;</a:t>
            </a:r>
            <a:endParaRPr lang="en-US" sz="1500" b="1" dirty="0">
              <a:solidFill>
                <a:prstClr val="black"/>
              </a:solidFill>
              <a:latin typeface="Consolas"/>
            </a:endParaRPr>
          </a:p>
          <a:p>
            <a:endParaRPr lang="en-US" sz="1500" b="1" dirty="0" smtClean="0">
              <a:solidFill>
                <a:srgbClr val="0000FF"/>
              </a:solidFill>
              <a:latin typeface="Consolas"/>
            </a:endParaRPr>
          </a:p>
          <a:p>
            <a:r>
              <a:rPr lang="en-US" sz="1500" b="1" dirty="0" smtClean="0">
                <a:solidFill>
                  <a:srgbClr val="0000FF"/>
                </a:solidFill>
                <a:latin typeface="Consolas"/>
              </a:rPr>
              <a:t>&lt;/</a:t>
            </a:r>
            <a:r>
              <a:rPr lang="en-US" sz="1500" b="1" dirty="0" err="1">
                <a:solidFill>
                  <a:srgbClr val="A31515"/>
                </a:solidFill>
                <a:latin typeface="Consolas"/>
              </a:rPr>
              <a:t>AppPermissionRequests</a:t>
            </a:r>
            <a:r>
              <a:rPr lang="en-US" sz="1500" b="1" dirty="0">
                <a:solidFill>
                  <a:srgbClr val="0000FF"/>
                </a:solidFill>
                <a:latin typeface="Consolas"/>
              </a:rPr>
              <a:t>&gt;</a:t>
            </a:r>
          </a:p>
        </p:txBody>
      </p:sp>
    </p:spTree>
    <p:extLst>
      <p:ext uri="{BB962C8B-B14F-4D97-AF65-F5344CB8AC3E}">
        <p14:creationId xmlns:p14="http://schemas.microsoft.com/office/powerpoint/2010/main" val="234715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Permission Requests</a:t>
            </a:r>
            <a:endParaRPr lang="en-US" dirty="0"/>
          </a:p>
        </p:txBody>
      </p:sp>
      <p:sp>
        <p:nvSpPr>
          <p:cNvPr id="4" name="Content Placeholder 3"/>
          <p:cNvSpPr>
            <a:spLocks noGrp="1"/>
          </p:cNvSpPr>
          <p:nvPr>
            <p:ph type="body" sz="quarter" idx="10"/>
          </p:nvPr>
        </p:nvSpPr>
        <p:spPr>
          <a:prstGeom prst="rect">
            <a:avLst/>
          </a:prstGeom>
        </p:spPr>
        <p:txBody>
          <a:bodyPr lIns="117208" tIns="58604" rIns="117208" bIns="58604"/>
          <a:lstStyle/>
          <a:p>
            <a:r>
              <a:rPr lang="en-US" dirty="0" smtClean="0"/>
              <a:t>App Permission Scope Defines</a:t>
            </a:r>
          </a:p>
          <a:p>
            <a:pPr lvl="1"/>
            <a:r>
              <a:rPr lang="en-US" dirty="0" smtClean="0"/>
              <a:t>Product</a:t>
            </a:r>
          </a:p>
          <a:p>
            <a:pPr lvl="1"/>
            <a:r>
              <a:rPr lang="en-US" dirty="0" smtClean="0"/>
              <a:t>Permission Provider</a:t>
            </a:r>
          </a:p>
          <a:p>
            <a:pPr lvl="1"/>
            <a:r>
              <a:rPr lang="en-US" dirty="0" smtClean="0"/>
              <a:t>Target object  -  - where grant is requested</a:t>
            </a:r>
          </a:p>
        </p:txBody>
      </p:sp>
      <p:grpSp>
        <p:nvGrpSpPr>
          <p:cNvPr id="15" name="Group 14"/>
          <p:cNvGrpSpPr/>
          <p:nvPr/>
        </p:nvGrpSpPr>
        <p:grpSpPr>
          <a:xfrm>
            <a:off x="1206704" y="3771948"/>
            <a:ext cx="9773828" cy="1747698"/>
            <a:chOff x="823784" y="4117643"/>
            <a:chExt cx="9773828" cy="1747698"/>
          </a:xfrm>
        </p:grpSpPr>
        <p:sp>
          <p:nvSpPr>
            <p:cNvPr id="14" name="Rectangle 13"/>
            <p:cNvSpPr/>
            <p:nvPr/>
          </p:nvSpPr>
          <p:spPr bwMode="auto">
            <a:xfrm>
              <a:off x="823784" y="4117643"/>
              <a:ext cx="9605319" cy="1747698"/>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3" name="Content Placeholder 8"/>
            <p:cNvSpPr txBox="1">
              <a:spLocks/>
            </p:cNvSpPr>
            <p:nvPr/>
          </p:nvSpPr>
          <p:spPr>
            <a:xfrm>
              <a:off x="886888" y="4117643"/>
              <a:ext cx="9710724" cy="1217468"/>
            </a:xfrm>
            <a:prstGeom prst="rect">
              <a:avLst/>
            </a:prstGeom>
          </p:spPr>
          <p:txBody>
            <a:bodyPr vert="horz" lIns="0" tIns="58604" rIns="117208" bIns="58604" rtlCol="0">
              <a:normAutofit fontScale="85000" lnSpcReduction="10000"/>
            </a:bodyPr>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600" dirty="0">
                  <a:solidFill>
                    <a:srgbClr val="0000FF"/>
                  </a:solidFill>
                  <a:latin typeface="Consolas"/>
                </a:rPr>
                <a:t>&lt;</a:t>
              </a:r>
              <a:r>
                <a:rPr lang="en-US" sz="2600" dirty="0" err="1">
                  <a:solidFill>
                    <a:srgbClr val="A31515"/>
                  </a:solidFill>
                  <a:latin typeface="Consolas"/>
                </a:rPr>
                <a:t>AppPermissionRequest</a:t>
              </a:r>
              <a:r>
                <a:rPr lang="en-US" sz="2600" dirty="0">
                  <a:solidFill>
                    <a:srgbClr val="0000FF"/>
                  </a:solidFill>
                  <a:latin typeface="Consolas"/>
                </a:rPr>
                <a:t> </a:t>
              </a:r>
              <a:br>
                <a:rPr lang="en-US" sz="2600" dirty="0">
                  <a:solidFill>
                    <a:srgbClr val="0000FF"/>
                  </a:solidFill>
                  <a:latin typeface="Consolas"/>
                </a:rPr>
              </a:br>
              <a:r>
                <a:rPr lang="en-US" sz="2600" dirty="0">
                  <a:solidFill>
                    <a:srgbClr val="0000FF"/>
                  </a:solidFill>
                  <a:latin typeface="Consolas"/>
                </a:rPr>
                <a:t>   </a:t>
              </a:r>
              <a:r>
                <a:rPr lang="en-US" sz="2600" dirty="0">
                  <a:solidFill>
                    <a:srgbClr val="FF0000"/>
                  </a:solidFill>
                  <a:latin typeface="Consolas"/>
                </a:rPr>
                <a:t>Scope</a:t>
              </a:r>
              <a:r>
                <a:rPr lang="en-US" sz="2600" dirty="0">
                  <a:solidFill>
                    <a:srgbClr val="0000FF"/>
                  </a:solidFill>
                  <a:latin typeface="Consolas"/>
                </a:rPr>
                <a:t>=</a:t>
              </a:r>
              <a:r>
                <a:rPr lang="en-US" sz="2600" dirty="0">
                  <a:solidFill>
                    <a:prstClr val="black"/>
                  </a:solidFill>
                  <a:latin typeface="Consolas"/>
                </a:rPr>
                <a:t>"</a:t>
              </a:r>
              <a:r>
                <a:rPr lang="en-US" sz="2600" dirty="0">
                  <a:solidFill>
                    <a:srgbClr val="0000FF"/>
                  </a:solidFill>
                  <a:latin typeface="Consolas"/>
                </a:rPr>
                <a:t>http://sharepoint/content/sitecollection</a:t>
              </a:r>
              <a:r>
                <a:rPr lang="en-US" sz="2600" dirty="0">
                  <a:solidFill>
                    <a:prstClr val="black"/>
                  </a:solidFill>
                  <a:latin typeface="Consolas"/>
                </a:rPr>
                <a:t>"</a:t>
              </a:r>
              <a:r>
                <a:rPr lang="en-US" sz="2600" dirty="0">
                  <a:solidFill>
                    <a:srgbClr val="0000FF"/>
                  </a:solidFill>
                  <a:latin typeface="Consolas"/>
                </a:rPr>
                <a:t> </a:t>
              </a:r>
              <a:r>
                <a:rPr lang="en-US" sz="2600" dirty="0">
                  <a:solidFill>
                    <a:srgbClr val="FF0000"/>
                  </a:solidFill>
                  <a:latin typeface="Consolas"/>
                </a:rPr>
                <a:t>Right</a:t>
              </a:r>
              <a:r>
                <a:rPr lang="en-US" sz="2600" dirty="0">
                  <a:solidFill>
                    <a:srgbClr val="0000FF"/>
                  </a:solidFill>
                  <a:latin typeface="Consolas"/>
                </a:rPr>
                <a:t>=</a:t>
              </a:r>
              <a:r>
                <a:rPr lang="en-US" sz="2600" dirty="0">
                  <a:solidFill>
                    <a:prstClr val="black"/>
                  </a:solidFill>
                  <a:latin typeface="Consolas"/>
                </a:rPr>
                <a:t>"</a:t>
              </a:r>
              <a:r>
                <a:rPr lang="en-US" sz="2600" dirty="0">
                  <a:solidFill>
                    <a:srgbClr val="0000FF"/>
                  </a:solidFill>
                  <a:latin typeface="Consolas"/>
                </a:rPr>
                <a:t>Read</a:t>
              </a:r>
              <a:r>
                <a:rPr lang="en-US" sz="2600" dirty="0">
                  <a:solidFill>
                    <a:prstClr val="black"/>
                  </a:solidFill>
                  <a:latin typeface="Consolas"/>
                </a:rPr>
                <a:t>"</a:t>
              </a:r>
              <a:br>
                <a:rPr lang="en-US" sz="2600" dirty="0">
                  <a:solidFill>
                    <a:prstClr val="black"/>
                  </a:solidFill>
                  <a:latin typeface="Consolas"/>
                </a:rPr>
              </a:br>
              <a:r>
                <a:rPr lang="en-US" sz="2600" dirty="0">
                  <a:solidFill>
                    <a:srgbClr val="0000FF"/>
                  </a:solidFill>
                  <a:latin typeface="Consolas"/>
                </a:rPr>
                <a:t>/&gt;</a:t>
              </a:r>
              <a:endParaRPr lang="en-US" sz="2600" dirty="0">
                <a:solidFill>
                  <a:prstClr val="black"/>
                </a:solidFill>
                <a:latin typeface="Consolas"/>
              </a:endParaRPr>
            </a:p>
          </p:txBody>
        </p:sp>
        <p:sp>
          <p:nvSpPr>
            <p:cNvPr id="2" name="Right Brace 1"/>
            <p:cNvSpPr/>
            <p:nvPr/>
          </p:nvSpPr>
          <p:spPr>
            <a:xfrm rot="5400000">
              <a:off x="3887318" y="4352200"/>
              <a:ext cx="358674" cy="1339410"/>
            </a:xfrm>
            <a:prstGeom prst="rightBrace">
              <a:avLst/>
            </a:prstGeom>
            <a:ln w="28575"/>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a:p>
          </p:txBody>
        </p:sp>
        <p:sp>
          <p:nvSpPr>
            <p:cNvPr id="5" name="Right Brace 4"/>
            <p:cNvSpPr/>
            <p:nvPr/>
          </p:nvSpPr>
          <p:spPr>
            <a:xfrm rot="5400000">
              <a:off x="5251442" y="4519627"/>
              <a:ext cx="358674" cy="1004558"/>
            </a:xfrm>
            <a:prstGeom prst="rightBrace">
              <a:avLst/>
            </a:prstGeom>
            <a:ln w="28575"/>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a:p>
          </p:txBody>
        </p:sp>
        <p:sp>
          <p:nvSpPr>
            <p:cNvPr id="6" name="Right Brace 5"/>
            <p:cNvSpPr/>
            <p:nvPr/>
          </p:nvSpPr>
          <p:spPr>
            <a:xfrm rot="5400000">
              <a:off x="6955300" y="4001407"/>
              <a:ext cx="358674" cy="2009115"/>
            </a:xfrm>
            <a:prstGeom prst="rightBrace">
              <a:avLst/>
            </a:prstGeom>
            <a:ln w="28575"/>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a:p>
          </p:txBody>
        </p:sp>
        <p:sp>
          <p:nvSpPr>
            <p:cNvPr id="7" name="Right Brace 6"/>
            <p:cNvSpPr/>
            <p:nvPr/>
          </p:nvSpPr>
          <p:spPr>
            <a:xfrm rot="5400000">
              <a:off x="9604582" y="4689970"/>
              <a:ext cx="358674" cy="669705"/>
            </a:xfrm>
            <a:prstGeom prst="rightBrace">
              <a:avLst/>
            </a:prstGeom>
            <a:ln w="28575"/>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a:p>
          </p:txBody>
        </p:sp>
        <p:sp>
          <p:nvSpPr>
            <p:cNvPr id="3" name="TextBox 2"/>
            <p:cNvSpPr txBox="1"/>
            <p:nvPr/>
          </p:nvSpPr>
          <p:spPr>
            <a:xfrm>
              <a:off x="3776733" y="5246985"/>
              <a:ext cx="676981" cy="294596"/>
            </a:xfrm>
            <a:prstGeom prst="rect">
              <a:avLst/>
            </a:prstGeom>
            <a:noFill/>
          </p:spPr>
          <p:txBody>
            <a:bodyPr wrap="none" lIns="117208" tIns="58604" rIns="117208" bIns="58604" rtlCol="0">
              <a:spAutoFit/>
            </a:bodyPr>
            <a:lstStyle/>
            <a:p>
              <a:pPr algn="ctr"/>
              <a:r>
                <a:rPr lang="en-US" sz="1400" b="1" dirty="0"/>
                <a:t>Product</a:t>
              </a:r>
            </a:p>
          </p:txBody>
        </p:sp>
        <p:sp>
          <p:nvSpPr>
            <p:cNvPr id="10" name="TextBox 9"/>
            <p:cNvSpPr txBox="1"/>
            <p:nvPr/>
          </p:nvSpPr>
          <p:spPr>
            <a:xfrm>
              <a:off x="5015830" y="5243789"/>
              <a:ext cx="852216" cy="484739"/>
            </a:xfrm>
            <a:prstGeom prst="rect">
              <a:avLst/>
            </a:prstGeom>
            <a:noFill/>
          </p:spPr>
          <p:txBody>
            <a:bodyPr wrap="none" lIns="117208" tIns="58604" rIns="117208" bIns="58604" rtlCol="0">
              <a:spAutoFit/>
            </a:bodyPr>
            <a:lstStyle/>
            <a:p>
              <a:pPr algn="ctr"/>
              <a:r>
                <a:rPr lang="en-US" sz="1400" b="1" dirty="0"/>
                <a:t>Permission</a:t>
              </a:r>
            </a:p>
            <a:p>
              <a:pPr algn="ctr"/>
              <a:r>
                <a:rPr lang="en-US" sz="1400" b="1" dirty="0"/>
                <a:t>Provider</a:t>
              </a:r>
            </a:p>
          </p:txBody>
        </p:sp>
        <p:sp>
          <p:nvSpPr>
            <p:cNvPr id="11" name="TextBox 10"/>
            <p:cNvSpPr txBox="1"/>
            <p:nvPr/>
          </p:nvSpPr>
          <p:spPr>
            <a:xfrm>
              <a:off x="6761489" y="5191980"/>
              <a:ext cx="735240" cy="549240"/>
            </a:xfrm>
            <a:prstGeom prst="rect">
              <a:avLst/>
            </a:prstGeom>
            <a:noFill/>
          </p:spPr>
          <p:txBody>
            <a:bodyPr wrap="none" lIns="117208" tIns="58604" rIns="117208" bIns="58604" rtlCol="0">
              <a:spAutoFit/>
            </a:bodyPr>
            <a:lstStyle/>
            <a:p>
              <a:pPr algn="ctr"/>
              <a:r>
                <a:rPr lang="en-US" sz="1400" b="1" dirty="0"/>
                <a:t>Target</a:t>
              </a:r>
            </a:p>
            <a:p>
              <a:pPr algn="ctr"/>
              <a:r>
                <a:rPr lang="en-US" sz="1400" b="1" dirty="0" smtClean="0"/>
                <a:t>Object</a:t>
              </a:r>
              <a:endParaRPr lang="en-US" sz="1400" b="1" dirty="0"/>
            </a:p>
          </p:txBody>
        </p:sp>
        <p:sp>
          <p:nvSpPr>
            <p:cNvPr id="12" name="TextBox 11"/>
            <p:cNvSpPr txBox="1"/>
            <p:nvPr/>
          </p:nvSpPr>
          <p:spPr>
            <a:xfrm>
              <a:off x="9383176" y="5210836"/>
              <a:ext cx="801484" cy="294596"/>
            </a:xfrm>
            <a:prstGeom prst="rect">
              <a:avLst/>
            </a:prstGeom>
            <a:noFill/>
          </p:spPr>
          <p:txBody>
            <a:bodyPr wrap="none" lIns="117208" tIns="58604" rIns="117208" bIns="58604" rtlCol="0">
              <a:spAutoFit/>
            </a:bodyPr>
            <a:lstStyle/>
            <a:p>
              <a:pPr algn="ctr"/>
              <a:r>
                <a:rPr lang="en-US" sz="1400" b="1" dirty="0"/>
                <a:t>Capability</a:t>
              </a:r>
            </a:p>
          </p:txBody>
        </p:sp>
      </p:grpSp>
    </p:spTree>
    <p:extLst>
      <p:ext uri="{BB962C8B-B14F-4D97-AF65-F5344CB8AC3E}">
        <p14:creationId xmlns:p14="http://schemas.microsoft.com/office/powerpoint/2010/main" val="64485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Consent in SharePoint 2013</a:t>
            </a:r>
            <a:endParaRPr lang="en-US" dirty="0"/>
          </a:p>
        </p:txBody>
      </p:sp>
      <p:sp>
        <p:nvSpPr>
          <p:cNvPr id="3" name="Content Placeholder 2"/>
          <p:cNvSpPr>
            <a:spLocks noGrp="1"/>
          </p:cNvSpPr>
          <p:nvPr>
            <p:ph type="body" sz="quarter" idx="10"/>
          </p:nvPr>
        </p:nvSpPr>
        <p:spPr/>
        <p:txBody>
          <a:bodyPr/>
          <a:lstStyle/>
          <a:p>
            <a:r>
              <a:rPr lang="en-US" dirty="0" smtClean="0"/>
              <a:t>Installing User prompted to Deny or to Allow Access (grant) </a:t>
            </a:r>
          </a:p>
          <a:p>
            <a:pPr lvl="1"/>
            <a:r>
              <a:rPr lang="en-US" dirty="0" smtClean="0"/>
              <a:t>Deny prevents app from being installed</a:t>
            </a:r>
          </a:p>
          <a:p>
            <a:pPr lvl="1"/>
            <a:r>
              <a:rPr lang="en-US" dirty="0" smtClean="0"/>
              <a:t>Allow </a:t>
            </a:r>
            <a:r>
              <a:rPr lang="en-US" dirty="0"/>
              <a:t>Access grants requested permissions to </a:t>
            </a:r>
            <a:r>
              <a:rPr lang="en-US" dirty="0" smtClean="0"/>
              <a:t>app as part of installation</a:t>
            </a:r>
            <a:endParaRPr lang="en-US" dirty="0"/>
          </a:p>
          <a:p>
            <a:pPr lvl="1"/>
            <a:endParaRPr lang="en-US" b="1" dirty="0" smtClean="0"/>
          </a:p>
          <a:p>
            <a:pPr lvl="1"/>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43" y="3491435"/>
            <a:ext cx="6165972" cy="2929272"/>
          </a:xfrm>
          <a:prstGeom prst="rect">
            <a:avLst/>
          </a:prstGeom>
          <a:ln>
            <a:solidFill>
              <a:schemeClr val="bg1">
                <a:lumMod val="65000"/>
              </a:schemeClr>
            </a:solidFill>
          </a:ln>
        </p:spPr>
      </p:pic>
    </p:spTree>
    <p:extLst>
      <p:ext uri="{BB962C8B-B14F-4D97-AF65-F5344CB8AC3E}">
        <p14:creationId xmlns:p14="http://schemas.microsoft.com/office/powerpoint/2010/main" val="162977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using </a:t>
            </a:r>
            <a:r>
              <a:rPr lang="en-US" dirty="0" err="1" smtClean="0"/>
              <a:t>OAuth</a:t>
            </a:r>
            <a:endParaRPr lang="en-US" dirty="0"/>
          </a:p>
        </p:txBody>
      </p:sp>
    </p:spTree>
    <p:extLst>
      <p:ext uri="{BB962C8B-B14F-4D97-AF65-F5344CB8AC3E}">
        <p14:creationId xmlns:p14="http://schemas.microsoft.com/office/powerpoint/2010/main" val="236613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2.0 Primer</a:t>
            </a:r>
            <a:endParaRPr lang="en-US" dirty="0"/>
          </a:p>
        </p:txBody>
      </p:sp>
      <p:sp>
        <p:nvSpPr>
          <p:cNvPr id="5" name="Content Placeholder 4"/>
          <p:cNvSpPr>
            <a:spLocks noGrp="1"/>
          </p:cNvSpPr>
          <p:nvPr>
            <p:ph type="body" sz="quarter" idx="10"/>
          </p:nvPr>
        </p:nvSpPr>
        <p:spPr/>
        <p:txBody>
          <a:bodyPr/>
          <a:lstStyle/>
          <a:p>
            <a:r>
              <a:rPr lang="en-US" sz="3600" dirty="0" smtClean="0"/>
              <a:t>What is OAuth?</a:t>
            </a:r>
          </a:p>
          <a:p>
            <a:pPr lvl="1"/>
            <a:r>
              <a:rPr lang="en-US" sz="2000" dirty="0" smtClean="0"/>
              <a:t>Internet protocol for creating and managing app identity</a:t>
            </a:r>
          </a:p>
          <a:p>
            <a:pPr lvl="1"/>
            <a:r>
              <a:rPr lang="en-US" sz="2000" dirty="0" smtClean="0"/>
              <a:t>A cross-platform mechanism for authenticating and authorizing apps</a:t>
            </a:r>
          </a:p>
          <a:p>
            <a:pPr lvl="1"/>
            <a:r>
              <a:rPr lang="en-US" sz="2000" dirty="0" smtClean="0"/>
              <a:t>An emerging Internet standard already used by </a:t>
            </a:r>
            <a:r>
              <a:rPr lang="en-US" sz="2000" dirty="0"/>
              <a:t>Facebook, Google and </a:t>
            </a:r>
            <a:r>
              <a:rPr lang="en-US" sz="2000" dirty="0" smtClean="0"/>
              <a:t>Twitter</a:t>
            </a:r>
          </a:p>
          <a:p>
            <a:pPr lvl="1"/>
            <a:endParaRPr lang="en-US" sz="2000" dirty="0" smtClean="0"/>
          </a:p>
          <a:p>
            <a:r>
              <a:rPr lang="en-US" sz="3600" dirty="0" smtClean="0"/>
              <a:t>OAuth allows app identity to be recognized apart from user identity</a:t>
            </a:r>
          </a:p>
          <a:p>
            <a:pPr lvl="1"/>
            <a:r>
              <a:rPr lang="en-US" sz="2000" dirty="0" smtClean="0"/>
              <a:t>App must be granted permissions independently of user permissions</a:t>
            </a:r>
          </a:p>
          <a:p>
            <a:pPr lvl="1"/>
            <a:r>
              <a:rPr lang="en-US" sz="2000" dirty="0" smtClean="0"/>
              <a:t>By default, app is constrained in what it can do during and after installation</a:t>
            </a:r>
          </a:p>
          <a:p>
            <a:pPr lvl="1"/>
            <a:r>
              <a:rPr lang="en-US" sz="2000" dirty="0" smtClean="0"/>
              <a:t>Apps can request installing user to grant specific types of permissions</a:t>
            </a:r>
          </a:p>
          <a:p>
            <a:pPr lvl="1"/>
            <a:r>
              <a:rPr lang="en-US" sz="2000" dirty="0" smtClean="0"/>
              <a:t>App can be granted more permissions than current user has (i.e. elevation)</a:t>
            </a:r>
          </a:p>
        </p:txBody>
      </p:sp>
    </p:spTree>
    <p:extLst>
      <p:ext uri="{BB962C8B-B14F-4D97-AF65-F5344CB8AC3E}">
        <p14:creationId xmlns:p14="http://schemas.microsoft.com/office/powerpoint/2010/main" val="15682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0"/>
          </p:nvPr>
        </p:nvSpPr>
        <p:spPr/>
        <p:txBody>
          <a:bodyPr/>
          <a:lstStyle/>
          <a:p>
            <a:r>
              <a:rPr lang="en-US" dirty="0" smtClean="0"/>
              <a:t>SharePoint 2013 and Application Identity</a:t>
            </a:r>
          </a:p>
          <a:p>
            <a:r>
              <a:rPr lang="en-US" dirty="0" smtClean="0"/>
              <a:t>Requesting and Granting Application Permissions</a:t>
            </a:r>
          </a:p>
          <a:p>
            <a:r>
              <a:rPr lang="en-US" dirty="0" smtClean="0"/>
              <a:t>Authentication using </a:t>
            </a:r>
            <a:r>
              <a:rPr lang="en-US" dirty="0" err="1" smtClean="0"/>
              <a:t>OAuth</a:t>
            </a:r>
            <a:endParaRPr lang="en-US" dirty="0" smtClean="0"/>
          </a:p>
          <a:p>
            <a:r>
              <a:rPr lang="en-US" dirty="0" smtClean="0"/>
              <a:t>Authentication using Server-to-server (S2S) High Trust</a:t>
            </a:r>
          </a:p>
          <a:p>
            <a:endParaRPr lang="en-US" dirty="0" smtClean="0"/>
          </a:p>
        </p:txBody>
      </p:sp>
    </p:spTree>
    <p:extLst>
      <p:ext uri="{BB962C8B-B14F-4D97-AF65-F5344CB8AC3E}">
        <p14:creationId xmlns:p14="http://schemas.microsoft.com/office/powerpoint/2010/main" val="9604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Concepts and Terms</a:t>
            </a:r>
            <a:endParaRPr lang="en-US" dirty="0"/>
          </a:p>
        </p:txBody>
      </p:sp>
      <p:sp>
        <p:nvSpPr>
          <p:cNvPr id="5" name="Content Placeholder 4"/>
          <p:cNvSpPr>
            <a:spLocks noGrp="1"/>
          </p:cNvSpPr>
          <p:nvPr>
            <p:ph type="body" sz="quarter" idx="10"/>
          </p:nvPr>
        </p:nvSpPr>
        <p:spPr/>
        <p:txBody>
          <a:bodyPr/>
          <a:lstStyle/>
          <a:p>
            <a:r>
              <a:rPr lang="en-US" sz="3600" dirty="0" smtClean="0"/>
              <a:t>Content Owner(s)</a:t>
            </a:r>
          </a:p>
          <a:p>
            <a:pPr lvl="1"/>
            <a:r>
              <a:rPr lang="en-US" sz="2000" dirty="0" smtClean="0"/>
              <a:t>User (or users) who can grant permissions to content in a site</a:t>
            </a:r>
          </a:p>
          <a:p>
            <a:pPr lvl="1"/>
            <a:endParaRPr lang="en-US" sz="2000" dirty="0" smtClean="0"/>
          </a:p>
          <a:p>
            <a:r>
              <a:rPr lang="en-US" sz="3600" dirty="0" smtClean="0"/>
              <a:t>Client App</a:t>
            </a:r>
          </a:p>
          <a:p>
            <a:pPr lvl="1"/>
            <a:r>
              <a:rPr lang="en-US" sz="2000" dirty="0" smtClean="0"/>
              <a:t>This is the remote app that needs permissions to site content</a:t>
            </a:r>
          </a:p>
          <a:p>
            <a:pPr lvl="1"/>
            <a:endParaRPr lang="en-US" sz="2000" dirty="0" smtClean="0"/>
          </a:p>
          <a:p>
            <a:r>
              <a:rPr lang="en-US" sz="3600" dirty="0" smtClean="0"/>
              <a:t>Content Server</a:t>
            </a:r>
          </a:p>
          <a:p>
            <a:pPr lvl="1"/>
            <a:r>
              <a:rPr lang="en-US" sz="2000" dirty="0" smtClean="0"/>
              <a:t>The Web server that runs the site with content to be accessed</a:t>
            </a:r>
          </a:p>
          <a:p>
            <a:pPr lvl="1"/>
            <a:endParaRPr lang="en-US" sz="2000" dirty="0" smtClean="0"/>
          </a:p>
          <a:p>
            <a:r>
              <a:rPr lang="en-US" sz="3600" dirty="0" smtClean="0"/>
              <a:t>Authentication Server</a:t>
            </a:r>
          </a:p>
          <a:p>
            <a:pPr lvl="1"/>
            <a:r>
              <a:rPr lang="en-US" sz="2000" dirty="0" smtClean="0"/>
              <a:t>Trusted server that authenticates apps and creates OAuth tokens</a:t>
            </a:r>
            <a:endParaRPr lang="en-US" sz="2000" dirty="0"/>
          </a:p>
        </p:txBody>
      </p:sp>
    </p:spTree>
    <p:extLst>
      <p:ext uri="{BB962C8B-B14F-4D97-AF65-F5344CB8AC3E}">
        <p14:creationId xmlns:p14="http://schemas.microsoft.com/office/powerpoint/2010/main" val="257521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Windows </a:t>
            </a:r>
            <a:r>
              <a:rPr lang="en-US" sz="4800" dirty="0" smtClean="0"/>
              <a:t>Azure </a:t>
            </a:r>
            <a:r>
              <a:rPr lang="en-US" sz="4800" dirty="0"/>
              <a:t>A</a:t>
            </a:r>
            <a:r>
              <a:rPr lang="en-US" sz="4800" dirty="0" smtClean="0"/>
              <a:t>ccess Control Service (ACS)</a:t>
            </a:r>
            <a:endParaRPr lang="en-US" sz="4800" dirty="0"/>
          </a:p>
        </p:txBody>
      </p:sp>
      <p:sp>
        <p:nvSpPr>
          <p:cNvPr id="2" name="Text Placeholder 1"/>
          <p:cNvSpPr>
            <a:spLocks noGrp="1"/>
          </p:cNvSpPr>
          <p:nvPr>
            <p:ph type="body" sz="quarter" idx="10"/>
          </p:nvPr>
        </p:nvSpPr>
        <p:spPr/>
        <p:txBody>
          <a:bodyPr/>
          <a:lstStyle/>
          <a:p>
            <a:r>
              <a:rPr lang="en-US" sz="3600" dirty="0" smtClean="0"/>
              <a:t>ACS required with OAuth implementation in SharePoint 2013</a:t>
            </a:r>
          </a:p>
          <a:p>
            <a:pPr lvl="1"/>
            <a:r>
              <a:rPr lang="en-US" sz="2000" dirty="0" smtClean="0"/>
              <a:t>ACS server acts as authentication server</a:t>
            </a:r>
          </a:p>
          <a:p>
            <a:pPr lvl="1"/>
            <a:r>
              <a:rPr lang="en-US" sz="2000" dirty="0" smtClean="0"/>
              <a:t>ACS server must be trusted by content server</a:t>
            </a:r>
          </a:p>
          <a:p>
            <a:pPr lvl="1"/>
            <a:r>
              <a:rPr lang="en-US" sz="2000" dirty="0" smtClean="0"/>
              <a:t>ACS server must be trusted by client app</a:t>
            </a:r>
          </a:p>
          <a:p>
            <a:pPr lvl="1"/>
            <a:endParaRPr lang="en-US" sz="2000" dirty="0" smtClean="0"/>
          </a:p>
          <a:p>
            <a:r>
              <a:rPr lang="en-US" sz="3600" dirty="0" smtClean="0"/>
              <a:t>How is the ACS server configured as the authentication server?</a:t>
            </a:r>
          </a:p>
          <a:p>
            <a:pPr lvl="1"/>
            <a:r>
              <a:rPr lang="en-US" sz="2000" dirty="0" smtClean="0"/>
              <a:t>It's automatically configured for sites in Office 365 tenancy - nothing to do </a:t>
            </a:r>
          </a:p>
          <a:p>
            <a:pPr lvl="1"/>
            <a:r>
              <a:rPr lang="en-US" sz="2000" dirty="0" smtClean="0"/>
              <a:t>In an on-premise farm, a trust to ACS must be configured with PowerShell</a:t>
            </a:r>
          </a:p>
        </p:txBody>
      </p:sp>
    </p:spTree>
    <p:extLst>
      <p:ext uri="{BB962C8B-B14F-4D97-AF65-F5344CB8AC3E}">
        <p14:creationId xmlns:p14="http://schemas.microsoft.com/office/powerpoint/2010/main" val="227821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Registering a New App Principal</a:t>
            </a:r>
            <a:endParaRPr lang="en-US" dirty="0"/>
          </a:p>
        </p:txBody>
      </p:sp>
      <p:sp>
        <p:nvSpPr>
          <p:cNvPr id="2" name="Text Placeholder 1"/>
          <p:cNvSpPr>
            <a:spLocks noGrp="1"/>
          </p:cNvSpPr>
          <p:nvPr>
            <p:ph type="body" sz="quarter" idx="10"/>
          </p:nvPr>
        </p:nvSpPr>
        <p:spPr/>
        <p:txBody>
          <a:bodyPr/>
          <a:lstStyle/>
          <a:p>
            <a:r>
              <a:rPr lang="en-US" dirty="0" smtClean="0"/>
              <a:t>You need five pieces of information to register an app principal</a:t>
            </a:r>
          </a:p>
          <a:p>
            <a:pPr lvl="1"/>
            <a:r>
              <a:rPr lang="en-US" dirty="0" smtClean="0"/>
              <a:t>App ID (aka client ID)</a:t>
            </a:r>
          </a:p>
          <a:p>
            <a:pPr lvl="1"/>
            <a:r>
              <a:rPr lang="en-US" dirty="0" smtClean="0"/>
              <a:t>App Secret</a:t>
            </a:r>
          </a:p>
          <a:p>
            <a:pPr lvl="1"/>
            <a:r>
              <a:rPr lang="en-US" dirty="0" smtClean="0"/>
              <a:t>Title</a:t>
            </a:r>
          </a:p>
          <a:p>
            <a:pPr lvl="1"/>
            <a:r>
              <a:rPr lang="en-US" dirty="0" smtClean="0"/>
              <a:t>App URI</a:t>
            </a:r>
          </a:p>
          <a:p>
            <a:pPr lvl="1"/>
            <a:r>
              <a:rPr lang="en-US" dirty="0" smtClean="0"/>
              <a:t>Redirect URL</a:t>
            </a:r>
          </a:p>
        </p:txBody>
      </p:sp>
      <p:sp>
        <p:nvSpPr>
          <p:cNvPr id="5" name="Rectangle 4"/>
          <p:cNvSpPr/>
          <p:nvPr/>
        </p:nvSpPr>
        <p:spPr bwMode="auto">
          <a:xfrm>
            <a:off x="5313871" y="5047922"/>
            <a:ext cx="6584971" cy="8663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defTabSz="914099" fontAlgn="base">
              <a:spcBef>
                <a:spcPct val="0"/>
              </a:spcBef>
              <a:spcAft>
                <a:spcPct val="0"/>
              </a:spcAft>
            </a:pPr>
            <a:r>
              <a:rPr lang="en-US" sz="1400" dirty="0" smtClean="0">
                <a:gradFill>
                  <a:gsLst>
                    <a:gs pos="0">
                      <a:srgbClr val="FFFFFF"/>
                    </a:gs>
                    <a:gs pos="100000">
                      <a:srgbClr val="FFFFFF"/>
                    </a:gs>
                  </a:gsLst>
                  <a:lin ang="5400000" scaled="0"/>
                </a:gradFill>
                <a:latin typeface="Segoe Condensed" pitchFamily="34" charset="0"/>
              </a:rPr>
              <a:t>SharePoint 2013 provides an application page for registering SharePoint apps</a:t>
            </a:r>
          </a:p>
          <a:p>
            <a:pPr defTabSz="914099" fontAlgn="base">
              <a:spcBef>
                <a:spcPct val="0"/>
              </a:spcBef>
              <a:spcAft>
                <a:spcPct val="0"/>
              </a:spcAft>
            </a:pPr>
            <a:r>
              <a:rPr lang="en-US" sz="2000" b="1" dirty="0" smtClean="0">
                <a:solidFill>
                  <a:schemeClr val="accent5">
                    <a:lumMod val="40000"/>
                    <a:lumOff val="60000"/>
                  </a:schemeClr>
                </a:solidFill>
                <a:latin typeface="Segoe Condensed" pitchFamily="34" charset="0"/>
              </a:rPr>
              <a:t>http</a:t>
            </a:r>
            <a:r>
              <a:rPr lang="en-US" sz="2000" b="1" dirty="0">
                <a:solidFill>
                  <a:schemeClr val="accent5">
                    <a:lumMod val="40000"/>
                    <a:lumOff val="60000"/>
                  </a:schemeClr>
                </a:solidFill>
                <a:latin typeface="Segoe Condensed" pitchFamily="34" charset="0"/>
              </a:rPr>
              <a:t>://contososerver/_</a:t>
            </a:r>
            <a:r>
              <a:rPr lang="en-US" sz="2000" b="1" dirty="0" smtClean="0">
                <a:solidFill>
                  <a:schemeClr val="accent5">
                    <a:lumMod val="40000"/>
                    <a:lumOff val="60000"/>
                  </a:schemeClr>
                </a:solidFill>
                <a:latin typeface="Segoe Condensed" pitchFamily="34" charset="0"/>
              </a:rPr>
              <a:t>layouts/15/appregnew.aspx</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871" y="2041408"/>
            <a:ext cx="6584971" cy="3046778"/>
          </a:xfrm>
          <a:prstGeom prst="rect">
            <a:avLst/>
          </a:prstGeom>
          <a:ln>
            <a:solidFill>
              <a:schemeClr val="bg1">
                <a:lumMod val="75000"/>
              </a:schemeClr>
            </a:solidFill>
          </a:ln>
        </p:spPr>
      </p:pic>
    </p:spTree>
    <p:extLst>
      <p:ext uri="{BB962C8B-B14F-4D97-AF65-F5344CB8AC3E}">
        <p14:creationId xmlns:p14="http://schemas.microsoft.com/office/powerpoint/2010/main" val="206486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20" y="1864169"/>
            <a:ext cx="10222140" cy="4081204"/>
          </a:xfrm>
          <a:prstGeom prst="rect">
            <a:avLst/>
          </a:prstGeom>
          <a:noFill/>
          <a:ln w="28575"/>
        </p:spPr>
      </p:pic>
      <p:sp>
        <p:nvSpPr>
          <p:cNvPr id="3" name="Title 2"/>
          <p:cNvSpPr>
            <a:spLocks noGrp="1"/>
          </p:cNvSpPr>
          <p:nvPr>
            <p:ph type="title"/>
          </p:nvPr>
        </p:nvSpPr>
        <p:spPr/>
        <p:txBody>
          <a:bodyPr/>
          <a:lstStyle/>
          <a:p>
            <a:r>
              <a:rPr lang="en-US" dirty="0" smtClean="0"/>
              <a:t>App Manifest for a Developer-hosted App</a:t>
            </a:r>
            <a:endParaRPr lang="en-US" dirty="0"/>
          </a:p>
        </p:txBody>
      </p:sp>
      <p:sp>
        <p:nvSpPr>
          <p:cNvPr id="4" name="Rounded Rectangle 3"/>
          <p:cNvSpPr/>
          <p:nvPr/>
        </p:nvSpPr>
        <p:spPr bwMode="auto">
          <a:xfrm>
            <a:off x="3127694" y="4470733"/>
            <a:ext cx="4572016" cy="264695"/>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Tree>
    <p:extLst>
      <p:ext uri="{BB962C8B-B14F-4D97-AF65-F5344CB8AC3E}">
        <p14:creationId xmlns:p14="http://schemas.microsoft.com/office/powerpoint/2010/main" val="87652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The </a:t>
            </a:r>
            <a:r>
              <a:rPr lang="en-US" sz="4800" dirty="0" err="1" smtClean="0"/>
              <a:t>web.config</a:t>
            </a:r>
            <a:r>
              <a:rPr lang="en-US" sz="4800" dirty="0" smtClean="0"/>
              <a:t> file of the App's Web Project</a:t>
            </a:r>
            <a:endParaRPr lang="en-US" sz="4800" dirty="0"/>
          </a:p>
        </p:txBody>
      </p:sp>
      <p:sp>
        <p:nvSpPr>
          <p:cNvPr id="3" name="Text Placeholder 2"/>
          <p:cNvSpPr>
            <a:spLocks noGrp="1"/>
          </p:cNvSpPr>
          <p:nvPr>
            <p:ph type="body" sz="quarter" idx="10"/>
          </p:nvPr>
        </p:nvSpPr>
        <p:spPr/>
        <p:txBody>
          <a:bodyPr/>
          <a:lstStyle/>
          <a:p>
            <a:pPr marL="0" indent="0">
              <a:buNone/>
            </a:pPr>
            <a:r>
              <a:rPr lang="en-US" sz="2400" dirty="0" err="1"/>
              <a:t>w</a:t>
            </a:r>
            <a:r>
              <a:rPr lang="en-US" sz="2400" dirty="0" err="1" smtClean="0"/>
              <a:t>eb.config</a:t>
            </a:r>
            <a:r>
              <a:rPr lang="en-US" sz="2400" dirty="0" smtClean="0"/>
              <a:t> file for developer-hosted app should track App ID and App Secret</a:t>
            </a:r>
          </a:p>
          <a:p>
            <a:pPr lvl="1"/>
            <a:r>
              <a:rPr lang="en-US" sz="2000" dirty="0" smtClean="0"/>
              <a:t>These values are usually stored using </a:t>
            </a:r>
            <a:r>
              <a:rPr lang="en-US" sz="2000" dirty="0" err="1" smtClean="0"/>
              <a:t>appSettings</a:t>
            </a:r>
            <a:r>
              <a:rPr lang="en-US" sz="2000" dirty="0" smtClean="0"/>
              <a:t> with well-known setting names</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772" y="2469617"/>
            <a:ext cx="9731691" cy="3591531"/>
          </a:xfrm>
          <a:prstGeom prst="rect">
            <a:avLst/>
          </a:prstGeom>
        </p:spPr>
      </p:pic>
      <p:sp>
        <p:nvSpPr>
          <p:cNvPr id="5" name="Rounded Rectangle 4"/>
          <p:cNvSpPr/>
          <p:nvPr/>
        </p:nvSpPr>
        <p:spPr bwMode="auto">
          <a:xfrm>
            <a:off x="1263316" y="3838076"/>
            <a:ext cx="7904747" cy="493292"/>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Tree>
    <p:extLst>
      <p:ext uri="{BB962C8B-B14F-4D97-AF65-F5344CB8AC3E}">
        <p14:creationId xmlns:p14="http://schemas.microsoft.com/office/powerpoint/2010/main" val="42213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a:t> Protocol Flow in SharePoint 2013</a:t>
            </a:r>
          </a:p>
        </p:txBody>
      </p:sp>
      <p:cxnSp>
        <p:nvCxnSpPr>
          <p:cNvPr id="4" name="Straight Arrow Connector 3"/>
          <p:cNvCxnSpPr/>
          <p:nvPr/>
        </p:nvCxnSpPr>
        <p:spPr>
          <a:xfrm flipV="1">
            <a:off x="1660782" y="2142349"/>
            <a:ext cx="1218773" cy="768009"/>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2982833" y="1854257"/>
            <a:ext cx="1438197" cy="12154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600" dirty="0" smtClean="0">
                <a:gradFill>
                  <a:gsLst>
                    <a:gs pos="0">
                      <a:srgbClr val="FFFFFF"/>
                    </a:gs>
                    <a:gs pos="100000">
                      <a:srgbClr val="FFFFFF"/>
                    </a:gs>
                  </a:gsLst>
                  <a:lin ang="5400000" scaled="0"/>
                </a:gradFill>
                <a:latin typeface="Arial" pitchFamily="34" charset="0"/>
                <a:cs typeface="Arial" pitchFamily="34" charset="0"/>
              </a:rPr>
              <a:t>Content Server</a:t>
            </a:r>
          </a:p>
          <a:p>
            <a:pPr algn="ctr" defTabSz="914099" fontAlgn="base">
              <a:spcBef>
                <a:spcPct val="0"/>
              </a:spcBef>
              <a:spcAft>
                <a:spcPct val="0"/>
              </a:spcAft>
            </a:pPr>
            <a:r>
              <a:rPr lang="en-US" sz="1200" i="1" dirty="0" smtClean="0">
                <a:gradFill>
                  <a:gsLst>
                    <a:gs pos="0">
                      <a:srgbClr val="FFFFFF"/>
                    </a:gs>
                    <a:gs pos="100000">
                      <a:srgbClr val="FFFFFF"/>
                    </a:gs>
                  </a:gsLst>
                  <a:lin ang="5400000" scaled="0"/>
                </a:gradFill>
                <a:latin typeface="Arial" pitchFamily="34" charset="0"/>
                <a:cs typeface="Arial" pitchFamily="34" charset="0"/>
              </a:rPr>
              <a:t>SharePoint 2013</a:t>
            </a:r>
            <a:endParaRPr lang="en-US" sz="1200" i="1" dirty="0">
              <a:gradFill>
                <a:gsLst>
                  <a:gs pos="0">
                    <a:srgbClr val="FFFFFF"/>
                  </a:gs>
                  <a:gs pos="100000">
                    <a:srgbClr val="FFFFFF"/>
                  </a:gs>
                </a:gsLst>
                <a:lin ang="5400000" scaled="0"/>
              </a:gradFill>
              <a:latin typeface="Arial" pitchFamily="34" charset="0"/>
              <a:cs typeface="Arial" pitchFamily="34" charset="0"/>
            </a:endParaRPr>
          </a:p>
          <a:p>
            <a:pPr algn="ctr" defTabSz="914099" fontAlgn="base">
              <a:spcBef>
                <a:spcPct val="0"/>
              </a:spcBef>
              <a:spcAft>
                <a:spcPct val="0"/>
              </a:spcAft>
            </a:pPr>
            <a:r>
              <a:rPr lang="en-US" sz="1200" i="1" dirty="0" smtClean="0">
                <a:gradFill>
                  <a:gsLst>
                    <a:gs pos="0">
                      <a:srgbClr val="FFFFFF"/>
                    </a:gs>
                    <a:gs pos="100000">
                      <a:srgbClr val="FFFFFF"/>
                    </a:gs>
                  </a:gsLst>
                  <a:lin ang="5400000" scaled="0"/>
                </a:gradFill>
                <a:latin typeface="Arial" pitchFamily="34" charset="0"/>
                <a:cs typeface="Arial" pitchFamily="34" charset="0"/>
              </a:rPr>
              <a:t>Web Server</a:t>
            </a:r>
            <a:endParaRPr lang="en-US" sz="1400" i="1" dirty="0" smtClean="0">
              <a:gradFill>
                <a:gsLst>
                  <a:gs pos="0">
                    <a:srgbClr val="FFFFFF"/>
                  </a:gs>
                  <a:gs pos="100000">
                    <a:srgbClr val="FFFFFF"/>
                  </a:gs>
                </a:gsLst>
                <a:lin ang="5400000" scaled="0"/>
              </a:gradFill>
              <a:latin typeface="Arial" pitchFamily="34" charset="0"/>
              <a:cs typeface="Arial" pitchFamily="34" charset="0"/>
            </a:endParaRPr>
          </a:p>
        </p:txBody>
      </p:sp>
      <p:sp>
        <p:nvSpPr>
          <p:cNvPr id="25" name="Rectangle 24"/>
          <p:cNvSpPr/>
          <p:nvPr/>
        </p:nvSpPr>
        <p:spPr bwMode="auto">
          <a:xfrm>
            <a:off x="303970" y="2999448"/>
            <a:ext cx="1438197" cy="15725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600" dirty="0" smtClean="0">
                <a:gradFill>
                  <a:gsLst>
                    <a:gs pos="0">
                      <a:srgbClr val="FFFFFF"/>
                    </a:gs>
                    <a:gs pos="100000">
                      <a:srgbClr val="FFFFFF"/>
                    </a:gs>
                  </a:gsLst>
                  <a:lin ang="5400000" scaled="0"/>
                </a:gradFill>
                <a:latin typeface="Arial" pitchFamily="34" charset="0"/>
                <a:cs typeface="Arial" pitchFamily="34" charset="0"/>
              </a:rPr>
              <a:t>User</a:t>
            </a:r>
          </a:p>
          <a:p>
            <a:pPr marL="171450" indent="-109538" defTabSz="914099" fontAlgn="base">
              <a:spcBef>
                <a:spcPct val="0"/>
              </a:spcBef>
              <a:spcAft>
                <a:spcPct val="0"/>
              </a:spcAft>
              <a:buFont typeface="Arial" pitchFamily="34" charset="0"/>
              <a:buChar char="•"/>
            </a:pPr>
            <a:r>
              <a:rPr lang="en-US" sz="1200" i="1" dirty="0">
                <a:gradFill>
                  <a:gsLst>
                    <a:gs pos="0">
                      <a:srgbClr val="FFFFFF"/>
                    </a:gs>
                    <a:gs pos="100000">
                      <a:srgbClr val="FFFFFF"/>
                    </a:gs>
                  </a:gsLst>
                  <a:lin ang="5400000" scaled="0"/>
                </a:gradFill>
                <a:latin typeface="Arial" pitchFamily="34" charset="0"/>
                <a:cs typeface="Arial" pitchFamily="34" charset="0"/>
              </a:rPr>
              <a:t>d</a:t>
            </a:r>
            <a:r>
              <a:rPr lang="en-US" sz="1200" i="1" dirty="0" smtClean="0">
                <a:gradFill>
                  <a:gsLst>
                    <a:gs pos="0">
                      <a:srgbClr val="FFFFFF"/>
                    </a:gs>
                    <a:gs pos="100000">
                      <a:srgbClr val="FFFFFF"/>
                    </a:gs>
                  </a:gsLst>
                  <a:lin ang="5400000" scaled="0"/>
                </a:gradFill>
                <a:latin typeface="Arial" pitchFamily="34" charset="0"/>
                <a:cs typeface="Arial" pitchFamily="34" charset="0"/>
              </a:rPr>
              <a:t>esktop computer</a:t>
            </a:r>
          </a:p>
          <a:p>
            <a:pPr marL="171450" indent="-109538" defTabSz="914099" fontAlgn="base">
              <a:spcBef>
                <a:spcPct val="0"/>
              </a:spcBef>
              <a:spcAft>
                <a:spcPct val="0"/>
              </a:spcAft>
              <a:buFont typeface="Arial" pitchFamily="34" charset="0"/>
              <a:buChar char="•"/>
            </a:pPr>
            <a:r>
              <a:rPr lang="en-US" sz="1200" i="1" dirty="0">
                <a:gradFill>
                  <a:gsLst>
                    <a:gs pos="0">
                      <a:srgbClr val="FFFFFF"/>
                    </a:gs>
                    <a:gs pos="100000">
                      <a:srgbClr val="FFFFFF"/>
                    </a:gs>
                  </a:gsLst>
                  <a:lin ang="5400000" scaled="0"/>
                </a:gradFill>
                <a:latin typeface="Arial" pitchFamily="34" charset="0"/>
                <a:cs typeface="Arial" pitchFamily="34" charset="0"/>
              </a:rPr>
              <a:t>l</a:t>
            </a:r>
            <a:r>
              <a:rPr lang="en-US" sz="1200" i="1" dirty="0" smtClean="0">
                <a:gradFill>
                  <a:gsLst>
                    <a:gs pos="0">
                      <a:srgbClr val="FFFFFF"/>
                    </a:gs>
                    <a:gs pos="100000">
                      <a:srgbClr val="FFFFFF"/>
                    </a:gs>
                  </a:gsLst>
                  <a:lin ang="5400000" scaled="0"/>
                </a:gradFill>
                <a:latin typeface="Arial" pitchFamily="34" charset="0"/>
                <a:cs typeface="Arial" pitchFamily="34" charset="0"/>
              </a:rPr>
              <a:t>aptop computer</a:t>
            </a:r>
          </a:p>
          <a:p>
            <a:pPr marL="171450" indent="-109538" defTabSz="914099" fontAlgn="base">
              <a:spcBef>
                <a:spcPct val="0"/>
              </a:spcBef>
              <a:spcAft>
                <a:spcPct val="0"/>
              </a:spcAft>
              <a:buFont typeface="Arial" pitchFamily="34" charset="0"/>
              <a:buChar char="•"/>
            </a:pPr>
            <a:r>
              <a:rPr lang="en-US" sz="1200" i="1" dirty="0" smtClean="0">
                <a:gradFill>
                  <a:gsLst>
                    <a:gs pos="0">
                      <a:srgbClr val="FFFFFF"/>
                    </a:gs>
                    <a:gs pos="100000">
                      <a:srgbClr val="FFFFFF"/>
                    </a:gs>
                  </a:gsLst>
                  <a:lin ang="5400000" scaled="0"/>
                </a:gradFill>
                <a:latin typeface="Arial" pitchFamily="34" charset="0"/>
                <a:cs typeface="Arial" pitchFamily="34" charset="0"/>
              </a:rPr>
              <a:t>mobile device</a:t>
            </a:r>
          </a:p>
          <a:p>
            <a:pPr marL="171450" indent="-109538" defTabSz="914099" fontAlgn="base">
              <a:spcBef>
                <a:spcPct val="0"/>
              </a:spcBef>
              <a:spcAft>
                <a:spcPct val="0"/>
              </a:spcAft>
              <a:buFont typeface="Arial" pitchFamily="34" charset="0"/>
              <a:buChar char="•"/>
            </a:pPr>
            <a:r>
              <a:rPr lang="en-US" sz="1200" i="1" dirty="0">
                <a:gradFill>
                  <a:gsLst>
                    <a:gs pos="0">
                      <a:srgbClr val="FFFFFF"/>
                    </a:gs>
                    <a:gs pos="100000">
                      <a:srgbClr val="FFFFFF"/>
                    </a:gs>
                  </a:gsLst>
                  <a:lin ang="5400000" scaled="0"/>
                </a:gradFill>
                <a:latin typeface="Arial" pitchFamily="34" charset="0"/>
                <a:cs typeface="Arial" pitchFamily="34" charset="0"/>
              </a:rPr>
              <a:t>t</a:t>
            </a:r>
            <a:r>
              <a:rPr lang="en-US" sz="1200" i="1" dirty="0" smtClean="0">
                <a:gradFill>
                  <a:gsLst>
                    <a:gs pos="0">
                      <a:srgbClr val="FFFFFF"/>
                    </a:gs>
                    <a:gs pos="100000">
                      <a:srgbClr val="FFFFFF"/>
                    </a:gs>
                  </a:gsLst>
                  <a:lin ang="5400000" scaled="0"/>
                </a:gradFill>
                <a:latin typeface="Arial" pitchFamily="34" charset="0"/>
                <a:cs typeface="Arial" pitchFamily="34" charset="0"/>
              </a:rPr>
              <a:t>ablet or iPad</a:t>
            </a:r>
            <a:endParaRPr lang="en-US" sz="1400" i="1" dirty="0" smtClean="0">
              <a:gradFill>
                <a:gsLst>
                  <a:gs pos="0">
                    <a:srgbClr val="FFFFFF"/>
                  </a:gs>
                  <a:gs pos="100000">
                    <a:srgbClr val="FFFFFF"/>
                  </a:gs>
                </a:gsLst>
                <a:lin ang="5400000" scaled="0"/>
              </a:gradFill>
              <a:latin typeface="Arial" pitchFamily="34" charset="0"/>
              <a:cs typeface="Arial" pitchFamily="34" charset="0"/>
            </a:endParaRPr>
          </a:p>
        </p:txBody>
      </p:sp>
      <p:sp>
        <p:nvSpPr>
          <p:cNvPr id="26" name="Rectangle 25"/>
          <p:cNvSpPr/>
          <p:nvPr/>
        </p:nvSpPr>
        <p:spPr bwMode="auto">
          <a:xfrm>
            <a:off x="2982832" y="4394483"/>
            <a:ext cx="1438197" cy="12154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600" dirty="0" smtClean="0">
                <a:gradFill>
                  <a:gsLst>
                    <a:gs pos="0">
                      <a:srgbClr val="FFFFFF"/>
                    </a:gs>
                    <a:gs pos="100000">
                      <a:srgbClr val="FFFFFF"/>
                    </a:gs>
                  </a:gsLst>
                  <a:lin ang="5400000" scaled="0"/>
                </a:gradFill>
                <a:latin typeface="Arial" pitchFamily="34" charset="0"/>
                <a:cs typeface="Arial" pitchFamily="34" charset="0"/>
              </a:rPr>
              <a:t>Client App</a:t>
            </a:r>
          </a:p>
          <a:p>
            <a:pPr algn="ctr" defTabSz="914099" fontAlgn="base">
              <a:spcBef>
                <a:spcPct val="0"/>
              </a:spcBef>
              <a:spcAft>
                <a:spcPct val="0"/>
              </a:spcAft>
            </a:pPr>
            <a:r>
              <a:rPr lang="en-US" sz="1200" i="1" dirty="0" smtClean="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914099" fontAlgn="base">
              <a:spcBef>
                <a:spcPct val="0"/>
              </a:spcBef>
              <a:spcAft>
                <a:spcPct val="0"/>
              </a:spcAft>
            </a:pPr>
            <a:endParaRPr lang="en-US" sz="1200" i="1" dirty="0">
              <a:gradFill>
                <a:gsLst>
                  <a:gs pos="0">
                    <a:srgbClr val="FFFFFF"/>
                  </a:gs>
                  <a:gs pos="100000">
                    <a:srgbClr val="FFFFFF"/>
                  </a:gs>
                </a:gsLst>
                <a:lin ang="5400000" scaled="0"/>
              </a:gradFill>
              <a:latin typeface="Arial" pitchFamily="34" charset="0"/>
              <a:cs typeface="Arial" pitchFamily="34" charset="0"/>
            </a:endParaRPr>
          </a:p>
          <a:p>
            <a:pPr algn="ctr" defTabSz="914099" fontAlgn="base">
              <a:spcBef>
                <a:spcPct val="0"/>
              </a:spcBef>
              <a:spcAft>
                <a:spcPct val="0"/>
              </a:spcAft>
            </a:pPr>
            <a:endParaRPr lang="en-US" sz="1400" i="1" dirty="0" smtClean="0">
              <a:gradFill>
                <a:gsLst>
                  <a:gs pos="0">
                    <a:srgbClr val="FFFFFF"/>
                  </a:gs>
                  <a:gs pos="100000">
                    <a:srgbClr val="FFFFFF"/>
                  </a:gs>
                </a:gsLst>
                <a:lin ang="5400000" scaled="0"/>
              </a:gradFill>
              <a:latin typeface="Arial" pitchFamily="34" charset="0"/>
              <a:cs typeface="Arial" pitchFamily="34" charset="0"/>
            </a:endParaRPr>
          </a:p>
        </p:txBody>
      </p:sp>
      <p:sp>
        <p:nvSpPr>
          <p:cNvPr id="27" name="Rectangle 26"/>
          <p:cNvSpPr/>
          <p:nvPr/>
        </p:nvSpPr>
        <p:spPr bwMode="auto">
          <a:xfrm>
            <a:off x="5693968" y="3062451"/>
            <a:ext cx="1930151" cy="1420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600" dirty="0" smtClean="0">
                <a:gradFill>
                  <a:gsLst>
                    <a:gs pos="0">
                      <a:srgbClr val="FFFFFF"/>
                    </a:gs>
                    <a:gs pos="100000">
                      <a:srgbClr val="FFFFFF"/>
                    </a:gs>
                  </a:gsLst>
                  <a:lin ang="5400000" scaled="0"/>
                </a:gradFill>
                <a:latin typeface="Arial" pitchFamily="34" charset="0"/>
                <a:cs typeface="Arial" pitchFamily="34" charset="0"/>
              </a:rPr>
              <a:t>Authentication Server</a:t>
            </a:r>
          </a:p>
          <a:p>
            <a:pPr defTabSz="914099" fontAlgn="base">
              <a:spcBef>
                <a:spcPct val="0"/>
              </a:spcBef>
              <a:spcAft>
                <a:spcPct val="0"/>
              </a:spcAft>
            </a:pPr>
            <a:r>
              <a:rPr lang="en-US" sz="1200" i="1" dirty="0" smtClean="0">
                <a:gradFill>
                  <a:gsLst>
                    <a:gs pos="0">
                      <a:srgbClr val="FFFFFF"/>
                    </a:gs>
                    <a:gs pos="100000">
                      <a:srgbClr val="FFFFFF"/>
                    </a:gs>
                  </a:gsLst>
                  <a:lin ang="5400000" scaled="0"/>
                </a:gradFill>
                <a:latin typeface="Arial" pitchFamily="34" charset="0"/>
                <a:cs typeface="Arial" pitchFamily="34" charset="0"/>
              </a:rPr>
              <a:t>Trusted ACS server that authenticates applications and creates </a:t>
            </a:r>
            <a:r>
              <a:rPr lang="en-US" sz="1200" i="1" dirty="0" err="1" smtClean="0">
                <a:gradFill>
                  <a:gsLst>
                    <a:gs pos="0">
                      <a:srgbClr val="FFFFFF"/>
                    </a:gs>
                    <a:gs pos="100000">
                      <a:srgbClr val="FFFFFF"/>
                    </a:gs>
                  </a:gsLst>
                  <a:lin ang="5400000" scaled="0"/>
                </a:gradFill>
                <a:latin typeface="Arial" pitchFamily="34" charset="0"/>
                <a:cs typeface="Arial" pitchFamily="34" charset="0"/>
              </a:rPr>
              <a:t>OAuth</a:t>
            </a:r>
            <a:r>
              <a:rPr lang="en-US" sz="1200" i="1" dirty="0" smtClean="0">
                <a:gradFill>
                  <a:gsLst>
                    <a:gs pos="0">
                      <a:srgbClr val="FFFFFF"/>
                    </a:gs>
                    <a:gs pos="100000">
                      <a:srgbClr val="FFFFFF"/>
                    </a:gs>
                  </a:gsLst>
                  <a:lin ang="5400000" scaled="0"/>
                </a:gradFill>
                <a:latin typeface="Arial" pitchFamily="34" charset="0"/>
                <a:cs typeface="Arial" pitchFamily="34" charset="0"/>
              </a:rPr>
              <a:t> tokens</a:t>
            </a:r>
            <a:endParaRPr lang="en-US" sz="1400" i="1" dirty="0" smtClean="0">
              <a:gradFill>
                <a:gsLst>
                  <a:gs pos="0">
                    <a:srgbClr val="FFFFFF"/>
                  </a:gs>
                  <a:gs pos="100000">
                    <a:srgbClr val="FFFFFF"/>
                  </a:gs>
                </a:gsLst>
                <a:lin ang="5400000" scaled="0"/>
              </a:gradFill>
              <a:latin typeface="Arial" pitchFamily="34" charset="0"/>
              <a:cs typeface="Arial" pitchFamily="34" charset="0"/>
            </a:endParaRPr>
          </a:p>
        </p:txBody>
      </p:sp>
      <p:cxnSp>
        <p:nvCxnSpPr>
          <p:cNvPr id="29" name="Straight Arrow Connector 28"/>
          <p:cNvCxnSpPr/>
          <p:nvPr/>
        </p:nvCxnSpPr>
        <p:spPr>
          <a:xfrm flipH="1">
            <a:off x="1809180" y="2651478"/>
            <a:ext cx="1090382" cy="70640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4" name="Straight Arrow Connector 33"/>
          <p:cNvCxnSpPr/>
          <p:nvPr/>
        </p:nvCxnSpPr>
        <p:spPr>
          <a:xfrm flipV="1">
            <a:off x="4485521" y="4272844"/>
            <a:ext cx="1103526" cy="59831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H="1">
            <a:off x="4498961" y="4627364"/>
            <a:ext cx="1154578" cy="63889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524308" y="2257460"/>
            <a:ext cx="1312048" cy="652898"/>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H="1" flipV="1">
            <a:off x="4470482" y="2725049"/>
            <a:ext cx="1134363" cy="57137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flipH="1" flipV="1">
            <a:off x="1490133" y="4661090"/>
            <a:ext cx="1305013" cy="571441"/>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1821562" y="4350542"/>
            <a:ext cx="1038075" cy="43594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50" name="Freeform 49"/>
          <p:cNvSpPr/>
          <p:nvPr/>
        </p:nvSpPr>
        <p:spPr>
          <a:xfrm>
            <a:off x="1882758" y="2190384"/>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51" name="Freeform 50"/>
          <p:cNvSpPr/>
          <p:nvPr/>
        </p:nvSpPr>
        <p:spPr>
          <a:xfrm>
            <a:off x="2263640" y="2913611"/>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4</a:t>
            </a:r>
            <a:endParaRPr lang="en-US" sz="2100" kern="1200" dirty="0"/>
          </a:p>
        </p:txBody>
      </p:sp>
      <p:sp>
        <p:nvSpPr>
          <p:cNvPr id="52" name="Freeform 51"/>
          <p:cNvSpPr/>
          <p:nvPr/>
        </p:nvSpPr>
        <p:spPr>
          <a:xfrm>
            <a:off x="4951411" y="2142349"/>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2</a:t>
            </a:r>
            <a:endParaRPr lang="en-US" sz="2100" kern="1200" dirty="0"/>
          </a:p>
        </p:txBody>
      </p:sp>
      <p:sp>
        <p:nvSpPr>
          <p:cNvPr id="53" name="Freeform 52"/>
          <p:cNvSpPr/>
          <p:nvPr/>
        </p:nvSpPr>
        <p:spPr>
          <a:xfrm>
            <a:off x="4724309" y="2940726"/>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3</a:t>
            </a:r>
            <a:endParaRPr lang="en-US" sz="2100" kern="1200" dirty="0"/>
          </a:p>
        </p:txBody>
      </p:sp>
      <p:sp>
        <p:nvSpPr>
          <p:cNvPr id="54" name="Freeform 53"/>
          <p:cNvSpPr/>
          <p:nvPr/>
        </p:nvSpPr>
        <p:spPr>
          <a:xfrm>
            <a:off x="4703926" y="4201069"/>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6</a:t>
            </a:r>
            <a:endParaRPr lang="en-US" sz="2100" kern="1200" dirty="0"/>
          </a:p>
        </p:txBody>
      </p:sp>
      <p:sp>
        <p:nvSpPr>
          <p:cNvPr id="55" name="Freeform 54"/>
          <p:cNvSpPr/>
          <p:nvPr/>
        </p:nvSpPr>
        <p:spPr>
          <a:xfrm>
            <a:off x="4934532" y="487115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7</a:t>
            </a:r>
            <a:endParaRPr lang="en-US" sz="2100" kern="1200" dirty="0"/>
          </a:p>
        </p:txBody>
      </p:sp>
      <p:sp>
        <p:nvSpPr>
          <p:cNvPr id="56" name="Freeform 55"/>
          <p:cNvSpPr/>
          <p:nvPr/>
        </p:nvSpPr>
        <p:spPr>
          <a:xfrm>
            <a:off x="1999273" y="4121621"/>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5</a:t>
            </a:r>
            <a:endParaRPr lang="en-US" sz="2100" kern="1200" dirty="0"/>
          </a:p>
        </p:txBody>
      </p:sp>
      <p:sp>
        <p:nvSpPr>
          <p:cNvPr id="57" name="Freeform 56"/>
          <p:cNvSpPr/>
          <p:nvPr/>
        </p:nvSpPr>
        <p:spPr>
          <a:xfrm>
            <a:off x="1913718" y="489660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10</a:t>
            </a:r>
            <a:endParaRPr lang="en-US" sz="2100" kern="1200" dirty="0"/>
          </a:p>
        </p:txBody>
      </p:sp>
      <p:grpSp>
        <p:nvGrpSpPr>
          <p:cNvPr id="61" name="Group 60"/>
          <p:cNvGrpSpPr/>
          <p:nvPr/>
        </p:nvGrpSpPr>
        <p:grpSpPr>
          <a:xfrm>
            <a:off x="7936603" y="3572515"/>
            <a:ext cx="3747563" cy="646331"/>
            <a:chOff x="7967332" y="3160719"/>
            <a:chExt cx="3747563" cy="646331"/>
          </a:xfrm>
        </p:grpSpPr>
        <p:sp>
          <p:nvSpPr>
            <p:cNvPr id="58" name="Freeform 57"/>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6</a:t>
              </a:r>
              <a:endParaRPr lang="en-US" sz="2100" kern="1200" dirty="0"/>
            </a:p>
          </p:txBody>
        </p:sp>
        <p:sp>
          <p:nvSpPr>
            <p:cNvPr id="59" name="TextBox 58"/>
            <p:cNvSpPr txBox="1"/>
            <p:nvPr/>
          </p:nvSpPr>
          <p:spPr>
            <a:xfrm>
              <a:off x="8586987" y="3160719"/>
              <a:ext cx="3127908" cy="646331"/>
            </a:xfrm>
            <a:prstGeom prst="rect">
              <a:avLst/>
            </a:prstGeom>
            <a:noFill/>
          </p:spPr>
          <p:txBody>
            <a:bodyPr wrap="none" lIns="0" tIns="0" rIns="0" bIns="0" rtlCol="0" anchor="ctr">
              <a:spAutoFit/>
            </a:bodyPr>
            <a:lstStyle/>
            <a:p>
              <a:r>
                <a:rPr lang="en-US" sz="1400" spc="-70" dirty="0" smtClean="0">
                  <a:solidFill>
                    <a:schemeClr val="accent4"/>
                  </a:solidFill>
                </a:rPr>
                <a:t>Client App is able to pull refresh token out</a:t>
              </a:r>
              <a:br>
                <a:rPr lang="en-US" sz="1400" spc="-70" dirty="0" smtClean="0">
                  <a:solidFill>
                    <a:schemeClr val="accent4"/>
                  </a:solidFill>
                </a:rPr>
              </a:br>
              <a:r>
                <a:rPr lang="en-US" sz="1400" spc="-70" dirty="0" smtClean="0">
                  <a:solidFill>
                    <a:schemeClr val="accent4"/>
                  </a:solidFill>
                </a:rPr>
                <a:t>of the context toke. Client app then passes</a:t>
              </a:r>
              <a:br>
                <a:rPr lang="en-US" sz="1400" spc="-70" dirty="0" smtClean="0">
                  <a:solidFill>
                    <a:schemeClr val="accent4"/>
                  </a:solidFill>
                </a:rPr>
              </a:br>
              <a:r>
                <a:rPr lang="en-US" sz="1400" spc="-70" dirty="0" smtClean="0">
                  <a:solidFill>
                    <a:schemeClr val="accent4"/>
                  </a:solidFill>
                </a:rPr>
                <a:t>refresh token to ACS to request </a:t>
              </a:r>
              <a:r>
                <a:rPr lang="en-US" sz="1400" spc="-70" dirty="0" err="1" smtClean="0">
                  <a:solidFill>
                    <a:schemeClr val="accent4"/>
                  </a:solidFill>
                </a:rPr>
                <a:t>oAuth</a:t>
              </a:r>
              <a:r>
                <a:rPr lang="en-US" sz="1400" spc="-70" dirty="0" smtClean="0">
                  <a:solidFill>
                    <a:schemeClr val="accent4"/>
                  </a:solidFill>
                </a:rPr>
                <a:t> token</a:t>
              </a:r>
            </a:p>
          </p:txBody>
        </p:sp>
      </p:grpSp>
      <p:grpSp>
        <p:nvGrpSpPr>
          <p:cNvPr id="62" name="Group 61"/>
          <p:cNvGrpSpPr/>
          <p:nvPr/>
        </p:nvGrpSpPr>
        <p:grpSpPr>
          <a:xfrm>
            <a:off x="7936603" y="1258660"/>
            <a:ext cx="3628940" cy="457841"/>
            <a:chOff x="7967332" y="3254965"/>
            <a:chExt cx="3628940" cy="457841"/>
          </a:xfrm>
        </p:grpSpPr>
        <p:sp>
          <p:nvSpPr>
            <p:cNvPr id="63" name="Freeform 62"/>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64" name="TextBox 63"/>
            <p:cNvSpPr txBox="1"/>
            <p:nvPr/>
          </p:nvSpPr>
          <p:spPr>
            <a:xfrm>
              <a:off x="8586987" y="3376162"/>
              <a:ext cx="3009285" cy="215444"/>
            </a:xfrm>
            <a:prstGeom prst="rect">
              <a:avLst/>
            </a:prstGeom>
            <a:noFill/>
          </p:spPr>
          <p:txBody>
            <a:bodyPr wrap="none" lIns="0" tIns="0" rIns="0" bIns="0" rtlCol="0" anchor="ctr">
              <a:spAutoFit/>
            </a:bodyPr>
            <a:lstStyle/>
            <a:p>
              <a:r>
                <a:rPr lang="en-US" sz="1400" spc="-70" dirty="0" smtClean="0">
                  <a:solidFill>
                    <a:schemeClr val="accent4"/>
                  </a:solidFill>
                </a:rPr>
                <a:t>SharePoint Authenticates user using claims</a:t>
              </a:r>
            </a:p>
          </p:txBody>
        </p:sp>
      </p:grpSp>
      <p:grpSp>
        <p:nvGrpSpPr>
          <p:cNvPr id="65" name="Group 64"/>
          <p:cNvGrpSpPr/>
          <p:nvPr/>
        </p:nvGrpSpPr>
        <p:grpSpPr>
          <a:xfrm>
            <a:off x="7936603" y="1724038"/>
            <a:ext cx="3746473" cy="457841"/>
            <a:chOff x="7967332" y="3254965"/>
            <a:chExt cx="3746473" cy="457841"/>
          </a:xfrm>
        </p:grpSpPr>
        <p:sp>
          <p:nvSpPr>
            <p:cNvPr id="66" name="Freeform 65"/>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2</a:t>
              </a:r>
              <a:endParaRPr lang="en-US" sz="2100" kern="1200" dirty="0"/>
            </a:p>
          </p:txBody>
        </p:sp>
        <p:sp>
          <p:nvSpPr>
            <p:cNvPr id="67" name="TextBox 66"/>
            <p:cNvSpPr txBox="1"/>
            <p:nvPr/>
          </p:nvSpPr>
          <p:spPr>
            <a:xfrm>
              <a:off x="8586987" y="3376162"/>
              <a:ext cx="3126818" cy="215444"/>
            </a:xfrm>
            <a:prstGeom prst="rect">
              <a:avLst/>
            </a:prstGeom>
            <a:noFill/>
          </p:spPr>
          <p:txBody>
            <a:bodyPr wrap="none" lIns="0" tIns="0" rIns="0" bIns="0" rtlCol="0" anchor="ctr">
              <a:spAutoFit/>
            </a:bodyPr>
            <a:lstStyle/>
            <a:p>
              <a:r>
                <a:rPr lang="en-US" sz="1400" spc="-70" dirty="0" smtClean="0">
                  <a:solidFill>
                    <a:schemeClr val="accent4"/>
                  </a:solidFill>
                </a:rPr>
                <a:t>SharePoint requests context token from user</a:t>
              </a:r>
            </a:p>
          </p:txBody>
        </p:sp>
      </p:grpSp>
      <p:grpSp>
        <p:nvGrpSpPr>
          <p:cNvPr id="68" name="Group 67"/>
          <p:cNvGrpSpPr/>
          <p:nvPr/>
        </p:nvGrpSpPr>
        <p:grpSpPr>
          <a:xfrm>
            <a:off x="7936603" y="2189416"/>
            <a:ext cx="3746473" cy="457841"/>
            <a:chOff x="7967332" y="3254965"/>
            <a:chExt cx="3746473" cy="457841"/>
          </a:xfrm>
        </p:grpSpPr>
        <p:sp>
          <p:nvSpPr>
            <p:cNvPr id="69" name="Freeform 68"/>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3</a:t>
              </a:r>
              <a:endParaRPr lang="en-US" sz="2100" kern="1200" dirty="0"/>
            </a:p>
          </p:txBody>
        </p:sp>
        <p:sp>
          <p:nvSpPr>
            <p:cNvPr id="70" name="TextBox 69"/>
            <p:cNvSpPr txBox="1"/>
            <p:nvPr/>
          </p:nvSpPr>
          <p:spPr>
            <a:xfrm>
              <a:off x="8586987" y="3376162"/>
              <a:ext cx="3126818" cy="215444"/>
            </a:xfrm>
            <a:prstGeom prst="rect">
              <a:avLst/>
            </a:prstGeom>
            <a:noFill/>
          </p:spPr>
          <p:txBody>
            <a:bodyPr wrap="none" lIns="0" tIns="0" rIns="0" bIns="0" rtlCol="0" anchor="ctr">
              <a:spAutoFit/>
            </a:bodyPr>
            <a:lstStyle/>
            <a:p>
              <a:r>
                <a:rPr lang="en-US" sz="1400" spc="-70" dirty="0" smtClean="0">
                  <a:solidFill>
                    <a:schemeClr val="accent4"/>
                  </a:solidFill>
                </a:rPr>
                <a:t>SharePoint requests context token from user</a:t>
              </a:r>
            </a:p>
          </p:txBody>
        </p:sp>
      </p:grpSp>
      <p:grpSp>
        <p:nvGrpSpPr>
          <p:cNvPr id="71" name="Group 70"/>
          <p:cNvGrpSpPr/>
          <p:nvPr/>
        </p:nvGrpSpPr>
        <p:grpSpPr>
          <a:xfrm>
            <a:off x="7936603" y="2666083"/>
            <a:ext cx="3421063" cy="457841"/>
            <a:chOff x="7967332" y="3254965"/>
            <a:chExt cx="3421063" cy="457841"/>
          </a:xfrm>
        </p:grpSpPr>
        <p:sp>
          <p:nvSpPr>
            <p:cNvPr id="72" name="Freeform 71"/>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4</a:t>
              </a:r>
              <a:endParaRPr lang="en-US" sz="2100" kern="1200" dirty="0"/>
            </a:p>
          </p:txBody>
        </p:sp>
        <p:sp>
          <p:nvSpPr>
            <p:cNvPr id="73" name="TextBox 72"/>
            <p:cNvSpPr txBox="1"/>
            <p:nvPr/>
          </p:nvSpPr>
          <p:spPr>
            <a:xfrm>
              <a:off x="8586987" y="3376162"/>
              <a:ext cx="2801408" cy="215444"/>
            </a:xfrm>
            <a:prstGeom prst="rect">
              <a:avLst/>
            </a:prstGeom>
            <a:noFill/>
          </p:spPr>
          <p:txBody>
            <a:bodyPr wrap="none" lIns="0" tIns="0" rIns="0" bIns="0" rtlCol="0" anchor="ctr">
              <a:spAutoFit/>
            </a:bodyPr>
            <a:lstStyle/>
            <a:p>
              <a:r>
                <a:rPr lang="en-US" sz="1400" spc="-70" dirty="0" smtClean="0">
                  <a:solidFill>
                    <a:schemeClr val="accent4"/>
                  </a:solidFill>
                </a:rPr>
                <a:t>SharePoint passes context token to user</a:t>
              </a:r>
            </a:p>
          </p:txBody>
        </p:sp>
      </p:grpSp>
      <p:grpSp>
        <p:nvGrpSpPr>
          <p:cNvPr id="74" name="Group 73"/>
          <p:cNvGrpSpPr/>
          <p:nvPr/>
        </p:nvGrpSpPr>
        <p:grpSpPr>
          <a:xfrm>
            <a:off x="7936603" y="3142750"/>
            <a:ext cx="3548727" cy="457841"/>
            <a:chOff x="7967332" y="3254965"/>
            <a:chExt cx="3548727" cy="457841"/>
          </a:xfrm>
        </p:grpSpPr>
        <p:sp>
          <p:nvSpPr>
            <p:cNvPr id="75" name="Freeform 74"/>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5</a:t>
              </a:r>
              <a:endParaRPr lang="en-US" sz="2100" kern="1200" dirty="0"/>
            </a:p>
          </p:txBody>
        </p:sp>
        <p:sp>
          <p:nvSpPr>
            <p:cNvPr id="76" name="TextBox 75"/>
            <p:cNvSpPr txBox="1"/>
            <p:nvPr/>
          </p:nvSpPr>
          <p:spPr>
            <a:xfrm>
              <a:off x="8586987" y="3376162"/>
              <a:ext cx="2929072" cy="215444"/>
            </a:xfrm>
            <a:prstGeom prst="rect">
              <a:avLst/>
            </a:prstGeom>
            <a:noFill/>
          </p:spPr>
          <p:txBody>
            <a:bodyPr wrap="none" lIns="0" tIns="0" rIns="0" bIns="0" rtlCol="0" anchor="ctr">
              <a:spAutoFit/>
            </a:bodyPr>
            <a:lstStyle/>
            <a:p>
              <a:r>
                <a:rPr lang="en-US" sz="1400" spc="-70" dirty="0" smtClean="0">
                  <a:solidFill>
                    <a:schemeClr val="accent4"/>
                  </a:solidFill>
                </a:rPr>
                <a:t>User POSTS to app passing context token</a:t>
              </a:r>
            </a:p>
          </p:txBody>
        </p:sp>
      </p:grpSp>
      <p:grpSp>
        <p:nvGrpSpPr>
          <p:cNvPr id="77" name="Group 76"/>
          <p:cNvGrpSpPr/>
          <p:nvPr/>
        </p:nvGrpSpPr>
        <p:grpSpPr>
          <a:xfrm>
            <a:off x="7936603" y="4237257"/>
            <a:ext cx="3314560" cy="457841"/>
            <a:chOff x="7967332" y="3254965"/>
            <a:chExt cx="3314560" cy="457841"/>
          </a:xfrm>
        </p:grpSpPr>
        <p:sp>
          <p:nvSpPr>
            <p:cNvPr id="78" name="Freeform 77"/>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7</a:t>
              </a:r>
              <a:endParaRPr lang="en-US" sz="2100" kern="1200" dirty="0"/>
            </a:p>
          </p:txBody>
        </p:sp>
        <p:sp>
          <p:nvSpPr>
            <p:cNvPr id="79" name="TextBox 78"/>
            <p:cNvSpPr txBox="1"/>
            <p:nvPr/>
          </p:nvSpPr>
          <p:spPr>
            <a:xfrm>
              <a:off x="8586987" y="3376162"/>
              <a:ext cx="2694905" cy="215444"/>
            </a:xfrm>
            <a:prstGeom prst="rect">
              <a:avLst/>
            </a:prstGeom>
            <a:noFill/>
          </p:spPr>
          <p:txBody>
            <a:bodyPr wrap="none" lIns="0" tIns="0" rIns="0" bIns="0" rtlCol="0" anchor="ctr">
              <a:spAutoFit/>
            </a:bodyPr>
            <a:lstStyle/>
            <a:p>
              <a:r>
                <a:rPr lang="en-US" sz="1400" spc="-70" dirty="0" smtClean="0">
                  <a:solidFill>
                    <a:schemeClr val="accent4"/>
                  </a:solidFill>
                </a:rPr>
                <a:t>ACS returns </a:t>
              </a:r>
              <a:r>
                <a:rPr lang="en-US" sz="1400" spc="-70" dirty="0" err="1" smtClean="0">
                  <a:solidFill>
                    <a:schemeClr val="accent4"/>
                  </a:solidFill>
                </a:rPr>
                <a:t>OAuth</a:t>
              </a:r>
              <a:r>
                <a:rPr lang="en-US" sz="1400" spc="-70" dirty="0" smtClean="0">
                  <a:solidFill>
                    <a:schemeClr val="accent4"/>
                  </a:solidFill>
                </a:rPr>
                <a:t> token to client app</a:t>
              </a:r>
            </a:p>
          </p:txBody>
        </p:sp>
      </p:grpSp>
      <p:grpSp>
        <p:nvGrpSpPr>
          <p:cNvPr id="80" name="Group 79"/>
          <p:cNvGrpSpPr/>
          <p:nvPr/>
        </p:nvGrpSpPr>
        <p:grpSpPr>
          <a:xfrm>
            <a:off x="7936603" y="4702635"/>
            <a:ext cx="3304493" cy="457841"/>
            <a:chOff x="7967332" y="3254965"/>
            <a:chExt cx="3304493" cy="457841"/>
          </a:xfrm>
        </p:grpSpPr>
        <p:sp>
          <p:nvSpPr>
            <p:cNvPr id="81" name="Freeform 80"/>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8</a:t>
              </a:r>
              <a:endParaRPr lang="en-US" sz="2100" kern="1200" dirty="0"/>
            </a:p>
          </p:txBody>
        </p:sp>
        <p:sp>
          <p:nvSpPr>
            <p:cNvPr id="82" name="TextBox 81"/>
            <p:cNvSpPr txBox="1"/>
            <p:nvPr/>
          </p:nvSpPr>
          <p:spPr>
            <a:xfrm>
              <a:off x="8586987" y="3268441"/>
              <a:ext cx="2684838" cy="430887"/>
            </a:xfrm>
            <a:prstGeom prst="rect">
              <a:avLst/>
            </a:prstGeom>
            <a:noFill/>
          </p:spPr>
          <p:txBody>
            <a:bodyPr wrap="none" lIns="0" tIns="0" rIns="0" bIns="0" rtlCol="0" anchor="ctr">
              <a:spAutoFit/>
            </a:bodyPr>
            <a:lstStyle/>
            <a:p>
              <a:r>
                <a:rPr lang="en-US" sz="1400" spc="-70" dirty="0" smtClean="0">
                  <a:solidFill>
                    <a:schemeClr val="accent4"/>
                  </a:solidFill>
                </a:rPr>
                <a:t>Client App makes CSOM/REST calls to</a:t>
              </a:r>
              <a:br>
                <a:rPr lang="en-US" sz="1400" spc="-70" dirty="0" smtClean="0">
                  <a:solidFill>
                    <a:schemeClr val="accent4"/>
                  </a:solidFill>
                </a:rPr>
              </a:br>
              <a:r>
                <a:rPr lang="en-US" sz="1400" spc="-70" dirty="0" smtClean="0">
                  <a:solidFill>
                    <a:schemeClr val="accent4"/>
                  </a:solidFill>
                </a:rPr>
                <a:t>SharePoint site passing </a:t>
              </a:r>
              <a:r>
                <a:rPr lang="en-US" sz="1400" spc="-70" dirty="0" err="1" smtClean="0">
                  <a:solidFill>
                    <a:schemeClr val="accent4"/>
                  </a:solidFill>
                </a:rPr>
                <a:t>OAuth</a:t>
              </a:r>
              <a:r>
                <a:rPr lang="en-US" sz="1400" spc="-70" dirty="0" smtClean="0">
                  <a:solidFill>
                    <a:schemeClr val="accent4"/>
                  </a:solidFill>
                </a:rPr>
                <a:t> token</a:t>
              </a:r>
            </a:p>
          </p:txBody>
        </p:sp>
      </p:grpSp>
      <p:grpSp>
        <p:nvGrpSpPr>
          <p:cNvPr id="83" name="Group 82"/>
          <p:cNvGrpSpPr/>
          <p:nvPr/>
        </p:nvGrpSpPr>
        <p:grpSpPr>
          <a:xfrm>
            <a:off x="7936603" y="5171322"/>
            <a:ext cx="3281025" cy="457841"/>
            <a:chOff x="7967332" y="3254965"/>
            <a:chExt cx="3281025" cy="457841"/>
          </a:xfrm>
        </p:grpSpPr>
        <p:sp>
          <p:nvSpPr>
            <p:cNvPr id="84" name="Freeform 83"/>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9</a:t>
              </a:r>
              <a:endParaRPr lang="en-US" sz="2100" kern="1200" dirty="0"/>
            </a:p>
          </p:txBody>
        </p:sp>
        <p:sp>
          <p:nvSpPr>
            <p:cNvPr id="85" name="TextBox 84"/>
            <p:cNvSpPr txBox="1"/>
            <p:nvPr/>
          </p:nvSpPr>
          <p:spPr>
            <a:xfrm>
              <a:off x="8586987" y="3376162"/>
              <a:ext cx="2661370" cy="215444"/>
            </a:xfrm>
            <a:prstGeom prst="rect">
              <a:avLst/>
            </a:prstGeom>
            <a:noFill/>
          </p:spPr>
          <p:txBody>
            <a:bodyPr wrap="none" lIns="0" tIns="0" rIns="0" bIns="0" rtlCol="0" anchor="ctr">
              <a:spAutoFit/>
            </a:bodyPr>
            <a:lstStyle/>
            <a:p>
              <a:r>
                <a:rPr lang="en-US" sz="1400" spc="-70" dirty="0" smtClean="0">
                  <a:solidFill>
                    <a:schemeClr val="accent4"/>
                  </a:solidFill>
                </a:rPr>
                <a:t>SharePoint returns site content to app</a:t>
              </a:r>
            </a:p>
          </p:txBody>
        </p:sp>
      </p:grpSp>
      <p:grpSp>
        <p:nvGrpSpPr>
          <p:cNvPr id="89" name="Group 88"/>
          <p:cNvGrpSpPr/>
          <p:nvPr/>
        </p:nvGrpSpPr>
        <p:grpSpPr>
          <a:xfrm>
            <a:off x="7936603" y="5651741"/>
            <a:ext cx="3392273" cy="457841"/>
            <a:chOff x="7967332" y="3254965"/>
            <a:chExt cx="3392273" cy="457841"/>
          </a:xfrm>
        </p:grpSpPr>
        <p:sp>
          <p:nvSpPr>
            <p:cNvPr id="90" name="Freeform 89"/>
            <p:cNvSpPr/>
            <p:nvPr/>
          </p:nvSpPr>
          <p:spPr>
            <a:xfrm>
              <a:off x="7967332" y="325496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10</a:t>
              </a:r>
              <a:endParaRPr lang="en-US" sz="2100" kern="1200" dirty="0"/>
            </a:p>
          </p:txBody>
        </p:sp>
        <p:sp>
          <p:nvSpPr>
            <p:cNvPr id="91" name="TextBox 90"/>
            <p:cNvSpPr txBox="1"/>
            <p:nvPr/>
          </p:nvSpPr>
          <p:spPr>
            <a:xfrm>
              <a:off x="8586987" y="3376162"/>
              <a:ext cx="2772618" cy="215444"/>
            </a:xfrm>
            <a:prstGeom prst="rect">
              <a:avLst/>
            </a:prstGeom>
            <a:noFill/>
          </p:spPr>
          <p:txBody>
            <a:bodyPr wrap="none" lIns="0" tIns="0" rIns="0" bIns="0" rtlCol="0" anchor="ctr">
              <a:spAutoFit/>
            </a:bodyPr>
            <a:lstStyle/>
            <a:p>
              <a:r>
                <a:rPr lang="en-US" sz="1400" spc="-70" dirty="0" smtClean="0">
                  <a:solidFill>
                    <a:schemeClr val="accent4"/>
                  </a:solidFill>
                </a:rPr>
                <a:t>Client App returns HTML to user device</a:t>
              </a:r>
            </a:p>
          </p:txBody>
        </p:sp>
      </p:grpSp>
      <p:cxnSp>
        <p:nvCxnSpPr>
          <p:cNvPr id="92" name="Straight Arrow Connector 91"/>
          <p:cNvCxnSpPr/>
          <p:nvPr/>
        </p:nvCxnSpPr>
        <p:spPr>
          <a:xfrm flipV="1">
            <a:off x="3398510" y="3184753"/>
            <a:ext cx="4167" cy="1094726"/>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a:off x="3967564" y="3188700"/>
            <a:ext cx="4167" cy="1094726"/>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96" name="Freeform 95"/>
          <p:cNvSpPr/>
          <p:nvPr/>
        </p:nvSpPr>
        <p:spPr>
          <a:xfrm>
            <a:off x="3006448" y="357251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8</a:t>
            </a:r>
            <a:endParaRPr lang="en-US" sz="2100" kern="1200" dirty="0"/>
          </a:p>
        </p:txBody>
      </p:sp>
      <p:sp>
        <p:nvSpPr>
          <p:cNvPr id="97" name="Freeform 96"/>
          <p:cNvSpPr/>
          <p:nvPr/>
        </p:nvSpPr>
        <p:spPr>
          <a:xfrm>
            <a:off x="3926334" y="3398567"/>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9</a:t>
            </a:r>
            <a:endParaRPr lang="en-US" sz="2100" kern="1200" dirty="0"/>
          </a:p>
        </p:txBody>
      </p:sp>
    </p:spTree>
    <p:extLst>
      <p:ext uri="{BB962C8B-B14F-4D97-AF65-F5344CB8AC3E}">
        <p14:creationId xmlns:p14="http://schemas.microsoft.com/office/powerpoint/2010/main" val="882873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10"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fade">
                                      <p:cBhvr>
                                        <p:cTn id="79" dur="500"/>
                                        <p:tgtEl>
                                          <p:spTgt spid="7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fade">
                                      <p:cBhvr>
                                        <p:cTn id="84" dur="500"/>
                                        <p:tgtEl>
                                          <p:spTgt spid="96"/>
                                        </p:tgtEl>
                                      </p:cBhvr>
                                    </p:animEffect>
                                  </p:childTnLst>
                                </p:cTn>
                              </p:par>
                              <p:par>
                                <p:cTn id="85" presetID="10" presetClass="entr" presetSubtype="0"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fade">
                                      <p:cBhvr>
                                        <p:cTn id="87" dur="500"/>
                                        <p:tgtEl>
                                          <p:spTgt spid="92"/>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fade">
                                      <p:cBhvr>
                                        <p:cTn id="95" dur="500"/>
                                        <p:tgtEl>
                                          <p:spTgt spid="97"/>
                                        </p:tgtEl>
                                      </p:cBhvr>
                                    </p:animEffect>
                                  </p:childTnLst>
                                </p:cTn>
                              </p:par>
                              <p:par>
                                <p:cTn id="96" presetID="10" presetClass="entr" presetSubtype="0" fill="hold" nodeType="with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fade">
                                      <p:cBhvr>
                                        <p:cTn id="98" dur="500"/>
                                        <p:tgtEl>
                                          <p:spTgt spid="95"/>
                                        </p:tgtEl>
                                      </p:cBhvr>
                                    </p:animEffect>
                                  </p:childTnLst>
                                </p:cTn>
                              </p:par>
                              <p:par>
                                <p:cTn id="99" presetID="10" presetClass="entr" presetSubtype="0" fill="hold"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500"/>
                                        <p:tgtEl>
                                          <p:spTgt spid="8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500"/>
                                        <p:tgtEl>
                                          <p:spTgt spid="4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par>
                                <p:cTn id="110" presetID="10" presetClass="entr" presetSubtype="0" fill="hold"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96" grpId="0" animBg="1"/>
      <p:bldP spid="9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Flow</a:t>
            </a:r>
          </a:p>
        </p:txBody>
      </p:sp>
      <p:grpSp>
        <p:nvGrpSpPr>
          <p:cNvPr id="93" name="Group 92"/>
          <p:cNvGrpSpPr>
            <a:grpSpLocks noChangeAspect="1"/>
          </p:cNvGrpSpPr>
          <p:nvPr/>
        </p:nvGrpSpPr>
        <p:grpSpPr>
          <a:xfrm>
            <a:off x="4648488" y="824614"/>
            <a:ext cx="2143001" cy="1980000"/>
            <a:chOff x="4583290" y="569756"/>
            <a:chExt cx="2539971" cy="2346772"/>
          </a:xfrm>
        </p:grpSpPr>
        <p:sp>
          <p:nvSpPr>
            <p:cNvPr id="92" name="Flowchart: Process 91"/>
            <p:cNvSpPr/>
            <p:nvPr/>
          </p:nvSpPr>
          <p:spPr bwMode="auto">
            <a:xfrm>
              <a:off x="4583290" y="569756"/>
              <a:ext cx="2421116" cy="2325043"/>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p:cNvGrpSpPr/>
            <p:nvPr/>
          </p:nvGrpSpPr>
          <p:grpSpPr>
            <a:xfrm>
              <a:off x="5032508" y="904739"/>
              <a:ext cx="2090753" cy="2011789"/>
              <a:chOff x="3404188" y="2365141"/>
              <a:chExt cx="2090753" cy="2011789"/>
            </a:xfrm>
          </p:grpSpPr>
          <p:grpSp>
            <p:nvGrpSpPr>
              <p:cNvPr id="46" name="Group 45"/>
              <p:cNvGrpSpPr/>
              <p:nvPr/>
            </p:nvGrpSpPr>
            <p:grpSpPr>
              <a:xfrm>
                <a:off x="4131580" y="2634725"/>
                <a:ext cx="666750" cy="1487475"/>
                <a:chOff x="2081162" y="4640597"/>
                <a:chExt cx="666750" cy="1487475"/>
              </a:xfrm>
              <a:solidFill>
                <a:schemeClr val="bg1"/>
              </a:solidFill>
            </p:grpSpPr>
            <p:sp>
              <p:nvSpPr>
                <p:cNvPr id="57" name="Snip Diagonal Corner Rectangle 5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Isosceles Triangle 5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482627" y="2365141"/>
                <a:ext cx="2012314" cy="2011789"/>
              </a:xfrm>
              <a:prstGeom prst="rect">
                <a:avLst/>
              </a:prstGeom>
              <a:noFill/>
            </p:spPr>
          </p:pic>
          <p:grpSp>
            <p:nvGrpSpPr>
              <p:cNvPr id="48" name="Group 47"/>
              <p:cNvGrpSpPr/>
              <p:nvPr/>
            </p:nvGrpSpPr>
            <p:grpSpPr>
              <a:xfrm>
                <a:off x="3404188" y="2985988"/>
                <a:ext cx="1090092" cy="875577"/>
                <a:chOff x="8224522" y="1953280"/>
                <a:chExt cx="1090092" cy="875577"/>
              </a:xfrm>
            </p:grpSpPr>
            <p:grpSp>
              <p:nvGrpSpPr>
                <p:cNvPr id="49" name="Group 48"/>
                <p:cNvGrpSpPr/>
                <p:nvPr/>
              </p:nvGrpSpPr>
              <p:grpSpPr>
                <a:xfrm>
                  <a:off x="8224522" y="1953280"/>
                  <a:ext cx="1090092" cy="875577"/>
                  <a:chOff x="3599175" y="4220568"/>
                  <a:chExt cx="1090092" cy="875577"/>
                </a:xfrm>
              </p:grpSpPr>
              <p:sp>
                <p:nvSpPr>
                  <p:cNvPr id="53" name="Rounded Rectangle 5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p:cNvGrpSpPr/>
                  <p:nvPr/>
                </p:nvGrpSpPr>
                <p:grpSpPr>
                  <a:xfrm>
                    <a:off x="3614541" y="4243079"/>
                    <a:ext cx="1057169" cy="832818"/>
                    <a:chOff x="3705190" y="4561217"/>
                    <a:chExt cx="1057169" cy="832818"/>
                  </a:xfrm>
                </p:grpSpPr>
                <p:pic>
                  <p:nvPicPr>
                    <p:cNvPr id="55"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6" name="Rectangle 5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0" name="Group 49"/>
                <p:cNvGrpSpPr/>
                <p:nvPr/>
              </p:nvGrpSpPr>
              <p:grpSpPr>
                <a:xfrm>
                  <a:off x="8490140" y="2176722"/>
                  <a:ext cx="637210" cy="553161"/>
                  <a:chOff x="5768367" y="2467303"/>
                  <a:chExt cx="637210" cy="553161"/>
                </a:xfrm>
              </p:grpSpPr>
              <p:pic>
                <p:nvPicPr>
                  <p:cNvPr id="51" name="Picture 4" descr="\\MAGNUM\Projects\Microsoft\Cloud Power FY12\Design\Icons\PNGs\IT_guy.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5852416" y="2467303"/>
                    <a:ext cx="553161" cy="553161"/>
                  </a:xfrm>
                  <a:prstGeom prst="rect">
                    <a:avLst/>
                  </a:prstGeom>
                  <a:noFill/>
                </p:spPr>
              </p:pic>
              <p:pic>
                <p:nvPicPr>
                  <p:cNvPr id="52" name="Picture 3" descr="\\MAGNUM\Projects\Microsoft\Cloud Power FY12\Design\ICONS_PNG\Confidentiality.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768367" y="2655722"/>
                    <a:ext cx="364742" cy="364742"/>
                  </a:xfrm>
                  <a:prstGeom prst="rect">
                    <a:avLst/>
                  </a:prstGeom>
                  <a:noFill/>
                </p:spPr>
              </p:pic>
            </p:grpSp>
          </p:grpSp>
        </p:grpSp>
        <p:sp>
          <p:nvSpPr>
            <p:cNvPr id="74" name="TextBox 73"/>
            <p:cNvSpPr txBox="1"/>
            <p:nvPr/>
          </p:nvSpPr>
          <p:spPr>
            <a:xfrm>
              <a:off x="5153478" y="704886"/>
              <a:ext cx="1144526" cy="364789"/>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STS (ACS)</a:t>
              </a:r>
            </a:p>
          </p:txBody>
        </p:sp>
      </p:grpSp>
      <p:grpSp>
        <p:nvGrpSpPr>
          <p:cNvPr id="97" name="Group 96"/>
          <p:cNvGrpSpPr>
            <a:grpSpLocks noChangeAspect="1"/>
          </p:cNvGrpSpPr>
          <p:nvPr/>
        </p:nvGrpSpPr>
        <p:grpSpPr>
          <a:xfrm>
            <a:off x="4587162" y="3242146"/>
            <a:ext cx="2265655" cy="2007288"/>
            <a:chOff x="4617251" y="2897550"/>
            <a:chExt cx="2586388" cy="2291447"/>
          </a:xfrm>
        </p:grpSpPr>
        <p:sp>
          <p:nvSpPr>
            <p:cNvPr id="96" name="Flowchart: Process 95"/>
            <p:cNvSpPr/>
            <p:nvPr/>
          </p:nvSpPr>
          <p:spPr bwMode="auto">
            <a:xfrm>
              <a:off x="4617251" y="2976380"/>
              <a:ext cx="2586388" cy="2212617"/>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069228" y="2897550"/>
              <a:ext cx="2095751" cy="2011789"/>
              <a:chOff x="6597379" y="1670285"/>
              <a:chExt cx="2095751" cy="2011789"/>
            </a:xfrm>
          </p:grpSpPr>
          <p:grpSp>
            <p:nvGrpSpPr>
              <p:cNvPr id="61" name="Group 60"/>
              <p:cNvGrpSpPr/>
              <p:nvPr/>
            </p:nvGrpSpPr>
            <p:grpSpPr>
              <a:xfrm>
                <a:off x="6680816" y="1670285"/>
                <a:ext cx="2012314" cy="2011789"/>
                <a:chOff x="6849580" y="4206958"/>
                <a:chExt cx="2012314" cy="2011789"/>
              </a:xfrm>
            </p:grpSpPr>
            <p:grpSp>
              <p:nvGrpSpPr>
                <p:cNvPr id="69" name="Group 68"/>
                <p:cNvGrpSpPr/>
                <p:nvPr/>
              </p:nvGrpSpPr>
              <p:grpSpPr>
                <a:xfrm>
                  <a:off x="7487957" y="4470625"/>
                  <a:ext cx="666750" cy="1487475"/>
                  <a:chOff x="2081162" y="4640597"/>
                  <a:chExt cx="666750" cy="1487475"/>
                </a:xfrm>
                <a:solidFill>
                  <a:schemeClr val="bg1"/>
                </a:solidFill>
              </p:grpSpPr>
              <p:sp>
                <p:nvSpPr>
                  <p:cNvPr id="71" name="Snip Diagonal Corner Rectangle 7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Isosceles Triangle 7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62" name="Group 61"/>
              <p:cNvGrpSpPr/>
              <p:nvPr/>
            </p:nvGrpSpPr>
            <p:grpSpPr>
              <a:xfrm>
                <a:off x="6597379" y="2286514"/>
                <a:ext cx="1090092" cy="875577"/>
                <a:chOff x="8743255" y="3259944"/>
                <a:chExt cx="1090092" cy="875577"/>
              </a:xfrm>
            </p:grpSpPr>
            <p:grpSp>
              <p:nvGrpSpPr>
                <p:cNvPr id="63" name="Group 62"/>
                <p:cNvGrpSpPr/>
                <p:nvPr/>
              </p:nvGrpSpPr>
              <p:grpSpPr>
                <a:xfrm>
                  <a:off x="8743255" y="3259944"/>
                  <a:ext cx="1090092" cy="875577"/>
                  <a:chOff x="3599175" y="4220568"/>
                  <a:chExt cx="1090092" cy="875577"/>
                </a:xfrm>
              </p:grpSpPr>
              <p:sp>
                <p:nvSpPr>
                  <p:cNvPr id="65" name="Rounded Rectangle 6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p:cNvGrpSpPr/>
                  <p:nvPr/>
                </p:nvGrpSpPr>
                <p:grpSpPr>
                  <a:xfrm>
                    <a:off x="3614541" y="4243079"/>
                    <a:ext cx="1057169" cy="832818"/>
                    <a:chOff x="3705190" y="4561217"/>
                    <a:chExt cx="1057169" cy="832818"/>
                  </a:xfrm>
                </p:grpSpPr>
                <p:pic>
                  <p:nvPicPr>
                    <p:cNvPr id="67"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8" name="Rectangle 6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64" name="Picture 6" descr="\\MAGNUM\Projects\Microsoft\Cloud Power FY12\Design\Icons\PNGs\Web Service.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75" name="TextBox 74"/>
            <p:cNvSpPr txBox="1"/>
            <p:nvPr/>
          </p:nvSpPr>
          <p:spPr>
            <a:xfrm>
              <a:off x="4976411" y="4682322"/>
              <a:ext cx="1995282" cy="35134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SharePoint Server</a:t>
              </a:r>
            </a:p>
          </p:txBody>
        </p:sp>
      </p:grpSp>
      <p:grpSp>
        <p:nvGrpSpPr>
          <p:cNvPr id="91" name="Group 90"/>
          <p:cNvGrpSpPr/>
          <p:nvPr/>
        </p:nvGrpSpPr>
        <p:grpSpPr>
          <a:xfrm>
            <a:off x="381644" y="4271047"/>
            <a:ext cx="2502765" cy="2011790"/>
            <a:chOff x="282221" y="4011800"/>
            <a:chExt cx="2502765" cy="2011790"/>
          </a:xfrm>
        </p:grpSpPr>
        <p:sp>
          <p:nvSpPr>
            <p:cNvPr id="90" name="Flowchart: Process 89"/>
            <p:cNvSpPr/>
            <p:nvPr/>
          </p:nvSpPr>
          <p:spPr bwMode="auto">
            <a:xfrm>
              <a:off x="282221" y="4011800"/>
              <a:ext cx="2502765" cy="2011790"/>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p:cNvGrpSpPr/>
            <p:nvPr/>
          </p:nvGrpSpPr>
          <p:grpSpPr>
            <a:xfrm>
              <a:off x="373159" y="4322687"/>
              <a:ext cx="2411827" cy="1590551"/>
              <a:chOff x="2667934" y="1586479"/>
              <a:chExt cx="2411827" cy="1590551"/>
            </a:xfrm>
          </p:grpSpPr>
          <p:pic>
            <p:nvPicPr>
              <p:cNvPr id="30" name="Picture 6" descr="\\MAGNUM\Projects\Microsoft\Cloud Power FY12\Design\ICONS_PNG\Professionals.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31" name="Picture 30"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76" name="TextBox 75"/>
            <p:cNvSpPr txBox="1"/>
            <p:nvPr/>
          </p:nvSpPr>
          <p:spPr>
            <a:xfrm>
              <a:off x="1204712" y="4114659"/>
              <a:ext cx="55528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Client</a:t>
              </a:r>
            </a:p>
          </p:txBody>
        </p:sp>
      </p:grpSp>
      <p:grpSp>
        <p:nvGrpSpPr>
          <p:cNvPr id="95" name="Group 94"/>
          <p:cNvGrpSpPr/>
          <p:nvPr/>
        </p:nvGrpSpPr>
        <p:grpSpPr>
          <a:xfrm>
            <a:off x="9129185" y="3849589"/>
            <a:ext cx="2797512" cy="2483598"/>
            <a:chOff x="8684244" y="3849469"/>
            <a:chExt cx="2797512" cy="2483598"/>
          </a:xfrm>
        </p:grpSpPr>
        <p:sp>
          <p:nvSpPr>
            <p:cNvPr id="94" name="Flowchart: Process 93"/>
            <p:cNvSpPr/>
            <p:nvPr/>
          </p:nvSpPr>
          <p:spPr bwMode="auto">
            <a:xfrm>
              <a:off x="8684244" y="3849469"/>
              <a:ext cx="2661089" cy="2483598"/>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7" name="Group 86"/>
            <p:cNvGrpSpPr/>
            <p:nvPr/>
          </p:nvGrpSpPr>
          <p:grpSpPr>
            <a:xfrm>
              <a:off x="8933299" y="4022969"/>
              <a:ext cx="2548457" cy="2090828"/>
              <a:chOff x="8357713" y="4054642"/>
              <a:chExt cx="2548457" cy="2090828"/>
            </a:xfrm>
          </p:grpSpPr>
          <p:grpSp>
            <p:nvGrpSpPr>
              <p:cNvPr id="32" name="Group 31"/>
              <p:cNvGrpSpPr/>
              <p:nvPr/>
            </p:nvGrpSpPr>
            <p:grpSpPr>
              <a:xfrm>
                <a:off x="8802175" y="4054642"/>
                <a:ext cx="2103995" cy="2011789"/>
                <a:chOff x="1376407" y="550707"/>
                <a:chExt cx="2103995" cy="2011789"/>
              </a:xfrm>
            </p:grpSpPr>
            <p:grpSp>
              <p:nvGrpSpPr>
                <p:cNvPr id="33" name="Group 32"/>
                <p:cNvGrpSpPr/>
                <p:nvPr/>
              </p:nvGrpSpPr>
              <p:grpSpPr>
                <a:xfrm>
                  <a:off x="2098180" y="799745"/>
                  <a:ext cx="666750" cy="1487475"/>
                  <a:chOff x="2081162" y="4640597"/>
                  <a:chExt cx="666750" cy="1487475"/>
                </a:xfrm>
                <a:solidFill>
                  <a:schemeClr val="bg1"/>
                </a:solidFill>
              </p:grpSpPr>
              <p:sp>
                <p:nvSpPr>
                  <p:cNvPr id="42" name="Snip Diagonal Corner Rectangle 4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Isosceles Triangle 4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p:cNvGrpSpPr/>
                <p:nvPr/>
              </p:nvGrpSpPr>
              <p:grpSpPr>
                <a:xfrm>
                  <a:off x="1376407" y="550707"/>
                  <a:ext cx="2103995" cy="2011789"/>
                  <a:chOff x="1884407" y="1170827"/>
                  <a:chExt cx="2103995" cy="2011789"/>
                </a:xfrm>
              </p:grpSpPr>
              <p:pic>
                <p:nvPicPr>
                  <p:cNvPr id="3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36" name="Group 35"/>
                  <p:cNvGrpSpPr/>
                  <p:nvPr/>
                </p:nvGrpSpPr>
                <p:grpSpPr>
                  <a:xfrm>
                    <a:off x="1884407" y="1791674"/>
                    <a:ext cx="1090092" cy="875577"/>
                    <a:chOff x="3599175" y="4220568"/>
                    <a:chExt cx="1090092" cy="875577"/>
                  </a:xfrm>
                </p:grpSpPr>
                <p:sp>
                  <p:nvSpPr>
                    <p:cNvPr id="38" name="Rounded Rectangle 3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3614541" y="4243079"/>
                      <a:ext cx="1057169" cy="832818"/>
                      <a:chOff x="3705190" y="4561217"/>
                      <a:chExt cx="1057169" cy="832818"/>
                    </a:xfrm>
                  </p:grpSpPr>
                  <p:pic>
                    <p:nvPicPr>
                      <p:cNvPr id="40"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1" name="Rectangle 4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7" name="Picture 4" descr="\\MAGNUM\Projects\Microsoft\Cloud Power FY12\Design\ICONS_PNG\Open_Web_Platform.png"/>
                  <p:cNvPicPr>
                    <a:picLocks noChangeAspect="1" noChangeArrowheads="1"/>
                  </p:cNvPicPr>
                  <p:nvPr/>
                </p:nvPicPr>
                <p:blipFill>
                  <a:blip r:embed="rId10"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sp>
            <p:nvSpPr>
              <p:cNvPr id="77" name="TextBox 76"/>
              <p:cNvSpPr txBox="1"/>
              <p:nvPr/>
            </p:nvSpPr>
            <p:spPr>
              <a:xfrm>
                <a:off x="8357713" y="5837693"/>
                <a:ext cx="209352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Intranet.contoso.com</a:t>
                </a:r>
              </a:p>
            </p:txBody>
          </p:sp>
        </p:grpSp>
      </p:grpSp>
      <p:cxnSp>
        <p:nvCxnSpPr>
          <p:cNvPr id="78" name="Straight Arrow Connector 77"/>
          <p:cNvCxnSpPr/>
          <p:nvPr/>
        </p:nvCxnSpPr>
        <p:spPr>
          <a:xfrm>
            <a:off x="6907301" y="1718652"/>
            <a:ext cx="3459351" cy="201781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p:nvPr/>
        </p:nvCxnSpPr>
        <p:spPr>
          <a:xfrm>
            <a:off x="3212851" y="5757807"/>
            <a:ext cx="5646841" cy="1649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flipH="1" flipV="1">
            <a:off x="3212851" y="6042723"/>
            <a:ext cx="5597822" cy="62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flipH="1" flipV="1">
            <a:off x="6904551" y="4456639"/>
            <a:ext cx="2040732" cy="19359"/>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flipV="1">
            <a:off x="6912447" y="4869895"/>
            <a:ext cx="2013555" cy="408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p:nvPr/>
        </p:nvCxnSpPr>
        <p:spPr>
          <a:xfrm flipH="1" flipV="1">
            <a:off x="2998619" y="4936708"/>
            <a:ext cx="1455777" cy="136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a:off x="3053939" y="4655216"/>
            <a:ext cx="1404000" cy="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10" name="TextBox 109"/>
          <p:cNvSpPr txBox="1"/>
          <p:nvPr/>
        </p:nvSpPr>
        <p:spPr>
          <a:xfrm>
            <a:off x="8276901" y="2174817"/>
            <a:ext cx="2202678" cy="369332"/>
          </a:xfrm>
          <a:prstGeom prst="rect">
            <a:avLst/>
          </a:prstGeom>
          <a:noFill/>
        </p:spPr>
        <p:txBody>
          <a:bodyPr wrap="square" rtlCol="0">
            <a:spAutoFit/>
          </a:bodyPr>
          <a:lstStyle/>
          <a:p>
            <a:r>
              <a:rPr lang="en-US" dirty="0" smtClean="0">
                <a:latin typeface="+mj-lt"/>
              </a:rPr>
              <a:t>7- Access token</a:t>
            </a:r>
            <a:endParaRPr lang="en-US" dirty="0">
              <a:latin typeface="+mj-lt"/>
            </a:endParaRPr>
          </a:p>
        </p:txBody>
      </p:sp>
      <p:cxnSp>
        <p:nvCxnSpPr>
          <p:cNvPr id="111" name="Straight Arrow Connector 110"/>
          <p:cNvCxnSpPr/>
          <p:nvPr/>
        </p:nvCxnSpPr>
        <p:spPr>
          <a:xfrm>
            <a:off x="6872167" y="2060669"/>
            <a:ext cx="2950535" cy="1735331"/>
          </a:xfrm>
          <a:prstGeom prst="straightConnector1">
            <a:avLst/>
          </a:prstGeom>
          <a:ln w="28575">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flipV="1">
            <a:off x="5251603" y="2813396"/>
            <a:ext cx="1" cy="44708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6011761" y="2853216"/>
            <a:ext cx="1" cy="44708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19" name="TextBox 118"/>
          <p:cNvSpPr txBox="1"/>
          <p:nvPr/>
        </p:nvSpPr>
        <p:spPr>
          <a:xfrm>
            <a:off x="4701873" y="6031605"/>
            <a:ext cx="2202678" cy="369332"/>
          </a:xfrm>
          <a:prstGeom prst="rect">
            <a:avLst/>
          </a:prstGeom>
          <a:noFill/>
        </p:spPr>
        <p:txBody>
          <a:bodyPr wrap="square" rtlCol="0">
            <a:spAutoFit/>
          </a:bodyPr>
          <a:lstStyle/>
          <a:p>
            <a:r>
              <a:rPr lang="en-US" dirty="0" smtClean="0">
                <a:latin typeface="+mj-lt"/>
              </a:rPr>
              <a:t>10. </a:t>
            </a:r>
            <a:r>
              <a:rPr lang="en-US" dirty="0" err="1" smtClean="0">
                <a:latin typeface="+mj-lt"/>
              </a:rPr>
              <a:t>IFrame</a:t>
            </a:r>
            <a:r>
              <a:rPr lang="en-US" dirty="0" smtClean="0">
                <a:latin typeface="+mj-lt"/>
              </a:rPr>
              <a:t> contents</a:t>
            </a:r>
            <a:endParaRPr lang="en-US" dirty="0">
              <a:latin typeface="+mj-lt"/>
            </a:endParaRPr>
          </a:p>
        </p:txBody>
      </p:sp>
      <p:sp>
        <p:nvSpPr>
          <p:cNvPr id="120" name="TextBox 119"/>
          <p:cNvSpPr txBox="1"/>
          <p:nvPr/>
        </p:nvSpPr>
        <p:spPr>
          <a:xfrm>
            <a:off x="4389945" y="5431253"/>
            <a:ext cx="2929937" cy="369332"/>
          </a:xfrm>
          <a:prstGeom prst="rect">
            <a:avLst/>
          </a:prstGeom>
          <a:noFill/>
        </p:spPr>
        <p:txBody>
          <a:bodyPr wrap="square" rtlCol="0">
            <a:spAutoFit/>
          </a:bodyPr>
          <a:lstStyle/>
          <a:p>
            <a:r>
              <a:rPr lang="en-US" dirty="0" smtClean="0">
                <a:latin typeface="+mj-lt"/>
              </a:rPr>
              <a:t>5. Request </a:t>
            </a:r>
            <a:r>
              <a:rPr lang="en-US" dirty="0" err="1" smtClean="0">
                <a:latin typeface="+mj-lt"/>
              </a:rPr>
              <a:t>IFrame</a:t>
            </a:r>
            <a:r>
              <a:rPr lang="en-US" dirty="0" smtClean="0">
                <a:latin typeface="+mj-lt"/>
              </a:rPr>
              <a:t> contents</a:t>
            </a:r>
            <a:endParaRPr lang="en-US" dirty="0">
              <a:latin typeface="+mj-lt"/>
            </a:endParaRPr>
          </a:p>
        </p:txBody>
      </p:sp>
      <p:sp>
        <p:nvSpPr>
          <p:cNvPr id="121" name="TextBox 120"/>
          <p:cNvSpPr txBox="1"/>
          <p:nvPr/>
        </p:nvSpPr>
        <p:spPr>
          <a:xfrm>
            <a:off x="2893109" y="4946508"/>
            <a:ext cx="2202678" cy="369332"/>
          </a:xfrm>
          <a:prstGeom prst="rect">
            <a:avLst/>
          </a:prstGeom>
          <a:noFill/>
        </p:spPr>
        <p:txBody>
          <a:bodyPr wrap="square" rtlCol="0">
            <a:spAutoFit/>
          </a:bodyPr>
          <a:lstStyle/>
          <a:p>
            <a:r>
              <a:rPr lang="en-US" dirty="0" smtClean="0">
                <a:latin typeface="+mj-lt"/>
              </a:rPr>
              <a:t>4. Page - </a:t>
            </a:r>
            <a:r>
              <a:rPr lang="en-US" dirty="0" err="1" smtClean="0">
                <a:latin typeface="+mj-lt"/>
              </a:rPr>
              <a:t>IFrame</a:t>
            </a:r>
            <a:endParaRPr lang="en-US" dirty="0">
              <a:latin typeface="+mj-lt"/>
            </a:endParaRPr>
          </a:p>
        </p:txBody>
      </p:sp>
      <p:sp>
        <p:nvSpPr>
          <p:cNvPr id="122" name="TextBox 121"/>
          <p:cNvSpPr txBox="1"/>
          <p:nvPr/>
        </p:nvSpPr>
        <p:spPr>
          <a:xfrm>
            <a:off x="6993791" y="4875357"/>
            <a:ext cx="2202678" cy="369332"/>
          </a:xfrm>
          <a:prstGeom prst="rect">
            <a:avLst/>
          </a:prstGeom>
          <a:noFill/>
        </p:spPr>
        <p:txBody>
          <a:bodyPr wrap="square" rtlCol="0">
            <a:spAutoFit/>
          </a:bodyPr>
          <a:lstStyle/>
          <a:p>
            <a:r>
              <a:rPr lang="en-US" dirty="0" smtClean="0">
                <a:latin typeface="+mj-lt"/>
              </a:rPr>
              <a:t>9. SharePoint data</a:t>
            </a:r>
            <a:endParaRPr lang="en-US" dirty="0">
              <a:latin typeface="+mj-lt"/>
            </a:endParaRPr>
          </a:p>
        </p:txBody>
      </p:sp>
      <p:sp>
        <p:nvSpPr>
          <p:cNvPr id="123" name="TextBox 122"/>
          <p:cNvSpPr txBox="1"/>
          <p:nvPr/>
        </p:nvSpPr>
        <p:spPr>
          <a:xfrm>
            <a:off x="7048178" y="4144523"/>
            <a:ext cx="1920082" cy="646331"/>
          </a:xfrm>
          <a:prstGeom prst="rect">
            <a:avLst/>
          </a:prstGeom>
          <a:noFill/>
        </p:spPr>
        <p:txBody>
          <a:bodyPr wrap="square" rtlCol="0">
            <a:spAutoFit/>
          </a:bodyPr>
          <a:lstStyle/>
          <a:p>
            <a:r>
              <a:rPr lang="en-US" dirty="0" smtClean="0">
                <a:latin typeface="+mj-lt"/>
              </a:rPr>
              <a:t>8. Request – Access token</a:t>
            </a:r>
            <a:endParaRPr lang="en-US" dirty="0">
              <a:latin typeface="+mj-lt"/>
            </a:endParaRPr>
          </a:p>
        </p:txBody>
      </p:sp>
      <p:sp>
        <p:nvSpPr>
          <p:cNvPr id="124" name="TextBox 123"/>
          <p:cNvSpPr txBox="1"/>
          <p:nvPr/>
        </p:nvSpPr>
        <p:spPr>
          <a:xfrm>
            <a:off x="3122341" y="4307754"/>
            <a:ext cx="1267604" cy="369332"/>
          </a:xfrm>
          <a:prstGeom prst="rect">
            <a:avLst/>
          </a:prstGeom>
          <a:noFill/>
        </p:spPr>
        <p:txBody>
          <a:bodyPr wrap="square" rtlCol="0">
            <a:spAutoFit/>
          </a:bodyPr>
          <a:lstStyle/>
          <a:p>
            <a:r>
              <a:rPr lang="en-US" dirty="0" smtClean="0">
                <a:latin typeface="+mj-lt"/>
              </a:rPr>
              <a:t>1. Request</a:t>
            </a:r>
            <a:endParaRPr lang="en-US" dirty="0">
              <a:latin typeface="+mj-lt"/>
            </a:endParaRPr>
          </a:p>
        </p:txBody>
      </p:sp>
      <p:sp>
        <p:nvSpPr>
          <p:cNvPr id="125" name="TextBox 124"/>
          <p:cNvSpPr txBox="1"/>
          <p:nvPr/>
        </p:nvSpPr>
        <p:spPr>
          <a:xfrm>
            <a:off x="3717114" y="2696895"/>
            <a:ext cx="1529295" cy="646331"/>
          </a:xfrm>
          <a:prstGeom prst="rect">
            <a:avLst/>
          </a:prstGeom>
          <a:noFill/>
        </p:spPr>
        <p:txBody>
          <a:bodyPr wrap="square" rtlCol="0">
            <a:spAutoFit/>
          </a:bodyPr>
          <a:lstStyle/>
          <a:p>
            <a:r>
              <a:rPr lang="en-US" dirty="0" smtClean="0">
                <a:latin typeface="+mj-lt"/>
              </a:rPr>
              <a:t>2. Request </a:t>
            </a:r>
            <a:br>
              <a:rPr lang="en-US" dirty="0" smtClean="0">
                <a:latin typeface="+mj-lt"/>
              </a:rPr>
            </a:br>
            <a:r>
              <a:rPr lang="en-US" dirty="0" smtClean="0">
                <a:latin typeface="+mj-lt"/>
              </a:rPr>
              <a:t>context token</a:t>
            </a:r>
            <a:endParaRPr lang="en-US" dirty="0">
              <a:latin typeface="+mj-lt"/>
            </a:endParaRPr>
          </a:p>
        </p:txBody>
      </p:sp>
      <p:sp>
        <p:nvSpPr>
          <p:cNvPr id="126" name="TextBox 125"/>
          <p:cNvSpPr txBox="1"/>
          <p:nvPr/>
        </p:nvSpPr>
        <p:spPr>
          <a:xfrm>
            <a:off x="6068694" y="2737156"/>
            <a:ext cx="1714425" cy="646331"/>
          </a:xfrm>
          <a:prstGeom prst="rect">
            <a:avLst/>
          </a:prstGeom>
          <a:noFill/>
        </p:spPr>
        <p:txBody>
          <a:bodyPr wrap="square" rtlCol="0">
            <a:spAutoFit/>
          </a:bodyPr>
          <a:lstStyle/>
          <a:p>
            <a:r>
              <a:rPr lang="en-US" dirty="0" smtClean="0">
                <a:latin typeface="+mj-lt"/>
              </a:rPr>
              <a:t>3. Signed context token</a:t>
            </a:r>
            <a:endParaRPr lang="en-US" dirty="0">
              <a:latin typeface="+mj-lt"/>
            </a:endParaRPr>
          </a:p>
        </p:txBody>
      </p:sp>
      <p:sp>
        <p:nvSpPr>
          <p:cNvPr id="127" name="TextBox 126"/>
          <p:cNvSpPr txBox="1"/>
          <p:nvPr/>
        </p:nvSpPr>
        <p:spPr>
          <a:xfrm>
            <a:off x="7831465" y="3170773"/>
            <a:ext cx="1174973" cy="646331"/>
          </a:xfrm>
          <a:prstGeom prst="rect">
            <a:avLst/>
          </a:prstGeom>
          <a:noFill/>
        </p:spPr>
        <p:txBody>
          <a:bodyPr wrap="square" rtlCol="0">
            <a:spAutoFit/>
          </a:bodyPr>
          <a:lstStyle/>
          <a:p>
            <a:r>
              <a:rPr lang="en-US" dirty="0" smtClean="0">
                <a:latin typeface="+mj-lt"/>
              </a:rPr>
              <a:t>6. Refresh</a:t>
            </a:r>
            <a:br>
              <a:rPr lang="en-US" dirty="0" smtClean="0">
                <a:latin typeface="+mj-lt"/>
              </a:rPr>
            </a:br>
            <a:r>
              <a:rPr lang="en-US" dirty="0" smtClean="0">
                <a:latin typeface="+mj-lt"/>
              </a:rPr>
              <a:t>token</a:t>
            </a:r>
            <a:endParaRPr lang="en-US" dirty="0">
              <a:latin typeface="+mj-lt"/>
            </a:endParaRPr>
          </a:p>
        </p:txBody>
      </p:sp>
    </p:spTree>
    <p:extLst>
      <p:ext uri="{BB962C8B-B14F-4D97-AF65-F5344CB8AC3E}">
        <p14:creationId xmlns:p14="http://schemas.microsoft.com/office/powerpoint/2010/main" val="1387172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fade">
                                      <p:cBhvr>
                                        <p:cTn id="26" dur="500"/>
                                        <p:tgtEl>
                                          <p:spTgt spid="1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fade">
                                      <p:cBhvr>
                                        <p:cTn id="34" dur="500"/>
                                        <p:tgtEl>
                                          <p:spTgt spid="1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par>
                                <p:cTn id="40" presetID="10"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animEffect transition="in" filter="fade">
                                      <p:cBhvr>
                                        <p:cTn id="47" dur="500"/>
                                        <p:tgtEl>
                                          <p:spTgt spid="127"/>
                                        </p:tgtEl>
                                      </p:cBhvr>
                                    </p:animEffect>
                                  </p:childTnLst>
                                </p:cTn>
                              </p:par>
                              <p:par>
                                <p:cTn id="48" presetID="10" presetClass="entr" presetSubtype="0" fill="hold" nodeType="with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fade">
                                      <p:cBhvr>
                                        <p:cTn id="50" dur="500"/>
                                        <p:tgtEl>
                                          <p:spTgt spid="1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500"/>
                                        <p:tgtEl>
                                          <p:spTgt spid="7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500"/>
                                        <p:tgtEl>
                                          <p:spTgt spid="11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3"/>
                                        </p:tgtEl>
                                        <p:attrNameLst>
                                          <p:attrName>style.visibility</p:attrName>
                                        </p:attrNameLst>
                                      </p:cBhvr>
                                      <p:to>
                                        <p:strVal val="visible"/>
                                      </p:to>
                                    </p:set>
                                    <p:animEffect transition="in" filter="fade">
                                      <p:cBhvr>
                                        <p:cTn id="63" dur="500"/>
                                        <p:tgtEl>
                                          <p:spTgt spid="123"/>
                                        </p:tgtEl>
                                      </p:cBhvr>
                                    </p:animEffect>
                                  </p:childTnLst>
                                </p:cTn>
                              </p:par>
                              <p:par>
                                <p:cTn id="64" presetID="10" presetClass="entr" presetSubtype="0"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500"/>
                                        <p:tgtEl>
                                          <p:spTgt spid="122"/>
                                        </p:tgtEl>
                                      </p:cBhvr>
                                    </p:animEffect>
                                  </p:childTnLst>
                                </p:cTn>
                              </p:par>
                              <p:par>
                                <p:cTn id="72" presetID="10" presetClass="entr" presetSubtype="0" fill="hold" nodeType="withEffect">
                                  <p:stCondLst>
                                    <p:cond delay="0"/>
                                  </p:stCondLst>
                                  <p:childTnLst>
                                    <p:set>
                                      <p:cBhvr>
                                        <p:cTn id="73" dur="1" fill="hold">
                                          <p:stCondLst>
                                            <p:cond delay="0"/>
                                          </p:stCondLst>
                                        </p:cTn>
                                        <p:tgtEl>
                                          <p:spTgt spid="98"/>
                                        </p:tgtEl>
                                        <p:attrNameLst>
                                          <p:attrName>style.visibility</p:attrName>
                                        </p:attrNameLst>
                                      </p:cBhvr>
                                      <p:to>
                                        <p:strVal val="visible"/>
                                      </p:to>
                                    </p:set>
                                    <p:animEffect transition="in" filter="fade">
                                      <p:cBhvr>
                                        <p:cTn id="74" dur="500"/>
                                        <p:tgtEl>
                                          <p:spTgt spid="9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fade">
                                      <p:cBhvr>
                                        <p:cTn id="79" dur="500"/>
                                        <p:tgtEl>
                                          <p:spTgt spid="119"/>
                                        </p:tgtEl>
                                      </p:cBhvr>
                                    </p:animEffect>
                                  </p:childTnLst>
                                </p:cTn>
                              </p:par>
                              <p:par>
                                <p:cTn id="80" presetID="10" presetClass="entr" presetSubtype="0" fill="hold"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9" grpId="0"/>
      <p:bldP spid="120" grpId="0"/>
      <p:bldP spid="121" grpId="0"/>
      <p:bldP spid="122" grpId="0"/>
      <p:bldP spid="123" grpId="0"/>
      <p:bldP spid="124" grpId="0"/>
      <p:bldP spid="125" grpId="0"/>
      <p:bldP spid="126" grpId="0"/>
      <p:bldP spid="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TokenHelper</a:t>
            </a:r>
            <a:r>
              <a:rPr lang="en-US" dirty="0" smtClean="0"/>
              <a:t> Class</a:t>
            </a:r>
            <a:endParaRPr lang="en-US" dirty="0"/>
          </a:p>
        </p:txBody>
      </p:sp>
      <p:sp>
        <p:nvSpPr>
          <p:cNvPr id="4" name="Content Placeholder 3"/>
          <p:cNvSpPr>
            <a:spLocks noGrp="1"/>
          </p:cNvSpPr>
          <p:nvPr>
            <p:ph type="body" sz="quarter" idx="10"/>
          </p:nvPr>
        </p:nvSpPr>
        <p:spPr/>
        <p:txBody>
          <a:bodyPr/>
          <a:lstStyle/>
          <a:p>
            <a:pPr marL="0" indent="0">
              <a:buNone/>
            </a:pPr>
            <a:r>
              <a:rPr lang="en-US" sz="3600" dirty="0" smtClean="0"/>
              <a:t>Server-side app code is required to manage security tokens</a:t>
            </a:r>
          </a:p>
          <a:p>
            <a:pPr lvl="1"/>
            <a:r>
              <a:rPr lang="en-US" sz="2000" dirty="0" smtClean="0"/>
              <a:t>Visual Studio provides </a:t>
            </a:r>
            <a:r>
              <a:rPr lang="en-US" sz="2000" dirty="0" err="1" smtClean="0"/>
              <a:t>TokenHelper</a:t>
            </a:r>
            <a:r>
              <a:rPr lang="en-US" sz="2000" dirty="0" smtClean="0"/>
              <a:t> class with public static methods</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29" y="2568242"/>
            <a:ext cx="3674378" cy="3868904"/>
          </a:xfrm>
          <a:prstGeom prst="rect">
            <a:avLst/>
          </a:prstGeom>
        </p:spPr>
      </p:pic>
    </p:spTree>
    <p:extLst>
      <p:ext uri="{BB962C8B-B14F-4D97-AF65-F5344CB8AC3E}">
        <p14:creationId xmlns:p14="http://schemas.microsoft.com/office/powerpoint/2010/main" val="155174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Using Access Token to make CSOM and REST Calls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39" y="1094937"/>
            <a:ext cx="11586863" cy="4845684"/>
          </a:xfrm>
          <a:prstGeom prst="rect">
            <a:avLst/>
          </a:prstGeom>
          <a:ln>
            <a:solidFill>
              <a:schemeClr val="bg1">
                <a:lumMod val="75000"/>
              </a:schemeClr>
            </a:solidFill>
          </a:ln>
        </p:spPr>
      </p:pic>
      <p:sp>
        <p:nvSpPr>
          <p:cNvPr id="5" name="Rounded Rectangle 4"/>
          <p:cNvSpPr/>
          <p:nvPr/>
        </p:nvSpPr>
        <p:spPr bwMode="auto">
          <a:xfrm>
            <a:off x="1874282" y="3331029"/>
            <a:ext cx="8782832" cy="359228"/>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6" name="Rounded Rectangle 5"/>
          <p:cNvSpPr/>
          <p:nvPr/>
        </p:nvSpPr>
        <p:spPr bwMode="auto">
          <a:xfrm>
            <a:off x="251239" y="4648200"/>
            <a:ext cx="6646996" cy="283029"/>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Tree>
    <p:extLst>
      <p:ext uri="{BB962C8B-B14F-4D97-AF65-F5344CB8AC3E}">
        <p14:creationId xmlns:p14="http://schemas.microsoft.com/office/powerpoint/2010/main" val="92618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Authentication using Server-to-server (S2S) High Trust</a:t>
            </a:r>
          </a:p>
        </p:txBody>
      </p:sp>
    </p:spTree>
    <p:extLst>
      <p:ext uri="{BB962C8B-B14F-4D97-AF65-F5344CB8AC3E}">
        <p14:creationId xmlns:p14="http://schemas.microsoft.com/office/powerpoint/2010/main" val="32363510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2013 and Application </a:t>
            </a:r>
            <a:r>
              <a:rPr lang="en-US" dirty="0" smtClean="0"/>
              <a:t>Identity</a:t>
            </a:r>
            <a:endParaRPr lang="en-US" dirty="0"/>
          </a:p>
        </p:txBody>
      </p:sp>
    </p:spTree>
    <p:extLst>
      <p:ext uri="{BB962C8B-B14F-4D97-AF65-F5344CB8AC3E}">
        <p14:creationId xmlns:p14="http://schemas.microsoft.com/office/powerpoint/2010/main" val="34408971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Server-to-server (S2S) Trust</a:t>
            </a:r>
            <a:endParaRPr lang="en-US" dirty="0"/>
          </a:p>
        </p:txBody>
      </p:sp>
      <p:sp>
        <p:nvSpPr>
          <p:cNvPr id="3" name="Content Placeholder 2"/>
          <p:cNvSpPr>
            <a:spLocks noGrp="1"/>
          </p:cNvSpPr>
          <p:nvPr>
            <p:ph type="body" sz="quarter" idx="10"/>
          </p:nvPr>
        </p:nvSpPr>
        <p:spPr/>
        <p:txBody>
          <a:bodyPr/>
          <a:lstStyle/>
          <a:p>
            <a:r>
              <a:rPr lang="en-US" sz="3200" dirty="0" smtClean="0"/>
              <a:t>A trusted connection between client app and SharePoint Web server</a:t>
            </a:r>
          </a:p>
          <a:p>
            <a:pPr lvl="1"/>
            <a:r>
              <a:rPr lang="en-US" sz="1800" dirty="0" smtClean="0"/>
              <a:t>Eliminates need to involve ACS when running apps within private networks</a:t>
            </a:r>
          </a:p>
          <a:p>
            <a:pPr lvl="1"/>
            <a:r>
              <a:rPr lang="en-US" sz="1800" dirty="0" smtClean="0"/>
              <a:t>Trust between servers configured using one or more SSL certificates</a:t>
            </a:r>
          </a:p>
          <a:p>
            <a:pPr lvl="1"/>
            <a:r>
              <a:rPr lang="en-US" sz="1800" dirty="0" smtClean="0"/>
              <a:t>App server code requires access to public/private key pair of SSL certificate</a:t>
            </a:r>
          </a:p>
          <a:p>
            <a:pPr lvl="1"/>
            <a:r>
              <a:rPr lang="en-US" sz="1800" dirty="0" smtClean="0"/>
              <a:t>Requires creating S2S Security Token Service on SharePoint Web server(s)</a:t>
            </a:r>
          </a:p>
          <a:p>
            <a:endParaRPr lang="en-US" sz="3200" dirty="0" smtClean="0"/>
          </a:p>
          <a:p>
            <a:endParaRPr lang="en-US" sz="3200" dirty="0" smtClean="0"/>
          </a:p>
        </p:txBody>
      </p:sp>
      <p:sp>
        <p:nvSpPr>
          <p:cNvPr id="23" name="Rectangle 22"/>
          <p:cNvSpPr/>
          <p:nvPr/>
        </p:nvSpPr>
        <p:spPr bwMode="auto">
          <a:xfrm>
            <a:off x="3445763" y="3671712"/>
            <a:ext cx="4997116" cy="3054658"/>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36576"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mj-lt"/>
              </a:rPr>
              <a:t>Private Network Environment</a:t>
            </a:r>
          </a:p>
        </p:txBody>
      </p:sp>
      <p:sp>
        <p:nvSpPr>
          <p:cNvPr id="24" name="Rectangle 23"/>
          <p:cNvSpPr/>
          <p:nvPr/>
        </p:nvSpPr>
        <p:spPr bwMode="auto">
          <a:xfrm>
            <a:off x="5865974" y="4213883"/>
            <a:ext cx="1149701" cy="81953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0" compatLnSpc="1">
            <a:prstTxWarp prst="textNoShape">
              <a:avLst/>
            </a:prstTxWarp>
          </a:body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SharePoint Web Server</a:t>
            </a:r>
          </a:p>
        </p:txBody>
      </p:sp>
      <p:sp>
        <p:nvSpPr>
          <p:cNvPr id="25" name="Rectangle 24"/>
          <p:cNvSpPr/>
          <p:nvPr/>
        </p:nvSpPr>
        <p:spPr bwMode="auto">
          <a:xfrm>
            <a:off x="3587643" y="4963835"/>
            <a:ext cx="912705" cy="731168"/>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User</a:t>
            </a:r>
          </a:p>
        </p:txBody>
      </p:sp>
      <p:sp>
        <p:nvSpPr>
          <p:cNvPr id="26" name="Rectangle 25"/>
          <p:cNvSpPr/>
          <p:nvPr/>
        </p:nvSpPr>
        <p:spPr bwMode="auto">
          <a:xfrm>
            <a:off x="5865974" y="5726756"/>
            <a:ext cx="1138899" cy="81953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Client App</a:t>
            </a:r>
          </a:p>
        </p:txBody>
      </p:sp>
      <p:sp>
        <p:nvSpPr>
          <p:cNvPr id="27" name="Oval 26"/>
          <p:cNvSpPr/>
          <p:nvPr/>
        </p:nvSpPr>
        <p:spPr bwMode="auto">
          <a:xfrm>
            <a:off x="7201973" y="4409798"/>
            <a:ext cx="973799" cy="427702"/>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smtClean="0">
                <a:solidFill>
                  <a:schemeClr val="tx1"/>
                </a:solidFill>
                <a:latin typeface="Segoe Condensed" pitchFamily="34" charset="0"/>
              </a:rPr>
              <a:t>S2S STS</a:t>
            </a:r>
          </a:p>
        </p:txBody>
      </p:sp>
      <p:sp>
        <p:nvSpPr>
          <p:cNvPr id="28" name="Oval 27"/>
          <p:cNvSpPr/>
          <p:nvPr/>
        </p:nvSpPr>
        <p:spPr bwMode="auto">
          <a:xfrm>
            <a:off x="7117751" y="5836559"/>
            <a:ext cx="1142241" cy="5848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smtClean="0">
                <a:solidFill>
                  <a:schemeClr val="tx1"/>
                </a:solidFill>
                <a:latin typeface="Segoe Condensed" pitchFamily="34" charset="0"/>
              </a:rPr>
              <a:t>SSL Cert </a:t>
            </a:r>
          </a:p>
          <a:p>
            <a:pPr algn="ctr" defTabSz="914099" fontAlgn="base">
              <a:spcBef>
                <a:spcPct val="0"/>
              </a:spcBef>
              <a:spcAft>
                <a:spcPct val="0"/>
              </a:spcAft>
            </a:pPr>
            <a:r>
              <a:rPr lang="en-US" sz="900" dirty="0" smtClean="0">
                <a:solidFill>
                  <a:schemeClr val="tx1"/>
                </a:solidFill>
                <a:latin typeface="Segoe Condensed" pitchFamily="34" charset="0"/>
              </a:rPr>
              <a:t>Public/Private key pair (.</a:t>
            </a:r>
            <a:r>
              <a:rPr lang="en-US" sz="900" dirty="0" err="1" smtClean="0">
                <a:solidFill>
                  <a:schemeClr val="tx1"/>
                </a:solidFill>
                <a:latin typeface="Segoe Condensed" pitchFamily="34" charset="0"/>
              </a:rPr>
              <a:t>pfx</a:t>
            </a:r>
            <a:r>
              <a:rPr lang="en-US" sz="900" dirty="0" smtClean="0">
                <a:solidFill>
                  <a:schemeClr val="tx1"/>
                </a:solidFill>
                <a:latin typeface="Segoe Condensed" pitchFamily="34" charset="0"/>
              </a:rPr>
              <a:t>)</a:t>
            </a:r>
          </a:p>
        </p:txBody>
      </p:sp>
      <p:cxnSp>
        <p:nvCxnSpPr>
          <p:cNvPr id="29" name="Straight Arrow Connector 28"/>
          <p:cNvCxnSpPr>
            <a:endCxn id="24" idx="1"/>
          </p:cNvCxnSpPr>
          <p:nvPr/>
        </p:nvCxnSpPr>
        <p:spPr>
          <a:xfrm flipV="1">
            <a:off x="4500348" y="4623649"/>
            <a:ext cx="1365626" cy="69858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a:stCxn id="25" idx="3"/>
            <a:endCxn id="26" idx="1"/>
          </p:cNvCxnSpPr>
          <p:nvPr/>
        </p:nvCxnSpPr>
        <p:spPr>
          <a:xfrm>
            <a:off x="4500348" y="5329419"/>
            <a:ext cx="1365626" cy="807103"/>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flipV="1">
            <a:off x="6185101" y="5100815"/>
            <a:ext cx="1" cy="54000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a:off x="6824908" y="5127987"/>
            <a:ext cx="1" cy="540000"/>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33" name="Freeform 32"/>
          <p:cNvSpPr/>
          <p:nvPr/>
        </p:nvSpPr>
        <p:spPr>
          <a:xfrm>
            <a:off x="4947675" y="4623649"/>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smtClean="0"/>
              <a:t>1</a:t>
            </a:r>
            <a:endParaRPr lang="en-US" sz="2100" kern="1200" dirty="0"/>
          </a:p>
        </p:txBody>
      </p:sp>
      <p:sp>
        <p:nvSpPr>
          <p:cNvPr id="34" name="Freeform 33"/>
          <p:cNvSpPr/>
          <p:nvPr/>
        </p:nvSpPr>
        <p:spPr>
          <a:xfrm>
            <a:off x="4812505" y="5622708"/>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2</a:t>
            </a:r>
            <a:endParaRPr lang="en-US" sz="2100" kern="1200" dirty="0"/>
          </a:p>
        </p:txBody>
      </p:sp>
      <p:sp>
        <p:nvSpPr>
          <p:cNvPr id="35" name="Freeform 34"/>
          <p:cNvSpPr/>
          <p:nvPr/>
        </p:nvSpPr>
        <p:spPr>
          <a:xfrm>
            <a:off x="5705819" y="5166411"/>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3</a:t>
            </a:r>
            <a:endParaRPr lang="en-US" sz="2100" kern="1200" dirty="0"/>
          </a:p>
        </p:txBody>
      </p:sp>
      <p:sp>
        <p:nvSpPr>
          <p:cNvPr id="36" name="Freeform 35"/>
          <p:cNvSpPr/>
          <p:nvPr/>
        </p:nvSpPr>
        <p:spPr>
          <a:xfrm>
            <a:off x="6877714" y="5147764"/>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p>
            <a:pPr lvl="0" algn="ctr" defTabSz="933450">
              <a:lnSpc>
                <a:spcPct val="90000"/>
              </a:lnSpc>
              <a:spcBef>
                <a:spcPct val="0"/>
              </a:spcBef>
              <a:spcAft>
                <a:spcPct val="35000"/>
              </a:spcAft>
            </a:pPr>
            <a:r>
              <a:rPr lang="en-US" sz="2100" dirty="0"/>
              <a:t>4</a:t>
            </a:r>
            <a:endParaRPr lang="en-US" sz="2100" kern="1200" dirty="0"/>
          </a:p>
        </p:txBody>
      </p:sp>
      <p:pic>
        <p:nvPicPr>
          <p:cNvPr id="37" name="Picture 3" descr="\\MAGNUM\Projects\Microsoft\Cloud Power FY12\Design\ICONS_PNG\Confidentiality.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261169" y="5209381"/>
            <a:ext cx="517510" cy="517375"/>
          </a:xfrm>
          <a:prstGeom prst="rect">
            <a:avLst/>
          </a:prstGeom>
          <a:noFill/>
        </p:spPr>
      </p:pic>
    </p:spTree>
    <p:extLst>
      <p:ext uri="{BB962C8B-B14F-4D97-AF65-F5344CB8AC3E}">
        <p14:creationId xmlns:p14="http://schemas.microsoft.com/office/powerpoint/2010/main" val="363004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Adding S2S Support to Developer-Hosted Apps</a:t>
            </a:r>
            <a:endParaRPr lang="en-US" sz="4400" dirty="0"/>
          </a:p>
        </p:txBody>
      </p:sp>
      <p:sp>
        <p:nvSpPr>
          <p:cNvPr id="2" name="Text Placeholder 1"/>
          <p:cNvSpPr>
            <a:spLocks noGrp="1"/>
          </p:cNvSpPr>
          <p:nvPr>
            <p:ph type="body" sz="quarter" idx="10"/>
          </p:nvPr>
        </p:nvSpPr>
        <p:spPr/>
        <p:txBody>
          <a:bodyPr/>
          <a:lstStyle/>
          <a:p>
            <a:r>
              <a:rPr lang="en-US" sz="3600" dirty="0" smtClean="0"/>
              <a:t>What are the developer responsibilities with an S2S app?</a:t>
            </a:r>
          </a:p>
          <a:p>
            <a:pPr lvl="1"/>
            <a:r>
              <a:rPr lang="en-US" sz="2000" dirty="0" smtClean="0"/>
              <a:t>Expose an endpoint to SharePoint to discover service metadata</a:t>
            </a:r>
          </a:p>
          <a:p>
            <a:pPr lvl="1"/>
            <a:r>
              <a:rPr lang="en-US" sz="2000" dirty="0" smtClean="0"/>
              <a:t>Authenticate the user (can use Windows Authentication, FBA,  etc.)</a:t>
            </a:r>
          </a:p>
          <a:p>
            <a:pPr lvl="1"/>
            <a:r>
              <a:rPr lang="en-US" sz="2000" dirty="0" smtClean="0"/>
              <a:t>Create security tokens to send to SharePoint server</a:t>
            </a:r>
          </a:p>
          <a:p>
            <a:pPr lvl="1"/>
            <a:endParaRPr lang="en-US" sz="2000" dirty="0"/>
          </a:p>
          <a:p>
            <a:r>
              <a:rPr lang="en-US" sz="3600" dirty="0" smtClean="0"/>
              <a:t>Details of creating the S2S security token</a:t>
            </a:r>
          </a:p>
          <a:p>
            <a:pPr lvl="1"/>
            <a:r>
              <a:rPr lang="en-US" sz="2000" dirty="0" smtClean="0"/>
              <a:t>Security token is like OAuth token but differs from OAuth specification</a:t>
            </a:r>
          </a:p>
          <a:p>
            <a:pPr lvl="1"/>
            <a:r>
              <a:rPr lang="en-US" sz="2000" dirty="0" smtClean="0"/>
              <a:t>Security token must contain app identity</a:t>
            </a:r>
          </a:p>
          <a:p>
            <a:pPr lvl="1"/>
            <a:r>
              <a:rPr lang="en-US" sz="2000" dirty="0" smtClean="0"/>
              <a:t>Security token can optionally include user identity</a:t>
            </a:r>
          </a:p>
          <a:p>
            <a:pPr lvl="1"/>
            <a:r>
              <a:rPr lang="en-US" sz="2000" dirty="0" smtClean="0"/>
              <a:t>Security token must be signed using private key of the SSL certificate</a:t>
            </a:r>
          </a:p>
        </p:txBody>
      </p:sp>
    </p:spTree>
    <p:extLst>
      <p:ext uri="{BB962C8B-B14F-4D97-AF65-F5344CB8AC3E}">
        <p14:creationId xmlns:p14="http://schemas.microsoft.com/office/powerpoint/2010/main" val="174965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SSL Certificates</a:t>
            </a:r>
            <a:endParaRPr lang="en-US" dirty="0"/>
          </a:p>
        </p:txBody>
      </p:sp>
      <p:sp>
        <p:nvSpPr>
          <p:cNvPr id="3" name="Content Placeholder 2"/>
          <p:cNvSpPr>
            <a:spLocks noGrp="1"/>
          </p:cNvSpPr>
          <p:nvPr>
            <p:ph type="body" sz="quarter" idx="10"/>
          </p:nvPr>
        </p:nvSpPr>
        <p:spPr/>
        <p:txBody>
          <a:bodyPr/>
          <a:lstStyle/>
          <a:p>
            <a:r>
              <a:rPr lang="en-US" dirty="0" smtClean="0"/>
              <a:t>SSL Certificates</a:t>
            </a:r>
          </a:p>
          <a:p>
            <a:pPr lvl="1"/>
            <a:r>
              <a:rPr lang="en-US" dirty="0" smtClean="0"/>
              <a:t>Binds together an identity and a public key</a:t>
            </a:r>
          </a:p>
          <a:p>
            <a:pPr lvl="1"/>
            <a:r>
              <a:rPr lang="en-US" dirty="0" smtClean="0"/>
              <a:t>In production, use certificate issued by authority</a:t>
            </a:r>
          </a:p>
          <a:p>
            <a:pPr lvl="1"/>
            <a:r>
              <a:rPr lang="en-US" dirty="0" smtClean="0"/>
              <a:t>In development, use self-signed certificates – trusted on local machine</a:t>
            </a:r>
          </a:p>
          <a:p>
            <a:endParaRPr lang="en-US" dirty="0" smtClean="0"/>
          </a:p>
          <a:p>
            <a:r>
              <a:rPr lang="en-US" dirty="0" smtClean="0"/>
              <a:t>Types of SSL certificate files</a:t>
            </a:r>
            <a:endParaRPr lang="en-US" dirty="0"/>
          </a:p>
          <a:p>
            <a:pPr lvl="1"/>
            <a:r>
              <a:rPr lang="en-US" dirty="0" smtClean="0"/>
              <a:t>.</a:t>
            </a:r>
            <a:r>
              <a:rPr lang="en-US" dirty="0" err="1" smtClean="0"/>
              <a:t>cer</a:t>
            </a:r>
            <a:r>
              <a:rPr lang="en-US" dirty="0" smtClean="0"/>
              <a:t> file – an X509 certificate</a:t>
            </a:r>
          </a:p>
          <a:p>
            <a:pPr lvl="1"/>
            <a:r>
              <a:rPr lang="en-US" dirty="0" smtClean="0"/>
              <a:t>.</a:t>
            </a:r>
            <a:r>
              <a:rPr lang="en-US" dirty="0" err="1" smtClean="0"/>
              <a:t>pvk</a:t>
            </a:r>
            <a:r>
              <a:rPr lang="en-US" dirty="0" smtClean="0"/>
              <a:t> file – the certificate's private key</a:t>
            </a:r>
          </a:p>
          <a:p>
            <a:pPr lvl="1"/>
            <a:r>
              <a:rPr lang="en-US" dirty="0" smtClean="0"/>
              <a:t>.</a:t>
            </a:r>
            <a:r>
              <a:rPr lang="en-US" dirty="0" err="1" smtClean="0"/>
              <a:t>pfx</a:t>
            </a:r>
            <a:r>
              <a:rPr lang="en-US" dirty="0" smtClean="0"/>
              <a:t> file – the certificate's private key encrypted using a password</a:t>
            </a:r>
            <a:endParaRPr lang="en-US" dirty="0"/>
          </a:p>
        </p:txBody>
      </p:sp>
    </p:spTree>
    <p:extLst>
      <p:ext uri="{BB962C8B-B14F-4D97-AF65-F5344CB8AC3E}">
        <p14:creationId xmlns:p14="http://schemas.microsoft.com/office/powerpoint/2010/main" val="130167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Certificates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68" y="1239863"/>
            <a:ext cx="9198100" cy="4970817"/>
          </a:xfrm>
          <a:prstGeom prst="rect">
            <a:avLst/>
          </a:prstGeom>
          <a:ln>
            <a:solidFill>
              <a:schemeClr val="bg1">
                <a:lumMod val="50000"/>
              </a:schemeClr>
            </a:solidFill>
          </a:ln>
        </p:spPr>
      </p:pic>
    </p:spTree>
    <p:extLst>
      <p:ext uri="{BB962C8B-B14F-4D97-AF65-F5344CB8AC3E}">
        <p14:creationId xmlns:p14="http://schemas.microsoft.com/office/powerpoint/2010/main" val="262783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IIS Web Site for the App</a:t>
            </a:r>
            <a:endParaRPr lang="en-US" dirty="0"/>
          </a:p>
        </p:txBody>
      </p:sp>
      <p:sp>
        <p:nvSpPr>
          <p:cNvPr id="3" name="Content Placeholder 2"/>
          <p:cNvSpPr>
            <a:spLocks noGrp="1"/>
          </p:cNvSpPr>
          <p:nvPr>
            <p:ph type="body" sz="quarter" idx="10"/>
          </p:nvPr>
        </p:nvSpPr>
        <p:spPr/>
        <p:txBody>
          <a:bodyPr/>
          <a:lstStyle/>
          <a:p>
            <a:r>
              <a:rPr lang="en-US" sz="3600" dirty="0" smtClean="0"/>
              <a:t>Create an IIS Web Site to deploy developer-hosted app</a:t>
            </a:r>
          </a:p>
          <a:p>
            <a:pPr lvl="1"/>
            <a:r>
              <a:rPr lang="en-US" sz="2000" dirty="0" smtClean="0"/>
              <a:t>Disable anonymous access to ensure all access is authenticated</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smtClean="0"/>
          </a:p>
          <a:p>
            <a:pPr lvl="1"/>
            <a:r>
              <a:rPr lang="en-US" sz="2000" dirty="0" smtClean="0"/>
              <a:t>Modify </a:t>
            </a:r>
            <a:r>
              <a:rPr lang="en-US" sz="2000" dirty="0" err="1" smtClean="0"/>
              <a:t>web.config</a:t>
            </a:r>
            <a:r>
              <a:rPr lang="en-US" sz="2000" dirty="0" smtClean="0"/>
              <a:t> file to add location to private key file and password</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015" y="2469617"/>
            <a:ext cx="5285206" cy="1430191"/>
          </a:xfrm>
          <a:prstGeom prst="rect">
            <a:avLst/>
          </a:prstGeom>
          <a:ln>
            <a:solidFill>
              <a:schemeClr val="bg1">
                <a:lumMod val="50000"/>
              </a:schemeClr>
            </a:solidFill>
          </a:ln>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3507" y="4513253"/>
            <a:ext cx="8040222" cy="1390844"/>
          </a:xfrm>
          <a:prstGeom prst="rect">
            <a:avLst/>
          </a:prstGeom>
          <a:ln>
            <a:solidFill>
              <a:schemeClr val="bg1">
                <a:lumMod val="50000"/>
              </a:schemeClr>
            </a:solidFill>
          </a:ln>
        </p:spPr>
      </p:pic>
    </p:spTree>
    <p:extLst>
      <p:ext uri="{BB962C8B-B14F-4D97-AF65-F5344CB8AC3E}">
        <p14:creationId xmlns:p14="http://schemas.microsoft.com/office/powerpoint/2010/main" val="39240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Registering an App Principal for an S2S App</a:t>
            </a:r>
            <a:endParaRPr lang="en-US" sz="4800" dirty="0"/>
          </a:p>
        </p:txBody>
      </p:sp>
      <p:sp>
        <p:nvSpPr>
          <p:cNvPr id="4" name="Content Placeholder 3"/>
          <p:cNvSpPr>
            <a:spLocks noGrp="1"/>
          </p:cNvSpPr>
          <p:nvPr>
            <p:ph type="body" sz="quarter" idx="10"/>
          </p:nvPr>
        </p:nvSpPr>
        <p:spPr/>
        <p:txBody>
          <a:bodyPr/>
          <a:lstStyle/>
          <a:p>
            <a:r>
              <a:rPr lang="en-US" sz="3600" dirty="0" smtClean="0"/>
              <a:t>App Principal registered using Register-</a:t>
            </a:r>
            <a:r>
              <a:rPr lang="en-US" sz="3600" dirty="0" err="1" smtClean="0"/>
              <a:t>SPAppPrincipal</a:t>
            </a:r>
            <a:endParaRPr lang="en-US" sz="3600" dirty="0" smtClean="0"/>
          </a:p>
          <a:p>
            <a:pPr lvl="1"/>
            <a:r>
              <a:rPr lang="en-US" sz="2000" dirty="0" smtClean="0"/>
              <a:t>Each registration scoped to a particular tenancy (i.e. realm)</a:t>
            </a:r>
          </a:p>
          <a:p>
            <a:pPr lvl="1"/>
            <a:endParaRPr lang="en-US" sz="20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089" y="2651311"/>
            <a:ext cx="9213057" cy="3177131"/>
          </a:xfrm>
          <a:prstGeom prst="rect">
            <a:avLst/>
          </a:prstGeom>
          <a:ln>
            <a:solidFill>
              <a:schemeClr val="bg1">
                <a:lumMod val="50000"/>
              </a:schemeClr>
            </a:solidFill>
          </a:ln>
        </p:spPr>
      </p:pic>
    </p:spTree>
    <p:extLst>
      <p:ext uri="{BB962C8B-B14F-4D97-AF65-F5344CB8AC3E}">
        <p14:creationId xmlns:p14="http://schemas.microsoft.com/office/powerpoint/2010/main" val="176292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Making CSOM and REST Calls from a S2S App</a:t>
            </a:r>
            <a:endParaRPr lang="en-US" sz="4400" dirty="0"/>
          </a:p>
        </p:txBody>
      </p:sp>
      <p:sp>
        <p:nvSpPr>
          <p:cNvPr id="5" name="Content Placeholder 4"/>
          <p:cNvSpPr>
            <a:spLocks noGrp="1"/>
          </p:cNvSpPr>
          <p:nvPr>
            <p:ph type="body" sz="quarter" idx="10"/>
          </p:nvPr>
        </p:nvSpPr>
        <p:spPr/>
        <p:txBody>
          <a:bodyPr/>
          <a:lstStyle/>
          <a:p>
            <a:r>
              <a:rPr lang="en-US" dirty="0" err="1" smtClean="0"/>
              <a:t>TokenHelper</a:t>
            </a:r>
            <a:r>
              <a:rPr lang="en-US" dirty="0" smtClean="0"/>
              <a:t> class provides method explicitly for S2S Apps</a:t>
            </a:r>
          </a:p>
          <a:p>
            <a:pPr lvl="1"/>
            <a:r>
              <a:rPr lang="en-US" dirty="0" smtClean="0"/>
              <a:t>GetS2SClientContextWithWindowsIdentity for making CSOM calls</a:t>
            </a:r>
          </a:p>
          <a:p>
            <a:pPr lvl="1"/>
            <a:r>
              <a:rPr lang="en-US" dirty="0" smtClean="0"/>
              <a:t>GetS2SAccessTokenWithWindowsIdentity for making REST calls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483" y="3357777"/>
            <a:ext cx="8079866" cy="2953331"/>
          </a:xfrm>
          <a:prstGeom prst="rect">
            <a:avLst/>
          </a:prstGeom>
          <a:noFill/>
          <a:ln w="28575"/>
        </p:spPr>
      </p:pic>
      <p:sp>
        <p:nvSpPr>
          <p:cNvPr id="6" name="Rounded Rectangle 5"/>
          <p:cNvSpPr/>
          <p:nvPr/>
        </p:nvSpPr>
        <p:spPr bwMode="auto">
          <a:xfrm>
            <a:off x="1045029" y="3772354"/>
            <a:ext cx="8980691" cy="494846"/>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
        <p:nvSpPr>
          <p:cNvPr id="7" name="Rounded Rectangle 6"/>
          <p:cNvSpPr/>
          <p:nvPr/>
        </p:nvSpPr>
        <p:spPr bwMode="auto">
          <a:xfrm>
            <a:off x="1045030" y="4757057"/>
            <a:ext cx="8980690" cy="569348"/>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dk1"/>
              </a:solidFill>
            </a:endParaRPr>
          </a:p>
        </p:txBody>
      </p:sp>
    </p:spTree>
    <p:extLst>
      <p:ext uri="{BB962C8B-B14F-4D97-AF65-F5344CB8AC3E}">
        <p14:creationId xmlns:p14="http://schemas.microsoft.com/office/powerpoint/2010/main" val="308348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SharePoint 2013 and Application Identity</a:t>
            </a:r>
          </a:p>
          <a:p>
            <a:r>
              <a:rPr lang="en-US" smtClean="0"/>
              <a:t>Requesting and Granting Application Permissions</a:t>
            </a:r>
          </a:p>
          <a:p>
            <a:r>
              <a:rPr lang="en-US" smtClean="0"/>
              <a:t>Authentication using OAuth</a:t>
            </a:r>
          </a:p>
          <a:p>
            <a:r>
              <a:rPr lang="en-US" smtClean="0"/>
              <a:t>Authentication using Server-to-server (S2S) High Trust</a:t>
            </a:r>
          </a:p>
          <a:p>
            <a:endParaRPr lang="en-US" dirty="0" smtClean="0"/>
          </a:p>
        </p:txBody>
      </p:sp>
    </p:spTree>
    <p:extLst>
      <p:ext uri="{BB962C8B-B14F-4D97-AF65-F5344CB8AC3E}">
        <p14:creationId xmlns:p14="http://schemas.microsoft.com/office/powerpoint/2010/main" val="67757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Problems in SharePoint 2010</a:t>
            </a:r>
            <a:endParaRPr lang="en-US" dirty="0"/>
          </a:p>
        </p:txBody>
      </p:sp>
      <p:sp>
        <p:nvSpPr>
          <p:cNvPr id="5" name="Content Placeholder 4"/>
          <p:cNvSpPr>
            <a:spLocks noGrp="1"/>
          </p:cNvSpPr>
          <p:nvPr>
            <p:ph type="body" sz="quarter" idx="10"/>
          </p:nvPr>
        </p:nvSpPr>
        <p:spPr/>
        <p:txBody>
          <a:bodyPr/>
          <a:lstStyle/>
          <a:p>
            <a:r>
              <a:rPr lang="en-US" sz="3600" dirty="0" smtClean="0"/>
              <a:t>Code in farm </a:t>
            </a:r>
            <a:r>
              <a:rPr lang="en-US" sz="3600" dirty="0"/>
              <a:t>s</a:t>
            </a:r>
            <a:r>
              <a:rPr lang="en-US" sz="3600" dirty="0" smtClean="0"/>
              <a:t>olutions is considered to be fully-trusted</a:t>
            </a:r>
          </a:p>
          <a:p>
            <a:pPr lvl="1"/>
            <a:r>
              <a:rPr lang="en-US" sz="2000" dirty="0" smtClean="0"/>
              <a:t>By default, code runs with permissions of current user</a:t>
            </a:r>
          </a:p>
          <a:p>
            <a:pPr lvl="1"/>
            <a:r>
              <a:rPr lang="en-US" sz="2000" dirty="0" smtClean="0"/>
              <a:t>Developer can call </a:t>
            </a:r>
            <a:r>
              <a:rPr lang="en-US" sz="1600" dirty="0" err="1" smtClean="0">
                <a:solidFill>
                  <a:schemeClr val="tx2">
                    <a:lumMod val="50000"/>
                  </a:schemeClr>
                </a:solidFill>
                <a:latin typeface="Lucida Console" pitchFamily="49" charset="0"/>
              </a:rPr>
              <a:t>SPSecurity.RunWithElevatedPrivledges</a:t>
            </a:r>
            <a:endParaRPr lang="en-US" sz="2000" dirty="0" smtClean="0">
              <a:solidFill>
                <a:schemeClr val="tx2">
                  <a:lumMod val="50000"/>
                </a:schemeClr>
              </a:solidFill>
              <a:latin typeface="Lucida Console" pitchFamily="49" charset="0"/>
            </a:endParaRPr>
          </a:p>
          <a:p>
            <a:pPr lvl="2"/>
            <a:r>
              <a:rPr lang="en-US" sz="2000" dirty="0" smtClean="0"/>
              <a:t>Allows code to run as all-powerful </a:t>
            </a:r>
            <a:r>
              <a:rPr lang="en-US" sz="1200" dirty="0" smtClean="0">
                <a:solidFill>
                  <a:schemeClr val="tx2">
                    <a:lumMod val="50000"/>
                  </a:schemeClr>
                </a:solidFill>
                <a:latin typeface="Lucida Console" pitchFamily="49" charset="0"/>
              </a:rPr>
              <a:t>SHAREPOINT\System</a:t>
            </a:r>
            <a:r>
              <a:rPr lang="en-US" sz="2000" dirty="0" smtClean="0"/>
              <a:t> account</a:t>
            </a:r>
          </a:p>
          <a:p>
            <a:pPr lvl="2"/>
            <a:r>
              <a:rPr lang="en-US" sz="2000" dirty="0"/>
              <a:t>Allows code </a:t>
            </a:r>
            <a:r>
              <a:rPr lang="en-US" sz="2000" dirty="0" smtClean="0"/>
              <a:t>to revert to Windows identity of host application pool</a:t>
            </a:r>
          </a:p>
          <a:p>
            <a:pPr lvl="1"/>
            <a:endParaRPr lang="en-US" sz="2000" dirty="0" smtClean="0"/>
          </a:p>
          <a:p>
            <a:r>
              <a:rPr lang="en-US" sz="3600" dirty="0" smtClean="0"/>
              <a:t>Code in sandboxed solutions always runs as current user</a:t>
            </a:r>
          </a:p>
          <a:p>
            <a:pPr lvl="1"/>
            <a:r>
              <a:rPr lang="en-US" sz="2000" dirty="0" smtClean="0"/>
              <a:t>Activation event code runs with permissions of activator (site administrator)</a:t>
            </a:r>
          </a:p>
          <a:p>
            <a:pPr lvl="1"/>
            <a:r>
              <a:rPr lang="en-US" sz="2000" dirty="0"/>
              <a:t>Activation event code can </a:t>
            </a:r>
            <a:r>
              <a:rPr lang="en-US" sz="2000" dirty="0" smtClean="0"/>
              <a:t>read/write any content in current site collection</a:t>
            </a:r>
          </a:p>
          <a:p>
            <a:pPr lvl="1"/>
            <a:r>
              <a:rPr lang="en-US" sz="2000" dirty="0" smtClean="0"/>
              <a:t>Other code (e.g. Web Parts) runs with permissions of current user</a:t>
            </a:r>
          </a:p>
          <a:p>
            <a:pPr lvl="2"/>
            <a:r>
              <a:rPr lang="en-US" sz="2000" dirty="0" smtClean="0"/>
              <a:t>No ability to elevate permissions if current user doesn't have what's required</a:t>
            </a:r>
          </a:p>
        </p:txBody>
      </p:sp>
    </p:spTree>
    <p:extLst>
      <p:ext uri="{BB962C8B-B14F-4D97-AF65-F5344CB8AC3E}">
        <p14:creationId xmlns:p14="http://schemas.microsoft.com/office/powerpoint/2010/main" val="201530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You Grant Permissions to Apps</a:t>
            </a:r>
            <a:endParaRPr lang="en-US" dirty="0"/>
          </a:p>
        </p:txBody>
      </p:sp>
      <p:sp>
        <p:nvSpPr>
          <p:cNvPr id="5" name="Content Placeholder 4"/>
          <p:cNvSpPr>
            <a:spLocks noGrp="1"/>
          </p:cNvSpPr>
          <p:nvPr>
            <p:ph type="body" sz="quarter" idx="10"/>
          </p:nvPr>
        </p:nvSpPr>
        <p:spPr/>
        <p:txBody>
          <a:bodyPr/>
          <a:lstStyle/>
          <a:p>
            <a:r>
              <a:rPr lang="en-US" sz="3600" dirty="0" smtClean="0"/>
              <a:t>What if you give the app a user login and password?</a:t>
            </a:r>
          </a:p>
          <a:p>
            <a:pPr lvl="1"/>
            <a:r>
              <a:rPr lang="en-US" sz="2000" dirty="0" smtClean="0"/>
              <a:t>This allows app to authenticated and access content owned by user</a:t>
            </a:r>
          </a:p>
          <a:p>
            <a:pPr lvl="1"/>
            <a:r>
              <a:rPr lang="en-US" sz="2000" dirty="0" smtClean="0"/>
              <a:t>App is able to complete its work by reading and modifying user's content</a:t>
            </a:r>
          </a:p>
          <a:p>
            <a:pPr lvl="1"/>
            <a:r>
              <a:rPr lang="en-US" sz="2000" dirty="0" smtClean="0"/>
              <a:t>However...</a:t>
            </a:r>
          </a:p>
          <a:p>
            <a:pPr lvl="1"/>
            <a:endParaRPr lang="en-US" sz="2000" dirty="0" smtClean="0"/>
          </a:p>
          <a:p>
            <a:r>
              <a:rPr lang="en-US" sz="3600" dirty="0" smtClean="0"/>
              <a:t>Design based on giving user credentials to app has problems</a:t>
            </a:r>
          </a:p>
          <a:p>
            <a:pPr lvl="1"/>
            <a:r>
              <a:rPr lang="en-US" sz="2000" dirty="0" smtClean="0"/>
              <a:t>Authorization system cannot distinguish app actions from user actions</a:t>
            </a:r>
          </a:p>
          <a:p>
            <a:pPr lvl="1"/>
            <a:r>
              <a:rPr lang="en-US" sz="2000" dirty="0" smtClean="0"/>
              <a:t>App can do anything user can do (e.g. delete content, change password)</a:t>
            </a:r>
          </a:p>
          <a:p>
            <a:pPr lvl="1"/>
            <a:r>
              <a:rPr lang="en-US" sz="2000" dirty="0" smtClean="0"/>
              <a:t>User must reset password to revoke permissions from an app-gone-bad</a:t>
            </a:r>
          </a:p>
          <a:p>
            <a:pPr lvl="1"/>
            <a:r>
              <a:rPr lang="en-US" sz="2000" dirty="0" smtClean="0"/>
              <a:t>This approach must be rejected as basis for granting permissions to apps</a:t>
            </a:r>
            <a:endParaRPr lang="en-US" sz="2000" dirty="0"/>
          </a:p>
        </p:txBody>
      </p:sp>
    </p:spTree>
    <p:extLst>
      <p:ext uri="{BB962C8B-B14F-4D97-AF65-F5344CB8AC3E}">
        <p14:creationId xmlns:p14="http://schemas.microsoft.com/office/powerpoint/2010/main" val="66539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z="4400" dirty="0" smtClean="0"/>
              <a:t>Authentication (</a:t>
            </a:r>
            <a:r>
              <a:rPr lang="en-US" sz="4400" dirty="0" err="1" smtClean="0"/>
              <a:t>AuthN</a:t>
            </a:r>
            <a:r>
              <a:rPr lang="en-US" sz="4400" dirty="0" smtClean="0"/>
              <a:t>) and Authorization (</a:t>
            </a:r>
            <a:r>
              <a:rPr lang="en-US" sz="4400" dirty="0" err="1" smtClean="0"/>
              <a:t>AuthZ</a:t>
            </a:r>
            <a:r>
              <a:rPr lang="en-US" sz="4400" dirty="0" smtClean="0"/>
              <a:t>)</a:t>
            </a:r>
            <a:endParaRPr lang="en-US" sz="4400" dirty="0"/>
          </a:p>
        </p:txBody>
      </p:sp>
      <p:sp>
        <p:nvSpPr>
          <p:cNvPr id="5" name="Rectangle 3"/>
          <p:cNvSpPr>
            <a:spLocks noGrp="1" noChangeArrowheads="1"/>
          </p:cNvSpPr>
          <p:nvPr>
            <p:ph type="body" sz="quarter" idx="10"/>
          </p:nvPr>
        </p:nvSpPr>
        <p:spPr/>
        <p:txBody>
          <a:bodyPr/>
          <a:lstStyle/>
          <a:p>
            <a:r>
              <a:rPr lang="en-US" sz="3600" dirty="0" smtClean="0"/>
              <a:t>Authentication used to create identity for security principal</a:t>
            </a:r>
          </a:p>
          <a:p>
            <a:pPr lvl="1"/>
            <a:r>
              <a:rPr lang="en-US" sz="2000" dirty="0" smtClean="0"/>
              <a:t>SharePoint 2010 only supports user authentication</a:t>
            </a:r>
          </a:p>
          <a:p>
            <a:pPr lvl="1"/>
            <a:r>
              <a:rPr lang="en-US" sz="2000" dirty="0" smtClean="0"/>
              <a:t>SharePoint 2013 adds support to authenticate SharePoint apps</a:t>
            </a:r>
          </a:p>
          <a:p>
            <a:pPr lvl="1"/>
            <a:r>
              <a:rPr lang="en-US" sz="2000" dirty="0" smtClean="0"/>
              <a:t>SharePoint apps are given first class identities</a:t>
            </a:r>
          </a:p>
          <a:p>
            <a:endParaRPr lang="en-US" sz="3600" dirty="0" smtClean="0"/>
          </a:p>
          <a:p>
            <a:r>
              <a:rPr lang="en-US" sz="3600" dirty="0" smtClean="0"/>
              <a:t>Authorization provides the infrastructure for access control</a:t>
            </a:r>
          </a:p>
          <a:p>
            <a:pPr lvl="1"/>
            <a:r>
              <a:rPr lang="en-US" sz="2000" dirty="0" smtClean="0"/>
              <a:t>Used to verify an authenticated principal has the proper permission</a:t>
            </a:r>
          </a:p>
          <a:p>
            <a:pPr lvl="1"/>
            <a:r>
              <a:rPr lang="en-US" sz="2000" dirty="0" smtClean="0"/>
              <a:t>SharePoint 2010 only supports configuring permissions for users and groups</a:t>
            </a:r>
          </a:p>
          <a:p>
            <a:pPr lvl="1"/>
            <a:r>
              <a:rPr lang="en-US" sz="2000" dirty="0" smtClean="0"/>
              <a:t>SharePoint 2013 adds support to configure permissions for SharePoint apps</a:t>
            </a:r>
            <a:endParaRPr lang="en-US" sz="2000" dirty="0"/>
          </a:p>
        </p:txBody>
      </p:sp>
    </p:spTree>
    <p:extLst>
      <p:ext uri="{BB962C8B-B14F-4D97-AF65-F5344CB8AC3E}">
        <p14:creationId xmlns:p14="http://schemas.microsoft.com/office/powerpoint/2010/main" val="130285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Authentication in SharePoint 2013</a:t>
            </a:r>
            <a:endParaRPr lang="en-US" dirty="0"/>
          </a:p>
        </p:txBody>
      </p:sp>
      <p:sp>
        <p:nvSpPr>
          <p:cNvPr id="9" name="Content Placeholder 8"/>
          <p:cNvSpPr>
            <a:spLocks noGrp="1"/>
          </p:cNvSpPr>
          <p:nvPr>
            <p:ph type="body" sz="quarter" idx="10"/>
          </p:nvPr>
        </p:nvSpPr>
        <p:spPr/>
        <p:txBody>
          <a:bodyPr/>
          <a:lstStyle/>
          <a:p>
            <a:r>
              <a:rPr lang="en-US" dirty="0" smtClean="0"/>
              <a:t>Authentication Flow in SharePoint 2013</a:t>
            </a:r>
          </a:p>
          <a:p>
            <a:pPr lvl="1"/>
            <a:r>
              <a:rPr lang="en-US" dirty="0"/>
              <a:t>In </a:t>
            </a:r>
            <a:r>
              <a:rPr lang="en-US" dirty="0" smtClean="0"/>
              <a:t>calls to standard SharePoint sites, authentication essentially </a:t>
            </a:r>
            <a:r>
              <a:rPr lang="en-US" dirty="0"/>
              <a:t>unchanged</a:t>
            </a:r>
          </a:p>
          <a:p>
            <a:pPr lvl="1"/>
            <a:r>
              <a:rPr lang="en-US" dirty="0" smtClean="0"/>
              <a:t>In calls to </a:t>
            </a:r>
            <a:r>
              <a:rPr lang="en-US" dirty="0"/>
              <a:t>app </a:t>
            </a:r>
            <a:r>
              <a:rPr lang="en-US" dirty="0" smtClean="0"/>
              <a:t>webs, call is internally authenticated with app identity</a:t>
            </a:r>
            <a:endParaRPr lang="en-US" dirty="0"/>
          </a:p>
          <a:p>
            <a:pPr lvl="1"/>
            <a:r>
              <a:rPr lang="en-US" dirty="0" smtClean="0"/>
              <a:t>In remote calls, apps are authenticated using app-specific security tokens</a:t>
            </a:r>
            <a:endParaRPr lang="en-US" dirty="0"/>
          </a:p>
          <a:p>
            <a:pPr lvl="1"/>
            <a:r>
              <a:rPr lang="en-US" dirty="0" smtClean="0"/>
              <a:t>Security token can </a:t>
            </a:r>
            <a:r>
              <a:rPr lang="en-US" dirty="0"/>
              <a:t>contain both app and user </a:t>
            </a:r>
            <a:r>
              <a:rPr lang="en-US" dirty="0" smtClean="0"/>
              <a:t>identity </a:t>
            </a:r>
            <a:r>
              <a:rPr lang="en-US" dirty="0"/>
              <a:t>or just app identities</a:t>
            </a:r>
          </a:p>
          <a:p>
            <a:pPr lvl="1"/>
            <a:endParaRPr lang="en-US" dirty="0"/>
          </a:p>
          <a:p>
            <a:r>
              <a:rPr lang="en-US" dirty="0" smtClean="0"/>
              <a:t>Requirements for establishing SharePoint app identity </a:t>
            </a:r>
          </a:p>
          <a:p>
            <a:pPr lvl="1"/>
            <a:r>
              <a:rPr lang="en-US" dirty="0" smtClean="0"/>
              <a:t>Host Web Application must be a claims-based Web Applications</a:t>
            </a:r>
          </a:p>
          <a:p>
            <a:pPr lvl="1"/>
            <a:r>
              <a:rPr lang="en-US" dirty="0" smtClean="0"/>
              <a:t>Incoming calls must target CSOM/REST endpoints</a:t>
            </a:r>
          </a:p>
          <a:p>
            <a:pPr lvl="1"/>
            <a:r>
              <a:rPr lang="en-US" dirty="0"/>
              <a:t>Supported CSOM/REST </a:t>
            </a:r>
            <a:r>
              <a:rPr lang="en-US" dirty="0" smtClean="0"/>
              <a:t>endpoints not extensible in SharePoint 2013</a:t>
            </a:r>
          </a:p>
        </p:txBody>
      </p:sp>
    </p:spTree>
    <p:extLst>
      <p:ext uri="{BB962C8B-B14F-4D97-AF65-F5344CB8AC3E}">
        <p14:creationId xmlns:p14="http://schemas.microsoft.com/office/powerpoint/2010/main" val="373462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User Authentication, Claims and the SAML Token</a:t>
            </a:r>
            <a:endParaRPr lang="en-US" sz="4400" dirty="0"/>
          </a:p>
        </p:txBody>
      </p:sp>
      <p:sp>
        <p:nvSpPr>
          <p:cNvPr id="10" name="Content Placeholder 9"/>
          <p:cNvSpPr>
            <a:spLocks noGrp="1"/>
          </p:cNvSpPr>
          <p:nvPr>
            <p:ph type="body" sz="quarter" idx="10"/>
          </p:nvPr>
        </p:nvSpPr>
        <p:spPr/>
        <p:txBody>
          <a:bodyPr/>
          <a:lstStyle/>
          <a:p>
            <a:r>
              <a:rPr lang="en-US" sz="2400" dirty="0" smtClean="0"/>
              <a:t>Users Authenticate using Claims</a:t>
            </a:r>
          </a:p>
          <a:p>
            <a:pPr lvl="1"/>
            <a:r>
              <a:rPr lang="en-US" sz="2000" dirty="0" smtClean="0"/>
              <a:t>User info carries in SAML token</a:t>
            </a:r>
          </a:p>
          <a:p>
            <a:pPr lvl="1"/>
            <a:r>
              <a:rPr lang="en-US" sz="2000" dirty="0" smtClean="0"/>
              <a:t>SAML Token created by trusted STS</a:t>
            </a:r>
            <a:endParaRPr lang="en-US" sz="2000" dirty="0"/>
          </a:p>
        </p:txBody>
      </p:sp>
      <p:cxnSp>
        <p:nvCxnSpPr>
          <p:cNvPr id="5" name="Straight Arrow Connector 4"/>
          <p:cNvCxnSpPr>
            <a:stCxn id="7" idx="3"/>
            <a:endCxn id="6" idx="1"/>
          </p:cNvCxnSpPr>
          <p:nvPr/>
        </p:nvCxnSpPr>
        <p:spPr>
          <a:xfrm flipV="1">
            <a:off x="1988192" y="3877334"/>
            <a:ext cx="1459684" cy="1"/>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
        <p:nvSpPr>
          <p:cNvPr id="6" name="Rectangle 5"/>
          <p:cNvSpPr/>
          <p:nvPr/>
        </p:nvSpPr>
        <p:spPr bwMode="auto">
          <a:xfrm>
            <a:off x="3447876" y="3183336"/>
            <a:ext cx="1608720" cy="1387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latin typeface="Arial" pitchFamily="34" charset="0"/>
                <a:cs typeface="Arial" pitchFamily="34" charset="0"/>
              </a:rPr>
              <a:t>SharePoint Server</a:t>
            </a:r>
          </a:p>
          <a:p>
            <a:pPr algn="ctr" defTabSz="914099" fontAlgn="base">
              <a:spcBef>
                <a:spcPct val="0"/>
              </a:spcBef>
              <a:spcAft>
                <a:spcPct val="0"/>
              </a:spcAft>
            </a:pPr>
            <a:r>
              <a:rPr lang="en-US" sz="1100" i="1" dirty="0">
                <a:gradFill>
                  <a:gsLst>
                    <a:gs pos="0">
                      <a:srgbClr val="FFFFFF"/>
                    </a:gs>
                    <a:gs pos="100000">
                      <a:srgbClr val="FFFFFF"/>
                    </a:gs>
                  </a:gsLst>
                  <a:lin ang="5400000" scaled="0"/>
                </a:gradFill>
                <a:latin typeface="Arial" pitchFamily="34" charset="0"/>
                <a:cs typeface="Arial" pitchFamily="34" charset="0"/>
              </a:rPr>
              <a:t>S</a:t>
            </a:r>
            <a:r>
              <a:rPr lang="en-US" sz="1100" i="1" dirty="0" smtClean="0">
                <a:gradFill>
                  <a:gsLst>
                    <a:gs pos="0">
                      <a:srgbClr val="FFFFFF"/>
                    </a:gs>
                    <a:gs pos="100000">
                      <a:srgbClr val="FFFFFF"/>
                    </a:gs>
                  </a:gsLst>
                  <a:lin ang="5400000" scaled="0"/>
                </a:gradFill>
                <a:latin typeface="Arial" pitchFamily="34" charset="0"/>
                <a:cs typeface="Arial" pitchFamily="34" charset="0"/>
              </a:rPr>
              <a:t>harePoint 2013</a:t>
            </a:r>
            <a:endParaRPr lang="en-US" sz="1100" i="1" dirty="0">
              <a:gradFill>
                <a:gsLst>
                  <a:gs pos="0">
                    <a:srgbClr val="FFFFFF"/>
                  </a:gs>
                  <a:gs pos="100000">
                    <a:srgbClr val="FFFFFF"/>
                  </a:gs>
                </a:gsLst>
                <a:lin ang="5400000" scaled="0"/>
              </a:gradFill>
              <a:latin typeface="Arial" pitchFamily="34" charset="0"/>
              <a:cs typeface="Arial" pitchFamily="34" charset="0"/>
            </a:endParaRPr>
          </a:p>
          <a:p>
            <a:pPr algn="ctr" defTabSz="914099" fontAlgn="base">
              <a:spcBef>
                <a:spcPct val="0"/>
              </a:spcBef>
              <a:spcAft>
                <a:spcPct val="0"/>
              </a:spcAft>
            </a:pPr>
            <a:r>
              <a:rPr lang="en-US" sz="1100" i="1" dirty="0" smtClean="0">
                <a:gradFill>
                  <a:gsLst>
                    <a:gs pos="0">
                      <a:srgbClr val="FFFFFF"/>
                    </a:gs>
                    <a:gs pos="100000">
                      <a:srgbClr val="FFFFFF"/>
                    </a:gs>
                  </a:gsLst>
                  <a:lin ang="5400000" scaled="0"/>
                </a:gradFill>
                <a:latin typeface="Arial" pitchFamily="34" charset="0"/>
                <a:cs typeface="Arial" pitchFamily="34" charset="0"/>
              </a:rPr>
              <a:t>Web Server</a:t>
            </a:r>
            <a:endParaRPr lang="en-US" sz="1200" i="1" dirty="0" smtClean="0">
              <a:gradFill>
                <a:gsLst>
                  <a:gs pos="0">
                    <a:srgbClr val="FFFFFF"/>
                  </a:gs>
                  <a:gs pos="100000">
                    <a:srgbClr val="FFFFFF"/>
                  </a:gs>
                </a:gsLst>
                <a:lin ang="5400000" scaled="0"/>
              </a:gradFill>
              <a:latin typeface="Arial" pitchFamily="34" charset="0"/>
              <a:cs typeface="Arial" pitchFamily="34" charset="0"/>
            </a:endParaRPr>
          </a:p>
        </p:txBody>
      </p:sp>
      <p:sp>
        <p:nvSpPr>
          <p:cNvPr id="7" name="Rectangle 6"/>
          <p:cNvSpPr/>
          <p:nvPr/>
        </p:nvSpPr>
        <p:spPr bwMode="auto">
          <a:xfrm>
            <a:off x="379472" y="3183337"/>
            <a:ext cx="1608720" cy="1387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73152" rIns="91440" bIns="45718" numCol="1" rtlCol="0" anchor="t" anchorCtr="0" compatLnSpc="1">
            <a:prstTxWarp prst="textNoShape">
              <a:avLst/>
            </a:prstTxWarp>
          </a:body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latin typeface="Arial" pitchFamily="34" charset="0"/>
                <a:cs typeface="Arial" pitchFamily="34" charset="0"/>
              </a:rPr>
              <a:t>User</a:t>
            </a:r>
          </a:p>
          <a:p>
            <a:pPr marL="171450" indent="-109538" defTabSz="914099" fontAlgn="base">
              <a:spcBef>
                <a:spcPct val="0"/>
              </a:spcBef>
              <a:spcAft>
                <a:spcPct val="0"/>
              </a:spcAft>
              <a:buFont typeface="Arial" pitchFamily="34" charset="0"/>
              <a:buChar char="•"/>
            </a:pPr>
            <a:r>
              <a:rPr lang="en-US" sz="1100" i="1" dirty="0">
                <a:gradFill>
                  <a:gsLst>
                    <a:gs pos="0">
                      <a:srgbClr val="FFFFFF"/>
                    </a:gs>
                    <a:gs pos="100000">
                      <a:srgbClr val="FFFFFF"/>
                    </a:gs>
                  </a:gsLst>
                  <a:lin ang="5400000" scaled="0"/>
                </a:gradFill>
                <a:latin typeface="Arial" pitchFamily="34" charset="0"/>
                <a:cs typeface="Arial" pitchFamily="34" charset="0"/>
              </a:rPr>
              <a:t>d</a:t>
            </a:r>
            <a:r>
              <a:rPr lang="en-US" sz="1100" i="1" dirty="0" smtClean="0">
                <a:gradFill>
                  <a:gsLst>
                    <a:gs pos="0">
                      <a:srgbClr val="FFFFFF"/>
                    </a:gs>
                    <a:gs pos="100000">
                      <a:srgbClr val="FFFFFF"/>
                    </a:gs>
                  </a:gsLst>
                  <a:lin ang="5400000" scaled="0"/>
                </a:gradFill>
                <a:latin typeface="Arial" pitchFamily="34" charset="0"/>
                <a:cs typeface="Arial" pitchFamily="34" charset="0"/>
              </a:rPr>
              <a:t>esktop computer</a:t>
            </a:r>
          </a:p>
          <a:p>
            <a:pPr marL="171450" indent="-109538" defTabSz="914099" fontAlgn="base">
              <a:spcBef>
                <a:spcPct val="0"/>
              </a:spcBef>
              <a:spcAft>
                <a:spcPct val="0"/>
              </a:spcAft>
              <a:buFont typeface="Arial" pitchFamily="34" charset="0"/>
              <a:buChar char="•"/>
            </a:pPr>
            <a:r>
              <a:rPr lang="en-US" sz="1100" i="1" dirty="0">
                <a:gradFill>
                  <a:gsLst>
                    <a:gs pos="0">
                      <a:srgbClr val="FFFFFF"/>
                    </a:gs>
                    <a:gs pos="100000">
                      <a:srgbClr val="FFFFFF"/>
                    </a:gs>
                  </a:gsLst>
                  <a:lin ang="5400000" scaled="0"/>
                </a:gradFill>
                <a:latin typeface="Arial" pitchFamily="34" charset="0"/>
                <a:cs typeface="Arial" pitchFamily="34" charset="0"/>
              </a:rPr>
              <a:t>l</a:t>
            </a:r>
            <a:r>
              <a:rPr lang="en-US" sz="1100" i="1" dirty="0" smtClean="0">
                <a:gradFill>
                  <a:gsLst>
                    <a:gs pos="0">
                      <a:srgbClr val="FFFFFF"/>
                    </a:gs>
                    <a:gs pos="100000">
                      <a:srgbClr val="FFFFFF"/>
                    </a:gs>
                  </a:gsLst>
                  <a:lin ang="5400000" scaled="0"/>
                </a:gradFill>
                <a:latin typeface="Arial" pitchFamily="34" charset="0"/>
                <a:cs typeface="Arial" pitchFamily="34" charset="0"/>
              </a:rPr>
              <a:t>aptop computer</a:t>
            </a:r>
          </a:p>
          <a:p>
            <a:pPr marL="171450" indent="-109538" defTabSz="914099" fontAlgn="base">
              <a:spcBef>
                <a:spcPct val="0"/>
              </a:spcBef>
              <a:spcAft>
                <a:spcPct val="0"/>
              </a:spcAft>
              <a:buFont typeface="Arial" pitchFamily="34" charset="0"/>
              <a:buChar char="•"/>
            </a:pPr>
            <a:r>
              <a:rPr lang="en-US" sz="1100" i="1" dirty="0" smtClean="0">
                <a:gradFill>
                  <a:gsLst>
                    <a:gs pos="0">
                      <a:srgbClr val="FFFFFF"/>
                    </a:gs>
                    <a:gs pos="100000">
                      <a:srgbClr val="FFFFFF"/>
                    </a:gs>
                  </a:gsLst>
                  <a:lin ang="5400000" scaled="0"/>
                </a:gradFill>
                <a:latin typeface="Arial" pitchFamily="34" charset="0"/>
                <a:cs typeface="Arial" pitchFamily="34" charset="0"/>
              </a:rPr>
              <a:t>mobile device</a:t>
            </a:r>
          </a:p>
          <a:p>
            <a:pPr marL="171450" indent="-109538" defTabSz="914099" fontAlgn="base">
              <a:spcBef>
                <a:spcPct val="0"/>
              </a:spcBef>
              <a:spcAft>
                <a:spcPct val="0"/>
              </a:spcAft>
              <a:buFont typeface="Arial" pitchFamily="34" charset="0"/>
              <a:buChar char="•"/>
            </a:pPr>
            <a:r>
              <a:rPr lang="en-US" sz="1100" i="1" dirty="0" err="1" smtClean="0">
                <a:gradFill>
                  <a:gsLst>
                    <a:gs pos="0">
                      <a:srgbClr val="FFFFFF"/>
                    </a:gs>
                    <a:gs pos="100000">
                      <a:srgbClr val="FFFFFF"/>
                    </a:gs>
                  </a:gsLst>
                  <a:lin ang="5400000" scaled="0"/>
                </a:gradFill>
                <a:latin typeface="Arial" pitchFamily="34" charset="0"/>
                <a:cs typeface="Arial" pitchFamily="34" charset="0"/>
              </a:rPr>
              <a:t>iPad</a:t>
            </a:r>
            <a:r>
              <a:rPr lang="en-US" sz="1100" i="1" dirty="0" smtClean="0">
                <a:gradFill>
                  <a:gsLst>
                    <a:gs pos="0">
                      <a:srgbClr val="FFFFFF"/>
                    </a:gs>
                    <a:gs pos="100000">
                      <a:srgbClr val="FFFFFF"/>
                    </a:gs>
                  </a:gsLst>
                  <a:lin ang="5400000" scaled="0"/>
                </a:gradFill>
                <a:latin typeface="Arial" pitchFamily="34" charset="0"/>
                <a:cs typeface="Arial" pitchFamily="34" charset="0"/>
              </a:rPr>
              <a:t> or other </a:t>
            </a:r>
            <a:r>
              <a:rPr lang="en-US" sz="1200" i="1" dirty="0">
                <a:gradFill>
                  <a:gsLst>
                    <a:gs pos="0">
                      <a:srgbClr val="FFFFFF"/>
                    </a:gs>
                    <a:gs pos="100000">
                      <a:srgbClr val="FFFFFF"/>
                    </a:gs>
                  </a:gsLst>
                  <a:lin ang="5400000" scaled="0"/>
                </a:gradFill>
                <a:latin typeface="Arial" pitchFamily="34" charset="0"/>
                <a:cs typeface="Arial" pitchFamily="34" charset="0"/>
              </a:rPr>
              <a:t>tablet </a:t>
            </a:r>
            <a:endParaRPr lang="en-US" sz="1200" i="1" dirty="0" smtClean="0">
              <a:gradFill>
                <a:gsLst>
                  <a:gs pos="0">
                    <a:srgbClr val="FFFFFF"/>
                  </a:gs>
                  <a:gs pos="100000">
                    <a:srgbClr val="FFFFFF"/>
                  </a:gs>
                </a:gsLst>
                <a:lin ang="5400000" scaled="0"/>
              </a:gradFill>
              <a:latin typeface="Arial" pitchFamily="34" charset="0"/>
              <a:cs typeface="Arial"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992" y="976497"/>
            <a:ext cx="6349133" cy="5146646"/>
          </a:xfrm>
          <a:prstGeom prst="rect">
            <a:avLst/>
          </a:prstGeom>
          <a:noFill/>
          <a:ln>
            <a:noFill/>
          </a:ln>
        </p:spPr>
      </p:pic>
    </p:spTree>
    <p:extLst>
      <p:ext uri="{BB962C8B-B14F-4D97-AF65-F5344CB8AC3E}">
        <p14:creationId xmlns:p14="http://schemas.microsoft.com/office/powerpoint/2010/main" val="264631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p:txBody>
          <a:bodyPr/>
          <a:lstStyle/>
          <a:p>
            <a:r>
              <a:rPr lang="en-US" dirty="0"/>
              <a:t>SharePoint 2013 Authentication Flow</a:t>
            </a:r>
          </a:p>
        </p:txBody>
      </p:sp>
      <p:sp>
        <p:nvSpPr>
          <p:cNvPr id="3" name="Flowchart: Decision 2"/>
          <p:cNvSpPr/>
          <p:nvPr/>
        </p:nvSpPr>
        <p:spPr bwMode="auto">
          <a:xfrm>
            <a:off x="7746345" y="2170547"/>
            <a:ext cx="1702800" cy="1000800"/>
          </a:xfrm>
          <a:prstGeom prst="flowChartDecis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Is the endpoint outside of an app web?</a:t>
            </a:r>
            <a:endParaRPr lang="en-US" sz="1400" dirty="0" smtClean="0">
              <a:solidFill>
                <a:schemeClr val="tx1"/>
              </a:solidFill>
              <a:ea typeface="Segoe UI" pitchFamily="34" charset="0"/>
              <a:cs typeface="Segoe UI" pitchFamily="34" charset="0"/>
            </a:endParaRPr>
          </a:p>
        </p:txBody>
      </p:sp>
      <p:sp>
        <p:nvSpPr>
          <p:cNvPr id="4" name="Flowchart: Decision 3"/>
          <p:cNvSpPr/>
          <p:nvPr/>
        </p:nvSpPr>
        <p:spPr bwMode="auto">
          <a:xfrm>
            <a:off x="5378526" y="3473058"/>
            <a:ext cx="1702800" cy="1000800"/>
          </a:xfrm>
          <a:prstGeom prst="flowChartDecis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Does the token include user info?</a:t>
            </a:r>
            <a:endParaRPr lang="en-US" sz="1400" dirty="0" smtClean="0">
              <a:solidFill>
                <a:schemeClr val="tx1"/>
              </a:solidFill>
              <a:ea typeface="Segoe UI" pitchFamily="34" charset="0"/>
              <a:cs typeface="Segoe UI" pitchFamily="34" charset="0"/>
            </a:endParaRPr>
          </a:p>
        </p:txBody>
      </p:sp>
      <p:sp>
        <p:nvSpPr>
          <p:cNvPr id="5" name="Flowchart: Decision 4"/>
          <p:cNvSpPr/>
          <p:nvPr/>
        </p:nvSpPr>
        <p:spPr bwMode="auto">
          <a:xfrm>
            <a:off x="3018443" y="3473058"/>
            <a:ext cx="1702800" cy="1000800"/>
          </a:xfrm>
          <a:prstGeom prst="flowChartDecis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Is endpoint CSOM?</a:t>
            </a:r>
            <a:endParaRPr lang="en-US" sz="1400" dirty="0" smtClean="0">
              <a:solidFill>
                <a:schemeClr val="tx1"/>
              </a:solidFill>
              <a:ea typeface="Segoe UI" pitchFamily="34" charset="0"/>
              <a:cs typeface="Segoe UI" pitchFamily="34" charset="0"/>
            </a:endParaRPr>
          </a:p>
        </p:txBody>
      </p:sp>
      <p:sp>
        <p:nvSpPr>
          <p:cNvPr id="6" name="Flowchart: Decision 5"/>
          <p:cNvSpPr/>
          <p:nvPr/>
        </p:nvSpPr>
        <p:spPr bwMode="auto">
          <a:xfrm>
            <a:off x="654707" y="3473058"/>
            <a:ext cx="1702800" cy="1000615"/>
          </a:xfrm>
          <a:prstGeom prst="flowChartDecis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OAuth token present?</a:t>
            </a:r>
            <a:endParaRPr lang="en-US" sz="1400" dirty="0" smtClean="0">
              <a:solidFill>
                <a:schemeClr val="tx1"/>
              </a:solidFill>
              <a:ea typeface="Segoe UI" pitchFamily="34" charset="0"/>
              <a:cs typeface="Segoe UI" pitchFamily="34" charset="0"/>
            </a:endParaRPr>
          </a:p>
        </p:txBody>
      </p:sp>
      <p:sp>
        <p:nvSpPr>
          <p:cNvPr id="7" name="Flowchart: Process 6"/>
          <p:cNvSpPr/>
          <p:nvPr/>
        </p:nvSpPr>
        <p:spPr bwMode="auto">
          <a:xfrm>
            <a:off x="3203170" y="5500256"/>
            <a:ext cx="1330037" cy="858982"/>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Use anonymous context</a:t>
            </a:r>
            <a:endParaRPr lang="en-US" sz="1400" dirty="0" smtClean="0">
              <a:solidFill>
                <a:schemeClr val="tx1"/>
              </a:solidFill>
              <a:ea typeface="Segoe UI" pitchFamily="34" charset="0"/>
              <a:cs typeface="Segoe UI" pitchFamily="34" charset="0"/>
            </a:endParaRPr>
          </a:p>
        </p:txBody>
      </p:sp>
      <p:sp>
        <p:nvSpPr>
          <p:cNvPr id="8" name="Flowchart: Process 7"/>
          <p:cNvSpPr/>
          <p:nvPr/>
        </p:nvSpPr>
        <p:spPr bwMode="auto">
          <a:xfrm>
            <a:off x="7932726" y="3543874"/>
            <a:ext cx="1330037" cy="858982"/>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Set app and user context</a:t>
            </a:r>
            <a:endParaRPr lang="en-US" sz="1400" dirty="0" smtClean="0">
              <a:solidFill>
                <a:schemeClr val="tx1"/>
              </a:solidFill>
              <a:ea typeface="Segoe UI" pitchFamily="34" charset="0"/>
              <a:cs typeface="Segoe UI" pitchFamily="34" charset="0"/>
            </a:endParaRPr>
          </a:p>
        </p:txBody>
      </p:sp>
      <p:sp>
        <p:nvSpPr>
          <p:cNvPr id="9" name="Flowchart: Process 8"/>
          <p:cNvSpPr/>
          <p:nvPr/>
        </p:nvSpPr>
        <p:spPr bwMode="auto">
          <a:xfrm>
            <a:off x="10021454" y="2241456"/>
            <a:ext cx="1330037" cy="858982"/>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Set user context</a:t>
            </a:r>
            <a:endParaRPr lang="en-US" sz="1400" dirty="0" smtClean="0">
              <a:solidFill>
                <a:schemeClr val="tx1"/>
              </a:solidFill>
              <a:ea typeface="Segoe UI" pitchFamily="34" charset="0"/>
              <a:cs typeface="Segoe UI" pitchFamily="34" charset="0"/>
            </a:endParaRPr>
          </a:p>
        </p:txBody>
      </p:sp>
      <p:sp>
        <p:nvSpPr>
          <p:cNvPr id="11" name="Flowchart: Terminator 10"/>
          <p:cNvSpPr/>
          <p:nvPr/>
        </p:nvSpPr>
        <p:spPr bwMode="auto">
          <a:xfrm>
            <a:off x="9924471" y="5583380"/>
            <a:ext cx="1524001" cy="628073"/>
          </a:xfrm>
          <a:prstGeom prst="flowChartTerminator">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End</a:t>
            </a:r>
            <a:endParaRPr lang="en-US" dirty="0" smtClean="0">
              <a:solidFill>
                <a:schemeClr val="tx1"/>
              </a:solidFill>
              <a:ea typeface="Segoe UI" pitchFamily="34" charset="0"/>
              <a:cs typeface="Segoe UI" pitchFamily="34" charset="0"/>
            </a:endParaRPr>
          </a:p>
        </p:txBody>
      </p:sp>
      <p:sp>
        <p:nvSpPr>
          <p:cNvPr id="13" name="Flowchart: Terminator 12"/>
          <p:cNvSpPr/>
          <p:nvPr/>
        </p:nvSpPr>
        <p:spPr bwMode="auto">
          <a:xfrm>
            <a:off x="744106" y="1240763"/>
            <a:ext cx="1524001" cy="628073"/>
          </a:xfrm>
          <a:prstGeom prst="flowChartTerminator">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dirty="0" smtClean="0">
                <a:solidFill>
                  <a:schemeClr val="tx1"/>
                </a:solidFill>
                <a:ea typeface="Segoe UI" pitchFamily="34" charset="0"/>
                <a:cs typeface="Segoe UI" pitchFamily="34" charset="0"/>
              </a:rPr>
              <a:t>Start</a:t>
            </a:r>
            <a:endParaRPr lang="en-US" dirty="0" smtClean="0">
              <a:solidFill>
                <a:schemeClr val="tx1"/>
              </a:solidFill>
              <a:ea typeface="Segoe UI" pitchFamily="34" charset="0"/>
              <a:cs typeface="Segoe UI" pitchFamily="34" charset="0"/>
            </a:endParaRPr>
          </a:p>
        </p:txBody>
      </p:sp>
      <p:sp>
        <p:nvSpPr>
          <p:cNvPr id="14" name="Flowchart: Decision 13"/>
          <p:cNvSpPr/>
          <p:nvPr/>
        </p:nvSpPr>
        <p:spPr bwMode="auto">
          <a:xfrm>
            <a:off x="654707" y="2170547"/>
            <a:ext cx="1702800" cy="1000800"/>
          </a:xfrm>
          <a:prstGeom prst="flowChartDecis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User credentials provided?</a:t>
            </a:r>
            <a:endParaRPr lang="en-US" sz="1400" dirty="0" smtClean="0">
              <a:solidFill>
                <a:schemeClr val="tx1"/>
              </a:solidFill>
              <a:ea typeface="Segoe UI" pitchFamily="34" charset="0"/>
              <a:cs typeface="Segoe UI" pitchFamily="34" charset="0"/>
            </a:endParaRPr>
          </a:p>
        </p:txBody>
      </p:sp>
      <p:sp>
        <p:nvSpPr>
          <p:cNvPr id="15" name="Flowchart: Process 14"/>
          <p:cNvSpPr/>
          <p:nvPr/>
        </p:nvSpPr>
        <p:spPr bwMode="auto">
          <a:xfrm>
            <a:off x="5568775" y="4783278"/>
            <a:ext cx="1330037" cy="858982"/>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400" dirty="0" smtClean="0">
                <a:solidFill>
                  <a:schemeClr val="tx1"/>
                </a:solidFill>
                <a:ea typeface="Segoe UI" pitchFamily="34" charset="0"/>
                <a:cs typeface="Segoe UI" pitchFamily="34" charset="0"/>
              </a:rPr>
              <a:t>Set App-Only context</a:t>
            </a:r>
            <a:endParaRPr lang="en-US" sz="1400" dirty="0" smtClean="0">
              <a:solidFill>
                <a:schemeClr val="tx1"/>
              </a:solidFill>
              <a:ea typeface="Segoe UI" pitchFamily="34" charset="0"/>
              <a:cs typeface="Segoe UI" pitchFamily="34" charset="0"/>
            </a:endParaRPr>
          </a:p>
        </p:txBody>
      </p:sp>
      <p:cxnSp>
        <p:nvCxnSpPr>
          <p:cNvPr id="17" name="Straight Arrow Connector 16"/>
          <p:cNvCxnSpPr>
            <a:stCxn id="13" idx="2"/>
            <a:endCxn id="14" idx="0"/>
          </p:cNvCxnSpPr>
          <p:nvPr/>
        </p:nvCxnSpPr>
        <p:spPr>
          <a:xfrm>
            <a:off x="1506107" y="1868836"/>
            <a:ext cx="0" cy="301711"/>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6" idx="0"/>
          </p:cNvCxnSpPr>
          <p:nvPr/>
        </p:nvCxnSpPr>
        <p:spPr>
          <a:xfrm>
            <a:off x="1506107" y="3171347"/>
            <a:ext cx="0" cy="301711"/>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3" idx="1"/>
          </p:cNvCxnSpPr>
          <p:nvPr/>
        </p:nvCxnSpPr>
        <p:spPr>
          <a:xfrm>
            <a:off x="2357507" y="2670947"/>
            <a:ext cx="5388838" cy="0"/>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11" idx="1"/>
          </p:cNvCxnSpPr>
          <p:nvPr/>
        </p:nvCxnSpPr>
        <p:spPr>
          <a:xfrm flipV="1">
            <a:off x="4533207" y="5897417"/>
            <a:ext cx="5391264" cy="32330"/>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flipH="1">
            <a:off x="10686472" y="3100438"/>
            <a:ext cx="1" cy="2482942"/>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3"/>
            <a:endCxn id="9" idx="1"/>
          </p:cNvCxnSpPr>
          <p:nvPr/>
        </p:nvCxnSpPr>
        <p:spPr>
          <a:xfrm>
            <a:off x="9449145" y="2670947"/>
            <a:ext cx="572309" cy="0"/>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2"/>
            <a:endCxn id="8" idx="0"/>
          </p:cNvCxnSpPr>
          <p:nvPr/>
        </p:nvCxnSpPr>
        <p:spPr>
          <a:xfrm>
            <a:off x="8597745" y="3171347"/>
            <a:ext cx="0" cy="372527"/>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 idx="3"/>
            <a:endCxn id="8" idx="1"/>
          </p:cNvCxnSpPr>
          <p:nvPr/>
        </p:nvCxnSpPr>
        <p:spPr>
          <a:xfrm flipV="1">
            <a:off x="7081326" y="3973365"/>
            <a:ext cx="851400" cy="93"/>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4" idx="1"/>
          </p:cNvCxnSpPr>
          <p:nvPr/>
        </p:nvCxnSpPr>
        <p:spPr>
          <a:xfrm>
            <a:off x="4721243" y="3973458"/>
            <a:ext cx="657283" cy="0"/>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3"/>
            <a:endCxn id="5" idx="1"/>
          </p:cNvCxnSpPr>
          <p:nvPr/>
        </p:nvCxnSpPr>
        <p:spPr>
          <a:xfrm>
            <a:off x="2357507" y="3973366"/>
            <a:ext cx="660936" cy="92"/>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2"/>
            <a:endCxn id="7" idx="0"/>
          </p:cNvCxnSpPr>
          <p:nvPr/>
        </p:nvCxnSpPr>
        <p:spPr>
          <a:xfrm flipH="1">
            <a:off x="3868189" y="4473858"/>
            <a:ext cx="1654" cy="1026398"/>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2"/>
            <a:endCxn id="15" idx="0"/>
          </p:cNvCxnSpPr>
          <p:nvPr/>
        </p:nvCxnSpPr>
        <p:spPr>
          <a:xfrm>
            <a:off x="6229926" y="4473858"/>
            <a:ext cx="3868" cy="309420"/>
          </a:xfrm>
          <a:prstGeom prst="straightConnector1">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6" idx="2"/>
            <a:endCxn id="7" idx="1"/>
          </p:cNvCxnSpPr>
          <p:nvPr/>
        </p:nvCxnSpPr>
        <p:spPr>
          <a:xfrm rot="16200000" flipH="1">
            <a:off x="1626601" y="4353178"/>
            <a:ext cx="1456074" cy="1697063"/>
          </a:xfrm>
          <a:prstGeom prst="bentConnector2">
            <a:avLst/>
          </a:prstGeom>
          <a:ln w="41275">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5" idx="2"/>
            <a:endCxn id="11" idx="1"/>
          </p:cNvCxnSpPr>
          <p:nvPr/>
        </p:nvCxnSpPr>
        <p:spPr>
          <a:xfrm rot="16200000" flipH="1">
            <a:off x="7951554" y="3924499"/>
            <a:ext cx="255157" cy="3690677"/>
          </a:xfrm>
          <a:prstGeom prst="bentConnector2">
            <a:avLst/>
          </a:prstGeom>
          <a:ln w="4127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561" cy="1326726"/>
          </a:xfrm>
          <a:prstGeom prst="bentConnector2">
            <a:avLst/>
          </a:prstGeom>
          <a:ln w="4127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31907" y="2278915"/>
            <a:ext cx="401220" cy="369332"/>
          </a:xfrm>
          <a:prstGeom prst="rect">
            <a:avLst/>
          </a:prstGeom>
          <a:solidFill>
            <a:schemeClr val="bg1"/>
          </a:solidFill>
        </p:spPr>
        <p:txBody>
          <a:bodyPr wrap="square" lIns="0" tIns="0" rIns="0" bIns="0" rtlCol="0">
            <a:spAutoFit/>
          </a:bodyPr>
          <a:lstStyle/>
          <a:p>
            <a:r>
              <a:rPr lang="fi-FI" sz="2400" b="1" spc="-70" dirty="0" smtClean="0">
                <a:latin typeface="+mj-lt"/>
              </a:rPr>
              <a:t>Yes</a:t>
            </a:r>
            <a:endParaRPr lang="en-US" sz="2400" b="1" spc="-70" dirty="0" smtClean="0">
              <a:latin typeface="+mj-lt"/>
            </a:endParaRPr>
          </a:p>
        </p:txBody>
      </p:sp>
      <p:sp>
        <p:nvSpPr>
          <p:cNvPr id="63" name="TextBox 62"/>
          <p:cNvSpPr txBox="1"/>
          <p:nvPr/>
        </p:nvSpPr>
        <p:spPr>
          <a:xfrm>
            <a:off x="4785497" y="3569203"/>
            <a:ext cx="401220" cy="369332"/>
          </a:xfrm>
          <a:prstGeom prst="rect">
            <a:avLst/>
          </a:prstGeom>
          <a:solidFill>
            <a:schemeClr val="bg1"/>
          </a:solidFill>
        </p:spPr>
        <p:txBody>
          <a:bodyPr wrap="square" lIns="0" tIns="0" rIns="0" bIns="0" rtlCol="0">
            <a:spAutoFit/>
          </a:bodyPr>
          <a:lstStyle/>
          <a:p>
            <a:r>
              <a:rPr lang="fi-FI" sz="2400" b="1" spc="-70" dirty="0" smtClean="0">
                <a:latin typeface="+mj-lt"/>
              </a:rPr>
              <a:t>Yes</a:t>
            </a:r>
            <a:endParaRPr lang="en-US" sz="2400" b="1" spc="-70" dirty="0" smtClean="0">
              <a:latin typeface="+mj-lt"/>
            </a:endParaRPr>
          </a:p>
        </p:txBody>
      </p:sp>
      <p:sp>
        <p:nvSpPr>
          <p:cNvPr id="64" name="TextBox 63"/>
          <p:cNvSpPr txBox="1"/>
          <p:nvPr/>
        </p:nvSpPr>
        <p:spPr>
          <a:xfrm>
            <a:off x="7252758" y="3572632"/>
            <a:ext cx="401220" cy="369332"/>
          </a:xfrm>
          <a:prstGeom prst="rect">
            <a:avLst/>
          </a:prstGeom>
          <a:solidFill>
            <a:schemeClr val="bg1"/>
          </a:solidFill>
        </p:spPr>
        <p:txBody>
          <a:bodyPr wrap="square" lIns="0" tIns="0" rIns="0" bIns="0" rtlCol="0">
            <a:spAutoFit/>
          </a:bodyPr>
          <a:lstStyle/>
          <a:p>
            <a:r>
              <a:rPr lang="fi-FI" sz="2400" b="1" spc="-70" dirty="0" smtClean="0">
                <a:latin typeface="+mj-lt"/>
              </a:rPr>
              <a:t>Yes</a:t>
            </a:r>
            <a:endParaRPr lang="en-US" sz="2400" b="1" spc="-70" dirty="0" smtClean="0">
              <a:latin typeface="+mj-lt"/>
            </a:endParaRPr>
          </a:p>
        </p:txBody>
      </p:sp>
      <p:sp>
        <p:nvSpPr>
          <p:cNvPr id="70" name="TextBox 69"/>
          <p:cNvSpPr txBox="1"/>
          <p:nvPr/>
        </p:nvSpPr>
        <p:spPr>
          <a:xfrm>
            <a:off x="9465978" y="2266692"/>
            <a:ext cx="401220" cy="369332"/>
          </a:xfrm>
          <a:prstGeom prst="rect">
            <a:avLst/>
          </a:prstGeom>
          <a:solidFill>
            <a:schemeClr val="bg1"/>
          </a:solidFill>
        </p:spPr>
        <p:txBody>
          <a:bodyPr wrap="square" lIns="0" tIns="0" rIns="0" bIns="0" rtlCol="0">
            <a:spAutoFit/>
          </a:bodyPr>
          <a:lstStyle/>
          <a:p>
            <a:r>
              <a:rPr lang="fi-FI" sz="2400" b="1" spc="-70" dirty="0" smtClean="0">
                <a:latin typeface="+mj-lt"/>
              </a:rPr>
              <a:t>Yes</a:t>
            </a:r>
            <a:endParaRPr lang="en-US" sz="2400" b="1" spc="-70" dirty="0" smtClean="0">
              <a:latin typeface="+mj-lt"/>
            </a:endParaRPr>
          </a:p>
        </p:txBody>
      </p:sp>
      <p:sp>
        <p:nvSpPr>
          <p:cNvPr id="71" name="TextBox 70"/>
          <p:cNvSpPr txBox="1"/>
          <p:nvPr/>
        </p:nvSpPr>
        <p:spPr>
          <a:xfrm>
            <a:off x="2431907" y="3569203"/>
            <a:ext cx="401220" cy="369332"/>
          </a:xfrm>
          <a:prstGeom prst="rect">
            <a:avLst/>
          </a:prstGeom>
          <a:solidFill>
            <a:schemeClr val="bg1"/>
          </a:solidFill>
        </p:spPr>
        <p:txBody>
          <a:bodyPr wrap="square" lIns="0" tIns="0" rIns="0" bIns="0" rtlCol="0">
            <a:spAutoFit/>
          </a:bodyPr>
          <a:lstStyle/>
          <a:p>
            <a:r>
              <a:rPr lang="fi-FI" sz="2400" b="1" spc="-70" dirty="0" smtClean="0">
                <a:latin typeface="+mj-lt"/>
              </a:rPr>
              <a:t>Yes</a:t>
            </a:r>
            <a:endParaRPr lang="en-US" sz="2400" b="1" spc="-70" dirty="0" smtClean="0">
              <a:latin typeface="+mj-lt"/>
            </a:endParaRPr>
          </a:p>
        </p:txBody>
      </p:sp>
      <p:sp>
        <p:nvSpPr>
          <p:cNvPr id="72" name="TextBox 71"/>
          <p:cNvSpPr txBox="1"/>
          <p:nvPr/>
        </p:nvSpPr>
        <p:spPr>
          <a:xfrm>
            <a:off x="972988" y="3135286"/>
            <a:ext cx="401220" cy="307777"/>
          </a:xfrm>
          <a:prstGeom prst="rect">
            <a:avLst/>
          </a:prstGeom>
          <a:solidFill>
            <a:schemeClr val="bg1"/>
          </a:solidFill>
        </p:spPr>
        <p:txBody>
          <a:bodyPr wrap="square" lIns="0" tIns="0" rIns="0" bIns="0" rtlCol="0">
            <a:spAutoFit/>
          </a:bodyPr>
          <a:lstStyle/>
          <a:p>
            <a:pPr algn="ctr"/>
            <a:r>
              <a:rPr lang="fi-FI" sz="2000" b="1" spc="-70" dirty="0" smtClean="0">
                <a:latin typeface="+mj-lt"/>
              </a:rPr>
              <a:t>No</a:t>
            </a:r>
            <a:endParaRPr lang="en-US" sz="2000" b="1" spc="-70" dirty="0" smtClean="0">
              <a:latin typeface="+mj-lt"/>
            </a:endParaRPr>
          </a:p>
        </p:txBody>
      </p:sp>
      <p:sp>
        <p:nvSpPr>
          <p:cNvPr id="73" name="TextBox 72"/>
          <p:cNvSpPr txBox="1"/>
          <p:nvPr/>
        </p:nvSpPr>
        <p:spPr>
          <a:xfrm>
            <a:off x="970576" y="4470231"/>
            <a:ext cx="401220" cy="307777"/>
          </a:xfrm>
          <a:prstGeom prst="rect">
            <a:avLst/>
          </a:prstGeom>
          <a:solidFill>
            <a:schemeClr val="bg1"/>
          </a:solidFill>
        </p:spPr>
        <p:txBody>
          <a:bodyPr wrap="square" lIns="0" tIns="0" rIns="0" bIns="0" rtlCol="0">
            <a:spAutoFit/>
          </a:bodyPr>
          <a:lstStyle/>
          <a:p>
            <a:pPr algn="ctr"/>
            <a:r>
              <a:rPr lang="fi-FI" sz="2000" b="1" spc="-70" dirty="0" smtClean="0">
                <a:latin typeface="+mj-lt"/>
              </a:rPr>
              <a:t>No</a:t>
            </a:r>
            <a:endParaRPr lang="en-US" sz="2000" b="1" spc="-70" dirty="0" smtClean="0">
              <a:latin typeface="+mj-lt"/>
            </a:endParaRPr>
          </a:p>
        </p:txBody>
      </p:sp>
      <p:sp>
        <p:nvSpPr>
          <p:cNvPr id="74" name="TextBox 73"/>
          <p:cNvSpPr txBox="1"/>
          <p:nvPr/>
        </p:nvSpPr>
        <p:spPr>
          <a:xfrm>
            <a:off x="3420277" y="4464961"/>
            <a:ext cx="401220" cy="307777"/>
          </a:xfrm>
          <a:prstGeom prst="rect">
            <a:avLst/>
          </a:prstGeom>
          <a:solidFill>
            <a:schemeClr val="bg1"/>
          </a:solidFill>
        </p:spPr>
        <p:txBody>
          <a:bodyPr wrap="square" lIns="0" tIns="0" rIns="0" bIns="0" rtlCol="0">
            <a:spAutoFit/>
          </a:bodyPr>
          <a:lstStyle/>
          <a:p>
            <a:pPr algn="ctr"/>
            <a:r>
              <a:rPr lang="fi-FI" sz="2000" b="1" spc="-70" dirty="0" smtClean="0">
                <a:latin typeface="+mj-lt"/>
              </a:rPr>
              <a:t>No</a:t>
            </a:r>
            <a:endParaRPr lang="en-US" sz="2000" b="1" spc="-70" dirty="0" smtClean="0">
              <a:latin typeface="+mj-lt"/>
            </a:endParaRPr>
          </a:p>
        </p:txBody>
      </p:sp>
      <p:sp>
        <p:nvSpPr>
          <p:cNvPr id="75" name="TextBox 74"/>
          <p:cNvSpPr txBox="1"/>
          <p:nvPr/>
        </p:nvSpPr>
        <p:spPr>
          <a:xfrm>
            <a:off x="5743732" y="4460823"/>
            <a:ext cx="401220" cy="307777"/>
          </a:xfrm>
          <a:prstGeom prst="rect">
            <a:avLst/>
          </a:prstGeom>
          <a:solidFill>
            <a:schemeClr val="bg1"/>
          </a:solidFill>
        </p:spPr>
        <p:txBody>
          <a:bodyPr wrap="square" lIns="0" tIns="0" rIns="0" bIns="0" rtlCol="0">
            <a:spAutoFit/>
          </a:bodyPr>
          <a:lstStyle/>
          <a:p>
            <a:pPr algn="ctr"/>
            <a:r>
              <a:rPr lang="fi-FI" sz="2000" b="1" spc="-70" dirty="0" smtClean="0">
                <a:latin typeface="+mj-lt"/>
              </a:rPr>
              <a:t>No</a:t>
            </a:r>
            <a:endParaRPr lang="en-US" sz="2000" b="1" spc="-70" dirty="0" smtClean="0">
              <a:latin typeface="+mj-lt"/>
            </a:endParaRPr>
          </a:p>
        </p:txBody>
      </p:sp>
      <p:sp>
        <p:nvSpPr>
          <p:cNvPr id="77" name="TextBox 76"/>
          <p:cNvSpPr txBox="1"/>
          <p:nvPr/>
        </p:nvSpPr>
        <p:spPr>
          <a:xfrm>
            <a:off x="8059787" y="3171347"/>
            <a:ext cx="401220" cy="307777"/>
          </a:xfrm>
          <a:prstGeom prst="rect">
            <a:avLst/>
          </a:prstGeom>
          <a:solidFill>
            <a:schemeClr val="bg1"/>
          </a:solidFill>
        </p:spPr>
        <p:txBody>
          <a:bodyPr wrap="square" lIns="0" tIns="0" rIns="0" bIns="0" rtlCol="0">
            <a:spAutoFit/>
          </a:bodyPr>
          <a:lstStyle/>
          <a:p>
            <a:pPr algn="ctr"/>
            <a:r>
              <a:rPr lang="fi-FI" sz="2000" b="1" spc="-70" dirty="0" smtClean="0">
                <a:latin typeface="+mj-lt"/>
              </a:rPr>
              <a:t>No</a:t>
            </a:r>
            <a:endParaRPr lang="en-US" sz="2000" b="1" spc="-70" dirty="0" smtClean="0">
              <a:latin typeface="+mj-lt"/>
            </a:endParaRPr>
          </a:p>
        </p:txBody>
      </p:sp>
    </p:spTree>
    <p:extLst>
      <p:ext uri="{BB962C8B-B14F-4D97-AF65-F5344CB8AC3E}">
        <p14:creationId xmlns:p14="http://schemas.microsoft.com/office/powerpoint/2010/main" val="2389838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500"/>
                                        <p:tgtEl>
                                          <p:spTgt spid="73"/>
                                        </p:tgtEl>
                                      </p:cBhvr>
                                    </p:animEffect>
                                  </p:childTnLst>
                                </p:cTn>
                              </p:par>
                              <p:par>
                                <p:cTn id="66" presetID="10" presetClass="entr" presetSubtype="0" fill="hold"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500"/>
                                        <p:tgtEl>
                                          <p:spTgt spid="7"/>
                                        </p:tgtEl>
                                      </p:cBhvr>
                                    </p:animEffect>
                                  </p:childTnLst>
                                </p:cTn>
                              </p:par>
                              <p:par>
                                <p:cTn id="72" presetID="10"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500"/>
                                        <p:tgtEl>
                                          <p:spTgt spid="7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par>
                                <p:cTn id="91" presetID="10"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fade">
                                      <p:cBhvr>
                                        <p:cTn id="101" dur="500"/>
                                        <p:tgtEl>
                                          <p:spTgt spid="4"/>
                                        </p:tgtEl>
                                      </p:cBhvr>
                                    </p:animEffect>
                                  </p:childTnLst>
                                </p:cTn>
                              </p:par>
                              <p:par>
                                <p:cTn id="102" presetID="10" presetClass="entr" presetSubtype="0" fill="hold"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fade">
                                      <p:cBhvr>
                                        <p:cTn id="109" dur="500"/>
                                        <p:tgtEl>
                                          <p:spTgt spid="64"/>
                                        </p:tgtEl>
                                      </p:cBhvr>
                                    </p:animEffect>
                                  </p:childTnLst>
                                </p:cTn>
                              </p:par>
                              <p:par>
                                <p:cTn id="110" presetID="10" presetClass="entr" presetSubtype="0"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animEffect transition="in" filter="fade">
                                      <p:cBhvr>
                                        <p:cTn id="117" dur="500"/>
                                        <p:tgtEl>
                                          <p:spTgt spid="75"/>
                                        </p:tgtEl>
                                      </p:cBhvr>
                                    </p:animEffect>
                                  </p:childTnLst>
                                </p:cTn>
                              </p:par>
                              <p:par>
                                <p:cTn id="118" presetID="10" presetClass="entr" presetSubtype="0" fill="hold"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500"/>
                                        <p:tgtEl>
                                          <p:spTgt spid="15"/>
                                        </p:tgtEl>
                                      </p:cBhvr>
                                    </p:animEffect>
                                  </p:childTnLst>
                                </p:cTn>
                              </p:par>
                              <p:par>
                                <p:cTn id="124" presetID="10" presetClass="entr" presetSubtype="0" fill="hold"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4" grpId="0" animBg="1"/>
      <p:bldP spid="15" grpId="0" animBg="1"/>
      <p:bldP spid="62" grpId="0" animBg="1"/>
      <p:bldP spid="63" grpId="0" animBg="1"/>
      <p:bldP spid="64" grpId="0" animBg="1"/>
      <p:bldP spid="70" grpId="0" animBg="1"/>
      <p:bldP spid="71" grpId="0" animBg="1"/>
      <p:bldP spid="72" grpId="0" animBg="1"/>
      <p:bldP spid="73" grpId="0" animBg="1"/>
      <p:bldP spid="74" grpId="0" animBg="1"/>
      <p:bldP spid="75" grpId="0" animBg="1"/>
      <p:bldP spid="77" grpId="0" animBg="1"/>
    </p:bld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7297</Words>
  <Application>Microsoft Office PowerPoint</Application>
  <PresentationFormat>Custom</PresentationFormat>
  <Paragraphs>477</Paragraphs>
  <Slides>38</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Lucida Console</vt:lpstr>
      <vt:lpstr>Segoe Condensed</vt:lpstr>
      <vt:lpstr>Segoe UI</vt:lpstr>
      <vt:lpstr>Segoe UI Light</vt:lpstr>
      <vt:lpstr>Wingdings</vt:lpstr>
      <vt:lpstr>5-30055_SharePoint Template 2012 - 16x9 - White Background</vt:lpstr>
      <vt:lpstr>5-30055_SharePoint Template 2012 - 16x9 - Colored Accent Slides</vt:lpstr>
      <vt:lpstr>OAuth and Application Identity </vt:lpstr>
      <vt:lpstr>Agenda</vt:lpstr>
      <vt:lpstr>SharePoint 2013 and Application Identity</vt:lpstr>
      <vt:lpstr>Security Problems in SharePoint 2010</vt:lpstr>
      <vt:lpstr>How Do You Grant Permissions to Apps</vt:lpstr>
      <vt:lpstr>Authentication (AuthN) and Authorization (AuthZ)</vt:lpstr>
      <vt:lpstr>Authentication in SharePoint 2013</vt:lpstr>
      <vt:lpstr>User Authentication, Claims and the SAML Token</vt:lpstr>
      <vt:lpstr>SharePoint 2013 Authentication Flow</vt:lpstr>
      <vt:lpstr>PowerPoint Presentation</vt:lpstr>
      <vt:lpstr>Requesting and Granting Application Permissions</vt:lpstr>
      <vt:lpstr>What is a SharePoint Tenancy?</vt:lpstr>
      <vt:lpstr>Configuring An On-premise Farm for Running Apps</vt:lpstr>
      <vt:lpstr>App Permissions</vt:lpstr>
      <vt:lpstr>Permission Requests</vt:lpstr>
      <vt:lpstr>Permission Requests</vt:lpstr>
      <vt:lpstr>Granting Consent in SharePoint 2013</vt:lpstr>
      <vt:lpstr>Authentication using OAuth</vt:lpstr>
      <vt:lpstr>OAuth 2.0 Primer</vt:lpstr>
      <vt:lpstr>OAuth Concepts and Terms</vt:lpstr>
      <vt:lpstr>Windows Azure Access Control Service (ACS)</vt:lpstr>
      <vt:lpstr>Registering a New App Principal</vt:lpstr>
      <vt:lpstr>App Manifest for a Developer-hosted App</vt:lpstr>
      <vt:lpstr>The web.config file of the App's Web Project</vt:lpstr>
      <vt:lpstr>OAuth Protocol Flow in SharePoint 2013</vt:lpstr>
      <vt:lpstr>OAuth Flow</vt:lpstr>
      <vt:lpstr>TokenHelper Class</vt:lpstr>
      <vt:lpstr>Using Access Token to make CSOM and REST Calls</vt:lpstr>
      <vt:lpstr>Authentication using Server-to-server (S2S) High Trust</vt:lpstr>
      <vt:lpstr>What is a Server-to-server (S2S) Trust</vt:lpstr>
      <vt:lpstr>Adding S2S Support to Developer-Hosted Apps</vt:lpstr>
      <vt:lpstr>Working with SSL Certificates</vt:lpstr>
      <vt:lpstr>Creating Certificates</vt:lpstr>
      <vt:lpstr>Creating an IIS Web Site for the App</vt:lpstr>
      <vt:lpstr>Registering an App Principal for an S2S App</vt:lpstr>
      <vt:lpstr>Making CSOM and REST Calls from a S2S App</vt:lpstr>
      <vt:lpstr>Summary</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3</cp:revision>
  <dcterms:created xsi:type="dcterms:W3CDTF">2012-06-08T22:41:39Z</dcterms:created>
  <dcterms:modified xsi:type="dcterms:W3CDTF">2013-02-16T08:54:45Z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