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omments/comment2.xml" ContentType="application/vnd.openxmlformats-officedocument.presentationml.comment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046" r:id="rId5"/>
  </p:sldMasterIdLst>
  <p:notesMasterIdLst>
    <p:notesMasterId r:id="rId43"/>
  </p:notesMasterIdLst>
  <p:handoutMasterIdLst>
    <p:handoutMasterId r:id="rId44"/>
  </p:handoutMasterIdLst>
  <p:sldIdLst>
    <p:sldId id="648" r:id="rId6"/>
    <p:sldId id="792" r:id="rId7"/>
    <p:sldId id="793" r:id="rId8"/>
    <p:sldId id="856" r:id="rId9"/>
    <p:sldId id="857" r:id="rId10"/>
    <p:sldId id="858" r:id="rId11"/>
    <p:sldId id="859" r:id="rId12"/>
    <p:sldId id="860" r:id="rId13"/>
    <p:sldId id="861" r:id="rId14"/>
    <p:sldId id="862" r:id="rId15"/>
    <p:sldId id="863" r:id="rId16"/>
    <p:sldId id="864" r:id="rId17"/>
    <p:sldId id="803" r:id="rId18"/>
    <p:sldId id="865" r:id="rId19"/>
    <p:sldId id="866" r:id="rId20"/>
    <p:sldId id="867" r:id="rId21"/>
    <p:sldId id="868" r:id="rId22"/>
    <p:sldId id="869" r:id="rId23"/>
    <p:sldId id="809" r:id="rId24"/>
    <p:sldId id="870" r:id="rId25"/>
    <p:sldId id="871" r:id="rId26"/>
    <p:sldId id="872" r:id="rId27"/>
    <p:sldId id="873" r:id="rId28"/>
    <p:sldId id="874" r:id="rId29"/>
    <p:sldId id="875" r:id="rId30"/>
    <p:sldId id="876" r:id="rId31"/>
    <p:sldId id="877" r:id="rId32"/>
    <p:sldId id="878" r:id="rId33"/>
    <p:sldId id="819" r:id="rId34"/>
    <p:sldId id="879" r:id="rId35"/>
    <p:sldId id="880" r:id="rId36"/>
    <p:sldId id="881" r:id="rId37"/>
    <p:sldId id="882" r:id="rId38"/>
    <p:sldId id="883" r:id="rId39"/>
    <p:sldId id="824" r:id="rId40"/>
    <p:sldId id="790" r:id="rId41"/>
    <p:sldId id="791" r:id="rId42"/>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3">
          <p15:clr>
            <a:srgbClr val="A4A3A4"/>
          </p15:clr>
        </p15:guide>
        <p15:guide id="9" orient="horz" pos="3566">
          <p15:clr>
            <a:srgbClr val="A4A3A4"/>
          </p15:clr>
        </p15:guide>
        <p15:guide id="10" pos="128">
          <p15:clr>
            <a:srgbClr val="A4A3A4"/>
          </p15:clr>
        </p15:guide>
        <p15:guide id="11" pos="1767">
          <p15:clr>
            <a:srgbClr val="A4A3A4"/>
          </p15:clr>
        </p15:guide>
        <p15:guide id="12" pos="7554">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diZerega" initials="Rd" lastIdx="1" clrIdx="0">
    <p:extLst>
      <p:ext uri="{19B8F6BF-5375-455C-9EA6-DF929625EA0E}">
        <p15:presenceInfo xmlns:p15="http://schemas.microsoft.com/office/powerpoint/2012/main" userId="S-1-5-21-124525095-708259637-1543119021-87336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412" autoAdjust="0"/>
    <p:restoredTop sz="78840" autoAdjust="0"/>
  </p:normalViewPr>
  <p:slideViewPr>
    <p:cSldViewPr snapToGrid="0">
      <p:cViewPr varScale="1">
        <p:scale>
          <a:sx n="93" d="100"/>
          <a:sy n="93" d="100"/>
        </p:scale>
        <p:origin x="498" y="66"/>
      </p:cViewPr>
      <p:guideLst>
        <p:guide orient="horz" pos="142"/>
        <p:guide orient="horz" pos="4176"/>
        <p:guide orient="horz" pos="912"/>
        <p:guide orient="horz" pos="1197"/>
        <p:guide orient="horz" pos="1957"/>
        <p:guide orient="horz" pos="2723"/>
        <p:guide orient="horz" pos="2159"/>
        <p:guide orient="horz" pos="3863"/>
        <p:guide orient="horz" pos="3566"/>
        <p:guide pos="128"/>
        <p:guide pos="1767"/>
        <p:guide pos="7554"/>
        <p:guide pos="328"/>
        <p:guide pos="7353"/>
        <p:guide pos="613"/>
        <p:guide pos="7062"/>
        <p:guide pos="3837"/>
        <p:guide pos="2216"/>
        <p:guide pos="3771"/>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0"/>
    </p:cViewPr>
  </p:sorterViewPr>
  <p:notesViewPr>
    <p:cSldViewPr snapToGrid="0" showGuides="1">
      <p:cViewPr varScale="1">
        <p:scale>
          <a:sx n="89" d="100"/>
          <a:sy n="89" d="100"/>
        </p:scale>
        <p:origin x="379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2-12-03T13:47:28.846" idx="1">
    <p:pos x="10" y="10"/>
    <p:text>Events</p:text>
    <p:extLst>
      <p:ext uri="{C676402C-5697-4E1C-873F-D02D1690AC5C}">
        <p15:threadingInfo xmlns:p15="http://schemas.microsoft.com/office/powerpoint/2012/main" timeZoneBias="3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2-12-03T14:59:30.203" idx="1">
    <p:pos x="10" y="10"/>
    <p:text>REVIEW</p:text>
    <p:extLst>
      <p:ext uri="{C676402C-5697-4E1C-873F-D02D1690AC5C}">
        <p15:threadingInfo xmlns:p15="http://schemas.microsoft.com/office/powerpoint/2012/main" timeZoneBias="360"/>
      </p:ext>
    </p:extLst>
  </p:cm>
</p:cmLst>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
        <p:nvSpPr>
          <p:cNvPr id="7" name="TextBox 6"/>
          <p:cNvSpPr txBox="1"/>
          <p:nvPr/>
        </p:nvSpPr>
        <p:spPr>
          <a:xfrm>
            <a:off x="0" y="4502"/>
            <a:ext cx="4679576" cy="276999"/>
          </a:xfrm>
          <a:prstGeom prst="rect">
            <a:avLst/>
          </a:prstGeom>
          <a:noFill/>
        </p:spPr>
        <p:txBody>
          <a:bodyPr wrap="square" rtlCol="0">
            <a:spAutoFit/>
          </a:bodyPr>
          <a:lstStyle/>
          <a:p>
            <a:r>
              <a:rPr lang="fi-FI" sz="1200" dirty="0" smtClean="0">
                <a:latin typeface="Segoe UI Light" panose="020B0502040204020203" pitchFamily="34" charset="0"/>
                <a:cs typeface="Segoe UI Light" panose="020B0502040204020203" pitchFamily="34" charset="0"/>
              </a:rPr>
              <a:t>Microsoft SharePoint 2013</a:t>
            </a:r>
            <a:endParaRPr lang="en-US" sz="1200" dirty="0">
              <a:latin typeface="Segoe UI Light" panose="020B0502040204020203" pitchFamily="34" charset="0"/>
              <a:cs typeface="Segoe UI Light" panose="020B0502040204020203" pitchFamily="34" charset="0"/>
            </a:endParaRPr>
          </a:p>
        </p:txBody>
      </p:sp>
      <p:sp>
        <p:nvSpPr>
          <p:cNvPr id="11" name="TextBox 10"/>
          <p:cNvSpPr txBox="1"/>
          <p:nvPr/>
        </p:nvSpPr>
        <p:spPr>
          <a:xfrm>
            <a:off x="0" y="8685213"/>
            <a:ext cx="5909309" cy="400110"/>
          </a:xfrm>
          <a:prstGeom prst="rect">
            <a:avLst/>
          </a:prstGeom>
          <a:noFill/>
        </p:spPr>
        <p:txBody>
          <a:bodyPr wrap="square" rtlCol="0">
            <a:spAutoFit/>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
        <p:nvSpPr>
          <p:cNvPr id="3" name="TextBox 2"/>
          <p:cNvSpPr txBox="1"/>
          <p:nvPr/>
        </p:nvSpPr>
        <p:spPr>
          <a:xfrm>
            <a:off x="0" y="4502"/>
            <a:ext cx="4679576" cy="276999"/>
          </a:xfrm>
          <a:prstGeom prst="rect">
            <a:avLst/>
          </a:prstGeom>
          <a:noFill/>
        </p:spPr>
        <p:txBody>
          <a:bodyPr wrap="square" rtlCol="0">
            <a:spAutoFit/>
          </a:bodyPr>
          <a:lstStyle/>
          <a:p>
            <a:r>
              <a:rPr lang="fi-FI" sz="1200" dirty="0" smtClean="0">
                <a:latin typeface="Segoe UI Light" panose="020B0502040204020203" pitchFamily="34" charset="0"/>
                <a:cs typeface="Segoe UI Light" panose="020B0502040204020203" pitchFamily="34" charset="0"/>
              </a:rPr>
              <a:t>Microsoft SharePoint 2013</a:t>
            </a:r>
            <a:endParaRPr lang="en-US" sz="1200" dirty="0">
              <a:latin typeface="Segoe UI Light" panose="020B0502040204020203" pitchFamily="34" charset="0"/>
              <a:cs typeface="Segoe UI Light" panose="020B0502040204020203" pitchFamily="34" charset="0"/>
            </a:endParaRPr>
          </a:p>
        </p:txBody>
      </p:sp>
      <p:sp>
        <p:nvSpPr>
          <p:cNvPr id="4" name="TextBox 3"/>
          <p:cNvSpPr txBox="1"/>
          <p:nvPr/>
        </p:nvSpPr>
        <p:spPr>
          <a:xfrm>
            <a:off x="0" y="8685213"/>
            <a:ext cx="5909309" cy="400110"/>
          </a:xfrm>
          <a:prstGeom prst="rect">
            <a:avLst/>
          </a:prstGeom>
          <a:noFill/>
        </p:spPr>
        <p:txBody>
          <a:bodyPr wrap="square" rtlCol="0">
            <a:spAutoFit/>
          </a:bodyPr>
          <a:lstStyle/>
          <a:p>
            <a:pPr marL="0" algn="l"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65526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5200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smtClean="0"/>
              <a:t>Next,</a:t>
            </a:r>
            <a:r>
              <a:rPr lang="en-US" u="none" baseline="0" dirty="0" smtClean="0"/>
              <a:t> lets look at REST and </a:t>
            </a:r>
            <a:r>
              <a:rPr lang="en-US" u="none" baseline="0" dirty="0" err="1" smtClean="0"/>
              <a:t>Odata</a:t>
            </a:r>
            <a:r>
              <a:rPr lang="en-US" u="none" baseline="0" dirty="0" smtClean="0"/>
              <a:t> in Excel</a:t>
            </a:r>
            <a:endParaRPr lang="en-US" u="none" dirty="0" smtClean="0"/>
          </a:p>
          <a:p>
            <a:pPr marL="171450" indent="-171450">
              <a:buFont typeface="Arial" pitchFamily="34" charset="0"/>
              <a:buChar char="•"/>
            </a:pPr>
            <a:r>
              <a:rPr lang="en-US" dirty="0" smtClean="0"/>
              <a:t>The</a:t>
            </a:r>
            <a:r>
              <a:rPr lang="en-US" baseline="0" dirty="0" smtClean="0"/>
              <a:t> REST endpoint for Excel existed in two, but there have been a few significant improvements</a:t>
            </a:r>
            <a:endParaRPr lang="en-US" dirty="0" smtClean="0"/>
          </a:p>
          <a:p>
            <a:pPr marL="171450" indent="-171450">
              <a:buFont typeface="Arial" pitchFamily="34" charset="0"/>
              <a:buChar char="•"/>
            </a:pPr>
            <a:r>
              <a:rPr lang="en-US" dirty="0" smtClean="0"/>
              <a:t>Most</a:t>
            </a:r>
            <a:r>
              <a:rPr lang="en-US" baseline="0" dirty="0" smtClean="0"/>
              <a:t> notably the ability </a:t>
            </a:r>
            <a:r>
              <a:rPr lang="en-US" dirty="0" smtClean="0"/>
              <a:t>to expose tables as </a:t>
            </a:r>
            <a:r>
              <a:rPr lang="en-US" dirty="0" err="1" smtClean="0"/>
              <a:t>Odata</a:t>
            </a:r>
            <a:r>
              <a:rPr lang="en-US" baseline="0" dirty="0" smtClean="0"/>
              <a:t> that might be a named range and reference that range in a restful call</a:t>
            </a:r>
            <a:endParaRPr lang="en-US" dirty="0" smtClean="0"/>
          </a:p>
          <a:p>
            <a:pPr marL="171450" indent="-171450">
              <a:buFont typeface="Arial" pitchFamily="34" charset="0"/>
              <a:buChar char="•"/>
            </a:pPr>
            <a:r>
              <a:rPr lang="en-US" dirty="0" smtClean="0"/>
              <a:t>Additionally,</a:t>
            </a:r>
            <a:r>
              <a:rPr lang="en-US" baseline="0" dirty="0" smtClean="0"/>
              <a:t> we can w</a:t>
            </a:r>
            <a:r>
              <a:rPr lang="en-US" dirty="0" smtClean="0"/>
              <a:t>orks with spreadsheets in O365 and SkyDrive</a:t>
            </a:r>
          </a:p>
          <a:p>
            <a:pPr marL="171450" indent="-171450">
              <a:buFont typeface="Arial" pitchFamily="34" charset="0"/>
              <a:buChar char="•"/>
            </a:pPr>
            <a:endParaRPr lang="en-US" dirty="0" smtClean="0"/>
          </a:p>
          <a:p>
            <a:pPr lvl="1"/>
            <a:r>
              <a:rPr lang="en-US" dirty="0" smtClean="0"/>
              <a:t>Service Root = http://sharepoint/_vti_bin/ExcelRest.aspx/Documents/Winter%20Olympics%20Medals.xlsx/OData/</a:t>
            </a:r>
          </a:p>
          <a:p>
            <a:pPr lvl="1"/>
            <a:r>
              <a:rPr lang="en-US" dirty="0" smtClean="0"/>
              <a:t>Metadata = http:// </a:t>
            </a:r>
            <a:r>
              <a:rPr lang="en-US" dirty="0" err="1" smtClean="0"/>
              <a:t>sharepoint</a:t>
            </a:r>
            <a:r>
              <a:rPr lang="en-US" dirty="0" smtClean="0"/>
              <a:t> /_</a:t>
            </a:r>
            <a:r>
              <a:rPr lang="en-US" dirty="0" err="1" smtClean="0"/>
              <a:t>vti_bin</a:t>
            </a:r>
            <a:r>
              <a:rPr lang="en-US" dirty="0" smtClean="0"/>
              <a:t>/ExcelRest.aspx/Documents/Winter%20Olympics%20Medals.xlsx/</a:t>
            </a:r>
            <a:r>
              <a:rPr lang="en-US" dirty="0" err="1" smtClean="0"/>
              <a:t>OData</a:t>
            </a:r>
            <a:r>
              <a:rPr lang="en-US" dirty="0" smtClean="0"/>
              <a:t>/$metadata</a:t>
            </a:r>
          </a:p>
          <a:p>
            <a:pPr lvl="1"/>
            <a:r>
              <a:rPr lang="en-US" dirty="0" smtClean="0"/>
              <a:t>Table Data Feed = http:// </a:t>
            </a:r>
            <a:r>
              <a:rPr lang="en-US" dirty="0" err="1" smtClean="0"/>
              <a:t>sharepoint</a:t>
            </a:r>
            <a:r>
              <a:rPr lang="en-US" dirty="0" smtClean="0"/>
              <a:t> /_</a:t>
            </a:r>
            <a:r>
              <a:rPr lang="en-US" dirty="0" err="1" smtClean="0"/>
              <a:t>vti_bin</a:t>
            </a:r>
            <a:r>
              <a:rPr lang="en-US" dirty="0" smtClean="0"/>
              <a:t>/ExcelRest.aspx/Documents/Winter%20Olympics%20Medals.xlsx/</a:t>
            </a:r>
            <a:r>
              <a:rPr lang="en-US" dirty="0" err="1" smtClean="0"/>
              <a:t>OData</a:t>
            </a:r>
            <a:r>
              <a:rPr lang="en-US" dirty="0" smtClean="0"/>
              <a:t>/Table1</a:t>
            </a:r>
          </a:p>
          <a:p>
            <a:pPr marL="171450" indent="-171450">
              <a:buFont typeface="Arial" pitchFamily="34" charset="0"/>
              <a:buChar char="•"/>
            </a:pPr>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11</a:t>
            </a:fld>
            <a:endParaRPr lang="en-US"/>
          </a:p>
        </p:txBody>
      </p:sp>
    </p:spTree>
    <p:extLst>
      <p:ext uri="{BB962C8B-B14F-4D97-AF65-F5344CB8AC3E}">
        <p14:creationId xmlns:p14="http://schemas.microsoft.com/office/powerpoint/2010/main" val="1050725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US" dirty="0" smtClean="0"/>
              <a:t>So</a:t>
            </a:r>
            <a:r>
              <a:rPr lang="en-US" baseline="0" dirty="0" smtClean="0"/>
              <a:t> let’s look at demo of making restful call into excel services against a table in a workbook and returning that as </a:t>
            </a:r>
            <a:r>
              <a:rPr lang="en-US" baseline="0" dirty="0" err="1" smtClean="0"/>
              <a:t>Odata</a:t>
            </a:r>
            <a:endParaRPr lang="en-US" baseline="0" dirty="0" smtClean="0"/>
          </a:p>
          <a:p>
            <a:endParaRPr lang="en-US" baseline="0" smtClean="0"/>
          </a:p>
          <a:p>
            <a:endParaRPr lang="en-US" dirty="0" smtClean="0"/>
          </a:p>
          <a:p>
            <a:r>
              <a:rPr lang="en-US" dirty="0" smtClean="0"/>
              <a:t>Singleton pattern to reference variables and functions in one block…totally a matter of preference</a:t>
            </a:r>
          </a:p>
          <a:p>
            <a:endParaRPr lang="en-US" dirty="0"/>
          </a:p>
        </p:txBody>
      </p:sp>
    </p:spTree>
    <p:extLst>
      <p:ext uri="{BB962C8B-B14F-4D97-AF65-F5344CB8AC3E}">
        <p14:creationId xmlns:p14="http://schemas.microsoft.com/office/powerpoint/2010/main" val="2609833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30618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a:t>
            </a:r>
            <a:r>
              <a:rPr lang="en-US" baseline="0" dirty="0" smtClean="0"/>
              <a:t>ou can think of WAS as the </a:t>
            </a:r>
            <a:r>
              <a:rPr lang="en-US" dirty="0" smtClean="0"/>
              <a:t>Save-As</a:t>
            </a:r>
            <a:r>
              <a:rPr lang="en-US" baseline="0" dirty="0" smtClean="0"/>
              <a:t> function of Word as a service that runs on a server to convert file types</a:t>
            </a:r>
          </a:p>
          <a:p>
            <a:r>
              <a:rPr lang="en-US" baseline="0" dirty="0" smtClean="0"/>
              <a:t>Widely used in 2010, but required a job that was managed by the timer service</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Two key new</a:t>
            </a:r>
            <a:r>
              <a:rPr lang="en-US" baseline="0" dirty="0" smtClean="0"/>
              <a:t> capabilities in 2013</a:t>
            </a:r>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Everything in 2010 was </a:t>
            </a:r>
            <a:r>
              <a:rPr lang="en-US" dirty="0" err="1" smtClean="0"/>
              <a:t>async</a:t>
            </a:r>
            <a:r>
              <a:rPr lang="en-US" dirty="0" smtClean="0"/>
              <a:t> using the timer service…not all scenarios</a:t>
            </a:r>
            <a:r>
              <a:rPr lang="en-US" baseline="0" dirty="0" smtClean="0"/>
              <a:t> were ideal for </a:t>
            </a:r>
            <a:r>
              <a:rPr lang="en-US" baseline="0" dirty="0" err="1" smtClean="0"/>
              <a:t>async</a:t>
            </a:r>
            <a:endParaRPr lang="en-US" baseline="0" dirty="0" smtClean="0"/>
          </a:p>
          <a:p>
            <a:r>
              <a:rPr lang="en-US" baseline="0" dirty="0" smtClean="0"/>
              <a:t>Always had to reference files in 2010…can now stream files into service</a:t>
            </a:r>
            <a:endParaRPr lang="en-US" dirty="0" smtClean="0"/>
          </a:p>
          <a:p>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14</a:t>
            </a:fld>
            <a:endParaRPr lang="en-US"/>
          </a:p>
        </p:txBody>
      </p:sp>
    </p:spTree>
    <p:extLst>
      <p:ext uri="{BB962C8B-B14F-4D97-AF65-F5344CB8AC3E}">
        <p14:creationId xmlns:p14="http://schemas.microsoft.com/office/powerpoint/2010/main" val="110728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Dissect the architecture of WAS</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Word</a:t>
            </a:r>
            <a:r>
              <a:rPr lang="en-US" baseline="0" dirty="0" smtClean="0"/>
              <a:t> Automation Service Application – contains all of the components</a:t>
            </a:r>
            <a:endParaRPr lang="en-US" dirty="0" smtClean="0"/>
          </a:p>
          <a:p>
            <a:r>
              <a:rPr lang="en-US" dirty="0" smtClean="0"/>
              <a:t>Document Queue Database – stores requested, completed, and current conversions</a:t>
            </a:r>
          </a:p>
          <a:p>
            <a:r>
              <a:rPr lang="en-US" dirty="0" smtClean="0"/>
              <a:t>Queue Manager – moves requests into the Queue Database and schedules them for conversion</a:t>
            </a:r>
          </a:p>
          <a:p>
            <a:r>
              <a:rPr lang="en-US" dirty="0" smtClean="0"/>
              <a:t>Timer Job – runs periodically</a:t>
            </a:r>
            <a:r>
              <a:rPr lang="en-US" baseline="0" dirty="0" smtClean="0"/>
              <a:t> to convert scheduled documents in the queue (15min by default)</a:t>
            </a:r>
          </a:p>
          <a:p>
            <a:r>
              <a:rPr lang="en-US" baseline="0" dirty="0" smtClean="0"/>
              <a:t>Conversion Engine – converts documents and moves them into libraries</a:t>
            </a:r>
          </a:p>
          <a:p>
            <a:r>
              <a:rPr lang="en-US" baseline="0" dirty="0" smtClean="0"/>
              <a:t>Object Model – API to the system…no native UI, so this is critical for using the service</a:t>
            </a:r>
            <a:endParaRPr lang="en-US" dirty="0" smtClean="0"/>
          </a:p>
          <a:p>
            <a:endParaRPr lang="en-US" dirty="0" smtClean="0"/>
          </a:p>
          <a:p>
            <a:endParaRPr lang="en-US" dirty="0"/>
          </a:p>
        </p:txBody>
      </p:sp>
    </p:spTree>
    <p:extLst>
      <p:ext uri="{BB962C8B-B14F-4D97-AF65-F5344CB8AC3E}">
        <p14:creationId xmlns:p14="http://schemas.microsoft.com/office/powerpoint/2010/main" val="1997781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Four basic steps</a:t>
            </a:r>
          </a:p>
          <a:p>
            <a:pPr marL="228600" indent="-228600">
              <a:buAutoNum type="arabicParenR"/>
            </a:pPr>
            <a:r>
              <a:rPr lang="en-US" dirty="0" smtClean="0"/>
              <a:t>Create conversion job</a:t>
            </a:r>
          </a:p>
          <a:p>
            <a:pPr marL="228600" indent="-228600">
              <a:buAutoNum type="arabicParenR"/>
            </a:pPr>
            <a:r>
              <a:rPr lang="en-US" dirty="0" smtClean="0"/>
              <a:t>Provide settings, such as the desired save format</a:t>
            </a:r>
            <a:r>
              <a:rPr lang="en-US" baseline="0" dirty="0" smtClean="0"/>
              <a:t> for output</a:t>
            </a:r>
            <a:endParaRPr lang="en-US" dirty="0" smtClean="0"/>
          </a:p>
          <a:p>
            <a:pPr marL="228600" indent="-228600">
              <a:buAutoNum type="arabicParenR"/>
            </a:pPr>
            <a:r>
              <a:rPr lang="en-US" dirty="0" smtClean="0"/>
              <a:t>Add</a:t>
            </a:r>
            <a:r>
              <a:rPr lang="en-US" baseline="0" dirty="0" smtClean="0"/>
              <a:t> files</a:t>
            </a:r>
          </a:p>
          <a:p>
            <a:pPr marL="228600" indent="-228600">
              <a:buAutoNum type="arabicParenR"/>
            </a:pPr>
            <a:r>
              <a:rPr lang="en-US" baseline="0" dirty="0" smtClean="0"/>
              <a:t>Submit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16</a:t>
            </a:fld>
            <a:endParaRPr lang="en-US"/>
          </a:p>
        </p:txBody>
      </p:sp>
    </p:spTree>
    <p:extLst>
      <p:ext uri="{BB962C8B-B14F-4D97-AF65-F5344CB8AC3E}">
        <p14:creationId xmlns:p14="http://schemas.microsoft.com/office/powerpoint/2010/main" val="307973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some basic code</a:t>
            </a:r>
            <a:r>
              <a:rPr lang="en-US" baseline="0" dirty="0" smtClean="0"/>
              <a:t> the shows an asynchronous conversions.</a:t>
            </a:r>
          </a:p>
          <a:p>
            <a:endParaRPr lang="en-US" baseline="0" dirty="0" smtClean="0"/>
          </a:p>
          <a:p>
            <a:r>
              <a:rPr lang="en-US" baseline="0" dirty="0" smtClean="0"/>
              <a:t>The two key classes we are leveraging here are </a:t>
            </a:r>
            <a:r>
              <a:rPr lang="en-US" baseline="0" dirty="0" err="1" smtClean="0"/>
              <a:t>ConversionJobSettings</a:t>
            </a:r>
            <a:r>
              <a:rPr lang="en-US" baseline="0" dirty="0" smtClean="0"/>
              <a:t> and </a:t>
            </a:r>
            <a:r>
              <a:rPr lang="en-US" baseline="0" dirty="0" err="1" smtClean="0"/>
              <a:t>ConversionJob</a:t>
            </a:r>
            <a:r>
              <a:rPr lang="en-US" baseline="0" dirty="0" smtClean="0"/>
              <a:t>,</a:t>
            </a:r>
          </a:p>
          <a:p>
            <a:r>
              <a:rPr lang="en-US" baseline="0" dirty="0" smtClean="0"/>
              <a:t>You can see in this example we are setting the </a:t>
            </a:r>
            <a:r>
              <a:rPr lang="en-US" baseline="0" dirty="0" err="1" smtClean="0"/>
              <a:t>OutputFormat</a:t>
            </a:r>
            <a:r>
              <a:rPr lang="en-US" baseline="0" dirty="0" smtClean="0"/>
              <a:t> of the job settings to PDF, so this would be a conversion to PDF</a:t>
            </a:r>
          </a:p>
          <a:p>
            <a:r>
              <a:rPr lang="en-US" baseline="0" dirty="0" smtClean="0"/>
              <a:t>This example also doesn’t use the new streamed file format…it uses the traditional way of referencing the input and output by file location</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17</a:t>
            </a:fld>
            <a:endParaRPr lang="en-US"/>
          </a:p>
        </p:txBody>
      </p:sp>
    </p:spTree>
    <p:extLst>
      <p:ext uri="{BB962C8B-B14F-4D97-AF65-F5344CB8AC3E}">
        <p14:creationId xmlns:p14="http://schemas.microsoft.com/office/powerpoint/2010/main" val="3970801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US" dirty="0" smtClean="0"/>
              <a:t>Let’s take</a:t>
            </a:r>
            <a:r>
              <a:rPr lang="en-US" baseline="0" dirty="0" smtClean="0"/>
              <a:t> a look at sample of WAS working </a:t>
            </a:r>
            <a:r>
              <a:rPr lang="en-US" baseline="0" smtClean="0"/>
              <a:t>in action</a:t>
            </a:r>
            <a:endParaRPr lang="en-US" dirty="0"/>
          </a:p>
        </p:txBody>
      </p:sp>
    </p:spTree>
    <p:extLst>
      <p:ext uri="{BB962C8B-B14F-4D97-AF65-F5344CB8AC3E}">
        <p14:creationId xmlns:p14="http://schemas.microsoft.com/office/powerpoint/2010/main" val="31323813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90139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a:t>
            </a:fld>
            <a:endParaRPr lang="en-US"/>
          </a:p>
        </p:txBody>
      </p:sp>
    </p:spTree>
    <p:extLst>
      <p:ext uri="{BB962C8B-B14F-4D97-AF65-F5344CB8AC3E}">
        <p14:creationId xmlns:p14="http://schemas.microsoft.com/office/powerpoint/2010/main" val="42645455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PPAS is New to 2013 and based on WAS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Using PowerPoint Automation Services, you can convert from the PowerPoint binary file format (.</a:t>
            </a:r>
            <a:r>
              <a:rPr lang="en-US" dirty="0" err="1" smtClean="0">
                <a:effectLst/>
              </a:rPr>
              <a:t>ppt</a:t>
            </a:r>
            <a:r>
              <a:rPr lang="en-US" dirty="0" smtClean="0">
                <a:effectLst/>
              </a:rPr>
              <a:t>) and the PowerPoint Open XML file format (.</a:t>
            </a:r>
            <a:r>
              <a:rPr lang="en-US" dirty="0" err="1" smtClean="0">
                <a:effectLst/>
              </a:rPr>
              <a:t>pptx</a:t>
            </a:r>
            <a:r>
              <a:rPr lang="en-US" dirty="0" smtClean="0">
                <a:effectLst/>
              </a:rPr>
              <a:t>) to other formats. For example, you may want to upgrade a batch of PowerPoint 97-2003 files to Open XML presentation files. You could also create a custom action in the Edit menu to allow users to create a PDF version of presentations on demand.</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effectLst/>
              </a:rPr>
              <a:t>Again, based</a:t>
            </a:r>
            <a:r>
              <a:rPr lang="en-US" baseline="0" dirty="0" smtClean="0">
                <a:effectLst/>
              </a:rPr>
              <a:t> on WAS…so it supports synchronous, </a:t>
            </a:r>
            <a:r>
              <a:rPr lang="en-US" baseline="0" dirty="0" err="1" smtClean="0">
                <a:effectLst/>
              </a:rPr>
              <a:t>async</a:t>
            </a:r>
            <a:r>
              <a:rPr lang="en-US" baseline="0" dirty="0" smtClean="0">
                <a:effectLst/>
              </a:rPr>
              <a:t>, and streaming into service</a:t>
            </a:r>
            <a:endParaRPr lang="en-US" dirty="0" smtClean="0">
              <a:effectLst/>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20</a:t>
            </a:fld>
            <a:endParaRPr lang="en-US"/>
          </a:p>
        </p:txBody>
      </p:sp>
    </p:spTree>
    <p:extLst>
      <p:ext uri="{BB962C8B-B14F-4D97-AF65-F5344CB8AC3E}">
        <p14:creationId xmlns:p14="http://schemas.microsoft.com/office/powerpoint/2010/main" val="19802693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are making a conversion request as a developer, that request will derive from a request based class as you can see in this diagram and then</a:t>
            </a:r>
            <a:r>
              <a:rPr lang="en-US" baseline="0" dirty="0" smtClean="0"/>
              <a:t> a number of subclasses provide specific conversion functionality by tile type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22</a:t>
            </a:fld>
            <a:endParaRPr lang="en-US"/>
          </a:p>
        </p:txBody>
      </p:sp>
    </p:spTree>
    <p:extLst>
      <p:ext uri="{BB962C8B-B14F-4D97-AF65-F5344CB8AC3E}">
        <p14:creationId xmlns:p14="http://schemas.microsoft.com/office/powerpoint/2010/main" val="8208450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23</a:t>
            </a:fld>
            <a:endParaRPr lang="en-US"/>
          </a:p>
        </p:txBody>
      </p:sp>
    </p:spTree>
    <p:extLst>
      <p:ext uri="{BB962C8B-B14F-4D97-AF65-F5344CB8AC3E}">
        <p14:creationId xmlns:p14="http://schemas.microsoft.com/office/powerpoint/2010/main" val="32726909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24</a:t>
            </a:fld>
            <a:endParaRPr lang="en-US"/>
          </a:p>
        </p:txBody>
      </p:sp>
    </p:spTree>
    <p:extLst>
      <p:ext uri="{BB962C8B-B14F-4D97-AF65-F5344CB8AC3E}">
        <p14:creationId xmlns:p14="http://schemas.microsoft.com/office/powerpoint/2010/main" val="14974193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25</a:t>
            </a:fld>
            <a:endParaRPr lang="en-US"/>
          </a:p>
        </p:txBody>
      </p:sp>
    </p:spTree>
    <p:extLst>
      <p:ext uri="{BB962C8B-B14F-4D97-AF65-F5344CB8AC3E}">
        <p14:creationId xmlns:p14="http://schemas.microsoft.com/office/powerpoint/2010/main" val="34103973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26</a:t>
            </a:fld>
            <a:endParaRPr lang="en-US"/>
          </a:p>
        </p:txBody>
      </p:sp>
    </p:spTree>
    <p:extLst>
      <p:ext uri="{BB962C8B-B14F-4D97-AF65-F5344CB8AC3E}">
        <p14:creationId xmlns:p14="http://schemas.microsoft.com/office/powerpoint/2010/main" val="8099671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sample piece</a:t>
            </a:r>
            <a:r>
              <a:rPr lang="en-US" baseline="0" dirty="0" smtClean="0"/>
              <a:t> of code that does a synchronous conversion request.</a:t>
            </a:r>
          </a:p>
          <a:p>
            <a:endParaRPr lang="en-US" baseline="0" dirty="0" smtClean="0"/>
          </a:p>
          <a:p>
            <a:r>
              <a:rPr lang="en-US" baseline="0" dirty="0" smtClean="0"/>
              <a:t>Her you can see we are leveraging the </a:t>
            </a:r>
            <a:r>
              <a:rPr lang="en-US" baseline="0" dirty="0" err="1" smtClean="0"/>
              <a:t>PresentationRequest</a:t>
            </a:r>
            <a:r>
              <a:rPr lang="en-US" baseline="0" dirty="0" smtClean="0"/>
              <a:t> object and passing a few streams into the constructor</a:t>
            </a:r>
          </a:p>
          <a:p>
            <a:endParaRPr lang="en-US" dirty="0" smtClean="0"/>
          </a:p>
          <a:p>
            <a:r>
              <a:rPr lang="en-US" dirty="0" err="1" smtClean="0"/>
              <a:t>IAsyncResult</a:t>
            </a:r>
            <a:r>
              <a:rPr lang="en-US" dirty="0" smtClean="0"/>
              <a:t> object is used</a:t>
            </a:r>
            <a:r>
              <a:rPr lang="en-US" baseline="0" dirty="0" smtClean="0"/>
              <a:t>, but in this case we are calling </a:t>
            </a:r>
            <a:r>
              <a:rPr lang="en-US" baseline="0" dirty="0" err="1" smtClean="0"/>
              <a:t>EndConvert</a:t>
            </a:r>
            <a:r>
              <a:rPr lang="en-US" baseline="0" dirty="0" smtClean="0"/>
              <a:t> to wait until conversion is complete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27</a:t>
            </a:fld>
            <a:endParaRPr lang="en-US"/>
          </a:p>
        </p:txBody>
      </p:sp>
    </p:spTree>
    <p:extLst>
      <p:ext uri="{BB962C8B-B14F-4D97-AF65-F5344CB8AC3E}">
        <p14:creationId xmlns:p14="http://schemas.microsoft.com/office/powerpoint/2010/main" val="14723448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US" dirty="0" smtClean="0"/>
              <a:t>Let’s take a look at </a:t>
            </a:r>
            <a:r>
              <a:rPr lang="en-US" smtClean="0"/>
              <a:t>an example of PPCS</a:t>
            </a:r>
            <a:endParaRPr lang="en-US" dirty="0"/>
          </a:p>
        </p:txBody>
      </p:sp>
    </p:spTree>
    <p:extLst>
      <p:ext uri="{BB962C8B-B14F-4D97-AF65-F5344CB8AC3E}">
        <p14:creationId xmlns:p14="http://schemas.microsoft.com/office/powerpoint/2010/main" val="38167889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684113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Translation Services is a new service application in Microsoft SharePoint "2013" that provides automatic machine translation of files and sites. </a:t>
            </a:r>
          </a:p>
          <a:p>
            <a:r>
              <a:rPr lang="en-US" dirty="0" smtClean="0">
                <a:effectLst/>
              </a:rPr>
              <a:t>Similar</a:t>
            </a:r>
            <a:r>
              <a:rPr lang="en-US" baseline="0" dirty="0" smtClean="0">
                <a:effectLst/>
              </a:rPr>
              <a:t> to PowerPoint Conversion Service…Translation Services has a similar model to WAS</a:t>
            </a:r>
            <a:endParaRPr lang="en-US" dirty="0" smtClean="0">
              <a:effectLst/>
            </a:endParaRPr>
          </a:p>
          <a:p>
            <a:r>
              <a:rPr lang="en-US" dirty="0" smtClean="0">
                <a:effectLst/>
              </a:rPr>
              <a:t>When the Translation Services application processes a translation request, it forwards the request to a cloud-hosted machine translation service, where the actual translation work is performed.</a:t>
            </a:r>
            <a:br>
              <a:rPr lang="en-US" dirty="0" smtClean="0">
                <a:effectLst/>
              </a:rPr>
            </a:br>
            <a:r>
              <a:rPr lang="en-US" dirty="0" smtClean="0">
                <a:effectLst/>
              </a:rPr>
              <a:t>This is Bing Translation by default</a:t>
            </a:r>
          </a:p>
          <a:p>
            <a:endParaRPr lang="en-US" dirty="0" smtClean="0">
              <a:effectLst/>
            </a:endParaRPr>
          </a:p>
          <a:p>
            <a:r>
              <a:rPr lang="en-US" dirty="0" smtClean="0">
                <a:effectLst/>
              </a:rPr>
              <a:t>The Translation Services application processes translation requests asynchronously and synchronously. </a:t>
            </a:r>
          </a:p>
          <a:p>
            <a:r>
              <a:rPr lang="en-US" dirty="0" smtClean="0">
                <a:effectLst/>
              </a:rPr>
              <a:t>Asynchronous translation requests are processed when the translation timer job executes. The default interval of the translation timer job is 15 minutes; you can manage this setting in Central Administration or by using Windows PowerShell. You can also set the timer to execute immediately.</a:t>
            </a:r>
          </a:p>
          <a:p>
            <a:endParaRPr lang="en-US" dirty="0" smtClean="0">
              <a:effectLst/>
            </a:endParaRPr>
          </a:p>
          <a:p>
            <a:r>
              <a:rPr lang="en-US" dirty="0" smtClean="0">
                <a:effectLst/>
              </a:rPr>
              <a:t>Variation</a:t>
            </a:r>
            <a:r>
              <a:rPr lang="en-US" baseline="0" dirty="0" smtClean="0">
                <a:effectLst/>
              </a:rPr>
              <a:t> in 2013 provide ways to translate content, but we can also leverage the object model to create custom translation scenarios</a:t>
            </a:r>
            <a:endParaRPr lang="en-US" dirty="0" smtClean="0">
              <a:effectLst/>
            </a:endParaRP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Using the object model, you can submit requests to the Translation Services application asynchronously or synchronously (for instant translation). The Translation Services application has two working queues for storing translation requests: the asynchronous queue and the synchronous queue. Requests in the synchronous queue are treated as higher priority and are translated before requests in the asynchronous queue. The requests are routed to one of these queues based on the class that you use.</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30</a:t>
            </a:fld>
            <a:endParaRPr lang="en-US"/>
          </a:p>
        </p:txBody>
      </p:sp>
    </p:spTree>
    <p:extLst>
      <p:ext uri="{BB962C8B-B14F-4D97-AF65-F5344CB8AC3E}">
        <p14:creationId xmlns:p14="http://schemas.microsoft.com/office/powerpoint/2010/main" val="2753740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91107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WAS and PCS, Translation services has a </a:t>
            </a:r>
          </a:p>
          <a:p>
            <a:pPr marL="171450" indent="-171450">
              <a:buFontTx/>
              <a:buChar char="-"/>
            </a:pPr>
            <a:r>
              <a:rPr lang="en-US" dirty="0" smtClean="0"/>
              <a:t>Queue to queue translation requested</a:t>
            </a:r>
          </a:p>
          <a:p>
            <a:pPr marL="171450" indent="-171450">
              <a:buFontTx/>
              <a:buChar char="-"/>
            </a:pPr>
            <a:r>
              <a:rPr lang="en-US" dirty="0" smtClean="0"/>
              <a:t>A Manager to usher</a:t>
            </a:r>
            <a:r>
              <a:rPr lang="en-US" baseline="0" dirty="0" smtClean="0"/>
              <a:t> requests through the queue and conversion process</a:t>
            </a:r>
            <a:endParaRPr lang="en-US" dirty="0" smtClean="0"/>
          </a:p>
          <a:p>
            <a:pPr marL="171450" indent="-171450">
              <a:buFontTx/>
              <a:buChar char="-"/>
            </a:pPr>
            <a:r>
              <a:rPr lang="en-US" dirty="0" smtClean="0"/>
              <a:t>And</a:t>
            </a:r>
            <a:r>
              <a:rPr lang="en-US" baseline="0" dirty="0" smtClean="0"/>
              <a:t> a Timer Job to run the </a:t>
            </a:r>
            <a:r>
              <a:rPr lang="en-US" baseline="0" dirty="0" err="1" smtClean="0"/>
              <a:t>async</a:t>
            </a:r>
            <a:r>
              <a:rPr lang="en-US" baseline="0" dirty="0" smtClean="0"/>
              <a:t> requests</a:t>
            </a:r>
          </a:p>
          <a:p>
            <a:pPr marL="0" indent="0">
              <a:buFontTx/>
              <a:buNone/>
            </a:pPr>
            <a:r>
              <a:rPr lang="en-US" baseline="0" dirty="0" smtClean="0"/>
              <a:t>Also has same basic steps to perform a translation</a:t>
            </a:r>
          </a:p>
          <a:p>
            <a:pPr marL="171450" indent="-171450">
              <a:buFontTx/>
              <a:buChar char="-"/>
            </a:pPr>
            <a:r>
              <a:rPr lang="en-US" baseline="0" dirty="0" smtClean="0"/>
              <a:t>Create the job</a:t>
            </a:r>
          </a:p>
          <a:p>
            <a:pPr marL="171450" indent="-171450">
              <a:buFontTx/>
              <a:buChar char="-"/>
            </a:pPr>
            <a:r>
              <a:rPr lang="en-US" baseline="0" dirty="0" smtClean="0"/>
              <a:t>Set job settings such as the final language to translate to</a:t>
            </a:r>
          </a:p>
          <a:p>
            <a:pPr marL="171450" indent="-171450">
              <a:buFontTx/>
              <a:buChar char="-"/>
            </a:pPr>
            <a:r>
              <a:rPr lang="en-US" baseline="0" dirty="0" smtClean="0"/>
              <a:t>Add files to translate</a:t>
            </a:r>
          </a:p>
          <a:p>
            <a:pPr marL="171450" indent="-171450">
              <a:buFontTx/>
              <a:buChar char="-"/>
            </a:pPr>
            <a:r>
              <a:rPr lang="en-US" baseline="0" dirty="0" smtClean="0"/>
              <a:t>Run</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31</a:t>
            </a:fld>
            <a:endParaRPr lang="en-US"/>
          </a:p>
        </p:txBody>
      </p:sp>
    </p:spTree>
    <p:extLst>
      <p:ext uri="{BB962C8B-B14F-4D97-AF65-F5344CB8AC3E}">
        <p14:creationId xmlns:p14="http://schemas.microsoft.com/office/powerpoint/2010/main" val="1186303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 client requests that a translation job be created. </a:t>
            </a:r>
          </a:p>
          <a:p>
            <a:r>
              <a:rPr lang="en-US" dirty="0" smtClean="0"/>
              <a:t>2) The scheduler queues the job in the database</a:t>
            </a:r>
          </a:p>
          <a:p>
            <a:r>
              <a:rPr lang="en-US" dirty="0" smtClean="0"/>
              <a:t>3) The timer job picks up documents from previously queued jobs</a:t>
            </a:r>
            <a:r>
              <a:rPr lang="en-US" baseline="0" dirty="0" smtClean="0"/>
              <a:t> at which time t</a:t>
            </a:r>
            <a:r>
              <a:rPr lang="en-US" dirty="0" smtClean="0"/>
              <a:t>he physical document is downloaded to the machine</a:t>
            </a:r>
            <a:r>
              <a:rPr lang="en-US" baseline="0" dirty="0" smtClean="0"/>
              <a:t> running the translation parsing engine</a:t>
            </a:r>
            <a:endParaRPr lang="en-US" dirty="0" smtClean="0"/>
          </a:p>
          <a:p>
            <a:r>
              <a:rPr lang="en-US" dirty="0" smtClean="0"/>
              <a:t>4) The scheduler places the document in the app manager’s asynchronous queue in order to translate it. </a:t>
            </a:r>
          </a:p>
          <a:p>
            <a:r>
              <a:rPr lang="en-US" dirty="0" smtClean="0"/>
              <a:t>5) The app manager creates a translation worker process appropriate for translating the document. The translation worker extracts the translatable content in the document using a document parser associated with the document’s type and creates HTML segments ready for translation using the document translator. </a:t>
            </a:r>
          </a:p>
          <a:p>
            <a:r>
              <a:rPr lang="en-US" dirty="0" smtClean="0"/>
              <a:t>6) The translation worker makes a remote call back to the app manager process to translate each HTML segment. </a:t>
            </a:r>
          </a:p>
          <a:p>
            <a:r>
              <a:rPr lang="en-US" dirty="0" smtClean="0"/>
              <a:t>7) Each HTML segment is sent to the machine translation core and then to the external machine translation service. </a:t>
            </a:r>
          </a:p>
          <a:p>
            <a:r>
              <a:rPr lang="en-US" dirty="0" smtClean="0"/>
              <a:t>8) Translated HTML segments are assembled back into translated document content by the document translator and the document content is fed back to the document parser which assembles a translated document. </a:t>
            </a:r>
          </a:p>
          <a:p>
            <a:r>
              <a:rPr lang="en-US" dirty="0" smtClean="0"/>
              <a:t>9) The document is passed back to the app manager and uploaded to the target destination. </a:t>
            </a:r>
          </a:p>
          <a:p>
            <a:r>
              <a:rPr lang="en-US" dirty="0" smtClean="0"/>
              <a:t>10) The scheduler marks the document as complete. </a:t>
            </a:r>
          </a:p>
          <a:p>
            <a:endParaRPr lang="en-US" dirty="0"/>
          </a:p>
        </p:txBody>
      </p:sp>
    </p:spTree>
    <p:extLst>
      <p:ext uri="{BB962C8B-B14F-4D97-AF65-F5344CB8AC3E}">
        <p14:creationId xmlns:p14="http://schemas.microsoft.com/office/powerpoint/2010/main" val="9046718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a sample code snippet of a call to perform a synchronous translation, which you can see based on the usage of the </a:t>
            </a:r>
            <a:r>
              <a:rPr lang="en-US" baseline="0" dirty="0" err="1" smtClean="0"/>
              <a:t>SyncTranslator</a:t>
            </a:r>
            <a:r>
              <a:rPr lang="en-US" baseline="0" dirty="0" smtClean="0"/>
              <a:t> class</a:t>
            </a:r>
          </a:p>
          <a:p>
            <a:r>
              <a:rPr lang="en-US" baseline="0" dirty="0" smtClean="0"/>
              <a:t>In this case, we are leveraging streaming in the form of two byte arrays…one for the input and one empty one that the job will populate</a:t>
            </a:r>
          </a:p>
          <a:p>
            <a:r>
              <a:rPr lang="en-US" baseline="0" dirty="0" smtClean="0"/>
              <a:t>You can also see that we are passing the locale of 2058 (which happens to be Mexican Spanish) into the </a:t>
            </a:r>
            <a:r>
              <a:rPr lang="en-US" baseline="0" dirty="0" err="1" smtClean="0"/>
              <a:t>SyncTranslator</a:t>
            </a:r>
            <a:r>
              <a:rPr lang="en-US" baseline="0" dirty="0" smtClean="0"/>
              <a:t> constructor so it know what language we are expecting out of the job</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33</a:t>
            </a:fld>
            <a:endParaRPr lang="en-US"/>
          </a:p>
        </p:txBody>
      </p:sp>
    </p:spTree>
    <p:extLst>
      <p:ext uri="{BB962C8B-B14F-4D97-AF65-F5344CB8AC3E}">
        <p14:creationId xmlns:p14="http://schemas.microsoft.com/office/powerpoint/2010/main" val="36499213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US" dirty="0" smtClean="0"/>
              <a:t>Demo</a:t>
            </a:r>
          </a:p>
          <a:p>
            <a:r>
              <a:rPr lang="en-US" dirty="0" smtClean="0"/>
              <a:t>Show</a:t>
            </a:r>
            <a:r>
              <a:rPr lang="en-US" baseline="0" dirty="0" smtClean="0"/>
              <a:t> timer job in Central Administration</a:t>
            </a:r>
          </a:p>
          <a:p>
            <a:endParaRPr lang="en-US" baseline="0" dirty="0" smtClean="0"/>
          </a:p>
          <a:p>
            <a:r>
              <a:rPr lang="en-US" baseline="0" dirty="0" smtClean="0"/>
              <a:t>Custom Action</a:t>
            </a:r>
          </a:p>
          <a:p>
            <a:r>
              <a:rPr lang="en-US" baseline="0" dirty="0" smtClean="0"/>
              <a:t>Conversion Page</a:t>
            </a:r>
          </a:p>
          <a:p>
            <a:pPr marL="171450" indent="-171450">
              <a:buFontTx/>
              <a:buChar char="-"/>
            </a:pPr>
            <a:r>
              <a:rPr lang="en-US" baseline="0" dirty="0" smtClean="0"/>
              <a:t>Get </a:t>
            </a:r>
            <a:r>
              <a:rPr lang="en-US" baseline="0" dirty="0" err="1" smtClean="0"/>
              <a:t>url</a:t>
            </a:r>
            <a:r>
              <a:rPr lang="en-US" baseline="0" dirty="0" smtClean="0"/>
              <a:t> </a:t>
            </a:r>
            <a:r>
              <a:rPr lang="en-US" baseline="0" dirty="0" err="1" smtClean="0"/>
              <a:t>params</a:t>
            </a:r>
            <a:endParaRPr lang="en-US" baseline="0" dirty="0" smtClean="0"/>
          </a:p>
          <a:p>
            <a:pPr marL="171450" indent="-171450">
              <a:buFontTx/>
              <a:buChar char="-"/>
            </a:pPr>
            <a:r>
              <a:rPr lang="en-US" baseline="0" dirty="0" smtClean="0"/>
              <a:t>Job</a:t>
            </a:r>
          </a:p>
          <a:p>
            <a:pPr marL="171450" indent="-171450">
              <a:buFontTx/>
              <a:buChar char="-"/>
            </a:pPr>
            <a:r>
              <a:rPr lang="en-US" baseline="0" dirty="0" smtClean="0"/>
              <a:t>Add new file</a:t>
            </a:r>
          </a:p>
          <a:p>
            <a:pPr marL="171450" indent="-171450">
              <a:buFontTx/>
              <a:buChar char="-"/>
            </a:pPr>
            <a:r>
              <a:rPr lang="en-US" baseline="0" dirty="0" smtClean="0"/>
              <a:t>Redirect</a:t>
            </a:r>
            <a:endParaRPr lang="en-US" dirty="0" smtClean="0"/>
          </a:p>
        </p:txBody>
      </p:sp>
    </p:spTree>
    <p:extLst>
      <p:ext uri="{BB962C8B-B14F-4D97-AF65-F5344CB8AC3E}">
        <p14:creationId xmlns:p14="http://schemas.microsoft.com/office/powerpoint/2010/main" val="23068402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35</a:t>
            </a:fld>
            <a:endParaRPr lang="en-US"/>
          </a:p>
        </p:txBody>
      </p:sp>
    </p:spTree>
    <p:extLst>
      <p:ext uri="{BB962C8B-B14F-4D97-AF65-F5344CB8AC3E}">
        <p14:creationId xmlns:p14="http://schemas.microsoft.com/office/powerpoint/2010/main" val="5270022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441399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882447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u="none" dirty="0" smtClean="0"/>
              <a:t>Excel</a:t>
            </a:r>
            <a:r>
              <a:rPr lang="en-US" b="0" u="none" baseline="0" dirty="0" smtClean="0"/>
              <a:t> Services has been around since SP 2007 and allows us to take spreadsheets, upload them into a document library and work with them in a browser</a:t>
            </a:r>
            <a:endParaRPr lang="en-US" b="0" u="none" dirty="0" smtClean="0"/>
          </a:p>
          <a:p>
            <a:endParaRPr lang="en-US" u="sng" dirty="0" smtClean="0"/>
          </a:p>
          <a:p>
            <a:r>
              <a:rPr lang="en-US" u="sng" dirty="0" smtClean="0"/>
              <a:t>SOAP Web Service</a:t>
            </a:r>
            <a:r>
              <a:rPr lang="en-US" dirty="0" smtClean="0"/>
              <a:t> </a:t>
            </a:r>
          </a:p>
          <a:p>
            <a:pPr marL="0" indent="0">
              <a:buFont typeface="Arial" pitchFamily="34" charset="0"/>
              <a:buNone/>
            </a:pPr>
            <a:r>
              <a:rPr lang="en-US" dirty="0" smtClean="0"/>
              <a:t>No changes from SharePoint 2010…allows</a:t>
            </a:r>
            <a:r>
              <a:rPr lang="en-US" baseline="0" dirty="0" smtClean="0"/>
              <a:t> you to work with workbooks over a soap-based web service</a:t>
            </a:r>
            <a:endParaRPr lang="en-US" dirty="0" smtClean="0"/>
          </a:p>
          <a:p>
            <a:endParaRPr lang="en-US" dirty="0" smtClean="0"/>
          </a:p>
          <a:p>
            <a:r>
              <a:rPr lang="en-US" u="sng" dirty="0" smtClean="0"/>
              <a:t>Excel Forms</a:t>
            </a:r>
          </a:p>
          <a:p>
            <a:r>
              <a:rPr lang="en-US" dirty="0" smtClean="0"/>
              <a:t>Allow for the creation of forms that have fields bound to cells in the workbook. The form may be sent out to many people. When filled out, populates the spreadsheet</a:t>
            </a:r>
          </a:p>
          <a:p>
            <a:endParaRPr lang="en-US" dirty="0" smtClean="0"/>
          </a:p>
          <a:p>
            <a:r>
              <a:rPr lang="en-US" u="sng" dirty="0" smtClean="0"/>
              <a:t>Web Extensibility Framework (WEF) support</a:t>
            </a:r>
            <a:r>
              <a:rPr lang="en-US" dirty="0" smtClean="0"/>
              <a:t> </a:t>
            </a:r>
          </a:p>
          <a:p>
            <a:r>
              <a:rPr lang="en-US" dirty="0" smtClean="0"/>
              <a:t>Cross reference to the WEF modules, which are separate modules in the Developer Kit</a:t>
            </a:r>
          </a:p>
          <a:p>
            <a:endParaRPr lang="en-US" dirty="0" smtClean="0"/>
          </a:p>
          <a:p>
            <a:r>
              <a:rPr lang="en-US" u="sng" dirty="0" smtClean="0"/>
              <a:t>Excel Everywhere</a:t>
            </a:r>
          </a:p>
          <a:p>
            <a:r>
              <a:rPr lang="en-US" dirty="0" smtClean="0"/>
              <a:t>a code snippet to drop on a web page above a table. When clicked, the table lights up and becomes a spreadsheet. Sort of like linking and embedding for a web page.</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4</a:t>
            </a:fld>
            <a:endParaRPr lang="en-US"/>
          </a:p>
        </p:txBody>
      </p:sp>
    </p:spTree>
    <p:extLst>
      <p:ext uri="{BB962C8B-B14F-4D97-AF65-F5344CB8AC3E}">
        <p14:creationId xmlns:p14="http://schemas.microsoft.com/office/powerpoint/2010/main" val="2721943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SOAP Web Service</a:t>
            </a:r>
            <a:r>
              <a:rPr lang="en-US" dirty="0" smtClean="0"/>
              <a:t> </a:t>
            </a:r>
          </a:p>
          <a:p>
            <a:pPr marL="171450" indent="-171450">
              <a:buFont typeface="Arial" pitchFamily="34" charset="0"/>
              <a:buChar char="•"/>
            </a:pPr>
            <a:r>
              <a:rPr lang="en-US" dirty="0" smtClean="0"/>
              <a:t>Same</a:t>
            </a:r>
            <a:r>
              <a:rPr lang="en-US" baseline="0" dirty="0" smtClean="0"/>
              <a:t> end-point as 2010  http://site/_vti_bin/ExcelService.asmx</a:t>
            </a:r>
            <a:endParaRPr lang="en-US" dirty="0" smtClean="0"/>
          </a:p>
          <a:p>
            <a:pPr marL="171450" indent="-171450">
              <a:buFont typeface="Arial" pitchFamily="34" charset="0"/>
              <a:buChar char="•"/>
            </a:pPr>
            <a:r>
              <a:rPr lang="en-US" dirty="0" smtClean="0"/>
              <a:t>No changes from SharePoint 2010</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5</a:t>
            </a:fld>
            <a:endParaRPr lang="en-US"/>
          </a:p>
        </p:txBody>
      </p:sp>
    </p:spTree>
    <p:extLst>
      <p:ext uri="{BB962C8B-B14F-4D97-AF65-F5344CB8AC3E}">
        <p14:creationId xmlns:p14="http://schemas.microsoft.com/office/powerpoint/2010/main" val="34131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smtClean="0"/>
              <a:t>The</a:t>
            </a:r>
            <a:r>
              <a:rPr lang="en-US" u="none" baseline="0" dirty="0" smtClean="0"/>
              <a:t> </a:t>
            </a:r>
            <a:r>
              <a:rPr lang="en-US" u="none" baseline="0" dirty="0" err="1" smtClean="0"/>
              <a:t>Javascript</a:t>
            </a:r>
            <a:r>
              <a:rPr lang="en-US" u="none" baseline="0" dirty="0" smtClean="0"/>
              <a:t> Object Model also existed in 2010 and allows us to scripting against spreadsheets located in a web part</a:t>
            </a:r>
          </a:p>
          <a:p>
            <a:pPr marL="0" indent="0">
              <a:buFont typeface="Arial" pitchFamily="34" charset="0"/>
              <a:buNone/>
            </a:pPr>
            <a:endParaRPr lang="en-US" u="none" baseline="0" dirty="0" smtClean="0"/>
          </a:p>
          <a:p>
            <a:pPr marL="0" indent="0">
              <a:buFont typeface="Arial" pitchFamily="34" charset="0"/>
              <a:buNone/>
            </a:pPr>
            <a:r>
              <a:rPr lang="en-US" dirty="0" smtClean="0"/>
              <a:t>Although it has </a:t>
            </a:r>
            <a:r>
              <a:rPr lang="en-US" baseline="0" dirty="0" smtClean="0"/>
              <a:t>existed, the JS OM has been enhanced with l</a:t>
            </a:r>
            <a:r>
              <a:rPr lang="en-US" dirty="0" smtClean="0"/>
              <a:t>ots of improvements that</a:t>
            </a:r>
            <a:r>
              <a:rPr lang="en-US" baseline="0" dirty="0" smtClean="0"/>
              <a:t> enable Excel to be a component of solutions</a:t>
            </a:r>
          </a:p>
          <a:p>
            <a:pPr marL="0" indent="0">
              <a:buFont typeface="Arial" pitchFamily="34" charset="0"/>
              <a:buNone/>
            </a:pPr>
            <a:endParaRPr lang="en-US" baseline="0" dirty="0" smtClean="0"/>
          </a:p>
          <a:p>
            <a:pPr marL="0" indent="0">
              <a:buFont typeface="Arial" pitchFamily="34" charset="0"/>
              <a:buNone/>
            </a:pPr>
            <a:r>
              <a:rPr lang="en-US" baseline="0" dirty="0" smtClean="0"/>
              <a:t>There are new events such as data entered and refresh events as well as method to do advanced overlays elements on top of the excel web app</a:t>
            </a:r>
          </a:p>
          <a:p>
            <a:pPr marL="0" indent="0">
              <a:buFont typeface="Arial" pitchFamily="34" charset="0"/>
              <a:buNone/>
            </a:pPr>
            <a:endParaRPr lang="en-US" baseline="0" dirty="0" smtClean="0"/>
          </a:p>
          <a:p>
            <a:pPr marL="0" indent="0">
              <a:buFont typeface="Arial" pitchFamily="34" charset="0"/>
              <a:buNone/>
            </a:pPr>
            <a:r>
              <a:rPr lang="en-US" baseline="0" dirty="0" smtClean="0"/>
              <a:t>To build the </a:t>
            </a:r>
            <a:r>
              <a:rPr lang="en-US" baseline="0" dirty="0" err="1" smtClean="0"/>
              <a:t>mashups</a:t>
            </a:r>
            <a:r>
              <a:rPr lang="en-US" baseline="0" dirty="0" smtClean="0"/>
              <a:t>, </a:t>
            </a:r>
            <a:r>
              <a:rPr lang="en-US" dirty="0" smtClean="0"/>
              <a:t>A developer could choose to use </a:t>
            </a:r>
            <a:r>
              <a:rPr lang="en-US" dirty="0" err="1" smtClean="0"/>
              <a:t>Jquery</a:t>
            </a:r>
            <a:r>
              <a:rPr lang="en-US" baseline="0" dirty="0" smtClean="0"/>
              <a:t> </a:t>
            </a:r>
            <a:r>
              <a:rPr lang="en-US" dirty="0" smtClean="0"/>
              <a:t>just like they could choose to use a different web library or technology.</a:t>
            </a:r>
          </a:p>
          <a:p>
            <a:pPr marL="0" indent="0">
              <a:buFont typeface="Arial" pitchFamily="34" charset="0"/>
              <a:buNone/>
            </a:pPr>
            <a:endParaRPr lang="en-US" dirty="0" smtClean="0"/>
          </a:p>
          <a:p>
            <a:pPr marL="0" indent="0">
              <a:buFont typeface="Arial" pitchFamily="34" charset="0"/>
              <a:buNone/>
            </a:pPr>
            <a:r>
              <a:rPr lang="en-US" dirty="0" smtClean="0"/>
              <a:t>The</a:t>
            </a:r>
            <a:r>
              <a:rPr lang="en-US" baseline="0" dirty="0" smtClean="0"/>
              <a:t> JS OM w</a:t>
            </a:r>
            <a:r>
              <a:rPr lang="en-US" dirty="0" smtClean="0"/>
              <a:t>orks with spreadsheets in O365 and SkyDrive</a:t>
            </a:r>
          </a:p>
          <a:p>
            <a:pPr marL="0" indent="0">
              <a:buFont typeface="Arial" pitchFamily="34" charset="0"/>
              <a:buNone/>
            </a:pPr>
            <a:endParaRPr lang="en-US" dirty="0" smtClean="0"/>
          </a:p>
          <a:p>
            <a:pPr marL="0" indent="0">
              <a:buFont typeface="Arial" pitchFamily="34" charset="0"/>
              <a:buNone/>
            </a:pPr>
            <a:r>
              <a:rPr lang="en-US" dirty="0" smtClean="0"/>
              <a:t>Also new is the ability</a:t>
            </a:r>
            <a:r>
              <a:rPr lang="en-US" baseline="0" dirty="0" smtClean="0"/>
              <a:t> to write UDFs with </a:t>
            </a:r>
            <a:r>
              <a:rPr lang="en-US" baseline="0" dirty="0" err="1" smtClean="0"/>
              <a:t>javascript</a:t>
            </a:r>
            <a:r>
              <a:rPr lang="en-US" baseline="0" dirty="0" smtClean="0"/>
              <a:t>.  Basically script and register them in a page that host the spreadsheet and the spreadsheet can call that UDF</a:t>
            </a:r>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6</a:t>
            </a:fld>
            <a:endParaRPr lang="en-US"/>
          </a:p>
        </p:txBody>
      </p:sp>
    </p:spTree>
    <p:extLst>
      <p:ext uri="{BB962C8B-B14F-4D97-AF65-F5344CB8AC3E}">
        <p14:creationId xmlns:p14="http://schemas.microsoft.com/office/powerpoint/2010/main" val="1635155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dirty="0" smtClean="0"/>
              <a:t>Support</a:t>
            </a:r>
            <a:r>
              <a:rPr lang="en-US" baseline="0" dirty="0" smtClean="0"/>
              <a:t> for hidden sheets</a:t>
            </a:r>
          </a:p>
          <a:p>
            <a:pPr marL="0" indent="0">
              <a:buFont typeface="Arial" pitchFamily="34" charset="0"/>
              <a:buNone/>
            </a:pPr>
            <a:endParaRPr lang="en-US" baseline="0" dirty="0" smtClean="0"/>
          </a:p>
          <a:p>
            <a:pPr marL="0" indent="0">
              <a:buFont typeface="Arial" pitchFamily="34" charset="0"/>
              <a:buNone/>
            </a:pPr>
            <a:r>
              <a:rPr lang="en-US" baseline="0" dirty="0" smtClean="0"/>
              <a:t>The ability to provide a callback function after a sheet reloads</a:t>
            </a:r>
          </a:p>
          <a:p>
            <a:pPr marL="0" indent="0">
              <a:buFont typeface="Arial" pitchFamily="34" charset="0"/>
              <a:buNone/>
            </a:pPr>
            <a:endParaRPr lang="en-US" dirty="0" smtClean="0"/>
          </a:p>
          <a:p>
            <a:pPr marL="0" indent="0">
              <a:buFont typeface="Arial" pitchFamily="34" charset="0"/>
              <a:buNone/>
            </a:pPr>
            <a:r>
              <a:rPr lang="en-US" dirty="0" smtClean="0"/>
              <a:t>And</a:t>
            </a:r>
            <a:r>
              <a:rPr lang="en-US" baseline="0" dirty="0" smtClean="0"/>
              <a:t> as mentioned, there are new e</a:t>
            </a:r>
            <a:r>
              <a:rPr lang="en-US" dirty="0" smtClean="0"/>
              <a:t>vents</a:t>
            </a:r>
            <a:r>
              <a:rPr lang="en-US" baseline="0" dirty="0" smtClean="0"/>
              <a:t> to detect user changes such  </a:t>
            </a:r>
            <a:r>
              <a:rPr lang="en-US" baseline="0" dirty="0" err="1" smtClean="0"/>
              <a:t>sheet.dataentered</a:t>
            </a:r>
            <a:r>
              <a:rPr lang="en-US" baseline="0" dirty="0" smtClean="0"/>
              <a:t> and </a:t>
            </a:r>
            <a:r>
              <a:rPr lang="en-US" baseline="0" dirty="0" err="1" smtClean="0"/>
              <a:t>workbook.dataentered</a:t>
            </a:r>
            <a:r>
              <a:rPr lang="en-US" baseline="0" dirty="0" smtClean="0"/>
              <a:t> event to monitor changes to sheets and workbooks</a:t>
            </a:r>
          </a:p>
          <a:p>
            <a:pPr marL="0" indent="0">
              <a:buFont typeface="Arial" pitchFamily="34" charset="0"/>
              <a:buNone/>
            </a:pPr>
            <a:r>
              <a:rPr lang="en-US" baseline="0" dirty="0" err="1" smtClean="0"/>
              <a:t>Workbook.beforetyping</a:t>
            </a:r>
            <a:r>
              <a:rPr lang="en-US" baseline="0" dirty="0" smtClean="0"/>
              <a:t> validate data change before commit</a:t>
            </a:r>
          </a:p>
        </p:txBody>
      </p:sp>
    </p:spTree>
    <p:extLst>
      <p:ext uri="{BB962C8B-B14F-4D97-AF65-F5344CB8AC3E}">
        <p14:creationId xmlns:p14="http://schemas.microsoft.com/office/powerpoint/2010/main" val="2495419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 example of some script leveraging the </a:t>
            </a:r>
            <a:r>
              <a:rPr lang="en-US" dirty="0" err="1" smtClean="0"/>
              <a:t>javascript</a:t>
            </a:r>
            <a:r>
              <a:rPr lang="en-US" dirty="0" smtClean="0"/>
              <a:t> model.  Remember</a:t>
            </a:r>
            <a:r>
              <a:rPr lang="en-US" baseline="0" dirty="0" smtClean="0"/>
              <a:t> the OM is made to script against an Excel Web Part, so it is critical to leverage that web part with a script web part</a:t>
            </a:r>
          </a:p>
          <a:p>
            <a:endParaRPr lang="en-US" baseline="0" dirty="0" smtClean="0"/>
          </a:p>
          <a:p>
            <a:r>
              <a:rPr lang="en-US" dirty="0" smtClean="0"/>
              <a:t>This code sample basically uses</a:t>
            </a:r>
            <a:r>
              <a:rPr lang="en-US" baseline="0" dirty="0" smtClean="0"/>
              <a:t> the </a:t>
            </a:r>
            <a:r>
              <a:rPr lang="en-US" dirty="0" smtClean="0"/>
              <a:t>EWA object to access the controls on the page</a:t>
            </a:r>
            <a:r>
              <a:rPr lang="en-US" baseline="0" dirty="0" smtClean="0"/>
              <a:t> to look for an excel web app instances on page</a:t>
            </a:r>
          </a:p>
          <a:p>
            <a:endParaRPr lang="en-US" baseline="0" dirty="0" smtClean="0"/>
          </a:p>
          <a:p>
            <a:r>
              <a:rPr lang="en-US" baseline="0" dirty="0" smtClean="0"/>
              <a:t>And in this case listening to the </a:t>
            </a:r>
            <a:r>
              <a:rPr lang="en-US" baseline="0" dirty="0" err="1" smtClean="0"/>
              <a:t>activeCellChanged</a:t>
            </a:r>
            <a:r>
              <a:rPr lang="en-US" baseline="0" dirty="0" smtClean="0"/>
              <a:t> event</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8</a:t>
            </a:fld>
            <a:endParaRPr lang="en-US"/>
          </a:p>
        </p:txBody>
      </p:sp>
    </p:spTree>
    <p:extLst>
      <p:ext uri="{BB962C8B-B14F-4D97-AF65-F5344CB8AC3E}">
        <p14:creationId xmlns:p14="http://schemas.microsoft.com/office/powerpoint/2010/main" val="1659486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US" dirty="0" smtClean="0"/>
              <a:t>So lets take a look at the excel </a:t>
            </a:r>
            <a:r>
              <a:rPr lang="en-US" dirty="0" err="1" smtClean="0"/>
              <a:t>javascript</a:t>
            </a:r>
            <a:r>
              <a:rPr lang="en-US" baseline="0" dirty="0" smtClean="0"/>
              <a:t> object model in action</a:t>
            </a:r>
            <a:endParaRPr lang="en-US" dirty="0"/>
          </a:p>
        </p:txBody>
      </p:sp>
    </p:spTree>
    <p:extLst>
      <p:ext uri="{BB962C8B-B14F-4D97-AF65-F5344CB8AC3E}">
        <p14:creationId xmlns:p14="http://schemas.microsoft.com/office/powerpoint/2010/main" val="27724588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447"/>
          <a:stretch/>
        </p:blipFill>
        <p:spPr bwMode="black">
          <a:xfrm>
            <a:off x="7585656" y="4961888"/>
            <a:ext cx="4069632" cy="1398273"/>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6" name="Rectangle 5"/>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mparison,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027107"/>
          </a:xfrm>
        </p:spPr>
        <p:txBody>
          <a:bodyPr/>
          <a:lstStyle>
            <a:lvl1pPr marL="0" indent="0">
              <a:spcBef>
                <a:spcPts val="1200"/>
              </a:spcBef>
              <a:buNone/>
              <a:defRPr sz="32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027107"/>
          </a:xfrm>
        </p:spPr>
        <p:txBody>
          <a:bodyPr/>
          <a:lstStyle>
            <a:lvl1pPr marL="0" indent="0">
              <a:spcBef>
                <a:spcPts val="1200"/>
              </a:spcBef>
              <a:buNone/>
              <a:defRPr lang="en-US" sz="32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Text Placeholder 8"/>
          <p:cNvSpPr>
            <a:spLocks noGrp="1"/>
          </p:cNvSpPr>
          <p:nvPr>
            <p:ph type="body" sz="quarter" idx="13"/>
          </p:nvPr>
        </p:nvSpPr>
        <p:spPr>
          <a:xfrm>
            <a:off x="5207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
        <p:nvSpPr>
          <p:cNvPr id="11" name="Text Placeholder 8"/>
          <p:cNvSpPr>
            <a:spLocks noGrp="1"/>
          </p:cNvSpPr>
          <p:nvPr>
            <p:ph type="body" sz="quarter" idx="14"/>
          </p:nvPr>
        </p:nvSpPr>
        <p:spPr>
          <a:xfrm>
            <a:off x="62820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Tree>
    <p:extLst>
      <p:ext uri="{BB962C8B-B14F-4D97-AF65-F5344CB8AC3E}">
        <p14:creationId xmlns:p14="http://schemas.microsoft.com/office/powerpoint/2010/main" val="278484726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Comparison,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462213"/>
          </a:xfrm>
        </p:spPr>
        <p:txBody>
          <a:bodyPr/>
          <a:lstStyle>
            <a:lvl1pPr marL="0" indent="0">
              <a:spcBef>
                <a:spcPts val="1200"/>
              </a:spcBef>
              <a:buNone/>
              <a:defRPr sz="32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462213"/>
          </a:xfrm>
        </p:spPr>
        <p:txBody>
          <a:bodyPr/>
          <a:lstStyle>
            <a:lvl1pPr marL="0" indent="0">
              <a:spcBef>
                <a:spcPts val="1200"/>
              </a:spcBef>
              <a:buNone/>
              <a:defRPr lang="en-US" sz="32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7" name="Text Placeholder 5"/>
          <p:cNvSpPr>
            <a:spLocks noGrp="1"/>
          </p:cNvSpPr>
          <p:nvPr>
            <p:ph type="body" sz="quarter" idx="13"/>
          </p:nvPr>
        </p:nvSpPr>
        <p:spPr>
          <a:xfrm>
            <a:off x="522000" y="14472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382632786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mparison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2000" y="1966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82690" y="19656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6" name="Text Placeholder 5"/>
          <p:cNvSpPr>
            <a:spLocks noGrp="1"/>
          </p:cNvSpPr>
          <p:nvPr>
            <p:ph type="body" sz="quarter" idx="13"/>
          </p:nvPr>
        </p:nvSpPr>
        <p:spPr>
          <a:xfrm>
            <a:off x="52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156428846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9" name="Rectangle 8"/>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11" name="Rectangle 10"/>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Anima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pic>
        <p:nvPicPr>
          <p:cNvPr id="4" name="Picture 2" descr="C:\Users\vesaj\Pictures\DVD_ART36\Artwork_Imagery\Icons - Illustrations\Misc\animation movie film video entertainment 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815551" y="13725"/>
            <a:ext cx="354224" cy="2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18813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Rectangle 7"/>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40500562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w/ sub titl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
        <p:nvSpPr>
          <p:cNvPr id="6" name="Text Placeholder 4"/>
          <p:cNvSpPr>
            <a:spLocks noGrp="1"/>
          </p:cNvSpPr>
          <p:nvPr>
            <p:ph type="body" sz="quarter" idx="12" hasCustomPrompt="1"/>
          </p:nvPr>
        </p:nvSpPr>
        <p:spPr>
          <a:xfrm>
            <a:off x="519112" y="4114857"/>
            <a:ext cx="11149013"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Sub Title</a:t>
            </a:r>
            <a:endParaRPr lang="en-US" dirty="0"/>
          </a:p>
        </p:txBody>
      </p:sp>
    </p:spTree>
    <p:extLst>
      <p:ext uri="{BB962C8B-B14F-4D97-AF65-F5344CB8AC3E}">
        <p14:creationId xmlns:p14="http://schemas.microsoft.com/office/powerpoint/2010/main" val="786981708"/>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17284866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30391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06525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theme" Target="../theme/theme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151" r:id="rId3"/>
    <p:sldLayoutId id="2147484085" r:id="rId4"/>
    <p:sldLayoutId id="2147484087" r:id="rId5"/>
    <p:sldLayoutId id="2147484088" r:id="rId6"/>
    <p:sldLayoutId id="2147484086" r:id="rId7"/>
    <p:sldLayoutId id="2147484090" r:id="rId8"/>
    <p:sldLayoutId id="2147484091" r:id="rId9"/>
    <p:sldLayoutId id="2147484089" r:id="rId10"/>
    <p:sldLayoutId id="2147484147" r:id="rId11"/>
    <p:sldLayoutId id="2147484148" r:id="rId12"/>
    <p:sldLayoutId id="2147484149" r:id="rId13"/>
    <p:sldLayoutId id="2147484119" r:id="rId14"/>
    <p:sldLayoutId id="2147484116" r:id="rId15"/>
    <p:sldLayoutId id="2147484117" r:id="rId16"/>
    <p:sldLayoutId id="2147484140" r:id="rId17"/>
    <p:sldLayoutId id="2147484141" r:id="rId18"/>
    <p:sldLayoutId id="2147484142" r:id="rId19"/>
    <p:sldLayoutId id="2147484143" r:id="rId20"/>
    <p:sldLayoutId id="2147484092" r:id="rId21"/>
    <p:sldLayoutId id="2147484150" r:id="rId22"/>
    <p:sldLayoutId id="2147484093" r:id="rId23"/>
    <p:sldLayoutId id="2147484094" r:id="rId24"/>
    <p:sldLayoutId id="2147484096"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144" r:id="rId2"/>
    <p:sldLayoutId id="2147484099" r:id="rId3"/>
    <p:sldLayoutId id="2147484100" r:id="rId4"/>
    <p:sldLayoutId id="2147484101" r:id="rId5"/>
    <p:sldLayoutId id="2147484048" r:id="rId6"/>
    <p:sldLayoutId id="2147484145" r:id="rId7"/>
    <p:sldLayoutId id="2147484061" r:id="rId8"/>
    <p:sldLayoutId id="2147484062" r:id="rId9"/>
    <p:sldLayoutId id="2147484097" r:id="rId10"/>
    <p:sldLayoutId id="2147484057" r:id="rId11"/>
    <p:sldLayoutId id="2147484146" r:id="rId12"/>
    <p:sldLayoutId id="2147484065" r:id="rId13"/>
    <p:sldLayoutId id="2147484066" r:id="rId14"/>
    <p:sldLayoutId id="2147484098" r:id="rId15"/>
    <p:sldLayoutId id="2147484152" r:id="rId1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1.xml"/><Relationship Id="rId5" Type="http://schemas.openxmlformats.org/officeDocument/2006/relationships/comments" Target="../comments/comment2.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Services</a:t>
            </a:r>
          </a:p>
        </p:txBody>
      </p:sp>
      <p:sp>
        <p:nvSpPr>
          <p:cNvPr id="5" name="Text Placeholder 4"/>
          <p:cNvSpPr>
            <a:spLocks noGrp="1"/>
          </p:cNvSpPr>
          <p:nvPr>
            <p:ph type="body" sz="quarter" idx="12"/>
          </p:nvPr>
        </p:nvSpPr>
        <p:spPr/>
        <p:txBody>
          <a:bodyPr/>
          <a:lstStyle/>
          <a:p>
            <a:r>
              <a:rPr lang="en-US" dirty="0" smtClean="0"/>
              <a:t>Name</a:t>
            </a:r>
            <a:endParaRPr lang="en-US" dirty="0"/>
          </a:p>
          <a:p>
            <a:r>
              <a:rPr lang="en-US" dirty="0"/>
              <a:t>Title</a:t>
            </a:r>
          </a:p>
          <a:p>
            <a:r>
              <a:rPr lang="en-US" smtClean="0"/>
              <a:t>Company</a:t>
            </a:r>
            <a:endParaRPr lang="en-US" dirty="0"/>
          </a:p>
        </p:txBody>
      </p:sp>
    </p:spTree>
    <p:extLst>
      <p:ext uri="{BB962C8B-B14F-4D97-AF65-F5344CB8AC3E}">
        <p14:creationId xmlns:p14="http://schemas.microsoft.com/office/powerpoint/2010/main" val="20444053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Excel </a:t>
            </a:r>
            <a:r>
              <a:rPr lang="en-US" dirty="0" err="1" smtClean="0"/>
              <a:t>OData</a:t>
            </a:r>
            <a:endParaRPr lang="en-US" dirty="0"/>
          </a:p>
        </p:txBody>
      </p:sp>
    </p:spTree>
    <p:extLst>
      <p:ext uri="{BB962C8B-B14F-4D97-AF65-F5344CB8AC3E}">
        <p14:creationId xmlns:p14="http://schemas.microsoft.com/office/powerpoint/2010/main" val="175502224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REST: New </a:t>
            </a:r>
            <a:r>
              <a:rPr lang="en-US" dirty="0" smtClean="0"/>
              <a:t>Functionality</a:t>
            </a:r>
            <a:endParaRPr lang="en-US" dirty="0"/>
          </a:p>
        </p:txBody>
      </p:sp>
      <p:sp>
        <p:nvSpPr>
          <p:cNvPr id="5" name="Content Placeholder 4"/>
          <p:cNvSpPr>
            <a:spLocks noGrp="1"/>
          </p:cNvSpPr>
          <p:nvPr>
            <p:ph type="body" sz="quarter" idx="10"/>
          </p:nvPr>
        </p:nvSpPr>
        <p:spPr/>
        <p:txBody>
          <a:bodyPr/>
          <a:lstStyle/>
          <a:p>
            <a:r>
              <a:rPr lang="en-US" dirty="0" smtClean="0"/>
              <a:t>Exists in SharePoint 2010</a:t>
            </a:r>
          </a:p>
          <a:p>
            <a:r>
              <a:rPr lang="en-US" dirty="0" smtClean="0"/>
              <a:t>New ability to expose tables as </a:t>
            </a:r>
            <a:r>
              <a:rPr lang="en-US" dirty="0" err="1" smtClean="0"/>
              <a:t>OData</a:t>
            </a:r>
            <a:endParaRPr lang="en-US" dirty="0" smtClean="0"/>
          </a:p>
          <a:p>
            <a:r>
              <a:rPr lang="en-US" dirty="0" smtClean="0"/>
              <a:t>Works in SharePoint Online</a:t>
            </a:r>
            <a:endParaRPr lang="en-US" dirty="0"/>
          </a:p>
        </p:txBody>
      </p:sp>
    </p:spTree>
    <p:extLst>
      <p:ext uri="{BB962C8B-B14F-4D97-AF65-F5344CB8AC3E}">
        <p14:creationId xmlns:p14="http://schemas.microsoft.com/office/powerpoint/2010/main" val="188012634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 </a:t>
            </a:r>
            <a:endParaRPr lang="en-US" dirty="0"/>
          </a:p>
        </p:txBody>
      </p:sp>
      <p:sp>
        <p:nvSpPr>
          <p:cNvPr id="6" name="Text Placeholder 5"/>
          <p:cNvSpPr>
            <a:spLocks noGrp="1"/>
          </p:cNvSpPr>
          <p:nvPr>
            <p:ph type="body" sz="quarter" idx="11"/>
          </p:nvPr>
        </p:nvSpPr>
        <p:spPr/>
        <p:txBody>
          <a:bodyPr/>
          <a:lstStyle/>
          <a:p>
            <a:r>
              <a:rPr lang="en-US" dirty="0"/>
              <a:t>Excel OData</a:t>
            </a:r>
          </a:p>
        </p:txBody>
      </p:sp>
    </p:spTree>
    <p:extLst>
      <p:ext uri="{BB962C8B-B14F-4D97-AF65-F5344CB8AC3E}">
        <p14:creationId xmlns:p14="http://schemas.microsoft.com/office/powerpoint/2010/main" val="23590008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Word Automation Services</a:t>
            </a:r>
            <a:endParaRPr lang="en-US" dirty="0"/>
          </a:p>
        </p:txBody>
      </p:sp>
    </p:spTree>
    <p:extLst>
      <p:ext uri="{BB962C8B-B14F-4D97-AF65-F5344CB8AC3E}">
        <p14:creationId xmlns:p14="http://schemas.microsoft.com/office/powerpoint/2010/main" val="80762467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Word Automation Services</a:t>
            </a:r>
            <a:endParaRPr lang="en-US" dirty="0"/>
          </a:p>
        </p:txBody>
      </p:sp>
      <p:sp>
        <p:nvSpPr>
          <p:cNvPr id="5" name="Content Placeholder 4"/>
          <p:cNvSpPr>
            <a:spLocks noGrp="1"/>
          </p:cNvSpPr>
          <p:nvPr>
            <p:ph type="body" sz="quarter" idx="10"/>
          </p:nvPr>
        </p:nvSpPr>
        <p:spPr/>
        <p:txBody>
          <a:bodyPr/>
          <a:lstStyle/>
          <a:p>
            <a:r>
              <a:rPr lang="en-US" dirty="0" smtClean="0"/>
              <a:t>Exists in SharePoint 2010</a:t>
            </a:r>
          </a:p>
          <a:p>
            <a:r>
              <a:rPr lang="en-US" dirty="0" smtClean="0"/>
              <a:t>New support </a:t>
            </a:r>
            <a:r>
              <a:rPr lang="en-US" smtClean="0"/>
              <a:t>for sync </a:t>
            </a:r>
            <a:r>
              <a:rPr lang="en-US" dirty="0" smtClean="0"/>
              <a:t>conversions</a:t>
            </a:r>
          </a:p>
          <a:p>
            <a:r>
              <a:rPr lang="en-US" dirty="0" smtClean="0"/>
              <a:t>New support for streaming files into service</a:t>
            </a:r>
            <a:endParaRPr lang="en-US" dirty="0"/>
          </a:p>
        </p:txBody>
      </p:sp>
    </p:spTree>
    <p:extLst>
      <p:ext uri="{BB962C8B-B14F-4D97-AF65-F5344CB8AC3E}">
        <p14:creationId xmlns:p14="http://schemas.microsoft.com/office/powerpoint/2010/main" val="280926447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z="4400" dirty="0" smtClean="0"/>
              <a:t>Word automation Services - Architecture</a:t>
            </a:r>
            <a:endParaRPr lang="en-US" sz="4400" dirty="0"/>
          </a:p>
        </p:txBody>
      </p:sp>
      <p:sp>
        <p:nvSpPr>
          <p:cNvPr id="8" name="Rounded Rectangle 7"/>
          <p:cNvSpPr/>
          <p:nvPr/>
        </p:nvSpPr>
        <p:spPr>
          <a:xfrm>
            <a:off x="1535309" y="1555091"/>
            <a:ext cx="3387977" cy="940280"/>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182880" tIns="0" rIns="182880" bIns="45718" numCol="1" rtlCol="0" anchor="t" anchorCtr="0" compatLnSpc="1">
            <a:prstTxWarp prst="textNoShape">
              <a:avLst/>
            </a:prstTxWarp>
          </a:bodyPr>
          <a:lstStyle/>
          <a:p>
            <a:pPr algn="ctr" defTabSz="914099" fontAlgn="base">
              <a:spcBef>
                <a:spcPct val="0"/>
              </a:spcBef>
              <a:spcAft>
                <a:spcPct val="0"/>
              </a:spcAft>
            </a:pPr>
            <a:r>
              <a:rPr lang="en-US" dirty="0">
                <a:gradFill>
                  <a:gsLst>
                    <a:gs pos="0">
                      <a:schemeClr val="tx1"/>
                    </a:gs>
                    <a:gs pos="100000">
                      <a:schemeClr val="tx1"/>
                    </a:gs>
                  </a:gsLst>
                  <a:lin ang="5400000" scaled="0"/>
                </a:gradFill>
              </a:rPr>
              <a:t>Web Front End</a:t>
            </a:r>
          </a:p>
        </p:txBody>
      </p:sp>
      <p:sp>
        <p:nvSpPr>
          <p:cNvPr id="9" name="Rectangle 8"/>
          <p:cNvSpPr/>
          <p:nvPr/>
        </p:nvSpPr>
        <p:spPr>
          <a:xfrm>
            <a:off x="1737113" y="2025231"/>
            <a:ext cx="2988022" cy="33643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182880" tIns="0" rIns="182880"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Object Model</a:t>
            </a:r>
          </a:p>
        </p:txBody>
      </p:sp>
      <p:sp>
        <p:nvSpPr>
          <p:cNvPr id="10" name="Rounded Rectangle 9"/>
          <p:cNvSpPr/>
          <p:nvPr/>
        </p:nvSpPr>
        <p:spPr>
          <a:xfrm>
            <a:off x="1535309" y="2810235"/>
            <a:ext cx="3387977" cy="2081842"/>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182880" tIns="0" rIns="182880" bIns="45718" numCol="1" rtlCol="0" anchor="t" anchorCtr="0" compatLnSpc="1">
            <a:prstTxWarp prst="textNoShape">
              <a:avLst/>
            </a:prstTxWarp>
          </a:bodyPr>
          <a:lstStyle/>
          <a:p>
            <a:pPr algn="ctr" defTabSz="914099" fontAlgn="base">
              <a:spcBef>
                <a:spcPct val="0"/>
              </a:spcBef>
              <a:spcAft>
                <a:spcPct val="0"/>
              </a:spcAft>
            </a:pPr>
            <a:r>
              <a:rPr lang="en-US" sz="2000" dirty="0" smtClean="0">
                <a:gradFill>
                  <a:gsLst>
                    <a:gs pos="0">
                      <a:schemeClr val="tx1"/>
                    </a:gs>
                    <a:gs pos="100000">
                      <a:schemeClr val="tx1"/>
                    </a:gs>
                  </a:gsLst>
                  <a:lin ang="5400000" scaled="0"/>
                </a:gradFill>
              </a:rPr>
              <a:t>Application </a:t>
            </a:r>
            <a:r>
              <a:rPr lang="en-US" sz="2000" dirty="0">
                <a:gradFill>
                  <a:gsLst>
                    <a:gs pos="0">
                      <a:schemeClr val="tx1"/>
                    </a:gs>
                    <a:gs pos="100000">
                      <a:schemeClr val="tx1"/>
                    </a:gs>
                  </a:gsLst>
                  <a:lin ang="5400000" scaled="0"/>
                </a:gradFill>
              </a:rPr>
              <a:t>Server Manager </a:t>
            </a:r>
            <a:r>
              <a:rPr lang="en-US" sz="2000" dirty="0" smtClean="0">
                <a:gradFill>
                  <a:gsLst>
                    <a:gs pos="0">
                      <a:schemeClr val="tx1"/>
                    </a:gs>
                    <a:gs pos="100000">
                      <a:schemeClr val="tx1"/>
                    </a:gs>
                  </a:gsLst>
                  <a:lin ang="5400000" scaled="0"/>
                </a:gradFill>
              </a:rPr>
              <a:t>Back End</a:t>
            </a:r>
            <a:endParaRPr lang="en-US" sz="2000" dirty="0">
              <a:gradFill>
                <a:gsLst>
                  <a:gs pos="0">
                    <a:schemeClr val="tx1"/>
                  </a:gs>
                  <a:gs pos="100000">
                    <a:schemeClr val="tx1"/>
                  </a:gs>
                </a:gsLst>
                <a:lin ang="5400000" scaled="0"/>
              </a:gradFill>
            </a:endParaRPr>
          </a:p>
        </p:txBody>
      </p:sp>
      <p:sp>
        <p:nvSpPr>
          <p:cNvPr id="11" name="Rectangle 10"/>
          <p:cNvSpPr/>
          <p:nvPr/>
        </p:nvSpPr>
        <p:spPr>
          <a:xfrm>
            <a:off x="1702083" y="3689574"/>
            <a:ext cx="1861403" cy="616698"/>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182880" tIns="0" rIns="182880" bIns="45718" numCol="1" rtlCol="0" anchor="ctr" anchorCtr="0" compatLnSpc="1">
            <a:prstTxWarp prst="textNoShape">
              <a:avLst/>
            </a:prstTxWarp>
          </a:bodyPr>
          <a:lstStyle/>
          <a:p>
            <a:pPr algn="ctr" defTabSz="914099" fontAlgn="base">
              <a:spcBef>
                <a:spcPct val="0"/>
              </a:spcBef>
              <a:spcAft>
                <a:spcPct val="0"/>
              </a:spcAft>
            </a:pPr>
            <a:r>
              <a:rPr lang="en-US" sz="1400" dirty="0">
                <a:solidFill>
                  <a:schemeClr val="bg1"/>
                </a:solidFill>
              </a:rPr>
              <a:t>Queue Manager</a:t>
            </a:r>
            <a:r>
              <a:rPr lang="en-US" sz="1400" dirty="0" smtClean="0">
                <a:solidFill>
                  <a:schemeClr val="bg1"/>
                </a:solidFill>
              </a:rPr>
              <a:t>/ Scheduler</a:t>
            </a:r>
            <a:endParaRPr lang="en-US" sz="1400" dirty="0">
              <a:solidFill>
                <a:schemeClr val="bg1"/>
              </a:solidFill>
            </a:endParaRPr>
          </a:p>
        </p:txBody>
      </p:sp>
      <p:sp>
        <p:nvSpPr>
          <p:cNvPr id="13" name="Flowchart: Magnetic Disk 12"/>
          <p:cNvSpPr/>
          <p:nvPr/>
        </p:nvSpPr>
        <p:spPr>
          <a:xfrm>
            <a:off x="1883796" y="5282242"/>
            <a:ext cx="1940943" cy="983412"/>
          </a:xfrm>
          <a:prstGeom prst="flowChartMagneticDisk">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108000" tIns="0" rIns="108000" bIns="45718" numCol="1" rtlCol="0" anchor="t" anchorCtr="0" compatLnSpc="1">
            <a:prstTxWarp prst="textNoShape">
              <a:avLst/>
            </a:prstTxWarp>
          </a:bodyPr>
          <a:lstStyle/>
          <a:p>
            <a:pPr algn="ctr" defTabSz="914099" fontAlgn="base">
              <a:spcBef>
                <a:spcPct val="0"/>
              </a:spcBef>
              <a:spcAft>
                <a:spcPct val="0"/>
              </a:spcAft>
            </a:pPr>
            <a:r>
              <a:rPr lang="en-US" sz="1600" dirty="0">
                <a:solidFill>
                  <a:schemeClr val="bg1"/>
                </a:solidFill>
              </a:rPr>
              <a:t>Document Queue Database</a:t>
            </a:r>
          </a:p>
        </p:txBody>
      </p:sp>
      <p:sp>
        <p:nvSpPr>
          <p:cNvPr id="14" name="Flowchart: Magnetic Disk 13"/>
          <p:cNvSpPr/>
          <p:nvPr/>
        </p:nvSpPr>
        <p:spPr>
          <a:xfrm>
            <a:off x="6581713" y="5282242"/>
            <a:ext cx="1940943" cy="983412"/>
          </a:xfrm>
          <a:prstGeom prst="flowChartMagneticDisk">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108000" tIns="0" rIns="108000" bIns="45718" numCol="1" rtlCol="0" anchor="t" anchorCtr="0" compatLnSpc="1">
            <a:prstTxWarp prst="textNoShape">
              <a:avLst/>
            </a:prstTxWarp>
          </a:bodyPr>
          <a:lstStyle/>
          <a:p>
            <a:pPr algn="ctr" defTabSz="914099" fontAlgn="base">
              <a:spcBef>
                <a:spcPct val="0"/>
              </a:spcBef>
              <a:spcAft>
                <a:spcPct val="0"/>
              </a:spcAft>
            </a:pPr>
            <a:r>
              <a:rPr lang="en-US" sz="1600" dirty="0">
                <a:solidFill>
                  <a:schemeClr val="bg1"/>
                </a:solidFill>
              </a:rPr>
              <a:t>SharePoint Content Database</a:t>
            </a:r>
          </a:p>
        </p:txBody>
      </p:sp>
      <p:cxnSp>
        <p:nvCxnSpPr>
          <p:cNvPr id="15" name="Straight Arrow Connector 14"/>
          <p:cNvCxnSpPr>
            <a:stCxn id="11" idx="0"/>
          </p:cNvCxnSpPr>
          <p:nvPr/>
        </p:nvCxnSpPr>
        <p:spPr>
          <a:xfrm flipV="1">
            <a:off x="2632785" y="2361661"/>
            <a:ext cx="0" cy="1327913"/>
          </a:xfrm>
          <a:prstGeom prst="straightConnector1">
            <a:avLst/>
          </a:prstGeom>
          <a:ln w="38100">
            <a:solidFill>
              <a:schemeClr val="bg2"/>
            </a:solidFill>
            <a:headEnd type="stealth" w="lg" len="lg"/>
            <a:tailEnd type="stealth" w="lg" len="lg"/>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V="1">
            <a:off x="2429039" y="4265943"/>
            <a:ext cx="0" cy="1054398"/>
          </a:xfrm>
          <a:prstGeom prst="straightConnector1">
            <a:avLst/>
          </a:prstGeom>
          <a:ln w="38100">
            <a:solidFill>
              <a:schemeClr val="bg2"/>
            </a:solidFill>
            <a:headEnd type="stealth" w="lg" len="lg"/>
            <a:tailEnd type="stealth" w="lg" len="lg"/>
          </a:ln>
        </p:spPr>
        <p:style>
          <a:lnRef idx="1">
            <a:schemeClr val="dk1"/>
          </a:lnRef>
          <a:fillRef idx="0">
            <a:schemeClr val="dk1"/>
          </a:fillRef>
          <a:effectRef idx="0">
            <a:schemeClr val="dk1"/>
          </a:effectRef>
          <a:fontRef idx="minor">
            <a:schemeClr val="tx1"/>
          </a:fontRef>
        </p:style>
      </p:cxnSp>
      <p:cxnSp>
        <p:nvCxnSpPr>
          <p:cNvPr id="17" name="Elbow Connector 16"/>
          <p:cNvCxnSpPr>
            <a:endCxn id="40" idx="1"/>
          </p:cNvCxnSpPr>
          <p:nvPr/>
        </p:nvCxnSpPr>
        <p:spPr>
          <a:xfrm rot="5400000" flipH="1" flipV="1">
            <a:off x="3025063" y="4675046"/>
            <a:ext cx="849535" cy="441061"/>
          </a:xfrm>
          <a:prstGeom prst="bentConnector2">
            <a:avLst/>
          </a:prstGeom>
          <a:ln w="38100">
            <a:solidFill>
              <a:schemeClr val="bg2"/>
            </a:solidFill>
            <a:headEnd type="stealth" w="lg" len="lg"/>
            <a:tailEnd type="stealth" w="lg" len="lg"/>
          </a:ln>
        </p:spPr>
        <p:style>
          <a:lnRef idx="1">
            <a:schemeClr val="dk1"/>
          </a:lnRef>
          <a:fillRef idx="0">
            <a:schemeClr val="dk1"/>
          </a:fillRef>
          <a:effectRef idx="0">
            <a:schemeClr val="dk1"/>
          </a:effectRef>
          <a:fontRef idx="minor">
            <a:schemeClr val="tx1"/>
          </a:fontRef>
        </p:style>
      </p:cxnSp>
      <p:sp>
        <p:nvSpPr>
          <p:cNvPr id="18" name="Rounded Rectangle 17"/>
          <p:cNvSpPr/>
          <p:nvPr/>
        </p:nvSpPr>
        <p:spPr>
          <a:xfrm>
            <a:off x="5710760" y="2810235"/>
            <a:ext cx="4632648" cy="2081842"/>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182880" tIns="0" rIns="182880" bIns="45718" numCol="1" rtlCol="0" anchor="t" anchorCtr="0" compatLnSpc="1">
            <a:prstTxWarp prst="textNoShape">
              <a:avLst/>
            </a:prstTxWarp>
          </a:bodyPr>
          <a:lstStyle/>
          <a:p>
            <a:pPr algn="ctr" defTabSz="914099" fontAlgn="base">
              <a:spcBef>
                <a:spcPct val="0"/>
              </a:spcBef>
              <a:spcAft>
                <a:spcPct val="0"/>
              </a:spcAft>
            </a:pPr>
            <a:r>
              <a:rPr lang="en-US" sz="2000" dirty="0">
                <a:gradFill>
                  <a:gsLst>
                    <a:gs pos="0">
                      <a:schemeClr val="tx1"/>
                    </a:gs>
                    <a:gs pos="100000">
                      <a:schemeClr val="tx1"/>
                    </a:gs>
                  </a:gsLst>
                  <a:lin ang="5400000" scaled="0"/>
                </a:gradFill>
              </a:rPr>
              <a:t>Application Server Worker Back End</a:t>
            </a:r>
          </a:p>
        </p:txBody>
      </p:sp>
      <p:sp>
        <p:nvSpPr>
          <p:cNvPr id="19" name="Rectangle 18"/>
          <p:cNvSpPr/>
          <p:nvPr/>
        </p:nvSpPr>
        <p:spPr>
          <a:xfrm>
            <a:off x="6066285" y="3535902"/>
            <a:ext cx="3944614" cy="1263231"/>
          </a:xfrm>
          <a:prstGeom prst="rect">
            <a:avLst/>
          </a:prstGeom>
          <a:solidFill>
            <a:schemeClr val="bg1"/>
          </a:solidFill>
          <a:ln w="317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rtlCol="0" anchor="t"/>
          <a:lstStyle/>
          <a:p>
            <a:pPr algn="ctr"/>
            <a:r>
              <a:rPr lang="en-US" sz="1200" dirty="0" smtClean="0">
                <a:solidFill>
                  <a:schemeClr val="tx1"/>
                </a:solidFill>
                <a:latin typeface="+mj-lt"/>
                <a:ea typeface="Segoe UI" pitchFamily="34" charset="0"/>
                <a:cs typeface="Segoe UI" pitchFamily="34" charset="0"/>
              </a:rPr>
              <a:t>Word File Conversion Service Engine</a:t>
            </a:r>
          </a:p>
        </p:txBody>
      </p:sp>
      <p:cxnSp>
        <p:nvCxnSpPr>
          <p:cNvPr id="20" name="Straight Arrow Connector 19"/>
          <p:cNvCxnSpPr>
            <a:stCxn id="14" idx="1"/>
          </p:cNvCxnSpPr>
          <p:nvPr/>
        </p:nvCxnSpPr>
        <p:spPr>
          <a:xfrm flipV="1">
            <a:off x="7552185" y="4668509"/>
            <a:ext cx="9525" cy="613733"/>
          </a:xfrm>
          <a:prstGeom prst="straightConnector1">
            <a:avLst/>
          </a:prstGeom>
          <a:ln w="38100">
            <a:solidFill>
              <a:schemeClr val="bg2"/>
            </a:solidFill>
            <a:headEnd type="stealth" w="lg" len="lg"/>
            <a:tailEnd type="stealth" w="lg" len="lg"/>
          </a:ln>
        </p:spPr>
        <p:style>
          <a:lnRef idx="1">
            <a:schemeClr val="dk1"/>
          </a:lnRef>
          <a:fillRef idx="0">
            <a:schemeClr val="dk1"/>
          </a:fillRef>
          <a:effectRef idx="0">
            <a:schemeClr val="dk1"/>
          </a:effectRef>
          <a:fontRef idx="minor">
            <a:schemeClr val="tx1"/>
          </a:fontRef>
        </p:style>
      </p:cxnSp>
      <p:sp>
        <p:nvSpPr>
          <p:cNvPr id="21" name="Rectangle 20"/>
          <p:cNvSpPr/>
          <p:nvPr/>
        </p:nvSpPr>
        <p:spPr>
          <a:xfrm>
            <a:off x="6366070" y="3844848"/>
            <a:ext cx="3466700" cy="33643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182880" tIns="0" rIns="182880" bIns="45718" numCol="1" rtlCol="0" anchor="ctr" anchorCtr="0" compatLnSpc="1">
            <a:prstTxWarp prst="textNoShape">
              <a:avLst/>
            </a:prstTxWarp>
          </a:bodyPr>
          <a:lstStyle/>
          <a:p>
            <a:pPr defTabSz="914099" fontAlgn="base">
              <a:spcBef>
                <a:spcPct val="0"/>
              </a:spcBef>
              <a:spcAft>
                <a:spcPct val="0"/>
              </a:spcAft>
            </a:pPr>
            <a:r>
              <a:rPr lang="en-US" sz="1400" dirty="0">
                <a:solidFill>
                  <a:schemeClr val="bg1"/>
                </a:solidFill>
              </a:rPr>
              <a:t>Immediate Based Document Queue</a:t>
            </a:r>
          </a:p>
        </p:txBody>
      </p:sp>
      <p:cxnSp>
        <p:nvCxnSpPr>
          <p:cNvPr id="22" name="Straight Arrow Connector 21"/>
          <p:cNvCxnSpPr>
            <a:endCxn id="23" idx="1"/>
          </p:cNvCxnSpPr>
          <p:nvPr/>
        </p:nvCxnSpPr>
        <p:spPr>
          <a:xfrm>
            <a:off x="4609727" y="4474487"/>
            <a:ext cx="1756343" cy="0"/>
          </a:xfrm>
          <a:prstGeom prst="straightConnector1">
            <a:avLst/>
          </a:prstGeom>
          <a:ln w="38100">
            <a:solidFill>
              <a:schemeClr val="bg2"/>
            </a:solidFill>
            <a:headEnd type="stealth" w="lg" len="lg"/>
            <a:tailEnd type="stealth" w="lg" len="lg"/>
          </a:ln>
        </p:spPr>
        <p:style>
          <a:lnRef idx="1">
            <a:schemeClr val="dk1"/>
          </a:lnRef>
          <a:fillRef idx="0">
            <a:schemeClr val="dk1"/>
          </a:fillRef>
          <a:effectRef idx="0">
            <a:schemeClr val="dk1"/>
          </a:effectRef>
          <a:fontRef idx="minor">
            <a:schemeClr val="tx1"/>
          </a:fontRef>
        </p:style>
      </p:cxnSp>
      <p:sp>
        <p:nvSpPr>
          <p:cNvPr id="23" name="Rectangle 22"/>
          <p:cNvSpPr/>
          <p:nvPr/>
        </p:nvSpPr>
        <p:spPr>
          <a:xfrm>
            <a:off x="6366070" y="4306272"/>
            <a:ext cx="3466700" cy="33643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182880" tIns="0" rIns="182880" bIns="45718" numCol="1" rtlCol="0" anchor="ctr" anchorCtr="0" compatLnSpc="1">
            <a:prstTxWarp prst="textNoShape">
              <a:avLst/>
            </a:prstTxWarp>
          </a:bodyPr>
          <a:lstStyle/>
          <a:p>
            <a:pPr defTabSz="914099" fontAlgn="base">
              <a:spcBef>
                <a:spcPct val="0"/>
              </a:spcBef>
              <a:spcAft>
                <a:spcPct val="0"/>
              </a:spcAft>
            </a:pPr>
            <a:r>
              <a:rPr lang="en-US" sz="1400" dirty="0">
                <a:solidFill>
                  <a:schemeClr val="bg1"/>
                </a:solidFill>
              </a:rPr>
              <a:t>Timer Job Based Document Queue</a:t>
            </a:r>
          </a:p>
        </p:txBody>
      </p:sp>
      <p:cxnSp>
        <p:nvCxnSpPr>
          <p:cNvPr id="24" name="Straight Arrow Connector 23"/>
          <p:cNvCxnSpPr>
            <a:endCxn id="21" idx="1"/>
          </p:cNvCxnSpPr>
          <p:nvPr/>
        </p:nvCxnSpPr>
        <p:spPr>
          <a:xfrm>
            <a:off x="3563486" y="3997923"/>
            <a:ext cx="2802584" cy="15140"/>
          </a:xfrm>
          <a:prstGeom prst="straightConnector1">
            <a:avLst/>
          </a:prstGeom>
          <a:ln w="38100">
            <a:solidFill>
              <a:schemeClr val="bg2"/>
            </a:solidFill>
            <a:headEnd type="stealth" w="lg" len="lg"/>
            <a:tailEnd type="stealth" w="lg" len="lg"/>
          </a:ln>
        </p:spPr>
        <p:style>
          <a:lnRef idx="1">
            <a:schemeClr val="dk1"/>
          </a:lnRef>
          <a:fillRef idx="0">
            <a:schemeClr val="dk1"/>
          </a:fillRef>
          <a:effectRef idx="0">
            <a:schemeClr val="dk1"/>
          </a:effectRef>
          <a:fontRef idx="minor">
            <a:schemeClr val="tx1"/>
          </a:fontRef>
        </p:style>
      </p:cxnSp>
      <p:sp>
        <p:nvSpPr>
          <p:cNvPr id="7" name="Rounded Rectangle 6"/>
          <p:cNvSpPr/>
          <p:nvPr/>
        </p:nvSpPr>
        <p:spPr>
          <a:xfrm>
            <a:off x="1370460" y="2634291"/>
            <a:ext cx="9186703" cy="2457450"/>
          </a:xfrm>
          <a:prstGeom prst="roundRect">
            <a:avLst/>
          </a:prstGeom>
          <a:noFill/>
          <a:ln w="3175">
            <a:solidFill>
              <a:schemeClr val="bg1">
                <a:lumMod val="50000"/>
              </a:schemeClr>
            </a:solidFill>
            <a:prstDash val="lgDashDot"/>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sz="900" smtClean="0">
              <a:solidFill>
                <a:schemeClr val="tx1"/>
              </a:solidFill>
              <a:latin typeface="Segoe Script" pitchFamily="34" charset="0"/>
              <a:ea typeface="Segoe UI" pitchFamily="34" charset="0"/>
              <a:cs typeface="Segoe UI" pitchFamily="34" charset="0"/>
            </a:endParaRPr>
          </a:p>
        </p:txBody>
      </p:sp>
      <p:grpSp>
        <p:nvGrpSpPr>
          <p:cNvPr id="2055" name="Group 2054"/>
          <p:cNvGrpSpPr/>
          <p:nvPr/>
        </p:nvGrpSpPr>
        <p:grpSpPr>
          <a:xfrm>
            <a:off x="3670361" y="4203500"/>
            <a:ext cx="1188408" cy="700452"/>
            <a:chOff x="4403117" y="5462842"/>
            <a:chExt cx="1188408" cy="700452"/>
          </a:xfrm>
        </p:grpSpPr>
        <p:sp>
          <p:nvSpPr>
            <p:cNvPr id="40" name="Rounded Rectangle 39"/>
            <p:cNvSpPr/>
            <p:nvPr/>
          </p:nvSpPr>
          <p:spPr bwMode="auto">
            <a:xfrm>
              <a:off x="4403117" y="5462842"/>
              <a:ext cx="1054774" cy="534616"/>
            </a:xfrm>
            <a:prstGeom prst="roundRect">
              <a:avLst>
                <a:gd name="adj" fmla="val 18300"/>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82880" tIns="0" rIns="182880" bIns="45718" numCol="1" rtlCol="0" anchor="t" anchorCtr="0" compatLnSpc="1">
              <a:prstTxWarp prst="textNoShape">
                <a:avLst/>
              </a:prstTxWarp>
            </a:bodyPr>
            <a:lstStyle/>
            <a:p>
              <a:pPr defTabSz="914099" fontAlgn="base">
                <a:spcBef>
                  <a:spcPct val="0"/>
                </a:spcBef>
                <a:spcAft>
                  <a:spcPct val="0"/>
                </a:spcAft>
              </a:pPr>
              <a:endParaRPr lang="en-US" sz="2000" dirty="0">
                <a:gradFill>
                  <a:gsLst>
                    <a:gs pos="0">
                      <a:schemeClr val="tx1"/>
                    </a:gs>
                    <a:gs pos="100000">
                      <a:schemeClr val="tx1"/>
                    </a:gs>
                  </a:gsLst>
                  <a:lin ang="5400000" scaled="0"/>
                </a:gradFill>
              </a:endParaRPr>
            </a:p>
          </p:txBody>
        </p:sp>
        <p:sp>
          <p:nvSpPr>
            <p:cNvPr id="41" name="Rounded Rectangle 40"/>
            <p:cNvSpPr/>
            <p:nvPr/>
          </p:nvSpPr>
          <p:spPr bwMode="auto">
            <a:xfrm>
              <a:off x="4509995" y="5564153"/>
              <a:ext cx="823203" cy="314554"/>
            </a:xfrm>
            <a:prstGeom prst="roundRect">
              <a:avLst>
                <a:gd name="adj" fmla="val 632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Timer job</a:t>
              </a:r>
            </a:p>
          </p:txBody>
        </p:sp>
        <p:pic>
          <p:nvPicPr>
            <p:cNvPr id="42" name="Picture 7" descr="C:\Users\vesaj\Pictures\DVD_ART36\Artwork_Imagery\Icons - Illustrations\Time\clock illustration 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8776" y="5648793"/>
              <a:ext cx="472749" cy="51450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3548751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smtClean="0"/>
              <a:t>Word Automation </a:t>
            </a:r>
            <a:r>
              <a:rPr lang="en-US" sz="4400" dirty="0"/>
              <a:t>Services: Conversion </a:t>
            </a:r>
            <a:r>
              <a:rPr lang="en-US" sz="4400" dirty="0" smtClean="0"/>
              <a:t>Process</a:t>
            </a:r>
            <a:endParaRPr lang="en-US" sz="4400" dirty="0"/>
          </a:p>
        </p:txBody>
      </p:sp>
      <p:sp>
        <p:nvSpPr>
          <p:cNvPr id="5" name="Content Placeholder 4"/>
          <p:cNvSpPr>
            <a:spLocks noGrp="1"/>
          </p:cNvSpPr>
          <p:nvPr>
            <p:ph type="body" sz="quarter" idx="10"/>
          </p:nvPr>
        </p:nvSpPr>
        <p:spPr/>
        <p:txBody>
          <a:bodyPr/>
          <a:lstStyle/>
          <a:p>
            <a:r>
              <a:rPr lang="en-US" dirty="0" smtClean="0"/>
              <a:t>Create a Conversion job</a:t>
            </a:r>
          </a:p>
          <a:p>
            <a:r>
              <a:rPr lang="en-US" dirty="0" smtClean="0"/>
              <a:t>Provide Settings for the job</a:t>
            </a:r>
          </a:p>
          <a:p>
            <a:r>
              <a:rPr lang="en-US" dirty="0" smtClean="0"/>
              <a:t>Add files to the job</a:t>
            </a:r>
          </a:p>
          <a:p>
            <a:r>
              <a:rPr lang="en-US" dirty="0" smtClean="0"/>
              <a:t>Submit the job</a:t>
            </a:r>
            <a:endParaRPr lang="en-US" dirty="0"/>
          </a:p>
        </p:txBody>
      </p:sp>
    </p:spTree>
    <p:extLst>
      <p:ext uri="{BB962C8B-B14F-4D97-AF65-F5344CB8AC3E}">
        <p14:creationId xmlns:p14="http://schemas.microsoft.com/office/powerpoint/2010/main" val="47428221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Word Automation </a:t>
            </a:r>
            <a:r>
              <a:rPr lang="en-US" dirty="0"/>
              <a:t>Services: </a:t>
            </a:r>
            <a:r>
              <a:rPr lang="en-US" dirty="0" smtClean="0"/>
              <a:t>Asynchronous </a:t>
            </a:r>
            <a:r>
              <a:rPr lang="en-US" dirty="0"/>
              <a:t>conversion </a:t>
            </a:r>
          </a:p>
        </p:txBody>
      </p:sp>
      <p:sp>
        <p:nvSpPr>
          <p:cNvPr id="7" name="TextBox 6"/>
          <p:cNvSpPr txBox="1"/>
          <p:nvPr/>
        </p:nvSpPr>
        <p:spPr>
          <a:xfrm>
            <a:off x="631446" y="1981200"/>
            <a:ext cx="9830629" cy="3811671"/>
          </a:xfrm>
          <a:prstGeom prst="rect">
            <a:avLst/>
          </a:prstGeom>
          <a:noFill/>
          <a:ln>
            <a:solidFill>
              <a:schemeClr val="tx1"/>
            </a:solidFill>
          </a:ln>
          <a:effectLst>
            <a:softEdge rad="12700"/>
          </a:effectLst>
        </p:spPr>
        <p:txBody>
          <a:bodyPr wrap="square" lIns="117208" tIns="58604" rIns="117208" bIns="58604" rtlCol="0">
            <a:spAutoFit/>
          </a:bodyPr>
          <a:lstStyle/>
          <a:p>
            <a:r>
              <a:rPr lang="en-US" sz="1500" dirty="0">
                <a:latin typeface="Consolas" pitchFamily="49" charset="0"/>
                <a:cs typeface="Consolas" pitchFamily="49" charset="0"/>
              </a:rPr>
              <a:t>//Create the job</a:t>
            </a:r>
          </a:p>
          <a:p>
            <a:r>
              <a:rPr lang="en-US" sz="1500" dirty="0" err="1">
                <a:latin typeface="Consolas" pitchFamily="49" charset="0"/>
                <a:cs typeface="Consolas" pitchFamily="49" charset="0"/>
              </a:rPr>
              <a:t>ConversionJobSettings</a:t>
            </a:r>
            <a:r>
              <a:rPr lang="en-US" sz="1500" dirty="0">
                <a:latin typeface="Consolas" pitchFamily="49" charset="0"/>
                <a:cs typeface="Consolas" pitchFamily="49" charset="0"/>
              </a:rPr>
              <a:t> </a:t>
            </a:r>
            <a:r>
              <a:rPr lang="en-US" sz="1500" dirty="0" err="1">
                <a:latin typeface="Consolas" pitchFamily="49" charset="0"/>
                <a:cs typeface="Consolas" pitchFamily="49" charset="0"/>
              </a:rPr>
              <a:t>jobSettings</a:t>
            </a:r>
            <a:r>
              <a:rPr lang="en-US" sz="1500" dirty="0">
                <a:latin typeface="Consolas" pitchFamily="49" charset="0"/>
                <a:cs typeface="Consolas" pitchFamily="49" charset="0"/>
              </a:rPr>
              <a:t> = new </a:t>
            </a:r>
            <a:r>
              <a:rPr lang="en-US" sz="1500" dirty="0" err="1">
                <a:latin typeface="Consolas" pitchFamily="49" charset="0"/>
                <a:cs typeface="Consolas" pitchFamily="49" charset="0"/>
              </a:rPr>
              <a:t>ConversionJobSettings</a:t>
            </a:r>
            <a:r>
              <a:rPr lang="en-US" sz="1500" dirty="0">
                <a:latin typeface="Consolas" pitchFamily="49" charset="0"/>
                <a:cs typeface="Consolas" pitchFamily="49" charset="0"/>
              </a:rPr>
              <a:t>();</a:t>
            </a:r>
          </a:p>
          <a:p>
            <a:endParaRPr lang="en-US" sz="1500" dirty="0">
              <a:latin typeface="Consolas" pitchFamily="49" charset="0"/>
              <a:cs typeface="Consolas" pitchFamily="49" charset="0"/>
            </a:endParaRPr>
          </a:p>
          <a:p>
            <a:r>
              <a:rPr lang="en-US" sz="1500" dirty="0">
                <a:latin typeface="Consolas" pitchFamily="49" charset="0"/>
                <a:cs typeface="Consolas" pitchFamily="49" charset="0"/>
              </a:rPr>
              <a:t>//Job Settings</a:t>
            </a:r>
          </a:p>
          <a:p>
            <a:r>
              <a:rPr lang="en-US" sz="1500" dirty="0" err="1">
                <a:latin typeface="Consolas" pitchFamily="49" charset="0"/>
                <a:cs typeface="Consolas" pitchFamily="49" charset="0"/>
              </a:rPr>
              <a:t>jobSettings.OutputFormat</a:t>
            </a:r>
            <a:r>
              <a:rPr lang="en-US" sz="1500" dirty="0">
                <a:latin typeface="Consolas" pitchFamily="49" charset="0"/>
                <a:cs typeface="Consolas" pitchFamily="49" charset="0"/>
              </a:rPr>
              <a:t> = SaveFormat.PDF;</a:t>
            </a:r>
          </a:p>
          <a:p>
            <a:r>
              <a:rPr lang="en-US" sz="1500" dirty="0" err="1">
                <a:latin typeface="Consolas" pitchFamily="49" charset="0"/>
                <a:cs typeface="Consolas" pitchFamily="49" charset="0"/>
              </a:rPr>
              <a:t>ConversionJob</a:t>
            </a:r>
            <a:r>
              <a:rPr lang="en-US" sz="1500" dirty="0">
                <a:latin typeface="Consolas" pitchFamily="49" charset="0"/>
                <a:cs typeface="Consolas" pitchFamily="49" charset="0"/>
              </a:rPr>
              <a:t> job =</a:t>
            </a:r>
          </a:p>
          <a:p>
            <a:r>
              <a:rPr lang="en-US" sz="1500" dirty="0">
                <a:latin typeface="Consolas" pitchFamily="49" charset="0"/>
                <a:cs typeface="Consolas" pitchFamily="49" charset="0"/>
              </a:rPr>
              <a:t>new </a:t>
            </a:r>
            <a:r>
              <a:rPr lang="en-US" sz="1500" dirty="0" err="1">
                <a:latin typeface="Consolas" pitchFamily="49" charset="0"/>
                <a:cs typeface="Consolas" pitchFamily="49" charset="0"/>
              </a:rPr>
              <a:t>ConversionJob</a:t>
            </a:r>
            <a:r>
              <a:rPr lang="en-US" sz="1500" dirty="0">
                <a:latin typeface="Consolas" pitchFamily="49" charset="0"/>
                <a:cs typeface="Consolas" pitchFamily="49" charset="0"/>
              </a:rPr>
              <a:t>("Word Automation Services", </a:t>
            </a:r>
            <a:r>
              <a:rPr lang="en-US" sz="1500" dirty="0" err="1">
                <a:latin typeface="Consolas" pitchFamily="49" charset="0"/>
                <a:cs typeface="Consolas" pitchFamily="49" charset="0"/>
              </a:rPr>
              <a:t>jobSettings</a:t>
            </a:r>
            <a:r>
              <a:rPr lang="en-US" sz="1500" dirty="0">
                <a:latin typeface="Consolas" pitchFamily="49" charset="0"/>
                <a:cs typeface="Consolas" pitchFamily="49" charset="0"/>
              </a:rPr>
              <a:t>);</a:t>
            </a:r>
          </a:p>
          <a:p>
            <a:endParaRPr lang="en-US" sz="1500" dirty="0">
              <a:latin typeface="Consolas" pitchFamily="49" charset="0"/>
              <a:cs typeface="Consolas" pitchFamily="49" charset="0"/>
            </a:endParaRPr>
          </a:p>
          <a:p>
            <a:r>
              <a:rPr lang="en-US" sz="1500" dirty="0">
                <a:latin typeface="Consolas" pitchFamily="49" charset="0"/>
                <a:cs typeface="Consolas" pitchFamily="49" charset="0"/>
              </a:rPr>
              <a:t>//Add Files</a:t>
            </a:r>
          </a:p>
          <a:p>
            <a:r>
              <a:rPr lang="en-US" sz="1500" dirty="0">
                <a:latin typeface="Consolas" pitchFamily="49" charset="0"/>
                <a:cs typeface="Consolas" pitchFamily="49" charset="0"/>
              </a:rPr>
              <a:t>string </a:t>
            </a:r>
            <a:r>
              <a:rPr lang="en-US" sz="1500" dirty="0" err="1">
                <a:latin typeface="Consolas" pitchFamily="49" charset="0"/>
                <a:cs typeface="Consolas" pitchFamily="49" charset="0"/>
              </a:rPr>
              <a:t>wordFile</a:t>
            </a:r>
            <a:r>
              <a:rPr lang="en-US" sz="1500" dirty="0">
                <a:latin typeface="Consolas" pitchFamily="49" charset="0"/>
                <a:cs typeface="Consolas" pitchFamily="49" charset="0"/>
              </a:rPr>
              <a:t> = </a:t>
            </a:r>
            <a:r>
              <a:rPr lang="en-US" sz="1500" dirty="0" err="1">
                <a:latin typeface="Consolas" pitchFamily="49" charset="0"/>
                <a:cs typeface="Consolas" pitchFamily="49" charset="0"/>
              </a:rPr>
              <a:t>web.Url</a:t>
            </a:r>
            <a:r>
              <a:rPr lang="en-US" sz="1500" dirty="0">
                <a:latin typeface="Consolas" pitchFamily="49" charset="0"/>
                <a:cs typeface="Consolas" pitchFamily="49" charset="0"/>
              </a:rPr>
              <a:t> + "/" + </a:t>
            </a:r>
            <a:r>
              <a:rPr lang="en-US" sz="1500" dirty="0" err="1">
                <a:latin typeface="Consolas" pitchFamily="49" charset="0"/>
                <a:cs typeface="Consolas" pitchFamily="49" charset="0"/>
              </a:rPr>
              <a:t>item.Url</a:t>
            </a:r>
            <a:r>
              <a:rPr lang="en-US" sz="1500" dirty="0">
                <a:latin typeface="Consolas" pitchFamily="49" charset="0"/>
                <a:cs typeface="Consolas" pitchFamily="49" charset="0"/>
              </a:rPr>
              <a:t>;</a:t>
            </a:r>
          </a:p>
          <a:p>
            <a:r>
              <a:rPr lang="en-US" sz="1500" dirty="0" err="1">
                <a:latin typeface="Consolas" pitchFamily="49" charset="0"/>
                <a:cs typeface="Consolas" pitchFamily="49" charset="0"/>
              </a:rPr>
              <a:t>pdfFile</a:t>
            </a:r>
            <a:r>
              <a:rPr lang="en-US" sz="1500" dirty="0">
                <a:latin typeface="Consolas" pitchFamily="49" charset="0"/>
                <a:cs typeface="Consolas" pitchFamily="49" charset="0"/>
              </a:rPr>
              <a:t> = </a:t>
            </a:r>
            <a:r>
              <a:rPr lang="en-US" sz="1500" dirty="0" err="1">
                <a:latin typeface="Consolas" pitchFamily="49" charset="0"/>
                <a:cs typeface="Consolas" pitchFamily="49" charset="0"/>
              </a:rPr>
              <a:t>wordFile.Replace</a:t>
            </a:r>
            <a:r>
              <a:rPr lang="en-US" sz="1500" dirty="0">
                <a:latin typeface="Consolas" pitchFamily="49" charset="0"/>
                <a:cs typeface="Consolas" pitchFamily="49" charset="0"/>
              </a:rPr>
              <a:t>(".</a:t>
            </a:r>
            <a:r>
              <a:rPr lang="en-US" sz="1500" dirty="0" err="1">
                <a:latin typeface="Consolas" pitchFamily="49" charset="0"/>
                <a:cs typeface="Consolas" pitchFamily="49" charset="0"/>
              </a:rPr>
              <a:t>docx</a:t>
            </a:r>
            <a:r>
              <a:rPr lang="en-US" sz="1500" dirty="0">
                <a:latin typeface="Consolas" pitchFamily="49" charset="0"/>
                <a:cs typeface="Consolas" pitchFamily="49" charset="0"/>
              </a:rPr>
              <a:t>", ".</a:t>
            </a:r>
            <a:r>
              <a:rPr lang="en-US" sz="1500" dirty="0" err="1">
                <a:latin typeface="Consolas" pitchFamily="49" charset="0"/>
                <a:cs typeface="Consolas" pitchFamily="49" charset="0"/>
              </a:rPr>
              <a:t>pdf</a:t>
            </a:r>
            <a:r>
              <a:rPr lang="en-US" sz="1500" dirty="0">
                <a:latin typeface="Consolas" pitchFamily="49" charset="0"/>
                <a:cs typeface="Consolas" pitchFamily="49" charset="0"/>
              </a:rPr>
              <a:t>");</a:t>
            </a:r>
          </a:p>
          <a:p>
            <a:r>
              <a:rPr lang="en-US" sz="1500" dirty="0" err="1">
                <a:latin typeface="Consolas" pitchFamily="49" charset="0"/>
                <a:cs typeface="Consolas" pitchFamily="49" charset="0"/>
              </a:rPr>
              <a:t>job.AddFile</a:t>
            </a:r>
            <a:r>
              <a:rPr lang="en-US" sz="1500" dirty="0">
                <a:latin typeface="Consolas" pitchFamily="49" charset="0"/>
                <a:cs typeface="Consolas" pitchFamily="49" charset="0"/>
              </a:rPr>
              <a:t>(</a:t>
            </a:r>
            <a:r>
              <a:rPr lang="en-US" sz="1500" dirty="0" err="1">
                <a:latin typeface="Consolas" pitchFamily="49" charset="0"/>
                <a:cs typeface="Consolas" pitchFamily="49" charset="0"/>
              </a:rPr>
              <a:t>wordFile</a:t>
            </a:r>
            <a:r>
              <a:rPr lang="en-US" sz="1500" dirty="0">
                <a:latin typeface="Consolas" pitchFamily="49" charset="0"/>
                <a:cs typeface="Consolas" pitchFamily="49" charset="0"/>
              </a:rPr>
              <a:t>, </a:t>
            </a:r>
            <a:r>
              <a:rPr lang="en-US" sz="1500" dirty="0" err="1">
                <a:latin typeface="Consolas" pitchFamily="49" charset="0"/>
                <a:cs typeface="Consolas" pitchFamily="49" charset="0"/>
              </a:rPr>
              <a:t>pdfFile</a:t>
            </a:r>
            <a:r>
              <a:rPr lang="en-US" sz="1500" dirty="0">
                <a:latin typeface="Consolas" pitchFamily="49" charset="0"/>
                <a:cs typeface="Consolas" pitchFamily="49" charset="0"/>
              </a:rPr>
              <a:t>);</a:t>
            </a:r>
          </a:p>
          <a:p>
            <a:endParaRPr lang="en-US" sz="1500" dirty="0">
              <a:latin typeface="Consolas" pitchFamily="49" charset="0"/>
              <a:cs typeface="Consolas" pitchFamily="49" charset="0"/>
            </a:endParaRPr>
          </a:p>
          <a:p>
            <a:r>
              <a:rPr lang="en-US" sz="1500" dirty="0">
                <a:latin typeface="Consolas" pitchFamily="49" charset="0"/>
                <a:cs typeface="Consolas" pitchFamily="49" charset="0"/>
              </a:rPr>
              <a:t>//Start Job</a:t>
            </a:r>
          </a:p>
          <a:p>
            <a:r>
              <a:rPr lang="en-US" sz="1500" dirty="0" err="1">
                <a:latin typeface="Consolas" pitchFamily="49" charset="0"/>
                <a:cs typeface="Consolas" pitchFamily="49" charset="0"/>
              </a:rPr>
              <a:t>job.Start</a:t>
            </a:r>
            <a:r>
              <a:rPr lang="en-US" sz="1500" dirty="0">
                <a:latin typeface="Consolas" pitchFamily="49" charset="0"/>
                <a:cs typeface="Consolas" pitchFamily="49" charset="0"/>
              </a:rPr>
              <a:t>();</a:t>
            </a:r>
          </a:p>
          <a:p>
            <a:endParaRPr lang="en-US" sz="1500" dirty="0" err="1">
              <a:latin typeface="Consolas" pitchFamily="49" charset="0"/>
              <a:cs typeface="Consolas" pitchFamily="49" charset="0"/>
            </a:endParaRPr>
          </a:p>
        </p:txBody>
      </p:sp>
    </p:spTree>
    <p:extLst>
      <p:ext uri="{BB962C8B-B14F-4D97-AF65-F5344CB8AC3E}">
        <p14:creationId xmlns:p14="http://schemas.microsoft.com/office/powerpoint/2010/main" val="273476835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3" name="Text Placeholder 2"/>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r>
              <a:rPr lang="en-US" dirty="0"/>
              <a:t>Word Automation Services</a:t>
            </a:r>
          </a:p>
        </p:txBody>
      </p:sp>
    </p:spTree>
    <p:extLst>
      <p:ext uri="{BB962C8B-B14F-4D97-AF65-F5344CB8AC3E}">
        <p14:creationId xmlns:p14="http://schemas.microsoft.com/office/powerpoint/2010/main" val="5662377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PowerPoint Automation Services</a:t>
            </a:r>
            <a:endParaRPr lang="en-US" dirty="0"/>
          </a:p>
        </p:txBody>
      </p:sp>
    </p:spTree>
    <p:extLst>
      <p:ext uri="{BB962C8B-B14F-4D97-AF65-F5344CB8AC3E}">
        <p14:creationId xmlns:p14="http://schemas.microsoft.com/office/powerpoint/2010/main" val="20208667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type="body" sz="quarter" idx="10"/>
          </p:nvPr>
        </p:nvSpPr>
        <p:spPr/>
        <p:txBody>
          <a:bodyPr/>
          <a:lstStyle/>
          <a:p>
            <a:r>
              <a:rPr lang="en-US" dirty="0" smtClean="0"/>
              <a:t>Excel Services</a:t>
            </a:r>
          </a:p>
          <a:p>
            <a:r>
              <a:rPr lang="en-US" dirty="0" smtClean="0"/>
              <a:t>Word Automation Services</a:t>
            </a:r>
          </a:p>
          <a:p>
            <a:r>
              <a:rPr lang="en-US" dirty="0" smtClean="0"/>
              <a:t>PowerPoint Automation Services</a:t>
            </a:r>
          </a:p>
          <a:p>
            <a:r>
              <a:rPr lang="en-US" dirty="0" smtClean="0"/>
              <a:t>Translation Services</a:t>
            </a:r>
            <a:endParaRPr lang="en-US" dirty="0"/>
          </a:p>
        </p:txBody>
      </p:sp>
    </p:spTree>
    <p:extLst>
      <p:ext uri="{BB962C8B-B14F-4D97-AF65-F5344CB8AC3E}">
        <p14:creationId xmlns:p14="http://schemas.microsoft.com/office/powerpoint/2010/main" val="255107114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PowerPoint Automation Services</a:t>
            </a:r>
            <a:endParaRPr lang="en-US" dirty="0"/>
          </a:p>
        </p:txBody>
      </p:sp>
      <p:sp>
        <p:nvSpPr>
          <p:cNvPr id="5" name="Content Placeholder 4"/>
          <p:cNvSpPr>
            <a:spLocks noGrp="1"/>
          </p:cNvSpPr>
          <p:nvPr>
            <p:ph type="body" sz="quarter" idx="10"/>
          </p:nvPr>
        </p:nvSpPr>
        <p:spPr/>
        <p:txBody>
          <a:bodyPr/>
          <a:lstStyle/>
          <a:p>
            <a:r>
              <a:rPr lang="en-US" dirty="0" smtClean="0"/>
              <a:t>New for SharePoint 2013</a:t>
            </a:r>
          </a:p>
          <a:p>
            <a:r>
              <a:rPr lang="en-US" dirty="0" smtClean="0"/>
              <a:t>Based on WAS architecture model</a:t>
            </a:r>
          </a:p>
          <a:p>
            <a:r>
              <a:rPr lang="en-US" dirty="0" smtClean="0"/>
              <a:t>Supports sync, </a:t>
            </a:r>
            <a:r>
              <a:rPr lang="en-US" dirty="0" err="1" smtClean="0"/>
              <a:t>async</a:t>
            </a:r>
            <a:r>
              <a:rPr lang="en-US" dirty="0" smtClean="0"/>
              <a:t>, streaming</a:t>
            </a:r>
            <a:endParaRPr lang="en-US" dirty="0"/>
          </a:p>
        </p:txBody>
      </p:sp>
    </p:spTree>
    <p:extLst>
      <p:ext uri="{BB962C8B-B14F-4D97-AF65-F5344CB8AC3E}">
        <p14:creationId xmlns:p14="http://schemas.microsoft.com/office/powerpoint/2010/main" val="302883306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smtClean="0"/>
              <a:t>Supported source presentation formats</a:t>
            </a:r>
          </a:p>
          <a:p>
            <a:pPr lvl="1"/>
            <a:r>
              <a:rPr lang="en-US" dirty="0" smtClean="0"/>
              <a:t>Open XML File Format presentation format (.</a:t>
            </a:r>
            <a:r>
              <a:rPr lang="en-US" dirty="0" err="1" smtClean="0"/>
              <a:t>pptx</a:t>
            </a:r>
            <a:r>
              <a:rPr lang="en-US" dirty="0" smtClean="0"/>
              <a:t>)</a:t>
            </a:r>
          </a:p>
          <a:p>
            <a:pPr lvl="1"/>
            <a:r>
              <a:rPr lang="en-US" dirty="0" smtClean="0"/>
              <a:t>PowerPoint 97–2003 presentation (.</a:t>
            </a:r>
            <a:r>
              <a:rPr lang="en-US" dirty="0" err="1" smtClean="0"/>
              <a:t>ppt</a:t>
            </a:r>
            <a:r>
              <a:rPr lang="en-US" dirty="0" smtClean="0"/>
              <a:t>)</a:t>
            </a:r>
          </a:p>
          <a:p>
            <a:r>
              <a:rPr lang="en-US" dirty="0" smtClean="0"/>
              <a:t>Supported destination document formats</a:t>
            </a:r>
          </a:p>
          <a:p>
            <a:pPr lvl="1"/>
            <a:r>
              <a:rPr lang="en-US" dirty="0" smtClean="0"/>
              <a:t>.</a:t>
            </a:r>
            <a:r>
              <a:rPr lang="en-US" dirty="0" err="1" smtClean="0"/>
              <a:t>pptx</a:t>
            </a:r>
            <a:r>
              <a:rPr lang="en-US" dirty="0" smtClean="0"/>
              <a:t> (Open XML File Format presentation format)</a:t>
            </a:r>
          </a:p>
          <a:p>
            <a:pPr lvl="1"/>
            <a:r>
              <a:rPr lang="en-US" dirty="0" smtClean="0"/>
              <a:t>.pdf</a:t>
            </a:r>
          </a:p>
          <a:p>
            <a:pPr lvl="1"/>
            <a:r>
              <a:rPr lang="en-US" dirty="0" smtClean="0"/>
              <a:t>.</a:t>
            </a:r>
            <a:r>
              <a:rPr lang="en-US" dirty="0" err="1" smtClean="0"/>
              <a:t>xps</a:t>
            </a:r>
            <a:r>
              <a:rPr lang="en-US" dirty="0" smtClean="0"/>
              <a:t> (Open XML Paper Specification)</a:t>
            </a:r>
          </a:p>
          <a:p>
            <a:pPr lvl="1"/>
            <a:r>
              <a:rPr lang="en-US" dirty="0" smtClean="0"/>
              <a:t>.jpg</a:t>
            </a:r>
          </a:p>
          <a:p>
            <a:pPr lvl="1"/>
            <a:r>
              <a:rPr lang="en-US" dirty="0" smtClean="0"/>
              <a:t>.</a:t>
            </a:r>
            <a:r>
              <a:rPr lang="en-US" dirty="0" err="1" smtClean="0"/>
              <a:t>png</a:t>
            </a:r>
            <a:r>
              <a:rPr lang="en-US" dirty="0" smtClean="0"/>
              <a:t> (Portable Network Graphics Format)</a:t>
            </a:r>
          </a:p>
        </p:txBody>
      </p:sp>
      <p:sp>
        <p:nvSpPr>
          <p:cNvPr id="2" name="Title 1"/>
          <p:cNvSpPr>
            <a:spLocks noGrp="1"/>
          </p:cNvSpPr>
          <p:nvPr>
            <p:ph type="title"/>
          </p:nvPr>
        </p:nvSpPr>
        <p:spPr/>
        <p:txBody>
          <a:bodyPr/>
          <a:lstStyle/>
          <a:p>
            <a:r>
              <a:rPr lang="fi-FI" dirty="0" smtClean="0"/>
              <a:t>PowerPoint Supported file formats</a:t>
            </a:r>
            <a:endParaRPr lang="en-US" dirty="0"/>
          </a:p>
        </p:txBody>
      </p:sp>
    </p:spTree>
    <p:extLst>
      <p:ext uri="{BB962C8B-B14F-4D97-AF65-F5344CB8AC3E}">
        <p14:creationId xmlns:p14="http://schemas.microsoft.com/office/powerpoint/2010/main" val="158182901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PowerPoint Automation Services - </a:t>
            </a:r>
            <a:br>
              <a:rPr lang="en-US" dirty="0"/>
            </a:br>
            <a:r>
              <a:rPr lang="en-US" dirty="0"/>
              <a:t>Key Classes</a:t>
            </a:r>
          </a:p>
        </p:txBody>
      </p:sp>
      <p:sp>
        <p:nvSpPr>
          <p:cNvPr id="6" name="Rectangle 5"/>
          <p:cNvSpPr/>
          <p:nvPr/>
        </p:nvSpPr>
        <p:spPr bwMode="auto">
          <a:xfrm>
            <a:off x="1066800" y="1882140"/>
            <a:ext cx="3291840" cy="78486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r>
              <a:rPr lang="en-US" sz="2400" dirty="0" smtClean="0">
                <a:solidFill>
                  <a:schemeClr val="bg1"/>
                </a:solidFill>
                <a:latin typeface="+mj-lt"/>
                <a:cs typeface="Consolas" pitchFamily="49" charset="0"/>
              </a:rPr>
              <a:t>Request</a:t>
            </a:r>
          </a:p>
        </p:txBody>
      </p:sp>
      <p:sp>
        <p:nvSpPr>
          <p:cNvPr id="10" name="Rectangle 9"/>
          <p:cNvSpPr/>
          <p:nvPr/>
        </p:nvSpPr>
        <p:spPr bwMode="auto">
          <a:xfrm>
            <a:off x="1813560" y="2827020"/>
            <a:ext cx="3291840" cy="78486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r>
              <a:rPr lang="en-US" sz="2400" dirty="0" err="1" smtClean="0">
                <a:solidFill>
                  <a:schemeClr val="bg1"/>
                </a:solidFill>
                <a:latin typeface="+mj-lt"/>
                <a:cs typeface="Consolas" pitchFamily="49" charset="0"/>
              </a:rPr>
              <a:t>PresentationRequest</a:t>
            </a:r>
            <a:endParaRPr lang="en-US" sz="2400" dirty="0" smtClean="0">
              <a:solidFill>
                <a:schemeClr val="bg1"/>
              </a:solidFill>
              <a:latin typeface="+mj-lt"/>
              <a:cs typeface="Consolas" pitchFamily="49" charset="0"/>
            </a:endParaRPr>
          </a:p>
        </p:txBody>
      </p:sp>
      <p:sp>
        <p:nvSpPr>
          <p:cNvPr id="11" name="Rectangle 10"/>
          <p:cNvSpPr/>
          <p:nvPr/>
        </p:nvSpPr>
        <p:spPr bwMode="auto">
          <a:xfrm>
            <a:off x="1813560" y="3771900"/>
            <a:ext cx="3291840" cy="78486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r>
              <a:rPr lang="en-US" sz="2400" dirty="0" err="1" smtClean="0">
                <a:solidFill>
                  <a:schemeClr val="bg1"/>
                </a:solidFill>
                <a:latin typeface="+mj-lt"/>
                <a:cs typeface="Consolas" pitchFamily="49" charset="0"/>
              </a:rPr>
              <a:t>PdfRequest</a:t>
            </a:r>
            <a:endParaRPr lang="en-US" sz="2400" dirty="0" smtClean="0">
              <a:solidFill>
                <a:schemeClr val="bg1"/>
              </a:solidFill>
              <a:latin typeface="+mj-lt"/>
              <a:cs typeface="Consolas" pitchFamily="49" charset="0"/>
            </a:endParaRPr>
          </a:p>
        </p:txBody>
      </p:sp>
      <p:sp>
        <p:nvSpPr>
          <p:cNvPr id="12" name="Rectangle 11"/>
          <p:cNvSpPr/>
          <p:nvPr/>
        </p:nvSpPr>
        <p:spPr bwMode="auto">
          <a:xfrm>
            <a:off x="1813560" y="4690110"/>
            <a:ext cx="3291840" cy="78486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r>
              <a:rPr lang="en-US" sz="2400" dirty="0" err="1" smtClean="0">
                <a:solidFill>
                  <a:schemeClr val="bg1"/>
                </a:solidFill>
                <a:latin typeface="+mj-lt"/>
                <a:cs typeface="Consolas" pitchFamily="49" charset="0"/>
              </a:rPr>
              <a:t>PictureRequest</a:t>
            </a:r>
            <a:endParaRPr lang="en-US" sz="2400" dirty="0" smtClean="0">
              <a:solidFill>
                <a:schemeClr val="bg1"/>
              </a:solidFill>
              <a:latin typeface="+mj-lt"/>
              <a:cs typeface="Consolas" pitchFamily="49" charset="0"/>
            </a:endParaRPr>
          </a:p>
        </p:txBody>
      </p:sp>
      <p:sp>
        <p:nvSpPr>
          <p:cNvPr id="13" name="Rectangle 12"/>
          <p:cNvSpPr/>
          <p:nvPr/>
        </p:nvSpPr>
        <p:spPr bwMode="auto">
          <a:xfrm>
            <a:off x="1813560" y="5627370"/>
            <a:ext cx="3291840" cy="78486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r>
              <a:rPr lang="en-US" sz="2400" dirty="0" err="1" smtClean="0">
                <a:solidFill>
                  <a:schemeClr val="bg1"/>
                </a:solidFill>
                <a:latin typeface="+mj-lt"/>
                <a:cs typeface="Consolas" pitchFamily="49" charset="0"/>
              </a:rPr>
              <a:t>XpsRequest</a:t>
            </a:r>
            <a:endParaRPr lang="en-US" sz="2400" dirty="0" smtClean="0">
              <a:solidFill>
                <a:schemeClr val="bg1"/>
              </a:solidFill>
              <a:latin typeface="+mj-lt"/>
              <a:cs typeface="Consolas" pitchFamily="49" charset="0"/>
            </a:endParaRPr>
          </a:p>
        </p:txBody>
      </p:sp>
      <p:sp>
        <p:nvSpPr>
          <p:cNvPr id="15" name="Rectangular Callout 14"/>
          <p:cNvSpPr/>
          <p:nvPr/>
        </p:nvSpPr>
        <p:spPr bwMode="auto">
          <a:xfrm rot="5400000">
            <a:off x="6847521" y="1528764"/>
            <a:ext cx="4030981" cy="4737735"/>
          </a:xfrm>
          <a:prstGeom prst="wedgeRectCallout">
            <a:avLst>
              <a:gd name="adj1" fmla="val -42861"/>
              <a:gd name="adj2" fmla="val 94024"/>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Condensed" pitchFamily="34" charset="0"/>
            </a:endParaRPr>
          </a:p>
        </p:txBody>
      </p:sp>
      <p:sp>
        <p:nvSpPr>
          <p:cNvPr id="16" name="TextBox 15"/>
          <p:cNvSpPr txBox="1"/>
          <p:nvPr/>
        </p:nvSpPr>
        <p:spPr>
          <a:xfrm>
            <a:off x="7147560" y="2305050"/>
            <a:ext cx="3703320" cy="3608070"/>
          </a:xfrm>
          <a:prstGeom prst="rect">
            <a:avLst/>
          </a:prstGeom>
          <a:noFill/>
        </p:spPr>
        <p:txBody>
          <a:bodyPr wrap="square" lIns="0" tIns="0" rIns="0" bIns="0" rtlCol="0">
            <a:noAutofit/>
          </a:bodyPr>
          <a:lstStyle/>
          <a:p>
            <a:r>
              <a:rPr lang="en-US" sz="2800" dirty="0" smtClean="0">
                <a:solidFill>
                  <a:sysClr val="windowText" lastClr="000000"/>
                </a:solidFill>
                <a:latin typeface="Segoe UI Light" pitchFamily="34" charset="0"/>
              </a:rPr>
              <a:t>Base Class</a:t>
            </a:r>
          </a:p>
          <a:p>
            <a:endParaRPr lang="en-US" sz="2800" dirty="0" smtClean="0">
              <a:solidFill>
                <a:sysClr val="windowText" lastClr="000000"/>
              </a:solidFill>
              <a:latin typeface="Segoe UI Light" pitchFamily="34" charset="0"/>
            </a:endParaRPr>
          </a:p>
          <a:p>
            <a:r>
              <a:rPr lang="en-US" sz="2800" dirty="0" smtClean="0">
                <a:solidFill>
                  <a:sysClr val="windowText" lastClr="000000"/>
                </a:solidFill>
                <a:latin typeface="Segoe UI Light" pitchFamily="34" charset="0"/>
              </a:rPr>
              <a:t>Methods</a:t>
            </a:r>
          </a:p>
          <a:p>
            <a:pPr marL="457200" indent="-457200">
              <a:buFont typeface="Arial" pitchFamily="34" charset="0"/>
              <a:buChar char="•"/>
            </a:pPr>
            <a:r>
              <a:rPr lang="en-US" sz="2800" dirty="0" err="1" smtClean="0">
                <a:solidFill>
                  <a:sysClr val="windowText" lastClr="000000"/>
                </a:solidFill>
                <a:latin typeface="Segoe UI Light" pitchFamily="34" charset="0"/>
              </a:rPr>
              <a:t>BeginConvert</a:t>
            </a:r>
            <a:endParaRPr lang="en-US" sz="2800" dirty="0" smtClean="0">
              <a:solidFill>
                <a:sysClr val="windowText" lastClr="000000"/>
              </a:solidFill>
              <a:latin typeface="Segoe UI Light" pitchFamily="34" charset="0"/>
            </a:endParaRPr>
          </a:p>
          <a:p>
            <a:pPr marL="457200" indent="-457200">
              <a:buFont typeface="Arial" pitchFamily="34" charset="0"/>
              <a:buChar char="•"/>
            </a:pPr>
            <a:r>
              <a:rPr lang="en-US" sz="2800" dirty="0" err="1" smtClean="0">
                <a:solidFill>
                  <a:sysClr val="windowText" lastClr="000000"/>
                </a:solidFill>
                <a:latin typeface="Segoe UI Light" pitchFamily="34" charset="0"/>
              </a:rPr>
              <a:t>EndConvert</a:t>
            </a:r>
            <a:endParaRPr lang="en-US" sz="2800" dirty="0" smtClean="0">
              <a:solidFill>
                <a:sysClr val="windowText" lastClr="000000"/>
              </a:solidFill>
              <a:latin typeface="Segoe UI Light" pitchFamily="34" charset="0"/>
            </a:endParaRPr>
          </a:p>
        </p:txBody>
      </p:sp>
    </p:spTree>
    <p:extLst>
      <p:ext uri="{BB962C8B-B14F-4D97-AF65-F5344CB8AC3E}">
        <p14:creationId xmlns:p14="http://schemas.microsoft.com/office/powerpoint/2010/main" val="2056480863"/>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dirty="0" smtClean="0"/>
              <a:t>PowerPoint Automation Services - </a:t>
            </a:r>
            <a:br>
              <a:rPr lang="en-US" sz="4800" dirty="0" smtClean="0"/>
            </a:br>
            <a:r>
              <a:rPr lang="en-US" sz="4800" dirty="0" smtClean="0"/>
              <a:t>Key Classes</a:t>
            </a:r>
            <a:endParaRPr lang="en-US" sz="4800" dirty="0"/>
          </a:p>
        </p:txBody>
      </p:sp>
      <p:sp>
        <p:nvSpPr>
          <p:cNvPr id="6" name="Rectangle 5"/>
          <p:cNvSpPr/>
          <p:nvPr/>
        </p:nvSpPr>
        <p:spPr bwMode="auto">
          <a:xfrm>
            <a:off x="1066800" y="1882140"/>
            <a:ext cx="3291840" cy="78486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r>
              <a:rPr lang="en-US" sz="2400" dirty="0" smtClean="0">
                <a:solidFill>
                  <a:schemeClr val="bg1"/>
                </a:solidFill>
                <a:latin typeface="+mj-lt"/>
                <a:cs typeface="Consolas" pitchFamily="49" charset="0"/>
              </a:rPr>
              <a:t>Request</a:t>
            </a:r>
          </a:p>
        </p:txBody>
      </p:sp>
      <p:sp>
        <p:nvSpPr>
          <p:cNvPr id="10" name="Rectangle 9"/>
          <p:cNvSpPr/>
          <p:nvPr/>
        </p:nvSpPr>
        <p:spPr bwMode="auto">
          <a:xfrm>
            <a:off x="1813560" y="2827020"/>
            <a:ext cx="3291840" cy="78486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r>
              <a:rPr lang="en-US" sz="2400" dirty="0" err="1" smtClean="0">
                <a:solidFill>
                  <a:schemeClr val="bg1"/>
                </a:solidFill>
                <a:latin typeface="+mj-lt"/>
                <a:cs typeface="Consolas" pitchFamily="49" charset="0"/>
              </a:rPr>
              <a:t>PresentationRequest</a:t>
            </a:r>
            <a:endParaRPr lang="en-US" sz="2400" dirty="0" smtClean="0">
              <a:solidFill>
                <a:schemeClr val="bg1"/>
              </a:solidFill>
              <a:latin typeface="+mj-lt"/>
              <a:cs typeface="Consolas" pitchFamily="49" charset="0"/>
            </a:endParaRPr>
          </a:p>
        </p:txBody>
      </p:sp>
      <p:sp>
        <p:nvSpPr>
          <p:cNvPr id="11" name="Rectangle 10"/>
          <p:cNvSpPr/>
          <p:nvPr/>
        </p:nvSpPr>
        <p:spPr bwMode="auto">
          <a:xfrm>
            <a:off x="1813560" y="3771900"/>
            <a:ext cx="3291840" cy="78486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r>
              <a:rPr lang="en-US" sz="2400" dirty="0" err="1" smtClean="0">
                <a:solidFill>
                  <a:schemeClr val="bg1"/>
                </a:solidFill>
                <a:latin typeface="+mj-lt"/>
                <a:cs typeface="Consolas" pitchFamily="49" charset="0"/>
              </a:rPr>
              <a:t>PdfRequest</a:t>
            </a:r>
            <a:endParaRPr lang="en-US" sz="2400" dirty="0" smtClean="0">
              <a:solidFill>
                <a:schemeClr val="bg1"/>
              </a:solidFill>
              <a:latin typeface="+mj-lt"/>
              <a:cs typeface="Consolas" pitchFamily="49" charset="0"/>
            </a:endParaRPr>
          </a:p>
        </p:txBody>
      </p:sp>
      <p:sp>
        <p:nvSpPr>
          <p:cNvPr id="12" name="Rectangle 11"/>
          <p:cNvSpPr/>
          <p:nvPr/>
        </p:nvSpPr>
        <p:spPr bwMode="auto">
          <a:xfrm>
            <a:off x="1813560" y="4690110"/>
            <a:ext cx="3291840" cy="78486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r>
              <a:rPr lang="en-US" sz="2400" dirty="0" err="1" smtClean="0">
                <a:solidFill>
                  <a:schemeClr val="bg1"/>
                </a:solidFill>
                <a:latin typeface="+mj-lt"/>
                <a:cs typeface="Consolas" pitchFamily="49" charset="0"/>
              </a:rPr>
              <a:t>PictureRequest</a:t>
            </a:r>
            <a:endParaRPr lang="en-US" sz="2400" dirty="0" smtClean="0">
              <a:solidFill>
                <a:schemeClr val="bg1"/>
              </a:solidFill>
              <a:latin typeface="+mj-lt"/>
              <a:cs typeface="Consolas" pitchFamily="49" charset="0"/>
            </a:endParaRPr>
          </a:p>
        </p:txBody>
      </p:sp>
      <p:sp>
        <p:nvSpPr>
          <p:cNvPr id="13" name="Rectangle 12"/>
          <p:cNvSpPr/>
          <p:nvPr/>
        </p:nvSpPr>
        <p:spPr bwMode="auto">
          <a:xfrm>
            <a:off x="1813560" y="5627370"/>
            <a:ext cx="3291840" cy="78486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r>
              <a:rPr lang="en-US" sz="2400" dirty="0" err="1" smtClean="0">
                <a:solidFill>
                  <a:schemeClr val="bg1"/>
                </a:solidFill>
                <a:latin typeface="+mj-lt"/>
                <a:cs typeface="Consolas" pitchFamily="49" charset="0"/>
              </a:rPr>
              <a:t>XpsRequest</a:t>
            </a:r>
            <a:endParaRPr lang="en-US" sz="2400" dirty="0" smtClean="0">
              <a:solidFill>
                <a:schemeClr val="bg1"/>
              </a:solidFill>
              <a:latin typeface="+mj-lt"/>
              <a:cs typeface="Consolas" pitchFamily="49" charset="0"/>
            </a:endParaRPr>
          </a:p>
        </p:txBody>
      </p:sp>
      <p:sp>
        <p:nvSpPr>
          <p:cNvPr id="15" name="Rectangular Callout 14"/>
          <p:cNvSpPr/>
          <p:nvPr/>
        </p:nvSpPr>
        <p:spPr bwMode="auto">
          <a:xfrm rot="5400000">
            <a:off x="6847521" y="1528764"/>
            <a:ext cx="4030981" cy="4737735"/>
          </a:xfrm>
          <a:prstGeom prst="wedgeRectCallout">
            <a:avLst>
              <a:gd name="adj1" fmla="val -19085"/>
              <a:gd name="adj2" fmla="val 76975"/>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Condensed" pitchFamily="34" charset="0"/>
            </a:endParaRPr>
          </a:p>
        </p:txBody>
      </p:sp>
      <p:sp>
        <p:nvSpPr>
          <p:cNvPr id="14" name="TextBox 13"/>
          <p:cNvSpPr txBox="1"/>
          <p:nvPr/>
        </p:nvSpPr>
        <p:spPr>
          <a:xfrm>
            <a:off x="7147560" y="2305050"/>
            <a:ext cx="3703320" cy="3608070"/>
          </a:xfrm>
          <a:prstGeom prst="rect">
            <a:avLst/>
          </a:prstGeom>
          <a:noFill/>
        </p:spPr>
        <p:txBody>
          <a:bodyPr wrap="square" lIns="0" tIns="0" rIns="0" bIns="0" rtlCol="0">
            <a:noAutofit/>
          </a:bodyPr>
          <a:lstStyle/>
          <a:p>
            <a:r>
              <a:rPr lang="en-US" sz="2800" dirty="0" smtClean="0">
                <a:solidFill>
                  <a:sysClr val="windowText" lastClr="000000"/>
                </a:solidFill>
                <a:latin typeface="Segoe UI Light" pitchFamily="34" charset="0"/>
              </a:rPr>
              <a:t>Converts PowerPoint</a:t>
            </a:r>
          </a:p>
          <a:p>
            <a:r>
              <a:rPr lang="en-US" sz="2800" dirty="0" smtClean="0">
                <a:solidFill>
                  <a:sysClr val="windowText" lastClr="000000"/>
                </a:solidFill>
                <a:latin typeface="Segoe UI Light" pitchFamily="34" charset="0"/>
              </a:rPr>
              <a:t>Presentations between</a:t>
            </a:r>
          </a:p>
          <a:p>
            <a:r>
              <a:rPr lang="en-US" sz="2800" dirty="0" smtClean="0">
                <a:solidFill>
                  <a:sysClr val="windowText" lastClr="000000"/>
                </a:solidFill>
                <a:latin typeface="Segoe UI Light" pitchFamily="34" charset="0"/>
              </a:rPr>
              <a:t>versions</a:t>
            </a:r>
          </a:p>
          <a:p>
            <a:endParaRPr lang="en-US" sz="2800" dirty="0" smtClean="0">
              <a:solidFill>
                <a:sysClr val="windowText" lastClr="000000"/>
              </a:solidFill>
              <a:latin typeface="Segoe UI Light" pitchFamily="34" charset="0"/>
            </a:endParaRPr>
          </a:p>
          <a:p>
            <a:r>
              <a:rPr lang="en-US" sz="2800" dirty="0" smtClean="0">
                <a:solidFill>
                  <a:sysClr val="windowText" lastClr="000000"/>
                </a:solidFill>
                <a:latin typeface="Segoe UI Light" pitchFamily="34" charset="0"/>
              </a:rPr>
              <a:t>Parameters</a:t>
            </a:r>
          </a:p>
          <a:p>
            <a:pPr marL="457200" indent="-457200">
              <a:buFont typeface="Arial" pitchFamily="34" charset="0"/>
              <a:buChar char="•"/>
            </a:pPr>
            <a:r>
              <a:rPr lang="en-US" sz="2800" dirty="0" smtClean="0">
                <a:solidFill>
                  <a:sysClr val="windowText" lastClr="000000"/>
                </a:solidFill>
                <a:latin typeface="Segoe UI Light" pitchFamily="34" charset="0"/>
              </a:rPr>
              <a:t>Input File</a:t>
            </a:r>
          </a:p>
          <a:p>
            <a:pPr marL="457200" indent="-457200">
              <a:buFont typeface="Arial" pitchFamily="34" charset="0"/>
              <a:buChar char="•"/>
            </a:pPr>
            <a:r>
              <a:rPr lang="en-US" sz="2800" dirty="0" smtClean="0">
                <a:solidFill>
                  <a:sysClr val="windowText" lastClr="000000"/>
                </a:solidFill>
                <a:latin typeface="Segoe UI Light" pitchFamily="34" charset="0"/>
              </a:rPr>
              <a:t>Output File</a:t>
            </a:r>
          </a:p>
          <a:p>
            <a:pPr marL="457200" indent="-457200">
              <a:buFont typeface="Arial" pitchFamily="34" charset="0"/>
              <a:buChar char="•"/>
            </a:pPr>
            <a:r>
              <a:rPr lang="en-US" sz="2800" dirty="0" smtClean="0">
                <a:solidFill>
                  <a:sysClr val="windowText" lastClr="000000"/>
                </a:solidFill>
                <a:latin typeface="Segoe UI Light" pitchFamily="34" charset="0"/>
              </a:rPr>
              <a:t>Target File Extension</a:t>
            </a:r>
          </a:p>
        </p:txBody>
      </p:sp>
    </p:spTree>
    <p:extLst>
      <p:ext uri="{BB962C8B-B14F-4D97-AF65-F5344CB8AC3E}">
        <p14:creationId xmlns:p14="http://schemas.microsoft.com/office/powerpoint/2010/main" val="1476923573"/>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PowerPoint Automation Services - </a:t>
            </a:r>
            <a:br>
              <a:rPr lang="en-US" dirty="0"/>
            </a:br>
            <a:r>
              <a:rPr lang="en-US" dirty="0"/>
              <a:t>Key Classes</a:t>
            </a:r>
          </a:p>
        </p:txBody>
      </p:sp>
      <p:sp>
        <p:nvSpPr>
          <p:cNvPr id="6" name="Rectangle 5"/>
          <p:cNvSpPr/>
          <p:nvPr/>
        </p:nvSpPr>
        <p:spPr bwMode="auto">
          <a:xfrm>
            <a:off x="1066800" y="1882140"/>
            <a:ext cx="3291840" cy="784860"/>
          </a:xfrm>
          <a:prstGeom prst="rect">
            <a:avLst/>
          </a:prstGeom>
          <a:solidFill>
            <a:schemeClr val="accent1"/>
          </a:solidFill>
          <a:ln>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r>
              <a:rPr lang="en-US" sz="2400" dirty="0" smtClean="0">
                <a:solidFill>
                  <a:schemeClr val="bg1"/>
                </a:solidFill>
                <a:latin typeface="+mj-lt"/>
                <a:cs typeface="Consolas" pitchFamily="49" charset="0"/>
              </a:rPr>
              <a:t>Request</a:t>
            </a:r>
          </a:p>
        </p:txBody>
      </p:sp>
      <p:sp>
        <p:nvSpPr>
          <p:cNvPr id="10" name="Rectangle 9"/>
          <p:cNvSpPr/>
          <p:nvPr/>
        </p:nvSpPr>
        <p:spPr bwMode="auto">
          <a:xfrm>
            <a:off x="1813560" y="2827020"/>
            <a:ext cx="3291840" cy="784860"/>
          </a:xfrm>
          <a:prstGeom prst="rect">
            <a:avLst/>
          </a:prstGeom>
          <a:solidFill>
            <a:schemeClr val="accent1"/>
          </a:solidFill>
          <a:ln>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r>
              <a:rPr lang="en-US" sz="2400" dirty="0" err="1" smtClean="0">
                <a:solidFill>
                  <a:schemeClr val="bg1"/>
                </a:solidFill>
                <a:latin typeface="+mj-lt"/>
                <a:cs typeface="Consolas" pitchFamily="49" charset="0"/>
              </a:rPr>
              <a:t>PresentationRequest</a:t>
            </a:r>
            <a:endParaRPr lang="en-US" sz="2400" dirty="0" smtClean="0">
              <a:solidFill>
                <a:schemeClr val="bg1"/>
              </a:solidFill>
              <a:latin typeface="+mj-lt"/>
              <a:cs typeface="Consolas" pitchFamily="49" charset="0"/>
            </a:endParaRPr>
          </a:p>
        </p:txBody>
      </p:sp>
      <p:sp>
        <p:nvSpPr>
          <p:cNvPr id="11" name="Rectangle 10"/>
          <p:cNvSpPr/>
          <p:nvPr/>
        </p:nvSpPr>
        <p:spPr bwMode="auto">
          <a:xfrm>
            <a:off x="1813560" y="3771900"/>
            <a:ext cx="3291840" cy="784860"/>
          </a:xfrm>
          <a:prstGeom prst="rect">
            <a:avLst/>
          </a:prstGeom>
          <a:solidFill>
            <a:schemeClr val="accent1"/>
          </a:solidFill>
          <a:ln>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r>
              <a:rPr lang="en-US" sz="2400" dirty="0" err="1" smtClean="0">
                <a:solidFill>
                  <a:schemeClr val="bg1"/>
                </a:solidFill>
                <a:latin typeface="+mj-lt"/>
                <a:cs typeface="Consolas" pitchFamily="49" charset="0"/>
              </a:rPr>
              <a:t>PdfRequest</a:t>
            </a:r>
            <a:endParaRPr lang="en-US" sz="2400" dirty="0" smtClean="0">
              <a:solidFill>
                <a:schemeClr val="bg1"/>
              </a:solidFill>
              <a:latin typeface="+mj-lt"/>
              <a:cs typeface="Consolas" pitchFamily="49" charset="0"/>
            </a:endParaRPr>
          </a:p>
        </p:txBody>
      </p:sp>
      <p:sp>
        <p:nvSpPr>
          <p:cNvPr id="12" name="Rectangle 11"/>
          <p:cNvSpPr/>
          <p:nvPr/>
        </p:nvSpPr>
        <p:spPr bwMode="auto">
          <a:xfrm>
            <a:off x="1813560" y="4690110"/>
            <a:ext cx="3291840" cy="784860"/>
          </a:xfrm>
          <a:prstGeom prst="rect">
            <a:avLst/>
          </a:prstGeom>
          <a:solidFill>
            <a:schemeClr val="accent1"/>
          </a:solidFill>
          <a:ln>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r>
              <a:rPr lang="en-US" sz="2400" dirty="0" err="1" smtClean="0">
                <a:solidFill>
                  <a:schemeClr val="bg1"/>
                </a:solidFill>
                <a:latin typeface="+mj-lt"/>
                <a:cs typeface="Consolas" pitchFamily="49" charset="0"/>
              </a:rPr>
              <a:t>PictureRequest</a:t>
            </a:r>
            <a:endParaRPr lang="en-US" sz="2400" dirty="0" smtClean="0">
              <a:solidFill>
                <a:schemeClr val="bg1"/>
              </a:solidFill>
              <a:latin typeface="+mj-lt"/>
              <a:cs typeface="Consolas" pitchFamily="49" charset="0"/>
            </a:endParaRPr>
          </a:p>
        </p:txBody>
      </p:sp>
      <p:sp>
        <p:nvSpPr>
          <p:cNvPr id="13" name="Rectangle 12"/>
          <p:cNvSpPr/>
          <p:nvPr/>
        </p:nvSpPr>
        <p:spPr bwMode="auto">
          <a:xfrm>
            <a:off x="1813560" y="5627370"/>
            <a:ext cx="3291840" cy="784860"/>
          </a:xfrm>
          <a:prstGeom prst="rect">
            <a:avLst/>
          </a:prstGeom>
          <a:solidFill>
            <a:schemeClr val="accent1"/>
          </a:solidFill>
          <a:ln>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r>
              <a:rPr lang="en-US" sz="2400" dirty="0" err="1" smtClean="0">
                <a:solidFill>
                  <a:schemeClr val="bg1"/>
                </a:solidFill>
                <a:latin typeface="+mj-lt"/>
                <a:cs typeface="Consolas" pitchFamily="49" charset="0"/>
              </a:rPr>
              <a:t>XpsRequest</a:t>
            </a:r>
            <a:endParaRPr lang="en-US" sz="2400" dirty="0" smtClean="0">
              <a:solidFill>
                <a:schemeClr val="bg1"/>
              </a:solidFill>
              <a:latin typeface="+mj-lt"/>
              <a:cs typeface="Consolas" pitchFamily="49" charset="0"/>
            </a:endParaRPr>
          </a:p>
        </p:txBody>
      </p:sp>
      <p:sp>
        <p:nvSpPr>
          <p:cNvPr id="15" name="Rectangular Callout 14"/>
          <p:cNvSpPr/>
          <p:nvPr/>
        </p:nvSpPr>
        <p:spPr bwMode="auto">
          <a:xfrm rot="5400000">
            <a:off x="6847521" y="1528764"/>
            <a:ext cx="4030981" cy="4737735"/>
          </a:xfrm>
          <a:prstGeom prst="wedgeRectCallout">
            <a:avLst>
              <a:gd name="adj1" fmla="val -553"/>
              <a:gd name="adj2" fmla="val 78262"/>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Condensed" pitchFamily="34" charset="0"/>
            </a:endParaRPr>
          </a:p>
        </p:txBody>
      </p:sp>
      <p:sp>
        <p:nvSpPr>
          <p:cNvPr id="14" name="TextBox 13"/>
          <p:cNvSpPr txBox="1"/>
          <p:nvPr/>
        </p:nvSpPr>
        <p:spPr>
          <a:xfrm>
            <a:off x="7147560" y="2305050"/>
            <a:ext cx="3703320" cy="3608070"/>
          </a:xfrm>
          <a:prstGeom prst="rect">
            <a:avLst/>
          </a:prstGeom>
          <a:noFill/>
        </p:spPr>
        <p:txBody>
          <a:bodyPr wrap="square" lIns="0" tIns="0" rIns="0" bIns="0" rtlCol="0">
            <a:noAutofit/>
          </a:bodyPr>
          <a:lstStyle/>
          <a:p>
            <a:r>
              <a:rPr lang="en-US" sz="2800" dirty="0" smtClean="0">
                <a:solidFill>
                  <a:sysClr val="windowText" lastClr="000000"/>
                </a:solidFill>
                <a:latin typeface="Segoe UI Light" pitchFamily="34" charset="0"/>
              </a:rPr>
              <a:t>Converts PowerPoint</a:t>
            </a:r>
          </a:p>
          <a:p>
            <a:r>
              <a:rPr lang="en-US" sz="2800" dirty="0" smtClean="0">
                <a:solidFill>
                  <a:sysClr val="windowText" lastClr="000000"/>
                </a:solidFill>
                <a:latin typeface="Segoe UI Light" pitchFamily="34" charset="0"/>
              </a:rPr>
              <a:t>Presentations to PDF</a:t>
            </a:r>
          </a:p>
          <a:p>
            <a:endParaRPr lang="en-US" sz="2800" dirty="0" smtClean="0">
              <a:solidFill>
                <a:sysClr val="windowText" lastClr="000000"/>
              </a:solidFill>
              <a:latin typeface="Segoe UI Light" pitchFamily="34" charset="0"/>
            </a:endParaRPr>
          </a:p>
          <a:p>
            <a:r>
              <a:rPr lang="en-US" sz="2800" dirty="0" smtClean="0">
                <a:solidFill>
                  <a:sysClr val="windowText" lastClr="000000"/>
                </a:solidFill>
                <a:latin typeface="Segoe UI Light" pitchFamily="34" charset="0"/>
              </a:rPr>
              <a:t>Parameters</a:t>
            </a:r>
          </a:p>
          <a:p>
            <a:pPr marL="457200" indent="-457200">
              <a:buFont typeface="Arial" pitchFamily="34" charset="0"/>
              <a:buChar char="•"/>
            </a:pPr>
            <a:r>
              <a:rPr lang="en-US" sz="2800" dirty="0" smtClean="0">
                <a:solidFill>
                  <a:sysClr val="windowText" lastClr="000000"/>
                </a:solidFill>
                <a:latin typeface="Segoe UI Light" pitchFamily="34" charset="0"/>
              </a:rPr>
              <a:t>Input File</a:t>
            </a:r>
          </a:p>
          <a:p>
            <a:pPr marL="457200" indent="-457200">
              <a:buFont typeface="Arial" pitchFamily="34" charset="0"/>
              <a:buChar char="•"/>
            </a:pPr>
            <a:r>
              <a:rPr lang="en-US" sz="2800" dirty="0" smtClean="0">
                <a:solidFill>
                  <a:sysClr val="windowText" lastClr="000000"/>
                </a:solidFill>
                <a:latin typeface="Segoe UI Light" pitchFamily="34" charset="0"/>
              </a:rPr>
              <a:t>Output File</a:t>
            </a:r>
          </a:p>
          <a:p>
            <a:pPr marL="457200" indent="-457200">
              <a:buFont typeface="Arial" pitchFamily="34" charset="0"/>
              <a:buChar char="•"/>
            </a:pPr>
            <a:r>
              <a:rPr lang="en-US" sz="2800" dirty="0" smtClean="0">
                <a:solidFill>
                  <a:sysClr val="windowText" lastClr="000000"/>
                </a:solidFill>
                <a:latin typeface="Segoe UI Light" pitchFamily="34" charset="0"/>
              </a:rPr>
              <a:t>Target File Extension</a:t>
            </a:r>
          </a:p>
        </p:txBody>
      </p:sp>
    </p:spTree>
    <p:extLst>
      <p:ext uri="{BB962C8B-B14F-4D97-AF65-F5344CB8AC3E}">
        <p14:creationId xmlns:p14="http://schemas.microsoft.com/office/powerpoint/2010/main" val="2616694933"/>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PowerPoint Automation Services - </a:t>
            </a:r>
            <a:br>
              <a:rPr lang="en-US" dirty="0"/>
            </a:br>
            <a:r>
              <a:rPr lang="en-US" dirty="0"/>
              <a:t>Key Classes</a:t>
            </a:r>
          </a:p>
        </p:txBody>
      </p:sp>
      <p:sp>
        <p:nvSpPr>
          <p:cNvPr id="6" name="Rectangle 5"/>
          <p:cNvSpPr/>
          <p:nvPr/>
        </p:nvSpPr>
        <p:spPr bwMode="auto">
          <a:xfrm>
            <a:off x="1066800" y="1882140"/>
            <a:ext cx="3291840" cy="784860"/>
          </a:xfrm>
          <a:prstGeom prst="rect">
            <a:avLst/>
          </a:prstGeom>
          <a:solidFill>
            <a:schemeClr val="accent1"/>
          </a:solidFill>
          <a:ln>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r>
              <a:rPr lang="en-US" sz="2400" dirty="0" smtClean="0">
                <a:solidFill>
                  <a:schemeClr val="bg1"/>
                </a:solidFill>
                <a:latin typeface="+mj-lt"/>
                <a:cs typeface="Consolas" pitchFamily="49" charset="0"/>
              </a:rPr>
              <a:t>Request</a:t>
            </a:r>
          </a:p>
        </p:txBody>
      </p:sp>
      <p:sp>
        <p:nvSpPr>
          <p:cNvPr id="10" name="Rectangle 9"/>
          <p:cNvSpPr/>
          <p:nvPr/>
        </p:nvSpPr>
        <p:spPr bwMode="auto">
          <a:xfrm>
            <a:off x="1813560" y="2827020"/>
            <a:ext cx="3291840" cy="784860"/>
          </a:xfrm>
          <a:prstGeom prst="rect">
            <a:avLst/>
          </a:prstGeom>
          <a:solidFill>
            <a:schemeClr val="accent1"/>
          </a:solidFill>
          <a:ln>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r>
              <a:rPr lang="en-US" sz="2400" dirty="0" err="1" smtClean="0">
                <a:solidFill>
                  <a:schemeClr val="bg1"/>
                </a:solidFill>
                <a:latin typeface="+mj-lt"/>
                <a:cs typeface="Consolas" pitchFamily="49" charset="0"/>
              </a:rPr>
              <a:t>PresentationRequest</a:t>
            </a:r>
            <a:endParaRPr lang="en-US" sz="2400" dirty="0" smtClean="0">
              <a:solidFill>
                <a:schemeClr val="bg1"/>
              </a:solidFill>
              <a:latin typeface="+mj-lt"/>
              <a:cs typeface="Consolas" pitchFamily="49" charset="0"/>
            </a:endParaRPr>
          </a:p>
        </p:txBody>
      </p:sp>
      <p:sp>
        <p:nvSpPr>
          <p:cNvPr id="11" name="Rectangle 10"/>
          <p:cNvSpPr/>
          <p:nvPr/>
        </p:nvSpPr>
        <p:spPr bwMode="auto">
          <a:xfrm>
            <a:off x="1813560" y="3771900"/>
            <a:ext cx="3291840" cy="784860"/>
          </a:xfrm>
          <a:prstGeom prst="rect">
            <a:avLst/>
          </a:prstGeom>
          <a:solidFill>
            <a:schemeClr val="accent1"/>
          </a:solidFill>
          <a:ln>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r>
              <a:rPr lang="en-US" sz="2400" dirty="0" err="1" smtClean="0">
                <a:solidFill>
                  <a:schemeClr val="bg1"/>
                </a:solidFill>
                <a:latin typeface="+mj-lt"/>
                <a:cs typeface="Consolas" pitchFamily="49" charset="0"/>
              </a:rPr>
              <a:t>PdfRequest</a:t>
            </a:r>
            <a:endParaRPr lang="en-US" sz="2400" dirty="0" smtClean="0">
              <a:solidFill>
                <a:schemeClr val="bg1"/>
              </a:solidFill>
              <a:latin typeface="+mj-lt"/>
              <a:cs typeface="Consolas" pitchFamily="49" charset="0"/>
            </a:endParaRPr>
          </a:p>
        </p:txBody>
      </p:sp>
      <p:sp>
        <p:nvSpPr>
          <p:cNvPr id="12" name="Rectangle 11"/>
          <p:cNvSpPr/>
          <p:nvPr/>
        </p:nvSpPr>
        <p:spPr bwMode="auto">
          <a:xfrm>
            <a:off x="1813560" y="4690110"/>
            <a:ext cx="3291840" cy="784860"/>
          </a:xfrm>
          <a:prstGeom prst="rect">
            <a:avLst/>
          </a:prstGeom>
          <a:solidFill>
            <a:schemeClr val="accent1"/>
          </a:solidFill>
          <a:ln>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r>
              <a:rPr lang="en-US" sz="2400" dirty="0" err="1" smtClean="0">
                <a:solidFill>
                  <a:schemeClr val="bg1"/>
                </a:solidFill>
                <a:latin typeface="+mj-lt"/>
                <a:cs typeface="Consolas" pitchFamily="49" charset="0"/>
              </a:rPr>
              <a:t>PictureRequest</a:t>
            </a:r>
            <a:endParaRPr lang="en-US" sz="2400" dirty="0" smtClean="0">
              <a:solidFill>
                <a:schemeClr val="bg1"/>
              </a:solidFill>
              <a:latin typeface="+mj-lt"/>
              <a:cs typeface="Consolas" pitchFamily="49" charset="0"/>
            </a:endParaRPr>
          </a:p>
        </p:txBody>
      </p:sp>
      <p:sp>
        <p:nvSpPr>
          <p:cNvPr id="13" name="Rectangle 12"/>
          <p:cNvSpPr/>
          <p:nvPr/>
        </p:nvSpPr>
        <p:spPr bwMode="auto">
          <a:xfrm>
            <a:off x="1813560" y="5627370"/>
            <a:ext cx="3291840" cy="784860"/>
          </a:xfrm>
          <a:prstGeom prst="rect">
            <a:avLst/>
          </a:prstGeom>
          <a:solidFill>
            <a:schemeClr val="accent1"/>
          </a:solidFill>
          <a:ln>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r>
              <a:rPr lang="en-US" sz="2400" dirty="0" err="1" smtClean="0">
                <a:solidFill>
                  <a:schemeClr val="bg1"/>
                </a:solidFill>
                <a:latin typeface="+mj-lt"/>
                <a:cs typeface="Consolas" pitchFamily="49" charset="0"/>
              </a:rPr>
              <a:t>XpsRequest</a:t>
            </a:r>
            <a:endParaRPr lang="en-US" sz="2400" dirty="0" smtClean="0">
              <a:solidFill>
                <a:schemeClr val="bg1"/>
              </a:solidFill>
              <a:latin typeface="+mj-lt"/>
              <a:cs typeface="Consolas" pitchFamily="49" charset="0"/>
            </a:endParaRPr>
          </a:p>
        </p:txBody>
      </p:sp>
      <p:sp>
        <p:nvSpPr>
          <p:cNvPr id="15" name="Rectangular Callout 14"/>
          <p:cNvSpPr/>
          <p:nvPr/>
        </p:nvSpPr>
        <p:spPr bwMode="auto">
          <a:xfrm rot="5400000">
            <a:off x="6847521" y="1528764"/>
            <a:ext cx="4030981" cy="4737735"/>
          </a:xfrm>
          <a:prstGeom prst="wedgeRectCallout">
            <a:avLst>
              <a:gd name="adj1" fmla="val 20426"/>
              <a:gd name="adj2" fmla="val 77940"/>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Condensed" pitchFamily="34" charset="0"/>
            </a:endParaRPr>
          </a:p>
        </p:txBody>
      </p:sp>
      <p:sp>
        <p:nvSpPr>
          <p:cNvPr id="14" name="TextBox 13"/>
          <p:cNvSpPr txBox="1"/>
          <p:nvPr/>
        </p:nvSpPr>
        <p:spPr>
          <a:xfrm>
            <a:off x="7147560" y="2305050"/>
            <a:ext cx="3703320" cy="3608070"/>
          </a:xfrm>
          <a:prstGeom prst="rect">
            <a:avLst/>
          </a:prstGeom>
          <a:noFill/>
        </p:spPr>
        <p:txBody>
          <a:bodyPr wrap="square" lIns="0" tIns="0" rIns="0" bIns="0" rtlCol="0">
            <a:noAutofit/>
          </a:bodyPr>
          <a:lstStyle/>
          <a:p>
            <a:r>
              <a:rPr lang="en-US" sz="2800" dirty="0" smtClean="0">
                <a:solidFill>
                  <a:sysClr val="windowText" lastClr="000000"/>
                </a:solidFill>
                <a:latin typeface="Segoe UI Light" pitchFamily="34" charset="0"/>
              </a:rPr>
              <a:t>Converts PowerPoint</a:t>
            </a:r>
          </a:p>
          <a:p>
            <a:r>
              <a:rPr lang="en-US" sz="2800" dirty="0" smtClean="0">
                <a:solidFill>
                  <a:sysClr val="windowText" lastClr="000000"/>
                </a:solidFill>
                <a:latin typeface="Segoe UI Light" pitchFamily="34" charset="0"/>
              </a:rPr>
              <a:t>Presentations to images</a:t>
            </a:r>
          </a:p>
          <a:p>
            <a:endParaRPr lang="en-US" sz="2800" dirty="0" smtClean="0">
              <a:solidFill>
                <a:sysClr val="windowText" lastClr="000000"/>
              </a:solidFill>
              <a:latin typeface="Segoe UI Light" pitchFamily="34" charset="0"/>
            </a:endParaRPr>
          </a:p>
          <a:p>
            <a:r>
              <a:rPr lang="en-US" sz="2800" dirty="0" smtClean="0">
                <a:solidFill>
                  <a:sysClr val="windowText" lastClr="000000"/>
                </a:solidFill>
                <a:latin typeface="Segoe UI Light" pitchFamily="34" charset="0"/>
              </a:rPr>
              <a:t>Parameters</a:t>
            </a:r>
          </a:p>
          <a:p>
            <a:pPr marL="457200" indent="-457200">
              <a:buFont typeface="Arial" pitchFamily="34" charset="0"/>
              <a:buChar char="•"/>
            </a:pPr>
            <a:r>
              <a:rPr lang="en-US" sz="2800" dirty="0" smtClean="0">
                <a:solidFill>
                  <a:sysClr val="windowText" lastClr="000000"/>
                </a:solidFill>
                <a:latin typeface="Segoe UI Light" pitchFamily="34" charset="0"/>
              </a:rPr>
              <a:t>Input File</a:t>
            </a:r>
          </a:p>
          <a:p>
            <a:pPr marL="457200" indent="-457200">
              <a:buFont typeface="Arial" pitchFamily="34" charset="0"/>
              <a:buChar char="•"/>
            </a:pPr>
            <a:r>
              <a:rPr lang="en-US" sz="2800" dirty="0" smtClean="0">
                <a:solidFill>
                  <a:sysClr val="windowText" lastClr="000000"/>
                </a:solidFill>
                <a:latin typeface="Segoe UI Light" pitchFamily="34" charset="0"/>
              </a:rPr>
              <a:t>Output File</a:t>
            </a:r>
          </a:p>
          <a:p>
            <a:pPr marL="457200" indent="-457200">
              <a:buFont typeface="Arial" pitchFamily="34" charset="0"/>
              <a:buChar char="•"/>
            </a:pPr>
            <a:r>
              <a:rPr lang="en-US" sz="2800" dirty="0" smtClean="0">
                <a:solidFill>
                  <a:sysClr val="windowText" lastClr="000000"/>
                </a:solidFill>
                <a:latin typeface="Segoe UI Light" pitchFamily="34" charset="0"/>
              </a:rPr>
              <a:t>Target File Extension</a:t>
            </a:r>
          </a:p>
          <a:p>
            <a:pPr marL="457200" indent="-457200">
              <a:buFont typeface="Arial" pitchFamily="34" charset="0"/>
              <a:buChar char="•"/>
            </a:pPr>
            <a:r>
              <a:rPr lang="en-US" sz="2800" dirty="0" smtClean="0">
                <a:solidFill>
                  <a:sysClr val="windowText" lastClr="000000"/>
                </a:solidFill>
                <a:latin typeface="Segoe UI Light" pitchFamily="34" charset="0"/>
              </a:rPr>
              <a:t>Picture Format</a:t>
            </a:r>
          </a:p>
        </p:txBody>
      </p:sp>
    </p:spTree>
    <p:extLst>
      <p:ext uri="{BB962C8B-B14F-4D97-AF65-F5344CB8AC3E}">
        <p14:creationId xmlns:p14="http://schemas.microsoft.com/office/powerpoint/2010/main" val="19790562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PowerPoint Automation Services - </a:t>
            </a:r>
            <a:br>
              <a:rPr lang="en-US" dirty="0"/>
            </a:br>
            <a:r>
              <a:rPr lang="en-US" dirty="0"/>
              <a:t>Key Classes</a:t>
            </a:r>
          </a:p>
        </p:txBody>
      </p:sp>
      <p:sp>
        <p:nvSpPr>
          <p:cNvPr id="6" name="Rectangle 5"/>
          <p:cNvSpPr/>
          <p:nvPr/>
        </p:nvSpPr>
        <p:spPr bwMode="auto">
          <a:xfrm>
            <a:off x="1066800" y="1882140"/>
            <a:ext cx="3291840" cy="784860"/>
          </a:xfrm>
          <a:prstGeom prst="rect">
            <a:avLst/>
          </a:prstGeom>
          <a:solidFill>
            <a:schemeClr val="accent1"/>
          </a:solidFill>
          <a:ln>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r>
              <a:rPr lang="en-US" sz="2400" dirty="0" smtClean="0">
                <a:solidFill>
                  <a:schemeClr val="bg1"/>
                </a:solidFill>
                <a:latin typeface="+mj-lt"/>
                <a:cs typeface="Consolas" pitchFamily="49" charset="0"/>
              </a:rPr>
              <a:t>Request</a:t>
            </a:r>
          </a:p>
        </p:txBody>
      </p:sp>
      <p:sp>
        <p:nvSpPr>
          <p:cNvPr id="10" name="Rectangle 9"/>
          <p:cNvSpPr/>
          <p:nvPr/>
        </p:nvSpPr>
        <p:spPr bwMode="auto">
          <a:xfrm>
            <a:off x="1813560" y="2827020"/>
            <a:ext cx="3291840" cy="784860"/>
          </a:xfrm>
          <a:prstGeom prst="rect">
            <a:avLst/>
          </a:prstGeom>
          <a:solidFill>
            <a:schemeClr val="accent1"/>
          </a:solidFill>
          <a:ln>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r>
              <a:rPr lang="en-US" sz="2400" dirty="0" err="1" smtClean="0">
                <a:solidFill>
                  <a:schemeClr val="bg1"/>
                </a:solidFill>
                <a:latin typeface="+mj-lt"/>
                <a:cs typeface="Consolas" pitchFamily="49" charset="0"/>
              </a:rPr>
              <a:t>PresentationRequest</a:t>
            </a:r>
            <a:endParaRPr lang="en-US" sz="2400" dirty="0" smtClean="0">
              <a:solidFill>
                <a:schemeClr val="bg1"/>
              </a:solidFill>
              <a:latin typeface="+mj-lt"/>
              <a:cs typeface="Consolas" pitchFamily="49" charset="0"/>
            </a:endParaRPr>
          </a:p>
        </p:txBody>
      </p:sp>
      <p:sp>
        <p:nvSpPr>
          <p:cNvPr id="11" name="Rectangle 10"/>
          <p:cNvSpPr/>
          <p:nvPr/>
        </p:nvSpPr>
        <p:spPr bwMode="auto">
          <a:xfrm>
            <a:off x="1813560" y="3771900"/>
            <a:ext cx="3291840" cy="784860"/>
          </a:xfrm>
          <a:prstGeom prst="rect">
            <a:avLst/>
          </a:prstGeom>
          <a:solidFill>
            <a:schemeClr val="accent1"/>
          </a:solidFill>
          <a:ln>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r>
              <a:rPr lang="en-US" sz="2400" dirty="0" err="1" smtClean="0">
                <a:solidFill>
                  <a:schemeClr val="bg1"/>
                </a:solidFill>
                <a:latin typeface="+mj-lt"/>
                <a:cs typeface="Consolas" pitchFamily="49" charset="0"/>
              </a:rPr>
              <a:t>PdfRequest</a:t>
            </a:r>
            <a:endParaRPr lang="en-US" sz="2400" dirty="0" smtClean="0">
              <a:solidFill>
                <a:schemeClr val="bg1"/>
              </a:solidFill>
              <a:latin typeface="+mj-lt"/>
              <a:cs typeface="Consolas" pitchFamily="49" charset="0"/>
            </a:endParaRPr>
          </a:p>
        </p:txBody>
      </p:sp>
      <p:sp>
        <p:nvSpPr>
          <p:cNvPr id="12" name="Rectangle 11"/>
          <p:cNvSpPr/>
          <p:nvPr/>
        </p:nvSpPr>
        <p:spPr bwMode="auto">
          <a:xfrm>
            <a:off x="1813560" y="4690110"/>
            <a:ext cx="3291840" cy="784860"/>
          </a:xfrm>
          <a:prstGeom prst="rect">
            <a:avLst/>
          </a:prstGeom>
          <a:solidFill>
            <a:schemeClr val="accent1"/>
          </a:solidFill>
          <a:ln>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r>
              <a:rPr lang="en-US" sz="2400" dirty="0" err="1" smtClean="0">
                <a:solidFill>
                  <a:schemeClr val="bg1"/>
                </a:solidFill>
                <a:latin typeface="+mj-lt"/>
                <a:cs typeface="Consolas" pitchFamily="49" charset="0"/>
              </a:rPr>
              <a:t>PictureRequest</a:t>
            </a:r>
            <a:endParaRPr lang="en-US" sz="2400" dirty="0" smtClean="0">
              <a:solidFill>
                <a:schemeClr val="bg1"/>
              </a:solidFill>
              <a:latin typeface="+mj-lt"/>
              <a:cs typeface="Consolas" pitchFamily="49" charset="0"/>
            </a:endParaRPr>
          </a:p>
        </p:txBody>
      </p:sp>
      <p:sp>
        <p:nvSpPr>
          <p:cNvPr id="13" name="Rectangle 12"/>
          <p:cNvSpPr/>
          <p:nvPr/>
        </p:nvSpPr>
        <p:spPr bwMode="auto">
          <a:xfrm>
            <a:off x="1813560" y="5627370"/>
            <a:ext cx="3291840" cy="784860"/>
          </a:xfrm>
          <a:prstGeom prst="rect">
            <a:avLst/>
          </a:prstGeom>
          <a:solidFill>
            <a:schemeClr val="accent1"/>
          </a:solidFill>
          <a:ln>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r>
              <a:rPr lang="en-US" sz="2400" dirty="0" err="1" smtClean="0">
                <a:solidFill>
                  <a:schemeClr val="bg1"/>
                </a:solidFill>
                <a:latin typeface="+mj-lt"/>
                <a:cs typeface="Consolas" pitchFamily="49" charset="0"/>
              </a:rPr>
              <a:t>XpsRequest</a:t>
            </a:r>
            <a:endParaRPr lang="en-US" sz="2400" dirty="0" smtClean="0">
              <a:solidFill>
                <a:schemeClr val="bg1"/>
              </a:solidFill>
              <a:latin typeface="+mj-lt"/>
              <a:cs typeface="Consolas" pitchFamily="49" charset="0"/>
            </a:endParaRPr>
          </a:p>
        </p:txBody>
      </p:sp>
      <p:sp>
        <p:nvSpPr>
          <p:cNvPr id="15" name="Rectangular Callout 14"/>
          <p:cNvSpPr/>
          <p:nvPr/>
        </p:nvSpPr>
        <p:spPr bwMode="auto">
          <a:xfrm rot="5400000">
            <a:off x="6847521" y="1528764"/>
            <a:ext cx="4030981" cy="4737735"/>
          </a:xfrm>
          <a:prstGeom prst="wedgeRectCallout">
            <a:avLst>
              <a:gd name="adj1" fmla="val 43852"/>
              <a:gd name="adj2" fmla="val 78905"/>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Condensed" pitchFamily="34" charset="0"/>
            </a:endParaRPr>
          </a:p>
        </p:txBody>
      </p:sp>
      <p:sp>
        <p:nvSpPr>
          <p:cNvPr id="14" name="TextBox 13"/>
          <p:cNvSpPr txBox="1"/>
          <p:nvPr/>
        </p:nvSpPr>
        <p:spPr>
          <a:xfrm>
            <a:off x="7147560" y="2305050"/>
            <a:ext cx="3703320" cy="3608070"/>
          </a:xfrm>
          <a:prstGeom prst="rect">
            <a:avLst/>
          </a:prstGeom>
          <a:noFill/>
        </p:spPr>
        <p:txBody>
          <a:bodyPr wrap="square" lIns="0" tIns="0" rIns="0" bIns="0" rtlCol="0">
            <a:noAutofit/>
          </a:bodyPr>
          <a:lstStyle/>
          <a:p>
            <a:r>
              <a:rPr lang="en-US" sz="2800" dirty="0" smtClean="0">
                <a:solidFill>
                  <a:sysClr val="windowText" lastClr="000000"/>
                </a:solidFill>
                <a:latin typeface="Segoe UI Light" pitchFamily="34" charset="0"/>
              </a:rPr>
              <a:t>Converts PowerPoint</a:t>
            </a:r>
          </a:p>
          <a:p>
            <a:r>
              <a:rPr lang="en-US" sz="2800" dirty="0" smtClean="0">
                <a:solidFill>
                  <a:sysClr val="windowText" lastClr="000000"/>
                </a:solidFill>
                <a:latin typeface="Segoe UI Light" pitchFamily="34" charset="0"/>
              </a:rPr>
              <a:t>Presentations to XPS</a:t>
            </a:r>
          </a:p>
          <a:p>
            <a:endParaRPr lang="en-US" sz="2800" dirty="0" smtClean="0">
              <a:solidFill>
                <a:sysClr val="windowText" lastClr="000000"/>
              </a:solidFill>
              <a:latin typeface="Segoe UI Light" pitchFamily="34" charset="0"/>
            </a:endParaRPr>
          </a:p>
          <a:p>
            <a:r>
              <a:rPr lang="en-US" sz="2800" dirty="0" smtClean="0">
                <a:solidFill>
                  <a:sysClr val="windowText" lastClr="000000"/>
                </a:solidFill>
                <a:latin typeface="Segoe UI Light" pitchFamily="34" charset="0"/>
              </a:rPr>
              <a:t>Parameters</a:t>
            </a:r>
          </a:p>
          <a:p>
            <a:pPr marL="457200" indent="-457200">
              <a:buFont typeface="Arial" pitchFamily="34" charset="0"/>
              <a:buChar char="•"/>
            </a:pPr>
            <a:r>
              <a:rPr lang="en-US" sz="2800" dirty="0" smtClean="0">
                <a:solidFill>
                  <a:sysClr val="windowText" lastClr="000000"/>
                </a:solidFill>
                <a:latin typeface="Segoe UI Light" pitchFamily="34" charset="0"/>
              </a:rPr>
              <a:t>Input File</a:t>
            </a:r>
          </a:p>
          <a:p>
            <a:pPr marL="457200" indent="-457200">
              <a:buFont typeface="Arial" pitchFamily="34" charset="0"/>
              <a:buChar char="•"/>
            </a:pPr>
            <a:r>
              <a:rPr lang="en-US" sz="2800" dirty="0" smtClean="0">
                <a:solidFill>
                  <a:sysClr val="windowText" lastClr="000000"/>
                </a:solidFill>
                <a:latin typeface="Segoe UI Light" pitchFamily="34" charset="0"/>
              </a:rPr>
              <a:t>Output File</a:t>
            </a:r>
          </a:p>
          <a:p>
            <a:pPr marL="457200" indent="-457200">
              <a:buFont typeface="Arial" pitchFamily="34" charset="0"/>
              <a:buChar char="•"/>
            </a:pPr>
            <a:r>
              <a:rPr lang="en-US" sz="2800" dirty="0" smtClean="0">
                <a:solidFill>
                  <a:sysClr val="windowText" lastClr="000000"/>
                </a:solidFill>
                <a:latin typeface="Segoe UI Light" pitchFamily="34" charset="0"/>
              </a:rPr>
              <a:t>Target File Extension</a:t>
            </a:r>
          </a:p>
        </p:txBody>
      </p:sp>
    </p:spTree>
    <p:extLst>
      <p:ext uri="{BB962C8B-B14F-4D97-AF65-F5344CB8AC3E}">
        <p14:creationId xmlns:p14="http://schemas.microsoft.com/office/powerpoint/2010/main" val="2044796691"/>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PowerPoint Automation Services - Synchronous conversion </a:t>
            </a:r>
            <a:br>
              <a:rPr lang="en-US" dirty="0" smtClean="0"/>
            </a:br>
            <a:endParaRPr lang="en-US" dirty="0"/>
          </a:p>
        </p:txBody>
      </p:sp>
      <p:sp>
        <p:nvSpPr>
          <p:cNvPr id="7" name="TextBox 6"/>
          <p:cNvSpPr txBox="1"/>
          <p:nvPr/>
        </p:nvSpPr>
        <p:spPr>
          <a:xfrm>
            <a:off x="631446" y="2240280"/>
            <a:ext cx="9830629" cy="3119174"/>
          </a:xfrm>
          <a:prstGeom prst="rect">
            <a:avLst/>
          </a:prstGeom>
          <a:noFill/>
          <a:ln>
            <a:solidFill>
              <a:schemeClr val="tx1"/>
            </a:solidFill>
          </a:ln>
          <a:effectLst>
            <a:softEdge rad="12700"/>
          </a:effectLst>
        </p:spPr>
        <p:txBody>
          <a:bodyPr wrap="square" lIns="117208" tIns="58604" rIns="117208" bIns="58604" rtlCol="0">
            <a:spAutoFit/>
          </a:bodyPr>
          <a:lstStyle/>
          <a:p>
            <a:r>
              <a:rPr lang="en-US" sz="1500" dirty="0" err="1">
                <a:latin typeface="Consolas" pitchFamily="49" charset="0"/>
                <a:cs typeface="Consolas" pitchFamily="49" charset="0"/>
              </a:rPr>
              <a:t>PresentationRequest</a:t>
            </a:r>
            <a:r>
              <a:rPr lang="en-US" sz="1500" dirty="0">
                <a:latin typeface="Consolas" pitchFamily="49" charset="0"/>
                <a:cs typeface="Consolas" pitchFamily="49" charset="0"/>
              </a:rPr>
              <a:t> request = new </a:t>
            </a:r>
            <a:r>
              <a:rPr lang="en-US" sz="1500" dirty="0" err="1" smtClean="0">
                <a:latin typeface="Consolas" pitchFamily="49" charset="0"/>
                <a:cs typeface="Consolas" pitchFamily="49" charset="0"/>
              </a:rPr>
              <a:t>PresentationRequest</a:t>
            </a:r>
            <a:r>
              <a:rPr lang="en-US" sz="1500" dirty="0" smtClean="0">
                <a:latin typeface="Consolas" pitchFamily="49" charset="0"/>
                <a:cs typeface="Consolas" pitchFamily="49" charset="0"/>
              </a:rPr>
              <a:t>(</a:t>
            </a:r>
            <a:r>
              <a:rPr lang="en-US" sz="1500" dirty="0" err="1" smtClean="0">
                <a:latin typeface="Consolas" pitchFamily="49" charset="0"/>
                <a:cs typeface="Consolas" pitchFamily="49" charset="0"/>
              </a:rPr>
              <a:t>inStream</a:t>
            </a:r>
            <a:r>
              <a:rPr lang="en-US" sz="1500" dirty="0" smtClean="0">
                <a:latin typeface="Consolas" pitchFamily="49" charset="0"/>
                <a:cs typeface="Consolas" pitchFamily="49" charset="0"/>
              </a:rPr>
              <a:t>, extension, </a:t>
            </a:r>
            <a:r>
              <a:rPr lang="en-US" sz="1500" dirty="0" err="1" smtClean="0">
                <a:latin typeface="Consolas" pitchFamily="49" charset="0"/>
                <a:cs typeface="Consolas" pitchFamily="49" charset="0"/>
              </a:rPr>
              <a:t>outStream</a:t>
            </a:r>
            <a:r>
              <a:rPr lang="en-US" sz="1500" dirty="0">
                <a:latin typeface="Consolas" pitchFamily="49" charset="0"/>
                <a:cs typeface="Consolas" pitchFamily="49" charset="0"/>
              </a:rPr>
              <a:t>);</a:t>
            </a:r>
          </a:p>
          <a:p>
            <a:endParaRPr lang="en-US" sz="1500" dirty="0">
              <a:latin typeface="Consolas" pitchFamily="49" charset="0"/>
              <a:cs typeface="Consolas" pitchFamily="49" charset="0"/>
            </a:endParaRPr>
          </a:p>
          <a:p>
            <a:r>
              <a:rPr lang="en-US" sz="1500" dirty="0" smtClean="0">
                <a:latin typeface="Consolas" pitchFamily="49" charset="0"/>
                <a:cs typeface="Consolas" pitchFamily="49" charset="0"/>
              </a:rPr>
              <a:t>// Send the request synchronously, passing</a:t>
            </a:r>
          </a:p>
          <a:p>
            <a:r>
              <a:rPr lang="en-US" sz="1500" dirty="0" smtClean="0">
                <a:latin typeface="Consolas" pitchFamily="49" charset="0"/>
                <a:cs typeface="Consolas" pitchFamily="49" charset="0"/>
              </a:rPr>
              <a:t>// in a 'null' value for the callback parameter, </a:t>
            </a:r>
          </a:p>
          <a:p>
            <a:r>
              <a:rPr lang="en-US" sz="1500" dirty="0" smtClean="0">
                <a:latin typeface="Consolas" pitchFamily="49" charset="0"/>
                <a:cs typeface="Consolas" pitchFamily="49" charset="0"/>
              </a:rPr>
              <a:t>// and capturing the response in the result object.</a:t>
            </a:r>
          </a:p>
          <a:p>
            <a:r>
              <a:rPr lang="en-US" sz="1500" dirty="0" err="1" smtClean="0">
                <a:latin typeface="Consolas" pitchFamily="49" charset="0"/>
                <a:cs typeface="Consolas" pitchFamily="49" charset="0"/>
              </a:rPr>
              <a:t>IAsyncResult</a:t>
            </a:r>
            <a:r>
              <a:rPr lang="en-US" sz="1500" dirty="0" smtClean="0">
                <a:latin typeface="Consolas" pitchFamily="49" charset="0"/>
                <a:cs typeface="Consolas" pitchFamily="49" charset="0"/>
              </a:rPr>
              <a:t> result = </a:t>
            </a:r>
            <a:r>
              <a:rPr lang="en-US" sz="1500" dirty="0" err="1" smtClean="0">
                <a:latin typeface="Consolas" pitchFamily="49" charset="0"/>
                <a:cs typeface="Consolas" pitchFamily="49" charset="0"/>
              </a:rPr>
              <a:t>request.BeginConvert</a:t>
            </a:r>
            <a:r>
              <a:rPr lang="en-US" sz="1500" dirty="0" smtClean="0">
                <a:latin typeface="Consolas" pitchFamily="49" charset="0"/>
                <a:cs typeface="Consolas" pitchFamily="49" charset="0"/>
              </a:rPr>
              <a:t>(</a:t>
            </a:r>
          </a:p>
          <a:p>
            <a:r>
              <a:rPr lang="en-US" sz="1500" dirty="0" smtClean="0">
                <a:latin typeface="Consolas" pitchFamily="49" charset="0"/>
                <a:cs typeface="Consolas" pitchFamily="49" charset="0"/>
              </a:rPr>
              <a:t>                      </a:t>
            </a:r>
            <a:r>
              <a:rPr lang="en-US" sz="1500" dirty="0" err="1">
                <a:latin typeface="Consolas" pitchFamily="49" charset="0"/>
                <a:cs typeface="Consolas" pitchFamily="49" charset="0"/>
              </a:rPr>
              <a:t>SPServiceContext.GetContext</a:t>
            </a:r>
            <a:r>
              <a:rPr lang="en-US" sz="1500" dirty="0">
                <a:latin typeface="Consolas" pitchFamily="49" charset="0"/>
                <a:cs typeface="Consolas" pitchFamily="49" charset="0"/>
              </a:rPr>
              <a:t>(site),</a:t>
            </a:r>
          </a:p>
          <a:p>
            <a:r>
              <a:rPr lang="en-US" sz="1500" dirty="0">
                <a:latin typeface="Consolas" pitchFamily="49" charset="0"/>
                <a:cs typeface="Consolas" pitchFamily="49" charset="0"/>
              </a:rPr>
              <a:t>        </a:t>
            </a:r>
            <a:r>
              <a:rPr lang="en-US" sz="1500" dirty="0" smtClean="0">
                <a:latin typeface="Consolas" pitchFamily="49" charset="0"/>
                <a:cs typeface="Consolas" pitchFamily="49" charset="0"/>
              </a:rPr>
              <a:t>              </a:t>
            </a:r>
            <a:r>
              <a:rPr lang="en-US" sz="1500" dirty="0">
                <a:latin typeface="Consolas" pitchFamily="49" charset="0"/>
                <a:cs typeface="Consolas" pitchFamily="49" charset="0"/>
              </a:rPr>
              <a:t>null,</a:t>
            </a:r>
          </a:p>
          <a:p>
            <a:r>
              <a:rPr lang="en-US" sz="1500" dirty="0">
                <a:latin typeface="Consolas" pitchFamily="49" charset="0"/>
                <a:cs typeface="Consolas" pitchFamily="49" charset="0"/>
              </a:rPr>
              <a:t>        </a:t>
            </a:r>
            <a:r>
              <a:rPr lang="en-US" sz="1500" dirty="0" smtClean="0">
                <a:latin typeface="Consolas" pitchFamily="49" charset="0"/>
                <a:cs typeface="Consolas" pitchFamily="49" charset="0"/>
              </a:rPr>
              <a:t>              </a:t>
            </a:r>
            <a:r>
              <a:rPr lang="en-US" sz="1500" dirty="0">
                <a:latin typeface="Consolas" pitchFamily="49" charset="0"/>
                <a:cs typeface="Consolas" pitchFamily="49" charset="0"/>
              </a:rPr>
              <a:t>null);</a:t>
            </a:r>
          </a:p>
          <a:p>
            <a:endParaRPr lang="en-US" sz="1500" dirty="0">
              <a:latin typeface="Consolas" pitchFamily="49" charset="0"/>
              <a:cs typeface="Consolas" pitchFamily="49" charset="0"/>
            </a:endParaRPr>
          </a:p>
          <a:p>
            <a:r>
              <a:rPr lang="en-US" sz="1500" dirty="0" smtClean="0">
                <a:latin typeface="Consolas" pitchFamily="49" charset="0"/>
                <a:cs typeface="Consolas" pitchFamily="49" charset="0"/>
              </a:rPr>
              <a:t>// </a:t>
            </a:r>
            <a:r>
              <a:rPr lang="en-US" sz="1500" dirty="0">
                <a:latin typeface="Consolas" pitchFamily="49" charset="0"/>
                <a:cs typeface="Consolas" pitchFamily="49" charset="0"/>
              </a:rPr>
              <a:t>Use the </a:t>
            </a:r>
            <a:r>
              <a:rPr lang="en-US" sz="1500" dirty="0" err="1">
                <a:latin typeface="Consolas" pitchFamily="49" charset="0"/>
                <a:cs typeface="Consolas" pitchFamily="49" charset="0"/>
              </a:rPr>
              <a:t>EndConvert</a:t>
            </a:r>
            <a:r>
              <a:rPr lang="en-US" sz="1500" dirty="0">
                <a:latin typeface="Consolas" pitchFamily="49" charset="0"/>
                <a:cs typeface="Consolas" pitchFamily="49" charset="0"/>
              </a:rPr>
              <a:t> method to get the result. </a:t>
            </a:r>
          </a:p>
          <a:p>
            <a:r>
              <a:rPr lang="en-US" sz="1500" dirty="0" err="1" smtClean="0">
                <a:latin typeface="Consolas" pitchFamily="49" charset="0"/>
                <a:cs typeface="Consolas" pitchFamily="49" charset="0"/>
              </a:rPr>
              <a:t>request.EndConvert</a:t>
            </a:r>
            <a:r>
              <a:rPr lang="en-US" sz="1500" dirty="0" smtClean="0">
                <a:latin typeface="Consolas" pitchFamily="49" charset="0"/>
                <a:cs typeface="Consolas" pitchFamily="49" charset="0"/>
              </a:rPr>
              <a:t>(result</a:t>
            </a:r>
            <a:r>
              <a:rPr lang="en-US" sz="1500" dirty="0">
                <a:latin typeface="Consolas" pitchFamily="49" charset="0"/>
                <a:cs typeface="Consolas" pitchFamily="49" charset="0"/>
              </a:rPr>
              <a:t>);</a:t>
            </a:r>
          </a:p>
          <a:p>
            <a:endParaRPr lang="en-US" sz="1500" dirty="0" err="1">
              <a:latin typeface="Consolas" pitchFamily="49" charset="0"/>
              <a:cs typeface="Consolas" pitchFamily="49" charset="0"/>
            </a:endParaRPr>
          </a:p>
        </p:txBody>
      </p:sp>
    </p:spTree>
    <p:extLst>
      <p:ext uri="{BB962C8B-B14F-4D97-AF65-F5344CB8AC3E}">
        <p14:creationId xmlns:p14="http://schemas.microsoft.com/office/powerpoint/2010/main" val="40393070"/>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 </a:t>
            </a:r>
            <a:endParaRPr lang="en-US" dirty="0"/>
          </a:p>
        </p:txBody>
      </p:sp>
      <p:sp>
        <p:nvSpPr>
          <p:cNvPr id="6" name="Text Placeholder 5"/>
          <p:cNvSpPr>
            <a:spLocks noGrp="1"/>
          </p:cNvSpPr>
          <p:nvPr>
            <p:ph type="body" sz="quarter" idx="11"/>
          </p:nvPr>
        </p:nvSpPr>
        <p:spPr/>
        <p:txBody>
          <a:bodyPr/>
          <a:lstStyle/>
          <a:p>
            <a:r>
              <a:rPr lang="en-US" dirty="0"/>
              <a:t>PowerPoint Automation Services</a:t>
            </a:r>
          </a:p>
        </p:txBody>
      </p:sp>
    </p:spTree>
    <p:extLst>
      <p:ext uri="{BB962C8B-B14F-4D97-AF65-F5344CB8AC3E}">
        <p14:creationId xmlns:p14="http://schemas.microsoft.com/office/powerpoint/2010/main" val="37983725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Translation Services</a:t>
            </a:r>
            <a:endParaRPr lang="en-US" dirty="0"/>
          </a:p>
        </p:txBody>
      </p:sp>
    </p:spTree>
    <p:extLst>
      <p:ext uri="{BB962C8B-B14F-4D97-AF65-F5344CB8AC3E}">
        <p14:creationId xmlns:p14="http://schemas.microsoft.com/office/powerpoint/2010/main" val="94505232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Excel Services</a:t>
            </a:r>
            <a:endParaRPr lang="en-US" dirty="0"/>
          </a:p>
        </p:txBody>
      </p:sp>
    </p:spTree>
    <p:extLst>
      <p:ext uri="{BB962C8B-B14F-4D97-AF65-F5344CB8AC3E}">
        <p14:creationId xmlns:p14="http://schemas.microsoft.com/office/powerpoint/2010/main" val="2965679425"/>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Translation Services</a:t>
            </a:r>
            <a:endParaRPr lang="en-US" dirty="0"/>
          </a:p>
        </p:txBody>
      </p:sp>
      <p:sp>
        <p:nvSpPr>
          <p:cNvPr id="5" name="Content Placeholder 4"/>
          <p:cNvSpPr>
            <a:spLocks noGrp="1"/>
          </p:cNvSpPr>
          <p:nvPr>
            <p:ph type="body" sz="quarter" idx="10"/>
          </p:nvPr>
        </p:nvSpPr>
        <p:spPr/>
        <p:txBody>
          <a:bodyPr/>
          <a:lstStyle/>
          <a:p>
            <a:r>
              <a:rPr lang="en-US" dirty="0" smtClean="0"/>
              <a:t>New for SharePoint 2013</a:t>
            </a:r>
          </a:p>
          <a:p>
            <a:r>
              <a:rPr lang="en-US" dirty="0" smtClean="0"/>
              <a:t>Cloud-based (Bing) translation services</a:t>
            </a:r>
          </a:p>
          <a:p>
            <a:r>
              <a:rPr lang="en-US" dirty="0" smtClean="0"/>
              <a:t>Based on WAS model</a:t>
            </a:r>
          </a:p>
          <a:p>
            <a:r>
              <a:rPr lang="en-US" dirty="0" smtClean="0"/>
              <a:t>Supports sync, </a:t>
            </a:r>
            <a:r>
              <a:rPr lang="en-US" dirty="0" err="1" smtClean="0"/>
              <a:t>async</a:t>
            </a:r>
            <a:r>
              <a:rPr lang="en-US" dirty="0" smtClean="0"/>
              <a:t>, streaming</a:t>
            </a:r>
          </a:p>
          <a:p>
            <a:r>
              <a:rPr lang="en-US" dirty="0" smtClean="0"/>
              <a:t>Can translate documents and sites</a:t>
            </a:r>
            <a:endParaRPr lang="en-US" dirty="0"/>
          </a:p>
        </p:txBody>
      </p:sp>
    </p:spTree>
    <p:extLst>
      <p:ext uri="{BB962C8B-B14F-4D97-AF65-F5344CB8AC3E}">
        <p14:creationId xmlns:p14="http://schemas.microsoft.com/office/powerpoint/2010/main" val="218725627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dirty="0" smtClean="0"/>
              <a:t>Translation </a:t>
            </a:r>
            <a:r>
              <a:rPr lang="en-US" sz="4800" dirty="0"/>
              <a:t>Services: Architecture and </a:t>
            </a:r>
            <a:r>
              <a:rPr lang="en-US" sz="4800" dirty="0" smtClean="0"/>
              <a:t>Process</a:t>
            </a:r>
            <a:endParaRPr lang="en-US" sz="4800" dirty="0"/>
          </a:p>
        </p:txBody>
      </p:sp>
      <p:sp>
        <p:nvSpPr>
          <p:cNvPr id="5" name="Content Placeholder 4"/>
          <p:cNvSpPr>
            <a:spLocks noGrp="1"/>
          </p:cNvSpPr>
          <p:nvPr>
            <p:ph type="body" sz="quarter" idx="10"/>
          </p:nvPr>
        </p:nvSpPr>
        <p:spPr/>
        <p:txBody>
          <a:bodyPr/>
          <a:lstStyle/>
          <a:p>
            <a:r>
              <a:rPr lang="en-US" dirty="0" smtClean="0"/>
              <a:t>Same basic architecture as WAS</a:t>
            </a:r>
          </a:p>
          <a:p>
            <a:pPr lvl="1"/>
            <a:r>
              <a:rPr lang="en-US" dirty="0" smtClean="0"/>
              <a:t>Queue</a:t>
            </a:r>
          </a:p>
          <a:p>
            <a:pPr lvl="1"/>
            <a:r>
              <a:rPr lang="en-US" dirty="0" smtClean="0"/>
              <a:t>Manager</a:t>
            </a:r>
          </a:p>
          <a:p>
            <a:pPr lvl="1"/>
            <a:r>
              <a:rPr lang="en-US" dirty="0" smtClean="0"/>
              <a:t>Timer Job</a:t>
            </a:r>
          </a:p>
          <a:p>
            <a:r>
              <a:rPr lang="en-US" dirty="0" smtClean="0"/>
              <a:t>Same basic steps as WAS</a:t>
            </a:r>
            <a:endParaRPr lang="en-US" dirty="0"/>
          </a:p>
          <a:p>
            <a:pPr lvl="1"/>
            <a:r>
              <a:rPr lang="en-US" dirty="0" smtClean="0"/>
              <a:t>Create job</a:t>
            </a:r>
          </a:p>
          <a:p>
            <a:pPr lvl="1"/>
            <a:r>
              <a:rPr lang="en-US" dirty="0" smtClean="0"/>
              <a:t>Job Settings</a:t>
            </a:r>
          </a:p>
          <a:p>
            <a:pPr lvl="1"/>
            <a:r>
              <a:rPr lang="en-US" dirty="0" smtClean="0"/>
              <a:t>Add Files</a:t>
            </a:r>
          </a:p>
          <a:p>
            <a:pPr lvl="1"/>
            <a:r>
              <a:rPr lang="en-US" dirty="0" smtClean="0"/>
              <a:t>Run</a:t>
            </a:r>
          </a:p>
        </p:txBody>
      </p:sp>
    </p:spTree>
    <p:extLst>
      <p:ext uri="{BB962C8B-B14F-4D97-AF65-F5344CB8AC3E}">
        <p14:creationId xmlns:p14="http://schemas.microsoft.com/office/powerpoint/2010/main" val="3885008675"/>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6" descr="\\MAGNUM\Projects\Microsoft\Cloud Power FY12\Design\ICONS_PNG\Cloud.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10066194" y="3246057"/>
            <a:ext cx="1800148" cy="1799680"/>
          </a:xfrm>
          <a:prstGeom prst="rect">
            <a:avLst/>
          </a:prstGeom>
          <a:noFill/>
        </p:spPr>
      </p:pic>
      <p:sp>
        <p:nvSpPr>
          <p:cNvPr id="2" name="Title 1"/>
          <p:cNvSpPr>
            <a:spLocks noGrp="1"/>
          </p:cNvSpPr>
          <p:nvPr>
            <p:ph type="title"/>
          </p:nvPr>
        </p:nvSpPr>
        <p:spPr/>
        <p:txBody>
          <a:bodyPr/>
          <a:lstStyle/>
          <a:p>
            <a:r>
              <a:rPr lang="fi-FI" dirty="0" smtClean="0"/>
              <a:t>Translation Services Architecture</a:t>
            </a:r>
            <a:endParaRPr lang="en-US" dirty="0"/>
          </a:p>
        </p:txBody>
      </p:sp>
      <p:sp>
        <p:nvSpPr>
          <p:cNvPr id="8" name="Rounded Rectangle 7"/>
          <p:cNvSpPr/>
          <p:nvPr/>
        </p:nvSpPr>
        <p:spPr>
          <a:xfrm>
            <a:off x="1226952" y="1555091"/>
            <a:ext cx="3387977" cy="940280"/>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182880" tIns="0" rIns="182880" bIns="45718" numCol="1" rtlCol="0" anchor="t" anchorCtr="0" compatLnSpc="1">
            <a:prstTxWarp prst="textNoShape">
              <a:avLst/>
            </a:prstTxWarp>
          </a:bodyPr>
          <a:lstStyle/>
          <a:p>
            <a:pPr algn="ctr" defTabSz="914099" fontAlgn="base">
              <a:spcBef>
                <a:spcPct val="0"/>
              </a:spcBef>
              <a:spcAft>
                <a:spcPct val="0"/>
              </a:spcAft>
            </a:pPr>
            <a:r>
              <a:rPr lang="en-US" dirty="0">
                <a:solidFill>
                  <a:schemeClr val="bg1"/>
                </a:solidFill>
              </a:rPr>
              <a:t>Web Front End</a:t>
            </a:r>
          </a:p>
        </p:txBody>
      </p:sp>
      <p:sp>
        <p:nvSpPr>
          <p:cNvPr id="9" name="Rectangle 8"/>
          <p:cNvSpPr/>
          <p:nvPr/>
        </p:nvSpPr>
        <p:spPr>
          <a:xfrm>
            <a:off x="1428756" y="2025231"/>
            <a:ext cx="2988022" cy="33643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82880" tIns="0" rIns="182880"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Object Model</a:t>
            </a:r>
          </a:p>
        </p:txBody>
      </p:sp>
      <p:sp>
        <p:nvSpPr>
          <p:cNvPr id="10" name="Rounded Rectangle 9"/>
          <p:cNvSpPr/>
          <p:nvPr/>
        </p:nvSpPr>
        <p:spPr>
          <a:xfrm>
            <a:off x="1226951" y="2810235"/>
            <a:ext cx="8033993" cy="216514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182880" tIns="0" rIns="182880" bIns="45718" numCol="1" rtlCol="0" anchor="t" anchorCtr="0" compatLnSpc="1">
            <a:prstTxWarp prst="textNoShape">
              <a:avLst/>
            </a:prstTxWarp>
          </a:bodyPr>
          <a:lstStyle/>
          <a:p>
            <a:pPr algn="ctr" defTabSz="914099" fontAlgn="base">
              <a:spcBef>
                <a:spcPct val="0"/>
              </a:spcBef>
              <a:spcAft>
                <a:spcPct val="0"/>
              </a:spcAft>
            </a:pPr>
            <a:r>
              <a:rPr lang="en-US" sz="2000" dirty="0" smtClean="0">
                <a:gradFill>
                  <a:gsLst>
                    <a:gs pos="0">
                      <a:schemeClr val="tx1"/>
                    </a:gs>
                    <a:gs pos="100000">
                      <a:schemeClr val="tx1"/>
                    </a:gs>
                  </a:gsLst>
                  <a:lin ang="5400000" scaled="0"/>
                </a:gradFill>
              </a:rPr>
              <a:t>Application Server</a:t>
            </a:r>
            <a:endParaRPr lang="en-US" sz="2000" dirty="0">
              <a:gradFill>
                <a:gsLst>
                  <a:gs pos="0">
                    <a:schemeClr val="tx1"/>
                  </a:gs>
                  <a:gs pos="100000">
                    <a:schemeClr val="tx1"/>
                  </a:gs>
                </a:gsLst>
                <a:lin ang="5400000" scaled="0"/>
              </a:gradFill>
            </a:endParaRPr>
          </a:p>
        </p:txBody>
      </p:sp>
      <p:sp>
        <p:nvSpPr>
          <p:cNvPr id="11" name="Rectangle 10"/>
          <p:cNvSpPr/>
          <p:nvPr/>
        </p:nvSpPr>
        <p:spPr>
          <a:xfrm>
            <a:off x="1393726" y="3689574"/>
            <a:ext cx="1861403" cy="61669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82880" tIns="0" rIns="182880" bIns="45718" numCol="1" rtlCol="0" anchor="ctr" anchorCtr="0" compatLnSpc="1">
            <a:prstTxWarp prst="textNoShape">
              <a:avLst/>
            </a:prstTxWarp>
          </a:bodyPr>
          <a:lstStyle/>
          <a:p>
            <a:pPr algn="ctr" defTabSz="914099" fontAlgn="base">
              <a:spcBef>
                <a:spcPct val="0"/>
              </a:spcBef>
              <a:spcAft>
                <a:spcPct val="0"/>
              </a:spcAft>
            </a:pPr>
            <a:r>
              <a:rPr lang="en-US" sz="1400" b="1" dirty="0">
                <a:gradFill>
                  <a:gsLst>
                    <a:gs pos="0">
                      <a:srgbClr val="FFFFFF"/>
                    </a:gs>
                    <a:gs pos="100000">
                      <a:srgbClr val="FFFFFF"/>
                    </a:gs>
                  </a:gsLst>
                  <a:lin ang="5400000" scaled="0"/>
                </a:gradFill>
              </a:rPr>
              <a:t>Queue Manager</a:t>
            </a:r>
            <a:r>
              <a:rPr lang="en-US" sz="1400" b="1" dirty="0" smtClean="0">
                <a:gradFill>
                  <a:gsLst>
                    <a:gs pos="0">
                      <a:srgbClr val="FFFFFF"/>
                    </a:gs>
                    <a:gs pos="100000">
                      <a:srgbClr val="FFFFFF"/>
                    </a:gs>
                  </a:gsLst>
                  <a:lin ang="5400000" scaled="0"/>
                </a:gradFill>
              </a:rPr>
              <a:t>/ Scheduler</a:t>
            </a:r>
            <a:endParaRPr lang="en-US" sz="1400" b="1" dirty="0">
              <a:gradFill>
                <a:gsLst>
                  <a:gs pos="0">
                    <a:srgbClr val="FFFFFF"/>
                  </a:gs>
                  <a:gs pos="100000">
                    <a:srgbClr val="FFFFFF"/>
                  </a:gs>
                </a:gsLst>
                <a:lin ang="5400000" scaled="0"/>
              </a:gradFill>
            </a:endParaRPr>
          </a:p>
        </p:txBody>
      </p:sp>
      <p:sp>
        <p:nvSpPr>
          <p:cNvPr id="13" name="Flowchart: Magnetic Disk 12"/>
          <p:cNvSpPr/>
          <p:nvPr/>
        </p:nvSpPr>
        <p:spPr>
          <a:xfrm>
            <a:off x="1575439" y="5399205"/>
            <a:ext cx="1940943" cy="983412"/>
          </a:xfrm>
          <a:prstGeom prst="flowChartMagneticDisk">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108000" tIns="0" rIns="108000" bIns="45718" numCol="1" rtlCol="0" anchor="t"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Document Queue Database</a:t>
            </a:r>
          </a:p>
        </p:txBody>
      </p:sp>
      <p:sp>
        <p:nvSpPr>
          <p:cNvPr id="14" name="Flowchart: Magnetic Disk 13"/>
          <p:cNvSpPr/>
          <p:nvPr/>
        </p:nvSpPr>
        <p:spPr>
          <a:xfrm>
            <a:off x="5414557" y="5409993"/>
            <a:ext cx="1940943" cy="983412"/>
          </a:xfrm>
          <a:prstGeom prst="flowChartMagneticDisk">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108000" tIns="0" rIns="108000" bIns="45718" numCol="1" rtlCol="0" anchor="t"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SharePoint Content Database</a:t>
            </a:r>
          </a:p>
        </p:txBody>
      </p:sp>
      <p:sp>
        <p:nvSpPr>
          <p:cNvPr id="19" name="Rectangle 18"/>
          <p:cNvSpPr/>
          <p:nvPr/>
        </p:nvSpPr>
        <p:spPr>
          <a:xfrm>
            <a:off x="4960453" y="3423684"/>
            <a:ext cx="3944614" cy="1375449"/>
          </a:xfrm>
          <a:prstGeom prst="rect">
            <a:avLst/>
          </a:prstGeom>
          <a:solidFill>
            <a:schemeClr val="bg1"/>
          </a:solidFill>
          <a:ln w="317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rtlCol="0" anchor="t"/>
          <a:lstStyle/>
          <a:p>
            <a:pPr algn="ctr"/>
            <a:r>
              <a:rPr lang="en-US" sz="1600" dirty="0" smtClean="0">
                <a:solidFill>
                  <a:schemeClr val="tx1"/>
                </a:solidFill>
                <a:latin typeface="+mj-lt"/>
                <a:ea typeface="Segoe UI" pitchFamily="34" charset="0"/>
                <a:cs typeface="Segoe UI" pitchFamily="34" charset="0"/>
              </a:rPr>
              <a:t>Document Translation Parsing Engine</a:t>
            </a:r>
          </a:p>
        </p:txBody>
      </p:sp>
      <p:sp>
        <p:nvSpPr>
          <p:cNvPr id="21" name="Rectangle 20"/>
          <p:cNvSpPr/>
          <p:nvPr/>
        </p:nvSpPr>
        <p:spPr>
          <a:xfrm>
            <a:off x="5270871" y="3844848"/>
            <a:ext cx="3466700" cy="33643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82880" tIns="0" rIns="182880" bIns="45718" numCol="1" rtlCol="0" anchor="ctr" anchorCtr="0" compatLnSpc="1">
            <a:prstTxWarp prst="textNoShape">
              <a:avLst/>
            </a:prstTxWarp>
          </a:bodyPr>
          <a:lstStyle/>
          <a:p>
            <a:pPr defTabSz="914099" fontAlgn="base">
              <a:spcBef>
                <a:spcPct val="0"/>
              </a:spcBef>
              <a:spcAft>
                <a:spcPct val="0"/>
              </a:spcAft>
            </a:pPr>
            <a:r>
              <a:rPr lang="en-US" sz="1400" b="1" dirty="0">
                <a:gradFill>
                  <a:gsLst>
                    <a:gs pos="0">
                      <a:srgbClr val="FFFFFF"/>
                    </a:gs>
                    <a:gs pos="100000">
                      <a:srgbClr val="FFFFFF"/>
                    </a:gs>
                  </a:gsLst>
                  <a:lin ang="5400000" scaled="0"/>
                </a:gradFill>
              </a:rPr>
              <a:t>Immediate Based Document Queue</a:t>
            </a:r>
          </a:p>
        </p:txBody>
      </p:sp>
      <p:sp>
        <p:nvSpPr>
          <p:cNvPr id="23" name="Rectangle 22"/>
          <p:cNvSpPr/>
          <p:nvPr/>
        </p:nvSpPr>
        <p:spPr>
          <a:xfrm>
            <a:off x="5270871" y="4306272"/>
            <a:ext cx="3466700" cy="33643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82880" tIns="0" rIns="182880" bIns="45718" numCol="1" rtlCol="0" anchor="ctr" anchorCtr="0" compatLnSpc="1">
            <a:prstTxWarp prst="textNoShape">
              <a:avLst/>
            </a:prstTxWarp>
          </a:bodyPr>
          <a:lstStyle/>
          <a:p>
            <a:pPr defTabSz="914099" fontAlgn="base">
              <a:spcBef>
                <a:spcPct val="0"/>
              </a:spcBef>
              <a:spcAft>
                <a:spcPct val="0"/>
              </a:spcAft>
            </a:pPr>
            <a:r>
              <a:rPr lang="en-US" sz="1400" b="1" dirty="0">
                <a:gradFill>
                  <a:gsLst>
                    <a:gs pos="0">
                      <a:srgbClr val="FFFFFF"/>
                    </a:gs>
                    <a:gs pos="100000">
                      <a:srgbClr val="FFFFFF"/>
                    </a:gs>
                  </a:gsLst>
                  <a:lin ang="5400000" scaled="0"/>
                </a:gradFill>
              </a:rPr>
              <a:t>Timer Job Based Document Queue</a:t>
            </a:r>
          </a:p>
        </p:txBody>
      </p:sp>
      <p:sp>
        <p:nvSpPr>
          <p:cNvPr id="7" name="Rounded Rectangle 6"/>
          <p:cNvSpPr/>
          <p:nvPr/>
        </p:nvSpPr>
        <p:spPr>
          <a:xfrm>
            <a:off x="1062104" y="2634290"/>
            <a:ext cx="8379596" cy="2543765"/>
          </a:xfrm>
          <a:prstGeom prst="roundRect">
            <a:avLst/>
          </a:prstGeom>
          <a:noFill/>
          <a:ln w="3175">
            <a:solidFill>
              <a:schemeClr val="bg1">
                <a:lumMod val="50000"/>
              </a:schemeClr>
            </a:solidFill>
            <a:prstDash val="lgDashDot"/>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sz="900" smtClean="0">
              <a:solidFill>
                <a:schemeClr val="tx1"/>
              </a:solidFill>
              <a:latin typeface="Segoe Script" pitchFamily="34" charset="0"/>
              <a:ea typeface="Segoe UI" pitchFamily="34" charset="0"/>
              <a:cs typeface="Segoe UI" pitchFamily="34" charset="0"/>
            </a:endParaRPr>
          </a:p>
        </p:txBody>
      </p:sp>
      <p:grpSp>
        <p:nvGrpSpPr>
          <p:cNvPr id="2055" name="Group 2054"/>
          <p:cNvGrpSpPr/>
          <p:nvPr/>
        </p:nvGrpSpPr>
        <p:grpSpPr>
          <a:xfrm>
            <a:off x="3362004" y="4203500"/>
            <a:ext cx="1188408" cy="700452"/>
            <a:chOff x="4403117" y="5462842"/>
            <a:chExt cx="1188408" cy="700452"/>
          </a:xfrm>
        </p:grpSpPr>
        <p:sp>
          <p:nvSpPr>
            <p:cNvPr id="40" name="Rounded Rectangle 39"/>
            <p:cNvSpPr/>
            <p:nvPr/>
          </p:nvSpPr>
          <p:spPr bwMode="auto">
            <a:xfrm>
              <a:off x="4403117" y="5462842"/>
              <a:ext cx="1054774" cy="534616"/>
            </a:xfrm>
            <a:prstGeom prst="roundRect">
              <a:avLst>
                <a:gd name="adj" fmla="val 183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182880" tIns="0" rIns="182880" bIns="45718" numCol="1" rtlCol="0" anchor="t" anchorCtr="0" compatLnSpc="1">
              <a:prstTxWarp prst="textNoShape">
                <a:avLst/>
              </a:prstTxWarp>
            </a:bodyPr>
            <a:lstStyle/>
            <a:p>
              <a:pPr defTabSz="914099" fontAlgn="base">
                <a:spcBef>
                  <a:spcPct val="0"/>
                </a:spcBef>
                <a:spcAft>
                  <a:spcPct val="0"/>
                </a:spcAft>
              </a:pPr>
              <a:endParaRPr lang="en-US" sz="2000" dirty="0">
                <a:gradFill>
                  <a:gsLst>
                    <a:gs pos="0">
                      <a:schemeClr val="tx1"/>
                    </a:gs>
                    <a:gs pos="100000">
                      <a:schemeClr val="tx1"/>
                    </a:gs>
                  </a:gsLst>
                  <a:lin ang="5400000" scaled="0"/>
                </a:gradFill>
              </a:endParaRPr>
            </a:p>
          </p:txBody>
        </p:sp>
        <p:sp>
          <p:nvSpPr>
            <p:cNvPr id="41" name="Rounded Rectangle 40"/>
            <p:cNvSpPr/>
            <p:nvPr/>
          </p:nvSpPr>
          <p:spPr bwMode="auto">
            <a:xfrm>
              <a:off x="4509995" y="5564153"/>
              <a:ext cx="823203" cy="314554"/>
            </a:xfrm>
            <a:prstGeom prst="roundRect">
              <a:avLst>
                <a:gd name="adj" fmla="val 632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1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Timer job</a:t>
              </a:r>
            </a:p>
          </p:txBody>
        </p:sp>
        <p:pic>
          <p:nvPicPr>
            <p:cNvPr id="42" name="Picture 7" descr="C:\Users\vesaj\Pictures\DVD_ART36\Artwork_Imagery\Icons - Illustrations\Time\clock illustration ic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18776" y="5648793"/>
              <a:ext cx="472749" cy="514501"/>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Box 26"/>
          <p:cNvSpPr txBox="1"/>
          <p:nvPr/>
        </p:nvSpPr>
        <p:spPr>
          <a:xfrm>
            <a:off x="10032194" y="4733764"/>
            <a:ext cx="1975449" cy="893120"/>
          </a:xfrm>
          <a:prstGeom prst="rect">
            <a:avLst/>
          </a:prstGeom>
          <a:noFill/>
        </p:spPr>
        <p:txBody>
          <a:bodyPr wrap="none" lIns="0" tIns="0" rIns="0" bIns="0" rtlCol="0">
            <a:noAutofit/>
          </a:bodyPr>
          <a:lstStyle/>
          <a:p>
            <a:pPr algn="ctr"/>
            <a:r>
              <a:rPr lang="en-US" sz="2000" dirty="0" smtClean="0">
                <a:gradFill>
                  <a:gsLst>
                    <a:gs pos="0">
                      <a:schemeClr val="tx1"/>
                    </a:gs>
                    <a:gs pos="86000">
                      <a:schemeClr val="tx1"/>
                    </a:gs>
                  </a:gsLst>
                  <a:lin ang="5400000" scaled="0"/>
                </a:gradFill>
                <a:latin typeface="Segoe UI Light" pitchFamily="34" charset="0"/>
              </a:rPr>
              <a:t>Online </a:t>
            </a:r>
            <a:br>
              <a:rPr lang="en-US" sz="2000" dirty="0" smtClean="0">
                <a:gradFill>
                  <a:gsLst>
                    <a:gs pos="0">
                      <a:schemeClr val="tx1"/>
                    </a:gs>
                    <a:gs pos="86000">
                      <a:schemeClr val="tx1"/>
                    </a:gs>
                  </a:gsLst>
                  <a:lin ang="5400000" scaled="0"/>
                </a:gradFill>
                <a:latin typeface="Segoe UI Light" pitchFamily="34" charset="0"/>
              </a:rPr>
            </a:br>
            <a:r>
              <a:rPr lang="en-US" sz="2000" dirty="0" smtClean="0">
                <a:gradFill>
                  <a:gsLst>
                    <a:gs pos="0">
                      <a:schemeClr val="tx1"/>
                    </a:gs>
                    <a:gs pos="86000">
                      <a:schemeClr val="tx1"/>
                    </a:gs>
                  </a:gsLst>
                  <a:lin ang="5400000" scaled="0"/>
                </a:gradFill>
                <a:latin typeface="Segoe UI Light" pitchFamily="34" charset="0"/>
              </a:rPr>
              <a:t>Translation</a:t>
            </a:r>
            <a:br>
              <a:rPr lang="en-US" sz="2000" dirty="0" smtClean="0">
                <a:gradFill>
                  <a:gsLst>
                    <a:gs pos="0">
                      <a:schemeClr val="tx1"/>
                    </a:gs>
                    <a:gs pos="86000">
                      <a:schemeClr val="tx1"/>
                    </a:gs>
                  </a:gsLst>
                  <a:lin ang="5400000" scaled="0"/>
                </a:gradFill>
                <a:latin typeface="Segoe UI Light" pitchFamily="34" charset="0"/>
              </a:rPr>
            </a:br>
            <a:r>
              <a:rPr lang="en-US" sz="2000" dirty="0" smtClean="0">
                <a:gradFill>
                  <a:gsLst>
                    <a:gs pos="0">
                      <a:schemeClr val="tx1"/>
                    </a:gs>
                    <a:gs pos="86000">
                      <a:schemeClr val="tx1"/>
                    </a:gs>
                  </a:gsLst>
                  <a:lin ang="5400000" scaled="0"/>
                </a:gradFill>
                <a:latin typeface="Segoe UI Light" pitchFamily="34" charset="0"/>
              </a:rPr>
              <a:t>Engine</a:t>
            </a:r>
          </a:p>
        </p:txBody>
      </p:sp>
      <p:cxnSp>
        <p:nvCxnSpPr>
          <p:cNvPr id="28" name="Straight Arrow Connector 27"/>
          <p:cNvCxnSpPr/>
          <p:nvPr/>
        </p:nvCxnSpPr>
        <p:spPr>
          <a:xfrm flipH="1" flipV="1">
            <a:off x="9041258" y="4181278"/>
            <a:ext cx="1080000" cy="22222"/>
          </a:xfrm>
          <a:prstGeom prst="straightConnector1">
            <a:avLst/>
          </a:prstGeom>
          <a:ln w="60325">
            <a:solidFill>
              <a:schemeClr val="bg2"/>
            </a:solidFill>
            <a:headEnd type="stealth" w="lg" len="lg"/>
            <a:tailEnd type="stealth" w="lg" len="lg"/>
          </a:ln>
        </p:spPr>
        <p:style>
          <a:lnRef idx="1">
            <a:schemeClr val="dk1"/>
          </a:lnRef>
          <a:fillRef idx="0">
            <a:schemeClr val="dk1"/>
          </a:fillRef>
          <a:effectRef idx="0">
            <a:schemeClr val="dk1"/>
          </a:effectRef>
          <a:fontRef idx="minor">
            <a:schemeClr val="tx1"/>
          </a:fontRef>
        </p:style>
      </p:cxnSp>
      <p:cxnSp>
        <p:nvCxnSpPr>
          <p:cNvPr id="34" name="Straight Arrow Connector 33"/>
          <p:cNvCxnSpPr>
            <a:endCxn id="14" idx="1"/>
          </p:cNvCxnSpPr>
          <p:nvPr/>
        </p:nvCxnSpPr>
        <p:spPr>
          <a:xfrm>
            <a:off x="6385029" y="4709806"/>
            <a:ext cx="0" cy="700187"/>
          </a:xfrm>
          <a:prstGeom prst="straightConnector1">
            <a:avLst/>
          </a:prstGeom>
          <a:ln w="60325">
            <a:solidFill>
              <a:schemeClr val="bg2"/>
            </a:solidFill>
            <a:headEnd type="stealth" w="lg" len="lg"/>
            <a:tailEnd type="stealth" w="lg" len="lg"/>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a:off x="2430104" y="4328908"/>
            <a:ext cx="0" cy="1044500"/>
          </a:xfrm>
          <a:prstGeom prst="straightConnector1">
            <a:avLst/>
          </a:prstGeom>
          <a:ln w="60325">
            <a:solidFill>
              <a:schemeClr val="bg2"/>
            </a:solidFill>
            <a:headEnd type="stealth" w="lg" len="lg"/>
            <a:tailEnd type="stealth" w="lg" len="lg"/>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flipH="1">
            <a:off x="2428923" y="2495371"/>
            <a:ext cx="1181" cy="1220312"/>
          </a:xfrm>
          <a:prstGeom prst="straightConnector1">
            <a:avLst/>
          </a:prstGeom>
          <a:ln w="60325">
            <a:solidFill>
              <a:schemeClr val="bg2"/>
            </a:solidFill>
            <a:headEnd type="stealth" w="lg" len="lg"/>
            <a:tailEnd type="stealth" w="lg" len="lg"/>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a:off x="3293095" y="3831012"/>
            <a:ext cx="1656000" cy="5571"/>
          </a:xfrm>
          <a:prstGeom prst="straightConnector1">
            <a:avLst/>
          </a:prstGeom>
          <a:ln w="60325">
            <a:solidFill>
              <a:schemeClr val="bg2"/>
            </a:solidFill>
            <a:headEnd type="none" w="lg" len="lg"/>
            <a:tailEnd type="stealth" w="lg" len="lg"/>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a:off x="4523653" y="4450032"/>
            <a:ext cx="707325" cy="0"/>
          </a:xfrm>
          <a:prstGeom prst="straightConnector1">
            <a:avLst/>
          </a:prstGeom>
          <a:ln w="60325">
            <a:solidFill>
              <a:schemeClr val="bg2"/>
            </a:solidFill>
            <a:headEnd type="none" w="lg" len="lg"/>
            <a:tailEnd type="stealth" w="lg" len="lg"/>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flipV="1">
            <a:off x="2770959" y="4619366"/>
            <a:ext cx="522136" cy="697608"/>
          </a:xfrm>
          <a:prstGeom prst="straightConnector1">
            <a:avLst/>
          </a:prstGeom>
          <a:ln w="60325">
            <a:solidFill>
              <a:schemeClr val="bg2"/>
            </a:solidFill>
            <a:headEnd type="none" w="lg" len="lg"/>
            <a:tailEnd type="stealth"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60240421"/>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dirty="0" smtClean="0"/>
              <a:t>Translation Services – Synchronous Conversion</a:t>
            </a:r>
            <a:endParaRPr lang="en-US" sz="4800" dirty="0"/>
          </a:p>
        </p:txBody>
      </p:sp>
      <p:sp>
        <p:nvSpPr>
          <p:cNvPr id="5" name="Text Placeholder 4"/>
          <p:cNvSpPr>
            <a:spLocks noGrp="1"/>
          </p:cNvSpPr>
          <p:nvPr>
            <p:ph type="body" sz="quarter" idx="10"/>
          </p:nvPr>
        </p:nvSpPr>
        <p:spPr/>
        <p:txBody>
          <a:bodyPr/>
          <a:lstStyle/>
          <a:p>
            <a:endParaRPr lang="en-US" sz="2400" dirty="0" smtClean="0"/>
          </a:p>
          <a:p>
            <a:r>
              <a:rPr lang="en-US" sz="2400" dirty="0" err="1" smtClean="0"/>
              <a:t>SPServiceContext</a:t>
            </a:r>
            <a:r>
              <a:rPr lang="en-US" sz="2400" dirty="0" smtClean="0"/>
              <a:t> </a:t>
            </a:r>
            <a:r>
              <a:rPr lang="en-US" sz="2400" dirty="0" err="1"/>
              <a:t>sc</a:t>
            </a:r>
            <a:r>
              <a:rPr lang="en-US" sz="2400" dirty="0"/>
              <a:t> = </a:t>
            </a:r>
            <a:r>
              <a:rPr lang="en-US" sz="2400" dirty="0" err="1"/>
              <a:t>SPServiceContext.GetContext</a:t>
            </a:r>
            <a:r>
              <a:rPr lang="en-US" sz="2400" dirty="0"/>
              <a:t>(site);</a:t>
            </a:r>
          </a:p>
          <a:p>
            <a:r>
              <a:rPr lang="en-US" sz="2400" dirty="0"/>
              <a:t>Byte[] </a:t>
            </a:r>
            <a:r>
              <a:rPr lang="en-US" sz="2400" dirty="0" err="1"/>
              <a:t>inputByte</a:t>
            </a:r>
            <a:r>
              <a:rPr lang="en-US" sz="2400" dirty="0"/>
              <a:t> = Convert2Byte(</a:t>
            </a:r>
            <a:r>
              <a:rPr lang="en-US" sz="2400" dirty="0" err="1"/>
              <a:t>file.OpenBinaryStream</a:t>
            </a:r>
            <a:r>
              <a:rPr lang="en-US" sz="2400" dirty="0"/>
              <a:t>());</a:t>
            </a:r>
          </a:p>
          <a:p>
            <a:r>
              <a:rPr lang="en-US" sz="2400" dirty="0"/>
              <a:t>Byte[] </a:t>
            </a:r>
            <a:r>
              <a:rPr lang="en-US" sz="2400" dirty="0" err="1"/>
              <a:t>outputByte</a:t>
            </a:r>
            <a:r>
              <a:rPr lang="en-US" sz="2400" dirty="0"/>
              <a:t> = null;</a:t>
            </a:r>
          </a:p>
          <a:p>
            <a:endParaRPr lang="en-US" sz="2400" dirty="0"/>
          </a:p>
          <a:p>
            <a:r>
              <a:rPr lang="en-US" sz="2400" dirty="0" err="1"/>
              <a:t>SyncTranslator</a:t>
            </a:r>
            <a:r>
              <a:rPr lang="en-US" sz="2400" dirty="0"/>
              <a:t> job = new </a:t>
            </a:r>
            <a:r>
              <a:rPr lang="en-US" sz="2400" dirty="0" err="1"/>
              <a:t>SyncTranslator</a:t>
            </a:r>
            <a:r>
              <a:rPr lang="en-US" sz="2400" dirty="0"/>
              <a:t>(</a:t>
            </a:r>
          </a:p>
          <a:p>
            <a:r>
              <a:rPr lang="en-US" sz="2400" dirty="0"/>
              <a:t>  </a:t>
            </a:r>
            <a:r>
              <a:rPr lang="en-US" sz="2400" dirty="0" smtClean="0"/>
              <a:t>    </a:t>
            </a:r>
            <a:r>
              <a:rPr lang="en-US" sz="2400" dirty="0" err="1" smtClean="0"/>
              <a:t>sc</a:t>
            </a:r>
            <a:r>
              <a:rPr lang="en-US" sz="2400" dirty="0"/>
              <a:t>, </a:t>
            </a:r>
            <a:r>
              <a:rPr lang="en-US" sz="2400" dirty="0" err="1"/>
              <a:t>CultureInfo.GetCultureInfo</a:t>
            </a:r>
            <a:r>
              <a:rPr lang="en-US" sz="2400" dirty="0"/>
              <a:t>(2058));</a:t>
            </a:r>
          </a:p>
          <a:p>
            <a:endParaRPr lang="en-US" sz="2400" dirty="0"/>
          </a:p>
          <a:p>
            <a:r>
              <a:rPr lang="en-US" sz="2400" dirty="0" err="1"/>
              <a:t>TranslationItemInfo</a:t>
            </a:r>
            <a:r>
              <a:rPr lang="en-US" sz="2400" dirty="0"/>
              <a:t> </a:t>
            </a:r>
            <a:r>
              <a:rPr lang="en-US" sz="2400" dirty="0" err="1"/>
              <a:t>itemInfo</a:t>
            </a:r>
            <a:r>
              <a:rPr lang="en-US" sz="2400" dirty="0"/>
              <a:t> = </a:t>
            </a:r>
            <a:r>
              <a:rPr lang="en-US" sz="2400" dirty="0" err="1"/>
              <a:t>job.Translate</a:t>
            </a:r>
            <a:r>
              <a:rPr lang="en-US" sz="2400" dirty="0"/>
              <a:t>(</a:t>
            </a:r>
          </a:p>
          <a:p>
            <a:r>
              <a:rPr lang="en-US" sz="2400" dirty="0"/>
              <a:t>  </a:t>
            </a:r>
            <a:r>
              <a:rPr lang="en-US" sz="2400" dirty="0" smtClean="0"/>
              <a:t>    </a:t>
            </a:r>
            <a:r>
              <a:rPr lang="en-US" sz="2400" dirty="0" err="1" smtClean="0"/>
              <a:t>inputByte</a:t>
            </a:r>
            <a:r>
              <a:rPr lang="en-US" sz="2400" dirty="0"/>
              <a:t>, out </a:t>
            </a:r>
            <a:r>
              <a:rPr lang="en-US" sz="2400" dirty="0" err="1"/>
              <a:t>outputByte</a:t>
            </a:r>
            <a:r>
              <a:rPr lang="en-US" sz="2400" dirty="0"/>
              <a:t>, extension);</a:t>
            </a:r>
          </a:p>
          <a:p>
            <a:endParaRPr lang="en-US" sz="2400" dirty="0"/>
          </a:p>
          <a:p>
            <a:endParaRPr lang="en-US" sz="2400" dirty="0"/>
          </a:p>
        </p:txBody>
      </p:sp>
      <p:sp>
        <p:nvSpPr>
          <p:cNvPr id="7" name="TextBox 6"/>
          <p:cNvSpPr txBox="1"/>
          <p:nvPr/>
        </p:nvSpPr>
        <p:spPr>
          <a:xfrm>
            <a:off x="631446" y="2240280"/>
            <a:ext cx="9830629" cy="349185"/>
          </a:xfrm>
          <a:prstGeom prst="rect">
            <a:avLst/>
          </a:prstGeom>
          <a:noFill/>
          <a:ln>
            <a:solidFill>
              <a:schemeClr val="tx1"/>
            </a:solidFill>
          </a:ln>
          <a:effectLst>
            <a:softEdge rad="12700"/>
          </a:effectLst>
        </p:spPr>
        <p:txBody>
          <a:bodyPr wrap="square" lIns="117208" tIns="58604" rIns="117208" bIns="58604" rtlCol="0">
            <a:spAutoFit/>
          </a:bodyPr>
          <a:lstStyle/>
          <a:p>
            <a:endParaRPr lang="en-US" sz="1500" dirty="0" err="1">
              <a:latin typeface="Consolas" pitchFamily="49" charset="0"/>
              <a:cs typeface="Consolas" pitchFamily="49" charset="0"/>
            </a:endParaRPr>
          </a:p>
        </p:txBody>
      </p:sp>
    </p:spTree>
    <p:extLst>
      <p:ext uri="{BB962C8B-B14F-4D97-AF65-F5344CB8AC3E}">
        <p14:creationId xmlns:p14="http://schemas.microsoft.com/office/powerpoint/2010/main" val="4237096199"/>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 </a:t>
            </a:r>
            <a:endParaRPr lang="en-US" dirty="0"/>
          </a:p>
        </p:txBody>
      </p:sp>
      <p:sp>
        <p:nvSpPr>
          <p:cNvPr id="6" name="Text Placeholder 5"/>
          <p:cNvSpPr>
            <a:spLocks noGrp="1"/>
          </p:cNvSpPr>
          <p:nvPr>
            <p:ph type="body" sz="quarter" idx="11"/>
          </p:nvPr>
        </p:nvSpPr>
        <p:spPr/>
        <p:txBody>
          <a:bodyPr/>
          <a:lstStyle/>
          <a:p>
            <a:r>
              <a:rPr lang="en-US" dirty="0"/>
              <a:t>Translation Services</a:t>
            </a:r>
          </a:p>
        </p:txBody>
      </p:sp>
    </p:spTree>
    <p:extLst>
      <p:ext uri="{BB962C8B-B14F-4D97-AF65-F5344CB8AC3E}">
        <p14:creationId xmlns:p14="http://schemas.microsoft.com/office/powerpoint/2010/main" val="17742038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Summary</a:t>
            </a:r>
            <a:endParaRPr lang="en-US" dirty="0"/>
          </a:p>
        </p:txBody>
      </p:sp>
      <p:sp>
        <p:nvSpPr>
          <p:cNvPr id="5" name="Content Placeholder 4"/>
          <p:cNvSpPr>
            <a:spLocks noGrp="1"/>
          </p:cNvSpPr>
          <p:nvPr>
            <p:ph type="body" sz="quarter" idx="10"/>
          </p:nvPr>
        </p:nvSpPr>
        <p:spPr/>
        <p:txBody>
          <a:bodyPr/>
          <a:lstStyle/>
          <a:p>
            <a:r>
              <a:rPr lang="en-US" smtClean="0"/>
              <a:t>Excel Services</a:t>
            </a:r>
          </a:p>
          <a:p>
            <a:r>
              <a:rPr lang="en-US" smtClean="0"/>
              <a:t>Word Automation Services</a:t>
            </a:r>
          </a:p>
          <a:p>
            <a:r>
              <a:rPr lang="en-US" smtClean="0"/>
              <a:t>PowerPoint Automation Services</a:t>
            </a:r>
          </a:p>
          <a:p>
            <a:r>
              <a:rPr lang="en-US" smtClean="0"/>
              <a:t>Translation Services</a:t>
            </a:r>
            <a:endParaRPr lang="en-US" dirty="0"/>
          </a:p>
        </p:txBody>
      </p:sp>
    </p:spTree>
    <p:extLst>
      <p:ext uri="{BB962C8B-B14F-4D97-AF65-F5344CB8AC3E}">
        <p14:creationId xmlns:p14="http://schemas.microsoft.com/office/powerpoint/2010/main" val="4246731289"/>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24250" y="1716882"/>
            <a:ext cx="5490606" cy="3647152"/>
          </a:xfrm>
          <a:prstGeom prst="rect">
            <a:avLst/>
          </a:prstGeom>
          <a:noFill/>
        </p:spPr>
        <p:txBody>
          <a:bodyPr wrap="none" rtlCol="0">
            <a:spAutoFit/>
          </a:bodyPr>
          <a:lstStyle/>
          <a:p>
            <a:r>
              <a:rPr lang="fi-FI" sz="19900" dirty="0">
                <a:solidFill>
                  <a:schemeClr val="bg1"/>
                </a:solidFill>
                <a:effectLst>
                  <a:outerShdw blurRad="38100" dist="38100" dir="2700000" algn="tl">
                    <a:srgbClr val="000000">
                      <a:alpha val="43137"/>
                    </a:srgbClr>
                  </a:outerShdw>
                </a:effectLst>
              </a:rPr>
              <a:t>Q&amp;A</a:t>
            </a:r>
            <a:endParaRPr lang="en-US" sz="19900" dirty="0">
              <a:solidFill>
                <a:schemeClr val="bg1"/>
              </a:solidFill>
              <a:effectLst>
                <a:outerShdw blurRad="38100" dist="38100" dir="2700000" algn="tl">
                  <a:srgbClr val="000000">
                    <a:alpha val="43137"/>
                  </a:srgbClr>
                </a:outerShdw>
              </a:effectLst>
            </a:endParaRPr>
          </a:p>
          <a:p>
            <a:endParaRPr lang="en-US" sz="3200" dirty="0"/>
          </a:p>
        </p:txBody>
      </p:sp>
    </p:spTree>
    <p:extLst>
      <p:ext uri="{BB962C8B-B14F-4D97-AF65-F5344CB8AC3E}">
        <p14:creationId xmlns:p14="http://schemas.microsoft.com/office/powerpoint/2010/main" val="314801662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14" y="5959359"/>
            <a:ext cx="10755853" cy="606312"/>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Tree>
    <p:extLst>
      <p:ext uri="{BB962C8B-B14F-4D97-AF65-F5344CB8AC3E}">
        <p14:creationId xmlns:p14="http://schemas.microsoft.com/office/powerpoint/2010/main" val="360291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Excel </a:t>
            </a:r>
            <a:r>
              <a:rPr lang="en-US" dirty="0"/>
              <a:t>Services: Key </a:t>
            </a:r>
            <a:r>
              <a:rPr lang="en-US" dirty="0" smtClean="0"/>
              <a:t>Areas</a:t>
            </a:r>
            <a:endParaRPr lang="en-US" dirty="0"/>
          </a:p>
        </p:txBody>
      </p:sp>
      <p:sp>
        <p:nvSpPr>
          <p:cNvPr id="5" name="Content Placeholder 4"/>
          <p:cNvSpPr>
            <a:spLocks noGrp="1"/>
          </p:cNvSpPr>
          <p:nvPr>
            <p:ph type="body" sz="quarter" idx="10"/>
          </p:nvPr>
        </p:nvSpPr>
        <p:spPr/>
        <p:txBody>
          <a:bodyPr/>
          <a:lstStyle/>
          <a:p>
            <a:r>
              <a:rPr lang="en-US" dirty="0" smtClean="0"/>
              <a:t>SOAP Web Service</a:t>
            </a:r>
          </a:p>
          <a:p>
            <a:r>
              <a:rPr lang="en-US" dirty="0" smtClean="0"/>
              <a:t>JavaScript Object Model</a:t>
            </a:r>
          </a:p>
          <a:p>
            <a:r>
              <a:rPr lang="en-US" dirty="0" smtClean="0"/>
              <a:t>REST</a:t>
            </a:r>
          </a:p>
          <a:p>
            <a:endParaRPr lang="en-US" dirty="0"/>
          </a:p>
        </p:txBody>
      </p:sp>
    </p:spTree>
    <p:extLst>
      <p:ext uri="{BB962C8B-B14F-4D97-AF65-F5344CB8AC3E}">
        <p14:creationId xmlns:p14="http://schemas.microsoft.com/office/powerpoint/2010/main" val="224048333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Excel </a:t>
            </a:r>
            <a:r>
              <a:rPr lang="en-US" dirty="0"/>
              <a:t>Services: SOAP Web </a:t>
            </a:r>
            <a:r>
              <a:rPr lang="en-US" dirty="0" smtClean="0"/>
              <a:t>Service</a:t>
            </a:r>
            <a:endParaRPr lang="en-US" dirty="0"/>
          </a:p>
        </p:txBody>
      </p:sp>
      <p:sp>
        <p:nvSpPr>
          <p:cNvPr id="5" name="Content Placeholder 4"/>
          <p:cNvSpPr>
            <a:spLocks noGrp="1"/>
          </p:cNvSpPr>
          <p:nvPr>
            <p:ph type="body" sz="quarter" idx="10"/>
          </p:nvPr>
        </p:nvSpPr>
        <p:spPr/>
        <p:txBody>
          <a:bodyPr/>
          <a:lstStyle/>
          <a:p>
            <a:r>
              <a:rPr lang="en-US" dirty="0" smtClean="0"/>
              <a:t>http://{sharepointsite}/_vti_bin/ExcelService.asmx</a:t>
            </a:r>
          </a:p>
          <a:p>
            <a:r>
              <a:rPr lang="en-US" dirty="0" smtClean="0"/>
              <a:t>Exists in SharePoint 2010</a:t>
            </a:r>
          </a:p>
          <a:p>
            <a:r>
              <a:rPr lang="en-US" dirty="0" smtClean="0"/>
              <a:t>No changes from SharePoint 2010</a:t>
            </a:r>
            <a:endParaRPr lang="en-US" dirty="0"/>
          </a:p>
        </p:txBody>
      </p:sp>
    </p:spTree>
    <p:extLst>
      <p:ext uri="{BB962C8B-B14F-4D97-AF65-F5344CB8AC3E}">
        <p14:creationId xmlns:p14="http://schemas.microsoft.com/office/powerpoint/2010/main" val="157745706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Excel </a:t>
            </a:r>
            <a:r>
              <a:rPr lang="en-US" dirty="0"/>
              <a:t>Services: JavaScript Object </a:t>
            </a:r>
            <a:r>
              <a:rPr lang="en-US" dirty="0" smtClean="0"/>
              <a:t>Model</a:t>
            </a:r>
            <a:endParaRPr lang="en-US" dirty="0"/>
          </a:p>
        </p:txBody>
      </p:sp>
      <p:sp>
        <p:nvSpPr>
          <p:cNvPr id="5" name="Content Placeholder 4"/>
          <p:cNvSpPr>
            <a:spLocks noGrp="1"/>
          </p:cNvSpPr>
          <p:nvPr>
            <p:ph type="body" sz="quarter" idx="10"/>
          </p:nvPr>
        </p:nvSpPr>
        <p:spPr/>
        <p:txBody>
          <a:bodyPr/>
          <a:lstStyle/>
          <a:p>
            <a:r>
              <a:rPr lang="en-US" dirty="0" smtClean="0"/>
              <a:t>Exists in SharePoint 2010</a:t>
            </a:r>
          </a:p>
          <a:p>
            <a:r>
              <a:rPr lang="en-US" dirty="0" smtClean="0"/>
              <a:t>Allows scripting against spreadsheets in the Excel Services web part </a:t>
            </a:r>
          </a:p>
          <a:p>
            <a:r>
              <a:rPr lang="en-US" dirty="0" smtClean="0"/>
              <a:t>New Methods, New Events</a:t>
            </a:r>
          </a:p>
          <a:p>
            <a:r>
              <a:rPr lang="en-US" dirty="0" smtClean="0"/>
              <a:t>SharePoint Online Support</a:t>
            </a:r>
          </a:p>
          <a:p>
            <a:r>
              <a:rPr lang="en-US" dirty="0" smtClean="0"/>
              <a:t>JavaScript User-Defined Functions</a:t>
            </a:r>
            <a:endParaRPr lang="en-US" dirty="0"/>
          </a:p>
        </p:txBody>
      </p:sp>
    </p:spTree>
    <p:extLst>
      <p:ext uri="{BB962C8B-B14F-4D97-AF65-F5344CB8AC3E}">
        <p14:creationId xmlns:p14="http://schemas.microsoft.com/office/powerpoint/2010/main" val="94681903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dirty="0" smtClean="0"/>
              <a:t>Excel </a:t>
            </a:r>
            <a:r>
              <a:rPr lang="en-US" sz="4800" dirty="0"/>
              <a:t>Services: New JavaScript </a:t>
            </a:r>
            <a:r>
              <a:rPr lang="en-US" sz="4800" dirty="0" smtClean="0"/>
              <a:t>Functionality</a:t>
            </a:r>
            <a:endParaRPr lang="en-US" sz="4800" dirty="0"/>
          </a:p>
        </p:txBody>
      </p:sp>
      <p:sp>
        <p:nvSpPr>
          <p:cNvPr id="5" name="Content Placeholder 4"/>
          <p:cNvSpPr>
            <a:spLocks noGrp="1"/>
          </p:cNvSpPr>
          <p:nvPr>
            <p:ph type="body" sz="quarter" idx="10"/>
          </p:nvPr>
        </p:nvSpPr>
        <p:spPr/>
        <p:txBody>
          <a:bodyPr/>
          <a:lstStyle/>
          <a:p>
            <a:r>
              <a:rPr lang="en-US" dirty="0" smtClean="0"/>
              <a:t>Support for Hidden Sheets</a:t>
            </a:r>
          </a:p>
          <a:p>
            <a:r>
              <a:rPr lang="en-US" dirty="0" smtClean="0"/>
              <a:t>Ability to Specify a Callback function after reload</a:t>
            </a:r>
          </a:p>
          <a:p>
            <a:r>
              <a:rPr lang="en-US" dirty="0" smtClean="0"/>
              <a:t>New events to detect user changes</a:t>
            </a:r>
            <a:endParaRPr lang="en-US" dirty="0"/>
          </a:p>
        </p:txBody>
      </p:sp>
    </p:spTree>
    <p:extLst>
      <p:ext uri="{BB962C8B-B14F-4D97-AF65-F5344CB8AC3E}">
        <p14:creationId xmlns:p14="http://schemas.microsoft.com/office/powerpoint/2010/main" val="134407073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Excel </a:t>
            </a:r>
            <a:r>
              <a:rPr lang="en-US" dirty="0"/>
              <a:t>Services: JavaScript Object </a:t>
            </a:r>
            <a:r>
              <a:rPr lang="en-US" dirty="0" smtClean="0"/>
              <a:t>Model</a:t>
            </a:r>
            <a:endParaRPr lang="en-US" dirty="0"/>
          </a:p>
        </p:txBody>
      </p:sp>
      <p:sp>
        <p:nvSpPr>
          <p:cNvPr id="5" name="Content Placeholder 4"/>
          <p:cNvSpPr>
            <a:spLocks noGrp="1"/>
          </p:cNvSpPr>
          <p:nvPr>
            <p:ph type="body" sz="quarter" idx="10"/>
          </p:nvPr>
        </p:nvSpPr>
        <p:spPr/>
        <p:txBody>
          <a:bodyPr/>
          <a:lstStyle/>
          <a:p>
            <a:r>
              <a:rPr lang="en-US" dirty="0" smtClean="0"/>
              <a:t>Allows scripting against the Excel Web App web part</a:t>
            </a:r>
            <a:endParaRPr lang="en-US" dirty="0"/>
          </a:p>
        </p:txBody>
      </p:sp>
      <p:sp>
        <p:nvSpPr>
          <p:cNvPr id="7" name="TextBox 6"/>
          <p:cNvSpPr txBox="1"/>
          <p:nvPr/>
        </p:nvSpPr>
        <p:spPr>
          <a:xfrm>
            <a:off x="631446" y="2240280"/>
            <a:ext cx="9830629" cy="4242559"/>
          </a:xfrm>
          <a:prstGeom prst="rect">
            <a:avLst/>
          </a:prstGeom>
          <a:noFill/>
          <a:ln>
            <a:solidFill>
              <a:schemeClr val="tx1"/>
            </a:solidFill>
          </a:ln>
          <a:effectLst>
            <a:softEdge rad="12700"/>
          </a:effectLst>
        </p:spPr>
        <p:txBody>
          <a:bodyPr wrap="square" lIns="117208" tIns="58604" rIns="117208" bIns="58604" rtlCol="0">
            <a:spAutoFit/>
          </a:bodyPr>
          <a:lstStyle/>
          <a:p>
            <a:r>
              <a:rPr lang="en-US" sz="1500" dirty="0" err="1">
                <a:latin typeface="Consolas" pitchFamily="49" charset="0"/>
                <a:cs typeface="Consolas" pitchFamily="49" charset="0"/>
              </a:rPr>
              <a:t>var</a:t>
            </a:r>
            <a:r>
              <a:rPr lang="en-US" sz="1500" dirty="0">
                <a:latin typeface="Consolas" pitchFamily="49" charset="0"/>
                <a:cs typeface="Consolas" pitchFamily="49" charset="0"/>
              </a:rPr>
              <a:t> </a:t>
            </a:r>
            <a:r>
              <a:rPr lang="en-US" sz="1500" dirty="0" err="1">
                <a:latin typeface="Consolas" pitchFamily="49" charset="0"/>
                <a:cs typeface="Consolas" pitchFamily="49" charset="0"/>
              </a:rPr>
              <a:t>ewa</a:t>
            </a:r>
            <a:r>
              <a:rPr lang="en-US" sz="1500" dirty="0">
                <a:latin typeface="Consolas" pitchFamily="49" charset="0"/>
                <a:cs typeface="Consolas" pitchFamily="49" charset="0"/>
              </a:rPr>
              <a:t>;</a:t>
            </a:r>
          </a:p>
          <a:p>
            <a:endParaRPr lang="en-US" sz="1500" dirty="0">
              <a:latin typeface="Consolas" pitchFamily="49" charset="0"/>
              <a:cs typeface="Consolas" pitchFamily="49" charset="0"/>
            </a:endParaRPr>
          </a:p>
          <a:p>
            <a:r>
              <a:rPr lang="en-US" sz="1500" dirty="0">
                <a:latin typeface="Consolas" pitchFamily="49" charset="0"/>
                <a:cs typeface="Consolas" pitchFamily="49" charset="0"/>
              </a:rPr>
              <a:t>$(document).ready(function () {</a:t>
            </a:r>
          </a:p>
          <a:p>
            <a:r>
              <a:rPr lang="en-US" sz="1500" dirty="0">
                <a:latin typeface="Consolas" pitchFamily="49" charset="0"/>
                <a:cs typeface="Consolas" pitchFamily="49" charset="0"/>
              </a:rPr>
              <a:t>    </a:t>
            </a:r>
            <a:r>
              <a:rPr lang="en-US" sz="1500" dirty="0" err="1">
                <a:latin typeface="Consolas" pitchFamily="49" charset="0"/>
                <a:cs typeface="Consolas" pitchFamily="49" charset="0"/>
              </a:rPr>
              <a:t>Ewa.EwaControl.add_applicationReady</a:t>
            </a:r>
            <a:r>
              <a:rPr lang="en-US" sz="1500" dirty="0">
                <a:latin typeface="Consolas" pitchFamily="49" charset="0"/>
                <a:cs typeface="Consolas" pitchFamily="49" charset="0"/>
              </a:rPr>
              <a:t>(</a:t>
            </a:r>
            <a:r>
              <a:rPr lang="en-US" sz="1500" dirty="0" err="1">
                <a:latin typeface="Consolas" pitchFamily="49" charset="0"/>
                <a:cs typeface="Consolas" pitchFamily="49" charset="0"/>
              </a:rPr>
              <a:t>ewaConnect</a:t>
            </a:r>
            <a:r>
              <a:rPr lang="en-US" sz="1500" dirty="0">
                <a:latin typeface="Consolas" pitchFamily="49" charset="0"/>
                <a:cs typeface="Consolas" pitchFamily="49" charset="0"/>
              </a:rPr>
              <a:t>);</a:t>
            </a:r>
          </a:p>
          <a:p>
            <a:r>
              <a:rPr lang="en-US" sz="1500" dirty="0">
                <a:latin typeface="Consolas" pitchFamily="49" charset="0"/>
                <a:cs typeface="Consolas" pitchFamily="49" charset="0"/>
              </a:rPr>
              <a:t>});</a:t>
            </a:r>
          </a:p>
          <a:p>
            <a:endParaRPr lang="en-US" sz="1500" dirty="0">
              <a:latin typeface="Consolas" pitchFamily="49" charset="0"/>
              <a:cs typeface="Consolas" pitchFamily="49" charset="0"/>
            </a:endParaRPr>
          </a:p>
          <a:p>
            <a:r>
              <a:rPr lang="en-US" sz="1500" dirty="0">
                <a:latin typeface="Consolas" pitchFamily="49" charset="0"/>
                <a:cs typeface="Consolas" pitchFamily="49" charset="0"/>
              </a:rPr>
              <a:t>function </a:t>
            </a:r>
            <a:r>
              <a:rPr lang="en-US" sz="1500" dirty="0" err="1">
                <a:latin typeface="Consolas" pitchFamily="49" charset="0"/>
                <a:cs typeface="Consolas" pitchFamily="49" charset="0"/>
              </a:rPr>
              <a:t>ewaConnect</a:t>
            </a:r>
            <a:r>
              <a:rPr lang="en-US" sz="1500" dirty="0">
                <a:latin typeface="Consolas" pitchFamily="49" charset="0"/>
                <a:cs typeface="Consolas" pitchFamily="49" charset="0"/>
              </a:rPr>
              <a:t>() {</a:t>
            </a:r>
          </a:p>
          <a:p>
            <a:r>
              <a:rPr lang="en-US" sz="1500" dirty="0">
                <a:latin typeface="Consolas" pitchFamily="49" charset="0"/>
                <a:cs typeface="Consolas" pitchFamily="49" charset="0"/>
              </a:rPr>
              <a:t>    </a:t>
            </a:r>
            <a:r>
              <a:rPr lang="en-US" sz="1500" dirty="0" err="1">
                <a:latin typeface="Consolas" pitchFamily="49" charset="0"/>
                <a:cs typeface="Consolas" pitchFamily="49" charset="0"/>
              </a:rPr>
              <a:t>ewa</a:t>
            </a:r>
            <a:r>
              <a:rPr lang="en-US" sz="1500" dirty="0">
                <a:latin typeface="Consolas" pitchFamily="49" charset="0"/>
                <a:cs typeface="Consolas" pitchFamily="49" charset="0"/>
              </a:rPr>
              <a:t> = </a:t>
            </a:r>
            <a:r>
              <a:rPr lang="en-US" sz="1500" dirty="0" err="1">
                <a:latin typeface="Consolas" pitchFamily="49" charset="0"/>
                <a:cs typeface="Consolas" pitchFamily="49" charset="0"/>
              </a:rPr>
              <a:t>Ewa.EwaControl.getInstances</a:t>
            </a:r>
            <a:r>
              <a:rPr lang="en-US" sz="1500" dirty="0">
                <a:latin typeface="Consolas" pitchFamily="49" charset="0"/>
                <a:cs typeface="Consolas" pitchFamily="49" charset="0"/>
              </a:rPr>
              <a:t>().</a:t>
            </a:r>
            <a:r>
              <a:rPr lang="en-US" sz="1500" dirty="0" err="1">
                <a:latin typeface="Consolas" pitchFamily="49" charset="0"/>
                <a:cs typeface="Consolas" pitchFamily="49" charset="0"/>
              </a:rPr>
              <a:t>getItem</a:t>
            </a:r>
            <a:r>
              <a:rPr lang="en-US" sz="1500" dirty="0">
                <a:latin typeface="Consolas" pitchFamily="49" charset="0"/>
                <a:cs typeface="Consolas" pitchFamily="49" charset="0"/>
              </a:rPr>
              <a:t>(0);</a:t>
            </a:r>
          </a:p>
          <a:p>
            <a:r>
              <a:rPr lang="en-US" sz="1500" dirty="0">
                <a:latin typeface="Consolas" pitchFamily="49" charset="0"/>
                <a:cs typeface="Consolas" pitchFamily="49" charset="0"/>
              </a:rPr>
              <a:t>    if (</a:t>
            </a:r>
            <a:r>
              <a:rPr lang="en-US" sz="1500" dirty="0" err="1">
                <a:latin typeface="Consolas" pitchFamily="49" charset="0"/>
                <a:cs typeface="Consolas" pitchFamily="49" charset="0"/>
              </a:rPr>
              <a:t>ewa</a:t>
            </a:r>
            <a:r>
              <a:rPr lang="en-US" sz="1500" dirty="0">
                <a:latin typeface="Consolas" pitchFamily="49" charset="0"/>
                <a:cs typeface="Consolas" pitchFamily="49" charset="0"/>
              </a:rPr>
              <a:t>) {</a:t>
            </a:r>
            <a:r>
              <a:rPr lang="en-US" sz="1500" dirty="0" err="1">
                <a:latin typeface="Consolas" pitchFamily="49" charset="0"/>
                <a:cs typeface="Consolas" pitchFamily="49" charset="0"/>
              </a:rPr>
              <a:t>ewa.add_activeCellChanged</a:t>
            </a:r>
            <a:r>
              <a:rPr lang="en-US" sz="1500" dirty="0">
                <a:latin typeface="Consolas" pitchFamily="49" charset="0"/>
                <a:cs typeface="Consolas" pitchFamily="49" charset="0"/>
              </a:rPr>
              <a:t>(</a:t>
            </a:r>
            <a:r>
              <a:rPr lang="en-US" sz="1500" dirty="0" err="1">
                <a:latin typeface="Consolas" pitchFamily="49" charset="0"/>
                <a:cs typeface="Consolas" pitchFamily="49" charset="0"/>
              </a:rPr>
              <a:t>ewaCellChanged</a:t>
            </a:r>
            <a:r>
              <a:rPr lang="en-US" sz="1500" dirty="0">
                <a:latin typeface="Consolas" pitchFamily="49" charset="0"/>
                <a:cs typeface="Consolas" pitchFamily="49" charset="0"/>
              </a:rPr>
              <a:t>);}</a:t>
            </a:r>
          </a:p>
          <a:p>
            <a:r>
              <a:rPr lang="en-US" sz="1500" dirty="0">
                <a:latin typeface="Consolas" pitchFamily="49" charset="0"/>
                <a:cs typeface="Consolas" pitchFamily="49" charset="0"/>
              </a:rPr>
              <a:t>}</a:t>
            </a:r>
          </a:p>
          <a:p>
            <a:endParaRPr lang="en-US" sz="1500" dirty="0">
              <a:latin typeface="Consolas" pitchFamily="49" charset="0"/>
              <a:cs typeface="Consolas" pitchFamily="49" charset="0"/>
            </a:endParaRPr>
          </a:p>
          <a:p>
            <a:r>
              <a:rPr lang="en-US" sz="1500" dirty="0">
                <a:latin typeface="Consolas" pitchFamily="49" charset="0"/>
                <a:cs typeface="Consolas" pitchFamily="49" charset="0"/>
              </a:rPr>
              <a:t>function </a:t>
            </a:r>
            <a:r>
              <a:rPr lang="en-US" sz="1500" dirty="0" err="1">
                <a:latin typeface="Consolas" pitchFamily="49" charset="0"/>
                <a:cs typeface="Consolas" pitchFamily="49" charset="0"/>
              </a:rPr>
              <a:t>ewaCellChanged</a:t>
            </a:r>
            <a:r>
              <a:rPr lang="en-US" sz="1500" dirty="0">
                <a:latin typeface="Consolas" pitchFamily="49" charset="0"/>
                <a:cs typeface="Consolas" pitchFamily="49" charset="0"/>
              </a:rPr>
              <a:t>(</a:t>
            </a:r>
            <a:r>
              <a:rPr lang="en-US" sz="1500" dirty="0" err="1">
                <a:latin typeface="Consolas" pitchFamily="49" charset="0"/>
                <a:cs typeface="Consolas" pitchFamily="49" charset="0"/>
              </a:rPr>
              <a:t>rangeArgs</a:t>
            </a:r>
            <a:r>
              <a:rPr lang="en-US" sz="1500" dirty="0">
                <a:latin typeface="Consolas" pitchFamily="49" charset="0"/>
                <a:cs typeface="Consolas" pitchFamily="49" charset="0"/>
              </a:rPr>
              <a:t>) {</a:t>
            </a:r>
          </a:p>
          <a:p>
            <a:r>
              <a:rPr lang="en-US" sz="1500" dirty="0">
                <a:latin typeface="Consolas" pitchFamily="49" charset="0"/>
                <a:cs typeface="Consolas" pitchFamily="49" charset="0"/>
              </a:rPr>
              <a:t>    </a:t>
            </a:r>
            <a:r>
              <a:rPr lang="en-US" sz="1500" dirty="0" err="1">
                <a:latin typeface="Consolas" pitchFamily="49" charset="0"/>
                <a:cs typeface="Consolas" pitchFamily="49" charset="0"/>
              </a:rPr>
              <a:t>var</a:t>
            </a:r>
            <a:r>
              <a:rPr lang="en-US" sz="1500" dirty="0">
                <a:latin typeface="Consolas" pitchFamily="49" charset="0"/>
                <a:cs typeface="Consolas" pitchFamily="49" charset="0"/>
              </a:rPr>
              <a:t> </a:t>
            </a:r>
            <a:r>
              <a:rPr lang="en-US" sz="1500" dirty="0" err="1">
                <a:latin typeface="Consolas" pitchFamily="49" charset="0"/>
                <a:cs typeface="Consolas" pitchFamily="49" charset="0"/>
              </a:rPr>
              <a:t>sheetName</a:t>
            </a:r>
            <a:r>
              <a:rPr lang="en-US" sz="1500" dirty="0">
                <a:latin typeface="Consolas" pitchFamily="49" charset="0"/>
                <a:cs typeface="Consolas" pitchFamily="49" charset="0"/>
              </a:rPr>
              <a:t> = </a:t>
            </a:r>
            <a:r>
              <a:rPr lang="en-US" sz="1500" dirty="0" err="1">
                <a:latin typeface="Consolas" pitchFamily="49" charset="0"/>
                <a:cs typeface="Consolas" pitchFamily="49" charset="0"/>
              </a:rPr>
              <a:t>rangeArgs.getRange</a:t>
            </a:r>
            <a:r>
              <a:rPr lang="en-US" sz="1500" dirty="0">
                <a:latin typeface="Consolas" pitchFamily="49" charset="0"/>
                <a:cs typeface="Consolas" pitchFamily="49" charset="0"/>
              </a:rPr>
              <a:t>().</a:t>
            </a:r>
            <a:r>
              <a:rPr lang="en-US" sz="1500" dirty="0" err="1">
                <a:latin typeface="Consolas" pitchFamily="49" charset="0"/>
                <a:cs typeface="Consolas" pitchFamily="49" charset="0"/>
              </a:rPr>
              <a:t>getSheet</a:t>
            </a:r>
            <a:r>
              <a:rPr lang="en-US" sz="1500" dirty="0">
                <a:latin typeface="Consolas" pitchFamily="49" charset="0"/>
                <a:cs typeface="Consolas" pitchFamily="49" charset="0"/>
              </a:rPr>
              <a:t>().</a:t>
            </a:r>
            <a:r>
              <a:rPr lang="en-US" sz="1500" dirty="0" err="1">
                <a:latin typeface="Consolas" pitchFamily="49" charset="0"/>
                <a:cs typeface="Consolas" pitchFamily="49" charset="0"/>
              </a:rPr>
              <a:t>getName</a:t>
            </a:r>
            <a:r>
              <a:rPr lang="en-US" sz="1500" dirty="0">
                <a:latin typeface="Consolas" pitchFamily="49" charset="0"/>
                <a:cs typeface="Consolas" pitchFamily="49" charset="0"/>
              </a:rPr>
              <a:t>();</a:t>
            </a:r>
          </a:p>
          <a:p>
            <a:r>
              <a:rPr lang="en-US" sz="1500" dirty="0">
                <a:latin typeface="Consolas" pitchFamily="49" charset="0"/>
                <a:cs typeface="Consolas" pitchFamily="49" charset="0"/>
              </a:rPr>
              <a:t>    </a:t>
            </a:r>
            <a:r>
              <a:rPr lang="en-US" sz="1500" dirty="0" err="1">
                <a:latin typeface="Consolas" pitchFamily="49" charset="0"/>
                <a:cs typeface="Consolas" pitchFamily="49" charset="0"/>
              </a:rPr>
              <a:t>var</a:t>
            </a:r>
            <a:r>
              <a:rPr lang="en-US" sz="1500" dirty="0">
                <a:latin typeface="Consolas" pitchFamily="49" charset="0"/>
                <a:cs typeface="Consolas" pitchFamily="49" charset="0"/>
              </a:rPr>
              <a:t> col = </a:t>
            </a:r>
            <a:r>
              <a:rPr lang="en-US" sz="1500" dirty="0" err="1">
                <a:latin typeface="Consolas" pitchFamily="49" charset="0"/>
                <a:cs typeface="Consolas" pitchFamily="49" charset="0"/>
              </a:rPr>
              <a:t>rangeArgs.getRange</a:t>
            </a:r>
            <a:r>
              <a:rPr lang="en-US" sz="1500" dirty="0">
                <a:latin typeface="Consolas" pitchFamily="49" charset="0"/>
                <a:cs typeface="Consolas" pitchFamily="49" charset="0"/>
              </a:rPr>
              <a:t>().</a:t>
            </a:r>
            <a:r>
              <a:rPr lang="en-US" sz="1500" dirty="0" err="1">
                <a:latin typeface="Consolas" pitchFamily="49" charset="0"/>
                <a:cs typeface="Consolas" pitchFamily="49" charset="0"/>
              </a:rPr>
              <a:t>getColumn</a:t>
            </a:r>
            <a:r>
              <a:rPr lang="en-US" sz="1500" dirty="0">
                <a:latin typeface="Consolas" pitchFamily="49" charset="0"/>
                <a:cs typeface="Consolas" pitchFamily="49" charset="0"/>
              </a:rPr>
              <a:t>();</a:t>
            </a:r>
          </a:p>
          <a:p>
            <a:r>
              <a:rPr lang="en-US" sz="1500" dirty="0">
                <a:latin typeface="Consolas" pitchFamily="49" charset="0"/>
                <a:cs typeface="Consolas" pitchFamily="49" charset="0"/>
              </a:rPr>
              <a:t>    </a:t>
            </a:r>
            <a:r>
              <a:rPr lang="en-US" sz="1500" dirty="0" err="1">
                <a:latin typeface="Consolas" pitchFamily="49" charset="0"/>
                <a:cs typeface="Consolas" pitchFamily="49" charset="0"/>
              </a:rPr>
              <a:t>var</a:t>
            </a:r>
            <a:r>
              <a:rPr lang="en-US" sz="1500" dirty="0">
                <a:latin typeface="Consolas" pitchFamily="49" charset="0"/>
                <a:cs typeface="Consolas" pitchFamily="49" charset="0"/>
              </a:rPr>
              <a:t> row = </a:t>
            </a:r>
            <a:r>
              <a:rPr lang="en-US" sz="1500" dirty="0" err="1">
                <a:latin typeface="Consolas" pitchFamily="49" charset="0"/>
                <a:cs typeface="Consolas" pitchFamily="49" charset="0"/>
              </a:rPr>
              <a:t>rangeArgs.getRange</a:t>
            </a:r>
            <a:r>
              <a:rPr lang="en-US" sz="1500" dirty="0">
                <a:latin typeface="Consolas" pitchFamily="49" charset="0"/>
                <a:cs typeface="Consolas" pitchFamily="49" charset="0"/>
              </a:rPr>
              <a:t>().</a:t>
            </a:r>
            <a:r>
              <a:rPr lang="en-US" sz="1500" dirty="0" err="1">
                <a:latin typeface="Consolas" pitchFamily="49" charset="0"/>
                <a:cs typeface="Consolas" pitchFamily="49" charset="0"/>
              </a:rPr>
              <a:t>getRow</a:t>
            </a:r>
            <a:r>
              <a:rPr lang="en-US" sz="1500" dirty="0">
                <a:latin typeface="Consolas" pitchFamily="49" charset="0"/>
                <a:cs typeface="Consolas" pitchFamily="49" charset="0"/>
              </a:rPr>
              <a:t>();</a:t>
            </a:r>
          </a:p>
          <a:p>
            <a:r>
              <a:rPr lang="en-US" sz="1500" dirty="0">
                <a:latin typeface="Consolas" pitchFamily="49" charset="0"/>
                <a:cs typeface="Consolas" pitchFamily="49" charset="0"/>
              </a:rPr>
              <a:t>    </a:t>
            </a:r>
            <a:r>
              <a:rPr lang="en-US" sz="1500" dirty="0" err="1">
                <a:latin typeface="Consolas" pitchFamily="49" charset="0"/>
                <a:cs typeface="Consolas" pitchFamily="49" charset="0"/>
              </a:rPr>
              <a:t>var</a:t>
            </a:r>
            <a:r>
              <a:rPr lang="en-US" sz="1500" dirty="0">
                <a:latin typeface="Consolas" pitchFamily="49" charset="0"/>
                <a:cs typeface="Consolas" pitchFamily="49" charset="0"/>
              </a:rPr>
              <a:t> value = </a:t>
            </a:r>
            <a:r>
              <a:rPr lang="en-US" sz="1500" dirty="0" err="1">
                <a:latin typeface="Consolas" pitchFamily="49" charset="0"/>
                <a:cs typeface="Consolas" pitchFamily="49" charset="0"/>
              </a:rPr>
              <a:t>rangeArgs.getFormattedValues</a:t>
            </a:r>
            <a:r>
              <a:rPr lang="en-US" sz="1500" dirty="0">
                <a:latin typeface="Consolas" pitchFamily="49" charset="0"/>
                <a:cs typeface="Consolas" pitchFamily="49" charset="0"/>
              </a:rPr>
              <a:t>();</a:t>
            </a:r>
          </a:p>
          <a:p>
            <a:r>
              <a:rPr lang="en-US" sz="1500" dirty="0">
                <a:latin typeface="Consolas" pitchFamily="49" charset="0"/>
                <a:cs typeface="Consolas" pitchFamily="49" charset="0"/>
              </a:rPr>
              <a:t>    alert((row + 1) + “, “ + (col + 1) + “, “ + value);</a:t>
            </a:r>
          </a:p>
          <a:p>
            <a:r>
              <a:rPr lang="en-US" sz="1300" dirty="0">
                <a:latin typeface="Consolas" pitchFamily="49" charset="0"/>
                <a:cs typeface="Consolas" pitchFamily="49" charset="0"/>
              </a:rPr>
              <a:t>}</a:t>
            </a:r>
          </a:p>
        </p:txBody>
      </p:sp>
    </p:spTree>
    <p:extLst>
      <p:ext uri="{BB962C8B-B14F-4D97-AF65-F5344CB8AC3E}">
        <p14:creationId xmlns:p14="http://schemas.microsoft.com/office/powerpoint/2010/main" val="193968268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 </a:t>
            </a:r>
            <a:endParaRPr lang="en-US" dirty="0"/>
          </a:p>
        </p:txBody>
      </p:sp>
      <p:sp>
        <p:nvSpPr>
          <p:cNvPr id="6" name="Text Placeholder 5"/>
          <p:cNvSpPr>
            <a:spLocks noGrp="1"/>
          </p:cNvSpPr>
          <p:nvPr>
            <p:ph type="body" sz="quarter" idx="11"/>
          </p:nvPr>
        </p:nvSpPr>
        <p:spPr/>
        <p:txBody>
          <a:bodyPr/>
          <a:lstStyle/>
          <a:p>
            <a:r>
              <a:rPr lang="en-US" dirty="0"/>
              <a:t>Excel JSOM</a:t>
            </a:r>
          </a:p>
        </p:txBody>
      </p:sp>
    </p:spTree>
    <p:extLst>
      <p:ext uri="{BB962C8B-B14F-4D97-AF65-F5344CB8AC3E}">
        <p14:creationId xmlns:p14="http://schemas.microsoft.com/office/powerpoint/2010/main" val="21769959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SharePoint Template 2012 - 16x9 - Colored Accent Slides">
  <a:themeElements>
    <a:clrScheme name="Exchange-Lync-SharePoint_Template_2012_Accent">
      <a:dk1>
        <a:srgbClr val="000000"/>
      </a:dk1>
      <a:lt1>
        <a:srgbClr val="FFFFFF"/>
      </a:lt1>
      <a:dk2>
        <a:srgbClr val="000000"/>
      </a:dk2>
      <a:lt2>
        <a:srgbClr val="FFFFFF"/>
      </a:lt2>
      <a:accent1>
        <a:srgbClr val="0072C6"/>
      </a:accent1>
      <a:accent2>
        <a:srgbClr val="EB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3D6E74921EDE41A8C79FE33C458F91" ma:contentTypeVersion="6" ma:contentTypeDescription="Create a new document." ma:contentTypeScope="" ma:versionID="8ce734e2763c87cb7b5e43c000684c26">
  <xsd:schema xmlns:xsd="http://www.w3.org/2001/XMLSchema" xmlns:xs="http://www.w3.org/2001/XMLSchema" xmlns:p="http://schemas.microsoft.com/office/2006/metadata/properties" xmlns:ns1="http://schemas.microsoft.com/sharepoint/v3" targetNamespace="http://schemas.microsoft.com/office/2006/metadata/properties" ma:root="true" ma:fieldsID="9e2d08bd8ea8da1c3d64b7d49ee93571" ns1:_="">
    <xsd:import namespace="http://schemas.microsoft.com/sharepoint/v3"/>
    <xsd:element name="properties">
      <xsd:complexType>
        <xsd:sequence>
          <xsd:element name="documentManagement">
            <xsd:complexType>
              <xsd:all>
                <xsd:element ref="ns1:AverageRating" minOccurs="0"/>
                <xsd:element ref="ns1:RatingCount"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AverageRating" ma:readOnly="true">
      <xsd:simpleType>
        <xsd:restriction base="dms:Number"/>
      </xsd:simpleType>
    </xsd:element>
    <xsd:element name="RatingCount" ma:index="9" nillable="true" ma:displayName="Number of Ratings" ma:decimals="0" ma:description="Number of ratings submitted" ma:internalName="RatingCount" ma:readOnly="true">
      <xsd:simpleType>
        <xsd:restriction base="dms:Number"/>
      </xsd:simpleType>
    </xsd:element>
    <xsd:element name="RatedBy" ma:index="10"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1" nillable="true" ma:displayName="User ratings" ma:description="User ratings for the item" ma:hidden="true" ma:internalName="Ratings">
      <xsd:simpleType>
        <xsd:restriction base="dms:Note"/>
      </xsd:simpleType>
    </xsd:element>
    <xsd:element name="LikesCount" ma:index="12" nillable="true" ma:displayName="Number of Likes" ma:internalName="LikesCount">
      <xsd:simpleType>
        <xsd:restriction base="dms:Unknown"/>
      </xsd:simpleType>
    </xsd:element>
    <xsd:element name="LikedBy" ma:index="13"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Ratings xmlns="http://schemas.microsoft.com/sharepoint/v3" xsi:nil="true"/>
    <LikedBy xmlns="http://schemas.microsoft.com/sharepoint/v3">
      <UserInfo>
        <DisplayName/>
        <AccountId xsi:nil="true"/>
        <AccountType/>
      </UserInfo>
    </LikedBy>
    <RatedBy xmlns="http://schemas.microsoft.com/sharepoint/v3">
      <UserInfo>
        <DisplayName/>
        <AccountId xsi:nil="true"/>
        <AccountType/>
      </UserInfo>
    </RatedBy>
  </documentManagement>
</p:properties>
</file>

<file path=customXml/itemProps1.xml><?xml version="1.0" encoding="utf-8"?>
<ds:datastoreItem xmlns:ds="http://schemas.openxmlformats.org/officeDocument/2006/customXml" ds:itemID="{276922A3-EC7F-4CE9-998E-CEB99B7AE8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SharePoint_Template_2012_16x9_WHITE</Template>
  <TotalTime>287</TotalTime>
  <Words>2413</Words>
  <Application>Microsoft Office PowerPoint</Application>
  <PresentationFormat>Custom</PresentationFormat>
  <Paragraphs>387</Paragraphs>
  <Slides>37</Slides>
  <Notes>36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37</vt:i4>
      </vt:variant>
    </vt:vector>
  </HeadingPairs>
  <TitlesOfParts>
    <vt:vector size="47" baseType="lpstr">
      <vt:lpstr>Arial</vt:lpstr>
      <vt:lpstr>Calibri</vt:lpstr>
      <vt:lpstr>Consolas</vt:lpstr>
      <vt:lpstr>Segoe Condensed</vt:lpstr>
      <vt:lpstr>Segoe Script</vt:lpstr>
      <vt:lpstr>Segoe UI</vt:lpstr>
      <vt:lpstr>Segoe UI Light</vt:lpstr>
      <vt:lpstr>Wingdings</vt:lpstr>
      <vt:lpstr>5-30055_SharePoint Template 2012 - 16x9 - White Background</vt:lpstr>
      <vt:lpstr>5-30055_SharePoint Template 2012 - 16x9 - Colored Accent Slides</vt:lpstr>
      <vt:lpstr>Office Services</vt:lpstr>
      <vt:lpstr>Agenda</vt:lpstr>
      <vt:lpstr>Excel Services</vt:lpstr>
      <vt:lpstr>Excel Services: Key Areas</vt:lpstr>
      <vt:lpstr>Excel Services: SOAP Web Service</vt:lpstr>
      <vt:lpstr>Excel Services: JavaScript Object Model</vt:lpstr>
      <vt:lpstr>Excel Services: New JavaScript Functionality</vt:lpstr>
      <vt:lpstr>Excel Services: JavaScript Object Model</vt:lpstr>
      <vt:lpstr>PowerPoint Presentation</vt:lpstr>
      <vt:lpstr>Excel OData</vt:lpstr>
      <vt:lpstr>REST: New Functionality</vt:lpstr>
      <vt:lpstr>PowerPoint Presentation</vt:lpstr>
      <vt:lpstr>Word Automation Services</vt:lpstr>
      <vt:lpstr>Word Automation Services</vt:lpstr>
      <vt:lpstr>Word automation Services - Architecture</vt:lpstr>
      <vt:lpstr>Word Automation Services: Conversion Process</vt:lpstr>
      <vt:lpstr>Word Automation Services: Asynchronous conversion </vt:lpstr>
      <vt:lpstr>PowerPoint Presentation</vt:lpstr>
      <vt:lpstr>PowerPoint Automation Services</vt:lpstr>
      <vt:lpstr>PowerPoint Automation Services</vt:lpstr>
      <vt:lpstr>PowerPoint Supported file formats</vt:lpstr>
      <vt:lpstr>PowerPoint Automation Services -  Key Classes</vt:lpstr>
      <vt:lpstr>PowerPoint Automation Services -  Key Classes</vt:lpstr>
      <vt:lpstr>PowerPoint Automation Services -  Key Classes</vt:lpstr>
      <vt:lpstr>PowerPoint Automation Services -  Key Classes</vt:lpstr>
      <vt:lpstr>PowerPoint Automation Services -  Key Classes</vt:lpstr>
      <vt:lpstr>PowerPoint Automation Services - Synchronous conversion  </vt:lpstr>
      <vt:lpstr>PowerPoint Presentation</vt:lpstr>
      <vt:lpstr>Translation Services</vt:lpstr>
      <vt:lpstr>Translation Services</vt:lpstr>
      <vt:lpstr>Translation Services: Architecture and Process</vt:lpstr>
      <vt:lpstr>Translation Services Architecture</vt:lpstr>
      <vt:lpstr>Translation Services – Synchronous Conversion</vt:lpstr>
      <vt:lpstr>PowerPoint Presentation</vt:lpstr>
      <vt:lpstr>Summary</vt:lpstr>
      <vt:lpstr>PowerPoint Presentation</vt:lpstr>
      <vt:lpstr>PowerPoint Presentation</vt:lpstr>
    </vt:vector>
  </TitlesOfParts>
  <Manager>Vesa Juvonen</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SP2013 Ignite Developer</dc:title>
  <dc:creator>Vesa.Juvonen@microsoft.com</dc:creator>
  <cp:keywords>SharePoint; Ignite</cp:keywords>
  <dc:description>SP2013 Ignite - Developer</dc:description>
  <cp:lastModifiedBy>Vesa Juvonen</cp:lastModifiedBy>
  <cp:revision>4</cp:revision>
  <dcterms:created xsi:type="dcterms:W3CDTF">2012-06-08T22:41:39Z</dcterms:created>
  <dcterms:modified xsi:type="dcterms:W3CDTF">2012-12-19T11:06:11Z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0x0101001C3D6E74921EDE41A8C79FE33C458F91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