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61"/>
  </p:notesMasterIdLst>
  <p:handoutMasterIdLst>
    <p:handoutMasterId r:id="rId62"/>
  </p:handoutMasterIdLst>
  <p:sldIdLst>
    <p:sldId id="648" r:id="rId6"/>
    <p:sldId id="792" r:id="rId7"/>
    <p:sldId id="846" r:id="rId8"/>
    <p:sldId id="896" r:id="rId9"/>
    <p:sldId id="897" r:id="rId10"/>
    <p:sldId id="898" r:id="rId11"/>
    <p:sldId id="899" r:id="rId12"/>
    <p:sldId id="900" r:id="rId13"/>
    <p:sldId id="901" r:id="rId14"/>
    <p:sldId id="902" r:id="rId15"/>
    <p:sldId id="903" r:id="rId16"/>
    <p:sldId id="904" r:id="rId17"/>
    <p:sldId id="905" r:id="rId18"/>
    <p:sldId id="906" r:id="rId19"/>
    <p:sldId id="907" r:id="rId20"/>
    <p:sldId id="845" r:id="rId21"/>
    <p:sldId id="908" r:id="rId22"/>
    <p:sldId id="909" r:id="rId23"/>
    <p:sldId id="910" r:id="rId24"/>
    <p:sldId id="911" r:id="rId25"/>
    <p:sldId id="912" r:id="rId26"/>
    <p:sldId id="913" r:id="rId27"/>
    <p:sldId id="914" r:id="rId28"/>
    <p:sldId id="915" r:id="rId29"/>
    <p:sldId id="844" r:id="rId30"/>
    <p:sldId id="916" r:id="rId31"/>
    <p:sldId id="917" r:id="rId32"/>
    <p:sldId id="918" r:id="rId33"/>
    <p:sldId id="919" r:id="rId34"/>
    <p:sldId id="920" r:id="rId35"/>
    <p:sldId id="921" r:id="rId36"/>
    <p:sldId id="922" r:id="rId37"/>
    <p:sldId id="923" r:id="rId38"/>
    <p:sldId id="924" r:id="rId39"/>
    <p:sldId id="925" r:id="rId40"/>
    <p:sldId id="926" r:id="rId41"/>
    <p:sldId id="927" r:id="rId42"/>
    <p:sldId id="928" r:id="rId43"/>
    <p:sldId id="929" r:id="rId44"/>
    <p:sldId id="843" r:id="rId45"/>
    <p:sldId id="930" r:id="rId46"/>
    <p:sldId id="931" r:id="rId47"/>
    <p:sldId id="932" r:id="rId48"/>
    <p:sldId id="933" r:id="rId49"/>
    <p:sldId id="934" r:id="rId50"/>
    <p:sldId id="935" r:id="rId51"/>
    <p:sldId id="936" r:id="rId52"/>
    <p:sldId id="937" r:id="rId53"/>
    <p:sldId id="938" r:id="rId54"/>
    <p:sldId id="939" r:id="rId55"/>
    <p:sldId id="940" r:id="rId56"/>
    <p:sldId id="941" r:id="rId57"/>
    <p:sldId id="842" r:id="rId58"/>
    <p:sldId id="790" r:id="rId59"/>
    <p:sldId id="791" r:id="rId6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82480" autoAdjust="0"/>
  </p:normalViewPr>
  <p:slideViewPr>
    <p:cSldViewPr snapToGrid="0">
      <p:cViewPr varScale="1">
        <p:scale>
          <a:sx n="64" d="100"/>
          <a:sy n="64" d="100"/>
        </p:scale>
        <p:origin x="96" y="12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 task pane app…you can see</a:t>
            </a:r>
            <a:r>
              <a:rPr lang="en-US" baseline="0" dirty="0" smtClean="0"/>
              <a:t> the task pane app on the right side of the screen.  The task pane defaults to about 320px wide, but the user can resize the pane.  </a:t>
            </a:r>
            <a:r>
              <a:rPr lang="en-US" dirty="0" smtClean="0"/>
              <a:t>A task pane app can be designed</a:t>
            </a:r>
            <a:r>
              <a:rPr lang="en-US" baseline="0" dirty="0" smtClean="0"/>
              <a:t> to read and write content to and from the current document. </a:t>
            </a:r>
          </a:p>
          <a:p>
            <a:endParaRPr lang="en-US" baseline="0" dirty="0" smtClean="0"/>
          </a:p>
          <a:p>
            <a:r>
              <a:rPr lang="en-US" baseline="0" dirty="0" smtClean="0"/>
              <a:t>Task pane apps are often built to react to events such as a user selecting content within the document or task pane. </a:t>
            </a:r>
          </a:p>
          <a:p>
            <a:endParaRPr lang="en-US" baseline="0" dirty="0" smtClean="0"/>
          </a:p>
          <a:p>
            <a:r>
              <a:rPr lang="en-US" baseline="0" dirty="0" smtClean="0"/>
              <a:t>The Task Pane App can then provide value by allowing the user to run a command such as Translate which will send the text to a service on the Internet such as the Bing translation service. Once the text has been translated, the app can then allow the user to insert the translated text back into the document.</a:t>
            </a:r>
          </a:p>
          <a:p>
            <a:endParaRPr lang="en-US" baseline="0" dirty="0" smtClean="0"/>
          </a:p>
          <a:p>
            <a:r>
              <a:rPr lang="en-US" baseline="0" dirty="0" smtClean="0"/>
              <a:t>A Task Pane App assists the user in building a document. However, the task pane app is not part of the document itself.</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718BDF1-4AF6-412F-8D65-73C734F6BC8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8583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app is different than a task pane app because it is</a:t>
            </a:r>
            <a:r>
              <a:rPr lang="en-US" baseline="0" dirty="0" smtClean="0"/>
              <a:t> embedded in the document and this becomes part of the document. </a:t>
            </a:r>
          </a:p>
          <a:p>
            <a:endParaRPr lang="en-US" baseline="0" dirty="0" smtClean="0"/>
          </a:p>
          <a:p>
            <a:r>
              <a:rPr lang="en-US" baseline="0" dirty="0" smtClean="0"/>
              <a:t>A content app requests a default height and width, but can be resized by the user</a:t>
            </a:r>
          </a:p>
          <a:p>
            <a:endParaRPr lang="en-US" baseline="0" dirty="0" smtClean="0"/>
          </a:p>
          <a:p>
            <a:r>
              <a:rPr lang="en-US" baseline="0" dirty="0" smtClean="0"/>
              <a:t>The content app can read and write content from the cells in the hosting Excel worksheet and becomes a part of the viewable (and printable) worksheet itself.</a:t>
            </a:r>
          </a:p>
          <a:p>
            <a:endParaRPr lang="en-US" baseline="0" dirty="0" smtClean="0"/>
          </a:p>
          <a:p>
            <a:r>
              <a:rPr lang="en-US" baseline="0" dirty="0" smtClean="0"/>
              <a:t>Remember, content apps can only be developed for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BB490C6-E3B0-4656-AD55-6D08AED2B1BE}"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45908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Mail Apps are specifically designed to target Outlook and Outlook Web Access (OWA). </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dirty="0" smtClean="0"/>
              <a:t>These contextual apps are</a:t>
            </a:r>
            <a:r>
              <a:rPr lang="en-US" baseline="0" dirty="0" smtClean="0"/>
              <a:t> </a:t>
            </a:r>
            <a:r>
              <a:rPr lang="en-US" dirty="0" smtClean="0"/>
              <a:t>activated based on rules</a:t>
            </a:r>
            <a:r>
              <a:rPr lang="en-US" baseline="0" dirty="0" smtClean="0"/>
              <a:t> configured in the app such as a specific sender, text in the title, or regular expression match in the body</a:t>
            </a:r>
            <a:endParaRPr lang="en-US" dirty="0" smtClean="0"/>
          </a:p>
          <a:p>
            <a:endParaRPr lang="en-US" dirty="0" smtClean="0"/>
          </a:p>
          <a:p>
            <a:r>
              <a:rPr lang="en-US" dirty="0" smtClean="0"/>
              <a:t>As cool as mail apps are, we didn’t want them</a:t>
            </a:r>
            <a:r>
              <a:rPr lang="en-US" baseline="0" dirty="0" smtClean="0"/>
              <a:t> dominating real estate on an outlook screen…so instead mail apps are always collapsed until a user launches them.</a:t>
            </a:r>
          </a:p>
          <a:p>
            <a:endParaRPr lang="en-US" baseline="0" dirty="0" smtClean="0"/>
          </a:p>
          <a:p>
            <a:r>
              <a:rPr lang="en-US" baseline="0" dirty="0" smtClean="0"/>
              <a:t>What happens is, o</a:t>
            </a:r>
            <a:r>
              <a:rPr lang="en-US" dirty="0" smtClean="0"/>
              <a:t>nce a mail app is activate for a particular mail item, it’s name will appear in the mail app title bar as shown</a:t>
            </a:r>
            <a:r>
              <a:rPr lang="en-US" baseline="0" dirty="0" smtClean="0"/>
              <a:t> in the screenshot above </a:t>
            </a:r>
          </a:p>
          <a:p>
            <a:endParaRPr lang="en-US" baseline="0" dirty="0" smtClean="0"/>
          </a:p>
          <a:p>
            <a:r>
              <a:rPr lang="en-US" baseline="0" dirty="0" smtClean="0"/>
              <a:t>However, the mail app won’t actually launch until the user clicks on the mail app title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7BBAED3-3166-45F9-A232-0451C79B2C27}"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8398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one</a:t>
            </a:r>
            <a:r>
              <a:rPr lang="en-US" baseline="0" dirty="0" smtClean="0"/>
              <a:t> of the cool things about these mail apps is that they work in both the Outlook rich-client AND the Outlook Web App.  The screen here shows a </a:t>
            </a:r>
            <a:r>
              <a:rPr lang="en-US" baseline="0" dirty="0" err="1" smtClean="0"/>
              <a:t>bing</a:t>
            </a:r>
            <a:r>
              <a:rPr lang="en-US" baseline="0" dirty="0" smtClean="0"/>
              <a:t> maps mail app being displayed in OWA based on the detection of an address.</a:t>
            </a:r>
          </a:p>
          <a:p>
            <a:endParaRPr lang="en-US" baseline="0" dirty="0" smtClean="0"/>
          </a:p>
          <a:p>
            <a:r>
              <a:rPr lang="en-US" baseline="0" dirty="0" smtClean="0"/>
              <a:t>This is a key benefit to developing mail apps…that they do not need to be rewritten for a browser-based client</a:t>
            </a:r>
          </a:p>
          <a:p>
            <a:endParaRPr lang="en-US" baseline="0" dirty="0" smtClean="0"/>
          </a:p>
          <a:p>
            <a:r>
              <a:rPr lang="en-US" baseline="0" dirty="0" smtClean="0"/>
              <a:t>In fact…NEXT SLIDE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AEA2221-9A66-489C-AF74-F732DBF5B970}"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1173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Mail apps can also be designed to target mobile devices which run OWA such as Windows</a:t>
            </a:r>
            <a:r>
              <a:rPr lang="en-US" baseline="0" dirty="0" smtClean="0"/>
              <a:t> Phone 7. </a:t>
            </a:r>
          </a:p>
          <a:p>
            <a:r>
              <a:rPr lang="en-US" baseline="0" dirty="0" smtClean="0"/>
              <a:t>When developing a mail app that you plan to run on mobile devices, you should design and test the HTML layout to make sure the user experience is a good one when running on a device with a much smaller form factor…for example, a shorter width</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C963F53-5B5F-4023-AB38-C6C6FEFF5EBD}"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0924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for developing Apps for Office is very similar to developing other types of software in Visual</a:t>
            </a:r>
            <a:r>
              <a:rPr lang="en-US" baseline="0" dirty="0" smtClean="0"/>
              <a:t> Studio. </a:t>
            </a:r>
          </a:p>
          <a:p>
            <a:endParaRPr lang="en-US" baseline="0" dirty="0" smtClean="0"/>
          </a:p>
          <a:p>
            <a:pPr marL="228600" indent="-228600">
              <a:buAutoNum type="arabicParenR"/>
            </a:pPr>
            <a:r>
              <a:rPr lang="en-US" baseline="0" dirty="0" smtClean="0"/>
              <a:t>First, you will create a new project using a new “App for Office 2013” project template in Visual Studio 2012. </a:t>
            </a:r>
          </a:p>
          <a:p>
            <a:pPr marL="228600" indent="-228600">
              <a:buAutoNum type="arabicParenR"/>
            </a:pPr>
            <a:r>
              <a:rPr lang="en-US" baseline="0" dirty="0" smtClean="0"/>
              <a:t>Next, you will create the app user interface using HTML5 and CSS. </a:t>
            </a:r>
          </a:p>
          <a:p>
            <a:pPr marL="228600" indent="-228600">
              <a:buAutoNum type="arabicParenR"/>
            </a:pPr>
            <a:r>
              <a:rPr lang="en-US" baseline="0" dirty="0" smtClean="0"/>
              <a:t>Once all the display elements have been created, you can add </a:t>
            </a:r>
            <a:r>
              <a:rPr lang="en-US" baseline="0" dirty="0" err="1" smtClean="0"/>
              <a:t>javascript</a:t>
            </a:r>
            <a:r>
              <a:rPr lang="en-US" baseline="0" dirty="0" smtClean="0"/>
              <a:t> to give the app some sort of behavior. </a:t>
            </a:r>
          </a:p>
          <a:p>
            <a:pPr marL="228600" indent="-228600">
              <a:buAutoNum type="arabicParenR"/>
            </a:pPr>
            <a:r>
              <a:rPr lang="en-US" baseline="0" dirty="0" smtClean="0"/>
              <a:t>Finally, you will update the XML file which serves as the app manifest. </a:t>
            </a:r>
          </a:p>
          <a:p>
            <a:pPr marL="228600" indent="-228600">
              <a:buAutoNum type="arabicParenR"/>
            </a:pPr>
            <a:r>
              <a:rPr lang="en-US" baseline="0" dirty="0" smtClean="0"/>
              <a:t>At this point, the app will be ready to debug and you can simply press the {F5} key to test and debug the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404174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will see</a:t>
            </a:r>
            <a:r>
              <a:rPr lang="en-US" baseline="0" dirty="0" smtClean="0"/>
              <a:t> is that </a:t>
            </a:r>
            <a:r>
              <a:rPr lang="en-US" dirty="0" smtClean="0"/>
              <a:t>Visual Studio has a new project template for “App for Office 2013”.</a:t>
            </a:r>
          </a:p>
          <a:p>
            <a:endParaRPr lang="en-US" dirty="0" smtClean="0"/>
          </a:p>
          <a:p>
            <a:r>
              <a:rPr lang="en-US" dirty="0" smtClean="0"/>
              <a:t>Selecting this template</a:t>
            </a:r>
            <a:r>
              <a:rPr lang="en-US" baseline="0" dirty="0" smtClean="0"/>
              <a:t> will walk you through a wizard for selecting the type of app (task pane, content, or mail) and in the case of task pane apps, ask you to specify the supported Office applications for the app</a:t>
            </a:r>
            <a:endParaRPr lang="en-US" dirty="0" smtClean="0"/>
          </a:p>
          <a:p>
            <a:endParaRPr lang="en-US" dirty="0" smtClean="0"/>
          </a:p>
          <a:p>
            <a:r>
              <a:rPr lang="en-US" dirty="0" smtClean="0"/>
              <a:t>The solution it creates gives you a starter assets such as a web page, some basic styles/scripts</a:t>
            </a:r>
            <a:r>
              <a:rPr lang="en-US" baseline="0" dirty="0" smtClean="0"/>
              <a:t>,</a:t>
            </a:r>
            <a:r>
              <a:rPr lang="en-US" dirty="0" smtClean="0"/>
              <a:t> and app manifest.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Let’s look at</a:t>
            </a:r>
            <a:r>
              <a:rPr lang="en-US" baseline="0" dirty="0" smtClean="0"/>
              <a:t> the solution structure in more detail…(NEXT SLIDE)</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38067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p>
          <a:p>
            <a:endParaRPr lang="en-US" baseline="0" dirty="0" smtClean="0"/>
          </a:p>
          <a:p>
            <a:r>
              <a:rPr lang="en-US" baseline="0" dirty="0" smtClean="0"/>
              <a:t>You can see from the solution explorer that the solution is created with two project…one for the manifest and one for the web application</a:t>
            </a:r>
          </a:p>
          <a:p>
            <a:r>
              <a:rPr lang="en-US" baseline="0" dirty="0" smtClean="0"/>
              <a:t>This should make sense since all Apps for Office have two components…the manifest that Office/Exchange is aware of and the web application, which lives on some web server</a:t>
            </a:r>
          </a:p>
          <a:p>
            <a:endParaRPr lang="en-US" baseline="0" dirty="0" smtClean="0"/>
          </a:p>
          <a:p>
            <a:r>
              <a:rPr lang="en-US" baseline="0" dirty="0" smtClean="0"/>
              <a:t>You can see that the web project includes things like a default HTML page, some </a:t>
            </a:r>
            <a:r>
              <a:rPr lang="en-US" baseline="0" dirty="0" err="1" smtClean="0"/>
              <a:t>css</a:t>
            </a:r>
            <a:r>
              <a:rPr lang="en-US" baseline="0" dirty="0" smtClean="0"/>
              <a:t>, and scripts such as the WEF scripts and </a:t>
            </a:r>
            <a:r>
              <a:rPr lang="en-US" baseline="0" dirty="0" err="1" smtClean="0"/>
              <a:t>jquery</a:t>
            </a:r>
            <a:r>
              <a:rPr lang="en-US" baseline="0" dirty="0" smtClean="0"/>
              <a:t>.  </a:t>
            </a:r>
          </a:p>
          <a:p>
            <a:endParaRPr lang="en-US" baseline="0" dirty="0" smtClean="0"/>
          </a:p>
          <a:p>
            <a:r>
              <a:rPr lang="en-US" baseline="0" dirty="0" smtClean="0"/>
              <a:t>The project also includes an empty </a:t>
            </a:r>
            <a:r>
              <a:rPr lang="en-US" baseline="0" dirty="0" err="1" smtClean="0"/>
              <a:t>css</a:t>
            </a:r>
            <a:r>
              <a:rPr lang="en-US" baseline="0" dirty="0" smtClean="0"/>
              <a:t> and </a:t>
            </a:r>
            <a:r>
              <a:rPr lang="en-US" baseline="0" dirty="0" err="1" smtClean="0"/>
              <a:t>js</a:t>
            </a:r>
            <a:r>
              <a:rPr lang="en-US" baseline="0" dirty="0" smtClean="0"/>
              <a:t> file for styles and scripts specific to the app.</a:t>
            </a:r>
          </a:p>
          <a:p>
            <a:endParaRPr lang="en-US" baseline="0" dirty="0" smtClean="0"/>
          </a:p>
          <a:p>
            <a:r>
              <a:rPr lang="en-US" baseline="0" dirty="0" smtClean="0"/>
              <a:t>You will notice that the template creates basic html pages, which makes sense since the APIs to interact with Office are </a:t>
            </a:r>
            <a:r>
              <a:rPr lang="en-US" baseline="0" dirty="0" err="1" smtClean="0"/>
              <a:t>javascript</a:t>
            </a:r>
            <a:r>
              <a:rPr lang="en-US" baseline="0" dirty="0" smtClean="0"/>
              <a:t>.  However, a developer could easily leverage this client-side API in conjunction with a server-side web technology such as ASP.NET, MVC, or even something like PHP…remember the code in Apps for Office runs on any web server…Office just needs to know the app entry point, which is handled in the app manifest</a:t>
            </a:r>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35576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which is an xml file behind the scenes</a:t>
            </a:r>
          </a:p>
          <a:p>
            <a:endParaRPr lang="en-US" baseline="0" dirty="0" smtClean="0"/>
          </a:p>
          <a:p>
            <a:r>
              <a:rPr lang="en-US" baseline="0" dirty="0" smtClean="0"/>
              <a:t>This particular manifest happens to be for a task pane app.  Each of the different app types will have a manifest that looks a little different based on the setting for that app type.</a:t>
            </a:r>
          </a:p>
          <a:p>
            <a:endParaRPr lang="en-US" baseline="0" dirty="0" smtClean="0"/>
          </a:p>
          <a:p>
            <a:r>
              <a:rPr lang="en-US" baseline="0" dirty="0" smtClean="0"/>
              <a:t>Notice the source location that specifies the app entry point web page.  This is currently a relative path for debugging, but would change to an absolute </a:t>
            </a:r>
            <a:r>
              <a:rPr lang="en-US" baseline="0" dirty="0" err="1" smtClean="0"/>
              <a:t>url</a:t>
            </a:r>
            <a:r>
              <a:rPr lang="en-US" baseline="0" dirty="0" smtClean="0"/>
              <a:t> if we were adding it to a the Office Store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29129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a:t>
            </a:r>
          </a:p>
          <a:p>
            <a:endParaRPr lang="en-US" baseline="0" dirty="0" smtClean="0"/>
          </a:p>
          <a:p>
            <a:r>
              <a:rPr lang="en-US" baseline="0" dirty="0" smtClean="0"/>
              <a:t>Here is an example of a simple Web page that is used to load a task pane app. </a:t>
            </a:r>
          </a:p>
          <a:p>
            <a:endParaRPr lang="en-US" baseline="0" dirty="0" smtClean="0"/>
          </a:p>
          <a:p>
            <a:r>
              <a:rPr lang="en-US" baseline="0" dirty="0" smtClean="0"/>
              <a:t>Notice that this page must link to any required CSS files and JavaScript that it will leverage.  </a:t>
            </a:r>
          </a:p>
          <a:p>
            <a:r>
              <a:rPr lang="en-US" baseline="0" dirty="0" smtClean="0"/>
              <a:t>The project template will add many of these links automatically like Office styles, </a:t>
            </a:r>
            <a:r>
              <a:rPr lang="en-US" baseline="0" dirty="0" err="1" smtClean="0"/>
              <a:t>jQuery</a:t>
            </a:r>
            <a:r>
              <a:rPr lang="en-US" baseline="0" dirty="0" smtClean="0"/>
              <a:t>, and ASP.NET AJAX.</a:t>
            </a:r>
          </a:p>
          <a:p>
            <a:r>
              <a:rPr lang="en-US" baseline="0" dirty="0" smtClean="0"/>
              <a:t>However, any new references would need to be added here.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382005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224349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our display elements in place, it is time to wire up some behaviors</a:t>
            </a:r>
          </a:p>
          <a:p>
            <a:r>
              <a:rPr lang="en-US" dirty="0" smtClean="0"/>
              <a:t>JavaScript</a:t>
            </a:r>
            <a:r>
              <a:rPr lang="en-US" baseline="0" dirty="0" smtClean="0"/>
              <a:t> is the language that is used for these apps to interact with Office Applications. </a:t>
            </a:r>
          </a:p>
          <a:p>
            <a:r>
              <a:rPr lang="en-US" baseline="0" dirty="0" smtClean="0"/>
              <a:t>The JavaScript you write will typically take advantage of the various JavaScript APIs supplied in Office.js and other JavaScript library files for specific Office applications such as Word, Excel and Outlook. </a:t>
            </a:r>
          </a:p>
          <a:p>
            <a:r>
              <a:rPr lang="en-US" baseline="0" dirty="0" smtClean="0"/>
              <a:t>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provides a top-level Office object which provides an initialize function.</a:t>
            </a:r>
          </a:p>
          <a:p>
            <a:r>
              <a:rPr lang="en-US" baseline="0" dirty="0" smtClean="0"/>
              <a:t>By overriding this function as shown in the sample, you can write code that will automatically execute as the end of the initialization process when an app is started. </a:t>
            </a:r>
          </a:p>
          <a:p>
            <a:r>
              <a:rPr lang="en-US" baseline="0" dirty="0" smtClean="0"/>
              <a:t>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1873501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2012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1464119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Apps</a:t>
            </a:r>
            <a:r>
              <a:rPr lang="en-US" baseline="0" dirty="0" smtClean="0"/>
              <a:t> for Office are cool…great, so how we distribute them?</a:t>
            </a:r>
          </a:p>
          <a:p>
            <a:endParaRPr lang="en-US" baseline="0" dirty="0" smtClean="0"/>
          </a:p>
          <a:p>
            <a:r>
              <a:rPr lang="en-US" dirty="0" smtClean="0"/>
              <a:t>The distribution</a:t>
            </a:r>
            <a:r>
              <a:rPr lang="en-US" baseline="0" dirty="0" smtClean="0"/>
              <a:t> and </a:t>
            </a:r>
            <a:r>
              <a:rPr lang="en-US" dirty="0" smtClean="0"/>
              <a:t>deployment model these apps is</a:t>
            </a:r>
            <a:r>
              <a:rPr lang="en-US" baseline="0" dirty="0" smtClean="0"/>
              <a:t> </a:t>
            </a:r>
            <a:r>
              <a:rPr lang="en-US" dirty="0" smtClean="0"/>
              <a:t>based on App Catalogs,</a:t>
            </a:r>
            <a:r>
              <a:rPr lang="en-US" baseline="0" dirty="0" smtClean="0"/>
              <a:t> which are </a:t>
            </a:r>
            <a:r>
              <a:rPr lang="en-US" dirty="0" smtClean="0"/>
              <a:t>public and private repositories which contain app manifests.</a:t>
            </a:r>
            <a:endParaRPr lang="en-US" baseline="0" dirty="0" smtClean="0"/>
          </a:p>
          <a:p>
            <a:endParaRPr lang="en-US" baseline="0" dirty="0" smtClean="0"/>
          </a:p>
          <a:p>
            <a:r>
              <a:rPr lang="en-US" baseline="0" dirty="0" smtClean="0"/>
              <a:t>An </a:t>
            </a:r>
            <a:r>
              <a:rPr lang="en-US" dirty="0" smtClean="0"/>
              <a:t>App for Office is published by uploading its manifest into</a:t>
            </a:r>
            <a:r>
              <a:rPr lang="en-US" baseline="0" dirty="0" smtClean="0"/>
              <a:t> one of these </a:t>
            </a:r>
            <a:r>
              <a:rPr lang="en-US" dirty="0" smtClean="0"/>
              <a:t>App Catalog. </a:t>
            </a:r>
          </a:p>
          <a:p>
            <a:endParaRPr lang="en-US" dirty="0" smtClean="0"/>
          </a:p>
          <a:p>
            <a:r>
              <a:rPr lang="en-US" dirty="0" smtClean="0"/>
              <a:t>Office</a:t>
            </a:r>
            <a:r>
              <a:rPr lang="en-US" baseline="0" dirty="0" smtClean="0"/>
              <a:t> users can have their machines to point to one or more catalogs and </a:t>
            </a:r>
            <a:r>
              <a:rPr lang="en-US" dirty="0" smtClean="0"/>
              <a:t>to discover which apps are available and look interesting.</a:t>
            </a:r>
          </a:p>
          <a:p>
            <a:endParaRPr lang="en-US" dirty="0" smtClean="0"/>
          </a:p>
          <a:p>
            <a:r>
              <a:rPr lang="en-US" dirty="0" smtClean="0"/>
              <a:t>There are several different types of Catalogs</a:t>
            </a:r>
          </a:p>
          <a:p>
            <a:pPr lvl="1"/>
            <a:r>
              <a:rPr lang="en-US" dirty="0" smtClean="0"/>
              <a:t>The Office Store which is a Microsoft-hosted catalog publically available to all users on the Internet.</a:t>
            </a:r>
          </a:p>
          <a:p>
            <a:pPr lvl="1"/>
            <a:r>
              <a:rPr lang="en-US" dirty="0" smtClean="0"/>
              <a:t>A SharePoint App Catalog is a SharePoint site collection which makes apps available to users</a:t>
            </a:r>
            <a:r>
              <a:rPr lang="en-US" baseline="0" dirty="0" smtClean="0"/>
              <a:t> in a private network.</a:t>
            </a:r>
            <a:endParaRPr lang="en-US" dirty="0" smtClean="0"/>
          </a:p>
          <a:p>
            <a:pPr lvl="1"/>
            <a:r>
              <a:rPr lang="en-US" dirty="0" smtClean="0"/>
              <a:t>A File Share App Catalog is simply a Windows file share which has been configured to contain app manifests.</a:t>
            </a:r>
          </a:p>
          <a:p>
            <a:pPr lvl="1"/>
            <a:r>
              <a:rPr lang="en-US" dirty="0" smtClean="0"/>
              <a:t>The Exchange App Catalog is the place where all mail app manifest must reside before their associated mail apps can be used.</a:t>
            </a:r>
          </a:p>
          <a:p>
            <a:endParaRPr lang="en-US" dirty="0" smtClean="0"/>
          </a:p>
          <a:p>
            <a:r>
              <a:rPr lang="en-US" dirty="0" smtClean="0"/>
              <a:t>Let’s dig a little deeper into each of these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9E4023C-7838-4155-93E5-EC5078BBDE82}"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433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Store functions as public marketplace in that it provides a catalog of Apps for Office to consumers and the</a:t>
            </a:r>
            <a:r>
              <a:rPr lang="en-US" baseline="0" dirty="0" smtClean="0"/>
              <a:t> </a:t>
            </a:r>
            <a:r>
              <a:rPr lang="en-US" dirty="0" smtClean="0"/>
              <a:t>general public. </a:t>
            </a:r>
          </a:p>
          <a:p>
            <a:endParaRPr lang="en-US" dirty="0" smtClean="0"/>
          </a:p>
          <a:p>
            <a:r>
              <a:rPr lang="en-US" dirty="0" smtClean="0"/>
              <a:t>The Office Store is managed by the Office.com team at Microsoft</a:t>
            </a:r>
            <a:r>
              <a:rPr lang="en-US" baseline="0" dirty="0" smtClean="0"/>
              <a:t> and populated with apps that have been published by 3</a:t>
            </a:r>
            <a:r>
              <a:rPr lang="en-US" baseline="30000" dirty="0" smtClean="0"/>
              <a:t>rd</a:t>
            </a:r>
            <a:r>
              <a:rPr lang="en-US" baseline="0" dirty="0" smtClean="0"/>
              <a:t> party developers</a:t>
            </a:r>
          </a:p>
          <a:p>
            <a:endParaRPr lang="en-US" dirty="0" smtClean="0"/>
          </a:p>
          <a:p>
            <a:pPr lvl="0"/>
            <a:r>
              <a:rPr lang="en-US" dirty="0" smtClean="0"/>
              <a:t>Consumers are identified on Office.com by either a personal </a:t>
            </a:r>
            <a:r>
              <a:rPr lang="en-US" dirty="0" err="1" smtClean="0"/>
              <a:t>LiveID</a:t>
            </a:r>
            <a:r>
              <a:rPr lang="en-US" dirty="0" smtClean="0"/>
              <a:t> account or</a:t>
            </a:r>
            <a:r>
              <a:rPr lang="en-US" baseline="0" dirty="0" smtClean="0"/>
              <a:t> an Organizational </a:t>
            </a:r>
            <a:r>
              <a:rPr lang="en-US" baseline="0" dirty="0" err="1" smtClean="0"/>
              <a:t>LiveID</a:t>
            </a:r>
            <a:r>
              <a:rPr lang="en-US" baseline="0" dirty="0" smtClean="0"/>
              <a:t> account. So either way the consumer of apps from the Office Store must be logged onto </a:t>
            </a:r>
            <a:r>
              <a:rPr lang="en-US" baseline="0" dirty="0" err="1" smtClean="0"/>
              <a:t>LiveID</a:t>
            </a:r>
            <a:r>
              <a:rPr lang="en-US" baseline="0" dirty="0" smtClean="0"/>
              <a:t> to be find, rate, and install apps from the Office store.</a:t>
            </a:r>
          </a:p>
          <a:p>
            <a:endParaRPr lang="en-US" dirty="0" smtClean="0"/>
          </a:p>
          <a:p>
            <a:r>
              <a:rPr lang="en-US" dirty="0" smtClean="0"/>
              <a:t>For a developer, it's relatively</a:t>
            </a:r>
            <a:r>
              <a:rPr lang="en-US" baseline="0" dirty="0" smtClean="0"/>
              <a:t> </a:t>
            </a:r>
            <a:r>
              <a:rPr lang="en-US" dirty="0" smtClean="0"/>
              <a:t>easy to publish a App for Office to the Office Store. When you are finished</a:t>
            </a:r>
            <a:r>
              <a:rPr lang="en-US" baseline="0" dirty="0" smtClean="0"/>
              <a:t> with your development and testing, y</a:t>
            </a:r>
            <a:r>
              <a:rPr lang="en-US" dirty="0" smtClean="0"/>
              <a:t>ou just need to publish the app</a:t>
            </a:r>
            <a:r>
              <a:rPr lang="en-US" baseline="0" dirty="0" smtClean="0"/>
              <a:t> </a:t>
            </a:r>
            <a:r>
              <a:rPr lang="en-US" dirty="0" smtClean="0"/>
              <a:t>manifest to the</a:t>
            </a:r>
            <a:r>
              <a:rPr lang="en-US" baseline="0" dirty="0" smtClean="0"/>
              <a:t> Office store. </a:t>
            </a:r>
            <a:r>
              <a:rPr lang="en-US" dirty="0" smtClean="0"/>
              <a:t>The manifest points to a Web page anywhere on the Internet that contains the implementation. </a:t>
            </a:r>
          </a:p>
          <a:p>
            <a:endParaRPr lang="en-US" dirty="0" smtClean="0"/>
          </a:p>
          <a:p>
            <a:r>
              <a:rPr lang="en-US" dirty="0" smtClean="0"/>
              <a:t>Microsoft controls process for validating</a:t>
            </a:r>
            <a:r>
              <a:rPr lang="en-US" baseline="0" dirty="0" smtClean="0"/>
              <a:t> </a:t>
            </a:r>
            <a:r>
              <a:rPr lang="en-US" dirty="0" smtClean="0"/>
              <a:t>apps published</a:t>
            </a:r>
            <a:r>
              <a:rPr lang="en-US" baseline="0" dirty="0" smtClean="0"/>
              <a:t> to the Office store </a:t>
            </a:r>
            <a:r>
              <a:rPr lang="en-US" dirty="0" smtClean="0"/>
              <a:t>to maintain integrity and to ensure</a:t>
            </a:r>
            <a:r>
              <a:rPr lang="en-US" baseline="0" dirty="0" smtClean="0"/>
              <a:t> all apps have been created consistent with the Microsoft guidelines which are published online for developers.</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87B144B-4ADD-467F-BA4E-8199673E308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4125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a:t>
            </a:r>
            <a:r>
              <a:rPr lang="en-US" baseline="0" dirty="0" smtClean="0"/>
              <a:t> of the login required to use the Office Store…notice the login identity can be per-user or organization</a:t>
            </a:r>
            <a:endParaRPr lang="en-US" dirty="0"/>
          </a:p>
        </p:txBody>
      </p:sp>
    </p:spTree>
    <p:extLst>
      <p:ext uri="{BB962C8B-B14F-4D97-AF65-F5344CB8AC3E}">
        <p14:creationId xmlns:p14="http://schemas.microsoft.com/office/powerpoint/2010/main" val="606290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here are a few screenshots of the Office Store,</a:t>
            </a:r>
            <a:r>
              <a:rPr lang="en-US" baseline="0" dirty="0" smtClean="0"/>
              <a:t> in this case, a list of featured apps and an app detail page.</a:t>
            </a:r>
          </a:p>
          <a:p>
            <a:endParaRPr lang="en-US" baseline="0" dirty="0" smtClean="0"/>
          </a:p>
          <a:p>
            <a:r>
              <a:rPr lang="en-US" baseline="0" dirty="0" smtClean="0"/>
              <a:t>You will notice a number of different app publishers in the Office Store.  </a:t>
            </a:r>
            <a:r>
              <a:rPr lang="en-US" baseline="0" dirty="0" err="1" smtClean="0"/>
              <a:t>Althout</a:t>
            </a:r>
            <a:r>
              <a:rPr lang="en-US" baseline="0" dirty="0" smtClean="0"/>
              <a:t> it is publish marketplace, remember that Microsoft vets all apps before they can be published to ensure they meet the required guidelines. </a:t>
            </a:r>
          </a:p>
          <a:p>
            <a:endParaRPr lang="en-US" baseline="0" dirty="0" smtClean="0"/>
          </a:p>
          <a:p>
            <a:r>
              <a:rPr lang="en-US" baseline="0" dirty="0" smtClean="0"/>
              <a:t>Users can be confident that apps obtained from the Office Store meet a certain level with respect to quality and standard functionality.</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4979F40-820F-4F3D-8332-FDAADAF68E99}"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297487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added an App from the Office</a:t>
            </a:r>
            <a:r>
              <a:rPr lang="en-US" baseline="0" dirty="0" smtClean="0"/>
              <a:t> Store, you must go through a few extra steps before you can use it in an Office application such as Microsoft Word or Microsoft Excel.</a:t>
            </a:r>
          </a:p>
          <a:p>
            <a:endParaRPr lang="en-US" baseline="0" dirty="0" smtClean="0"/>
          </a:p>
          <a:p>
            <a:r>
              <a:rPr lang="en-US" baseline="0" dirty="0" smtClean="0"/>
              <a:t>Click on the Office Store tab of the App Dialog in Office</a:t>
            </a:r>
          </a:p>
          <a:p>
            <a:r>
              <a:rPr lang="en-US" baseline="0" dirty="0" smtClean="0"/>
              <a:t>Click Refresh</a:t>
            </a:r>
          </a:p>
          <a:p>
            <a:r>
              <a:rPr lang="en-US" baseline="0" dirty="0" smtClean="0"/>
              <a:t>Locate the added app</a:t>
            </a:r>
          </a:p>
          <a:p>
            <a:r>
              <a:rPr lang="en-US" baseline="0" dirty="0" smtClean="0"/>
              <a:t>Click the insert button</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94DDC11-C826-447E-9F96-EF5551C55A68}"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65924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screenshot showing the app after it has been inserted in a Word document.</a:t>
            </a:r>
          </a:p>
          <a:p>
            <a:endParaRPr lang="en-US" baseline="0" dirty="0" smtClean="0"/>
          </a:p>
          <a:p>
            <a:r>
              <a:rPr lang="en-US" baseline="0" dirty="0" smtClean="0"/>
              <a:t>Different apps provide different user experiences.</a:t>
            </a:r>
          </a:p>
          <a:p>
            <a:endParaRPr lang="en-US" baseline="0" dirty="0" smtClean="0"/>
          </a:p>
          <a:p>
            <a:r>
              <a:rPr lang="en-US" baseline="0" dirty="0" smtClean="0"/>
              <a:t>This is a free task pane app from the Office Store which allows users to leverage the </a:t>
            </a:r>
            <a:r>
              <a:rPr lang="en-US" baseline="0" dirty="0" err="1" smtClean="0"/>
              <a:t>Marriam</a:t>
            </a:r>
            <a:r>
              <a:rPr lang="en-US" baseline="0" dirty="0" smtClean="0"/>
              <a:t>-Webster online dictionary lookup service to look up words and terms right from within Microsoft Word.</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5AE26BA-9671-425F-98AC-1D13BB3E981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5495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create an App for Office that is intended to</a:t>
            </a:r>
            <a:r>
              <a:rPr lang="en-US" baseline="0" dirty="0" smtClean="0"/>
              <a:t> be private for your organization on your corporate network, then you must be able to d</a:t>
            </a:r>
            <a:r>
              <a:rPr lang="en-US" dirty="0" smtClean="0"/>
              <a:t>eploy them centrally. </a:t>
            </a:r>
          </a:p>
          <a:p>
            <a:endParaRPr lang="en-US" dirty="0" smtClean="0"/>
          </a:p>
          <a:p>
            <a:r>
              <a:rPr lang="en-US" dirty="0" smtClean="0"/>
              <a:t>The most flexible approach for this is to publish them to one or more Apps Catalogs in a SharePoint 2013 farm.  </a:t>
            </a:r>
            <a:r>
              <a:rPr lang="en-US" baseline="0" dirty="0" smtClean="0"/>
              <a:t>This will enable y</a:t>
            </a:r>
            <a:r>
              <a:rPr lang="en-US" dirty="0" smtClean="0"/>
              <a:t>ou to deploy pre-approved apps obtained from third party vendors and/or deploy apps developed in-house.</a:t>
            </a:r>
          </a:p>
          <a:p>
            <a:endParaRPr lang="en-US" dirty="0" smtClean="0"/>
          </a:p>
          <a:p>
            <a:r>
              <a:rPr lang="en-US" dirty="0" smtClean="0"/>
              <a:t>In Office</a:t>
            </a:r>
            <a:r>
              <a:rPr lang="en-US" baseline="0" dirty="0" smtClean="0"/>
              <a:t> 365, the App Catalog is scoped at the tenancy level. In an on-premise farm, an App Catalog is scoped at the Web Application level. </a:t>
            </a:r>
          </a:p>
          <a:p>
            <a:endParaRPr lang="en-US" baseline="0" dirty="0" smtClean="0"/>
          </a:p>
          <a:p>
            <a:r>
              <a:rPr lang="en-US" baseline="0" dirty="0" smtClean="0"/>
              <a:t>Whoever has administrative privileges </a:t>
            </a:r>
            <a:r>
              <a:rPr lang="en-US" dirty="0" smtClean="0"/>
              <a:t>can also control access to Office Store. </a:t>
            </a:r>
          </a:p>
          <a:p>
            <a:endParaRPr lang="en-US" dirty="0" smtClean="0"/>
          </a:p>
          <a:p>
            <a:r>
              <a:rPr lang="en-US" dirty="0" smtClean="0"/>
              <a:t>In addition, workflows are available to assist administrators and purchasing agents with purchasing, licensing and deployment of apps.</a:t>
            </a:r>
          </a:p>
          <a:p>
            <a:endParaRPr lang="en-US" dirty="0" smtClean="0"/>
          </a:p>
          <a:p>
            <a:r>
              <a:rPr lang="en-US" dirty="0" smtClean="0"/>
              <a:t>The infrastructure</a:t>
            </a:r>
            <a:r>
              <a:rPr lang="en-US" baseline="0" dirty="0" smtClean="0"/>
              <a:t> for apps also assists with m</a:t>
            </a:r>
            <a:r>
              <a:rPr lang="en-US" dirty="0" smtClean="0"/>
              <a:t>onitoring and governance. </a:t>
            </a:r>
          </a:p>
          <a:p>
            <a:r>
              <a:rPr lang="en-US" dirty="0" smtClean="0"/>
              <a:t>For instance, there is centralized support that</a:t>
            </a:r>
            <a:r>
              <a:rPr lang="en-US" baseline="0" dirty="0" smtClean="0"/>
              <a:t> provides </a:t>
            </a:r>
            <a:r>
              <a:rPr lang="en-US" dirty="0" smtClean="0"/>
              <a:t>telemetry and analytics. </a:t>
            </a:r>
          </a:p>
          <a:p>
            <a:r>
              <a:rPr lang="en-US" dirty="0" smtClean="0"/>
              <a:t>It is also possible to control app availability through the App Catalog </a:t>
            </a:r>
            <a:r>
              <a:rPr lang="en-US" baseline="0" dirty="0" smtClean="0"/>
              <a:t>and to disable an app through a central kill switch.</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9F559567-B332-4963-82C5-63EECFEE570F}"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2299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deploy an app, the actual deployment is similar to standard web site because you must</a:t>
            </a:r>
            <a:r>
              <a:rPr lang="en-US" baseline="0" dirty="0" smtClean="0"/>
              <a:t> make all the app web artifacts available on a web server. </a:t>
            </a:r>
          </a:p>
          <a:p>
            <a:endParaRPr lang="en-US" baseline="0" dirty="0" smtClean="0"/>
          </a:p>
          <a:p>
            <a:r>
              <a:rPr lang="en-US" baseline="0" dirty="0" smtClean="0"/>
              <a:t>However, you must also publish the manifest to make the app discoverable for installation…this occurs in the App Catalog</a:t>
            </a:r>
          </a:p>
          <a:p>
            <a:endParaRPr lang="en-US" baseline="0" dirty="0" smtClean="0"/>
          </a:p>
          <a:p>
            <a:r>
              <a:rPr lang="en-US" baseline="0" dirty="0" smtClean="0"/>
              <a:t>So remember…web artifacts…any web server…app manifest…app catalog.</a:t>
            </a:r>
          </a:p>
          <a:p>
            <a:endParaRPr lang="en-US" baseline="0" dirty="0" smtClean="0"/>
          </a:p>
          <a:p>
            <a:r>
              <a:rPr lang="en-US" baseline="0" dirty="0" smtClean="0"/>
              <a:t>Catalogs are made available by </a:t>
            </a:r>
            <a:r>
              <a:rPr lang="en-US" dirty="0" smtClean="0"/>
              <a:t>IT admins designating</a:t>
            </a:r>
            <a:r>
              <a:rPr lang="en-US" baseline="0" dirty="0" smtClean="0"/>
              <a:t> </a:t>
            </a:r>
            <a:r>
              <a:rPr lang="en-US" dirty="0" smtClean="0"/>
              <a:t>the catalog location as trusted in machines</a:t>
            </a:r>
            <a:r>
              <a:rPr lang="en-US" baseline="0" dirty="0" smtClean="0"/>
              <a:t> registries through group policy</a:t>
            </a:r>
          </a:p>
          <a:p>
            <a:endParaRPr lang="en-US" dirty="0" smtClean="0"/>
          </a:p>
          <a:p>
            <a:r>
              <a:rPr lang="en-US" dirty="0" smtClean="0"/>
              <a:t>The exception</a:t>
            </a:r>
            <a:r>
              <a:rPr lang="en-US" baseline="0" dirty="0" smtClean="0"/>
              <a:t> to this model is </a:t>
            </a:r>
            <a:r>
              <a:rPr lang="en-US" dirty="0" smtClean="0"/>
              <a:t>Mail Apps, which are instead uploaded to an Exchange 2013 App Catalog.</a:t>
            </a:r>
          </a:p>
          <a:p>
            <a:endParaRPr lang="en-US" dirty="0" smtClean="0"/>
          </a:p>
          <a:p>
            <a:r>
              <a:rPr lang="en-US" dirty="0" smtClean="0"/>
              <a:t>I mentioned that a SharePoint-hosted</a:t>
            </a:r>
            <a:r>
              <a:rPr lang="en-US" baseline="0" dirty="0" smtClean="0"/>
              <a:t> App Catalogs provide the most flexibility and governance for corporate app publishing.  Another option is to leverage a file share app catalog, which is basically a simple file share containing app manifests.  Client machines just need registry entries pointing to this share, which can again be achieved through Group Policy</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1FACD3AE-923F-4C13-A9A6-673B7F1DFF4E}"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124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the past, developing plug-ins or extensions to Office required very specific skillset and tools</a:t>
            </a:r>
            <a:r>
              <a:rPr lang="en-US" baseline="0" dirty="0" smtClean="0"/>
              <a:t>.  These customization sometimes made it hard for organizations to upgrade to the latest and greatest version of Office.</a:t>
            </a:r>
          </a:p>
          <a:p>
            <a:endParaRPr lang="en-US" baseline="0" dirty="0" smtClean="0"/>
          </a:p>
          <a:p>
            <a:r>
              <a:rPr lang="en-US" baseline="0" dirty="0" smtClean="0"/>
              <a:t>In contrast, the new Apps for Office development model caters to the army of web developers, perhaps the biggest developer community in the world.  It allows them to develop Apps for Office using familiar technologies such as HTML5, CSS, and JavaScript and run them from virtually any web server.  In fact, installing an App for Office doesn’t really install any code, it just tells Office what type of App it is, where the app lives, and how the app wants to interact.  </a:t>
            </a:r>
            <a:endParaRPr lang="en-US" dirty="0" smtClean="0"/>
          </a:p>
          <a:p>
            <a:endParaRPr lang="en-US" dirty="0" smtClean="0"/>
          </a:p>
          <a:p>
            <a:r>
              <a:rPr lang="en-US" dirty="0" smtClean="0"/>
              <a:t>The Web Extensibility Framework (WEF</a:t>
            </a:r>
            <a:r>
              <a:rPr lang="en-US" baseline="0" dirty="0" smtClean="0"/>
              <a:t>) is the </a:t>
            </a:r>
            <a:r>
              <a:rPr lang="en-US" dirty="0" smtClean="0"/>
              <a:t>new development platform used to</a:t>
            </a:r>
            <a:r>
              <a:rPr lang="en-US" baseline="0" dirty="0" smtClean="0"/>
              <a:t> Apps for Office. This platform </a:t>
            </a:r>
            <a:r>
              <a:rPr lang="en-US" dirty="0" smtClean="0"/>
              <a:t>allows web page content to render inside Office Applications with</a:t>
            </a:r>
            <a:r>
              <a:rPr lang="en-US" baseline="0" dirty="0" smtClean="0"/>
              <a:t> a set of constraints</a:t>
            </a:r>
            <a:r>
              <a:rPr lang="en-US" dirty="0" smtClean="0"/>
              <a:t> and interact with Office content such as Word documents,</a:t>
            </a:r>
            <a:r>
              <a:rPr lang="en-US" baseline="0" dirty="0" smtClean="0"/>
              <a:t> </a:t>
            </a:r>
            <a:r>
              <a:rPr lang="en-US" dirty="0" smtClean="0"/>
              <a:t>Excel workbooks, and Exchange messages</a:t>
            </a:r>
            <a:r>
              <a:rPr lang="en-US" baseline="0" dirty="0" smtClean="0"/>
              <a:t> and appointments.</a:t>
            </a:r>
            <a:endParaRPr lang="en-US" dirty="0" smtClean="0"/>
          </a:p>
          <a:p>
            <a:endParaRPr lang="en-US" baseline="0" dirty="0" smtClean="0"/>
          </a:p>
          <a:p>
            <a:r>
              <a:rPr lang="en-US" dirty="0" smtClean="0"/>
              <a:t>Apps for Office enable</a:t>
            </a:r>
            <a:r>
              <a:rPr lang="en-US" baseline="0" dirty="0" smtClean="0"/>
              <a:t> a whole new approach </a:t>
            </a:r>
            <a:r>
              <a:rPr lang="en-US" dirty="0" smtClean="0"/>
              <a:t>to app distribution through directories</a:t>
            </a:r>
            <a:r>
              <a:rPr lang="en-US" baseline="0" dirty="0" smtClean="0"/>
              <a:t> like the public </a:t>
            </a:r>
            <a:r>
              <a:rPr lang="en-US" dirty="0" smtClean="0"/>
              <a:t>Office Store</a:t>
            </a:r>
            <a:r>
              <a:rPr lang="en-US" baseline="0" dirty="0" smtClean="0"/>
              <a:t> and </a:t>
            </a:r>
            <a:r>
              <a:rPr lang="en-US" dirty="0" smtClean="0"/>
              <a:t>Corporate Apps Catalogs.  The Office Store is a public marketplace for apps</a:t>
            </a:r>
            <a:r>
              <a:rPr lang="en-US" baseline="0" dirty="0" smtClean="0"/>
              <a:t> that will enabled developers sell apps to the massed.  Corporate App Catalogs will enable organizations to provide a private app directory for organizations.</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099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little bit more on the SharePoint App Catalogs...they are </a:t>
            </a:r>
            <a:r>
              <a:rPr lang="en-US" dirty="0" smtClean="0"/>
              <a:t>implemented using as site collection created from a new “App Catalog” site template. The app Catalog is designed for Office 365 and for private corporate networks in that it is available to only</a:t>
            </a:r>
            <a:r>
              <a:rPr lang="en-US" baseline="0" dirty="0" smtClean="0"/>
              <a:t> to users who have been granted access. </a:t>
            </a:r>
          </a:p>
          <a:p>
            <a:endParaRPr lang="en-US" baseline="0" dirty="0" smtClean="0"/>
          </a:p>
          <a:p>
            <a:r>
              <a:rPr lang="en-US" baseline="0" dirty="0" smtClean="0"/>
              <a:t>This corporate catalog approach p</a:t>
            </a:r>
            <a:r>
              <a:rPr lang="en-US" dirty="0" smtClean="0"/>
              <a:t>rovides users with pre-screened and pre-approved apps. An App</a:t>
            </a:r>
            <a:r>
              <a:rPr lang="en-US" baseline="0" dirty="0" smtClean="0"/>
              <a:t> Catalog can be </a:t>
            </a:r>
            <a:r>
              <a:rPr lang="en-US" dirty="0" smtClean="0"/>
              <a:t>used to deploy apps developed in-house or by 3</a:t>
            </a:r>
            <a:r>
              <a:rPr lang="en-US" baseline="30000" dirty="0" smtClean="0"/>
              <a:t>rd</a:t>
            </a:r>
            <a:r>
              <a:rPr lang="en-US" dirty="0" smtClean="0"/>
              <a:t> party ISVs. Note that the App Catalog in SharePoint</a:t>
            </a:r>
            <a:r>
              <a:rPr lang="en-US" baseline="0" dirty="0" smtClean="0"/>
              <a:t> s</a:t>
            </a:r>
            <a:r>
              <a:rPr lang="en-US" dirty="0" smtClean="0"/>
              <a:t>upports document-based apps (</a:t>
            </a:r>
            <a:r>
              <a:rPr lang="en-US" i="1" dirty="0" smtClean="0"/>
              <a:t>i.e. Task pane apps and Content apps</a:t>
            </a:r>
            <a:r>
              <a:rPr lang="en-US" dirty="0" smtClean="0"/>
              <a:t>).</a:t>
            </a:r>
          </a:p>
          <a:p>
            <a:endParaRPr lang="en-US" dirty="0" smtClean="0"/>
          </a:p>
          <a:p>
            <a:r>
              <a:rPr lang="en-US" dirty="0" smtClean="0"/>
              <a:t>Since the SharePoint App Catalog hosted using a SharePoint 2013 site collection. The actual catalog is simply a document library where</a:t>
            </a:r>
            <a:r>
              <a:rPr lang="en-US" baseline="0" dirty="0" smtClean="0"/>
              <a:t> </a:t>
            </a:r>
            <a:r>
              <a:rPr lang="en-US" dirty="0" smtClean="0"/>
              <a:t>app manifests are uploaded.</a:t>
            </a:r>
            <a:r>
              <a:rPr lang="en-US" baseline="0" dirty="0" smtClean="0"/>
              <a:t> This allows an a</a:t>
            </a:r>
            <a:r>
              <a:rPr lang="en-US" dirty="0" smtClean="0"/>
              <a:t>dministrator easily configure app security for who can </a:t>
            </a:r>
            <a:r>
              <a:rPr lang="en-US" baseline="0" dirty="0" smtClean="0"/>
              <a:t>see and install the apps.</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8ACEF62-E2D2-43AA-9423-0EAFEA11EF99}"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8210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shows the pieces that are involved in app for Office deployment. Note that the app manifest must be uploaded to a SharePoint app catalog.</a:t>
            </a:r>
          </a:p>
          <a:p>
            <a:endParaRPr lang="en-US" dirty="0" smtClean="0"/>
          </a:p>
          <a:p>
            <a:r>
              <a:rPr lang="en-US" dirty="0" smtClean="0"/>
              <a:t>While the app manifest needs to be uploaded to the</a:t>
            </a:r>
            <a:r>
              <a:rPr lang="en-US" baseline="0" dirty="0" smtClean="0"/>
              <a:t> SharePoint App Catalog, the app web artifacts just need to be deployed on a Web server of any type. However, since SharePoint is already in the mix and provides a fantastic web platform, it might make sense for these files to be hosted from SharePoint as well. </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9B3E56-9B25-4D10-82A3-5BD7A777DA5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1686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Investigating that concept further…by</a:t>
            </a:r>
            <a:r>
              <a:rPr lang="en-US" baseline="0" dirty="0" smtClean="0"/>
              <a:t> hosting the app web artifacts in SharePoint, </a:t>
            </a:r>
            <a:r>
              <a:rPr lang="en-US" dirty="0" smtClean="0"/>
              <a:t>they can more easily call back into SharePoint with Rest</a:t>
            </a:r>
            <a:r>
              <a:rPr lang="en-US" baseline="0" dirty="0" smtClean="0"/>
              <a:t> calls or CSOM calls without having to worry about cross-domain scripting issues.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36</a:t>
            </a:fld>
            <a:endParaRPr lang="en-US"/>
          </a:p>
        </p:txBody>
      </p:sp>
    </p:spTree>
    <p:extLst>
      <p:ext uri="{BB962C8B-B14F-4D97-AF65-F5344CB8AC3E}">
        <p14:creationId xmlns:p14="http://schemas.microsoft.com/office/powerpoint/2010/main" val="178985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before,</a:t>
            </a:r>
            <a:r>
              <a:rPr lang="en-US" baseline="0" dirty="0" smtClean="0"/>
              <a:t> file share app catalogs are the easiest way to deploy apps for office.  </a:t>
            </a:r>
            <a:r>
              <a:rPr lang="en-US" baseline="0" dirty="0" err="1" smtClean="0"/>
              <a:t>Afterall</a:t>
            </a:r>
            <a:r>
              <a:rPr lang="en-US" baseline="0" dirty="0" smtClean="0"/>
              <a:t>, they </a:t>
            </a:r>
            <a:r>
              <a:rPr lang="en-US" dirty="0" smtClean="0"/>
              <a:t>does not require either SharePoint 2013 or Exchange 2013…just a file share</a:t>
            </a:r>
          </a:p>
          <a:p>
            <a:endParaRPr lang="en-US" dirty="0" smtClean="0"/>
          </a:p>
          <a:p>
            <a:r>
              <a:rPr lang="en-US" dirty="0" smtClean="0"/>
              <a:t>You</a:t>
            </a:r>
            <a:r>
              <a:rPr lang="en-US" baseline="0" dirty="0" smtClean="0"/>
              <a:t> simply upload app manifests to a file share and make the Office Applications aware of this location.</a:t>
            </a:r>
          </a:p>
          <a:p>
            <a:endParaRPr lang="en-US" baseline="0" dirty="0" smtClean="0"/>
          </a:p>
          <a:p>
            <a:r>
              <a:rPr lang="en-US" baseline="0" dirty="0" smtClean="0"/>
              <a:t>However, you loose all the rich management, security, process, the </a:t>
            </a:r>
            <a:r>
              <a:rPr lang="en-US" baseline="0" dirty="0" err="1" smtClean="0"/>
              <a:t>killbit</a:t>
            </a:r>
            <a:r>
              <a:rPr lang="en-US" baseline="0" dirty="0" smtClean="0"/>
              <a:t>, and analytics that SharePoint brings to the App Catalog model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FBB715-882E-494B-9411-DF2FAA2E6AAD}"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4935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Exchange</a:t>
            </a:r>
            <a:r>
              <a:rPr lang="en-US" baseline="0" dirty="0" smtClean="0"/>
              <a:t> 2013 App Catalog s</a:t>
            </a:r>
            <a:r>
              <a:rPr lang="en-US" dirty="0" smtClean="0"/>
              <a:t>erves as App Catalog for Mail Apps.</a:t>
            </a:r>
            <a:r>
              <a:rPr lang="en-US" baseline="0" dirty="0" smtClean="0"/>
              <a:t> </a:t>
            </a:r>
          </a:p>
          <a:p>
            <a:endParaRPr lang="en-US" baseline="0" dirty="0" smtClean="0"/>
          </a:p>
          <a:p>
            <a:r>
              <a:rPr lang="en-US" baseline="0" dirty="0" smtClean="0"/>
              <a:t>The key point is that m</a:t>
            </a:r>
            <a:r>
              <a:rPr lang="en-US" dirty="0" smtClean="0"/>
              <a:t>ail apps are deployed using Exchange 2013 instead</a:t>
            </a:r>
            <a:r>
              <a:rPr lang="en-US" baseline="0" dirty="0" smtClean="0"/>
              <a:t> of the </a:t>
            </a:r>
            <a:r>
              <a:rPr lang="en-US" dirty="0" smtClean="0"/>
              <a:t>SharePoint App Catalog. </a:t>
            </a:r>
          </a:p>
          <a:p>
            <a:endParaRPr lang="en-US" dirty="0" smtClean="0"/>
          </a:p>
          <a:p>
            <a:r>
              <a:rPr lang="en-US" dirty="0" smtClean="0"/>
              <a:t>The Exchange administrator can install a Mail app by uploaded the app manifests and assigning to users using PowerShell. </a:t>
            </a:r>
          </a:p>
          <a:p>
            <a:endParaRPr lang="en-US" dirty="0" smtClean="0"/>
          </a:p>
          <a:p>
            <a:r>
              <a:rPr lang="en-US" dirty="0" smtClean="0"/>
              <a:t>Certain Mail apps can also be installed directly by users from the Office Store.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FBF40F9-1367-4A9A-AF21-70745417E511}"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59239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a:t>
            </a:r>
          </a:p>
          <a:p>
            <a:endParaRPr lang="en-US" dirty="0" smtClean="0"/>
          </a:p>
          <a:p>
            <a:r>
              <a:rPr lang="en-US" dirty="0" smtClean="0"/>
              <a:t>You can create a document-based app as either a Task Pane App, which is displayed along the right side of</a:t>
            </a:r>
            <a:r>
              <a:rPr lang="en-US" baseline="0" dirty="0" smtClean="0"/>
              <a:t> the document</a:t>
            </a:r>
          </a:p>
          <a:p>
            <a:endParaRPr lang="en-US" dirty="0" smtClean="0"/>
          </a:p>
          <a:p>
            <a:r>
              <a:rPr lang="en-US" dirty="0" smtClean="0"/>
              <a:t>OR</a:t>
            </a:r>
            <a:r>
              <a:rPr lang="en-US" baseline="0" dirty="0" smtClean="0"/>
              <a:t> a </a:t>
            </a:r>
            <a:r>
              <a:rPr lang="en-US" dirty="0" smtClean="0"/>
              <a:t>Content App,</a:t>
            </a:r>
            <a:r>
              <a:rPr lang="en-US" baseline="0" dirty="0" smtClean="0"/>
              <a:t> where the app is delivered in a frame inside the document</a:t>
            </a:r>
            <a:endParaRPr lang="en-US" dirty="0" smtClean="0"/>
          </a:p>
          <a:p>
            <a:endParaRPr lang="en-US" dirty="0" smtClean="0"/>
          </a:p>
          <a:p>
            <a:r>
              <a:rPr lang="en-US" dirty="0" smtClean="0"/>
              <a:t>Alternatively, you can create a Mail App that targets Outlook and Outlook OWA.</a:t>
            </a:r>
            <a:endParaRPr lang="en-US" dirty="0"/>
          </a:p>
        </p:txBody>
      </p:sp>
    </p:spTree>
    <p:extLst>
      <p:ext uri="{BB962C8B-B14F-4D97-AF65-F5344CB8AC3E}">
        <p14:creationId xmlns:p14="http://schemas.microsoft.com/office/powerpoint/2010/main" val="4288801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UX.</a:t>
            </a:r>
          </a:p>
          <a:p>
            <a:endParaRPr lang="en-US" dirty="0" smtClean="0"/>
          </a:p>
          <a:p>
            <a:r>
              <a:rPr lang="en-US" baseline="0" dirty="0" smtClean="0"/>
              <a:t>A task pane app will initially display about 320px wide to the right of the document, but can be resize, moved, and even undocked from the Office window, the key being task pane apps are NOT part of the document…they support the document.</a:t>
            </a:r>
            <a:endParaRPr lang="en-US" dirty="0" smtClean="0"/>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7407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app is different because it becomes part of document itself</a:t>
            </a:r>
            <a:r>
              <a:rPr lang="en-US" baseline="0" dirty="0" smtClean="0"/>
              <a:t>, where it is </a:t>
            </a:r>
            <a:r>
              <a:rPr lang="en-US" dirty="0" smtClean="0"/>
              <a:t>embedded directly</a:t>
            </a:r>
            <a:r>
              <a:rPr lang="en-US" baseline="0" dirty="0" smtClean="0"/>
              <a:t> </a:t>
            </a:r>
            <a:r>
              <a:rPr lang="en-US" dirty="0" smtClean="0"/>
              <a:t>inline.</a:t>
            </a:r>
            <a:r>
              <a:rPr lang="en-US" baseline="0" dirty="0" smtClean="0"/>
              <a:t> </a:t>
            </a:r>
          </a:p>
          <a:p>
            <a:endParaRPr lang="en-US" baseline="0" dirty="0" smtClean="0"/>
          </a:p>
          <a:p>
            <a:r>
              <a:rPr lang="en-US" baseline="0" dirty="0" smtClean="0"/>
              <a:t>With Excel, the content app is </a:t>
            </a:r>
            <a:r>
              <a:rPr lang="en-US" dirty="0" smtClean="0"/>
              <a:t>implemented as an Excel shape and the user is in complete control.</a:t>
            </a:r>
            <a:r>
              <a:rPr lang="en-US" baseline="0" dirty="0" smtClean="0"/>
              <a:t> That means that although content apps can have a default height/width, the user is free to </a:t>
            </a:r>
            <a:r>
              <a:rPr lang="en-US" dirty="0" smtClean="0"/>
              <a:t>resize a content app or to move it</a:t>
            </a:r>
            <a:r>
              <a:rPr lang="en-US" baseline="0" dirty="0" smtClean="0"/>
              <a:t> or </a:t>
            </a:r>
            <a:r>
              <a:rPr lang="en-US" dirty="0" smtClean="0"/>
              <a:t>copy and paste it using the clipboard. </a:t>
            </a:r>
          </a:p>
          <a:p>
            <a:endParaRPr lang="en-US" dirty="0" smtClean="0"/>
          </a:p>
          <a:p>
            <a:r>
              <a:rPr lang="en-US" dirty="0" smtClean="0"/>
              <a:t>The content app will also print out along with the document itself.</a:t>
            </a:r>
          </a:p>
          <a:p>
            <a:endParaRPr lang="en-US" dirty="0" smtClean="0"/>
          </a:p>
          <a:p>
            <a:r>
              <a:rPr lang="en-US" dirty="0" smtClean="0"/>
              <a:t>One of the benefits</a:t>
            </a:r>
            <a:r>
              <a:rPr lang="en-US" baseline="0" dirty="0" smtClean="0"/>
              <a:t> of being embedded in the document is that the app </a:t>
            </a:r>
            <a:r>
              <a:rPr lang="en-US" dirty="0" smtClean="0"/>
              <a:t>travels</a:t>
            </a:r>
            <a:r>
              <a:rPr lang="en-US" baseline="0" dirty="0" smtClean="0"/>
              <a:t> </a:t>
            </a:r>
            <a:r>
              <a:rPr lang="en-US" dirty="0" smtClean="0"/>
              <a:t>with the document,</a:t>
            </a:r>
            <a:r>
              <a:rPr lang="en-US" baseline="0" dirty="0" smtClean="0"/>
              <a:t> providing </a:t>
            </a:r>
            <a:r>
              <a:rPr lang="en-US" dirty="0" smtClean="0"/>
              <a:t>a simple, yet secure means of app distribution. </a:t>
            </a:r>
          </a:p>
          <a:p>
            <a:endParaRPr lang="en-US" dirty="0" smtClean="0"/>
          </a:p>
          <a:p>
            <a:r>
              <a:rPr lang="en-US" dirty="0" smtClean="0"/>
              <a:t>When a user who is offline and the app cannot </a:t>
            </a:r>
            <a:r>
              <a:rPr lang="en-US" baseline="0" dirty="0" smtClean="0"/>
              <a:t>reach its source location, Excel is still able to display a cached placeholder image from the last save</a:t>
            </a:r>
            <a:r>
              <a:rPr lang="en-US" dirty="0" smtClean="0"/>
              <a:t>.  Basically Excel take a </a:t>
            </a:r>
            <a:r>
              <a:rPr lang="en-US" dirty="0" err="1" smtClean="0"/>
              <a:t>png</a:t>
            </a:r>
            <a:r>
              <a:rPr lang="en-US" dirty="0" smtClean="0"/>
              <a:t> image of the app when the workbook</a:t>
            </a:r>
            <a:r>
              <a:rPr lang="en-US" baseline="0" dirty="0" smtClean="0"/>
              <a:t> is saves that is can leverage for this</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9A93E29-A5F5-43B4-A5A8-8ECE9E199C24}"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6503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Mail apps have</a:t>
            </a:r>
            <a:r>
              <a:rPr lang="en-US" baseline="0" dirty="0" smtClean="0"/>
              <a:t> been designed to create a s</a:t>
            </a:r>
            <a:r>
              <a:rPr lang="en-US" dirty="0" smtClean="0"/>
              <a:t>ubtle user experience meaning that they stay</a:t>
            </a:r>
            <a:r>
              <a:rPr lang="en-US" baseline="0" dirty="0" smtClean="0"/>
              <a:t> out of the way and unobtrusive until they are called into action. </a:t>
            </a:r>
          </a:p>
          <a:p>
            <a:endParaRPr lang="en-US" baseline="0" dirty="0" smtClean="0"/>
          </a:p>
          <a:p>
            <a:r>
              <a:rPr lang="en-US" baseline="0" dirty="0" smtClean="0"/>
              <a:t>Each mail app is designed to </a:t>
            </a:r>
            <a:r>
              <a:rPr lang="en-US" dirty="0" smtClean="0"/>
              <a:t>activate based</a:t>
            </a:r>
            <a:r>
              <a:rPr lang="en-US" baseline="0" dirty="0" smtClean="0"/>
              <a:t> on specific criteria </a:t>
            </a:r>
            <a:r>
              <a:rPr lang="en-US" dirty="0" smtClean="0"/>
              <a:t>and will be completely invisible until this criteria is</a:t>
            </a:r>
            <a:r>
              <a:rPr lang="en-US" baseline="0" dirty="0" smtClean="0"/>
              <a:t> met</a:t>
            </a:r>
            <a:r>
              <a:rPr lang="en-US" dirty="0" smtClean="0"/>
              <a:t>. Even when this criteria</a:t>
            </a:r>
            <a:r>
              <a:rPr lang="en-US" baseline="0" dirty="0" smtClean="0"/>
              <a:t> met</a:t>
            </a:r>
            <a:r>
              <a:rPr lang="en-US" dirty="0" smtClean="0"/>
              <a:t>, mail</a:t>
            </a:r>
            <a:r>
              <a:rPr lang="en-US" baseline="0" dirty="0" smtClean="0"/>
              <a:t> apps </a:t>
            </a:r>
            <a:r>
              <a:rPr lang="en-US" dirty="0" smtClean="0"/>
              <a:t>only provide a link on the app bar until they are clicked and explicitly started by the user.</a:t>
            </a:r>
          </a:p>
          <a:p>
            <a:pPr marL="107152" lvl="1" indent="0">
              <a:buNone/>
            </a:pPr>
            <a:endParaRPr lang="en-US" dirty="0" smtClean="0"/>
          </a:p>
          <a:p>
            <a:r>
              <a:rPr lang="en-US" dirty="0" smtClean="0"/>
              <a:t>When a mail app is started, its purpose it to provides supplemental information to the user about</a:t>
            </a:r>
            <a:r>
              <a:rPr lang="en-US" baseline="0" dirty="0" smtClean="0"/>
              <a:t> the target item on which it was activated. A mail app often p</a:t>
            </a:r>
            <a:r>
              <a:rPr lang="en-US" dirty="0" smtClean="0"/>
              <a:t>rovides additional information based on activate rules applied to a messaging item. </a:t>
            </a:r>
          </a:p>
          <a:p>
            <a:endParaRPr lang="en-US" dirty="0" smtClean="0"/>
          </a:p>
          <a:p>
            <a:r>
              <a:rPr lang="en-US" dirty="0" smtClean="0"/>
              <a:t>For example, if</a:t>
            </a:r>
            <a:r>
              <a:rPr lang="en-US" baseline="0" dirty="0" smtClean="0"/>
              <a:t> the activation rule is based on a regular expression which located FedEx shipping numbers, the mail app could lookup the FedEx shipping number on the FedEx Web site and show the user the latest tracking information.</a:t>
            </a:r>
          </a:p>
          <a:p>
            <a:endParaRPr lang="en-US" baseline="0" dirty="0" smtClean="0"/>
          </a:p>
          <a:p>
            <a:r>
              <a:rPr lang="en-US" dirty="0" smtClean="0"/>
              <a:t>A</a:t>
            </a:r>
            <a:r>
              <a:rPr lang="en-US" baseline="0" dirty="0" smtClean="0"/>
              <a:t> corporate example might be to activate based on a billing code in the subject or body or based on sender of a message</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EE5F658-97F4-4B72-BF48-A3C6B4966E56}"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947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designing</a:t>
            </a:r>
            <a:r>
              <a:rPr lang="en-US" baseline="0" dirty="0" smtClean="0"/>
              <a:t> apps, be sure to </a:t>
            </a:r>
            <a:r>
              <a:rPr lang="en-US" dirty="0" smtClean="0"/>
              <a:t>create UI elements that</a:t>
            </a:r>
            <a:r>
              <a:rPr lang="en-US" baseline="0" dirty="0" smtClean="0"/>
              <a:t> are </a:t>
            </a:r>
            <a:r>
              <a:rPr lang="en-US" dirty="0" smtClean="0"/>
              <a:t>consistent with the general Office 2013 look and feel. </a:t>
            </a:r>
          </a:p>
          <a:p>
            <a:endParaRPr lang="en-US" dirty="0" smtClean="0"/>
          </a:p>
          <a:p>
            <a:r>
              <a:rPr lang="en-US" dirty="0" smtClean="0"/>
              <a:t>You are encouraged to leverage the styles that are included with a CSS file named Office.css which has Office 2013 styling built in. This CCS file will be automatically included in App for Office projects created with Visual Studio 2012. </a:t>
            </a:r>
          </a:p>
          <a:p>
            <a:endParaRPr lang="en-US" dirty="0" smtClean="0"/>
          </a:p>
          <a:p>
            <a:r>
              <a:rPr lang="en-US" dirty="0" smtClean="0"/>
              <a:t>The CCS file</a:t>
            </a:r>
            <a:r>
              <a:rPr lang="en-US" baseline="0" dirty="0" smtClean="0"/>
              <a:t> provides consistent UI styling things like </a:t>
            </a:r>
            <a:r>
              <a:rPr lang="en-US" dirty="0" smtClean="0"/>
              <a:t>for typography (i.e. fonts) and scrollbars.</a:t>
            </a:r>
          </a:p>
          <a:p>
            <a:endParaRPr lang="en-US" dirty="0" smtClean="0"/>
          </a:p>
          <a:p>
            <a:r>
              <a:rPr lang="en-US" dirty="0" smtClean="0"/>
              <a:t>Let’s look at an</a:t>
            </a:r>
            <a:r>
              <a:rPr lang="en-US" baseline="0" dirty="0" smtClean="0"/>
              <a:t> example of how styling can impact the UX of an App for Office</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535C2BC-404C-4EB4-ACCD-A61A4608C9A0}"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45</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192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is</a:t>
            </a:r>
            <a:r>
              <a:rPr lang="en-US" baseline="0" dirty="0" smtClean="0"/>
              <a:t> delivered through w</a:t>
            </a:r>
            <a:r>
              <a:rPr lang="en-US" dirty="0" smtClean="0"/>
              <a:t>eb page loaded inside an Office Application. These</a:t>
            </a:r>
            <a:r>
              <a:rPr lang="en-US" baseline="0" dirty="0" smtClean="0"/>
              <a:t> apps can take on many appearances, such as </a:t>
            </a:r>
            <a:r>
              <a:rPr lang="en-US" dirty="0" smtClean="0"/>
              <a:t>inside</a:t>
            </a:r>
            <a:r>
              <a:rPr lang="en-US" baseline="0" dirty="0" smtClean="0"/>
              <a:t> </a:t>
            </a:r>
            <a:r>
              <a:rPr lang="en-US" dirty="0" smtClean="0"/>
              <a:t>the document</a:t>
            </a:r>
            <a:r>
              <a:rPr lang="en-US" baseline="0" dirty="0" smtClean="0"/>
              <a:t> in a </a:t>
            </a:r>
            <a:r>
              <a:rPr lang="en-US" dirty="0" smtClean="0"/>
              <a:t>task pane or even within an</a:t>
            </a:r>
            <a:r>
              <a:rPr lang="en-US" baseline="0" dirty="0" smtClean="0"/>
              <a:t> </a:t>
            </a:r>
            <a:r>
              <a:rPr lang="en-US" dirty="0" smtClean="0"/>
              <a:t>Outlook message. </a:t>
            </a:r>
          </a:p>
          <a:p>
            <a:endParaRPr lang="en-US" dirty="0" smtClean="0"/>
          </a:p>
          <a:p>
            <a:r>
              <a:rPr lang="en-US" dirty="0" smtClean="0"/>
              <a:t>The</a:t>
            </a:r>
            <a:r>
              <a:rPr lang="en-US" baseline="0" dirty="0" smtClean="0"/>
              <a:t> architecture on Apps for Office has been designed to w</a:t>
            </a:r>
            <a:r>
              <a:rPr lang="en-US" dirty="0" smtClean="0"/>
              <a:t>ork in both the Office rich-client and the Office Web Applications.</a:t>
            </a:r>
          </a:p>
          <a:p>
            <a:pPr lvl="1"/>
            <a:endParaRPr lang="en-US" dirty="0" smtClean="0"/>
          </a:p>
          <a:p>
            <a:r>
              <a:rPr lang="en-US" dirty="0" smtClean="0"/>
              <a:t>As mentioned before, WEF and Apps for Office enable Office to be extended</a:t>
            </a:r>
            <a:r>
              <a:rPr lang="en-US" baseline="0" dirty="0" smtClean="0"/>
              <a:t> by </a:t>
            </a:r>
            <a:r>
              <a:rPr lang="en-US" dirty="0" smtClean="0"/>
              <a:t>leveraging</a:t>
            </a:r>
            <a:r>
              <a:rPr lang="en-US" baseline="0" dirty="0" smtClean="0"/>
              <a:t> familiar</a:t>
            </a:r>
            <a:r>
              <a:rPr lang="en-US" dirty="0" smtClean="0"/>
              <a:t> Web technologies such as HTML5 and CSS for rendering user interface as well as JavaScript and jQuery to add behavior. </a:t>
            </a:r>
          </a:p>
          <a:p>
            <a:endParaRPr lang="en-US" dirty="0" smtClean="0"/>
          </a:p>
          <a:p>
            <a:r>
              <a:rPr lang="en-US" dirty="0" smtClean="0"/>
              <a:t>When you write the JavaScript code in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67742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simple</a:t>
            </a:r>
            <a:r>
              <a:rPr lang="en-US" baseline="0" dirty="0" smtClean="0"/>
              <a:t> task pane app without any styling. This obviously doesn’t fit with the general office UI.</a:t>
            </a:r>
          </a:p>
          <a:p>
            <a:endParaRPr lang="en-US" baseline="0" dirty="0" smtClean="0"/>
          </a:p>
          <a:p>
            <a:r>
              <a:rPr lang="en-US" baseline="0" dirty="0" smtClean="0"/>
              <a:t>Just because the task pane is a window into remote web server does not mean we have to make it look that way.</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9959A6E-D178-4D22-9EB9-09552578E08F}"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24479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screenshot, the app has now incorporated the Office.css file so that its display elements takes on the general look and feel of the Office UI. </a:t>
            </a:r>
          </a:p>
          <a:p>
            <a:endParaRPr lang="en-US" baseline="0" dirty="0" smtClean="0"/>
          </a:p>
          <a:p>
            <a:r>
              <a:rPr lang="en-US" baseline="0" dirty="0" smtClean="0"/>
              <a:t>In this case, the app has also been given additional styles and a logo to give it its own unique personality.</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E0FFF45-339E-4CAF-9A8D-E8B258E5E3FC}"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6329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this rendition</a:t>
            </a:r>
            <a:r>
              <a:rPr lang="en-US" baseline="0" dirty="0" smtClean="0"/>
              <a:t>, the app has been extended with a background image to give it more of a sense of branding.</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20D7027-866F-43CF-8612-6746FE6A9D1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73942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sample where the only change</a:t>
            </a:r>
            <a:r>
              <a:rPr lang="en-US" baseline="0" dirty="0" smtClean="0"/>
              <a:t> was referencing </a:t>
            </a:r>
            <a:r>
              <a:rPr lang="en-US" dirty="0" smtClean="0"/>
              <a:t>the Office styles available inside Office.css. </a:t>
            </a:r>
          </a:p>
          <a:p>
            <a:endParaRPr lang="en-US" dirty="0" smtClean="0"/>
          </a:p>
          <a:p>
            <a:r>
              <a:rPr lang="en-US" dirty="0" smtClean="0"/>
              <a:t>As you can see, by simply linking to this file, an app instantly</a:t>
            </a:r>
            <a:r>
              <a:rPr lang="en-US" baseline="0" dirty="0" smtClean="0"/>
              <a:t> takes on the font styling and scrollbars of the Office 2013 UI.</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AFCCB6A-C63C-4DC6-8F3F-97AEEC6FB14A}"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2104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scrollbars</a:t>
            </a:r>
          </a:p>
          <a:p>
            <a:endParaRPr lang="en-US" dirty="0" smtClean="0"/>
          </a:p>
          <a:p>
            <a:r>
              <a:rPr lang="en-US" dirty="0" smtClean="0"/>
              <a:t>In</a:t>
            </a:r>
            <a:r>
              <a:rPr lang="en-US" baseline="0" dirty="0" smtClean="0"/>
              <a:t> general…don’t use them!  </a:t>
            </a:r>
            <a:r>
              <a:rPr lang="en-US" dirty="0" smtClean="0"/>
              <a:t>Horizontal scroll bars are never acceptable in an type of App for Office…this makes it important to design around app</a:t>
            </a:r>
            <a:r>
              <a:rPr lang="en-US" baseline="0" dirty="0" smtClean="0"/>
              <a:t> </a:t>
            </a:r>
            <a:r>
              <a:rPr lang="en-US" dirty="0" smtClean="0"/>
              <a:t>width.</a:t>
            </a:r>
            <a:r>
              <a:rPr lang="en-US" baseline="0" dirty="0" smtClean="0"/>
              <a:t>  Remember that task pane apps have a default width of </a:t>
            </a:r>
            <a:r>
              <a:rPr lang="en-US" dirty="0" smtClean="0"/>
              <a:t>320px</a:t>
            </a:r>
            <a:r>
              <a:rPr lang="en-US" baseline="0" dirty="0" smtClean="0"/>
              <a:t> while content apps can have a default size specified.  However, in but bases the user can resize the app</a:t>
            </a:r>
          </a:p>
          <a:p>
            <a:endParaRPr lang="en-US" baseline="0" dirty="0" smtClean="0"/>
          </a:p>
          <a:p>
            <a:r>
              <a:rPr lang="en-US" baseline="0" dirty="0" smtClean="0"/>
              <a:t>Again…overflow-x should be hidden</a:t>
            </a:r>
          </a:p>
          <a:p>
            <a:endParaRPr lang="en-US" baseline="0" dirty="0" smtClean="0"/>
          </a:p>
          <a:p>
            <a:r>
              <a:rPr lang="en-US" baseline="0" dirty="0" smtClean="0"/>
              <a:t>In specific cases where hey are needed, it is acceptable to use v</a:t>
            </a:r>
            <a:r>
              <a:rPr lang="en-US" dirty="0" smtClean="0"/>
              <a:t>ertical scrollbar in task pane apps only.  An example might be a Wikipedia lookup on a selected word…this could be lengthy.</a:t>
            </a:r>
          </a:p>
          <a:p>
            <a:endParaRPr lang="en-US" dirty="0" smtClean="0"/>
          </a:p>
          <a:p>
            <a:r>
              <a:rPr lang="en-US" dirty="0" smtClean="0"/>
              <a:t>In cases</a:t>
            </a:r>
            <a:r>
              <a:rPr lang="en-US" baseline="0" dirty="0" smtClean="0"/>
              <a:t> where an app uses a scrollbar, make sure it is styled using styles.css. That's because IE and other browsers produce default scrollbars that do not fit in well with the Office UI. </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0762449-B4EC-4ED0-AFCC-3EC5C19B5464}"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50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4314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r>
              <a:rPr lang="en-US" baseline="0" dirty="0" smtClean="0"/>
              <a:t>DOs</a:t>
            </a:r>
          </a:p>
          <a:p>
            <a:pPr marL="171450" indent="-171450">
              <a:buFontTx/>
              <a:buChar char="-"/>
            </a:pPr>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a:t>
            </a:r>
          </a:p>
          <a:p>
            <a:pPr marL="171450" indent="-171450">
              <a:buFontTx/>
              <a:buChar char="-"/>
            </a:pPr>
            <a:r>
              <a:rPr lang="en-US" dirty="0" smtClean="0"/>
              <a:t>Within the host page</a:t>
            </a:r>
            <a:r>
              <a:rPr lang="en-US" baseline="0" dirty="0" smtClean="0"/>
              <a:t> you can also use </a:t>
            </a:r>
            <a:r>
              <a:rPr lang="en-US" dirty="0" smtClean="0"/>
              <a:t>an </a:t>
            </a:r>
            <a:r>
              <a:rPr lang="en-US" dirty="0" err="1" smtClean="0"/>
              <a:t>iFrame</a:t>
            </a:r>
            <a:r>
              <a:rPr lang="en-US" dirty="0" smtClean="0"/>
              <a:t> to host content and provide a navigation bar or tabs if needed to change the contents</a:t>
            </a:r>
            <a:r>
              <a:rPr lang="en-US" baseline="0" dirty="0" smtClean="0"/>
              <a:t> of the </a:t>
            </a:r>
            <a:r>
              <a:rPr lang="en-US" baseline="0" dirty="0" err="1" smtClean="0"/>
              <a:t>iFrame</a:t>
            </a:r>
            <a:r>
              <a:rPr lang="en-US" baseline="0" dirty="0" smtClean="0"/>
              <a:t> using JavaScript. </a:t>
            </a:r>
          </a:p>
          <a:p>
            <a:pPr marL="171450" indent="-171450">
              <a:buFontTx/>
              <a:buChar char="-"/>
            </a:pPr>
            <a:r>
              <a:rPr lang="en-US" baseline="0" dirty="0" smtClean="0"/>
              <a:t>Also consider how your app will provide informational messages to the user. Typically this is done by adding a HTML element such as a div to the host page and dynamically writing text inside using JavaScript.</a:t>
            </a:r>
          </a:p>
          <a:p>
            <a:pPr marL="171450" indent="-171450">
              <a:buFontTx/>
              <a:buChar char="-"/>
            </a:pPr>
            <a:r>
              <a:rPr lang="en-US" baseline="0" dirty="0" smtClean="0"/>
              <a:t>Consider touch users in your design element decisions (ex: hover </a:t>
            </a:r>
            <a:r>
              <a:rPr lang="en-US" baseline="0" dirty="0" err="1" smtClean="0"/>
              <a:t>flyouts</a:t>
            </a:r>
            <a:r>
              <a:rPr lang="en-US" baseline="0" dirty="0" smtClean="0"/>
              <a:t>)</a:t>
            </a:r>
            <a:endParaRPr lang="en-US" dirty="0" smtClean="0"/>
          </a:p>
          <a:p>
            <a:endParaRPr lang="en-US" dirty="0" smtClean="0"/>
          </a:p>
          <a:p>
            <a:r>
              <a:rPr lang="en-US" dirty="0" smtClean="0"/>
              <a:t>DON’Ts</a:t>
            </a:r>
          </a:p>
          <a:p>
            <a:pPr marL="171450" indent="-171450">
              <a:buFontTx/>
              <a:buChar char="-"/>
            </a:pPr>
            <a:r>
              <a:rPr lang="en-US" dirty="0" smtClean="0"/>
              <a:t>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t>
            </a:r>
          </a:p>
          <a:p>
            <a:pPr marL="171450" indent="-171450">
              <a:buFontTx/>
              <a:buChar char="-"/>
            </a:pPr>
            <a:r>
              <a:rPr lang="en-US" baseline="0" dirty="0" smtClean="0"/>
              <a:t>Also avoid links which navigate the user to pages which do not allow them to return to the start page as there is nothing similar to the back button inside the browser. </a:t>
            </a:r>
          </a:p>
          <a:p>
            <a:pPr marL="171450" indent="-171450">
              <a:buFontTx/>
              <a:buChar char="-"/>
            </a:pPr>
            <a:r>
              <a:rPr lang="en-US" baseline="0" dirty="0" smtClean="0"/>
              <a:t>Also, avoid interaction with the user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12498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a:t>
            </a:r>
          </a:p>
          <a:p>
            <a:endParaRPr lang="en-US" dirty="0" smtClean="0"/>
          </a:p>
          <a:p>
            <a:r>
              <a:rPr lang="en-US" dirty="0" smtClean="0"/>
              <a:t>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p>
          <a:p>
            <a:endParaRPr lang="en-US" baseline="0" dirty="0" smtClean="0"/>
          </a:p>
          <a:p>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52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32528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53</a:t>
            </a:fld>
            <a:endParaRPr lang="en-US"/>
          </a:p>
        </p:txBody>
      </p:sp>
    </p:spTree>
    <p:extLst>
      <p:ext uri="{BB962C8B-B14F-4D97-AF65-F5344CB8AC3E}">
        <p14:creationId xmlns:p14="http://schemas.microsoft.com/office/powerpoint/2010/main" val="34331237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basic types (i.e. shapes</a:t>
            </a:r>
            <a:r>
              <a:rPr lang="en-US" baseline="0" dirty="0" smtClean="0"/>
              <a:t>) for Apps for Office.</a:t>
            </a:r>
          </a:p>
          <a:p>
            <a:endParaRPr lang="en-US" dirty="0" smtClean="0"/>
          </a:p>
          <a:p>
            <a:pPr lvl="1"/>
            <a:r>
              <a:rPr lang="en-US" b="1" dirty="0" smtClean="0"/>
              <a:t>Task Pane Apps</a:t>
            </a:r>
            <a:r>
              <a:rPr lang="en-US" dirty="0" smtClean="0"/>
              <a:t> are document-centric and are designed to assist user working with documents. </a:t>
            </a:r>
          </a:p>
          <a:p>
            <a:pPr lvl="1"/>
            <a:r>
              <a:rPr lang="en-US" baseline="0" dirty="0" smtClean="0"/>
              <a:t>Task pane apps can be used in </a:t>
            </a:r>
            <a:r>
              <a:rPr lang="en-US" dirty="0" smtClean="0"/>
              <a:t>Word, Excel and Project.</a:t>
            </a:r>
          </a:p>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An example of task pane app might</a:t>
            </a:r>
            <a:r>
              <a:rPr lang="en-US" baseline="0" dirty="0" smtClean="0"/>
              <a:t> be for </a:t>
            </a:r>
            <a:r>
              <a:rPr lang="en-US" dirty="0" smtClean="0"/>
              <a:t>searching the Internet on links related to text</a:t>
            </a:r>
            <a:r>
              <a:rPr lang="en-US" baseline="0" dirty="0" smtClean="0"/>
              <a:t> selected in a document</a:t>
            </a:r>
            <a:endParaRPr lang="en-US" dirty="0" smtClean="0"/>
          </a:p>
          <a:p>
            <a:pPr>
              <a:spcBef>
                <a:spcPts val="1200"/>
              </a:spcBef>
            </a:pPr>
            <a:endParaRPr lang="en-US" dirty="0" smtClean="0"/>
          </a:p>
          <a:p>
            <a:pPr lvl="1">
              <a:spcBef>
                <a:spcPts val="1200"/>
              </a:spcBef>
            </a:pPr>
            <a:r>
              <a:rPr lang="en-US" b="1" dirty="0" smtClean="0"/>
              <a:t>Content Apps</a:t>
            </a:r>
            <a:r>
              <a:rPr lang="en-US" dirty="0" smtClean="0"/>
              <a:t> are document centric and are designed to add embedded content and functionality directly into a document. </a:t>
            </a:r>
          </a:p>
          <a:p>
            <a:pPr lvl="1">
              <a:spcBef>
                <a:spcPts val="1200"/>
              </a:spcBef>
            </a:pPr>
            <a:r>
              <a:rPr lang="en-US" dirty="0" smtClean="0"/>
              <a:t>Content apps are used exclusively with Excel 2013 so the associated document will always be an</a:t>
            </a:r>
            <a:r>
              <a:rPr lang="en-US" baseline="0" dirty="0" smtClean="0"/>
              <a:t> Excel workbook.</a:t>
            </a:r>
          </a:p>
          <a:p>
            <a:pPr lvl="1">
              <a:spcBef>
                <a:spcPts val="1200"/>
              </a:spcBef>
            </a:pPr>
            <a:r>
              <a:rPr lang="en-US" baseline="0" dirty="0" smtClean="0"/>
              <a:t>An example might be a rich data visual that leverages a range of cells in an Excel Workbook</a:t>
            </a:r>
          </a:p>
          <a:p>
            <a:pPr>
              <a:spcBef>
                <a:spcPts val="1200"/>
              </a:spcBef>
            </a:pPr>
            <a:endParaRPr lang="en-US" dirty="0" smtClean="0"/>
          </a:p>
          <a:p>
            <a:pPr lvl="1">
              <a:spcBef>
                <a:spcPts val="1200"/>
              </a:spcBef>
            </a:pPr>
            <a:r>
              <a:rPr lang="en-US" b="1" dirty="0" smtClean="0"/>
              <a:t>Mail Apps</a:t>
            </a:r>
            <a:r>
              <a:rPr lang="en-US" dirty="0" smtClean="0"/>
              <a:t> are designed to extend Outlook items such as messages and appointments with custom UI and behaviors. </a:t>
            </a:r>
          </a:p>
          <a:p>
            <a:pPr lvl="1">
              <a:spcBef>
                <a:spcPts val="1200"/>
              </a:spcBef>
            </a:pPr>
            <a:r>
              <a:rPr lang="en-US" dirty="0" smtClean="0"/>
              <a:t>Being mail-centric,</a:t>
            </a:r>
            <a:r>
              <a:rPr lang="en-US" baseline="0" dirty="0" smtClean="0"/>
              <a:t> they </a:t>
            </a:r>
            <a:r>
              <a:rPr lang="en-US" dirty="0" smtClean="0"/>
              <a:t>are used in in the Outlook rich-client as well as in the Outlook Web App (OWA).</a:t>
            </a:r>
          </a:p>
          <a:p>
            <a:pPr lvl="1">
              <a:spcBef>
                <a:spcPts val="1200"/>
              </a:spcBef>
            </a:pPr>
            <a:r>
              <a:rPr lang="en-US" dirty="0" smtClean="0"/>
              <a:t>Mail apps are often called contextual apps since they triggered or activated based on rules</a:t>
            </a:r>
            <a:r>
              <a:rPr lang="en-US" baseline="0" dirty="0" smtClean="0"/>
              <a:t> configured in the app</a:t>
            </a:r>
          </a:p>
          <a:p>
            <a:pPr lvl="1">
              <a:spcBef>
                <a:spcPts val="1200"/>
              </a:spcBef>
            </a:pPr>
            <a:r>
              <a:rPr lang="en-US" baseline="0" dirty="0" smtClean="0"/>
              <a:t>An example might be to activate a package tracking app when a message contains string that follows the known pattern of a tracking number</a:t>
            </a:r>
          </a:p>
          <a:p>
            <a:pPr marL="212981" marR="0" lvl="1" indent="-105829" algn="l" defTabSz="914363" rtl="0" eaLnBrk="1" fontAlgn="auto" latinLnBrk="0" hangingPunct="1">
              <a:lnSpc>
                <a:spcPct val="90000"/>
              </a:lnSpc>
              <a:spcBef>
                <a:spcPts val="1200"/>
              </a:spcBef>
              <a:spcAft>
                <a:spcPts val="333"/>
              </a:spcAft>
              <a:buClrTx/>
              <a:buSzTx/>
              <a:buFont typeface="Arial" pitchFamily="34" charset="0"/>
              <a:buChar char="•"/>
              <a:tabLst/>
              <a:defRPr/>
            </a:pPr>
            <a:r>
              <a:rPr lang="en-US" dirty="0" smtClean="0"/>
              <a:t>It is important to note that mail apps require Exchange 2013…Exchange</a:t>
            </a:r>
            <a:r>
              <a:rPr lang="en-US" baseline="0" dirty="0" smtClean="0"/>
              <a:t> 2013 provides new capability to store the manifests for mail apps</a:t>
            </a:r>
            <a:endParaRPr lang="en-US" dirty="0" smtClean="0"/>
          </a:p>
          <a:p>
            <a:endParaRPr lang="en-US" dirty="0"/>
          </a:p>
        </p:txBody>
      </p:sp>
    </p:spTree>
    <p:extLst>
      <p:ext uri="{BB962C8B-B14F-4D97-AF65-F5344CB8AC3E}">
        <p14:creationId xmlns:p14="http://schemas.microsoft.com/office/powerpoint/2010/main" val="16891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great things about Apps for Office is</a:t>
            </a:r>
            <a:r>
              <a:rPr lang="en-US" baseline="0" dirty="0" smtClean="0"/>
              <a:t> the ability for many of them to run both in the Office rich-client applications and the office web applications</a:t>
            </a:r>
          </a:p>
          <a:p>
            <a:endParaRPr lang="en-US" baseline="0" dirty="0" smtClean="0"/>
          </a:p>
          <a:p>
            <a:r>
              <a:rPr lang="en-US" baseline="0" dirty="0" smtClean="0"/>
              <a:t>Here you can see that Excel and Outlook can delivery their apps in both a rich-client and </a:t>
            </a:r>
            <a:r>
              <a:rPr lang="en-US" baseline="0" smtClean="0"/>
              <a:t>browser client</a:t>
            </a:r>
            <a:endParaRPr lang="en-US" baseline="0" dirty="0" smtClean="0"/>
          </a:p>
          <a:p>
            <a:endParaRPr lang="en-US" dirty="0"/>
          </a:p>
        </p:txBody>
      </p:sp>
    </p:spTree>
    <p:extLst>
      <p:ext uri="{BB962C8B-B14F-4D97-AF65-F5344CB8AC3E}">
        <p14:creationId xmlns:p14="http://schemas.microsoft.com/office/powerpoint/2010/main" val="190821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anatomy of an App for Office</a:t>
            </a:r>
            <a:r>
              <a:rPr lang="en-US" baseline="0" dirty="0" smtClean="0"/>
              <a:t> is made up of two parts…the web content that lives on an web server, and </a:t>
            </a:r>
            <a:r>
              <a:rPr lang="en-US" dirty="0" smtClean="0"/>
              <a:t>an XML-based manifest which contains information about the app.</a:t>
            </a:r>
            <a:r>
              <a:rPr lang="en-US" baseline="0" dirty="0" smtClean="0"/>
              <a:t>  The manifest includes information such as</a:t>
            </a:r>
          </a:p>
          <a:p>
            <a:pPr marL="171450" indent="-171450">
              <a:buFontTx/>
              <a:buChar char="-"/>
            </a:pPr>
            <a:r>
              <a:rPr lang="en-US" baseline="0" dirty="0" smtClean="0"/>
              <a:t>The </a:t>
            </a:r>
            <a:r>
              <a:rPr lang="en-US" baseline="0" dirty="0" err="1" smtClean="0"/>
              <a:t>url</a:t>
            </a:r>
            <a:r>
              <a:rPr lang="en-US" baseline="0" dirty="0" smtClean="0"/>
              <a:t> of starting web page for the app</a:t>
            </a:r>
          </a:p>
          <a:p>
            <a:pPr marL="171450" indent="-171450">
              <a:buFontTx/>
              <a:buChar char="-"/>
            </a:pPr>
            <a:r>
              <a:rPr lang="en-US" baseline="0" dirty="0" smtClean="0"/>
              <a:t>The type of app</a:t>
            </a:r>
          </a:p>
          <a:p>
            <a:pPr marL="171450" indent="-171450">
              <a:buFontTx/>
              <a:buChar char="-"/>
            </a:pPr>
            <a:r>
              <a:rPr lang="en-US" baseline="0" dirty="0" smtClean="0"/>
              <a:t>Which Office applications the app supports</a:t>
            </a:r>
          </a:p>
          <a:p>
            <a:pPr marL="171450" indent="-171450">
              <a:buFontTx/>
              <a:buChar char="-"/>
            </a:pPr>
            <a:r>
              <a:rPr lang="en-US" baseline="0" dirty="0" smtClean="0"/>
              <a:t>And the </a:t>
            </a:r>
            <a:r>
              <a:rPr lang="en-US" dirty="0" smtClean="0"/>
              <a:t>permissions that</a:t>
            </a:r>
            <a:r>
              <a:rPr lang="en-US" baseline="0" dirty="0" smtClean="0"/>
              <a:t> the app needs in order to run and complete its work (ex: read </a:t>
            </a:r>
            <a:r>
              <a:rPr lang="en-US" baseline="0" dirty="0" err="1" smtClean="0"/>
              <a:t>vs</a:t>
            </a:r>
            <a:r>
              <a:rPr lang="en-US" baseline="0" dirty="0" smtClean="0"/>
              <a:t> read/write)…you have to request the capabilities your apps needs in this manifest</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074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a simple content app embedded in an Excel worksheet</a:t>
            </a:r>
          </a:p>
          <a:p>
            <a:r>
              <a:rPr lang="en-US" dirty="0" smtClean="0"/>
              <a:t>Again, the user interface of this app has been created using an HTML page layout as shown in the code</a:t>
            </a:r>
            <a:r>
              <a:rPr lang="en-US" baseline="0" dirty="0" smtClean="0"/>
              <a:t> on top and a CSS file with style rules seen on the bottom</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09DDB0E-44D7-4AA9-B84A-10B8C014CCBB}"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8889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When it comes time</a:t>
            </a:r>
            <a:r>
              <a:rPr lang="en-US" baseline="0" dirty="0" smtClean="0"/>
              <a:t> for a user to add an app for Office, </a:t>
            </a:r>
            <a:r>
              <a:rPr lang="en-US" dirty="0" smtClean="0"/>
              <a:t>Office 2013 </a:t>
            </a:r>
            <a:r>
              <a:rPr lang="en-US" baseline="0" dirty="0" smtClean="0"/>
              <a:t>provides users with an insertion UI to discover and insert apps. </a:t>
            </a:r>
          </a:p>
          <a:p>
            <a:pPr lvl="0"/>
            <a:endParaRPr lang="en-US" baseline="0" dirty="0" smtClean="0"/>
          </a:p>
          <a:p>
            <a:pPr lvl="0"/>
            <a:r>
              <a:rPr lang="en-US" baseline="0" dirty="0" smtClean="0"/>
              <a:t>In Word and Excel, this done through the </a:t>
            </a:r>
            <a:r>
              <a:rPr lang="en-US" dirty="0" smtClean="0"/>
              <a:t>Ribbon inside the Insert Tab. </a:t>
            </a:r>
          </a:p>
          <a:p>
            <a:pPr lvl="0"/>
            <a:endParaRPr lang="en-US" dirty="0" smtClean="0"/>
          </a:p>
          <a:p>
            <a:pPr lvl="0"/>
            <a:r>
              <a:rPr lang="en-US" dirty="0" smtClean="0"/>
              <a:t>This tab</a:t>
            </a:r>
            <a:r>
              <a:rPr lang="en-US" baseline="0" dirty="0" smtClean="0"/>
              <a:t> contains a new Apps drop-down menu that shows recently selected apps AND allows a user to "Select All“ to look in various app directories such as a corporate catalog or the public Office Store</a:t>
            </a:r>
          </a:p>
          <a:p>
            <a:pPr lvl="0"/>
            <a:endParaRPr lang="en-US" baseline="0" dirty="0" smtClean="0"/>
          </a:p>
          <a:p>
            <a:pPr lvl="0"/>
            <a:r>
              <a:rPr lang="en-US" baseline="0" dirty="0" smtClean="0"/>
              <a:t>Once you find an app you want to use, you can insert the app into the current document. When you save the current document it will save the app with the document.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12/19/2012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59433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1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0.png"/><Relationship Id="rId7"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42.png"/><Relationship Id="rId10" Type="http://schemas.openxmlformats.org/officeDocument/2006/relationships/image" Target="../media/image12.png"/><Relationship Id="rId4" Type="http://schemas.openxmlformats.org/officeDocument/2006/relationships/image" Target="../media/image41.png"/><Relationship Id="rId9"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2.png"/><Relationship Id="rId7"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1.png"/><Relationship Id="rId9"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8.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43.xml"/><Relationship Id="rId1" Type="http://schemas.openxmlformats.org/officeDocument/2006/relationships/slideLayout" Target="../slideLayouts/slideLayout21.xml"/><Relationship Id="rId4" Type="http://schemas.openxmlformats.org/officeDocument/2006/relationships/image" Target="../media/image56.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18.xml"/><Relationship Id="rId5" Type="http://schemas.openxmlformats.org/officeDocument/2006/relationships/image" Target="../media/image59.tmp"/><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Apps for Office Development</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Adding a App for Office using the Insertion UI</a:t>
            </a:r>
            <a:endParaRPr lang="en-US" sz="4800" dirty="0"/>
          </a:p>
        </p:txBody>
      </p:sp>
      <p:sp>
        <p:nvSpPr>
          <p:cNvPr id="9" name="Content Placeholder 8"/>
          <p:cNvSpPr>
            <a:spLocks noGrp="1"/>
          </p:cNvSpPr>
          <p:nvPr>
            <p:ph type="body" sz="quarter" idx="10"/>
          </p:nvPr>
        </p:nvSpPr>
        <p:spPr/>
        <p:txBody>
          <a:bodyPr/>
          <a:lstStyle/>
          <a:p>
            <a:pPr lvl="1"/>
            <a:r>
              <a:rPr lang="en-US" sz="2800" dirty="0" smtClean="0"/>
              <a:t>Apps for Office insertion UI located in Ribbon inside Insert Tab</a:t>
            </a:r>
          </a:p>
          <a:p>
            <a:pPr marL="284162" lvl="1" indent="0">
              <a:buNone/>
            </a:pPr>
            <a:endParaRPr lang="en-US" sz="2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285" y="1966119"/>
            <a:ext cx="7419276" cy="1513323"/>
          </a:xfrm>
          <a:prstGeom prst="rect">
            <a:avLst/>
          </a:prstGeom>
          <a:noFill/>
          <a:ln w="3175">
            <a:solidFill>
              <a:schemeClr val="bg1">
                <a:lumMod val="75000"/>
              </a:schemeClr>
            </a:solidFill>
            <a:miter lim="800000"/>
            <a:headEnd/>
            <a:tailEnd/>
          </a:ln>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124" y="4027007"/>
            <a:ext cx="3474675" cy="2442826"/>
          </a:xfrm>
          <a:prstGeom prst="rect">
            <a:avLst/>
          </a:prstGeom>
          <a:noFill/>
          <a:ln w="3175">
            <a:solidFill>
              <a:schemeClr val="bg1">
                <a:lumMod val="75000"/>
              </a:schemeClr>
            </a:solidFill>
            <a:miter lim="800000"/>
            <a:headEnd/>
            <a:tailEnd/>
          </a:ln>
          <a:effectLst/>
        </p:spPr>
      </p:pic>
      <p:sp>
        <p:nvSpPr>
          <p:cNvPr id="8" name="Content Placeholder 8"/>
          <p:cNvSpPr txBox="1">
            <a:spLocks/>
          </p:cNvSpPr>
          <p:nvPr/>
        </p:nvSpPr>
        <p:spPr>
          <a:xfrm>
            <a:off x="519112" y="3598932"/>
            <a:ext cx="11149013"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800" dirty="0" smtClean="0"/>
              <a:t>Dialog allows you to add and start App for Office app</a:t>
            </a:r>
          </a:p>
          <a:p>
            <a:pPr lvl="1"/>
            <a:endParaRPr lang="en-US" sz="2800" dirty="0"/>
          </a:p>
        </p:txBody>
      </p:sp>
    </p:spTree>
    <p:extLst>
      <p:ext uri="{BB962C8B-B14F-4D97-AF65-F5344CB8AC3E}">
        <p14:creationId xmlns:p14="http://schemas.microsoft.com/office/powerpoint/2010/main" val="1414423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Using a </a:t>
            </a:r>
            <a:r>
              <a:rPr lang="en-US" dirty="0" smtClean="0"/>
              <a:t>Task Pane App for Office in Word</a:t>
            </a:r>
            <a:endParaRPr lang="en-US" dirty="0"/>
          </a:p>
        </p:txBody>
      </p:sp>
      <p:pic>
        <p:nvPicPr>
          <p:cNvPr id="4" name="Picture 3" descr="Document2 - Wor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478" y="1144137"/>
            <a:ext cx="8294280" cy="4899922"/>
          </a:xfrm>
          <a:prstGeom prst="rect">
            <a:avLst/>
          </a:prstGeom>
        </p:spPr>
      </p:pic>
    </p:spTree>
    <p:extLst>
      <p:ext uri="{BB962C8B-B14F-4D97-AF65-F5344CB8AC3E}">
        <p14:creationId xmlns:p14="http://schemas.microsoft.com/office/powerpoint/2010/main" val="37864031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Adding a Content App for Office in Excel</a:t>
            </a:r>
            <a:endParaRPr lang="en-US" dirty="0"/>
          </a:p>
        </p:txBody>
      </p:sp>
      <p:pic>
        <p:nvPicPr>
          <p:cNvPr id="2" name="Picture 1" descr="Book1  [Read-Only] - Exce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263" y="1098417"/>
            <a:ext cx="7840710" cy="4993445"/>
          </a:xfrm>
          <a:prstGeom prst="rect">
            <a:avLst/>
          </a:prstGeom>
        </p:spPr>
      </p:pic>
    </p:spTree>
    <p:extLst>
      <p:ext uri="{BB962C8B-B14F-4D97-AF65-F5344CB8AC3E}">
        <p14:creationId xmlns:p14="http://schemas.microsoft.com/office/powerpoint/2010/main" val="4808632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Mail App for Outlook</a:t>
            </a:r>
            <a:endParaRPr lang="en-US" dirty="0"/>
          </a:p>
        </p:txBody>
      </p:sp>
      <p:grpSp>
        <p:nvGrpSpPr>
          <p:cNvPr id="10" name="Group 9"/>
          <p:cNvGrpSpPr/>
          <p:nvPr/>
        </p:nvGrpSpPr>
        <p:grpSpPr>
          <a:xfrm>
            <a:off x="2449594" y="1324697"/>
            <a:ext cx="7288047" cy="4812834"/>
            <a:chOff x="1655445" y="1019175"/>
            <a:chExt cx="5993130" cy="4019550"/>
          </a:xfrm>
        </p:grpSpPr>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655445" y="1019175"/>
              <a:ext cx="5993130" cy="4019550"/>
            </a:xfrm>
            <a:prstGeom prst="rect">
              <a:avLst/>
            </a:prstGeom>
            <a:noFill/>
            <a:ln>
              <a:noFill/>
            </a:ln>
          </p:spPr>
        </p:pic>
        <p:pic>
          <p:nvPicPr>
            <p:cNvPr id="12" name="Picture 11"/>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981576"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65554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Mail App for Outlook in Outlook Web App (OWA)</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711" y="1828760"/>
            <a:ext cx="6785814" cy="47521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9628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Mail App for Office in OWA for Mobile</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01343" y="1714500"/>
            <a:ext cx="3351926" cy="4197667"/>
          </a:xfrm>
          <a:prstGeom prst="rect">
            <a:avLst/>
          </a:prstGeom>
          <a:noFill/>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4304784" y="1694763"/>
            <a:ext cx="3453500" cy="4197667"/>
          </a:xfrm>
          <a:prstGeom prst="rect">
            <a:avLst/>
          </a:prstGeom>
          <a:noFill/>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043657" y="1668637"/>
            <a:ext cx="3255191" cy="4289394"/>
          </a:xfrm>
          <a:prstGeom prst="rect">
            <a:avLst/>
          </a:prstGeom>
          <a:noFill/>
        </p:spPr>
      </p:pic>
    </p:spTree>
    <p:extLst>
      <p:ext uri="{BB962C8B-B14F-4D97-AF65-F5344CB8AC3E}">
        <p14:creationId xmlns:p14="http://schemas.microsoft.com/office/powerpoint/2010/main" val="20868081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a:t>Developing Apps for Office with Visual Studio </a:t>
            </a:r>
            <a:r>
              <a:rPr lang="en-US" sz="8000" dirty="0" smtClean="0"/>
              <a:t>2012</a:t>
            </a:r>
            <a:endParaRPr lang="en-US" sz="8000" dirty="0"/>
          </a:p>
        </p:txBody>
      </p:sp>
    </p:spTree>
    <p:extLst>
      <p:ext uri="{BB962C8B-B14F-4D97-AF65-F5344CB8AC3E}">
        <p14:creationId xmlns:p14="http://schemas.microsoft.com/office/powerpoint/2010/main" val="1806316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350" indent="-514350">
              <a:lnSpc>
                <a:spcPct val="150000"/>
              </a:lnSpc>
              <a:buFont typeface="+mj-lt"/>
              <a:buAutoNum type="arabicPeriod"/>
            </a:pPr>
            <a:r>
              <a:rPr lang="en-US" dirty="0" smtClean="0"/>
              <a:t>Create new App for Office project</a:t>
            </a:r>
          </a:p>
          <a:p>
            <a:pPr marL="514350" indent="-514350">
              <a:lnSpc>
                <a:spcPct val="150000"/>
              </a:lnSpc>
              <a:buFont typeface="+mj-lt"/>
              <a:buAutoNum type="arabicPeriod"/>
            </a:pPr>
            <a:r>
              <a:rPr lang="en-US" dirty="0" smtClean="0"/>
              <a:t>Create/design user interface for Web page</a:t>
            </a:r>
          </a:p>
          <a:p>
            <a:pPr marL="514350" indent="-514350">
              <a:lnSpc>
                <a:spcPct val="150000"/>
              </a:lnSpc>
              <a:buFont typeface="+mj-lt"/>
              <a:buAutoNum type="arabicPeriod"/>
            </a:pPr>
            <a:r>
              <a:rPr lang="en-US" dirty="0" smtClean="0"/>
              <a:t>Enhance Web page with CSS and JavaScript</a:t>
            </a:r>
          </a:p>
          <a:p>
            <a:pPr marL="514350" indent="-514350">
              <a:lnSpc>
                <a:spcPct val="150000"/>
              </a:lnSpc>
              <a:buFont typeface="+mj-lt"/>
              <a:buAutoNum type="arabicPeriod"/>
            </a:pPr>
            <a:r>
              <a:rPr lang="en-US" dirty="0" smtClean="0"/>
              <a:t>Set project properties in manifest</a:t>
            </a:r>
          </a:p>
          <a:p>
            <a:pPr marL="514350" indent="-514350">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25545906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19111" y="976497"/>
            <a:ext cx="11149013" cy="2043636"/>
          </a:xfrm>
        </p:spPr>
        <p:txBody>
          <a:bodyPr/>
          <a:lstStyle/>
          <a:p>
            <a:pPr marL="0" indent="0">
              <a:buNone/>
            </a:pPr>
            <a:r>
              <a:rPr lang="en-US" sz="3600" dirty="0" smtClean="0"/>
              <a:t>Create new project based on App for Office 2013 project template</a:t>
            </a:r>
          </a:p>
          <a:p>
            <a:pPr lvl="1"/>
            <a:r>
              <a:rPr lang="en-US" sz="2000" dirty="0" smtClean="0"/>
              <a:t>Dialog appears and prompts you for specifics about the app</a:t>
            </a:r>
          </a:p>
        </p:txBody>
      </p:sp>
      <p:pic>
        <p:nvPicPr>
          <p:cNvPr id="6" name="Picture 5" descr="New Proje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11" y="2356418"/>
            <a:ext cx="4348100" cy="3587182"/>
          </a:xfrm>
          <a:prstGeom prst="rect">
            <a:avLst/>
          </a:prstGeom>
        </p:spPr>
      </p:pic>
      <p:pic>
        <p:nvPicPr>
          <p:cNvPr id="7" name="Picture 6" descr="Create app for Offi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9653" y="2356418"/>
            <a:ext cx="4425249" cy="3587182"/>
          </a:xfrm>
          <a:prstGeom prst="rect">
            <a:avLst/>
          </a:prstGeom>
        </p:spPr>
      </p:pic>
    </p:spTree>
    <p:extLst>
      <p:ext uri="{BB962C8B-B14F-4D97-AF65-F5344CB8AC3E}">
        <p14:creationId xmlns:p14="http://schemas.microsoft.com/office/powerpoint/2010/main" val="65876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519113" y="1447799"/>
            <a:ext cx="7621476" cy="1975926"/>
          </a:xfrm>
        </p:spPr>
        <p:txBody>
          <a:bodyPr/>
          <a:lstStyle/>
          <a:p>
            <a:r>
              <a:rPr lang="en-US"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smtClean="0"/>
          </a:p>
          <a:p>
            <a:r>
              <a:rPr lang="en-US"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sp>
        <p:nvSpPr>
          <p:cNvPr id="3" name="Title 2"/>
          <p:cNvSpPr>
            <a:spLocks noGrp="1"/>
          </p:cNvSpPr>
          <p:nvPr>
            <p:ph type="title"/>
          </p:nvPr>
        </p:nvSpPr>
        <p:spPr/>
        <p:txBody>
          <a:bodyPr/>
          <a:lstStyle/>
          <a:p>
            <a:r>
              <a:rPr lang="en-US" smtClean="0"/>
              <a:t>App for Office Project Structure</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325" y="1232386"/>
            <a:ext cx="2524714" cy="4934265"/>
          </a:xfrm>
          <a:prstGeom prst="rect">
            <a:avLst/>
          </a:prstGeom>
          <a:ln>
            <a:solidFill>
              <a:schemeClr val="bg1">
                <a:lumMod val="50000"/>
              </a:schemeClr>
            </a:solidFill>
          </a:ln>
        </p:spPr>
      </p:pic>
    </p:spTree>
    <p:extLst>
      <p:ext uri="{BB962C8B-B14F-4D97-AF65-F5344CB8AC3E}">
        <p14:creationId xmlns:p14="http://schemas.microsoft.com/office/powerpoint/2010/main" val="3026322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Introduction to Apps for Office</a:t>
            </a:r>
          </a:p>
          <a:p>
            <a:r>
              <a:rPr lang="en-US" dirty="0" smtClean="0"/>
              <a:t>Developing Apps for Office with Visual Studio 2012</a:t>
            </a:r>
            <a:endParaRPr lang="en-US" dirty="0"/>
          </a:p>
          <a:p>
            <a:r>
              <a:rPr lang="en-US" dirty="0"/>
              <a:t>Packaging and Deploying Apps </a:t>
            </a:r>
            <a:r>
              <a:rPr lang="en-US"/>
              <a:t>for </a:t>
            </a:r>
            <a:r>
              <a:rPr lang="en-US" smtClean="0"/>
              <a:t>Office</a:t>
            </a:r>
            <a:endParaRPr lang="en-US" dirty="0"/>
          </a:p>
          <a:p>
            <a:r>
              <a:rPr lang="en-US" dirty="0"/>
              <a:t>Designing and Theming Apps for Office</a:t>
            </a:r>
          </a:p>
        </p:txBody>
      </p:sp>
    </p:spTree>
    <p:extLst>
      <p:ext uri="{BB962C8B-B14F-4D97-AF65-F5344CB8AC3E}">
        <p14:creationId xmlns:p14="http://schemas.microsoft.com/office/powerpoint/2010/main" val="511221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Manifest Designer</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016" y="1092049"/>
            <a:ext cx="7133204" cy="5331132"/>
          </a:xfrm>
          <a:prstGeom prst="rect">
            <a:avLst/>
          </a:prstGeom>
          <a:ln>
            <a:solidFill>
              <a:schemeClr val="bg1">
                <a:lumMod val="65000"/>
              </a:schemeClr>
            </a:solidFill>
          </a:ln>
        </p:spPr>
      </p:pic>
    </p:spTree>
    <p:extLst>
      <p:ext uri="{BB962C8B-B14F-4D97-AF65-F5344CB8AC3E}">
        <p14:creationId xmlns:p14="http://schemas.microsoft.com/office/powerpoint/2010/main" val="18807923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713" y="1656669"/>
            <a:ext cx="7597597" cy="4499202"/>
          </a:xfrm>
          <a:prstGeom prst="rect">
            <a:avLst/>
          </a:prstGeom>
          <a:ln>
            <a:solidFill>
              <a:schemeClr val="bg1">
                <a:lumMod val="65000"/>
              </a:schemeClr>
            </a:solidFill>
          </a:ln>
        </p:spPr>
      </p:pic>
    </p:spTree>
    <p:extLst>
      <p:ext uri="{BB962C8B-B14F-4D97-AF65-F5344CB8AC3E}">
        <p14:creationId xmlns:p14="http://schemas.microsoft.com/office/powerpoint/2010/main" val="4071893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Write The “Hello Word” JavaScript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658" y="1928131"/>
            <a:ext cx="5700781" cy="3411311"/>
          </a:xfrm>
          <a:prstGeom prst="rect">
            <a:avLst/>
          </a:prstGeom>
          <a:ln>
            <a:solidFill>
              <a:schemeClr val="bg1">
                <a:lumMod val="65000"/>
              </a:schemeClr>
            </a:solidFill>
          </a:ln>
        </p:spPr>
      </p:pic>
    </p:spTree>
    <p:extLst>
      <p:ext uri="{BB962C8B-B14F-4D97-AF65-F5344CB8AC3E}">
        <p14:creationId xmlns:p14="http://schemas.microsoft.com/office/powerpoint/2010/main" val="40023783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Test/Debug the Apps for Office using {F5}</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17" y="1971439"/>
            <a:ext cx="8973802" cy="3372321"/>
          </a:xfrm>
          <a:prstGeom prst="rect">
            <a:avLst/>
          </a:prstGeom>
          <a:ln>
            <a:solidFill>
              <a:schemeClr val="bg1">
                <a:lumMod val="75000"/>
              </a:schemeClr>
            </a:solidFill>
          </a:ln>
        </p:spPr>
      </p:pic>
    </p:spTree>
    <p:extLst>
      <p:ext uri="{BB962C8B-B14F-4D97-AF65-F5344CB8AC3E}">
        <p14:creationId xmlns:p14="http://schemas.microsoft.com/office/powerpoint/2010/main" val="11659121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ext Placeholder 1"/>
          <p:cNvSpPr>
            <a:spLocks noGrp="1"/>
          </p:cNvSpPr>
          <p:nvPr>
            <p:ph type="body" sz="quarter" idx="10"/>
          </p:nvPr>
        </p:nvSpPr>
        <p:spPr/>
        <p:txBody>
          <a:bodyPr/>
          <a:lstStyle/>
          <a:p>
            <a:r>
              <a:rPr lang="en-US" dirty="0" smtClean="0"/>
              <a:t>demo</a:t>
            </a:r>
            <a:endParaRPr lang="en-US" dirty="0"/>
          </a:p>
        </p:txBody>
      </p:sp>
      <p:sp>
        <p:nvSpPr>
          <p:cNvPr id="5" name="Text Placeholder 4"/>
          <p:cNvSpPr>
            <a:spLocks noGrp="1"/>
          </p:cNvSpPr>
          <p:nvPr>
            <p:ph type="body" sz="quarter" idx="11"/>
          </p:nvPr>
        </p:nvSpPr>
        <p:spPr/>
        <p:txBody>
          <a:bodyPr/>
          <a:lstStyle/>
          <a:p>
            <a:r>
              <a:rPr lang="en-US" sz="6000" dirty="0"/>
              <a:t>Developing a Task Pane App for </a:t>
            </a:r>
            <a:r>
              <a:rPr lang="en-US" sz="6000" dirty="0" smtClean="0"/>
              <a:t>Office with </a:t>
            </a:r>
            <a:r>
              <a:rPr lang="en-US" sz="6000" dirty="0"/>
              <a:t>Visual Studio 2012</a:t>
            </a:r>
          </a:p>
        </p:txBody>
      </p:sp>
    </p:spTree>
    <p:extLst>
      <p:ext uri="{BB962C8B-B14F-4D97-AF65-F5344CB8AC3E}">
        <p14:creationId xmlns:p14="http://schemas.microsoft.com/office/powerpoint/2010/main" val="31756462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Packaging and Deploying Apps for </a:t>
            </a:r>
            <a:r>
              <a:rPr lang="en-US" dirty="0" smtClean="0"/>
              <a:t>Office</a:t>
            </a:r>
            <a:endParaRPr lang="en-US" dirty="0"/>
          </a:p>
        </p:txBody>
      </p:sp>
    </p:spTree>
    <p:extLst>
      <p:ext uri="{BB962C8B-B14F-4D97-AF65-F5344CB8AC3E}">
        <p14:creationId xmlns:p14="http://schemas.microsoft.com/office/powerpoint/2010/main" val="29226011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Mommy, where do Apps for Office come from?</a:t>
            </a:r>
          </a:p>
          <a:p>
            <a:pPr lvl="1"/>
            <a:r>
              <a:rPr lang="en-US" dirty="0" smtClean="0"/>
              <a:t>App for Office distribution/deployment model based on App Catalogs</a:t>
            </a:r>
          </a:p>
          <a:p>
            <a:pPr lvl="1"/>
            <a:r>
              <a:rPr lang="en-US" dirty="0" smtClean="0"/>
              <a:t>App for Office is published by uploading its manifest to an App Catalog</a:t>
            </a:r>
          </a:p>
          <a:p>
            <a:pPr lvl="1"/>
            <a:r>
              <a:rPr lang="en-US" dirty="0" smtClean="0"/>
              <a:t>User inspect App Catalog with Office Applications UI to </a:t>
            </a:r>
            <a:r>
              <a:rPr lang="en-US" dirty="0"/>
              <a:t>discover </a:t>
            </a:r>
            <a:r>
              <a:rPr lang="en-US" dirty="0" smtClean="0"/>
              <a:t>Apps</a:t>
            </a:r>
          </a:p>
          <a:p>
            <a:pPr lvl="1"/>
            <a:r>
              <a:rPr lang="en-US" dirty="0" smtClean="0"/>
              <a:t>User can create and start an App for Office found in App Catalog</a:t>
            </a:r>
          </a:p>
          <a:p>
            <a:r>
              <a:rPr lang="en-US" dirty="0" smtClean="0"/>
              <a:t>There are several different types of Catalogs</a:t>
            </a:r>
          </a:p>
          <a:p>
            <a:pPr lvl="1"/>
            <a:r>
              <a:rPr lang="en-US" dirty="0" smtClean="0"/>
              <a:t>Office Store</a:t>
            </a:r>
            <a:endParaRPr lang="en-US" dirty="0"/>
          </a:p>
          <a:p>
            <a:pPr lvl="1"/>
            <a:r>
              <a:rPr lang="en-US" dirty="0" smtClean="0"/>
              <a:t>SharePoint App Catalog</a:t>
            </a:r>
          </a:p>
          <a:p>
            <a:pPr lvl="1"/>
            <a:r>
              <a:rPr lang="en-US" dirty="0" smtClean="0"/>
              <a:t>File Share </a:t>
            </a:r>
            <a:r>
              <a:rPr lang="en-US" dirty="0"/>
              <a:t>App </a:t>
            </a:r>
            <a:r>
              <a:rPr lang="en-US" dirty="0" smtClean="0"/>
              <a:t>Catalog</a:t>
            </a:r>
          </a:p>
          <a:p>
            <a:pPr lvl="1"/>
            <a:r>
              <a:rPr lang="en-US" dirty="0"/>
              <a:t>Exchange App </a:t>
            </a:r>
            <a:r>
              <a:rPr lang="en-US" dirty="0" smtClean="0"/>
              <a:t>Catalog</a:t>
            </a:r>
            <a:endParaRPr lang="en-US" dirty="0"/>
          </a:p>
        </p:txBody>
      </p:sp>
      <p:sp>
        <p:nvSpPr>
          <p:cNvPr id="3" name="Title 2"/>
          <p:cNvSpPr>
            <a:spLocks noGrp="1"/>
          </p:cNvSpPr>
          <p:nvPr>
            <p:ph type="title"/>
          </p:nvPr>
        </p:nvSpPr>
        <p:spPr/>
        <p:txBody>
          <a:bodyPr/>
          <a:lstStyle/>
          <a:p>
            <a:r>
              <a:rPr lang="en-US" dirty="0" smtClean="0"/>
              <a:t>Distribution of Apps for Office </a:t>
            </a:r>
            <a:endParaRPr lang="en-US" dirty="0"/>
          </a:p>
        </p:txBody>
      </p:sp>
    </p:spTree>
    <p:extLst>
      <p:ext uri="{BB962C8B-B14F-4D97-AF65-F5344CB8AC3E}">
        <p14:creationId xmlns:p14="http://schemas.microsoft.com/office/powerpoint/2010/main" val="249636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The Office Store functions </a:t>
            </a:r>
            <a:r>
              <a:rPr lang="en-US" dirty="0"/>
              <a:t>as </a:t>
            </a:r>
            <a:r>
              <a:rPr lang="en-US" dirty="0" smtClean="0"/>
              <a:t>public marketplace</a:t>
            </a:r>
          </a:p>
          <a:p>
            <a:pPr lvl="1"/>
            <a:r>
              <a:rPr lang="en-US" dirty="0" smtClean="0"/>
              <a:t>Provides catalog of Apps for Office to consumers and general public</a:t>
            </a:r>
          </a:p>
          <a:p>
            <a:pPr lvl="1"/>
            <a:r>
              <a:rPr lang="en-US" dirty="0" smtClean="0"/>
              <a:t>Office Store managed by Office.com</a:t>
            </a:r>
          </a:p>
          <a:p>
            <a:pPr lvl="1"/>
            <a:r>
              <a:rPr lang="en-US" dirty="0" smtClean="0"/>
              <a:t>Consumer </a:t>
            </a:r>
            <a:r>
              <a:rPr lang="en-US" dirty="0"/>
              <a:t>identity </a:t>
            </a:r>
            <a:r>
              <a:rPr lang="en-US" dirty="0" smtClean="0"/>
              <a:t>on Office.com established </a:t>
            </a:r>
            <a:r>
              <a:rPr lang="en-US" dirty="0"/>
              <a:t>by </a:t>
            </a:r>
            <a:r>
              <a:rPr lang="en-US" dirty="0" smtClean="0"/>
              <a:t>Windows Live ID </a:t>
            </a:r>
          </a:p>
          <a:p>
            <a:pPr lvl="1"/>
            <a:r>
              <a:rPr lang="en-US" dirty="0" smtClean="0"/>
              <a:t>Apps for Office tied to user by using identity established by Live ID logon</a:t>
            </a:r>
          </a:p>
          <a:p>
            <a:r>
              <a:rPr lang="en-US" dirty="0" smtClean="0"/>
              <a:t>It's easy to publish a App for Office to the Office Store</a:t>
            </a:r>
          </a:p>
          <a:p>
            <a:pPr lvl="1"/>
            <a:r>
              <a:rPr lang="en-US" dirty="0" smtClean="0"/>
              <a:t>You just need to publish the App for Office manifest</a:t>
            </a:r>
          </a:p>
          <a:p>
            <a:pPr lvl="1"/>
            <a:r>
              <a:rPr lang="en-US" dirty="0" smtClean="0"/>
              <a:t>The manifest points to a Web page anywhere on the Internet</a:t>
            </a:r>
          </a:p>
          <a:p>
            <a:pPr lvl="1"/>
            <a:r>
              <a:rPr lang="en-US" dirty="0" smtClean="0"/>
              <a:t>Microsoft controls vetting process to ensure integrity of Apps in Office Store</a:t>
            </a:r>
            <a:endParaRPr lang="en-US" dirty="0"/>
          </a:p>
        </p:txBody>
      </p:sp>
      <p:sp>
        <p:nvSpPr>
          <p:cNvPr id="3" name="Title 2"/>
          <p:cNvSpPr>
            <a:spLocks noGrp="1"/>
          </p:cNvSpPr>
          <p:nvPr>
            <p:ph type="title"/>
          </p:nvPr>
        </p:nvSpPr>
        <p:spPr/>
        <p:txBody>
          <a:bodyPr/>
          <a:lstStyle/>
          <a:p>
            <a:r>
              <a:rPr lang="en-US" dirty="0" smtClean="0"/>
              <a:t>The Office Store</a:t>
            </a:r>
            <a:endParaRPr lang="en-US" dirty="0"/>
          </a:p>
        </p:txBody>
      </p:sp>
    </p:spTree>
    <p:extLst>
      <p:ext uri="{BB962C8B-B14F-4D97-AF65-F5344CB8AC3E}">
        <p14:creationId xmlns:p14="http://schemas.microsoft.com/office/powerpoint/2010/main" val="18055771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sz="3600" dirty="0" smtClean="0"/>
              <a:t>Downloading and using apps for Office Store requires login</a:t>
            </a:r>
          </a:p>
          <a:p>
            <a:pPr lvl="1"/>
            <a:r>
              <a:rPr lang="en-US" sz="2000" dirty="0" smtClean="0"/>
              <a:t>Login identity can be per-user or organization</a:t>
            </a:r>
          </a:p>
          <a:p>
            <a:pPr lvl="1"/>
            <a:r>
              <a:rPr lang="en-US" sz="2000" dirty="0" smtClean="0"/>
              <a:t>User and organization accounts authenticated by Windows Live ID</a:t>
            </a:r>
          </a:p>
          <a:p>
            <a:pPr lvl="1"/>
            <a:r>
              <a:rPr lang="en-US" sz="2000" dirty="0" smtClean="0"/>
              <a:t>Create or use existing Windows Live account to get started</a:t>
            </a:r>
            <a:endParaRPr lang="en-US" sz="2000" dirty="0"/>
          </a:p>
        </p:txBody>
      </p:sp>
      <p:sp>
        <p:nvSpPr>
          <p:cNvPr id="2" name="Title 1"/>
          <p:cNvSpPr>
            <a:spLocks noGrp="1"/>
          </p:cNvSpPr>
          <p:nvPr>
            <p:ph type="title"/>
          </p:nvPr>
        </p:nvSpPr>
        <p:spPr/>
        <p:txBody>
          <a:bodyPr/>
          <a:lstStyle/>
          <a:p>
            <a:r>
              <a:rPr lang="en-US" dirty="0" smtClean="0"/>
              <a:t>Office Store Login and User Identity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298" y="3287987"/>
            <a:ext cx="2488932" cy="30575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493" y="3287988"/>
            <a:ext cx="2488932" cy="3057524"/>
          </a:xfrm>
          <a:prstGeom prst="rect">
            <a:avLst/>
          </a:prstGeom>
        </p:spPr>
      </p:pic>
    </p:spTree>
    <p:extLst>
      <p:ext uri="{BB962C8B-B14F-4D97-AF65-F5344CB8AC3E}">
        <p14:creationId xmlns:p14="http://schemas.microsoft.com/office/powerpoint/2010/main" val="5161726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34"/>
          <p:cNvSpPr>
            <a:spLocks noGrp="1"/>
          </p:cNvSpPr>
          <p:nvPr>
            <p:ph type="title"/>
          </p:nvPr>
        </p:nvSpPr>
        <p:spPr/>
        <p:txBody>
          <a:bodyPr/>
          <a:lstStyle/>
          <a:p>
            <a:r>
              <a:rPr lang="en-US" dirty="0" smtClean="0"/>
              <a:t>The Office Store – Adding an App To Your Account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36" y="1839686"/>
            <a:ext cx="5569800" cy="35160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101" y="2184001"/>
            <a:ext cx="5131826" cy="3494995"/>
          </a:xfrm>
          <a:prstGeom prst="rect">
            <a:avLst/>
          </a:prstGeom>
          <a:ln>
            <a:solidFill>
              <a:schemeClr val="bg1">
                <a:lumMod val="65000"/>
              </a:schemeClr>
            </a:solidFill>
          </a:ln>
        </p:spPr>
      </p:pic>
      <p:sp>
        <p:nvSpPr>
          <p:cNvPr id="6" name="Rounded Rectangle 5"/>
          <p:cNvSpPr/>
          <p:nvPr/>
        </p:nvSpPr>
        <p:spPr bwMode="auto">
          <a:xfrm>
            <a:off x="2267038" y="2743200"/>
            <a:ext cx="1705116" cy="1188299"/>
          </a:xfrm>
          <a:prstGeom prst="roundRect">
            <a:avLst>
              <a:gd name="adj" fmla="val 4624"/>
            </a:avLst>
          </a:prstGeom>
          <a:noFill/>
          <a:ln w="28575">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8" name="Freeform 7"/>
          <p:cNvSpPr/>
          <p:nvPr/>
        </p:nvSpPr>
        <p:spPr bwMode="auto">
          <a:xfrm>
            <a:off x="3986784" y="2960730"/>
            <a:ext cx="2446673" cy="353056"/>
          </a:xfrm>
          <a:custGeom>
            <a:avLst/>
            <a:gdLst>
              <a:gd name="connsiteX0" fmla="*/ 0 w 2201875"/>
              <a:gd name="connsiteY0" fmla="*/ 353056 h 353056"/>
              <a:gd name="connsiteX1" fmla="*/ 1265530 w 2201875"/>
              <a:gd name="connsiteY1" fmla="*/ 16556 h 353056"/>
              <a:gd name="connsiteX2" fmla="*/ 2201875 w 2201875"/>
              <a:gd name="connsiteY2" fmla="*/ 82393 h 353056"/>
            </a:gdLst>
            <a:ahLst/>
            <a:cxnLst>
              <a:cxn ang="0">
                <a:pos x="connsiteX0" y="connsiteY0"/>
              </a:cxn>
              <a:cxn ang="0">
                <a:pos x="connsiteX1" y="connsiteY1"/>
              </a:cxn>
              <a:cxn ang="0">
                <a:pos x="connsiteX2" y="connsiteY2"/>
              </a:cxn>
            </a:cxnLst>
            <a:rect l="l" t="t" r="r" b="b"/>
            <a:pathLst>
              <a:path w="2201875" h="353056">
                <a:moveTo>
                  <a:pt x="0" y="353056"/>
                </a:moveTo>
                <a:cubicBezTo>
                  <a:pt x="449275" y="207361"/>
                  <a:pt x="898551" y="61666"/>
                  <a:pt x="1265530" y="16556"/>
                </a:cubicBezTo>
                <a:cubicBezTo>
                  <a:pt x="1632509" y="-28554"/>
                  <a:pt x="1917192" y="26919"/>
                  <a:pt x="2201875" y="82393"/>
                </a:cubicBezTo>
              </a:path>
            </a:pathLst>
          </a:custGeom>
          <a:noFill/>
          <a:ln w="28575">
            <a:solidFill>
              <a:schemeClr val="bg2"/>
            </a:solidFill>
            <a:prstDash val="sysDot"/>
            <a:headEnd type="none"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62915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Apps for </a:t>
            </a:r>
            <a:r>
              <a:rPr lang="en-US" dirty="0" smtClean="0"/>
              <a:t>Office</a:t>
            </a:r>
            <a:endParaRPr lang="en-US" dirty="0"/>
          </a:p>
        </p:txBody>
      </p:sp>
    </p:spTree>
    <p:extLst>
      <p:ext uri="{BB962C8B-B14F-4D97-AF65-F5344CB8AC3E}">
        <p14:creationId xmlns:p14="http://schemas.microsoft.com/office/powerpoint/2010/main" val="168382578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Inserting and Starting An App from the Office Store</a:t>
            </a:r>
            <a:endParaRPr lang="en-US" sz="4000" dirty="0"/>
          </a:p>
        </p:txBody>
      </p:sp>
      <p:sp>
        <p:nvSpPr>
          <p:cNvPr id="21" name="Content Placeholder 20"/>
          <p:cNvSpPr>
            <a:spLocks noGrp="1"/>
          </p:cNvSpPr>
          <p:nvPr>
            <p:ph type="body" sz="quarter" idx="10"/>
          </p:nvPr>
        </p:nvSpPr>
        <p:spPr/>
        <p:txBody>
          <a:bodyPr/>
          <a:lstStyle/>
          <a:p>
            <a:pPr marL="0" indent="0">
              <a:buNone/>
            </a:pPr>
            <a:r>
              <a:rPr lang="en-US" dirty="0" smtClean="0"/>
              <a:t>Steps after adding an app from the Office Store</a:t>
            </a:r>
          </a:p>
          <a:p>
            <a:pPr marL="917575" lvl="1" indent="-457200">
              <a:lnSpc>
                <a:spcPct val="200000"/>
              </a:lnSpc>
              <a:buFont typeface="+mj-lt"/>
              <a:buAutoNum type="arabicPeriod"/>
            </a:pPr>
            <a:r>
              <a:rPr lang="en-US" dirty="0" smtClean="0"/>
              <a:t>Click </a:t>
            </a:r>
            <a:r>
              <a:rPr lang="en-US" b="1" dirty="0" smtClean="0"/>
              <a:t>Office Store</a:t>
            </a:r>
            <a:r>
              <a:rPr lang="en-US" dirty="0" smtClean="0"/>
              <a:t> Tab</a:t>
            </a:r>
          </a:p>
          <a:p>
            <a:pPr marL="917575" lvl="1" indent="-457200">
              <a:lnSpc>
                <a:spcPct val="200000"/>
              </a:lnSpc>
              <a:buFont typeface="+mj-lt"/>
              <a:buAutoNum type="arabicPeriod"/>
            </a:pPr>
            <a:r>
              <a:rPr lang="en-US" dirty="0" smtClean="0"/>
              <a:t>Click </a:t>
            </a:r>
            <a:r>
              <a:rPr lang="en-US" b="1" dirty="0" smtClean="0"/>
              <a:t>Refresh</a:t>
            </a:r>
            <a:r>
              <a:rPr lang="en-US" dirty="0" smtClean="0"/>
              <a:t> Link</a:t>
            </a:r>
          </a:p>
          <a:p>
            <a:pPr marL="917575" lvl="1" indent="-457200">
              <a:lnSpc>
                <a:spcPct val="200000"/>
              </a:lnSpc>
              <a:buFont typeface="+mj-lt"/>
              <a:buAutoNum type="arabicPeriod"/>
            </a:pPr>
            <a:r>
              <a:rPr lang="en-US" dirty="0" smtClean="0"/>
              <a:t>Locate and Select App</a:t>
            </a:r>
          </a:p>
          <a:p>
            <a:pPr marL="917575" lvl="1" indent="-457200">
              <a:lnSpc>
                <a:spcPct val="200000"/>
              </a:lnSpc>
              <a:buFont typeface="+mj-lt"/>
              <a:buAutoNum type="arabicPeriod"/>
            </a:pPr>
            <a:r>
              <a:rPr lang="en-US" dirty="0" smtClean="0"/>
              <a:t>Click </a:t>
            </a:r>
            <a:r>
              <a:rPr lang="en-US" b="1" dirty="0" smtClean="0"/>
              <a:t>Insert</a:t>
            </a:r>
            <a:r>
              <a:rPr lang="en-US" dirty="0" smtClean="0"/>
              <a:t> Button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346" y="2349281"/>
            <a:ext cx="5836331" cy="3684341"/>
          </a:xfrm>
          <a:prstGeom prst="rect">
            <a:avLst/>
          </a:prstGeom>
        </p:spPr>
      </p:pic>
      <p:sp>
        <p:nvSpPr>
          <p:cNvPr id="20" name="Freeform 19"/>
          <p:cNvSpPr/>
          <p:nvPr/>
        </p:nvSpPr>
        <p:spPr>
          <a:xfrm>
            <a:off x="6825245" y="2504084"/>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a:t>
            </a:r>
            <a:endParaRPr lang="en-US" sz="2100" kern="1200" dirty="0"/>
          </a:p>
        </p:txBody>
      </p:sp>
      <p:sp>
        <p:nvSpPr>
          <p:cNvPr id="23" name="Freeform 22"/>
          <p:cNvSpPr/>
          <p:nvPr/>
        </p:nvSpPr>
        <p:spPr>
          <a:xfrm>
            <a:off x="9280746" y="2469617"/>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2</a:t>
            </a:r>
            <a:endParaRPr lang="en-US" sz="2100" kern="1200" dirty="0"/>
          </a:p>
        </p:txBody>
      </p:sp>
      <p:sp>
        <p:nvSpPr>
          <p:cNvPr id="24" name="Freeform 23"/>
          <p:cNvSpPr/>
          <p:nvPr/>
        </p:nvSpPr>
        <p:spPr>
          <a:xfrm>
            <a:off x="7021973" y="3703879"/>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3</a:t>
            </a:r>
            <a:endParaRPr lang="en-US" sz="2100" kern="1200" dirty="0"/>
          </a:p>
        </p:txBody>
      </p:sp>
      <p:sp>
        <p:nvSpPr>
          <p:cNvPr id="25" name="Freeform 24"/>
          <p:cNvSpPr/>
          <p:nvPr/>
        </p:nvSpPr>
        <p:spPr>
          <a:xfrm>
            <a:off x="9365149" y="5386790"/>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4</a:t>
            </a:r>
            <a:endParaRPr lang="en-US" sz="2100" kern="1200" dirty="0"/>
          </a:p>
        </p:txBody>
      </p:sp>
    </p:spTree>
    <p:extLst>
      <p:ext uri="{BB962C8B-B14F-4D97-AF65-F5344CB8AC3E}">
        <p14:creationId xmlns:p14="http://schemas.microsoft.com/office/powerpoint/2010/main" val="3640363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App from the Office Store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774" y="1302817"/>
            <a:ext cx="6821688" cy="5170406"/>
          </a:xfrm>
          <a:prstGeom prst="rect">
            <a:avLst/>
          </a:prstGeom>
        </p:spPr>
      </p:pic>
    </p:spTree>
    <p:extLst>
      <p:ext uri="{BB962C8B-B14F-4D97-AF65-F5344CB8AC3E}">
        <p14:creationId xmlns:p14="http://schemas.microsoft.com/office/powerpoint/2010/main" val="29286770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smtClean="0"/>
              <a:t>Deploy centrally</a:t>
            </a:r>
          </a:p>
          <a:p>
            <a:pPr lvl="1"/>
            <a:r>
              <a:rPr lang="en-US" dirty="0" smtClean="0"/>
              <a:t>App deployment based on using one or more SharePoint App Catalogs</a:t>
            </a:r>
          </a:p>
          <a:p>
            <a:pPr lvl="1"/>
            <a:r>
              <a:rPr lang="en-US" dirty="0" smtClean="0"/>
              <a:t>You can deploy pre-approved apps and/or </a:t>
            </a:r>
            <a:r>
              <a:rPr lang="en-US" dirty="0"/>
              <a:t>apps developed in-house </a:t>
            </a:r>
            <a:endParaRPr lang="en-US" dirty="0" smtClean="0"/>
          </a:p>
          <a:p>
            <a:r>
              <a:rPr lang="en-US" dirty="0" smtClean="0"/>
              <a:t>Control and Flexibility</a:t>
            </a:r>
          </a:p>
          <a:p>
            <a:pPr lvl="1"/>
            <a:r>
              <a:rPr lang="en-US" dirty="0" smtClean="0"/>
              <a:t>Tenant administrator can control access to Office Store</a:t>
            </a:r>
          </a:p>
          <a:p>
            <a:pPr lvl="1"/>
            <a:r>
              <a:rPr lang="en-US" dirty="0" smtClean="0"/>
              <a:t>Workflows available to assist with purchasing, licensing and deployment</a:t>
            </a:r>
          </a:p>
          <a:p>
            <a:r>
              <a:rPr lang="en-US" dirty="0" smtClean="0"/>
              <a:t>Monitoring and Governance</a:t>
            </a:r>
          </a:p>
          <a:p>
            <a:pPr lvl="1"/>
            <a:r>
              <a:rPr lang="en-US" dirty="0" smtClean="0"/>
              <a:t>Centralized telemetry and analytics</a:t>
            </a:r>
          </a:p>
          <a:p>
            <a:pPr lvl="1"/>
            <a:r>
              <a:rPr lang="en-US" dirty="0" smtClean="0"/>
              <a:t>Control app availability</a:t>
            </a:r>
          </a:p>
        </p:txBody>
      </p:sp>
      <p:sp>
        <p:nvSpPr>
          <p:cNvPr id="6" name="Title 5"/>
          <p:cNvSpPr>
            <a:spLocks noGrp="1"/>
          </p:cNvSpPr>
          <p:nvPr>
            <p:ph type="title"/>
          </p:nvPr>
        </p:nvSpPr>
        <p:spPr/>
        <p:txBody>
          <a:bodyPr/>
          <a:lstStyle/>
          <a:p>
            <a:r>
              <a:rPr lang="en-US" sz="4800" dirty="0" smtClean="0"/>
              <a:t>Enterprise Management of Apps for Office</a:t>
            </a:r>
            <a:endParaRPr lang="en-US" sz="4800" dirty="0"/>
          </a:p>
        </p:txBody>
      </p:sp>
    </p:spTree>
    <p:extLst>
      <p:ext uri="{BB962C8B-B14F-4D97-AF65-F5344CB8AC3E}">
        <p14:creationId xmlns:p14="http://schemas.microsoft.com/office/powerpoint/2010/main" val="35570577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Deployment is similar to standard web apps</a:t>
            </a:r>
          </a:p>
          <a:p>
            <a:pPr lvl="1"/>
            <a:r>
              <a:rPr lang="en-US" dirty="0" smtClean="0"/>
              <a:t>Exception – App manifests are served from App Catalogs</a:t>
            </a:r>
          </a:p>
          <a:p>
            <a:pPr lvl="1"/>
            <a:r>
              <a:rPr lang="en-US" dirty="0" smtClean="0"/>
              <a:t>IT admins can designate trusted </a:t>
            </a:r>
            <a:r>
              <a:rPr lang="en-US" dirty="0"/>
              <a:t>App </a:t>
            </a:r>
            <a:r>
              <a:rPr lang="en-US" dirty="0" smtClean="0"/>
              <a:t>Catalogs via GPO</a:t>
            </a:r>
          </a:p>
          <a:p>
            <a:pPr lvl="1"/>
            <a:r>
              <a:rPr lang="en-US" dirty="0" smtClean="0"/>
              <a:t>Deploy App files (CSS, HTML, and JavaScript) to any web server</a:t>
            </a:r>
          </a:p>
          <a:p>
            <a:pPr lvl="1"/>
            <a:r>
              <a:rPr lang="en-US" dirty="0" smtClean="0"/>
              <a:t>Manifests for Mail Apps are served from App Catalog in Exchange 2013</a:t>
            </a:r>
          </a:p>
          <a:p>
            <a:r>
              <a:rPr lang="en-US" dirty="0" smtClean="0"/>
              <a:t>Choosing An App Catalog</a:t>
            </a:r>
          </a:p>
          <a:p>
            <a:pPr lvl="1"/>
            <a:r>
              <a:rPr lang="en-US" dirty="0" smtClean="0"/>
              <a:t>SharePoint App Catalog is preferred because it offers several advantages</a:t>
            </a:r>
          </a:p>
          <a:p>
            <a:pPr lvl="1"/>
            <a:r>
              <a:rPr lang="en-US" dirty="0" smtClean="0"/>
              <a:t>File </a:t>
            </a:r>
            <a:r>
              <a:rPr lang="en-US" dirty="0"/>
              <a:t>Share App </a:t>
            </a:r>
            <a:r>
              <a:rPr lang="en-US" dirty="0" smtClean="0"/>
              <a:t>Catalog deployment is a simpler, less-powerful option</a:t>
            </a:r>
          </a:p>
        </p:txBody>
      </p:sp>
      <p:sp>
        <p:nvSpPr>
          <p:cNvPr id="4" name="Title 3"/>
          <p:cNvSpPr>
            <a:spLocks noGrp="1"/>
          </p:cNvSpPr>
          <p:nvPr>
            <p:ph type="title"/>
          </p:nvPr>
        </p:nvSpPr>
        <p:spPr/>
        <p:txBody>
          <a:bodyPr/>
          <a:lstStyle/>
          <a:p>
            <a:r>
              <a:rPr lang="en-US" dirty="0" smtClean="0"/>
              <a:t>App for Office Deployment</a:t>
            </a:r>
            <a:endParaRPr lang="en-US" dirty="0"/>
          </a:p>
        </p:txBody>
      </p:sp>
    </p:spTree>
    <p:extLst>
      <p:ext uri="{BB962C8B-B14F-4D97-AF65-F5344CB8AC3E}">
        <p14:creationId xmlns:p14="http://schemas.microsoft.com/office/powerpoint/2010/main" val="3980933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Designed for private corporate networks</a:t>
            </a:r>
          </a:p>
          <a:p>
            <a:pPr lvl="1"/>
            <a:r>
              <a:rPr lang="en-US" dirty="0" smtClean="0"/>
              <a:t>Provides users with catalog of pre-screened and pre-approved apps</a:t>
            </a:r>
          </a:p>
          <a:p>
            <a:pPr lvl="1"/>
            <a:r>
              <a:rPr lang="en-US" dirty="0" smtClean="0"/>
              <a:t>Often used to deploy apps developed in-house of by 3</a:t>
            </a:r>
            <a:r>
              <a:rPr lang="en-US" baseline="30000" dirty="0" smtClean="0"/>
              <a:t>rd</a:t>
            </a:r>
            <a:r>
              <a:rPr lang="en-US" dirty="0" smtClean="0"/>
              <a:t> party ISV</a:t>
            </a:r>
          </a:p>
          <a:p>
            <a:pPr lvl="1"/>
            <a:r>
              <a:rPr lang="en-US" dirty="0" smtClean="0"/>
              <a:t>Supports document-based apps (</a:t>
            </a:r>
            <a:r>
              <a:rPr lang="en-US" i="1" dirty="0" smtClean="0"/>
              <a:t>i.e. Task </a:t>
            </a:r>
            <a:r>
              <a:rPr lang="en-US" i="1" dirty="0"/>
              <a:t>pane </a:t>
            </a:r>
            <a:r>
              <a:rPr lang="en-US" i="1" dirty="0" smtClean="0"/>
              <a:t>apps and Content apps</a:t>
            </a:r>
            <a:r>
              <a:rPr lang="en-US" dirty="0" smtClean="0"/>
              <a:t>)</a:t>
            </a:r>
            <a:endParaRPr lang="en-US" dirty="0"/>
          </a:p>
          <a:p>
            <a:r>
              <a:rPr lang="en-US" dirty="0" smtClean="0"/>
              <a:t>SharePoint App Catalog hosted using Site Collection</a:t>
            </a:r>
          </a:p>
          <a:p>
            <a:pPr lvl="1"/>
            <a:r>
              <a:rPr lang="en-US" dirty="0" smtClean="0"/>
              <a:t>Actual catalog is document </a:t>
            </a:r>
            <a:r>
              <a:rPr lang="en-US" dirty="0"/>
              <a:t>library </a:t>
            </a:r>
            <a:r>
              <a:rPr lang="en-US" dirty="0" smtClean="0"/>
              <a:t>containing app manifests</a:t>
            </a:r>
            <a:endParaRPr lang="en-US" dirty="0"/>
          </a:p>
          <a:p>
            <a:pPr lvl="1"/>
            <a:r>
              <a:rPr lang="en-US" dirty="0" smtClean="0"/>
              <a:t>Administrator </a:t>
            </a:r>
            <a:r>
              <a:rPr lang="en-US" dirty="0"/>
              <a:t>can configure </a:t>
            </a:r>
            <a:r>
              <a:rPr lang="en-US" dirty="0" smtClean="0"/>
              <a:t>app for Office </a:t>
            </a:r>
            <a:r>
              <a:rPr lang="en-US" dirty="0"/>
              <a:t>security </a:t>
            </a:r>
            <a:r>
              <a:rPr lang="en-US" dirty="0" smtClean="0"/>
              <a:t>settings</a:t>
            </a:r>
          </a:p>
        </p:txBody>
      </p:sp>
      <p:sp>
        <p:nvSpPr>
          <p:cNvPr id="3" name="Title 2"/>
          <p:cNvSpPr>
            <a:spLocks noGrp="1"/>
          </p:cNvSpPr>
          <p:nvPr>
            <p:ph type="title"/>
          </p:nvPr>
        </p:nvSpPr>
        <p:spPr/>
        <p:txBody>
          <a:bodyPr/>
          <a:lstStyle/>
          <a:p>
            <a:r>
              <a:rPr lang="en-US" dirty="0" smtClean="0"/>
              <a:t>SharePoint App Catalog</a:t>
            </a:r>
            <a:endParaRPr lang="en-US" dirty="0"/>
          </a:p>
        </p:txBody>
      </p:sp>
    </p:spTree>
    <p:extLst>
      <p:ext uri="{BB962C8B-B14F-4D97-AF65-F5344CB8AC3E}">
        <p14:creationId xmlns:p14="http://schemas.microsoft.com/office/powerpoint/2010/main" val="14987795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5106" y="2991218"/>
            <a:ext cx="1858316" cy="1845404"/>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sz="1600" dirty="0" smtClean="0">
                <a:solidFill>
                  <a:srgbClr val="595959"/>
                </a:solidFill>
              </a:rPr>
              <a:t>App for Office</a:t>
            </a:r>
            <a:endParaRPr lang="en-US" sz="1600" dirty="0">
              <a:solidFill>
                <a:srgbClr val="595959"/>
              </a:solidFill>
            </a:endParaRPr>
          </a:p>
        </p:txBody>
      </p:sp>
      <p:cxnSp>
        <p:nvCxnSpPr>
          <p:cNvPr id="17" name="Straight Arrow Connector 16"/>
          <p:cNvCxnSpPr>
            <a:stCxn id="7" idx="3"/>
            <a:endCxn id="86" idx="1"/>
          </p:cNvCxnSpPr>
          <p:nvPr/>
        </p:nvCxnSpPr>
        <p:spPr>
          <a:xfrm>
            <a:off x="3446480" y="4332183"/>
            <a:ext cx="1989613" cy="64191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919148" y="2160653"/>
            <a:ext cx="2124953" cy="3555468"/>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21" name="Straight Arrow Connector 20"/>
          <p:cNvCxnSpPr>
            <a:stCxn id="22" idx="1"/>
            <a:endCxn id="40" idx="2"/>
          </p:cNvCxnSpPr>
          <p:nvPr/>
        </p:nvCxnSpPr>
        <p:spPr>
          <a:xfrm flipH="1" flipV="1">
            <a:off x="7629326" y="3159820"/>
            <a:ext cx="1416812" cy="564299"/>
          </a:xfrm>
          <a:prstGeom prst="straightConnector1">
            <a:avLst/>
          </a:prstGeom>
          <a:ln w="38100">
            <a:headEnd type="stealth" w="med" len="med"/>
            <a:tailEnd type="none" w="med" len="med"/>
          </a:ln>
        </p:spPr>
        <p:style>
          <a:lnRef idx="1">
            <a:schemeClr val="accent4"/>
          </a:lnRef>
          <a:fillRef idx="0">
            <a:schemeClr val="accent4"/>
          </a:fillRef>
          <a:effectRef idx="0">
            <a:schemeClr val="accent4"/>
          </a:effectRef>
          <a:fontRef idx="minor">
            <a:schemeClr val="tx1"/>
          </a:fontRef>
        </p:style>
      </p:cxnSp>
      <p:sp>
        <p:nvSpPr>
          <p:cNvPr id="22" name="Rectangle 21"/>
          <p:cNvSpPr/>
          <p:nvPr/>
        </p:nvSpPr>
        <p:spPr>
          <a:xfrm>
            <a:off x="9046138" y="3440367"/>
            <a:ext cx="1863904" cy="56750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App for Office </a:t>
            </a:r>
            <a:br>
              <a:rPr lang="en-US" sz="1200" dirty="0" smtClean="0"/>
            </a:br>
            <a:r>
              <a:rPr lang="en-US" sz="1200" dirty="0" smtClean="0"/>
              <a:t>Insertion </a:t>
            </a:r>
            <a:r>
              <a:rPr lang="en-US" sz="1200" dirty="0"/>
              <a:t>UI</a:t>
            </a:r>
          </a:p>
        </p:txBody>
      </p:sp>
      <p:sp>
        <p:nvSpPr>
          <p:cNvPr id="24" name="Rectangle 23"/>
          <p:cNvSpPr/>
          <p:nvPr/>
        </p:nvSpPr>
        <p:spPr>
          <a:xfrm>
            <a:off x="9049672" y="4094194"/>
            <a:ext cx="1863904" cy="1524379"/>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solidFill>
                  <a:srgbClr val="595959"/>
                </a:solidFill>
              </a:rPr>
              <a:t>WEF Runtime</a:t>
            </a:r>
            <a:endParaRPr lang="en-US" sz="1200" dirty="0">
              <a:solidFill>
                <a:srgbClr val="595959"/>
              </a:solidFill>
            </a:endParaRPr>
          </a:p>
        </p:txBody>
      </p:sp>
      <p:sp>
        <p:nvSpPr>
          <p:cNvPr id="25" name="Rectangle 24"/>
          <p:cNvSpPr/>
          <p:nvPr/>
        </p:nvSpPr>
        <p:spPr>
          <a:xfrm>
            <a:off x="9148266" y="4453473"/>
            <a:ext cx="1634271" cy="46466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dirty="0" smtClean="0"/>
              <a:t>App manifest</a:t>
            </a:r>
            <a:endParaRPr lang="en-US" sz="1000" dirty="0"/>
          </a:p>
        </p:txBody>
      </p:sp>
      <p:sp>
        <p:nvSpPr>
          <p:cNvPr id="26" name="Rectangle 25"/>
          <p:cNvSpPr/>
          <p:nvPr/>
        </p:nvSpPr>
        <p:spPr>
          <a:xfrm>
            <a:off x="9148266" y="4975337"/>
            <a:ext cx="1634271" cy="480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 Files</a:t>
            </a:r>
            <a:endParaRPr lang="en-US" sz="1000" dirty="0"/>
          </a:p>
        </p:txBody>
      </p:sp>
      <p:cxnSp>
        <p:nvCxnSpPr>
          <p:cNvPr id="27" name="Straight Arrow Connector 26"/>
          <p:cNvCxnSpPr>
            <a:stCxn id="26" idx="1"/>
            <a:endCxn id="72" idx="3"/>
          </p:cNvCxnSpPr>
          <p:nvPr/>
        </p:nvCxnSpPr>
        <p:spPr>
          <a:xfrm flipH="1" flipV="1">
            <a:off x="7444648" y="4920629"/>
            <a:ext cx="1703618" cy="294806"/>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1"/>
            <a:endCxn id="40" idx="2"/>
          </p:cNvCxnSpPr>
          <p:nvPr/>
        </p:nvCxnSpPr>
        <p:spPr>
          <a:xfrm flipH="1" flipV="1">
            <a:off x="7629326" y="3159820"/>
            <a:ext cx="1518940" cy="1525985"/>
          </a:xfrm>
          <a:prstGeom prst="straightConnector1">
            <a:avLst/>
          </a:prstGeom>
          <a:ln w="38100">
            <a:headEnd type="stealth" w="med" len="med"/>
            <a:tailEnd type="none" w="med" len="med"/>
          </a:ln>
        </p:spPr>
        <p:style>
          <a:lnRef idx="1">
            <a:schemeClr val="accent4"/>
          </a:lnRef>
          <a:fillRef idx="0">
            <a:schemeClr val="accent4"/>
          </a:fillRef>
          <a:effectRef idx="0">
            <a:schemeClr val="accent4"/>
          </a:effectRef>
          <a:fontRef idx="minor">
            <a:schemeClr val="tx1"/>
          </a:fontRef>
        </p:style>
      </p:cxnSp>
      <p:sp>
        <p:nvSpPr>
          <p:cNvPr id="2" name="Title 1"/>
          <p:cNvSpPr>
            <a:spLocks noGrp="1"/>
          </p:cNvSpPr>
          <p:nvPr>
            <p:ph type="title"/>
          </p:nvPr>
        </p:nvSpPr>
        <p:spPr/>
        <p:txBody>
          <a:bodyPr/>
          <a:lstStyle/>
          <a:p>
            <a:r>
              <a:rPr lang="en-US" dirty="0" smtClean="0"/>
              <a:t>SharePoint as an App for Office Catalog</a:t>
            </a:r>
            <a:endParaRPr lang="en-US" dirty="0"/>
          </a:p>
        </p:txBody>
      </p:sp>
      <p:sp>
        <p:nvSpPr>
          <p:cNvPr id="73" name="Rectangle 72"/>
          <p:cNvSpPr/>
          <p:nvPr/>
        </p:nvSpPr>
        <p:spPr>
          <a:xfrm>
            <a:off x="6733486" y="4747513"/>
            <a:ext cx="764470" cy="222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sz="1400" dirty="0"/>
          </a:p>
        </p:txBody>
      </p:sp>
      <p:sp>
        <p:nvSpPr>
          <p:cNvPr id="72" name="Rectangle 71"/>
          <p:cNvSpPr/>
          <p:nvPr/>
        </p:nvSpPr>
        <p:spPr>
          <a:xfrm>
            <a:off x="6680178" y="4809602"/>
            <a:ext cx="764470" cy="222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sz="1400" dirty="0"/>
          </a:p>
        </p:txBody>
      </p:sp>
      <p:sp>
        <p:nvSpPr>
          <p:cNvPr id="7" name="Rectangle 6"/>
          <p:cNvSpPr/>
          <p:nvPr/>
        </p:nvSpPr>
        <p:spPr>
          <a:xfrm>
            <a:off x="1880281" y="4012398"/>
            <a:ext cx="1566199" cy="63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1200" dirty="0" smtClean="0"/>
              <a:t>App Files</a:t>
            </a:r>
            <a:endParaRPr lang="en-US" sz="1200" dirty="0"/>
          </a:p>
          <a:p>
            <a:pPr algn="ctr"/>
            <a:r>
              <a:rPr lang="en-US" sz="1050" dirty="0"/>
              <a:t>(HTML, JS, CSS, etc.)</a:t>
            </a:r>
          </a:p>
        </p:txBody>
      </p:sp>
      <p:sp>
        <p:nvSpPr>
          <p:cNvPr id="9" name="Rectangle 8"/>
          <p:cNvSpPr/>
          <p:nvPr/>
        </p:nvSpPr>
        <p:spPr>
          <a:xfrm>
            <a:off x="1880281" y="3372827"/>
            <a:ext cx="1566200" cy="639569"/>
          </a:xfrm>
          <a:prstGeom prst="rect">
            <a:avLst/>
          </a:prstGeom>
          <a:solidFill>
            <a:schemeClr val="bg1">
              <a:lumMod val="7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ctr"/>
          <a:lstStyle/>
          <a:p>
            <a:pPr algn="ctr"/>
            <a:r>
              <a:rPr lang="en-US" sz="1200" dirty="0"/>
              <a:t>Manifest</a:t>
            </a:r>
          </a:p>
          <a:p>
            <a:pPr algn="ctr"/>
            <a:r>
              <a:rPr lang="en-US" sz="1050" dirty="0"/>
              <a:t>(XML)</a:t>
            </a:r>
          </a:p>
        </p:txBody>
      </p:sp>
      <p:sp>
        <p:nvSpPr>
          <p:cNvPr id="13" name="Rectangle 12"/>
          <p:cNvSpPr/>
          <p:nvPr/>
        </p:nvSpPr>
        <p:spPr>
          <a:xfrm>
            <a:off x="6626870" y="4862923"/>
            <a:ext cx="764470" cy="222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800" dirty="0" smtClean="0"/>
              <a:t>App Files</a:t>
            </a:r>
            <a:endParaRPr lang="en-US" sz="800" dirty="0"/>
          </a:p>
        </p:txBody>
      </p:sp>
      <p:sp>
        <p:nvSpPr>
          <p:cNvPr id="14" name="TextBox 13"/>
          <p:cNvSpPr txBox="1"/>
          <p:nvPr/>
        </p:nvSpPr>
        <p:spPr>
          <a:xfrm>
            <a:off x="5737683" y="5417832"/>
            <a:ext cx="2557087" cy="400099"/>
          </a:xfrm>
          <a:prstGeom prst="rect">
            <a:avLst/>
          </a:prstGeom>
          <a:noFill/>
        </p:spPr>
        <p:txBody>
          <a:bodyPr wrap="square" lIns="91429" tIns="45715" rIns="91429" bIns="45715" rtlCol="0">
            <a:spAutoFit/>
          </a:bodyPr>
          <a:lstStyle/>
          <a:p>
            <a:r>
              <a:rPr lang="en-US" sz="1000" dirty="0">
                <a:solidFill>
                  <a:srgbClr val="595959"/>
                </a:solidFill>
              </a:rPr>
              <a:t>Any web server </a:t>
            </a:r>
            <a:r>
              <a:rPr lang="en-US" sz="1000" dirty="0" smtClean="0">
                <a:solidFill>
                  <a:srgbClr val="595959"/>
                </a:solidFill>
              </a:rPr>
              <a:t>on </a:t>
            </a:r>
            <a:r>
              <a:rPr lang="en-US" sz="1000" dirty="0">
                <a:solidFill>
                  <a:srgbClr val="595959"/>
                </a:solidFill>
              </a:rPr>
              <a:t>intranet or internet. This could also be </a:t>
            </a:r>
            <a:r>
              <a:rPr lang="en-US" sz="1000" b="1" dirty="0">
                <a:solidFill>
                  <a:schemeClr val="tx2"/>
                </a:solidFill>
              </a:rPr>
              <a:t>SharePoint</a:t>
            </a:r>
          </a:p>
        </p:txBody>
      </p:sp>
      <p:sp>
        <p:nvSpPr>
          <p:cNvPr id="15" name="TextBox 14"/>
          <p:cNvSpPr txBox="1"/>
          <p:nvPr/>
        </p:nvSpPr>
        <p:spPr>
          <a:xfrm>
            <a:off x="6317374" y="1634892"/>
            <a:ext cx="1156149" cy="276989"/>
          </a:xfrm>
          <a:prstGeom prst="rect">
            <a:avLst/>
          </a:prstGeom>
          <a:noFill/>
        </p:spPr>
        <p:txBody>
          <a:bodyPr wrap="square" lIns="91429" tIns="45715" rIns="91429" bIns="45715" rtlCol="0">
            <a:spAutoFit/>
          </a:bodyPr>
          <a:lstStyle/>
          <a:p>
            <a:r>
              <a:rPr lang="en-US" sz="1200" dirty="0">
                <a:solidFill>
                  <a:srgbClr val="595959"/>
                </a:solidFill>
              </a:rPr>
              <a:t>SharePoint</a:t>
            </a:r>
          </a:p>
        </p:txBody>
      </p:sp>
      <p:cxnSp>
        <p:nvCxnSpPr>
          <p:cNvPr id="16" name="Straight Arrow Connector 15"/>
          <p:cNvCxnSpPr>
            <a:stCxn id="9" idx="3"/>
            <a:endCxn id="62" idx="1"/>
          </p:cNvCxnSpPr>
          <p:nvPr/>
        </p:nvCxnSpPr>
        <p:spPr>
          <a:xfrm flipV="1">
            <a:off x="3446481" y="2684220"/>
            <a:ext cx="1845589" cy="1008392"/>
          </a:xfrm>
          <a:prstGeom prst="straightConnector1">
            <a:avLst/>
          </a:prstGeom>
          <a:ln w="38100">
            <a:headEnd type="none" w="med" len="med"/>
            <a:tailEnd type="stealth" w="med" len="med"/>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943377" y="5067496"/>
            <a:ext cx="1226074" cy="861764"/>
          </a:xfrm>
          <a:prstGeom prst="rect">
            <a:avLst/>
          </a:prstGeom>
          <a:noFill/>
        </p:spPr>
        <p:txBody>
          <a:bodyPr wrap="square" lIns="91429" tIns="45715" rIns="91429" bIns="45715" rtlCol="0">
            <a:spAutoFit/>
          </a:bodyPr>
          <a:lstStyle/>
          <a:p>
            <a:r>
              <a:rPr lang="en-US" sz="1000" dirty="0">
                <a:solidFill>
                  <a:srgbClr val="595959"/>
                </a:solidFill>
              </a:rPr>
              <a:t>Deploy files to a server using standard web deployment method</a:t>
            </a:r>
          </a:p>
        </p:txBody>
      </p:sp>
      <p:sp>
        <p:nvSpPr>
          <p:cNvPr id="38" name="TextBox 37"/>
          <p:cNvSpPr txBox="1"/>
          <p:nvPr/>
        </p:nvSpPr>
        <p:spPr>
          <a:xfrm>
            <a:off x="3954555" y="2070190"/>
            <a:ext cx="1081530" cy="553988"/>
          </a:xfrm>
          <a:prstGeom prst="rect">
            <a:avLst/>
          </a:prstGeom>
          <a:noFill/>
        </p:spPr>
        <p:txBody>
          <a:bodyPr wrap="square" lIns="91429" tIns="45715" rIns="91429" bIns="45715" rtlCol="0">
            <a:spAutoFit/>
          </a:bodyPr>
          <a:lstStyle/>
          <a:p>
            <a:r>
              <a:rPr lang="en-US" sz="1000" dirty="0">
                <a:solidFill>
                  <a:srgbClr val="595959"/>
                </a:solidFill>
              </a:rPr>
              <a:t>Upload manifest to document library</a:t>
            </a:r>
          </a:p>
        </p:txBody>
      </p:sp>
      <p:grpSp>
        <p:nvGrpSpPr>
          <p:cNvPr id="39" name="Group 38"/>
          <p:cNvGrpSpPr/>
          <p:nvPr/>
        </p:nvGrpSpPr>
        <p:grpSpPr>
          <a:xfrm>
            <a:off x="6711087" y="2185786"/>
            <a:ext cx="1188896" cy="945846"/>
            <a:chOff x="5929563" y="-91684"/>
            <a:chExt cx="2126824" cy="1745336"/>
          </a:xfrm>
          <a:solidFill>
            <a:schemeClr val="accent5">
              <a:lumMod val="50000"/>
            </a:schemeClr>
          </a:solidFill>
        </p:grpSpPr>
        <p:sp>
          <p:nvSpPr>
            <p:cNvPr id="40" name="Rectangle 39"/>
            <p:cNvSpPr/>
            <p:nvPr/>
          </p:nvSpPr>
          <p:spPr>
            <a:xfrm>
              <a:off x="5929563" y="-91684"/>
              <a:ext cx="2126824" cy="1745336"/>
            </a:xfrm>
            <a:prstGeom prst="rect">
              <a:avLst/>
            </a:prstGeom>
            <a:grp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r>
                <a:rPr lang="en-US" sz="800" dirty="0" smtClean="0">
                  <a:solidFill>
                    <a:schemeClr val="bg1"/>
                  </a:solidFill>
                </a:rPr>
                <a:t>App catalog </a:t>
              </a:r>
              <a:br>
                <a:rPr lang="en-US" sz="800" dirty="0" smtClean="0">
                  <a:solidFill>
                    <a:schemeClr val="bg1"/>
                  </a:solidFill>
                </a:rPr>
              </a:br>
              <a:r>
                <a:rPr lang="en-US" sz="800" dirty="0" smtClean="0">
                  <a:solidFill>
                    <a:schemeClr val="bg1"/>
                  </a:solidFill>
                </a:rPr>
                <a:t>document </a:t>
              </a:r>
              <a:r>
                <a:rPr lang="en-US" sz="800" dirty="0">
                  <a:solidFill>
                    <a:schemeClr val="bg1"/>
                  </a:solidFill>
                </a:rPr>
                <a:t>library</a:t>
              </a:r>
            </a:p>
          </p:txBody>
        </p:sp>
        <p:grpSp>
          <p:nvGrpSpPr>
            <p:cNvPr id="41" name="Group 40"/>
            <p:cNvGrpSpPr/>
            <p:nvPr/>
          </p:nvGrpSpPr>
          <p:grpSpPr>
            <a:xfrm>
              <a:off x="6281640" y="571341"/>
              <a:ext cx="1382690" cy="610725"/>
              <a:chOff x="4892007" y="782800"/>
              <a:chExt cx="1566220" cy="609812"/>
            </a:xfrm>
            <a:grpFill/>
          </p:grpSpPr>
          <p:sp>
            <p:nvSpPr>
              <p:cNvPr id="42" name="Rectangle 41"/>
              <p:cNvSpPr/>
              <p:nvPr/>
            </p:nvSpPr>
            <p:spPr>
              <a:xfrm>
                <a:off x="5044042" y="782800"/>
                <a:ext cx="1414185" cy="447621"/>
              </a:xfrm>
              <a:prstGeom prst="rect">
                <a:avLst/>
              </a:prstGeom>
              <a:solidFill>
                <a:schemeClr val="accent1">
                  <a:lumMod val="75000"/>
                </a:schemeClr>
              </a:solidFill>
              <a:ln w="3175">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500" dirty="0">
                  <a:solidFill>
                    <a:schemeClr val="bg1"/>
                  </a:solidFill>
                </a:endParaRPr>
              </a:p>
            </p:txBody>
          </p:sp>
          <p:sp>
            <p:nvSpPr>
              <p:cNvPr id="43" name="Rectangle 42"/>
              <p:cNvSpPr/>
              <p:nvPr/>
            </p:nvSpPr>
            <p:spPr>
              <a:xfrm>
                <a:off x="4968021" y="863893"/>
                <a:ext cx="1414185" cy="447615"/>
              </a:xfrm>
              <a:prstGeom prst="rect">
                <a:avLst/>
              </a:prstGeom>
              <a:solidFill>
                <a:schemeClr val="accent1">
                  <a:lumMod val="75000"/>
                </a:schemeClr>
              </a:solidFill>
              <a:ln w="3175">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500" dirty="0">
                  <a:solidFill>
                    <a:schemeClr val="bg1"/>
                  </a:solidFill>
                </a:endParaRPr>
              </a:p>
            </p:txBody>
          </p:sp>
          <p:sp>
            <p:nvSpPr>
              <p:cNvPr id="44" name="Rectangle 43"/>
              <p:cNvSpPr/>
              <p:nvPr/>
            </p:nvSpPr>
            <p:spPr>
              <a:xfrm>
                <a:off x="4892007" y="944993"/>
                <a:ext cx="1414184" cy="447619"/>
              </a:xfrm>
              <a:prstGeom prst="rect">
                <a:avLst/>
              </a:prstGeom>
              <a:solidFill>
                <a:schemeClr val="accent1">
                  <a:lumMod val="75000"/>
                </a:schemeClr>
              </a:solidFill>
              <a:ln w="3175">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solidFill>
                      <a:schemeClr val="bg1"/>
                    </a:solidFill>
                  </a:rPr>
                  <a:t>Manifest</a:t>
                </a:r>
              </a:p>
            </p:txBody>
          </p:sp>
        </p:grpSp>
      </p:grpSp>
      <p:sp>
        <p:nvSpPr>
          <p:cNvPr id="55" name="Rectangle 54"/>
          <p:cNvSpPr/>
          <p:nvPr/>
        </p:nvSpPr>
        <p:spPr bwMode="auto">
          <a:xfrm>
            <a:off x="744925" y="3461260"/>
            <a:ext cx="921394" cy="921394"/>
          </a:xfrm>
          <a:prstGeom prst="rect">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79" tIns="76179" rIns="76179" bIns="76179" rtlCol="0" anchor="b"/>
          <a:lstStyle/>
          <a:p>
            <a:r>
              <a:rPr lang="en-US" sz="1200" dirty="0">
                <a:solidFill>
                  <a:prstClr val="white">
                    <a:alpha val="99000"/>
                  </a:prstClr>
                </a:solidFill>
              </a:rPr>
              <a:t>Developer</a:t>
            </a:r>
          </a:p>
        </p:txBody>
      </p:sp>
      <p:sp>
        <p:nvSpPr>
          <p:cNvPr id="58" name="Rectangle 57"/>
          <p:cNvSpPr/>
          <p:nvPr/>
        </p:nvSpPr>
        <p:spPr bwMode="auto">
          <a:xfrm>
            <a:off x="3997301" y="4182356"/>
            <a:ext cx="921394" cy="921394"/>
          </a:xfrm>
          <a:prstGeom prst="rect">
            <a:avLst/>
          </a:prstGeom>
          <a:solidFill>
            <a:srgbClr val="0072C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79" tIns="76179" rIns="76179" bIns="76179" rtlCol="0" anchor="b"/>
          <a:lstStyle/>
          <a:p>
            <a:r>
              <a:rPr lang="en-US" sz="1200" dirty="0">
                <a:solidFill>
                  <a:prstClr val="white">
                    <a:alpha val="99000"/>
                  </a:prstClr>
                </a:solidFill>
              </a:rPr>
              <a:t>IT admin</a:t>
            </a:r>
          </a:p>
        </p:txBody>
      </p:sp>
      <p:sp>
        <p:nvSpPr>
          <p:cNvPr id="61" name="Rectangle 60"/>
          <p:cNvSpPr/>
          <p:nvPr/>
        </p:nvSpPr>
        <p:spPr bwMode="auto">
          <a:xfrm>
            <a:off x="8722346" y="2273710"/>
            <a:ext cx="921394" cy="921394"/>
          </a:xfrm>
          <a:prstGeom prst="rect">
            <a:avLst/>
          </a:prstGeom>
          <a:solidFill>
            <a:srgbClr val="7030A0"/>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179" tIns="76179" rIns="76179" bIns="76179" rtlCol="0" anchor="b"/>
          <a:lstStyle/>
          <a:p>
            <a:r>
              <a:rPr lang="en-US" sz="1200" dirty="0">
                <a:solidFill>
                  <a:prstClr val="white">
                    <a:alpha val="99000"/>
                  </a:prstClr>
                </a:solidFill>
              </a:rPr>
              <a:t>End user</a:t>
            </a:r>
          </a:p>
        </p:txBody>
      </p:sp>
      <p:sp>
        <p:nvSpPr>
          <p:cNvPr id="64" name="Rectangle 63"/>
          <p:cNvSpPr/>
          <p:nvPr/>
        </p:nvSpPr>
        <p:spPr bwMode="auto">
          <a:xfrm>
            <a:off x="3997301" y="2626271"/>
            <a:ext cx="921394" cy="921394"/>
          </a:xfrm>
          <a:prstGeom prst="rect">
            <a:avLst/>
          </a:prstGeom>
          <a:solidFill>
            <a:srgbClr val="0072C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79" tIns="76179" rIns="76179" bIns="76179" rtlCol="0" anchor="b"/>
          <a:lstStyle/>
          <a:p>
            <a:r>
              <a:rPr lang="en-US" sz="1200" dirty="0">
                <a:solidFill>
                  <a:prstClr val="white">
                    <a:alpha val="99000"/>
                  </a:prstClr>
                </a:solidFill>
              </a:rPr>
              <a:t>SP admin</a:t>
            </a:r>
          </a:p>
        </p:txBody>
      </p:sp>
      <p:sp>
        <p:nvSpPr>
          <p:cNvPr id="76" name="Left Brace 75"/>
          <p:cNvSpPr/>
          <p:nvPr/>
        </p:nvSpPr>
        <p:spPr>
          <a:xfrm>
            <a:off x="6460680" y="2132464"/>
            <a:ext cx="275620" cy="1058100"/>
          </a:xfrm>
          <a:prstGeom prst="leftBrace">
            <a:avLst/>
          </a:prstGeom>
        </p:spPr>
        <p:style>
          <a:lnRef idx="1">
            <a:schemeClr val="accent1"/>
          </a:lnRef>
          <a:fillRef idx="0">
            <a:schemeClr val="accent1"/>
          </a:fillRef>
          <a:effectRef idx="0">
            <a:schemeClr val="accent1"/>
          </a:effectRef>
          <a:fontRef idx="minor">
            <a:schemeClr val="tx1"/>
          </a:fontRef>
        </p:style>
        <p:txBody>
          <a:bodyPr lIns="76179" tIns="38089" rIns="76179" bIns="38089" rtlCol="0" anchor="ctr"/>
          <a:lstStyle/>
          <a:p>
            <a:pPr algn="ctr"/>
            <a:endParaRPr lang="en-US" sz="1400"/>
          </a:p>
        </p:txBody>
      </p:sp>
      <p:sp>
        <p:nvSpPr>
          <p:cNvPr id="77" name="Left Brace 76"/>
          <p:cNvSpPr/>
          <p:nvPr/>
        </p:nvSpPr>
        <p:spPr>
          <a:xfrm>
            <a:off x="6431805" y="4620105"/>
            <a:ext cx="275620" cy="607301"/>
          </a:xfrm>
          <a:prstGeom prst="leftBrace">
            <a:avLst/>
          </a:prstGeom>
        </p:spPr>
        <p:style>
          <a:lnRef idx="1">
            <a:schemeClr val="accent1"/>
          </a:lnRef>
          <a:fillRef idx="0">
            <a:schemeClr val="accent1"/>
          </a:fillRef>
          <a:effectRef idx="0">
            <a:schemeClr val="accent1"/>
          </a:effectRef>
          <a:fontRef idx="minor">
            <a:schemeClr val="tx1"/>
          </a:fontRef>
        </p:style>
        <p:txBody>
          <a:bodyPr lIns="76179" tIns="38089" rIns="76179" bIns="38089" rtlCol="0" anchor="ctr"/>
          <a:lstStyle/>
          <a:p>
            <a:pPr algn="ctr"/>
            <a:endParaRPr lang="en-US" sz="1400"/>
          </a:p>
        </p:txBody>
      </p:sp>
      <p:sp>
        <p:nvSpPr>
          <p:cNvPr id="78" name="TextBox 77"/>
          <p:cNvSpPr txBox="1"/>
          <p:nvPr/>
        </p:nvSpPr>
        <p:spPr>
          <a:xfrm>
            <a:off x="6396133" y="4229680"/>
            <a:ext cx="1582609" cy="276989"/>
          </a:xfrm>
          <a:prstGeom prst="rect">
            <a:avLst/>
          </a:prstGeom>
          <a:noFill/>
        </p:spPr>
        <p:txBody>
          <a:bodyPr wrap="square" lIns="91429" tIns="45715" rIns="91429" bIns="45715" rtlCol="0">
            <a:spAutoFit/>
          </a:bodyPr>
          <a:lstStyle/>
          <a:p>
            <a:r>
              <a:rPr lang="en-US" sz="1200" dirty="0" smtClean="0">
                <a:solidFill>
                  <a:srgbClr val="595959"/>
                </a:solidFill>
              </a:rPr>
              <a:t>App Host</a:t>
            </a:r>
            <a:endParaRPr lang="en-US" sz="1200" dirty="0">
              <a:solidFill>
                <a:srgbClr val="595959"/>
              </a:solidFill>
            </a:endParaRPr>
          </a:p>
        </p:txBody>
      </p:sp>
      <p:sp>
        <p:nvSpPr>
          <p:cNvPr id="47" name="TextBox 46"/>
          <p:cNvSpPr txBox="1"/>
          <p:nvPr/>
        </p:nvSpPr>
        <p:spPr>
          <a:xfrm>
            <a:off x="7710608" y="1455105"/>
            <a:ext cx="1437658" cy="400099"/>
          </a:xfrm>
          <a:prstGeom prst="rect">
            <a:avLst/>
          </a:prstGeom>
          <a:noFill/>
        </p:spPr>
        <p:txBody>
          <a:bodyPr wrap="square" lIns="91429" tIns="45715" rIns="91429" bIns="45715" rtlCol="0">
            <a:spAutoFit/>
          </a:bodyPr>
          <a:lstStyle/>
          <a:p>
            <a:r>
              <a:rPr lang="en-US" sz="1000" dirty="0">
                <a:solidFill>
                  <a:srgbClr val="595959"/>
                </a:solidFill>
              </a:rPr>
              <a:t>IT admin controlled access via GPO</a:t>
            </a:r>
          </a:p>
        </p:txBody>
      </p:sp>
      <p:cxnSp>
        <p:nvCxnSpPr>
          <p:cNvPr id="8" name="Straight Connector 7"/>
          <p:cNvCxnSpPr/>
          <p:nvPr/>
        </p:nvCxnSpPr>
        <p:spPr>
          <a:xfrm>
            <a:off x="8323645" y="1911881"/>
            <a:ext cx="0" cy="4225301"/>
          </a:xfrm>
          <a:prstGeom prst="line">
            <a:avLst/>
          </a:prstGeom>
          <a:ln w="381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17374" y="1822884"/>
            <a:ext cx="1422686" cy="253906"/>
          </a:xfrm>
          <a:prstGeom prst="rect">
            <a:avLst/>
          </a:prstGeom>
          <a:noFill/>
        </p:spPr>
        <p:txBody>
          <a:bodyPr wrap="square" lIns="91429" tIns="45715" rIns="91429" bIns="45715" rtlCol="0">
            <a:spAutoFit/>
          </a:bodyPr>
          <a:lstStyle/>
          <a:p>
            <a:r>
              <a:rPr lang="en-US" sz="1050" dirty="0">
                <a:solidFill>
                  <a:schemeClr val="tx2"/>
                </a:solidFill>
              </a:rPr>
              <a:t>On or off premise</a:t>
            </a:r>
          </a:p>
        </p:txBody>
      </p:sp>
      <p:pic>
        <p:nvPicPr>
          <p:cNvPr id="50" name="Picture 49" descr="\\MAGNUM\Projects\Microsoft\Cloud Power FY12\Design\ICONS_PNG\Professionals.png"/>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8896705" y="2324753"/>
            <a:ext cx="569303" cy="569452"/>
          </a:xfrm>
          <a:prstGeom prst="rect">
            <a:avLst/>
          </a:prstGeom>
          <a:noFill/>
        </p:spPr>
      </p:pic>
      <p:pic>
        <p:nvPicPr>
          <p:cNvPr id="51" name="Picture 50" descr="\\MAGNUM\Projects\Microsoft\Cloud Power FY12\Design\ICONS_PNG\Devices.png"/>
          <p:cNvPicPr>
            <a:picLocks noChangeAspect="1" noChangeArrowheads="1"/>
          </p:cNvPicPr>
          <p:nvPr/>
        </p:nvPicPr>
        <p:blipFill>
          <a:blip r:embed="rId4" cstate="print">
            <a:lum bright="100000" contrast="100000"/>
            <a:extLst>
              <a:ext uri="{28A0092B-C50C-407E-A947-70E740481C1C}">
                <a14:useLocalDpi xmlns:a14="http://schemas.microsoft.com/office/drawing/2010/main" val="0"/>
              </a:ext>
            </a:extLst>
          </a:blip>
          <a:stretch>
            <a:fillRect/>
          </a:stretch>
        </p:blipFill>
        <p:spPr bwMode="auto">
          <a:xfrm>
            <a:off x="4155787" y="4233863"/>
            <a:ext cx="565636" cy="565784"/>
          </a:xfrm>
          <a:prstGeom prst="rect">
            <a:avLst/>
          </a:prstGeom>
          <a:noFill/>
          <a:ln>
            <a:noFill/>
          </a:ln>
        </p:spPr>
      </p:pic>
      <p:pic>
        <p:nvPicPr>
          <p:cNvPr id="52" name="Picture 51" descr="\\MAGNUM\Projects\Microsoft\Cloud Power FY12\Design\Icons\PNGs\Optimized.png"/>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924510" y="3547665"/>
            <a:ext cx="562222" cy="562368"/>
          </a:xfrm>
          <a:prstGeom prst="rect">
            <a:avLst/>
          </a:prstGeom>
          <a:noFill/>
        </p:spPr>
      </p:pic>
      <p:pic>
        <p:nvPicPr>
          <p:cNvPr id="57" name="Picture 56" descr="\\MAGNUM\Projects\Microsoft\Cloud Power FY12\Design\ICONS_PNG\Devices.png"/>
          <p:cNvPicPr>
            <a:picLocks noChangeAspect="1" noChangeArrowheads="1"/>
          </p:cNvPicPr>
          <p:nvPr/>
        </p:nvPicPr>
        <p:blipFill>
          <a:blip r:embed="rId4" cstate="print">
            <a:lum bright="100000" contrast="100000"/>
            <a:extLst>
              <a:ext uri="{28A0092B-C50C-407E-A947-70E740481C1C}">
                <a14:useLocalDpi xmlns:a14="http://schemas.microsoft.com/office/drawing/2010/main" val="0"/>
              </a:ext>
            </a:extLst>
          </a:blip>
          <a:stretch>
            <a:fillRect/>
          </a:stretch>
        </p:blipFill>
        <p:spPr bwMode="auto">
          <a:xfrm>
            <a:off x="4155787" y="2682306"/>
            <a:ext cx="565636" cy="565784"/>
          </a:xfrm>
          <a:prstGeom prst="rect">
            <a:avLst/>
          </a:prstGeom>
          <a:noFill/>
          <a:ln>
            <a:noFill/>
          </a:ln>
        </p:spPr>
      </p:pic>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4544" y="2402968"/>
            <a:ext cx="1482000" cy="684000"/>
          </a:xfrm>
          <a:prstGeom prst="rect">
            <a:avLst/>
          </a:prstGeom>
        </p:spPr>
      </p:pic>
      <p:grpSp>
        <p:nvGrpSpPr>
          <p:cNvPr id="49" name="Group 48"/>
          <p:cNvGrpSpPr>
            <a:grpSpLocks noChangeAspect="1"/>
          </p:cNvGrpSpPr>
          <p:nvPr/>
        </p:nvGrpSpPr>
        <p:grpSpPr>
          <a:xfrm>
            <a:off x="5292070" y="1834645"/>
            <a:ext cx="1665293" cy="1620000"/>
            <a:chOff x="6325965" y="35683"/>
            <a:chExt cx="2068041" cy="2011789"/>
          </a:xfrm>
        </p:grpSpPr>
        <p:grpSp>
          <p:nvGrpSpPr>
            <p:cNvPr id="54" name="Group 53"/>
            <p:cNvGrpSpPr/>
            <p:nvPr/>
          </p:nvGrpSpPr>
          <p:grpSpPr>
            <a:xfrm>
              <a:off x="6381692" y="35683"/>
              <a:ext cx="2012314" cy="2011789"/>
              <a:chOff x="6849580" y="4206958"/>
              <a:chExt cx="2012314" cy="2011789"/>
            </a:xfrm>
          </p:grpSpPr>
          <p:grpSp>
            <p:nvGrpSpPr>
              <p:cNvPr id="67" name="Group 66"/>
              <p:cNvGrpSpPr/>
              <p:nvPr/>
            </p:nvGrpSpPr>
            <p:grpSpPr>
              <a:xfrm>
                <a:off x="7487957" y="4470625"/>
                <a:ext cx="666750" cy="1487475"/>
                <a:chOff x="2081162" y="4640597"/>
                <a:chExt cx="666750" cy="1487475"/>
              </a:xfrm>
              <a:solidFill>
                <a:schemeClr val="bg1"/>
              </a:solidFill>
            </p:grpSpPr>
            <p:sp>
              <p:nvSpPr>
                <p:cNvPr id="69" name="Snip Diagonal Corner Rectangle 6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Isosceles Triangle 6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8"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6" name="Group 55"/>
            <p:cNvGrpSpPr/>
            <p:nvPr/>
          </p:nvGrpSpPr>
          <p:grpSpPr>
            <a:xfrm>
              <a:off x="6325965" y="652935"/>
              <a:ext cx="1090092" cy="875577"/>
              <a:chOff x="11139221" y="3379827"/>
              <a:chExt cx="1090092" cy="875577"/>
            </a:xfrm>
          </p:grpSpPr>
          <p:grpSp>
            <p:nvGrpSpPr>
              <p:cNvPr id="59" name="Group 58"/>
              <p:cNvGrpSpPr/>
              <p:nvPr/>
            </p:nvGrpSpPr>
            <p:grpSpPr>
              <a:xfrm>
                <a:off x="11139221" y="3379827"/>
                <a:ext cx="1090092" cy="875577"/>
                <a:chOff x="3599175" y="4220568"/>
                <a:chExt cx="1090092" cy="875577"/>
              </a:xfrm>
            </p:grpSpPr>
            <p:sp>
              <p:nvSpPr>
                <p:cNvPr id="62" name="Rounded Rectangle 61"/>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3" name="Group 62"/>
                <p:cNvGrpSpPr/>
                <p:nvPr/>
              </p:nvGrpSpPr>
              <p:grpSpPr>
                <a:xfrm>
                  <a:off x="3614541" y="4243079"/>
                  <a:ext cx="1057169" cy="832818"/>
                  <a:chOff x="3705190" y="4561217"/>
                  <a:chExt cx="1057169" cy="832818"/>
                </a:xfrm>
              </p:grpSpPr>
              <p:pic>
                <p:nvPicPr>
                  <p:cNvPr id="65"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66" name="Rectangle 6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60" name="Picture 59"/>
              <p:cNvPicPr>
                <a:picLocks noChangeAspect="1"/>
              </p:cNvPicPr>
              <p:nvPr/>
            </p:nvPicPr>
            <p:blipFill rotWithShape="1">
              <a:blip r:embed="rId9">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75" name="Group 74"/>
          <p:cNvGrpSpPr>
            <a:grpSpLocks noChangeAspect="1"/>
          </p:cNvGrpSpPr>
          <p:nvPr/>
        </p:nvGrpSpPr>
        <p:grpSpPr>
          <a:xfrm>
            <a:off x="5425644" y="4253466"/>
            <a:ext cx="1430698" cy="1368000"/>
            <a:chOff x="1376407" y="550707"/>
            <a:chExt cx="2103995" cy="2011789"/>
          </a:xfrm>
        </p:grpSpPr>
        <p:grpSp>
          <p:nvGrpSpPr>
            <p:cNvPr id="79" name="Group 78"/>
            <p:cNvGrpSpPr/>
            <p:nvPr/>
          </p:nvGrpSpPr>
          <p:grpSpPr>
            <a:xfrm>
              <a:off x="2098180" y="799745"/>
              <a:ext cx="666750" cy="1487475"/>
              <a:chOff x="2081162" y="4640597"/>
              <a:chExt cx="666750" cy="1487475"/>
            </a:xfrm>
            <a:solidFill>
              <a:schemeClr val="bg1"/>
            </a:solidFill>
          </p:grpSpPr>
          <p:sp>
            <p:nvSpPr>
              <p:cNvPr id="88" name="Snip Diagonal Corner Rectangle 8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9" name="Isosceles Triangle 8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Isosceles Triangle 8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0" name="Group 79"/>
            <p:cNvGrpSpPr/>
            <p:nvPr/>
          </p:nvGrpSpPr>
          <p:grpSpPr>
            <a:xfrm>
              <a:off x="1376407" y="550707"/>
              <a:ext cx="2103995" cy="2011789"/>
              <a:chOff x="1884407" y="1170827"/>
              <a:chExt cx="2103995" cy="2011789"/>
            </a:xfrm>
          </p:grpSpPr>
          <p:pic>
            <p:nvPicPr>
              <p:cNvPr id="81"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82" name="Group 81"/>
              <p:cNvGrpSpPr/>
              <p:nvPr/>
            </p:nvGrpSpPr>
            <p:grpSpPr>
              <a:xfrm>
                <a:off x="1884407" y="1791674"/>
                <a:ext cx="1090092" cy="875577"/>
                <a:chOff x="3599175" y="4220568"/>
                <a:chExt cx="1090092" cy="875577"/>
              </a:xfrm>
            </p:grpSpPr>
            <p:sp>
              <p:nvSpPr>
                <p:cNvPr id="84" name="Rounded Rectangle 8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p:cNvGrpSpPr/>
                <p:nvPr/>
              </p:nvGrpSpPr>
              <p:grpSpPr>
                <a:xfrm>
                  <a:off x="3614541" y="4243079"/>
                  <a:ext cx="1057169" cy="832818"/>
                  <a:chOff x="3705190" y="4561217"/>
                  <a:chExt cx="1057169" cy="832818"/>
                </a:xfrm>
              </p:grpSpPr>
              <p:pic>
                <p:nvPicPr>
                  <p:cNvPr id="86"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87" name="Rectangle 8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83" name="Picture 4" descr="\\MAGNUM\Projects\Microsoft\Cloud Power FY12\Design\ICONS_PNG\Open_Web_Platform.png"/>
              <p:cNvPicPr>
                <a:picLocks noChangeAspect="1" noChangeArrowheads="1"/>
              </p:cNvPicPr>
              <p:nvPr/>
            </p:nvPicPr>
            <p:blipFill>
              <a:blip r:embed="rId10"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spTree>
    <p:extLst>
      <p:ext uri="{BB962C8B-B14F-4D97-AF65-F5344CB8AC3E}">
        <p14:creationId xmlns:p14="http://schemas.microsoft.com/office/powerpoint/2010/main" val="28633589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for Office within a SharePoint App</a:t>
            </a:r>
            <a:endParaRPr lang="en-US" dirty="0"/>
          </a:p>
        </p:txBody>
      </p:sp>
      <p:sp>
        <p:nvSpPr>
          <p:cNvPr id="42" name="TextBox 41"/>
          <p:cNvSpPr txBox="1"/>
          <p:nvPr/>
        </p:nvSpPr>
        <p:spPr>
          <a:xfrm>
            <a:off x="4685567" y="4267815"/>
            <a:ext cx="1330222" cy="430877"/>
          </a:xfrm>
          <a:prstGeom prst="rect">
            <a:avLst/>
          </a:prstGeom>
          <a:noFill/>
        </p:spPr>
        <p:txBody>
          <a:bodyPr wrap="square" lIns="91429" tIns="45715" rIns="91429" bIns="45715" rtlCol="0">
            <a:spAutoFit/>
          </a:bodyPr>
          <a:lstStyle/>
          <a:p>
            <a:r>
              <a:rPr lang="en-US" sz="1100" dirty="0"/>
              <a:t>Install Package to Site Collection</a:t>
            </a:r>
          </a:p>
        </p:txBody>
      </p:sp>
      <p:cxnSp>
        <p:nvCxnSpPr>
          <p:cNvPr id="45" name="Straight Arrow Connector 44"/>
          <p:cNvCxnSpPr>
            <a:stCxn id="32" idx="3"/>
            <a:endCxn id="38" idx="1"/>
          </p:cNvCxnSpPr>
          <p:nvPr/>
        </p:nvCxnSpPr>
        <p:spPr>
          <a:xfrm>
            <a:off x="4224413" y="3759814"/>
            <a:ext cx="2405159" cy="590"/>
          </a:xfrm>
          <a:prstGeom prst="straightConnector1">
            <a:avLst/>
          </a:prstGeom>
          <a:ln w="28575">
            <a:solidFill>
              <a:srgbClr val="595959"/>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32" name="Rectangle 31"/>
          <p:cNvSpPr/>
          <p:nvPr/>
        </p:nvSpPr>
        <p:spPr>
          <a:xfrm>
            <a:off x="1887066" y="1791314"/>
            <a:ext cx="2337347" cy="3937000"/>
          </a:xfrm>
          <a:prstGeom prst="rect">
            <a:avLst/>
          </a:prstGeom>
          <a:solidFill>
            <a:schemeClr val="accent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109746" tIns="54873" rIns="109746" bIns="54873" rtlCol="0" anchor="t"/>
          <a:lstStyle/>
          <a:p>
            <a:pPr algn="ctr"/>
            <a:r>
              <a:rPr lang="en-US" dirty="0">
                <a:solidFill>
                  <a:schemeClr val="bg1"/>
                </a:solidFill>
              </a:rPr>
              <a:t>Package</a:t>
            </a:r>
          </a:p>
          <a:p>
            <a:pPr algn="ctr"/>
            <a:r>
              <a:rPr lang="en-US" dirty="0">
                <a:solidFill>
                  <a:schemeClr val="bg1"/>
                </a:solidFill>
              </a:rPr>
              <a:t>(OPC)</a:t>
            </a:r>
            <a:endParaRPr lang="en-US" sz="1200" dirty="0">
              <a:solidFill>
                <a:schemeClr val="bg1"/>
              </a:solidFill>
            </a:endParaRPr>
          </a:p>
        </p:txBody>
      </p:sp>
      <p:sp>
        <p:nvSpPr>
          <p:cNvPr id="55" name="Rectangle 54"/>
          <p:cNvSpPr/>
          <p:nvPr/>
        </p:nvSpPr>
        <p:spPr>
          <a:xfrm>
            <a:off x="2129068" y="2553315"/>
            <a:ext cx="1865172" cy="2960568"/>
          </a:xfrm>
          <a:prstGeom prst="rect">
            <a:avLst/>
          </a:prstGeom>
          <a:ln/>
        </p:spPr>
        <p:style>
          <a:lnRef idx="1">
            <a:schemeClr val="accent6"/>
          </a:lnRef>
          <a:fillRef idx="3">
            <a:schemeClr val="accent6"/>
          </a:fillRef>
          <a:effectRef idx="2">
            <a:schemeClr val="accent6"/>
          </a:effectRef>
          <a:fontRef idx="minor">
            <a:schemeClr val="lt1"/>
          </a:fontRef>
        </p:style>
        <p:txBody>
          <a:bodyPr lIns="109746" tIns="54873" rIns="109746" bIns="54873" rtlCol="0" anchor="t"/>
          <a:lstStyle/>
          <a:p>
            <a:pPr algn="ctr"/>
            <a:r>
              <a:rPr lang="en-US" dirty="0">
                <a:solidFill>
                  <a:schemeClr val="tx1"/>
                </a:solidFill>
              </a:rPr>
              <a:t>WSP</a:t>
            </a:r>
            <a:endParaRPr lang="en-US" sz="1200" dirty="0">
              <a:solidFill>
                <a:schemeClr val="tx1"/>
              </a:solidFill>
            </a:endParaRPr>
          </a:p>
        </p:txBody>
      </p:sp>
      <p:sp>
        <p:nvSpPr>
          <p:cNvPr id="54" name="Rectangle 53"/>
          <p:cNvSpPr/>
          <p:nvPr/>
        </p:nvSpPr>
        <p:spPr>
          <a:xfrm>
            <a:off x="2270215" y="2997814"/>
            <a:ext cx="1552631" cy="656091"/>
          </a:xfrm>
          <a:prstGeom prst="rect">
            <a:avLst/>
          </a:prstGeom>
          <a:ln/>
        </p:spPr>
        <p:style>
          <a:lnRef idx="1">
            <a:schemeClr val="accent3"/>
          </a:lnRef>
          <a:fillRef idx="3">
            <a:schemeClr val="accent3"/>
          </a:fillRef>
          <a:effectRef idx="2">
            <a:schemeClr val="accent3"/>
          </a:effectRef>
          <a:fontRef idx="minor">
            <a:schemeClr val="lt1"/>
          </a:fontRef>
        </p:style>
        <p:txBody>
          <a:bodyPr lIns="109746" tIns="54873" rIns="109746" bIns="54873" rtlCol="0" anchor="ctr"/>
          <a:lstStyle/>
          <a:p>
            <a:pPr algn="ctr"/>
            <a:r>
              <a:rPr lang="en-US" dirty="0">
                <a:solidFill>
                  <a:schemeClr val="tx1"/>
                </a:solidFill>
              </a:rPr>
              <a:t>Manifest</a:t>
            </a:r>
          </a:p>
          <a:p>
            <a:pPr algn="ctr"/>
            <a:r>
              <a:rPr lang="en-US" sz="1200" dirty="0">
                <a:solidFill>
                  <a:schemeClr val="tx1"/>
                </a:solidFill>
              </a:rPr>
              <a:t>(XML)</a:t>
            </a:r>
          </a:p>
        </p:txBody>
      </p:sp>
      <p:sp>
        <p:nvSpPr>
          <p:cNvPr id="56" name="Rectangle 55"/>
          <p:cNvSpPr/>
          <p:nvPr/>
        </p:nvSpPr>
        <p:spPr>
          <a:xfrm>
            <a:off x="2270215" y="3883908"/>
            <a:ext cx="1552631" cy="683987"/>
          </a:xfrm>
          <a:prstGeom prst="rect">
            <a:avLst/>
          </a:prstGeom>
          <a:ln/>
        </p:spPr>
        <p:style>
          <a:lnRef idx="1">
            <a:schemeClr val="accent1"/>
          </a:lnRef>
          <a:fillRef idx="3">
            <a:schemeClr val="accent1"/>
          </a:fillRef>
          <a:effectRef idx="2">
            <a:schemeClr val="accent1"/>
          </a:effectRef>
          <a:fontRef idx="minor">
            <a:schemeClr val="lt1"/>
          </a:fontRef>
        </p:style>
        <p:txBody>
          <a:bodyPr lIns="109746" tIns="54873" rIns="109746" bIns="54873" rtlCol="0" anchor="ctr"/>
          <a:lstStyle/>
          <a:p>
            <a:pPr algn="ctr"/>
            <a:r>
              <a:rPr lang="en-US" dirty="0"/>
              <a:t>Files</a:t>
            </a:r>
          </a:p>
          <a:p>
            <a:pPr algn="ctr"/>
            <a:r>
              <a:rPr lang="en-US" sz="1200" dirty="0"/>
              <a:t>(HTML, JS, CSS, etc.)</a:t>
            </a:r>
          </a:p>
        </p:txBody>
      </p:sp>
      <p:sp>
        <p:nvSpPr>
          <p:cNvPr id="43" name="Rectangle 42"/>
          <p:cNvSpPr/>
          <p:nvPr/>
        </p:nvSpPr>
        <p:spPr bwMode="auto">
          <a:xfrm>
            <a:off x="4717678" y="3164274"/>
            <a:ext cx="1097280" cy="1097280"/>
          </a:xfrm>
          <a:prstGeom prst="rect">
            <a:avLst/>
          </a:prstGeom>
          <a:solidFill>
            <a:schemeClr val="bg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79" tIns="76179" rIns="76179" bIns="76179" rtlCol="0" anchor="b"/>
          <a:lstStyle/>
          <a:p>
            <a:r>
              <a:rPr lang="en-US" sz="1500" dirty="0">
                <a:solidFill>
                  <a:prstClr val="white">
                    <a:alpha val="99000"/>
                  </a:prstClr>
                </a:solidFill>
              </a:rPr>
              <a:t>SP admin</a:t>
            </a:r>
          </a:p>
        </p:txBody>
      </p:sp>
      <p:sp>
        <p:nvSpPr>
          <p:cNvPr id="59" name="Left Brace 58"/>
          <p:cNvSpPr/>
          <p:nvPr/>
        </p:nvSpPr>
        <p:spPr>
          <a:xfrm>
            <a:off x="8139249" y="1415477"/>
            <a:ext cx="328233" cy="4503338"/>
          </a:xfrm>
          <a:prstGeom prst="leftBrace">
            <a:avLst>
              <a:gd name="adj1" fmla="val 55253"/>
              <a:gd name="adj2" fmla="val 51161"/>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lIns="76179" tIns="38089" rIns="76179" bIns="38089" rtlCol="0" anchor="ctr"/>
          <a:lstStyle/>
          <a:p>
            <a:pPr algn="ctr"/>
            <a:endParaRPr lang="en-US"/>
          </a:p>
        </p:txBody>
      </p:sp>
      <p:sp>
        <p:nvSpPr>
          <p:cNvPr id="60" name="Rectangle 59"/>
          <p:cNvSpPr/>
          <p:nvPr/>
        </p:nvSpPr>
        <p:spPr>
          <a:xfrm>
            <a:off x="8667832" y="1478977"/>
            <a:ext cx="2793696" cy="43763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109746" tIns="54873" rIns="109746" bIns="54873" rtlCol="0" anchor="t"/>
          <a:lstStyle/>
          <a:p>
            <a:r>
              <a:rPr lang="en-US" sz="1500" dirty="0">
                <a:solidFill>
                  <a:srgbClr val="595959"/>
                </a:solidFill>
              </a:rPr>
              <a:t>Site Collection</a:t>
            </a:r>
          </a:p>
        </p:txBody>
      </p:sp>
      <p:sp>
        <p:nvSpPr>
          <p:cNvPr id="61" name="Rectangle 60"/>
          <p:cNvSpPr/>
          <p:nvPr/>
        </p:nvSpPr>
        <p:spPr>
          <a:xfrm>
            <a:off x="8843292" y="1889810"/>
            <a:ext cx="2491269" cy="3711505"/>
          </a:xfrm>
          <a:prstGeom prst="rect">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109746" tIns="54873" rIns="109746" bIns="54873" rtlCol="0" anchor="t"/>
          <a:lstStyle/>
          <a:p>
            <a:r>
              <a:rPr lang="en-US" sz="1500" dirty="0"/>
              <a:t>Root Web</a:t>
            </a:r>
          </a:p>
        </p:txBody>
      </p:sp>
      <p:sp>
        <p:nvSpPr>
          <p:cNvPr id="62" name="Rectangle 61"/>
          <p:cNvSpPr/>
          <p:nvPr/>
        </p:nvSpPr>
        <p:spPr>
          <a:xfrm>
            <a:off x="8969799" y="2299027"/>
            <a:ext cx="2237796" cy="3175288"/>
          </a:xfrm>
          <a:prstGeom prst="rect">
            <a:avLst/>
          </a:prstGeom>
          <a:solidFill>
            <a:schemeClr val="bg1">
              <a:lumMod val="8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109746" tIns="54873" rIns="109746" bIns="54873" rtlCol="0" anchor="t"/>
          <a:lstStyle/>
          <a:p>
            <a:r>
              <a:rPr lang="en-US" sz="1500" dirty="0">
                <a:solidFill>
                  <a:srgbClr val="595959"/>
                </a:solidFill>
              </a:rPr>
              <a:t>App Web</a:t>
            </a:r>
          </a:p>
        </p:txBody>
      </p:sp>
      <p:sp>
        <p:nvSpPr>
          <p:cNvPr id="63" name="Rectangle 62"/>
          <p:cNvSpPr/>
          <p:nvPr/>
        </p:nvSpPr>
        <p:spPr>
          <a:xfrm>
            <a:off x="9082522" y="2776718"/>
            <a:ext cx="1979615" cy="1548337"/>
          </a:xfrm>
          <a:prstGeom prst="rect">
            <a:avLst/>
          </a:prstGeom>
          <a:solidFill>
            <a:schemeClr val="accent4">
              <a:lumMod val="60000"/>
              <a:lumOff val="40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109746" tIns="54873" rIns="109746" bIns="54873" rtlCol="0" anchor="t"/>
          <a:lstStyle/>
          <a:p>
            <a:r>
              <a:rPr lang="en-US" sz="1400" dirty="0">
                <a:solidFill>
                  <a:schemeClr val="bg1"/>
                </a:solidFill>
              </a:rPr>
              <a:t>Extensions document library</a:t>
            </a:r>
          </a:p>
        </p:txBody>
      </p:sp>
      <p:grpSp>
        <p:nvGrpSpPr>
          <p:cNvPr id="52" name="Group 51"/>
          <p:cNvGrpSpPr/>
          <p:nvPr/>
        </p:nvGrpSpPr>
        <p:grpSpPr>
          <a:xfrm>
            <a:off x="9196274" y="3359911"/>
            <a:ext cx="1644234" cy="610725"/>
            <a:chOff x="3634065" y="2662143"/>
            <a:chExt cx="1566219" cy="609811"/>
          </a:xfrm>
          <a:solidFill>
            <a:schemeClr val="accent6">
              <a:lumMod val="75000"/>
            </a:schemeClr>
          </a:solidFill>
        </p:grpSpPr>
        <p:sp>
          <p:nvSpPr>
            <p:cNvPr id="53" name="Rectangle 52"/>
            <p:cNvSpPr/>
            <p:nvPr/>
          </p:nvSpPr>
          <p:spPr>
            <a:xfrm>
              <a:off x="3786100" y="2662143"/>
              <a:ext cx="1414184" cy="44762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100" dirty="0">
                <a:solidFill>
                  <a:schemeClr val="tx1"/>
                </a:solidFill>
              </a:endParaRPr>
            </a:p>
          </p:txBody>
        </p:sp>
        <p:sp>
          <p:nvSpPr>
            <p:cNvPr id="84" name="Rectangle 83"/>
            <p:cNvSpPr/>
            <p:nvPr/>
          </p:nvSpPr>
          <p:spPr>
            <a:xfrm>
              <a:off x="3710079" y="2743236"/>
              <a:ext cx="1414185" cy="44762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100" dirty="0">
                <a:solidFill>
                  <a:schemeClr val="tx1"/>
                </a:solidFill>
              </a:endParaRPr>
            </a:p>
          </p:txBody>
        </p:sp>
        <p:sp>
          <p:nvSpPr>
            <p:cNvPr id="85" name="Rectangle 84"/>
            <p:cNvSpPr/>
            <p:nvPr/>
          </p:nvSpPr>
          <p:spPr>
            <a:xfrm>
              <a:off x="3634065" y="2824334"/>
              <a:ext cx="1414185" cy="44762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Manifest</a:t>
              </a:r>
            </a:p>
            <a:p>
              <a:pPr algn="ctr"/>
              <a:r>
                <a:rPr lang="en-US" sz="1100" dirty="0">
                  <a:solidFill>
                    <a:schemeClr val="tx1"/>
                  </a:solidFill>
                </a:rPr>
                <a:t>(XML)</a:t>
              </a:r>
            </a:p>
          </p:txBody>
        </p:sp>
      </p:grpSp>
      <p:sp>
        <p:nvSpPr>
          <p:cNvPr id="49" name="Rectangle 48"/>
          <p:cNvSpPr/>
          <p:nvPr/>
        </p:nvSpPr>
        <p:spPr>
          <a:xfrm>
            <a:off x="9141520" y="4502789"/>
            <a:ext cx="1939107" cy="761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a:r>
              <a:rPr lang="en-US" sz="1200" dirty="0"/>
              <a:t>Files</a:t>
            </a:r>
          </a:p>
          <a:p>
            <a:pPr algn="ctr"/>
            <a:r>
              <a:rPr lang="en-US" sz="1100" dirty="0"/>
              <a:t>(HTML, JS, CSS, etc.)</a:t>
            </a:r>
          </a:p>
        </p:txBody>
      </p:sp>
      <p:sp>
        <p:nvSpPr>
          <p:cNvPr id="65" name="Rectangle 64"/>
          <p:cNvSpPr/>
          <p:nvPr/>
        </p:nvSpPr>
        <p:spPr bwMode="auto">
          <a:xfrm>
            <a:off x="478889" y="3183265"/>
            <a:ext cx="1097280" cy="1097280"/>
          </a:xfrm>
          <a:prstGeom prst="rect">
            <a:avLst/>
          </a:prstGeom>
          <a:solidFill>
            <a:schemeClr val="bg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6179" tIns="76179" rIns="76179" bIns="76179" rtlCol="0" anchor="b"/>
          <a:lstStyle/>
          <a:p>
            <a:r>
              <a:rPr lang="en-US" sz="1500" dirty="0">
                <a:solidFill>
                  <a:prstClr val="white">
                    <a:alpha val="99000"/>
                  </a:prstClr>
                </a:solidFill>
              </a:rPr>
              <a:t>Developer</a:t>
            </a:r>
          </a:p>
        </p:txBody>
      </p:sp>
      <p:sp>
        <p:nvSpPr>
          <p:cNvPr id="35" name="Rectangle 34"/>
          <p:cNvSpPr/>
          <p:nvPr/>
        </p:nvSpPr>
        <p:spPr>
          <a:xfrm>
            <a:off x="2270216" y="4648814"/>
            <a:ext cx="1552631" cy="733898"/>
          </a:xfrm>
          <a:prstGeom prst="rect">
            <a:avLst/>
          </a:prstGeom>
          <a:ln/>
        </p:spPr>
        <p:style>
          <a:lnRef idx="1">
            <a:schemeClr val="accent1"/>
          </a:lnRef>
          <a:fillRef idx="3">
            <a:schemeClr val="accent1"/>
          </a:fillRef>
          <a:effectRef idx="2">
            <a:schemeClr val="accent1"/>
          </a:effectRef>
          <a:fontRef idx="minor">
            <a:schemeClr val="lt1"/>
          </a:fontRef>
        </p:style>
        <p:txBody>
          <a:bodyPr lIns="91429" tIns="45715" rIns="91429" bIns="45715" rtlCol="0" anchor="t"/>
          <a:lstStyle/>
          <a:p>
            <a:pPr algn="ctr"/>
            <a:r>
              <a:rPr lang="en-US" dirty="0"/>
              <a:t>Templates</a:t>
            </a:r>
          </a:p>
          <a:p>
            <a:pPr algn="ctr"/>
            <a:endParaRPr lang="en-US" sz="1500" dirty="0"/>
          </a:p>
        </p:txBody>
      </p:sp>
      <p:pic>
        <p:nvPicPr>
          <p:cNvPr id="34" name="Picture 33" descr="\\MAGNUM\Projects\Microsoft\Cloud Power FY12\Design\Icons\PNGs\Optimized.png"/>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692755" y="3300916"/>
            <a:ext cx="669545" cy="669719"/>
          </a:xfrm>
          <a:prstGeom prst="rect">
            <a:avLst/>
          </a:prstGeom>
          <a:noFill/>
        </p:spPr>
      </p:pic>
      <p:pic>
        <p:nvPicPr>
          <p:cNvPr id="36" name="Picture 35" descr="\\MAGNUM\Projects\Microsoft\Cloud Power FY12\Design\ICONS_PNG\Devices.png"/>
          <p:cNvPicPr>
            <a:picLocks noChangeAspect="1" noChangeArrowheads="1"/>
          </p:cNvPicPr>
          <p:nvPr/>
        </p:nvPicPr>
        <p:blipFill>
          <a:blip r:embed="rId4" cstate="print">
            <a:lum bright="100000" contrast="100000"/>
            <a:extLst>
              <a:ext uri="{28A0092B-C50C-407E-A947-70E740481C1C}">
                <a14:useLocalDpi xmlns:a14="http://schemas.microsoft.com/office/drawing/2010/main" val="0"/>
              </a:ext>
            </a:extLst>
          </a:blip>
          <a:stretch>
            <a:fillRect/>
          </a:stretch>
        </p:blipFill>
        <p:spPr bwMode="auto">
          <a:xfrm>
            <a:off x="4929511" y="3247161"/>
            <a:ext cx="673611" cy="673787"/>
          </a:xfrm>
          <a:prstGeom prst="rect">
            <a:avLst/>
          </a:prstGeom>
          <a:noFill/>
          <a:ln>
            <a:noFill/>
          </a:ln>
        </p:spPr>
      </p:pic>
      <p:grpSp>
        <p:nvGrpSpPr>
          <p:cNvPr id="29" name="Group 28"/>
          <p:cNvGrpSpPr>
            <a:grpSpLocks noChangeAspect="1"/>
          </p:cNvGrpSpPr>
          <p:nvPr/>
        </p:nvGrpSpPr>
        <p:grpSpPr>
          <a:xfrm>
            <a:off x="6629572" y="2740914"/>
            <a:ext cx="1998356" cy="1944000"/>
            <a:chOff x="6325965" y="35683"/>
            <a:chExt cx="2068041" cy="2011789"/>
          </a:xfrm>
        </p:grpSpPr>
        <p:grpSp>
          <p:nvGrpSpPr>
            <p:cNvPr id="30" name="Group 29"/>
            <p:cNvGrpSpPr/>
            <p:nvPr/>
          </p:nvGrpSpPr>
          <p:grpSpPr>
            <a:xfrm>
              <a:off x="6381692" y="35683"/>
              <a:ext cx="2012314" cy="2011789"/>
              <a:chOff x="6849580" y="4206958"/>
              <a:chExt cx="2012314" cy="2011789"/>
            </a:xfrm>
          </p:grpSpPr>
          <p:grpSp>
            <p:nvGrpSpPr>
              <p:cNvPr id="44" name="Group 43"/>
              <p:cNvGrpSpPr/>
              <p:nvPr/>
            </p:nvGrpSpPr>
            <p:grpSpPr>
              <a:xfrm>
                <a:off x="7487957" y="4470625"/>
                <a:ext cx="666750" cy="1487475"/>
                <a:chOff x="2081162" y="4640597"/>
                <a:chExt cx="666750" cy="1487475"/>
              </a:xfrm>
              <a:solidFill>
                <a:schemeClr val="bg1"/>
              </a:solidFill>
            </p:grpSpPr>
            <p:sp>
              <p:nvSpPr>
                <p:cNvPr id="48" name="Snip Diagonal Corner Rectangle 4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Isosceles Triangle 4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7" name="Picture 2" descr="\\MAGNUM\Projects\Microsoft\Cloud Power FY12\Design\Icons\PNGs\Server_2.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31" name="Group 30"/>
            <p:cNvGrpSpPr/>
            <p:nvPr/>
          </p:nvGrpSpPr>
          <p:grpSpPr>
            <a:xfrm>
              <a:off x="6325965" y="652935"/>
              <a:ext cx="1090092" cy="875577"/>
              <a:chOff x="11139221" y="3379827"/>
              <a:chExt cx="1090092" cy="875577"/>
            </a:xfrm>
          </p:grpSpPr>
          <p:grpSp>
            <p:nvGrpSpPr>
              <p:cNvPr id="33" name="Group 32"/>
              <p:cNvGrpSpPr/>
              <p:nvPr/>
            </p:nvGrpSpPr>
            <p:grpSpPr>
              <a:xfrm>
                <a:off x="11139221" y="3379827"/>
                <a:ext cx="1090092" cy="875577"/>
                <a:chOff x="3599175" y="4220568"/>
                <a:chExt cx="1090092" cy="875577"/>
              </a:xfrm>
            </p:grpSpPr>
            <p:sp>
              <p:nvSpPr>
                <p:cNvPr id="38" name="Rounded Rectangle 3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p:nvPr/>
              </p:nvGrpSpPr>
              <p:grpSpPr>
                <a:xfrm>
                  <a:off x="3614541" y="4243079"/>
                  <a:ext cx="1057169" cy="832818"/>
                  <a:chOff x="3705190" y="4561217"/>
                  <a:chExt cx="1057169" cy="832818"/>
                </a:xfrm>
              </p:grpSpPr>
              <p:pic>
                <p:nvPicPr>
                  <p:cNvPr id="40" name="Picture 4" descr="\\MAGNUM\Projects\Microsoft\Cloud Power FY12\Design\ICONS_PNG\IIS-MULTI-TENANCY.png"/>
                  <p:cNvPicPr>
                    <a:picLocks noChangeAspect="1" noChangeArrowheads="1"/>
                  </p:cNvPicPr>
                  <p:nvPr/>
                </p:nvPicPr>
                <p:blipFill rotWithShape="1">
                  <a:blip r:embed="rId6"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1" name="Rectangle 4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6" name="Group 5"/>
          <p:cNvGrpSpPr>
            <a:grpSpLocks noChangeAspect="1"/>
          </p:cNvGrpSpPr>
          <p:nvPr/>
        </p:nvGrpSpPr>
        <p:grpSpPr>
          <a:xfrm>
            <a:off x="2729068" y="4996271"/>
            <a:ext cx="634924" cy="324000"/>
            <a:chOff x="478889" y="2062734"/>
            <a:chExt cx="933628" cy="476428"/>
          </a:xfrm>
        </p:grpSpPr>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89" y="2062734"/>
              <a:ext cx="476428" cy="476428"/>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5317" y="2072348"/>
              <a:ext cx="457200" cy="457200"/>
            </a:xfrm>
            <a:prstGeom prst="rect">
              <a:avLst/>
            </a:prstGeom>
          </p:spPr>
        </p:pic>
      </p:grpSp>
    </p:spTree>
    <p:extLst>
      <p:ext uri="{BB962C8B-B14F-4D97-AF65-F5344CB8AC3E}">
        <p14:creationId xmlns:p14="http://schemas.microsoft.com/office/powerpoint/2010/main" val="30923270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Provides Simplest Means to Deploy Apps for Office</a:t>
            </a:r>
          </a:p>
          <a:p>
            <a:pPr lvl="1"/>
            <a:r>
              <a:rPr lang="en-US" dirty="0" smtClean="0"/>
              <a:t>Does not require either SharePoint or Exchange</a:t>
            </a:r>
          </a:p>
          <a:p>
            <a:pPr lvl="1"/>
            <a:r>
              <a:rPr lang="en-US" dirty="0" smtClean="0"/>
              <a:t>Apps for Office manifests copied to Windows File Share</a:t>
            </a:r>
          </a:p>
          <a:p>
            <a:pPr lvl="1"/>
            <a:r>
              <a:rPr lang="en-US" dirty="0" smtClean="0"/>
              <a:t>Office Applications configured to read file share to discover Apps for Office</a:t>
            </a:r>
          </a:p>
          <a:p>
            <a:pPr lvl="1"/>
            <a:r>
              <a:rPr lang="en-US" dirty="0" smtClean="0"/>
              <a:t>Client machine requires registry entry with file share path</a:t>
            </a:r>
            <a:endParaRPr lang="en-US" dirty="0"/>
          </a:p>
          <a:p>
            <a:endParaRPr lang="en-US" dirty="0"/>
          </a:p>
        </p:txBody>
      </p:sp>
      <p:sp>
        <p:nvSpPr>
          <p:cNvPr id="3" name="Title 2"/>
          <p:cNvSpPr>
            <a:spLocks noGrp="1"/>
          </p:cNvSpPr>
          <p:nvPr>
            <p:ph type="title"/>
          </p:nvPr>
        </p:nvSpPr>
        <p:spPr/>
        <p:txBody>
          <a:bodyPr/>
          <a:lstStyle/>
          <a:p>
            <a:r>
              <a:rPr lang="en-US" dirty="0" smtClean="0"/>
              <a:t>File Share App Catalog</a:t>
            </a:r>
            <a:endParaRPr lang="en-US" dirty="0"/>
          </a:p>
        </p:txBody>
      </p:sp>
    </p:spTree>
    <p:extLst>
      <p:ext uri="{BB962C8B-B14F-4D97-AF65-F5344CB8AC3E}">
        <p14:creationId xmlns:p14="http://schemas.microsoft.com/office/powerpoint/2010/main" val="4048425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Serves as App Catalog for Mail Apps for Outlook</a:t>
            </a:r>
          </a:p>
          <a:p>
            <a:pPr lvl="1"/>
            <a:r>
              <a:rPr lang="en-US" dirty="0" smtClean="0"/>
              <a:t>Mail apps deployed using Exchange 2013 not SharePoint</a:t>
            </a:r>
          </a:p>
          <a:p>
            <a:pPr lvl="1"/>
            <a:r>
              <a:rPr lang="en-US" dirty="0" smtClean="0"/>
              <a:t>Exchange Administrator can install Mail app manifests and assign to users</a:t>
            </a:r>
          </a:p>
          <a:p>
            <a:pPr lvl="1"/>
            <a:r>
              <a:rPr lang="en-US" dirty="0" smtClean="0"/>
              <a:t>Mail Apps can also be installed directly by users from the Office Store</a:t>
            </a:r>
          </a:p>
        </p:txBody>
      </p:sp>
      <p:sp>
        <p:nvSpPr>
          <p:cNvPr id="3" name="Title 2"/>
          <p:cNvSpPr>
            <a:spLocks noGrp="1"/>
          </p:cNvSpPr>
          <p:nvPr>
            <p:ph type="title"/>
          </p:nvPr>
        </p:nvSpPr>
        <p:spPr/>
        <p:txBody>
          <a:bodyPr/>
          <a:lstStyle/>
          <a:p>
            <a:r>
              <a:rPr lang="en-US" dirty="0" smtClean="0"/>
              <a:t>Exchange 2013 App Catalog</a:t>
            </a:r>
            <a:endParaRPr lang="en-US" dirty="0"/>
          </a:p>
        </p:txBody>
      </p:sp>
    </p:spTree>
    <p:extLst>
      <p:ext uri="{BB962C8B-B14F-4D97-AF65-F5344CB8AC3E}">
        <p14:creationId xmlns:p14="http://schemas.microsoft.com/office/powerpoint/2010/main" val="302198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ext Placeholder 1"/>
          <p:cNvSpPr>
            <a:spLocks noGrp="1"/>
          </p:cNvSpPr>
          <p:nvPr>
            <p:ph type="body" sz="quarter" idx="10"/>
          </p:nvPr>
        </p:nvSpPr>
        <p:spPr/>
        <p:txBody>
          <a:bodyPr/>
          <a:lstStyle/>
          <a:p>
            <a:r>
              <a:rPr lang="en-US" dirty="0" smtClean="0"/>
              <a:t>demo</a:t>
            </a:r>
            <a:endParaRPr lang="en-US" dirty="0"/>
          </a:p>
        </p:txBody>
      </p:sp>
      <p:sp>
        <p:nvSpPr>
          <p:cNvPr id="5" name="Text Placeholder 4"/>
          <p:cNvSpPr>
            <a:spLocks noGrp="1"/>
          </p:cNvSpPr>
          <p:nvPr>
            <p:ph type="body" sz="quarter" idx="11"/>
          </p:nvPr>
        </p:nvSpPr>
        <p:spPr/>
        <p:txBody>
          <a:bodyPr/>
          <a:lstStyle/>
          <a:p>
            <a:r>
              <a:rPr lang="en-US" dirty="0"/>
              <a:t>Installing Apps for Office From</a:t>
            </a:r>
            <a:br>
              <a:rPr lang="en-US" dirty="0"/>
            </a:br>
            <a:r>
              <a:rPr lang="en-US" dirty="0"/>
              <a:t>an App Catalog</a:t>
            </a:r>
          </a:p>
        </p:txBody>
      </p:sp>
    </p:spTree>
    <p:extLst>
      <p:ext uri="{BB962C8B-B14F-4D97-AF65-F5344CB8AC3E}">
        <p14:creationId xmlns:p14="http://schemas.microsoft.com/office/powerpoint/2010/main" val="1352029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sz="3600" dirty="0" smtClean="0"/>
              <a:t>Web Extensibility Framework (WEF) …</a:t>
            </a:r>
          </a:p>
          <a:p>
            <a:pPr lvl="1"/>
            <a:r>
              <a:rPr lang="en-US" sz="2000" dirty="0" smtClean="0"/>
              <a:t>Allows </a:t>
            </a:r>
            <a:r>
              <a:rPr lang="en-US" sz="2000" dirty="0"/>
              <a:t>Web </a:t>
            </a:r>
            <a:r>
              <a:rPr lang="en-US" sz="2000" dirty="0" smtClean="0"/>
              <a:t>page content to render inside Office Application</a:t>
            </a:r>
          </a:p>
          <a:p>
            <a:pPr lvl="1"/>
            <a:r>
              <a:rPr lang="en-US" sz="2000" dirty="0" smtClean="0"/>
              <a:t>Allows </a:t>
            </a:r>
            <a:r>
              <a:rPr lang="en-US" sz="2000" dirty="0"/>
              <a:t>Web page </a:t>
            </a:r>
            <a:r>
              <a:rPr lang="en-US" sz="2000" dirty="0" smtClean="0"/>
              <a:t>code to run within a set of constraints</a:t>
            </a:r>
          </a:p>
          <a:p>
            <a:pPr lvl="1"/>
            <a:r>
              <a:rPr lang="en-US" sz="2000" dirty="0"/>
              <a:t>Allows Web page code </a:t>
            </a:r>
            <a:r>
              <a:rPr lang="en-US" sz="2000" dirty="0" smtClean="0"/>
              <a:t>to interact with Office documents</a:t>
            </a:r>
          </a:p>
          <a:p>
            <a:pPr lvl="1"/>
            <a:r>
              <a:rPr lang="en-US" sz="2000" dirty="0"/>
              <a:t>Allows Web page code to interact with </a:t>
            </a:r>
            <a:r>
              <a:rPr lang="en-US" sz="2000" dirty="0" smtClean="0"/>
              <a:t>Exchange items</a:t>
            </a:r>
          </a:p>
          <a:p>
            <a:pPr lvl="1"/>
            <a:endParaRPr lang="en-US" sz="2000" dirty="0" smtClean="0"/>
          </a:p>
          <a:p>
            <a:r>
              <a:rPr lang="en-US" sz="3600" dirty="0" smtClean="0"/>
              <a:t>WEF is the development platform used to build </a:t>
            </a:r>
            <a:r>
              <a:rPr lang="en-US" sz="3600" b="1" dirty="0" smtClean="0">
                <a:solidFill>
                  <a:schemeClr val="bg2">
                    <a:lumMod val="75000"/>
                  </a:schemeClr>
                </a:solidFill>
              </a:rPr>
              <a:t>Apps for Office</a:t>
            </a:r>
            <a:endParaRPr lang="en-US" sz="3600" b="1" dirty="0">
              <a:solidFill>
                <a:schemeClr val="bg2">
                  <a:lumMod val="75000"/>
                </a:schemeClr>
              </a:solidFill>
            </a:endParaRPr>
          </a:p>
          <a:p>
            <a:pPr lvl="1"/>
            <a:r>
              <a:rPr lang="en-US" sz="2000" dirty="0" smtClean="0"/>
              <a:t>Apps for Office provide basis for a component architecture</a:t>
            </a:r>
          </a:p>
          <a:p>
            <a:pPr lvl="1"/>
            <a:r>
              <a:rPr lang="en-US" sz="2000" dirty="0" smtClean="0"/>
              <a:t>Apps for Office provide foundation for an Office Store and App Catalogs</a:t>
            </a:r>
          </a:p>
          <a:p>
            <a:pPr lvl="1"/>
            <a:r>
              <a:rPr lang="en-US" sz="2000" dirty="0" smtClean="0"/>
              <a:t>Apps for Office can be deployed in private networks</a:t>
            </a:r>
          </a:p>
        </p:txBody>
      </p:sp>
      <p:sp>
        <p:nvSpPr>
          <p:cNvPr id="3" name="Title 2"/>
          <p:cNvSpPr>
            <a:spLocks noGrp="1"/>
          </p:cNvSpPr>
          <p:nvPr>
            <p:ph type="title"/>
          </p:nvPr>
        </p:nvSpPr>
        <p:spPr/>
        <p:txBody>
          <a:bodyPr/>
          <a:lstStyle/>
          <a:p>
            <a:r>
              <a:rPr lang="en-US" sz="4800" dirty="0" smtClean="0"/>
              <a:t>What is the </a:t>
            </a:r>
            <a:r>
              <a:rPr lang="en-US" sz="4800" dirty="0"/>
              <a:t>Web Extensibility Framework ?</a:t>
            </a:r>
          </a:p>
        </p:txBody>
      </p:sp>
    </p:spTree>
    <p:extLst>
      <p:ext uri="{BB962C8B-B14F-4D97-AF65-F5344CB8AC3E}">
        <p14:creationId xmlns:p14="http://schemas.microsoft.com/office/powerpoint/2010/main" val="29969061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Designing and Theming Apps for </a:t>
            </a:r>
            <a:r>
              <a:rPr lang="en-US" dirty="0" smtClean="0"/>
              <a:t>Office</a:t>
            </a:r>
            <a:endParaRPr lang="en-US" dirty="0"/>
          </a:p>
        </p:txBody>
      </p:sp>
    </p:spTree>
    <p:extLst>
      <p:ext uri="{BB962C8B-B14F-4D97-AF65-F5344CB8AC3E}">
        <p14:creationId xmlns:p14="http://schemas.microsoft.com/office/powerpoint/2010/main" val="243202187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p>
          <a:p>
            <a:pPr lvl="1"/>
            <a:r>
              <a:rPr lang="en-US" dirty="0" smtClean="0"/>
              <a:t>Content App</a:t>
            </a:r>
          </a:p>
          <a:p>
            <a:pPr lvl="1"/>
            <a:r>
              <a:rPr lang="en-US" dirty="0" smtClean="0"/>
              <a:t>Mail App</a:t>
            </a:r>
          </a:p>
        </p:txBody>
      </p:sp>
      <p:sp>
        <p:nvSpPr>
          <p:cNvPr id="3" name="Title 2"/>
          <p:cNvSpPr>
            <a:spLocks noGrp="1"/>
          </p:cNvSpPr>
          <p:nvPr>
            <p:ph type="title"/>
          </p:nvPr>
        </p:nvSpPr>
        <p:spPr/>
        <p:txBody>
          <a:bodyPr/>
          <a:lstStyle/>
          <a:p>
            <a:r>
              <a:rPr lang="en-US" smtClean="0"/>
              <a:t>Designing Apps for Office - Shapes</a:t>
            </a:r>
            <a:endParaRPr lang="en-US" dirty="0"/>
          </a:p>
        </p:txBody>
      </p:sp>
      <p:sp>
        <p:nvSpPr>
          <p:cNvPr id="7" name="Rectangle 2"/>
          <p:cNvSpPr>
            <a:spLocks noChangeArrowheads="1"/>
          </p:cNvSpPr>
          <p:nvPr/>
        </p:nvSpPr>
        <p:spPr bwMode="auto">
          <a:xfrm>
            <a:off x="0" y="-197676"/>
            <a:ext cx="12188825"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208" tIns="58604" rIns="117208" bIns="58604"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197676"/>
            <a:ext cx="236770"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208" tIns="58604" rIns="117208" bIns="58604" numCol="1" anchor="ctr" anchorCtr="0" compatLnSpc="1">
            <a:prstTxWarp prst="textNoShape">
              <a:avLst/>
            </a:prstTxWarp>
            <a:spAutoFit/>
          </a:bodyPr>
          <a:lstStyle/>
          <a:p>
            <a:endParaRPr lang="en-US"/>
          </a:p>
        </p:txBody>
      </p:sp>
      <p:grpSp>
        <p:nvGrpSpPr>
          <p:cNvPr id="4" name="Group 3"/>
          <p:cNvGrpSpPr/>
          <p:nvPr/>
        </p:nvGrpSpPr>
        <p:grpSpPr>
          <a:xfrm>
            <a:off x="1476500" y="3338490"/>
            <a:ext cx="9834109" cy="2549584"/>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90241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245" y="1656907"/>
            <a:ext cx="5941580" cy="2808433"/>
          </a:xfrm>
          <a:prstGeom prst="rect">
            <a:avLst/>
          </a:prstGeom>
          <a:noFill/>
          <a:ln>
            <a:noFill/>
          </a:ln>
          <a:extLst>
            <a:ext uri="{909E8E84-426E-40DD-AFC4-6F175D3DCCD1}">
              <a14:hiddenFill xmlns:a14="http://schemas.microsoft.com/office/drawing/2010/main">
                <a:solidFill>
                  <a:schemeClr val="accent1"/>
                </a:solidFill>
              </a14:hiddenFill>
            </a:ext>
          </a:extLst>
        </p:spPr>
      </p:pic>
      <p:sp>
        <p:nvSpPr>
          <p:cNvPr id="3" name="Text Placeholder 2"/>
          <p:cNvSpPr>
            <a:spLocks noGrp="1"/>
          </p:cNvSpPr>
          <p:nvPr>
            <p:ph type="body" idx="1"/>
          </p:nvPr>
        </p:nvSpPr>
        <p:spPr/>
        <p:txBody>
          <a:bodyPr/>
          <a:lstStyle/>
          <a:p>
            <a:r>
              <a:rPr lang="en-US" dirty="0"/>
              <a:t>Task Pane App User Experience</a:t>
            </a:r>
          </a:p>
        </p:txBody>
      </p:sp>
      <p:sp>
        <p:nvSpPr>
          <p:cNvPr id="2" name="Content Placeholder 1"/>
          <p:cNvSpPr>
            <a:spLocks noGrp="1"/>
          </p:cNvSpPr>
          <p:nvPr>
            <p:ph sz="quarter" idx="13"/>
          </p:nvPr>
        </p:nvSpPr>
        <p:spPr/>
        <p:txBody>
          <a:bodyPr/>
          <a:lstStyle/>
          <a:p>
            <a:r>
              <a:rPr lang="en-US" dirty="0" smtClean="0"/>
              <a:t>Familiar User Experience</a:t>
            </a:r>
          </a:p>
          <a:p>
            <a:pPr lvl="1"/>
            <a:r>
              <a:rPr lang="en-US" dirty="0" smtClean="0">
                <a:solidFill>
                  <a:schemeClr val="bg1"/>
                </a:solidFill>
              </a:rPr>
              <a:t>Leverages familiar </a:t>
            </a:r>
            <a:br>
              <a:rPr lang="en-US" dirty="0" smtClean="0">
                <a:solidFill>
                  <a:schemeClr val="bg1"/>
                </a:solidFill>
              </a:rPr>
            </a:br>
            <a:r>
              <a:rPr lang="en-US" dirty="0" smtClean="0">
                <a:solidFill>
                  <a:schemeClr val="bg1"/>
                </a:solidFill>
              </a:rPr>
              <a:t>Office UI paradigm</a:t>
            </a:r>
          </a:p>
          <a:p>
            <a:pPr lvl="1"/>
            <a:endParaRPr lang="en-US" dirty="0" smtClean="0"/>
          </a:p>
          <a:p>
            <a:r>
              <a:rPr lang="en-US" dirty="0" smtClean="0"/>
              <a:t>Reference Information</a:t>
            </a:r>
          </a:p>
          <a:p>
            <a:pPr lvl="1"/>
            <a:r>
              <a:rPr lang="en-US" dirty="0" smtClean="0">
                <a:solidFill>
                  <a:schemeClr val="bg1"/>
                </a:solidFill>
              </a:rPr>
              <a:t>Ideal for providing </a:t>
            </a:r>
            <a:br>
              <a:rPr lang="en-US" dirty="0" smtClean="0">
                <a:solidFill>
                  <a:schemeClr val="bg1"/>
                </a:solidFill>
              </a:rPr>
            </a:br>
            <a:r>
              <a:rPr lang="en-US" dirty="0" smtClean="0">
                <a:solidFill>
                  <a:schemeClr val="bg1"/>
                </a:solidFill>
              </a:rPr>
              <a:t>reference information </a:t>
            </a:r>
            <a:br>
              <a:rPr lang="en-US" dirty="0" smtClean="0">
                <a:solidFill>
                  <a:schemeClr val="bg1"/>
                </a:solidFill>
              </a:rPr>
            </a:br>
            <a:r>
              <a:rPr lang="en-US" dirty="0" smtClean="0">
                <a:solidFill>
                  <a:schemeClr val="bg1"/>
                </a:solidFill>
              </a:rPr>
              <a:t>associated with document.</a:t>
            </a:r>
          </a:p>
          <a:p>
            <a:endParaRPr lang="en-US" dirty="0"/>
          </a:p>
        </p:txBody>
      </p:sp>
    </p:spTree>
    <p:extLst>
      <p:ext uri="{BB962C8B-B14F-4D97-AF65-F5344CB8AC3E}">
        <p14:creationId xmlns:p14="http://schemas.microsoft.com/office/powerpoint/2010/main" val="21281913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Content App User Experience</a:t>
            </a:r>
          </a:p>
        </p:txBody>
      </p:sp>
      <p:sp>
        <p:nvSpPr>
          <p:cNvPr id="2" name="Content Placeholder 1"/>
          <p:cNvSpPr>
            <a:spLocks noGrp="1"/>
          </p:cNvSpPr>
          <p:nvPr>
            <p:ph sz="quarter" idx="13"/>
          </p:nvPr>
        </p:nvSpPr>
        <p:spPr/>
        <p:txBody>
          <a:bodyPr/>
          <a:lstStyle/>
          <a:p>
            <a:r>
              <a:rPr lang="en-US" dirty="0" smtClean="0">
                <a:solidFill>
                  <a:schemeClr val="bg1"/>
                </a:solidFill>
              </a:rPr>
              <a:t>Content app is part of document</a:t>
            </a:r>
          </a:p>
          <a:p>
            <a:pPr lvl="1"/>
            <a:r>
              <a:rPr lang="en-US" dirty="0" smtClean="0">
                <a:solidFill>
                  <a:schemeClr val="bg1"/>
                </a:solidFill>
              </a:rPr>
              <a:t>embedded inline within content</a:t>
            </a:r>
          </a:p>
          <a:p>
            <a:r>
              <a:rPr lang="en-US" dirty="0" smtClean="0">
                <a:solidFill>
                  <a:schemeClr val="bg1"/>
                </a:solidFill>
              </a:rPr>
              <a:t>Implemented as Excel shape</a:t>
            </a:r>
          </a:p>
          <a:p>
            <a:pPr lvl="1"/>
            <a:r>
              <a:rPr lang="en-US" dirty="0" smtClean="0">
                <a:solidFill>
                  <a:schemeClr val="bg1"/>
                </a:solidFill>
              </a:rPr>
              <a:t>User is in complete control.</a:t>
            </a:r>
          </a:p>
          <a:p>
            <a:pPr lvl="1"/>
            <a:r>
              <a:rPr lang="en-US" dirty="0" smtClean="0">
                <a:solidFill>
                  <a:schemeClr val="bg1"/>
                </a:solidFill>
              </a:rPr>
              <a:t>User may resize, move, copy,</a:t>
            </a:r>
            <a:br>
              <a:rPr lang="en-US" dirty="0" smtClean="0">
                <a:solidFill>
                  <a:schemeClr val="bg1"/>
                </a:solidFill>
              </a:rPr>
            </a:br>
            <a:r>
              <a:rPr lang="en-US" dirty="0" smtClean="0">
                <a:solidFill>
                  <a:schemeClr val="bg1"/>
                </a:solidFill>
              </a:rPr>
              <a:t>paste, print, etc. </a:t>
            </a:r>
          </a:p>
          <a:p>
            <a:r>
              <a:rPr lang="en-US" dirty="0" smtClean="0">
                <a:solidFill>
                  <a:schemeClr val="bg1"/>
                </a:solidFill>
              </a:rPr>
              <a:t>App travels with document</a:t>
            </a:r>
          </a:p>
          <a:p>
            <a:pPr lvl="1"/>
            <a:r>
              <a:rPr lang="en-US" dirty="0" smtClean="0">
                <a:solidFill>
                  <a:schemeClr val="bg1"/>
                </a:solidFill>
              </a:rPr>
              <a:t>Provides simple, yet secure, distribution. </a:t>
            </a:r>
          </a:p>
          <a:p>
            <a:pPr lvl="1"/>
            <a:r>
              <a:rPr lang="en-US" dirty="0" smtClean="0">
                <a:solidFill>
                  <a:schemeClr val="bg1"/>
                </a:solidFill>
              </a:rPr>
              <a:t>Placeholder image shown if app is not available.</a:t>
            </a:r>
          </a:p>
          <a:p>
            <a:pPr lvl="1"/>
            <a:endParaRPr lang="en-US" dirty="0" smtClean="0"/>
          </a:p>
          <a:p>
            <a:endParaRPr lang="en-US" dirty="0" smtClean="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071" y="1647797"/>
            <a:ext cx="5765731" cy="3558421"/>
          </a:xfrm>
          <a:prstGeom prst="rect">
            <a:avLst/>
          </a:prstGeom>
          <a:ln>
            <a:solidFill>
              <a:schemeClr val="bg1">
                <a:lumMod val="85000"/>
              </a:schemeClr>
            </a:solidFill>
          </a:ln>
        </p:spPr>
      </p:pic>
      <p:sp>
        <p:nvSpPr>
          <p:cNvPr id="8" name="Rectangle 7"/>
          <p:cNvSpPr/>
          <p:nvPr/>
        </p:nvSpPr>
        <p:spPr>
          <a:xfrm>
            <a:off x="10142066" y="2734985"/>
            <a:ext cx="1583442" cy="1837015"/>
          </a:xfrm>
          <a:prstGeom prst="rect">
            <a:avLst/>
          </a:prstGeom>
          <a:noFill/>
          <a:ln w="28575"/>
        </p:spPr>
        <p:style>
          <a:lnRef idx="2">
            <a:schemeClr val="accent1"/>
          </a:lnRef>
          <a:fillRef idx="1">
            <a:schemeClr val="lt1"/>
          </a:fillRef>
          <a:effectRef idx="0">
            <a:schemeClr val="accent1"/>
          </a:effectRef>
          <a:fontRef idx="minor">
            <a:schemeClr val="dk1"/>
          </a:fontRef>
        </p:style>
        <p:txBody>
          <a:bodyPr lIns="91431" tIns="45716" rIns="91431" bIns="45716" rtlCol="0" anchor="ctr"/>
          <a:lstStyle/>
          <a:p>
            <a:pPr algn="ctr" defTabSz="1088212"/>
            <a:endParaRPr lang="en-US" sz="2166">
              <a:solidFill>
                <a:srgbClr val="FFFFFF"/>
              </a:solidFill>
            </a:endParaRPr>
          </a:p>
        </p:txBody>
      </p:sp>
    </p:spTree>
    <p:extLst>
      <p:ext uri="{BB962C8B-B14F-4D97-AF65-F5344CB8AC3E}">
        <p14:creationId xmlns:p14="http://schemas.microsoft.com/office/powerpoint/2010/main" val="15663153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a:grpSpLocks noChangeAspect="1"/>
          </p:cNvGrpSpPr>
          <p:nvPr/>
        </p:nvGrpSpPr>
        <p:grpSpPr>
          <a:xfrm>
            <a:off x="6226943" y="1285278"/>
            <a:ext cx="6035694" cy="3782908"/>
            <a:chOff x="1655445" y="1019175"/>
            <a:chExt cx="5993130" cy="4019550"/>
          </a:xfrm>
        </p:grpSpPr>
        <p:pic>
          <p:nvPicPr>
            <p:cNvPr id="17" name="Picture 16"/>
            <p:cNvPicPr/>
            <p:nvPr/>
          </p:nvPicPr>
          <p:blipFill>
            <a:blip r:embed="rId3">
              <a:extLst>
                <a:ext uri="{28A0092B-C50C-407E-A947-70E740481C1C}">
                  <a14:useLocalDpi xmlns:a14="http://schemas.microsoft.com/office/drawing/2010/main" val="0"/>
                </a:ext>
              </a:extLst>
            </a:blip>
            <a:srcRect/>
            <a:stretch>
              <a:fillRect/>
            </a:stretch>
          </p:blipFill>
          <p:spPr bwMode="auto">
            <a:xfrm>
              <a:off x="1655445" y="1019175"/>
              <a:ext cx="5993130" cy="4019550"/>
            </a:xfrm>
            <a:prstGeom prst="rect">
              <a:avLst/>
            </a:prstGeom>
            <a:noFill/>
            <a:ln>
              <a:noFill/>
            </a:ln>
          </p:spPr>
        </p:pic>
        <p:pic>
          <p:nvPicPr>
            <p:cNvPr id="18" name="Picture 17"/>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981576"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Rectangle 7"/>
          <p:cNvSpPr/>
          <p:nvPr/>
        </p:nvSpPr>
        <p:spPr>
          <a:xfrm>
            <a:off x="9544468" y="1792156"/>
            <a:ext cx="2436375" cy="1338471"/>
          </a:xfrm>
          <a:prstGeom prst="rect">
            <a:avLst/>
          </a:prstGeom>
          <a:noFill/>
          <a:ln w="28575"/>
        </p:spPr>
        <p:style>
          <a:lnRef idx="2">
            <a:schemeClr val="accent1"/>
          </a:lnRef>
          <a:fillRef idx="1">
            <a:schemeClr val="lt1"/>
          </a:fillRef>
          <a:effectRef idx="0">
            <a:schemeClr val="accent1"/>
          </a:effectRef>
          <a:fontRef idx="minor">
            <a:schemeClr val="dk1"/>
          </a:fontRef>
        </p:style>
        <p:txBody>
          <a:bodyPr lIns="91431" tIns="45716" rIns="91431" bIns="45716" rtlCol="0" anchor="ctr"/>
          <a:lstStyle/>
          <a:p>
            <a:pPr algn="ctr" defTabSz="1088212"/>
            <a:endParaRPr lang="en-US" sz="2166">
              <a:solidFill>
                <a:srgbClr val="FFFFFF"/>
              </a:solidFill>
            </a:endParaRPr>
          </a:p>
        </p:txBody>
      </p:sp>
      <p:sp>
        <p:nvSpPr>
          <p:cNvPr id="2" name="Text Placeholder 1"/>
          <p:cNvSpPr>
            <a:spLocks noGrp="1"/>
          </p:cNvSpPr>
          <p:nvPr>
            <p:ph type="body" idx="1"/>
          </p:nvPr>
        </p:nvSpPr>
        <p:spPr/>
        <p:txBody>
          <a:bodyPr/>
          <a:lstStyle/>
          <a:p>
            <a:r>
              <a:rPr lang="en-US" dirty="0"/>
              <a:t>Mail App User Experience</a:t>
            </a:r>
          </a:p>
        </p:txBody>
      </p:sp>
      <p:sp>
        <p:nvSpPr>
          <p:cNvPr id="3" name="Content Placeholder 2"/>
          <p:cNvSpPr>
            <a:spLocks noGrp="1"/>
          </p:cNvSpPr>
          <p:nvPr>
            <p:ph sz="quarter" idx="13"/>
          </p:nvPr>
        </p:nvSpPr>
        <p:spPr/>
        <p:txBody>
          <a:bodyPr/>
          <a:lstStyle/>
          <a:p>
            <a:r>
              <a:rPr lang="en-US" dirty="0" smtClean="0"/>
              <a:t>Subtle User Experience</a:t>
            </a:r>
          </a:p>
          <a:p>
            <a:pPr lvl="1"/>
            <a:r>
              <a:rPr lang="en-US" dirty="0" smtClean="0">
                <a:solidFill>
                  <a:schemeClr val="bg1"/>
                </a:solidFill>
              </a:rPr>
              <a:t>Designed to activate in specific scenarios</a:t>
            </a:r>
          </a:p>
          <a:p>
            <a:pPr lvl="1"/>
            <a:r>
              <a:rPr lang="en-US" dirty="0" smtClean="0">
                <a:solidFill>
                  <a:schemeClr val="bg1"/>
                </a:solidFill>
              </a:rPr>
              <a:t>Designed </a:t>
            </a:r>
            <a:r>
              <a:rPr lang="en-US" dirty="0">
                <a:solidFill>
                  <a:schemeClr val="bg1"/>
                </a:solidFill>
              </a:rPr>
              <a:t>to be unobtrusive until used</a:t>
            </a:r>
          </a:p>
          <a:p>
            <a:pPr lvl="1"/>
            <a:endParaRPr lang="en-US" dirty="0" smtClean="0">
              <a:solidFill>
                <a:schemeClr val="bg1"/>
              </a:solidFill>
            </a:endParaRPr>
          </a:p>
          <a:p>
            <a:pPr lvl="1"/>
            <a:endParaRPr lang="en-US" dirty="0" smtClean="0">
              <a:solidFill>
                <a:schemeClr val="bg1"/>
              </a:solidFill>
            </a:endParaRPr>
          </a:p>
          <a:p>
            <a:r>
              <a:rPr lang="en-US" dirty="0" smtClean="0">
                <a:solidFill>
                  <a:schemeClr val="bg1"/>
                </a:solidFill>
              </a:rPr>
              <a:t>Provides Supplemental Information</a:t>
            </a:r>
          </a:p>
          <a:p>
            <a:pPr lvl="1"/>
            <a:r>
              <a:rPr lang="en-US" dirty="0" smtClean="0">
                <a:solidFill>
                  <a:schemeClr val="bg1"/>
                </a:solidFill>
              </a:rPr>
              <a:t>Provides additional information based </a:t>
            </a:r>
            <a:br>
              <a:rPr lang="en-US" dirty="0" smtClean="0">
                <a:solidFill>
                  <a:schemeClr val="bg1"/>
                </a:solidFill>
              </a:rPr>
            </a:br>
            <a:r>
              <a:rPr lang="en-US" dirty="0" smtClean="0">
                <a:solidFill>
                  <a:schemeClr val="bg1"/>
                </a:solidFill>
              </a:rPr>
              <a:t>on rules applied to a messaging item.</a:t>
            </a:r>
          </a:p>
        </p:txBody>
      </p:sp>
    </p:spTree>
    <p:extLst>
      <p:ext uri="{BB962C8B-B14F-4D97-AF65-F5344CB8AC3E}">
        <p14:creationId xmlns:p14="http://schemas.microsoft.com/office/powerpoint/2010/main" val="1150276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Use UI elements consistent with Office</a:t>
            </a:r>
          </a:p>
          <a:p>
            <a:pPr lvl="1"/>
            <a:r>
              <a:rPr lang="en-US" dirty="0" smtClean="0"/>
              <a:t>Leverage Office.css file (Office UI CSS) in Visual Studio projects</a:t>
            </a:r>
          </a:p>
          <a:p>
            <a:pPr lvl="1"/>
            <a:r>
              <a:rPr lang="en-US" dirty="0" smtClean="0"/>
              <a:t>Use consistent CSS for formatting such as typography</a:t>
            </a:r>
          </a:p>
          <a:p>
            <a:pPr lvl="1"/>
            <a:endParaRPr lang="en-US" dirty="0"/>
          </a:p>
        </p:txBody>
      </p:sp>
      <p:sp>
        <p:nvSpPr>
          <p:cNvPr id="2" name="Title 1"/>
          <p:cNvSpPr>
            <a:spLocks noGrp="1"/>
          </p:cNvSpPr>
          <p:nvPr>
            <p:ph type="title"/>
          </p:nvPr>
        </p:nvSpPr>
        <p:spPr/>
        <p:txBody>
          <a:bodyPr/>
          <a:lstStyle/>
          <a:p>
            <a:r>
              <a:rPr lang="en-US" dirty="0" smtClean="0"/>
              <a:t>Theming and Branding Apps for Office</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735" y="2960660"/>
            <a:ext cx="6154761" cy="3447687"/>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518800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App Without Any Theming</a:t>
            </a:r>
            <a:endParaRPr lang="en-US" dirty="0"/>
          </a:p>
        </p:txBody>
      </p:sp>
      <p:pic>
        <p:nvPicPr>
          <p:cNvPr id="4" name="Picture 3" descr="Document1 - Wor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152" y="1382111"/>
            <a:ext cx="7160931" cy="4573712"/>
          </a:xfrm>
          <a:prstGeom prst="rect">
            <a:avLst/>
          </a:prstGeom>
          <a:noFill/>
          <a:ln>
            <a:solidFill>
              <a:schemeClr val="bg1">
                <a:lumMod val="85000"/>
              </a:schemeClr>
            </a:solidFill>
          </a:ln>
        </p:spPr>
      </p:pic>
    </p:spTree>
    <p:extLst>
      <p:ext uri="{BB962C8B-B14F-4D97-AF65-F5344CB8AC3E}">
        <p14:creationId xmlns:p14="http://schemas.microsoft.com/office/powerpoint/2010/main" val="4290747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Styles to Theme an App</a:t>
            </a:r>
            <a:endParaRPr lang="en-US" dirty="0"/>
          </a:p>
        </p:txBody>
      </p:sp>
      <p:pic>
        <p:nvPicPr>
          <p:cNvPr id="4" name="Picture 3" descr="Document1 - Wor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492" y="1455564"/>
            <a:ext cx="7158251" cy="4572000"/>
          </a:xfrm>
          <a:prstGeom prst="rect">
            <a:avLst/>
          </a:prstGeom>
          <a:ln>
            <a:solidFill>
              <a:schemeClr val="bg1">
                <a:lumMod val="85000"/>
              </a:schemeClr>
            </a:solidFill>
          </a:ln>
        </p:spPr>
      </p:pic>
    </p:spTree>
    <p:extLst>
      <p:ext uri="{BB962C8B-B14F-4D97-AF65-F5344CB8AC3E}">
        <p14:creationId xmlns:p14="http://schemas.microsoft.com/office/powerpoint/2010/main" val="42599786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Branding An App</a:t>
            </a:r>
            <a:endParaRPr lang="en-US" dirty="0"/>
          </a:p>
        </p:txBody>
      </p:sp>
      <p:pic>
        <p:nvPicPr>
          <p:cNvPr id="6" name="Picture 5" descr="Document1 - Wor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492" y="1351098"/>
            <a:ext cx="7158251" cy="4572000"/>
          </a:xfrm>
          <a:prstGeom prst="rect">
            <a:avLst/>
          </a:prstGeom>
        </p:spPr>
      </p:pic>
    </p:spTree>
    <p:extLst>
      <p:ext uri="{BB962C8B-B14F-4D97-AF65-F5344CB8AC3E}">
        <p14:creationId xmlns:p14="http://schemas.microsoft.com/office/powerpoint/2010/main" val="1698641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Blending in with CSS</a:t>
            </a: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590" y="1307013"/>
            <a:ext cx="2039319" cy="4756462"/>
          </a:xfrm>
          <a:prstGeom prst="rect">
            <a:avLst/>
          </a:prstGeom>
          <a:ln w="3175">
            <a:solidFill>
              <a:schemeClr val="tx1"/>
            </a:solidFill>
          </a:ln>
        </p:spPr>
      </p:pic>
      <p:pic>
        <p:nvPicPr>
          <p:cNvPr id="7" name="Picture 6" descr="Book1  [Read-Only] - Exce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482" y="1307012"/>
            <a:ext cx="6084528" cy="4756463"/>
          </a:xfrm>
          <a:prstGeom prst="rect">
            <a:avLst/>
          </a:prstGeom>
          <a:ln w="3175">
            <a:solidFill>
              <a:schemeClr val="tx1"/>
            </a:solidFill>
          </a:ln>
        </p:spPr>
      </p:pic>
    </p:spTree>
    <p:extLst>
      <p:ext uri="{BB962C8B-B14F-4D97-AF65-F5344CB8AC3E}">
        <p14:creationId xmlns:p14="http://schemas.microsoft.com/office/powerpoint/2010/main" val="6217491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Allow Office applications to leverage Web technologies</a:t>
            </a:r>
          </a:p>
          <a:p>
            <a:pPr lvl="1"/>
            <a:r>
              <a:rPr lang="en-US" dirty="0" smtClean="0"/>
              <a:t>HTML 5 and CSS for rendering user interface</a:t>
            </a:r>
          </a:p>
          <a:p>
            <a:pPr lvl="1"/>
            <a:r>
              <a:rPr lang="en-US" dirty="0" smtClean="0"/>
              <a:t>JavaScript and jQuery to add behavior</a:t>
            </a:r>
          </a:p>
          <a:p>
            <a:pPr lvl="1"/>
            <a:r>
              <a:rPr lang="en-US" dirty="0" smtClean="0"/>
              <a:t>Calls to REST APIs to retrieve and update data from across network</a:t>
            </a:r>
          </a:p>
        </p:txBody>
      </p:sp>
      <p:sp>
        <p:nvSpPr>
          <p:cNvPr id="3" name="Title 2"/>
          <p:cNvSpPr>
            <a:spLocks noGrp="1"/>
          </p:cNvSpPr>
          <p:nvPr>
            <p:ph type="title"/>
          </p:nvPr>
        </p:nvSpPr>
        <p:spPr/>
        <p:txBody>
          <a:bodyPr/>
          <a:lstStyle/>
          <a:p>
            <a:r>
              <a:rPr lang="en-US" dirty="0" smtClean="0"/>
              <a:t>What is an App for Office?</a:t>
            </a:r>
            <a:endParaRPr lang="en-US" dirty="0"/>
          </a:p>
        </p:txBody>
      </p:sp>
    </p:spTree>
    <p:extLst>
      <p:ext uri="{BB962C8B-B14F-4D97-AF65-F5344CB8AC3E}">
        <p14:creationId xmlns:p14="http://schemas.microsoft.com/office/powerpoint/2010/main" val="5317592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spc="-83" dirty="0">
                <a:solidFill>
                  <a:schemeClr val="bg1"/>
                </a:solidFill>
              </a:rPr>
              <a:t>CSS For Scrollbars</a:t>
            </a:r>
            <a:endParaRPr lang="en-US" dirty="0">
              <a:solidFill>
                <a:schemeClr val="bg1"/>
              </a:solidFill>
            </a:endParaRPr>
          </a:p>
        </p:txBody>
      </p:sp>
      <p:sp>
        <p:nvSpPr>
          <p:cNvPr id="5" name="Content Placeholder 4"/>
          <p:cNvSpPr>
            <a:spLocks noGrp="1"/>
          </p:cNvSpPr>
          <p:nvPr>
            <p:ph sz="quarter" idx="13"/>
          </p:nvPr>
        </p:nvSpPr>
        <p:spPr/>
        <p:txBody>
          <a:bodyPr/>
          <a:lstStyle/>
          <a:p>
            <a:r>
              <a:rPr lang="en-US" dirty="0">
                <a:solidFill>
                  <a:schemeClr val="bg1"/>
                </a:solidFill>
              </a:rPr>
              <a:t>Scrollbars</a:t>
            </a:r>
          </a:p>
          <a:p>
            <a:pPr lvl="1"/>
            <a:r>
              <a:rPr lang="en-US" dirty="0" smtClean="0">
                <a:solidFill>
                  <a:schemeClr val="bg1"/>
                </a:solidFill>
              </a:rPr>
              <a:t>should </a:t>
            </a:r>
            <a:r>
              <a:rPr lang="en-US" dirty="0">
                <a:solidFill>
                  <a:schemeClr val="bg1"/>
                </a:solidFill>
              </a:rPr>
              <a:t>generally be avoided </a:t>
            </a:r>
            <a:endParaRPr lang="en-US" dirty="0" smtClean="0">
              <a:solidFill>
                <a:schemeClr val="bg1"/>
              </a:solidFill>
            </a:endParaRPr>
          </a:p>
          <a:p>
            <a:pPr lvl="1"/>
            <a:r>
              <a:rPr lang="en-US" dirty="0" smtClean="0">
                <a:solidFill>
                  <a:schemeClr val="bg1"/>
                </a:solidFill>
              </a:rPr>
              <a:t>vertical </a:t>
            </a:r>
            <a:r>
              <a:rPr lang="en-US" dirty="0">
                <a:solidFill>
                  <a:schemeClr val="bg1"/>
                </a:solidFill>
              </a:rPr>
              <a:t>scrollbar in </a:t>
            </a:r>
            <a:r>
              <a:rPr lang="en-US" dirty="0" smtClean="0">
                <a:solidFill>
                  <a:schemeClr val="bg1"/>
                </a:solidFill>
              </a:rPr>
              <a:t>Task Pane is OK.</a:t>
            </a:r>
            <a:endParaRPr lang="en-US" dirty="0">
              <a:solidFill>
                <a:schemeClr val="bg1"/>
              </a:solidFill>
            </a:endParaRPr>
          </a:p>
          <a:p>
            <a:endParaRPr lang="en-US" dirty="0" smtClean="0">
              <a:solidFill>
                <a:schemeClr val="bg1"/>
              </a:solidFill>
            </a:endParaRPr>
          </a:p>
          <a:p>
            <a:r>
              <a:rPr lang="en-US" dirty="0" smtClean="0">
                <a:solidFill>
                  <a:schemeClr val="bg1"/>
                </a:solidFill>
              </a:rPr>
              <a:t>IE Scrollbars vs. </a:t>
            </a:r>
            <a:r>
              <a:rPr lang="en-US" dirty="0">
                <a:solidFill>
                  <a:schemeClr val="bg1"/>
                </a:solidFill>
              </a:rPr>
              <a:t>Office Scrollbars</a:t>
            </a:r>
          </a:p>
          <a:p>
            <a:pPr lvl="1"/>
            <a:r>
              <a:rPr lang="en-US" dirty="0">
                <a:solidFill>
                  <a:schemeClr val="bg1"/>
                </a:solidFill>
              </a:rPr>
              <a:t>Scrollbars in </a:t>
            </a:r>
            <a:r>
              <a:rPr lang="en-US" dirty="0" smtClean="0">
                <a:solidFill>
                  <a:schemeClr val="bg1"/>
                </a:solidFill>
              </a:rPr>
              <a:t>app use IE scrollbars </a:t>
            </a:r>
          </a:p>
          <a:p>
            <a:pPr lvl="1"/>
            <a:r>
              <a:rPr lang="en-US" dirty="0" smtClean="0">
                <a:solidFill>
                  <a:schemeClr val="bg1"/>
                </a:solidFill>
              </a:rPr>
              <a:t>IE scrollbars </a:t>
            </a:r>
            <a:r>
              <a:rPr lang="en-US" dirty="0">
                <a:solidFill>
                  <a:schemeClr val="bg1"/>
                </a:solidFill>
              </a:rPr>
              <a:t>look </a:t>
            </a:r>
            <a:r>
              <a:rPr lang="en-US" dirty="0" smtClean="0">
                <a:solidFill>
                  <a:schemeClr val="bg1"/>
                </a:solidFill>
              </a:rPr>
              <a:t>different </a:t>
            </a:r>
            <a:r>
              <a:rPr lang="en-US" dirty="0">
                <a:solidFill>
                  <a:schemeClr val="bg1"/>
                </a:solidFill>
              </a:rPr>
              <a:t>than Office </a:t>
            </a:r>
            <a:r>
              <a:rPr lang="en-US" dirty="0" smtClean="0">
                <a:solidFill>
                  <a:schemeClr val="bg1"/>
                </a:solidFill>
              </a:rPr>
              <a:t>2013</a:t>
            </a:r>
          </a:p>
          <a:p>
            <a:pPr lvl="1"/>
            <a:r>
              <a:rPr lang="en-US" dirty="0" smtClean="0">
                <a:solidFill>
                  <a:schemeClr val="bg1"/>
                </a:solidFill>
              </a:rPr>
              <a:t>Rely on CSS </a:t>
            </a:r>
            <a:r>
              <a:rPr lang="en-US" dirty="0">
                <a:solidFill>
                  <a:schemeClr val="bg1"/>
                </a:solidFill>
              </a:rPr>
              <a:t>to simulate the </a:t>
            </a:r>
            <a:r>
              <a:rPr lang="en-US" dirty="0" smtClean="0">
                <a:solidFill>
                  <a:schemeClr val="bg1"/>
                </a:solidFill>
              </a:rPr>
              <a:t>Office 2013 look</a:t>
            </a:r>
            <a:endParaRPr lang="en-US" dirty="0">
              <a:solidFill>
                <a:schemeClr val="bg1"/>
              </a:solidFill>
            </a:endParaRPr>
          </a:p>
          <a:p>
            <a:endParaRPr lang="en-US" dirty="0">
              <a:solidFill>
                <a:schemeClr val="bg1"/>
              </a:solidFill>
            </a:endParaRPr>
          </a:p>
        </p:txBody>
      </p:sp>
      <p:pic>
        <p:nvPicPr>
          <p:cNvPr id="1029"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437582" y="1764661"/>
            <a:ext cx="1803886" cy="3556781"/>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437582" y="5410921"/>
            <a:ext cx="1834427" cy="313932"/>
          </a:xfrm>
          <a:prstGeom prst="rect">
            <a:avLst/>
          </a:prstGeom>
          <a:ln/>
        </p:spPr>
        <p:style>
          <a:lnRef idx="2">
            <a:schemeClr val="accent5"/>
          </a:lnRef>
          <a:fillRef idx="1">
            <a:schemeClr val="lt1"/>
          </a:fillRef>
          <a:effectRef idx="0">
            <a:schemeClr val="accent5"/>
          </a:effectRef>
          <a:fontRef idx="minor">
            <a:schemeClr val="dk1"/>
          </a:fontRef>
        </p:style>
        <p:txBody>
          <a:bodyPr wrap="square" lIns="91440" tIns="18288" rIns="91440" bIns="18288" rtlCol="0">
            <a:spAutoFit/>
          </a:bodyPr>
          <a:lstStyle/>
          <a:p>
            <a:pPr algn="ctr" defTabSz="1088212"/>
            <a:r>
              <a:rPr lang="en-US" b="1" dirty="0">
                <a:solidFill>
                  <a:schemeClr val="tx1"/>
                </a:solidFill>
                <a:latin typeface="Segoe UI Light" pitchFamily="34" charset="0"/>
              </a:rPr>
              <a:t>Default </a:t>
            </a:r>
            <a:r>
              <a:rPr lang="en-US" b="1" dirty="0" smtClean="0">
                <a:solidFill>
                  <a:schemeClr val="tx1"/>
                </a:solidFill>
                <a:latin typeface="Segoe UI Light" pitchFamily="34" charset="0"/>
              </a:rPr>
              <a:t>scrollbar</a:t>
            </a:r>
            <a:endParaRPr lang="en-US" b="1" dirty="0">
              <a:solidFill>
                <a:schemeClr val="tx1"/>
              </a:solidFill>
              <a:latin typeface="Segoe UI Light" pitchFamily="34" charset="0"/>
            </a:endParaRPr>
          </a:p>
        </p:txBody>
      </p:sp>
      <p:pic>
        <p:nvPicPr>
          <p:cNvPr id="13" name="Picture 12" descr="Screen Clippi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9726223" y="1764660"/>
            <a:ext cx="1909004" cy="3556782"/>
          </a:xfrm>
          <a:prstGeom prst="rect">
            <a:avLst/>
          </a:prstGeom>
          <a:ln>
            <a:solidFill>
              <a:schemeClr val="bg1">
                <a:lumMod val="85000"/>
              </a:schemeClr>
            </a:solidFill>
          </a:ln>
        </p:spPr>
      </p:pic>
      <p:pic>
        <p:nvPicPr>
          <p:cNvPr id="2" name="Picture 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1275" y="627582"/>
            <a:ext cx="3196750" cy="1561770"/>
          </a:xfrm>
          <a:prstGeom prst="rect">
            <a:avLst/>
          </a:prstGeom>
          <a:ln>
            <a:solidFill>
              <a:schemeClr val="bg1">
                <a:lumMod val="65000"/>
              </a:schemeClr>
            </a:solidFill>
          </a:ln>
        </p:spPr>
      </p:pic>
      <p:sp>
        <p:nvSpPr>
          <p:cNvPr id="18" name="TextBox 17"/>
          <p:cNvSpPr txBox="1"/>
          <p:nvPr/>
        </p:nvSpPr>
        <p:spPr>
          <a:xfrm>
            <a:off x="9726223" y="5410921"/>
            <a:ext cx="1909003" cy="590931"/>
          </a:xfrm>
          <a:prstGeom prst="rect">
            <a:avLst/>
          </a:prstGeom>
          <a:ln/>
        </p:spPr>
        <p:style>
          <a:lnRef idx="2">
            <a:schemeClr val="accent5"/>
          </a:lnRef>
          <a:fillRef idx="1">
            <a:schemeClr val="lt1"/>
          </a:fillRef>
          <a:effectRef idx="0">
            <a:schemeClr val="accent5"/>
          </a:effectRef>
          <a:fontRef idx="minor">
            <a:schemeClr val="dk1"/>
          </a:fontRef>
        </p:style>
        <p:txBody>
          <a:bodyPr wrap="square" lIns="91440" tIns="18288" rIns="91440" bIns="18288" rtlCol="0">
            <a:spAutoFit/>
          </a:bodyPr>
          <a:lstStyle/>
          <a:p>
            <a:pPr algn="ctr" defTabSz="1088212"/>
            <a:r>
              <a:rPr lang="en-US" b="1" dirty="0">
                <a:solidFill>
                  <a:schemeClr val="tx1"/>
                </a:solidFill>
                <a:latin typeface="Segoe UI Light" pitchFamily="34" charset="0"/>
              </a:rPr>
              <a:t>Office style </a:t>
            </a:r>
            <a:r>
              <a:rPr lang="en-US" b="1" dirty="0" smtClean="0">
                <a:solidFill>
                  <a:schemeClr val="tx1"/>
                </a:solidFill>
                <a:latin typeface="Segoe UI Light" pitchFamily="34" charset="0"/>
              </a:rPr>
              <a:t>scrollbars.</a:t>
            </a:r>
            <a:endParaRPr lang="en-US" b="1" dirty="0">
              <a:solidFill>
                <a:schemeClr val="tx1"/>
              </a:solidFill>
              <a:latin typeface="Segoe UI Light" pitchFamily="34" charset="0"/>
            </a:endParaRPr>
          </a:p>
        </p:txBody>
      </p:sp>
      <p:cxnSp>
        <p:nvCxnSpPr>
          <p:cNvPr id="7" name="Straight Arrow Connector 6"/>
          <p:cNvCxnSpPr>
            <a:stCxn id="1029" idx="3"/>
            <a:endCxn id="13" idx="1"/>
          </p:cNvCxnSpPr>
          <p:nvPr/>
        </p:nvCxnSpPr>
        <p:spPr>
          <a:xfrm flipV="1">
            <a:off x="9241468" y="3543051"/>
            <a:ext cx="484755" cy="1"/>
          </a:xfrm>
          <a:prstGeom prst="straightConnector1">
            <a:avLst/>
          </a:prstGeom>
          <a:ln w="92075">
            <a:solidFill>
              <a:schemeClr val="accent4"/>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126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
        <p:nvSpPr>
          <p:cNvPr id="2" name="Title 1"/>
          <p:cNvSpPr>
            <a:spLocks noGrp="1"/>
          </p:cNvSpPr>
          <p:nvPr>
            <p:ph type="title"/>
          </p:nvPr>
        </p:nvSpPr>
        <p:spPr/>
        <p:txBody>
          <a:bodyPr/>
          <a:lstStyle/>
          <a:p>
            <a:r>
              <a:rPr lang="en-US" smtClean="0"/>
              <a:t>Navigation and Links</a:t>
            </a:r>
            <a:endParaRPr lang="en-US" dirty="0"/>
          </a:p>
        </p:txBody>
      </p:sp>
    </p:spTree>
    <p:extLst>
      <p:ext uri="{BB962C8B-B14F-4D97-AF65-F5344CB8AC3E}">
        <p14:creationId xmlns:p14="http://schemas.microsoft.com/office/powerpoint/2010/main" val="15552548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Full control of what is inside the App for Office</a:t>
            </a:r>
          </a:p>
          <a:p>
            <a:pPr lvl="1"/>
            <a:r>
              <a:rPr lang="en-US" smtClean="0"/>
              <a:t>Developer can override the right-click Context Menu</a:t>
            </a:r>
          </a:p>
          <a:p>
            <a:r>
              <a:rPr lang="en-US" smtClean="0"/>
              <a:t>No Control to customize the App container menus.</a:t>
            </a:r>
          </a:p>
          <a:p>
            <a:pPr lvl="1"/>
            <a:r>
              <a:rPr lang="en-US" smtClean="0"/>
              <a:t>Developer cannot customize Task Pane or Content/Chart object menu</a:t>
            </a:r>
          </a:p>
          <a:p>
            <a:r>
              <a:rPr lang="en-US" smtClean="0"/>
              <a:t>Ability to save settings to “property bag”</a:t>
            </a:r>
          </a:p>
          <a:p>
            <a:pPr lvl="1"/>
            <a:r>
              <a:rPr lang="en-US" smtClean="0"/>
              <a:t>Property bag values saved with the app in the document</a:t>
            </a:r>
          </a:p>
          <a:p>
            <a:pPr lvl="1"/>
            <a:r>
              <a:rPr lang="en-US" smtClean="0"/>
              <a:t>With Mail Apps for Office property bag values save within Exchange</a:t>
            </a:r>
            <a:endParaRPr lang="en-US" dirty="0"/>
          </a:p>
        </p:txBody>
      </p:sp>
      <p:sp>
        <p:nvSpPr>
          <p:cNvPr id="2" name="Title 1"/>
          <p:cNvSpPr>
            <a:spLocks noGrp="1"/>
          </p:cNvSpPr>
          <p:nvPr>
            <p:ph type="title"/>
          </p:nvPr>
        </p:nvSpPr>
        <p:spPr/>
        <p:txBody>
          <a:bodyPr/>
          <a:lstStyle/>
          <a:p>
            <a:r>
              <a:rPr lang="en-US" smtClean="0"/>
              <a:t>Context Menus and Settings Controls</a:t>
            </a:r>
            <a:endParaRPr lang="en-US" dirty="0"/>
          </a:p>
        </p:txBody>
      </p:sp>
    </p:spTree>
    <p:extLst>
      <p:ext uri="{BB962C8B-B14F-4D97-AF65-F5344CB8AC3E}">
        <p14:creationId xmlns:p14="http://schemas.microsoft.com/office/powerpoint/2010/main" val="1408264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dirty="0" smtClean="0"/>
              <a:t>Introduction to Apps for Office</a:t>
            </a:r>
          </a:p>
          <a:p>
            <a:r>
              <a:rPr lang="en-US" dirty="0" smtClean="0"/>
              <a:t>Developing Apps for Office with Visual Studio 2012</a:t>
            </a:r>
          </a:p>
          <a:p>
            <a:r>
              <a:rPr lang="en-US" dirty="0" smtClean="0"/>
              <a:t>Packaging and Deploying Apps for Office</a:t>
            </a:r>
          </a:p>
          <a:p>
            <a:r>
              <a:rPr lang="en-US" dirty="0" smtClean="0"/>
              <a:t>Designing and Theming Apps for Office</a:t>
            </a:r>
            <a:endParaRPr lang="en-US" dirty="0"/>
          </a:p>
        </p:txBody>
      </p:sp>
    </p:spTree>
    <p:extLst>
      <p:ext uri="{BB962C8B-B14F-4D97-AF65-F5344CB8AC3E}">
        <p14:creationId xmlns:p14="http://schemas.microsoft.com/office/powerpoint/2010/main" val="1020030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Apps for Office</a:t>
            </a:r>
            <a:endParaRPr lang="en-US" dirty="0"/>
          </a:p>
        </p:txBody>
      </p:sp>
      <p:sp>
        <p:nvSpPr>
          <p:cNvPr id="5" name="Content Placeholder 4"/>
          <p:cNvSpPr>
            <a:spLocks noGrp="1"/>
          </p:cNvSpPr>
          <p:nvPr>
            <p:ph type="body" sz="quarter" idx="10"/>
          </p:nvPr>
        </p:nvSpPr>
        <p:spPr/>
        <p:txBody>
          <a:bodyPr/>
          <a:lstStyle/>
          <a:p>
            <a:r>
              <a:rPr lang="en-US" sz="3600" dirty="0" smtClean="0"/>
              <a:t>Task Pane App for Office (Document-centric)</a:t>
            </a:r>
          </a:p>
          <a:p>
            <a:pPr lvl="1"/>
            <a:r>
              <a:rPr lang="en-US" sz="2000" dirty="0" smtClean="0"/>
              <a:t>Assists user working with one or more documents</a:t>
            </a:r>
          </a:p>
          <a:p>
            <a:pPr lvl="1"/>
            <a:r>
              <a:rPr lang="en-US" sz="2000" dirty="0" smtClean="0"/>
              <a:t>Works in Word, Excel and Project</a:t>
            </a:r>
          </a:p>
          <a:p>
            <a:pPr lvl="1"/>
            <a:endParaRPr lang="en-US" sz="800" dirty="0" smtClean="0"/>
          </a:p>
          <a:p>
            <a:pPr>
              <a:spcBef>
                <a:spcPts val="1200"/>
              </a:spcBef>
            </a:pPr>
            <a:r>
              <a:rPr lang="en-US" sz="3600" dirty="0" smtClean="0"/>
              <a:t>Content App for Office </a:t>
            </a:r>
            <a:r>
              <a:rPr lang="en-US" sz="3600" dirty="0"/>
              <a:t>(Document-centric)</a:t>
            </a:r>
            <a:endParaRPr lang="en-US" sz="3600" dirty="0" smtClean="0"/>
          </a:p>
          <a:p>
            <a:pPr lvl="1"/>
            <a:r>
              <a:rPr lang="en-US" sz="2000" dirty="0" smtClean="0"/>
              <a:t>Adds embedded content/functionality into document</a:t>
            </a:r>
          </a:p>
          <a:p>
            <a:pPr lvl="1"/>
            <a:r>
              <a:rPr lang="en-US" sz="2000" dirty="0" smtClean="0"/>
              <a:t>Only used in </a:t>
            </a:r>
            <a:r>
              <a:rPr lang="en-US" sz="2000" dirty="0"/>
              <a:t>Excel Application and Excel </a:t>
            </a:r>
            <a:r>
              <a:rPr lang="en-US" sz="2000" dirty="0" smtClean="0"/>
              <a:t>Web Application</a:t>
            </a:r>
          </a:p>
          <a:p>
            <a:pPr lvl="1"/>
            <a:endParaRPr lang="en-US" sz="1400" dirty="0" smtClean="0"/>
          </a:p>
          <a:p>
            <a:pPr>
              <a:spcBef>
                <a:spcPts val="1200"/>
              </a:spcBef>
            </a:pPr>
            <a:r>
              <a:rPr lang="en-US" sz="3600" dirty="0" smtClean="0"/>
              <a:t>Mail App for Office (Mailbox-centric</a:t>
            </a:r>
            <a:r>
              <a:rPr lang="en-US" sz="3600" dirty="0"/>
              <a:t>)</a:t>
            </a:r>
            <a:endParaRPr lang="en-US" sz="3600" dirty="0" smtClean="0"/>
          </a:p>
          <a:p>
            <a:pPr lvl="1"/>
            <a:r>
              <a:rPr lang="en-US" sz="2000" dirty="0" smtClean="0"/>
              <a:t>Used in Outlook Application and Outlook Web App (OWA) </a:t>
            </a:r>
          </a:p>
          <a:p>
            <a:pPr lvl="1"/>
            <a:r>
              <a:rPr lang="en-US" sz="2000" dirty="0" smtClean="0"/>
              <a:t>Extends Outlook items with custom UI </a:t>
            </a:r>
            <a:r>
              <a:rPr lang="en-US" sz="2000" dirty="0"/>
              <a:t>and </a:t>
            </a:r>
            <a:r>
              <a:rPr lang="en-US" sz="2000" dirty="0" smtClean="0"/>
              <a:t>behaviors</a:t>
            </a:r>
          </a:p>
          <a:p>
            <a:pPr lvl="1"/>
            <a:r>
              <a:rPr lang="en-US" sz="2000" dirty="0"/>
              <a:t>Outlook </a:t>
            </a:r>
            <a:r>
              <a:rPr lang="en-US" sz="2000" dirty="0" smtClean="0"/>
              <a:t>items can be messages and events</a:t>
            </a:r>
          </a:p>
          <a:p>
            <a:pPr lvl="1"/>
            <a:r>
              <a:rPr lang="en-US" sz="2000" dirty="0" smtClean="0"/>
              <a:t>Mail Apps require Exchange 2013</a:t>
            </a:r>
            <a:endParaRPr lang="en-US" sz="2000" dirty="0"/>
          </a:p>
        </p:txBody>
      </p:sp>
      <p:sp>
        <p:nvSpPr>
          <p:cNvPr id="7" name="Rectangle 2"/>
          <p:cNvSpPr>
            <a:spLocks noChangeArrowheads="1"/>
          </p:cNvSpPr>
          <p:nvPr/>
        </p:nvSpPr>
        <p:spPr bwMode="auto">
          <a:xfrm>
            <a:off x="0" y="-197676"/>
            <a:ext cx="12188825"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208" tIns="58604" rIns="117208" bIns="58604"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197676"/>
            <a:ext cx="236770"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208" tIns="58604" rIns="117208" bIns="58604" numCol="1" anchor="ctr" anchorCtr="0" compatLnSpc="1">
            <a:prstTxWarp prst="textNoShape">
              <a:avLst/>
            </a:prstTxWarp>
            <a:spAutoFit/>
          </a:bodyPr>
          <a:lstStyle/>
          <a:p>
            <a:endParaRPr 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694" y="724524"/>
            <a:ext cx="2010367" cy="521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2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for Office Matrix</a:t>
            </a:r>
            <a:endParaRPr lang="en-US" dirty="0"/>
          </a:p>
        </p:txBody>
      </p:sp>
      <p:graphicFrame>
        <p:nvGraphicFramePr>
          <p:cNvPr id="3" name="Table 2"/>
          <p:cNvGraphicFramePr>
            <a:graphicFrameLocks noGrp="1"/>
          </p:cNvGraphicFramePr>
          <p:nvPr>
            <p:extLst/>
          </p:nvPr>
        </p:nvGraphicFramePr>
        <p:xfrm>
          <a:off x="1410781" y="1570115"/>
          <a:ext cx="9365673" cy="4318425"/>
        </p:xfrm>
        <a:graphic>
          <a:graphicData uri="http://schemas.openxmlformats.org/drawingml/2006/table">
            <a:tbl>
              <a:tblPr firstRow="1" bandRow="1">
                <a:tableStyleId>{2D5ABB26-0587-4C30-8999-92F81FD0307C}</a:tableStyleId>
              </a:tblPr>
              <a:tblGrid>
                <a:gridCol w="3121891"/>
                <a:gridCol w="3121891"/>
                <a:gridCol w="3121891"/>
              </a:tblGrid>
              <a:tr h="937200">
                <a:tc>
                  <a:txBody>
                    <a:bodyPr/>
                    <a:lstStyle/>
                    <a:p>
                      <a:pPr algn="ctr"/>
                      <a:endParaRPr lang="en-US" sz="2400" dirty="0"/>
                    </a:p>
                  </a:txBody>
                  <a:tcPr anchor="ctr">
                    <a:solidFill>
                      <a:schemeClr val="bg1"/>
                    </a:solidFill>
                  </a:tcPr>
                </a:tc>
                <a:tc>
                  <a:txBody>
                    <a:bodyPr/>
                    <a:lstStyle/>
                    <a:p>
                      <a:pPr algn="ctr"/>
                      <a:r>
                        <a:rPr lang="en-US" sz="2400" dirty="0" smtClean="0"/>
                        <a:t>Office Application</a:t>
                      </a:r>
                      <a:endParaRPr lang="en-US" sz="2400" dirty="0"/>
                    </a:p>
                  </a:txBody>
                  <a:tcPr anchor="ctr">
                    <a:solidFill>
                      <a:schemeClr val="bg1">
                        <a:lumMod val="95000"/>
                      </a:schemeClr>
                    </a:solidFill>
                  </a:tcPr>
                </a:tc>
                <a:tc>
                  <a:txBody>
                    <a:bodyPr/>
                    <a:lstStyle/>
                    <a:p>
                      <a:pPr algn="ctr"/>
                      <a:r>
                        <a:rPr lang="en-US" sz="2400" dirty="0" smtClean="0"/>
                        <a:t>Office Web Application</a:t>
                      </a:r>
                      <a:endParaRPr lang="en-US" sz="2400" dirty="0"/>
                    </a:p>
                  </a:txBody>
                  <a:tcPr anchor="ctr">
                    <a:solidFill>
                      <a:schemeClr val="bg1">
                        <a:lumMod val="95000"/>
                      </a:schemeClr>
                    </a:solidFill>
                  </a:tcPr>
                </a:tc>
              </a:tr>
              <a:tr h="1187231">
                <a:tc>
                  <a:txBody>
                    <a:bodyPr/>
                    <a:lstStyle/>
                    <a:p>
                      <a:pPr algn="ctr"/>
                      <a:r>
                        <a:rPr lang="en-US" sz="2400" dirty="0" smtClean="0"/>
                        <a:t>Task Pane </a:t>
                      </a:r>
                      <a:br>
                        <a:rPr lang="en-US" sz="2400" dirty="0" smtClean="0"/>
                      </a:br>
                      <a:r>
                        <a:rPr lang="en-US" sz="2400" dirty="0" smtClean="0"/>
                        <a:t>Apps</a:t>
                      </a:r>
                      <a:endParaRPr lang="en-US" sz="2400" dirty="0"/>
                    </a:p>
                  </a:txBody>
                  <a:tcPr anchor="ctr">
                    <a:solidFill>
                      <a:schemeClr val="bg1">
                        <a:lumMod val="95000"/>
                      </a:schemeClr>
                    </a:solidFill>
                  </a:tcPr>
                </a:tc>
                <a:tc>
                  <a:txBody>
                    <a:bodyPr/>
                    <a:lstStyle/>
                    <a:p>
                      <a:pPr algn="ctr"/>
                      <a:endParaRPr lang="en-US" sz="2400" dirty="0"/>
                    </a:p>
                  </a:txBody>
                  <a:tcPr anchor="ctr">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a:endParaRPr lang="en-US" sz="2400" dirty="0"/>
                    </a:p>
                  </a:txBody>
                  <a:tcPr anchor="ctr">
                    <a:lnL w="1270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r>
              <a:tr h="1096997">
                <a:tc>
                  <a:txBody>
                    <a:bodyPr/>
                    <a:lstStyle/>
                    <a:p>
                      <a:pPr algn="ctr"/>
                      <a:r>
                        <a:rPr lang="en-US" sz="2400" dirty="0" smtClean="0"/>
                        <a:t>Content </a:t>
                      </a:r>
                    </a:p>
                    <a:p>
                      <a:pPr algn="ctr"/>
                      <a:r>
                        <a:rPr lang="en-US" sz="2400" dirty="0" smtClean="0"/>
                        <a:t>Apps</a:t>
                      </a:r>
                      <a:endParaRPr lang="en-US" sz="2400" dirty="0"/>
                    </a:p>
                  </a:txBody>
                  <a:tcPr anchor="ctr">
                    <a:solidFill>
                      <a:schemeClr val="bg1">
                        <a:lumMod val="95000"/>
                      </a:schemeClr>
                    </a:solidFill>
                  </a:tcPr>
                </a:tc>
                <a:tc>
                  <a:txBody>
                    <a:bodyPr/>
                    <a:lstStyle/>
                    <a:p>
                      <a:pPr algn="ctr"/>
                      <a:endParaRPr lang="en-US" sz="2400" dirty="0"/>
                    </a:p>
                  </a:txBody>
                  <a:tcPr anchor="ct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endParaRPr lang="en-US" sz="2400" dirty="0"/>
                    </a:p>
                  </a:txBody>
                  <a:tcPr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1096997">
                <a:tc>
                  <a:txBody>
                    <a:bodyPr/>
                    <a:lstStyle/>
                    <a:p>
                      <a:pPr algn="ctr"/>
                      <a:r>
                        <a:rPr lang="en-US" sz="2400" dirty="0" smtClean="0"/>
                        <a:t>Mail </a:t>
                      </a:r>
                    </a:p>
                    <a:p>
                      <a:pPr algn="ctr"/>
                      <a:r>
                        <a:rPr lang="en-US" sz="2400" dirty="0" smtClean="0"/>
                        <a:t>Apps</a:t>
                      </a:r>
                      <a:endParaRPr lang="en-US" sz="2400" dirty="0"/>
                    </a:p>
                  </a:txBody>
                  <a:tcPr anchor="ctr">
                    <a:solidFill>
                      <a:schemeClr val="bg1">
                        <a:lumMod val="95000"/>
                      </a:schemeClr>
                    </a:solidFill>
                  </a:tcPr>
                </a:tc>
                <a:tc>
                  <a:txBody>
                    <a:bodyPr/>
                    <a:lstStyle/>
                    <a:p>
                      <a:pPr algn="ctr"/>
                      <a:endParaRPr lang="en-US" sz="2400" dirty="0"/>
                    </a:p>
                  </a:txBody>
                  <a:tcPr anchor="ct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pPr algn="ctr"/>
                      <a:endParaRPr lang="en-US" sz="2400" dirty="0"/>
                    </a:p>
                  </a:txBody>
                  <a:tcPr anchor="ct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773" y="2754650"/>
            <a:ext cx="1316127" cy="720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772" y="3947954"/>
            <a:ext cx="1316127" cy="720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981" y="4954143"/>
            <a:ext cx="1912504" cy="7200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585" y="4954143"/>
            <a:ext cx="1912504" cy="720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649" y="2997182"/>
            <a:ext cx="1316127" cy="7200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338" y="2517165"/>
            <a:ext cx="1406894" cy="7200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2106" y="2517165"/>
            <a:ext cx="1530003" cy="7200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168" y="3947954"/>
            <a:ext cx="1316127" cy="720000"/>
          </a:xfrm>
          <a:prstGeom prst="rect">
            <a:avLst/>
          </a:prstGeom>
        </p:spPr>
      </p:pic>
    </p:spTree>
    <p:extLst>
      <p:ext uri="{BB962C8B-B14F-4D97-AF65-F5344CB8AC3E}">
        <p14:creationId xmlns:p14="http://schemas.microsoft.com/office/powerpoint/2010/main" val="4606086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00" dirty="0"/>
              <a:t>Each </a:t>
            </a:r>
            <a:r>
              <a:rPr lang="en-US" sz="3600" dirty="0" smtClean="0"/>
              <a:t>App for Office </a:t>
            </a:r>
            <a:r>
              <a:rPr lang="en-US" sz="3600" dirty="0"/>
              <a:t>is based on XML-based manifest</a:t>
            </a:r>
          </a:p>
          <a:p>
            <a:pPr lvl="1"/>
            <a:r>
              <a:rPr lang="en-US" sz="2000" dirty="0"/>
              <a:t>Manifest </a:t>
            </a:r>
            <a:r>
              <a:rPr lang="en-US" sz="2000" dirty="0" smtClean="0"/>
              <a:t>points </a:t>
            </a:r>
            <a:r>
              <a:rPr lang="en-US" sz="2000" dirty="0"/>
              <a:t>to </a:t>
            </a:r>
            <a:r>
              <a:rPr lang="en-US" sz="2000" dirty="0" smtClean="0"/>
              <a:t>a Web page</a:t>
            </a:r>
            <a:endParaRPr lang="en-US" sz="2000" dirty="0"/>
          </a:p>
          <a:p>
            <a:pPr lvl="1"/>
            <a:r>
              <a:rPr lang="en-US" sz="2000" dirty="0"/>
              <a:t>Manifest defines the type of the </a:t>
            </a:r>
            <a:r>
              <a:rPr lang="en-US" sz="2000" dirty="0" smtClean="0"/>
              <a:t>App for Office</a:t>
            </a:r>
            <a:endParaRPr lang="en-US" sz="2000" dirty="0"/>
          </a:p>
          <a:p>
            <a:pPr lvl="1"/>
            <a:r>
              <a:rPr lang="en-US" sz="2000" dirty="0"/>
              <a:t>Manifest defines which Office applications it supports</a:t>
            </a:r>
          </a:p>
          <a:p>
            <a:pPr lvl="1"/>
            <a:r>
              <a:rPr lang="en-US" sz="2000" dirty="0"/>
              <a:t>Manifest defines </a:t>
            </a:r>
            <a:r>
              <a:rPr lang="en-US" sz="2000" dirty="0" smtClean="0"/>
              <a:t>required capabilities</a:t>
            </a:r>
            <a:endParaRPr lang="en-US" sz="2000" dirty="0"/>
          </a:p>
        </p:txBody>
      </p:sp>
      <p:grpSp>
        <p:nvGrpSpPr>
          <p:cNvPr id="23" name="Group 22"/>
          <p:cNvGrpSpPr/>
          <p:nvPr/>
        </p:nvGrpSpPr>
        <p:grpSpPr>
          <a:xfrm>
            <a:off x="2294286" y="3491435"/>
            <a:ext cx="7598664" cy="3093500"/>
            <a:chOff x="2015154" y="2052325"/>
            <a:chExt cx="7598664" cy="3093500"/>
          </a:xfrm>
        </p:grpSpPr>
        <p:grpSp>
          <p:nvGrpSpPr>
            <p:cNvPr id="24" name="Group 23"/>
            <p:cNvGrpSpPr/>
            <p:nvPr/>
          </p:nvGrpSpPr>
          <p:grpSpPr>
            <a:xfrm>
              <a:off x="2015154" y="2764520"/>
              <a:ext cx="7598664" cy="2381305"/>
              <a:chOff x="-204092" y="2698032"/>
              <a:chExt cx="7598664" cy="2381305"/>
            </a:xfrm>
          </p:grpSpPr>
          <p:pic>
            <p:nvPicPr>
              <p:cNvPr id="56" name="Picture 5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57" name="Group 56"/>
              <p:cNvGrpSpPr/>
              <p:nvPr/>
            </p:nvGrpSpPr>
            <p:grpSpPr>
              <a:xfrm>
                <a:off x="4496652" y="2698032"/>
                <a:ext cx="2897920" cy="2381305"/>
                <a:chOff x="8415338" y="3969071"/>
                <a:chExt cx="3516163" cy="2594233"/>
              </a:xfrm>
            </p:grpSpPr>
            <p:sp>
              <p:nvSpPr>
                <p:cNvPr id="63" name="Rectangle 62"/>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4" name="Rectangle 63"/>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58" name="Rectangle 57"/>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smtClean="0">
                    <a:solidFill>
                      <a:srgbClr val="1B1B1B"/>
                    </a:solidFill>
                    <a:latin typeface="Segoe UI"/>
                  </a:rPr>
                  <a:t>App for Office</a:t>
                </a:r>
                <a:endParaRPr lang="en-US" sz="1166" kern="0" dirty="0">
                  <a:solidFill>
                    <a:srgbClr val="1B1B1B"/>
                  </a:solidFill>
                  <a:latin typeface="Segoe UI"/>
                </a:endParaRP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chemeClr val="tx2"/>
                    </a:solidFill>
                    <a:latin typeface="Segoe UI"/>
                  </a:rPr>
                  <a:t>&lt;XML&gt;</a:t>
                </a:r>
              </a:p>
            </p:txBody>
          </p:sp>
          <p:sp>
            <p:nvSpPr>
              <p:cNvPr id="59" name="Rectangle 58"/>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chemeClr val="tx2"/>
                    </a:solidFill>
                    <a:latin typeface="Segoe UI"/>
                  </a:rPr>
                  <a:t>HTML+JS</a:t>
                </a:r>
              </a:p>
            </p:txBody>
          </p:sp>
          <p:sp>
            <p:nvSpPr>
              <p:cNvPr id="60" name="Cross 59"/>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61" name="Equal 60"/>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62" name="Rectangle 61"/>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smtClean="0">
                    <a:solidFill>
                      <a:schemeClr val="tx2"/>
                    </a:solidFill>
                    <a:latin typeface="Segoe UI Light"/>
                    <a:ea typeface="Segoe UI" pitchFamily="34" charset="0"/>
                    <a:cs typeface="Segoe UI" pitchFamily="34" charset="0"/>
                  </a:rPr>
                  <a:t>App for Office</a:t>
                </a:r>
                <a:endParaRPr lang="en-US" sz="2333" kern="0" spc="-67" dirty="0">
                  <a:solidFill>
                    <a:schemeClr val="tx2"/>
                  </a:solidFill>
                  <a:latin typeface="Segoe UI Light"/>
                  <a:ea typeface="Segoe UI" pitchFamily="34" charset="0"/>
                  <a:cs typeface="Segoe UI" pitchFamily="34" charset="0"/>
                </a:endParaRPr>
              </a:p>
            </p:txBody>
          </p:sp>
        </p:grpSp>
        <p:grpSp>
          <p:nvGrpSpPr>
            <p:cNvPr id="25" name="Group 24"/>
            <p:cNvGrpSpPr/>
            <p:nvPr/>
          </p:nvGrpSpPr>
          <p:grpSpPr>
            <a:xfrm>
              <a:off x="4742585" y="2209881"/>
              <a:ext cx="1527729" cy="1594881"/>
              <a:chOff x="3369281" y="4442201"/>
              <a:chExt cx="1527729" cy="1594881"/>
            </a:xfrm>
          </p:grpSpPr>
          <p:grpSp>
            <p:nvGrpSpPr>
              <p:cNvPr id="42" name="Group 41"/>
              <p:cNvGrpSpPr>
                <a:grpSpLocks noChangeAspect="1"/>
              </p:cNvGrpSpPr>
              <p:nvPr/>
            </p:nvGrpSpPr>
            <p:grpSpPr>
              <a:xfrm>
                <a:off x="3466312" y="4669082"/>
                <a:ext cx="1430698" cy="1368000"/>
                <a:chOff x="1376407" y="550707"/>
                <a:chExt cx="2103995" cy="2011789"/>
              </a:xfrm>
            </p:grpSpPr>
            <p:grpSp>
              <p:nvGrpSpPr>
                <p:cNvPr id="44" name="Group 43"/>
                <p:cNvGrpSpPr/>
                <p:nvPr/>
              </p:nvGrpSpPr>
              <p:grpSpPr>
                <a:xfrm>
                  <a:off x="2098180" y="799745"/>
                  <a:ext cx="666750" cy="1487475"/>
                  <a:chOff x="2081162" y="4640597"/>
                  <a:chExt cx="666750" cy="1487475"/>
                </a:xfrm>
                <a:solidFill>
                  <a:schemeClr val="bg1"/>
                </a:solidFill>
              </p:grpSpPr>
              <p:sp>
                <p:nvSpPr>
                  <p:cNvPr id="53" name="Snip Diagonal Corner Rectangle 5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Isosceles Triangle 5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Isosceles Triangle 5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p:nvPr/>
              </p:nvGrpSpPr>
              <p:grpSpPr>
                <a:xfrm>
                  <a:off x="1376407" y="550707"/>
                  <a:ext cx="2103995" cy="2011789"/>
                  <a:chOff x="1884407" y="1170827"/>
                  <a:chExt cx="2103995" cy="2011789"/>
                </a:xfrm>
              </p:grpSpPr>
              <p:pic>
                <p:nvPicPr>
                  <p:cNvPr id="46"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47" name="Group 46"/>
                  <p:cNvGrpSpPr/>
                  <p:nvPr/>
                </p:nvGrpSpPr>
                <p:grpSpPr>
                  <a:xfrm>
                    <a:off x="1884407" y="1791674"/>
                    <a:ext cx="1090092" cy="875577"/>
                    <a:chOff x="3599175" y="4220568"/>
                    <a:chExt cx="1090092" cy="875577"/>
                  </a:xfrm>
                </p:grpSpPr>
                <p:sp>
                  <p:nvSpPr>
                    <p:cNvPr id="49" name="Rounded Rectangle 4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3614541" y="4243079"/>
                      <a:ext cx="1057169" cy="832818"/>
                      <a:chOff x="3705190" y="4561217"/>
                      <a:chExt cx="1057169" cy="832818"/>
                    </a:xfrm>
                  </p:grpSpPr>
                  <p:pic>
                    <p:nvPicPr>
                      <p:cNvPr id="51"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2" name="Rectangle 5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48" name="Picture 4" descr="\\MAGNUM\Projects\Microsoft\Cloud Power FY12\Design\ICONS_PNG\Open_Web_Platform.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sp>
            <p:nvSpPr>
              <p:cNvPr id="43" name="TextBox 42"/>
              <p:cNvSpPr txBox="1"/>
              <p:nvPr/>
            </p:nvSpPr>
            <p:spPr>
              <a:xfrm>
                <a:off x="3369281" y="4442201"/>
                <a:ext cx="1360592" cy="323075"/>
              </a:xfrm>
              <a:prstGeom prst="rect">
                <a:avLst/>
              </a:prstGeom>
              <a:noFill/>
            </p:spPr>
            <p:txBody>
              <a:bodyPr wrap="square" lIns="76119" tIns="38055" rIns="76119" bIns="38055" rtlCol="0">
                <a:spAutoFit/>
              </a:bodyPr>
              <a:lstStyle/>
              <a:p>
                <a:pPr algn="ctr" defTabSz="761183"/>
                <a:r>
                  <a:rPr lang="en-US" sz="1600" kern="0" dirty="0">
                    <a:solidFill>
                      <a:srgbClr val="595959"/>
                    </a:solidFill>
                    <a:latin typeface="+mj-lt"/>
                  </a:rPr>
                  <a:t>Web Server</a:t>
                </a:r>
              </a:p>
            </p:txBody>
          </p:sp>
        </p:grpSp>
        <p:grpSp>
          <p:nvGrpSpPr>
            <p:cNvPr id="26" name="Group 25"/>
            <p:cNvGrpSpPr/>
            <p:nvPr/>
          </p:nvGrpSpPr>
          <p:grpSpPr>
            <a:xfrm>
              <a:off x="2799778" y="2052325"/>
              <a:ext cx="1645202" cy="1763854"/>
              <a:chOff x="1053039" y="4472807"/>
              <a:chExt cx="1645202" cy="1763854"/>
            </a:xfrm>
          </p:grpSpPr>
          <p:grpSp>
            <p:nvGrpSpPr>
              <p:cNvPr id="28" name="Group 27"/>
              <p:cNvGrpSpPr>
                <a:grpSpLocks noChangeAspect="1"/>
              </p:cNvGrpSpPr>
              <p:nvPr/>
            </p:nvGrpSpPr>
            <p:grpSpPr>
              <a:xfrm>
                <a:off x="1279402" y="4868661"/>
                <a:ext cx="1418839" cy="1368000"/>
                <a:chOff x="1368544" y="4376930"/>
                <a:chExt cx="2086555" cy="2011789"/>
              </a:xfrm>
            </p:grpSpPr>
            <p:grpSp>
              <p:nvGrpSpPr>
                <p:cNvPr id="30" name="Group 29"/>
                <p:cNvGrpSpPr/>
                <p:nvPr/>
              </p:nvGrpSpPr>
              <p:grpSpPr>
                <a:xfrm>
                  <a:off x="2081162" y="4640597"/>
                  <a:ext cx="666750" cy="1487475"/>
                  <a:chOff x="2081162" y="4640597"/>
                  <a:chExt cx="666750" cy="1487475"/>
                </a:xfrm>
                <a:solidFill>
                  <a:schemeClr val="bg1"/>
                </a:solidFill>
              </p:grpSpPr>
              <p:sp>
                <p:nvSpPr>
                  <p:cNvPr id="39" name="Snip Diagonal Corner Rectangle 3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Isosceles Triangle 4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1"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32" name="Group 31"/>
                <p:cNvGrpSpPr/>
                <p:nvPr/>
              </p:nvGrpSpPr>
              <p:grpSpPr>
                <a:xfrm>
                  <a:off x="1368544" y="4997777"/>
                  <a:ext cx="1090092" cy="875577"/>
                  <a:chOff x="10443966" y="1118814"/>
                  <a:chExt cx="1090092" cy="875577"/>
                </a:xfrm>
              </p:grpSpPr>
              <p:grpSp>
                <p:nvGrpSpPr>
                  <p:cNvPr id="33" name="Group 32"/>
                  <p:cNvGrpSpPr/>
                  <p:nvPr/>
                </p:nvGrpSpPr>
                <p:grpSpPr>
                  <a:xfrm>
                    <a:off x="10443966" y="1118814"/>
                    <a:ext cx="1090092" cy="875577"/>
                    <a:chOff x="3599175" y="4220568"/>
                    <a:chExt cx="1090092" cy="875577"/>
                  </a:xfrm>
                </p:grpSpPr>
                <p:sp>
                  <p:nvSpPr>
                    <p:cNvPr id="35" name="Rounded Rectangle 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p:cNvGrpSpPr/>
                    <p:nvPr/>
                  </p:nvGrpSpPr>
                  <p:grpSpPr>
                    <a:xfrm>
                      <a:off x="3614541" y="4243079"/>
                      <a:ext cx="1057169" cy="832818"/>
                      <a:chOff x="3705190" y="4561217"/>
                      <a:chExt cx="1057169" cy="832818"/>
                    </a:xfrm>
                  </p:grpSpPr>
                  <p:pic>
                    <p:nvPicPr>
                      <p:cNvPr id="37"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8" name="Rectangle 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4" name="Flowchart: Magnetic Disk 33"/>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9" name="TextBox 28"/>
              <p:cNvSpPr txBox="1"/>
              <p:nvPr/>
            </p:nvSpPr>
            <p:spPr>
              <a:xfrm>
                <a:off x="1053039" y="4472807"/>
                <a:ext cx="1645202" cy="569296"/>
              </a:xfrm>
              <a:prstGeom prst="rect">
                <a:avLst/>
              </a:prstGeom>
              <a:noFill/>
            </p:spPr>
            <p:txBody>
              <a:bodyPr wrap="square" lIns="76119" tIns="38055" rIns="76119" bIns="38055" rtlCol="0">
                <a:spAutoFit/>
              </a:bodyPr>
              <a:lstStyle/>
              <a:p>
                <a:pPr algn="ctr" defTabSz="761183"/>
                <a:r>
                  <a:rPr lang="en-US" sz="1600" kern="0" dirty="0" smtClean="0">
                    <a:solidFill>
                      <a:srgbClr val="595959"/>
                    </a:solidFill>
                    <a:latin typeface="+mj-lt"/>
                  </a:rPr>
                  <a:t>App for Office </a:t>
                </a:r>
                <a:endParaRPr lang="en-US" sz="1600" kern="0" dirty="0">
                  <a:solidFill>
                    <a:srgbClr val="595959"/>
                  </a:solidFill>
                  <a:latin typeface="+mj-lt"/>
                </a:endParaRPr>
              </a:p>
              <a:p>
                <a:pPr algn="ctr" defTabSz="761183"/>
                <a:r>
                  <a:rPr lang="en-US" sz="1600" kern="0" dirty="0">
                    <a:solidFill>
                      <a:srgbClr val="595959"/>
                    </a:solidFill>
                    <a:latin typeface="+mj-lt"/>
                  </a:rPr>
                  <a:t>Catalog Server</a:t>
                </a:r>
              </a:p>
            </p:txBody>
          </p:sp>
        </p:gr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5317" y="2531666"/>
              <a:ext cx="2065518" cy="953316"/>
            </a:xfrm>
            <a:prstGeom prst="rect">
              <a:avLst/>
            </a:prstGeom>
          </p:spPr>
        </p:pic>
      </p:grpSp>
    </p:spTree>
    <p:extLst>
      <p:ext uri="{BB962C8B-B14F-4D97-AF65-F5344CB8AC3E}">
        <p14:creationId xmlns:p14="http://schemas.microsoft.com/office/powerpoint/2010/main" val="1887110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the UI for an App for Office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64" y="2057401"/>
            <a:ext cx="5891265" cy="29731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32" y="1151860"/>
            <a:ext cx="4960905" cy="249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3732" y="3645748"/>
            <a:ext cx="4957215" cy="23077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1130678" y="2673498"/>
            <a:ext cx="2685315" cy="33712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latin typeface="Arial Black" pitchFamily="34" charset="0"/>
              </a:rPr>
              <a:t>My Content App</a:t>
            </a:r>
          </a:p>
        </p:txBody>
      </p:sp>
    </p:spTree>
    <p:extLst>
      <p:ext uri="{BB962C8B-B14F-4D97-AF65-F5344CB8AC3E}">
        <p14:creationId xmlns:p14="http://schemas.microsoft.com/office/powerpoint/2010/main" val="29368887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C3D6E74921EDE41A8C79FE33C458F91" ma:contentTypeVersion="6" ma:contentTypeDescription="Create a new document." ma:contentTypeScope="" ma:versionID="8ce734e2763c87cb7b5e43c000684c26">
  <xsd:schema xmlns:xsd="http://www.w3.org/2001/XMLSchema" xmlns:xs="http://www.w3.org/2001/XMLSchema" xmlns:p="http://schemas.microsoft.com/office/2006/metadata/properties" xmlns:ns1="http://schemas.microsoft.com/sharepoint/v3" targetNamespace="http://schemas.microsoft.com/office/2006/metadata/properties" ma:root="true" ma:fieldsID="9e2d08bd8ea8da1c3d64b7d49ee93571" ns1:_="">
    <xsd:import namespace="http://schemas.microsoft.com/sharepoint/v3"/>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28B9CF3-26BD-46D6-ABC9-FC6F439429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370</TotalTime>
  <Words>10693</Words>
  <Application>Microsoft Office PowerPoint</Application>
  <PresentationFormat>Custom</PresentationFormat>
  <Paragraphs>756</Paragraphs>
  <Slides>55</Slides>
  <Notes>49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Arial</vt:lpstr>
      <vt:lpstr>Arial Black</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Introduction to Apps for Office Development</vt:lpstr>
      <vt:lpstr>Agenda</vt:lpstr>
      <vt:lpstr>Introduction to Apps for Office</vt:lpstr>
      <vt:lpstr>What is the Web Extensibility Framework ?</vt:lpstr>
      <vt:lpstr>What is an App for Office?</vt:lpstr>
      <vt:lpstr>Types of Apps for Office</vt:lpstr>
      <vt:lpstr>App for Office Matrix</vt:lpstr>
      <vt:lpstr>Anatomy of an App for Office</vt:lpstr>
      <vt:lpstr>Creating the UI for an App for Office</vt:lpstr>
      <vt:lpstr>Adding a App for Office using the Insertion UI</vt:lpstr>
      <vt:lpstr>Using a Task Pane App for Office in Word</vt:lpstr>
      <vt:lpstr>Adding a Content App for Office in Excel</vt:lpstr>
      <vt:lpstr>Mail App for Outlook</vt:lpstr>
      <vt:lpstr>Mail App for Outlook in Outlook Web App (OWA)</vt:lpstr>
      <vt:lpstr>Mail App for Office in OWA for Mobile</vt:lpstr>
      <vt:lpstr>Developing Apps for Office with Visual Studio 2012</vt:lpstr>
      <vt:lpstr>Visual Studio Experience</vt:lpstr>
      <vt:lpstr>Create New App for Office Project</vt:lpstr>
      <vt:lpstr>App for Office Project Structure</vt:lpstr>
      <vt:lpstr>App Manifest Designer</vt:lpstr>
      <vt:lpstr>Create the HTML for a Web Page</vt:lpstr>
      <vt:lpstr>Write The “Hello Word” JavaScript</vt:lpstr>
      <vt:lpstr>Test/Debug the Apps for Office using {F5}</vt:lpstr>
      <vt:lpstr>PowerPoint Presentation</vt:lpstr>
      <vt:lpstr>Packaging and Deploying Apps for Office</vt:lpstr>
      <vt:lpstr>Distribution of Apps for Office </vt:lpstr>
      <vt:lpstr>The Office Store</vt:lpstr>
      <vt:lpstr>Office Store Login and User Identity</vt:lpstr>
      <vt:lpstr>The Office Store – Adding an App To Your Account</vt:lpstr>
      <vt:lpstr>Inserting and Starting An App from the Office Store</vt:lpstr>
      <vt:lpstr>Using an App from the Office Store</vt:lpstr>
      <vt:lpstr>Enterprise Management of Apps for Office</vt:lpstr>
      <vt:lpstr>App for Office Deployment</vt:lpstr>
      <vt:lpstr>SharePoint App Catalog</vt:lpstr>
      <vt:lpstr>SharePoint as an App for Office Catalog</vt:lpstr>
      <vt:lpstr>App for Office within a SharePoint App</vt:lpstr>
      <vt:lpstr>File Share App Catalog</vt:lpstr>
      <vt:lpstr>Exchange 2013 App Catalog</vt:lpstr>
      <vt:lpstr>PowerPoint Presentation</vt:lpstr>
      <vt:lpstr>Designing and Theming Apps for Office</vt:lpstr>
      <vt:lpstr>Designing Apps for Office - Shapes</vt:lpstr>
      <vt:lpstr>PowerPoint Presentation</vt:lpstr>
      <vt:lpstr>PowerPoint Presentation</vt:lpstr>
      <vt:lpstr>PowerPoint Presentation</vt:lpstr>
      <vt:lpstr>Theming and Branding Apps for Office</vt:lpstr>
      <vt:lpstr>Example App Without Any Theming</vt:lpstr>
      <vt:lpstr>Adding Styles to Theme an App</vt:lpstr>
      <vt:lpstr>Branding An App</vt:lpstr>
      <vt:lpstr>Blending in with CSS</vt:lpstr>
      <vt:lpstr>PowerPoint Presentation</vt:lpstr>
      <vt:lpstr>Navigation and Links</vt:lpstr>
      <vt:lpstr>Context Menus and Settings Controls</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4</cp:revision>
  <dcterms:created xsi:type="dcterms:W3CDTF">2012-06-08T22:41:39Z</dcterms:created>
  <dcterms:modified xsi:type="dcterms:W3CDTF">2012-12-19T11:10:47Z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0x0101001C3D6E74921EDE41A8C79FE33C458F91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