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648" r:id="rId6"/>
    <p:sldId id="792" r:id="rId7"/>
    <p:sldId id="824" r:id="rId8"/>
    <p:sldId id="855" r:id="rId9"/>
    <p:sldId id="856" r:id="rId10"/>
    <p:sldId id="857" r:id="rId11"/>
    <p:sldId id="858" r:id="rId12"/>
    <p:sldId id="859" r:id="rId13"/>
    <p:sldId id="860" r:id="rId14"/>
    <p:sldId id="861" r:id="rId15"/>
    <p:sldId id="825" r:id="rId16"/>
    <p:sldId id="862" r:id="rId17"/>
    <p:sldId id="863" r:id="rId18"/>
    <p:sldId id="864" r:id="rId19"/>
    <p:sldId id="865" r:id="rId20"/>
    <p:sldId id="866" r:id="rId21"/>
    <p:sldId id="867" r:id="rId22"/>
    <p:sldId id="868" r:id="rId23"/>
    <p:sldId id="826" r:id="rId24"/>
    <p:sldId id="869" r:id="rId25"/>
    <p:sldId id="870" r:id="rId26"/>
    <p:sldId id="871" r:id="rId27"/>
    <p:sldId id="872" r:id="rId28"/>
    <p:sldId id="827" r:id="rId29"/>
    <p:sldId id="873" r:id="rId30"/>
    <p:sldId id="874" r:id="rId31"/>
    <p:sldId id="875" r:id="rId32"/>
    <p:sldId id="828" r:id="rId33"/>
    <p:sldId id="876" r:id="rId34"/>
    <p:sldId id="877" r:id="rId35"/>
    <p:sldId id="878" r:id="rId36"/>
    <p:sldId id="879" r:id="rId37"/>
    <p:sldId id="880" r:id="rId38"/>
    <p:sldId id="823" r:id="rId39"/>
    <p:sldId id="790" r:id="rId40"/>
    <p:sldId id="791"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5621" autoAdjust="0"/>
  </p:normalViewPr>
  <p:slideViewPr>
    <p:cSldViewPr snapToGrid="0">
      <p:cViewPr varScale="1">
        <p:scale>
          <a:sx n="118" d="100"/>
          <a:sy n="118" d="100"/>
        </p:scale>
        <p:origin x="258"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The Text data type</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is used for simple data interactions. For example, it can be </a:t>
            </a:r>
            <a:r>
              <a:rPr lang="da-DK" sz="1000" baseline="0" dirty="0" smtClean="0">
                <a:solidFill>
                  <a:srgbClr val="EE7816"/>
                </a:solidFill>
                <a:cs typeface="Segoe UI" pitchFamily="-65" charset="-52"/>
              </a:rPr>
              <a:t>used to read and write </a:t>
            </a:r>
            <a:r>
              <a:rPr lang="en-US" sz="900" dirty="0" smtClean="0">
                <a:solidFill>
                  <a:srgbClr val="595959"/>
                </a:solidFill>
              </a:rPr>
              <a:t>the current selection in a word document.</a:t>
            </a:r>
            <a:endParaRPr lang="en-US" dirty="0" smtClean="0">
              <a:latin typeface="Segoe UI" pitchFamily="-65" charset="-52"/>
            </a:endParaRPr>
          </a:p>
          <a:p>
            <a:pPr eaLnBrk="1" hangingPunct="1">
              <a:spcBef>
                <a:spcPct val="0"/>
              </a:spcBef>
            </a:pPr>
            <a:endParaRPr lang="en-US" dirty="0" smtClean="0">
              <a:latin typeface="Segoe UI" pitchFamily="-65" charset="-52"/>
            </a:endParaRPr>
          </a:p>
          <a:p>
            <a:pPr marL="0" marR="0" indent="0" algn="l" defTabSz="914363" rtl="0" eaLnBrk="1" fontAlgn="auto" latinLnBrk="0" hangingPunct="1">
              <a:lnSpc>
                <a:spcPct val="90000"/>
              </a:lnSpc>
              <a:spcBef>
                <a:spcPct val="0"/>
              </a:spcBef>
              <a:spcAft>
                <a:spcPts val="333"/>
              </a:spcAft>
              <a:buClrTx/>
              <a:buSzTx/>
              <a:buFontTx/>
              <a:buNone/>
              <a:tabLst/>
              <a:defRPr/>
            </a:pPr>
            <a:r>
              <a:rPr lang="en-US" dirty="0" smtClean="0">
                <a:latin typeface="Segoe UI" pitchFamily="-65" charset="-52"/>
              </a:rPr>
              <a:t>So if you wanted to do this, you can use the </a:t>
            </a:r>
            <a:r>
              <a:rPr lang="en-US" sz="900" b="1" i="0" dirty="0" err="1" smtClean="0">
                <a:solidFill>
                  <a:srgbClr val="595959"/>
                </a:solidFill>
              </a:rPr>
              <a:t>getSelectedDataAsync</a:t>
            </a:r>
            <a:r>
              <a:rPr lang="en-US" sz="900" i="0" dirty="0" smtClean="0">
                <a:solidFill>
                  <a:srgbClr val="595959"/>
                </a:solidFill>
              </a:rPr>
              <a:t> and </a:t>
            </a:r>
            <a:r>
              <a:rPr lang="en-US" sz="900" b="1" i="0" dirty="0" err="1" smtClean="0">
                <a:solidFill>
                  <a:srgbClr val="595959"/>
                </a:solidFill>
              </a:rPr>
              <a:t>setSelectedDataAsync</a:t>
            </a:r>
            <a:r>
              <a:rPr lang="en-US" sz="900" baseline="0" dirty="0" smtClean="0">
                <a:solidFill>
                  <a:srgbClr val="EE7816"/>
                </a:solidFill>
                <a:cs typeface="Segoe UI" pitchFamily="-65" charset="-52"/>
              </a:rPr>
              <a:t> methods on the document object</a:t>
            </a:r>
            <a:endParaRPr lang="en-US" sz="900" baseline="0" dirty="0" smtClean="0">
              <a:solidFill>
                <a:srgbClr val="EE7816"/>
              </a:solidFill>
              <a:latin typeface="Segoe UI" pitchFamily="-65" charset="-52"/>
              <a:cs typeface="Segoe UI" pitchFamily="-65" charset="-52"/>
            </a:endParaRPr>
          </a:p>
          <a:p>
            <a:pPr marL="0" marR="0" indent="0" algn="l" defTabSz="914363" rtl="0" eaLnBrk="1" fontAlgn="auto" latinLnBrk="0" hangingPunct="1">
              <a:lnSpc>
                <a:spcPct val="90000"/>
              </a:lnSpc>
              <a:spcBef>
                <a:spcPct val="0"/>
              </a:spcBef>
              <a:spcAft>
                <a:spcPts val="333"/>
              </a:spcAft>
              <a:buClrTx/>
              <a:buSzTx/>
              <a:buFontTx/>
              <a:buNone/>
              <a:tabLst/>
              <a:defRPr/>
            </a:pPr>
            <a:endParaRPr lang="en-US" dirty="0" smtClean="0">
              <a:latin typeface="Segoe UI" pitchFamily="-65" charset="-52"/>
            </a:endParaRPr>
          </a:p>
          <a:p>
            <a:pPr marL="0" marR="0" indent="0" algn="l" defTabSz="914363" rtl="0" eaLnBrk="1" fontAlgn="auto" latinLnBrk="0" hangingPunct="1">
              <a:lnSpc>
                <a:spcPct val="90000"/>
              </a:lnSpc>
              <a:spcBef>
                <a:spcPct val="0"/>
              </a:spcBef>
              <a:spcAft>
                <a:spcPts val="333"/>
              </a:spcAft>
              <a:buClrTx/>
              <a:buSzTx/>
              <a:buFontTx/>
              <a:buNone/>
              <a:tabLst/>
              <a:defRPr/>
            </a:pPr>
            <a:r>
              <a:rPr lang="en-US" dirty="0" smtClean="0">
                <a:latin typeface="Segoe UI" pitchFamily="-65" charset="-52"/>
              </a:rPr>
              <a:t>The document object also provides</a:t>
            </a:r>
            <a:r>
              <a:rPr lang="en-US" baseline="0" dirty="0" smtClean="0">
                <a:latin typeface="Segoe UI" pitchFamily="-65" charset="-52"/>
              </a:rPr>
              <a:t> events for text selections.  </a:t>
            </a:r>
            <a:r>
              <a:rPr lang="da-DK" sz="1000" baseline="0" dirty="0" smtClean="0">
                <a:solidFill>
                  <a:srgbClr val="EE7816"/>
                </a:solidFill>
                <a:cs typeface="Segoe UI" pitchFamily="-65" charset="-52"/>
              </a:rPr>
              <a:t>For example, you can register a JavaScript function as a event handler by calling the </a:t>
            </a:r>
            <a:r>
              <a:rPr lang="en-US" sz="900" b="1" i="0" dirty="0" err="1" smtClean="0">
                <a:solidFill>
                  <a:srgbClr val="595959"/>
                </a:solidFill>
              </a:rPr>
              <a:t>addHandlerAsync</a:t>
            </a:r>
            <a:r>
              <a:rPr lang="en-US" sz="900" b="0" i="0" baseline="0" dirty="0" smtClean="0">
                <a:solidFill>
                  <a:srgbClr val="595959"/>
                </a:solidFill>
              </a:rPr>
              <a:t> to </a:t>
            </a:r>
            <a:r>
              <a:rPr lang="en-US" sz="900" dirty="0" smtClean="0">
                <a:solidFill>
                  <a:srgbClr val="595959"/>
                </a:solidFill>
              </a:rPr>
              <a:t>receive callback when the </a:t>
            </a:r>
            <a:r>
              <a:rPr lang="en-US" sz="900" b="1" i="0" dirty="0" err="1" smtClean="0">
                <a:solidFill>
                  <a:srgbClr val="595959"/>
                </a:solidFill>
              </a:rPr>
              <a:t>SelectionChanged</a:t>
            </a:r>
            <a:r>
              <a:rPr lang="en-US" sz="900" dirty="0" smtClean="0">
                <a:solidFill>
                  <a:srgbClr val="595959"/>
                </a:solidFill>
              </a:rPr>
              <a:t> event is fired</a:t>
            </a: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12/19/2012</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13</a:t>
            </a:fld>
            <a:endParaRPr lang="en-US" smtClean="0">
              <a:solidFill>
                <a:srgbClr val="000000"/>
              </a:solidFill>
            </a:endParaRPr>
          </a:p>
        </p:txBody>
      </p:sp>
    </p:spTree>
    <p:extLst>
      <p:ext uri="{BB962C8B-B14F-4D97-AF65-F5344CB8AC3E}">
        <p14:creationId xmlns:p14="http://schemas.microsoft.com/office/powerpoint/2010/main" val="351468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Working</a:t>
            </a:r>
            <a:r>
              <a:rPr lang="da-DK" sz="1000" baseline="0" dirty="0" smtClean="0">
                <a:solidFill>
                  <a:srgbClr val="EE7816"/>
                </a:solidFill>
                <a:cs typeface="Segoe UI" pitchFamily="-65" charset="-52"/>
              </a:rPr>
              <a:t> with simple text is great, and a common scenario, especially for Word.</a:t>
            </a:r>
          </a:p>
          <a:p>
            <a:pPr indent="-3966">
              <a:lnSpc>
                <a:spcPts val="2166"/>
              </a:lnSpc>
              <a:spcAft>
                <a:spcPts val="500"/>
              </a:spcAft>
              <a:defRPr/>
            </a:pPr>
            <a:r>
              <a:rPr lang="da-DK" sz="1000" dirty="0" smtClean="0">
                <a:solidFill>
                  <a:srgbClr val="EE7816"/>
                </a:solidFill>
                <a:cs typeface="Segoe UI" pitchFamily="-65" charset="-52"/>
              </a:rPr>
              <a:t>When working with task pane</a:t>
            </a:r>
            <a:r>
              <a:rPr lang="da-DK" sz="1000" baseline="0" dirty="0" smtClean="0">
                <a:solidFill>
                  <a:srgbClr val="EE7816"/>
                </a:solidFill>
                <a:cs typeface="Segoe UI" pitchFamily="-65" charset="-52"/>
              </a:rPr>
              <a:t> or </a:t>
            </a:r>
            <a:r>
              <a:rPr lang="da-DK" sz="1000" dirty="0" smtClean="0">
                <a:solidFill>
                  <a:srgbClr val="EE7816"/>
                </a:solidFill>
                <a:cs typeface="Segoe UI" pitchFamily="-65" charset="-52"/>
              </a:rPr>
              <a:t>content apps in Excel, it often makes sense to work with tables instead of simple text. This makes it possible to see a range of cells as a single data item with respect to</a:t>
            </a:r>
            <a:r>
              <a:rPr lang="da-DK" sz="1000" baseline="0" dirty="0" smtClean="0">
                <a:solidFill>
                  <a:srgbClr val="EE7816"/>
                </a:solidFill>
                <a:cs typeface="Segoe UI" pitchFamily="-65" charset="-52"/>
              </a:rPr>
              <a:t> reading and writing as well as hooking up an event handler to detect changes by the user. </a:t>
            </a:r>
          </a:p>
          <a:p>
            <a:pPr indent="-3966">
              <a:lnSpc>
                <a:spcPts val="2166"/>
              </a:lnSpc>
              <a:spcAft>
                <a:spcPts val="500"/>
              </a:spcAft>
              <a:defRPr/>
            </a:pPr>
            <a:endParaRPr lang="da-DK" sz="1000" baseline="0" dirty="0" smtClean="0">
              <a:solidFill>
                <a:srgbClr val="EE7816"/>
              </a:solidFill>
              <a:cs typeface="Segoe UI" pitchFamily="-65" charset="-52"/>
            </a:endParaRPr>
          </a:p>
          <a:p>
            <a:pPr indent="-3966">
              <a:lnSpc>
                <a:spcPts val="2166"/>
              </a:lnSpc>
              <a:spcAft>
                <a:spcPts val="500"/>
              </a:spcAft>
              <a:defRPr/>
            </a:pPr>
            <a:r>
              <a:rPr lang="da-DK" sz="1000" baseline="0" dirty="0" smtClean="0">
                <a:solidFill>
                  <a:srgbClr val="EE7816"/>
                </a:solidFill>
                <a:cs typeface="Segoe UI" pitchFamily="-65" charset="-52"/>
              </a:rPr>
              <a:t>A table also provides the user with the ability to add or delete rows which can trigger code inside the app to respond to those changes.</a:t>
            </a:r>
          </a:p>
          <a:p>
            <a:pPr indent="-3966">
              <a:lnSpc>
                <a:spcPts val="2166"/>
              </a:lnSpc>
              <a:spcAft>
                <a:spcPts val="500"/>
              </a:spcAft>
              <a:defRPr/>
            </a:pPr>
            <a:endParaRPr lang="en-US" sz="1000" dirty="0" smtClean="0">
              <a:solidFill>
                <a:srgbClr val="EE7816"/>
              </a:solidFill>
              <a:cs typeface="Segoe UI" pitchFamily="-65" charset="-52"/>
            </a:endParaRPr>
          </a:p>
          <a:p>
            <a:pPr eaLnBrk="1" hangingPunct="1">
              <a:spcBef>
                <a:spcPct val="0"/>
              </a:spcBef>
            </a:pPr>
            <a:r>
              <a:rPr lang="en-US" sz="1000" dirty="0" smtClean="0">
                <a:solidFill>
                  <a:srgbClr val="EE7816"/>
                </a:solidFill>
                <a:latin typeface="Segoe UI" pitchFamily="-65" charset="-52"/>
                <a:cs typeface="Segoe UI" pitchFamily="-65" charset="-52"/>
              </a:rPr>
              <a:t>Content within a Table object can also be accessed using the </a:t>
            </a:r>
            <a:r>
              <a:rPr lang="en-US" sz="900" b="1" i="0" dirty="0" err="1" smtClean="0">
                <a:solidFill>
                  <a:srgbClr val="595959"/>
                </a:solidFill>
              </a:rPr>
              <a:t>getSelectedDataAsync</a:t>
            </a:r>
            <a:r>
              <a:rPr lang="en-US" sz="900" dirty="0" smtClean="0">
                <a:solidFill>
                  <a:srgbClr val="595959"/>
                </a:solidFill>
              </a:rPr>
              <a:t> method and </a:t>
            </a:r>
            <a:r>
              <a:rPr lang="en-US" sz="900" b="1" i="0" dirty="0" err="1" smtClean="0">
                <a:solidFill>
                  <a:srgbClr val="595959"/>
                </a:solidFill>
              </a:rPr>
              <a:t>setSelectedDataAsync</a:t>
            </a:r>
            <a:r>
              <a:rPr lang="en-US" sz="900" i="0" dirty="0" smtClean="0">
                <a:solidFill>
                  <a:srgbClr val="595959"/>
                </a:solidFill>
              </a:rPr>
              <a:t> method</a:t>
            </a:r>
            <a:r>
              <a:rPr lang="en-US" sz="900" dirty="0" smtClean="0">
                <a:solidFill>
                  <a:srgbClr val="595959"/>
                </a:solidFill>
              </a:rPr>
              <a:t>. </a:t>
            </a:r>
          </a:p>
          <a:p>
            <a:pPr eaLnBrk="1" hangingPunct="1">
              <a:spcBef>
                <a:spcPct val="0"/>
              </a:spcBef>
            </a:pPr>
            <a:endParaRPr lang="en-US" sz="900" dirty="0" smtClean="0">
              <a:solidFill>
                <a:srgbClr val="595959"/>
              </a:solidFill>
            </a:endParaRPr>
          </a:p>
          <a:p>
            <a:pPr eaLnBrk="1" hangingPunct="1">
              <a:spcBef>
                <a:spcPct val="0"/>
              </a:spcBef>
            </a:pPr>
            <a:r>
              <a:rPr lang="en-US" sz="900" dirty="0" smtClean="0">
                <a:solidFill>
                  <a:srgbClr val="595959"/>
                </a:solidFill>
              </a:rPr>
              <a:t>You can also register an event handler for the </a:t>
            </a:r>
            <a:r>
              <a:rPr lang="en-US" sz="900" b="1" i="0" dirty="0" err="1" smtClean="0">
                <a:solidFill>
                  <a:srgbClr val="595959"/>
                </a:solidFill>
              </a:rPr>
              <a:t>SelectionChanged</a:t>
            </a:r>
            <a:r>
              <a:rPr lang="en-US" sz="900" dirty="0" smtClean="0">
                <a:solidFill>
                  <a:srgbClr val="595959"/>
                </a:solidFill>
              </a:rPr>
              <a:t> event for a specific table instead of registering the</a:t>
            </a:r>
            <a:r>
              <a:rPr lang="en-US" sz="900" baseline="0" dirty="0" smtClean="0">
                <a:solidFill>
                  <a:srgbClr val="595959"/>
                </a:solidFill>
              </a:rPr>
              <a:t> event at </a:t>
            </a:r>
            <a:r>
              <a:rPr lang="en-US" sz="900" dirty="0" smtClean="0">
                <a:solidFill>
                  <a:srgbClr val="595959"/>
                </a:solidFill>
              </a:rPr>
              <a:t>the document level.</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12/19/2012</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14</a:t>
            </a:fld>
            <a:endParaRPr lang="en-US" smtClean="0">
              <a:solidFill>
                <a:srgbClr val="000000"/>
              </a:solidFill>
            </a:endParaRPr>
          </a:p>
        </p:txBody>
      </p:sp>
    </p:spTree>
    <p:extLst>
      <p:ext uri="{BB962C8B-B14F-4D97-AF65-F5344CB8AC3E}">
        <p14:creationId xmlns:p14="http://schemas.microsoft.com/office/powerpoint/2010/main" val="361948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 example</a:t>
            </a:r>
            <a:r>
              <a:rPr lang="en-US" baseline="0" dirty="0" smtClean="0"/>
              <a:t> of using events for getting selected text from a word document</a:t>
            </a:r>
            <a:endParaRPr lang="en-US" dirty="0" smtClean="0"/>
          </a:p>
          <a:p>
            <a:endParaRPr lang="en-US" dirty="0" smtClean="0"/>
          </a:p>
          <a:p>
            <a:r>
              <a:rPr lang="en-US" dirty="0" smtClean="0"/>
              <a:t>The </a:t>
            </a:r>
            <a:r>
              <a:rPr lang="en-US" b="1" dirty="0" err="1" smtClean="0"/>
              <a:t>Office.initialize</a:t>
            </a:r>
            <a:r>
              <a:rPr lang="en-US" baseline="0" dirty="0" smtClean="0"/>
              <a:t> function has been implemented to register an event handler function named </a:t>
            </a:r>
            <a:r>
              <a:rPr lang="en-US" b="1" baseline="0" dirty="0" smtClean="0"/>
              <a:t>update</a:t>
            </a:r>
            <a:r>
              <a:rPr lang="en-US" baseline="0" dirty="0" smtClean="0"/>
              <a:t> that fires any time the user changes the selection in the current document. </a:t>
            </a:r>
          </a:p>
          <a:p>
            <a:endParaRPr lang="en-US" baseline="0" dirty="0" smtClean="0"/>
          </a:p>
          <a:p>
            <a:r>
              <a:rPr lang="en-US" baseline="0" dirty="0" smtClean="0"/>
              <a:t>The </a:t>
            </a:r>
            <a:r>
              <a:rPr lang="en-US" b="1" baseline="0" dirty="0" smtClean="0"/>
              <a:t>update </a:t>
            </a:r>
            <a:r>
              <a:rPr lang="en-US" baseline="0" dirty="0" smtClean="0"/>
              <a:t>function reads the current selection using the </a:t>
            </a:r>
            <a:r>
              <a:rPr lang="en-US" sz="900" dirty="0" err="1" smtClean="0">
                <a:solidFill>
                  <a:srgbClr val="595959"/>
                </a:solidFill>
              </a:rPr>
              <a:t>getSelectedDataAsync</a:t>
            </a:r>
            <a:r>
              <a:rPr lang="en-US" sz="900" dirty="0" smtClean="0">
                <a:solidFill>
                  <a:srgbClr val="595959"/>
                </a:solidFill>
              </a:rPr>
              <a:t> function using a coercion</a:t>
            </a:r>
            <a:r>
              <a:rPr lang="en-US" sz="900" baseline="0" dirty="0" smtClean="0">
                <a:solidFill>
                  <a:srgbClr val="595959"/>
                </a:solidFill>
              </a:rPr>
              <a:t> t</a:t>
            </a:r>
            <a:r>
              <a:rPr lang="en-US" sz="900" dirty="0" smtClean="0">
                <a:solidFill>
                  <a:srgbClr val="595959"/>
                </a:solidFill>
              </a:rPr>
              <a:t>ype of text</a:t>
            </a:r>
            <a:r>
              <a:rPr lang="en-US" sz="900" baseline="0" dirty="0" smtClean="0">
                <a:solidFill>
                  <a:srgbClr val="595959"/>
                </a:solidFill>
              </a:rPr>
              <a:t> and an </a:t>
            </a:r>
            <a:r>
              <a:rPr lang="en-US" sz="900" dirty="0" smtClean="0">
                <a:solidFill>
                  <a:srgbClr val="595959"/>
                </a:solidFill>
              </a:rPr>
              <a:t>anonymous function as the callback.</a:t>
            </a:r>
          </a:p>
          <a:p>
            <a:endParaRPr lang="en-US" sz="900" dirty="0" smtClean="0">
              <a:solidFill>
                <a:srgbClr val="595959"/>
              </a:solidFill>
            </a:endParaRPr>
          </a:p>
          <a:p>
            <a:r>
              <a:rPr lang="en-US" sz="900" dirty="0" smtClean="0">
                <a:solidFill>
                  <a:srgbClr val="595959"/>
                </a:solidFill>
              </a:rPr>
              <a:t>The</a:t>
            </a:r>
            <a:r>
              <a:rPr lang="en-US" sz="900" baseline="0" dirty="0" smtClean="0">
                <a:solidFill>
                  <a:srgbClr val="595959"/>
                </a:solidFill>
              </a:rPr>
              <a:t> anonymous function extracts the </a:t>
            </a:r>
            <a:r>
              <a:rPr lang="en-US" sz="900" dirty="0" smtClean="0">
                <a:solidFill>
                  <a:srgbClr val="595959"/>
                </a:solidFill>
              </a:rPr>
              <a:t>current selection from the </a:t>
            </a:r>
            <a:r>
              <a:rPr lang="en-US" sz="900" baseline="0" dirty="0" smtClean="0">
                <a:solidFill>
                  <a:srgbClr val="595959"/>
                </a:solidFill>
              </a:rPr>
              <a:t>results and sends it to a </a:t>
            </a:r>
            <a:r>
              <a:rPr lang="en-US" sz="900" b="1" dirty="0" err="1" smtClean="0">
                <a:solidFill>
                  <a:srgbClr val="595959"/>
                </a:solidFill>
              </a:rPr>
              <a:t>setSource</a:t>
            </a:r>
            <a:r>
              <a:rPr lang="en-US" sz="900" dirty="0" smtClean="0">
                <a:solidFill>
                  <a:srgbClr val="595959"/>
                </a:solidFill>
              </a:rPr>
              <a:t> function. </a:t>
            </a:r>
          </a:p>
          <a:p>
            <a:endParaRPr lang="en-US" sz="900" dirty="0" smtClean="0">
              <a:solidFill>
                <a:srgbClr val="595959"/>
              </a:solidFill>
            </a:endParaRPr>
          </a:p>
          <a:p>
            <a:r>
              <a:rPr lang="en-US" sz="900" dirty="0" smtClean="0">
                <a:solidFill>
                  <a:srgbClr val="595959"/>
                </a:solidFill>
              </a:rPr>
              <a:t>The </a:t>
            </a:r>
            <a:r>
              <a:rPr lang="en-US" sz="900" b="1" dirty="0" err="1" smtClean="0">
                <a:solidFill>
                  <a:srgbClr val="595959"/>
                </a:solidFill>
              </a:rPr>
              <a:t>setSource</a:t>
            </a:r>
            <a:r>
              <a:rPr lang="en-US" sz="900" dirty="0" smtClean="0">
                <a:solidFill>
                  <a:srgbClr val="595959"/>
                </a:solidFill>
              </a:rPr>
              <a:t> function appends the value of the current selection into a query string parameter at the end of an URL that does a lookup on the </a:t>
            </a:r>
            <a:r>
              <a:rPr lang="da-DK" sz="1000" dirty="0" smtClean="0">
                <a:solidFill>
                  <a:srgbClr val="EE7816"/>
                </a:solidFill>
                <a:cs typeface="Segoe UI" pitchFamily="-65" charset="-52"/>
              </a:rPr>
              <a:t>Wikipedia Web site and the results are added as</a:t>
            </a:r>
            <a:r>
              <a:rPr lang="da-DK" sz="1000" baseline="0" dirty="0" smtClean="0">
                <a:solidFill>
                  <a:srgbClr val="EE7816"/>
                </a:solidFill>
                <a:cs typeface="Segoe UI" pitchFamily="-65" charset="-52"/>
              </a:rPr>
              <a:t> the contents of an iFrame so they can be seen by the user.</a:t>
            </a:r>
            <a:endParaRPr lang="en-US" dirty="0"/>
          </a:p>
        </p:txBody>
      </p:sp>
    </p:spTree>
    <p:extLst>
      <p:ext uri="{BB962C8B-B14F-4D97-AF65-F5344CB8AC3E}">
        <p14:creationId xmlns:p14="http://schemas.microsoft.com/office/powerpoint/2010/main" val="194853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p>
          <a:p>
            <a:r>
              <a:rPr lang="en-US" sz="2000" dirty="0" smtClean="0"/>
              <a:t>For text shape, you can pass data as a string. </a:t>
            </a:r>
          </a:p>
          <a:p>
            <a:r>
              <a:rPr lang="en-US" sz="2000" dirty="0" smtClean="0"/>
              <a:t>For matrix shape, you should pass the data using 2 dimensional JavaScript array.</a:t>
            </a:r>
            <a:r>
              <a:rPr lang="en-US" sz="2000" baseline="0" dirty="0" smtClean="0"/>
              <a:t> </a:t>
            </a:r>
          </a:p>
          <a:p>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t>
            </a:r>
          </a:p>
          <a:p>
            <a:r>
              <a:rPr lang="en-US" sz="2000" baseline="0" dirty="0" smtClean="0"/>
              <a:t>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a:t>
            </a:r>
            <a:r>
              <a:rPr lang="en-US" sz="2200" baseline="0" smtClean="0"/>
              <a:t>table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473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a:t>
            </a:r>
          </a:p>
          <a:p>
            <a:endParaRPr lang="en-US" baseline="0" dirty="0" smtClean="0"/>
          </a:p>
          <a:p>
            <a:r>
              <a:rPr lang="en-US" baseline="0" dirty="0" smtClean="0"/>
              <a:t>HTML and OOXML are advanced coercion types that are only support in Word 2013 and not in Excel</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If you want to see an example of these advanced coercion types, there is a great app in the Office Store that will convert a blank Word document into a specific print template such as mailing labels or name tags…this leverages the OOXML coercion type</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56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Apps</a:t>
            </a:r>
            <a:r>
              <a:rPr lang="en-US" baseline="0" dirty="0" smtClean="0"/>
              <a:t> for Office, </a:t>
            </a:r>
            <a:r>
              <a:rPr lang="en-US" dirty="0" smtClean="0"/>
              <a:t>Bindings allows an app to lock</a:t>
            </a:r>
            <a:r>
              <a:rPr lang="en-US" baseline="0" dirty="0" smtClean="0"/>
              <a:t> in to a </a:t>
            </a:r>
            <a:r>
              <a:rPr lang="en-US" dirty="0" smtClean="0"/>
              <a:t>specific section within a document. </a:t>
            </a:r>
          </a:p>
          <a:p>
            <a:r>
              <a:rPr lang="en-US" dirty="0" smtClean="0"/>
              <a:t>A binding can be created </a:t>
            </a:r>
            <a:r>
              <a:rPr lang="en-US" baseline="0" dirty="0" smtClean="0"/>
              <a:t>based on the current selection. </a:t>
            </a:r>
          </a:p>
          <a:p>
            <a:r>
              <a:rPr lang="en-US" baseline="0" dirty="0" smtClean="0"/>
              <a:t>A binding can also be defined used a named item such as a named range in an Excel workbook or a bookmark in a Word document. </a:t>
            </a:r>
          </a:p>
          <a:p>
            <a:r>
              <a:rPr lang="en-US" baseline="0" dirty="0" smtClean="0"/>
              <a:t>A binding adds value by providing a named section that can be read from or written to regardless of what the current selection is. </a:t>
            </a:r>
          </a:p>
          <a:p>
            <a:r>
              <a:rPr lang="en-US" baseline="0" dirty="0" smtClean="0"/>
              <a:t>A binding also support events so you can add an event handler that detects when the user has made a change to the content inside a binding.</a:t>
            </a:r>
          </a:p>
          <a:p>
            <a:endParaRPr lang="en-US" dirty="0" smtClean="0"/>
          </a:p>
          <a:p>
            <a:r>
              <a:rPr lang="en-US" dirty="0" smtClean="0"/>
              <a:t>Bindings support three different data shapes.</a:t>
            </a:r>
          </a:p>
          <a:p>
            <a:pPr marL="171450" indent="-171450">
              <a:buFontTx/>
              <a:buChar char="-"/>
            </a:pPr>
            <a:r>
              <a:rPr lang="en-US" b="1" dirty="0" smtClean="0">
                <a:solidFill>
                  <a:schemeClr val="bg2">
                    <a:lumMod val="75000"/>
                  </a:schemeClr>
                </a:solidFill>
              </a:rPr>
              <a:t>Text bindings</a:t>
            </a:r>
            <a:r>
              <a:rPr lang="en-US" dirty="0" smtClean="0"/>
              <a:t> are used for binding to an individual cell in Excel or text in word. </a:t>
            </a:r>
          </a:p>
          <a:p>
            <a:pPr marL="171450" indent="-171450">
              <a:buFontTx/>
              <a:buChar char="-"/>
            </a:pP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p>
          <a:p>
            <a:pPr marL="171450" indent="-171450">
              <a:buFontTx/>
              <a:buChar char="-"/>
            </a:pP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838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app 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a:t>
            </a:r>
          </a:p>
          <a:p>
            <a:pPr indent="-3966">
              <a:lnSpc>
                <a:spcPts val="2166"/>
              </a:lnSpc>
              <a:spcAft>
                <a:spcPts val="500"/>
              </a:spcAft>
              <a:defRPr/>
            </a:pPr>
            <a:r>
              <a:rPr lang="en-US" sz="900" dirty="0" smtClean="0">
                <a:solidFill>
                  <a:srgbClr val="595959"/>
                </a:solidFill>
              </a:rPr>
              <a:t>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12/19/2012</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21</a:t>
            </a:fld>
            <a:endParaRPr lang="en-US" smtClean="0">
              <a:solidFill>
                <a:srgbClr val="000000"/>
              </a:solidFill>
            </a:endParaRPr>
          </a:p>
        </p:txBody>
      </p:sp>
    </p:spTree>
    <p:extLst>
      <p:ext uri="{BB962C8B-B14F-4D97-AF65-F5344CB8AC3E}">
        <p14:creationId xmlns:p14="http://schemas.microsoft.com/office/powerpoint/2010/main" val="674840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 of the </a:t>
            </a:r>
            <a:r>
              <a:rPr lang="en-US" sz="2400" dirty="0" err="1" smtClean="0"/>
              <a:t>office.content.document</a:t>
            </a:r>
            <a:r>
              <a:rPr lang="en-US" sz="2400" dirty="0" smtClean="0"/>
              <a:t> object</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591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smtClean="0">
                <a:solidFill>
                  <a:srgbClr val="EE7816"/>
                </a:solidFill>
                <a:cs typeface="Segoe UI" pitchFamily="-65" charset="-52"/>
              </a:rPr>
              <a:t>Microsoft Word intorduced</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Content Controls in </a:t>
            </a:r>
            <a:r>
              <a:rPr lang="en-US" sz="900" dirty="0" smtClean="0">
                <a:solidFill>
                  <a:srgbClr val="595959"/>
                </a:solidFill>
              </a:rPr>
              <a:t>Office 2007. Content controls act as containers and user input controls</a:t>
            </a:r>
            <a:r>
              <a:rPr lang="en-US" sz="900" baseline="0" dirty="0" smtClean="0">
                <a:solidFill>
                  <a:srgbClr val="595959"/>
                </a:solidFill>
              </a:rPr>
              <a:t> </a:t>
            </a:r>
            <a:r>
              <a:rPr lang="en-US" sz="900" dirty="0" smtClean="0">
                <a:solidFill>
                  <a:srgbClr val="595959"/>
                </a:solidFill>
              </a:rPr>
              <a:t>for specific kinds of content. A valuable</a:t>
            </a:r>
            <a:r>
              <a:rPr lang="en-US" sz="900" baseline="0" dirty="0" smtClean="0">
                <a:solidFill>
                  <a:srgbClr val="595959"/>
                </a:solidFill>
              </a:rPr>
              <a:t> role of c</a:t>
            </a:r>
            <a:r>
              <a:rPr lang="en-US" sz="900" dirty="0" smtClean="0">
                <a:solidFill>
                  <a:srgbClr val="595959"/>
                </a:solidFill>
              </a:rPr>
              <a:t>ontent controls is that they can be mapped to nodes within a custom XML part, which is a</a:t>
            </a:r>
            <a:r>
              <a:rPr lang="en-US" sz="900" baseline="0" dirty="0" smtClean="0">
                <a:solidFill>
                  <a:srgbClr val="595959"/>
                </a:solidFill>
              </a:rPr>
              <a:t> custom </a:t>
            </a:r>
            <a:r>
              <a:rPr lang="en-US" sz="900" dirty="0" smtClean="0">
                <a:solidFill>
                  <a:srgbClr val="595959"/>
                </a:solidFill>
              </a:rPr>
              <a:t>XML file embedded within a Office document such as a DOCX file.. </a:t>
            </a:r>
          </a:p>
          <a:p>
            <a:endParaRPr lang="en-US" dirty="0" smtClean="0"/>
          </a:p>
          <a:p>
            <a:pPr indent="-3966">
              <a:lnSpc>
                <a:spcPts val="2166"/>
              </a:lnSpc>
              <a:spcAft>
                <a:spcPts val="500"/>
              </a:spcAft>
              <a:defRPr/>
            </a:pPr>
            <a:r>
              <a:rPr lang="da-DK" sz="1000" dirty="0" smtClean="0">
                <a:solidFill>
                  <a:srgbClr val="EE7816"/>
                </a:solidFill>
                <a:cs typeface="Segoe UI" pitchFamily="-65" charset="-52"/>
              </a:rPr>
              <a:t>With Office 2013, there is a new content control for repeating sections. </a:t>
            </a:r>
            <a:r>
              <a:rPr lang="en-US" sz="900" dirty="0" smtClean="0">
                <a:solidFill>
                  <a:srgbClr val="595959"/>
                </a:solidFill>
              </a:rPr>
              <a:t>A Repeating Section content control provides the capability to bind to a collection of nodes which typically represent the many side on a one-to-many relationship</a:t>
            </a:r>
          </a:p>
          <a:p>
            <a:pPr indent="-3966">
              <a:lnSpc>
                <a:spcPts val="2166"/>
              </a:lnSpc>
              <a:spcAft>
                <a:spcPts val="500"/>
              </a:spcAft>
              <a:defRPr/>
            </a:pPr>
            <a:endParaRPr lang="en-US" sz="900" dirty="0" smtClean="0">
              <a:solidFill>
                <a:srgbClr val="595959"/>
              </a:solidFill>
            </a:endParaRPr>
          </a:p>
          <a:p>
            <a:pPr indent="-3966">
              <a:lnSpc>
                <a:spcPts val="2166"/>
              </a:lnSpc>
              <a:spcAft>
                <a:spcPts val="500"/>
              </a:spcAft>
              <a:defRPr/>
            </a:pPr>
            <a:r>
              <a:rPr lang="en-US" sz="900" dirty="0" smtClean="0">
                <a:solidFill>
                  <a:srgbClr val="595959"/>
                </a:solidFill>
              </a:rPr>
              <a:t>This can be seen in the example on this slide where a project for a specific client has many time activities</a:t>
            </a:r>
          </a:p>
          <a:p>
            <a:pPr indent="-3966">
              <a:lnSpc>
                <a:spcPts val="2166"/>
              </a:lnSpc>
              <a:spcAft>
                <a:spcPts val="500"/>
              </a:spcAft>
              <a:defRPr/>
            </a:pPr>
            <a:r>
              <a:rPr lang="en-US" sz="900" dirty="0" smtClean="0">
                <a:solidFill>
                  <a:srgbClr val="595959"/>
                </a:solidFill>
              </a:rPr>
              <a:t>Notice</a:t>
            </a:r>
            <a:r>
              <a:rPr lang="en-US" sz="900" baseline="0" dirty="0" smtClean="0">
                <a:solidFill>
                  <a:srgbClr val="595959"/>
                </a:solidFill>
              </a:rPr>
              <a:t> the custom xml on the right and how it makes to the content controls within on the document to the left</a:t>
            </a:r>
            <a:endParaRPr lang="en-US" sz="900" dirty="0" smtClean="0">
              <a:solidFill>
                <a:srgbClr val="595959"/>
              </a:solidFill>
            </a:endParaRPr>
          </a:p>
        </p:txBody>
      </p:sp>
    </p:spTree>
    <p:extLst>
      <p:ext uri="{BB962C8B-B14F-4D97-AF65-F5344CB8AC3E}">
        <p14:creationId xmlns:p14="http://schemas.microsoft.com/office/powerpoint/2010/main" val="2399021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Office 2007 introduced files built using the Office Open XML structure, Microsoft Word has supported embedding one or more custom XML documents within a DOCX file known as a </a:t>
            </a:r>
            <a:r>
              <a:rPr lang="en-US" b="1" dirty="0" smtClean="0"/>
              <a:t>custom XML</a:t>
            </a:r>
            <a:r>
              <a:rPr lang="en-US" b="1" baseline="0" dirty="0" smtClean="0"/>
              <a:t> part</a:t>
            </a:r>
            <a:r>
              <a:rPr lang="en-US" dirty="0" smtClean="0"/>
              <a:t>.</a:t>
            </a:r>
            <a:r>
              <a:rPr lang="en-US" baseline="0" dirty="0" smtClean="0"/>
              <a:t> </a:t>
            </a:r>
          </a:p>
          <a:p>
            <a:endParaRPr lang="en-US" baseline="0" dirty="0" smtClean="0"/>
          </a:p>
          <a:p>
            <a:r>
              <a:rPr lang="en-US" dirty="0" smtClean="0"/>
              <a:t>A task pane app can be written to add, replace, update or delete a custom XML part. </a:t>
            </a:r>
          </a:p>
          <a:p>
            <a:endParaRPr lang="en-US" dirty="0" smtClean="0"/>
          </a:p>
          <a:p>
            <a:r>
              <a:rPr lang="en-US" dirty="0" smtClean="0"/>
              <a:t>An app can also retrieve a specific XML part using a</a:t>
            </a:r>
            <a:r>
              <a:rPr lang="en-US" baseline="0" dirty="0" smtClean="0"/>
              <a:t>n XML namespace and get or set specific node values. </a:t>
            </a:r>
          </a:p>
          <a:p>
            <a:endParaRPr lang="en-US" baseline="0" dirty="0" smtClean="0"/>
          </a:p>
          <a:p>
            <a:r>
              <a:rPr lang="en-US" baseline="0" dirty="0" smtClean="0"/>
              <a:t>Furthermore, an app can register an event handler that fires whenever there is a user action which results in a node being </a:t>
            </a:r>
            <a:r>
              <a:rPr lang="en-US" dirty="0" smtClean="0"/>
              <a:t>deleted, inserted, or replaced.</a:t>
            </a:r>
          </a:p>
          <a:p>
            <a:endParaRPr lang="en-US" dirty="0" smtClean="0"/>
          </a:p>
          <a:p>
            <a:r>
              <a:rPr lang="en-US" dirty="0" smtClean="0"/>
              <a:t>The Office API provide a core set of objects for working with custom XML parts which includes the following.</a:t>
            </a:r>
          </a:p>
          <a:p>
            <a:pPr lvl="1"/>
            <a:r>
              <a:rPr lang="en-US" dirty="0" err="1" smtClean="0"/>
              <a:t>CustomXmlPart</a:t>
            </a:r>
            <a:endParaRPr lang="en-US" dirty="0" smtClean="0"/>
          </a:p>
          <a:p>
            <a:pPr lvl="1"/>
            <a:r>
              <a:rPr lang="en-US" dirty="0" err="1" smtClean="0"/>
              <a:t>CustomXmlParts</a:t>
            </a:r>
            <a:endParaRPr lang="en-US" dirty="0" smtClean="0"/>
          </a:p>
          <a:p>
            <a:pPr lvl="1"/>
            <a:r>
              <a:rPr lang="en-US" dirty="0" err="1" smtClean="0"/>
              <a:t>CustomXmlNode</a:t>
            </a:r>
            <a:endParaRPr lang="en-US" dirty="0" smtClean="0"/>
          </a:p>
          <a:p>
            <a:pPr lvl="1"/>
            <a:r>
              <a:rPr lang="en-US" dirty="0" err="1" smtClean="0"/>
              <a:t>CustomXmlPrefixMappings</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17BB12F-765B-4025-A1C1-D2C7D4C7810F}"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297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document-centric Apps for Office. </a:t>
            </a:r>
          </a:p>
          <a:p>
            <a:endParaRPr lang="en-US" baseline="0" dirty="0" smtClean="0"/>
          </a:p>
          <a:p>
            <a:pPr lvl="1"/>
            <a:r>
              <a:rPr lang="en-US" b="1" dirty="0" smtClean="0"/>
              <a:t>Task Pane Apps</a:t>
            </a:r>
            <a:r>
              <a:rPr lang="en-US" dirty="0" smtClean="0"/>
              <a:t> are document-centric and are designed to assist user working with documents. </a:t>
            </a:r>
          </a:p>
          <a:p>
            <a:pPr lvl="1"/>
            <a:r>
              <a:rPr lang="en-US" baseline="0" dirty="0" smtClean="0"/>
              <a:t>Task pane apps can be used in </a:t>
            </a:r>
            <a:r>
              <a:rPr lang="en-US" dirty="0" smtClean="0"/>
              <a:t>Word, Excel and Project.</a:t>
            </a:r>
          </a:p>
          <a:p>
            <a:pPr lvl="1"/>
            <a:r>
              <a:rPr lang="en-US" dirty="0" smtClean="0"/>
              <a:t>By default, task pane apps</a:t>
            </a:r>
            <a:r>
              <a:rPr lang="en-US" baseline="0" dirty="0" smtClean="0"/>
              <a:t> use 320px right on the right hand side of a document, but can be resized, moved, and even undocked from Office, the key being they are not part of the document…they assist the document</a:t>
            </a:r>
            <a:endParaRPr lang="en-US" dirty="0" smtClean="0"/>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An example of task pane app might</a:t>
            </a:r>
            <a:r>
              <a:rPr lang="en-US" baseline="0" dirty="0" smtClean="0"/>
              <a:t> be for </a:t>
            </a:r>
            <a:r>
              <a:rPr lang="en-US" dirty="0" smtClean="0"/>
              <a:t>searching the Internet on links related to text</a:t>
            </a:r>
            <a:r>
              <a:rPr lang="en-US" baseline="0" dirty="0" smtClean="0"/>
              <a:t> selected in a document</a:t>
            </a:r>
            <a:endParaRPr lang="en-US" dirty="0" smtClean="0"/>
          </a:p>
          <a:p>
            <a:pPr>
              <a:spcBef>
                <a:spcPts val="1200"/>
              </a:spcBef>
            </a:pPr>
            <a:endParaRPr lang="en-US" dirty="0" smtClean="0"/>
          </a:p>
          <a:p>
            <a:pPr lvl="1">
              <a:spcBef>
                <a:spcPts val="1200"/>
              </a:spcBef>
            </a:pPr>
            <a:r>
              <a:rPr lang="en-US" b="1" dirty="0" smtClean="0"/>
              <a:t>Content Apps</a:t>
            </a:r>
            <a:r>
              <a:rPr lang="en-US" dirty="0" smtClean="0"/>
              <a:t> are document centric and are designed to add embedded content and functionality directly into a document. </a:t>
            </a:r>
          </a:p>
          <a:p>
            <a:pPr lvl="1">
              <a:spcBef>
                <a:spcPts val="1200"/>
              </a:spcBef>
            </a:pPr>
            <a:r>
              <a:rPr lang="en-US" dirty="0" smtClean="0"/>
              <a:t>Content apps are used exclusively with Excel 2013 so the associated document will always be an</a:t>
            </a:r>
            <a:r>
              <a:rPr lang="en-US" baseline="0" dirty="0" smtClean="0"/>
              <a:t> Excel workbook.</a:t>
            </a:r>
          </a:p>
          <a:p>
            <a:pPr lvl="1">
              <a:spcBef>
                <a:spcPts val="1200"/>
              </a:spcBef>
            </a:pPr>
            <a:r>
              <a:rPr lang="en-US" baseline="0" dirty="0" smtClean="0"/>
              <a:t>These apps can read and write to cells in the Excel workbook</a:t>
            </a:r>
          </a:p>
          <a:p>
            <a:pPr lvl="1">
              <a:spcBef>
                <a:spcPts val="1200"/>
              </a:spcBef>
            </a:pPr>
            <a:r>
              <a:rPr lang="en-US" baseline="0" dirty="0" smtClean="0"/>
              <a:t>An example might be a rich data visual that leverages a range of cells in an Excel Workbook</a:t>
            </a:r>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42402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published recommended guidelines for designing and implementing centric Apps for Office.</a:t>
            </a:r>
            <a:r>
              <a:rPr lang="en-US" baseline="0" dirty="0" smtClean="0"/>
              <a:t> </a:t>
            </a:r>
          </a:p>
          <a:p>
            <a:r>
              <a:rPr lang="en-US" baseline="0" dirty="0" smtClean="0"/>
              <a:t>These guidelines include using </a:t>
            </a:r>
            <a:r>
              <a:rPr lang="en-US" dirty="0" smtClean="0"/>
              <a:t>Office styles and user interface experience standards. </a:t>
            </a:r>
          </a:p>
          <a:p>
            <a:endParaRPr lang="en-US" dirty="0" smtClean="0"/>
          </a:p>
          <a:p>
            <a:r>
              <a:rPr lang="en-US" dirty="0" smtClean="0"/>
              <a:t>You should keep in mind that you must design and test all the scenarios you plan to support which might include UI</a:t>
            </a:r>
            <a:r>
              <a:rPr lang="en-US" baseline="0" dirty="0" smtClean="0"/>
              <a:t> experience for the </a:t>
            </a:r>
            <a:r>
              <a:rPr lang="en-US" dirty="0" smtClean="0"/>
              <a:t>browser, for tablets and mobile devices in addition to</a:t>
            </a:r>
            <a:r>
              <a:rPr lang="en-US" baseline="0" dirty="0" smtClean="0"/>
              <a:t> the UI experience in the standard Office applications themselves.</a:t>
            </a:r>
            <a:endParaRPr lang="en-US" dirty="0" smtClean="0"/>
          </a:p>
          <a:p>
            <a:endParaRPr lang="en-US" dirty="0" smtClean="0"/>
          </a:p>
          <a:p>
            <a:r>
              <a:rPr lang="en-US" dirty="0" smtClean="0"/>
              <a:t>You should also consider and make decisions about which Web technology makes sense to use. While HTML5 makes the most sense, you should understand that other Web technologies</a:t>
            </a:r>
            <a:r>
              <a:rPr lang="en-US" baseline="0" dirty="0" smtClean="0"/>
              <a:t> such as </a:t>
            </a:r>
            <a:r>
              <a:rPr lang="en-US" dirty="0" smtClean="0"/>
              <a:t>Silverlight and Flash can also be used in specific scenarios to achieve what cannot be done or what cannot be done easily with HTML5.</a:t>
            </a:r>
            <a:r>
              <a:rPr lang="en-US" baseline="0" dirty="0" smtClean="0"/>
              <a:t>  You could even leverage server-side web technologies since Office just needs to know a web entry point into the app</a:t>
            </a:r>
            <a:endParaRPr lang="en-US" dirty="0" smtClean="0"/>
          </a:p>
          <a:p>
            <a:pPr marL="460375" lvl="1" indent="0">
              <a:buNone/>
            </a:pP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24D0BEB-1195-43F1-9A8F-B0AAF1590A84}"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6078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Microsoft has made specific</a:t>
            </a:r>
            <a:r>
              <a:rPr lang="en-US" sz="2400" baseline="0" dirty="0" smtClean="0"/>
              <a:t> recommendations for task pane apps with regard to l</a:t>
            </a:r>
            <a:r>
              <a:rPr lang="en-US" sz="2400" dirty="0" smtClean="0"/>
              <a:t>ayout guidance. </a:t>
            </a:r>
          </a:p>
          <a:p>
            <a:endParaRPr lang="en-US" sz="2400" dirty="0" smtClean="0"/>
          </a:p>
          <a:p>
            <a:r>
              <a:rPr lang="en-US" sz="2400" dirty="0" smtClean="0"/>
              <a:t>The d</a:t>
            </a:r>
            <a:r>
              <a:rPr lang="en-US" sz="2000" dirty="0" smtClean="0"/>
              <a:t>efault width of a task pane app is 320 pixels. As a developer you cannot change that width with HTML, CSS or JavaScript. </a:t>
            </a:r>
          </a:p>
          <a:p>
            <a:r>
              <a:rPr lang="en-US" sz="2000" dirty="0" smtClean="0"/>
              <a:t>To</a:t>
            </a:r>
            <a:r>
              <a:rPr lang="en-US" sz="2000" baseline="0" dirty="0" smtClean="0"/>
              <a:t> make things even more challenging, the user can </a:t>
            </a:r>
            <a:r>
              <a:rPr lang="en-US" sz="2000" dirty="0" smtClean="0"/>
              <a:t>resize the width, move,</a:t>
            </a:r>
            <a:r>
              <a:rPr lang="en-US" sz="2000" baseline="0" dirty="0" smtClean="0"/>
              <a:t> and even undock</a:t>
            </a:r>
            <a:r>
              <a:rPr lang="en-US" sz="2000" dirty="0" smtClean="0"/>
              <a:t> a task pane, all of which could</a:t>
            </a:r>
            <a:r>
              <a:rPr lang="en-US" sz="2000" baseline="0" dirty="0" smtClean="0"/>
              <a:t> effect the width </a:t>
            </a:r>
            <a:r>
              <a:rPr lang="en-US" sz="2000" dirty="0" smtClean="0"/>
              <a:t>your task pane app. </a:t>
            </a:r>
          </a:p>
          <a:p>
            <a:r>
              <a:rPr lang="en-US" sz="2000" dirty="0" smtClean="0"/>
              <a:t>Therefore, make sure you test your app by resizing and ensure that</a:t>
            </a:r>
            <a:r>
              <a:rPr lang="en-US" sz="2000" baseline="0" dirty="0" smtClean="0"/>
              <a:t> the user experience does not break down.</a:t>
            </a:r>
            <a:endParaRPr lang="en-US" sz="2000" dirty="0" smtClean="0"/>
          </a:p>
          <a:p>
            <a:endParaRPr lang="en-US" sz="2400" dirty="0" smtClean="0"/>
          </a:p>
          <a:p>
            <a:r>
              <a:rPr lang="en-US" sz="2400" dirty="0" smtClean="0"/>
              <a:t>As a developer of</a:t>
            </a:r>
            <a:r>
              <a:rPr lang="en-US" sz="2400" baseline="0" dirty="0" smtClean="0"/>
              <a:t> a task pane app</a:t>
            </a:r>
            <a:r>
              <a:rPr lang="en-US" sz="2400" dirty="0" smtClean="0"/>
              <a:t>, you</a:t>
            </a:r>
            <a:r>
              <a:rPr lang="en-US" sz="2400" baseline="0" dirty="0" smtClean="0"/>
              <a:t> can add custom menus to the </a:t>
            </a:r>
            <a:r>
              <a:rPr lang="en-US" sz="2000" dirty="0" smtClean="0"/>
              <a:t>context menu of an app located at the top-right corner. However. You have no control over the top-level Office Task Pane menu nor do you have control over any other menus within the Office UI. </a:t>
            </a:r>
            <a:r>
              <a:rPr lang="en-US" sz="2000" baseline="0" dirty="0" smtClean="0"/>
              <a:t> </a:t>
            </a:r>
            <a:r>
              <a:rPr lang="en-US" sz="2000" dirty="0" smtClean="0"/>
              <a:t>Basically, the</a:t>
            </a:r>
            <a:r>
              <a:rPr lang="en-US" sz="2000" baseline="0" dirty="0" smtClean="0"/>
              <a:t> app can’t reach outside of itself</a:t>
            </a:r>
            <a:endParaRPr lang="en-US" sz="2000" dirty="0" smtClean="0"/>
          </a:p>
          <a:p>
            <a:endParaRPr lang="en-US" sz="2400" dirty="0" smtClean="0"/>
          </a:p>
          <a:p>
            <a:r>
              <a:rPr lang="en-US" sz="2400" dirty="0" smtClean="0"/>
              <a:t>There is also strict</a:t>
            </a:r>
            <a:r>
              <a:rPr lang="en-US" sz="2400" baseline="0" dirty="0" smtClean="0"/>
              <a:t> </a:t>
            </a:r>
            <a:r>
              <a:rPr lang="en-US" sz="2400" dirty="0" smtClean="0"/>
              <a:t>guidance with respect to scrollbars. </a:t>
            </a:r>
            <a:r>
              <a:rPr lang="en-US" sz="2000" dirty="0" smtClean="0"/>
              <a:t>Horizontal scrollbars should be avoided at all costs. You should also try an avoid the use of vertical scrollbars if possible,</a:t>
            </a:r>
            <a:r>
              <a:rPr lang="en-US" sz="2000" baseline="0" dirty="0" smtClean="0"/>
              <a:t> although they are </a:t>
            </a:r>
            <a:r>
              <a:rPr lang="en-US" sz="2000" dirty="0" smtClean="0"/>
              <a:t>acceptable if required. Remember</a:t>
            </a:r>
            <a:r>
              <a:rPr lang="en-US" sz="2000" baseline="0" dirty="0" smtClean="0"/>
              <a:t> to use the styles inside the styles.css file </a:t>
            </a:r>
            <a:r>
              <a:rPr lang="en-US" sz="2000" dirty="0" smtClean="0"/>
              <a:t>to match styles of standard Office 2013 scrollbar.</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CDBC795-0EB2-4736-8E1E-2234EA8750B7}"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51881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Microsoft has made specific</a:t>
            </a:r>
            <a:r>
              <a:rPr lang="en-US" sz="2800" baseline="0" dirty="0" smtClean="0"/>
              <a:t> recommendations for content apps with regard to l</a:t>
            </a:r>
            <a:r>
              <a:rPr lang="en-US" sz="2800" dirty="0" smtClean="0"/>
              <a:t>ayout guidance. </a:t>
            </a:r>
          </a:p>
          <a:p>
            <a:r>
              <a:rPr lang="en-US" sz="2800" dirty="0" smtClean="0"/>
              <a:t>You must specify the width and height for</a:t>
            </a:r>
            <a:r>
              <a:rPr lang="en-US" sz="2800" baseline="0" dirty="0" smtClean="0"/>
              <a:t> a content app and the max size and width are quite large. </a:t>
            </a:r>
          </a:p>
          <a:p>
            <a:r>
              <a:rPr lang="en-US" sz="2800" baseline="0" dirty="0" smtClean="0"/>
              <a:t>The max width is 2560 pixels and the max height is 2048 pixels</a:t>
            </a:r>
          </a:p>
          <a:p>
            <a:r>
              <a:rPr lang="en-US" sz="2400" dirty="0" smtClean="0"/>
              <a:t>As a developer you cannot change that width and height after the content app has been added so make sure it is large enough to begin width. </a:t>
            </a:r>
          </a:p>
          <a:p>
            <a:r>
              <a:rPr lang="en-US" sz="2400" dirty="0" smtClean="0"/>
              <a:t>Also keep in mind that </a:t>
            </a:r>
            <a:r>
              <a:rPr lang="en-US" sz="2400" baseline="0" dirty="0" smtClean="0"/>
              <a:t>the user can </a:t>
            </a:r>
            <a:r>
              <a:rPr lang="en-US" sz="2400" dirty="0" smtClean="0"/>
              <a:t>resize the width and height of ac content app. Therefore, make sure you test your app by resizing and ensure that</a:t>
            </a:r>
            <a:r>
              <a:rPr lang="en-US" sz="2400" baseline="0" dirty="0" smtClean="0"/>
              <a:t> the user experience is the best it can be.</a:t>
            </a:r>
            <a:endParaRPr lang="en-US" sz="2400" dirty="0" smtClean="0"/>
          </a:p>
          <a:p>
            <a:endParaRPr lang="en-US" sz="2800" dirty="0" smtClean="0"/>
          </a:p>
          <a:p>
            <a:r>
              <a:rPr lang="en-US" sz="2800" dirty="0" smtClean="0"/>
              <a:t>As a developer of</a:t>
            </a:r>
            <a:r>
              <a:rPr lang="en-US" sz="2800" baseline="0" dirty="0" smtClean="0"/>
              <a:t> a content app</a:t>
            </a:r>
            <a:r>
              <a:rPr lang="en-US" sz="2800" dirty="0" smtClean="0"/>
              <a:t>, you</a:t>
            </a:r>
            <a:r>
              <a:rPr lang="en-US" sz="2800" baseline="0" dirty="0" smtClean="0"/>
              <a:t> can add custom menus to the </a:t>
            </a:r>
            <a:r>
              <a:rPr lang="en-US" sz="2400" dirty="0" smtClean="0"/>
              <a:t>context menu of an app located at the top-right corner. However. You have no control over any other menus within the Office UI.</a:t>
            </a:r>
          </a:p>
          <a:p>
            <a:endParaRPr lang="en-US" sz="2800" dirty="0" smtClean="0"/>
          </a:p>
          <a:p>
            <a:r>
              <a:rPr lang="en-US" sz="2800" dirty="0" smtClean="0"/>
              <a:t>There is also strict</a:t>
            </a:r>
            <a:r>
              <a:rPr lang="en-US" sz="2800" baseline="0" dirty="0" smtClean="0"/>
              <a:t> </a:t>
            </a:r>
            <a:r>
              <a:rPr lang="en-US" sz="2800" dirty="0" smtClean="0"/>
              <a:t>guidance with respect to scrollbars. </a:t>
            </a:r>
            <a:r>
              <a:rPr lang="en-US" sz="2400" dirty="0" smtClean="0"/>
              <a:t>All scrollbars should be avoided at all costs, period. If you feel that you need scrollbars, then you need to make the initial width and height larger so your app does not require them.</a:t>
            </a:r>
          </a:p>
          <a:p>
            <a:endParaRPr lang="en-US" sz="2400" dirty="0" smtClean="0"/>
          </a:p>
          <a:p>
            <a:endParaRPr lang="en-US" sz="240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12193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It important</a:t>
            </a:r>
            <a:r>
              <a:rPr lang="en-US" sz="2400" baseline="0" dirty="0" smtClean="0"/>
              <a:t> when designing a content app to </a:t>
            </a:r>
            <a:r>
              <a:rPr lang="en-US" sz="2400" dirty="0" smtClean="0"/>
              <a:t>set an appropriate size for a width and height in </a:t>
            </a:r>
            <a:r>
              <a:rPr lang="en-US" sz="2000" dirty="0" smtClean="0"/>
              <a:t>in the app manifest. This example shows an example of a content app that has been sized to small. The width and height should be changed to remove any need for</a:t>
            </a:r>
            <a:r>
              <a:rPr lang="en-US" sz="2000" baseline="0" dirty="0" smtClean="0"/>
              <a:t> scrollbars.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339264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app need to completed its work. You should try and limit the requested permissions to the absolute minimum. It is a design mistake to request more permissions than you app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app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app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app. </a:t>
            </a:r>
            <a:endParaRPr lang="en-US" sz="2000" dirty="0" smtClean="0"/>
          </a:p>
          <a:p>
            <a:pPr lvl="1"/>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C3D75D6-D7ED-4F1A-BC4D-CE1CC6485FEF}"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91436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great things about Apps for Office is</a:t>
            </a:r>
            <a:r>
              <a:rPr lang="en-US" baseline="0" dirty="0" smtClean="0"/>
              <a:t> the ability for many of them to run both in the Office rich-client applications and the office web applications</a:t>
            </a:r>
          </a:p>
          <a:p>
            <a:endParaRPr lang="en-US" baseline="0" dirty="0" smtClean="0"/>
          </a:p>
          <a:p>
            <a:r>
              <a:rPr lang="en-US" baseline="0" dirty="0" smtClean="0"/>
              <a:t>Here you can see that Excel is the primary Office application supported in the Office Web Applications, and this is the case for both task pane and content apps in Excel</a:t>
            </a:r>
          </a:p>
          <a:p>
            <a:endParaRPr lang="en-US" baseline="0" dirty="0" smtClean="0"/>
          </a:p>
          <a:p>
            <a:r>
              <a:rPr lang="en-US" baseline="0" dirty="0" smtClean="0"/>
              <a:t>Lets take a closer look at how these apps run in the rich client and in Office Web Applications…NEXT SLIDE</a:t>
            </a:r>
            <a:endParaRPr lang="en-US" dirty="0"/>
          </a:p>
        </p:txBody>
      </p:sp>
    </p:spTree>
    <p:extLst>
      <p:ext uri="{BB962C8B-B14F-4D97-AF65-F5344CB8AC3E}">
        <p14:creationId xmlns:p14="http://schemas.microsoft.com/office/powerpoint/2010/main" val="371055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keys</a:t>
            </a:r>
            <a:r>
              <a:rPr lang="en-US" sz="1200" kern="1200" baseline="0" dirty="0" smtClean="0">
                <a:solidFill>
                  <a:schemeClr val="tx1"/>
                </a:solidFill>
                <a:effectLst/>
                <a:latin typeface="+mn-lt"/>
                <a:ea typeface="+mn-ea"/>
                <a:cs typeface="+mn-cs"/>
              </a:rPr>
              <a:t> to delivering document-centric Apps for Office is the Web Extensibility Framework runtime.  This managed the app lifecycle and enabled interoperability between the between an app and its host, which could either be the Office 2013 rich-client application or the Office Web Apps.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Web Extensibility Framework runtime essentially runs on the host and translates </a:t>
            </a:r>
            <a:r>
              <a:rPr lang="en-US" sz="1200" kern="1200" dirty="0" smtClean="0">
                <a:solidFill>
                  <a:schemeClr val="tx1"/>
                </a:solidFill>
                <a:effectLst/>
                <a:latin typeface="Segoe UI Light" pitchFamily="34" charset="0"/>
                <a:ea typeface="+mn-ea"/>
                <a:cs typeface="+mn-cs"/>
              </a:rPr>
              <a:t>JavaScript API calls and events into native ones</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this diagram we are looking at the anatomy of an App for Office running in an Office 2013 rich-client application</a:t>
            </a:r>
          </a:p>
          <a:p>
            <a:r>
              <a:rPr lang="en-US" sz="1200" kern="1200" baseline="0" dirty="0" smtClean="0">
                <a:solidFill>
                  <a:schemeClr val="tx1"/>
                </a:solidFill>
                <a:effectLst/>
                <a:latin typeface="+mn-lt"/>
                <a:ea typeface="+mn-ea"/>
                <a:cs typeface="+mn-cs"/>
              </a:rPr>
              <a:t>The key takeaway is that t</a:t>
            </a:r>
            <a:r>
              <a:rPr lang="en-US" sz="1200" kern="1200" dirty="0" smtClean="0">
                <a:solidFill>
                  <a:schemeClr val="tx1"/>
                </a:solidFill>
                <a:effectLst/>
                <a:latin typeface="+mn-lt"/>
                <a:ea typeface="+mn-ea"/>
                <a:cs typeface="+mn-cs"/>
              </a:rPr>
              <a:t>he</a:t>
            </a:r>
            <a:r>
              <a:rPr lang="en-US" sz="1200" kern="1200" baseline="0" dirty="0" smtClean="0">
                <a:solidFill>
                  <a:schemeClr val="tx1"/>
                </a:solidFill>
                <a:effectLst/>
                <a:latin typeface="+mn-lt"/>
                <a:ea typeface="+mn-ea"/>
                <a:cs typeface="+mn-cs"/>
              </a:rPr>
              <a:t> web artifacts of an App for Office run on any web server, but the web content will get rendered in a browser control which is hosted by a special sandbox process of the Office 2013 application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sandbox process is going to provide security and performance isolation from the Office 2013 application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64099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you have a similar</a:t>
            </a:r>
            <a:r>
              <a:rPr lang="en-US" sz="1200" kern="1200" baseline="0" dirty="0" smtClean="0">
                <a:solidFill>
                  <a:schemeClr val="tx1"/>
                </a:solidFill>
                <a:effectLst/>
                <a:latin typeface="+mn-lt"/>
                <a:ea typeface="+mn-ea"/>
                <a:cs typeface="+mn-cs"/>
              </a:rPr>
              <a:t> model where the </a:t>
            </a:r>
            <a:r>
              <a:rPr lang="en-US" sz="1200" kern="1200" dirty="0" smtClean="0">
                <a:solidFill>
                  <a:schemeClr val="tx1"/>
                </a:solidFill>
                <a:effectLst/>
                <a:latin typeface="+mn-lt"/>
                <a:ea typeface="+mn-ea"/>
                <a:cs typeface="+mn-cs"/>
              </a:rPr>
              <a:t>Web Extension Framework runtime is running from the host and managing lifecycle</a:t>
            </a:r>
            <a:r>
              <a:rPr lang="en-US" sz="1200" kern="1200" baseline="0" dirty="0" smtClean="0">
                <a:solidFill>
                  <a:schemeClr val="tx1"/>
                </a:solidFill>
                <a:effectLst/>
                <a:latin typeface="+mn-lt"/>
                <a:ea typeface="+mn-ea"/>
                <a:cs typeface="+mn-cs"/>
              </a:rPr>
              <a:t> and communication between the host and the app…the big difference is the host is a web page rendered by the Office Web Apps and the app runs in an </a:t>
            </a:r>
            <a:r>
              <a:rPr lang="en-US" sz="1200" kern="1200" baseline="0" dirty="0" err="1" smtClean="0">
                <a:solidFill>
                  <a:schemeClr val="tx1"/>
                </a:solidFill>
                <a:effectLst/>
                <a:latin typeface="+mn-lt"/>
                <a:ea typeface="+mn-ea"/>
                <a:cs typeface="+mn-cs"/>
              </a:rPr>
              <a:t>iFrame</a:t>
            </a:r>
            <a:r>
              <a:rPr lang="en-US" sz="1200" kern="1200" baseline="0" dirty="0" smtClean="0">
                <a:solidFill>
                  <a:schemeClr val="tx1"/>
                </a:solidFill>
                <a:effectLst/>
                <a:latin typeface="+mn-lt"/>
                <a:ea typeface="+mn-ea"/>
                <a:cs typeface="+mn-cs"/>
              </a:rPr>
              <a:t> on that page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Segoe UI Light" pitchFamily="34" charset="0"/>
                <a:ea typeface="+mn-ea"/>
                <a:cs typeface="+mn-cs"/>
              </a:rPr>
              <a:t>The cross-domain communication</a:t>
            </a:r>
            <a:r>
              <a:rPr lang="en-US" sz="1200" kern="1200" baseline="0" dirty="0" smtClean="0">
                <a:solidFill>
                  <a:schemeClr val="tx1"/>
                </a:solidFill>
                <a:effectLst/>
                <a:latin typeface="Segoe UI Light" pitchFamily="34" charset="0"/>
                <a:ea typeface="+mn-ea"/>
                <a:cs typeface="+mn-cs"/>
              </a:rPr>
              <a:t> that occurs between the host web page and the App’s </a:t>
            </a:r>
            <a:r>
              <a:rPr lang="en-US" sz="1200" kern="1200" baseline="0" dirty="0" err="1" smtClean="0">
                <a:solidFill>
                  <a:schemeClr val="tx1"/>
                </a:solidFill>
                <a:effectLst/>
                <a:latin typeface="Segoe UI Light" pitchFamily="34" charset="0"/>
                <a:ea typeface="+mn-ea"/>
                <a:cs typeface="+mn-cs"/>
              </a:rPr>
              <a:t>iFrame</a:t>
            </a:r>
            <a:r>
              <a:rPr lang="en-US" sz="1200" kern="1200" baseline="0" dirty="0" smtClean="0">
                <a:solidFill>
                  <a:schemeClr val="tx1"/>
                </a:solidFill>
                <a:effectLst/>
                <a:latin typeface="Segoe UI Light" pitchFamily="34" charset="0"/>
                <a:ea typeface="+mn-ea"/>
                <a:cs typeface="+mn-cs"/>
              </a:rPr>
              <a:t> relies upon the HTML5 </a:t>
            </a:r>
            <a:r>
              <a:rPr lang="en-US" sz="1200" kern="1200" baseline="0" dirty="0" err="1" smtClean="0">
                <a:solidFill>
                  <a:schemeClr val="tx1"/>
                </a:solidFill>
                <a:effectLst/>
                <a:latin typeface="Segoe UI Light" pitchFamily="34" charset="0"/>
                <a:ea typeface="+mn-ea"/>
                <a:cs typeface="+mn-cs"/>
              </a:rPr>
              <a:t>postMessage</a:t>
            </a:r>
            <a:r>
              <a:rPr lang="en-US" sz="1200" kern="1200" baseline="0" dirty="0" smtClean="0">
                <a:solidFill>
                  <a:schemeClr val="tx1"/>
                </a:solidFill>
                <a:effectLst/>
                <a:latin typeface="Segoe UI Light" pitchFamily="34" charset="0"/>
                <a:ea typeface="+mn-ea"/>
                <a:cs typeface="+mn-cs"/>
              </a:rPr>
              <a:t>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Segoe UI Light" pitchFamily="34" charset="0"/>
                <a:ea typeface="+mn-ea"/>
                <a:cs typeface="+mn-cs"/>
              </a:rPr>
              <a:t>Another key difference is that since</a:t>
            </a:r>
            <a:r>
              <a:rPr lang="en-US" sz="1200" kern="1200" baseline="0" dirty="0" smtClean="0">
                <a:solidFill>
                  <a:schemeClr val="tx1"/>
                </a:solidFill>
                <a:effectLst/>
                <a:latin typeface="Segoe UI Light" pitchFamily="34" charset="0"/>
                <a:ea typeface="+mn-ea"/>
                <a:cs typeface="+mn-cs"/>
              </a:rPr>
              <a:t> the hosts is a web page and not full-on Office, the Web Extensibility Framework runtime is enabled through the </a:t>
            </a:r>
            <a:r>
              <a:rPr lang="en-US" sz="1200" kern="1200" dirty="0" smtClean="0">
                <a:solidFill>
                  <a:schemeClr val="tx1"/>
                </a:solidFill>
                <a:effectLst/>
                <a:latin typeface="Segoe UI Light" pitchFamily="34" charset="0"/>
                <a:ea typeface="+mn-ea"/>
                <a:cs typeface="+mn-cs"/>
              </a:rPr>
              <a:t>Office JavaScript library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think an important point is that an App for Office leverages the same Office JavaScript Library regardless of where is runs…this gives a developer a build once development experience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417174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for developing Apps for Office is very similar to developing other types of software in Visual</a:t>
            </a:r>
            <a:r>
              <a:rPr lang="en-US" baseline="0" dirty="0" smtClean="0"/>
              <a:t> Studio. </a:t>
            </a:r>
          </a:p>
          <a:p>
            <a:endParaRPr lang="en-US" baseline="0" dirty="0" smtClean="0"/>
          </a:p>
          <a:p>
            <a:pPr marL="228600" indent="-228600">
              <a:buAutoNum type="arabicParenR"/>
            </a:pPr>
            <a:r>
              <a:rPr lang="en-US" baseline="0" dirty="0" smtClean="0"/>
              <a:t>First, you will create a new project using a new “App for Office 2013” project template in Visual Studio 2012…this will walk you through a short wizard to understand the type of app you are building, but ultimately create a solution with two projects as you can in this slide…a project for the app manifest and a web project</a:t>
            </a:r>
          </a:p>
          <a:p>
            <a:pPr marL="228600" indent="-228600">
              <a:buAutoNum type="arabicParenR"/>
            </a:pPr>
            <a:r>
              <a:rPr lang="en-US" baseline="0" dirty="0" smtClean="0"/>
              <a:t>Next, you will create the app user interface using HTML5 and CSS…the files will already be there</a:t>
            </a:r>
          </a:p>
          <a:p>
            <a:pPr marL="228600" indent="-228600">
              <a:buAutoNum type="arabicParenR"/>
            </a:pPr>
            <a:r>
              <a:rPr lang="en-US" baseline="0" dirty="0" smtClean="0"/>
              <a:t>Once all the display elements have been created, you can add </a:t>
            </a:r>
            <a:r>
              <a:rPr lang="en-US" baseline="0" dirty="0" err="1" smtClean="0"/>
              <a:t>javascript</a:t>
            </a:r>
            <a:r>
              <a:rPr lang="en-US" baseline="0" dirty="0" smtClean="0"/>
              <a:t> to give the app some sort of behavior. </a:t>
            </a:r>
          </a:p>
          <a:p>
            <a:pPr marL="228600" indent="-228600">
              <a:buAutoNum type="arabicParenR"/>
            </a:pPr>
            <a:r>
              <a:rPr lang="en-US" baseline="0" dirty="0" smtClean="0"/>
              <a:t>Finally, you will update the XML file which serves as the app manifest. </a:t>
            </a:r>
          </a:p>
          <a:p>
            <a:pPr marL="228600" indent="-228600">
              <a:buAutoNum type="arabicParenR"/>
            </a:pPr>
            <a:r>
              <a:rPr lang="en-US" baseline="0" dirty="0" smtClean="0"/>
              <a:t>At this point, the app will be ready to debug and you can simply press the {F5} key to test and debug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A175E7E-6A40-4F96-8E92-2695EB76FB92}"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93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a:t>
            </a:r>
          </a:p>
          <a:p>
            <a:r>
              <a:rPr lang="en-US" dirty="0" smtClean="0"/>
              <a:t>This API provides a common set of objects used to read and write content to and from document. </a:t>
            </a:r>
          </a:p>
          <a:p>
            <a:r>
              <a:rPr lang="en-US" dirty="0" smtClean="0"/>
              <a:t>The common API can also be</a:t>
            </a:r>
            <a:r>
              <a:rPr lang="en-US" baseline="0" dirty="0" smtClean="0"/>
              <a:t> used </a:t>
            </a:r>
            <a:r>
              <a:rPr lang="en-US" dirty="0" smtClean="0"/>
              <a:t>to create bindings and event handlers. </a:t>
            </a:r>
          </a:p>
          <a:p>
            <a:r>
              <a:rPr lang="en-US" dirty="0" smtClean="0"/>
              <a:t>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934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8837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object…this is the entry</a:t>
            </a:r>
            <a:r>
              <a:rPr lang="en-US" baseline="0" dirty="0" smtClean="0"/>
              <a:t> point for </a:t>
            </a:r>
            <a:r>
              <a:rPr lang="en-US" baseline="0" dirty="0" err="1" smtClean="0"/>
              <a:t>interation</a:t>
            </a:r>
            <a:endParaRPr lang="en-US" dirty="0" smtClean="0"/>
          </a:p>
          <a:p>
            <a:r>
              <a:rPr lang="en-US" dirty="0" smtClean="0"/>
              <a:t>It</a:t>
            </a:r>
            <a:r>
              <a:rPr lang="en-US" baseline="0" dirty="0" smtClean="0"/>
              <a:t> </a:t>
            </a:r>
            <a:r>
              <a:rPr lang="en-US" dirty="0" smtClean="0"/>
              <a:t>provides functions to read</a:t>
            </a:r>
            <a:r>
              <a:rPr lang="en-US" baseline="0" dirty="0" smtClean="0"/>
              <a:t> content from and write content to a document based on the current selection. </a:t>
            </a:r>
          </a:p>
          <a:p>
            <a:r>
              <a:rPr lang="en-US" baseline="0" dirty="0" smtClean="0"/>
              <a:t>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that can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4121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20.tmp"/></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8.tmp"/><Relationship Id="rId5" Type="http://schemas.openxmlformats.org/officeDocument/2006/relationships/image" Target="../media/image27.tmp"/><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Developing Document-based</a:t>
            </a:r>
            <a:br>
              <a:rPr lang="en-US" sz="6600" dirty="0"/>
            </a:br>
            <a:r>
              <a:rPr lang="en-US" sz="6600" dirty="0"/>
              <a:t>Apps for Office</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sz="3600" dirty="0" err="1" smtClean="0"/>
              <a:t>Office.context</a:t>
            </a:r>
            <a:endParaRPr lang="en-US" sz="3600" dirty="0" smtClean="0"/>
          </a:p>
          <a:p>
            <a:pPr lvl="1"/>
            <a:r>
              <a:rPr lang="en-US" sz="1800" dirty="0" smtClean="0"/>
              <a:t>Entry point into Office API</a:t>
            </a:r>
          </a:p>
          <a:p>
            <a:r>
              <a:rPr lang="en-US" sz="3600" dirty="0" err="1" smtClean="0"/>
              <a:t>Office.context.document</a:t>
            </a:r>
            <a:endParaRPr lang="en-US" sz="3600" dirty="0" smtClean="0"/>
          </a:p>
          <a:p>
            <a:pPr lvl="1"/>
            <a:r>
              <a:rPr lang="en-US" sz="1800" dirty="0" smtClean="0"/>
              <a:t>Common document API</a:t>
            </a:r>
          </a:p>
          <a:p>
            <a:r>
              <a:rPr lang="en-US" sz="3600" dirty="0" err="1" smtClean="0"/>
              <a:t>Office.context.settings</a:t>
            </a:r>
            <a:endParaRPr lang="en-US" sz="3600" dirty="0" smtClean="0"/>
          </a:p>
          <a:p>
            <a:pPr lvl="1"/>
            <a:r>
              <a:rPr lang="en-US" sz="1800" dirty="0" smtClean="0"/>
              <a:t>Custom properties saved within document</a:t>
            </a:r>
          </a:p>
          <a:p>
            <a:r>
              <a:rPr lang="en-US" sz="3600" dirty="0" err="1" smtClean="0"/>
              <a:t>Office.context.application</a:t>
            </a:r>
            <a:endParaRPr lang="en-US" sz="3600" dirty="0" smtClean="0"/>
          </a:p>
          <a:p>
            <a:pPr lvl="1"/>
            <a:r>
              <a:rPr lang="en-US" sz="1800" dirty="0" smtClean="0"/>
              <a:t>App-specific APIs (e.g. Project JSOM)</a:t>
            </a:r>
          </a:p>
          <a:p>
            <a:endParaRPr lang="en-US" sz="3600" dirty="0"/>
          </a:p>
        </p:txBody>
      </p:sp>
      <p:sp>
        <p:nvSpPr>
          <p:cNvPr id="7" name="Title 6"/>
          <p:cNvSpPr>
            <a:spLocks noGrp="1"/>
          </p:cNvSpPr>
          <p:nvPr>
            <p:ph type="title"/>
          </p:nvPr>
        </p:nvSpPr>
        <p:spPr/>
        <p:txBody>
          <a:bodyPr/>
          <a:lstStyle/>
          <a:p>
            <a:r>
              <a:rPr lang="en-US" smtClean="0"/>
              <a:t>Core API Objects</a:t>
            </a:r>
            <a:endParaRPr lang="en-US" dirty="0"/>
          </a:p>
        </p:txBody>
      </p:sp>
      <p:pic>
        <p:nvPicPr>
          <p:cNvPr id="2" name="Picture 1"/>
          <p:cNvPicPr>
            <a:picLocks noChangeAspect="1"/>
          </p:cNvPicPr>
          <p:nvPr/>
        </p:nvPicPr>
        <p:blipFill>
          <a:blip r:embed="rId3"/>
          <a:stretch>
            <a:fillRect/>
          </a:stretch>
        </p:blipFill>
        <p:spPr>
          <a:xfrm>
            <a:off x="5583503" y="1648877"/>
            <a:ext cx="6319357" cy="3226380"/>
          </a:xfrm>
          <a:prstGeom prst="rect">
            <a:avLst/>
          </a:prstGeom>
        </p:spPr>
      </p:pic>
    </p:spTree>
    <p:extLst>
      <p:ext uri="{BB962C8B-B14F-4D97-AF65-F5344CB8AC3E}">
        <p14:creationId xmlns:p14="http://schemas.microsoft.com/office/powerpoint/2010/main" val="32113232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Reading and Writing to a </a:t>
            </a:r>
            <a:r>
              <a:rPr lang="en-US" dirty="0" smtClean="0"/>
              <a:t>Document</a:t>
            </a:r>
            <a:endParaRPr lang="en-US" dirty="0"/>
          </a:p>
        </p:txBody>
      </p:sp>
    </p:spTree>
    <p:extLst>
      <p:ext uri="{BB962C8B-B14F-4D97-AF65-F5344CB8AC3E}">
        <p14:creationId xmlns:p14="http://schemas.microsoft.com/office/powerpoint/2010/main" val="17899190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519113" y="1447799"/>
            <a:ext cx="5776492" cy="1975926"/>
          </a:xfrm>
        </p:spPr>
        <p:txBody>
          <a:bodyPr/>
          <a:lstStyle/>
          <a:p>
            <a:r>
              <a:rPr lang="en-US" dirty="0" smtClean="0"/>
              <a:t>All data access starts through document object</a:t>
            </a:r>
          </a:p>
          <a:p>
            <a:pPr lvl="1"/>
            <a:r>
              <a:rPr lang="en-US" dirty="0" smtClean="0"/>
              <a:t>Read/write access to user selection</a:t>
            </a:r>
          </a:p>
          <a:p>
            <a:pPr lvl="1"/>
            <a:r>
              <a:rPr lang="en-US" dirty="0" smtClean="0"/>
              <a:t>Event handler for selection change event</a:t>
            </a:r>
          </a:p>
          <a:p>
            <a:r>
              <a:rPr lang="en-US" dirty="0" smtClean="0"/>
              <a:t>Three 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smtClean="0"/>
              <a:t>Interacting With Document Content</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605" y="2046082"/>
            <a:ext cx="5510086" cy="3314079"/>
          </a:xfrm>
          <a:prstGeom prst="rect">
            <a:avLst/>
          </a:prstGeom>
        </p:spPr>
      </p:pic>
    </p:spTree>
    <p:extLst>
      <p:ext uri="{BB962C8B-B14F-4D97-AF65-F5344CB8AC3E}">
        <p14:creationId xmlns:p14="http://schemas.microsoft.com/office/powerpoint/2010/main" val="84451989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259" y="1420379"/>
            <a:ext cx="7417378" cy="4737505"/>
          </a:xfrm>
          <a:prstGeom prst="rect">
            <a:avLst/>
          </a:prstGeom>
        </p:spPr>
      </p:pic>
      <p:sp>
        <p:nvSpPr>
          <p:cNvPr id="18434" name="Title 34"/>
          <p:cNvSpPr>
            <a:spLocks noGrp="1"/>
          </p:cNvSpPr>
          <p:nvPr>
            <p:ph type="title"/>
          </p:nvPr>
        </p:nvSpPr>
        <p:spPr/>
        <p:txBody>
          <a:bodyPr/>
          <a:lstStyle/>
          <a:p>
            <a:r>
              <a:rPr lang="da-DK" smtClean="0"/>
              <a:t>Working with ”text” Selections</a:t>
            </a:r>
            <a:endParaRPr lang="da-DK" dirty="0"/>
          </a:p>
        </p:txBody>
      </p:sp>
      <p:sp>
        <p:nvSpPr>
          <p:cNvPr id="18435" name="TextBox 4"/>
          <p:cNvSpPr txBox="1">
            <a:spLocks noChangeArrowheads="1"/>
          </p:cNvSpPr>
          <p:nvPr/>
        </p:nvSpPr>
        <p:spPr bwMode="auto">
          <a:xfrm>
            <a:off x="377895" y="3690598"/>
            <a:ext cx="1015735" cy="500044"/>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Current selection</a:t>
            </a:r>
            <a:endParaRPr lang="en-US" dirty="0"/>
          </a:p>
        </p:txBody>
      </p:sp>
      <p:sp>
        <p:nvSpPr>
          <p:cNvPr id="18436" name="TextBox 4"/>
          <p:cNvSpPr txBox="1">
            <a:spLocks noChangeArrowheads="1"/>
          </p:cNvSpPr>
          <p:nvPr/>
        </p:nvSpPr>
        <p:spPr bwMode="auto">
          <a:xfrm>
            <a:off x="10059122" y="3992973"/>
            <a:ext cx="1777537" cy="700099"/>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Task Pane App reads current selection and translates</a:t>
            </a:r>
            <a:endParaRPr lang="en-US" dirty="0"/>
          </a:p>
        </p:txBody>
      </p:sp>
      <p:cxnSp>
        <p:nvCxnSpPr>
          <p:cNvPr id="7" name="Straight Arrow Connector 6"/>
          <p:cNvCxnSpPr/>
          <p:nvPr/>
        </p:nvCxnSpPr>
        <p:spPr>
          <a:xfrm flipH="1" flipV="1">
            <a:off x="9233837" y="4211973"/>
            <a:ext cx="825285"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93630" y="3905826"/>
            <a:ext cx="2153174"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20728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26594" y="1570828"/>
            <a:ext cx="4719655" cy="4162500"/>
          </a:xfrm>
          <a:prstGeom prst="rect">
            <a:avLst/>
          </a:prstGeom>
          <a:ln>
            <a:solidFill>
              <a:srgbClr val="595959"/>
            </a:solidFill>
          </a:ln>
          <a:extLst/>
        </p:spPr>
        <p:style>
          <a:lnRef idx="2">
            <a:schemeClr val="dk1"/>
          </a:lnRef>
          <a:fillRef idx="1">
            <a:schemeClr val="lt1"/>
          </a:fillRef>
          <a:effectRef idx="0">
            <a:schemeClr val="dk1"/>
          </a:effectRef>
          <a:fontRef idx="minor">
            <a:schemeClr val="dk1"/>
          </a:fontRef>
        </p:style>
      </p:pic>
      <p:sp>
        <p:nvSpPr>
          <p:cNvPr id="18434" name="Title 34"/>
          <p:cNvSpPr>
            <a:spLocks noGrp="1"/>
          </p:cNvSpPr>
          <p:nvPr>
            <p:ph type="title"/>
          </p:nvPr>
        </p:nvSpPr>
        <p:spPr/>
        <p:txBody>
          <a:bodyPr/>
          <a:lstStyle/>
          <a:p>
            <a:r>
              <a:rPr lang="da-DK" smtClean="0"/>
              <a:t>Working with ”table” Selections</a:t>
            </a:r>
            <a:endParaRPr lang="da-DK" dirty="0"/>
          </a:p>
        </p:txBody>
      </p:sp>
      <p:sp>
        <p:nvSpPr>
          <p:cNvPr id="18435" name="TextBox 4"/>
          <p:cNvSpPr txBox="1">
            <a:spLocks noChangeArrowheads="1"/>
          </p:cNvSpPr>
          <p:nvPr/>
        </p:nvSpPr>
        <p:spPr bwMode="auto">
          <a:xfrm>
            <a:off x="686753" y="3186093"/>
            <a:ext cx="1015735" cy="500044"/>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Current selection</a:t>
            </a:r>
            <a:endParaRPr lang="en-US" dirty="0"/>
          </a:p>
        </p:txBody>
      </p:sp>
      <p:sp>
        <p:nvSpPr>
          <p:cNvPr id="18436" name="TextBox 4"/>
          <p:cNvSpPr txBox="1">
            <a:spLocks noChangeArrowheads="1"/>
          </p:cNvSpPr>
          <p:nvPr/>
        </p:nvSpPr>
        <p:spPr bwMode="auto">
          <a:xfrm>
            <a:off x="8697730" y="3206263"/>
            <a:ext cx="1904504" cy="700099"/>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Content App reads current selection and translates</a:t>
            </a:r>
            <a:endParaRPr lang="en-US" dirty="0"/>
          </a:p>
        </p:txBody>
      </p:sp>
      <p:cxnSp>
        <p:nvCxnSpPr>
          <p:cNvPr id="7" name="Straight Arrow Connector 6"/>
          <p:cNvCxnSpPr/>
          <p:nvPr/>
        </p:nvCxnSpPr>
        <p:spPr>
          <a:xfrm flipH="1" flipV="1">
            <a:off x="7872445" y="3425263"/>
            <a:ext cx="825285"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02489" y="3401322"/>
            <a:ext cx="2153174"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19711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Getting Selected Data</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933" y="1917562"/>
            <a:ext cx="1891542" cy="3864963"/>
          </a:xfrm>
          <a:prstGeom prst="rect">
            <a:avLst/>
          </a:prstGeom>
          <a:ln>
            <a:solidFill>
              <a:schemeClr val="bg1">
                <a:lumMod val="75000"/>
              </a:schemeClr>
            </a:solidFill>
          </a:ln>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219" y="1966213"/>
            <a:ext cx="8155562" cy="3816312"/>
          </a:xfrm>
          <a:prstGeom prst="rect">
            <a:avLst/>
          </a:prstGeom>
          <a:ln>
            <a:solidFill>
              <a:schemeClr val="bg1">
                <a:lumMod val="75000"/>
              </a:schemeClr>
            </a:solidFill>
          </a:ln>
        </p:spPr>
      </p:pic>
      <p:sp>
        <p:nvSpPr>
          <p:cNvPr id="16" name="Rectangle 15"/>
          <p:cNvSpPr/>
          <p:nvPr/>
        </p:nvSpPr>
        <p:spPr bwMode="auto">
          <a:xfrm>
            <a:off x="1396636" y="2217118"/>
            <a:ext cx="7110148" cy="514312"/>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22" name="Rectangle 21"/>
          <p:cNvSpPr/>
          <p:nvPr/>
        </p:nvSpPr>
        <p:spPr bwMode="auto">
          <a:xfrm>
            <a:off x="1396636" y="3233118"/>
            <a:ext cx="7110148" cy="1046842"/>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23" name="Rectangle 22"/>
          <p:cNvSpPr/>
          <p:nvPr/>
        </p:nvSpPr>
        <p:spPr bwMode="auto">
          <a:xfrm>
            <a:off x="1396636" y="3454460"/>
            <a:ext cx="7110148" cy="825500"/>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Tree>
    <p:extLst>
      <p:ext uri="{BB962C8B-B14F-4D97-AF65-F5344CB8AC3E}">
        <p14:creationId xmlns:p14="http://schemas.microsoft.com/office/powerpoint/2010/main" val="550539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200" dirty="0" err="1" smtClean="0"/>
              <a:t>setSelectedDataAsync</a:t>
            </a:r>
            <a:r>
              <a:rPr lang="en-US" sz="3200" dirty="0" smtClean="0"/>
              <a:t> </a:t>
            </a:r>
            <a:r>
              <a:rPr lang="en-US" sz="3200" dirty="0"/>
              <a:t>(data, {</a:t>
            </a:r>
            <a:r>
              <a:rPr lang="en-US" sz="3200" dirty="0" err="1"/>
              <a:t>coercionType</a:t>
            </a:r>
            <a:r>
              <a:rPr lang="en-US" sz="3200" dirty="0"/>
              <a:t>,  </a:t>
            </a:r>
            <a:r>
              <a:rPr lang="en-US" sz="3200" dirty="0" err="1"/>
              <a:t>asyncContext</a:t>
            </a:r>
            <a:r>
              <a:rPr lang="en-US" sz="3200" dirty="0"/>
              <a:t>}, callback)</a:t>
            </a:r>
            <a:endParaRPr lang="en-US" sz="3200" dirty="0" smtClean="0"/>
          </a:p>
          <a:p>
            <a:pPr lvl="1"/>
            <a:r>
              <a:rPr lang="en-US" sz="2000" dirty="0" smtClean="0"/>
              <a:t>Use </a:t>
            </a:r>
            <a:r>
              <a:rPr lang="en-US" sz="2000" dirty="0" err="1"/>
              <a:t>asyncResult</a:t>
            </a:r>
            <a:r>
              <a:rPr lang="en-US" sz="2000" dirty="0"/>
              <a:t> parameter </a:t>
            </a:r>
            <a:r>
              <a:rPr lang="en-US" sz="2000" dirty="0" smtClean="0"/>
              <a:t>in callback function to </a:t>
            </a:r>
            <a:r>
              <a:rPr lang="en-US" sz="2000" dirty="0"/>
              <a:t>verify call was </a:t>
            </a:r>
            <a:r>
              <a:rPr lang="en-US" sz="2000" dirty="0" smtClean="0"/>
              <a:t>successful</a:t>
            </a:r>
          </a:p>
          <a:p>
            <a:pPr lvl="1"/>
            <a:endParaRPr lang="en-US" sz="2000" dirty="0" smtClean="0"/>
          </a:p>
          <a:p>
            <a:r>
              <a:rPr lang="en-US" sz="3200" dirty="0" smtClean="0"/>
              <a:t>Passing data </a:t>
            </a:r>
            <a:r>
              <a:rPr lang="en-US" sz="3200" dirty="0"/>
              <a:t>to </a:t>
            </a:r>
            <a:r>
              <a:rPr lang="en-US" sz="3200" dirty="0" err="1"/>
              <a:t>setSelectedDataAsync</a:t>
            </a:r>
            <a:r>
              <a:rPr lang="en-US" sz="3200" dirty="0"/>
              <a:t> </a:t>
            </a:r>
            <a:endParaRPr lang="en-US" sz="3200" dirty="0" smtClean="0"/>
          </a:p>
          <a:p>
            <a:pPr lvl="1"/>
            <a:r>
              <a:rPr lang="en-US" sz="2000" dirty="0" smtClean="0"/>
              <a:t>For </a:t>
            </a:r>
            <a:r>
              <a:rPr lang="en-US" sz="2000" dirty="0"/>
              <a:t>text shape, pass data as string</a:t>
            </a:r>
          </a:p>
          <a:p>
            <a:pPr lvl="1"/>
            <a:r>
              <a:rPr lang="en-US" sz="2000" dirty="0"/>
              <a:t>For matrix shape, pass data using 2 dimensional JavaScript array </a:t>
            </a:r>
          </a:p>
          <a:p>
            <a:pPr lvl="1"/>
            <a:r>
              <a:rPr lang="en-US" sz="2000" dirty="0"/>
              <a:t>For table shape, pass data using </a:t>
            </a:r>
            <a:r>
              <a:rPr lang="en-US" sz="2000" dirty="0" err="1"/>
              <a:t>TableData</a:t>
            </a:r>
            <a:r>
              <a:rPr lang="en-US" sz="2000" dirty="0"/>
              <a:t> object</a:t>
            </a:r>
          </a:p>
          <a:p>
            <a:pPr lvl="1"/>
            <a:r>
              <a:rPr lang="en-US" sz="2000" dirty="0"/>
              <a:t>Coercion types can be used to convert string to/from HTML and OOXML  </a:t>
            </a:r>
          </a:p>
          <a:p>
            <a:pPr lvl="1"/>
            <a:endParaRPr lang="en-US" sz="2000" dirty="0" smtClean="0"/>
          </a:p>
          <a:p>
            <a:r>
              <a:rPr lang="en-US" sz="3200" dirty="0" smtClean="0"/>
              <a:t>Dealing with table size when inserting data</a:t>
            </a:r>
          </a:p>
          <a:p>
            <a:pPr lvl="1"/>
            <a:r>
              <a:rPr lang="en-US" dirty="0" smtClean="0"/>
              <a:t>If single cell selected: table of any size can be written</a:t>
            </a:r>
          </a:p>
          <a:p>
            <a:pPr lvl="1"/>
            <a:r>
              <a:rPr lang="en-US" dirty="0" smtClean="0"/>
              <a:t>If range  selected range, supplied array  must match size of table being written</a:t>
            </a:r>
          </a:p>
        </p:txBody>
      </p:sp>
      <p:sp>
        <p:nvSpPr>
          <p:cNvPr id="4" name="Title 3"/>
          <p:cNvSpPr>
            <a:spLocks noGrp="1"/>
          </p:cNvSpPr>
          <p:nvPr>
            <p:ph type="title"/>
          </p:nvPr>
        </p:nvSpPr>
        <p:spPr/>
        <p:txBody>
          <a:bodyPr/>
          <a:lstStyle/>
          <a:p>
            <a:r>
              <a:rPr lang="en-US" dirty="0" smtClean="0"/>
              <a:t>Setting Selected Data</a:t>
            </a:r>
            <a:endParaRPr lang="en-US" dirty="0"/>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 r="-9452" b="-4026"/>
          <a:stretch/>
        </p:blipFill>
        <p:spPr>
          <a:xfrm>
            <a:off x="10538256" y="2287782"/>
            <a:ext cx="979412" cy="950718"/>
          </a:xfrm>
          <a:prstGeom prst="rect">
            <a:avLst/>
          </a:prstGeom>
        </p:spPr>
      </p:pic>
    </p:spTree>
    <p:extLst>
      <p:ext uri="{BB962C8B-B14F-4D97-AF65-F5344CB8AC3E}">
        <p14:creationId xmlns:p14="http://schemas.microsoft.com/office/powerpoint/2010/main" val="98493832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p:txBody>
          <a:bodyPr/>
          <a:lstStyle/>
          <a:p>
            <a:r>
              <a:rPr lang="en-US"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2" name="Title 1"/>
          <p:cNvSpPr>
            <a:spLocks noGrp="1"/>
          </p:cNvSpPr>
          <p:nvPr>
            <p:ph type="title"/>
          </p:nvPr>
        </p:nvSpPr>
        <p:spPr/>
        <p:txBody>
          <a:bodyPr/>
          <a:lstStyle/>
          <a:p>
            <a:r>
              <a:rPr lang="en-US" smtClean="0"/>
              <a:t>Coercion Types</a:t>
            </a:r>
            <a:endParaRPr lang="en-US" dirty="0"/>
          </a:p>
        </p:txBody>
      </p:sp>
      <p:sp>
        <p:nvSpPr>
          <p:cNvPr id="12" name="TextBox 11"/>
          <p:cNvSpPr txBox="1"/>
          <p:nvPr/>
        </p:nvSpPr>
        <p:spPr>
          <a:xfrm>
            <a:off x="1167454" y="4687310"/>
            <a:ext cx="10289127" cy="518462"/>
          </a:xfrm>
          <a:prstGeom prst="rect">
            <a:avLst/>
          </a:prstGeom>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square" lIns="117208" tIns="58604" rIns="117208" bIns="58604" rtlCol="0">
            <a:spAutoFit/>
          </a:bodyPr>
          <a:lstStyle/>
          <a:p>
            <a:r>
              <a:rPr lang="en-US" sz="2600" b="1" noProof="1" smtClean="0"/>
              <a:t>Office.context.document.getSelectedDataAsync(‘ooxml’, etc…)</a:t>
            </a:r>
            <a:endParaRPr lang="en-US" sz="2600" b="1" noProof="1"/>
          </a:p>
        </p:txBody>
      </p:sp>
    </p:spTree>
    <p:extLst>
      <p:ext uri="{BB962C8B-B14F-4D97-AF65-F5344CB8AC3E}">
        <p14:creationId xmlns:p14="http://schemas.microsoft.com/office/powerpoint/2010/main" val="269157736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Reading and Writing to a Document</a:t>
            </a:r>
          </a:p>
        </p:txBody>
      </p:sp>
    </p:spTree>
    <p:extLst>
      <p:ext uri="{BB962C8B-B14F-4D97-AF65-F5344CB8AC3E}">
        <p14:creationId xmlns:p14="http://schemas.microsoft.com/office/powerpoint/2010/main" val="355084980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Creating Bindings within a </a:t>
            </a:r>
            <a:r>
              <a:rPr lang="en-US" dirty="0" smtClean="0"/>
              <a:t>Document</a:t>
            </a:r>
            <a:endParaRPr lang="en-US" dirty="0"/>
          </a:p>
        </p:txBody>
      </p:sp>
    </p:spTree>
    <p:extLst>
      <p:ext uri="{BB962C8B-B14F-4D97-AF65-F5344CB8AC3E}">
        <p14:creationId xmlns:p14="http://schemas.microsoft.com/office/powerpoint/2010/main" val="38798399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type="body" sz="quarter" idx="10"/>
          </p:nvPr>
        </p:nvSpPr>
        <p:spPr/>
        <p:txBody>
          <a:bodyPr/>
          <a:lstStyle/>
          <a:p>
            <a:r>
              <a:rPr lang="en-US" dirty="0" smtClean="0"/>
              <a:t>Introduction to Document-based App Development</a:t>
            </a:r>
          </a:p>
          <a:p>
            <a:r>
              <a:rPr lang="en-US" dirty="0" smtClean="0"/>
              <a:t>Reading and Writing to a Document</a:t>
            </a:r>
          </a:p>
          <a:p>
            <a:r>
              <a:rPr lang="en-US" dirty="0" smtClean="0"/>
              <a:t>Creating Bindings within a Document</a:t>
            </a:r>
          </a:p>
          <a:p>
            <a:r>
              <a:rPr lang="en-US" dirty="0" smtClean="0"/>
              <a:t>Creating an App for Office that uses Custom XML</a:t>
            </a:r>
          </a:p>
          <a:p>
            <a:r>
              <a:rPr lang="en-US" dirty="0" smtClean="0"/>
              <a:t>Design Guidelines for Document-centric Apps</a:t>
            </a:r>
            <a:endParaRPr lang="en-US" dirty="0"/>
          </a:p>
        </p:txBody>
      </p:sp>
    </p:spTree>
    <p:extLst>
      <p:ext uri="{BB962C8B-B14F-4D97-AF65-F5344CB8AC3E}">
        <p14:creationId xmlns:p14="http://schemas.microsoft.com/office/powerpoint/2010/main" val="281150961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Bindings link an </a:t>
            </a:r>
            <a:r>
              <a:rPr lang="en-US" dirty="0" smtClean="0"/>
              <a:t>App for Office to a </a:t>
            </a:r>
            <a:r>
              <a:rPr lang="en-US" dirty="0"/>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selection.</a:t>
            </a:r>
          </a:p>
          <a:p>
            <a:pPr lvl="1"/>
            <a:r>
              <a:rPr lang="en-US" dirty="0"/>
              <a:t>Enable Event </a:t>
            </a:r>
            <a:r>
              <a:rPr lang="en-US" dirty="0" smtClean="0"/>
              <a:t>handling</a:t>
            </a:r>
          </a:p>
          <a:p>
            <a:r>
              <a:rPr lang="en-US" dirty="0" smtClean="0"/>
              <a:t>Bindings </a:t>
            </a:r>
            <a:r>
              <a:rPr lang="en-US" dirty="0"/>
              <a:t>support three different data shapes</a:t>
            </a:r>
          </a:p>
          <a:p>
            <a:pPr lvl="1"/>
            <a:r>
              <a:rPr lang="en-US" b="1" dirty="0">
                <a:solidFill>
                  <a:schemeClr val="bg2">
                    <a:lumMod val="75000"/>
                  </a:schemeClr>
                </a:solidFill>
              </a:rPr>
              <a:t>Text binding</a:t>
            </a:r>
            <a:r>
              <a:rPr lang="en-US" dirty="0"/>
              <a:t> for binding to an individual cell in Excel or text in word.</a:t>
            </a:r>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sp>
        <p:nvSpPr>
          <p:cNvPr id="4" name="Title 3"/>
          <p:cNvSpPr>
            <a:spLocks noGrp="1"/>
          </p:cNvSpPr>
          <p:nvPr>
            <p:ph type="title"/>
          </p:nvPr>
        </p:nvSpPr>
        <p:spPr/>
        <p:txBody>
          <a:bodyPr/>
          <a:lstStyle/>
          <a:p>
            <a:r>
              <a:rPr lang="en-US" sz="4300" spc="-83" dirty="0"/>
              <a:t>What are </a:t>
            </a:r>
            <a:r>
              <a:rPr lang="en-US" sz="4300" spc="-83" dirty="0" smtClean="0"/>
              <a:t>App Bindings</a:t>
            </a:r>
            <a:r>
              <a:rPr lang="en-US" sz="4300" spc="-83" dirty="0"/>
              <a:t>?</a:t>
            </a:r>
          </a:p>
        </p:txBody>
      </p:sp>
    </p:spTree>
    <p:extLst>
      <p:ext uri="{BB962C8B-B14F-4D97-AF65-F5344CB8AC3E}">
        <p14:creationId xmlns:p14="http://schemas.microsoft.com/office/powerpoint/2010/main" val="67095995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smtClean="0"/>
              <a:t>Uses of Apps for Office Bindings</a:t>
            </a:r>
            <a:endParaRPr lang="da-DK" dirty="0"/>
          </a:p>
        </p:txBody>
      </p:sp>
      <p:sp>
        <p:nvSpPr>
          <p:cNvPr id="18435" name="TextBox 4"/>
          <p:cNvSpPr txBox="1">
            <a:spLocks noChangeArrowheads="1"/>
          </p:cNvSpPr>
          <p:nvPr/>
        </p:nvSpPr>
        <p:spPr bwMode="auto">
          <a:xfrm>
            <a:off x="301372" y="2534300"/>
            <a:ext cx="1600256" cy="500044"/>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Bound range of stock symbols</a:t>
            </a:r>
            <a:endParaRPr lang="en-US" dirty="0"/>
          </a:p>
        </p:txBody>
      </p:sp>
      <p:sp>
        <p:nvSpPr>
          <p:cNvPr id="18436" name="TextBox 4"/>
          <p:cNvSpPr txBox="1">
            <a:spLocks noChangeArrowheads="1"/>
          </p:cNvSpPr>
          <p:nvPr/>
        </p:nvSpPr>
        <p:spPr bwMode="auto">
          <a:xfrm>
            <a:off x="9529012" y="2087206"/>
            <a:ext cx="2158438" cy="1300263"/>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App handles </a:t>
            </a:r>
            <a:r>
              <a:rPr lang="da-DK" b="1" dirty="0"/>
              <a:t>SelectionChanged </a:t>
            </a:r>
            <a:r>
              <a:rPr lang="da-DK" dirty="0"/>
              <a:t>event associated with the binding to retrieve news associated with stock symbol</a:t>
            </a:r>
            <a:endParaRPr lang="en-US" dirty="0"/>
          </a:p>
        </p:txBody>
      </p:sp>
      <p:pic>
        <p:nvPicPr>
          <p:cNvPr id="12" name="Picture 11" descr="Screen Clippi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752950" y="1948873"/>
            <a:ext cx="6033561" cy="3945807"/>
          </a:xfrm>
          <a:prstGeom prst="rect">
            <a:avLst/>
          </a:prstGeom>
        </p:spPr>
      </p:pic>
      <p:sp>
        <p:nvSpPr>
          <p:cNvPr id="3" name="Rectangle 2"/>
          <p:cNvSpPr/>
          <p:nvPr/>
        </p:nvSpPr>
        <p:spPr bwMode="auto">
          <a:xfrm>
            <a:off x="2879917" y="2174364"/>
            <a:ext cx="507868" cy="1143000"/>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cxnSp>
        <p:nvCxnSpPr>
          <p:cNvPr id="10" name="Straight Arrow Connector 9"/>
          <p:cNvCxnSpPr>
            <a:stCxn id="18435" idx="3"/>
          </p:cNvCxnSpPr>
          <p:nvPr/>
        </p:nvCxnSpPr>
        <p:spPr>
          <a:xfrm flipV="1">
            <a:off x="1901628" y="2745866"/>
            <a:ext cx="978289" cy="38456"/>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244540" y="1983863"/>
            <a:ext cx="2376821" cy="2133600"/>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cxnSp>
        <p:nvCxnSpPr>
          <p:cNvPr id="7" name="Straight Arrow Connector 6"/>
          <p:cNvCxnSpPr/>
          <p:nvPr/>
        </p:nvCxnSpPr>
        <p:spPr>
          <a:xfrm flipH="1" flipV="1">
            <a:off x="8642030" y="2745864"/>
            <a:ext cx="825285"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56325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760" y="3941691"/>
            <a:ext cx="2827020" cy="2507243"/>
          </a:xfrm>
          <a:prstGeom prst="rect">
            <a:avLst/>
          </a:prstGeom>
          <a:ln>
            <a:solidFill>
              <a:schemeClr val="accent6"/>
            </a:solidFill>
          </a:ln>
        </p:spPr>
      </p:pic>
      <p:sp>
        <p:nvSpPr>
          <p:cNvPr id="2" name="Content Placeholder 1"/>
          <p:cNvSpPr>
            <a:spLocks noGrp="1"/>
          </p:cNvSpPr>
          <p:nvPr>
            <p:ph type="body" sz="quarter" idx="10"/>
          </p:nvPr>
        </p:nvSpPr>
        <p:spPr/>
        <p:txBody>
          <a:bodyPr/>
          <a:lstStyle/>
          <a:p>
            <a:r>
              <a:rPr lang="en-US" sz="2400" dirty="0" smtClean="0"/>
              <a:t>Adding a binding</a:t>
            </a:r>
            <a:endParaRPr lang="en-US" sz="2400" dirty="0"/>
          </a:p>
          <a:p>
            <a:pPr lvl="1"/>
            <a:r>
              <a:rPr lang="en-US" sz="1800" dirty="0" err="1"/>
              <a:t>Bindings.addFromPromptAsync</a:t>
            </a:r>
            <a:endParaRPr lang="en-US" sz="1800" dirty="0"/>
          </a:p>
          <a:p>
            <a:pPr lvl="1"/>
            <a:r>
              <a:rPr lang="en-US" sz="1800" dirty="0" err="1"/>
              <a:t>Bindings.addFromSelectionAsync</a:t>
            </a:r>
            <a:endParaRPr lang="en-US" sz="1800" dirty="0"/>
          </a:p>
          <a:p>
            <a:pPr lvl="1"/>
            <a:r>
              <a:rPr lang="en-US" sz="1800" dirty="0" err="1"/>
              <a:t>Bindings.addFromNamedItem</a:t>
            </a:r>
            <a:r>
              <a:rPr lang="en-US" sz="1800" dirty="0"/>
              <a:t> </a:t>
            </a:r>
          </a:p>
          <a:p>
            <a:pPr>
              <a:spcBef>
                <a:spcPts val="1200"/>
              </a:spcBef>
            </a:pPr>
            <a:r>
              <a:rPr lang="en-US" sz="2400" dirty="0" smtClean="0"/>
              <a:t>Referencing a </a:t>
            </a:r>
            <a:r>
              <a:rPr lang="en-US" sz="2400" dirty="0"/>
              <a:t>binding</a:t>
            </a:r>
          </a:p>
          <a:p>
            <a:pPr lvl="1"/>
            <a:r>
              <a:rPr lang="en-US" sz="1800" dirty="0" err="1"/>
              <a:t>Bindings.getAllAsync</a:t>
            </a:r>
            <a:endParaRPr lang="en-US" sz="1800" dirty="0"/>
          </a:p>
          <a:p>
            <a:pPr lvl="1"/>
            <a:r>
              <a:rPr lang="en-US" sz="1800" dirty="0" err="1"/>
              <a:t>Bindings.getByIdAsync</a:t>
            </a:r>
            <a:endParaRPr lang="en-US" sz="1800" dirty="0"/>
          </a:p>
          <a:p>
            <a:pPr lvl="1"/>
            <a:r>
              <a:rPr lang="en-US" sz="1800" dirty="0" err="1"/>
              <a:t>Office.Select</a:t>
            </a:r>
            <a:endParaRPr lang="en-US" sz="1800" dirty="0"/>
          </a:p>
          <a:p>
            <a:pPr>
              <a:spcBef>
                <a:spcPts val="1200"/>
              </a:spcBef>
            </a:pPr>
            <a:r>
              <a:rPr lang="en-US" sz="2400" dirty="0" smtClean="0"/>
              <a:t>Removing a </a:t>
            </a:r>
            <a:r>
              <a:rPr lang="en-US" sz="2400" dirty="0"/>
              <a:t>binding</a:t>
            </a:r>
          </a:p>
          <a:p>
            <a:pPr lvl="1"/>
            <a:r>
              <a:rPr lang="en-US" sz="1800" dirty="0" err="1"/>
              <a:t>Bindings.releaseByIdAsync</a:t>
            </a:r>
            <a:endParaRPr lang="en-US" sz="1800" dirty="0"/>
          </a:p>
          <a:p>
            <a:pPr>
              <a:spcBef>
                <a:spcPts val="1200"/>
              </a:spcBef>
            </a:pPr>
            <a:r>
              <a:rPr lang="en-US" sz="2400" dirty="0"/>
              <a:t>Binding </a:t>
            </a:r>
            <a:r>
              <a:rPr lang="en-US" sz="2400" dirty="0" smtClean="0"/>
              <a:t>event handler to a binding</a:t>
            </a:r>
            <a:endParaRPr lang="en-US" sz="2400" dirty="0"/>
          </a:p>
          <a:p>
            <a:pPr lvl="1"/>
            <a:r>
              <a:rPr lang="en-US" sz="1800" dirty="0" err="1" smtClean="0"/>
              <a:t>Binding.addHandlerAsync</a:t>
            </a:r>
            <a:r>
              <a:rPr lang="en-US" sz="1800" dirty="0" smtClean="0"/>
              <a:t>(“</a:t>
            </a:r>
            <a:r>
              <a:rPr lang="en-US" sz="1800" dirty="0"/>
              <a:t>type”, handler);</a:t>
            </a:r>
            <a:endParaRPr lang="en-US" sz="2000" dirty="0"/>
          </a:p>
          <a:p>
            <a:endParaRPr lang="en-US" sz="2400" dirty="0"/>
          </a:p>
        </p:txBody>
      </p:sp>
      <p:sp>
        <p:nvSpPr>
          <p:cNvPr id="4" name="Title 3"/>
          <p:cNvSpPr>
            <a:spLocks noGrp="1"/>
          </p:cNvSpPr>
          <p:nvPr>
            <p:ph type="title"/>
          </p:nvPr>
        </p:nvSpPr>
        <p:spPr/>
        <p:txBody>
          <a:bodyPr/>
          <a:lstStyle/>
          <a:p>
            <a:r>
              <a:rPr lang="en-US" sz="4300" spc="-83" dirty="0"/>
              <a:t>Using </a:t>
            </a:r>
            <a:r>
              <a:rPr lang="en-US" sz="4300" spc="-83" dirty="0" smtClean="0"/>
              <a:t>Bindings</a:t>
            </a:r>
            <a:endParaRPr lang="en-US" sz="4300" spc="-83" dirty="0"/>
          </a:p>
        </p:txBody>
      </p:sp>
      <p:sp>
        <p:nvSpPr>
          <p:cNvPr id="28" name="TextBox 27"/>
          <p:cNvSpPr txBox="1"/>
          <p:nvPr/>
        </p:nvSpPr>
        <p:spPr>
          <a:xfrm>
            <a:off x="5340145" y="3287191"/>
            <a:ext cx="6255742" cy="292388"/>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 dialog is presented to the user experience when you call </a:t>
            </a:r>
            <a:r>
              <a:rPr lang="en-US" dirty="0" err="1"/>
              <a:t>addFromPromptAsync</a:t>
            </a:r>
            <a:r>
              <a:rPr lang="en-US" dirty="0"/>
              <a:t>.</a:t>
            </a:r>
          </a:p>
        </p:txBody>
      </p:sp>
      <p:cxnSp>
        <p:nvCxnSpPr>
          <p:cNvPr id="9" name="Straight Arrow Connector 8"/>
          <p:cNvCxnSpPr>
            <a:stCxn id="28" idx="2"/>
          </p:cNvCxnSpPr>
          <p:nvPr/>
        </p:nvCxnSpPr>
        <p:spPr>
          <a:xfrm flipH="1">
            <a:off x="8342270" y="3579579"/>
            <a:ext cx="125746" cy="47426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90699" y="1521708"/>
            <a:ext cx="6280687" cy="1571343"/>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Tree>
    <p:extLst>
      <p:ext uri="{BB962C8B-B14F-4D97-AF65-F5344CB8AC3E}">
        <p14:creationId xmlns:p14="http://schemas.microsoft.com/office/powerpoint/2010/main" val="195207436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Binding to Cells and Tables</a:t>
            </a:r>
            <a:br>
              <a:rPr lang="en-US" dirty="0"/>
            </a:br>
            <a:r>
              <a:rPr lang="en-US" dirty="0"/>
              <a:t>in Excel Spreadsheets</a:t>
            </a:r>
          </a:p>
        </p:txBody>
      </p:sp>
    </p:spTree>
    <p:extLst>
      <p:ext uri="{BB962C8B-B14F-4D97-AF65-F5344CB8AC3E}">
        <p14:creationId xmlns:p14="http://schemas.microsoft.com/office/powerpoint/2010/main" val="114189005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Creating an App for Office that uses Custom </a:t>
            </a:r>
            <a:r>
              <a:rPr lang="en-US" sz="7200" dirty="0" smtClean="0"/>
              <a:t>XML</a:t>
            </a:r>
            <a:endParaRPr lang="en-US" sz="7200" dirty="0"/>
          </a:p>
        </p:txBody>
      </p:sp>
    </p:spTree>
    <p:extLst>
      <p:ext uri="{BB962C8B-B14F-4D97-AF65-F5344CB8AC3E}">
        <p14:creationId xmlns:p14="http://schemas.microsoft.com/office/powerpoint/2010/main" val="17207430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53"/>
          <p:cNvSpPr>
            <a:spLocks noGrp="1"/>
          </p:cNvSpPr>
          <p:nvPr>
            <p:ph type="body" sz="quarter" idx="10"/>
          </p:nvPr>
        </p:nvSpPr>
        <p:spPr/>
        <p:txBody>
          <a:bodyPr/>
          <a:lstStyle/>
          <a:p>
            <a:r>
              <a:rPr lang="en-US" sz="3200" dirty="0" smtClean="0"/>
              <a:t>The </a:t>
            </a:r>
            <a:r>
              <a:rPr lang="en-US" sz="3200" dirty="0" err="1" smtClean="0"/>
              <a:t>TimeSummary</a:t>
            </a:r>
            <a:r>
              <a:rPr lang="en-US" sz="3200" dirty="0" smtClean="0"/>
              <a:t> document contains custom XML document</a:t>
            </a:r>
          </a:p>
          <a:p>
            <a:pPr lvl="1"/>
            <a:r>
              <a:rPr lang="en-US" sz="1600" dirty="0" smtClean="0"/>
              <a:t>Inner XML document contains elements bound to Word Content Controls</a:t>
            </a:r>
          </a:p>
          <a:p>
            <a:pPr lvl="1"/>
            <a:r>
              <a:rPr lang="en-US" sz="1600" dirty="0" smtClean="0"/>
              <a:t>Custom XML document can be modified/updated by your app</a:t>
            </a:r>
          </a:p>
          <a:p>
            <a:pPr lvl="1"/>
            <a:r>
              <a:rPr lang="en-US" sz="1600" dirty="0" smtClean="0"/>
              <a:t>Custom XML document can be modified by user input</a:t>
            </a:r>
          </a:p>
          <a:p>
            <a:endParaRPr lang="en-US" sz="3200" dirty="0"/>
          </a:p>
        </p:txBody>
      </p:sp>
      <p:sp>
        <p:nvSpPr>
          <p:cNvPr id="2" name="Title 1"/>
          <p:cNvSpPr>
            <a:spLocks noGrp="1"/>
          </p:cNvSpPr>
          <p:nvPr>
            <p:ph type="title"/>
          </p:nvPr>
        </p:nvSpPr>
        <p:spPr/>
        <p:txBody>
          <a:bodyPr/>
          <a:lstStyle/>
          <a:p>
            <a:r>
              <a:rPr lang="en-US" sz="4800" dirty="0" smtClean="0"/>
              <a:t>Open XML and Content Control Refresher</a:t>
            </a:r>
            <a:endParaRPr lang="en-US" sz="4800" dirty="0"/>
          </a:p>
        </p:txBody>
      </p:sp>
      <p:sp>
        <p:nvSpPr>
          <p:cNvPr id="32" name="Rounded Rectangle 31"/>
          <p:cNvSpPr/>
          <p:nvPr/>
        </p:nvSpPr>
        <p:spPr bwMode="auto">
          <a:xfrm>
            <a:off x="5834063" y="3018113"/>
            <a:ext cx="1894811" cy="3094546"/>
          </a:xfrm>
          <a:prstGeom prst="round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latin typeface="Segoe Condensed" pitchFamily="34" charset="0"/>
            </a:endParaRPr>
          </a:p>
        </p:txBody>
      </p:sp>
      <p:sp>
        <p:nvSpPr>
          <p:cNvPr id="36" name="Rectangle 35"/>
          <p:cNvSpPr/>
          <p:nvPr/>
        </p:nvSpPr>
        <p:spPr bwMode="auto">
          <a:xfrm>
            <a:off x="6803938" y="4257079"/>
            <a:ext cx="802520" cy="802520"/>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3581" fontAlgn="base">
              <a:spcBef>
                <a:spcPct val="0"/>
              </a:spcBef>
              <a:spcAft>
                <a:spcPct val="0"/>
              </a:spcAft>
            </a:pPr>
            <a:r>
              <a:rPr lang="en-US" sz="800" b="1" dirty="0">
                <a:solidFill>
                  <a:schemeClr val="bg1"/>
                </a:solidFill>
                <a:ea typeface="Segoe UI" pitchFamily="34" charset="0"/>
                <a:cs typeface="Segoe UI" pitchFamily="34" charset="0"/>
              </a:rPr>
              <a:t>word</a:t>
            </a:r>
          </a:p>
        </p:txBody>
      </p:sp>
      <p:sp>
        <p:nvSpPr>
          <p:cNvPr id="37" name="Rectangle 36"/>
          <p:cNvSpPr/>
          <p:nvPr/>
        </p:nvSpPr>
        <p:spPr bwMode="auto">
          <a:xfrm>
            <a:off x="5957503" y="3408323"/>
            <a:ext cx="802520" cy="802520"/>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3581" fontAlgn="base">
              <a:spcBef>
                <a:spcPct val="0"/>
              </a:spcBef>
              <a:spcAft>
                <a:spcPct val="0"/>
              </a:spcAft>
            </a:pPr>
            <a:r>
              <a:rPr lang="en-US" sz="800" b="1" dirty="0">
                <a:solidFill>
                  <a:schemeClr val="bg1"/>
                </a:solidFill>
                <a:ea typeface="Segoe UI" pitchFamily="34" charset="0"/>
                <a:cs typeface="Segoe UI" pitchFamily="34" charset="0"/>
              </a:rPr>
              <a:t>_</a:t>
            </a:r>
            <a:r>
              <a:rPr lang="en-US" sz="800" b="1" dirty="0" err="1">
                <a:solidFill>
                  <a:schemeClr val="bg1"/>
                </a:solidFill>
                <a:ea typeface="Segoe UI" pitchFamily="34" charset="0"/>
                <a:cs typeface="Segoe UI" pitchFamily="34" charset="0"/>
              </a:rPr>
              <a:t>rels</a:t>
            </a:r>
            <a:endParaRPr lang="en-US" sz="800" b="1" dirty="0">
              <a:solidFill>
                <a:schemeClr val="bg1"/>
              </a:solidFill>
              <a:ea typeface="Segoe UI" pitchFamily="34" charset="0"/>
              <a:cs typeface="Segoe UI" pitchFamily="34" charset="0"/>
            </a:endParaRPr>
          </a:p>
        </p:txBody>
      </p:sp>
      <p:sp>
        <p:nvSpPr>
          <p:cNvPr id="38" name="Rectangle 37"/>
          <p:cNvSpPr/>
          <p:nvPr/>
        </p:nvSpPr>
        <p:spPr bwMode="auto">
          <a:xfrm>
            <a:off x="6803938" y="3408323"/>
            <a:ext cx="802520" cy="802520"/>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3581" fontAlgn="base">
              <a:spcBef>
                <a:spcPct val="0"/>
              </a:spcBef>
              <a:spcAft>
                <a:spcPct val="0"/>
              </a:spcAft>
            </a:pPr>
            <a:r>
              <a:rPr lang="en-US" sz="800" b="1" dirty="0" err="1">
                <a:solidFill>
                  <a:schemeClr val="bg1"/>
                </a:solidFill>
                <a:ea typeface="Segoe UI" pitchFamily="34" charset="0"/>
                <a:cs typeface="Segoe UI" pitchFamily="34" charset="0"/>
              </a:rPr>
              <a:t>customXml</a:t>
            </a:r>
            <a:endParaRPr lang="en-US" sz="800" b="1" dirty="0">
              <a:solidFill>
                <a:schemeClr val="bg1"/>
              </a:solidFill>
              <a:ea typeface="Segoe UI" pitchFamily="34" charset="0"/>
              <a:cs typeface="Segoe UI" pitchFamily="34" charset="0"/>
            </a:endParaRPr>
          </a:p>
        </p:txBody>
      </p:sp>
      <p:sp>
        <p:nvSpPr>
          <p:cNvPr id="39" name="Rectangle 38"/>
          <p:cNvSpPr/>
          <p:nvPr/>
        </p:nvSpPr>
        <p:spPr bwMode="auto">
          <a:xfrm>
            <a:off x="5957503" y="4257080"/>
            <a:ext cx="802520" cy="802520"/>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3581" fontAlgn="base">
              <a:spcBef>
                <a:spcPct val="0"/>
              </a:spcBef>
              <a:spcAft>
                <a:spcPct val="0"/>
              </a:spcAft>
            </a:pPr>
            <a:r>
              <a:rPr lang="en-US" sz="800" b="1" dirty="0" err="1">
                <a:solidFill>
                  <a:schemeClr val="bg1"/>
                </a:solidFill>
                <a:ea typeface="Segoe UI" pitchFamily="34" charset="0"/>
                <a:cs typeface="Segoe UI" pitchFamily="34" charset="0"/>
              </a:rPr>
              <a:t>docProps</a:t>
            </a:r>
            <a:endParaRPr lang="en-US" sz="800" b="1" dirty="0">
              <a:solidFill>
                <a:schemeClr val="bg1"/>
              </a:solidFill>
              <a:ea typeface="Segoe UI" pitchFamily="34" charset="0"/>
              <a:cs typeface="Segoe UI" pitchFamily="34" charset="0"/>
            </a:endParaRPr>
          </a:p>
        </p:txBody>
      </p:sp>
      <p:sp>
        <p:nvSpPr>
          <p:cNvPr id="41" name="Rectangle 40"/>
          <p:cNvSpPr/>
          <p:nvPr/>
        </p:nvSpPr>
        <p:spPr bwMode="auto">
          <a:xfrm>
            <a:off x="6803938" y="5112871"/>
            <a:ext cx="802520" cy="802520"/>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defTabSz="913581" fontAlgn="base">
              <a:spcBef>
                <a:spcPct val="0"/>
              </a:spcBef>
              <a:spcAft>
                <a:spcPct val="0"/>
              </a:spcAft>
            </a:pPr>
            <a:endParaRPr lang="en-US" sz="800" b="1" dirty="0" err="1">
              <a:solidFill>
                <a:schemeClr val="bg1"/>
              </a:solidFill>
              <a:ea typeface="Segoe UI" pitchFamily="34" charset="0"/>
              <a:cs typeface="Segoe UI" pitchFamily="34" charset="0"/>
            </a:endParaRPr>
          </a:p>
        </p:txBody>
      </p:sp>
      <p:sp>
        <p:nvSpPr>
          <p:cNvPr id="42" name="Rectangle 41"/>
          <p:cNvSpPr/>
          <p:nvPr/>
        </p:nvSpPr>
        <p:spPr bwMode="auto">
          <a:xfrm>
            <a:off x="5957503" y="5112872"/>
            <a:ext cx="802520" cy="802520"/>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defTabSz="913581" fontAlgn="base">
              <a:spcBef>
                <a:spcPct val="0"/>
              </a:spcBef>
              <a:spcAft>
                <a:spcPct val="0"/>
              </a:spcAft>
            </a:pPr>
            <a:r>
              <a:rPr lang="en-US" sz="800" b="1" dirty="0">
                <a:solidFill>
                  <a:schemeClr val="bg1"/>
                </a:solidFill>
                <a:ea typeface="Segoe UI" pitchFamily="34" charset="0"/>
                <a:cs typeface="Segoe UI" pitchFamily="34" charset="0"/>
              </a:rPr>
              <a:t>Content Types</a:t>
            </a:r>
          </a:p>
        </p:txBody>
      </p:sp>
      <p:sp>
        <p:nvSpPr>
          <p:cNvPr id="44" name="Rectangle 43"/>
          <p:cNvSpPr/>
          <p:nvPr/>
        </p:nvSpPr>
        <p:spPr bwMode="auto">
          <a:xfrm>
            <a:off x="5814276" y="3018113"/>
            <a:ext cx="1950542" cy="3065935"/>
          </a:xfrm>
          <a:prstGeom prst="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sz="1200" dirty="0">
              <a:gradFill>
                <a:gsLst>
                  <a:gs pos="0">
                    <a:srgbClr val="FFFFFF"/>
                  </a:gs>
                  <a:gs pos="100000">
                    <a:srgbClr val="FFFFFF"/>
                  </a:gs>
                </a:gsLst>
                <a:lin ang="5400000" scaled="0"/>
              </a:gradFill>
            </a:endParaRPr>
          </a:p>
        </p:txBody>
      </p:sp>
      <p:sp>
        <p:nvSpPr>
          <p:cNvPr id="45" name="TextBox 44"/>
          <p:cNvSpPr txBox="1"/>
          <p:nvPr/>
        </p:nvSpPr>
        <p:spPr>
          <a:xfrm>
            <a:off x="6154591" y="3129601"/>
            <a:ext cx="1185709" cy="184666"/>
          </a:xfrm>
          <a:prstGeom prst="rect">
            <a:avLst/>
          </a:prstGeom>
          <a:noFill/>
        </p:spPr>
        <p:txBody>
          <a:bodyPr wrap="none" lIns="0" tIns="0" rIns="0" bIns="0" rtlCol="0">
            <a:spAutoFit/>
          </a:bodyPr>
          <a:lstStyle/>
          <a:p>
            <a:r>
              <a:rPr lang="en-US" sz="1200" b="1" dirty="0">
                <a:solidFill>
                  <a:schemeClr val="bg1"/>
                </a:solidFill>
              </a:rPr>
              <a:t>Word file structure</a:t>
            </a:r>
          </a:p>
        </p:txBody>
      </p:sp>
      <p:pic>
        <p:nvPicPr>
          <p:cNvPr id="46" name="Picture 3" descr="\\MAGNUM\Projects\Microsoft\Cloud Power FY12\Design\ICONS_PNG\Document.png"/>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tretch>
            <a:fillRect/>
          </a:stretch>
        </p:blipFill>
        <p:spPr bwMode="auto">
          <a:xfrm>
            <a:off x="6180423" y="5255997"/>
            <a:ext cx="390108" cy="390210"/>
          </a:xfrm>
          <a:prstGeom prst="rect">
            <a:avLst/>
          </a:prstGeom>
          <a:noFill/>
        </p:spPr>
      </p:pic>
      <p:pic>
        <p:nvPicPr>
          <p:cNvPr id="47" name="Picture 46" descr="C:\Users\mitchellg\Desktop\Folder.png"/>
          <p:cNvPicPr>
            <a:picLocks noChangeAspect="1" noChangeArrowheads="1"/>
          </p:cNvPicPr>
          <p:nvPr/>
        </p:nvPicPr>
        <p:blipFill>
          <a:blip r:embed="rId4" cstate="print">
            <a:lum bright="100000"/>
            <a:extLst>
              <a:ext uri="{28A0092B-C50C-407E-A947-70E740481C1C}">
                <a14:useLocalDpi xmlns:a14="http://schemas.microsoft.com/office/drawing/2010/main" val="0"/>
              </a:ext>
            </a:extLst>
          </a:blip>
          <a:srcRect/>
          <a:stretch>
            <a:fillRect/>
          </a:stretch>
        </p:blipFill>
        <p:spPr bwMode="auto">
          <a:xfrm>
            <a:off x="6152557" y="4411720"/>
            <a:ext cx="445838" cy="445954"/>
          </a:xfrm>
          <a:prstGeom prst="rect">
            <a:avLst/>
          </a:prstGeom>
          <a:noFill/>
        </p:spPr>
      </p:pic>
      <p:pic>
        <p:nvPicPr>
          <p:cNvPr id="48" name="Picture 47" descr="C:\Users\mitchellg\Desktop\Folder.png"/>
          <p:cNvPicPr>
            <a:picLocks noChangeAspect="1" noChangeArrowheads="1"/>
          </p:cNvPicPr>
          <p:nvPr/>
        </p:nvPicPr>
        <p:blipFill>
          <a:blip r:embed="rId4" cstate="print">
            <a:lum bright="100000"/>
            <a:extLst>
              <a:ext uri="{28A0092B-C50C-407E-A947-70E740481C1C}">
                <a14:useLocalDpi xmlns:a14="http://schemas.microsoft.com/office/drawing/2010/main" val="0"/>
              </a:ext>
            </a:extLst>
          </a:blip>
          <a:srcRect/>
          <a:stretch>
            <a:fillRect/>
          </a:stretch>
        </p:blipFill>
        <p:spPr bwMode="auto">
          <a:xfrm>
            <a:off x="6152557" y="3586606"/>
            <a:ext cx="445838" cy="445954"/>
          </a:xfrm>
          <a:prstGeom prst="rect">
            <a:avLst/>
          </a:prstGeom>
          <a:noFill/>
        </p:spPr>
      </p:pic>
      <p:pic>
        <p:nvPicPr>
          <p:cNvPr id="49" name="Picture 48" descr="C:\Users\mitchellg\Desktop\Folder.png"/>
          <p:cNvPicPr>
            <a:picLocks noChangeAspect="1" noChangeArrowheads="1"/>
          </p:cNvPicPr>
          <p:nvPr/>
        </p:nvPicPr>
        <p:blipFill>
          <a:blip r:embed="rId4" cstate="print">
            <a:lum bright="100000"/>
            <a:extLst>
              <a:ext uri="{28A0092B-C50C-407E-A947-70E740481C1C}">
                <a14:useLocalDpi xmlns:a14="http://schemas.microsoft.com/office/drawing/2010/main" val="0"/>
              </a:ext>
            </a:extLst>
          </a:blip>
          <a:srcRect/>
          <a:stretch>
            <a:fillRect/>
          </a:stretch>
        </p:blipFill>
        <p:spPr bwMode="auto">
          <a:xfrm>
            <a:off x="6982278" y="3586606"/>
            <a:ext cx="445838" cy="445954"/>
          </a:xfrm>
          <a:prstGeom prst="rect">
            <a:avLst/>
          </a:prstGeom>
          <a:noFill/>
        </p:spPr>
      </p:pic>
      <p:pic>
        <p:nvPicPr>
          <p:cNvPr id="50" name="Picture 49" descr="C:\Users\mitchellg\Desktop\Folder.png"/>
          <p:cNvPicPr>
            <a:picLocks noChangeAspect="1" noChangeArrowheads="1"/>
          </p:cNvPicPr>
          <p:nvPr/>
        </p:nvPicPr>
        <p:blipFill>
          <a:blip r:embed="rId4" cstate="print">
            <a:lum bright="100000"/>
            <a:extLst>
              <a:ext uri="{28A0092B-C50C-407E-A947-70E740481C1C}">
                <a14:useLocalDpi xmlns:a14="http://schemas.microsoft.com/office/drawing/2010/main" val="0"/>
              </a:ext>
            </a:extLst>
          </a:blip>
          <a:srcRect/>
          <a:stretch>
            <a:fillRect/>
          </a:stretch>
        </p:blipFill>
        <p:spPr bwMode="auto">
          <a:xfrm>
            <a:off x="6960639" y="4411720"/>
            <a:ext cx="445838" cy="445954"/>
          </a:xfrm>
          <a:prstGeom prst="rect">
            <a:avLst/>
          </a:prstGeom>
          <a:noFill/>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48" y="2925276"/>
            <a:ext cx="4415679" cy="3280218"/>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4975" y="3395134"/>
            <a:ext cx="3123757" cy="2499656"/>
          </a:xfrm>
          <a:prstGeom prst="rect">
            <a:avLst/>
          </a:prstGeom>
        </p:spPr>
      </p:pic>
      <p:sp>
        <p:nvSpPr>
          <p:cNvPr id="25" name="Right Brace 24"/>
          <p:cNvSpPr/>
          <p:nvPr/>
        </p:nvSpPr>
        <p:spPr>
          <a:xfrm>
            <a:off x="5454160" y="2925276"/>
            <a:ext cx="334379" cy="3280218"/>
          </a:xfrm>
          <a:prstGeom prst="rightBrace">
            <a:avLst>
              <a:gd name="adj1" fmla="val 32944"/>
              <a:gd name="adj2" fmla="val 49763"/>
            </a:avLst>
          </a:prstGeom>
          <a:ln w="19050"/>
        </p:spPr>
        <p:style>
          <a:lnRef idx="1">
            <a:schemeClr val="accent1"/>
          </a:lnRef>
          <a:fillRef idx="0">
            <a:schemeClr val="accent1"/>
          </a:fillRef>
          <a:effectRef idx="0">
            <a:schemeClr val="accent1"/>
          </a:effectRef>
          <a:fontRef idx="minor">
            <a:schemeClr val="tx1"/>
          </a:fontRef>
        </p:style>
        <p:txBody>
          <a:bodyPr lIns="76179" tIns="38089" rIns="76179" bIns="38089" rtlCol="0" anchor="ctr"/>
          <a:lstStyle/>
          <a:p>
            <a:pPr algn="ctr"/>
            <a:endParaRPr lang="en-US" sz="1400">
              <a:solidFill>
                <a:prstClr val="black"/>
              </a:solidFill>
            </a:endParaRPr>
          </a:p>
        </p:txBody>
      </p:sp>
      <p:sp>
        <p:nvSpPr>
          <p:cNvPr id="26" name="Left Brace 25"/>
          <p:cNvSpPr/>
          <p:nvPr/>
        </p:nvSpPr>
        <p:spPr>
          <a:xfrm>
            <a:off x="7764817" y="3311639"/>
            <a:ext cx="357317" cy="2640319"/>
          </a:xfrm>
          <a:prstGeom prst="leftBrace">
            <a:avLst>
              <a:gd name="adj1" fmla="val 40038"/>
              <a:gd name="adj2" fmla="val 18765"/>
            </a:avLst>
          </a:prstGeom>
          <a:ln w="19050"/>
        </p:spPr>
        <p:style>
          <a:lnRef idx="1">
            <a:schemeClr val="accent1"/>
          </a:lnRef>
          <a:fillRef idx="0">
            <a:schemeClr val="accent1"/>
          </a:fillRef>
          <a:effectRef idx="0">
            <a:schemeClr val="accent1"/>
          </a:effectRef>
          <a:fontRef idx="minor">
            <a:schemeClr val="tx1"/>
          </a:fontRef>
        </p:style>
        <p:txBody>
          <a:bodyPr lIns="76179" tIns="38089" rIns="76179" bIns="38089" rtlCol="0" anchor="ctr"/>
          <a:lstStyle/>
          <a:p>
            <a:pPr algn="ctr"/>
            <a:endParaRPr lang="en-US" sz="1400">
              <a:solidFill>
                <a:prstClr val="black"/>
              </a:solidFill>
            </a:endParaRPr>
          </a:p>
        </p:txBody>
      </p:sp>
      <p:sp>
        <p:nvSpPr>
          <p:cNvPr id="3" name="Rectangle 2"/>
          <p:cNvSpPr/>
          <p:nvPr/>
        </p:nvSpPr>
        <p:spPr bwMode="auto">
          <a:xfrm>
            <a:off x="1497346" y="5210791"/>
            <a:ext cx="3210035" cy="390210"/>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29" name="Rectangle 28"/>
          <p:cNvSpPr/>
          <p:nvPr/>
        </p:nvSpPr>
        <p:spPr bwMode="auto">
          <a:xfrm>
            <a:off x="1791599" y="3761440"/>
            <a:ext cx="445838" cy="14047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30" name="Rectangle 29"/>
          <p:cNvSpPr/>
          <p:nvPr/>
        </p:nvSpPr>
        <p:spPr bwMode="auto">
          <a:xfrm>
            <a:off x="1831725" y="3959890"/>
            <a:ext cx="1003136" cy="14047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31" name="Rectangle 30"/>
          <p:cNvSpPr/>
          <p:nvPr/>
        </p:nvSpPr>
        <p:spPr bwMode="auto">
          <a:xfrm>
            <a:off x="8233594" y="3622978"/>
            <a:ext cx="2908660" cy="202322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33" name="TextBox 4"/>
          <p:cNvSpPr txBox="1">
            <a:spLocks noChangeArrowheads="1"/>
          </p:cNvSpPr>
          <p:nvPr/>
        </p:nvSpPr>
        <p:spPr bwMode="auto">
          <a:xfrm>
            <a:off x="3338257" y="3588046"/>
            <a:ext cx="1727623" cy="700099"/>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Content Controls mapped to custom XML part</a:t>
            </a:r>
            <a:endParaRPr lang="en-US" dirty="0"/>
          </a:p>
        </p:txBody>
      </p:sp>
      <p:cxnSp>
        <p:nvCxnSpPr>
          <p:cNvPr id="34" name="Straight Arrow Connector 33"/>
          <p:cNvCxnSpPr>
            <a:stCxn id="33" idx="1"/>
            <a:endCxn id="29" idx="3"/>
          </p:cNvCxnSpPr>
          <p:nvPr/>
        </p:nvCxnSpPr>
        <p:spPr>
          <a:xfrm flipH="1" flipV="1">
            <a:off x="2237437" y="3831678"/>
            <a:ext cx="1100820" cy="106418"/>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1"/>
            <a:endCxn id="30" idx="3"/>
          </p:cNvCxnSpPr>
          <p:nvPr/>
        </p:nvCxnSpPr>
        <p:spPr>
          <a:xfrm flipH="1">
            <a:off x="2834861" y="3938096"/>
            <a:ext cx="503396" cy="92032"/>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1"/>
            <a:endCxn id="3" idx="0"/>
          </p:cNvCxnSpPr>
          <p:nvPr/>
        </p:nvCxnSpPr>
        <p:spPr>
          <a:xfrm flipH="1">
            <a:off x="3102364" y="3938096"/>
            <a:ext cx="235893" cy="1272695"/>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1" idx="1"/>
          </p:cNvCxnSpPr>
          <p:nvPr/>
        </p:nvCxnSpPr>
        <p:spPr>
          <a:xfrm>
            <a:off x="5065880" y="3938096"/>
            <a:ext cx="3167714" cy="696497"/>
          </a:xfrm>
          <a:prstGeom prst="straightConnector1">
            <a:avLst/>
          </a:prstGeom>
          <a:ln w="57150">
            <a:solidFill>
              <a:schemeClr val="accent4"/>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632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30" grpId="0" animBg="1"/>
      <p:bldP spid="31"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smtClean="0"/>
              <a:t>Things an App for Office can do</a:t>
            </a:r>
          </a:p>
          <a:p>
            <a:pPr lvl="1"/>
            <a:r>
              <a:rPr lang="en-US" dirty="0" smtClean="0"/>
              <a:t>Add/delete custom XML parts</a:t>
            </a:r>
          </a:p>
          <a:p>
            <a:pPr lvl="1"/>
            <a:r>
              <a:rPr lang="en-US" dirty="0" smtClean="0"/>
              <a:t>Get XML parts</a:t>
            </a:r>
          </a:p>
          <a:p>
            <a:pPr lvl="1"/>
            <a:r>
              <a:rPr lang="en-US" dirty="0" smtClean="0"/>
              <a:t>Get/set node values</a:t>
            </a:r>
          </a:p>
          <a:p>
            <a:pPr lvl="1"/>
            <a:r>
              <a:rPr lang="en-US" dirty="0" smtClean="0"/>
              <a:t>Event handlers for node deleted, inserted, or replaces</a:t>
            </a:r>
          </a:p>
          <a:p>
            <a:r>
              <a:rPr lang="en-US" dirty="0" smtClean="0"/>
              <a:t>Core objects for working with custom XML parts</a:t>
            </a:r>
          </a:p>
          <a:p>
            <a:pPr lvl="1"/>
            <a:r>
              <a:rPr lang="en-US" dirty="0" err="1" smtClean="0"/>
              <a:t>CustomXmlPart</a:t>
            </a:r>
            <a:endParaRPr lang="en-US" dirty="0" smtClean="0"/>
          </a:p>
          <a:p>
            <a:pPr lvl="1"/>
            <a:r>
              <a:rPr lang="en-US" dirty="0" err="1" smtClean="0"/>
              <a:t>CustomXmlParts</a:t>
            </a:r>
            <a:endParaRPr lang="en-US" dirty="0" smtClean="0"/>
          </a:p>
          <a:p>
            <a:pPr lvl="1"/>
            <a:r>
              <a:rPr lang="en-US" dirty="0" err="1" smtClean="0"/>
              <a:t>CustomXmlNode</a:t>
            </a:r>
            <a:endParaRPr lang="en-US" dirty="0" smtClean="0"/>
          </a:p>
          <a:p>
            <a:pPr lvl="1"/>
            <a:r>
              <a:rPr lang="en-US" dirty="0" err="1" smtClean="0"/>
              <a:t>CustomXmlPrefixMappings</a:t>
            </a:r>
            <a:endParaRPr lang="en-US" dirty="0"/>
          </a:p>
        </p:txBody>
      </p:sp>
      <p:sp>
        <p:nvSpPr>
          <p:cNvPr id="6" name="Title 1"/>
          <p:cNvSpPr>
            <a:spLocks noGrp="1"/>
          </p:cNvSpPr>
          <p:nvPr>
            <p:ph type="title"/>
          </p:nvPr>
        </p:nvSpPr>
        <p:spPr/>
        <p:txBody>
          <a:bodyPr/>
          <a:lstStyle/>
          <a:p>
            <a:r>
              <a:rPr lang="en-US" sz="4800" dirty="0" smtClean="0"/>
              <a:t>App for Office Support for Custom XML Parts</a:t>
            </a:r>
            <a:endParaRPr lang="en-US" sz="4800" dirty="0"/>
          </a:p>
        </p:txBody>
      </p:sp>
    </p:spTree>
    <p:extLst>
      <p:ext uri="{BB962C8B-B14F-4D97-AF65-F5344CB8AC3E}">
        <p14:creationId xmlns:p14="http://schemas.microsoft.com/office/powerpoint/2010/main" val="14127441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Working with Custom XML and Content Controls in a Word </a:t>
            </a:r>
            <a:r>
              <a:rPr lang="en-US" sz="5400" dirty="0" smtClean="0"/>
              <a:t>Document</a:t>
            </a:r>
            <a:endParaRPr lang="en-US" sz="5400" dirty="0"/>
          </a:p>
        </p:txBody>
      </p:sp>
    </p:spTree>
    <p:extLst>
      <p:ext uri="{BB962C8B-B14F-4D97-AF65-F5344CB8AC3E}">
        <p14:creationId xmlns:p14="http://schemas.microsoft.com/office/powerpoint/2010/main" val="187502958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Guidelines for Document-centric </a:t>
            </a:r>
            <a:r>
              <a:rPr lang="en-US" dirty="0" smtClean="0"/>
              <a:t>Apps</a:t>
            </a:r>
            <a:endParaRPr lang="en-US" dirty="0"/>
          </a:p>
        </p:txBody>
      </p:sp>
    </p:spTree>
    <p:extLst>
      <p:ext uri="{BB962C8B-B14F-4D97-AF65-F5344CB8AC3E}">
        <p14:creationId xmlns:p14="http://schemas.microsoft.com/office/powerpoint/2010/main" val="27799769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Recommended guidelines</a:t>
            </a:r>
          </a:p>
          <a:p>
            <a:pPr lvl="1"/>
            <a:r>
              <a:rPr lang="en-US" dirty="0" smtClean="0"/>
              <a:t>Use Office styles</a:t>
            </a:r>
          </a:p>
          <a:p>
            <a:pPr lvl="1"/>
            <a:r>
              <a:rPr lang="en-US" dirty="0" smtClean="0"/>
              <a:t>Microsoft to publish User Experience Guidelines documentation</a:t>
            </a:r>
          </a:p>
          <a:p>
            <a:r>
              <a:rPr lang="en-US" dirty="0" smtClean="0"/>
              <a:t>Design and Test for All Scenarios</a:t>
            </a:r>
          </a:p>
          <a:p>
            <a:pPr lvl="1"/>
            <a:r>
              <a:rPr lang="en-US" dirty="0" smtClean="0"/>
              <a:t>Rich client, Browser, Tablet and Mobile</a:t>
            </a:r>
          </a:p>
          <a:p>
            <a:r>
              <a:rPr lang="en-US" dirty="0" smtClean="0"/>
              <a:t>Decide which technology makes sense</a:t>
            </a:r>
          </a:p>
          <a:p>
            <a:pPr lvl="1"/>
            <a:r>
              <a:rPr lang="en-US" dirty="0" smtClean="0"/>
              <a:t>Weigh pros and cons between HTML5, Silverlight and Flash</a:t>
            </a:r>
          </a:p>
          <a:p>
            <a:pPr marL="460375" lvl="1" indent="0">
              <a:buNone/>
            </a:pPr>
            <a:endParaRPr lang="en-US" dirty="0" smtClean="0"/>
          </a:p>
        </p:txBody>
      </p:sp>
      <p:sp>
        <p:nvSpPr>
          <p:cNvPr id="3" name="Title 2"/>
          <p:cNvSpPr>
            <a:spLocks noGrp="1"/>
          </p:cNvSpPr>
          <p:nvPr>
            <p:ph type="title"/>
          </p:nvPr>
        </p:nvSpPr>
        <p:spPr/>
        <p:txBody>
          <a:bodyPr/>
          <a:lstStyle/>
          <a:p>
            <a:r>
              <a:rPr lang="en-US" dirty="0"/>
              <a:t>User Experience Guidelines</a:t>
            </a:r>
          </a:p>
        </p:txBody>
      </p:sp>
    </p:spTree>
    <p:extLst>
      <p:ext uri="{BB962C8B-B14F-4D97-AF65-F5344CB8AC3E}">
        <p14:creationId xmlns:p14="http://schemas.microsoft.com/office/powerpoint/2010/main" val="428909181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t>Introduction to Document-based App </a:t>
            </a:r>
            <a:r>
              <a:rPr lang="en-US" sz="8000" dirty="0" smtClean="0"/>
              <a:t>Development</a:t>
            </a:r>
            <a:endParaRPr lang="en-US" sz="8000" dirty="0"/>
          </a:p>
        </p:txBody>
      </p:sp>
    </p:spTree>
    <p:extLst>
      <p:ext uri="{BB962C8B-B14F-4D97-AF65-F5344CB8AC3E}">
        <p14:creationId xmlns:p14="http://schemas.microsoft.com/office/powerpoint/2010/main" val="351180407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840279" y="505013"/>
            <a:ext cx="4844279" cy="54028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dirty="0"/>
              <a:t>Guidelines for Designing Task Pane Apps</a:t>
            </a:r>
          </a:p>
          <a:p>
            <a:endParaRPr lang="en-US" dirty="0"/>
          </a:p>
        </p:txBody>
      </p:sp>
      <p:sp>
        <p:nvSpPr>
          <p:cNvPr id="3" name="Content Placeholder 2"/>
          <p:cNvSpPr>
            <a:spLocks noGrp="1"/>
          </p:cNvSpPr>
          <p:nvPr>
            <p:ph sz="quarter" idx="13"/>
          </p:nvPr>
        </p:nvSpPr>
        <p:spPr/>
        <p:txBody>
          <a:bodyPr/>
          <a:lstStyle/>
          <a:p>
            <a:r>
              <a:rPr lang="en-US" sz="1800" dirty="0">
                <a:solidFill>
                  <a:schemeClr val="bg1"/>
                </a:solidFill>
              </a:rPr>
              <a:t>Layout Guidance</a:t>
            </a:r>
          </a:p>
          <a:p>
            <a:pPr lvl="1"/>
            <a:r>
              <a:rPr lang="en-US" sz="1600" dirty="0">
                <a:solidFill>
                  <a:schemeClr val="bg1"/>
                </a:solidFill>
              </a:rPr>
              <a:t>Default width of </a:t>
            </a:r>
            <a:r>
              <a:rPr lang="en-US" sz="1600" dirty="0" smtClean="0">
                <a:solidFill>
                  <a:schemeClr val="bg1"/>
                </a:solidFill>
              </a:rPr>
              <a:t>320 </a:t>
            </a:r>
            <a:r>
              <a:rPr lang="en-US" sz="1600" dirty="0">
                <a:solidFill>
                  <a:schemeClr val="bg1"/>
                </a:solidFill>
              </a:rPr>
              <a:t>pixels </a:t>
            </a:r>
          </a:p>
          <a:p>
            <a:pPr lvl="1"/>
            <a:r>
              <a:rPr lang="en-US" sz="1600" dirty="0">
                <a:solidFill>
                  <a:schemeClr val="bg1"/>
                </a:solidFill>
              </a:rPr>
              <a:t>Developer cannot change width</a:t>
            </a:r>
          </a:p>
          <a:p>
            <a:pPr lvl="1"/>
            <a:r>
              <a:rPr lang="en-US" sz="1600" dirty="0">
                <a:solidFill>
                  <a:schemeClr val="bg1"/>
                </a:solidFill>
              </a:rPr>
              <a:t>Users can resize width of task </a:t>
            </a:r>
            <a:r>
              <a:rPr lang="en-US" sz="1600" dirty="0" smtClean="0">
                <a:solidFill>
                  <a:schemeClr val="bg1"/>
                </a:solidFill>
              </a:rPr>
              <a:t>pane</a:t>
            </a:r>
            <a:endParaRPr lang="en-US" sz="1800" dirty="0">
              <a:solidFill>
                <a:schemeClr val="bg1"/>
              </a:solidFill>
            </a:endParaRPr>
          </a:p>
          <a:p>
            <a:r>
              <a:rPr lang="en-US" sz="1800" dirty="0">
                <a:solidFill>
                  <a:schemeClr val="bg1"/>
                </a:solidFill>
              </a:rPr>
              <a:t>Context Menus</a:t>
            </a:r>
          </a:p>
          <a:p>
            <a:pPr lvl="1"/>
            <a:r>
              <a:rPr lang="en-US" sz="1600" dirty="0">
                <a:solidFill>
                  <a:schemeClr val="bg1"/>
                </a:solidFill>
              </a:rPr>
              <a:t>Developer has control of context menu inside an App</a:t>
            </a:r>
          </a:p>
          <a:p>
            <a:pPr lvl="1"/>
            <a:r>
              <a:rPr lang="en-US" sz="1600" dirty="0">
                <a:solidFill>
                  <a:schemeClr val="bg1"/>
                </a:solidFill>
              </a:rPr>
              <a:t>Developer has no control over Office Task Pane </a:t>
            </a:r>
            <a:r>
              <a:rPr lang="en-US" sz="1600" dirty="0" smtClean="0">
                <a:solidFill>
                  <a:schemeClr val="bg1"/>
                </a:solidFill>
              </a:rPr>
              <a:t>menu</a:t>
            </a:r>
            <a:endParaRPr lang="en-US" sz="1800" dirty="0">
              <a:solidFill>
                <a:schemeClr val="bg1"/>
              </a:solidFill>
            </a:endParaRPr>
          </a:p>
          <a:p>
            <a:r>
              <a:rPr lang="en-US" sz="1800" dirty="0">
                <a:solidFill>
                  <a:schemeClr val="bg1"/>
                </a:solidFill>
              </a:rPr>
              <a:t>Scrollbar Guidance</a:t>
            </a:r>
          </a:p>
          <a:p>
            <a:pPr lvl="1"/>
            <a:r>
              <a:rPr lang="en-US" sz="1600" dirty="0">
                <a:solidFill>
                  <a:schemeClr val="bg1"/>
                </a:solidFill>
              </a:rPr>
              <a:t>Horizontal scrollbars should be avoided.</a:t>
            </a:r>
          </a:p>
          <a:p>
            <a:pPr lvl="1"/>
            <a:r>
              <a:rPr lang="en-US" sz="1600" dirty="0">
                <a:solidFill>
                  <a:schemeClr val="bg1"/>
                </a:solidFill>
              </a:rPr>
              <a:t>Vertical scrollbars are acceptable if required</a:t>
            </a:r>
          </a:p>
          <a:p>
            <a:pPr lvl="1"/>
            <a:r>
              <a:rPr lang="en-US" sz="1600" dirty="0">
                <a:solidFill>
                  <a:schemeClr val="bg1"/>
                </a:solidFill>
              </a:rPr>
              <a:t>Use CSS to match styles of Office </a:t>
            </a:r>
            <a:r>
              <a:rPr lang="en-US" sz="1600" dirty="0" smtClean="0">
                <a:solidFill>
                  <a:schemeClr val="bg1"/>
                </a:solidFill>
              </a:rPr>
              <a:t>2013 </a:t>
            </a:r>
            <a:r>
              <a:rPr lang="en-US" sz="1600" dirty="0">
                <a:solidFill>
                  <a:schemeClr val="bg1"/>
                </a:solidFill>
              </a:rPr>
              <a:t>scrollbar</a:t>
            </a:r>
          </a:p>
          <a:p>
            <a:endParaRPr lang="en-US" sz="1600" dirty="0"/>
          </a:p>
        </p:txBody>
      </p:sp>
      <p:sp>
        <p:nvSpPr>
          <p:cNvPr id="2" name="TextBox 1"/>
          <p:cNvSpPr txBox="1"/>
          <p:nvPr/>
        </p:nvSpPr>
        <p:spPr>
          <a:xfrm>
            <a:off x="9977887" y="2179606"/>
            <a:ext cx="261610" cy="215444"/>
          </a:xfrm>
          <a:prstGeom prst="rect">
            <a:avLst/>
          </a:prstGeom>
          <a:solidFill>
            <a:schemeClr val="bg1"/>
          </a:solidFill>
        </p:spPr>
        <p:txBody>
          <a:bodyPr wrap="none" lIns="0" tIns="0" rIns="0" bIns="0" rtlCol="0">
            <a:spAutoFit/>
          </a:bodyPr>
          <a:lstStyle/>
          <a:p>
            <a:r>
              <a:rPr lang="en-US" sz="1400" spc="-70" dirty="0" smtClean="0">
                <a:solidFill>
                  <a:srgbClr val="FF0000"/>
                </a:solidFill>
              </a:rPr>
              <a:t>320</a:t>
            </a:r>
          </a:p>
        </p:txBody>
      </p:sp>
    </p:spTree>
    <p:extLst>
      <p:ext uri="{BB962C8B-B14F-4D97-AF65-F5344CB8AC3E}">
        <p14:creationId xmlns:p14="http://schemas.microsoft.com/office/powerpoint/2010/main" val="1092506283"/>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sz="2400" dirty="0" smtClean="0"/>
              <a:t>Layout Guidance</a:t>
            </a:r>
          </a:p>
          <a:p>
            <a:pPr lvl="1"/>
            <a:r>
              <a:rPr lang="en-US" sz="2000" dirty="0" smtClean="0"/>
              <a:t>Content apps have generous size </a:t>
            </a:r>
            <a:r>
              <a:rPr lang="en-US" sz="2000" dirty="0"/>
              <a:t>(</a:t>
            </a:r>
            <a:r>
              <a:rPr lang="en-US" sz="2000" dirty="0" smtClean="0"/>
              <a:t>max of 2560 x 2048)</a:t>
            </a:r>
          </a:p>
          <a:p>
            <a:pPr lvl="1"/>
            <a:r>
              <a:rPr lang="en-US" sz="2000" dirty="0" smtClean="0"/>
              <a:t>Users can resize and move so design accordingly</a:t>
            </a:r>
          </a:p>
          <a:p>
            <a:pPr lvl="1"/>
            <a:r>
              <a:rPr lang="en-US" sz="2000" dirty="0" smtClean="0"/>
              <a:t>Remember – content may print with the document</a:t>
            </a:r>
          </a:p>
          <a:p>
            <a:r>
              <a:rPr lang="en-US" sz="2400" dirty="0" smtClean="0"/>
              <a:t>Context Menus</a:t>
            </a:r>
          </a:p>
          <a:p>
            <a:pPr lvl="1"/>
            <a:r>
              <a:rPr lang="en-US" sz="2000" dirty="0" smtClean="0"/>
              <a:t>Developer has control of the context menu inside an app</a:t>
            </a:r>
          </a:p>
          <a:p>
            <a:pPr lvl="1"/>
            <a:r>
              <a:rPr lang="en-US" sz="2000" dirty="0" smtClean="0"/>
              <a:t>However, you can not take over, or add to the Shape context menu.</a:t>
            </a:r>
          </a:p>
          <a:p>
            <a:r>
              <a:rPr lang="en-US" sz="2400" dirty="0" smtClean="0"/>
              <a:t>Scrollbar Guidance</a:t>
            </a:r>
          </a:p>
          <a:p>
            <a:pPr lvl="1"/>
            <a:r>
              <a:rPr lang="en-US" sz="2000" dirty="0" smtClean="0"/>
              <a:t>Scrollbars should be avoided within a Content App</a:t>
            </a:r>
          </a:p>
          <a:p>
            <a:pPr lvl="1"/>
            <a:r>
              <a:rPr lang="en-US" sz="2000" dirty="0" smtClean="0"/>
              <a:t>Size them appropriately within the manifest.</a:t>
            </a:r>
            <a:endParaRPr lang="en-US" sz="2000" dirty="0"/>
          </a:p>
        </p:txBody>
      </p:sp>
      <p:sp>
        <p:nvSpPr>
          <p:cNvPr id="21" name="Title 1"/>
          <p:cNvSpPr>
            <a:spLocks noGrp="1"/>
          </p:cNvSpPr>
          <p:nvPr>
            <p:ph type="title"/>
          </p:nvPr>
        </p:nvSpPr>
        <p:spPr/>
        <p:txBody>
          <a:bodyPr/>
          <a:lstStyle/>
          <a:p>
            <a:r>
              <a:rPr lang="en-US" dirty="0" smtClean="0"/>
              <a:t>Guidelines for Designing Content Apps</a:t>
            </a:r>
            <a:endParaRPr lang="en-US" dirty="0"/>
          </a:p>
        </p:txBody>
      </p:sp>
    </p:spTree>
    <p:extLst>
      <p:ext uri="{BB962C8B-B14F-4D97-AF65-F5344CB8AC3E}">
        <p14:creationId xmlns:p14="http://schemas.microsoft.com/office/powerpoint/2010/main" val="1683015023"/>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337458" y="3472963"/>
            <a:ext cx="3843804" cy="2412372"/>
          </a:xfrm>
          <a:prstGeom prst="rect">
            <a:avLst/>
          </a:prstGeom>
          <a:noFill/>
          <a:ln w="28575"/>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1763139" y="5097370"/>
            <a:ext cx="2414449" cy="384220"/>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Title 1"/>
          <p:cNvSpPr>
            <a:spLocks noGrp="1"/>
          </p:cNvSpPr>
          <p:nvPr>
            <p:ph type="title"/>
          </p:nvPr>
        </p:nvSpPr>
        <p:spPr/>
        <p:txBody>
          <a:bodyPr/>
          <a:lstStyle/>
          <a:p>
            <a:r>
              <a:rPr lang="en-US" dirty="0" smtClean="0"/>
              <a:t>Guidelines for Designing Content Apps</a:t>
            </a:r>
            <a:endParaRPr lang="en-US" dirty="0"/>
          </a:p>
        </p:txBody>
      </p:sp>
      <p:sp>
        <p:nvSpPr>
          <p:cNvPr id="2" name="Content Placeholder 1"/>
          <p:cNvSpPr>
            <a:spLocks noGrp="1"/>
          </p:cNvSpPr>
          <p:nvPr>
            <p:ph type="body" sz="quarter" idx="10"/>
          </p:nvPr>
        </p:nvSpPr>
        <p:spPr/>
        <p:txBody>
          <a:bodyPr/>
          <a:lstStyle/>
          <a:p>
            <a:r>
              <a:rPr lang="en-US" sz="2400" dirty="0" smtClean="0"/>
              <a:t>Set an appropriate size</a:t>
            </a:r>
          </a:p>
          <a:p>
            <a:pPr lvl="1"/>
            <a:r>
              <a:rPr lang="en-US" sz="2000" dirty="0" smtClean="0"/>
              <a:t>Specify an appropriate size for the App in the Manifest</a:t>
            </a:r>
          </a:p>
          <a:p>
            <a:endParaRPr lang="en-US" sz="2400" dirty="0" smtClean="0"/>
          </a:p>
          <a:p>
            <a:r>
              <a:rPr lang="en-US" sz="2400" dirty="0" smtClean="0"/>
              <a:t>This example is sized to small</a:t>
            </a:r>
          </a:p>
          <a:p>
            <a:pPr lvl="1"/>
            <a:r>
              <a:rPr lang="en-US" sz="2000" dirty="0" smtClean="0"/>
              <a:t>resize to avoid scrollbars</a:t>
            </a:r>
          </a:p>
          <a:p>
            <a:endParaRPr lang="en-US" sz="2400" dirty="0"/>
          </a:p>
        </p:txBody>
      </p:sp>
      <p:grpSp>
        <p:nvGrpSpPr>
          <p:cNvPr id="3" name="Group 2"/>
          <p:cNvGrpSpPr/>
          <p:nvPr/>
        </p:nvGrpSpPr>
        <p:grpSpPr>
          <a:xfrm>
            <a:off x="5756786" y="2612660"/>
            <a:ext cx="5531381" cy="3263811"/>
            <a:chOff x="5142160" y="2528709"/>
            <a:chExt cx="6284863" cy="3708406"/>
          </a:xfrm>
        </p:grpSpPr>
        <p:pic>
          <p:nvPicPr>
            <p:cNvPr id="2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142160" y="2528709"/>
              <a:ext cx="6284863" cy="37084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7183803" y="3107817"/>
              <a:ext cx="3544902" cy="2467313"/>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212"/>
              <a:endParaRPr lang="en-US" sz="2166">
                <a:solidFill>
                  <a:srgbClr val="FFFFFF"/>
                </a:solidFill>
              </a:endParaRPr>
            </a:p>
          </p:txBody>
        </p:sp>
        <p:sp>
          <p:nvSpPr>
            <p:cNvPr id="30" name="Rectangle 29"/>
            <p:cNvSpPr/>
            <p:nvPr/>
          </p:nvSpPr>
          <p:spPr>
            <a:xfrm>
              <a:off x="7193309" y="3107816"/>
              <a:ext cx="2773595" cy="2211391"/>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212"/>
              <a:endParaRPr lang="en-US" sz="2166">
                <a:solidFill>
                  <a:srgbClr val="FFFFFF"/>
                </a:solidFill>
              </a:endParaRPr>
            </a:p>
          </p:txBody>
        </p:sp>
        <p:pic>
          <p:nvPicPr>
            <p:cNvPr id="2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4558" y="5215349"/>
              <a:ext cx="2718619" cy="103858"/>
            </a:xfrm>
            <a:prstGeom prst="rect">
              <a:avLst/>
            </a:prstGeom>
            <a:solidFill>
              <a:schemeClr val="accent6"/>
            </a:solidFill>
            <a:ln>
              <a:solidFill>
                <a:schemeClr val="bg1">
                  <a:lumMod val="85000"/>
                </a:schemeClr>
              </a:solidFill>
            </a:ln>
            <a:effectLst/>
            <a:extLst/>
          </p:spPr>
        </p:pic>
        <p:pic>
          <p:nvPicPr>
            <p:cNvPr id="2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8738" y="3119441"/>
              <a:ext cx="89464" cy="2199766"/>
            </a:xfrm>
            <a:prstGeom prst="rect">
              <a:avLst/>
            </a:prstGeom>
            <a:solidFill>
              <a:schemeClr val="accent6"/>
            </a:solidFill>
            <a:ln>
              <a:solidFill>
                <a:schemeClr val="bg1">
                  <a:lumMod val="85000"/>
                </a:schemeClr>
              </a:solidFill>
            </a:ln>
            <a:effectLst/>
            <a:extLst/>
          </p:spPr>
        </p:pic>
      </p:grpSp>
    </p:spTree>
    <p:extLst>
      <p:ext uri="{BB962C8B-B14F-4D97-AF65-F5344CB8AC3E}">
        <p14:creationId xmlns:p14="http://schemas.microsoft.com/office/powerpoint/2010/main" val="85767717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err="1"/>
              <a:t>RequestedCapabilities</a:t>
            </a:r>
            <a:endParaRPr lang="en-US" dirty="0"/>
          </a:p>
          <a:p>
            <a:endParaRPr lang="en-US" dirty="0"/>
          </a:p>
        </p:txBody>
      </p:sp>
      <p:sp>
        <p:nvSpPr>
          <p:cNvPr id="2" name="Content Placeholder 1"/>
          <p:cNvSpPr>
            <a:spLocks noGrp="1"/>
          </p:cNvSpPr>
          <p:nvPr>
            <p:ph sz="quarter" idx="13"/>
          </p:nvPr>
        </p:nvSpPr>
        <p:spPr/>
        <p:txBody>
          <a:bodyPr/>
          <a:lstStyle/>
          <a:p>
            <a:r>
              <a:rPr lang="en-US" sz="1400" dirty="0"/>
              <a:t>Default (restricted)</a:t>
            </a:r>
          </a:p>
          <a:p>
            <a:pPr marL="342900" indent="-342900">
              <a:buFont typeface="Arial" panose="020B0604020202020204" pitchFamily="34" charset="0"/>
              <a:buChar char="•"/>
            </a:pPr>
            <a:r>
              <a:rPr lang="en-US" sz="1400" dirty="0"/>
              <a:t>You can read/write document settings</a:t>
            </a:r>
          </a:p>
          <a:p>
            <a:r>
              <a:rPr lang="en-US" sz="1400" dirty="0" err="1"/>
              <a:t>ReadDocument</a:t>
            </a:r>
            <a:endParaRPr lang="en-US" sz="1400" dirty="0"/>
          </a:p>
          <a:p>
            <a:pPr marL="342900" indent="-342900">
              <a:buFont typeface="Arial" panose="020B0604020202020204" pitchFamily="34" charset="0"/>
              <a:buChar char="•"/>
            </a:pPr>
            <a:r>
              <a:rPr lang="en-US" sz="1400" dirty="0"/>
              <a:t>You have read access to document</a:t>
            </a:r>
          </a:p>
          <a:p>
            <a:pPr marL="342900" indent="-342900">
              <a:buFont typeface="Arial" panose="020B0604020202020204" pitchFamily="34" charset="0"/>
              <a:buChar char="•"/>
            </a:pPr>
            <a:r>
              <a:rPr lang="en-US" sz="1400" dirty="0"/>
              <a:t>You can subscribe to change events</a:t>
            </a:r>
          </a:p>
          <a:p>
            <a:r>
              <a:rPr lang="en-US" sz="1400" dirty="0" err="1"/>
              <a:t>WriteDocument</a:t>
            </a:r>
            <a:endParaRPr lang="en-US" sz="1400" dirty="0"/>
          </a:p>
          <a:p>
            <a:pPr marL="342900" indent="-342900">
              <a:buFont typeface="Arial" panose="020B0604020202020204" pitchFamily="34" charset="0"/>
              <a:buChar char="•"/>
            </a:pPr>
            <a:r>
              <a:rPr lang="en-US" sz="1400" dirty="0"/>
              <a:t>Write content into document</a:t>
            </a:r>
          </a:p>
          <a:p>
            <a:r>
              <a:rPr lang="en-US" sz="1400" dirty="0" err="1"/>
              <a:t>ReadWriteDocument</a:t>
            </a:r>
            <a:endParaRPr lang="en-US" sz="1400" dirty="0"/>
          </a:p>
          <a:p>
            <a:pPr marL="342900" indent="-342900">
              <a:buFont typeface="Arial" panose="020B0604020202020204" pitchFamily="34" charset="0"/>
              <a:buChar char="•"/>
            </a:pPr>
            <a:r>
              <a:rPr lang="en-US" sz="1400" dirty="0" err="1"/>
              <a:t>ReadDocument</a:t>
            </a:r>
            <a:r>
              <a:rPr lang="en-US" sz="1400" dirty="0"/>
              <a:t> + </a:t>
            </a:r>
            <a:r>
              <a:rPr lang="en-US" sz="1400" dirty="0" err="1"/>
              <a:t>WriteDocument</a:t>
            </a:r>
            <a:endParaRPr lang="en-US" sz="1400" dirty="0"/>
          </a:p>
          <a:p>
            <a:r>
              <a:rPr lang="en-US" sz="1400" dirty="0" err="1"/>
              <a:t>FullAccess</a:t>
            </a:r>
            <a:endParaRPr lang="en-US" sz="1400" dirty="0"/>
          </a:p>
          <a:p>
            <a:pPr marL="285750" indent="-285750">
              <a:buFont typeface="Arial" panose="020B0604020202020204" pitchFamily="34" charset="0"/>
              <a:buChar char="•"/>
            </a:pPr>
            <a:r>
              <a:rPr lang="en-US" sz="1400" dirty="0"/>
              <a:t>All Permissions + use of Silverlight &amp; Flash</a:t>
            </a:r>
          </a:p>
          <a:p>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220" y="1560613"/>
            <a:ext cx="4971548" cy="3093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6714696" y="4114162"/>
            <a:ext cx="4644467" cy="25715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232" y="4881137"/>
            <a:ext cx="4644467" cy="1057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2783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type="body" sz="quarter" idx="10"/>
          </p:nvPr>
        </p:nvSpPr>
        <p:spPr/>
        <p:txBody>
          <a:bodyPr/>
          <a:lstStyle/>
          <a:p>
            <a:r>
              <a:rPr lang="en-US" dirty="0" smtClean="0"/>
              <a:t>Introduction to Document-based App Development</a:t>
            </a:r>
          </a:p>
          <a:p>
            <a:r>
              <a:rPr lang="en-US" dirty="0" smtClean="0"/>
              <a:t>Reading and Writing to a Document</a:t>
            </a:r>
          </a:p>
          <a:p>
            <a:r>
              <a:rPr lang="en-US" dirty="0" smtClean="0"/>
              <a:t>Creating Bindings within a Document</a:t>
            </a:r>
          </a:p>
          <a:p>
            <a:r>
              <a:rPr lang="en-US" dirty="0" smtClean="0"/>
              <a:t>Creating an App for Office that uses Custom XML</a:t>
            </a:r>
          </a:p>
          <a:p>
            <a:r>
              <a:rPr lang="en-US" dirty="0" smtClean="0"/>
              <a:t>Design Guidelines for Document-centric Apps</a:t>
            </a:r>
            <a:endParaRPr lang="en-US" dirty="0"/>
          </a:p>
        </p:txBody>
      </p:sp>
    </p:spTree>
    <p:extLst>
      <p:ext uri="{BB962C8B-B14F-4D97-AF65-F5344CB8AC3E}">
        <p14:creationId xmlns:p14="http://schemas.microsoft.com/office/powerpoint/2010/main" val="647414164"/>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Shapes for Document-based Apps for Office</a:t>
            </a:r>
            <a:endParaRPr lang="en-US" sz="4800" dirty="0"/>
          </a:p>
        </p:txBody>
      </p:sp>
      <p:sp>
        <p:nvSpPr>
          <p:cNvPr id="5" name="Content Placeholder 4"/>
          <p:cNvSpPr>
            <a:spLocks noGrp="1"/>
          </p:cNvSpPr>
          <p:nvPr>
            <p:ph type="body" sz="quarter" idx="10"/>
          </p:nvPr>
        </p:nvSpPr>
        <p:spPr>
          <a:xfrm>
            <a:off x="3313814" y="1447799"/>
            <a:ext cx="8354311" cy="2043636"/>
          </a:xfrm>
        </p:spPr>
        <p:txBody>
          <a:bodyPr/>
          <a:lstStyle/>
          <a:p>
            <a:pPr marL="0" indent="0">
              <a:buNone/>
            </a:pPr>
            <a:r>
              <a:rPr lang="en-US" dirty="0" smtClean="0"/>
              <a:t>Task Pane App</a:t>
            </a: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marL="0" indent="0">
              <a:buNone/>
            </a:pPr>
            <a:r>
              <a:rPr lang="en-US" dirty="0" smtClean="0"/>
              <a:t>Content App</a:t>
            </a:r>
          </a:p>
          <a:p>
            <a:pPr lvl="1"/>
            <a:r>
              <a:rPr lang="en-US" dirty="0" smtClean="0"/>
              <a:t>Adds content inline into position within document</a:t>
            </a:r>
          </a:p>
          <a:p>
            <a:pPr lvl="1"/>
            <a:r>
              <a:rPr lang="en-US" dirty="0" smtClean="0"/>
              <a:t>Document is always an Excel workbook</a:t>
            </a:r>
          </a:p>
          <a:p>
            <a:pPr lvl="1"/>
            <a:r>
              <a:rPr lang="en-US" dirty="0" smtClean="0"/>
              <a:t>Content app can read and write document contents</a:t>
            </a:r>
          </a:p>
        </p:txBody>
      </p:sp>
      <p:sp>
        <p:nvSpPr>
          <p:cNvPr id="7" name="Rectangle 2"/>
          <p:cNvSpPr>
            <a:spLocks noChangeArrowheads="1"/>
          </p:cNvSpPr>
          <p:nvPr/>
        </p:nvSpPr>
        <p:spPr bwMode="auto">
          <a:xfrm>
            <a:off x="0" y="-197676"/>
            <a:ext cx="12188825"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208" tIns="58604" rIns="117208" bIns="58604"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197676"/>
            <a:ext cx="236770"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208" tIns="58604" rIns="117208" bIns="58604"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99" y="1575707"/>
            <a:ext cx="2374331" cy="197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98" y="4090308"/>
            <a:ext cx="2374331" cy="197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7077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Document-based Apps</a:t>
            </a:r>
          </a:p>
        </p:txBody>
      </p:sp>
      <p:graphicFrame>
        <p:nvGraphicFramePr>
          <p:cNvPr id="3" name="Table 2"/>
          <p:cNvGraphicFramePr>
            <a:graphicFrameLocks noGrp="1"/>
          </p:cNvGraphicFramePr>
          <p:nvPr>
            <p:extLst/>
          </p:nvPr>
        </p:nvGraphicFramePr>
        <p:xfrm>
          <a:off x="1362229" y="1942348"/>
          <a:ext cx="9365673" cy="3221428"/>
        </p:xfrm>
        <a:graphic>
          <a:graphicData uri="http://schemas.openxmlformats.org/drawingml/2006/table">
            <a:tbl>
              <a:tblPr firstRow="1" bandRow="1">
                <a:tableStyleId>{2D5ABB26-0587-4C30-8999-92F81FD0307C}</a:tableStyleId>
              </a:tblPr>
              <a:tblGrid>
                <a:gridCol w="3121891"/>
                <a:gridCol w="3121891"/>
                <a:gridCol w="3121891"/>
              </a:tblGrid>
              <a:tr h="937200">
                <a:tc>
                  <a:txBody>
                    <a:bodyPr/>
                    <a:lstStyle/>
                    <a:p>
                      <a:pPr algn="ctr"/>
                      <a:endParaRPr lang="en-US" sz="2400" dirty="0"/>
                    </a:p>
                  </a:txBody>
                  <a:tcPr anchor="ctr">
                    <a:solidFill>
                      <a:schemeClr val="bg1"/>
                    </a:solidFill>
                  </a:tcPr>
                </a:tc>
                <a:tc>
                  <a:txBody>
                    <a:bodyPr/>
                    <a:lstStyle/>
                    <a:p>
                      <a:pPr algn="ctr"/>
                      <a:r>
                        <a:rPr lang="en-US" sz="2400" dirty="0" smtClean="0"/>
                        <a:t>Office Application</a:t>
                      </a:r>
                      <a:endParaRPr lang="en-US" sz="2400" dirty="0"/>
                    </a:p>
                  </a:txBody>
                  <a:tcPr anchor="ctr">
                    <a:solidFill>
                      <a:schemeClr val="bg1">
                        <a:lumMod val="95000"/>
                      </a:schemeClr>
                    </a:solidFill>
                  </a:tcPr>
                </a:tc>
                <a:tc>
                  <a:txBody>
                    <a:bodyPr/>
                    <a:lstStyle/>
                    <a:p>
                      <a:pPr algn="ctr"/>
                      <a:r>
                        <a:rPr lang="en-US" sz="2400" dirty="0" smtClean="0"/>
                        <a:t>Office Web Application</a:t>
                      </a:r>
                      <a:endParaRPr lang="en-US" sz="2400" dirty="0"/>
                    </a:p>
                  </a:txBody>
                  <a:tcPr anchor="ctr">
                    <a:solidFill>
                      <a:schemeClr val="bg1">
                        <a:lumMod val="95000"/>
                      </a:schemeClr>
                    </a:solidFill>
                  </a:tcPr>
                </a:tc>
              </a:tr>
              <a:tr h="1187231">
                <a:tc>
                  <a:txBody>
                    <a:bodyPr/>
                    <a:lstStyle/>
                    <a:p>
                      <a:pPr algn="ctr"/>
                      <a:r>
                        <a:rPr lang="en-US" sz="2400" dirty="0" smtClean="0"/>
                        <a:t>Task Pane </a:t>
                      </a:r>
                      <a:br>
                        <a:rPr lang="en-US" sz="2400" dirty="0" smtClean="0"/>
                      </a:br>
                      <a:r>
                        <a:rPr lang="en-US" sz="2400" dirty="0" smtClean="0"/>
                        <a:t>Apps</a:t>
                      </a:r>
                      <a:endParaRPr lang="en-US" sz="2400" dirty="0"/>
                    </a:p>
                  </a:txBody>
                  <a:tcPr anchor="ctr">
                    <a:solidFill>
                      <a:schemeClr val="bg1">
                        <a:lumMod val="95000"/>
                      </a:schemeClr>
                    </a:solidFill>
                  </a:tcPr>
                </a:tc>
                <a:tc>
                  <a:txBody>
                    <a:bodyPr/>
                    <a:lstStyle/>
                    <a:p>
                      <a:pPr algn="ctr"/>
                      <a:endParaRPr lang="en-US" sz="2400" dirty="0"/>
                    </a:p>
                  </a:txBody>
                  <a:tcPr anchor="ct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a:endParaRPr lang="en-US" sz="2400" dirty="0"/>
                    </a:p>
                  </a:txBody>
                  <a:tcPr anchor="ctr">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r>
              <a:tr h="1096997">
                <a:tc>
                  <a:txBody>
                    <a:bodyPr/>
                    <a:lstStyle/>
                    <a:p>
                      <a:pPr algn="ctr"/>
                      <a:r>
                        <a:rPr lang="en-US" sz="2400" dirty="0" smtClean="0"/>
                        <a:t>Content </a:t>
                      </a:r>
                    </a:p>
                    <a:p>
                      <a:pPr algn="ctr"/>
                      <a:r>
                        <a:rPr lang="en-US" sz="2400" dirty="0" smtClean="0"/>
                        <a:t>Apps</a:t>
                      </a:r>
                      <a:endParaRPr lang="en-US" sz="2400" dirty="0"/>
                    </a:p>
                  </a:txBody>
                  <a:tcPr anchor="ctr">
                    <a:solidFill>
                      <a:schemeClr val="bg1">
                        <a:lumMod val="95000"/>
                      </a:schemeClr>
                    </a:solidFill>
                  </a:tcPr>
                </a:tc>
                <a:tc>
                  <a:txBody>
                    <a:bodyPr/>
                    <a:lstStyle/>
                    <a:p>
                      <a:pPr algn="ctr"/>
                      <a:endParaRPr lang="en-US" sz="2400" dirty="0"/>
                    </a:p>
                  </a:txBody>
                  <a:tcPr anchor="ct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n-US" sz="2400" dirty="0"/>
                    </a:p>
                  </a:txBody>
                  <a:tcPr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221" y="3126883"/>
            <a:ext cx="1316127" cy="720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220" y="4320187"/>
            <a:ext cx="1316127" cy="720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097" y="3369415"/>
            <a:ext cx="1316127" cy="720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786" y="2889398"/>
            <a:ext cx="1406894" cy="7200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554" y="2889398"/>
            <a:ext cx="1530003" cy="7200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616" y="4320187"/>
            <a:ext cx="1316127" cy="720000"/>
          </a:xfrm>
          <a:prstGeom prst="rect">
            <a:avLst/>
          </a:prstGeom>
        </p:spPr>
      </p:pic>
    </p:spTree>
    <p:extLst>
      <p:ext uri="{BB962C8B-B14F-4D97-AF65-F5344CB8AC3E}">
        <p14:creationId xmlns:p14="http://schemas.microsoft.com/office/powerpoint/2010/main" val="32237357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sz="3600" dirty="0" smtClean="0"/>
              <a:t>Apps for Office code run in separate sandboxed process</a:t>
            </a:r>
          </a:p>
          <a:p>
            <a:pPr lvl="1"/>
            <a:r>
              <a:rPr lang="en-US" sz="1800" dirty="0" smtClean="0"/>
              <a:t>Sandbox infrastructure leverages Web Control from IE9/IE10</a:t>
            </a:r>
          </a:p>
          <a:p>
            <a:pPr lvl="1"/>
            <a:r>
              <a:rPr lang="en-US" sz="1800" dirty="0" smtClean="0"/>
              <a:t>App for Office support for HTML5 and CSS3 consistent with IE9/IE10 support </a:t>
            </a:r>
            <a:endParaRPr lang="en-US" sz="1800" dirty="0"/>
          </a:p>
        </p:txBody>
      </p:sp>
      <p:sp>
        <p:nvSpPr>
          <p:cNvPr id="3" name="Title 2"/>
          <p:cNvSpPr>
            <a:spLocks noGrp="1"/>
          </p:cNvSpPr>
          <p:nvPr>
            <p:ph type="title"/>
          </p:nvPr>
        </p:nvSpPr>
        <p:spPr/>
        <p:txBody>
          <a:bodyPr/>
          <a:lstStyle/>
          <a:p>
            <a:r>
              <a:rPr lang="en-US" sz="4400" dirty="0" smtClean="0"/>
              <a:t>Apps for Office – Office Application Architecture</a:t>
            </a:r>
            <a:endParaRPr lang="en-US" sz="4400" dirty="0"/>
          </a:p>
        </p:txBody>
      </p:sp>
      <p:pic>
        <p:nvPicPr>
          <p:cNvPr id="2" name="Picture 1"/>
          <p:cNvPicPr>
            <a:picLocks noChangeAspect="1"/>
          </p:cNvPicPr>
          <p:nvPr/>
        </p:nvPicPr>
        <p:blipFill>
          <a:blip r:embed="rId3"/>
          <a:stretch>
            <a:fillRect/>
          </a:stretch>
        </p:blipFill>
        <p:spPr>
          <a:xfrm>
            <a:off x="2874651" y="2959048"/>
            <a:ext cx="6437934" cy="2962913"/>
          </a:xfrm>
          <a:prstGeom prst="rect">
            <a:avLst/>
          </a:prstGeom>
        </p:spPr>
      </p:pic>
    </p:spTree>
    <p:extLst>
      <p:ext uri="{BB962C8B-B14F-4D97-AF65-F5344CB8AC3E}">
        <p14:creationId xmlns:p14="http://schemas.microsoft.com/office/powerpoint/2010/main" val="202692937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Apps for Office </a:t>
            </a:r>
            <a:r>
              <a:rPr lang="en-US" sz="4000" dirty="0" smtClean="0"/>
              <a:t>– Office Web Application Architecture</a:t>
            </a:r>
            <a:endParaRPr lang="en-US" sz="4000" dirty="0"/>
          </a:p>
        </p:txBody>
      </p:sp>
      <p:sp>
        <p:nvSpPr>
          <p:cNvPr id="4" name="Content Placeholder 3"/>
          <p:cNvSpPr>
            <a:spLocks noGrp="1"/>
          </p:cNvSpPr>
          <p:nvPr>
            <p:ph type="body" sz="quarter" idx="10"/>
          </p:nvPr>
        </p:nvSpPr>
        <p:spPr/>
        <p:txBody>
          <a:bodyPr/>
          <a:lstStyle/>
          <a:p>
            <a:r>
              <a:rPr lang="en-US" sz="3600" dirty="0" smtClean="0"/>
              <a:t>Browser-rendered Apps based on Web standards</a:t>
            </a:r>
          </a:p>
          <a:p>
            <a:pPr lvl="1"/>
            <a:r>
              <a:rPr lang="en-US" sz="2000" dirty="0" smtClean="0"/>
              <a:t>Works across all popular browsers (might require the latest version)</a:t>
            </a:r>
          </a:p>
          <a:p>
            <a:pPr lvl="1"/>
            <a:r>
              <a:rPr lang="en-US" sz="2000" dirty="0" smtClean="0"/>
              <a:t>App runs its it own iFrame inside outer an iFrame with WEF runtime</a:t>
            </a:r>
            <a:endParaRPr lang="en-US" sz="2000" dirty="0"/>
          </a:p>
          <a:p>
            <a:pPr lvl="1"/>
            <a:r>
              <a:rPr lang="en-US" sz="2000" dirty="0"/>
              <a:t>C</a:t>
            </a:r>
            <a:r>
              <a:rPr lang="en-US" sz="2000" dirty="0" smtClean="0"/>
              <a:t>ommunications between iFrames relies on HTML5 postMessage API</a:t>
            </a:r>
            <a:endParaRPr lang="en-US" sz="2000" dirty="0"/>
          </a:p>
        </p:txBody>
      </p:sp>
      <p:pic>
        <p:nvPicPr>
          <p:cNvPr id="2" name="Picture 1"/>
          <p:cNvPicPr>
            <a:picLocks noChangeAspect="1"/>
          </p:cNvPicPr>
          <p:nvPr/>
        </p:nvPicPr>
        <p:blipFill>
          <a:blip r:embed="rId3"/>
          <a:stretch>
            <a:fillRect/>
          </a:stretch>
        </p:blipFill>
        <p:spPr>
          <a:xfrm>
            <a:off x="2985959" y="3199127"/>
            <a:ext cx="6806829" cy="3295640"/>
          </a:xfrm>
          <a:prstGeom prst="rect">
            <a:avLst/>
          </a:prstGeom>
        </p:spPr>
      </p:pic>
    </p:spTree>
    <p:extLst>
      <p:ext uri="{BB962C8B-B14F-4D97-AF65-F5344CB8AC3E}">
        <p14:creationId xmlns:p14="http://schemas.microsoft.com/office/powerpoint/2010/main" val="6622827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App Development with Visual Studio 2012 RC</a:t>
            </a:r>
            <a:endParaRPr lang="en-US" sz="4800" dirty="0"/>
          </a:p>
        </p:txBody>
      </p:sp>
      <p:sp>
        <p:nvSpPr>
          <p:cNvPr id="3" name="Content Placeholder 2"/>
          <p:cNvSpPr>
            <a:spLocks noGrp="1"/>
          </p:cNvSpPr>
          <p:nvPr>
            <p:ph type="body" sz="quarter" idx="10"/>
          </p:nvPr>
        </p:nvSpPr>
        <p:spPr/>
        <p:txBody>
          <a:bodyPr/>
          <a:lstStyle/>
          <a:p>
            <a:pPr lvl="1"/>
            <a:r>
              <a:rPr lang="en-US" sz="2000" dirty="0" smtClean="0"/>
              <a:t>Create new App for Office using the Apps for Office 2013 project template</a:t>
            </a:r>
          </a:p>
          <a:p>
            <a:pPr marL="1266825" lvl="2" indent="-457200">
              <a:buFont typeface="+mj-lt"/>
              <a:buAutoNum type="arabicPeriod"/>
            </a:pPr>
            <a:r>
              <a:rPr lang="en-US" sz="1600" dirty="0" smtClean="0"/>
              <a:t>Visual Studio create a new solution with two projects</a:t>
            </a:r>
          </a:p>
          <a:p>
            <a:pPr marL="1266825" lvl="2" indent="-457200">
              <a:buFont typeface="+mj-lt"/>
              <a:buAutoNum type="arabicPeriod"/>
            </a:pPr>
            <a:r>
              <a:rPr lang="en-US" sz="1600" dirty="0" smtClean="0"/>
              <a:t>Top project includes the app manifest for installation into a catalog</a:t>
            </a:r>
          </a:p>
          <a:p>
            <a:pPr marL="1266825" lvl="2" indent="-457200">
              <a:buFont typeface="+mj-lt"/>
              <a:buAutoNum type="arabicPeriod"/>
            </a:pPr>
            <a:r>
              <a:rPr lang="en-US" sz="1600" dirty="0" smtClean="0"/>
              <a:t>Bottom project is ASP.NET Website project know as </a:t>
            </a:r>
            <a:r>
              <a:rPr lang="en-US" sz="1600" b="1" dirty="0" smtClean="0"/>
              <a:t>Remote Web</a:t>
            </a:r>
            <a:r>
              <a:rPr lang="en-US" sz="1600" dirty="0" smtClean="0"/>
              <a:t> project</a:t>
            </a:r>
          </a:p>
          <a:p>
            <a:pPr marL="1266825" lvl="2" indent="-457200">
              <a:buFont typeface="+mj-lt"/>
              <a:buAutoNum type="arabicPeriod"/>
            </a:pPr>
            <a:r>
              <a:rPr lang="en-US" sz="1600" dirty="0" smtClean="0"/>
              <a:t>Modify Remote Web project source files with HTML</a:t>
            </a:r>
            <a:r>
              <a:rPr lang="en-US" sz="1600" dirty="0"/>
              <a:t>, CSS and </a:t>
            </a:r>
            <a:r>
              <a:rPr lang="en-US" sz="1600" dirty="0" smtClean="0"/>
              <a:t>JavaScript</a:t>
            </a:r>
          </a:p>
          <a:p>
            <a:pPr marL="1266825" lvl="2" indent="-457200">
              <a:buFont typeface="+mj-lt"/>
              <a:buAutoNum type="arabicPeriod"/>
            </a:pPr>
            <a:r>
              <a:rPr lang="en-US" sz="1600" dirty="0" smtClean="0"/>
              <a:t>Press {F5} to test and debug</a:t>
            </a:r>
            <a:endParaRPr lang="en-US" sz="16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071" y="3091610"/>
            <a:ext cx="3627202" cy="28775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0979" y="3091610"/>
            <a:ext cx="2209816" cy="2877580"/>
          </a:xfrm>
          <a:prstGeom prst="rect">
            <a:avLst/>
          </a:prstGeom>
          <a:ln>
            <a:solidFill>
              <a:schemeClr val="bg1">
                <a:lumMod val="65000"/>
              </a:schemeClr>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595" y="3091610"/>
            <a:ext cx="4163771" cy="2877580"/>
          </a:xfrm>
          <a:prstGeom prst="rect">
            <a:avLst/>
          </a:prstGeom>
        </p:spPr>
      </p:pic>
      <p:cxnSp>
        <p:nvCxnSpPr>
          <p:cNvPr id="10" name="Straight Arrow Connector 9"/>
          <p:cNvCxnSpPr/>
          <p:nvPr/>
        </p:nvCxnSpPr>
        <p:spPr>
          <a:xfrm flipV="1">
            <a:off x="4756654" y="4530400"/>
            <a:ext cx="484755" cy="1"/>
          </a:xfrm>
          <a:prstGeom prst="straightConnector1">
            <a:avLst/>
          </a:prstGeom>
          <a:ln w="92075">
            <a:solidFill>
              <a:schemeClr val="accent4"/>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707557" y="4530399"/>
            <a:ext cx="484755" cy="1"/>
          </a:xfrm>
          <a:prstGeom prst="straightConnector1">
            <a:avLst/>
          </a:prstGeom>
          <a:ln w="92075">
            <a:solidFill>
              <a:schemeClr val="accent4"/>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50580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p:cNvSpPr>
            <a:spLocks noGrp="1"/>
          </p:cNvSpPr>
          <p:nvPr>
            <p:ph type="body" sz="quarter" idx="10"/>
          </p:nvPr>
        </p:nvSpPr>
        <p:spPr/>
        <p:txBody>
          <a:bodyPr/>
          <a:lstStyle/>
          <a:p>
            <a:r>
              <a:rPr lang="en-US" sz="3600" dirty="0"/>
              <a:t>Document-based Apps for Office have common objects</a:t>
            </a:r>
          </a:p>
          <a:p>
            <a:pPr lvl="1"/>
            <a:r>
              <a:rPr lang="en-US" sz="2000" dirty="0" smtClean="0"/>
              <a:t>Used </a:t>
            </a:r>
            <a:r>
              <a:rPr lang="en-US" sz="2000" dirty="0"/>
              <a:t>to read and write content to and from document</a:t>
            </a:r>
          </a:p>
          <a:p>
            <a:pPr lvl="1"/>
            <a:r>
              <a:rPr lang="en-US" sz="2000" dirty="0"/>
              <a:t>Used to create bindings and event handlers</a:t>
            </a:r>
          </a:p>
          <a:p>
            <a:endParaRPr lang="en-US" sz="3600" dirty="0"/>
          </a:p>
        </p:txBody>
      </p:sp>
      <p:sp>
        <p:nvSpPr>
          <p:cNvPr id="2" name="Title 1"/>
          <p:cNvSpPr>
            <a:spLocks noGrp="1"/>
          </p:cNvSpPr>
          <p:nvPr>
            <p:ph type="title"/>
          </p:nvPr>
        </p:nvSpPr>
        <p:spPr/>
        <p:txBody>
          <a:bodyPr/>
          <a:lstStyle/>
          <a:p>
            <a:r>
              <a:rPr lang="en-US" sz="4800" dirty="0" smtClean="0"/>
              <a:t>A common API for document-based Apps</a:t>
            </a:r>
            <a:endParaRPr lang="en-US" sz="4800" dirty="0"/>
          </a:p>
        </p:txBody>
      </p:sp>
      <p:sp>
        <p:nvSpPr>
          <p:cNvPr id="21" name="Rounded Rectangle 20"/>
          <p:cNvSpPr/>
          <p:nvPr/>
        </p:nvSpPr>
        <p:spPr bwMode="auto">
          <a:xfrm>
            <a:off x="1513693" y="3039235"/>
            <a:ext cx="9557658" cy="3071470"/>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17203" tIns="58601" rIns="117203" bIns="58601" numCol="1" rtlCol="0" anchor="t" anchorCtr="0" compatLnSpc="1">
            <a:prstTxWarp prst="textNoShape">
              <a:avLst/>
            </a:prstTxWarp>
          </a:bodyPr>
          <a:lstStyle/>
          <a:p>
            <a:pPr algn="ctr" defTabSz="1171692"/>
            <a:r>
              <a:rPr lang="en-US" sz="3200" dirty="0">
                <a:solidFill>
                  <a:schemeClr val="bg2">
                    <a:lumMod val="75000"/>
                  </a:schemeClr>
                </a:solidFill>
                <a:latin typeface="+mj-lt"/>
              </a:rPr>
              <a:t>Common Objects x-Office!</a:t>
            </a:r>
          </a:p>
        </p:txBody>
      </p:sp>
      <p:sp>
        <p:nvSpPr>
          <p:cNvPr id="22" name="Rounded Rectangle 21"/>
          <p:cNvSpPr/>
          <p:nvPr/>
        </p:nvSpPr>
        <p:spPr bwMode="auto">
          <a:xfrm>
            <a:off x="3781973" y="5300978"/>
            <a:ext cx="1055168" cy="574290"/>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Text</a:t>
            </a:r>
          </a:p>
        </p:txBody>
      </p:sp>
      <p:sp>
        <p:nvSpPr>
          <p:cNvPr id="24" name="Rounded Rectangle 23"/>
          <p:cNvSpPr/>
          <p:nvPr/>
        </p:nvSpPr>
        <p:spPr bwMode="auto">
          <a:xfrm>
            <a:off x="5142087" y="5300978"/>
            <a:ext cx="1055168" cy="574290"/>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Table</a:t>
            </a:r>
          </a:p>
        </p:txBody>
      </p:sp>
      <p:sp>
        <p:nvSpPr>
          <p:cNvPr id="25" name="Rounded Rectangle 24"/>
          <p:cNvSpPr/>
          <p:nvPr/>
        </p:nvSpPr>
        <p:spPr bwMode="auto">
          <a:xfrm>
            <a:off x="6580194" y="5305333"/>
            <a:ext cx="1055168" cy="574290"/>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Matrix</a:t>
            </a:r>
          </a:p>
        </p:txBody>
      </p:sp>
      <p:sp>
        <p:nvSpPr>
          <p:cNvPr id="26" name="Rounded Rectangle 25"/>
          <p:cNvSpPr/>
          <p:nvPr/>
        </p:nvSpPr>
        <p:spPr bwMode="auto">
          <a:xfrm>
            <a:off x="9099737" y="3797328"/>
            <a:ext cx="895964" cy="423839"/>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Charts</a:t>
            </a:r>
          </a:p>
        </p:txBody>
      </p:sp>
      <p:sp>
        <p:nvSpPr>
          <p:cNvPr id="27" name="Rounded Rectangle 26"/>
          <p:cNvSpPr/>
          <p:nvPr/>
        </p:nvSpPr>
        <p:spPr bwMode="auto">
          <a:xfrm>
            <a:off x="2451161" y="5327024"/>
            <a:ext cx="1078581" cy="423839"/>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Shapes</a:t>
            </a:r>
          </a:p>
        </p:txBody>
      </p:sp>
      <p:sp>
        <p:nvSpPr>
          <p:cNvPr id="28" name="Rounded Rectangle 27"/>
          <p:cNvSpPr/>
          <p:nvPr/>
        </p:nvSpPr>
        <p:spPr bwMode="auto">
          <a:xfrm>
            <a:off x="2086110" y="3820751"/>
            <a:ext cx="1078581" cy="423839"/>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Picture</a:t>
            </a:r>
          </a:p>
        </p:txBody>
      </p:sp>
      <p:sp>
        <p:nvSpPr>
          <p:cNvPr id="29" name="Rounded Rectangle 28"/>
          <p:cNvSpPr/>
          <p:nvPr/>
        </p:nvSpPr>
        <p:spPr bwMode="auto">
          <a:xfrm>
            <a:off x="9547719" y="4533507"/>
            <a:ext cx="1205319" cy="423839"/>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Hyperlink</a:t>
            </a:r>
          </a:p>
        </p:txBody>
      </p:sp>
      <p:sp>
        <p:nvSpPr>
          <p:cNvPr id="30" name="Rounded Rectangle 29"/>
          <p:cNvSpPr/>
          <p:nvPr/>
        </p:nvSpPr>
        <p:spPr bwMode="auto">
          <a:xfrm>
            <a:off x="9309131" y="5168639"/>
            <a:ext cx="1078581" cy="423839"/>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Word Art</a:t>
            </a:r>
          </a:p>
        </p:txBody>
      </p:sp>
      <p:sp>
        <p:nvSpPr>
          <p:cNvPr id="31" name="Rounded Rectangle 30"/>
          <p:cNvSpPr/>
          <p:nvPr/>
        </p:nvSpPr>
        <p:spPr bwMode="auto">
          <a:xfrm>
            <a:off x="7928420" y="5300978"/>
            <a:ext cx="1055168" cy="574290"/>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tx1"/>
                </a:solidFill>
                <a:latin typeface="Segoe UI" pitchFamily="34" charset="0"/>
              </a:rPr>
              <a:t>XML Parts</a:t>
            </a:r>
          </a:p>
        </p:txBody>
      </p:sp>
      <p:sp>
        <p:nvSpPr>
          <p:cNvPr id="32" name="Rounded Rectangle 31"/>
          <p:cNvSpPr/>
          <p:nvPr/>
        </p:nvSpPr>
        <p:spPr bwMode="auto">
          <a:xfrm>
            <a:off x="2026922" y="4601210"/>
            <a:ext cx="1196955" cy="423839"/>
          </a:xfrm>
          <a:prstGeom prst="roundRect">
            <a:avLst>
              <a:gd name="adj" fmla="val 9033"/>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smtClean="0">
                <a:solidFill>
                  <a:schemeClr val="tx1"/>
                </a:solidFill>
                <a:latin typeface="Segoe UI" pitchFamily="34" charset="0"/>
              </a:rPr>
              <a:t>Clip Art</a:t>
            </a:r>
            <a:endParaRPr lang="en-US" sz="1400" b="1" dirty="0">
              <a:solidFill>
                <a:schemeClr val="tx1"/>
              </a:solidFill>
              <a:latin typeface="Segoe UI"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363" y="3797328"/>
            <a:ext cx="1547584" cy="792000"/>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296" y="3809210"/>
            <a:ext cx="1447739" cy="792000"/>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678" y="4282251"/>
            <a:ext cx="1683003" cy="792000"/>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822" y="4379421"/>
            <a:ext cx="2103754" cy="792000"/>
          </a:xfrm>
          <a:prstGeom prst="rect">
            <a:avLst/>
          </a:prstGeom>
        </p:spPr>
      </p:pic>
    </p:spTree>
    <p:extLst>
      <p:ext uri="{BB962C8B-B14F-4D97-AF65-F5344CB8AC3E}">
        <p14:creationId xmlns:p14="http://schemas.microsoft.com/office/powerpoint/2010/main" val="48527720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D6E74921EDE41A8C79FE33C458F91" ma:contentTypeVersion="6" ma:contentTypeDescription="Create a new document." ma:contentTypeScope="" ma:versionID="8ce734e2763c87cb7b5e43c000684c26">
  <xsd:schema xmlns:xsd="http://www.w3.org/2001/XMLSchema" xmlns:xs="http://www.w3.org/2001/XMLSchema" xmlns:p="http://schemas.microsoft.com/office/2006/metadata/properties" xmlns:ns1="http://schemas.microsoft.com/sharepoint/v3" targetNamespace="http://schemas.microsoft.com/office/2006/metadata/properties" ma:root="true" ma:fieldsID="9e2d08bd8ea8da1c3d64b7d49ee93571"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548AFE23-E2D6-4658-BDFD-4BC261137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312</TotalTime>
  <Words>5905</Words>
  <Application>Microsoft Office PowerPoint</Application>
  <PresentationFormat>Custom</PresentationFormat>
  <Paragraphs>482</Paragraphs>
  <Slides>36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Consolas</vt:lpstr>
      <vt:lpstr>Segoe</vt:lpstr>
      <vt:lpstr>Segoe Condensed</vt:lpstr>
      <vt:lpstr>Segoe UI</vt:lpstr>
      <vt:lpstr>Segoe UI Light</vt:lpstr>
      <vt:lpstr>Wingdings</vt:lpstr>
      <vt:lpstr>5-30055_SharePoint Template 2012 - 16x9 - White Background</vt:lpstr>
      <vt:lpstr>5-30055_SharePoint Template 2012 - 16x9 - Colored Accent Slides</vt:lpstr>
      <vt:lpstr>Developing Document-based Apps for Office</vt:lpstr>
      <vt:lpstr>Agenda</vt:lpstr>
      <vt:lpstr>Introduction to Document-based App Development</vt:lpstr>
      <vt:lpstr>Shapes for Document-based Apps for Office</vt:lpstr>
      <vt:lpstr>Support for Document-based Apps</vt:lpstr>
      <vt:lpstr>Apps for Office – Office Application Architecture</vt:lpstr>
      <vt:lpstr>Apps for Office – Office Web Application Architecture</vt:lpstr>
      <vt:lpstr>App Development with Visual Studio 2012 RC</vt:lpstr>
      <vt:lpstr>A common API for document-based Apps</vt:lpstr>
      <vt:lpstr>Core API Objects</vt:lpstr>
      <vt:lpstr>Reading and Writing to a Document</vt:lpstr>
      <vt:lpstr>Interacting With Document Content</vt:lpstr>
      <vt:lpstr>Working with ”text” Selections</vt:lpstr>
      <vt:lpstr>Working with ”table” Selections</vt:lpstr>
      <vt:lpstr>Getting Selected Data</vt:lpstr>
      <vt:lpstr>Setting Selected Data</vt:lpstr>
      <vt:lpstr>Coercion Types</vt:lpstr>
      <vt:lpstr>PowerPoint Presentation</vt:lpstr>
      <vt:lpstr>Creating Bindings within a Document</vt:lpstr>
      <vt:lpstr>What are App Bindings?</vt:lpstr>
      <vt:lpstr>Uses of Apps for Office Bindings</vt:lpstr>
      <vt:lpstr>Using Bindings</vt:lpstr>
      <vt:lpstr>PowerPoint Presentation</vt:lpstr>
      <vt:lpstr>Creating an App for Office that uses Custom XML</vt:lpstr>
      <vt:lpstr>Open XML and Content Control Refresher</vt:lpstr>
      <vt:lpstr>App for Office Support for Custom XML Parts</vt:lpstr>
      <vt:lpstr>PowerPoint Presentation</vt:lpstr>
      <vt:lpstr>Design Guidelines for Document-centric Apps</vt:lpstr>
      <vt:lpstr>User Experience Guidelines</vt:lpstr>
      <vt:lpstr>PowerPoint Presentation</vt:lpstr>
      <vt:lpstr>Guidelines for Designing Content Apps</vt:lpstr>
      <vt:lpstr>Guidelines for Designing Content Apps</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6</cp:revision>
  <dcterms:created xsi:type="dcterms:W3CDTF">2012-06-08T22:41:39Z</dcterms:created>
  <dcterms:modified xsi:type="dcterms:W3CDTF">2012-12-19T11:13:29Z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0x0101001C3D6E74921EDE41A8C79FE33C458F91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