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38"/>
  </p:notesMasterIdLst>
  <p:handoutMasterIdLst>
    <p:handoutMasterId r:id="rId39"/>
  </p:handoutMasterIdLst>
  <p:sldIdLst>
    <p:sldId id="648" r:id="rId6"/>
    <p:sldId id="792" r:id="rId7"/>
    <p:sldId id="824" r:id="rId8"/>
    <p:sldId id="825" r:id="rId9"/>
    <p:sldId id="826" r:id="rId10"/>
    <p:sldId id="827" r:id="rId11"/>
    <p:sldId id="828" r:id="rId12"/>
    <p:sldId id="829" r:id="rId13"/>
    <p:sldId id="830" r:id="rId14"/>
    <p:sldId id="831" r:id="rId15"/>
    <p:sldId id="832" r:id="rId16"/>
    <p:sldId id="833" r:id="rId17"/>
    <p:sldId id="834" r:id="rId18"/>
    <p:sldId id="835" r:id="rId19"/>
    <p:sldId id="836" r:id="rId20"/>
    <p:sldId id="837" r:id="rId21"/>
    <p:sldId id="838" r:id="rId22"/>
    <p:sldId id="839" r:id="rId23"/>
    <p:sldId id="840" r:id="rId24"/>
    <p:sldId id="841" r:id="rId25"/>
    <p:sldId id="842" r:id="rId26"/>
    <p:sldId id="843" r:id="rId27"/>
    <p:sldId id="844" r:id="rId28"/>
    <p:sldId id="845" r:id="rId29"/>
    <p:sldId id="846" r:id="rId30"/>
    <p:sldId id="847" r:id="rId31"/>
    <p:sldId id="848" r:id="rId32"/>
    <p:sldId id="849" r:id="rId33"/>
    <p:sldId id="850" r:id="rId34"/>
    <p:sldId id="851" r:id="rId35"/>
    <p:sldId id="790" r:id="rId36"/>
    <p:sldId id="791" r:id="rId3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621" autoAdjust="0"/>
  </p:normalViewPr>
  <p:slideViewPr>
    <p:cSldViewPr snapToGrid="0">
      <p:cViewPr varScale="1">
        <p:scale>
          <a:sx n="60" d="100"/>
          <a:sy n="60" d="100"/>
        </p:scale>
        <p:origin x="60" y="1290"/>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9" d="100"/>
          <a:sy n="89" d="100"/>
        </p:scale>
        <p:origin x="37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78E371-0EB1-44C4-AE3C-9B3769A32557}" type="doc">
      <dgm:prSet loTypeId="urn:microsoft.com/office/officeart/2005/8/layout/orgChart1" loCatId="hierarchy" qsTypeId="urn:microsoft.com/office/officeart/2005/8/quickstyle/simple1" qsCatId="simple" csTypeId="urn:microsoft.com/office/officeart/2005/8/colors/accent4_4" csCatId="accent4" phldr="1"/>
      <dgm:spPr/>
      <dgm:t>
        <a:bodyPr/>
        <a:lstStyle/>
        <a:p>
          <a:endParaRPr lang="en-US"/>
        </a:p>
      </dgm:t>
    </dgm:pt>
    <dgm:pt modelId="{63E1EFD3-F87C-47BB-B14D-B5616C4B54A5}">
      <dgm:prSet phldrT="[Text]"/>
      <dgm:spPr/>
      <dgm:t>
        <a:bodyPr/>
        <a:lstStyle/>
        <a:p>
          <a:r>
            <a:rPr lang="en-US" dirty="0" smtClean="0"/>
            <a:t>Office</a:t>
          </a:r>
          <a:endParaRPr lang="en-US" dirty="0"/>
        </a:p>
      </dgm:t>
    </dgm:pt>
    <dgm:pt modelId="{353A82FA-259E-4446-803E-3486AE585432}" type="parTrans" cxnId="{FEA4D232-732E-4BA9-B097-771E9F5966C6}">
      <dgm:prSet/>
      <dgm:spPr/>
      <dgm:t>
        <a:bodyPr/>
        <a:lstStyle/>
        <a:p>
          <a:endParaRPr lang="en-US"/>
        </a:p>
      </dgm:t>
    </dgm:pt>
    <dgm:pt modelId="{CA50FF1E-4213-44FE-8EF9-BCFCF62C50D3}" type="sibTrans" cxnId="{FEA4D232-732E-4BA9-B097-771E9F5966C6}">
      <dgm:prSet/>
      <dgm:spPr/>
      <dgm:t>
        <a:bodyPr/>
        <a:lstStyle/>
        <a:p>
          <a:endParaRPr lang="en-US"/>
        </a:p>
      </dgm:t>
    </dgm:pt>
    <dgm:pt modelId="{A0109AC0-9614-4FCD-B2FB-A7E6F53FBDA0}">
      <dgm:prSet phldrT="[Text]"/>
      <dgm:spPr/>
      <dgm:t>
        <a:bodyPr/>
        <a:lstStyle/>
        <a:p>
          <a:r>
            <a:rPr lang="en-US" dirty="0" smtClean="0"/>
            <a:t>context</a:t>
          </a:r>
          <a:endParaRPr lang="en-US" dirty="0"/>
        </a:p>
      </dgm:t>
    </dgm:pt>
    <dgm:pt modelId="{4CA058C0-4C30-4C59-AF0D-CD066567002F}" type="parTrans" cxnId="{0BCFADB1-3482-4A17-B25C-31DFF6DDA9C2}">
      <dgm:prSet/>
      <dgm:spPr/>
      <dgm:t>
        <a:bodyPr/>
        <a:lstStyle/>
        <a:p>
          <a:endParaRPr lang="en-US"/>
        </a:p>
      </dgm:t>
    </dgm:pt>
    <dgm:pt modelId="{DC6E0082-6F0B-41F0-A131-BC3452B95394}" type="sibTrans" cxnId="{0BCFADB1-3482-4A17-B25C-31DFF6DDA9C2}">
      <dgm:prSet/>
      <dgm:spPr/>
      <dgm:t>
        <a:bodyPr/>
        <a:lstStyle/>
        <a:p>
          <a:endParaRPr lang="en-US"/>
        </a:p>
      </dgm:t>
    </dgm:pt>
    <dgm:pt modelId="{E09FF91B-24F5-4550-B28B-26547A25A34B}">
      <dgm:prSet phldrT="[Text]"/>
      <dgm:spPr/>
      <dgm:t>
        <a:bodyPr/>
        <a:lstStyle/>
        <a:p>
          <a:r>
            <a:rPr lang="en-US" dirty="0" smtClean="0"/>
            <a:t>mailbox</a:t>
          </a:r>
          <a:endParaRPr lang="en-US" dirty="0"/>
        </a:p>
      </dgm:t>
    </dgm:pt>
    <dgm:pt modelId="{78CA21F5-7319-4DCA-A18D-1FC7DCA8D25F}" type="parTrans" cxnId="{B73DCCD8-B598-4939-B2BA-C09C61940258}">
      <dgm:prSet/>
      <dgm:spPr/>
      <dgm:t>
        <a:bodyPr/>
        <a:lstStyle/>
        <a:p>
          <a:endParaRPr lang="en-US"/>
        </a:p>
      </dgm:t>
    </dgm:pt>
    <dgm:pt modelId="{677C5C23-F576-4029-9C83-A9342616B6C1}" type="sibTrans" cxnId="{B73DCCD8-B598-4939-B2BA-C09C61940258}">
      <dgm:prSet/>
      <dgm:spPr/>
      <dgm:t>
        <a:bodyPr/>
        <a:lstStyle/>
        <a:p>
          <a:endParaRPr lang="en-US"/>
        </a:p>
      </dgm:t>
    </dgm:pt>
    <dgm:pt modelId="{BC1C431D-D4B6-4133-A011-D933AC090E71}">
      <dgm:prSet phldrT="[Text]"/>
      <dgm:spPr/>
      <dgm:t>
        <a:bodyPr/>
        <a:lstStyle/>
        <a:p>
          <a:r>
            <a:rPr lang="en-US" dirty="0" smtClean="0"/>
            <a:t>item</a:t>
          </a:r>
          <a:endParaRPr lang="en-US" dirty="0"/>
        </a:p>
      </dgm:t>
    </dgm:pt>
    <dgm:pt modelId="{51DF8364-A9C2-4DF6-9E7D-C50010F3F004}" type="parTrans" cxnId="{1E4B2578-C247-432E-A4FA-0897952AD20B}">
      <dgm:prSet/>
      <dgm:spPr/>
      <dgm:t>
        <a:bodyPr/>
        <a:lstStyle/>
        <a:p>
          <a:endParaRPr lang="en-US"/>
        </a:p>
      </dgm:t>
    </dgm:pt>
    <dgm:pt modelId="{56C4E633-5AC5-4727-A92E-366E970C57EF}" type="sibTrans" cxnId="{1E4B2578-C247-432E-A4FA-0897952AD20B}">
      <dgm:prSet/>
      <dgm:spPr/>
      <dgm:t>
        <a:bodyPr/>
        <a:lstStyle/>
        <a:p>
          <a:endParaRPr lang="en-US"/>
        </a:p>
      </dgm:t>
    </dgm:pt>
    <dgm:pt modelId="{05F8329B-2D63-41C7-B26D-84F39857543C}">
      <dgm:prSet phldrT="[Text]"/>
      <dgm:spPr/>
      <dgm:t>
        <a:bodyPr/>
        <a:lstStyle/>
        <a:p>
          <a:r>
            <a:rPr lang="en-US" dirty="0" err="1" smtClean="0"/>
            <a:t>userProfile</a:t>
          </a:r>
          <a:endParaRPr lang="en-US" dirty="0"/>
        </a:p>
      </dgm:t>
    </dgm:pt>
    <dgm:pt modelId="{2A30F218-768A-4ACC-8E15-2688C75A49D9}" type="parTrans" cxnId="{72BB7547-14BB-4B39-9E69-0DFC58F735AC}">
      <dgm:prSet/>
      <dgm:spPr/>
      <dgm:t>
        <a:bodyPr/>
        <a:lstStyle/>
        <a:p>
          <a:endParaRPr lang="en-US"/>
        </a:p>
      </dgm:t>
    </dgm:pt>
    <dgm:pt modelId="{5E4C37F8-BE86-4DE1-940E-47DCFC3C6C95}" type="sibTrans" cxnId="{72BB7547-14BB-4B39-9E69-0DFC58F735AC}">
      <dgm:prSet/>
      <dgm:spPr/>
      <dgm:t>
        <a:bodyPr/>
        <a:lstStyle/>
        <a:p>
          <a:endParaRPr lang="en-US"/>
        </a:p>
      </dgm:t>
    </dgm:pt>
    <dgm:pt modelId="{1AD27A6C-4D33-4F66-BD9F-A8D2A0A176F1}">
      <dgm:prSet phldrT="[Text]"/>
      <dgm:spPr/>
      <dgm:t>
        <a:bodyPr/>
        <a:lstStyle/>
        <a:p>
          <a:r>
            <a:rPr lang="en-US" dirty="0" smtClean="0"/>
            <a:t>document</a:t>
          </a:r>
          <a:endParaRPr lang="en-US" dirty="0"/>
        </a:p>
      </dgm:t>
    </dgm:pt>
    <dgm:pt modelId="{5E60EDD8-AC79-4D18-8C36-D5D9C12D5311}" type="parTrans" cxnId="{B3206F9A-36C4-4108-A3BE-4BF78C606DAD}">
      <dgm:prSet/>
      <dgm:spPr/>
    </dgm:pt>
    <dgm:pt modelId="{3FEA31D5-37B4-41BD-A983-7A05BD960BE6}" type="sibTrans" cxnId="{B3206F9A-36C4-4108-A3BE-4BF78C606DAD}">
      <dgm:prSet/>
      <dgm:spPr/>
    </dgm:pt>
    <dgm:pt modelId="{9BEA1ECB-EF98-466A-89A4-324D8AB6E01C}" type="pres">
      <dgm:prSet presAssocID="{AD78E371-0EB1-44C4-AE3C-9B3769A32557}" presName="hierChild1" presStyleCnt="0">
        <dgm:presLayoutVars>
          <dgm:orgChart val="1"/>
          <dgm:chPref val="1"/>
          <dgm:dir/>
          <dgm:animOne val="branch"/>
          <dgm:animLvl val="lvl"/>
          <dgm:resizeHandles/>
        </dgm:presLayoutVars>
      </dgm:prSet>
      <dgm:spPr/>
      <dgm:t>
        <a:bodyPr/>
        <a:lstStyle/>
        <a:p>
          <a:endParaRPr lang="en-US"/>
        </a:p>
      </dgm:t>
    </dgm:pt>
    <dgm:pt modelId="{B4234EA3-6F1D-4385-9330-2ED5F2BFF53F}" type="pres">
      <dgm:prSet presAssocID="{63E1EFD3-F87C-47BB-B14D-B5616C4B54A5}" presName="hierRoot1" presStyleCnt="0">
        <dgm:presLayoutVars>
          <dgm:hierBranch val="init"/>
        </dgm:presLayoutVars>
      </dgm:prSet>
      <dgm:spPr/>
    </dgm:pt>
    <dgm:pt modelId="{472ACD7D-F8F3-43C3-B3BF-FB0E707616BB}" type="pres">
      <dgm:prSet presAssocID="{63E1EFD3-F87C-47BB-B14D-B5616C4B54A5}" presName="rootComposite1" presStyleCnt="0"/>
      <dgm:spPr/>
    </dgm:pt>
    <dgm:pt modelId="{A8DDC580-35E8-4D9B-ABAB-FA1137074EA2}" type="pres">
      <dgm:prSet presAssocID="{63E1EFD3-F87C-47BB-B14D-B5616C4B54A5}" presName="rootText1" presStyleLbl="node0" presStyleIdx="0" presStyleCnt="1">
        <dgm:presLayoutVars>
          <dgm:chPref val="3"/>
        </dgm:presLayoutVars>
      </dgm:prSet>
      <dgm:spPr/>
      <dgm:t>
        <a:bodyPr/>
        <a:lstStyle/>
        <a:p>
          <a:endParaRPr lang="en-US"/>
        </a:p>
      </dgm:t>
    </dgm:pt>
    <dgm:pt modelId="{FD6C7131-ADBC-4F43-A786-8A3CD72A7D56}" type="pres">
      <dgm:prSet presAssocID="{63E1EFD3-F87C-47BB-B14D-B5616C4B54A5}" presName="rootConnector1" presStyleLbl="node1" presStyleIdx="0" presStyleCnt="0"/>
      <dgm:spPr/>
      <dgm:t>
        <a:bodyPr/>
        <a:lstStyle/>
        <a:p>
          <a:endParaRPr lang="en-US"/>
        </a:p>
      </dgm:t>
    </dgm:pt>
    <dgm:pt modelId="{2578EAE7-60BC-406B-810D-194428B4CFAD}" type="pres">
      <dgm:prSet presAssocID="{63E1EFD3-F87C-47BB-B14D-B5616C4B54A5}" presName="hierChild2" presStyleCnt="0"/>
      <dgm:spPr/>
    </dgm:pt>
    <dgm:pt modelId="{51118D08-BD7C-4D90-B529-102748F93D8A}" type="pres">
      <dgm:prSet presAssocID="{5E60EDD8-AC79-4D18-8C36-D5D9C12D5311}" presName="Name37" presStyleLbl="parChTrans1D2" presStyleIdx="0" presStyleCnt="2"/>
      <dgm:spPr/>
    </dgm:pt>
    <dgm:pt modelId="{D76FC824-82FF-4DC4-BC1F-9F7BBF1C1A7F}" type="pres">
      <dgm:prSet presAssocID="{1AD27A6C-4D33-4F66-BD9F-A8D2A0A176F1}" presName="hierRoot2" presStyleCnt="0">
        <dgm:presLayoutVars>
          <dgm:hierBranch val="init"/>
        </dgm:presLayoutVars>
      </dgm:prSet>
      <dgm:spPr/>
    </dgm:pt>
    <dgm:pt modelId="{AC9D5A50-693A-438B-86FC-7AFD60E330A2}" type="pres">
      <dgm:prSet presAssocID="{1AD27A6C-4D33-4F66-BD9F-A8D2A0A176F1}" presName="rootComposite" presStyleCnt="0"/>
      <dgm:spPr/>
    </dgm:pt>
    <dgm:pt modelId="{E9E7A62A-5E40-4F01-8CF8-DE56434E295B}" type="pres">
      <dgm:prSet presAssocID="{1AD27A6C-4D33-4F66-BD9F-A8D2A0A176F1}" presName="rootText" presStyleLbl="node2" presStyleIdx="0" presStyleCnt="2">
        <dgm:presLayoutVars>
          <dgm:chPref val="3"/>
        </dgm:presLayoutVars>
      </dgm:prSet>
      <dgm:spPr/>
      <dgm:t>
        <a:bodyPr/>
        <a:lstStyle/>
        <a:p>
          <a:endParaRPr lang="en-US"/>
        </a:p>
      </dgm:t>
    </dgm:pt>
    <dgm:pt modelId="{C8621661-E1A5-4221-891B-ABA0C8A01A84}" type="pres">
      <dgm:prSet presAssocID="{1AD27A6C-4D33-4F66-BD9F-A8D2A0A176F1}" presName="rootConnector" presStyleLbl="node2" presStyleIdx="0" presStyleCnt="2"/>
      <dgm:spPr/>
      <dgm:t>
        <a:bodyPr/>
        <a:lstStyle/>
        <a:p>
          <a:endParaRPr lang="en-US"/>
        </a:p>
      </dgm:t>
    </dgm:pt>
    <dgm:pt modelId="{AD2C226E-30FD-4ADA-98FE-CC2D12758DA4}" type="pres">
      <dgm:prSet presAssocID="{1AD27A6C-4D33-4F66-BD9F-A8D2A0A176F1}" presName="hierChild4" presStyleCnt="0"/>
      <dgm:spPr/>
    </dgm:pt>
    <dgm:pt modelId="{4887DC16-9333-4A05-B309-06DFCD748F8A}" type="pres">
      <dgm:prSet presAssocID="{1AD27A6C-4D33-4F66-BD9F-A8D2A0A176F1}" presName="hierChild5" presStyleCnt="0"/>
      <dgm:spPr/>
    </dgm:pt>
    <dgm:pt modelId="{4C66AF2E-D791-4E27-A7C3-5FC848CA45C7}" type="pres">
      <dgm:prSet presAssocID="{4CA058C0-4C30-4C59-AF0D-CD066567002F}" presName="Name37" presStyleLbl="parChTrans1D2" presStyleIdx="1" presStyleCnt="2"/>
      <dgm:spPr/>
      <dgm:t>
        <a:bodyPr/>
        <a:lstStyle/>
        <a:p>
          <a:endParaRPr lang="en-US"/>
        </a:p>
      </dgm:t>
    </dgm:pt>
    <dgm:pt modelId="{FDB8E359-6905-4FB2-8D8F-F60D0FB31CEC}" type="pres">
      <dgm:prSet presAssocID="{A0109AC0-9614-4FCD-B2FB-A7E6F53FBDA0}" presName="hierRoot2" presStyleCnt="0">
        <dgm:presLayoutVars>
          <dgm:hierBranch val="init"/>
        </dgm:presLayoutVars>
      </dgm:prSet>
      <dgm:spPr/>
    </dgm:pt>
    <dgm:pt modelId="{A326E0D9-AFB1-4847-8F54-94BF30F08F32}" type="pres">
      <dgm:prSet presAssocID="{A0109AC0-9614-4FCD-B2FB-A7E6F53FBDA0}" presName="rootComposite" presStyleCnt="0"/>
      <dgm:spPr/>
    </dgm:pt>
    <dgm:pt modelId="{2F5335F5-8A7D-43E1-8E1B-44F48A9D6256}" type="pres">
      <dgm:prSet presAssocID="{A0109AC0-9614-4FCD-B2FB-A7E6F53FBDA0}" presName="rootText" presStyleLbl="node2" presStyleIdx="1" presStyleCnt="2">
        <dgm:presLayoutVars>
          <dgm:chPref val="3"/>
        </dgm:presLayoutVars>
      </dgm:prSet>
      <dgm:spPr/>
      <dgm:t>
        <a:bodyPr/>
        <a:lstStyle/>
        <a:p>
          <a:endParaRPr lang="en-US"/>
        </a:p>
      </dgm:t>
    </dgm:pt>
    <dgm:pt modelId="{7E899707-54E4-4E21-9372-33F73E17E2A4}" type="pres">
      <dgm:prSet presAssocID="{A0109AC0-9614-4FCD-B2FB-A7E6F53FBDA0}" presName="rootConnector" presStyleLbl="node2" presStyleIdx="1" presStyleCnt="2"/>
      <dgm:spPr/>
      <dgm:t>
        <a:bodyPr/>
        <a:lstStyle/>
        <a:p>
          <a:endParaRPr lang="en-US"/>
        </a:p>
      </dgm:t>
    </dgm:pt>
    <dgm:pt modelId="{08E9ADBE-A4F9-4AEA-98DA-48A468E71673}" type="pres">
      <dgm:prSet presAssocID="{A0109AC0-9614-4FCD-B2FB-A7E6F53FBDA0}" presName="hierChild4" presStyleCnt="0"/>
      <dgm:spPr/>
    </dgm:pt>
    <dgm:pt modelId="{18C23AE6-FC1D-42D8-913E-439CD66EBB5B}" type="pres">
      <dgm:prSet presAssocID="{78CA21F5-7319-4DCA-A18D-1FC7DCA8D25F}" presName="Name37" presStyleLbl="parChTrans1D3" presStyleIdx="0" presStyleCnt="1"/>
      <dgm:spPr/>
      <dgm:t>
        <a:bodyPr/>
        <a:lstStyle/>
        <a:p>
          <a:endParaRPr lang="en-US"/>
        </a:p>
      </dgm:t>
    </dgm:pt>
    <dgm:pt modelId="{DB57A782-1F38-439A-89E0-69A16219223B}" type="pres">
      <dgm:prSet presAssocID="{E09FF91B-24F5-4550-B28B-26547A25A34B}" presName="hierRoot2" presStyleCnt="0">
        <dgm:presLayoutVars>
          <dgm:hierBranch val="init"/>
        </dgm:presLayoutVars>
      </dgm:prSet>
      <dgm:spPr/>
    </dgm:pt>
    <dgm:pt modelId="{F286B2D0-BAA9-4628-BEF3-47CD4DEFD09A}" type="pres">
      <dgm:prSet presAssocID="{E09FF91B-24F5-4550-B28B-26547A25A34B}" presName="rootComposite" presStyleCnt="0"/>
      <dgm:spPr/>
    </dgm:pt>
    <dgm:pt modelId="{54A1F26D-A6CC-432B-9E85-98B2D10A64EC}" type="pres">
      <dgm:prSet presAssocID="{E09FF91B-24F5-4550-B28B-26547A25A34B}" presName="rootText" presStyleLbl="node3" presStyleIdx="0" presStyleCnt="1">
        <dgm:presLayoutVars>
          <dgm:chPref val="3"/>
        </dgm:presLayoutVars>
      </dgm:prSet>
      <dgm:spPr/>
      <dgm:t>
        <a:bodyPr/>
        <a:lstStyle/>
        <a:p>
          <a:endParaRPr lang="en-US"/>
        </a:p>
      </dgm:t>
    </dgm:pt>
    <dgm:pt modelId="{AECC2AD9-3FFD-4437-A181-AD909CFA40D7}" type="pres">
      <dgm:prSet presAssocID="{E09FF91B-24F5-4550-B28B-26547A25A34B}" presName="rootConnector" presStyleLbl="node3" presStyleIdx="0" presStyleCnt="1"/>
      <dgm:spPr/>
      <dgm:t>
        <a:bodyPr/>
        <a:lstStyle/>
        <a:p>
          <a:endParaRPr lang="en-US"/>
        </a:p>
      </dgm:t>
    </dgm:pt>
    <dgm:pt modelId="{F4D2B5E6-B2C4-467D-93C7-9C75DAD64AF6}" type="pres">
      <dgm:prSet presAssocID="{E09FF91B-24F5-4550-B28B-26547A25A34B}" presName="hierChild4" presStyleCnt="0"/>
      <dgm:spPr/>
    </dgm:pt>
    <dgm:pt modelId="{B87B0A63-31EF-45E8-93E8-A0D766E5DBF3}" type="pres">
      <dgm:prSet presAssocID="{51DF8364-A9C2-4DF6-9E7D-C50010F3F004}" presName="Name37" presStyleLbl="parChTrans1D4" presStyleIdx="0" presStyleCnt="2"/>
      <dgm:spPr/>
      <dgm:t>
        <a:bodyPr/>
        <a:lstStyle/>
        <a:p>
          <a:endParaRPr lang="en-US"/>
        </a:p>
      </dgm:t>
    </dgm:pt>
    <dgm:pt modelId="{6E34360A-0B4B-45BB-A966-5729902A2BA3}" type="pres">
      <dgm:prSet presAssocID="{BC1C431D-D4B6-4133-A011-D933AC090E71}" presName="hierRoot2" presStyleCnt="0">
        <dgm:presLayoutVars>
          <dgm:hierBranch val="init"/>
        </dgm:presLayoutVars>
      </dgm:prSet>
      <dgm:spPr/>
    </dgm:pt>
    <dgm:pt modelId="{29DDEE4A-81DA-42FE-9D5A-DF9614307D1D}" type="pres">
      <dgm:prSet presAssocID="{BC1C431D-D4B6-4133-A011-D933AC090E71}" presName="rootComposite" presStyleCnt="0"/>
      <dgm:spPr/>
    </dgm:pt>
    <dgm:pt modelId="{0431F68C-1579-4547-99A2-AC24134A3E49}" type="pres">
      <dgm:prSet presAssocID="{BC1C431D-D4B6-4133-A011-D933AC090E71}" presName="rootText" presStyleLbl="node4" presStyleIdx="0" presStyleCnt="2">
        <dgm:presLayoutVars>
          <dgm:chPref val="3"/>
        </dgm:presLayoutVars>
      </dgm:prSet>
      <dgm:spPr/>
      <dgm:t>
        <a:bodyPr/>
        <a:lstStyle/>
        <a:p>
          <a:endParaRPr lang="en-US"/>
        </a:p>
      </dgm:t>
    </dgm:pt>
    <dgm:pt modelId="{22C5725F-50DF-48B3-ABCC-0E04B2C0D0EA}" type="pres">
      <dgm:prSet presAssocID="{BC1C431D-D4B6-4133-A011-D933AC090E71}" presName="rootConnector" presStyleLbl="node4" presStyleIdx="0" presStyleCnt="2"/>
      <dgm:spPr/>
      <dgm:t>
        <a:bodyPr/>
        <a:lstStyle/>
        <a:p>
          <a:endParaRPr lang="en-US"/>
        </a:p>
      </dgm:t>
    </dgm:pt>
    <dgm:pt modelId="{038CBB07-AD7E-4C2D-8AAD-01624DE40384}" type="pres">
      <dgm:prSet presAssocID="{BC1C431D-D4B6-4133-A011-D933AC090E71}" presName="hierChild4" presStyleCnt="0"/>
      <dgm:spPr/>
    </dgm:pt>
    <dgm:pt modelId="{7F12BDB3-E2BD-4173-8151-AE0EC6D10167}" type="pres">
      <dgm:prSet presAssocID="{BC1C431D-D4B6-4133-A011-D933AC090E71}" presName="hierChild5" presStyleCnt="0"/>
      <dgm:spPr/>
    </dgm:pt>
    <dgm:pt modelId="{A961D5FF-76C4-406B-BB33-FD25220D9632}" type="pres">
      <dgm:prSet presAssocID="{2A30F218-768A-4ACC-8E15-2688C75A49D9}" presName="Name37" presStyleLbl="parChTrans1D4" presStyleIdx="1" presStyleCnt="2"/>
      <dgm:spPr/>
      <dgm:t>
        <a:bodyPr/>
        <a:lstStyle/>
        <a:p>
          <a:endParaRPr lang="en-US"/>
        </a:p>
      </dgm:t>
    </dgm:pt>
    <dgm:pt modelId="{48DB1964-DDF3-40D6-830D-B776D77EF588}" type="pres">
      <dgm:prSet presAssocID="{05F8329B-2D63-41C7-B26D-84F39857543C}" presName="hierRoot2" presStyleCnt="0">
        <dgm:presLayoutVars>
          <dgm:hierBranch val="init"/>
        </dgm:presLayoutVars>
      </dgm:prSet>
      <dgm:spPr/>
    </dgm:pt>
    <dgm:pt modelId="{40E365C7-2F8E-4FA4-9E8F-A9ED6C651211}" type="pres">
      <dgm:prSet presAssocID="{05F8329B-2D63-41C7-B26D-84F39857543C}" presName="rootComposite" presStyleCnt="0"/>
      <dgm:spPr/>
    </dgm:pt>
    <dgm:pt modelId="{994FF7F8-63F0-4947-ADC4-2A20D79F7C40}" type="pres">
      <dgm:prSet presAssocID="{05F8329B-2D63-41C7-B26D-84F39857543C}" presName="rootText" presStyleLbl="node4" presStyleIdx="1" presStyleCnt="2">
        <dgm:presLayoutVars>
          <dgm:chPref val="3"/>
        </dgm:presLayoutVars>
      </dgm:prSet>
      <dgm:spPr/>
      <dgm:t>
        <a:bodyPr/>
        <a:lstStyle/>
        <a:p>
          <a:endParaRPr lang="en-US"/>
        </a:p>
      </dgm:t>
    </dgm:pt>
    <dgm:pt modelId="{A72937E3-8D03-4B78-9113-0D15BA3068BE}" type="pres">
      <dgm:prSet presAssocID="{05F8329B-2D63-41C7-B26D-84F39857543C}" presName="rootConnector" presStyleLbl="node4" presStyleIdx="1" presStyleCnt="2"/>
      <dgm:spPr/>
      <dgm:t>
        <a:bodyPr/>
        <a:lstStyle/>
        <a:p>
          <a:endParaRPr lang="en-US"/>
        </a:p>
      </dgm:t>
    </dgm:pt>
    <dgm:pt modelId="{4CD32A60-478A-4110-A004-5CD0EB304C66}" type="pres">
      <dgm:prSet presAssocID="{05F8329B-2D63-41C7-B26D-84F39857543C}" presName="hierChild4" presStyleCnt="0"/>
      <dgm:spPr/>
    </dgm:pt>
    <dgm:pt modelId="{2E6E9078-6075-4EEC-B946-E4562C5F0EAE}" type="pres">
      <dgm:prSet presAssocID="{05F8329B-2D63-41C7-B26D-84F39857543C}" presName="hierChild5" presStyleCnt="0"/>
      <dgm:spPr/>
    </dgm:pt>
    <dgm:pt modelId="{4921AA61-6A6D-4811-A57A-60AFB6DE0EA6}" type="pres">
      <dgm:prSet presAssocID="{E09FF91B-24F5-4550-B28B-26547A25A34B}" presName="hierChild5" presStyleCnt="0"/>
      <dgm:spPr/>
    </dgm:pt>
    <dgm:pt modelId="{65E3C27D-36F0-49CA-A952-8CF59CD923CC}" type="pres">
      <dgm:prSet presAssocID="{A0109AC0-9614-4FCD-B2FB-A7E6F53FBDA0}" presName="hierChild5" presStyleCnt="0"/>
      <dgm:spPr/>
    </dgm:pt>
    <dgm:pt modelId="{6FBB527C-CE10-41DF-9236-033C678FCAA9}" type="pres">
      <dgm:prSet presAssocID="{63E1EFD3-F87C-47BB-B14D-B5616C4B54A5}" presName="hierChild3" presStyleCnt="0"/>
      <dgm:spPr/>
    </dgm:pt>
  </dgm:ptLst>
  <dgm:cxnLst>
    <dgm:cxn modelId="{0BCFADB1-3482-4A17-B25C-31DFF6DDA9C2}" srcId="{63E1EFD3-F87C-47BB-B14D-B5616C4B54A5}" destId="{A0109AC0-9614-4FCD-B2FB-A7E6F53FBDA0}" srcOrd="1" destOrd="0" parTransId="{4CA058C0-4C30-4C59-AF0D-CD066567002F}" sibTransId="{DC6E0082-6F0B-41F0-A131-BC3452B95394}"/>
    <dgm:cxn modelId="{C6D8DFE7-086C-434E-88D7-B2E373B671F4}" type="presOf" srcId="{A0109AC0-9614-4FCD-B2FB-A7E6F53FBDA0}" destId="{2F5335F5-8A7D-43E1-8E1B-44F48A9D6256}" srcOrd="0" destOrd="0" presId="urn:microsoft.com/office/officeart/2005/8/layout/orgChart1"/>
    <dgm:cxn modelId="{FEA4D232-732E-4BA9-B097-771E9F5966C6}" srcId="{AD78E371-0EB1-44C4-AE3C-9B3769A32557}" destId="{63E1EFD3-F87C-47BB-B14D-B5616C4B54A5}" srcOrd="0" destOrd="0" parTransId="{353A82FA-259E-4446-803E-3486AE585432}" sibTransId="{CA50FF1E-4213-44FE-8EF9-BCFCF62C50D3}"/>
    <dgm:cxn modelId="{ED26FE14-7C12-4770-B62E-F2B4CBAA2AEC}" type="presOf" srcId="{E09FF91B-24F5-4550-B28B-26547A25A34B}" destId="{AECC2AD9-3FFD-4437-A181-AD909CFA40D7}" srcOrd="1" destOrd="0" presId="urn:microsoft.com/office/officeart/2005/8/layout/orgChart1"/>
    <dgm:cxn modelId="{0B139441-1DCB-4356-97CB-3AF1BAAFE5F1}" type="presOf" srcId="{05F8329B-2D63-41C7-B26D-84F39857543C}" destId="{994FF7F8-63F0-4947-ADC4-2A20D79F7C40}" srcOrd="0" destOrd="0" presId="urn:microsoft.com/office/officeart/2005/8/layout/orgChart1"/>
    <dgm:cxn modelId="{A4066047-392C-4E85-BBD4-CC740F1BFB25}" type="presOf" srcId="{1AD27A6C-4D33-4F66-BD9F-A8D2A0A176F1}" destId="{C8621661-E1A5-4221-891B-ABA0C8A01A84}" srcOrd="1" destOrd="0" presId="urn:microsoft.com/office/officeart/2005/8/layout/orgChart1"/>
    <dgm:cxn modelId="{D9159A8A-97AD-4C14-9C55-CFD5156B5010}" type="presOf" srcId="{AD78E371-0EB1-44C4-AE3C-9B3769A32557}" destId="{9BEA1ECB-EF98-466A-89A4-324D8AB6E01C}" srcOrd="0" destOrd="0" presId="urn:microsoft.com/office/officeart/2005/8/layout/orgChart1"/>
    <dgm:cxn modelId="{186D4CDF-63DB-47E0-A9C8-CADF221287A3}" type="presOf" srcId="{E09FF91B-24F5-4550-B28B-26547A25A34B}" destId="{54A1F26D-A6CC-432B-9E85-98B2D10A64EC}" srcOrd="0" destOrd="0" presId="urn:microsoft.com/office/officeart/2005/8/layout/orgChart1"/>
    <dgm:cxn modelId="{B1D921BC-130E-4248-80A5-E0CAAB5BA959}" type="presOf" srcId="{2A30F218-768A-4ACC-8E15-2688C75A49D9}" destId="{A961D5FF-76C4-406B-BB33-FD25220D9632}" srcOrd="0" destOrd="0" presId="urn:microsoft.com/office/officeart/2005/8/layout/orgChart1"/>
    <dgm:cxn modelId="{476CAC34-2C20-4CB7-AEBD-C2EB255B0FD6}" type="presOf" srcId="{BC1C431D-D4B6-4133-A011-D933AC090E71}" destId="{22C5725F-50DF-48B3-ABCC-0E04B2C0D0EA}" srcOrd="1" destOrd="0" presId="urn:microsoft.com/office/officeart/2005/8/layout/orgChart1"/>
    <dgm:cxn modelId="{B2C0EC4B-D6F0-4843-8496-22149CBED0D5}" type="presOf" srcId="{5E60EDD8-AC79-4D18-8C36-D5D9C12D5311}" destId="{51118D08-BD7C-4D90-B529-102748F93D8A}" srcOrd="0" destOrd="0" presId="urn:microsoft.com/office/officeart/2005/8/layout/orgChart1"/>
    <dgm:cxn modelId="{47254E32-3365-4D3B-958F-891B059A3A05}" type="presOf" srcId="{1AD27A6C-4D33-4F66-BD9F-A8D2A0A176F1}" destId="{E9E7A62A-5E40-4F01-8CF8-DE56434E295B}" srcOrd="0" destOrd="0" presId="urn:microsoft.com/office/officeart/2005/8/layout/orgChart1"/>
    <dgm:cxn modelId="{0B5291E9-C088-406E-B4AC-D8C2552AC92B}" type="presOf" srcId="{BC1C431D-D4B6-4133-A011-D933AC090E71}" destId="{0431F68C-1579-4547-99A2-AC24134A3E49}" srcOrd="0" destOrd="0" presId="urn:microsoft.com/office/officeart/2005/8/layout/orgChart1"/>
    <dgm:cxn modelId="{031A2265-3A8D-4367-93E7-88BE4AE68E30}" type="presOf" srcId="{05F8329B-2D63-41C7-B26D-84F39857543C}" destId="{A72937E3-8D03-4B78-9113-0D15BA3068BE}" srcOrd="1" destOrd="0" presId="urn:microsoft.com/office/officeart/2005/8/layout/orgChart1"/>
    <dgm:cxn modelId="{0C1C61CB-6272-4226-AD6B-BC7D796CC035}" type="presOf" srcId="{78CA21F5-7319-4DCA-A18D-1FC7DCA8D25F}" destId="{18C23AE6-FC1D-42D8-913E-439CD66EBB5B}" srcOrd="0" destOrd="0" presId="urn:microsoft.com/office/officeart/2005/8/layout/orgChart1"/>
    <dgm:cxn modelId="{A461629A-F95E-4F3D-98FE-9F82DA0B2602}" type="presOf" srcId="{51DF8364-A9C2-4DF6-9E7D-C50010F3F004}" destId="{B87B0A63-31EF-45E8-93E8-A0D766E5DBF3}" srcOrd="0" destOrd="0" presId="urn:microsoft.com/office/officeart/2005/8/layout/orgChart1"/>
    <dgm:cxn modelId="{B73DCCD8-B598-4939-B2BA-C09C61940258}" srcId="{A0109AC0-9614-4FCD-B2FB-A7E6F53FBDA0}" destId="{E09FF91B-24F5-4550-B28B-26547A25A34B}" srcOrd="0" destOrd="0" parTransId="{78CA21F5-7319-4DCA-A18D-1FC7DCA8D25F}" sibTransId="{677C5C23-F576-4029-9C83-A9342616B6C1}"/>
    <dgm:cxn modelId="{DA04C66D-E9D5-4428-BA4B-C7405F2223CD}" type="presOf" srcId="{63E1EFD3-F87C-47BB-B14D-B5616C4B54A5}" destId="{FD6C7131-ADBC-4F43-A786-8A3CD72A7D56}" srcOrd="1" destOrd="0" presId="urn:microsoft.com/office/officeart/2005/8/layout/orgChart1"/>
    <dgm:cxn modelId="{1E4B2578-C247-432E-A4FA-0897952AD20B}" srcId="{E09FF91B-24F5-4550-B28B-26547A25A34B}" destId="{BC1C431D-D4B6-4133-A011-D933AC090E71}" srcOrd="0" destOrd="0" parTransId="{51DF8364-A9C2-4DF6-9E7D-C50010F3F004}" sibTransId="{56C4E633-5AC5-4727-A92E-366E970C57EF}"/>
    <dgm:cxn modelId="{DDAF6CB1-392A-4D9B-AE2B-21BE0A27970B}" type="presOf" srcId="{4CA058C0-4C30-4C59-AF0D-CD066567002F}" destId="{4C66AF2E-D791-4E27-A7C3-5FC848CA45C7}" srcOrd="0" destOrd="0" presId="urn:microsoft.com/office/officeart/2005/8/layout/orgChart1"/>
    <dgm:cxn modelId="{6D079D1D-E7B5-4383-939A-861170145624}" type="presOf" srcId="{A0109AC0-9614-4FCD-B2FB-A7E6F53FBDA0}" destId="{7E899707-54E4-4E21-9372-33F73E17E2A4}" srcOrd="1" destOrd="0" presId="urn:microsoft.com/office/officeart/2005/8/layout/orgChart1"/>
    <dgm:cxn modelId="{72BB7547-14BB-4B39-9E69-0DFC58F735AC}" srcId="{E09FF91B-24F5-4550-B28B-26547A25A34B}" destId="{05F8329B-2D63-41C7-B26D-84F39857543C}" srcOrd="1" destOrd="0" parTransId="{2A30F218-768A-4ACC-8E15-2688C75A49D9}" sibTransId="{5E4C37F8-BE86-4DE1-940E-47DCFC3C6C95}"/>
    <dgm:cxn modelId="{3A1732EC-93A4-4D70-8EA0-64D5ABA43920}" type="presOf" srcId="{63E1EFD3-F87C-47BB-B14D-B5616C4B54A5}" destId="{A8DDC580-35E8-4D9B-ABAB-FA1137074EA2}" srcOrd="0" destOrd="0" presId="urn:microsoft.com/office/officeart/2005/8/layout/orgChart1"/>
    <dgm:cxn modelId="{B3206F9A-36C4-4108-A3BE-4BF78C606DAD}" srcId="{63E1EFD3-F87C-47BB-B14D-B5616C4B54A5}" destId="{1AD27A6C-4D33-4F66-BD9F-A8D2A0A176F1}" srcOrd="0" destOrd="0" parTransId="{5E60EDD8-AC79-4D18-8C36-D5D9C12D5311}" sibTransId="{3FEA31D5-37B4-41BD-A983-7A05BD960BE6}"/>
    <dgm:cxn modelId="{5C98C72E-1054-4FDC-8F94-63665A858AC7}" type="presParOf" srcId="{9BEA1ECB-EF98-466A-89A4-324D8AB6E01C}" destId="{B4234EA3-6F1D-4385-9330-2ED5F2BFF53F}" srcOrd="0" destOrd="0" presId="urn:microsoft.com/office/officeart/2005/8/layout/orgChart1"/>
    <dgm:cxn modelId="{1A04EC18-3626-4700-ACC9-22529CA2EC98}" type="presParOf" srcId="{B4234EA3-6F1D-4385-9330-2ED5F2BFF53F}" destId="{472ACD7D-F8F3-43C3-B3BF-FB0E707616BB}" srcOrd="0" destOrd="0" presId="urn:microsoft.com/office/officeart/2005/8/layout/orgChart1"/>
    <dgm:cxn modelId="{49689B4E-7AF9-41D4-B547-B2DFF24E6D36}" type="presParOf" srcId="{472ACD7D-F8F3-43C3-B3BF-FB0E707616BB}" destId="{A8DDC580-35E8-4D9B-ABAB-FA1137074EA2}" srcOrd="0" destOrd="0" presId="urn:microsoft.com/office/officeart/2005/8/layout/orgChart1"/>
    <dgm:cxn modelId="{9ECE8301-C636-4D91-BE58-B05EE0FBEAF3}" type="presParOf" srcId="{472ACD7D-F8F3-43C3-B3BF-FB0E707616BB}" destId="{FD6C7131-ADBC-4F43-A786-8A3CD72A7D56}" srcOrd="1" destOrd="0" presId="urn:microsoft.com/office/officeart/2005/8/layout/orgChart1"/>
    <dgm:cxn modelId="{CA4F28BA-8D9F-4145-87C8-52BEBE3A9624}" type="presParOf" srcId="{B4234EA3-6F1D-4385-9330-2ED5F2BFF53F}" destId="{2578EAE7-60BC-406B-810D-194428B4CFAD}" srcOrd="1" destOrd="0" presId="urn:microsoft.com/office/officeart/2005/8/layout/orgChart1"/>
    <dgm:cxn modelId="{38C90744-A0C8-45EE-B214-319910B1D11C}" type="presParOf" srcId="{2578EAE7-60BC-406B-810D-194428B4CFAD}" destId="{51118D08-BD7C-4D90-B529-102748F93D8A}" srcOrd="0" destOrd="0" presId="urn:microsoft.com/office/officeart/2005/8/layout/orgChart1"/>
    <dgm:cxn modelId="{99ED99BD-3FDE-4A05-B959-39567D08A319}" type="presParOf" srcId="{2578EAE7-60BC-406B-810D-194428B4CFAD}" destId="{D76FC824-82FF-4DC4-BC1F-9F7BBF1C1A7F}" srcOrd="1" destOrd="0" presId="urn:microsoft.com/office/officeart/2005/8/layout/orgChart1"/>
    <dgm:cxn modelId="{C4680B1F-11FA-46FE-8973-1149A17149C8}" type="presParOf" srcId="{D76FC824-82FF-4DC4-BC1F-9F7BBF1C1A7F}" destId="{AC9D5A50-693A-438B-86FC-7AFD60E330A2}" srcOrd="0" destOrd="0" presId="urn:microsoft.com/office/officeart/2005/8/layout/orgChart1"/>
    <dgm:cxn modelId="{FD719702-DA0F-4970-A2C6-7837DFDE32C4}" type="presParOf" srcId="{AC9D5A50-693A-438B-86FC-7AFD60E330A2}" destId="{E9E7A62A-5E40-4F01-8CF8-DE56434E295B}" srcOrd="0" destOrd="0" presId="urn:microsoft.com/office/officeart/2005/8/layout/orgChart1"/>
    <dgm:cxn modelId="{C83CF720-BB77-4E08-988A-00F676E5571D}" type="presParOf" srcId="{AC9D5A50-693A-438B-86FC-7AFD60E330A2}" destId="{C8621661-E1A5-4221-891B-ABA0C8A01A84}" srcOrd="1" destOrd="0" presId="urn:microsoft.com/office/officeart/2005/8/layout/orgChart1"/>
    <dgm:cxn modelId="{12DBD73D-7EA3-419A-9DD9-B80BCD65CF71}" type="presParOf" srcId="{D76FC824-82FF-4DC4-BC1F-9F7BBF1C1A7F}" destId="{AD2C226E-30FD-4ADA-98FE-CC2D12758DA4}" srcOrd="1" destOrd="0" presId="urn:microsoft.com/office/officeart/2005/8/layout/orgChart1"/>
    <dgm:cxn modelId="{3C9F3757-E3DC-41CC-9C1A-67F7946BDD53}" type="presParOf" srcId="{D76FC824-82FF-4DC4-BC1F-9F7BBF1C1A7F}" destId="{4887DC16-9333-4A05-B309-06DFCD748F8A}" srcOrd="2" destOrd="0" presId="urn:microsoft.com/office/officeart/2005/8/layout/orgChart1"/>
    <dgm:cxn modelId="{2259C2CC-F3A6-44A5-9E1D-09911A0ABE8C}" type="presParOf" srcId="{2578EAE7-60BC-406B-810D-194428B4CFAD}" destId="{4C66AF2E-D791-4E27-A7C3-5FC848CA45C7}" srcOrd="2" destOrd="0" presId="urn:microsoft.com/office/officeart/2005/8/layout/orgChart1"/>
    <dgm:cxn modelId="{AEC33979-5880-4D0D-B596-A02AF9034926}" type="presParOf" srcId="{2578EAE7-60BC-406B-810D-194428B4CFAD}" destId="{FDB8E359-6905-4FB2-8D8F-F60D0FB31CEC}" srcOrd="3" destOrd="0" presId="urn:microsoft.com/office/officeart/2005/8/layout/orgChart1"/>
    <dgm:cxn modelId="{70DE796C-27D0-4AF6-A482-B40DEC54AC3D}" type="presParOf" srcId="{FDB8E359-6905-4FB2-8D8F-F60D0FB31CEC}" destId="{A326E0D9-AFB1-4847-8F54-94BF30F08F32}" srcOrd="0" destOrd="0" presId="urn:microsoft.com/office/officeart/2005/8/layout/orgChart1"/>
    <dgm:cxn modelId="{9FA58688-EF1C-4808-A540-A78DE624DE28}" type="presParOf" srcId="{A326E0D9-AFB1-4847-8F54-94BF30F08F32}" destId="{2F5335F5-8A7D-43E1-8E1B-44F48A9D6256}" srcOrd="0" destOrd="0" presId="urn:microsoft.com/office/officeart/2005/8/layout/orgChart1"/>
    <dgm:cxn modelId="{6CDD1FCA-FB10-43EF-920C-538DB1F147EA}" type="presParOf" srcId="{A326E0D9-AFB1-4847-8F54-94BF30F08F32}" destId="{7E899707-54E4-4E21-9372-33F73E17E2A4}" srcOrd="1" destOrd="0" presId="urn:microsoft.com/office/officeart/2005/8/layout/orgChart1"/>
    <dgm:cxn modelId="{DED03A28-66F5-41DA-A763-FD340BBE78CB}" type="presParOf" srcId="{FDB8E359-6905-4FB2-8D8F-F60D0FB31CEC}" destId="{08E9ADBE-A4F9-4AEA-98DA-48A468E71673}" srcOrd="1" destOrd="0" presId="urn:microsoft.com/office/officeart/2005/8/layout/orgChart1"/>
    <dgm:cxn modelId="{CB5E39E1-6C1F-4050-A08A-76D8E2F4B1FC}" type="presParOf" srcId="{08E9ADBE-A4F9-4AEA-98DA-48A468E71673}" destId="{18C23AE6-FC1D-42D8-913E-439CD66EBB5B}" srcOrd="0" destOrd="0" presId="urn:microsoft.com/office/officeart/2005/8/layout/orgChart1"/>
    <dgm:cxn modelId="{484B7B1F-1341-4C9F-A895-2DF246302C05}" type="presParOf" srcId="{08E9ADBE-A4F9-4AEA-98DA-48A468E71673}" destId="{DB57A782-1F38-439A-89E0-69A16219223B}" srcOrd="1" destOrd="0" presId="urn:microsoft.com/office/officeart/2005/8/layout/orgChart1"/>
    <dgm:cxn modelId="{15038D64-D847-4185-A18A-8B222D0838A9}" type="presParOf" srcId="{DB57A782-1F38-439A-89E0-69A16219223B}" destId="{F286B2D0-BAA9-4628-BEF3-47CD4DEFD09A}" srcOrd="0" destOrd="0" presId="urn:microsoft.com/office/officeart/2005/8/layout/orgChart1"/>
    <dgm:cxn modelId="{29F988F9-83F0-410E-90C0-B41B61CE4078}" type="presParOf" srcId="{F286B2D0-BAA9-4628-BEF3-47CD4DEFD09A}" destId="{54A1F26D-A6CC-432B-9E85-98B2D10A64EC}" srcOrd="0" destOrd="0" presId="urn:microsoft.com/office/officeart/2005/8/layout/orgChart1"/>
    <dgm:cxn modelId="{A271129E-C0CA-4D42-A4D3-52DC510D9B7C}" type="presParOf" srcId="{F286B2D0-BAA9-4628-BEF3-47CD4DEFD09A}" destId="{AECC2AD9-3FFD-4437-A181-AD909CFA40D7}" srcOrd="1" destOrd="0" presId="urn:microsoft.com/office/officeart/2005/8/layout/orgChart1"/>
    <dgm:cxn modelId="{0D856A52-9C9A-412A-BC18-7E7DA5DD9EE6}" type="presParOf" srcId="{DB57A782-1F38-439A-89E0-69A16219223B}" destId="{F4D2B5E6-B2C4-467D-93C7-9C75DAD64AF6}" srcOrd="1" destOrd="0" presId="urn:microsoft.com/office/officeart/2005/8/layout/orgChart1"/>
    <dgm:cxn modelId="{2D0E2598-998E-4DCD-BF9B-2FE3D19D0844}" type="presParOf" srcId="{F4D2B5E6-B2C4-467D-93C7-9C75DAD64AF6}" destId="{B87B0A63-31EF-45E8-93E8-A0D766E5DBF3}" srcOrd="0" destOrd="0" presId="urn:microsoft.com/office/officeart/2005/8/layout/orgChart1"/>
    <dgm:cxn modelId="{43656F47-9D65-4695-AC90-57F75F5F2303}" type="presParOf" srcId="{F4D2B5E6-B2C4-467D-93C7-9C75DAD64AF6}" destId="{6E34360A-0B4B-45BB-A966-5729902A2BA3}" srcOrd="1" destOrd="0" presId="urn:microsoft.com/office/officeart/2005/8/layout/orgChart1"/>
    <dgm:cxn modelId="{C1609547-1EEC-433B-8E11-8CEA51164D7D}" type="presParOf" srcId="{6E34360A-0B4B-45BB-A966-5729902A2BA3}" destId="{29DDEE4A-81DA-42FE-9D5A-DF9614307D1D}" srcOrd="0" destOrd="0" presId="urn:microsoft.com/office/officeart/2005/8/layout/orgChart1"/>
    <dgm:cxn modelId="{B60F5CBF-918B-4DC8-94ED-A5D8031358D9}" type="presParOf" srcId="{29DDEE4A-81DA-42FE-9D5A-DF9614307D1D}" destId="{0431F68C-1579-4547-99A2-AC24134A3E49}" srcOrd="0" destOrd="0" presId="urn:microsoft.com/office/officeart/2005/8/layout/orgChart1"/>
    <dgm:cxn modelId="{BA432965-9E52-4657-909F-6793BAAAC2C3}" type="presParOf" srcId="{29DDEE4A-81DA-42FE-9D5A-DF9614307D1D}" destId="{22C5725F-50DF-48B3-ABCC-0E04B2C0D0EA}" srcOrd="1" destOrd="0" presId="urn:microsoft.com/office/officeart/2005/8/layout/orgChart1"/>
    <dgm:cxn modelId="{78FF321A-5183-48A9-A623-129F8A2E618D}" type="presParOf" srcId="{6E34360A-0B4B-45BB-A966-5729902A2BA3}" destId="{038CBB07-AD7E-4C2D-8AAD-01624DE40384}" srcOrd="1" destOrd="0" presId="urn:microsoft.com/office/officeart/2005/8/layout/orgChart1"/>
    <dgm:cxn modelId="{6B9681B5-22BC-4FCE-BD7F-2FE8EA948B91}" type="presParOf" srcId="{6E34360A-0B4B-45BB-A966-5729902A2BA3}" destId="{7F12BDB3-E2BD-4173-8151-AE0EC6D10167}" srcOrd="2" destOrd="0" presId="urn:microsoft.com/office/officeart/2005/8/layout/orgChart1"/>
    <dgm:cxn modelId="{D551FA0F-F214-42A5-8710-FA86B5808816}" type="presParOf" srcId="{F4D2B5E6-B2C4-467D-93C7-9C75DAD64AF6}" destId="{A961D5FF-76C4-406B-BB33-FD25220D9632}" srcOrd="2" destOrd="0" presId="urn:microsoft.com/office/officeart/2005/8/layout/orgChart1"/>
    <dgm:cxn modelId="{CE16E77D-D547-4F47-905F-6EC8125B5307}" type="presParOf" srcId="{F4D2B5E6-B2C4-467D-93C7-9C75DAD64AF6}" destId="{48DB1964-DDF3-40D6-830D-B776D77EF588}" srcOrd="3" destOrd="0" presId="urn:microsoft.com/office/officeart/2005/8/layout/orgChart1"/>
    <dgm:cxn modelId="{A3586B0D-9FF6-4E59-84C4-1E3C4E0CD530}" type="presParOf" srcId="{48DB1964-DDF3-40D6-830D-B776D77EF588}" destId="{40E365C7-2F8E-4FA4-9E8F-A9ED6C651211}" srcOrd="0" destOrd="0" presId="urn:microsoft.com/office/officeart/2005/8/layout/orgChart1"/>
    <dgm:cxn modelId="{B2018D3E-1BE0-4287-B641-BC6963464341}" type="presParOf" srcId="{40E365C7-2F8E-4FA4-9E8F-A9ED6C651211}" destId="{994FF7F8-63F0-4947-ADC4-2A20D79F7C40}" srcOrd="0" destOrd="0" presId="urn:microsoft.com/office/officeart/2005/8/layout/orgChart1"/>
    <dgm:cxn modelId="{63F2D598-05B9-464C-8AED-AB748E9C499B}" type="presParOf" srcId="{40E365C7-2F8E-4FA4-9E8F-A9ED6C651211}" destId="{A72937E3-8D03-4B78-9113-0D15BA3068BE}" srcOrd="1" destOrd="0" presId="urn:microsoft.com/office/officeart/2005/8/layout/orgChart1"/>
    <dgm:cxn modelId="{1660B5D7-1C5C-4B9C-9BBF-0402FE4ADEEB}" type="presParOf" srcId="{48DB1964-DDF3-40D6-830D-B776D77EF588}" destId="{4CD32A60-478A-4110-A004-5CD0EB304C66}" srcOrd="1" destOrd="0" presId="urn:microsoft.com/office/officeart/2005/8/layout/orgChart1"/>
    <dgm:cxn modelId="{7F302EAA-01A8-4032-B1E7-7261B0F16E4F}" type="presParOf" srcId="{48DB1964-DDF3-40D6-830D-B776D77EF588}" destId="{2E6E9078-6075-4EEC-B946-E4562C5F0EAE}" srcOrd="2" destOrd="0" presId="urn:microsoft.com/office/officeart/2005/8/layout/orgChart1"/>
    <dgm:cxn modelId="{20973F92-1DC9-4386-A229-77BECD709019}" type="presParOf" srcId="{DB57A782-1F38-439A-89E0-69A16219223B}" destId="{4921AA61-6A6D-4811-A57A-60AFB6DE0EA6}" srcOrd="2" destOrd="0" presId="urn:microsoft.com/office/officeart/2005/8/layout/orgChart1"/>
    <dgm:cxn modelId="{402F4AC0-EFE6-448D-BD49-904CABDBA9CD}" type="presParOf" srcId="{FDB8E359-6905-4FB2-8D8F-F60D0FB31CEC}" destId="{65E3C27D-36F0-49CA-A952-8CF59CD923CC}" srcOrd="2" destOrd="0" presId="urn:microsoft.com/office/officeart/2005/8/layout/orgChart1"/>
    <dgm:cxn modelId="{431205E8-E57A-45EC-86A4-ABCAAF0AF6B3}" type="presParOf" srcId="{B4234EA3-6F1D-4385-9330-2ED5F2BFF53F}" destId="{6FBB527C-CE10-41DF-9236-033C678FCAA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7EADE6-78D1-4634-99A0-CC6EDBB4C80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F289D61-B5FC-4CDD-837C-E46B8A263411}">
      <dgm:prSet phldrT="[Text]"/>
      <dgm:spPr>
        <a:solidFill>
          <a:schemeClr val="bg1">
            <a:lumMod val="95000"/>
          </a:schemeClr>
        </a:solidFill>
        <a:ln>
          <a:solidFill>
            <a:schemeClr val="accent4"/>
          </a:solidFill>
        </a:ln>
      </dgm:spPr>
      <dgm:t>
        <a:bodyPr/>
        <a:lstStyle/>
        <a:p>
          <a:r>
            <a:rPr lang="en-US" dirty="0" err="1" smtClean="0">
              <a:solidFill>
                <a:schemeClr val="tx1"/>
              </a:solidFill>
            </a:rPr>
            <a:t>Office.context.mailbox</a:t>
          </a:r>
          <a:endParaRPr lang="en-US" dirty="0">
            <a:solidFill>
              <a:schemeClr val="tx1"/>
            </a:solidFill>
          </a:endParaRPr>
        </a:p>
      </dgm:t>
    </dgm:pt>
    <dgm:pt modelId="{A426022B-4A09-4AB3-A1AC-47C50BE8FC9E}" type="parTrans" cxnId="{1C7E80FE-C07C-4534-BD41-6D77E525F0D0}">
      <dgm:prSet/>
      <dgm:spPr/>
      <dgm:t>
        <a:bodyPr/>
        <a:lstStyle/>
        <a:p>
          <a:endParaRPr lang="en-US"/>
        </a:p>
      </dgm:t>
    </dgm:pt>
    <dgm:pt modelId="{05BE44DC-4074-490C-B015-547EB15F497C}" type="sibTrans" cxnId="{1C7E80FE-C07C-4534-BD41-6D77E525F0D0}">
      <dgm:prSet/>
      <dgm:spPr/>
      <dgm:t>
        <a:bodyPr/>
        <a:lstStyle/>
        <a:p>
          <a:endParaRPr lang="en-US"/>
        </a:p>
      </dgm:t>
    </dgm:pt>
    <dgm:pt modelId="{337A2F58-FE07-4EB7-84E2-C06EFA904AB9}">
      <dgm:prSet phldrT="[Text]"/>
      <dgm:spPr>
        <a:solidFill>
          <a:schemeClr val="bg1">
            <a:alpha val="90000"/>
          </a:schemeClr>
        </a:solidFill>
        <a:ln>
          <a:solidFill>
            <a:schemeClr val="accent4">
              <a:alpha val="90000"/>
            </a:schemeClr>
          </a:solidFill>
        </a:ln>
      </dgm:spPr>
      <dgm:t>
        <a:bodyPr/>
        <a:lstStyle/>
        <a:p>
          <a:r>
            <a:rPr lang="en-US" dirty="0" smtClean="0"/>
            <a:t>Display forms</a:t>
          </a:r>
          <a:endParaRPr lang="en-US" dirty="0"/>
        </a:p>
      </dgm:t>
    </dgm:pt>
    <dgm:pt modelId="{D706BC22-C0EB-4BBD-9ACC-A0FE9EF4D921}" type="parTrans" cxnId="{5EB8007A-206E-428A-895A-F0D5D19813BB}">
      <dgm:prSet/>
      <dgm:spPr/>
      <dgm:t>
        <a:bodyPr/>
        <a:lstStyle/>
        <a:p>
          <a:endParaRPr lang="en-US"/>
        </a:p>
      </dgm:t>
    </dgm:pt>
    <dgm:pt modelId="{D48040FE-5162-47C8-8F2C-DDD9C659D927}" type="sibTrans" cxnId="{5EB8007A-206E-428A-895A-F0D5D19813BB}">
      <dgm:prSet/>
      <dgm:spPr/>
      <dgm:t>
        <a:bodyPr/>
        <a:lstStyle/>
        <a:p>
          <a:endParaRPr lang="en-US"/>
        </a:p>
      </dgm:t>
    </dgm:pt>
    <dgm:pt modelId="{862240B6-8FD9-4354-BD77-91B4BDD246DB}">
      <dgm:prSet phldrT="[Text]"/>
      <dgm:spPr>
        <a:solidFill>
          <a:schemeClr val="bg1">
            <a:alpha val="90000"/>
          </a:schemeClr>
        </a:solidFill>
        <a:ln>
          <a:solidFill>
            <a:schemeClr val="accent4">
              <a:alpha val="90000"/>
            </a:schemeClr>
          </a:solidFill>
        </a:ln>
      </dgm:spPr>
      <dgm:t>
        <a:bodyPr/>
        <a:lstStyle/>
        <a:p>
          <a:r>
            <a:rPr lang="en-US" dirty="0" smtClean="0"/>
            <a:t>User token and SSO</a:t>
          </a:r>
          <a:endParaRPr lang="en-US" dirty="0"/>
        </a:p>
      </dgm:t>
    </dgm:pt>
    <dgm:pt modelId="{6667E531-F2AA-4762-98E3-1612DB74664A}" type="parTrans" cxnId="{7BC30126-25CC-44E7-B9CA-FB40707773A3}">
      <dgm:prSet/>
      <dgm:spPr/>
      <dgm:t>
        <a:bodyPr/>
        <a:lstStyle/>
        <a:p>
          <a:endParaRPr lang="en-US"/>
        </a:p>
      </dgm:t>
    </dgm:pt>
    <dgm:pt modelId="{7565DF11-254C-437D-AEED-A2257793ECB6}" type="sibTrans" cxnId="{7BC30126-25CC-44E7-B9CA-FB40707773A3}">
      <dgm:prSet/>
      <dgm:spPr/>
      <dgm:t>
        <a:bodyPr/>
        <a:lstStyle/>
        <a:p>
          <a:endParaRPr lang="en-US"/>
        </a:p>
      </dgm:t>
    </dgm:pt>
    <dgm:pt modelId="{19CD321B-7A29-45D2-B9F1-CD8B810F17FB}">
      <dgm:prSet phldrT="[Text]"/>
      <dgm:spPr>
        <a:solidFill>
          <a:schemeClr val="bg1">
            <a:alpha val="90000"/>
          </a:schemeClr>
        </a:solidFill>
        <a:ln>
          <a:solidFill>
            <a:schemeClr val="accent4">
              <a:alpha val="90000"/>
            </a:schemeClr>
          </a:solidFill>
        </a:ln>
      </dgm:spPr>
      <dgm:t>
        <a:bodyPr/>
        <a:lstStyle/>
        <a:p>
          <a:r>
            <a:rPr lang="en-US" dirty="0" smtClean="0"/>
            <a:t>User Profile</a:t>
          </a:r>
          <a:endParaRPr lang="en-US" dirty="0"/>
        </a:p>
      </dgm:t>
    </dgm:pt>
    <dgm:pt modelId="{5B3D7274-2CAA-4E90-842D-7CB8781F9054}" type="parTrans" cxnId="{491DA248-2572-4FF8-A248-1765C41D50A9}">
      <dgm:prSet/>
      <dgm:spPr/>
      <dgm:t>
        <a:bodyPr/>
        <a:lstStyle/>
        <a:p>
          <a:endParaRPr lang="en-US"/>
        </a:p>
      </dgm:t>
    </dgm:pt>
    <dgm:pt modelId="{F5CB5D2B-F27E-45AF-9649-A9B78DE5CDBA}" type="sibTrans" cxnId="{491DA248-2572-4FF8-A248-1765C41D50A9}">
      <dgm:prSet/>
      <dgm:spPr/>
      <dgm:t>
        <a:bodyPr/>
        <a:lstStyle/>
        <a:p>
          <a:endParaRPr lang="en-US"/>
        </a:p>
      </dgm:t>
    </dgm:pt>
    <dgm:pt modelId="{A9D06229-0FA5-440C-9EC3-48D4EBE71BC3}">
      <dgm:prSet phldrT="[Text]"/>
      <dgm:spPr>
        <a:solidFill>
          <a:schemeClr val="bg1">
            <a:alpha val="90000"/>
          </a:schemeClr>
        </a:solidFill>
        <a:ln>
          <a:solidFill>
            <a:schemeClr val="accent4">
              <a:alpha val="90000"/>
            </a:schemeClr>
          </a:solidFill>
        </a:ln>
      </dgm:spPr>
      <dgm:t>
        <a:bodyPr/>
        <a:lstStyle/>
        <a:p>
          <a:r>
            <a:rPr lang="en-US" dirty="0" smtClean="0"/>
            <a:t>Items</a:t>
          </a:r>
          <a:endParaRPr lang="en-US" dirty="0"/>
        </a:p>
      </dgm:t>
    </dgm:pt>
    <dgm:pt modelId="{73F91AB0-E63F-4C02-956E-85F7C52EBF4A}" type="parTrans" cxnId="{4045CD7B-8A77-466B-8110-EFD029FCEEF4}">
      <dgm:prSet/>
      <dgm:spPr/>
      <dgm:t>
        <a:bodyPr/>
        <a:lstStyle/>
        <a:p>
          <a:endParaRPr lang="en-US"/>
        </a:p>
      </dgm:t>
    </dgm:pt>
    <dgm:pt modelId="{A54350D1-3BFC-41DF-BC5F-31B0F783B866}" type="sibTrans" cxnId="{4045CD7B-8A77-466B-8110-EFD029FCEEF4}">
      <dgm:prSet/>
      <dgm:spPr/>
      <dgm:t>
        <a:bodyPr/>
        <a:lstStyle/>
        <a:p>
          <a:endParaRPr lang="en-US"/>
        </a:p>
      </dgm:t>
    </dgm:pt>
    <dgm:pt modelId="{F00348CE-919D-45F5-B630-AE3D8FCD6350}">
      <dgm:prSet phldrT="[Text]"/>
      <dgm:spPr>
        <a:solidFill>
          <a:schemeClr val="bg1">
            <a:alpha val="90000"/>
          </a:schemeClr>
        </a:solidFill>
        <a:ln>
          <a:solidFill>
            <a:schemeClr val="accent4">
              <a:alpha val="90000"/>
            </a:schemeClr>
          </a:solidFill>
        </a:ln>
      </dgm:spPr>
      <dgm:t>
        <a:bodyPr/>
        <a:lstStyle/>
        <a:p>
          <a:r>
            <a:rPr lang="en-US" dirty="0" smtClean="0"/>
            <a:t>Calls to EWS</a:t>
          </a:r>
          <a:endParaRPr lang="en-US" dirty="0"/>
        </a:p>
      </dgm:t>
    </dgm:pt>
    <dgm:pt modelId="{1E2B1804-DC90-479A-84B9-A497BD37D8AE}" type="parTrans" cxnId="{5D653339-D5BF-4861-879C-1CB2A29FCFEB}">
      <dgm:prSet/>
      <dgm:spPr/>
      <dgm:t>
        <a:bodyPr/>
        <a:lstStyle/>
        <a:p>
          <a:endParaRPr lang="en-US"/>
        </a:p>
      </dgm:t>
    </dgm:pt>
    <dgm:pt modelId="{E2EFFCEC-336D-4C11-A3B7-EB26CB3C83E9}" type="sibTrans" cxnId="{5D653339-D5BF-4861-879C-1CB2A29FCFEB}">
      <dgm:prSet/>
      <dgm:spPr/>
      <dgm:t>
        <a:bodyPr/>
        <a:lstStyle/>
        <a:p>
          <a:endParaRPr lang="en-US"/>
        </a:p>
      </dgm:t>
    </dgm:pt>
    <dgm:pt modelId="{49B9A043-FD2D-4A9B-AE46-25CD82D84D03}" type="pres">
      <dgm:prSet presAssocID="{117EADE6-78D1-4634-99A0-CC6EDBB4C809}" presName="Name0" presStyleCnt="0">
        <dgm:presLayoutVars>
          <dgm:dir/>
          <dgm:animLvl val="lvl"/>
          <dgm:resizeHandles val="exact"/>
        </dgm:presLayoutVars>
      </dgm:prSet>
      <dgm:spPr/>
      <dgm:t>
        <a:bodyPr/>
        <a:lstStyle/>
        <a:p>
          <a:endParaRPr lang="en-US"/>
        </a:p>
      </dgm:t>
    </dgm:pt>
    <dgm:pt modelId="{EBBA7B3B-07DE-4403-8B75-827006940E6B}" type="pres">
      <dgm:prSet presAssocID="{BF289D61-B5FC-4CDD-837C-E46B8A263411}" presName="composite" presStyleCnt="0"/>
      <dgm:spPr/>
    </dgm:pt>
    <dgm:pt modelId="{A1B0A78D-C6FC-4ED3-8DD1-9F0791E3E329}" type="pres">
      <dgm:prSet presAssocID="{BF289D61-B5FC-4CDD-837C-E46B8A263411}" presName="parTx" presStyleLbl="alignNode1" presStyleIdx="0" presStyleCnt="1">
        <dgm:presLayoutVars>
          <dgm:chMax val="0"/>
          <dgm:chPref val="0"/>
          <dgm:bulletEnabled val="1"/>
        </dgm:presLayoutVars>
      </dgm:prSet>
      <dgm:spPr/>
      <dgm:t>
        <a:bodyPr/>
        <a:lstStyle/>
        <a:p>
          <a:endParaRPr lang="en-US"/>
        </a:p>
      </dgm:t>
    </dgm:pt>
    <dgm:pt modelId="{90DC8C6A-8CE9-4058-8997-72AB5FFCECCC}" type="pres">
      <dgm:prSet presAssocID="{BF289D61-B5FC-4CDD-837C-E46B8A263411}" presName="desTx" presStyleLbl="alignAccFollowNode1" presStyleIdx="0" presStyleCnt="1">
        <dgm:presLayoutVars>
          <dgm:bulletEnabled val="1"/>
        </dgm:presLayoutVars>
      </dgm:prSet>
      <dgm:spPr/>
      <dgm:t>
        <a:bodyPr/>
        <a:lstStyle/>
        <a:p>
          <a:endParaRPr lang="en-US"/>
        </a:p>
      </dgm:t>
    </dgm:pt>
  </dgm:ptLst>
  <dgm:cxnLst>
    <dgm:cxn modelId="{C70D3539-43F6-484C-A0C4-0B29496869F5}" type="presOf" srcId="{A9D06229-0FA5-440C-9EC3-48D4EBE71BC3}" destId="{90DC8C6A-8CE9-4058-8997-72AB5FFCECCC}" srcOrd="0" destOrd="1" presId="urn:microsoft.com/office/officeart/2005/8/layout/hList1"/>
    <dgm:cxn modelId="{5D653339-D5BF-4861-879C-1CB2A29FCFEB}" srcId="{BF289D61-B5FC-4CDD-837C-E46B8A263411}" destId="{F00348CE-919D-45F5-B630-AE3D8FCD6350}" srcOrd="4" destOrd="0" parTransId="{1E2B1804-DC90-479A-84B9-A497BD37D8AE}" sibTransId="{E2EFFCEC-336D-4C11-A3B7-EB26CB3C83E9}"/>
    <dgm:cxn modelId="{7BC30126-25CC-44E7-B9CA-FB40707773A3}" srcId="{BF289D61-B5FC-4CDD-837C-E46B8A263411}" destId="{862240B6-8FD9-4354-BD77-91B4BDD246DB}" srcOrd="3" destOrd="0" parTransId="{6667E531-F2AA-4762-98E3-1612DB74664A}" sibTransId="{7565DF11-254C-437D-AEED-A2257793ECB6}"/>
    <dgm:cxn modelId="{491DA248-2572-4FF8-A248-1765C41D50A9}" srcId="{BF289D61-B5FC-4CDD-837C-E46B8A263411}" destId="{19CD321B-7A29-45D2-B9F1-CD8B810F17FB}" srcOrd="0" destOrd="0" parTransId="{5B3D7274-2CAA-4E90-842D-7CB8781F9054}" sibTransId="{F5CB5D2B-F27E-45AF-9649-A9B78DE5CDBA}"/>
    <dgm:cxn modelId="{86315B01-8B07-47CC-89F6-6E770F445914}" type="presOf" srcId="{337A2F58-FE07-4EB7-84E2-C06EFA904AB9}" destId="{90DC8C6A-8CE9-4058-8997-72AB5FFCECCC}" srcOrd="0" destOrd="2" presId="urn:microsoft.com/office/officeart/2005/8/layout/hList1"/>
    <dgm:cxn modelId="{29CBE2C9-332A-4D42-A689-CBB46EAD196D}" type="presOf" srcId="{19CD321B-7A29-45D2-B9F1-CD8B810F17FB}" destId="{90DC8C6A-8CE9-4058-8997-72AB5FFCECCC}" srcOrd="0" destOrd="0" presId="urn:microsoft.com/office/officeart/2005/8/layout/hList1"/>
    <dgm:cxn modelId="{1C7E80FE-C07C-4534-BD41-6D77E525F0D0}" srcId="{117EADE6-78D1-4634-99A0-CC6EDBB4C809}" destId="{BF289D61-B5FC-4CDD-837C-E46B8A263411}" srcOrd="0" destOrd="0" parTransId="{A426022B-4A09-4AB3-A1AC-47C50BE8FC9E}" sibTransId="{05BE44DC-4074-490C-B015-547EB15F497C}"/>
    <dgm:cxn modelId="{5EB8007A-206E-428A-895A-F0D5D19813BB}" srcId="{BF289D61-B5FC-4CDD-837C-E46B8A263411}" destId="{337A2F58-FE07-4EB7-84E2-C06EFA904AB9}" srcOrd="2" destOrd="0" parTransId="{D706BC22-C0EB-4BBD-9ACC-A0FE9EF4D921}" sibTransId="{D48040FE-5162-47C8-8F2C-DDD9C659D927}"/>
    <dgm:cxn modelId="{525531E5-2E02-48F2-99D6-4C95F3D629A0}" type="presOf" srcId="{BF289D61-B5FC-4CDD-837C-E46B8A263411}" destId="{A1B0A78D-C6FC-4ED3-8DD1-9F0791E3E329}" srcOrd="0" destOrd="0" presId="urn:microsoft.com/office/officeart/2005/8/layout/hList1"/>
    <dgm:cxn modelId="{95F09B64-53D7-4537-94D8-7EB7E4F61AD2}" type="presOf" srcId="{117EADE6-78D1-4634-99A0-CC6EDBB4C809}" destId="{49B9A043-FD2D-4A9B-AE46-25CD82D84D03}" srcOrd="0" destOrd="0" presId="urn:microsoft.com/office/officeart/2005/8/layout/hList1"/>
    <dgm:cxn modelId="{4045CD7B-8A77-466B-8110-EFD029FCEEF4}" srcId="{BF289D61-B5FC-4CDD-837C-E46B8A263411}" destId="{A9D06229-0FA5-440C-9EC3-48D4EBE71BC3}" srcOrd="1" destOrd="0" parTransId="{73F91AB0-E63F-4C02-956E-85F7C52EBF4A}" sibTransId="{A54350D1-3BFC-41DF-BC5F-31B0F783B866}"/>
    <dgm:cxn modelId="{5E8F0FA5-4113-43AB-9763-776347CA7D52}" type="presOf" srcId="{F00348CE-919D-45F5-B630-AE3D8FCD6350}" destId="{90DC8C6A-8CE9-4058-8997-72AB5FFCECCC}" srcOrd="0" destOrd="4" presId="urn:microsoft.com/office/officeart/2005/8/layout/hList1"/>
    <dgm:cxn modelId="{AA400E8D-B3FF-4BF8-A2D5-13AB87A0CC92}" type="presOf" srcId="{862240B6-8FD9-4354-BD77-91B4BDD246DB}" destId="{90DC8C6A-8CE9-4058-8997-72AB5FFCECCC}" srcOrd="0" destOrd="3" presId="urn:microsoft.com/office/officeart/2005/8/layout/hList1"/>
    <dgm:cxn modelId="{B749536B-5C8F-4AAE-9E77-9CFC3300E2C6}" type="presParOf" srcId="{49B9A043-FD2D-4A9B-AE46-25CD82D84D03}" destId="{EBBA7B3B-07DE-4403-8B75-827006940E6B}" srcOrd="0" destOrd="0" presId="urn:microsoft.com/office/officeart/2005/8/layout/hList1"/>
    <dgm:cxn modelId="{4768556C-B539-4FAB-8E55-C6CE4CF4A45A}" type="presParOf" srcId="{EBBA7B3B-07DE-4403-8B75-827006940E6B}" destId="{A1B0A78D-C6FC-4ED3-8DD1-9F0791E3E329}" srcOrd="0" destOrd="0" presId="urn:microsoft.com/office/officeart/2005/8/layout/hList1"/>
    <dgm:cxn modelId="{7E8011AC-AA1B-4ECB-86E4-1195EA66A283}" type="presParOf" srcId="{EBBA7B3B-07DE-4403-8B75-827006940E6B}" destId="{90DC8C6A-8CE9-4058-8997-72AB5FFCECC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61D5FF-76C4-406B-BB33-FD25220D9632}">
      <dsp:nvSpPr>
        <dsp:cNvPr id="0" name=""/>
        <dsp:cNvSpPr/>
      </dsp:nvSpPr>
      <dsp:spPr>
        <a:xfrm>
          <a:off x="3861884" y="2573177"/>
          <a:ext cx="200757" cy="1565911"/>
        </a:xfrm>
        <a:custGeom>
          <a:avLst/>
          <a:gdLst/>
          <a:ahLst/>
          <a:cxnLst/>
          <a:rect l="0" t="0" r="0" b="0"/>
          <a:pathLst>
            <a:path>
              <a:moveTo>
                <a:pt x="0" y="0"/>
              </a:moveTo>
              <a:lnTo>
                <a:pt x="0" y="1565911"/>
              </a:lnTo>
              <a:lnTo>
                <a:pt x="200757" y="1565911"/>
              </a:lnTo>
            </a:path>
          </a:pathLst>
        </a:custGeom>
        <a:noFill/>
        <a:ln w="10795"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7B0A63-31EF-45E8-93E8-A0D766E5DBF3}">
      <dsp:nvSpPr>
        <dsp:cNvPr id="0" name=""/>
        <dsp:cNvSpPr/>
      </dsp:nvSpPr>
      <dsp:spPr>
        <a:xfrm>
          <a:off x="3861884" y="2573177"/>
          <a:ext cx="200757" cy="615657"/>
        </a:xfrm>
        <a:custGeom>
          <a:avLst/>
          <a:gdLst/>
          <a:ahLst/>
          <a:cxnLst/>
          <a:rect l="0" t="0" r="0" b="0"/>
          <a:pathLst>
            <a:path>
              <a:moveTo>
                <a:pt x="0" y="0"/>
              </a:moveTo>
              <a:lnTo>
                <a:pt x="0" y="615657"/>
              </a:lnTo>
              <a:lnTo>
                <a:pt x="200757" y="615657"/>
              </a:lnTo>
            </a:path>
          </a:pathLst>
        </a:custGeom>
        <a:noFill/>
        <a:ln w="10795"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C23AE6-FC1D-42D8-913E-439CD66EBB5B}">
      <dsp:nvSpPr>
        <dsp:cNvPr id="0" name=""/>
        <dsp:cNvSpPr/>
      </dsp:nvSpPr>
      <dsp:spPr>
        <a:xfrm>
          <a:off x="4351518" y="1622924"/>
          <a:ext cx="91440" cy="281060"/>
        </a:xfrm>
        <a:custGeom>
          <a:avLst/>
          <a:gdLst/>
          <a:ahLst/>
          <a:cxnLst/>
          <a:rect l="0" t="0" r="0" b="0"/>
          <a:pathLst>
            <a:path>
              <a:moveTo>
                <a:pt x="45720" y="0"/>
              </a:moveTo>
              <a:lnTo>
                <a:pt x="45720" y="281060"/>
              </a:lnTo>
            </a:path>
          </a:pathLst>
        </a:custGeom>
        <a:noFill/>
        <a:ln w="10795" cap="flat" cmpd="sng" algn="ctr">
          <a:solidFill>
            <a:schemeClr val="accent4">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66AF2E-D791-4E27-A7C3-5FC848CA45C7}">
      <dsp:nvSpPr>
        <dsp:cNvPr id="0" name=""/>
        <dsp:cNvSpPr/>
      </dsp:nvSpPr>
      <dsp:spPr>
        <a:xfrm>
          <a:off x="3587515" y="672670"/>
          <a:ext cx="809723" cy="281060"/>
        </a:xfrm>
        <a:custGeom>
          <a:avLst/>
          <a:gdLst/>
          <a:ahLst/>
          <a:cxnLst/>
          <a:rect l="0" t="0" r="0" b="0"/>
          <a:pathLst>
            <a:path>
              <a:moveTo>
                <a:pt x="0" y="0"/>
              </a:moveTo>
              <a:lnTo>
                <a:pt x="0" y="140530"/>
              </a:lnTo>
              <a:lnTo>
                <a:pt x="809723" y="140530"/>
              </a:lnTo>
              <a:lnTo>
                <a:pt x="809723" y="281060"/>
              </a:lnTo>
            </a:path>
          </a:pathLst>
        </a:custGeom>
        <a:noFill/>
        <a:ln w="10795"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118D08-BD7C-4D90-B529-102748F93D8A}">
      <dsp:nvSpPr>
        <dsp:cNvPr id="0" name=""/>
        <dsp:cNvSpPr/>
      </dsp:nvSpPr>
      <dsp:spPr>
        <a:xfrm>
          <a:off x="2777791" y="672670"/>
          <a:ext cx="809723" cy="281060"/>
        </a:xfrm>
        <a:custGeom>
          <a:avLst/>
          <a:gdLst/>
          <a:ahLst/>
          <a:cxnLst/>
          <a:rect l="0" t="0" r="0" b="0"/>
          <a:pathLst>
            <a:path>
              <a:moveTo>
                <a:pt x="809723" y="0"/>
              </a:moveTo>
              <a:lnTo>
                <a:pt x="809723" y="140530"/>
              </a:lnTo>
              <a:lnTo>
                <a:pt x="0" y="140530"/>
              </a:lnTo>
              <a:lnTo>
                <a:pt x="0" y="281060"/>
              </a:lnTo>
            </a:path>
          </a:pathLst>
        </a:custGeom>
        <a:noFill/>
        <a:ln w="10795"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DC580-35E8-4D9B-ABAB-FA1137074EA2}">
      <dsp:nvSpPr>
        <dsp:cNvPr id="0" name=""/>
        <dsp:cNvSpPr/>
      </dsp:nvSpPr>
      <dsp:spPr>
        <a:xfrm>
          <a:off x="2918322" y="3477"/>
          <a:ext cx="1338385" cy="669192"/>
        </a:xfrm>
        <a:prstGeom prst="rect">
          <a:avLst/>
        </a:prstGeom>
        <a:solidFill>
          <a:schemeClr val="accent4">
            <a:shade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Office</a:t>
          </a:r>
          <a:endParaRPr lang="en-US" sz="2200" kern="1200" dirty="0"/>
        </a:p>
      </dsp:txBody>
      <dsp:txXfrm>
        <a:off x="2918322" y="3477"/>
        <a:ext cx="1338385" cy="669192"/>
      </dsp:txXfrm>
    </dsp:sp>
    <dsp:sp modelId="{E9E7A62A-5E40-4F01-8CF8-DE56434E295B}">
      <dsp:nvSpPr>
        <dsp:cNvPr id="0" name=""/>
        <dsp:cNvSpPr/>
      </dsp:nvSpPr>
      <dsp:spPr>
        <a:xfrm>
          <a:off x="2108599" y="953731"/>
          <a:ext cx="1338385" cy="669192"/>
        </a:xfrm>
        <a:prstGeom prst="rect">
          <a:avLst/>
        </a:prstGeom>
        <a:solidFill>
          <a:schemeClr val="accent4">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document</a:t>
          </a:r>
          <a:endParaRPr lang="en-US" sz="2200" kern="1200" dirty="0"/>
        </a:p>
      </dsp:txBody>
      <dsp:txXfrm>
        <a:off x="2108599" y="953731"/>
        <a:ext cx="1338385" cy="669192"/>
      </dsp:txXfrm>
    </dsp:sp>
    <dsp:sp modelId="{2F5335F5-8A7D-43E1-8E1B-44F48A9D6256}">
      <dsp:nvSpPr>
        <dsp:cNvPr id="0" name=""/>
        <dsp:cNvSpPr/>
      </dsp:nvSpPr>
      <dsp:spPr>
        <a:xfrm>
          <a:off x="3728045" y="953731"/>
          <a:ext cx="1338385" cy="669192"/>
        </a:xfrm>
        <a:prstGeom prst="rect">
          <a:avLst/>
        </a:prstGeom>
        <a:solidFill>
          <a:schemeClr val="accent4">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context</a:t>
          </a:r>
          <a:endParaRPr lang="en-US" sz="2200" kern="1200" dirty="0"/>
        </a:p>
      </dsp:txBody>
      <dsp:txXfrm>
        <a:off x="3728045" y="953731"/>
        <a:ext cx="1338385" cy="669192"/>
      </dsp:txXfrm>
    </dsp:sp>
    <dsp:sp modelId="{54A1F26D-A6CC-432B-9E85-98B2D10A64EC}">
      <dsp:nvSpPr>
        <dsp:cNvPr id="0" name=""/>
        <dsp:cNvSpPr/>
      </dsp:nvSpPr>
      <dsp:spPr>
        <a:xfrm>
          <a:off x="3728045" y="1903985"/>
          <a:ext cx="1338385" cy="669192"/>
        </a:xfrm>
        <a:prstGeom prst="rect">
          <a:avLst/>
        </a:prstGeom>
        <a:solidFill>
          <a:schemeClr val="accent4">
            <a:tint val="99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mailbox</a:t>
          </a:r>
          <a:endParaRPr lang="en-US" sz="2200" kern="1200" dirty="0"/>
        </a:p>
      </dsp:txBody>
      <dsp:txXfrm>
        <a:off x="3728045" y="1903985"/>
        <a:ext cx="1338385" cy="669192"/>
      </dsp:txXfrm>
    </dsp:sp>
    <dsp:sp modelId="{0431F68C-1579-4547-99A2-AC24134A3E49}">
      <dsp:nvSpPr>
        <dsp:cNvPr id="0" name=""/>
        <dsp:cNvSpPr/>
      </dsp:nvSpPr>
      <dsp:spPr>
        <a:xfrm>
          <a:off x="4062642" y="2854238"/>
          <a:ext cx="1338385" cy="669192"/>
        </a:xfrm>
        <a:prstGeom prst="rect">
          <a:avLst/>
        </a:prstGeom>
        <a:solidFill>
          <a:schemeClr val="accent4">
            <a:tint val="7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item</a:t>
          </a:r>
          <a:endParaRPr lang="en-US" sz="2200" kern="1200" dirty="0"/>
        </a:p>
      </dsp:txBody>
      <dsp:txXfrm>
        <a:off x="4062642" y="2854238"/>
        <a:ext cx="1338385" cy="669192"/>
      </dsp:txXfrm>
    </dsp:sp>
    <dsp:sp modelId="{994FF7F8-63F0-4947-ADC4-2A20D79F7C40}">
      <dsp:nvSpPr>
        <dsp:cNvPr id="0" name=""/>
        <dsp:cNvSpPr/>
      </dsp:nvSpPr>
      <dsp:spPr>
        <a:xfrm>
          <a:off x="4062642" y="3804492"/>
          <a:ext cx="1338385" cy="669192"/>
        </a:xfrm>
        <a:prstGeom prst="rect">
          <a:avLst/>
        </a:prstGeom>
        <a:solidFill>
          <a:schemeClr val="accent4">
            <a:tint val="7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err="1" smtClean="0"/>
            <a:t>userProfile</a:t>
          </a:r>
          <a:endParaRPr lang="en-US" sz="2200" kern="1200" dirty="0"/>
        </a:p>
      </dsp:txBody>
      <dsp:txXfrm>
        <a:off x="4062642" y="3804492"/>
        <a:ext cx="1338385" cy="669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B0A78D-C6FC-4ED3-8DD1-9F0791E3E329}">
      <dsp:nvSpPr>
        <dsp:cNvPr id="0" name=""/>
        <dsp:cNvSpPr/>
      </dsp:nvSpPr>
      <dsp:spPr>
        <a:xfrm>
          <a:off x="0" y="86066"/>
          <a:ext cx="2807565" cy="576000"/>
        </a:xfrm>
        <a:prstGeom prst="rect">
          <a:avLst/>
        </a:prstGeom>
        <a:solidFill>
          <a:schemeClr val="bg1">
            <a:lumMod val="95000"/>
          </a:schemeClr>
        </a:solidFill>
        <a:ln w="10795" cap="flat"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err="1" smtClean="0">
              <a:solidFill>
                <a:schemeClr val="tx1"/>
              </a:solidFill>
            </a:rPr>
            <a:t>Office.context.mailbox</a:t>
          </a:r>
          <a:endParaRPr lang="en-US" sz="2000" kern="1200" dirty="0">
            <a:solidFill>
              <a:schemeClr val="tx1"/>
            </a:solidFill>
          </a:endParaRPr>
        </a:p>
      </dsp:txBody>
      <dsp:txXfrm>
        <a:off x="0" y="86066"/>
        <a:ext cx="2807565" cy="576000"/>
      </dsp:txXfrm>
    </dsp:sp>
    <dsp:sp modelId="{90DC8C6A-8CE9-4058-8997-72AB5FFCECCC}">
      <dsp:nvSpPr>
        <dsp:cNvPr id="0" name=""/>
        <dsp:cNvSpPr/>
      </dsp:nvSpPr>
      <dsp:spPr>
        <a:xfrm>
          <a:off x="0" y="662066"/>
          <a:ext cx="2807565" cy="2031299"/>
        </a:xfrm>
        <a:prstGeom prst="rect">
          <a:avLst/>
        </a:prstGeom>
        <a:solidFill>
          <a:schemeClr val="bg1">
            <a:alpha val="90000"/>
          </a:schemeClr>
        </a:solidFill>
        <a:ln w="10795" cap="flat" cmpd="sng" algn="ctr">
          <a:solidFill>
            <a:schemeClr val="accent4">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User Profile</a:t>
          </a:r>
          <a:endParaRPr lang="en-US" sz="2000" kern="1200" dirty="0"/>
        </a:p>
        <a:p>
          <a:pPr marL="228600" lvl="1" indent="-228600" algn="l" defTabSz="889000">
            <a:lnSpc>
              <a:spcPct val="90000"/>
            </a:lnSpc>
            <a:spcBef>
              <a:spcPct val="0"/>
            </a:spcBef>
            <a:spcAft>
              <a:spcPct val="15000"/>
            </a:spcAft>
            <a:buChar char="••"/>
          </a:pPr>
          <a:r>
            <a:rPr lang="en-US" sz="2000" kern="1200" dirty="0" smtClean="0"/>
            <a:t>Items</a:t>
          </a:r>
          <a:endParaRPr lang="en-US" sz="2000" kern="1200" dirty="0"/>
        </a:p>
        <a:p>
          <a:pPr marL="228600" lvl="1" indent="-228600" algn="l" defTabSz="889000">
            <a:lnSpc>
              <a:spcPct val="90000"/>
            </a:lnSpc>
            <a:spcBef>
              <a:spcPct val="0"/>
            </a:spcBef>
            <a:spcAft>
              <a:spcPct val="15000"/>
            </a:spcAft>
            <a:buChar char="••"/>
          </a:pPr>
          <a:r>
            <a:rPr lang="en-US" sz="2000" kern="1200" dirty="0" smtClean="0"/>
            <a:t>Display forms</a:t>
          </a:r>
          <a:endParaRPr lang="en-US" sz="2000" kern="1200" dirty="0"/>
        </a:p>
        <a:p>
          <a:pPr marL="228600" lvl="1" indent="-228600" algn="l" defTabSz="889000">
            <a:lnSpc>
              <a:spcPct val="90000"/>
            </a:lnSpc>
            <a:spcBef>
              <a:spcPct val="0"/>
            </a:spcBef>
            <a:spcAft>
              <a:spcPct val="15000"/>
            </a:spcAft>
            <a:buChar char="••"/>
          </a:pPr>
          <a:r>
            <a:rPr lang="en-US" sz="2000" kern="1200" dirty="0" smtClean="0"/>
            <a:t>User token and SSO</a:t>
          </a:r>
          <a:endParaRPr lang="en-US" sz="2000" kern="1200" dirty="0"/>
        </a:p>
        <a:p>
          <a:pPr marL="228600" lvl="1" indent="-228600" algn="l" defTabSz="889000">
            <a:lnSpc>
              <a:spcPct val="90000"/>
            </a:lnSpc>
            <a:spcBef>
              <a:spcPct val="0"/>
            </a:spcBef>
            <a:spcAft>
              <a:spcPct val="15000"/>
            </a:spcAft>
            <a:buChar char="••"/>
          </a:pPr>
          <a:r>
            <a:rPr lang="en-US" sz="2000" kern="1200" dirty="0" smtClean="0"/>
            <a:t>Calls to EWS</a:t>
          </a:r>
          <a:endParaRPr lang="en-US" sz="2000" kern="1200" dirty="0"/>
        </a:p>
      </dsp:txBody>
      <dsp:txXfrm>
        <a:off x="0" y="662066"/>
        <a:ext cx="2807565" cy="203129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7" name="TextBox 6"/>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11" name="TextBox 10"/>
          <p:cNvSpPr txBox="1"/>
          <p:nvPr/>
        </p:nvSpPr>
        <p:spPr>
          <a:xfrm>
            <a:off x="0" y="8685213"/>
            <a:ext cx="5909309" cy="400110"/>
          </a:xfrm>
          <a:prstGeom prst="rect">
            <a:avLst/>
          </a:prstGeom>
          <a:noFill/>
        </p:spPr>
        <p:txBody>
          <a:bodyPr wrap="square" rtlCol="0">
            <a:spAutoFit/>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3" name="TextBox 2"/>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4" name="TextBox 3"/>
          <p:cNvSpPr txBox="1"/>
          <p:nvPr/>
        </p:nvSpPr>
        <p:spPr>
          <a:xfrm>
            <a:off x="0" y="8685213"/>
            <a:ext cx="5909309" cy="400110"/>
          </a:xfrm>
          <a:prstGeom prst="rect">
            <a:avLst/>
          </a:prstGeom>
          <a:noFill/>
        </p:spPr>
        <p:txBody>
          <a:bodyPr wrap="square" rtlCol="0">
            <a:spAutoFit/>
          </a:bodyPr>
          <a:lstStyle/>
          <a:p>
            <a:pPr marL="0" algn="l"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a:lstStyle/>
          <a:p>
            <a:pPr eaLnBrk="1" hangingPunct="1">
              <a:spcBef>
                <a:spcPct val="0"/>
              </a:spcBef>
            </a:pPr>
            <a:r>
              <a:rPr lang="en-US" dirty="0" smtClean="0">
                <a:latin typeface="Segoe UI" pitchFamily="-65" charset="-52"/>
              </a:rPr>
              <a:t>The</a:t>
            </a:r>
            <a:r>
              <a:rPr lang="en-US" baseline="0" dirty="0" smtClean="0">
                <a:latin typeface="Segoe UI" pitchFamily="-65" charset="-52"/>
              </a:rPr>
              <a:t> Office </a:t>
            </a:r>
            <a:r>
              <a:rPr lang="en-US" baseline="0" dirty="0" err="1" smtClean="0">
                <a:latin typeface="Segoe UI" pitchFamily="-65" charset="-52"/>
              </a:rPr>
              <a:t>javascript</a:t>
            </a:r>
            <a:r>
              <a:rPr lang="en-US" baseline="0" dirty="0" smtClean="0">
                <a:latin typeface="Segoe UI" pitchFamily="-65" charset="-52"/>
              </a:rPr>
              <a:t> model provides a consistent API across products through the document object, allowing you to interact with the document.  A specific API is implemented through the context object, providing APIs that are specific to working in the context of Outlook.  </a:t>
            </a:r>
            <a:r>
              <a:rPr lang="en-US" dirty="0" smtClean="0">
                <a:latin typeface="Segoe UI" pitchFamily="-65" charset="-52"/>
              </a:rPr>
              <a:t>Access to the Outlook JavaScript Object Model (JSOM)</a:t>
            </a:r>
            <a:r>
              <a:rPr lang="en-US" baseline="0" dirty="0" smtClean="0">
                <a:latin typeface="Segoe UI" pitchFamily="-65" charset="-52"/>
              </a:rPr>
              <a:t> is available through the </a:t>
            </a:r>
            <a:r>
              <a:rPr lang="en-US" b="1" baseline="0" dirty="0" err="1" smtClean="0">
                <a:latin typeface="Segoe UI" pitchFamily="-65" charset="-52"/>
              </a:rPr>
              <a:t>Office.context.mailbox</a:t>
            </a:r>
            <a:r>
              <a:rPr lang="en-US" baseline="0" dirty="0" smtClean="0">
                <a:latin typeface="Segoe UI" pitchFamily="-65" charset="-52"/>
              </a:rPr>
              <a:t> object. From here you can obtain access to information about the selected mail item and user profiles for the current user as well as other users such as the one that sent the message.</a:t>
            </a:r>
            <a:endParaRPr lang="en-US" dirty="0" smtClean="0">
              <a:latin typeface="Segoe UI" pitchFamily="-65" charset="-52"/>
            </a:endParaRPr>
          </a:p>
        </p:txBody>
      </p:sp>
      <p:sp>
        <p:nvSpPr>
          <p:cNvPr id="33796" name="Header Placeholder 3"/>
          <p:cNvSpPr>
            <a:spLocks noGrp="1"/>
          </p:cNvSpPr>
          <p:nvPr>
            <p:ph type="hdr" sz="quarter"/>
          </p:nvPr>
        </p:nvSpPr>
        <p:spPr bwMode="auto">
          <a:xfrm>
            <a:off x="0" y="0"/>
            <a:ext cx="2971800" cy="457200"/>
          </a:xfrm>
          <a:prstGeom prst="rect">
            <a:avLst/>
          </a:prstGeom>
          <a:noFill/>
          <a:ln>
            <a:miter lim="800000"/>
            <a:headEnd/>
            <a:tailEnd/>
          </a:ln>
        </p:spPr>
        <p:txBody>
          <a:bodyPr/>
          <a:lstStyle/>
          <a:p>
            <a:endParaRPr lang="en-US" dirty="0" smtClean="0">
              <a:solidFill>
                <a:srgbClr val="000000"/>
              </a:solidFill>
            </a:endParaRPr>
          </a:p>
        </p:txBody>
      </p:sp>
      <p:sp>
        <p:nvSpPr>
          <p:cNvPr id="33797" name="Date Placeholder 4"/>
          <p:cNvSpPr>
            <a:spLocks noGrp="1"/>
          </p:cNvSpPr>
          <p:nvPr>
            <p:ph type="dt" sz="quarter" idx="1"/>
          </p:nvPr>
        </p:nvSpPr>
        <p:spPr bwMode="auto">
          <a:xfrm>
            <a:off x="3884613" y="0"/>
            <a:ext cx="2971800" cy="457200"/>
          </a:xfrm>
          <a:prstGeom prst="rect">
            <a:avLst/>
          </a:prstGeom>
          <a:noFill/>
          <a:ln>
            <a:miter lim="800000"/>
            <a:headEnd/>
            <a:tailEnd/>
          </a:ln>
        </p:spPr>
        <p:txBody>
          <a:bodyPr/>
          <a:lstStyle/>
          <a:p>
            <a:fld id="{CA4A50FE-358B-45DC-B662-C0B3F166F9A2}" type="datetime1">
              <a:rPr lang="en-US" smtClean="0">
                <a:solidFill>
                  <a:srgbClr val="000000"/>
                </a:solidFill>
              </a:rPr>
              <a:pPr/>
              <a:t>12/13/2012</a:t>
            </a:fld>
            <a:endParaRPr lang="en-US" dirty="0" smtClean="0">
              <a:solidFill>
                <a:srgbClr val="000000"/>
              </a:solidFill>
            </a:endParaRPr>
          </a:p>
        </p:txBody>
      </p:sp>
      <p:sp>
        <p:nvSpPr>
          <p:cNvPr id="33798" name="Footer Placeholder 5"/>
          <p:cNvSpPr>
            <a:spLocks noGrp="1"/>
          </p:cNvSpPr>
          <p:nvPr>
            <p:ph type="ftr" sz="quarter" idx="4"/>
          </p:nvPr>
        </p:nvSpPr>
        <p:spPr bwMode="auto">
          <a:xfrm>
            <a:off x="0" y="8685213"/>
            <a:ext cx="2971800" cy="457200"/>
          </a:xfrm>
          <a:prstGeom prst="rect">
            <a:avLst/>
          </a:prstGeom>
          <a:noFill/>
          <a:ln>
            <a:miter lim="800000"/>
            <a:headEnd/>
            <a:tailEnd/>
          </a:ln>
        </p:spPr>
        <p:txBody>
          <a:bodyPr/>
          <a:lstStyle/>
          <a:p>
            <a:endParaRPr lang="en-US" dirty="0" smtClean="0">
              <a:solidFill>
                <a:prstClr val="black"/>
              </a:solidFill>
              <a:latin typeface="Segoe" pitchFamily="-65" charset="0"/>
            </a:endParaRPr>
          </a:p>
        </p:txBody>
      </p:sp>
      <p:sp>
        <p:nvSpPr>
          <p:cNvPr id="33799" name="Slide Number Placeholder 6"/>
          <p:cNvSpPr>
            <a:spLocks noGrp="1"/>
          </p:cNvSpPr>
          <p:nvPr>
            <p:ph type="sldNum" sz="quarter" idx="5"/>
          </p:nvPr>
        </p:nvSpPr>
        <p:spPr bwMode="auto">
          <a:xfrm>
            <a:off x="3884613" y="8685213"/>
            <a:ext cx="2971800" cy="457200"/>
          </a:xfrm>
          <a:prstGeom prst="rect">
            <a:avLst/>
          </a:prstGeom>
          <a:noFill/>
          <a:ln>
            <a:miter lim="800000"/>
            <a:headEnd/>
            <a:tailEnd/>
          </a:ln>
        </p:spPr>
        <p:txBody>
          <a:bodyPr/>
          <a:lstStyle/>
          <a:p>
            <a:fld id="{DEBA9ED9-B01D-451C-B6D6-2C86332AD202}" type="slidenum">
              <a:rPr lang="en-US" smtClean="0">
                <a:solidFill>
                  <a:srgbClr val="000000"/>
                </a:solidFill>
              </a:rPr>
              <a:pPr/>
              <a:t>16</a:t>
            </a:fld>
            <a:endParaRPr lang="en-US" dirty="0" smtClean="0">
              <a:solidFill>
                <a:srgbClr val="000000"/>
              </a:solidFill>
            </a:endParaRPr>
          </a:p>
        </p:txBody>
      </p:sp>
    </p:spTree>
    <p:extLst>
      <p:ext uri="{BB962C8B-B14F-4D97-AF65-F5344CB8AC3E}">
        <p14:creationId xmlns:p14="http://schemas.microsoft.com/office/powerpoint/2010/main" val="911440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800"/>
              </a:spcBef>
            </a:pPr>
            <a:r>
              <a:rPr lang="en-US" sz="2400" dirty="0" smtClean="0"/>
              <a:t>The Outlook JSOM provides access to item properties such as the sender and the r</a:t>
            </a:r>
            <a:r>
              <a:rPr lang="en-US" sz="2000" dirty="0" smtClean="0"/>
              <a:t>ecipients of the current message. There are also properties</a:t>
            </a:r>
            <a:r>
              <a:rPr lang="en-US" sz="2000" baseline="0" dirty="0" smtClean="0"/>
              <a:t> providing access the item information such the s</a:t>
            </a:r>
            <a:r>
              <a:rPr lang="en-US" sz="2000" dirty="0" smtClean="0"/>
              <a:t>ubject</a:t>
            </a:r>
            <a:r>
              <a:rPr lang="en-US" sz="2000" baseline="0" dirty="0" smtClean="0"/>
              <a:t> and the </a:t>
            </a:r>
            <a:r>
              <a:rPr lang="en-US" sz="2000" dirty="0" smtClean="0"/>
              <a:t>date sent.</a:t>
            </a:r>
            <a:r>
              <a:rPr lang="en-US" sz="2000" baseline="0" dirty="0" smtClean="0"/>
              <a:t> </a:t>
            </a:r>
          </a:p>
          <a:p>
            <a:pPr marL="342900" indent="-342900">
              <a:spcBef>
                <a:spcPts val="800"/>
              </a:spcBef>
              <a:buFont typeface="Arial" panose="020B0604020202020204" pitchFamily="34" charset="0"/>
              <a:buChar char="•"/>
            </a:pPr>
            <a:r>
              <a:rPr lang="en-US" sz="2000" baseline="0" dirty="0" smtClean="0"/>
              <a:t>For m</a:t>
            </a:r>
            <a:r>
              <a:rPr lang="en-US" sz="2000" dirty="0" smtClean="0"/>
              <a:t>eeting</a:t>
            </a:r>
            <a:r>
              <a:rPr lang="en-US" sz="2000" baseline="0" dirty="0" smtClean="0"/>
              <a:t> and appointment items, you can access the </a:t>
            </a:r>
            <a:r>
              <a:rPr lang="en-US" sz="2000" dirty="0" smtClean="0"/>
              <a:t>date and time of the stat and end as well as</a:t>
            </a:r>
            <a:r>
              <a:rPr lang="en-US" sz="2000" baseline="0" dirty="0" smtClean="0"/>
              <a:t> all </a:t>
            </a:r>
            <a:r>
              <a:rPr lang="en-US" sz="2000" dirty="0" smtClean="0"/>
              <a:t>attendees and meeting location. </a:t>
            </a:r>
          </a:p>
          <a:p>
            <a:pPr marL="342900" indent="-342900">
              <a:spcBef>
                <a:spcPts val="800"/>
              </a:spcBef>
              <a:buFont typeface="Arial" panose="020B0604020202020204" pitchFamily="34" charset="0"/>
              <a:buChar char="•"/>
            </a:pPr>
            <a:r>
              <a:rPr lang="en-US" sz="2000" dirty="0" smtClean="0"/>
              <a:t>User profile information available includes the name, email address and time zone.</a:t>
            </a:r>
          </a:p>
          <a:p>
            <a:pPr marL="342900" indent="-342900">
              <a:spcBef>
                <a:spcPts val="800"/>
              </a:spcBef>
              <a:buFont typeface="Arial" panose="020B0604020202020204" pitchFamily="34" charset="0"/>
              <a:buChar char="•"/>
            </a:pPr>
            <a:r>
              <a:rPr lang="en-US" sz="2000" dirty="0" smtClean="0"/>
              <a:t>You can access matches to well-known entities and regular</a:t>
            </a:r>
            <a:r>
              <a:rPr lang="en-US" sz="2000" baseline="0" dirty="0" smtClean="0"/>
              <a:t> expression </a:t>
            </a:r>
            <a:r>
              <a:rPr lang="en-US" sz="2000" dirty="0" smtClean="0"/>
              <a:t>matches.</a:t>
            </a:r>
            <a:r>
              <a:rPr lang="en-US" sz="2000" baseline="0" dirty="0" smtClean="0"/>
              <a:t> </a:t>
            </a:r>
          </a:p>
          <a:p>
            <a:pPr lvl="0">
              <a:spcBef>
                <a:spcPts val="800"/>
              </a:spcBef>
            </a:pPr>
            <a:endParaRPr lang="en-US" sz="2000" dirty="0" smtClean="0"/>
          </a:p>
          <a:p>
            <a:pPr>
              <a:spcBef>
                <a:spcPts val="800"/>
              </a:spcBef>
            </a:pPr>
            <a:r>
              <a:rPr lang="en-US" sz="2000" dirty="0" smtClean="0"/>
              <a:t>If your mail app has requested the appropriate level of permissions, the code in your mail app also has </a:t>
            </a:r>
            <a:r>
              <a:rPr lang="en-US" sz="2400" dirty="0" smtClean="0"/>
              <a:t>limited access to Exchange Web Services (EWS). This makes it possible to enumerate through and look </a:t>
            </a:r>
            <a:r>
              <a:rPr lang="en-US" sz="2000" dirty="0" smtClean="0"/>
              <a:t>up other items in the current user's mailbox. You can also create appointments, messages, tasks and contacts as well as create and send messages</a:t>
            </a:r>
            <a:r>
              <a:rPr lang="en-US" sz="2000" baseline="0" dirty="0" smtClean="0"/>
              <a:t> and </a:t>
            </a:r>
            <a:r>
              <a:rPr lang="en-US" sz="2000" dirty="0" smtClean="0"/>
              <a:t>meeting invites.</a:t>
            </a:r>
          </a:p>
          <a:p>
            <a:pPr>
              <a:spcBef>
                <a:spcPts val="800"/>
              </a:spcBef>
            </a:pPr>
            <a:endParaRPr lang="en-US" sz="2000" dirty="0" smtClean="0"/>
          </a:p>
          <a:p>
            <a:pPr>
              <a:spcBef>
                <a:spcPts val="800"/>
              </a:spcBef>
            </a:pPr>
            <a:r>
              <a:rPr lang="en-US" sz="2000" dirty="0" smtClean="0"/>
              <a:t>The JSOM also provides a means to create a single sign-on token that is used to call into EWS.</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75A03793-8374-4148-9C5A-EA8E2C02D1EC}" type="datetime1">
              <a:rPr lang="en-US" smtClean="0"/>
              <a:t>12/13/2012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7794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 above shows some code examples to get you started</a:t>
            </a:r>
            <a:r>
              <a:rPr lang="en-US" baseline="0" dirty="0" smtClean="0"/>
              <a:t> with the JSOM.</a:t>
            </a:r>
          </a:p>
          <a:p>
            <a:endParaRPr lang="en-US" baseline="0" dirty="0" smtClean="0"/>
          </a:p>
          <a:p>
            <a:pPr marL="171450" indent="-171450">
              <a:spcBef>
                <a:spcPts val="800"/>
              </a:spcBef>
              <a:buFont typeface="Arial" panose="020B0604020202020204" pitchFamily="34" charset="0"/>
              <a:buChar char="•"/>
            </a:pPr>
            <a:r>
              <a:rPr lang="en-US" sz="900" dirty="0" smtClean="0"/>
              <a:t>The </a:t>
            </a:r>
            <a:r>
              <a:rPr lang="en-US" sz="900" b="1" dirty="0" smtClean="0"/>
              <a:t>item</a:t>
            </a:r>
            <a:r>
              <a:rPr lang="en-US" sz="900" dirty="0" smtClean="0"/>
              <a:t> provides access to item properties such as </a:t>
            </a:r>
            <a:r>
              <a:rPr lang="en-US" sz="900" b="1" dirty="0" smtClean="0"/>
              <a:t>subject</a:t>
            </a:r>
            <a:r>
              <a:rPr lang="en-US" sz="900" dirty="0" smtClean="0"/>
              <a:t>.</a:t>
            </a:r>
          </a:p>
          <a:p>
            <a:pPr marL="171450" indent="-171450">
              <a:spcBef>
                <a:spcPts val="800"/>
              </a:spcBef>
              <a:buFont typeface="Arial" panose="020B0604020202020204" pitchFamily="34" charset="0"/>
              <a:buChar char="•"/>
            </a:pPr>
            <a:endParaRPr lang="en-US" sz="900" dirty="0" smtClean="0"/>
          </a:p>
          <a:p>
            <a:pPr marL="171450" indent="-171450">
              <a:spcBef>
                <a:spcPts val="800"/>
              </a:spcBef>
              <a:buFont typeface="Arial" panose="020B0604020202020204" pitchFamily="34" charset="0"/>
              <a:buChar char="•"/>
            </a:pPr>
            <a:r>
              <a:rPr lang="en-US" sz="900" dirty="0" smtClean="0"/>
              <a:t>The </a:t>
            </a:r>
            <a:r>
              <a:rPr lang="en-US" sz="900" b="1" dirty="0" err="1" smtClean="0"/>
              <a:t>userProfile</a:t>
            </a:r>
            <a:r>
              <a:rPr lang="en-US" sz="900" baseline="0" dirty="0" smtClean="0"/>
              <a:t> property provides access to properties such as </a:t>
            </a:r>
            <a:r>
              <a:rPr lang="en-US" sz="900" b="1" baseline="0" dirty="0" err="1" smtClean="0"/>
              <a:t>displayName</a:t>
            </a:r>
            <a:r>
              <a:rPr lang="en-US" sz="900" dirty="0" smtClean="0"/>
              <a:t>.</a:t>
            </a:r>
          </a:p>
          <a:p>
            <a:pPr marL="171450" indent="-171450">
              <a:spcBef>
                <a:spcPts val="800"/>
              </a:spcBef>
              <a:buFont typeface="Arial" panose="020B0604020202020204" pitchFamily="34" charset="0"/>
              <a:buChar char="•"/>
            </a:pPr>
            <a:endParaRPr lang="en-US" sz="900" dirty="0" smtClean="0"/>
          </a:p>
          <a:p>
            <a:pPr marL="171450" indent="-171450">
              <a:spcBef>
                <a:spcPts val="800"/>
              </a:spcBef>
              <a:buFont typeface="Arial" panose="020B0604020202020204" pitchFamily="34" charset="0"/>
              <a:buChar char="•"/>
            </a:pPr>
            <a:r>
              <a:rPr lang="en-US" sz="900" dirty="0" smtClean="0"/>
              <a:t>The </a:t>
            </a:r>
            <a:r>
              <a:rPr lang="en-US" sz="900" b="1" dirty="0" err="1" smtClean="0"/>
              <a:t>getRegExMatches</a:t>
            </a:r>
            <a:r>
              <a:rPr lang="en-US" sz="900" dirty="0" smtClean="0"/>
              <a:t> method provides access to content found which</a:t>
            </a:r>
            <a:r>
              <a:rPr lang="en-US" sz="900" baseline="0" dirty="0" smtClean="0"/>
              <a:t> matches a regular expression that has been included in an activation rule.</a:t>
            </a:r>
          </a:p>
          <a:p>
            <a:pPr marL="171450" indent="-171450">
              <a:spcBef>
                <a:spcPts val="800"/>
              </a:spcBef>
              <a:buFont typeface="Arial" panose="020B0604020202020204" pitchFamily="34" charset="0"/>
              <a:buChar char="•"/>
            </a:pPr>
            <a:endParaRPr lang="en-US" sz="900" baseline="0" dirty="0" smtClean="0"/>
          </a:p>
          <a:p>
            <a:pPr marL="171450" indent="-171450">
              <a:spcBef>
                <a:spcPts val="800"/>
              </a:spcBef>
              <a:buFont typeface="Arial" panose="020B0604020202020204" pitchFamily="34" charset="0"/>
              <a:buChar char="•"/>
            </a:pPr>
            <a:r>
              <a:rPr lang="en-US" sz="900" dirty="0" smtClean="0"/>
              <a:t>The</a:t>
            </a:r>
            <a:r>
              <a:rPr lang="en-US" sz="900" baseline="0" dirty="0" smtClean="0"/>
              <a:t> </a:t>
            </a:r>
            <a:r>
              <a:rPr lang="en-US" sz="900" b="1" baseline="0" dirty="0" err="1" smtClean="0"/>
              <a:t>getEntities</a:t>
            </a:r>
            <a:r>
              <a:rPr lang="en-US" sz="900" baseline="0" dirty="0" smtClean="0"/>
              <a:t> method provides access to content found which matches a well-known entity that has been included in an activation rule</a:t>
            </a:r>
            <a:endParaRPr lang="en-US" sz="900" dirty="0" smtClean="0"/>
          </a:p>
          <a:p>
            <a:pPr>
              <a:spcBef>
                <a:spcPts val="800"/>
              </a:spcBef>
            </a:pPr>
            <a:endParaRPr lang="en-US" sz="900" dirty="0" smtClean="0"/>
          </a:p>
          <a:p>
            <a:pPr>
              <a:spcBef>
                <a:spcPts val="800"/>
              </a:spcBef>
            </a:pPr>
            <a:endParaRPr lang="en-US" sz="900" dirty="0" smtClean="0"/>
          </a:p>
          <a:p>
            <a:pPr>
              <a:spcBef>
                <a:spcPts val="800"/>
              </a:spcBef>
            </a:pPr>
            <a:endParaRPr lang="en-US" sz="900"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AF2876C-2158-44F3-80AA-BEDEEF8C7569}" type="datetime1">
              <a:rPr lang="en-US" smtClean="0"/>
              <a:t>12/13/2012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0224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OutlookAppOM</a:t>
            </a:r>
            <a:r>
              <a:rPr lang="en-US" dirty="0" smtClean="0"/>
              <a:t> object provide several useful methods for more advanced scenarios.</a:t>
            </a:r>
          </a:p>
          <a:p>
            <a:endParaRPr lang="en-US" dirty="0" smtClean="0"/>
          </a:p>
          <a:p>
            <a:pPr marL="171450" indent="-171450">
              <a:buFont typeface="Arial" panose="020B0604020202020204" pitchFamily="34" charset="0"/>
              <a:buChar char="•"/>
            </a:pPr>
            <a:r>
              <a:rPr lang="en-US" dirty="0" smtClean="0"/>
              <a:t>The </a:t>
            </a:r>
            <a:r>
              <a:rPr lang="en-US" b="1" dirty="0" err="1" smtClean="0"/>
              <a:t>displayAppointmentForm</a:t>
            </a:r>
            <a:r>
              <a:rPr lang="en-US" dirty="0" smtClean="0"/>
              <a:t> method is used to display</a:t>
            </a:r>
            <a:r>
              <a:rPr lang="en-US" baseline="0" dirty="0" smtClean="0"/>
              <a:t> a standard form showing information for </a:t>
            </a:r>
            <a:r>
              <a:rPr lang="en-US" dirty="0" smtClean="0"/>
              <a:t>existing appointment</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The </a:t>
            </a:r>
            <a:r>
              <a:rPr lang="en-US" b="1" dirty="0" err="1" smtClean="0"/>
              <a:t>displayMessageForm</a:t>
            </a:r>
            <a:r>
              <a:rPr lang="en-US" dirty="0" smtClean="0"/>
              <a:t> method is used to display</a:t>
            </a:r>
            <a:r>
              <a:rPr lang="en-US" baseline="0" dirty="0" smtClean="0"/>
              <a:t> an </a:t>
            </a:r>
            <a:r>
              <a:rPr lang="en-US" dirty="0" smtClean="0"/>
              <a:t>existing email message</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The </a:t>
            </a:r>
            <a:r>
              <a:rPr lang="en-US" b="1" dirty="0" err="1" smtClean="0"/>
              <a:t>displayNewAppointmentForm</a:t>
            </a:r>
            <a:r>
              <a:rPr lang="en-US" dirty="0" smtClean="0"/>
              <a:t> method is used to display a new appointment form for cases where the user needs to fill in information to create a new appointment.</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The </a:t>
            </a:r>
            <a:r>
              <a:rPr lang="en-US" b="1" dirty="0" err="1" smtClean="0"/>
              <a:t>getUserIdentityTokenAsync</a:t>
            </a:r>
            <a:r>
              <a:rPr lang="en-US" dirty="0" smtClean="0"/>
              <a:t> is used to retrieve</a:t>
            </a:r>
            <a:r>
              <a:rPr lang="en-US" baseline="0" dirty="0" smtClean="0"/>
              <a:t> </a:t>
            </a:r>
            <a:r>
              <a:rPr lang="en-US" dirty="0" smtClean="0"/>
              <a:t>a security token which can</a:t>
            </a:r>
            <a:r>
              <a:rPr lang="en-US" baseline="0" dirty="0" smtClean="0"/>
              <a:t> be used to make multiple calls back to EWS under the identity of the current user</a:t>
            </a:r>
            <a:r>
              <a:rPr lang="en-US" dirty="0" smtClean="0"/>
              <a:t>.</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The </a:t>
            </a:r>
            <a:r>
              <a:rPr lang="en-US" b="1" dirty="0" err="1" smtClean="0"/>
              <a:t>makeEwsRequestAsync</a:t>
            </a:r>
            <a:r>
              <a:rPr lang="en-US" dirty="0" smtClean="0"/>
              <a:t> method is used</a:t>
            </a:r>
            <a:r>
              <a:rPr lang="en-US" baseline="0" dirty="0" smtClean="0"/>
              <a:t> to </a:t>
            </a:r>
            <a:r>
              <a:rPr lang="en-US" dirty="0" smtClean="0"/>
              <a:t>call a function exposed by EWS.</a:t>
            </a:r>
          </a:p>
        </p:txBody>
      </p:sp>
      <p:sp>
        <p:nvSpPr>
          <p:cNvPr id="4" name="Date Placeholder 3"/>
          <p:cNvSpPr>
            <a:spLocks noGrp="1"/>
          </p:cNvSpPr>
          <p:nvPr>
            <p:ph type="dt" idx="10"/>
          </p:nvPr>
        </p:nvSpPr>
        <p:spPr>
          <a:xfrm>
            <a:off x="3884613" y="0"/>
            <a:ext cx="2971800" cy="457200"/>
          </a:xfrm>
          <a:prstGeom prst="rect">
            <a:avLst/>
          </a:prstGeom>
        </p:spPr>
        <p:txBody>
          <a:bodyPr/>
          <a:lstStyle/>
          <a:p>
            <a:fld id="{EAD7A89E-846B-4FE8-B9EA-B63663179E34}" type="datetime1">
              <a:rPr lang="en-US" smtClean="0"/>
              <a:t>12/13/2012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90843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JSOM object model makes it possible to save one or more custom properties</a:t>
            </a:r>
            <a:r>
              <a:rPr lang="en-US" baseline="0" dirty="0" smtClean="0"/>
              <a:t> for a mail item and to later retrieve them to implement custom business logic. Remember that each custom property value is </a:t>
            </a:r>
            <a:r>
              <a:rPr lang="en-US" dirty="0" smtClean="0"/>
              <a:t>associated with exactly one item. Programming custom properties in a mail app is similar to the way it works in a document-based app. The main difference is that property values are associated with items instead of documents. When an mail app is started within a scope of an item,</a:t>
            </a:r>
            <a:r>
              <a:rPr lang="en-US" baseline="0" dirty="0" smtClean="0"/>
              <a:t> you can write code to load the custom properties to retrieve custom property values that have been save at an earlier time.</a:t>
            </a:r>
          </a:p>
          <a:p>
            <a:endParaRPr lang="en-US" dirty="0" smtClean="0"/>
          </a:p>
          <a:p>
            <a:r>
              <a:rPr lang="en-US" dirty="0" smtClean="0"/>
              <a:t>When you need to actually</a:t>
            </a:r>
            <a:r>
              <a:rPr lang="en-US" baseline="0" dirty="0" smtClean="0"/>
              <a:t> write the code to work with custom </a:t>
            </a:r>
            <a:r>
              <a:rPr lang="en-US" dirty="0" smtClean="0"/>
              <a:t>properties, you will use the </a:t>
            </a:r>
            <a:r>
              <a:rPr lang="en-US" b="1" dirty="0" err="1" smtClean="0"/>
              <a:t>loadCustomPropertiesAsync</a:t>
            </a:r>
            <a:r>
              <a:rPr lang="en-US" dirty="0" smtClean="0"/>
              <a:t> method available on the </a:t>
            </a:r>
            <a:r>
              <a:rPr lang="en-US" b="1" dirty="0" smtClean="0"/>
              <a:t>item</a:t>
            </a:r>
            <a:r>
              <a:rPr lang="en-US" dirty="0" smtClean="0"/>
              <a:t> object. Once you create a custom property, you must save your work by calling the </a:t>
            </a:r>
            <a:r>
              <a:rPr lang="en-US" b="1" dirty="0" err="1" smtClean="0"/>
              <a:t>saveAsync</a:t>
            </a:r>
            <a:r>
              <a:rPr lang="en-US" dirty="0" smtClean="0"/>
              <a:t> method.</a:t>
            </a:r>
          </a:p>
        </p:txBody>
      </p:sp>
      <p:sp>
        <p:nvSpPr>
          <p:cNvPr id="4" name="Date Placeholder 3"/>
          <p:cNvSpPr>
            <a:spLocks noGrp="1"/>
          </p:cNvSpPr>
          <p:nvPr>
            <p:ph type="dt" idx="10"/>
          </p:nvPr>
        </p:nvSpPr>
        <p:spPr>
          <a:xfrm>
            <a:off x="3884613" y="0"/>
            <a:ext cx="2971800" cy="457200"/>
          </a:xfrm>
          <a:prstGeom prst="rect">
            <a:avLst/>
          </a:prstGeom>
        </p:spPr>
        <p:txBody>
          <a:bodyPr/>
          <a:lstStyle/>
          <a:p>
            <a:fld id="{0E7B7B8A-9CC6-46BA-81D2-0A245DFE466A}" type="datetime1">
              <a:rPr lang="en-US" smtClean="0"/>
              <a:t>12/13/2012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20813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smtClean="0"/>
              <a:t>Custom properties are stored in Exchange server on a per-app basis which implies that two different mail apps can read and write a common set of custom properties. The code in the slide above shows a simple example demonstrating</a:t>
            </a:r>
            <a:r>
              <a:rPr lang="en-US" baseline="0" dirty="0" smtClean="0"/>
              <a:t> how to read and write custom properties. You start by calling </a:t>
            </a:r>
            <a:r>
              <a:rPr lang="en-US" b="1" baseline="0" dirty="0" err="1" smtClean="0"/>
              <a:t>loadCustomPropertiesAsync</a:t>
            </a:r>
            <a:r>
              <a:rPr lang="en-US" baseline="0" dirty="0" smtClean="0"/>
              <a:t> and passing a callback method. This callback method is passed a </a:t>
            </a:r>
            <a:r>
              <a:rPr lang="en-US" b="1" baseline="0" dirty="0" err="1" smtClean="0"/>
              <a:t>asyncResult</a:t>
            </a:r>
            <a:r>
              <a:rPr lang="en-US" baseline="0" dirty="0" smtClean="0"/>
              <a:t> object with a </a:t>
            </a:r>
            <a:r>
              <a:rPr lang="en-US" b="1" baseline="0" dirty="0" smtClean="0"/>
              <a:t>value</a:t>
            </a:r>
            <a:r>
              <a:rPr lang="en-US" baseline="0" dirty="0" smtClean="0"/>
              <a:t> property which contains the collection of existing custom properties. You can read an existing property value by calling the </a:t>
            </a:r>
            <a:r>
              <a:rPr lang="en-US" b="1" baseline="0" dirty="0" smtClean="0"/>
              <a:t>get</a:t>
            </a:r>
            <a:r>
              <a:rPr lang="en-US" baseline="0" dirty="0" smtClean="0"/>
              <a:t> method and passing the property name. The </a:t>
            </a:r>
            <a:r>
              <a:rPr lang="en-US" b="1" baseline="0" dirty="0" smtClean="0"/>
              <a:t>get</a:t>
            </a:r>
            <a:r>
              <a:rPr lang="en-US" baseline="0" dirty="0" smtClean="0"/>
              <a:t> method returns an undefined value if the named property does not already exist.</a:t>
            </a:r>
          </a:p>
          <a:p>
            <a:pPr>
              <a:lnSpc>
                <a:spcPct val="120000"/>
              </a:lnSpc>
            </a:pPr>
            <a:endParaRPr lang="en-US" baseline="0" dirty="0" smtClean="0"/>
          </a:p>
          <a:p>
            <a:pPr>
              <a:lnSpc>
                <a:spcPct val="120000"/>
              </a:lnSpc>
            </a:pPr>
            <a:r>
              <a:rPr lang="en-US" baseline="0" dirty="0" smtClean="0"/>
              <a:t>You can use the </a:t>
            </a:r>
            <a:r>
              <a:rPr lang="en-US" b="1" baseline="0" dirty="0" smtClean="0"/>
              <a:t>save</a:t>
            </a:r>
            <a:r>
              <a:rPr lang="en-US" baseline="0" dirty="0" smtClean="0"/>
              <a:t> method to create a new property or to update the value of an existing property. Note that the save method has no real effect unless you follow it with a call to </a:t>
            </a:r>
            <a:r>
              <a:rPr lang="en-US" b="1" baseline="0" dirty="0" err="1" smtClean="0"/>
              <a:t>saveAsync</a:t>
            </a:r>
            <a:r>
              <a:rPr lang="en-US" baseline="0" dirty="0" smtClean="0"/>
              <a:t> to save the new property value back to the Exchange server.</a:t>
            </a:r>
            <a:endParaRPr lang="en-US" dirty="0" smtClean="0"/>
          </a:p>
        </p:txBody>
      </p:sp>
      <p:sp>
        <p:nvSpPr>
          <p:cNvPr id="4" name="Date Placeholder 3"/>
          <p:cNvSpPr>
            <a:spLocks noGrp="1"/>
          </p:cNvSpPr>
          <p:nvPr>
            <p:ph type="dt" idx="10"/>
          </p:nvPr>
        </p:nvSpPr>
        <p:spPr>
          <a:xfrm>
            <a:off x="3884613" y="0"/>
            <a:ext cx="2971800" cy="457200"/>
          </a:xfrm>
          <a:prstGeom prst="rect">
            <a:avLst/>
          </a:prstGeom>
        </p:spPr>
        <p:txBody>
          <a:bodyPr/>
          <a:lstStyle/>
          <a:p>
            <a:fld id="{1F10EAFE-4303-434D-A8ED-C6F76942E47D}" type="datetime1">
              <a:rPr lang="en-US" smtClean="0"/>
              <a:t>12/13/2012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00007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lvl="0"/>
            <a:r>
              <a:rPr lang="en-US" sz="9600" dirty="0" smtClean="0"/>
              <a:t>There are four main stakeholders in the security story for mail apps.</a:t>
            </a:r>
          </a:p>
          <a:p>
            <a:pPr lvl="0"/>
            <a:endParaRPr lang="en-US" sz="9600" dirty="0" smtClean="0"/>
          </a:p>
          <a:p>
            <a:pPr lvl="1"/>
            <a:r>
              <a:rPr lang="en-US" sz="9600" dirty="0" smtClean="0"/>
              <a:t>The </a:t>
            </a:r>
            <a:r>
              <a:rPr lang="en-US" sz="9600" b="1" dirty="0" smtClean="0"/>
              <a:t>Office.com team at Microsoft</a:t>
            </a:r>
            <a:r>
              <a:rPr lang="en-US" sz="9600" dirty="0" smtClean="0"/>
              <a:t> </a:t>
            </a:r>
            <a:r>
              <a:rPr lang="en-US" sz="9600" baseline="0" dirty="0" smtClean="0"/>
              <a:t>hosts </a:t>
            </a:r>
            <a:r>
              <a:rPr lang="en-US" sz="9600" dirty="0" smtClean="0"/>
              <a:t>The Office Marketplace and has the incentive to ensure the integrity of all mail apps available in the Marketplace.</a:t>
            </a:r>
          </a:p>
          <a:p>
            <a:pPr lvl="1"/>
            <a:endParaRPr lang="en-US" sz="9600" dirty="0" smtClean="0"/>
          </a:p>
          <a:p>
            <a:pPr lvl="1"/>
            <a:r>
              <a:rPr lang="en-US" sz="9600" b="1" dirty="0" smtClean="0"/>
              <a:t>Mail</a:t>
            </a:r>
            <a:r>
              <a:rPr lang="en-US" sz="9600" b="1" baseline="0" dirty="0" smtClean="0"/>
              <a:t> app </a:t>
            </a:r>
            <a:r>
              <a:rPr lang="en-US" sz="9600" b="1" dirty="0" smtClean="0"/>
              <a:t>developers</a:t>
            </a:r>
            <a:r>
              <a:rPr lang="en-US" sz="9600" dirty="0" smtClean="0"/>
              <a:t> need to be aware of security-related constraints. It is essential to understand the trade off between requesting higher levels of permission to provide the mail app with greater ability and working under constraints enforced</a:t>
            </a:r>
            <a:r>
              <a:rPr lang="en-US" sz="9600" baseline="0" dirty="0" smtClean="0"/>
              <a:t> by lower permission levels as to not require higher levels of trust from users and administrators. The bottom line is that your mail app should request the minimum of permissions that are required.</a:t>
            </a:r>
          </a:p>
          <a:p>
            <a:pPr lvl="1"/>
            <a:endParaRPr lang="en-US" sz="9600" baseline="0" dirty="0" smtClean="0"/>
          </a:p>
          <a:p>
            <a:pPr lvl="1"/>
            <a:r>
              <a:rPr lang="en-US" sz="9600" b="1" baseline="0" dirty="0" smtClean="0"/>
              <a:t>End users</a:t>
            </a:r>
            <a:r>
              <a:rPr lang="en-US" sz="9600" baseline="0" dirty="0" smtClean="0"/>
              <a:t> are concerned with </a:t>
            </a:r>
            <a:r>
              <a:rPr lang="en-US" sz="9600" dirty="0" smtClean="0"/>
              <a:t>the p</a:t>
            </a:r>
            <a:r>
              <a:rPr lang="en-US" sz="2000" dirty="0" smtClean="0"/>
              <a:t>rivacy of their</a:t>
            </a:r>
            <a:r>
              <a:rPr lang="en-US" sz="2000" baseline="0" dirty="0" smtClean="0"/>
              <a:t> </a:t>
            </a:r>
            <a:r>
              <a:rPr lang="en-US" sz="2000" dirty="0" smtClean="0"/>
              <a:t>personal information and with the</a:t>
            </a:r>
            <a:r>
              <a:rPr lang="en-US" sz="2000" baseline="0" dirty="0" smtClean="0"/>
              <a:t> ability to protect their computers and mobile devices from </a:t>
            </a:r>
            <a:r>
              <a:rPr lang="en-US" sz="2000" dirty="0" smtClean="0"/>
              <a:t>attack</a:t>
            </a:r>
          </a:p>
          <a:p>
            <a:pPr lvl="1"/>
            <a:endParaRPr lang="en-US" sz="2000" dirty="0" smtClean="0"/>
          </a:p>
          <a:p>
            <a:pPr lvl="1"/>
            <a:r>
              <a:rPr lang="en-US" sz="2000" dirty="0" smtClean="0"/>
              <a:t>The </a:t>
            </a:r>
            <a:r>
              <a:rPr lang="en-US" sz="2000" b="1" dirty="0" smtClean="0"/>
              <a:t>IT Departments </a:t>
            </a:r>
            <a:r>
              <a:rPr lang="en-US" sz="2000" b="0" dirty="0" smtClean="0"/>
              <a:t>and </a:t>
            </a:r>
            <a:r>
              <a:rPr lang="en-US" sz="2000" b="1" dirty="0" smtClean="0"/>
              <a:t>Exchange Administrators</a:t>
            </a:r>
            <a:r>
              <a:rPr lang="en-US" sz="2000" dirty="0" smtClean="0"/>
              <a:t> are concerned with the privacy and protection of corporate information and intellectual properties. They are also concerned</a:t>
            </a:r>
            <a:r>
              <a:rPr lang="en-US" sz="2000" baseline="0" dirty="0" smtClean="0"/>
              <a:t> with protecting all computers including servers </a:t>
            </a:r>
            <a:r>
              <a:rPr lang="en-US" sz="2000" dirty="0" smtClean="0"/>
              <a:t>from attack.</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077CDAD-5EC1-4FA0-89E5-74199397C8D9}" type="slidenum">
              <a:rPr lang="en-US" smtClean="0"/>
              <a:pPr/>
              <a:t>24</a:t>
            </a:fld>
            <a:endParaRPr lang="en-US"/>
          </a:p>
        </p:txBody>
      </p:sp>
    </p:spTree>
    <p:extLst>
      <p:ext uri="{BB962C8B-B14F-4D97-AF65-F5344CB8AC3E}">
        <p14:creationId xmlns:p14="http://schemas.microsoft.com/office/powerpoint/2010/main" val="3239398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000" dirty="0" smtClean="0"/>
              <a:t>Each mail app is defined with a </a:t>
            </a:r>
            <a:r>
              <a:rPr lang="en-US" sz="2000" dirty="0" err="1" smtClean="0"/>
              <a:t>RequestedCapabilities</a:t>
            </a:r>
            <a:r>
              <a:rPr lang="en-US" sz="2000" dirty="0" smtClean="0"/>
              <a:t> setting in its manifest which determined the level of permission and the level of trust</a:t>
            </a:r>
            <a:r>
              <a:rPr lang="en-US" sz="2000" baseline="0" dirty="0" smtClean="0"/>
              <a:t> it requires from users and administrators.</a:t>
            </a:r>
          </a:p>
          <a:p>
            <a:endParaRPr lang="en-US" sz="2000" dirty="0" smtClean="0"/>
          </a:p>
          <a:p>
            <a:r>
              <a:rPr lang="en-US" sz="2000" dirty="0" smtClean="0"/>
              <a:t>A setting of </a:t>
            </a:r>
            <a:r>
              <a:rPr lang="en-US" sz="2000" b="1" dirty="0" smtClean="0"/>
              <a:t>Restricted</a:t>
            </a:r>
            <a:r>
              <a:rPr lang="en-US" sz="2000" dirty="0" smtClean="0"/>
              <a:t> requires the lowest level of trust. A mail app with this setting can read </a:t>
            </a:r>
            <a:r>
              <a:rPr lang="en-US" sz="1800" dirty="0" smtClean="0"/>
              <a:t>well-known item entities extracted from an item but the mail app cannot read the item body nor</a:t>
            </a:r>
            <a:r>
              <a:rPr lang="en-US" sz="1800" baseline="0" dirty="0" smtClean="0"/>
              <a:t> can it use </a:t>
            </a:r>
            <a:r>
              <a:rPr lang="en-US" sz="1800" dirty="0" smtClean="0"/>
              <a:t>a custom regular expressions. The mail app has partial access to the JSOM but no access to EWS.</a:t>
            </a:r>
            <a:endParaRPr lang="en-US" sz="2200" dirty="0" smtClean="0"/>
          </a:p>
          <a:p>
            <a:endParaRPr lang="en-US" sz="2200" dirty="0" smtClean="0"/>
          </a:p>
          <a:p>
            <a:r>
              <a:rPr lang="en-US" sz="2400" dirty="0" smtClean="0"/>
              <a:t>A setting of </a:t>
            </a:r>
            <a:r>
              <a:rPr lang="en-US" sz="2400" b="1" dirty="0" err="1" smtClean="0"/>
              <a:t>ReadItem</a:t>
            </a:r>
            <a:r>
              <a:rPr lang="en-US" sz="2400" dirty="0" smtClean="0"/>
              <a:t> requires a medium</a:t>
            </a:r>
            <a:r>
              <a:rPr lang="en-US" sz="2400" baseline="0" dirty="0" smtClean="0"/>
              <a:t> </a:t>
            </a:r>
            <a:r>
              <a:rPr lang="en-US" sz="2400" dirty="0" smtClean="0"/>
              <a:t>level of trust. A mail app with this setting can do anything possible with a restricted </a:t>
            </a:r>
            <a:r>
              <a:rPr lang="en-US" sz="2400" baseline="0" dirty="0" smtClean="0"/>
              <a:t>setting but it adds other permissions such as the ability to use </a:t>
            </a:r>
            <a:r>
              <a:rPr lang="en-US" sz="1800" dirty="0" smtClean="0"/>
              <a:t>custom regular expressions and provides</a:t>
            </a:r>
            <a:r>
              <a:rPr lang="en-US" sz="1800" baseline="0" dirty="0" smtClean="0"/>
              <a:t> full access to the </a:t>
            </a:r>
            <a:r>
              <a:rPr lang="en-US" sz="1800" dirty="0" smtClean="0"/>
              <a:t>JSOM with the exception of making calls to EWS.</a:t>
            </a:r>
          </a:p>
          <a:p>
            <a:endParaRPr lang="en-US" sz="1800" dirty="0" smtClean="0"/>
          </a:p>
          <a:p>
            <a:r>
              <a:rPr lang="en-US" sz="2000" dirty="0" smtClean="0"/>
              <a:t>A setting of </a:t>
            </a:r>
            <a:r>
              <a:rPr lang="en-US" sz="2000" b="1" dirty="0" err="1" smtClean="0"/>
              <a:t>ReadWriteMailbox</a:t>
            </a:r>
            <a:r>
              <a:rPr lang="en-US" sz="2000" dirty="0" smtClean="0"/>
              <a:t> requires the maximum level of trust and prevents the mail app from being installed directly by users. This type of mail app can</a:t>
            </a:r>
            <a:r>
              <a:rPr lang="en-US" sz="2000" baseline="0" dirty="0" smtClean="0"/>
              <a:t> only be installed by the exchange administrator because it adds the ability to call EWS which makes it possible for the mail app to c</a:t>
            </a:r>
            <a:r>
              <a:rPr lang="en-US" sz="1800" dirty="0" smtClean="0"/>
              <a:t>reate, read, write and send mail items and to create folders to manage items in a more structured fashion.</a:t>
            </a:r>
            <a:endParaRPr lang="en-US" sz="180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077CDAD-5EC1-4FA0-89E5-74199397C8D9}" type="slidenum">
              <a:rPr lang="en-US" smtClean="0"/>
              <a:pPr/>
              <a:t>25</a:t>
            </a:fld>
            <a:endParaRPr lang="en-US"/>
          </a:p>
        </p:txBody>
      </p:sp>
    </p:spTree>
    <p:extLst>
      <p:ext uri="{BB962C8B-B14F-4D97-AF65-F5344CB8AC3E}">
        <p14:creationId xmlns:p14="http://schemas.microsoft.com/office/powerpoint/2010/main" val="600215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JSOM allows</a:t>
            </a:r>
            <a:r>
              <a:rPr lang="en-US" baseline="0" dirty="0" smtClean="0"/>
              <a:t> mail apps run with </a:t>
            </a:r>
            <a:r>
              <a:rPr lang="en-US" baseline="0" dirty="0" err="1" smtClean="0"/>
              <a:t>ReadWriteMailbox</a:t>
            </a:r>
            <a:r>
              <a:rPr lang="en-US" baseline="0" dirty="0" smtClean="0"/>
              <a:t> capabilities to call to EWS. In order to do this you must </a:t>
            </a:r>
            <a:r>
              <a:rPr lang="en-US" dirty="0" smtClean="0"/>
              <a:t>retrieve a security token for current user that contains information such as the User Principal Name (UPN), the user’s SMTP address and a unique</a:t>
            </a:r>
            <a:r>
              <a:rPr lang="en-US" baseline="0" dirty="0" smtClean="0"/>
              <a:t> identities that Exchange tracks on the server-side to map a security token to a specific user identity.</a:t>
            </a:r>
          </a:p>
          <a:p>
            <a:endParaRPr lang="en-US" baseline="0" dirty="0" smtClean="0"/>
          </a:p>
          <a:p>
            <a:r>
              <a:rPr lang="en-US" dirty="0" smtClean="0"/>
              <a:t>Mail Apps should use the following flow for programming</a:t>
            </a:r>
            <a:r>
              <a:rPr lang="en-US" baseline="0" dirty="0" smtClean="0"/>
              <a:t> a EWS session with </a:t>
            </a:r>
            <a:r>
              <a:rPr lang="en-US" dirty="0" smtClean="0"/>
              <a:t>single sign-on:</a:t>
            </a:r>
          </a:p>
          <a:p>
            <a:endParaRPr lang="en-US" dirty="0" smtClean="0"/>
          </a:p>
          <a:p>
            <a:pPr marL="228600" indent="-228600">
              <a:buFont typeface="+mj-lt"/>
              <a:buAutoNum type="arabicPeriod"/>
            </a:pPr>
            <a:r>
              <a:rPr lang="en-US" dirty="0" smtClean="0"/>
              <a:t>Get a</a:t>
            </a:r>
            <a:r>
              <a:rPr lang="en-US" baseline="0" dirty="0" smtClean="0"/>
              <a:t> security token for the current user by </a:t>
            </a:r>
            <a:r>
              <a:rPr lang="en-US" dirty="0" smtClean="0"/>
              <a:t>calling </a:t>
            </a:r>
            <a:r>
              <a:rPr lang="en-US" b="1" dirty="0" err="1" smtClean="0"/>
              <a:t>outlookAppOm.getUserIdentityTokenAsync</a:t>
            </a:r>
            <a:r>
              <a:rPr lang="en-US" b="1" dirty="0" smtClean="0"/>
              <a:t>.</a:t>
            </a:r>
          </a:p>
          <a:p>
            <a:pPr marL="228600" indent="-228600">
              <a:buFont typeface="+mj-lt"/>
              <a:buAutoNum type="arabicPeriod"/>
            </a:pPr>
            <a:endParaRPr lang="en-US" dirty="0" smtClean="0"/>
          </a:p>
          <a:p>
            <a:pPr marL="228600" indent="-228600">
              <a:buFont typeface="+mj-lt"/>
              <a:buAutoNum type="arabicPeriod"/>
            </a:pPr>
            <a:r>
              <a:rPr lang="en-US" dirty="0" smtClean="0"/>
              <a:t>On first use, have the user log into the service for the mail app which involves passing the log in Credentials to an </a:t>
            </a:r>
            <a:r>
              <a:rPr lang="en-US" smtClean="0"/>
              <a:t>Exchange 2013 </a:t>
            </a:r>
            <a:r>
              <a:rPr lang="en-US" dirty="0" smtClean="0"/>
              <a:t>mailbox.</a:t>
            </a:r>
          </a:p>
          <a:p>
            <a:pPr marL="228600" indent="-228600">
              <a:buFont typeface="+mj-lt"/>
              <a:buAutoNum type="arabicPeriod"/>
            </a:pPr>
            <a:endParaRPr lang="en-US" dirty="0" smtClean="0"/>
          </a:p>
          <a:p>
            <a:pPr marL="228600" indent="-228600">
              <a:buFont typeface="+mj-lt"/>
              <a:buAutoNum type="arabicPeriod"/>
            </a:pPr>
            <a:r>
              <a:rPr lang="en-US" dirty="0" smtClean="0"/>
              <a:t>Pass</a:t>
            </a:r>
            <a:r>
              <a:rPr lang="en-US" baseline="0" dirty="0" smtClean="0"/>
              <a:t> the security token to the mail app service.</a:t>
            </a:r>
            <a:endParaRPr lang="en-US" dirty="0" smtClean="0"/>
          </a:p>
          <a:p>
            <a:pPr marL="228600" indent="-228600">
              <a:buFont typeface="+mj-lt"/>
              <a:buAutoNum type="arabicPeriod"/>
            </a:pPr>
            <a:endParaRPr lang="en-US" dirty="0" smtClean="0"/>
          </a:p>
          <a:p>
            <a:pPr marL="228600" indent="-228600">
              <a:buFont typeface="+mj-lt"/>
              <a:buAutoNum type="arabicPeriod"/>
            </a:pPr>
            <a:r>
              <a:rPr lang="en-US" dirty="0" smtClean="0"/>
              <a:t>Inside</a:t>
            </a:r>
            <a:r>
              <a:rPr lang="en-US" baseline="0" dirty="0" smtClean="0"/>
              <a:t> server-side code behind the mail app, v</a:t>
            </a:r>
            <a:r>
              <a:rPr lang="en-US" dirty="0" smtClean="0"/>
              <a:t>alidate the security token and create a mapping of the unique ID to a user identity.</a:t>
            </a:r>
          </a:p>
          <a:p>
            <a:pPr marL="228600" indent="-228600">
              <a:buFont typeface="+mj-lt"/>
              <a:buAutoNum type="arabicPeriod"/>
            </a:pPr>
            <a:endParaRPr lang="en-US" dirty="0" smtClean="0"/>
          </a:p>
          <a:p>
            <a:pPr marL="228600" indent="-228600">
              <a:buFont typeface="+mj-lt"/>
              <a:buAutoNum type="arabicPeriod"/>
            </a:pPr>
            <a:r>
              <a:rPr lang="en-US" dirty="0" smtClean="0"/>
              <a:t>Call into EWS from the mail app service passing the security token with each call.</a:t>
            </a:r>
          </a:p>
        </p:txBody>
      </p:sp>
      <p:sp>
        <p:nvSpPr>
          <p:cNvPr id="4" name="Date Placeholder 3"/>
          <p:cNvSpPr>
            <a:spLocks noGrp="1"/>
          </p:cNvSpPr>
          <p:nvPr>
            <p:ph type="dt" idx="10"/>
          </p:nvPr>
        </p:nvSpPr>
        <p:spPr>
          <a:xfrm>
            <a:off x="3884613" y="0"/>
            <a:ext cx="2971800" cy="457200"/>
          </a:xfrm>
          <a:prstGeom prst="rect">
            <a:avLst/>
          </a:prstGeom>
        </p:spPr>
        <p:txBody>
          <a:bodyPr/>
          <a:lstStyle/>
          <a:p>
            <a:fld id="{D3E42FFF-E7F0-4D3F-BED0-13DADE01A3A4}" type="datetime1">
              <a:rPr lang="en-US" smtClean="0"/>
              <a:t>12/13/2012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86949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provides layout guidance for mail apps.</a:t>
            </a:r>
            <a:r>
              <a:rPr lang="en-US" baseline="0" dirty="0" smtClean="0"/>
              <a:t> Inside the mail app manifest you should specify </a:t>
            </a:r>
            <a:r>
              <a:rPr lang="en-US" dirty="0" smtClean="0"/>
              <a:t>a height between 32 pixels and 350 pixels. You should understand that you</a:t>
            </a:r>
            <a:r>
              <a:rPr lang="en-US" baseline="0" dirty="0" smtClean="0"/>
              <a:t> have n</a:t>
            </a:r>
            <a:r>
              <a:rPr lang="en-US" dirty="0" smtClean="0"/>
              <a:t>o control over width. Therefore you must design and test your work appropriately.</a:t>
            </a:r>
            <a:r>
              <a:rPr lang="en-US" baseline="0" dirty="0" smtClean="0"/>
              <a:t> </a:t>
            </a:r>
            <a:r>
              <a:rPr lang="en-US" dirty="0" smtClean="0"/>
              <a:t>Scrollbars should always be avoided in mail apps. You can explicitly hide scrollbars in the HTML body element for a mail using a CSS rule which sets the </a:t>
            </a:r>
            <a:r>
              <a:rPr lang="en-US" sz="1800" b="1" dirty="0" smtClean="0">
                <a:latin typeface="Lucida Console" pitchFamily="49" charset="0"/>
              </a:rPr>
              <a:t>overflow</a:t>
            </a:r>
            <a:r>
              <a:rPr lang="en-US" sz="1800" dirty="0" smtClean="0">
                <a:latin typeface="Lucida Console" pitchFamily="49" charset="0"/>
              </a:rPr>
              <a:t> property to a value of </a:t>
            </a:r>
            <a:r>
              <a:rPr lang="en-US" sz="1800" b="1" dirty="0" smtClean="0">
                <a:latin typeface="Lucida Console" pitchFamily="49" charset="0"/>
              </a:rPr>
              <a:t>hidden</a:t>
            </a:r>
            <a:r>
              <a:rPr lang="en-US" sz="1800" dirty="0" smtClean="0">
                <a:latin typeface="Lucida Console" pitchFamily="49" charset="0"/>
              </a:rPr>
              <a:t>.</a:t>
            </a:r>
            <a:br>
              <a:rPr lang="en-US" sz="1800" dirty="0" smtClean="0">
                <a:latin typeface="Lucida Console" pitchFamily="49" charset="0"/>
              </a:rPr>
            </a:br>
            <a:endParaRPr lang="en-US" sz="1800" dirty="0" smtClean="0">
              <a:latin typeface="Lucida Console" pitchFamily="49" charset="0"/>
            </a:endParaRPr>
          </a:p>
          <a:p>
            <a:r>
              <a:rPr lang="en-US" sz="1800" dirty="0" smtClean="0">
                <a:latin typeface="Lucida Console" pitchFamily="49" charset="0"/>
              </a:rPr>
              <a:t>Mail apps provide convenient assistance</a:t>
            </a:r>
            <a:r>
              <a:rPr lang="en-US" sz="1800" baseline="0" dirty="0" smtClean="0">
                <a:latin typeface="Lucida Console" pitchFamily="49" charset="0"/>
              </a:rPr>
              <a:t> to deal with three different form factors including the </a:t>
            </a:r>
            <a:r>
              <a:rPr lang="en-US" sz="1800" b="1" baseline="0" dirty="0" err="1" smtClean="0">
                <a:latin typeface="Lucida Console" pitchFamily="49" charset="0"/>
              </a:rPr>
              <a:t>DesktopSettings</a:t>
            </a:r>
            <a:r>
              <a:rPr lang="en-US" sz="1800" baseline="0" dirty="0" smtClean="0">
                <a:latin typeface="Lucida Console" pitchFamily="49" charset="0"/>
              </a:rPr>
              <a:t>, </a:t>
            </a:r>
            <a:r>
              <a:rPr lang="en-US" sz="1800" b="1" baseline="0" dirty="0" err="1" smtClean="0">
                <a:latin typeface="Lucida Console" pitchFamily="49" charset="0"/>
              </a:rPr>
              <a:t>TabletSettings</a:t>
            </a:r>
            <a:r>
              <a:rPr lang="en-US" sz="1800" baseline="0" dirty="0" smtClean="0">
                <a:latin typeface="Lucida Console" pitchFamily="49" charset="0"/>
              </a:rPr>
              <a:t> and </a:t>
            </a:r>
            <a:r>
              <a:rPr lang="en-US" sz="1800" b="1" baseline="0" dirty="0" err="1" smtClean="0">
                <a:latin typeface="Lucida Console" pitchFamily="49" charset="0"/>
              </a:rPr>
              <a:t>PhoneSettings</a:t>
            </a:r>
            <a:r>
              <a:rPr lang="en-US" dirty="0" smtClean="0"/>
              <a:t>. This provides easy way to deal with the more limited UI constraints for phones or tablets because you can supply a completely different start page with its own unique HTML and CSS rules for each of the three form factors.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077CDAD-5EC1-4FA0-89E5-74199397C8D9}"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96894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150000"/>
              </a:lnSpc>
              <a:spcBef>
                <a:spcPts val="0"/>
              </a:spcBef>
              <a:spcAft>
                <a:spcPts val="333"/>
              </a:spcAft>
              <a:buClrTx/>
              <a:buSzTx/>
              <a:buFont typeface="Arial" pitchFamily="34" charset="0"/>
              <a:buNone/>
              <a:tabLst/>
              <a:defRPr/>
            </a:pPr>
            <a:r>
              <a:rPr lang="en-US" sz="1800" dirty="0" smtClean="0"/>
              <a:t>A key concept</a:t>
            </a:r>
            <a:r>
              <a:rPr lang="en-US" sz="1800" baseline="0" dirty="0" smtClean="0"/>
              <a:t> of mail apps is that they are written once and can</a:t>
            </a:r>
            <a:r>
              <a:rPr lang="en-US" dirty="0" smtClean="0"/>
              <a:t> run anywhere Outlook runs including the rich</a:t>
            </a:r>
            <a:r>
              <a:rPr lang="en-US" baseline="0" dirty="0" smtClean="0"/>
              <a:t> client, the browser and mobile devices. </a:t>
            </a:r>
            <a:r>
              <a:rPr lang="en-US" dirty="0" smtClean="0"/>
              <a:t>The development model for mail apps based on activation rules. The idea is that activation rules for all installed</a:t>
            </a:r>
            <a:r>
              <a:rPr lang="en-US" baseline="0" dirty="0" smtClean="0"/>
              <a:t> mail apps </a:t>
            </a:r>
            <a:r>
              <a:rPr lang="en-US" dirty="0" smtClean="0"/>
              <a:t>run whenever user selects item. All mail apps whose activation rules result in activation</a:t>
            </a:r>
            <a:r>
              <a:rPr lang="en-US" baseline="0" dirty="0" smtClean="0"/>
              <a:t> are then available to use within the context of that selected item. Furthermore, the experience of app activation and starting a mail app is consistent across Outlook and OWA. When a mail app is started by the user, the mail app is designed to </a:t>
            </a:r>
            <a:r>
              <a:rPr lang="en-US" sz="900" dirty="0" smtClean="0"/>
              <a:t>provide the user with contextual information for the selected e-mail message, meeting request, or appointment.</a:t>
            </a:r>
            <a:endParaRPr lang="en-US" baseline="0" dirty="0" smtClean="0"/>
          </a:p>
          <a:p>
            <a:endParaRPr lang="en-US" dirty="0" smtClean="0"/>
          </a:p>
          <a:p>
            <a:r>
              <a:rPr lang="en-US" dirty="0" smtClean="0"/>
              <a:t>The infrastructure for mail apps has been designed to be secure. With Outlook, mail apps are run in an isolated, sandboxed process. In the browser, mail apps are isolated within their own </a:t>
            </a:r>
            <a:r>
              <a:rPr lang="en-US" dirty="0" err="1" smtClean="0"/>
              <a:t>iFrame</a:t>
            </a:r>
            <a:r>
              <a:rPr lang="en-US" dirty="0" smtClean="0"/>
              <a:t>. As you will see later in this model, mails apps run with a three-tier permission model which affords</a:t>
            </a:r>
            <a:r>
              <a:rPr lang="en-US" baseline="0" dirty="0" smtClean="0"/>
              <a:t> a great deal of power in a secure manner.</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077CDAD-5EC1-4FA0-89E5-74199397C8D9}" type="slidenum">
              <a:rPr lang="en-US" smtClean="0"/>
              <a:pPr/>
              <a:t>4</a:t>
            </a:fld>
            <a:endParaRPr lang="en-US"/>
          </a:p>
        </p:txBody>
      </p:sp>
    </p:spTree>
    <p:extLst>
      <p:ext uri="{BB962C8B-B14F-4D97-AF65-F5344CB8AC3E}">
        <p14:creationId xmlns:p14="http://schemas.microsoft.com/office/powerpoint/2010/main" val="3624332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designing a mail app, you should consider what level of permissions it needs in order to correctly set the </a:t>
            </a:r>
            <a:r>
              <a:rPr lang="en-US" dirty="0" err="1" smtClean="0"/>
              <a:t>RequestedCapabilities</a:t>
            </a:r>
            <a:r>
              <a:rPr lang="en-US" dirty="0" smtClean="0"/>
              <a:t> value on the mail app manifest. The following list details some specific issues.</a:t>
            </a:r>
          </a:p>
          <a:p>
            <a:endParaRPr lang="en-US" dirty="0" smtClean="0"/>
          </a:p>
          <a:p>
            <a:pPr marL="171450" marR="0" lvl="1" indent="-171450" algn="l" defTabSz="914363" rtl="0" eaLnBrk="1" fontAlgn="auto" latinLnBrk="0" hangingPunct="1">
              <a:lnSpc>
                <a:spcPct val="90000"/>
              </a:lnSpc>
              <a:spcBef>
                <a:spcPts val="0"/>
              </a:spcBef>
              <a:spcAft>
                <a:spcPts val="333"/>
              </a:spcAft>
              <a:buClrTx/>
              <a:buSzTx/>
              <a:tabLst/>
              <a:defRPr/>
            </a:pPr>
            <a:r>
              <a:rPr lang="en-US" b="1" dirty="0" smtClean="0"/>
              <a:t>Restricted</a:t>
            </a:r>
            <a:r>
              <a:rPr lang="en-US" dirty="0" smtClean="0"/>
              <a:t> has limited JSOM access, no access to the item itself and cannot use custom regular</a:t>
            </a:r>
            <a:r>
              <a:rPr lang="en-US" baseline="0" dirty="0" smtClean="0"/>
              <a:t> expressions.</a:t>
            </a:r>
          </a:p>
          <a:p>
            <a:pPr marL="171450" marR="0" lvl="1" indent="-171450" algn="l" defTabSz="914363" rtl="0" eaLnBrk="1" fontAlgn="auto" latinLnBrk="0" hangingPunct="1">
              <a:lnSpc>
                <a:spcPct val="90000"/>
              </a:lnSpc>
              <a:spcBef>
                <a:spcPts val="0"/>
              </a:spcBef>
              <a:spcAft>
                <a:spcPts val="333"/>
              </a:spcAft>
              <a:buClrTx/>
              <a:buSzTx/>
              <a:tabLst/>
              <a:defRPr/>
            </a:pPr>
            <a:endParaRPr lang="en-US" dirty="0" smtClean="0"/>
          </a:p>
          <a:p>
            <a:pPr marL="171450" marR="0" lvl="1" indent="-171450" algn="l" defTabSz="914363" rtl="0" eaLnBrk="1" fontAlgn="auto" latinLnBrk="0" hangingPunct="1">
              <a:lnSpc>
                <a:spcPct val="90000"/>
              </a:lnSpc>
              <a:spcBef>
                <a:spcPts val="0"/>
              </a:spcBef>
              <a:spcAft>
                <a:spcPts val="333"/>
              </a:spcAft>
              <a:buClrTx/>
              <a:buSzTx/>
              <a:tabLst/>
              <a:defRPr/>
            </a:pPr>
            <a:r>
              <a:rPr lang="en-US" b="1" dirty="0" err="1" smtClean="0"/>
              <a:t>ReadItem</a:t>
            </a:r>
            <a:r>
              <a:rPr lang="en-US" dirty="0" smtClean="0"/>
              <a:t> is needed to write custom properties or read the item.</a:t>
            </a:r>
          </a:p>
          <a:p>
            <a:pPr marL="171450" marR="0" lvl="1" indent="-171450" algn="l" defTabSz="914363" rtl="0" eaLnBrk="1" fontAlgn="auto" latinLnBrk="0" hangingPunct="1">
              <a:lnSpc>
                <a:spcPct val="90000"/>
              </a:lnSpc>
              <a:spcBef>
                <a:spcPts val="0"/>
              </a:spcBef>
              <a:spcAft>
                <a:spcPts val="333"/>
              </a:spcAft>
              <a:buClrTx/>
              <a:buSzTx/>
              <a:tabLst/>
              <a:defRPr/>
            </a:pPr>
            <a:endParaRPr lang="en-US" dirty="0" smtClean="0"/>
          </a:p>
          <a:p>
            <a:pPr marL="171450" marR="0" lvl="1" indent="-171450" algn="l" defTabSz="914363" rtl="0" eaLnBrk="1" fontAlgn="auto" latinLnBrk="0" hangingPunct="1">
              <a:lnSpc>
                <a:spcPct val="90000"/>
              </a:lnSpc>
              <a:spcBef>
                <a:spcPts val="0"/>
              </a:spcBef>
              <a:spcAft>
                <a:spcPts val="333"/>
              </a:spcAft>
              <a:buClrTx/>
              <a:buSzTx/>
              <a:tabLst/>
              <a:defRPr/>
            </a:pPr>
            <a:r>
              <a:rPr lang="en-US" b="1" dirty="0" err="1" smtClean="0"/>
              <a:t>ReadWriteMailbox</a:t>
            </a:r>
            <a:r>
              <a:rPr lang="en-US" dirty="0" smtClean="0"/>
              <a:t> requires installation by an exchange admins.</a:t>
            </a:r>
          </a:p>
          <a:p>
            <a:pPr lvl="1"/>
            <a:endParaRPr lang="en-US" dirty="0" smtClean="0"/>
          </a:p>
          <a:p>
            <a:pPr marL="107152" lvl="1" indent="0">
              <a:buNone/>
            </a:pPr>
            <a:endParaRPr lang="en-US" dirty="0" smtClean="0"/>
          </a:p>
          <a:p>
            <a:pPr lvl="1"/>
            <a:r>
              <a:rPr lang="en-US" dirty="0" smtClean="0"/>
              <a:t>When</a:t>
            </a:r>
            <a:r>
              <a:rPr lang="en-US" baseline="0" dirty="0" smtClean="0"/>
              <a:t> creating a mail app, you should be concerned with it performance. Note that the </a:t>
            </a:r>
            <a:r>
              <a:rPr lang="en-US" dirty="0" smtClean="0"/>
              <a:t>Outlook desktop client enforces resource usage limits and it will automatically disable mail apps that it finds to perform</a:t>
            </a:r>
            <a:r>
              <a:rPr lang="en-US" baseline="0" dirty="0" smtClean="0"/>
              <a:t> poorly. The t</a:t>
            </a:r>
            <a:r>
              <a:rPr lang="en-US" dirty="0" smtClean="0"/>
              <a:t>hresholds for performance</a:t>
            </a:r>
            <a:r>
              <a:rPr lang="en-US" baseline="0" dirty="0" smtClean="0"/>
              <a:t> </a:t>
            </a:r>
            <a:r>
              <a:rPr lang="en-US" dirty="0" smtClean="0"/>
              <a:t>can be adjusted by administrators. The metrics look at performance characteristics such as the processing of Regex evaluation, CPU usage, memory usage and stability.</a:t>
            </a:r>
          </a:p>
          <a:p>
            <a:endParaRPr lang="en-US" dirty="0" smtClean="0"/>
          </a:p>
          <a:p>
            <a:pPr marL="0" lvl="0" indent="-105829">
              <a:buNone/>
            </a:pPr>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46B0450-3139-4B6B-8F28-DA21234ECB4A}" type="datetime1">
              <a:rPr lang="en-US" smtClean="0"/>
              <a:t>12/13/2012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92177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41399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8244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eaLnBrk="1" hangingPunct="1">
              <a:spcBef>
                <a:spcPct val="0"/>
              </a:spcBef>
            </a:pPr>
            <a:r>
              <a:rPr lang="en-US" dirty="0" smtClean="0">
                <a:latin typeface="Segoe UI" pitchFamily="-65" charset="-52"/>
              </a:rPr>
              <a:t>This slide shows some key aspects of how mail apps integrate into the Outlook and</a:t>
            </a:r>
            <a:r>
              <a:rPr lang="en-US" baseline="0" dirty="0" smtClean="0">
                <a:latin typeface="Segoe UI" pitchFamily="-65" charset="-52"/>
              </a:rPr>
              <a:t> OWA user interface.</a:t>
            </a:r>
          </a:p>
          <a:p>
            <a:pPr eaLnBrk="1" hangingPunct="1">
              <a:spcBef>
                <a:spcPct val="0"/>
              </a:spcBef>
            </a:pPr>
            <a:endParaRPr lang="en-US" baseline="0" dirty="0" smtClean="0">
              <a:latin typeface="Segoe UI" pitchFamily="-65" charset="-52"/>
            </a:endParaRPr>
          </a:p>
          <a:p>
            <a:pPr eaLnBrk="1" hangingPunct="1">
              <a:spcBef>
                <a:spcPct val="0"/>
              </a:spcBef>
            </a:pPr>
            <a:r>
              <a:rPr lang="en-US" baseline="0" dirty="0" smtClean="0">
                <a:latin typeface="Segoe UI" pitchFamily="-65" charset="-52"/>
              </a:rPr>
              <a:t>When a mail app has activated for a specific Outlook item, its </a:t>
            </a:r>
            <a:r>
              <a:rPr lang="en-US" b="1" baseline="0" dirty="0" smtClean="0">
                <a:latin typeface="Segoe UI" pitchFamily="-65" charset="-52"/>
              </a:rPr>
              <a:t>App Name</a:t>
            </a:r>
            <a:r>
              <a:rPr lang="en-US" baseline="0" dirty="0" smtClean="0">
                <a:latin typeface="Segoe UI" pitchFamily="-65" charset="-52"/>
              </a:rPr>
              <a:t> appears in a special </a:t>
            </a:r>
            <a:r>
              <a:rPr lang="en-US" b="1" baseline="0" dirty="0" smtClean="0">
                <a:latin typeface="Segoe UI" pitchFamily="-65" charset="-52"/>
              </a:rPr>
              <a:t>App Bar</a:t>
            </a:r>
            <a:r>
              <a:rPr lang="en-US" baseline="0" dirty="0" smtClean="0">
                <a:latin typeface="Segoe UI" pitchFamily="-65" charset="-52"/>
              </a:rPr>
              <a:t> just above the body of the host mail item. A user can start up a mail app by clicking on the App Name in the App Bar. This action results in the mail app loading which will display the </a:t>
            </a:r>
            <a:r>
              <a:rPr lang="en-US" b="1" baseline="0" dirty="0" smtClean="0">
                <a:latin typeface="Segoe UI" pitchFamily="-65" charset="-52"/>
              </a:rPr>
              <a:t>Mail App Body</a:t>
            </a:r>
            <a:r>
              <a:rPr lang="en-US" baseline="0" dirty="0" smtClean="0">
                <a:latin typeface="Segoe UI" pitchFamily="-65" charset="-52"/>
              </a:rPr>
              <a:t>. Many activation rules for mail apps are based on finding specific types of content in the host item. For example, the Bing Maps mail app looks for content inside the body that is interested as an address. Such content is considered a </a:t>
            </a:r>
            <a:r>
              <a:rPr lang="en-US" b="1" baseline="0" dirty="0" smtClean="0">
                <a:latin typeface="Segoe UI" pitchFamily="-65" charset="-52"/>
              </a:rPr>
              <a:t>Context Trigger</a:t>
            </a:r>
            <a:r>
              <a:rPr lang="en-US" baseline="0" dirty="0" smtClean="0">
                <a:latin typeface="Segoe UI" pitchFamily="-65" charset="-52"/>
              </a:rPr>
              <a:t> and is highlight in the body of the mail item showing the user what specific data the mail app is using to do its work.</a:t>
            </a:r>
            <a:endParaRPr lang="en-US" dirty="0" smtClean="0">
              <a:latin typeface="Segoe UI" pitchFamily="-65" charset="-52"/>
            </a:endParaRPr>
          </a:p>
        </p:txBody>
      </p:sp>
      <p:sp>
        <p:nvSpPr>
          <p:cNvPr id="32772" name="Header Placeholder 3"/>
          <p:cNvSpPr>
            <a:spLocks noGrp="1"/>
          </p:cNvSpPr>
          <p:nvPr>
            <p:ph type="hdr" sz="quarter"/>
          </p:nvPr>
        </p:nvSpPr>
        <p:spPr bwMode="auto">
          <a:xfrm>
            <a:off x="0" y="0"/>
            <a:ext cx="2971800" cy="457200"/>
          </a:xfrm>
          <a:prstGeom prst="rect">
            <a:avLst/>
          </a:prstGeom>
          <a:noFill/>
          <a:ln>
            <a:miter lim="800000"/>
            <a:headEnd/>
            <a:tailEnd/>
          </a:ln>
        </p:spPr>
        <p:txBody>
          <a:bodyPr/>
          <a:lstStyle/>
          <a:p>
            <a:endParaRPr lang="en-US" smtClean="0">
              <a:solidFill>
                <a:srgbClr val="000000"/>
              </a:solidFill>
            </a:endParaRPr>
          </a:p>
        </p:txBody>
      </p:sp>
      <p:sp>
        <p:nvSpPr>
          <p:cNvPr id="32773" name="Date Placeholder 4"/>
          <p:cNvSpPr>
            <a:spLocks noGrp="1"/>
          </p:cNvSpPr>
          <p:nvPr>
            <p:ph type="dt" sz="quarter" idx="1"/>
          </p:nvPr>
        </p:nvSpPr>
        <p:spPr bwMode="auto">
          <a:xfrm>
            <a:off x="3884613" y="0"/>
            <a:ext cx="2971800" cy="457200"/>
          </a:xfrm>
          <a:prstGeom prst="rect">
            <a:avLst/>
          </a:prstGeom>
          <a:noFill/>
          <a:ln>
            <a:miter lim="800000"/>
            <a:headEnd/>
            <a:tailEnd/>
          </a:ln>
        </p:spPr>
        <p:txBody>
          <a:bodyPr/>
          <a:lstStyle/>
          <a:p>
            <a:fld id="{0C4632A8-3B6F-4C74-9B9C-1A9ED84F504A}" type="datetime1">
              <a:rPr lang="en-US" smtClean="0">
                <a:solidFill>
                  <a:srgbClr val="000000"/>
                </a:solidFill>
              </a:rPr>
              <a:pPr/>
              <a:t>12/13/2012</a:t>
            </a:fld>
            <a:endParaRPr lang="en-US" smtClean="0">
              <a:solidFill>
                <a:srgbClr val="000000"/>
              </a:solidFill>
            </a:endParaRPr>
          </a:p>
        </p:txBody>
      </p:sp>
      <p:sp>
        <p:nvSpPr>
          <p:cNvPr id="32774" name="Footer Placeholder 5"/>
          <p:cNvSpPr>
            <a:spLocks noGrp="1"/>
          </p:cNvSpPr>
          <p:nvPr>
            <p:ph type="ftr" sz="quarter" idx="4"/>
          </p:nvPr>
        </p:nvSpPr>
        <p:spPr bwMode="auto">
          <a:xfrm>
            <a:off x="0" y="8685213"/>
            <a:ext cx="2971800" cy="457200"/>
          </a:xfrm>
          <a:prstGeom prst="rect">
            <a:avLst/>
          </a:prstGeom>
          <a:noFill/>
          <a:ln>
            <a:miter lim="800000"/>
            <a:headEnd/>
            <a:tailEnd/>
          </a:ln>
        </p:spPr>
        <p:txBody>
          <a:bodyPr/>
          <a:lstStyle/>
          <a:p>
            <a:endParaRPr lang="en-US" smtClean="0">
              <a:solidFill>
                <a:prstClr val="black"/>
              </a:solidFill>
              <a:latin typeface="Segoe" pitchFamily="-65" charset="0"/>
            </a:endParaRPr>
          </a:p>
        </p:txBody>
      </p:sp>
      <p:sp>
        <p:nvSpPr>
          <p:cNvPr id="32775" name="Slide Number Placeholder 6"/>
          <p:cNvSpPr>
            <a:spLocks noGrp="1"/>
          </p:cNvSpPr>
          <p:nvPr>
            <p:ph type="sldNum" sz="quarter" idx="5"/>
          </p:nvPr>
        </p:nvSpPr>
        <p:spPr bwMode="auto">
          <a:xfrm>
            <a:off x="3884613" y="8685213"/>
            <a:ext cx="2971800" cy="457200"/>
          </a:xfrm>
          <a:prstGeom prst="rect">
            <a:avLst/>
          </a:prstGeom>
          <a:noFill/>
          <a:ln>
            <a:miter lim="800000"/>
            <a:headEnd/>
            <a:tailEnd/>
          </a:ln>
        </p:spPr>
        <p:txBody>
          <a:bodyPr/>
          <a:lstStyle/>
          <a:p>
            <a:fld id="{8D9173AF-B491-4C5C-BFC7-C3569C49B945}" type="slidenum">
              <a:rPr lang="en-US" smtClean="0">
                <a:solidFill>
                  <a:srgbClr val="000000"/>
                </a:solidFill>
              </a:rPr>
              <a:pPr/>
              <a:t>5</a:t>
            </a:fld>
            <a:endParaRPr lang="en-US" smtClean="0">
              <a:solidFill>
                <a:srgbClr val="000000"/>
              </a:solidFill>
            </a:endParaRPr>
          </a:p>
        </p:txBody>
      </p:sp>
    </p:spTree>
    <p:extLst>
      <p:ext uri="{BB962C8B-B14F-4D97-AF65-F5344CB8AC3E}">
        <p14:creationId xmlns:p14="http://schemas.microsoft.com/office/powerpoint/2010/main" val="2557012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pPr>
            <a:r>
              <a:rPr lang="en-US" dirty="0" smtClean="0"/>
              <a:t>The infrastructure</a:t>
            </a:r>
            <a:r>
              <a:rPr lang="en-US" baseline="0" dirty="0" smtClean="0"/>
              <a:t> for mails apps </a:t>
            </a:r>
            <a:r>
              <a:rPr lang="en-US" dirty="0" smtClean="0"/>
              <a:t>require Exchange 2013 and an Exchange Server which hosts users mailboxes. When a mail app is installed, its manifest must be uploaded</a:t>
            </a:r>
            <a:r>
              <a:rPr lang="en-US" baseline="0" dirty="0" smtClean="0"/>
              <a:t> into the Exchange App Catalog. However, the implementation for a mail app which includes HTML, CSS and JavaScript is not deployed with Exchange but instead on any standard Web server that can serve up HTML pages.</a:t>
            </a:r>
          </a:p>
          <a:p>
            <a:pPr>
              <a:spcBef>
                <a:spcPts val="1200"/>
              </a:spcBef>
            </a:pPr>
            <a:endParaRPr lang="en-US" dirty="0" smtClean="0"/>
          </a:p>
          <a:p>
            <a:pPr lvl="0">
              <a:spcBef>
                <a:spcPts val="1200"/>
              </a:spcBef>
            </a:pPr>
            <a:r>
              <a:rPr lang="en-US" dirty="0" smtClean="0"/>
              <a:t>One powerful aspect of developing mail apps is that they</a:t>
            </a:r>
            <a:r>
              <a:rPr lang="en-US" baseline="0" dirty="0" smtClean="0"/>
              <a:t> can </a:t>
            </a:r>
            <a:r>
              <a:rPr lang="en-US" dirty="0" smtClean="0"/>
              <a:t>call Exchange Web Services (EWS) which provides the ability to create new email message and appointments and to read other mail items in the current users inbox. Calls to EWS can be made</a:t>
            </a:r>
            <a:r>
              <a:rPr lang="en-US" baseline="0" dirty="0" smtClean="0"/>
              <a:t> directly from JavaScript behind the mail app itself. However, the mail app can also call back to its hosting Web server passing the required security credentials so that the Web server can call into EWS. This makes it possible to work with server-side code behind a mail app that does its work in C# and VBNET and still has the power to call into EWS.</a:t>
            </a:r>
          </a:p>
        </p:txBody>
      </p:sp>
      <p:sp>
        <p:nvSpPr>
          <p:cNvPr id="4" name="Date Placeholder 3"/>
          <p:cNvSpPr>
            <a:spLocks noGrp="1"/>
          </p:cNvSpPr>
          <p:nvPr>
            <p:ph type="dt" idx="10"/>
          </p:nvPr>
        </p:nvSpPr>
        <p:spPr>
          <a:xfrm>
            <a:off x="3884613" y="0"/>
            <a:ext cx="2971800" cy="457200"/>
          </a:xfrm>
          <a:prstGeom prst="rect">
            <a:avLst/>
          </a:prstGeom>
        </p:spPr>
        <p:txBody>
          <a:bodyPr/>
          <a:lstStyle/>
          <a:p>
            <a:fld id="{7C2288F8-45A3-451F-B966-C98685AAD3AF}" type="datetime1">
              <a:rPr lang="en-US" smtClean="0"/>
              <a:t>12/13/2012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32596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mail app, you can use Visual </a:t>
            </a:r>
            <a:r>
              <a:rPr lang="en-US" smtClean="0"/>
              <a:t>Studio 2012 </a:t>
            </a:r>
            <a:r>
              <a:rPr lang="en-US" dirty="0" smtClean="0"/>
              <a:t>and a new project template dedicated to creating mail apps</a:t>
            </a:r>
            <a:r>
              <a:rPr lang="en-US" smtClean="0"/>
              <a:t>. </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7A3BA087-ABFA-42C9-8B8A-7950120FBE65}" type="datetime1">
              <a:rPr lang="en-US" smtClean="0"/>
              <a:t>12/13/2012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50028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smtClean="0"/>
              <a:t>This slide details the high-level steps of creating a mail app. Within the</a:t>
            </a:r>
            <a:r>
              <a:rPr lang="en-US" baseline="0" dirty="0" smtClean="0"/>
              <a:t> app manifest, you should </a:t>
            </a:r>
            <a:r>
              <a:rPr lang="en-US" dirty="0" smtClean="0"/>
              <a:t>specify a height for the mail app between 32 pixels to 350 pixels. Note that you cannot specify</a:t>
            </a:r>
            <a:r>
              <a:rPr lang="en-US" baseline="0" dirty="0" smtClean="0"/>
              <a:t> the width as the mail app will take up all the available width in the host application. Next, you </a:t>
            </a:r>
            <a:r>
              <a:rPr lang="en-US" dirty="0" smtClean="0"/>
              <a:t>define one or more activation rules. Next,</a:t>
            </a:r>
            <a:r>
              <a:rPr lang="en-US" baseline="0" dirty="0" smtClean="0"/>
              <a:t> you create the user interface for the mail app using </a:t>
            </a:r>
            <a:r>
              <a:rPr lang="en-US" dirty="0" smtClean="0"/>
              <a:t>HTML5 and CSS. After that,</a:t>
            </a:r>
            <a:r>
              <a:rPr lang="en-US" baseline="0" dirty="0" smtClean="0"/>
              <a:t> you w</a:t>
            </a:r>
            <a:r>
              <a:rPr lang="en-US" dirty="0" smtClean="0"/>
              <a:t>rite JavaScript to add the required behavior and business logic. When you are finally ready to test your work, you can press the {F5} key to begin the debugging process. </a:t>
            </a:r>
          </a:p>
          <a:p>
            <a:pPr marL="0" indent="0">
              <a:buFont typeface="+mj-lt"/>
              <a:buNone/>
            </a:pPr>
            <a:endParaRPr lang="en-US" dirty="0" smtClean="0"/>
          </a:p>
          <a:p>
            <a:pPr marL="0" indent="0">
              <a:buFont typeface="+mj-lt"/>
              <a:buNone/>
            </a:pPr>
            <a:r>
              <a:rPr lang="en-US" dirty="0" smtClean="0"/>
              <a:t>In order to test and debug a mail app, you must have a installed version of Exchange 2013 and a valid Exchange account with a mailbox. When you</a:t>
            </a:r>
            <a:r>
              <a:rPr lang="en-US" baseline="0" dirty="0" smtClean="0"/>
              <a:t> </a:t>
            </a:r>
            <a:r>
              <a:rPr lang="en-US" i="0" baseline="0" dirty="0" smtClean="0"/>
              <a:t>p</a:t>
            </a:r>
            <a:r>
              <a:rPr lang="en-US" sz="2000" i="0" dirty="0" smtClean="0"/>
              <a:t>ress the {F5} key for the first time Visual Studio 2012 prompts you with the dialog shown</a:t>
            </a:r>
            <a:r>
              <a:rPr lang="en-US" sz="2000" i="0" baseline="0" dirty="0" smtClean="0"/>
              <a:t> above to track </a:t>
            </a:r>
            <a:r>
              <a:rPr lang="en-US" sz="2000" i="0" dirty="0" smtClean="0"/>
              <a:t>the server running Exchange 2013</a:t>
            </a:r>
            <a:r>
              <a:rPr lang="en-US" sz="2000" i="0" baseline="0" dirty="0" smtClean="0"/>
              <a:t> as well as the login </a:t>
            </a:r>
            <a:r>
              <a:rPr lang="en-US" sz="2000" i="0" dirty="0" smtClean="0"/>
              <a:t>credentials for the user mailbox used</a:t>
            </a:r>
            <a:r>
              <a:rPr lang="en-US" sz="2000" i="0" baseline="0" dirty="0" smtClean="0"/>
              <a:t> for testing.</a:t>
            </a:r>
            <a:endParaRPr lang="en-US" sz="2000" i="0"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4B1E4AE6-B13F-4455-827C-35C498DD3E04}" type="datetime1">
              <a:rPr lang="en-US" smtClean="0"/>
              <a:t>12/13/2012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81347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mail app is created with one or more activation rules. These rules are defined in the app manifest using XML.</a:t>
            </a:r>
            <a:r>
              <a:rPr lang="en-US" baseline="0" dirty="0" smtClean="0"/>
              <a:t> These activation rules are run for each installed mail app whenever the user select a new mail item that is a mail message, and event or an appointment. </a:t>
            </a:r>
            <a:r>
              <a:rPr lang="en-US" dirty="0" smtClean="0"/>
              <a:t>If the conditions for an activation rule are met, then the mail app is activated and becomes available to start by the user.</a:t>
            </a:r>
          </a:p>
          <a:p>
            <a:endParaRPr lang="en-US" dirty="0" smtClean="0"/>
          </a:p>
          <a:p>
            <a:r>
              <a:rPr lang="en-US" dirty="0" smtClean="0"/>
              <a:t>A</a:t>
            </a:r>
            <a:r>
              <a:rPr lang="en-US" baseline="0" dirty="0" smtClean="0"/>
              <a:t> simple mail app can be based on a single activation rule. However, a mail app can contain </a:t>
            </a:r>
            <a:r>
              <a:rPr lang="en-US" dirty="0" smtClean="0"/>
              <a:t>multiple rules that can be combined for complex activation needs. When you add m</a:t>
            </a:r>
            <a:r>
              <a:rPr lang="en-US" baseline="0" dirty="0" smtClean="0"/>
              <a:t>ore than one activation rule, you must decide whether to </a:t>
            </a:r>
            <a:r>
              <a:rPr lang="en-US" dirty="0" smtClean="0"/>
              <a:t>AND the rules together or to OR the rules</a:t>
            </a:r>
            <a:r>
              <a:rPr lang="en-US" baseline="0" dirty="0" smtClean="0"/>
              <a:t> together. </a:t>
            </a:r>
          </a:p>
          <a:p>
            <a:endParaRPr lang="en-US" dirty="0" smtClean="0"/>
          </a:p>
          <a:p>
            <a:pPr marL="0" marR="0" lvl="0" indent="0" algn="l" defTabSz="914363" rtl="0" eaLnBrk="1" fontAlgn="auto" latinLnBrk="0" hangingPunct="1">
              <a:lnSpc>
                <a:spcPct val="90000"/>
              </a:lnSpc>
              <a:spcBef>
                <a:spcPts val="0"/>
              </a:spcBef>
              <a:spcAft>
                <a:spcPts val="333"/>
              </a:spcAft>
              <a:buClrTx/>
              <a:buSzTx/>
              <a:buFontTx/>
              <a:buNone/>
              <a:tabLst/>
              <a:defRPr/>
            </a:pPr>
            <a:r>
              <a:rPr lang="en-US" dirty="0" smtClean="0"/>
              <a:t>Activation rules can be based on known entities such as address and phone numbers. For more specific scenarios,</a:t>
            </a:r>
            <a:r>
              <a:rPr lang="en-US" baseline="0" dirty="0" smtClean="0"/>
              <a:t> activation </a:t>
            </a:r>
            <a:r>
              <a:rPr lang="en-US" dirty="0" smtClean="0"/>
              <a:t>rules can also be defined using custom regular expressions.</a:t>
            </a:r>
          </a:p>
          <a:p>
            <a:pPr lvl="0"/>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185BCF2C-AA67-48B1-AD72-80C5E220758E}" type="datetime1">
              <a:rPr lang="en-US" smtClean="0"/>
              <a:t>12/13/2012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7412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a:t>
            </a:r>
            <a:r>
              <a:rPr lang="en-US" baseline="0" dirty="0" smtClean="0"/>
              <a:t> different types of activation rules. </a:t>
            </a:r>
          </a:p>
          <a:p>
            <a:endParaRPr lang="en-US" baseline="0" dirty="0" smtClean="0"/>
          </a:p>
          <a:p>
            <a:r>
              <a:rPr lang="en-US" sz="2400" dirty="0" smtClean="0"/>
              <a:t>The </a:t>
            </a:r>
            <a:r>
              <a:rPr lang="en-US" sz="2400" b="1" dirty="0" err="1" smtClean="0"/>
              <a:t>ItemIs</a:t>
            </a:r>
            <a:r>
              <a:rPr lang="en-US" sz="2400" dirty="0" smtClean="0"/>
              <a:t> rule</a:t>
            </a:r>
            <a:r>
              <a:rPr lang="en-US" sz="2400" baseline="0" dirty="0" smtClean="0"/>
              <a:t> </a:t>
            </a:r>
            <a:r>
              <a:rPr lang="en-US" sz="2000" dirty="0" smtClean="0"/>
              <a:t>checks to see whether the item type is a</a:t>
            </a:r>
            <a:r>
              <a:rPr lang="en-US" sz="2000" baseline="0" dirty="0" smtClean="0"/>
              <a:t> message or an </a:t>
            </a:r>
            <a:r>
              <a:rPr lang="en-US" sz="2000" dirty="0" smtClean="0"/>
              <a:t>appointment.</a:t>
            </a:r>
          </a:p>
          <a:p>
            <a:endParaRPr lang="en-US" sz="2000" dirty="0" smtClean="0"/>
          </a:p>
          <a:p>
            <a:pPr lvl="1"/>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ItemIs</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ItemType</a:t>
            </a:r>
            <a:r>
              <a:rPr lang="en-US" sz="1600" b="1" dirty="0" smtClean="0">
                <a:solidFill>
                  <a:schemeClr val="bg2">
                    <a:lumMod val="75000"/>
                  </a:schemeClr>
                </a:solidFill>
                <a:latin typeface="Lucida Console" pitchFamily="49" charset="0"/>
              </a:rPr>
              <a:t>=“Message”&gt;</a:t>
            </a:r>
          </a:p>
          <a:p>
            <a:endParaRPr lang="en-US" sz="2400" dirty="0" smtClean="0"/>
          </a:p>
          <a:p>
            <a:endParaRPr lang="en-US" sz="2400" dirty="0" smtClean="0"/>
          </a:p>
          <a:p>
            <a:r>
              <a:rPr lang="en-US" sz="2400" dirty="0" smtClean="0"/>
              <a:t>The </a:t>
            </a:r>
            <a:r>
              <a:rPr lang="en-US" sz="2400" b="1" dirty="0" err="1" smtClean="0"/>
              <a:t>ItemHasKnownEntity</a:t>
            </a:r>
            <a:r>
              <a:rPr lang="en-US" sz="2400" dirty="0" smtClean="0"/>
              <a:t> rule</a:t>
            </a:r>
            <a:r>
              <a:rPr lang="en-US" sz="2400" baseline="0" dirty="0" smtClean="0"/>
              <a:t> </a:t>
            </a:r>
            <a:r>
              <a:rPr lang="en-US" sz="2000" dirty="0" smtClean="0"/>
              <a:t>checks to see if the item has a specific type of known entity </a:t>
            </a:r>
          </a:p>
          <a:p>
            <a:endParaRPr lang="en-US" sz="2000" dirty="0" smtClean="0"/>
          </a:p>
          <a:p>
            <a:pPr lvl="1"/>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ItemHasKnownEntity</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EntityType</a:t>
            </a:r>
            <a:r>
              <a:rPr lang="en-US" sz="1600" b="1" dirty="0" smtClean="0">
                <a:solidFill>
                  <a:schemeClr val="bg2">
                    <a:lumMod val="75000"/>
                  </a:schemeClr>
                </a:solidFill>
                <a:latin typeface="Lucida Console" pitchFamily="49" charset="0"/>
              </a:rPr>
              <a:t>=“Address” /&gt;</a:t>
            </a:r>
          </a:p>
          <a:p>
            <a:endParaRPr lang="en-US" sz="2400" dirty="0" smtClean="0"/>
          </a:p>
          <a:p>
            <a:endParaRPr lang="en-US" sz="2400" dirty="0" smtClean="0"/>
          </a:p>
          <a:p>
            <a:r>
              <a:rPr lang="en-US" sz="2400" dirty="0" smtClean="0"/>
              <a:t>The </a:t>
            </a:r>
            <a:r>
              <a:rPr lang="en-US" sz="2400" b="1" dirty="0" err="1" smtClean="0"/>
              <a:t>ItemHasRegularExpressionMatch</a:t>
            </a:r>
            <a:r>
              <a:rPr lang="en-US" sz="2400" dirty="0" smtClean="0"/>
              <a:t> rule checks to see if an item has content that matches</a:t>
            </a:r>
            <a:r>
              <a:rPr lang="en-US" sz="2400" baseline="0" dirty="0" smtClean="0"/>
              <a:t> </a:t>
            </a:r>
            <a:r>
              <a:rPr lang="en-US" sz="2000" dirty="0" smtClean="0"/>
              <a:t>custom regular expression.</a:t>
            </a:r>
          </a:p>
          <a:p>
            <a:endParaRPr lang="en-US" sz="2400" dirty="0" smtClean="0"/>
          </a:p>
          <a:p>
            <a:r>
              <a:rPr lang="en-US" sz="2400" dirty="0" smtClean="0"/>
              <a:t>The </a:t>
            </a:r>
            <a:r>
              <a:rPr lang="en-US" sz="2400" b="1" dirty="0" err="1" smtClean="0"/>
              <a:t>RuleCollection</a:t>
            </a:r>
            <a:r>
              <a:rPr lang="en-US" sz="2400" dirty="0" smtClean="0"/>
              <a:t> rule combines two or more inner rules </a:t>
            </a:r>
            <a:r>
              <a:rPr lang="en-US" sz="2000" dirty="0" smtClean="0"/>
              <a:t>using either the AND operator or the OR</a:t>
            </a:r>
            <a:r>
              <a:rPr lang="en-US" sz="2000" baseline="0" dirty="0" smtClean="0"/>
              <a:t> operator. When using the AND operator, all inner rules must be met for activation to occur. When using the OR operator, only one inner rule must be met for activation to occur.</a:t>
            </a:r>
            <a:endParaRPr lang="en-US" sz="2000" dirty="0" smtClean="0"/>
          </a:p>
        </p:txBody>
      </p:sp>
      <p:sp>
        <p:nvSpPr>
          <p:cNvPr id="4" name="Date Placeholder 3"/>
          <p:cNvSpPr>
            <a:spLocks noGrp="1"/>
          </p:cNvSpPr>
          <p:nvPr>
            <p:ph type="dt" idx="10"/>
          </p:nvPr>
        </p:nvSpPr>
        <p:spPr>
          <a:xfrm>
            <a:off x="3884613" y="0"/>
            <a:ext cx="2971800" cy="457200"/>
          </a:xfrm>
          <a:prstGeom prst="rect">
            <a:avLst/>
          </a:prstGeom>
        </p:spPr>
        <p:txBody>
          <a:bodyPr/>
          <a:lstStyle/>
          <a:p>
            <a:fld id="{5C4C0152-C767-4F4A-A84E-F34607155542}" type="datetime1">
              <a:rPr lang="en-US" smtClean="0"/>
              <a:t>12/13/2012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12342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Outlook 2013 is aware of several specific well-known types of entities which are listed in the table on the slide above.</a:t>
            </a:r>
            <a:r>
              <a:rPr lang="en-US" sz="2400" baseline="0" dirty="0" smtClean="0"/>
              <a:t> When you create an activation rule based on one of these entities, Outlook will </a:t>
            </a:r>
            <a:r>
              <a:rPr lang="en-US" sz="2400" dirty="0" smtClean="0"/>
              <a:t>parse and scan the current item </a:t>
            </a:r>
            <a:r>
              <a:rPr lang="en-US" sz="2000" dirty="0" smtClean="0"/>
              <a:t>for the presence of content that matches that type</a:t>
            </a:r>
            <a:r>
              <a:rPr lang="en-US" sz="2000" baseline="0" dirty="0" smtClean="0"/>
              <a:t> </a:t>
            </a:r>
            <a:r>
              <a:rPr lang="en-US" sz="2000" dirty="0" smtClean="0"/>
              <a:t>of entity.</a:t>
            </a:r>
          </a:p>
          <a:p>
            <a:endParaRPr lang="en-US" sz="2000" dirty="0" smtClean="0"/>
          </a:p>
          <a:p>
            <a:r>
              <a:rPr lang="en-US" sz="2000" dirty="0" smtClean="0"/>
              <a:t>To create an activation rule based on a well-known entity with XML inside the app manifest,</a:t>
            </a:r>
            <a:r>
              <a:rPr lang="en-US" sz="2000" baseline="0" dirty="0" smtClean="0"/>
              <a:t> you use the </a:t>
            </a:r>
            <a:r>
              <a:rPr lang="en-US" sz="2000" b="1" dirty="0" err="1" smtClean="0"/>
              <a:t>ItemHasKnownEntity</a:t>
            </a:r>
            <a:r>
              <a:rPr lang="en-US" sz="2000" dirty="0" smtClean="0"/>
              <a:t> rule</a:t>
            </a:r>
          </a:p>
          <a:p>
            <a:endParaRPr lang="en-US" sz="2000" dirty="0" smtClean="0"/>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ItemHasKnownEntity</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EntityType</a:t>
            </a:r>
            <a:r>
              <a:rPr lang="en-US" sz="1600" b="1" dirty="0" smtClean="0">
                <a:solidFill>
                  <a:schemeClr val="bg2">
                    <a:lumMod val="75000"/>
                  </a:schemeClr>
                </a:solidFill>
                <a:latin typeface="Lucida Console" pitchFamily="49" charset="0"/>
              </a:rPr>
              <a:t>=“Address” /&gt;</a:t>
            </a:r>
          </a:p>
          <a:p>
            <a:endParaRPr lang="en-US" sz="2000" dirty="0" smtClean="0"/>
          </a:p>
          <a:p>
            <a:r>
              <a:rPr lang="en-US" sz="2000" dirty="0" smtClean="0"/>
              <a:t>When you are writing JavaScript code for the mail app,</a:t>
            </a:r>
            <a:r>
              <a:rPr lang="en-US" sz="2000" baseline="0" dirty="0" smtClean="0"/>
              <a:t> you will need to retrieve the entity value which can be done using </a:t>
            </a:r>
            <a:r>
              <a:rPr lang="en-US" sz="2000" dirty="0" smtClean="0"/>
              <a:t>the API functions </a:t>
            </a:r>
            <a:r>
              <a:rPr lang="en-US" sz="2000" b="1" dirty="0" err="1" smtClean="0"/>
              <a:t>getEntities</a:t>
            </a:r>
            <a:r>
              <a:rPr lang="en-US" sz="2000" dirty="0" smtClean="0"/>
              <a:t> or </a:t>
            </a:r>
            <a:r>
              <a:rPr lang="en-US" sz="2000" b="1" dirty="0" err="1" smtClean="0"/>
              <a:t>getEntitiesByType</a:t>
            </a:r>
            <a:r>
              <a:rPr lang="en-US" sz="2000" dirty="0" smtClean="0"/>
              <a:t>.</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27E14BA-F5CB-4FDA-977E-0AE0D03BD4E1}" type="datetime1">
              <a:rPr lang="en-US" smtClean="0"/>
              <a:t>12/13/2012</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909981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23.tmp"/><Relationship Id="rId5" Type="http://schemas.openxmlformats.org/officeDocument/2006/relationships/image" Target="../media/image22.tmp"/><Relationship Id="rId4" Type="http://schemas.openxmlformats.org/officeDocument/2006/relationships/image" Target="../media/image21.tm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8.tmp"/><Relationship Id="rId4" Type="http://schemas.openxmlformats.org/officeDocument/2006/relationships/image" Target="../media/image17.tmp"/></Relationships>
</file>

<file path=ppt/slides/_rels/slide8.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600" dirty="0" smtClean="0"/>
              <a:t>Mail Apps for Office</a:t>
            </a:r>
            <a:endParaRPr lang="en-US" sz="6600" dirty="0"/>
          </a:p>
        </p:txBody>
      </p:sp>
      <p:sp>
        <p:nvSpPr>
          <p:cNvPr id="5" name="Text Placeholder 4"/>
          <p:cNvSpPr>
            <a:spLocks noGrp="1"/>
          </p:cNvSpPr>
          <p:nvPr>
            <p:ph type="body" sz="quarter" idx="12"/>
          </p:nvPr>
        </p:nvSpPr>
        <p:spPr/>
        <p:txBody>
          <a:bodyPr/>
          <a:lstStyle/>
          <a:p>
            <a:r>
              <a:rPr lang="en-US" dirty="0" smtClean="0"/>
              <a:t>Name</a:t>
            </a:r>
            <a:endParaRPr lang="en-US" dirty="0"/>
          </a:p>
          <a:p>
            <a:r>
              <a:rPr lang="en-US" dirty="0"/>
              <a:t>Title</a:t>
            </a:r>
          </a:p>
          <a:p>
            <a:r>
              <a:rPr lang="en-US" smtClean="0"/>
              <a:t>Company</a:t>
            </a:r>
            <a:endParaRPr lang="en-US" dirty="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Contextual Activation</a:t>
            </a:r>
            <a:endParaRPr lang="en-US" dirty="0"/>
          </a:p>
        </p:txBody>
      </p:sp>
    </p:spTree>
    <p:extLst>
      <p:ext uri="{BB962C8B-B14F-4D97-AF65-F5344CB8AC3E}">
        <p14:creationId xmlns:p14="http://schemas.microsoft.com/office/powerpoint/2010/main" val="246851266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dirty="0" smtClean="0"/>
              <a:t>Mail Apps </a:t>
            </a:r>
            <a:r>
              <a:rPr lang="en-US" dirty="0"/>
              <a:t>activate based on rules</a:t>
            </a:r>
          </a:p>
          <a:p>
            <a:pPr lvl="1"/>
            <a:r>
              <a:rPr lang="en-US" dirty="0"/>
              <a:t>Rules are defined in the manifest</a:t>
            </a:r>
          </a:p>
          <a:p>
            <a:pPr lvl="1"/>
            <a:r>
              <a:rPr lang="en-US" dirty="0"/>
              <a:t>Rules are applied to the selected item in the Explorer or Inspector</a:t>
            </a:r>
          </a:p>
          <a:p>
            <a:pPr lvl="1"/>
            <a:r>
              <a:rPr lang="en-US" dirty="0"/>
              <a:t>If conditions are met, the </a:t>
            </a:r>
            <a:r>
              <a:rPr lang="en-US" dirty="0" smtClean="0"/>
              <a:t>App </a:t>
            </a:r>
            <a:r>
              <a:rPr lang="en-US" dirty="0"/>
              <a:t>will be </a:t>
            </a:r>
            <a:r>
              <a:rPr lang="en-US" dirty="0" smtClean="0"/>
              <a:t>activated and available for use</a:t>
            </a:r>
            <a:endParaRPr lang="en-US" dirty="0"/>
          </a:p>
          <a:p>
            <a:r>
              <a:rPr lang="en-US" dirty="0" smtClean="0"/>
              <a:t>About </a:t>
            </a:r>
            <a:r>
              <a:rPr lang="en-US" dirty="0"/>
              <a:t>rules</a:t>
            </a:r>
          </a:p>
          <a:p>
            <a:pPr lvl="1"/>
            <a:r>
              <a:rPr lang="en-US" dirty="0"/>
              <a:t>Multiple rules can be combined for complex activation needs</a:t>
            </a:r>
          </a:p>
          <a:p>
            <a:pPr lvl="1"/>
            <a:r>
              <a:rPr lang="en-US" dirty="0"/>
              <a:t>Apply logical AND or </a:t>
            </a:r>
            <a:r>
              <a:rPr lang="en-US" dirty="0" err="1"/>
              <a:t>OR</a:t>
            </a:r>
            <a:r>
              <a:rPr lang="en-US" dirty="0"/>
              <a:t> operators</a:t>
            </a:r>
          </a:p>
          <a:p>
            <a:pPr lvl="1"/>
            <a:r>
              <a:rPr lang="en-US" dirty="0" smtClean="0"/>
              <a:t>Rules can access known entities such as phone numbers</a:t>
            </a:r>
          </a:p>
          <a:p>
            <a:pPr lvl="1"/>
            <a:r>
              <a:rPr lang="en-US" dirty="0" smtClean="0"/>
              <a:t>Rules </a:t>
            </a:r>
            <a:r>
              <a:rPr lang="en-US" dirty="0"/>
              <a:t>can be defined using regular expressions</a:t>
            </a:r>
          </a:p>
          <a:p>
            <a:endParaRPr lang="en-US" dirty="0"/>
          </a:p>
        </p:txBody>
      </p:sp>
      <p:sp>
        <p:nvSpPr>
          <p:cNvPr id="4" name="Title 3"/>
          <p:cNvSpPr>
            <a:spLocks noGrp="1"/>
          </p:cNvSpPr>
          <p:nvPr>
            <p:ph type="title"/>
          </p:nvPr>
        </p:nvSpPr>
        <p:spPr/>
        <p:txBody>
          <a:bodyPr/>
          <a:lstStyle/>
          <a:p>
            <a:r>
              <a:rPr lang="en-US" dirty="0" smtClean="0"/>
              <a:t>Rule-based Activation</a:t>
            </a:r>
            <a:endParaRPr lang="en-US" dirty="0"/>
          </a:p>
        </p:txBody>
      </p:sp>
    </p:spTree>
    <p:extLst>
      <p:ext uri="{BB962C8B-B14F-4D97-AF65-F5344CB8AC3E}">
        <p14:creationId xmlns:p14="http://schemas.microsoft.com/office/powerpoint/2010/main" val="2694356945"/>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sz="2400" dirty="0" err="1" smtClean="0"/>
              <a:t>ItemIs</a:t>
            </a:r>
            <a:endParaRPr lang="en-US" sz="2400" dirty="0" smtClean="0"/>
          </a:p>
          <a:p>
            <a:pPr lvl="1"/>
            <a:r>
              <a:rPr lang="en-US" sz="2000" dirty="0" smtClean="0"/>
              <a:t>A rule that checks the item type (appointment or message)</a:t>
            </a:r>
          </a:p>
          <a:p>
            <a:pPr lvl="1"/>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ItemIs</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ItemType</a:t>
            </a:r>
            <a:r>
              <a:rPr lang="en-US" sz="1600" b="1" dirty="0" smtClean="0">
                <a:solidFill>
                  <a:schemeClr val="bg2">
                    <a:lumMod val="75000"/>
                  </a:schemeClr>
                </a:solidFill>
                <a:latin typeface="Lucida Console" pitchFamily="49" charset="0"/>
              </a:rPr>
              <a:t>=“Message”&gt;</a:t>
            </a:r>
          </a:p>
          <a:p>
            <a:r>
              <a:rPr lang="en-US" sz="2400" dirty="0" err="1" smtClean="0"/>
              <a:t>ItemHasKnownEntity</a:t>
            </a:r>
            <a:endParaRPr lang="en-US" sz="2400" dirty="0" smtClean="0"/>
          </a:p>
          <a:p>
            <a:pPr lvl="1"/>
            <a:r>
              <a:rPr lang="en-US" sz="2000" dirty="0" smtClean="0"/>
              <a:t>A rule to check if the item has a specific type of known entity </a:t>
            </a:r>
          </a:p>
          <a:p>
            <a:pPr lvl="1"/>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ItemHasKnownEntity</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EntityType</a:t>
            </a:r>
            <a:r>
              <a:rPr lang="en-US" sz="1600" b="1" dirty="0" smtClean="0">
                <a:solidFill>
                  <a:schemeClr val="bg2">
                    <a:lumMod val="75000"/>
                  </a:schemeClr>
                </a:solidFill>
                <a:latin typeface="Lucida Console" pitchFamily="49" charset="0"/>
              </a:rPr>
              <a:t>=“Address” /&gt;</a:t>
            </a:r>
          </a:p>
          <a:p>
            <a:r>
              <a:rPr lang="en-US" sz="2400" dirty="0" err="1" smtClean="0"/>
              <a:t>ItemHasRegularExpressionMatch</a:t>
            </a:r>
            <a:endParaRPr lang="en-US" sz="2400" dirty="0" smtClean="0"/>
          </a:p>
          <a:p>
            <a:pPr lvl="1"/>
            <a:r>
              <a:rPr lang="en-US" sz="2000" dirty="0" smtClean="0"/>
              <a:t>Defines a rule using a custom regular expression to match the contents of an item</a:t>
            </a:r>
          </a:p>
          <a:p>
            <a:r>
              <a:rPr lang="en-US" sz="2400" dirty="0" err="1" smtClean="0"/>
              <a:t>RuleCollection</a:t>
            </a:r>
            <a:endParaRPr lang="en-US" sz="2400" dirty="0" smtClean="0"/>
          </a:p>
          <a:p>
            <a:pPr lvl="1"/>
            <a:r>
              <a:rPr lang="en-US" sz="2000" dirty="0" smtClean="0"/>
              <a:t>Defines a rule composed of multiple rules (combined using AND or OR)</a:t>
            </a:r>
            <a:endParaRPr lang="en-US" sz="2000" dirty="0"/>
          </a:p>
        </p:txBody>
      </p:sp>
      <p:sp>
        <p:nvSpPr>
          <p:cNvPr id="4" name="Title 3"/>
          <p:cNvSpPr>
            <a:spLocks noGrp="1"/>
          </p:cNvSpPr>
          <p:nvPr>
            <p:ph type="title"/>
          </p:nvPr>
        </p:nvSpPr>
        <p:spPr/>
        <p:txBody>
          <a:bodyPr/>
          <a:lstStyle/>
          <a:p>
            <a:r>
              <a:rPr lang="en-US" dirty="0" smtClean="0"/>
              <a:t>Activation Rule Types</a:t>
            </a:r>
            <a:endParaRPr lang="en-US" dirty="0"/>
          </a:p>
        </p:txBody>
      </p:sp>
    </p:spTree>
    <p:extLst>
      <p:ext uri="{BB962C8B-B14F-4D97-AF65-F5344CB8AC3E}">
        <p14:creationId xmlns:p14="http://schemas.microsoft.com/office/powerpoint/2010/main" val="4248017843"/>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lstStyle/>
          <a:p>
            <a:r>
              <a:rPr lang="en-US" sz="2400" dirty="0" smtClean="0"/>
              <a:t>Outlook is aware of specific types of entities</a:t>
            </a:r>
          </a:p>
          <a:p>
            <a:pPr lvl="1"/>
            <a:r>
              <a:rPr lang="en-US" sz="2000" dirty="0" smtClean="0"/>
              <a:t>Items are parsed and scanned for common types of entities </a:t>
            </a:r>
          </a:p>
          <a:p>
            <a:pPr lvl="1"/>
            <a:r>
              <a:rPr lang="en-US" sz="2000" dirty="0" smtClean="0"/>
              <a:t>Use </a:t>
            </a:r>
            <a:r>
              <a:rPr lang="en-US" sz="2000" dirty="0" err="1" smtClean="0"/>
              <a:t>ItemHasKnownEntity</a:t>
            </a:r>
            <a:r>
              <a:rPr lang="en-US" sz="2000" dirty="0" smtClean="0"/>
              <a:t> rules to based activation rules on entities</a:t>
            </a:r>
          </a:p>
          <a:p>
            <a:pPr lvl="1"/>
            <a:r>
              <a:rPr lang="en-US" sz="2000" dirty="0" smtClean="0"/>
              <a:t>Within app use API functions </a:t>
            </a:r>
            <a:r>
              <a:rPr lang="en-US" sz="2000" dirty="0" err="1" smtClean="0"/>
              <a:t>getEntities</a:t>
            </a:r>
            <a:r>
              <a:rPr lang="en-US" sz="2000" dirty="0" smtClean="0"/>
              <a:t> or </a:t>
            </a:r>
            <a:r>
              <a:rPr lang="en-US" sz="2000" dirty="0" err="1" smtClean="0"/>
              <a:t>getEntitiesByType</a:t>
            </a:r>
            <a:endParaRPr lang="en-US" sz="2000" dirty="0" smtClean="0"/>
          </a:p>
        </p:txBody>
      </p:sp>
      <p:sp>
        <p:nvSpPr>
          <p:cNvPr id="2" name="Title 1"/>
          <p:cNvSpPr>
            <a:spLocks noGrp="1"/>
          </p:cNvSpPr>
          <p:nvPr>
            <p:ph type="title"/>
          </p:nvPr>
        </p:nvSpPr>
        <p:spPr/>
        <p:txBody>
          <a:bodyPr/>
          <a:lstStyle/>
          <a:p>
            <a:r>
              <a:rPr lang="en-US" smtClean="0"/>
              <a:t>Well-known Entity Examples</a:t>
            </a:r>
            <a:endParaRPr lang="en-US" dirty="0"/>
          </a:p>
        </p:txBody>
      </p:sp>
      <p:graphicFrame>
        <p:nvGraphicFramePr>
          <p:cNvPr id="3" name="Table 2"/>
          <p:cNvGraphicFramePr>
            <a:graphicFrameLocks noGrp="1"/>
          </p:cNvGraphicFramePr>
          <p:nvPr>
            <p:extLst/>
          </p:nvPr>
        </p:nvGraphicFramePr>
        <p:xfrm>
          <a:off x="2888858" y="2910134"/>
          <a:ext cx="7177634" cy="3620678"/>
        </p:xfrm>
        <a:graphic>
          <a:graphicData uri="http://schemas.openxmlformats.org/drawingml/2006/table">
            <a:tbl>
              <a:tblPr firstRow="1" bandRow="1">
                <a:tableStyleId>{2D5ABB26-0587-4C30-8999-92F81FD0307C}</a:tableStyleId>
              </a:tblPr>
              <a:tblGrid>
                <a:gridCol w="2051842"/>
                <a:gridCol w="5125792"/>
              </a:tblGrid>
              <a:tr h="295386">
                <a:tc>
                  <a:txBody>
                    <a:bodyPr/>
                    <a:lstStyle/>
                    <a:p>
                      <a:r>
                        <a:rPr lang="en-US" sz="1600" dirty="0" smtClean="0"/>
                        <a:t>Entity type</a:t>
                      </a:r>
                      <a:endParaRPr lang="en-US" sz="1600" b="1" dirty="0"/>
                    </a:p>
                  </a:txBody>
                  <a:tcPr>
                    <a:solidFill>
                      <a:schemeClr val="bg1">
                        <a:lumMod val="95000"/>
                      </a:schemeClr>
                    </a:solidFill>
                  </a:tcPr>
                </a:tc>
                <a:tc>
                  <a:txBody>
                    <a:bodyPr/>
                    <a:lstStyle/>
                    <a:p>
                      <a:r>
                        <a:rPr lang="en-US" sz="1600" dirty="0" smtClean="0"/>
                        <a:t>Recognition</a:t>
                      </a:r>
                      <a:r>
                        <a:rPr lang="en-US" sz="1600" baseline="0" dirty="0" smtClean="0"/>
                        <a:t> condition</a:t>
                      </a:r>
                      <a:endParaRPr lang="en-US" sz="1600" b="1" dirty="0"/>
                    </a:p>
                  </a:txBody>
                  <a:tcPr>
                    <a:solidFill>
                      <a:schemeClr val="bg1">
                        <a:lumMod val="95000"/>
                      </a:schemeClr>
                    </a:solidFill>
                  </a:tcPr>
                </a:tc>
              </a:tr>
              <a:tr h="428309">
                <a:tc>
                  <a:txBody>
                    <a:bodyPr/>
                    <a:lstStyle/>
                    <a:p>
                      <a:r>
                        <a:rPr lang="en-US" sz="1400" dirty="0" smtClean="0"/>
                        <a:t>Address</a:t>
                      </a:r>
                      <a:endParaRPr lang="en-US" sz="1400" dirty="0">
                        <a:solidFill>
                          <a:srgbClr val="595959"/>
                        </a:solidFill>
                      </a:endParaRPr>
                    </a:p>
                  </a:txBody>
                  <a:tcPr>
                    <a:lnR w="1270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tcPr>
                </a:tc>
                <a:tc>
                  <a:txBody>
                    <a:bodyPr/>
                    <a:lstStyle/>
                    <a:p>
                      <a:r>
                        <a:rPr lang="en-US" sz="1400" dirty="0" smtClean="0"/>
                        <a:t>United States street addresses</a:t>
                      </a:r>
                    </a:p>
                    <a:p>
                      <a:r>
                        <a:rPr lang="en-US" sz="1200" dirty="0" smtClean="0"/>
                        <a:t>1 Microsoft Way, Redmond, WA 07722</a:t>
                      </a:r>
                      <a:endParaRPr lang="en-US" sz="1200" dirty="0">
                        <a:solidFill>
                          <a:srgbClr val="C00000"/>
                        </a:solidFill>
                      </a:endParaRPr>
                    </a:p>
                  </a:txBody>
                  <a:tcPr>
                    <a:lnL w="12700" cap="flat" cmpd="sng" algn="ctr">
                      <a:solidFill>
                        <a:schemeClr val="accent5"/>
                      </a:solidFill>
                      <a:prstDash val="solid"/>
                      <a:round/>
                      <a:headEnd type="none" w="med" len="med"/>
                      <a:tailEnd type="none" w="med" len="med"/>
                    </a:lnL>
                    <a:lnB w="12700" cap="flat" cmpd="sng" algn="ctr">
                      <a:solidFill>
                        <a:schemeClr val="accent5"/>
                      </a:solidFill>
                      <a:prstDash val="solid"/>
                      <a:round/>
                      <a:headEnd type="none" w="med" len="med"/>
                      <a:tailEnd type="none" w="med" len="med"/>
                    </a:lnB>
                  </a:tcPr>
                </a:tc>
              </a:tr>
              <a:tr h="423499">
                <a:tc>
                  <a:txBody>
                    <a:bodyPr/>
                    <a:lstStyle/>
                    <a:p>
                      <a:r>
                        <a:rPr lang="en-US" sz="1400" dirty="0" smtClean="0"/>
                        <a:t>EmailAddress</a:t>
                      </a:r>
                      <a:endParaRPr lang="en-US" sz="1400" dirty="0">
                        <a:solidFill>
                          <a:srgbClr val="595959"/>
                        </a:solidFill>
                      </a:endParaRP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r>
                        <a:rPr lang="en-US" sz="1400" dirty="0" smtClean="0"/>
                        <a:t>Any SMTP email address</a:t>
                      </a:r>
                      <a:endParaRPr lang="en-US" sz="1400" dirty="0">
                        <a:solidFill>
                          <a:srgbClr val="595959"/>
                        </a:solidFill>
                      </a:endParaRP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428309">
                <a:tc>
                  <a:txBody>
                    <a:bodyPr/>
                    <a:lstStyle/>
                    <a:p>
                      <a:r>
                        <a:rPr lang="en-US" sz="1400" dirty="0" smtClean="0"/>
                        <a:t>MeetingSuggestion</a:t>
                      </a:r>
                      <a:endParaRPr lang="en-US" sz="1400" dirty="0">
                        <a:solidFill>
                          <a:srgbClr val="595959"/>
                        </a:solidFill>
                      </a:endParaRP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r>
                        <a:rPr lang="en-US" sz="1400" dirty="0" smtClean="0"/>
                        <a:t>A reference to an event or meeting</a:t>
                      </a:r>
                      <a:endParaRPr lang="en-US" sz="1400" baseline="0" dirty="0" smtClean="0"/>
                    </a:p>
                    <a:p>
                      <a:r>
                        <a:rPr lang="en-US" sz="1200" baseline="0" dirty="0" smtClean="0"/>
                        <a:t>Let’s meet next Tuesday for lunch.</a:t>
                      </a:r>
                      <a:endParaRPr lang="en-US" sz="1200" dirty="0" smtClean="0">
                        <a:solidFill>
                          <a:srgbClr val="C00000"/>
                        </a:solidFill>
                      </a:endParaRP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428309">
                <a:tc>
                  <a:txBody>
                    <a:bodyPr/>
                    <a:lstStyle/>
                    <a:p>
                      <a:r>
                        <a:rPr lang="en-US" sz="1400" dirty="0" smtClean="0"/>
                        <a:t>Contact</a:t>
                      </a:r>
                      <a:endParaRPr lang="en-US" sz="1400" dirty="0">
                        <a:solidFill>
                          <a:srgbClr val="595959"/>
                        </a:solidFill>
                      </a:endParaRP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r>
                        <a:rPr lang="en-US" sz="1400" dirty="0" smtClean="0"/>
                        <a:t>A personal name related to other entities</a:t>
                      </a:r>
                      <a:endParaRPr lang="en-US" sz="1400" baseline="0" dirty="0" smtClean="0"/>
                    </a:p>
                    <a:p>
                      <a:r>
                        <a:rPr lang="en-US" sz="1200" baseline="0" dirty="0" smtClean="0"/>
                        <a:t>Steve Ballmer, Microsoft, 1 Microsoft Way, Redmond, WA 07722</a:t>
                      </a:r>
                      <a:endParaRPr lang="en-US" sz="1200" dirty="0">
                        <a:solidFill>
                          <a:srgbClr val="C00000"/>
                        </a:solidFill>
                      </a:endParaRP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428309">
                <a:tc>
                  <a:txBody>
                    <a:bodyPr/>
                    <a:lstStyle/>
                    <a:p>
                      <a:r>
                        <a:rPr lang="en-US" sz="1400" dirty="0" smtClean="0"/>
                        <a:t>PhoneNumber</a:t>
                      </a:r>
                      <a:endParaRPr lang="en-US" sz="1400" dirty="0">
                        <a:solidFill>
                          <a:srgbClr val="595959"/>
                        </a:solidFill>
                      </a:endParaRP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r>
                        <a:rPr lang="en-US" sz="1400" dirty="0" smtClean="0"/>
                        <a:t>United</a:t>
                      </a:r>
                      <a:r>
                        <a:rPr lang="en-US" sz="1400" baseline="0" dirty="0" smtClean="0"/>
                        <a:t> States telephone numbers</a:t>
                      </a:r>
                    </a:p>
                    <a:p>
                      <a:r>
                        <a:rPr lang="en-US" sz="1200" baseline="0" dirty="0" smtClean="0"/>
                        <a:t>(507) 555-1212</a:t>
                      </a:r>
                      <a:endParaRPr lang="en-US" sz="1200" dirty="0">
                        <a:solidFill>
                          <a:srgbClr val="C00000"/>
                        </a:solidFill>
                      </a:endParaRP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428309">
                <a:tc>
                  <a:txBody>
                    <a:bodyPr/>
                    <a:lstStyle/>
                    <a:p>
                      <a:r>
                        <a:rPr lang="en-US" sz="1400" dirty="0" smtClean="0"/>
                        <a:t>TaskSuggestion</a:t>
                      </a:r>
                      <a:endParaRPr lang="en-US" sz="1400" dirty="0">
                        <a:solidFill>
                          <a:srgbClr val="595959"/>
                        </a:solidFill>
                      </a:endParaRP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r>
                        <a:rPr lang="en-US" sz="1400" dirty="0" smtClean="0"/>
                        <a:t>Actionable sentences in an email</a:t>
                      </a:r>
                    </a:p>
                    <a:p>
                      <a:r>
                        <a:rPr lang="en-US" sz="1200" dirty="0" smtClean="0"/>
                        <a:t>Please install</a:t>
                      </a:r>
                      <a:r>
                        <a:rPr lang="en-US" sz="1200" baseline="0" dirty="0" smtClean="0"/>
                        <a:t> Office 2013 on my computer.</a:t>
                      </a:r>
                      <a:endParaRPr lang="en-US" sz="1200" dirty="0">
                        <a:solidFill>
                          <a:srgbClr val="C00000"/>
                        </a:solidFill>
                      </a:endParaRP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423499">
                <a:tc>
                  <a:txBody>
                    <a:bodyPr/>
                    <a:lstStyle/>
                    <a:p>
                      <a:r>
                        <a:rPr lang="en-US" sz="1400" dirty="0" smtClean="0"/>
                        <a:t>Url</a:t>
                      </a:r>
                      <a:endParaRPr lang="en-US" sz="1400" dirty="0">
                        <a:solidFill>
                          <a:srgbClr val="595959"/>
                        </a:solidFill>
                      </a:endParaRPr>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tcPr>
                </a:tc>
                <a:tc>
                  <a:txBody>
                    <a:bodyPr/>
                    <a:lstStyle/>
                    <a:p>
                      <a:r>
                        <a:rPr lang="en-US" sz="1400" dirty="0" smtClean="0"/>
                        <a:t>A file name or web address</a:t>
                      </a:r>
                      <a:endParaRPr lang="en-US" sz="1400" dirty="0">
                        <a:solidFill>
                          <a:srgbClr val="595959"/>
                        </a:solidFill>
                      </a:endParaRPr>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2051932742"/>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dirty="0"/>
              <a:t>Creating Rules that Trigger Activation</a:t>
            </a:r>
          </a:p>
        </p:txBody>
      </p:sp>
    </p:spTree>
    <p:extLst>
      <p:ext uri="{BB962C8B-B14F-4D97-AF65-F5344CB8AC3E}">
        <p14:creationId xmlns:p14="http://schemas.microsoft.com/office/powerpoint/2010/main" val="4094504919"/>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JSOM for Outlook</a:t>
            </a:r>
            <a:endParaRPr lang="en-US" dirty="0"/>
          </a:p>
        </p:txBody>
      </p:sp>
    </p:spTree>
    <p:extLst>
      <p:ext uri="{BB962C8B-B14F-4D97-AF65-F5344CB8AC3E}">
        <p14:creationId xmlns:p14="http://schemas.microsoft.com/office/powerpoint/2010/main" val="289510225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4"/>
          <p:cNvSpPr>
            <a:spLocks noGrp="1"/>
          </p:cNvSpPr>
          <p:nvPr>
            <p:ph type="title"/>
          </p:nvPr>
        </p:nvSpPr>
        <p:spPr/>
        <p:txBody>
          <a:bodyPr/>
          <a:lstStyle/>
          <a:p>
            <a:r>
              <a:rPr lang="en-US" dirty="0" smtClean="0"/>
              <a:t>Accessing the Outlook JSOM</a:t>
            </a:r>
            <a:endParaRPr lang="en-US" dirty="0"/>
          </a:p>
        </p:txBody>
      </p:sp>
      <p:sp>
        <p:nvSpPr>
          <p:cNvPr id="2" name="Content Placeholder 1"/>
          <p:cNvSpPr>
            <a:spLocks noGrp="1"/>
          </p:cNvSpPr>
          <p:nvPr>
            <p:ph type="body" sz="quarter" idx="10"/>
          </p:nvPr>
        </p:nvSpPr>
        <p:spPr/>
        <p:txBody>
          <a:bodyPr/>
          <a:lstStyle/>
          <a:p>
            <a:pPr marL="0" indent="0">
              <a:buNone/>
            </a:pPr>
            <a:r>
              <a:rPr lang="en-US" dirty="0" smtClean="0"/>
              <a:t>Outlook App OM available application object</a:t>
            </a:r>
            <a:endParaRPr lang="en-US" dirty="0"/>
          </a:p>
        </p:txBody>
      </p:sp>
      <p:graphicFrame>
        <p:nvGraphicFramePr>
          <p:cNvPr id="3" name="Diagram 2"/>
          <p:cNvGraphicFramePr/>
          <p:nvPr>
            <p:extLst/>
          </p:nvPr>
        </p:nvGraphicFramePr>
        <p:xfrm>
          <a:off x="2208907" y="2182581"/>
          <a:ext cx="7509627" cy="4477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252112"/>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Outlook App OM for Mail Apps</a:t>
            </a:r>
            <a:endParaRPr lang="en-US" dirty="0"/>
          </a:p>
        </p:txBody>
      </p:sp>
      <p:sp>
        <p:nvSpPr>
          <p:cNvPr id="5" name="Content Placeholder 4"/>
          <p:cNvSpPr>
            <a:spLocks noGrp="1"/>
          </p:cNvSpPr>
          <p:nvPr>
            <p:ph type="body" sz="quarter" idx="10"/>
          </p:nvPr>
        </p:nvSpPr>
        <p:spPr/>
        <p:txBody>
          <a:bodyPr/>
          <a:lstStyle/>
          <a:p>
            <a:pPr>
              <a:spcBef>
                <a:spcPts val="800"/>
              </a:spcBef>
            </a:pPr>
            <a:r>
              <a:rPr lang="en-US" sz="2400" dirty="0"/>
              <a:t>Access to item properties</a:t>
            </a:r>
          </a:p>
          <a:p>
            <a:pPr lvl="1">
              <a:spcBef>
                <a:spcPts val="800"/>
              </a:spcBef>
            </a:pPr>
            <a:r>
              <a:rPr lang="en-US" sz="2000" dirty="0"/>
              <a:t>Recipients of the current message</a:t>
            </a:r>
          </a:p>
          <a:p>
            <a:pPr lvl="1">
              <a:spcBef>
                <a:spcPts val="800"/>
              </a:spcBef>
            </a:pPr>
            <a:r>
              <a:rPr lang="en-US" sz="2000" dirty="0"/>
              <a:t>Subject, date sent and other item properties</a:t>
            </a:r>
          </a:p>
          <a:p>
            <a:pPr lvl="1">
              <a:spcBef>
                <a:spcPts val="800"/>
              </a:spcBef>
            </a:pPr>
            <a:r>
              <a:rPr lang="en-US" sz="2000" dirty="0" smtClean="0"/>
              <a:t>Meetings (</a:t>
            </a:r>
            <a:r>
              <a:rPr lang="en-US" sz="2000" dirty="0"/>
              <a:t>start, end, attendees and location)</a:t>
            </a:r>
          </a:p>
          <a:p>
            <a:pPr>
              <a:spcBef>
                <a:spcPts val="800"/>
              </a:spcBef>
            </a:pPr>
            <a:r>
              <a:rPr lang="en-US" sz="2400" dirty="0"/>
              <a:t>User profile info</a:t>
            </a:r>
          </a:p>
          <a:p>
            <a:pPr lvl="1">
              <a:spcBef>
                <a:spcPts val="800"/>
              </a:spcBef>
            </a:pPr>
            <a:r>
              <a:rPr lang="en-US" sz="2000" dirty="0"/>
              <a:t>Name, email address, time zone</a:t>
            </a:r>
          </a:p>
          <a:p>
            <a:pPr lvl="1">
              <a:spcBef>
                <a:spcPts val="800"/>
              </a:spcBef>
            </a:pPr>
            <a:r>
              <a:rPr lang="en-US" sz="2000" dirty="0"/>
              <a:t>Regex matches and known entities</a:t>
            </a:r>
          </a:p>
          <a:p>
            <a:pPr lvl="1">
              <a:spcBef>
                <a:spcPts val="800"/>
              </a:spcBef>
            </a:pPr>
            <a:r>
              <a:rPr lang="en-US" sz="2000" dirty="0"/>
              <a:t>Use for activation rules and within </a:t>
            </a:r>
            <a:r>
              <a:rPr lang="en-US" sz="2000" dirty="0" smtClean="0"/>
              <a:t>App</a:t>
            </a:r>
            <a:endParaRPr lang="en-US" sz="2000" dirty="0"/>
          </a:p>
          <a:p>
            <a:pPr>
              <a:spcBef>
                <a:spcPts val="800"/>
              </a:spcBef>
            </a:pPr>
            <a:r>
              <a:rPr lang="en-US" sz="2400" dirty="0"/>
              <a:t>Limited Exchange Web Services </a:t>
            </a:r>
            <a:r>
              <a:rPr lang="en-US" sz="2400" dirty="0" smtClean="0"/>
              <a:t>(EWS) access</a:t>
            </a:r>
            <a:endParaRPr lang="en-US" sz="2400" dirty="0"/>
          </a:p>
          <a:p>
            <a:pPr lvl="1">
              <a:spcBef>
                <a:spcPts val="800"/>
              </a:spcBef>
            </a:pPr>
            <a:r>
              <a:rPr lang="en-US" sz="2000" dirty="0"/>
              <a:t>Look up items in mailbox</a:t>
            </a:r>
          </a:p>
          <a:p>
            <a:pPr lvl="1">
              <a:spcBef>
                <a:spcPts val="800"/>
              </a:spcBef>
            </a:pPr>
            <a:r>
              <a:rPr lang="en-US" sz="2000" dirty="0"/>
              <a:t>Create appointments, messages, tasks and contacts</a:t>
            </a:r>
          </a:p>
          <a:p>
            <a:pPr lvl="1">
              <a:spcBef>
                <a:spcPts val="800"/>
              </a:spcBef>
            </a:pPr>
            <a:r>
              <a:rPr lang="en-US" sz="2000" dirty="0"/>
              <a:t>Send messages/meeting invites</a:t>
            </a:r>
          </a:p>
          <a:p>
            <a:pPr lvl="1">
              <a:spcBef>
                <a:spcPts val="800"/>
              </a:spcBef>
            </a:pPr>
            <a:r>
              <a:rPr lang="en-US" sz="2000" dirty="0"/>
              <a:t>Token for Single </a:t>
            </a:r>
            <a:r>
              <a:rPr lang="en-US" sz="2000" dirty="0" smtClean="0"/>
              <a:t>Sign-on</a:t>
            </a:r>
            <a:endParaRPr lang="en-US" sz="2000" dirty="0"/>
          </a:p>
        </p:txBody>
      </p:sp>
      <p:graphicFrame>
        <p:nvGraphicFramePr>
          <p:cNvPr id="2" name="Diagram 1"/>
          <p:cNvGraphicFramePr/>
          <p:nvPr>
            <p:extLst/>
          </p:nvPr>
        </p:nvGraphicFramePr>
        <p:xfrm>
          <a:off x="8294708" y="3115433"/>
          <a:ext cx="2807566" cy="2779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1688455"/>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pPr>
              <a:spcBef>
                <a:spcPts val="800"/>
              </a:spcBef>
            </a:pPr>
            <a:r>
              <a:rPr lang="en-US" sz="2100" dirty="0"/>
              <a:t>Accessing item properties:</a:t>
            </a:r>
          </a:p>
          <a:p>
            <a:pPr>
              <a:spcBef>
                <a:spcPts val="800"/>
              </a:spcBef>
            </a:pPr>
            <a:endParaRPr lang="en-US" sz="2100" dirty="0" smtClean="0"/>
          </a:p>
          <a:p>
            <a:pPr>
              <a:spcBef>
                <a:spcPts val="800"/>
              </a:spcBef>
            </a:pPr>
            <a:endParaRPr lang="en-US" sz="2100" dirty="0"/>
          </a:p>
          <a:p>
            <a:pPr>
              <a:spcBef>
                <a:spcPts val="800"/>
              </a:spcBef>
            </a:pPr>
            <a:r>
              <a:rPr lang="en-US" sz="2100" dirty="0"/>
              <a:t>Accessing user profile info:</a:t>
            </a:r>
          </a:p>
          <a:p>
            <a:pPr>
              <a:spcBef>
                <a:spcPts val="800"/>
              </a:spcBef>
            </a:pPr>
            <a:endParaRPr lang="en-US" sz="2100" dirty="0" smtClean="0"/>
          </a:p>
          <a:p>
            <a:pPr>
              <a:spcBef>
                <a:spcPts val="800"/>
              </a:spcBef>
            </a:pPr>
            <a:endParaRPr lang="en-US" sz="2100" dirty="0"/>
          </a:p>
          <a:p>
            <a:pPr>
              <a:spcBef>
                <a:spcPts val="800"/>
              </a:spcBef>
            </a:pPr>
            <a:r>
              <a:rPr lang="en-US" sz="2100" dirty="0"/>
              <a:t>Access to regex matches:</a:t>
            </a:r>
          </a:p>
          <a:p>
            <a:pPr>
              <a:spcBef>
                <a:spcPts val="800"/>
              </a:spcBef>
            </a:pPr>
            <a:endParaRPr lang="en-US" sz="2100" dirty="0" smtClean="0"/>
          </a:p>
          <a:p>
            <a:pPr>
              <a:spcBef>
                <a:spcPts val="800"/>
              </a:spcBef>
            </a:pPr>
            <a:endParaRPr lang="en-US" sz="2100" dirty="0"/>
          </a:p>
          <a:p>
            <a:pPr>
              <a:spcBef>
                <a:spcPts val="800"/>
              </a:spcBef>
            </a:pPr>
            <a:r>
              <a:rPr lang="en-US" sz="2100" dirty="0"/>
              <a:t>Access to extracted entities:</a:t>
            </a:r>
          </a:p>
          <a:p>
            <a:pPr>
              <a:spcBef>
                <a:spcPts val="800"/>
              </a:spcBef>
            </a:pPr>
            <a:endParaRPr lang="en-US" sz="2100" dirty="0"/>
          </a:p>
          <a:p>
            <a:pPr>
              <a:spcBef>
                <a:spcPts val="800"/>
              </a:spcBef>
            </a:pPr>
            <a:endParaRPr lang="en-US" sz="2100" dirty="0"/>
          </a:p>
          <a:p>
            <a:pPr>
              <a:spcBef>
                <a:spcPts val="800"/>
              </a:spcBef>
            </a:pPr>
            <a:endParaRPr lang="en-US" sz="2100" dirty="0"/>
          </a:p>
        </p:txBody>
      </p:sp>
      <p:sp>
        <p:nvSpPr>
          <p:cNvPr id="2" name="Title 1"/>
          <p:cNvSpPr>
            <a:spLocks noGrp="1"/>
          </p:cNvSpPr>
          <p:nvPr>
            <p:ph type="title"/>
          </p:nvPr>
        </p:nvSpPr>
        <p:spPr/>
        <p:txBody>
          <a:bodyPr/>
          <a:lstStyle/>
          <a:p>
            <a:r>
              <a:rPr lang="en-US" dirty="0" smtClean="0"/>
              <a:t>Outlook APIs – some examples</a:t>
            </a:r>
            <a:endParaRPr lang="en-US" dirty="0"/>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610" y="1884873"/>
            <a:ext cx="10498015" cy="638264"/>
          </a:xfrm>
          <a:prstGeom prst="rect">
            <a:avLst/>
          </a:prstGeom>
        </p:spPr>
      </p:pic>
      <p:pic>
        <p:nvPicPr>
          <p:cNvPr id="14" name="Picture 1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776" y="2923334"/>
            <a:ext cx="10421804" cy="905001"/>
          </a:xfrm>
          <a:prstGeom prst="rect">
            <a:avLst/>
          </a:prstGeom>
        </p:spPr>
      </p:pic>
      <p:pic>
        <p:nvPicPr>
          <p:cNvPr id="15" name="Picture 1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302" y="4228532"/>
            <a:ext cx="10402752" cy="600159"/>
          </a:xfrm>
          <a:prstGeom prst="rect">
            <a:avLst/>
          </a:prstGeom>
        </p:spPr>
      </p:pic>
      <p:pic>
        <p:nvPicPr>
          <p:cNvPr id="17" name="Picture 16"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302" y="5341690"/>
            <a:ext cx="11126753" cy="895475"/>
          </a:xfrm>
          <a:prstGeom prst="rect">
            <a:avLst/>
          </a:prstGeom>
        </p:spPr>
      </p:pic>
    </p:spTree>
    <p:extLst>
      <p:ext uri="{BB962C8B-B14F-4D97-AF65-F5344CB8AC3E}">
        <p14:creationId xmlns:p14="http://schemas.microsoft.com/office/powerpoint/2010/main" val="911448467"/>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lstStyle/>
          <a:p>
            <a:pPr>
              <a:spcBef>
                <a:spcPts val="1200"/>
              </a:spcBef>
            </a:pPr>
            <a:r>
              <a:rPr lang="en-US" dirty="0" err="1" smtClean="0"/>
              <a:t>Office.context.mailbox</a:t>
            </a:r>
            <a:endParaRPr lang="en-US" dirty="0"/>
          </a:p>
          <a:p>
            <a:pPr lvl="1">
              <a:spcBef>
                <a:spcPts val="1200"/>
              </a:spcBef>
            </a:pPr>
            <a:r>
              <a:rPr lang="en-US" dirty="0" err="1"/>
              <a:t>displayAppointmentForm</a:t>
            </a:r>
            <a:r>
              <a:rPr lang="en-US" dirty="0"/>
              <a:t> – Displays </a:t>
            </a:r>
            <a:r>
              <a:rPr lang="en-US" dirty="0" smtClean="0"/>
              <a:t>existing </a:t>
            </a:r>
            <a:r>
              <a:rPr lang="en-US" dirty="0"/>
              <a:t>appointment</a:t>
            </a:r>
          </a:p>
          <a:p>
            <a:pPr lvl="1">
              <a:spcBef>
                <a:spcPts val="1200"/>
              </a:spcBef>
            </a:pPr>
            <a:r>
              <a:rPr lang="en-US" dirty="0" err="1"/>
              <a:t>displayMessageForm</a:t>
            </a:r>
            <a:r>
              <a:rPr lang="en-US" dirty="0"/>
              <a:t> – Displays </a:t>
            </a:r>
            <a:r>
              <a:rPr lang="en-US" dirty="0" smtClean="0"/>
              <a:t>existing </a:t>
            </a:r>
            <a:r>
              <a:rPr lang="en-US" dirty="0"/>
              <a:t>email message</a:t>
            </a:r>
          </a:p>
          <a:p>
            <a:pPr lvl="1">
              <a:spcBef>
                <a:spcPts val="1200"/>
              </a:spcBef>
            </a:pPr>
            <a:r>
              <a:rPr lang="en-US" dirty="0" err="1"/>
              <a:t>displayNewAppointmentForm</a:t>
            </a:r>
            <a:r>
              <a:rPr lang="en-US" dirty="0"/>
              <a:t> – Displays </a:t>
            </a:r>
            <a:r>
              <a:rPr lang="en-US" dirty="0" smtClean="0"/>
              <a:t>new </a:t>
            </a:r>
            <a:r>
              <a:rPr lang="en-US" dirty="0"/>
              <a:t>appointment form</a:t>
            </a:r>
          </a:p>
          <a:p>
            <a:pPr lvl="1">
              <a:spcBef>
                <a:spcPts val="1200"/>
              </a:spcBef>
            </a:pPr>
            <a:r>
              <a:rPr lang="en-US" dirty="0" err="1"/>
              <a:t>getUserIdentityTokenAsync</a:t>
            </a:r>
            <a:r>
              <a:rPr lang="en-US" dirty="0"/>
              <a:t> – Gets </a:t>
            </a:r>
            <a:r>
              <a:rPr lang="en-US" dirty="0" smtClean="0"/>
              <a:t>identity </a:t>
            </a:r>
            <a:r>
              <a:rPr lang="en-US" dirty="0"/>
              <a:t>token of the user</a:t>
            </a:r>
          </a:p>
          <a:p>
            <a:pPr lvl="1">
              <a:spcBef>
                <a:spcPts val="1200"/>
              </a:spcBef>
            </a:pPr>
            <a:r>
              <a:rPr lang="en-US" dirty="0" err="1"/>
              <a:t>makeEwsRequestAsync</a:t>
            </a:r>
            <a:r>
              <a:rPr lang="en-US" dirty="0"/>
              <a:t> – Call </a:t>
            </a:r>
            <a:r>
              <a:rPr lang="en-US" dirty="0" smtClean="0"/>
              <a:t>Exchange </a:t>
            </a:r>
            <a:r>
              <a:rPr lang="en-US" dirty="0"/>
              <a:t>Web Services </a:t>
            </a:r>
            <a:r>
              <a:rPr lang="en-US" dirty="0" smtClean="0"/>
              <a:t>service</a:t>
            </a:r>
          </a:p>
          <a:p>
            <a:pPr lvl="1">
              <a:spcBef>
                <a:spcPts val="1200"/>
              </a:spcBef>
            </a:pPr>
            <a:endParaRPr lang="en-US" dirty="0"/>
          </a:p>
          <a:p>
            <a:pPr lvl="1">
              <a:spcBef>
                <a:spcPts val="1200"/>
              </a:spcBef>
            </a:pPr>
            <a:r>
              <a:rPr lang="en-US" sz="4000" spc="-70" dirty="0" err="1" smtClean="0">
                <a:gradFill>
                  <a:gsLst>
                    <a:gs pos="100000">
                      <a:schemeClr val="tx2"/>
                    </a:gs>
                    <a:gs pos="0">
                      <a:schemeClr val="tx2"/>
                    </a:gs>
                  </a:gsLst>
                  <a:lin ang="5400000" scaled="0"/>
                </a:gradFill>
                <a:latin typeface="+mj-lt"/>
              </a:rPr>
              <a:t>Office.context.mailbox.item</a:t>
            </a:r>
            <a:endParaRPr lang="en-US" sz="4000" spc="-70" dirty="0" smtClean="0">
              <a:gradFill>
                <a:gsLst>
                  <a:gs pos="100000">
                    <a:schemeClr val="tx2"/>
                  </a:gs>
                  <a:gs pos="0">
                    <a:schemeClr val="tx2"/>
                  </a:gs>
                </a:gsLst>
                <a:lin ang="5400000" scaled="0"/>
              </a:gradFill>
              <a:latin typeface="+mj-lt"/>
            </a:endParaRPr>
          </a:p>
          <a:p>
            <a:pPr lvl="1">
              <a:spcBef>
                <a:spcPts val="1200"/>
              </a:spcBef>
            </a:pPr>
            <a:r>
              <a:rPr lang="en-US" dirty="0" err="1" smtClean="0"/>
              <a:t>displayReplyForm</a:t>
            </a:r>
            <a:r>
              <a:rPr lang="en-US" dirty="0" smtClean="0"/>
              <a:t> – Displays form for replying to the sender</a:t>
            </a:r>
          </a:p>
          <a:p>
            <a:pPr lvl="1">
              <a:spcBef>
                <a:spcPts val="1200"/>
              </a:spcBef>
            </a:pPr>
            <a:r>
              <a:rPr lang="en-US" smtClean="0"/>
              <a:t>displayReplyAllForm</a:t>
            </a:r>
            <a:r>
              <a:rPr lang="en-US" dirty="0" smtClean="0"/>
              <a:t> – Displays form for replying to all recipients</a:t>
            </a:r>
            <a:endParaRPr lang="en-US" dirty="0"/>
          </a:p>
          <a:p>
            <a:pPr lvl="1">
              <a:spcBef>
                <a:spcPts val="1200"/>
              </a:spcBef>
            </a:pPr>
            <a:endParaRPr lang="en-US" dirty="0"/>
          </a:p>
        </p:txBody>
      </p:sp>
      <p:sp>
        <p:nvSpPr>
          <p:cNvPr id="2" name="Title 1"/>
          <p:cNvSpPr>
            <a:spLocks noGrp="1"/>
          </p:cNvSpPr>
          <p:nvPr>
            <p:ph type="title"/>
          </p:nvPr>
        </p:nvSpPr>
        <p:spPr/>
        <p:txBody>
          <a:bodyPr/>
          <a:lstStyle/>
          <a:p>
            <a:r>
              <a:rPr lang="en-US" sz="4300" dirty="0" smtClean="0"/>
              <a:t>Advanced </a:t>
            </a:r>
            <a:r>
              <a:rPr lang="en-US" sz="4400" dirty="0"/>
              <a:t>Outlook App OM </a:t>
            </a:r>
            <a:r>
              <a:rPr lang="en-US" sz="4400" dirty="0" smtClean="0"/>
              <a:t>Functions</a:t>
            </a:r>
            <a:endParaRPr lang="en-US" sz="4300" dirty="0"/>
          </a:p>
        </p:txBody>
      </p:sp>
    </p:spTree>
    <p:extLst>
      <p:ext uri="{BB962C8B-B14F-4D97-AF65-F5344CB8AC3E}">
        <p14:creationId xmlns:p14="http://schemas.microsoft.com/office/powerpoint/2010/main" val="342882044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type="body" sz="quarter" idx="10"/>
          </p:nvPr>
        </p:nvSpPr>
        <p:spPr/>
        <p:txBody>
          <a:bodyPr/>
          <a:lstStyle/>
          <a:p>
            <a:r>
              <a:rPr lang="en-US" dirty="0" smtClean="0"/>
              <a:t>Introduction to </a:t>
            </a:r>
            <a:r>
              <a:rPr lang="en-US" dirty="0" smtClean="0"/>
              <a:t>Mail Apps</a:t>
            </a:r>
            <a:endParaRPr lang="en-US" dirty="0" smtClean="0"/>
          </a:p>
          <a:p>
            <a:r>
              <a:rPr lang="en-US" dirty="0" smtClean="0"/>
              <a:t>Understanding Contextual Activation and Rules</a:t>
            </a:r>
          </a:p>
          <a:p>
            <a:r>
              <a:rPr lang="en-US" dirty="0" smtClean="0"/>
              <a:t>Using JSOM for Outlook</a:t>
            </a:r>
          </a:p>
          <a:p>
            <a:r>
              <a:rPr lang="en-US" dirty="0" smtClean="0"/>
              <a:t>Security Considerations</a:t>
            </a:r>
          </a:p>
          <a:p>
            <a:r>
              <a:rPr lang="en-US" dirty="0" smtClean="0"/>
              <a:t>Design Guidelines</a:t>
            </a:r>
            <a:endParaRPr lang="en-US" dirty="0"/>
          </a:p>
        </p:txBody>
      </p:sp>
    </p:spTree>
    <p:extLst>
      <p:ext uri="{BB962C8B-B14F-4D97-AF65-F5344CB8AC3E}">
        <p14:creationId xmlns:p14="http://schemas.microsoft.com/office/powerpoint/2010/main" val="2811509619"/>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Custom properties are associated with an item</a:t>
            </a:r>
          </a:p>
          <a:p>
            <a:pPr lvl="1"/>
            <a:r>
              <a:rPr lang="en-US" dirty="0"/>
              <a:t>Similar to settings for a document-centric </a:t>
            </a:r>
            <a:r>
              <a:rPr lang="en-US" dirty="0" smtClean="0"/>
              <a:t>Apps for Office</a:t>
            </a:r>
            <a:endParaRPr lang="en-US" dirty="0"/>
          </a:p>
          <a:p>
            <a:pPr lvl="1"/>
            <a:r>
              <a:rPr lang="en-US" dirty="0" smtClean="0"/>
              <a:t>Difference is data is associated with item instead of document</a:t>
            </a:r>
            <a:endParaRPr lang="en-US" dirty="0"/>
          </a:p>
          <a:p>
            <a:pPr lvl="1"/>
            <a:r>
              <a:rPr lang="en-US" dirty="0"/>
              <a:t>When </a:t>
            </a:r>
            <a:r>
              <a:rPr lang="en-US" dirty="0" smtClean="0"/>
              <a:t>items re-opened</a:t>
            </a:r>
            <a:r>
              <a:rPr lang="en-US" dirty="0"/>
              <a:t>, </a:t>
            </a:r>
            <a:r>
              <a:rPr lang="en-US" dirty="0" smtClean="0"/>
              <a:t>app can load/process/display property</a:t>
            </a:r>
            <a:endParaRPr lang="en-US" dirty="0"/>
          </a:p>
          <a:p>
            <a:r>
              <a:rPr lang="en-US" dirty="0" smtClean="0"/>
              <a:t>Using </a:t>
            </a:r>
            <a:r>
              <a:rPr lang="en-US" dirty="0"/>
              <a:t>custom properties</a:t>
            </a:r>
          </a:p>
          <a:p>
            <a:pPr lvl="1"/>
            <a:r>
              <a:rPr lang="en-US" dirty="0"/>
              <a:t>Item object has </a:t>
            </a:r>
            <a:r>
              <a:rPr lang="en-US" dirty="0" err="1"/>
              <a:t>loadCustomPropertiesAsync</a:t>
            </a:r>
            <a:r>
              <a:rPr lang="en-US" dirty="0"/>
              <a:t> method</a:t>
            </a:r>
          </a:p>
          <a:p>
            <a:pPr lvl="1"/>
            <a:r>
              <a:rPr lang="en-US" dirty="0" err="1"/>
              <a:t>CustomProperties</a:t>
            </a:r>
            <a:r>
              <a:rPr lang="en-US" dirty="0"/>
              <a:t> object has methods for get, set, remove and </a:t>
            </a:r>
            <a:r>
              <a:rPr lang="en-US" dirty="0" err="1"/>
              <a:t>saveAsync</a:t>
            </a:r>
            <a:endParaRPr lang="en-US" dirty="0"/>
          </a:p>
          <a:p>
            <a:endParaRPr lang="en-US" dirty="0"/>
          </a:p>
          <a:p>
            <a:endParaRPr lang="en-US" dirty="0"/>
          </a:p>
        </p:txBody>
      </p:sp>
      <p:sp>
        <p:nvSpPr>
          <p:cNvPr id="4" name="Title 3"/>
          <p:cNvSpPr>
            <a:spLocks noGrp="1"/>
          </p:cNvSpPr>
          <p:nvPr>
            <p:ph type="title"/>
          </p:nvPr>
        </p:nvSpPr>
        <p:spPr/>
        <p:txBody>
          <a:bodyPr/>
          <a:lstStyle/>
          <a:p>
            <a:r>
              <a:rPr lang="en-US" sz="4300" dirty="0"/>
              <a:t>Using Custom Properties</a:t>
            </a:r>
          </a:p>
        </p:txBody>
      </p:sp>
    </p:spTree>
    <p:extLst>
      <p:ext uri="{BB962C8B-B14F-4D97-AF65-F5344CB8AC3E}">
        <p14:creationId xmlns:p14="http://schemas.microsoft.com/office/powerpoint/2010/main" val="1264701913"/>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a:bodyPr>
          <a:lstStyle/>
          <a:p>
            <a:pPr>
              <a:lnSpc>
                <a:spcPct val="120000"/>
              </a:lnSpc>
            </a:pPr>
            <a:r>
              <a:rPr lang="en-US" dirty="0" smtClean="0"/>
              <a:t>Custom Properties are per-app, per-item property bag</a:t>
            </a:r>
          </a:p>
          <a:p>
            <a:pPr lvl="1">
              <a:lnSpc>
                <a:spcPct val="120000"/>
              </a:lnSpc>
            </a:pPr>
            <a:r>
              <a:rPr lang="en-US" dirty="0" smtClean="0"/>
              <a:t>Saved on the Exchange server</a:t>
            </a:r>
          </a:p>
          <a:p>
            <a:pPr lvl="1">
              <a:lnSpc>
                <a:spcPct val="120000"/>
              </a:lnSpc>
            </a:pPr>
            <a:r>
              <a:rPr lang="en-US" dirty="0" smtClean="0"/>
              <a:t>Uses </a:t>
            </a:r>
            <a:r>
              <a:rPr lang="en-US" dirty="0" err="1" smtClean="0"/>
              <a:t>async</a:t>
            </a:r>
            <a:r>
              <a:rPr lang="en-US" dirty="0" smtClean="0"/>
              <a:t> programming pattern</a:t>
            </a:r>
            <a:endParaRPr lang="en-US" dirty="0"/>
          </a:p>
        </p:txBody>
      </p:sp>
      <p:sp>
        <p:nvSpPr>
          <p:cNvPr id="2" name="Title 1"/>
          <p:cNvSpPr>
            <a:spLocks noGrp="1"/>
          </p:cNvSpPr>
          <p:nvPr>
            <p:ph type="title"/>
          </p:nvPr>
        </p:nvSpPr>
        <p:spPr/>
        <p:txBody>
          <a:bodyPr/>
          <a:lstStyle/>
          <a:p>
            <a:r>
              <a:rPr lang="en-US" dirty="0" smtClean="0"/>
              <a:t>Outlook APIs for Custom Properties</a:t>
            </a:r>
            <a:endParaRPr lang="en-US"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3515" y="3187537"/>
            <a:ext cx="5880206" cy="3247477"/>
          </a:xfrm>
          <a:prstGeom prst="rect">
            <a:avLst/>
          </a:prstGeom>
          <a:ln>
            <a:solidFill>
              <a:schemeClr val="accent1"/>
            </a:solidFill>
          </a:ln>
        </p:spPr>
      </p:pic>
    </p:spTree>
    <p:extLst>
      <p:ext uri="{BB962C8B-B14F-4D97-AF65-F5344CB8AC3E}">
        <p14:creationId xmlns:p14="http://schemas.microsoft.com/office/powerpoint/2010/main" val="3392948485"/>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dirty="0"/>
              <a:t>Programming with the Outlook App </a:t>
            </a:r>
            <a:r>
              <a:rPr lang="en-US" dirty="0" smtClean="0"/>
              <a:t>Object Model</a:t>
            </a:r>
            <a:endParaRPr lang="en-US" dirty="0"/>
          </a:p>
        </p:txBody>
      </p:sp>
    </p:spTree>
    <p:extLst>
      <p:ext uri="{BB962C8B-B14F-4D97-AF65-F5344CB8AC3E}">
        <p14:creationId xmlns:p14="http://schemas.microsoft.com/office/powerpoint/2010/main" val="1744656025"/>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Considerations</a:t>
            </a:r>
            <a:endParaRPr lang="en-US" dirty="0"/>
          </a:p>
        </p:txBody>
      </p:sp>
    </p:spTree>
    <p:extLst>
      <p:ext uri="{BB962C8B-B14F-4D97-AF65-F5344CB8AC3E}">
        <p14:creationId xmlns:p14="http://schemas.microsoft.com/office/powerpoint/2010/main" val="30656600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z="3200" dirty="0" smtClean="0"/>
              <a:t>Office Marketplace hosted by Microsoft</a:t>
            </a:r>
          </a:p>
          <a:p>
            <a:pPr lvl="1"/>
            <a:r>
              <a:rPr lang="en-US" sz="1600" dirty="0" smtClean="0"/>
              <a:t>Ensure integrity of marketplace</a:t>
            </a:r>
          </a:p>
          <a:p>
            <a:pPr lvl="1"/>
            <a:r>
              <a:rPr lang="en-US" sz="1600" dirty="0" smtClean="0"/>
              <a:t>Perception of Microsoft products</a:t>
            </a:r>
          </a:p>
          <a:p>
            <a:r>
              <a:rPr lang="en-US" sz="3200" dirty="0" smtClean="0"/>
              <a:t>App Developers</a:t>
            </a:r>
          </a:p>
          <a:p>
            <a:pPr lvl="1"/>
            <a:r>
              <a:rPr lang="en-US" sz="1600" dirty="0" smtClean="0"/>
              <a:t>Needs to be aware of security-related constraint</a:t>
            </a:r>
          </a:p>
          <a:p>
            <a:pPr lvl="1"/>
            <a:r>
              <a:rPr lang="en-US" sz="1600" dirty="0" smtClean="0"/>
              <a:t>Ability versus constraint</a:t>
            </a:r>
          </a:p>
          <a:p>
            <a:r>
              <a:rPr lang="en-US" sz="3200" dirty="0" smtClean="0"/>
              <a:t>End Users </a:t>
            </a:r>
          </a:p>
          <a:p>
            <a:pPr lvl="1"/>
            <a:r>
              <a:rPr lang="en-US" sz="1600" dirty="0" smtClean="0"/>
              <a:t>Privacy of personal information</a:t>
            </a:r>
          </a:p>
          <a:p>
            <a:pPr lvl="1"/>
            <a:r>
              <a:rPr lang="en-US" sz="1600" dirty="0" smtClean="0"/>
              <a:t>Protect computers from attack</a:t>
            </a:r>
          </a:p>
          <a:p>
            <a:r>
              <a:rPr lang="en-US" sz="3200" dirty="0" smtClean="0"/>
              <a:t>IT Department &amp; Exchange Administrator</a:t>
            </a:r>
          </a:p>
          <a:p>
            <a:pPr lvl="1"/>
            <a:r>
              <a:rPr lang="en-US" sz="1600" dirty="0" smtClean="0"/>
              <a:t>Privacy and protection of corporate information</a:t>
            </a:r>
          </a:p>
          <a:p>
            <a:pPr lvl="1"/>
            <a:r>
              <a:rPr lang="en-US" sz="1600" dirty="0" smtClean="0"/>
              <a:t>Protect computers from attack</a:t>
            </a:r>
            <a:endParaRPr lang="en-US" sz="1600" dirty="0"/>
          </a:p>
        </p:txBody>
      </p:sp>
      <p:sp>
        <p:nvSpPr>
          <p:cNvPr id="2" name="Title 1"/>
          <p:cNvSpPr>
            <a:spLocks noGrp="1"/>
          </p:cNvSpPr>
          <p:nvPr>
            <p:ph type="title"/>
          </p:nvPr>
        </p:nvSpPr>
        <p:spPr/>
        <p:txBody>
          <a:bodyPr/>
          <a:lstStyle/>
          <a:p>
            <a:r>
              <a:rPr lang="en-US" sz="4800" dirty="0" smtClean="0"/>
              <a:t>The Four Stakeholders of Security and Privacy</a:t>
            </a:r>
            <a:endParaRPr lang="en-US" sz="4800" dirty="0"/>
          </a:p>
        </p:txBody>
      </p:sp>
    </p:spTree>
    <p:extLst>
      <p:ext uri="{BB962C8B-B14F-4D97-AF65-F5344CB8AC3E}">
        <p14:creationId xmlns:p14="http://schemas.microsoft.com/office/powerpoint/2010/main" val="640328"/>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0"/>
          </p:nvPr>
        </p:nvSpPr>
        <p:spPr/>
        <p:txBody>
          <a:bodyPr/>
          <a:lstStyle/>
          <a:p>
            <a:r>
              <a:rPr lang="en-US" sz="3600" dirty="0" smtClean="0"/>
              <a:t>Restricted</a:t>
            </a:r>
          </a:p>
          <a:p>
            <a:pPr lvl="1"/>
            <a:r>
              <a:rPr lang="en-US" sz="1800" dirty="0" smtClean="0"/>
              <a:t>Use only extracted item entities but no custom regular expressions</a:t>
            </a:r>
          </a:p>
          <a:p>
            <a:pPr lvl="1"/>
            <a:r>
              <a:rPr lang="en-US" sz="1800" dirty="0" smtClean="0"/>
              <a:t>Partial OM access and no access </a:t>
            </a:r>
            <a:r>
              <a:rPr lang="en-US" sz="1800" dirty="0" err="1" smtClean="0"/>
              <a:t>makeEWSRequestAsync</a:t>
            </a:r>
            <a:endParaRPr lang="en-US" sz="1800" dirty="0" smtClean="0"/>
          </a:p>
          <a:p>
            <a:r>
              <a:rPr lang="en-US" sz="3600" dirty="0" err="1" smtClean="0"/>
              <a:t>ReadItem</a:t>
            </a:r>
            <a:endParaRPr lang="en-US" sz="3600" dirty="0" smtClean="0"/>
          </a:p>
          <a:p>
            <a:pPr lvl="1"/>
            <a:r>
              <a:rPr lang="en-US" sz="1800" dirty="0" smtClean="0"/>
              <a:t>Use custom regular expressions</a:t>
            </a:r>
          </a:p>
          <a:p>
            <a:pPr lvl="1"/>
            <a:r>
              <a:rPr lang="en-US" sz="1800" dirty="0" smtClean="0"/>
              <a:t>Full JSOM access except no access to </a:t>
            </a:r>
            <a:r>
              <a:rPr lang="en-US" sz="1800" dirty="0" err="1" smtClean="0"/>
              <a:t>makeEWSRequestAsync</a:t>
            </a:r>
            <a:endParaRPr lang="en-US" sz="1800" dirty="0" smtClean="0"/>
          </a:p>
          <a:p>
            <a:pPr lvl="1"/>
            <a:r>
              <a:rPr lang="en-US" sz="1800" dirty="0" smtClean="0"/>
              <a:t>Read &amp; write properties for current item</a:t>
            </a:r>
          </a:p>
          <a:p>
            <a:r>
              <a:rPr lang="en-US" sz="3600" dirty="0" err="1" smtClean="0"/>
              <a:t>ReadWriteMailbox</a:t>
            </a:r>
            <a:endParaRPr lang="en-US" sz="3600" dirty="0" smtClean="0"/>
          </a:p>
          <a:p>
            <a:pPr lvl="1"/>
            <a:r>
              <a:rPr lang="en-US" sz="1800" dirty="0" smtClean="0"/>
              <a:t>Use Exchange Web Services (EWS) operations</a:t>
            </a:r>
          </a:p>
          <a:p>
            <a:pPr lvl="1"/>
            <a:r>
              <a:rPr lang="en-US" sz="1800" dirty="0" smtClean="0"/>
              <a:t>Create, read, write items &amp; folders</a:t>
            </a:r>
          </a:p>
          <a:p>
            <a:pPr lvl="1"/>
            <a:r>
              <a:rPr lang="en-US" sz="1800" dirty="0" smtClean="0"/>
              <a:t>Send items</a:t>
            </a:r>
          </a:p>
          <a:p>
            <a:pPr lvl="1"/>
            <a:endParaRPr lang="en-US" sz="1800" dirty="0"/>
          </a:p>
        </p:txBody>
      </p:sp>
      <p:sp>
        <p:nvSpPr>
          <p:cNvPr id="2" name="Title 1"/>
          <p:cNvSpPr>
            <a:spLocks noGrp="1"/>
          </p:cNvSpPr>
          <p:nvPr>
            <p:ph type="title"/>
          </p:nvPr>
        </p:nvSpPr>
        <p:spPr/>
        <p:txBody>
          <a:bodyPr/>
          <a:lstStyle/>
          <a:p>
            <a:r>
              <a:rPr lang="en-US" smtClean="0"/>
              <a:t>Permissions and Capabilities</a:t>
            </a:r>
            <a:endParaRPr lang="en-US" dirty="0"/>
          </a:p>
        </p:txBody>
      </p:sp>
      <p:sp>
        <p:nvSpPr>
          <p:cNvPr id="13" name="Freeform 12"/>
          <p:cNvSpPr/>
          <p:nvPr/>
        </p:nvSpPr>
        <p:spPr>
          <a:xfrm>
            <a:off x="8010990" y="895565"/>
            <a:ext cx="3827657" cy="4019305"/>
          </a:xfrm>
          <a:custGeom>
            <a:avLst/>
            <a:gdLst>
              <a:gd name="connsiteX0" fmla="*/ 0 w 4875849"/>
              <a:gd name="connsiteY0" fmla="*/ 2437925 h 4875849"/>
              <a:gd name="connsiteX1" fmla="*/ 2437925 w 4875849"/>
              <a:gd name="connsiteY1" fmla="*/ 0 h 4875849"/>
              <a:gd name="connsiteX2" fmla="*/ 4875850 w 4875849"/>
              <a:gd name="connsiteY2" fmla="*/ 2437925 h 4875849"/>
              <a:gd name="connsiteX3" fmla="*/ 2437925 w 4875849"/>
              <a:gd name="connsiteY3" fmla="*/ 4875850 h 4875849"/>
              <a:gd name="connsiteX4" fmla="*/ 0 w 4875849"/>
              <a:gd name="connsiteY4" fmla="*/ 2437925 h 4875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5849" h="4875849">
                <a:moveTo>
                  <a:pt x="0" y="2437925"/>
                </a:moveTo>
                <a:cubicBezTo>
                  <a:pt x="0" y="1091496"/>
                  <a:pt x="1091496" y="0"/>
                  <a:pt x="2437925" y="0"/>
                </a:cubicBezTo>
                <a:cubicBezTo>
                  <a:pt x="3784354" y="0"/>
                  <a:pt x="4875850" y="1091496"/>
                  <a:pt x="4875850" y="2437925"/>
                </a:cubicBezTo>
                <a:cubicBezTo>
                  <a:pt x="4875850" y="3784354"/>
                  <a:pt x="3784354" y="4875850"/>
                  <a:pt x="2437925" y="4875850"/>
                </a:cubicBezTo>
                <a:cubicBezTo>
                  <a:pt x="1091496" y="4875850"/>
                  <a:pt x="0" y="3784354"/>
                  <a:pt x="0" y="2437925"/>
                </a:cubicBezTo>
                <a:close/>
              </a:path>
            </a:pathLst>
          </a:custGeom>
          <a:ln/>
        </p:spPr>
        <p:style>
          <a:lnRef idx="1">
            <a:schemeClr val="accent3"/>
          </a:lnRef>
          <a:fillRef idx="3">
            <a:schemeClr val="accent3"/>
          </a:fillRef>
          <a:effectRef idx="2">
            <a:schemeClr val="accent3"/>
          </a:effectRef>
          <a:fontRef idx="minor">
            <a:schemeClr val="lt1"/>
          </a:fontRef>
        </p:style>
        <p:txBody>
          <a:bodyPr spcFirstLastPara="0" vert="horz" wrap="square" lIns="1439688" tIns="321603" rIns="1439689" bIns="3368157" numCol="1" spcCol="1058" anchor="ctr" anchorCtr="0">
            <a:noAutofit/>
          </a:bodyPr>
          <a:lstStyle/>
          <a:p>
            <a:pPr algn="ctr" defTabSz="740626">
              <a:lnSpc>
                <a:spcPct val="90000"/>
              </a:lnSpc>
              <a:spcBef>
                <a:spcPct val="0"/>
              </a:spcBef>
              <a:spcAft>
                <a:spcPct val="35000"/>
              </a:spcAft>
            </a:pPr>
            <a:r>
              <a:rPr lang="en-US" sz="1400" b="1" dirty="0">
                <a:solidFill>
                  <a:schemeClr val="tx1"/>
                </a:solidFill>
              </a:rPr>
              <a:t>Read/write mailbox permission</a:t>
            </a:r>
          </a:p>
        </p:txBody>
      </p:sp>
      <p:sp>
        <p:nvSpPr>
          <p:cNvPr id="14" name="Freeform 13"/>
          <p:cNvSpPr/>
          <p:nvPr/>
        </p:nvSpPr>
        <p:spPr>
          <a:xfrm>
            <a:off x="8489447" y="1900391"/>
            <a:ext cx="2870742" cy="3014478"/>
          </a:xfrm>
          <a:custGeom>
            <a:avLst/>
            <a:gdLst>
              <a:gd name="connsiteX0" fmla="*/ 0 w 3656886"/>
              <a:gd name="connsiteY0" fmla="*/ 1828443 h 3656886"/>
              <a:gd name="connsiteX1" fmla="*/ 1828443 w 3656886"/>
              <a:gd name="connsiteY1" fmla="*/ 0 h 3656886"/>
              <a:gd name="connsiteX2" fmla="*/ 3656886 w 3656886"/>
              <a:gd name="connsiteY2" fmla="*/ 1828443 h 3656886"/>
              <a:gd name="connsiteX3" fmla="*/ 1828443 w 3656886"/>
              <a:gd name="connsiteY3" fmla="*/ 3656886 h 3656886"/>
              <a:gd name="connsiteX4" fmla="*/ 0 w 3656886"/>
              <a:gd name="connsiteY4" fmla="*/ 1828443 h 3656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6886" h="3656886">
                <a:moveTo>
                  <a:pt x="0" y="1828443"/>
                </a:moveTo>
                <a:cubicBezTo>
                  <a:pt x="0" y="818622"/>
                  <a:pt x="818622" y="0"/>
                  <a:pt x="1828443" y="0"/>
                </a:cubicBezTo>
                <a:cubicBezTo>
                  <a:pt x="2838264" y="0"/>
                  <a:pt x="3656886" y="818622"/>
                  <a:pt x="3656886" y="1828443"/>
                </a:cubicBezTo>
                <a:cubicBezTo>
                  <a:pt x="3656886" y="2838264"/>
                  <a:pt x="2838264" y="3656886"/>
                  <a:pt x="1828443" y="3656886"/>
                </a:cubicBezTo>
                <a:cubicBezTo>
                  <a:pt x="818622" y="3656886"/>
                  <a:pt x="0" y="2838264"/>
                  <a:pt x="0" y="1828443"/>
                </a:cubicBezTo>
                <a:close/>
              </a:path>
            </a:pathLst>
          </a:custGeom>
          <a:solidFill>
            <a:schemeClr val="accent5">
              <a:lumMod val="60000"/>
              <a:lumOff val="40000"/>
            </a:schemeClr>
          </a:solidFill>
          <a:ln>
            <a:solidFill>
              <a:schemeClr val="tx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31929" tIns="308910" rIns="931930" bIns="2403414" numCol="1" spcCol="1058" anchor="ctr" anchorCtr="0">
            <a:noAutofit/>
          </a:bodyPr>
          <a:lstStyle/>
          <a:p>
            <a:pPr algn="ctr" defTabSz="740626">
              <a:lnSpc>
                <a:spcPct val="90000"/>
              </a:lnSpc>
              <a:spcBef>
                <a:spcPct val="0"/>
              </a:spcBef>
              <a:spcAft>
                <a:spcPct val="35000"/>
              </a:spcAft>
            </a:pPr>
            <a:r>
              <a:rPr lang="en-US" sz="1400" b="1" dirty="0">
                <a:solidFill>
                  <a:schemeClr val="tx1"/>
                </a:solidFill>
              </a:rPr>
              <a:t>Read item permission</a:t>
            </a:r>
          </a:p>
        </p:txBody>
      </p:sp>
      <p:sp>
        <p:nvSpPr>
          <p:cNvPr id="15" name="Freeform 14"/>
          <p:cNvSpPr/>
          <p:nvPr/>
        </p:nvSpPr>
        <p:spPr>
          <a:xfrm>
            <a:off x="8967904" y="2905218"/>
            <a:ext cx="1913828" cy="2009652"/>
          </a:xfrm>
          <a:custGeom>
            <a:avLst/>
            <a:gdLst>
              <a:gd name="connsiteX0" fmla="*/ 0 w 2437924"/>
              <a:gd name="connsiteY0" fmla="*/ 1218962 h 2437924"/>
              <a:gd name="connsiteX1" fmla="*/ 1218962 w 2437924"/>
              <a:gd name="connsiteY1" fmla="*/ 0 h 2437924"/>
              <a:gd name="connsiteX2" fmla="*/ 2437924 w 2437924"/>
              <a:gd name="connsiteY2" fmla="*/ 1218962 h 2437924"/>
              <a:gd name="connsiteX3" fmla="*/ 1218962 w 2437924"/>
              <a:gd name="connsiteY3" fmla="*/ 2437924 h 2437924"/>
              <a:gd name="connsiteX4" fmla="*/ 0 w 2437924"/>
              <a:gd name="connsiteY4" fmla="*/ 1218962 h 2437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7924" h="2437924">
                <a:moveTo>
                  <a:pt x="0" y="1218962"/>
                </a:moveTo>
                <a:cubicBezTo>
                  <a:pt x="0" y="545748"/>
                  <a:pt x="545748" y="0"/>
                  <a:pt x="1218962" y="0"/>
                </a:cubicBezTo>
                <a:cubicBezTo>
                  <a:pt x="1892176" y="0"/>
                  <a:pt x="2437924" y="545748"/>
                  <a:pt x="2437924" y="1218962"/>
                </a:cubicBezTo>
                <a:cubicBezTo>
                  <a:pt x="2437924" y="1892176"/>
                  <a:pt x="1892176" y="2437924"/>
                  <a:pt x="1218962" y="2437924"/>
                </a:cubicBezTo>
                <a:cubicBezTo>
                  <a:pt x="545748" y="2437924"/>
                  <a:pt x="0" y="1892176"/>
                  <a:pt x="0" y="1218962"/>
                </a:cubicBezTo>
                <a:close/>
              </a:path>
            </a:pathLst>
          </a:custGeom>
          <a:solidFill>
            <a:schemeClr val="accent4">
              <a:lumMod val="75000"/>
            </a:schemeClr>
          </a:solidFill>
          <a:ln>
            <a:solidFill>
              <a:schemeClr val="tx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15939" tIns="626259" rIns="415939" bIns="626259" numCol="1" spcCol="1058" anchor="ctr" anchorCtr="0">
            <a:noAutofit/>
          </a:bodyPr>
          <a:lstStyle/>
          <a:p>
            <a:pPr algn="ctr" defTabSz="740626">
              <a:lnSpc>
                <a:spcPct val="90000"/>
              </a:lnSpc>
              <a:spcBef>
                <a:spcPct val="0"/>
              </a:spcBef>
              <a:spcAft>
                <a:spcPct val="35000"/>
              </a:spcAft>
            </a:pPr>
            <a:r>
              <a:rPr lang="en-US" sz="1400" b="1" dirty="0">
                <a:solidFill>
                  <a:schemeClr val="bg1"/>
                </a:solidFill>
              </a:rPr>
              <a:t>Restricted permission</a:t>
            </a:r>
          </a:p>
        </p:txBody>
      </p:sp>
      <p:sp>
        <p:nvSpPr>
          <p:cNvPr id="6" name="Rectangle 5"/>
          <p:cNvSpPr/>
          <p:nvPr/>
        </p:nvSpPr>
        <p:spPr bwMode="auto">
          <a:xfrm>
            <a:off x="7144095" y="5118523"/>
            <a:ext cx="444384" cy="317500"/>
          </a:xfrm>
          <a:prstGeom prst="rect">
            <a:avLst/>
          </a:prstGeom>
          <a:solidFill>
            <a:schemeClr val="accent4">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6179" tIns="38089" rIns="38089" bIns="76179" numCol="1" spcCol="0" rtlCol="0" fromWordArt="0" anchor="b" anchorCtr="0" forceAA="0" compatLnSpc="1">
            <a:prstTxWarp prst="textNoShape">
              <a:avLst/>
            </a:prstTxWarp>
            <a:noAutofit/>
          </a:bodyPr>
          <a:lstStyle/>
          <a:p>
            <a:pPr algn="ctr" defTabSz="761536" fontAlgn="base">
              <a:spcBef>
                <a:spcPct val="0"/>
              </a:spcBef>
              <a:spcAft>
                <a:spcPct val="0"/>
              </a:spcAft>
            </a:pPr>
            <a:endParaRPr lang="en-US" spc="-42"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 name="Rectangle 11"/>
          <p:cNvSpPr/>
          <p:nvPr/>
        </p:nvSpPr>
        <p:spPr bwMode="auto">
          <a:xfrm>
            <a:off x="7624280" y="5495107"/>
            <a:ext cx="444384" cy="317500"/>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76179" tIns="38089" rIns="38089" bIns="76179" numCol="1" spcCol="0" rtlCol="0" fromWordArt="0" anchor="b" anchorCtr="0" forceAA="0" compatLnSpc="1">
            <a:prstTxWarp prst="textNoShape">
              <a:avLst/>
            </a:prstTxWarp>
            <a:noAutofit/>
          </a:bodyPr>
          <a:lstStyle/>
          <a:p>
            <a:pPr algn="ctr" defTabSz="761536" fontAlgn="base">
              <a:spcBef>
                <a:spcPct val="0"/>
              </a:spcBef>
              <a:spcAft>
                <a:spcPct val="0"/>
              </a:spcAft>
            </a:pPr>
            <a:endParaRPr lang="en-US" sz="1600" spc="-42"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 name="Rectangle 9"/>
          <p:cNvSpPr/>
          <p:nvPr/>
        </p:nvSpPr>
        <p:spPr bwMode="auto">
          <a:xfrm>
            <a:off x="7637695" y="5120795"/>
            <a:ext cx="444384" cy="317500"/>
          </a:xfrm>
          <a:prstGeom prst="rect">
            <a:avLst/>
          </a:prstGeom>
          <a:solidFill>
            <a:schemeClr val="accent5">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6179" tIns="38089" rIns="38089" bIns="76179" numCol="1" spcCol="0" rtlCol="0" fromWordArt="0" anchor="b" anchorCtr="0" forceAA="0" compatLnSpc="1">
            <a:prstTxWarp prst="textNoShape">
              <a:avLst/>
            </a:prstTxWarp>
            <a:noAutofit/>
          </a:bodyPr>
          <a:lstStyle/>
          <a:p>
            <a:pPr algn="ctr" defTabSz="761536" fontAlgn="base">
              <a:spcBef>
                <a:spcPct val="0"/>
              </a:spcBef>
              <a:spcAft>
                <a:spcPct val="0"/>
              </a:spcAft>
            </a:pPr>
            <a:endParaRPr lang="en-US" sz="1600" spc="-42"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 name="TextBox 2"/>
          <p:cNvSpPr txBox="1"/>
          <p:nvPr/>
        </p:nvSpPr>
        <p:spPr>
          <a:xfrm>
            <a:off x="8235433" y="5138773"/>
            <a:ext cx="3091167" cy="246221"/>
          </a:xfrm>
          <a:prstGeom prst="rect">
            <a:avLst/>
          </a:prstGeom>
          <a:noFill/>
        </p:spPr>
        <p:txBody>
          <a:bodyPr wrap="none" lIns="0" tIns="0" rIns="0" bIns="0" rtlCol="0">
            <a:spAutoFit/>
          </a:bodyPr>
          <a:lstStyle/>
          <a:p>
            <a:r>
              <a:rPr lang="en-US" sz="1600" b="1" spc="-70" dirty="0" smtClean="0">
                <a:gradFill>
                  <a:gsLst>
                    <a:gs pos="2917">
                      <a:schemeClr val="bg2"/>
                    </a:gs>
                    <a:gs pos="95000">
                      <a:schemeClr val="bg2"/>
                    </a:gs>
                  </a:gsLst>
                  <a:lin ang="5400000" scaled="0"/>
                </a:gradFill>
              </a:rPr>
              <a:t>Low trust:</a:t>
            </a:r>
            <a:r>
              <a:rPr lang="en-US" sz="1600" spc="-70" dirty="0" smtClean="0">
                <a:gradFill>
                  <a:gsLst>
                    <a:gs pos="2917">
                      <a:schemeClr val="bg2"/>
                    </a:gs>
                    <a:gs pos="95000">
                      <a:schemeClr val="bg2"/>
                    </a:gs>
                  </a:gsLst>
                  <a:lin ang="5400000" scaled="0"/>
                </a:gradFill>
              </a:rPr>
              <a:t> end-user can install for self</a:t>
            </a:r>
          </a:p>
        </p:txBody>
      </p:sp>
      <p:sp>
        <p:nvSpPr>
          <p:cNvPr id="16" name="TextBox 15"/>
          <p:cNvSpPr txBox="1"/>
          <p:nvPr/>
        </p:nvSpPr>
        <p:spPr>
          <a:xfrm>
            <a:off x="8235432" y="5515357"/>
            <a:ext cx="3868303" cy="246221"/>
          </a:xfrm>
          <a:prstGeom prst="rect">
            <a:avLst/>
          </a:prstGeom>
          <a:noFill/>
        </p:spPr>
        <p:txBody>
          <a:bodyPr wrap="none" lIns="0" tIns="0" rIns="0" bIns="0" rtlCol="0">
            <a:spAutoFit/>
          </a:bodyPr>
          <a:lstStyle/>
          <a:p>
            <a:r>
              <a:rPr lang="en-US" sz="1600" b="1" spc="-70" dirty="0" smtClean="0">
                <a:gradFill>
                  <a:gsLst>
                    <a:gs pos="2917">
                      <a:schemeClr val="bg2"/>
                    </a:gs>
                    <a:gs pos="95000">
                      <a:schemeClr val="bg2"/>
                    </a:gs>
                  </a:gsLst>
                  <a:lin ang="5400000" scaled="0"/>
                </a:gradFill>
              </a:rPr>
              <a:t>High trust:</a:t>
            </a:r>
            <a:r>
              <a:rPr lang="en-US" sz="1600" spc="-70" dirty="0" smtClean="0">
                <a:gradFill>
                  <a:gsLst>
                    <a:gs pos="2917">
                      <a:schemeClr val="bg2"/>
                    </a:gs>
                    <a:gs pos="95000">
                      <a:schemeClr val="bg2"/>
                    </a:gs>
                  </a:gsLst>
                  <a:lin ang="5400000" scaled="0"/>
                </a:gradFill>
              </a:rPr>
              <a:t> Exchange administrator must install</a:t>
            </a:r>
          </a:p>
        </p:txBody>
      </p:sp>
    </p:spTree>
    <p:extLst>
      <p:ext uri="{BB962C8B-B14F-4D97-AF65-F5344CB8AC3E}">
        <p14:creationId xmlns:p14="http://schemas.microsoft.com/office/powerpoint/2010/main" val="3332648337"/>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z="3200" dirty="0" smtClean="0"/>
              <a:t>Outlook App OM allow you to retrieve token for current user that contains:</a:t>
            </a:r>
          </a:p>
          <a:p>
            <a:pPr lvl="1"/>
            <a:r>
              <a:rPr lang="en-US" sz="1600" dirty="0" smtClean="0"/>
              <a:t>User Principal Name (UPN)</a:t>
            </a:r>
          </a:p>
          <a:p>
            <a:pPr lvl="1"/>
            <a:r>
              <a:rPr lang="en-US" sz="1600" dirty="0" smtClean="0"/>
              <a:t>The user’s SMTP address</a:t>
            </a:r>
          </a:p>
          <a:p>
            <a:pPr lvl="1"/>
            <a:r>
              <a:rPr lang="en-US" sz="1600" dirty="0" smtClean="0"/>
              <a:t>A unique identifier </a:t>
            </a:r>
          </a:p>
          <a:p>
            <a:r>
              <a:rPr lang="en-US" sz="3200" dirty="0" smtClean="0"/>
              <a:t>Mail Apps should use the following flow for single sign-on:</a:t>
            </a:r>
          </a:p>
          <a:p>
            <a:pPr lvl="1"/>
            <a:r>
              <a:rPr lang="en-US" sz="1600" dirty="0" smtClean="0"/>
              <a:t>Get user token using a call to </a:t>
            </a:r>
            <a:r>
              <a:rPr lang="en-US" sz="1600" dirty="0" err="1" smtClean="0"/>
              <a:t>Office.context.mailbox.getUserIdentityTokenAsync</a:t>
            </a:r>
            <a:r>
              <a:rPr lang="en-US" sz="1600" dirty="0" smtClean="0"/>
              <a:t>()</a:t>
            </a:r>
          </a:p>
          <a:p>
            <a:pPr lvl="1"/>
            <a:r>
              <a:rPr lang="en-US" sz="1600" dirty="0" smtClean="0"/>
              <a:t>On first use, have the user log in to the partner’s service</a:t>
            </a:r>
          </a:p>
          <a:p>
            <a:pPr lvl="1"/>
            <a:r>
              <a:rPr lang="en-US" sz="1600" dirty="0" smtClean="0"/>
              <a:t>Pass the token along with the log in credentials</a:t>
            </a:r>
          </a:p>
          <a:p>
            <a:pPr lvl="1"/>
            <a:r>
              <a:rPr lang="en-US" sz="1600" dirty="0" smtClean="0"/>
              <a:t>Validate the token server-side and create a mapping (unique ID &gt; user credentials/identity)</a:t>
            </a:r>
          </a:p>
          <a:p>
            <a:pPr lvl="1"/>
            <a:r>
              <a:rPr lang="en-US" sz="1600" dirty="0" smtClean="0"/>
              <a:t>On subsequent uses, look up the user via the mapping and perform authorization</a:t>
            </a:r>
          </a:p>
          <a:p>
            <a:endParaRPr lang="en-US" sz="3200" dirty="0" smtClean="0"/>
          </a:p>
          <a:p>
            <a:endParaRPr lang="en-US" sz="3200" dirty="0"/>
          </a:p>
        </p:txBody>
      </p:sp>
      <p:sp>
        <p:nvSpPr>
          <p:cNvPr id="2" name="Title 1"/>
          <p:cNvSpPr>
            <a:spLocks noGrp="1"/>
          </p:cNvSpPr>
          <p:nvPr>
            <p:ph type="title"/>
          </p:nvPr>
        </p:nvSpPr>
        <p:spPr/>
        <p:txBody>
          <a:bodyPr/>
          <a:lstStyle/>
          <a:p>
            <a:r>
              <a:rPr lang="en-US" smtClean="0"/>
              <a:t>Single Sign On API</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6214" y="5285991"/>
            <a:ext cx="5986009" cy="1482005"/>
          </a:xfrm>
          <a:prstGeom prst="rect">
            <a:avLst/>
          </a:prstGeom>
          <a:ln>
            <a:solidFill>
              <a:schemeClr val="accent1"/>
            </a:solidFill>
          </a:ln>
        </p:spPr>
      </p:pic>
    </p:spTree>
    <p:extLst>
      <p:ext uri="{BB962C8B-B14F-4D97-AF65-F5344CB8AC3E}">
        <p14:creationId xmlns:p14="http://schemas.microsoft.com/office/powerpoint/2010/main" val="2779187485"/>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Guidelines</a:t>
            </a:r>
            <a:endParaRPr lang="en-US" dirty="0"/>
          </a:p>
        </p:txBody>
      </p:sp>
    </p:spTree>
    <p:extLst>
      <p:ext uri="{BB962C8B-B14F-4D97-AF65-F5344CB8AC3E}">
        <p14:creationId xmlns:p14="http://schemas.microsoft.com/office/powerpoint/2010/main" val="213859255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519113" y="1447799"/>
            <a:ext cx="6682800" cy="1975926"/>
          </a:xfrm>
        </p:spPr>
        <p:txBody>
          <a:bodyPr/>
          <a:lstStyle/>
          <a:p>
            <a:r>
              <a:rPr lang="en-US" dirty="0" smtClean="0"/>
              <a:t>Layout Guidance</a:t>
            </a:r>
          </a:p>
          <a:p>
            <a:pPr lvl="1"/>
            <a:r>
              <a:rPr lang="en-US" dirty="0" smtClean="0"/>
              <a:t>Give mail app height between 32 and 350 pixels</a:t>
            </a:r>
          </a:p>
          <a:p>
            <a:pPr lvl="1"/>
            <a:r>
              <a:rPr lang="en-US" dirty="0" smtClean="0"/>
              <a:t>No control over width – design appropriately </a:t>
            </a:r>
          </a:p>
          <a:p>
            <a:pPr lvl="1"/>
            <a:r>
              <a:rPr lang="en-US" dirty="0" smtClean="0"/>
              <a:t>Scrollbars should be avoided in Mail apps</a:t>
            </a:r>
          </a:p>
          <a:p>
            <a:pPr lvl="1"/>
            <a:r>
              <a:rPr lang="en-US" dirty="0" smtClean="0"/>
              <a:t>You can explicitly hide scrollbars with CSS</a:t>
            </a:r>
            <a:br>
              <a:rPr lang="en-US" dirty="0" smtClean="0"/>
            </a:br>
            <a:r>
              <a:rPr lang="en-US" sz="1800" dirty="0" smtClean="0">
                <a:latin typeface="Lucida Console" pitchFamily="49" charset="0"/>
              </a:rPr>
              <a:t>&lt;body style=“</a:t>
            </a:r>
            <a:r>
              <a:rPr lang="en-US" sz="1800" dirty="0" err="1" smtClean="0">
                <a:latin typeface="Lucida Console" pitchFamily="49" charset="0"/>
              </a:rPr>
              <a:t>overflow:hidden</a:t>
            </a:r>
            <a:r>
              <a:rPr lang="en-US" sz="1800" dirty="0" smtClean="0">
                <a:latin typeface="Lucida Console" pitchFamily="49" charset="0"/>
              </a:rPr>
              <a:t>”&gt;</a:t>
            </a:r>
            <a:br>
              <a:rPr lang="en-US" sz="1800" dirty="0" smtClean="0">
                <a:latin typeface="Lucida Console" pitchFamily="49" charset="0"/>
              </a:rPr>
            </a:br>
            <a:endParaRPr lang="en-US" dirty="0" smtClean="0">
              <a:latin typeface="Lucida Console" pitchFamily="49" charset="0"/>
            </a:endParaRPr>
          </a:p>
          <a:p>
            <a:r>
              <a:rPr lang="en-US" dirty="0" smtClean="0"/>
              <a:t>Leverage Support for Other Form Factors</a:t>
            </a:r>
          </a:p>
          <a:p>
            <a:pPr lvl="1"/>
            <a:r>
              <a:rPr lang="en-US" dirty="0" smtClean="0"/>
              <a:t>Provides easy way to deal with</a:t>
            </a:r>
            <a:br>
              <a:rPr lang="en-US" dirty="0" smtClean="0"/>
            </a:br>
            <a:r>
              <a:rPr lang="en-US" dirty="0" smtClean="0"/>
              <a:t>UI constraints for phones or tablets</a:t>
            </a:r>
          </a:p>
          <a:p>
            <a:endParaRPr lang="en-US" dirty="0" smtClean="0"/>
          </a:p>
          <a:p>
            <a:endParaRPr lang="en-US" dirty="0"/>
          </a:p>
        </p:txBody>
      </p:sp>
      <p:sp>
        <p:nvSpPr>
          <p:cNvPr id="8" name="Title 1"/>
          <p:cNvSpPr>
            <a:spLocks noGrp="1"/>
          </p:cNvSpPr>
          <p:nvPr>
            <p:ph type="title"/>
          </p:nvPr>
        </p:nvSpPr>
        <p:spPr/>
        <p:txBody>
          <a:bodyPr/>
          <a:lstStyle/>
          <a:p>
            <a:r>
              <a:rPr lang="en-US" dirty="0" smtClean="0"/>
              <a:t>Guidelines for Designing Mail Apps</a:t>
            </a:r>
            <a:endParaRPr lang="en-US"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372" y="2022000"/>
            <a:ext cx="5300298" cy="2048671"/>
          </a:xfrm>
          <a:prstGeom prst="rect">
            <a:avLst/>
          </a:prstGeom>
          <a:ln>
            <a:solidFill>
              <a:schemeClr val="accent1"/>
            </a:solidFill>
          </a:ln>
        </p:spPr>
      </p:pic>
    </p:spTree>
    <p:extLst>
      <p:ext uri="{BB962C8B-B14F-4D97-AF65-F5344CB8AC3E}">
        <p14:creationId xmlns:p14="http://schemas.microsoft.com/office/powerpoint/2010/main" val="4191496504"/>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p:txBody>
          <a:bodyPr/>
          <a:lstStyle/>
          <a:p>
            <a:r>
              <a:rPr lang="en-US" dirty="0" smtClean="0"/>
              <a:t>Request appropriate capabilities</a:t>
            </a:r>
          </a:p>
          <a:p>
            <a:pPr lvl="1"/>
            <a:r>
              <a:rPr lang="en-US" dirty="0" smtClean="0"/>
              <a:t>Request using the </a:t>
            </a:r>
            <a:r>
              <a:rPr lang="en-US" dirty="0" err="1" smtClean="0"/>
              <a:t>RequestedCapabilities</a:t>
            </a:r>
            <a:r>
              <a:rPr lang="en-US" dirty="0" smtClean="0"/>
              <a:t> element in the manifest</a:t>
            </a:r>
          </a:p>
          <a:p>
            <a:pPr lvl="1"/>
            <a:r>
              <a:rPr lang="en-US" dirty="0" smtClean="0"/>
              <a:t>Apps requesting </a:t>
            </a:r>
            <a:r>
              <a:rPr lang="en-US" dirty="0" err="1" smtClean="0"/>
              <a:t>ReadWriteMailbox</a:t>
            </a:r>
            <a:r>
              <a:rPr lang="en-US" dirty="0" smtClean="0"/>
              <a:t> can only be installed by admins</a:t>
            </a:r>
          </a:p>
          <a:p>
            <a:pPr lvl="1"/>
            <a:r>
              <a:rPr lang="en-US" dirty="0" err="1" smtClean="0"/>
              <a:t>ReadItem</a:t>
            </a:r>
            <a:r>
              <a:rPr lang="en-US" dirty="0" smtClean="0"/>
              <a:t> is needed to write custom properties</a:t>
            </a:r>
          </a:p>
          <a:p>
            <a:pPr lvl="1"/>
            <a:r>
              <a:rPr lang="en-US" dirty="0" smtClean="0"/>
              <a:t>Restricted has limited JSOM access and cannot use custom </a:t>
            </a:r>
            <a:r>
              <a:rPr lang="en-US" dirty="0" err="1" smtClean="0"/>
              <a:t>RegEx</a:t>
            </a:r>
            <a:endParaRPr lang="en-US" dirty="0" smtClean="0"/>
          </a:p>
          <a:p>
            <a:r>
              <a:rPr lang="en-US" dirty="0" smtClean="0"/>
              <a:t>Be mindful of App performance</a:t>
            </a:r>
          </a:p>
          <a:p>
            <a:pPr lvl="1"/>
            <a:r>
              <a:rPr lang="en-US" dirty="0" smtClean="0"/>
              <a:t>Outlook desktop client enforces resource usage limits</a:t>
            </a:r>
          </a:p>
          <a:p>
            <a:pPr lvl="1"/>
            <a:r>
              <a:rPr lang="en-US" dirty="0" smtClean="0"/>
              <a:t>Thresholds may be adjusted by administrators</a:t>
            </a:r>
          </a:p>
          <a:p>
            <a:pPr lvl="1"/>
            <a:r>
              <a:rPr lang="en-US" dirty="0" smtClean="0"/>
              <a:t>Regex evaluation, CPU usage, memory usage and stability</a:t>
            </a:r>
          </a:p>
          <a:p>
            <a:endParaRPr lang="en-US" dirty="0"/>
          </a:p>
        </p:txBody>
      </p:sp>
      <p:sp>
        <p:nvSpPr>
          <p:cNvPr id="14" name="Title 1"/>
          <p:cNvSpPr>
            <a:spLocks noGrp="1"/>
          </p:cNvSpPr>
          <p:nvPr>
            <p:ph type="title"/>
          </p:nvPr>
        </p:nvSpPr>
        <p:spPr/>
        <p:txBody>
          <a:bodyPr/>
          <a:lstStyle/>
          <a:p>
            <a:r>
              <a:rPr lang="en-US" dirty="0" smtClean="0"/>
              <a:t>Other Mail App Design Considerations</a:t>
            </a:r>
            <a:endParaRPr lang="en-US" dirty="0"/>
          </a:p>
        </p:txBody>
      </p:sp>
    </p:spTree>
    <p:extLst>
      <p:ext uri="{BB962C8B-B14F-4D97-AF65-F5344CB8AC3E}">
        <p14:creationId xmlns:p14="http://schemas.microsoft.com/office/powerpoint/2010/main" val="128830426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8000" dirty="0"/>
              <a:t>Introduction to </a:t>
            </a:r>
            <a:r>
              <a:rPr lang="en-US" sz="8000" dirty="0" smtClean="0"/>
              <a:t>Mail Apps</a:t>
            </a:r>
            <a:endParaRPr lang="en-US" sz="8000" dirty="0"/>
          </a:p>
        </p:txBody>
      </p:sp>
    </p:spTree>
    <p:extLst>
      <p:ext uri="{BB962C8B-B14F-4D97-AF65-F5344CB8AC3E}">
        <p14:creationId xmlns:p14="http://schemas.microsoft.com/office/powerpoint/2010/main" val="351180407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type="body" sz="quarter" idx="10"/>
          </p:nvPr>
        </p:nvSpPr>
        <p:spPr/>
        <p:txBody>
          <a:bodyPr/>
          <a:lstStyle/>
          <a:p>
            <a:r>
              <a:rPr lang="en-US" dirty="0" smtClean="0"/>
              <a:t>Introduction to </a:t>
            </a:r>
            <a:r>
              <a:rPr lang="en-US" dirty="0" smtClean="0"/>
              <a:t>Mail Apps</a:t>
            </a:r>
            <a:endParaRPr lang="en-US" dirty="0" smtClean="0"/>
          </a:p>
          <a:p>
            <a:r>
              <a:rPr lang="en-US" dirty="0" smtClean="0"/>
              <a:t>Understanding Contextual Activation and Rules</a:t>
            </a:r>
          </a:p>
          <a:p>
            <a:r>
              <a:rPr lang="en-US" dirty="0" smtClean="0"/>
              <a:t>Using JSOM for Outlook</a:t>
            </a:r>
          </a:p>
          <a:p>
            <a:r>
              <a:rPr lang="en-US" dirty="0" smtClean="0"/>
              <a:t>Security Considerations</a:t>
            </a:r>
          </a:p>
          <a:p>
            <a:r>
              <a:rPr lang="en-US" dirty="0" smtClean="0"/>
              <a:t>Design Guidelines</a:t>
            </a:r>
            <a:endParaRPr lang="en-US" dirty="0"/>
          </a:p>
        </p:txBody>
      </p:sp>
    </p:spTree>
    <p:extLst>
      <p:ext uri="{BB962C8B-B14F-4D97-AF65-F5344CB8AC3E}">
        <p14:creationId xmlns:p14="http://schemas.microsoft.com/office/powerpoint/2010/main" val="3196915151"/>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4250" y="1716882"/>
            <a:ext cx="5490606" cy="3647152"/>
          </a:xfrm>
          <a:prstGeom prst="rect">
            <a:avLst/>
          </a:prstGeom>
          <a:noFill/>
        </p:spPr>
        <p:txBody>
          <a:bodyPr wrap="none" rtlCol="0">
            <a:spAutoFit/>
          </a:bodyPr>
          <a:lstStyle/>
          <a:p>
            <a:r>
              <a:rPr lang="fi-FI" sz="19900" dirty="0">
                <a:solidFill>
                  <a:schemeClr val="bg1"/>
                </a:solidFill>
                <a:effectLst>
                  <a:outerShdw blurRad="38100" dist="38100" dir="2700000" algn="tl">
                    <a:srgbClr val="000000">
                      <a:alpha val="43137"/>
                    </a:srgbClr>
                  </a:outerShdw>
                </a:effectLst>
              </a:rPr>
              <a:t>Q&amp;A</a:t>
            </a:r>
            <a:endParaRPr lang="en-US" sz="19900" dirty="0">
              <a:solidFill>
                <a:schemeClr val="bg1"/>
              </a:solidFill>
              <a:effectLst>
                <a:outerShdw blurRad="38100" dist="38100" dir="2700000" algn="tl">
                  <a:srgbClr val="000000">
                    <a:alpha val="43137"/>
                  </a:srgbClr>
                </a:outerShdw>
              </a:effectLst>
            </a:endParaRPr>
          </a:p>
          <a:p>
            <a:endParaRPr lang="en-US" sz="3200" dirty="0"/>
          </a:p>
        </p:txBody>
      </p:sp>
    </p:spTree>
    <p:extLst>
      <p:ext uri="{BB962C8B-B14F-4D97-AF65-F5344CB8AC3E}">
        <p14:creationId xmlns:p14="http://schemas.microsoft.com/office/powerpoint/2010/main" val="314801662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idx="1"/>
          </p:nvPr>
        </p:nvSpPr>
        <p:spPr/>
        <p:txBody>
          <a:bodyPr/>
          <a:lstStyle/>
          <a:p>
            <a:r>
              <a:rPr lang="en-US" dirty="0"/>
              <a:t>Mail Apps</a:t>
            </a:r>
            <a:endParaRPr lang="en-US" dirty="0" smtClean="0"/>
          </a:p>
        </p:txBody>
      </p:sp>
      <p:sp>
        <p:nvSpPr>
          <p:cNvPr id="5" name="Content Placeholder 4"/>
          <p:cNvSpPr>
            <a:spLocks noGrp="1"/>
          </p:cNvSpPr>
          <p:nvPr>
            <p:ph sz="quarter" idx="13"/>
          </p:nvPr>
        </p:nvSpPr>
        <p:spPr/>
        <p:txBody>
          <a:bodyPr/>
          <a:lstStyle/>
          <a:p>
            <a:r>
              <a:rPr lang="en-US" sz="1600" dirty="0"/>
              <a:t>Write once, run anywhere Outlook runs</a:t>
            </a:r>
          </a:p>
          <a:p>
            <a:pPr lvl="1"/>
            <a:r>
              <a:rPr lang="en-US" sz="1800" dirty="0">
                <a:solidFill>
                  <a:schemeClr val="bg1"/>
                </a:solidFill>
              </a:rPr>
              <a:t>Same Mail App runs on Outlook and OWA</a:t>
            </a:r>
          </a:p>
          <a:p>
            <a:r>
              <a:rPr lang="en-US" sz="1600" dirty="0">
                <a:solidFill>
                  <a:schemeClr val="bg1"/>
                </a:solidFill>
              </a:rPr>
              <a:t>Development model based on activation rules</a:t>
            </a:r>
          </a:p>
          <a:p>
            <a:pPr lvl="1"/>
            <a:r>
              <a:rPr lang="en-US" sz="1800" dirty="0">
                <a:solidFill>
                  <a:schemeClr val="bg1"/>
                </a:solidFill>
              </a:rPr>
              <a:t>Activation rules run whenever user selects item</a:t>
            </a:r>
          </a:p>
          <a:p>
            <a:pPr lvl="1"/>
            <a:r>
              <a:rPr lang="en-US" sz="1800" dirty="0">
                <a:solidFill>
                  <a:schemeClr val="bg1"/>
                </a:solidFill>
              </a:rPr>
              <a:t>Activated mail apps are added into Outlook UI</a:t>
            </a:r>
          </a:p>
          <a:p>
            <a:r>
              <a:rPr lang="en-US" sz="1600" dirty="0">
                <a:solidFill>
                  <a:schemeClr val="bg1"/>
                </a:solidFill>
              </a:rPr>
              <a:t>Designed to be secure</a:t>
            </a:r>
          </a:p>
          <a:p>
            <a:pPr lvl="1"/>
            <a:r>
              <a:rPr lang="en-US" sz="1800" dirty="0">
                <a:solidFill>
                  <a:schemeClr val="bg1"/>
                </a:solidFill>
              </a:rPr>
              <a:t>Mail apps run in an isolated, sandboxed process</a:t>
            </a:r>
          </a:p>
          <a:p>
            <a:pPr lvl="1"/>
            <a:r>
              <a:rPr lang="en-US" sz="1800" dirty="0">
                <a:solidFill>
                  <a:schemeClr val="bg1"/>
                </a:solidFill>
              </a:rPr>
              <a:t>Mails apps run with a three-tier permission model</a:t>
            </a:r>
          </a:p>
          <a:p>
            <a:endParaRPr lang="en-US" sz="1600" dirty="0"/>
          </a:p>
        </p:txBody>
      </p:sp>
      <p:grpSp>
        <p:nvGrpSpPr>
          <p:cNvPr id="3" name="Group 2"/>
          <p:cNvGrpSpPr/>
          <p:nvPr/>
        </p:nvGrpSpPr>
        <p:grpSpPr>
          <a:xfrm>
            <a:off x="7061789" y="85629"/>
            <a:ext cx="4766931" cy="5806580"/>
            <a:chOff x="8156801" y="1059570"/>
            <a:chExt cx="3044777" cy="4429212"/>
          </a:xfrm>
        </p:grpSpPr>
        <p:grpSp>
          <p:nvGrpSpPr>
            <p:cNvPr id="9" name="Group 8"/>
            <p:cNvGrpSpPr/>
            <p:nvPr/>
          </p:nvGrpSpPr>
          <p:grpSpPr>
            <a:xfrm>
              <a:off x="8156801" y="1059570"/>
              <a:ext cx="3044777" cy="2235872"/>
              <a:chOff x="1810440" y="1019175"/>
              <a:chExt cx="5993130" cy="4019550"/>
            </a:xfrm>
          </p:grpSpPr>
          <p:pic>
            <p:nvPicPr>
              <p:cNvPr id="10" name="Picture 9"/>
              <p:cNvPicPr/>
              <p:nvPr/>
            </p:nvPicPr>
            <p:blipFill>
              <a:blip r:embed="rId3" cstate="print">
                <a:extLst>
                  <a:ext uri="{28A0092B-C50C-407E-A947-70E740481C1C}">
                    <a14:useLocalDpi xmlns:a14="http://schemas.microsoft.com/office/drawing/2010/main"/>
                  </a:ext>
                </a:extLst>
              </a:blip>
              <a:srcRect/>
              <a:stretch>
                <a:fillRect/>
              </a:stretch>
            </p:blipFill>
            <p:spPr bwMode="auto">
              <a:xfrm>
                <a:off x="1810440" y="1019175"/>
                <a:ext cx="5993130" cy="4019550"/>
              </a:xfrm>
              <a:prstGeom prst="rect">
                <a:avLst/>
              </a:prstGeom>
              <a:noFill/>
              <a:ln>
                <a:noFill/>
              </a:ln>
            </p:spPr>
          </p:pic>
          <p:pic>
            <p:nvPicPr>
              <p:cNvPr id="15" name="Picture 14"/>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5136571" y="1875600"/>
                <a:ext cx="2292855" cy="989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6" name="Picture 15"/>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234670" y="3343902"/>
              <a:ext cx="2892477" cy="2144880"/>
            </a:xfrm>
            <a:prstGeom prst="rect">
              <a:avLst/>
            </a:prstGeom>
          </p:spPr>
        </p:pic>
      </p:grpSp>
      <p:sp>
        <p:nvSpPr>
          <p:cNvPr id="17" name="Rectangle 16"/>
          <p:cNvSpPr/>
          <p:nvPr/>
        </p:nvSpPr>
        <p:spPr bwMode="auto">
          <a:xfrm>
            <a:off x="9632141" y="506108"/>
            <a:ext cx="1974234" cy="957993"/>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err="1">
              <a:solidFill>
                <a:schemeClr val="dk1"/>
              </a:solidFill>
            </a:endParaRPr>
          </a:p>
        </p:txBody>
      </p:sp>
      <p:sp>
        <p:nvSpPr>
          <p:cNvPr id="18" name="Rectangle 17"/>
          <p:cNvSpPr/>
          <p:nvPr/>
        </p:nvSpPr>
        <p:spPr bwMode="auto">
          <a:xfrm>
            <a:off x="9777246" y="4185321"/>
            <a:ext cx="1829129" cy="94131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err="1">
              <a:solidFill>
                <a:schemeClr val="dk1"/>
              </a:solidFill>
            </a:endParaRPr>
          </a:p>
        </p:txBody>
      </p:sp>
    </p:spTree>
    <p:extLst>
      <p:ext uri="{BB962C8B-B14F-4D97-AF65-F5344CB8AC3E}">
        <p14:creationId xmlns:p14="http://schemas.microsoft.com/office/powerpoint/2010/main" val="335315261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596788" y="1896259"/>
            <a:ext cx="7015321" cy="4514914"/>
            <a:chOff x="1655445" y="1019175"/>
            <a:chExt cx="5993130" cy="4019550"/>
          </a:xfrm>
        </p:grpSpPr>
        <p:pic>
          <p:nvPicPr>
            <p:cNvPr id="15" name="Picture 14"/>
            <p:cNvPicPr/>
            <p:nvPr/>
          </p:nvPicPr>
          <p:blipFill>
            <a:blip r:embed="rId3">
              <a:extLst>
                <a:ext uri="{28A0092B-C50C-407E-A947-70E740481C1C}">
                  <a14:useLocalDpi xmlns:a14="http://schemas.microsoft.com/office/drawing/2010/main"/>
                </a:ext>
              </a:extLst>
            </a:blip>
            <a:srcRect/>
            <a:stretch>
              <a:fillRect/>
            </a:stretch>
          </p:blipFill>
          <p:spPr bwMode="auto">
            <a:xfrm>
              <a:off x="1655445" y="1019175"/>
              <a:ext cx="5993130" cy="4019550"/>
            </a:xfrm>
            <a:prstGeom prst="rect">
              <a:avLst/>
            </a:prstGeom>
            <a:noFill/>
            <a:ln>
              <a:noFill/>
            </a:ln>
          </p:spPr>
        </p:pic>
        <p:pic>
          <p:nvPicPr>
            <p:cNvPr id="16" name="Picture 15"/>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4981576" y="1875600"/>
              <a:ext cx="2292855" cy="989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8434" name="Title 34"/>
          <p:cNvSpPr>
            <a:spLocks noGrp="1"/>
          </p:cNvSpPr>
          <p:nvPr>
            <p:ph type="title"/>
          </p:nvPr>
        </p:nvSpPr>
        <p:spPr/>
        <p:txBody>
          <a:bodyPr/>
          <a:lstStyle/>
          <a:p>
            <a:r>
              <a:rPr lang="da-DK" dirty="0" smtClean="0"/>
              <a:t>Mail Apps – Up Close and Personal</a:t>
            </a:r>
            <a:endParaRPr lang="da-DK" dirty="0"/>
          </a:p>
        </p:txBody>
      </p:sp>
      <p:cxnSp>
        <p:nvCxnSpPr>
          <p:cNvPr id="26" name="Straight Arrow Connector 25"/>
          <p:cNvCxnSpPr/>
          <p:nvPr/>
        </p:nvCxnSpPr>
        <p:spPr>
          <a:xfrm flipH="1">
            <a:off x="5829869" y="1588578"/>
            <a:ext cx="1103194" cy="1046956"/>
          </a:xfrm>
          <a:prstGeom prst="straightConnector1">
            <a:avLst/>
          </a:prstGeom>
          <a:ln w="22225">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22" name="TextBox 4"/>
          <p:cNvSpPr txBox="1">
            <a:spLocks noChangeArrowheads="1"/>
          </p:cNvSpPr>
          <p:nvPr/>
        </p:nvSpPr>
        <p:spPr bwMode="auto">
          <a:xfrm>
            <a:off x="9471546" y="2704402"/>
            <a:ext cx="1393136" cy="299959"/>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13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da-DK" dirty="0"/>
              <a:t>Mail App Body</a:t>
            </a:r>
            <a:endParaRPr lang="en-US" dirty="0"/>
          </a:p>
        </p:txBody>
      </p:sp>
      <p:cxnSp>
        <p:nvCxnSpPr>
          <p:cNvPr id="23" name="Straight Arrow Connector 22"/>
          <p:cNvCxnSpPr/>
          <p:nvPr/>
        </p:nvCxnSpPr>
        <p:spPr>
          <a:xfrm flipH="1">
            <a:off x="7753964" y="2858229"/>
            <a:ext cx="1717582" cy="528525"/>
          </a:xfrm>
          <a:prstGeom prst="straightConnector1">
            <a:avLst/>
          </a:prstGeom>
          <a:ln w="22225">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17" name="TextBox 4"/>
          <p:cNvSpPr txBox="1">
            <a:spLocks noChangeArrowheads="1"/>
          </p:cNvSpPr>
          <p:nvPr/>
        </p:nvSpPr>
        <p:spPr bwMode="auto">
          <a:xfrm>
            <a:off x="9137789" y="4153716"/>
            <a:ext cx="1480728" cy="299959"/>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13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da-DK" dirty="0"/>
              <a:t>Context trigger</a:t>
            </a:r>
            <a:endParaRPr lang="en-US" dirty="0"/>
          </a:p>
        </p:txBody>
      </p:sp>
      <p:cxnSp>
        <p:nvCxnSpPr>
          <p:cNvPr id="18" name="Straight Arrow Connector 17"/>
          <p:cNvCxnSpPr/>
          <p:nvPr/>
        </p:nvCxnSpPr>
        <p:spPr>
          <a:xfrm flipH="1">
            <a:off x="7618412" y="4267200"/>
            <a:ext cx="1533025" cy="20828"/>
          </a:xfrm>
          <a:prstGeom prst="straightConnector1">
            <a:avLst/>
          </a:prstGeom>
          <a:ln w="22225">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25" name="TextBox 4"/>
          <p:cNvSpPr txBox="1">
            <a:spLocks noChangeArrowheads="1"/>
          </p:cNvSpPr>
          <p:nvPr/>
        </p:nvSpPr>
        <p:spPr bwMode="auto">
          <a:xfrm>
            <a:off x="6933063" y="1447605"/>
            <a:ext cx="1082017" cy="299959"/>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13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da-DK" dirty="0"/>
              <a:t>App Name</a:t>
            </a:r>
            <a:endParaRPr lang="en-US" dirty="0"/>
          </a:p>
        </p:txBody>
      </p:sp>
    </p:spTree>
    <p:extLst>
      <p:ext uri="{BB962C8B-B14F-4D97-AF65-F5344CB8AC3E}">
        <p14:creationId xmlns:p14="http://schemas.microsoft.com/office/powerpoint/2010/main" val="2137508274"/>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9"/>
          <p:cNvSpPr>
            <a:spLocks noChangeArrowheads="1"/>
          </p:cNvSpPr>
          <p:nvPr/>
        </p:nvSpPr>
        <p:spPr bwMode="auto">
          <a:xfrm>
            <a:off x="370322" y="5630334"/>
            <a:ext cx="5724094" cy="323115"/>
          </a:xfrm>
          <a:prstGeom prst="rect">
            <a:avLst/>
          </a:prstGeom>
          <a:noFill/>
          <a:ln w="9525">
            <a:noFill/>
            <a:miter lim="800000"/>
            <a:headEnd/>
            <a:tailEnd/>
          </a:ln>
        </p:spPr>
        <p:txBody>
          <a:bodyPr wrap="square" lIns="91389" tIns="45695" rIns="91389" bIns="45695">
            <a:spAutoFit/>
          </a:bodyPr>
          <a:lstStyle/>
          <a:p>
            <a:pPr indent="-3966">
              <a:spcAft>
                <a:spcPts val="500"/>
              </a:spcAft>
              <a:defRPr/>
            </a:pPr>
            <a:endParaRPr lang="en-US" sz="1500" dirty="0">
              <a:solidFill>
                <a:srgbClr val="595959"/>
              </a:solidFill>
            </a:endParaRPr>
          </a:p>
        </p:txBody>
      </p:sp>
      <p:sp>
        <p:nvSpPr>
          <p:cNvPr id="2" name="Content Placeholder 1"/>
          <p:cNvSpPr>
            <a:spLocks noGrp="1"/>
          </p:cNvSpPr>
          <p:nvPr>
            <p:ph type="body" sz="quarter" idx="10"/>
          </p:nvPr>
        </p:nvSpPr>
        <p:spPr/>
        <p:txBody>
          <a:bodyPr/>
          <a:lstStyle/>
          <a:p>
            <a:r>
              <a:rPr lang="en-US" dirty="0" smtClean="0"/>
              <a:t>Mail Apps require Exchange 2013</a:t>
            </a:r>
          </a:p>
          <a:p>
            <a:pPr lvl="1"/>
            <a:r>
              <a:rPr lang="en-US" dirty="0" smtClean="0"/>
              <a:t>Exchange Server hosts users mailbox</a:t>
            </a:r>
          </a:p>
          <a:p>
            <a:pPr lvl="1"/>
            <a:r>
              <a:rPr lang="en-US" dirty="0" smtClean="0"/>
              <a:t>Exchange Server hosts app manifest files</a:t>
            </a:r>
          </a:p>
          <a:p>
            <a:pPr lvl="1"/>
            <a:r>
              <a:rPr lang="en-US" dirty="0" smtClean="0"/>
              <a:t>Web server hosts HTML for Mail App</a:t>
            </a:r>
          </a:p>
          <a:p>
            <a:pPr lvl="1"/>
            <a:r>
              <a:rPr lang="en-US" dirty="0" smtClean="0"/>
              <a:t>Mail App can make callback to Web server</a:t>
            </a:r>
          </a:p>
          <a:p>
            <a:pPr lvl="1"/>
            <a:r>
              <a:rPr lang="en-US" dirty="0" smtClean="0"/>
              <a:t>Mail App can call Exchange Web Services (EWS)</a:t>
            </a:r>
            <a:br>
              <a:rPr lang="en-US" dirty="0" smtClean="0"/>
            </a:br>
            <a:r>
              <a:rPr lang="en-US" dirty="0" smtClean="0"/>
              <a:t>EWS calls can be brokered through Web server</a:t>
            </a:r>
          </a:p>
          <a:p>
            <a:endParaRPr lang="en-US" dirty="0" smtClean="0"/>
          </a:p>
        </p:txBody>
      </p:sp>
      <p:sp>
        <p:nvSpPr>
          <p:cNvPr id="8" name="Title 1"/>
          <p:cNvSpPr>
            <a:spLocks noGrp="1"/>
          </p:cNvSpPr>
          <p:nvPr>
            <p:ph type="title"/>
          </p:nvPr>
        </p:nvSpPr>
        <p:spPr/>
        <p:txBody>
          <a:bodyPr/>
          <a:lstStyle/>
          <a:p>
            <a:r>
              <a:rPr lang="en-US" smtClean="0"/>
              <a:t>Mail App Hosting</a:t>
            </a:r>
            <a:endParaRPr lang="en-US" dirty="0"/>
          </a:p>
        </p:txBody>
      </p:sp>
      <p:grpSp>
        <p:nvGrpSpPr>
          <p:cNvPr id="83" name="Group 82"/>
          <p:cNvGrpSpPr>
            <a:grpSpLocks noChangeAspect="1"/>
          </p:cNvGrpSpPr>
          <p:nvPr/>
        </p:nvGrpSpPr>
        <p:grpSpPr>
          <a:xfrm>
            <a:off x="6169794" y="1580870"/>
            <a:ext cx="5676121" cy="4927023"/>
            <a:chOff x="6598644" y="1253611"/>
            <a:chExt cx="5256896" cy="4563125"/>
          </a:xfrm>
        </p:grpSpPr>
        <p:grpSp>
          <p:nvGrpSpPr>
            <p:cNvPr id="6" name="Group 5"/>
            <p:cNvGrpSpPr/>
            <p:nvPr/>
          </p:nvGrpSpPr>
          <p:grpSpPr>
            <a:xfrm>
              <a:off x="8956246" y="3423725"/>
              <a:ext cx="2490498" cy="2393011"/>
              <a:chOff x="9177627" y="3237323"/>
              <a:chExt cx="2490498" cy="2393011"/>
            </a:xfrm>
          </p:grpSpPr>
          <p:sp>
            <p:nvSpPr>
              <p:cNvPr id="9" name="Rectangle 8"/>
              <p:cNvSpPr/>
              <p:nvPr/>
            </p:nvSpPr>
            <p:spPr>
              <a:xfrm>
                <a:off x="9548525" y="3237323"/>
                <a:ext cx="2119600" cy="1845404"/>
              </a:xfrm>
              <a:prstGeom prst="rect">
                <a:avLst/>
              </a:prstGeom>
              <a:solidFill>
                <a:schemeClr val="bg1">
                  <a:lumMod val="95000"/>
                </a:schemeClr>
              </a:solidFill>
            </p:spPr>
            <p:style>
              <a:lnRef idx="2">
                <a:schemeClr val="accent5"/>
              </a:lnRef>
              <a:fillRef idx="1">
                <a:schemeClr val="lt1"/>
              </a:fillRef>
              <a:effectRef idx="0">
                <a:schemeClr val="accent5"/>
              </a:effectRef>
              <a:fontRef idx="minor">
                <a:schemeClr val="dk1"/>
              </a:fontRef>
            </p:style>
            <p:txBody>
              <a:bodyPr lIns="91429" tIns="45715" rIns="91429" bIns="45715" rtlCol="0" anchor="t"/>
              <a:lstStyle/>
              <a:p>
                <a:r>
                  <a:rPr lang="en-US" dirty="0" smtClean="0">
                    <a:solidFill>
                      <a:srgbClr val="595959"/>
                    </a:solidFill>
                    <a:latin typeface="+mj-lt"/>
                  </a:rPr>
                  <a:t>Web Server</a:t>
                </a:r>
              </a:p>
              <a:p>
                <a:pPr marL="285750" indent="-285750">
                  <a:buFont typeface="Arial" panose="020B0604020202020204" pitchFamily="34" charset="0"/>
                  <a:buChar char="•"/>
                </a:pPr>
                <a:r>
                  <a:rPr lang="en-US" sz="1200" dirty="0" smtClean="0">
                    <a:solidFill>
                      <a:srgbClr val="595959"/>
                    </a:solidFill>
                    <a:latin typeface="+mj-lt"/>
                  </a:rPr>
                  <a:t>Hosts HTML, CSS and JavaScript</a:t>
                </a:r>
              </a:p>
              <a:p>
                <a:pPr marL="285750" indent="-285750">
                  <a:buFont typeface="Arial" panose="020B0604020202020204" pitchFamily="34" charset="0"/>
                  <a:buChar char="•"/>
                </a:pPr>
                <a:r>
                  <a:rPr lang="en-US" sz="1200" dirty="0" smtClean="0">
                    <a:solidFill>
                      <a:srgbClr val="595959"/>
                    </a:solidFill>
                    <a:latin typeface="+mj-lt"/>
                  </a:rPr>
                  <a:t>Supports CSOM/REST calls from app</a:t>
                </a:r>
                <a:endParaRPr lang="en-US" sz="1200" dirty="0">
                  <a:solidFill>
                    <a:srgbClr val="595959"/>
                  </a:solidFill>
                  <a:latin typeface="+mj-lt"/>
                </a:endParaRPr>
              </a:p>
            </p:txBody>
          </p:sp>
          <p:grpSp>
            <p:nvGrpSpPr>
              <p:cNvPr id="10" name="Group 9"/>
              <p:cNvGrpSpPr>
                <a:grpSpLocks noChangeAspect="1"/>
              </p:cNvGrpSpPr>
              <p:nvPr/>
            </p:nvGrpSpPr>
            <p:grpSpPr>
              <a:xfrm>
                <a:off x="9177627" y="4262334"/>
                <a:ext cx="1430698" cy="1368000"/>
                <a:chOff x="1376407" y="550707"/>
                <a:chExt cx="2103995" cy="2011789"/>
              </a:xfrm>
            </p:grpSpPr>
            <p:grpSp>
              <p:nvGrpSpPr>
                <p:cNvPr id="11" name="Group 10"/>
                <p:cNvGrpSpPr/>
                <p:nvPr/>
              </p:nvGrpSpPr>
              <p:grpSpPr>
                <a:xfrm>
                  <a:off x="2098180" y="799745"/>
                  <a:ext cx="666750" cy="1487475"/>
                  <a:chOff x="2081162" y="4640597"/>
                  <a:chExt cx="666750" cy="1487475"/>
                </a:xfrm>
                <a:solidFill>
                  <a:schemeClr val="bg1"/>
                </a:solidFill>
              </p:grpSpPr>
              <p:sp>
                <p:nvSpPr>
                  <p:cNvPr id="20" name="Snip Diagonal Corner Rectangle 19"/>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Isosceles Triangle 20"/>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Isosceles Triangle 21"/>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2" name="Group 11"/>
                <p:cNvGrpSpPr/>
                <p:nvPr/>
              </p:nvGrpSpPr>
              <p:grpSpPr>
                <a:xfrm>
                  <a:off x="1376407" y="550707"/>
                  <a:ext cx="2103995" cy="2011789"/>
                  <a:chOff x="1884407" y="1170827"/>
                  <a:chExt cx="2103995" cy="2011789"/>
                </a:xfrm>
              </p:grpSpPr>
              <p:pic>
                <p:nvPicPr>
                  <p:cNvPr id="13"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976088" y="1170827"/>
                    <a:ext cx="2012314" cy="2011789"/>
                  </a:xfrm>
                  <a:prstGeom prst="rect">
                    <a:avLst/>
                  </a:prstGeom>
                  <a:noFill/>
                </p:spPr>
              </p:pic>
              <p:grpSp>
                <p:nvGrpSpPr>
                  <p:cNvPr id="14" name="Group 13"/>
                  <p:cNvGrpSpPr/>
                  <p:nvPr/>
                </p:nvGrpSpPr>
                <p:grpSpPr>
                  <a:xfrm>
                    <a:off x="1884407" y="1791674"/>
                    <a:ext cx="1090092" cy="875577"/>
                    <a:chOff x="3599175" y="4220568"/>
                    <a:chExt cx="1090092" cy="875577"/>
                  </a:xfrm>
                </p:grpSpPr>
                <p:sp>
                  <p:nvSpPr>
                    <p:cNvPr id="16" name="Rounded Rectangle 15"/>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p:nvGrpSpPr>
                  <p:grpSpPr>
                    <a:xfrm>
                      <a:off x="3614541" y="4243079"/>
                      <a:ext cx="1057169" cy="832818"/>
                      <a:chOff x="3705190" y="4561217"/>
                      <a:chExt cx="1057169" cy="832818"/>
                    </a:xfrm>
                  </p:grpSpPr>
                  <p:pic>
                    <p:nvPicPr>
                      <p:cNvPr id="18"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9" name="Rectangle 18"/>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5" name="Picture 4" descr="\\MAGNUM\Projects\Microsoft\Cloud Power FY12\Design\ICONS_PNG\Open_Web_Platform.png"/>
                  <p:cNvPicPr>
                    <a:picLocks noChangeAspect="1" noChangeArrowheads="1"/>
                  </p:cNvPicPr>
                  <p:nvPr/>
                </p:nvPicPr>
                <p:blipFill>
                  <a:blip r:embed="rId5" cstate="print">
                    <a:duotone>
                      <a:prstClr val="black"/>
                      <a:schemeClr val="accent4">
                        <a:tint val="45000"/>
                        <a:satMod val="400000"/>
                      </a:schemeClr>
                    </a:duotone>
                  </a:blip>
                  <a:srcRect/>
                  <a:stretch>
                    <a:fillRect/>
                  </a:stretch>
                </p:blipFill>
                <p:spPr bwMode="auto">
                  <a:xfrm>
                    <a:off x="2157718" y="2016334"/>
                    <a:ext cx="556611" cy="556611"/>
                  </a:xfrm>
                  <a:prstGeom prst="rect">
                    <a:avLst/>
                  </a:prstGeom>
                  <a:noFill/>
                </p:spPr>
              </p:pic>
            </p:grpSp>
          </p:grpSp>
        </p:grpSp>
        <p:grpSp>
          <p:nvGrpSpPr>
            <p:cNvPr id="4" name="Group 3"/>
            <p:cNvGrpSpPr/>
            <p:nvPr/>
          </p:nvGrpSpPr>
          <p:grpSpPr>
            <a:xfrm>
              <a:off x="8938506" y="1253611"/>
              <a:ext cx="2508238" cy="1972951"/>
              <a:chOff x="9137847" y="941996"/>
              <a:chExt cx="2508238" cy="1972951"/>
            </a:xfrm>
          </p:grpSpPr>
          <p:sp>
            <p:nvSpPr>
              <p:cNvPr id="56" name="Rectangle 55"/>
              <p:cNvSpPr/>
              <p:nvPr/>
            </p:nvSpPr>
            <p:spPr>
              <a:xfrm>
                <a:off x="9526485" y="941996"/>
                <a:ext cx="2119600" cy="1456717"/>
              </a:xfrm>
              <a:prstGeom prst="rect">
                <a:avLst/>
              </a:prstGeom>
              <a:solidFill>
                <a:schemeClr val="bg1">
                  <a:lumMod val="95000"/>
                </a:schemeClr>
              </a:solidFill>
            </p:spPr>
            <p:style>
              <a:lnRef idx="2">
                <a:schemeClr val="accent5"/>
              </a:lnRef>
              <a:fillRef idx="1">
                <a:schemeClr val="lt1"/>
              </a:fillRef>
              <a:effectRef idx="0">
                <a:schemeClr val="accent5"/>
              </a:effectRef>
              <a:fontRef idx="minor">
                <a:schemeClr val="dk1"/>
              </a:fontRef>
            </p:style>
            <p:txBody>
              <a:bodyPr lIns="91429" tIns="45715" rIns="91429" bIns="45715" rtlCol="0" anchor="t"/>
              <a:lstStyle/>
              <a:p>
                <a:r>
                  <a:rPr lang="en-US" dirty="0" smtClean="0">
                    <a:solidFill>
                      <a:srgbClr val="595959"/>
                    </a:solidFill>
                    <a:latin typeface="+mj-lt"/>
                  </a:rPr>
                  <a:t>Exchange Server</a:t>
                </a:r>
              </a:p>
              <a:p>
                <a:pPr marL="285750" indent="-285750">
                  <a:buFont typeface="Arial" panose="020B0604020202020204" pitchFamily="34" charset="0"/>
                  <a:buChar char="•"/>
                </a:pPr>
                <a:r>
                  <a:rPr lang="en-US" sz="1200" dirty="0" smtClean="0">
                    <a:solidFill>
                      <a:srgbClr val="595959"/>
                    </a:solidFill>
                    <a:latin typeface="+mj-lt"/>
                  </a:rPr>
                  <a:t>Hosts mailboxes for users</a:t>
                </a:r>
              </a:p>
              <a:p>
                <a:pPr marL="285750" indent="-285750">
                  <a:buFont typeface="Arial" panose="020B0604020202020204" pitchFamily="34" charset="0"/>
                  <a:buChar char="•"/>
                </a:pPr>
                <a:r>
                  <a:rPr lang="en-US" sz="1200" dirty="0" smtClean="0">
                    <a:solidFill>
                      <a:srgbClr val="595959"/>
                    </a:solidFill>
                    <a:latin typeface="+mj-lt"/>
                  </a:rPr>
                  <a:t>Host Mail App Manifests</a:t>
                </a:r>
                <a:endParaRPr lang="en-US" sz="1200" dirty="0">
                  <a:solidFill>
                    <a:srgbClr val="595959"/>
                  </a:solidFill>
                  <a:latin typeface="+mj-lt"/>
                </a:endParaRPr>
              </a:p>
            </p:txBody>
          </p:sp>
          <p:grpSp>
            <p:nvGrpSpPr>
              <p:cNvPr id="38" name="Group 37"/>
              <p:cNvGrpSpPr>
                <a:grpSpLocks noChangeAspect="1"/>
              </p:cNvGrpSpPr>
              <p:nvPr/>
            </p:nvGrpSpPr>
            <p:grpSpPr>
              <a:xfrm>
                <a:off x="9137847" y="1546947"/>
                <a:ext cx="1430634" cy="1368000"/>
                <a:chOff x="2297924" y="5093"/>
                <a:chExt cx="2103894" cy="2011789"/>
              </a:xfrm>
            </p:grpSpPr>
            <p:pic>
              <p:nvPicPr>
                <p:cNvPr id="39"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2389504" y="5093"/>
                  <a:ext cx="2012314" cy="2011789"/>
                </a:xfrm>
                <a:prstGeom prst="rect">
                  <a:avLst/>
                </a:prstGeom>
                <a:noFill/>
              </p:spPr>
            </p:pic>
            <p:grpSp>
              <p:nvGrpSpPr>
                <p:cNvPr id="40" name="Group 39"/>
                <p:cNvGrpSpPr/>
                <p:nvPr/>
              </p:nvGrpSpPr>
              <p:grpSpPr>
                <a:xfrm>
                  <a:off x="2297924" y="625939"/>
                  <a:ext cx="1090092" cy="875577"/>
                  <a:chOff x="9352007" y="1948762"/>
                  <a:chExt cx="1090092" cy="875577"/>
                </a:xfrm>
              </p:grpSpPr>
              <p:grpSp>
                <p:nvGrpSpPr>
                  <p:cNvPr id="41" name="Group 40"/>
                  <p:cNvGrpSpPr/>
                  <p:nvPr/>
                </p:nvGrpSpPr>
                <p:grpSpPr>
                  <a:xfrm>
                    <a:off x="9352007" y="1948762"/>
                    <a:ext cx="1090092" cy="875577"/>
                    <a:chOff x="3599175" y="4220568"/>
                    <a:chExt cx="1090092" cy="875577"/>
                  </a:xfrm>
                </p:grpSpPr>
                <p:sp>
                  <p:nvSpPr>
                    <p:cNvPr id="43" name="Rounded Rectangle 42"/>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44" name="Group 43"/>
                    <p:cNvGrpSpPr/>
                    <p:nvPr/>
                  </p:nvGrpSpPr>
                  <p:grpSpPr>
                    <a:xfrm>
                      <a:off x="3614541" y="4243079"/>
                      <a:ext cx="1057169" cy="832818"/>
                      <a:chOff x="3705190" y="4561217"/>
                      <a:chExt cx="1057169" cy="832818"/>
                    </a:xfrm>
                  </p:grpSpPr>
                  <p:pic>
                    <p:nvPicPr>
                      <p:cNvPr id="45"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46" name="Rectangle 45"/>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42" name="Picture 2" descr="\\MAGNUM\Projects\Microsoft\Cloud Power FY12\Design\ICONS_PNG\Mail.png"/>
                  <p:cNvPicPr>
                    <a:picLocks noChangeAspect="1" noChangeArrowheads="1"/>
                  </p:cNvPicPr>
                  <p:nvPr/>
                </p:nvPicPr>
                <p:blipFill>
                  <a:blip r:embed="rId6" cstate="print">
                    <a:duotone>
                      <a:prstClr val="black"/>
                      <a:schemeClr val="accent4">
                        <a:tint val="45000"/>
                        <a:satMod val="400000"/>
                      </a:schemeClr>
                    </a:duotone>
                  </a:blip>
                  <a:srcRect/>
                  <a:stretch>
                    <a:fillRect/>
                  </a:stretch>
                </p:blipFill>
                <p:spPr bwMode="auto">
                  <a:xfrm>
                    <a:off x="9598702" y="2136461"/>
                    <a:ext cx="612000" cy="612000"/>
                  </a:xfrm>
                  <a:prstGeom prst="rect">
                    <a:avLst/>
                  </a:prstGeom>
                  <a:noFill/>
                </p:spPr>
              </p:pic>
            </p:grpSp>
          </p:grpSp>
        </p:grpSp>
        <p:sp>
          <p:nvSpPr>
            <p:cNvPr id="57" name="Arc 56"/>
            <p:cNvSpPr/>
            <p:nvPr/>
          </p:nvSpPr>
          <p:spPr>
            <a:xfrm>
              <a:off x="10486736" y="2280732"/>
              <a:ext cx="1191838" cy="1614295"/>
            </a:xfrm>
            <a:prstGeom prst="arc">
              <a:avLst>
                <a:gd name="adj1" fmla="val 16694018"/>
                <a:gd name="adj2" fmla="val 4372380"/>
              </a:avLst>
            </a:prstGeom>
            <a:ln w="47625">
              <a:solidFill>
                <a:schemeClr val="tx1">
                  <a:alpha val="60000"/>
                </a:schemeClr>
              </a:solidFill>
              <a:headEnd type="stealth" w="lg" len="lg"/>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8" name="Group 57"/>
            <p:cNvGrpSpPr/>
            <p:nvPr/>
          </p:nvGrpSpPr>
          <p:grpSpPr>
            <a:xfrm>
              <a:off x="6598644" y="2972412"/>
              <a:ext cx="1756380" cy="1291001"/>
              <a:chOff x="4797662" y="4935766"/>
              <a:chExt cx="1756380" cy="1291001"/>
            </a:xfrm>
          </p:grpSpPr>
          <p:grpSp>
            <p:nvGrpSpPr>
              <p:cNvPr id="61" name="Group 60"/>
              <p:cNvGrpSpPr/>
              <p:nvPr/>
            </p:nvGrpSpPr>
            <p:grpSpPr>
              <a:xfrm>
                <a:off x="5353734" y="5332819"/>
                <a:ext cx="576000" cy="472571"/>
                <a:chOff x="10455039" y="4812931"/>
                <a:chExt cx="576000" cy="472571"/>
              </a:xfrm>
            </p:grpSpPr>
            <p:sp>
              <p:nvSpPr>
                <p:cNvPr id="62" name="Rectangle 61"/>
                <p:cNvSpPr/>
                <p:nvPr/>
              </p:nvSpPr>
              <p:spPr bwMode="auto">
                <a:xfrm rot="459293">
                  <a:off x="10455039" y="4812931"/>
                  <a:ext cx="576000" cy="472571"/>
                </a:xfrm>
                <a:prstGeom prst="rect">
                  <a:avLst/>
                </a:prstGeom>
                <a:solidFill>
                  <a:schemeClr val="bg1"/>
                </a:solidFill>
                <a:ln>
                  <a:solidFill>
                    <a:schemeClr val="bg1"/>
                  </a:solidFill>
                  <a:headEnd type="none" w="med" len="med"/>
                  <a:tailEnd type="none" w="med" len="med"/>
                </a:ln>
                <a:effectLst>
                  <a:softEdge rad="3175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63" name="Picture 6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14439" y="4820616"/>
                  <a:ext cx="457200" cy="457200"/>
                </a:xfrm>
                <a:prstGeom prst="rect">
                  <a:avLst/>
                </a:prstGeom>
              </p:spPr>
            </p:pic>
          </p:grpSp>
          <p:pic>
            <p:nvPicPr>
              <p:cNvPr id="64" name="Picture 6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97662" y="5231290"/>
                <a:ext cx="1230944" cy="995477"/>
              </a:xfrm>
              <a:prstGeom prst="rect">
                <a:avLst/>
              </a:prstGeom>
            </p:spPr>
          </p:pic>
          <p:grpSp>
            <p:nvGrpSpPr>
              <p:cNvPr id="65" name="Group 64"/>
              <p:cNvGrpSpPr/>
              <p:nvPr/>
            </p:nvGrpSpPr>
            <p:grpSpPr>
              <a:xfrm>
                <a:off x="5721386" y="4935766"/>
                <a:ext cx="686903" cy="440763"/>
                <a:chOff x="10970171" y="4357881"/>
                <a:chExt cx="686903" cy="440763"/>
              </a:xfrm>
            </p:grpSpPr>
            <p:pic>
              <p:nvPicPr>
                <p:cNvPr id="66" name="Picture 6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70171" y="4357881"/>
                  <a:ext cx="686903" cy="440763"/>
                </a:xfrm>
                <a:prstGeom prst="rect">
                  <a:avLst/>
                </a:prstGeom>
              </p:spPr>
            </p:pic>
            <p:grpSp>
              <p:nvGrpSpPr>
                <p:cNvPr id="67" name="Group 66"/>
                <p:cNvGrpSpPr>
                  <a:grpSpLocks noChangeAspect="1"/>
                </p:cNvGrpSpPr>
                <p:nvPr/>
              </p:nvGrpSpPr>
              <p:grpSpPr>
                <a:xfrm>
                  <a:off x="11129274" y="4401706"/>
                  <a:ext cx="351034" cy="288000"/>
                  <a:chOff x="10455039" y="4812931"/>
                  <a:chExt cx="576000" cy="472571"/>
                </a:xfrm>
              </p:grpSpPr>
              <p:sp>
                <p:nvSpPr>
                  <p:cNvPr id="68" name="Rectangle 67"/>
                  <p:cNvSpPr/>
                  <p:nvPr/>
                </p:nvSpPr>
                <p:spPr bwMode="auto">
                  <a:xfrm rot="459293">
                    <a:off x="10455039" y="4812931"/>
                    <a:ext cx="576000" cy="472571"/>
                  </a:xfrm>
                  <a:prstGeom prst="rect">
                    <a:avLst/>
                  </a:prstGeom>
                  <a:solidFill>
                    <a:schemeClr val="bg1"/>
                  </a:solidFill>
                  <a:ln>
                    <a:solidFill>
                      <a:schemeClr val="bg1"/>
                    </a:solidFill>
                    <a:headEnd type="none" w="med" len="med"/>
                    <a:tailEnd type="none" w="med" len="med"/>
                  </a:ln>
                  <a:effectLst>
                    <a:softEdge rad="3175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69" name="Picture 6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14439" y="4820616"/>
                    <a:ext cx="457200" cy="457200"/>
                  </a:xfrm>
                  <a:prstGeom prst="rect">
                    <a:avLst/>
                  </a:prstGeom>
                </p:spPr>
              </p:pic>
            </p:grpSp>
          </p:grpSp>
          <p:pic>
            <p:nvPicPr>
              <p:cNvPr id="70" name="Picture 6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31562" y="5323447"/>
                <a:ext cx="422480" cy="811161"/>
              </a:xfrm>
              <a:prstGeom prst="rect">
                <a:avLst/>
              </a:prstGeom>
            </p:spPr>
          </p:pic>
          <p:grpSp>
            <p:nvGrpSpPr>
              <p:cNvPr id="71" name="Group 70"/>
              <p:cNvGrpSpPr>
                <a:grpSpLocks noChangeAspect="1"/>
              </p:cNvGrpSpPr>
              <p:nvPr/>
            </p:nvGrpSpPr>
            <p:grpSpPr>
              <a:xfrm>
                <a:off x="6137789" y="5513592"/>
                <a:ext cx="394913" cy="324000"/>
                <a:chOff x="10455039" y="4812931"/>
                <a:chExt cx="576000" cy="472571"/>
              </a:xfrm>
            </p:grpSpPr>
            <p:sp>
              <p:nvSpPr>
                <p:cNvPr id="72" name="Rectangle 71"/>
                <p:cNvSpPr/>
                <p:nvPr/>
              </p:nvSpPr>
              <p:spPr bwMode="auto">
                <a:xfrm rot="459293">
                  <a:off x="10455039" y="4812931"/>
                  <a:ext cx="576000" cy="472571"/>
                </a:xfrm>
                <a:prstGeom prst="rect">
                  <a:avLst/>
                </a:prstGeom>
                <a:solidFill>
                  <a:schemeClr val="bg1"/>
                </a:solidFill>
                <a:ln>
                  <a:solidFill>
                    <a:schemeClr val="bg1"/>
                  </a:solidFill>
                  <a:headEnd type="none" w="med" len="med"/>
                  <a:tailEnd type="none" w="med" len="med"/>
                </a:ln>
                <a:effectLst>
                  <a:softEdge rad="6350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14439" y="4820616"/>
                  <a:ext cx="457200" cy="457200"/>
                </a:xfrm>
                <a:prstGeom prst="rect">
                  <a:avLst/>
                </a:prstGeom>
              </p:spPr>
            </p:pic>
          </p:grpSp>
        </p:grpSp>
        <p:cxnSp>
          <p:nvCxnSpPr>
            <p:cNvPr id="75" name="Straight Arrow Connector 74"/>
            <p:cNvCxnSpPr/>
            <p:nvPr/>
          </p:nvCxnSpPr>
          <p:spPr>
            <a:xfrm flipV="1">
              <a:off x="8390156" y="2876117"/>
              <a:ext cx="926539" cy="741796"/>
            </a:xfrm>
            <a:prstGeom prst="straightConnector1">
              <a:avLst/>
            </a:prstGeom>
            <a:ln w="44450">
              <a:solidFill>
                <a:schemeClr val="tx1">
                  <a:alpha val="60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8414709" y="3617913"/>
              <a:ext cx="822448" cy="1152025"/>
            </a:xfrm>
            <a:prstGeom prst="straightConnector1">
              <a:avLst/>
            </a:prstGeom>
            <a:ln w="44450">
              <a:solidFill>
                <a:schemeClr val="tx1">
                  <a:alpha val="60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1300580" y="2877683"/>
              <a:ext cx="554960" cy="369332"/>
            </a:xfrm>
            <a:prstGeom prst="rect">
              <a:avLst/>
            </a:prstGeom>
            <a:solidFill>
              <a:schemeClr val="bg1">
                <a:alpha val="85000"/>
              </a:schemeClr>
            </a:solidFill>
            <a:ln>
              <a:solidFill>
                <a:schemeClr val="accent5"/>
              </a:solidFill>
            </a:ln>
          </p:spPr>
          <p:txBody>
            <a:bodyPr wrap="none" lIns="0" tIns="0" rIns="0" bIns="0" rtlCol="0">
              <a:spAutoFit/>
            </a:bodyPr>
            <a:lstStyle/>
            <a:p>
              <a:r>
                <a:rPr lang="en-US" sz="2400" spc="-70" dirty="0" smtClean="0">
                  <a:gradFill>
                    <a:gsLst>
                      <a:gs pos="2917">
                        <a:schemeClr val="bg2"/>
                      </a:gs>
                      <a:gs pos="95000">
                        <a:schemeClr val="bg2"/>
                      </a:gs>
                    </a:gsLst>
                    <a:lin ang="5400000" scaled="0"/>
                  </a:gradFill>
                  <a:latin typeface="+mj-lt"/>
                </a:rPr>
                <a:t>EWS</a:t>
              </a:r>
            </a:p>
          </p:txBody>
        </p:sp>
      </p:grpSp>
    </p:spTree>
    <p:extLst>
      <p:ext uri="{BB962C8B-B14F-4D97-AF65-F5344CB8AC3E}">
        <p14:creationId xmlns:p14="http://schemas.microsoft.com/office/powerpoint/2010/main" val="78596109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Mail Apps</a:t>
            </a:r>
            <a:endParaRPr lang="en-US" dirty="0"/>
          </a:p>
        </p:txBody>
      </p:sp>
      <p:sp>
        <p:nvSpPr>
          <p:cNvPr id="3" name="Content Placeholder 2"/>
          <p:cNvSpPr>
            <a:spLocks noGrp="1"/>
          </p:cNvSpPr>
          <p:nvPr>
            <p:ph type="body" sz="quarter" idx="10"/>
          </p:nvPr>
        </p:nvSpPr>
        <p:spPr/>
        <p:txBody>
          <a:bodyPr/>
          <a:lstStyle/>
          <a:p>
            <a:r>
              <a:rPr lang="en-US" sz="3600" dirty="0" smtClean="0"/>
              <a:t>Use the Visual Studio project template for Mail Apps</a:t>
            </a:r>
          </a:p>
        </p:txBody>
      </p:sp>
      <p:pic>
        <p:nvPicPr>
          <p:cNvPr id="8" name="Picture 7" descr="New Project"/>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51171" y="2719389"/>
            <a:ext cx="3753042" cy="2593725"/>
          </a:xfrm>
          <a:prstGeom prst="rect">
            <a:avLst/>
          </a:prstGeom>
          <a:ln w="3175">
            <a:solidFill>
              <a:schemeClr val="tx1"/>
            </a:solidFill>
          </a:ln>
        </p:spPr>
      </p:pic>
      <p:pic>
        <p:nvPicPr>
          <p:cNvPr id="9" name="Picture 8" descr="Create app for Office"/>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922785" y="2719389"/>
            <a:ext cx="3195609" cy="2590414"/>
          </a:xfrm>
          <a:prstGeom prst="rect">
            <a:avLst/>
          </a:prstGeom>
          <a:ln w="3175">
            <a:solidFill>
              <a:schemeClr val="tx1"/>
            </a:solidFill>
          </a:ln>
        </p:spPr>
      </p:pic>
      <p:pic>
        <p:nvPicPr>
          <p:cNvPr id="11" name="Picture 10" descr="Screen Clippin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9086972" y="2324418"/>
            <a:ext cx="1834682" cy="3276637"/>
          </a:xfrm>
          <a:prstGeom prst="rect">
            <a:avLst/>
          </a:prstGeom>
          <a:ln w="3175">
            <a:solidFill>
              <a:schemeClr val="tx1"/>
            </a:solidFill>
          </a:ln>
        </p:spPr>
      </p:pic>
      <p:cxnSp>
        <p:nvCxnSpPr>
          <p:cNvPr id="12" name="Straight Arrow Connector 11"/>
          <p:cNvCxnSpPr/>
          <p:nvPr/>
        </p:nvCxnSpPr>
        <p:spPr>
          <a:xfrm flipV="1">
            <a:off x="4196119" y="3962735"/>
            <a:ext cx="484755" cy="1"/>
          </a:xfrm>
          <a:prstGeom prst="straightConnector1">
            <a:avLst/>
          </a:prstGeom>
          <a:ln w="92075">
            <a:solidFill>
              <a:schemeClr val="accent4"/>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360305" y="3962734"/>
            <a:ext cx="484755" cy="1"/>
          </a:xfrm>
          <a:prstGeom prst="straightConnector1">
            <a:avLst/>
          </a:prstGeom>
          <a:ln w="92075">
            <a:solidFill>
              <a:schemeClr val="accent4"/>
            </a:solidFill>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005747"/>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3" y="1447799"/>
            <a:ext cx="6901284" cy="1975926"/>
          </a:xfrm>
        </p:spPr>
        <p:txBody>
          <a:bodyPr/>
          <a:lstStyle/>
          <a:p>
            <a:pPr marL="742950" indent="-742950">
              <a:buFont typeface="+mj-lt"/>
              <a:buAutoNum type="arabicPeriod"/>
            </a:pPr>
            <a:r>
              <a:rPr lang="en-US" sz="2800" dirty="0" smtClean="0"/>
              <a:t>Specify height from 32 to 350 pixels</a:t>
            </a:r>
          </a:p>
          <a:p>
            <a:pPr marL="742950" indent="-742950">
              <a:buFont typeface="+mj-lt"/>
              <a:buAutoNum type="arabicPeriod"/>
            </a:pPr>
            <a:r>
              <a:rPr lang="en-US" sz="2800" dirty="0" smtClean="0"/>
              <a:t>Define activation rules</a:t>
            </a:r>
          </a:p>
          <a:p>
            <a:pPr marL="742950" indent="-742950">
              <a:buFont typeface="+mj-lt"/>
              <a:buAutoNum type="arabicPeriod"/>
            </a:pPr>
            <a:r>
              <a:rPr lang="en-US" sz="2800" dirty="0" smtClean="0"/>
              <a:t>Create UI and style with CSS</a:t>
            </a:r>
          </a:p>
          <a:p>
            <a:pPr marL="742950" indent="-742950">
              <a:buFont typeface="+mj-lt"/>
              <a:buAutoNum type="arabicPeriod"/>
            </a:pPr>
            <a:r>
              <a:rPr lang="en-US" sz="2800" dirty="0" smtClean="0"/>
              <a:t>Write JavaScript to add behavior and business logic</a:t>
            </a:r>
          </a:p>
          <a:p>
            <a:pPr marL="742950" indent="-742950">
              <a:buFont typeface="+mj-lt"/>
              <a:buAutoNum type="arabicPeriod"/>
            </a:pPr>
            <a:r>
              <a:rPr lang="en-US" sz="2800" dirty="0" smtClean="0"/>
              <a:t>Debug using Exchange Server and a valid Exchange account</a:t>
            </a:r>
          </a:p>
          <a:p>
            <a:pPr lvl="1"/>
            <a:r>
              <a:rPr lang="en-US" sz="1400" dirty="0" smtClean="0"/>
              <a:t>	Press {F5} and Visual Studio prompts for server and user mailbox credentials</a:t>
            </a:r>
          </a:p>
          <a:p>
            <a:pPr marL="742950" indent="-742950">
              <a:buFont typeface="+mj-lt"/>
              <a:buAutoNum type="arabicPeriod"/>
            </a:pPr>
            <a:endParaRPr lang="en-US" sz="2800" dirty="0"/>
          </a:p>
        </p:txBody>
      </p:sp>
      <p:sp>
        <p:nvSpPr>
          <p:cNvPr id="2" name="Title 1"/>
          <p:cNvSpPr>
            <a:spLocks noGrp="1"/>
          </p:cNvSpPr>
          <p:nvPr>
            <p:ph type="title"/>
          </p:nvPr>
        </p:nvSpPr>
        <p:spPr/>
        <p:txBody>
          <a:bodyPr/>
          <a:lstStyle/>
          <a:p>
            <a:r>
              <a:rPr lang="en-US" sz="4400" dirty="0" smtClean="0"/>
              <a:t>Steps to Implementing, Testing and Debugging</a:t>
            </a:r>
            <a:endParaRPr lang="en-US" sz="4400" dirty="0"/>
          </a:p>
        </p:txBody>
      </p:sp>
      <p:pic>
        <p:nvPicPr>
          <p:cNvPr id="5" name="Picture 4" descr="Connect to Exchange email account"/>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838483" y="1755296"/>
            <a:ext cx="3829642" cy="3077640"/>
          </a:xfrm>
          <a:prstGeom prst="rect">
            <a:avLst/>
          </a:prstGeom>
        </p:spPr>
      </p:pic>
    </p:spTree>
    <p:extLst>
      <p:ext uri="{BB962C8B-B14F-4D97-AF65-F5344CB8AC3E}">
        <p14:creationId xmlns:p14="http://schemas.microsoft.com/office/powerpoint/2010/main" val="3280839673"/>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dirty="0"/>
              <a:t>Working with Mail Apps for Outlook</a:t>
            </a:r>
          </a:p>
        </p:txBody>
      </p:sp>
    </p:spTree>
    <p:extLst>
      <p:ext uri="{BB962C8B-B14F-4D97-AF65-F5344CB8AC3E}">
        <p14:creationId xmlns:p14="http://schemas.microsoft.com/office/powerpoint/2010/main" val="3861175484"/>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LikedBy xmlns="http://schemas.microsoft.com/sharepoint/v3">
      <UserInfo>
        <DisplayName/>
        <AccountId xsi:nil="true"/>
        <AccountType/>
      </UserInfo>
    </LikedBy>
    <RatedBy xmlns="http://schemas.microsoft.com/sharepoint/v3">
      <UserInfo>
        <DisplayName/>
        <AccountId xsi:nil="true"/>
        <AccountType/>
      </UserInfo>
    </RatedB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C3D6E74921EDE41A8C79FE33C458F91" ma:contentTypeVersion="6" ma:contentTypeDescription="Create a new document." ma:contentTypeScope="" ma:versionID="8ce734e2763c87cb7b5e43c000684c26">
  <xsd:schema xmlns:xsd="http://www.w3.org/2001/XMLSchema" xmlns:xs="http://www.w3.org/2001/XMLSchema" xmlns:p="http://schemas.microsoft.com/office/2006/metadata/properties" xmlns:ns1="http://schemas.microsoft.com/sharepoint/v3" targetNamespace="http://schemas.microsoft.com/office/2006/metadata/properties" ma:root="true" ma:fieldsID="9e2d08bd8ea8da1c3d64b7d49ee93571" ns1:_="">
    <xsd:import namespace="http://schemas.microsoft.com/sharepoint/v3"/>
    <xsd:element name="properties">
      <xsd:complexType>
        <xsd:sequence>
          <xsd:element name="documentManagement">
            <xsd:complexType>
              <xsd:all>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AverageRating" ma:readOnly="true">
      <xsd:simpleType>
        <xsd:restriction base="dms:Number"/>
      </xsd:simpleType>
    </xsd:element>
    <xsd:element name="RatingCount" ma:index="9" nillable="true" ma:displayName="Number of Ratings" ma:decimals="0" ma:description="Number of ratings submitted" ma:internalName="RatingCount" ma:readOnly="true">
      <xsd:simpleType>
        <xsd:restriction base="dms:Number"/>
      </xsd:simpleType>
    </xsd:element>
    <xsd:element name="RatedBy" ma:index="10"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1" nillable="true" ma:displayName="User ratings" ma:description="User ratings for the item" ma:hidden="true" ma:internalName="Ratings">
      <xsd:simpleType>
        <xsd:restriction base="dms:Note"/>
      </xsd:simpleType>
    </xsd:element>
    <xsd:element name="LikesCount" ma:index="12" nillable="true" ma:displayName="Number of Likes" ma:internalName="LikesCount">
      <xsd:simpleType>
        <xsd:restriction base="dms:Unknown"/>
      </xsd:simpleType>
    </xsd:element>
    <xsd:element name="LikedBy" ma:index="13"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file>

<file path=customXml/itemProps2.xml><?xml version="1.0" encoding="utf-8"?>
<ds:datastoreItem xmlns:ds="http://schemas.openxmlformats.org/officeDocument/2006/customXml" ds:itemID="{758FDAC0-319D-4A54-8D8E-1D42CB1F8004}"/>
</file>

<file path=customXml/itemProps3.xml><?xml version="1.0" encoding="utf-8"?>
<ds:datastoreItem xmlns:ds="http://schemas.openxmlformats.org/officeDocument/2006/customXml" ds:itemID="{30B28A76-2651-4750-A57D-6254329DE6DF}"/>
</file>

<file path=docProps/app.xml><?xml version="1.0" encoding="utf-8"?>
<Properties xmlns="http://schemas.openxmlformats.org/officeDocument/2006/extended-properties" xmlns:vt="http://schemas.openxmlformats.org/officeDocument/2006/docPropsVTypes">
  <Template>SharePoint_Template_2012_16x9_WHITE</Template>
  <TotalTime>311</TotalTime>
  <Words>5624</Words>
  <Application>Microsoft Office PowerPoint</Application>
  <PresentationFormat>Custom</PresentationFormat>
  <Paragraphs>429</Paragraphs>
  <Slides>32</Slides>
  <Notes>22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Arial</vt:lpstr>
      <vt:lpstr>Calibri</vt:lpstr>
      <vt:lpstr>Consolas</vt:lpstr>
      <vt:lpstr>Lucida Console</vt:lpstr>
      <vt:lpstr>Segoe</vt:lpstr>
      <vt:lpstr>Segoe UI</vt:lpstr>
      <vt:lpstr>Segoe UI Light</vt:lpstr>
      <vt:lpstr>Wingdings</vt:lpstr>
      <vt:lpstr>5-30055_SharePoint Template 2012 - 16x9 - White Background</vt:lpstr>
      <vt:lpstr>5-30055_SharePoint Template 2012 - 16x9 - Colored Accent Slides</vt:lpstr>
      <vt:lpstr>Mail Apps for Office</vt:lpstr>
      <vt:lpstr>Agenda</vt:lpstr>
      <vt:lpstr>Introduction to Mail Apps</vt:lpstr>
      <vt:lpstr>PowerPoint Presentation</vt:lpstr>
      <vt:lpstr>Mail Apps – Up Close and Personal</vt:lpstr>
      <vt:lpstr>Mail App Hosting</vt:lpstr>
      <vt:lpstr>Developing Mail Apps</vt:lpstr>
      <vt:lpstr>Steps to Implementing, Testing and Debugging</vt:lpstr>
      <vt:lpstr>PowerPoint Presentation</vt:lpstr>
      <vt:lpstr>Understanding Contextual Activation</vt:lpstr>
      <vt:lpstr>Rule-based Activation</vt:lpstr>
      <vt:lpstr>Activation Rule Types</vt:lpstr>
      <vt:lpstr>Well-known Entity Examples</vt:lpstr>
      <vt:lpstr>PowerPoint Presentation</vt:lpstr>
      <vt:lpstr>Using JSOM for Outlook</vt:lpstr>
      <vt:lpstr>Accessing the Outlook JSOM</vt:lpstr>
      <vt:lpstr>The Outlook App OM for Mail Apps</vt:lpstr>
      <vt:lpstr>Outlook APIs – some examples</vt:lpstr>
      <vt:lpstr>Advanced Outlook App OM Functions</vt:lpstr>
      <vt:lpstr>Using Custom Properties</vt:lpstr>
      <vt:lpstr>Outlook APIs for Custom Properties</vt:lpstr>
      <vt:lpstr>PowerPoint Presentation</vt:lpstr>
      <vt:lpstr>Security Considerations</vt:lpstr>
      <vt:lpstr>The Four Stakeholders of Security and Privacy</vt:lpstr>
      <vt:lpstr>Permissions and Capabilities</vt:lpstr>
      <vt:lpstr>Single Sign On API</vt:lpstr>
      <vt:lpstr>Design Guidelines</vt:lpstr>
      <vt:lpstr>Guidelines for Designing Mail Apps</vt:lpstr>
      <vt:lpstr>Other Mail App Design Considerations</vt:lpstr>
      <vt:lpstr>Summary</vt:lpstr>
      <vt:lpstr>PowerPoint Presentation</vt:lpstr>
      <vt:lpstr>PowerPoint Presentation</vt:lpstr>
    </vt:vector>
  </TitlesOfParts>
  <Manager>Vesa Juvonen</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SP2013 Ignite Developer</dc:title>
  <dc:creator>Vesa.Juvonen@microsoft.com</dc:creator>
  <cp:keywords>SharePoint; Ignite</cp:keywords>
  <dc:description>SP2013 Ignite - Developer</dc:description>
  <cp:lastModifiedBy>Kirk Evans</cp:lastModifiedBy>
  <cp:revision>2</cp:revision>
  <dcterms:created xsi:type="dcterms:W3CDTF">2012-06-08T22:41:39Z</dcterms:created>
  <dcterms:modified xsi:type="dcterms:W3CDTF">2012-12-13T09:49:13Z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0x0101001C3D6E74921EDE41A8C79FE33C458F91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