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36"/>
  </p:notesMasterIdLst>
  <p:handoutMasterIdLst>
    <p:handoutMasterId r:id="rId37"/>
  </p:handoutMasterIdLst>
  <p:sldIdLst>
    <p:sldId id="648" r:id="rId6"/>
    <p:sldId id="792" r:id="rId7"/>
    <p:sldId id="793" r:id="rId8"/>
    <p:sldId id="843" r:id="rId9"/>
    <p:sldId id="844" r:id="rId10"/>
    <p:sldId id="845" r:id="rId11"/>
    <p:sldId id="846" r:id="rId12"/>
    <p:sldId id="847" r:id="rId13"/>
    <p:sldId id="848" r:id="rId14"/>
    <p:sldId id="849" r:id="rId15"/>
    <p:sldId id="850" r:id="rId16"/>
    <p:sldId id="851" r:id="rId17"/>
    <p:sldId id="852" r:id="rId18"/>
    <p:sldId id="853" r:id="rId19"/>
    <p:sldId id="854" r:id="rId20"/>
    <p:sldId id="806" r:id="rId21"/>
    <p:sldId id="855" r:id="rId22"/>
    <p:sldId id="856" r:id="rId23"/>
    <p:sldId id="857" r:id="rId24"/>
    <p:sldId id="858" r:id="rId25"/>
    <p:sldId id="859" r:id="rId26"/>
    <p:sldId id="860" r:id="rId27"/>
    <p:sldId id="861" r:id="rId28"/>
    <p:sldId id="814" r:id="rId29"/>
    <p:sldId id="862" r:id="rId30"/>
    <p:sldId id="863" r:id="rId31"/>
    <p:sldId id="864" r:id="rId32"/>
    <p:sldId id="865" r:id="rId33"/>
    <p:sldId id="819" r:id="rId34"/>
    <p:sldId id="791"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diZerega" initials="Rd" lastIdx="1" clrIdx="0">
    <p:extLst>
      <p:ext uri="{19B8F6BF-5375-455C-9EA6-DF929625EA0E}">
        <p15:presenceInfo xmlns:p15="http://schemas.microsoft.com/office/powerpoint/2012/main" userId="S-1-5-21-124525095-708259637-1543119021-8733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70" autoAdjust="0"/>
    <p:restoredTop sz="79750" autoAdjust="0"/>
  </p:normalViewPr>
  <p:slideViewPr>
    <p:cSldViewPr snapToGrid="0">
      <p:cViewPr varScale="1">
        <p:scale>
          <a:sx n="105" d="100"/>
          <a:sy n="105" d="100"/>
        </p:scale>
        <p:origin x="258" y="8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12-03T18:08:41.759" idx="1">
    <p:pos x="10" y="10"/>
    <p:text>Review Notes</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 diagram that shows how the work management service orchestrates</a:t>
            </a:r>
            <a:r>
              <a:rPr lang="en-US" baseline="0" dirty="0" smtClean="0"/>
              <a:t> tasks across a number repositories</a:t>
            </a:r>
          </a:p>
          <a:p>
            <a:pPr marL="228600" indent="-228600">
              <a:buAutoNum type="arabicParenR"/>
            </a:pPr>
            <a:r>
              <a:rPr lang="en-US" baseline="0" dirty="0" smtClean="0"/>
              <a:t>User goes the their </a:t>
            </a:r>
            <a:r>
              <a:rPr lang="en-US" baseline="0" dirty="0" err="1" smtClean="0"/>
              <a:t>MySite</a:t>
            </a:r>
            <a:r>
              <a:rPr lang="en-US" baseline="0" dirty="0" smtClean="0"/>
              <a:t> and views My Tasks</a:t>
            </a:r>
          </a:p>
          <a:p>
            <a:pPr marL="228600" indent="-228600">
              <a:buAutoNum type="arabicParenR"/>
            </a:pPr>
            <a:r>
              <a:rPr lang="en-US" baseline="0" dirty="0" smtClean="0"/>
              <a:t>This generates a refresh request against the work management service</a:t>
            </a:r>
          </a:p>
          <a:p>
            <a:pPr marL="228600" indent="-228600">
              <a:buAutoNum type="arabicParenR"/>
            </a:pPr>
            <a:r>
              <a:rPr lang="en-US" baseline="0" dirty="0" smtClean="0"/>
              <a:t>The work management service can then go off to project, </a:t>
            </a:r>
          </a:p>
          <a:p>
            <a:pPr marL="228600" indent="-228600">
              <a:buAutoNum type="arabicParenR"/>
            </a:pPr>
            <a:r>
              <a:rPr lang="en-US" baseline="0" dirty="0" smtClean="0"/>
              <a:t>the SharePoint web app change log for any new tasks that have been assign or changed</a:t>
            </a:r>
          </a:p>
          <a:p>
            <a:pPr marL="228600" indent="-228600">
              <a:buAutoNum type="arabicParenR"/>
            </a:pPr>
            <a:r>
              <a:rPr lang="en-US" baseline="0" dirty="0" smtClean="0"/>
              <a:t>The SharePoint content database</a:t>
            </a:r>
          </a:p>
          <a:p>
            <a:pPr marL="228600" indent="-228600">
              <a:buAutoNum type="arabicParenR"/>
            </a:pPr>
            <a:r>
              <a:rPr lang="en-US" baseline="0" dirty="0" smtClean="0"/>
              <a:t>Exchange</a:t>
            </a:r>
          </a:p>
          <a:p>
            <a:pPr marL="228600" indent="-228600">
              <a:buAutoNum type="arabicParenR"/>
            </a:pPr>
            <a:r>
              <a:rPr lang="en-US" baseline="0" dirty="0" smtClean="0"/>
              <a:t>Once that information has been collected, the WMS caches the tasks in a hidden list on the users my site</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10</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5155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SkyDrive Pro</a:t>
            </a:r>
            <a:r>
              <a:rPr lang="en-US" baseline="0" dirty="0" smtClean="0"/>
              <a:t> is a place for a user to store/share personal document, and see documents shared with them from other users</a:t>
            </a:r>
          </a:p>
          <a:p>
            <a:r>
              <a:rPr lang="en-US" dirty="0" smtClean="0"/>
              <a:t>SkyDrive</a:t>
            </a:r>
            <a:r>
              <a:rPr lang="en-US" baseline="0" dirty="0" smtClean="0"/>
              <a:t> Pro provides v</a:t>
            </a:r>
            <a:r>
              <a:rPr lang="en-US" dirty="0" smtClean="0"/>
              <a:t>ery similar functionality to the consumer version of SkyDrive,</a:t>
            </a:r>
            <a:r>
              <a:rPr lang="en-US" baseline="0" dirty="0" smtClean="0"/>
              <a:t> but something you can run </a:t>
            </a:r>
            <a:r>
              <a:rPr lang="en-US" baseline="0" dirty="0" err="1" smtClean="0"/>
              <a:t>onprem</a:t>
            </a:r>
            <a:r>
              <a:rPr lang="en-US" baseline="0" dirty="0" smtClean="0"/>
              <a:t> or in O365 with all the content governance that might be desired on enterprise content like discovery, retention, and compliance</a:t>
            </a:r>
            <a:endParaRPr lang="en-US" dirty="0"/>
          </a:p>
        </p:txBody>
      </p:sp>
    </p:spTree>
    <p:extLst>
      <p:ext uri="{BB962C8B-B14F-4D97-AF65-F5344CB8AC3E}">
        <p14:creationId xmlns:p14="http://schemas.microsoft.com/office/powerpoint/2010/main" val="2907428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SkyDrive</a:t>
            </a:r>
            <a:r>
              <a:rPr lang="en-US" b="0" baseline="0" dirty="0" smtClean="0"/>
              <a:t> Pro has a number of interesting default views including</a:t>
            </a:r>
          </a:p>
          <a:p>
            <a:r>
              <a:rPr lang="en-US" b="1" baseline="0" dirty="0" smtClean="0"/>
              <a:t>All</a:t>
            </a:r>
            <a:r>
              <a:rPr lang="en-US" b="0" baseline="0" dirty="0" smtClean="0"/>
              <a:t>, which provides an overall view of the documents</a:t>
            </a:r>
          </a:p>
          <a:p>
            <a:r>
              <a:rPr lang="en-US" b="1" baseline="0" dirty="0" smtClean="0"/>
              <a:t>Personal</a:t>
            </a:r>
            <a:r>
              <a:rPr lang="en-US" b="0" baseline="0" dirty="0" smtClean="0"/>
              <a:t>, which are documents that have not be shared with others</a:t>
            </a:r>
          </a:p>
          <a:p>
            <a:r>
              <a:rPr lang="en-US" b="1" baseline="0" dirty="0" smtClean="0"/>
              <a:t>Recent</a:t>
            </a:r>
            <a:r>
              <a:rPr lang="en-US" b="0" baseline="0" dirty="0" smtClean="0"/>
              <a:t>, providing a document listing by date</a:t>
            </a:r>
          </a:p>
          <a:p>
            <a:r>
              <a:rPr lang="en-US" b="1" baseline="0" dirty="0" smtClean="0"/>
              <a:t>Shared by me</a:t>
            </a:r>
            <a:r>
              <a:rPr lang="en-US" b="0" baseline="0" dirty="0" smtClean="0"/>
              <a:t> allows a user to quickly see documents that have been shared with others</a:t>
            </a:r>
          </a:p>
          <a:p>
            <a:endParaRPr lang="en-US" b="0" dirty="0" smtClean="0"/>
          </a:p>
          <a:p>
            <a:r>
              <a:rPr lang="en-US" b="0" dirty="0" smtClean="0"/>
              <a:t>Finally</a:t>
            </a:r>
            <a:r>
              <a:rPr lang="en-US" b="0" baseline="0" dirty="0" smtClean="0"/>
              <a:t>, </a:t>
            </a:r>
            <a:r>
              <a:rPr lang="en-US" b="1" dirty="0" smtClean="0"/>
              <a:t>Shared with me view</a:t>
            </a:r>
            <a:r>
              <a:rPr lang="en-US" b="0" dirty="0" smtClean="0"/>
              <a:t> provides a view of documents that have been shared</a:t>
            </a:r>
            <a:r>
              <a:rPr lang="en-US" b="0" baseline="0" dirty="0" smtClean="0"/>
              <a:t> with me from others peoples SkyDrive Pro</a:t>
            </a:r>
            <a:endParaRPr lang="en-US" b="1" dirty="0" smtClean="0"/>
          </a:p>
          <a:p>
            <a:r>
              <a:rPr lang="en-US" b="1" dirty="0" smtClean="0"/>
              <a:t>Shared with me</a:t>
            </a:r>
            <a:r>
              <a:rPr lang="en-US" dirty="0" smtClean="0"/>
              <a:t> is unique in that looks like any</a:t>
            </a:r>
            <a:r>
              <a:rPr lang="en-US" baseline="0" dirty="0" smtClean="0"/>
              <a:t> other </a:t>
            </a:r>
            <a:r>
              <a:rPr lang="en-US" baseline="0" dirty="0" err="1" smtClean="0"/>
              <a:t>listview</a:t>
            </a:r>
            <a:r>
              <a:rPr lang="en-US" dirty="0" smtClean="0"/>
              <a:t> but, in reality, it uses Search underneath to aggregate content</a:t>
            </a:r>
          </a:p>
          <a:p>
            <a:r>
              <a:rPr lang="en-US" dirty="0" smtClean="0"/>
              <a:t>there’s a lag time (default 15 minutes) before the document appears in the view.</a:t>
            </a:r>
          </a:p>
          <a:p>
            <a:r>
              <a:rPr lang="en-US" dirty="0" smtClean="0"/>
              <a:t>The query is smart in gathering the information:</a:t>
            </a:r>
          </a:p>
          <a:p>
            <a:r>
              <a:rPr lang="en-US" dirty="0" smtClean="0"/>
              <a:t>it looks for all documents that contain “</a:t>
            </a:r>
            <a:r>
              <a:rPr lang="en-US" b="1" dirty="0" err="1" smtClean="0"/>
              <a:t>IsMyDocuments</a:t>
            </a:r>
            <a:r>
              <a:rPr lang="en-US" dirty="0" smtClean="0"/>
              <a:t>” managed property. </a:t>
            </a:r>
          </a:p>
          <a:p>
            <a:r>
              <a:rPr lang="en-US" dirty="0" smtClean="0"/>
              <a:t>This essentially returns all documents in all SkyDrive Pro. </a:t>
            </a:r>
          </a:p>
          <a:p>
            <a:r>
              <a:rPr lang="en-US" dirty="0" smtClean="0"/>
              <a:t>Search does security trimming, so it only returns documents which the querying user has permission to view</a:t>
            </a:r>
          </a:p>
          <a:p>
            <a:r>
              <a:rPr lang="en-US" dirty="0" smtClean="0"/>
              <a:t>So there might be a million documents in all the SkyDrive Pros across the enterprise,</a:t>
            </a:r>
            <a:r>
              <a:rPr lang="en-US" baseline="0" dirty="0" smtClean="0"/>
              <a:t> but if only 20 have been shared with me</a:t>
            </a:r>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0" baseline="0" dirty="0" smtClean="0"/>
              <a:t>It is important to note that all views have a share icon so a user won’t be confused on what content is or is now shared…either a lock or a people icon</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328723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Skydrive</a:t>
            </a:r>
            <a:r>
              <a:rPr lang="en-US" baseline="0" dirty="0" smtClean="0"/>
              <a:t> pro provides access to documents stored in SP 2013 from Windows Explorer</a:t>
            </a:r>
          </a:p>
          <a:p>
            <a:r>
              <a:rPr lang="en-US" baseline="0" dirty="0" smtClean="0"/>
              <a:t>This is different from a traditional </a:t>
            </a:r>
            <a:r>
              <a:rPr lang="en-US" baseline="0" dirty="0" err="1" smtClean="0"/>
              <a:t>WebDav</a:t>
            </a:r>
            <a:r>
              <a:rPr lang="en-US" baseline="0" dirty="0" smtClean="0"/>
              <a:t> Windows Explorer view…</a:t>
            </a:r>
          </a:p>
          <a:p>
            <a:r>
              <a:rPr lang="en-US" baseline="0" dirty="0" smtClean="0"/>
              <a:t>The </a:t>
            </a:r>
            <a:r>
              <a:rPr lang="en-US" baseline="0" dirty="0" err="1" smtClean="0"/>
              <a:t>Skydrive</a:t>
            </a:r>
            <a:r>
              <a:rPr lang="en-US" baseline="0" dirty="0" smtClean="0"/>
              <a:t> Pro client makes your document accessible online or office and keeps the documents automatically synched with the online copy</a:t>
            </a:r>
          </a:p>
          <a:p>
            <a:r>
              <a:rPr lang="en-US" baseline="0" dirty="0" err="1" smtClean="0"/>
              <a:t>SjyDrive</a:t>
            </a:r>
            <a:r>
              <a:rPr lang="en-US" baseline="0" dirty="0" smtClean="0"/>
              <a:t> Pro is powered by a grown-up version of Groove, which later become SP Workspace</a:t>
            </a:r>
          </a:p>
          <a:p>
            <a:r>
              <a:rPr lang="en-US" baseline="0" dirty="0" smtClean="0"/>
              <a:t>When I’m in the windows explorer, overlays on files and folders indicate if content is in sync</a:t>
            </a:r>
          </a:p>
          <a:p>
            <a:endParaRPr lang="en-US" baseline="0" dirty="0" smtClean="0"/>
          </a:p>
          <a:p>
            <a:r>
              <a:rPr lang="en-US" baseline="0" dirty="0" smtClean="0"/>
              <a:t>Although this is called SkyDrive Pro client, it can be used with any document library in SharePoint 2013</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409942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there are sites, which is another following area of SharePoint 2013</a:t>
            </a:r>
          </a:p>
          <a:p>
            <a:r>
              <a:rPr lang="en-US" dirty="0" smtClean="0"/>
              <a:t>Sites</a:t>
            </a:r>
            <a:r>
              <a:rPr lang="en-US" baseline="0" dirty="0" smtClean="0"/>
              <a:t> provides an aggregated view of sites the user chooses to follow</a:t>
            </a:r>
          </a:p>
          <a:p>
            <a:r>
              <a:rPr lang="en-US" baseline="0" dirty="0" smtClean="0"/>
              <a:t>Users can go to any site in SharePoint 2013 and click a follow button to add the site to this </a:t>
            </a:r>
            <a:r>
              <a:rPr lang="en-US" baseline="0" smtClean="0"/>
              <a:t>aggregated list</a:t>
            </a:r>
            <a:endParaRPr lang="en-US" dirty="0"/>
          </a:p>
        </p:txBody>
      </p:sp>
    </p:spTree>
    <p:extLst>
      <p:ext uri="{BB962C8B-B14F-4D97-AF65-F5344CB8AC3E}">
        <p14:creationId xmlns:p14="http://schemas.microsoft.com/office/powerpoint/2010/main" val="1273208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36437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5549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2" lvl="1" indent="0">
              <a:buNone/>
            </a:pPr>
            <a:r>
              <a:rPr lang="en-US" dirty="0" smtClean="0"/>
              <a:t>Let’s talk about the </a:t>
            </a:r>
            <a:r>
              <a:rPr lang="en-US" dirty="0" err="1" smtClean="0"/>
              <a:t>microfeed</a:t>
            </a:r>
            <a:r>
              <a:rPr lang="en-US" dirty="0" smtClean="0"/>
              <a:t>…the </a:t>
            </a:r>
            <a:r>
              <a:rPr lang="en-US" dirty="0" err="1" smtClean="0"/>
              <a:t>microfeed</a:t>
            </a:r>
            <a:endParaRPr lang="en-US" dirty="0" smtClean="0"/>
          </a:p>
          <a:p>
            <a:pPr lvl="1"/>
            <a:r>
              <a:rPr lang="en-US" dirty="0" smtClean="0"/>
              <a:t>Stores all activity related to the user</a:t>
            </a:r>
          </a:p>
          <a:p>
            <a:pPr lvl="1"/>
            <a:r>
              <a:rPr lang="en-US" dirty="0" smtClean="0"/>
              <a:t>Activities in the </a:t>
            </a:r>
            <a:r>
              <a:rPr lang="en-US" dirty="0" err="1" smtClean="0"/>
              <a:t>microfeed</a:t>
            </a:r>
            <a:r>
              <a:rPr lang="en-US" dirty="0" smtClean="0"/>
              <a:t> list can be user generated</a:t>
            </a:r>
            <a:r>
              <a:rPr lang="en-US" baseline="0" dirty="0" smtClean="0"/>
              <a:t> such such as a user posting a message</a:t>
            </a:r>
            <a:r>
              <a:rPr lang="en-US" dirty="0" smtClean="0"/>
              <a:t> or system generated such</a:t>
            </a:r>
            <a:r>
              <a:rPr lang="en-US" baseline="0" dirty="0" smtClean="0"/>
              <a:t> as a Title change, Anniversary, or Birthday</a:t>
            </a:r>
            <a:endParaRPr lang="en-US" dirty="0" smtClean="0"/>
          </a:p>
          <a:p>
            <a:pPr lvl="1"/>
            <a:r>
              <a:rPr lang="en-US" dirty="0" smtClean="0"/>
              <a:t>Admins control what system-generated activities appear</a:t>
            </a:r>
          </a:p>
          <a:p>
            <a:pPr lvl="1"/>
            <a:r>
              <a:rPr lang="en-US" dirty="0" smtClean="0"/>
              <a:t>System-generated activities are security trimmed</a:t>
            </a:r>
            <a:r>
              <a:rPr lang="en-US" baseline="0" dirty="0" smtClean="0"/>
              <a:t>…for example if Birthday was a profile property only shared with a users manager, that system-generated activity would security trimmed appropriately</a:t>
            </a:r>
          </a:p>
          <a:p>
            <a:pPr marL="107152" lvl="1" indent="0">
              <a:buNone/>
            </a:pPr>
            <a:endParaRPr lang="en-US" baseline="0" dirty="0" smtClean="0"/>
          </a:p>
          <a:p>
            <a:pPr marL="107152" lvl="1" indent="0">
              <a:buNone/>
            </a:pPr>
            <a:r>
              <a:rPr lang="en-US" baseline="0" dirty="0" smtClean="0"/>
              <a:t>The App Fabric Cache plays a key role in the delivery of the </a:t>
            </a:r>
            <a:r>
              <a:rPr lang="en-US" baseline="0" dirty="0" err="1" smtClean="0"/>
              <a:t>Microfeed</a:t>
            </a:r>
            <a:r>
              <a:rPr lang="en-US" baseline="0" dirty="0" smtClean="0"/>
              <a:t>.  You can imagine social activity can be very chatty, so the App Fabric Cache allows social activity to be cached across all WFEs in a farm so activity can be quickly accessed</a:t>
            </a:r>
          </a:p>
          <a:p>
            <a:pPr marL="107152" lvl="1" indent="0">
              <a:buNone/>
            </a:pPr>
            <a:endParaRPr lang="en-US" baseline="0" dirty="0" smtClean="0"/>
          </a:p>
          <a:p>
            <a:pPr marL="107152" lvl="1" indent="0">
              <a:buNone/>
            </a:pPr>
            <a:r>
              <a:rPr lang="en-US" baseline="0" dirty="0" smtClean="0"/>
              <a:t>For extending the </a:t>
            </a:r>
            <a:r>
              <a:rPr lang="en-US" baseline="0" dirty="0" err="1" smtClean="0"/>
              <a:t>Microfeed</a:t>
            </a:r>
            <a:r>
              <a:rPr lang="en-US" baseline="0" dirty="0" smtClean="0"/>
              <a:t>, CSOM and REST APIs help expose the </a:t>
            </a:r>
            <a:r>
              <a:rPr lang="en-US" baseline="0" dirty="0" err="1" smtClean="0"/>
              <a:t>microfeed</a:t>
            </a:r>
            <a:r>
              <a:rPr lang="en-US" baseline="0" dirty="0" smtClean="0"/>
              <a:t> so that developers can create solutions that interact and extend these social capabilities</a:t>
            </a:r>
            <a:endParaRPr lang="en-US" dirty="0"/>
          </a:p>
        </p:txBody>
      </p:sp>
    </p:spTree>
    <p:extLst>
      <p:ext uri="{BB962C8B-B14F-4D97-AF65-F5344CB8AC3E}">
        <p14:creationId xmlns:p14="http://schemas.microsoft.com/office/powerpoint/2010/main" val="2166966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microfeed</a:t>
            </a:r>
            <a:r>
              <a:rPr lang="en-US" baseline="0" dirty="0" smtClean="0"/>
              <a:t> is driven around following…you can follow people, sites, documents, and tags</a:t>
            </a:r>
            <a:endParaRPr lang="en-US" dirty="0" smtClean="0"/>
          </a:p>
          <a:p>
            <a:endParaRPr lang="en-US" dirty="0" smtClean="0"/>
          </a:p>
          <a:p>
            <a:r>
              <a:rPr lang="en-US" dirty="0" smtClean="0"/>
              <a:t>Behind the scenes, things are followed based on a GUID, so Name changes, document</a:t>
            </a:r>
            <a:r>
              <a:rPr lang="en-US" baseline="0" dirty="0" smtClean="0"/>
              <a:t> holds, and declaring records does not impact the follow (although these actions could stop all new changes)</a:t>
            </a:r>
          </a:p>
          <a:p>
            <a:endParaRPr lang="en-US" dirty="0" smtClean="0"/>
          </a:p>
          <a:p>
            <a:r>
              <a:rPr lang="en-US" baseline="0" dirty="0" smtClean="0"/>
              <a:t>Restoring from the Recycle Bin could stop following on a document</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077737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microfeed</a:t>
            </a:r>
            <a:r>
              <a:rPr lang="en-US" baseline="0" dirty="0" smtClean="0"/>
              <a:t> supports @ mentioning of people, which allows users to post a messages with strong references back to the person mentioned</a:t>
            </a:r>
          </a:p>
          <a:p>
            <a:endParaRPr lang="en-US" baseline="0" dirty="0" smtClean="0"/>
          </a:p>
          <a:p>
            <a:r>
              <a:rPr lang="en-US" baseline="0" dirty="0" smtClean="0"/>
              <a:t>@ mentioning updates the user’s </a:t>
            </a:r>
            <a:r>
              <a:rPr lang="en-US" baseline="0" dirty="0" err="1" smtClean="0"/>
              <a:t>microfeed</a:t>
            </a:r>
            <a:r>
              <a:rPr lang="en-US" baseline="0" dirty="0" smtClean="0"/>
              <a:t> and the mentioned persons </a:t>
            </a:r>
            <a:r>
              <a:rPr lang="en-US" baseline="0" dirty="0" err="1" smtClean="0"/>
              <a:t>microfeed</a:t>
            </a:r>
            <a:endParaRPr lang="en-US" dirty="0"/>
          </a:p>
        </p:txBody>
      </p:sp>
    </p:spTree>
    <p:extLst>
      <p:ext uri="{BB962C8B-B14F-4D97-AF65-F5344CB8AC3E}">
        <p14:creationId xmlns:p14="http://schemas.microsoft.com/office/powerpoint/2010/main" val="359744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3749213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microfeed</a:t>
            </a:r>
            <a:r>
              <a:rPr lang="en-US" baseline="0" dirty="0" smtClean="0"/>
              <a:t> also supports Like…you can like a post or a reply to a post</a:t>
            </a:r>
          </a:p>
          <a:p>
            <a:endParaRPr lang="en-US" baseline="0" dirty="0" smtClean="0"/>
          </a:p>
          <a:p>
            <a:r>
              <a:rPr lang="en-US" baseline="0" dirty="0" smtClean="0"/>
              <a:t>Liking a post updates the user’s </a:t>
            </a:r>
            <a:r>
              <a:rPr lang="en-US" baseline="0" dirty="0" err="1" smtClean="0"/>
              <a:t>microfeed</a:t>
            </a:r>
            <a:r>
              <a:rPr lang="en-US" baseline="0" dirty="0" smtClean="0"/>
              <a:t>, the post authors </a:t>
            </a:r>
            <a:r>
              <a:rPr lang="en-US" baseline="0" dirty="0" err="1" smtClean="0"/>
              <a:t>microfeed</a:t>
            </a:r>
            <a:r>
              <a:rPr lang="en-US" baseline="0" dirty="0" smtClean="0"/>
              <a:t>, and the app fabric cache</a:t>
            </a:r>
            <a:endParaRPr lang="en-US" dirty="0"/>
          </a:p>
        </p:txBody>
      </p:sp>
    </p:spTree>
    <p:extLst>
      <p:ext uri="{BB962C8B-B14F-4D97-AF65-F5344CB8AC3E}">
        <p14:creationId xmlns:p14="http://schemas.microsoft.com/office/powerpoint/2010/main" val="3837691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effectLst/>
              </a:rPr>
              <a:t>SPMicrofeedManager</a:t>
            </a:r>
            <a:r>
              <a:rPr lang="en-US" dirty="0" smtClean="0">
                <a:effectLst/>
              </a:rPr>
              <a:t> allows you to work with feeds</a:t>
            </a:r>
          </a:p>
          <a:p>
            <a:endParaRPr lang="en-US" dirty="0" smtClean="0">
              <a:effectLst/>
            </a:endParaRPr>
          </a:p>
          <a:p>
            <a:r>
              <a:rPr lang="en-US" dirty="0" err="1" smtClean="0">
                <a:effectLst/>
              </a:rPr>
              <a:t>PeopleManager</a:t>
            </a:r>
            <a:r>
              <a:rPr lang="en-US" dirty="0" smtClean="0">
                <a:effectLst/>
              </a:rPr>
              <a:t> works</a:t>
            </a:r>
            <a:r>
              <a:rPr lang="en-US" baseline="0" dirty="0" smtClean="0">
                <a:effectLst/>
              </a:rPr>
              <a:t> with profiles and following</a:t>
            </a:r>
            <a:endParaRPr lang="en-US" dirty="0" smtClean="0">
              <a:effectLst/>
            </a:endParaRPr>
          </a:p>
          <a:p>
            <a:endParaRPr lang="en-US" dirty="0" smtClean="0">
              <a:effectLst/>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3299777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a:t>
            </a:r>
            <a:r>
              <a:rPr lang="en-US" dirty="0" err="1" smtClean="0">
                <a:effectLst/>
              </a:rPr>
              <a:t>Microfeed</a:t>
            </a:r>
            <a:r>
              <a:rPr lang="en-US" dirty="0" smtClean="0">
                <a:effectLst/>
              </a:rPr>
              <a:t> is also exposed through a CSOM API with both managed code and </a:t>
            </a:r>
            <a:r>
              <a:rPr lang="en-US" dirty="0" err="1" smtClean="0">
                <a:effectLst/>
              </a:rPr>
              <a:t>javascript</a:t>
            </a:r>
            <a:r>
              <a:rPr lang="en-US" dirty="0" smtClean="0">
                <a:effectLst/>
              </a:rPr>
              <a:t/>
            </a:r>
            <a:br>
              <a:rPr lang="en-US" dirty="0" smtClean="0">
                <a:effectLst/>
              </a:rPr>
            </a:br>
            <a:endParaRPr lang="en-US" dirty="0" smtClean="0">
              <a:effectLst/>
            </a:endParaRPr>
          </a:p>
          <a:p>
            <a:r>
              <a:rPr lang="en-US" dirty="0" smtClean="0">
                <a:effectLst/>
              </a:rPr>
              <a:t>The Managed Client Object Model can be found at Microsoft.SharePoint.Client.UserProfiles.dll</a:t>
            </a:r>
          </a:p>
          <a:p>
            <a:r>
              <a:rPr lang="en-US" dirty="0" smtClean="0">
                <a:effectLst/>
              </a:rPr>
              <a:t>The</a:t>
            </a:r>
            <a:r>
              <a:rPr lang="en-US" baseline="0" dirty="0" smtClean="0">
                <a:effectLst/>
              </a:rPr>
              <a:t> JavaScript Client Object Model can be found at SPUserProfiles.js</a:t>
            </a:r>
          </a:p>
          <a:p>
            <a:endParaRPr lang="en-US" baseline="0" dirty="0" smtClean="0">
              <a:effectLst/>
            </a:endParaRPr>
          </a:p>
          <a:p>
            <a:r>
              <a:rPr lang="en-US" baseline="0" dirty="0" smtClean="0">
                <a:effectLst/>
              </a:rPr>
              <a:t>Both of these are built on top of the existing SharePoint CSOM. So you first get a </a:t>
            </a:r>
            <a:r>
              <a:rPr lang="en-US" baseline="0" dirty="0" err="1" smtClean="0">
                <a:effectLst/>
              </a:rPr>
              <a:t>ClientContext</a:t>
            </a:r>
            <a:r>
              <a:rPr lang="en-US" baseline="0" dirty="0" smtClean="0">
                <a:effectLst/>
              </a:rPr>
              <a:t> instance and then use that to work with social-specific objects</a:t>
            </a:r>
          </a:p>
          <a:p>
            <a:endParaRPr lang="en-US" dirty="0" smtClean="0">
              <a:effectLst/>
            </a:endParaRPr>
          </a:p>
          <a:p>
            <a:r>
              <a:rPr lang="en-US" dirty="0" smtClean="0">
                <a:effectLst/>
              </a:rPr>
              <a:t>As an example,</a:t>
            </a:r>
            <a:r>
              <a:rPr lang="en-US" baseline="0" dirty="0" smtClean="0">
                <a:effectLst/>
              </a:rPr>
              <a:t> if I were developing using the Managed CSOM </a:t>
            </a:r>
            <a:r>
              <a:rPr lang="en-US" dirty="0" smtClean="0">
                <a:effectLst/>
              </a:rPr>
              <a:t>and the .NET Framework, I</a:t>
            </a:r>
            <a:r>
              <a:rPr lang="en-US" baseline="0" dirty="0" smtClean="0">
                <a:effectLst/>
              </a:rPr>
              <a:t> would get</a:t>
            </a:r>
            <a:r>
              <a:rPr lang="en-US" dirty="0" smtClean="0">
                <a:effectLst/>
              </a:rPr>
              <a:t> a </a:t>
            </a:r>
            <a:r>
              <a:rPr lang="en-US" dirty="0" err="1" smtClean="0">
                <a:effectLst/>
              </a:rPr>
              <a:t>ClientContext</a:t>
            </a:r>
            <a:r>
              <a:rPr lang="en-US" dirty="0" smtClean="0">
                <a:effectLst/>
              </a:rPr>
              <a:t> instance and then use that with the object model in the </a:t>
            </a:r>
            <a:r>
              <a:rPr lang="en-US" dirty="0" err="1" smtClean="0">
                <a:effectLst/>
              </a:rPr>
              <a:t>Microfeed</a:t>
            </a:r>
            <a:r>
              <a:rPr lang="en-US" dirty="0" smtClean="0">
                <a:effectLst/>
              </a:rPr>
              <a:t> namespace and </a:t>
            </a:r>
            <a:r>
              <a:rPr lang="en-US" dirty="0" err="1" smtClean="0">
                <a:effectLst/>
              </a:rPr>
              <a:t>UserProfiles</a:t>
            </a:r>
            <a:r>
              <a:rPr lang="en-US" dirty="0" smtClean="0">
                <a:effectLst/>
              </a:rPr>
              <a:t> namespace from the </a:t>
            </a:r>
            <a:r>
              <a:rPr lang="en-US" dirty="0" err="1" smtClean="0">
                <a:effectLst/>
              </a:rPr>
              <a:t>Microsoft.SharePoint.Client.UserProfiles</a:t>
            </a:r>
            <a:r>
              <a:rPr lang="en-US" dirty="0" smtClean="0">
                <a:effectLst/>
              </a:rPr>
              <a:t> assembly.</a:t>
            </a:r>
          </a:p>
          <a:p>
            <a:endParaRPr lang="en-US" dirty="0" smtClean="0">
              <a:effectLst/>
            </a:endParaRPr>
          </a:p>
          <a:p>
            <a:r>
              <a:rPr lang="en-US" dirty="0" smtClean="0">
                <a:effectLst/>
              </a:rPr>
              <a:t>If I were doing</a:t>
            </a:r>
            <a:r>
              <a:rPr lang="en-US" baseline="0" dirty="0" smtClean="0">
                <a:effectLst/>
              </a:rPr>
              <a:t> the same thing in </a:t>
            </a:r>
            <a:r>
              <a:rPr lang="en-US" dirty="0" smtClean="0">
                <a:effectLst/>
              </a:rPr>
              <a:t>JavaScript, I would get an </a:t>
            </a:r>
            <a:r>
              <a:rPr lang="en-US" dirty="0" err="1" smtClean="0">
                <a:effectLst/>
              </a:rPr>
              <a:t>SP.ClientContext</a:t>
            </a:r>
            <a:r>
              <a:rPr lang="en-US" dirty="0" smtClean="0">
                <a:effectLst/>
              </a:rPr>
              <a:t> instance from the JS CSOM and then use the object model in the SP.UserProfiles.js file</a:t>
            </a:r>
            <a:r>
              <a:rPr lang="en-US" baseline="0" dirty="0" smtClean="0">
                <a:effectLst/>
              </a:rPr>
              <a:t> to access the </a:t>
            </a:r>
            <a:r>
              <a:rPr lang="en-US" baseline="0" dirty="0" err="1" smtClean="0">
                <a:effectLst/>
              </a:rPr>
              <a:t>microfeed</a:t>
            </a:r>
            <a:endParaRPr lang="en-US" dirty="0" smtClean="0">
              <a:effectLst/>
            </a:endParaRPr>
          </a:p>
          <a:p>
            <a:endParaRPr lang="en-US" dirty="0" smtClean="0">
              <a:effectLst/>
            </a:endParaRPr>
          </a:p>
          <a:p>
            <a:r>
              <a:rPr lang="en-US" dirty="0" smtClean="0">
                <a:effectLst/>
              </a:rPr>
              <a:t>Some of the key objects in the Social API include:</a:t>
            </a:r>
          </a:p>
          <a:p>
            <a:pPr marL="171450" indent="-171450">
              <a:buFontTx/>
              <a:buChar char="-"/>
            </a:pPr>
            <a:r>
              <a:rPr lang="en-US" dirty="0" smtClean="0">
                <a:effectLst/>
              </a:rPr>
              <a:t>the </a:t>
            </a:r>
            <a:r>
              <a:rPr lang="en-US" dirty="0" err="1" smtClean="0">
                <a:effectLst/>
              </a:rPr>
              <a:t>MicrofeedManager</a:t>
            </a:r>
            <a:r>
              <a:rPr lang="en-US" dirty="0" smtClean="0">
                <a:effectLst/>
              </a:rPr>
              <a:t> object to get feeds, to post to threads, to like and unlike entities, and to perform other feed-related tasks.</a:t>
            </a:r>
          </a:p>
          <a:p>
            <a:pPr marL="171450" indent="-171450">
              <a:buFontTx/>
              <a:buChar char="-"/>
            </a:pPr>
            <a:r>
              <a:rPr lang="en-US" dirty="0" smtClean="0">
                <a:effectLst/>
              </a:rPr>
              <a:t>the </a:t>
            </a:r>
            <a:r>
              <a:rPr lang="en-US" dirty="0" err="1" smtClean="0">
                <a:effectLst/>
              </a:rPr>
              <a:t>PeopleManager</a:t>
            </a:r>
            <a:r>
              <a:rPr lang="en-US" dirty="0" smtClean="0">
                <a:effectLst/>
              </a:rPr>
              <a:t> object to retrieve user properties, to start or stop following people, to retrieve list of followed people, and to perform other "following people" tasks.</a:t>
            </a:r>
          </a:p>
          <a:p>
            <a:pPr marL="171450" indent="-171450">
              <a:buFontTx/>
              <a:buChar char="-"/>
            </a:pPr>
            <a:r>
              <a:rPr lang="en-US" dirty="0" smtClean="0">
                <a:effectLst/>
              </a:rPr>
              <a:t>the </a:t>
            </a:r>
            <a:r>
              <a:rPr lang="en-US" dirty="0" err="1" smtClean="0">
                <a:effectLst/>
              </a:rPr>
              <a:t>FollowedContent</a:t>
            </a:r>
            <a:r>
              <a:rPr lang="en-US" dirty="0" smtClean="0">
                <a:effectLst/>
              </a:rPr>
              <a:t> to object to start or stop following content, to get followed content, and to perform other "following content" tasks.</a:t>
            </a:r>
          </a:p>
          <a:p>
            <a:pPr marL="171450" indent="-171450">
              <a:buFontTx/>
              <a:buChar char="-"/>
            </a:pPr>
            <a:r>
              <a:rPr lang="en-US" dirty="0" smtClean="0">
                <a:effectLst/>
              </a:rPr>
              <a:t>the </a:t>
            </a:r>
            <a:r>
              <a:rPr lang="en-US" dirty="0" err="1" smtClean="0">
                <a:effectLst/>
              </a:rPr>
              <a:t>MicrofeedPostDefinitionManager</a:t>
            </a:r>
            <a:r>
              <a:rPr lang="en-US" dirty="0" smtClean="0">
                <a:effectLst/>
              </a:rPr>
              <a:t> object to create custom post types and to retrieve, update, and delete post types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414836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Let’s</a:t>
            </a:r>
            <a:r>
              <a:rPr lang="en-US" baseline="0" dirty="0" smtClean="0"/>
              <a:t> look at a solution that interacts with </a:t>
            </a:r>
            <a:r>
              <a:rPr lang="en-US" baseline="0" smtClean="0"/>
              <a:t>microfeed</a:t>
            </a:r>
            <a:endParaRPr lang="en-US" dirty="0"/>
          </a:p>
        </p:txBody>
      </p:sp>
    </p:spTree>
    <p:extLst>
      <p:ext uri="{BB962C8B-B14F-4D97-AF65-F5344CB8AC3E}">
        <p14:creationId xmlns:p14="http://schemas.microsoft.com/office/powerpoint/2010/main" val="3175796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6773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community is a group of people the come together around a common interest or cause</a:t>
            </a:r>
            <a:endParaRPr lang="en-US" dirty="0" smtClean="0"/>
          </a:p>
          <a:p>
            <a:r>
              <a:rPr lang="en-US" dirty="0" smtClean="0"/>
              <a:t>SharePoint 2013 supports Communities through a</a:t>
            </a:r>
            <a:r>
              <a:rPr lang="en-US" baseline="0" dirty="0" smtClean="0"/>
              <a:t> new community site template</a:t>
            </a:r>
          </a:p>
          <a:p>
            <a:r>
              <a:rPr lang="en-US" baseline="0" dirty="0" smtClean="0"/>
              <a:t>So just like you can provision team sites, blank sites, publishing sites, and other templates, you will now have a community site option</a:t>
            </a:r>
          </a:p>
          <a:p>
            <a:r>
              <a:rPr lang="en-US" baseline="0" dirty="0" smtClean="0"/>
              <a:t>The template brings together social concepts such as membership, discussions, likes, ratings, badges, and reputation and also leverages the wiki page infrastructure for people to easily contribute to the site and form the community</a:t>
            </a:r>
          </a:p>
          <a:p>
            <a:r>
              <a:rPr lang="en-US" baseline="0" dirty="0" smtClean="0"/>
              <a:t>Behind the scenes a number of lists help deliver the community capabilities</a:t>
            </a:r>
          </a:p>
        </p:txBody>
      </p:sp>
    </p:spTree>
    <p:extLst>
      <p:ext uri="{BB962C8B-B14F-4D97-AF65-F5344CB8AC3E}">
        <p14:creationId xmlns:p14="http://schemas.microsoft.com/office/powerpoint/2010/main" val="3489210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just shows an example of a community landing page…there is a lot going on here…you can see a</a:t>
            </a:r>
          </a:p>
          <a:p>
            <a:pPr marL="171450" indent="-171450">
              <a:buFontTx/>
              <a:buChar char="-"/>
            </a:pPr>
            <a:r>
              <a:rPr lang="en-US" dirty="0" smtClean="0"/>
              <a:t>Welcome</a:t>
            </a:r>
            <a:r>
              <a:rPr lang="en-US" baseline="0" dirty="0" smtClean="0"/>
              <a:t> message at the top of the page that could easily be delivered through wiki pages</a:t>
            </a:r>
          </a:p>
          <a:p>
            <a:pPr marL="171450" indent="-171450">
              <a:buFontTx/>
              <a:buChar char="-"/>
            </a:pPr>
            <a:r>
              <a:rPr lang="en-US" baseline="0" dirty="0" smtClean="0"/>
              <a:t>A list of discussion that can be sorted by recent activity, hot discussions, my discussions, and more</a:t>
            </a:r>
          </a:p>
          <a:p>
            <a:pPr marL="171450" indent="-171450">
              <a:buFontTx/>
              <a:buChar char="-"/>
            </a:pPr>
            <a:r>
              <a:rPr lang="en-US" baseline="0" dirty="0" smtClean="0"/>
              <a:t>Community tools, which are targeted towards a community administrator</a:t>
            </a:r>
          </a:p>
          <a:p>
            <a:pPr marL="171450" indent="-171450">
              <a:buFontTx/>
              <a:buChar char="-"/>
            </a:pPr>
            <a:r>
              <a:rPr lang="en-US" baseline="0" dirty="0" smtClean="0"/>
              <a:t>What’s happening that might display some statistics on the community activity</a:t>
            </a:r>
          </a:p>
          <a:p>
            <a:pPr marL="171450" indent="-171450">
              <a:buFontTx/>
              <a:buChar char="-"/>
            </a:pPr>
            <a:r>
              <a:rPr lang="en-US" baseline="0" dirty="0" smtClean="0"/>
              <a:t>You might even display Top Contributors based on their contributions/activity in the community</a:t>
            </a:r>
          </a:p>
          <a:p>
            <a:pPr marL="171450" indent="-171450">
              <a:buFontTx/>
              <a:buChar char="-"/>
            </a:pPr>
            <a:r>
              <a:rPr lang="en-US" baseline="0" dirty="0" smtClean="0"/>
              <a:t>And much more…</a:t>
            </a:r>
            <a:endParaRPr lang="en-US" dirty="0"/>
          </a:p>
        </p:txBody>
      </p:sp>
    </p:spTree>
    <p:extLst>
      <p:ext uri="{BB962C8B-B14F-4D97-AF65-F5344CB8AC3E}">
        <p14:creationId xmlns:p14="http://schemas.microsoft.com/office/powerpoint/2010/main" val="1964905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discussion is a central part of the new community</a:t>
            </a:r>
            <a:r>
              <a:rPr lang="en-US" baseline="0" dirty="0" smtClean="0"/>
              <a:t> template…they allow users to participate in discussions on specific topics through posts, replies, likes, reporting abuse, and even marking a reply as a best answer</a:t>
            </a:r>
          </a:p>
          <a:p>
            <a:endParaRPr lang="en-US" baseline="0" dirty="0" smtClean="0"/>
          </a:p>
          <a:p>
            <a:r>
              <a:rPr lang="en-US" baseline="0" dirty="0" smtClean="0"/>
              <a:t>By participating in the community, users automatically begin to build up a reputation based on a scoring system configured by an administrator.  This allows some </a:t>
            </a:r>
            <a:r>
              <a:rPr lang="en-US" baseline="0" dirty="0" err="1" smtClean="0"/>
              <a:t>gameifacation</a:t>
            </a:r>
            <a:r>
              <a:rPr lang="en-US" baseline="0" dirty="0" smtClean="0"/>
              <a:t> that can automatically assign badges and rank top contributors in the community</a:t>
            </a:r>
            <a:endParaRPr lang="en-US" dirty="0" smtClean="0"/>
          </a:p>
          <a:p>
            <a:endParaRPr lang="en-US" dirty="0" smtClean="0"/>
          </a:p>
          <a:p>
            <a:r>
              <a:rPr lang="en-US" dirty="0" smtClean="0"/>
              <a:t>Administrators can </a:t>
            </a:r>
            <a:r>
              <a:rPr lang="en-US" baseline="0" dirty="0" smtClean="0"/>
              <a:t>manage discussions, create discussion categories, manage members and assign them gifted badges, configure reputation settings, review reported posts that might be considered inappropriate, and </a:t>
            </a:r>
            <a:r>
              <a:rPr lang="en-US" baseline="0" smtClean="0"/>
              <a:t>much more</a:t>
            </a:r>
            <a:endParaRPr lang="en-US" dirty="0"/>
          </a:p>
        </p:txBody>
      </p:sp>
    </p:spTree>
    <p:extLst>
      <p:ext uri="{BB962C8B-B14F-4D97-AF65-F5344CB8AC3E}">
        <p14:creationId xmlns:p14="http://schemas.microsoft.com/office/powerpoint/2010/main" val="1445394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12541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29</a:t>
            </a:fld>
            <a:endParaRPr lang="en-US"/>
          </a:p>
        </p:txBody>
      </p:sp>
    </p:spTree>
    <p:extLst>
      <p:ext uri="{BB962C8B-B14F-4D97-AF65-F5344CB8AC3E}">
        <p14:creationId xmlns:p14="http://schemas.microsoft.com/office/powerpoint/2010/main" val="368898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1730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first</a:t>
            </a:r>
            <a:r>
              <a:rPr lang="en-US" baseline="0" dirty="0" smtClean="0"/>
              <a:t> look at an overview of the social features.  The My Site, Microblogging, and Communities make up three significant areas of the new social features in SharePoint 2013</a:t>
            </a:r>
          </a:p>
          <a:p>
            <a:endParaRPr lang="en-US" baseline="0" dirty="0" smtClean="0"/>
          </a:p>
          <a:p>
            <a:r>
              <a:rPr lang="en-US" baseline="0" dirty="0" err="1" smtClean="0"/>
              <a:t>MySite</a:t>
            </a:r>
            <a:r>
              <a:rPr lang="en-US" baseline="0" dirty="0" smtClean="0"/>
              <a:t> helps aggregate everything relevant to a user and encompasses things like the users newsfeed, sites, tasks, and </a:t>
            </a:r>
            <a:r>
              <a:rPr lang="en-US" baseline="0" dirty="0" err="1" smtClean="0"/>
              <a:t>skydrive</a:t>
            </a:r>
            <a:r>
              <a:rPr lang="en-US" baseline="0" dirty="0" smtClean="0"/>
              <a:t> pro</a:t>
            </a:r>
          </a:p>
          <a:p>
            <a:endParaRPr lang="en-US" baseline="0" dirty="0" smtClean="0"/>
          </a:p>
          <a:p>
            <a:r>
              <a:rPr lang="en-US" baseline="0" dirty="0" smtClean="0"/>
              <a:t>Microblogging provides a rich social platform for connecting the dots between people and topics through posts, likes, mentioned, and following</a:t>
            </a:r>
          </a:p>
          <a:p>
            <a:endParaRPr lang="en-US" baseline="0" dirty="0" smtClean="0"/>
          </a:p>
          <a:p>
            <a:r>
              <a:rPr lang="en-US" baseline="0" dirty="0" smtClean="0"/>
              <a:t>And Communities is a rich new template for organizing groups around community with membership, discussions, and reputations</a:t>
            </a:r>
          </a:p>
          <a:p>
            <a:endParaRPr lang="en-US" baseline="0" dirty="0" smtClean="0"/>
          </a:p>
          <a:p>
            <a:endParaRPr lang="en-US" dirty="0"/>
          </a:p>
        </p:txBody>
      </p:sp>
    </p:spTree>
    <p:extLst>
      <p:ext uri="{BB962C8B-B14F-4D97-AF65-F5344CB8AC3E}">
        <p14:creationId xmlns:p14="http://schemas.microsoft.com/office/powerpoint/2010/main" val="38592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outlines the high-level architecture of sources that play into the delivery</a:t>
            </a:r>
            <a:r>
              <a:rPr lang="en-US" baseline="0" dirty="0" smtClean="0"/>
              <a:t> of social features in SharePoint 2013</a:t>
            </a:r>
            <a:r>
              <a:rPr lang="en-US" dirty="0" smtClean="0"/>
              <a:t>:</a:t>
            </a:r>
          </a:p>
          <a:p>
            <a:r>
              <a:rPr lang="en-US" b="1" dirty="0" err="1" smtClean="0"/>
              <a:t>Microfeed</a:t>
            </a:r>
            <a:r>
              <a:rPr lang="en-US" b="1" dirty="0" smtClean="0"/>
              <a:t> List</a:t>
            </a:r>
            <a:r>
              <a:rPr lang="en-US" dirty="0" smtClean="0"/>
              <a:t> – Contains all the activity around a user. Activities can </a:t>
            </a:r>
            <a:r>
              <a:rPr lang="en-US" baseline="0" dirty="0" smtClean="0"/>
              <a:t>be user generated (post) or system generated (profile change)</a:t>
            </a:r>
            <a:endParaRPr lang="en-US" dirty="0" smtClean="0"/>
          </a:p>
          <a:p>
            <a:r>
              <a:rPr lang="en-US" b="1" dirty="0" smtClean="0"/>
              <a:t>Social List </a:t>
            </a:r>
            <a:r>
              <a:rPr lang="en-US" dirty="0" smtClean="0"/>
              <a:t>– contains the list of all things that a person is following</a:t>
            </a:r>
            <a:r>
              <a:rPr lang="en-US" baseline="0" dirty="0" smtClean="0"/>
              <a:t> such as</a:t>
            </a:r>
            <a:r>
              <a:rPr lang="en-US" dirty="0" smtClean="0"/>
              <a:t> documents, people, sites, tags…think of it as a users subscriptions</a:t>
            </a:r>
          </a:p>
          <a:p>
            <a:r>
              <a:rPr lang="en-US" b="1" dirty="0" smtClean="0"/>
              <a:t>Profile Database</a:t>
            </a:r>
            <a:r>
              <a:rPr lang="en-US" dirty="0" smtClean="0"/>
              <a:t> – contains profile information, followed people, and tags</a:t>
            </a:r>
          </a:p>
          <a:p>
            <a:r>
              <a:rPr lang="en-US" b="1" dirty="0" smtClean="0"/>
              <a:t>SkyDrive Pro </a:t>
            </a:r>
            <a:r>
              <a:rPr lang="en-US" dirty="0" smtClean="0"/>
              <a:t>– personal</a:t>
            </a:r>
            <a:r>
              <a:rPr lang="en-US" baseline="0" dirty="0" smtClean="0"/>
              <a:t> document library with features to share content with other and see document that have been shared with you</a:t>
            </a:r>
          </a:p>
          <a:p>
            <a:pPr marL="0" marR="0" indent="0" algn="l" defTabSz="914363" rtl="0" eaLnBrk="1" fontAlgn="auto" latinLnBrk="0" hangingPunct="1">
              <a:lnSpc>
                <a:spcPct val="90000"/>
              </a:lnSpc>
              <a:spcBef>
                <a:spcPts val="0"/>
              </a:spcBef>
              <a:spcAft>
                <a:spcPts val="333"/>
              </a:spcAft>
              <a:buClrTx/>
              <a:buSzTx/>
              <a:buFontTx/>
              <a:buNone/>
              <a:tabLst/>
              <a:defRPr/>
            </a:pPr>
            <a:r>
              <a:rPr lang="en-US" b="1" dirty="0" smtClean="0"/>
              <a:t>App Fabric Cache –</a:t>
            </a:r>
            <a:r>
              <a:rPr lang="en-US" b="1" baseline="0" dirty="0" smtClean="0"/>
              <a:t> </a:t>
            </a:r>
            <a:r>
              <a:rPr lang="en-US" b="0" baseline="0" dirty="0" smtClean="0"/>
              <a:t>also new to 2013 and is u</a:t>
            </a:r>
            <a:r>
              <a:rPr lang="en-US" dirty="0" smtClean="0"/>
              <a:t>sed to store the latest activities so they may be displayed quickly on the What’s New page.  You can imagine social activity</a:t>
            </a:r>
            <a:r>
              <a:rPr lang="en-US" baseline="0" dirty="0" smtClean="0"/>
              <a:t> can be very chatty and the App Fabric (also called Velocity Cache) helps reduce the impact querying all the my sites in the organization, which are likely broken across multiple content databases</a:t>
            </a:r>
            <a:endParaRPr lang="en-US" dirty="0" smtClean="0"/>
          </a:p>
          <a:p>
            <a:endParaRPr lang="en-US" baseline="0" dirty="0" smtClean="0"/>
          </a:p>
          <a:p>
            <a:r>
              <a:rPr lang="en-US" baseline="0" dirty="0" smtClean="0"/>
              <a:t>Hopefully this diagram illustrates that the My Site is the key to delivering many of the new social features in SharePoint 2013.  Every user will need a My Site to participate in the social features in SharePoint 2013</a:t>
            </a:r>
          </a:p>
          <a:p>
            <a:endParaRPr lang="en-US" baseline="0" dirty="0" smtClean="0"/>
          </a:p>
          <a:p>
            <a:r>
              <a:rPr lang="en-US" baseline="0" dirty="0" smtClean="0"/>
              <a:t>But not to worry…My Sites have both Social quota and Content quota that can help IT administrators keep a handle on growth. Some social activity counts as content, some content counts against social.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a:t>
            </a:fld>
            <a:endParaRPr lang="en-US"/>
          </a:p>
        </p:txBody>
      </p:sp>
    </p:spTree>
    <p:extLst>
      <p:ext uri="{BB962C8B-B14F-4D97-AF65-F5344CB8AC3E}">
        <p14:creationId xmlns:p14="http://schemas.microsoft.com/office/powerpoint/2010/main" val="137385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This</a:t>
            </a:r>
            <a:r>
              <a:rPr lang="en-US" b="0" baseline="0" dirty="0" smtClean="0"/>
              <a:t> slide shows how the App Fabric Cache participates in the deliver of social activity in SharePoint 2013</a:t>
            </a:r>
            <a:endParaRPr lang="en-US" b="0" dirty="0" smtClean="0"/>
          </a:p>
          <a:p>
            <a:r>
              <a:rPr lang="en-US" b="0" dirty="0" smtClean="0"/>
              <a:t>Remember, the </a:t>
            </a:r>
            <a:r>
              <a:rPr lang="en-US" b="1" dirty="0" smtClean="0"/>
              <a:t>App Fabric Cache – </a:t>
            </a:r>
            <a:r>
              <a:rPr lang="en-US" dirty="0" smtClean="0"/>
              <a:t>is used to store the latest activities so it</a:t>
            </a:r>
            <a:r>
              <a:rPr lang="en-US" baseline="0" dirty="0" smtClean="0"/>
              <a:t> can </a:t>
            </a:r>
            <a:r>
              <a:rPr lang="en-US" dirty="0" smtClean="0"/>
              <a:t>be displayed quickly on the What’s New page.</a:t>
            </a:r>
          </a:p>
          <a:p>
            <a:endParaRPr lang="en-US" dirty="0" smtClean="0"/>
          </a:p>
          <a:p>
            <a:r>
              <a:rPr lang="en-US" dirty="0" smtClean="0"/>
              <a:t>Document and Tag Activities are written only to the cache and bypass traditional persistent storage</a:t>
            </a:r>
          </a:p>
          <a:p>
            <a:r>
              <a:rPr lang="en-US" dirty="0" smtClean="0"/>
              <a:t>Where as People and Site activities</a:t>
            </a:r>
            <a:r>
              <a:rPr lang="en-US" baseline="0" dirty="0" smtClean="0"/>
              <a:t> are written to persistent storage, then the cache</a:t>
            </a:r>
          </a:p>
          <a:p>
            <a:endParaRPr lang="en-US" baseline="0" dirty="0" smtClean="0"/>
          </a:p>
          <a:p>
            <a:r>
              <a:rPr lang="en-US" baseline="0" dirty="0" smtClean="0"/>
              <a:t>One key point is that the App Fabric Cache is available across all WFEs in the farm, so it plays nice with load balancing</a:t>
            </a:r>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6</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6480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an overview, let’s dig deeper into the </a:t>
            </a:r>
            <a:r>
              <a:rPr lang="en-US" baseline="0" dirty="0" err="1" smtClean="0"/>
              <a:t>MySite</a:t>
            </a:r>
            <a:r>
              <a:rPr lang="en-US" baseline="0" dirty="0" smtClean="0"/>
              <a:t> that delivers things like a users </a:t>
            </a:r>
            <a:r>
              <a:rPr lang="en-US" baseline="0" dirty="0" err="1" smtClean="0"/>
              <a:t>Newfeed</a:t>
            </a:r>
            <a:r>
              <a:rPr lang="en-US" baseline="0" dirty="0" smtClean="0"/>
              <a:t>, sites, and SkyDrive Pro</a:t>
            </a:r>
            <a:endParaRPr lang="en-US" dirty="0"/>
          </a:p>
        </p:txBody>
      </p:sp>
    </p:spTree>
    <p:extLst>
      <p:ext uri="{BB962C8B-B14F-4D97-AF65-F5344CB8AC3E}">
        <p14:creationId xmlns:p14="http://schemas.microsoft.com/office/powerpoint/2010/main" val="265975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newsfeed</a:t>
            </a:r>
            <a:r>
              <a:rPr lang="en-US" baseline="0" dirty="0" smtClean="0"/>
              <a:t> is a private view that allows a user to see posts that are relevant to them such as</a:t>
            </a:r>
          </a:p>
          <a:p>
            <a:pPr marL="171450" indent="-171450">
              <a:buFontTx/>
              <a:buChar char="-"/>
            </a:pPr>
            <a:r>
              <a:rPr lang="en-US" baseline="0" dirty="0" smtClean="0"/>
              <a:t>New posts from people they are following of containing tags they are following</a:t>
            </a:r>
          </a:p>
          <a:p>
            <a:pPr marL="171450" indent="-171450">
              <a:buFontTx/>
              <a:buChar char="-"/>
            </a:pPr>
            <a:r>
              <a:rPr lang="en-US" baseline="0" dirty="0" smtClean="0"/>
              <a:t>Profile changes</a:t>
            </a:r>
          </a:p>
          <a:p>
            <a:pPr marL="171450" indent="-171450">
              <a:buFontTx/>
              <a:buChar char="-"/>
            </a:pPr>
            <a:r>
              <a:rPr lang="en-US" baseline="0" dirty="0" smtClean="0"/>
              <a:t>Changes to followed documents</a:t>
            </a:r>
          </a:p>
          <a:p>
            <a:pPr marL="171450" indent="-171450">
              <a:buFontTx/>
              <a:buChar char="-"/>
            </a:pPr>
            <a:r>
              <a:rPr lang="en-US" baseline="0" dirty="0" smtClean="0"/>
              <a:t>Mentions</a:t>
            </a:r>
          </a:p>
          <a:p>
            <a:pPr marL="171450" indent="-171450">
              <a:buFontTx/>
              <a:buChar char="-"/>
            </a:pPr>
            <a:r>
              <a:rPr lang="en-US" baseline="0" dirty="0" smtClean="0"/>
              <a:t>My activities and my likes</a:t>
            </a:r>
            <a:endParaRPr lang="en-US" dirty="0"/>
          </a:p>
        </p:txBody>
      </p:sp>
    </p:spTree>
    <p:extLst>
      <p:ext uri="{BB962C8B-B14F-4D97-AF65-F5344CB8AC3E}">
        <p14:creationId xmlns:p14="http://schemas.microsoft.com/office/powerpoint/2010/main" val="416362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Tasks provide</a:t>
            </a:r>
            <a:r>
              <a:rPr lang="en-US" baseline="0" dirty="0" smtClean="0"/>
              <a:t> a unified view of users tasks across the organization…and I’m not just talking about SharePoint Tasks in one farm…it can w</a:t>
            </a:r>
            <a:r>
              <a:rPr lang="en-US" dirty="0" smtClean="0"/>
              <a:t>orks across SharePoint farms,</a:t>
            </a:r>
            <a:r>
              <a:rPr lang="en-US" baseline="0" dirty="0" smtClean="0"/>
              <a:t> Project, and Exchange</a:t>
            </a:r>
          </a:p>
          <a:p>
            <a:endParaRPr lang="en-US" baseline="0" dirty="0" smtClean="0"/>
          </a:p>
          <a:p>
            <a:r>
              <a:rPr lang="en-US" baseline="0" dirty="0" smtClean="0"/>
              <a:t>If you have ever done anything with SharePoint tasks, maybe in a process-driven site with workflows, you know that these tasks have traditionally been isolated in their own container and this really helps break down the walls of those containers</a:t>
            </a:r>
          </a:p>
          <a:p>
            <a:endParaRPr lang="en-US" baseline="0" dirty="0" smtClean="0"/>
          </a:p>
          <a:p>
            <a:r>
              <a:rPr lang="en-US" baseline="0" dirty="0" smtClean="0"/>
              <a:t>Tasks can even be synched back into outlook so you can work in the client you are most comfortable with</a:t>
            </a:r>
          </a:p>
          <a:p>
            <a:endParaRPr lang="en-US" baseline="0" dirty="0" smtClean="0"/>
          </a:p>
          <a:p>
            <a:r>
              <a:rPr lang="en-US" baseline="0" dirty="0" smtClean="0"/>
              <a:t>The Task aggregation is managed by a new service application called the Work Management Service</a:t>
            </a:r>
          </a:p>
          <a:p>
            <a:endParaRPr lang="en-US" baseline="0" dirty="0" smtClean="0"/>
          </a:p>
          <a:p>
            <a:r>
              <a:rPr lang="en-US" baseline="0" dirty="0" smtClean="0"/>
              <a:t>The My site plays into this by providing a hidden list where the tasks get cached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4274635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Social</a:t>
            </a:r>
            <a:endParaRPr lang="en-US" dirty="0"/>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p:cNvSpPr/>
          <p:nvPr/>
        </p:nvSpPr>
        <p:spPr>
          <a:xfrm>
            <a:off x="1131599" y="2447674"/>
            <a:ext cx="2911260" cy="347651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latin typeface="Segoe UI Light" panose="020B0502040204020203" pitchFamily="34" charset="0"/>
                <a:ea typeface="Segoe UI" pitchFamily="34" charset="0"/>
                <a:cs typeface="Segoe UI Light" panose="020B0502040204020203" pitchFamily="34" charset="0"/>
              </a:rPr>
              <a:t>Personal Site</a:t>
            </a:r>
            <a:endParaRPr lang="en-US" sz="2000" dirty="0">
              <a:latin typeface="Segoe UI Light" panose="020B0502040204020203" pitchFamily="34" charset="0"/>
              <a:ea typeface="Segoe UI"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sz="4800" dirty="0"/>
              <a:t>Work Management Service Application</a:t>
            </a:r>
          </a:p>
        </p:txBody>
      </p:sp>
      <p:grpSp>
        <p:nvGrpSpPr>
          <p:cNvPr id="19" name="Group 18"/>
          <p:cNvGrpSpPr>
            <a:grpSpLocks noChangeAspect="1"/>
          </p:cNvGrpSpPr>
          <p:nvPr/>
        </p:nvGrpSpPr>
        <p:grpSpPr>
          <a:xfrm>
            <a:off x="5467160" y="928149"/>
            <a:ext cx="1780603" cy="1728000"/>
            <a:chOff x="4880316" y="1611732"/>
            <a:chExt cx="2073032" cy="2011789"/>
          </a:xfrm>
        </p:grpSpPr>
        <p:grpSp>
          <p:nvGrpSpPr>
            <p:cNvPr id="20" name="Group 19"/>
            <p:cNvGrpSpPr/>
            <p:nvPr/>
          </p:nvGrpSpPr>
          <p:grpSpPr>
            <a:xfrm>
              <a:off x="4941034" y="1611732"/>
              <a:ext cx="2012314" cy="2011789"/>
              <a:chOff x="6849580" y="4206958"/>
              <a:chExt cx="2012314" cy="2011789"/>
            </a:xfrm>
          </p:grpSpPr>
          <p:grpSp>
            <p:nvGrpSpPr>
              <p:cNvPr id="28" name="Group 27"/>
              <p:cNvGrpSpPr/>
              <p:nvPr/>
            </p:nvGrpSpPr>
            <p:grpSpPr>
              <a:xfrm>
                <a:off x="7487957" y="4470625"/>
                <a:ext cx="666750" cy="1487475"/>
                <a:chOff x="2081162" y="4640597"/>
                <a:chExt cx="666750" cy="1487475"/>
              </a:xfrm>
              <a:solidFill>
                <a:schemeClr val="bg1"/>
              </a:solidFill>
            </p:grpSpPr>
            <p:sp>
              <p:nvSpPr>
                <p:cNvPr id="30" name="Snip Diagonal Corner Rectangle 2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Isosceles Triangle 3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Isosceles Triangle 3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21" name="Group 20"/>
            <p:cNvGrpSpPr/>
            <p:nvPr/>
          </p:nvGrpSpPr>
          <p:grpSpPr>
            <a:xfrm>
              <a:off x="4880316" y="2236707"/>
              <a:ext cx="1090092" cy="875577"/>
              <a:chOff x="11127787" y="4261011"/>
              <a:chExt cx="1090092" cy="875577"/>
            </a:xfrm>
          </p:grpSpPr>
          <p:grpSp>
            <p:nvGrpSpPr>
              <p:cNvPr id="22" name="Group 21"/>
              <p:cNvGrpSpPr/>
              <p:nvPr/>
            </p:nvGrpSpPr>
            <p:grpSpPr>
              <a:xfrm>
                <a:off x="11127787" y="4261011"/>
                <a:ext cx="1090092" cy="875577"/>
                <a:chOff x="3599175" y="4220568"/>
                <a:chExt cx="1090092" cy="875577"/>
              </a:xfrm>
            </p:grpSpPr>
            <p:sp>
              <p:nvSpPr>
                <p:cNvPr id="24" name="Rounded Rectangle 2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3614541" y="4243079"/>
                  <a:ext cx="1057169" cy="832818"/>
                  <a:chOff x="3705190" y="4561217"/>
                  <a:chExt cx="1057169" cy="832818"/>
                </a:xfrm>
              </p:grpSpPr>
              <p:pic>
                <p:nvPicPr>
                  <p:cNvPr id="2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27" name="Rectangle 2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82521" y="4653204"/>
                <a:ext cx="972000" cy="192813"/>
              </a:xfrm>
              <a:prstGeom prst="rect">
                <a:avLst/>
              </a:prstGeom>
            </p:spPr>
          </p:pic>
        </p:grpSp>
      </p:grpSp>
      <p:grpSp>
        <p:nvGrpSpPr>
          <p:cNvPr id="33" name="Group 32"/>
          <p:cNvGrpSpPr>
            <a:grpSpLocks noChangeAspect="1"/>
          </p:cNvGrpSpPr>
          <p:nvPr/>
        </p:nvGrpSpPr>
        <p:grpSpPr>
          <a:xfrm>
            <a:off x="9364940" y="2867739"/>
            <a:ext cx="1779437" cy="1728000"/>
            <a:chOff x="3289006" y="1660339"/>
            <a:chExt cx="2071676" cy="2011789"/>
          </a:xfrm>
        </p:grpSpPr>
        <p:grpSp>
          <p:nvGrpSpPr>
            <p:cNvPr id="34" name="Group 33"/>
            <p:cNvGrpSpPr/>
            <p:nvPr/>
          </p:nvGrpSpPr>
          <p:grpSpPr>
            <a:xfrm>
              <a:off x="3348368" y="1660339"/>
              <a:ext cx="2012314" cy="2011789"/>
              <a:chOff x="6849580" y="4206958"/>
              <a:chExt cx="2012314" cy="2011789"/>
            </a:xfrm>
          </p:grpSpPr>
          <p:grpSp>
            <p:nvGrpSpPr>
              <p:cNvPr id="42" name="Group 41"/>
              <p:cNvGrpSpPr/>
              <p:nvPr/>
            </p:nvGrpSpPr>
            <p:grpSpPr>
              <a:xfrm>
                <a:off x="7487957" y="4470625"/>
                <a:ext cx="666750" cy="1487475"/>
                <a:chOff x="2081162" y="4640597"/>
                <a:chExt cx="666750" cy="1487475"/>
              </a:xfrm>
              <a:solidFill>
                <a:schemeClr val="bg1"/>
              </a:solidFill>
            </p:grpSpPr>
            <p:sp>
              <p:nvSpPr>
                <p:cNvPr id="44" name="Snip Diagonal Corner Rectangle 4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Isosceles Triangle 4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Isosceles Triangle 4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4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35" name="Group 34"/>
            <p:cNvGrpSpPr/>
            <p:nvPr/>
          </p:nvGrpSpPr>
          <p:grpSpPr>
            <a:xfrm>
              <a:off x="3289006" y="2282962"/>
              <a:ext cx="1090092" cy="875577"/>
              <a:chOff x="8961024" y="5422244"/>
              <a:chExt cx="1090092" cy="875577"/>
            </a:xfrm>
          </p:grpSpPr>
          <p:grpSp>
            <p:nvGrpSpPr>
              <p:cNvPr id="36" name="Group 35"/>
              <p:cNvGrpSpPr/>
              <p:nvPr/>
            </p:nvGrpSpPr>
            <p:grpSpPr>
              <a:xfrm>
                <a:off x="8961024" y="5422244"/>
                <a:ext cx="1090092" cy="875577"/>
                <a:chOff x="3599175" y="4220568"/>
                <a:chExt cx="1090092" cy="875577"/>
              </a:xfrm>
            </p:grpSpPr>
            <p:sp>
              <p:nvSpPr>
                <p:cNvPr id="38" name="Rounded Rectangle 37"/>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p:cNvGrpSpPr/>
                <p:nvPr/>
              </p:nvGrpSpPr>
              <p:grpSpPr>
                <a:xfrm>
                  <a:off x="3614541" y="4243079"/>
                  <a:ext cx="1057169" cy="832818"/>
                  <a:chOff x="3705190" y="4561217"/>
                  <a:chExt cx="1057169" cy="832818"/>
                </a:xfrm>
              </p:grpSpPr>
              <p:pic>
                <p:nvPicPr>
                  <p:cNvPr id="40"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1" name="Rectangle 40"/>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5933" y="5783031"/>
                <a:ext cx="900000" cy="307684"/>
              </a:xfrm>
              <a:prstGeom prst="rect">
                <a:avLst/>
              </a:prstGeom>
            </p:spPr>
          </p:pic>
        </p:grpSp>
      </p:grpSp>
      <p:grpSp>
        <p:nvGrpSpPr>
          <p:cNvPr id="47" name="Group 46"/>
          <p:cNvGrpSpPr/>
          <p:nvPr/>
        </p:nvGrpSpPr>
        <p:grpSpPr>
          <a:xfrm>
            <a:off x="2728491" y="5049131"/>
            <a:ext cx="1163332" cy="691474"/>
            <a:chOff x="5415748" y="3751701"/>
            <a:chExt cx="1163332" cy="691474"/>
          </a:xfrm>
        </p:grpSpPr>
        <p:pic>
          <p:nvPicPr>
            <p:cNvPr id="4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45889" y="3751701"/>
              <a:ext cx="703033" cy="48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5415748" y="4258509"/>
              <a:ext cx="1163332" cy="184666"/>
            </a:xfrm>
            <a:prstGeom prst="rect">
              <a:avLst/>
            </a:prstGeom>
            <a:noFill/>
          </p:spPr>
          <p:txBody>
            <a:bodyPr wrap="none" lIns="0" tIns="0" rIns="0" bIns="0" rtlCol="0">
              <a:spAutoFit/>
            </a:bodyPr>
            <a:lstStyle/>
            <a:p>
              <a:pPr algn="ctr"/>
              <a:r>
                <a:rPr lang="fi-FI" sz="1200" spc="-70" dirty="0" smtClean="0"/>
                <a:t>List on Personal Site</a:t>
              </a:r>
              <a:endParaRPr lang="en-US" sz="1200" spc="-70" dirty="0" smtClean="0"/>
            </a:p>
          </p:txBody>
        </p:sp>
      </p:grpSp>
      <p:grpSp>
        <p:nvGrpSpPr>
          <p:cNvPr id="78" name="Group 77"/>
          <p:cNvGrpSpPr>
            <a:grpSpLocks noChangeAspect="1"/>
          </p:cNvGrpSpPr>
          <p:nvPr/>
        </p:nvGrpSpPr>
        <p:grpSpPr>
          <a:xfrm>
            <a:off x="8864712" y="1282733"/>
            <a:ext cx="1771394" cy="1093023"/>
            <a:chOff x="7444483" y="1511291"/>
            <a:chExt cx="1911049" cy="1179196"/>
          </a:xfrm>
        </p:grpSpPr>
        <p:grpSp>
          <p:nvGrpSpPr>
            <p:cNvPr id="52" name="Group 51"/>
            <p:cNvGrpSpPr/>
            <p:nvPr/>
          </p:nvGrpSpPr>
          <p:grpSpPr>
            <a:xfrm>
              <a:off x="7811861" y="1511291"/>
              <a:ext cx="1090092" cy="875577"/>
              <a:chOff x="10443966" y="1118814"/>
              <a:chExt cx="1090092" cy="875577"/>
            </a:xfrm>
          </p:grpSpPr>
          <p:grpSp>
            <p:nvGrpSpPr>
              <p:cNvPr id="53" name="Group 52"/>
              <p:cNvGrpSpPr/>
              <p:nvPr/>
            </p:nvGrpSpPr>
            <p:grpSpPr>
              <a:xfrm>
                <a:off x="10443966" y="1118814"/>
                <a:ext cx="1090092" cy="875577"/>
                <a:chOff x="3599175" y="4220568"/>
                <a:chExt cx="1090092" cy="875577"/>
              </a:xfrm>
            </p:grpSpPr>
            <p:sp>
              <p:nvSpPr>
                <p:cNvPr id="55" name="Rounded Rectangle 5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6" name="Group 55"/>
                <p:cNvGrpSpPr/>
                <p:nvPr/>
              </p:nvGrpSpPr>
              <p:grpSpPr>
                <a:xfrm>
                  <a:off x="3614541" y="4243079"/>
                  <a:ext cx="1057169" cy="832818"/>
                  <a:chOff x="3705190" y="4561217"/>
                  <a:chExt cx="1057169" cy="832818"/>
                </a:xfrm>
              </p:grpSpPr>
              <p:pic>
                <p:nvPicPr>
                  <p:cNvPr id="57"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8" name="Rectangle 5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4" name="Flowchart: Magnetic Disk 53"/>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66" name="TextBox 65"/>
            <p:cNvSpPr txBox="1"/>
            <p:nvPr/>
          </p:nvSpPr>
          <p:spPr>
            <a:xfrm>
              <a:off x="7444483" y="2325242"/>
              <a:ext cx="1911049" cy="365245"/>
            </a:xfrm>
            <a:prstGeom prst="rect">
              <a:avLst/>
            </a:prstGeom>
            <a:noFill/>
          </p:spPr>
          <p:txBody>
            <a:bodyPr wrap="square" rtlCol="0">
              <a:spAutoFit/>
            </a:bodyPr>
            <a:lstStyle/>
            <a:p>
              <a:pPr algn="ctr"/>
              <a:r>
                <a:rPr lang="en-US" sz="1600" dirty="0" smtClean="0">
                  <a:latin typeface="+mj-lt"/>
                </a:rPr>
                <a:t>Project Server DB</a:t>
              </a:r>
              <a:endParaRPr lang="en-US" sz="1600" dirty="0">
                <a:latin typeface="+mj-lt"/>
              </a:endParaRPr>
            </a:p>
          </p:txBody>
        </p:sp>
      </p:grpSp>
      <p:grpSp>
        <p:nvGrpSpPr>
          <p:cNvPr id="77" name="Group 76"/>
          <p:cNvGrpSpPr>
            <a:grpSpLocks noChangeAspect="1"/>
          </p:cNvGrpSpPr>
          <p:nvPr/>
        </p:nvGrpSpPr>
        <p:grpSpPr>
          <a:xfrm>
            <a:off x="8936932" y="5243482"/>
            <a:ext cx="1633253" cy="1080000"/>
            <a:chOff x="7799141" y="5446577"/>
            <a:chExt cx="1762017" cy="1165146"/>
          </a:xfrm>
        </p:grpSpPr>
        <p:grpSp>
          <p:nvGrpSpPr>
            <p:cNvPr id="59" name="Group 58"/>
            <p:cNvGrpSpPr/>
            <p:nvPr/>
          </p:nvGrpSpPr>
          <p:grpSpPr>
            <a:xfrm>
              <a:off x="8132801" y="5446577"/>
              <a:ext cx="1090092" cy="875577"/>
              <a:chOff x="10443966" y="1118814"/>
              <a:chExt cx="1090092" cy="875577"/>
            </a:xfrm>
          </p:grpSpPr>
          <p:grpSp>
            <p:nvGrpSpPr>
              <p:cNvPr id="60" name="Group 59"/>
              <p:cNvGrpSpPr/>
              <p:nvPr/>
            </p:nvGrpSpPr>
            <p:grpSpPr>
              <a:xfrm>
                <a:off x="10443966" y="1118814"/>
                <a:ext cx="1090092" cy="875577"/>
                <a:chOff x="3599175" y="4220568"/>
                <a:chExt cx="1090092" cy="875577"/>
              </a:xfrm>
            </p:grpSpPr>
            <p:sp>
              <p:nvSpPr>
                <p:cNvPr id="62" name="Rounded Rectangle 61"/>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3" name="Group 62"/>
                <p:cNvGrpSpPr/>
                <p:nvPr/>
              </p:nvGrpSpPr>
              <p:grpSpPr>
                <a:xfrm>
                  <a:off x="3614541" y="4243079"/>
                  <a:ext cx="1057169" cy="832818"/>
                  <a:chOff x="3705190" y="4561217"/>
                  <a:chExt cx="1057169" cy="832818"/>
                </a:xfrm>
              </p:grpSpPr>
              <p:pic>
                <p:nvPicPr>
                  <p:cNvPr id="64"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65" name="Rectangle 64"/>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61" name="Flowchart: Magnetic Disk 60"/>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67" name="TextBox 66"/>
            <p:cNvSpPr txBox="1"/>
            <p:nvPr/>
          </p:nvSpPr>
          <p:spPr>
            <a:xfrm>
              <a:off x="7799141" y="6273169"/>
              <a:ext cx="1762017" cy="338554"/>
            </a:xfrm>
            <a:prstGeom prst="rect">
              <a:avLst/>
            </a:prstGeom>
            <a:noFill/>
          </p:spPr>
          <p:txBody>
            <a:bodyPr wrap="square" rtlCol="0">
              <a:spAutoFit/>
            </a:bodyPr>
            <a:lstStyle/>
            <a:p>
              <a:pPr algn="ctr"/>
              <a:r>
                <a:rPr lang="en-US" sz="1600" dirty="0" smtClean="0">
                  <a:latin typeface="+mj-lt"/>
                </a:rPr>
                <a:t>SP Content DB</a:t>
              </a:r>
              <a:endParaRPr lang="en-US" sz="1600" dirty="0">
                <a:latin typeface="+mj-lt"/>
              </a:endParaRPr>
            </a:p>
          </p:txBody>
        </p:sp>
      </p:grpSp>
      <p:grpSp>
        <p:nvGrpSpPr>
          <p:cNvPr id="76" name="Group 75"/>
          <p:cNvGrpSpPr>
            <a:grpSpLocks noChangeAspect="1"/>
          </p:cNvGrpSpPr>
          <p:nvPr/>
        </p:nvGrpSpPr>
        <p:grpSpPr>
          <a:xfrm>
            <a:off x="5599703" y="5500280"/>
            <a:ext cx="1258371" cy="1080000"/>
            <a:chOff x="5041804" y="5541558"/>
            <a:chExt cx="1603520" cy="1376223"/>
          </a:xfrm>
        </p:grpSpPr>
        <p:grpSp>
          <p:nvGrpSpPr>
            <p:cNvPr id="68" name="Group 67"/>
            <p:cNvGrpSpPr/>
            <p:nvPr/>
          </p:nvGrpSpPr>
          <p:grpSpPr>
            <a:xfrm>
              <a:off x="5292959" y="5541558"/>
              <a:ext cx="1090092" cy="875577"/>
              <a:chOff x="8218120" y="1093433"/>
              <a:chExt cx="1090092" cy="875577"/>
            </a:xfrm>
          </p:grpSpPr>
          <p:grpSp>
            <p:nvGrpSpPr>
              <p:cNvPr id="69" name="Group 68"/>
              <p:cNvGrpSpPr/>
              <p:nvPr/>
            </p:nvGrpSpPr>
            <p:grpSpPr>
              <a:xfrm>
                <a:off x="8218120" y="1093433"/>
                <a:ext cx="1090092" cy="875577"/>
                <a:chOff x="3599175" y="4220568"/>
                <a:chExt cx="1090092" cy="875577"/>
              </a:xfrm>
            </p:grpSpPr>
            <p:sp>
              <p:nvSpPr>
                <p:cNvPr id="71" name="Rounded Rectangle 70"/>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2" name="Group 71"/>
                <p:cNvGrpSpPr/>
                <p:nvPr/>
              </p:nvGrpSpPr>
              <p:grpSpPr>
                <a:xfrm>
                  <a:off x="3614541" y="4243079"/>
                  <a:ext cx="1057169" cy="832818"/>
                  <a:chOff x="3705190" y="4561217"/>
                  <a:chExt cx="1057169" cy="832818"/>
                </a:xfrm>
              </p:grpSpPr>
              <p:pic>
                <p:nvPicPr>
                  <p:cNvPr id="73"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74" name="Rectangle 73"/>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0" name="Picture 69" descr="\\MAGNUM\Projects\Microsoft\Cloud Power FY12\Design\ICONS_PNG\Application.png"/>
              <p:cNvPicPr>
                <a:picLocks noChangeAspect="1" noChangeArrowheads="1"/>
              </p:cNvPicPr>
              <p:nvPr/>
            </p:nvPicPr>
            <p:blipFill rotWithShape="1">
              <a:blip r:embed="rId8"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sp>
          <p:nvSpPr>
            <p:cNvPr id="75" name="TextBox 74"/>
            <p:cNvSpPr txBox="1"/>
            <p:nvPr/>
          </p:nvSpPr>
          <p:spPr>
            <a:xfrm>
              <a:off x="5041804" y="6394561"/>
              <a:ext cx="1603520" cy="523220"/>
            </a:xfrm>
            <a:prstGeom prst="rect">
              <a:avLst/>
            </a:prstGeom>
            <a:noFill/>
          </p:spPr>
          <p:txBody>
            <a:bodyPr wrap="square" rtlCol="0">
              <a:spAutoFit/>
            </a:bodyPr>
            <a:lstStyle/>
            <a:p>
              <a:pPr algn="ctr"/>
              <a:r>
                <a:rPr lang="en-US" sz="1400" dirty="0" smtClean="0">
                  <a:latin typeface="+mj-lt"/>
                </a:rPr>
                <a:t>SP Web App Change Log</a:t>
              </a:r>
              <a:endParaRPr lang="en-US" sz="1400" dirty="0">
                <a:latin typeface="+mj-lt"/>
              </a:endParaRPr>
            </a:p>
          </p:txBody>
        </p:sp>
      </p:grpSp>
      <p:cxnSp>
        <p:nvCxnSpPr>
          <p:cNvPr id="79" name="Straight Arrow Connector 78"/>
          <p:cNvCxnSpPr>
            <a:stCxn id="4" idx="3"/>
            <a:endCxn id="12" idx="1"/>
          </p:cNvCxnSpPr>
          <p:nvPr/>
        </p:nvCxnSpPr>
        <p:spPr>
          <a:xfrm>
            <a:off x="3055326" y="3563058"/>
            <a:ext cx="2438230" cy="172345"/>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a:stCxn id="48" idx="1"/>
            <a:endCxn id="120" idx="2"/>
          </p:cNvCxnSpPr>
          <p:nvPr/>
        </p:nvCxnSpPr>
        <p:spPr>
          <a:xfrm flipH="1" flipV="1">
            <a:off x="2404380" y="4410316"/>
            <a:ext cx="554252" cy="880633"/>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a:stCxn id="9" idx="2"/>
            <a:endCxn id="48" idx="3"/>
          </p:cNvCxnSpPr>
          <p:nvPr/>
        </p:nvCxnSpPr>
        <p:spPr>
          <a:xfrm flipH="1">
            <a:off x="3661665" y="4083404"/>
            <a:ext cx="2282345" cy="1207545"/>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grpSp>
        <p:nvGrpSpPr>
          <p:cNvPr id="89" name="Group 88"/>
          <p:cNvGrpSpPr/>
          <p:nvPr/>
        </p:nvGrpSpPr>
        <p:grpSpPr>
          <a:xfrm>
            <a:off x="5449411" y="2830989"/>
            <a:ext cx="1812333" cy="1977070"/>
            <a:chOff x="4986424" y="2974749"/>
            <a:chExt cx="1812333" cy="1977070"/>
          </a:xfrm>
        </p:grpSpPr>
        <p:grpSp>
          <p:nvGrpSpPr>
            <p:cNvPr id="5" name="Group 4"/>
            <p:cNvGrpSpPr>
              <a:grpSpLocks noChangeAspect="1"/>
            </p:cNvGrpSpPr>
            <p:nvPr/>
          </p:nvGrpSpPr>
          <p:grpSpPr>
            <a:xfrm>
              <a:off x="5017371" y="2974749"/>
              <a:ext cx="1781386" cy="1728000"/>
              <a:chOff x="6558067" y="200078"/>
              <a:chExt cx="2073941" cy="2011789"/>
            </a:xfrm>
          </p:grpSpPr>
          <p:grpSp>
            <p:nvGrpSpPr>
              <p:cNvPr id="6" name="Group 5"/>
              <p:cNvGrpSpPr/>
              <p:nvPr/>
            </p:nvGrpSpPr>
            <p:grpSpPr>
              <a:xfrm>
                <a:off x="6619694" y="200078"/>
                <a:ext cx="2012314" cy="2011789"/>
                <a:chOff x="6849580" y="4206958"/>
                <a:chExt cx="2012314" cy="2011789"/>
              </a:xfrm>
            </p:grpSpPr>
            <p:grpSp>
              <p:nvGrpSpPr>
                <p:cNvPr id="14" name="Group 13"/>
                <p:cNvGrpSpPr/>
                <p:nvPr/>
              </p:nvGrpSpPr>
              <p:grpSpPr>
                <a:xfrm>
                  <a:off x="7487957" y="4470625"/>
                  <a:ext cx="666750" cy="1487475"/>
                  <a:chOff x="2081162" y="4640597"/>
                  <a:chExt cx="666750" cy="1487475"/>
                </a:xfrm>
                <a:solidFill>
                  <a:schemeClr val="bg1"/>
                </a:solidFill>
              </p:grpSpPr>
              <p:sp>
                <p:nvSpPr>
                  <p:cNvPr id="16" name="Snip Diagonal Corner Rectangle 1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Isosceles Triangle 1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7" name="Group 6"/>
              <p:cNvGrpSpPr/>
              <p:nvPr/>
            </p:nvGrpSpPr>
            <p:grpSpPr>
              <a:xfrm>
                <a:off x="6558067" y="814103"/>
                <a:ext cx="1090092" cy="875577"/>
                <a:chOff x="8743255" y="3259944"/>
                <a:chExt cx="1090092" cy="875577"/>
              </a:xfrm>
            </p:grpSpPr>
            <p:grpSp>
              <p:nvGrpSpPr>
                <p:cNvPr id="8" name="Group 7"/>
                <p:cNvGrpSpPr/>
                <p:nvPr/>
              </p:nvGrpSpPr>
              <p:grpSpPr>
                <a:xfrm>
                  <a:off x="8743255" y="3259944"/>
                  <a:ext cx="1090092" cy="875577"/>
                  <a:chOff x="3599175" y="4220568"/>
                  <a:chExt cx="1090092" cy="875577"/>
                </a:xfrm>
              </p:grpSpPr>
              <p:sp>
                <p:nvSpPr>
                  <p:cNvPr id="10" name="Rounded Rectangle 9"/>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3614541" y="4243079"/>
                    <a:ext cx="1057169" cy="832818"/>
                    <a:chOff x="3705190" y="4561217"/>
                    <a:chExt cx="1057169" cy="832818"/>
                  </a:xfrm>
                </p:grpSpPr>
                <p:pic>
                  <p:nvPicPr>
                    <p:cNvPr id="12"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3" name="Rectangle 12"/>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9" name="Picture 6" descr="\\MAGNUM\Projects\Microsoft\Cloud Power FY12\Design\Icons\PNGs\Web Service.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sp>
          <p:nvSpPr>
            <p:cNvPr id="88" name="TextBox 87"/>
            <p:cNvSpPr txBox="1"/>
            <p:nvPr/>
          </p:nvSpPr>
          <p:spPr>
            <a:xfrm>
              <a:off x="4986424" y="4428599"/>
              <a:ext cx="1728452" cy="523220"/>
            </a:xfrm>
            <a:prstGeom prst="rect">
              <a:avLst/>
            </a:prstGeom>
            <a:noFill/>
          </p:spPr>
          <p:txBody>
            <a:bodyPr wrap="square" rtlCol="0">
              <a:spAutoFit/>
            </a:bodyPr>
            <a:lstStyle/>
            <a:p>
              <a:pPr algn="ctr"/>
              <a:r>
                <a:rPr lang="en-US" sz="1400" dirty="0" smtClean="0">
                  <a:latin typeface="+mj-lt"/>
                </a:rPr>
                <a:t>Work Management Service</a:t>
              </a:r>
              <a:endParaRPr lang="en-US" sz="1400" dirty="0">
                <a:latin typeface="+mj-lt"/>
              </a:endParaRPr>
            </a:p>
          </p:txBody>
        </p:sp>
      </p:grpSp>
      <p:cxnSp>
        <p:nvCxnSpPr>
          <p:cNvPr id="90" name="Straight Arrow Connector 89"/>
          <p:cNvCxnSpPr/>
          <p:nvPr/>
        </p:nvCxnSpPr>
        <p:spPr>
          <a:xfrm flipV="1">
            <a:off x="6796209" y="1538366"/>
            <a:ext cx="2264462" cy="12279"/>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flipH="1">
            <a:off x="6796209" y="1840995"/>
            <a:ext cx="2264462" cy="436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93" name="Straight Arrow Connector 92"/>
          <p:cNvCxnSpPr/>
          <p:nvPr/>
        </p:nvCxnSpPr>
        <p:spPr>
          <a:xfrm flipV="1">
            <a:off x="5755946" y="2296553"/>
            <a:ext cx="15366" cy="868048"/>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96" name="Straight Arrow Connector 95"/>
          <p:cNvCxnSpPr/>
          <p:nvPr/>
        </p:nvCxnSpPr>
        <p:spPr>
          <a:xfrm>
            <a:off x="6101090" y="2419262"/>
            <a:ext cx="0" cy="638199"/>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flipH="1" flipV="1">
            <a:off x="6858074" y="3928965"/>
            <a:ext cx="2445551" cy="18653"/>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03" name="Straight Arrow Connector 102"/>
          <p:cNvCxnSpPr/>
          <p:nvPr/>
        </p:nvCxnSpPr>
        <p:spPr>
          <a:xfrm flipV="1">
            <a:off x="6837421" y="3661242"/>
            <a:ext cx="2445551" cy="18653"/>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a:off x="7112292" y="4444841"/>
            <a:ext cx="2387517" cy="753588"/>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a:off x="7022407" y="4653316"/>
            <a:ext cx="2138713" cy="687566"/>
          </a:xfrm>
          <a:prstGeom prst="straightConnector1">
            <a:avLst/>
          </a:prstGeom>
          <a:ln w="28575">
            <a:headEnd type="stealth" w="lg" len="lg"/>
            <a:tailEnd type="none" w="lg" len="lg"/>
          </a:ln>
        </p:spPr>
        <p:style>
          <a:lnRef idx="1">
            <a:schemeClr val="accent4"/>
          </a:lnRef>
          <a:fillRef idx="0">
            <a:schemeClr val="accent4"/>
          </a:fillRef>
          <a:effectRef idx="0">
            <a:schemeClr val="accent4"/>
          </a:effectRef>
          <a:fontRef idx="minor">
            <a:schemeClr val="tx1"/>
          </a:fontRef>
        </p:style>
      </p:cxnSp>
      <p:cxnSp>
        <p:nvCxnSpPr>
          <p:cNvPr id="112" name="Straight Arrow Connector 111"/>
          <p:cNvCxnSpPr/>
          <p:nvPr/>
        </p:nvCxnSpPr>
        <p:spPr>
          <a:xfrm flipV="1">
            <a:off x="6060572" y="4789397"/>
            <a:ext cx="7066" cy="673718"/>
          </a:xfrm>
          <a:prstGeom prst="straightConnector1">
            <a:avLst/>
          </a:prstGeom>
          <a:ln w="28575">
            <a:headEnd type="stealth" w="lg" len="lg"/>
            <a:tailEnd type="none" w="lg" len="lg"/>
          </a:ln>
        </p:spPr>
        <p:style>
          <a:lnRef idx="1">
            <a:schemeClr val="accent4"/>
          </a:lnRef>
          <a:fillRef idx="0">
            <a:schemeClr val="accent4"/>
          </a:fillRef>
          <a:effectRef idx="0">
            <a:schemeClr val="accent4"/>
          </a:effectRef>
          <a:fontRef idx="minor">
            <a:schemeClr val="tx1"/>
          </a:fontRef>
        </p:style>
      </p:cxnSp>
      <p:cxnSp>
        <p:nvCxnSpPr>
          <p:cNvPr id="115" name="Straight Arrow Connector 114"/>
          <p:cNvCxnSpPr/>
          <p:nvPr/>
        </p:nvCxnSpPr>
        <p:spPr>
          <a:xfrm>
            <a:off x="6360900" y="4791660"/>
            <a:ext cx="7066" cy="673718"/>
          </a:xfrm>
          <a:prstGeom prst="straightConnector1">
            <a:avLst/>
          </a:prstGeom>
          <a:ln w="28575">
            <a:headEnd type="stealth" w="lg" len="lg"/>
            <a:tailEnd type="none" w="lg" len="lg"/>
          </a:ln>
        </p:spPr>
        <p:style>
          <a:lnRef idx="1">
            <a:schemeClr val="accent4"/>
          </a:lnRef>
          <a:fillRef idx="0">
            <a:schemeClr val="accent4"/>
          </a:fillRef>
          <a:effectRef idx="0">
            <a:schemeClr val="accent4"/>
          </a:effectRef>
          <a:fontRef idx="minor">
            <a:schemeClr val="tx1"/>
          </a:fontRef>
        </p:style>
      </p:cxnSp>
      <p:sp>
        <p:nvSpPr>
          <p:cNvPr id="116" name="TextBox 115"/>
          <p:cNvSpPr txBox="1"/>
          <p:nvPr/>
        </p:nvSpPr>
        <p:spPr>
          <a:xfrm>
            <a:off x="7212524" y="3417039"/>
            <a:ext cx="2045696" cy="307777"/>
          </a:xfrm>
          <a:prstGeom prst="rect">
            <a:avLst/>
          </a:prstGeom>
          <a:noFill/>
        </p:spPr>
        <p:txBody>
          <a:bodyPr wrap="square" rtlCol="0">
            <a:spAutoFit/>
          </a:bodyPr>
          <a:lstStyle/>
          <a:p>
            <a:r>
              <a:rPr lang="fi-FI" sz="1400" dirty="0" smtClean="0">
                <a:latin typeface="+mj-lt"/>
              </a:rPr>
              <a:t>Write personal tasks</a:t>
            </a:r>
            <a:endParaRPr lang="en-US" sz="1400" dirty="0">
              <a:latin typeface="+mj-lt"/>
            </a:endParaRPr>
          </a:p>
        </p:txBody>
      </p:sp>
      <p:sp>
        <p:nvSpPr>
          <p:cNvPr id="117" name="TextBox 116"/>
          <p:cNvSpPr txBox="1"/>
          <p:nvPr/>
        </p:nvSpPr>
        <p:spPr>
          <a:xfrm>
            <a:off x="7252155" y="3903728"/>
            <a:ext cx="2045696" cy="307777"/>
          </a:xfrm>
          <a:prstGeom prst="rect">
            <a:avLst/>
          </a:prstGeom>
          <a:noFill/>
        </p:spPr>
        <p:txBody>
          <a:bodyPr wrap="square" rtlCol="0">
            <a:spAutoFit/>
          </a:bodyPr>
          <a:lstStyle/>
          <a:p>
            <a:r>
              <a:rPr lang="fi-FI" sz="1400" dirty="0" smtClean="0">
                <a:latin typeface="+mj-lt"/>
              </a:rPr>
              <a:t>Read personal tasks</a:t>
            </a:r>
            <a:endParaRPr lang="en-US" sz="1400" dirty="0">
              <a:latin typeface="+mj-lt"/>
            </a:endParaRPr>
          </a:p>
        </p:txBody>
      </p:sp>
      <p:sp>
        <p:nvSpPr>
          <p:cNvPr id="118" name="TextBox 117"/>
          <p:cNvSpPr txBox="1"/>
          <p:nvPr/>
        </p:nvSpPr>
        <p:spPr>
          <a:xfrm rot="197061">
            <a:off x="3389425" y="3342003"/>
            <a:ext cx="2045696" cy="307777"/>
          </a:xfrm>
          <a:prstGeom prst="rect">
            <a:avLst/>
          </a:prstGeom>
          <a:noFill/>
        </p:spPr>
        <p:txBody>
          <a:bodyPr wrap="square" rtlCol="0">
            <a:spAutoFit/>
          </a:bodyPr>
          <a:lstStyle/>
          <a:p>
            <a:r>
              <a:rPr lang="fi-FI" sz="1400" dirty="0" smtClean="0">
                <a:latin typeface="+mj-lt"/>
              </a:rPr>
              <a:t>Refresh request</a:t>
            </a:r>
            <a:endParaRPr lang="en-US" sz="1400" dirty="0">
              <a:latin typeface="+mj-lt"/>
            </a:endParaRPr>
          </a:p>
        </p:txBody>
      </p:sp>
      <p:sp>
        <p:nvSpPr>
          <p:cNvPr id="119" name="TextBox 118"/>
          <p:cNvSpPr txBox="1"/>
          <p:nvPr/>
        </p:nvSpPr>
        <p:spPr>
          <a:xfrm rot="19902795">
            <a:off x="3893927" y="4302106"/>
            <a:ext cx="2045696" cy="307777"/>
          </a:xfrm>
          <a:prstGeom prst="rect">
            <a:avLst/>
          </a:prstGeom>
          <a:noFill/>
        </p:spPr>
        <p:txBody>
          <a:bodyPr wrap="square" rtlCol="0">
            <a:spAutoFit/>
          </a:bodyPr>
          <a:lstStyle/>
          <a:p>
            <a:r>
              <a:rPr lang="fi-FI" sz="1400" dirty="0" smtClean="0">
                <a:latin typeface="+mj-lt"/>
              </a:rPr>
              <a:t>Change tasks into list</a:t>
            </a:r>
            <a:endParaRPr lang="en-US" sz="1400" dirty="0">
              <a:latin typeface="+mj-lt"/>
            </a:endParaRPr>
          </a:p>
        </p:txBody>
      </p:sp>
      <p:grpSp>
        <p:nvGrpSpPr>
          <p:cNvPr id="121" name="Group 120"/>
          <p:cNvGrpSpPr/>
          <p:nvPr/>
        </p:nvGrpSpPr>
        <p:grpSpPr>
          <a:xfrm>
            <a:off x="1602620" y="3021880"/>
            <a:ext cx="1603520" cy="1388436"/>
            <a:chOff x="1139633" y="3081661"/>
            <a:chExt cx="1603520" cy="1388436"/>
          </a:xfrm>
        </p:grpSpPr>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r="20329"/>
            <a:stretch/>
          </p:blipFill>
          <p:spPr>
            <a:xfrm>
              <a:off x="1390260" y="3081661"/>
              <a:ext cx="1202079" cy="1082356"/>
            </a:xfrm>
            <a:prstGeom prst="rect">
              <a:avLst/>
            </a:prstGeom>
            <a:ln>
              <a:solidFill>
                <a:schemeClr val="accent5"/>
              </a:solidFill>
            </a:ln>
          </p:spPr>
        </p:pic>
        <p:sp>
          <p:nvSpPr>
            <p:cNvPr id="120" name="TextBox 119"/>
            <p:cNvSpPr txBox="1"/>
            <p:nvPr/>
          </p:nvSpPr>
          <p:spPr>
            <a:xfrm>
              <a:off x="1139633" y="4162320"/>
              <a:ext cx="1603520" cy="307777"/>
            </a:xfrm>
            <a:prstGeom prst="rect">
              <a:avLst/>
            </a:prstGeom>
            <a:noFill/>
          </p:spPr>
          <p:txBody>
            <a:bodyPr wrap="square" rtlCol="0">
              <a:spAutoFit/>
            </a:bodyPr>
            <a:lstStyle/>
            <a:p>
              <a:pPr algn="ctr"/>
              <a:r>
                <a:rPr lang="en-US" sz="1400" dirty="0" smtClean="0">
                  <a:latin typeface="+mj-lt"/>
                </a:rPr>
                <a:t>My Tasks Page</a:t>
              </a:r>
              <a:endParaRPr lang="en-US" sz="1400" dirty="0">
                <a:latin typeface="+mj-lt"/>
              </a:endParaRPr>
            </a:p>
          </p:txBody>
        </p:sp>
      </p:grpSp>
      <p:sp>
        <p:nvSpPr>
          <p:cNvPr id="124" name="TextBox 123"/>
          <p:cNvSpPr txBox="1"/>
          <p:nvPr/>
        </p:nvSpPr>
        <p:spPr>
          <a:xfrm>
            <a:off x="7058001" y="1581566"/>
            <a:ext cx="1893148" cy="523220"/>
          </a:xfrm>
          <a:prstGeom prst="rect">
            <a:avLst/>
          </a:prstGeom>
          <a:noFill/>
        </p:spPr>
        <p:txBody>
          <a:bodyPr wrap="square" rtlCol="0">
            <a:spAutoFit/>
          </a:bodyPr>
          <a:lstStyle/>
          <a:p>
            <a:r>
              <a:rPr lang="fi-FI" sz="1400" dirty="0" smtClean="0">
                <a:latin typeface="+mj-lt"/>
              </a:rPr>
              <a:t>Call as Proj server user mapped to SP User</a:t>
            </a:r>
            <a:endParaRPr lang="en-US" sz="1400" dirty="0">
              <a:latin typeface="+mj-lt"/>
            </a:endParaRPr>
          </a:p>
        </p:txBody>
      </p:sp>
      <p:sp>
        <p:nvSpPr>
          <p:cNvPr id="125" name="TextBox 124"/>
          <p:cNvSpPr txBox="1"/>
          <p:nvPr/>
        </p:nvSpPr>
        <p:spPr>
          <a:xfrm rot="1054566">
            <a:off x="7612038" y="4764548"/>
            <a:ext cx="1288445" cy="307777"/>
          </a:xfrm>
          <a:prstGeom prst="rect">
            <a:avLst/>
          </a:prstGeom>
          <a:noFill/>
        </p:spPr>
        <p:txBody>
          <a:bodyPr wrap="square" rtlCol="0">
            <a:spAutoFit/>
          </a:bodyPr>
          <a:lstStyle/>
          <a:p>
            <a:r>
              <a:rPr lang="fi-FI" sz="1400" dirty="0" smtClean="0">
                <a:latin typeface="+mj-lt"/>
              </a:rPr>
              <a:t>Call as SP User</a:t>
            </a:r>
            <a:endParaRPr lang="en-US" sz="1400" dirty="0">
              <a:latin typeface="+mj-lt"/>
            </a:endParaRPr>
          </a:p>
        </p:txBody>
      </p:sp>
      <p:sp>
        <p:nvSpPr>
          <p:cNvPr id="126" name="TextBox 125"/>
          <p:cNvSpPr txBox="1"/>
          <p:nvPr/>
        </p:nvSpPr>
        <p:spPr>
          <a:xfrm>
            <a:off x="1307623" y="4808059"/>
            <a:ext cx="1499694" cy="307777"/>
          </a:xfrm>
          <a:prstGeom prst="rect">
            <a:avLst/>
          </a:prstGeom>
          <a:noFill/>
        </p:spPr>
        <p:txBody>
          <a:bodyPr wrap="square" rtlCol="0">
            <a:spAutoFit/>
          </a:bodyPr>
          <a:lstStyle/>
          <a:p>
            <a:r>
              <a:rPr lang="fi-FI" sz="1400" dirty="0" smtClean="0">
                <a:latin typeface="+mj-lt"/>
              </a:rPr>
              <a:t>Get Tasks via OM</a:t>
            </a:r>
            <a:endParaRPr lang="en-US" sz="1400" dirty="0">
              <a:latin typeface="+mj-lt"/>
            </a:endParaRPr>
          </a:p>
        </p:txBody>
      </p:sp>
      <p:sp>
        <p:nvSpPr>
          <p:cNvPr id="127" name="Freeform 126"/>
          <p:cNvSpPr/>
          <p:nvPr/>
        </p:nvSpPr>
        <p:spPr>
          <a:xfrm>
            <a:off x="1463812" y="3511264"/>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1</a:t>
            </a:r>
            <a:endParaRPr lang="en-US" sz="2100" kern="1200" dirty="0"/>
          </a:p>
        </p:txBody>
      </p:sp>
      <p:sp>
        <p:nvSpPr>
          <p:cNvPr id="128" name="Freeform 127"/>
          <p:cNvSpPr/>
          <p:nvPr/>
        </p:nvSpPr>
        <p:spPr>
          <a:xfrm>
            <a:off x="3911818" y="3607107"/>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dirty="0"/>
              <a:t>2</a:t>
            </a:r>
            <a:endParaRPr lang="en-US" sz="2100" kern="1200" dirty="0"/>
          </a:p>
        </p:txBody>
      </p:sp>
      <p:sp>
        <p:nvSpPr>
          <p:cNvPr id="129" name="Freeform 128"/>
          <p:cNvSpPr/>
          <p:nvPr/>
        </p:nvSpPr>
        <p:spPr>
          <a:xfrm>
            <a:off x="5284504" y="2511526"/>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dirty="0"/>
              <a:t>3</a:t>
            </a:r>
            <a:endParaRPr lang="en-US" sz="2100" kern="1200" dirty="0"/>
          </a:p>
        </p:txBody>
      </p:sp>
      <p:sp>
        <p:nvSpPr>
          <p:cNvPr id="130" name="Freeform 129"/>
          <p:cNvSpPr/>
          <p:nvPr/>
        </p:nvSpPr>
        <p:spPr>
          <a:xfrm>
            <a:off x="5602731" y="4808787"/>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dirty="0"/>
              <a:t>4</a:t>
            </a:r>
            <a:endParaRPr lang="en-US" sz="2100" kern="1200" dirty="0"/>
          </a:p>
        </p:txBody>
      </p:sp>
      <p:sp>
        <p:nvSpPr>
          <p:cNvPr id="131" name="Freeform 130"/>
          <p:cNvSpPr/>
          <p:nvPr/>
        </p:nvSpPr>
        <p:spPr>
          <a:xfrm>
            <a:off x="7974568" y="5045630"/>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dirty="0"/>
              <a:t>5</a:t>
            </a:r>
            <a:endParaRPr lang="en-US" sz="2100" kern="1200" dirty="0"/>
          </a:p>
        </p:txBody>
      </p:sp>
      <p:sp>
        <p:nvSpPr>
          <p:cNvPr id="132" name="Freeform 131"/>
          <p:cNvSpPr/>
          <p:nvPr/>
        </p:nvSpPr>
        <p:spPr>
          <a:xfrm>
            <a:off x="8823218" y="3873032"/>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dirty="0"/>
              <a:t>6</a:t>
            </a:r>
            <a:endParaRPr lang="en-US" sz="2100" kern="1200" dirty="0"/>
          </a:p>
        </p:txBody>
      </p:sp>
      <p:sp>
        <p:nvSpPr>
          <p:cNvPr id="133" name="Freeform 132"/>
          <p:cNvSpPr/>
          <p:nvPr/>
        </p:nvSpPr>
        <p:spPr>
          <a:xfrm>
            <a:off x="4365809" y="4785592"/>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kern="1200" dirty="0" smtClean="0"/>
              <a:t>7</a:t>
            </a:r>
            <a:endParaRPr lang="en-US" sz="2100" kern="1200" dirty="0"/>
          </a:p>
        </p:txBody>
      </p:sp>
      <p:grpSp>
        <p:nvGrpSpPr>
          <p:cNvPr id="135" name="Group 134"/>
          <p:cNvGrpSpPr>
            <a:grpSpLocks noChangeAspect="1"/>
          </p:cNvGrpSpPr>
          <p:nvPr/>
        </p:nvGrpSpPr>
        <p:grpSpPr>
          <a:xfrm>
            <a:off x="684347" y="5064963"/>
            <a:ext cx="1504946" cy="1080000"/>
            <a:chOff x="1247150" y="3861130"/>
            <a:chExt cx="2410336" cy="1729736"/>
          </a:xfrm>
        </p:grpSpPr>
        <p:grpSp>
          <p:nvGrpSpPr>
            <p:cNvPr id="136" name="Group 135"/>
            <p:cNvGrpSpPr>
              <a:grpSpLocks noChangeAspect="1"/>
            </p:cNvGrpSpPr>
            <p:nvPr/>
          </p:nvGrpSpPr>
          <p:grpSpPr>
            <a:xfrm>
              <a:off x="2206307" y="4065234"/>
              <a:ext cx="1451179" cy="1450800"/>
              <a:chOff x="6849580" y="4206958"/>
              <a:chExt cx="2012314" cy="2011789"/>
            </a:xfrm>
          </p:grpSpPr>
          <p:grpSp>
            <p:nvGrpSpPr>
              <p:cNvPr id="156" name="Group 155"/>
              <p:cNvGrpSpPr/>
              <p:nvPr/>
            </p:nvGrpSpPr>
            <p:grpSpPr>
              <a:xfrm>
                <a:off x="7487957" y="4470625"/>
                <a:ext cx="666750" cy="1487475"/>
                <a:chOff x="2081162" y="4640597"/>
                <a:chExt cx="666750" cy="1487475"/>
              </a:xfrm>
              <a:solidFill>
                <a:schemeClr val="bg1"/>
              </a:solidFill>
            </p:grpSpPr>
            <p:sp>
              <p:nvSpPr>
                <p:cNvPr id="158" name="Snip Diagonal Corner Rectangle 15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9" name="Isosceles Triangle 15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0" name="Isosceles Triangle 15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7"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7" name="Group 136"/>
            <p:cNvGrpSpPr>
              <a:grpSpLocks noChangeAspect="1"/>
            </p:cNvGrpSpPr>
            <p:nvPr/>
          </p:nvGrpSpPr>
          <p:grpSpPr>
            <a:xfrm>
              <a:off x="1777246" y="3861130"/>
              <a:ext cx="1451179" cy="1450800"/>
              <a:chOff x="6849580" y="4206958"/>
              <a:chExt cx="2012314" cy="2011789"/>
            </a:xfrm>
          </p:grpSpPr>
          <p:grpSp>
            <p:nvGrpSpPr>
              <p:cNvPr id="151" name="Group 150"/>
              <p:cNvGrpSpPr/>
              <p:nvPr/>
            </p:nvGrpSpPr>
            <p:grpSpPr>
              <a:xfrm>
                <a:off x="7487957" y="4470625"/>
                <a:ext cx="666750" cy="1487475"/>
                <a:chOff x="2081162" y="4640597"/>
                <a:chExt cx="666750" cy="1487475"/>
              </a:xfrm>
              <a:solidFill>
                <a:schemeClr val="bg1"/>
              </a:solidFill>
            </p:grpSpPr>
            <p:sp>
              <p:nvSpPr>
                <p:cNvPr id="153" name="Snip Diagonal Corner Rectangle 15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4" name="Isosceles Triangle 15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5" name="Isosceles Triangle 15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2"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8" name="Group 137"/>
            <p:cNvGrpSpPr>
              <a:grpSpLocks noChangeAspect="1"/>
            </p:cNvGrpSpPr>
            <p:nvPr/>
          </p:nvGrpSpPr>
          <p:grpSpPr>
            <a:xfrm>
              <a:off x="1247150" y="4138244"/>
              <a:ext cx="1519200" cy="1452622"/>
              <a:chOff x="1376407" y="550707"/>
              <a:chExt cx="2103995" cy="2011789"/>
            </a:xfrm>
          </p:grpSpPr>
          <p:grpSp>
            <p:nvGrpSpPr>
              <p:cNvPr id="139" name="Group 138"/>
              <p:cNvGrpSpPr/>
              <p:nvPr/>
            </p:nvGrpSpPr>
            <p:grpSpPr>
              <a:xfrm>
                <a:off x="2098180" y="799745"/>
                <a:ext cx="666750" cy="1487475"/>
                <a:chOff x="2081162" y="4640597"/>
                <a:chExt cx="666750" cy="1487475"/>
              </a:xfrm>
              <a:solidFill>
                <a:schemeClr val="bg1"/>
              </a:solidFill>
            </p:grpSpPr>
            <p:sp>
              <p:nvSpPr>
                <p:cNvPr id="148" name="Snip Diagonal Corner Rectangle 14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9" name="Isosceles Triangle 14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0" name="Isosceles Triangle 14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0" name="Group 139"/>
              <p:cNvGrpSpPr/>
              <p:nvPr/>
            </p:nvGrpSpPr>
            <p:grpSpPr>
              <a:xfrm>
                <a:off x="1376407" y="550707"/>
                <a:ext cx="2103995" cy="2011789"/>
                <a:chOff x="1884407" y="1170827"/>
                <a:chExt cx="2103995" cy="2011789"/>
              </a:xfrm>
            </p:grpSpPr>
            <p:pic>
              <p:nvPicPr>
                <p:cNvPr id="141"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142" name="Group 141"/>
                <p:cNvGrpSpPr/>
                <p:nvPr/>
              </p:nvGrpSpPr>
              <p:grpSpPr>
                <a:xfrm>
                  <a:off x="1884407" y="1791674"/>
                  <a:ext cx="1090092" cy="875577"/>
                  <a:chOff x="3599175" y="4220568"/>
                  <a:chExt cx="1090092" cy="875577"/>
                </a:xfrm>
              </p:grpSpPr>
              <p:sp>
                <p:nvSpPr>
                  <p:cNvPr id="144" name="Rounded Rectangle 14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5" name="Group 144"/>
                  <p:cNvGrpSpPr/>
                  <p:nvPr/>
                </p:nvGrpSpPr>
                <p:grpSpPr>
                  <a:xfrm>
                    <a:off x="3614541" y="4243079"/>
                    <a:ext cx="1057169" cy="832818"/>
                    <a:chOff x="3705190" y="4561217"/>
                    <a:chExt cx="1057169" cy="832818"/>
                  </a:xfrm>
                </p:grpSpPr>
                <p:pic>
                  <p:nvPicPr>
                    <p:cNvPr id="14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47" name="Rectangle 14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43" name="Picture 4" descr="\\MAGNUM\Projects\Microsoft\Cloud Power FY12\Design\ICONS_PNG\Open_Web_Platform.png"/>
                <p:cNvPicPr>
                  <a:picLocks noChangeAspect="1" noChangeArrowheads="1"/>
                </p:cNvPicPr>
                <p:nvPr/>
              </p:nvPicPr>
              <p:blipFill>
                <a:blip r:embed="rId11"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spTree>
    <p:extLst>
      <p:ext uri="{BB962C8B-B14F-4D97-AF65-F5344CB8AC3E}">
        <p14:creationId xmlns:p14="http://schemas.microsoft.com/office/powerpoint/2010/main" val="42201333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7"/>
                                        </p:tgtEl>
                                        <p:attrNameLst>
                                          <p:attrName>style.visibility</p:attrName>
                                        </p:attrNameLst>
                                      </p:cBhvr>
                                      <p:to>
                                        <p:strVal val="visible"/>
                                      </p:to>
                                    </p:set>
                                    <p:animEffect transition="in" filter="fade">
                                      <p:cBhvr>
                                        <p:cTn id="13" dur="500"/>
                                        <p:tgtEl>
                                          <p:spTgt spid="1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fade">
                                      <p:cBhvr>
                                        <p:cTn id="18" dur="500"/>
                                        <p:tgtEl>
                                          <p:spTgt spid="118"/>
                                        </p:tgtEl>
                                      </p:cBhvr>
                                    </p:animEffect>
                                  </p:childTnLst>
                                </p:cTn>
                              </p:par>
                              <p:par>
                                <p:cTn id="19" presetID="10"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500"/>
                                        <p:tgtEl>
                                          <p:spTgt spid="7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fade">
                                      <p:cBhvr>
                                        <p:cTn id="24" dur="500"/>
                                        <p:tgtEl>
                                          <p:spTgt spid="1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fade">
                                      <p:cBhvr>
                                        <p:cTn id="32" dur="500"/>
                                        <p:tgtEl>
                                          <p:spTgt spid="129"/>
                                        </p:tgtEl>
                                      </p:cBhvr>
                                    </p:animEffect>
                                  </p:childTnLst>
                                </p:cTn>
                              </p:par>
                              <p:par>
                                <p:cTn id="33" presetID="10" presetClass="entr" presetSubtype="0" fill="hold" nodeType="withEffect">
                                  <p:stCondLst>
                                    <p:cond delay="1500"/>
                                  </p:stCondLst>
                                  <p:childTnLst>
                                    <p:set>
                                      <p:cBhvr>
                                        <p:cTn id="34" dur="1" fill="hold">
                                          <p:stCondLst>
                                            <p:cond delay="0"/>
                                          </p:stCondLst>
                                        </p:cTn>
                                        <p:tgtEl>
                                          <p:spTgt spid="90"/>
                                        </p:tgtEl>
                                        <p:attrNameLst>
                                          <p:attrName>style.visibility</p:attrName>
                                        </p:attrNameLst>
                                      </p:cBhvr>
                                      <p:to>
                                        <p:strVal val="visible"/>
                                      </p:to>
                                    </p:set>
                                    <p:animEffect transition="in" filter="fade">
                                      <p:cBhvr>
                                        <p:cTn id="35" dur="1000"/>
                                        <p:tgtEl>
                                          <p:spTgt spid="90"/>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124"/>
                                        </p:tgtEl>
                                        <p:attrNameLst>
                                          <p:attrName>style.visibility</p:attrName>
                                        </p:attrNameLst>
                                      </p:cBhvr>
                                      <p:to>
                                        <p:strVal val="visible"/>
                                      </p:to>
                                    </p:set>
                                    <p:animEffect transition="in" filter="fade">
                                      <p:cBhvr>
                                        <p:cTn id="38" dur="1100"/>
                                        <p:tgtEl>
                                          <p:spTgt spid="124"/>
                                        </p:tgtEl>
                                      </p:cBhvr>
                                    </p:animEffect>
                                  </p:childTnLst>
                                </p:cTn>
                              </p:par>
                              <p:par>
                                <p:cTn id="39" presetID="10" presetClass="entr" presetSubtype="0" fill="hold" nodeType="withEffect">
                                  <p:stCondLst>
                                    <p:cond delay="150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1100"/>
                                        <p:tgtEl>
                                          <p:spTgt spid="78"/>
                                        </p:tgtEl>
                                      </p:cBhvr>
                                    </p:animEffect>
                                  </p:childTnLst>
                                </p:cTn>
                              </p:par>
                              <p:par>
                                <p:cTn id="42" presetID="10" presetClass="entr" presetSubtype="0" fill="hold" nodeType="withEffect">
                                  <p:stCondLst>
                                    <p:cond delay="5000"/>
                                  </p:stCondLst>
                                  <p:childTnLst>
                                    <p:set>
                                      <p:cBhvr>
                                        <p:cTn id="43" dur="1" fill="hold">
                                          <p:stCondLst>
                                            <p:cond delay="0"/>
                                          </p:stCondLst>
                                        </p:cTn>
                                        <p:tgtEl>
                                          <p:spTgt spid="92"/>
                                        </p:tgtEl>
                                        <p:attrNameLst>
                                          <p:attrName>style.visibility</p:attrName>
                                        </p:attrNameLst>
                                      </p:cBhvr>
                                      <p:to>
                                        <p:strVal val="visible"/>
                                      </p:to>
                                    </p:set>
                                    <p:animEffect transition="in" filter="fade">
                                      <p:cBhvr>
                                        <p:cTn id="44" dur="2000"/>
                                        <p:tgtEl>
                                          <p:spTgt spid="92"/>
                                        </p:tgtEl>
                                      </p:cBhvr>
                                    </p:animEffect>
                                  </p:childTnLst>
                                </p:cTn>
                              </p:par>
                              <p:par>
                                <p:cTn id="45" presetID="10" presetClass="entr" presetSubtype="0" fill="hold" nodeType="withEffect">
                                  <p:stCondLst>
                                    <p:cond delay="7000"/>
                                  </p:stCondLst>
                                  <p:childTnLst>
                                    <p:set>
                                      <p:cBhvr>
                                        <p:cTn id="46" dur="1" fill="hold">
                                          <p:stCondLst>
                                            <p:cond delay="0"/>
                                          </p:stCondLst>
                                        </p:cTn>
                                        <p:tgtEl>
                                          <p:spTgt spid="96"/>
                                        </p:tgtEl>
                                        <p:attrNameLst>
                                          <p:attrName>style.visibility</p:attrName>
                                        </p:attrNameLst>
                                      </p:cBhvr>
                                      <p:to>
                                        <p:strVal val="visible"/>
                                      </p:to>
                                    </p:set>
                                    <p:animEffect transition="in" filter="fade">
                                      <p:cBhvr>
                                        <p:cTn id="47" dur="2000"/>
                                        <p:tgtEl>
                                          <p:spTgt spid="9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500"/>
                                        <p:tgtEl>
                                          <p:spTgt spid="130"/>
                                        </p:tgtEl>
                                      </p:cBhvr>
                                    </p:animEffect>
                                  </p:childTnLst>
                                </p:cTn>
                              </p:par>
                              <p:par>
                                <p:cTn id="53" presetID="10" presetClass="entr" presetSubtype="0" fill="hold" nodeType="with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fade">
                                      <p:cBhvr>
                                        <p:cTn id="55" dur="500"/>
                                        <p:tgtEl>
                                          <p:spTgt spid="112"/>
                                        </p:tgtEl>
                                      </p:cBhvr>
                                    </p:animEffect>
                                  </p:childTnLst>
                                </p:cTn>
                              </p:par>
                              <p:par>
                                <p:cTn id="56" presetID="10"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nodeType="withEffect">
                                  <p:stCondLst>
                                    <p:cond delay="5000"/>
                                  </p:stCondLst>
                                  <p:childTnLst>
                                    <p:set>
                                      <p:cBhvr>
                                        <p:cTn id="60" dur="1" fill="hold">
                                          <p:stCondLst>
                                            <p:cond delay="0"/>
                                          </p:stCondLst>
                                        </p:cTn>
                                        <p:tgtEl>
                                          <p:spTgt spid="115"/>
                                        </p:tgtEl>
                                        <p:attrNameLst>
                                          <p:attrName>style.visibility</p:attrName>
                                        </p:attrNameLst>
                                      </p:cBhvr>
                                      <p:to>
                                        <p:strVal val="visible"/>
                                      </p:to>
                                    </p:set>
                                    <p:animEffect transition="in" filter="fade">
                                      <p:cBhvr>
                                        <p:cTn id="61" dur="2000"/>
                                        <p:tgtEl>
                                          <p:spTgt spid="11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1"/>
                                        </p:tgtEl>
                                        <p:attrNameLst>
                                          <p:attrName>style.visibility</p:attrName>
                                        </p:attrNameLst>
                                      </p:cBhvr>
                                      <p:to>
                                        <p:strVal val="visible"/>
                                      </p:to>
                                    </p:set>
                                    <p:animEffect transition="in" filter="fade">
                                      <p:cBhvr>
                                        <p:cTn id="66" dur="500"/>
                                        <p:tgtEl>
                                          <p:spTgt spid="131"/>
                                        </p:tgtEl>
                                      </p:cBhvr>
                                    </p:animEffect>
                                  </p:childTnLst>
                                </p:cTn>
                              </p:par>
                              <p:par>
                                <p:cTn id="67" presetID="10" presetClass="entr" presetSubtype="0" fill="hold" nodeType="with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fade">
                                      <p:cBhvr>
                                        <p:cTn id="69" dur="500"/>
                                        <p:tgtEl>
                                          <p:spTgt spid="10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5"/>
                                        </p:tgtEl>
                                        <p:attrNameLst>
                                          <p:attrName>style.visibility</p:attrName>
                                        </p:attrNameLst>
                                      </p:cBhvr>
                                      <p:to>
                                        <p:strVal val="visible"/>
                                      </p:to>
                                    </p:set>
                                    <p:animEffect transition="in" filter="fade">
                                      <p:cBhvr>
                                        <p:cTn id="72" dur="500"/>
                                        <p:tgtEl>
                                          <p:spTgt spid="125"/>
                                        </p:tgtEl>
                                      </p:cBhvr>
                                    </p:animEffect>
                                  </p:childTnLst>
                                </p:cTn>
                              </p:par>
                              <p:par>
                                <p:cTn id="73" presetID="10"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fade">
                                      <p:cBhvr>
                                        <p:cTn id="75" dur="500"/>
                                        <p:tgtEl>
                                          <p:spTgt spid="77"/>
                                        </p:tgtEl>
                                      </p:cBhvr>
                                    </p:animEffect>
                                  </p:childTnLst>
                                </p:cTn>
                              </p:par>
                              <p:par>
                                <p:cTn id="76" presetID="10" presetClass="entr" presetSubtype="0" fill="hold" nodeType="withEffect">
                                  <p:stCondLst>
                                    <p:cond delay="5000"/>
                                  </p:stCondLst>
                                  <p:childTnLst>
                                    <p:set>
                                      <p:cBhvr>
                                        <p:cTn id="77" dur="1" fill="hold">
                                          <p:stCondLst>
                                            <p:cond delay="0"/>
                                          </p:stCondLst>
                                        </p:cTn>
                                        <p:tgtEl>
                                          <p:spTgt spid="109"/>
                                        </p:tgtEl>
                                        <p:attrNameLst>
                                          <p:attrName>style.visibility</p:attrName>
                                        </p:attrNameLst>
                                      </p:cBhvr>
                                      <p:to>
                                        <p:strVal val="visible"/>
                                      </p:to>
                                    </p:set>
                                    <p:animEffect transition="in" filter="fade">
                                      <p:cBhvr>
                                        <p:cTn id="78" dur="2000"/>
                                        <p:tgtEl>
                                          <p:spTgt spid="10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03"/>
                                        </p:tgtEl>
                                        <p:attrNameLst>
                                          <p:attrName>style.visibility</p:attrName>
                                        </p:attrNameLst>
                                      </p:cBhvr>
                                      <p:to>
                                        <p:strVal val="visible"/>
                                      </p:to>
                                    </p:set>
                                    <p:animEffect transition="in" filter="fade">
                                      <p:cBhvr>
                                        <p:cTn id="83" dur="500"/>
                                        <p:tgtEl>
                                          <p:spTgt spid="10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6"/>
                                        </p:tgtEl>
                                        <p:attrNameLst>
                                          <p:attrName>style.visibility</p:attrName>
                                        </p:attrNameLst>
                                      </p:cBhvr>
                                      <p:to>
                                        <p:strVal val="visible"/>
                                      </p:to>
                                    </p:set>
                                    <p:animEffect transition="in" filter="fade">
                                      <p:cBhvr>
                                        <p:cTn id="86" dur="500"/>
                                        <p:tgtEl>
                                          <p:spTgt spid="116"/>
                                        </p:tgtEl>
                                      </p:cBhvr>
                                    </p:animEffect>
                                  </p:childTnLst>
                                </p:cTn>
                              </p:par>
                              <p:par>
                                <p:cTn id="87" presetID="10" presetClass="entr" presetSubtype="0" fill="hold" grpId="0" nodeType="withEffect">
                                  <p:stCondLst>
                                    <p:cond delay="3000"/>
                                  </p:stCondLst>
                                  <p:childTnLst>
                                    <p:set>
                                      <p:cBhvr>
                                        <p:cTn id="88" dur="1" fill="hold">
                                          <p:stCondLst>
                                            <p:cond delay="0"/>
                                          </p:stCondLst>
                                        </p:cTn>
                                        <p:tgtEl>
                                          <p:spTgt spid="117"/>
                                        </p:tgtEl>
                                        <p:attrNameLst>
                                          <p:attrName>style.visibility</p:attrName>
                                        </p:attrNameLst>
                                      </p:cBhvr>
                                      <p:to>
                                        <p:strVal val="visible"/>
                                      </p:to>
                                    </p:set>
                                    <p:animEffect transition="in" filter="fade">
                                      <p:cBhvr>
                                        <p:cTn id="89" dur="1500"/>
                                        <p:tgtEl>
                                          <p:spTgt spid="117"/>
                                        </p:tgtEl>
                                      </p:cBhvr>
                                    </p:animEffect>
                                  </p:childTnLst>
                                </p:cTn>
                              </p:par>
                              <p:par>
                                <p:cTn id="90" presetID="10" presetClass="entr" presetSubtype="0" fill="hold" nodeType="withEffect">
                                  <p:stCondLst>
                                    <p:cond delay="3000"/>
                                  </p:stCondLst>
                                  <p:childTnLst>
                                    <p:set>
                                      <p:cBhvr>
                                        <p:cTn id="91" dur="1" fill="hold">
                                          <p:stCondLst>
                                            <p:cond delay="0"/>
                                          </p:stCondLst>
                                        </p:cTn>
                                        <p:tgtEl>
                                          <p:spTgt spid="99"/>
                                        </p:tgtEl>
                                        <p:attrNameLst>
                                          <p:attrName>style.visibility</p:attrName>
                                        </p:attrNameLst>
                                      </p:cBhvr>
                                      <p:to>
                                        <p:strVal val="visible"/>
                                      </p:to>
                                    </p:set>
                                    <p:animEffect transition="in" filter="fade">
                                      <p:cBhvr>
                                        <p:cTn id="92" dur="1500"/>
                                        <p:tgtEl>
                                          <p:spTgt spid="9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fade">
                                      <p:cBhvr>
                                        <p:cTn id="95" dur="500"/>
                                        <p:tgtEl>
                                          <p:spTgt spid="13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3"/>
                                        </p:tgtEl>
                                        <p:attrNameLst>
                                          <p:attrName>style.visibility</p:attrName>
                                        </p:attrNameLst>
                                      </p:cBhvr>
                                      <p:to>
                                        <p:strVal val="visible"/>
                                      </p:to>
                                    </p:set>
                                    <p:animEffect transition="in" filter="fade">
                                      <p:cBhvr>
                                        <p:cTn id="100" dur="500"/>
                                        <p:tgtEl>
                                          <p:spTgt spid="13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animEffect transition="in" filter="fade">
                                      <p:cBhvr>
                                        <p:cTn id="103" dur="500"/>
                                        <p:tgtEl>
                                          <p:spTgt spid="119"/>
                                        </p:tgtEl>
                                      </p:cBhvr>
                                    </p:animEffect>
                                  </p:childTnLst>
                                </p:cTn>
                              </p:par>
                              <p:par>
                                <p:cTn id="104" presetID="10" presetClass="entr" presetSubtype="0" fill="hold"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fade">
                                      <p:cBhvr>
                                        <p:cTn id="10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8" grpId="0"/>
      <p:bldP spid="119" grpId="0"/>
      <p:bldP spid="124" grpId="0"/>
      <p:bldP spid="125" grpId="0"/>
      <p:bldP spid="126" grpId="0"/>
      <p:bldP spid="127" grpId="0" animBg="1"/>
      <p:bldP spid="128" grpId="0" animBg="1"/>
      <p:bldP spid="129" grpId="0" animBg="1"/>
      <p:bldP spid="130" grpId="0" animBg="1"/>
      <p:bldP spid="131" grpId="0" animBg="1"/>
      <p:bldP spid="132" grpId="0" animBg="1"/>
      <p:bldP spid="1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SkyDrive Pro - See and Share Documents</a:t>
            </a:r>
            <a:br>
              <a:rPr lang="en-US" sz="4800" dirty="0" smtClean="0"/>
            </a:br>
            <a:endParaRPr lang="en-US" sz="4800" dirty="0"/>
          </a:p>
        </p:txBody>
      </p:sp>
      <p:sp>
        <p:nvSpPr>
          <p:cNvPr id="8" name="Content Placeholder 4"/>
          <p:cNvSpPr txBox="1">
            <a:spLocks/>
          </p:cNvSpPr>
          <p:nvPr/>
        </p:nvSpPr>
        <p:spPr>
          <a:xfrm>
            <a:off x="614138" y="1804989"/>
            <a:ext cx="5175555" cy="4138612"/>
          </a:xfrm>
          <a:prstGeom prst="rect">
            <a:avLst/>
          </a:prstGeom>
        </p:spPr>
        <p:txBody>
          <a:bodyPr vert="horz" lIns="0" tIns="58604" rIns="117208" bIns="58604" rtlCol="0">
            <a:noAutofit/>
          </a:bodyPr>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957" y="1998315"/>
            <a:ext cx="8771319" cy="33027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0395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SkyDrive Pro</a:t>
            </a:r>
          </a:p>
        </p:txBody>
      </p:sp>
      <p:sp>
        <p:nvSpPr>
          <p:cNvPr id="5" name="Content Placeholder 4"/>
          <p:cNvSpPr>
            <a:spLocks noGrp="1"/>
          </p:cNvSpPr>
          <p:nvPr>
            <p:ph type="body" sz="quarter" idx="10"/>
          </p:nvPr>
        </p:nvSpPr>
        <p:spPr/>
        <p:txBody>
          <a:bodyPr/>
          <a:lstStyle/>
          <a:p>
            <a:r>
              <a:rPr lang="en-US" dirty="0" smtClean="0"/>
              <a:t>Single personal library</a:t>
            </a:r>
            <a:endParaRPr lang="en-US" dirty="0"/>
          </a:p>
          <a:p>
            <a:pPr lvl="1"/>
            <a:r>
              <a:rPr lang="en-US" dirty="0"/>
              <a:t>All: provides an overall view of documents in the </a:t>
            </a:r>
            <a:r>
              <a:rPr lang="en-US" dirty="0" smtClean="0"/>
              <a:t>library</a:t>
            </a:r>
            <a:endParaRPr lang="en-US" dirty="0"/>
          </a:p>
          <a:p>
            <a:pPr lvl="1"/>
            <a:r>
              <a:rPr lang="en-US" dirty="0"/>
              <a:t>Personal: shows documents in the </a:t>
            </a:r>
            <a:r>
              <a:rPr lang="en-US" dirty="0" smtClean="0"/>
              <a:t>library that </a:t>
            </a:r>
            <a:r>
              <a:rPr lang="en-US" dirty="0"/>
              <a:t>have not be shared with anyone</a:t>
            </a:r>
          </a:p>
          <a:p>
            <a:pPr lvl="1"/>
            <a:r>
              <a:rPr lang="en-US" dirty="0"/>
              <a:t>Recent: provides a view of the library grouped by dates</a:t>
            </a:r>
          </a:p>
          <a:p>
            <a:pPr lvl="1"/>
            <a:r>
              <a:rPr lang="en-US" dirty="0"/>
              <a:t>Shared by me: provides the ability to show who can access to what in the </a:t>
            </a:r>
            <a:r>
              <a:rPr lang="en-US" dirty="0" smtClean="0"/>
              <a:t>library</a:t>
            </a:r>
            <a:endParaRPr lang="en-US" dirty="0"/>
          </a:p>
          <a:p>
            <a:pPr lvl="1"/>
            <a:r>
              <a:rPr lang="en-US" dirty="0"/>
              <a:t>Shared with me: provides the ability to show all documents that have been shared with you across people’s </a:t>
            </a:r>
            <a:r>
              <a:rPr lang="en-US" dirty="0" smtClean="0"/>
              <a:t>libraries</a:t>
            </a:r>
            <a:endParaRPr lang="en-US" dirty="0"/>
          </a:p>
          <a:p>
            <a:endParaRPr lang="en-US" dirty="0"/>
          </a:p>
        </p:txBody>
      </p:sp>
    </p:spTree>
    <p:extLst>
      <p:ext uri="{BB962C8B-B14F-4D97-AF65-F5344CB8AC3E}">
        <p14:creationId xmlns:p14="http://schemas.microsoft.com/office/powerpoint/2010/main" val="129702676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SkyDrive Pro Client</a:t>
            </a:r>
            <a:endParaRPr lang="en-US" dirty="0"/>
          </a:p>
        </p:txBody>
      </p:sp>
      <p:sp>
        <p:nvSpPr>
          <p:cNvPr id="5" name="Content Placeholder 4"/>
          <p:cNvSpPr>
            <a:spLocks noGrp="1"/>
          </p:cNvSpPr>
          <p:nvPr>
            <p:ph type="body" sz="quarter" idx="10"/>
          </p:nvPr>
        </p:nvSpPr>
        <p:spPr/>
        <p:txBody>
          <a:bodyPr/>
          <a:lstStyle/>
          <a:p>
            <a:pPr lvl="0"/>
            <a:r>
              <a:rPr lang="en-US" sz="3600" dirty="0"/>
              <a:t>Provides access to documents stored in SharePoint 2013 in the Windows Explorer</a:t>
            </a:r>
          </a:p>
          <a:p>
            <a:pPr lvl="0"/>
            <a:r>
              <a:rPr lang="en-US" sz="3600" dirty="0"/>
              <a:t>Makes your documents accessible online, offline or in-between and your changes are automatically synced</a:t>
            </a:r>
          </a:p>
          <a:p>
            <a:pPr lvl="0"/>
            <a:r>
              <a:rPr lang="en-US" sz="3600" dirty="0"/>
              <a:t>Overlays on files and folders, so you can easily tell if your content is in sync</a:t>
            </a:r>
          </a:p>
          <a:p>
            <a:pPr lvl="0"/>
            <a:r>
              <a:rPr lang="en-US" sz="3600" dirty="0"/>
              <a:t>Can be used with any document library in SharePoint </a:t>
            </a:r>
            <a:r>
              <a:rPr lang="en-US" sz="3600" dirty="0" smtClean="0"/>
              <a:t>2013</a:t>
            </a:r>
            <a:endParaRPr lang="en-US" sz="3600" dirty="0"/>
          </a:p>
        </p:txBody>
      </p:sp>
    </p:spTree>
    <p:extLst>
      <p:ext uri="{BB962C8B-B14F-4D97-AF65-F5344CB8AC3E}">
        <p14:creationId xmlns:p14="http://schemas.microsoft.com/office/powerpoint/2010/main" val="154865127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Sites- Sites you are following</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858" y="1846314"/>
            <a:ext cx="3785317" cy="1881251"/>
          </a:xfrm>
          <a:prstGeom prst="rect">
            <a:avLst/>
          </a:prstGeom>
          <a:noFill/>
          <a:ln w="9525">
            <a:solidFill>
              <a:schemeClr val="tx1"/>
            </a:solidFill>
            <a:miter lim="800000"/>
            <a:headEnd/>
            <a:tailEnd/>
          </a:ln>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0203" y="3377374"/>
            <a:ext cx="5833592" cy="2196176"/>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60079568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11" name="Text Placeholder 10"/>
          <p:cNvSpPr>
            <a:spLocks noGrp="1"/>
          </p:cNvSpPr>
          <p:nvPr>
            <p:ph type="body" sz="quarter" idx="11"/>
          </p:nvPr>
        </p:nvSpPr>
        <p:spPr/>
        <p:txBody>
          <a:bodyPr/>
          <a:lstStyle/>
          <a:p>
            <a:r>
              <a:rPr lang="en-US" dirty="0" smtClean="0"/>
              <a:t>Personal </a:t>
            </a:r>
            <a:r>
              <a:rPr lang="en-US" dirty="0"/>
              <a:t>Site</a:t>
            </a:r>
          </a:p>
        </p:txBody>
      </p:sp>
    </p:spTree>
    <p:extLst>
      <p:ext uri="{BB962C8B-B14F-4D97-AF65-F5344CB8AC3E}">
        <p14:creationId xmlns:p14="http://schemas.microsoft.com/office/powerpoint/2010/main" val="4420969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Microfeed</a:t>
            </a:r>
            <a:endParaRPr lang="en-US" dirty="0"/>
          </a:p>
        </p:txBody>
      </p:sp>
    </p:spTree>
    <p:extLst>
      <p:ext uri="{BB962C8B-B14F-4D97-AF65-F5344CB8AC3E}">
        <p14:creationId xmlns:p14="http://schemas.microsoft.com/office/powerpoint/2010/main" val="4325583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5" name="Content Placeholder 4"/>
          <p:cNvSpPr>
            <a:spLocks noGrp="1"/>
          </p:cNvSpPr>
          <p:nvPr>
            <p:ph type="body" sz="quarter" idx="10"/>
          </p:nvPr>
        </p:nvSpPr>
        <p:spPr/>
        <p:txBody>
          <a:bodyPr/>
          <a:lstStyle/>
          <a:p>
            <a:r>
              <a:rPr lang="en-US" dirty="0" err="1" smtClean="0"/>
              <a:t>Microfeed</a:t>
            </a:r>
            <a:r>
              <a:rPr lang="en-US" dirty="0" smtClean="0"/>
              <a:t> List</a:t>
            </a:r>
          </a:p>
          <a:p>
            <a:pPr lvl="1"/>
            <a:r>
              <a:rPr lang="en-US" dirty="0" smtClean="0"/>
              <a:t>Stores all activity related to the user</a:t>
            </a:r>
          </a:p>
          <a:p>
            <a:pPr lvl="1"/>
            <a:r>
              <a:rPr lang="en-US" dirty="0" smtClean="0"/>
              <a:t>Activities can be user or system generated</a:t>
            </a:r>
          </a:p>
          <a:p>
            <a:pPr lvl="1"/>
            <a:r>
              <a:rPr lang="en-US" dirty="0" smtClean="0"/>
              <a:t>Admins control what system-generated activities appear</a:t>
            </a:r>
          </a:p>
          <a:p>
            <a:pPr lvl="1"/>
            <a:r>
              <a:rPr lang="en-US" dirty="0" smtClean="0"/>
              <a:t>System-generated activities are security trimmed</a:t>
            </a:r>
          </a:p>
          <a:p>
            <a:r>
              <a:rPr lang="en-US" dirty="0" smtClean="0"/>
              <a:t>App Fabric Cache</a:t>
            </a:r>
          </a:p>
          <a:p>
            <a:pPr lvl="1"/>
            <a:r>
              <a:rPr lang="en-US" dirty="0" smtClean="0"/>
              <a:t>Activities are generally added to the cache as well</a:t>
            </a:r>
          </a:p>
          <a:p>
            <a:r>
              <a:rPr lang="en-US" dirty="0" smtClean="0"/>
              <a:t>CSOM and REST APIs</a:t>
            </a:r>
            <a:endParaRPr lang="en-US" dirty="0"/>
          </a:p>
        </p:txBody>
      </p:sp>
    </p:spTree>
    <p:extLst>
      <p:ext uri="{BB962C8B-B14F-4D97-AF65-F5344CB8AC3E}">
        <p14:creationId xmlns:p14="http://schemas.microsoft.com/office/powerpoint/2010/main" val="148016826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Microfeed</a:t>
            </a:r>
            <a:r>
              <a:rPr lang="en-US" dirty="0"/>
              <a:t>: </a:t>
            </a:r>
            <a:r>
              <a:rPr lang="en-US" dirty="0" smtClean="0"/>
              <a:t>Following</a:t>
            </a:r>
            <a:endParaRPr lang="en-US" dirty="0"/>
          </a:p>
        </p:txBody>
      </p:sp>
      <p:sp>
        <p:nvSpPr>
          <p:cNvPr id="5" name="Content Placeholder 4"/>
          <p:cNvSpPr>
            <a:spLocks noGrp="1"/>
          </p:cNvSpPr>
          <p:nvPr>
            <p:ph type="body" sz="quarter" idx="10"/>
          </p:nvPr>
        </p:nvSpPr>
        <p:spPr/>
        <p:txBody>
          <a:bodyPr/>
          <a:lstStyle/>
          <a:p>
            <a:r>
              <a:rPr lang="en-US" dirty="0" smtClean="0"/>
              <a:t>People</a:t>
            </a:r>
          </a:p>
          <a:p>
            <a:r>
              <a:rPr lang="en-US" dirty="0" smtClean="0"/>
              <a:t>Sites</a:t>
            </a:r>
          </a:p>
          <a:p>
            <a:r>
              <a:rPr lang="en-US" dirty="0" smtClean="0"/>
              <a:t>Documents</a:t>
            </a:r>
          </a:p>
          <a:p>
            <a:r>
              <a:rPr lang="en-US" dirty="0" smtClean="0"/>
              <a:t>Tags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687" y="1523999"/>
            <a:ext cx="4129087" cy="44661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2699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Microfeed</a:t>
            </a:r>
            <a:r>
              <a:rPr lang="en-US" dirty="0"/>
              <a:t>: @</a:t>
            </a:r>
            <a:r>
              <a:rPr lang="en-US" dirty="0" smtClean="0"/>
              <a:t>me</a:t>
            </a:r>
            <a:endParaRPr lang="en-US" dirty="0"/>
          </a:p>
        </p:txBody>
      </p:sp>
      <p:sp>
        <p:nvSpPr>
          <p:cNvPr id="5" name="Content Placeholder 4"/>
          <p:cNvSpPr>
            <a:spLocks noGrp="1"/>
          </p:cNvSpPr>
          <p:nvPr>
            <p:ph type="body" sz="quarter" idx="10"/>
          </p:nvPr>
        </p:nvSpPr>
        <p:spPr/>
        <p:txBody>
          <a:bodyPr/>
          <a:lstStyle/>
          <a:p>
            <a:r>
              <a:rPr lang="en-US" dirty="0" smtClean="0"/>
              <a:t>“Mentioning” </a:t>
            </a:r>
            <a:r>
              <a:rPr lang="en-US" dirty="0"/>
              <a:t>a </a:t>
            </a:r>
            <a:r>
              <a:rPr lang="en-US" dirty="0" smtClean="0"/>
              <a:t>Person</a:t>
            </a:r>
            <a:endParaRPr lang="en-US" dirty="0"/>
          </a:p>
          <a:p>
            <a:pPr lvl="1"/>
            <a:r>
              <a:rPr lang="en-US" dirty="0"/>
              <a:t>Updates user’s </a:t>
            </a:r>
            <a:r>
              <a:rPr lang="en-US" dirty="0" err="1"/>
              <a:t>microfeed</a:t>
            </a:r>
            <a:endParaRPr lang="en-US" dirty="0"/>
          </a:p>
          <a:p>
            <a:pPr lvl="1"/>
            <a:r>
              <a:rPr lang="en-US" dirty="0"/>
              <a:t>Updates the </a:t>
            </a:r>
            <a:r>
              <a:rPr lang="en-US" dirty="0" smtClean="0"/>
              <a:t>mentioned person’s </a:t>
            </a:r>
            <a:r>
              <a:rPr lang="en-US" dirty="0" err="1"/>
              <a:t>microfeed</a:t>
            </a:r>
            <a:endParaRPr lang="en-US" dirty="0"/>
          </a:p>
          <a:p>
            <a:pPr marL="0" indent="0">
              <a:buNone/>
            </a:pPr>
            <a:endParaRPr lang="en-US" dirty="0"/>
          </a:p>
        </p:txBody>
      </p:sp>
    </p:spTree>
    <p:extLst>
      <p:ext uri="{BB962C8B-B14F-4D97-AF65-F5344CB8AC3E}">
        <p14:creationId xmlns:p14="http://schemas.microsoft.com/office/powerpoint/2010/main" val="37922331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r>
              <a:rPr lang="en-US" dirty="0" smtClean="0"/>
              <a:t>Overview</a:t>
            </a:r>
          </a:p>
          <a:p>
            <a:r>
              <a:rPr lang="en-US" dirty="0" smtClean="0"/>
              <a:t>Newsfeed, Sites &amp; SkyDrive Pro</a:t>
            </a:r>
          </a:p>
          <a:p>
            <a:r>
              <a:rPr lang="en-US" dirty="0" err="1" smtClean="0"/>
              <a:t>Microfeed</a:t>
            </a:r>
            <a:endParaRPr lang="en-US" dirty="0" smtClean="0"/>
          </a:p>
          <a:p>
            <a:pPr lvl="1"/>
            <a:r>
              <a:rPr lang="en-US" dirty="0" smtClean="0"/>
              <a:t>Following, @Me, My Activities, My Likes</a:t>
            </a:r>
          </a:p>
          <a:p>
            <a:r>
              <a:rPr lang="en-US" dirty="0" smtClean="0"/>
              <a:t>Communities</a:t>
            </a:r>
          </a:p>
          <a:p>
            <a:endParaRPr lang="en-US" dirty="0" smtClean="0"/>
          </a:p>
        </p:txBody>
      </p:sp>
    </p:spTree>
    <p:extLst>
      <p:ext uri="{BB962C8B-B14F-4D97-AF65-F5344CB8AC3E}">
        <p14:creationId xmlns:p14="http://schemas.microsoft.com/office/powerpoint/2010/main" val="345452936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Microfeed</a:t>
            </a:r>
            <a:r>
              <a:rPr lang="en-US" dirty="0"/>
              <a:t>: My </a:t>
            </a:r>
            <a:r>
              <a:rPr lang="en-US" dirty="0" smtClean="0"/>
              <a:t>Likes</a:t>
            </a:r>
            <a:endParaRPr lang="en-US" dirty="0"/>
          </a:p>
        </p:txBody>
      </p:sp>
      <p:sp>
        <p:nvSpPr>
          <p:cNvPr id="5" name="Content Placeholder 4"/>
          <p:cNvSpPr>
            <a:spLocks noGrp="1"/>
          </p:cNvSpPr>
          <p:nvPr>
            <p:ph type="body" sz="quarter" idx="10"/>
          </p:nvPr>
        </p:nvSpPr>
        <p:spPr/>
        <p:txBody>
          <a:bodyPr/>
          <a:lstStyle/>
          <a:p>
            <a:r>
              <a:rPr lang="en-US" dirty="0" smtClean="0"/>
              <a:t>“Liking” a Post</a:t>
            </a:r>
          </a:p>
          <a:p>
            <a:pPr lvl="1"/>
            <a:r>
              <a:rPr lang="en-US" dirty="0" smtClean="0"/>
              <a:t>Updates user’s </a:t>
            </a:r>
            <a:r>
              <a:rPr lang="en-US" dirty="0" err="1" smtClean="0"/>
              <a:t>microfeed</a:t>
            </a:r>
            <a:endParaRPr lang="en-US" dirty="0" smtClean="0"/>
          </a:p>
          <a:p>
            <a:pPr lvl="1"/>
            <a:r>
              <a:rPr lang="en-US" dirty="0" smtClean="0"/>
              <a:t>Updates the post author’s </a:t>
            </a:r>
            <a:r>
              <a:rPr lang="en-US" dirty="0" err="1" smtClean="0"/>
              <a:t>microfeed</a:t>
            </a:r>
            <a:endParaRPr lang="en-US" dirty="0" smtClean="0"/>
          </a:p>
          <a:p>
            <a:pPr lvl="1"/>
            <a:r>
              <a:rPr lang="en-US" dirty="0" smtClean="0"/>
              <a:t>Updates App Fabric cache</a:t>
            </a:r>
            <a:endParaRPr lang="en-US" dirty="0"/>
          </a:p>
        </p:txBody>
      </p:sp>
    </p:spTree>
    <p:extLst>
      <p:ext uri="{BB962C8B-B14F-4D97-AF65-F5344CB8AC3E}">
        <p14:creationId xmlns:p14="http://schemas.microsoft.com/office/powerpoint/2010/main" val="3223014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Microfeed</a:t>
            </a:r>
            <a:r>
              <a:rPr lang="en-US" dirty="0"/>
              <a:t>: Server-Side </a:t>
            </a:r>
            <a:r>
              <a:rPr lang="en-US" dirty="0" smtClean="0"/>
              <a:t>API</a:t>
            </a:r>
            <a:endParaRPr lang="en-US" dirty="0"/>
          </a:p>
        </p:txBody>
      </p:sp>
      <p:sp>
        <p:nvSpPr>
          <p:cNvPr id="5" name="Content Placeholder 4"/>
          <p:cNvSpPr>
            <a:spLocks noGrp="1"/>
          </p:cNvSpPr>
          <p:nvPr>
            <p:ph type="body" sz="quarter" idx="10"/>
          </p:nvPr>
        </p:nvSpPr>
        <p:spPr/>
        <p:txBody>
          <a:bodyPr/>
          <a:lstStyle/>
          <a:p>
            <a:r>
              <a:rPr lang="en-US" dirty="0" smtClean="0"/>
              <a:t>Object Model</a:t>
            </a:r>
          </a:p>
          <a:p>
            <a:pPr lvl="1"/>
            <a:r>
              <a:rPr lang="en-US" dirty="0" smtClean="0"/>
              <a:t>Microsoft.Office.Server.UserProfiles.dll</a:t>
            </a:r>
          </a:p>
          <a:p>
            <a:r>
              <a:rPr lang="en-US" dirty="0" smtClean="0"/>
              <a:t>Key Classes</a:t>
            </a:r>
            <a:endParaRPr lang="en-US" dirty="0"/>
          </a:p>
          <a:p>
            <a:pPr lvl="1"/>
            <a:r>
              <a:rPr lang="en-US" dirty="0" err="1" smtClean="0"/>
              <a:t>SPMicrofeedManager</a:t>
            </a:r>
            <a:endParaRPr lang="en-US" dirty="0" smtClean="0"/>
          </a:p>
          <a:p>
            <a:pPr lvl="1"/>
            <a:r>
              <a:rPr lang="en-US" dirty="0" err="1" smtClean="0"/>
              <a:t>PeopleManager</a:t>
            </a:r>
            <a:endParaRPr lang="en-US" dirty="0"/>
          </a:p>
          <a:p>
            <a:pPr lvl="1"/>
            <a:endParaRPr lang="en-US" dirty="0"/>
          </a:p>
        </p:txBody>
      </p:sp>
    </p:spTree>
    <p:extLst>
      <p:ext uri="{BB962C8B-B14F-4D97-AF65-F5344CB8AC3E}">
        <p14:creationId xmlns:p14="http://schemas.microsoft.com/office/powerpoint/2010/main" val="39598973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Microfeed</a:t>
            </a:r>
            <a:r>
              <a:rPr lang="en-US" dirty="0"/>
              <a:t>: CSOM </a:t>
            </a:r>
            <a:r>
              <a:rPr lang="en-US" dirty="0" smtClean="0"/>
              <a:t>API</a:t>
            </a:r>
            <a:endParaRPr lang="en-US" dirty="0"/>
          </a:p>
        </p:txBody>
      </p:sp>
      <p:sp>
        <p:nvSpPr>
          <p:cNvPr id="5" name="Content Placeholder 4"/>
          <p:cNvSpPr>
            <a:spLocks noGrp="1"/>
          </p:cNvSpPr>
          <p:nvPr>
            <p:ph type="body" sz="quarter" idx="10"/>
          </p:nvPr>
        </p:nvSpPr>
        <p:spPr/>
        <p:txBody>
          <a:bodyPr/>
          <a:lstStyle/>
          <a:p>
            <a:r>
              <a:rPr lang="en-US" dirty="0" smtClean="0"/>
              <a:t>Managed Client Object Model</a:t>
            </a:r>
          </a:p>
          <a:p>
            <a:pPr lvl="1"/>
            <a:r>
              <a:rPr lang="en-US" dirty="0" smtClean="0"/>
              <a:t>Microsoft.SharePoint.Client.UserProfiles.dll</a:t>
            </a:r>
          </a:p>
          <a:p>
            <a:r>
              <a:rPr lang="en-US" dirty="0" smtClean="0"/>
              <a:t>JavaScript Client Object Model</a:t>
            </a:r>
          </a:p>
          <a:p>
            <a:pPr lvl="1"/>
            <a:r>
              <a:rPr lang="en-US" dirty="0" smtClean="0"/>
              <a:t>SP.UserProfiles.js</a:t>
            </a:r>
            <a:endParaRPr lang="en-US" dirty="0"/>
          </a:p>
          <a:p>
            <a:r>
              <a:rPr lang="en-US" dirty="0" smtClean="0"/>
              <a:t>Key Objects</a:t>
            </a:r>
            <a:endParaRPr lang="en-US" dirty="0"/>
          </a:p>
          <a:p>
            <a:pPr lvl="1"/>
            <a:r>
              <a:rPr lang="en-US" dirty="0" err="1" smtClean="0"/>
              <a:t>MicrofeedManager</a:t>
            </a:r>
            <a:endParaRPr lang="en-US" dirty="0" smtClean="0"/>
          </a:p>
          <a:p>
            <a:pPr lvl="1"/>
            <a:r>
              <a:rPr lang="en-US" dirty="0" err="1" smtClean="0"/>
              <a:t>PeopleManager</a:t>
            </a:r>
            <a:endParaRPr lang="en-US" dirty="0" smtClean="0"/>
          </a:p>
          <a:p>
            <a:pPr lvl="1"/>
            <a:r>
              <a:rPr lang="en-US" dirty="0" err="1" smtClean="0"/>
              <a:t>FollowedContent</a:t>
            </a:r>
            <a:endParaRPr lang="en-US" dirty="0"/>
          </a:p>
          <a:p>
            <a:pPr lvl="1"/>
            <a:endParaRPr lang="en-US" dirty="0"/>
          </a:p>
        </p:txBody>
      </p:sp>
    </p:spTree>
    <p:extLst>
      <p:ext uri="{BB962C8B-B14F-4D97-AF65-F5344CB8AC3E}">
        <p14:creationId xmlns:p14="http://schemas.microsoft.com/office/powerpoint/2010/main" val="39643056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err="1"/>
              <a:t>Microfeed</a:t>
            </a:r>
            <a:endParaRPr lang="en-US" dirty="0"/>
          </a:p>
        </p:txBody>
      </p:sp>
    </p:spTree>
    <p:extLst>
      <p:ext uri="{BB962C8B-B14F-4D97-AF65-F5344CB8AC3E}">
        <p14:creationId xmlns:p14="http://schemas.microsoft.com/office/powerpoint/2010/main" val="4174779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Communities</a:t>
            </a:r>
            <a:endParaRPr lang="en-US" dirty="0"/>
          </a:p>
        </p:txBody>
      </p:sp>
    </p:spTree>
    <p:extLst>
      <p:ext uri="{BB962C8B-B14F-4D97-AF65-F5344CB8AC3E}">
        <p14:creationId xmlns:p14="http://schemas.microsoft.com/office/powerpoint/2010/main" val="30289364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Communities</a:t>
            </a:r>
            <a:endParaRPr lang="en-US" dirty="0"/>
          </a:p>
        </p:txBody>
      </p:sp>
      <p:sp>
        <p:nvSpPr>
          <p:cNvPr id="5" name="Content Placeholder 4"/>
          <p:cNvSpPr>
            <a:spLocks noGrp="1"/>
          </p:cNvSpPr>
          <p:nvPr>
            <p:ph type="body" sz="quarter" idx="10"/>
          </p:nvPr>
        </p:nvSpPr>
        <p:spPr/>
        <p:txBody>
          <a:bodyPr/>
          <a:lstStyle/>
          <a:p>
            <a:r>
              <a:rPr lang="en-US" dirty="0"/>
              <a:t>Communities are built by using a new site template type</a:t>
            </a:r>
          </a:p>
          <a:p>
            <a:r>
              <a:rPr lang="en-US" dirty="0" smtClean="0"/>
              <a:t>Builds </a:t>
            </a:r>
            <a:r>
              <a:rPr lang="en-US" dirty="0"/>
              <a:t>on the concepts of discussions, likes, ratings, badges and reputations</a:t>
            </a:r>
          </a:p>
          <a:p>
            <a:r>
              <a:rPr lang="en-US" dirty="0"/>
              <a:t>Uses Wiki Pages infrastructure</a:t>
            </a:r>
          </a:p>
          <a:p>
            <a:r>
              <a:rPr lang="en-US" dirty="0"/>
              <a:t>A community is based on set of lists that exist in the community </a:t>
            </a:r>
            <a:r>
              <a:rPr lang="en-US" dirty="0" smtClean="0"/>
              <a:t>itself</a:t>
            </a:r>
            <a:endParaRPr lang="en-US" dirty="0"/>
          </a:p>
        </p:txBody>
      </p:sp>
    </p:spTree>
    <p:extLst>
      <p:ext uri="{BB962C8B-B14F-4D97-AF65-F5344CB8AC3E}">
        <p14:creationId xmlns:p14="http://schemas.microsoft.com/office/powerpoint/2010/main" val="205033447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Communities - Sample Home Page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738" y="1767644"/>
            <a:ext cx="7191760" cy="40235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448521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Communities</a:t>
            </a:r>
            <a:r>
              <a:rPr lang="en-US" dirty="0"/>
              <a:t> </a:t>
            </a:r>
            <a:r>
              <a:rPr lang="en-US" dirty="0" smtClean="0"/>
              <a:t>- Feature Set</a:t>
            </a:r>
            <a:endParaRPr lang="en-US" dirty="0"/>
          </a:p>
        </p:txBody>
      </p:sp>
      <p:sp>
        <p:nvSpPr>
          <p:cNvPr id="5" name="Content Placeholder 4"/>
          <p:cNvSpPr>
            <a:spLocks noGrp="1"/>
          </p:cNvSpPr>
          <p:nvPr>
            <p:ph type="body" sz="quarter" idx="10"/>
          </p:nvPr>
        </p:nvSpPr>
        <p:spPr/>
        <p:txBody>
          <a:bodyPr/>
          <a:lstStyle/>
          <a:p>
            <a:r>
              <a:rPr lang="en-US" dirty="0" smtClean="0"/>
              <a:t>Discussions</a:t>
            </a:r>
          </a:p>
          <a:p>
            <a:pPr lvl="1"/>
            <a:r>
              <a:rPr lang="en-US" dirty="0" smtClean="0"/>
              <a:t>Categories, Posts, Replies, Likes</a:t>
            </a:r>
          </a:p>
          <a:p>
            <a:pPr lvl="1"/>
            <a:r>
              <a:rPr lang="en-US" dirty="0" smtClean="0"/>
              <a:t>Ratings, Reputation, Report Abuse, Gifts</a:t>
            </a:r>
          </a:p>
          <a:p>
            <a:r>
              <a:rPr lang="en-US" dirty="0" smtClean="0"/>
              <a:t>Administration</a:t>
            </a:r>
          </a:p>
          <a:p>
            <a:pPr lvl="1"/>
            <a:r>
              <a:rPr lang="en-US" dirty="0" smtClean="0"/>
              <a:t>Discussions</a:t>
            </a:r>
          </a:p>
          <a:p>
            <a:pPr lvl="1"/>
            <a:r>
              <a:rPr lang="en-US" dirty="0" smtClean="0"/>
              <a:t>Categories</a:t>
            </a:r>
          </a:p>
          <a:p>
            <a:pPr lvl="1"/>
            <a:r>
              <a:rPr lang="en-US" dirty="0" smtClean="0"/>
              <a:t>Members</a:t>
            </a:r>
          </a:p>
          <a:p>
            <a:pPr lvl="1"/>
            <a:r>
              <a:rPr lang="en-US" dirty="0" smtClean="0"/>
              <a:t>Gifts</a:t>
            </a:r>
          </a:p>
          <a:p>
            <a:pPr lvl="1"/>
            <a:r>
              <a:rPr lang="en-US" dirty="0" smtClean="0"/>
              <a:t>Abuse</a:t>
            </a:r>
            <a:endParaRPr lang="en-US" dirty="0"/>
          </a:p>
        </p:txBody>
      </p:sp>
    </p:spTree>
    <p:extLst>
      <p:ext uri="{BB962C8B-B14F-4D97-AF65-F5344CB8AC3E}">
        <p14:creationId xmlns:p14="http://schemas.microsoft.com/office/powerpoint/2010/main" val="214084250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Communities</a:t>
            </a:r>
          </a:p>
        </p:txBody>
      </p:sp>
    </p:spTree>
    <p:extLst>
      <p:ext uri="{BB962C8B-B14F-4D97-AF65-F5344CB8AC3E}">
        <p14:creationId xmlns:p14="http://schemas.microsoft.com/office/powerpoint/2010/main" val="716520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dirty="0" smtClean="0"/>
              <a:t>Overview</a:t>
            </a:r>
          </a:p>
          <a:p>
            <a:r>
              <a:rPr lang="en-US" dirty="0" smtClean="0"/>
              <a:t>Personal Site</a:t>
            </a:r>
          </a:p>
          <a:p>
            <a:pPr lvl="1"/>
            <a:r>
              <a:rPr lang="en-US" dirty="0" smtClean="0"/>
              <a:t>My Tasks, My Libraries</a:t>
            </a:r>
          </a:p>
          <a:p>
            <a:r>
              <a:rPr lang="en-US" dirty="0" err="1" smtClean="0"/>
              <a:t>Microfeed</a:t>
            </a:r>
            <a:endParaRPr lang="en-US" dirty="0" smtClean="0"/>
          </a:p>
          <a:p>
            <a:pPr lvl="1"/>
            <a:r>
              <a:rPr lang="en-US" dirty="0" smtClean="0"/>
              <a:t>Following, @Me, My Activities, My Likes</a:t>
            </a:r>
          </a:p>
          <a:p>
            <a:r>
              <a:rPr lang="en-US" dirty="0" smtClean="0"/>
              <a:t>Communities</a:t>
            </a:r>
          </a:p>
          <a:p>
            <a:endParaRPr lang="en-US" dirty="0" smtClean="0"/>
          </a:p>
        </p:txBody>
      </p:sp>
    </p:spTree>
    <p:extLst>
      <p:ext uri="{BB962C8B-B14F-4D97-AF65-F5344CB8AC3E}">
        <p14:creationId xmlns:p14="http://schemas.microsoft.com/office/powerpoint/2010/main" val="300585468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69720593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 </a:t>
            </a:r>
            <a:r>
              <a:rPr lang="en-US" dirty="0" smtClean="0"/>
              <a:t>Features</a:t>
            </a:r>
            <a:endParaRPr lang="en-US" dirty="0"/>
          </a:p>
        </p:txBody>
      </p:sp>
      <p:sp>
        <p:nvSpPr>
          <p:cNvPr id="5" name="Content Placeholder 4"/>
          <p:cNvSpPr>
            <a:spLocks noGrp="1"/>
          </p:cNvSpPr>
          <p:nvPr>
            <p:ph type="body" sz="quarter" idx="10"/>
          </p:nvPr>
        </p:nvSpPr>
        <p:spPr/>
        <p:txBody>
          <a:bodyPr/>
          <a:lstStyle/>
          <a:p>
            <a:r>
              <a:rPr lang="en-US" dirty="0" smtClean="0"/>
              <a:t>Newsfeed, Sites, and SkyDrive (aka My Site)</a:t>
            </a:r>
          </a:p>
          <a:p>
            <a:pPr lvl="1"/>
            <a:r>
              <a:rPr lang="en-US" dirty="0" smtClean="0"/>
              <a:t>My Likes</a:t>
            </a:r>
          </a:p>
          <a:p>
            <a:pPr lvl="1"/>
            <a:r>
              <a:rPr lang="en-US" dirty="0" smtClean="0"/>
              <a:t>My Tasks</a:t>
            </a:r>
          </a:p>
          <a:p>
            <a:pPr lvl="1"/>
            <a:r>
              <a:rPr lang="en-US" dirty="0" smtClean="0"/>
              <a:t>SkyDrive Pro</a:t>
            </a:r>
          </a:p>
          <a:p>
            <a:r>
              <a:rPr lang="en-US" dirty="0" err="1" smtClean="0"/>
              <a:t>Microblogging</a:t>
            </a:r>
            <a:endParaRPr lang="en-US" dirty="0" smtClean="0"/>
          </a:p>
          <a:p>
            <a:pPr lvl="1"/>
            <a:r>
              <a:rPr lang="en-US" dirty="0" smtClean="0"/>
              <a:t>Following</a:t>
            </a:r>
          </a:p>
          <a:p>
            <a:pPr lvl="1"/>
            <a:r>
              <a:rPr lang="en-US" dirty="0" smtClean="0"/>
              <a:t>Mentions</a:t>
            </a:r>
          </a:p>
          <a:p>
            <a:pPr lvl="1"/>
            <a:r>
              <a:rPr lang="en-US" dirty="0" smtClean="0"/>
              <a:t>Likes</a:t>
            </a:r>
          </a:p>
          <a:p>
            <a:r>
              <a:rPr lang="en-US" dirty="0" smtClean="0"/>
              <a:t>Communities</a:t>
            </a:r>
            <a:endParaRPr lang="en-US" dirty="0"/>
          </a:p>
        </p:txBody>
      </p:sp>
    </p:spTree>
    <p:extLst>
      <p:ext uri="{BB962C8B-B14F-4D97-AF65-F5344CB8AC3E}">
        <p14:creationId xmlns:p14="http://schemas.microsoft.com/office/powerpoint/2010/main" val="395840342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Architecture</a:t>
            </a:r>
          </a:p>
        </p:txBody>
      </p:sp>
      <p:sp>
        <p:nvSpPr>
          <p:cNvPr id="8" name="Rectangle 7"/>
          <p:cNvSpPr/>
          <p:nvPr/>
        </p:nvSpPr>
        <p:spPr bwMode="auto">
          <a:xfrm>
            <a:off x="4946697" y="1971466"/>
            <a:ext cx="3445536" cy="861236"/>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dirty="0" smtClean="0">
                <a:gradFill>
                  <a:gsLst>
                    <a:gs pos="0">
                      <a:srgbClr val="FFFFFF"/>
                    </a:gs>
                    <a:gs pos="100000">
                      <a:srgbClr val="FFFFFF"/>
                    </a:gs>
                  </a:gsLst>
                  <a:lin ang="5400000" scaled="0"/>
                </a:gradFill>
                <a:latin typeface="Segoe Condensed" pitchFamily="34" charset="0"/>
              </a:rPr>
              <a:t>Personal Site</a:t>
            </a:r>
            <a:endParaRPr lang="en-US" dirty="0" smtClean="0">
              <a:gradFill>
                <a:gsLst>
                  <a:gs pos="0">
                    <a:srgbClr val="FFFFFF"/>
                  </a:gs>
                  <a:gs pos="100000">
                    <a:srgbClr val="FFFFFF"/>
                  </a:gs>
                </a:gsLst>
                <a:lin ang="5400000" scaled="0"/>
              </a:gradFill>
              <a:latin typeface="Segoe Condensed" pitchFamily="34" charset="0"/>
            </a:endParaRPr>
          </a:p>
        </p:txBody>
      </p:sp>
      <p:sp>
        <p:nvSpPr>
          <p:cNvPr id="9" name="Flowchart: Document 8"/>
          <p:cNvSpPr/>
          <p:nvPr/>
        </p:nvSpPr>
        <p:spPr bwMode="auto">
          <a:xfrm>
            <a:off x="3093882" y="3432191"/>
            <a:ext cx="1323810" cy="878124"/>
          </a:xfrm>
          <a:prstGeom prst="flowChartDocumen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sz="1200" b="1" dirty="0">
                <a:gradFill>
                  <a:gsLst>
                    <a:gs pos="0">
                      <a:srgbClr val="FFFFFF"/>
                    </a:gs>
                    <a:gs pos="100000">
                      <a:srgbClr val="FFFFFF"/>
                    </a:gs>
                  </a:gsLst>
                  <a:lin ang="5400000" scaled="0"/>
                </a:gradFill>
                <a:latin typeface="Segoe Condensed" pitchFamily="34" charset="0"/>
              </a:rPr>
              <a:t>Microfeed</a:t>
            </a:r>
            <a:endParaRPr lang="en-US" sz="1200" b="1" dirty="0">
              <a:gradFill>
                <a:gsLst>
                  <a:gs pos="0">
                    <a:srgbClr val="FFFFFF"/>
                  </a:gs>
                  <a:gs pos="100000">
                    <a:srgbClr val="FFFFFF"/>
                  </a:gs>
                </a:gsLst>
                <a:lin ang="5400000" scaled="0"/>
              </a:gradFill>
              <a:latin typeface="Segoe Condensed" pitchFamily="34" charset="0"/>
            </a:endParaRPr>
          </a:p>
        </p:txBody>
      </p:sp>
      <p:sp>
        <p:nvSpPr>
          <p:cNvPr id="10" name="Round Same Side Corner Rectangle 9"/>
          <p:cNvSpPr/>
          <p:nvPr/>
        </p:nvSpPr>
        <p:spPr bwMode="auto">
          <a:xfrm>
            <a:off x="2368552" y="4800047"/>
            <a:ext cx="1169669" cy="743028"/>
          </a:xfrm>
          <a:prstGeom prst="round2Same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System</a:t>
            </a:r>
            <a:endParaRPr lang="en-US" sz="1200" dirty="0">
              <a:gradFill>
                <a:gsLst>
                  <a:gs pos="0">
                    <a:srgbClr val="FFFFFF"/>
                  </a:gs>
                  <a:gs pos="100000">
                    <a:srgbClr val="FFFFFF"/>
                  </a:gs>
                </a:gsLst>
                <a:lin ang="5400000" scaled="0"/>
              </a:gradFill>
              <a:latin typeface="Segoe Condensed" pitchFamily="34" charset="0"/>
            </a:endParaRPr>
          </a:p>
        </p:txBody>
      </p:sp>
      <p:sp>
        <p:nvSpPr>
          <p:cNvPr id="11" name="Round Same Side Corner Rectangle 10"/>
          <p:cNvSpPr/>
          <p:nvPr/>
        </p:nvSpPr>
        <p:spPr bwMode="auto">
          <a:xfrm>
            <a:off x="3650052" y="4800047"/>
            <a:ext cx="1169669" cy="743028"/>
          </a:xfrm>
          <a:prstGeom prst="round2Same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User</a:t>
            </a:r>
            <a:endParaRPr lang="en-US" sz="1200" dirty="0">
              <a:gradFill>
                <a:gsLst>
                  <a:gs pos="0">
                    <a:srgbClr val="FFFFFF"/>
                  </a:gs>
                  <a:gs pos="100000">
                    <a:srgbClr val="FFFFFF"/>
                  </a:gs>
                </a:gsLst>
                <a:lin ang="5400000" scaled="0"/>
              </a:gradFill>
              <a:latin typeface="Segoe Condensed" pitchFamily="34" charset="0"/>
            </a:endParaRPr>
          </a:p>
        </p:txBody>
      </p:sp>
      <p:sp>
        <p:nvSpPr>
          <p:cNvPr id="12" name="Flowchart: Document 11"/>
          <p:cNvSpPr/>
          <p:nvPr/>
        </p:nvSpPr>
        <p:spPr bwMode="auto">
          <a:xfrm>
            <a:off x="6007560" y="3426557"/>
            <a:ext cx="1323811" cy="878124"/>
          </a:xfrm>
          <a:prstGeom prst="flowChartDocumen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sz="1200" b="1" dirty="0">
                <a:gradFill>
                  <a:gsLst>
                    <a:gs pos="0">
                      <a:srgbClr val="FFFFFF"/>
                    </a:gs>
                    <a:gs pos="100000">
                      <a:srgbClr val="FFFFFF"/>
                    </a:gs>
                  </a:gsLst>
                  <a:lin ang="5400000" scaled="0"/>
                </a:gradFill>
                <a:latin typeface="Segoe Condensed" pitchFamily="34" charset="0"/>
              </a:rPr>
              <a:t>Social</a:t>
            </a:r>
            <a:endParaRPr lang="en-US" sz="1200" b="1" dirty="0">
              <a:gradFill>
                <a:gsLst>
                  <a:gs pos="0">
                    <a:srgbClr val="FFFFFF"/>
                  </a:gs>
                  <a:gs pos="100000">
                    <a:srgbClr val="FFFFFF"/>
                  </a:gs>
                </a:gsLst>
                <a:lin ang="5400000" scaled="0"/>
              </a:gradFill>
              <a:latin typeface="Segoe Condensed" pitchFamily="34" charset="0"/>
            </a:endParaRPr>
          </a:p>
        </p:txBody>
      </p:sp>
      <p:sp>
        <p:nvSpPr>
          <p:cNvPr id="13" name="Round Same Side Corner Rectangle 12"/>
          <p:cNvSpPr/>
          <p:nvPr/>
        </p:nvSpPr>
        <p:spPr bwMode="auto">
          <a:xfrm>
            <a:off x="5073668" y="4743750"/>
            <a:ext cx="933890" cy="484096"/>
          </a:xfrm>
          <a:prstGeom prst="round2Same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Sites</a:t>
            </a:r>
            <a:endParaRPr lang="en-US" sz="1200" dirty="0">
              <a:gradFill>
                <a:gsLst>
                  <a:gs pos="0">
                    <a:srgbClr val="FFFFFF"/>
                  </a:gs>
                  <a:gs pos="100000">
                    <a:srgbClr val="FFFFFF"/>
                  </a:gs>
                </a:gsLst>
                <a:lin ang="5400000" scaled="0"/>
              </a:gradFill>
              <a:latin typeface="Segoe Condensed" pitchFamily="34" charset="0"/>
            </a:endParaRPr>
          </a:p>
        </p:txBody>
      </p:sp>
      <p:sp>
        <p:nvSpPr>
          <p:cNvPr id="14" name="Round Same Side Corner Rectangle 13"/>
          <p:cNvSpPr/>
          <p:nvPr/>
        </p:nvSpPr>
        <p:spPr bwMode="auto">
          <a:xfrm>
            <a:off x="6264494" y="4743750"/>
            <a:ext cx="933890" cy="484096"/>
          </a:xfrm>
          <a:prstGeom prst="round2Same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Docs</a:t>
            </a:r>
            <a:endParaRPr lang="en-US" sz="1200" dirty="0">
              <a:gradFill>
                <a:gsLst>
                  <a:gs pos="0">
                    <a:srgbClr val="FFFFFF"/>
                  </a:gs>
                  <a:gs pos="100000">
                    <a:srgbClr val="FFFFFF"/>
                  </a:gs>
                </a:gsLst>
                <a:lin ang="5400000" scaled="0"/>
              </a:gradFill>
              <a:latin typeface="Segoe Condensed" pitchFamily="34" charset="0"/>
            </a:endParaRPr>
          </a:p>
        </p:txBody>
      </p:sp>
      <p:sp>
        <p:nvSpPr>
          <p:cNvPr id="15" name="Flowchart: Document 14"/>
          <p:cNvSpPr/>
          <p:nvPr/>
        </p:nvSpPr>
        <p:spPr bwMode="auto">
          <a:xfrm>
            <a:off x="10001457" y="3404034"/>
            <a:ext cx="1323811" cy="878124"/>
          </a:xfrm>
          <a:prstGeom prst="flowChartDocumen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sz="1200" b="1" dirty="0" smtClean="0">
                <a:gradFill>
                  <a:gsLst>
                    <a:gs pos="0">
                      <a:srgbClr val="FFFFFF"/>
                    </a:gs>
                    <a:gs pos="100000">
                      <a:srgbClr val="FFFFFF"/>
                    </a:gs>
                  </a:gsLst>
                  <a:lin ang="5400000" scaled="0"/>
                </a:gradFill>
                <a:latin typeface="Segoe Condensed" pitchFamily="34" charset="0"/>
              </a:rPr>
              <a:t>SkyDrive</a:t>
            </a:r>
            <a:endParaRPr lang="en-US" sz="1200" b="1" dirty="0">
              <a:gradFill>
                <a:gsLst>
                  <a:gs pos="0">
                    <a:srgbClr val="FFFFFF"/>
                  </a:gs>
                  <a:gs pos="100000">
                    <a:srgbClr val="FFFFFF"/>
                  </a:gs>
                </a:gsLst>
                <a:lin ang="5400000" scaled="0"/>
              </a:gradFill>
              <a:latin typeface="Segoe Condensed" pitchFamily="34" charset="0"/>
            </a:endParaRPr>
          </a:p>
        </p:txBody>
      </p:sp>
      <p:sp>
        <p:nvSpPr>
          <p:cNvPr id="16" name="Round Same Side Corner Rectangle 15"/>
          <p:cNvSpPr/>
          <p:nvPr/>
        </p:nvSpPr>
        <p:spPr bwMode="auto">
          <a:xfrm>
            <a:off x="10010583" y="4755002"/>
            <a:ext cx="888585" cy="743028"/>
          </a:xfrm>
          <a:prstGeom prst="round2Same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endParaRPr lang="en-US" dirty="0" smtClean="0">
              <a:gradFill>
                <a:gsLst>
                  <a:gs pos="0">
                    <a:srgbClr val="FFFFFF"/>
                  </a:gs>
                  <a:gs pos="100000">
                    <a:srgbClr val="FFFFFF"/>
                  </a:gs>
                </a:gsLst>
                <a:lin ang="5400000" scaled="0"/>
              </a:gradFill>
              <a:latin typeface="Segoe Condensed" pitchFamily="34" charset="0"/>
            </a:endParaRPr>
          </a:p>
        </p:txBody>
      </p:sp>
      <p:sp>
        <p:nvSpPr>
          <p:cNvPr id="17" name="Round Same Side Corner Rectangle 16"/>
          <p:cNvSpPr/>
          <p:nvPr/>
        </p:nvSpPr>
        <p:spPr bwMode="auto">
          <a:xfrm>
            <a:off x="10482152" y="4856332"/>
            <a:ext cx="888585" cy="743028"/>
          </a:xfrm>
          <a:prstGeom prst="round2Same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endParaRPr lang="en-US" dirty="0" smtClean="0">
              <a:gradFill>
                <a:gsLst>
                  <a:gs pos="0">
                    <a:srgbClr val="FFFFFF"/>
                  </a:gs>
                  <a:gs pos="100000">
                    <a:srgbClr val="FFFFFF"/>
                  </a:gs>
                </a:gsLst>
                <a:lin ang="5400000" scaled="0"/>
              </a:gradFill>
              <a:latin typeface="Segoe Condensed" pitchFamily="34" charset="0"/>
            </a:endParaRPr>
          </a:p>
        </p:txBody>
      </p:sp>
      <p:cxnSp>
        <p:nvCxnSpPr>
          <p:cNvPr id="18" name="Straight Connector 17"/>
          <p:cNvCxnSpPr>
            <a:stCxn id="8" idx="1"/>
          </p:cNvCxnSpPr>
          <p:nvPr/>
        </p:nvCxnSpPr>
        <p:spPr>
          <a:xfrm flipH="1" flipV="1">
            <a:off x="3755788" y="2402084"/>
            <a:ext cx="1190910" cy="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9" idx="0"/>
          </p:cNvCxnSpPr>
          <p:nvPr/>
        </p:nvCxnSpPr>
        <p:spPr>
          <a:xfrm>
            <a:off x="3755788" y="2402085"/>
            <a:ext cx="1" cy="103010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54307" y="2812990"/>
            <a:ext cx="0" cy="61356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395256" y="2402083"/>
            <a:ext cx="2268105" cy="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646194" y="2408079"/>
            <a:ext cx="1" cy="103010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Round Same Side Corner Rectangle 22"/>
          <p:cNvSpPr/>
          <p:nvPr/>
        </p:nvSpPr>
        <p:spPr bwMode="auto">
          <a:xfrm>
            <a:off x="10926446" y="5047714"/>
            <a:ext cx="888585" cy="743028"/>
          </a:xfrm>
          <a:prstGeom prst="round2Same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endParaRPr lang="en-US" dirty="0" smtClean="0">
              <a:gradFill>
                <a:gsLst>
                  <a:gs pos="0">
                    <a:srgbClr val="FFFFFF"/>
                  </a:gs>
                  <a:gs pos="100000">
                    <a:srgbClr val="FFFFFF"/>
                  </a:gs>
                </a:gsLst>
                <a:lin ang="5400000" scaled="0"/>
              </a:gradFill>
              <a:latin typeface="Segoe Condensed" pitchFamily="34" charset="0"/>
            </a:endParaRPr>
          </a:p>
        </p:txBody>
      </p:sp>
      <p:sp>
        <p:nvSpPr>
          <p:cNvPr id="24" name="Round Same Side Corner Rectangle 23"/>
          <p:cNvSpPr/>
          <p:nvPr/>
        </p:nvSpPr>
        <p:spPr bwMode="auto">
          <a:xfrm>
            <a:off x="7461440" y="4749384"/>
            <a:ext cx="1172311" cy="478462"/>
          </a:xfrm>
          <a:prstGeom prst="round2Same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People</a:t>
            </a:r>
            <a:endParaRPr lang="en-US" sz="1200" dirty="0">
              <a:gradFill>
                <a:gsLst>
                  <a:gs pos="0">
                    <a:srgbClr val="FFFFFF"/>
                  </a:gs>
                  <a:gs pos="100000">
                    <a:srgbClr val="FFFFFF"/>
                  </a:gs>
                </a:gsLst>
                <a:lin ang="5400000" scaled="0"/>
              </a:gradFill>
              <a:latin typeface="Segoe Condensed" pitchFamily="34" charset="0"/>
            </a:endParaRPr>
          </a:p>
        </p:txBody>
      </p:sp>
      <p:cxnSp>
        <p:nvCxnSpPr>
          <p:cNvPr id="25" name="Straight Connector 24"/>
          <p:cNvCxnSpPr/>
          <p:nvPr/>
        </p:nvCxnSpPr>
        <p:spPr>
          <a:xfrm>
            <a:off x="3755788" y="4296248"/>
            <a:ext cx="1" cy="24626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53387" y="4529880"/>
            <a:ext cx="1397856" cy="1263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3"/>
          </p:cNvCxnSpPr>
          <p:nvPr/>
        </p:nvCxnSpPr>
        <p:spPr>
          <a:xfrm flipV="1">
            <a:off x="2953387" y="4529880"/>
            <a:ext cx="0" cy="27016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331024" y="4560810"/>
            <a:ext cx="0" cy="21671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4" idx="3"/>
          </p:cNvCxnSpPr>
          <p:nvPr/>
        </p:nvCxnSpPr>
        <p:spPr>
          <a:xfrm>
            <a:off x="6731439" y="4242798"/>
            <a:ext cx="0" cy="50095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0262" y="4512994"/>
            <a:ext cx="393787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504682" y="4512994"/>
            <a:ext cx="0" cy="21671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963071" y="4507360"/>
            <a:ext cx="0" cy="21671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454875" y="4442682"/>
            <a:ext cx="915863"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482152" y="4442683"/>
            <a:ext cx="0" cy="28139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3"/>
          </p:cNvCxnSpPr>
          <p:nvPr/>
        </p:nvCxnSpPr>
        <p:spPr>
          <a:xfrm flipV="1">
            <a:off x="11370738" y="4442682"/>
            <a:ext cx="0" cy="60503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7" idx="3"/>
          </p:cNvCxnSpPr>
          <p:nvPr/>
        </p:nvCxnSpPr>
        <p:spPr>
          <a:xfrm flipV="1">
            <a:off x="10926446" y="4124557"/>
            <a:ext cx="0" cy="73177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7" name="Flowchart: Magnetic Disk 36"/>
          <p:cNvSpPr/>
          <p:nvPr/>
        </p:nvSpPr>
        <p:spPr bwMode="auto">
          <a:xfrm>
            <a:off x="682053" y="4662160"/>
            <a:ext cx="1142468" cy="1061033"/>
          </a:xfrm>
          <a:prstGeom prst="flowChartMagneticDisk">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72000" tIns="72000" rIns="72000" bIns="58601" numCol="1" rtlCol="0" anchor="t" anchorCtr="0" compatLnSpc="1">
            <a:prstTxWarp prst="textNoShape">
              <a:avLst/>
            </a:prstTxWarp>
          </a:bodyPr>
          <a:lstStyle/>
          <a:p>
            <a:pPr algn="ctr" defTabSz="91403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Profile DB</a:t>
            </a:r>
            <a:endParaRPr lang="en-US" sz="1200" dirty="0">
              <a:gradFill>
                <a:gsLst>
                  <a:gs pos="0">
                    <a:srgbClr val="FFFFFF"/>
                  </a:gs>
                  <a:gs pos="100000">
                    <a:srgbClr val="FFFFFF"/>
                  </a:gs>
                </a:gsLst>
                <a:lin ang="5400000" scaled="0"/>
              </a:gradFill>
              <a:latin typeface="Segoe Condensed" pitchFamily="34" charset="0"/>
            </a:endParaRPr>
          </a:p>
        </p:txBody>
      </p:sp>
      <p:sp>
        <p:nvSpPr>
          <p:cNvPr id="40" name="Flowchart: Magnetic Disk 39"/>
          <p:cNvSpPr/>
          <p:nvPr/>
        </p:nvSpPr>
        <p:spPr bwMode="auto">
          <a:xfrm>
            <a:off x="682053" y="3119774"/>
            <a:ext cx="1142468" cy="1123024"/>
          </a:xfrm>
          <a:prstGeom prst="flowChartMagneticDisk">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72000" tIns="72000" rIns="72000" bIns="58601" numCol="1" rtlCol="0" anchor="t" anchorCtr="0" compatLnSpc="1">
            <a:prstTxWarp prst="textNoShape">
              <a:avLst/>
            </a:prstTxWarp>
          </a:bodyPr>
          <a:lstStyle/>
          <a:p>
            <a:pPr algn="ctr" defTabSz="91403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App Fabric</a:t>
            </a:r>
          </a:p>
          <a:p>
            <a:pPr algn="ctr" defTabSz="91403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Cache</a:t>
            </a:r>
            <a:endParaRPr lang="en-US" sz="1200" dirty="0">
              <a:gradFill>
                <a:gsLst>
                  <a:gs pos="0">
                    <a:srgbClr val="FFFFFF"/>
                  </a:gs>
                  <a:gs pos="100000">
                    <a:srgbClr val="FFFFFF"/>
                  </a:gs>
                </a:gsLst>
                <a:lin ang="5400000" scaled="0"/>
              </a:gradFill>
              <a:latin typeface="Segoe Condensed" pitchFamily="34" charset="0"/>
            </a:endParaRPr>
          </a:p>
        </p:txBody>
      </p:sp>
      <p:sp>
        <p:nvSpPr>
          <p:cNvPr id="44" name="Round Same Side Corner Rectangle 43"/>
          <p:cNvSpPr/>
          <p:nvPr/>
        </p:nvSpPr>
        <p:spPr bwMode="auto">
          <a:xfrm>
            <a:off x="8921940" y="4749384"/>
            <a:ext cx="933890" cy="484096"/>
          </a:xfrm>
          <a:prstGeom prst="round2Same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234416" tIns="234416" rIns="234416" bIns="58601" numCol="1" rtlCol="0" anchor="t" anchorCtr="0" compatLnSpc="1">
            <a:prstTxWarp prst="textNoShape">
              <a:avLst/>
            </a:prstTxWarp>
          </a:bodyPr>
          <a:lstStyle/>
          <a:p>
            <a:pPr algn="ctr" defTabSz="91403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Tags</a:t>
            </a:r>
            <a:endParaRPr lang="en-US" sz="1200" dirty="0">
              <a:gradFill>
                <a:gsLst>
                  <a:gs pos="0">
                    <a:srgbClr val="FFFFFF"/>
                  </a:gs>
                  <a:gs pos="100000">
                    <a:srgbClr val="FFFFFF"/>
                  </a:gs>
                </a:gsLst>
                <a:lin ang="5400000" scaled="0"/>
              </a:gradFill>
              <a:latin typeface="Segoe Condensed" pitchFamily="34" charset="0"/>
            </a:endParaRPr>
          </a:p>
        </p:txBody>
      </p:sp>
      <p:cxnSp>
        <p:nvCxnSpPr>
          <p:cNvPr id="45" name="Straight Connector 44"/>
          <p:cNvCxnSpPr/>
          <p:nvPr/>
        </p:nvCxnSpPr>
        <p:spPr>
          <a:xfrm flipV="1">
            <a:off x="9414224" y="4529880"/>
            <a:ext cx="0" cy="21671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80789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Fabric Cache</a:t>
            </a:r>
          </a:p>
        </p:txBody>
      </p:sp>
      <p:sp>
        <p:nvSpPr>
          <p:cNvPr id="3" name="Rectangle 2"/>
          <p:cNvSpPr/>
          <p:nvPr/>
        </p:nvSpPr>
        <p:spPr>
          <a:xfrm>
            <a:off x="1180215" y="1262299"/>
            <a:ext cx="9377916" cy="1406474"/>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latin typeface="Segoe UI Light" panose="020B0502040204020203" pitchFamily="34" charset="0"/>
                <a:ea typeface="Segoe UI" pitchFamily="34" charset="0"/>
                <a:cs typeface="Segoe UI Light" panose="020B0502040204020203" pitchFamily="34" charset="0"/>
              </a:rPr>
              <a:t>Windows </a:t>
            </a:r>
            <a:r>
              <a:rPr lang="en-US" sz="2000" dirty="0" err="1" smtClean="0">
                <a:latin typeface="Segoe UI Light" panose="020B0502040204020203" pitchFamily="34" charset="0"/>
                <a:ea typeface="Segoe UI" pitchFamily="34" charset="0"/>
                <a:cs typeface="Segoe UI Light" panose="020B0502040204020203" pitchFamily="34" charset="0"/>
              </a:rPr>
              <a:t>AppFabric</a:t>
            </a:r>
            <a:r>
              <a:rPr lang="en-US" sz="2000" dirty="0" smtClean="0">
                <a:latin typeface="Segoe UI Light" panose="020B0502040204020203" pitchFamily="34" charset="0"/>
                <a:ea typeface="Segoe UI" pitchFamily="34" charset="0"/>
                <a:cs typeface="Segoe UI Light" panose="020B0502040204020203" pitchFamily="34" charset="0"/>
              </a:rPr>
              <a:t> Cache (non-persisted storage)</a:t>
            </a:r>
            <a:endParaRPr lang="en-US" sz="2000" dirty="0">
              <a:latin typeface="Segoe UI Light" panose="020B0502040204020203" pitchFamily="34" charset="0"/>
              <a:ea typeface="Segoe UI" pitchFamily="34" charset="0"/>
              <a:cs typeface="Segoe UI Light" panose="020B0502040204020203" pitchFamily="34" charset="0"/>
            </a:endParaRPr>
          </a:p>
        </p:txBody>
      </p:sp>
      <p:sp>
        <p:nvSpPr>
          <p:cNvPr id="4" name="Rectangle 3"/>
          <p:cNvSpPr/>
          <p:nvPr/>
        </p:nvSpPr>
        <p:spPr>
          <a:xfrm>
            <a:off x="1180215" y="5019136"/>
            <a:ext cx="9377916" cy="1406474"/>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latin typeface="Segoe UI Light" panose="020B0502040204020203" pitchFamily="34" charset="0"/>
                <a:ea typeface="Segoe UI" pitchFamily="34" charset="0"/>
                <a:cs typeface="Segoe UI Light" panose="020B0502040204020203" pitchFamily="34" charset="0"/>
              </a:rPr>
              <a:t>User Actions or System Activities</a:t>
            </a:r>
            <a:endParaRPr lang="en-US" sz="2000" dirty="0">
              <a:latin typeface="Segoe UI Light" panose="020B0502040204020203" pitchFamily="34" charset="0"/>
              <a:ea typeface="Segoe UI" pitchFamily="34" charset="0"/>
              <a:cs typeface="Segoe UI Light" panose="020B0502040204020203" pitchFamily="34" charset="0"/>
            </a:endParaRPr>
          </a:p>
        </p:txBody>
      </p:sp>
      <p:sp>
        <p:nvSpPr>
          <p:cNvPr id="5" name="Round Diagonal Corner Rectangle 4"/>
          <p:cNvSpPr/>
          <p:nvPr/>
        </p:nvSpPr>
        <p:spPr bwMode="auto">
          <a:xfrm>
            <a:off x="1861570" y="5522376"/>
            <a:ext cx="1000800" cy="64450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Document Post</a:t>
            </a:r>
          </a:p>
        </p:txBody>
      </p:sp>
      <p:sp>
        <p:nvSpPr>
          <p:cNvPr id="6" name="Round Diagonal Corner Rectangle 5"/>
          <p:cNvSpPr/>
          <p:nvPr/>
        </p:nvSpPr>
        <p:spPr bwMode="auto">
          <a:xfrm>
            <a:off x="3598217" y="5522376"/>
            <a:ext cx="1000800" cy="64450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Tag post</a:t>
            </a:r>
          </a:p>
        </p:txBody>
      </p:sp>
      <p:sp>
        <p:nvSpPr>
          <p:cNvPr id="7" name="Round Diagonal Corner Rectangle 6"/>
          <p:cNvSpPr/>
          <p:nvPr/>
        </p:nvSpPr>
        <p:spPr bwMode="auto">
          <a:xfrm>
            <a:off x="6078100" y="5501110"/>
            <a:ext cx="1000800" cy="64450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People post</a:t>
            </a:r>
          </a:p>
        </p:txBody>
      </p:sp>
      <p:sp>
        <p:nvSpPr>
          <p:cNvPr id="9" name="Round Diagonal Corner Rectangle 8"/>
          <p:cNvSpPr/>
          <p:nvPr/>
        </p:nvSpPr>
        <p:spPr bwMode="auto">
          <a:xfrm>
            <a:off x="8706845" y="5522376"/>
            <a:ext cx="1000800" cy="64450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Site post</a:t>
            </a:r>
          </a:p>
        </p:txBody>
      </p:sp>
      <p:sp>
        <p:nvSpPr>
          <p:cNvPr id="10" name="Rectangle 9"/>
          <p:cNvSpPr/>
          <p:nvPr/>
        </p:nvSpPr>
        <p:spPr>
          <a:xfrm>
            <a:off x="5114259" y="2839178"/>
            <a:ext cx="5443871" cy="2009552"/>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latin typeface="Segoe UI Light" panose="020B0502040204020203" pitchFamily="34" charset="0"/>
                <a:ea typeface="Segoe UI" pitchFamily="34" charset="0"/>
                <a:cs typeface="Segoe UI Light" panose="020B0502040204020203" pitchFamily="34" charset="0"/>
              </a:rPr>
              <a:t>Content databases (persistent storage)</a:t>
            </a:r>
            <a:endParaRPr lang="en-US" sz="2000" dirty="0">
              <a:latin typeface="Segoe UI Light" panose="020B0502040204020203" pitchFamily="34" charset="0"/>
              <a:ea typeface="Segoe UI" pitchFamily="34" charset="0"/>
              <a:cs typeface="Segoe UI Light" panose="020B0502040204020203" pitchFamily="34" charset="0"/>
            </a:endParaRPr>
          </a:p>
        </p:txBody>
      </p:sp>
      <p:sp>
        <p:nvSpPr>
          <p:cNvPr id="11" name="Rectangle 10"/>
          <p:cNvSpPr/>
          <p:nvPr/>
        </p:nvSpPr>
        <p:spPr>
          <a:xfrm>
            <a:off x="5309190" y="3361593"/>
            <a:ext cx="2548270" cy="1263853"/>
          </a:xfrm>
          <a:prstGeom prst="rect">
            <a:avLst/>
          </a:prstGeom>
          <a:ln/>
        </p:spPr>
        <p:style>
          <a:lnRef idx="2">
            <a:schemeClr val="accent6"/>
          </a:lnRef>
          <a:fillRef idx="1">
            <a:schemeClr val="lt1"/>
          </a:fillRef>
          <a:effectRef idx="0">
            <a:schemeClr val="accent6"/>
          </a:effectRef>
          <a:fontRef idx="minor">
            <a:schemeClr val="dk1"/>
          </a:fontRef>
        </p:style>
        <p:txBody>
          <a:bodyPr rtlCol="0" anchor="t"/>
          <a:lstStyle/>
          <a:p>
            <a:r>
              <a:rPr lang="en-US" sz="1600" dirty="0" smtClean="0">
                <a:latin typeface="Segoe UI Light" panose="020B0502040204020203" pitchFamily="34" charset="0"/>
                <a:ea typeface="Segoe UI" pitchFamily="34" charset="0"/>
                <a:cs typeface="Segoe UI Light" panose="020B0502040204020203" pitchFamily="34" charset="0"/>
              </a:rPr>
              <a:t>My Site Content Database</a:t>
            </a:r>
            <a:endParaRPr lang="en-US" sz="1600" dirty="0">
              <a:latin typeface="Segoe UI Light" panose="020B0502040204020203" pitchFamily="34" charset="0"/>
              <a:ea typeface="Segoe UI" pitchFamily="34" charset="0"/>
              <a:cs typeface="Segoe UI Light" panose="020B0502040204020203" pitchFamily="34" charset="0"/>
            </a:endParaRPr>
          </a:p>
        </p:txBody>
      </p:sp>
      <p:sp>
        <p:nvSpPr>
          <p:cNvPr id="12" name="Rectangle 11"/>
          <p:cNvSpPr/>
          <p:nvPr/>
        </p:nvSpPr>
        <p:spPr>
          <a:xfrm>
            <a:off x="8052391" y="3361593"/>
            <a:ext cx="2282456" cy="1263853"/>
          </a:xfrm>
          <a:prstGeom prst="rect">
            <a:avLst/>
          </a:prstGeom>
          <a:ln/>
        </p:spPr>
        <p:style>
          <a:lnRef idx="2">
            <a:schemeClr val="accent6"/>
          </a:lnRef>
          <a:fillRef idx="1">
            <a:schemeClr val="lt1"/>
          </a:fillRef>
          <a:effectRef idx="0">
            <a:schemeClr val="accent6"/>
          </a:effectRef>
          <a:fontRef idx="minor">
            <a:schemeClr val="dk1"/>
          </a:fontRef>
        </p:style>
        <p:txBody>
          <a:bodyPr rtlCol="0" anchor="t"/>
          <a:lstStyle/>
          <a:p>
            <a:r>
              <a:rPr lang="en-US" sz="1600" dirty="0" smtClean="0">
                <a:latin typeface="Segoe UI Light" panose="020B0502040204020203" pitchFamily="34" charset="0"/>
                <a:ea typeface="Segoe UI" pitchFamily="34" charset="0"/>
                <a:cs typeface="Segoe UI Light" panose="020B0502040204020203" pitchFamily="34" charset="0"/>
              </a:rPr>
              <a:t>Site content database</a:t>
            </a:r>
            <a:endParaRPr lang="en-US" sz="1600" dirty="0">
              <a:latin typeface="Segoe UI Light" panose="020B0502040204020203" pitchFamily="34" charset="0"/>
              <a:ea typeface="Segoe UI" pitchFamily="34" charset="0"/>
              <a:cs typeface="Segoe UI Light" panose="020B0502040204020203" pitchFamily="34" charset="0"/>
            </a:endParaRPr>
          </a:p>
        </p:txBody>
      </p:sp>
      <p:sp>
        <p:nvSpPr>
          <p:cNvPr id="13" name="Oval 12"/>
          <p:cNvSpPr/>
          <p:nvPr/>
        </p:nvSpPr>
        <p:spPr bwMode="auto">
          <a:xfrm>
            <a:off x="1733973" y="1770323"/>
            <a:ext cx="1343246" cy="637953"/>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Document Feed</a:t>
            </a:r>
            <a:endParaRPr lang="en-US" sz="1400" dirty="0" smtClean="0">
              <a:solidFill>
                <a:schemeClr val="tx1"/>
              </a:solidFill>
              <a:ea typeface="Segoe UI" pitchFamily="34" charset="0"/>
              <a:cs typeface="Segoe UI" pitchFamily="34" charset="0"/>
            </a:endParaRPr>
          </a:p>
        </p:txBody>
      </p:sp>
      <p:sp>
        <p:nvSpPr>
          <p:cNvPr id="14" name="Oval 13"/>
          <p:cNvSpPr/>
          <p:nvPr/>
        </p:nvSpPr>
        <p:spPr bwMode="auto">
          <a:xfrm>
            <a:off x="3449359" y="1770322"/>
            <a:ext cx="1343246" cy="637953"/>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Tag Feed</a:t>
            </a:r>
            <a:endParaRPr lang="en-US" sz="1400" dirty="0" smtClean="0">
              <a:solidFill>
                <a:schemeClr val="tx1"/>
              </a:solidFill>
              <a:ea typeface="Segoe UI" pitchFamily="34" charset="0"/>
              <a:cs typeface="Segoe UI" pitchFamily="34" charset="0"/>
            </a:endParaRPr>
          </a:p>
        </p:txBody>
      </p:sp>
      <p:sp>
        <p:nvSpPr>
          <p:cNvPr id="15" name="Oval 14"/>
          <p:cNvSpPr/>
          <p:nvPr/>
        </p:nvSpPr>
        <p:spPr bwMode="auto">
          <a:xfrm>
            <a:off x="5114259" y="1770039"/>
            <a:ext cx="1343246" cy="637953"/>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My Site User Feed</a:t>
            </a:r>
            <a:endParaRPr lang="en-US" sz="1400" dirty="0" smtClean="0">
              <a:solidFill>
                <a:schemeClr val="tx1"/>
              </a:solidFill>
              <a:ea typeface="Segoe UI" pitchFamily="34" charset="0"/>
              <a:cs typeface="Segoe UI" pitchFamily="34" charset="0"/>
            </a:endParaRPr>
          </a:p>
        </p:txBody>
      </p:sp>
      <p:sp>
        <p:nvSpPr>
          <p:cNvPr id="16" name="Oval 15"/>
          <p:cNvSpPr/>
          <p:nvPr/>
        </p:nvSpPr>
        <p:spPr bwMode="auto">
          <a:xfrm>
            <a:off x="6779159" y="1770039"/>
            <a:ext cx="1343246" cy="637953"/>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Company Feed</a:t>
            </a:r>
            <a:endParaRPr lang="en-US" sz="1400" dirty="0" smtClean="0">
              <a:solidFill>
                <a:schemeClr val="tx1"/>
              </a:solidFill>
              <a:ea typeface="Segoe UI" pitchFamily="34" charset="0"/>
              <a:cs typeface="Segoe UI" pitchFamily="34" charset="0"/>
            </a:endParaRPr>
          </a:p>
        </p:txBody>
      </p:sp>
      <p:sp>
        <p:nvSpPr>
          <p:cNvPr id="17" name="Oval 16"/>
          <p:cNvSpPr/>
          <p:nvPr/>
        </p:nvSpPr>
        <p:spPr bwMode="auto">
          <a:xfrm>
            <a:off x="8494545" y="1764441"/>
            <a:ext cx="1343246" cy="637953"/>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Site Feed</a:t>
            </a:r>
            <a:endParaRPr lang="en-US" sz="1400" dirty="0" smtClean="0">
              <a:solidFill>
                <a:schemeClr val="tx1"/>
              </a:solidFill>
              <a:ea typeface="Segoe UI" pitchFamily="34" charset="0"/>
              <a:cs typeface="Segoe UI" pitchFamily="34" charset="0"/>
            </a:endParaRPr>
          </a:p>
        </p:txBody>
      </p:sp>
      <p:grpSp>
        <p:nvGrpSpPr>
          <p:cNvPr id="22" name="Group 21"/>
          <p:cNvGrpSpPr/>
          <p:nvPr/>
        </p:nvGrpSpPr>
        <p:grpSpPr>
          <a:xfrm>
            <a:off x="5557124" y="3751701"/>
            <a:ext cx="880562" cy="691474"/>
            <a:chOff x="5557124" y="3751701"/>
            <a:chExt cx="880562" cy="691474"/>
          </a:xfrm>
        </p:grpSpPr>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5889" y="3751701"/>
              <a:ext cx="703033" cy="48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5557124" y="4258509"/>
              <a:ext cx="880562" cy="184666"/>
            </a:xfrm>
            <a:prstGeom prst="rect">
              <a:avLst/>
            </a:prstGeom>
            <a:noFill/>
          </p:spPr>
          <p:txBody>
            <a:bodyPr wrap="none" lIns="0" tIns="0" rIns="0" bIns="0" rtlCol="0">
              <a:spAutoFit/>
            </a:bodyPr>
            <a:lstStyle/>
            <a:p>
              <a:pPr algn="ctr"/>
              <a:r>
                <a:rPr lang="fi-FI" sz="1200" spc="-70" dirty="0" smtClean="0"/>
                <a:t>Private feed list</a:t>
              </a:r>
              <a:endParaRPr lang="en-US" sz="1200" spc="-70" dirty="0" smtClean="0"/>
            </a:p>
          </p:txBody>
        </p:sp>
      </p:grpSp>
      <p:grpSp>
        <p:nvGrpSpPr>
          <p:cNvPr id="23" name="Group 22"/>
          <p:cNvGrpSpPr/>
          <p:nvPr/>
        </p:nvGrpSpPr>
        <p:grpSpPr>
          <a:xfrm>
            <a:off x="6810783" y="3751701"/>
            <a:ext cx="839012" cy="691474"/>
            <a:chOff x="5577901" y="3751701"/>
            <a:chExt cx="839012" cy="691474"/>
          </a:xfrm>
        </p:grpSpPr>
        <p:pic>
          <p:nvPicPr>
            <p:cNvPr id="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5889" y="3751701"/>
              <a:ext cx="703033" cy="48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5577901" y="4258509"/>
              <a:ext cx="839012" cy="184666"/>
            </a:xfrm>
            <a:prstGeom prst="rect">
              <a:avLst/>
            </a:prstGeom>
            <a:noFill/>
          </p:spPr>
          <p:txBody>
            <a:bodyPr wrap="none" lIns="0" tIns="0" rIns="0" bIns="0" rtlCol="0">
              <a:spAutoFit/>
            </a:bodyPr>
            <a:lstStyle/>
            <a:p>
              <a:pPr algn="ctr"/>
              <a:r>
                <a:rPr lang="fi-FI" sz="1200" spc="-70" dirty="0" smtClean="0"/>
                <a:t>Public feed list</a:t>
              </a:r>
              <a:endParaRPr lang="en-US" sz="1200" spc="-70" dirty="0" smtClean="0"/>
            </a:p>
          </p:txBody>
        </p:sp>
      </p:grpSp>
      <p:grpSp>
        <p:nvGrpSpPr>
          <p:cNvPr id="26" name="Group 25"/>
          <p:cNvGrpSpPr/>
          <p:nvPr/>
        </p:nvGrpSpPr>
        <p:grpSpPr>
          <a:xfrm>
            <a:off x="8814652" y="3757171"/>
            <a:ext cx="703033" cy="691474"/>
            <a:chOff x="5645889" y="3751701"/>
            <a:chExt cx="703033" cy="691474"/>
          </a:xfrm>
        </p:grpSpPr>
        <p:pic>
          <p:nvPicPr>
            <p:cNvPr id="2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5889" y="3751701"/>
              <a:ext cx="703033" cy="48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5647280" y="4258509"/>
              <a:ext cx="700256" cy="184666"/>
            </a:xfrm>
            <a:prstGeom prst="rect">
              <a:avLst/>
            </a:prstGeom>
            <a:noFill/>
          </p:spPr>
          <p:txBody>
            <a:bodyPr wrap="none" lIns="0" tIns="0" rIns="0" bIns="0" rtlCol="0">
              <a:spAutoFit/>
            </a:bodyPr>
            <a:lstStyle/>
            <a:p>
              <a:pPr algn="ctr"/>
              <a:r>
                <a:rPr lang="fi-FI" sz="1200" spc="-70" dirty="0" smtClean="0"/>
                <a:t>Site feed list</a:t>
              </a:r>
              <a:endParaRPr lang="en-US" sz="1200" spc="-70" dirty="0" smtClean="0"/>
            </a:p>
          </p:txBody>
        </p:sp>
      </p:grpSp>
      <p:cxnSp>
        <p:nvCxnSpPr>
          <p:cNvPr id="32" name="Straight Arrow Connector 31"/>
          <p:cNvCxnSpPr>
            <a:stCxn id="6" idx="3"/>
            <a:endCxn id="14" idx="4"/>
          </p:cNvCxnSpPr>
          <p:nvPr/>
        </p:nvCxnSpPr>
        <p:spPr>
          <a:xfrm flipV="1">
            <a:off x="4098617" y="2408275"/>
            <a:ext cx="22365" cy="3114101"/>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stCxn id="5" idx="3"/>
            <a:endCxn id="13" idx="4"/>
          </p:cNvCxnSpPr>
          <p:nvPr/>
        </p:nvCxnSpPr>
        <p:spPr>
          <a:xfrm flipV="1">
            <a:off x="2361970" y="2408276"/>
            <a:ext cx="43626" cy="3114100"/>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stCxn id="7" idx="3"/>
            <a:endCxn id="11" idx="2"/>
          </p:cNvCxnSpPr>
          <p:nvPr/>
        </p:nvCxnSpPr>
        <p:spPr>
          <a:xfrm flipV="1">
            <a:off x="6578500" y="4625446"/>
            <a:ext cx="4825" cy="875664"/>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a:stCxn id="11" idx="2"/>
            <a:endCxn id="25" idx="2"/>
          </p:cNvCxnSpPr>
          <p:nvPr/>
        </p:nvCxnSpPr>
        <p:spPr>
          <a:xfrm flipV="1">
            <a:off x="6583325" y="4443175"/>
            <a:ext cx="646964" cy="182271"/>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a:stCxn id="11" idx="2"/>
          </p:cNvCxnSpPr>
          <p:nvPr/>
        </p:nvCxnSpPr>
        <p:spPr>
          <a:xfrm flipH="1" flipV="1">
            <a:off x="5986131" y="4443175"/>
            <a:ext cx="597194" cy="182271"/>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a:stCxn id="9" idx="3"/>
            <a:endCxn id="12" idx="2"/>
          </p:cNvCxnSpPr>
          <p:nvPr/>
        </p:nvCxnSpPr>
        <p:spPr>
          <a:xfrm flipH="1" flipV="1">
            <a:off x="9193619" y="4625446"/>
            <a:ext cx="13626" cy="896930"/>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a:stCxn id="24" idx="0"/>
            <a:endCxn id="16" idx="4"/>
          </p:cNvCxnSpPr>
          <p:nvPr/>
        </p:nvCxnSpPr>
        <p:spPr>
          <a:xfrm flipV="1">
            <a:off x="7230288" y="2407992"/>
            <a:ext cx="220494" cy="1343709"/>
          </a:xfrm>
          <a:prstGeom prst="straightConnector1">
            <a:avLst/>
          </a:prstGeom>
          <a:ln w="28575">
            <a:solidFill>
              <a:schemeClr val="accent4">
                <a:alpha val="55000"/>
              </a:schemeClr>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a:stCxn id="27" idx="0"/>
            <a:endCxn id="17" idx="4"/>
          </p:cNvCxnSpPr>
          <p:nvPr/>
        </p:nvCxnSpPr>
        <p:spPr>
          <a:xfrm flipH="1" flipV="1">
            <a:off x="9166168" y="2402394"/>
            <a:ext cx="1" cy="1354777"/>
          </a:xfrm>
          <a:prstGeom prst="straightConnector1">
            <a:avLst/>
          </a:prstGeom>
          <a:ln w="28575">
            <a:solidFill>
              <a:schemeClr val="accent4">
                <a:alpha val="55000"/>
              </a:schemeClr>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stCxn id="18" idx="0"/>
            <a:endCxn id="15" idx="4"/>
          </p:cNvCxnSpPr>
          <p:nvPr/>
        </p:nvCxnSpPr>
        <p:spPr>
          <a:xfrm flipH="1" flipV="1">
            <a:off x="5785882" y="2407992"/>
            <a:ext cx="211524" cy="1343709"/>
          </a:xfrm>
          <a:prstGeom prst="straightConnector1">
            <a:avLst/>
          </a:prstGeom>
          <a:ln w="28575">
            <a:solidFill>
              <a:schemeClr val="accent4">
                <a:alpha val="55000"/>
              </a:schemeClr>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stCxn id="24" idx="0"/>
            <a:endCxn id="15" idx="4"/>
          </p:cNvCxnSpPr>
          <p:nvPr/>
        </p:nvCxnSpPr>
        <p:spPr>
          <a:xfrm flipH="1" flipV="1">
            <a:off x="5785882" y="2407992"/>
            <a:ext cx="1444406" cy="1343709"/>
          </a:xfrm>
          <a:prstGeom prst="straightConnector1">
            <a:avLst/>
          </a:prstGeom>
          <a:ln w="28575">
            <a:solidFill>
              <a:schemeClr val="accent4">
                <a:alpha val="55000"/>
              </a:schemeClr>
            </a:solidFill>
            <a:tailEnd type="stealth" w="lg" len="lg"/>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620545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Newsfeed, Sites &amp; SkyDrive Pro</a:t>
            </a:r>
          </a:p>
        </p:txBody>
      </p:sp>
    </p:spTree>
    <p:extLst>
      <p:ext uri="{BB962C8B-B14F-4D97-AF65-F5344CB8AC3E}">
        <p14:creationId xmlns:p14="http://schemas.microsoft.com/office/powerpoint/2010/main" val="289470383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Newsfeed</a:t>
            </a:r>
          </a:p>
        </p:txBody>
      </p:sp>
      <p:sp>
        <p:nvSpPr>
          <p:cNvPr id="5" name="Content Placeholder 4"/>
          <p:cNvSpPr>
            <a:spLocks noGrp="1"/>
          </p:cNvSpPr>
          <p:nvPr>
            <p:ph sz="quarter" idx="13"/>
          </p:nvPr>
        </p:nvSpPr>
        <p:spPr/>
        <p:txBody>
          <a:bodyPr/>
          <a:lstStyle/>
          <a:p>
            <a:r>
              <a:rPr lang="en-US" sz="2400" dirty="0"/>
              <a:t>Private view</a:t>
            </a:r>
          </a:p>
          <a:p>
            <a:r>
              <a:rPr lang="en-US" sz="2400" dirty="0">
                <a:solidFill>
                  <a:schemeClr val="bg1"/>
                </a:solidFill>
              </a:rPr>
              <a:t>Updates on things you follow</a:t>
            </a:r>
          </a:p>
          <a:p>
            <a:pPr lvl="1"/>
            <a:r>
              <a:rPr lang="en-US" sz="2100" dirty="0">
                <a:solidFill>
                  <a:schemeClr val="bg1"/>
                </a:solidFill>
              </a:rPr>
              <a:t>New Posts from Others</a:t>
            </a:r>
          </a:p>
          <a:p>
            <a:pPr lvl="1"/>
            <a:r>
              <a:rPr lang="en-US" sz="2100" dirty="0">
                <a:solidFill>
                  <a:schemeClr val="bg1"/>
                </a:solidFill>
              </a:rPr>
              <a:t>Profile changes</a:t>
            </a:r>
          </a:p>
          <a:p>
            <a:pPr lvl="1"/>
            <a:r>
              <a:rPr lang="en-US" sz="2100" dirty="0">
                <a:solidFill>
                  <a:schemeClr val="bg1"/>
                </a:solidFill>
              </a:rPr>
              <a:t>Changes to followed documents</a:t>
            </a:r>
          </a:p>
          <a:p>
            <a:pPr lvl="1"/>
            <a:r>
              <a:rPr lang="en-US" sz="2100" dirty="0">
                <a:solidFill>
                  <a:schemeClr val="bg1"/>
                </a:solidFill>
              </a:rPr>
              <a:t>Things tagged with followed tags</a:t>
            </a:r>
          </a:p>
          <a:p>
            <a:pPr lvl="1"/>
            <a:r>
              <a:rPr lang="en-US" sz="2100" dirty="0">
                <a:solidFill>
                  <a:schemeClr val="bg1"/>
                </a:solidFill>
              </a:rPr>
              <a:t>Mentions</a:t>
            </a:r>
          </a:p>
          <a:p>
            <a:pPr lvl="1"/>
            <a:r>
              <a:rPr lang="en-US" sz="2100" dirty="0">
                <a:solidFill>
                  <a:schemeClr val="bg1"/>
                </a:solidFill>
              </a:rPr>
              <a:t>My Activities</a:t>
            </a:r>
          </a:p>
          <a:p>
            <a:pPr lvl="1"/>
            <a:r>
              <a:rPr lang="en-US" sz="2100" dirty="0">
                <a:solidFill>
                  <a:schemeClr val="bg1"/>
                </a:solidFill>
              </a:rPr>
              <a:t>My Likes</a:t>
            </a:r>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764" y="1926333"/>
            <a:ext cx="5198010" cy="24736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23680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Tasks</a:t>
            </a:r>
          </a:p>
        </p:txBody>
      </p:sp>
      <p:sp>
        <p:nvSpPr>
          <p:cNvPr id="5" name="Content Placeholder 4"/>
          <p:cNvSpPr>
            <a:spLocks noGrp="1"/>
          </p:cNvSpPr>
          <p:nvPr>
            <p:ph type="body" sz="quarter" idx="10"/>
          </p:nvPr>
        </p:nvSpPr>
        <p:spPr/>
        <p:txBody>
          <a:bodyPr/>
          <a:lstStyle/>
          <a:p>
            <a:r>
              <a:rPr lang="en-US" dirty="0" smtClean="0"/>
              <a:t>Single view of tasks across SharePoint, Project, and Exchange</a:t>
            </a:r>
          </a:p>
          <a:p>
            <a:pPr lvl="1"/>
            <a:r>
              <a:rPr lang="en-US" dirty="0" smtClean="0"/>
              <a:t>Enterprise Search gathers SharePoint tasks</a:t>
            </a:r>
          </a:p>
          <a:p>
            <a:pPr lvl="1"/>
            <a:r>
              <a:rPr lang="en-US" dirty="0" smtClean="0"/>
              <a:t>Connects to Project and Exchange for other tasks</a:t>
            </a:r>
          </a:p>
          <a:p>
            <a:r>
              <a:rPr lang="en-US" dirty="0" smtClean="0"/>
              <a:t>New “Work Management” Service Application performs aggregation</a:t>
            </a:r>
          </a:p>
          <a:p>
            <a:r>
              <a:rPr lang="en-US" dirty="0" smtClean="0"/>
              <a:t>Hidden List in “My Site” caches data</a:t>
            </a:r>
          </a:p>
          <a:p>
            <a:pPr lvl="1"/>
            <a:r>
              <a:rPr lang="en-US" dirty="0" smtClean="0"/>
              <a:t>New items can also be added</a:t>
            </a:r>
          </a:p>
          <a:p>
            <a:pPr lvl="1"/>
            <a:r>
              <a:rPr lang="en-US" dirty="0" smtClean="0"/>
              <a:t>Updates are reflected back to original task</a:t>
            </a:r>
          </a:p>
          <a:p>
            <a:endParaRPr lang="en-US" dirty="0" smtClean="0"/>
          </a:p>
          <a:p>
            <a:endParaRPr lang="en-US" dirty="0"/>
          </a:p>
        </p:txBody>
      </p:sp>
    </p:spTree>
    <p:extLst>
      <p:ext uri="{BB962C8B-B14F-4D97-AF65-F5344CB8AC3E}">
        <p14:creationId xmlns:p14="http://schemas.microsoft.com/office/powerpoint/2010/main" val="288112513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3D6E74921EDE41A8C79FE33C458F91" ma:contentTypeVersion="6" ma:contentTypeDescription="Create a new document." ma:contentTypeScope="" ma:versionID="8ce734e2763c87cb7b5e43c000684c26">
  <xsd:schema xmlns:xsd="http://www.w3.org/2001/XMLSchema" xmlns:xs="http://www.w3.org/2001/XMLSchema" xmlns:p="http://schemas.microsoft.com/office/2006/metadata/properties" xmlns:ns1="http://schemas.microsoft.com/sharepoint/v3" targetNamespace="http://schemas.microsoft.com/office/2006/metadata/properties" ma:root="true" ma:fieldsID="9e2d08bd8ea8da1c3d64b7d49ee93571" ns1:_="">
    <xsd:import namespace="http://schemas.microsoft.com/sharepoint/v3"/>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839DF0F-B0F9-4B1E-935A-A14485574B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0</TotalTime>
  <Words>2732</Words>
  <Application>Microsoft Office PowerPoint</Application>
  <PresentationFormat>Custom</PresentationFormat>
  <Paragraphs>328</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Condensed</vt:lpstr>
      <vt:lpstr>Segoe UI</vt:lpstr>
      <vt:lpstr>Segoe UI Light</vt:lpstr>
      <vt:lpstr>Wingdings</vt:lpstr>
      <vt:lpstr>5-30055_SharePoint Template 2012 - 16x9 - White Background</vt:lpstr>
      <vt:lpstr>5-30055_SharePoint Template 2012 - 16x9 - Colored Accent Slides</vt:lpstr>
      <vt:lpstr>Social</vt:lpstr>
      <vt:lpstr>Agenda</vt:lpstr>
      <vt:lpstr>Overview</vt:lpstr>
      <vt:lpstr>Social Features</vt:lpstr>
      <vt:lpstr>Architecture</vt:lpstr>
      <vt:lpstr>App Fabric Cache</vt:lpstr>
      <vt:lpstr>Newsfeed, Sites &amp; SkyDrive Pro</vt:lpstr>
      <vt:lpstr>PowerPoint Presentation</vt:lpstr>
      <vt:lpstr>My Tasks</vt:lpstr>
      <vt:lpstr>Work Management Service Application</vt:lpstr>
      <vt:lpstr>SkyDrive Pro - See and Share Documents </vt:lpstr>
      <vt:lpstr>SkyDrive Pro</vt:lpstr>
      <vt:lpstr>SkyDrive Pro Client</vt:lpstr>
      <vt:lpstr>Sites- Sites you are following </vt:lpstr>
      <vt:lpstr>PowerPoint Presentation</vt:lpstr>
      <vt:lpstr>Microfeed</vt:lpstr>
      <vt:lpstr>Overview</vt:lpstr>
      <vt:lpstr>Microfeed: Following</vt:lpstr>
      <vt:lpstr>Microfeed: @me</vt:lpstr>
      <vt:lpstr>Microfeed: My Likes</vt:lpstr>
      <vt:lpstr>Microfeed: Server-Side API</vt:lpstr>
      <vt:lpstr>Microfeed: CSOM API</vt:lpstr>
      <vt:lpstr>PowerPoint Presentation</vt:lpstr>
      <vt:lpstr>Communities</vt:lpstr>
      <vt:lpstr>Communities</vt:lpstr>
      <vt:lpstr>Communities - Sample Home Page</vt:lpstr>
      <vt:lpstr>Communities - Feature Set</vt:lpstr>
      <vt:lpstr>PowerPoint Presentation</vt:lpstr>
      <vt:lpstr>Summary</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Windows User</cp:lastModifiedBy>
  <cp:revision>4</cp:revision>
  <dcterms:created xsi:type="dcterms:W3CDTF">2012-06-08T22:41:39Z</dcterms:created>
  <dcterms:modified xsi:type="dcterms:W3CDTF">2013-02-16T14:23:43Z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0x0101001C3D6E74921EDE41A8C79FE33C458F91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