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648" r:id="rId6"/>
    <p:sldId id="792" r:id="rId7"/>
    <p:sldId id="793" r:id="rId8"/>
    <p:sldId id="794" r:id="rId9"/>
    <p:sldId id="795" r:id="rId10"/>
    <p:sldId id="796" r:id="rId11"/>
    <p:sldId id="827" r:id="rId12"/>
    <p:sldId id="798" r:id="rId13"/>
    <p:sldId id="799" r:id="rId14"/>
    <p:sldId id="800" r:id="rId15"/>
    <p:sldId id="801" r:id="rId16"/>
    <p:sldId id="802" r:id="rId17"/>
    <p:sldId id="803" r:id="rId18"/>
    <p:sldId id="804" r:id="rId19"/>
    <p:sldId id="806" r:id="rId20"/>
    <p:sldId id="807" r:id="rId21"/>
    <p:sldId id="808" r:id="rId22"/>
    <p:sldId id="809" r:id="rId23"/>
    <p:sldId id="810" r:id="rId24"/>
    <p:sldId id="811" r:id="rId25"/>
    <p:sldId id="812" r:id="rId26"/>
    <p:sldId id="813" r:id="rId27"/>
    <p:sldId id="814" r:id="rId28"/>
    <p:sldId id="815" r:id="rId29"/>
    <p:sldId id="816" r:id="rId30"/>
    <p:sldId id="817" r:id="rId31"/>
    <p:sldId id="828" r:id="rId32"/>
    <p:sldId id="822" r:id="rId33"/>
    <p:sldId id="823" r:id="rId34"/>
    <p:sldId id="829" r:id="rId35"/>
    <p:sldId id="825" r:id="rId36"/>
    <p:sldId id="826" r:id="rId37"/>
    <p:sldId id="791"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684" autoAdjust="0"/>
  </p:normalViewPr>
  <p:slideViewPr>
    <p:cSldViewPr snapToGrid="0">
      <p:cViewPr varScale="1">
        <p:scale>
          <a:sx n="108" d="100"/>
          <a:sy n="108" d="100"/>
        </p:scale>
        <p:origin x="678" y="78"/>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KQL</a:t>
            </a:r>
            <a:r>
              <a:rPr lang="en-US" baseline="0" dirty="0" smtClean="0"/>
              <a:t> – All the basics. Simpler syntax. Now supports proximity queries like “NEAR”. The point is that KQL is really the language to use.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3168642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 interface allows for querying</a:t>
            </a:r>
          </a:p>
          <a:p>
            <a:endParaRPr lang="en-US" dirty="0" smtClean="0"/>
          </a:p>
          <a:p>
            <a:r>
              <a:rPr lang="en-US" dirty="0" smtClean="0"/>
              <a:t>Permissions</a:t>
            </a:r>
          </a:p>
          <a:p>
            <a:r>
              <a:rPr lang="en-US" dirty="0" smtClean="0"/>
              <a:t>Scope: http://sharepoint/search</a:t>
            </a:r>
          </a:p>
          <a:p>
            <a:r>
              <a:rPr lang="en-US" dirty="0" smtClean="0"/>
              <a:t>Right: </a:t>
            </a:r>
            <a:r>
              <a:rPr lang="en-US" smtClean="0"/>
              <a:t>QueryAsUserIgnoreAppPrincipal</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460352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 interface allows for queries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3844723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3886862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14123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6666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smtClean="0">
                <a:solidFill>
                  <a:schemeClr val="tx1"/>
                </a:solidFill>
                <a:effectLst/>
                <a:latin typeface="+mn-lt"/>
                <a:ea typeface="+mn-ea"/>
                <a:cs typeface="+mn-cs"/>
              </a:rPr>
              <a:t>Result Sources</a:t>
            </a:r>
          </a:p>
          <a:p>
            <a:pPr lvl="1"/>
            <a:r>
              <a:rPr lang="en-US" sz="1200" kern="1200" dirty="0" smtClean="0">
                <a:solidFill>
                  <a:schemeClr val="tx1"/>
                </a:solidFill>
                <a:effectLst/>
                <a:latin typeface="+mn-lt"/>
                <a:ea typeface="+mn-ea"/>
                <a:cs typeface="+mn-cs"/>
              </a:rPr>
              <a:t>With search result sources, you can give users the ability to simultaneously search content in the search index of the local search service, as well as in other sources, such as internet search engines. In SharePoint Server 2010, these were known as federated locations.</a:t>
            </a:r>
          </a:p>
          <a:p>
            <a:r>
              <a:rPr lang="en-US" sz="1200" b="1" kern="1200" dirty="0" smtClean="0">
                <a:solidFill>
                  <a:schemeClr val="tx1"/>
                </a:solidFill>
                <a:effectLst/>
                <a:latin typeface="+mn-lt"/>
                <a:ea typeface="+mn-ea"/>
                <a:cs typeface="+mn-cs"/>
              </a:rPr>
              <a:t>Query Rules</a:t>
            </a:r>
          </a:p>
          <a:p>
            <a:pPr lvl="1"/>
            <a:r>
              <a:rPr lang="en-US" sz="1200" kern="1200" dirty="0" smtClean="0">
                <a:solidFill>
                  <a:schemeClr val="tx1"/>
                </a:solidFill>
                <a:effectLst/>
                <a:latin typeface="+mn-lt"/>
                <a:ea typeface="+mn-ea"/>
                <a:cs typeface="+mn-cs"/>
              </a:rPr>
              <a:t>Query rules let you customize the search experience for the kinds of queries that are important to your users, without any custom coding. For example, if your users frequently search for PowerPoint slides, you can use query rules to recognize these queries by tracking keywords such as "slides" or "</a:t>
            </a:r>
            <a:r>
              <a:rPr lang="en-US" sz="1200" kern="1200" dirty="0" err="1" smtClean="0">
                <a:solidFill>
                  <a:schemeClr val="tx1"/>
                </a:solidFill>
                <a:effectLst/>
                <a:latin typeface="+mn-lt"/>
                <a:ea typeface="+mn-ea"/>
                <a:cs typeface="+mn-cs"/>
              </a:rPr>
              <a:t>ppt</a:t>
            </a:r>
            <a:r>
              <a:rPr lang="en-US" sz="1200" kern="1200" dirty="0" smtClean="0">
                <a:solidFill>
                  <a:schemeClr val="tx1"/>
                </a:solidFill>
                <a:effectLst/>
                <a:latin typeface="+mn-lt"/>
                <a:ea typeface="+mn-ea"/>
                <a:cs typeface="+mn-cs"/>
              </a:rPr>
              <a:t>", or by learning the queries where users commonly click on PowerPoint files in the results. Then, when the user performs these queries, you can do any of the following:</a:t>
            </a:r>
          </a:p>
          <a:p>
            <a:pPr lvl="1"/>
            <a:r>
              <a:rPr lang="en-US" sz="1200" kern="1200" dirty="0" smtClean="0">
                <a:solidFill>
                  <a:schemeClr val="tx1"/>
                </a:solidFill>
                <a:effectLst/>
                <a:latin typeface="+mn-lt"/>
                <a:ea typeface="+mn-ea"/>
                <a:cs typeface="+mn-cs"/>
              </a:rPr>
              <a:t>•	Return a special result linking to a search vertical customized for displaying PowerPoint files.</a:t>
            </a:r>
          </a:p>
          <a:p>
            <a:pPr lvl="1"/>
            <a:r>
              <a:rPr lang="en-US" sz="1200" kern="1200" dirty="0" smtClean="0">
                <a:solidFill>
                  <a:schemeClr val="tx1"/>
                </a:solidFill>
                <a:effectLst/>
                <a:latin typeface="+mn-lt"/>
                <a:ea typeface="+mn-ea"/>
                <a:cs typeface="+mn-cs"/>
              </a:rPr>
              <a:t>•	Show a block of results with only PowerPoint files.</a:t>
            </a:r>
          </a:p>
          <a:p>
            <a:pPr lvl="1"/>
            <a:r>
              <a:rPr lang="en-US" sz="1200" kern="1200" dirty="0" smtClean="0">
                <a:solidFill>
                  <a:schemeClr val="tx1"/>
                </a:solidFill>
                <a:effectLst/>
                <a:latin typeface="+mn-lt"/>
                <a:ea typeface="+mn-ea"/>
                <a:cs typeface="+mn-cs"/>
              </a:rPr>
              <a:t>•	Change the search results so that PowerPoint files are ranked higher in the results.</a:t>
            </a:r>
          </a:p>
          <a:p>
            <a:r>
              <a:rPr lang="en-US" sz="1200" b="1" kern="1200" dirty="0" smtClean="0">
                <a:solidFill>
                  <a:schemeClr val="tx1"/>
                </a:solidFill>
                <a:effectLst/>
                <a:latin typeface="+mn-lt"/>
                <a:ea typeface="+mn-ea"/>
                <a:cs typeface="+mn-cs"/>
              </a:rPr>
              <a:t>Result Types</a:t>
            </a:r>
          </a:p>
          <a:p>
            <a:pPr lvl="1"/>
            <a:r>
              <a:rPr lang="en-US" sz="1200" kern="1200" dirty="0" smtClean="0">
                <a:solidFill>
                  <a:schemeClr val="tx1"/>
                </a:solidFill>
                <a:effectLst/>
                <a:latin typeface="+mn-lt"/>
                <a:ea typeface="+mn-ea"/>
                <a:cs typeface="+mn-cs"/>
              </a:rPr>
              <a:t>Result types define how to display a set of search results based on a collection of the following:</a:t>
            </a:r>
          </a:p>
          <a:p>
            <a:pPr lvl="1"/>
            <a:r>
              <a:rPr lang="en-US" sz="1200" u="sng" kern="1200" dirty="0" smtClean="0">
                <a:solidFill>
                  <a:schemeClr val="tx1"/>
                </a:solidFill>
                <a:effectLst/>
                <a:latin typeface="+mn-lt"/>
                <a:ea typeface="+mn-ea"/>
                <a:cs typeface="+mn-cs"/>
              </a:rPr>
              <a:t>Rules</a:t>
            </a:r>
            <a:r>
              <a:rPr lang="en-US" sz="1200" kern="1200" dirty="0" smtClean="0">
                <a:solidFill>
                  <a:schemeClr val="tx1"/>
                </a:solidFill>
                <a:effectLst/>
                <a:latin typeface="+mn-lt"/>
                <a:ea typeface="+mn-ea"/>
                <a:cs typeface="+mn-cs"/>
              </a:rPr>
              <a:t>   Determines when to apply a result type, based on the specified conditions. Rule conditions can be joined together by using equality, comparison, and logical operators.</a:t>
            </a:r>
          </a:p>
          <a:p>
            <a:pPr lvl="1"/>
            <a:r>
              <a:rPr lang="en-US" sz="1200" u="sng" kern="1200" dirty="0" smtClean="0">
                <a:solidFill>
                  <a:schemeClr val="tx1"/>
                </a:solidFill>
                <a:effectLst/>
                <a:latin typeface="+mn-lt"/>
                <a:ea typeface="+mn-ea"/>
                <a:cs typeface="+mn-cs"/>
              </a:rPr>
              <a:t>Properties</a:t>
            </a:r>
            <a:r>
              <a:rPr lang="en-US" sz="1200" kern="1200" dirty="0" smtClean="0">
                <a:solidFill>
                  <a:schemeClr val="tx1"/>
                </a:solidFill>
                <a:effectLst/>
                <a:latin typeface="+mn-lt"/>
                <a:ea typeface="+mn-ea"/>
                <a:cs typeface="+mn-cs"/>
              </a:rPr>
              <a:t>   Determines the list of managed properties for the result. You must add managed properties to the list before you map it to a display template. </a:t>
            </a:r>
          </a:p>
          <a:p>
            <a:pPr lvl="1"/>
            <a:r>
              <a:rPr lang="en-US" sz="1200" u="sng" kern="1200" dirty="0" smtClean="0">
                <a:solidFill>
                  <a:schemeClr val="tx1"/>
                </a:solidFill>
                <a:effectLst/>
                <a:latin typeface="+mn-lt"/>
                <a:ea typeface="+mn-ea"/>
                <a:cs typeface="+mn-cs"/>
              </a:rPr>
              <a:t>Display templates   </a:t>
            </a:r>
            <a:r>
              <a:rPr lang="en-US" sz="1200" kern="1200" dirty="0" smtClean="0">
                <a:solidFill>
                  <a:schemeClr val="tx1"/>
                </a:solidFill>
                <a:effectLst/>
                <a:latin typeface="+mn-lt"/>
                <a:ea typeface="+mn-ea"/>
                <a:cs typeface="+mn-cs"/>
              </a:rPr>
              <a:t>Defines the visual layout of the result type.</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1141403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 Sources allow you to use Federated Locations as a source, but utilize a Query Transformation to narrow the search against the source. You can search something very narrow, like a list, or broad like a site collection.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4263268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683766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91944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183905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2580313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28386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9673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indexer needs a way to access a system and parse the contents it finds there.</a:t>
            </a:r>
          </a:p>
          <a:p>
            <a:endParaRPr lang="en-US" baseline="0" dirty="0" smtClean="0"/>
          </a:p>
          <a:p>
            <a:r>
              <a:rPr lang="en-US" baseline="0" dirty="0" smtClean="0"/>
              <a:t>Accessing systems is accomplished by .NET Assembly Connectors</a:t>
            </a:r>
          </a:p>
          <a:p>
            <a:endParaRPr lang="en-US" baseline="0" dirty="0" smtClean="0"/>
          </a:p>
          <a:p>
            <a:r>
              <a:rPr lang="en-US" baseline="0" dirty="0" smtClean="0"/>
              <a:t>Parsing the contents is handled by “Parsers” and “Format Handlers”. Parsers detect the document format (and do not rely on the document extension). They then call the appropriate Format Handler to parse the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1775041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Automatic File Format Detection</a:t>
            </a:r>
          </a:p>
          <a:p>
            <a:r>
              <a:rPr lang="en-US" dirty="0" smtClean="0"/>
              <a:t>OOB,</a:t>
            </a:r>
            <a:r>
              <a:rPr lang="en-US" baseline="0" dirty="0" smtClean="0"/>
              <a:t> Parsers can actually detect more formats than are supported by the available format handlers. For this reason, the </a:t>
            </a:r>
            <a:r>
              <a:rPr lang="en-US" baseline="0" dirty="0" err="1" smtClean="0"/>
              <a:t>IFilter</a:t>
            </a:r>
            <a:r>
              <a:rPr lang="en-US" baseline="0" dirty="0" smtClean="0"/>
              <a:t> API is still supported. The </a:t>
            </a:r>
            <a:r>
              <a:rPr lang="en-US" baseline="0" dirty="0" err="1" smtClean="0"/>
              <a:t>Ifilter</a:t>
            </a:r>
            <a:r>
              <a:rPr lang="en-US" baseline="0" dirty="0" smtClean="0"/>
              <a:t> can call a generic Format Handler to plug into the parsing architecture.</a:t>
            </a:r>
          </a:p>
          <a:p>
            <a:endParaRPr lang="en-US" baseline="0" dirty="0" smtClean="0"/>
          </a:p>
          <a:p>
            <a:r>
              <a:rPr lang="en-US" baseline="0" dirty="0" smtClean="0"/>
              <a:t>Deep Link Extraction</a:t>
            </a:r>
          </a:p>
          <a:p>
            <a:r>
              <a:rPr lang="en-US" baseline="0" dirty="0" smtClean="0"/>
              <a:t>Deep Link extraction means that anything in the document formatted as a header (or slide title) is pulled out and displayed as a link in the hover panel. This allows you to preview the paragraph (or slide) that is most relevant to your search.</a:t>
            </a:r>
          </a:p>
          <a:p>
            <a:endParaRPr lang="en-US" baseline="0" dirty="0" smtClean="0"/>
          </a:p>
          <a:p>
            <a:r>
              <a:rPr lang="en-US" baseline="0" dirty="0" smtClean="0"/>
              <a:t>Visual Metadata Extraction</a:t>
            </a:r>
          </a:p>
          <a:p>
            <a:r>
              <a:rPr lang="en-US" baseline="0" dirty="0" smtClean="0"/>
              <a:t>Extracts the title, author, and date based on the document and not the metadata because the metadata is often wrong</a:t>
            </a:r>
          </a:p>
          <a:p>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1297557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shows how the parsers can detect formats that have a format handler and ones that do not. </a:t>
            </a:r>
            <a:r>
              <a:rPr lang="en-US" dirty="0" err="1" smtClean="0"/>
              <a:t>Ifilters</a:t>
            </a:r>
            <a:r>
              <a:rPr lang="en-US" dirty="0" smtClean="0"/>
              <a:t> are used where there is no specific format handler.</a:t>
            </a:r>
          </a:p>
          <a:p>
            <a:endParaRPr lang="en-US" dirty="0"/>
          </a:p>
        </p:txBody>
      </p:sp>
    </p:spTree>
    <p:extLst>
      <p:ext uri="{BB962C8B-B14F-4D97-AF65-F5344CB8AC3E}">
        <p14:creationId xmlns:p14="http://schemas.microsoft.com/office/powerpoint/2010/main" val="757004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6741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Content Pipeline is the one place where you have access to all of the searched items before the index gets created.</a:t>
            </a:r>
          </a:p>
          <a:p>
            <a:r>
              <a:rPr lang="nb-NO" dirty="0" smtClean="0"/>
              <a:t>Web service allows you to modify managed property values or add new properties</a:t>
            </a:r>
          </a:p>
          <a:p>
            <a:pPr marL="0" marR="0" indent="0" algn="l" defTabSz="914400" rtl="0" eaLnBrk="1" fontAlgn="auto" latinLnBrk="0" hangingPunct="1">
              <a:lnSpc>
                <a:spcPct val="100000"/>
              </a:lnSpc>
              <a:spcBef>
                <a:spcPts val="0"/>
              </a:spcBef>
              <a:spcAft>
                <a:spcPts val="0"/>
              </a:spcAft>
              <a:buClrTx/>
              <a:buSzTx/>
              <a:buFontTx/>
              <a:buNone/>
              <a:tabLst/>
              <a:defRPr/>
            </a:pPr>
            <a:r>
              <a:rPr lang="nb-NO" dirty="0" smtClean="0"/>
              <a:t>Example: You</a:t>
            </a:r>
            <a:r>
              <a:rPr lang="nb-NO" baseline="0" dirty="0" smtClean="0"/>
              <a:t> can add additional information like a rating from a web service that’s not part of the metadata information normally.</a:t>
            </a:r>
            <a:endParaRPr lang="nb-NO" dirty="0" smtClean="0"/>
          </a:p>
          <a:p>
            <a:endParaRPr lang="nb-NO" dirty="0" smtClean="0"/>
          </a:p>
          <a:p>
            <a:r>
              <a:rPr lang="nb-NO" dirty="0" smtClean="0"/>
              <a:t>Data Cleansing: You can use this to normalize</a:t>
            </a:r>
            <a:r>
              <a:rPr lang="nb-NO" baseline="0" dirty="0" smtClean="0"/>
              <a:t> data like making «MSFT» or «Microsoft» into «Microsoft Corporation» by changing the value of a managed property</a:t>
            </a:r>
          </a:p>
          <a:p>
            <a:r>
              <a:rPr lang="nb-NO" baseline="0" dirty="0" smtClean="0"/>
              <a:t>Entity Extraction: Allows for adding managed properties to a document that didn’t exist before based on values in the body of the document</a:t>
            </a:r>
          </a:p>
          <a:p>
            <a:r>
              <a:rPr lang="nb-NO" baseline="0" dirty="0" smtClean="0"/>
              <a:t>Classification and Tagging: Allows for adding managed properties to a document that didn’t exist before based on classification rules</a:t>
            </a:r>
          </a:p>
          <a:p>
            <a:endParaRPr lang="nb-NO" dirty="0" smtClean="0"/>
          </a:p>
          <a:p>
            <a:r>
              <a:rPr lang="nb-NO" dirty="0" smtClean="0"/>
              <a:t>The web service client</a:t>
            </a:r>
            <a:r>
              <a:rPr lang="nb-NO" baseline="0" dirty="0" smtClean="0"/>
              <a:t> is configured with:</a:t>
            </a:r>
          </a:p>
          <a:p>
            <a:pPr marL="171450" indent="-171450">
              <a:buFontTx/>
              <a:buChar char="-"/>
            </a:pPr>
            <a:r>
              <a:rPr lang="nb-NO" baseline="0" dirty="0" smtClean="0"/>
              <a:t>SOAP RPC endpoint</a:t>
            </a:r>
          </a:p>
          <a:p>
            <a:pPr marL="0" indent="0">
              <a:buFontTx/>
              <a:buNone/>
            </a:pPr>
            <a:r>
              <a:rPr lang="nb-NO" baseline="0" dirty="0" smtClean="0"/>
              <a:t>- Implements a well-defined interface</a:t>
            </a:r>
          </a:p>
          <a:p>
            <a:pPr marL="171450" indent="-171450">
              <a:buFontTx/>
              <a:buChar char="-"/>
            </a:pPr>
            <a:r>
              <a:rPr lang="nb-NO" baseline="0" dirty="0" smtClean="0"/>
              <a:t>Optional SSL transport security</a:t>
            </a:r>
          </a:p>
          <a:p>
            <a:pPr marL="171450" indent="-171450">
              <a:buFontTx/>
              <a:buChar char="-"/>
            </a:pPr>
            <a:r>
              <a:rPr lang="nb-NO" baseline="0" dirty="0" smtClean="0"/>
              <a:t>Trigger condition: checks existence/values of managed properties before doing call-out (allows for rules that determine when the callout happens)</a:t>
            </a:r>
          </a:p>
          <a:p>
            <a:pPr marL="171450" indent="-171450">
              <a:buFontTx/>
              <a:buChar char="-"/>
            </a:pPr>
            <a:r>
              <a:rPr lang="nb-NO" baseline="0" dirty="0" smtClean="0"/>
              <a:t>Input managed properties: set of managed properties to send to web service, includes read-only managed properties</a:t>
            </a:r>
          </a:p>
          <a:p>
            <a:pPr marL="171450" indent="-171450">
              <a:buFontTx/>
              <a:buChar char="-"/>
            </a:pPr>
            <a:r>
              <a:rPr lang="nb-NO" baseline="0" dirty="0" smtClean="0"/>
              <a:t>Output managed properties: set of managed properties returned from web service, can not include read-only properties</a:t>
            </a:r>
          </a:p>
          <a:p>
            <a:pPr marL="171450" indent="-171450">
              <a:buFontTx/>
              <a:buChar char="-"/>
            </a:pPr>
            <a:r>
              <a:rPr lang="nb-NO" baseline="0" dirty="0" smtClean="0"/>
              <a:t>Failure mode: if web service generates error, either log warning and index document OR fail document and return error code to crawler</a:t>
            </a:r>
          </a:p>
          <a:p>
            <a:pPr marL="0" indent="0">
              <a:buFontTx/>
              <a:buNone/>
            </a:pPr>
            <a:r>
              <a:rPr lang="nb-NO" baseline="0" dirty="0" smtClean="0"/>
              <a:t>   There are size limits for each property returned from the web service + a total size for the message.</a:t>
            </a:r>
          </a:p>
          <a:p>
            <a:pPr marL="0" indent="0">
              <a:buFontTx/>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29</a:t>
            </a:fld>
            <a:endParaRPr lang="en-US"/>
          </a:p>
        </p:txBody>
      </p:sp>
    </p:spTree>
    <p:extLst>
      <p:ext uri="{BB962C8B-B14F-4D97-AF65-F5344CB8AC3E}">
        <p14:creationId xmlns:p14="http://schemas.microsoft.com/office/powerpoint/2010/main" val="3532900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Farm Admin sets up the rules for triggering and the endpoint to call</a:t>
            </a:r>
          </a:p>
          <a:p>
            <a:r>
              <a:rPr lang="en-US" dirty="0" smtClean="0"/>
              <a:t>Remember, managed properties must exist before the crawl starts or the callout will return errors</a:t>
            </a:r>
          </a:p>
          <a:p>
            <a:r>
              <a:rPr lang="en-US" smtClean="0"/>
              <a:t>You</a:t>
            </a:r>
            <a:r>
              <a:rPr lang="en-US" baseline="0" smtClean="0"/>
              <a:t> can only have a single callout in the engine.</a:t>
            </a:r>
            <a:endParaRPr lang="en-US" smtClean="0"/>
          </a:p>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30</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2876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31</a:t>
            </a:fld>
            <a:endParaRPr lang="en-US"/>
          </a:p>
        </p:txBody>
      </p:sp>
    </p:spTree>
    <p:extLst>
      <p:ext uri="{BB962C8B-B14F-4D97-AF65-F5344CB8AC3E}">
        <p14:creationId xmlns:p14="http://schemas.microsoft.com/office/powerpoint/2010/main" val="349975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067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32</a:t>
            </a:fld>
            <a:endParaRPr lang="en-US"/>
          </a:p>
        </p:txBody>
      </p:sp>
    </p:spTree>
    <p:extLst>
      <p:ext uri="{BB962C8B-B14F-4D97-AF65-F5344CB8AC3E}">
        <p14:creationId xmlns:p14="http://schemas.microsoft.com/office/powerpoint/2010/main" val="3896600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reminder of what products we had in SharePoint</a:t>
            </a:r>
            <a:r>
              <a:rPr lang="en-US" baseline="0" dirty="0" smtClean="0"/>
              <a:t> 2010</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401755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here is that the search products are all unified under a single search</a:t>
            </a:r>
            <a:r>
              <a:rPr lang="en-US" baseline="0" dirty="0" smtClean="0"/>
              <a:t> product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a:t>
            </a:fld>
            <a:endParaRPr lang="en-US"/>
          </a:p>
        </p:txBody>
      </p:sp>
    </p:spTree>
    <p:extLst>
      <p:ext uri="{BB962C8B-B14F-4D97-AF65-F5344CB8AC3E}">
        <p14:creationId xmlns:p14="http://schemas.microsoft.com/office/powerpoint/2010/main" val="335037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all the different things you can do with search</a:t>
            </a:r>
          </a:p>
          <a:p>
            <a:endParaRPr lang="en-US" dirty="0" smtClean="0"/>
          </a:p>
          <a:p>
            <a:r>
              <a:rPr lang="en-US" dirty="0" smtClean="0"/>
              <a:t>Enterprise, People, and Site search are all OOB things that people are familiar with</a:t>
            </a:r>
          </a:p>
          <a:p>
            <a:r>
              <a:rPr lang="en-US" dirty="0" smtClean="0"/>
              <a:t>Topic Pages and Content by Search are new WCM features that allow for search-driven sites</a:t>
            </a:r>
          </a:p>
          <a:p>
            <a:endParaRPr lang="en-US" dirty="0" smtClean="0"/>
          </a:p>
          <a:p>
            <a:r>
              <a:rPr lang="en-US" dirty="0" smtClean="0"/>
              <a:t>My Tasks</a:t>
            </a:r>
            <a:r>
              <a:rPr lang="en-US" baseline="0" dirty="0" smtClean="0"/>
              <a:t> is in Project</a:t>
            </a:r>
          </a:p>
          <a:p>
            <a:endParaRPr lang="en-US" baseline="0" dirty="0" smtClean="0"/>
          </a:p>
          <a:p>
            <a:r>
              <a:rPr lang="en-US" baseline="0" dirty="0" err="1" smtClean="0"/>
              <a:t>MySite</a:t>
            </a:r>
            <a:r>
              <a:rPr lang="en-US" baseline="0" dirty="0" smtClean="0"/>
              <a:t> in the SharePoint Workspace</a:t>
            </a:r>
          </a:p>
          <a:p>
            <a:endParaRPr lang="en-US" baseline="0" dirty="0" smtClean="0"/>
          </a:p>
          <a:p>
            <a:r>
              <a:rPr lang="en-US" baseline="0" dirty="0" smtClean="0"/>
              <a:t>Customers and Partners will extend the platform</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394042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 really didn't crawl, it allowed push into index (Content API), while SharePoint crawled</a:t>
            </a:r>
          </a:p>
          <a:p>
            <a:endParaRPr lang="en-US" dirty="0" smtClean="0"/>
          </a:p>
          <a:p>
            <a:r>
              <a:rPr lang="en-US" dirty="0" smtClean="0"/>
              <a:t>In SharePoint 2013, the Content API is out. Now the crawler runs continuously. Continuous focuses on a small number of things to be efficient.</a:t>
            </a:r>
          </a:p>
          <a:p>
            <a:r>
              <a:rPr lang="en-US" dirty="0" smtClean="0"/>
              <a:t>	Continuous crawl is for the SharePoint index only and makes use of the change log to pick up changes.</a:t>
            </a:r>
          </a:p>
          <a:p>
            <a:r>
              <a:rPr lang="en-US" dirty="0" smtClean="0"/>
              <a:t>	Continuous crawls run in parallel and do not wait for previous threads to complete so it updates quickly</a:t>
            </a:r>
          </a:p>
          <a:p>
            <a:r>
              <a:rPr lang="en-US" dirty="0" smtClean="0"/>
              <a:t>	Continuous crawls do not retry errors from previous crawls, incremental is used for that</a:t>
            </a:r>
          </a:p>
          <a:p>
            <a:r>
              <a:rPr lang="en-US" dirty="0" smtClean="0"/>
              <a:t>	Security</a:t>
            </a:r>
            <a:r>
              <a:rPr lang="en-US" baseline="0" dirty="0" smtClean="0"/>
              <a:t> changes are included</a:t>
            </a:r>
            <a:endParaRPr lang="en-US" dirty="0" smtClean="0"/>
          </a:p>
          <a:p>
            <a:endParaRPr lang="en-US" dirty="0" smtClean="0"/>
          </a:p>
          <a:p>
            <a:r>
              <a:rPr lang="en-US" dirty="0" smtClean="0"/>
              <a:t>Full and Incremental crawls still exist, they would be used:</a:t>
            </a:r>
          </a:p>
          <a:p>
            <a:r>
              <a:rPr lang="en-US" dirty="0" smtClean="0"/>
              <a:t>	Full is still required under the same conditions as SharePoint</a:t>
            </a:r>
            <a:r>
              <a:rPr lang="en-US" baseline="0" dirty="0" smtClean="0"/>
              <a:t> 2010</a:t>
            </a:r>
            <a:endParaRPr lang="en-US" dirty="0" smtClean="0"/>
          </a:p>
          <a:p>
            <a:r>
              <a:rPr lang="en-US" dirty="0" smtClean="0"/>
              <a:t>	(http://technet.microsoft.com/en-us/library/cc262794(office.12).aspx) </a:t>
            </a:r>
          </a:p>
          <a:p>
            <a:r>
              <a:rPr lang="en-US" dirty="0" smtClean="0"/>
              <a:t>	Incremental is required for security changes</a:t>
            </a:r>
          </a:p>
          <a:p>
            <a:r>
              <a:rPr lang="en-US" dirty="0" smtClean="0"/>
              <a:t>	Continuous for changes noticeable by end users</a:t>
            </a:r>
          </a:p>
          <a:p>
            <a:endParaRPr lang="en-US" dirty="0" smtClean="0"/>
          </a:p>
          <a:p>
            <a:r>
              <a:rPr lang="en-US" dirty="0" smtClean="0"/>
              <a:t>Don't really need a dedicated server for continuous, but you could. Depends on resource usage.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Managed Properties – Still exist. Can create a site columns and have a managed property</a:t>
            </a:r>
            <a:r>
              <a:rPr lang="en-US" baseline="0" dirty="0" smtClean="0"/>
              <a:t> created. Administer at the Site Collection level. On-line you can do it at the tenant admin level.</a:t>
            </a:r>
            <a:endParaRPr lang="en-US" dirty="0" smtClean="0"/>
          </a:p>
          <a:p>
            <a:endParaRPr lang="en-US" dirty="0" smtClean="0"/>
          </a:p>
          <a:p>
            <a:r>
              <a:rPr lang="en-US" u="sng" dirty="0" smtClean="0"/>
              <a:t>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Crawl and Connectors</a:t>
            </a:r>
            <a:r>
              <a:rPr lang="en-US" dirty="0" smtClean="0"/>
              <a:t> - .NET Assembly Connectors and Parsers. Allows for connection to a system and crawling a system</a:t>
            </a:r>
          </a:p>
          <a:p>
            <a:r>
              <a:rPr lang="en-US" b="1" dirty="0" smtClean="0"/>
              <a:t>Content Pipeline</a:t>
            </a:r>
            <a:r>
              <a:rPr lang="en-US" dirty="0" smtClean="0"/>
              <a:t> – just the functionality of bringing</a:t>
            </a:r>
            <a:r>
              <a:rPr lang="en-US" baseline="0" dirty="0" smtClean="0"/>
              <a:t> content in through crawl.</a:t>
            </a:r>
          </a:p>
          <a:p>
            <a:r>
              <a:rPr lang="en-US" b="1" baseline="0" dirty="0" smtClean="0"/>
              <a:t>Web Service Callout</a:t>
            </a:r>
            <a:r>
              <a:rPr lang="en-US" baseline="0" dirty="0" smtClean="0"/>
              <a:t> – Synchronous call to a web service for additional content processing</a:t>
            </a:r>
          </a:p>
          <a:p>
            <a:r>
              <a:rPr lang="en-US" b="1" baseline="0" dirty="0" smtClean="0"/>
              <a:t>CTS Runtime </a:t>
            </a:r>
            <a:r>
              <a:rPr lang="en-US" baseline="0" dirty="0" smtClean="0"/>
              <a:t>– processes contents. No real extensibility story.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Analyzer</a:t>
            </a:r>
            <a:r>
              <a:rPr lang="en-US" dirty="0" smtClean="0"/>
              <a:t> - Process user behavior (click analysis). Supports things like recommendations based on behavior. There is an extensibility story for that.</a:t>
            </a:r>
          </a:p>
          <a:p>
            <a:r>
              <a:rPr lang="en-US" b="1" dirty="0" smtClean="0"/>
              <a:t>Indexing Engine </a:t>
            </a:r>
            <a:r>
              <a:rPr lang="en-US" dirty="0" smtClean="0"/>
              <a:t>– Indexes content</a:t>
            </a:r>
          </a:p>
          <a:p>
            <a:r>
              <a:rPr lang="en-US" b="1" dirty="0" smtClean="0"/>
              <a:t>Query Engine</a:t>
            </a:r>
            <a:r>
              <a:rPr lang="en-US" dirty="0" smtClean="0"/>
              <a:t> – executes queries</a:t>
            </a:r>
          </a:p>
          <a:p>
            <a:r>
              <a:rPr lang="en-US" b="1" dirty="0" smtClean="0"/>
              <a:t>Query Pipeline</a:t>
            </a:r>
            <a:r>
              <a:rPr lang="en-US" dirty="0" smtClean="0"/>
              <a:t> – just the functionality for processing queries.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IMS Runtime</a:t>
            </a:r>
            <a:r>
              <a:rPr lang="en-US" dirty="0" smtClean="0"/>
              <a:t> – </a:t>
            </a:r>
            <a:r>
              <a:rPr lang="en-US" baseline="0" dirty="0" smtClean="0"/>
              <a:t>processes queries. No real extensibility story.</a:t>
            </a:r>
          </a:p>
          <a:p>
            <a:r>
              <a:rPr lang="en-US" b="1" dirty="0" smtClean="0"/>
              <a:t>REST Service</a:t>
            </a:r>
            <a:r>
              <a:rPr lang="en-US" dirty="0" smtClean="0"/>
              <a:t> – Execute queries through REST</a:t>
            </a:r>
          </a:p>
          <a:p>
            <a:r>
              <a:rPr lang="en-US" b="1" dirty="0" smtClean="0"/>
              <a:t>Client Framework</a:t>
            </a:r>
            <a:r>
              <a:rPr lang="en-US" dirty="0" smtClean="0"/>
              <a:t> – Execute queries through CSOM</a:t>
            </a:r>
          </a:p>
          <a:p>
            <a:endParaRPr lang="en-US" dirty="0" smtClean="0"/>
          </a:p>
          <a:p>
            <a:endParaRPr lang="en-US" smtClean="0"/>
          </a:p>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7</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4249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860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KQL</a:t>
            </a:r>
            <a:r>
              <a:rPr lang="en-US" baseline="0" dirty="0" smtClean="0"/>
              <a:t> – All the basics. Simpler syntax. Now supports proximity queries like “NEAR”. The point is that KQL is really the language to use.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159787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Search</a:t>
            </a:r>
            <a:endParaRPr lang="en-US" dirty="0"/>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Executing </a:t>
            </a:r>
            <a:r>
              <a:rPr lang="en-US" dirty="0"/>
              <a:t>Queries: Query </a:t>
            </a:r>
            <a:r>
              <a:rPr lang="en-US" dirty="0" smtClean="0"/>
              <a:t>Languages</a:t>
            </a:r>
            <a:endParaRPr lang="en-US" dirty="0"/>
          </a:p>
        </p:txBody>
      </p:sp>
      <p:sp>
        <p:nvSpPr>
          <p:cNvPr id="5" name="Content Placeholder 4"/>
          <p:cNvSpPr>
            <a:spLocks noGrp="1"/>
          </p:cNvSpPr>
          <p:nvPr>
            <p:ph type="body" sz="quarter" idx="10"/>
          </p:nvPr>
        </p:nvSpPr>
        <p:spPr/>
        <p:txBody>
          <a:bodyPr/>
          <a:lstStyle/>
          <a:p>
            <a:r>
              <a:rPr lang="en-US" dirty="0" smtClean="0"/>
              <a:t>Keyword Query Syntax</a:t>
            </a:r>
          </a:p>
          <a:p>
            <a:pPr lvl="1"/>
            <a:r>
              <a:rPr lang="en-US" dirty="0" smtClean="0"/>
              <a:t>Preferred method</a:t>
            </a:r>
          </a:p>
          <a:p>
            <a:r>
              <a:rPr lang="en-US" dirty="0" smtClean="0"/>
              <a:t>FAST Query Language</a:t>
            </a:r>
          </a:p>
          <a:p>
            <a:pPr lvl="1"/>
            <a:r>
              <a:rPr lang="en-US" dirty="0" smtClean="0"/>
              <a:t>Still available</a:t>
            </a:r>
          </a:p>
          <a:p>
            <a:r>
              <a:rPr lang="en-US" dirty="0" smtClean="0"/>
              <a:t>SQL Query</a:t>
            </a:r>
          </a:p>
          <a:p>
            <a:pPr lvl="1"/>
            <a:r>
              <a:rPr lang="en-US" dirty="0" smtClean="0"/>
              <a:t>Removed from the Product</a:t>
            </a:r>
            <a:endParaRPr lang="en-US" dirty="0"/>
          </a:p>
        </p:txBody>
      </p:sp>
    </p:spTree>
    <p:extLst>
      <p:ext uri="{BB962C8B-B14F-4D97-AF65-F5344CB8AC3E}">
        <p14:creationId xmlns:p14="http://schemas.microsoft.com/office/powerpoint/2010/main" val="119812708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Executing </a:t>
            </a:r>
            <a:r>
              <a:rPr lang="en-US" dirty="0"/>
              <a:t>Queries: </a:t>
            </a:r>
            <a:r>
              <a:rPr lang="en-US" dirty="0" smtClean="0"/>
              <a:t>KQL</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70634581"/>
              </p:ext>
            </p:extLst>
          </p:nvPr>
        </p:nvGraphicFramePr>
        <p:xfrm>
          <a:off x="387626" y="1267572"/>
          <a:ext cx="11360426" cy="4761594"/>
        </p:xfrm>
        <a:graphic>
          <a:graphicData uri="http://schemas.openxmlformats.org/drawingml/2006/table">
            <a:tbl>
              <a:tblPr firstRow="1" firstCol="1" bandRow="1">
                <a:tableStyleId>{5C22544A-7EE6-4342-B048-85BDC9FD1C3A}</a:tableStyleId>
              </a:tblPr>
              <a:tblGrid>
                <a:gridCol w="1447523"/>
                <a:gridCol w="1677624"/>
                <a:gridCol w="3305471"/>
                <a:gridCol w="4929808"/>
              </a:tblGrid>
              <a:tr h="471775">
                <a:tc>
                  <a:txBody>
                    <a:bodyPr/>
                    <a:lstStyle/>
                    <a:p>
                      <a:pPr marL="0" marR="0">
                        <a:lnSpc>
                          <a:spcPct val="115000"/>
                        </a:lnSpc>
                        <a:spcBef>
                          <a:spcPts val="0"/>
                        </a:spcBef>
                        <a:spcAft>
                          <a:spcPts val="0"/>
                        </a:spcAft>
                      </a:pPr>
                      <a:r>
                        <a:rPr lang="en-US" sz="1800" dirty="0">
                          <a:solidFill>
                            <a:schemeClr val="tx1"/>
                          </a:solidFill>
                          <a:effectLst/>
                          <a:latin typeface="+mj-lt"/>
                        </a:rPr>
                        <a:t>Searching For…</a:t>
                      </a:r>
                      <a:endParaRPr lang="en-US" sz="1800" dirty="0">
                        <a:solidFill>
                          <a:schemeClr val="tx1"/>
                        </a:solidFill>
                        <a:effectLst/>
                        <a:latin typeface="+mj-lt"/>
                        <a:ea typeface="Calibri"/>
                        <a:cs typeface="Times New Roman"/>
                      </a:endParaRPr>
                    </a:p>
                  </a:txBody>
                  <a:tcPr marL="39135" marR="39135" marT="0" marB="0">
                    <a:solidFill>
                      <a:schemeClr val="bg1">
                        <a:lumMod val="95000"/>
                      </a:schemeClr>
                    </a:solidFill>
                  </a:tcPr>
                </a:tc>
                <a:tc>
                  <a:txBody>
                    <a:bodyPr/>
                    <a:lstStyle/>
                    <a:p>
                      <a:pPr marL="0" marR="0">
                        <a:lnSpc>
                          <a:spcPct val="115000"/>
                        </a:lnSpc>
                        <a:spcBef>
                          <a:spcPts val="0"/>
                        </a:spcBef>
                        <a:spcAft>
                          <a:spcPts val="0"/>
                        </a:spcAft>
                      </a:pPr>
                      <a:r>
                        <a:rPr lang="en-US" sz="1800" dirty="0">
                          <a:solidFill>
                            <a:schemeClr val="tx1"/>
                          </a:solidFill>
                          <a:effectLst/>
                          <a:latin typeface="+mj-lt"/>
                        </a:rPr>
                        <a:t>Keyword</a:t>
                      </a:r>
                      <a:endParaRPr lang="en-US" sz="1800" dirty="0">
                        <a:solidFill>
                          <a:schemeClr val="tx1"/>
                        </a:solidFill>
                        <a:effectLst/>
                        <a:latin typeface="+mj-lt"/>
                        <a:ea typeface="Calibri"/>
                        <a:cs typeface="Times New Roman"/>
                      </a:endParaRPr>
                    </a:p>
                  </a:txBody>
                  <a:tcPr marL="39135" marR="39135" marT="0" marB="0">
                    <a:lnB w="12700" cap="flat" cmpd="sng" algn="ctr">
                      <a:solidFill>
                        <a:schemeClr val="bg2">
                          <a:lumMod val="60000"/>
                          <a:lumOff val="40000"/>
                        </a:schemeClr>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800" dirty="0">
                          <a:solidFill>
                            <a:schemeClr val="tx1"/>
                          </a:solidFill>
                          <a:effectLst/>
                          <a:latin typeface="+mj-lt"/>
                        </a:rPr>
                        <a:t>Example</a:t>
                      </a:r>
                      <a:endParaRPr lang="en-US" sz="1800" dirty="0">
                        <a:solidFill>
                          <a:schemeClr val="tx1"/>
                        </a:solidFill>
                        <a:effectLst/>
                        <a:latin typeface="+mj-lt"/>
                        <a:ea typeface="Calibri"/>
                        <a:cs typeface="Times New Roman"/>
                      </a:endParaRPr>
                    </a:p>
                  </a:txBody>
                  <a:tcPr marL="39135" marR="39135" marT="0" marB="0">
                    <a:lnB w="12700" cap="flat" cmpd="sng" algn="ctr">
                      <a:solidFill>
                        <a:schemeClr val="bg2">
                          <a:lumMod val="60000"/>
                          <a:lumOff val="40000"/>
                        </a:schemeClr>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800" dirty="0">
                          <a:solidFill>
                            <a:schemeClr val="tx1"/>
                          </a:solidFill>
                          <a:effectLst/>
                          <a:latin typeface="+mj-lt"/>
                        </a:rPr>
                        <a:t>Description</a:t>
                      </a:r>
                      <a:endParaRPr lang="en-US" sz="1800" dirty="0">
                        <a:solidFill>
                          <a:schemeClr val="tx1"/>
                        </a:solidFill>
                        <a:effectLst/>
                        <a:latin typeface="+mj-lt"/>
                        <a:ea typeface="Calibri"/>
                        <a:cs typeface="Times New Roman"/>
                      </a:endParaRPr>
                    </a:p>
                  </a:txBody>
                  <a:tcPr marL="39135" marR="39135" marT="0" marB="0">
                    <a:lnB w="12700" cap="flat" cmpd="sng" algn="ctr">
                      <a:solidFill>
                        <a:schemeClr val="bg2">
                          <a:lumMod val="60000"/>
                          <a:lumOff val="40000"/>
                        </a:schemeClr>
                      </a:solidFill>
                      <a:prstDash val="solid"/>
                      <a:round/>
                      <a:headEnd type="none" w="med" len="med"/>
                      <a:tailEnd type="none" w="med" len="med"/>
                    </a:lnB>
                    <a:solidFill>
                      <a:schemeClr val="bg1">
                        <a:lumMod val="95000"/>
                      </a:schemeClr>
                    </a:solidFill>
                  </a:tcPr>
                </a:tc>
              </a:tr>
              <a:tr h="423910">
                <a:tc rowSpan="3">
                  <a:txBody>
                    <a:bodyPr/>
                    <a:lstStyle/>
                    <a:p>
                      <a:pPr marL="0" marR="0">
                        <a:lnSpc>
                          <a:spcPct val="115000"/>
                        </a:lnSpc>
                        <a:spcBef>
                          <a:spcPts val="0"/>
                        </a:spcBef>
                        <a:spcAft>
                          <a:spcPts val="0"/>
                        </a:spcAft>
                      </a:pPr>
                      <a:r>
                        <a:rPr lang="en-US" sz="1800" dirty="0">
                          <a:solidFill>
                            <a:schemeClr val="tx1"/>
                          </a:solidFill>
                          <a:effectLst/>
                          <a:latin typeface="+mj-lt"/>
                        </a:rPr>
                        <a:t>General</a:t>
                      </a:r>
                      <a:endParaRPr lang="en-US" sz="1800" dirty="0">
                        <a:solidFill>
                          <a:schemeClr val="tx1"/>
                        </a:solidFill>
                        <a:effectLst/>
                        <a:latin typeface="+mj-lt"/>
                        <a:ea typeface="Calibri"/>
                        <a:cs typeface="Times New Roman"/>
                      </a:endParaRPr>
                    </a:p>
                  </a:txBody>
                  <a:tcPr marL="39135" marR="39135" marT="0" marB="0">
                    <a:lnR w="12700" cap="flat" cmpd="sng" algn="ctr">
                      <a:solidFill>
                        <a:schemeClr val="bg2">
                          <a:lumMod val="60000"/>
                          <a:lumOff val="40000"/>
                        </a:schemeClr>
                      </a:solidFill>
                      <a:prstDash val="solid"/>
                      <a:round/>
                      <a:headEnd type="none" w="med" len="med"/>
                      <a:tailEnd type="none" w="med" len="med"/>
                    </a:lnR>
                    <a:solidFill>
                      <a:schemeClr val="bg1">
                        <a:lumMod val="95000"/>
                      </a:schemeClr>
                    </a:solidFill>
                  </a:tcPr>
                </a:tc>
                <a:tc>
                  <a:txBody>
                    <a:bodyPr/>
                    <a:lstStyle/>
                    <a:p>
                      <a:pPr marL="0" marR="0">
                        <a:lnSpc>
                          <a:spcPct val="115000"/>
                        </a:lnSpc>
                        <a:spcBef>
                          <a:spcPts val="0"/>
                        </a:spcBef>
                        <a:spcAft>
                          <a:spcPts val="0"/>
                        </a:spcAft>
                      </a:pPr>
                      <a:r>
                        <a:rPr lang="en-US" sz="1800" dirty="0">
                          <a:effectLst/>
                          <a:latin typeface="+mj-lt"/>
                        </a:rPr>
                        <a:t>Text</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Training</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a:effectLst/>
                          <a:latin typeface="+mj-lt"/>
                        </a:rPr>
                        <a:t>Search for items containing “Training”</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r h="423910">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Wildcard</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Train*</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Search for items like “Training” and “Trainer” </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r h="208316">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Phrase</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“Training Room”</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Search for the exact phrase</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r h="423910">
                <a:tc rowSpan="4">
                  <a:txBody>
                    <a:bodyPr/>
                    <a:lstStyle/>
                    <a:p>
                      <a:pPr marL="0" marR="0">
                        <a:lnSpc>
                          <a:spcPct val="115000"/>
                        </a:lnSpc>
                        <a:spcBef>
                          <a:spcPts val="0"/>
                        </a:spcBef>
                        <a:spcAft>
                          <a:spcPts val="0"/>
                        </a:spcAft>
                      </a:pPr>
                      <a:r>
                        <a:rPr lang="en-US" sz="1800" dirty="0">
                          <a:solidFill>
                            <a:schemeClr val="tx1"/>
                          </a:solidFill>
                          <a:effectLst/>
                          <a:latin typeface="+mj-lt"/>
                        </a:rPr>
                        <a:t>Documents</a:t>
                      </a:r>
                      <a:endParaRPr lang="en-US" sz="1800" dirty="0">
                        <a:solidFill>
                          <a:schemeClr val="tx1"/>
                        </a:solidFill>
                        <a:effectLst/>
                        <a:latin typeface="+mj-lt"/>
                        <a:ea typeface="Calibri"/>
                        <a:cs typeface="Times New Roman"/>
                      </a:endParaRPr>
                    </a:p>
                  </a:txBody>
                  <a:tcPr marL="39135" marR="39135" marT="0" marB="0">
                    <a:lnR w="12700" cap="flat" cmpd="sng" algn="ctr">
                      <a:solidFill>
                        <a:schemeClr val="bg2">
                          <a:lumMod val="60000"/>
                          <a:lumOff val="40000"/>
                        </a:schemeClr>
                      </a:solidFill>
                      <a:prstDash val="solid"/>
                      <a:round/>
                      <a:headEnd type="none" w="med" len="med"/>
                      <a:tailEnd type="none" w="med" len="med"/>
                    </a:lnR>
                    <a:solidFill>
                      <a:schemeClr val="bg1">
                        <a:lumMod val="95000"/>
                      </a:schemeClr>
                    </a:solidFill>
                  </a:tcPr>
                </a:tc>
                <a:tc>
                  <a:txBody>
                    <a:bodyPr/>
                    <a:lstStyle/>
                    <a:p>
                      <a:pPr marL="0" marR="0">
                        <a:lnSpc>
                          <a:spcPct val="115000"/>
                        </a:lnSpc>
                        <a:spcBef>
                          <a:spcPts val="0"/>
                        </a:spcBef>
                        <a:spcAft>
                          <a:spcPts val="0"/>
                        </a:spcAft>
                      </a:pPr>
                      <a:r>
                        <a:rPr lang="en-US" sz="1800">
                          <a:effectLst/>
                          <a:latin typeface="+mj-lt"/>
                        </a:rPr>
                        <a:t>IsDocument</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Training IsDocument:1</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Returns documents containing “Training”</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r h="423910">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FileExtension</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a:effectLst/>
                          <a:latin typeface="+mj-lt"/>
                        </a:rPr>
                        <a:t>Training FileExtension:docx</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Returns Word documents containing “Training”</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r h="423910">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Author</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a:effectLst/>
                          <a:latin typeface="+mj-lt"/>
                        </a:rPr>
                        <a:t>Author:Cox IsDocument:1</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Returns documents authored by “Cox”</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r h="423910">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Title</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a:effectLst/>
                          <a:latin typeface="+mj-lt"/>
                        </a:rPr>
                        <a:t>Title:Training IsDocument:1</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Returns documents with “Training” in the title</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r h="423910">
                <a:tc>
                  <a:txBody>
                    <a:bodyPr/>
                    <a:lstStyle/>
                    <a:p>
                      <a:pPr marL="0" marR="0">
                        <a:lnSpc>
                          <a:spcPct val="115000"/>
                        </a:lnSpc>
                        <a:spcBef>
                          <a:spcPts val="0"/>
                        </a:spcBef>
                        <a:spcAft>
                          <a:spcPts val="0"/>
                        </a:spcAft>
                      </a:pPr>
                      <a:r>
                        <a:rPr lang="en-US" sz="1800" dirty="0">
                          <a:solidFill>
                            <a:schemeClr val="tx1"/>
                          </a:solidFill>
                          <a:effectLst/>
                          <a:latin typeface="+mj-lt"/>
                        </a:rPr>
                        <a:t>People</a:t>
                      </a:r>
                      <a:endParaRPr lang="en-US" sz="1800" dirty="0">
                        <a:solidFill>
                          <a:schemeClr val="tx1"/>
                        </a:solidFill>
                        <a:effectLst/>
                        <a:latin typeface="+mj-lt"/>
                        <a:ea typeface="Calibri"/>
                        <a:cs typeface="Times New Roman"/>
                      </a:endParaRPr>
                    </a:p>
                  </a:txBody>
                  <a:tcPr marL="39135" marR="39135" marT="0" marB="0">
                    <a:lnR w="12700" cap="flat" cmpd="sng" algn="ctr">
                      <a:solidFill>
                        <a:schemeClr val="bg2">
                          <a:lumMod val="60000"/>
                          <a:lumOff val="40000"/>
                        </a:schemeClr>
                      </a:solidFill>
                      <a:prstDash val="solid"/>
                      <a:round/>
                      <a:headEnd type="none" w="med" len="med"/>
                      <a:tailEnd type="none" w="med" len="med"/>
                    </a:lnR>
                    <a:solidFill>
                      <a:schemeClr val="bg1">
                        <a:lumMod val="95000"/>
                      </a:schemeClr>
                    </a:solidFill>
                  </a:tcPr>
                </a:tc>
                <a:tc>
                  <a:txBody>
                    <a:bodyPr/>
                    <a:lstStyle/>
                    <a:p>
                      <a:pPr marL="0" marR="0">
                        <a:lnSpc>
                          <a:spcPct val="115000"/>
                        </a:lnSpc>
                        <a:spcBef>
                          <a:spcPts val="0"/>
                        </a:spcBef>
                        <a:spcAft>
                          <a:spcPts val="0"/>
                        </a:spcAft>
                      </a:pPr>
                      <a:r>
                        <a:rPr lang="en-US" sz="1800">
                          <a:effectLst/>
                          <a:latin typeface="+mj-lt"/>
                        </a:rPr>
                        <a:t>Lastname</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a:effectLst/>
                          <a:latin typeface="+mj-lt"/>
                        </a:rPr>
                        <a:t>Lastname:C</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Returns all people whose last name starts with “C”</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r h="423910">
                <a:tc>
                  <a:txBody>
                    <a:bodyPr/>
                    <a:lstStyle/>
                    <a:p>
                      <a:pPr marL="0" marR="0">
                        <a:lnSpc>
                          <a:spcPct val="115000"/>
                        </a:lnSpc>
                        <a:spcBef>
                          <a:spcPts val="0"/>
                        </a:spcBef>
                        <a:spcAft>
                          <a:spcPts val="0"/>
                        </a:spcAft>
                      </a:pPr>
                      <a:r>
                        <a:rPr lang="en-US" sz="1800" dirty="0">
                          <a:solidFill>
                            <a:schemeClr val="tx1"/>
                          </a:solidFill>
                          <a:effectLst/>
                          <a:latin typeface="+mj-lt"/>
                        </a:rPr>
                        <a:t>Tasks</a:t>
                      </a:r>
                      <a:endParaRPr lang="en-US" sz="1800" dirty="0">
                        <a:solidFill>
                          <a:schemeClr val="tx1"/>
                        </a:solidFill>
                        <a:effectLst/>
                        <a:latin typeface="+mj-lt"/>
                        <a:ea typeface="Calibri"/>
                        <a:cs typeface="Times New Roman"/>
                      </a:endParaRPr>
                    </a:p>
                  </a:txBody>
                  <a:tcPr marL="39135" marR="39135" marT="0" marB="0">
                    <a:lnR w="12700" cap="flat" cmpd="sng" algn="ctr">
                      <a:solidFill>
                        <a:schemeClr val="bg2">
                          <a:lumMod val="60000"/>
                          <a:lumOff val="40000"/>
                        </a:schemeClr>
                      </a:solidFill>
                      <a:prstDash val="solid"/>
                      <a:round/>
                      <a:headEnd type="none" w="med" len="med"/>
                      <a:tailEnd type="none" w="med" len="med"/>
                    </a:lnR>
                    <a:solidFill>
                      <a:schemeClr val="bg1">
                        <a:lumMod val="95000"/>
                      </a:schemeClr>
                    </a:solidFill>
                  </a:tcPr>
                </a:tc>
                <a:tc>
                  <a:txBody>
                    <a:bodyPr/>
                    <a:lstStyle/>
                    <a:p>
                      <a:pPr marL="0" marR="0">
                        <a:lnSpc>
                          <a:spcPct val="115000"/>
                        </a:lnSpc>
                        <a:spcBef>
                          <a:spcPts val="0"/>
                        </a:spcBef>
                        <a:spcAft>
                          <a:spcPts val="0"/>
                        </a:spcAft>
                      </a:pPr>
                      <a:r>
                        <a:rPr lang="en-US" sz="1800">
                          <a:effectLst/>
                          <a:latin typeface="+mj-lt"/>
                        </a:rPr>
                        <a:t>contentClass</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a:effectLst/>
                          <a:latin typeface="+mj-lt"/>
                        </a:rPr>
                        <a:t>contentClass:STS_ListItem_Tasks</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Returns all task items</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r h="423910">
                <a:tc>
                  <a:txBody>
                    <a:bodyPr/>
                    <a:lstStyle/>
                    <a:p>
                      <a:pPr marL="0" marR="0">
                        <a:lnSpc>
                          <a:spcPct val="115000"/>
                        </a:lnSpc>
                        <a:spcBef>
                          <a:spcPts val="0"/>
                        </a:spcBef>
                        <a:spcAft>
                          <a:spcPts val="0"/>
                        </a:spcAft>
                      </a:pPr>
                      <a:r>
                        <a:rPr lang="en-US" sz="1800" dirty="0">
                          <a:solidFill>
                            <a:schemeClr val="tx1"/>
                          </a:solidFill>
                          <a:effectLst/>
                          <a:latin typeface="+mj-lt"/>
                        </a:rPr>
                        <a:t>Events</a:t>
                      </a:r>
                      <a:endParaRPr lang="en-US" sz="1800" dirty="0">
                        <a:solidFill>
                          <a:schemeClr val="tx1"/>
                        </a:solidFill>
                        <a:effectLst/>
                        <a:latin typeface="+mj-lt"/>
                        <a:ea typeface="Calibri"/>
                        <a:cs typeface="Times New Roman"/>
                      </a:endParaRPr>
                    </a:p>
                  </a:txBody>
                  <a:tcPr marL="39135" marR="39135" marT="0" marB="0">
                    <a:lnR w="12700" cap="flat" cmpd="sng" algn="ctr">
                      <a:solidFill>
                        <a:schemeClr val="bg2">
                          <a:lumMod val="60000"/>
                          <a:lumOff val="40000"/>
                        </a:schemeClr>
                      </a:solidFill>
                      <a:prstDash val="solid"/>
                      <a:round/>
                      <a:headEnd type="none" w="med" len="med"/>
                      <a:tailEnd type="none" w="med" len="med"/>
                    </a:lnR>
                    <a:solidFill>
                      <a:schemeClr val="bg1">
                        <a:lumMod val="95000"/>
                      </a:schemeClr>
                    </a:solidFill>
                  </a:tcPr>
                </a:tc>
                <a:tc>
                  <a:txBody>
                    <a:bodyPr/>
                    <a:lstStyle/>
                    <a:p>
                      <a:pPr marL="0" marR="0">
                        <a:lnSpc>
                          <a:spcPct val="115000"/>
                        </a:lnSpc>
                        <a:spcBef>
                          <a:spcPts val="0"/>
                        </a:spcBef>
                        <a:spcAft>
                          <a:spcPts val="0"/>
                        </a:spcAft>
                      </a:pPr>
                      <a:r>
                        <a:rPr lang="en-US" sz="1800">
                          <a:effectLst/>
                          <a:latin typeface="+mj-lt"/>
                        </a:rPr>
                        <a:t>contentClass</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a:effectLst/>
                          <a:latin typeface="+mj-lt"/>
                        </a:rPr>
                        <a:t>contentClass:STS_ListItem_Events</a:t>
                      </a:r>
                      <a:endParaRPr lang="en-US" sz="180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800" dirty="0">
                          <a:effectLst/>
                          <a:latin typeface="+mj-lt"/>
                        </a:rPr>
                        <a:t>Returns all calendar events</a:t>
                      </a:r>
                      <a:endParaRPr lang="en-US" sz="1800" dirty="0">
                        <a:effectLst/>
                        <a:latin typeface="+mj-lt"/>
                        <a:ea typeface="Calibri"/>
                        <a:cs typeface="Times New Roman"/>
                      </a:endParaRPr>
                    </a:p>
                  </a:txBody>
                  <a:tcPr marL="39135" marR="39135" marT="0" marB="0">
                    <a:lnL w="12700" cap="flat" cmpd="sng" algn="ctr">
                      <a:solidFill>
                        <a:schemeClr val="bg2">
                          <a:lumMod val="60000"/>
                          <a:lumOff val="40000"/>
                        </a:schemeClr>
                      </a:solidFill>
                      <a:prstDash val="solid"/>
                      <a:round/>
                      <a:headEnd type="none" w="med" len="med"/>
                      <a:tailEnd type="none" w="med" len="med"/>
                    </a:lnL>
                    <a:lnR w="12700" cap="flat" cmpd="sng" algn="ctr">
                      <a:solidFill>
                        <a:schemeClr val="bg2">
                          <a:lumMod val="60000"/>
                          <a:lumOff val="40000"/>
                        </a:schemeClr>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5075920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smtClean="0"/>
              <a:t>Keywords</a:t>
            </a:r>
          </a:p>
          <a:p>
            <a:pPr lvl="1"/>
            <a:r>
              <a:rPr lang="en-US" smtClean="0"/>
              <a:t>http://server/site/_api/search/query?querytext='{KQL Query}‘</a:t>
            </a:r>
          </a:p>
          <a:p>
            <a:r>
              <a:rPr lang="en-US" smtClean="0"/>
              <a:t>Selecting Properties</a:t>
            </a:r>
          </a:p>
          <a:p>
            <a:pPr lvl="1"/>
            <a:r>
              <a:rPr lang="en-US" smtClean="0"/>
              <a:t>http://server/site/_api/search/query?querytext='test'&amp;selectproperties='Title,Rank'</a:t>
            </a:r>
          </a:p>
          <a:p>
            <a:r>
              <a:rPr lang="en-US" smtClean="0"/>
              <a:t>Sorting</a:t>
            </a:r>
          </a:p>
          <a:p>
            <a:pPr lvl="1"/>
            <a:r>
              <a:rPr lang="en-US" smtClean="0"/>
              <a:t>http://server/site/_api/search/query?querytext='test'&amp;sortlist='LastModifiedTime:descending'</a:t>
            </a:r>
          </a:p>
          <a:p>
            <a:pPr lvl="1"/>
            <a:r>
              <a:rPr lang="en-US" smtClean="0"/>
              <a:t>http://server/site/_api/search/query?querytext='test'&amp;sortlist='LastModifiedTime:descending,Rank:ascending'</a:t>
            </a:r>
            <a:endParaRPr lang="en-US" dirty="0"/>
          </a:p>
        </p:txBody>
      </p:sp>
      <p:sp>
        <p:nvSpPr>
          <p:cNvPr id="3" name="Title 2"/>
          <p:cNvSpPr>
            <a:spLocks noGrp="1"/>
          </p:cNvSpPr>
          <p:nvPr>
            <p:ph type="title"/>
          </p:nvPr>
        </p:nvSpPr>
        <p:spPr/>
        <p:txBody>
          <a:bodyPr/>
          <a:lstStyle/>
          <a:p>
            <a:r>
              <a:rPr lang="en-US" smtClean="0"/>
              <a:t>Executing Queries: REST</a:t>
            </a:r>
            <a:endParaRPr lang="en-US" dirty="0"/>
          </a:p>
        </p:txBody>
      </p:sp>
    </p:spTree>
    <p:extLst>
      <p:ext uri="{BB962C8B-B14F-4D97-AF65-F5344CB8AC3E}">
        <p14:creationId xmlns:p14="http://schemas.microsoft.com/office/powerpoint/2010/main" val="23583033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/_</a:t>
            </a:r>
            <a:r>
              <a:rPr lang="en-US" dirty="0"/>
              <a:t>api/search/query?querytext='Argument'</a:t>
            </a:r>
          </a:p>
        </p:txBody>
      </p:sp>
      <p:sp>
        <p:nvSpPr>
          <p:cNvPr id="3" name="Title 2"/>
          <p:cNvSpPr>
            <a:spLocks noGrp="1"/>
          </p:cNvSpPr>
          <p:nvPr>
            <p:ph type="title"/>
          </p:nvPr>
        </p:nvSpPr>
        <p:spPr/>
        <p:txBody>
          <a:bodyPr/>
          <a:lstStyle/>
          <a:p>
            <a:r>
              <a:rPr lang="en-US" dirty="0" smtClean="0"/>
              <a:t>Executing Queries: REST</a:t>
            </a:r>
            <a:endParaRPr lang="en-US" dirty="0"/>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l="467"/>
          <a:stretch/>
        </p:blipFill>
        <p:spPr>
          <a:xfrm>
            <a:off x="3091070" y="2112223"/>
            <a:ext cx="5933002" cy="4368089"/>
          </a:xfrm>
          <a:prstGeom prst="rect">
            <a:avLst/>
          </a:prstGeom>
          <a:ln w="3175">
            <a:solidFill>
              <a:schemeClr val="tx1"/>
            </a:solidFill>
          </a:ln>
        </p:spPr>
      </p:pic>
    </p:spTree>
    <p:extLst>
      <p:ext uri="{BB962C8B-B14F-4D97-AF65-F5344CB8AC3E}">
        <p14:creationId xmlns:p14="http://schemas.microsoft.com/office/powerpoint/2010/main" val="349490165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Executing Queries: CSOM</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534" y="1357582"/>
            <a:ext cx="7116168" cy="4953691"/>
          </a:xfrm>
          <a:prstGeom prst="rect">
            <a:avLst/>
          </a:prstGeom>
          <a:ln w="3175">
            <a:solidFill>
              <a:schemeClr val="tx1"/>
            </a:solidFill>
          </a:ln>
        </p:spPr>
      </p:pic>
    </p:spTree>
    <p:extLst>
      <p:ext uri="{BB962C8B-B14F-4D97-AF65-F5344CB8AC3E}">
        <p14:creationId xmlns:p14="http://schemas.microsoft.com/office/powerpoint/2010/main" val="13505845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Creating a Search App</a:t>
            </a:r>
          </a:p>
        </p:txBody>
      </p:sp>
    </p:spTree>
    <p:extLst>
      <p:ext uri="{BB962C8B-B14F-4D97-AF65-F5344CB8AC3E}">
        <p14:creationId xmlns:p14="http://schemas.microsoft.com/office/powerpoint/2010/main" val="3588197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Search Verticals</a:t>
            </a:r>
            <a:endParaRPr lang="en-US" dirty="0"/>
          </a:p>
        </p:txBody>
      </p:sp>
    </p:spTree>
    <p:extLst>
      <p:ext uri="{BB962C8B-B14F-4D97-AF65-F5344CB8AC3E}">
        <p14:creationId xmlns:p14="http://schemas.microsoft.com/office/powerpoint/2010/main" val="20411433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Search </a:t>
            </a:r>
            <a:r>
              <a:rPr lang="en-US" sz="4800" dirty="0"/>
              <a:t>Verticals: No-Code </a:t>
            </a:r>
            <a:r>
              <a:rPr lang="en-US" sz="4800" dirty="0" smtClean="0"/>
              <a:t>Customization</a:t>
            </a:r>
            <a:endParaRPr lang="en-US" sz="4800" dirty="0"/>
          </a:p>
        </p:txBody>
      </p:sp>
      <p:sp>
        <p:nvSpPr>
          <p:cNvPr id="5" name="Content Placeholder 4"/>
          <p:cNvSpPr>
            <a:spLocks noGrp="1"/>
          </p:cNvSpPr>
          <p:nvPr>
            <p:ph type="body" sz="quarter" idx="10"/>
          </p:nvPr>
        </p:nvSpPr>
        <p:spPr/>
        <p:txBody>
          <a:bodyPr/>
          <a:lstStyle/>
          <a:p>
            <a:r>
              <a:rPr lang="en-US" dirty="0" smtClean="0"/>
              <a:t>Result Sources</a:t>
            </a:r>
          </a:p>
          <a:p>
            <a:pPr lvl="1"/>
            <a:r>
              <a:rPr lang="en-US" dirty="0" smtClean="0"/>
              <a:t>Analogous to a Federated location in SharePoint 2010</a:t>
            </a:r>
          </a:p>
          <a:p>
            <a:r>
              <a:rPr lang="en-US" dirty="0" smtClean="0"/>
              <a:t>Query Rules</a:t>
            </a:r>
          </a:p>
          <a:p>
            <a:pPr lvl="1"/>
            <a:r>
              <a:rPr lang="en-US" dirty="0" smtClean="0"/>
              <a:t>Allow for the customization of returned results</a:t>
            </a:r>
          </a:p>
          <a:p>
            <a:r>
              <a:rPr lang="en-US" dirty="0" smtClean="0"/>
              <a:t>Result Types</a:t>
            </a:r>
          </a:p>
          <a:p>
            <a:pPr lvl="1"/>
            <a:r>
              <a:rPr lang="en-US" dirty="0" smtClean="0"/>
              <a:t>Determines how to display a set of results</a:t>
            </a:r>
          </a:p>
          <a:p>
            <a:r>
              <a:rPr lang="en-US" dirty="0" err="1" smtClean="0"/>
              <a:t>SPNavigation</a:t>
            </a:r>
            <a:r>
              <a:rPr lang="en-US" dirty="0" smtClean="0"/>
              <a:t> Provider</a:t>
            </a:r>
          </a:p>
          <a:p>
            <a:pPr lvl="1"/>
            <a:r>
              <a:rPr lang="en-US" dirty="0" smtClean="0"/>
              <a:t>Replaces the tabs in previous versions of Search Center</a:t>
            </a:r>
          </a:p>
        </p:txBody>
      </p:sp>
    </p:spTree>
    <p:extLst>
      <p:ext uri="{BB962C8B-B14F-4D97-AF65-F5344CB8AC3E}">
        <p14:creationId xmlns:p14="http://schemas.microsoft.com/office/powerpoint/2010/main" val="21529101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Verticals: Result Sources</a:t>
            </a:r>
            <a:endParaRPr lang="en-US" dirty="0"/>
          </a:p>
        </p:txBody>
      </p:sp>
      <p:sp>
        <p:nvSpPr>
          <p:cNvPr id="5" name="Content Placeholder 4"/>
          <p:cNvSpPr>
            <a:spLocks noGrp="1"/>
          </p:cNvSpPr>
          <p:nvPr>
            <p:ph type="body" sz="quarter" idx="10"/>
          </p:nvPr>
        </p:nvSpPr>
        <p:spPr/>
        <p:txBody>
          <a:bodyPr/>
          <a:lstStyle/>
          <a:p>
            <a:r>
              <a:rPr lang="en-US" dirty="0" smtClean="0"/>
              <a:t>Select a Source</a:t>
            </a:r>
          </a:p>
          <a:p>
            <a:pPr lvl="1"/>
            <a:r>
              <a:rPr lang="en-US" dirty="0" smtClean="0"/>
              <a:t>Local SharePoint Index</a:t>
            </a:r>
          </a:p>
          <a:p>
            <a:pPr lvl="1"/>
            <a:r>
              <a:rPr lang="en-US" dirty="0" smtClean="0"/>
              <a:t>Remote SharePoint Index</a:t>
            </a:r>
          </a:p>
          <a:p>
            <a:pPr lvl="1"/>
            <a:r>
              <a:rPr lang="en-US" dirty="0" smtClean="0"/>
              <a:t>OpenSearch</a:t>
            </a:r>
          </a:p>
          <a:p>
            <a:pPr lvl="1"/>
            <a:r>
              <a:rPr lang="en-US" dirty="0" smtClean="0"/>
              <a:t>Exchange</a:t>
            </a:r>
          </a:p>
          <a:p>
            <a:r>
              <a:rPr lang="en-US" dirty="0" smtClean="0"/>
              <a:t>Apply a Query Transformation</a:t>
            </a:r>
            <a:endParaRPr lang="en-US" dirty="0"/>
          </a:p>
        </p:txBody>
      </p:sp>
      <p:sp>
        <p:nvSpPr>
          <p:cNvPr id="7" name="TextBox 6"/>
          <p:cNvSpPr txBox="1"/>
          <p:nvPr/>
        </p:nvSpPr>
        <p:spPr>
          <a:xfrm>
            <a:off x="1685237" y="4816720"/>
            <a:ext cx="8538465" cy="980127"/>
          </a:xfrm>
          <a:prstGeom prst="rect">
            <a:avLst/>
          </a:prstGeom>
          <a:noFill/>
          <a:ln>
            <a:solidFill>
              <a:schemeClr val="bg2"/>
            </a:solidFill>
          </a:ln>
        </p:spPr>
        <p:txBody>
          <a:bodyPr wrap="none" lIns="117208" tIns="58604" rIns="117208" bIns="58604" rtlCol="0">
            <a:spAutoFit/>
          </a:bodyPr>
          <a:lstStyle/>
          <a:p>
            <a:r>
              <a:rPr lang="en-US" sz="2800" dirty="0" smtClean="0">
                <a:latin typeface="+mj-lt"/>
                <a:cs typeface="Consolas" panose="020B0609020204030204" pitchFamily="49" charset="0"/>
              </a:rPr>
              <a:t>{</a:t>
            </a:r>
            <a:r>
              <a:rPr lang="en-US" sz="2800" dirty="0" err="1" smtClean="0">
                <a:latin typeface="+mj-lt"/>
                <a:cs typeface="Consolas" panose="020B0609020204030204" pitchFamily="49" charset="0"/>
              </a:rPr>
              <a:t>searchTerms</a:t>
            </a:r>
            <a:r>
              <a:rPr lang="en-US" sz="2800" dirty="0" smtClean="0">
                <a:latin typeface="+mj-lt"/>
                <a:cs typeface="Consolas" panose="020B0609020204030204" pitchFamily="49" charset="0"/>
              </a:rPr>
              <a:t>} </a:t>
            </a:r>
            <a:r>
              <a:rPr lang="en-US" sz="2800" dirty="0" err="1" smtClean="0">
                <a:latin typeface="+mj-lt"/>
                <a:cs typeface="Consolas" panose="020B0609020204030204" pitchFamily="49" charset="0"/>
              </a:rPr>
              <a:t>contentclass:sts_listItem_genericlist</a:t>
            </a:r>
            <a:endParaRPr lang="en-US" sz="2800" dirty="0" smtClean="0">
              <a:latin typeface="+mj-lt"/>
              <a:cs typeface="Consolas" panose="020B0609020204030204" pitchFamily="49" charset="0"/>
            </a:endParaRPr>
          </a:p>
          <a:p>
            <a:r>
              <a:rPr lang="en-US" sz="2800" dirty="0" err="1" smtClean="0">
                <a:latin typeface="+mj-lt"/>
                <a:cs typeface="Consolas" panose="020B0609020204030204" pitchFamily="49" charset="0"/>
              </a:rPr>
              <a:t>path:http</a:t>
            </a:r>
            <a:r>
              <a:rPr lang="en-US" sz="2800" dirty="0" smtClean="0">
                <a:latin typeface="+mj-lt"/>
                <a:cs typeface="Consolas" panose="020B0609020204030204" pitchFamily="49" charset="0"/>
              </a:rPr>
              <a:t>://</a:t>
            </a:r>
            <a:r>
              <a:rPr lang="en-US" sz="2800" dirty="0" err="1" smtClean="0">
                <a:latin typeface="+mj-lt"/>
                <a:cs typeface="Consolas" panose="020B0609020204030204" pitchFamily="49" charset="0"/>
              </a:rPr>
              <a:t>contososerver</a:t>
            </a:r>
            <a:r>
              <a:rPr lang="en-US" sz="2800" dirty="0" smtClean="0">
                <a:latin typeface="+mj-lt"/>
                <a:cs typeface="Consolas" panose="020B0609020204030204" pitchFamily="49" charset="0"/>
              </a:rPr>
              <a:t>/</a:t>
            </a:r>
            <a:r>
              <a:rPr lang="en-US" sz="2800" dirty="0" err="1" smtClean="0">
                <a:latin typeface="+mj-lt"/>
                <a:cs typeface="Consolas" panose="020B0609020204030204" pitchFamily="49" charset="0"/>
              </a:rPr>
              <a:t>searchsamples</a:t>
            </a:r>
            <a:r>
              <a:rPr lang="en-US" sz="2800" dirty="0" smtClean="0">
                <a:latin typeface="+mj-lt"/>
                <a:cs typeface="Consolas" panose="020B0609020204030204" pitchFamily="49" charset="0"/>
              </a:rPr>
              <a:t>/Lists/Glossary</a:t>
            </a:r>
            <a:endParaRPr lang="en-US" sz="2800" dirty="0">
              <a:latin typeface="+mj-lt"/>
              <a:cs typeface="Consolas" panose="020B0609020204030204" pitchFamily="49" charset="0"/>
            </a:endParaRPr>
          </a:p>
        </p:txBody>
      </p:sp>
    </p:spTree>
    <p:extLst>
      <p:ext uri="{BB962C8B-B14F-4D97-AF65-F5344CB8AC3E}">
        <p14:creationId xmlns:p14="http://schemas.microsoft.com/office/powerpoint/2010/main" val="267268269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Search Verticals: Query Rules</a:t>
            </a:r>
          </a:p>
        </p:txBody>
      </p:sp>
      <p:sp>
        <p:nvSpPr>
          <p:cNvPr id="5" name="Content Placeholder 4"/>
          <p:cNvSpPr>
            <a:spLocks noGrp="1"/>
          </p:cNvSpPr>
          <p:nvPr>
            <p:ph sz="quarter" idx="13"/>
          </p:nvPr>
        </p:nvSpPr>
        <p:spPr/>
        <p:txBody>
          <a:bodyPr/>
          <a:lstStyle/>
          <a:p>
            <a:r>
              <a:rPr lang="en-US" dirty="0" smtClean="0"/>
              <a:t>Applied to a Result Source</a:t>
            </a:r>
          </a:p>
          <a:p>
            <a:r>
              <a:rPr lang="en-US" dirty="0" smtClean="0"/>
              <a:t>Processed under given conditions</a:t>
            </a:r>
          </a:p>
          <a:p>
            <a:pPr lvl="1"/>
            <a:r>
              <a:rPr lang="en-US" dirty="0" smtClean="0">
                <a:solidFill>
                  <a:schemeClr val="bg1"/>
                </a:solidFill>
              </a:rPr>
              <a:t>Keyword Query matches</a:t>
            </a:r>
          </a:p>
          <a:p>
            <a:pPr lvl="1"/>
            <a:r>
              <a:rPr lang="en-US" dirty="0" smtClean="0">
                <a:solidFill>
                  <a:schemeClr val="bg1"/>
                </a:solidFill>
              </a:rPr>
              <a:t>Topic Category </a:t>
            </a:r>
          </a:p>
          <a:p>
            <a:r>
              <a:rPr lang="en-US" dirty="0" smtClean="0"/>
              <a:t>Result Types</a:t>
            </a:r>
          </a:p>
          <a:p>
            <a:r>
              <a:rPr lang="en-US" dirty="0" smtClean="0"/>
              <a:t>Result Blocks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505" y="1725329"/>
            <a:ext cx="5670793" cy="4033237"/>
          </a:xfrm>
          <a:prstGeom prst="rect">
            <a:avLst/>
          </a:prstGeom>
          <a:ln>
            <a:solidFill>
              <a:schemeClr val="bg1">
                <a:lumMod val="75000"/>
              </a:schemeClr>
            </a:solidFill>
          </a:ln>
        </p:spPr>
      </p:pic>
    </p:spTree>
    <p:extLst>
      <p:ext uri="{BB962C8B-B14F-4D97-AF65-F5344CB8AC3E}">
        <p14:creationId xmlns:p14="http://schemas.microsoft.com/office/powerpoint/2010/main" val="30375405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pPr>
              <a:spcBef>
                <a:spcPts val="1538"/>
              </a:spcBef>
            </a:pPr>
            <a:r>
              <a:rPr lang="en-US" dirty="0" smtClean="0"/>
              <a:t>Search Overview</a:t>
            </a:r>
          </a:p>
          <a:p>
            <a:pPr>
              <a:spcBef>
                <a:spcPts val="1538"/>
              </a:spcBef>
            </a:pPr>
            <a:r>
              <a:rPr lang="en-US" dirty="0" smtClean="0"/>
              <a:t>Executing Queries</a:t>
            </a:r>
          </a:p>
          <a:p>
            <a:pPr>
              <a:spcBef>
                <a:spcPts val="1538"/>
              </a:spcBef>
            </a:pPr>
            <a:r>
              <a:rPr lang="en-US" dirty="0" smtClean="0"/>
              <a:t>Search Verticals</a:t>
            </a:r>
          </a:p>
          <a:p>
            <a:pPr>
              <a:spcBef>
                <a:spcPts val="1538"/>
              </a:spcBef>
            </a:pPr>
            <a:r>
              <a:rPr lang="en-US" dirty="0" smtClean="0"/>
              <a:t>Parsers</a:t>
            </a:r>
          </a:p>
          <a:p>
            <a:pPr>
              <a:spcBef>
                <a:spcPts val="1538"/>
              </a:spcBef>
            </a:pPr>
            <a:r>
              <a:rPr lang="en-US" dirty="0"/>
              <a:t>Custom Entity </a:t>
            </a:r>
            <a:r>
              <a:rPr lang="en-US" dirty="0" smtClean="0"/>
              <a:t>Extraction</a:t>
            </a:r>
          </a:p>
          <a:p>
            <a:pPr>
              <a:spcBef>
                <a:spcPts val="1538"/>
              </a:spcBef>
            </a:pPr>
            <a:r>
              <a:rPr lang="en-US" dirty="0" smtClean="0"/>
              <a:t>Web Service Call-out</a:t>
            </a:r>
            <a:endParaRPr lang="en-US" dirty="0"/>
          </a:p>
          <a:p>
            <a:pPr>
              <a:spcBef>
                <a:spcPts val="1538"/>
              </a:spcBef>
            </a:pPr>
            <a:endParaRPr lang="en-US" dirty="0" smtClean="0"/>
          </a:p>
        </p:txBody>
      </p:sp>
    </p:spTree>
    <p:extLst>
      <p:ext uri="{BB962C8B-B14F-4D97-AF65-F5344CB8AC3E}">
        <p14:creationId xmlns:p14="http://schemas.microsoft.com/office/powerpoint/2010/main" val="214553370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Search Verticals: Result Types</a:t>
            </a:r>
          </a:p>
        </p:txBody>
      </p:sp>
      <p:sp>
        <p:nvSpPr>
          <p:cNvPr id="5" name="Content Placeholder 4"/>
          <p:cNvSpPr>
            <a:spLocks noGrp="1"/>
          </p:cNvSpPr>
          <p:nvPr>
            <p:ph sz="quarter" idx="13"/>
          </p:nvPr>
        </p:nvSpPr>
        <p:spPr/>
        <p:txBody>
          <a:bodyPr/>
          <a:lstStyle/>
          <a:p>
            <a:r>
              <a:rPr lang="en-US" dirty="0" smtClean="0"/>
              <a:t>Bound to a Result Source</a:t>
            </a:r>
          </a:p>
          <a:p>
            <a:r>
              <a:rPr lang="en-US" dirty="0" smtClean="0"/>
              <a:t>Defined by a Rule</a:t>
            </a:r>
          </a:p>
          <a:p>
            <a:r>
              <a:rPr lang="en-US" dirty="0" smtClean="0"/>
              <a:t>Associated with a Template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115" y="1632645"/>
            <a:ext cx="5491308" cy="3953147"/>
          </a:xfrm>
          <a:prstGeom prst="rect">
            <a:avLst/>
          </a:prstGeom>
          <a:ln>
            <a:solidFill>
              <a:schemeClr val="bg1">
                <a:lumMod val="75000"/>
              </a:schemeClr>
            </a:solidFill>
          </a:ln>
        </p:spPr>
      </p:pic>
    </p:spTree>
    <p:extLst>
      <p:ext uri="{BB962C8B-B14F-4D97-AF65-F5344CB8AC3E}">
        <p14:creationId xmlns:p14="http://schemas.microsoft.com/office/powerpoint/2010/main" val="4249915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a:t>
            </a:r>
            <a:r>
              <a:rPr lang="en-US" dirty="0"/>
              <a:t>Verticals: Display </a:t>
            </a:r>
            <a:r>
              <a:rPr lang="en-US" dirty="0" smtClean="0"/>
              <a:t>Templates</a:t>
            </a:r>
            <a:endParaRPr lang="en-US" dirty="0"/>
          </a:p>
        </p:txBody>
      </p:sp>
      <p:sp>
        <p:nvSpPr>
          <p:cNvPr id="5" name="Content Placeholder 4"/>
          <p:cNvSpPr>
            <a:spLocks noGrp="1"/>
          </p:cNvSpPr>
          <p:nvPr>
            <p:ph type="body" sz="quarter" idx="10"/>
          </p:nvPr>
        </p:nvSpPr>
        <p:spPr/>
        <p:txBody>
          <a:bodyPr/>
          <a:lstStyle/>
          <a:p>
            <a:r>
              <a:rPr lang="en-US" dirty="0" smtClean="0"/>
              <a:t>Determines how Result Types appear</a:t>
            </a:r>
          </a:p>
          <a:p>
            <a:r>
              <a:rPr lang="en-US" dirty="0" smtClean="0"/>
              <a:t>Created as an HTML file with special references to the Managed Metadata properties</a:t>
            </a:r>
          </a:p>
          <a:p>
            <a:pPr marL="0" indent="0">
              <a:buNone/>
            </a:pPr>
            <a:endParaRPr lang="en-US" dirty="0"/>
          </a:p>
        </p:txBody>
      </p:sp>
      <p:sp>
        <p:nvSpPr>
          <p:cNvPr id="7" name="TextBox 6"/>
          <p:cNvSpPr txBox="1"/>
          <p:nvPr/>
        </p:nvSpPr>
        <p:spPr>
          <a:xfrm>
            <a:off x="2081404" y="3762954"/>
            <a:ext cx="7082474" cy="1226348"/>
          </a:xfrm>
          <a:prstGeom prst="rect">
            <a:avLst/>
          </a:prstGeom>
          <a:noFill/>
          <a:ln>
            <a:solidFill>
              <a:schemeClr val="bg1">
                <a:lumMod val="75000"/>
              </a:schemeClr>
            </a:solidFill>
          </a:ln>
        </p:spPr>
        <p:txBody>
          <a:bodyPr wrap="square" lIns="117208" tIns="58604" rIns="117208" bIns="58604" rtlCol="0">
            <a:spAutoFit/>
          </a:bodyPr>
          <a:lstStyle/>
          <a:p>
            <a:r>
              <a:rPr lang="en-US" sz="2400" dirty="0"/>
              <a:t> &lt;div id="Header"&gt;</a:t>
            </a:r>
          </a:p>
          <a:p>
            <a:r>
              <a:rPr lang="en-US" sz="2400" dirty="0" smtClean="0"/>
              <a:t>     _#= </a:t>
            </a:r>
            <a:r>
              <a:rPr lang="en-US" sz="2400" dirty="0" err="1"/>
              <a:t>ctx.CurrentItem.owsqTXTTextProduct</a:t>
            </a:r>
            <a:r>
              <a:rPr lang="en-US" sz="2400" dirty="0"/>
              <a:t> =#_ </a:t>
            </a:r>
          </a:p>
          <a:p>
            <a:r>
              <a:rPr lang="en-US" sz="2400" dirty="0"/>
              <a:t>  </a:t>
            </a:r>
            <a:r>
              <a:rPr lang="en-US" sz="2400" dirty="0" smtClean="0"/>
              <a:t>&lt;/</a:t>
            </a:r>
            <a:r>
              <a:rPr lang="en-US" sz="2400" dirty="0"/>
              <a:t>div&gt;</a:t>
            </a:r>
          </a:p>
        </p:txBody>
      </p:sp>
    </p:spTree>
    <p:extLst>
      <p:ext uri="{BB962C8B-B14F-4D97-AF65-F5344CB8AC3E}">
        <p14:creationId xmlns:p14="http://schemas.microsoft.com/office/powerpoint/2010/main" val="56511796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a:t>
            </a:r>
            <a:r>
              <a:rPr lang="en-US" dirty="0"/>
              <a:t>Verticals: Search </a:t>
            </a:r>
            <a:r>
              <a:rPr lang="en-US" dirty="0" smtClean="0"/>
              <a:t>Navigation</a:t>
            </a:r>
            <a:endParaRPr lang="en-US" dirty="0"/>
          </a:p>
        </p:txBody>
      </p:sp>
      <p:sp>
        <p:nvSpPr>
          <p:cNvPr id="10" name="Content Placeholder 4"/>
          <p:cNvSpPr>
            <a:spLocks noGrp="1"/>
          </p:cNvSpPr>
          <p:nvPr>
            <p:ph type="body" sz="quarter" idx="10"/>
          </p:nvPr>
        </p:nvSpPr>
        <p:spPr/>
        <p:txBody>
          <a:bodyPr/>
          <a:lstStyle/>
          <a:p>
            <a:r>
              <a:rPr lang="en-US" dirty="0" smtClean="0"/>
              <a:t>Utilizes the </a:t>
            </a:r>
            <a:r>
              <a:rPr lang="en-US" dirty="0" err="1" smtClean="0"/>
              <a:t>SPNavigation</a:t>
            </a:r>
            <a:r>
              <a:rPr lang="en-US" dirty="0" smtClean="0"/>
              <a:t> Provider</a:t>
            </a:r>
          </a:p>
          <a:p>
            <a:r>
              <a:rPr lang="en-US" dirty="0" smtClean="0"/>
              <a:t>Search Center &gt; Site Settings &gt; Search Settings</a:t>
            </a:r>
          </a:p>
        </p:txBody>
      </p:sp>
      <p:sp>
        <p:nvSpPr>
          <p:cNvPr id="7" name="Rectangle 2"/>
          <p:cNvSpPr>
            <a:spLocks noChangeArrowheads="1"/>
          </p:cNvSpPr>
          <p:nvPr/>
        </p:nvSpPr>
        <p:spPr bwMode="auto">
          <a:xfrm>
            <a:off x="0" y="-197676"/>
            <a:ext cx="236770"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208" tIns="58604" rIns="117208" bIns="58604"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870" y="3491435"/>
            <a:ext cx="6005495" cy="2390676"/>
          </a:xfrm>
          <a:prstGeom prst="rect">
            <a:avLst/>
          </a:prstGeom>
          <a:ln>
            <a:solidFill>
              <a:schemeClr val="bg1">
                <a:lumMod val="75000"/>
              </a:schemeClr>
            </a:solidFill>
          </a:ln>
        </p:spPr>
      </p:pic>
    </p:spTree>
    <p:extLst>
      <p:ext uri="{BB962C8B-B14F-4D97-AF65-F5344CB8AC3E}">
        <p14:creationId xmlns:p14="http://schemas.microsoft.com/office/powerpoint/2010/main" val="168114375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
        <p:nvSpPr>
          <p:cNvPr id="6" name="Text Placeholder 5"/>
          <p:cNvSpPr>
            <a:spLocks noGrp="1"/>
          </p:cNvSpPr>
          <p:nvPr>
            <p:ph type="body" sz="quarter" idx="11"/>
          </p:nvPr>
        </p:nvSpPr>
        <p:spPr/>
        <p:txBody>
          <a:bodyPr/>
          <a:lstStyle/>
          <a:p>
            <a:r>
              <a:rPr lang="en-US" dirty="0"/>
              <a:t>Search Verticals</a:t>
            </a:r>
          </a:p>
        </p:txBody>
      </p:sp>
    </p:spTree>
    <p:extLst>
      <p:ext uri="{BB962C8B-B14F-4D97-AF65-F5344CB8AC3E}">
        <p14:creationId xmlns:p14="http://schemas.microsoft.com/office/powerpoint/2010/main" val="1131487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Parsers</a:t>
            </a:r>
            <a:endParaRPr lang="en-US" dirty="0"/>
          </a:p>
        </p:txBody>
      </p:sp>
    </p:spTree>
    <p:extLst>
      <p:ext uri="{BB962C8B-B14F-4D97-AF65-F5344CB8AC3E}">
        <p14:creationId xmlns:p14="http://schemas.microsoft.com/office/powerpoint/2010/main" val="45891932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Parsers</a:t>
            </a:r>
            <a:endParaRPr lang="en-US" dirty="0"/>
          </a:p>
        </p:txBody>
      </p:sp>
      <p:sp>
        <p:nvSpPr>
          <p:cNvPr id="5" name="Content Placeholder 4"/>
          <p:cNvSpPr>
            <a:spLocks noGrp="1"/>
          </p:cNvSpPr>
          <p:nvPr>
            <p:ph type="body" sz="quarter" idx="10"/>
          </p:nvPr>
        </p:nvSpPr>
        <p:spPr/>
        <p:txBody>
          <a:bodyPr/>
          <a:lstStyle/>
          <a:p>
            <a:r>
              <a:rPr lang="en-US" dirty="0" smtClean="0"/>
              <a:t>Parser Engine detects document format</a:t>
            </a:r>
          </a:p>
          <a:p>
            <a:pPr lvl="1"/>
            <a:r>
              <a:rPr lang="en-US" dirty="0" smtClean="0"/>
              <a:t>Many formats supported OOB</a:t>
            </a:r>
          </a:p>
          <a:p>
            <a:pPr lvl="1"/>
            <a:r>
              <a:rPr lang="en-US" dirty="0" smtClean="0"/>
              <a:t>Calls appropriate Format Handler</a:t>
            </a:r>
          </a:p>
          <a:p>
            <a:r>
              <a:rPr lang="en-US" dirty="0" smtClean="0"/>
              <a:t>Format Handlers perform actual parsing</a:t>
            </a:r>
          </a:p>
          <a:p>
            <a:pPr lvl="1"/>
            <a:r>
              <a:rPr lang="en-US" dirty="0" smtClean="0"/>
              <a:t>Custom Format Handlers implement </a:t>
            </a:r>
            <a:r>
              <a:rPr lang="en-US" dirty="0" err="1" smtClean="0">
                <a:latin typeface="Consolas" pitchFamily="49" charset="0"/>
                <a:cs typeface="Consolas" pitchFamily="49" charset="0"/>
              </a:rPr>
              <a:t>IFormatHandler</a:t>
            </a:r>
            <a:endParaRPr lang="en-US" dirty="0" smtClean="0">
              <a:latin typeface="Consolas" pitchFamily="49" charset="0"/>
              <a:cs typeface="Consolas" pitchFamily="49" charset="0"/>
            </a:endParaRPr>
          </a:p>
          <a:p>
            <a:endParaRPr lang="en-US" dirty="0"/>
          </a:p>
        </p:txBody>
      </p:sp>
    </p:spTree>
    <p:extLst>
      <p:ext uri="{BB962C8B-B14F-4D97-AF65-F5344CB8AC3E}">
        <p14:creationId xmlns:p14="http://schemas.microsoft.com/office/powerpoint/2010/main" val="361531377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Parsers</a:t>
            </a:r>
            <a:endParaRPr lang="en-US" dirty="0"/>
          </a:p>
        </p:txBody>
      </p:sp>
      <p:sp>
        <p:nvSpPr>
          <p:cNvPr id="5" name="Content Placeholder 4"/>
          <p:cNvSpPr>
            <a:spLocks noGrp="1"/>
          </p:cNvSpPr>
          <p:nvPr>
            <p:ph type="body" sz="quarter" idx="10"/>
          </p:nvPr>
        </p:nvSpPr>
        <p:spPr/>
        <p:txBody>
          <a:bodyPr/>
          <a:lstStyle/>
          <a:p>
            <a:r>
              <a:rPr lang="nb-NO" dirty="0" smtClean="0"/>
              <a:t>New parsing features</a:t>
            </a:r>
            <a:endParaRPr lang="en-US" dirty="0" smtClean="0"/>
          </a:p>
          <a:p>
            <a:pPr lvl="1"/>
            <a:r>
              <a:rPr lang="en-US" dirty="0" smtClean="0"/>
              <a:t>Automatic file format detection</a:t>
            </a:r>
          </a:p>
          <a:p>
            <a:pPr lvl="1"/>
            <a:r>
              <a:rPr lang="en-US" dirty="0" smtClean="0"/>
              <a:t>Deep link extraction for Word and PowerPoint formats</a:t>
            </a:r>
          </a:p>
          <a:p>
            <a:pPr lvl="1"/>
            <a:r>
              <a:rPr lang="en-US" dirty="0" smtClean="0"/>
              <a:t>Visual meta-data extraction: titles, authors and dates</a:t>
            </a:r>
          </a:p>
          <a:p>
            <a:pPr lvl="1"/>
            <a:r>
              <a:rPr lang="en-US" dirty="0" smtClean="0"/>
              <a:t>High-performance format handlers for HTML, DOCX, PPTX, TXT, Image; XML and PDF formats</a:t>
            </a:r>
          </a:p>
          <a:p>
            <a:r>
              <a:rPr lang="nb-NO" dirty="0"/>
              <a:t>IFilter API still </a:t>
            </a:r>
            <a:r>
              <a:rPr lang="nb-NO" dirty="0" smtClean="0"/>
              <a:t>supported</a:t>
            </a:r>
          </a:p>
          <a:p>
            <a:pPr lvl="1"/>
            <a:r>
              <a:rPr lang="nb-NO" dirty="0" smtClean="0"/>
              <a:t>Allows support for file formats that do not have format handlers</a:t>
            </a:r>
          </a:p>
          <a:p>
            <a:pPr lvl="1"/>
            <a:r>
              <a:rPr lang="nb-NO" dirty="0" smtClean="0"/>
              <a:t>New Montage, Visio and OneNote IFilters</a:t>
            </a:r>
          </a:p>
          <a:p>
            <a:pPr marL="0" indent="0">
              <a:buNone/>
            </a:pPr>
            <a:r>
              <a:rPr lang="nb-NO" dirty="0" smtClean="0"/>
              <a:t> </a:t>
            </a:r>
            <a:endParaRPr lang="en-US" dirty="0"/>
          </a:p>
        </p:txBody>
      </p:sp>
    </p:spTree>
    <p:extLst>
      <p:ext uri="{BB962C8B-B14F-4D97-AF65-F5344CB8AC3E}">
        <p14:creationId xmlns:p14="http://schemas.microsoft.com/office/powerpoint/2010/main" val="8151432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0260" y="1983035"/>
            <a:ext cx="2239347" cy="4389774"/>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ctr"/>
            <a:r>
              <a:rPr lang="en-US" sz="2000" dirty="0" smtClean="0">
                <a:latin typeface="Segoe UI Light" panose="020B0502040204020203" pitchFamily="34" charset="0"/>
                <a:ea typeface="Segoe UI" pitchFamily="34" charset="0"/>
                <a:cs typeface="Segoe UI Light" panose="020B0502040204020203" pitchFamily="34" charset="0"/>
              </a:rPr>
              <a:t>Format Detectors</a:t>
            </a:r>
            <a:endParaRPr lang="en-US" sz="2000" dirty="0">
              <a:latin typeface="Segoe UI Light" panose="020B0502040204020203" pitchFamily="34" charset="0"/>
              <a:ea typeface="Segoe UI" pitchFamily="34" charset="0"/>
              <a:cs typeface="Segoe UI Light" panose="020B0502040204020203" pitchFamily="34" charset="0"/>
            </a:endParaRPr>
          </a:p>
        </p:txBody>
      </p:sp>
      <p:sp>
        <p:nvSpPr>
          <p:cNvPr id="3" name="Title 2"/>
          <p:cNvSpPr>
            <a:spLocks noGrp="1"/>
          </p:cNvSpPr>
          <p:nvPr>
            <p:ph type="title"/>
          </p:nvPr>
        </p:nvSpPr>
        <p:spPr/>
        <p:txBody>
          <a:bodyPr/>
          <a:lstStyle/>
          <a:p>
            <a:r>
              <a:rPr lang="fi-FI" dirty="0" smtClean="0"/>
              <a:t>Parsers</a:t>
            </a:r>
            <a:endParaRPr lang="en-US" dirty="0"/>
          </a:p>
        </p:txBody>
      </p:sp>
      <p:sp>
        <p:nvSpPr>
          <p:cNvPr id="4" name="Text Placeholder 3"/>
          <p:cNvSpPr>
            <a:spLocks noGrp="1"/>
          </p:cNvSpPr>
          <p:nvPr>
            <p:ph type="body" sz="quarter" idx="10"/>
          </p:nvPr>
        </p:nvSpPr>
        <p:spPr>
          <a:xfrm>
            <a:off x="519112" y="1447799"/>
            <a:ext cx="11149013" cy="693855"/>
          </a:xfrm>
        </p:spPr>
        <p:txBody>
          <a:bodyPr/>
          <a:lstStyle/>
          <a:p>
            <a:r>
              <a:rPr lang="fi-FI" sz="3200" dirty="0" smtClean="0"/>
              <a:t>Format Handlers and IFilters</a:t>
            </a:r>
            <a:endParaRPr lang="en-US" sz="3200" dirty="0"/>
          </a:p>
        </p:txBody>
      </p:sp>
      <p:sp>
        <p:nvSpPr>
          <p:cNvPr id="5" name="Rectangle 4"/>
          <p:cNvSpPr/>
          <p:nvPr/>
        </p:nvSpPr>
        <p:spPr>
          <a:xfrm>
            <a:off x="3910253" y="1983034"/>
            <a:ext cx="2239347" cy="4389775"/>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ctr"/>
            <a:r>
              <a:rPr lang="en-US" sz="2000" dirty="0" smtClean="0">
                <a:latin typeface="Segoe UI Light" panose="020B0502040204020203" pitchFamily="34" charset="0"/>
                <a:ea typeface="Segoe UI" pitchFamily="34" charset="0"/>
                <a:cs typeface="Segoe UI Light" panose="020B0502040204020203" pitchFamily="34" charset="0"/>
              </a:rPr>
              <a:t>Formats</a:t>
            </a:r>
            <a:endParaRPr lang="en-US" sz="2000" dirty="0">
              <a:latin typeface="Segoe UI Light" panose="020B0502040204020203" pitchFamily="34" charset="0"/>
              <a:ea typeface="Segoe UI" pitchFamily="34" charset="0"/>
              <a:cs typeface="Segoe UI Light" panose="020B0502040204020203" pitchFamily="34" charset="0"/>
            </a:endParaRPr>
          </a:p>
        </p:txBody>
      </p:sp>
      <p:sp>
        <p:nvSpPr>
          <p:cNvPr id="6" name="Rectangle 5"/>
          <p:cNvSpPr/>
          <p:nvPr/>
        </p:nvSpPr>
        <p:spPr>
          <a:xfrm>
            <a:off x="6430246" y="1983035"/>
            <a:ext cx="2239347" cy="4389774"/>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ctr"/>
            <a:r>
              <a:rPr lang="en-US" sz="2000" dirty="0" err="1" smtClean="0">
                <a:latin typeface="Segoe UI Light" panose="020B0502040204020203" pitchFamily="34" charset="0"/>
                <a:ea typeface="Segoe UI" pitchFamily="34" charset="0"/>
                <a:cs typeface="Segoe UI Light" panose="020B0502040204020203" pitchFamily="34" charset="0"/>
              </a:rPr>
              <a:t>IFilters</a:t>
            </a:r>
            <a:endParaRPr lang="en-US" sz="2000" dirty="0">
              <a:latin typeface="Segoe UI Light" panose="020B0502040204020203" pitchFamily="34" charset="0"/>
              <a:ea typeface="Segoe UI" pitchFamily="34" charset="0"/>
              <a:cs typeface="Segoe UI Light" panose="020B0502040204020203" pitchFamily="34" charset="0"/>
            </a:endParaRPr>
          </a:p>
        </p:txBody>
      </p:sp>
      <p:sp>
        <p:nvSpPr>
          <p:cNvPr id="7" name="Rectangle 6"/>
          <p:cNvSpPr/>
          <p:nvPr/>
        </p:nvSpPr>
        <p:spPr>
          <a:xfrm>
            <a:off x="8950239" y="1983035"/>
            <a:ext cx="2349132" cy="4389774"/>
          </a:xfrm>
          <a:prstGeom prst="rect">
            <a:avLst/>
          </a:prstGeom>
          <a:solidFill>
            <a:schemeClr val="bg1">
              <a:lumMod val="95000"/>
              <a:alpha val="90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tlCol="0" anchor="t"/>
          <a:lstStyle/>
          <a:p>
            <a:pPr algn="ctr"/>
            <a:r>
              <a:rPr lang="en-US" sz="2000" dirty="0" smtClean="0">
                <a:latin typeface="Segoe UI Light" panose="020B0502040204020203" pitchFamily="34" charset="0"/>
                <a:ea typeface="Segoe UI" pitchFamily="34" charset="0"/>
                <a:cs typeface="Segoe UI Light" panose="020B0502040204020203" pitchFamily="34" charset="0"/>
              </a:rPr>
              <a:t>Format Handlers</a:t>
            </a:r>
            <a:endParaRPr lang="en-US" sz="2000" dirty="0">
              <a:latin typeface="Segoe UI Light" panose="020B0502040204020203" pitchFamily="34" charset="0"/>
              <a:ea typeface="Segoe UI" pitchFamily="34" charset="0"/>
              <a:cs typeface="Segoe UI Light" panose="020B0502040204020203" pitchFamily="34" charset="0"/>
            </a:endParaRPr>
          </a:p>
        </p:txBody>
      </p:sp>
      <p:sp>
        <p:nvSpPr>
          <p:cNvPr id="8" name="Round Diagonal Corner Rectangle 7"/>
          <p:cNvSpPr/>
          <p:nvPr/>
        </p:nvSpPr>
        <p:spPr bwMode="auto">
          <a:xfrm>
            <a:off x="4254756" y="2454337"/>
            <a:ext cx="1567545" cy="335305"/>
          </a:xfrm>
          <a:prstGeom prst="round2Diag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err="1" smtClean="0">
                <a:solidFill>
                  <a:schemeClr val="bg1"/>
                </a:solidFill>
                <a:latin typeface="Segoe UI" pitchFamily="34" charset="0"/>
                <a:ea typeface="Segoe UI" pitchFamily="34" charset="0"/>
                <a:cs typeface="Segoe UI" pitchFamily="34" charset="0"/>
              </a:rPr>
              <a:t>htm</a:t>
            </a:r>
            <a:endParaRPr lang="en-US" sz="1200" dirty="0" smtClean="0">
              <a:solidFill>
                <a:schemeClr val="bg1"/>
              </a:solidFill>
              <a:latin typeface="Segoe UI" pitchFamily="34" charset="0"/>
              <a:ea typeface="Segoe UI" pitchFamily="34" charset="0"/>
              <a:cs typeface="Segoe UI" pitchFamily="34" charset="0"/>
            </a:endParaRPr>
          </a:p>
        </p:txBody>
      </p:sp>
      <p:sp>
        <p:nvSpPr>
          <p:cNvPr id="9" name="Round Diagonal Corner Rectangle 8"/>
          <p:cNvSpPr/>
          <p:nvPr/>
        </p:nvSpPr>
        <p:spPr bwMode="auto">
          <a:xfrm>
            <a:off x="4254756" y="2882361"/>
            <a:ext cx="1567545" cy="335305"/>
          </a:xfrm>
          <a:prstGeom prst="round2Diag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html</a:t>
            </a:r>
          </a:p>
        </p:txBody>
      </p:sp>
      <p:sp>
        <p:nvSpPr>
          <p:cNvPr id="10" name="Round Diagonal Corner Rectangle 9"/>
          <p:cNvSpPr/>
          <p:nvPr/>
        </p:nvSpPr>
        <p:spPr bwMode="auto">
          <a:xfrm>
            <a:off x="4254756" y="3310385"/>
            <a:ext cx="1567545" cy="335305"/>
          </a:xfrm>
          <a:prstGeom prst="round2Diag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pdf</a:t>
            </a:r>
          </a:p>
        </p:txBody>
      </p:sp>
      <p:sp>
        <p:nvSpPr>
          <p:cNvPr id="11" name="Round Diagonal Corner Rectangle 10"/>
          <p:cNvSpPr/>
          <p:nvPr/>
        </p:nvSpPr>
        <p:spPr bwMode="auto">
          <a:xfrm>
            <a:off x="4266152" y="3735828"/>
            <a:ext cx="1567545" cy="335305"/>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fi-FI" sz="1200" dirty="0" smtClean="0">
                <a:solidFill>
                  <a:schemeClr val="tx1"/>
                </a:solidFill>
                <a:latin typeface="Segoe UI" pitchFamily="34" charset="0"/>
                <a:ea typeface="Segoe UI" pitchFamily="34" charset="0"/>
                <a:cs typeface="Segoe UI" pitchFamily="34" charset="0"/>
              </a:rPr>
              <a:t>vds</a:t>
            </a:r>
            <a:endParaRPr lang="en-US" sz="1200" dirty="0" smtClean="0">
              <a:solidFill>
                <a:schemeClr val="tx1"/>
              </a:solidFill>
              <a:latin typeface="Segoe UI" pitchFamily="34" charset="0"/>
              <a:ea typeface="Segoe UI" pitchFamily="34" charset="0"/>
              <a:cs typeface="Segoe UI" pitchFamily="34" charset="0"/>
            </a:endParaRPr>
          </a:p>
        </p:txBody>
      </p:sp>
      <p:sp>
        <p:nvSpPr>
          <p:cNvPr id="12" name="Round Diagonal Corner Rectangle 11"/>
          <p:cNvSpPr/>
          <p:nvPr/>
        </p:nvSpPr>
        <p:spPr bwMode="auto">
          <a:xfrm>
            <a:off x="4266152" y="4163852"/>
            <a:ext cx="1567545" cy="335305"/>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one</a:t>
            </a:r>
          </a:p>
        </p:txBody>
      </p:sp>
      <p:sp>
        <p:nvSpPr>
          <p:cNvPr id="13" name="Round Diagonal Corner Rectangle 12"/>
          <p:cNvSpPr/>
          <p:nvPr/>
        </p:nvSpPr>
        <p:spPr bwMode="auto">
          <a:xfrm>
            <a:off x="4266152" y="4591876"/>
            <a:ext cx="1567545" cy="335305"/>
          </a:xfrm>
          <a:prstGeom prst="round2Diag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err="1" smtClean="0">
                <a:solidFill>
                  <a:schemeClr val="bg1"/>
                </a:solidFill>
                <a:latin typeface="Segoe UI" pitchFamily="34" charset="0"/>
                <a:ea typeface="Segoe UI" pitchFamily="34" charset="0"/>
                <a:cs typeface="Segoe UI" pitchFamily="34" charset="0"/>
              </a:rPr>
              <a:t>vesku</a:t>
            </a:r>
            <a:endParaRPr lang="en-US" sz="1200" dirty="0" smtClean="0">
              <a:solidFill>
                <a:schemeClr val="bg1"/>
              </a:solidFill>
              <a:latin typeface="Segoe UI" pitchFamily="34" charset="0"/>
              <a:ea typeface="Segoe UI" pitchFamily="34" charset="0"/>
              <a:cs typeface="Segoe UI" pitchFamily="34" charset="0"/>
            </a:endParaRPr>
          </a:p>
        </p:txBody>
      </p:sp>
      <p:sp>
        <p:nvSpPr>
          <p:cNvPr id="14" name="Round Diagonal Corner Rectangle 13"/>
          <p:cNvSpPr/>
          <p:nvPr/>
        </p:nvSpPr>
        <p:spPr bwMode="auto">
          <a:xfrm>
            <a:off x="4266152" y="5017319"/>
            <a:ext cx="1567545" cy="335305"/>
          </a:xfrm>
          <a:prstGeom prst="round2Diag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err="1" smtClean="0">
                <a:solidFill>
                  <a:schemeClr val="bg1"/>
                </a:solidFill>
                <a:latin typeface="Segoe UI" pitchFamily="34" charset="0"/>
                <a:ea typeface="Segoe UI" pitchFamily="34" charset="0"/>
                <a:cs typeface="Segoe UI" pitchFamily="34" charset="0"/>
              </a:rPr>
              <a:t>docx</a:t>
            </a:r>
            <a:endParaRPr lang="en-US" sz="1200" dirty="0" smtClean="0">
              <a:solidFill>
                <a:schemeClr val="bg1"/>
              </a:solidFill>
              <a:latin typeface="Segoe UI" pitchFamily="34" charset="0"/>
              <a:ea typeface="Segoe UI" pitchFamily="34" charset="0"/>
              <a:cs typeface="Segoe UI" pitchFamily="34" charset="0"/>
            </a:endParaRPr>
          </a:p>
        </p:txBody>
      </p:sp>
      <p:sp>
        <p:nvSpPr>
          <p:cNvPr id="15" name="Round Diagonal Corner Rectangle 14"/>
          <p:cNvSpPr/>
          <p:nvPr/>
        </p:nvSpPr>
        <p:spPr bwMode="auto">
          <a:xfrm>
            <a:off x="4266152" y="5445343"/>
            <a:ext cx="1567545" cy="335305"/>
          </a:xfrm>
          <a:prstGeom prst="round2Diag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err="1" smtClean="0">
                <a:solidFill>
                  <a:schemeClr val="bg1"/>
                </a:solidFill>
                <a:latin typeface="Segoe UI" pitchFamily="34" charset="0"/>
                <a:ea typeface="Segoe UI" pitchFamily="34" charset="0"/>
                <a:cs typeface="Segoe UI" pitchFamily="34" charset="0"/>
              </a:rPr>
              <a:t>dotx</a:t>
            </a:r>
            <a:endParaRPr lang="en-US" sz="1200" dirty="0" smtClean="0">
              <a:solidFill>
                <a:schemeClr val="bg1"/>
              </a:solidFill>
              <a:latin typeface="Segoe UI" pitchFamily="34" charset="0"/>
              <a:ea typeface="Segoe UI" pitchFamily="34" charset="0"/>
              <a:cs typeface="Segoe UI" pitchFamily="34" charset="0"/>
            </a:endParaRPr>
          </a:p>
        </p:txBody>
      </p:sp>
      <p:sp>
        <p:nvSpPr>
          <p:cNvPr id="16" name="Round Diagonal Corner Rectangle 15"/>
          <p:cNvSpPr/>
          <p:nvPr/>
        </p:nvSpPr>
        <p:spPr bwMode="auto">
          <a:xfrm>
            <a:off x="4266152" y="5873367"/>
            <a:ext cx="1567545" cy="335305"/>
          </a:xfrm>
          <a:prstGeom prst="round2Diag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err="1" smtClean="0">
                <a:solidFill>
                  <a:schemeClr val="bg1"/>
                </a:solidFill>
                <a:latin typeface="Segoe UI" pitchFamily="34" charset="0"/>
                <a:ea typeface="Segoe UI" pitchFamily="34" charset="0"/>
                <a:cs typeface="Segoe UI" pitchFamily="34" charset="0"/>
              </a:rPr>
              <a:t>xlsx</a:t>
            </a:r>
            <a:endParaRPr lang="en-US" sz="1200" dirty="0" smtClean="0">
              <a:solidFill>
                <a:schemeClr val="bg1"/>
              </a:solidFill>
              <a:latin typeface="Segoe UI" pitchFamily="34" charset="0"/>
              <a:ea typeface="Segoe UI" pitchFamily="34" charset="0"/>
              <a:cs typeface="Segoe UI" pitchFamily="34" charset="0"/>
            </a:endParaRPr>
          </a:p>
        </p:txBody>
      </p:sp>
      <p:sp>
        <p:nvSpPr>
          <p:cNvPr id="17" name="Round Diagonal Corner Rectangle 16"/>
          <p:cNvSpPr/>
          <p:nvPr/>
        </p:nvSpPr>
        <p:spPr bwMode="auto">
          <a:xfrm>
            <a:off x="6766146" y="5789693"/>
            <a:ext cx="1567545" cy="502958"/>
          </a:xfrm>
          <a:prstGeom prst="round2Diag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Office 2003 spreadsheet </a:t>
            </a:r>
            <a:r>
              <a:rPr lang="en-US" sz="1200" dirty="0" err="1" smtClean="0">
                <a:solidFill>
                  <a:schemeClr val="bg1"/>
                </a:solidFill>
                <a:latin typeface="Segoe UI" pitchFamily="34" charset="0"/>
                <a:ea typeface="Segoe UI" pitchFamily="34" charset="0"/>
                <a:cs typeface="Segoe UI" pitchFamily="34" charset="0"/>
              </a:rPr>
              <a:t>IFilter</a:t>
            </a:r>
            <a:endParaRPr lang="en-US" sz="1200" dirty="0" smtClean="0">
              <a:solidFill>
                <a:schemeClr val="bg1"/>
              </a:solidFill>
              <a:latin typeface="Segoe UI" pitchFamily="34" charset="0"/>
              <a:ea typeface="Segoe UI" pitchFamily="34" charset="0"/>
              <a:cs typeface="Segoe UI" pitchFamily="34" charset="0"/>
            </a:endParaRPr>
          </a:p>
        </p:txBody>
      </p:sp>
      <p:sp>
        <p:nvSpPr>
          <p:cNvPr id="18" name="Round Diagonal Corner Rectangle 17"/>
          <p:cNvSpPr/>
          <p:nvPr/>
        </p:nvSpPr>
        <p:spPr bwMode="auto">
          <a:xfrm>
            <a:off x="6766146" y="5119960"/>
            <a:ext cx="1567545" cy="504000"/>
          </a:xfrm>
          <a:prstGeom prst="round2Diag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Office 2003 Word Processor </a:t>
            </a:r>
            <a:r>
              <a:rPr lang="en-US" sz="1200" dirty="0" err="1" smtClean="0">
                <a:solidFill>
                  <a:schemeClr val="bg1"/>
                </a:solidFill>
                <a:latin typeface="Segoe UI" pitchFamily="34" charset="0"/>
                <a:ea typeface="Segoe UI" pitchFamily="34" charset="0"/>
                <a:cs typeface="Segoe UI" pitchFamily="34" charset="0"/>
              </a:rPr>
              <a:t>IFilter</a:t>
            </a:r>
            <a:endParaRPr lang="en-US" sz="1200" dirty="0" smtClean="0">
              <a:solidFill>
                <a:schemeClr val="bg1"/>
              </a:solidFill>
              <a:latin typeface="Segoe UI" pitchFamily="34" charset="0"/>
              <a:ea typeface="Segoe UI" pitchFamily="34" charset="0"/>
              <a:cs typeface="Segoe UI" pitchFamily="34" charset="0"/>
            </a:endParaRPr>
          </a:p>
        </p:txBody>
      </p:sp>
      <p:sp>
        <p:nvSpPr>
          <p:cNvPr id="19" name="Round Diagonal Corner Rectangle 18"/>
          <p:cNvSpPr/>
          <p:nvPr/>
        </p:nvSpPr>
        <p:spPr bwMode="auto">
          <a:xfrm>
            <a:off x="9284993" y="5123143"/>
            <a:ext cx="1567545" cy="504000"/>
          </a:xfrm>
          <a:prstGeom prst="round2Diag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Word Processor </a:t>
            </a:r>
            <a:r>
              <a:rPr lang="en-US" sz="1200" dirty="0" err="1" smtClean="0">
                <a:solidFill>
                  <a:schemeClr val="bg1"/>
                </a:solidFill>
                <a:latin typeface="Segoe UI" pitchFamily="34" charset="0"/>
                <a:ea typeface="Segoe UI" pitchFamily="34" charset="0"/>
                <a:cs typeface="Segoe UI" pitchFamily="34" charset="0"/>
              </a:rPr>
              <a:t>Ifilter</a:t>
            </a:r>
            <a:r>
              <a:rPr lang="en-US" sz="1200" dirty="0" smtClean="0">
                <a:solidFill>
                  <a:schemeClr val="bg1"/>
                </a:solidFill>
                <a:latin typeface="Segoe UI" pitchFamily="34" charset="0"/>
                <a:ea typeface="Segoe UI" pitchFamily="34" charset="0"/>
                <a:cs typeface="Segoe UI" pitchFamily="34" charset="0"/>
              </a:rPr>
              <a:t> Format Handler</a:t>
            </a:r>
          </a:p>
        </p:txBody>
      </p:sp>
      <p:sp>
        <p:nvSpPr>
          <p:cNvPr id="20" name="Round Diagonal Corner Rectangle 19"/>
          <p:cNvSpPr/>
          <p:nvPr/>
        </p:nvSpPr>
        <p:spPr bwMode="auto">
          <a:xfrm>
            <a:off x="9284993" y="5788651"/>
            <a:ext cx="1567545" cy="504000"/>
          </a:xfrm>
          <a:prstGeom prst="round2Diag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Spreadsheet </a:t>
            </a:r>
            <a:r>
              <a:rPr lang="en-US" sz="1200" dirty="0" err="1" smtClean="0">
                <a:solidFill>
                  <a:schemeClr val="bg1"/>
                </a:solidFill>
                <a:latin typeface="Segoe UI" pitchFamily="34" charset="0"/>
                <a:ea typeface="Segoe UI" pitchFamily="34" charset="0"/>
                <a:cs typeface="Segoe UI" pitchFamily="34" charset="0"/>
              </a:rPr>
              <a:t>Ifilter</a:t>
            </a:r>
            <a:r>
              <a:rPr lang="en-US" sz="1200" dirty="0" smtClean="0">
                <a:solidFill>
                  <a:schemeClr val="bg1"/>
                </a:solidFill>
                <a:latin typeface="Segoe UI" pitchFamily="34" charset="0"/>
                <a:ea typeface="Segoe UI" pitchFamily="34" charset="0"/>
                <a:cs typeface="Segoe UI" pitchFamily="34" charset="0"/>
              </a:rPr>
              <a:t> Format Handler</a:t>
            </a:r>
          </a:p>
        </p:txBody>
      </p:sp>
      <p:sp>
        <p:nvSpPr>
          <p:cNvPr id="21" name="Round Diagonal Corner Rectangle 20"/>
          <p:cNvSpPr/>
          <p:nvPr/>
        </p:nvSpPr>
        <p:spPr bwMode="auto">
          <a:xfrm>
            <a:off x="9286139" y="4508111"/>
            <a:ext cx="1567545" cy="504000"/>
          </a:xfrm>
          <a:prstGeom prst="round2Diag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err="1" smtClean="0">
                <a:solidFill>
                  <a:schemeClr val="bg1"/>
                </a:solidFill>
                <a:latin typeface="Segoe UI" pitchFamily="34" charset="0"/>
                <a:ea typeface="Segoe UI" pitchFamily="34" charset="0"/>
                <a:cs typeface="Segoe UI" pitchFamily="34" charset="0"/>
              </a:rPr>
              <a:t>Vesku</a:t>
            </a:r>
            <a:r>
              <a:rPr lang="en-US" sz="1200" dirty="0" smtClean="0">
                <a:solidFill>
                  <a:schemeClr val="bg1"/>
                </a:solidFill>
                <a:latin typeface="Segoe UI" pitchFamily="34" charset="0"/>
                <a:ea typeface="Segoe UI" pitchFamily="34" charset="0"/>
                <a:cs typeface="Segoe UI" pitchFamily="34" charset="0"/>
              </a:rPr>
              <a:t> Format Handler</a:t>
            </a:r>
          </a:p>
        </p:txBody>
      </p:sp>
      <p:sp>
        <p:nvSpPr>
          <p:cNvPr id="22" name="Round Diagonal Corner Rectangle 21"/>
          <p:cNvSpPr/>
          <p:nvPr/>
        </p:nvSpPr>
        <p:spPr bwMode="auto">
          <a:xfrm>
            <a:off x="9284992" y="2449457"/>
            <a:ext cx="1567545" cy="504000"/>
          </a:xfrm>
          <a:prstGeom prst="round2Diag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Html Format Handler</a:t>
            </a:r>
          </a:p>
        </p:txBody>
      </p:sp>
      <p:sp>
        <p:nvSpPr>
          <p:cNvPr id="23" name="Round Diagonal Corner Rectangle 22"/>
          <p:cNvSpPr/>
          <p:nvPr/>
        </p:nvSpPr>
        <p:spPr bwMode="auto">
          <a:xfrm>
            <a:off x="9284991" y="3083965"/>
            <a:ext cx="1567545" cy="504000"/>
          </a:xfrm>
          <a:prstGeom prst="round2Diag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Pdf Format Handler</a:t>
            </a:r>
          </a:p>
        </p:txBody>
      </p:sp>
      <p:sp>
        <p:nvSpPr>
          <p:cNvPr id="24" name="Round Diagonal Corner Rectangle 23"/>
          <p:cNvSpPr/>
          <p:nvPr/>
        </p:nvSpPr>
        <p:spPr bwMode="auto">
          <a:xfrm>
            <a:off x="9284991" y="3826201"/>
            <a:ext cx="1567545" cy="504000"/>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Generic </a:t>
            </a:r>
            <a:r>
              <a:rPr lang="en-US" sz="1200" dirty="0" err="1" smtClean="0">
                <a:solidFill>
                  <a:schemeClr val="tx1"/>
                </a:solidFill>
                <a:latin typeface="Segoe UI" pitchFamily="34" charset="0"/>
                <a:ea typeface="Segoe UI" pitchFamily="34" charset="0"/>
                <a:cs typeface="Segoe UI" pitchFamily="34" charset="0"/>
              </a:rPr>
              <a:t>IFilter</a:t>
            </a:r>
            <a:r>
              <a:rPr lang="en-US" sz="1200" dirty="0" smtClean="0">
                <a:solidFill>
                  <a:schemeClr val="tx1"/>
                </a:solidFill>
                <a:latin typeface="Segoe UI" pitchFamily="34" charset="0"/>
                <a:ea typeface="Segoe UI" pitchFamily="34" charset="0"/>
                <a:cs typeface="Segoe UI" pitchFamily="34" charset="0"/>
              </a:rPr>
              <a:t> Format Handler</a:t>
            </a:r>
          </a:p>
        </p:txBody>
      </p:sp>
      <p:sp>
        <p:nvSpPr>
          <p:cNvPr id="25" name="Round Diagonal Corner Rectangle 24"/>
          <p:cNvSpPr/>
          <p:nvPr/>
        </p:nvSpPr>
        <p:spPr bwMode="auto">
          <a:xfrm>
            <a:off x="1726160" y="2585760"/>
            <a:ext cx="1567545" cy="419284"/>
          </a:xfrm>
          <a:prstGeom prst="round2Diag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Html Format Detector</a:t>
            </a:r>
          </a:p>
        </p:txBody>
      </p:sp>
      <p:sp>
        <p:nvSpPr>
          <p:cNvPr id="26" name="Round Diagonal Corner Rectangle 25"/>
          <p:cNvSpPr/>
          <p:nvPr/>
        </p:nvSpPr>
        <p:spPr bwMode="auto">
          <a:xfrm>
            <a:off x="1726159" y="3270927"/>
            <a:ext cx="1567545" cy="419284"/>
          </a:xfrm>
          <a:prstGeom prst="round2Diag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PDF Format Detector</a:t>
            </a:r>
          </a:p>
        </p:txBody>
      </p:sp>
      <p:sp>
        <p:nvSpPr>
          <p:cNvPr id="27" name="Round Diagonal Corner Rectangle 26"/>
          <p:cNvSpPr/>
          <p:nvPr/>
        </p:nvSpPr>
        <p:spPr bwMode="auto">
          <a:xfrm>
            <a:off x="1726159" y="3729467"/>
            <a:ext cx="1567545" cy="419284"/>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Visio Format Detector</a:t>
            </a:r>
          </a:p>
        </p:txBody>
      </p:sp>
      <p:sp>
        <p:nvSpPr>
          <p:cNvPr id="28" name="Round Diagonal Corner Rectangle 27"/>
          <p:cNvSpPr/>
          <p:nvPr/>
        </p:nvSpPr>
        <p:spPr bwMode="auto">
          <a:xfrm>
            <a:off x="1726159" y="4208568"/>
            <a:ext cx="1567545" cy="419284"/>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One Note Format Detector</a:t>
            </a:r>
          </a:p>
        </p:txBody>
      </p:sp>
      <p:sp>
        <p:nvSpPr>
          <p:cNvPr id="29" name="Round Diagonal Corner Rectangle 28"/>
          <p:cNvSpPr/>
          <p:nvPr/>
        </p:nvSpPr>
        <p:spPr bwMode="auto">
          <a:xfrm>
            <a:off x="1726158" y="5408019"/>
            <a:ext cx="1567545" cy="419284"/>
          </a:xfrm>
          <a:prstGeom prst="round2Diag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Segoe UI" pitchFamily="34" charset="0"/>
                <a:ea typeface="Segoe UI" pitchFamily="34" charset="0"/>
                <a:cs typeface="Segoe UI" pitchFamily="34" charset="0"/>
              </a:rPr>
              <a:t>Office 2003 Format Detector</a:t>
            </a:r>
          </a:p>
        </p:txBody>
      </p:sp>
      <p:sp>
        <p:nvSpPr>
          <p:cNvPr id="30" name="Round Diagonal Corner Rectangle 29"/>
          <p:cNvSpPr/>
          <p:nvPr/>
        </p:nvSpPr>
        <p:spPr bwMode="auto">
          <a:xfrm>
            <a:off x="6766146" y="3743831"/>
            <a:ext cx="1567545" cy="334800"/>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Visio </a:t>
            </a:r>
            <a:r>
              <a:rPr lang="en-US" sz="1200" dirty="0" err="1" smtClean="0">
                <a:solidFill>
                  <a:schemeClr val="tx1"/>
                </a:solidFill>
                <a:latin typeface="Segoe UI" pitchFamily="34" charset="0"/>
                <a:ea typeface="Segoe UI" pitchFamily="34" charset="0"/>
                <a:cs typeface="Segoe UI" pitchFamily="34" charset="0"/>
              </a:rPr>
              <a:t>IFilter</a:t>
            </a:r>
            <a:endParaRPr lang="en-US" sz="1200" dirty="0" smtClean="0">
              <a:solidFill>
                <a:schemeClr val="tx1"/>
              </a:solidFill>
              <a:latin typeface="Segoe UI" pitchFamily="34" charset="0"/>
              <a:ea typeface="Segoe UI" pitchFamily="34" charset="0"/>
              <a:cs typeface="Segoe UI" pitchFamily="34" charset="0"/>
            </a:endParaRPr>
          </a:p>
        </p:txBody>
      </p:sp>
      <p:sp>
        <p:nvSpPr>
          <p:cNvPr id="31" name="Round Diagonal Corner Rectangle 30"/>
          <p:cNvSpPr/>
          <p:nvPr/>
        </p:nvSpPr>
        <p:spPr bwMode="auto">
          <a:xfrm>
            <a:off x="6766145" y="4162243"/>
            <a:ext cx="1567545" cy="334800"/>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One Note </a:t>
            </a:r>
            <a:r>
              <a:rPr lang="en-US" sz="1200" dirty="0" err="1" smtClean="0">
                <a:solidFill>
                  <a:schemeClr val="tx1"/>
                </a:solidFill>
                <a:latin typeface="Segoe UI" pitchFamily="34" charset="0"/>
                <a:ea typeface="Segoe UI" pitchFamily="34" charset="0"/>
                <a:cs typeface="Segoe UI" pitchFamily="34" charset="0"/>
              </a:rPr>
              <a:t>IFilter</a:t>
            </a:r>
            <a:endParaRPr lang="en-US" sz="1200" dirty="0" smtClean="0">
              <a:solidFill>
                <a:schemeClr val="tx1"/>
              </a:solidFill>
              <a:latin typeface="Segoe UI" pitchFamily="34" charset="0"/>
              <a:ea typeface="Segoe UI" pitchFamily="34" charset="0"/>
              <a:cs typeface="Segoe UI" pitchFamily="34" charset="0"/>
            </a:endParaRPr>
          </a:p>
        </p:txBody>
      </p:sp>
      <p:cxnSp>
        <p:nvCxnSpPr>
          <p:cNvPr id="32" name="Straight Connector 31"/>
          <p:cNvCxnSpPr>
            <a:stCxn id="25" idx="0"/>
            <a:endCxn id="8" idx="2"/>
          </p:cNvCxnSpPr>
          <p:nvPr/>
        </p:nvCxnSpPr>
        <p:spPr>
          <a:xfrm flipV="1">
            <a:off x="3293705" y="2621990"/>
            <a:ext cx="961051" cy="173412"/>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36" name="Straight Connector 35"/>
          <p:cNvCxnSpPr>
            <a:stCxn id="25" idx="0"/>
            <a:endCxn id="9" idx="2"/>
          </p:cNvCxnSpPr>
          <p:nvPr/>
        </p:nvCxnSpPr>
        <p:spPr>
          <a:xfrm>
            <a:off x="3293705" y="2795402"/>
            <a:ext cx="961051" cy="254612"/>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39" name="Straight Connector 38"/>
          <p:cNvCxnSpPr>
            <a:stCxn id="9" idx="0"/>
            <a:endCxn id="22" idx="2"/>
          </p:cNvCxnSpPr>
          <p:nvPr/>
        </p:nvCxnSpPr>
        <p:spPr>
          <a:xfrm flipV="1">
            <a:off x="5822301" y="2701457"/>
            <a:ext cx="3462691" cy="348557"/>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42" name="Straight Connector 41"/>
          <p:cNvCxnSpPr>
            <a:stCxn id="8" idx="0"/>
            <a:endCxn id="22" idx="2"/>
          </p:cNvCxnSpPr>
          <p:nvPr/>
        </p:nvCxnSpPr>
        <p:spPr>
          <a:xfrm>
            <a:off x="5822301" y="2621990"/>
            <a:ext cx="3462691" cy="79467"/>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45" name="Straight Connector 44"/>
          <p:cNvCxnSpPr>
            <a:stCxn id="10" idx="0"/>
            <a:endCxn id="23" idx="2"/>
          </p:cNvCxnSpPr>
          <p:nvPr/>
        </p:nvCxnSpPr>
        <p:spPr>
          <a:xfrm flipV="1">
            <a:off x="5822301" y="3335965"/>
            <a:ext cx="3462690" cy="142073"/>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48" name="Straight Connector 47"/>
          <p:cNvCxnSpPr>
            <a:stCxn id="11" idx="0"/>
            <a:endCxn id="30" idx="2"/>
          </p:cNvCxnSpPr>
          <p:nvPr/>
        </p:nvCxnSpPr>
        <p:spPr>
          <a:xfrm>
            <a:off x="5833697" y="3903481"/>
            <a:ext cx="932449" cy="7750"/>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51" name="Straight Connector 50"/>
          <p:cNvCxnSpPr>
            <a:stCxn id="30" idx="0"/>
            <a:endCxn id="24" idx="2"/>
          </p:cNvCxnSpPr>
          <p:nvPr/>
        </p:nvCxnSpPr>
        <p:spPr>
          <a:xfrm>
            <a:off x="8333691" y="3911231"/>
            <a:ext cx="951300" cy="166970"/>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54" name="Straight Connector 53"/>
          <p:cNvCxnSpPr>
            <a:stCxn id="31" idx="0"/>
            <a:endCxn id="24" idx="2"/>
          </p:cNvCxnSpPr>
          <p:nvPr/>
        </p:nvCxnSpPr>
        <p:spPr>
          <a:xfrm flipV="1">
            <a:off x="8333690" y="4078201"/>
            <a:ext cx="951301" cy="251442"/>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58" name="Straight Connector 57"/>
          <p:cNvCxnSpPr>
            <a:stCxn id="12" idx="0"/>
            <a:endCxn id="31" idx="2"/>
          </p:cNvCxnSpPr>
          <p:nvPr/>
        </p:nvCxnSpPr>
        <p:spPr>
          <a:xfrm flipV="1">
            <a:off x="5833697" y="4329643"/>
            <a:ext cx="932448" cy="1862"/>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61" name="Straight Connector 60"/>
          <p:cNvCxnSpPr>
            <a:stCxn id="27" idx="0"/>
            <a:endCxn id="11" idx="2"/>
          </p:cNvCxnSpPr>
          <p:nvPr/>
        </p:nvCxnSpPr>
        <p:spPr>
          <a:xfrm flipV="1">
            <a:off x="3293704" y="3903481"/>
            <a:ext cx="972448" cy="35628"/>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64" name="Straight Connector 63"/>
          <p:cNvCxnSpPr>
            <a:stCxn id="28" idx="0"/>
            <a:endCxn id="12" idx="2"/>
          </p:cNvCxnSpPr>
          <p:nvPr/>
        </p:nvCxnSpPr>
        <p:spPr>
          <a:xfrm flipV="1">
            <a:off x="3293704" y="4331505"/>
            <a:ext cx="972448" cy="86705"/>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67" name="Straight Connector 66"/>
          <p:cNvCxnSpPr>
            <a:stCxn id="13" idx="0"/>
            <a:endCxn id="21" idx="2"/>
          </p:cNvCxnSpPr>
          <p:nvPr/>
        </p:nvCxnSpPr>
        <p:spPr>
          <a:xfrm>
            <a:off x="5833697" y="4759529"/>
            <a:ext cx="3452442" cy="582"/>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71" name="Straight Connector 70"/>
          <p:cNvCxnSpPr>
            <a:stCxn id="29" idx="0"/>
            <a:endCxn id="14" idx="2"/>
          </p:cNvCxnSpPr>
          <p:nvPr/>
        </p:nvCxnSpPr>
        <p:spPr>
          <a:xfrm flipV="1">
            <a:off x="3293703" y="5184972"/>
            <a:ext cx="972449" cy="432689"/>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74" name="Straight Connector 73"/>
          <p:cNvCxnSpPr>
            <a:stCxn id="29" idx="0"/>
            <a:endCxn id="15" idx="2"/>
          </p:cNvCxnSpPr>
          <p:nvPr/>
        </p:nvCxnSpPr>
        <p:spPr>
          <a:xfrm flipV="1">
            <a:off x="3293703" y="5612996"/>
            <a:ext cx="972449" cy="4665"/>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77" name="Straight Connector 76"/>
          <p:cNvCxnSpPr>
            <a:stCxn id="29" idx="0"/>
            <a:endCxn id="16" idx="2"/>
          </p:cNvCxnSpPr>
          <p:nvPr/>
        </p:nvCxnSpPr>
        <p:spPr>
          <a:xfrm>
            <a:off x="3293703" y="5617661"/>
            <a:ext cx="972449" cy="423359"/>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80" name="Straight Connector 79"/>
          <p:cNvCxnSpPr>
            <a:stCxn id="16" idx="0"/>
            <a:endCxn id="17" idx="2"/>
          </p:cNvCxnSpPr>
          <p:nvPr/>
        </p:nvCxnSpPr>
        <p:spPr>
          <a:xfrm>
            <a:off x="5833697" y="6041020"/>
            <a:ext cx="932449" cy="152"/>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83" name="Straight Connector 82"/>
          <p:cNvCxnSpPr>
            <a:stCxn id="15" idx="0"/>
            <a:endCxn id="18" idx="2"/>
          </p:cNvCxnSpPr>
          <p:nvPr/>
        </p:nvCxnSpPr>
        <p:spPr>
          <a:xfrm flipV="1">
            <a:off x="5833697" y="5371960"/>
            <a:ext cx="932449" cy="241036"/>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86" name="Straight Connector 85"/>
          <p:cNvCxnSpPr>
            <a:stCxn id="14" idx="0"/>
            <a:endCxn id="18" idx="2"/>
          </p:cNvCxnSpPr>
          <p:nvPr/>
        </p:nvCxnSpPr>
        <p:spPr>
          <a:xfrm>
            <a:off x="5833697" y="5184972"/>
            <a:ext cx="932449" cy="186988"/>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89" name="Straight Connector 88"/>
          <p:cNvCxnSpPr>
            <a:stCxn id="18" idx="0"/>
            <a:endCxn id="19" idx="2"/>
          </p:cNvCxnSpPr>
          <p:nvPr/>
        </p:nvCxnSpPr>
        <p:spPr>
          <a:xfrm>
            <a:off x="8333691" y="5371960"/>
            <a:ext cx="951302" cy="3183"/>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93" name="Straight Connector 92"/>
          <p:cNvCxnSpPr>
            <a:stCxn id="17" idx="0"/>
            <a:endCxn id="20" idx="2"/>
          </p:cNvCxnSpPr>
          <p:nvPr/>
        </p:nvCxnSpPr>
        <p:spPr>
          <a:xfrm flipV="1">
            <a:off x="8333691" y="6040651"/>
            <a:ext cx="951302" cy="521"/>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98" name="Straight Connector 97"/>
          <p:cNvCxnSpPr>
            <a:stCxn id="26" idx="0"/>
            <a:endCxn id="10" idx="2"/>
          </p:cNvCxnSpPr>
          <p:nvPr/>
        </p:nvCxnSpPr>
        <p:spPr>
          <a:xfrm flipV="1">
            <a:off x="3293704" y="3478038"/>
            <a:ext cx="961052" cy="2531"/>
          </a:xfrm>
          <a:prstGeom prst="line">
            <a:avLst/>
          </a:prstGeom>
          <a:ln w="190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119" name="Elbow Connector 118"/>
          <p:cNvCxnSpPr>
            <a:stCxn id="19" idx="0"/>
            <a:endCxn id="24" idx="0"/>
          </p:cNvCxnSpPr>
          <p:nvPr/>
        </p:nvCxnSpPr>
        <p:spPr>
          <a:xfrm flipH="1" flipV="1">
            <a:off x="10852536" y="4078201"/>
            <a:ext cx="2" cy="1296942"/>
          </a:xfrm>
          <a:prstGeom prst="bentConnector3">
            <a:avLst>
              <a:gd name="adj1" fmla="val -11430000000"/>
            </a:avLst>
          </a:prstGeom>
          <a:ln w="19050">
            <a:prstDash val="dash"/>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123" name="Elbow Connector 122"/>
          <p:cNvCxnSpPr>
            <a:stCxn id="20" idx="0"/>
            <a:endCxn id="24" idx="0"/>
          </p:cNvCxnSpPr>
          <p:nvPr/>
        </p:nvCxnSpPr>
        <p:spPr>
          <a:xfrm flipH="1" flipV="1">
            <a:off x="10852536" y="4078201"/>
            <a:ext cx="2" cy="1962450"/>
          </a:xfrm>
          <a:prstGeom prst="bentConnector3">
            <a:avLst>
              <a:gd name="adj1" fmla="val -11430000000"/>
            </a:avLst>
          </a:prstGeom>
          <a:ln w="19050">
            <a:prstDash val="dash"/>
            <a:headEnd type="none" w="lg" len="med"/>
            <a:tailEnd type="triangle" w="lg"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13126192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Service Call-Out</a:t>
            </a:r>
            <a:endParaRPr lang="en-US" dirty="0"/>
          </a:p>
        </p:txBody>
      </p:sp>
    </p:spTree>
    <p:extLst>
      <p:ext uri="{BB962C8B-B14F-4D97-AF65-F5344CB8AC3E}">
        <p14:creationId xmlns:p14="http://schemas.microsoft.com/office/powerpoint/2010/main" val="169256418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Service Call-Out</a:t>
            </a:r>
            <a:endParaRPr lang="en-US" dirty="0"/>
          </a:p>
        </p:txBody>
      </p:sp>
      <p:sp>
        <p:nvSpPr>
          <p:cNvPr id="9" name="Content Placeholder 4"/>
          <p:cNvSpPr>
            <a:spLocks noGrp="1"/>
          </p:cNvSpPr>
          <p:nvPr>
            <p:ph type="body" sz="quarter" idx="10"/>
          </p:nvPr>
        </p:nvSpPr>
        <p:spPr/>
        <p:txBody>
          <a:bodyPr/>
          <a:lstStyle/>
          <a:p>
            <a:r>
              <a:rPr lang="en-US" sz="3600" dirty="0" smtClean="0"/>
              <a:t>Transform managed properties using a custom web service</a:t>
            </a:r>
          </a:p>
          <a:p>
            <a:pPr lvl="1"/>
            <a:r>
              <a:rPr lang="nb-NO" sz="2000" dirty="0" smtClean="0"/>
              <a:t>Data cleansing</a:t>
            </a:r>
          </a:p>
          <a:p>
            <a:pPr lvl="1"/>
            <a:r>
              <a:rPr lang="nb-NO" sz="2000" dirty="0" smtClean="0"/>
              <a:t>Entity extraction</a:t>
            </a:r>
          </a:p>
          <a:p>
            <a:pPr lvl="1"/>
            <a:r>
              <a:rPr lang="nb-NO" sz="2000" dirty="0" smtClean="0"/>
              <a:t>Classification and tagging</a:t>
            </a:r>
            <a:endParaRPr lang="en-US" sz="2000" dirty="0" smtClean="0"/>
          </a:p>
          <a:p>
            <a:r>
              <a:rPr lang="en-US" sz="3600" dirty="0"/>
              <a:t>SOAP web service</a:t>
            </a:r>
          </a:p>
          <a:p>
            <a:pPr lvl="1"/>
            <a:r>
              <a:rPr lang="nb-NO" sz="2000" dirty="0" smtClean="0"/>
              <a:t>Reads a set of managed properties and returns new or modified properties</a:t>
            </a:r>
            <a:endParaRPr lang="en-US" sz="2000" dirty="0"/>
          </a:p>
          <a:p>
            <a:r>
              <a:rPr lang="nb-NO" sz="3600" dirty="0" smtClean="0"/>
              <a:t>Content </a:t>
            </a:r>
            <a:r>
              <a:rPr lang="nb-NO" sz="3600" dirty="0"/>
              <a:t>Processing web service client</a:t>
            </a:r>
            <a:endParaRPr lang="en-US" sz="3600" dirty="0"/>
          </a:p>
          <a:p>
            <a:pPr lvl="1"/>
            <a:r>
              <a:rPr lang="nb-NO" sz="2000" dirty="0" smtClean="0"/>
              <a:t>Trigger conditition controls when to do (synchronous) call-out</a:t>
            </a:r>
          </a:p>
          <a:p>
            <a:pPr lvl="1"/>
            <a:r>
              <a:rPr lang="nb-NO" sz="2000" dirty="0" smtClean="0"/>
              <a:t>New </a:t>
            </a:r>
            <a:r>
              <a:rPr lang="nb-NO" sz="2000" dirty="0"/>
              <a:t>or modified managed property values get </a:t>
            </a:r>
            <a:r>
              <a:rPr lang="nb-NO" sz="2000" dirty="0" smtClean="0"/>
              <a:t>indexed</a:t>
            </a:r>
          </a:p>
          <a:p>
            <a:pPr lvl="1"/>
            <a:r>
              <a:rPr lang="nb-NO" sz="2000" dirty="0" smtClean="0"/>
              <a:t>Configurable error handling: Warn or Fail document</a:t>
            </a:r>
            <a:endParaRPr lang="nb-NO" sz="2000" dirty="0"/>
          </a:p>
          <a:p>
            <a:pPr lvl="1"/>
            <a:endParaRPr lang="en-US" sz="2000" dirty="0" smtClean="0">
              <a:latin typeface="Consolas" pitchFamily="49" charset="0"/>
              <a:cs typeface="Consolas" pitchFamily="49" charset="0"/>
            </a:endParaRPr>
          </a:p>
          <a:p>
            <a:endParaRPr lang="en-US" sz="3600" dirty="0"/>
          </a:p>
        </p:txBody>
      </p:sp>
      <p:sp>
        <p:nvSpPr>
          <p:cNvPr id="7" name="Rectangle 2"/>
          <p:cNvSpPr>
            <a:spLocks noChangeArrowheads="1"/>
          </p:cNvSpPr>
          <p:nvPr/>
        </p:nvSpPr>
        <p:spPr bwMode="auto">
          <a:xfrm>
            <a:off x="0" y="-197676"/>
            <a:ext cx="236770" cy="39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208" tIns="58604" rIns="117208" bIns="58604"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9450969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Search Overview</a:t>
            </a:r>
            <a:endParaRPr lang="en-US" dirty="0"/>
          </a:p>
        </p:txBody>
      </p:sp>
    </p:spTree>
    <p:extLst>
      <p:ext uri="{BB962C8B-B14F-4D97-AF65-F5344CB8AC3E}">
        <p14:creationId xmlns:p14="http://schemas.microsoft.com/office/powerpoint/2010/main" val="246637341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r>
              <a:rPr lang="en-US" dirty="0"/>
              <a:t>Web Service </a:t>
            </a:r>
            <a:r>
              <a:rPr lang="en-US" dirty="0" smtClean="0"/>
              <a:t>Call-Out – Data Flow</a:t>
            </a:r>
            <a:endParaRPr lang="en-US" dirty="0"/>
          </a:p>
        </p:txBody>
      </p:sp>
      <p:grpSp>
        <p:nvGrpSpPr>
          <p:cNvPr id="14" name="Group 13"/>
          <p:cNvGrpSpPr>
            <a:grpSpLocks noChangeAspect="1"/>
          </p:cNvGrpSpPr>
          <p:nvPr/>
        </p:nvGrpSpPr>
        <p:grpSpPr>
          <a:xfrm>
            <a:off x="528443" y="4897968"/>
            <a:ext cx="1746641" cy="1491934"/>
            <a:chOff x="282221" y="3885799"/>
            <a:chExt cx="2502765" cy="2137791"/>
          </a:xfrm>
        </p:grpSpPr>
        <p:sp>
          <p:nvSpPr>
            <p:cNvPr id="15" name="Flowchart: Process 14"/>
            <p:cNvSpPr/>
            <p:nvPr/>
          </p:nvSpPr>
          <p:spPr bwMode="auto">
            <a:xfrm>
              <a:off x="282221" y="3885799"/>
              <a:ext cx="2502765" cy="2137791"/>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373159" y="4322687"/>
              <a:ext cx="2411827" cy="1590551"/>
              <a:chOff x="2667934" y="1586479"/>
              <a:chExt cx="2411827" cy="1590551"/>
            </a:xfrm>
          </p:grpSpPr>
          <p:pic>
            <p:nvPicPr>
              <p:cNvPr id="18" name="Picture 6" descr="\\MAGNUM\Projects\Microsoft\Cloud Power FY12\Design\ICONS_PNG\Professionals.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2667934" y="1695955"/>
                <a:ext cx="1371957" cy="1371600"/>
              </a:xfrm>
              <a:prstGeom prst="rect">
                <a:avLst/>
              </a:prstGeom>
              <a:noFill/>
            </p:spPr>
          </p:pic>
          <p:pic>
            <p:nvPicPr>
              <p:cNvPr id="19" name="Picture 18" descr="\\MAGNUM\Projects\Microsoft\Cloud Power FY12\Design\ICONS_PNG\Laptop.png"/>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3488796" y="1586479"/>
                <a:ext cx="1590965" cy="1590551"/>
              </a:xfrm>
              <a:prstGeom prst="rect">
                <a:avLst/>
              </a:prstGeom>
              <a:noFill/>
            </p:spPr>
          </p:pic>
        </p:grpSp>
        <p:sp>
          <p:nvSpPr>
            <p:cNvPr id="17" name="TextBox 16"/>
            <p:cNvSpPr txBox="1"/>
            <p:nvPr/>
          </p:nvSpPr>
          <p:spPr>
            <a:xfrm>
              <a:off x="664760" y="3991150"/>
              <a:ext cx="1737686" cy="441013"/>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Farm Admin</a:t>
              </a:r>
            </a:p>
          </p:txBody>
        </p:sp>
      </p:grpSp>
      <p:sp>
        <p:nvSpPr>
          <p:cNvPr id="20" name="Round Diagonal Corner Rectangle 19"/>
          <p:cNvSpPr/>
          <p:nvPr/>
        </p:nvSpPr>
        <p:spPr bwMode="auto">
          <a:xfrm>
            <a:off x="1835402" y="3067612"/>
            <a:ext cx="1101014" cy="875170"/>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400" dirty="0" smtClean="0">
                <a:solidFill>
                  <a:schemeClr val="tx1"/>
                </a:solidFill>
                <a:latin typeface="Segoe UI" pitchFamily="34" charset="0"/>
                <a:ea typeface="Segoe UI" pitchFamily="34" charset="0"/>
                <a:cs typeface="Segoe UI" pitchFamily="34" charset="0"/>
              </a:rPr>
              <a:t>Crawler</a:t>
            </a:r>
          </a:p>
        </p:txBody>
      </p:sp>
      <p:grpSp>
        <p:nvGrpSpPr>
          <p:cNvPr id="37" name="Group 36"/>
          <p:cNvGrpSpPr/>
          <p:nvPr/>
        </p:nvGrpSpPr>
        <p:grpSpPr>
          <a:xfrm>
            <a:off x="4818645" y="2703853"/>
            <a:ext cx="2948473" cy="1647487"/>
            <a:chOff x="4294916" y="2691955"/>
            <a:chExt cx="2948473" cy="1647487"/>
          </a:xfrm>
        </p:grpSpPr>
        <p:sp>
          <p:nvSpPr>
            <p:cNvPr id="23" name="Rounded Rectangle 22"/>
            <p:cNvSpPr/>
            <p:nvPr/>
          </p:nvSpPr>
          <p:spPr bwMode="auto">
            <a:xfrm>
              <a:off x="4294916" y="2691955"/>
              <a:ext cx="2948473" cy="1647487"/>
            </a:xfrm>
            <a:prstGeom prst="round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it-IT" sz="2200" dirty="0">
                  <a:solidFill>
                    <a:schemeClr val="tx1"/>
                  </a:solidFill>
                  <a:latin typeface="+mj-lt"/>
                  <a:ea typeface="Segoe UI" pitchFamily="34" charset="0"/>
                  <a:cs typeface="Segoe UI" pitchFamily="34" charset="0"/>
                </a:rPr>
                <a:t>Content Processing</a:t>
              </a:r>
              <a:endParaRPr lang="en-US" sz="2200" dirty="0">
                <a:solidFill>
                  <a:schemeClr val="tx1"/>
                </a:solidFill>
                <a:latin typeface="+mj-lt"/>
                <a:ea typeface="Segoe UI" pitchFamily="34" charset="0"/>
                <a:cs typeface="Segoe UI" pitchFamily="34" charset="0"/>
              </a:endParaRPr>
            </a:p>
          </p:txBody>
        </p:sp>
        <p:sp>
          <p:nvSpPr>
            <p:cNvPr id="24" name="Rounded Rectangle 23"/>
            <p:cNvSpPr/>
            <p:nvPr/>
          </p:nvSpPr>
          <p:spPr>
            <a:xfrm>
              <a:off x="4583315" y="3455596"/>
              <a:ext cx="2437765" cy="666833"/>
            </a:xfrm>
            <a:prstGeom prst="roundRect">
              <a:avLst/>
            </a:prstGeom>
          </p:spPr>
          <p:style>
            <a:lnRef idx="3">
              <a:schemeClr val="lt1"/>
            </a:lnRef>
            <a:fillRef idx="1">
              <a:schemeClr val="accent5"/>
            </a:fillRef>
            <a:effectRef idx="1">
              <a:schemeClr val="accent5"/>
            </a:effectRef>
            <a:fontRef idx="minor">
              <a:schemeClr val="lt1"/>
            </a:fontRef>
          </p:style>
          <p:txBody>
            <a:bodyPr lIns="117208" tIns="58604" rIns="117208" bIns="58604" rtlCol="0" anchor="t" anchorCtr="0"/>
            <a:lstStyle/>
            <a:p>
              <a:pPr algn="ctr"/>
              <a:r>
                <a:rPr lang="nb-NO" sz="1300" dirty="0"/>
                <a:t>Crawler Flow</a:t>
              </a:r>
              <a:endParaRPr lang="en-US" sz="1300" dirty="0"/>
            </a:p>
          </p:txBody>
        </p:sp>
        <p:sp>
          <p:nvSpPr>
            <p:cNvPr id="25" name="Rounded Rectangle 24"/>
            <p:cNvSpPr/>
            <p:nvPr/>
          </p:nvSpPr>
          <p:spPr>
            <a:xfrm>
              <a:off x="5320985" y="3828632"/>
              <a:ext cx="304721" cy="167210"/>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endParaRPr lang="en-US"/>
            </a:p>
          </p:txBody>
        </p:sp>
        <p:sp>
          <p:nvSpPr>
            <p:cNvPr id="26" name="Rounded Rectangle 25"/>
            <p:cNvSpPr/>
            <p:nvPr/>
          </p:nvSpPr>
          <p:spPr>
            <a:xfrm>
              <a:off x="6151129" y="3828632"/>
              <a:ext cx="304721" cy="167210"/>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endParaRPr lang="en-US"/>
            </a:p>
          </p:txBody>
        </p:sp>
        <p:sp>
          <p:nvSpPr>
            <p:cNvPr id="27" name="Rounded Rectangle 26"/>
            <p:cNvSpPr/>
            <p:nvPr/>
          </p:nvSpPr>
          <p:spPr>
            <a:xfrm>
              <a:off x="6614785" y="3828632"/>
              <a:ext cx="304721" cy="167210"/>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endParaRPr lang="en-US"/>
            </a:p>
          </p:txBody>
        </p:sp>
        <p:sp>
          <p:nvSpPr>
            <p:cNvPr id="28" name="Rounded Rectangle 27"/>
            <p:cNvSpPr/>
            <p:nvPr/>
          </p:nvSpPr>
          <p:spPr>
            <a:xfrm>
              <a:off x="4888035" y="3832780"/>
              <a:ext cx="304721" cy="167210"/>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endParaRPr lang="en-US"/>
            </a:p>
          </p:txBody>
        </p:sp>
        <p:sp>
          <p:nvSpPr>
            <p:cNvPr id="29" name="Rounded Rectangle 28"/>
            <p:cNvSpPr/>
            <p:nvPr/>
          </p:nvSpPr>
          <p:spPr>
            <a:xfrm>
              <a:off x="5754645" y="3832780"/>
              <a:ext cx="304721" cy="1672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117208" tIns="58604" rIns="117208" bIns="58604" rtlCol="0" anchor="ctr"/>
            <a:lstStyle/>
            <a:p>
              <a:pPr algn="ctr"/>
              <a:endParaRPr lang="en-US"/>
            </a:p>
          </p:txBody>
        </p:sp>
        <p:sp>
          <p:nvSpPr>
            <p:cNvPr id="30" name="Rounded Rectangle 29"/>
            <p:cNvSpPr/>
            <p:nvPr/>
          </p:nvSpPr>
          <p:spPr>
            <a:xfrm>
              <a:off x="5754645" y="3832780"/>
              <a:ext cx="304721" cy="167210"/>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endParaRPr lang="en-US"/>
            </a:p>
          </p:txBody>
        </p:sp>
        <p:sp>
          <p:nvSpPr>
            <p:cNvPr id="31" name="TextBox 30"/>
            <p:cNvSpPr txBox="1"/>
            <p:nvPr/>
          </p:nvSpPr>
          <p:spPr>
            <a:xfrm>
              <a:off x="5001071" y="3190721"/>
              <a:ext cx="1634928" cy="256852"/>
            </a:xfrm>
            <a:prstGeom prst="rect">
              <a:avLst/>
            </a:prstGeom>
            <a:noFill/>
          </p:spPr>
          <p:txBody>
            <a:bodyPr wrap="square" lIns="117208" tIns="58604" rIns="117208" bIns="58604" rtlCol="0">
              <a:spAutoFit/>
            </a:bodyPr>
            <a:lstStyle/>
            <a:p>
              <a:pPr algn="ctr"/>
              <a:r>
                <a:rPr lang="nb-NO" sz="900" b="1" dirty="0"/>
                <a:t>TriggerCondition = True</a:t>
              </a:r>
              <a:endParaRPr lang="en-US" sz="900" b="1" dirty="0"/>
            </a:p>
          </p:txBody>
        </p:sp>
      </p:grpSp>
      <p:grpSp>
        <p:nvGrpSpPr>
          <p:cNvPr id="32" name="Group 31"/>
          <p:cNvGrpSpPr>
            <a:grpSpLocks noChangeAspect="1"/>
          </p:cNvGrpSpPr>
          <p:nvPr/>
        </p:nvGrpSpPr>
        <p:grpSpPr>
          <a:xfrm>
            <a:off x="8985930" y="2706974"/>
            <a:ext cx="1602946" cy="1620000"/>
            <a:chOff x="4804797" y="4897732"/>
            <a:chExt cx="1904382" cy="1924643"/>
          </a:xfrm>
        </p:grpSpPr>
        <p:grpSp>
          <p:nvGrpSpPr>
            <p:cNvPr id="33" name="Group 32"/>
            <p:cNvGrpSpPr/>
            <p:nvPr/>
          </p:nvGrpSpPr>
          <p:grpSpPr>
            <a:xfrm>
              <a:off x="4886696" y="4897732"/>
              <a:ext cx="1820968" cy="1555483"/>
              <a:chOff x="5090905" y="4677338"/>
              <a:chExt cx="1820968" cy="1555483"/>
            </a:xfrm>
          </p:grpSpPr>
          <p:pic>
            <p:nvPicPr>
              <p:cNvPr id="35" name="Picture 2" descr="C:\Users\vesaj\Pictures\DVD_ART36\Artwork_Imagery\Icons - Illustrations\_ xMAC STYLE\folder fi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0905" y="4677338"/>
                <a:ext cx="1263622" cy="126362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vesaj\Pictures\DVD_ART36\Artwork_Imagery\Icons - Illustrations\_ SUPER VISTA STYLE\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7180" y="5118128"/>
                <a:ext cx="1114693" cy="1114693"/>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p:cNvSpPr txBox="1"/>
            <p:nvPr/>
          </p:nvSpPr>
          <p:spPr>
            <a:xfrm>
              <a:off x="4804797" y="6365175"/>
              <a:ext cx="1904382" cy="457200"/>
            </a:xfrm>
            <a:prstGeom prst="rect">
              <a:avLst/>
            </a:prstGeom>
            <a:noFill/>
          </p:spPr>
          <p:txBody>
            <a:bodyPr wrap="none" lIns="0" tIns="0" rIns="0" bIns="0" rtlCol="0">
              <a:noAutofit/>
            </a:bodyPr>
            <a:lstStyle/>
            <a:p>
              <a:pPr algn="ctr"/>
              <a:r>
                <a:rPr lang="en-US" sz="2400" dirty="0" smtClean="0">
                  <a:gradFill>
                    <a:gsLst>
                      <a:gs pos="0">
                        <a:schemeClr val="tx1"/>
                      </a:gs>
                      <a:gs pos="86000">
                        <a:schemeClr val="tx1"/>
                      </a:gs>
                    </a:gsLst>
                    <a:lin ang="5400000" scaled="0"/>
                  </a:gradFill>
                  <a:latin typeface="Segoe UI Light" pitchFamily="34" charset="0"/>
                </a:rPr>
                <a:t>Search Index</a:t>
              </a:r>
            </a:p>
          </p:txBody>
        </p:sp>
      </p:grpSp>
      <p:sp>
        <p:nvSpPr>
          <p:cNvPr id="38" name="Flowchart: Magnetic Disk 37"/>
          <p:cNvSpPr/>
          <p:nvPr/>
        </p:nvSpPr>
        <p:spPr bwMode="auto">
          <a:xfrm>
            <a:off x="4346623" y="4898698"/>
            <a:ext cx="1401570" cy="978888"/>
          </a:xfrm>
          <a:prstGeom prst="flowChartMagneticDisk">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fi-FI" sz="1600" dirty="0" smtClean="0">
                <a:gradFill>
                  <a:gsLst>
                    <a:gs pos="0">
                      <a:srgbClr val="FFFFFF"/>
                    </a:gs>
                    <a:gs pos="100000">
                      <a:srgbClr val="FFFFFF"/>
                    </a:gs>
                  </a:gsLst>
                  <a:lin ang="5400000" scaled="0"/>
                </a:gradFill>
                <a:ea typeface="Segoe UI" pitchFamily="34" charset="0"/>
                <a:cs typeface="Segoe UI" pitchFamily="34" charset="0"/>
              </a:rPr>
              <a:t>Admin Database</a:t>
            </a: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40" name="Straight Arrow Connector 39"/>
          <p:cNvCxnSpPr>
            <a:stCxn id="20" idx="0"/>
            <a:endCxn id="23" idx="1"/>
          </p:cNvCxnSpPr>
          <p:nvPr/>
        </p:nvCxnSpPr>
        <p:spPr>
          <a:xfrm>
            <a:off x="2936416" y="3505197"/>
            <a:ext cx="1882229" cy="22400"/>
          </a:xfrm>
          <a:prstGeom prst="straightConnector1">
            <a:avLst/>
          </a:prstGeom>
          <a:ln w="57150">
            <a:solidFill>
              <a:schemeClr val="dk1">
                <a:shade val="95000"/>
                <a:satMod val="150000"/>
                <a:alpha val="70000"/>
              </a:schemeClr>
            </a:solidFill>
            <a:headEnd type="none" w="lg" len="lg"/>
            <a:tailEnd type="stealth" w="lg" len="lg"/>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23" idx="3"/>
          </p:cNvCxnSpPr>
          <p:nvPr/>
        </p:nvCxnSpPr>
        <p:spPr>
          <a:xfrm>
            <a:off x="7767118" y="3527597"/>
            <a:ext cx="1286473" cy="19523"/>
          </a:xfrm>
          <a:prstGeom prst="straightConnector1">
            <a:avLst/>
          </a:prstGeom>
          <a:ln w="57150">
            <a:solidFill>
              <a:schemeClr val="dk1">
                <a:shade val="95000"/>
                <a:satMod val="150000"/>
                <a:alpha val="70000"/>
              </a:schemeClr>
            </a:solidFill>
            <a:headEnd type="none" w="lg" len="lg"/>
            <a:tailEnd type="stealth" w="lg" len="lg"/>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2329217" y="5388142"/>
            <a:ext cx="1839314" cy="980127"/>
          </a:xfrm>
          <a:prstGeom prst="rect">
            <a:avLst/>
          </a:prstGeom>
          <a:noFill/>
        </p:spPr>
        <p:txBody>
          <a:bodyPr wrap="square" lIns="117208" tIns="58604" rIns="117208" bIns="58604" rtlCol="0">
            <a:spAutoFit/>
          </a:bodyPr>
          <a:lstStyle/>
          <a:p>
            <a:pPr marL="180000" indent="-180000">
              <a:buFont typeface="+mj-lt"/>
              <a:buAutoNum type="arabicPeriod"/>
            </a:pPr>
            <a:r>
              <a:rPr lang="nb-NO" sz="1400" dirty="0" smtClean="0">
                <a:latin typeface="+mj-lt"/>
              </a:rPr>
              <a:t>Configure </a:t>
            </a:r>
            <a:r>
              <a:rPr lang="nb-NO" sz="1400" dirty="0">
                <a:latin typeface="+mj-lt"/>
              </a:rPr>
              <a:t>schema</a:t>
            </a:r>
          </a:p>
          <a:p>
            <a:pPr marL="180000" indent="-180000">
              <a:buFont typeface="+mj-lt"/>
              <a:buAutoNum type="arabicPeriod"/>
            </a:pPr>
            <a:r>
              <a:rPr lang="nb-NO" sz="1400" dirty="0" smtClean="0">
                <a:latin typeface="+mj-lt"/>
              </a:rPr>
              <a:t>Configure </a:t>
            </a:r>
            <a:r>
              <a:rPr lang="nb-NO" sz="1400" dirty="0">
                <a:latin typeface="+mj-lt"/>
              </a:rPr>
              <a:t>web service client</a:t>
            </a:r>
          </a:p>
          <a:p>
            <a:pPr marL="180000" indent="-180000">
              <a:buFont typeface="+mj-lt"/>
              <a:buAutoNum type="arabicPeriod"/>
            </a:pPr>
            <a:r>
              <a:rPr lang="nb-NO" sz="1400" dirty="0" smtClean="0">
                <a:latin typeface="+mj-lt"/>
              </a:rPr>
              <a:t>Start </a:t>
            </a:r>
            <a:r>
              <a:rPr lang="nb-NO" sz="1400" dirty="0">
                <a:latin typeface="+mj-lt"/>
              </a:rPr>
              <a:t>Crawl</a:t>
            </a:r>
            <a:endParaRPr lang="en-US" sz="1400" dirty="0">
              <a:latin typeface="+mj-lt"/>
            </a:endParaRPr>
          </a:p>
        </p:txBody>
      </p:sp>
      <p:cxnSp>
        <p:nvCxnSpPr>
          <p:cNvPr id="51" name="Straight Arrow Connector 50"/>
          <p:cNvCxnSpPr>
            <a:endCxn id="38" idx="2"/>
          </p:cNvCxnSpPr>
          <p:nvPr/>
        </p:nvCxnSpPr>
        <p:spPr>
          <a:xfrm flipV="1">
            <a:off x="2329217" y="5388142"/>
            <a:ext cx="2017406" cy="19524"/>
          </a:xfrm>
          <a:prstGeom prst="straightConnector1">
            <a:avLst/>
          </a:prstGeom>
          <a:ln w="57150">
            <a:solidFill>
              <a:schemeClr val="dk1">
                <a:shade val="95000"/>
                <a:satMod val="150000"/>
                <a:alpha val="70000"/>
              </a:schemeClr>
            </a:solidFill>
            <a:headEnd type="none" w="lg" len="lg"/>
            <a:tailEnd type="stealth" w="lg" len="lg"/>
          </a:ln>
        </p:spPr>
        <p:style>
          <a:lnRef idx="3">
            <a:schemeClr val="dk1"/>
          </a:lnRef>
          <a:fillRef idx="0">
            <a:schemeClr val="dk1"/>
          </a:fillRef>
          <a:effectRef idx="2">
            <a:schemeClr val="dk1"/>
          </a:effectRef>
          <a:fontRef idx="minor">
            <a:schemeClr val="tx1"/>
          </a:fontRef>
        </p:style>
      </p:cxnSp>
      <p:cxnSp>
        <p:nvCxnSpPr>
          <p:cNvPr id="54" name="Straight Arrow Connector 53"/>
          <p:cNvCxnSpPr>
            <a:endCxn id="38" idx="1"/>
          </p:cNvCxnSpPr>
          <p:nvPr/>
        </p:nvCxnSpPr>
        <p:spPr>
          <a:xfrm>
            <a:off x="5047408" y="4389802"/>
            <a:ext cx="0" cy="508896"/>
          </a:xfrm>
          <a:prstGeom prst="straightConnector1">
            <a:avLst/>
          </a:prstGeom>
          <a:ln w="57150">
            <a:solidFill>
              <a:schemeClr val="dk1">
                <a:shade val="95000"/>
                <a:satMod val="150000"/>
                <a:alpha val="70000"/>
              </a:schemeClr>
            </a:solidFill>
            <a:headEnd type="none" w="lg" len="lg"/>
            <a:tailEnd type="stealth" w="lg" len="lg"/>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5748193" y="4897459"/>
            <a:ext cx="2082835" cy="1195571"/>
          </a:xfrm>
          <a:prstGeom prst="rect">
            <a:avLst/>
          </a:prstGeom>
          <a:noFill/>
        </p:spPr>
        <p:txBody>
          <a:bodyPr wrap="square" lIns="117208" tIns="58604" rIns="117208" bIns="58604" rtlCol="0">
            <a:spAutoFit/>
          </a:bodyPr>
          <a:lstStyle/>
          <a:p>
            <a:pPr marL="285750" indent="-285750">
              <a:buFont typeface="Arial" panose="020B0604020202020204" pitchFamily="34" charset="0"/>
              <a:buChar char="•"/>
            </a:pPr>
            <a:r>
              <a:rPr lang="nb-NO" sz="1400" dirty="0" smtClean="0">
                <a:latin typeface="+mj-lt"/>
              </a:rPr>
              <a:t>Trigger expression</a:t>
            </a:r>
          </a:p>
          <a:p>
            <a:pPr marL="285750" indent="-285750">
              <a:buFont typeface="Arial" panose="020B0604020202020204" pitchFamily="34" charset="0"/>
              <a:buChar char="•"/>
            </a:pPr>
            <a:r>
              <a:rPr lang="nb-NO" sz="1400" dirty="0" smtClean="0">
                <a:latin typeface="+mj-lt"/>
              </a:rPr>
              <a:t>Input Managed Properties (MPs)</a:t>
            </a:r>
          </a:p>
          <a:p>
            <a:pPr marL="285750" indent="-285750">
              <a:buFont typeface="Arial" panose="020B0604020202020204" pitchFamily="34" charset="0"/>
              <a:buChar char="•"/>
            </a:pPr>
            <a:r>
              <a:rPr lang="nb-NO" sz="1400" dirty="0" smtClean="0">
                <a:latin typeface="+mj-lt"/>
              </a:rPr>
              <a:t>Output MPs</a:t>
            </a:r>
          </a:p>
          <a:p>
            <a:pPr marL="285750" indent="-285750">
              <a:buFont typeface="Arial" panose="020B0604020202020204" pitchFamily="34" charset="0"/>
              <a:buChar char="•"/>
            </a:pPr>
            <a:r>
              <a:rPr lang="nb-NO" sz="1400" dirty="0" smtClean="0">
                <a:latin typeface="+mj-lt"/>
              </a:rPr>
              <a:t>Failure Mode</a:t>
            </a:r>
            <a:endParaRPr lang="en-US" sz="1400" dirty="0">
              <a:latin typeface="+mj-lt"/>
            </a:endParaRPr>
          </a:p>
        </p:txBody>
      </p:sp>
      <p:graphicFrame>
        <p:nvGraphicFramePr>
          <p:cNvPr id="59" name="Table 58"/>
          <p:cNvGraphicFramePr>
            <a:graphicFrameLocks noGrp="1"/>
          </p:cNvGraphicFramePr>
          <p:nvPr/>
        </p:nvGraphicFramePr>
        <p:xfrm>
          <a:off x="8144954" y="5046579"/>
          <a:ext cx="3844212" cy="1651000"/>
        </p:xfrm>
        <a:graphic>
          <a:graphicData uri="http://schemas.openxmlformats.org/drawingml/2006/table">
            <a:tbl>
              <a:tblPr firstRow="1" bandRow="1">
                <a:tableStyleId>{2D5ABB26-0587-4C30-8999-92F81FD0307C}</a:tableStyleId>
              </a:tblPr>
              <a:tblGrid>
                <a:gridCol w="1110343"/>
                <a:gridCol w="1156996"/>
                <a:gridCol w="1576873"/>
              </a:tblGrid>
              <a:tr h="370840">
                <a:tc>
                  <a:txBody>
                    <a:bodyPr/>
                    <a:lstStyle/>
                    <a:p>
                      <a:endParaRPr lang="en-US" sz="1200" dirty="0"/>
                    </a:p>
                  </a:txBody>
                  <a:tcPr>
                    <a:solidFill>
                      <a:schemeClr val="bg1">
                        <a:lumMod val="95000"/>
                      </a:schemeClr>
                    </a:solidFill>
                  </a:tcPr>
                </a:tc>
                <a:tc>
                  <a:txBody>
                    <a:bodyPr/>
                    <a:lstStyle/>
                    <a:p>
                      <a:r>
                        <a:rPr lang="fi-FI" sz="1200" dirty="0" smtClean="0"/>
                        <a:t>No errors</a:t>
                      </a:r>
                      <a:endParaRPr lang="en-US" sz="1200" dirty="0"/>
                    </a:p>
                  </a:txBody>
                  <a:tcPr>
                    <a:solidFill>
                      <a:schemeClr val="bg1">
                        <a:lumMod val="95000"/>
                      </a:schemeClr>
                    </a:solidFill>
                  </a:tcPr>
                </a:tc>
                <a:tc>
                  <a:txBody>
                    <a:bodyPr/>
                    <a:lstStyle/>
                    <a:p>
                      <a:r>
                        <a:rPr lang="fi-FI" sz="1200" dirty="0" smtClean="0"/>
                        <a:t>Errors</a:t>
                      </a:r>
                      <a:endParaRPr lang="en-US" sz="1200" dirty="0"/>
                    </a:p>
                  </a:txBody>
                  <a:tcPr>
                    <a:solidFill>
                      <a:schemeClr val="bg1">
                        <a:lumMod val="95000"/>
                      </a:schemeClr>
                    </a:solidFill>
                  </a:tcPr>
                </a:tc>
              </a:tr>
              <a:tr h="370840">
                <a:tc>
                  <a:txBody>
                    <a:bodyPr/>
                    <a:lstStyle/>
                    <a:p>
                      <a:r>
                        <a:rPr lang="fi-FI" sz="1200" dirty="0" smtClean="0"/>
                        <a:t>Failure</a:t>
                      </a:r>
                      <a:r>
                        <a:rPr lang="fi-FI" sz="1200" baseline="0" dirty="0" smtClean="0"/>
                        <a:t> Mode = error</a:t>
                      </a:r>
                      <a:endParaRPr lang="en-US" sz="1200" dirty="0"/>
                    </a:p>
                  </a:txBody>
                  <a:tcPr>
                    <a:solidFill>
                      <a:schemeClr val="bg1">
                        <a:lumMod val="95000"/>
                      </a:schemeClr>
                    </a:solidFill>
                  </a:tcPr>
                </a:tc>
                <a:tc>
                  <a:txBody>
                    <a:bodyPr/>
                    <a:lstStyle/>
                    <a:p>
                      <a:r>
                        <a:rPr lang="fi-FI" sz="1200" dirty="0" smtClean="0"/>
                        <a:t>New MP values get indexed</a:t>
                      </a:r>
                      <a:endParaRPr lang="en-US" sz="1200" dirty="0"/>
                    </a:p>
                  </a:txBody>
                  <a:tcPr>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solidFill>
                      <a:schemeClr val="bg1"/>
                    </a:solidFill>
                  </a:tcPr>
                </a:tc>
                <a:tc>
                  <a:txBody>
                    <a:bodyPr/>
                    <a:lstStyle/>
                    <a:p>
                      <a:r>
                        <a:rPr lang="fi-FI" sz="1200" dirty="0" smtClean="0"/>
                        <a:t>Item not indexed (see crawl log for errors)</a:t>
                      </a:r>
                      <a:endParaRPr lang="en-US" sz="1200" dirty="0"/>
                    </a:p>
                  </a:txBody>
                  <a:tcPr>
                    <a:lnL w="1270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solidFill>
                      <a:schemeClr val="bg1"/>
                    </a:solidFill>
                  </a:tcPr>
                </a:tc>
              </a:tr>
              <a:tr h="370840">
                <a:tc>
                  <a:txBody>
                    <a:bodyPr/>
                    <a:lstStyle/>
                    <a:p>
                      <a:r>
                        <a:rPr lang="fi-FI" sz="1200" dirty="0" smtClean="0"/>
                        <a:t>Failure Mode = Warning</a:t>
                      </a:r>
                      <a:endParaRPr lang="en-US" sz="1200" dirty="0"/>
                    </a:p>
                  </a:txBody>
                  <a:tcPr>
                    <a:solidFill>
                      <a:schemeClr val="bg1">
                        <a:lumMod val="95000"/>
                      </a:schemeClr>
                    </a:solidFill>
                  </a:tcPr>
                </a:tc>
                <a:tc>
                  <a:txBody>
                    <a:bodyPr/>
                    <a:lstStyle/>
                    <a:p>
                      <a:r>
                        <a:rPr lang="fi-FI" sz="1200" dirty="0" smtClean="0"/>
                        <a:t>New MP vlaues get indexed</a:t>
                      </a:r>
                      <a:endParaRPr lang="en-US" sz="1200" dirty="0"/>
                    </a:p>
                  </a:txBody>
                  <a:tcPr>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bg1"/>
                    </a:solidFill>
                  </a:tcPr>
                </a:tc>
                <a:tc>
                  <a:txBody>
                    <a:bodyPr/>
                    <a:lstStyle/>
                    <a:p>
                      <a:r>
                        <a:rPr lang="fi-FI" sz="1200" dirty="0" smtClean="0"/>
                        <a:t>Item </a:t>
                      </a:r>
                      <a:r>
                        <a:rPr lang="fi-FI" sz="1200" baseline="0" dirty="0" smtClean="0"/>
                        <a:t>gets indexed without new MP vlaues</a:t>
                      </a:r>
                      <a:endParaRPr lang="en-US" sz="1200" dirty="0"/>
                    </a:p>
                  </a:txBody>
                  <a:tcPr>
                    <a:lnL w="12700" cap="flat" cmpd="sng" algn="ctr">
                      <a:solidFill>
                        <a:schemeClr val="accent5"/>
                      </a:solidFill>
                      <a:prstDash val="solid"/>
                      <a:round/>
                      <a:headEnd type="none" w="med" len="med"/>
                      <a:tailEnd type="none" w="med" len="med"/>
                    </a:lnL>
                    <a:lnT w="12700" cap="flat" cmpd="sng" algn="ctr">
                      <a:solidFill>
                        <a:schemeClr val="accent5"/>
                      </a:solidFill>
                      <a:prstDash val="solid"/>
                      <a:round/>
                      <a:headEnd type="none" w="med" len="med"/>
                      <a:tailEnd type="none" w="med" len="med"/>
                    </a:lnT>
                    <a:solidFill>
                      <a:schemeClr val="bg1"/>
                    </a:solidFill>
                  </a:tcPr>
                </a:tc>
              </a:tr>
            </a:tbl>
          </a:graphicData>
        </a:graphic>
      </p:graphicFrame>
      <p:grpSp>
        <p:nvGrpSpPr>
          <p:cNvPr id="78" name="Group 77"/>
          <p:cNvGrpSpPr/>
          <p:nvPr/>
        </p:nvGrpSpPr>
        <p:grpSpPr>
          <a:xfrm>
            <a:off x="5620219" y="1123201"/>
            <a:ext cx="1411413" cy="1128846"/>
            <a:chOff x="7704647" y="1082351"/>
            <a:chExt cx="1411413" cy="1128846"/>
          </a:xfrm>
        </p:grpSpPr>
        <p:sp>
          <p:nvSpPr>
            <p:cNvPr id="73" name="Flowchart: Process 72"/>
            <p:cNvSpPr/>
            <p:nvPr/>
          </p:nvSpPr>
          <p:spPr bwMode="auto">
            <a:xfrm>
              <a:off x="7704647" y="1082351"/>
              <a:ext cx="1411413" cy="1128846"/>
            </a:xfrm>
            <a:prstGeom prst="flowChartProcess">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fi-FI" sz="1600" dirty="0" smtClean="0">
                  <a:solidFill>
                    <a:schemeClr val="accent5"/>
                  </a:solidFill>
                  <a:latin typeface="+mj-lt"/>
                  <a:ea typeface="Segoe UI" pitchFamily="34" charset="0"/>
                  <a:cs typeface="Segoe UI" pitchFamily="34" charset="0"/>
                </a:rPr>
                <a:t>SOAP RPC Web Service</a:t>
              </a:r>
              <a:endParaRPr lang="en-US" sz="1600" dirty="0" smtClean="0">
                <a:solidFill>
                  <a:schemeClr val="accent5"/>
                </a:solidFill>
                <a:latin typeface="+mj-lt"/>
                <a:ea typeface="Segoe UI" pitchFamily="34" charset="0"/>
                <a:cs typeface="Segoe UI" pitchFamily="34" charset="0"/>
              </a:endParaRPr>
            </a:p>
          </p:txBody>
        </p:sp>
        <p:grpSp>
          <p:nvGrpSpPr>
            <p:cNvPr id="64" name="Group 63"/>
            <p:cNvGrpSpPr>
              <a:grpSpLocks noChangeAspect="1"/>
            </p:cNvGrpSpPr>
            <p:nvPr/>
          </p:nvGrpSpPr>
          <p:grpSpPr>
            <a:xfrm>
              <a:off x="8119023" y="1642430"/>
              <a:ext cx="582659" cy="468000"/>
              <a:chOff x="8743255" y="3259944"/>
              <a:chExt cx="1090092" cy="875577"/>
            </a:xfrm>
          </p:grpSpPr>
          <p:grpSp>
            <p:nvGrpSpPr>
              <p:cNvPr id="65" name="Group 64"/>
              <p:cNvGrpSpPr/>
              <p:nvPr/>
            </p:nvGrpSpPr>
            <p:grpSpPr>
              <a:xfrm>
                <a:off x="8743255" y="3259944"/>
                <a:ext cx="1090092" cy="875577"/>
                <a:chOff x="3599175" y="4220568"/>
                <a:chExt cx="1090092" cy="875577"/>
              </a:xfrm>
            </p:grpSpPr>
            <p:sp>
              <p:nvSpPr>
                <p:cNvPr id="67" name="Rounded Rectangle 6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8" name="Group 67"/>
                <p:cNvGrpSpPr/>
                <p:nvPr/>
              </p:nvGrpSpPr>
              <p:grpSpPr>
                <a:xfrm>
                  <a:off x="3614541" y="4243079"/>
                  <a:ext cx="1057169" cy="832818"/>
                  <a:chOff x="3705190" y="4561217"/>
                  <a:chExt cx="1057169" cy="832818"/>
                </a:xfrm>
              </p:grpSpPr>
              <p:pic>
                <p:nvPicPr>
                  <p:cNvPr id="69"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70" name="Rectangle 6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66" name="Picture 6" descr="\\MAGNUM\Projects\Microsoft\Cloud Power FY12\Design\Icons\PNGs\Web Service.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a:off x="8940963" y="3420018"/>
                <a:ext cx="684177" cy="684000"/>
              </a:xfrm>
              <a:prstGeom prst="rect">
                <a:avLst/>
              </a:prstGeom>
              <a:noFill/>
            </p:spPr>
          </p:pic>
        </p:grpSp>
      </p:grpSp>
      <p:sp>
        <p:nvSpPr>
          <p:cNvPr id="79" name="TextBox 78"/>
          <p:cNvSpPr txBox="1"/>
          <p:nvPr/>
        </p:nvSpPr>
        <p:spPr>
          <a:xfrm>
            <a:off x="4647558" y="2290168"/>
            <a:ext cx="1100635" cy="333796"/>
          </a:xfrm>
          <a:prstGeom prst="rect">
            <a:avLst/>
          </a:prstGeom>
          <a:noFill/>
        </p:spPr>
        <p:txBody>
          <a:bodyPr wrap="square" lIns="117208" tIns="58604" rIns="117208" bIns="58604" rtlCol="0">
            <a:spAutoFit/>
          </a:bodyPr>
          <a:lstStyle/>
          <a:p>
            <a:pPr algn="r"/>
            <a:r>
              <a:rPr lang="nb-NO" sz="1400" dirty="0" smtClean="0">
                <a:latin typeface="+mj-lt"/>
              </a:rPr>
              <a:t>Input MPs</a:t>
            </a:r>
            <a:endParaRPr lang="en-US" sz="1400" dirty="0">
              <a:latin typeface="+mj-lt"/>
            </a:endParaRPr>
          </a:p>
        </p:txBody>
      </p:sp>
      <p:sp>
        <p:nvSpPr>
          <p:cNvPr id="80" name="TextBox 79"/>
          <p:cNvSpPr txBox="1"/>
          <p:nvPr/>
        </p:nvSpPr>
        <p:spPr>
          <a:xfrm>
            <a:off x="6789610" y="2290168"/>
            <a:ext cx="1355344" cy="333796"/>
          </a:xfrm>
          <a:prstGeom prst="rect">
            <a:avLst/>
          </a:prstGeom>
          <a:noFill/>
        </p:spPr>
        <p:txBody>
          <a:bodyPr wrap="square" lIns="117208" tIns="58604" rIns="117208" bIns="58604" rtlCol="0">
            <a:spAutoFit/>
          </a:bodyPr>
          <a:lstStyle/>
          <a:p>
            <a:r>
              <a:rPr lang="nb-NO" sz="1400" dirty="0" smtClean="0">
                <a:latin typeface="+mj-lt"/>
              </a:rPr>
              <a:t>Output MPs</a:t>
            </a:r>
            <a:endParaRPr lang="en-US" sz="1400" dirty="0">
              <a:latin typeface="+mj-lt"/>
            </a:endParaRPr>
          </a:p>
        </p:txBody>
      </p:sp>
      <p:cxnSp>
        <p:nvCxnSpPr>
          <p:cNvPr id="81" name="Straight Arrow Connector 80"/>
          <p:cNvCxnSpPr/>
          <p:nvPr/>
        </p:nvCxnSpPr>
        <p:spPr>
          <a:xfrm flipV="1">
            <a:off x="5793414" y="2285341"/>
            <a:ext cx="356022" cy="1298131"/>
          </a:xfrm>
          <a:prstGeom prst="straightConnector1">
            <a:avLst/>
          </a:prstGeom>
          <a:ln w="31750">
            <a:solidFill>
              <a:schemeClr val="accent5">
                <a:alpha val="70000"/>
              </a:schemeClr>
            </a:solidFill>
            <a:headEnd type="none" w="lg" len="lg"/>
            <a:tailEnd type="stealth" w="lg" len="lg"/>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a:off x="6501906" y="2331936"/>
            <a:ext cx="242012" cy="1151826"/>
          </a:xfrm>
          <a:prstGeom prst="straightConnector1">
            <a:avLst/>
          </a:prstGeom>
          <a:ln w="31750">
            <a:solidFill>
              <a:schemeClr val="accent5">
                <a:alpha val="70000"/>
              </a:schemeClr>
            </a:solidFill>
            <a:headEnd type="none" w="lg" len="lg"/>
            <a:tailEnd type="stealth" w="lg" len="lg"/>
          </a:ln>
        </p:spPr>
        <p:style>
          <a:lnRef idx="3">
            <a:schemeClr val="dk1"/>
          </a:lnRef>
          <a:fillRef idx="0">
            <a:schemeClr val="dk1"/>
          </a:fillRef>
          <a:effectRef idx="2">
            <a:schemeClr val="dk1"/>
          </a:effectRef>
          <a:fontRef idx="minor">
            <a:schemeClr val="tx1"/>
          </a:fontRef>
        </p:style>
      </p:cxnSp>
      <p:sp>
        <p:nvSpPr>
          <p:cNvPr id="88" name="Rounded Rectangle 87"/>
          <p:cNvSpPr/>
          <p:nvPr/>
        </p:nvSpPr>
        <p:spPr>
          <a:xfrm>
            <a:off x="6274784" y="3848305"/>
            <a:ext cx="304721" cy="167210"/>
          </a:xfrm>
          <a:prstGeom prst="roundRect">
            <a:avLst/>
          </a:prstGeom>
        </p:spPr>
        <p:style>
          <a:lnRef idx="1">
            <a:schemeClr val="accent2"/>
          </a:lnRef>
          <a:fillRef idx="3">
            <a:schemeClr val="accent2"/>
          </a:fillRef>
          <a:effectRef idx="2">
            <a:schemeClr val="accent2"/>
          </a:effectRef>
          <a:fontRef idx="minor">
            <a:schemeClr val="lt1"/>
          </a:fontRef>
        </p:style>
        <p:txBody>
          <a:bodyPr lIns="117208" tIns="58604" rIns="117208" bIns="58604" rtlCol="0" anchor="ctr"/>
          <a:lstStyle/>
          <a:p>
            <a:pPr algn="ctr"/>
            <a:endParaRPr lang="en-US"/>
          </a:p>
        </p:txBody>
      </p:sp>
      <p:grpSp>
        <p:nvGrpSpPr>
          <p:cNvPr id="3" name="Group 2"/>
          <p:cNvGrpSpPr/>
          <p:nvPr/>
        </p:nvGrpSpPr>
        <p:grpSpPr>
          <a:xfrm>
            <a:off x="2385909" y="2623964"/>
            <a:ext cx="923317" cy="923156"/>
            <a:chOff x="1787851" y="4749858"/>
            <a:chExt cx="923317" cy="923156"/>
          </a:xfrm>
        </p:grpSpPr>
        <p:grpSp>
          <p:nvGrpSpPr>
            <p:cNvPr id="5" name="Group 4"/>
            <p:cNvGrpSpPr/>
            <p:nvPr/>
          </p:nvGrpSpPr>
          <p:grpSpPr>
            <a:xfrm>
              <a:off x="1787851" y="4749858"/>
              <a:ext cx="618517" cy="618356"/>
              <a:chOff x="1093298" y="4337050"/>
              <a:chExt cx="618517" cy="618356"/>
            </a:xfrm>
          </p:grpSpPr>
          <p:sp>
            <p:nvSpPr>
              <p:cNvPr id="12" name="Rounded Rectangle 11"/>
              <p:cNvSpPr/>
              <p:nvPr/>
            </p:nvSpPr>
            <p:spPr bwMode="auto">
              <a:xfrm>
                <a:off x="1230284" y="4436684"/>
                <a:ext cx="354676" cy="401323"/>
              </a:xfrm>
              <a:prstGeom prst="roundRect">
                <a:avLst>
                  <a:gd name="adj" fmla="val 1786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3" descr="\\MAGNUM\Projects\Microsoft\Cloud Power FY12\Design\ICONS_PNG\Document.png"/>
              <p:cNvPicPr>
                <a:picLocks noChangeAspect="1" noChangeArrowheads="1"/>
              </p:cNvPicPr>
              <p:nvPr/>
            </p:nvPicPr>
            <p:blipFill>
              <a:blip r:embed="rId9" cstate="print">
                <a:duotone>
                  <a:prstClr val="black"/>
                  <a:schemeClr val="accent4">
                    <a:tint val="45000"/>
                    <a:satMod val="400000"/>
                  </a:schemeClr>
                </a:duotone>
              </a:blip>
              <a:stretch>
                <a:fillRect/>
              </a:stretch>
            </p:blipFill>
            <p:spPr bwMode="auto">
              <a:xfrm>
                <a:off x="1093298" y="4337050"/>
                <a:ext cx="618517" cy="618356"/>
              </a:xfrm>
              <a:prstGeom prst="rect">
                <a:avLst/>
              </a:prstGeom>
              <a:noFill/>
            </p:spPr>
          </p:pic>
        </p:grpSp>
        <p:grpSp>
          <p:nvGrpSpPr>
            <p:cNvPr id="6" name="Group 5"/>
            <p:cNvGrpSpPr/>
            <p:nvPr/>
          </p:nvGrpSpPr>
          <p:grpSpPr>
            <a:xfrm>
              <a:off x="1940251" y="4902258"/>
              <a:ext cx="618517" cy="618356"/>
              <a:chOff x="1093298" y="4337050"/>
              <a:chExt cx="618517" cy="618356"/>
            </a:xfrm>
          </p:grpSpPr>
          <p:sp>
            <p:nvSpPr>
              <p:cNvPr id="10" name="Rounded Rectangle 9"/>
              <p:cNvSpPr/>
              <p:nvPr/>
            </p:nvSpPr>
            <p:spPr bwMode="auto">
              <a:xfrm>
                <a:off x="1230284" y="4436684"/>
                <a:ext cx="354676" cy="401323"/>
              </a:xfrm>
              <a:prstGeom prst="roundRect">
                <a:avLst>
                  <a:gd name="adj" fmla="val 1786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3" descr="\\MAGNUM\Projects\Microsoft\Cloud Power FY12\Design\ICONS_PNG\Document.png"/>
              <p:cNvPicPr>
                <a:picLocks noChangeAspect="1" noChangeArrowheads="1"/>
              </p:cNvPicPr>
              <p:nvPr/>
            </p:nvPicPr>
            <p:blipFill>
              <a:blip r:embed="rId9" cstate="print">
                <a:duotone>
                  <a:prstClr val="black"/>
                  <a:schemeClr val="accent4">
                    <a:tint val="45000"/>
                    <a:satMod val="400000"/>
                  </a:schemeClr>
                </a:duotone>
              </a:blip>
              <a:stretch>
                <a:fillRect/>
              </a:stretch>
            </p:blipFill>
            <p:spPr bwMode="auto">
              <a:xfrm>
                <a:off x="1093298" y="4337050"/>
                <a:ext cx="618517" cy="618356"/>
              </a:xfrm>
              <a:prstGeom prst="rect">
                <a:avLst/>
              </a:prstGeom>
              <a:noFill/>
            </p:spPr>
          </p:pic>
        </p:grpSp>
        <p:grpSp>
          <p:nvGrpSpPr>
            <p:cNvPr id="7" name="Group 6"/>
            <p:cNvGrpSpPr/>
            <p:nvPr/>
          </p:nvGrpSpPr>
          <p:grpSpPr>
            <a:xfrm>
              <a:off x="2092651" y="5054658"/>
              <a:ext cx="618517" cy="618356"/>
              <a:chOff x="1093298" y="4337050"/>
              <a:chExt cx="618517" cy="618356"/>
            </a:xfrm>
          </p:grpSpPr>
          <p:sp>
            <p:nvSpPr>
              <p:cNvPr id="8" name="Rounded Rectangle 7"/>
              <p:cNvSpPr/>
              <p:nvPr/>
            </p:nvSpPr>
            <p:spPr bwMode="auto">
              <a:xfrm>
                <a:off x="1230284" y="4436684"/>
                <a:ext cx="354676" cy="401323"/>
              </a:xfrm>
              <a:prstGeom prst="roundRect">
                <a:avLst>
                  <a:gd name="adj" fmla="val 1786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3" descr="\\MAGNUM\Projects\Microsoft\Cloud Power FY12\Design\ICONS_PNG\Document.png"/>
              <p:cNvPicPr>
                <a:picLocks noChangeAspect="1" noChangeArrowheads="1"/>
              </p:cNvPicPr>
              <p:nvPr/>
            </p:nvPicPr>
            <p:blipFill>
              <a:blip r:embed="rId9" cstate="print">
                <a:duotone>
                  <a:prstClr val="black"/>
                  <a:schemeClr val="accent4">
                    <a:tint val="45000"/>
                    <a:satMod val="400000"/>
                  </a:schemeClr>
                </a:duotone>
              </a:blip>
              <a:stretch>
                <a:fillRect/>
              </a:stretch>
            </p:blipFill>
            <p:spPr bwMode="auto">
              <a:xfrm>
                <a:off x="1093298" y="4337050"/>
                <a:ext cx="618517" cy="618356"/>
              </a:xfrm>
              <a:prstGeom prst="rect">
                <a:avLst/>
              </a:prstGeom>
              <a:noFill/>
            </p:spPr>
          </p:pic>
        </p:grpSp>
      </p:grpSp>
    </p:spTree>
    <p:extLst>
      <p:ext uri="{BB962C8B-B14F-4D97-AF65-F5344CB8AC3E}">
        <p14:creationId xmlns:p14="http://schemas.microsoft.com/office/powerpoint/2010/main" val="148810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1700"/>
                                  </p:stCondLst>
                                  <p:childTnLst>
                                    <p:animMotion origin="layout" path="M -4.59755E-6 1.48148E-6 L 0.63494 0.03403 " pathEditMode="relative" rAng="0" ptsTypes="AA">
                                      <p:cBhvr>
                                        <p:cTn id="6" dur="2000" fill="hold"/>
                                        <p:tgtEl>
                                          <p:spTgt spid="3"/>
                                        </p:tgtEl>
                                        <p:attrNameLst>
                                          <p:attrName>ppt_x</p:attrName>
                                          <p:attrName>ppt_y</p:attrName>
                                        </p:attrNameLst>
                                      </p:cBhvr>
                                      <p:rCtr x="31740" y="169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nodeType="clickEffect">
                                  <p:stCondLst>
                                    <p:cond delay="0"/>
                                  </p:stCondLst>
                                  <p:childTnLst>
                                    <p:animMotion origin="layout" path="M -4.59755E-6 1.48148E-6 L 0.14054 1.48148E-6 C 0.20357 1.48148E-6 0.2812 -0.03333 0.2812 -0.06019 L 0.2812 -0.12014 " pathEditMode="relative" rAng="0" ptsTypes="AAAA">
                                      <p:cBhvr>
                                        <p:cTn id="38" dur="3500" fill="hold"/>
                                        <p:tgtEl>
                                          <p:spTgt spid="3"/>
                                        </p:tgtEl>
                                        <p:attrNameLst>
                                          <p:attrName>ppt_x</p:attrName>
                                          <p:attrName>ppt_y</p:attrName>
                                        </p:attrNameLst>
                                      </p:cBhvr>
                                      <p:rCtr x="14053" y="-6019"/>
                                    </p:animMotion>
                                  </p:childTnLst>
                                </p:cTn>
                              </p:par>
                              <p:par>
                                <p:cTn id="39" presetID="10" presetClass="entr" presetSubtype="0" fill="hold" grpId="0" nodeType="withEffect">
                                  <p:stCondLst>
                                    <p:cond delay="1900"/>
                                  </p:stCondLst>
                                  <p:childTnLst>
                                    <p:set>
                                      <p:cBhvr>
                                        <p:cTn id="40" dur="1" fill="hold">
                                          <p:stCondLst>
                                            <p:cond delay="0"/>
                                          </p:stCondLst>
                                        </p:cTn>
                                        <p:tgtEl>
                                          <p:spTgt spid="88"/>
                                        </p:tgtEl>
                                        <p:attrNameLst>
                                          <p:attrName>style.visibility</p:attrName>
                                        </p:attrNameLst>
                                      </p:cBhvr>
                                      <p:to>
                                        <p:strVal val="visible"/>
                                      </p:to>
                                    </p:set>
                                    <p:animEffect transition="in" filter="fade">
                                      <p:cBhvr>
                                        <p:cTn id="41" dur="1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8" grpId="0"/>
      <p:bldP spid="79" grpId="0"/>
      <p:bldP spid="80" grpId="0"/>
      <p:bldP spid="8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err="1" smtClean="0"/>
              <a:t>IContentProcessingEnrichmentService</a:t>
            </a:r>
            <a:r>
              <a:rPr lang="en-US" sz="4400" dirty="0" smtClean="0"/>
              <a:t> Interface</a:t>
            </a:r>
            <a:endParaRPr lang="en-US" sz="4400" dirty="0"/>
          </a:p>
        </p:txBody>
      </p:sp>
      <p:sp>
        <p:nvSpPr>
          <p:cNvPr id="2" name="Content Placeholder 1"/>
          <p:cNvSpPr>
            <a:spLocks noGrp="1"/>
          </p:cNvSpPr>
          <p:nvPr>
            <p:ph type="body" sz="quarter" idx="10"/>
          </p:nvPr>
        </p:nvSpPr>
        <p:spPr>
          <a:xfrm>
            <a:off x="520700" y="1447800"/>
            <a:ext cx="5394960" cy="5025991"/>
          </a:xfrm>
        </p:spPr>
        <p:txBody>
          <a:bodyPr/>
          <a:lstStyle/>
          <a:p>
            <a:r>
              <a:rPr lang="nb-NO" sz="3200" dirty="0" smtClean="0"/>
              <a:t>ProcessedItem ProcessItem(Item item)</a:t>
            </a:r>
          </a:p>
          <a:p>
            <a:r>
              <a:rPr lang="nb-NO" sz="3200" dirty="0" smtClean="0"/>
              <a:t>ProcessItemResponse(ProcessedItem ProcessedItemResult )</a:t>
            </a:r>
          </a:p>
          <a:p>
            <a:r>
              <a:rPr lang="nb-NO" sz="3200" dirty="0" smtClean="0"/>
              <a:t>ProcessedItem</a:t>
            </a:r>
          </a:p>
          <a:p>
            <a:pPr lvl="1"/>
            <a:r>
              <a:rPr lang="nb-NO" sz="1800" dirty="0" smtClean="0"/>
              <a:t>Int ErrorCode</a:t>
            </a:r>
          </a:p>
          <a:p>
            <a:pPr lvl="1"/>
            <a:r>
              <a:rPr lang="nb-NO" sz="1800" dirty="0" smtClean="0"/>
              <a:t>ArrayOfProperty ItemProperties</a:t>
            </a:r>
          </a:p>
          <a:p>
            <a:r>
              <a:rPr lang="nb-NO" sz="3200" dirty="0" smtClean="0"/>
              <a:t>Item</a:t>
            </a:r>
          </a:p>
          <a:p>
            <a:pPr lvl="1"/>
            <a:r>
              <a:rPr lang="nb-NO" sz="1800" dirty="0" smtClean="0"/>
              <a:t>ArrayOfProperty</a:t>
            </a:r>
          </a:p>
          <a:p>
            <a:r>
              <a:rPr lang="nb-NO" sz="3200" dirty="0" smtClean="0"/>
              <a:t>ArrayOfProperty</a:t>
            </a:r>
          </a:p>
          <a:p>
            <a:pPr lvl="1"/>
            <a:r>
              <a:rPr lang="nb-NO" sz="1800" dirty="0" smtClean="0"/>
              <a:t>0 or more Property</a:t>
            </a:r>
            <a:endParaRPr lang="en-US" sz="1800" dirty="0"/>
          </a:p>
        </p:txBody>
      </p:sp>
      <p:sp>
        <p:nvSpPr>
          <p:cNvPr id="3" name="Content Placeholder 2"/>
          <p:cNvSpPr>
            <a:spLocks noGrp="1"/>
          </p:cNvSpPr>
          <p:nvPr>
            <p:ph type="body" sz="quarter" idx="11"/>
          </p:nvPr>
        </p:nvSpPr>
        <p:spPr>
          <a:xfrm>
            <a:off x="6277928" y="1447800"/>
            <a:ext cx="5394960" cy="4133439"/>
          </a:xfrm>
        </p:spPr>
        <p:txBody>
          <a:bodyPr/>
          <a:lstStyle/>
          <a:p>
            <a:r>
              <a:rPr lang="nb-NO" sz="3200" dirty="0" smtClean="0"/>
              <a:t>Property types</a:t>
            </a:r>
          </a:p>
          <a:p>
            <a:pPr lvl="1"/>
            <a:r>
              <a:rPr lang="nb-NO" sz="1800" dirty="0" smtClean="0"/>
              <a:t>xs:string StringProperty</a:t>
            </a:r>
          </a:p>
          <a:p>
            <a:pPr lvl="1"/>
            <a:r>
              <a:rPr lang="nb-NO" sz="1800" dirty="0" smtClean="0"/>
              <a:t>xs: IntegerProperty</a:t>
            </a:r>
          </a:p>
          <a:p>
            <a:pPr lvl="1"/>
            <a:r>
              <a:rPr lang="nb-NO" sz="1800" dirty="0" smtClean="0"/>
              <a:t>xs:Boolean BoolProperty</a:t>
            </a:r>
          </a:p>
          <a:p>
            <a:pPr lvl="1"/>
            <a:r>
              <a:rPr lang="nb-NO" sz="1800" dirty="0" smtClean="0"/>
              <a:t>xs:long LongProperty</a:t>
            </a:r>
          </a:p>
          <a:p>
            <a:pPr lvl="1"/>
            <a:r>
              <a:rPr lang="nb-NO" sz="1800" dirty="0" smtClean="0"/>
              <a:t>xs:base64binary BinaryProperty</a:t>
            </a:r>
          </a:p>
          <a:p>
            <a:pPr lvl="1"/>
            <a:r>
              <a:rPr lang="nb-NO" sz="1800" dirty="0" smtClean="0"/>
              <a:t>xs:double DoubleProperty</a:t>
            </a:r>
          </a:p>
          <a:p>
            <a:pPr lvl="1"/>
            <a:r>
              <a:rPr lang="nb-NO" sz="1800" dirty="0" smtClean="0"/>
              <a:t>xs:dateTime DateTimeProperty</a:t>
            </a:r>
          </a:p>
          <a:p>
            <a:pPr lvl="1"/>
            <a:r>
              <a:rPr lang="nb-NO" sz="1800" dirty="0" smtClean="0"/>
              <a:t>xs:decimal DecimalProperty</a:t>
            </a:r>
          </a:p>
          <a:p>
            <a:pPr lvl="1"/>
            <a:r>
              <a:rPr lang="nb-NO" sz="1800" dirty="0" smtClean="0"/>
              <a:t>ser:guid GuidProperty</a:t>
            </a:r>
          </a:p>
          <a:p>
            <a:pPr lvl="1"/>
            <a:r>
              <a:rPr lang="nb-NO" sz="1800" dirty="0" smtClean="0"/>
              <a:t>ListProperty</a:t>
            </a:r>
          </a:p>
          <a:p>
            <a:pPr lvl="2"/>
            <a:r>
              <a:rPr lang="nb-NO" sz="1800" dirty="0" smtClean="0"/>
              <a:t>List of single type properties	</a:t>
            </a:r>
          </a:p>
          <a:p>
            <a:pPr lvl="1"/>
            <a:endParaRPr lang="en-US" sz="1800" dirty="0"/>
          </a:p>
        </p:txBody>
      </p:sp>
    </p:spTree>
    <p:extLst>
      <p:ext uri="{BB962C8B-B14F-4D97-AF65-F5344CB8AC3E}">
        <p14:creationId xmlns:p14="http://schemas.microsoft.com/office/powerpoint/2010/main" val="79836401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Search Overview</a:t>
            </a:r>
          </a:p>
          <a:p>
            <a:r>
              <a:rPr lang="en-US" smtClean="0"/>
              <a:t>Executing Queries</a:t>
            </a:r>
          </a:p>
          <a:p>
            <a:r>
              <a:rPr lang="en-US" smtClean="0"/>
              <a:t>Search Verticals</a:t>
            </a:r>
          </a:p>
          <a:p>
            <a:r>
              <a:rPr lang="en-US" smtClean="0"/>
              <a:t>Parsers</a:t>
            </a:r>
          </a:p>
          <a:p>
            <a:r>
              <a:rPr lang="en-US" smtClean="0"/>
              <a:t>Custom Entity Extraction</a:t>
            </a:r>
          </a:p>
          <a:p>
            <a:r>
              <a:rPr lang="en-US" smtClean="0"/>
              <a:t>Web Service Call-out</a:t>
            </a:r>
            <a:endParaRPr lang="en-US" dirty="0" smtClean="0"/>
          </a:p>
        </p:txBody>
      </p:sp>
    </p:spTree>
    <p:extLst>
      <p:ext uri="{BB962C8B-B14F-4D97-AF65-F5344CB8AC3E}">
        <p14:creationId xmlns:p14="http://schemas.microsoft.com/office/powerpoint/2010/main" val="43468434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Overview</a:t>
            </a:r>
            <a:endParaRPr lang="en-US" dirty="0"/>
          </a:p>
        </p:txBody>
      </p:sp>
      <p:sp>
        <p:nvSpPr>
          <p:cNvPr id="2" name="Text Placeholder 1"/>
          <p:cNvSpPr>
            <a:spLocks noGrp="1"/>
          </p:cNvSpPr>
          <p:nvPr>
            <p:ph type="body" sz="quarter" idx="10"/>
          </p:nvPr>
        </p:nvSpPr>
        <p:spPr/>
        <p:txBody>
          <a:bodyPr/>
          <a:lstStyle/>
          <a:p>
            <a:r>
              <a:rPr lang="en-US" smtClean="0"/>
              <a:t>Search in SharePoint 2010</a:t>
            </a:r>
            <a:endParaRPr lang="en-US" dirty="0"/>
          </a:p>
        </p:txBody>
      </p:sp>
      <p:graphicFrame>
        <p:nvGraphicFramePr>
          <p:cNvPr id="7" name="Content Placeholder 3"/>
          <p:cNvGraphicFramePr>
            <a:graphicFrameLocks noGrp="1"/>
          </p:cNvGraphicFramePr>
          <p:nvPr>
            <p:ph idx="4294967295"/>
            <p:extLst>
              <p:ext uri="{D42A27DB-BD31-4B8C-83A1-F6EECF244321}">
                <p14:modId xmlns:p14="http://schemas.microsoft.com/office/powerpoint/2010/main" val="3134150913"/>
              </p:ext>
            </p:extLst>
          </p:nvPr>
        </p:nvGraphicFramePr>
        <p:xfrm>
          <a:off x="737467" y="2251539"/>
          <a:ext cx="10744541" cy="2648548"/>
        </p:xfrm>
        <a:graphic>
          <a:graphicData uri="http://schemas.openxmlformats.org/drawingml/2006/table">
            <a:tbl>
              <a:tblPr firstRow="1" firstCol="1" bandRow="1">
                <a:tableStyleId>{2D5ABB26-0587-4C30-8999-92F81FD0307C}</a:tableStyleId>
              </a:tblPr>
              <a:tblGrid>
                <a:gridCol w="2288189"/>
                <a:gridCol w="3569353"/>
                <a:gridCol w="4886999"/>
              </a:tblGrid>
              <a:tr h="370840">
                <a:tc>
                  <a:txBody>
                    <a:bodyPr/>
                    <a:lstStyle/>
                    <a:p>
                      <a:endParaRPr lang="en-US" sz="2000" dirty="0">
                        <a:solidFill>
                          <a:sysClr val="windowText" lastClr="000000"/>
                        </a:solidFill>
                      </a:endParaRPr>
                    </a:p>
                  </a:txBody>
                  <a:tcPr marL="104321" marR="104321">
                    <a:lnR w="12700" cap="flat" cmpd="sng" algn="ctr">
                      <a:solidFill>
                        <a:schemeClr val="accent5"/>
                      </a:solidFill>
                      <a:prstDash val="solid"/>
                      <a:round/>
                      <a:headEnd type="none" w="med" len="med"/>
                      <a:tailEnd type="none" w="med" len="med"/>
                    </a:lnR>
                    <a:lnB w="12700" cap="flat" cmpd="sng" algn="ctr">
                      <a:solidFill>
                        <a:schemeClr val="bg2">
                          <a:lumMod val="60000"/>
                          <a:lumOff val="40000"/>
                        </a:schemeClr>
                      </a:solidFill>
                      <a:prstDash val="solid"/>
                      <a:round/>
                      <a:headEnd type="none" w="med" len="med"/>
                      <a:tailEnd type="none" w="med" len="med"/>
                    </a:lnB>
                    <a:solidFill>
                      <a:schemeClr val="bg1">
                        <a:lumMod val="95000"/>
                      </a:schemeClr>
                    </a:solidFill>
                  </a:tcPr>
                </a:tc>
                <a:tc>
                  <a:txBody>
                    <a:bodyPr/>
                    <a:lstStyle/>
                    <a:p>
                      <a:r>
                        <a:rPr lang="en-US" sz="2000" dirty="0" smtClean="0"/>
                        <a:t>SharePoint Search</a:t>
                      </a:r>
                      <a:endParaRPr lang="en-US" sz="2000" dirty="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B w="12700" cap="flat" cmpd="sng" algn="ctr">
                      <a:solidFill>
                        <a:schemeClr val="bg2">
                          <a:lumMod val="60000"/>
                          <a:lumOff val="40000"/>
                        </a:schemeClr>
                      </a:solidFill>
                      <a:prstDash val="solid"/>
                      <a:round/>
                      <a:headEnd type="none" w="med" len="med"/>
                      <a:tailEnd type="none" w="med" len="med"/>
                    </a:lnB>
                    <a:solidFill>
                      <a:schemeClr val="bg1">
                        <a:lumMod val="95000"/>
                      </a:schemeClr>
                    </a:solidFill>
                  </a:tcPr>
                </a:tc>
                <a:tc>
                  <a:txBody>
                    <a:bodyPr/>
                    <a:lstStyle/>
                    <a:p>
                      <a:r>
                        <a:rPr lang="en-US" sz="2000" dirty="0" smtClean="0"/>
                        <a:t>FAST Search</a:t>
                      </a:r>
                      <a:endParaRPr lang="en-US" sz="2000" dirty="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B w="12700" cap="flat" cmpd="sng" algn="ctr">
                      <a:solidFill>
                        <a:schemeClr val="bg2">
                          <a:lumMod val="60000"/>
                          <a:lumOff val="40000"/>
                        </a:schemeClr>
                      </a:solidFill>
                      <a:prstDash val="solid"/>
                      <a:round/>
                      <a:headEnd type="none" w="med" len="med"/>
                      <a:tailEnd type="none" w="med" len="med"/>
                    </a:lnB>
                    <a:solidFill>
                      <a:schemeClr val="bg1">
                        <a:lumMod val="95000"/>
                      </a:schemeClr>
                    </a:solidFill>
                  </a:tcPr>
                </a:tc>
              </a:tr>
              <a:tr h="370840">
                <a:tc>
                  <a:txBody>
                    <a:bodyPr/>
                    <a:lstStyle/>
                    <a:p>
                      <a:r>
                        <a:rPr lang="en-US" sz="2000" dirty="0" smtClean="0"/>
                        <a:t>Focus</a:t>
                      </a:r>
                      <a:endParaRPr lang="en-US" sz="2000" dirty="0">
                        <a:solidFill>
                          <a:sysClr val="windowText" lastClr="000000"/>
                        </a:solidFill>
                      </a:endParaRPr>
                    </a:p>
                  </a:txBody>
                  <a:tcPr marL="104321" marR="104321">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2000" dirty="0" smtClean="0"/>
                        <a:t>Enterprise search</a:t>
                      </a:r>
                      <a:endParaRPr lang="en-US" sz="2000" dirty="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2000" dirty="0" smtClean="0"/>
                        <a:t>Search application</a:t>
                      </a:r>
                      <a:r>
                        <a:rPr lang="en-US" sz="2000" baseline="0" dirty="0" smtClean="0"/>
                        <a:t> platform</a:t>
                      </a:r>
                      <a:endParaRPr lang="en-US" sz="2000" dirty="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r>
              <a:tr h="453988">
                <a:tc>
                  <a:txBody>
                    <a:bodyPr/>
                    <a:lstStyle/>
                    <a:p>
                      <a:r>
                        <a:rPr lang="en-US" sz="2000" dirty="0" smtClean="0"/>
                        <a:t>Strengths</a:t>
                      </a:r>
                      <a:endParaRPr lang="en-US" sz="2000" dirty="0">
                        <a:solidFill>
                          <a:sysClr val="windowText" lastClr="000000"/>
                        </a:solidFill>
                      </a:endParaRPr>
                    </a:p>
                  </a:txBody>
                  <a:tcPr marL="104321" marR="104321">
                    <a:lnR w="12700" cap="flat" cmpd="sng" algn="ctr">
                      <a:solidFill>
                        <a:schemeClr val="accent5"/>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2000" dirty="0" smtClean="0"/>
                        <a:t>Ease of deployment, low</a:t>
                      </a:r>
                      <a:r>
                        <a:rPr lang="en-US" sz="2000" baseline="0" dirty="0" smtClean="0"/>
                        <a:t> TCO</a:t>
                      </a:r>
                      <a:endParaRPr lang="en-US" sz="2000" dirty="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2000" dirty="0" smtClean="0"/>
                        <a:t>Scale, Extensibility</a:t>
                      </a:r>
                      <a:endParaRPr lang="en-US" sz="2000" dirty="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r>
              <a:tr h="370840">
                <a:tc>
                  <a:txBody>
                    <a:bodyPr/>
                    <a:lstStyle/>
                    <a:p>
                      <a:r>
                        <a:rPr lang="en-US" sz="2000" smtClean="0"/>
                        <a:t>Limitations</a:t>
                      </a:r>
                      <a:endParaRPr lang="en-US" sz="2000">
                        <a:solidFill>
                          <a:sysClr val="windowText" lastClr="000000"/>
                        </a:solidFill>
                      </a:endParaRPr>
                    </a:p>
                  </a:txBody>
                  <a:tcPr marL="104321" marR="104321">
                    <a:lnR w="12700" cap="flat" cmpd="sng" algn="ctr">
                      <a:solidFill>
                        <a:schemeClr val="accent5"/>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2000" smtClean="0"/>
                        <a:t>Limited extensibility</a:t>
                      </a:r>
                      <a:endParaRPr lang="en-US" sz="200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c>
                  <a:txBody>
                    <a:bodyPr/>
                    <a:lstStyle/>
                    <a:p>
                      <a:r>
                        <a:rPr lang="en-US" sz="2000" dirty="0" smtClean="0"/>
                        <a:t>Complex</a:t>
                      </a:r>
                      <a:r>
                        <a:rPr lang="en-US" sz="2000" baseline="0" dirty="0" smtClean="0"/>
                        <a:t> deployment, maintenance</a:t>
                      </a:r>
                      <a:endParaRPr lang="en-US" sz="2000" dirty="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T w="12700" cap="flat" cmpd="sng" algn="ctr">
                      <a:solidFill>
                        <a:schemeClr val="bg2">
                          <a:lumMod val="60000"/>
                          <a:lumOff val="40000"/>
                        </a:schemeClr>
                      </a:solidFill>
                      <a:prstDash val="solid"/>
                      <a:round/>
                      <a:headEnd type="none" w="med" len="med"/>
                      <a:tailEnd type="none" w="med" len="med"/>
                    </a:lnT>
                    <a:lnB w="12700" cap="flat" cmpd="sng" algn="ctr">
                      <a:solidFill>
                        <a:schemeClr val="bg2">
                          <a:lumMod val="60000"/>
                          <a:lumOff val="40000"/>
                        </a:schemeClr>
                      </a:solidFill>
                      <a:prstDash val="solid"/>
                      <a:round/>
                      <a:headEnd type="none" w="med" len="med"/>
                      <a:tailEnd type="none" w="med" len="med"/>
                    </a:lnB>
                  </a:tcPr>
                </a:tc>
              </a:tr>
              <a:tr h="914400">
                <a:tc>
                  <a:txBody>
                    <a:bodyPr/>
                    <a:lstStyle/>
                    <a:p>
                      <a:r>
                        <a:rPr lang="en-US" sz="2000" dirty="0" smtClean="0"/>
                        <a:t>Products</a:t>
                      </a:r>
                      <a:endParaRPr lang="en-US" sz="2000" dirty="0">
                        <a:solidFill>
                          <a:sysClr val="windowText" lastClr="000000"/>
                        </a:solidFill>
                      </a:endParaRPr>
                    </a:p>
                  </a:txBody>
                  <a:tcPr marL="104321" marR="104321">
                    <a:lnR w="12700" cap="flat" cmpd="sng" algn="ctr">
                      <a:solidFill>
                        <a:schemeClr val="accent5"/>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tcPr>
                </a:tc>
                <a:tc>
                  <a:txBody>
                    <a:bodyPr/>
                    <a:lstStyle/>
                    <a:p>
                      <a:r>
                        <a:rPr lang="en-US" sz="2000" dirty="0" smtClean="0"/>
                        <a:t>SharePoint Foundation, SharePoint Server, Search Server</a:t>
                      </a:r>
                      <a:endParaRPr lang="en-US" sz="2000" dirty="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bg2">
                          <a:lumMod val="60000"/>
                          <a:lumOff val="40000"/>
                        </a:schemeClr>
                      </a:solidFill>
                      <a:prstDash val="solid"/>
                      <a:round/>
                      <a:headEnd type="none" w="med" len="med"/>
                      <a:tailEnd type="none" w="med" len="med"/>
                    </a:lnT>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FAST Search</a:t>
                      </a:r>
                      <a:r>
                        <a:rPr lang="en-US" sz="2000" baseline="0" dirty="0" smtClean="0"/>
                        <a:t> for SharePoint</a:t>
                      </a:r>
                      <a:r>
                        <a:rPr lang="en-US" sz="2000"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FAST Search for Internet Sites</a:t>
                      </a:r>
                      <a:endParaRPr lang="en-US" sz="2000" dirty="0">
                        <a:solidFill>
                          <a:sysClr val="windowText" lastClr="000000"/>
                        </a:solidFill>
                      </a:endParaRPr>
                    </a:p>
                  </a:txBody>
                  <a:tcPr marL="104321" marR="104321">
                    <a:lnL w="12700" cap="flat" cmpd="sng" algn="ctr">
                      <a:solidFill>
                        <a:schemeClr val="accent5"/>
                      </a:solidFill>
                      <a:prstDash val="solid"/>
                      <a:round/>
                      <a:headEnd type="none" w="med" len="med"/>
                      <a:tailEnd type="none" w="med" len="med"/>
                    </a:lnL>
                    <a:lnT w="12700" cap="flat" cmpd="sng" algn="ctr">
                      <a:solidFill>
                        <a:schemeClr val="bg2">
                          <a:lumMod val="60000"/>
                          <a:lumOff val="40000"/>
                        </a:schemeClr>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21019188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in SharePoint </a:t>
            </a:r>
            <a:r>
              <a:rPr lang="en-US" dirty="0" smtClean="0"/>
              <a:t>2013</a:t>
            </a:r>
            <a:endParaRPr lang="en-US" dirty="0"/>
          </a:p>
        </p:txBody>
      </p:sp>
      <p:sp>
        <p:nvSpPr>
          <p:cNvPr id="5" name="Content Placeholder 4"/>
          <p:cNvSpPr>
            <a:spLocks noGrp="1"/>
          </p:cNvSpPr>
          <p:nvPr>
            <p:ph type="body" sz="quarter" idx="10"/>
          </p:nvPr>
        </p:nvSpPr>
        <p:spPr/>
        <p:txBody>
          <a:bodyPr/>
          <a:lstStyle/>
          <a:p>
            <a:r>
              <a:rPr lang="en-US" dirty="0" smtClean="0"/>
              <a:t>Single Extensible Platform</a:t>
            </a:r>
          </a:p>
          <a:p>
            <a:pPr lvl="1"/>
            <a:r>
              <a:rPr lang="en-US" dirty="0" smtClean="0"/>
              <a:t>FAST Engine</a:t>
            </a:r>
          </a:p>
          <a:p>
            <a:pPr lvl="1"/>
            <a:r>
              <a:rPr lang="en-US" dirty="0" smtClean="0"/>
              <a:t>SharePoint Crawler</a:t>
            </a:r>
          </a:p>
          <a:p>
            <a:pPr lvl="1"/>
            <a:r>
              <a:rPr lang="en-US" dirty="0" smtClean="0"/>
              <a:t>Best of both!</a:t>
            </a:r>
          </a:p>
          <a:p>
            <a:r>
              <a:rPr lang="en-US" dirty="0" smtClean="0"/>
              <a:t>Same Search Platform in both SharePoint and Exchange</a:t>
            </a:r>
            <a:endParaRPr lang="en-US" dirty="0"/>
          </a:p>
        </p:txBody>
      </p:sp>
    </p:spTree>
    <p:extLst>
      <p:ext uri="{BB962C8B-B14F-4D97-AF65-F5344CB8AC3E}">
        <p14:creationId xmlns:p14="http://schemas.microsoft.com/office/powerpoint/2010/main" val="22998097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a:t>
            </a:r>
            <a:endParaRPr lang="en-US" dirty="0"/>
          </a:p>
        </p:txBody>
      </p:sp>
      <p:sp>
        <p:nvSpPr>
          <p:cNvPr id="2" name="Text Placeholder 1"/>
          <p:cNvSpPr>
            <a:spLocks noGrp="1"/>
          </p:cNvSpPr>
          <p:nvPr>
            <p:ph type="body" sz="quarter" idx="10"/>
          </p:nvPr>
        </p:nvSpPr>
        <p:spPr>
          <a:xfrm>
            <a:off x="569183" y="985250"/>
            <a:ext cx="11149013" cy="2043636"/>
          </a:xfrm>
        </p:spPr>
        <p:txBody>
          <a:bodyPr/>
          <a:lstStyle/>
          <a:p>
            <a:pPr marL="0" indent="0">
              <a:buNone/>
            </a:pPr>
            <a:r>
              <a:rPr lang="en-US" dirty="0" smtClean="0"/>
              <a:t>Search Architecture</a:t>
            </a:r>
            <a:endParaRPr lang="en-US" dirty="0"/>
          </a:p>
        </p:txBody>
      </p:sp>
      <p:grpSp>
        <p:nvGrpSpPr>
          <p:cNvPr id="4" name="Group 3"/>
          <p:cNvGrpSpPr/>
          <p:nvPr/>
        </p:nvGrpSpPr>
        <p:grpSpPr>
          <a:xfrm>
            <a:off x="2702385" y="1814907"/>
            <a:ext cx="6882607" cy="4209704"/>
            <a:chOff x="1531272" y="1755273"/>
            <a:chExt cx="6882607" cy="4209704"/>
          </a:xfrm>
        </p:grpSpPr>
        <p:sp>
          <p:nvSpPr>
            <p:cNvPr id="12" name="Rounded Rectangle 11"/>
            <p:cNvSpPr/>
            <p:nvPr/>
          </p:nvSpPr>
          <p:spPr>
            <a:xfrm rot="16200000">
              <a:off x="3598871" y="2972371"/>
              <a:ext cx="3063240" cy="62905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prstClr val="white"/>
                  </a:solidFill>
                </a:rPr>
                <a:t>Topic Pages</a:t>
              </a:r>
              <a:endParaRPr lang="en-US" dirty="0">
                <a:solidFill>
                  <a:prstClr val="white"/>
                </a:solidFill>
              </a:endParaRPr>
            </a:p>
          </p:txBody>
        </p:sp>
        <p:sp>
          <p:nvSpPr>
            <p:cNvPr id="13" name="Rounded Rectangle 12"/>
            <p:cNvSpPr/>
            <p:nvPr/>
          </p:nvSpPr>
          <p:spPr>
            <a:xfrm rot="16200000">
              <a:off x="4341283" y="2972370"/>
              <a:ext cx="3063240" cy="62905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mtClean="0">
                  <a:solidFill>
                    <a:prstClr val="white"/>
                  </a:solidFill>
                </a:rPr>
                <a:t>Content by Search</a:t>
              </a:r>
              <a:endParaRPr lang="en-US" dirty="0">
                <a:solidFill>
                  <a:prstClr val="white"/>
                </a:solidFill>
              </a:endParaRPr>
            </a:p>
          </p:txBody>
        </p:sp>
        <p:sp>
          <p:nvSpPr>
            <p:cNvPr id="14" name="Rounded Rectangle 13"/>
            <p:cNvSpPr/>
            <p:nvPr/>
          </p:nvSpPr>
          <p:spPr>
            <a:xfrm rot="16200000">
              <a:off x="5083696" y="2972369"/>
              <a:ext cx="3063240" cy="62905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prstClr val="white"/>
                  </a:solidFill>
                </a:rPr>
                <a:t>My Tasks (</a:t>
              </a:r>
              <a:r>
                <a:rPr lang="en-US" dirty="0" err="1" smtClean="0">
                  <a:solidFill>
                    <a:prstClr val="white"/>
                  </a:solidFill>
                </a:rPr>
                <a:t>Proj</a:t>
              </a:r>
              <a:r>
                <a:rPr lang="en-US" dirty="0" smtClean="0">
                  <a:solidFill>
                    <a:prstClr val="white"/>
                  </a:solidFill>
                </a:rPr>
                <a:t>)</a:t>
              </a:r>
              <a:endParaRPr lang="en-US" dirty="0">
                <a:solidFill>
                  <a:prstClr val="white"/>
                </a:solidFill>
              </a:endParaRPr>
            </a:p>
          </p:txBody>
        </p:sp>
        <p:sp>
          <p:nvSpPr>
            <p:cNvPr id="16" name="Rounded Rectangle 15"/>
            <p:cNvSpPr/>
            <p:nvPr/>
          </p:nvSpPr>
          <p:spPr>
            <a:xfrm>
              <a:off x="1531272" y="4955968"/>
              <a:ext cx="6882607" cy="1009009"/>
            </a:xfrm>
            <a:prstGeom prst="roundRect">
              <a:avLst/>
            </a:prstGeom>
          </p:spPr>
          <p:style>
            <a:lnRef idx="1">
              <a:schemeClr val="accent3"/>
            </a:lnRef>
            <a:fillRef idx="3">
              <a:schemeClr val="accent3"/>
            </a:fillRef>
            <a:effectRef idx="2">
              <a:schemeClr val="accent3"/>
            </a:effectRef>
            <a:fontRef idx="minor">
              <a:schemeClr val="lt1"/>
            </a:fontRef>
          </p:style>
          <p:txBody>
            <a:bodyPr lIns="117208" tIns="58604" rIns="117208" bIns="58604" rtlCol="0" anchor="ctr"/>
            <a:lstStyle/>
            <a:p>
              <a:pPr algn="ctr"/>
              <a:r>
                <a:rPr lang="en-US" b="1" dirty="0" smtClean="0">
                  <a:solidFill>
                    <a:sysClr val="windowText" lastClr="000000"/>
                  </a:solidFill>
                </a:rPr>
                <a:t>EXTENSIBLE</a:t>
              </a:r>
              <a:r>
                <a:rPr lang="en-US" dirty="0" smtClean="0">
                  <a:solidFill>
                    <a:sysClr val="windowText" lastClr="000000"/>
                  </a:solidFill>
                </a:rPr>
                <a:t> Search Platform</a:t>
              </a:r>
              <a:endParaRPr lang="en-US" dirty="0">
                <a:solidFill>
                  <a:sysClr val="windowText" lastClr="000000"/>
                </a:solidFill>
              </a:endParaRPr>
            </a:p>
          </p:txBody>
        </p:sp>
        <p:sp>
          <p:nvSpPr>
            <p:cNvPr id="18" name="Rounded Rectangle 17"/>
            <p:cNvSpPr/>
            <p:nvPr/>
          </p:nvSpPr>
          <p:spPr>
            <a:xfrm rot="16200000">
              <a:off x="5830637" y="2972368"/>
              <a:ext cx="3063240" cy="62905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tx1"/>
                  </a:solidFill>
                </a:rPr>
                <a:t>CUSTOMER</a:t>
              </a:r>
              <a:endParaRPr lang="en-US" dirty="0">
                <a:solidFill>
                  <a:schemeClr val="tx1"/>
                </a:solidFill>
              </a:endParaRPr>
            </a:p>
          </p:txBody>
        </p:sp>
        <p:sp>
          <p:nvSpPr>
            <p:cNvPr id="19" name="Rounded Rectangle 18"/>
            <p:cNvSpPr/>
            <p:nvPr/>
          </p:nvSpPr>
          <p:spPr>
            <a:xfrm rot="16200000">
              <a:off x="6567734" y="2972367"/>
              <a:ext cx="3063240" cy="629051"/>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tx1"/>
                  </a:solidFill>
                </a:rPr>
                <a:t>PARTNERS</a:t>
              </a:r>
              <a:endParaRPr lang="en-US" dirty="0">
                <a:solidFill>
                  <a:schemeClr val="tx1"/>
                </a:solidFill>
              </a:endParaRPr>
            </a:p>
          </p:txBody>
        </p:sp>
        <p:sp>
          <p:nvSpPr>
            <p:cNvPr id="8" name="Rounded Rectangle 7"/>
            <p:cNvSpPr/>
            <p:nvPr/>
          </p:nvSpPr>
          <p:spPr>
            <a:xfrm rot="16200000">
              <a:off x="482128" y="2804425"/>
              <a:ext cx="3063240" cy="9649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Enterprise Search</a:t>
              </a:r>
              <a:endParaRPr lang="en-US" dirty="0">
                <a:solidFill>
                  <a:prstClr val="white"/>
                </a:solidFill>
              </a:endParaRPr>
            </a:p>
          </p:txBody>
        </p:sp>
        <p:sp>
          <p:nvSpPr>
            <p:cNvPr id="9" name="Rounded Rectangle 8"/>
            <p:cNvSpPr/>
            <p:nvPr/>
          </p:nvSpPr>
          <p:spPr>
            <a:xfrm rot="16200000">
              <a:off x="2124672" y="2972372"/>
              <a:ext cx="3063240" cy="6290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Site Search</a:t>
              </a:r>
              <a:endParaRPr lang="en-US" dirty="0">
                <a:solidFill>
                  <a:prstClr val="white"/>
                </a:solidFill>
              </a:endParaRPr>
            </a:p>
          </p:txBody>
        </p:sp>
        <p:sp>
          <p:nvSpPr>
            <p:cNvPr id="10" name="Rounded Rectangle 9"/>
            <p:cNvSpPr/>
            <p:nvPr/>
          </p:nvSpPr>
          <p:spPr>
            <a:xfrm rot="16200000">
              <a:off x="1387375" y="2972372"/>
              <a:ext cx="3063240" cy="6290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People Search</a:t>
              </a:r>
              <a:endParaRPr lang="en-US" dirty="0">
                <a:solidFill>
                  <a:prstClr val="white"/>
                </a:solidFill>
              </a:endParaRPr>
            </a:p>
          </p:txBody>
        </p:sp>
        <p:sp>
          <p:nvSpPr>
            <p:cNvPr id="23" name="Rounded Rectangle 22"/>
            <p:cNvSpPr/>
            <p:nvPr/>
          </p:nvSpPr>
          <p:spPr>
            <a:xfrm rot="16200000">
              <a:off x="2861771" y="2972372"/>
              <a:ext cx="3063240" cy="6290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Video Search</a:t>
              </a:r>
              <a:endParaRPr lang="en-US" dirty="0">
                <a:solidFill>
                  <a:prstClr val="white"/>
                </a:solidFill>
              </a:endParaRPr>
            </a:p>
          </p:txBody>
        </p:sp>
      </p:grpSp>
    </p:spTree>
    <p:extLst>
      <p:ext uri="{BB962C8B-B14F-4D97-AF65-F5344CB8AC3E}">
        <p14:creationId xmlns:p14="http://schemas.microsoft.com/office/powerpoint/2010/main" val="70353803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n 7"/>
          <p:cNvSpPr/>
          <p:nvPr/>
        </p:nvSpPr>
        <p:spPr bwMode="auto">
          <a:xfrm rot="5400000">
            <a:off x="770982" y="1151482"/>
            <a:ext cx="463139" cy="1168990"/>
          </a:xfrm>
          <a:prstGeom prst="ca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vert270" wrap="square" lIns="0" tIns="72000" rIns="0" bIns="0" numCol="1" rtlCol="0" anchor="ctr" anchorCtr="0" compatLnSpc="1">
            <a:prstTxWarp prst="textNoShape">
              <a:avLst/>
            </a:prstTxWarp>
          </a:bodyPr>
          <a:lstStyle/>
          <a:p>
            <a:pPr algn="ctr" defTabSz="914099" fontAlgn="base">
              <a:spcBef>
                <a:spcPct val="0"/>
              </a:spcBef>
              <a:spcAft>
                <a:spcPct val="0"/>
              </a:spcAft>
            </a:pPr>
            <a:r>
              <a:rPr lang="en-US" sz="1050" dirty="0" smtClean="0">
                <a:gradFill>
                  <a:gsLst>
                    <a:gs pos="0">
                      <a:srgbClr val="FFFFFF"/>
                    </a:gs>
                    <a:gs pos="100000">
                      <a:srgbClr val="FFFFFF"/>
                    </a:gs>
                  </a:gsLst>
                  <a:lin ang="5400000" scaled="0"/>
                </a:gradFill>
              </a:rPr>
              <a:t>HTTP</a:t>
            </a:r>
          </a:p>
        </p:txBody>
      </p:sp>
      <p:sp>
        <p:nvSpPr>
          <p:cNvPr id="10" name="Can 9"/>
          <p:cNvSpPr/>
          <p:nvPr/>
        </p:nvSpPr>
        <p:spPr bwMode="auto">
          <a:xfrm rot="5400000">
            <a:off x="770982" y="1683900"/>
            <a:ext cx="463139" cy="1168988"/>
          </a:xfrm>
          <a:prstGeom prst="ca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vert270" wrap="square" lIns="0" tIns="72000" rIns="0" bIns="0" numCol="1" rtlCol="0" anchor="ctr" anchorCtr="0" compatLnSpc="1">
            <a:prstTxWarp prst="textNoShape">
              <a:avLst/>
            </a:prstTxWarp>
          </a:bodyPr>
          <a:lstStyle/>
          <a:p>
            <a:pPr algn="ctr" defTabSz="914099" fontAlgn="base">
              <a:spcBef>
                <a:spcPct val="0"/>
              </a:spcBef>
              <a:spcAft>
                <a:spcPct val="0"/>
              </a:spcAft>
            </a:pPr>
            <a:r>
              <a:rPr lang="en-US" sz="1050" dirty="0" smtClean="0">
                <a:gradFill>
                  <a:gsLst>
                    <a:gs pos="0">
                      <a:srgbClr val="FFFFFF"/>
                    </a:gs>
                    <a:gs pos="100000">
                      <a:srgbClr val="FFFFFF"/>
                    </a:gs>
                  </a:gsLst>
                  <a:lin ang="5400000" scaled="0"/>
                </a:gradFill>
              </a:rPr>
              <a:t>File Shares</a:t>
            </a:r>
          </a:p>
        </p:txBody>
      </p:sp>
      <p:sp>
        <p:nvSpPr>
          <p:cNvPr id="11" name="Can 10"/>
          <p:cNvSpPr/>
          <p:nvPr/>
        </p:nvSpPr>
        <p:spPr bwMode="auto">
          <a:xfrm rot="5400000">
            <a:off x="770982" y="2218294"/>
            <a:ext cx="463139" cy="1168988"/>
          </a:xfrm>
          <a:prstGeom prst="ca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vert270" wrap="square" lIns="0" tIns="72000" rIns="0" bIns="0" numCol="1" rtlCol="0" anchor="ctr" anchorCtr="0" compatLnSpc="1">
            <a:prstTxWarp prst="textNoShape">
              <a:avLst/>
            </a:prstTxWarp>
          </a:bodyPr>
          <a:lstStyle/>
          <a:p>
            <a:pPr algn="ctr" defTabSz="914099" fontAlgn="base">
              <a:spcBef>
                <a:spcPct val="0"/>
              </a:spcBef>
              <a:spcAft>
                <a:spcPct val="0"/>
              </a:spcAft>
            </a:pPr>
            <a:r>
              <a:rPr lang="en-US" sz="1050" dirty="0" smtClean="0">
                <a:gradFill>
                  <a:gsLst>
                    <a:gs pos="0">
                      <a:srgbClr val="FFFFFF"/>
                    </a:gs>
                    <a:gs pos="100000">
                      <a:srgbClr val="FFFFFF"/>
                    </a:gs>
                  </a:gsLst>
                  <a:lin ang="5400000" scaled="0"/>
                </a:gradFill>
              </a:rPr>
              <a:t>SharePoint</a:t>
            </a:r>
          </a:p>
        </p:txBody>
      </p:sp>
      <p:sp>
        <p:nvSpPr>
          <p:cNvPr id="12" name="Can 11"/>
          <p:cNvSpPr/>
          <p:nvPr/>
        </p:nvSpPr>
        <p:spPr bwMode="auto">
          <a:xfrm rot="5400000">
            <a:off x="770982" y="2736870"/>
            <a:ext cx="463139" cy="1168988"/>
          </a:xfrm>
          <a:prstGeom prst="ca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vert270" wrap="square" lIns="0" tIns="72000" rIns="0" bIns="0" numCol="1" rtlCol="0" anchor="ctr" anchorCtr="0" compatLnSpc="1">
            <a:prstTxWarp prst="textNoShape">
              <a:avLst/>
            </a:prstTxWarp>
          </a:bodyPr>
          <a:lstStyle/>
          <a:p>
            <a:pPr algn="ctr" defTabSz="914099" fontAlgn="base">
              <a:spcBef>
                <a:spcPct val="0"/>
              </a:spcBef>
              <a:spcAft>
                <a:spcPct val="0"/>
              </a:spcAft>
            </a:pPr>
            <a:r>
              <a:rPr lang="en-US" sz="1050" dirty="0" smtClean="0">
                <a:gradFill>
                  <a:gsLst>
                    <a:gs pos="0">
                      <a:srgbClr val="FFFFFF"/>
                    </a:gs>
                    <a:gs pos="100000">
                      <a:srgbClr val="FFFFFF"/>
                    </a:gs>
                  </a:gsLst>
                  <a:lin ang="5400000" scaled="0"/>
                </a:gradFill>
              </a:rPr>
              <a:t>User Profiles</a:t>
            </a:r>
          </a:p>
        </p:txBody>
      </p:sp>
      <p:sp>
        <p:nvSpPr>
          <p:cNvPr id="13" name="Can 12"/>
          <p:cNvSpPr/>
          <p:nvPr/>
        </p:nvSpPr>
        <p:spPr bwMode="auto">
          <a:xfrm rot="5400000">
            <a:off x="770982" y="3269288"/>
            <a:ext cx="463139" cy="1168988"/>
          </a:xfrm>
          <a:prstGeom prst="ca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vert270" wrap="square" lIns="0" tIns="72000" rIns="0" bIns="0" numCol="1" rtlCol="0" anchor="ctr" anchorCtr="0" compatLnSpc="1">
            <a:prstTxWarp prst="textNoShape">
              <a:avLst/>
            </a:prstTxWarp>
          </a:bodyPr>
          <a:lstStyle/>
          <a:p>
            <a:pPr algn="ctr" defTabSz="914099" fontAlgn="base">
              <a:spcBef>
                <a:spcPct val="0"/>
              </a:spcBef>
              <a:spcAft>
                <a:spcPct val="0"/>
              </a:spcAft>
            </a:pPr>
            <a:r>
              <a:rPr lang="en-US" sz="1050" dirty="0" smtClean="0">
                <a:gradFill>
                  <a:gsLst>
                    <a:gs pos="0">
                      <a:srgbClr val="FFFFFF"/>
                    </a:gs>
                    <a:gs pos="100000">
                      <a:srgbClr val="FFFFFF"/>
                    </a:gs>
                  </a:gsLst>
                  <a:lin ang="5400000" scaled="0"/>
                </a:gradFill>
              </a:rPr>
              <a:t>Exchange</a:t>
            </a:r>
          </a:p>
        </p:txBody>
      </p:sp>
      <p:sp>
        <p:nvSpPr>
          <p:cNvPr id="14" name="Can 13"/>
          <p:cNvSpPr/>
          <p:nvPr/>
        </p:nvSpPr>
        <p:spPr bwMode="auto">
          <a:xfrm rot="5400000">
            <a:off x="770982" y="3803682"/>
            <a:ext cx="463139" cy="1168988"/>
          </a:xfrm>
          <a:prstGeom prst="ca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vert270" wrap="square" lIns="0" tIns="72000" rIns="0" bIns="0" numCol="1" rtlCol="0" anchor="ctr" anchorCtr="0" compatLnSpc="1">
            <a:prstTxWarp prst="textNoShape">
              <a:avLst/>
            </a:prstTxWarp>
          </a:bodyPr>
          <a:lstStyle/>
          <a:p>
            <a:pPr algn="ctr" defTabSz="914099" fontAlgn="base">
              <a:spcBef>
                <a:spcPct val="0"/>
              </a:spcBef>
              <a:spcAft>
                <a:spcPct val="0"/>
              </a:spcAft>
            </a:pPr>
            <a:r>
              <a:rPr lang="en-US" sz="1050" dirty="0" smtClean="0">
                <a:gradFill>
                  <a:gsLst>
                    <a:gs pos="0">
                      <a:srgbClr val="FFFFFF"/>
                    </a:gs>
                    <a:gs pos="100000">
                      <a:srgbClr val="FFFFFF"/>
                    </a:gs>
                  </a:gsLst>
                  <a:lin ang="5400000" scaled="0"/>
                </a:gradFill>
              </a:rPr>
              <a:t>Lotus Notes</a:t>
            </a:r>
          </a:p>
        </p:txBody>
      </p:sp>
      <p:sp>
        <p:nvSpPr>
          <p:cNvPr id="15" name="Can 14"/>
          <p:cNvSpPr/>
          <p:nvPr/>
        </p:nvSpPr>
        <p:spPr bwMode="auto">
          <a:xfrm rot="5400000">
            <a:off x="770982" y="4328226"/>
            <a:ext cx="463139" cy="1168988"/>
          </a:xfrm>
          <a:prstGeom prst="ca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vert270" wrap="square" lIns="0" tIns="72000" rIns="0" bIns="0" numCol="1" rtlCol="0" anchor="ctr" anchorCtr="0" compatLnSpc="1">
            <a:prstTxWarp prst="textNoShape">
              <a:avLst/>
            </a:prstTxWarp>
          </a:bodyPr>
          <a:lstStyle/>
          <a:p>
            <a:pPr algn="ctr" defTabSz="914099" fontAlgn="base">
              <a:spcBef>
                <a:spcPct val="0"/>
              </a:spcBef>
              <a:spcAft>
                <a:spcPct val="0"/>
              </a:spcAft>
            </a:pPr>
            <a:r>
              <a:rPr lang="en-US" sz="1050" dirty="0" err="1" smtClean="0">
                <a:gradFill>
                  <a:gsLst>
                    <a:gs pos="0">
                      <a:srgbClr val="FFFFFF"/>
                    </a:gs>
                    <a:gs pos="100000">
                      <a:srgbClr val="FFFFFF"/>
                    </a:gs>
                  </a:gsLst>
                  <a:lin ang="5400000" scaled="0"/>
                </a:gradFill>
              </a:rPr>
              <a:t>Documentum</a:t>
            </a:r>
            <a:endParaRPr lang="en-US" sz="1050" dirty="0" smtClean="0">
              <a:gradFill>
                <a:gsLst>
                  <a:gs pos="0">
                    <a:srgbClr val="FFFFFF"/>
                  </a:gs>
                  <a:gs pos="100000">
                    <a:srgbClr val="FFFFFF"/>
                  </a:gs>
                </a:gsLst>
                <a:lin ang="5400000" scaled="0"/>
              </a:gradFill>
            </a:endParaRPr>
          </a:p>
        </p:txBody>
      </p:sp>
      <p:sp>
        <p:nvSpPr>
          <p:cNvPr id="16" name="Can 15"/>
          <p:cNvSpPr/>
          <p:nvPr/>
        </p:nvSpPr>
        <p:spPr bwMode="auto">
          <a:xfrm rot="5400000">
            <a:off x="770982" y="5233225"/>
            <a:ext cx="463139" cy="1168988"/>
          </a:xfrm>
          <a:prstGeom prst="ca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vert270" wrap="square" lIns="0" tIns="72000" rIns="0" bIns="0" numCol="1" rtlCol="0" anchor="ctr" anchorCtr="0" compatLnSpc="1">
            <a:prstTxWarp prst="textNoShape">
              <a:avLst/>
            </a:prstTxWarp>
          </a:bodyPr>
          <a:lstStyle/>
          <a:p>
            <a:pPr algn="ctr" defTabSz="914099" fontAlgn="base">
              <a:spcBef>
                <a:spcPct val="0"/>
              </a:spcBef>
              <a:spcAft>
                <a:spcPct val="0"/>
              </a:spcAft>
            </a:pPr>
            <a:r>
              <a:rPr lang="en-US" sz="1050" dirty="0" smtClean="0">
                <a:gradFill>
                  <a:gsLst>
                    <a:gs pos="0">
                      <a:srgbClr val="FFFFFF"/>
                    </a:gs>
                    <a:gs pos="100000">
                      <a:srgbClr val="FFFFFF"/>
                    </a:gs>
                  </a:gsLst>
                  <a:lin ang="5400000" scaled="0"/>
                </a:gradFill>
              </a:rPr>
              <a:t>Custom</a:t>
            </a:r>
          </a:p>
        </p:txBody>
      </p:sp>
      <p:sp>
        <p:nvSpPr>
          <p:cNvPr id="17" name="Oval 16"/>
          <p:cNvSpPr/>
          <p:nvPr/>
        </p:nvSpPr>
        <p:spPr bwMode="auto">
          <a:xfrm>
            <a:off x="720436" y="5203281"/>
            <a:ext cx="72000" cy="720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1050" dirty="0" smtClean="0">
              <a:gradFill>
                <a:gsLst>
                  <a:gs pos="0">
                    <a:srgbClr val="FFFFFF"/>
                  </a:gs>
                  <a:gs pos="100000">
                    <a:srgbClr val="FFFFFF"/>
                  </a:gs>
                </a:gsLst>
                <a:lin ang="5400000" scaled="0"/>
              </a:gradFill>
            </a:endParaRPr>
          </a:p>
        </p:txBody>
      </p:sp>
      <p:sp>
        <p:nvSpPr>
          <p:cNvPr id="19" name="Oval 18"/>
          <p:cNvSpPr/>
          <p:nvPr/>
        </p:nvSpPr>
        <p:spPr bwMode="auto">
          <a:xfrm>
            <a:off x="720436" y="5327106"/>
            <a:ext cx="72000" cy="720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1050" dirty="0" smtClean="0">
              <a:gradFill>
                <a:gsLst>
                  <a:gs pos="0">
                    <a:srgbClr val="FFFFFF"/>
                  </a:gs>
                  <a:gs pos="100000">
                    <a:srgbClr val="FFFFFF"/>
                  </a:gs>
                </a:gsLst>
                <a:lin ang="5400000" scaled="0"/>
              </a:gradFill>
            </a:endParaRPr>
          </a:p>
        </p:txBody>
      </p:sp>
      <p:sp>
        <p:nvSpPr>
          <p:cNvPr id="20" name="Oval 19"/>
          <p:cNvSpPr/>
          <p:nvPr/>
        </p:nvSpPr>
        <p:spPr bwMode="auto">
          <a:xfrm>
            <a:off x="720436" y="5450931"/>
            <a:ext cx="72000" cy="72000"/>
          </a:xfrm>
          <a:prstGeom prst="ellipse">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1050" dirty="0" smtClean="0">
              <a:gradFill>
                <a:gsLst>
                  <a:gs pos="0">
                    <a:srgbClr val="FFFFFF"/>
                  </a:gs>
                  <a:gs pos="100000">
                    <a:srgbClr val="FFFFFF"/>
                  </a:gs>
                </a:gsLst>
                <a:lin ang="5400000" scaled="0"/>
              </a:gradFill>
            </a:endParaRPr>
          </a:p>
        </p:txBody>
      </p:sp>
      <p:sp>
        <p:nvSpPr>
          <p:cNvPr id="24" name="Round Diagonal Corner Rectangle 23"/>
          <p:cNvSpPr/>
          <p:nvPr/>
        </p:nvSpPr>
        <p:spPr bwMode="auto">
          <a:xfrm>
            <a:off x="2584578" y="3034357"/>
            <a:ext cx="1000800" cy="771897"/>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Crawl and Connectors</a:t>
            </a:r>
          </a:p>
        </p:txBody>
      </p:sp>
      <p:sp>
        <p:nvSpPr>
          <p:cNvPr id="25" name="Round Diagonal Corner Rectangle 24"/>
          <p:cNvSpPr/>
          <p:nvPr/>
        </p:nvSpPr>
        <p:spPr bwMode="auto">
          <a:xfrm>
            <a:off x="3943550" y="3027058"/>
            <a:ext cx="1000800" cy="771897"/>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Content Pipeline</a:t>
            </a:r>
          </a:p>
        </p:txBody>
      </p:sp>
      <p:sp>
        <p:nvSpPr>
          <p:cNvPr id="29" name="Round Diagonal Corner Rectangle 28"/>
          <p:cNvSpPr/>
          <p:nvPr/>
        </p:nvSpPr>
        <p:spPr bwMode="auto">
          <a:xfrm>
            <a:off x="6774502" y="1879211"/>
            <a:ext cx="1001742" cy="771897"/>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Query Pipeline</a:t>
            </a:r>
          </a:p>
        </p:txBody>
      </p:sp>
      <p:cxnSp>
        <p:nvCxnSpPr>
          <p:cNvPr id="31" name="Straight Connector 30"/>
          <p:cNvCxnSpPr>
            <a:stCxn id="8" idx="1"/>
            <a:endCxn id="24" idx="2"/>
          </p:cNvCxnSpPr>
          <p:nvPr/>
        </p:nvCxnSpPr>
        <p:spPr>
          <a:xfrm>
            <a:off x="1587047" y="1735978"/>
            <a:ext cx="997531" cy="168432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a:stCxn id="10" idx="1"/>
            <a:endCxn id="24" idx="2"/>
          </p:cNvCxnSpPr>
          <p:nvPr/>
        </p:nvCxnSpPr>
        <p:spPr>
          <a:xfrm>
            <a:off x="1587046" y="2268395"/>
            <a:ext cx="997532" cy="1151911"/>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a:stCxn id="11" idx="1"/>
            <a:endCxn id="24" idx="2"/>
          </p:cNvCxnSpPr>
          <p:nvPr/>
        </p:nvCxnSpPr>
        <p:spPr>
          <a:xfrm>
            <a:off x="1587046" y="2802789"/>
            <a:ext cx="997532" cy="617517"/>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a:stCxn id="12" idx="1"/>
          </p:cNvCxnSpPr>
          <p:nvPr/>
        </p:nvCxnSpPr>
        <p:spPr>
          <a:xfrm>
            <a:off x="1587046" y="3321365"/>
            <a:ext cx="997530" cy="9894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a:stCxn id="13" idx="1"/>
            <a:endCxn id="24" idx="2"/>
          </p:cNvCxnSpPr>
          <p:nvPr/>
        </p:nvCxnSpPr>
        <p:spPr>
          <a:xfrm flipV="1">
            <a:off x="1587046" y="3420306"/>
            <a:ext cx="997532" cy="433477"/>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stCxn id="14" idx="1"/>
            <a:endCxn id="24" idx="2"/>
          </p:cNvCxnSpPr>
          <p:nvPr/>
        </p:nvCxnSpPr>
        <p:spPr>
          <a:xfrm flipV="1">
            <a:off x="1587046" y="3420306"/>
            <a:ext cx="997532" cy="967871"/>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a:stCxn id="15" idx="1"/>
            <a:endCxn id="24" idx="2"/>
          </p:cNvCxnSpPr>
          <p:nvPr/>
        </p:nvCxnSpPr>
        <p:spPr>
          <a:xfrm flipV="1">
            <a:off x="1587046" y="3420306"/>
            <a:ext cx="997532" cy="1492415"/>
          </a:xfrm>
          <a:prstGeom prst="line">
            <a:avLst/>
          </a:prstGeom>
        </p:spPr>
        <p:style>
          <a:lnRef idx="3">
            <a:schemeClr val="dk1"/>
          </a:lnRef>
          <a:fillRef idx="0">
            <a:schemeClr val="dk1"/>
          </a:fillRef>
          <a:effectRef idx="2">
            <a:schemeClr val="dk1"/>
          </a:effectRef>
          <a:fontRef idx="minor">
            <a:schemeClr val="tx1"/>
          </a:fontRef>
        </p:style>
      </p:cxnSp>
      <p:cxnSp>
        <p:nvCxnSpPr>
          <p:cNvPr id="125" name="Straight Connector 124"/>
          <p:cNvCxnSpPr>
            <a:stCxn id="16" idx="1"/>
            <a:endCxn id="24" idx="2"/>
          </p:cNvCxnSpPr>
          <p:nvPr/>
        </p:nvCxnSpPr>
        <p:spPr>
          <a:xfrm flipV="1">
            <a:off x="1587046" y="3420306"/>
            <a:ext cx="997532" cy="2397414"/>
          </a:xfrm>
          <a:prstGeom prst="line">
            <a:avLst/>
          </a:prstGeom>
        </p:spPr>
        <p:style>
          <a:lnRef idx="3">
            <a:schemeClr val="dk1"/>
          </a:lnRef>
          <a:fillRef idx="0">
            <a:schemeClr val="dk1"/>
          </a:fillRef>
          <a:effectRef idx="2">
            <a:schemeClr val="dk1"/>
          </a:effectRef>
          <a:fontRef idx="minor">
            <a:schemeClr val="tx1"/>
          </a:fontRef>
        </p:style>
      </p:cxnSp>
      <p:sp>
        <p:nvSpPr>
          <p:cNvPr id="126" name="Round Diagonal Corner Rectangle 125"/>
          <p:cNvSpPr/>
          <p:nvPr/>
        </p:nvSpPr>
        <p:spPr bwMode="auto">
          <a:xfrm>
            <a:off x="5384664" y="3027058"/>
            <a:ext cx="1000800" cy="771897"/>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Indexing Engine</a:t>
            </a:r>
          </a:p>
        </p:txBody>
      </p:sp>
      <p:sp>
        <p:nvSpPr>
          <p:cNvPr id="127" name="Round Diagonal Corner Rectangle 126"/>
          <p:cNvSpPr/>
          <p:nvPr/>
        </p:nvSpPr>
        <p:spPr bwMode="auto">
          <a:xfrm>
            <a:off x="5384664" y="1878338"/>
            <a:ext cx="1000800" cy="771897"/>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Query Engine</a:t>
            </a:r>
          </a:p>
        </p:txBody>
      </p:sp>
      <p:sp>
        <p:nvSpPr>
          <p:cNvPr id="128" name="Round Diagonal Corner Rectangle 127"/>
          <p:cNvSpPr/>
          <p:nvPr/>
        </p:nvSpPr>
        <p:spPr bwMode="auto">
          <a:xfrm>
            <a:off x="8372916" y="1897448"/>
            <a:ext cx="982560" cy="733676"/>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Client Framework</a:t>
            </a:r>
          </a:p>
        </p:txBody>
      </p:sp>
      <p:sp>
        <p:nvSpPr>
          <p:cNvPr id="129" name="Round Diagonal Corner Rectangle 128"/>
          <p:cNvSpPr/>
          <p:nvPr/>
        </p:nvSpPr>
        <p:spPr bwMode="auto">
          <a:xfrm>
            <a:off x="10525736" y="1144126"/>
            <a:ext cx="934935" cy="65395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100" dirty="0" smtClean="0">
                <a:solidFill>
                  <a:schemeClr val="tx1"/>
                </a:solidFill>
                <a:latin typeface="Segoe UI" pitchFamily="34" charset="0"/>
                <a:ea typeface="Segoe UI" pitchFamily="34" charset="0"/>
                <a:cs typeface="Segoe UI" pitchFamily="34" charset="0"/>
              </a:rPr>
              <a:t>Enterprise Search Portal</a:t>
            </a:r>
          </a:p>
        </p:txBody>
      </p:sp>
      <p:sp>
        <p:nvSpPr>
          <p:cNvPr id="130" name="Round Diagonal Corner Rectangle 129"/>
          <p:cNvSpPr/>
          <p:nvPr/>
        </p:nvSpPr>
        <p:spPr bwMode="auto">
          <a:xfrm>
            <a:off x="10525734" y="1879584"/>
            <a:ext cx="934935" cy="65395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100" dirty="0" smtClean="0">
                <a:solidFill>
                  <a:schemeClr val="tx1"/>
                </a:solidFill>
                <a:latin typeface="Segoe UI" pitchFamily="34" charset="0"/>
                <a:ea typeface="Segoe UI" pitchFamily="34" charset="0"/>
                <a:cs typeface="Segoe UI" pitchFamily="34" charset="0"/>
              </a:rPr>
              <a:t>SharePoint Sites and Portals</a:t>
            </a:r>
          </a:p>
        </p:txBody>
      </p:sp>
      <p:sp>
        <p:nvSpPr>
          <p:cNvPr id="131" name="Round Diagonal Corner Rectangle 130"/>
          <p:cNvSpPr/>
          <p:nvPr/>
        </p:nvSpPr>
        <p:spPr bwMode="auto">
          <a:xfrm>
            <a:off x="10525734" y="2612888"/>
            <a:ext cx="934935" cy="65395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100" dirty="0" smtClean="0">
                <a:solidFill>
                  <a:schemeClr val="tx1"/>
                </a:solidFill>
                <a:latin typeface="Segoe UI" pitchFamily="34" charset="0"/>
                <a:ea typeface="Segoe UI" pitchFamily="34" charset="0"/>
                <a:cs typeface="Segoe UI" pitchFamily="34" charset="0"/>
              </a:rPr>
              <a:t>SharePoint topic and content pages</a:t>
            </a:r>
          </a:p>
        </p:txBody>
      </p:sp>
      <p:sp>
        <p:nvSpPr>
          <p:cNvPr id="133" name="Round Diagonal Corner Rectangle 132"/>
          <p:cNvSpPr/>
          <p:nvPr/>
        </p:nvSpPr>
        <p:spPr bwMode="auto">
          <a:xfrm>
            <a:off x="10525734" y="3346192"/>
            <a:ext cx="934935" cy="65395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100" dirty="0" smtClean="0">
                <a:solidFill>
                  <a:schemeClr val="tx1"/>
                </a:solidFill>
                <a:latin typeface="Segoe UI" pitchFamily="34" charset="0"/>
                <a:ea typeface="Segoe UI" pitchFamily="34" charset="0"/>
                <a:cs typeface="Segoe UI" pitchFamily="34" charset="0"/>
              </a:rPr>
              <a:t>SharePoint Sites and Portals</a:t>
            </a:r>
          </a:p>
        </p:txBody>
      </p:sp>
      <p:sp>
        <p:nvSpPr>
          <p:cNvPr id="135" name="Round Diagonal Corner Rectangle 134"/>
          <p:cNvSpPr/>
          <p:nvPr/>
        </p:nvSpPr>
        <p:spPr bwMode="auto">
          <a:xfrm>
            <a:off x="10525734" y="4085352"/>
            <a:ext cx="934935" cy="65395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100" dirty="0" smtClean="0">
                <a:solidFill>
                  <a:schemeClr val="tx1"/>
                </a:solidFill>
                <a:latin typeface="Segoe UI" pitchFamily="34" charset="0"/>
                <a:ea typeface="Segoe UI" pitchFamily="34" charset="0"/>
                <a:cs typeface="Segoe UI" pitchFamily="34" charset="0"/>
              </a:rPr>
              <a:t>SharePoint Sites and Portals</a:t>
            </a:r>
          </a:p>
        </p:txBody>
      </p:sp>
      <p:grpSp>
        <p:nvGrpSpPr>
          <p:cNvPr id="55" name="Group 54"/>
          <p:cNvGrpSpPr/>
          <p:nvPr/>
        </p:nvGrpSpPr>
        <p:grpSpPr>
          <a:xfrm>
            <a:off x="10595100" y="4933526"/>
            <a:ext cx="796202" cy="539510"/>
            <a:chOff x="8635013" y="4696921"/>
            <a:chExt cx="796202" cy="539510"/>
          </a:xfrm>
        </p:grpSpPr>
        <p:grpSp>
          <p:nvGrpSpPr>
            <p:cNvPr id="136" name="Group 135"/>
            <p:cNvGrpSpPr/>
            <p:nvPr/>
          </p:nvGrpSpPr>
          <p:grpSpPr>
            <a:xfrm>
              <a:off x="8851903" y="4820188"/>
              <a:ext cx="579312" cy="292975"/>
              <a:chOff x="10970171" y="4357881"/>
              <a:chExt cx="686903" cy="440763"/>
            </a:xfrm>
          </p:grpSpPr>
          <p:pic>
            <p:nvPicPr>
              <p:cNvPr id="137" name="Picture 1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0171" y="4357881"/>
                <a:ext cx="686903" cy="440763"/>
              </a:xfrm>
              <a:prstGeom prst="rect">
                <a:avLst/>
              </a:prstGeom>
            </p:spPr>
          </p:pic>
          <p:sp>
            <p:nvSpPr>
              <p:cNvPr id="140" name="Rectangle 139"/>
              <p:cNvSpPr/>
              <p:nvPr/>
            </p:nvSpPr>
            <p:spPr bwMode="auto">
              <a:xfrm rot="459293">
                <a:off x="11129274" y="4401706"/>
                <a:ext cx="351034" cy="288000"/>
              </a:xfrm>
              <a:prstGeom prst="rect">
                <a:avLst/>
              </a:prstGeom>
              <a:solidFill>
                <a:schemeClr val="bg1"/>
              </a:solidFill>
              <a:ln>
                <a:solidFill>
                  <a:schemeClr val="bg1"/>
                </a:solidFill>
                <a:headEnd type="none" w="med" len="med"/>
                <a:tailEnd type="none" w="med" len="med"/>
              </a:ln>
              <a:effectLst>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013" y="4696921"/>
              <a:ext cx="280995" cy="539510"/>
            </a:xfrm>
            <a:prstGeom prst="rect">
              <a:avLst/>
            </a:prstGeom>
          </p:spPr>
        </p:pic>
      </p:grpSp>
      <p:sp>
        <p:nvSpPr>
          <p:cNvPr id="152" name="Round Diagonal Corner Rectangle 151"/>
          <p:cNvSpPr/>
          <p:nvPr/>
        </p:nvSpPr>
        <p:spPr bwMode="auto">
          <a:xfrm>
            <a:off x="10473097" y="5644842"/>
            <a:ext cx="1047141" cy="653958"/>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100" dirty="0" smtClean="0">
                <a:solidFill>
                  <a:schemeClr val="tx1"/>
                </a:solidFill>
                <a:latin typeface="Segoe UI" pitchFamily="34" charset="0"/>
                <a:ea typeface="Segoe UI" pitchFamily="34" charset="0"/>
                <a:cs typeface="Segoe UI" pitchFamily="34" charset="0"/>
              </a:rPr>
              <a:t>Custom non-SP Search Driven Apps</a:t>
            </a:r>
          </a:p>
        </p:txBody>
      </p:sp>
      <p:sp>
        <p:nvSpPr>
          <p:cNvPr id="153" name="Round Diagonal Corner Rectangle 152"/>
          <p:cNvSpPr/>
          <p:nvPr/>
        </p:nvSpPr>
        <p:spPr bwMode="auto">
          <a:xfrm>
            <a:off x="9368488" y="1894314"/>
            <a:ext cx="254971" cy="733677"/>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vert270"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800" dirty="0" smtClean="0">
                <a:solidFill>
                  <a:schemeClr val="tx1"/>
                </a:solidFill>
                <a:latin typeface="Segoe UI" pitchFamily="34" charset="0"/>
                <a:ea typeface="Segoe UI" pitchFamily="34" charset="0"/>
                <a:cs typeface="Segoe UI" pitchFamily="34" charset="0"/>
              </a:rPr>
              <a:t>Client-Side OM</a:t>
            </a:r>
          </a:p>
        </p:txBody>
      </p:sp>
      <p:sp>
        <p:nvSpPr>
          <p:cNvPr id="154" name="Round Diagonal Corner Rectangle 153"/>
          <p:cNvSpPr/>
          <p:nvPr/>
        </p:nvSpPr>
        <p:spPr bwMode="auto">
          <a:xfrm>
            <a:off x="7798913" y="1878338"/>
            <a:ext cx="254971" cy="772770"/>
          </a:xfrm>
          <a:prstGeom prst="round2Diag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vert270"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800" dirty="0" smtClean="0">
                <a:solidFill>
                  <a:schemeClr val="tx1"/>
                </a:solidFill>
                <a:latin typeface="Segoe UI" pitchFamily="34" charset="0"/>
                <a:ea typeface="Segoe UI" pitchFamily="34" charset="0"/>
                <a:cs typeface="Segoe UI" pitchFamily="34" charset="0"/>
              </a:rPr>
              <a:t>REST Service</a:t>
            </a:r>
          </a:p>
        </p:txBody>
      </p:sp>
      <p:sp>
        <p:nvSpPr>
          <p:cNvPr id="155" name="Round Diagonal Corner Rectangle 154"/>
          <p:cNvSpPr/>
          <p:nvPr/>
        </p:nvSpPr>
        <p:spPr bwMode="auto">
          <a:xfrm>
            <a:off x="6774502" y="2670221"/>
            <a:ext cx="1001742" cy="266385"/>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050" dirty="0" smtClean="0">
                <a:solidFill>
                  <a:schemeClr val="tx1"/>
                </a:solidFill>
                <a:latin typeface="Segoe UI" pitchFamily="34" charset="0"/>
                <a:ea typeface="Segoe UI" pitchFamily="34" charset="0"/>
                <a:cs typeface="Segoe UI" pitchFamily="34" charset="0"/>
              </a:rPr>
              <a:t>IMS Runtime</a:t>
            </a:r>
          </a:p>
        </p:txBody>
      </p:sp>
      <p:sp>
        <p:nvSpPr>
          <p:cNvPr id="159" name="Round Diagonal Corner Rectangle 158"/>
          <p:cNvSpPr/>
          <p:nvPr/>
        </p:nvSpPr>
        <p:spPr bwMode="auto">
          <a:xfrm>
            <a:off x="5384664" y="4173330"/>
            <a:ext cx="1000800" cy="771897"/>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tx1"/>
                </a:solidFill>
                <a:latin typeface="Segoe UI" pitchFamily="34" charset="0"/>
                <a:ea typeface="Segoe UI" pitchFamily="34" charset="0"/>
                <a:cs typeface="Segoe UI" pitchFamily="34" charset="0"/>
              </a:rPr>
              <a:t>Analyzer</a:t>
            </a:r>
          </a:p>
        </p:txBody>
      </p:sp>
      <p:sp>
        <p:nvSpPr>
          <p:cNvPr id="160" name="Round Diagonal Corner Rectangle 159"/>
          <p:cNvSpPr/>
          <p:nvPr/>
        </p:nvSpPr>
        <p:spPr bwMode="auto">
          <a:xfrm>
            <a:off x="3942608" y="3821699"/>
            <a:ext cx="1001742" cy="266385"/>
          </a:xfrm>
          <a:prstGeom prst="round2Diag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72000" tIns="0" rIns="72000" bIns="0" numCol="1" rtlCol="0" anchor="ctr" anchorCtr="0" compatLnSpc="1">
            <a:prstTxWarp prst="textNoShape">
              <a:avLst/>
            </a:prstTxWarp>
          </a:bodyPr>
          <a:lstStyle/>
          <a:p>
            <a:pPr algn="ctr" defTabSz="914099" fontAlgn="base">
              <a:spcBef>
                <a:spcPct val="0"/>
              </a:spcBef>
              <a:spcAft>
                <a:spcPct val="0"/>
              </a:spcAft>
            </a:pPr>
            <a:r>
              <a:rPr lang="en-US" sz="1050" dirty="0" smtClean="0">
                <a:solidFill>
                  <a:schemeClr val="tx1"/>
                </a:solidFill>
                <a:latin typeface="Segoe UI" pitchFamily="34" charset="0"/>
                <a:ea typeface="Segoe UI" pitchFamily="34" charset="0"/>
                <a:cs typeface="Segoe UI" pitchFamily="34" charset="0"/>
              </a:rPr>
              <a:t>CTS Runtime</a:t>
            </a:r>
          </a:p>
        </p:txBody>
      </p:sp>
      <p:cxnSp>
        <p:nvCxnSpPr>
          <p:cNvPr id="161" name="Straight Connector 160"/>
          <p:cNvCxnSpPr>
            <a:endCxn id="25" idx="3"/>
          </p:cNvCxnSpPr>
          <p:nvPr/>
        </p:nvCxnSpPr>
        <p:spPr>
          <a:xfrm flipH="1">
            <a:off x="4443950" y="2499964"/>
            <a:ext cx="83" cy="527094"/>
          </a:xfrm>
          <a:prstGeom prst="line">
            <a:avLst/>
          </a:prstGeom>
          <a:ln w="38100">
            <a:headEnd type="oval" w="lg" len="lg"/>
          </a:ln>
        </p:spPr>
        <p:style>
          <a:lnRef idx="3">
            <a:schemeClr val="dk1"/>
          </a:lnRef>
          <a:fillRef idx="0">
            <a:schemeClr val="dk1"/>
          </a:fillRef>
          <a:effectRef idx="2">
            <a:schemeClr val="dk1"/>
          </a:effectRef>
          <a:fontRef idx="minor">
            <a:schemeClr val="tx1"/>
          </a:fontRef>
        </p:style>
      </p:cxnSp>
      <p:sp>
        <p:nvSpPr>
          <p:cNvPr id="162" name="TextBox 161"/>
          <p:cNvSpPr txBox="1"/>
          <p:nvPr/>
        </p:nvSpPr>
        <p:spPr>
          <a:xfrm>
            <a:off x="3623576" y="1878338"/>
            <a:ext cx="1639806" cy="508951"/>
          </a:xfrm>
          <a:prstGeom prst="rect">
            <a:avLst/>
          </a:prstGeom>
          <a:noFill/>
        </p:spPr>
        <p:txBody>
          <a:bodyPr wrap="none" lIns="0" tIns="0" rIns="0" bIns="0" rtlCol="0">
            <a:noAutofit/>
          </a:bodyPr>
          <a:lstStyle/>
          <a:p>
            <a:pPr algn="ctr"/>
            <a:r>
              <a:rPr lang="fi-FI" sz="1600" dirty="0" smtClean="0">
                <a:gradFill>
                  <a:gsLst>
                    <a:gs pos="0">
                      <a:schemeClr val="tx1"/>
                    </a:gs>
                    <a:gs pos="86000">
                      <a:schemeClr val="tx1"/>
                    </a:gs>
                  </a:gsLst>
                  <a:lin ang="5400000" scaled="0"/>
                </a:gradFill>
                <a:latin typeface="Segoe UI Light" pitchFamily="34" charset="0"/>
              </a:rPr>
              <a:t>Web Service </a:t>
            </a:r>
            <a:br>
              <a:rPr lang="fi-FI" sz="1600" dirty="0" smtClean="0">
                <a:gradFill>
                  <a:gsLst>
                    <a:gs pos="0">
                      <a:schemeClr val="tx1"/>
                    </a:gs>
                    <a:gs pos="86000">
                      <a:schemeClr val="tx1"/>
                    </a:gs>
                  </a:gsLst>
                  <a:lin ang="5400000" scaled="0"/>
                </a:gradFill>
                <a:latin typeface="Segoe UI Light" pitchFamily="34" charset="0"/>
              </a:rPr>
            </a:br>
            <a:r>
              <a:rPr lang="fi-FI" sz="1600" dirty="0" smtClean="0">
                <a:gradFill>
                  <a:gsLst>
                    <a:gs pos="0">
                      <a:schemeClr val="tx1"/>
                    </a:gs>
                    <a:gs pos="86000">
                      <a:schemeClr val="tx1"/>
                    </a:gs>
                  </a:gsLst>
                  <a:lin ang="5400000" scaled="0"/>
                </a:gradFill>
                <a:latin typeface="Segoe UI Light" pitchFamily="34" charset="0"/>
              </a:rPr>
              <a:t>Callout</a:t>
            </a:r>
            <a:endParaRPr lang="en-US" sz="1600" dirty="0" smtClean="0">
              <a:gradFill>
                <a:gsLst>
                  <a:gs pos="0">
                    <a:schemeClr val="tx1"/>
                  </a:gs>
                  <a:gs pos="86000">
                    <a:schemeClr val="tx1"/>
                  </a:gs>
                </a:gsLst>
                <a:lin ang="5400000" scaled="0"/>
              </a:gradFill>
              <a:latin typeface="Segoe UI Light" pitchFamily="34" charset="0"/>
            </a:endParaRPr>
          </a:p>
        </p:txBody>
      </p:sp>
      <p:cxnSp>
        <p:nvCxnSpPr>
          <p:cNvPr id="61" name="Straight Connector 60"/>
          <p:cNvCxnSpPr>
            <a:stCxn id="153" idx="0"/>
            <a:endCxn id="129" idx="2"/>
          </p:cNvCxnSpPr>
          <p:nvPr/>
        </p:nvCxnSpPr>
        <p:spPr>
          <a:xfrm flipV="1">
            <a:off x="9623459" y="1471105"/>
            <a:ext cx="902277" cy="790048"/>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63" name="Straight Connector 162"/>
          <p:cNvCxnSpPr>
            <a:stCxn id="153" idx="0"/>
            <a:endCxn id="130" idx="2"/>
          </p:cNvCxnSpPr>
          <p:nvPr/>
        </p:nvCxnSpPr>
        <p:spPr>
          <a:xfrm flipV="1">
            <a:off x="9623459" y="2206563"/>
            <a:ext cx="902275" cy="54590"/>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64" name="Straight Connector 163"/>
          <p:cNvCxnSpPr>
            <a:stCxn id="153" idx="0"/>
            <a:endCxn id="131" idx="2"/>
          </p:cNvCxnSpPr>
          <p:nvPr/>
        </p:nvCxnSpPr>
        <p:spPr>
          <a:xfrm>
            <a:off x="9623459" y="2261153"/>
            <a:ext cx="902275" cy="678714"/>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68" name="Straight Connector 167"/>
          <p:cNvCxnSpPr>
            <a:stCxn id="153" idx="0"/>
            <a:endCxn id="133" idx="2"/>
          </p:cNvCxnSpPr>
          <p:nvPr/>
        </p:nvCxnSpPr>
        <p:spPr>
          <a:xfrm>
            <a:off x="9623459" y="2261153"/>
            <a:ext cx="902275" cy="1412018"/>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69" name="Straight Connector 168"/>
          <p:cNvCxnSpPr>
            <a:stCxn id="153" idx="0"/>
            <a:endCxn id="135" idx="2"/>
          </p:cNvCxnSpPr>
          <p:nvPr/>
        </p:nvCxnSpPr>
        <p:spPr>
          <a:xfrm>
            <a:off x="9623459" y="2261153"/>
            <a:ext cx="902275" cy="2151178"/>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70" name="Straight Connector 169"/>
          <p:cNvCxnSpPr>
            <a:stCxn id="154" idx="0"/>
            <a:endCxn id="144" idx="1"/>
          </p:cNvCxnSpPr>
          <p:nvPr/>
        </p:nvCxnSpPr>
        <p:spPr>
          <a:xfrm>
            <a:off x="8053884" y="2264723"/>
            <a:ext cx="2541216" cy="2938558"/>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71" name="Straight Connector 170"/>
          <p:cNvCxnSpPr>
            <a:stCxn id="154" idx="0"/>
            <a:endCxn id="152" idx="2"/>
          </p:cNvCxnSpPr>
          <p:nvPr/>
        </p:nvCxnSpPr>
        <p:spPr>
          <a:xfrm>
            <a:off x="8053884" y="2264723"/>
            <a:ext cx="2419213" cy="3707098"/>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72" name="Straight Connector 171"/>
          <p:cNvCxnSpPr>
            <a:stCxn id="154" idx="0"/>
            <a:endCxn id="128" idx="2"/>
          </p:cNvCxnSpPr>
          <p:nvPr/>
        </p:nvCxnSpPr>
        <p:spPr>
          <a:xfrm flipV="1">
            <a:off x="8053884" y="2264286"/>
            <a:ext cx="319032" cy="437"/>
          </a:xfrm>
          <a:prstGeom prst="line">
            <a:avLst/>
          </a:prstGeom>
          <a:ln w="317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53" name="Straight Connector 52"/>
          <p:cNvCxnSpPr>
            <a:stCxn id="127" idx="0"/>
            <a:endCxn id="29" idx="2"/>
          </p:cNvCxnSpPr>
          <p:nvPr/>
        </p:nvCxnSpPr>
        <p:spPr>
          <a:xfrm>
            <a:off x="6385464" y="2264287"/>
            <a:ext cx="389038" cy="873"/>
          </a:xfrm>
          <a:prstGeom prst="line">
            <a:avLst/>
          </a:prstGeom>
          <a:ln w="317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127" idx="1"/>
            <a:endCxn id="126" idx="3"/>
          </p:cNvCxnSpPr>
          <p:nvPr/>
        </p:nvCxnSpPr>
        <p:spPr>
          <a:xfrm>
            <a:off x="5885064" y="2650235"/>
            <a:ext cx="0" cy="376823"/>
          </a:xfrm>
          <a:prstGeom prst="line">
            <a:avLst/>
          </a:prstGeom>
          <a:ln w="31750">
            <a:headEnd type="triangle" w="lg" len="med"/>
            <a:tailEnd type="none" w="lg" len="med"/>
          </a:ln>
        </p:spPr>
        <p:style>
          <a:lnRef idx="1">
            <a:schemeClr val="accent4"/>
          </a:lnRef>
          <a:fillRef idx="0">
            <a:schemeClr val="accent4"/>
          </a:fillRef>
          <a:effectRef idx="0">
            <a:schemeClr val="accent4"/>
          </a:effectRef>
          <a:fontRef idx="minor">
            <a:schemeClr val="tx1"/>
          </a:fontRef>
        </p:style>
      </p:cxnSp>
      <p:cxnSp>
        <p:nvCxnSpPr>
          <p:cNvPr id="59" name="Straight Connector 58"/>
          <p:cNvCxnSpPr>
            <a:stCxn id="126" idx="1"/>
            <a:endCxn id="159" idx="3"/>
          </p:cNvCxnSpPr>
          <p:nvPr/>
        </p:nvCxnSpPr>
        <p:spPr>
          <a:xfrm>
            <a:off x="5885064" y="3798955"/>
            <a:ext cx="0" cy="374375"/>
          </a:xfrm>
          <a:prstGeom prst="line">
            <a:avLst/>
          </a:prstGeom>
          <a:ln w="31750">
            <a:headEnd type="triangle" w="lg" len="med"/>
            <a:tailEnd type="none" w="lg" len="med"/>
          </a:ln>
        </p:spPr>
        <p:style>
          <a:lnRef idx="1">
            <a:schemeClr val="accent4"/>
          </a:lnRef>
          <a:fillRef idx="0">
            <a:schemeClr val="accent4"/>
          </a:fillRef>
          <a:effectRef idx="0">
            <a:schemeClr val="accent4"/>
          </a:effectRef>
          <a:fontRef idx="minor">
            <a:schemeClr val="tx1"/>
          </a:fontRef>
        </p:style>
      </p:cxnSp>
      <p:cxnSp>
        <p:nvCxnSpPr>
          <p:cNvPr id="62" name="Straight Connector 61"/>
          <p:cNvCxnSpPr>
            <a:stCxn id="25" idx="0"/>
            <a:endCxn id="126" idx="2"/>
          </p:cNvCxnSpPr>
          <p:nvPr/>
        </p:nvCxnSpPr>
        <p:spPr>
          <a:xfrm>
            <a:off x="4944350" y="3413007"/>
            <a:ext cx="440314" cy="0"/>
          </a:xfrm>
          <a:prstGeom prst="line">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65" name="Straight Connector 64"/>
          <p:cNvCxnSpPr>
            <a:stCxn id="24" idx="0"/>
            <a:endCxn id="25" idx="2"/>
          </p:cNvCxnSpPr>
          <p:nvPr/>
        </p:nvCxnSpPr>
        <p:spPr>
          <a:xfrm flipV="1">
            <a:off x="3585378" y="3413007"/>
            <a:ext cx="358172" cy="7299"/>
          </a:xfrm>
          <a:prstGeom prst="line">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cxnSp>
        <p:nvCxnSpPr>
          <p:cNvPr id="28" name="Elbow Connector 27"/>
          <p:cNvCxnSpPr>
            <a:stCxn id="25" idx="0"/>
            <a:endCxn id="159" idx="2"/>
          </p:cNvCxnSpPr>
          <p:nvPr/>
        </p:nvCxnSpPr>
        <p:spPr>
          <a:xfrm>
            <a:off x="4944350" y="3413007"/>
            <a:ext cx="440314" cy="1146272"/>
          </a:xfrm>
          <a:prstGeom prst="bentConnector3">
            <a:avLst>
              <a:gd name="adj1" fmla="val 50000"/>
            </a:avLst>
          </a:prstGeom>
          <a:ln w="31750">
            <a:headEnd type="triangle" w="lg" len="med"/>
            <a:tailEnd type="triangle" w="lg" len="med"/>
          </a:ln>
        </p:spPr>
        <p:style>
          <a:lnRef idx="1">
            <a:schemeClr val="accent4"/>
          </a:lnRef>
          <a:fillRef idx="0">
            <a:schemeClr val="accent4"/>
          </a:fillRef>
          <a:effectRef idx="0">
            <a:schemeClr val="accent4"/>
          </a:effectRef>
          <a:fontRef idx="minor">
            <a:schemeClr val="tx1"/>
          </a:fontRef>
        </p:style>
      </p:cxnSp>
      <p:sp>
        <p:nvSpPr>
          <p:cNvPr id="2" name="Title 1"/>
          <p:cNvSpPr>
            <a:spLocks noGrp="1"/>
          </p:cNvSpPr>
          <p:nvPr>
            <p:ph type="title"/>
          </p:nvPr>
        </p:nvSpPr>
        <p:spPr/>
        <p:txBody>
          <a:bodyPr/>
          <a:lstStyle/>
          <a:p>
            <a:r>
              <a:rPr lang="fi-FI" dirty="0" smtClean="0"/>
              <a:t>Search architecture</a:t>
            </a:r>
            <a:endParaRPr lang="en-US" dirty="0"/>
          </a:p>
        </p:txBody>
      </p:sp>
    </p:spTree>
    <p:extLst>
      <p:ext uri="{BB962C8B-B14F-4D97-AF65-F5344CB8AC3E}">
        <p14:creationId xmlns:p14="http://schemas.microsoft.com/office/powerpoint/2010/main" val="22775601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Export and Import Search </a:t>
            </a:r>
            <a:r>
              <a:rPr lang="en-US" dirty="0" smtClean="0"/>
              <a:t>Settings</a:t>
            </a:r>
            <a:endParaRPr lang="en-US" dirty="0"/>
          </a:p>
        </p:txBody>
      </p:sp>
      <p:sp>
        <p:nvSpPr>
          <p:cNvPr id="5" name="Content Placeholder 4"/>
          <p:cNvSpPr>
            <a:spLocks noGrp="1"/>
          </p:cNvSpPr>
          <p:nvPr>
            <p:ph type="body" sz="quarter" idx="10"/>
          </p:nvPr>
        </p:nvSpPr>
        <p:spPr/>
        <p:txBody>
          <a:bodyPr/>
          <a:lstStyle/>
          <a:p>
            <a:r>
              <a:rPr lang="en-US" dirty="0" smtClean="0"/>
              <a:t>CSOM API</a:t>
            </a:r>
          </a:p>
          <a:p>
            <a:pPr lvl="1"/>
            <a:r>
              <a:rPr lang="en-US" dirty="0" smtClean="0"/>
              <a:t>Allows targeting export and import of search settings</a:t>
            </a:r>
          </a:p>
          <a:p>
            <a:pPr lvl="1"/>
            <a:r>
              <a:rPr lang="en-US" dirty="0" smtClean="0"/>
              <a:t>Handles rules, sources, managed properties, </a:t>
            </a:r>
            <a:r>
              <a:rPr lang="en-US" dirty="0" err="1" smtClean="0"/>
              <a:t>etc</a:t>
            </a:r>
            <a:endParaRPr lang="en-US" dirty="0" smtClean="0"/>
          </a:p>
          <a:p>
            <a:pPr lvl="1"/>
            <a:r>
              <a:rPr lang="en-US" dirty="0" smtClean="0"/>
              <a:t>Does not handle master pages, templates, and web parts</a:t>
            </a:r>
          </a:p>
          <a:p>
            <a:pPr lvl="1"/>
            <a:r>
              <a:rPr lang="en-US" dirty="0" smtClean="0"/>
              <a:t>Supports migrations, DEV-&gt;QA-&gt;</a:t>
            </a:r>
            <a:r>
              <a:rPr lang="en-US" smtClean="0"/>
              <a:t>PROD scenarios</a:t>
            </a:r>
            <a:endParaRPr lang="en-US" dirty="0" smtClean="0"/>
          </a:p>
          <a:p>
            <a:pPr lvl="1"/>
            <a:endParaRPr lang="en-US" dirty="0"/>
          </a:p>
        </p:txBody>
      </p:sp>
    </p:spTree>
    <p:extLst>
      <p:ext uri="{BB962C8B-B14F-4D97-AF65-F5344CB8AC3E}">
        <p14:creationId xmlns:p14="http://schemas.microsoft.com/office/powerpoint/2010/main" val="17264358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Executing Queries</a:t>
            </a:r>
            <a:endParaRPr lang="en-US" dirty="0"/>
          </a:p>
        </p:txBody>
      </p:sp>
    </p:spTree>
    <p:extLst>
      <p:ext uri="{BB962C8B-B14F-4D97-AF65-F5344CB8AC3E}">
        <p14:creationId xmlns:p14="http://schemas.microsoft.com/office/powerpoint/2010/main" val="216604666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76F72CE0555344AB9B749F625E26C3" ma:contentTypeVersion="5" ma:contentTypeDescription="Create a new document." ma:contentTypeScope="" ma:versionID="4adc00a1d33d4977991d291431edf7c5">
  <xsd:schema xmlns:xsd="http://www.w3.org/2001/XMLSchema" xmlns:xs="http://www.w3.org/2001/XMLSchema" xmlns:p="http://schemas.microsoft.com/office/2006/metadata/properties" xmlns:ns1="6e7a6285-2992-4427-9fe0-68311798b47d" xmlns:ns2="http://schemas.microsoft.com/sharepoint/v3" targetNamespace="http://schemas.microsoft.com/office/2006/metadata/properties" ma:root="true" ma:fieldsID="3e158f82118d7033ffdae65cd132d5c5" ns1:_="" ns2:_="">
    <xsd:import namespace="6e7a6285-2992-4427-9fe0-68311798b47d"/>
    <xsd:import namespace="http://schemas.microsoft.com/sharepoint/v3"/>
    <xsd:element name="properties">
      <xsd:complexType>
        <xsd:sequence>
          <xsd:element name="documentManagement">
            <xsd:complexType>
              <xsd:all>
                <xsd:element ref="ns1:Asset_x0020_Type" minOccurs="0"/>
                <xsd:element ref="ns2:AverageRating" minOccurs="0"/>
                <xsd:element ref="ns2:RatingCount" minOccurs="0"/>
                <xsd:element ref="ns2:PublishingStartDate" minOccurs="0"/>
                <xsd:element ref="ns2: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a6285-2992-4427-9fe0-68311798b47d" elementFormDefault="qualified">
    <xsd:import namespace="http://schemas.microsoft.com/office/2006/documentManagement/types"/>
    <xsd:import namespace="http://schemas.microsoft.com/office/infopath/2007/PartnerControls"/>
    <xsd:element name="Asset_x0020_Type" ma:index="0" nillable="true" ma:displayName="Asset Type" ma:default="(N/A)" ma:format="Dropdown" ma:internalName="Asset_x0020_Type">
      <xsd:simpleType>
        <xsd:restriction base="dms:Choice">
          <xsd:enumeration value="(N/A)"/>
          <xsd:enumeration value="PowerPoint Template"/>
          <xsd:enumeration value="Word 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 nillable="true" ma:displayName="Rating (0-5)" ma:decimals="2" ma:description="Average value of all the ratings that have been submitted" ma:indexed="true" ma:internalName="AverageRating" ma:readOnly="true">
      <xsd:simpleType>
        <xsd:restriction base="dms:Number"/>
      </xsd:simpleType>
    </xsd:element>
    <xsd:element name="RatingCount" ma:index="4" nillable="true" ma:displayName="Number of Ratings" ma:decimals="0" ma:description="Number of ratings submitted" ma:internalName="RatingCount" ma:readOnly="true">
      <xsd:simpleType>
        <xsd:restriction base="dms:Number"/>
      </xsd:simpleType>
    </xsd:element>
    <xsd:element name="PublishingStartDate" ma:index="5" nillable="true" ma:displayName="Scheduling Start Date" ma:internalName="PublishingStartDate">
      <xsd:simpleType>
        <xsd:restriction base="dms:Unknown"/>
      </xsd:simpleType>
    </xsd:element>
    <xsd:element name="PublishingExpirationDate" ma:index="6"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Asset_x0020_Type xmlns="6e7a6285-2992-4427-9fe0-68311798b47d">(N/A)</Asset_x0020_Typ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E640A20D-FA67-4B29-8E28-BF564132A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a6285-2992-4427-9fe0-68311798b47d"/>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dcmitype/"/>
    <ds:schemaRef ds:uri="6e7a6285-2992-4427-9fe0-68311798b47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0</TotalTime>
  <Words>2284</Words>
  <Application>Microsoft Office PowerPoint</Application>
  <PresentationFormat>Custom</PresentationFormat>
  <Paragraphs>423</Paragraphs>
  <Slides>33</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Times New Roman</vt:lpstr>
      <vt:lpstr>Wingdings</vt:lpstr>
      <vt:lpstr>5-30055_SharePoint Template 2012 - 16x9 - White Background</vt:lpstr>
      <vt:lpstr>5-30055_SharePoint Template 2012 - 16x9 - Colored Accent Slides</vt:lpstr>
      <vt:lpstr>Search</vt:lpstr>
      <vt:lpstr>Agenda</vt:lpstr>
      <vt:lpstr>Search Overview</vt:lpstr>
      <vt:lpstr>Overview</vt:lpstr>
      <vt:lpstr>Search in SharePoint 2013</vt:lpstr>
      <vt:lpstr>Overview</vt:lpstr>
      <vt:lpstr>Search architecture</vt:lpstr>
      <vt:lpstr>Export and Import Search Settings</vt:lpstr>
      <vt:lpstr>Executing Queries</vt:lpstr>
      <vt:lpstr>Executing Queries: Query Languages</vt:lpstr>
      <vt:lpstr>Executing Queries: KQL</vt:lpstr>
      <vt:lpstr>Executing Queries: REST</vt:lpstr>
      <vt:lpstr>Executing Queries: REST</vt:lpstr>
      <vt:lpstr>Executing Queries: CSOM</vt:lpstr>
      <vt:lpstr>PowerPoint Presentation</vt:lpstr>
      <vt:lpstr>Search Verticals</vt:lpstr>
      <vt:lpstr>Search Verticals: No-Code Customization</vt:lpstr>
      <vt:lpstr>Search Verticals: Result Sources</vt:lpstr>
      <vt:lpstr>PowerPoint Presentation</vt:lpstr>
      <vt:lpstr>PowerPoint Presentation</vt:lpstr>
      <vt:lpstr>Search Verticals: Display Templates</vt:lpstr>
      <vt:lpstr>Search Verticals: Search Navigation</vt:lpstr>
      <vt:lpstr>PowerPoint Presentation</vt:lpstr>
      <vt:lpstr>Parsers</vt:lpstr>
      <vt:lpstr>Parsers</vt:lpstr>
      <vt:lpstr>Parsers</vt:lpstr>
      <vt:lpstr>Parsers</vt:lpstr>
      <vt:lpstr>Web Service Call-Out</vt:lpstr>
      <vt:lpstr>Web Service Call-Out</vt:lpstr>
      <vt:lpstr>Web Service Call-Out – Data Flow</vt:lpstr>
      <vt:lpstr>IContentProcessingEnrichmentService Interface</vt:lpstr>
      <vt:lpstr>Summary</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Windows User</cp:lastModifiedBy>
  <cp:revision>2</cp:revision>
  <dcterms:created xsi:type="dcterms:W3CDTF">2012-06-08T22:41:39Z</dcterms:created>
  <dcterms:modified xsi:type="dcterms:W3CDTF">2013-02-16T14:30:30Z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0x0101003276F72CE0555344AB9B749F625E26C3</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