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648" r:id="rId6"/>
    <p:sldId id="792" r:id="rId7"/>
    <p:sldId id="818" r:id="rId8"/>
    <p:sldId id="793" r:id="rId9"/>
    <p:sldId id="794" r:id="rId10"/>
    <p:sldId id="819" r:id="rId11"/>
    <p:sldId id="795" r:id="rId12"/>
    <p:sldId id="796" r:id="rId13"/>
    <p:sldId id="797" r:id="rId14"/>
    <p:sldId id="798" r:id="rId15"/>
    <p:sldId id="820" r:id="rId16"/>
    <p:sldId id="799" r:id="rId17"/>
    <p:sldId id="800" r:id="rId18"/>
    <p:sldId id="801" r:id="rId19"/>
    <p:sldId id="802" r:id="rId20"/>
    <p:sldId id="803" r:id="rId21"/>
    <p:sldId id="805" r:id="rId22"/>
    <p:sldId id="806" r:id="rId23"/>
    <p:sldId id="804" r:id="rId24"/>
    <p:sldId id="807" r:id="rId25"/>
    <p:sldId id="808" r:id="rId26"/>
    <p:sldId id="809" r:id="rId27"/>
    <p:sldId id="810" r:id="rId28"/>
    <p:sldId id="811" r:id="rId29"/>
    <p:sldId id="812" r:id="rId30"/>
    <p:sldId id="813" r:id="rId31"/>
    <p:sldId id="814" r:id="rId32"/>
    <p:sldId id="815" r:id="rId33"/>
    <p:sldId id="816" r:id="rId34"/>
    <p:sldId id="817" r:id="rId35"/>
    <p:sldId id="790" r:id="rId36"/>
    <p:sldId id="791"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689" autoAdjust="0"/>
  </p:normalViewPr>
  <p:slideViewPr>
    <p:cSldViewPr snapToGrid="0">
      <p:cViewPr varScale="1">
        <p:scale>
          <a:sx n="102" d="100"/>
          <a:sy n="102" d="100"/>
        </p:scale>
        <p:origin x="912" y="72"/>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55B2D-9213-42CF-99D3-8A3B45175AB6}" type="doc">
      <dgm:prSet loTypeId="urn:microsoft.com/office/officeart/2005/8/layout/chevron2" loCatId="process" qsTypeId="urn:microsoft.com/office/officeart/2005/8/quickstyle/simple2" qsCatId="simple" csTypeId="urn:microsoft.com/office/officeart/2005/8/colors/colorful5" csCatId="colorful" phldr="1"/>
      <dgm:spPr/>
      <dgm:t>
        <a:bodyPr/>
        <a:lstStyle/>
        <a:p>
          <a:endParaRPr lang="en-US"/>
        </a:p>
      </dgm:t>
    </dgm:pt>
    <dgm:pt modelId="{84E6C072-EDB1-45EE-80C3-BD927AB47F5F}">
      <dgm:prSet/>
      <dgm:spPr/>
      <dgm:t>
        <a:bodyPr/>
        <a:lstStyle/>
        <a:p>
          <a:pPr rtl="0"/>
          <a:r>
            <a:rPr lang="en-US" smtClean="0">
              <a:solidFill>
                <a:schemeClr val="tx1"/>
              </a:solidFill>
            </a:rPr>
            <a:t>eDiscovery</a:t>
          </a:r>
          <a:endParaRPr lang="en-US">
            <a:solidFill>
              <a:schemeClr val="tx1"/>
            </a:solidFill>
          </a:endParaRPr>
        </a:p>
      </dgm:t>
    </dgm:pt>
    <dgm:pt modelId="{A22ADD55-E8B8-47A1-BD97-83DDE9B513C0}" type="parTrans" cxnId="{CA02677E-7001-4DB2-ACC1-98F7849EDA02}">
      <dgm:prSet/>
      <dgm:spPr/>
      <dgm:t>
        <a:bodyPr/>
        <a:lstStyle/>
        <a:p>
          <a:endParaRPr lang="en-US"/>
        </a:p>
      </dgm:t>
    </dgm:pt>
    <dgm:pt modelId="{D2A99CFC-FE3D-4DD1-ABB4-166D3BDBDE1F}" type="sibTrans" cxnId="{CA02677E-7001-4DB2-ACC1-98F7849EDA02}">
      <dgm:prSet/>
      <dgm:spPr/>
      <dgm:t>
        <a:bodyPr/>
        <a:lstStyle/>
        <a:p>
          <a:endParaRPr lang="en-US"/>
        </a:p>
      </dgm:t>
    </dgm:pt>
    <dgm:pt modelId="{C89C7382-FAE1-4EAB-86D5-FCF9E42AAFDD}">
      <dgm:prSet/>
      <dgm:spPr/>
      <dgm:t>
        <a:bodyPr/>
        <a:lstStyle/>
        <a:p>
          <a:pPr rtl="0"/>
          <a:r>
            <a:rPr lang="en-US" dirty="0" smtClean="0"/>
            <a:t>In place holds in SP &amp; Exchange</a:t>
          </a:r>
          <a:endParaRPr lang="en-US" dirty="0"/>
        </a:p>
      </dgm:t>
    </dgm:pt>
    <dgm:pt modelId="{41E0182E-7491-4B14-9694-0CA89E7640C7}" type="parTrans" cxnId="{9974291D-5ED4-4300-9814-F7DE3220398C}">
      <dgm:prSet/>
      <dgm:spPr/>
      <dgm:t>
        <a:bodyPr/>
        <a:lstStyle/>
        <a:p>
          <a:endParaRPr lang="en-US"/>
        </a:p>
      </dgm:t>
    </dgm:pt>
    <dgm:pt modelId="{79F0EB25-6555-472E-BF35-B4DA9C3E8F4E}" type="sibTrans" cxnId="{9974291D-5ED4-4300-9814-F7DE3220398C}">
      <dgm:prSet/>
      <dgm:spPr/>
      <dgm:t>
        <a:bodyPr/>
        <a:lstStyle/>
        <a:p>
          <a:endParaRPr lang="en-US"/>
        </a:p>
      </dgm:t>
    </dgm:pt>
    <dgm:pt modelId="{661DA6B3-EC73-4339-A397-E6709DB2ED14}">
      <dgm:prSet/>
      <dgm:spPr/>
      <dgm:t>
        <a:bodyPr/>
        <a:lstStyle/>
        <a:p>
          <a:pPr rtl="0"/>
          <a:r>
            <a:rPr lang="en-US" dirty="0" smtClean="0"/>
            <a:t>Integrated, enterprise wide case management</a:t>
          </a:r>
          <a:endParaRPr lang="en-US" dirty="0"/>
        </a:p>
      </dgm:t>
    </dgm:pt>
    <dgm:pt modelId="{5B14A648-4276-4393-AB52-43C94444750D}" type="parTrans" cxnId="{673ED36A-A93A-47FB-A8F6-EACD6F321D72}">
      <dgm:prSet/>
      <dgm:spPr/>
      <dgm:t>
        <a:bodyPr/>
        <a:lstStyle/>
        <a:p>
          <a:endParaRPr lang="en-US"/>
        </a:p>
      </dgm:t>
    </dgm:pt>
    <dgm:pt modelId="{5B42C7CC-406F-4B28-BC07-2D27243F0FC6}" type="sibTrans" cxnId="{673ED36A-A93A-47FB-A8F6-EACD6F321D72}">
      <dgm:prSet/>
      <dgm:spPr/>
      <dgm:t>
        <a:bodyPr/>
        <a:lstStyle/>
        <a:p>
          <a:endParaRPr lang="en-US"/>
        </a:p>
      </dgm:t>
    </dgm:pt>
    <dgm:pt modelId="{BA1573D3-6B24-4DBA-994D-31729AC7A1DF}">
      <dgm:prSet/>
      <dgm:spPr/>
      <dgm:t>
        <a:bodyPr/>
        <a:lstStyle/>
        <a:p>
          <a:pPr rtl="0"/>
          <a:r>
            <a:rPr lang="en-US" dirty="0" smtClean="0">
              <a:solidFill>
                <a:schemeClr val="tx1"/>
              </a:solidFill>
            </a:rPr>
            <a:t>Site Mailboxes</a:t>
          </a:r>
          <a:endParaRPr lang="en-US" dirty="0">
            <a:solidFill>
              <a:schemeClr val="tx1"/>
            </a:solidFill>
          </a:endParaRPr>
        </a:p>
      </dgm:t>
    </dgm:pt>
    <dgm:pt modelId="{8308474F-EAD5-42E1-BEAA-B7EC9EFBBAF0}" type="parTrans" cxnId="{33E694E0-AEC1-4A46-9DD3-3B7361CFF1D5}">
      <dgm:prSet/>
      <dgm:spPr/>
      <dgm:t>
        <a:bodyPr/>
        <a:lstStyle/>
        <a:p>
          <a:endParaRPr lang="en-US"/>
        </a:p>
      </dgm:t>
    </dgm:pt>
    <dgm:pt modelId="{87769922-D29C-4D4C-9BC0-27259A1E1F69}" type="sibTrans" cxnId="{33E694E0-AEC1-4A46-9DD3-3B7361CFF1D5}">
      <dgm:prSet/>
      <dgm:spPr/>
      <dgm:t>
        <a:bodyPr/>
        <a:lstStyle/>
        <a:p>
          <a:endParaRPr lang="en-US"/>
        </a:p>
      </dgm:t>
    </dgm:pt>
    <dgm:pt modelId="{EF1D72B8-AA09-41E4-80B4-C9A580918265}">
      <dgm:prSet/>
      <dgm:spPr/>
      <dgm:t>
        <a:bodyPr/>
        <a:lstStyle/>
        <a:p>
          <a:pPr rtl="0"/>
          <a:r>
            <a:rPr lang="en-US" b="0" smtClean="0"/>
            <a:t>Work on mail and documents together</a:t>
          </a:r>
          <a:endParaRPr lang="en-US" b="0"/>
        </a:p>
      </dgm:t>
    </dgm:pt>
    <dgm:pt modelId="{E016CACF-6BF7-4F29-BD42-4566F7568005}" type="parTrans" cxnId="{95B564DA-E003-4433-A02A-14D2099FDEE0}">
      <dgm:prSet/>
      <dgm:spPr/>
      <dgm:t>
        <a:bodyPr/>
        <a:lstStyle/>
        <a:p>
          <a:endParaRPr lang="en-US"/>
        </a:p>
      </dgm:t>
    </dgm:pt>
    <dgm:pt modelId="{3ED67A8C-98C7-442C-95D0-D485E1528130}" type="sibTrans" cxnId="{95B564DA-E003-4433-A02A-14D2099FDEE0}">
      <dgm:prSet/>
      <dgm:spPr/>
      <dgm:t>
        <a:bodyPr/>
        <a:lstStyle/>
        <a:p>
          <a:endParaRPr lang="en-US"/>
        </a:p>
      </dgm:t>
    </dgm:pt>
    <dgm:pt modelId="{312B5C7E-3951-4010-A74B-58ACA6F84EF7}">
      <dgm:prSet/>
      <dgm:spPr/>
      <dgm:t>
        <a:bodyPr/>
        <a:lstStyle/>
        <a:p>
          <a:pPr rtl="0"/>
          <a:r>
            <a:rPr lang="en-US" b="0" dirty="0" smtClean="0"/>
            <a:t>SharePoint &amp; Outlook desktop client</a:t>
          </a:r>
          <a:endParaRPr lang="en-US" b="0" dirty="0"/>
        </a:p>
      </dgm:t>
    </dgm:pt>
    <dgm:pt modelId="{DEB90F2F-27CB-4FD3-8533-655211F65A89}" type="parTrans" cxnId="{838C3FDE-9375-49ED-830C-06BCB099EEDB}">
      <dgm:prSet/>
      <dgm:spPr/>
      <dgm:t>
        <a:bodyPr/>
        <a:lstStyle/>
        <a:p>
          <a:endParaRPr lang="en-US"/>
        </a:p>
      </dgm:t>
    </dgm:pt>
    <dgm:pt modelId="{B3267403-34D0-45C3-BAE3-6CAAB6226F6B}" type="sibTrans" cxnId="{838C3FDE-9375-49ED-830C-06BCB099EEDB}">
      <dgm:prSet/>
      <dgm:spPr/>
      <dgm:t>
        <a:bodyPr/>
        <a:lstStyle/>
        <a:p>
          <a:endParaRPr lang="en-US"/>
        </a:p>
      </dgm:t>
    </dgm:pt>
    <dgm:pt modelId="{829C3D42-28CB-4E89-AC63-0A3DC8CDC6E2}">
      <dgm:prSet/>
      <dgm:spPr/>
      <dgm:t>
        <a:bodyPr/>
        <a:lstStyle/>
        <a:p>
          <a:pPr rtl="0"/>
          <a:r>
            <a:rPr lang="en-US" dirty="0" smtClean="0"/>
            <a:t>Meet Compliance Demands</a:t>
          </a:r>
          <a:endParaRPr lang="en-US" dirty="0"/>
        </a:p>
      </dgm:t>
    </dgm:pt>
    <dgm:pt modelId="{81785A4A-9C4F-4ED3-A24C-ACD660B06B30}" type="parTrans" cxnId="{11BD0404-C008-42CC-9FDF-0B5281543652}">
      <dgm:prSet/>
      <dgm:spPr/>
      <dgm:t>
        <a:bodyPr/>
        <a:lstStyle/>
        <a:p>
          <a:endParaRPr lang="en-US"/>
        </a:p>
      </dgm:t>
    </dgm:pt>
    <dgm:pt modelId="{56AFE154-6E4C-4067-BC75-34D8416852FA}" type="sibTrans" cxnId="{11BD0404-C008-42CC-9FDF-0B5281543652}">
      <dgm:prSet/>
      <dgm:spPr/>
      <dgm:t>
        <a:bodyPr/>
        <a:lstStyle/>
        <a:p>
          <a:endParaRPr lang="en-US"/>
        </a:p>
      </dgm:t>
    </dgm:pt>
    <dgm:pt modelId="{CC4FA8F5-97EB-4F33-9A7B-8A953F419A17}">
      <dgm:prSet/>
      <dgm:spPr/>
      <dgm:t>
        <a:bodyPr/>
        <a:lstStyle/>
        <a:p>
          <a:pPr rtl="0"/>
          <a:r>
            <a:rPr lang="en-US" b="0" dirty="0" smtClean="0"/>
            <a:t>Retention/compliance across stores</a:t>
          </a:r>
          <a:endParaRPr lang="en-US" b="0" dirty="0"/>
        </a:p>
      </dgm:t>
    </dgm:pt>
    <dgm:pt modelId="{3987357D-55F5-4095-B7D4-D0F593B4B71C}" type="parTrans" cxnId="{50DD0872-E274-4FD5-AFEB-B9AA6175E8E1}">
      <dgm:prSet/>
      <dgm:spPr/>
      <dgm:t>
        <a:bodyPr/>
        <a:lstStyle/>
        <a:p>
          <a:endParaRPr lang="en-US"/>
        </a:p>
      </dgm:t>
    </dgm:pt>
    <dgm:pt modelId="{3689701B-11ED-45DA-ABD4-00F04100E952}" type="sibTrans" cxnId="{50DD0872-E274-4FD5-AFEB-B9AA6175E8E1}">
      <dgm:prSet/>
      <dgm:spPr/>
      <dgm:t>
        <a:bodyPr/>
        <a:lstStyle/>
        <a:p>
          <a:endParaRPr lang="en-US"/>
        </a:p>
      </dgm:t>
    </dgm:pt>
    <dgm:pt modelId="{C5A2D98C-73D1-4A12-B5C3-E6315DD7072B}" type="pres">
      <dgm:prSet presAssocID="{7F455B2D-9213-42CF-99D3-8A3B45175AB6}" presName="linearFlow" presStyleCnt="0">
        <dgm:presLayoutVars>
          <dgm:dir/>
          <dgm:animLvl val="lvl"/>
          <dgm:resizeHandles val="exact"/>
        </dgm:presLayoutVars>
      </dgm:prSet>
      <dgm:spPr/>
      <dgm:t>
        <a:bodyPr/>
        <a:lstStyle/>
        <a:p>
          <a:endParaRPr lang="en-US"/>
        </a:p>
      </dgm:t>
    </dgm:pt>
    <dgm:pt modelId="{226C0A62-D914-4305-B9F5-9DF2D63D89B1}" type="pres">
      <dgm:prSet presAssocID="{84E6C072-EDB1-45EE-80C3-BD927AB47F5F}" presName="composite" presStyleCnt="0"/>
      <dgm:spPr/>
      <dgm:t>
        <a:bodyPr/>
        <a:lstStyle/>
        <a:p>
          <a:endParaRPr lang="en-US"/>
        </a:p>
      </dgm:t>
    </dgm:pt>
    <dgm:pt modelId="{81402D6A-0D52-4FC9-ABA6-636998326EB9}" type="pres">
      <dgm:prSet presAssocID="{84E6C072-EDB1-45EE-80C3-BD927AB47F5F}" presName="parentText" presStyleLbl="alignNode1" presStyleIdx="0" presStyleCnt="2">
        <dgm:presLayoutVars>
          <dgm:chMax val="1"/>
          <dgm:bulletEnabled val="1"/>
        </dgm:presLayoutVars>
      </dgm:prSet>
      <dgm:spPr/>
      <dgm:t>
        <a:bodyPr/>
        <a:lstStyle/>
        <a:p>
          <a:endParaRPr lang="en-US"/>
        </a:p>
      </dgm:t>
    </dgm:pt>
    <dgm:pt modelId="{614410FB-54C7-4A62-9726-E5AC26931068}" type="pres">
      <dgm:prSet presAssocID="{84E6C072-EDB1-45EE-80C3-BD927AB47F5F}" presName="descendantText" presStyleLbl="alignAcc1" presStyleIdx="0" presStyleCnt="2">
        <dgm:presLayoutVars>
          <dgm:bulletEnabled val="1"/>
        </dgm:presLayoutVars>
      </dgm:prSet>
      <dgm:spPr/>
      <dgm:t>
        <a:bodyPr/>
        <a:lstStyle/>
        <a:p>
          <a:endParaRPr lang="en-US"/>
        </a:p>
      </dgm:t>
    </dgm:pt>
    <dgm:pt modelId="{00E6B40D-D22C-4847-9346-528CC825AFA0}" type="pres">
      <dgm:prSet presAssocID="{D2A99CFC-FE3D-4DD1-ABB4-166D3BDBDE1F}" presName="sp" presStyleCnt="0"/>
      <dgm:spPr/>
      <dgm:t>
        <a:bodyPr/>
        <a:lstStyle/>
        <a:p>
          <a:endParaRPr lang="en-US"/>
        </a:p>
      </dgm:t>
    </dgm:pt>
    <dgm:pt modelId="{19080508-F5DC-416B-9FA8-B10279181025}" type="pres">
      <dgm:prSet presAssocID="{BA1573D3-6B24-4DBA-994D-31729AC7A1DF}" presName="composite" presStyleCnt="0"/>
      <dgm:spPr/>
      <dgm:t>
        <a:bodyPr/>
        <a:lstStyle/>
        <a:p>
          <a:endParaRPr lang="en-US"/>
        </a:p>
      </dgm:t>
    </dgm:pt>
    <dgm:pt modelId="{FDF8FAB2-65A8-4AA7-832E-01BED2DB76D5}" type="pres">
      <dgm:prSet presAssocID="{BA1573D3-6B24-4DBA-994D-31729AC7A1DF}" presName="parentText" presStyleLbl="alignNode1" presStyleIdx="1" presStyleCnt="2">
        <dgm:presLayoutVars>
          <dgm:chMax val="1"/>
          <dgm:bulletEnabled val="1"/>
        </dgm:presLayoutVars>
      </dgm:prSet>
      <dgm:spPr/>
      <dgm:t>
        <a:bodyPr/>
        <a:lstStyle/>
        <a:p>
          <a:endParaRPr lang="en-US"/>
        </a:p>
      </dgm:t>
    </dgm:pt>
    <dgm:pt modelId="{ECAF60D4-938F-401E-950A-01AAA8F2E3CC}" type="pres">
      <dgm:prSet presAssocID="{BA1573D3-6B24-4DBA-994D-31729AC7A1DF}" presName="descendantText" presStyleLbl="alignAcc1" presStyleIdx="1" presStyleCnt="2">
        <dgm:presLayoutVars>
          <dgm:bulletEnabled val="1"/>
        </dgm:presLayoutVars>
      </dgm:prSet>
      <dgm:spPr/>
      <dgm:t>
        <a:bodyPr/>
        <a:lstStyle/>
        <a:p>
          <a:endParaRPr lang="en-US"/>
        </a:p>
      </dgm:t>
    </dgm:pt>
  </dgm:ptLst>
  <dgm:cxnLst>
    <dgm:cxn modelId="{9974291D-5ED4-4300-9814-F7DE3220398C}" srcId="{84E6C072-EDB1-45EE-80C3-BD927AB47F5F}" destId="{C89C7382-FAE1-4EAB-86D5-FCF9E42AAFDD}" srcOrd="0" destOrd="0" parTransId="{41E0182E-7491-4B14-9694-0CA89E7640C7}" sibTransId="{79F0EB25-6555-472E-BF35-B4DA9C3E8F4E}"/>
    <dgm:cxn modelId="{997941E5-1DF9-47B8-A76D-5F69A080032C}" type="presOf" srcId="{7F455B2D-9213-42CF-99D3-8A3B45175AB6}" destId="{C5A2D98C-73D1-4A12-B5C3-E6315DD7072B}" srcOrd="0" destOrd="0" presId="urn:microsoft.com/office/officeart/2005/8/layout/chevron2"/>
    <dgm:cxn modelId="{33E694E0-AEC1-4A46-9DD3-3B7361CFF1D5}" srcId="{7F455B2D-9213-42CF-99D3-8A3B45175AB6}" destId="{BA1573D3-6B24-4DBA-994D-31729AC7A1DF}" srcOrd="1" destOrd="0" parTransId="{8308474F-EAD5-42E1-BEAA-B7EC9EFBBAF0}" sibTransId="{87769922-D29C-4D4C-9BC0-27259A1E1F69}"/>
    <dgm:cxn modelId="{673ED36A-A93A-47FB-A8F6-EACD6F321D72}" srcId="{84E6C072-EDB1-45EE-80C3-BD927AB47F5F}" destId="{661DA6B3-EC73-4339-A397-E6709DB2ED14}" srcOrd="1" destOrd="0" parTransId="{5B14A648-4276-4393-AB52-43C94444750D}" sibTransId="{5B42C7CC-406F-4B28-BC07-2D27243F0FC6}"/>
    <dgm:cxn modelId="{EBB014EF-DC15-4397-A186-FC2A72476D35}" type="presOf" srcId="{312B5C7E-3951-4010-A74B-58ACA6F84EF7}" destId="{ECAF60D4-938F-401E-950A-01AAA8F2E3CC}" srcOrd="0" destOrd="1" presId="urn:microsoft.com/office/officeart/2005/8/layout/chevron2"/>
    <dgm:cxn modelId="{11BD0404-C008-42CC-9FDF-0B5281543652}" srcId="{84E6C072-EDB1-45EE-80C3-BD927AB47F5F}" destId="{829C3D42-28CB-4E89-AC63-0A3DC8CDC6E2}" srcOrd="2" destOrd="0" parTransId="{81785A4A-9C4F-4ED3-A24C-ACD660B06B30}" sibTransId="{56AFE154-6E4C-4067-BC75-34D8416852FA}"/>
    <dgm:cxn modelId="{65B4CF89-FE3B-4829-B36D-6283A34973A6}" type="presOf" srcId="{661DA6B3-EC73-4339-A397-E6709DB2ED14}" destId="{614410FB-54C7-4A62-9726-E5AC26931068}" srcOrd="0" destOrd="1" presId="urn:microsoft.com/office/officeart/2005/8/layout/chevron2"/>
    <dgm:cxn modelId="{95B564DA-E003-4433-A02A-14D2099FDEE0}" srcId="{BA1573D3-6B24-4DBA-994D-31729AC7A1DF}" destId="{EF1D72B8-AA09-41E4-80B4-C9A580918265}" srcOrd="0" destOrd="0" parTransId="{E016CACF-6BF7-4F29-BD42-4566F7568005}" sibTransId="{3ED67A8C-98C7-442C-95D0-D485E1528130}"/>
    <dgm:cxn modelId="{03E783CE-1A0B-4F8C-9B46-9D5CF26C6CB8}" type="presOf" srcId="{C89C7382-FAE1-4EAB-86D5-FCF9E42AAFDD}" destId="{614410FB-54C7-4A62-9726-E5AC26931068}" srcOrd="0" destOrd="0" presId="urn:microsoft.com/office/officeart/2005/8/layout/chevron2"/>
    <dgm:cxn modelId="{2C7E5B66-CC86-41A6-BC13-F00D3CD328A4}" type="presOf" srcId="{BA1573D3-6B24-4DBA-994D-31729AC7A1DF}" destId="{FDF8FAB2-65A8-4AA7-832E-01BED2DB76D5}" srcOrd="0" destOrd="0" presId="urn:microsoft.com/office/officeart/2005/8/layout/chevron2"/>
    <dgm:cxn modelId="{CA02677E-7001-4DB2-ACC1-98F7849EDA02}" srcId="{7F455B2D-9213-42CF-99D3-8A3B45175AB6}" destId="{84E6C072-EDB1-45EE-80C3-BD927AB47F5F}" srcOrd="0" destOrd="0" parTransId="{A22ADD55-E8B8-47A1-BD97-83DDE9B513C0}" sibTransId="{D2A99CFC-FE3D-4DD1-ABB4-166D3BDBDE1F}"/>
    <dgm:cxn modelId="{D5F228CD-5B61-49B0-85AB-041B8F994659}" type="presOf" srcId="{CC4FA8F5-97EB-4F33-9A7B-8A953F419A17}" destId="{ECAF60D4-938F-401E-950A-01AAA8F2E3CC}" srcOrd="0" destOrd="2" presId="urn:microsoft.com/office/officeart/2005/8/layout/chevron2"/>
    <dgm:cxn modelId="{C59749D0-4C35-457C-8BAA-9486269546C0}" type="presOf" srcId="{EF1D72B8-AA09-41E4-80B4-C9A580918265}" destId="{ECAF60D4-938F-401E-950A-01AAA8F2E3CC}" srcOrd="0" destOrd="0" presId="urn:microsoft.com/office/officeart/2005/8/layout/chevron2"/>
    <dgm:cxn modelId="{838C3FDE-9375-49ED-830C-06BCB099EEDB}" srcId="{EF1D72B8-AA09-41E4-80B4-C9A580918265}" destId="{312B5C7E-3951-4010-A74B-58ACA6F84EF7}" srcOrd="0" destOrd="0" parTransId="{DEB90F2F-27CB-4FD3-8533-655211F65A89}" sibTransId="{B3267403-34D0-45C3-BAE3-6CAAB6226F6B}"/>
    <dgm:cxn modelId="{50DD0872-E274-4FD5-AFEB-B9AA6175E8E1}" srcId="{BA1573D3-6B24-4DBA-994D-31729AC7A1DF}" destId="{CC4FA8F5-97EB-4F33-9A7B-8A953F419A17}" srcOrd="1" destOrd="0" parTransId="{3987357D-55F5-4095-B7D4-D0F593B4B71C}" sibTransId="{3689701B-11ED-45DA-ABD4-00F04100E952}"/>
    <dgm:cxn modelId="{CF116875-5B5E-4ACA-8746-E43DBD5C5DA9}" type="presOf" srcId="{84E6C072-EDB1-45EE-80C3-BD927AB47F5F}" destId="{81402D6A-0D52-4FC9-ABA6-636998326EB9}" srcOrd="0" destOrd="0" presId="urn:microsoft.com/office/officeart/2005/8/layout/chevron2"/>
    <dgm:cxn modelId="{6BE9A19F-5341-478D-8B7D-539C004C00AE}" type="presOf" srcId="{829C3D42-28CB-4E89-AC63-0A3DC8CDC6E2}" destId="{614410FB-54C7-4A62-9726-E5AC26931068}" srcOrd="0" destOrd="2" presId="urn:microsoft.com/office/officeart/2005/8/layout/chevron2"/>
    <dgm:cxn modelId="{606534B7-A01C-402A-8341-09A25E601F21}" type="presParOf" srcId="{C5A2D98C-73D1-4A12-B5C3-E6315DD7072B}" destId="{226C0A62-D914-4305-B9F5-9DF2D63D89B1}" srcOrd="0" destOrd="0" presId="urn:microsoft.com/office/officeart/2005/8/layout/chevron2"/>
    <dgm:cxn modelId="{B4350E41-4594-4CED-B4A1-D763FDFC2944}" type="presParOf" srcId="{226C0A62-D914-4305-B9F5-9DF2D63D89B1}" destId="{81402D6A-0D52-4FC9-ABA6-636998326EB9}" srcOrd="0" destOrd="0" presId="urn:microsoft.com/office/officeart/2005/8/layout/chevron2"/>
    <dgm:cxn modelId="{0B63A2D2-6FF8-4F88-83BA-5253C86F61DA}" type="presParOf" srcId="{226C0A62-D914-4305-B9F5-9DF2D63D89B1}" destId="{614410FB-54C7-4A62-9726-E5AC26931068}" srcOrd="1" destOrd="0" presId="urn:microsoft.com/office/officeart/2005/8/layout/chevron2"/>
    <dgm:cxn modelId="{FF3F2AE0-9F02-4D98-AA7B-0E2CF121D677}" type="presParOf" srcId="{C5A2D98C-73D1-4A12-B5C3-E6315DD7072B}" destId="{00E6B40D-D22C-4847-9346-528CC825AFA0}" srcOrd="1" destOrd="0" presId="urn:microsoft.com/office/officeart/2005/8/layout/chevron2"/>
    <dgm:cxn modelId="{2B80B61B-D5BD-4FBC-9890-D4F1BEC0B253}" type="presParOf" srcId="{C5A2D98C-73D1-4A12-B5C3-E6315DD7072B}" destId="{19080508-F5DC-416B-9FA8-B10279181025}" srcOrd="2" destOrd="0" presId="urn:microsoft.com/office/officeart/2005/8/layout/chevron2"/>
    <dgm:cxn modelId="{36AFACDB-10D9-472E-89D9-FF55C90BEB2A}" type="presParOf" srcId="{19080508-F5DC-416B-9FA8-B10279181025}" destId="{FDF8FAB2-65A8-4AA7-832E-01BED2DB76D5}" srcOrd="0" destOrd="0" presId="urn:microsoft.com/office/officeart/2005/8/layout/chevron2"/>
    <dgm:cxn modelId="{6BA497F1-BAC8-4289-B68B-8EA266F98E68}" type="presParOf" srcId="{19080508-F5DC-416B-9FA8-B10279181025}" destId="{ECAF60D4-938F-401E-950A-01AAA8F2E3C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DE87D5-7DA5-4588-9E0E-8905B1645601}"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ECC9687D-CA61-4530-8E1C-A4B5D743DADD}">
      <dgm:prSet/>
      <dgm:spPr/>
      <dgm:t>
        <a:bodyPr/>
        <a:lstStyle/>
        <a:p>
          <a:pPr rtl="0"/>
          <a:r>
            <a:rPr lang="en-US" smtClean="0"/>
            <a:t>Preserve</a:t>
          </a:r>
          <a:endParaRPr lang="en-US"/>
        </a:p>
      </dgm:t>
    </dgm:pt>
    <dgm:pt modelId="{790AB7FE-0C55-4100-8B4A-E92F69416D5D}" type="parTrans" cxnId="{21B7CD1C-CBE1-4F95-ACF9-6FC031F53041}">
      <dgm:prSet/>
      <dgm:spPr/>
      <dgm:t>
        <a:bodyPr/>
        <a:lstStyle/>
        <a:p>
          <a:endParaRPr lang="en-US"/>
        </a:p>
      </dgm:t>
    </dgm:pt>
    <dgm:pt modelId="{700E1865-87FD-4904-8055-BC645BF654EA}" type="sibTrans" cxnId="{21B7CD1C-CBE1-4F95-ACF9-6FC031F53041}">
      <dgm:prSet/>
      <dgm:spPr/>
      <dgm:t>
        <a:bodyPr/>
        <a:lstStyle/>
        <a:p>
          <a:endParaRPr lang="en-US"/>
        </a:p>
      </dgm:t>
    </dgm:pt>
    <dgm:pt modelId="{1AF0E5AF-F7E5-4CD6-AB17-48B51A46A86D}">
      <dgm:prSet/>
      <dgm:spPr/>
      <dgm:t>
        <a:bodyPr/>
        <a:lstStyle/>
        <a:p>
          <a:pPr rtl="0"/>
          <a:r>
            <a:rPr lang="en-US" smtClean="0"/>
            <a:t>Create Case</a:t>
          </a:r>
          <a:endParaRPr lang="en-US"/>
        </a:p>
      </dgm:t>
    </dgm:pt>
    <dgm:pt modelId="{5DEB275A-C1DD-48C8-B19F-16959A402F98}" type="parTrans" cxnId="{08B2F55C-7E3C-4B69-994C-C78CE79C5368}">
      <dgm:prSet/>
      <dgm:spPr/>
      <dgm:t>
        <a:bodyPr/>
        <a:lstStyle/>
        <a:p>
          <a:endParaRPr lang="en-US"/>
        </a:p>
      </dgm:t>
    </dgm:pt>
    <dgm:pt modelId="{350B8330-D362-4D2D-A660-2050E227CE92}" type="sibTrans" cxnId="{08B2F55C-7E3C-4B69-994C-C78CE79C5368}">
      <dgm:prSet/>
      <dgm:spPr/>
      <dgm:t>
        <a:bodyPr/>
        <a:lstStyle/>
        <a:p>
          <a:endParaRPr lang="en-US"/>
        </a:p>
      </dgm:t>
    </dgm:pt>
    <dgm:pt modelId="{B15B11FB-C817-43C4-8566-45B853F64030}">
      <dgm:prSet/>
      <dgm:spPr/>
      <dgm:t>
        <a:bodyPr/>
        <a:lstStyle/>
        <a:p>
          <a:pPr rtl="0"/>
          <a:r>
            <a:rPr lang="en-US" smtClean="0"/>
            <a:t>Apply Hold</a:t>
          </a:r>
          <a:endParaRPr lang="en-US"/>
        </a:p>
      </dgm:t>
    </dgm:pt>
    <dgm:pt modelId="{ECB5337E-4DC1-4BF6-BDA5-1FD25D156AD7}" type="parTrans" cxnId="{C2608771-C70C-4CFC-A449-C3C611F60AD3}">
      <dgm:prSet/>
      <dgm:spPr/>
      <dgm:t>
        <a:bodyPr/>
        <a:lstStyle/>
        <a:p>
          <a:endParaRPr lang="en-US"/>
        </a:p>
      </dgm:t>
    </dgm:pt>
    <dgm:pt modelId="{AB439E49-811A-401E-A144-047FD1DDDD1A}" type="sibTrans" cxnId="{C2608771-C70C-4CFC-A449-C3C611F60AD3}">
      <dgm:prSet/>
      <dgm:spPr/>
      <dgm:t>
        <a:bodyPr/>
        <a:lstStyle/>
        <a:p>
          <a:endParaRPr lang="en-US"/>
        </a:p>
      </dgm:t>
    </dgm:pt>
    <dgm:pt modelId="{1B67D275-55DF-4BC2-90D9-088EC1C80B1A}">
      <dgm:prSet/>
      <dgm:spPr/>
      <dgm:t>
        <a:bodyPr/>
        <a:lstStyle/>
        <a:p>
          <a:pPr rtl="0"/>
          <a:r>
            <a:rPr lang="en-US" smtClean="0"/>
            <a:t>Search</a:t>
          </a:r>
          <a:endParaRPr lang="en-US"/>
        </a:p>
      </dgm:t>
    </dgm:pt>
    <dgm:pt modelId="{A608CCDA-5814-455B-BEB4-623BD1FB90A7}" type="parTrans" cxnId="{2C070607-807D-423F-9F2B-A328C5940A97}">
      <dgm:prSet/>
      <dgm:spPr/>
      <dgm:t>
        <a:bodyPr/>
        <a:lstStyle/>
        <a:p>
          <a:endParaRPr lang="en-US"/>
        </a:p>
      </dgm:t>
    </dgm:pt>
    <dgm:pt modelId="{B146212C-90B2-48CC-90CA-9B63DBEC095C}" type="sibTrans" cxnId="{2C070607-807D-423F-9F2B-A328C5940A97}">
      <dgm:prSet/>
      <dgm:spPr/>
      <dgm:t>
        <a:bodyPr/>
        <a:lstStyle/>
        <a:p>
          <a:endParaRPr lang="en-US"/>
        </a:p>
      </dgm:t>
    </dgm:pt>
    <dgm:pt modelId="{F1EEFB7F-6A1C-416D-A8EF-2F1ACB209353}">
      <dgm:prSet/>
      <dgm:spPr/>
      <dgm:t>
        <a:bodyPr/>
        <a:lstStyle/>
        <a:p>
          <a:pPr rtl="0"/>
          <a:r>
            <a:rPr lang="en-US" smtClean="0"/>
            <a:t>Query</a:t>
          </a:r>
          <a:endParaRPr lang="en-US"/>
        </a:p>
      </dgm:t>
    </dgm:pt>
    <dgm:pt modelId="{7A9ACECF-0247-47D0-94C2-BAEF66CD57A2}" type="parTrans" cxnId="{04261AB2-49E3-4847-8A9E-19FAF2BF5ED2}">
      <dgm:prSet/>
      <dgm:spPr/>
      <dgm:t>
        <a:bodyPr/>
        <a:lstStyle/>
        <a:p>
          <a:endParaRPr lang="en-US"/>
        </a:p>
      </dgm:t>
    </dgm:pt>
    <dgm:pt modelId="{EBDAEB68-69C9-4E52-9D48-488A1148D633}" type="sibTrans" cxnId="{04261AB2-49E3-4847-8A9E-19FAF2BF5ED2}">
      <dgm:prSet/>
      <dgm:spPr/>
      <dgm:t>
        <a:bodyPr/>
        <a:lstStyle/>
        <a:p>
          <a:endParaRPr lang="en-US"/>
        </a:p>
      </dgm:t>
    </dgm:pt>
    <dgm:pt modelId="{56D31550-9DF9-4C9E-BE1A-5734EF4CBFAE}">
      <dgm:prSet/>
      <dgm:spPr/>
      <dgm:t>
        <a:bodyPr/>
        <a:lstStyle/>
        <a:p>
          <a:pPr rtl="0"/>
          <a:r>
            <a:rPr lang="en-US" smtClean="0"/>
            <a:t>De-duplicate</a:t>
          </a:r>
          <a:endParaRPr lang="en-US"/>
        </a:p>
      </dgm:t>
    </dgm:pt>
    <dgm:pt modelId="{58A4687F-8FD4-4FF8-9A3F-48E920B9FF23}" type="parTrans" cxnId="{7EBE706C-1C11-44C3-9808-945EA6D21097}">
      <dgm:prSet/>
      <dgm:spPr/>
      <dgm:t>
        <a:bodyPr/>
        <a:lstStyle/>
        <a:p>
          <a:endParaRPr lang="en-US"/>
        </a:p>
      </dgm:t>
    </dgm:pt>
    <dgm:pt modelId="{6E0F3736-5E8C-4912-AD11-788513068DFB}" type="sibTrans" cxnId="{7EBE706C-1C11-44C3-9808-945EA6D21097}">
      <dgm:prSet/>
      <dgm:spPr/>
      <dgm:t>
        <a:bodyPr/>
        <a:lstStyle/>
        <a:p>
          <a:endParaRPr lang="en-US"/>
        </a:p>
      </dgm:t>
    </dgm:pt>
    <dgm:pt modelId="{924AF4A1-351A-47C7-8D2A-AC20CF4B8DF7}">
      <dgm:prSet/>
      <dgm:spPr/>
      <dgm:t>
        <a:bodyPr/>
        <a:lstStyle/>
        <a:p>
          <a:pPr rtl="0"/>
          <a:r>
            <a:rPr lang="en-US" dirty="0" smtClean="0"/>
            <a:t>Review</a:t>
          </a:r>
          <a:endParaRPr lang="en-US" dirty="0"/>
        </a:p>
      </dgm:t>
    </dgm:pt>
    <dgm:pt modelId="{ECD04F5F-B4C1-4B30-AB34-B65589B4F860}" type="parTrans" cxnId="{725A2BF5-110B-454F-82B2-D4FEF0BFFD5B}">
      <dgm:prSet/>
      <dgm:spPr/>
      <dgm:t>
        <a:bodyPr/>
        <a:lstStyle/>
        <a:p>
          <a:endParaRPr lang="en-US"/>
        </a:p>
      </dgm:t>
    </dgm:pt>
    <dgm:pt modelId="{E78023EF-E312-4A93-ADD6-00409BCBDC69}" type="sibTrans" cxnId="{725A2BF5-110B-454F-82B2-D4FEF0BFFD5B}">
      <dgm:prSet/>
      <dgm:spPr/>
      <dgm:t>
        <a:bodyPr/>
        <a:lstStyle/>
        <a:p>
          <a:endParaRPr lang="en-US"/>
        </a:p>
      </dgm:t>
    </dgm:pt>
    <dgm:pt modelId="{65F73841-4BE3-4312-8168-0A6F16FDB164}">
      <dgm:prSet/>
      <dgm:spPr/>
      <dgm:t>
        <a:bodyPr/>
        <a:lstStyle/>
        <a:p>
          <a:pPr rtl="0"/>
          <a:r>
            <a:rPr lang="en-US" smtClean="0"/>
            <a:t>Visualize</a:t>
          </a:r>
          <a:endParaRPr lang="en-US"/>
        </a:p>
      </dgm:t>
    </dgm:pt>
    <dgm:pt modelId="{518724B8-B2AD-42CB-A1A1-B148F3A86291}" type="parTrans" cxnId="{FD01081A-A4AB-4EFC-846E-CB5745D24805}">
      <dgm:prSet/>
      <dgm:spPr/>
      <dgm:t>
        <a:bodyPr/>
        <a:lstStyle/>
        <a:p>
          <a:endParaRPr lang="en-US"/>
        </a:p>
      </dgm:t>
    </dgm:pt>
    <dgm:pt modelId="{C744BB96-C450-4A96-9DAA-9B49CA41D772}" type="sibTrans" cxnId="{FD01081A-A4AB-4EFC-846E-CB5745D24805}">
      <dgm:prSet/>
      <dgm:spPr/>
      <dgm:t>
        <a:bodyPr/>
        <a:lstStyle/>
        <a:p>
          <a:endParaRPr lang="en-US"/>
        </a:p>
      </dgm:t>
    </dgm:pt>
    <dgm:pt modelId="{7E5C42AA-8844-4946-B7B1-5E93EB6938EC}">
      <dgm:prSet/>
      <dgm:spPr/>
      <dgm:t>
        <a:bodyPr/>
        <a:lstStyle/>
        <a:p>
          <a:pPr rtl="0"/>
          <a:r>
            <a:rPr lang="en-US" smtClean="0"/>
            <a:t>Read</a:t>
          </a:r>
          <a:endParaRPr lang="en-US"/>
        </a:p>
      </dgm:t>
    </dgm:pt>
    <dgm:pt modelId="{E4805D7F-5B1E-434E-983E-EE1D243B7F3B}" type="parTrans" cxnId="{D87F3283-DDFE-4D27-9998-2E4C8CBE738E}">
      <dgm:prSet/>
      <dgm:spPr/>
      <dgm:t>
        <a:bodyPr/>
        <a:lstStyle/>
        <a:p>
          <a:endParaRPr lang="en-US"/>
        </a:p>
      </dgm:t>
    </dgm:pt>
    <dgm:pt modelId="{778C8F9F-BA8D-4220-86AD-47D7064401AA}" type="sibTrans" cxnId="{D87F3283-DDFE-4D27-9998-2E4C8CBE738E}">
      <dgm:prSet/>
      <dgm:spPr/>
      <dgm:t>
        <a:bodyPr/>
        <a:lstStyle/>
        <a:p>
          <a:endParaRPr lang="en-US"/>
        </a:p>
      </dgm:t>
    </dgm:pt>
    <dgm:pt modelId="{48B590E4-71D6-4B04-9203-569C8600E687}">
      <dgm:prSet/>
      <dgm:spPr/>
      <dgm:t>
        <a:bodyPr/>
        <a:lstStyle/>
        <a:p>
          <a:pPr rtl="0"/>
          <a:r>
            <a:rPr lang="en-US" smtClean="0"/>
            <a:t>Export</a:t>
          </a:r>
          <a:endParaRPr lang="en-US"/>
        </a:p>
      </dgm:t>
    </dgm:pt>
    <dgm:pt modelId="{EAF1C4A6-F8FA-4ABB-B125-C101D79938FD}" type="parTrans" cxnId="{F33370CB-1AF7-49D6-9E57-D465401585E9}">
      <dgm:prSet/>
      <dgm:spPr/>
      <dgm:t>
        <a:bodyPr/>
        <a:lstStyle/>
        <a:p>
          <a:endParaRPr lang="en-US"/>
        </a:p>
      </dgm:t>
    </dgm:pt>
    <dgm:pt modelId="{E75523A2-A2D6-42CA-865A-7DC95502B520}" type="sibTrans" cxnId="{F33370CB-1AF7-49D6-9E57-D465401585E9}">
      <dgm:prSet/>
      <dgm:spPr/>
      <dgm:t>
        <a:bodyPr/>
        <a:lstStyle/>
        <a:p>
          <a:endParaRPr lang="en-US"/>
        </a:p>
      </dgm:t>
    </dgm:pt>
    <dgm:pt modelId="{7D240133-2F7F-4574-8C85-66363E8A4739}">
      <dgm:prSet/>
      <dgm:spPr/>
      <dgm:t>
        <a:bodyPr/>
        <a:lstStyle/>
        <a:p>
          <a:pPr rtl="0"/>
          <a:r>
            <a:rPr lang="en-US" smtClean="0"/>
            <a:t>Save as PDF/TIFF</a:t>
          </a:r>
          <a:endParaRPr lang="en-US"/>
        </a:p>
      </dgm:t>
    </dgm:pt>
    <dgm:pt modelId="{B53F6C13-5BD0-424B-A269-75AC64A225A6}" type="parTrans" cxnId="{F498C7F2-CFE9-4928-A7DF-12962C296B0B}">
      <dgm:prSet/>
      <dgm:spPr/>
      <dgm:t>
        <a:bodyPr/>
        <a:lstStyle/>
        <a:p>
          <a:endParaRPr lang="en-US"/>
        </a:p>
      </dgm:t>
    </dgm:pt>
    <dgm:pt modelId="{ECA27AE9-B1CA-4ACE-AFC0-653696F7E6DB}" type="sibTrans" cxnId="{F498C7F2-CFE9-4928-A7DF-12962C296B0B}">
      <dgm:prSet/>
      <dgm:spPr/>
      <dgm:t>
        <a:bodyPr/>
        <a:lstStyle/>
        <a:p>
          <a:endParaRPr lang="en-US"/>
        </a:p>
      </dgm:t>
    </dgm:pt>
    <dgm:pt modelId="{0D1C5C58-BBB2-46F3-BE69-3B38867A7396}">
      <dgm:prSet/>
      <dgm:spPr/>
      <dgm:t>
        <a:bodyPr/>
        <a:lstStyle/>
        <a:p>
          <a:pPr rtl="0"/>
          <a:r>
            <a:rPr lang="en-US" smtClean="0"/>
            <a:t>Print</a:t>
          </a:r>
          <a:endParaRPr lang="en-US"/>
        </a:p>
      </dgm:t>
    </dgm:pt>
    <dgm:pt modelId="{D2714ACB-F800-44F7-9771-E91D2E7BC46B}" type="parTrans" cxnId="{3132EE85-7719-4B6A-9274-C389F85E8CD6}">
      <dgm:prSet/>
      <dgm:spPr/>
      <dgm:t>
        <a:bodyPr/>
        <a:lstStyle/>
        <a:p>
          <a:endParaRPr lang="en-US"/>
        </a:p>
      </dgm:t>
    </dgm:pt>
    <dgm:pt modelId="{D6F5760F-D97E-4F78-B372-F0C913145978}" type="sibTrans" cxnId="{3132EE85-7719-4B6A-9274-C389F85E8CD6}">
      <dgm:prSet/>
      <dgm:spPr/>
      <dgm:t>
        <a:bodyPr/>
        <a:lstStyle/>
        <a:p>
          <a:endParaRPr lang="en-US"/>
        </a:p>
      </dgm:t>
    </dgm:pt>
    <dgm:pt modelId="{FCCD0AE3-6B2D-4132-84AA-8AB590FF7BEF}" type="pres">
      <dgm:prSet presAssocID="{03DE87D5-7DA5-4588-9E0E-8905B1645601}" presName="CompostProcess" presStyleCnt="0">
        <dgm:presLayoutVars>
          <dgm:dir/>
          <dgm:resizeHandles val="exact"/>
        </dgm:presLayoutVars>
      </dgm:prSet>
      <dgm:spPr/>
      <dgm:t>
        <a:bodyPr/>
        <a:lstStyle/>
        <a:p>
          <a:endParaRPr lang="en-US"/>
        </a:p>
      </dgm:t>
    </dgm:pt>
    <dgm:pt modelId="{1638D1EE-F7E8-40A3-9FFA-DC8F665520CC}" type="pres">
      <dgm:prSet presAssocID="{03DE87D5-7DA5-4588-9E0E-8905B1645601}" presName="arrow" presStyleLbl="bgShp" presStyleIdx="0" presStyleCnt="1"/>
      <dgm:spPr/>
    </dgm:pt>
    <dgm:pt modelId="{B7CE65A3-8D8B-40D3-85DF-481B23418D89}" type="pres">
      <dgm:prSet presAssocID="{03DE87D5-7DA5-4588-9E0E-8905B1645601}" presName="linearProcess" presStyleCnt="0"/>
      <dgm:spPr/>
    </dgm:pt>
    <dgm:pt modelId="{0E4BFDE7-8450-4DF1-89F8-F86E7A2ABE24}" type="pres">
      <dgm:prSet presAssocID="{ECC9687D-CA61-4530-8E1C-A4B5D743DADD}" presName="textNode" presStyleLbl="node1" presStyleIdx="0" presStyleCnt="4">
        <dgm:presLayoutVars>
          <dgm:bulletEnabled val="1"/>
        </dgm:presLayoutVars>
      </dgm:prSet>
      <dgm:spPr/>
      <dgm:t>
        <a:bodyPr/>
        <a:lstStyle/>
        <a:p>
          <a:endParaRPr lang="en-US"/>
        </a:p>
      </dgm:t>
    </dgm:pt>
    <dgm:pt modelId="{D603B016-C87E-4F6C-906E-63766C60B61E}" type="pres">
      <dgm:prSet presAssocID="{700E1865-87FD-4904-8055-BC645BF654EA}" presName="sibTrans" presStyleCnt="0"/>
      <dgm:spPr/>
    </dgm:pt>
    <dgm:pt modelId="{1D26CBAB-C360-47ED-B342-D461F7D5516F}" type="pres">
      <dgm:prSet presAssocID="{1B67D275-55DF-4BC2-90D9-088EC1C80B1A}" presName="textNode" presStyleLbl="node1" presStyleIdx="1" presStyleCnt="4">
        <dgm:presLayoutVars>
          <dgm:bulletEnabled val="1"/>
        </dgm:presLayoutVars>
      </dgm:prSet>
      <dgm:spPr/>
      <dgm:t>
        <a:bodyPr/>
        <a:lstStyle/>
        <a:p>
          <a:endParaRPr lang="en-US"/>
        </a:p>
      </dgm:t>
    </dgm:pt>
    <dgm:pt modelId="{40A4C2C5-A4A3-4958-82E7-73A0B7806950}" type="pres">
      <dgm:prSet presAssocID="{B146212C-90B2-48CC-90CA-9B63DBEC095C}" presName="sibTrans" presStyleCnt="0"/>
      <dgm:spPr/>
    </dgm:pt>
    <dgm:pt modelId="{A8AFDDA7-017F-4323-AF70-4F0767F4F6CA}" type="pres">
      <dgm:prSet presAssocID="{924AF4A1-351A-47C7-8D2A-AC20CF4B8DF7}" presName="textNode" presStyleLbl="node1" presStyleIdx="2" presStyleCnt="4">
        <dgm:presLayoutVars>
          <dgm:bulletEnabled val="1"/>
        </dgm:presLayoutVars>
      </dgm:prSet>
      <dgm:spPr/>
      <dgm:t>
        <a:bodyPr/>
        <a:lstStyle/>
        <a:p>
          <a:endParaRPr lang="en-US"/>
        </a:p>
      </dgm:t>
    </dgm:pt>
    <dgm:pt modelId="{79740BF2-3F89-4A9E-B9C5-C9D0B8926812}" type="pres">
      <dgm:prSet presAssocID="{E78023EF-E312-4A93-ADD6-00409BCBDC69}" presName="sibTrans" presStyleCnt="0"/>
      <dgm:spPr/>
    </dgm:pt>
    <dgm:pt modelId="{DB14E1A6-9D54-4D52-9AFB-2FBE1B25C0C7}" type="pres">
      <dgm:prSet presAssocID="{48B590E4-71D6-4B04-9203-569C8600E687}" presName="textNode" presStyleLbl="node1" presStyleIdx="3" presStyleCnt="4">
        <dgm:presLayoutVars>
          <dgm:bulletEnabled val="1"/>
        </dgm:presLayoutVars>
      </dgm:prSet>
      <dgm:spPr/>
      <dgm:t>
        <a:bodyPr/>
        <a:lstStyle/>
        <a:p>
          <a:endParaRPr lang="en-US"/>
        </a:p>
      </dgm:t>
    </dgm:pt>
  </dgm:ptLst>
  <dgm:cxnLst>
    <dgm:cxn modelId="{21B7CD1C-CBE1-4F95-ACF9-6FC031F53041}" srcId="{03DE87D5-7DA5-4588-9E0E-8905B1645601}" destId="{ECC9687D-CA61-4530-8E1C-A4B5D743DADD}" srcOrd="0" destOrd="0" parTransId="{790AB7FE-0C55-4100-8B4A-E92F69416D5D}" sibTransId="{700E1865-87FD-4904-8055-BC645BF654EA}"/>
    <dgm:cxn modelId="{D81314BC-C1D5-41C4-812D-34C05CB27CB2}" type="presOf" srcId="{7E5C42AA-8844-4946-B7B1-5E93EB6938EC}" destId="{A8AFDDA7-017F-4323-AF70-4F0767F4F6CA}" srcOrd="0" destOrd="2" presId="urn:microsoft.com/office/officeart/2005/8/layout/hProcess9"/>
    <dgm:cxn modelId="{BB8D6ECF-F8A9-4596-9A67-2388FD989726}" type="presOf" srcId="{56D31550-9DF9-4C9E-BE1A-5734EF4CBFAE}" destId="{1D26CBAB-C360-47ED-B342-D461F7D5516F}" srcOrd="0" destOrd="2" presId="urn:microsoft.com/office/officeart/2005/8/layout/hProcess9"/>
    <dgm:cxn modelId="{F33370CB-1AF7-49D6-9E57-D465401585E9}" srcId="{03DE87D5-7DA5-4588-9E0E-8905B1645601}" destId="{48B590E4-71D6-4B04-9203-569C8600E687}" srcOrd="3" destOrd="0" parTransId="{EAF1C4A6-F8FA-4ABB-B125-C101D79938FD}" sibTransId="{E75523A2-A2D6-42CA-865A-7DC95502B520}"/>
    <dgm:cxn modelId="{F498C7F2-CFE9-4928-A7DF-12962C296B0B}" srcId="{48B590E4-71D6-4B04-9203-569C8600E687}" destId="{7D240133-2F7F-4574-8C85-66363E8A4739}" srcOrd="0" destOrd="0" parTransId="{B53F6C13-5BD0-424B-A269-75AC64A225A6}" sibTransId="{ECA27AE9-B1CA-4ACE-AFC0-653696F7E6DB}"/>
    <dgm:cxn modelId="{7A703E38-66D7-4E6A-8186-CCAFA6631253}" type="presOf" srcId="{03DE87D5-7DA5-4588-9E0E-8905B1645601}" destId="{FCCD0AE3-6B2D-4132-84AA-8AB590FF7BEF}" srcOrd="0" destOrd="0" presId="urn:microsoft.com/office/officeart/2005/8/layout/hProcess9"/>
    <dgm:cxn modelId="{20AF964E-49C7-47FD-9968-60309DCE19DB}" type="presOf" srcId="{7D240133-2F7F-4574-8C85-66363E8A4739}" destId="{DB14E1A6-9D54-4D52-9AFB-2FBE1B25C0C7}" srcOrd="0" destOrd="1" presId="urn:microsoft.com/office/officeart/2005/8/layout/hProcess9"/>
    <dgm:cxn modelId="{C2608771-C70C-4CFC-A449-C3C611F60AD3}" srcId="{ECC9687D-CA61-4530-8E1C-A4B5D743DADD}" destId="{B15B11FB-C817-43C4-8566-45B853F64030}" srcOrd="1" destOrd="0" parTransId="{ECB5337E-4DC1-4BF6-BDA5-1FD25D156AD7}" sibTransId="{AB439E49-811A-401E-A144-047FD1DDDD1A}"/>
    <dgm:cxn modelId="{FAE069CE-DF02-482B-BA8A-7700030CE990}" type="presOf" srcId="{1AF0E5AF-F7E5-4CD6-AB17-48B51A46A86D}" destId="{0E4BFDE7-8450-4DF1-89F8-F86E7A2ABE24}" srcOrd="0" destOrd="1" presId="urn:microsoft.com/office/officeart/2005/8/layout/hProcess9"/>
    <dgm:cxn modelId="{A2C5415A-2CDA-401C-99A5-AB58986F2551}" type="presOf" srcId="{0D1C5C58-BBB2-46F3-BE69-3B38867A7396}" destId="{DB14E1A6-9D54-4D52-9AFB-2FBE1B25C0C7}" srcOrd="0" destOrd="2" presId="urn:microsoft.com/office/officeart/2005/8/layout/hProcess9"/>
    <dgm:cxn modelId="{FD01081A-A4AB-4EFC-846E-CB5745D24805}" srcId="{924AF4A1-351A-47C7-8D2A-AC20CF4B8DF7}" destId="{65F73841-4BE3-4312-8168-0A6F16FDB164}" srcOrd="0" destOrd="0" parTransId="{518724B8-B2AD-42CB-A1A1-B148F3A86291}" sibTransId="{C744BB96-C450-4A96-9DAA-9B49CA41D772}"/>
    <dgm:cxn modelId="{2C0FCA6D-AA9E-40D7-9C1E-DFAE8E76C13D}" type="presOf" srcId="{B15B11FB-C817-43C4-8566-45B853F64030}" destId="{0E4BFDE7-8450-4DF1-89F8-F86E7A2ABE24}" srcOrd="0" destOrd="2" presId="urn:microsoft.com/office/officeart/2005/8/layout/hProcess9"/>
    <dgm:cxn modelId="{D0C3045A-645A-4F84-A448-EA3167D13E19}" type="presOf" srcId="{924AF4A1-351A-47C7-8D2A-AC20CF4B8DF7}" destId="{A8AFDDA7-017F-4323-AF70-4F0767F4F6CA}" srcOrd="0" destOrd="0" presId="urn:microsoft.com/office/officeart/2005/8/layout/hProcess9"/>
    <dgm:cxn modelId="{2C070607-807D-423F-9F2B-A328C5940A97}" srcId="{03DE87D5-7DA5-4588-9E0E-8905B1645601}" destId="{1B67D275-55DF-4BC2-90D9-088EC1C80B1A}" srcOrd="1" destOrd="0" parTransId="{A608CCDA-5814-455B-BEB4-623BD1FB90A7}" sibTransId="{B146212C-90B2-48CC-90CA-9B63DBEC095C}"/>
    <dgm:cxn modelId="{9B237A9B-9A70-4BA0-9E6F-BCAED43D4219}" type="presOf" srcId="{ECC9687D-CA61-4530-8E1C-A4B5D743DADD}" destId="{0E4BFDE7-8450-4DF1-89F8-F86E7A2ABE24}" srcOrd="0" destOrd="0" presId="urn:microsoft.com/office/officeart/2005/8/layout/hProcess9"/>
    <dgm:cxn modelId="{D87F3283-DDFE-4D27-9998-2E4C8CBE738E}" srcId="{924AF4A1-351A-47C7-8D2A-AC20CF4B8DF7}" destId="{7E5C42AA-8844-4946-B7B1-5E93EB6938EC}" srcOrd="1" destOrd="0" parTransId="{E4805D7F-5B1E-434E-983E-EE1D243B7F3B}" sibTransId="{778C8F9F-BA8D-4220-86AD-47D7064401AA}"/>
    <dgm:cxn modelId="{7EBE706C-1C11-44C3-9808-945EA6D21097}" srcId="{1B67D275-55DF-4BC2-90D9-088EC1C80B1A}" destId="{56D31550-9DF9-4C9E-BE1A-5734EF4CBFAE}" srcOrd="1" destOrd="0" parTransId="{58A4687F-8FD4-4FF8-9A3F-48E920B9FF23}" sibTransId="{6E0F3736-5E8C-4912-AD11-788513068DFB}"/>
    <dgm:cxn modelId="{3132EE85-7719-4B6A-9274-C389F85E8CD6}" srcId="{48B590E4-71D6-4B04-9203-569C8600E687}" destId="{0D1C5C58-BBB2-46F3-BE69-3B38867A7396}" srcOrd="1" destOrd="0" parTransId="{D2714ACB-F800-44F7-9771-E91D2E7BC46B}" sibTransId="{D6F5760F-D97E-4F78-B372-F0C913145978}"/>
    <dgm:cxn modelId="{0A26B843-0D2E-4C8C-A52D-5C1A76C3B8D2}" type="presOf" srcId="{1B67D275-55DF-4BC2-90D9-088EC1C80B1A}" destId="{1D26CBAB-C360-47ED-B342-D461F7D5516F}" srcOrd="0" destOrd="0" presId="urn:microsoft.com/office/officeart/2005/8/layout/hProcess9"/>
    <dgm:cxn modelId="{04261AB2-49E3-4847-8A9E-19FAF2BF5ED2}" srcId="{1B67D275-55DF-4BC2-90D9-088EC1C80B1A}" destId="{F1EEFB7F-6A1C-416D-A8EF-2F1ACB209353}" srcOrd="0" destOrd="0" parTransId="{7A9ACECF-0247-47D0-94C2-BAEF66CD57A2}" sibTransId="{EBDAEB68-69C9-4E52-9D48-488A1148D633}"/>
    <dgm:cxn modelId="{3E279FAD-8DE0-43A9-9CA2-46B699DD30FF}" type="presOf" srcId="{65F73841-4BE3-4312-8168-0A6F16FDB164}" destId="{A8AFDDA7-017F-4323-AF70-4F0767F4F6CA}" srcOrd="0" destOrd="1" presId="urn:microsoft.com/office/officeart/2005/8/layout/hProcess9"/>
    <dgm:cxn modelId="{08B2F55C-7E3C-4B69-994C-C78CE79C5368}" srcId="{ECC9687D-CA61-4530-8E1C-A4B5D743DADD}" destId="{1AF0E5AF-F7E5-4CD6-AB17-48B51A46A86D}" srcOrd="0" destOrd="0" parTransId="{5DEB275A-C1DD-48C8-B19F-16959A402F98}" sibTransId="{350B8330-D362-4D2D-A660-2050E227CE92}"/>
    <dgm:cxn modelId="{725A2BF5-110B-454F-82B2-D4FEF0BFFD5B}" srcId="{03DE87D5-7DA5-4588-9E0E-8905B1645601}" destId="{924AF4A1-351A-47C7-8D2A-AC20CF4B8DF7}" srcOrd="2" destOrd="0" parTransId="{ECD04F5F-B4C1-4B30-AB34-B65589B4F860}" sibTransId="{E78023EF-E312-4A93-ADD6-00409BCBDC69}"/>
    <dgm:cxn modelId="{ACAFB454-6AC1-4159-B8CE-F47069C9C866}" type="presOf" srcId="{48B590E4-71D6-4B04-9203-569C8600E687}" destId="{DB14E1A6-9D54-4D52-9AFB-2FBE1B25C0C7}" srcOrd="0" destOrd="0" presId="urn:microsoft.com/office/officeart/2005/8/layout/hProcess9"/>
    <dgm:cxn modelId="{84F622B4-7A9F-4A50-84B9-F41DDFFE4981}" type="presOf" srcId="{F1EEFB7F-6A1C-416D-A8EF-2F1ACB209353}" destId="{1D26CBAB-C360-47ED-B342-D461F7D5516F}" srcOrd="0" destOrd="1" presId="urn:microsoft.com/office/officeart/2005/8/layout/hProcess9"/>
    <dgm:cxn modelId="{BD136A79-3BBB-483F-8520-8CD3BEF2DCA1}" type="presParOf" srcId="{FCCD0AE3-6B2D-4132-84AA-8AB590FF7BEF}" destId="{1638D1EE-F7E8-40A3-9FFA-DC8F665520CC}" srcOrd="0" destOrd="0" presId="urn:microsoft.com/office/officeart/2005/8/layout/hProcess9"/>
    <dgm:cxn modelId="{5211EE4E-23CD-4EDB-9B3C-71F11776F078}" type="presParOf" srcId="{FCCD0AE3-6B2D-4132-84AA-8AB590FF7BEF}" destId="{B7CE65A3-8D8B-40D3-85DF-481B23418D89}" srcOrd="1" destOrd="0" presId="urn:microsoft.com/office/officeart/2005/8/layout/hProcess9"/>
    <dgm:cxn modelId="{7B90AA43-027E-4D9B-B3FE-942CDB12EE0B}" type="presParOf" srcId="{B7CE65A3-8D8B-40D3-85DF-481B23418D89}" destId="{0E4BFDE7-8450-4DF1-89F8-F86E7A2ABE24}" srcOrd="0" destOrd="0" presId="urn:microsoft.com/office/officeart/2005/8/layout/hProcess9"/>
    <dgm:cxn modelId="{D769564E-4307-4CF1-919B-F555246C4F1F}" type="presParOf" srcId="{B7CE65A3-8D8B-40D3-85DF-481B23418D89}" destId="{D603B016-C87E-4F6C-906E-63766C60B61E}" srcOrd="1" destOrd="0" presId="urn:microsoft.com/office/officeart/2005/8/layout/hProcess9"/>
    <dgm:cxn modelId="{5FE71FE8-8A10-4821-B8FF-5C679ACB1EF0}" type="presParOf" srcId="{B7CE65A3-8D8B-40D3-85DF-481B23418D89}" destId="{1D26CBAB-C360-47ED-B342-D461F7D5516F}" srcOrd="2" destOrd="0" presId="urn:microsoft.com/office/officeart/2005/8/layout/hProcess9"/>
    <dgm:cxn modelId="{15456335-513B-4DB5-A8AF-73187D7EFD66}" type="presParOf" srcId="{B7CE65A3-8D8B-40D3-85DF-481B23418D89}" destId="{40A4C2C5-A4A3-4958-82E7-73A0B7806950}" srcOrd="3" destOrd="0" presId="urn:microsoft.com/office/officeart/2005/8/layout/hProcess9"/>
    <dgm:cxn modelId="{CD21536E-7D50-461F-9841-235616141BB7}" type="presParOf" srcId="{B7CE65A3-8D8B-40D3-85DF-481B23418D89}" destId="{A8AFDDA7-017F-4323-AF70-4F0767F4F6CA}" srcOrd="4" destOrd="0" presId="urn:microsoft.com/office/officeart/2005/8/layout/hProcess9"/>
    <dgm:cxn modelId="{9EB6FF73-3130-45B2-9ACB-931FF1CD88BB}" type="presParOf" srcId="{B7CE65A3-8D8B-40D3-85DF-481B23418D89}" destId="{79740BF2-3F89-4A9E-B9C5-C9D0B8926812}" srcOrd="5" destOrd="0" presId="urn:microsoft.com/office/officeart/2005/8/layout/hProcess9"/>
    <dgm:cxn modelId="{4E641D24-FB69-4DDB-B3EA-A86F15071321}" type="presParOf" srcId="{B7CE65A3-8D8B-40D3-85DF-481B23418D89}" destId="{DB14E1A6-9D54-4D52-9AFB-2FBE1B25C0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06864-4A2F-4602-A967-F73EE642C29E}" type="doc">
      <dgm:prSet loTypeId="urn:microsoft.com/office/officeart/2005/8/layout/hList3" loCatId="list" qsTypeId="urn:microsoft.com/office/officeart/2005/8/quickstyle/simple5" qsCatId="simple" csTypeId="urn:microsoft.com/office/officeart/2005/8/colors/accent4_3" csCatId="accent4"/>
      <dgm:spPr/>
      <dgm:t>
        <a:bodyPr/>
        <a:lstStyle/>
        <a:p>
          <a:endParaRPr lang="en-US"/>
        </a:p>
      </dgm:t>
    </dgm:pt>
    <dgm:pt modelId="{3A96BED9-EF87-45FE-A608-73AB1F317DF4}">
      <dgm:prSet custT="1"/>
      <dgm:spPr/>
      <dgm:t>
        <a:bodyPr/>
        <a:lstStyle/>
        <a:p>
          <a:pPr rtl="0"/>
          <a:r>
            <a:rPr lang="en-US" sz="4800" b="1" dirty="0" smtClean="0"/>
            <a:t>Meeting Compliance Demands</a:t>
          </a:r>
          <a:endParaRPr lang="en-US" sz="4800" dirty="0"/>
        </a:p>
      </dgm:t>
    </dgm:pt>
    <dgm:pt modelId="{4C946463-CCCF-4753-ADA3-5BE08AA7651F}" type="parTrans" cxnId="{2B91FD38-AEBD-4999-8898-80CC4BBAE5C4}">
      <dgm:prSet/>
      <dgm:spPr/>
      <dgm:t>
        <a:bodyPr/>
        <a:lstStyle/>
        <a:p>
          <a:endParaRPr lang="en-US"/>
        </a:p>
      </dgm:t>
    </dgm:pt>
    <dgm:pt modelId="{05DB4A9D-3721-4A9A-BE0A-E428444B2EA4}" type="sibTrans" cxnId="{2B91FD38-AEBD-4999-8898-80CC4BBAE5C4}">
      <dgm:prSet/>
      <dgm:spPr/>
      <dgm:t>
        <a:bodyPr/>
        <a:lstStyle/>
        <a:p>
          <a:endParaRPr lang="en-US"/>
        </a:p>
      </dgm:t>
    </dgm:pt>
    <dgm:pt modelId="{F3F892A5-1C36-4CBE-98FC-CA203C5247C2}">
      <dgm:prSet/>
      <dgm:spPr/>
      <dgm:t>
        <a:bodyPr/>
        <a:lstStyle/>
        <a:p>
          <a:pPr rtl="0"/>
          <a:r>
            <a:rPr lang="en-US" dirty="0" smtClean="0"/>
            <a:t>Centralize Management</a:t>
          </a:r>
          <a:endParaRPr lang="en-US" dirty="0"/>
        </a:p>
      </dgm:t>
    </dgm:pt>
    <dgm:pt modelId="{83CC90AB-8FD7-42EE-A6A8-71BE34330D53}" type="parTrans" cxnId="{E172F81F-C734-457A-A90D-21E936698945}">
      <dgm:prSet/>
      <dgm:spPr/>
      <dgm:t>
        <a:bodyPr/>
        <a:lstStyle/>
        <a:p>
          <a:endParaRPr lang="en-US"/>
        </a:p>
      </dgm:t>
    </dgm:pt>
    <dgm:pt modelId="{8FE9FD77-6E48-4EF8-A96C-DD4B15BDC601}" type="sibTrans" cxnId="{E172F81F-C734-457A-A90D-21E936698945}">
      <dgm:prSet/>
      <dgm:spPr/>
      <dgm:t>
        <a:bodyPr/>
        <a:lstStyle/>
        <a:p>
          <a:endParaRPr lang="en-US"/>
        </a:p>
      </dgm:t>
    </dgm:pt>
    <dgm:pt modelId="{80FFE7FB-5755-4C0A-B39D-F6999C77C0D7}">
      <dgm:prSet/>
      <dgm:spPr/>
      <dgm:t>
        <a:bodyPr/>
        <a:lstStyle/>
        <a:p>
          <a:pPr rtl="0"/>
          <a:r>
            <a:rPr lang="en-US" smtClean="0"/>
            <a:t>Reduce Costs</a:t>
          </a:r>
          <a:endParaRPr lang="en-US"/>
        </a:p>
      </dgm:t>
    </dgm:pt>
    <dgm:pt modelId="{FA19B4F8-0C92-425C-AB2D-17A476271DB0}" type="parTrans" cxnId="{207F14AF-6E34-4F1F-9B81-21039EA7D185}">
      <dgm:prSet/>
      <dgm:spPr/>
      <dgm:t>
        <a:bodyPr/>
        <a:lstStyle/>
        <a:p>
          <a:endParaRPr lang="en-US"/>
        </a:p>
      </dgm:t>
    </dgm:pt>
    <dgm:pt modelId="{C631B028-DC17-4165-8010-0D4344537E86}" type="sibTrans" cxnId="{207F14AF-6E34-4F1F-9B81-21039EA7D185}">
      <dgm:prSet/>
      <dgm:spPr/>
      <dgm:t>
        <a:bodyPr/>
        <a:lstStyle/>
        <a:p>
          <a:endParaRPr lang="en-US"/>
        </a:p>
      </dgm:t>
    </dgm:pt>
    <dgm:pt modelId="{4B57D20F-6119-4D61-AFE1-4CCC3DBD42D1}">
      <dgm:prSet/>
      <dgm:spPr/>
      <dgm:t>
        <a:bodyPr/>
        <a:lstStyle/>
        <a:p>
          <a:pPr rtl="0"/>
          <a:r>
            <a:rPr lang="en-US" smtClean="0"/>
            <a:t>Empower Legal Teams</a:t>
          </a:r>
          <a:endParaRPr lang="en-US"/>
        </a:p>
      </dgm:t>
    </dgm:pt>
    <dgm:pt modelId="{451B43A7-4567-417E-A597-45BA2BBC3A63}" type="parTrans" cxnId="{8C22E584-0E2B-431A-AE3C-02DB8DFA6476}">
      <dgm:prSet/>
      <dgm:spPr/>
      <dgm:t>
        <a:bodyPr/>
        <a:lstStyle/>
        <a:p>
          <a:endParaRPr lang="en-US"/>
        </a:p>
      </dgm:t>
    </dgm:pt>
    <dgm:pt modelId="{80BB737C-CF6C-437C-8942-0FFAF754334D}" type="sibTrans" cxnId="{8C22E584-0E2B-431A-AE3C-02DB8DFA6476}">
      <dgm:prSet/>
      <dgm:spPr/>
      <dgm:t>
        <a:bodyPr/>
        <a:lstStyle/>
        <a:p>
          <a:endParaRPr lang="en-US"/>
        </a:p>
      </dgm:t>
    </dgm:pt>
    <dgm:pt modelId="{16A61F5D-5175-4C71-BCD2-80A025C3B2A3}" type="pres">
      <dgm:prSet presAssocID="{E4706864-4A2F-4602-A967-F73EE642C29E}" presName="composite" presStyleCnt="0">
        <dgm:presLayoutVars>
          <dgm:chMax val="1"/>
          <dgm:dir/>
          <dgm:resizeHandles val="exact"/>
        </dgm:presLayoutVars>
      </dgm:prSet>
      <dgm:spPr/>
      <dgm:t>
        <a:bodyPr/>
        <a:lstStyle/>
        <a:p>
          <a:endParaRPr lang="en-US"/>
        </a:p>
      </dgm:t>
    </dgm:pt>
    <dgm:pt modelId="{65C3BFFB-1B64-43D8-BACF-5B4F373CEBB8}" type="pres">
      <dgm:prSet presAssocID="{3A96BED9-EF87-45FE-A608-73AB1F317DF4}" presName="roof" presStyleLbl="dkBgShp" presStyleIdx="0" presStyleCnt="2" custLinFactNeighborX="-8614" custLinFactNeighborY="-21411"/>
      <dgm:spPr/>
      <dgm:t>
        <a:bodyPr/>
        <a:lstStyle/>
        <a:p>
          <a:endParaRPr lang="en-US"/>
        </a:p>
      </dgm:t>
    </dgm:pt>
    <dgm:pt modelId="{E91ED1A1-A5D5-4F29-9189-091F286A261E}" type="pres">
      <dgm:prSet presAssocID="{3A96BED9-EF87-45FE-A608-73AB1F317DF4}" presName="pillars" presStyleCnt="0"/>
      <dgm:spPr/>
      <dgm:t>
        <a:bodyPr/>
        <a:lstStyle/>
        <a:p>
          <a:endParaRPr lang="en-US"/>
        </a:p>
      </dgm:t>
    </dgm:pt>
    <dgm:pt modelId="{C7C19118-62A2-4FB8-A374-892314D2C072}" type="pres">
      <dgm:prSet presAssocID="{3A96BED9-EF87-45FE-A608-73AB1F317DF4}" presName="pillar1" presStyleLbl="node1" presStyleIdx="0" presStyleCnt="3">
        <dgm:presLayoutVars>
          <dgm:bulletEnabled val="1"/>
        </dgm:presLayoutVars>
      </dgm:prSet>
      <dgm:spPr/>
      <dgm:t>
        <a:bodyPr/>
        <a:lstStyle/>
        <a:p>
          <a:endParaRPr lang="en-US"/>
        </a:p>
      </dgm:t>
    </dgm:pt>
    <dgm:pt modelId="{A49C5803-E983-462D-83F8-B3F1DEB199FE}" type="pres">
      <dgm:prSet presAssocID="{80FFE7FB-5755-4C0A-B39D-F6999C77C0D7}" presName="pillarX" presStyleLbl="node1" presStyleIdx="1" presStyleCnt="3">
        <dgm:presLayoutVars>
          <dgm:bulletEnabled val="1"/>
        </dgm:presLayoutVars>
      </dgm:prSet>
      <dgm:spPr/>
      <dgm:t>
        <a:bodyPr/>
        <a:lstStyle/>
        <a:p>
          <a:endParaRPr lang="en-US"/>
        </a:p>
      </dgm:t>
    </dgm:pt>
    <dgm:pt modelId="{6B1EA438-0226-495F-82E9-CB7EF7E3679B}" type="pres">
      <dgm:prSet presAssocID="{4B57D20F-6119-4D61-AFE1-4CCC3DBD42D1}" presName="pillarX" presStyleLbl="node1" presStyleIdx="2" presStyleCnt="3">
        <dgm:presLayoutVars>
          <dgm:bulletEnabled val="1"/>
        </dgm:presLayoutVars>
      </dgm:prSet>
      <dgm:spPr/>
      <dgm:t>
        <a:bodyPr/>
        <a:lstStyle/>
        <a:p>
          <a:endParaRPr lang="en-US"/>
        </a:p>
      </dgm:t>
    </dgm:pt>
    <dgm:pt modelId="{282A445A-F038-4801-BB0F-FD5609A88F58}" type="pres">
      <dgm:prSet presAssocID="{3A96BED9-EF87-45FE-A608-73AB1F317DF4}" presName="base" presStyleLbl="dkBgShp" presStyleIdx="1" presStyleCnt="2"/>
      <dgm:spPr/>
      <dgm:t>
        <a:bodyPr/>
        <a:lstStyle/>
        <a:p>
          <a:endParaRPr lang="en-US"/>
        </a:p>
      </dgm:t>
    </dgm:pt>
  </dgm:ptLst>
  <dgm:cxnLst>
    <dgm:cxn modelId="{207F14AF-6E34-4F1F-9B81-21039EA7D185}" srcId="{3A96BED9-EF87-45FE-A608-73AB1F317DF4}" destId="{80FFE7FB-5755-4C0A-B39D-F6999C77C0D7}" srcOrd="1" destOrd="0" parTransId="{FA19B4F8-0C92-425C-AB2D-17A476271DB0}" sibTransId="{C631B028-DC17-4165-8010-0D4344537E86}"/>
    <dgm:cxn modelId="{9CCD0158-A923-4B1A-BE27-05E2D579FC90}" type="presOf" srcId="{80FFE7FB-5755-4C0A-B39D-F6999C77C0D7}" destId="{A49C5803-E983-462D-83F8-B3F1DEB199FE}" srcOrd="0" destOrd="0" presId="urn:microsoft.com/office/officeart/2005/8/layout/hList3"/>
    <dgm:cxn modelId="{14119E58-8F6D-40EF-ABCE-9489F3412DAA}" type="presOf" srcId="{E4706864-4A2F-4602-A967-F73EE642C29E}" destId="{16A61F5D-5175-4C71-BCD2-80A025C3B2A3}" srcOrd="0" destOrd="0" presId="urn:microsoft.com/office/officeart/2005/8/layout/hList3"/>
    <dgm:cxn modelId="{91787597-54EB-4C71-8966-9F2D515A30E0}" type="presOf" srcId="{4B57D20F-6119-4D61-AFE1-4CCC3DBD42D1}" destId="{6B1EA438-0226-495F-82E9-CB7EF7E3679B}" srcOrd="0" destOrd="0" presId="urn:microsoft.com/office/officeart/2005/8/layout/hList3"/>
    <dgm:cxn modelId="{68BAB5FD-A012-4D16-A1C8-8FBB3A0507F0}" type="presOf" srcId="{3A96BED9-EF87-45FE-A608-73AB1F317DF4}" destId="{65C3BFFB-1B64-43D8-BACF-5B4F373CEBB8}" srcOrd="0" destOrd="0" presId="urn:microsoft.com/office/officeart/2005/8/layout/hList3"/>
    <dgm:cxn modelId="{183D0AB7-7F81-4EF1-9DA2-9C80B9C06155}" type="presOf" srcId="{F3F892A5-1C36-4CBE-98FC-CA203C5247C2}" destId="{C7C19118-62A2-4FB8-A374-892314D2C072}" srcOrd="0" destOrd="0" presId="urn:microsoft.com/office/officeart/2005/8/layout/hList3"/>
    <dgm:cxn modelId="{E172F81F-C734-457A-A90D-21E936698945}" srcId="{3A96BED9-EF87-45FE-A608-73AB1F317DF4}" destId="{F3F892A5-1C36-4CBE-98FC-CA203C5247C2}" srcOrd="0" destOrd="0" parTransId="{83CC90AB-8FD7-42EE-A6A8-71BE34330D53}" sibTransId="{8FE9FD77-6E48-4EF8-A96C-DD4B15BDC601}"/>
    <dgm:cxn modelId="{8C22E584-0E2B-431A-AE3C-02DB8DFA6476}" srcId="{3A96BED9-EF87-45FE-A608-73AB1F317DF4}" destId="{4B57D20F-6119-4D61-AFE1-4CCC3DBD42D1}" srcOrd="2" destOrd="0" parTransId="{451B43A7-4567-417E-A597-45BA2BBC3A63}" sibTransId="{80BB737C-CF6C-437C-8942-0FFAF754334D}"/>
    <dgm:cxn modelId="{2B91FD38-AEBD-4999-8898-80CC4BBAE5C4}" srcId="{E4706864-4A2F-4602-A967-F73EE642C29E}" destId="{3A96BED9-EF87-45FE-A608-73AB1F317DF4}" srcOrd="0" destOrd="0" parTransId="{4C946463-CCCF-4753-ADA3-5BE08AA7651F}" sibTransId="{05DB4A9D-3721-4A9A-BE0A-E428444B2EA4}"/>
    <dgm:cxn modelId="{EA7F36C8-78F1-4ADA-ADB2-B9375C0CC2D1}" type="presParOf" srcId="{16A61F5D-5175-4C71-BCD2-80A025C3B2A3}" destId="{65C3BFFB-1B64-43D8-BACF-5B4F373CEBB8}" srcOrd="0" destOrd="0" presId="urn:microsoft.com/office/officeart/2005/8/layout/hList3"/>
    <dgm:cxn modelId="{20595DCF-5EA2-4A43-9120-A5D56C30D627}" type="presParOf" srcId="{16A61F5D-5175-4C71-BCD2-80A025C3B2A3}" destId="{E91ED1A1-A5D5-4F29-9189-091F286A261E}" srcOrd="1" destOrd="0" presId="urn:microsoft.com/office/officeart/2005/8/layout/hList3"/>
    <dgm:cxn modelId="{C9D4E6B0-40C2-41AC-9E58-8C2ED66C27F6}" type="presParOf" srcId="{E91ED1A1-A5D5-4F29-9189-091F286A261E}" destId="{C7C19118-62A2-4FB8-A374-892314D2C072}" srcOrd="0" destOrd="0" presId="urn:microsoft.com/office/officeart/2005/8/layout/hList3"/>
    <dgm:cxn modelId="{E20C9BA4-A8A3-43FE-BB63-14EB1B9C6089}" type="presParOf" srcId="{E91ED1A1-A5D5-4F29-9189-091F286A261E}" destId="{A49C5803-E983-462D-83F8-B3F1DEB199FE}" srcOrd="1" destOrd="0" presId="urn:microsoft.com/office/officeart/2005/8/layout/hList3"/>
    <dgm:cxn modelId="{14A31DF5-B183-49AB-9BDF-879085FB0E55}" type="presParOf" srcId="{E91ED1A1-A5D5-4F29-9189-091F286A261E}" destId="{6B1EA438-0226-495F-82E9-CB7EF7E3679B}" srcOrd="2" destOrd="0" presId="urn:microsoft.com/office/officeart/2005/8/layout/hList3"/>
    <dgm:cxn modelId="{8501C40D-26BA-48C4-AD9C-B4E9EFADE6DE}" type="presParOf" srcId="{16A61F5D-5175-4C71-BCD2-80A025C3B2A3}" destId="{282A445A-F038-4801-BB0F-FD5609A88F5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AB460F-FAFD-4294-A137-164C13A6B72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36802439-C3BB-4F8E-9F60-2DD3470577CD}">
      <dgm:prSet/>
      <dgm:spPr>
        <a:solidFill>
          <a:schemeClr val="bg1">
            <a:lumMod val="95000"/>
          </a:schemeClr>
        </a:solidFill>
        <a:ln>
          <a:solidFill>
            <a:schemeClr val="accent5"/>
          </a:solidFill>
        </a:ln>
      </dgm:spPr>
      <dgm:t>
        <a:bodyPr/>
        <a:lstStyle/>
        <a:p>
          <a:pPr rtl="0"/>
          <a:r>
            <a:rPr lang="en-US" b="1" dirty="0" smtClean="0">
              <a:solidFill>
                <a:schemeClr val="tx1"/>
              </a:solidFill>
            </a:rPr>
            <a:t>Preserve</a:t>
          </a:r>
          <a:endParaRPr lang="en-US" dirty="0">
            <a:solidFill>
              <a:schemeClr val="tx1"/>
            </a:solidFill>
          </a:endParaRPr>
        </a:p>
      </dgm:t>
    </dgm:pt>
    <dgm:pt modelId="{B75281C4-6C9F-4678-9676-B520DB2D7598}" type="parTrans" cxnId="{8DB4DECA-663E-4521-8B24-75DB8A264742}">
      <dgm:prSet/>
      <dgm:spPr/>
      <dgm:t>
        <a:bodyPr/>
        <a:lstStyle/>
        <a:p>
          <a:endParaRPr lang="en-US"/>
        </a:p>
      </dgm:t>
    </dgm:pt>
    <dgm:pt modelId="{88247E82-DA7C-435F-82FD-FB37AE1AC42F}" type="sibTrans" cxnId="{8DB4DECA-663E-4521-8B24-75DB8A264742}">
      <dgm:prSet/>
      <dgm:spPr/>
      <dgm:t>
        <a:bodyPr/>
        <a:lstStyle/>
        <a:p>
          <a:endParaRPr lang="en-US"/>
        </a:p>
      </dgm:t>
    </dgm:pt>
    <dgm:pt modelId="{44B2B9F3-38B4-4DAE-AA2E-4E6E928D7FE3}">
      <dgm:prSet/>
      <dgm:spPr>
        <a:solidFill>
          <a:schemeClr val="bg1">
            <a:alpha val="90000"/>
          </a:schemeClr>
        </a:solidFill>
        <a:ln>
          <a:solidFill>
            <a:schemeClr val="accent5">
              <a:alpha val="90000"/>
            </a:schemeClr>
          </a:solidFill>
        </a:ln>
      </dgm:spPr>
      <dgm:t>
        <a:bodyPr/>
        <a:lstStyle/>
        <a:p>
          <a:pPr rtl="0"/>
          <a:r>
            <a:rPr lang="en-US" smtClean="0"/>
            <a:t>Protect content in real time</a:t>
          </a:r>
          <a:endParaRPr lang="en-US"/>
        </a:p>
      </dgm:t>
    </dgm:pt>
    <dgm:pt modelId="{74ECED65-439A-4540-889D-904D7A8E402C}" type="parTrans" cxnId="{A7FF0370-3874-4D97-8CFB-5C0D54A1B49D}">
      <dgm:prSet/>
      <dgm:spPr/>
      <dgm:t>
        <a:bodyPr/>
        <a:lstStyle/>
        <a:p>
          <a:endParaRPr lang="en-US"/>
        </a:p>
      </dgm:t>
    </dgm:pt>
    <dgm:pt modelId="{4B07E988-19D4-4F86-9879-801039E31894}" type="sibTrans" cxnId="{A7FF0370-3874-4D97-8CFB-5C0D54A1B49D}">
      <dgm:prSet/>
      <dgm:spPr/>
      <dgm:t>
        <a:bodyPr/>
        <a:lstStyle/>
        <a:p>
          <a:endParaRPr lang="en-US"/>
        </a:p>
      </dgm:t>
    </dgm:pt>
    <dgm:pt modelId="{A1A42BDC-B545-4390-A0B1-EECD0C739BD8}">
      <dgm:prSet/>
      <dgm:spPr>
        <a:solidFill>
          <a:schemeClr val="bg1">
            <a:lumMod val="95000"/>
          </a:schemeClr>
        </a:solidFill>
        <a:ln>
          <a:solidFill>
            <a:schemeClr val="accent5"/>
          </a:solidFill>
        </a:ln>
      </dgm:spPr>
      <dgm:t>
        <a:bodyPr/>
        <a:lstStyle/>
        <a:p>
          <a:pPr rtl="0"/>
          <a:r>
            <a:rPr lang="en-US" b="1" smtClean="0">
              <a:solidFill>
                <a:schemeClr val="tx1"/>
              </a:solidFill>
            </a:rPr>
            <a:t>Search</a:t>
          </a:r>
          <a:endParaRPr lang="en-US">
            <a:solidFill>
              <a:schemeClr val="tx1"/>
            </a:solidFill>
          </a:endParaRPr>
        </a:p>
      </dgm:t>
    </dgm:pt>
    <dgm:pt modelId="{D9B2B7CA-4B27-4150-A838-D140FD3F7F56}" type="parTrans" cxnId="{36C8094B-E0F1-41CC-A360-D89815AFF0DD}">
      <dgm:prSet/>
      <dgm:spPr/>
      <dgm:t>
        <a:bodyPr/>
        <a:lstStyle/>
        <a:p>
          <a:endParaRPr lang="en-US"/>
        </a:p>
      </dgm:t>
    </dgm:pt>
    <dgm:pt modelId="{7C555082-8144-445A-831F-BD437B4DA0D8}" type="sibTrans" cxnId="{36C8094B-E0F1-41CC-A360-D89815AFF0DD}">
      <dgm:prSet/>
      <dgm:spPr/>
      <dgm:t>
        <a:bodyPr/>
        <a:lstStyle/>
        <a:p>
          <a:endParaRPr lang="en-US"/>
        </a:p>
      </dgm:t>
    </dgm:pt>
    <dgm:pt modelId="{35F2C979-478E-4D98-BF60-6B4582C75D2D}">
      <dgm:prSet/>
      <dgm:spPr>
        <a:solidFill>
          <a:schemeClr val="bg1">
            <a:alpha val="90000"/>
          </a:schemeClr>
        </a:solidFill>
        <a:ln>
          <a:solidFill>
            <a:schemeClr val="accent5">
              <a:alpha val="90000"/>
            </a:schemeClr>
          </a:solidFill>
        </a:ln>
      </dgm:spPr>
      <dgm:t>
        <a:bodyPr/>
        <a:lstStyle/>
        <a:p>
          <a:pPr rtl="0"/>
          <a:r>
            <a:rPr lang="en-US" dirty="0" smtClean="0"/>
            <a:t>Find relevant content quickly</a:t>
          </a:r>
          <a:endParaRPr lang="en-US" dirty="0"/>
        </a:p>
      </dgm:t>
    </dgm:pt>
    <dgm:pt modelId="{39E02799-EE55-4DA6-A1F7-4BE071C83D84}" type="parTrans" cxnId="{B9B9E135-0F55-4790-93CA-AB4014A0BBE4}">
      <dgm:prSet/>
      <dgm:spPr/>
      <dgm:t>
        <a:bodyPr/>
        <a:lstStyle/>
        <a:p>
          <a:endParaRPr lang="en-US"/>
        </a:p>
      </dgm:t>
    </dgm:pt>
    <dgm:pt modelId="{C56B8B4E-FFCB-41A2-B7D6-2D7D3AABB214}" type="sibTrans" cxnId="{B9B9E135-0F55-4790-93CA-AB4014A0BBE4}">
      <dgm:prSet/>
      <dgm:spPr/>
      <dgm:t>
        <a:bodyPr/>
        <a:lstStyle/>
        <a:p>
          <a:endParaRPr lang="en-US"/>
        </a:p>
      </dgm:t>
    </dgm:pt>
    <dgm:pt modelId="{C760F2F5-545B-4305-A325-84B1D1223F39}">
      <dgm:prSet/>
      <dgm:spPr>
        <a:solidFill>
          <a:schemeClr val="bg1">
            <a:lumMod val="95000"/>
          </a:schemeClr>
        </a:solidFill>
        <a:ln>
          <a:solidFill>
            <a:schemeClr val="accent5"/>
          </a:solidFill>
        </a:ln>
      </dgm:spPr>
      <dgm:t>
        <a:bodyPr/>
        <a:lstStyle/>
        <a:p>
          <a:pPr rtl="0"/>
          <a:r>
            <a:rPr lang="en-US" b="1" smtClean="0">
              <a:solidFill>
                <a:schemeClr val="tx1"/>
              </a:solidFill>
            </a:rPr>
            <a:t>Export</a:t>
          </a:r>
          <a:endParaRPr lang="en-US">
            <a:solidFill>
              <a:schemeClr val="tx1"/>
            </a:solidFill>
          </a:endParaRPr>
        </a:p>
      </dgm:t>
    </dgm:pt>
    <dgm:pt modelId="{0C1EE9DE-3DFE-4C38-8D6C-119590CE6A2B}" type="parTrans" cxnId="{828B33BB-EA78-4DAA-827D-AE6604CA7B81}">
      <dgm:prSet/>
      <dgm:spPr/>
      <dgm:t>
        <a:bodyPr/>
        <a:lstStyle/>
        <a:p>
          <a:endParaRPr lang="en-US"/>
        </a:p>
      </dgm:t>
    </dgm:pt>
    <dgm:pt modelId="{CB72DFAE-0FBB-4C2E-B166-BD7920BB98AB}" type="sibTrans" cxnId="{828B33BB-EA78-4DAA-827D-AE6604CA7B81}">
      <dgm:prSet/>
      <dgm:spPr/>
      <dgm:t>
        <a:bodyPr/>
        <a:lstStyle/>
        <a:p>
          <a:endParaRPr lang="en-US"/>
        </a:p>
      </dgm:t>
    </dgm:pt>
    <dgm:pt modelId="{86B08905-06B9-4B0B-89EA-5249F1EAC0A9}">
      <dgm:prSet/>
      <dgm:spPr>
        <a:solidFill>
          <a:schemeClr val="bg1">
            <a:alpha val="90000"/>
          </a:schemeClr>
        </a:solidFill>
        <a:ln>
          <a:solidFill>
            <a:schemeClr val="accent5">
              <a:alpha val="90000"/>
            </a:schemeClr>
          </a:solidFill>
        </a:ln>
      </dgm:spPr>
      <dgm:t>
        <a:bodyPr/>
        <a:lstStyle/>
        <a:p>
          <a:pPr rtl="0"/>
          <a:r>
            <a:rPr lang="en-US" dirty="0" smtClean="0"/>
            <a:t>Transfer relevant content for review &amp; production</a:t>
          </a:r>
          <a:endParaRPr lang="en-US" dirty="0"/>
        </a:p>
      </dgm:t>
    </dgm:pt>
    <dgm:pt modelId="{CB055865-1C62-406D-9EEA-6EF4638FC4CE}" type="parTrans" cxnId="{BD2E9C78-CCD6-4DF7-A69C-A6E6B48583BE}">
      <dgm:prSet/>
      <dgm:spPr/>
      <dgm:t>
        <a:bodyPr/>
        <a:lstStyle/>
        <a:p>
          <a:endParaRPr lang="en-US"/>
        </a:p>
      </dgm:t>
    </dgm:pt>
    <dgm:pt modelId="{E9796220-55B3-4085-9412-501E3B352A19}" type="sibTrans" cxnId="{BD2E9C78-CCD6-4DF7-A69C-A6E6B48583BE}">
      <dgm:prSet/>
      <dgm:spPr/>
      <dgm:t>
        <a:bodyPr/>
        <a:lstStyle/>
        <a:p>
          <a:endParaRPr lang="en-US"/>
        </a:p>
      </dgm:t>
    </dgm:pt>
    <dgm:pt modelId="{21F3EC7E-F2C1-4E56-A355-CE43FC265F9D}">
      <dgm:prSet/>
      <dgm:spPr>
        <a:solidFill>
          <a:schemeClr val="bg1">
            <a:lumMod val="95000"/>
          </a:schemeClr>
        </a:solidFill>
        <a:ln>
          <a:solidFill>
            <a:schemeClr val="accent5"/>
          </a:solidFill>
        </a:ln>
      </dgm:spPr>
      <dgm:t>
        <a:bodyPr/>
        <a:lstStyle/>
        <a:p>
          <a:pPr rtl="0"/>
          <a:r>
            <a:rPr lang="en-US" b="1" smtClean="0">
              <a:solidFill>
                <a:schemeClr val="tx1"/>
              </a:solidFill>
            </a:rPr>
            <a:t>Case Management</a:t>
          </a:r>
          <a:endParaRPr lang="en-US">
            <a:solidFill>
              <a:schemeClr val="tx1"/>
            </a:solidFill>
          </a:endParaRPr>
        </a:p>
      </dgm:t>
    </dgm:pt>
    <dgm:pt modelId="{1F155B5C-4634-4DFB-802C-380F7D453B9B}" type="parTrans" cxnId="{7152EBD7-3ABC-4867-A62E-A8A2003E96D9}">
      <dgm:prSet/>
      <dgm:spPr/>
      <dgm:t>
        <a:bodyPr/>
        <a:lstStyle/>
        <a:p>
          <a:endParaRPr lang="en-US"/>
        </a:p>
      </dgm:t>
    </dgm:pt>
    <dgm:pt modelId="{E4A003E0-B80D-4A55-9674-136ACEF9ABBB}" type="sibTrans" cxnId="{7152EBD7-3ABC-4867-A62E-A8A2003E96D9}">
      <dgm:prSet/>
      <dgm:spPr/>
      <dgm:t>
        <a:bodyPr/>
        <a:lstStyle/>
        <a:p>
          <a:endParaRPr lang="en-US"/>
        </a:p>
      </dgm:t>
    </dgm:pt>
    <dgm:pt modelId="{4EBFB490-B074-4FAB-B89B-55C61CDADE28}">
      <dgm:prSet/>
      <dgm:spPr>
        <a:solidFill>
          <a:schemeClr val="bg1">
            <a:alpha val="90000"/>
          </a:schemeClr>
        </a:solidFill>
        <a:ln>
          <a:solidFill>
            <a:schemeClr val="accent5">
              <a:alpha val="90000"/>
            </a:schemeClr>
          </a:solidFill>
        </a:ln>
      </dgm:spPr>
      <dgm:t>
        <a:bodyPr/>
        <a:lstStyle/>
        <a:p>
          <a:pPr rtl="0"/>
          <a:r>
            <a:rPr lang="en-US" dirty="0" smtClean="0"/>
            <a:t>Organize legal matters</a:t>
          </a:r>
          <a:endParaRPr lang="en-US" dirty="0"/>
        </a:p>
      </dgm:t>
    </dgm:pt>
    <dgm:pt modelId="{261A784D-874F-47D9-81FA-EA59CAEE83C5}" type="parTrans" cxnId="{6C57DB6F-0ABD-4A19-9FD1-AD3015C059A5}">
      <dgm:prSet/>
      <dgm:spPr/>
      <dgm:t>
        <a:bodyPr/>
        <a:lstStyle/>
        <a:p>
          <a:endParaRPr lang="en-US"/>
        </a:p>
      </dgm:t>
    </dgm:pt>
    <dgm:pt modelId="{8C43245B-1717-4322-95C2-4DDD19A6A598}" type="sibTrans" cxnId="{6C57DB6F-0ABD-4A19-9FD1-AD3015C059A5}">
      <dgm:prSet/>
      <dgm:spPr/>
      <dgm:t>
        <a:bodyPr/>
        <a:lstStyle/>
        <a:p>
          <a:endParaRPr lang="en-US"/>
        </a:p>
      </dgm:t>
    </dgm:pt>
    <dgm:pt modelId="{98AA3DB3-DD94-4620-9EC7-0B9838A99D73}" type="pres">
      <dgm:prSet presAssocID="{6FAB460F-FAFD-4294-A137-164C13A6B728}" presName="Name0" presStyleCnt="0">
        <dgm:presLayoutVars>
          <dgm:dir/>
          <dgm:animLvl val="lvl"/>
          <dgm:resizeHandles val="exact"/>
        </dgm:presLayoutVars>
      </dgm:prSet>
      <dgm:spPr/>
      <dgm:t>
        <a:bodyPr/>
        <a:lstStyle/>
        <a:p>
          <a:endParaRPr lang="en-US"/>
        </a:p>
      </dgm:t>
    </dgm:pt>
    <dgm:pt modelId="{E8E2B8BE-15D6-4266-851B-B2DD30AD8C6D}" type="pres">
      <dgm:prSet presAssocID="{36802439-C3BB-4F8E-9F60-2DD3470577CD}" presName="composite" presStyleCnt="0"/>
      <dgm:spPr/>
    </dgm:pt>
    <dgm:pt modelId="{049E3CF5-3AAF-4059-AF06-C302813D5111}" type="pres">
      <dgm:prSet presAssocID="{36802439-C3BB-4F8E-9F60-2DD3470577CD}" presName="parTx" presStyleLbl="alignNode1" presStyleIdx="0" presStyleCnt="4">
        <dgm:presLayoutVars>
          <dgm:chMax val="0"/>
          <dgm:chPref val="0"/>
          <dgm:bulletEnabled val="1"/>
        </dgm:presLayoutVars>
      </dgm:prSet>
      <dgm:spPr/>
      <dgm:t>
        <a:bodyPr/>
        <a:lstStyle/>
        <a:p>
          <a:endParaRPr lang="en-US"/>
        </a:p>
      </dgm:t>
    </dgm:pt>
    <dgm:pt modelId="{36CC03C1-7176-4D13-8FC9-A6D61B55548F}" type="pres">
      <dgm:prSet presAssocID="{36802439-C3BB-4F8E-9F60-2DD3470577CD}" presName="desTx" presStyleLbl="alignAccFollowNode1" presStyleIdx="0" presStyleCnt="4">
        <dgm:presLayoutVars>
          <dgm:bulletEnabled val="1"/>
        </dgm:presLayoutVars>
      </dgm:prSet>
      <dgm:spPr/>
      <dgm:t>
        <a:bodyPr/>
        <a:lstStyle/>
        <a:p>
          <a:endParaRPr lang="en-US"/>
        </a:p>
      </dgm:t>
    </dgm:pt>
    <dgm:pt modelId="{ADCBA5DB-F977-4529-9094-EFD5C5BA0A24}" type="pres">
      <dgm:prSet presAssocID="{88247E82-DA7C-435F-82FD-FB37AE1AC42F}" presName="space" presStyleCnt="0"/>
      <dgm:spPr/>
    </dgm:pt>
    <dgm:pt modelId="{E84DFEB1-96A9-4055-BF83-20A422022F22}" type="pres">
      <dgm:prSet presAssocID="{A1A42BDC-B545-4390-A0B1-EECD0C739BD8}" presName="composite" presStyleCnt="0"/>
      <dgm:spPr/>
    </dgm:pt>
    <dgm:pt modelId="{8B02C54E-0518-4BD1-8B09-7CCBF12F38CF}" type="pres">
      <dgm:prSet presAssocID="{A1A42BDC-B545-4390-A0B1-EECD0C739BD8}" presName="parTx" presStyleLbl="alignNode1" presStyleIdx="1" presStyleCnt="4">
        <dgm:presLayoutVars>
          <dgm:chMax val="0"/>
          <dgm:chPref val="0"/>
          <dgm:bulletEnabled val="1"/>
        </dgm:presLayoutVars>
      </dgm:prSet>
      <dgm:spPr/>
      <dgm:t>
        <a:bodyPr/>
        <a:lstStyle/>
        <a:p>
          <a:endParaRPr lang="en-US"/>
        </a:p>
      </dgm:t>
    </dgm:pt>
    <dgm:pt modelId="{501FA8EC-1608-438A-B746-2E3A55585935}" type="pres">
      <dgm:prSet presAssocID="{A1A42BDC-B545-4390-A0B1-EECD0C739BD8}" presName="desTx" presStyleLbl="alignAccFollowNode1" presStyleIdx="1" presStyleCnt="4">
        <dgm:presLayoutVars>
          <dgm:bulletEnabled val="1"/>
        </dgm:presLayoutVars>
      </dgm:prSet>
      <dgm:spPr/>
      <dgm:t>
        <a:bodyPr/>
        <a:lstStyle/>
        <a:p>
          <a:endParaRPr lang="en-US"/>
        </a:p>
      </dgm:t>
    </dgm:pt>
    <dgm:pt modelId="{59BC1F1F-56EE-4451-BFE4-2DAFF8EF2DB8}" type="pres">
      <dgm:prSet presAssocID="{7C555082-8144-445A-831F-BD437B4DA0D8}" presName="space" presStyleCnt="0"/>
      <dgm:spPr/>
    </dgm:pt>
    <dgm:pt modelId="{32F03EC0-6779-4B43-87DD-EF0C21CDE8C8}" type="pres">
      <dgm:prSet presAssocID="{C760F2F5-545B-4305-A325-84B1D1223F39}" presName="composite" presStyleCnt="0"/>
      <dgm:spPr/>
    </dgm:pt>
    <dgm:pt modelId="{93C6F9A8-28A5-45D6-A97D-2EEBE5A4B8C7}" type="pres">
      <dgm:prSet presAssocID="{C760F2F5-545B-4305-A325-84B1D1223F39}" presName="parTx" presStyleLbl="alignNode1" presStyleIdx="2" presStyleCnt="4">
        <dgm:presLayoutVars>
          <dgm:chMax val="0"/>
          <dgm:chPref val="0"/>
          <dgm:bulletEnabled val="1"/>
        </dgm:presLayoutVars>
      </dgm:prSet>
      <dgm:spPr/>
      <dgm:t>
        <a:bodyPr/>
        <a:lstStyle/>
        <a:p>
          <a:endParaRPr lang="en-US"/>
        </a:p>
      </dgm:t>
    </dgm:pt>
    <dgm:pt modelId="{69C3D82E-5C61-4302-9D51-EF0E91585835}" type="pres">
      <dgm:prSet presAssocID="{C760F2F5-545B-4305-A325-84B1D1223F39}" presName="desTx" presStyleLbl="alignAccFollowNode1" presStyleIdx="2" presStyleCnt="4">
        <dgm:presLayoutVars>
          <dgm:bulletEnabled val="1"/>
        </dgm:presLayoutVars>
      </dgm:prSet>
      <dgm:spPr/>
      <dgm:t>
        <a:bodyPr/>
        <a:lstStyle/>
        <a:p>
          <a:endParaRPr lang="en-US"/>
        </a:p>
      </dgm:t>
    </dgm:pt>
    <dgm:pt modelId="{CF6BF0E7-9867-436C-B916-D29B89ADB359}" type="pres">
      <dgm:prSet presAssocID="{CB72DFAE-0FBB-4C2E-B166-BD7920BB98AB}" presName="space" presStyleCnt="0"/>
      <dgm:spPr/>
    </dgm:pt>
    <dgm:pt modelId="{99112D94-438B-4AA3-9680-511122407015}" type="pres">
      <dgm:prSet presAssocID="{21F3EC7E-F2C1-4E56-A355-CE43FC265F9D}" presName="composite" presStyleCnt="0"/>
      <dgm:spPr/>
    </dgm:pt>
    <dgm:pt modelId="{A731FA72-44BB-4FF6-837E-3A3B0D1BB0E9}" type="pres">
      <dgm:prSet presAssocID="{21F3EC7E-F2C1-4E56-A355-CE43FC265F9D}" presName="parTx" presStyleLbl="alignNode1" presStyleIdx="3" presStyleCnt="4">
        <dgm:presLayoutVars>
          <dgm:chMax val="0"/>
          <dgm:chPref val="0"/>
          <dgm:bulletEnabled val="1"/>
        </dgm:presLayoutVars>
      </dgm:prSet>
      <dgm:spPr/>
      <dgm:t>
        <a:bodyPr/>
        <a:lstStyle/>
        <a:p>
          <a:endParaRPr lang="en-US"/>
        </a:p>
      </dgm:t>
    </dgm:pt>
    <dgm:pt modelId="{7F3A36B2-BDB2-424F-AE0F-59F72E368995}" type="pres">
      <dgm:prSet presAssocID="{21F3EC7E-F2C1-4E56-A355-CE43FC265F9D}" presName="desTx" presStyleLbl="alignAccFollowNode1" presStyleIdx="3" presStyleCnt="4">
        <dgm:presLayoutVars>
          <dgm:bulletEnabled val="1"/>
        </dgm:presLayoutVars>
      </dgm:prSet>
      <dgm:spPr/>
      <dgm:t>
        <a:bodyPr/>
        <a:lstStyle/>
        <a:p>
          <a:endParaRPr lang="en-US"/>
        </a:p>
      </dgm:t>
    </dgm:pt>
  </dgm:ptLst>
  <dgm:cxnLst>
    <dgm:cxn modelId="{A7FF0370-3874-4D97-8CFB-5C0D54A1B49D}" srcId="{36802439-C3BB-4F8E-9F60-2DD3470577CD}" destId="{44B2B9F3-38B4-4DAE-AA2E-4E6E928D7FE3}" srcOrd="0" destOrd="0" parTransId="{74ECED65-439A-4540-889D-904D7A8E402C}" sibTransId="{4B07E988-19D4-4F86-9879-801039E31894}"/>
    <dgm:cxn modelId="{D5F92565-EB5A-4624-9946-8030331CC032}" type="presOf" srcId="{35F2C979-478E-4D98-BF60-6B4582C75D2D}" destId="{501FA8EC-1608-438A-B746-2E3A55585935}" srcOrd="0" destOrd="0" presId="urn:microsoft.com/office/officeart/2005/8/layout/hList1"/>
    <dgm:cxn modelId="{E94A5924-7C77-40F3-A11E-5A0D90D4DC09}" type="presOf" srcId="{44B2B9F3-38B4-4DAE-AA2E-4E6E928D7FE3}" destId="{36CC03C1-7176-4D13-8FC9-A6D61B55548F}" srcOrd="0" destOrd="0" presId="urn:microsoft.com/office/officeart/2005/8/layout/hList1"/>
    <dgm:cxn modelId="{77F5D542-3059-43E7-B293-A807CF17DC0C}" type="presOf" srcId="{4EBFB490-B074-4FAB-B89B-55C61CDADE28}" destId="{7F3A36B2-BDB2-424F-AE0F-59F72E368995}" srcOrd="0" destOrd="0" presId="urn:microsoft.com/office/officeart/2005/8/layout/hList1"/>
    <dgm:cxn modelId="{60E3EE5B-BC72-4DAE-B145-E2F388D3603B}" type="presOf" srcId="{21F3EC7E-F2C1-4E56-A355-CE43FC265F9D}" destId="{A731FA72-44BB-4FF6-837E-3A3B0D1BB0E9}" srcOrd="0" destOrd="0" presId="urn:microsoft.com/office/officeart/2005/8/layout/hList1"/>
    <dgm:cxn modelId="{E9BCD303-FA68-4A27-819D-60A9516750B5}" type="presOf" srcId="{A1A42BDC-B545-4390-A0B1-EECD0C739BD8}" destId="{8B02C54E-0518-4BD1-8B09-7CCBF12F38CF}" srcOrd="0" destOrd="0" presId="urn:microsoft.com/office/officeart/2005/8/layout/hList1"/>
    <dgm:cxn modelId="{6C57DB6F-0ABD-4A19-9FD1-AD3015C059A5}" srcId="{21F3EC7E-F2C1-4E56-A355-CE43FC265F9D}" destId="{4EBFB490-B074-4FAB-B89B-55C61CDADE28}" srcOrd="0" destOrd="0" parTransId="{261A784D-874F-47D9-81FA-EA59CAEE83C5}" sibTransId="{8C43245B-1717-4322-95C2-4DDD19A6A598}"/>
    <dgm:cxn modelId="{1283D414-E61F-4AC2-B026-6407CBA1D021}" type="presOf" srcId="{C760F2F5-545B-4305-A325-84B1D1223F39}" destId="{93C6F9A8-28A5-45D6-A97D-2EEBE5A4B8C7}" srcOrd="0" destOrd="0" presId="urn:microsoft.com/office/officeart/2005/8/layout/hList1"/>
    <dgm:cxn modelId="{B9B9E135-0F55-4790-93CA-AB4014A0BBE4}" srcId="{A1A42BDC-B545-4390-A0B1-EECD0C739BD8}" destId="{35F2C979-478E-4D98-BF60-6B4582C75D2D}" srcOrd="0" destOrd="0" parTransId="{39E02799-EE55-4DA6-A1F7-4BE071C83D84}" sibTransId="{C56B8B4E-FFCB-41A2-B7D6-2D7D3AABB214}"/>
    <dgm:cxn modelId="{AA1EDA98-BBF7-48E4-8B7F-F207E91A344A}" type="presOf" srcId="{36802439-C3BB-4F8E-9F60-2DD3470577CD}" destId="{049E3CF5-3AAF-4059-AF06-C302813D5111}" srcOrd="0" destOrd="0" presId="urn:microsoft.com/office/officeart/2005/8/layout/hList1"/>
    <dgm:cxn modelId="{BD2E9C78-CCD6-4DF7-A69C-A6E6B48583BE}" srcId="{C760F2F5-545B-4305-A325-84B1D1223F39}" destId="{86B08905-06B9-4B0B-89EA-5249F1EAC0A9}" srcOrd="0" destOrd="0" parTransId="{CB055865-1C62-406D-9EEA-6EF4638FC4CE}" sibTransId="{E9796220-55B3-4085-9412-501E3B352A19}"/>
    <dgm:cxn modelId="{7152EBD7-3ABC-4867-A62E-A8A2003E96D9}" srcId="{6FAB460F-FAFD-4294-A137-164C13A6B728}" destId="{21F3EC7E-F2C1-4E56-A355-CE43FC265F9D}" srcOrd="3" destOrd="0" parTransId="{1F155B5C-4634-4DFB-802C-380F7D453B9B}" sibTransId="{E4A003E0-B80D-4A55-9674-136ACEF9ABBB}"/>
    <dgm:cxn modelId="{828B33BB-EA78-4DAA-827D-AE6604CA7B81}" srcId="{6FAB460F-FAFD-4294-A137-164C13A6B728}" destId="{C760F2F5-545B-4305-A325-84B1D1223F39}" srcOrd="2" destOrd="0" parTransId="{0C1EE9DE-3DFE-4C38-8D6C-119590CE6A2B}" sibTransId="{CB72DFAE-0FBB-4C2E-B166-BD7920BB98AB}"/>
    <dgm:cxn modelId="{8DB4DECA-663E-4521-8B24-75DB8A264742}" srcId="{6FAB460F-FAFD-4294-A137-164C13A6B728}" destId="{36802439-C3BB-4F8E-9F60-2DD3470577CD}" srcOrd="0" destOrd="0" parTransId="{B75281C4-6C9F-4678-9676-B520DB2D7598}" sibTransId="{88247E82-DA7C-435F-82FD-FB37AE1AC42F}"/>
    <dgm:cxn modelId="{36C8094B-E0F1-41CC-A360-D89815AFF0DD}" srcId="{6FAB460F-FAFD-4294-A137-164C13A6B728}" destId="{A1A42BDC-B545-4390-A0B1-EECD0C739BD8}" srcOrd="1" destOrd="0" parTransId="{D9B2B7CA-4B27-4150-A838-D140FD3F7F56}" sibTransId="{7C555082-8144-445A-831F-BD437B4DA0D8}"/>
    <dgm:cxn modelId="{9A9DDE37-0D6E-4A6D-B645-0B378038EFC7}" type="presOf" srcId="{86B08905-06B9-4B0B-89EA-5249F1EAC0A9}" destId="{69C3D82E-5C61-4302-9D51-EF0E91585835}" srcOrd="0" destOrd="0" presId="urn:microsoft.com/office/officeart/2005/8/layout/hList1"/>
    <dgm:cxn modelId="{6E7E0FBD-6F39-4395-A6E8-8BBD7BB7251F}" type="presOf" srcId="{6FAB460F-FAFD-4294-A137-164C13A6B728}" destId="{98AA3DB3-DD94-4620-9EC7-0B9838A99D73}" srcOrd="0" destOrd="0" presId="urn:microsoft.com/office/officeart/2005/8/layout/hList1"/>
    <dgm:cxn modelId="{2C94936D-212C-4BD5-BD3E-A2FAD24B8CC7}" type="presParOf" srcId="{98AA3DB3-DD94-4620-9EC7-0B9838A99D73}" destId="{E8E2B8BE-15D6-4266-851B-B2DD30AD8C6D}" srcOrd="0" destOrd="0" presId="urn:microsoft.com/office/officeart/2005/8/layout/hList1"/>
    <dgm:cxn modelId="{5CA7E293-940C-4CC8-84DE-3F258EF0F2DB}" type="presParOf" srcId="{E8E2B8BE-15D6-4266-851B-B2DD30AD8C6D}" destId="{049E3CF5-3AAF-4059-AF06-C302813D5111}" srcOrd="0" destOrd="0" presId="urn:microsoft.com/office/officeart/2005/8/layout/hList1"/>
    <dgm:cxn modelId="{7374B659-61AC-4C76-B697-4BB84500E0AD}" type="presParOf" srcId="{E8E2B8BE-15D6-4266-851B-B2DD30AD8C6D}" destId="{36CC03C1-7176-4D13-8FC9-A6D61B55548F}" srcOrd="1" destOrd="0" presId="urn:microsoft.com/office/officeart/2005/8/layout/hList1"/>
    <dgm:cxn modelId="{98CC83C6-0D3A-492A-87A2-39A185130106}" type="presParOf" srcId="{98AA3DB3-DD94-4620-9EC7-0B9838A99D73}" destId="{ADCBA5DB-F977-4529-9094-EFD5C5BA0A24}" srcOrd="1" destOrd="0" presId="urn:microsoft.com/office/officeart/2005/8/layout/hList1"/>
    <dgm:cxn modelId="{7E2DCE69-DAAB-44FC-A4FB-A187C713B330}" type="presParOf" srcId="{98AA3DB3-DD94-4620-9EC7-0B9838A99D73}" destId="{E84DFEB1-96A9-4055-BF83-20A422022F22}" srcOrd="2" destOrd="0" presId="urn:microsoft.com/office/officeart/2005/8/layout/hList1"/>
    <dgm:cxn modelId="{2B38B5C0-B89C-416A-B54C-1841F5784FC2}" type="presParOf" srcId="{E84DFEB1-96A9-4055-BF83-20A422022F22}" destId="{8B02C54E-0518-4BD1-8B09-7CCBF12F38CF}" srcOrd="0" destOrd="0" presId="urn:microsoft.com/office/officeart/2005/8/layout/hList1"/>
    <dgm:cxn modelId="{1846AB2D-9BDE-4651-B99B-BD206B49E2E1}" type="presParOf" srcId="{E84DFEB1-96A9-4055-BF83-20A422022F22}" destId="{501FA8EC-1608-438A-B746-2E3A55585935}" srcOrd="1" destOrd="0" presId="urn:microsoft.com/office/officeart/2005/8/layout/hList1"/>
    <dgm:cxn modelId="{B6A1CA34-2EB9-4769-A503-07A6A93AE59C}" type="presParOf" srcId="{98AA3DB3-DD94-4620-9EC7-0B9838A99D73}" destId="{59BC1F1F-56EE-4451-BFE4-2DAFF8EF2DB8}" srcOrd="3" destOrd="0" presId="urn:microsoft.com/office/officeart/2005/8/layout/hList1"/>
    <dgm:cxn modelId="{2C4F8297-76F5-4BC5-A853-D3A8E291498A}" type="presParOf" srcId="{98AA3DB3-DD94-4620-9EC7-0B9838A99D73}" destId="{32F03EC0-6779-4B43-87DD-EF0C21CDE8C8}" srcOrd="4" destOrd="0" presId="urn:microsoft.com/office/officeart/2005/8/layout/hList1"/>
    <dgm:cxn modelId="{D1DB7257-B491-4D3F-A15E-60683B8872DA}" type="presParOf" srcId="{32F03EC0-6779-4B43-87DD-EF0C21CDE8C8}" destId="{93C6F9A8-28A5-45D6-A97D-2EEBE5A4B8C7}" srcOrd="0" destOrd="0" presId="urn:microsoft.com/office/officeart/2005/8/layout/hList1"/>
    <dgm:cxn modelId="{8A36D2D0-D74B-42A0-9BAD-8D478CAE0CBD}" type="presParOf" srcId="{32F03EC0-6779-4B43-87DD-EF0C21CDE8C8}" destId="{69C3D82E-5C61-4302-9D51-EF0E91585835}" srcOrd="1" destOrd="0" presId="urn:microsoft.com/office/officeart/2005/8/layout/hList1"/>
    <dgm:cxn modelId="{85789E59-86A4-40F1-BABA-AC1C5B4495E5}" type="presParOf" srcId="{98AA3DB3-DD94-4620-9EC7-0B9838A99D73}" destId="{CF6BF0E7-9867-436C-B916-D29B89ADB359}" srcOrd="5" destOrd="0" presId="urn:microsoft.com/office/officeart/2005/8/layout/hList1"/>
    <dgm:cxn modelId="{01CA98D0-134E-458A-B05D-E111CA5B64CD}" type="presParOf" srcId="{98AA3DB3-DD94-4620-9EC7-0B9838A99D73}" destId="{99112D94-438B-4AA3-9680-511122407015}" srcOrd="6" destOrd="0" presId="urn:microsoft.com/office/officeart/2005/8/layout/hList1"/>
    <dgm:cxn modelId="{101E7853-166B-43F7-A277-EF24901F8126}" type="presParOf" srcId="{99112D94-438B-4AA3-9680-511122407015}" destId="{A731FA72-44BB-4FF6-837E-3A3B0D1BB0E9}" srcOrd="0" destOrd="0" presId="urn:microsoft.com/office/officeart/2005/8/layout/hList1"/>
    <dgm:cxn modelId="{CADC7687-A5A4-45E1-AA36-6F7153029E7C}" type="presParOf" srcId="{99112D94-438B-4AA3-9680-511122407015}" destId="{7F3A36B2-BDB2-424F-AE0F-59F72E3689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2D6A-0D52-4FC9-ABA6-636998326EB9}">
      <dsp:nvSpPr>
        <dsp:cNvPr id="0" name=""/>
        <dsp:cNvSpPr/>
      </dsp:nvSpPr>
      <dsp:spPr>
        <a:xfrm rot="5400000">
          <a:off x="-383949" y="388245"/>
          <a:ext cx="2559660" cy="1791762"/>
        </a:xfrm>
        <a:prstGeom prst="chevron">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smtClean="0">
              <a:solidFill>
                <a:schemeClr val="tx1"/>
              </a:solidFill>
            </a:rPr>
            <a:t>eDiscovery</a:t>
          </a:r>
          <a:endParaRPr lang="en-US" sz="2400" kern="1200">
            <a:solidFill>
              <a:schemeClr val="tx1"/>
            </a:solidFill>
          </a:endParaRPr>
        </a:p>
      </dsp:txBody>
      <dsp:txXfrm rot="-5400000">
        <a:off x="0" y="900177"/>
        <a:ext cx="1791762" cy="767898"/>
      </dsp:txXfrm>
    </dsp:sp>
    <dsp:sp modelId="{614410FB-54C7-4A62-9726-E5AC26931068}">
      <dsp:nvSpPr>
        <dsp:cNvPr id="0" name=""/>
        <dsp:cNvSpPr/>
      </dsp:nvSpPr>
      <dsp:spPr>
        <a:xfrm rot="5400000">
          <a:off x="5436092" y="-3640033"/>
          <a:ext cx="1663779" cy="8952438"/>
        </a:xfrm>
        <a:prstGeom prst="round2Same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In place holds in SP &amp; Exchange</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Integrated, enterprise wide case management</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Meet Compliance Demands</a:t>
          </a:r>
          <a:endParaRPr lang="en-US" sz="2800" kern="1200" dirty="0"/>
        </a:p>
      </dsp:txBody>
      <dsp:txXfrm rot="-5400000">
        <a:off x="1791763" y="85515"/>
        <a:ext cx="8871219" cy="1501341"/>
      </dsp:txXfrm>
    </dsp:sp>
    <dsp:sp modelId="{FDF8FAB2-65A8-4AA7-832E-01BED2DB76D5}">
      <dsp:nvSpPr>
        <dsp:cNvPr id="0" name=""/>
        <dsp:cNvSpPr/>
      </dsp:nvSpPr>
      <dsp:spPr>
        <a:xfrm rot="5400000">
          <a:off x="-383949" y="2664895"/>
          <a:ext cx="2559660" cy="1791762"/>
        </a:xfrm>
        <a:prstGeom prst="chevron">
          <a:avLst/>
        </a:prstGeom>
        <a:solidFill>
          <a:schemeClr val="accent5">
            <a:hueOff val="0"/>
            <a:satOff val="0"/>
            <a:lumOff val="23529"/>
            <a:alphaOff val="0"/>
          </a:schemeClr>
        </a:solidFill>
        <a:ln w="10795" cap="flat" cmpd="sng" algn="ctr">
          <a:solidFill>
            <a:schemeClr val="accent5">
              <a:hueOff val="0"/>
              <a:satOff val="0"/>
              <a:lumOff val="2352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Site Mailboxes</a:t>
          </a:r>
          <a:endParaRPr lang="en-US" sz="2400" kern="1200" dirty="0">
            <a:solidFill>
              <a:schemeClr val="tx1"/>
            </a:solidFill>
          </a:endParaRPr>
        </a:p>
      </dsp:txBody>
      <dsp:txXfrm rot="-5400000">
        <a:off x="0" y="3176827"/>
        <a:ext cx="1791762" cy="767898"/>
      </dsp:txXfrm>
    </dsp:sp>
    <dsp:sp modelId="{ECAF60D4-938F-401E-950A-01AAA8F2E3CC}">
      <dsp:nvSpPr>
        <dsp:cNvPr id="0" name=""/>
        <dsp:cNvSpPr/>
      </dsp:nvSpPr>
      <dsp:spPr>
        <a:xfrm rot="5400000">
          <a:off x="5436092" y="-1363383"/>
          <a:ext cx="1663779" cy="8952438"/>
        </a:xfrm>
        <a:prstGeom prst="round2SameRect">
          <a:avLst/>
        </a:prstGeom>
        <a:solidFill>
          <a:schemeClr val="lt1">
            <a:alpha val="90000"/>
            <a:hueOff val="0"/>
            <a:satOff val="0"/>
            <a:lumOff val="0"/>
            <a:alphaOff val="0"/>
          </a:schemeClr>
        </a:solidFill>
        <a:ln w="10795" cap="flat" cmpd="sng" algn="ctr">
          <a:solidFill>
            <a:schemeClr val="accent5">
              <a:hueOff val="0"/>
              <a:satOff val="0"/>
              <a:lumOff val="23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b="0" kern="1200" smtClean="0"/>
            <a:t>Work on mail and documents together</a:t>
          </a:r>
          <a:endParaRPr lang="en-US" sz="2800" b="0" kern="1200"/>
        </a:p>
        <a:p>
          <a:pPr marL="571500" lvl="2" indent="-285750" algn="l" defTabSz="1244600" rtl="0">
            <a:lnSpc>
              <a:spcPct val="90000"/>
            </a:lnSpc>
            <a:spcBef>
              <a:spcPct val="0"/>
            </a:spcBef>
            <a:spcAft>
              <a:spcPct val="15000"/>
            </a:spcAft>
            <a:buChar char="••"/>
          </a:pPr>
          <a:r>
            <a:rPr lang="en-US" sz="2800" b="0" kern="1200" dirty="0" smtClean="0"/>
            <a:t>SharePoint &amp; Outlook desktop client</a:t>
          </a:r>
          <a:endParaRPr lang="en-US" sz="2800" b="0" kern="1200" dirty="0"/>
        </a:p>
        <a:p>
          <a:pPr marL="285750" lvl="1" indent="-285750" algn="l" defTabSz="1244600" rtl="0">
            <a:lnSpc>
              <a:spcPct val="90000"/>
            </a:lnSpc>
            <a:spcBef>
              <a:spcPct val="0"/>
            </a:spcBef>
            <a:spcAft>
              <a:spcPct val="15000"/>
            </a:spcAft>
            <a:buChar char="••"/>
          </a:pPr>
          <a:r>
            <a:rPr lang="en-US" sz="2800" b="0" kern="1200" dirty="0" smtClean="0"/>
            <a:t>Retention/compliance across stores</a:t>
          </a:r>
          <a:endParaRPr lang="en-US" sz="2800" b="0" kern="1200" dirty="0"/>
        </a:p>
      </dsp:txBody>
      <dsp:txXfrm rot="-5400000">
        <a:off x="1791763" y="2362165"/>
        <a:ext cx="8871219" cy="1501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3BFFB-1B64-43D8-BACF-5B4F373CEBB8}">
      <dsp:nvSpPr>
        <dsp:cNvPr id="0" name=""/>
        <dsp:cNvSpPr/>
      </dsp:nvSpPr>
      <dsp:spPr>
        <a:xfrm>
          <a:off x="0" y="0"/>
          <a:ext cx="9242565" cy="1029847"/>
        </a:xfrm>
        <a:prstGeom prst="rect">
          <a:avLst/>
        </a:prstGeom>
        <a:solidFill>
          <a:schemeClr val="accent4">
            <a:shade val="90000"/>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1">
          <a:scrgbClr r="0" g="0" b="0"/>
        </a:fillRef>
        <a:effectRef idx="3">
          <a:scrgbClr r="0" g="0" b="0"/>
        </a:effectRef>
        <a:fontRef idx="minor"/>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b="1" kern="1200" dirty="0" smtClean="0"/>
            <a:t>Meeting Compliance Demands</a:t>
          </a:r>
          <a:endParaRPr lang="en-US" sz="4800" kern="1200" dirty="0"/>
        </a:p>
      </dsp:txBody>
      <dsp:txXfrm>
        <a:off x="0" y="0"/>
        <a:ext cx="9242565" cy="1029847"/>
      </dsp:txXfrm>
    </dsp:sp>
    <dsp:sp modelId="{C7C19118-62A2-4FB8-A374-892314D2C072}">
      <dsp:nvSpPr>
        <dsp:cNvPr id="0" name=""/>
        <dsp:cNvSpPr/>
      </dsp:nvSpPr>
      <dsp:spPr>
        <a:xfrm>
          <a:off x="4512" y="1029847"/>
          <a:ext cx="3077846" cy="2162680"/>
        </a:xfrm>
        <a:prstGeom prst="rect">
          <a:avLst/>
        </a:prstGeom>
        <a:solidFill>
          <a:schemeClr val="accent4">
            <a:shade val="80000"/>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kern="1200" dirty="0" smtClean="0"/>
            <a:t>Centralize Management</a:t>
          </a:r>
          <a:endParaRPr lang="en-US" sz="3700" kern="1200" dirty="0"/>
        </a:p>
      </dsp:txBody>
      <dsp:txXfrm>
        <a:off x="4512" y="1029847"/>
        <a:ext cx="3077846" cy="2162680"/>
      </dsp:txXfrm>
    </dsp:sp>
    <dsp:sp modelId="{A49C5803-E983-462D-83F8-B3F1DEB199FE}">
      <dsp:nvSpPr>
        <dsp:cNvPr id="0" name=""/>
        <dsp:cNvSpPr/>
      </dsp:nvSpPr>
      <dsp:spPr>
        <a:xfrm>
          <a:off x="3082359" y="1029847"/>
          <a:ext cx="3077846" cy="2162680"/>
        </a:xfrm>
        <a:prstGeom prst="rect">
          <a:avLst/>
        </a:prstGeom>
        <a:solidFill>
          <a:schemeClr val="accent4">
            <a:shade val="80000"/>
            <a:hueOff val="0"/>
            <a:satOff val="0"/>
            <a:lumOff val="17508"/>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kern="1200" smtClean="0"/>
            <a:t>Reduce Costs</a:t>
          </a:r>
          <a:endParaRPr lang="en-US" sz="3700" kern="1200"/>
        </a:p>
      </dsp:txBody>
      <dsp:txXfrm>
        <a:off x="3082359" y="1029847"/>
        <a:ext cx="3077846" cy="2162680"/>
      </dsp:txXfrm>
    </dsp:sp>
    <dsp:sp modelId="{6B1EA438-0226-495F-82E9-CB7EF7E3679B}">
      <dsp:nvSpPr>
        <dsp:cNvPr id="0" name=""/>
        <dsp:cNvSpPr/>
      </dsp:nvSpPr>
      <dsp:spPr>
        <a:xfrm>
          <a:off x="6160205" y="1029847"/>
          <a:ext cx="3077846" cy="2162680"/>
        </a:xfrm>
        <a:prstGeom prst="rect">
          <a:avLst/>
        </a:prstGeom>
        <a:solidFill>
          <a:schemeClr val="accent4">
            <a:shade val="80000"/>
            <a:hueOff val="0"/>
            <a:satOff val="0"/>
            <a:lumOff val="35017"/>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kern="1200" smtClean="0"/>
            <a:t>Empower Legal Teams</a:t>
          </a:r>
          <a:endParaRPr lang="en-US" sz="3700" kern="1200"/>
        </a:p>
      </dsp:txBody>
      <dsp:txXfrm>
        <a:off x="6160205" y="1029847"/>
        <a:ext cx="3077846" cy="2162680"/>
      </dsp:txXfrm>
    </dsp:sp>
    <dsp:sp modelId="{282A445A-F038-4801-BB0F-FD5609A88F58}">
      <dsp:nvSpPr>
        <dsp:cNvPr id="0" name=""/>
        <dsp:cNvSpPr/>
      </dsp:nvSpPr>
      <dsp:spPr>
        <a:xfrm>
          <a:off x="0" y="3192528"/>
          <a:ext cx="9242565" cy="240297"/>
        </a:xfrm>
        <a:prstGeom prst="rect">
          <a:avLst/>
        </a:prstGeom>
        <a:solidFill>
          <a:schemeClr val="accent4">
            <a:shade val="90000"/>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E3CF5-3AAF-4059-AF06-C302813D5111}">
      <dsp:nvSpPr>
        <dsp:cNvPr id="0" name=""/>
        <dsp:cNvSpPr/>
      </dsp:nvSpPr>
      <dsp:spPr>
        <a:xfrm>
          <a:off x="4039" y="768164"/>
          <a:ext cx="2428986" cy="963732"/>
        </a:xfrm>
        <a:prstGeom prst="rect">
          <a:avLst/>
        </a:prstGeom>
        <a:solidFill>
          <a:schemeClr val="bg1">
            <a:lumMod val="9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b="1" kern="1200" dirty="0" smtClean="0">
              <a:solidFill>
                <a:schemeClr val="tx1"/>
              </a:solidFill>
            </a:rPr>
            <a:t>Preserve</a:t>
          </a:r>
          <a:endParaRPr lang="en-US" sz="2500" kern="1200" dirty="0">
            <a:solidFill>
              <a:schemeClr val="tx1"/>
            </a:solidFill>
          </a:endParaRPr>
        </a:p>
      </dsp:txBody>
      <dsp:txXfrm>
        <a:off x="4039" y="768164"/>
        <a:ext cx="2428986" cy="963732"/>
      </dsp:txXfrm>
    </dsp:sp>
    <dsp:sp modelId="{36CC03C1-7176-4D13-8FC9-A6D61B55548F}">
      <dsp:nvSpPr>
        <dsp:cNvPr id="0" name=""/>
        <dsp:cNvSpPr/>
      </dsp:nvSpPr>
      <dsp:spPr>
        <a:xfrm>
          <a:off x="4039" y="1731896"/>
          <a:ext cx="2428986" cy="2259263"/>
        </a:xfrm>
        <a:prstGeom prst="rect">
          <a:avLst/>
        </a:prstGeom>
        <a:solidFill>
          <a:schemeClr val="bg1">
            <a:alpha val="90000"/>
          </a:schemeClr>
        </a:solidFill>
        <a:ln w="9525" cap="flat" cmpd="sng" algn="ctr">
          <a:solidFill>
            <a:schemeClr val="accent5">
              <a:alpha val="9000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smtClean="0"/>
            <a:t>Protect content in real time</a:t>
          </a:r>
          <a:endParaRPr lang="en-US" sz="2500" kern="1200"/>
        </a:p>
      </dsp:txBody>
      <dsp:txXfrm>
        <a:off x="4039" y="1731896"/>
        <a:ext cx="2428986" cy="2259263"/>
      </dsp:txXfrm>
    </dsp:sp>
    <dsp:sp modelId="{8B02C54E-0518-4BD1-8B09-7CCBF12F38CF}">
      <dsp:nvSpPr>
        <dsp:cNvPr id="0" name=""/>
        <dsp:cNvSpPr/>
      </dsp:nvSpPr>
      <dsp:spPr>
        <a:xfrm>
          <a:off x="2773084" y="768164"/>
          <a:ext cx="2428986" cy="963732"/>
        </a:xfrm>
        <a:prstGeom prst="rect">
          <a:avLst/>
        </a:prstGeom>
        <a:solidFill>
          <a:schemeClr val="bg1">
            <a:lumMod val="9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b="1" kern="1200" smtClean="0">
              <a:solidFill>
                <a:schemeClr val="tx1"/>
              </a:solidFill>
            </a:rPr>
            <a:t>Search</a:t>
          </a:r>
          <a:endParaRPr lang="en-US" sz="2500" kern="1200">
            <a:solidFill>
              <a:schemeClr val="tx1"/>
            </a:solidFill>
          </a:endParaRPr>
        </a:p>
      </dsp:txBody>
      <dsp:txXfrm>
        <a:off x="2773084" y="768164"/>
        <a:ext cx="2428986" cy="963732"/>
      </dsp:txXfrm>
    </dsp:sp>
    <dsp:sp modelId="{501FA8EC-1608-438A-B746-2E3A55585935}">
      <dsp:nvSpPr>
        <dsp:cNvPr id="0" name=""/>
        <dsp:cNvSpPr/>
      </dsp:nvSpPr>
      <dsp:spPr>
        <a:xfrm>
          <a:off x="2773084" y="1731896"/>
          <a:ext cx="2428986" cy="2259263"/>
        </a:xfrm>
        <a:prstGeom prst="rect">
          <a:avLst/>
        </a:prstGeom>
        <a:solidFill>
          <a:schemeClr val="bg1">
            <a:alpha val="90000"/>
          </a:schemeClr>
        </a:solidFill>
        <a:ln w="9525" cap="flat" cmpd="sng" algn="ctr">
          <a:solidFill>
            <a:schemeClr val="accent5">
              <a:alpha val="9000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Find relevant content quickly</a:t>
          </a:r>
          <a:endParaRPr lang="en-US" sz="2500" kern="1200" dirty="0"/>
        </a:p>
      </dsp:txBody>
      <dsp:txXfrm>
        <a:off x="2773084" y="1731896"/>
        <a:ext cx="2428986" cy="2259263"/>
      </dsp:txXfrm>
    </dsp:sp>
    <dsp:sp modelId="{93C6F9A8-28A5-45D6-A97D-2EEBE5A4B8C7}">
      <dsp:nvSpPr>
        <dsp:cNvPr id="0" name=""/>
        <dsp:cNvSpPr/>
      </dsp:nvSpPr>
      <dsp:spPr>
        <a:xfrm>
          <a:off x="5542129" y="768164"/>
          <a:ext cx="2428986" cy="963732"/>
        </a:xfrm>
        <a:prstGeom prst="rect">
          <a:avLst/>
        </a:prstGeom>
        <a:solidFill>
          <a:schemeClr val="bg1">
            <a:lumMod val="9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b="1" kern="1200" smtClean="0">
              <a:solidFill>
                <a:schemeClr val="tx1"/>
              </a:solidFill>
            </a:rPr>
            <a:t>Export</a:t>
          </a:r>
          <a:endParaRPr lang="en-US" sz="2500" kern="1200">
            <a:solidFill>
              <a:schemeClr val="tx1"/>
            </a:solidFill>
          </a:endParaRPr>
        </a:p>
      </dsp:txBody>
      <dsp:txXfrm>
        <a:off x="5542129" y="768164"/>
        <a:ext cx="2428986" cy="963732"/>
      </dsp:txXfrm>
    </dsp:sp>
    <dsp:sp modelId="{69C3D82E-5C61-4302-9D51-EF0E91585835}">
      <dsp:nvSpPr>
        <dsp:cNvPr id="0" name=""/>
        <dsp:cNvSpPr/>
      </dsp:nvSpPr>
      <dsp:spPr>
        <a:xfrm>
          <a:off x="5542129" y="1731896"/>
          <a:ext cx="2428986" cy="2259263"/>
        </a:xfrm>
        <a:prstGeom prst="rect">
          <a:avLst/>
        </a:prstGeom>
        <a:solidFill>
          <a:schemeClr val="bg1">
            <a:alpha val="90000"/>
          </a:schemeClr>
        </a:solidFill>
        <a:ln w="9525" cap="flat" cmpd="sng" algn="ctr">
          <a:solidFill>
            <a:schemeClr val="accent5">
              <a:alpha val="9000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Transfer relevant content for review &amp; production</a:t>
          </a:r>
          <a:endParaRPr lang="en-US" sz="2500" kern="1200" dirty="0"/>
        </a:p>
      </dsp:txBody>
      <dsp:txXfrm>
        <a:off x="5542129" y="1731896"/>
        <a:ext cx="2428986" cy="2259263"/>
      </dsp:txXfrm>
    </dsp:sp>
    <dsp:sp modelId="{A731FA72-44BB-4FF6-837E-3A3B0D1BB0E9}">
      <dsp:nvSpPr>
        <dsp:cNvPr id="0" name=""/>
        <dsp:cNvSpPr/>
      </dsp:nvSpPr>
      <dsp:spPr>
        <a:xfrm>
          <a:off x="8311173" y="768164"/>
          <a:ext cx="2428986" cy="963732"/>
        </a:xfrm>
        <a:prstGeom prst="rect">
          <a:avLst/>
        </a:prstGeom>
        <a:solidFill>
          <a:schemeClr val="bg1">
            <a:lumMod val="9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b="1" kern="1200" smtClean="0">
              <a:solidFill>
                <a:schemeClr val="tx1"/>
              </a:solidFill>
            </a:rPr>
            <a:t>Case Management</a:t>
          </a:r>
          <a:endParaRPr lang="en-US" sz="2500" kern="1200">
            <a:solidFill>
              <a:schemeClr val="tx1"/>
            </a:solidFill>
          </a:endParaRPr>
        </a:p>
      </dsp:txBody>
      <dsp:txXfrm>
        <a:off x="8311173" y="768164"/>
        <a:ext cx="2428986" cy="963732"/>
      </dsp:txXfrm>
    </dsp:sp>
    <dsp:sp modelId="{7F3A36B2-BDB2-424F-AE0F-59F72E368995}">
      <dsp:nvSpPr>
        <dsp:cNvPr id="0" name=""/>
        <dsp:cNvSpPr/>
      </dsp:nvSpPr>
      <dsp:spPr>
        <a:xfrm>
          <a:off x="8311173" y="1731896"/>
          <a:ext cx="2428986" cy="2259263"/>
        </a:xfrm>
        <a:prstGeom prst="rect">
          <a:avLst/>
        </a:prstGeom>
        <a:solidFill>
          <a:schemeClr val="bg1">
            <a:alpha val="90000"/>
          </a:schemeClr>
        </a:solidFill>
        <a:ln w="9525" cap="flat" cmpd="sng" algn="ctr">
          <a:solidFill>
            <a:schemeClr val="accent5">
              <a:alpha val="9000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Organize legal matters</a:t>
          </a:r>
          <a:endParaRPr lang="en-US" sz="2500" kern="1200" dirty="0"/>
        </a:p>
      </dsp:txBody>
      <dsp:txXfrm>
        <a:off x="8311173" y="1731896"/>
        <a:ext cx="2428986" cy="22592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search platform in SharePoint 2013 as well as in Exchange, Microsoft can now help to reduce the volumes of content that customers are working with using these tools. Many organizations use 3</a:t>
            </a:r>
            <a:r>
              <a:rPr lang="en-US" baseline="30000" dirty="0" smtClean="0"/>
              <a:t>rd</a:t>
            </a:r>
            <a:r>
              <a:rPr lang="en-US" baseline="0" dirty="0" smtClean="0"/>
              <a:t> party tools for discovery and archives which adds time, cost and demands for collecting content. By leaving the content in the source, the content won’t lose fidelity in moving it between systems. This will also lower cost as you don’t have duplication of content. In addition, this also reduces the need to procure specialized tools for discovery &amp; archiving of content.</a:t>
            </a:r>
            <a:endParaRPr lang="en-US" dirty="0"/>
          </a:p>
        </p:txBody>
      </p:sp>
    </p:spTree>
    <p:extLst>
      <p:ext uri="{BB962C8B-B14F-4D97-AF65-F5344CB8AC3E}">
        <p14:creationId xmlns:p14="http://schemas.microsoft.com/office/powerpoint/2010/main" val="130014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concern legal</a:t>
            </a:r>
            <a:r>
              <a:rPr lang="en-US" baseline="0" dirty="0" smtClean="0"/>
              <a:t> teams have is that IT has all the control in the systems. When a legal event occurs, the legal team frequently needs to act quickly and by having to work with the IT team to find content and extract relevant content, the process is slowed down. This process can take weeks while the legal team and IT identify the repositories, gain access and work with the users and content owners to extract the relevant content.</a:t>
            </a:r>
          </a:p>
          <a:p>
            <a:endParaRPr lang="en-US" baseline="0" dirty="0" smtClean="0"/>
          </a:p>
          <a:p>
            <a:r>
              <a:rPr lang="en-US" baseline="0" dirty="0" smtClean="0"/>
              <a:t>By empowering legal teams they can act more quickly and respond to legal events without having to involve IT. This enables the legal team to gain access and insights early in the process without having to wait for a long period of time. In addition, using search it allows the legal team to find the relevant content without having to disrupt the users of the system.</a:t>
            </a:r>
            <a:endParaRPr lang="en-US" dirty="0"/>
          </a:p>
        </p:txBody>
      </p:sp>
    </p:spTree>
    <p:extLst>
      <p:ext uri="{BB962C8B-B14F-4D97-AF65-F5344CB8AC3E}">
        <p14:creationId xmlns:p14="http://schemas.microsoft.com/office/powerpoint/2010/main" val="139527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Microsoft</a:t>
            </a:r>
            <a:r>
              <a:rPr lang="en-US" baseline="0" dirty="0" smtClean="0"/>
              <a:t> wanted to target some specific eDiscovery scenarios across SharePoint, Exchange &amp; Lync:</a:t>
            </a:r>
          </a:p>
          <a:p>
            <a:endParaRPr lang="en-US" baseline="0" dirty="0" smtClean="0"/>
          </a:p>
          <a:p>
            <a:pPr marL="171450" indent="-171450">
              <a:buFont typeface="Arial" pitchFamily="34" charset="0"/>
              <a:buChar char="•"/>
            </a:pPr>
            <a:r>
              <a:rPr lang="en-US" b="1" baseline="0" dirty="0" smtClean="0"/>
              <a:t>Preservation: </a:t>
            </a:r>
            <a:r>
              <a:rPr lang="en-US" baseline="0" dirty="0" smtClean="0"/>
              <a:t>Being able to protect content in real time in place without affecting users &amp; preserving the content in a defensible way.</a:t>
            </a:r>
          </a:p>
          <a:p>
            <a:pPr marL="171450" indent="-171450">
              <a:buFont typeface="Arial" pitchFamily="34" charset="0"/>
              <a:buChar char="•"/>
            </a:pPr>
            <a:r>
              <a:rPr lang="en-US" b="1" baseline="0" dirty="0" smtClean="0"/>
              <a:t>Search: </a:t>
            </a:r>
            <a:r>
              <a:rPr lang="en-US" baseline="0" dirty="0" smtClean="0"/>
              <a:t>Being able to find content you are looking for, identify what’s important for your case, being able to leverage the included search capabilities of the platforms to find the content that’s out there.</a:t>
            </a:r>
          </a:p>
          <a:p>
            <a:pPr marL="171450" indent="-171450">
              <a:buFont typeface="Arial" pitchFamily="34" charset="0"/>
              <a:buChar char="•"/>
            </a:pPr>
            <a:r>
              <a:rPr lang="en-US" b="1" baseline="0" dirty="0" smtClean="0"/>
              <a:t>Export: </a:t>
            </a:r>
            <a:r>
              <a:rPr lang="en-US" baseline="0" dirty="0" smtClean="0"/>
              <a:t>At some point the legal team will need to export the content out of the system(s) to hand it off for review or to other parties in the legal event.</a:t>
            </a:r>
          </a:p>
          <a:p>
            <a:pPr marL="171450" indent="-171450">
              <a:buFont typeface="Arial" pitchFamily="34" charset="0"/>
              <a:buChar char="•"/>
            </a:pPr>
            <a:r>
              <a:rPr lang="en-US" b="1" baseline="0" dirty="0" smtClean="0"/>
              <a:t>Case Management: </a:t>
            </a:r>
            <a:r>
              <a:rPr lang="en-US" b="0" baseline="0" dirty="0" smtClean="0"/>
              <a:t>Provide a </a:t>
            </a:r>
            <a:r>
              <a:rPr lang="en-US" baseline="0" dirty="0" smtClean="0"/>
              <a:t>single centralized place where you can organize, manage and perform the process.</a:t>
            </a:r>
            <a:endParaRPr lang="en-US" dirty="0"/>
          </a:p>
        </p:txBody>
      </p:sp>
    </p:spTree>
    <p:extLst>
      <p:ext uri="{BB962C8B-B14F-4D97-AF65-F5344CB8AC3E}">
        <p14:creationId xmlns:p14="http://schemas.microsoft.com/office/powerpoint/2010/main" val="308409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900" b="1" kern="1200" dirty="0" smtClean="0">
                <a:solidFill>
                  <a:schemeClr val="tx1"/>
                </a:solidFill>
                <a:effectLst/>
                <a:latin typeface="Segoe UI" pitchFamily="34" charset="0"/>
                <a:ea typeface="+mn-ea"/>
                <a:cs typeface="+mn-cs"/>
              </a:rPr>
              <a:t>Enterprise-wide </a:t>
            </a:r>
            <a:r>
              <a:rPr lang="en-US" sz="900" b="1" kern="1200" dirty="0" err="1" smtClean="0">
                <a:solidFill>
                  <a:schemeClr val="tx1"/>
                </a:solidFill>
                <a:effectLst/>
                <a:latin typeface="Segoe UI" pitchFamily="34" charset="0"/>
                <a:ea typeface="+mn-ea"/>
                <a:cs typeface="+mn-cs"/>
              </a:rPr>
              <a:t>eDiscovery</a:t>
            </a:r>
            <a:endParaRPr lang="en-US" sz="900" b="1"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With SharePoint Server 2013 you can centrally manage eDiscovery across multiple SharePoint farms, Exchange servers, and file shares. From one discovery center you can:</a:t>
            </a:r>
          </a:p>
          <a:p>
            <a:pPr lvl="0"/>
            <a:r>
              <a:rPr lang="en-US" sz="900" kern="1200" dirty="0" smtClean="0">
                <a:solidFill>
                  <a:schemeClr val="tx1"/>
                </a:solidFill>
                <a:effectLst/>
                <a:latin typeface="Segoe UI" pitchFamily="34" charset="0"/>
                <a:ea typeface="+mn-ea"/>
                <a:cs typeface="+mn-cs"/>
              </a:rPr>
              <a:t>Create a case, define a query, and search SharePoint Server 2013, Exchange Server, and file shares throughout the enterprise for content that matches the query.</a:t>
            </a:r>
          </a:p>
          <a:p>
            <a:pPr lvl="0"/>
            <a:r>
              <a:rPr lang="en-US" sz="900" kern="1200" dirty="0" smtClean="0">
                <a:solidFill>
                  <a:schemeClr val="tx1"/>
                </a:solidFill>
                <a:effectLst/>
                <a:latin typeface="Segoe UI" pitchFamily="34" charset="0"/>
                <a:ea typeface="+mn-ea"/>
                <a:cs typeface="+mn-cs"/>
              </a:rPr>
              <a:t>Export all of the content that was identified.</a:t>
            </a:r>
          </a:p>
          <a:p>
            <a:pPr lvl="0"/>
            <a:r>
              <a:rPr lang="en-US" sz="900" kern="1200" dirty="0" smtClean="0">
                <a:solidFill>
                  <a:schemeClr val="tx1"/>
                </a:solidFill>
                <a:effectLst/>
                <a:latin typeface="Segoe UI" pitchFamily="34" charset="0"/>
                <a:ea typeface="+mn-ea"/>
                <a:cs typeface="+mn-cs"/>
              </a:rPr>
              <a:t>Preserve items in place in SharePoint Server 2013 or Exchange Server.</a:t>
            </a:r>
          </a:p>
          <a:p>
            <a:pPr lvl="0"/>
            <a:r>
              <a:rPr lang="en-US" sz="900" kern="1200" dirty="0" smtClean="0">
                <a:solidFill>
                  <a:schemeClr val="tx1"/>
                </a:solidFill>
                <a:effectLst/>
                <a:latin typeface="Segoe UI" pitchFamily="34" charset="0"/>
                <a:ea typeface="+mn-ea"/>
                <a:cs typeface="+mn-cs"/>
              </a:rPr>
              <a:t>Track statistics related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To implement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across the enterprise, you first select one farm to host the discovery center. The Search Service application that is associated with this farm becomes the central Search Service application, for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purposes. You create a proxy to the central Search Service application in each SharePoint Server farm that contains discoverable content, and configure the central Search Service application to crawl file shares that contain discoverable content.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automatically discovers the connection to Exchange Server. Any content from SharePoint Server</a:t>
            </a:r>
            <a:r>
              <a:rPr lang="en-US" sz="900" kern="1200" baseline="0" dirty="0" smtClean="0">
                <a:solidFill>
                  <a:schemeClr val="tx1"/>
                </a:solidFill>
                <a:effectLst/>
                <a:latin typeface="Segoe UI" pitchFamily="34" charset="0"/>
                <a:ea typeface="+mn-ea"/>
                <a:cs typeface="+mn-cs"/>
              </a:rPr>
              <a:t> 2013</a:t>
            </a:r>
            <a:r>
              <a:rPr lang="en-US" sz="900" kern="1200" dirty="0" smtClean="0">
                <a:solidFill>
                  <a:schemeClr val="tx1"/>
                </a:solidFill>
                <a:effectLst/>
                <a:latin typeface="Segoe UI" pitchFamily="34" charset="0"/>
                <a:ea typeface="+mn-ea"/>
                <a:cs typeface="+mn-cs"/>
              </a:rPr>
              <a:t>, Exchange Server, or a file share that is indexed by the central Search Service application or by Exchange Server can be discovered from the discovery center.</a:t>
            </a:r>
          </a:p>
          <a:p>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Discovery Export</a:t>
            </a:r>
          </a:p>
          <a:p>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includes the </a:t>
            </a:r>
            <a:r>
              <a:rPr lang="en-US" sz="900" i="1" kern="1200" dirty="0" smtClean="0">
                <a:solidFill>
                  <a:schemeClr val="tx1"/>
                </a:solidFill>
                <a:effectLst/>
                <a:latin typeface="Segoe UI" pitchFamily="34" charset="0"/>
                <a:ea typeface="+mn-ea"/>
                <a:cs typeface="+mn-cs"/>
              </a:rPr>
              <a:t>Discovery Download Manager</a:t>
            </a:r>
            <a:r>
              <a:rPr lang="en-US" sz="900" kern="1200" dirty="0" smtClean="0">
                <a:solidFill>
                  <a:schemeClr val="tx1"/>
                </a:solidFill>
                <a:effectLst/>
                <a:latin typeface="Segoe UI" pitchFamily="34" charset="0"/>
                <a:ea typeface="+mn-ea"/>
                <a:cs typeface="+mn-cs"/>
              </a:rPr>
              <a:t>, a Microsoft Windows® 7 application that you can use to export the results of an eDiscovery search for later import into a review tool. The Discovery Download Manager can export all of the content that is associated with a discovery case, including:</a:t>
            </a:r>
          </a:p>
          <a:p>
            <a:pPr lvl="0"/>
            <a:r>
              <a:rPr lang="en-US" sz="900" kern="1200" dirty="0" smtClean="0">
                <a:solidFill>
                  <a:schemeClr val="tx1"/>
                </a:solidFill>
                <a:effectLst/>
                <a:latin typeface="Segoe UI" pitchFamily="34" charset="0"/>
                <a:ea typeface="+mn-ea"/>
                <a:cs typeface="+mn-cs"/>
              </a:rPr>
              <a:t>Documents: Documents are exported from file shares. Documents and their versions are exported from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t>
            </a:r>
          </a:p>
          <a:p>
            <a:pPr lvl="0"/>
            <a:r>
              <a:rPr lang="en-US" sz="900" kern="1200" dirty="0" smtClean="0">
                <a:solidFill>
                  <a:schemeClr val="tx1"/>
                </a:solidFill>
                <a:effectLst/>
                <a:latin typeface="Segoe UI" pitchFamily="34" charset="0"/>
                <a:ea typeface="+mn-ea"/>
                <a:cs typeface="+mn-cs"/>
              </a:rPr>
              <a:t>Lists: If a list item was included in the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query results, the entire list is exported as a comma-separated values (.</a:t>
            </a:r>
            <a:r>
              <a:rPr lang="en-US" sz="900" kern="1200" dirty="0" err="1" smtClean="0">
                <a:solidFill>
                  <a:schemeClr val="tx1"/>
                </a:solidFill>
                <a:effectLst/>
                <a:latin typeface="Segoe UI" pitchFamily="34" charset="0"/>
                <a:ea typeface="+mn-ea"/>
                <a:cs typeface="+mn-cs"/>
              </a:rPr>
              <a:t>csv</a:t>
            </a:r>
            <a:r>
              <a:rPr lang="en-US" sz="900" kern="1200" dirty="0" smtClean="0">
                <a:solidFill>
                  <a:schemeClr val="tx1"/>
                </a:solidFill>
                <a:effectLst/>
                <a:latin typeface="Segoe UI" pitchFamily="34" charset="0"/>
                <a:ea typeface="+mn-ea"/>
                <a:cs typeface="+mn-cs"/>
              </a:rPr>
              <a:t>) file.</a:t>
            </a:r>
          </a:p>
          <a:p>
            <a:pPr lvl="0"/>
            <a:r>
              <a:rPr lang="en-US" sz="900" kern="1200" dirty="0" smtClean="0">
                <a:solidFill>
                  <a:schemeClr val="tx1"/>
                </a:solidFill>
                <a:effectLst/>
                <a:latin typeface="Segoe UI" pitchFamily="34" charset="0"/>
                <a:ea typeface="+mn-ea"/>
                <a:cs typeface="+mn-cs"/>
              </a:rPr>
              <a:t>Pages: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pages, such as wiki pages or blogs, are exported as MIME HTML (.</a:t>
            </a:r>
            <a:r>
              <a:rPr lang="en-US" sz="900" kern="1200" dirty="0" err="1" smtClean="0">
                <a:solidFill>
                  <a:schemeClr val="tx1"/>
                </a:solidFill>
                <a:effectLst/>
                <a:latin typeface="Segoe UI" pitchFamily="34" charset="0"/>
                <a:ea typeface="+mn-ea"/>
                <a:cs typeface="+mn-cs"/>
              </a:rPr>
              <a:t>mht</a:t>
            </a:r>
            <a:r>
              <a:rPr lang="en-US" sz="900" kern="1200" dirty="0" smtClean="0">
                <a:solidFill>
                  <a:schemeClr val="tx1"/>
                </a:solidFill>
                <a:effectLst/>
                <a:latin typeface="Segoe UI" pitchFamily="34" charset="0"/>
                <a:ea typeface="+mn-ea"/>
                <a:cs typeface="+mn-cs"/>
              </a:rPr>
              <a:t>) files.</a:t>
            </a:r>
          </a:p>
          <a:p>
            <a:pPr lvl="0"/>
            <a:r>
              <a:rPr lang="en-US" sz="900" kern="1200" dirty="0" smtClean="0">
                <a:solidFill>
                  <a:schemeClr val="tx1"/>
                </a:solidFill>
                <a:effectLst/>
                <a:latin typeface="Segoe UI" pitchFamily="34" charset="0"/>
                <a:ea typeface="+mn-ea"/>
                <a:cs typeface="+mn-cs"/>
              </a:rPr>
              <a:t>Exchange objects: Items in an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 such as tasks, calendar entries, contacts, email messages and attachments, are exported as a personal storage (.</a:t>
            </a:r>
            <a:r>
              <a:rPr lang="en-US" sz="900" kern="1200" dirty="0" err="1" smtClean="0">
                <a:solidFill>
                  <a:schemeClr val="tx1"/>
                </a:solidFill>
                <a:effectLst/>
                <a:latin typeface="Segoe UI" pitchFamily="34" charset="0"/>
                <a:ea typeface="+mn-ea"/>
                <a:cs typeface="+mn-cs"/>
              </a:rPr>
              <a:t>pst</a:t>
            </a:r>
            <a:r>
              <a:rPr lang="en-US" sz="900" kern="1200" dirty="0" smtClean="0">
                <a:solidFill>
                  <a:schemeClr val="tx1"/>
                </a:solidFill>
                <a:effectLst/>
                <a:latin typeface="Segoe UI" pitchFamily="34" charset="0"/>
                <a:ea typeface="+mn-ea"/>
                <a:cs typeface="+mn-cs"/>
              </a:rPr>
              <a:t>) file.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 XML manifest that conforms to the Electronic Discovery Reference Model (EDRM) specification provides an overview of the exported information.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endParaRPr lang="en-US" dirty="0"/>
          </a:p>
        </p:txBody>
      </p:sp>
    </p:spTree>
    <p:extLst>
      <p:ext uri="{BB962C8B-B14F-4D97-AF65-F5344CB8AC3E}">
        <p14:creationId xmlns:p14="http://schemas.microsoft.com/office/powerpoint/2010/main" val="30277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900" kern="1200" dirty="0" smtClean="0">
                <a:solidFill>
                  <a:schemeClr val="tx1"/>
                </a:solidFill>
                <a:effectLst/>
                <a:latin typeface="Segoe UI" pitchFamily="34" charset="0"/>
                <a:ea typeface="+mn-ea"/>
                <a:cs typeface="+mn-cs"/>
              </a:rPr>
              <a:t>Compliance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have been extended to sites. You can create and manage retention policies 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and the policies will apply to SharePoint sites and any Exchange site mailboxes that are associated with the sites.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Compliance officers create </a:t>
            </a:r>
            <a:r>
              <a:rPr lang="en-US" sz="900" i="1" kern="1200" dirty="0" smtClean="0">
                <a:solidFill>
                  <a:schemeClr val="tx1"/>
                </a:solidFill>
                <a:effectLst/>
                <a:latin typeface="Segoe UI" pitchFamily="34" charset="0"/>
                <a:ea typeface="+mn-ea"/>
                <a:cs typeface="+mn-cs"/>
              </a:rPr>
              <a:t>policies</a:t>
            </a:r>
            <a:r>
              <a:rPr lang="en-US" sz="900" kern="1200" dirty="0" smtClean="0">
                <a:solidFill>
                  <a:schemeClr val="tx1"/>
                </a:solidFill>
                <a:effectLst/>
                <a:latin typeface="Segoe UI" pitchFamily="34" charset="0"/>
                <a:ea typeface="+mn-ea"/>
                <a:cs typeface="+mn-cs"/>
              </a:rPr>
              <a:t>, which define:</a:t>
            </a:r>
          </a:p>
          <a:p>
            <a:pPr lvl="0"/>
            <a:r>
              <a:rPr lang="en-US" sz="900" kern="1200" dirty="0" smtClean="0">
                <a:solidFill>
                  <a:schemeClr val="tx1"/>
                </a:solidFill>
                <a:effectLst/>
                <a:latin typeface="Segoe UI" pitchFamily="34" charset="0"/>
                <a:ea typeface="+mn-ea"/>
                <a:cs typeface="+mn-cs"/>
              </a:rPr>
              <a:t>The retention policy for the entire site and the site mailbox, if one is associated with the site.</a:t>
            </a:r>
          </a:p>
          <a:p>
            <a:pPr lvl="0"/>
            <a:r>
              <a:rPr lang="en-US" sz="900" kern="1200" dirty="0" smtClean="0">
                <a:solidFill>
                  <a:schemeClr val="tx1"/>
                </a:solidFill>
                <a:effectLst/>
                <a:latin typeface="Segoe UI" pitchFamily="34" charset="0"/>
                <a:ea typeface="+mn-ea"/>
                <a:cs typeface="+mn-cs"/>
              </a:rPr>
              <a:t>What causes a project to be closed.</a:t>
            </a:r>
          </a:p>
          <a:p>
            <a:pPr lvl="0"/>
            <a:r>
              <a:rPr lang="en-US" sz="900" kern="1200" dirty="0" smtClean="0">
                <a:solidFill>
                  <a:schemeClr val="tx1"/>
                </a:solidFill>
                <a:effectLst/>
                <a:latin typeface="Segoe UI" pitchFamily="34" charset="0"/>
                <a:ea typeface="+mn-ea"/>
                <a:cs typeface="+mn-cs"/>
              </a:rPr>
              <a:t>When a project should expire.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a project begins, the project owner creates a SharePoint site and an Exchange site mailbox. The project owner selects the appropriate policy template, and invites team members to join the project. As the team adds documents to the site, sends email messages, and creates other artifacts such as lists, these items automatically receive the correct retention policies. When the work has been completed, the project owner closes the project, which removes the project's folders from the team members' Outlook user interface. After a certain period of time, as specified by the policy, the project expires, and the artifacts associated with the project are deleted.</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content that is placed on hold is preserved, but users can still modify it. The state of the content at the time of preservation is recorded. If a user modifies the content or even deletes it, the original, preserved version is still available. Regular users see the current version of the content; compliance officers who have permission to use the eDiscovery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are able to access the original, preserved version.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Preserving content is similar to placing it on hold, with the following enhancements:</a:t>
            </a:r>
          </a:p>
          <a:p>
            <a:pPr lvl="0"/>
            <a:r>
              <a:rPr lang="en-US" sz="900" kern="1200" dirty="0" smtClean="0">
                <a:solidFill>
                  <a:schemeClr val="tx1"/>
                </a:solidFill>
                <a:effectLst/>
                <a:latin typeface="Segoe UI" pitchFamily="34" charset="0"/>
                <a:ea typeface="+mn-ea"/>
                <a:cs typeface="+mn-cs"/>
              </a:rPr>
              <a:t>Documents, list items, pages, and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mailboxes can be preserved.</a:t>
            </a:r>
          </a:p>
          <a:p>
            <a:pPr lvl="0"/>
            <a:r>
              <a:rPr lang="en-US" sz="900" kern="1200" dirty="0" smtClean="0">
                <a:solidFill>
                  <a:schemeClr val="tx1"/>
                </a:solidFill>
                <a:effectLst/>
                <a:latin typeface="Segoe UI" pitchFamily="34" charset="0"/>
                <a:ea typeface="+mn-ea"/>
                <a:cs typeface="+mn-cs"/>
              </a:rPr>
              <a:t>Preservation is done at the level of a site. Preserving a site preserves the contents of the site. </a:t>
            </a:r>
          </a:p>
          <a:p>
            <a:pPr lvl="0"/>
            <a:r>
              <a:rPr lang="en-US" sz="900" kern="1200" dirty="0" smtClean="0">
                <a:solidFill>
                  <a:schemeClr val="tx1"/>
                </a:solidFill>
                <a:effectLst/>
                <a:latin typeface="Segoe UI" pitchFamily="34" charset="0"/>
                <a:ea typeface="+mn-ea"/>
                <a:cs typeface="+mn-cs"/>
              </a:rPr>
              <a:t>Users can continue to work with content that is preserved. The content remains in the same location, and users can edit, delete, and add new content.</a:t>
            </a:r>
          </a:p>
          <a:p>
            <a:pPr lvl="0"/>
            <a:r>
              <a:rPr lang="en-US" sz="900" kern="1200" dirty="0" smtClean="0">
                <a:solidFill>
                  <a:schemeClr val="tx1"/>
                </a:solidFill>
                <a:effectLst/>
                <a:latin typeface="Segoe UI" pitchFamily="34" charset="0"/>
                <a:ea typeface="+mn-ea"/>
                <a:cs typeface="+mn-cs"/>
              </a:rPr>
              <a:t>A user with the permission to perform eDiscovery can access the original version of preserved content.</a:t>
            </a:r>
          </a:p>
          <a:p>
            <a:pPr lvl="0"/>
            <a:r>
              <a:rPr lang="en-US" sz="900" kern="1200" dirty="0" smtClean="0">
                <a:solidFill>
                  <a:schemeClr val="tx1"/>
                </a:solidFill>
                <a:effectLst/>
                <a:latin typeface="Segoe UI" pitchFamily="34" charset="0"/>
                <a:ea typeface="+mn-ea"/>
                <a:cs typeface="+mn-cs"/>
              </a:rPr>
              <a:t>You do not have to preserve an entire site or mailbox. You can specify a query to define the hold scope, and preserve only the content that matches the query.</a:t>
            </a:r>
          </a:p>
          <a:p>
            <a:endParaRPr lang="en-US" dirty="0" smtClean="0"/>
          </a:p>
          <a:p>
            <a:endParaRPr lang="en-US" sz="900"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203136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eDiscovery market is filled with vendors who contain</a:t>
            </a:r>
            <a:r>
              <a:rPr lang="en-US" baseline="0" dirty="0" smtClean="0"/>
              <a:t> products that serve specialized needs &amp; functions… rarely do you find organizations using a single monolithic product.</a:t>
            </a:r>
          </a:p>
          <a:p>
            <a:endParaRPr lang="en-US" baseline="0" dirty="0" smtClean="0"/>
          </a:p>
          <a:p>
            <a:r>
              <a:rPr lang="en-US" baseline="0" dirty="0" smtClean="0"/>
              <a:t>Out-of-the-box SharePoint </a:t>
            </a:r>
            <a:r>
              <a:rPr lang="en-US" sz="900" kern="1200" baseline="0" dirty="0" smtClean="0">
                <a:solidFill>
                  <a:schemeClr val="tx1"/>
                </a:solidFill>
                <a:effectLst/>
                <a:latin typeface="Segoe UI" pitchFamily="34" charset="0"/>
                <a:ea typeface="+mn-ea"/>
                <a:cs typeface="+mn-cs"/>
              </a:rPr>
              <a:t>2013 </a:t>
            </a:r>
            <a:r>
              <a:rPr lang="en-US" baseline="0" dirty="0" smtClean="0"/>
              <a:t>eDiscovery allows organizations to create collections of content for a legal case, categorize and refine the content using search. This content can then be exported to a user’s workstation.</a:t>
            </a:r>
          </a:p>
          <a:p>
            <a:endParaRPr lang="en-US" baseline="0" dirty="0" smtClean="0"/>
          </a:p>
          <a:p>
            <a:r>
              <a:rPr lang="en-US" baseline="0" dirty="0" smtClean="0"/>
              <a:t>SharePoint </a:t>
            </a:r>
            <a:r>
              <a:rPr lang="en-US" sz="900" kern="1200" baseline="0" dirty="0" smtClean="0">
                <a:solidFill>
                  <a:schemeClr val="tx1"/>
                </a:solidFill>
                <a:effectLst/>
                <a:latin typeface="Segoe UI" pitchFamily="34" charset="0"/>
                <a:ea typeface="+mn-ea"/>
                <a:cs typeface="+mn-cs"/>
              </a:rPr>
              <a:t>2013 </a:t>
            </a:r>
            <a:r>
              <a:rPr lang="en-US" baseline="0" dirty="0" smtClean="0"/>
              <a:t>provides a platform for eDiscovery. ISVs can extend the SharePoint </a:t>
            </a:r>
            <a:r>
              <a:rPr lang="en-US" sz="900" kern="1200" baseline="0" dirty="0" smtClean="0">
                <a:solidFill>
                  <a:schemeClr val="tx1"/>
                </a:solidFill>
                <a:effectLst/>
                <a:latin typeface="Segoe UI" pitchFamily="34" charset="0"/>
                <a:ea typeface="+mn-ea"/>
                <a:cs typeface="+mn-cs"/>
              </a:rPr>
              <a:t>2013 </a:t>
            </a:r>
            <a:r>
              <a:rPr lang="en-US" baseline="0" dirty="0" smtClean="0"/>
              <a:t>eDiscovery offering by providing industry specific solutions, additional reporting &amp; analytics solutions as well as customizing the user experience.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76031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Document Sets:</a:t>
            </a:r>
          </a:p>
          <a:p>
            <a:r>
              <a:rPr lang="en-US" dirty="0" smtClean="0">
                <a:effectLst/>
              </a:rPr>
              <a:t>Document sets now support Microsoft OneNote notebooks and folders, in addition to supporting feature breadcrumb behavior that matches breadcrumb behavior in SharePoint Server 2013. Document sets also support Content By Query Web Part (CQWP) enhancements and are compatible with the new Content by Search (CBS) Web Part.</a:t>
            </a:r>
          </a:p>
          <a:p>
            <a:endParaRPr lang="en-US" dirty="0" smtClean="0">
              <a:effectLst/>
            </a:endParaRPr>
          </a:p>
          <a:p>
            <a:r>
              <a:rPr lang="en-US" dirty="0" smtClean="0">
                <a:effectLst/>
              </a:rPr>
              <a:t>Developers can create fully functioning document sets with web services and with the client object model (CSOM) that include provisioned default documents and synchronized metadata. You can also write code to identify an item inside a document site or identify the document set where a specific item is found.</a:t>
            </a:r>
          </a:p>
          <a:p>
            <a:endParaRPr lang="en-US" dirty="0" smtClean="0">
              <a:effectLst/>
            </a:endParaRPr>
          </a:p>
          <a:p>
            <a:r>
              <a:rPr lang="en-US" b="1" dirty="0" smtClean="0">
                <a:effectLst/>
              </a:rPr>
              <a:t>Content Management Interoperability Services Connector:</a:t>
            </a:r>
          </a:p>
          <a:p>
            <a:r>
              <a:rPr lang="en-US" dirty="0" smtClean="0">
                <a:effectLst/>
              </a:rPr>
              <a:t>The Content Management Interoperability Services (CMIS) connector was introduced as part of the SharePoint Administrator's Toolkit shortly after SharePoint Server 2010 was released. The connector has been completely redesigned in SharePoint Server 2013. Enhancements to the CMIS connector in SharePoint Server 2013include the following:</a:t>
            </a:r>
          </a:p>
          <a:p>
            <a:endParaRPr lang="en-US" dirty="0" smtClean="0">
              <a:effectLst/>
            </a:endParaRPr>
          </a:p>
          <a:p>
            <a:pPr marL="171450" indent="-171450">
              <a:buFont typeface="Arial" pitchFamily="34" charset="0"/>
              <a:buChar char="•"/>
            </a:pPr>
            <a:r>
              <a:rPr lang="en-US" dirty="0" smtClean="0">
                <a:effectLst/>
              </a:rPr>
              <a:t>Support for CMIS 1.0.</a:t>
            </a:r>
          </a:p>
          <a:p>
            <a:pPr marL="171450" indent="-171450">
              <a:buFont typeface="Arial" pitchFamily="34" charset="0"/>
              <a:buChar char="•"/>
            </a:pPr>
            <a:r>
              <a:rPr lang="en-US" dirty="0" smtClean="0">
                <a:effectLst/>
              </a:rPr>
              <a:t>A producer component, instead of both consumer and producer components.</a:t>
            </a:r>
          </a:p>
          <a:p>
            <a:pPr marL="171450" indent="-171450">
              <a:buFont typeface="Arial" pitchFamily="34" charset="0"/>
              <a:buChar char="•"/>
            </a:pPr>
            <a:r>
              <a:rPr lang="en-US" dirty="0" smtClean="0">
                <a:effectLst/>
              </a:rPr>
              <a:t>Functions in most authoring environments where the SharePoint list web services work.</a:t>
            </a:r>
          </a:p>
          <a:p>
            <a:pPr marL="171450" indent="-171450">
              <a:buFont typeface="Arial" pitchFamily="34" charset="0"/>
              <a:buChar char="•"/>
            </a:pPr>
            <a:r>
              <a:rPr lang="en-US" dirty="0" smtClean="0">
                <a:effectLst/>
              </a:rPr>
              <a:t>Support for interoperating in a Claims environment.</a:t>
            </a:r>
          </a:p>
          <a:p>
            <a:pPr marL="171450" indent="-171450">
              <a:buFont typeface="Arial" pitchFamily="34" charset="0"/>
              <a:buChar char="•"/>
            </a:pPr>
            <a:r>
              <a:rPr lang="en-US" dirty="0" smtClean="0">
                <a:effectLst/>
              </a:rPr>
              <a:t>Support for interoperating with other authoring protocols, including Anonymous </a:t>
            </a:r>
            <a:r>
              <a:rPr lang="en-US" dirty="0" err="1" smtClean="0">
                <a:effectLst/>
              </a:rPr>
              <a:t>AuthN</a:t>
            </a:r>
            <a:r>
              <a:rPr lang="en-US" dirty="0" smtClean="0">
                <a:effectLst/>
              </a:rPr>
              <a:t>, </a:t>
            </a:r>
            <a:r>
              <a:rPr lang="en-US" dirty="0" err="1" smtClean="0">
                <a:effectLst/>
              </a:rPr>
              <a:t>Bsic</a:t>
            </a:r>
            <a:r>
              <a:rPr lang="en-US" dirty="0" smtClean="0">
                <a:effectLst/>
              </a:rPr>
              <a:t> </a:t>
            </a:r>
            <a:r>
              <a:rPr lang="en-US" dirty="0" err="1" smtClean="0">
                <a:effectLst/>
              </a:rPr>
              <a:t>AuthN</a:t>
            </a:r>
            <a:r>
              <a:rPr lang="en-US" dirty="0" smtClean="0">
                <a:effectLst/>
              </a:rPr>
              <a:t>, NTLM </a:t>
            </a:r>
            <a:r>
              <a:rPr lang="en-US" dirty="0" err="1" smtClean="0">
                <a:effectLst/>
              </a:rPr>
              <a:t>AuthN</a:t>
            </a:r>
            <a:r>
              <a:rPr lang="en-US" dirty="0" smtClean="0">
                <a:effectLst/>
              </a:rPr>
              <a:t>, Digest </a:t>
            </a:r>
            <a:r>
              <a:rPr lang="en-US" dirty="0" err="1" smtClean="0">
                <a:effectLst/>
              </a:rPr>
              <a:t>AuthN</a:t>
            </a:r>
            <a:r>
              <a:rPr lang="en-US" dirty="0" smtClean="0">
                <a:effectLst/>
              </a:rPr>
              <a:t>, Kerberos Protocol Transitioning/Constrained Delegation, Windows Claims, Claims Multi-</a:t>
            </a:r>
            <a:r>
              <a:rPr lang="en-US" dirty="0" err="1" smtClean="0">
                <a:effectLst/>
              </a:rPr>
              <a:t>Auth</a:t>
            </a:r>
            <a:r>
              <a:rPr lang="en-US" dirty="0" smtClean="0">
                <a:effectLst/>
              </a:rPr>
              <a:t>, and Claims Mixed Auth.</a:t>
            </a:r>
            <a:endParaRPr lang="en-US" dirty="0">
              <a:effectLst/>
            </a:endParaRPr>
          </a:p>
        </p:txBody>
      </p:sp>
    </p:spTree>
    <p:extLst>
      <p:ext uri="{BB962C8B-B14F-4D97-AF65-F5344CB8AC3E}">
        <p14:creationId xmlns:p14="http://schemas.microsoft.com/office/powerpoint/2010/main" val="3038443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Make sure to explain that</a:t>
            </a:r>
          </a:p>
          <a:p>
            <a:pPr marL="168673" indent="-168673">
              <a:buFont typeface="Arial" pitchFamily="34" charset="0"/>
              <a:buChar char="•"/>
            </a:pPr>
            <a:r>
              <a:rPr lang="en-US" dirty="0">
                <a:solidFill>
                  <a:srgbClr val="FF0000"/>
                </a:solidFill>
              </a:rPr>
              <a:t>You will get access to docs and emails for a project together in Outlook</a:t>
            </a:r>
          </a:p>
          <a:p>
            <a:pPr marL="168673" indent="-168673">
              <a:buFont typeface="Arial" pitchFamily="34" charset="0"/>
              <a:buChar char="•"/>
            </a:pPr>
            <a:r>
              <a:rPr lang="en-US" dirty="0">
                <a:solidFill>
                  <a:srgbClr val="FF0000"/>
                </a:solidFill>
              </a:rPr>
              <a:t>That the actual docs remain on SharePoint</a:t>
            </a:r>
          </a:p>
          <a:p>
            <a:pPr marL="168673" indent="-168673">
              <a:buFont typeface="Arial" pitchFamily="34" charset="0"/>
              <a:buChar char="•"/>
            </a:pPr>
            <a:r>
              <a:rPr lang="en-US" dirty="0">
                <a:solidFill>
                  <a:srgbClr val="FF0000"/>
                </a:solidFill>
              </a:rPr>
              <a:t>All changes to documents (edits, deletes) happen right on SharePoint even if started from </a:t>
            </a:r>
            <a:r>
              <a:rPr lang="en-US" dirty="0" smtClean="0">
                <a:solidFill>
                  <a:srgbClr val="FF0000"/>
                </a:solidFill>
              </a:rPr>
              <a:t>Outlook</a:t>
            </a:r>
            <a:endParaRPr lang="en-US" dirty="0">
              <a:solidFill>
                <a:srgbClr val="FF0000"/>
              </a:solidFill>
            </a:endParaRPr>
          </a:p>
        </p:txBody>
      </p:sp>
      <p:sp>
        <p:nvSpPr>
          <p:cNvPr id="4" name="Slide Number Placeholder 3"/>
          <p:cNvSpPr>
            <a:spLocks noGrp="1"/>
          </p:cNvSpPr>
          <p:nvPr>
            <p:ph type="sldNum" sz="quarter" idx="10"/>
          </p:nvPr>
        </p:nvSpPr>
        <p:spPr>
          <a:xfrm>
            <a:off x="3885313" y="8685552"/>
            <a:ext cx="2971121" cy="456889"/>
          </a:xfrm>
          <a:prstGeom prst="rect">
            <a:avLst/>
          </a:prstGeom>
        </p:spPr>
        <p:txBody>
          <a:bodyPr lIns="89959" tIns="44979" rIns="89959" bIns="44979"/>
          <a:lstStyle/>
          <a:p>
            <a:fld id="{173DEBA3-F7CF-49AC-94BE-177F74B5320B}" type="slidenum">
              <a:rPr lang="en-US" smtClean="0"/>
              <a:t>19</a:t>
            </a:fld>
            <a:endParaRPr lang="en-US"/>
          </a:p>
        </p:txBody>
      </p:sp>
    </p:spTree>
    <p:extLst>
      <p:ext uri="{BB962C8B-B14F-4D97-AF65-F5344CB8AC3E}">
        <p14:creationId xmlns:p14="http://schemas.microsoft.com/office/powerpoint/2010/main" val="93263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22366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term sets are categorized</a:t>
            </a:r>
            <a:r>
              <a:rPr lang="en-US" baseline="0" dirty="0" smtClean="0"/>
              <a:t> as local or global term sets. A </a:t>
            </a:r>
            <a:r>
              <a:rPr lang="en-US" b="1" baseline="0" dirty="0" smtClean="0"/>
              <a:t>global term set </a:t>
            </a:r>
            <a:r>
              <a:rPr lang="en-US" baseline="0" dirty="0" smtClean="0"/>
              <a:t>is one that can be used by any site collection connected to the MMS service application. A </a:t>
            </a:r>
            <a:r>
              <a:rPr lang="en-US" b="1" baseline="0" dirty="0" smtClean="0"/>
              <a:t>local term set </a:t>
            </a:r>
            <a:r>
              <a:rPr lang="en-US" baseline="0" dirty="0" smtClean="0"/>
              <a:t>is one that while stored in the MMS service application, is only available to a specific site collection.</a:t>
            </a:r>
          </a:p>
          <a:p>
            <a:endParaRPr lang="en-US" baseline="0" dirty="0" smtClean="0"/>
          </a:p>
          <a:p>
            <a:r>
              <a:rPr lang="en-US" baseline="0" dirty="0" smtClean="0"/>
              <a:t>SharePoint 2013 now allows users to make a local term set available to other site collections by specifying the URL or the site collection.</a:t>
            </a:r>
            <a:endParaRPr lang="en-US" dirty="0"/>
          </a:p>
        </p:txBody>
      </p:sp>
    </p:spTree>
    <p:extLst>
      <p:ext uri="{BB962C8B-B14F-4D97-AF65-F5344CB8AC3E}">
        <p14:creationId xmlns:p14="http://schemas.microsoft.com/office/powerpoint/2010/main" val="420041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248302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current model where only installed language packs are available to include the 40 SharePoint LCIDs and the 138 other LCIDs. Users of the Term Store can use any of these to label their terms. </a:t>
            </a:r>
            <a:endParaRPr lang="en-US" dirty="0"/>
          </a:p>
        </p:txBody>
      </p:sp>
    </p:spTree>
    <p:extLst>
      <p:ext uri="{BB962C8B-B14F-4D97-AF65-F5344CB8AC3E}">
        <p14:creationId xmlns:p14="http://schemas.microsoft.com/office/powerpoint/2010/main" val="308177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terms in term sets had</a:t>
            </a:r>
            <a:r>
              <a:rPr lang="en-US" baseline="0" dirty="0" smtClean="0"/>
              <a:t> properties that could be managed and accessed via the Taxonomy API. However these properties were not accessible via the browser.</a:t>
            </a:r>
          </a:p>
          <a:p>
            <a:endParaRPr lang="en-US" baseline="0" dirty="0" smtClean="0"/>
          </a:p>
          <a:p>
            <a:r>
              <a:rPr lang="en-US" baseline="0" dirty="0" smtClean="0"/>
              <a:t>SharePoint 2013 now includes the ability to add, edit and manage the properties of terms and term sets through the bowser. The properties can also be classified as shared properties, or those that are available in all reused and pinned instances of the term wherever it is used throughout a term store or as a local property in that it is only accessible for the term within the term set.</a:t>
            </a:r>
            <a:endParaRPr lang="en-US" dirty="0"/>
          </a:p>
        </p:txBody>
      </p:sp>
    </p:spTree>
    <p:extLst>
      <p:ext uri="{BB962C8B-B14F-4D97-AF65-F5344CB8AC3E}">
        <p14:creationId xmlns:p14="http://schemas.microsoft.com/office/powerpoint/2010/main" val="1928837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users could reuse terms (and all terms nested</a:t>
            </a:r>
            <a:r>
              <a:rPr lang="en-US" baseline="0" dirty="0" smtClean="0"/>
              <a:t> under that term) in other locations in the term hierarchy. Once these terms were reused, they could be modified in both locations and changes would be seen anywhere the terms were reused.</a:t>
            </a:r>
          </a:p>
          <a:p>
            <a:endParaRPr lang="en-US" baseline="0" dirty="0" smtClean="0"/>
          </a:p>
          <a:p>
            <a:r>
              <a:rPr lang="en-US" baseline="0" dirty="0" smtClean="0"/>
              <a:t>SharePoint 2013 takes the concept of term reuse a step further and introduces term pinning. A pinned term is just like a term that is reused except it is read only &amp; cannot be changed in the location where the term is used.</a:t>
            </a:r>
            <a:endParaRPr lang="en-US" dirty="0"/>
          </a:p>
        </p:txBody>
      </p:sp>
    </p:spTree>
    <p:extLst>
      <p:ext uri="{BB962C8B-B14F-4D97-AF65-F5344CB8AC3E}">
        <p14:creationId xmlns:p14="http://schemas.microsoft.com/office/powerpoint/2010/main" val="912667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136209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6323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30</a:t>
            </a:fld>
            <a:endParaRPr lang="en-US"/>
          </a:p>
        </p:txBody>
      </p:sp>
    </p:spTree>
    <p:extLst>
      <p:ext uri="{BB962C8B-B14F-4D97-AF65-F5344CB8AC3E}">
        <p14:creationId xmlns:p14="http://schemas.microsoft.com/office/powerpoint/2010/main" val="214624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Enterprise Content</a:t>
            </a:r>
            <a:r>
              <a:rPr lang="en-US" baseline="0" dirty="0" smtClean="0"/>
              <a:t> Management (ECM) capabilities were introduced to the platform in SharePoint 2007 in adding basic check-in/check-out and versioning capabilities as well as things such as the Report Center, Document Center site templates, holds and other capabilities. SharePoint 2010 expanded on these capabilities by moving many of the ECM capabilities to Features which enabled customers to leverage them within any type of SharePoint site as well as introducing things such as in-place records management, document sets, unique document ID’s and the content organizer.</a:t>
            </a:r>
            <a:endParaRPr lang="en-US" dirty="0"/>
          </a:p>
        </p:txBody>
      </p:sp>
    </p:spTree>
    <p:extLst>
      <p:ext uri="{BB962C8B-B14F-4D97-AF65-F5344CB8AC3E}">
        <p14:creationId xmlns:p14="http://schemas.microsoft.com/office/powerpoint/2010/main" val="229114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SharePoint 2013 and Exchange releases,</a:t>
            </a:r>
            <a:r>
              <a:rPr lang="en-US" baseline="0" dirty="0" smtClean="0"/>
              <a:t> Microsoft is banking on two major investment areas to their ECM offering. These two areas are eDiscovery &amp; Site Mailboxes.</a:t>
            </a:r>
            <a:endParaRPr lang="en-US" dirty="0"/>
          </a:p>
        </p:txBody>
      </p:sp>
    </p:spTree>
    <p:extLst>
      <p:ext uri="{BB962C8B-B14F-4D97-AF65-F5344CB8AC3E}">
        <p14:creationId xmlns:p14="http://schemas.microsoft.com/office/powerpoint/2010/main" val="174044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ECM implementation</a:t>
            </a:r>
            <a:r>
              <a:rPr lang="en-US" baseline="0" dirty="0" smtClean="0"/>
              <a:t> has two sides to the solution: (1) getting content classified and into the system and (2) being able to find and act on the content that is in the system. eDiscovery addresses the latter part of this need. eDiscovery is the process of finding relevant content, typically in responding to addressing a legal even, reviewing that content and exporting it for further use.</a:t>
            </a:r>
            <a:endParaRPr lang="en-US" dirty="0"/>
          </a:p>
        </p:txBody>
      </p:sp>
    </p:spTree>
    <p:extLst>
      <p:ext uri="{BB962C8B-B14F-4D97-AF65-F5344CB8AC3E}">
        <p14:creationId xmlns:p14="http://schemas.microsoft.com/office/powerpoint/2010/main" val="214081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FAA requires every single piece</a:t>
            </a:r>
            <a:r>
              <a:rPr lang="en-US" baseline="0" dirty="0" smtClean="0"/>
              <a:t> of paper used in the process of manufacture must be included and handed over at purchase.  </a:t>
            </a:r>
            <a:r>
              <a:rPr lang="en-US" dirty="0" smtClean="0"/>
              <a:t>Each plane sold by Boeing requires this massive file handed to the purchaser.  How do you find every document related to manufacture of a single plane?  It’s easy to see that there are significant problems that can be solved through eDiscovery, this is where 2.1b comes from.</a:t>
            </a:r>
            <a:endParaRPr lang="en-US" dirty="0"/>
          </a:p>
        </p:txBody>
      </p:sp>
    </p:spTree>
    <p:extLst>
      <p:ext uri="{BB962C8B-B14F-4D97-AF65-F5344CB8AC3E}">
        <p14:creationId xmlns:p14="http://schemas.microsoft.com/office/powerpoint/2010/main" val="256135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eDiscovery can be seen</a:t>
            </a:r>
            <a:r>
              <a:rPr lang="en-US" baseline="0" dirty="0" smtClean="0"/>
              <a:t> as having three main pillars or goals under the top-level goal of meeting compliance demands:</a:t>
            </a:r>
          </a:p>
          <a:p>
            <a:pPr marL="171450" indent="-171450">
              <a:buFont typeface="Arial" pitchFamily="34" charset="0"/>
              <a:buChar char="•"/>
            </a:pPr>
            <a:r>
              <a:rPr lang="en-US" baseline="0" dirty="0" smtClean="0"/>
              <a:t>Centralizing the management of content</a:t>
            </a:r>
          </a:p>
          <a:p>
            <a:pPr marL="171450" indent="-171450">
              <a:buFont typeface="Arial" pitchFamily="34" charset="0"/>
              <a:buChar char="•"/>
            </a:pPr>
            <a:r>
              <a:rPr lang="en-US" baseline="0" dirty="0" smtClean="0"/>
              <a:t>Reducing the costs associated with the discovery process</a:t>
            </a:r>
          </a:p>
          <a:p>
            <a:pPr marL="171450" indent="-171450">
              <a:buFont typeface="Arial" pitchFamily="34" charset="0"/>
              <a:buChar char="•"/>
            </a:pPr>
            <a:r>
              <a:rPr lang="en-US" baseline="0" dirty="0" smtClean="0"/>
              <a:t>Empowering the legal teams to respond and act more quickly to legal events</a:t>
            </a:r>
            <a:endParaRPr lang="en-US" dirty="0"/>
          </a:p>
        </p:txBody>
      </p:sp>
    </p:spTree>
    <p:extLst>
      <p:ext uri="{BB962C8B-B14F-4D97-AF65-F5344CB8AC3E}">
        <p14:creationId xmlns:p14="http://schemas.microsoft.com/office/powerpoint/2010/main" val="69610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SharePoint 2013 introduces a new site for managing discovery cases and holds. The </a:t>
            </a:r>
            <a:r>
              <a:rPr lang="en-US" sz="900" b="1" i="1" kern="1200" dirty="0" smtClean="0">
                <a:solidFill>
                  <a:schemeClr val="tx1"/>
                </a:solidFill>
                <a:effectLst/>
                <a:latin typeface="Segoe UI" pitchFamily="34" charset="0"/>
                <a:ea typeface="+mn-ea"/>
                <a:cs typeface="+mn-cs"/>
              </a:rPr>
              <a:t>Discovery Center</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creates a portal through which you can access discovery cases to conduct searches, place content on hold, and export content. For each case, you create a new site that uses the </a:t>
            </a:r>
            <a:r>
              <a:rPr lang="en-US" sz="900" b="1" i="1" kern="1200" dirty="0" smtClean="0">
                <a:solidFill>
                  <a:schemeClr val="tx1"/>
                </a:solidFill>
                <a:effectLst/>
                <a:latin typeface="Segoe UI" pitchFamily="34" charset="0"/>
                <a:ea typeface="+mn-ea"/>
                <a:cs typeface="+mn-cs"/>
              </a:rPr>
              <a:t>Discovery Case</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Each case is a collaboration site that includes a document library which you can use to store documents related to the management of the case. In addition, you can associate the following things with each case: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Sources: </a:t>
            </a:r>
            <a:r>
              <a:rPr lang="en-US" sz="900" kern="1200" dirty="0" smtClean="0">
                <a:solidFill>
                  <a:schemeClr val="tx1"/>
                </a:solidFill>
                <a:effectLst/>
                <a:latin typeface="Segoe UI" pitchFamily="34" charset="0"/>
                <a:ea typeface="+mn-ea"/>
                <a:cs typeface="+mn-cs"/>
              </a:rPr>
              <a:t>Exchange mailboxes, SharePoint sites, or file shares from which content can be discovered.</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Queries: </a:t>
            </a:r>
            <a:r>
              <a:rPr lang="en-US" sz="900" kern="1200" dirty="0" smtClean="0">
                <a:solidFill>
                  <a:schemeClr val="tx1"/>
                </a:solidFill>
                <a:effectLst/>
                <a:latin typeface="Segoe UI" pitchFamily="34" charset="0"/>
                <a:ea typeface="+mn-ea"/>
                <a:cs typeface="+mn-cs"/>
              </a:rPr>
              <a:t>The search criteria, such as author, date range, and free-text terms, as well as the scope of the search. Queries are used to identify content to export.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Discovery sets: </a:t>
            </a:r>
            <a:r>
              <a:rPr lang="en-US" sz="900" kern="1200" dirty="0" smtClean="0">
                <a:solidFill>
                  <a:schemeClr val="tx1"/>
                </a:solidFill>
                <a:effectLst/>
                <a:latin typeface="Segoe UI" pitchFamily="34" charset="0"/>
                <a:ea typeface="+mn-ea"/>
                <a:cs typeface="+mn-cs"/>
              </a:rPr>
              <a:t>Combinations of sources, queries, and whether or not to preserve content. Discovery sets are used to identify and preserve content.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Exports: </a:t>
            </a:r>
            <a:r>
              <a:rPr lang="en-US" sz="900" kern="1200" dirty="0" smtClean="0">
                <a:solidFill>
                  <a:schemeClr val="tx1"/>
                </a:solidFill>
                <a:effectLst/>
                <a:latin typeface="Segoe UI" pitchFamily="34" charset="0"/>
                <a:ea typeface="+mn-ea"/>
                <a:cs typeface="+mn-cs"/>
              </a:rPr>
              <a:t>A list of all of the exports that have been produced relating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there is a new need for discovery — for example, a legal case or an audit — a user with the appropriate permission can create a new case, add sources of information to be searched, create queries to identify the specific material to be located, and then execute the queries. The user can then preserve the sites and mailboxes in which content was discovered, retain the items that matched the queries, and export the items. When the case is closed, all of the holds associated with the case are released.</a:t>
            </a:r>
            <a:endParaRPr lang="en-US" dirty="0"/>
          </a:p>
        </p:txBody>
      </p:sp>
    </p:spTree>
    <p:extLst>
      <p:ext uri="{BB962C8B-B14F-4D97-AF65-F5344CB8AC3E}">
        <p14:creationId xmlns:p14="http://schemas.microsoft.com/office/powerpoint/2010/main" val="333438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smtClean="0"/>
          </a:p>
          <a:p>
            <a:r>
              <a:rPr lang="fi-FI" dirty="0" smtClean="0"/>
              <a:t>Connection</a:t>
            </a:r>
            <a:r>
              <a:rPr lang="fi-FI" baseline="0" dirty="0" smtClean="0"/>
              <a:t> to Exchange </a:t>
            </a:r>
            <a:r>
              <a:rPr lang="fi-FI" baseline="0" dirty="0" err="1" smtClean="0"/>
              <a:t>done</a:t>
            </a:r>
            <a:r>
              <a:rPr lang="fi-FI" baseline="0" dirty="0" smtClean="0"/>
              <a:t> </a:t>
            </a:r>
            <a:r>
              <a:rPr lang="fi-FI" baseline="0" dirty="0" err="1" smtClean="0"/>
              <a:t>by</a:t>
            </a:r>
            <a:r>
              <a:rPr lang="fi-FI" baseline="0" dirty="0" smtClean="0"/>
              <a:t> </a:t>
            </a:r>
            <a:r>
              <a:rPr lang="fi-FI" baseline="0" dirty="0" err="1" smtClean="0"/>
              <a:t>usign</a:t>
            </a:r>
            <a:r>
              <a:rPr lang="fi-FI" baseline="0" dirty="0" smtClean="0"/>
              <a:t> </a:t>
            </a:r>
            <a:r>
              <a:rPr lang="fi-FI" baseline="0" dirty="0" err="1" smtClean="0"/>
              <a:t>echange</a:t>
            </a:r>
            <a:r>
              <a:rPr lang="fi-FI" baseline="0" dirty="0" smtClean="0"/>
              <a:t> web </a:t>
            </a:r>
            <a:r>
              <a:rPr lang="fi-FI" baseline="0" dirty="0" err="1" smtClean="0"/>
              <a:t>services</a:t>
            </a:r>
            <a:r>
              <a:rPr lang="fi-FI" baseline="0" dirty="0" smtClean="0"/>
              <a:t>.</a:t>
            </a:r>
          </a:p>
          <a:p>
            <a:r>
              <a:rPr lang="fi-FI" baseline="0" dirty="0" err="1" smtClean="0"/>
              <a:t>Users</a:t>
            </a:r>
            <a:r>
              <a:rPr lang="fi-FI" baseline="0" dirty="0" smtClean="0"/>
              <a:t> </a:t>
            </a:r>
            <a:r>
              <a:rPr lang="fi-FI" baseline="0" dirty="0" err="1" smtClean="0"/>
              <a:t>usign</a:t>
            </a:r>
            <a:r>
              <a:rPr lang="fi-FI" baseline="0" dirty="0" smtClean="0"/>
              <a:t> </a:t>
            </a:r>
            <a:r>
              <a:rPr lang="fi-FI" baseline="0" dirty="0" err="1" smtClean="0"/>
              <a:t>ediscovery</a:t>
            </a:r>
            <a:r>
              <a:rPr lang="fi-FI" baseline="0" dirty="0" smtClean="0"/>
              <a:t> </a:t>
            </a:r>
            <a:r>
              <a:rPr lang="fi-FI" baseline="0" dirty="0" err="1" smtClean="0"/>
              <a:t>have</a:t>
            </a:r>
            <a:r>
              <a:rPr lang="fi-FI" baseline="0" dirty="0" smtClean="0"/>
              <a:t> to </a:t>
            </a:r>
            <a:r>
              <a:rPr lang="fi-FI" baseline="0" dirty="0" err="1" smtClean="0"/>
              <a:t>have</a:t>
            </a:r>
            <a:r>
              <a:rPr lang="fi-FI" baseline="0" dirty="0" smtClean="0"/>
              <a:t> </a:t>
            </a:r>
            <a:r>
              <a:rPr lang="fi-FI" baseline="0" dirty="0" err="1" smtClean="0"/>
              <a:t>specific</a:t>
            </a:r>
            <a:r>
              <a:rPr lang="fi-FI" baseline="0" dirty="0" smtClean="0"/>
              <a:t> </a:t>
            </a:r>
            <a:r>
              <a:rPr lang="fi-FI" baseline="0" dirty="0" err="1" smtClean="0"/>
              <a:t>permissions</a:t>
            </a:r>
            <a:r>
              <a:rPr lang="fi-FI" baseline="0" dirty="0" smtClean="0"/>
              <a:t> in </a:t>
            </a:r>
            <a:r>
              <a:rPr lang="fi-FI" baseline="0" dirty="0" err="1" smtClean="0"/>
              <a:t>exchange</a:t>
            </a:r>
            <a:r>
              <a:rPr lang="fi-FI" baseline="0" dirty="0" smtClean="0"/>
              <a:t> side</a:t>
            </a: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1221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Content Management</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6" name="Text Placeholder 5"/>
          <p:cNvSpPr>
            <a:spLocks noGrp="1"/>
          </p:cNvSpPr>
          <p:nvPr>
            <p:ph type="body" idx="1"/>
          </p:nvPr>
        </p:nvSpPr>
        <p:spPr/>
        <p:txBody>
          <a:bodyPr/>
          <a:lstStyle/>
          <a:p>
            <a:r>
              <a:rPr lang="en-US" dirty="0"/>
              <a:t>Centralize Management</a:t>
            </a:r>
          </a:p>
        </p:txBody>
      </p:sp>
      <p:sp>
        <p:nvSpPr>
          <p:cNvPr id="5" name="Content Placeholder 4"/>
          <p:cNvSpPr>
            <a:spLocks noGrp="1"/>
          </p:cNvSpPr>
          <p:nvPr>
            <p:ph sz="quarter" idx="13"/>
          </p:nvPr>
        </p:nvSpPr>
        <p:spPr/>
        <p:txBody>
          <a:bodyPr/>
          <a:lstStyle/>
          <a:p>
            <a:r>
              <a:rPr lang="en-US" dirty="0"/>
              <a:t>Unified Discovery across </a:t>
            </a:r>
            <a:r>
              <a:rPr lang="en-US" b="1" dirty="0"/>
              <a:t>Exchange</a:t>
            </a:r>
            <a:r>
              <a:rPr lang="en-US" dirty="0"/>
              <a:t>, </a:t>
            </a:r>
            <a:r>
              <a:rPr lang="en-US" b="1" dirty="0"/>
              <a:t>SharePoint</a:t>
            </a:r>
            <a:r>
              <a:rPr lang="en-US" dirty="0"/>
              <a:t> &amp; </a:t>
            </a:r>
            <a:r>
              <a:rPr lang="en-US" b="1" dirty="0" smtClean="0"/>
              <a:t>Lync</a:t>
            </a:r>
          </a:p>
          <a:p>
            <a:r>
              <a:rPr lang="en-US" dirty="0" smtClean="0"/>
              <a:t>Find it all in one place </a:t>
            </a:r>
            <a:br>
              <a:rPr lang="en-US" dirty="0" smtClean="0"/>
            </a:br>
            <a:r>
              <a:rPr lang="en-US" dirty="0" smtClean="0"/>
              <a:t>(unified console)</a:t>
            </a:r>
          </a:p>
          <a:p>
            <a:r>
              <a:rPr lang="en-US" dirty="0" smtClean="0"/>
              <a:t>Find more (in-place discovery returns the richest data)</a:t>
            </a:r>
          </a:p>
          <a:p>
            <a:r>
              <a:rPr lang="en-US" dirty="0" smtClean="0"/>
              <a:t>Find it without impacting the user (give legal team discovery, leave IWs alone)</a:t>
            </a:r>
          </a:p>
          <a:p>
            <a:endParaRPr lang="en-US" dirty="0" smtClean="0"/>
          </a:p>
          <a:p>
            <a:endParaRPr lang="en-US" dirty="0"/>
          </a:p>
        </p:txBody>
      </p:sp>
      <p:sp>
        <p:nvSpPr>
          <p:cNvPr id="40" name="Content Placeholder 4"/>
          <p:cNvSpPr txBox="1">
            <a:spLocks/>
          </p:cNvSpPr>
          <p:nvPr/>
        </p:nvSpPr>
        <p:spPr>
          <a:xfrm>
            <a:off x="603129" y="1600200"/>
            <a:ext cx="11376237" cy="990600"/>
          </a:xfrm>
          <a:prstGeom prst="rect">
            <a:avLst/>
          </a:prstGeom>
        </p:spPr>
        <p:txBody>
          <a:bodyPr vert="horz" lIns="91433" tIns="45717" rIns="91433" bIns="45717"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prstClr val="black"/>
              </a:solidFill>
            </a:endParaRPr>
          </a:p>
        </p:txBody>
      </p:sp>
      <p:graphicFrame>
        <p:nvGraphicFramePr>
          <p:cNvPr id="41" name="Table 40"/>
          <p:cNvGraphicFramePr>
            <a:graphicFrameLocks noGrp="1"/>
          </p:cNvGraphicFramePr>
          <p:nvPr>
            <p:extLst>
              <p:ext uri="{D42A27DB-BD31-4B8C-83A1-F6EECF244321}">
                <p14:modId xmlns:p14="http://schemas.microsoft.com/office/powerpoint/2010/main" val="2345061054"/>
              </p:ext>
            </p:extLst>
          </p:nvPr>
        </p:nvGraphicFramePr>
        <p:xfrm>
          <a:off x="6263136" y="1611091"/>
          <a:ext cx="5884570" cy="4002899"/>
        </p:xfrm>
        <a:graphic>
          <a:graphicData uri="http://schemas.openxmlformats.org/drawingml/2006/table">
            <a:tbl>
              <a:tblPr firstCol="1" bandRow="1">
                <a:tableStyleId>{93296810-A885-4BE3-A3E7-6D5BEEA58F35}</a:tableStyleId>
              </a:tblPr>
              <a:tblGrid>
                <a:gridCol w="2249712"/>
                <a:gridCol w="3634858"/>
              </a:tblGrid>
              <a:tr h="1090355">
                <a:tc>
                  <a:txBody>
                    <a:bodyPr/>
                    <a:lstStyle/>
                    <a:p>
                      <a:pPr algn="l"/>
                      <a:r>
                        <a:rPr lang="en-US" sz="1600" dirty="0" smtClean="0">
                          <a:solidFill>
                            <a:schemeClr val="tx1"/>
                          </a:solidFill>
                        </a:rPr>
                        <a:t>Discovery Center</a:t>
                      </a:r>
                      <a:r>
                        <a:rPr lang="en-US" sz="1600" baseline="0" dirty="0" smtClean="0">
                          <a:solidFill>
                            <a:schemeClr val="tx1"/>
                          </a:solidFill>
                        </a:rPr>
                        <a:t> in SharePoint</a:t>
                      </a:r>
                    </a:p>
                  </a:txBody>
                  <a:tcPr marL="121888" marR="12188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Unified Preserve, Search and Export</a:t>
                      </a:r>
                      <a:endParaRPr lang="en-US" sz="1600" b="0" dirty="0" smtClean="0">
                        <a:solidFill>
                          <a:schemeClr val="tx2"/>
                        </a:solidFill>
                      </a:endParaRPr>
                    </a:p>
                  </a:txBody>
                  <a:tcPr marL="121888" marR="121888" anchor="ctr"/>
                </a:tc>
              </a:tr>
              <a:tr h="754789">
                <a:tc>
                  <a:txBody>
                    <a:bodyPr/>
                    <a:lstStyle/>
                    <a:p>
                      <a:pPr algn="l"/>
                      <a:r>
                        <a:rPr lang="en-US" sz="1600" dirty="0" smtClean="0">
                          <a:solidFill>
                            <a:schemeClr val="tx1"/>
                          </a:solidFill>
                        </a:rPr>
                        <a:t>Exchange Web Services</a:t>
                      </a:r>
                      <a:endParaRPr lang="en-US" sz="1600" dirty="0">
                        <a:solidFill>
                          <a:schemeClr val="tx1"/>
                        </a:solidFill>
                      </a:endParaRPr>
                    </a:p>
                  </a:txBody>
                  <a:tcPr marL="121888" marR="12188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Connect</a:t>
                      </a:r>
                      <a:r>
                        <a:rPr lang="en-US" sz="1600" baseline="0" dirty="0" smtClean="0"/>
                        <a:t> to Exchange to get mailbox data</a:t>
                      </a:r>
                      <a:endParaRPr lang="en-US" sz="1600" b="0" dirty="0">
                        <a:solidFill>
                          <a:schemeClr val="tx2"/>
                        </a:solidFill>
                      </a:endParaRPr>
                    </a:p>
                  </a:txBody>
                  <a:tcPr marL="121888" marR="121888" anchor="ctr"/>
                </a:tc>
              </a:tr>
              <a:tr h="1067400">
                <a:tc>
                  <a:txBody>
                    <a:bodyPr/>
                    <a:lstStyle/>
                    <a:p>
                      <a:pPr algn="l"/>
                      <a:r>
                        <a:rPr lang="en-US" sz="1600" dirty="0" smtClean="0">
                          <a:solidFill>
                            <a:schemeClr val="tx1"/>
                          </a:solidFill>
                        </a:rPr>
                        <a:t>Lync Archiving to Exchange</a:t>
                      </a:r>
                      <a:endParaRPr lang="en-US" sz="1600" dirty="0">
                        <a:solidFill>
                          <a:schemeClr val="tx1"/>
                        </a:solidFill>
                      </a:endParaRPr>
                    </a:p>
                  </a:txBody>
                  <a:tcPr marL="121888" marR="12188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Exchange is the compliance store for </a:t>
                      </a:r>
                      <a:r>
                        <a:rPr lang="en-US" sz="1600" dirty="0" err="1" smtClean="0"/>
                        <a:t>Lync</a:t>
                      </a:r>
                      <a:endParaRPr lang="en-US" sz="1600" b="0" dirty="0" smtClean="0">
                        <a:solidFill>
                          <a:schemeClr val="tx2"/>
                        </a:solidFill>
                      </a:endParaRPr>
                    </a:p>
                  </a:txBody>
                  <a:tcPr marL="121888" marR="121888" anchor="ctr"/>
                </a:tc>
              </a:tr>
              <a:tr h="1090355">
                <a:tc>
                  <a:txBody>
                    <a:bodyPr/>
                    <a:lstStyle/>
                    <a:p>
                      <a:pPr algn="l"/>
                      <a:r>
                        <a:rPr lang="en-US" sz="1600" dirty="0" smtClean="0">
                          <a:solidFill>
                            <a:schemeClr val="tx1"/>
                          </a:solidFill>
                        </a:rPr>
                        <a:t>Search Infrastructure</a:t>
                      </a:r>
                      <a:endParaRPr lang="en-US" sz="1600" dirty="0">
                        <a:solidFill>
                          <a:schemeClr val="tx1"/>
                        </a:solidFill>
                      </a:endParaRPr>
                    </a:p>
                  </a:txBody>
                  <a:tcPr marL="121888" marR="121888" anchor="ctr"/>
                </a:tc>
                <a:tc>
                  <a:txBody>
                    <a:bodyPr/>
                    <a:lstStyle/>
                    <a:p>
                      <a:pPr lvl="0" algn="l"/>
                      <a:r>
                        <a:rPr lang="en-US" sz="1600" dirty="0" smtClean="0"/>
                        <a:t>Exchange and SharePoint use</a:t>
                      </a:r>
                      <a:r>
                        <a:rPr lang="en-US" sz="1600" baseline="0" dirty="0" smtClean="0"/>
                        <a:t> the same search platform</a:t>
                      </a:r>
                      <a:endParaRPr lang="en-US" sz="1600" b="0" baseline="0" dirty="0" smtClean="0">
                        <a:solidFill>
                          <a:schemeClr val="tx2"/>
                        </a:solidFill>
                      </a:endParaRPr>
                    </a:p>
                  </a:txBody>
                  <a:tcPr marL="121888" marR="121888" anchor="ctr"/>
                </a:tc>
              </a:tr>
            </a:tbl>
          </a:graphicData>
        </a:graphic>
      </p:graphicFrame>
    </p:spTree>
    <p:extLst>
      <p:ext uri="{BB962C8B-B14F-4D97-AF65-F5344CB8AC3E}">
        <p14:creationId xmlns:p14="http://schemas.microsoft.com/office/powerpoint/2010/main" val="33801111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a:t>eDiscovery</a:t>
            </a:r>
            <a:r>
              <a:rPr lang="fi-FI" dirty="0"/>
              <a:t> Architecture</a:t>
            </a:r>
            <a:endParaRPr lang="en-US" dirty="0"/>
          </a:p>
        </p:txBody>
      </p:sp>
      <p:cxnSp>
        <p:nvCxnSpPr>
          <p:cNvPr id="9" name="Straight Arrow Connector 8"/>
          <p:cNvCxnSpPr/>
          <p:nvPr/>
        </p:nvCxnSpPr>
        <p:spPr>
          <a:xfrm>
            <a:off x="3711395" y="3693183"/>
            <a:ext cx="1988741" cy="75831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10" name="Straight Arrow Connector 9"/>
          <p:cNvCxnSpPr/>
          <p:nvPr/>
        </p:nvCxnSpPr>
        <p:spPr>
          <a:xfrm flipV="1">
            <a:off x="3711395" y="2535319"/>
            <a:ext cx="2033188" cy="1030447"/>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flipV="1">
            <a:off x="7604297" y="2391834"/>
            <a:ext cx="1743944" cy="1050"/>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a:off x="2643129" y="3862746"/>
            <a:ext cx="2" cy="1093493"/>
          </a:xfrm>
          <a:prstGeom prst="straightConnector1">
            <a:avLst/>
          </a:prstGeom>
          <a:ln w="57150">
            <a:headEnd type="none" w="lg" len="lg"/>
            <a:tailEnd type="stealth" w="lg" len="lg"/>
          </a:ln>
        </p:spPr>
        <p:style>
          <a:lnRef idx="1">
            <a:schemeClr val="accent4"/>
          </a:lnRef>
          <a:fillRef idx="0">
            <a:schemeClr val="accent4"/>
          </a:fillRef>
          <a:effectRef idx="0">
            <a:schemeClr val="accent4"/>
          </a:effectRef>
          <a:fontRef idx="minor">
            <a:schemeClr val="tx1"/>
          </a:fontRef>
        </p:style>
      </p:cxnSp>
      <p:grpSp>
        <p:nvGrpSpPr>
          <p:cNvPr id="13" name="Group 12"/>
          <p:cNvGrpSpPr/>
          <p:nvPr/>
        </p:nvGrpSpPr>
        <p:grpSpPr>
          <a:xfrm>
            <a:off x="1470801" y="5016312"/>
            <a:ext cx="2344657" cy="1398810"/>
            <a:chOff x="1470801" y="5016312"/>
            <a:chExt cx="2344657" cy="1398810"/>
          </a:xfrm>
        </p:grpSpPr>
        <p:pic>
          <p:nvPicPr>
            <p:cNvPr id="14" name="Picture 2" descr="C:\Users\vesaj\Pictures\DVD_ART36\Artwork_Imagery\Icons - Illustrations\_ VIRTUALIZATION ICONS\Application Physic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189" y="5016312"/>
              <a:ext cx="1165883" cy="10715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470801" y="5851363"/>
              <a:ext cx="2344657" cy="563759"/>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Exported data</a:t>
              </a:r>
              <a:endParaRPr lang="en-US" sz="2800" dirty="0" smtClean="0">
                <a:gradFill>
                  <a:gsLst>
                    <a:gs pos="0">
                      <a:schemeClr val="tx1"/>
                    </a:gs>
                    <a:gs pos="86000">
                      <a:schemeClr val="tx1"/>
                    </a:gs>
                  </a:gsLst>
                  <a:lin ang="5400000" scaled="0"/>
                </a:gradFill>
                <a:latin typeface="Segoe UI Light" pitchFamily="34" charset="0"/>
              </a:endParaRPr>
            </a:p>
          </p:txBody>
        </p:sp>
      </p:grpSp>
      <p:grpSp>
        <p:nvGrpSpPr>
          <p:cNvPr id="79" name="Group 78"/>
          <p:cNvGrpSpPr/>
          <p:nvPr/>
        </p:nvGrpSpPr>
        <p:grpSpPr>
          <a:xfrm>
            <a:off x="5700136" y="1220883"/>
            <a:ext cx="2362194" cy="2287232"/>
            <a:chOff x="5542929" y="1291891"/>
            <a:chExt cx="2362194" cy="2287232"/>
          </a:xfrm>
        </p:grpSpPr>
        <p:grpSp>
          <p:nvGrpSpPr>
            <p:cNvPr id="31" name="Group 30"/>
            <p:cNvGrpSpPr/>
            <p:nvPr/>
          </p:nvGrpSpPr>
          <p:grpSpPr>
            <a:xfrm>
              <a:off x="5736178" y="1504505"/>
              <a:ext cx="2071676" cy="2011789"/>
              <a:chOff x="3289006" y="1660339"/>
              <a:chExt cx="2071676" cy="2011789"/>
            </a:xfrm>
          </p:grpSpPr>
          <p:grpSp>
            <p:nvGrpSpPr>
              <p:cNvPr id="32" name="Group 31"/>
              <p:cNvGrpSpPr/>
              <p:nvPr/>
            </p:nvGrpSpPr>
            <p:grpSpPr>
              <a:xfrm>
                <a:off x="3348368" y="1660339"/>
                <a:ext cx="2012314" cy="2011789"/>
                <a:chOff x="6849580" y="4206958"/>
                <a:chExt cx="2012314" cy="2011789"/>
              </a:xfrm>
            </p:grpSpPr>
            <p:grpSp>
              <p:nvGrpSpPr>
                <p:cNvPr id="40" name="Group 39"/>
                <p:cNvGrpSpPr/>
                <p:nvPr/>
              </p:nvGrpSpPr>
              <p:grpSpPr>
                <a:xfrm>
                  <a:off x="7487957" y="4470625"/>
                  <a:ext cx="666750" cy="1487475"/>
                  <a:chOff x="2081162" y="4640597"/>
                  <a:chExt cx="666750" cy="1487475"/>
                </a:xfrm>
                <a:solidFill>
                  <a:schemeClr val="bg1"/>
                </a:solidFill>
              </p:grpSpPr>
              <p:sp>
                <p:nvSpPr>
                  <p:cNvPr id="42" name="Snip Diagonal Corner Rectangle 4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Isosceles Triangle 4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1"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3" name="Group 32"/>
              <p:cNvGrpSpPr/>
              <p:nvPr/>
            </p:nvGrpSpPr>
            <p:grpSpPr>
              <a:xfrm>
                <a:off x="3289006" y="2282962"/>
                <a:ext cx="1090092" cy="875577"/>
                <a:chOff x="8961024" y="5422244"/>
                <a:chExt cx="1090092" cy="875577"/>
              </a:xfrm>
            </p:grpSpPr>
            <p:grpSp>
              <p:nvGrpSpPr>
                <p:cNvPr id="34" name="Group 33"/>
                <p:cNvGrpSpPr/>
                <p:nvPr/>
              </p:nvGrpSpPr>
              <p:grpSpPr>
                <a:xfrm>
                  <a:off x="8961024" y="5422244"/>
                  <a:ext cx="1090092" cy="875577"/>
                  <a:chOff x="3599175" y="4220568"/>
                  <a:chExt cx="1090092" cy="875577"/>
                </a:xfrm>
              </p:grpSpPr>
              <p:sp>
                <p:nvSpPr>
                  <p:cNvPr id="36" name="Rounded Rectangle 3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3614541" y="4243079"/>
                    <a:ext cx="1057169" cy="832818"/>
                    <a:chOff x="3705190" y="4561217"/>
                    <a:chExt cx="1057169" cy="832818"/>
                  </a:xfrm>
                </p:grpSpPr>
                <p:pic>
                  <p:nvPicPr>
                    <p:cNvPr id="38"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9" name="Rectangle 3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5933" y="5783031"/>
                  <a:ext cx="900000" cy="307684"/>
                </a:xfrm>
                <a:prstGeom prst="rect">
                  <a:avLst/>
                </a:prstGeom>
              </p:spPr>
            </p:pic>
          </p:grpSp>
        </p:grpSp>
        <p:pic>
          <p:nvPicPr>
            <p:cNvPr id="20" name="Picture 19"/>
            <p:cNvPicPr>
              <a:picLocks noChangeAspect="1"/>
            </p:cNvPicPr>
            <p:nvPr/>
          </p:nvPicPr>
          <p:blipFill>
            <a:blip r:embed="rId7"/>
            <a:stretch>
              <a:fillRect/>
            </a:stretch>
          </p:blipFill>
          <p:spPr>
            <a:xfrm>
              <a:off x="7007384" y="2843271"/>
              <a:ext cx="897739" cy="735852"/>
            </a:xfrm>
            <a:prstGeom prst="rect">
              <a:avLst/>
            </a:prstGeom>
          </p:spPr>
        </p:pic>
        <p:sp>
          <p:nvSpPr>
            <p:cNvPr id="18" name="TextBox 17"/>
            <p:cNvSpPr txBox="1"/>
            <p:nvPr/>
          </p:nvSpPr>
          <p:spPr>
            <a:xfrm>
              <a:off x="5542929" y="1291891"/>
              <a:ext cx="2344657" cy="563759"/>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Mailboxes</a:t>
              </a:r>
              <a:endParaRPr lang="en-US" sz="2800" dirty="0" smtClean="0">
                <a:gradFill>
                  <a:gsLst>
                    <a:gs pos="0">
                      <a:schemeClr val="tx1"/>
                    </a:gs>
                    <a:gs pos="86000">
                      <a:schemeClr val="tx1"/>
                    </a:gs>
                  </a:gsLst>
                  <a:lin ang="5400000" scaled="0"/>
                </a:gradFill>
                <a:latin typeface="Segoe UI Light" pitchFamily="34" charset="0"/>
              </a:endParaRPr>
            </a:p>
          </p:txBody>
        </p:sp>
      </p:grpSp>
      <p:grpSp>
        <p:nvGrpSpPr>
          <p:cNvPr id="77" name="Group 76"/>
          <p:cNvGrpSpPr/>
          <p:nvPr/>
        </p:nvGrpSpPr>
        <p:grpSpPr>
          <a:xfrm>
            <a:off x="5658350" y="3600391"/>
            <a:ext cx="2344657" cy="2535651"/>
            <a:chOff x="5846979" y="3424755"/>
            <a:chExt cx="2344657" cy="2535651"/>
          </a:xfrm>
        </p:grpSpPr>
        <p:grpSp>
          <p:nvGrpSpPr>
            <p:cNvPr id="59" name="Group 58"/>
            <p:cNvGrpSpPr/>
            <p:nvPr/>
          </p:nvGrpSpPr>
          <p:grpSpPr>
            <a:xfrm>
              <a:off x="5957424" y="3424755"/>
              <a:ext cx="2068041" cy="2011789"/>
              <a:chOff x="6325965" y="35683"/>
              <a:chExt cx="2068041" cy="2011789"/>
            </a:xfrm>
          </p:grpSpPr>
          <p:grpSp>
            <p:nvGrpSpPr>
              <p:cNvPr id="60" name="Group 59"/>
              <p:cNvGrpSpPr/>
              <p:nvPr/>
            </p:nvGrpSpPr>
            <p:grpSpPr>
              <a:xfrm>
                <a:off x="6381692" y="35683"/>
                <a:ext cx="2012314" cy="2011789"/>
                <a:chOff x="6849580" y="4206958"/>
                <a:chExt cx="2012314" cy="2011789"/>
              </a:xfrm>
            </p:grpSpPr>
            <p:grpSp>
              <p:nvGrpSpPr>
                <p:cNvPr id="68" name="Group 67"/>
                <p:cNvGrpSpPr/>
                <p:nvPr/>
              </p:nvGrpSpPr>
              <p:grpSpPr>
                <a:xfrm>
                  <a:off x="7487957" y="4470625"/>
                  <a:ext cx="666750" cy="1487475"/>
                  <a:chOff x="2081162" y="4640597"/>
                  <a:chExt cx="666750" cy="1487475"/>
                </a:xfrm>
                <a:solidFill>
                  <a:schemeClr val="bg1"/>
                </a:solidFill>
              </p:grpSpPr>
              <p:sp>
                <p:nvSpPr>
                  <p:cNvPr id="70" name="Snip Diagonal Corner Rectangle 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61" name="Group 60"/>
              <p:cNvGrpSpPr/>
              <p:nvPr/>
            </p:nvGrpSpPr>
            <p:grpSpPr>
              <a:xfrm>
                <a:off x="6325965" y="652935"/>
                <a:ext cx="1090092" cy="875577"/>
                <a:chOff x="11139221" y="3379827"/>
                <a:chExt cx="1090092" cy="875577"/>
              </a:xfrm>
            </p:grpSpPr>
            <p:grpSp>
              <p:nvGrpSpPr>
                <p:cNvPr id="62" name="Group 61"/>
                <p:cNvGrpSpPr/>
                <p:nvPr/>
              </p:nvGrpSpPr>
              <p:grpSpPr>
                <a:xfrm>
                  <a:off x="11139221" y="3379827"/>
                  <a:ext cx="1090092" cy="875577"/>
                  <a:chOff x="3599175" y="4220568"/>
                  <a:chExt cx="1090092" cy="875577"/>
                </a:xfrm>
              </p:grpSpPr>
              <p:sp>
                <p:nvSpPr>
                  <p:cNvPr id="64" name="Rounded Rectangle 6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5" name="Group 64"/>
                  <p:cNvGrpSpPr/>
                  <p:nvPr/>
                </p:nvGrpSpPr>
                <p:grpSpPr>
                  <a:xfrm>
                    <a:off x="3614541" y="4243079"/>
                    <a:ext cx="1057169" cy="832818"/>
                    <a:chOff x="3705190" y="4561217"/>
                    <a:chExt cx="1057169" cy="832818"/>
                  </a:xfrm>
                </p:grpSpPr>
                <p:pic>
                  <p:nvPicPr>
                    <p:cNvPr id="66"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7" name="Rectangle 6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63" name="Picture 62"/>
                <p:cNvPicPr>
                  <a:picLocks noChangeAspect="1"/>
                </p:cNvPicPr>
                <p:nvPr/>
              </p:nvPicPr>
              <p:blipFill rotWithShape="1">
                <a:blip r:embed="rId8">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pic>
          <p:nvPicPr>
            <p:cNvPr id="25" name="Picture 24"/>
            <p:cNvPicPr>
              <a:picLocks noChangeAspect="1"/>
            </p:cNvPicPr>
            <p:nvPr/>
          </p:nvPicPr>
          <p:blipFill>
            <a:blip r:embed="rId9"/>
            <a:stretch>
              <a:fillRect/>
            </a:stretch>
          </p:blipFill>
          <p:spPr>
            <a:xfrm>
              <a:off x="7288817" y="4566321"/>
              <a:ext cx="857820" cy="779837"/>
            </a:xfrm>
            <a:prstGeom prst="rect">
              <a:avLst/>
            </a:prstGeom>
          </p:spPr>
        </p:pic>
        <p:sp>
          <p:nvSpPr>
            <p:cNvPr id="23" name="TextBox 22"/>
            <p:cNvSpPr txBox="1"/>
            <p:nvPr/>
          </p:nvSpPr>
          <p:spPr>
            <a:xfrm>
              <a:off x="5846979" y="5396647"/>
              <a:ext cx="2344657" cy="563759"/>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All SharePoint </a:t>
              </a:r>
              <a:br>
                <a:rPr lang="fi-FI" sz="2800" dirty="0" smtClean="0">
                  <a:gradFill>
                    <a:gsLst>
                      <a:gs pos="0">
                        <a:schemeClr val="tx1"/>
                      </a:gs>
                      <a:gs pos="86000">
                        <a:schemeClr val="tx1"/>
                      </a:gs>
                    </a:gsLst>
                    <a:lin ang="5400000" scaled="0"/>
                  </a:gradFill>
                  <a:latin typeface="Segoe UI Light" pitchFamily="34" charset="0"/>
                </a:rPr>
              </a:br>
              <a:r>
                <a:rPr lang="fi-FI" sz="2800" dirty="0" smtClean="0">
                  <a:gradFill>
                    <a:gsLst>
                      <a:gs pos="0">
                        <a:schemeClr val="tx1"/>
                      </a:gs>
                      <a:gs pos="86000">
                        <a:schemeClr val="tx1"/>
                      </a:gs>
                    </a:gsLst>
                    <a:lin ang="5400000" scaled="0"/>
                  </a:gradFill>
                  <a:latin typeface="Segoe UI Light" pitchFamily="34" charset="0"/>
                </a:rPr>
                <a:t>content</a:t>
              </a:r>
              <a:endParaRPr lang="en-US" sz="2800" dirty="0" smtClean="0">
                <a:gradFill>
                  <a:gsLst>
                    <a:gs pos="0">
                      <a:schemeClr val="tx1"/>
                    </a:gs>
                    <a:gs pos="86000">
                      <a:schemeClr val="tx1"/>
                    </a:gs>
                  </a:gsLst>
                  <a:lin ang="5400000" scaled="0"/>
                </a:gradFill>
                <a:latin typeface="Segoe UI Light" pitchFamily="34" charset="0"/>
              </a:endParaRPr>
            </a:p>
          </p:txBody>
        </p:sp>
      </p:grpSp>
      <p:grpSp>
        <p:nvGrpSpPr>
          <p:cNvPr id="76" name="Group 75"/>
          <p:cNvGrpSpPr/>
          <p:nvPr/>
        </p:nvGrpSpPr>
        <p:grpSpPr>
          <a:xfrm>
            <a:off x="9389119" y="1310023"/>
            <a:ext cx="2344657" cy="2359553"/>
            <a:chOff x="9388078" y="1170678"/>
            <a:chExt cx="2344657" cy="2359553"/>
          </a:xfrm>
        </p:grpSpPr>
        <p:sp>
          <p:nvSpPr>
            <p:cNvPr id="28" name="TextBox 27"/>
            <p:cNvSpPr txBox="1"/>
            <p:nvPr/>
          </p:nvSpPr>
          <p:spPr>
            <a:xfrm>
              <a:off x="9388078" y="2966472"/>
              <a:ext cx="2344657" cy="563759"/>
            </a:xfrm>
            <a:prstGeom prst="rect">
              <a:avLst/>
            </a:prstGeom>
            <a:noFill/>
          </p:spPr>
          <p:txBody>
            <a:bodyPr wrap="none" lIns="0" tIns="0" rIns="0" bIns="0" rtlCol="0">
              <a:noAutofit/>
            </a:bodyPr>
            <a:lstStyle/>
            <a:p>
              <a:pPr algn="ctr"/>
              <a:r>
                <a:rPr lang="fi-FI" sz="2800" dirty="0" smtClean="0">
                  <a:gradFill>
                    <a:gsLst>
                      <a:gs pos="0">
                        <a:schemeClr val="tx1"/>
                      </a:gs>
                      <a:gs pos="86000">
                        <a:schemeClr val="tx1"/>
                      </a:gs>
                    </a:gsLst>
                    <a:lin ang="5400000" scaled="0"/>
                  </a:gradFill>
                  <a:latin typeface="Segoe UI Light" pitchFamily="34" charset="0"/>
                </a:rPr>
                <a:t>Lync IMs</a:t>
              </a:r>
              <a:endParaRPr lang="en-US" sz="2800" dirty="0" smtClean="0">
                <a:gradFill>
                  <a:gsLst>
                    <a:gs pos="0">
                      <a:schemeClr val="tx1"/>
                    </a:gs>
                    <a:gs pos="86000">
                      <a:schemeClr val="tx1"/>
                    </a:gs>
                  </a:gsLst>
                  <a:lin ang="5400000" scaled="0"/>
                </a:gradFill>
                <a:latin typeface="Segoe UI Light" pitchFamily="34" charset="0"/>
              </a:endParaRPr>
            </a:p>
          </p:txBody>
        </p:sp>
        <p:grpSp>
          <p:nvGrpSpPr>
            <p:cNvPr id="45" name="Group 44"/>
            <p:cNvGrpSpPr/>
            <p:nvPr/>
          </p:nvGrpSpPr>
          <p:grpSpPr>
            <a:xfrm>
              <a:off x="9448812" y="1170678"/>
              <a:ext cx="2089384" cy="2011789"/>
              <a:chOff x="4865310" y="3243855"/>
              <a:chExt cx="2089384" cy="2011789"/>
            </a:xfrm>
          </p:grpSpPr>
          <p:grpSp>
            <p:nvGrpSpPr>
              <p:cNvPr id="46" name="Group 45"/>
              <p:cNvGrpSpPr/>
              <p:nvPr/>
            </p:nvGrpSpPr>
            <p:grpSpPr>
              <a:xfrm>
                <a:off x="4942380" y="3243855"/>
                <a:ext cx="2012314" cy="2011789"/>
                <a:chOff x="6849580" y="4206958"/>
                <a:chExt cx="2012314" cy="2011789"/>
              </a:xfrm>
            </p:grpSpPr>
            <p:grpSp>
              <p:nvGrpSpPr>
                <p:cNvPr id="54" name="Group 53"/>
                <p:cNvGrpSpPr/>
                <p:nvPr/>
              </p:nvGrpSpPr>
              <p:grpSpPr>
                <a:xfrm>
                  <a:off x="7487957" y="4470625"/>
                  <a:ext cx="666750" cy="1487475"/>
                  <a:chOff x="2081162" y="4640597"/>
                  <a:chExt cx="666750" cy="1487475"/>
                </a:xfrm>
                <a:solidFill>
                  <a:schemeClr val="bg1"/>
                </a:solidFill>
              </p:grpSpPr>
              <p:sp>
                <p:nvSpPr>
                  <p:cNvPr id="56" name="Snip Diagonal Corner Rectangle 5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Isosceles Triangle 5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5"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7" name="Group 46"/>
              <p:cNvGrpSpPr/>
              <p:nvPr/>
            </p:nvGrpSpPr>
            <p:grpSpPr>
              <a:xfrm>
                <a:off x="4865310" y="3871155"/>
                <a:ext cx="1090092" cy="875577"/>
                <a:chOff x="8894559" y="4267673"/>
                <a:chExt cx="1090092" cy="875577"/>
              </a:xfrm>
            </p:grpSpPr>
            <p:grpSp>
              <p:nvGrpSpPr>
                <p:cNvPr id="48" name="Group 47"/>
                <p:cNvGrpSpPr/>
                <p:nvPr/>
              </p:nvGrpSpPr>
              <p:grpSpPr>
                <a:xfrm>
                  <a:off x="8894559" y="4267673"/>
                  <a:ext cx="1090092" cy="875577"/>
                  <a:chOff x="3599175" y="4220568"/>
                  <a:chExt cx="1090092" cy="875577"/>
                </a:xfrm>
              </p:grpSpPr>
              <p:sp>
                <p:nvSpPr>
                  <p:cNvPr id="50" name="Rounded Rectangle 4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p:cNvGrpSpPr/>
                  <p:nvPr/>
                </p:nvGrpSpPr>
                <p:grpSpPr>
                  <a:xfrm>
                    <a:off x="3614541" y="4243079"/>
                    <a:ext cx="1057169" cy="832818"/>
                    <a:chOff x="3705190" y="4561217"/>
                    <a:chExt cx="1057169" cy="832818"/>
                  </a:xfrm>
                </p:grpSpPr>
                <p:pic>
                  <p:nvPicPr>
                    <p:cNvPr id="52"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3" name="Rectangle 5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49039" y="4524264"/>
                  <a:ext cx="961935" cy="491873"/>
                </a:xfrm>
                <a:prstGeom prst="rect">
                  <a:avLst/>
                </a:prstGeom>
              </p:spPr>
            </p:pic>
          </p:grpSp>
        </p:grpSp>
      </p:grpSp>
      <p:grpSp>
        <p:nvGrpSpPr>
          <p:cNvPr id="74" name="Group 73"/>
          <p:cNvGrpSpPr/>
          <p:nvPr/>
        </p:nvGrpSpPr>
        <p:grpSpPr>
          <a:xfrm>
            <a:off x="477629" y="2535319"/>
            <a:ext cx="3153712" cy="2173246"/>
            <a:chOff x="474742" y="2853044"/>
            <a:chExt cx="3153712" cy="2173246"/>
          </a:xfrm>
        </p:grpSpPr>
        <p:pic>
          <p:nvPicPr>
            <p:cNvPr id="4" name="Picture 3"/>
            <p:cNvPicPr>
              <a:picLocks noChangeAspect="1"/>
            </p:cNvPicPr>
            <p:nvPr/>
          </p:nvPicPr>
          <p:blipFill>
            <a:blip r:embed="rId11"/>
            <a:stretch>
              <a:fillRect/>
            </a:stretch>
          </p:blipFill>
          <p:spPr>
            <a:xfrm>
              <a:off x="1657808" y="2853044"/>
              <a:ext cx="1970646" cy="1170644"/>
            </a:xfrm>
            <a:prstGeom prst="rect">
              <a:avLst/>
            </a:prstGeom>
            <a:ln>
              <a:solidFill>
                <a:schemeClr val="bg1">
                  <a:lumMod val="85000"/>
                </a:schemeClr>
              </a:solidFill>
            </a:ln>
          </p:spPr>
        </p:pic>
        <p:pic>
          <p:nvPicPr>
            <p:cNvPr id="73" name="Picture 6" descr="\\MAGNUM\Projects\Microsoft\Cloud Power FY12\Design\ICONS_PNG\Professionals.png"/>
            <p:cNvPicPr>
              <a:picLocks noChangeAspect="1" noChangeArrowheads="1"/>
            </p:cNvPicPr>
            <p:nvPr/>
          </p:nvPicPr>
          <p:blipFill>
            <a:blip r:embed="rId12" cstate="print">
              <a:duotone>
                <a:prstClr val="black"/>
                <a:schemeClr val="accent4">
                  <a:tint val="45000"/>
                  <a:satMod val="400000"/>
                </a:schemeClr>
              </a:duotone>
            </a:blip>
            <a:srcRect/>
            <a:stretch>
              <a:fillRect/>
            </a:stretch>
          </p:blipFill>
          <p:spPr bwMode="auto">
            <a:xfrm>
              <a:off x="474742" y="3141231"/>
              <a:ext cx="1885550" cy="1885059"/>
            </a:xfrm>
            <a:prstGeom prst="rect">
              <a:avLst/>
            </a:prstGeom>
            <a:noFill/>
          </p:spPr>
        </p:pic>
      </p:grpSp>
    </p:spTree>
    <p:extLst>
      <p:ext uri="{BB962C8B-B14F-4D97-AF65-F5344CB8AC3E}">
        <p14:creationId xmlns:p14="http://schemas.microsoft.com/office/powerpoint/2010/main" val="49547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fade">
                                      <p:cBhvr>
                                        <p:cTn id="18" dur="50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Reduces </a:t>
            </a:r>
            <a:r>
              <a:rPr lang="en-US" dirty="0" smtClean="0"/>
              <a:t>Cost with SP2013 eDiscovery</a:t>
            </a:r>
            <a:endParaRPr lang="en-US" dirty="0"/>
          </a:p>
        </p:txBody>
      </p:sp>
      <p:sp>
        <p:nvSpPr>
          <p:cNvPr id="3" name="Content Placeholder 2"/>
          <p:cNvSpPr>
            <a:spLocks noGrp="1"/>
          </p:cNvSpPr>
          <p:nvPr>
            <p:ph type="body" sz="quarter" idx="10"/>
          </p:nvPr>
        </p:nvSpPr>
        <p:spPr/>
        <p:txBody>
          <a:bodyPr/>
          <a:lstStyle/>
          <a:p>
            <a:r>
              <a:rPr lang="en-US" dirty="0" smtClean="0"/>
              <a:t>Reduce data volumes with targeted search</a:t>
            </a:r>
          </a:p>
          <a:p>
            <a:pPr lvl="1"/>
            <a:r>
              <a:rPr lang="en-US" dirty="0" smtClean="0"/>
              <a:t>SharePoint leverages search to discover content and place holds on content</a:t>
            </a:r>
          </a:p>
          <a:p>
            <a:r>
              <a:rPr lang="en-US" dirty="0" smtClean="0"/>
              <a:t>Decrease need for 3rd party discovery tools and archives</a:t>
            </a:r>
          </a:p>
          <a:p>
            <a:pPr lvl="1"/>
            <a:r>
              <a:rPr lang="en-US" dirty="0" smtClean="0"/>
              <a:t>By keeping content (using search) in SharePoint, Exchange &amp; Lync longer, reduces the need for exporting to these 3</a:t>
            </a:r>
            <a:r>
              <a:rPr lang="en-US" baseline="30000" dirty="0" smtClean="0"/>
              <a:t>rd</a:t>
            </a:r>
            <a:r>
              <a:rPr lang="en-US" dirty="0" smtClean="0"/>
              <a:t> party tools</a:t>
            </a:r>
          </a:p>
          <a:p>
            <a:r>
              <a:rPr lang="en-US" dirty="0" smtClean="0"/>
              <a:t>Minimize storage requirements with in-place holds</a:t>
            </a:r>
          </a:p>
          <a:p>
            <a:pPr lvl="1"/>
            <a:r>
              <a:rPr lang="en-US" dirty="0" smtClean="0"/>
              <a:t>Content loses fidelity when it is moved from system to system</a:t>
            </a:r>
          </a:p>
          <a:p>
            <a:pPr lvl="1"/>
            <a:r>
              <a:rPr lang="en-US" dirty="0" smtClean="0"/>
              <a:t>By preserving content in-place, reduce storage costs</a:t>
            </a:r>
          </a:p>
        </p:txBody>
      </p:sp>
    </p:spTree>
    <p:extLst>
      <p:ext uri="{BB962C8B-B14F-4D97-AF65-F5344CB8AC3E}">
        <p14:creationId xmlns:p14="http://schemas.microsoft.com/office/powerpoint/2010/main" val="21929210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Empower Legal Teams</a:t>
            </a:r>
            <a:endParaRPr lang="en-US" dirty="0"/>
          </a:p>
        </p:txBody>
      </p:sp>
      <p:sp>
        <p:nvSpPr>
          <p:cNvPr id="3" name="Content Placeholder 2"/>
          <p:cNvSpPr>
            <a:spLocks noGrp="1"/>
          </p:cNvSpPr>
          <p:nvPr>
            <p:ph type="body" sz="quarter" idx="10"/>
          </p:nvPr>
        </p:nvSpPr>
        <p:spPr/>
        <p:txBody>
          <a:bodyPr/>
          <a:lstStyle/>
          <a:p>
            <a:r>
              <a:rPr lang="en-US" dirty="0" smtClean="0"/>
              <a:t>Delegate discovery to legal team</a:t>
            </a:r>
          </a:p>
          <a:p>
            <a:pPr lvl="1"/>
            <a:r>
              <a:rPr lang="en-US" dirty="0" smtClean="0"/>
              <a:t>Remove overhead from IT</a:t>
            </a:r>
          </a:p>
          <a:p>
            <a:r>
              <a:rPr lang="en-US" dirty="0" smtClean="0"/>
              <a:t>Respond quickly and in full fidelity with real-time data access</a:t>
            </a:r>
          </a:p>
          <a:p>
            <a:pPr lvl="1"/>
            <a:r>
              <a:rPr lang="en-US" dirty="0" smtClean="0"/>
              <a:t>With delegation to legal team, they can act on level events </a:t>
            </a:r>
            <a:br>
              <a:rPr lang="en-US" dirty="0" smtClean="0"/>
            </a:br>
            <a:r>
              <a:rPr lang="en-US" dirty="0" smtClean="0"/>
              <a:t>without having to involve IT</a:t>
            </a:r>
            <a:endParaRPr lang="en-US" dirty="0"/>
          </a:p>
          <a:p>
            <a:r>
              <a:rPr lang="en-US" dirty="0" smtClean="0"/>
              <a:t>Discovery without impacting the users</a:t>
            </a:r>
          </a:p>
          <a:p>
            <a:pPr lvl="1"/>
            <a:r>
              <a:rPr lang="en-US" dirty="0" smtClean="0"/>
              <a:t>Using SharePoint search, no longer have the time consuming process of gathering content from users to put into a 3</a:t>
            </a:r>
            <a:r>
              <a:rPr lang="en-US" baseline="30000" dirty="0" smtClean="0"/>
              <a:t>rd</a:t>
            </a:r>
            <a:r>
              <a:rPr lang="en-US" dirty="0" smtClean="0"/>
              <a:t> party search / discovery system</a:t>
            </a:r>
            <a:endParaRPr lang="en-US" dirty="0"/>
          </a:p>
        </p:txBody>
      </p:sp>
    </p:spTree>
    <p:extLst>
      <p:ext uri="{BB962C8B-B14F-4D97-AF65-F5344CB8AC3E}">
        <p14:creationId xmlns:p14="http://schemas.microsoft.com/office/powerpoint/2010/main" val="15963014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eDiscovery Scenarios in SharePoint 2013</a:t>
            </a:r>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331967035"/>
              </p:ext>
            </p:extLst>
          </p:nvPr>
        </p:nvGraphicFramePr>
        <p:xfrm>
          <a:off x="724434" y="1491631"/>
          <a:ext cx="107442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5792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Add, Manage &amp; Export Discovery Sets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232387"/>
            <a:ext cx="5240868" cy="3916358"/>
          </a:xfrm>
          <a:prstGeom prst="rect">
            <a:avLst/>
          </a:prstGeom>
          <a:noFill/>
          <a:ln w="9525">
            <a:solidFill>
              <a:schemeClr val="bg1">
                <a:lumMod val="75000"/>
              </a:schemeClr>
            </a:solidFill>
            <a:miter lim="800000"/>
            <a:headEnd/>
            <a:tailEnd/>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217" y="3958844"/>
            <a:ext cx="3727803" cy="2650129"/>
          </a:xfrm>
          <a:prstGeom prst="rect">
            <a:avLst/>
          </a:prstGeom>
          <a:noFill/>
          <a:ln w="9525">
            <a:solidFill>
              <a:schemeClr val="bg1">
                <a:lumMod val="75000"/>
              </a:schemeClr>
            </a:solidFill>
            <a:miter lim="800000"/>
            <a:headEnd/>
            <a:tailEnd/>
          </a:ln>
        </p:spPr>
      </p:pic>
      <p:pic>
        <p:nvPicPr>
          <p:cNvPr id="7" name="Picture 6"/>
          <p:cNvPicPr>
            <a:picLocks noChangeAspect="1"/>
          </p:cNvPicPr>
          <p:nvPr/>
        </p:nvPicPr>
        <p:blipFill>
          <a:blip r:embed="rId5"/>
          <a:stretch>
            <a:fillRect/>
          </a:stretch>
        </p:blipFill>
        <p:spPr>
          <a:xfrm>
            <a:off x="7401472" y="1292750"/>
            <a:ext cx="4361288" cy="3795632"/>
          </a:xfrm>
          <a:prstGeom prst="rect">
            <a:avLst/>
          </a:prstGeom>
        </p:spPr>
      </p:pic>
    </p:spTree>
    <p:extLst>
      <p:ext uri="{BB962C8B-B14F-4D97-AF65-F5344CB8AC3E}">
        <p14:creationId xmlns:p14="http://schemas.microsoft.com/office/powerpoint/2010/main" val="41211372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Site Based Compliance &amp; Preservation</a:t>
            </a:r>
            <a:endParaRPr lang="en-US" dirty="0"/>
          </a:p>
        </p:txBody>
      </p:sp>
      <p:sp>
        <p:nvSpPr>
          <p:cNvPr id="3" name="Content Placeholder 2"/>
          <p:cNvSpPr>
            <a:spLocks noGrp="1"/>
          </p:cNvSpPr>
          <p:nvPr>
            <p:ph type="body" sz="quarter" idx="10"/>
          </p:nvPr>
        </p:nvSpPr>
        <p:spPr/>
        <p:txBody>
          <a:bodyPr/>
          <a:lstStyle/>
          <a:p>
            <a:r>
              <a:rPr lang="en-US" sz="3600" dirty="0"/>
              <a:t>Compliance officers create </a:t>
            </a:r>
            <a:r>
              <a:rPr lang="en-US" sz="3600" i="1" dirty="0"/>
              <a:t>policies</a:t>
            </a:r>
            <a:r>
              <a:rPr lang="en-US" sz="3600" dirty="0"/>
              <a:t>, which define:</a:t>
            </a:r>
          </a:p>
          <a:p>
            <a:pPr lvl="1"/>
            <a:r>
              <a:rPr lang="en-US" sz="2000" dirty="0"/>
              <a:t>The retention policy for the entire site and the </a:t>
            </a:r>
            <a:r>
              <a:rPr lang="en-US" sz="2000" dirty="0" smtClean="0"/>
              <a:t>Site Mailbox</a:t>
            </a:r>
            <a:r>
              <a:rPr lang="en-US" sz="2000" dirty="0"/>
              <a:t>, if one is associated with the </a:t>
            </a:r>
            <a:r>
              <a:rPr lang="en-US" sz="2000" dirty="0" smtClean="0"/>
              <a:t>site</a:t>
            </a:r>
            <a:endParaRPr lang="en-US" sz="2000" dirty="0"/>
          </a:p>
          <a:p>
            <a:pPr lvl="1"/>
            <a:r>
              <a:rPr lang="en-US" sz="2000" dirty="0"/>
              <a:t>What causes a project to be </a:t>
            </a:r>
            <a:r>
              <a:rPr lang="en-US" sz="2000" dirty="0" smtClean="0"/>
              <a:t>closed</a:t>
            </a:r>
            <a:endParaRPr lang="en-US" sz="2000" dirty="0"/>
          </a:p>
          <a:p>
            <a:pPr lvl="1"/>
            <a:r>
              <a:rPr lang="en-US" sz="2000" dirty="0"/>
              <a:t>When a </a:t>
            </a:r>
            <a:r>
              <a:rPr lang="en-US" sz="2000" i="1" dirty="0"/>
              <a:t>project</a:t>
            </a:r>
            <a:r>
              <a:rPr lang="en-US" sz="2000" dirty="0"/>
              <a:t> should </a:t>
            </a:r>
            <a:r>
              <a:rPr lang="en-US" sz="2000" dirty="0" smtClean="0"/>
              <a:t>expire</a:t>
            </a:r>
            <a:endParaRPr lang="en-US" sz="2000" dirty="0"/>
          </a:p>
          <a:p>
            <a:endParaRPr lang="en-US"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752" y="3351476"/>
            <a:ext cx="5337066" cy="298670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816" y="2698084"/>
            <a:ext cx="4820093" cy="3178335"/>
          </a:xfrm>
          <a:prstGeom prst="rect">
            <a:avLst/>
          </a:prstGeom>
          <a:noFill/>
          <a:ln>
            <a:solidFill>
              <a:schemeClr val="bg1">
                <a:lumMod val="75000"/>
              </a:schemeClr>
            </a:solidFill>
          </a:ln>
        </p:spPr>
      </p:pic>
    </p:spTree>
    <p:extLst>
      <p:ext uri="{BB962C8B-B14F-4D97-AF65-F5344CB8AC3E}">
        <p14:creationId xmlns:p14="http://schemas.microsoft.com/office/powerpoint/2010/main" val="13237051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eDiscovery Extensibility</a:t>
            </a:r>
            <a:endParaRPr lang="en-US" dirty="0"/>
          </a:p>
        </p:txBody>
      </p:sp>
      <p:sp>
        <p:nvSpPr>
          <p:cNvPr id="5" name="Content Placeholder 4"/>
          <p:cNvSpPr>
            <a:spLocks noGrp="1"/>
          </p:cNvSpPr>
          <p:nvPr>
            <p:ph type="body" sz="quarter" idx="10"/>
          </p:nvPr>
        </p:nvSpPr>
        <p:spPr/>
        <p:txBody>
          <a:bodyPr/>
          <a:lstStyle/>
          <a:p>
            <a:r>
              <a:rPr lang="en-US" dirty="0" smtClean="0"/>
              <a:t>eDiscovery market filled with spot solutions</a:t>
            </a:r>
          </a:p>
          <a:p>
            <a:r>
              <a:rPr lang="en-US" dirty="0" smtClean="0"/>
              <a:t>SharePoint 2013 provides a platform for eDiscovery</a:t>
            </a:r>
          </a:p>
          <a:p>
            <a:r>
              <a:rPr lang="en-US" dirty="0" smtClean="0"/>
              <a:t>Example scenarios:</a:t>
            </a:r>
          </a:p>
          <a:p>
            <a:pPr lvl="1"/>
            <a:r>
              <a:rPr lang="en-US" dirty="0" smtClean="0"/>
              <a:t>Notify owner of content when legal hold established</a:t>
            </a:r>
          </a:p>
          <a:p>
            <a:pPr lvl="1"/>
            <a:r>
              <a:rPr lang="en-US" dirty="0" smtClean="0"/>
              <a:t>Prompt user to complete interview when included in a case</a:t>
            </a:r>
          </a:p>
          <a:p>
            <a:pPr lvl="1"/>
            <a:r>
              <a:rPr lang="en-US" dirty="0" smtClean="0"/>
              <a:t>Export content from case search with custom manifest file</a:t>
            </a:r>
          </a:p>
          <a:p>
            <a:pPr lvl="1"/>
            <a:r>
              <a:rPr lang="en-US" dirty="0" smtClean="0"/>
              <a:t>Creating industry or company specific search experiences</a:t>
            </a:r>
          </a:p>
          <a:p>
            <a:pPr lvl="1"/>
            <a:r>
              <a:rPr lang="en-US" dirty="0" smtClean="0"/>
              <a:t>Industry specific reporting &amp; analytics</a:t>
            </a:r>
          </a:p>
          <a:p>
            <a:endParaRPr lang="en-US" dirty="0"/>
          </a:p>
        </p:txBody>
      </p:sp>
    </p:spTree>
    <p:extLst>
      <p:ext uri="{BB962C8B-B14F-4D97-AF65-F5344CB8AC3E}">
        <p14:creationId xmlns:p14="http://schemas.microsoft.com/office/powerpoint/2010/main" val="14966625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Document Sets &amp; CMIS Connector Improvements</a:t>
            </a:r>
            <a:endParaRPr lang="en-US" sz="4400" dirty="0"/>
          </a:p>
        </p:txBody>
      </p:sp>
      <p:sp>
        <p:nvSpPr>
          <p:cNvPr id="3" name="Content Placeholder 2"/>
          <p:cNvSpPr>
            <a:spLocks noGrp="1"/>
          </p:cNvSpPr>
          <p:nvPr>
            <p:ph type="body" sz="quarter" idx="10"/>
          </p:nvPr>
        </p:nvSpPr>
        <p:spPr/>
        <p:txBody>
          <a:bodyPr/>
          <a:lstStyle/>
          <a:p>
            <a:r>
              <a:rPr lang="en-US" sz="3600" dirty="0" smtClean="0"/>
              <a:t>Document Set Improvements</a:t>
            </a:r>
          </a:p>
          <a:p>
            <a:pPr lvl="1"/>
            <a:r>
              <a:rPr lang="en-US" sz="2000" dirty="0" smtClean="0"/>
              <a:t>Supports OneNote notebooks &amp; folders</a:t>
            </a:r>
          </a:p>
          <a:p>
            <a:pPr lvl="1"/>
            <a:r>
              <a:rPr lang="en-US" sz="2000" dirty="0" smtClean="0"/>
              <a:t>Supports CBQ &amp; CBS Web Parts (new &amp; improved)</a:t>
            </a:r>
          </a:p>
          <a:p>
            <a:pPr lvl="1"/>
            <a:r>
              <a:rPr lang="en-US" sz="2000" dirty="0" smtClean="0"/>
              <a:t>CSOM API for working with document sets</a:t>
            </a:r>
          </a:p>
          <a:p>
            <a:pPr lvl="1"/>
            <a:endParaRPr lang="en-US" sz="2000" dirty="0" smtClean="0"/>
          </a:p>
          <a:p>
            <a:r>
              <a:rPr lang="en-US" sz="3600" dirty="0" smtClean="0"/>
              <a:t>CMIS: </a:t>
            </a:r>
            <a:r>
              <a:rPr lang="en-US" sz="3600" dirty="0"/>
              <a:t>Content Management Interoperability Services </a:t>
            </a:r>
            <a:r>
              <a:rPr lang="en-US" sz="3600" dirty="0" smtClean="0"/>
              <a:t>Connector</a:t>
            </a:r>
            <a:endParaRPr lang="en-US" sz="3600" dirty="0"/>
          </a:p>
          <a:p>
            <a:pPr lvl="1"/>
            <a:r>
              <a:rPr lang="en-US" sz="2000" dirty="0" smtClean="0"/>
              <a:t>Introduced as part of SharePoint Admin’s Toolkit for SharePoint 2010</a:t>
            </a:r>
          </a:p>
          <a:p>
            <a:pPr lvl="1"/>
            <a:r>
              <a:rPr lang="en-US" sz="2000" dirty="0" smtClean="0"/>
              <a:t>Completely redesigned in SharePoint 2013</a:t>
            </a:r>
          </a:p>
          <a:p>
            <a:pPr lvl="1"/>
            <a:r>
              <a:rPr lang="en-US" sz="2000" dirty="0" smtClean="0"/>
              <a:t>Support for CMIS 1.0</a:t>
            </a:r>
          </a:p>
          <a:p>
            <a:pPr lvl="1"/>
            <a:r>
              <a:rPr lang="en-US" sz="2000" dirty="0" smtClean="0"/>
              <a:t>Supports sites based on claims-based authentication + many others</a:t>
            </a:r>
          </a:p>
        </p:txBody>
      </p:sp>
    </p:spTree>
    <p:extLst>
      <p:ext uri="{BB962C8B-B14F-4D97-AF65-F5344CB8AC3E}">
        <p14:creationId xmlns:p14="http://schemas.microsoft.com/office/powerpoint/2010/main" val="37971053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Site Mailbox: Exchange &amp; SharePoint Together</a:t>
            </a:r>
            <a:endParaRPr lang="en-US" sz="4800" dirty="0"/>
          </a:p>
        </p:txBody>
      </p:sp>
      <p:sp>
        <p:nvSpPr>
          <p:cNvPr id="3" name="Content Placeholder 2"/>
          <p:cNvSpPr>
            <a:spLocks noGrp="1"/>
          </p:cNvSpPr>
          <p:nvPr>
            <p:ph type="body" sz="quarter" idx="10"/>
          </p:nvPr>
        </p:nvSpPr>
        <p:spPr/>
        <p:txBody>
          <a:bodyPr/>
          <a:lstStyle/>
          <a:p>
            <a:r>
              <a:rPr lang="en-US" dirty="0" smtClean="0"/>
              <a:t>Documents are stored in SharePoint</a:t>
            </a:r>
          </a:p>
          <a:p>
            <a:r>
              <a:rPr lang="en-US" dirty="0" smtClean="0"/>
              <a:t>Emails are stored in Exchange</a:t>
            </a:r>
          </a:p>
          <a:p>
            <a:r>
              <a:rPr lang="en-US" dirty="0" smtClean="0"/>
              <a:t>Site Mailboxes can receive emails and have their own email address</a:t>
            </a:r>
          </a:p>
          <a:p>
            <a:r>
              <a:rPr lang="en-US" dirty="0" smtClean="0"/>
              <a:t>Easy access to both from Outlook and SharePoint</a:t>
            </a:r>
          </a:p>
          <a:p>
            <a:r>
              <a:rPr lang="en-US" dirty="0" smtClean="0"/>
              <a:t>Unified compliance policy applies to both</a:t>
            </a:r>
            <a:endParaRPr lang="en-US" dirty="0"/>
          </a:p>
        </p:txBody>
      </p:sp>
    </p:spTree>
    <p:extLst>
      <p:ext uri="{BB962C8B-B14F-4D97-AF65-F5344CB8AC3E}">
        <p14:creationId xmlns:p14="http://schemas.microsoft.com/office/powerpoint/2010/main" val="410657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0"/>
          </p:nvPr>
        </p:nvSpPr>
        <p:spPr/>
        <p:txBody>
          <a:bodyPr/>
          <a:lstStyle/>
          <a:p>
            <a:r>
              <a:rPr lang="fi-FI" sz="3600" dirty="0" smtClean="0"/>
              <a:t>Introduction to ECM in SP2013</a:t>
            </a:r>
            <a:endParaRPr lang="en-US" sz="3600" dirty="0" smtClean="0"/>
          </a:p>
          <a:p>
            <a:r>
              <a:rPr lang="en-US" sz="3600" dirty="0" smtClean="0"/>
              <a:t>eDiscovery</a:t>
            </a:r>
          </a:p>
          <a:p>
            <a:pPr lvl="1"/>
            <a:r>
              <a:rPr lang="en-US" sz="2000" dirty="0" smtClean="0"/>
              <a:t>Target Scenarios</a:t>
            </a:r>
          </a:p>
          <a:p>
            <a:pPr lvl="1"/>
            <a:r>
              <a:rPr lang="en-US" sz="2000" dirty="0" smtClean="0"/>
              <a:t>Extensibility </a:t>
            </a:r>
          </a:p>
          <a:p>
            <a:r>
              <a:rPr lang="fi-FI" sz="3600" dirty="0" smtClean="0"/>
              <a:t>Site Mailbox</a:t>
            </a:r>
            <a:endParaRPr lang="en-US" sz="3600" dirty="0" smtClean="0"/>
          </a:p>
          <a:p>
            <a:r>
              <a:rPr lang="en-US" sz="3600" dirty="0" smtClean="0"/>
              <a:t>Content Management Interoperability Services Connector</a:t>
            </a:r>
          </a:p>
          <a:p>
            <a:r>
              <a:rPr lang="fi-FI" sz="3600" dirty="0" smtClean="0"/>
              <a:t>Managed Metadata</a:t>
            </a:r>
            <a:endParaRPr lang="en-US" sz="3600" dirty="0" smtClean="0"/>
          </a:p>
          <a:p>
            <a:pPr lvl="1"/>
            <a:r>
              <a:rPr lang="en-US" sz="2000" dirty="0" smtClean="0"/>
              <a:t>Managed Metadata Service &amp; Taxonomy Improvements</a:t>
            </a:r>
          </a:p>
          <a:p>
            <a:pPr lvl="1"/>
            <a:r>
              <a:rPr lang="en-US" sz="2000" dirty="0" smtClean="0"/>
              <a:t>Developing with Managed Metadata</a:t>
            </a:r>
          </a:p>
          <a:p>
            <a:endParaRPr lang="en-US" sz="3600" dirty="0" smtClean="0"/>
          </a:p>
        </p:txBody>
      </p:sp>
    </p:spTree>
    <p:extLst>
      <p:ext uri="{BB962C8B-B14F-4D97-AF65-F5344CB8AC3E}">
        <p14:creationId xmlns:p14="http://schemas.microsoft.com/office/powerpoint/2010/main" val="6138342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Taxonomies &amp; Managed </a:t>
            </a:r>
            <a:r>
              <a:rPr lang="en-US" dirty="0" smtClean="0"/>
              <a:t>Metadata</a:t>
            </a:r>
            <a:endParaRPr lang="en-US" dirty="0"/>
          </a:p>
        </p:txBody>
      </p:sp>
    </p:spTree>
    <p:extLst>
      <p:ext uri="{BB962C8B-B14F-4D97-AF65-F5344CB8AC3E}">
        <p14:creationId xmlns:p14="http://schemas.microsoft.com/office/powerpoint/2010/main" val="38245633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type="body" sz="quarter" idx="10"/>
          </p:nvPr>
        </p:nvSpPr>
        <p:spPr/>
        <p:txBody>
          <a:bodyPr/>
          <a:lstStyle/>
          <a:p>
            <a:r>
              <a:rPr lang="en-US" sz="3600" dirty="0" smtClean="0"/>
              <a:t>Metadata leveraged throughout SharePoint 2013</a:t>
            </a:r>
          </a:p>
          <a:p>
            <a:r>
              <a:rPr lang="en-US" sz="3600" dirty="0" smtClean="0"/>
              <a:t>New pages introduced so not everyone has to use Term Store Manager to modify taxonomies</a:t>
            </a:r>
          </a:p>
          <a:p>
            <a:pPr lvl="1"/>
            <a:r>
              <a:rPr lang="en-US" sz="2000" dirty="0" smtClean="0"/>
              <a:t>Permissions for groups</a:t>
            </a:r>
          </a:p>
          <a:p>
            <a:pPr lvl="2"/>
            <a:r>
              <a:rPr lang="en-US" sz="2000" dirty="0" smtClean="0"/>
              <a:t>SharePoint 2010 allowed read</a:t>
            </a:r>
          </a:p>
          <a:p>
            <a:pPr lvl="2"/>
            <a:r>
              <a:rPr lang="en-US" sz="2000" dirty="0" smtClean="0"/>
              <a:t>SharePoint 2013 supports read/write</a:t>
            </a:r>
          </a:p>
          <a:p>
            <a:r>
              <a:rPr lang="en-US" sz="3600" dirty="0" smtClean="0"/>
              <a:t>Numerous features based on taxonomy targeting WCM scenarios</a:t>
            </a:r>
          </a:p>
          <a:p>
            <a:r>
              <a:rPr lang="en-US" sz="3600" dirty="0" smtClean="0"/>
              <a:t>Ability to flag a term set’s “intended use”</a:t>
            </a:r>
          </a:p>
          <a:p>
            <a:r>
              <a:rPr lang="en-US" sz="3600" dirty="0" smtClean="0"/>
              <a:t>Taxonomy API exposed via CSOM</a:t>
            </a:r>
            <a:endParaRPr lang="en-US" sz="3600" dirty="0"/>
          </a:p>
        </p:txBody>
      </p:sp>
    </p:spTree>
    <p:extLst>
      <p:ext uri="{BB962C8B-B14F-4D97-AF65-F5344CB8AC3E}">
        <p14:creationId xmlns:p14="http://schemas.microsoft.com/office/powerpoint/2010/main" val="294605292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Enterprise Metadata </a:t>
            </a:r>
            <a:r>
              <a:rPr lang="en-US" dirty="0" smtClean="0"/>
              <a:t>Management</a:t>
            </a:r>
            <a:endParaRPr lang="en-US" dirty="0"/>
          </a:p>
        </p:txBody>
      </p:sp>
      <p:sp>
        <p:nvSpPr>
          <p:cNvPr id="6" name="Content Placeholder 5"/>
          <p:cNvSpPr>
            <a:spLocks noGrp="1"/>
          </p:cNvSpPr>
          <p:nvPr>
            <p:ph sz="quarter" idx="13"/>
          </p:nvPr>
        </p:nvSpPr>
        <p:spPr/>
        <p:txBody>
          <a:bodyPr/>
          <a:lstStyle/>
          <a:p>
            <a:r>
              <a:rPr lang="en-US" dirty="0"/>
              <a:t>Metadata as enabler for different functionalities</a:t>
            </a:r>
          </a:p>
          <a:p>
            <a:pPr lvl="1"/>
            <a:r>
              <a:rPr lang="en-US" dirty="0">
                <a:solidFill>
                  <a:schemeClr val="bg1"/>
                </a:solidFill>
              </a:rPr>
              <a:t>Navigation, term and search driven pages, etc.</a:t>
            </a:r>
          </a:p>
          <a:p>
            <a:r>
              <a:rPr lang="en-US" dirty="0"/>
              <a:t>Numerous new capabilities for term store manager to enhance term usage models</a:t>
            </a:r>
          </a:p>
          <a:p>
            <a:r>
              <a:rPr lang="en-US" dirty="0"/>
              <a:t>Multilingual improvements &amp;</a:t>
            </a:r>
            <a:br>
              <a:rPr lang="en-US" dirty="0"/>
            </a:br>
            <a:r>
              <a:rPr lang="en-US" dirty="0"/>
              <a:t>new capabilities</a:t>
            </a:r>
          </a:p>
          <a:p>
            <a:r>
              <a:rPr lang="fi-FI" dirty="0"/>
              <a:t>Dataview editing support included</a:t>
            </a:r>
            <a:endParaRPr lang="en-US" dirty="0"/>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894" y="1927597"/>
            <a:ext cx="5432425" cy="336286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3989382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dirty="0"/>
              <a:t>Term Store Manager Changes in SharePoint 2013</a:t>
            </a:r>
          </a:p>
        </p:txBody>
      </p:sp>
      <p:sp>
        <p:nvSpPr>
          <p:cNvPr id="5" name="Content Placeholder 4"/>
          <p:cNvSpPr>
            <a:spLocks noGrp="1"/>
          </p:cNvSpPr>
          <p:nvPr>
            <p:ph sz="quarter" idx="13"/>
          </p:nvPr>
        </p:nvSpPr>
        <p:spPr/>
        <p:txBody>
          <a:bodyPr/>
          <a:lstStyle/>
          <a:p>
            <a:r>
              <a:rPr lang="en-US" sz="1600" dirty="0" smtClean="0"/>
              <a:t>Cross site collection term access for private groups</a:t>
            </a:r>
          </a:p>
          <a:p>
            <a:pPr lvl="1"/>
            <a:r>
              <a:rPr lang="en-US" sz="1400" dirty="0" smtClean="0">
                <a:solidFill>
                  <a:schemeClr val="bg1"/>
                </a:solidFill>
              </a:rPr>
              <a:t>Possibility to link different site collections to </a:t>
            </a:r>
            <a:br>
              <a:rPr lang="en-US" sz="1400" dirty="0" smtClean="0">
                <a:solidFill>
                  <a:schemeClr val="bg1"/>
                </a:solidFill>
              </a:rPr>
            </a:br>
            <a:r>
              <a:rPr lang="en-US" sz="1400" dirty="0" smtClean="0">
                <a:solidFill>
                  <a:schemeClr val="bg1"/>
                </a:solidFill>
              </a:rPr>
              <a:t>see others terms</a:t>
            </a:r>
          </a:p>
          <a:p>
            <a:r>
              <a:rPr lang="en-US" sz="1600" dirty="0" smtClean="0"/>
              <a:t>Pinning terms</a:t>
            </a:r>
          </a:p>
          <a:p>
            <a:pPr lvl="1"/>
            <a:r>
              <a:rPr lang="en-US" sz="1400" dirty="0" smtClean="0">
                <a:solidFill>
                  <a:schemeClr val="bg1"/>
                </a:solidFill>
              </a:rPr>
              <a:t>Read only reuse of the term in alternative </a:t>
            </a:r>
            <a:br>
              <a:rPr lang="en-US" sz="1400" dirty="0" smtClean="0">
                <a:solidFill>
                  <a:schemeClr val="bg1"/>
                </a:solidFill>
              </a:rPr>
            </a:br>
            <a:r>
              <a:rPr lang="en-US" sz="1400" dirty="0" smtClean="0">
                <a:solidFill>
                  <a:schemeClr val="bg1"/>
                </a:solidFill>
              </a:rPr>
              <a:t>location in the hierarchy</a:t>
            </a:r>
          </a:p>
          <a:p>
            <a:r>
              <a:rPr lang="en-US" sz="1600" dirty="0" smtClean="0"/>
              <a:t>UI for custom property editing</a:t>
            </a:r>
          </a:p>
          <a:p>
            <a:pPr lvl="1"/>
            <a:r>
              <a:rPr lang="en-US" sz="1400" dirty="0" smtClean="0">
                <a:solidFill>
                  <a:schemeClr val="bg1"/>
                </a:solidFill>
              </a:rPr>
              <a:t>Specific by location properties</a:t>
            </a:r>
          </a:p>
          <a:p>
            <a:r>
              <a:rPr lang="en-US" sz="1600" dirty="0" smtClean="0"/>
              <a:t>Indication of the term set usage for </a:t>
            </a:r>
            <a:br>
              <a:rPr lang="en-US" sz="1600" dirty="0" smtClean="0"/>
            </a:br>
            <a:r>
              <a:rPr lang="en-US" sz="1600" dirty="0" smtClean="0"/>
              <a:t>other SharePoint 2013 uses</a:t>
            </a:r>
          </a:p>
          <a:p>
            <a:r>
              <a:rPr lang="fi-FI" sz="1600" dirty="0" smtClean="0"/>
              <a:t>Additional Multilingual support </a:t>
            </a:r>
            <a:br>
              <a:rPr lang="fi-FI" sz="1600" dirty="0" smtClean="0"/>
            </a:br>
            <a:r>
              <a:rPr lang="fi-FI" sz="1600" dirty="0" smtClean="0"/>
              <a:t>(flexible LCID &amp; automated translation support)</a:t>
            </a:r>
          </a:p>
          <a:p>
            <a:r>
              <a:rPr lang="fi-FI" sz="1600" dirty="0" smtClean="0"/>
              <a:t>Block users from using keywords outside of specific term set</a:t>
            </a:r>
            <a:endParaRPr lang="en-US" sz="16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478" y="1732578"/>
            <a:ext cx="5609083" cy="3473441"/>
          </a:xfrm>
          <a:prstGeom prst="rect">
            <a:avLst/>
          </a:prstGeom>
          <a:noFill/>
          <a:ln>
            <a:solidFill>
              <a:schemeClr val="bg1">
                <a:lumMod val="75000"/>
              </a:schemeClr>
            </a:solidFill>
          </a:ln>
        </p:spPr>
      </p:pic>
    </p:spTree>
    <p:extLst>
      <p:ext uri="{BB962C8B-B14F-4D97-AF65-F5344CB8AC3E}">
        <p14:creationId xmlns:p14="http://schemas.microsoft.com/office/powerpoint/2010/main" val="148300844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100" dirty="0"/>
              <a:t>Cross </a:t>
            </a:r>
            <a:r>
              <a:rPr lang="en-US" sz="4100" dirty="0" err="1"/>
              <a:t>SPSite</a:t>
            </a:r>
            <a:r>
              <a:rPr lang="en-US" sz="4100" dirty="0"/>
              <a:t> Access to Private Local </a:t>
            </a:r>
            <a:r>
              <a:rPr lang="en-US" sz="4100" dirty="0" err="1"/>
              <a:t>SPSite</a:t>
            </a:r>
            <a:r>
              <a:rPr lang="en-US" sz="4100" dirty="0"/>
              <a:t> Groups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064" y="976497"/>
            <a:ext cx="8089000" cy="5374412"/>
          </a:xfrm>
          <a:prstGeom prst="rect">
            <a:avLst/>
          </a:prstGeom>
          <a:noFill/>
          <a:ln>
            <a:solidFill>
              <a:schemeClr val="bg1">
                <a:lumMod val="75000"/>
              </a:schemeClr>
            </a:solidFill>
          </a:ln>
        </p:spPr>
      </p:pic>
      <p:sp>
        <p:nvSpPr>
          <p:cNvPr id="3" name="Rounded Rectangle 2"/>
          <p:cNvSpPr/>
          <p:nvPr/>
        </p:nvSpPr>
        <p:spPr bwMode="auto">
          <a:xfrm>
            <a:off x="4043364" y="4857750"/>
            <a:ext cx="5600700" cy="1057275"/>
          </a:xfrm>
          <a:prstGeom prst="round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124815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Multilingual Support Improvements</a:t>
            </a:r>
          </a:p>
        </p:txBody>
      </p:sp>
      <p:sp>
        <p:nvSpPr>
          <p:cNvPr id="3" name="Content Placeholder 2"/>
          <p:cNvSpPr>
            <a:spLocks noGrp="1"/>
          </p:cNvSpPr>
          <p:nvPr>
            <p:ph sz="quarter" idx="13"/>
          </p:nvPr>
        </p:nvSpPr>
        <p:spPr/>
        <p:txBody>
          <a:bodyPr/>
          <a:lstStyle/>
          <a:p>
            <a:r>
              <a:rPr lang="en-US" dirty="0" smtClean="0"/>
              <a:t>SharePoint 2010: Languages only available after </a:t>
            </a:r>
            <a:br>
              <a:rPr lang="en-US" dirty="0" smtClean="0"/>
            </a:br>
            <a:r>
              <a:rPr lang="en-US" dirty="0" smtClean="0"/>
              <a:t>language packs have been installed</a:t>
            </a:r>
          </a:p>
          <a:p>
            <a:endParaRPr lang="en-US" dirty="0" smtClean="0"/>
          </a:p>
          <a:p>
            <a:r>
              <a:rPr lang="en-US" dirty="0" smtClean="0"/>
              <a:t>SharePoint 2013: Possibility to use any </a:t>
            </a:r>
            <a:br>
              <a:rPr lang="en-US" dirty="0" smtClean="0"/>
            </a:br>
            <a:r>
              <a:rPr lang="en-US" dirty="0" smtClean="0"/>
              <a:t>LCID as language identifier for maximum </a:t>
            </a:r>
            <a:br>
              <a:rPr lang="en-US" dirty="0" smtClean="0"/>
            </a:br>
            <a:r>
              <a:rPr lang="en-US" dirty="0" smtClean="0"/>
              <a:t>flexibility without limitations or </a:t>
            </a:r>
            <a:br>
              <a:rPr lang="en-US" dirty="0" smtClean="0"/>
            </a:br>
            <a:r>
              <a:rPr lang="en-US" dirty="0" smtClean="0"/>
              <a:t>requirements of language packs</a:t>
            </a:r>
          </a:p>
          <a:p>
            <a:endParaRPr lang="en-US" dirty="0" smtClean="0"/>
          </a:p>
          <a:p>
            <a:r>
              <a:rPr lang="en-US" dirty="0" smtClean="0"/>
              <a:t>Possibility to utilize translation </a:t>
            </a:r>
            <a:br>
              <a:rPr lang="en-US" dirty="0" smtClean="0"/>
            </a:br>
            <a:r>
              <a:rPr lang="en-US" dirty="0" smtClean="0"/>
              <a:t>service for automated </a:t>
            </a:r>
            <a:br>
              <a:rPr lang="en-US" dirty="0" smtClean="0"/>
            </a:br>
            <a:r>
              <a:rPr lang="en-US" dirty="0" smtClean="0"/>
              <a:t>term translations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662" y="3730370"/>
            <a:ext cx="6204437" cy="2306535"/>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03" y="861677"/>
            <a:ext cx="5386396" cy="2557351"/>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410889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and Local Properties</a:t>
            </a:r>
            <a:endParaRPr lang="en-US" dirty="0"/>
          </a:p>
        </p:txBody>
      </p:sp>
      <p:sp>
        <p:nvSpPr>
          <p:cNvPr id="3" name="Content Placeholder 2"/>
          <p:cNvSpPr>
            <a:spLocks noGrp="1"/>
          </p:cNvSpPr>
          <p:nvPr>
            <p:ph type="body" sz="quarter" idx="10"/>
          </p:nvPr>
        </p:nvSpPr>
        <p:spPr/>
        <p:txBody>
          <a:bodyPr/>
          <a:lstStyle/>
          <a:p>
            <a:r>
              <a:rPr lang="en-US" sz="3200" dirty="0" smtClean="0"/>
              <a:t>Additional properties can be defined for term sets and for terms</a:t>
            </a:r>
          </a:p>
          <a:p>
            <a:r>
              <a:rPr lang="en-US" sz="3200" dirty="0" smtClean="0"/>
              <a:t>Terms can have specific local </a:t>
            </a:r>
            <a:br>
              <a:rPr lang="en-US" sz="3200" dirty="0" smtClean="0"/>
            </a:br>
            <a:r>
              <a:rPr lang="en-US" sz="3200" dirty="0" smtClean="0"/>
              <a:t>properties</a:t>
            </a:r>
          </a:p>
          <a:p>
            <a:pPr lvl="1"/>
            <a:r>
              <a:rPr lang="en-US" sz="1800" dirty="0" smtClean="0"/>
              <a:t>Not available for reused / pinned</a:t>
            </a:r>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13" y="3708241"/>
            <a:ext cx="5497069" cy="2456480"/>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706" y="2060553"/>
            <a:ext cx="5414699" cy="4104168"/>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690996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pPr marL="0" indent="0">
              <a:buNone/>
            </a:pPr>
            <a:r>
              <a:rPr lang="en-US" dirty="0" smtClean="0"/>
              <a:t>Pinned terms: Read only usage of the terms in other places in term hierarchy</a:t>
            </a:r>
            <a:endParaRPr lang="en-US" dirty="0"/>
          </a:p>
        </p:txBody>
      </p:sp>
      <p:sp>
        <p:nvSpPr>
          <p:cNvPr id="2" name="Title 1"/>
          <p:cNvSpPr>
            <a:spLocks noGrp="1"/>
          </p:cNvSpPr>
          <p:nvPr>
            <p:ph type="title"/>
          </p:nvPr>
        </p:nvSpPr>
        <p:spPr/>
        <p:txBody>
          <a:bodyPr/>
          <a:lstStyle/>
          <a:p>
            <a:r>
              <a:rPr lang="en-US" smtClean="0"/>
              <a:t>Pinned Terms vs. Term Reuse</a:t>
            </a:r>
            <a:endParaRPr lang="en-US" dirty="0"/>
          </a:p>
        </p:txBody>
      </p:sp>
      <p:grpSp>
        <p:nvGrpSpPr>
          <p:cNvPr id="6" name="Group 5"/>
          <p:cNvGrpSpPr/>
          <p:nvPr/>
        </p:nvGrpSpPr>
        <p:grpSpPr>
          <a:xfrm>
            <a:off x="823114" y="2793017"/>
            <a:ext cx="4826219" cy="3568906"/>
            <a:chOff x="896215" y="2639863"/>
            <a:chExt cx="5111178" cy="3780117"/>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96215" y="2639863"/>
              <a:ext cx="5111178" cy="3780117"/>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104159" y="2783526"/>
              <a:ext cx="1903234" cy="457200"/>
            </a:xfrm>
            <a:prstGeom prst="rect">
              <a:avLst/>
            </a:prstGeom>
            <a:noFill/>
          </p:spPr>
          <p:txBody>
            <a:bodyPr wrap="none" lIns="0" tIns="0" rIns="0" bIns="0" rtlCol="0">
              <a:noAutofit/>
            </a:bodyPr>
            <a:lstStyle/>
            <a:p>
              <a:pPr algn="r"/>
              <a:r>
                <a:rPr lang="en-US" sz="2800" dirty="0">
                  <a:gradFill>
                    <a:gsLst>
                      <a:gs pos="0">
                        <a:schemeClr val="tx1"/>
                      </a:gs>
                      <a:gs pos="86000">
                        <a:schemeClr val="tx1"/>
                      </a:gs>
                    </a:gsLst>
                    <a:lin ang="5400000" scaled="0"/>
                  </a:gradFill>
                  <a:latin typeface="Segoe UI Light" pitchFamily="34" charset="0"/>
                </a:rPr>
                <a:t>Pinned term</a:t>
              </a:r>
            </a:p>
          </p:txBody>
        </p:sp>
      </p:grpSp>
      <p:grpSp>
        <p:nvGrpSpPr>
          <p:cNvPr id="7" name="Group 6"/>
          <p:cNvGrpSpPr/>
          <p:nvPr/>
        </p:nvGrpSpPr>
        <p:grpSpPr>
          <a:xfrm>
            <a:off x="6181831" y="2793017"/>
            <a:ext cx="4751515" cy="3584016"/>
            <a:chOff x="6347472" y="2202593"/>
            <a:chExt cx="5032062" cy="3796122"/>
          </a:xfrm>
        </p:grpSpPr>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347472" y="2202593"/>
              <a:ext cx="5032062" cy="3796122"/>
            </a:xfrm>
            <a:prstGeom prst="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9090389" y="2426550"/>
              <a:ext cx="2182371" cy="457200"/>
            </a:xfrm>
            <a:prstGeom prst="rect">
              <a:avLst/>
            </a:prstGeom>
            <a:noFill/>
          </p:spPr>
          <p:txBody>
            <a:bodyPr wrap="none" lIns="0" tIns="0" rIns="0" bIns="0" rtlCol="0">
              <a:noAutofit/>
            </a:bodyPr>
            <a:lstStyle/>
            <a:p>
              <a:pPr algn="r"/>
              <a:r>
                <a:rPr lang="en-US" sz="2800" dirty="0">
                  <a:gradFill>
                    <a:gsLst>
                      <a:gs pos="0">
                        <a:schemeClr val="tx1"/>
                      </a:gs>
                      <a:gs pos="86000">
                        <a:schemeClr val="tx1"/>
                      </a:gs>
                    </a:gsLst>
                    <a:lin ang="5400000" scaled="0"/>
                  </a:gradFill>
                  <a:latin typeface="Segoe UI Light" pitchFamily="34" charset="0"/>
                </a:rPr>
                <a:t>Reused Term</a:t>
              </a:r>
            </a:p>
          </p:txBody>
        </p:sp>
      </p:grpSp>
      <p:pic>
        <p:nvPicPr>
          <p:cNvPr id="3" name="Picture 2"/>
          <p:cNvPicPr>
            <a:picLocks noChangeAspect="1"/>
          </p:cNvPicPr>
          <p:nvPr/>
        </p:nvPicPr>
        <p:blipFill>
          <a:blip r:embed="rId5"/>
          <a:stretch>
            <a:fillRect/>
          </a:stretch>
        </p:blipFill>
        <p:spPr>
          <a:xfrm>
            <a:off x="9547951" y="602548"/>
            <a:ext cx="2303663" cy="1972314"/>
          </a:xfrm>
          <a:prstGeom prst="rect">
            <a:avLst/>
          </a:prstGeom>
          <a:ln>
            <a:solidFill>
              <a:schemeClr val="bg1">
                <a:lumMod val="75000"/>
              </a:schemeClr>
            </a:solidFill>
          </a:ln>
        </p:spPr>
      </p:pic>
      <p:sp>
        <p:nvSpPr>
          <p:cNvPr id="12" name="Rounded Rectangle 11"/>
          <p:cNvSpPr/>
          <p:nvPr/>
        </p:nvSpPr>
        <p:spPr bwMode="auto">
          <a:xfrm>
            <a:off x="10179698" y="1689233"/>
            <a:ext cx="1791478" cy="316849"/>
          </a:xfrm>
          <a:prstGeom prst="round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983957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Managed Metadata CSOM</a:t>
            </a:r>
            <a:endParaRPr lang="en-US" dirty="0"/>
          </a:p>
        </p:txBody>
      </p:sp>
      <p:sp>
        <p:nvSpPr>
          <p:cNvPr id="6" name="Content Placeholder 5"/>
          <p:cNvSpPr>
            <a:spLocks noGrp="1"/>
          </p:cNvSpPr>
          <p:nvPr>
            <p:ph type="body" sz="quarter" idx="10"/>
          </p:nvPr>
        </p:nvSpPr>
        <p:spPr/>
        <p:txBody>
          <a:bodyPr/>
          <a:lstStyle/>
          <a:p>
            <a:r>
              <a:rPr lang="en-US" sz="3200" dirty="0" smtClean="0"/>
              <a:t>SharePoint 2013 CSOM has support for taxonomy</a:t>
            </a:r>
          </a:p>
          <a:p>
            <a:r>
              <a:rPr lang="en-US" sz="3200" dirty="0" smtClean="0"/>
              <a:t>Add references to:</a:t>
            </a:r>
          </a:p>
          <a:p>
            <a:pPr lvl="1"/>
            <a:r>
              <a:rPr lang="en-US" sz="1800" dirty="0" smtClean="0"/>
              <a:t>Microsoft.SharePoint.Client.dll</a:t>
            </a:r>
          </a:p>
          <a:p>
            <a:pPr lvl="1"/>
            <a:r>
              <a:rPr lang="en-US" sz="1800" dirty="0" smtClean="0"/>
              <a:t>Microsoft.SharePoint.Client.Runtime.dll</a:t>
            </a:r>
          </a:p>
          <a:p>
            <a:pPr lvl="1"/>
            <a:r>
              <a:rPr lang="en-US" sz="1800" dirty="0" smtClean="0"/>
              <a:t>Microsoft.SharePoint.Client.Taxonomy.dll</a:t>
            </a:r>
          </a:p>
          <a:p>
            <a:r>
              <a:rPr lang="en-US" sz="3200" dirty="0" smtClean="0"/>
              <a:t>CSOM usage is usage very similar to server-side taxonomy API</a:t>
            </a:r>
          </a:p>
          <a:p>
            <a:pPr lvl="1"/>
            <a:r>
              <a:rPr lang="en-US" sz="1800" dirty="0" smtClean="0"/>
              <a:t>Obtain </a:t>
            </a:r>
            <a:r>
              <a:rPr lang="en-US" sz="1800" dirty="0" err="1" smtClean="0"/>
              <a:t>TaxonomySession</a:t>
            </a:r>
            <a:r>
              <a:rPr lang="en-US" sz="1800" dirty="0" smtClean="0"/>
              <a:t> reference followed by </a:t>
            </a:r>
          </a:p>
          <a:p>
            <a:pPr lvl="2"/>
            <a:r>
              <a:rPr lang="en-US" sz="1800" dirty="0" smtClean="0"/>
              <a:t>Term Store</a:t>
            </a:r>
          </a:p>
          <a:p>
            <a:pPr lvl="2"/>
            <a:r>
              <a:rPr lang="en-US" sz="1800" dirty="0" smtClean="0"/>
              <a:t>Group</a:t>
            </a:r>
          </a:p>
          <a:p>
            <a:pPr lvl="2"/>
            <a:r>
              <a:rPr lang="en-US" sz="1800" dirty="0" smtClean="0"/>
              <a:t>Term Set</a:t>
            </a:r>
          </a:p>
          <a:p>
            <a:pPr lvl="2"/>
            <a:r>
              <a:rPr lang="en-US" sz="1800" dirty="0" smtClean="0"/>
              <a:t>Terms</a:t>
            </a:r>
          </a:p>
          <a:p>
            <a:pPr lvl="1"/>
            <a:r>
              <a:rPr lang="en-US" sz="1800" dirty="0" smtClean="0"/>
              <a:t>Load objects &amp; collections as necessary</a:t>
            </a:r>
            <a:endParaRPr lang="en-US" sz="1800" dirty="0"/>
          </a:p>
        </p:txBody>
      </p:sp>
    </p:spTree>
    <p:extLst>
      <p:ext uri="{BB962C8B-B14F-4D97-AF65-F5344CB8AC3E}">
        <p14:creationId xmlns:p14="http://schemas.microsoft.com/office/powerpoint/2010/main" val="3671580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SharePoint 2013 Managed Metadata</a:t>
            </a:r>
          </a:p>
        </p:txBody>
      </p:sp>
    </p:spTree>
    <p:extLst>
      <p:ext uri="{BB962C8B-B14F-4D97-AF65-F5344CB8AC3E}">
        <p14:creationId xmlns:p14="http://schemas.microsoft.com/office/powerpoint/2010/main" val="4003185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Introduction</a:t>
            </a:r>
            <a:endParaRPr lang="en-US" dirty="0"/>
          </a:p>
        </p:txBody>
      </p:sp>
    </p:spTree>
    <p:extLst>
      <p:ext uri="{BB962C8B-B14F-4D97-AF65-F5344CB8AC3E}">
        <p14:creationId xmlns:p14="http://schemas.microsoft.com/office/powerpoint/2010/main" val="6500568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z="3600" dirty="0" smtClean="0"/>
              <a:t>eDiscovery – Introduction &amp; Overview in SharePoint 2013</a:t>
            </a:r>
          </a:p>
          <a:p>
            <a:r>
              <a:rPr lang="en-US" sz="3600" dirty="0" smtClean="0"/>
              <a:t>eDiscovery – Target Scenarios</a:t>
            </a:r>
          </a:p>
          <a:p>
            <a:r>
              <a:rPr lang="en-US" sz="3600" dirty="0" smtClean="0"/>
              <a:t>eDiscovery – Extensibility </a:t>
            </a:r>
          </a:p>
          <a:p>
            <a:r>
              <a:rPr lang="en-US" sz="3600" dirty="0" smtClean="0"/>
              <a:t>Content Management Interoperability Services Connector</a:t>
            </a:r>
          </a:p>
          <a:p>
            <a:r>
              <a:rPr lang="en-US" sz="3600" dirty="0" smtClean="0"/>
              <a:t>Managed Metadata Service &amp; Taxonomy Improvements</a:t>
            </a:r>
          </a:p>
          <a:p>
            <a:r>
              <a:rPr lang="en-US" sz="3600" dirty="0" smtClean="0"/>
              <a:t>Developing with Managed Metadata</a:t>
            </a:r>
          </a:p>
          <a:p>
            <a:endParaRPr lang="en-US" sz="3600" dirty="0"/>
          </a:p>
        </p:txBody>
      </p:sp>
    </p:spTree>
    <p:extLst>
      <p:ext uri="{BB962C8B-B14F-4D97-AF65-F5344CB8AC3E}">
        <p14:creationId xmlns:p14="http://schemas.microsoft.com/office/powerpoint/2010/main" val="353759333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ECM in SharePoint Server 2010</a:t>
            </a:r>
            <a:endParaRPr lang="en-US" dirty="0"/>
          </a:p>
        </p:txBody>
      </p:sp>
      <p:sp>
        <p:nvSpPr>
          <p:cNvPr id="5" name="Content Placeholder 4"/>
          <p:cNvSpPr>
            <a:spLocks noGrp="1"/>
          </p:cNvSpPr>
          <p:nvPr>
            <p:ph type="body" sz="quarter" idx="10"/>
          </p:nvPr>
        </p:nvSpPr>
        <p:spPr/>
        <p:txBody>
          <a:bodyPr/>
          <a:lstStyle/>
          <a:p>
            <a:r>
              <a:rPr lang="en-US" smtClean="0"/>
              <a:t>SharePoint 2007 introduced ECM to the platform</a:t>
            </a:r>
          </a:p>
          <a:p>
            <a:r>
              <a:rPr lang="en-US" smtClean="0"/>
              <a:t>SharePoint 2010 took 2007’s capabilities and featurized them for use across the platform</a:t>
            </a:r>
          </a:p>
          <a:p>
            <a:pPr lvl="1"/>
            <a:r>
              <a:rPr lang="en-US" smtClean="0"/>
              <a:t>ECM for the masses</a:t>
            </a:r>
          </a:p>
          <a:p>
            <a:pPr lvl="1"/>
            <a:r>
              <a:rPr lang="en-US" smtClean="0"/>
              <a:t>No longer tied to Document Repositories or Records Centers</a:t>
            </a:r>
          </a:p>
          <a:p>
            <a:r>
              <a:rPr lang="en-US" smtClean="0"/>
              <a:t>SharePoint 2010 introduced new capabilities</a:t>
            </a:r>
          </a:p>
          <a:p>
            <a:pPr lvl="1"/>
            <a:r>
              <a:rPr lang="en-US" smtClean="0"/>
              <a:t>In-Place Records Management</a:t>
            </a:r>
          </a:p>
          <a:p>
            <a:pPr lvl="1"/>
            <a:r>
              <a:rPr lang="en-US" smtClean="0"/>
              <a:t>Document Sets</a:t>
            </a:r>
          </a:p>
          <a:p>
            <a:pPr lvl="1"/>
            <a:r>
              <a:rPr lang="en-US" smtClean="0"/>
              <a:t>Unique Document ID Service</a:t>
            </a:r>
          </a:p>
          <a:p>
            <a:pPr lvl="1"/>
            <a:r>
              <a:rPr lang="en-US" smtClean="0"/>
              <a:t>Content Organizer</a:t>
            </a:r>
            <a:endParaRPr lang="en-US" dirty="0"/>
          </a:p>
        </p:txBody>
      </p:sp>
    </p:spTree>
    <p:extLst>
      <p:ext uri="{BB962C8B-B14F-4D97-AF65-F5344CB8AC3E}">
        <p14:creationId xmlns:p14="http://schemas.microsoft.com/office/powerpoint/2010/main" val="16557180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SharePoint 2013 </a:t>
            </a:r>
            <a:r>
              <a:rPr lang="en-US" sz="4800" dirty="0"/>
              <a:t>&amp; </a:t>
            </a:r>
            <a:r>
              <a:rPr lang="en-US" sz="4800" dirty="0" smtClean="0"/>
              <a:t>Exchange ECM - Big Bets</a:t>
            </a:r>
            <a:endParaRPr lang="en-US" sz="4800" dirty="0"/>
          </a:p>
        </p:txBody>
      </p:sp>
      <p:graphicFrame>
        <p:nvGraphicFramePr>
          <p:cNvPr id="8" name="Diagram 7"/>
          <p:cNvGraphicFramePr/>
          <p:nvPr>
            <p:extLst>
              <p:ext uri="{D42A27DB-BD31-4B8C-83A1-F6EECF244321}">
                <p14:modId xmlns:p14="http://schemas.microsoft.com/office/powerpoint/2010/main" val="2441252688"/>
              </p:ext>
            </p:extLst>
          </p:nvPr>
        </p:nvGraphicFramePr>
        <p:xfrm>
          <a:off x="760411" y="1523998"/>
          <a:ext cx="10744201" cy="4844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27524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eDiscovery</a:t>
            </a:r>
            <a:endParaRPr lang="en-US" dirty="0"/>
          </a:p>
        </p:txBody>
      </p:sp>
    </p:spTree>
    <p:extLst>
      <p:ext uri="{BB962C8B-B14F-4D97-AF65-F5344CB8AC3E}">
        <p14:creationId xmlns:p14="http://schemas.microsoft.com/office/powerpoint/2010/main" val="3914195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eDiscovery</a:t>
            </a:r>
            <a:endParaRPr lang="en-US" dirty="0"/>
          </a:p>
        </p:txBody>
      </p:sp>
      <p:sp>
        <p:nvSpPr>
          <p:cNvPr id="5" name="Content Placeholder 4"/>
          <p:cNvSpPr>
            <a:spLocks noGrp="1"/>
          </p:cNvSpPr>
          <p:nvPr>
            <p:ph type="body" sz="quarter" idx="10"/>
          </p:nvPr>
        </p:nvSpPr>
        <p:spPr/>
        <p:txBody>
          <a:bodyPr/>
          <a:lstStyle/>
          <a:p>
            <a:r>
              <a:rPr lang="en-US" dirty="0" smtClean="0"/>
              <a:t>eDiscovery is the process of finding content relevant to a specific topic</a:t>
            </a:r>
          </a:p>
          <a:p>
            <a:pPr lvl="1"/>
            <a:r>
              <a:rPr lang="en-US" dirty="0" smtClean="0"/>
              <a:t>For example: legal action / litigation</a:t>
            </a:r>
          </a:p>
          <a:p>
            <a:r>
              <a:rPr lang="en-US" dirty="0" smtClean="0"/>
              <a:t>Companies also employ internally</a:t>
            </a:r>
          </a:p>
          <a:p>
            <a:pPr lvl="1"/>
            <a:r>
              <a:rPr lang="en-US" dirty="0" smtClean="0"/>
              <a:t>Ensure they are in compliance</a:t>
            </a:r>
          </a:p>
          <a:p>
            <a:pPr lvl="1"/>
            <a:r>
              <a:rPr lang="en-US" dirty="0" smtClean="0"/>
              <a:t>Ensure the appropriate policies are in place</a:t>
            </a:r>
          </a:p>
          <a:p>
            <a:pPr lvl="1"/>
            <a:r>
              <a:rPr lang="en-US" dirty="0" smtClean="0"/>
              <a:t>Ensure they understand their IT &amp; content sources</a:t>
            </a:r>
          </a:p>
          <a:p>
            <a:endParaRPr lang="en-US" dirty="0"/>
          </a:p>
        </p:txBody>
      </p:sp>
    </p:spTree>
    <p:extLst>
      <p:ext uri="{BB962C8B-B14F-4D97-AF65-F5344CB8AC3E}">
        <p14:creationId xmlns:p14="http://schemas.microsoft.com/office/powerpoint/2010/main" val="5360264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 Process</a:t>
            </a:r>
            <a:endParaRPr lang="en-US" dirty="0"/>
          </a:p>
        </p:txBody>
      </p:sp>
      <p:graphicFrame>
        <p:nvGraphicFramePr>
          <p:cNvPr id="4" name="Content Placeholder 3"/>
          <p:cNvGraphicFramePr>
            <a:graphicFrameLocks noGrp="1"/>
          </p:cNvGraphicFramePr>
          <p:nvPr>
            <p:ph idx="4294967295"/>
            <p:extLst/>
          </p:nvPr>
        </p:nvGraphicFramePr>
        <p:xfrm>
          <a:off x="620601" y="1399954"/>
          <a:ext cx="10744200" cy="3217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54912" y="4816549"/>
            <a:ext cx="10675087" cy="1509822"/>
          </a:xfrm>
          <a:prstGeom prst="rect">
            <a:avLst/>
          </a:prstGeom>
          <a:noFill/>
        </p:spPr>
        <p:txBody>
          <a:bodyPr wrap="square" lIns="0" tIns="0" rIns="0" bIns="0" rtlCol="0">
            <a:noAutofit/>
          </a:bodyPr>
          <a:lstStyle/>
          <a:p>
            <a:r>
              <a:rPr lang="en-US" sz="2400" i="1" dirty="0"/>
              <a:t>Discovery accounts for ~35% of total litigation costs in the US (Gartner) and is one of the top drivers for moving email and documents into third party archiving solutions.  Given the growth of this area, pure-play discovery software and discovery-enabled are expected to be a $2.1b business by 2013. </a:t>
            </a:r>
            <a:r>
              <a:rPr lang="en-US" sz="2400" dirty="0"/>
              <a:t>- Gartner</a:t>
            </a:r>
          </a:p>
        </p:txBody>
      </p:sp>
    </p:spTree>
    <p:extLst>
      <p:ext uri="{BB962C8B-B14F-4D97-AF65-F5344CB8AC3E}">
        <p14:creationId xmlns:p14="http://schemas.microsoft.com/office/powerpoint/2010/main" val="28691383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eDiscovery</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487947484"/>
              </p:ext>
            </p:extLst>
          </p:nvPr>
        </p:nvGraphicFramePr>
        <p:xfrm>
          <a:off x="1471289" y="1940287"/>
          <a:ext cx="9242565" cy="3432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088338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288</TotalTime>
  <Words>3068</Words>
  <Application>Microsoft Office PowerPoint</Application>
  <PresentationFormat>Custom</PresentationFormat>
  <Paragraphs>308</Paragraphs>
  <Slides>32</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Enterprise Content Management</vt:lpstr>
      <vt:lpstr>Agenda</vt:lpstr>
      <vt:lpstr>Introduction</vt:lpstr>
      <vt:lpstr>ECM in SharePoint Server 2010</vt:lpstr>
      <vt:lpstr>SharePoint 2013 &amp; Exchange ECM - Big Bets</vt:lpstr>
      <vt:lpstr>eDiscovery</vt:lpstr>
      <vt:lpstr>eDiscovery</vt:lpstr>
      <vt:lpstr>eDiscovery Process</vt:lpstr>
      <vt:lpstr>SharePoint 2013 eDiscovery</vt:lpstr>
      <vt:lpstr>PowerPoint Presentation</vt:lpstr>
      <vt:lpstr>eDiscovery Architecture</vt:lpstr>
      <vt:lpstr>Reduces Cost with SP2013 eDiscovery</vt:lpstr>
      <vt:lpstr>Empower Legal Teams</vt:lpstr>
      <vt:lpstr>Targeted eDiscovery Scenarios in SharePoint 2013</vt:lpstr>
      <vt:lpstr>Add, Manage &amp; Export Discovery Sets</vt:lpstr>
      <vt:lpstr>Site Based Compliance &amp; Preservation</vt:lpstr>
      <vt:lpstr>SharePoint 2013 eDiscovery Extensibility</vt:lpstr>
      <vt:lpstr>Document Sets &amp; CMIS Connector Improvements</vt:lpstr>
      <vt:lpstr>Site Mailbox: Exchange &amp; SharePoint Together</vt:lpstr>
      <vt:lpstr>Taxonomies &amp; Managed Metadata</vt:lpstr>
      <vt:lpstr>Managed Metadata Improvements</vt:lpstr>
      <vt:lpstr>PowerPoint Presentation</vt:lpstr>
      <vt:lpstr>PowerPoint Presentation</vt:lpstr>
      <vt:lpstr>Cross SPSite Access to Private Local SPSite Groups</vt:lpstr>
      <vt:lpstr>PowerPoint Presentation</vt:lpstr>
      <vt:lpstr>Shared and Local Properties</vt:lpstr>
      <vt:lpstr>Pinned Terms vs. Term Reuse</vt:lpstr>
      <vt:lpstr>Managed Metadata CSOM</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2012-11-11T11:32:02Z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