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648" r:id="rId6"/>
    <p:sldId id="792" r:id="rId7"/>
    <p:sldId id="793" r:id="rId8"/>
    <p:sldId id="794" r:id="rId9"/>
    <p:sldId id="824" r:id="rId10"/>
    <p:sldId id="796" r:id="rId11"/>
    <p:sldId id="797" r:id="rId12"/>
    <p:sldId id="798" r:id="rId13"/>
    <p:sldId id="799" r:id="rId14"/>
    <p:sldId id="800" r:id="rId15"/>
    <p:sldId id="801" r:id="rId16"/>
    <p:sldId id="802" r:id="rId17"/>
    <p:sldId id="803" r:id="rId18"/>
    <p:sldId id="804" r:id="rId19"/>
    <p:sldId id="805" r:id="rId20"/>
    <p:sldId id="822" r:id="rId21"/>
    <p:sldId id="807" r:id="rId22"/>
    <p:sldId id="808" r:id="rId23"/>
    <p:sldId id="809" r:id="rId24"/>
    <p:sldId id="810" r:id="rId25"/>
    <p:sldId id="811" r:id="rId26"/>
    <p:sldId id="812" r:id="rId27"/>
    <p:sldId id="813" r:id="rId28"/>
    <p:sldId id="814" r:id="rId29"/>
    <p:sldId id="815" r:id="rId30"/>
    <p:sldId id="816" r:id="rId31"/>
    <p:sldId id="817" r:id="rId32"/>
    <p:sldId id="818" r:id="rId33"/>
    <p:sldId id="823" r:id="rId34"/>
    <p:sldId id="820" r:id="rId35"/>
    <p:sldId id="821" r:id="rId36"/>
    <p:sldId id="790" r:id="rId37"/>
    <p:sldId id="791"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74" autoAdjust="0"/>
  </p:normalViewPr>
  <p:slideViewPr>
    <p:cSldViewPr snapToGrid="0">
      <p:cViewPr varScale="1">
        <p:scale>
          <a:sx n="91" d="100"/>
          <a:sy n="91" d="100"/>
        </p:scale>
        <p:origin x="1350"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rvices.odata.org/Northwind/Northwind.svc/Customer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rvices.odata.org/Northwind/Northwind.svc/Customers%3c/CollectionUrl" TargetMode="External"/><Relationship Id="rId4" Type="http://schemas.openxmlformats.org/officeDocument/2006/relationships/hyperlink" Target="file:///C:\Scot%20Hillier%20Technical%20Solutions,%20LLC\Projects\Microsoft\SharePoint%2015%20Training%20Kit\M2%20Specs\BCS\ALFK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message here is that </a:t>
            </a:r>
            <a:r>
              <a:rPr lang="en-US" dirty="0" err="1" smtClean="0"/>
              <a:t>OData</a:t>
            </a:r>
            <a:r>
              <a:rPr lang="en-US" dirty="0" smtClean="0"/>
              <a:t> is now a first-class source for BCS models with support in SPD and VS. This makes it simple to create no-code solutions against </a:t>
            </a:r>
            <a:r>
              <a:rPr lang="en-US" dirty="0" err="1" smtClean="0"/>
              <a:t>OData</a:t>
            </a:r>
            <a:r>
              <a:rPr lang="en-US" dirty="0" smtClean="0"/>
              <a:t> sources.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24850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a:t>
            </a: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398395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u="none" kern="1200" dirty="0" smtClean="0">
                <a:solidFill>
                  <a:schemeClr val="tx1"/>
                </a:solidFill>
                <a:effectLst/>
                <a:latin typeface="+mn-lt"/>
                <a:ea typeface="+mn-ea"/>
                <a:cs typeface="+mn-cs"/>
              </a:rPr>
              <a:t>This slide is showing the key supported stereotypes for BCS and how they relate to </a:t>
            </a:r>
            <a:r>
              <a:rPr lang="en-US" sz="1200" u="none" kern="1200" dirty="0" err="1" smtClean="0">
                <a:solidFill>
                  <a:schemeClr val="tx1"/>
                </a:solidFill>
                <a:effectLst/>
                <a:latin typeface="+mn-lt"/>
                <a:ea typeface="+mn-ea"/>
                <a:cs typeface="+mn-cs"/>
              </a:rPr>
              <a:t>OData</a:t>
            </a:r>
            <a:r>
              <a:rPr lang="en-US" sz="1200" u="none" kern="1200" dirty="0" smtClean="0">
                <a:solidFill>
                  <a:schemeClr val="tx1"/>
                </a:solidFill>
                <a:effectLst/>
                <a:latin typeface="+mn-lt"/>
                <a:ea typeface="+mn-ea"/>
                <a:cs typeface="+mn-cs"/>
              </a:rPr>
              <a:t>. Remember that </a:t>
            </a:r>
            <a:r>
              <a:rPr lang="en-US" sz="1200" u="none" kern="1200" dirty="0" err="1" smtClean="0">
                <a:solidFill>
                  <a:schemeClr val="tx1"/>
                </a:solidFill>
                <a:effectLst/>
                <a:latin typeface="+mn-lt"/>
                <a:ea typeface="+mn-ea"/>
                <a:cs typeface="+mn-cs"/>
              </a:rPr>
              <a:t>OData</a:t>
            </a:r>
            <a:r>
              <a:rPr lang="en-US" sz="1200" u="none" kern="1200" dirty="0" smtClean="0">
                <a:solidFill>
                  <a:schemeClr val="tx1"/>
                </a:solidFill>
                <a:effectLst/>
                <a:latin typeface="+mn-lt"/>
                <a:ea typeface="+mn-ea"/>
                <a:cs typeface="+mn-cs"/>
              </a:rPr>
              <a:t> uses HTTP GET, PUT, POST, and DELETE to perform crud operations. BCS uses stereotypes to implement CRUD</a:t>
            </a:r>
            <a:r>
              <a:rPr lang="en-US" sz="1200" u="none" kern="1200" baseline="0" dirty="0" smtClean="0">
                <a:solidFill>
                  <a:schemeClr val="tx1"/>
                </a:solidFill>
                <a:effectLst/>
                <a:latin typeface="+mn-lt"/>
                <a:ea typeface="+mn-ea"/>
                <a:cs typeface="+mn-cs"/>
              </a:rPr>
              <a:t> operations on external data. This slide shows the mapping between a stereotype and the </a:t>
            </a:r>
            <a:r>
              <a:rPr lang="en-US" sz="1200" u="none" kern="1200" baseline="0" dirty="0" err="1" smtClean="0">
                <a:solidFill>
                  <a:schemeClr val="tx1"/>
                </a:solidFill>
                <a:effectLst/>
                <a:latin typeface="+mn-lt"/>
                <a:ea typeface="+mn-ea"/>
                <a:cs typeface="+mn-cs"/>
              </a:rPr>
              <a:t>OData</a:t>
            </a:r>
            <a:r>
              <a:rPr lang="en-US" sz="1200" u="none" kern="1200" baseline="0" dirty="0" smtClean="0">
                <a:solidFill>
                  <a:schemeClr val="tx1"/>
                </a:solidFill>
                <a:effectLst/>
                <a:latin typeface="+mn-lt"/>
                <a:ea typeface="+mn-ea"/>
                <a:cs typeface="+mn-cs"/>
              </a:rPr>
              <a:t> operation and Uri.</a:t>
            </a:r>
          </a:p>
          <a:p>
            <a:endParaRPr lang="en-US" sz="1200" u="none" kern="1200" baseline="0" dirty="0" smtClean="0">
              <a:solidFill>
                <a:schemeClr val="tx1"/>
              </a:solidFill>
              <a:effectLst/>
              <a:latin typeface="+mn-lt"/>
              <a:ea typeface="+mn-ea"/>
              <a:cs typeface="+mn-cs"/>
            </a:endParaRPr>
          </a:p>
          <a:p>
            <a:r>
              <a:rPr lang="en-US" sz="1200" b="1" u="none" kern="1200" baseline="0" dirty="0" smtClean="0">
                <a:solidFill>
                  <a:schemeClr val="tx1"/>
                </a:solidFill>
                <a:effectLst/>
                <a:latin typeface="+mn-lt"/>
                <a:ea typeface="+mn-ea"/>
                <a:cs typeface="+mn-cs"/>
              </a:rPr>
              <a:t>Example</a:t>
            </a:r>
            <a:r>
              <a:rPr lang="en-US" sz="1200" u="none" kern="1200" baseline="0" dirty="0" smtClean="0">
                <a:solidFill>
                  <a:schemeClr val="tx1"/>
                </a:solidFill>
                <a:effectLst/>
                <a:latin typeface="+mn-lt"/>
                <a:ea typeface="+mn-ea"/>
                <a:cs typeface="+mn-cs"/>
              </a:rPr>
              <a:t>: A Finder stereotype returns a view of a list. In the </a:t>
            </a:r>
            <a:r>
              <a:rPr lang="en-US" sz="1200" u="none" kern="1200" baseline="0" dirty="0" err="1" smtClean="0">
                <a:solidFill>
                  <a:schemeClr val="tx1"/>
                </a:solidFill>
                <a:effectLst/>
                <a:latin typeface="+mn-lt"/>
                <a:ea typeface="+mn-ea"/>
                <a:cs typeface="+mn-cs"/>
              </a:rPr>
              <a:t>crm.svc</a:t>
            </a:r>
            <a:r>
              <a:rPr lang="en-US" sz="1200" u="none" kern="1200" baseline="0" dirty="0" smtClean="0">
                <a:solidFill>
                  <a:schemeClr val="tx1"/>
                </a:solidFill>
                <a:effectLst/>
                <a:latin typeface="+mn-lt"/>
                <a:ea typeface="+mn-ea"/>
                <a:cs typeface="+mn-cs"/>
              </a:rPr>
              <a:t> </a:t>
            </a:r>
            <a:r>
              <a:rPr lang="en-US" sz="1200" u="none" kern="1200" baseline="0" dirty="0" err="1" smtClean="0">
                <a:solidFill>
                  <a:schemeClr val="tx1"/>
                </a:solidFill>
                <a:effectLst/>
                <a:latin typeface="+mn-lt"/>
                <a:ea typeface="+mn-ea"/>
                <a:cs typeface="+mn-cs"/>
              </a:rPr>
              <a:t>odata</a:t>
            </a:r>
            <a:r>
              <a:rPr lang="en-US" sz="1200" u="none" kern="1200" baseline="0" dirty="0" smtClean="0">
                <a:solidFill>
                  <a:schemeClr val="tx1"/>
                </a:solidFill>
                <a:effectLst/>
                <a:latin typeface="+mn-lt"/>
                <a:ea typeface="+mn-ea"/>
                <a:cs typeface="+mn-cs"/>
              </a:rPr>
              <a:t> producer, the Uri for returning many clients is http://server/crm.svc/Clients. This Uri is called using a GET operation and the resulting JSON is displayed as a view of the external list.</a:t>
            </a:r>
          </a:p>
          <a:p>
            <a:endParaRPr lang="en-US" sz="1200" u="none" kern="1200" baseline="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The rest of the notes in this section detail the stereotypes shown in the slide.</a:t>
            </a:r>
            <a:endParaRPr lang="en-US" sz="1200" u="none"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Finder</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&gt;http://services.odata.org/Northwind/Northwind.svc/Customers&lt;/CollectionUrl &gt;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3"/>
              </a:rPr>
              <a:t>http://services.odata.org/Northwind/Northwind.svc/Customers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rPr>
              <a:t>SpecificFinder</a:t>
            </a:r>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&gt;http://services.odata.org/Northwind/Northwind.svc/Customers&lt;/CollectionUrl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Specific finder selects a specific entity based on the input parameter.</a:t>
            </a: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InputParameter</a:t>
            </a:r>
            <a:r>
              <a:rPr lang="en-US" sz="1200" kern="1200" dirty="0" smtClean="0">
                <a:solidFill>
                  <a:schemeClr val="tx1"/>
                </a:solidFill>
                <a:effectLst/>
                <a:latin typeface="+mn-lt"/>
                <a:ea typeface="+mn-ea"/>
                <a:cs typeface="+mn-cs"/>
              </a:rPr>
              <a:t> here refers to the parameter passed as input to a specific finder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Creator</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 </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&gt;POST&lt;/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Following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new Entries are created by executing an HTTP POST request against the URI of the Collection where the Entry is to be created. The POST request includes the new Entry in its body, in one of the supported formats.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3"/>
              </a:rPr>
              <a:t>http://services.odata.org/Northwind/Northwind.svc/Customers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Updater</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a:t>
            </a:r>
            <a:r>
              <a:rPr lang="en-US" sz="1200" u="sng" kern="1200" dirty="0" smtClean="0">
                <a:solidFill>
                  <a:schemeClr val="tx1"/>
                </a:solidFill>
                <a:effectLst/>
                <a:latin typeface="+mn-lt"/>
                <a:ea typeface="+mn-ea"/>
                <a:cs typeface="+mn-cs"/>
                <a:hlinkClick r:id="rId5"/>
              </a:rPr>
              <a:t>http://services.odata.org/Northwind/Northwind.svc/Customers&lt;/CollectionUrl </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&gt;PUT&lt;/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To update the data in an Entry clients execute an HTTP PUT request against the Entry's URI, with a new Entry resource included in the request body.</a:t>
            </a:r>
          </a:p>
          <a:p>
            <a:r>
              <a:rPr lang="en-US" sz="1200" kern="1200" dirty="0" smtClean="0">
                <a:solidFill>
                  <a:schemeClr val="tx1"/>
                </a:solidFill>
                <a:effectLst/>
                <a:latin typeface="+mn-lt"/>
                <a:ea typeface="+mn-ea"/>
                <a:cs typeface="+mn-cs"/>
              </a:rPr>
              <a:t>According to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specification, the PUT request replaces the existing Entry, so all property values in the Entry either take the values indicated in the request body, or are reset to their default value if not mentioned in the request.</a:t>
            </a:r>
          </a:p>
          <a:p>
            <a:r>
              <a:rPr lang="en-US" sz="1200" u="sng"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rPr>
              <a:t>Deleter</a:t>
            </a:r>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&gt;http://services.odata.org/Northwind/Northwind.svc/Customers&lt;/CollectionUrl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&gt;DELETE&lt;/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Deleter</a:t>
            </a:r>
            <a:r>
              <a:rPr lang="en-US" sz="1200" kern="1200" dirty="0" smtClean="0">
                <a:solidFill>
                  <a:schemeClr val="tx1"/>
                </a:solidFill>
                <a:effectLst/>
                <a:latin typeface="+mn-lt"/>
                <a:ea typeface="+mn-ea"/>
                <a:cs typeface="+mn-cs"/>
              </a:rPr>
              <a:t> deletes a specific entity based on the input parameter.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rPr>
              <a:t>AssociationNavigator</a:t>
            </a:r>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&gt;http://services.odata.org/Northwind/Northwind.svc/Customers&lt;/CollectionUrl &gt;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NavigationProperty</a:t>
            </a:r>
            <a:r>
              <a:rPr lang="en-US" sz="1200" kern="1200" dirty="0" smtClean="0">
                <a:solidFill>
                  <a:schemeClr val="tx1"/>
                </a:solidFill>
                <a:effectLst/>
                <a:latin typeface="+mn-lt"/>
                <a:ea typeface="+mn-ea"/>
                <a:cs typeface="+mn-cs"/>
              </a:rPr>
              <a:t>&gt;Orders&lt;/</a:t>
            </a:r>
            <a:r>
              <a:rPr lang="en-US" sz="1200" kern="1200" dirty="0" err="1" smtClean="0">
                <a:solidFill>
                  <a:schemeClr val="tx1"/>
                </a:solidFill>
                <a:effectLst/>
                <a:latin typeface="+mn-lt"/>
                <a:ea typeface="+mn-ea"/>
                <a:cs typeface="+mn-cs"/>
              </a:rPr>
              <a:t>NavigationLink</a:t>
            </a:r>
            <a:r>
              <a:rPr lang="en-US" sz="1200" kern="1200" dirty="0" smtClean="0">
                <a:solidFill>
                  <a:schemeClr val="tx1"/>
                </a:solidFill>
                <a:effectLst/>
                <a:latin typeface="+mn-lt"/>
                <a:ea typeface="+mn-ea"/>
                <a:cs typeface="+mn-cs"/>
              </a:rPr>
              <a:t>&gt;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/Customers(‘ALFKI’)/Orders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Creator</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 </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&gt;POST&lt;/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Following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new Entries are created by executing an HTTP POST request against the URI of the Collection where the Entry is to be created. The POST request includes the new Entry in its body, in one of the supported formats.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Url: </a:t>
            </a:r>
            <a:r>
              <a:rPr lang="en-US" sz="1200" u="sng" kern="1200" dirty="0" smtClean="0">
                <a:solidFill>
                  <a:schemeClr val="tx1"/>
                </a:solidFill>
                <a:effectLst/>
                <a:latin typeface="+mn-lt"/>
                <a:ea typeface="+mn-ea"/>
                <a:cs typeface="+mn-cs"/>
                <a:hlinkClick r:id="rId3"/>
              </a:rPr>
              <a:t>http://services.odata.org/Northwind/Northwind.svc/Customers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4141756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46239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0052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SharePoint 2010, External Content Types could only be installed and used at the farm level.  This caused a problem for developers because, even for simple applications, an administrator had to be involved because of the access rights needed to install at the farm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SharePoint 2013, a new paradigm is introduced that more or less isolates applications into more autonomous units, more simply, Apps.  They generally will contain all the resources they need within the App itself and will be insulated from other Apps.  The benefit of this architecture is that 1) Developers can create Apps that are aligned with the new Apps model of SharePoint 2013, 2) developers can create Apps that access external data from SAP, Netflix, proprietary and other types of data without involving the tenant administrator and 3) access to external applications is maintained through BCS, which provides a consistent and uniform interface that can be used by other SharePoint Apps .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310514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BDC Metadata Models will be saved in library named “</a:t>
            </a:r>
            <a:r>
              <a:rPr lang="en-US" dirty="0" err="1" smtClean="0"/>
              <a:t>BusinessDataMetadataCatalog</a:t>
            </a:r>
            <a:r>
              <a:rPr lang="en-US" dirty="0" smtClean="0"/>
              <a:t>”. This means you can upload a BDC Metadata Model to the site, or include it within the definition of an App.</a:t>
            </a:r>
          </a:p>
          <a:p>
            <a:endParaRPr lang="en-US" dirty="0" smtClean="0"/>
          </a:p>
          <a:p>
            <a:r>
              <a:rPr lang="en-US" dirty="0" smtClean="0"/>
              <a:t>External List will have new property named “</a:t>
            </a:r>
            <a:r>
              <a:rPr lang="en-US" dirty="0" err="1" smtClean="0"/>
              <a:t>MetadataCatalogFileName</a:t>
            </a:r>
            <a:r>
              <a:rPr lang="en-US" dirty="0" smtClean="0"/>
              <a:t>” that refers</a:t>
            </a:r>
            <a:r>
              <a:rPr lang="en-US" baseline="0" dirty="0" smtClean="0"/>
              <a:t> to the BDCM model file located in the library.</a:t>
            </a:r>
          </a:p>
          <a:p>
            <a:endParaRPr lang="en-US" dirty="0" smtClean="0"/>
          </a:p>
          <a:p>
            <a:r>
              <a:rPr lang="en-US" dirty="0" smtClean="0"/>
              <a:t>The “</a:t>
            </a:r>
            <a:r>
              <a:rPr lang="en-US" dirty="0" err="1" smtClean="0"/>
              <a:t>FileBackedMetadataCatalog</a:t>
            </a:r>
            <a:r>
              <a:rPr lang="en-US" dirty="0" smtClean="0"/>
              <a:t>” class will load the BDC Metadata Model and then the External List will render.</a:t>
            </a:r>
          </a:p>
          <a:p>
            <a:endParaRPr lang="en-US" dirty="0" smtClean="0"/>
          </a:p>
          <a:p>
            <a:r>
              <a:rPr lang="en-US" dirty="0" smtClean="0"/>
              <a:t>Support for </a:t>
            </a:r>
            <a:r>
              <a:rPr lang="en-US" dirty="0" err="1" smtClean="0"/>
              <a:t>OData</a:t>
            </a:r>
            <a:r>
              <a:rPr lang="en-US" dirty="0" smtClean="0"/>
              <a:t>, WCF, and SQL only. No support for .NET Assembly Connectors or Custom Connectors.</a:t>
            </a:r>
          </a:p>
          <a:p>
            <a:endParaRPr lang="en-US" dirty="0"/>
          </a:p>
        </p:txBody>
      </p:sp>
    </p:spTree>
    <p:extLst>
      <p:ext uri="{BB962C8B-B14F-4D97-AF65-F5344CB8AC3E}">
        <p14:creationId xmlns:p14="http://schemas.microsoft.com/office/powerpoint/2010/main" val="32133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3502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625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to use the BCS object model through JSOM</a:t>
            </a:r>
            <a:endParaRPr lang="en-US" dirty="0"/>
          </a:p>
        </p:txBody>
      </p:sp>
    </p:spTree>
    <p:extLst>
      <p:ext uri="{BB962C8B-B14F-4D97-AF65-F5344CB8AC3E}">
        <p14:creationId xmlns:p14="http://schemas.microsoft.com/office/powerpoint/2010/main" val="353576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19116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a </a:t>
            </a:r>
            <a:r>
              <a:rPr lang="en-US" dirty="0" err="1" smtClean="0"/>
              <a:t>RESTful</a:t>
            </a:r>
            <a:r>
              <a:rPr lang="en-US" dirty="0" smtClean="0"/>
              <a:t> call to an External List</a:t>
            </a:r>
            <a:endParaRPr lang="en-US" dirty="0"/>
          </a:p>
        </p:txBody>
      </p:sp>
    </p:spTree>
    <p:extLst>
      <p:ext uri="{BB962C8B-B14F-4D97-AF65-F5344CB8AC3E}">
        <p14:creationId xmlns:p14="http://schemas.microsoft.com/office/powerpoint/2010/main" val="238540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216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Business Connectivity Services provides SharePoint with the means to read and manipulate data from external systems.  However, sometimes it is necessary to see changes to the underlying data as they occur.  Many times, people who use this data to do their jobs, will require notifications that the data has changed.</a:t>
            </a:r>
          </a:p>
          <a:p>
            <a:endParaRPr lang="en-US" dirty="0" smtClean="0"/>
          </a:p>
          <a:p>
            <a:r>
              <a:rPr lang="en-US" dirty="0" smtClean="0"/>
              <a:t>External Lists had lots of limitations in SharePoint 2010. Chief among</a:t>
            </a:r>
            <a:r>
              <a:rPr lang="en-US" baseline="0" dirty="0" smtClean="0"/>
              <a:t> them were no support for event handlers. Event handlers are a key aspect of designing solutions based on lists so that actions can be taken when items are added, modified, or deleted. Therefore, this is a highly-requested capability.</a:t>
            </a:r>
          </a:p>
          <a:p>
            <a:endParaRPr lang="en-US" baseline="0" dirty="0" smtClean="0"/>
          </a:p>
          <a:p>
            <a:r>
              <a:rPr lang="en-US" baseline="0" dirty="0" smtClean="0"/>
              <a:t>SharePoint 2013 adds the ability to attach event handlers to an External List or directly to an External Content Type. Additionally, the new model enables alerts for External Lists.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3297715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 and Unsubscribe are new BCS stereotypes.</a:t>
            </a:r>
          </a:p>
          <a:p>
            <a:endParaRPr lang="en-US" dirty="0" smtClean="0"/>
          </a:p>
          <a:p>
            <a:r>
              <a:rPr lang="en-US" u="sng" dirty="0" smtClean="0"/>
              <a:t>Delivery Address</a:t>
            </a:r>
          </a:p>
          <a:p>
            <a:r>
              <a:rPr lang="en-US" dirty="0" smtClean="0"/>
              <a:t>The Subscribe operation specifies the delivery</a:t>
            </a:r>
            <a:r>
              <a:rPr lang="en-US" baseline="0" dirty="0" smtClean="0"/>
              <a:t> address and event type for which a notification will be received. The Subscribe operation supports the use of a </a:t>
            </a:r>
            <a:r>
              <a:rPr lang="en-US" b="1" baseline="0" dirty="0" smtClean="0"/>
              <a:t>relative URL </a:t>
            </a:r>
            <a:r>
              <a:rPr lang="en-US" baseline="0" dirty="0" smtClean="0"/>
              <a:t>that will be used to build a delivery address that is specific to the </a:t>
            </a:r>
            <a:r>
              <a:rPr lang="en-US" b="1" baseline="0" dirty="0" err="1" smtClean="0"/>
              <a:t>SPWeb</a:t>
            </a:r>
            <a:r>
              <a:rPr lang="en-US" baseline="0" dirty="0" smtClean="0"/>
              <a:t> and will use the </a:t>
            </a:r>
            <a:r>
              <a:rPr lang="en-US" b="1" baseline="0" dirty="0" err="1" smtClean="0"/>
              <a:t>Client.svc</a:t>
            </a:r>
            <a:r>
              <a:rPr lang="en-US" baseline="0" dirty="0" smtClean="0"/>
              <a:t> endpoint to receive notifications. The Subscribe operation also supports the use of an </a:t>
            </a:r>
            <a:r>
              <a:rPr lang="en-US" b="1" baseline="0" dirty="0" smtClean="0"/>
              <a:t>absolute URL </a:t>
            </a:r>
            <a:r>
              <a:rPr lang="en-US" baseline="0" dirty="0" smtClean="0"/>
              <a:t>that can be called to receive notifications.</a:t>
            </a:r>
          </a:p>
          <a:p>
            <a:r>
              <a:rPr lang="en-US" b="1" baseline="0" dirty="0" smtClean="0"/>
              <a:t>The relative URL approach is typically used when an event handler is attached to an External List.</a:t>
            </a:r>
          </a:p>
          <a:p>
            <a:r>
              <a:rPr lang="en-US" b="1" baseline="0" dirty="0" smtClean="0"/>
              <a:t>The absolute URL is typically used when an event handler is attached direct to an ECT</a:t>
            </a:r>
            <a:r>
              <a:rPr lang="en-US" baseline="0" dirty="0" smtClean="0"/>
              <a:t>. </a:t>
            </a:r>
          </a:p>
          <a:p>
            <a:r>
              <a:rPr lang="en-US" baseline="0" dirty="0" smtClean="0"/>
              <a:t>When attaching events to an External List, you are limited as to the supported events. When you attach an event to an ECT, you can support custom notifications.</a:t>
            </a:r>
          </a:p>
          <a:p>
            <a:endParaRPr lang="en-US" baseline="0" dirty="0" smtClean="0"/>
          </a:p>
          <a:p>
            <a:r>
              <a:rPr lang="en-US" u="sng" baseline="0" dirty="0" smtClean="0"/>
              <a:t>Subscription ID</a:t>
            </a:r>
            <a:endParaRPr lang="en-US" u="none" baseline="0" dirty="0" smtClean="0"/>
          </a:p>
          <a:p>
            <a:r>
              <a:rPr lang="en-US" u="none" baseline="0" dirty="0" smtClean="0"/>
              <a:t>The </a:t>
            </a:r>
            <a:r>
              <a:rPr lang="en-US" u="none" baseline="0" dirty="0" err="1" smtClean="0"/>
              <a:t>SubscriptionId</a:t>
            </a:r>
            <a:r>
              <a:rPr lang="en-US" u="none" baseline="0" dirty="0" smtClean="0"/>
              <a:t> is returned from a call to the Subscribe operation and can be used to call the Unsubscribe operation. When the Subscribe operation is called, the subscription is added to a hidden list named </a:t>
            </a:r>
            <a:r>
              <a:rPr lang="en-US" b="1" u="none" baseline="0" dirty="0" err="1" smtClean="0"/>
              <a:t>ExternalSubscriptionTable</a:t>
            </a:r>
            <a:r>
              <a:rPr lang="en-US" u="none" baseline="0" dirty="0" smtClean="0"/>
              <a:t> to track the subscriptions. The Unsubscribe operation removes the subscription entry.</a:t>
            </a:r>
          </a:p>
          <a:p>
            <a:endParaRPr lang="en-US" u="none" baseline="0" dirty="0" smtClean="0"/>
          </a:p>
          <a:p>
            <a:r>
              <a:rPr lang="en-US" u="sng" baseline="0" dirty="0" smtClean="0"/>
              <a:t>Event Type</a:t>
            </a:r>
          </a:p>
          <a:p>
            <a:r>
              <a:rPr lang="en-US" u="none" baseline="0" dirty="0" smtClean="0"/>
              <a:t>The model only supports item added, item updated, and item deleted for External Lists.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765234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snippets of the model required to make up the Subscribe and Unsubscribe methods</a:t>
            </a:r>
          </a:p>
          <a:p>
            <a:endParaRPr lang="en-US" dirty="0" smtClean="0"/>
          </a:p>
          <a:p>
            <a:r>
              <a:rPr lang="en-US" dirty="0" smtClean="0"/>
              <a:t>Note how the parameters must be properly tagged so that BCS can figure</a:t>
            </a:r>
            <a:r>
              <a:rPr lang="en-US" baseline="0" dirty="0" smtClean="0"/>
              <a:t> out which is the Delivery Address, Event Type, and Subscription ID.</a:t>
            </a:r>
          </a:p>
          <a:p>
            <a:endParaRPr lang="en-US" baseline="0" dirty="0" smtClean="0"/>
          </a:p>
          <a:p>
            <a:r>
              <a:rPr lang="en-US" baseline="0" dirty="0" smtClean="0"/>
              <a:t>Also note that the </a:t>
            </a:r>
            <a:r>
              <a:rPr lang="en-US" baseline="0" dirty="0" err="1" smtClean="0"/>
              <a:t>SubscriptionID</a:t>
            </a:r>
            <a:r>
              <a:rPr lang="en-US" baseline="0" dirty="0" smtClean="0"/>
              <a:t> must be text so an interpretation can be used if necessary to </a:t>
            </a:r>
            <a:r>
              <a:rPr lang="en-US" baseline="0" smtClean="0"/>
              <a:t>convert 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542770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that alerts are enabled OOB if you implement Subscribe and Unsubscribe.</a:t>
            </a:r>
          </a:p>
          <a:p>
            <a:endParaRPr lang="en-US" dirty="0" smtClean="0"/>
          </a:p>
          <a:p>
            <a:r>
              <a:rPr lang="en-US" dirty="0" smtClean="0"/>
              <a:t>Developers do not have to create or register an event handler.</a:t>
            </a:r>
          </a:p>
          <a:p>
            <a:endParaRPr lang="en-US" dirty="0" smtClean="0"/>
          </a:p>
          <a:p>
            <a:r>
              <a:rPr lang="en-US" dirty="0" smtClean="0"/>
              <a:t>However, external systems must still call a well-know endpoint when an event occurs.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50592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can use a simple approach for adding event receivers to External Lists (similar to RER</a:t>
            </a:r>
            <a:r>
              <a:rPr lang="en-US" baseline="0" dirty="0" smtClean="0"/>
              <a:t> for standard lists)</a:t>
            </a:r>
            <a:r>
              <a:rPr lang="en-US" dirty="0" smtClean="0"/>
              <a:t>.</a:t>
            </a:r>
          </a:p>
          <a:p>
            <a:endParaRPr lang="en-US" dirty="0" smtClean="0"/>
          </a:p>
          <a:p>
            <a:r>
              <a:rPr lang="en-US" dirty="0" smtClean="0"/>
              <a:t>When an event receiver is added, the Subscribe operation is called behind the scenes. When an event receiver is deleted, the Unsubscribe operation is called. Developers may then write custom code to handle the events</a:t>
            </a:r>
            <a:r>
              <a:rPr lang="en-US" baseline="0" dirty="0" smtClean="0"/>
              <a:t> in their custom event receiver class.</a:t>
            </a:r>
          </a:p>
          <a:p>
            <a:endParaRPr lang="en-US" baseline="0" dirty="0" smtClean="0"/>
          </a:p>
          <a:p>
            <a:r>
              <a:rPr lang="en-US" baseline="0" dirty="0" smtClean="0"/>
              <a:t>There is a CSOM implementation for this.</a:t>
            </a:r>
          </a:p>
          <a:p>
            <a:endParaRPr lang="en-US" baseline="0" dirty="0" smtClean="0"/>
          </a:p>
          <a:p>
            <a:r>
              <a:rPr lang="en-US" baseline="0" dirty="0" smtClean="0"/>
              <a:t>Is the a CAML implementation??</a:t>
            </a:r>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969819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an example of registering an absolute URL for an ECT. This approach ties the notification</a:t>
            </a:r>
            <a:r>
              <a:rPr lang="en-US" baseline="0" dirty="0" smtClean="0"/>
              <a:t> to an </a:t>
            </a:r>
            <a:r>
              <a:rPr lang="en-US" b="1" baseline="0" dirty="0" smtClean="0"/>
              <a:t>ECT</a:t>
            </a:r>
            <a:r>
              <a:rPr lang="en-US" baseline="0" dirty="0" smtClean="0"/>
              <a:t> (not an External List). Notice that the Subscribe method is called directly, unlike the approach with External Lists.</a:t>
            </a:r>
          </a:p>
          <a:p>
            <a:endParaRPr lang="en-US" baseline="0" dirty="0" smtClean="0"/>
          </a:p>
          <a:p>
            <a:r>
              <a:rPr lang="en-US" baseline="0" dirty="0" smtClean="0"/>
              <a:t>No CSOM Implementation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28</a:t>
            </a:fld>
            <a:endParaRPr lang="en-US"/>
          </a:p>
        </p:txBody>
      </p:sp>
    </p:spTree>
    <p:extLst>
      <p:ext uri="{BB962C8B-B14F-4D97-AF65-F5344CB8AC3E}">
        <p14:creationId xmlns:p14="http://schemas.microsoft.com/office/powerpoint/2010/main" val="3177857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Sequence of Events</a:t>
            </a:r>
          </a:p>
          <a:p>
            <a:pPr marL="228600" indent="-228600">
              <a:buAutoNum type="arabicPeriod"/>
            </a:pPr>
            <a:r>
              <a:rPr lang="en-US" sz="900" b="0" kern="1200" dirty="0" smtClean="0">
                <a:solidFill>
                  <a:schemeClr val="tx1"/>
                </a:solidFill>
                <a:effectLst/>
                <a:latin typeface="Segoe UI Light" pitchFamily="34" charset="0"/>
                <a:ea typeface="+mn-ea"/>
                <a:cs typeface="+mn-cs"/>
              </a:rPr>
              <a:t>Developer creates an ECT that supports the Subscribe and Unsubscribe stereotypes</a:t>
            </a:r>
          </a:p>
          <a:p>
            <a:pPr marL="228600" indent="-228600">
              <a:buAutoNum type="arabicPeriod"/>
            </a:pPr>
            <a:r>
              <a:rPr lang="en-US" sz="900" b="0" kern="1200" dirty="0" smtClean="0">
                <a:solidFill>
                  <a:schemeClr val="tx1"/>
                </a:solidFill>
                <a:effectLst/>
                <a:latin typeface="Segoe UI Light" pitchFamily="34" charset="0"/>
                <a:ea typeface="+mn-ea"/>
                <a:cs typeface="+mn-cs"/>
              </a:rPr>
              <a:t>An External List is created from the ECT</a:t>
            </a:r>
          </a:p>
          <a:p>
            <a:pPr marL="228600" indent="-228600">
              <a:buAutoNum type="arabicPeriod"/>
            </a:pPr>
            <a:r>
              <a:rPr lang="en-US" sz="900" b="0" kern="1200" dirty="0" smtClean="0">
                <a:solidFill>
                  <a:schemeClr val="tx1"/>
                </a:solidFill>
                <a:effectLst/>
                <a:latin typeface="Segoe UI Light" pitchFamily="34" charset="0"/>
                <a:ea typeface="+mn-ea"/>
                <a:cs typeface="+mn-cs"/>
              </a:rPr>
              <a:t>Event</a:t>
            </a:r>
            <a:r>
              <a:rPr lang="en-US" sz="900" b="0" kern="1200" baseline="0" dirty="0" smtClean="0">
                <a:solidFill>
                  <a:schemeClr val="tx1"/>
                </a:solidFill>
                <a:effectLst/>
                <a:latin typeface="Segoe UI Light" pitchFamily="34" charset="0"/>
                <a:ea typeface="+mn-ea"/>
                <a:cs typeface="+mn-cs"/>
              </a:rPr>
              <a:t> subscriptions are wired up, which exposes an endpoint</a:t>
            </a:r>
          </a:p>
          <a:p>
            <a:pPr marL="228600" indent="-228600">
              <a:buAutoNum type="arabicPeriod"/>
            </a:pPr>
            <a:r>
              <a:rPr lang="en-US" sz="900" b="0" kern="1200" baseline="0" dirty="0" smtClean="0">
                <a:solidFill>
                  <a:schemeClr val="tx1"/>
                </a:solidFill>
                <a:effectLst/>
                <a:latin typeface="Segoe UI Light" pitchFamily="34" charset="0"/>
                <a:ea typeface="+mn-ea"/>
                <a:cs typeface="+mn-cs"/>
              </a:rPr>
              <a:t>External system calls back into exposed endpoint</a:t>
            </a:r>
          </a:p>
          <a:p>
            <a:pPr marL="228600" indent="-228600">
              <a:buAutoNum type="arabicPeriod"/>
            </a:pPr>
            <a:r>
              <a:rPr lang="en-US" sz="900" b="0" kern="1200" dirty="0" smtClean="0">
                <a:solidFill>
                  <a:schemeClr val="tx1"/>
                </a:solidFill>
                <a:effectLst/>
                <a:latin typeface="Segoe UI Light" pitchFamily="34" charset="0"/>
                <a:ea typeface="+mn-ea"/>
                <a:cs typeface="+mn-cs"/>
              </a:rPr>
              <a:t>CSOM Event Sink will update</a:t>
            </a:r>
            <a:r>
              <a:rPr lang="en-US" sz="900" b="0" kern="1200" baseline="0" dirty="0" smtClean="0">
                <a:solidFill>
                  <a:schemeClr val="tx1"/>
                </a:solidFill>
                <a:effectLst/>
                <a:latin typeface="Segoe UI Light" pitchFamily="34" charset="0"/>
                <a:ea typeface="+mn-ea"/>
                <a:cs typeface="+mn-cs"/>
              </a:rPr>
              <a:t> the set of notifications for the External List</a:t>
            </a:r>
          </a:p>
          <a:p>
            <a:pPr marL="228600" indent="-228600">
              <a:buAutoNum type="arabicPeriod"/>
            </a:pPr>
            <a:r>
              <a:rPr lang="en-US" sz="900" b="0" kern="1200" baseline="0" dirty="0" smtClean="0">
                <a:solidFill>
                  <a:schemeClr val="tx1"/>
                </a:solidFill>
                <a:effectLst/>
                <a:latin typeface="Segoe UI Light" pitchFamily="34" charset="0"/>
                <a:ea typeface="+mn-ea"/>
                <a:cs typeface="+mn-cs"/>
              </a:rPr>
              <a:t>BCS queries External System for changes </a:t>
            </a:r>
          </a:p>
          <a:p>
            <a:pPr marL="228600" indent="-228600">
              <a:buAutoNum type="arabicPeriod"/>
            </a:pPr>
            <a:r>
              <a:rPr lang="en-US" sz="900" b="0" kern="1200" baseline="0" dirty="0" smtClean="0">
                <a:solidFill>
                  <a:schemeClr val="tx1"/>
                </a:solidFill>
                <a:effectLst/>
                <a:latin typeface="Segoe UI Light" pitchFamily="34" charset="0"/>
                <a:ea typeface="+mn-ea"/>
                <a:cs typeface="+mn-cs"/>
              </a:rPr>
              <a:t>The Event receiver sends out alerts as necessary</a:t>
            </a:r>
          </a:p>
          <a:p>
            <a:pPr marL="228600" indent="-228600">
              <a:buAutoNum type="arabicPeriod"/>
            </a:pPr>
            <a:r>
              <a:rPr lang="en-US" sz="900" b="0" kern="1200" baseline="0" dirty="0" smtClean="0">
                <a:solidFill>
                  <a:schemeClr val="tx1"/>
                </a:solidFill>
                <a:effectLst/>
                <a:latin typeface="Segoe UI Light" pitchFamily="34" charset="0"/>
                <a:ea typeface="+mn-ea"/>
                <a:cs typeface="+mn-cs"/>
              </a:rPr>
              <a:t>Remote Event Receiver can take any additional custom actions</a:t>
            </a:r>
            <a:endParaRPr lang="en-US" sz="900" b="0" kern="1200" dirty="0" smtClean="0">
              <a:solidFill>
                <a:schemeClr val="tx1"/>
              </a:solidFill>
              <a:effectLst/>
              <a:latin typeface="Segoe UI Light" pitchFamily="34" charset="0"/>
              <a:ea typeface="+mn-ea"/>
              <a:cs typeface="+mn-cs"/>
            </a:endParaRPr>
          </a:p>
          <a:p>
            <a:endParaRPr lang="en-US" sz="900" b="1" kern="1200" dirty="0" smtClean="0">
              <a:solidFill>
                <a:schemeClr val="tx1"/>
              </a:solidFill>
              <a:effectLst/>
              <a:latin typeface="Segoe UI Light" pitchFamily="34" charset="0"/>
              <a:ea typeface="+mn-ea"/>
              <a:cs typeface="+mn-cs"/>
            </a:endParaRPr>
          </a:p>
          <a:p>
            <a:r>
              <a:rPr lang="en-US" sz="900" b="1" kern="1200" dirty="0" smtClean="0">
                <a:solidFill>
                  <a:schemeClr val="tx1"/>
                </a:solidFill>
                <a:effectLst/>
                <a:latin typeface="Segoe UI Light" pitchFamily="34" charset="0"/>
                <a:ea typeface="+mn-ea"/>
                <a:cs typeface="+mn-cs"/>
              </a:rPr>
              <a:t>Notifications</a:t>
            </a:r>
          </a:p>
          <a:p>
            <a:r>
              <a:rPr lang="en-US" sz="900" kern="1200" dirty="0" smtClean="0">
                <a:solidFill>
                  <a:schemeClr val="tx1"/>
                </a:solidFill>
                <a:effectLst/>
                <a:latin typeface="Segoe UI Light" pitchFamily="34" charset="0"/>
                <a:ea typeface="+mn-ea"/>
                <a:cs typeface="+mn-cs"/>
              </a:rPr>
              <a:t>In order for SharePoint to be aware that a change has occurred and communicate that change through an alert or email or text, it must receive the notifications from the external system.  The external system sends information about the events occurring by posting those notifications to the REST endpoint configured as the </a:t>
            </a:r>
            <a:r>
              <a:rPr lang="en-US" sz="900" b="1" kern="1200" dirty="0" err="1" smtClean="0">
                <a:solidFill>
                  <a:schemeClr val="tx1"/>
                </a:solidFill>
                <a:effectLst/>
                <a:latin typeface="Segoe UI Light" pitchFamily="34" charset="0"/>
                <a:ea typeface="+mn-ea"/>
                <a:cs typeface="+mn-cs"/>
              </a:rPr>
              <a:t>DeliveryAddress</a:t>
            </a:r>
            <a:r>
              <a:rPr lang="en-US" sz="900" kern="1200" dirty="0" smtClean="0">
                <a:solidFill>
                  <a:schemeClr val="tx1"/>
                </a:solidFill>
                <a:effectLst/>
                <a:latin typeface="Segoe UI Light" pitchFamily="34" charset="0"/>
                <a:ea typeface="+mn-ea"/>
                <a:cs typeface="+mn-cs"/>
              </a:rPr>
              <a:t> property. These notifications happen on a “Push” basis, meaning that the line of business application must notify SharePoint users of the changes to the data.  BCS is responsible for making requests of the external system for the current state of the data.  When a change is made, or some other type of monitored event occurs, BCS will notify those who have subscribed to the notifications that a change has occurred.</a:t>
            </a:r>
          </a:p>
          <a:p>
            <a:endParaRPr lang="en-US" sz="900" b="1" kern="1200" dirty="0" smtClean="0">
              <a:solidFill>
                <a:schemeClr val="tx1"/>
              </a:solidFill>
              <a:effectLst/>
              <a:latin typeface="Segoe UI Light" pitchFamily="34" charset="0"/>
              <a:ea typeface="+mn-ea"/>
              <a:cs typeface="+mn-cs"/>
            </a:endParaRPr>
          </a:p>
          <a:p>
            <a:r>
              <a:rPr lang="en-US" sz="900" b="1" kern="1200" dirty="0" smtClean="0">
                <a:solidFill>
                  <a:schemeClr val="tx1"/>
                </a:solidFill>
                <a:effectLst/>
                <a:latin typeface="Segoe UI Light" pitchFamily="34" charset="0"/>
                <a:ea typeface="+mn-ea"/>
                <a:cs typeface="+mn-cs"/>
              </a:rPr>
              <a:t>Event Sink Service</a:t>
            </a:r>
          </a:p>
          <a:p>
            <a:r>
              <a:rPr lang="en-US" sz="900" kern="1200" dirty="0" smtClean="0">
                <a:solidFill>
                  <a:schemeClr val="tx1"/>
                </a:solidFill>
                <a:effectLst/>
                <a:latin typeface="Segoe UI Light" pitchFamily="34" charset="0"/>
                <a:ea typeface="+mn-ea"/>
                <a:cs typeface="+mn-cs"/>
              </a:rPr>
              <a:t>This service is invoked when an event is called at its delivery address and subscribed to.  It updates the list of notifications that have been received by the external system.  </a:t>
            </a:r>
          </a:p>
          <a:p>
            <a:endParaRPr lang="en-US" sz="900" kern="1200" dirty="0" smtClean="0">
              <a:solidFill>
                <a:schemeClr val="tx1"/>
              </a:solidFill>
              <a:effectLst/>
              <a:latin typeface="Segoe UI Light" pitchFamily="34" charset="0"/>
              <a:ea typeface="+mn-ea"/>
              <a:cs typeface="+mn-cs"/>
            </a:endParaRPr>
          </a:p>
          <a:p>
            <a:r>
              <a:rPr lang="en-US" sz="900" b="1" i="0" kern="1200" dirty="0" smtClean="0">
                <a:solidFill>
                  <a:schemeClr val="tx1"/>
                </a:solidFill>
                <a:effectLst/>
                <a:latin typeface="Segoe UI Light" pitchFamily="34" charset="0"/>
                <a:ea typeface="+mn-ea"/>
                <a:cs typeface="+mn-cs"/>
              </a:rPr>
              <a:t>Remote Event Receiver</a:t>
            </a:r>
          </a:p>
          <a:p>
            <a:r>
              <a:rPr lang="en-US" sz="900" kern="1200" dirty="0" smtClean="0">
                <a:solidFill>
                  <a:schemeClr val="tx1"/>
                </a:solidFill>
                <a:effectLst/>
                <a:latin typeface="Segoe UI Light" pitchFamily="34" charset="0"/>
                <a:ea typeface="+mn-ea"/>
                <a:cs typeface="+mn-cs"/>
              </a:rPr>
              <a:t>Remote event receivers can have custom code which provides developers with a way of performing business logic when a specific event occurs.  Essentially, these are the hooks where a developer can create code to handle certain conditions, make notifications, updates to other systems, etc.</a:t>
            </a:r>
          </a:p>
          <a:p>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29</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321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6493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270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31</a:t>
            </a:fld>
            <a:endParaRPr lang="en-US"/>
          </a:p>
        </p:txBody>
      </p:sp>
    </p:spTree>
    <p:extLst>
      <p:ext uri="{BB962C8B-B14F-4D97-AF65-F5344CB8AC3E}">
        <p14:creationId xmlns:p14="http://schemas.microsoft.com/office/powerpoint/2010/main" val="1754405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Business Connectivity Services (BCS) makes it easy to integrate external data into SharePoint and Office by providing infrastructure to help solve many of the data, user, and IT problems inherent in data integration solutions. BCS solutions map External System capabilities to standardized interfaces to define how to interact with a system’s external data. As a result, solution developers don’t have to learn the nuances of each LOB system; they can deliver powerful solutions faster.</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External Content Type (ECT) is perhaps the most important BCS concept. An External Content Type is the SharePoint and Office representation of a real business entity, such as a customer, order, or employee. An ECT is a metadata description of the connectivity settings, data structures, and stereotyped operations—like create, read, update and delete—that allows access to external data. The external data can live in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Services, Web Services, WCF Services, SQL Server, Azure, or custom line-of-business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ECTs</a:t>
            </a:r>
            <a:r>
              <a:rPr lang="en-US" sz="1200" kern="1200" baseline="0" dirty="0" smtClean="0">
                <a:solidFill>
                  <a:schemeClr val="tx1"/>
                </a:solidFill>
                <a:effectLst/>
                <a:latin typeface="+mn-lt"/>
                <a:ea typeface="+mn-ea"/>
                <a:cs typeface="+mn-cs"/>
              </a:rPr>
              <a:t> may be created in the SharePoint Designer or in Visual Studio depending upon your needs. Creating ECTs is the primary development activity.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14432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Connectors</a:t>
            </a:r>
            <a:r>
              <a:rPr lang="en-US" dirty="0" smtClean="0"/>
              <a:t> – connectors</a:t>
            </a:r>
            <a:r>
              <a:rPr lang="en-US" baseline="0" dirty="0" smtClean="0"/>
              <a:t> allow BCS to connect with external systems. OOB connectors support </a:t>
            </a:r>
            <a:r>
              <a:rPr lang="en-US" baseline="0" dirty="0" err="1" smtClean="0"/>
              <a:t>OData</a:t>
            </a:r>
            <a:r>
              <a:rPr lang="en-US" baseline="0" dirty="0" smtClean="0"/>
              <a:t>, web services, WCF services, and SQL Server. .NET Assembly connectors and custom connectors can be created for accessing other systems.</a:t>
            </a:r>
          </a:p>
          <a:p>
            <a:endParaRPr lang="en-US" baseline="0" dirty="0" smtClean="0"/>
          </a:p>
          <a:p>
            <a:r>
              <a:rPr lang="en-US" b="1" dirty="0" smtClean="0"/>
              <a:t>BDC Service Application</a:t>
            </a:r>
            <a:r>
              <a:rPr lang="en-US" dirty="0" smtClean="0"/>
              <a:t> - </a:t>
            </a:r>
            <a:r>
              <a:rPr lang="en-US" sz="900" kern="1200" dirty="0" smtClean="0">
                <a:solidFill>
                  <a:schemeClr val="tx1"/>
                </a:solidFill>
                <a:effectLst/>
                <a:latin typeface="Segoe UI Light" pitchFamily="34" charset="0"/>
                <a:ea typeface="+mn-ea"/>
                <a:cs typeface="+mn-cs"/>
              </a:rPr>
              <a:t>The BDC Service Application is installed as part of SharePoint setup and can be administered through the Central Administration site. The Service Application is comprised of several components, including the BDC Metadata Store database (where settings such as Metadata Model files are stored)</a:t>
            </a:r>
            <a:r>
              <a:rPr lang="en-US" sz="900" kern="1200" baseline="0" dirty="0" smtClean="0">
                <a:solidFill>
                  <a:schemeClr val="tx1"/>
                </a:solidFill>
                <a:effectLst/>
                <a:latin typeface="Segoe UI Light" pitchFamily="34" charset="0"/>
                <a:ea typeface="+mn-ea"/>
                <a:cs typeface="+mn-cs"/>
              </a:rPr>
              <a:t> and the BDC Server Runtime (which are the main connectivity components).</a:t>
            </a:r>
          </a:p>
          <a:p>
            <a:endParaRPr lang="en-US" sz="900" kern="1200" baseline="0" dirty="0" smtClean="0">
              <a:solidFill>
                <a:schemeClr val="tx1"/>
              </a:solidFill>
              <a:effectLst/>
              <a:latin typeface="Segoe UI Light" pitchFamily="34" charset="0"/>
              <a:ea typeface="+mn-ea"/>
              <a:cs typeface="+mn-cs"/>
            </a:endParaRPr>
          </a:p>
          <a:p>
            <a:r>
              <a:rPr lang="en-US" sz="900" b="1" kern="1200" baseline="0" dirty="0" smtClean="0">
                <a:solidFill>
                  <a:schemeClr val="tx1"/>
                </a:solidFill>
                <a:effectLst/>
                <a:latin typeface="Segoe UI Light" pitchFamily="34" charset="0"/>
                <a:ea typeface="+mn-ea"/>
                <a:cs typeface="+mn-cs"/>
              </a:rPr>
              <a:t>Secure Store Service</a:t>
            </a:r>
            <a:r>
              <a:rPr lang="en-US" sz="900" kern="1200" baseline="0" dirty="0" smtClean="0">
                <a:solidFill>
                  <a:schemeClr val="tx1"/>
                </a:solidFill>
                <a:effectLst/>
                <a:latin typeface="Segoe UI Light" pitchFamily="34" charset="0"/>
                <a:ea typeface="+mn-ea"/>
                <a:cs typeface="+mn-cs"/>
              </a:rPr>
              <a:t> – SSS is a credential mapping system that allows BCS to retrieve credentials to use when accessing external data. This helps solve problems such as double-hop and accessing systems with proprietary security infrastructures.</a:t>
            </a:r>
          </a:p>
          <a:p>
            <a:endParaRPr lang="en-US" sz="900" kern="1200" baseline="0" dirty="0" smtClean="0">
              <a:solidFill>
                <a:schemeClr val="tx1"/>
              </a:solidFill>
              <a:effectLst/>
              <a:latin typeface="Segoe UI Light" pitchFamily="34" charset="0"/>
              <a:ea typeface="+mn-ea"/>
              <a:cs typeface="+mn-cs"/>
            </a:endParaRPr>
          </a:p>
          <a:p>
            <a:r>
              <a:rPr lang="en-US" sz="900" b="1" kern="1200" baseline="0" dirty="0" smtClean="0">
                <a:solidFill>
                  <a:schemeClr val="tx1"/>
                </a:solidFill>
                <a:effectLst/>
                <a:latin typeface="Segoe UI Light" pitchFamily="34" charset="0"/>
                <a:ea typeface="+mn-ea"/>
                <a:cs typeface="+mn-cs"/>
              </a:rPr>
              <a:t>Search, Columns, Web Parts, CSOM, Profiles</a:t>
            </a:r>
            <a:r>
              <a:rPr lang="en-US" sz="900" kern="1200" baseline="0" dirty="0" smtClean="0">
                <a:solidFill>
                  <a:schemeClr val="tx1"/>
                </a:solidFill>
                <a:effectLst/>
                <a:latin typeface="Segoe UI Light" pitchFamily="34" charset="0"/>
                <a:ea typeface="+mn-ea"/>
                <a:cs typeface="+mn-cs"/>
              </a:rPr>
              <a:t> – There are many ways to use external data inside SharePoint. You can search external systems, display data in OOB web parts, access the data through the Client Object Model, and provide supplemental data to user profiles.</a:t>
            </a:r>
          </a:p>
          <a:p>
            <a:endParaRPr lang="en-US" sz="900" kern="1200" baseline="0" dirty="0" smtClean="0">
              <a:solidFill>
                <a:schemeClr val="tx1"/>
              </a:solidFill>
              <a:effectLst/>
              <a:latin typeface="Segoe UI Light" pitchFamily="34" charset="0"/>
              <a:ea typeface="+mn-ea"/>
              <a:cs typeface="+mn-cs"/>
            </a:endParaRPr>
          </a:p>
          <a:p>
            <a:r>
              <a:rPr lang="en-US" sz="900" b="1" kern="1200" baseline="0" dirty="0" smtClean="0">
                <a:solidFill>
                  <a:schemeClr val="tx1"/>
                </a:solidFill>
                <a:effectLst/>
                <a:latin typeface="Segoe UI Light" pitchFamily="34" charset="0"/>
                <a:ea typeface="+mn-ea"/>
                <a:cs typeface="+mn-cs"/>
              </a:rPr>
              <a:t>SharePoint Site/App</a:t>
            </a:r>
            <a:r>
              <a:rPr lang="en-US" sz="900" kern="1200" baseline="0" dirty="0" smtClean="0">
                <a:solidFill>
                  <a:schemeClr val="tx1"/>
                </a:solidFill>
                <a:effectLst/>
                <a:latin typeface="Segoe UI Light" pitchFamily="34" charset="0"/>
                <a:ea typeface="+mn-ea"/>
                <a:cs typeface="+mn-cs"/>
              </a:rPr>
              <a:t> – 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a:t>
            </a:r>
            <a:r>
              <a:rPr lang="en-US" sz="900" kern="1200" baseline="0" dirty="0" err="1" smtClean="0">
                <a:solidFill>
                  <a:schemeClr val="tx1"/>
                </a:solidFill>
                <a:effectLst/>
                <a:latin typeface="Segoe UI Light" pitchFamily="34" charset="0"/>
                <a:ea typeface="+mn-ea"/>
                <a:cs typeface="+mn-cs"/>
              </a:rPr>
              <a:t>Exernal</a:t>
            </a:r>
            <a:r>
              <a:rPr lang="en-US" sz="900" kern="1200" baseline="0" dirty="0" smtClean="0">
                <a:solidFill>
                  <a:schemeClr val="tx1"/>
                </a:solidFill>
                <a:effectLst/>
                <a:latin typeface="Segoe UI Light" pitchFamily="34" charset="0"/>
                <a:ea typeface="+mn-ea"/>
                <a:cs typeface="+mn-cs"/>
              </a:rPr>
              <a:t> lists may be synchronized with Outlook through the automatic creation of a VSTO click-once package, which is downloaded to the client.</a:t>
            </a:r>
          </a:p>
          <a:p>
            <a:endParaRPr lang="en-US" sz="900" kern="1200" baseline="0" dirty="0" smtClean="0">
              <a:solidFill>
                <a:schemeClr val="tx1"/>
              </a:solidFill>
              <a:effectLst/>
              <a:latin typeface="Segoe UI Light" pitchFamily="34" charset="0"/>
              <a:ea typeface="+mn-ea"/>
              <a:cs typeface="+mn-cs"/>
            </a:endParaRPr>
          </a:p>
          <a:p>
            <a:r>
              <a:rPr lang="en-US" sz="900" b="1" kern="1200" baseline="0" dirty="0" smtClean="0">
                <a:solidFill>
                  <a:schemeClr val="tx1"/>
                </a:solidFill>
                <a:effectLst/>
                <a:latin typeface="Segoe UI Light" pitchFamily="34" charset="0"/>
                <a:ea typeface="+mn-ea"/>
                <a:cs typeface="+mn-cs"/>
              </a:rPr>
              <a:t>Client Components</a:t>
            </a:r>
            <a:r>
              <a:rPr lang="en-US" sz="900" kern="1200" baseline="0" dirty="0" smtClean="0">
                <a:solidFill>
                  <a:schemeClr val="tx1"/>
                </a:solidFill>
                <a:effectLst/>
                <a:latin typeface="Segoe UI Light" pitchFamily="34" charset="0"/>
                <a:ea typeface="+mn-ea"/>
                <a:cs typeface="+mn-cs"/>
              </a:rPr>
              <a:t> – The client BCS components are installed as part of the Pro Plus SKU and above. They include a client cache, which holds the BDC Metadata Model as well as cached external data. The BDC Client Runtime contains the main connectivity components for BCS on the client. External data is displayed in Outlook using External Business Parts for no-code solutions. There is also support for custom solutions.</a:t>
            </a:r>
          </a:p>
          <a:p>
            <a:endParaRPr lang="en-US" sz="900" kern="1200" baseline="0" dirty="0" smtClean="0">
              <a:solidFill>
                <a:schemeClr val="tx1"/>
              </a:solidFill>
              <a:effectLst/>
              <a:latin typeface="Segoe UI Light" pitchFamily="34" charset="0"/>
              <a:ea typeface="+mn-ea"/>
              <a:cs typeface="+mn-cs"/>
            </a:endParaRPr>
          </a:p>
          <a:p>
            <a:endParaRPr lang="en-US"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474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rPr>
              <a:t>BCS in SharePoint Online</a:t>
            </a:r>
          </a:p>
          <a:p>
            <a:r>
              <a:rPr lang="en-US" sz="1200" kern="1200" dirty="0" smtClean="0">
                <a:solidFill>
                  <a:schemeClr val="tx1"/>
                </a:solidFill>
                <a:effectLst/>
                <a:latin typeface="+mn-lt"/>
                <a:ea typeface="+mn-ea"/>
                <a:cs typeface="+mn-cs"/>
              </a:rPr>
              <a:t>BCS and SSS will be enabled at the tenant level for SharePoint Online </a:t>
            </a:r>
          </a:p>
          <a:p>
            <a:endParaRPr lang="en-US" u="none" dirty="0" smtClean="0"/>
          </a:p>
          <a:p>
            <a:r>
              <a:rPr lang="en-US" u="sng" dirty="0" smtClean="0"/>
              <a:t>Improved Filtering</a:t>
            </a:r>
          </a:p>
          <a:p>
            <a:r>
              <a:rPr lang="en-US" sz="1200" kern="1200" dirty="0" smtClean="0">
                <a:solidFill>
                  <a:schemeClr val="tx1"/>
                </a:solidFill>
                <a:effectLst/>
                <a:latin typeface="+mn-lt"/>
                <a:ea typeface="+mn-ea"/>
                <a:cs typeface="+mn-cs"/>
              </a:rPr>
              <a:t>In SharePoint 2010, large </a:t>
            </a:r>
            <a:r>
              <a:rPr lang="en-US" sz="1200" kern="1200" dirty="0" err="1" smtClean="0">
                <a:solidFill>
                  <a:schemeClr val="tx1"/>
                </a:solidFill>
                <a:effectLst/>
                <a:latin typeface="+mn-lt"/>
                <a:ea typeface="+mn-ea"/>
                <a:cs typeface="+mn-cs"/>
              </a:rPr>
              <a:t>recordsets</a:t>
            </a:r>
            <a:r>
              <a:rPr lang="en-US" sz="1200" kern="1200" dirty="0" smtClean="0">
                <a:solidFill>
                  <a:schemeClr val="tx1"/>
                </a:solidFill>
                <a:effectLst/>
                <a:latin typeface="+mn-lt"/>
                <a:ea typeface="+mn-ea"/>
                <a:cs typeface="+mn-cs"/>
              </a:rPr>
              <a:t> were retrieved by BCS and then sorted/filtered locally. Instead of retrieving a large data set to filter and sort locally, we send the predicates to the external system there by retrieving only fewer records.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Sorting</a:t>
            </a:r>
            <a:r>
              <a:rPr lang="en-US" sz="1200" kern="1200" baseline="0" dirty="0" smtClean="0">
                <a:solidFill>
                  <a:schemeClr val="tx1"/>
                </a:solidFill>
                <a:effectLst/>
                <a:latin typeface="+mn-lt"/>
                <a:ea typeface="+mn-ea"/>
                <a:cs typeface="+mn-cs"/>
              </a:rPr>
              <a:t> is only for </a:t>
            </a:r>
            <a:r>
              <a:rPr lang="en-US" sz="1200" kern="1200" baseline="0" dirty="0" err="1" smtClean="0">
                <a:solidFill>
                  <a:schemeClr val="tx1"/>
                </a:solidFill>
                <a:effectLst/>
                <a:latin typeface="+mn-lt"/>
                <a:ea typeface="+mn-ea"/>
                <a:cs typeface="+mn-cs"/>
              </a:rPr>
              <a:t>OData</a:t>
            </a:r>
            <a:r>
              <a:rPr lang="en-US" sz="1200" kern="1200" baseline="0" dirty="0" smtClean="0">
                <a:solidFill>
                  <a:schemeClr val="tx1"/>
                </a:solidFill>
                <a:effectLst/>
                <a:latin typeface="+mn-lt"/>
                <a:ea typeface="+mn-ea"/>
                <a:cs typeface="+mn-cs"/>
              </a:rPr>
              <a:t>/SQL,  filtering is for all external systems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223281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7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Data Protocol (</a:t>
            </a:r>
            <a:r>
              <a:rPr lang="en-US" dirty="0" err="1" smtClean="0"/>
              <a:t>OData</a:t>
            </a:r>
            <a:r>
              <a:rPr lang="en-US" dirty="0" smtClean="0"/>
              <a:t>) is a web protocol for querying and updating data. </a:t>
            </a:r>
            <a:r>
              <a:rPr lang="en-US" dirty="0" err="1" smtClean="0"/>
              <a:t>OData</a:t>
            </a:r>
            <a:r>
              <a:rPr lang="en-US" dirty="0" smtClean="0"/>
              <a:t> applies web technologies such as HTTP, Atom Publishing Protocol (</a:t>
            </a:r>
            <a:r>
              <a:rPr lang="en-US" dirty="0" err="1" smtClean="0"/>
              <a:t>AtomPub</a:t>
            </a:r>
            <a:r>
              <a:rPr lang="en-US" dirty="0" smtClean="0"/>
              <a:t>) and JSON to provide access to information from a variety of applications, services, and stores. </a:t>
            </a:r>
            <a:r>
              <a:rPr lang="en-US" dirty="0" err="1" smtClean="0"/>
              <a:t>OData</a:t>
            </a:r>
            <a:r>
              <a:rPr lang="en-US" dirty="0" smtClean="0"/>
              <a:t> emerged organically based on the experiences implementing </a:t>
            </a:r>
            <a:r>
              <a:rPr lang="en-US" dirty="0" err="1" smtClean="0"/>
              <a:t>AtomPub</a:t>
            </a:r>
            <a:r>
              <a:rPr lang="en-US" dirty="0" smtClean="0"/>
              <a:t> clients and servers in a variety of products over the past several years. </a:t>
            </a:r>
            <a:r>
              <a:rPr lang="en-US" dirty="0" err="1" smtClean="0"/>
              <a:t>OData</a:t>
            </a:r>
            <a:r>
              <a:rPr lang="en-US" dirty="0" smtClean="0"/>
              <a:t> is being used to expose and access information from a variety of sources, including but not limited to relational databases, file systems, content management systems, and traditional web sites. Microsoft has released </a:t>
            </a:r>
            <a:r>
              <a:rPr lang="en-US" dirty="0" err="1" smtClean="0"/>
              <a:t>OData</a:t>
            </a:r>
            <a:r>
              <a:rPr lang="en-US" dirty="0" smtClean="0"/>
              <a:t> under the Open Specification Promise (OSP) to allow anyone to freely interoperate with </a:t>
            </a:r>
            <a:r>
              <a:rPr lang="en-US" dirty="0" err="1" smtClean="0"/>
              <a:t>OData</a:t>
            </a:r>
            <a:r>
              <a:rPr lang="en-US" dirty="0" smtClean="0"/>
              <a:t> implementations. We intend on working with others in the community to move the features of </a:t>
            </a:r>
            <a:r>
              <a:rPr lang="en-US" dirty="0" err="1" smtClean="0"/>
              <a:t>OData</a:t>
            </a:r>
            <a:r>
              <a:rPr lang="en-US" dirty="0" smtClean="0"/>
              <a:t> into future version of </a:t>
            </a:r>
            <a:r>
              <a:rPr lang="en-US" dirty="0" err="1" smtClean="0"/>
              <a:t>AtomPub</a:t>
            </a:r>
            <a:r>
              <a:rPr lang="en-US" dirty="0" smtClean="0"/>
              <a:t> or other appropriate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Links to learn more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site - http://www.odata.org/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by</a:t>
            </a:r>
            <a:r>
              <a:rPr lang="en-US" baseline="0" dirty="0" smtClean="0"/>
              <a:t> Example - http://msdn.microsoft.com/en-us/library/ff478141.aspx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OData</a:t>
            </a:r>
            <a:r>
              <a:rPr lang="en-US" baseline="0" dirty="0" smtClean="0"/>
              <a:t> Q&amp;A - http://msdn.microsoft.com/en-us/data/ee844254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2284854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OData</a:t>
            </a:r>
            <a:r>
              <a:rPr lang="en-US" dirty="0" smtClean="0"/>
              <a:t> producers are services that expose their data using the </a:t>
            </a:r>
            <a:r>
              <a:rPr lang="en-US" dirty="0" err="1" smtClean="0"/>
              <a:t>OData</a:t>
            </a:r>
            <a:r>
              <a:rPr lang="en-US" dirty="0" smtClean="0"/>
              <a:t> protocol. These are just some sample producers. A detailed list of producers can be found at</a:t>
            </a:r>
            <a:r>
              <a:rPr lang="en-US" baseline="0" dirty="0" smtClean="0"/>
              <a:t> </a:t>
            </a:r>
            <a:r>
              <a:rPr lang="en-US" b="1" dirty="0" smtClean="0"/>
              <a:t>http://www.odata.org/producers</a:t>
            </a:r>
          </a:p>
          <a:p>
            <a:endParaRPr lang="en-US" dirty="0" smtClean="0"/>
          </a:p>
          <a:p>
            <a:r>
              <a:rPr lang="en-US" b="1" dirty="0" smtClean="0"/>
              <a:t>SharePoint 2010</a:t>
            </a:r>
            <a:r>
              <a:rPr lang="en-US" dirty="0" smtClean="0"/>
              <a:t> exposes </a:t>
            </a:r>
            <a:r>
              <a:rPr lang="en-US" dirty="0" err="1" smtClean="0"/>
              <a:t>OData</a:t>
            </a:r>
            <a:r>
              <a:rPr lang="en-US" dirty="0" smtClean="0"/>
              <a:t> through the </a:t>
            </a:r>
            <a:r>
              <a:rPr lang="en-US" dirty="0" err="1" smtClean="0"/>
              <a:t>ListData.svc</a:t>
            </a:r>
            <a:r>
              <a:rPr lang="en-US" dirty="0" smtClean="0"/>
              <a:t> service</a:t>
            </a:r>
          </a:p>
          <a:p>
            <a:r>
              <a:rPr lang="en-US" b="1" dirty="0" smtClean="0"/>
              <a:t>Azure</a:t>
            </a:r>
            <a:r>
              <a:rPr lang="en-US" dirty="0" smtClean="0"/>
              <a:t> allows access to SQL Azure and structured storage through </a:t>
            </a:r>
            <a:r>
              <a:rPr lang="en-US" dirty="0" err="1" smtClean="0"/>
              <a:t>OData</a:t>
            </a:r>
            <a:r>
              <a:rPr lang="en-US" dirty="0" smtClean="0"/>
              <a:t>. You can configure </a:t>
            </a:r>
            <a:r>
              <a:rPr lang="en-US" dirty="0" err="1" smtClean="0"/>
              <a:t>OData</a:t>
            </a:r>
            <a:r>
              <a:rPr lang="en-US" dirty="0" smtClean="0"/>
              <a:t> services in your Azure account</a:t>
            </a:r>
          </a:p>
          <a:p>
            <a:r>
              <a:rPr lang="en-US" b="1" dirty="0" smtClean="0"/>
              <a:t>Azure Marketplace</a:t>
            </a:r>
            <a:r>
              <a:rPr lang="en-US" dirty="0" smtClean="0"/>
              <a:t> exposes </a:t>
            </a:r>
            <a:r>
              <a:rPr lang="en-US" dirty="0" err="1" smtClean="0"/>
              <a:t>OData</a:t>
            </a:r>
            <a:r>
              <a:rPr lang="en-US" dirty="0" smtClean="0"/>
              <a:t> producers either for free or a fee. MSFT exposes a free </a:t>
            </a:r>
            <a:r>
              <a:rPr lang="en-US" dirty="0" err="1" smtClean="0"/>
              <a:t>OData</a:t>
            </a:r>
            <a:r>
              <a:rPr lang="en-US" dirty="0" smtClean="0"/>
              <a:t> source you can work with for testing</a:t>
            </a:r>
          </a:p>
          <a:p>
            <a:r>
              <a:rPr lang="en-US" b="1" dirty="0" smtClean="0"/>
              <a:t>SQL Server Reporting Services</a:t>
            </a:r>
            <a:r>
              <a:rPr lang="en-US" b="1" baseline="0" dirty="0" smtClean="0"/>
              <a:t> for SQL Server 2008 R2</a:t>
            </a:r>
            <a:r>
              <a:rPr lang="en-US" baseline="0" dirty="0" smtClean="0"/>
              <a:t> can expose report data as an </a:t>
            </a:r>
            <a:r>
              <a:rPr lang="en-US" baseline="0" dirty="0" err="1" smtClean="0"/>
              <a:t>OData</a:t>
            </a:r>
            <a:r>
              <a:rPr lang="en-US" baseline="0" dirty="0" smtClean="0"/>
              <a:t> source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1072321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ff798339.asp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technet.microsoft.com/en-us/library/ee240754.aspx" TargetMode="External"/><Relationship Id="rId5" Type="http://schemas.openxmlformats.org/officeDocument/2006/relationships/hyperlink" Target="http://services.odata.org/Northwind/Northwind.svc" TargetMode="External"/><Relationship Id="rId4" Type="http://schemas.openxmlformats.org/officeDocument/2006/relationships/hyperlink" Target="http://msdn.microsoft.com/library/dd179355.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Connectivity Services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t>
            </a:r>
            <a:r>
              <a:rPr lang="en-US" dirty="0" smtClean="0"/>
              <a:t>Data </a:t>
            </a:r>
            <a:r>
              <a:rPr lang="en-US" dirty="0"/>
              <a:t>Sources: Overview</a:t>
            </a:r>
          </a:p>
        </p:txBody>
      </p:sp>
      <p:sp>
        <p:nvSpPr>
          <p:cNvPr id="5" name="Content Placeholder 4"/>
          <p:cNvSpPr>
            <a:spLocks noGrp="1"/>
          </p:cNvSpPr>
          <p:nvPr>
            <p:ph type="body" sz="quarter" idx="10"/>
          </p:nvPr>
        </p:nvSpPr>
        <p:spPr/>
        <p:txBody>
          <a:bodyPr/>
          <a:lstStyle/>
          <a:p>
            <a:r>
              <a:rPr lang="en-US" dirty="0" err="1"/>
              <a:t>O</a:t>
            </a:r>
            <a:r>
              <a:rPr lang="en-US" dirty="0" err="1" smtClean="0"/>
              <a:t>Data</a:t>
            </a:r>
            <a:r>
              <a:rPr lang="en-US" dirty="0" smtClean="0"/>
              <a:t> is an important protocol for services that was not previously supported by BCS</a:t>
            </a:r>
          </a:p>
          <a:p>
            <a:r>
              <a:rPr lang="en-US" dirty="0" smtClean="0"/>
              <a:t>BCS can now access </a:t>
            </a:r>
            <a:r>
              <a:rPr lang="en-US" dirty="0" err="1"/>
              <a:t>O</a:t>
            </a:r>
            <a:r>
              <a:rPr lang="en-US" dirty="0" err="1" smtClean="0"/>
              <a:t>Data</a:t>
            </a:r>
            <a:r>
              <a:rPr lang="en-US" dirty="0" smtClean="0"/>
              <a:t> sources OOB just like WCF or SQL data sources</a:t>
            </a:r>
          </a:p>
          <a:p>
            <a:r>
              <a:rPr lang="en-US" dirty="0"/>
              <a:t>Visual Studio support for automatically generating BDC Metadata Models from an </a:t>
            </a:r>
            <a:r>
              <a:rPr lang="en-US" dirty="0" err="1"/>
              <a:t>O</a:t>
            </a:r>
            <a:r>
              <a:rPr lang="en-US" dirty="0" err="1" smtClean="0"/>
              <a:t>Data</a:t>
            </a:r>
            <a:r>
              <a:rPr lang="en-US" dirty="0" smtClean="0"/>
              <a:t> </a:t>
            </a:r>
            <a:r>
              <a:rPr lang="en-US" dirty="0"/>
              <a:t>source</a:t>
            </a:r>
          </a:p>
          <a:p>
            <a:r>
              <a:rPr lang="en-US" dirty="0" smtClean="0"/>
              <a:t>Not supported in SharePoint Designer</a:t>
            </a:r>
          </a:p>
          <a:p>
            <a:endParaRPr lang="en-US" dirty="0" smtClean="0"/>
          </a:p>
          <a:p>
            <a:endParaRPr lang="en-US" dirty="0"/>
          </a:p>
        </p:txBody>
      </p:sp>
    </p:spTree>
    <p:extLst>
      <p:ext uri="{BB962C8B-B14F-4D97-AF65-F5344CB8AC3E}">
        <p14:creationId xmlns:p14="http://schemas.microsoft.com/office/powerpoint/2010/main" val="186577741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a:t>
            </a:r>
            <a:r>
              <a:rPr lang="en-US" dirty="0" smtClean="0"/>
              <a:t>- Creating External Content Types</a:t>
            </a:r>
            <a:br>
              <a:rPr lang="en-US" dirty="0" smtClean="0"/>
            </a:br>
            <a:endParaRPr lang="en-US" dirty="0"/>
          </a:p>
        </p:txBody>
      </p:sp>
      <p:sp>
        <p:nvSpPr>
          <p:cNvPr id="6" name="Text Placeholder 5"/>
          <p:cNvSpPr>
            <a:spLocks noGrp="1"/>
          </p:cNvSpPr>
          <p:nvPr>
            <p:ph type="body" sz="quarter" idx="10"/>
          </p:nvPr>
        </p:nvSpPr>
        <p:spPr/>
        <p:txBody>
          <a:bodyPr/>
          <a:lstStyle/>
          <a:p>
            <a:r>
              <a:rPr lang="en-US" sz="1600" dirty="0"/>
              <a:t>&lt;</a:t>
            </a:r>
            <a:r>
              <a:rPr lang="en-US" sz="1600" dirty="0" err="1"/>
              <a:t>LobSystem</a:t>
            </a:r>
            <a:r>
              <a:rPr lang="en-US" sz="1600" dirty="0"/>
              <a:t> Name="</a:t>
            </a:r>
            <a:r>
              <a:rPr lang="en-US" sz="1600" dirty="0" err="1"/>
              <a:t>ODataWebNorthwindModel</a:t>
            </a:r>
            <a:r>
              <a:rPr lang="en-US" sz="1600" dirty="0"/>
              <a:t>" Type="</a:t>
            </a:r>
            <a:r>
              <a:rPr lang="en-US" sz="1600" dirty="0" err="1"/>
              <a:t>OData</a:t>
            </a:r>
            <a:r>
              <a:rPr lang="en-US" sz="1600" dirty="0"/>
              <a:t>"&gt;</a:t>
            </a:r>
          </a:p>
          <a:p>
            <a:r>
              <a:rPr lang="en-US" sz="1600" dirty="0"/>
              <a:t>  &lt;Properties&gt;</a:t>
            </a:r>
          </a:p>
          <a:p>
            <a:r>
              <a:rPr lang="en-US" sz="1600" dirty="0"/>
              <a:t>    &lt;Property Name="</a:t>
            </a:r>
            <a:r>
              <a:rPr lang="en-US" sz="1600" dirty="0" err="1"/>
              <a:t>ODataServiceMetadataUrl</a:t>
            </a:r>
            <a:r>
              <a:rPr lang="en-US" sz="1600" dirty="0"/>
              <a:t>" Type="</a:t>
            </a:r>
            <a:r>
              <a:rPr lang="en-US" sz="1600" dirty="0" err="1"/>
              <a:t>System.String</a:t>
            </a:r>
            <a:r>
              <a:rPr lang="en-US" sz="1600" dirty="0"/>
              <a:t>"&gt;</a:t>
            </a:r>
          </a:p>
          <a:p>
            <a:r>
              <a:rPr lang="en-US" sz="1600" dirty="0"/>
              <a:t>      http://services.odata.org/Northwind/Northwind.svc/$metadata&lt;/Property&gt;</a:t>
            </a:r>
          </a:p>
          <a:p>
            <a:r>
              <a:rPr lang="en-US" sz="1600" dirty="0"/>
              <a:t>    &lt;Property Name="</a:t>
            </a:r>
            <a:r>
              <a:rPr lang="en-US" sz="1600" dirty="0" err="1"/>
              <a:t>ODataMetadataAuthenticationMode</a:t>
            </a:r>
            <a:r>
              <a:rPr lang="en-US" sz="1600" dirty="0"/>
              <a:t>" Type="</a:t>
            </a:r>
            <a:r>
              <a:rPr lang="en-US" sz="1600" dirty="0" err="1"/>
              <a:t>System.String</a:t>
            </a:r>
            <a:r>
              <a:rPr lang="en-US" sz="1600" dirty="0"/>
              <a:t>"&gt;</a:t>
            </a:r>
            <a:r>
              <a:rPr lang="en-US" sz="1600" dirty="0" err="1"/>
              <a:t>PassThrough</a:t>
            </a:r>
            <a:r>
              <a:rPr lang="en-US" sz="1600" dirty="0"/>
              <a:t>&lt;/Property&gt;</a:t>
            </a:r>
          </a:p>
          <a:p>
            <a:r>
              <a:rPr lang="en-US" sz="1600" dirty="0"/>
              <a:t>    &lt;Property Name="</a:t>
            </a:r>
            <a:r>
              <a:rPr lang="en-US" sz="1600" dirty="0" err="1"/>
              <a:t>ODataServicesVersion</a:t>
            </a:r>
            <a:r>
              <a:rPr lang="en-US" sz="1600" dirty="0"/>
              <a:t>" Type="</a:t>
            </a:r>
            <a:r>
              <a:rPr lang="en-US" sz="1600" dirty="0" err="1"/>
              <a:t>System.String</a:t>
            </a:r>
            <a:r>
              <a:rPr lang="en-US" sz="1600" dirty="0"/>
              <a:t>"&gt;2.0&lt;/Property&gt;</a:t>
            </a:r>
          </a:p>
          <a:p>
            <a:r>
              <a:rPr lang="en-US" sz="1600" dirty="0"/>
              <a:t>  &lt;/Properties&gt;</a:t>
            </a:r>
          </a:p>
          <a:p>
            <a:r>
              <a:rPr lang="en-US" sz="1600" dirty="0"/>
              <a:t>  &lt;</a:t>
            </a:r>
            <a:r>
              <a:rPr lang="en-US" sz="1600" dirty="0" err="1"/>
              <a:t>LobSystemInstances</a:t>
            </a:r>
            <a:r>
              <a:rPr lang="en-US" sz="1600" dirty="0"/>
              <a:t>&gt;</a:t>
            </a:r>
          </a:p>
          <a:p>
            <a:r>
              <a:rPr lang="en-US" sz="1600" dirty="0"/>
              <a:t>    &lt;</a:t>
            </a:r>
            <a:r>
              <a:rPr lang="en-US" sz="1600" dirty="0" err="1"/>
              <a:t>LobSystemInstance</a:t>
            </a:r>
            <a:r>
              <a:rPr lang="en-US" sz="1600" dirty="0"/>
              <a:t> Name="http://services.odata.org/</a:t>
            </a:r>
            <a:r>
              <a:rPr lang="en-US" sz="1600" dirty="0" err="1"/>
              <a:t>Northwind</a:t>
            </a:r>
            <a:r>
              <a:rPr lang="en-US" sz="1600" dirty="0"/>
              <a:t>/</a:t>
            </a:r>
            <a:r>
              <a:rPr lang="en-US" sz="1600" dirty="0" err="1"/>
              <a:t>Northwind.svc</a:t>
            </a:r>
            <a:r>
              <a:rPr lang="en-US" sz="1600" dirty="0"/>
              <a:t>"&gt;</a:t>
            </a:r>
          </a:p>
          <a:p>
            <a:r>
              <a:rPr lang="en-US" sz="1600" dirty="0"/>
              <a:t>      &lt;Properties&gt;</a:t>
            </a:r>
          </a:p>
          <a:p>
            <a:r>
              <a:rPr lang="en-US" sz="1600" dirty="0"/>
              <a:t>        &lt;Property Name="</a:t>
            </a:r>
            <a:r>
              <a:rPr lang="en-US" sz="1600" dirty="0" err="1"/>
              <a:t>ODataServiceUrl</a:t>
            </a:r>
            <a:r>
              <a:rPr lang="en-US" sz="1600" dirty="0"/>
              <a:t>" Type="</a:t>
            </a:r>
            <a:r>
              <a:rPr lang="en-US" sz="1600" dirty="0" err="1"/>
              <a:t>System.String</a:t>
            </a:r>
            <a:r>
              <a:rPr lang="en-US" sz="1600" dirty="0"/>
              <a:t>"&gt;       </a:t>
            </a:r>
          </a:p>
          <a:p>
            <a:r>
              <a:rPr lang="en-US" sz="1600" dirty="0"/>
              <a:t>         http://services.odata.org/Northwind/Northwind.svc</a:t>
            </a:r>
          </a:p>
          <a:p>
            <a:r>
              <a:rPr lang="en-US" sz="1600" dirty="0"/>
              <a:t>        &lt;/Property&gt;</a:t>
            </a:r>
          </a:p>
          <a:p>
            <a:r>
              <a:rPr lang="en-US" sz="1600" dirty="0"/>
              <a:t>        &lt;Property Name="</a:t>
            </a:r>
            <a:r>
              <a:rPr lang="en-US" sz="1600" dirty="0" err="1"/>
              <a:t>ODataServiceAuthenticationMode</a:t>
            </a:r>
            <a:r>
              <a:rPr lang="en-US" sz="1600" dirty="0"/>
              <a:t>" Type="</a:t>
            </a:r>
            <a:r>
              <a:rPr lang="en-US" sz="1600" dirty="0" err="1"/>
              <a:t>System.String</a:t>
            </a:r>
            <a:r>
              <a:rPr lang="en-US" sz="1600" dirty="0"/>
              <a:t>"&gt;</a:t>
            </a:r>
            <a:r>
              <a:rPr lang="en-US" sz="1600" dirty="0" err="1"/>
              <a:t>PassThrough</a:t>
            </a:r>
            <a:r>
              <a:rPr lang="en-US" sz="1600" dirty="0"/>
              <a:t>&lt;/Property&gt;</a:t>
            </a:r>
          </a:p>
          <a:p>
            <a:r>
              <a:rPr lang="en-US" sz="1600" dirty="0"/>
              <a:t>        &lt;Property Name="</a:t>
            </a:r>
            <a:r>
              <a:rPr lang="en-US" sz="1600" dirty="0" err="1"/>
              <a:t>ODataFormat</a:t>
            </a:r>
            <a:r>
              <a:rPr lang="en-US" sz="1600" dirty="0"/>
              <a:t>" Type="</a:t>
            </a:r>
            <a:r>
              <a:rPr lang="en-US" sz="1600" dirty="0" err="1"/>
              <a:t>System.String</a:t>
            </a:r>
            <a:r>
              <a:rPr lang="en-US" sz="1600" dirty="0"/>
              <a:t>"&gt;application/</a:t>
            </a:r>
            <a:r>
              <a:rPr lang="en-US" sz="1600" dirty="0" err="1"/>
              <a:t>atom+xml</a:t>
            </a:r>
            <a:r>
              <a:rPr lang="en-US" sz="1600" dirty="0"/>
              <a:t>&lt;/Property&gt;</a:t>
            </a:r>
          </a:p>
          <a:p>
            <a:r>
              <a:rPr lang="en-US" sz="1600" dirty="0"/>
              <a:t>      &lt;/Properties&gt;</a:t>
            </a:r>
          </a:p>
          <a:p>
            <a:r>
              <a:rPr lang="en-US" sz="1600" dirty="0"/>
              <a:t>  &lt;/</a:t>
            </a:r>
            <a:r>
              <a:rPr lang="en-US" sz="1600" dirty="0" err="1"/>
              <a:t>LobSystemInstance</a:t>
            </a:r>
            <a:r>
              <a:rPr lang="en-US" sz="1600" dirty="0"/>
              <a:t>&gt;&lt;/</a:t>
            </a:r>
            <a:r>
              <a:rPr lang="en-US" sz="1600" dirty="0" err="1"/>
              <a:t>LobSystemInstances</a:t>
            </a:r>
            <a:r>
              <a:rPr lang="en-US" sz="1600" dirty="0"/>
              <a:t>&gt;&lt;/</a:t>
            </a:r>
            <a:r>
              <a:rPr lang="en-US" sz="1600" dirty="0" err="1"/>
              <a:t>LobSystem</a:t>
            </a:r>
            <a:r>
              <a:rPr lang="en-US" sz="1600" dirty="0"/>
              <a:t>&gt;</a:t>
            </a:r>
          </a:p>
          <a:p>
            <a:endParaRPr lang="en-US" sz="1600" dirty="0"/>
          </a:p>
        </p:txBody>
      </p:sp>
    </p:spTree>
    <p:extLst>
      <p:ext uri="{BB962C8B-B14F-4D97-AF65-F5344CB8AC3E}">
        <p14:creationId xmlns:p14="http://schemas.microsoft.com/office/powerpoint/2010/main" val="23320745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err="1" smtClean="0"/>
              <a:t>OData</a:t>
            </a:r>
            <a:r>
              <a:rPr lang="en-US" sz="4800" dirty="0" smtClean="0"/>
              <a:t> - Creating Stereotypes in External Content Types</a:t>
            </a:r>
            <a:br>
              <a:rPr lang="en-US" sz="4800" dirty="0" smtClean="0"/>
            </a:br>
            <a:endParaRPr lang="en-US" sz="4800"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142902200"/>
              </p:ext>
            </p:extLst>
          </p:nvPr>
        </p:nvGraphicFramePr>
        <p:xfrm>
          <a:off x="903890" y="2101249"/>
          <a:ext cx="10443178" cy="3115056"/>
        </p:xfrm>
        <a:graphic>
          <a:graphicData uri="http://schemas.openxmlformats.org/drawingml/2006/table">
            <a:tbl>
              <a:tblPr firstRow="1" bandRow="1">
                <a:tableStyleId>{2D5ABB26-0587-4C30-8999-92F81FD0307C}</a:tableStyleId>
              </a:tblPr>
              <a:tblGrid>
                <a:gridCol w="2972052"/>
                <a:gridCol w="1656504"/>
                <a:gridCol w="5814622"/>
              </a:tblGrid>
              <a:tr h="445008">
                <a:tc>
                  <a:txBody>
                    <a:bodyPr/>
                    <a:lstStyle/>
                    <a:p>
                      <a:r>
                        <a:rPr lang="en-US" sz="2200" dirty="0" smtClean="0"/>
                        <a:t>Stereotype</a:t>
                      </a:r>
                      <a:endParaRPr lang="en-US" sz="2200" dirty="0"/>
                    </a:p>
                  </a:txBody>
                  <a:tcPr marL="117262" marR="117262" marT="54864" marB="54864">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2200" dirty="0" smtClean="0"/>
                        <a:t>Operation</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2200" dirty="0" smtClean="0"/>
                        <a:t>Sample</a:t>
                      </a:r>
                      <a:r>
                        <a:rPr lang="en-US" sz="2200" baseline="0" dirty="0" smtClean="0"/>
                        <a:t> Uri</a:t>
                      </a:r>
                      <a:endParaRPr lang="en-US" sz="2200" dirty="0"/>
                    </a:p>
                  </a:txBody>
                  <a:tcPr marL="117262" marR="117262" marT="54864" marB="54864">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lumMod val="95000"/>
                      </a:schemeClr>
                    </a:solidFill>
                  </a:tcPr>
                </a:tc>
              </a:tr>
              <a:tr h="445008">
                <a:tc>
                  <a:txBody>
                    <a:bodyPr/>
                    <a:lstStyle/>
                    <a:p>
                      <a:r>
                        <a:rPr lang="en-US" sz="2200" dirty="0" smtClean="0"/>
                        <a:t>Finder</a:t>
                      </a:r>
                      <a:endParaRPr lang="en-US" sz="2200" dirty="0"/>
                    </a:p>
                  </a:txBody>
                  <a:tcPr marL="117262" marR="117262" marT="54864" marB="54864">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r>
                        <a:rPr lang="en-US" sz="2200" dirty="0" smtClean="0"/>
                        <a:t>GET</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r>
                        <a:rPr lang="en-US" sz="1900" dirty="0" smtClean="0"/>
                        <a:t>http://server/crm.svc/Clients</a:t>
                      </a:r>
                      <a:endParaRPr lang="en-US" sz="1900" dirty="0"/>
                    </a:p>
                  </a:txBody>
                  <a:tcPr marL="117262" marR="117262" marT="54864" marB="54864">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tr>
              <a:tr h="445008">
                <a:tc>
                  <a:txBody>
                    <a:bodyPr/>
                    <a:lstStyle/>
                    <a:p>
                      <a:r>
                        <a:rPr lang="en-US" sz="2200" dirty="0" err="1" smtClean="0"/>
                        <a:t>SpecificFinder</a:t>
                      </a:r>
                      <a:endParaRPr lang="en-US" sz="2200" dirty="0"/>
                    </a:p>
                  </a:txBody>
                  <a:tcPr marL="117262" marR="117262" marT="54864" marB="54864">
                    <a:lnR w="12700" cap="flat" cmpd="sng" algn="ctr">
                      <a:solidFill>
                        <a:schemeClr val="bg2"/>
                      </a:solidFill>
                      <a:prstDash val="solid"/>
                      <a:round/>
                      <a:headEnd type="none" w="med" len="med"/>
                      <a:tailEnd type="none" w="med" len="med"/>
                    </a:lnR>
                  </a:tcPr>
                </a:tc>
                <a:tc>
                  <a:txBody>
                    <a:bodyPr/>
                    <a:lstStyle/>
                    <a:p>
                      <a:r>
                        <a:rPr lang="en-US" sz="2200" dirty="0" smtClean="0"/>
                        <a:t>GET</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tcPr>
                </a:tc>
                <a:tc>
                  <a:txBody>
                    <a:bodyPr/>
                    <a:lstStyle/>
                    <a:p>
                      <a:r>
                        <a:rPr lang="en-US" sz="1900" dirty="0" smtClean="0"/>
                        <a:t>http://server/crm.svc/Clients(‘Contoso’)</a:t>
                      </a:r>
                      <a:endParaRPr lang="en-US" sz="1900" dirty="0"/>
                    </a:p>
                  </a:txBody>
                  <a:tcPr marL="117262" marR="117262" marT="54864" marB="54864">
                    <a:lnL w="12700" cap="flat" cmpd="sng" algn="ctr">
                      <a:solidFill>
                        <a:schemeClr val="bg2"/>
                      </a:solidFill>
                      <a:prstDash val="solid"/>
                      <a:round/>
                      <a:headEnd type="none" w="med" len="med"/>
                      <a:tailEnd type="none" w="med" len="med"/>
                    </a:lnL>
                  </a:tcPr>
                </a:tc>
              </a:tr>
              <a:tr h="445008">
                <a:tc>
                  <a:txBody>
                    <a:bodyPr/>
                    <a:lstStyle/>
                    <a:p>
                      <a:r>
                        <a:rPr lang="en-US" sz="2200" dirty="0" smtClean="0"/>
                        <a:t>Creator</a:t>
                      </a:r>
                      <a:endParaRPr lang="en-US" sz="2200" dirty="0"/>
                    </a:p>
                  </a:txBody>
                  <a:tcPr marL="117262" marR="117262" marT="54864" marB="54864">
                    <a:lnR w="12700" cap="flat" cmpd="sng" algn="ctr">
                      <a:solidFill>
                        <a:schemeClr val="bg2"/>
                      </a:solidFill>
                      <a:prstDash val="solid"/>
                      <a:round/>
                      <a:headEnd type="none" w="med" len="med"/>
                      <a:tailEnd type="none" w="med" len="med"/>
                    </a:lnR>
                  </a:tcPr>
                </a:tc>
                <a:tc>
                  <a:txBody>
                    <a:bodyPr/>
                    <a:lstStyle/>
                    <a:p>
                      <a:r>
                        <a:rPr lang="en-US" sz="2200" dirty="0" smtClean="0"/>
                        <a:t>POST</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http://server/crm.svc/Clients</a:t>
                      </a:r>
                    </a:p>
                  </a:txBody>
                  <a:tcPr marL="117262" marR="117262" marT="54864" marB="54864">
                    <a:lnL w="12700" cap="flat" cmpd="sng" algn="ctr">
                      <a:solidFill>
                        <a:schemeClr val="bg2"/>
                      </a:solidFill>
                      <a:prstDash val="solid"/>
                      <a:round/>
                      <a:headEnd type="none" w="med" len="med"/>
                      <a:tailEnd type="none" w="med" len="med"/>
                    </a:lnL>
                  </a:tcPr>
                </a:tc>
              </a:tr>
              <a:tr h="445008">
                <a:tc>
                  <a:txBody>
                    <a:bodyPr/>
                    <a:lstStyle/>
                    <a:p>
                      <a:r>
                        <a:rPr lang="en-US" sz="2200" dirty="0" smtClean="0"/>
                        <a:t>Updater</a:t>
                      </a:r>
                      <a:endParaRPr lang="en-US" sz="2200" dirty="0"/>
                    </a:p>
                  </a:txBody>
                  <a:tcPr marL="117262" marR="117262" marT="54864" marB="54864">
                    <a:lnR w="12700" cap="flat" cmpd="sng" algn="ctr">
                      <a:solidFill>
                        <a:schemeClr val="bg2"/>
                      </a:solidFill>
                      <a:prstDash val="solid"/>
                      <a:round/>
                      <a:headEnd type="none" w="med" len="med"/>
                      <a:tailEnd type="none" w="med" len="med"/>
                    </a:lnR>
                  </a:tcPr>
                </a:tc>
                <a:tc>
                  <a:txBody>
                    <a:bodyPr/>
                    <a:lstStyle/>
                    <a:p>
                      <a:r>
                        <a:rPr lang="en-US" sz="2200" dirty="0" smtClean="0"/>
                        <a:t>PUT</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http://server/crm.svc/Clients(‘Contoso’)</a:t>
                      </a:r>
                    </a:p>
                  </a:txBody>
                  <a:tcPr marL="117262" marR="117262" marT="54864" marB="54864">
                    <a:lnL w="12700" cap="flat" cmpd="sng" algn="ctr">
                      <a:solidFill>
                        <a:schemeClr val="bg2"/>
                      </a:solidFill>
                      <a:prstDash val="solid"/>
                      <a:round/>
                      <a:headEnd type="none" w="med" len="med"/>
                      <a:tailEnd type="none" w="med" len="med"/>
                    </a:lnL>
                  </a:tcPr>
                </a:tc>
              </a:tr>
              <a:tr h="0">
                <a:tc>
                  <a:txBody>
                    <a:bodyPr/>
                    <a:lstStyle/>
                    <a:p>
                      <a:r>
                        <a:rPr lang="en-US" sz="2200" dirty="0" err="1" smtClean="0"/>
                        <a:t>Deleter</a:t>
                      </a:r>
                      <a:endParaRPr lang="en-US" sz="2200" dirty="0"/>
                    </a:p>
                  </a:txBody>
                  <a:tcPr marL="117262" marR="117262" marT="54864" marB="54864">
                    <a:lnR w="12700" cap="flat" cmpd="sng" algn="ctr">
                      <a:solidFill>
                        <a:schemeClr val="bg2"/>
                      </a:solidFill>
                      <a:prstDash val="solid"/>
                      <a:round/>
                      <a:headEnd type="none" w="med" len="med"/>
                      <a:tailEnd type="none" w="med" len="med"/>
                    </a:lnR>
                  </a:tcPr>
                </a:tc>
                <a:tc>
                  <a:txBody>
                    <a:bodyPr/>
                    <a:lstStyle/>
                    <a:p>
                      <a:r>
                        <a:rPr lang="en-US" sz="2200" dirty="0" smtClean="0"/>
                        <a:t>DELETE</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http://server/crm.svc/Clients(‘Contoso’)</a:t>
                      </a:r>
                    </a:p>
                  </a:txBody>
                  <a:tcPr marL="117262" marR="117262" marT="54864" marB="54864">
                    <a:lnL w="12700" cap="flat" cmpd="sng" algn="ctr">
                      <a:solidFill>
                        <a:schemeClr val="bg2"/>
                      </a:solidFill>
                      <a:prstDash val="solid"/>
                      <a:round/>
                      <a:headEnd type="none" w="med" len="med"/>
                      <a:tailEnd type="none" w="med" len="med"/>
                    </a:lnL>
                  </a:tcPr>
                </a:tc>
              </a:tr>
              <a:tr h="445008">
                <a:tc>
                  <a:txBody>
                    <a:bodyPr/>
                    <a:lstStyle/>
                    <a:p>
                      <a:r>
                        <a:rPr lang="en-US" sz="2200" dirty="0" err="1" smtClean="0"/>
                        <a:t>AssociationNavigator</a:t>
                      </a:r>
                      <a:endParaRPr lang="en-US" sz="2200" dirty="0"/>
                    </a:p>
                  </a:txBody>
                  <a:tcPr marL="117262" marR="117262" marT="54864" marB="54864">
                    <a:lnR w="12700" cap="flat" cmpd="sng" algn="ctr">
                      <a:solidFill>
                        <a:schemeClr val="bg2"/>
                      </a:solidFill>
                      <a:prstDash val="solid"/>
                      <a:round/>
                      <a:headEnd type="none" w="med" len="med"/>
                      <a:tailEnd type="none" w="med" len="med"/>
                    </a:lnR>
                  </a:tcPr>
                </a:tc>
                <a:tc>
                  <a:txBody>
                    <a:bodyPr/>
                    <a:lstStyle/>
                    <a:p>
                      <a:r>
                        <a:rPr lang="en-US" sz="2200" dirty="0" smtClean="0"/>
                        <a:t>GET</a:t>
                      </a:r>
                      <a:endParaRPr lang="en-US" sz="2200" dirty="0"/>
                    </a:p>
                  </a:txBody>
                  <a:tcPr marL="117262" marR="117262" marT="54864" marB="5486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tcPr>
                </a:tc>
                <a:tc>
                  <a:txBody>
                    <a:bodyPr/>
                    <a:lstStyle/>
                    <a:p>
                      <a:r>
                        <a:rPr lang="en-US" sz="1900" dirty="0" smtClean="0"/>
                        <a:t>http://server/crm.svc/Clients(‘Contoso’)/Contacts</a:t>
                      </a:r>
                      <a:endParaRPr lang="en-US" sz="1900" dirty="0"/>
                    </a:p>
                  </a:txBody>
                  <a:tcPr marL="117262" marR="117262" marT="54864" marB="54864">
                    <a:lnL w="12700" cap="flat" cmpd="sng" algn="ctr">
                      <a:solidFill>
                        <a:schemeClr val="bg2"/>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0679804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BCS Models with OData</a:t>
            </a:r>
          </a:p>
        </p:txBody>
      </p:sp>
    </p:spTree>
    <p:extLst>
      <p:ext uri="{BB962C8B-B14F-4D97-AF65-F5344CB8AC3E}">
        <p14:creationId xmlns:p14="http://schemas.microsoft.com/office/powerpoint/2010/main" val="3212988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App-Level ECTs</a:t>
            </a:r>
            <a:endParaRPr lang="en-US" dirty="0"/>
          </a:p>
        </p:txBody>
      </p:sp>
    </p:spTree>
    <p:extLst>
      <p:ext uri="{BB962C8B-B14F-4D97-AF65-F5344CB8AC3E}">
        <p14:creationId xmlns:p14="http://schemas.microsoft.com/office/powerpoint/2010/main" val="345484377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App-Level </a:t>
            </a:r>
            <a:r>
              <a:rPr lang="en-US" dirty="0"/>
              <a:t>ECTs: Overview</a:t>
            </a:r>
          </a:p>
        </p:txBody>
      </p:sp>
      <p:sp>
        <p:nvSpPr>
          <p:cNvPr id="5" name="Content Placeholder 4"/>
          <p:cNvSpPr>
            <a:spLocks noGrp="1"/>
          </p:cNvSpPr>
          <p:nvPr>
            <p:ph type="body" sz="quarter" idx="10"/>
          </p:nvPr>
        </p:nvSpPr>
        <p:spPr>
          <a:xfrm>
            <a:off x="519112" y="1447799"/>
            <a:ext cx="11149013" cy="4070132"/>
          </a:xfrm>
        </p:spPr>
        <p:txBody>
          <a:bodyPr/>
          <a:lstStyle/>
          <a:p>
            <a:r>
              <a:rPr lang="en-US" dirty="0" smtClean="0"/>
              <a:t>In SharePoint 2010, all ECTs were farm </a:t>
            </a:r>
            <a:r>
              <a:rPr lang="en-US" dirty="0" smtClean="0"/>
              <a:t>level</a:t>
            </a:r>
          </a:p>
          <a:p>
            <a:pPr lvl="1"/>
            <a:r>
              <a:rPr lang="fi-FI" dirty="0" smtClean="0"/>
              <a:t>Or in service application level</a:t>
            </a:r>
            <a:endParaRPr lang="en-US" dirty="0" smtClean="0"/>
          </a:p>
          <a:p>
            <a:r>
              <a:rPr lang="en-US" dirty="0" smtClean="0"/>
              <a:t>New 2013 model requires more granular isolation</a:t>
            </a:r>
          </a:p>
          <a:p>
            <a:r>
              <a:rPr lang="en-US" dirty="0" smtClean="0"/>
              <a:t>2013 introduces ability to define ECTs within an App</a:t>
            </a:r>
            <a:endParaRPr lang="en-US" dirty="0"/>
          </a:p>
        </p:txBody>
      </p:sp>
    </p:spTree>
    <p:extLst>
      <p:ext uri="{BB962C8B-B14F-4D97-AF65-F5344CB8AC3E}">
        <p14:creationId xmlns:p14="http://schemas.microsoft.com/office/powerpoint/2010/main" val="6378324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8852965" y="2048897"/>
            <a:ext cx="3182688" cy="2453961"/>
            <a:chOff x="8615232" y="2940633"/>
            <a:chExt cx="3182688" cy="2453961"/>
          </a:xfrm>
        </p:grpSpPr>
        <p:sp>
          <p:nvSpPr>
            <p:cNvPr id="31" name="Rectangle 30"/>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400" dirty="0" smtClean="0">
                  <a:latin typeface="Segoe UI Light" panose="020B0502040204020203" pitchFamily="34" charset="0"/>
                  <a:ea typeface="Segoe UI" pitchFamily="34" charset="0"/>
                  <a:cs typeface="Segoe UI Light" panose="020B0502040204020203" pitchFamily="34" charset="0"/>
                </a:rPr>
                <a:t>External System</a:t>
              </a:r>
              <a:endParaRPr lang="en-US" sz="2400" dirty="0">
                <a:latin typeface="Segoe UI Light" panose="020B0502040204020203" pitchFamily="34" charset="0"/>
                <a:ea typeface="Segoe UI" pitchFamily="34" charset="0"/>
                <a:cs typeface="Segoe UI Light" panose="020B0502040204020203" pitchFamily="34" charset="0"/>
              </a:endParaRPr>
            </a:p>
          </p:txBody>
        </p:sp>
        <p:grpSp>
          <p:nvGrpSpPr>
            <p:cNvPr id="32" name="Group 31"/>
            <p:cNvGrpSpPr>
              <a:grpSpLocks noChangeAspect="1"/>
            </p:cNvGrpSpPr>
            <p:nvPr/>
          </p:nvGrpSpPr>
          <p:grpSpPr>
            <a:xfrm>
              <a:off x="10023120" y="3280445"/>
              <a:ext cx="1774800" cy="1774337"/>
              <a:chOff x="6849580" y="4206958"/>
              <a:chExt cx="2012314" cy="2011789"/>
            </a:xfrm>
          </p:grpSpPr>
          <p:grpSp>
            <p:nvGrpSpPr>
              <p:cNvPr id="53" name="Group 52"/>
              <p:cNvGrpSpPr/>
              <p:nvPr/>
            </p:nvGrpSpPr>
            <p:grpSpPr>
              <a:xfrm>
                <a:off x="7487957" y="4470625"/>
                <a:ext cx="666750" cy="1487475"/>
                <a:chOff x="2081162" y="4640597"/>
                <a:chExt cx="666750" cy="1487475"/>
              </a:xfrm>
              <a:solidFill>
                <a:schemeClr val="bg1"/>
              </a:solidFill>
            </p:grpSpPr>
            <p:sp>
              <p:nvSpPr>
                <p:cNvPr id="55" name="Snip Diagonal Corner Rectangle 5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Isosceles Triangle 5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Isosceles Triangle 5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3" name="Group 32"/>
            <p:cNvGrpSpPr>
              <a:grpSpLocks noChangeAspect="1"/>
            </p:cNvGrpSpPr>
            <p:nvPr/>
          </p:nvGrpSpPr>
          <p:grpSpPr>
            <a:xfrm>
              <a:off x="9581427" y="3619794"/>
              <a:ext cx="1774724" cy="1774800"/>
              <a:chOff x="6849580" y="4206958"/>
              <a:chExt cx="2012314" cy="2011789"/>
            </a:xfrm>
          </p:grpSpPr>
          <p:grpSp>
            <p:nvGrpSpPr>
              <p:cNvPr id="48" name="Group 47"/>
              <p:cNvGrpSpPr/>
              <p:nvPr/>
            </p:nvGrpSpPr>
            <p:grpSpPr>
              <a:xfrm>
                <a:off x="7487957" y="4470625"/>
                <a:ext cx="666750" cy="1487475"/>
                <a:chOff x="2081162" y="4640597"/>
                <a:chExt cx="666750" cy="1487475"/>
              </a:xfrm>
              <a:solidFill>
                <a:schemeClr val="bg1"/>
              </a:solidFill>
            </p:grpSpPr>
            <p:sp>
              <p:nvSpPr>
                <p:cNvPr id="50" name="Snip Diagonal Corner Rectangle 4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Isosceles Triangle 5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4" name="Group 33"/>
            <p:cNvGrpSpPr>
              <a:grpSpLocks noChangeAspect="1"/>
            </p:cNvGrpSpPr>
            <p:nvPr/>
          </p:nvGrpSpPr>
          <p:grpSpPr>
            <a:xfrm>
              <a:off x="8957770" y="3307914"/>
              <a:ext cx="1848871" cy="1774800"/>
              <a:chOff x="6597379" y="1670285"/>
              <a:chExt cx="2095751" cy="2011789"/>
            </a:xfrm>
          </p:grpSpPr>
          <p:grpSp>
            <p:nvGrpSpPr>
              <p:cNvPr id="35" name="Group 34"/>
              <p:cNvGrpSpPr/>
              <p:nvPr/>
            </p:nvGrpSpPr>
            <p:grpSpPr>
              <a:xfrm>
                <a:off x="6680816" y="1670285"/>
                <a:ext cx="2012314" cy="2011789"/>
                <a:chOff x="6849580" y="4206958"/>
                <a:chExt cx="2012314" cy="2011789"/>
              </a:xfrm>
            </p:grpSpPr>
            <p:grpSp>
              <p:nvGrpSpPr>
                <p:cNvPr id="43" name="Group 42"/>
                <p:cNvGrpSpPr/>
                <p:nvPr/>
              </p:nvGrpSpPr>
              <p:grpSpPr>
                <a:xfrm>
                  <a:off x="7487957" y="4470625"/>
                  <a:ext cx="666750" cy="1487475"/>
                  <a:chOff x="2081162" y="4640597"/>
                  <a:chExt cx="666750" cy="1487475"/>
                </a:xfrm>
                <a:solidFill>
                  <a:schemeClr val="bg1"/>
                </a:solidFill>
              </p:grpSpPr>
              <p:sp>
                <p:nvSpPr>
                  <p:cNvPr id="45" name="Snip Diagonal Corner Rectangle 4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Isosceles Triangle 4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Isosceles Triangle 4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6" name="Group 35"/>
              <p:cNvGrpSpPr/>
              <p:nvPr/>
            </p:nvGrpSpPr>
            <p:grpSpPr>
              <a:xfrm>
                <a:off x="6597379" y="2286514"/>
                <a:ext cx="1090092" cy="875577"/>
                <a:chOff x="8743255" y="3259944"/>
                <a:chExt cx="1090092" cy="875577"/>
              </a:xfrm>
            </p:grpSpPr>
            <p:grpSp>
              <p:nvGrpSpPr>
                <p:cNvPr id="37" name="Group 36"/>
                <p:cNvGrpSpPr/>
                <p:nvPr/>
              </p:nvGrpSpPr>
              <p:grpSpPr>
                <a:xfrm>
                  <a:off x="8743255" y="3259944"/>
                  <a:ext cx="1090092" cy="875577"/>
                  <a:chOff x="3599175" y="4220568"/>
                  <a:chExt cx="1090092" cy="875577"/>
                </a:xfrm>
              </p:grpSpPr>
              <p:sp>
                <p:nvSpPr>
                  <p:cNvPr id="39" name="Rounded Rectangle 3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p:cNvGrpSpPr/>
                  <p:nvPr/>
                </p:nvGrpSpPr>
                <p:grpSpPr>
                  <a:xfrm>
                    <a:off x="3614541" y="4243079"/>
                    <a:ext cx="1057169" cy="832818"/>
                    <a:chOff x="3705190" y="4561217"/>
                    <a:chExt cx="1057169" cy="832818"/>
                  </a:xfrm>
                </p:grpSpPr>
                <p:pic>
                  <p:nvPicPr>
                    <p:cNvPr id="4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2" name="Rectangle 4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6" descr="\\MAGNUM\Projects\Microsoft\Cloud Power FY12\Design\Icons\PNGs\Web Service.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sp>
        <p:nvSpPr>
          <p:cNvPr id="2" name="Title 1"/>
          <p:cNvSpPr>
            <a:spLocks noGrp="1"/>
          </p:cNvSpPr>
          <p:nvPr>
            <p:ph type="title"/>
          </p:nvPr>
        </p:nvSpPr>
        <p:spPr/>
        <p:txBody>
          <a:bodyPr/>
          <a:lstStyle/>
          <a:p>
            <a:r>
              <a:rPr lang="fi-FI" dirty="0"/>
              <a:t>App level external content types</a:t>
            </a:r>
            <a:endParaRPr lang="en-US" dirty="0"/>
          </a:p>
        </p:txBody>
      </p:sp>
      <p:pic>
        <p:nvPicPr>
          <p:cNvPr id="29" name="Picture 28"/>
          <p:cNvPicPr>
            <a:picLocks noChangeAspect="1"/>
          </p:cNvPicPr>
          <p:nvPr/>
        </p:nvPicPr>
        <p:blipFill>
          <a:blip r:embed="rId6"/>
          <a:stretch>
            <a:fillRect/>
          </a:stretch>
        </p:blipFill>
        <p:spPr>
          <a:xfrm>
            <a:off x="336622" y="2020623"/>
            <a:ext cx="2753155" cy="1442385"/>
          </a:xfrm>
          <a:prstGeom prst="rect">
            <a:avLst/>
          </a:prstGeom>
          <a:ln>
            <a:solidFill>
              <a:schemeClr val="bg1">
                <a:lumMod val="65000"/>
              </a:schemeClr>
            </a:solidFill>
          </a:ln>
        </p:spPr>
      </p:pic>
      <p:sp>
        <p:nvSpPr>
          <p:cNvPr id="3" name="TextBox 2"/>
          <p:cNvSpPr txBox="1"/>
          <p:nvPr/>
        </p:nvSpPr>
        <p:spPr>
          <a:xfrm>
            <a:off x="365460" y="1660700"/>
            <a:ext cx="3540205" cy="914400"/>
          </a:xfrm>
          <a:prstGeom prst="rect">
            <a:avLst/>
          </a:prstGeom>
          <a:noFill/>
        </p:spPr>
        <p:txBody>
          <a:bodyPr wrap="none" lIns="0" tIns="0" rIns="0" bIns="0" rtlCol="0">
            <a:noAutofit/>
          </a:bodyPr>
          <a:lstStyle/>
          <a:p>
            <a:pPr algn="r"/>
            <a:r>
              <a:rPr lang="fi-FI" sz="2000" dirty="0" smtClean="0">
                <a:gradFill>
                  <a:gsLst>
                    <a:gs pos="0">
                      <a:schemeClr val="tx1"/>
                    </a:gs>
                    <a:gs pos="86000">
                      <a:schemeClr val="tx1"/>
                    </a:gs>
                  </a:gsLst>
                  <a:lin ang="5400000" scaled="0"/>
                </a:gradFill>
                <a:latin typeface="Segoe UI Light" pitchFamily="34" charset="0"/>
              </a:rPr>
              <a:t>BusinessDataMetadataCatalog</a:t>
            </a:r>
            <a:br>
              <a:rPr lang="fi-FI" sz="2000" dirty="0" smtClean="0">
                <a:gradFill>
                  <a:gsLst>
                    <a:gs pos="0">
                      <a:schemeClr val="tx1"/>
                    </a:gs>
                    <a:gs pos="86000">
                      <a:schemeClr val="tx1"/>
                    </a:gs>
                  </a:gsLst>
                  <a:lin ang="5400000" scaled="0"/>
                </a:gradFill>
                <a:latin typeface="Segoe UI Light" pitchFamily="34" charset="0"/>
              </a:rPr>
            </a:br>
            <a:r>
              <a:rPr lang="fi-FI" sz="2000" dirty="0" smtClean="0">
                <a:gradFill>
                  <a:gsLst>
                    <a:gs pos="0">
                      <a:schemeClr val="tx1"/>
                    </a:gs>
                    <a:gs pos="86000">
                      <a:schemeClr val="tx1"/>
                    </a:gs>
                  </a:gsLst>
                  <a:lin ang="5400000" scaled="0"/>
                </a:gradFill>
                <a:latin typeface="Segoe UI Light" pitchFamily="34" charset="0"/>
              </a:rPr>
              <a:t>-library</a:t>
            </a:r>
            <a:endParaRPr lang="en-US" sz="2000" dirty="0" smtClean="0">
              <a:gradFill>
                <a:gsLst>
                  <a:gs pos="0">
                    <a:schemeClr val="tx1"/>
                  </a:gs>
                  <a:gs pos="86000">
                    <a:schemeClr val="tx1"/>
                  </a:gs>
                </a:gsLst>
                <a:lin ang="5400000" scaled="0"/>
              </a:gradFill>
              <a:latin typeface="Segoe UI Light" pitchFamily="34" charset="0"/>
            </a:endParaRPr>
          </a:p>
        </p:txBody>
      </p:sp>
      <p:sp>
        <p:nvSpPr>
          <p:cNvPr id="16" name="TextBox 15"/>
          <p:cNvSpPr txBox="1"/>
          <p:nvPr/>
        </p:nvSpPr>
        <p:spPr>
          <a:xfrm>
            <a:off x="1045350" y="3681417"/>
            <a:ext cx="1365783" cy="457200"/>
          </a:xfrm>
          <a:prstGeom prst="rect">
            <a:avLst/>
          </a:prstGeom>
          <a:noFill/>
        </p:spPr>
        <p:txBody>
          <a:bodyPr wrap="none" lIns="0" tIns="0" rIns="0" bIns="0" rtlCol="0">
            <a:noAutofit/>
          </a:bodyPr>
          <a:lstStyle/>
          <a:p>
            <a:pPr algn="r"/>
            <a:r>
              <a:rPr lang="fi-FI" sz="2000" dirty="0" smtClean="0">
                <a:gradFill>
                  <a:gsLst>
                    <a:gs pos="0">
                      <a:schemeClr val="tx1"/>
                    </a:gs>
                    <a:gs pos="86000">
                      <a:schemeClr val="tx1"/>
                    </a:gs>
                  </a:gsLst>
                  <a:lin ang="5400000" scaled="0"/>
                </a:gradFill>
                <a:latin typeface="Segoe UI Light" pitchFamily="34" charset="0"/>
              </a:rPr>
              <a:t>BDCM files</a:t>
            </a:r>
            <a:endParaRPr lang="en-US" sz="2000" dirty="0" smtClean="0">
              <a:gradFill>
                <a:gsLst>
                  <a:gs pos="0">
                    <a:schemeClr val="tx1"/>
                  </a:gs>
                  <a:gs pos="86000">
                    <a:schemeClr val="tx1"/>
                  </a:gs>
                </a:gsLst>
                <a:lin ang="5400000" scaled="0"/>
              </a:gradFill>
              <a:latin typeface="Segoe UI Light" pitchFamily="34" charset="0"/>
            </a:endParaRPr>
          </a:p>
        </p:txBody>
      </p:sp>
      <p:sp>
        <p:nvSpPr>
          <p:cNvPr id="5" name="Rectangle 4"/>
          <p:cNvSpPr/>
          <p:nvPr/>
        </p:nvSpPr>
        <p:spPr bwMode="auto">
          <a:xfrm>
            <a:off x="5093353" y="2311785"/>
            <a:ext cx="2714625" cy="1166215"/>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r>
              <a:rPr lang="fi-FI" sz="2200" dirty="0" smtClean="0">
                <a:solidFill>
                  <a:schemeClr val="bg1"/>
                </a:solidFill>
                <a:latin typeface="Segoe Condensed" pitchFamily="34" charset="0"/>
              </a:rPr>
              <a:t>BDC Runtime</a:t>
            </a:r>
            <a:endParaRPr lang="en-US" sz="2200" dirty="0" smtClean="0">
              <a:solidFill>
                <a:schemeClr val="bg1"/>
              </a:solidFill>
              <a:latin typeface="Segoe Condensed" pitchFamily="34" charset="0"/>
            </a:endParaRPr>
          </a:p>
        </p:txBody>
      </p:sp>
      <p:grpSp>
        <p:nvGrpSpPr>
          <p:cNvPr id="17" name="Group 16"/>
          <p:cNvGrpSpPr/>
          <p:nvPr/>
        </p:nvGrpSpPr>
        <p:grpSpPr>
          <a:xfrm>
            <a:off x="5335969" y="4502858"/>
            <a:ext cx="2152651" cy="1943100"/>
            <a:chOff x="5335969" y="4706066"/>
            <a:chExt cx="2152651" cy="1943100"/>
          </a:xfrm>
        </p:grpSpPr>
        <p:sp>
          <p:nvSpPr>
            <p:cNvPr id="19" name="Rectangle 18"/>
            <p:cNvSpPr/>
            <p:nvPr/>
          </p:nvSpPr>
          <p:spPr bwMode="auto">
            <a:xfrm>
              <a:off x="5335969" y="4706066"/>
              <a:ext cx="2152651" cy="19431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latin typeface="Segoe Condensed" pitchFamily="34" charset="0"/>
                </a:rPr>
                <a:t>External List</a:t>
              </a:r>
              <a:endParaRPr lang="en-US" sz="2200" dirty="0" smtClean="0">
                <a:gradFill>
                  <a:gsLst>
                    <a:gs pos="0">
                      <a:srgbClr val="FFFFFF"/>
                    </a:gs>
                    <a:gs pos="100000">
                      <a:srgbClr val="FFFFFF"/>
                    </a:gs>
                  </a:gsLst>
                  <a:lin ang="5400000" scaled="0"/>
                </a:gradFill>
                <a:latin typeface="Segoe Condensed" pitchFamily="34" charset="0"/>
              </a:endParaRPr>
            </a:p>
          </p:txBody>
        </p:sp>
        <p:sp>
          <p:nvSpPr>
            <p:cNvPr id="20" name="Rectangle 19"/>
            <p:cNvSpPr/>
            <p:nvPr/>
          </p:nvSpPr>
          <p:spPr bwMode="auto">
            <a:xfrm>
              <a:off x="5481473" y="5184617"/>
              <a:ext cx="1875111" cy="220716"/>
            </a:xfrm>
            <a:prstGeom prst="rect">
              <a:avLst/>
            </a:prstGeom>
            <a:solidFill>
              <a:schemeClr val="bg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2"/>
                </a:solidFill>
                <a:latin typeface="Segoe Condensed" pitchFamily="34" charset="0"/>
              </a:endParaRPr>
            </a:p>
          </p:txBody>
        </p:sp>
        <p:sp>
          <p:nvSpPr>
            <p:cNvPr id="21" name="Rectangle 20"/>
            <p:cNvSpPr/>
            <p:nvPr/>
          </p:nvSpPr>
          <p:spPr bwMode="auto">
            <a:xfrm>
              <a:off x="5481473" y="5456900"/>
              <a:ext cx="1875111" cy="220716"/>
            </a:xfrm>
            <a:prstGeom prst="rect">
              <a:avLst/>
            </a:prstGeom>
            <a:solidFill>
              <a:schemeClr val="bg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2"/>
                </a:solidFill>
                <a:latin typeface="Segoe Condensed" pitchFamily="34" charset="0"/>
              </a:endParaRPr>
            </a:p>
          </p:txBody>
        </p:sp>
        <p:sp>
          <p:nvSpPr>
            <p:cNvPr id="22" name="Rectangle 21"/>
            <p:cNvSpPr/>
            <p:nvPr/>
          </p:nvSpPr>
          <p:spPr bwMode="auto">
            <a:xfrm>
              <a:off x="5481473" y="5726228"/>
              <a:ext cx="1875111" cy="220716"/>
            </a:xfrm>
            <a:prstGeom prst="rect">
              <a:avLst/>
            </a:prstGeom>
            <a:solidFill>
              <a:schemeClr val="bg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2"/>
                </a:solidFill>
                <a:latin typeface="Segoe Condensed" pitchFamily="34" charset="0"/>
              </a:endParaRPr>
            </a:p>
          </p:txBody>
        </p:sp>
        <p:sp>
          <p:nvSpPr>
            <p:cNvPr id="23" name="Rectangle 22"/>
            <p:cNvSpPr/>
            <p:nvPr/>
          </p:nvSpPr>
          <p:spPr bwMode="auto">
            <a:xfrm>
              <a:off x="5481473" y="5995556"/>
              <a:ext cx="1875111" cy="220716"/>
            </a:xfrm>
            <a:prstGeom prst="rect">
              <a:avLst/>
            </a:prstGeom>
            <a:solidFill>
              <a:schemeClr val="bg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2"/>
                </a:solidFill>
                <a:latin typeface="Segoe Condensed" pitchFamily="34" charset="0"/>
              </a:endParaRPr>
            </a:p>
          </p:txBody>
        </p:sp>
        <p:sp>
          <p:nvSpPr>
            <p:cNvPr id="24" name="Rectangle 23"/>
            <p:cNvSpPr/>
            <p:nvPr/>
          </p:nvSpPr>
          <p:spPr bwMode="auto">
            <a:xfrm>
              <a:off x="5481472" y="6267839"/>
              <a:ext cx="1875111" cy="220716"/>
            </a:xfrm>
            <a:prstGeom prst="rect">
              <a:avLst/>
            </a:prstGeom>
            <a:solidFill>
              <a:schemeClr val="bg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82880" tIns="72000" rIns="182880" bIns="72000"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2"/>
                </a:solidFill>
                <a:latin typeface="Segoe Condensed" pitchFamily="34" charset="0"/>
              </a:endParaRPr>
            </a:p>
          </p:txBody>
        </p:sp>
      </p:grpSp>
      <p:cxnSp>
        <p:nvCxnSpPr>
          <p:cNvPr id="58" name="Straight Arrow Connector 57"/>
          <p:cNvCxnSpPr/>
          <p:nvPr/>
        </p:nvCxnSpPr>
        <p:spPr>
          <a:xfrm flipV="1">
            <a:off x="7729684" y="2894891"/>
            <a:ext cx="1191826" cy="1"/>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H="1">
            <a:off x="6432331" y="3499020"/>
            <a:ext cx="18335" cy="987741"/>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V="1">
            <a:off x="3793496" y="2922423"/>
            <a:ext cx="1355370" cy="16347"/>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grpSp>
        <p:nvGrpSpPr>
          <p:cNvPr id="7177" name="Group 7176"/>
          <p:cNvGrpSpPr/>
          <p:nvPr/>
        </p:nvGrpSpPr>
        <p:grpSpPr>
          <a:xfrm>
            <a:off x="2197685" y="2653851"/>
            <a:ext cx="1747096" cy="1438341"/>
            <a:chOff x="1787851" y="4234673"/>
            <a:chExt cx="1747096" cy="1438341"/>
          </a:xfrm>
        </p:grpSpPr>
        <p:pic>
          <p:nvPicPr>
            <p:cNvPr id="71" name="Picture 5" descr="C:\Users\mitchellg\Desktop\Folder.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162990" y="4234673"/>
              <a:ext cx="1371957" cy="1371600"/>
            </a:xfrm>
            <a:prstGeom prst="rect">
              <a:avLst/>
            </a:prstGeom>
            <a:noFill/>
          </p:spPr>
        </p:pic>
        <p:grpSp>
          <p:nvGrpSpPr>
            <p:cNvPr id="7176" name="Group 7175"/>
            <p:cNvGrpSpPr/>
            <p:nvPr/>
          </p:nvGrpSpPr>
          <p:grpSpPr>
            <a:xfrm>
              <a:off x="1787851" y="4749858"/>
              <a:ext cx="618517" cy="618356"/>
              <a:chOff x="1093298" y="4337050"/>
              <a:chExt cx="618517" cy="618356"/>
            </a:xfrm>
          </p:grpSpPr>
          <p:sp>
            <p:nvSpPr>
              <p:cNvPr id="7169" name="Rounded Rectangle 7168"/>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3" descr="\\MAGNUM\Projects\Microsoft\Cloud Power FY12\Design\ICONS_PNG\Document.png"/>
              <p:cNvPicPr>
                <a:picLocks noChangeAspect="1" noChangeArrowheads="1"/>
              </p:cNvPicPr>
              <p:nvPr/>
            </p:nvPicPr>
            <p:blipFill>
              <a:blip r:embed="rId8"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nvGrpSpPr>
            <p:cNvPr id="87" name="Group 86"/>
            <p:cNvGrpSpPr/>
            <p:nvPr/>
          </p:nvGrpSpPr>
          <p:grpSpPr>
            <a:xfrm>
              <a:off x="1940251" y="4902258"/>
              <a:ext cx="618517" cy="618356"/>
              <a:chOff x="1093298" y="4337050"/>
              <a:chExt cx="618517" cy="618356"/>
            </a:xfrm>
          </p:grpSpPr>
          <p:sp>
            <p:nvSpPr>
              <p:cNvPr id="88" name="Rounded Rectangle 87"/>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3" descr="\\MAGNUM\Projects\Microsoft\Cloud Power FY12\Design\ICONS_PNG\Document.png"/>
              <p:cNvPicPr>
                <a:picLocks noChangeAspect="1" noChangeArrowheads="1"/>
              </p:cNvPicPr>
              <p:nvPr/>
            </p:nvPicPr>
            <p:blipFill>
              <a:blip r:embed="rId8"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nvGrpSpPr>
            <p:cNvPr id="90" name="Group 89"/>
            <p:cNvGrpSpPr/>
            <p:nvPr/>
          </p:nvGrpSpPr>
          <p:grpSpPr>
            <a:xfrm>
              <a:off x="2092651" y="5054658"/>
              <a:ext cx="618517" cy="618356"/>
              <a:chOff x="1093298" y="4337050"/>
              <a:chExt cx="618517" cy="618356"/>
            </a:xfrm>
          </p:grpSpPr>
          <p:sp>
            <p:nvSpPr>
              <p:cNvPr id="91" name="Rounded Rectangle 90"/>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2" name="Picture 3" descr="\\MAGNUM\Projects\Microsoft\Cloud Power FY12\Design\ICONS_PNG\Document.png"/>
              <p:cNvPicPr>
                <a:picLocks noChangeAspect="1" noChangeArrowheads="1"/>
              </p:cNvPicPr>
              <p:nvPr/>
            </p:nvPicPr>
            <p:blipFill>
              <a:blip r:embed="rId8"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sp>
        <p:nvSpPr>
          <p:cNvPr id="59" name="TextBox 58"/>
          <p:cNvSpPr txBox="1"/>
          <p:nvPr/>
        </p:nvSpPr>
        <p:spPr>
          <a:xfrm>
            <a:off x="7502088" y="5253692"/>
            <a:ext cx="2519381" cy="610795"/>
          </a:xfrm>
          <a:prstGeom prst="rect">
            <a:avLst/>
          </a:prstGeom>
          <a:noFill/>
        </p:spPr>
        <p:txBody>
          <a:bodyPr wrap="none" lIns="117208" tIns="58604" rIns="117208" bIns="58604" rtlCol="0">
            <a:spAutoFit/>
          </a:bodyPr>
          <a:lstStyle/>
          <a:p>
            <a:r>
              <a:rPr lang="en-US" sz="1600" dirty="0" err="1">
                <a:solidFill>
                  <a:sysClr val="windowText" lastClr="000000"/>
                </a:solidFill>
                <a:latin typeface="+mj-lt"/>
              </a:rPr>
              <a:t>MetadataCatalogFileName</a:t>
            </a:r>
            <a:endParaRPr lang="en-US" sz="1600" dirty="0">
              <a:solidFill>
                <a:sysClr val="windowText" lastClr="000000"/>
              </a:solidFill>
              <a:latin typeface="+mj-lt"/>
            </a:endParaRPr>
          </a:p>
          <a:p>
            <a:r>
              <a:rPr lang="en-US" sz="1600" dirty="0">
                <a:solidFill>
                  <a:sysClr val="windowText" lastClr="000000"/>
                </a:solidFill>
                <a:latin typeface="+mj-lt"/>
              </a:rPr>
              <a:t>= </a:t>
            </a:r>
            <a:r>
              <a:rPr lang="en-US" sz="1600" dirty="0" err="1">
                <a:solidFill>
                  <a:sysClr val="windowText" lastClr="000000"/>
                </a:solidFill>
                <a:latin typeface="+mj-lt"/>
              </a:rPr>
              <a:t>MyModel.BDCM</a:t>
            </a:r>
            <a:endParaRPr lang="en-US" sz="1600" dirty="0">
              <a:solidFill>
                <a:sysClr val="windowText" lastClr="000000"/>
              </a:solidFill>
              <a:latin typeface="+mj-lt"/>
            </a:endParaRPr>
          </a:p>
        </p:txBody>
      </p:sp>
    </p:spTree>
    <p:extLst>
      <p:ext uri="{BB962C8B-B14F-4D97-AF65-F5344CB8AC3E}">
        <p14:creationId xmlns:p14="http://schemas.microsoft.com/office/powerpoint/2010/main" val="3178880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App-Level ECTS</a:t>
            </a:r>
            <a:endParaRPr lang="en-US" dirty="0"/>
          </a:p>
        </p:txBody>
      </p:sp>
      <p:sp>
        <p:nvSpPr>
          <p:cNvPr id="2" name="Text Placeholder 1"/>
          <p:cNvSpPr>
            <a:spLocks noGrp="1"/>
          </p:cNvSpPr>
          <p:nvPr>
            <p:ph type="body" sz="quarter" idx="10"/>
          </p:nvPr>
        </p:nvSpPr>
        <p:spPr/>
        <p:txBody>
          <a:bodyPr/>
          <a:lstStyle/>
          <a:p>
            <a:r>
              <a:rPr lang="en-US" dirty="0" smtClean="0"/>
              <a:t>External List Instances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83" y="2198891"/>
            <a:ext cx="6222078" cy="4128337"/>
          </a:xfrm>
          <a:prstGeom prst="rect">
            <a:avLst/>
          </a:prstGeom>
          <a:ln>
            <a:solidFill>
              <a:schemeClr val="tx1"/>
            </a:solidFill>
          </a:ln>
        </p:spPr>
      </p:pic>
    </p:spTree>
    <p:extLst>
      <p:ext uri="{BB962C8B-B14F-4D97-AF65-F5344CB8AC3E}">
        <p14:creationId xmlns:p14="http://schemas.microsoft.com/office/powerpoint/2010/main" val="31728585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App-Level ECTS</a:t>
            </a:r>
          </a:p>
        </p:txBody>
      </p:sp>
    </p:spTree>
    <p:extLst>
      <p:ext uri="{BB962C8B-B14F-4D97-AF65-F5344CB8AC3E}">
        <p14:creationId xmlns:p14="http://schemas.microsoft.com/office/powerpoint/2010/main" val="1557178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CSOM and REST Interfaces</a:t>
            </a:r>
            <a:endParaRPr lang="en-US" dirty="0"/>
          </a:p>
        </p:txBody>
      </p:sp>
    </p:spTree>
    <p:extLst>
      <p:ext uri="{BB962C8B-B14F-4D97-AF65-F5344CB8AC3E}">
        <p14:creationId xmlns:p14="http://schemas.microsoft.com/office/powerpoint/2010/main" val="33803394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Business Connectivity Services Overview</a:t>
            </a:r>
          </a:p>
          <a:p>
            <a:pPr>
              <a:spcBef>
                <a:spcPts val="769"/>
              </a:spcBef>
            </a:pPr>
            <a:r>
              <a:rPr lang="en-US" dirty="0" err="1"/>
              <a:t>O</a:t>
            </a:r>
            <a:r>
              <a:rPr lang="en-US" dirty="0" err="1" smtClean="0"/>
              <a:t>Data</a:t>
            </a:r>
            <a:r>
              <a:rPr lang="en-US" dirty="0" smtClean="0"/>
              <a:t> Sources</a:t>
            </a:r>
            <a:endParaRPr lang="en-US" dirty="0"/>
          </a:p>
          <a:p>
            <a:pPr>
              <a:spcBef>
                <a:spcPts val="769"/>
              </a:spcBef>
            </a:pPr>
            <a:r>
              <a:rPr lang="en-US" dirty="0"/>
              <a:t>App-Level External Content </a:t>
            </a:r>
            <a:r>
              <a:rPr lang="en-US" dirty="0" smtClean="0"/>
              <a:t>Types</a:t>
            </a:r>
          </a:p>
          <a:p>
            <a:pPr>
              <a:spcBef>
                <a:spcPts val="769"/>
              </a:spcBef>
            </a:pPr>
            <a:r>
              <a:rPr lang="en-US" dirty="0" smtClean="0"/>
              <a:t>CSOM and REST Interfaces</a:t>
            </a:r>
            <a:endParaRPr lang="en-US" dirty="0"/>
          </a:p>
          <a:p>
            <a:pPr>
              <a:spcBef>
                <a:spcPts val="769"/>
              </a:spcBef>
            </a:pPr>
            <a:r>
              <a:rPr lang="en-US" dirty="0" smtClean="0"/>
              <a:t>Notifications &amp; Custom Event Receivers</a:t>
            </a:r>
            <a:endParaRPr lang="en-US" dirty="0"/>
          </a:p>
        </p:txBody>
      </p:sp>
    </p:spTree>
    <p:extLst>
      <p:ext uri="{BB962C8B-B14F-4D97-AF65-F5344CB8AC3E}">
        <p14:creationId xmlns:p14="http://schemas.microsoft.com/office/powerpoint/2010/main" val="25695325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a:t>
            </a:r>
            <a:r>
              <a:rPr lang="en-US" dirty="0" smtClean="0"/>
              <a:t>– Client Side Object Model</a:t>
            </a:r>
            <a:endParaRPr lang="en-US" dirty="0"/>
          </a:p>
        </p:txBody>
      </p:sp>
      <p:sp>
        <p:nvSpPr>
          <p:cNvPr id="2" name="Text Placeholder 1"/>
          <p:cNvSpPr>
            <a:spLocks noGrp="1"/>
          </p:cNvSpPr>
          <p:nvPr>
            <p:ph type="body" sz="quarter" idx="10"/>
          </p:nvPr>
        </p:nvSpPr>
        <p:spPr/>
        <p:txBody>
          <a:bodyPr/>
          <a:lstStyle/>
          <a:p>
            <a:r>
              <a:rPr lang="en-US" sz="2000" dirty="0" err="1"/>
              <a:t>var</a:t>
            </a:r>
            <a:r>
              <a:rPr lang="en-US" sz="2000" dirty="0"/>
              <a:t> </a:t>
            </a:r>
            <a:r>
              <a:rPr lang="en-US" sz="2000" dirty="0" err="1"/>
              <a:t>ctx</a:t>
            </a:r>
            <a:r>
              <a:rPr lang="en-US" sz="2000" dirty="0"/>
              <a:t> = new </a:t>
            </a:r>
            <a:r>
              <a:rPr lang="en-US" sz="2000" dirty="0" err="1"/>
              <a:t>SP.ClientContext</a:t>
            </a:r>
            <a:r>
              <a:rPr lang="en-US" sz="2000" dirty="0"/>
              <a:t>();</a:t>
            </a:r>
          </a:p>
          <a:p>
            <a:r>
              <a:rPr lang="en-US" sz="2000" dirty="0" err="1"/>
              <a:t>var</a:t>
            </a:r>
            <a:r>
              <a:rPr lang="en-US" sz="2000" dirty="0"/>
              <a:t> web = </a:t>
            </a:r>
            <a:r>
              <a:rPr lang="en-US" sz="2000" dirty="0" err="1"/>
              <a:t>ctx.get_web</a:t>
            </a:r>
            <a:r>
              <a:rPr lang="en-US" sz="2000" dirty="0"/>
              <a:t>();</a:t>
            </a:r>
          </a:p>
          <a:p>
            <a:r>
              <a:rPr lang="en-US" sz="2000" dirty="0"/>
              <a:t>entity = </a:t>
            </a:r>
            <a:r>
              <a:rPr lang="en-US" sz="2000" dirty="0" err="1"/>
              <a:t>web.getAppBdcCatalog</a:t>
            </a:r>
            <a:r>
              <a:rPr lang="en-US" sz="2000" dirty="0"/>
              <a:t>().</a:t>
            </a:r>
            <a:r>
              <a:rPr lang="en-US" sz="2000" dirty="0" err="1"/>
              <a:t>getEntity</a:t>
            </a:r>
            <a:r>
              <a:rPr lang="en-US" sz="2000" dirty="0"/>
              <a:t>(</a:t>
            </a:r>
            <a:r>
              <a:rPr lang="en-US" sz="2000" dirty="0" err="1"/>
              <a:t>entityNameSpace</a:t>
            </a:r>
            <a:r>
              <a:rPr lang="en-US" sz="2000" dirty="0"/>
              <a:t>, </a:t>
            </a:r>
            <a:r>
              <a:rPr lang="en-US" sz="2000" dirty="0" err="1"/>
              <a:t>entityName</a:t>
            </a:r>
            <a:r>
              <a:rPr lang="en-US" sz="2000" dirty="0"/>
              <a:t>);</a:t>
            </a:r>
          </a:p>
          <a:p>
            <a:r>
              <a:rPr lang="en-US" sz="2000" dirty="0" err="1"/>
              <a:t>ctx.load</a:t>
            </a:r>
            <a:r>
              <a:rPr lang="en-US" sz="2000" dirty="0"/>
              <a:t>(entity</a:t>
            </a:r>
            <a:r>
              <a:rPr lang="en-US" sz="2000" dirty="0" smtClean="0"/>
              <a:t>);</a:t>
            </a:r>
          </a:p>
          <a:p>
            <a:endParaRPr lang="en-US" sz="2000" dirty="0"/>
          </a:p>
          <a:p>
            <a:r>
              <a:rPr lang="en-US" sz="2000" dirty="0" err="1"/>
              <a:t>lobSystem</a:t>
            </a:r>
            <a:r>
              <a:rPr lang="en-US" sz="2000" dirty="0"/>
              <a:t> = </a:t>
            </a:r>
            <a:r>
              <a:rPr lang="en-US" sz="2000" dirty="0" err="1"/>
              <a:t>entity.getLobSystem</a:t>
            </a:r>
            <a:r>
              <a:rPr lang="en-US" sz="2000" dirty="0"/>
              <a:t>();</a:t>
            </a:r>
          </a:p>
          <a:p>
            <a:r>
              <a:rPr lang="en-US" sz="2000" dirty="0" err="1"/>
              <a:t>ctx.load</a:t>
            </a:r>
            <a:r>
              <a:rPr lang="en-US" sz="2000" dirty="0"/>
              <a:t>(</a:t>
            </a:r>
            <a:r>
              <a:rPr lang="en-US" sz="2000" dirty="0" err="1"/>
              <a:t>lobSystem</a:t>
            </a:r>
            <a:r>
              <a:rPr lang="en-US" sz="2000" dirty="0" smtClean="0"/>
              <a:t>);</a:t>
            </a:r>
          </a:p>
          <a:p>
            <a:endParaRPr lang="en-US" sz="2000" dirty="0"/>
          </a:p>
          <a:p>
            <a:r>
              <a:rPr lang="en-US" sz="2000" dirty="0" err="1"/>
              <a:t>lobSystemInstances</a:t>
            </a:r>
            <a:r>
              <a:rPr lang="en-US" sz="2000" dirty="0"/>
              <a:t> = </a:t>
            </a:r>
            <a:r>
              <a:rPr lang="en-US" sz="2000" dirty="0" err="1"/>
              <a:t>lobSystem.getLobSystemInstances</a:t>
            </a:r>
            <a:r>
              <a:rPr lang="en-US" sz="2000" dirty="0"/>
              <a:t>();</a:t>
            </a:r>
          </a:p>
          <a:p>
            <a:r>
              <a:rPr lang="en-US" sz="2000" dirty="0" err="1"/>
              <a:t>ctx.load</a:t>
            </a:r>
            <a:r>
              <a:rPr lang="en-US" sz="2000" dirty="0"/>
              <a:t>(</a:t>
            </a:r>
            <a:r>
              <a:rPr lang="en-US" sz="2000" dirty="0" err="1"/>
              <a:t>lobSystemInstances</a:t>
            </a:r>
            <a:r>
              <a:rPr lang="en-US" sz="2000" dirty="0"/>
              <a:t>);</a:t>
            </a:r>
          </a:p>
          <a:p>
            <a:endParaRPr lang="en-US" sz="2000" dirty="0"/>
          </a:p>
          <a:p>
            <a:r>
              <a:rPr lang="en-US" sz="2000" dirty="0" err="1"/>
              <a:t>ctx.executeQueryAsync</a:t>
            </a:r>
            <a:r>
              <a:rPr lang="en-US" sz="2000" dirty="0"/>
              <a:t>(success, failure);</a:t>
            </a:r>
            <a:endParaRPr lang="en-US" sz="2000" dirty="0"/>
          </a:p>
        </p:txBody>
      </p:sp>
    </p:spTree>
    <p:extLst>
      <p:ext uri="{BB962C8B-B14F-4D97-AF65-F5344CB8AC3E}">
        <p14:creationId xmlns:p14="http://schemas.microsoft.com/office/powerpoint/2010/main" val="20706282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RESTfu</a:t>
            </a:r>
            <a:r>
              <a:rPr lang="en-US" dirty="0" err="1" smtClean="0"/>
              <a:t>l</a:t>
            </a:r>
            <a:r>
              <a:rPr lang="en-US" dirty="0" smtClean="0"/>
              <a:t> Access to External List</a:t>
            </a:r>
            <a:endParaRPr lang="en-US" dirty="0"/>
          </a:p>
        </p:txBody>
      </p:sp>
      <p:sp>
        <p:nvSpPr>
          <p:cNvPr id="2" name="Text Placeholder 1"/>
          <p:cNvSpPr>
            <a:spLocks noGrp="1"/>
          </p:cNvSpPr>
          <p:nvPr>
            <p:ph type="body" sz="quarter" idx="10"/>
          </p:nvPr>
        </p:nvSpPr>
        <p:spPr/>
        <p:txBody>
          <a:bodyPr/>
          <a:lstStyle/>
          <a:p>
            <a:r>
              <a:rPr lang="en-US" sz="2000" dirty="0"/>
              <a:t> </a:t>
            </a:r>
            <a:r>
              <a:rPr lang="en-US" sz="2000" dirty="0" err="1"/>
              <a:t>AppLevelECT.Grid.prototype</a:t>
            </a:r>
            <a:r>
              <a:rPr lang="en-US" sz="2000" dirty="0"/>
              <a:t> = </a:t>
            </a:r>
            <a:r>
              <a:rPr lang="en-US" sz="2000" dirty="0" smtClean="0"/>
              <a:t>{</a:t>
            </a:r>
            <a:endParaRPr lang="en-US" sz="2000" dirty="0"/>
          </a:p>
          <a:p>
            <a:r>
              <a:rPr lang="en-US" sz="2000" dirty="0"/>
              <a:t>        </a:t>
            </a:r>
            <a:r>
              <a:rPr lang="en-US" sz="2000" dirty="0" err="1"/>
              <a:t>init</a:t>
            </a:r>
            <a:r>
              <a:rPr lang="en-US" sz="2000" dirty="0"/>
              <a:t>: function () </a:t>
            </a:r>
            <a:r>
              <a:rPr lang="en-US" sz="2000" dirty="0" smtClean="0"/>
              <a:t>{</a:t>
            </a:r>
            <a:endParaRPr lang="en-US" sz="2000" dirty="0"/>
          </a:p>
          <a:p>
            <a:r>
              <a:rPr lang="en-US" sz="2000" dirty="0"/>
              <a:t>            $.</a:t>
            </a:r>
            <a:r>
              <a:rPr lang="en-US" sz="2000" dirty="0" err="1"/>
              <a:t>ajax</a:t>
            </a:r>
            <a:r>
              <a:rPr lang="en-US" sz="2000" dirty="0"/>
              <a:t>({</a:t>
            </a:r>
          </a:p>
          <a:p>
            <a:r>
              <a:rPr lang="en-US" sz="2000" dirty="0"/>
              <a:t>                url: </a:t>
            </a:r>
            <a:r>
              <a:rPr lang="en-US" sz="2000" dirty="0" err="1"/>
              <a:t>this.surlWeb</a:t>
            </a:r>
            <a:r>
              <a:rPr lang="en-US" sz="2000" dirty="0"/>
              <a:t> + "_</a:t>
            </a:r>
            <a:r>
              <a:rPr lang="en-US" sz="2000" dirty="0" err="1"/>
              <a:t>api</a:t>
            </a:r>
            <a:r>
              <a:rPr lang="en-US" sz="2000" dirty="0"/>
              <a:t>/lists/</a:t>
            </a:r>
            <a:r>
              <a:rPr lang="en-US" sz="2000" dirty="0" err="1"/>
              <a:t>getbytitle</a:t>
            </a:r>
            <a:r>
              <a:rPr lang="en-US" sz="2000" dirty="0"/>
              <a:t>('Customers')/items?</a:t>
            </a:r>
            <a:br>
              <a:rPr lang="en-US" sz="2000" dirty="0"/>
            </a:br>
            <a:r>
              <a:rPr lang="en-US" sz="2000" dirty="0"/>
              <a:t>					$select=</a:t>
            </a:r>
            <a:r>
              <a:rPr lang="en-US" sz="2000" dirty="0" err="1"/>
              <a:t>BdcIdentity,CustomerID,ContactName</a:t>
            </a:r>
            <a:r>
              <a:rPr lang="en-US" sz="2000" dirty="0"/>
              <a:t>",</a:t>
            </a:r>
          </a:p>
          <a:p>
            <a:r>
              <a:rPr lang="en-US" sz="2000" dirty="0"/>
              <a:t>                headers: {</a:t>
            </a:r>
          </a:p>
          <a:p>
            <a:r>
              <a:rPr lang="en-US" sz="2000" dirty="0"/>
              <a:t>                    "accept": "application/</a:t>
            </a:r>
            <a:r>
              <a:rPr lang="en-US" sz="2000" dirty="0" err="1"/>
              <a:t>json;odata</a:t>
            </a:r>
            <a:r>
              <a:rPr lang="en-US" sz="2000" dirty="0"/>
              <a:t>=verbose",</a:t>
            </a:r>
          </a:p>
          <a:p>
            <a:r>
              <a:rPr lang="en-US" sz="2000" dirty="0"/>
              <a:t>                    "X-</a:t>
            </a:r>
            <a:r>
              <a:rPr lang="en-US" sz="2000" dirty="0" err="1"/>
              <a:t>RequestDigest</a:t>
            </a:r>
            <a:r>
              <a:rPr lang="en-US" sz="2000" dirty="0"/>
              <a:t>": $("#__REQUESTDIGEST").</a:t>
            </a:r>
            <a:r>
              <a:rPr lang="en-US" sz="2000" dirty="0" err="1"/>
              <a:t>val</a:t>
            </a:r>
            <a:r>
              <a:rPr lang="en-US" sz="2000" dirty="0"/>
              <a:t>()</a:t>
            </a:r>
          </a:p>
          <a:p>
            <a:r>
              <a:rPr lang="en-US" sz="2000" dirty="0"/>
              <a:t>                },</a:t>
            </a:r>
          </a:p>
          <a:p>
            <a:r>
              <a:rPr lang="en-US" sz="2000" dirty="0"/>
              <a:t>                success: </a:t>
            </a:r>
            <a:r>
              <a:rPr lang="en-US" sz="2000" dirty="0" err="1"/>
              <a:t>this.showItems</a:t>
            </a:r>
            <a:endParaRPr lang="en-US" sz="2000" dirty="0"/>
          </a:p>
          <a:p>
            <a:r>
              <a:rPr lang="en-US" sz="2000" dirty="0"/>
              <a:t>            });</a:t>
            </a:r>
          </a:p>
          <a:p>
            <a:r>
              <a:rPr lang="en-US" sz="2000" dirty="0"/>
              <a:t>        }</a:t>
            </a:r>
            <a:endParaRPr lang="en-US" sz="2000" dirty="0"/>
          </a:p>
        </p:txBody>
      </p:sp>
    </p:spTree>
    <p:extLst>
      <p:ext uri="{BB962C8B-B14F-4D97-AF65-F5344CB8AC3E}">
        <p14:creationId xmlns:p14="http://schemas.microsoft.com/office/powerpoint/2010/main" val="375425127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Notifications &amp; </a:t>
            </a:r>
            <a:br>
              <a:rPr lang="en-US" dirty="0" smtClean="0"/>
            </a:br>
            <a:r>
              <a:rPr lang="en-US" dirty="0" smtClean="0"/>
              <a:t>Custom Event Receivers</a:t>
            </a:r>
            <a:endParaRPr lang="en-US" dirty="0"/>
          </a:p>
        </p:txBody>
      </p:sp>
    </p:spTree>
    <p:extLst>
      <p:ext uri="{BB962C8B-B14F-4D97-AF65-F5344CB8AC3E}">
        <p14:creationId xmlns:p14="http://schemas.microsoft.com/office/powerpoint/2010/main" val="88697305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Notifications &amp; Custom Event Receivers</a:t>
            </a:r>
            <a:endParaRPr lang="en-US" dirty="0"/>
          </a:p>
        </p:txBody>
      </p:sp>
      <p:sp>
        <p:nvSpPr>
          <p:cNvPr id="5" name="Content Placeholder 4"/>
          <p:cNvSpPr>
            <a:spLocks noGrp="1"/>
          </p:cNvSpPr>
          <p:nvPr>
            <p:ph type="body" sz="quarter" idx="10"/>
          </p:nvPr>
        </p:nvSpPr>
        <p:spPr/>
        <p:txBody>
          <a:bodyPr/>
          <a:lstStyle/>
          <a:p>
            <a:r>
              <a:rPr lang="en-US" dirty="0" smtClean="0"/>
              <a:t>External Lists in 2010 did not support event receivers or alerts</a:t>
            </a:r>
          </a:p>
          <a:p>
            <a:r>
              <a:rPr lang="en-US" dirty="0" smtClean="0"/>
              <a:t>Highly-requested capability</a:t>
            </a:r>
          </a:p>
          <a:p>
            <a:r>
              <a:rPr lang="en-US" dirty="0" smtClean="0"/>
              <a:t>New model supports</a:t>
            </a:r>
          </a:p>
          <a:p>
            <a:pPr lvl="1"/>
            <a:r>
              <a:rPr lang="en-US" dirty="0" smtClean="0"/>
              <a:t>External List event handlers</a:t>
            </a:r>
          </a:p>
          <a:p>
            <a:pPr lvl="1"/>
            <a:r>
              <a:rPr lang="en-US" dirty="0"/>
              <a:t>ECT event handlers</a:t>
            </a:r>
          </a:p>
          <a:p>
            <a:pPr lvl="1"/>
            <a:r>
              <a:rPr lang="en-US" dirty="0" smtClean="0"/>
              <a:t>External List alerts</a:t>
            </a:r>
          </a:p>
        </p:txBody>
      </p:sp>
    </p:spTree>
    <p:extLst>
      <p:ext uri="{BB962C8B-B14F-4D97-AF65-F5344CB8AC3E}">
        <p14:creationId xmlns:p14="http://schemas.microsoft.com/office/powerpoint/2010/main" val="151872325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5" name="Content Placeholder 4"/>
          <p:cNvSpPr>
            <a:spLocks noGrp="1"/>
          </p:cNvSpPr>
          <p:nvPr>
            <p:ph type="body" sz="quarter" idx="10"/>
          </p:nvPr>
        </p:nvSpPr>
        <p:spPr/>
        <p:txBody>
          <a:bodyPr/>
          <a:lstStyle/>
          <a:p>
            <a:r>
              <a:rPr lang="en-US" dirty="0" smtClean="0"/>
              <a:t>ECT must implement new stereotypes</a:t>
            </a:r>
          </a:p>
          <a:p>
            <a:pPr lvl="1"/>
            <a:r>
              <a:rPr lang="en-US" dirty="0" smtClean="0"/>
              <a:t>Subscribe (</a:t>
            </a:r>
            <a:r>
              <a:rPr lang="en-US" dirty="0" err="1" smtClean="0"/>
              <a:t>DeliveryAddress</a:t>
            </a:r>
            <a:r>
              <a:rPr lang="en-US" dirty="0" smtClean="0"/>
              <a:t>, </a:t>
            </a:r>
            <a:r>
              <a:rPr lang="en-US" dirty="0" err="1" smtClean="0"/>
              <a:t>EventType</a:t>
            </a:r>
            <a:r>
              <a:rPr lang="en-US" dirty="0" smtClean="0"/>
              <a:t>)</a:t>
            </a:r>
          </a:p>
          <a:p>
            <a:pPr lvl="1"/>
            <a:r>
              <a:rPr lang="en-US" dirty="0" smtClean="0"/>
              <a:t>Unsubscribe (</a:t>
            </a:r>
            <a:r>
              <a:rPr lang="en-US" dirty="0" err="1" smtClean="0"/>
              <a:t>SubscriptionId</a:t>
            </a:r>
            <a:r>
              <a:rPr lang="en-US" dirty="0" smtClean="0"/>
              <a:t>)</a:t>
            </a:r>
          </a:p>
          <a:p>
            <a:pPr>
              <a:spcBef>
                <a:spcPts val="769"/>
              </a:spcBef>
            </a:pPr>
            <a:r>
              <a:rPr lang="en-US" dirty="0" err="1" smtClean="0"/>
              <a:t>DeliveryAddress</a:t>
            </a:r>
            <a:r>
              <a:rPr lang="en-US" dirty="0" smtClean="0"/>
              <a:t> can be</a:t>
            </a:r>
          </a:p>
          <a:p>
            <a:pPr lvl="1"/>
            <a:r>
              <a:rPr lang="en-US" dirty="0" smtClean="0"/>
              <a:t>Relative URL for External List event handlers</a:t>
            </a:r>
          </a:p>
          <a:p>
            <a:pPr lvl="1"/>
            <a:r>
              <a:rPr lang="en-US" dirty="0" smtClean="0"/>
              <a:t>Absolute URL for Entity event handlers</a:t>
            </a:r>
          </a:p>
          <a:p>
            <a:pPr>
              <a:spcBef>
                <a:spcPts val="769"/>
              </a:spcBef>
            </a:pPr>
            <a:r>
              <a:rPr lang="en-US" dirty="0" err="1" smtClean="0"/>
              <a:t>EventType</a:t>
            </a:r>
            <a:r>
              <a:rPr lang="en-US" dirty="0" smtClean="0"/>
              <a:t> can be</a:t>
            </a:r>
          </a:p>
          <a:p>
            <a:pPr lvl="1"/>
            <a:r>
              <a:rPr lang="en-US" dirty="0" err="1" smtClean="0"/>
              <a:t>ItemAdded</a:t>
            </a:r>
            <a:endParaRPr lang="en-US" dirty="0" smtClean="0"/>
          </a:p>
          <a:p>
            <a:pPr lvl="1"/>
            <a:r>
              <a:rPr lang="en-US" dirty="0" err="1" smtClean="0"/>
              <a:t>ItemUpdated</a:t>
            </a:r>
            <a:endParaRPr lang="en-US" dirty="0" smtClean="0"/>
          </a:p>
          <a:p>
            <a:pPr lvl="1"/>
            <a:r>
              <a:rPr lang="en-US" dirty="0" err="1" smtClean="0"/>
              <a:t>ItemDeleted</a:t>
            </a:r>
            <a:endParaRPr lang="en-US" dirty="0"/>
          </a:p>
        </p:txBody>
      </p:sp>
    </p:spTree>
    <p:extLst>
      <p:ext uri="{BB962C8B-B14F-4D97-AF65-F5344CB8AC3E}">
        <p14:creationId xmlns:p14="http://schemas.microsoft.com/office/powerpoint/2010/main" val="21186017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7" name="TextBox 6"/>
          <p:cNvSpPr txBox="1"/>
          <p:nvPr/>
        </p:nvSpPr>
        <p:spPr>
          <a:xfrm>
            <a:off x="609441" y="1691640"/>
            <a:ext cx="11376237" cy="3811671"/>
          </a:xfrm>
          <a:prstGeom prst="rect">
            <a:avLst/>
          </a:prstGeom>
          <a:noFill/>
        </p:spPr>
        <p:txBody>
          <a:bodyPr wrap="square" lIns="117208" tIns="58604" rIns="117208" bIns="58604" rtlCol="0">
            <a:spAutoFit/>
          </a:bodyPr>
          <a:lstStyle/>
          <a:p>
            <a:r>
              <a:rPr lang="en-US" b="1" dirty="0" smtClean="0"/>
              <a:t>Delivery Address</a:t>
            </a:r>
          </a:p>
          <a:p>
            <a:r>
              <a:rPr lang="en-US" sz="1500" dirty="0" smtClean="0">
                <a:latin typeface="Consolas" panose="020B0609020204030204" pitchFamily="49" charset="0"/>
                <a:cs typeface="Consolas" panose="020B0609020204030204" pitchFamily="49" charset="0"/>
              </a:rPr>
              <a:t>&lt;Parameter </a:t>
            </a:r>
            <a:r>
              <a:rPr lang="en-US" sz="1500" dirty="0">
                <a:latin typeface="Consolas" panose="020B0609020204030204" pitchFamily="49" charset="0"/>
                <a:cs typeface="Consolas" panose="020B0609020204030204" pitchFamily="49" charset="0"/>
              </a:rPr>
              <a:t>Direction="In" Name="</a:t>
            </a:r>
            <a:r>
              <a:rPr lang="en-US" sz="1500" dirty="0" err="1">
                <a:latin typeface="Consolas" panose="020B0609020204030204" pitchFamily="49" charset="0"/>
                <a:cs typeface="Consolas" panose="020B0609020204030204" pitchFamily="49" charset="0"/>
              </a:rPr>
              <a:t>deliveryAddress</a:t>
            </a:r>
            <a:r>
              <a:rPr lang="en-US" sz="1500" dirty="0">
                <a:latin typeface="Consolas" panose="020B0609020204030204" pitchFamily="49" charset="0"/>
                <a:cs typeface="Consolas" panose="020B0609020204030204" pitchFamily="49" charset="0"/>
              </a:rPr>
              <a:t>"&gt;</a:t>
            </a:r>
          </a:p>
          <a:p>
            <a:r>
              <a:rPr lang="en-US" sz="1500" dirty="0" smtClean="0">
                <a:latin typeface="Consolas" panose="020B0609020204030204" pitchFamily="49" charset="0"/>
                <a:cs typeface="Consolas" panose="020B0609020204030204" pitchFamily="49" charset="0"/>
              </a:rPr>
              <a:t>&lt;</a:t>
            </a:r>
            <a:r>
              <a:rPr lang="en-US" sz="1500" dirty="0" err="1">
                <a:latin typeface="Consolas" panose="020B0609020204030204" pitchFamily="49" charset="0"/>
                <a:cs typeface="Consolas" panose="020B0609020204030204" pitchFamily="49" charset="0"/>
              </a:rPr>
              <a:t>TypeDescriptor</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TypeName</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System.String</a:t>
            </a:r>
            <a:r>
              <a:rPr lang="en-US" sz="1500" dirty="0">
                <a:latin typeface="Consolas" panose="020B0609020204030204" pitchFamily="49" charset="0"/>
                <a:cs typeface="Consolas" panose="020B0609020204030204" pitchFamily="49" charset="0"/>
              </a:rPr>
              <a:t>" Name="</a:t>
            </a:r>
            <a:r>
              <a:rPr lang="en-US" sz="1500" dirty="0" err="1">
                <a:latin typeface="Consolas" panose="020B0609020204030204" pitchFamily="49" charset="0"/>
                <a:cs typeface="Consolas" panose="020B0609020204030204" pitchFamily="49" charset="0"/>
              </a:rPr>
              <a:t>deliveryAddress</a:t>
            </a:r>
            <a:r>
              <a:rPr lang="en-US" sz="1500" dirty="0">
                <a:latin typeface="Consolas" panose="020B0609020204030204" pitchFamily="49" charset="0"/>
                <a:cs typeface="Consolas" panose="020B0609020204030204" pitchFamily="49" charset="0"/>
              </a:rPr>
              <a:t>"&gt;</a:t>
            </a:r>
          </a:p>
          <a:p>
            <a:r>
              <a:rPr lang="en-US" sz="1500" dirty="0" smtClean="0">
                <a:latin typeface="Consolas" panose="020B0609020204030204" pitchFamily="49" charset="0"/>
                <a:cs typeface="Consolas" panose="020B0609020204030204" pitchFamily="49" charset="0"/>
              </a:rPr>
              <a:t>&lt;Properties&gt;&lt;</a:t>
            </a:r>
            <a:r>
              <a:rPr lang="en-US" sz="1500" dirty="0">
                <a:latin typeface="Consolas" panose="020B0609020204030204" pitchFamily="49" charset="0"/>
                <a:cs typeface="Consolas" panose="020B0609020204030204" pitchFamily="49" charset="0"/>
              </a:rPr>
              <a:t>Property Name="</a:t>
            </a:r>
            <a:r>
              <a:rPr lang="en-US" sz="1500" dirty="0" err="1">
                <a:latin typeface="Consolas" panose="020B0609020204030204" pitchFamily="49" charset="0"/>
                <a:cs typeface="Consolas" panose="020B0609020204030204" pitchFamily="49" charset="0"/>
              </a:rPr>
              <a:t>IsDeliveryAddress</a:t>
            </a:r>
            <a:r>
              <a:rPr lang="en-US" sz="1500" dirty="0">
                <a:latin typeface="Consolas" panose="020B0609020204030204" pitchFamily="49" charset="0"/>
                <a:cs typeface="Consolas" panose="020B0609020204030204" pitchFamily="49" charset="0"/>
              </a:rPr>
              <a:t>" Type="</a:t>
            </a:r>
            <a:r>
              <a:rPr lang="en-US" sz="1500" dirty="0" err="1">
                <a:latin typeface="Consolas" panose="020B0609020204030204" pitchFamily="49" charset="0"/>
                <a:cs typeface="Consolas" panose="020B0609020204030204" pitchFamily="49" charset="0"/>
              </a:rPr>
              <a:t>System.Boolean</a:t>
            </a:r>
            <a:r>
              <a:rPr lang="en-US" sz="1500" dirty="0">
                <a:latin typeface="Consolas" panose="020B0609020204030204" pitchFamily="49" charset="0"/>
                <a:cs typeface="Consolas" panose="020B0609020204030204" pitchFamily="49" charset="0"/>
              </a:rPr>
              <a:t>"&gt;true&lt;/Property</a:t>
            </a:r>
            <a:r>
              <a:rPr lang="en-US" sz="1500" dirty="0" smtClean="0">
                <a:latin typeface="Consolas" panose="020B0609020204030204" pitchFamily="49" charset="0"/>
                <a:cs typeface="Consolas" panose="020B0609020204030204" pitchFamily="49" charset="0"/>
              </a:rPr>
              <a:t>&gt;</a:t>
            </a:r>
          </a:p>
          <a:p>
            <a:endParaRPr lang="en-US" dirty="0" smtClean="0"/>
          </a:p>
          <a:p>
            <a:r>
              <a:rPr lang="en-US" b="1" dirty="0" smtClean="0"/>
              <a:t>Event Type</a:t>
            </a:r>
            <a:endParaRPr lang="en-US" b="1" dirty="0"/>
          </a:p>
          <a:p>
            <a:r>
              <a:rPr lang="en-US" sz="1500" dirty="0" smtClean="0">
                <a:latin typeface="Consolas" panose="020B0609020204030204" pitchFamily="49" charset="0"/>
                <a:cs typeface="Consolas" panose="020B0609020204030204" pitchFamily="49" charset="0"/>
              </a:rPr>
              <a:t>&lt;</a:t>
            </a:r>
            <a:r>
              <a:rPr lang="en-US" sz="1500" dirty="0">
                <a:latin typeface="Consolas" panose="020B0609020204030204" pitchFamily="49" charset="0"/>
                <a:cs typeface="Consolas" panose="020B0609020204030204" pitchFamily="49" charset="0"/>
              </a:rPr>
              <a:t>Parameter Direction="In" Name="</a:t>
            </a:r>
            <a:r>
              <a:rPr lang="en-US" sz="1500" dirty="0" err="1">
                <a:latin typeface="Consolas" panose="020B0609020204030204" pitchFamily="49" charset="0"/>
                <a:cs typeface="Consolas" panose="020B0609020204030204" pitchFamily="49" charset="0"/>
              </a:rPr>
              <a:t>eventType</a:t>
            </a:r>
            <a:r>
              <a:rPr lang="en-US" sz="1500" dirty="0">
                <a:latin typeface="Consolas" panose="020B0609020204030204" pitchFamily="49" charset="0"/>
                <a:cs typeface="Consolas" panose="020B0609020204030204" pitchFamily="49" charset="0"/>
              </a:rPr>
              <a:t>"&gt;</a:t>
            </a:r>
          </a:p>
          <a:p>
            <a:r>
              <a:rPr lang="en-US" sz="1500" dirty="0" smtClean="0">
                <a:latin typeface="Consolas" panose="020B0609020204030204" pitchFamily="49" charset="0"/>
                <a:cs typeface="Consolas" panose="020B0609020204030204" pitchFamily="49" charset="0"/>
              </a:rPr>
              <a:t>&lt;</a:t>
            </a:r>
            <a:r>
              <a:rPr lang="en-US" sz="1500" dirty="0" err="1" smtClean="0">
                <a:latin typeface="Consolas" panose="020B0609020204030204" pitchFamily="49" charset="0"/>
                <a:cs typeface="Consolas" panose="020B0609020204030204" pitchFamily="49" charset="0"/>
              </a:rPr>
              <a:t>TypeDescriptor</a:t>
            </a:r>
            <a:r>
              <a:rPr lang="en-US" sz="1500" dirty="0" smtClean="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TypeName</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System.String</a:t>
            </a:r>
            <a:r>
              <a:rPr lang="en-US" sz="1500" dirty="0">
                <a:latin typeface="Consolas" panose="020B0609020204030204" pitchFamily="49" charset="0"/>
                <a:cs typeface="Consolas" panose="020B0609020204030204" pitchFamily="49" charset="0"/>
              </a:rPr>
              <a:t>" Name="</a:t>
            </a:r>
            <a:r>
              <a:rPr lang="en-US" sz="1500" dirty="0" err="1">
                <a:latin typeface="Consolas" panose="020B0609020204030204" pitchFamily="49" charset="0"/>
                <a:cs typeface="Consolas" panose="020B0609020204030204" pitchFamily="49" charset="0"/>
              </a:rPr>
              <a:t>eventType</a:t>
            </a:r>
            <a:r>
              <a:rPr lang="en-US" sz="1500" dirty="0">
                <a:latin typeface="Consolas" panose="020B0609020204030204" pitchFamily="49" charset="0"/>
                <a:cs typeface="Consolas" panose="020B0609020204030204" pitchFamily="49" charset="0"/>
              </a:rPr>
              <a:t>"&gt;</a:t>
            </a:r>
          </a:p>
          <a:p>
            <a:r>
              <a:rPr lang="en-US" sz="1500" dirty="0" smtClean="0">
                <a:latin typeface="Consolas" panose="020B0609020204030204" pitchFamily="49" charset="0"/>
                <a:cs typeface="Consolas" panose="020B0609020204030204" pitchFamily="49" charset="0"/>
              </a:rPr>
              <a:t>&lt;</a:t>
            </a:r>
            <a:r>
              <a:rPr lang="en-US" sz="1500" dirty="0">
                <a:latin typeface="Consolas" panose="020B0609020204030204" pitchFamily="49" charset="0"/>
                <a:cs typeface="Consolas" panose="020B0609020204030204" pitchFamily="49" charset="0"/>
              </a:rPr>
              <a:t>Properties</a:t>
            </a:r>
            <a:r>
              <a:rPr lang="en-US" sz="1500" dirty="0" smtClean="0">
                <a:latin typeface="Consolas" panose="020B0609020204030204" pitchFamily="49" charset="0"/>
                <a:cs typeface="Consolas" panose="020B0609020204030204" pitchFamily="49" charset="0"/>
              </a:rPr>
              <a:t>&gt;&lt;</a:t>
            </a:r>
            <a:r>
              <a:rPr lang="en-US" sz="1500" dirty="0">
                <a:latin typeface="Consolas" panose="020B0609020204030204" pitchFamily="49" charset="0"/>
                <a:cs typeface="Consolas" panose="020B0609020204030204" pitchFamily="49" charset="0"/>
              </a:rPr>
              <a:t>Property Name="</a:t>
            </a:r>
            <a:r>
              <a:rPr lang="en-US" sz="1500" dirty="0" err="1">
                <a:latin typeface="Consolas" panose="020B0609020204030204" pitchFamily="49" charset="0"/>
                <a:cs typeface="Consolas" panose="020B0609020204030204" pitchFamily="49" charset="0"/>
              </a:rPr>
              <a:t>IsEventType</a:t>
            </a:r>
            <a:r>
              <a:rPr lang="en-US" sz="1500" dirty="0">
                <a:latin typeface="Consolas" panose="020B0609020204030204" pitchFamily="49" charset="0"/>
                <a:cs typeface="Consolas" panose="020B0609020204030204" pitchFamily="49" charset="0"/>
              </a:rPr>
              <a:t>" Type="</a:t>
            </a:r>
            <a:r>
              <a:rPr lang="en-US" sz="1500" dirty="0" err="1">
                <a:latin typeface="Consolas" panose="020B0609020204030204" pitchFamily="49" charset="0"/>
                <a:cs typeface="Consolas" panose="020B0609020204030204" pitchFamily="49" charset="0"/>
              </a:rPr>
              <a:t>System.Boolean</a:t>
            </a:r>
            <a:r>
              <a:rPr lang="en-US" sz="1500" dirty="0">
                <a:latin typeface="Consolas" panose="020B0609020204030204" pitchFamily="49" charset="0"/>
                <a:cs typeface="Consolas" panose="020B0609020204030204" pitchFamily="49" charset="0"/>
              </a:rPr>
              <a:t>"&gt;true&lt;/Property&gt;</a:t>
            </a:r>
          </a:p>
          <a:p>
            <a:endParaRPr lang="en-US" dirty="0" smtClean="0"/>
          </a:p>
          <a:p>
            <a:r>
              <a:rPr lang="en-US" b="1" dirty="0" smtClean="0"/>
              <a:t>Subscription ID</a:t>
            </a:r>
          </a:p>
          <a:p>
            <a:r>
              <a:rPr lang="en-US" sz="1500" dirty="0" smtClean="0">
                <a:latin typeface="Consolas" panose="020B0609020204030204" pitchFamily="49" charset="0"/>
                <a:cs typeface="Consolas" panose="020B0609020204030204" pitchFamily="49" charset="0"/>
              </a:rPr>
              <a:t>&lt;</a:t>
            </a:r>
            <a:r>
              <a:rPr lang="en-US" sz="1500" dirty="0">
                <a:latin typeface="Consolas" panose="020B0609020204030204" pitchFamily="49" charset="0"/>
                <a:cs typeface="Consolas" panose="020B0609020204030204" pitchFamily="49" charset="0"/>
              </a:rPr>
              <a:t>Parameter Direction="Return" Name="Subscribe"&gt;</a:t>
            </a:r>
          </a:p>
          <a:p>
            <a:r>
              <a:rPr lang="en-US" sz="1500" dirty="0" smtClean="0">
                <a:latin typeface="Consolas" panose="020B0609020204030204" pitchFamily="49" charset="0"/>
                <a:cs typeface="Consolas" panose="020B0609020204030204" pitchFamily="49" charset="0"/>
              </a:rPr>
              <a:t>&lt;</a:t>
            </a:r>
            <a:r>
              <a:rPr lang="en-US" sz="1500" dirty="0" err="1">
                <a:latin typeface="Consolas" panose="020B0609020204030204" pitchFamily="49" charset="0"/>
                <a:cs typeface="Consolas" panose="020B0609020204030204" pitchFamily="49" charset="0"/>
              </a:rPr>
              <a:t>TypeDescriptor</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TypeName</a:t>
            </a:r>
            <a:r>
              <a:rPr lang="en-US" sz="1500" dirty="0">
                <a:latin typeface="Consolas" panose="020B0609020204030204" pitchFamily="49" charset="0"/>
                <a:cs typeface="Consolas" panose="020B0609020204030204" pitchFamily="49" charset="0"/>
              </a:rPr>
              <a:t>="System.Int32" </a:t>
            </a:r>
            <a:r>
              <a:rPr lang="en-US" sz="1500" dirty="0" err="1">
                <a:latin typeface="Consolas" panose="020B0609020204030204" pitchFamily="49" charset="0"/>
                <a:cs typeface="Consolas" panose="020B0609020204030204" pitchFamily="49" charset="0"/>
              </a:rPr>
              <a:t>ReadOnly</a:t>
            </a:r>
            <a:r>
              <a:rPr lang="en-US" sz="1500" dirty="0">
                <a:latin typeface="Consolas" panose="020B0609020204030204" pitchFamily="49" charset="0"/>
                <a:cs typeface="Consolas" panose="020B0609020204030204" pitchFamily="49" charset="0"/>
              </a:rPr>
              <a:t>="true" Name="</a:t>
            </a:r>
            <a:r>
              <a:rPr lang="en-US" sz="1500" dirty="0" err="1">
                <a:latin typeface="Consolas" panose="020B0609020204030204" pitchFamily="49" charset="0"/>
                <a:cs typeface="Consolas" panose="020B0609020204030204" pitchFamily="49" charset="0"/>
              </a:rPr>
              <a:t>SubscriptionId</a:t>
            </a:r>
            <a:r>
              <a:rPr lang="en-US" sz="1500" dirty="0">
                <a:latin typeface="Consolas" panose="020B0609020204030204" pitchFamily="49" charset="0"/>
                <a:cs typeface="Consolas" panose="020B0609020204030204" pitchFamily="49" charset="0"/>
              </a:rPr>
              <a:t>"&gt;</a:t>
            </a:r>
          </a:p>
          <a:p>
            <a:r>
              <a:rPr lang="en-US" sz="1500" dirty="0" smtClean="0">
                <a:latin typeface="Consolas" panose="020B0609020204030204" pitchFamily="49" charset="0"/>
                <a:cs typeface="Consolas" panose="020B0609020204030204" pitchFamily="49" charset="0"/>
              </a:rPr>
              <a:t>&lt;</a:t>
            </a:r>
            <a:r>
              <a:rPr lang="en-US" sz="1500" dirty="0">
                <a:latin typeface="Consolas" panose="020B0609020204030204" pitchFamily="49" charset="0"/>
                <a:cs typeface="Consolas" panose="020B0609020204030204" pitchFamily="49" charset="0"/>
              </a:rPr>
              <a:t>Properties</a:t>
            </a:r>
            <a:r>
              <a:rPr lang="en-US" sz="1500" dirty="0" smtClean="0">
                <a:latin typeface="Consolas" panose="020B0609020204030204" pitchFamily="49" charset="0"/>
                <a:cs typeface="Consolas" panose="020B0609020204030204" pitchFamily="49" charset="0"/>
              </a:rPr>
              <a:t>&gt;&lt;</a:t>
            </a:r>
            <a:r>
              <a:rPr lang="en-US" sz="1500" dirty="0">
                <a:latin typeface="Consolas" panose="020B0609020204030204" pitchFamily="49" charset="0"/>
                <a:cs typeface="Consolas" panose="020B0609020204030204" pitchFamily="49" charset="0"/>
              </a:rPr>
              <a:t>Property Name="</a:t>
            </a:r>
            <a:r>
              <a:rPr lang="en-US" sz="1500" dirty="0" err="1">
                <a:latin typeface="Consolas" panose="020B0609020204030204" pitchFamily="49" charset="0"/>
                <a:cs typeface="Consolas" panose="020B0609020204030204" pitchFamily="49" charset="0"/>
              </a:rPr>
              <a:t>SubscriptionIdName</a:t>
            </a:r>
            <a:r>
              <a:rPr lang="en-US" sz="1500" dirty="0">
                <a:latin typeface="Consolas" panose="020B0609020204030204" pitchFamily="49" charset="0"/>
                <a:cs typeface="Consolas" panose="020B0609020204030204" pitchFamily="49" charset="0"/>
              </a:rPr>
              <a:t>" Type="</a:t>
            </a:r>
            <a:r>
              <a:rPr lang="en-US" sz="1500" dirty="0" err="1">
                <a:latin typeface="Consolas" panose="020B0609020204030204" pitchFamily="49" charset="0"/>
                <a:cs typeface="Consolas" panose="020B0609020204030204" pitchFamily="49" charset="0"/>
              </a:rPr>
              <a:t>System.String</a:t>
            </a:r>
            <a:r>
              <a:rPr lang="en-US" sz="1500" dirty="0">
                <a:latin typeface="Consolas" panose="020B0609020204030204" pitchFamily="49" charset="0"/>
                <a:cs typeface="Consolas" panose="020B0609020204030204" pitchFamily="49" charset="0"/>
              </a:rPr>
              <a:t>"&gt;</a:t>
            </a:r>
            <a:r>
              <a:rPr lang="en-US" sz="1500" dirty="0" err="1">
                <a:latin typeface="Consolas" panose="020B0609020204030204" pitchFamily="49" charset="0"/>
                <a:cs typeface="Consolas" panose="020B0609020204030204" pitchFamily="49" charset="0"/>
              </a:rPr>
              <a:t>SubscriptionId</a:t>
            </a:r>
            <a:r>
              <a:rPr lang="en-US" sz="1500" dirty="0">
                <a:latin typeface="Consolas" panose="020B0609020204030204" pitchFamily="49" charset="0"/>
                <a:cs typeface="Consolas" panose="020B0609020204030204" pitchFamily="49" charset="0"/>
              </a:rPr>
              <a:t>&lt;/Property&gt;</a:t>
            </a:r>
          </a:p>
          <a:p>
            <a:r>
              <a:rPr lang="en-US" sz="1500" dirty="0" smtClean="0">
                <a:latin typeface="Consolas" panose="020B0609020204030204" pitchFamily="49" charset="0"/>
                <a:cs typeface="Consolas" panose="020B0609020204030204" pitchFamily="49" charset="0"/>
              </a:rPr>
              <a:t>&lt;Interpretation&gt;&lt;</a:t>
            </a:r>
            <a:r>
              <a:rPr lang="en-US" sz="1500" dirty="0" err="1">
                <a:latin typeface="Consolas" panose="020B0609020204030204" pitchFamily="49" charset="0"/>
                <a:cs typeface="Consolas" panose="020B0609020204030204" pitchFamily="49" charset="0"/>
              </a:rPr>
              <a:t>ConvertType</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LOBType</a:t>
            </a:r>
            <a:r>
              <a:rPr lang="en-US" sz="1500" dirty="0">
                <a:latin typeface="Consolas" panose="020B0609020204030204" pitchFamily="49" charset="0"/>
                <a:cs typeface="Consolas" panose="020B0609020204030204" pitchFamily="49" charset="0"/>
              </a:rPr>
              <a:t>="System.Int32" </a:t>
            </a:r>
            <a:r>
              <a:rPr lang="en-US" sz="1500" dirty="0" err="1">
                <a:latin typeface="Consolas" panose="020B0609020204030204" pitchFamily="49" charset="0"/>
                <a:cs typeface="Consolas" panose="020B0609020204030204" pitchFamily="49" charset="0"/>
              </a:rPr>
              <a:t>BDCType</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System.String</a:t>
            </a:r>
            <a:r>
              <a:rPr lang="en-US" sz="1500" dirty="0" smtClean="0">
                <a:latin typeface="Consolas" panose="020B0609020204030204" pitchFamily="49" charset="0"/>
                <a:cs typeface="Consolas" panose="020B0609020204030204" pitchFamily="49" charset="0"/>
              </a:rPr>
              <a:t>"/&gt;&lt;/</a:t>
            </a:r>
            <a:r>
              <a:rPr lang="en-US" sz="1500" dirty="0">
                <a:latin typeface="Consolas" panose="020B0609020204030204" pitchFamily="49" charset="0"/>
                <a:cs typeface="Consolas" panose="020B0609020204030204" pitchFamily="49" charset="0"/>
              </a:rPr>
              <a:t>Interpretation</a:t>
            </a:r>
            <a:r>
              <a:rPr lang="en-US" sz="1500" dirty="0" smtClean="0">
                <a:latin typeface="Consolas" panose="020B0609020204030204" pitchFamily="49" charset="0"/>
                <a:cs typeface="Consolas" panose="020B0609020204030204" pitchFamily="49" charset="0"/>
              </a:rPr>
              <a:t>&gt;</a:t>
            </a:r>
            <a:endParaRPr lang="en-US" sz="1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524468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5" name="Content Placeholder 4"/>
          <p:cNvSpPr>
            <a:spLocks noGrp="1"/>
          </p:cNvSpPr>
          <p:nvPr>
            <p:ph type="body" sz="quarter" idx="10"/>
          </p:nvPr>
        </p:nvSpPr>
        <p:spPr/>
        <p:txBody>
          <a:bodyPr/>
          <a:lstStyle/>
          <a:p>
            <a:r>
              <a:rPr lang="en-US" dirty="0" smtClean="0"/>
              <a:t>External Lists support Alert Me functionality</a:t>
            </a:r>
          </a:p>
          <a:p>
            <a:r>
              <a:rPr lang="en-US" dirty="0" smtClean="0"/>
              <a:t>OOB capability for External Lists</a:t>
            </a:r>
          </a:p>
          <a:p>
            <a:pPr lvl="1"/>
            <a:r>
              <a:rPr lang="en-US" dirty="0" smtClean="0"/>
              <a:t>LOB System must implement Subscribe, Unsubscribe</a:t>
            </a:r>
          </a:p>
          <a:p>
            <a:pPr lvl="1"/>
            <a:r>
              <a:rPr lang="en-US" dirty="0" smtClean="0"/>
              <a:t>LOB System sends notification</a:t>
            </a:r>
          </a:p>
          <a:p>
            <a:r>
              <a:rPr lang="en-US" dirty="0" smtClean="0"/>
              <a:t>No custom event-handler required</a:t>
            </a:r>
            <a:endParaRPr lang="en-US" dirty="0"/>
          </a:p>
        </p:txBody>
      </p:sp>
    </p:spTree>
    <p:extLst>
      <p:ext uri="{BB962C8B-B14F-4D97-AF65-F5344CB8AC3E}">
        <p14:creationId xmlns:p14="http://schemas.microsoft.com/office/powerpoint/2010/main" val="1805496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2" name="Text Placeholder 1"/>
          <p:cNvSpPr>
            <a:spLocks noGrp="1"/>
          </p:cNvSpPr>
          <p:nvPr>
            <p:ph type="body" sz="quarter" idx="10"/>
          </p:nvPr>
        </p:nvSpPr>
        <p:spPr/>
        <p:txBody>
          <a:bodyPr/>
          <a:lstStyle/>
          <a:p>
            <a:r>
              <a:rPr lang="en-US" sz="1800" dirty="0"/>
              <a:t>string assembly = "</a:t>
            </a:r>
            <a:r>
              <a:rPr lang="en-US" sz="1800" dirty="0" err="1"/>
              <a:t>MyAssembly</a:t>
            </a:r>
            <a:r>
              <a:rPr lang="en-US" sz="1800" dirty="0"/>
              <a:t>, Culture=, Version=, </a:t>
            </a:r>
            <a:r>
              <a:rPr lang="en-US" sz="1800" dirty="0" err="1"/>
              <a:t>PublicKeyToken</a:t>
            </a:r>
            <a:r>
              <a:rPr lang="en-US" sz="1800" dirty="0"/>
              <a:t>=";           </a:t>
            </a:r>
          </a:p>
          <a:p>
            <a:r>
              <a:rPr lang="en-US" sz="1800" dirty="0"/>
              <a:t>string </a:t>
            </a:r>
            <a:r>
              <a:rPr lang="en-US" sz="1800" dirty="0" err="1"/>
              <a:t>className</a:t>
            </a:r>
            <a:r>
              <a:rPr lang="en-US" sz="1800" dirty="0"/>
              <a:t> = "</a:t>
            </a:r>
            <a:r>
              <a:rPr lang="en-US" sz="1800" dirty="0" err="1"/>
              <a:t>MyAssembly.MyClass</a:t>
            </a:r>
            <a:r>
              <a:rPr lang="en-US" sz="1800" dirty="0"/>
              <a:t>"; </a:t>
            </a:r>
          </a:p>
          <a:p>
            <a:r>
              <a:rPr lang="en-US" sz="1800" dirty="0"/>
              <a:t>   </a:t>
            </a:r>
          </a:p>
          <a:p>
            <a:r>
              <a:rPr lang="en-US" sz="1800" dirty="0"/>
              <a:t>using (</a:t>
            </a:r>
            <a:r>
              <a:rPr lang="en-US" sz="1800" dirty="0" err="1"/>
              <a:t>SPSite</a:t>
            </a:r>
            <a:r>
              <a:rPr lang="en-US" sz="1800" dirty="0"/>
              <a:t> site = new </a:t>
            </a:r>
            <a:r>
              <a:rPr lang="en-US" sz="1800" dirty="0" err="1"/>
              <a:t>SPSite</a:t>
            </a:r>
            <a:r>
              <a:rPr lang="en-US" sz="1800" dirty="0"/>
              <a:t>(</a:t>
            </a:r>
            <a:r>
              <a:rPr lang="en-US" sz="1800" dirty="0" err="1"/>
              <a:t>siteUrl</a:t>
            </a:r>
            <a:r>
              <a:rPr lang="en-US" sz="1800" dirty="0"/>
              <a:t>)) </a:t>
            </a:r>
          </a:p>
          <a:p>
            <a:r>
              <a:rPr lang="en-US" sz="1800" dirty="0"/>
              <a:t>{ </a:t>
            </a:r>
          </a:p>
          <a:p>
            <a:r>
              <a:rPr lang="en-US" sz="1800" dirty="0"/>
              <a:t>   using (</a:t>
            </a:r>
            <a:r>
              <a:rPr lang="en-US" sz="1800" dirty="0" err="1"/>
              <a:t>SPWeb</a:t>
            </a:r>
            <a:r>
              <a:rPr lang="en-US" sz="1800" dirty="0"/>
              <a:t> web = </a:t>
            </a:r>
            <a:r>
              <a:rPr lang="en-US" sz="1800" dirty="0" err="1"/>
              <a:t>site.RootWeb</a:t>
            </a:r>
            <a:r>
              <a:rPr lang="en-US" sz="1800" dirty="0"/>
              <a:t>) </a:t>
            </a:r>
          </a:p>
          <a:p>
            <a:r>
              <a:rPr lang="en-US" sz="1800" dirty="0"/>
              <a:t>   {</a:t>
            </a:r>
          </a:p>
          <a:p>
            <a:r>
              <a:rPr lang="en-US" sz="1800" dirty="0"/>
              <a:t>      </a:t>
            </a:r>
            <a:r>
              <a:rPr lang="en-US" sz="1800" dirty="0" err="1"/>
              <a:t>SPList</a:t>
            </a:r>
            <a:r>
              <a:rPr lang="en-US" sz="1800" dirty="0"/>
              <a:t> list = </a:t>
            </a:r>
            <a:r>
              <a:rPr lang="en-US" sz="1800" dirty="0" err="1"/>
              <a:t>web.Lists</a:t>
            </a:r>
            <a:r>
              <a:rPr lang="en-US" sz="1800" dirty="0"/>
              <a:t>[</a:t>
            </a:r>
            <a:r>
              <a:rPr lang="en-US" sz="1800" dirty="0" err="1"/>
              <a:t>listTitle</a:t>
            </a:r>
            <a:r>
              <a:rPr lang="en-US" sz="1800" dirty="0"/>
              <a:t>]; </a:t>
            </a:r>
          </a:p>
          <a:p>
            <a:r>
              <a:rPr lang="en-US" sz="1800" dirty="0"/>
              <a:t>      </a:t>
            </a:r>
            <a:r>
              <a:rPr lang="en-US" sz="1800" dirty="0" err="1"/>
              <a:t>list.EventReceivers.Add</a:t>
            </a:r>
            <a:r>
              <a:rPr lang="en-US" sz="1800" dirty="0"/>
              <a:t>(</a:t>
            </a:r>
          </a:p>
          <a:p>
            <a:r>
              <a:rPr lang="en-US" sz="1800" dirty="0"/>
              <a:t>        </a:t>
            </a:r>
            <a:r>
              <a:rPr lang="en-US" sz="1800" dirty="0" err="1"/>
              <a:t>SPEventReceiverType.ItemAdded</a:t>
            </a:r>
            <a:r>
              <a:rPr lang="en-US" sz="1800" dirty="0"/>
              <a:t>, </a:t>
            </a:r>
          </a:p>
          <a:p>
            <a:r>
              <a:rPr lang="en-US" sz="1800" dirty="0"/>
              <a:t>        assembly, </a:t>
            </a:r>
          </a:p>
          <a:p>
            <a:r>
              <a:rPr lang="en-US" sz="1800" dirty="0"/>
              <a:t>        </a:t>
            </a:r>
            <a:r>
              <a:rPr lang="en-US" sz="1800" dirty="0" err="1"/>
              <a:t>className</a:t>
            </a:r>
            <a:r>
              <a:rPr lang="en-US" sz="1800" dirty="0"/>
              <a:t>); </a:t>
            </a:r>
          </a:p>
          <a:p>
            <a:r>
              <a:rPr lang="en-US" sz="1800" dirty="0"/>
              <a:t>   }</a:t>
            </a:r>
          </a:p>
          <a:p>
            <a:r>
              <a:rPr lang="en-US" sz="1800" dirty="0"/>
              <a:t>}</a:t>
            </a:r>
          </a:p>
          <a:p>
            <a:endParaRPr lang="en-US" sz="1800" dirty="0"/>
          </a:p>
        </p:txBody>
      </p:sp>
    </p:spTree>
    <p:extLst>
      <p:ext uri="{BB962C8B-B14F-4D97-AF65-F5344CB8AC3E}">
        <p14:creationId xmlns:p14="http://schemas.microsoft.com/office/powerpoint/2010/main" val="85030408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Registering External Content Type Events</a:t>
            </a:r>
            <a:endParaRPr lang="en-US" dirty="0"/>
          </a:p>
        </p:txBody>
      </p:sp>
      <p:sp>
        <p:nvSpPr>
          <p:cNvPr id="8" name="Text Placeholder 7"/>
          <p:cNvSpPr>
            <a:spLocks noGrp="1"/>
          </p:cNvSpPr>
          <p:nvPr>
            <p:ph type="body" sz="quarter" idx="10"/>
          </p:nvPr>
        </p:nvSpPr>
        <p:spPr/>
        <p:txBody>
          <a:bodyPr/>
          <a:lstStyle/>
          <a:p>
            <a:r>
              <a:rPr lang="en-US" sz="1800" dirty="0" err="1"/>
              <a:t>IEntity</a:t>
            </a:r>
            <a:r>
              <a:rPr lang="en-US" sz="1800" dirty="0"/>
              <a:t> </a:t>
            </a:r>
            <a:r>
              <a:rPr lang="en-US" sz="1800" dirty="0" err="1"/>
              <a:t>customerEntity</a:t>
            </a:r>
            <a:r>
              <a:rPr lang="en-US" sz="1800" dirty="0"/>
              <a:t> =   </a:t>
            </a:r>
            <a:r>
              <a:rPr lang="en-US" sz="1800" dirty="0" err="1"/>
              <a:t>catalog.GetEntity</a:t>
            </a:r>
            <a:r>
              <a:rPr lang="en-US" sz="1800" dirty="0"/>
              <a:t>("</a:t>
            </a:r>
            <a:r>
              <a:rPr lang="en-US" sz="1800" dirty="0" err="1"/>
              <a:t>AdventureWorks</a:t>
            </a:r>
            <a:r>
              <a:rPr lang="en-US" sz="1800" dirty="0"/>
              <a:t>", "Customer");</a:t>
            </a:r>
          </a:p>
          <a:p>
            <a:endParaRPr lang="en-US" sz="1800" dirty="0"/>
          </a:p>
          <a:p>
            <a:r>
              <a:rPr lang="en-US" sz="1800" dirty="0" err="1"/>
              <a:t>ILobSystemInstance</a:t>
            </a:r>
            <a:r>
              <a:rPr lang="en-US" sz="1800" dirty="0"/>
              <a:t> </a:t>
            </a:r>
            <a:r>
              <a:rPr lang="en-US" sz="1800" dirty="0" err="1"/>
              <a:t>lobSystemInstance</a:t>
            </a:r>
            <a:r>
              <a:rPr lang="en-US" sz="1800" dirty="0"/>
              <a:t> =   </a:t>
            </a:r>
            <a:r>
              <a:rPr lang="en-US" sz="1800" dirty="0" err="1"/>
              <a:t>customerEntity.GetLobSystem</a:t>
            </a:r>
            <a:r>
              <a:rPr lang="en-US" sz="1800" dirty="0"/>
              <a:t>().</a:t>
            </a:r>
          </a:p>
          <a:p>
            <a:r>
              <a:rPr lang="en-US" sz="1800" dirty="0"/>
              <a:t>  </a:t>
            </a:r>
            <a:r>
              <a:rPr lang="en-US" sz="1800" dirty="0" err="1"/>
              <a:t>GetLobSystemInstances</a:t>
            </a:r>
            <a:r>
              <a:rPr lang="en-US" sz="1800" dirty="0"/>
              <a:t>()["</a:t>
            </a:r>
            <a:r>
              <a:rPr lang="en-US" sz="1800" dirty="0" err="1"/>
              <a:t>AdventureWorks</a:t>
            </a:r>
            <a:r>
              <a:rPr lang="en-US" sz="1800" dirty="0"/>
              <a:t>"];</a:t>
            </a:r>
          </a:p>
          <a:p>
            <a:endParaRPr lang="en-US" sz="1800" dirty="0"/>
          </a:p>
          <a:p>
            <a:r>
              <a:rPr lang="en-US" sz="1800" dirty="0" err="1"/>
              <a:t>NotificationCallback</a:t>
            </a:r>
            <a:r>
              <a:rPr lang="en-US" sz="1800" dirty="0"/>
              <a:t> callback = new </a:t>
            </a:r>
            <a:r>
              <a:rPr lang="en-US" sz="1800" dirty="0" err="1"/>
              <a:t>NotificationCallback</a:t>
            </a:r>
            <a:r>
              <a:rPr lang="en-US" sz="1800" dirty="0"/>
              <a:t>()</a:t>
            </a:r>
          </a:p>
          <a:p>
            <a:r>
              <a:rPr lang="en-US" sz="1800" dirty="0"/>
              <a:t>{ Type = “Absolute”,</a:t>
            </a:r>
          </a:p>
          <a:p>
            <a:r>
              <a:rPr lang="en-US" sz="1800" dirty="0"/>
              <a:t>  </a:t>
            </a:r>
            <a:r>
              <a:rPr lang="en-US" sz="1800" dirty="0" err="1"/>
              <a:t>Url</a:t>
            </a:r>
            <a:r>
              <a:rPr lang="en-US" sz="1800" dirty="0"/>
              <a:t> = "http://myserver/myservice.svc"  };</a:t>
            </a:r>
          </a:p>
          <a:p>
            <a:endParaRPr lang="en-US" sz="1800" dirty="0"/>
          </a:p>
          <a:p>
            <a:r>
              <a:rPr lang="en-US" sz="1800" dirty="0"/>
              <a:t>string </a:t>
            </a:r>
            <a:r>
              <a:rPr lang="en-US" sz="1800" dirty="0" err="1"/>
              <a:t>subscriptionId</a:t>
            </a:r>
            <a:r>
              <a:rPr lang="en-US" sz="1800" dirty="0"/>
              <a:t> = </a:t>
            </a:r>
            <a:r>
              <a:rPr lang="en-US" sz="1800" dirty="0" err="1"/>
              <a:t>customerEntity.Subscribe</a:t>
            </a:r>
            <a:r>
              <a:rPr lang="en-US" sz="1800" dirty="0"/>
              <a:t>(</a:t>
            </a:r>
          </a:p>
          <a:p>
            <a:r>
              <a:rPr lang="en-US" sz="1800" dirty="0"/>
              <a:t>                           </a:t>
            </a:r>
            <a:r>
              <a:rPr lang="en-US" sz="1800" dirty="0" err="1"/>
              <a:t>EntityEventType.ItemAdded</a:t>
            </a:r>
            <a:r>
              <a:rPr lang="en-US" sz="1800" dirty="0"/>
              <a:t>, </a:t>
            </a:r>
          </a:p>
          <a:p>
            <a:r>
              <a:rPr lang="en-US" sz="1800" dirty="0"/>
              <a:t>                           callback, </a:t>
            </a:r>
          </a:p>
          <a:p>
            <a:r>
              <a:rPr lang="en-US" sz="1800" dirty="0"/>
              <a:t>                           </a:t>
            </a:r>
            <a:r>
              <a:rPr lang="en-US" sz="1800" dirty="0" err="1"/>
              <a:t>lobSystemInstance</a:t>
            </a:r>
            <a:r>
              <a:rPr lang="en-US" sz="1800" dirty="0"/>
              <a:t>);</a:t>
            </a:r>
          </a:p>
          <a:p>
            <a:endParaRPr lang="en-US" sz="1800" dirty="0"/>
          </a:p>
          <a:p>
            <a:endParaRPr lang="en-US" sz="1800" dirty="0"/>
          </a:p>
        </p:txBody>
      </p:sp>
    </p:spTree>
    <p:extLst>
      <p:ext uri="{BB962C8B-B14F-4D97-AF65-F5344CB8AC3E}">
        <p14:creationId xmlns:p14="http://schemas.microsoft.com/office/powerpoint/2010/main" val="10619445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External Events</a:t>
            </a:r>
            <a:endParaRPr lang="en-US" dirty="0"/>
          </a:p>
        </p:txBody>
      </p:sp>
      <p:sp>
        <p:nvSpPr>
          <p:cNvPr id="4" name="Rectangle 3"/>
          <p:cNvSpPr/>
          <p:nvPr/>
        </p:nvSpPr>
        <p:spPr>
          <a:xfrm>
            <a:off x="1524077" y="2106212"/>
            <a:ext cx="4421067" cy="3863873"/>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800" dirty="0" smtClean="0">
                <a:latin typeface="Segoe UI Light" panose="020B0502040204020203" pitchFamily="34" charset="0"/>
                <a:ea typeface="Segoe UI" pitchFamily="34" charset="0"/>
                <a:cs typeface="Segoe UI Light" panose="020B0502040204020203" pitchFamily="34" charset="0"/>
              </a:rPr>
              <a:t>SharePoint</a:t>
            </a:r>
            <a:endParaRPr lang="en-US" sz="2800" dirty="0">
              <a:latin typeface="Segoe UI Light" panose="020B0502040204020203" pitchFamily="34" charset="0"/>
              <a:ea typeface="Segoe UI" pitchFamily="34" charset="0"/>
              <a:cs typeface="Segoe UI Light" panose="020B0502040204020203" pitchFamily="34" charset="0"/>
            </a:endParaRPr>
          </a:p>
        </p:txBody>
      </p:sp>
      <p:grpSp>
        <p:nvGrpSpPr>
          <p:cNvPr id="7" name="Group 6"/>
          <p:cNvGrpSpPr/>
          <p:nvPr/>
        </p:nvGrpSpPr>
        <p:grpSpPr>
          <a:xfrm>
            <a:off x="625765" y="4975137"/>
            <a:ext cx="2069913" cy="1485438"/>
            <a:chOff x="1247150" y="3861130"/>
            <a:chExt cx="2410336" cy="1729736"/>
          </a:xfrm>
        </p:grpSpPr>
        <p:grpSp>
          <p:nvGrpSpPr>
            <p:cNvPr id="8" name="Group 7"/>
            <p:cNvGrpSpPr>
              <a:grpSpLocks noChangeAspect="1"/>
            </p:cNvGrpSpPr>
            <p:nvPr/>
          </p:nvGrpSpPr>
          <p:grpSpPr>
            <a:xfrm>
              <a:off x="2206307" y="4065234"/>
              <a:ext cx="1451179" cy="1450800"/>
              <a:chOff x="6849580" y="4206958"/>
              <a:chExt cx="2012314" cy="2011789"/>
            </a:xfrm>
          </p:grpSpPr>
          <p:grpSp>
            <p:nvGrpSpPr>
              <p:cNvPr id="28" name="Group 27"/>
              <p:cNvGrpSpPr/>
              <p:nvPr/>
            </p:nvGrpSpPr>
            <p:grpSpPr>
              <a:xfrm>
                <a:off x="7487957" y="4470625"/>
                <a:ext cx="666750" cy="1487475"/>
                <a:chOff x="2081162" y="4640597"/>
                <a:chExt cx="666750" cy="1487475"/>
              </a:xfrm>
              <a:solidFill>
                <a:schemeClr val="bg1"/>
              </a:solidFill>
            </p:grpSpPr>
            <p:sp>
              <p:nvSpPr>
                <p:cNvPr id="30" name="Snip Diagonal Corner Rectangle 2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Isosceles Triangle 3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 name="Group 8"/>
            <p:cNvGrpSpPr>
              <a:grpSpLocks noChangeAspect="1"/>
            </p:cNvGrpSpPr>
            <p:nvPr/>
          </p:nvGrpSpPr>
          <p:grpSpPr>
            <a:xfrm>
              <a:off x="1777246" y="3861130"/>
              <a:ext cx="1451179" cy="1450800"/>
              <a:chOff x="6849580" y="4206958"/>
              <a:chExt cx="2012314" cy="2011789"/>
            </a:xfrm>
          </p:grpSpPr>
          <p:grpSp>
            <p:nvGrpSpPr>
              <p:cNvPr id="23" name="Group 22"/>
              <p:cNvGrpSpPr/>
              <p:nvPr/>
            </p:nvGrpSpPr>
            <p:grpSpPr>
              <a:xfrm>
                <a:off x="7487957" y="4470625"/>
                <a:ext cx="666750" cy="1487475"/>
                <a:chOff x="2081162" y="4640597"/>
                <a:chExt cx="666750" cy="1487475"/>
              </a:xfrm>
              <a:solidFill>
                <a:schemeClr val="bg1"/>
              </a:solidFill>
            </p:grpSpPr>
            <p:sp>
              <p:nvSpPr>
                <p:cNvPr id="25" name="Snip Diagonal Corner Rectangle 2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Isosceles Triangle 2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0" name="Group 9"/>
            <p:cNvGrpSpPr>
              <a:grpSpLocks noChangeAspect="1"/>
            </p:cNvGrpSpPr>
            <p:nvPr/>
          </p:nvGrpSpPr>
          <p:grpSpPr>
            <a:xfrm>
              <a:off x="1247150" y="4138244"/>
              <a:ext cx="1519200" cy="1452622"/>
              <a:chOff x="1376407" y="550707"/>
              <a:chExt cx="2103995" cy="2011789"/>
            </a:xfrm>
          </p:grpSpPr>
          <p:grpSp>
            <p:nvGrpSpPr>
              <p:cNvPr id="11" name="Group 10"/>
              <p:cNvGrpSpPr/>
              <p:nvPr/>
            </p:nvGrpSpPr>
            <p:grpSpPr>
              <a:xfrm>
                <a:off x="2098180" y="799745"/>
                <a:ext cx="666750" cy="1487475"/>
                <a:chOff x="2081162" y="4640597"/>
                <a:chExt cx="666750" cy="1487475"/>
              </a:xfrm>
              <a:solidFill>
                <a:schemeClr val="bg1"/>
              </a:solidFill>
            </p:grpSpPr>
            <p:sp>
              <p:nvSpPr>
                <p:cNvPr id="20" name="Snip Diagonal Corner Rectangle 1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1376407" y="550707"/>
                <a:ext cx="2103995" cy="2011789"/>
                <a:chOff x="1884407" y="1170827"/>
                <a:chExt cx="2103995" cy="2011789"/>
              </a:xfrm>
            </p:grpSpPr>
            <p:pic>
              <p:nvPicPr>
                <p:cNvPr id="1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4" name="Group 13"/>
                <p:cNvGrpSpPr/>
                <p:nvPr/>
              </p:nvGrpSpPr>
              <p:grpSpPr>
                <a:xfrm>
                  <a:off x="1884407" y="1791674"/>
                  <a:ext cx="1090092" cy="875577"/>
                  <a:chOff x="3599175" y="4220568"/>
                  <a:chExt cx="1090092" cy="875577"/>
                </a:xfrm>
              </p:grpSpPr>
              <p:sp>
                <p:nvSpPr>
                  <p:cNvPr id="16" name="Rounded Rectangle 1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3614541" y="4243079"/>
                    <a:ext cx="1057169" cy="832818"/>
                    <a:chOff x="3705190" y="4561217"/>
                    <a:chExt cx="1057169" cy="832818"/>
                  </a:xfrm>
                </p:grpSpPr>
                <p:pic>
                  <p:nvPicPr>
                    <p:cNvPr id="18"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9" name="Rectangle 1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5" name="Picture 4" descr="\\MAGNUM\Projects\Microsoft\Cloud Power FY12\Design\ICONS_PNG\Open_Web_Platform.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nvGrpSpPr>
          <p:cNvPr id="119" name="Group 118"/>
          <p:cNvGrpSpPr/>
          <p:nvPr/>
        </p:nvGrpSpPr>
        <p:grpSpPr>
          <a:xfrm>
            <a:off x="8558999" y="2743202"/>
            <a:ext cx="3182688" cy="2453961"/>
            <a:chOff x="8615232" y="2940633"/>
            <a:chExt cx="3182688" cy="2453961"/>
          </a:xfrm>
        </p:grpSpPr>
        <p:sp>
          <p:nvSpPr>
            <p:cNvPr id="77" name="Rectangle 76"/>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400" dirty="0" smtClean="0">
                  <a:latin typeface="Segoe UI Light" panose="020B0502040204020203" pitchFamily="34" charset="0"/>
                  <a:ea typeface="Segoe UI" pitchFamily="34" charset="0"/>
                  <a:cs typeface="Segoe UI Light" panose="020B0502040204020203" pitchFamily="34" charset="0"/>
                </a:rPr>
                <a:t>External System</a:t>
              </a:r>
              <a:endParaRPr lang="en-US" sz="2400" dirty="0">
                <a:latin typeface="Segoe UI Light" panose="020B0502040204020203" pitchFamily="34" charset="0"/>
                <a:ea typeface="Segoe UI" pitchFamily="34" charset="0"/>
                <a:cs typeface="Segoe UI Light" panose="020B0502040204020203" pitchFamily="34" charset="0"/>
              </a:endParaRPr>
            </a:p>
          </p:txBody>
        </p:sp>
        <p:grpSp>
          <p:nvGrpSpPr>
            <p:cNvPr id="78" name="Group 77"/>
            <p:cNvGrpSpPr>
              <a:grpSpLocks noChangeAspect="1"/>
            </p:cNvGrpSpPr>
            <p:nvPr/>
          </p:nvGrpSpPr>
          <p:grpSpPr>
            <a:xfrm>
              <a:off x="10023120" y="3280445"/>
              <a:ext cx="1774800" cy="1774337"/>
              <a:chOff x="6849580" y="4206958"/>
              <a:chExt cx="2012314" cy="2011789"/>
            </a:xfrm>
          </p:grpSpPr>
          <p:grpSp>
            <p:nvGrpSpPr>
              <p:cNvPr id="99" name="Group 98"/>
              <p:cNvGrpSpPr/>
              <p:nvPr/>
            </p:nvGrpSpPr>
            <p:grpSpPr>
              <a:xfrm>
                <a:off x="7487957" y="4470625"/>
                <a:ext cx="666750" cy="1487475"/>
                <a:chOff x="2081162" y="4640597"/>
                <a:chExt cx="666750" cy="1487475"/>
              </a:xfrm>
              <a:solidFill>
                <a:schemeClr val="bg1"/>
              </a:solidFill>
            </p:grpSpPr>
            <p:sp>
              <p:nvSpPr>
                <p:cNvPr id="101" name="Snip Diagonal Corner Rectangle 10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Isosceles Triangle 10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Isosceles Triangle 10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79" name="Group 78"/>
            <p:cNvGrpSpPr>
              <a:grpSpLocks noChangeAspect="1"/>
            </p:cNvGrpSpPr>
            <p:nvPr/>
          </p:nvGrpSpPr>
          <p:grpSpPr>
            <a:xfrm>
              <a:off x="9581427" y="3619794"/>
              <a:ext cx="1774724" cy="1774800"/>
              <a:chOff x="6849580" y="4206958"/>
              <a:chExt cx="2012314" cy="2011789"/>
            </a:xfrm>
          </p:grpSpPr>
          <p:grpSp>
            <p:nvGrpSpPr>
              <p:cNvPr id="94" name="Group 93"/>
              <p:cNvGrpSpPr/>
              <p:nvPr/>
            </p:nvGrpSpPr>
            <p:grpSpPr>
              <a:xfrm>
                <a:off x="7487957" y="4470625"/>
                <a:ext cx="666750" cy="1487475"/>
                <a:chOff x="2081162" y="4640597"/>
                <a:chExt cx="666750" cy="1487475"/>
              </a:xfrm>
              <a:solidFill>
                <a:schemeClr val="bg1"/>
              </a:solidFill>
            </p:grpSpPr>
            <p:sp>
              <p:nvSpPr>
                <p:cNvPr id="96" name="Snip Diagonal Corner Rectangle 9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Isosceles Triangle 9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Isosceles Triangle 9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04" name="Group 103"/>
            <p:cNvGrpSpPr>
              <a:grpSpLocks noChangeAspect="1"/>
            </p:cNvGrpSpPr>
            <p:nvPr/>
          </p:nvGrpSpPr>
          <p:grpSpPr>
            <a:xfrm>
              <a:off x="8957770" y="3307914"/>
              <a:ext cx="1848871" cy="1774800"/>
              <a:chOff x="6597379" y="1670285"/>
              <a:chExt cx="2095751" cy="2011789"/>
            </a:xfrm>
          </p:grpSpPr>
          <p:grpSp>
            <p:nvGrpSpPr>
              <p:cNvPr id="105" name="Group 104"/>
              <p:cNvGrpSpPr/>
              <p:nvPr/>
            </p:nvGrpSpPr>
            <p:grpSpPr>
              <a:xfrm>
                <a:off x="6680816" y="1670285"/>
                <a:ext cx="2012314" cy="2011789"/>
                <a:chOff x="6849580" y="4206958"/>
                <a:chExt cx="2012314" cy="2011789"/>
              </a:xfrm>
            </p:grpSpPr>
            <p:grpSp>
              <p:nvGrpSpPr>
                <p:cNvPr id="113" name="Group 112"/>
                <p:cNvGrpSpPr/>
                <p:nvPr/>
              </p:nvGrpSpPr>
              <p:grpSpPr>
                <a:xfrm>
                  <a:off x="7487957" y="4470625"/>
                  <a:ext cx="666750" cy="1487475"/>
                  <a:chOff x="2081162" y="4640597"/>
                  <a:chExt cx="666750" cy="1487475"/>
                </a:xfrm>
                <a:solidFill>
                  <a:schemeClr val="bg1"/>
                </a:solidFill>
              </p:grpSpPr>
              <p:sp>
                <p:nvSpPr>
                  <p:cNvPr id="115" name="Snip Diagonal Corner Rectangle 11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6" name="Isosceles Triangle 11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Isosceles Triangle 11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06" name="Group 105"/>
              <p:cNvGrpSpPr/>
              <p:nvPr/>
            </p:nvGrpSpPr>
            <p:grpSpPr>
              <a:xfrm>
                <a:off x="6597379" y="2286514"/>
                <a:ext cx="1090092" cy="875577"/>
                <a:chOff x="8743255" y="3259944"/>
                <a:chExt cx="1090092" cy="875577"/>
              </a:xfrm>
            </p:grpSpPr>
            <p:grpSp>
              <p:nvGrpSpPr>
                <p:cNvPr id="107" name="Group 106"/>
                <p:cNvGrpSpPr/>
                <p:nvPr/>
              </p:nvGrpSpPr>
              <p:grpSpPr>
                <a:xfrm>
                  <a:off x="8743255" y="3259944"/>
                  <a:ext cx="1090092" cy="875577"/>
                  <a:chOff x="3599175" y="4220568"/>
                  <a:chExt cx="1090092" cy="875577"/>
                </a:xfrm>
              </p:grpSpPr>
              <p:sp>
                <p:nvSpPr>
                  <p:cNvPr id="109" name="Rounded Rectangle 10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0" name="Group 109"/>
                  <p:cNvGrpSpPr/>
                  <p:nvPr/>
                </p:nvGrpSpPr>
                <p:grpSpPr>
                  <a:xfrm>
                    <a:off x="3614541" y="4243079"/>
                    <a:ext cx="1057169" cy="832818"/>
                    <a:chOff x="3705190" y="4561217"/>
                    <a:chExt cx="1057169" cy="832818"/>
                  </a:xfrm>
                </p:grpSpPr>
                <p:pic>
                  <p:nvPicPr>
                    <p:cNvPr id="11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12" name="Rectangle 11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8" name="Picture 6" descr="\\MAGNUM\Projects\Microsoft\Cloud Power FY12\Design\Icons\PNGs\Web Service.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cxnSp>
        <p:nvCxnSpPr>
          <p:cNvPr id="120" name="Straight Connector 119"/>
          <p:cNvCxnSpPr/>
          <p:nvPr/>
        </p:nvCxnSpPr>
        <p:spPr>
          <a:xfrm flipH="1">
            <a:off x="6843456" y="1591733"/>
            <a:ext cx="1462345" cy="4744412"/>
          </a:xfrm>
          <a:prstGeom prst="line">
            <a:avLst/>
          </a:prstGeom>
          <a:ln w="15875">
            <a:solidFill>
              <a:schemeClr val="accent4"/>
            </a:solidFill>
            <a:prstDash val="dashDot"/>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endCxn id="76" idx="3"/>
          </p:cNvCxnSpPr>
          <p:nvPr/>
        </p:nvCxnSpPr>
        <p:spPr>
          <a:xfrm flipH="1">
            <a:off x="5057402" y="2106212"/>
            <a:ext cx="1245655" cy="768916"/>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sp>
        <p:nvSpPr>
          <p:cNvPr id="122" name="TextBox 121"/>
          <p:cNvSpPr txBox="1"/>
          <p:nvPr/>
        </p:nvSpPr>
        <p:spPr>
          <a:xfrm>
            <a:off x="5327418" y="1619625"/>
            <a:ext cx="2316250" cy="508951"/>
          </a:xfrm>
          <a:prstGeom prst="rect">
            <a:avLst/>
          </a:prstGeom>
          <a:noFill/>
        </p:spPr>
        <p:txBody>
          <a:bodyPr wrap="none" lIns="0" tIns="0" rIns="0" bIns="0" rtlCol="0">
            <a:noAutofit/>
          </a:bodyPr>
          <a:lstStyle/>
          <a:p>
            <a:pPr algn="ctr"/>
            <a:r>
              <a:rPr lang="fi-FI" sz="2000" dirty="0" smtClean="0">
                <a:gradFill>
                  <a:gsLst>
                    <a:gs pos="0">
                      <a:schemeClr val="tx1"/>
                    </a:gs>
                    <a:gs pos="86000">
                      <a:schemeClr val="tx1"/>
                    </a:gs>
                  </a:gsLst>
                  <a:lin ang="5400000" scaled="0"/>
                </a:gradFill>
                <a:latin typeface="Segoe UI Light" pitchFamily="34" charset="0"/>
              </a:rPr>
              <a:t>REST End Point</a:t>
            </a:r>
            <a:endParaRPr lang="en-US" sz="2000" dirty="0" smtClean="0">
              <a:gradFill>
                <a:gsLst>
                  <a:gs pos="0">
                    <a:schemeClr val="tx1"/>
                  </a:gs>
                  <a:gs pos="86000">
                    <a:schemeClr val="tx1"/>
                  </a:gs>
                </a:gsLst>
                <a:lin ang="5400000" scaled="0"/>
              </a:gradFill>
              <a:latin typeface="Segoe UI Light" pitchFamily="34" charset="0"/>
            </a:endParaRPr>
          </a:p>
        </p:txBody>
      </p:sp>
      <p:sp>
        <p:nvSpPr>
          <p:cNvPr id="123" name="TextBox 122"/>
          <p:cNvSpPr txBox="1"/>
          <p:nvPr/>
        </p:nvSpPr>
        <p:spPr>
          <a:xfrm>
            <a:off x="5978652" y="3879805"/>
            <a:ext cx="2316250" cy="508951"/>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Operations</a:t>
            </a:r>
            <a:endParaRPr lang="en-US" sz="2800" dirty="0" smtClean="0">
              <a:gradFill>
                <a:gsLst>
                  <a:gs pos="0">
                    <a:schemeClr val="tx1"/>
                  </a:gs>
                  <a:gs pos="86000">
                    <a:schemeClr val="tx1"/>
                  </a:gs>
                </a:gsLst>
                <a:lin ang="5400000" scaled="0"/>
              </a:gradFill>
              <a:latin typeface="Segoe UI Light" pitchFamily="34" charset="0"/>
            </a:endParaRPr>
          </a:p>
        </p:txBody>
      </p:sp>
      <p:sp>
        <p:nvSpPr>
          <p:cNvPr id="124" name="TextBox 123"/>
          <p:cNvSpPr txBox="1"/>
          <p:nvPr/>
        </p:nvSpPr>
        <p:spPr>
          <a:xfrm>
            <a:off x="7402884" y="2043493"/>
            <a:ext cx="2316250" cy="508951"/>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Notifications</a:t>
            </a:r>
            <a:endParaRPr lang="en-US" sz="2800" dirty="0" smtClean="0">
              <a:gradFill>
                <a:gsLst>
                  <a:gs pos="0">
                    <a:schemeClr val="tx1"/>
                  </a:gs>
                  <a:gs pos="86000">
                    <a:schemeClr val="tx1"/>
                  </a:gs>
                </a:gsLst>
                <a:lin ang="5400000" scaled="0"/>
              </a:gradFill>
              <a:latin typeface="Segoe UI Light" pitchFamily="34" charset="0"/>
            </a:endParaRPr>
          </a:p>
        </p:txBody>
      </p:sp>
      <p:cxnSp>
        <p:nvCxnSpPr>
          <p:cNvPr id="71" name="Straight Arrow Connector 70"/>
          <p:cNvCxnSpPr/>
          <p:nvPr/>
        </p:nvCxnSpPr>
        <p:spPr>
          <a:xfrm flipH="1">
            <a:off x="5762807" y="4303921"/>
            <a:ext cx="2779489" cy="26272"/>
          </a:xfrm>
          <a:prstGeom prst="straightConnector1">
            <a:avLst/>
          </a:prstGeom>
          <a:ln w="5715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6462337" y="2113563"/>
            <a:ext cx="2153330" cy="636106"/>
          </a:xfrm>
          <a:prstGeom prst="straightConnector1">
            <a:avLst/>
          </a:prstGeom>
          <a:ln w="57150">
            <a:headEnd type="stealth" w="lg" len="lg"/>
            <a:tailEnd type="oval" w="sm" len="med"/>
          </a:ln>
        </p:spPr>
        <p:style>
          <a:lnRef idx="3">
            <a:schemeClr val="dk1"/>
          </a:lnRef>
          <a:fillRef idx="0">
            <a:schemeClr val="dk1"/>
          </a:fillRef>
          <a:effectRef idx="2">
            <a:schemeClr val="dk1"/>
          </a:effectRef>
          <a:fontRef idx="minor">
            <a:schemeClr val="tx1"/>
          </a:fontRef>
        </p:style>
      </p:cxnSp>
      <p:sp>
        <p:nvSpPr>
          <p:cNvPr id="72" name="Flowchart: Process 71"/>
          <p:cNvSpPr/>
          <p:nvPr/>
        </p:nvSpPr>
        <p:spPr bwMode="auto">
          <a:xfrm>
            <a:off x="5255344" y="3085076"/>
            <a:ext cx="485422" cy="2096313"/>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Connectors</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Flowchart: Process 75"/>
          <p:cNvSpPr/>
          <p:nvPr/>
        </p:nvSpPr>
        <p:spPr bwMode="auto">
          <a:xfrm>
            <a:off x="2394481" y="2686224"/>
            <a:ext cx="2662921" cy="377808"/>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CSOM Event Sink</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Flowchart: Process 117"/>
          <p:cNvSpPr/>
          <p:nvPr/>
        </p:nvSpPr>
        <p:spPr bwMode="auto">
          <a:xfrm>
            <a:off x="2394481" y="3321050"/>
            <a:ext cx="2662921" cy="377808"/>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Event Receivers</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Flowchart: Process 124"/>
          <p:cNvSpPr/>
          <p:nvPr/>
        </p:nvSpPr>
        <p:spPr bwMode="auto">
          <a:xfrm>
            <a:off x="2394481" y="3951304"/>
            <a:ext cx="2662921" cy="769594"/>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Business Data Connectivity</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Flowchart: Process 125"/>
          <p:cNvSpPr/>
          <p:nvPr/>
        </p:nvSpPr>
        <p:spPr bwMode="auto">
          <a:xfrm>
            <a:off x="2394481" y="4969502"/>
            <a:ext cx="2662921" cy="708698"/>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200" dirty="0" smtClean="0">
                <a:solidFill>
                  <a:schemeClr val="tx1"/>
                </a:solidFill>
                <a:ea typeface="Segoe UI" pitchFamily="34" charset="0"/>
                <a:cs typeface="Segoe UI" pitchFamily="34" charset="0"/>
              </a:rPr>
              <a:t>Custom Event Receiver</a:t>
            </a:r>
            <a:endParaRPr lang="en-US" sz="2200" dirty="0" smtClean="0">
              <a:solidFill>
                <a:schemeClr val="tx1"/>
              </a:solidFill>
              <a:ea typeface="Segoe UI" pitchFamily="34" charset="0"/>
              <a:cs typeface="Segoe UI" pitchFamily="34" charset="0"/>
            </a:endParaRPr>
          </a:p>
        </p:txBody>
      </p:sp>
      <p:cxnSp>
        <p:nvCxnSpPr>
          <p:cNvPr id="127" name="Straight Arrow Connector 126"/>
          <p:cNvCxnSpPr/>
          <p:nvPr/>
        </p:nvCxnSpPr>
        <p:spPr>
          <a:xfrm flipV="1">
            <a:off x="3725941" y="3033720"/>
            <a:ext cx="0" cy="386577"/>
          </a:xfrm>
          <a:prstGeom prst="straightConnector1">
            <a:avLst/>
          </a:prstGeom>
          <a:ln w="92075">
            <a:solidFill>
              <a:schemeClr val="tx1">
                <a:alpha val="78000"/>
              </a:schemeClr>
            </a:solidFill>
            <a:headEnd type="triangle" w="med" len="sm"/>
            <a:tailEnd type="none" w="sm" len="med"/>
          </a:ln>
        </p:spPr>
        <p:style>
          <a:lnRef idx="3">
            <a:schemeClr val="dk1"/>
          </a:lnRef>
          <a:fillRef idx="0">
            <a:schemeClr val="dk1"/>
          </a:fillRef>
          <a:effectRef idx="2">
            <a:schemeClr val="dk1"/>
          </a:effectRef>
          <a:fontRef idx="minor">
            <a:schemeClr val="tx1"/>
          </a:fontRef>
        </p:style>
      </p:cxnSp>
      <p:cxnSp>
        <p:nvCxnSpPr>
          <p:cNvPr id="128" name="Straight Arrow Connector 127"/>
          <p:cNvCxnSpPr/>
          <p:nvPr/>
        </p:nvCxnSpPr>
        <p:spPr>
          <a:xfrm flipV="1">
            <a:off x="3715321" y="3667133"/>
            <a:ext cx="0" cy="386577"/>
          </a:xfrm>
          <a:prstGeom prst="straightConnector1">
            <a:avLst/>
          </a:prstGeom>
          <a:ln w="92075">
            <a:solidFill>
              <a:schemeClr val="tx1">
                <a:alpha val="78000"/>
              </a:schemeClr>
            </a:solidFill>
            <a:headEnd type="triangle" w="med" len="sm"/>
            <a:tailEnd type="none" w="sm" len="med"/>
          </a:ln>
        </p:spPr>
        <p:style>
          <a:lnRef idx="3">
            <a:schemeClr val="dk1"/>
          </a:lnRef>
          <a:fillRef idx="0">
            <a:schemeClr val="dk1"/>
          </a:fillRef>
          <a:effectRef idx="2">
            <a:schemeClr val="dk1"/>
          </a:effectRef>
          <a:fontRef idx="minor">
            <a:schemeClr val="tx1"/>
          </a:fontRef>
        </p:style>
      </p:cxnSp>
      <p:cxnSp>
        <p:nvCxnSpPr>
          <p:cNvPr id="130" name="Straight Arrow Connector 129"/>
          <p:cNvCxnSpPr/>
          <p:nvPr/>
        </p:nvCxnSpPr>
        <p:spPr>
          <a:xfrm flipV="1">
            <a:off x="3685412" y="4655341"/>
            <a:ext cx="0" cy="386577"/>
          </a:xfrm>
          <a:prstGeom prst="straightConnector1">
            <a:avLst/>
          </a:prstGeom>
          <a:ln w="92075">
            <a:solidFill>
              <a:schemeClr val="tx1">
                <a:alpha val="78000"/>
              </a:schemeClr>
            </a:solidFill>
            <a:headEnd type="triangle" w="med" len="sm"/>
            <a:tailEnd type="none" w="sm"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74776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BCS Overview</a:t>
            </a:r>
            <a:endParaRPr lang="en-US" dirty="0"/>
          </a:p>
        </p:txBody>
      </p:sp>
    </p:spTree>
    <p:extLst>
      <p:ext uri="{BB962C8B-B14F-4D97-AF65-F5344CB8AC3E}">
        <p14:creationId xmlns:p14="http://schemas.microsoft.com/office/powerpoint/2010/main" val="72230207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Notifications</a:t>
            </a:r>
          </a:p>
        </p:txBody>
      </p:sp>
    </p:spTree>
    <p:extLst>
      <p:ext uri="{BB962C8B-B14F-4D97-AF65-F5344CB8AC3E}">
        <p14:creationId xmlns:p14="http://schemas.microsoft.com/office/powerpoint/2010/main" val="3302592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Business Connectivity Services Overview</a:t>
            </a:r>
          </a:p>
          <a:p>
            <a:r>
              <a:rPr lang="en-US" smtClean="0"/>
              <a:t>OData Sources</a:t>
            </a:r>
          </a:p>
          <a:p>
            <a:r>
              <a:rPr lang="en-US" smtClean="0"/>
              <a:t>App-Level External Content Types</a:t>
            </a:r>
          </a:p>
          <a:p>
            <a:r>
              <a:rPr lang="en-US" smtClean="0"/>
              <a:t>CSOM and REST Interfaces</a:t>
            </a:r>
          </a:p>
          <a:p>
            <a:r>
              <a:rPr lang="en-US" smtClean="0"/>
              <a:t>Notifications &amp; Custom Event Receivers</a:t>
            </a:r>
            <a:endParaRPr lang="en-US" dirty="0"/>
          </a:p>
        </p:txBody>
      </p:sp>
    </p:spTree>
    <p:extLst>
      <p:ext uri="{BB962C8B-B14F-4D97-AF65-F5344CB8AC3E}">
        <p14:creationId xmlns:p14="http://schemas.microsoft.com/office/powerpoint/2010/main" val="21132412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BCS </a:t>
            </a:r>
            <a:r>
              <a:rPr lang="en-US" dirty="0"/>
              <a:t>Overview</a:t>
            </a:r>
            <a:r>
              <a:rPr lang="en-US" dirty="0" smtClean="0"/>
              <a:t>: External </a:t>
            </a:r>
            <a:r>
              <a:rPr lang="en-US" dirty="0"/>
              <a:t>Content </a:t>
            </a:r>
            <a:r>
              <a:rPr lang="en-US" dirty="0" smtClean="0"/>
              <a:t>Types</a:t>
            </a:r>
            <a:endParaRPr lang="en-US" dirty="0"/>
          </a:p>
        </p:txBody>
      </p:sp>
      <p:sp>
        <p:nvSpPr>
          <p:cNvPr id="5" name="Content Placeholder 4"/>
          <p:cNvSpPr>
            <a:spLocks noGrp="1"/>
          </p:cNvSpPr>
          <p:nvPr>
            <p:ph type="body" sz="quarter" idx="10"/>
          </p:nvPr>
        </p:nvSpPr>
        <p:spPr/>
        <p:txBody>
          <a:bodyPr/>
          <a:lstStyle/>
          <a:p>
            <a:r>
              <a:rPr lang="en-US" sz="3600" dirty="0" smtClean="0"/>
              <a:t>BCS allows the integration of external data into SharePoint through an object relational map (ORM) known as an External Content Type (ECT).</a:t>
            </a:r>
            <a:endParaRPr lang="en-US" sz="3600" dirty="0"/>
          </a:p>
          <a:p>
            <a:r>
              <a:rPr lang="en-US" sz="3600" dirty="0" smtClean="0"/>
              <a:t>ECTs map external data fields to business entities</a:t>
            </a:r>
            <a:br>
              <a:rPr lang="en-US" sz="3600" dirty="0" smtClean="0"/>
            </a:br>
            <a:r>
              <a:rPr lang="en-US" sz="3600" dirty="0" smtClean="0"/>
              <a:t>(e. g., Customer, Order, Employee)</a:t>
            </a:r>
            <a:endParaRPr lang="en-US" sz="3600" dirty="0"/>
          </a:p>
          <a:p>
            <a:r>
              <a:rPr lang="en-US" sz="3600" dirty="0" smtClean="0"/>
              <a:t>ECTs define operations to perform on the external data (e.g., create, read, update, delete)</a:t>
            </a:r>
            <a:endParaRPr lang="en-US" sz="3600" dirty="0"/>
          </a:p>
          <a:p>
            <a:r>
              <a:rPr lang="en-US" sz="3600" dirty="0" smtClean="0"/>
              <a:t>Creating ECTs is the primary development activity</a:t>
            </a:r>
            <a:endParaRPr lang="en-US" sz="3600" dirty="0"/>
          </a:p>
        </p:txBody>
      </p:sp>
    </p:spTree>
    <p:extLst>
      <p:ext uri="{BB962C8B-B14F-4D97-AF65-F5344CB8AC3E}">
        <p14:creationId xmlns:p14="http://schemas.microsoft.com/office/powerpoint/2010/main" val="33799017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 Overview</a:t>
            </a:r>
          </a:p>
        </p:txBody>
      </p:sp>
      <p:sp>
        <p:nvSpPr>
          <p:cNvPr id="39" name="Rectangle 38"/>
          <p:cNvSpPr/>
          <p:nvPr/>
        </p:nvSpPr>
        <p:spPr>
          <a:xfrm>
            <a:off x="579888" y="1283236"/>
            <a:ext cx="4421067" cy="429460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800" dirty="0" smtClean="0">
                <a:latin typeface="Segoe UI Light" panose="020B0502040204020203" pitchFamily="34" charset="0"/>
                <a:ea typeface="Segoe UI" pitchFamily="34" charset="0"/>
                <a:cs typeface="Segoe UI Light" panose="020B0502040204020203" pitchFamily="34" charset="0"/>
              </a:rPr>
              <a:t>Office Client</a:t>
            </a:r>
            <a:endParaRPr lang="en-US" sz="2800" dirty="0">
              <a:latin typeface="Segoe UI Light" panose="020B0502040204020203" pitchFamily="34" charset="0"/>
              <a:ea typeface="Segoe UI" pitchFamily="34" charset="0"/>
              <a:cs typeface="Segoe UI Light" panose="020B0502040204020203" pitchFamily="34" charset="0"/>
            </a:endParaRPr>
          </a:p>
        </p:txBody>
      </p:sp>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r="48823"/>
          <a:stretch/>
        </p:blipFill>
        <p:spPr>
          <a:xfrm>
            <a:off x="3679815" y="1285069"/>
            <a:ext cx="720000" cy="720000"/>
          </a:xfrm>
          <a:prstGeom prst="rect">
            <a:avLst/>
          </a:prstGeom>
        </p:spPr>
      </p:pic>
      <p:pic>
        <p:nvPicPr>
          <p:cNvPr id="41" name="Picture 40"/>
          <p:cNvPicPr>
            <a:picLocks noChangeAspect="1"/>
          </p:cNvPicPr>
          <p:nvPr/>
        </p:nvPicPr>
        <p:blipFill rotWithShape="1">
          <a:blip r:embed="rId4">
            <a:extLst>
              <a:ext uri="{28A0092B-C50C-407E-A947-70E740481C1C}">
                <a14:useLocalDpi xmlns:a14="http://schemas.microsoft.com/office/drawing/2010/main" val="0"/>
              </a:ext>
            </a:extLst>
          </a:blip>
          <a:srcRect r="45294"/>
          <a:stretch/>
        </p:blipFill>
        <p:spPr>
          <a:xfrm>
            <a:off x="4280955" y="1285069"/>
            <a:ext cx="720000" cy="720000"/>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4812" y="1390932"/>
            <a:ext cx="508273" cy="508273"/>
          </a:xfrm>
          <a:prstGeom prst="rect">
            <a:avLst/>
          </a:prstGeom>
        </p:spPr>
      </p:pic>
      <p:sp>
        <p:nvSpPr>
          <p:cNvPr id="43" name="Flowchart: Process 42"/>
          <p:cNvSpPr/>
          <p:nvPr/>
        </p:nvSpPr>
        <p:spPr bwMode="auto">
          <a:xfrm>
            <a:off x="786111" y="2054991"/>
            <a:ext cx="3987347" cy="1254116"/>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Office Integration</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Flowchart: Process 43"/>
          <p:cNvSpPr/>
          <p:nvPr/>
        </p:nvSpPr>
        <p:spPr bwMode="auto">
          <a:xfrm>
            <a:off x="786111" y="4104665"/>
            <a:ext cx="3987347" cy="1254116"/>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Business Connectivity Services</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Flowchart: Process 44"/>
          <p:cNvSpPr/>
          <p:nvPr/>
        </p:nvSpPr>
        <p:spPr bwMode="auto">
          <a:xfrm>
            <a:off x="1012342" y="2187769"/>
            <a:ext cx="3505020" cy="329627"/>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External Business Parts</a:t>
            </a:r>
            <a:endParaRPr lang="en-US" dirty="0" smtClean="0">
              <a:solidFill>
                <a:schemeClr val="tx1"/>
              </a:solidFill>
              <a:ea typeface="Segoe UI" pitchFamily="34" charset="0"/>
              <a:cs typeface="Segoe UI" pitchFamily="34" charset="0"/>
            </a:endParaRPr>
          </a:p>
        </p:txBody>
      </p:sp>
      <p:sp>
        <p:nvSpPr>
          <p:cNvPr id="46" name="Flowchart: Process 45"/>
          <p:cNvSpPr/>
          <p:nvPr/>
        </p:nvSpPr>
        <p:spPr bwMode="auto">
          <a:xfrm>
            <a:off x="1012342" y="2595466"/>
            <a:ext cx="3505020" cy="331200"/>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Custom Code</a:t>
            </a:r>
            <a:endParaRPr lang="en-US" dirty="0" smtClean="0">
              <a:solidFill>
                <a:schemeClr val="tx1"/>
              </a:solidFill>
              <a:ea typeface="Segoe UI" pitchFamily="34" charset="0"/>
              <a:cs typeface="Segoe UI" pitchFamily="34" charset="0"/>
            </a:endParaRPr>
          </a:p>
        </p:txBody>
      </p:sp>
      <p:sp>
        <p:nvSpPr>
          <p:cNvPr id="47" name="Flowchart: Process 46"/>
          <p:cNvSpPr/>
          <p:nvPr/>
        </p:nvSpPr>
        <p:spPr bwMode="auto">
          <a:xfrm>
            <a:off x="1037911" y="4566909"/>
            <a:ext cx="1616866" cy="671252"/>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BDC Client Runtime</a:t>
            </a:r>
            <a:endParaRPr lang="en-US" dirty="0" smtClean="0">
              <a:solidFill>
                <a:schemeClr val="tx1"/>
              </a:solidFill>
              <a:ea typeface="Segoe UI" pitchFamily="34" charset="0"/>
              <a:cs typeface="Segoe UI" pitchFamily="34" charset="0"/>
            </a:endParaRPr>
          </a:p>
        </p:txBody>
      </p:sp>
      <p:sp>
        <p:nvSpPr>
          <p:cNvPr id="48" name="Flowchart: Magnetic Disk 47"/>
          <p:cNvSpPr/>
          <p:nvPr/>
        </p:nvSpPr>
        <p:spPr bwMode="auto">
          <a:xfrm>
            <a:off x="2918503" y="4563851"/>
            <a:ext cx="1599363" cy="674309"/>
          </a:xfrm>
          <a:prstGeom prst="flowChartMagneticDisk">
            <a:avLst/>
          </a:prstGeom>
          <a:ln>
            <a:solidFill>
              <a:schemeClr val="bg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gradFill>
                  <a:gsLst>
                    <a:gs pos="0">
                      <a:srgbClr val="FFFFFF"/>
                    </a:gs>
                    <a:gs pos="100000">
                      <a:srgbClr val="FFFFFF"/>
                    </a:gs>
                  </a:gsLst>
                  <a:lin ang="5400000" scaled="0"/>
                </a:gradFill>
                <a:ea typeface="Segoe UI" pitchFamily="34" charset="0"/>
                <a:cs typeface="Segoe UI" pitchFamily="34" charset="0"/>
              </a:rPr>
              <a:t>Client Cache</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6" name="Group 75"/>
          <p:cNvGrpSpPr/>
          <p:nvPr/>
        </p:nvGrpSpPr>
        <p:grpSpPr>
          <a:xfrm>
            <a:off x="6496127" y="819723"/>
            <a:ext cx="5548064" cy="4758117"/>
            <a:chOff x="6496127" y="1014033"/>
            <a:chExt cx="5548064" cy="4758117"/>
          </a:xfrm>
        </p:grpSpPr>
        <p:sp>
          <p:nvSpPr>
            <p:cNvPr id="3" name="Rectangle 2"/>
            <p:cNvSpPr/>
            <p:nvPr/>
          </p:nvSpPr>
          <p:spPr>
            <a:xfrm>
              <a:off x="6496127" y="1482738"/>
              <a:ext cx="4605147" cy="4289412"/>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800" dirty="0" smtClean="0">
                  <a:latin typeface="Segoe UI Light" panose="020B0502040204020203" pitchFamily="34" charset="0"/>
                  <a:ea typeface="Segoe UI" pitchFamily="34" charset="0"/>
                  <a:cs typeface="Segoe UI Light" panose="020B0502040204020203" pitchFamily="34" charset="0"/>
                </a:rPr>
                <a:t>SharePoint Server</a:t>
              </a:r>
              <a:endParaRPr lang="en-US" sz="2800" dirty="0">
                <a:latin typeface="Segoe UI Light" panose="020B0502040204020203" pitchFamily="34" charset="0"/>
                <a:ea typeface="Segoe UI" pitchFamily="34" charset="0"/>
                <a:cs typeface="Segoe UI Light" panose="020B0502040204020203" pitchFamily="34" charset="0"/>
              </a:endParaRPr>
            </a:p>
          </p:txBody>
        </p:sp>
        <p:sp>
          <p:nvSpPr>
            <p:cNvPr id="50" name="Flowchart: Process 49"/>
            <p:cNvSpPr/>
            <p:nvPr/>
          </p:nvSpPr>
          <p:spPr bwMode="auto">
            <a:xfrm>
              <a:off x="6712986" y="4200928"/>
              <a:ext cx="4204208" cy="1332000"/>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Business Connectivity Services</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bwMode="auto">
            <a:xfrm>
              <a:off x="7013001" y="4695279"/>
              <a:ext cx="1904164" cy="674309"/>
            </a:xfrm>
            <a:prstGeom prst="flowChartMagneticDisk">
              <a:avLst/>
            </a:prstGeom>
            <a:ln>
              <a:solidFill>
                <a:schemeClr val="bg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gradFill>
                    <a:gsLst>
                      <a:gs pos="0">
                        <a:srgbClr val="FFFFFF"/>
                      </a:gs>
                      <a:gs pos="100000">
                        <a:srgbClr val="FFFFFF"/>
                      </a:gs>
                    </a:gsLst>
                    <a:lin ang="5400000" scaled="0"/>
                  </a:gradFill>
                  <a:ea typeface="Segoe UI" pitchFamily="34" charset="0"/>
                  <a:cs typeface="Segoe UI" pitchFamily="34" charset="0"/>
                </a:rPr>
                <a:t>Metadata Store</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Process 50"/>
            <p:cNvSpPr/>
            <p:nvPr/>
          </p:nvSpPr>
          <p:spPr bwMode="auto">
            <a:xfrm>
              <a:off x="9192425" y="4695279"/>
              <a:ext cx="1474064" cy="671252"/>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BDC Server Runtime</a:t>
              </a:r>
              <a:endParaRPr lang="en-US" dirty="0" smtClean="0">
                <a:solidFill>
                  <a:schemeClr val="tx1"/>
                </a:solidFill>
                <a:ea typeface="Segoe UI" pitchFamily="34" charset="0"/>
                <a:cs typeface="Segoe UI" pitchFamily="34" charset="0"/>
              </a:endParaRPr>
            </a:p>
          </p:txBody>
        </p:sp>
        <p:sp>
          <p:nvSpPr>
            <p:cNvPr id="52" name="Flowchart: Process 51"/>
            <p:cNvSpPr/>
            <p:nvPr/>
          </p:nvSpPr>
          <p:spPr bwMode="auto">
            <a:xfrm>
              <a:off x="6714044" y="3716890"/>
              <a:ext cx="4203150" cy="378558"/>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Secure Store Service (SSS)</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Process 52"/>
            <p:cNvSpPr/>
            <p:nvPr/>
          </p:nvSpPr>
          <p:spPr bwMode="auto">
            <a:xfrm>
              <a:off x="6711034" y="3222539"/>
              <a:ext cx="4206160" cy="378558"/>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gradFill>
                    <a:gsLst>
                      <a:gs pos="0">
                        <a:srgbClr val="FFFFFF"/>
                      </a:gs>
                      <a:gs pos="100000">
                        <a:srgbClr val="FFFFFF"/>
                      </a:gs>
                    </a:gsLst>
                    <a:lin ang="5400000" scaled="0"/>
                  </a:gradFill>
                  <a:ea typeface="Segoe UI" pitchFamily="34" charset="0"/>
                  <a:cs typeface="Segoe UI" pitchFamily="34" charset="0"/>
                </a:rPr>
                <a:t>Search, Columns, Web Parts, CSOM, Profiles</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Process 53"/>
            <p:cNvSpPr/>
            <p:nvPr/>
          </p:nvSpPr>
          <p:spPr bwMode="auto">
            <a:xfrm>
              <a:off x="6709270" y="2056667"/>
              <a:ext cx="4207924" cy="1050079"/>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SharePoint Site/App</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Process 54"/>
            <p:cNvSpPr/>
            <p:nvPr/>
          </p:nvSpPr>
          <p:spPr bwMode="auto">
            <a:xfrm>
              <a:off x="6894216" y="2502369"/>
              <a:ext cx="1169073" cy="480948"/>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VSTO Package</a:t>
              </a:r>
              <a:endParaRPr lang="en-US" sz="1600" dirty="0" smtClean="0">
                <a:solidFill>
                  <a:schemeClr val="tx1"/>
                </a:solidFill>
                <a:ea typeface="Segoe UI" pitchFamily="34" charset="0"/>
                <a:cs typeface="Segoe UI" pitchFamily="34" charset="0"/>
              </a:endParaRPr>
            </a:p>
          </p:txBody>
        </p:sp>
        <p:sp>
          <p:nvSpPr>
            <p:cNvPr id="58" name="Flowchart: Process 57"/>
            <p:cNvSpPr/>
            <p:nvPr/>
          </p:nvSpPr>
          <p:spPr bwMode="auto">
            <a:xfrm>
              <a:off x="8202515" y="2502369"/>
              <a:ext cx="1169073" cy="480948"/>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External </a:t>
              </a:r>
              <a:br>
                <a:rPr lang="fi-FI" sz="1600" dirty="0" smtClean="0">
                  <a:solidFill>
                    <a:schemeClr val="tx1"/>
                  </a:solidFill>
                  <a:ea typeface="Segoe UI" pitchFamily="34" charset="0"/>
                  <a:cs typeface="Segoe UI" pitchFamily="34" charset="0"/>
                </a:rPr>
              </a:br>
              <a:r>
                <a:rPr lang="fi-FI" sz="1600" dirty="0" smtClean="0">
                  <a:solidFill>
                    <a:schemeClr val="tx1"/>
                  </a:solidFill>
                  <a:ea typeface="Segoe UI" pitchFamily="34" charset="0"/>
                  <a:cs typeface="Segoe UI" pitchFamily="34" charset="0"/>
                </a:rPr>
                <a:t>List</a:t>
              </a:r>
              <a:endParaRPr lang="en-US" sz="1600" dirty="0" smtClean="0">
                <a:solidFill>
                  <a:schemeClr val="tx1"/>
                </a:solidFill>
                <a:ea typeface="Segoe UI" pitchFamily="34" charset="0"/>
                <a:cs typeface="Segoe UI" pitchFamily="34" charset="0"/>
              </a:endParaRPr>
            </a:p>
          </p:txBody>
        </p:sp>
        <p:sp>
          <p:nvSpPr>
            <p:cNvPr id="59" name="Flowchart: Process 58"/>
            <p:cNvSpPr/>
            <p:nvPr/>
          </p:nvSpPr>
          <p:spPr bwMode="auto">
            <a:xfrm>
              <a:off x="9515102" y="2504276"/>
              <a:ext cx="1169073" cy="480948"/>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BDCM </a:t>
              </a:r>
              <a:br>
                <a:rPr lang="fi-FI" sz="1600" dirty="0" smtClean="0">
                  <a:solidFill>
                    <a:schemeClr val="tx1"/>
                  </a:solidFill>
                  <a:ea typeface="Segoe UI" pitchFamily="34" charset="0"/>
                  <a:cs typeface="Segoe UI" pitchFamily="34" charset="0"/>
                </a:rPr>
              </a:br>
              <a:r>
                <a:rPr lang="fi-FI" sz="1600" dirty="0" smtClean="0">
                  <a:solidFill>
                    <a:schemeClr val="tx1"/>
                  </a:solidFill>
                  <a:ea typeface="Segoe UI" pitchFamily="34" charset="0"/>
                  <a:cs typeface="Segoe UI" pitchFamily="34" charset="0"/>
                </a:rPr>
                <a:t>Files</a:t>
              </a:r>
              <a:endParaRPr lang="en-US" sz="1600" dirty="0" smtClean="0">
                <a:solidFill>
                  <a:schemeClr val="tx1"/>
                </a:solidFill>
                <a:ea typeface="Segoe UI" pitchFamily="34" charset="0"/>
                <a:cs typeface="Segoe UI" pitchFamily="34" charset="0"/>
              </a:endParaRPr>
            </a:p>
          </p:txBody>
        </p:sp>
        <p:grpSp>
          <p:nvGrpSpPr>
            <p:cNvPr id="4" name="Group 3"/>
            <p:cNvGrpSpPr/>
            <p:nvPr/>
          </p:nvGrpSpPr>
          <p:grpSpPr>
            <a:xfrm>
              <a:off x="9974278" y="1014033"/>
              <a:ext cx="2069913" cy="1485438"/>
              <a:chOff x="1247150" y="3861130"/>
              <a:chExt cx="2410336" cy="1729736"/>
            </a:xfrm>
          </p:grpSpPr>
          <p:grpSp>
            <p:nvGrpSpPr>
              <p:cNvPr id="5" name="Group 4"/>
              <p:cNvGrpSpPr>
                <a:grpSpLocks noChangeAspect="1"/>
              </p:cNvGrpSpPr>
              <p:nvPr/>
            </p:nvGrpSpPr>
            <p:grpSpPr>
              <a:xfrm>
                <a:off x="2206307" y="4065234"/>
                <a:ext cx="1451179" cy="1450800"/>
                <a:chOff x="6849580" y="4206958"/>
                <a:chExt cx="2012314" cy="2011789"/>
              </a:xfrm>
            </p:grpSpPr>
            <p:grpSp>
              <p:nvGrpSpPr>
                <p:cNvPr id="25" name="Group 24"/>
                <p:cNvGrpSpPr/>
                <p:nvPr/>
              </p:nvGrpSpPr>
              <p:grpSpPr>
                <a:xfrm>
                  <a:off x="7487957" y="4470625"/>
                  <a:ext cx="666750" cy="1487475"/>
                  <a:chOff x="2081162" y="4640597"/>
                  <a:chExt cx="666750" cy="1487475"/>
                </a:xfrm>
                <a:solidFill>
                  <a:schemeClr val="bg1"/>
                </a:solidFill>
              </p:grpSpPr>
              <p:sp>
                <p:nvSpPr>
                  <p:cNvPr id="27" name="Snip Diagonal Corner Rectangle 2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Isosceles Triangle 2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6" name="Group 5"/>
              <p:cNvGrpSpPr>
                <a:grpSpLocks noChangeAspect="1"/>
              </p:cNvGrpSpPr>
              <p:nvPr/>
            </p:nvGrpSpPr>
            <p:grpSpPr>
              <a:xfrm>
                <a:off x="1777246" y="3861130"/>
                <a:ext cx="1451179" cy="1450800"/>
                <a:chOff x="6849580" y="4206958"/>
                <a:chExt cx="2012314" cy="2011789"/>
              </a:xfrm>
            </p:grpSpPr>
            <p:grpSp>
              <p:nvGrpSpPr>
                <p:cNvPr id="20" name="Group 19"/>
                <p:cNvGrpSpPr/>
                <p:nvPr/>
              </p:nvGrpSpPr>
              <p:grpSpPr>
                <a:xfrm>
                  <a:off x="7487957" y="4470625"/>
                  <a:ext cx="666750" cy="1487475"/>
                  <a:chOff x="2081162" y="4640597"/>
                  <a:chExt cx="666750" cy="1487475"/>
                </a:xfrm>
                <a:solidFill>
                  <a:schemeClr val="bg1"/>
                </a:solidFill>
              </p:grpSpPr>
              <p:sp>
                <p:nvSpPr>
                  <p:cNvPr id="22" name="Snip Diagonal Corner Rectangle 2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7" name="Group 6"/>
              <p:cNvGrpSpPr>
                <a:grpSpLocks noChangeAspect="1"/>
              </p:cNvGrpSpPr>
              <p:nvPr/>
            </p:nvGrpSpPr>
            <p:grpSpPr>
              <a:xfrm>
                <a:off x="1247150" y="4138244"/>
                <a:ext cx="1519200" cy="1452622"/>
                <a:chOff x="1376407" y="550707"/>
                <a:chExt cx="2103995" cy="2011789"/>
              </a:xfrm>
            </p:grpSpPr>
            <p:grpSp>
              <p:nvGrpSpPr>
                <p:cNvPr id="8" name="Group 7"/>
                <p:cNvGrpSpPr/>
                <p:nvPr/>
              </p:nvGrpSpPr>
              <p:grpSpPr>
                <a:xfrm>
                  <a:off x="2098180" y="799745"/>
                  <a:ext cx="666750" cy="1487475"/>
                  <a:chOff x="2081162" y="4640597"/>
                  <a:chExt cx="666750" cy="1487475"/>
                </a:xfrm>
                <a:solidFill>
                  <a:schemeClr val="bg1"/>
                </a:solidFill>
              </p:grpSpPr>
              <p:sp>
                <p:nvSpPr>
                  <p:cNvPr id="17" name="Snip Diagonal Corner Rectangle 1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Isosceles Triangle 1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1376407" y="550707"/>
                  <a:ext cx="2103995" cy="2011789"/>
                  <a:chOff x="1884407" y="1170827"/>
                  <a:chExt cx="2103995" cy="2011789"/>
                </a:xfrm>
              </p:grpSpPr>
              <p:pic>
                <p:nvPicPr>
                  <p:cNvPr id="1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1" name="Group 10"/>
                  <p:cNvGrpSpPr/>
                  <p:nvPr/>
                </p:nvGrpSpPr>
                <p:grpSpPr>
                  <a:xfrm>
                    <a:off x="1884407" y="1791674"/>
                    <a:ext cx="1090092" cy="875577"/>
                    <a:chOff x="3599175" y="4220568"/>
                    <a:chExt cx="1090092" cy="875577"/>
                  </a:xfrm>
                </p:grpSpPr>
                <p:sp>
                  <p:nvSpPr>
                    <p:cNvPr id="13" name="Rounded Rectangle 1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3614541" y="4243079"/>
                      <a:ext cx="1057169" cy="832818"/>
                      <a:chOff x="3705190" y="4561217"/>
                      <a:chExt cx="1057169" cy="832818"/>
                    </a:xfrm>
                  </p:grpSpPr>
                  <p:pic>
                    <p:nvPicPr>
                      <p:cNvPr id="1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6" name="Rectangle 1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2" name="Picture 4" descr="\\MAGNUM\Projects\Microsoft\Cloud Power FY12\Design\ICONS_PNG\Open_Web_Platform.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9" name="Group 78"/>
          <p:cNvGrpSpPr/>
          <p:nvPr/>
        </p:nvGrpSpPr>
        <p:grpSpPr>
          <a:xfrm>
            <a:off x="4727456" y="5750311"/>
            <a:ext cx="2155538" cy="873462"/>
            <a:chOff x="4026885" y="5750311"/>
            <a:chExt cx="2155538" cy="873462"/>
          </a:xfrm>
        </p:grpSpPr>
        <p:sp>
          <p:nvSpPr>
            <p:cNvPr id="66" name="Rectangle 65"/>
            <p:cNvSpPr/>
            <p:nvPr/>
          </p:nvSpPr>
          <p:spPr>
            <a:xfrm>
              <a:off x="4026885" y="5750311"/>
              <a:ext cx="2155538" cy="873462"/>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dirty="0" smtClean="0">
                  <a:latin typeface="Segoe UI Light" panose="020B0502040204020203" pitchFamily="34" charset="0"/>
                  <a:ea typeface="Segoe UI" pitchFamily="34" charset="0"/>
                  <a:cs typeface="Segoe UI Light" panose="020B0502040204020203" pitchFamily="34" charset="0"/>
                </a:rPr>
                <a:t>Connectors</a:t>
              </a:r>
              <a:endParaRPr lang="en-US" dirty="0">
                <a:latin typeface="Segoe UI Light" panose="020B0502040204020203" pitchFamily="34" charset="0"/>
                <a:ea typeface="Segoe UI" pitchFamily="34" charset="0"/>
                <a:cs typeface="Segoe UI Light" panose="020B0502040204020203" pitchFamily="34" charset="0"/>
              </a:endParaRPr>
            </a:p>
          </p:txBody>
        </p:sp>
        <p:pic>
          <p:nvPicPr>
            <p:cNvPr id="60" name="Rectangl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5427" y="5915112"/>
              <a:ext cx="646987" cy="576998"/>
            </a:xfrm>
            <a:prstGeom prst="rect">
              <a:avLst/>
            </a:prstGeom>
            <a:noFill/>
            <a:ln>
              <a:noFill/>
            </a:ln>
          </p:spPr>
          <p:style>
            <a:lnRef idx="0">
              <a:scrgbClr r="0" g="0" b="0"/>
            </a:lnRef>
            <a:fillRef idx="1002">
              <a:schemeClr val="lt1"/>
            </a:fillRef>
            <a:effectRef idx="0">
              <a:scrgbClr r="0" g="0" b="0"/>
            </a:effectRef>
            <a:fontRef idx="major"/>
          </p:style>
        </p:pic>
        <p:cxnSp>
          <p:nvCxnSpPr>
            <p:cNvPr id="68" name="Straight Connector 67"/>
            <p:cNvCxnSpPr>
              <a:stCxn id="60" idx="1"/>
            </p:cNvCxnSpPr>
            <p:nvPr/>
          </p:nvCxnSpPr>
          <p:spPr>
            <a:xfrm flipH="1" flipV="1">
              <a:off x="5054287" y="6200862"/>
              <a:ext cx="241140" cy="2749"/>
            </a:xfrm>
            <a:prstGeom prst="line">
              <a:avLst/>
            </a:prstGeom>
            <a:ln w="28575">
              <a:solidFill>
                <a:schemeClr val="tx1">
                  <a:alpha val="60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V="1">
            <a:off x="4517362" y="4903470"/>
            <a:ext cx="2495639" cy="11430"/>
          </a:xfrm>
          <a:prstGeom prst="straightConnector1">
            <a:avLst/>
          </a:prstGeom>
          <a:ln w="57150">
            <a:solidFill>
              <a:schemeClr val="dk1">
                <a:shade val="95000"/>
                <a:satMod val="150000"/>
                <a:alpha val="70000"/>
              </a:schemeClr>
            </a:solidFill>
            <a:headEnd type="stealth" w="lg" len="lg"/>
            <a:tailEnd type="oval" w="sm" len="med"/>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V="1">
            <a:off x="4680154" y="2553756"/>
            <a:ext cx="2149006" cy="7875"/>
          </a:xfrm>
          <a:prstGeom prst="straightConnector1">
            <a:avLst/>
          </a:prstGeom>
          <a:ln w="57150">
            <a:solidFill>
              <a:schemeClr val="dk1">
                <a:shade val="95000"/>
                <a:satMod val="150000"/>
                <a:alpha val="70000"/>
              </a:schemeClr>
            </a:solidFill>
            <a:headEnd type="stealth" w="lg" len="lg"/>
            <a:tailEnd type="oval" w="sm" len="med"/>
          </a:ln>
        </p:spPr>
        <p:style>
          <a:lnRef idx="3">
            <a:schemeClr val="dk1"/>
          </a:lnRef>
          <a:fillRef idx="0">
            <a:schemeClr val="dk1"/>
          </a:fillRef>
          <a:effectRef idx="2">
            <a:schemeClr val="dk1"/>
          </a:effectRef>
          <a:fontRef idx="minor">
            <a:schemeClr val="tx1"/>
          </a:fontRef>
        </p:style>
      </p:cxnSp>
      <p:cxnSp>
        <p:nvCxnSpPr>
          <p:cNvPr id="81" name="Elbow Connector 80"/>
          <p:cNvCxnSpPr>
            <a:stCxn id="66" idx="1"/>
            <a:endCxn id="48" idx="3"/>
          </p:cNvCxnSpPr>
          <p:nvPr/>
        </p:nvCxnSpPr>
        <p:spPr>
          <a:xfrm rot="10800000">
            <a:off x="3718186" y="5238160"/>
            <a:ext cx="1009271" cy="948882"/>
          </a:xfrm>
          <a:prstGeom prst="bentConnector2">
            <a:avLst/>
          </a:prstGeom>
          <a:ln w="57150">
            <a:solidFill>
              <a:schemeClr val="dk1">
                <a:shade val="95000"/>
                <a:satMod val="150000"/>
                <a:alpha val="70000"/>
              </a:schemeClr>
            </a:solidFill>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83" name="Elbow Connector 82"/>
          <p:cNvCxnSpPr>
            <a:stCxn id="50" idx="2"/>
            <a:endCxn id="66" idx="3"/>
          </p:cNvCxnSpPr>
          <p:nvPr/>
        </p:nvCxnSpPr>
        <p:spPr>
          <a:xfrm rot="5400000">
            <a:off x="7424830" y="4796782"/>
            <a:ext cx="848424" cy="1932096"/>
          </a:xfrm>
          <a:prstGeom prst="bentConnector2">
            <a:avLst/>
          </a:prstGeom>
          <a:ln w="57150">
            <a:solidFill>
              <a:schemeClr val="dk1">
                <a:shade val="95000"/>
                <a:satMod val="150000"/>
                <a:alpha val="70000"/>
              </a:schemeClr>
            </a:solidFill>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43" idx="2"/>
            <a:endCxn id="44" idx="0"/>
          </p:cNvCxnSpPr>
          <p:nvPr/>
        </p:nvCxnSpPr>
        <p:spPr>
          <a:xfrm>
            <a:off x="2779785" y="3309107"/>
            <a:ext cx="0" cy="795558"/>
          </a:xfrm>
          <a:prstGeom prst="straightConnector1">
            <a:avLst/>
          </a:prstGeom>
          <a:ln w="57150">
            <a:solidFill>
              <a:schemeClr val="dk1">
                <a:shade val="95000"/>
                <a:satMod val="150000"/>
                <a:alpha val="70000"/>
              </a:schemeClr>
            </a:solidFill>
            <a:headEnd type="stealth" w="lg" len="lg"/>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984236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BCS Enhancements</a:t>
            </a:r>
          </a:p>
        </p:txBody>
      </p:sp>
      <p:sp>
        <p:nvSpPr>
          <p:cNvPr id="5" name="Content Placeholder 4"/>
          <p:cNvSpPr>
            <a:spLocks noGrp="1"/>
          </p:cNvSpPr>
          <p:nvPr>
            <p:ph type="body" sz="quarter" idx="10"/>
          </p:nvPr>
        </p:nvSpPr>
        <p:spPr/>
        <p:txBody>
          <a:bodyPr/>
          <a:lstStyle/>
          <a:p>
            <a:pPr>
              <a:spcBef>
                <a:spcPts val="769"/>
              </a:spcBef>
            </a:pPr>
            <a:r>
              <a:rPr lang="en-US" dirty="0" smtClean="0"/>
              <a:t>Support for BCS in SharePoint Online</a:t>
            </a:r>
          </a:p>
          <a:p>
            <a:pPr>
              <a:spcBef>
                <a:spcPts val="769"/>
              </a:spcBef>
            </a:pPr>
            <a:r>
              <a:rPr lang="en-US" dirty="0" smtClean="0"/>
              <a:t>Improved sorting and filtering capabilities for External Lists to improve query efficiency</a:t>
            </a:r>
          </a:p>
          <a:p>
            <a:pPr lvl="1"/>
            <a:r>
              <a:rPr lang="en-US" dirty="0" err="1"/>
              <a:t>O</a:t>
            </a:r>
            <a:r>
              <a:rPr lang="en-US" dirty="0" err="1" smtClean="0"/>
              <a:t>Data</a:t>
            </a:r>
            <a:r>
              <a:rPr lang="en-US" dirty="0" smtClean="0"/>
              <a:t> and SQL support both</a:t>
            </a:r>
          </a:p>
          <a:p>
            <a:pPr lvl="1"/>
            <a:r>
              <a:rPr lang="en-US" dirty="0" smtClean="0"/>
              <a:t>WCF does not support sorting</a:t>
            </a:r>
          </a:p>
          <a:p>
            <a:pPr>
              <a:spcBef>
                <a:spcPts val="769"/>
              </a:spcBef>
            </a:pPr>
            <a:endParaRPr lang="en-US" dirty="0"/>
          </a:p>
        </p:txBody>
      </p:sp>
    </p:spTree>
    <p:extLst>
      <p:ext uri="{BB962C8B-B14F-4D97-AF65-F5344CB8AC3E}">
        <p14:creationId xmlns:p14="http://schemas.microsoft.com/office/powerpoint/2010/main" val="2231067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a:t>
            </a:r>
            <a:r>
              <a:rPr lang="en-US" dirty="0" err="1" smtClean="0"/>
              <a:t>Data</a:t>
            </a:r>
            <a:r>
              <a:rPr lang="en-US" dirty="0" smtClean="0"/>
              <a:t> Sources</a:t>
            </a:r>
            <a:endParaRPr lang="en-US" dirty="0"/>
          </a:p>
        </p:txBody>
      </p:sp>
    </p:spTree>
    <p:extLst>
      <p:ext uri="{BB962C8B-B14F-4D97-AF65-F5344CB8AC3E}">
        <p14:creationId xmlns:p14="http://schemas.microsoft.com/office/powerpoint/2010/main" val="2240342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t>
            </a:r>
            <a:r>
              <a:rPr lang="en-US" dirty="0" smtClean="0"/>
              <a:t>Data Sources: </a:t>
            </a:r>
            <a:r>
              <a:rPr lang="en-US" dirty="0"/>
              <a:t>Overview</a:t>
            </a:r>
          </a:p>
        </p:txBody>
      </p:sp>
      <p:sp>
        <p:nvSpPr>
          <p:cNvPr id="5" name="Content Placeholder 4"/>
          <p:cNvSpPr>
            <a:spLocks noGrp="1"/>
          </p:cNvSpPr>
          <p:nvPr>
            <p:ph type="body" sz="quarter" idx="10"/>
          </p:nvPr>
        </p:nvSpPr>
        <p:spPr/>
        <p:txBody>
          <a:bodyPr/>
          <a:lstStyle/>
          <a:p>
            <a:pPr>
              <a:spcBef>
                <a:spcPts val="769"/>
              </a:spcBef>
            </a:pPr>
            <a:r>
              <a:rPr lang="en-US" dirty="0" smtClean="0"/>
              <a:t>Open Data Protocol (</a:t>
            </a:r>
            <a:r>
              <a:rPr lang="en-US" dirty="0" err="1"/>
              <a:t>O</a:t>
            </a:r>
            <a:r>
              <a:rPr lang="en-US" dirty="0" err="1" smtClean="0"/>
              <a:t>Data</a:t>
            </a:r>
            <a:r>
              <a:rPr lang="en-US" dirty="0" smtClean="0"/>
              <a:t>)</a:t>
            </a:r>
          </a:p>
          <a:p>
            <a:pPr lvl="1"/>
            <a:r>
              <a:rPr lang="en-US" dirty="0" smtClean="0"/>
              <a:t>Protocol for performing CRUD operations on web data</a:t>
            </a:r>
          </a:p>
          <a:p>
            <a:pPr lvl="1"/>
            <a:r>
              <a:rPr lang="en-US" dirty="0" smtClean="0"/>
              <a:t>Uses standard HTTP GET, POST, PUT, DELETE</a:t>
            </a:r>
          </a:p>
          <a:p>
            <a:pPr lvl="1"/>
            <a:r>
              <a:rPr lang="en-US" dirty="0" smtClean="0"/>
              <a:t>Returns ATOM and JSON results</a:t>
            </a:r>
          </a:p>
          <a:p>
            <a:pPr lvl="1"/>
            <a:r>
              <a:rPr lang="en-US" dirty="0" smtClean="0"/>
              <a:t>Provides easy cross-platform data access</a:t>
            </a:r>
          </a:p>
          <a:p>
            <a:pPr>
              <a:spcBef>
                <a:spcPts val="769"/>
              </a:spcBef>
            </a:pPr>
            <a:r>
              <a:rPr lang="en-US" dirty="0" smtClean="0"/>
              <a:t>Representational State Transfer (REST)</a:t>
            </a:r>
          </a:p>
          <a:p>
            <a:pPr lvl="1"/>
            <a:r>
              <a:rPr lang="en-US" dirty="0" smtClean="0"/>
              <a:t>Architecture utilizing URIs to specify operations</a:t>
            </a:r>
          </a:p>
          <a:p>
            <a:pPr lvl="1"/>
            <a:r>
              <a:rPr lang="en-US" dirty="0" smtClean="0"/>
              <a:t>Often used in conjunction with </a:t>
            </a:r>
            <a:r>
              <a:rPr lang="en-US" dirty="0" err="1"/>
              <a:t>O</a:t>
            </a:r>
            <a:r>
              <a:rPr lang="en-US" dirty="0" err="1" smtClean="0"/>
              <a:t>Data</a:t>
            </a:r>
            <a:r>
              <a:rPr lang="en-US" dirty="0" smtClean="0"/>
              <a:t> protocol</a:t>
            </a:r>
          </a:p>
          <a:p>
            <a:endParaRPr lang="en-US" dirty="0"/>
          </a:p>
        </p:txBody>
      </p:sp>
    </p:spTree>
    <p:extLst>
      <p:ext uri="{BB962C8B-B14F-4D97-AF65-F5344CB8AC3E}">
        <p14:creationId xmlns:p14="http://schemas.microsoft.com/office/powerpoint/2010/main" val="17135265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t>
            </a:r>
            <a:r>
              <a:rPr lang="en-US" dirty="0" smtClean="0"/>
              <a:t>Data </a:t>
            </a:r>
            <a:r>
              <a:rPr lang="en-US" dirty="0"/>
              <a:t>Sources: Overview</a:t>
            </a:r>
          </a:p>
        </p:txBody>
      </p:sp>
      <p:sp>
        <p:nvSpPr>
          <p:cNvPr id="5" name="Content Placeholder 4"/>
          <p:cNvSpPr>
            <a:spLocks noGrp="1"/>
          </p:cNvSpPr>
          <p:nvPr>
            <p:ph type="body" sz="quarter" idx="10"/>
          </p:nvPr>
        </p:nvSpPr>
        <p:spPr/>
        <p:txBody>
          <a:bodyPr/>
          <a:lstStyle/>
          <a:p>
            <a:r>
              <a:rPr lang="en-US" dirty="0"/>
              <a:t>Microsoft SharePoint </a:t>
            </a:r>
            <a:r>
              <a:rPr lang="en-US" dirty="0" smtClean="0"/>
              <a:t>2010</a:t>
            </a:r>
          </a:p>
          <a:p>
            <a:pPr lvl="1"/>
            <a:r>
              <a:rPr lang="en-US" dirty="0">
                <a:hlinkClick r:id="rId3"/>
              </a:rPr>
              <a:t>http://</a:t>
            </a:r>
            <a:r>
              <a:rPr lang="en-US" dirty="0" smtClean="0">
                <a:hlinkClick r:id="rId3"/>
              </a:rPr>
              <a:t>msdn.microsoft.com/en-us/library/ff798339.aspx</a:t>
            </a:r>
            <a:r>
              <a:rPr lang="en-US" dirty="0" smtClean="0"/>
              <a:t> </a:t>
            </a:r>
          </a:p>
          <a:p>
            <a:pPr>
              <a:spcBef>
                <a:spcPts val="769"/>
              </a:spcBef>
            </a:pPr>
            <a:r>
              <a:rPr lang="en-US" dirty="0" smtClean="0"/>
              <a:t>Microsoft Azure</a:t>
            </a:r>
          </a:p>
          <a:p>
            <a:pPr lvl="1"/>
            <a:r>
              <a:rPr lang="en-US" dirty="0" smtClean="0">
                <a:hlinkClick r:id="rId4"/>
              </a:rPr>
              <a:t>http</a:t>
            </a:r>
            <a:r>
              <a:rPr lang="en-US" dirty="0">
                <a:hlinkClick r:id="rId4"/>
              </a:rPr>
              <a:t>://</a:t>
            </a:r>
            <a:r>
              <a:rPr lang="en-US" dirty="0" smtClean="0">
                <a:hlinkClick r:id="rId4"/>
              </a:rPr>
              <a:t>msdn.microsoft.com/library/dd179355.aspx</a:t>
            </a:r>
            <a:r>
              <a:rPr lang="en-US" dirty="0" smtClean="0"/>
              <a:t> </a:t>
            </a:r>
            <a:endParaRPr lang="en-US" dirty="0"/>
          </a:p>
          <a:p>
            <a:pPr>
              <a:spcBef>
                <a:spcPts val="769"/>
              </a:spcBef>
            </a:pPr>
            <a:r>
              <a:rPr lang="en-US" dirty="0"/>
              <a:t>Windows Azure Marketplace</a:t>
            </a:r>
          </a:p>
          <a:p>
            <a:pPr lvl="1"/>
            <a:r>
              <a:rPr lang="en-US" dirty="0">
                <a:hlinkClick r:id="rId5"/>
              </a:rPr>
              <a:t>http://</a:t>
            </a:r>
            <a:r>
              <a:rPr lang="en-US" dirty="0" smtClean="0">
                <a:hlinkClick r:id="rId5"/>
              </a:rPr>
              <a:t>services.odata.org/Northwind/Northwind.svc</a:t>
            </a:r>
            <a:r>
              <a:rPr lang="en-US" dirty="0" smtClean="0"/>
              <a:t> </a:t>
            </a:r>
            <a:endParaRPr lang="en-US" dirty="0"/>
          </a:p>
          <a:p>
            <a:pPr>
              <a:spcBef>
                <a:spcPts val="769"/>
              </a:spcBef>
            </a:pPr>
            <a:r>
              <a:rPr lang="en-US" dirty="0" smtClean="0"/>
              <a:t>SQL Server Reporting Services</a:t>
            </a:r>
          </a:p>
          <a:p>
            <a:pPr lvl="1"/>
            <a:r>
              <a:rPr lang="en-US" dirty="0">
                <a:hlinkClick r:id="rId6"/>
              </a:rPr>
              <a:t>http://</a:t>
            </a:r>
            <a:r>
              <a:rPr lang="en-US" dirty="0" smtClean="0">
                <a:hlinkClick r:id="rId6"/>
              </a:rPr>
              <a:t>technet.microsoft.com/en-us/library/ee240754.aspx</a:t>
            </a:r>
            <a:r>
              <a:rPr lang="en-US" dirty="0" smtClean="0"/>
              <a:t> </a:t>
            </a:r>
            <a:endParaRPr lang="en-US" dirty="0"/>
          </a:p>
        </p:txBody>
      </p:sp>
    </p:spTree>
    <p:extLst>
      <p:ext uri="{BB962C8B-B14F-4D97-AF65-F5344CB8AC3E}">
        <p14:creationId xmlns:p14="http://schemas.microsoft.com/office/powerpoint/2010/main" val="14638696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323</TotalTime>
  <Words>3760</Words>
  <Application>Microsoft Office PowerPoint</Application>
  <PresentationFormat>Custom</PresentationFormat>
  <Paragraphs>443</Paragraphs>
  <Slides>33</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Business Connectivity Services</vt:lpstr>
      <vt:lpstr>Agenda</vt:lpstr>
      <vt:lpstr>BCS Overview</vt:lpstr>
      <vt:lpstr>BCS Overview: External Content Types</vt:lpstr>
      <vt:lpstr>BCS Overview</vt:lpstr>
      <vt:lpstr>Other BCS Enhancements</vt:lpstr>
      <vt:lpstr>OData Sources</vt:lpstr>
      <vt:lpstr>OData Sources: Overview</vt:lpstr>
      <vt:lpstr>OData Sources: Overview</vt:lpstr>
      <vt:lpstr>OData Sources: Overview</vt:lpstr>
      <vt:lpstr>OData - Creating External Content Types </vt:lpstr>
      <vt:lpstr>OData - Creating Stereotypes in External Content Types </vt:lpstr>
      <vt:lpstr>PowerPoint Presentation</vt:lpstr>
      <vt:lpstr>App-Level ECTs</vt:lpstr>
      <vt:lpstr>App-Level ECTs: Overview</vt:lpstr>
      <vt:lpstr>App level external content types</vt:lpstr>
      <vt:lpstr>App-Level ECTS</vt:lpstr>
      <vt:lpstr>PowerPoint Presentation</vt:lpstr>
      <vt:lpstr>CSOM and REST Interfaces</vt:lpstr>
      <vt:lpstr>CSOM – Client Side Object Model</vt:lpstr>
      <vt:lpstr>RESTful Access to External List</vt:lpstr>
      <vt:lpstr>Notifications &amp;  Custom Event Receivers</vt:lpstr>
      <vt:lpstr>Notifications &amp; Custom Event Receivers</vt:lpstr>
      <vt:lpstr>Notifications &amp; Custom Event Receivers</vt:lpstr>
      <vt:lpstr>Notifications &amp; Custom Event Receivers</vt:lpstr>
      <vt:lpstr>Notifications &amp; Custom Event Receivers</vt:lpstr>
      <vt:lpstr>Notifications &amp; Custom Event Receivers</vt:lpstr>
      <vt:lpstr>Registering External Content Type Events</vt:lpstr>
      <vt:lpstr>BCS External Events</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2012-11-09T07:37:27Z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