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40"/>
  </p:notesMasterIdLst>
  <p:handoutMasterIdLst>
    <p:handoutMasterId r:id="rId41"/>
  </p:handoutMasterIdLst>
  <p:sldIdLst>
    <p:sldId id="648" r:id="rId6"/>
    <p:sldId id="792" r:id="rId7"/>
    <p:sldId id="822" r:id="rId8"/>
    <p:sldId id="793" r:id="rId9"/>
    <p:sldId id="794" r:id="rId10"/>
    <p:sldId id="795" r:id="rId11"/>
    <p:sldId id="824" r:id="rId12"/>
    <p:sldId id="797" r:id="rId13"/>
    <p:sldId id="798" r:id="rId14"/>
    <p:sldId id="821" r:id="rId15"/>
    <p:sldId id="799" r:id="rId16"/>
    <p:sldId id="800" r:id="rId17"/>
    <p:sldId id="801" r:id="rId18"/>
    <p:sldId id="802" r:id="rId19"/>
    <p:sldId id="803" r:id="rId20"/>
    <p:sldId id="825" r:id="rId21"/>
    <p:sldId id="805" r:id="rId22"/>
    <p:sldId id="806" r:id="rId23"/>
    <p:sldId id="807" r:id="rId24"/>
    <p:sldId id="808" r:id="rId25"/>
    <p:sldId id="809" r:id="rId26"/>
    <p:sldId id="810" r:id="rId27"/>
    <p:sldId id="819" r:id="rId28"/>
    <p:sldId id="811" r:id="rId29"/>
    <p:sldId id="812" r:id="rId30"/>
    <p:sldId id="813" r:id="rId31"/>
    <p:sldId id="814" r:id="rId32"/>
    <p:sldId id="826" r:id="rId33"/>
    <p:sldId id="820" r:id="rId34"/>
    <p:sldId id="816" r:id="rId35"/>
    <p:sldId id="817" r:id="rId36"/>
    <p:sldId id="818" r:id="rId37"/>
    <p:sldId id="790" r:id="rId38"/>
    <p:sldId id="791" r:id="rId3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863" autoAdjust="0"/>
  </p:normalViewPr>
  <p:slideViewPr>
    <p:cSldViewPr snapToGrid="0">
      <p:cViewPr varScale="1">
        <p:scale>
          <a:sx n="94" d="100"/>
          <a:sy n="94" d="100"/>
        </p:scale>
        <p:origin x="702" y="78"/>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9" d="100"/>
          <a:sy n="89" d="100"/>
        </p:scale>
        <p:origin x="37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7" name="TextBox 6"/>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0" y="8685213"/>
            <a:ext cx="5909309" cy="400110"/>
          </a:xfrm>
          <a:prstGeom prst="rect">
            <a:avLst/>
          </a:prstGeom>
          <a:noFill/>
        </p:spPr>
        <p:txBody>
          <a:bodyPr wrap="square" rtlCol="0">
            <a:spAutoFit/>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3" name="TextBox 2"/>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4" name="TextBox 3"/>
          <p:cNvSpPr txBox="1"/>
          <p:nvPr/>
        </p:nvSpPr>
        <p:spPr>
          <a:xfrm>
            <a:off x="0" y="8685213"/>
            <a:ext cx="5909309" cy="400110"/>
          </a:xfrm>
          <a:prstGeom prst="rect">
            <a:avLst/>
          </a:prstGeom>
          <a:noFill/>
        </p:spPr>
        <p:txBody>
          <a:bodyPr wrap="square" rtlCol="0">
            <a:spAutoFit/>
          </a:bodyPr>
          <a:lstStyle/>
          <a:p>
            <a:pPr marL="0" algn="l"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SharePoint Designer 2013 now provides a visual workflow designer. The previous version, SharePoint Designer 2010, offered integration with Microsoft Visio 2010, so that you could design workflows visually in Visio and then import them into SharePoint Designer. Now, you can visually design your workflows by dragging, dropping, and connecting shapes directly within SharePoint Designer 2013. You can set all the properties of a workflow action in the new visual workflow designer—just select the shape and then click the action tag. Also, if you click </a:t>
            </a:r>
            <a:r>
              <a:rPr lang="en-US" sz="1200" b="1" kern="1200" dirty="0" smtClean="0">
                <a:solidFill>
                  <a:schemeClr val="tx1"/>
                </a:solidFill>
                <a:effectLst/>
                <a:latin typeface="+mn-lt"/>
                <a:ea typeface="+mn-ea"/>
                <a:cs typeface="+mn-cs"/>
              </a:rPr>
              <a:t>Properties</a:t>
            </a:r>
            <a:r>
              <a:rPr lang="en-US" sz="1200" kern="1200" dirty="0" smtClean="0">
                <a:solidFill>
                  <a:schemeClr val="tx1"/>
                </a:solidFill>
                <a:effectLst/>
                <a:latin typeface="+mn-lt"/>
                <a:ea typeface="+mn-ea"/>
                <a:cs typeface="+mn-cs"/>
              </a:rPr>
              <a:t> on the action tag, the property grids for conditions and actions appear in the visual designer, just as they do in the declarative workflow designer.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12</a:t>
            </a:fld>
            <a:endParaRPr lang="en-US"/>
          </a:p>
        </p:txBody>
      </p:sp>
    </p:spTree>
    <p:extLst>
      <p:ext uri="{BB962C8B-B14F-4D97-AF65-F5344CB8AC3E}">
        <p14:creationId xmlns:p14="http://schemas.microsoft.com/office/powerpoint/2010/main" val="1939219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the existing Test-Based Designer, SharePoint Designer</a:t>
            </a:r>
            <a:r>
              <a:rPr lang="en-US" baseline="0" dirty="0" smtClean="0"/>
              <a:t> has been improved to include a visual designer for authoring and customizing workflow, similar to how Visio allowed you to create workflows in previous versions of SharePoint. This new designer in SharePoint Designer, available when Visio is installed, allows you to not only customize the workflow actions &amp; stages but you can modify the properties of the actions directly in the Visual Designer.</a:t>
            </a:r>
            <a:endParaRPr lang="en-US" dirty="0"/>
          </a:p>
        </p:txBody>
      </p:sp>
    </p:spTree>
    <p:extLst>
      <p:ext uri="{BB962C8B-B14F-4D97-AF65-F5344CB8AC3E}">
        <p14:creationId xmlns:p14="http://schemas.microsoft.com/office/powerpoint/2010/main" val="1520275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574794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introduced the concept</a:t>
            </a:r>
            <a:r>
              <a:rPr lang="en-US" baseline="0" dirty="0" smtClean="0"/>
              <a:t> of stages to workflows in SharePoint 2013. Stages, founded on the flowchart workflow type in WF 4.0, mitigate a lot of the challenges people had creating workflows with SharePoint Designer in previous versions of SharePoint, specifically the loop limitations.</a:t>
            </a:r>
          </a:p>
          <a:p>
            <a:endParaRPr lang="en-US" baseline="0" dirty="0" smtClean="0"/>
          </a:p>
          <a:p>
            <a:r>
              <a:rPr lang="en-US" baseline="0" dirty="0" smtClean="0"/>
              <a:t>Each stage has an entry point &amp; gate. All workflows start by entering the first stage. At the end of a stage the workflow author dictates the next stage (optionally using a conditional IF statement) the workflow should proceed to. Further, each workflow stage can contain multiple steps and actions within it.</a:t>
            </a:r>
            <a:endParaRPr lang="en-US" dirty="0"/>
          </a:p>
        </p:txBody>
      </p:sp>
    </p:spTree>
    <p:extLst>
      <p:ext uri="{BB962C8B-B14F-4D97-AF65-F5344CB8AC3E}">
        <p14:creationId xmlns:p14="http://schemas.microsoft.com/office/powerpoint/2010/main" val="3848576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slide shows how</a:t>
            </a:r>
            <a:r>
              <a:rPr lang="en-US" baseline="0" dirty="0" smtClean="0"/>
              <a:t> one might create a workflow using stages.</a:t>
            </a:r>
            <a:endParaRPr lang="en-US" dirty="0" smtClean="0"/>
          </a:p>
          <a:p>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16</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96010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workflows are</a:t>
            </a:r>
            <a:r>
              <a:rPr lang="en-US" baseline="0" dirty="0" smtClean="0"/>
              <a:t> built using a series of actions that are arranged in stages &amp; steps as well as conditions and loops. </a:t>
            </a:r>
          </a:p>
          <a:p>
            <a:endParaRPr lang="en-US" baseline="0" dirty="0" smtClean="0"/>
          </a:p>
          <a:p>
            <a:r>
              <a:rPr lang="en-US" baseline="0" dirty="0" smtClean="0"/>
              <a:t>There are multiple types of actions:</a:t>
            </a:r>
          </a:p>
          <a:p>
            <a:pPr marL="171450" indent="-171450">
              <a:buFont typeface="Arial" pitchFamily="34" charset="0"/>
              <a:buChar char="•"/>
            </a:pPr>
            <a:r>
              <a:rPr lang="en-US" b="1" baseline="0" dirty="0" smtClean="0"/>
              <a:t>Core Actions: </a:t>
            </a:r>
            <a:r>
              <a:rPr lang="en-US" baseline="0" dirty="0" smtClean="0"/>
              <a:t>Actions for adding comments, adding time to date, calling services, performing calculations, sending emails, etc.</a:t>
            </a:r>
          </a:p>
          <a:p>
            <a:pPr marL="171450" indent="-171450">
              <a:buFont typeface="Arial" pitchFamily="34" charset="0"/>
              <a:buChar char="•"/>
            </a:pPr>
            <a:r>
              <a:rPr lang="en-US" b="1" baseline="0" dirty="0" smtClean="0"/>
              <a:t>List Actions: </a:t>
            </a:r>
            <a:r>
              <a:rPr lang="en-US" baseline="0" dirty="0" smtClean="0"/>
              <a:t>Check In/Out items, copy items, updating items, etc.</a:t>
            </a:r>
          </a:p>
          <a:p>
            <a:pPr marL="171450" indent="-171450">
              <a:buFont typeface="Arial" pitchFamily="34" charset="0"/>
              <a:buChar char="•"/>
            </a:pPr>
            <a:r>
              <a:rPr lang="en-US" b="1" baseline="0" dirty="0" smtClean="0"/>
              <a:t>Conditional Actions: </a:t>
            </a:r>
            <a:r>
              <a:rPr lang="en-US" baseline="0" dirty="0" smtClean="0"/>
              <a:t>If statements, checking if something was created or modified by a specific person or in a time span, etc.</a:t>
            </a:r>
          </a:p>
          <a:p>
            <a:pPr marL="171450" indent="-171450">
              <a:buFont typeface="Arial" pitchFamily="34" charset="0"/>
              <a:buChar char="•"/>
            </a:pPr>
            <a:r>
              <a:rPr lang="en-US" b="1" baseline="0" dirty="0" smtClean="0"/>
              <a:t>Utility Actions: </a:t>
            </a:r>
            <a:r>
              <a:rPr lang="en-US" baseline="0" dirty="0" smtClean="0"/>
              <a:t>String manipulation functions.</a:t>
            </a:r>
          </a:p>
          <a:p>
            <a:pPr marL="171450" indent="-171450">
              <a:buFont typeface="Arial" pitchFamily="34" charset="0"/>
              <a:buChar char="•"/>
            </a:pPr>
            <a:r>
              <a:rPr lang="en-US" b="1" baseline="0" dirty="0" smtClean="0"/>
              <a:t>Task Actions: </a:t>
            </a:r>
            <a:r>
              <a:rPr lang="en-US" baseline="0" dirty="0" smtClean="0"/>
              <a:t>Assigning tasks or starting a task process.</a:t>
            </a:r>
          </a:p>
        </p:txBody>
      </p:sp>
    </p:spTree>
    <p:extLst>
      <p:ext uri="{BB962C8B-B14F-4D97-AF65-F5344CB8AC3E}">
        <p14:creationId xmlns:p14="http://schemas.microsoft.com/office/powerpoint/2010/main" val="111482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20535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two primary tools,</a:t>
            </a:r>
            <a:r>
              <a:rPr lang="en-US" baseline="0" dirty="0" smtClean="0"/>
              <a:t> SharePoint Designer &amp; Visual Studio, </a:t>
            </a:r>
            <a:r>
              <a:rPr lang="en-US" dirty="0" smtClean="0"/>
              <a:t>used to create custom workflows in SharePoint 2013 are similar but have some distinct</a:t>
            </a:r>
            <a:r>
              <a:rPr lang="en-US" baseline="0" dirty="0" smtClean="0"/>
              <a:t> differences from their previous versions:</a:t>
            </a:r>
          </a:p>
          <a:p>
            <a:pPr marL="171450" indent="-171450">
              <a:buFont typeface="Arial" pitchFamily="34" charset="0"/>
              <a:buChar char="•"/>
            </a:pPr>
            <a:r>
              <a:rPr lang="en-US" b="1" baseline="0" dirty="0" smtClean="0"/>
              <a:t>Reusability:</a:t>
            </a:r>
            <a:r>
              <a:rPr lang="en-US" baseline="0" dirty="0" smtClean="0"/>
              <a:t> Similar to previous versions, SharePoint Designer can create reusable workflows that can be used multiple times within the same site or exported for deployment to other sites. Visual Studio workflows are created as templates which can be deployed and associated with any list or library.</a:t>
            </a:r>
          </a:p>
          <a:p>
            <a:pPr marL="171450" indent="-171450">
              <a:buFont typeface="Arial" pitchFamily="34" charset="0"/>
              <a:buChar char="•"/>
            </a:pPr>
            <a:r>
              <a:rPr lang="en-US" b="1" baseline="0" dirty="0" smtClean="0"/>
              <a:t>Deployment: </a:t>
            </a:r>
            <a:r>
              <a:rPr lang="en-US" baseline="0" dirty="0" smtClean="0"/>
              <a:t>Workflows authored with SharePoint Designer are automatically added to the site or list at design time. These types of workflows cannot be included in an app package using the new SharePoint App Model. Visual Studio based workflows are written as templates that can be included in a new SharePoint App and associated with a list or library.</a:t>
            </a:r>
          </a:p>
          <a:p>
            <a:pPr marL="171450" indent="-171450">
              <a:buFont typeface="Arial" pitchFamily="34" charset="0"/>
              <a:buChar char="•"/>
            </a:pPr>
            <a:r>
              <a:rPr lang="en-US" b="1" baseline="0" dirty="0" smtClean="0"/>
              <a:t>Custom Code: </a:t>
            </a:r>
            <a:r>
              <a:rPr lang="en-US" baseline="0" dirty="0" smtClean="0"/>
              <a:t>Neither Visual Studio nor SharePoint Designer can create workflows with custom code. This is a big change from SharePoint 2010 where Visual Studio workflows were based on custom code. However in SharePoint 2013 all workflows are declarative. When you need to use custom code to implement logic in a workflow, you should use either the new activities for calling SOAP/REST Web services (available to SharePoint Designer &amp; Visual Studio) and include the logic in a web service or create a custom activity/action which can be used in either tool.</a:t>
            </a:r>
          </a:p>
          <a:p>
            <a:pPr marL="171450" indent="-171450">
              <a:buFont typeface="Arial" pitchFamily="34" charset="0"/>
              <a:buChar char="•"/>
            </a:pPr>
            <a:r>
              <a:rPr lang="en-US" b="1" baseline="0" dirty="0" smtClean="0"/>
              <a:t>Custom Actions: </a:t>
            </a:r>
            <a:r>
              <a:rPr lang="en-US" baseline="0" dirty="0" smtClean="0"/>
              <a:t>Both SharePoint Designer &amp; Visual Studio can consume &amp; use custom actions in authored workflows. However Visual Studio will use the underlying action’s activity and not the action in it’s workflow. Further custom activities/actions can be created using Visual Studio.</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19</a:t>
            </a:fld>
            <a:endParaRPr lang="en-US"/>
          </a:p>
        </p:txBody>
      </p:sp>
    </p:spTree>
    <p:extLst>
      <p:ext uri="{BB962C8B-B14F-4D97-AF65-F5344CB8AC3E}">
        <p14:creationId xmlns:p14="http://schemas.microsoft.com/office/powerpoint/2010/main" val="1095961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improved the workflow</a:t>
            </a:r>
            <a:r>
              <a:rPr lang="en-US" baseline="0" dirty="0" smtClean="0"/>
              <a:t> tooling in Visual Studio for SharePoint </a:t>
            </a:r>
            <a:r>
              <a:rPr lang="en-US" dirty="0" smtClean="0"/>
              <a:t>2013</a:t>
            </a:r>
            <a:r>
              <a:rPr lang="en-US" baseline="0" dirty="0" smtClean="0"/>
              <a:t>. A new SharePoint project item (SPI) template is now included to assist in creating custom activities and actions for declarative workflows.</a:t>
            </a:r>
            <a:endParaRPr lang="en-US" dirty="0"/>
          </a:p>
        </p:txBody>
      </p:sp>
    </p:spTree>
    <p:extLst>
      <p:ext uri="{BB962C8B-B14F-4D97-AF65-F5344CB8AC3E}">
        <p14:creationId xmlns:p14="http://schemas.microsoft.com/office/powerpoint/2010/main" val="2711191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Designer is the preferred tool</a:t>
            </a:r>
            <a:r>
              <a:rPr lang="en-US" baseline="0" dirty="0" smtClean="0"/>
              <a:t> for building workflows in SharePoint 2013. You can still use Visual Studio to build custom workflows and there are one or two things that Visual Studio does offer that isn’t possible in SharePoint Designer.</a:t>
            </a:r>
          </a:p>
          <a:p>
            <a:endParaRPr lang="en-US" baseline="0" dirty="0" smtClean="0"/>
          </a:p>
          <a:p>
            <a:r>
              <a:rPr lang="en-US" baseline="0" dirty="0" smtClean="0"/>
              <a:t>When creating a workflow in Visual Studio you can select if you want to create a traditional SharePoint 2010 style workflow (which will be based on WF v3.5 and not have any of the new capabilities offered in SharePoint 2013) or a SharePoint 2013 workflow.</a:t>
            </a:r>
          </a:p>
          <a:p>
            <a:endParaRPr lang="en-US" baseline="0" dirty="0" smtClean="0"/>
          </a:p>
          <a:p>
            <a:r>
              <a:rPr lang="en-US" baseline="0" dirty="0" smtClean="0"/>
              <a:t>SharePoint 2013 workflows are based on WF v4.0 and can be deployed either on-premise or in a hosted environment. Some activities may or may not be available depending on how where the workflow will be deployed (on-</a:t>
            </a:r>
            <a:r>
              <a:rPr lang="en-US" baseline="0" dirty="0" err="1" smtClean="0"/>
              <a:t>prem</a:t>
            </a:r>
            <a:r>
              <a:rPr lang="en-US" baseline="0" dirty="0" smtClean="0"/>
              <a:t> / hosted). The reason for this is that all SharePoint workflows in SharePoint 2013, even those built using Visual Studio, are declarative, not programmatic like previous versions of Visual Studio. </a:t>
            </a:r>
          </a:p>
          <a:p>
            <a:endParaRPr lang="en-US" baseline="0" dirty="0" smtClean="0"/>
          </a:p>
          <a:p>
            <a:r>
              <a:rPr lang="en-US" baseline="0" dirty="0" smtClean="0"/>
              <a:t>One big advantage Visual Studio workflows have on SharePoint Designer workflows is that they can be packaged within a SharePoint app for deployment with the app. This can prove a very powerful technique as the workflow could be used as the business logic for the SharePoint-hosted app where the app can initiate &amp; interact with the workflow using the included CSOM &amp; REST APIs.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2693942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a:t>
            </a:fld>
            <a:endParaRPr lang="en-US"/>
          </a:p>
        </p:txBody>
      </p:sp>
    </p:spTree>
    <p:extLst>
      <p:ext uri="{BB962C8B-B14F-4D97-AF65-F5344CB8AC3E}">
        <p14:creationId xmlns:p14="http://schemas.microsoft.com/office/powerpoint/2010/main" val="3017659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recommended approach to creating workflows in SharePoint 2013 is to create</a:t>
            </a:r>
            <a:r>
              <a:rPr lang="en-US" baseline="0" dirty="0" smtClean="0"/>
              <a:t> declarative workflows. Both Visual Studio and SharePoint Designer support creating declarative workflows. This approach means workflow authors do not have to have an in-depth understanding and familiarity with the WF or SharePoint API to create workflows.</a:t>
            </a:r>
          </a:p>
          <a:p>
            <a:endParaRPr lang="en-US" baseline="0" dirty="0" smtClean="0"/>
          </a:p>
          <a:p>
            <a:r>
              <a:rPr lang="en-US" baseline="0" dirty="0" smtClean="0"/>
              <a:t>In the cases where custom code is required for business logic, developers should wrap this code within a custom web service and host it somewhere (Azure, IIS, etc.). The workflow activities for calling web services can then be used to interact with these Web services.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22</a:t>
            </a:fld>
            <a:endParaRPr lang="en-US"/>
          </a:p>
        </p:txBody>
      </p:sp>
    </p:spTree>
    <p:extLst>
      <p:ext uri="{BB962C8B-B14F-4D97-AF65-F5344CB8AC3E}">
        <p14:creationId xmlns:p14="http://schemas.microsoft.com/office/powerpoint/2010/main" val="4277173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new </a:t>
            </a:r>
            <a:r>
              <a:rPr lang="en-US" b="1" baseline="0" dirty="0" err="1" smtClean="0"/>
              <a:t>DynamicValue</a:t>
            </a:r>
            <a:r>
              <a:rPr lang="en-US" baseline="0" dirty="0" smtClean="0"/>
              <a:t> type enables workflow authors to work with structured data within workflows in a declarative way. </a:t>
            </a:r>
            <a:r>
              <a:rPr lang="en-US" baseline="0" dirty="0" err="1" smtClean="0"/>
              <a:t>DynamicValue</a:t>
            </a:r>
            <a:r>
              <a:rPr lang="en-US" baseline="0" dirty="0" smtClean="0"/>
              <a:t> data can be recursive and thus, supports JSON responses from OData and REST services. Windows Azure Workflow includes new workflow activities for working with </a:t>
            </a:r>
            <a:r>
              <a:rPr lang="en-US" baseline="0" dirty="0" err="1" smtClean="0"/>
              <a:t>DynamicValues</a:t>
            </a:r>
            <a:r>
              <a:rPr lang="en-US" baseline="0" dirty="0" smtClean="0"/>
              <a:t> within workflows without having to write any code:</a:t>
            </a:r>
          </a:p>
          <a:p>
            <a:endParaRPr lang="en-US" baseline="0" dirty="0" smtClean="0"/>
          </a:p>
          <a:p>
            <a:pPr marL="171450" indent="-171450">
              <a:buFont typeface="Arial" pitchFamily="34" charset="0"/>
              <a:buChar char="•"/>
            </a:pPr>
            <a:r>
              <a:rPr lang="en-US" b="1" dirty="0" err="1" smtClean="0"/>
              <a:t>BuildDynamicValue</a:t>
            </a:r>
            <a:r>
              <a:rPr lang="en-US" b="1" dirty="0" smtClean="0"/>
              <a:t>: </a:t>
            </a:r>
            <a:r>
              <a:rPr lang="en-US" dirty="0" smtClean="0"/>
              <a:t>Builds a </a:t>
            </a:r>
            <a:r>
              <a:rPr lang="en-US" dirty="0" err="1" smtClean="0"/>
              <a:t>DynamicValue</a:t>
            </a:r>
            <a:r>
              <a:rPr lang="en-US" dirty="0" smtClean="0"/>
              <a:t> instance. It receives a dictionary of paths and values as input and returns the resulting </a:t>
            </a:r>
            <a:r>
              <a:rPr lang="en-US" dirty="0" err="1" smtClean="0"/>
              <a:t>DynamicValue</a:t>
            </a:r>
            <a:r>
              <a:rPr lang="en-US" dirty="0" smtClean="0"/>
              <a:t>. It uses a multi-assign approach to build the </a:t>
            </a:r>
            <a:r>
              <a:rPr lang="en-US" dirty="0" err="1" smtClean="0"/>
              <a:t>DynamicValue</a:t>
            </a:r>
            <a:r>
              <a:rPr lang="en-US" dirty="0" smtClean="0"/>
              <a:t> (it accepts multiple paths and values).</a:t>
            </a:r>
          </a:p>
          <a:p>
            <a:pPr marL="171450" indent="-171450">
              <a:buFont typeface="Arial" pitchFamily="34" charset="0"/>
              <a:buChar char="•"/>
            </a:pPr>
            <a:r>
              <a:rPr lang="en-US" b="1" dirty="0" err="1" smtClean="0"/>
              <a:t>ContainsDynamicValueProperty</a:t>
            </a:r>
            <a:r>
              <a:rPr lang="en-US" b="1" dirty="0" smtClean="0"/>
              <a:t>: </a:t>
            </a:r>
            <a:r>
              <a:rPr lang="en-US" dirty="0" smtClean="0"/>
              <a:t>Returns true if a </a:t>
            </a:r>
            <a:r>
              <a:rPr lang="en-US" dirty="0" err="1" smtClean="0"/>
              <a:t>DynamicValue</a:t>
            </a:r>
            <a:r>
              <a:rPr lang="en-US" dirty="0" smtClean="0"/>
              <a:t> contains a property represented by the specified path.</a:t>
            </a:r>
          </a:p>
          <a:p>
            <a:pPr marL="171450" indent="-171450">
              <a:buFont typeface="Arial" pitchFamily="34" charset="0"/>
              <a:buChar char="•"/>
            </a:pPr>
            <a:r>
              <a:rPr lang="en-US" b="1" dirty="0" err="1" smtClean="0"/>
              <a:t>CopyDynamicValue</a:t>
            </a:r>
            <a:r>
              <a:rPr lang="en-US" b="1" dirty="0" smtClean="0"/>
              <a:t>: </a:t>
            </a:r>
            <a:r>
              <a:rPr lang="en-US" dirty="0" smtClean="0"/>
              <a:t>Copies properties from one </a:t>
            </a:r>
            <a:r>
              <a:rPr lang="en-US" dirty="0" err="1" smtClean="0"/>
              <a:t>DynamicValue</a:t>
            </a:r>
            <a:r>
              <a:rPr lang="en-US" dirty="0" smtClean="0"/>
              <a:t> to another </a:t>
            </a:r>
            <a:r>
              <a:rPr lang="en-US" dirty="0" err="1" smtClean="0"/>
              <a:t>DynamicValue</a:t>
            </a:r>
            <a:r>
              <a:rPr lang="en-US" dirty="0" smtClean="0"/>
              <a:t>.</a:t>
            </a:r>
          </a:p>
          <a:p>
            <a:pPr marL="171450" indent="-171450">
              <a:buFont typeface="Arial" pitchFamily="34" charset="0"/>
              <a:buChar char="•"/>
            </a:pPr>
            <a:r>
              <a:rPr lang="en-US" b="1" dirty="0" err="1" smtClean="0"/>
              <a:t>CountDynamicValueItems</a:t>
            </a:r>
            <a:r>
              <a:rPr lang="en-US" b="1" dirty="0" smtClean="0"/>
              <a:t>: </a:t>
            </a:r>
            <a:r>
              <a:rPr lang="en-US" dirty="0" smtClean="0"/>
              <a:t>Returns the count of children in a </a:t>
            </a:r>
            <a:r>
              <a:rPr lang="en-US" dirty="0" err="1" smtClean="0"/>
              <a:t>DynamicValue</a:t>
            </a:r>
            <a:r>
              <a:rPr lang="en-US" dirty="0" smtClean="0"/>
              <a:t> path.</a:t>
            </a:r>
          </a:p>
          <a:p>
            <a:pPr marL="171450" indent="-171450">
              <a:buFont typeface="Arial" pitchFamily="34" charset="0"/>
              <a:buChar char="•"/>
            </a:pPr>
            <a:r>
              <a:rPr lang="en-US" b="1" dirty="0" err="1" smtClean="0"/>
              <a:t>CreateDynamicValue</a:t>
            </a:r>
            <a:r>
              <a:rPr lang="en-US" b="1" dirty="0" smtClean="0"/>
              <a:t>: </a:t>
            </a:r>
            <a:r>
              <a:rPr lang="en-US" dirty="0" smtClean="0"/>
              <a:t>Create an instance of a </a:t>
            </a:r>
            <a:r>
              <a:rPr lang="en-US" dirty="0" err="1" smtClean="0"/>
              <a:t>DynamicValue</a:t>
            </a:r>
            <a:r>
              <a:rPr lang="en-US" dirty="0" smtClean="0"/>
              <a:t> passing only one path and one value (no multi-assign semantics).</a:t>
            </a:r>
          </a:p>
          <a:p>
            <a:pPr marL="171450" indent="-171450">
              <a:buFont typeface="Arial" pitchFamily="34" charset="0"/>
              <a:buChar char="•"/>
            </a:pPr>
            <a:r>
              <a:rPr lang="en-US" b="1" dirty="0" err="1" smtClean="0"/>
              <a:t>GetDynamicValueProperties</a:t>
            </a:r>
            <a:r>
              <a:rPr lang="en-US" b="1" dirty="0" smtClean="0"/>
              <a:t>: </a:t>
            </a:r>
            <a:r>
              <a:rPr lang="en-US" dirty="0" smtClean="0"/>
              <a:t>Get several properties of an existing </a:t>
            </a:r>
            <a:r>
              <a:rPr lang="en-US" dirty="0" err="1" smtClean="0"/>
              <a:t>DynamicValue</a:t>
            </a:r>
            <a:r>
              <a:rPr lang="en-US" dirty="0" smtClean="0"/>
              <a:t>. Given a </a:t>
            </a:r>
            <a:r>
              <a:rPr lang="en-US" dirty="0" err="1" smtClean="0"/>
              <a:t>DynamicValue</a:t>
            </a:r>
            <a:r>
              <a:rPr lang="en-US" dirty="0" smtClean="0"/>
              <a:t> a user can query multiple properties (passing multiple paths) using a single activity.</a:t>
            </a:r>
          </a:p>
          <a:p>
            <a:pPr marL="171450" indent="-171450">
              <a:buFont typeface="Arial" pitchFamily="34" charset="0"/>
              <a:buChar char="•"/>
            </a:pPr>
            <a:r>
              <a:rPr lang="en-US" b="1" dirty="0" err="1" smtClean="0"/>
              <a:t>GetDynamicValueProperty</a:t>
            </a:r>
            <a:r>
              <a:rPr lang="en-US" b="1" dirty="0" smtClean="0"/>
              <a:t>&lt;T&gt;: </a:t>
            </a:r>
            <a:r>
              <a:rPr lang="en-US" dirty="0" smtClean="0"/>
              <a:t>Get one property of a </a:t>
            </a:r>
            <a:r>
              <a:rPr lang="en-US" dirty="0" err="1" smtClean="0"/>
              <a:t>DynamicValue</a:t>
            </a:r>
            <a:r>
              <a:rPr lang="en-US" dirty="0" smtClean="0"/>
              <a:t>, where T is one of the types in previously given list.</a:t>
            </a:r>
          </a:p>
          <a:p>
            <a:pPr marL="171450" indent="-171450">
              <a:buFont typeface="Arial" pitchFamily="34" charset="0"/>
              <a:buChar char="•"/>
            </a:pPr>
            <a:r>
              <a:rPr lang="en-US" b="1" dirty="0" err="1" smtClean="0"/>
              <a:t>ParseDynamicValue</a:t>
            </a:r>
            <a:r>
              <a:rPr lang="en-US" b="1" dirty="0" smtClean="0"/>
              <a:t>: </a:t>
            </a:r>
            <a:r>
              <a:rPr lang="en-US" dirty="0" smtClean="0"/>
              <a:t>Parse a JSON string into a </a:t>
            </a:r>
            <a:r>
              <a:rPr lang="en-US" dirty="0" err="1" smtClean="0"/>
              <a:t>DynamicValue</a:t>
            </a:r>
            <a:r>
              <a:rPr lang="en-US" dirty="0" smtClean="0"/>
              <a:t>.</a:t>
            </a:r>
          </a:p>
        </p:txBody>
      </p:sp>
    </p:spTree>
    <p:extLst>
      <p:ext uri="{BB962C8B-B14F-4D97-AF65-F5344CB8AC3E}">
        <p14:creationId xmlns:p14="http://schemas.microsoft.com/office/powerpoint/2010/main" val="1443164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a request is made to</a:t>
            </a:r>
            <a:r>
              <a:rPr lang="en-US" baseline="0" dirty="0" smtClean="0"/>
              <a:t> a fake OData service that returns a list of products. By passing in a valid OData URL and including the HTTP Header “accept: application/</a:t>
            </a:r>
            <a:r>
              <a:rPr lang="en-US" baseline="0" dirty="0" err="1" smtClean="0"/>
              <a:t>json</a:t>
            </a:r>
            <a:r>
              <a:rPr lang="en-US" baseline="0" dirty="0" smtClean="0"/>
              <a:t>”, the service will respond with the top two products in the company catalog in JSON format. </a:t>
            </a:r>
          </a:p>
          <a:p>
            <a:endParaRPr lang="en-US" baseline="0" dirty="0" smtClean="0"/>
          </a:p>
          <a:p>
            <a:r>
              <a:rPr lang="en-US" baseline="0" dirty="0" smtClean="0"/>
              <a:t>The activities provided in SharePoint 2013 and Windows Azure Workflow, a developer could author a workflow with Visual Studio that does the following:</a:t>
            </a:r>
          </a:p>
          <a:p>
            <a:pPr marL="171450" indent="-171450" algn="l">
              <a:buFont typeface="Arial" pitchFamily="34" charset="0"/>
              <a:buChar char="•"/>
            </a:pPr>
            <a:r>
              <a:rPr lang="en-US" baseline="0" dirty="0" smtClean="0"/>
              <a:t>Issue an HTTP GET (</a:t>
            </a:r>
            <a:r>
              <a:rPr lang="en-US" b="1" i="1" baseline="0" dirty="0" smtClean="0"/>
              <a:t>activity=</a:t>
            </a:r>
            <a:r>
              <a:rPr lang="en-US" b="1" i="1" baseline="0" dirty="0" err="1" smtClean="0"/>
              <a:t>HttpGet</a:t>
            </a:r>
            <a:r>
              <a:rPr lang="en-US" baseline="0" dirty="0" smtClean="0"/>
              <a:t>) to obtain a JSON result &amp; store the result in a local field </a:t>
            </a:r>
            <a:r>
              <a:rPr lang="en-US" b="1" baseline="0" dirty="0" err="1" smtClean="0"/>
              <a:t>jsonResponse</a:t>
            </a:r>
            <a:endParaRPr lang="en-US" b="1" baseline="0" dirty="0" smtClean="0"/>
          </a:p>
          <a:p>
            <a:pPr marL="171450" indent="-171450" algn="l">
              <a:buFont typeface="Arial" pitchFamily="34" charset="0"/>
              <a:buChar char="•"/>
            </a:pPr>
            <a:r>
              <a:rPr lang="en-US" baseline="0" dirty="0" smtClean="0"/>
              <a:t>Extract a value from the JSON result </a:t>
            </a:r>
            <a:r>
              <a:rPr lang="en-US" b="1" baseline="0" dirty="0" err="1" smtClean="0"/>
              <a:t>jsonResponse</a:t>
            </a:r>
            <a:r>
              <a:rPr lang="en-US" b="1" baseline="0" dirty="0" smtClean="0"/>
              <a:t> </a:t>
            </a:r>
            <a:r>
              <a:rPr lang="en-US" baseline="0" dirty="0" smtClean="0"/>
              <a:t>(</a:t>
            </a:r>
            <a:r>
              <a:rPr lang="en-US" b="1" i="1" baseline="0" dirty="0" smtClean="0"/>
              <a:t>activity=</a:t>
            </a:r>
            <a:r>
              <a:rPr lang="en-US" b="1" i="1" baseline="0" dirty="0" err="1" smtClean="0"/>
              <a:t>GetDynamicValueProperty</a:t>
            </a:r>
            <a:r>
              <a:rPr lang="en-US" b="1" i="1" baseline="0" dirty="0" smtClean="0"/>
              <a:t>&lt;T&gt;</a:t>
            </a:r>
            <a:r>
              <a:rPr lang="en-US" baseline="0" dirty="0" smtClean="0"/>
              <a:t>) and using the path </a:t>
            </a:r>
            <a:r>
              <a:rPr lang="en-US" b="1" baseline="0" dirty="0" smtClean="0"/>
              <a:t>d/results(1)/Name</a:t>
            </a:r>
            <a:r>
              <a:rPr lang="en-US" baseline="0" dirty="0" smtClean="0"/>
              <a:t> to get the name of the second product returned (Laptop), storing it in a local field </a:t>
            </a:r>
            <a:r>
              <a:rPr lang="en-US" b="1" baseline="0" dirty="0" err="1" smtClean="0"/>
              <a:t>productName</a:t>
            </a:r>
            <a:endParaRPr lang="en-US" b="1" baseline="0" dirty="0" smtClean="0"/>
          </a:p>
          <a:p>
            <a:pPr marL="171450" indent="-171450" algn="l">
              <a:buFont typeface="Arial" pitchFamily="34" charset="0"/>
              <a:buChar char="•"/>
            </a:pPr>
            <a:r>
              <a:rPr lang="en-US" baseline="0" dirty="0" smtClean="0"/>
              <a:t>Use the </a:t>
            </a:r>
            <a:r>
              <a:rPr lang="en-US" b="1" baseline="0" dirty="0" err="1" smtClean="0"/>
              <a:t>productName</a:t>
            </a:r>
            <a:r>
              <a:rPr lang="en-US" baseline="0" dirty="0" smtClean="0"/>
              <a:t> field elsewhere in the workflow</a:t>
            </a:r>
            <a:endParaRPr lang="en-US" dirty="0"/>
          </a:p>
        </p:txBody>
      </p:sp>
    </p:spTree>
    <p:extLst>
      <p:ext uri="{BB962C8B-B14F-4D97-AF65-F5344CB8AC3E}">
        <p14:creationId xmlns:p14="http://schemas.microsoft.com/office/powerpoint/2010/main" val="823834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278125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Existing SharePoint 2010 workflows will continue to run within the context of SharePoint within SharePoint 2013 and</a:t>
            </a:r>
            <a:r>
              <a:rPr lang="en-US" baseline="0" dirty="0" smtClean="0"/>
              <a:t> cannot leverage new additions to the workflow story in SharePoint </a:t>
            </a:r>
            <a:r>
              <a:rPr lang="en-US" dirty="0" smtClean="0"/>
              <a:t>2013</a:t>
            </a:r>
            <a:r>
              <a:rPr lang="en-US" baseline="0" dirty="0" smtClean="0"/>
              <a:t>. However at times a SharePoint 2010 workflow may need to communicate with a SharePoint </a:t>
            </a:r>
            <a:r>
              <a:rPr lang="en-US" dirty="0" smtClean="0"/>
              <a:t>2013 </a:t>
            </a:r>
            <a:r>
              <a:rPr lang="en-US" baseline="0" dirty="0" smtClean="0"/>
              <a:t>workflow. </a:t>
            </a:r>
            <a:r>
              <a:rPr lang="en-US" sz="1200" kern="1200" dirty="0" smtClean="0">
                <a:solidFill>
                  <a:schemeClr val="tx1"/>
                </a:solidFill>
                <a:effectLst/>
                <a:latin typeface="+mn-lt"/>
                <a:ea typeface="+mn-ea"/>
                <a:cs typeface="+mn-cs"/>
              </a:rPr>
              <a:t>The Workflow </a:t>
            </a:r>
            <a:r>
              <a:rPr lang="en-US" sz="1200" kern="1200" dirty="0" err="1" smtClean="0">
                <a:solidFill>
                  <a:schemeClr val="tx1"/>
                </a:solidFill>
                <a:effectLst/>
                <a:latin typeface="+mn-lt"/>
                <a:ea typeface="+mn-ea"/>
                <a:cs typeface="+mn-cs"/>
              </a:rPr>
              <a:t>Interop</a:t>
            </a:r>
            <a:r>
              <a:rPr lang="en-US" sz="1200" kern="1200" dirty="0" smtClean="0">
                <a:solidFill>
                  <a:schemeClr val="tx1"/>
                </a:solidFill>
                <a:effectLst/>
                <a:latin typeface="+mn-lt"/>
                <a:ea typeface="+mn-ea"/>
                <a:cs typeface="+mn-cs"/>
              </a:rPr>
              <a:t> Bridge is a tool to connect SharePoint Workflow to Windows </a:t>
            </a:r>
            <a:r>
              <a:rPr lang="en-US" dirty="0" smtClean="0"/>
              <a:t>Azure Workflow </a:t>
            </a:r>
            <a:r>
              <a:rPr lang="en-US" sz="1200" kern="1200" dirty="0" smtClean="0">
                <a:solidFill>
                  <a:schemeClr val="tx1"/>
                </a:solidFill>
                <a:effectLst/>
                <a:latin typeface="+mn-lt"/>
                <a:ea typeface="+mn-ea"/>
                <a:cs typeface="+mn-cs"/>
              </a:rPr>
              <a:t>workflow. The bridge exists to allow customers to reuse existing workflow assets available in SharePoint and provide a smooth transition path to </a:t>
            </a:r>
            <a:r>
              <a:rPr lang="en-US" sz="900" kern="1200" dirty="0" smtClean="0">
                <a:solidFill>
                  <a:schemeClr val="tx1"/>
                </a:solidFill>
                <a:effectLst/>
                <a:latin typeface="Segoe UI" pitchFamily="34" charset="0"/>
                <a:ea typeface="+mn-ea"/>
                <a:cs typeface="+mn-cs"/>
              </a:rPr>
              <a:t>Windows </a:t>
            </a:r>
            <a:r>
              <a:rPr lang="en-US" dirty="0" smtClean="0"/>
              <a:t>Azure Workflow</a:t>
            </a:r>
            <a:r>
              <a:rPr lang="en-US" sz="1200" kern="1200" dirty="0" smtClean="0">
                <a:solidFill>
                  <a:schemeClr val="tx1"/>
                </a:solidFill>
                <a:effectLst/>
                <a:latin typeface="+mn-lt"/>
                <a:ea typeface="+mn-ea"/>
                <a:cs typeface="+mn-cs"/>
              </a:rPr>
              <a:t>. It allows </a:t>
            </a:r>
            <a:r>
              <a:rPr lang="en-US" sz="900" kern="1200" dirty="0" smtClean="0">
                <a:solidFill>
                  <a:schemeClr val="tx1"/>
                </a:solidFill>
                <a:effectLst/>
                <a:latin typeface="Segoe UI" pitchFamily="34" charset="0"/>
                <a:ea typeface="+mn-ea"/>
                <a:cs typeface="+mn-cs"/>
              </a:rPr>
              <a:t>Windows </a:t>
            </a:r>
            <a:r>
              <a:rPr lang="en-US" dirty="0" smtClean="0"/>
              <a:t>Azure Workflow </a:t>
            </a:r>
            <a:r>
              <a:rPr lang="en-US" sz="1200" kern="1200" dirty="0" smtClean="0">
                <a:solidFill>
                  <a:schemeClr val="tx1"/>
                </a:solidFill>
                <a:effectLst/>
                <a:latin typeface="+mn-lt"/>
                <a:ea typeface="+mn-ea"/>
                <a:cs typeface="+mn-cs"/>
              </a:rPr>
              <a:t>workflows to delegate part of the process to SharePoint, enabling reuse of existing workflow assets that may not be available in Windows </a:t>
            </a:r>
            <a:r>
              <a:rPr lang="en-US" dirty="0" smtClean="0"/>
              <a:t>Azure Workflow</a:t>
            </a:r>
            <a:r>
              <a:rPr lang="en-US" sz="1200" kern="1200" dirty="0" smtClean="0">
                <a:solidFill>
                  <a:schemeClr val="tx1"/>
                </a:solidFill>
                <a:effectLst/>
                <a:latin typeface="+mn-lt"/>
                <a:ea typeface="+mn-ea"/>
                <a:cs typeface="+mn-cs"/>
              </a:rPr>
              <a:t>. It removes the complexity of creating workflows that span the SharePoint workflow host and the </a:t>
            </a:r>
            <a:r>
              <a:rPr lang="en-US" sz="900" kern="1200" dirty="0" smtClean="0">
                <a:solidFill>
                  <a:schemeClr val="tx1"/>
                </a:solidFill>
                <a:effectLst/>
                <a:latin typeface="Segoe UI" pitchFamily="34" charset="0"/>
                <a:ea typeface="+mn-ea"/>
                <a:cs typeface="+mn-cs"/>
              </a:rPr>
              <a:t>Windows </a:t>
            </a:r>
            <a:r>
              <a:rPr lang="en-US" dirty="0" smtClean="0"/>
              <a:t>Azure Workflow </a:t>
            </a:r>
            <a:r>
              <a:rPr lang="en-US" sz="1200" kern="1200" dirty="0" smtClean="0">
                <a:solidFill>
                  <a:schemeClr val="tx1"/>
                </a:solidFill>
                <a:effectLst/>
                <a:latin typeface="+mn-lt"/>
                <a:ea typeface="+mn-ea"/>
                <a:cs typeface="+mn-cs"/>
              </a:rPr>
              <a:t>workflow host.  Customers will not have to write any service gateways, solve distributed security models, and cross-product integration challenges.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Essentially, the </a:t>
            </a:r>
            <a:r>
              <a:rPr lang="en-US" sz="1200" kern="1200" dirty="0" err="1" smtClean="0">
                <a:solidFill>
                  <a:schemeClr val="tx1"/>
                </a:solidFill>
                <a:effectLst/>
                <a:latin typeface="+mn-lt"/>
                <a:ea typeface="+mn-ea"/>
                <a:cs typeface="+mn-cs"/>
              </a:rPr>
              <a:t>Interop</a:t>
            </a:r>
            <a:r>
              <a:rPr lang="en-US" sz="1200" kern="1200" dirty="0" smtClean="0">
                <a:solidFill>
                  <a:schemeClr val="tx1"/>
                </a:solidFill>
                <a:effectLst/>
                <a:latin typeface="+mn-lt"/>
                <a:ea typeface="+mn-ea"/>
                <a:cs typeface="+mn-cs"/>
              </a:rPr>
              <a:t> Bridge allows SharePoint</a:t>
            </a:r>
            <a:r>
              <a:rPr lang="en-US" sz="1200" kern="1200" baseline="0" dirty="0" smtClean="0">
                <a:solidFill>
                  <a:schemeClr val="tx1"/>
                </a:solidFill>
                <a:effectLst/>
                <a:latin typeface="+mn-lt"/>
                <a:ea typeface="+mn-ea"/>
                <a:cs typeface="+mn-cs"/>
              </a:rPr>
              <a:t> workflows based on Workflow Foundation 3 to run. Windows </a:t>
            </a:r>
            <a:r>
              <a:rPr lang="en-US" dirty="0" smtClean="0"/>
              <a:t>Azure Workflow </a:t>
            </a:r>
            <a:r>
              <a:rPr lang="en-US" sz="1200" kern="1200" baseline="0" dirty="0" smtClean="0">
                <a:solidFill>
                  <a:schemeClr val="tx1"/>
                </a:solidFill>
                <a:effectLst/>
                <a:latin typeface="+mn-lt"/>
                <a:ea typeface="+mn-ea"/>
                <a:cs typeface="+mn-cs"/>
              </a:rPr>
              <a:t>simply calls back into SharePoint which hosts the Workflow Foundation 3 runtime and receives a message when the process has completed.</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27</a:t>
            </a:fld>
            <a:endParaRPr lang="en-US"/>
          </a:p>
        </p:txBody>
      </p:sp>
    </p:spTree>
    <p:extLst>
      <p:ext uri="{BB962C8B-B14F-4D97-AF65-F5344CB8AC3E}">
        <p14:creationId xmlns:p14="http://schemas.microsoft.com/office/powerpoint/2010/main" val="2928876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message flow</a:t>
            </a:r>
            <a:r>
              <a:rPr lang="en-US" baseline="0" dirty="0" smtClean="0"/>
              <a:t> documented on this slide is kicked off when the </a:t>
            </a:r>
            <a:r>
              <a:rPr lang="en-US" sz="900" kern="1200" dirty="0" smtClean="0">
                <a:solidFill>
                  <a:schemeClr val="tx1"/>
                </a:solidFill>
                <a:effectLst/>
                <a:latin typeface="Segoe UI" pitchFamily="34" charset="0"/>
                <a:ea typeface="+mn-ea"/>
                <a:cs typeface="+mn-cs"/>
              </a:rPr>
              <a:t>Windows </a:t>
            </a:r>
            <a:r>
              <a:rPr lang="en-US" dirty="0" smtClean="0"/>
              <a:t>Azure Workflow </a:t>
            </a:r>
            <a:r>
              <a:rPr lang="en-US" baseline="0" dirty="0" err="1" smtClean="0"/>
              <a:t>workflow</a:t>
            </a:r>
            <a:r>
              <a:rPr lang="en-US" baseline="0" dirty="0" smtClean="0"/>
              <a:t> encounters a branch of the workflow that calls the </a:t>
            </a:r>
            <a:r>
              <a:rPr lang="en-US" baseline="0" dirty="0" err="1" smtClean="0"/>
              <a:t>interop</a:t>
            </a:r>
            <a:r>
              <a:rPr lang="en-US" baseline="0" dirty="0" smtClean="0"/>
              <a:t> bridge by invoking the activity </a:t>
            </a:r>
            <a:r>
              <a:rPr lang="en-US" b="1" baseline="0" dirty="0" err="1" smtClean="0"/>
              <a:t>InvokeSharePointWorkflow</a:t>
            </a:r>
            <a:r>
              <a:rPr lang="en-US" baseline="0" dirty="0" smtClean="0"/>
              <a:t>. From there, the following happens:</a:t>
            </a:r>
          </a:p>
          <a:p>
            <a:pPr marL="228600" indent="-228600">
              <a:buFont typeface="+mj-lt"/>
              <a:buAutoNum type="arabicPeriod"/>
            </a:pPr>
            <a:r>
              <a:rPr lang="en-US" baseline="0" dirty="0" smtClean="0"/>
              <a:t>The </a:t>
            </a:r>
            <a:r>
              <a:rPr lang="en-US" b="1" baseline="0" dirty="0" err="1" smtClean="0"/>
              <a:t>InvokeSharePointWorkflow</a:t>
            </a:r>
            <a:r>
              <a:rPr lang="en-US" baseline="0" dirty="0" smtClean="0"/>
              <a:t> activity tells the Workflow 3 engine in SharePoint to start (by calling a Web service). This message includes the workflow instance ID which acts as a correlation ID when SharePoint sends a </a:t>
            </a:r>
            <a:r>
              <a:rPr lang="en-US" i="1" baseline="0" dirty="0" smtClean="0"/>
              <a:t>completed</a:t>
            </a:r>
            <a:r>
              <a:rPr lang="en-US" baseline="0" dirty="0" smtClean="0"/>
              <a:t> message back to </a:t>
            </a:r>
            <a:r>
              <a:rPr lang="en-US" sz="900" kern="1200" dirty="0" smtClean="0">
                <a:solidFill>
                  <a:schemeClr val="tx1"/>
                </a:solidFill>
                <a:effectLst/>
                <a:latin typeface="Segoe UI" pitchFamily="34" charset="0"/>
                <a:ea typeface="+mn-ea"/>
                <a:cs typeface="+mn-cs"/>
              </a:rPr>
              <a:t>Windows </a:t>
            </a:r>
            <a:r>
              <a:rPr lang="en-US" dirty="0" smtClean="0"/>
              <a:t>Azure Workflow </a:t>
            </a:r>
            <a:r>
              <a:rPr lang="en-US" baseline="0" dirty="0" smtClean="0"/>
              <a:t>(#4).</a:t>
            </a:r>
          </a:p>
          <a:p>
            <a:pPr marL="228600" indent="-228600">
              <a:buFont typeface="+mj-lt"/>
              <a:buAutoNum type="arabicPeriod"/>
            </a:pPr>
            <a:r>
              <a:rPr lang="en-US" dirty="0" smtClean="0"/>
              <a:t>The</a:t>
            </a:r>
            <a:r>
              <a:rPr lang="en-US" baseline="0" dirty="0" smtClean="0"/>
              <a:t> SharePoint workflow Web service authorizes the request &amp; then starts the workflow.</a:t>
            </a:r>
          </a:p>
          <a:p>
            <a:pPr marL="228600" indent="-228600">
              <a:buFont typeface="+mj-lt"/>
              <a:buAutoNum type="arabicPeriod"/>
            </a:pPr>
            <a:r>
              <a:rPr lang="en-US" baseline="0" dirty="0" smtClean="0"/>
              <a:t>When finished, workflow events are used to publish a message through the SharePoint event publisher. This message includes the workflow instance ID.</a:t>
            </a:r>
          </a:p>
          <a:p>
            <a:pPr marL="228600" indent="-228600">
              <a:buFont typeface="+mj-lt"/>
              <a:buAutoNum type="arabicPeriod"/>
            </a:pPr>
            <a:r>
              <a:rPr lang="en-US" baseline="0" dirty="0" smtClean="0"/>
              <a:t>The SharePoint event publisher notifies </a:t>
            </a:r>
            <a:r>
              <a:rPr lang="en-US" sz="900" kern="1200" dirty="0" smtClean="0">
                <a:solidFill>
                  <a:schemeClr val="tx1"/>
                </a:solidFill>
                <a:effectLst/>
                <a:latin typeface="Segoe UI" pitchFamily="34" charset="0"/>
                <a:ea typeface="+mn-ea"/>
                <a:cs typeface="+mn-cs"/>
              </a:rPr>
              <a:t>Windows </a:t>
            </a:r>
            <a:r>
              <a:rPr lang="en-US" dirty="0" smtClean="0"/>
              <a:t>Azure Workflow </a:t>
            </a:r>
            <a:r>
              <a:rPr lang="en-US" baseline="0" dirty="0" smtClean="0"/>
              <a:t>using the same pipeline that is used to notify </a:t>
            </a:r>
            <a:r>
              <a:rPr lang="en-US" sz="900" kern="1200" dirty="0" smtClean="0">
                <a:solidFill>
                  <a:schemeClr val="tx1"/>
                </a:solidFill>
                <a:effectLst/>
                <a:latin typeface="Segoe UI" pitchFamily="34" charset="0"/>
                <a:ea typeface="+mn-ea"/>
                <a:cs typeface="+mn-cs"/>
              </a:rPr>
              <a:t>Windows </a:t>
            </a:r>
            <a:r>
              <a:rPr lang="en-US" dirty="0" smtClean="0"/>
              <a:t>Azure Workflow </a:t>
            </a:r>
            <a:r>
              <a:rPr lang="en-US" baseline="0" dirty="0" smtClean="0"/>
              <a:t>of list events (for instance: item updated/added).</a:t>
            </a:r>
          </a:p>
          <a:p>
            <a:pPr marL="228600" indent="-228600">
              <a:buFont typeface="+mj-lt"/>
              <a:buAutoNum type="arabicPeriod"/>
            </a:pPr>
            <a:r>
              <a:rPr lang="en-US" sz="900" kern="1200" dirty="0" smtClean="0">
                <a:solidFill>
                  <a:schemeClr val="tx1"/>
                </a:solidFill>
                <a:effectLst/>
                <a:latin typeface="Segoe UI" pitchFamily="34" charset="0"/>
                <a:ea typeface="+mn-ea"/>
                <a:cs typeface="+mn-cs"/>
              </a:rPr>
              <a:t>Windows </a:t>
            </a:r>
            <a:r>
              <a:rPr lang="en-US" dirty="0" smtClean="0"/>
              <a:t>Azure Workflow </a:t>
            </a:r>
            <a:r>
              <a:rPr lang="en-US" baseline="0" dirty="0" smtClean="0"/>
              <a:t>dispatches a </a:t>
            </a:r>
            <a:r>
              <a:rPr lang="en-US" b="1" baseline="0" dirty="0" smtClean="0"/>
              <a:t>Completed</a:t>
            </a:r>
            <a:r>
              <a:rPr lang="en-US" baseline="0" dirty="0" smtClean="0"/>
              <a:t> message to the instance within </a:t>
            </a:r>
            <a:r>
              <a:rPr lang="en-US" sz="900" kern="1200" dirty="0" smtClean="0">
                <a:solidFill>
                  <a:schemeClr val="tx1"/>
                </a:solidFill>
                <a:effectLst/>
                <a:latin typeface="Segoe UI" pitchFamily="34" charset="0"/>
                <a:ea typeface="+mn-ea"/>
                <a:cs typeface="+mn-cs"/>
              </a:rPr>
              <a:t>Windows </a:t>
            </a:r>
            <a:r>
              <a:rPr lang="en-US" dirty="0" smtClean="0"/>
              <a:t>Azure Workflow </a:t>
            </a:r>
            <a:r>
              <a:rPr lang="en-US" baseline="0" dirty="0" smtClean="0"/>
              <a:t>using the instance ID as the correlation ID.</a:t>
            </a:r>
            <a:endParaRPr lang="en-US" dirty="0" smtClean="0"/>
          </a:p>
          <a:p>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28</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398350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workflow model, using Azure Workflow</a:t>
            </a:r>
            <a:r>
              <a:rPr lang="en-US" baseline="0" dirty="0" smtClean="0"/>
              <a:t> and SharePoint apps, enables a brand new kind of solution. Workflows can now be used as the middle-tier host for business logic for SharePoint apps where the app is a SharePoint hosted app. This technique is useful when you want to secure or protect the intellectual property of your business logic. The apps can then initiate and interact with the workflow using the CSOM &amp; the REST API’s, as well as new APIs for </a:t>
            </a:r>
            <a:r>
              <a:rPr lang="en-US" sz="900" kern="1200" dirty="0" smtClean="0">
                <a:solidFill>
                  <a:schemeClr val="tx1"/>
                </a:solidFill>
                <a:effectLst/>
                <a:latin typeface="Segoe UI" pitchFamily="34" charset="0"/>
                <a:ea typeface="+mn-ea"/>
                <a:cs typeface="+mn-cs"/>
              </a:rPr>
              <a:t>Windows </a:t>
            </a:r>
            <a:r>
              <a:rPr lang="en-US" baseline="0" dirty="0" smtClean="0"/>
              <a:t>Azure Workflow that are accessible via services as well. </a:t>
            </a:r>
          </a:p>
          <a:p>
            <a:r>
              <a:rPr lang="en-US" baseline="0" dirty="0" smtClean="0"/>
              <a:t> </a:t>
            </a:r>
          </a:p>
          <a:p>
            <a:r>
              <a:rPr lang="en-US" baseline="0" dirty="0" smtClean="0"/>
              <a:t>In addition to SharePoint hosted apps, this technique could also be used by the new Office </a:t>
            </a:r>
            <a:r>
              <a:rPr lang="en-US" dirty="0" smtClean="0"/>
              <a:t>2013 </a:t>
            </a:r>
            <a:r>
              <a:rPr lang="en-US" baseline="0" dirty="0" smtClean="0"/>
              <a:t>extensibility capability, apps </a:t>
            </a:r>
            <a:r>
              <a:rPr lang="en-US" baseline="0" smtClean="0"/>
              <a:t>for Office, </a:t>
            </a:r>
            <a:r>
              <a:rPr lang="en-US" baseline="0" dirty="0" smtClean="0"/>
              <a:t>or any other web-based application.</a:t>
            </a:r>
          </a:p>
        </p:txBody>
      </p:sp>
    </p:spTree>
    <p:extLst>
      <p:ext uri="{BB962C8B-B14F-4D97-AF65-F5344CB8AC3E}">
        <p14:creationId xmlns:p14="http://schemas.microsoft.com/office/powerpoint/2010/main" val="4119922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4248878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32</a:t>
            </a:fld>
            <a:endParaRPr lang="en-US"/>
          </a:p>
        </p:txBody>
      </p:sp>
    </p:spTree>
    <p:extLst>
      <p:ext uri="{BB962C8B-B14F-4D97-AF65-F5344CB8AC3E}">
        <p14:creationId xmlns:p14="http://schemas.microsoft.com/office/powerpoint/2010/main" val="42670413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4139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2010 leveraged Workflow Foundation (WF)</a:t>
            </a:r>
            <a:r>
              <a:rPr lang="en-US" baseline="0" dirty="0" smtClean="0"/>
              <a:t> </a:t>
            </a:r>
            <a:r>
              <a:rPr lang="en-US" dirty="0" smtClean="0"/>
              <a:t>found in the .NET Framework 3.5 SP1. There wasn’t much difference in SharePoint 2010’s workflow story from SharePoint 2007</a:t>
            </a:r>
            <a:r>
              <a:rPr lang="en-US" baseline="0" dirty="0" smtClean="0"/>
              <a:t> from an architectural perspective as SharePoint 2007 introduced workflow to the SharePoint platform via .NET Framework 3.0. The biggest improvements around workflow in SharePoint 2010 included:</a:t>
            </a:r>
          </a:p>
          <a:p>
            <a:pPr marL="171450" indent="-171450">
              <a:buFont typeface="Arial" pitchFamily="34" charset="0"/>
              <a:buChar char="•"/>
            </a:pPr>
            <a:r>
              <a:rPr lang="en-US" b="1" baseline="0" dirty="0" smtClean="0"/>
              <a:t>Site-based workflows: </a:t>
            </a:r>
            <a:r>
              <a:rPr lang="en-US" baseline="0" dirty="0" smtClean="0"/>
              <a:t>Workflows that run within the context of an </a:t>
            </a:r>
            <a:r>
              <a:rPr lang="en-US" baseline="0" dirty="0" err="1" smtClean="0"/>
              <a:t>SPWeb</a:t>
            </a:r>
            <a:r>
              <a:rPr lang="en-US" baseline="0" dirty="0" smtClean="0"/>
              <a:t> (previously they could only run within the context of an </a:t>
            </a:r>
            <a:r>
              <a:rPr lang="en-US" baseline="0" dirty="0" err="1" smtClean="0"/>
              <a:t>SPListItem</a:t>
            </a:r>
            <a:r>
              <a:rPr lang="en-US" baseline="0" dirty="0" smtClean="0"/>
              <a:t>)</a:t>
            </a:r>
          </a:p>
          <a:p>
            <a:pPr marL="171450" indent="-171450">
              <a:buFont typeface="Arial" pitchFamily="34" charset="0"/>
              <a:buChar char="•"/>
            </a:pPr>
            <a:r>
              <a:rPr lang="en-US" b="1" baseline="0" dirty="0" smtClean="0"/>
              <a:t>Power User Tooling Improvements: </a:t>
            </a:r>
          </a:p>
          <a:p>
            <a:pPr marL="628650" lvl="1" indent="-171450">
              <a:buFont typeface="Arial" pitchFamily="34" charset="0"/>
              <a:buChar char="•"/>
            </a:pPr>
            <a:r>
              <a:rPr lang="en-US" baseline="0" dirty="0" smtClean="0"/>
              <a:t>Workflows could be modeled using Visio 2010 and exported/imported to SharePoint Designer 2010.</a:t>
            </a:r>
          </a:p>
          <a:p>
            <a:pPr marL="628650" lvl="1" indent="-171450">
              <a:buFont typeface="Arial" pitchFamily="34" charset="0"/>
              <a:buChar char="•"/>
            </a:pPr>
            <a:r>
              <a:rPr lang="en-US" baseline="0" dirty="0" smtClean="0"/>
              <a:t>Ability to create “Reusable Workflows” or those that are tied to content types.</a:t>
            </a:r>
          </a:p>
          <a:p>
            <a:pPr marL="628650" lvl="1" indent="-171450">
              <a:buFont typeface="Arial" pitchFamily="34" charset="0"/>
              <a:buChar char="•"/>
            </a:pPr>
            <a:r>
              <a:rPr lang="en-US" baseline="0" dirty="0" smtClean="0"/>
              <a:t>Ability to import reusable workflows into Visual Studio 2010 coded workflows.</a:t>
            </a:r>
          </a:p>
          <a:p>
            <a:pPr marL="171450" lvl="0" indent="-171450">
              <a:buFont typeface="Arial" pitchFamily="34" charset="0"/>
              <a:buChar char="•"/>
            </a:pPr>
            <a:r>
              <a:rPr lang="en-US" b="1" baseline="0" dirty="0" smtClean="0"/>
              <a:t>Workflow Events:</a:t>
            </a:r>
            <a:r>
              <a:rPr lang="en-US" baseline="0" dirty="0" smtClean="0"/>
              <a:t> Override able events developers can handle to run custom processes.</a:t>
            </a:r>
          </a:p>
          <a:p>
            <a:pPr marL="171450" indent="-171450">
              <a:buFont typeface="Arial" pitchFamily="34" charset="0"/>
              <a:buChar char="•"/>
            </a:pPr>
            <a:endParaRPr lang="en-US" dirty="0" smtClean="0"/>
          </a:p>
          <a:p>
            <a:pPr marL="0" indent="0">
              <a:buFont typeface="Arial" pitchFamily="34" charset="0"/>
              <a:buNone/>
            </a:pPr>
            <a:r>
              <a:rPr lang="en-US" dirty="0" smtClean="0"/>
              <a:t>Workflows built for SharePoint were tightly</a:t>
            </a:r>
            <a:r>
              <a:rPr lang="en-US" baseline="0" dirty="0" smtClean="0"/>
              <a:t> coupled by SharePoint and ran at a very low level &amp; were designed primarily for on-premise deployments. </a:t>
            </a:r>
          </a:p>
          <a:p>
            <a:pPr marL="0" indent="0">
              <a:buFont typeface="Arial" pitchFamily="34" charset="0"/>
              <a:buNone/>
            </a:pPr>
            <a:r>
              <a:rPr lang="en-US" baseline="0" dirty="0" smtClean="0"/>
              <a:t>This meant that coded workflows could not run within the sandbox or in a hosted environment. </a:t>
            </a:r>
          </a:p>
          <a:p>
            <a:pPr marL="0" indent="0">
              <a:buFont typeface="Arial" pitchFamily="34" charset="0"/>
              <a:buNone/>
            </a:pPr>
            <a:r>
              <a:rPr lang="en-US" baseline="0" dirty="0" smtClean="0"/>
              <a:t>All workflow data was also retained within the site collection’s content database where the workflow ran.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4</a:t>
            </a:fld>
            <a:endParaRPr lang="en-US"/>
          </a:p>
        </p:txBody>
      </p:sp>
    </p:spTree>
    <p:extLst>
      <p:ext uri="{BB962C8B-B14F-4D97-AF65-F5344CB8AC3E}">
        <p14:creationId xmlns:p14="http://schemas.microsoft.com/office/powerpoint/2010/main" val="2100363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82447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takes a very different approach to workflow. Existing SharePoint</a:t>
            </a:r>
            <a:r>
              <a:rPr lang="en-US" baseline="0" dirty="0" smtClean="0"/>
              <a:t> 2010 workflows will still run using the same legacy SharePoint 2010 / .NET Framework 3.5 architecture and developers/users are free to continue creating workflows using this approach although it is not recommended.</a:t>
            </a:r>
          </a:p>
          <a:p>
            <a:endParaRPr lang="en-US" baseline="0" dirty="0" smtClean="0"/>
          </a:p>
          <a:p>
            <a:r>
              <a:rPr lang="en-US" sz="1200" kern="1200" dirty="0" smtClean="0">
                <a:solidFill>
                  <a:schemeClr val="tx1"/>
                </a:solidFill>
                <a:effectLst/>
                <a:latin typeface="+mn-lt"/>
                <a:ea typeface="+mn-ea"/>
                <a:cs typeface="+mn-cs"/>
              </a:rPr>
              <a:t>SharePoint 2013 workflows are based on Windows Workflow Foundation 4.0 (WF), which has been substantially redesigned from earlier versions. WF, in turn, is built on the messaging functionality provided b</a:t>
            </a:r>
            <a:r>
              <a:rPr lang="en-US" sz="1200" kern="1200" baseline="0" dirty="0" smtClean="0">
                <a:solidFill>
                  <a:schemeClr val="tx1"/>
                </a:solidFill>
                <a:effectLst/>
                <a:latin typeface="+mn-lt"/>
                <a:ea typeface="+mn-ea"/>
                <a:cs typeface="+mn-cs"/>
              </a:rPr>
              <a:t>y WCF. </a:t>
            </a:r>
            <a:r>
              <a:rPr lang="en-US" baseline="0" dirty="0" smtClean="0"/>
              <a:t>The workflow story in SharePoint 2013 now treats workflow as a separate service and leverages Windows </a:t>
            </a:r>
            <a:r>
              <a:rPr lang="en-US" dirty="0" smtClean="0"/>
              <a:t>Azure Workflow</a:t>
            </a:r>
            <a:r>
              <a:rPr lang="en-US" baseline="0" dirty="0" smtClean="0"/>
              <a:t> which includes the WF included in .NET Framework 4.0. The workflow service provided by Windows </a:t>
            </a:r>
            <a:r>
              <a:rPr lang="en-US" dirty="0" smtClean="0"/>
              <a:t>Azure Workflow</a:t>
            </a:r>
            <a:r>
              <a:rPr lang="en-US" baseline="0" dirty="0" smtClean="0"/>
              <a:t> is decoupled from SharePoint and no longer runs in the content farm, rather it runs on it’s own servers. Windows </a:t>
            </a:r>
            <a:r>
              <a:rPr lang="en-US" dirty="0" smtClean="0"/>
              <a:t>Azure Workflow</a:t>
            </a:r>
            <a:r>
              <a:rPr lang="en-US" baseline="0" dirty="0" smtClean="0"/>
              <a:t> also leverages the latest and greatest advancements in workflow capabilities, performance and scalability from Microsoft.</a:t>
            </a:r>
          </a:p>
          <a:p>
            <a:endParaRPr lang="en-US" baseline="0" dirty="0" smtClean="0"/>
          </a:p>
          <a:p>
            <a:r>
              <a:rPr lang="en-US" baseline="0" dirty="0" smtClean="0"/>
              <a:t>This new architecture is available both in the on-premise model using Windows </a:t>
            </a:r>
            <a:r>
              <a:rPr lang="en-US" dirty="0" smtClean="0"/>
              <a:t>Azure Workflow</a:t>
            </a:r>
            <a:r>
              <a:rPr lang="en-US" baseline="0" dirty="0" smtClean="0"/>
              <a:t> as well as in a hosted model. By moving to this new architecture, SharePoint benefits from improvements in stability &amp; scalability in the workflow platform. In addition Windows </a:t>
            </a:r>
            <a:r>
              <a:rPr lang="en-US" dirty="0" smtClean="0"/>
              <a:t>Azure Workflow</a:t>
            </a:r>
            <a:r>
              <a:rPr lang="en-US" baseline="0" dirty="0" smtClean="0"/>
              <a:t> is much more transparent where developers can use a service-based API to gain insight into metrics and analytics of WF.</a:t>
            </a:r>
          </a:p>
          <a:p>
            <a:endParaRPr lang="en-US" baseline="0" dirty="0" smtClean="0"/>
          </a:p>
          <a:p>
            <a:r>
              <a:rPr lang="en-US" baseline="0" dirty="0" smtClean="0"/>
              <a:t>Windows Azure Workflow is very much a customer and leverages the new SharePoint App Model architecture in that workflow (like apps) are treated as a “</a:t>
            </a:r>
            <a:r>
              <a:rPr lang="en-US" i="1" baseline="0" dirty="0" smtClean="0"/>
              <a:t>service</a:t>
            </a:r>
            <a:r>
              <a:rPr lang="en-US" baseline="0" dirty="0" smtClean="0"/>
              <a:t>”. SharePoint instructs Windows Azure Workflow to execute a workflow and the two products communicate with each other over a service model infrastructure (WCF).</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5</a:t>
            </a:fld>
            <a:endParaRPr lang="en-US"/>
          </a:p>
        </p:txBody>
      </p:sp>
    </p:spTree>
    <p:extLst>
      <p:ext uri="{BB962C8B-B14F-4D97-AF65-F5344CB8AC3E}">
        <p14:creationId xmlns:p14="http://schemas.microsoft.com/office/powerpoint/2010/main" val="2369305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SharePoint 2013 also has new CSOM and REST APIs exposing running workflows without having to go directly to the Windows </a:t>
            </a:r>
            <a:r>
              <a:rPr lang="en-US" dirty="0" smtClean="0"/>
              <a:t>Azure Workflow</a:t>
            </a:r>
            <a:r>
              <a:rPr lang="en-US" baseline="0" dirty="0" smtClean="0"/>
              <a:t> instances. SharePoint communicates with the workflows in Windows </a:t>
            </a:r>
            <a:r>
              <a:rPr lang="en-US" dirty="0" smtClean="0"/>
              <a:t>Azure Workflow</a:t>
            </a:r>
            <a:r>
              <a:rPr lang="en-US" baseline="0" dirty="0" smtClean="0"/>
              <a:t> via standard protocols (WCF Services over port 80 (HTTP) / 443 (HTTPS). These workflows are primarily declarative but can also be extended with custom code similar to how developers can create custom activities/actions in SharePoint 2010 workflows for SharePoint Designer 2010.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Customers creating new workflows in SharePoint 2013 are presented with two options in SharePoint Designer 2013: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1" baseline="0" dirty="0" smtClean="0"/>
              <a:t>SharePoint 2010 Workflow: </a:t>
            </a:r>
            <a:r>
              <a:rPr lang="en-US" baseline="0" dirty="0" smtClean="0"/>
              <a:t>Workflows based on the same SharePoint 2010 model using .NET Framework 3.5 SP1 WF. These execute the same way they did in SharePoint 2010 (they run within the same SharePoint processes) and cannot leverage any of the improvements outlined in the remainder of this module.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1" baseline="0" dirty="0" smtClean="0"/>
              <a:t>SharePoint 2013 Workflow: </a:t>
            </a:r>
            <a:r>
              <a:rPr lang="en-US" baseline="0" dirty="0" smtClean="0"/>
              <a:t>This option is available when SharePoint 2013 is connected to a configured instance of Windows </a:t>
            </a:r>
            <a:r>
              <a:rPr lang="en-US" dirty="0" smtClean="0"/>
              <a:t>Azure Workflow</a:t>
            </a:r>
            <a:r>
              <a:rPr lang="en-US" baseline="0" dirty="0" smtClean="0"/>
              <a:t>. These workflows execute within Windows </a:t>
            </a:r>
            <a:r>
              <a:rPr lang="en-US" dirty="0" smtClean="0"/>
              <a:t>Azure Workflow</a:t>
            </a:r>
            <a:r>
              <a:rPr lang="en-US" baseline="0" dirty="0" smtClean="0"/>
              <a:t> and not within the SharePoint process. They can leverage all the improvements outlined in the remainder of this module.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6</a:t>
            </a:fld>
            <a:endParaRPr lang="en-US"/>
          </a:p>
        </p:txBody>
      </p:sp>
    </p:spTree>
    <p:extLst>
      <p:ext uri="{BB962C8B-B14F-4D97-AF65-F5344CB8AC3E}">
        <p14:creationId xmlns:p14="http://schemas.microsoft.com/office/powerpoint/2010/main" val="562478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endParaRPr lang="en-US" sz="1200" b="0" i="0" u="none" strike="noStrik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D7A108C-4033-40EF-A685-EC1BBE183381}" type="slidenum">
              <a:rPr lang="en-US" smtClean="0"/>
              <a:t>7</a:t>
            </a:fld>
            <a:endParaRPr lang="en-US"/>
          </a:p>
        </p:txBody>
      </p:sp>
    </p:spTree>
    <p:extLst>
      <p:ext uri="{BB962C8B-B14F-4D97-AF65-F5344CB8AC3E}">
        <p14:creationId xmlns:p14="http://schemas.microsoft.com/office/powerpoint/2010/main" val="2599445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Stages: </a:t>
            </a:r>
            <a:r>
              <a:rPr lang="en-US" sz="1200" kern="1200" dirty="0" smtClean="0">
                <a:solidFill>
                  <a:schemeClr val="tx1"/>
                </a:solidFill>
                <a:effectLst/>
                <a:latin typeface="+mn-lt"/>
                <a:ea typeface="+mn-ea"/>
                <a:cs typeface="+mn-cs"/>
              </a:rPr>
              <a:t>In the past, declarative workflows have been strictly serial: They start at the beginning and progress to the end. Now, SharePoint Designer 2013 introduces an important new building block—the </a:t>
            </a:r>
            <a:r>
              <a:rPr lang="en-US" sz="1200" i="1" kern="1200" dirty="0" smtClean="0">
                <a:solidFill>
                  <a:schemeClr val="tx1"/>
                </a:solidFill>
                <a:effectLst/>
                <a:latin typeface="+mn-lt"/>
                <a:ea typeface="+mn-ea"/>
                <a:cs typeface="+mn-cs"/>
              </a:rPr>
              <a:t>stage</a:t>
            </a:r>
            <a:r>
              <a:rPr lang="en-US" sz="1200" kern="1200" dirty="0" smtClean="0">
                <a:solidFill>
                  <a:schemeClr val="tx1"/>
                </a:solidFill>
                <a:effectLst/>
                <a:latin typeface="+mn-lt"/>
                <a:ea typeface="+mn-ea"/>
                <a:cs typeface="+mn-cs"/>
              </a:rPr>
              <a:t>. Stages are a top-level container that you use to group together conditions, actions, or steps. The conditions, actions, or steps in one stage are processed in the listed order before the workflow transitions to the next specified stage. But here’s the important part: The transition means that the next stage can be any stage in the workflow—not necessarily the next stage serially.</a:t>
            </a:r>
          </a:p>
          <a:p>
            <a:pPr marL="171450" lvl="0" indent="-171450" algn="l">
              <a:buFont typeface="Arial" pitchFamily="34" charset="0"/>
              <a:buChar char="•"/>
            </a:pPr>
            <a:r>
              <a:rPr lang="en-US" sz="1200" kern="1200" dirty="0" smtClean="0">
                <a:solidFill>
                  <a:schemeClr val="tx1"/>
                </a:solidFill>
                <a:effectLst/>
                <a:latin typeface="+mn-lt"/>
                <a:ea typeface="+mn-ea"/>
                <a:cs typeface="+mn-cs"/>
              </a:rPr>
              <a:t>Stages, not steps, are the new top-level containers.</a:t>
            </a:r>
          </a:p>
          <a:p>
            <a:pPr marL="171450" lvl="0" indent="-171450" algn="l">
              <a:buFont typeface="Arial" pitchFamily="34" charset="0"/>
              <a:buChar char="•"/>
            </a:pPr>
            <a:r>
              <a:rPr lang="en-US" sz="1200" kern="1200" dirty="0" smtClean="0">
                <a:solidFill>
                  <a:schemeClr val="tx1"/>
                </a:solidFill>
                <a:effectLst/>
                <a:latin typeface="+mn-lt"/>
                <a:ea typeface="+mn-ea"/>
                <a:cs typeface="+mn-cs"/>
              </a:rPr>
              <a:t>Stages cannot be nested in any other building block; a stage must be at the top level.</a:t>
            </a:r>
          </a:p>
          <a:p>
            <a:pPr marL="171450" lvl="0" indent="-171450" algn="l">
              <a:buFont typeface="Arial" pitchFamily="34" charset="0"/>
              <a:buChar char="•"/>
            </a:pPr>
            <a:r>
              <a:rPr lang="en-US" sz="1200" kern="1200" dirty="0" smtClean="0">
                <a:solidFill>
                  <a:schemeClr val="tx1"/>
                </a:solidFill>
                <a:effectLst/>
                <a:latin typeface="+mn-lt"/>
                <a:ea typeface="+mn-ea"/>
                <a:cs typeface="+mn-cs"/>
              </a:rPr>
              <a:t>Only stages can have Go To actions, and the target of a Go To action must be another stage.</a:t>
            </a:r>
          </a:p>
          <a:p>
            <a:pPr marL="171450" lvl="0" indent="-171450" algn="l">
              <a:buFont typeface="Arial" pitchFamily="34" charset="0"/>
              <a:buChar char="•"/>
            </a:pPr>
            <a:r>
              <a:rPr lang="en-US" sz="1200" kern="1200" dirty="0" smtClean="0">
                <a:solidFill>
                  <a:schemeClr val="tx1"/>
                </a:solidFill>
                <a:effectLst/>
                <a:latin typeface="+mn-lt"/>
                <a:ea typeface="+mn-ea"/>
                <a:cs typeface="+mn-cs"/>
              </a:rPr>
              <a:t>Steps can be nested in stages and other steps. </a:t>
            </a:r>
          </a:p>
          <a:p>
            <a:pPr marL="171450" lvl="0" indent="-171450" algn="l">
              <a:buFont typeface="Arial" pitchFamily="34" charset="0"/>
              <a:buChar char="•"/>
            </a:pPr>
            <a:r>
              <a:rPr lang="en-US" sz="1200" kern="1200" dirty="0" smtClean="0">
                <a:solidFill>
                  <a:schemeClr val="tx1"/>
                </a:solidFill>
                <a:effectLst/>
                <a:latin typeface="+mn-lt"/>
                <a:ea typeface="+mn-ea"/>
                <a:cs typeface="+mn-cs"/>
              </a:rPr>
              <a:t>A stage can be connected only to another stage. (In the visual workflow designer only, a stage can also be connected to a condition shape.)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Loops: </a:t>
            </a:r>
            <a:r>
              <a:rPr lang="en-US" sz="1200" kern="1200" dirty="0" smtClean="0">
                <a:solidFill>
                  <a:schemeClr val="tx1"/>
                </a:solidFill>
                <a:effectLst/>
                <a:latin typeface="+mn-lt"/>
                <a:ea typeface="+mn-ea"/>
                <a:cs typeface="+mn-cs"/>
              </a:rPr>
              <a:t>SharePoint Designer 2013 now provides looping. A </a:t>
            </a:r>
            <a:r>
              <a:rPr lang="en-US" sz="1200" i="1" kern="1200" dirty="0" smtClean="0">
                <a:solidFill>
                  <a:schemeClr val="tx1"/>
                </a:solidFill>
                <a:effectLst/>
                <a:latin typeface="+mn-lt"/>
                <a:ea typeface="+mn-ea"/>
                <a:cs typeface="+mn-cs"/>
              </a:rPr>
              <a:t>loop</a:t>
            </a:r>
            <a:r>
              <a:rPr lang="en-US" sz="1200" kern="1200" dirty="0" smtClean="0">
                <a:solidFill>
                  <a:schemeClr val="tx1"/>
                </a:solidFill>
                <a:effectLst/>
                <a:latin typeface="+mn-lt"/>
                <a:ea typeface="+mn-ea"/>
                <a:cs typeface="+mn-cs"/>
              </a:rPr>
              <a:t> is a container that you can use to group conditions and actions that you want the workflow to process repeatedly.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Calling</a:t>
            </a:r>
            <a:r>
              <a:rPr lang="en-US" b="1" baseline="0" dirty="0" smtClean="0"/>
              <a:t> Services: </a:t>
            </a:r>
            <a:r>
              <a:rPr lang="en-US" sz="1200" kern="1200" dirty="0" smtClean="0">
                <a:solidFill>
                  <a:schemeClr val="tx1"/>
                </a:solidFill>
                <a:effectLst/>
                <a:latin typeface="+mn-lt"/>
                <a:ea typeface="+mn-ea"/>
                <a:cs typeface="+mn-cs"/>
              </a:rPr>
              <a:t>You can now call SOAP and REST web services from within declarative workflows. Data returned by those Web services is stored in workflow variables and can then be used by the workflow in any number of scenarios. These actions provide tremendous flexibility in integrating data external to SharePoint into your workflows. The recommended approach to embedding custom logic implemented with custom code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SharePoint 2013 workflows is to create</a:t>
            </a:r>
            <a:r>
              <a:rPr lang="en-US" sz="1200" kern="1200" baseline="0" dirty="0" smtClean="0">
                <a:solidFill>
                  <a:schemeClr val="tx1"/>
                </a:solidFill>
                <a:effectLst/>
                <a:latin typeface="+mn-lt"/>
                <a:ea typeface="+mn-ea"/>
                <a:cs typeface="+mn-cs"/>
              </a:rPr>
              <a:t> a custom SOAP / REST service and use the new service actions to all can consume these from your declarative workflow.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8</a:t>
            </a:fld>
            <a:endParaRPr lang="en-US"/>
          </a:p>
        </p:txBody>
      </p:sp>
    </p:spTree>
    <p:extLst>
      <p:ext uri="{BB962C8B-B14F-4D97-AF65-F5344CB8AC3E}">
        <p14:creationId xmlns:p14="http://schemas.microsoft.com/office/powerpoint/2010/main" val="3608656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 improvements</a:t>
            </a:r>
            <a:r>
              <a:rPr lang="en-US" baseline="0" dirty="0" smtClean="0"/>
              <a:t> to workflow in SharePoint 2013 workflow address issues when workflow authors were required to engage developers to build something due to limitations with SharePoint Designer. For example, developers had to either build custom activities and wrap them in actions for use in SharePoint Designer workflows (or build the workflow wholly in Visual Studio) when they needed to work directly with the SharePoint API, connect &amp; query custom databases, consume RSS/ATOM/REST feeds or interact with Web services. Further, none of these things were possible in a hosted environment as they could only be done from fully-trusted farm solutions.</a:t>
            </a:r>
          </a:p>
          <a:p>
            <a:endParaRPr lang="en-US" baseline="0" dirty="0" smtClean="0"/>
          </a:p>
          <a:p>
            <a:r>
              <a:rPr lang="en-US" baseline="0" dirty="0" smtClean="0"/>
              <a:t>The authoring tools in SharePoint 2013, including both SharePoint Designer &amp; Visual Studio, support building not only declarative workflows, but also using activities that can call custom Web services. The recommended approach when custom code is needed is to deploy the custom code as a Web service (hosted outside of SharePoint) and call that service with the provided actions and activities.</a:t>
            </a:r>
          </a:p>
        </p:txBody>
      </p:sp>
    </p:spTree>
    <p:extLst>
      <p:ext uri="{BB962C8B-B14F-4D97-AF65-F5344CB8AC3E}">
        <p14:creationId xmlns:p14="http://schemas.microsoft.com/office/powerpoint/2010/main" val="213677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supports creating workflows based on both Workflow Foundation (WF) v3.5</a:t>
            </a:r>
            <a:r>
              <a:rPr lang="en-US" baseline="0" dirty="0" smtClean="0"/>
              <a:t> and WF v4.0. The recommended approach is to create WF for SharePoint 2013 using WF v4. In order to this SharePoint must be connected to an installed and configured Windows Azure Workflow. If this step has not been completed you will only be able to create workflows using the WF v3.5 engine which is hosted by SharePoint.</a:t>
            </a:r>
          </a:p>
          <a:p>
            <a:endParaRPr lang="en-US" baseline="0" dirty="0" smtClean="0"/>
          </a:p>
          <a:p>
            <a:r>
              <a:rPr lang="en-US" baseline="0" dirty="0" smtClean="0"/>
              <a:t>You can leverage your existing workflow investments such as workflows created in the previous version of SharePoint that are based on WF v3.5 in your SharePoint 2013 deployment as well as in new WF v4 based workflows. This is done via the new Workflow </a:t>
            </a:r>
            <a:r>
              <a:rPr lang="en-US" baseline="0" dirty="0" err="1" smtClean="0"/>
              <a:t>Interop</a:t>
            </a:r>
            <a:r>
              <a:rPr lang="en-US" baseline="0" dirty="0" smtClean="0"/>
              <a:t> Bridge (covered later in this module).</a:t>
            </a:r>
          </a:p>
          <a:p>
            <a:endParaRPr lang="en-US" baseline="0" dirty="0" smtClean="0"/>
          </a:p>
          <a:p>
            <a:r>
              <a:rPr lang="en-US" baseline="0" dirty="0" smtClean="0"/>
              <a:t>The focus in SharePoint 2013 workflows is to build workflows declaratively. This is different from previous versions of SharePoint where one tool (SharePoint Designer) was used to create declarative workflows while the Visual Studio could only create programmatic workflows. Programmatic workflows are still possible, but they are not SharePoint workflows, they are workflows that run within on the context of Windows Azure Workflow and can call SharePoint using the REST and CSOM APIs provided they have been granted access via OAuth2. </a:t>
            </a:r>
            <a:endParaRPr lang="en-US" dirty="0"/>
          </a:p>
        </p:txBody>
      </p:sp>
    </p:spTree>
    <p:extLst>
      <p:ext uri="{BB962C8B-B14F-4D97-AF65-F5344CB8AC3E}">
        <p14:creationId xmlns:p14="http://schemas.microsoft.com/office/powerpoint/2010/main" val="4093141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1.xml"/><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SharePoint 2013 Workflow</a:t>
            </a:r>
            <a:endParaRPr lang="en-US" dirty="0"/>
          </a:p>
        </p:txBody>
      </p:sp>
      <p:sp>
        <p:nvSpPr>
          <p:cNvPr id="5" name="Text Placeholder 4"/>
          <p:cNvSpPr>
            <a:spLocks noGrp="1"/>
          </p:cNvSpPr>
          <p:nvPr>
            <p:ph type="body" sz="quarter" idx="12"/>
          </p:nvPr>
        </p:nvSpPr>
        <p:spPr/>
        <p:txBody>
          <a:bodyPr/>
          <a:lstStyle/>
          <a:p>
            <a:r>
              <a:rPr lang="en-US" dirty="0" smtClean="0"/>
              <a:t>Name</a:t>
            </a:r>
            <a:endParaRPr lang="en-US" dirty="0"/>
          </a:p>
          <a:p>
            <a:r>
              <a:rPr lang="en-US" dirty="0"/>
              <a:t>Title</a:t>
            </a:r>
          </a:p>
          <a:p>
            <a:r>
              <a:rPr lang="en-US" smtClean="0"/>
              <a:t>Company</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Creating custom workflows</a:t>
            </a:r>
            <a:endParaRPr lang="en-US" dirty="0"/>
          </a:p>
        </p:txBody>
      </p:sp>
    </p:spTree>
    <p:extLst>
      <p:ext uri="{BB962C8B-B14F-4D97-AF65-F5344CB8AC3E}">
        <p14:creationId xmlns:p14="http://schemas.microsoft.com/office/powerpoint/2010/main" val="24400148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Creating Custom Workflows</a:t>
            </a:r>
            <a:endParaRPr lang="en-US" dirty="0"/>
          </a:p>
        </p:txBody>
      </p:sp>
      <p:sp>
        <p:nvSpPr>
          <p:cNvPr id="5" name="Content Placeholder 4"/>
          <p:cNvSpPr>
            <a:spLocks noGrp="1"/>
          </p:cNvSpPr>
          <p:nvPr>
            <p:ph type="body" sz="quarter" idx="10"/>
          </p:nvPr>
        </p:nvSpPr>
        <p:spPr/>
        <p:txBody>
          <a:bodyPr/>
          <a:lstStyle/>
          <a:p>
            <a:r>
              <a:rPr lang="en-US" dirty="0" smtClean="0"/>
              <a:t>Can create WF 3.5 or WF 4 workflows</a:t>
            </a:r>
          </a:p>
          <a:p>
            <a:pPr lvl="1"/>
            <a:r>
              <a:rPr lang="en-US" dirty="0" smtClean="0"/>
              <a:t>For WF 4, Azure Workflow required</a:t>
            </a:r>
          </a:p>
          <a:p>
            <a:pPr lvl="1"/>
            <a:r>
              <a:rPr lang="en-US" dirty="0" smtClean="0"/>
              <a:t>For WF 3.5, see Workflow </a:t>
            </a:r>
            <a:r>
              <a:rPr lang="en-US" dirty="0" err="1" smtClean="0"/>
              <a:t>Interop</a:t>
            </a:r>
            <a:r>
              <a:rPr lang="en-US" dirty="0" smtClean="0"/>
              <a:t> Bridge…</a:t>
            </a:r>
          </a:p>
          <a:p>
            <a:r>
              <a:rPr lang="en-US" dirty="0" smtClean="0"/>
              <a:t>Focus is around declarative workflows</a:t>
            </a:r>
          </a:p>
          <a:p>
            <a:pPr lvl="1"/>
            <a:r>
              <a:rPr lang="en-US" dirty="0" smtClean="0"/>
              <a:t>Push custom code logic to Web services</a:t>
            </a:r>
          </a:p>
          <a:p>
            <a:r>
              <a:rPr lang="en-US" dirty="0" smtClean="0"/>
              <a:t>Programmatic workflows still possible, but only in </a:t>
            </a:r>
            <a:br>
              <a:rPr lang="en-US" dirty="0" smtClean="0"/>
            </a:br>
            <a:r>
              <a:rPr lang="en-US" dirty="0" smtClean="0"/>
              <a:t>Windows Azure Workflow</a:t>
            </a:r>
          </a:p>
          <a:p>
            <a:r>
              <a:rPr lang="en-US" dirty="0" smtClean="0"/>
              <a:t>Workflow tools: SharePoint Designer &amp; Visual Studio</a:t>
            </a:r>
          </a:p>
          <a:p>
            <a:endParaRPr lang="en-US" dirty="0"/>
          </a:p>
        </p:txBody>
      </p:sp>
    </p:spTree>
    <p:extLst>
      <p:ext uri="{BB962C8B-B14F-4D97-AF65-F5344CB8AC3E}">
        <p14:creationId xmlns:p14="http://schemas.microsoft.com/office/powerpoint/2010/main" val="331535846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Designer 2013</a:t>
            </a:r>
            <a:endParaRPr lang="en-US" dirty="0"/>
          </a:p>
        </p:txBody>
      </p:sp>
      <p:sp>
        <p:nvSpPr>
          <p:cNvPr id="5" name="Content Placeholder 4"/>
          <p:cNvSpPr>
            <a:spLocks noGrp="1"/>
          </p:cNvSpPr>
          <p:nvPr>
            <p:ph type="body" sz="quarter" idx="10"/>
          </p:nvPr>
        </p:nvSpPr>
        <p:spPr/>
        <p:txBody>
          <a:bodyPr/>
          <a:lstStyle/>
          <a:p>
            <a:r>
              <a:rPr lang="en-US" dirty="0" smtClean="0"/>
              <a:t>Improved visual designer</a:t>
            </a:r>
          </a:p>
          <a:p>
            <a:pPr lvl="1"/>
            <a:r>
              <a:rPr lang="en-US" dirty="0" smtClean="0"/>
              <a:t>Integrated the Visio designer into SharePoint</a:t>
            </a:r>
          </a:p>
          <a:p>
            <a:pPr lvl="1"/>
            <a:r>
              <a:rPr lang="en-US" dirty="0" smtClean="0"/>
              <a:t>Can switch between visual designer &amp; sentence-style</a:t>
            </a:r>
          </a:p>
          <a:p>
            <a:pPr lvl="1"/>
            <a:r>
              <a:rPr lang="en-US" dirty="0" smtClean="0"/>
              <a:t>Editable properties helper</a:t>
            </a:r>
          </a:p>
          <a:p>
            <a:r>
              <a:rPr lang="en-US" dirty="0" smtClean="0"/>
              <a:t>Stages &amp; Loops</a:t>
            </a:r>
          </a:p>
          <a:p>
            <a:r>
              <a:rPr lang="en-US" dirty="0" smtClean="0"/>
              <a:t>Calling REST Web Services</a:t>
            </a:r>
          </a:p>
          <a:p>
            <a:r>
              <a:rPr lang="en-US" dirty="0" smtClean="0"/>
              <a:t>Designer supports cut / copy / paste / undo / redo / select-all</a:t>
            </a:r>
          </a:p>
          <a:p>
            <a:r>
              <a:rPr lang="en-US" dirty="0" smtClean="0"/>
              <a:t>Improved email editor (rich formatting)</a:t>
            </a:r>
          </a:p>
          <a:p>
            <a:endParaRPr lang="en-US" dirty="0"/>
          </a:p>
        </p:txBody>
      </p:sp>
    </p:spTree>
    <p:extLst>
      <p:ext uri="{BB962C8B-B14F-4D97-AF65-F5344CB8AC3E}">
        <p14:creationId xmlns:p14="http://schemas.microsoft.com/office/powerpoint/2010/main" val="332582129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SharePoint Designer – Visual Designer</a:t>
            </a:r>
            <a:endParaRPr lang="en-US"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42223" y="1260763"/>
            <a:ext cx="7302790" cy="4870417"/>
          </a:xfrm>
          <a:prstGeom prst="rect">
            <a:avLst/>
          </a:prstGeom>
        </p:spPr>
      </p:pic>
    </p:spTree>
    <p:extLst>
      <p:ext uri="{BB962C8B-B14F-4D97-AF65-F5344CB8AC3E}">
        <p14:creationId xmlns:p14="http://schemas.microsoft.com/office/powerpoint/2010/main" val="344101801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6" name="Text Placeholder 5"/>
          <p:cNvSpPr>
            <a:spLocks noGrp="1"/>
          </p:cNvSpPr>
          <p:nvPr>
            <p:ph type="body" sz="quarter" idx="11"/>
          </p:nvPr>
        </p:nvSpPr>
        <p:spPr/>
        <p:txBody>
          <a:bodyPr/>
          <a:lstStyle/>
          <a:p>
            <a:r>
              <a:rPr lang="en-US" dirty="0"/>
              <a:t>My First SharePoint 2013 Workflow</a:t>
            </a:r>
          </a:p>
        </p:txBody>
      </p:sp>
    </p:spTree>
    <p:extLst>
      <p:ext uri="{BB962C8B-B14F-4D97-AF65-F5344CB8AC3E}">
        <p14:creationId xmlns:p14="http://schemas.microsoft.com/office/powerpoint/2010/main" val="32537938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SharePoint Designer Workflow Stages</a:t>
            </a:r>
            <a:endParaRPr lang="en-US" dirty="0"/>
          </a:p>
        </p:txBody>
      </p:sp>
      <p:sp>
        <p:nvSpPr>
          <p:cNvPr id="5" name="Content Placeholder 4"/>
          <p:cNvSpPr>
            <a:spLocks noGrp="1"/>
          </p:cNvSpPr>
          <p:nvPr>
            <p:ph type="body" sz="quarter" idx="10"/>
          </p:nvPr>
        </p:nvSpPr>
        <p:spPr/>
        <p:txBody>
          <a:bodyPr/>
          <a:lstStyle/>
          <a:p>
            <a:r>
              <a:rPr lang="en-US" dirty="0" smtClean="0"/>
              <a:t>Each stage has an entry point &amp; gate</a:t>
            </a:r>
          </a:p>
          <a:p>
            <a:pPr lvl="1"/>
            <a:r>
              <a:rPr lang="en-US" dirty="0" smtClean="0"/>
              <a:t>Gate: conditional transition point where workflow exits</a:t>
            </a:r>
          </a:p>
          <a:p>
            <a:r>
              <a:rPr lang="en-US" dirty="0" smtClean="0"/>
              <a:t>Underlying core in WF4 flow step in a flowchart</a:t>
            </a:r>
          </a:p>
          <a:p>
            <a:r>
              <a:rPr lang="en-US" dirty="0" smtClean="0"/>
              <a:t>Can contain multiple steps</a:t>
            </a:r>
          </a:p>
          <a:p>
            <a:r>
              <a:rPr lang="en-US" dirty="0" smtClean="0"/>
              <a:t>Mitigates SharePoint Designer loop limitations</a:t>
            </a:r>
            <a:endParaRPr lang="en-US" dirty="0"/>
          </a:p>
        </p:txBody>
      </p:sp>
    </p:spTree>
    <p:extLst>
      <p:ext uri="{BB962C8B-B14F-4D97-AF65-F5344CB8AC3E}">
        <p14:creationId xmlns:p14="http://schemas.microsoft.com/office/powerpoint/2010/main" val="129137885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Designer - Stages</a:t>
            </a:r>
          </a:p>
        </p:txBody>
      </p:sp>
      <p:sp>
        <p:nvSpPr>
          <p:cNvPr id="3" name="Flowchart: Process 2"/>
          <p:cNvSpPr/>
          <p:nvPr/>
        </p:nvSpPr>
        <p:spPr bwMode="auto">
          <a:xfrm>
            <a:off x="1233379" y="2052088"/>
            <a:ext cx="2349791" cy="2137144"/>
          </a:xfrm>
          <a:prstGeom prst="flowChartProcess">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fi-FI" sz="2800" dirty="0" smtClean="0">
                <a:solidFill>
                  <a:schemeClr val="accent5"/>
                </a:solidFill>
                <a:latin typeface="+mj-lt"/>
                <a:ea typeface="Segoe UI" pitchFamily="34" charset="0"/>
                <a:cs typeface="Segoe UI" pitchFamily="34" charset="0"/>
              </a:rPr>
              <a:t>Stage A</a:t>
            </a:r>
            <a:endParaRPr lang="en-US" sz="2800" dirty="0" smtClean="0">
              <a:solidFill>
                <a:schemeClr val="accent5"/>
              </a:solidFill>
              <a:latin typeface="+mj-lt"/>
              <a:ea typeface="Segoe UI" pitchFamily="34" charset="0"/>
              <a:cs typeface="Segoe UI" pitchFamily="34" charset="0"/>
            </a:endParaRPr>
          </a:p>
        </p:txBody>
      </p:sp>
      <p:sp>
        <p:nvSpPr>
          <p:cNvPr id="5" name="Flowchart: Terminator 4"/>
          <p:cNvSpPr/>
          <p:nvPr/>
        </p:nvSpPr>
        <p:spPr bwMode="auto">
          <a:xfrm>
            <a:off x="800102" y="2530551"/>
            <a:ext cx="845288" cy="510363"/>
          </a:xfrm>
          <a:prstGeom prst="flowChartTermina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2000" dirty="0" smtClean="0">
                <a:gradFill>
                  <a:gsLst>
                    <a:gs pos="0">
                      <a:srgbClr val="FFFFFF"/>
                    </a:gs>
                    <a:gs pos="100000">
                      <a:srgbClr val="FFFFFF"/>
                    </a:gs>
                  </a:gsLst>
                  <a:lin ang="5400000" scaled="0"/>
                </a:gradFill>
                <a:ea typeface="Segoe UI" pitchFamily="34" charset="0"/>
                <a:cs typeface="Segoe UI" pitchFamily="34" charset="0"/>
              </a:rPr>
              <a:t>Start</a:t>
            </a: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Flowchart: Terminator 5"/>
          <p:cNvSpPr/>
          <p:nvPr/>
        </p:nvSpPr>
        <p:spPr bwMode="auto">
          <a:xfrm>
            <a:off x="1602405" y="3102086"/>
            <a:ext cx="928146" cy="308345"/>
          </a:xfrm>
          <a:prstGeom prst="flowChartTerminator">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600" dirty="0" smtClean="0">
                <a:solidFill>
                  <a:schemeClr val="tx1"/>
                </a:solidFill>
                <a:ea typeface="Segoe UI" pitchFamily="34" charset="0"/>
                <a:cs typeface="Segoe UI" pitchFamily="34" charset="0"/>
              </a:rPr>
              <a:t>Action</a:t>
            </a:r>
            <a:endParaRPr lang="en-US" sz="1600" dirty="0" smtClean="0">
              <a:solidFill>
                <a:schemeClr val="tx1"/>
              </a:solidFill>
              <a:ea typeface="Segoe UI" pitchFamily="34" charset="0"/>
              <a:cs typeface="Segoe UI" pitchFamily="34" charset="0"/>
            </a:endParaRPr>
          </a:p>
        </p:txBody>
      </p:sp>
      <p:sp>
        <p:nvSpPr>
          <p:cNvPr id="7" name="Flowchart: Terminator 6"/>
          <p:cNvSpPr/>
          <p:nvPr/>
        </p:nvSpPr>
        <p:spPr bwMode="auto">
          <a:xfrm>
            <a:off x="1602405" y="3410431"/>
            <a:ext cx="928146" cy="308345"/>
          </a:xfrm>
          <a:prstGeom prst="flowChartTerminator">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600" dirty="0" smtClean="0">
                <a:solidFill>
                  <a:schemeClr val="tx1"/>
                </a:solidFill>
                <a:ea typeface="Segoe UI" pitchFamily="34" charset="0"/>
                <a:cs typeface="Segoe UI" pitchFamily="34" charset="0"/>
              </a:rPr>
              <a:t>Action</a:t>
            </a:r>
            <a:endParaRPr lang="en-US" sz="1600" dirty="0" smtClean="0">
              <a:solidFill>
                <a:schemeClr val="tx1"/>
              </a:solidFill>
              <a:ea typeface="Segoe UI" pitchFamily="34" charset="0"/>
              <a:cs typeface="Segoe UI" pitchFamily="34" charset="0"/>
            </a:endParaRPr>
          </a:p>
        </p:txBody>
      </p:sp>
      <p:sp>
        <p:nvSpPr>
          <p:cNvPr id="9" name="Flowchart: Terminator 8"/>
          <p:cNvSpPr/>
          <p:nvPr/>
        </p:nvSpPr>
        <p:spPr bwMode="auto">
          <a:xfrm>
            <a:off x="3167924" y="2530551"/>
            <a:ext cx="751792" cy="1818168"/>
          </a:xfrm>
          <a:prstGeom prst="flowChartTermina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fi-FI" sz="2000" dirty="0" smtClean="0">
                <a:gradFill>
                  <a:gsLst>
                    <a:gs pos="0">
                      <a:srgbClr val="FFFFFF"/>
                    </a:gs>
                    <a:gs pos="100000">
                      <a:srgbClr val="FFFFFF"/>
                    </a:gs>
                  </a:gsLst>
                  <a:lin ang="5400000" scaled="0"/>
                </a:gradFill>
                <a:ea typeface="Segoe UI" pitchFamily="34" charset="0"/>
                <a:cs typeface="Segoe UI" pitchFamily="34" charset="0"/>
              </a:rPr>
              <a:t>Gate</a:t>
            </a: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Flowchart: Terminator 7"/>
          <p:cNvSpPr/>
          <p:nvPr/>
        </p:nvSpPr>
        <p:spPr bwMode="auto">
          <a:xfrm>
            <a:off x="2506170" y="3771936"/>
            <a:ext cx="1077000" cy="308345"/>
          </a:xfrm>
          <a:prstGeom prst="flowChartTerminator">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600" dirty="0" smtClean="0">
                <a:solidFill>
                  <a:schemeClr val="tx1"/>
                </a:solidFill>
                <a:ea typeface="Segoe UI" pitchFamily="34" charset="0"/>
                <a:cs typeface="Segoe UI" pitchFamily="34" charset="0"/>
              </a:rPr>
              <a:t>Condition</a:t>
            </a:r>
            <a:endParaRPr lang="en-US" sz="1600" dirty="0" smtClean="0">
              <a:solidFill>
                <a:schemeClr val="tx1"/>
              </a:solidFill>
              <a:ea typeface="Segoe UI" pitchFamily="34" charset="0"/>
              <a:cs typeface="Segoe UI" pitchFamily="34" charset="0"/>
            </a:endParaRPr>
          </a:p>
        </p:txBody>
      </p:sp>
      <p:sp>
        <p:nvSpPr>
          <p:cNvPr id="4" name="Flowchart: Decision 3"/>
          <p:cNvSpPr/>
          <p:nvPr/>
        </p:nvSpPr>
        <p:spPr bwMode="auto">
          <a:xfrm>
            <a:off x="3330781" y="3147242"/>
            <a:ext cx="1650702" cy="958168"/>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050" dirty="0" smtClean="0">
                <a:gradFill>
                  <a:gsLst>
                    <a:gs pos="0">
                      <a:srgbClr val="FFFFFF"/>
                    </a:gs>
                    <a:gs pos="100000">
                      <a:srgbClr val="FFFFFF"/>
                    </a:gs>
                  </a:gsLst>
                  <a:lin ang="5400000" scaled="0"/>
                </a:gradFill>
                <a:ea typeface="Segoe UI" pitchFamily="34" charset="0"/>
                <a:cs typeface="Segoe UI" pitchFamily="34" charset="0"/>
              </a:rPr>
              <a:t>Conditional coucome</a:t>
            </a:r>
            <a:endParaRPr lang="en-US" sz="105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1" name="Elbow Connector 10"/>
          <p:cNvCxnSpPr>
            <a:stCxn id="5" idx="3"/>
            <a:endCxn id="6" idx="0"/>
          </p:cNvCxnSpPr>
          <p:nvPr/>
        </p:nvCxnSpPr>
        <p:spPr>
          <a:xfrm>
            <a:off x="1645390" y="2785733"/>
            <a:ext cx="421088" cy="316353"/>
          </a:xfrm>
          <a:prstGeom prst="bentConnector2">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14" name="Elbow Connector 13"/>
          <p:cNvCxnSpPr>
            <a:stCxn id="7" idx="2"/>
            <a:endCxn id="8" idx="1"/>
          </p:cNvCxnSpPr>
          <p:nvPr/>
        </p:nvCxnSpPr>
        <p:spPr>
          <a:xfrm rot="16200000" flipH="1">
            <a:off x="2182658" y="3602596"/>
            <a:ext cx="207333" cy="439692"/>
          </a:xfrm>
          <a:prstGeom prst="bentConnector2">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sp>
        <p:nvSpPr>
          <p:cNvPr id="20" name="Flowchart: Process 19"/>
          <p:cNvSpPr/>
          <p:nvPr/>
        </p:nvSpPr>
        <p:spPr bwMode="auto">
          <a:xfrm>
            <a:off x="6819016" y="1440711"/>
            <a:ext cx="2349791" cy="2137144"/>
          </a:xfrm>
          <a:prstGeom prst="flowChartProcess">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fi-FI" sz="2800" dirty="0" smtClean="0">
                <a:solidFill>
                  <a:schemeClr val="accent5"/>
                </a:solidFill>
                <a:latin typeface="+mj-lt"/>
                <a:ea typeface="Segoe UI" pitchFamily="34" charset="0"/>
                <a:cs typeface="Segoe UI" pitchFamily="34" charset="0"/>
              </a:rPr>
              <a:t>Stage B</a:t>
            </a:r>
            <a:endParaRPr lang="en-US" sz="2800" dirty="0" smtClean="0">
              <a:solidFill>
                <a:schemeClr val="accent5"/>
              </a:solidFill>
              <a:latin typeface="+mj-lt"/>
              <a:ea typeface="Segoe UI" pitchFamily="34" charset="0"/>
              <a:cs typeface="Segoe UI" pitchFamily="34" charset="0"/>
            </a:endParaRPr>
          </a:p>
        </p:txBody>
      </p:sp>
      <p:sp>
        <p:nvSpPr>
          <p:cNvPr id="21" name="Flowchart: Terminator 20"/>
          <p:cNvSpPr/>
          <p:nvPr/>
        </p:nvSpPr>
        <p:spPr bwMode="auto">
          <a:xfrm>
            <a:off x="6385739" y="1919174"/>
            <a:ext cx="845288" cy="510363"/>
          </a:xfrm>
          <a:prstGeom prst="flowChartTermina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2000" dirty="0" smtClean="0">
                <a:gradFill>
                  <a:gsLst>
                    <a:gs pos="0">
                      <a:srgbClr val="FFFFFF"/>
                    </a:gs>
                    <a:gs pos="100000">
                      <a:srgbClr val="FFFFFF"/>
                    </a:gs>
                  </a:gsLst>
                  <a:lin ang="5400000" scaled="0"/>
                </a:gradFill>
                <a:ea typeface="Segoe UI" pitchFamily="34" charset="0"/>
                <a:cs typeface="Segoe UI" pitchFamily="34" charset="0"/>
              </a:rPr>
              <a:t>Start</a:t>
            </a: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Flowchart: Terminator 21"/>
          <p:cNvSpPr/>
          <p:nvPr/>
        </p:nvSpPr>
        <p:spPr bwMode="auto">
          <a:xfrm>
            <a:off x="7188042" y="2490709"/>
            <a:ext cx="928146" cy="308345"/>
          </a:xfrm>
          <a:prstGeom prst="flowChartTerminator">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600" dirty="0" smtClean="0">
                <a:solidFill>
                  <a:schemeClr val="tx1"/>
                </a:solidFill>
                <a:ea typeface="Segoe UI" pitchFamily="34" charset="0"/>
                <a:cs typeface="Segoe UI" pitchFamily="34" charset="0"/>
              </a:rPr>
              <a:t>Action</a:t>
            </a:r>
            <a:endParaRPr lang="en-US" sz="1600" dirty="0" smtClean="0">
              <a:solidFill>
                <a:schemeClr val="tx1"/>
              </a:solidFill>
              <a:ea typeface="Segoe UI" pitchFamily="34" charset="0"/>
              <a:cs typeface="Segoe UI" pitchFamily="34" charset="0"/>
            </a:endParaRPr>
          </a:p>
        </p:txBody>
      </p:sp>
      <p:sp>
        <p:nvSpPr>
          <p:cNvPr id="23" name="Flowchart: Terminator 22"/>
          <p:cNvSpPr/>
          <p:nvPr/>
        </p:nvSpPr>
        <p:spPr bwMode="auto">
          <a:xfrm>
            <a:off x="7188042" y="2799054"/>
            <a:ext cx="928146" cy="308345"/>
          </a:xfrm>
          <a:prstGeom prst="flowChartTerminator">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600" dirty="0" smtClean="0">
                <a:solidFill>
                  <a:schemeClr val="tx1"/>
                </a:solidFill>
                <a:ea typeface="Segoe UI" pitchFamily="34" charset="0"/>
                <a:cs typeface="Segoe UI" pitchFamily="34" charset="0"/>
              </a:rPr>
              <a:t>Action</a:t>
            </a:r>
            <a:endParaRPr lang="en-US" sz="1600" dirty="0" smtClean="0">
              <a:solidFill>
                <a:schemeClr val="tx1"/>
              </a:solidFill>
              <a:ea typeface="Segoe UI" pitchFamily="34" charset="0"/>
              <a:cs typeface="Segoe UI" pitchFamily="34" charset="0"/>
            </a:endParaRPr>
          </a:p>
        </p:txBody>
      </p:sp>
      <p:sp>
        <p:nvSpPr>
          <p:cNvPr id="24" name="Flowchart: Terminator 23"/>
          <p:cNvSpPr/>
          <p:nvPr/>
        </p:nvSpPr>
        <p:spPr bwMode="auto">
          <a:xfrm>
            <a:off x="8753561" y="1919174"/>
            <a:ext cx="751792" cy="1818168"/>
          </a:xfrm>
          <a:prstGeom prst="flowChartTermina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fi-FI" sz="2000" dirty="0" smtClean="0">
                <a:gradFill>
                  <a:gsLst>
                    <a:gs pos="0">
                      <a:srgbClr val="FFFFFF"/>
                    </a:gs>
                    <a:gs pos="100000">
                      <a:srgbClr val="FFFFFF"/>
                    </a:gs>
                  </a:gsLst>
                  <a:lin ang="5400000" scaled="0"/>
                </a:gradFill>
                <a:ea typeface="Segoe UI" pitchFamily="34" charset="0"/>
                <a:cs typeface="Segoe UI" pitchFamily="34" charset="0"/>
              </a:rPr>
              <a:t>Gate</a:t>
            </a: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Flowchart: Terminator 24"/>
          <p:cNvSpPr/>
          <p:nvPr/>
        </p:nvSpPr>
        <p:spPr bwMode="auto">
          <a:xfrm>
            <a:off x="8091807" y="3160559"/>
            <a:ext cx="1077000" cy="308345"/>
          </a:xfrm>
          <a:prstGeom prst="flowChartTerminator">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600" dirty="0" smtClean="0">
                <a:solidFill>
                  <a:schemeClr val="tx1"/>
                </a:solidFill>
                <a:ea typeface="Segoe UI" pitchFamily="34" charset="0"/>
                <a:cs typeface="Segoe UI" pitchFamily="34" charset="0"/>
              </a:rPr>
              <a:t>Condition</a:t>
            </a:r>
            <a:endParaRPr lang="en-US" sz="1600" dirty="0" smtClean="0">
              <a:solidFill>
                <a:schemeClr val="tx1"/>
              </a:solidFill>
              <a:ea typeface="Segoe UI" pitchFamily="34" charset="0"/>
              <a:cs typeface="Segoe UI" pitchFamily="34" charset="0"/>
            </a:endParaRPr>
          </a:p>
        </p:txBody>
      </p:sp>
      <p:cxnSp>
        <p:nvCxnSpPr>
          <p:cNvPr id="26" name="Elbow Connector 25"/>
          <p:cNvCxnSpPr>
            <a:stCxn id="21" idx="3"/>
            <a:endCxn id="22" idx="0"/>
          </p:cNvCxnSpPr>
          <p:nvPr/>
        </p:nvCxnSpPr>
        <p:spPr>
          <a:xfrm>
            <a:off x="7231027" y="2174356"/>
            <a:ext cx="421088" cy="316353"/>
          </a:xfrm>
          <a:prstGeom prst="bentConnector2">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27" name="Elbow Connector 26"/>
          <p:cNvCxnSpPr>
            <a:stCxn id="23" idx="2"/>
            <a:endCxn id="25" idx="1"/>
          </p:cNvCxnSpPr>
          <p:nvPr/>
        </p:nvCxnSpPr>
        <p:spPr>
          <a:xfrm rot="16200000" flipH="1">
            <a:off x="7768295" y="2991219"/>
            <a:ext cx="207333" cy="439692"/>
          </a:xfrm>
          <a:prstGeom prst="bentConnector2">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sp>
        <p:nvSpPr>
          <p:cNvPr id="28" name="Flowchart: Process 27"/>
          <p:cNvSpPr/>
          <p:nvPr/>
        </p:nvSpPr>
        <p:spPr bwMode="auto">
          <a:xfrm>
            <a:off x="6819016" y="3992524"/>
            <a:ext cx="2349791" cy="2137144"/>
          </a:xfrm>
          <a:prstGeom prst="flowChartProcess">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fi-FI" sz="2800" dirty="0" smtClean="0">
                <a:solidFill>
                  <a:schemeClr val="accent5"/>
                </a:solidFill>
                <a:latin typeface="+mj-lt"/>
                <a:ea typeface="Segoe UI" pitchFamily="34" charset="0"/>
                <a:cs typeface="Segoe UI" pitchFamily="34" charset="0"/>
              </a:rPr>
              <a:t>Stage C</a:t>
            </a:r>
            <a:endParaRPr lang="en-US" sz="2800" dirty="0" smtClean="0">
              <a:solidFill>
                <a:schemeClr val="accent5"/>
              </a:solidFill>
              <a:latin typeface="+mj-lt"/>
              <a:ea typeface="Segoe UI" pitchFamily="34" charset="0"/>
              <a:cs typeface="Segoe UI" pitchFamily="34" charset="0"/>
            </a:endParaRPr>
          </a:p>
        </p:txBody>
      </p:sp>
      <p:sp>
        <p:nvSpPr>
          <p:cNvPr id="29" name="Flowchart: Terminator 28"/>
          <p:cNvSpPr/>
          <p:nvPr/>
        </p:nvSpPr>
        <p:spPr bwMode="auto">
          <a:xfrm>
            <a:off x="6385739" y="4470987"/>
            <a:ext cx="845288" cy="510363"/>
          </a:xfrm>
          <a:prstGeom prst="flowChartTermina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2000" dirty="0" smtClean="0">
                <a:gradFill>
                  <a:gsLst>
                    <a:gs pos="0">
                      <a:srgbClr val="FFFFFF"/>
                    </a:gs>
                    <a:gs pos="100000">
                      <a:srgbClr val="FFFFFF"/>
                    </a:gs>
                  </a:gsLst>
                  <a:lin ang="5400000" scaled="0"/>
                </a:gradFill>
                <a:ea typeface="Segoe UI" pitchFamily="34" charset="0"/>
                <a:cs typeface="Segoe UI" pitchFamily="34" charset="0"/>
              </a:rPr>
              <a:t>Start</a:t>
            </a: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Flowchart: Terminator 29"/>
          <p:cNvSpPr/>
          <p:nvPr/>
        </p:nvSpPr>
        <p:spPr bwMode="auto">
          <a:xfrm>
            <a:off x="7188042" y="5042522"/>
            <a:ext cx="928146" cy="308345"/>
          </a:xfrm>
          <a:prstGeom prst="flowChartTerminator">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600" dirty="0" smtClean="0">
                <a:solidFill>
                  <a:schemeClr val="tx1"/>
                </a:solidFill>
                <a:ea typeface="Segoe UI" pitchFamily="34" charset="0"/>
                <a:cs typeface="Segoe UI" pitchFamily="34" charset="0"/>
              </a:rPr>
              <a:t>Action</a:t>
            </a:r>
            <a:endParaRPr lang="en-US" sz="1600" dirty="0" smtClean="0">
              <a:solidFill>
                <a:schemeClr val="tx1"/>
              </a:solidFill>
              <a:ea typeface="Segoe UI" pitchFamily="34" charset="0"/>
              <a:cs typeface="Segoe UI" pitchFamily="34" charset="0"/>
            </a:endParaRPr>
          </a:p>
        </p:txBody>
      </p:sp>
      <p:sp>
        <p:nvSpPr>
          <p:cNvPr id="31" name="Flowchart: Terminator 30"/>
          <p:cNvSpPr/>
          <p:nvPr/>
        </p:nvSpPr>
        <p:spPr bwMode="auto">
          <a:xfrm>
            <a:off x="7188042" y="5350867"/>
            <a:ext cx="928146" cy="308345"/>
          </a:xfrm>
          <a:prstGeom prst="flowChartTerminator">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600" dirty="0" smtClean="0">
                <a:solidFill>
                  <a:schemeClr val="tx1"/>
                </a:solidFill>
                <a:ea typeface="Segoe UI" pitchFamily="34" charset="0"/>
                <a:cs typeface="Segoe UI" pitchFamily="34" charset="0"/>
              </a:rPr>
              <a:t>Action</a:t>
            </a:r>
            <a:endParaRPr lang="en-US" sz="1600" dirty="0" smtClean="0">
              <a:solidFill>
                <a:schemeClr val="tx1"/>
              </a:solidFill>
              <a:ea typeface="Segoe UI" pitchFamily="34" charset="0"/>
              <a:cs typeface="Segoe UI" pitchFamily="34" charset="0"/>
            </a:endParaRPr>
          </a:p>
        </p:txBody>
      </p:sp>
      <p:sp>
        <p:nvSpPr>
          <p:cNvPr id="32" name="Flowchart: Terminator 31"/>
          <p:cNvSpPr/>
          <p:nvPr/>
        </p:nvSpPr>
        <p:spPr bwMode="auto">
          <a:xfrm>
            <a:off x="8753561" y="4470987"/>
            <a:ext cx="751792" cy="1818168"/>
          </a:xfrm>
          <a:prstGeom prst="flowChartTermina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fi-FI" sz="2000" dirty="0" smtClean="0">
                <a:gradFill>
                  <a:gsLst>
                    <a:gs pos="0">
                      <a:srgbClr val="FFFFFF"/>
                    </a:gs>
                    <a:gs pos="100000">
                      <a:srgbClr val="FFFFFF"/>
                    </a:gs>
                  </a:gsLst>
                  <a:lin ang="5400000" scaled="0"/>
                </a:gradFill>
                <a:ea typeface="Segoe UI" pitchFamily="34" charset="0"/>
                <a:cs typeface="Segoe UI" pitchFamily="34" charset="0"/>
              </a:rPr>
              <a:t>Gate</a:t>
            </a: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Flowchart: Terminator 32"/>
          <p:cNvSpPr/>
          <p:nvPr/>
        </p:nvSpPr>
        <p:spPr bwMode="auto">
          <a:xfrm>
            <a:off x="8091807" y="5712372"/>
            <a:ext cx="1077000" cy="308345"/>
          </a:xfrm>
          <a:prstGeom prst="flowChartTerminator">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600" dirty="0" smtClean="0">
                <a:solidFill>
                  <a:schemeClr val="tx1"/>
                </a:solidFill>
                <a:ea typeface="Segoe UI" pitchFamily="34" charset="0"/>
                <a:cs typeface="Segoe UI" pitchFamily="34" charset="0"/>
              </a:rPr>
              <a:t>Condition</a:t>
            </a:r>
            <a:endParaRPr lang="en-US" sz="1600" dirty="0" smtClean="0">
              <a:solidFill>
                <a:schemeClr val="tx1"/>
              </a:solidFill>
              <a:ea typeface="Segoe UI" pitchFamily="34" charset="0"/>
              <a:cs typeface="Segoe UI" pitchFamily="34" charset="0"/>
            </a:endParaRPr>
          </a:p>
        </p:txBody>
      </p:sp>
      <p:cxnSp>
        <p:nvCxnSpPr>
          <p:cNvPr id="34" name="Elbow Connector 33"/>
          <p:cNvCxnSpPr>
            <a:stCxn id="29" idx="3"/>
            <a:endCxn id="30" idx="0"/>
          </p:cNvCxnSpPr>
          <p:nvPr/>
        </p:nvCxnSpPr>
        <p:spPr>
          <a:xfrm>
            <a:off x="7231027" y="4726169"/>
            <a:ext cx="421088" cy="316353"/>
          </a:xfrm>
          <a:prstGeom prst="bentConnector2">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35" name="Elbow Connector 34"/>
          <p:cNvCxnSpPr>
            <a:stCxn id="31" idx="2"/>
            <a:endCxn id="33" idx="1"/>
          </p:cNvCxnSpPr>
          <p:nvPr/>
        </p:nvCxnSpPr>
        <p:spPr>
          <a:xfrm rot="16200000" flipH="1">
            <a:off x="7768295" y="5543032"/>
            <a:ext cx="207333" cy="439692"/>
          </a:xfrm>
          <a:prstGeom prst="bentConnector2">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37" name="Elbow Connector 36"/>
          <p:cNvCxnSpPr>
            <a:stCxn id="4" idx="3"/>
            <a:endCxn id="21" idx="1"/>
          </p:cNvCxnSpPr>
          <p:nvPr/>
        </p:nvCxnSpPr>
        <p:spPr>
          <a:xfrm flipV="1">
            <a:off x="4981483" y="2174356"/>
            <a:ext cx="1404256" cy="1451970"/>
          </a:xfrm>
          <a:prstGeom prst="bentConnector3">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38" name="Elbow Connector 37"/>
          <p:cNvCxnSpPr>
            <a:stCxn id="4" idx="3"/>
            <a:endCxn id="29" idx="1"/>
          </p:cNvCxnSpPr>
          <p:nvPr/>
        </p:nvCxnSpPr>
        <p:spPr>
          <a:xfrm>
            <a:off x="4981483" y="3626326"/>
            <a:ext cx="1404256" cy="1099843"/>
          </a:xfrm>
          <a:prstGeom prst="bentConnector3">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44" name="Elbow Connector 43"/>
          <p:cNvCxnSpPr>
            <a:stCxn id="4" idx="2"/>
            <a:endCxn id="6" idx="1"/>
          </p:cNvCxnSpPr>
          <p:nvPr/>
        </p:nvCxnSpPr>
        <p:spPr>
          <a:xfrm rot="5400000" flipH="1">
            <a:off x="2454693" y="2403972"/>
            <a:ext cx="849151" cy="2553727"/>
          </a:xfrm>
          <a:prstGeom prst="bentConnector4">
            <a:avLst>
              <a:gd name="adj1" fmla="val -80763"/>
              <a:gd name="adj2" fmla="val 128104"/>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sp>
        <p:nvSpPr>
          <p:cNvPr id="48" name="Flowchart: Decision 47"/>
          <p:cNvSpPr/>
          <p:nvPr/>
        </p:nvSpPr>
        <p:spPr bwMode="auto">
          <a:xfrm>
            <a:off x="8833308" y="2490709"/>
            <a:ext cx="1650702" cy="958168"/>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050" dirty="0" smtClean="0">
                <a:gradFill>
                  <a:gsLst>
                    <a:gs pos="0">
                      <a:srgbClr val="FFFFFF"/>
                    </a:gs>
                    <a:gs pos="100000">
                      <a:srgbClr val="FFFFFF"/>
                    </a:gs>
                  </a:gsLst>
                  <a:lin ang="5400000" scaled="0"/>
                </a:gradFill>
                <a:ea typeface="Segoe UI" pitchFamily="34" charset="0"/>
                <a:cs typeface="Segoe UI" pitchFamily="34" charset="0"/>
              </a:rPr>
              <a:t>Conditional coucome</a:t>
            </a:r>
            <a:endParaRPr lang="en-US" sz="10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Flowchart: Decision 48"/>
          <p:cNvSpPr/>
          <p:nvPr/>
        </p:nvSpPr>
        <p:spPr bwMode="auto">
          <a:xfrm>
            <a:off x="8833308" y="5047911"/>
            <a:ext cx="1650702" cy="958168"/>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050" dirty="0" smtClean="0">
                <a:gradFill>
                  <a:gsLst>
                    <a:gs pos="0">
                      <a:srgbClr val="FFFFFF"/>
                    </a:gs>
                    <a:gs pos="100000">
                      <a:srgbClr val="FFFFFF"/>
                    </a:gs>
                  </a:gsLst>
                  <a:lin ang="5400000" scaled="0"/>
                </a:gradFill>
                <a:ea typeface="Segoe UI" pitchFamily="34" charset="0"/>
                <a:cs typeface="Segoe UI" pitchFamily="34" charset="0"/>
              </a:rPr>
              <a:t>Conditional coucome</a:t>
            </a:r>
            <a:endParaRPr lang="en-US" sz="105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50" name="Elbow Connector 49"/>
          <p:cNvCxnSpPr>
            <a:stCxn id="48" idx="3"/>
          </p:cNvCxnSpPr>
          <p:nvPr/>
        </p:nvCxnSpPr>
        <p:spPr>
          <a:xfrm flipV="1">
            <a:off x="10484010" y="2583705"/>
            <a:ext cx="619342" cy="386088"/>
          </a:xfrm>
          <a:prstGeom prst="bentConnector3">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55" name="Elbow Connector 54"/>
          <p:cNvCxnSpPr>
            <a:stCxn id="48" idx="3"/>
          </p:cNvCxnSpPr>
          <p:nvPr/>
        </p:nvCxnSpPr>
        <p:spPr>
          <a:xfrm>
            <a:off x="10484010" y="2969793"/>
            <a:ext cx="619342" cy="392783"/>
          </a:xfrm>
          <a:prstGeom prst="bentConnector3">
            <a:avLst>
              <a:gd name="adj1" fmla="val 50000"/>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a:stCxn id="48" idx="3"/>
          </p:cNvCxnSpPr>
          <p:nvPr/>
        </p:nvCxnSpPr>
        <p:spPr>
          <a:xfrm>
            <a:off x="10484010" y="2969793"/>
            <a:ext cx="619342" cy="0"/>
          </a:xfrm>
          <a:prstGeom prst="straightConnector1">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60" name="Elbow Connector 59"/>
          <p:cNvCxnSpPr/>
          <p:nvPr/>
        </p:nvCxnSpPr>
        <p:spPr>
          <a:xfrm flipV="1">
            <a:off x="10441598" y="5129892"/>
            <a:ext cx="619342" cy="386088"/>
          </a:xfrm>
          <a:prstGeom prst="bentConnector3">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61" name="Elbow Connector 60"/>
          <p:cNvCxnSpPr/>
          <p:nvPr/>
        </p:nvCxnSpPr>
        <p:spPr>
          <a:xfrm>
            <a:off x="10441598" y="5515980"/>
            <a:ext cx="619342" cy="392783"/>
          </a:xfrm>
          <a:prstGeom prst="bentConnector3">
            <a:avLst>
              <a:gd name="adj1" fmla="val 50000"/>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62" name="Straight Arrow Connector 61"/>
          <p:cNvCxnSpPr/>
          <p:nvPr/>
        </p:nvCxnSpPr>
        <p:spPr>
          <a:xfrm>
            <a:off x="10441598" y="5515980"/>
            <a:ext cx="619342" cy="0"/>
          </a:xfrm>
          <a:prstGeom prst="straightConnector1">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sp>
        <p:nvSpPr>
          <p:cNvPr id="64" name="TextBox 63"/>
          <p:cNvSpPr txBox="1"/>
          <p:nvPr/>
        </p:nvSpPr>
        <p:spPr>
          <a:xfrm>
            <a:off x="2152178" y="4595957"/>
            <a:ext cx="756746" cy="369332"/>
          </a:xfrm>
          <a:prstGeom prst="rect">
            <a:avLst/>
          </a:prstGeom>
          <a:solidFill>
            <a:schemeClr val="bg1"/>
          </a:solidFill>
        </p:spPr>
        <p:txBody>
          <a:bodyPr wrap="none" lIns="0" tIns="0" rIns="0" bIns="0" rtlCol="0">
            <a:spAutoFit/>
          </a:bodyPr>
          <a:lstStyle/>
          <a:p>
            <a:pPr algn="ctr"/>
            <a:r>
              <a:rPr lang="fi-FI" sz="2400" spc="-70" dirty="0" smtClean="0">
                <a:gradFill>
                  <a:gsLst>
                    <a:gs pos="2917">
                      <a:schemeClr val="bg2"/>
                    </a:gs>
                    <a:gs pos="95000">
                      <a:schemeClr val="bg2"/>
                    </a:gs>
                  </a:gsLst>
                  <a:lin ang="5400000" scaled="0"/>
                </a:gradFill>
                <a:latin typeface="+mj-lt"/>
              </a:rPr>
              <a:t>OR ”A”</a:t>
            </a:r>
            <a:endParaRPr lang="en-US" sz="2400" spc="-70" dirty="0" smtClean="0">
              <a:gradFill>
                <a:gsLst>
                  <a:gs pos="2917">
                    <a:schemeClr val="bg2"/>
                  </a:gs>
                  <a:gs pos="95000">
                    <a:schemeClr val="bg2"/>
                  </a:gs>
                </a:gsLst>
                <a:lin ang="5400000" scaled="0"/>
              </a:gradFill>
              <a:latin typeface="+mj-lt"/>
            </a:endParaRPr>
          </a:p>
        </p:txBody>
      </p:sp>
      <p:sp>
        <p:nvSpPr>
          <p:cNvPr id="65" name="TextBox 64"/>
          <p:cNvSpPr txBox="1"/>
          <p:nvPr/>
        </p:nvSpPr>
        <p:spPr>
          <a:xfrm>
            <a:off x="5291561" y="2557216"/>
            <a:ext cx="808556" cy="369332"/>
          </a:xfrm>
          <a:prstGeom prst="rect">
            <a:avLst/>
          </a:prstGeom>
          <a:solidFill>
            <a:schemeClr val="bg1"/>
          </a:solidFill>
        </p:spPr>
        <p:txBody>
          <a:bodyPr wrap="none" lIns="0" tIns="0" rIns="0" bIns="0" rtlCol="0">
            <a:spAutoFit/>
          </a:bodyPr>
          <a:lstStyle/>
          <a:p>
            <a:pPr algn="ctr"/>
            <a:r>
              <a:rPr lang="fi-FI" sz="2400" spc="-70" dirty="0" smtClean="0">
                <a:gradFill>
                  <a:gsLst>
                    <a:gs pos="2917">
                      <a:schemeClr val="bg2"/>
                    </a:gs>
                    <a:gs pos="95000">
                      <a:schemeClr val="bg2"/>
                    </a:gs>
                  </a:gsLst>
                  <a:lin ang="5400000" scaled="0"/>
                </a:gradFill>
                <a:latin typeface="+mj-lt"/>
              </a:rPr>
              <a:t>OR ”B”</a:t>
            </a:r>
            <a:endParaRPr lang="en-US" sz="2400" spc="-70" dirty="0" smtClean="0">
              <a:gradFill>
                <a:gsLst>
                  <a:gs pos="2917">
                    <a:schemeClr val="bg2"/>
                  </a:gs>
                  <a:gs pos="95000">
                    <a:schemeClr val="bg2"/>
                  </a:gs>
                </a:gsLst>
                <a:lin ang="5400000" scaled="0"/>
              </a:gradFill>
              <a:latin typeface="+mj-lt"/>
            </a:endParaRPr>
          </a:p>
        </p:txBody>
      </p:sp>
      <p:sp>
        <p:nvSpPr>
          <p:cNvPr id="66" name="TextBox 65"/>
          <p:cNvSpPr txBox="1"/>
          <p:nvPr/>
        </p:nvSpPr>
        <p:spPr>
          <a:xfrm>
            <a:off x="5267311" y="4000528"/>
            <a:ext cx="832600" cy="369332"/>
          </a:xfrm>
          <a:prstGeom prst="rect">
            <a:avLst/>
          </a:prstGeom>
          <a:solidFill>
            <a:schemeClr val="bg1"/>
          </a:solidFill>
        </p:spPr>
        <p:txBody>
          <a:bodyPr wrap="none" lIns="0" tIns="0" rIns="0" bIns="0" rtlCol="0">
            <a:spAutoFit/>
          </a:bodyPr>
          <a:lstStyle/>
          <a:p>
            <a:pPr algn="ctr"/>
            <a:r>
              <a:rPr lang="fi-FI" sz="2400" spc="-70" dirty="0" smtClean="0">
                <a:gradFill>
                  <a:gsLst>
                    <a:gs pos="2917">
                      <a:schemeClr val="bg2"/>
                    </a:gs>
                    <a:gs pos="95000">
                      <a:schemeClr val="bg2"/>
                    </a:gs>
                  </a:gsLst>
                  <a:lin ang="5400000" scaled="0"/>
                </a:gradFill>
                <a:latin typeface="+mj-lt"/>
              </a:rPr>
              <a:t>OR ”C”</a:t>
            </a:r>
            <a:endParaRPr lang="en-US" sz="2400" spc="-70" dirty="0" smtClean="0">
              <a:gradFill>
                <a:gsLst>
                  <a:gs pos="2917">
                    <a:schemeClr val="bg2"/>
                  </a:gs>
                  <a:gs pos="95000">
                    <a:schemeClr val="bg2"/>
                  </a:gs>
                </a:gsLst>
                <a:lin ang="5400000" scaled="0"/>
              </a:gradFill>
              <a:latin typeface="+mj-lt"/>
            </a:endParaRPr>
          </a:p>
        </p:txBody>
      </p:sp>
      <p:sp>
        <p:nvSpPr>
          <p:cNvPr id="67" name="Flowchart: Process 66"/>
          <p:cNvSpPr/>
          <p:nvPr/>
        </p:nvSpPr>
        <p:spPr bwMode="auto">
          <a:xfrm>
            <a:off x="631777" y="1189682"/>
            <a:ext cx="4960950" cy="512524"/>
          </a:xfrm>
          <a:prstGeom prst="flowChartProcess">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fi-FI" sz="2800" b="1" dirty="0" smtClean="0">
                <a:solidFill>
                  <a:schemeClr val="accent5"/>
                </a:solidFill>
                <a:latin typeface="+mj-lt"/>
                <a:ea typeface="Segoe UI" pitchFamily="34" charset="0"/>
                <a:cs typeface="Segoe UI" pitchFamily="34" charset="0"/>
              </a:rPr>
              <a:t>Workflow</a:t>
            </a:r>
            <a:endParaRPr lang="en-US" sz="2800" b="1" dirty="0" smtClean="0">
              <a:solidFill>
                <a:schemeClr val="accent5"/>
              </a:solidFill>
              <a:latin typeface="+mj-lt"/>
              <a:ea typeface="Segoe UI" pitchFamily="34" charset="0"/>
              <a:cs typeface="Segoe UI" pitchFamily="34" charset="0"/>
            </a:endParaRPr>
          </a:p>
        </p:txBody>
      </p:sp>
      <p:cxnSp>
        <p:nvCxnSpPr>
          <p:cNvPr id="68" name="Elbow Connector 67"/>
          <p:cNvCxnSpPr>
            <a:stCxn id="67" idx="1"/>
            <a:endCxn id="5" idx="1"/>
          </p:cNvCxnSpPr>
          <p:nvPr/>
        </p:nvCxnSpPr>
        <p:spPr>
          <a:xfrm rot="10800000" flipH="1" flipV="1">
            <a:off x="631776" y="1445943"/>
            <a:ext cx="168325" cy="1339789"/>
          </a:xfrm>
          <a:prstGeom prst="bentConnector3">
            <a:avLst>
              <a:gd name="adj1" fmla="val -135809"/>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8979747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Actions, Conditions &amp; Loops</a:t>
            </a:r>
            <a:endParaRPr lang="en-US" dirty="0"/>
          </a:p>
        </p:txBody>
      </p:sp>
      <p:sp>
        <p:nvSpPr>
          <p:cNvPr id="5" name="Content Placeholder 4"/>
          <p:cNvSpPr>
            <a:spLocks noGrp="1"/>
          </p:cNvSpPr>
          <p:nvPr>
            <p:ph type="body" sz="quarter" idx="10"/>
          </p:nvPr>
        </p:nvSpPr>
        <p:spPr/>
        <p:txBody>
          <a:bodyPr/>
          <a:lstStyle/>
          <a:p>
            <a:r>
              <a:rPr lang="en-US" sz="3600" dirty="0" smtClean="0"/>
              <a:t>Types of actions:</a:t>
            </a:r>
          </a:p>
          <a:p>
            <a:pPr lvl="1"/>
            <a:r>
              <a:rPr lang="en-US" sz="2000" dirty="0" smtClean="0"/>
              <a:t>Core actions</a:t>
            </a:r>
          </a:p>
          <a:p>
            <a:pPr lvl="1"/>
            <a:r>
              <a:rPr lang="en-US" sz="2000" dirty="0" smtClean="0"/>
              <a:t>List actions</a:t>
            </a:r>
          </a:p>
          <a:p>
            <a:pPr lvl="1"/>
            <a:r>
              <a:rPr lang="en-US" sz="2000" dirty="0" smtClean="0"/>
              <a:t>Conditional actions</a:t>
            </a:r>
          </a:p>
          <a:p>
            <a:pPr lvl="1"/>
            <a:r>
              <a:rPr lang="en-US" sz="2000" dirty="0" smtClean="0"/>
              <a:t>Utility actions</a:t>
            </a:r>
          </a:p>
          <a:p>
            <a:pPr lvl="1"/>
            <a:r>
              <a:rPr lang="en-US" sz="2000" dirty="0" smtClean="0"/>
              <a:t>Task actions</a:t>
            </a:r>
          </a:p>
          <a:p>
            <a:pPr lvl="1"/>
            <a:r>
              <a:rPr lang="en-US" sz="2000" dirty="0" smtClean="0"/>
              <a:t>Project actions (for use with Microsoft Project)</a:t>
            </a:r>
          </a:p>
          <a:p>
            <a:r>
              <a:rPr lang="en-US" sz="3600" dirty="0" smtClean="0"/>
              <a:t>Examples: Send an Email, Call Web Service, Pause Until Date</a:t>
            </a:r>
          </a:p>
          <a:p>
            <a:r>
              <a:rPr lang="en-US" sz="3600" dirty="0" smtClean="0"/>
              <a:t>Conditions enable the workflow to evaluate the outcome of actions &amp; then branch/loop</a:t>
            </a:r>
            <a:endParaRPr lang="en-US" sz="3600" dirty="0"/>
          </a:p>
        </p:txBody>
      </p:sp>
    </p:spTree>
    <p:extLst>
      <p:ext uri="{BB962C8B-B14F-4D97-AF65-F5344CB8AC3E}">
        <p14:creationId xmlns:p14="http://schemas.microsoft.com/office/powerpoint/2010/main" val="387568279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6" name="Text Placeholder 5"/>
          <p:cNvSpPr>
            <a:spLocks noGrp="1"/>
          </p:cNvSpPr>
          <p:nvPr>
            <p:ph type="body" sz="quarter" idx="11"/>
          </p:nvPr>
        </p:nvSpPr>
        <p:spPr/>
        <p:txBody>
          <a:bodyPr/>
          <a:lstStyle/>
          <a:p>
            <a:r>
              <a:rPr lang="en-US" dirty="0"/>
              <a:t>Workflow Stages in SharePoint 2013</a:t>
            </a:r>
          </a:p>
        </p:txBody>
      </p:sp>
    </p:spTree>
    <p:extLst>
      <p:ext uri="{BB962C8B-B14F-4D97-AF65-F5344CB8AC3E}">
        <p14:creationId xmlns:p14="http://schemas.microsoft.com/office/powerpoint/2010/main" val="42317127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Workflow Tooling Compared</a:t>
            </a:r>
            <a:endParaRPr lang="en-US" dirty="0"/>
          </a:p>
        </p:txBody>
      </p:sp>
      <p:graphicFrame>
        <p:nvGraphicFramePr>
          <p:cNvPr id="15" name="Content Placeholder 14"/>
          <p:cNvGraphicFramePr>
            <a:graphicFrameLocks noGrp="1"/>
          </p:cNvGraphicFramePr>
          <p:nvPr>
            <p:ph idx="4294967295"/>
            <p:extLst>
              <p:ext uri="{D42A27DB-BD31-4B8C-83A1-F6EECF244321}">
                <p14:modId xmlns:p14="http://schemas.microsoft.com/office/powerpoint/2010/main" val="865817728"/>
              </p:ext>
            </p:extLst>
          </p:nvPr>
        </p:nvGraphicFramePr>
        <p:xfrm>
          <a:off x="672180" y="1196164"/>
          <a:ext cx="10745031" cy="4632250"/>
        </p:xfrm>
        <a:graphic>
          <a:graphicData uri="http://schemas.openxmlformats.org/drawingml/2006/table">
            <a:tbl>
              <a:tblPr firstRow="1" firstCol="1" bandRow="1">
                <a:tableStyleId>{5C22544A-7EE6-4342-B048-85BDC9FD1C3A}</a:tableStyleId>
              </a:tblPr>
              <a:tblGrid>
                <a:gridCol w="3581677"/>
                <a:gridCol w="3581677"/>
                <a:gridCol w="3581677"/>
              </a:tblGrid>
              <a:tr h="661750">
                <a:tc>
                  <a:txBody>
                    <a:bodyPr/>
                    <a:lstStyle/>
                    <a:p>
                      <a:pPr algn="ctr"/>
                      <a:endParaRPr lang="en-US" sz="2200" dirty="0"/>
                    </a:p>
                  </a:txBody>
                  <a:tcPr marL="119435" marR="119435" marT="54864" marB="54864" anchor="ctr">
                    <a:noFill/>
                  </a:tcPr>
                </a:tc>
                <a:tc>
                  <a:txBody>
                    <a:bodyPr/>
                    <a:lstStyle/>
                    <a:p>
                      <a:pPr algn="ctr"/>
                      <a:r>
                        <a:rPr lang="en-US" sz="2200" dirty="0" smtClean="0">
                          <a:solidFill>
                            <a:schemeClr val="tx1"/>
                          </a:solidFill>
                        </a:rPr>
                        <a:t>SharePoint Designer</a:t>
                      </a:r>
                      <a:endParaRPr lang="en-US" sz="2200" dirty="0">
                        <a:solidFill>
                          <a:schemeClr val="tx1"/>
                        </a:solidFill>
                      </a:endParaRPr>
                    </a:p>
                  </a:txBody>
                  <a:tcPr marL="119435" marR="119435" marT="54864" marB="54864" anchor="ctr">
                    <a:solidFill>
                      <a:schemeClr val="bg1">
                        <a:lumMod val="95000"/>
                      </a:schemeClr>
                    </a:solidFill>
                  </a:tcPr>
                </a:tc>
                <a:tc>
                  <a:txBody>
                    <a:bodyPr/>
                    <a:lstStyle/>
                    <a:p>
                      <a:pPr algn="ctr"/>
                      <a:r>
                        <a:rPr lang="en-US" sz="2200" dirty="0" smtClean="0">
                          <a:solidFill>
                            <a:schemeClr val="tx1"/>
                          </a:solidFill>
                        </a:rPr>
                        <a:t>Visual Studio</a:t>
                      </a:r>
                      <a:endParaRPr lang="en-US" sz="2200" dirty="0">
                        <a:solidFill>
                          <a:schemeClr val="tx1"/>
                        </a:solidFill>
                      </a:endParaRPr>
                    </a:p>
                  </a:txBody>
                  <a:tcPr marL="119435" marR="119435" marT="54864" marB="54864" anchor="ctr">
                    <a:solidFill>
                      <a:schemeClr val="bg1">
                        <a:lumMod val="95000"/>
                      </a:schemeClr>
                    </a:solidFill>
                  </a:tcPr>
                </a:tc>
              </a:tr>
              <a:tr h="661750">
                <a:tc>
                  <a:txBody>
                    <a:bodyPr/>
                    <a:lstStyle/>
                    <a:p>
                      <a:r>
                        <a:rPr lang="en-US" sz="2200" dirty="0" smtClean="0">
                          <a:solidFill>
                            <a:schemeClr val="tx1"/>
                          </a:solidFill>
                        </a:rPr>
                        <a:t>Reusability</a:t>
                      </a:r>
                      <a:endParaRPr lang="en-US" sz="2200" dirty="0">
                        <a:solidFill>
                          <a:schemeClr val="tx1"/>
                        </a:solidFill>
                      </a:endParaRPr>
                    </a:p>
                  </a:txBody>
                  <a:tcPr marL="119435" marR="119435" marT="54864" marB="54864" anchor="ctr">
                    <a:lnR w="12700" cap="flat" cmpd="sng" algn="ctr">
                      <a:solidFill>
                        <a:schemeClr val="accent5"/>
                      </a:solidFill>
                      <a:prstDash val="solid"/>
                      <a:round/>
                      <a:headEnd type="none" w="med" len="med"/>
                      <a:tailEnd type="none" w="med" len="med"/>
                    </a:lnR>
                    <a:solidFill>
                      <a:schemeClr val="bg1">
                        <a:lumMod val="95000"/>
                      </a:schemeClr>
                    </a:solidFill>
                  </a:tcPr>
                </a:tc>
                <a:tc>
                  <a:txBody>
                    <a:bodyPr/>
                    <a:lstStyle/>
                    <a:p>
                      <a:r>
                        <a:rPr lang="en-US" sz="2200" dirty="0" smtClean="0"/>
                        <a:t>Create reusable WF</a:t>
                      </a:r>
                      <a:endParaRPr lang="en-US" sz="2200" dirty="0"/>
                    </a:p>
                  </a:txBody>
                  <a:tcPr marL="119435" marR="119435" marT="54864" marB="54864"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solidFill>
                      <a:schemeClr val="bg1"/>
                    </a:solidFill>
                  </a:tcPr>
                </a:tc>
                <a:tc>
                  <a:txBody>
                    <a:bodyPr/>
                    <a:lstStyle/>
                    <a:p>
                      <a:r>
                        <a:rPr lang="en-US" sz="2200" dirty="0" smtClean="0"/>
                        <a:t>Create</a:t>
                      </a:r>
                      <a:r>
                        <a:rPr lang="en-US" sz="2200" baseline="0" dirty="0" smtClean="0"/>
                        <a:t> WF templates</a:t>
                      </a:r>
                      <a:endParaRPr lang="en-US" sz="2200" dirty="0"/>
                    </a:p>
                  </a:txBody>
                  <a:tcPr marL="119435" marR="119435" marT="54864" marB="54864" anchor="ctr">
                    <a:lnL w="12700" cap="flat" cmpd="sng" algn="ctr">
                      <a:solidFill>
                        <a:schemeClr val="accent5"/>
                      </a:solidFill>
                      <a:prstDash val="solid"/>
                      <a:round/>
                      <a:headEnd type="none" w="med" len="med"/>
                      <a:tailEnd type="none" w="med" len="med"/>
                    </a:lnL>
                    <a:lnB w="12700" cap="flat" cmpd="sng" algn="ctr">
                      <a:solidFill>
                        <a:schemeClr val="accent5"/>
                      </a:solidFill>
                      <a:prstDash val="solid"/>
                      <a:round/>
                      <a:headEnd type="none" w="med" len="med"/>
                      <a:tailEnd type="none" w="med" len="med"/>
                    </a:lnB>
                    <a:solidFill>
                      <a:schemeClr val="bg1"/>
                    </a:solidFill>
                  </a:tcPr>
                </a:tc>
              </a:tr>
              <a:tr h="661750">
                <a:tc>
                  <a:txBody>
                    <a:bodyPr/>
                    <a:lstStyle/>
                    <a:p>
                      <a:r>
                        <a:rPr lang="en-US" sz="2200" dirty="0" smtClean="0">
                          <a:solidFill>
                            <a:schemeClr val="tx1"/>
                          </a:solidFill>
                        </a:rPr>
                        <a:t>Include in</a:t>
                      </a:r>
                      <a:r>
                        <a:rPr lang="en-US" sz="2200" baseline="0" dirty="0" smtClean="0">
                          <a:solidFill>
                            <a:schemeClr val="tx1"/>
                          </a:solidFill>
                        </a:rPr>
                        <a:t> SP App</a:t>
                      </a:r>
                      <a:endParaRPr lang="en-US" sz="2200" dirty="0">
                        <a:solidFill>
                          <a:schemeClr val="tx1"/>
                        </a:solidFill>
                      </a:endParaRPr>
                    </a:p>
                  </a:txBody>
                  <a:tcPr marL="119435" marR="119435" marT="54864" marB="54864" anchor="ctr">
                    <a:lnR w="12700" cap="flat" cmpd="sng" algn="ctr">
                      <a:solidFill>
                        <a:schemeClr val="accent5"/>
                      </a:solidFill>
                      <a:prstDash val="solid"/>
                      <a:round/>
                      <a:headEnd type="none" w="med" len="med"/>
                      <a:tailEnd type="none" w="med" len="med"/>
                    </a:lnR>
                    <a:solidFill>
                      <a:schemeClr val="bg1">
                        <a:lumMod val="95000"/>
                      </a:schemeClr>
                    </a:solidFill>
                  </a:tcPr>
                </a:tc>
                <a:tc>
                  <a:txBody>
                    <a:bodyPr/>
                    <a:lstStyle/>
                    <a:p>
                      <a:endParaRPr lang="en-US" sz="2200" dirty="0"/>
                    </a:p>
                  </a:txBody>
                  <a:tcPr marL="119435" marR="119435" marT="54864" marB="54864"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pPr algn="ctr"/>
                      <a:r>
                        <a:rPr lang="fi-FI" sz="2800" dirty="0" smtClean="0"/>
                        <a:t>X</a:t>
                      </a:r>
                      <a:endParaRPr lang="en-US" sz="2800" dirty="0"/>
                    </a:p>
                  </a:txBody>
                  <a:tcPr marL="119435" marR="119435" marT="54864" marB="54864" anchor="ct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r>
              <a:tr h="661750">
                <a:tc>
                  <a:txBody>
                    <a:bodyPr/>
                    <a:lstStyle/>
                    <a:p>
                      <a:r>
                        <a:rPr lang="en-US" sz="2200" dirty="0" smtClean="0">
                          <a:solidFill>
                            <a:schemeClr val="tx1"/>
                          </a:solidFill>
                        </a:rPr>
                        <a:t>Custom Code</a:t>
                      </a:r>
                      <a:endParaRPr lang="en-US" sz="2200" dirty="0">
                        <a:solidFill>
                          <a:schemeClr val="tx1"/>
                        </a:solidFill>
                      </a:endParaRPr>
                    </a:p>
                  </a:txBody>
                  <a:tcPr marL="119435" marR="119435" marT="54864" marB="54864" anchor="ctr">
                    <a:lnR w="12700" cap="flat" cmpd="sng" algn="ctr">
                      <a:solidFill>
                        <a:schemeClr val="accent5"/>
                      </a:solidFill>
                      <a:prstDash val="solid"/>
                      <a:round/>
                      <a:headEnd type="none" w="med" len="med"/>
                      <a:tailEnd type="none" w="med" len="med"/>
                    </a:lnR>
                    <a:solidFill>
                      <a:schemeClr val="bg1">
                        <a:lumMod val="95000"/>
                      </a:schemeClr>
                    </a:solidFill>
                  </a:tcPr>
                </a:tc>
                <a:tc>
                  <a:txBody>
                    <a:bodyPr/>
                    <a:lstStyle/>
                    <a:p>
                      <a:endParaRPr lang="en-US" sz="2200" dirty="0"/>
                    </a:p>
                  </a:txBody>
                  <a:tcPr marL="119435" marR="119435" marT="54864" marB="54864"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endParaRPr lang="en-US" sz="2200" dirty="0"/>
                    </a:p>
                  </a:txBody>
                  <a:tcPr marL="119435" marR="119435" marT="54864" marB="54864" anchor="ct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r>
              <a:tr h="661750">
                <a:tc>
                  <a:txBody>
                    <a:bodyPr/>
                    <a:lstStyle/>
                    <a:p>
                      <a:r>
                        <a:rPr lang="en-US" sz="2200" dirty="0" smtClean="0">
                          <a:solidFill>
                            <a:schemeClr val="tx1"/>
                          </a:solidFill>
                        </a:rPr>
                        <a:t>Custom Actions</a:t>
                      </a:r>
                      <a:endParaRPr lang="en-US" sz="2200" dirty="0">
                        <a:solidFill>
                          <a:schemeClr val="tx1"/>
                        </a:solidFill>
                      </a:endParaRPr>
                    </a:p>
                  </a:txBody>
                  <a:tcPr marL="119435" marR="119435" marT="54864" marB="54864" anchor="ctr">
                    <a:lnR w="12700" cap="flat" cmpd="sng" algn="ctr">
                      <a:solidFill>
                        <a:schemeClr val="accent5"/>
                      </a:solidFill>
                      <a:prstDash val="solid"/>
                      <a:round/>
                      <a:headEnd type="none" w="med" len="med"/>
                      <a:tailEnd type="none" w="med" len="med"/>
                    </a:lnR>
                    <a:solidFill>
                      <a:schemeClr val="bg1">
                        <a:lumMod val="95000"/>
                      </a:schemeClr>
                    </a:solidFill>
                  </a:tcPr>
                </a:tc>
                <a:tc>
                  <a:txBody>
                    <a:bodyPr/>
                    <a:lstStyle/>
                    <a:p>
                      <a:r>
                        <a:rPr lang="en-US" sz="2200" dirty="0" smtClean="0"/>
                        <a:t>Consume, not create</a:t>
                      </a:r>
                      <a:endParaRPr lang="en-US" sz="2200" dirty="0"/>
                    </a:p>
                  </a:txBody>
                  <a:tcPr marL="119435" marR="119435" marT="54864" marB="54864"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r>
                        <a:rPr lang="en-US" sz="2200" dirty="0" smtClean="0"/>
                        <a:t>Yes; underlying activities</a:t>
                      </a:r>
                      <a:endParaRPr lang="en-US" sz="2200" dirty="0"/>
                    </a:p>
                  </a:txBody>
                  <a:tcPr marL="119435" marR="119435" marT="54864" marB="54864" anchor="ct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r>
              <a:tr h="661750">
                <a:tc>
                  <a:txBody>
                    <a:bodyPr/>
                    <a:lstStyle/>
                    <a:p>
                      <a:r>
                        <a:rPr lang="en-US" sz="2200" dirty="0" smtClean="0">
                          <a:solidFill>
                            <a:schemeClr val="tx1"/>
                          </a:solidFill>
                        </a:rPr>
                        <a:t>Visio Integration</a:t>
                      </a:r>
                      <a:endParaRPr lang="en-US" sz="2200" dirty="0">
                        <a:solidFill>
                          <a:schemeClr val="tx1"/>
                        </a:solidFill>
                      </a:endParaRPr>
                    </a:p>
                  </a:txBody>
                  <a:tcPr marL="119435" marR="119435" marT="54864" marB="54864" anchor="ctr">
                    <a:lnR w="12700" cap="flat" cmpd="sng" algn="ctr">
                      <a:solidFill>
                        <a:schemeClr val="accent5"/>
                      </a:solidFill>
                      <a:prstDash val="solid"/>
                      <a:round/>
                      <a:headEnd type="none" w="med" len="med"/>
                      <a:tailEnd type="none" w="med" len="med"/>
                    </a:lnR>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fi-FI" sz="2800" dirty="0" smtClean="0"/>
                        <a:t>X</a:t>
                      </a:r>
                      <a:endParaRPr lang="en-US" sz="2800" dirty="0" smtClean="0"/>
                    </a:p>
                  </a:txBody>
                  <a:tcPr marL="119435" marR="119435" marT="54864" marB="54864"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endParaRPr lang="en-US" sz="2200" dirty="0"/>
                    </a:p>
                  </a:txBody>
                  <a:tcPr marL="119435" marR="119435" marT="54864" marB="54864" anchor="ct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r>
              <a:tr h="661750">
                <a:tc>
                  <a:txBody>
                    <a:bodyPr/>
                    <a:lstStyle/>
                    <a:p>
                      <a:r>
                        <a:rPr lang="en-US" sz="2200" dirty="0" smtClean="0">
                          <a:solidFill>
                            <a:schemeClr val="tx1"/>
                          </a:solidFill>
                        </a:rPr>
                        <a:t>Debugging</a:t>
                      </a:r>
                      <a:endParaRPr lang="en-US" sz="2200" dirty="0">
                        <a:solidFill>
                          <a:schemeClr val="tx1"/>
                        </a:solidFill>
                      </a:endParaRPr>
                    </a:p>
                  </a:txBody>
                  <a:tcPr marL="119435" marR="119435" marT="54864" marB="54864" anchor="ctr">
                    <a:lnR w="12700" cap="flat" cmpd="sng" algn="ctr">
                      <a:solidFill>
                        <a:schemeClr val="accent5"/>
                      </a:solidFill>
                      <a:prstDash val="solid"/>
                      <a:round/>
                      <a:headEnd type="none" w="med" len="med"/>
                      <a:tailEnd type="none" w="med" len="med"/>
                    </a:lnR>
                    <a:solidFill>
                      <a:schemeClr val="bg1">
                        <a:lumMod val="95000"/>
                      </a:schemeClr>
                    </a:solidFill>
                  </a:tcPr>
                </a:tc>
                <a:tc>
                  <a:txBody>
                    <a:bodyPr/>
                    <a:lstStyle/>
                    <a:p>
                      <a:endParaRPr lang="en-US" sz="2200" dirty="0"/>
                    </a:p>
                  </a:txBody>
                  <a:tcPr marL="119435" marR="119435" marT="54864" marB="54864"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solidFill>
                      <a:schemeClr val="bg1"/>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fi-FI" sz="2800" dirty="0" smtClean="0"/>
                        <a:t>X</a:t>
                      </a:r>
                      <a:endParaRPr lang="en-US" sz="2800" dirty="0" smtClean="0"/>
                    </a:p>
                  </a:txBody>
                  <a:tcPr marL="119435" marR="119435" marT="54864" marB="54864" anchor="ct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30692469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Agenda</a:t>
            </a:r>
            <a:endParaRPr lang="en-US" dirty="0"/>
          </a:p>
        </p:txBody>
      </p:sp>
      <p:sp>
        <p:nvSpPr>
          <p:cNvPr id="5" name="Content Placeholder 4"/>
          <p:cNvSpPr>
            <a:spLocks noGrp="1"/>
          </p:cNvSpPr>
          <p:nvPr>
            <p:ph type="body" sz="quarter" idx="10"/>
          </p:nvPr>
        </p:nvSpPr>
        <p:spPr/>
        <p:txBody>
          <a:bodyPr/>
          <a:lstStyle/>
          <a:p>
            <a:r>
              <a:rPr lang="en-US" dirty="0" smtClean="0"/>
              <a:t>Introduction to Workflow </a:t>
            </a:r>
            <a:r>
              <a:rPr lang="en-US" dirty="0"/>
              <a:t>Architecture Platform</a:t>
            </a:r>
          </a:p>
          <a:p>
            <a:pPr lvl="1"/>
            <a:r>
              <a:rPr lang="en-US" dirty="0"/>
              <a:t>SharePoint Workflow Improvements</a:t>
            </a:r>
          </a:p>
          <a:p>
            <a:r>
              <a:rPr lang="en-US" dirty="0"/>
              <a:t>Developing Workflows</a:t>
            </a:r>
          </a:p>
          <a:p>
            <a:pPr lvl="1"/>
            <a:r>
              <a:rPr lang="en-US" dirty="0"/>
              <a:t>SharePoint Designer</a:t>
            </a:r>
          </a:p>
          <a:p>
            <a:pPr lvl="1"/>
            <a:r>
              <a:rPr lang="en-US" dirty="0"/>
              <a:t>Visual Studio</a:t>
            </a:r>
          </a:p>
          <a:p>
            <a:r>
              <a:rPr lang="en-US" dirty="0"/>
              <a:t>Dynamic Values</a:t>
            </a:r>
          </a:p>
          <a:p>
            <a:r>
              <a:rPr lang="en-US" dirty="0"/>
              <a:t>Workflow Powered SharePoint Apps</a:t>
            </a:r>
          </a:p>
        </p:txBody>
      </p:sp>
    </p:spTree>
    <p:extLst>
      <p:ext uri="{BB962C8B-B14F-4D97-AF65-F5344CB8AC3E}">
        <p14:creationId xmlns:p14="http://schemas.microsoft.com/office/powerpoint/2010/main" val="76053087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Visual Studio Workflow Tooling</a:t>
            </a:r>
            <a:endParaRPr lang="en-US" dirty="0"/>
          </a:p>
        </p:txBody>
      </p:sp>
      <p:sp>
        <p:nvSpPr>
          <p:cNvPr id="5" name="Content Placeholder 4"/>
          <p:cNvSpPr>
            <a:spLocks noGrp="1"/>
          </p:cNvSpPr>
          <p:nvPr>
            <p:ph type="body" sz="quarter" idx="10"/>
          </p:nvPr>
        </p:nvSpPr>
        <p:spPr>
          <a:xfrm>
            <a:off x="519113" y="1447799"/>
            <a:ext cx="5762958" cy="2043636"/>
          </a:xfrm>
        </p:spPr>
        <p:txBody>
          <a:bodyPr/>
          <a:lstStyle/>
          <a:p>
            <a:r>
              <a:rPr lang="en-US" sz="3600" dirty="0" smtClean="0"/>
              <a:t>Developers can create custom</a:t>
            </a:r>
            <a:br>
              <a:rPr lang="en-US" sz="3600" dirty="0" smtClean="0"/>
            </a:br>
            <a:r>
              <a:rPr lang="en-US" sz="3600" dirty="0" smtClean="0"/>
              <a:t>activities &amp; actions</a:t>
            </a:r>
          </a:p>
          <a:p>
            <a:r>
              <a:rPr lang="en-US" sz="3600" dirty="0" smtClean="0"/>
              <a:t>New VS project item template</a:t>
            </a:r>
          </a:p>
          <a:p>
            <a:r>
              <a:rPr lang="en-US" sz="3600" dirty="0" smtClean="0"/>
              <a:t>SharePoint Designer can use</a:t>
            </a:r>
            <a:br>
              <a:rPr lang="en-US" sz="3600" dirty="0" smtClean="0"/>
            </a:br>
            <a:r>
              <a:rPr lang="en-US" sz="3600" dirty="0" smtClean="0"/>
              <a:t>custom actions that map to</a:t>
            </a:r>
            <a:br>
              <a:rPr lang="en-US" sz="3600" dirty="0" smtClean="0"/>
            </a:br>
            <a:r>
              <a:rPr lang="en-US" sz="3600" dirty="0" smtClean="0"/>
              <a:t>custom activities</a:t>
            </a:r>
          </a:p>
          <a:p>
            <a:r>
              <a:rPr lang="en-US" sz="3600" dirty="0" smtClean="0"/>
              <a:t>Visual Studio uses the activities</a:t>
            </a:r>
            <a:endParaRPr lang="en-US" sz="3600" dirty="0"/>
          </a:p>
        </p:txBody>
      </p:sp>
      <p:pic>
        <p:nvPicPr>
          <p:cNvPr id="2" name="Picture 1" descr="Add New Item - SharePointApp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77097" y="1793239"/>
            <a:ext cx="4991028" cy="4080165"/>
          </a:xfrm>
          <a:prstGeom prst="rect">
            <a:avLst/>
          </a:prstGeom>
        </p:spPr>
      </p:pic>
    </p:spTree>
    <p:extLst>
      <p:ext uri="{BB962C8B-B14F-4D97-AF65-F5344CB8AC3E}">
        <p14:creationId xmlns:p14="http://schemas.microsoft.com/office/powerpoint/2010/main" val="162993288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Visual Studio: Two Types of Workflow </a:t>
            </a:r>
            <a:endParaRPr lang="en-US" dirty="0"/>
          </a:p>
        </p:txBody>
      </p:sp>
      <p:sp>
        <p:nvSpPr>
          <p:cNvPr id="5" name="Content Placeholder 4"/>
          <p:cNvSpPr>
            <a:spLocks noGrp="1"/>
          </p:cNvSpPr>
          <p:nvPr>
            <p:ph type="body" sz="quarter" idx="10"/>
          </p:nvPr>
        </p:nvSpPr>
        <p:spPr/>
        <p:txBody>
          <a:bodyPr/>
          <a:lstStyle/>
          <a:p>
            <a:r>
              <a:rPr lang="en-US" dirty="0" smtClean="0"/>
              <a:t>SharePoint 2010 Workflows:</a:t>
            </a:r>
          </a:p>
          <a:p>
            <a:pPr lvl="1"/>
            <a:r>
              <a:rPr lang="en-US" dirty="0" smtClean="0"/>
              <a:t>Create traditional Workflow Foundation v3.5</a:t>
            </a:r>
          </a:p>
          <a:p>
            <a:pPr lvl="1"/>
            <a:r>
              <a:rPr lang="en-US" dirty="0" smtClean="0"/>
              <a:t>SharePoint specific activities available to developers</a:t>
            </a:r>
          </a:p>
          <a:p>
            <a:r>
              <a:rPr lang="en-US" dirty="0" smtClean="0"/>
              <a:t>SharePoint 2013 Workflows:</a:t>
            </a:r>
          </a:p>
          <a:p>
            <a:pPr lvl="1"/>
            <a:r>
              <a:rPr lang="en-US" dirty="0" smtClean="0"/>
              <a:t>Based on Workflow Foundation v4.0</a:t>
            </a:r>
          </a:p>
          <a:p>
            <a:pPr lvl="1"/>
            <a:r>
              <a:rPr lang="en-US" dirty="0" smtClean="0"/>
              <a:t>Two options: on-premise &amp; hosted</a:t>
            </a:r>
          </a:p>
          <a:p>
            <a:pPr lvl="1"/>
            <a:r>
              <a:rPr lang="en-US" dirty="0" smtClean="0"/>
              <a:t>Package as *.WSP or *.APP</a:t>
            </a:r>
          </a:p>
        </p:txBody>
      </p:sp>
    </p:spTree>
    <p:extLst>
      <p:ext uri="{BB962C8B-B14F-4D97-AF65-F5344CB8AC3E}">
        <p14:creationId xmlns:p14="http://schemas.microsoft.com/office/powerpoint/2010/main" val="325427603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Declarative vs. Programmatic Workflows</a:t>
            </a:r>
            <a:endParaRPr lang="en-US" dirty="0"/>
          </a:p>
        </p:txBody>
      </p:sp>
      <p:sp>
        <p:nvSpPr>
          <p:cNvPr id="5" name="Content Placeholder 4"/>
          <p:cNvSpPr>
            <a:spLocks noGrp="1"/>
          </p:cNvSpPr>
          <p:nvPr>
            <p:ph type="body" sz="quarter" idx="10"/>
          </p:nvPr>
        </p:nvSpPr>
        <p:spPr/>
        <p:txBody>
          <a:bodyPr/>
          <a:lstStyle/>
          <a:p>
            <a:r>
              <a:rPr lang="en-US" dirty="0" smtClean="0"/>
              <a:t>Declarative workflows are recommended</a:t>
            </a:r>
          </a:p>
          <a:p>
            <a:pPr lvl="1"/>
            <a:r>
              <a:rPr lang="en-US" dirty="0" smtClean="0"/>
              <a:t>Both supported by SharePoint Designer &amp; Visual Studio </a:t>
            </a:r>
          </a:p>
          <a:p>
            <a:pPr lvl="1"/>
            <a:r>
              <a:rPr lang="en-US" dirty="0" smtClean="0"/>
              <a:t>No underlying knowledge of WF API required</a:t>
            </a:r>
          </a:p>
          <a:p>
            <a:r>
              <a:rPr lang="en-US" dirty="0" smtClean="0"/>
              <a:t>New activities for calling Web services should be used when custom code is required</a:t>
            </a:r>
          </a:p>
          <a:p>
            <a:r>
              <a:rPr lang="en-US" dirty="0" smtClean="0"/>
              <a:t>Programmatic / Coded Workflows:</a:t>
            </a:r>
          </a:p>
          <a:p>
            <a:pPr lvl="1"/>
            <a:r>
              <a:rPr lang="en-US" dirty="0" smtClean="0"/>
              <a:t>Supported in WF 3.5 (SharePoint 2010 model)</a:t>
            </a:r>
          </a:p>
          <a:p>
            <a:pPr lvl="1"/>
            <a:r>
              <a:rPr lang="en-US" dirty="0" smtClean="0"/>
              <a:t>Supported in Windows Azure Workflow</a:t>
            </a:r>
          </a:p>
          <a:p>
            <a:pPr lvl="1"/>
            <a:r>
              <a:rPr lang="en-US" dirty="0" smtClean="0"/>
              <a:t>Leverages OAuth &amp; REST / CSOM to talk to SharePoint</a:t>
            </a:r>
            <a:endParaRPr lang="en-US" dirty="0"/>
          </a:p>
        </p:txBody>
      </p:sp>
    </p:spTree>
    <p:extLst>
      <p:ext uri="{BB962C8B-B14F-4D97-AF65-F5344CB8AC3E}">
        <p14:creationId xmlns:p14="http://schemas.microsoft.com/office/powerpoint/2010/main" val="179422947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Dynamic Values</a:t>
            </a:r>
            <a:endParaRPr lang="en-US" dirty="0"/>
          </a:p>
        </p:txBody>
      </p:sp>
    </p:spTree>
    <p:extLst>
      <p:ext uri="{BB962C8B-B14F-4D97-AF65-F5344CB8AC3E}">
        <p14:creationId xmlns:p14="http://schemas.microsoft.com/office/powerpoint/2010/main" val="210328580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DynamicValue</a:t>
            </a:r>
            <a:r>
              <a:rPr lang="en-US" dirty="0" smtClean="0"/>
              <a:t> Type</a:t>
            </a:r>
            <a:endParaRPr lang="en-US" dirty="0"/>
          </a:p>
        </p:txBody>
      </p:sp>
      <p:sp>
        <p:nvSpPr>
          <p:cNvPr id="3" name="Content Placeholder 2"/>
          <p:cNvSpPr>
            <a:spLocks noGrp="1"/>
          </p:cNvSpPr>
          <p:nvPr>
            <p:ph type="body" sz="quarter" idx="10"/>
          </p:nvPr>
        </p:nvSpPr>
        <p:spPr/>
        <p:txBody>
          <a:bodyPr/>
          <a:lstStyle/>
          <a:p>
            <a:r>
              <a:rPr lang="en-US" sz="3600" dirty="0" smtClean="0"/>
              <a:t>Enable creating, storing and consuming data structures within workflows declaratively</a:t>
            </a:r>
          </a:p>
          <a:p>
            <a:r>
              <a:rPr lang="en-US" sz="3600" dirty="0" err="1" smtClean="0"/>
              <a:t>DynamicValue</a:t>
            </a:r>
            <a:r>
              <a:rPr lang="en-US" sz="3600" dirty="0" smtClean="0"/>
              <a:t> data can be recursive, such as JSON</a:t>
            </a:r>
          </a:p>
          <a:p>
            <a:r>
              <a:rPr lang="en-US" sz="3600" dirty="0" smtClean="0"/>
              <a:t>Windows Azure Workflow include special activities for working with the </a:t>
            </a:r>
            <a:r>
              <a:rPr lang="en-US" sz="3600" dirty="0" err="1" smtClean="0"/>
              <a:t>DynamicValue</a:t>
            </a:r>
            <a:r>
              <a:rPr lang="en-US" sz="3600" dirty="0" smtClean="0"/>
              <a:t> type:</a:t>
            </a:r>
          </a:p>
        </p:txBody>
      </p:sp>
      <p:graphicFrame>
        <p:nvGraphicFramePr>
          <p:cNvPr id="4" name="Table 3"/>
          <p:cNvGraphicFramePr>
            <a:graphicFrameLocks noGrp="1"/>
          </p:cNvGraphicFramePr>
          <p:nvPr>
            <p:extLst>
              <p:ext uri="{D42A27DB-BD31-4B8C-83A1-F6EECF244321}">
                <p14:modId xmlns:p14="http://schemas.microsoft.com/office/powerpoint/2010/main" val="1131064325"/>
              </p:ext>
            </p:extLst>
          </p:nvPr>
        </p:nvGraphicFramePr>
        <p:xfrm>
          <a:off x="1095154" y="4508168"/>
          <a:ext cx="10223086" cy="1554984"/>
        </p:xfrm>
        <a:graphic>
          <a:graphicData uri="http://schemas.openxmlformats.org/drawingml/2006/table">
            <a:tbl>
              <a:tblPr bandRow="1">
                <a:tableStyleId>{2D5ABB26-0587-4C30-8999-92F81FD0307C}</a:tableStyleId>
              </a:tblPr>
              <a:tblGrid>
                <a:gridCol w="3395566"/>
                <a:gridCol w="3451801"/>
                <a:gridCol w="3375719"/>
              </a:tblGrid>
              <a:tr h="518328">
                <a:tc>
                  <a:txBody>
                    <a:bodyPr/>
                    <a:lstStyle/>
                    <a:p>
                      <a:r>
                        <a:rPr lang="en-US" dirty="0" err="1" smtClean="0"/>
                        <a:t>BuildDynamicValue</a:t>
                      </a:r>
                      <a:endParaRPr lang="en-US" dirty="0"/>
                    </a:p>
                  </a:txBody>
                  <a:tcPr anchor="ctr">
                    <a:lnR w="1270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tcPr>
                </a:tc>
                <a:tc>
                  <a:txBody>
                    <a:bodyPr/>
                    <a:lstStyle/>
                    <a:p>
                      <a:r>
                        <a:rPr lang="en-US" dirty="0" err="1" smtClean="0"/>
                        <a:t>CountDynamicValueItems</a:t>
                      </a:r>
                      <a:endParaRPr lang="en-US" dirty="0"/>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tcPr>
                </a:tc>
                <a:tc>
                  <a:txBody>
                    <a:bodyPr/>
                    <a:lstStyle/>
                    <a:p>
                      <a:r>
                        <a:rPr lang="en-US" dirty="0" err="1" smtClean="0"/>
                        <a:t>GetDynamicValueProperties</a:t>
                      </a:r>
                      <a:endParaRPr lang="en-US" dirty="0"/>
                    </a:p>
                  </a:txBody>
                  <a:tcPr anchor="ctr">
                    <a:lnL w="12700" cap="flat" cmpd="sng" algn="ctr">
                      <a:solidFill>
                        <a:schemeClr val="accent5"/>
                      </a:solidFill>
                      <a:prstDash val="solid"/>
                      <a:round/>
                      <a:headEnd type="none" w="med" len="med"/>
                      <a:tailEnd type="none" w="med" len="med"/>
                    </a:lnL>
                    <a:lnB w="12700" cap="flat" cmpd="sng" algn="ctr">
                      <a:solidFill>
                        <a:schemeClr val="accent5"/>
                      </a:solidFill>
                      <a:prstDash val="solid"/>
                      <a:round/>
                      <a:headEnd type="none" w="med" len="med"/>
                      <a:tailEnd type="none" w="med" len="med"/>
                    </a:lnB>
                  </a:tcPr>
                </a:tc>
              </a:tr>
              <a:tr h="518328">
                <a:tc>
                  <a:txBody>
                    <a:bodyPr/>
                    <a:lstStyle/>
                    <a:p>
                      <a:r>
                        <a:rPr lang="en-US" dirty="0" err="1" smtClean="0"/>
                        <a:t>ContainsDynamicValueProperty</a:t>
                      </a:r>
                      <a:endParaRPr lang="en-US" dirty="0"/>
                    </a:p>
                  </a:txBody>
                  <a:tcPr anchor="ct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r>
                        <a:rPr lang="en-US" dirty="0" err="1" smtClean="0"/>
                        <a:t>CreateDynamicValue</a:t>
                      </a:r>
                      <a:endParaRPr lang="en-US" dirty="0"/>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r>
                        <a:rPr lang="en-US" dirty="0" err="1" smtClean="0"/>
                        <a:t>GetDynamicValueProperty</a:t>
                      </a:r>
                      <a:r>
                        <a:rPr lang="en-US" dirty="0" smtClean="0"/>
                        <a:t>&lt;T&gt;</a:t>
                      </a:r>
                      <a:endParaRPr lang="en-US" dirty="0"/>
                    </a:p>
                  </a:txBody>
                  <a:tcPr anchor="ct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518328">
                <a:tc>
                  <a:txBody>
                    <a:bodyPr/>
                    <a:lstStyle/>
                    <a:p>
                      <a:r>
                        <a:rPr lang="en-US" dirty="0" err="1" smtClean="0"/>
                        <a:t>CopyDynamicValue</a:t>
                      </a:r>
                      <a:endParaRPr lang="en-US" dirty="0"/>
                    </a:p>
                  </a:txBody>
                  <a:tcPr anchor="ct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tcPr>
                </a:tc>
                <a:tc>
                  <a:txBody>
                    <a:bodyPr/>
                    <a:lstStyle/>
                    <a:p>
                      <a:r>
                        <a:rPr lang="en-US" dirty="0" err="1" smtClean="0"/>
                        <a:t>CreateUriFromDynamicValue</a:t>
                      </a:r>
                      <a:endParaRPr lang="en-US" dirty="0"/>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tcPr>
                </a:tc>
                <a:tc>
                  <a:txBody>
                    <a:bodyPr/>
                    <a:lstStyle/>
                    <a:p>
                      <a:r>
                        <a:rPr lang="en-US" dirty="0" err="1" smtClean="0"/>
                        <a:t>ParseDynamicValue</a:t>
                      </a:r>
                      <a:endParaRPr lang="en-US" dirty="0"/>
                    </a:p>
                  </a:txBody>
                  <a:tcPr anchor="ct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91213941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DynamicValue</a:t>
            </a:r>
            <a:r>
              <a:rPr lang="en-US" dirty="0" smtClean="0"/>
              <a:t> Example</a:t>
            </a:r>
            <a:endParaRPr lang="en-US" dirty="0"/>
          </a:p>
        </p:txBody>
      </p:sp>
      <p:sp>
        <p:nvSpPr>
          <p:cNvPr id="3" name="Content Placeholder 2"/>
          <p:cNvSpPr>
            <a:spLocks noGrp="1"/>
          </p:cNvSpPr>
          <p:nvPr>
            <p:ph type="body" sz="quarter" idx="10"/>
          </p:nvPr>
        </p:nvSpPr>
        <p:spPr/>
        <p:txBody>
          <a:bodyPr/>
          <a:lstStyle/>
          <a:p>
            <a:r>
              <a:rPr lang="en-US" sz="3600" b="1" dirty="0" smtClean="0"/>
              <a:t>Request: </a:t>
            </a:r>
          </a:p>
          <a:p>
            <a:pPr lvl="1"/>
            <a:r>
              <a:rPr lang="en-US" sz="2000" u="sng" dirty="0" smtClean="0">
                <a:solidFill>
                  <a:schemeClr val="accent5"/>
                </a:solidFill>
              </a:rPr>
              <a:t>http://foo.com/odata/v2/Products/Titles?Top=2</a:t>
            </a:r>
          </a:p>
          <a:p>
            <a:pPr lvl="1"/>
            <a:r>
              <a:rPr lang="en-US" sz="2000" dirty="0" smtClean="0"/>
              <a:t>accept: application/</a:t>
            </a:r>
            <a:r>
              <a:rPr lang="en-US" sz="2000" dirty="0" err="1" smtClean="0"/>
              <a:t>json</a:t>
            </a:r>
            <a:endParaRPr lang="en-US" sz="2000" dirty="0" smtClean="0"/>
          </a:p>
          <a:p>
            <a:r>
              <a:rPr lang="en-US" sz="3600" b="1" dirty="0" smtClean="0"/>
              <a:t>Response:</a:t>
            </a:r>
          </a:p>
          <a:p>
            <a:pPr marL="798513" lvl="2" indent="0">
              <a:buNone/>
            </a:pPr>
            <a:r>
              <a:rPr lang="en-US" sz="2000" dirty="0"/>
              <a:t>{“d”:</a:t>
            </a:r>
          </a:p>
          <a:p>
            <a:pPr marL="798513" lvl="2" indent="0">
              <a:buNone/>
            </a:pPr>
            <a:r>
              <a:rPr lang="en-US" sz="2000" dirty="0"/>
              <a:t>  {“results”:</a:t>
            </a:r>
          </a:p>
          <a:p>
            <a:pPr marL="798513" lvl="2" indent="0">
              <a:buNone/>
            </a:pPr>
            <a:r>
              <a:rPr lang="en-US" sz="2000" dirty="0"/>
              <a:t>    {"ID":"123", "</a:t>
            </a:r>
            <a:r>
              <a:rPr lang="en-US" sz="2000" dirty="0" err="1"/>
              <a:t>Name":"Phone</a:t>
            </a:r>
            <a:r>
              <a:rPr lang="en-US" sz="2000" dirty="0"/>
              <a:t>", "Price":"74.99"},</a:t>
            </a:r>
          </a:p>
          <a:p>
            <a:pPr marL="798513" lvl="2" indent="0">
              <a:buNone/>
            </a:pPr>
            <a:r>
              <a:rPr lang="en-US" sz="2000" dirty="0"/>
              <a:t>    {"ID":"456", "</a:t>
            </a:r>
            <a:r>
              <a:rPr lang="en-US" sz="2000" dirty="0" err="1"/>
              <a:t>Name":"Laptop</a:t>
            </a:r>
            <a:r>
              <a:rPr lang="en-US" sz="2000" dirty="0"/>
              <a:t>", "Price":"1999.99"}</a:t>
            </a:r>
          </a:p>
          <a:p>
            <a:pPr marL="798513" lvl="2" indent="0">
              <a:buNone/>
            </a:pPr>
            <a:r>
              <a:rPr lang="en-US" sz="2000" dirty="0"/>
              <a:t>  }</a:t>
            </a:r>
          </a:p>
          <a:p>
            <a:pPr marL="798513" lvl="2" indent="0">
              <a:buNone/>
            </a:pPr>
            <a:r>
              <a:rPr lang="en-US" sz="2000" dirty="0" smtClean="0"/>
              <a:t>}</a:t>
            </a:r>
          </a:p>
          <a:p>
            <a:r>
              <a:rPr lang="en-US" sz="3600" b="1" dirty="0" err="1" smtClean="0"/>
              <a:t>DynamicValue</a:t>
            </a:r>
            <a:r>
              <a:rPr lang="en-US" sz="3600" b="1" dirty="0" smtClean="0"/>
              <a:t> Path: </a:t>
            </a:r>
            <a:r>
              <a:rPr lang="en-US" sz="3600" dirty="0" smtClean="0"/>
              <a:t>d/results(1)/Name</a:t>
            </a:r>
          </a:p>
          <a:p>
            <a:r>
              <a:rPr lang="en-US" sz="3600" b="1" dirty="0" smtClean="0"/>
              <a:t>Results: </a:t>
            </a:r>
            <a:r>
              <a:rPr lang="en-US" sz="3600" dirty="0" smtClean="0"/>
              <a:t>Laptop</a:t>
            </a:r>
            <a:endParaRPr lang="en-US" sz="3600" dirty="0"/>
          </a:p>
        </p:txBody>
      </p:sp>
    </p:spTree>
    <p:extLst>
      <p:ext uri="{BB962C8B-B14F-4D97-AF65-F5344CB8AC3E}">
        <p14:creationId xmlns:p14="http://schemas.microsoft.com/office/powerpoint/2010/main" val="188702217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6" name="Text Placeholder 5"/>
          <p:cNvSpPr>
            <a:spLocks noGrp="1"/>
          </p:cNvSpPr>
          <p:nvPr>
            <p:ph type="body" sz="quarter" idx="11"/>
          </p:nvPr>
        </p:nvSpPr>
        <p:spPr/>
        <p:txBody>
          <a:bodyPr/>
          <a:lstStyle/>
          <a:p>
            <a:r>
              <a:rPr lang="en-US" dirty="0"/>
              <a:t>Workflows in Visual Studio &amp;</a:t>
            </a:r>
            <a:br>
              <a:rPr lang="en-US" dirty="0"/>
            </a:br>
            <a:r>
              <a:rPr lang="en-US" dirty="0"/>
              <a:t>Working with </a:t>
            </a:r>
            <a:r>
              <a:rPr lang="en-US" dirty="0" err="1"/>
              <a:t>DynamicValue</a:t>
            </a:r>
            <a:endParaRPr lang="en-US" dirty="0"/>
          </a:p>
        </p:txBody>
      </p:sp>
    </p:spTree>
    <p:extLst>
      <p:ext uri="{BB962C8B-B14F-4D97-AF65-F5344CB8AC3E}">
        <p14:creationId xmlns:p14="http://schemas.microsoft.com/office/powerpoint/2010/main" val="52685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Workflow Interop Bridge</a:t>
            </a:r>
            <a:endParaRPr lang="en-US" dirty="0"/>
          </a:p>
        </p:txBody>
      </p:sp>
      <p:sp>
        <p:nvSpPr>
          <p:cNvPr id="5" name="Content Placeholder 4"/>
          <p:cNvSpPr>
            <a:spLocks noGrp="1"/>
          </p:cNvSpPr>
          <p:nvPr>
            <p:ph type="body" sz="quarter" idx="10"/>
          </p:nvPr>
        </p:nvSpPr>
        <p:spPr/>
        <p:txBody>
          <a:bodyPr/>
          <a:lstStyle/>
          <a:p>
            <a:r>
              <a:rPr lang="en-US" dirty="0" smtClean="0"/>
              <a:t>Enables SharePoint 2010 workflows to work in 2013</a:t>
            </a:r>
          </a:p>
          <a:p>
            <a:r>
              <a:rPr lang="en-US" dirty="0" smtClean="0"/>
              <a:t>Execution engine hosted in SharePoint </a:t>
            </a:r>
            <a:r>
              <a:rPr lang="en-US" dirty="0"/>
              <a:t>2013</a:t>
            </a:r>
            <a:endParaRPr lang="en-US" dirty="0" smtClean="0"/>
          </a:p>
          <a:p>
            <a:r>
              <a:rPr lang="en-US" dirty="0" err="1" smtClean="0"/>
              <a:t>Interop</a:t>
            </a:r>
            <a:r>
              <a:rPr lang="en-US" dirty="0" smtClean="0"/>
              <a:t> bridge:</a:t>
            </a:r>
          </a:p>
          <a:p>
            <a:pPr lvl="1"/>
            <a:r>
              <a:rPr lang="en-US" dirty="0" smtClean="0"/>
              <a:t>Negotiates between two execution engines (SP2010 </a:t>
            </a:r>
            <a:r>
              <a:rPr lang="en-US" smtClean="0"/>
              <a:t>&amp; SP2013)</a:t>
            </a:r>
            <a:endParaRPr lang="en-US" dirty="0" smtClean="0"/>
          </a:p>
          <a:p>
            <a:pPr lvl="1"/>
            <a:r>
              <a:rPr lang="en-US" dirty="0" smtClean="0"/>
              <a:t>Delegates SP2010 workflows to SharePoint from WAWS</a:t>
            </a:r>
          </a:p>
          <a:p>
            <a:r>
              <a:rPr lang="en-US" dirty="0" smtClean="0"/>
              <a:t>Invoke SP2010 workflow action from WAWS with </a:t>
            </a:r>
            <a:r>
              <a:rPr lang="en-US" b="1" dirty="0" err="1" smtClean="0"/>
              <a:t>InvokeSharePointWorkflow</a:t>
            </a:r>
            <a:r>
              <a:rPr lang="en-US" dirty="0" smtClean="0"/>
              <a:t> action</a:t>
            </a:r>
            <a:endParaRPr lang="en-US" dirty="0"/>
          </a:p>
        </p:txBody>
      </p:sp>
    </p:spTree>
    <p:extLst>
      <p:ext uri="{BB962C8B-B14F-4D97-AF65-F5344CB8AC3E}">
        <p14:creationId xmlns:p14="http://schemas.microsoft.com/office/powerpoint/2010/main" val="10210610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Workflow Interop Bridge</a:t>
            </a:r>
          </a:p>
        </p:txBody>
      </p:sp>
      <p:sp>
        <p:nvSpPr>
          <p:cNvPr id="5" name="Rectangle 4"/>
          <p:cNvSpPr/>
          <p:nvPr/>
        </p:nvSpPr>
        <p:spPr>
          <a:xfrm>
            <a:off x="1417424" y="1542687"/>
            <a:ext cx="4421067" cy="3863873"/>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r>
              <a:rPr lang="en-US" sz="2800" dirty="0" smtClean="0">
                <a:latin typeface="Segoe UI Light" panose="020B0502040204020203" pitchFamily="34" charset="0"/>
                <a:ea typeface="Segoe UI" pitchFamily="34" charset="0"/>
                <a:cs typeface="Segoe UI Light" panose="020B0502040204020203" pitchFamily="34" charset="0"/>
              </a:rPr>
              <a:t>SharePoint</a:t>
            </a:r>
            <a:endParaRPr lang="en-US" sz="2800" dirty="0">
              <a:latin typeface="Segoe UI Light" panose="020B0502040204020203" pitchFamily="34" charset="0"/>
              <a:ea typeface="Segoe UI" pitchFamily="34" charset="0"/>
              <a:cs typeface="Segoe UI Light" panose="020B0502040204020203" pitchFamily="34" charset="0"/>
            </a:endParaRPr>
          </a:p>
        </p:txBody>
      </p:sp>
      <p:grpSp>
        <p:nvGrpSpPr>
          <p:cNvPr id="6" name="Group 5"/>
          <p:cNvGrpSpPr/>
          <p:nvPr/>
        </p:nvGrpSpPr>
        <p:grpSpPr>
          <a:xfrm>
            <a:off x="519112" y="4539208"/>
            <a:ext cx="2069913" cy="1485438"/>
            <a:chOff x="1247150" y="3861130"/>
            <a:chExt cx="2410336" cy="1729736"/>
          </a:xfrm>
        </p:grpSpPr>
        <p:grpSp>
          <p:nvGrpSpPr>
            <p:cNvPr id="7" name="Group 6"/>
            <p:cNvGrpSpPr>
              <a:grpSpLocks noChangeAspect="1"/>
            </p:cNvGrpSpPr>
            <p:nvPr/>
          </p:nvGrpSpPr>
          <p:grpSpPr>
            <a:xfrm>
              <a:off x="2206307" y="4065234"/>
              <a:ext cx="1451179" cy="1450800"/>
              <a:chOff x="6849580" y="4206958"/>
              <a:chExt cx="2012314" cy="2011789"/>
            </a:xfrm>
          </p:grpSpPr>
          <p:grpSp>
            <p:nvGrpSpPr>
              <p:cNvPr id="27" name="Group 26"/>
              <p:cNvGrpSpPr/>
              <p:nvPr/>
            </p:nvGrpSpPr>
            <p:grpSpPr>
              <a:xfrm>
                <a:off x="7487957" y="4470625"/>
                <a:ext cx="666750" cy="1487475"/>
                <a:chOff x="2081162" y="4640597"/>
                <a:chExt cx="666750" cy="1487475"/>
              </a:xfrm>
              <a:solidFill>
                <a:schemeClr val="bg1"/>
              </a:solidFill>
            </p:grpSpPr>
            <p:sp>
              <p:nvSpPr>
                <p:cNvPr id="29" name="Snip Diagonal Corner Rectangle 28"/>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Isosceles Triangle 29"/>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Isosceles Triangle 30"/>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28"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8" name="Group 7"/>
            <p:cNvGrpSpPr>
              <a:grpSpLocks noChangeAspect="1"/>
            </p:cNvGrpSpPr>
            <p:nvPr/>
          </p:nvGrpSpPr>
          <p:grpSpPr>
            <a:xfrm>
              <a:off x="1777246" y="3861130"/>
              <a:ext cx="1451179" cy="1450800"/>
              <a:chOff x="6849580" y="4206958"/>
              <a:chExt cx="2012314" cy="2011789"/>
            </a:xfrm>
          </p:grpSpPr>
          <p:grpSp>
            <p:nvGrpSpPr>
              <p:cNvPr id="22" name="Group 21"/>
              <p:cNvGrpSpPr/>
              <p:nvPr/>
            </p:nvGrpSpPr>
            <p:grpSpPr>
              <a:xfrm>
                <a:off x="7487957" y="4470625"/>
                <a:ext cx="666750" cy="1487475"/>
                <a:chOff x="2081162" y="4640597"/>
                <a:chExt cx="666750" cy="1487475"/>
              </a:xfrm>
              <a:solidFill>
                <a:schemeClr val="bg1"/>
              </a:solidFill>
            </p:grpSpPr>
            <p:sp>
              <p:nvSpPr>
                <p:cNvPr id="24" name="Snip Diagonal Corner Rectangle 23"/>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Isosceles Triangle 24"/>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Isosceles Triangle 25"/>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23"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9" name="Group 8"/>
            <p:cNvGrpSpPr>
              <a:grpSpLocks noChangeAspect="1"/>
            </p:cNvGrpSpPr>
            <p:nvPr/>
          </p:nvGrpSpPr>
          <p:grpSpPr>
            <a:xfrm>
              <a:off x="1247150" y="4138244"/>
              <a:ext cx="1519200" cy="1452622"/>
              <a:chOff x="1376407" y="550707"/>
              <a:chExt cx="2103995" cy="2011789"/>
            </a:xfrm>
          </p:grpSpPr>
          <p:grpSp>
            <p:nvGrpSpPr>
              <p:cNvPr id="10" name="Group 9"/>
              <p:cNvGrpSpPr/>
              <p:nvPr/>
            </p:nvGrpSpPr>
            <p:grpSpPr>
              <a:xfrm>
                <a:off x="2098180" y="799745"/>
                <a:ext cx="666750" cy="1487475"/>
                <a:chOff x="2081162" y="4640597"/>
                <a:chExt cx="666750" cy="1487475"/>
              </a:xfrm>
              <a:solidFill>
                <a:schemeClr val="bg1"/>
              </a:solidFill>
            </p:grpSpPr>
            <p:sp>
              <p:nvSpPr>
                <p:cNvPr id="19" name="Snip Diagonal Corner Rectangle 18"/>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Isosceles Triangle 19"/>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Isosceles Triangle 20"/>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p:nvPr/>
            </p:nvGrpSpPr>
            <p:grpSpPr>
              <a:xfrm>
                <a:off x="1376407" y="550707"/>
                <a:ext cx="2103995" cy="2011789"/>
                <a:chOff x="1884407" y="1170827"/>
                <a:chExt cx="2103995" cy="2011789"/>
              </a:xfrm>
            </p:grpSpPr>
            <p:pic>
              <p:nvPicPr>
                <p:cNvPr id="12"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976088" y="1170827"/>
                  <a:ext cx="2012314" cy="2011789"/>
                </a:xfrm>
                <a:prstGeom prst="rect">
                  <a:avLst/>
                </a:prstGeom>
                <a:noFill/>
              </p:spPr>
            </p:pic>
            <p:grpSp>
              <p:nvGrpSpPr>
                <p:cNvPr id="13" name="Group 12"/>
                <p:cNvGrpSpPr/>
                <p:nvPr/>
              </p:nvGrpSpPr>
              <p:grpSpPr>
                <a:xfrm>
                  <a:off x="1884407" y="1791674"/>
                  <a:ext cx="1090092" cy="875577"/>
                  <a:chOff x="3599175" y="4220568"/>
                  <a:chExt cx="1090092" cy="875577"/>
                </a:xfrm>
              </p:grpSpPr>
              <p:sp>
                <p:nvSpPr>
                  <p:cNvPr id="15" name="Rounded Rectangle 14"/>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p:cNvGrpSpPr/>
                  <p:nvPr/>
                </p:nvGrpSpPr>
                <p:grpSpPr>
                  <a:xfrm>
                    <a:off x="3614541" y="4243079"/>
                    <a:ext cx="1057169" cy="832818"/>
                    <a:chOff x="3705190" y="4561217"/>
                    <a:chExt cx="1057169" cy="832818"/>
                  </a:xfrm>
                </p:grpSpPr>
                <p:pic>
                  <p:nvPicPr>
                    <p:cNvPr id="17"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8" name="Rectangle 17"/>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4" name="Picture 4" descr="\\MAGNUM\Projects\Microsoft\Cloud Power FY12\Design\ICONS_PNG\Open_Web_Platform.png"/>
                <p:cNvPicPr>
                  <a:picLocks noChangeAspect="1" noChangeArrowheads="1"/>
                </p:cNvPicPr>
                <p:nvPr/>
              </p:nvPicPr>
              <p:blipFill>
                <a:blip r:embed="rId5" cstate="print">
                  <a:duotone>
                    <a:prstClr val="black"/>
                    <a:schemeClr val="accent4">
                      <a:tint val="45000"/>
                      <a:satMod val="400000"/>
                    </a:schemeClr>
                  </a:duotone>
                </a:blip>
                <a:srcRect/>
                <a:stretch>
                  <a:fillRect/>
                </a:stretch>
              </p:blipFill>
              <p:spPr bwMode="auto">
                <a:xfrm>
                  <a:off x="2157718" y="2016334"/>
                  <a:ext cx="556611" cy="556611"/>
                </a:xfrm>
                <a:prstGeom prst="rect">
                  <a:avLst/>
                </a:prstGeom>
                <a:noFill/>
              </p:spPr>
            </p:pic>
          </p:grpSp>
        </p:grpSp>
      </p:grpSp>
      <p:sp>
        <p:nvSpPr>
          <p:cNvPr id="41" name="Rectangle 40"/>
          <p:cNvSpPr/>
          <p:nvPr/>
        </p:nvSpPr>
        <p:spPr>
          <a:xfrm>
            <a:off x="6705350" y="1542687"/>
            <a:ext cx="4650222" cy="3863873"/>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pPr algn="r"/>
            <a:r>
              <a:rPr lang="en-US" sz="2800" dirty="0" smtClean="0">
                <a:latin typeface="Segoe UI Light" panose="020B0502040204020203" pitchFamily="34" charset="0"/>
                <a:ea typeface="Segoe UI" pitchFamily="34" charset="0"/>
                <a:cs typeface="Segoe UI Light" panose="020B0502040204020203" pitchFamily="34" charset="0"/>
              </a:rPr>
              <a:t>Workflow Manager</a:t>
            </a:r>
            <a:endParaRPr lang="en-US" sz="2800" dirty="0">
              <a:latin typeface="Segoe UI Light" panose="020B0502040204020203" pitchFamily="34" charset="0"/>
              <a:ea typeface="Segoe UI" pitchFamily="34" charset="0"/>
              <a:cs typeface="Segoe UI Light" panose="020B0502040204020203" pitchFamily="34" charset="0"/>
            </a:endParaRPr>
          </a:p>
        </p:txBody>
      </p:sp>
      <p:sp>
        <p:nvSpPr>
          <p:cNvPr id="43" name="Flowchart: Process 42"/>
          <p:cNvSpPr/>
          <p:nvPr/>
        </p:nvSpPr>
        <p:spPr bwMode="auto">
          <a:xfrm>
            <a:off x="4345556" y="2140575"/>
            <a:ext cx="1108946" cy="783377"/>
          </a:xfrm>
          <a:prstGeom prst="flowChartProcess">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600" dirty="0" smtClean="0">
                <a:gradFill>
                  <a:gsLst>
                    <a:gs pos="0">
                      <a:srgbClr val="FFFFFF"/>
                    </a:gs>
                    <a:gs pos="100000">
                      <a:srgbClr val="FFFFFF"/>
                    </a:gs>
                  </a:gsLst>
                  <a:lin ang="5400000" scaled="0"/>
                </a:gradFill>
                <a:ea typeface="Segoe UI" pitchFamily="34" charset="0"/>
                <a:cs typeface="Segoe UI" pitchFamily="34" charset="0"/>
              </a:rPr>
              <a:t>Workflow Service</a:t>
            </a: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Flowchart: Process 43"/>
          <p:cNvSpPr/>
          <p:nvPr/>
        </p:nvSpPr>
        <p:spPr bwMode="auto">
          <a:xfrm>
            <a:off x="7094072" y="2627720"/>
            <a:ext cx="731491" cy="2406840"/>
          </a:xfrm>
          <a:prstGeom prst="flowChartProcess">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Flowchart: Process 44"/>
          <p:cNvSpPr/>
          <p:nvPr/>
        </p:nvSpPr>
        <p:spPr bwMode="auto">
          <a:xfrm>
            <a:off x="8431619" y="2744683"/>
            <a:ext cx="2583711" cy="1999261"/>
          </a:xfrm>
          <a:prstGeom prst="flowChartProcess">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fi-FI" sz="1600" dirty="0" smtClean="0">
                <a:solidFill>
                  <a:schemeClr val="tx1"/>
                </a:solidFill>
                <a:ea typeface="Segoe UI" pitchFamily="34" charset="0"/>
                <a:cs typeface="Segoe UI" pitchFamily="34" charset="0"/>
              </a:rPr>
              <a:t>InvokeSharePointWorkflow</a:t>
            </a:r>
            <a:endParaRPr lang="en-US" sz="1600" dirty="0" smtClean="0">
              <a:solidFill>
                <a:schemeClr val="tx1"/>
              </a:solidFill>
              <a:ea typeface="Segoe UI" pitchFamily="34" charset="0"/>
              <a:cs typeface="Segoe UI" pitchFamily="34" charset="0"/>
            </a:endParaRPr>
          </a:p>
        </p:txBody>
      </p:sp>
      <p:sp>
        <p:nvSpPr>
          <p:cNvPr id="46" name="Flowchart: Process 45"/>
          <p:cNvSpPr/>
          <p:nvPr/>
        </p:nvSpPr>
        <p:spPr bwMode="auto">
          <a:xfrm>
            <a:off x="1623852" y="2140575"/>
            <a:ext cx="2181294" cy="2406840"/>
          </a:xfrm>
          <a:prstGeom prst="flowChartProcess">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fi-FI" sz="1600" dirty="0" smtClean="0">
                <a:solidFill>
                  <a:schemeClr val="tx1"/>
                </a:solidFill>
                <a:ea typeface="Segoe UI" pitchFamily="34" charset="0"/>
                <a:cs typeface="Segoe UI" pitchFamily="34" charset="0"/>
              </a:rPr>
              <a:t>SharePoint Wofklow Engine</a:t>
            </a:r>
            <a:endParaRPr lang="en-US" sz="1600" dirty="0" smtClean="0">
              <a:solidFill>
                <a:schemeClr val="tx1"/>
              </a:solidFill>
              <a:ea typeface="Segoe UI" pitchFamily="34" charset="0"/>
              <a:cs typeface="Segoe UI" pitchFamily="34" charset="0"/>
            </a:endParaRPr>
          </a:p>
        </p:txBody>
      </p:sp>
      <p:sp>
        <p:nvSpPr>
          <p:cNvPr id="47" name="Flowchart: Process 46"/>
          <p:cNvSpPr/>
          <p:nvPr/>
        </p:nvSpPr>
        <p:spPr bwMode="auto">
          <a:xfrm>
            <a:off x="4345556" y="3947472"/>
            <a:ext cx="1108946" cy="1016525"/>
          </a:xfrm>
          <a:prstGeom prst="flowChartProcess">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dirty="0" smtClean="0">
                <a:gradFill>
                  <a:gsLst>
                    <a:gs pos="0">
                      <a:srgbClr val="FFFFFF"/>
                    </a:gs>
                    <a:gs pos="100000">
                      <a:srgbClr val="FFFFFF"/>
                    </a:gs>
                  </a:gsLst>
                  <a:lin ang="5400000" scaled="0"/>
                </a:gradFill>
                <a:ea typeface="Segoe UI" pitchFamily="34" charset="0"/>
                <a:cs typeface="Segoe UI" pitchFamily="34" charset="0"/>
              </a:rPr>
              <a:t>Event Publisher</a:t>
            </a: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Flowchart: Process 47"/>
          <p:cNvSpPr/>
          <p:nvPr/>
        </p:nvSpPr>
        <p:spPr bwMode="auto">
          <a:xfrm>
            <a:off x="8692422" y="3350425"/>
            <a:ext cx="2152787" cy="370973"/>
          </a:xfrm>
          <a:prstGeom prst="flowChartProcess">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400" dirty="0" smtClean="0">
                <a:gradFill>
                  <a:gsLst>
                    <a:gs pos="0">
                      <a:srgbClr val="FFFFFF"/>
                    </a:gs>
                    <a:gs pos="100000">
                      <a:srgbClr val="FFFFFF"/>
                    </a:gs>
                  </a:gsLst>
                  <a:lin ang="5400000" scaled="0"/>
                </a:gradFill>
                <a:ea typeface="Segoe UI" pitchFamily="34" charset="0"/>
                <a:cs typeface="Segoe UI" pitchFamily="34" charset="0"/>
              </a:rPr>
              <a:t>Start request</a:t>
            </a:r>
            <a:endParaRPr lang="en-US" sz="14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49" name="Straight Connector 48"/>
          <p:cNvCxnSpPr/>
          <p:nvPr/>
        </p:nvCxnSpPr>
        <p:spPr>
          <a:xfrm flipH="1" flipV="1">
            <a:off x="9774130" y="4711582"/>
            <a:ext cx="5315" cy="421539"/>
          </a:xfrm>
          <a:prstGeom prst="line">
            <a:avLst/>
          </a:prstGeom>
          <a:ln w="38100">
            <a:headEnd type="oval" w="lg" len="lg"/>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6725938" y="2040264"/>
            <a:ext cx="1472065" cy="508951"/>
          </a:xfrm>
          <a:prstGeom prst="rect">
            <a:avLst/>
          </a:prstGeom>
          <a:noFill/>
        </p:spPr>
        <p:txBody>
          <a:bodyPr wrap="none" lIns="0" tIns="0" rIns="0" bIns="0" rtlCol="0">
            <a:noAutofit/>
          </a:bodyPr>
          <a:lstStyle/>
          <a:p>
            <a:pPr algn="ctr"/>
            <a:r>
              <a:rPr lang="fi-FI" dirty="0" smtClean="0">
                <a:gradFill>
                  <a:gsLst>
                    <a:gs pos="0">
                      <a:schemeClr val="tx1"/>
                    </a:gs>
                    <a:gs pos="86000">
                      <a:schemeClr val="tx1"/>
                    </a:gs>
                  </a:gsLst>
                  <a:lin ang="5400000" scaled="0"/>
                </a:gradFill>
                <a:latin typeface="Segoe UI Light" pitchFamily="34" charset="0"/>
              </a:rPr>
              <a:t>Messaging </a:t>
            </a:r>
            <a:br>
              <a:rPr lang="fi-FI" dirty="0" smtClean="0">
                <a:gradFill>
                  <a:gsLst>
                    <a:gs pos="0">
                      <a:schemeClr val="tx1"/>
                    </a:gs>
                    <a:gs pos="86000">
                      <a:schemeClr val="tx1"/>
                    </a:gs>
                  </a:gsLst>
                  <a:lin ang="5400000" scaled="0"/>
                </a:gradFill>
                <a:latin typeface="Segoe UI Light" pitchFamily="34" charset="0"/>
              </a:rPr>
            </a:br>
            <a:r>
              <a:rPr lang="fi-FI" dirty="0" smtClean="0">
                <a:gradFill>
                  <a:gsLst>
                    <a:gs pos="0">
                      <a:schemeClr val="tx1"/>
                    </a:gs>
                    <a:gs pos="86000">
                      <a:schemeClr val="tx1"/>
                    </a:gs>
                  </a:gsLst>
                  <a:lin ang="5400000" scaled="0"/>
                </a:gradFill>
                <a:latin typeface="Segoe UI Light" pitchFamily="34" charset="0"/>
              </a:rPr>
              <a:t>Layer</a:t>
            </a:r>
            <a:endParaRPr lang="en-US" dirty="0" smtClean="0">
              <a:gradFill>
                <a:gsLst>
                  <a:gs pos="0">
                    <a:schemeClr val="tx1"/>
                  </a:gs>
                  <a:gs pos="86000">
                    <a:schemeClr val="tx1"/>
                  </a:gs>
                </a:gsLst>
                <a:lin ang="5400000" scaled="0"/>
              </a:gradFill>
              <a:latin typeface="Segoe UI Light" pitchFamily="34" charset="0"/>
            </a:endParaRPr>
          </a:p>
        </p:txBody>
      </p:sp>
      <p:sp>
        <p:nvSpPr>
          <p:cNvPr id="52" name="Flowchart: Process 51"/>
          <p:cNvSpPr/>
          <p:nvPr/>
        </p:nvSpPr>
        <p:spPr bwMode="auto">
          <a:xfrm>
            <a:off x="8692421" y="4011302"/>
            <a:ext cx="2152787" cy="378940"/>
          </a:xfrm>
          <a:prstGeom prst="flowChartProcess">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400" dirty="0" smtClean="0">
                <a:gradFill>
                  <a:gsLst>
                    <a:gs pos="0">
                      <a:srgbClr val="FFFFFF"/>
                    </a:gs>
                    <a:gs pos="100000">
                      <a:srgbClr val="FFFFFF"/>
                    </a:gs>
                  </a:gsLst>
                  <a:lin ang="5400000" scaled="0"/>
                </a:gradFill>
                <a:ea typeface="Segoe UI" pitchFamily="34" charset="0"/>
                <a:cs typeface="Segoe UI" pitchFamily="34" charset="0"/>
              </a:rPr>
              <a:t>Completed notification</a:t>
            </a:r>
            <a:endParaRPr lang="en-US" sz="14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54" name="Straight Connector 53"/>
          <p:cNvCxnSpPr>
            <a:stCxn id="52" idx="0"/>
            <a:endCxn id="48" idx="2"/>
          </p:cNvCxnSpPr>
          <p:nvPr/>
        </p:nvCxnSpPr>
        <p:spPr>
          <a:xfrm flipV="1">
            <a:off x="9768815" y="3721398"/>
            <a:ext cx="1" cy="289904"/>
          </a:xfrm>
          <a:prstGeom prst="line">
            <a:avLst/>
          </a:prstGeom>
          <a:ln w="38100">
            <a:headEnd type="none" w="lg" len="lg"/>
          </a:ln>
        </p:spPr>
        <p:style>
          <a:lnRef idx="3">
            <a:schemeClr val="dk1"/>
          </a:lnRef>
          <a:fillRef idx="0">
            <a:schemeClr val="dk1"/>
          </a:fillRef>
          <a:effectRef idx="2">
            <a:schemeClr val="dk1"/>
          </a:effectRef>
          <a:fontRef idx="minor">
            <a:schemeClr val="tx1"/>
          </a:fontRef>
        </p:style>
      </p:cxnSp>
      <p:cxnSp>
        <p:nvCxnSpPr>
          <p:cNvPr id="58" name="Straight Connector 57"/>
          <p:cNvCxnSpPr/>
          <p:nvPr/>
        </p:nvCxnSpPr>
        <p:spPr>
          <a:xfrm>
            <a:off x="9776787" y="2432968"/>
            <a:ext cx="1" cy="311716"/>
          </a:xfrm>
          <a:prstGeom prst="line">
            <a:avLst/>
          </a:prstGeom>
          <a:ln w="38100">
            <a:headEnd type="oval" w="lg" len="lg"/>
          </a:ln>
        </p:spPr>
        <p:style>
          <a:lnRef idx="3">
            <a:schemeClr val="dk1"/>
          </a:lnRef>
          <a:fillRef idx="0">
            <a:schemeClr val="dk1"/>
          </a:fillRef>
          <a:effectRef idx="2">
            <a:schemeClr val="dk1"/>
          </a:effectRef>
          <a:fontRef idx="minor">
            <a:schemeClr val="tx1"/>
          </a:fontRef>
        </p:style>
      </p:cxnSp>
      <p:cxnSp>
        <p:nvCxnSpPr>
          <p:cNvPr id="61" name="Straight Connector 60"/>
          <p:cNvCxnSpPr>
            <a:endCxn id="43" idx="2"/>
          </p:cNvCxnSpPr>
          <p:nvPr/>
        </p:nvCxnSpPr>
        <p:spPr>
          <a:xfrm flipV="1">
            <a:off x="4895793" y="2923952"/>
            <a:ext cx="4236" cy="308346"/>
          </a:xfrm>
          <a:prstGeom prst="line">
            <a:avLst/>
          </a:prstGeom>
          <a:ln w="38100">
            <a:headEnd type="oval" w="lg" len="lg"/>
          </a:ln>
        </p:spPr>
        <p:style>
          <a:lnRef idx="3">
            <a:schemeClr val="dk1"/>
          </a:lnRef>
          <a:fillRef idx="0">
            <a:schemeClr val="dk1"/>
          </a:fillRef>
          <a:effectRef idx="2">
            <a:schemeClr val="dk1"/>
          </a:effectRef>
          <a:fontRef idx="minor">
            <a:schemeClr val="tx1"/>
          </a:fontRef>
        </p:style>
      </p:cxnSp>
      <p:cxnSp>
        <p:nvCxnSpPr>
          <p:cNvPr id="64" name="Straight Connector 63"/>
          <p:cNvCxnSpPr/>
          <p:nvPr/>
        </p:nvCxnSpPr>
        <p:spPr>
          <a:xfrm>
            <a:off x="2714499" y="2817770"/>
            <a:ext cx="1" cy="287082"/>
          </a:xfrm>
          <a:prstGeom prst="line">
            <a:avLst/>
          </a:prstGeom>
          <a:ln w="38100">
            <a:headEnd type="oval" w="lg" len="lg"/>
          </a:ln>
        </p:spPr>
        <p:style>
          <a:lnRef idx="3">
            <a:schemeClr val="dk1"/>
          </a:lnRef>
          <a:fillRef idx="0">
            <a:schemeClr val="dk1"/>
          </a:fillRef>
          <a:effectRef idx="2">
            <a:schemeClr val="dk1"/>
          </a:effectRef>
          <a:fontRef idx="minor">
            <a:schemeClr val="tx1"/>
          </a:fontRef>
        </p:style>
      </p:cxnSp>
      <p:sp>
        <p:nvSpPr>
          <p:cNvPr id="65" name="Flowchart: Process 64"/>
          <p:cNvSpPr/>
          <p:nvPr/>
        </p:nvSpPr>
        <p:spPr bwMode="auto">
          <a:xfrm>
            <a:off x="1754518" y="3068719"/>
            <a:ext cx="1920389" cy="370973"/>
          </a:xfrm>
          <a:prstGeom prst="flowChartProcess">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400" dirty="0" smtClean="0">
                <a:gradFill>
                  <a:gsLst>
                    <a:gs pos="0">
                      <a:srgbClr val="FFFFFF"/>
                    </a:gs>
                    <a:gs pos="100000">
                      <a:srgbClr val="FFFFFF"/>
                    </a:gs>
                  </a:gsLst>
                  <a:lin ang="5400000" scaled="0"/>
                </a:gradFill>
                <a:ea typeface="Segoe UI" pitchFamily="34" charset="0"/>
                <a:cs typeface="Segoe UI" pitchFamily="34" charset="0"/>
              </a:rPr>
              <a:t>OnWorkflowActivated</a:t>
            </a:r>
            <a:endParaRPr lang="en-US" sz="1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6" name="Flowchart: Process 65"/>
          <p:cNvSpPr/>
          <p:nvPr/>
        </p:nvSpPr>
        <p:spPr bwMode="auto">
          <a:xfrm>
            <a:off x="1754518" y="3631244"/>
            <a:ext cx="1920389" cy="370973"/>
          </a:xfrm>
          <a:prstGeom prst="flowChartProcess">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400" dirty="0" smtClean="0">
                <a:gradFill>
                  <a:gsLst>
                    <a:gs pos="0">
                      <a:srgbClr val="FFFFFF"/>
                    </a:gs>
                    <a:gs pos="100000">
                      <a:srgbClr val="FFFFFF"/>
                    </a:gs>
                  </a:gsLst>
                  <a:lin ang="5400000" scaled="0"/>
                </a:gradFill>
                <a:ea typeface="Segoe UI" pitchFamily="34" charset="0"/>
                <a:cs typeface="Segoe UI" pitchFamily="34" charset="0"/>
              </a:rPr>
              <a:t>OnWorkflowActivated</a:t>
            </a:r>
            <a:endParaRPr lang="en-US" sz="14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70" name="Straight Connector 69"/>
          <p:cNvCxnSpPr>
            <a:endCxn id="66" idx="2"/>
          </p:cNvCxnSpPr>
          <p:nvPr/>
        </p:nvCxnSpPr>
        <p:spPr>
          <a:xfrm flipV="1">
            <a:off x="2714499" y="4002217"/>
            <a:ext cx="214" cy="365619"/>
          </a:xfrm>
          <a:prstGeom prst="line">
            <a:avLst/>
          </a:prstGeom>
          <a:ln w="38100">
            <a:headEnd type="oval" w="lg" len="lg"/>
          </a:ln>
        </p:spPr>
        <p:style>
          <a:lnRef idx="3">
            <a:schemeClr val="dk1"/>
          </a:lnRef>
          <a:fillRef idx="0">
            <a:schemeClr val="dk1"/>
          </a:fillRef>
          <a:effectRef idx="2">
            <a:schemeClr val="dk1"/>
          </a:effectRef>
          <a:fontRef idx="minor">
            <a:schemeClr val="tx1"/>
          </a:fontRef>
        </p:style>
      </p:cxnSp>
      <p:cxnSp>
        <p:nvCxnSpPr>
          <p:cNvPr id="82" name="Elbow Connector 81"/>
          <p:cNvCxnSpPr>
            <a:stCxn id="48" idx="1"/>
          </p:cNvCxnSpPr>
          <p:nvPr/>
        </p:nvCxnSpPr>
        <p:spPr>
          <a:xfrm rot="10800000">
            <a:off x="7094072" y="3068720"/>
            <a:ext cx="1598350" cy="467193"/>
          </a:xfrm>
          <a:prstGeom prst="bentConnector3">
            <a:avLst>
              <a:gd name="adj1" fmla="val 36030"/>
            </a:avLst>
          </a:prstGeom>
          <a:ln w="31750">
            <a:prstDash val="sysDash"/>
            <a:headEnd type="non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86" name="Elbow Connector 85"/>
          <p:cNvCxnSpPr/>
          <p:nvPr/>
        </p:nvCxnSpPr>
        <p:spPr>
          <a:xfrm rot="10800000" flipV="1">
            <a:off x="4997302" y="3068718"/>
            <a:ext cx="2096770" cy="163579"/>
          </a:xfrm>
          <a:prstGeom prst="bentConnector3">
            <a:avLst>
              <a:gd name="adj1" fmla="val 50000"/>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sp>
        <p:nvSpPr>
          <p:cNvPr id="90" name="TextBox 89"/>
          <p:cNvSpPr txBox="1"/>
          <p:nvPr/>
        </p:nvSpPr>
        <p:spPr>
          <a:xfrm>
            <a:off x="4156892" y="3343995"/>
            <a:ext cx="1472065" cy="508951"/>
          </a:xfrm>
          <a:prstGeom prst="rect">
            <a:avLst/>
          </a:prstGeom>
          <a:noFill/>
        </p:spPr>
        <p:txBody>
          <a:bodyPr wrap="none" lIns="0" tIns="0" rIns="0" bIns="0" rtlCol="0">
            <a:noAutofit/>
          </a:bodyPr>
          <a:lstStyle/>
          <a:p>
            <a:pPr algn="ctr"/>
            <a:r>
              <a:rPr lang="fi-FI" sz="1400" dirty="0" smtClean="0">
                <a:gradFill>
                  <a:gsLst>
                    <a:gs pos="0">
                      <a:schemeClr val="tx1"/>
                    </a:gs>
                    <a:gs pos="86000">
                      <a:schemeClr val="tx1"/>
                    </a:gs>
                  </a:gsLst>
                  <a:lin ang="5400000" scaled="0"/>
                </a:gradFill>
                <a:latin typeface="Segoe UI Light" pitchFamily="34" charset="0"/>
              </a:rPr>
              <a:t>Control</a:t>
            </a:r>
            <a:br>
              <a:rPr lang="fi-FI" sz="1400" dirty="0" smtClean="0">
                <a:gradFill>
                  <a:gsLst>
                    <a:gs pos="0">
                      <a:schemeClr val="tx1"/>
                    </a:gs>
                    <a:gs pos="86000">
                      <a:schemeClr val="tx1"/>
                    </a:gs>
                  </a:gsLst>
                  <a:lin ang="5400000" scaled="0"/>
                </a:gradFill>
                <a:latin typeface="Segoe UI Light" pitchFamily="34" charset="0"/>
              </a:rPr>
            </a:br>
            <a:r>
              <a:rPr lang="fi-FI" sz="1400" dirty="0" smtClean="0">
                <a:gradFill>
                  <a:gsLst>
                    <a:gs pos="0">
                      <a:schemeClr val="tx1"/>
                    </a:gs>
                    <a:gs pos="86000">
                      <a:schemeClr val="tx1"/>
                    </a:gs>
                  </a:gsLst>
                  <a:lin ang="5400000" scaled="0"/>
                </a:gradFill>
                <a:latin typeface="Segoe UI Light" pitchFamily="34" charset="0"/>
              </a:rPr>
              <a:t>Endpoint</a:t>
            </a:r>
            <a:endParaRPr lang="en-US" sz="1400" dirty="0" smtClean="0">
              <a:gradFill>
                <a:gsLst>
                  <a:gs pos="0">
                    <a:schemeClr val="tx1"/>
                  </a:gs>
                  <a:gs pos="86000">
                    <a:schemeClr val="tx1"/>
                  </a:gs>
                </a:gsLst>
                <a:lin ang="5400000" scaled="0"/>
              </a:gradFill>
              <a:latin typeface="Segoe UI Light" pitchFamily="34" charset="0"/>
            </a:endParaRPr>
          </a:p>
        </p:txBody>
      </p:sp>
      <p:cxnSp>
        <p:nvCxnSpPr>
          <p:cNvPr id="91" name="Elbow Connector 90"/>
          <p:cNvCxnSpPr>
            <a:endCxn id="52" idx="1"/>
          </p:cNvCxnSpPr>
          <p:nvPr/>
        </p:nvCxnSpPr>
        <p:spPr>
          <a:xfrm flipV="1">
            <a:off x="7094072" y="4200772"/>
            <a:ext cx="1598349" cy="343962"/>
          </a:xfrm>
          <a:prstGeom prst="bentConnector3">
            <a:avLst>
              <a:gd name="adj1" fmla="val 62639"/>
            </a:avLst>
          </a:prstGeom>
          <a:ln w="31750">
            <a:prstDash val="sysDash"/>
            <a:headEnd type="non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95" name="Elbow Connector 94"/>
          <p:cNvCxnSpPr>
            <a:stCxn id="47" idx="3"/>
          </p:cNvCxnSpPr>
          <p:nvPr/>
        </p:nvCxnSpPr>
        <p:spPr>
          <a:xfrm>
            <a:off x="5454502" y="4455735"/>
            <a:ext cx="1639570" cy="89007"/>
          </a:xfrm>
          <a:prstGeom prst="bentConnector3">
            <a:avLst>
              <a:gd name="adj1" fmla="val 50000"/>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98" name="Elbow Connector 97"/>
          <p:cNvCxnSpPr>
            <a:stCxn id="46" idx="2"/>
            <a:endCxn id="47" idx="1"/>
          </p:cNvCxnSpPr>
          <p:nvPr/>
        </p:nvCxnSpPr>
        <p:spPr>
          <a:xfrm rot="5400000" flipH="1" flipV="1">
            <a:off x="3484187" y="3686046"/>
            <a:ext cx="91680" cy="1631057"/>
          </a:xfrm>
          <a:prstGeom prst="bentConnector4">
            <a:avLst>
              <a:gd name="adj1" fmla="val -504492"/>
              <a:gd name="adj2" fmla="val 83434"/>
            </a:avLst>
          </a:prstGeom>
          <a:ln w="31750">
            <a:prstDash val="sysDash"/>
            <a:headEnd type="non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103" name="Elbow Connector 102"/>
          <p:cNvCxnSpPr>
            <a:stCxn id="43" idx="1"/>
          </p:cNvCxnSpPr>
          <p:nvPr/>
        </p:nvCxnSpPr>
        <p:spPr>
          <a:xfrm rot="10800000" flipV="1">
            <a:off x="2844516" y="2532264"/>
            <a:ext cx="1501041" cy="285506"/>
          </a:xfrm>
          <a:prstGeom prst="bentConnector3">
            <a:avLst>
              <a:gd name="adj1" fmla="val 50000"/>
            </a:avLst>
          </a:prstGeom>
          <a:ln w="31750">
            <a:prstDash val="sysDash"/>
            <a:headEnd type="none" w="lg" len="med"/>
            <a:tailEnd type="triangle" w="lg" len="med"/>
          </a:ln>
        </p:spPr>
        <p:style>
          <a:lnRef idx="1">
            <a:schemeClr val="accent4"/>
          </a:lnRef>
          <a:fillRef idx="0">
            <a:schemeClr val="accent4"/>
          </a:fillRef>
          <a:effectRef idx="0">
            <a:schemeClr val="accent4"/>
          </a:effectRef>
          <a:fontRef idx="minor">
            <a:schemeClr val="tx1"/>
          </a:fontRef>
        </p:style>
      </p:cxnSp>
      <p:sp>
        <p:nvSpPr>
          <p:cNvPr id="106" name="TextBox 105"/>
          <p:cNvSpPr txBox="1"/>
          <p:nvPr/>
        </p:nvSpPr>
        <p:spPr>
          <a:xfrm>
            <a:off x="2655278" y="5072409"/>
            <a:ext cx="1472065" cy="263218"/>
          </a:xfrm>
          <a:prstGeom prst="rect">
            <a:avLst/>
          </a:prstGeom>
          <a:noFill/>
        </p:spPr>
        <p:txBody>
          <a:bodyPr wrap="none" lIns="0" tIns="0" rIns="0" bIns="0" rtlCol="0">
            <a:noAutofit/>
          </a:bodyPr>
          <a:lstStyle/>
          <a:p>
            <a:pPr algn="ctr"/>
            <a:r>
              <a:rPr lang="fi-FI" sz="1400" dirty="0" smtClean="0">
                <a:gradFill>
                  <a:gsLst>
                    <a:gs pos="0">
                      <a:schemeClr val="tx1"/>
                    </a:gs>
                    <a:gs pos="86000">
                      <a:schemeClr val="tx1"/>
                    </a:gs>
                  </a:gsLst>
                  <a:lin ang="5400000" scaled="0"/>
                </a:gradFill>
                <a:latin typeface="Segoe UI Light" pitchFamily="34" charset="0"/>
              </a:rPr>
              <a:t>Workflow Events</a:t>
            </a:r>
            <a:endParaRPr lang="en-US" sz="1400" dirty="0" smtClean="0">
              <a:gradFill>
                <a:gsLst>
                  <a:gs pos="0">
                    <a:schemeClr val="tx1"/>
                  </a:gs>
                  <a:gs pos="86000">
                    <a:schemeClr val="tx1"/>
                  </a:gs>
                </a:gsLst>
                <a:lin ang="5400000" scaled="0"/>
              </a:gradFill>
              <a:latin typeface="Segoe UI Light" pitchFamily="34" charset="0"/>
            </a:endParaRPr>
          </a:p>
        </p:txBody>
      </p:sp>
      <p:sp>
        <p:nvSpPr>
          <p:cNvPr id="107" name="Lightning Bolt 106"/>
          <p:cNvSpPr/>
          <p:nvPr/>
        </p:nvSpPr>
        <p:spPr bwMode="auto">
          <a:xfrm>
            <a:off x="2782159" y="4719243"/>
            <a:ext cx="255181" cy="201541"/>
          </a:xfrm>
          <a:prstGeom prst="lightningBol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80"/>
          <p:cNvSpPr/>
          <p:nvPr/>
        </p:nvSpPr>
        <p:spPr>
          <a:xfrm>
            <a:off x="7928193" y="2675017"/>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smtClean="0"/>
              <a:t>1</a:t>
            </a:r>
            <a:endParaRPr lang="en-US" sz="2100" kern="1200" dirty="0"/>
          </a:p>
        </p:txBody>
      </p:sp>
      <p:sp>
        <p:nvSpPr>
          <p:cNvPr id="77" name="Freeform 76"/>
          <p:cNvSpPr/>
          <p:nvPr/>
        </p:nvSpPr>
        <p:spPr>
          <a:xfrm>
            <a:off x="2295577" y="4826756"/>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fi-FI" sz="2100" dirty="0"/>
              <a:t>3</a:t>
            </a:r>
            <a:endParaRPr lang="en-US" sz="2100" kern="1200" dirty="0"/>
          </a:p>
        </p:txBody>
      </p:sp>
      <p:sp>
        <p:nvSpPr>
          <p:cNvPr id="78" name="Freeform 77"/>
          <p:cNvSpPr/>
          <p:nvPr/>
        </p:nvSpPr>
        <p:spPr>
          <a:xfrm>
            <a:off x="1833377" y="2503470"/>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fi-FI" sz="2100" dirty="0"/>
              <a:t>2</a:t>
            </a:r>
            <a:endParaRPr lang="en-US" sz="2100" kern="1200" dirty="0"/>
          </a:p>
        </p:txBody>
      </p:sp>
      <p:sp>
        <p:nvSpPr>
          <p:cNvPr id="79" name="Freeform 78"/>
          <p:cNvSpPr/>
          <p:nvPr/>
        </p:nvSpPr>
        <p:spPr>
          <a:xfrm>
            <a:off x="5844134" y="4029508"/>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fi-FI" sz="2100" dirty="0"/>
              <a:t>4</a:t>
            </a:r>
            <a:endParaRPr lang="en-US" sz="2100" kern="1200" dirty="0"/>
          </a:p>
        </p:txBody>
      </p:sp>
      <p:sp>
        <p:nvSpPr>
          <p:cNvPr id="80" name="Freeform 79"/>
          <p:cNvSpPr/>
          <p:nvPr/>
        </p:nvSpPr>
        <p:spPr>
          <a:xfrm>
            <a:off x="7913787" y="4544734"/>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fi-FI" sz="2100" dirty="0"/>
              <a:t>5</a:t>
            </a:r>
            <a:endParaRPr lang="en-US" sz="2100" kern="1200" dirty="0"/>
          </a:p>
        </p:txBody>
      </p:sp>
    </p:spTree>
    <p:extLst>
      <p:ext uri="{BB962C8B-B14F-4D97-AF65-F5344CB8AC3E}">
        <p14:creationId xmlns:p14="http://schemas.microsoft.com/office/powerpoint/2010/main" val="79703519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Workflows and SP Apps</a:t>
            </a:r>
            <a:endParaRPr lang="en-US" dirty="0"/>
          </a:p>
        </p:txBody>
      </p:sp>
    </p:spTree>
    <p:extLst>
      <p:ext uri="{BB962C8B-B14F-4D97-AF65-F5344CB8AC3E}">
        <p14:creationId xmlns:p14="http://schemas.microsoft.com/office/powerpoint/2010/main" val="206655963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Introduction</a:t>
            </a:r>
            <a:endParaRPr lang="en-US" dirty="0"/>
          </a:p>
        </p:txBody>
      </p:sp>
    </p:spTree>
    <p:extLst>
      <p:ext uri="{BB962C8B-B14F-4D97-AF65-F5344CB8AC3E}">
        <p14:creationId xmlns:p14="http://schemas.microsoft.com/office/powerpoint/2010/main" val="293203153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Workflow Powered SharePoint Apps</a:t>
            </a:r>
            <a:endParaRPr lang="en-US" dirty="0"/>
          </a:p>
        </p:txBody>
      </p:sp>
      <p:sp>
        <p:nvSpPr>
          <p:cNvPr id="5" name="Content Placeholder 4"/>
          <p:cNvSpPr>
            <a:spLocks noGrp="1"/>
          </p:cNvSpPr>
          <p:nvPr>
            <p:ph type="body" sz="quarter" idx="10"/>
          </p:nvPr>
        </p:nvSpPr>
        <p:spPr/>
        <p:txBody>
          <a:bodyPr/>
          <a:lstStyle/>
          <a:p>
            <a:r>
              <a:rPr lang="en-US" dirty="0" smtClean="0"/>
              <a:t>Use workflow in SharePoint </a:t>
            </a:r>
            <a:r>
              <a:rPr lang="en-US" dirty="0"/>
              <a:t>2013 to </a:t>
            </a:r>
            <a:r>
              <a:rPr lang="en-US" dirty="0" smtClean="0"/>
              <a:t>be the middle tier business logic for apps</a:t>
            </a:r>
          </a:p>
          <a:p>
            <a:pPr lvl="1"/>
            <a:r>
              <a:rPr lang="en-US" dirty="0" smtClean="0"/>
              <a:t>Apps for Office</a:t>
            </a:r>
          </a:p>
          <a:p>
            <a:pPr lvl="1"/>
            <a:r>
              <a:rPr lang="en-US" dirty="0" smtClean="0"/>
              <a:t>Apps for SharePoint</a:t>
            </a:r>
          </a:p>
          <a:p>
            <a:r>
              <a:rPr lang="en-US" dirty="0" smtClean="0"/>
              <a:t>Execution handled by Windows Azure Workflow</a:t>
            </a:r>
          </a:p>
          <a:p>
            <a:r>
              <a:rPr lang="en-US" dirty="0" smtClean="0"/>
              <a:t>Called via REST API</a:t>
            </a:r>
          </a:p>
          <a:p>
            <a:r>
              <a:rPr lang="en-US" dirty="0" smtClean="0"/>
              <a:t>Low barrier to entry</a:t>
            </a:r>
          </a:p>
          <a:p>
            <a:r>
              <a:rPr lang="en-US" dirty="0" smtClean="0"/>
              <a:t>Inherently multi-tenant &amp; isolated</a:t>
            </a:r>
          </a:p>
        </p:txBody>
      </p:sp>
    </p:spTree>
    <p:extLst>
      <p:ext uri="{BB962C8B-B14F-4D97-AF65-F5344CB8AC3E}">
        <p14:creationId xmlns:p14="http://schemas.microsoft.com/office/powerpoint/2010/main" val="251912007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Workflows in SP Apps for</a:t>
            </a:r>
            <a:endParaRPr lang="en-US" dirty="0"/>
          </a:p>
        </p:txBody>
      </p:sp>
      <p:sp>
        <p:nvSpPr>
          <p:cNvPr id="3" name="Content Placeholder 2"/>
          <p:cNvSpPr>
            <a:spLocks noGrp="1"/>
          </p:cNvSpPr>
          <p:nvPr>
            <p:ph type="body" sz="quarter" idx="10"/>
          </p:nvPr>
        </p:nvSpPr>
        <p:spPr/>
        <p:txBody>
          <a:bodyPr/>
          <a:lstStyle/>
          <a:p>
            <a:r>
              <a:rPr lang="en-US" sz="3600" dirty="0" smtClean="0"/>
              <a:t>Modeling the way people do their work</a:t>
            </a:r>
          </a:p>
          <a:p>
            <a:pPr lvl="1"/>
            <a:r>
              <a:rPr lang="en-US" sz="2000" dirty="0" smtClean="0"/>
              <a:t>Example: Content creation, review, and publishing app</a:t>
            </a:r>
          </a:p>
          <a:p>
            <a:r>
              <a:rPr lang="en-US" sz="3600" dirty="0" smtClean="0"/>
              <a:t>Automating-monitoring-improving a business process</a:t>
            </a:r>
          </a:p>
          <a:p>
            <a:pPr lvl="1"/>
            <a:r>
              <a:rPr lang="en-US" sz="2000" dirty="0" smtClean="0"/>
              <a:t>Example: Helpdesk app</a:t>
            </a:r>
          </a:p>
          <a:p>
            <a:r>
              <a:rPr lang="en-US" sz="3600" dirty="0" smtClean="0"/>
              <a:t>Connecting to other enterprise systems</a:t>
            </a:r>
          </a:p>
          <a:p>
            <a:pPr lvl="1"/>
            <a:r>
              <a:rPr lang="en-US" sz="2000" dirty="0" smtClean="0"/>
              <a:t>Example: Integrate Dynamics CRM sales leads and SharePoint documents with workflow</a:t>
            </a:r>
          </a:p>
          <a:p>
            <a:r>
              <a:rPr lang="en-US" sz="3600" dirty="0" smtClean="0"/>
              <a:t>Other middle tier operations</a:t>
            </a:r>
          </a:p>
          <a:p>
            <a:pPr lvl="1"/>
            <a:r>
              <a:rPr lang="en-US" sz="2000" dirty="0" smtClean="0"/>
              <a:t>Example: Look up and update sales tax on a product in a product catalog</a:t>
            </a:r>
            <a:endParaRPr lang="en-US" sz="2000" dirty="0"/>
          </a:p>
        </p:txBody>
      </p:sp>
    </p:spTree>
    <p:extLst>
      <p:ext uri="{BB962C8B-B14F-4D97-AF65-F5344CB8AC3E}">
        <p14:creationId xmlns:p14="http://schemas.microsoft.com/office/powerpoint/2010/main" val="35149968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Summary</a:t>
            </a:r>
            <a:endParaRPr lang="en-US" dirty="0"/>
          </a:p>
        </p:txBody>
      </p:sp>
      <p:sp>
        <p:nvSpPr>
          <p:cNvPr id="5" name="Content Placeholder 4"/>
          <p:cNvSpPr>
            <a:spLocks noGrp="1"/>
          </p:cNvSpPr>
          <p:nvPr>
            <p:ph type="body" sz="quarter" idx="10"/>
          </p:nvPr>
        </p:nvSpPr>
        <p:spPr/>
        <p:txBody>
          <a:bodyPr/>
          <a:lstStyle/>
          <a:p>
            <a:r>
              <a:rPr lang="en-US" dirty="0" smtClean="0"/>
              <a:t>Overview of Workflow Architecture Platform</a:t>
            </a:r>
          </a:p>
          <a:p>
            <a:r>
              <a:rPr lang="en-US" dirty="0" smtClean="0"/>
              <a:t>SharePoint Workflow Improvements</a:t>
            </a:r>
          </a:p>
          <a:p>
            <a:r>
              <a:rPr lang="en-US" dirty="0" smtClean="0"/>
              <a:t>Developing Workflows with SharePoint Designer</a:t>
            </a:r>
          </a:p>
          <a:p>
            <a:r>
              <a:rPr lang="en-US" dirty="0" smtClean="0"/>
              <a:t>Developing Workflows with Visual Studio</a:t>
            </a:r>
          </a:p>
          <a:p>
            <a:r>
              <a:rPr lang="en-US" dirty="0"/>
              <a:t>Dynamic Values</a:t>
            </a:r>
          </a:p>
          <a:p>
            <a:r>
              <a:rPr lang="en-US" dirty="0" smtClean="0"/>
              <a:t>Workflow Powered SharePoint Apps</a:t>
            </a:r>
            <a:endParaRPr lang="en-US" dirty="0"/>
          </a:p>
        </p:txBody>
      </p:sp>
    </p:spTree>
    <p:extLst>
      <p:ext uri="{BB962C8B-B14F-4D97-AF65-F5344CB8AC3E}">
        <p14:creationId xmlns:p14="http://schemas.microsoft.com/office/powerpoint/2010/main" val="194726677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4250" y="1716882"/>
            <a:ext cx="5490606" cy="3647152"/>
          </a:xfrm>
          <a:prstGeom prst="rect">
            <a:avLst/>
          </a:prstGeom>
          <a:noFill/>
        </p:spPr>
        <p:txBody>
          <a:bodyPr wrap="none" rtlCol="0">
            <a:spAutoFit/>
          </a:bodyPr>
          <a:lstStyle/>
          <a:p>
            <a:r>
              <a:rPr lang="fi-FI" sz="19900" dirty="0">
                <a:solidFill>
                  <a:schemeClr val="bg1"/>
                </a:solidFill>
                <a:effectLst>
                  <a:outerShdw blurRad="38100" dist="38100" dir="2700000" algn="tl">
                    <a:srgbClr val="000000">
                      <a:alpha val="43137"/>
                    </a:srgbClr>
                  </a:outerShdw>
                </a:effectLst>
              </a:rPr>
              <a:t>Q&amp;A</a:t>
            </a:r>
            <a:endParaRPr lang="en-US" sz="19900" dirty="0">
              <a:solidFill>
                <a:schemeClr val="bg1"/>
              </a:solidFill>
              <a:effectLst>
                <a:outerShdw blurRad="38100" dist="38100" dir="2700000" algn="tl">
                  <a:srgbClr val="000000">
                    <a:alpha val="43137"/>
                  </a:srgbClr>
                </a:outerShdw>
              </a:effectLst>
            </a:endParaRPr>
          </a:p>
          <a:p>
            <a:endParaRPr lang="en-US" sz="3200" dirty="0"/>
          </a:p>
        </p:txBody>
      </p:sp>
    </p:spTree>
    <p:extLst>
      <p:ext uri="{BB962C8B-B14F-4D97-AF65-F5344CB8AC3E}">
        <p14:creationId xmlns:p14="http://schemas.microsoft.com/office/powerpoint/2010/main" val="314801662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Workflow in SharePoint 2010</a:t>
            </a:r>
            <a:endParaRPr lang="en-US" dirty="0"/>
          </a:p>
        </p:txBody>
      </p:sp>
      <p:sp>
        <p:nvSpPr>
          <p:cNvPr id="5" name="Content Placeholder 4"/>
          <p:cNvSpPr>
            <a:spLocks noGrp="1"/>
          </p:cNvSpPr>
          <p:nvPr>
            <p:ph type="body" sz="quarter" idx="10"/>
          </p:nvPr>
        </p:nvSpPr>
        <p:spPr/>
        <p:txBody>
          <a:bodyPr/>
          <a:lstStyle/>
          <a:p>
            <a:r>
              <a:rPr lang="en-US" dirty="0" smtClean="0"/>
              <a:t>SharePoint 2010 hosted the Workflow Foundation (WF) </a:t>
            </a:r>
            <a:br>
              <a:rPr lang="en-US" dirty="0" smtClean="0"/>
            </a:br>
            <a:r>
              <a:rPr lang="en-US" dirty="0" smtClean="0"/>
              <a:t>workflow runtime</a:t>
            </a:r>
          </a:p>
          <a:p>
            <a:pPr lvl="1"/>
            <a:r>
              <a:rPr lang="en-US" dirty="0" smtClean="0"/>
              <a:t>Tightly coupled workflow to SharePoint 2010</a:t>
            </a:r>
          </a:p>
          <a:p>
            <a:r>
              <a:rPr lang="en-US" dirty="0" smtClean="0"/>
              <a:t>Workflow data kept in SharePoint content databases</a:t>
            </a:r>
          </a:p>
          <a:p>
            <a:r>
              <a:rPr lang="en-US" dirty="0" smtClean="0"/>
              <a:t>Challenges:</a:t>
            </a:r>
          </a:p>
          <a:p>
            <a:pPr lvl="1"/>
            <a:r>
              <a:rPr lang="en-US" dirty="0" smtClean="0"/>
              <a:t>Designed for on-premise deployments (scale)</a:t>
            </a:r>
          </a:p>
          <a:p>
            <a:pPr lvl="1"/>
            <a:r>
              <a:rPr lang="en-US" dirty="0" smtClean="0"/>
              <a:t>In SharePoint, extending WF meant you had to be a box admin</a:t>
            </a:r>
          </a:p>
          <a:p>
            <a:pPr lvl="1"/>
            <a:r>
              <a:rPr lang="en-US" dirty="0" smtClean="0"/>
              <a:t>Analytics on current/previous workflow instances hard to acquire</a:t>
            </a:r>
          </a:p>
          <a:p>
            <a:pPr lvl="1"/>
            <a:r>
              <a:rPr lang="en-US" dirty="0" smtClean="0"/>
              <a:t>Executed in the context of SharePoint as super user</a:t>
            </a:r>
            <a:endParaRPr lang="en-US" dirty="0"/>
          </a:p>
        </p:txBody>
      </p:sp>
    </p:spTree>
    <p:extLst>
      <p:ext uri="{BB962C8B-B14F-4D97-AF65-F5344CB8AC3E}">
        <p14:creationId xmlns:p14="http://schemas.microsoft.com/office/powerpoint/2010/main" val="336862812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Workflow in SharePoint 2013</a:t>
            </a:r>
            <a:endParaRPr lang="en-US" dirty="0"/>
          </a:p>
        </p:txBody>
      </p:sp>
      <p:sp>
        <p:nvSpPr>
          <p:cNvPr id="5" name="Content Placeholder 4"/>
          <p:cNvSpPr>
            <a:spLocks noGrp="1"/>
          </p:cNvSpPr>
          <p:nvPr>
            <p:ph type="body" sz="quarter" idx="10"/>
          </p:nvPr>
        </p:nvSpPr>
        <p:spPr/>
        <p:txBody>
          <a:bodyPr/>
          <a:lstStyle/>
          <a:p>
            <a:r>
              <a:rPr lang="en-US" dirty="0" smtClean="0"/>
              <a:t>Workflow now treated as a service in SharePoint 2013</a:t>
            </a:r>
          </a:p>
          <a:p>
            <a:r>
              <a:rPr lang="en-US" dirty="0" smtClean="0"/>
              <a:t>Moved to Windows Azure Workflow</a:t>
            </a:r>
          </a:p>
          <a:p>
            <a:pPr lvl="1"/>
            <a:r>
              <a:rPr lang="en-US" dirty="0" smtClean="0"/>
              <a:t>No longer runs in the content farm</a:t>
            </a:r>
          </a:p>
          <a:p>
            <a:pPr lvl="1"/>
            <a:r>
              <a:rPr lang="en-US" dirty="0" smtClean="0"/>
              <a:t>No longer runs on SharePoint WFE / App servers</a:t>
            </a:r>
          </a:p>
          <a:p>
            <a:pPr lvl="1"/>
            <a:r>
              <a:rPr lang="en-US" dirty="0" smtClean="0"/>
              <a:t>Harnesses the latest workflow technology from Microsoft</a:t>
            </a:r>
          </a:p>
          <a:p>
            <a:r>
              <a:rPr lang="en-US" dirty="0" smtClean="0"/>
              <a:t>Windows Azure Workflow available for on-</a:t>
            </a:r>
            <a:r>
              <a:rPr lang="en-US" dirty="0" err="1" smtClean="0"/>
              <a:t>prem</a:t>
            </a:r>
            <a:r>
              <a:rPr lang="en-US" dirty="0" smtClean="0"/>
              <a:t> deployments</a:t>
            </a:r>
          </a:p>
          <a:p>
            <a:r>
              <a:rPr lang="en-US" dirty="0" smtClean="0"/>
              <a:t>Improves stability, scalability &amp; transparency</a:t>
            </a:r>
          </a:p>
        </p:txBody>
      </p:sp>
    </p:spTree>
    <p:extLst>
      <p:ext uri="{BB962C8B-B14F-4D97-AF65-F5344CB8AC3E}">
        <p14:creationId xmlns:p14="http://schemas.microsoft.com/office/powerpoint/2010/main" val="185188655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SharePoint 2013 &amp; Windows Azure Workflow</a:t>
            </a:r>
            <a:endParaRPr lang="en-US" sz="4800" dirty="0"/>
          </a:p>
        </p:txBody>
      </p:sp>
      <p:sp>
        <p:nvSpPr>
          <p:cNvPr id="5" name="Content Placeholder 4"/>
          <p:cNvSpPr>
            <a:spLocks noGrp="1"/>
          </p:cNvSpPr>
          <p:nvPr>
            <p:ph type="body" sz="quarter" idx="10"/>
          </p:nvPr>
        </p:nvSpPr>
        <p:spPr/>
        <p:txBody>
          <a:bodyPr/>
          <a:lstStyle/>
          <a:p>
            <a:r>
              <a:rPr lang="en-US" sz="3600" dirty="0" smtClean="0"/>
              <a:t>SharePoint 2013 has improved CSOM &amp; REST API’s </a:t>
            </a:r>
            <a:br>
              <a:rPr lang="en-US" sz="3600" dirty="0" smtClean="0"/>
            </a:br>
            <a:r>
              <a:rPr lang="en-US" sz="3600" dirty="0" smtClean="0"/>
              <a:t>for workflow</a:t>
            </a:r>
          </a:p>
          <a:p>
            <a:r>
              <a:rPr lang="en-US" sz="3600" dirty="0" smtClean="0"/>
              <a:t>Workflows communicate w/ SharePoint via core App Model technologies</a:t>
            </a:r>
          </a:p>
          <a:p>
            <a:pPr lvl="1"/>
            <a:r>
              <a:rPr lang="en-US" sz="1800" dirty="0" smtClean="0"/>
              <a:t>CSOM / REST</a:t>
            </a:r>
          </a:p>
          <a:p>
            <a:pPr lvl="1"/>
            <a:r>
              <a:rPr lang="en-US" sz="1800" dirty="0" smtClean="0"/>
              <a:t>OAuth</a:t>
            </a:r>
          </a:p>
          <a:p>
            <a:r>
              <a:rPr lang="en-US" sz="3600" dirty="0" smtClean="0"/>
              <a:t>Types of workflows in SharePoint 2013</a:t>
            </a:r>
          </a:p>
          <a:p>
            <a:pPr lvl="1"/>
            <a:r>
              <a:rPr lang="en-US" sz="1800" dirty="0" smtClean="0"/>
              <a:t>SharePoint 2010 Workflow: </a:t>
            </a:r>
          </a:p>
          <a:p>
            <a:pPr lvl="2"/>
            <a:r>
              <a:rPr lang="en-US" sz="1800" dirty="0" smtClean="0"/>
              <a:t>Workflow Foundation v3.5 hosted by SharePoint</a:t>
            </a:r>
          </a:p>
          <a:p>
            <a:pPr lvl="1"/>
            <a:r>
              <a:rPr lang="en-US" sz="1800" dirty="0"/>
              <a:t>SharePoint </a:t>
            </a:r>
            <a:r>
              <a:rPr lang="en-US" sz="1800" dirty="0" smtClean="0"/>
              <a:t>2013 Workflow:</a:t>
            </a:r>
          </a:p>
          <a:p>
            <a:pPr lvl="2"/>
            <a:r>
              <a:rPr lang="en-US" sz="1800" dirty="0" smtClean="0"/>
              <a:t>Windows Azure Workflow: Hosted / On-Premise WF v4</a:t>
            </a:r>
            <a:endParaRPr lang="en-US" sz="1800" dirty="0"/>
          </a:p>
        </p:txBody>
      </p:sp>
    </p:spTree>
    <p:extLst>
      <p:ext uri="{BB962C8B-B14F-4D97-AF65-F5344CB8AC3E}">
        <p14:creationId xmlns:p14="http://schemas.microsoft.com/office/powerpoint/2010/main" val="226193529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3386758" y="1497496"/>
            <a:ext cx="3831144" cy="4691269"/>
            <a:chOff x="3386758" y="1497496"/>
            <a:chExt cx="3831144" cy="4691269"/>
          </a:xfrm>
        </p:grpSpPr>
        <p:sp>
          <p:nvSpPr>
            <p:cNvPr id="7" name="Rectangle 6"/>
            <p:cNvSpPr/>
            <p:nvPr/>
          </p:nvSpPr>
          <p:spPr>
            <a:xfrm>
              <a:off x="3386758" y="1497496"/>
              <a:ext cx="3831144" cy="4691269"/>
            </a:xfrm>
            <a:prstGeom prst="rect">
              <a:avLst/>
            </a:prstGeom>
            <a:ln/>
          </p:spPr>
          <p:style>
            <a:lnRef idx="2">
              <a:schemeClr val="accent4"/>
            </a:lnRef>
            <a:fillRef idx="1">
              <a:schemeClr val="lt1"/>
            </a:fillRef>
            <a:effectRef idx="0">
              <a:schemeClr val="accent4"/>
            </a:effectRef>
            <a:fontRef idx="minor">
              <a:schemeClr val="dk1"/>
            </a:fontRef>
          </p:style>
          <p:txBody>
            <a:bodyPr rtlCol="0" anchor="t"/>
            <a:lstStyle/>
            <a:p>
              <a:pPr algn="ctr"/>
              <a:endParaRPr lang="en-US" b="1" dirty="0"/>
            </a:p>
          </p:txBody>
        </p:sp>
        <p:sp>
          <p:nvSpPr>
            <p:cNvPr id="8" name="Rectangle 7"/>
            <p:cNvSpPr/>
            <p:nvPr/>
          </p:nvSpPr>
          <p:spPr>
            <a:xfrm>
              <a:off x="4929211" y="2419860"/>
              <a:ext cx="1037910" cy="321868"/>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Content</a:t>
              </a:r>
            </a:p>
          </p:txBody>
        </p:sp>
        <p:sp>
          <p:nvSpPr>
            <p:cNvPr id="9" name="Rectangle 8"/>
            <p:cNvSpPr/>
            <p:nvPr/>
          </p:nvSpPr>
          <p:spPr>
            <a:xfrm>
              <a:off x="4947384" y="2914606"/>
              <a:ext cx="1037909" cy="321868"/>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Events</a:t>
              </a:r>
            </a:p>
          </p:txBody>
        </p:sp>
        <p:sp>
          <p:nvSpPr>
            <p:cNvPr id="11" name="Rectangle 10"/>
            <p:cNvSpPr/>
            <p:nvPr/>
          </p:nvSpPr>
          <p:spPr>
            <a:xfrm>
              <a:off x="3698913" y="2919202"/>
              <a:ext cx="1020375" cy="312677"/>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Apps</a:t>
              </a:r>
            </a:p>
          </p:txBody>
        </p:sp>
        <p:sp>
          <p:nvSpPr>
            <p:cNvPr id="12" name="Rectangle 11"/>
            <p:cNvSpPr/>
            <p:nvPr/>
          </p:nvSpPr>
          <p:spPr>
            <a:xfrm>
              <a:off x="3705067" y="2419860"/>
              <a:ext cx="1000096" cy="360976"/>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Solutions</a:t>
              </a:r>
            </a:p>
          </p:txBody>
        </p:sp>
        <p:sp>
          <p:nvSpPr>
            <p:cNvPr id="15" name="Rectangle 14"/>
            <p:cNvSpPr/>
            <p:nvPr/>
          </p:nvSpPr>
          <p:spPr>
            <a:xfrm>
              <a:off x="6209341" y="2419859"/>
              <a:ext cx="795062" cy="81201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WF3</a:t>
              </a:r>
            </a:p>
            <a:p>
              <a:pPr algn="ctr"/>
              <a:r>
                <a:rPr lang="en-US" sz="1400" dirty="0"/>
                <a:t>Host</a:t>
              </a:r>
            </a:p>
          </p:txBody>
        </p:sp>
        <p:sp>
          <p:nvSpPr>
            <p:cNvPr id="16" name="Rectangle 15"/>
            <p:cNvSpPr/>
            <p:nvPr/>
          </p:nvSpPr>
          <p:spPr>
            <a:xfrm>
              <a:off x="3694652" y="3391265"/>
              <a:ext cx="3309751" cy="2025473"/>
            </a:xfrm>
            <a:prstGeom prst="rect">
              <a:avLst/>
            </a:prstGeom>
            <a:ln/>
          </p:spPr>
          <p:style>
            <a:lnRef idx="1">
              <a:schemeClr val="accent5"/>
            </a:lnRef>
            <a:fillRef idx="3">
              <a:schemeClr val="accent5"/>
            </a:fillRef>
            <a:effectRef idx="2">
              <a:schemeClr val="accent5"/>
            </a:effectRef>
            <a:fontRef idx="minor">
              <a:schemeClr val="lt1"/>
            </a:fontRef>
          </p:style>
          <p:txBody>
            <a:bodyPr rtlCol="0" anchor="t"/>
            <a:lstStyle/>
            <a:p>
              <a:pPr algn="ctr"/>
              <a:r>
                <a:rPr lang="en-US" sz="1600" b="1" dirty="0">
                  <a:solidFill>
                    <a:schemeClr val="bg1"/>
                  </a:solidFill>
                </a:rPr>
                <a:t>SharePoint OM</a:t>
              </a:r>
            </a:p>
          </p:txBody>
        </p:sp>
      </p:grpSp>
      <p:cxnSp>
        <p:nvCxnSpPr>
          <p:cNvPr id="17" name="Straight Arrow Connector 71"/>
          <p:cNvCxnSpPr/>
          <p:nvPr/>
        </p:nvCxnSpPr>
        <p:spPr>
          <a:xfrm>
            <a:off x="7293683" y="4953964"/>
            <a:ext cx="2122299" cy="0"/>
          </a:xfrm>
          <a:prstGeom prst="straightConnector1">
            <a:avLst/>
          </a:prstGeom>
          <a:ln>
            <a:headEnd type="none" w="lg" len="lg"/>
            <a:tailEnd type="stealth" w="lg" len="lg"/>
          </a:ln>
        </p:spPr>
        <p:style>
          <a:lnRef idx="3">
            <a:schemeClr val="dk1"/>
          </a:lnRef>
          <a:fillRef idx="0">
            <a:schemeClr val="dk1"/>
          </a:fillRef>
          <a:effectRef idx="2">
            <a:schemeClr val="dk1"/>
          </a:effectRef>
          <a:fontRef idx="minor">
            <a:schemeClr val="tx1"/>
          </a:fontRef>
        </p:style>
      </p:cxnSp>
      <p:grpSp>
        <p:nvGrpSpPr>
          <p:cNvPr id="18" name="Group 17"/>
          <p:cNvGrpSpPr/>
          <p:nvPr/>
        </p:nvGrpSpPr>
        <p:grpSpPr>
          <a:xfrm>
            <a:off x="7747948" y="1643356"/>
            <a:ext cx="1172969" cy="1213019"/>
            <a:chOff x="5804344" y="1578218"/>
            <a:chExt cx="1172969" cy="1213019"/>
          </a:xfrm>
        </p:grpSpPr>
        <p:grpSp>
          <p:nvGrpSpPr>
            <p:cNvPr id="19" name="Group 18"/>
            <p:cNvGrpSpPr/>
            <p:nvPr/>
          </p:nvGrpSpPr>
          <p:grpSpPr>
            <a:xfrm>
              <a:off x="5804344" y="1578218"/>
              <a:ext cx="1172969" cy="869364"/>
              <a:chOff x="762000" y="4084319"/>
              <a:chExt cx="1234440" cy="1097280"/>
            </a:xfrm>
          </p:grpSpPr>
          <p:sp>
            <p:nvSpPr>
              <p:cNvPr id="21" name="Rectangle 20"/>
              <p:cNvSpPr/>
              <p:nvPr/>
            </p:nvSpPr>
            <p:spPr>
              <a:xfrm>
                <a:off x="762000" y="4084319"/>
                <a:ext cx="1234440" cy="1097280"/>
              </a:xfrm>
              <a:prstGeom prst="rect">
                <a:avLst/>
              </a:prstGeom>
              <a:solidFill>
                <a:srgbClr val="3BBBE3"/>
              </a:solidFill>
              <a:ln>
                <a:solidFill>
                  <a:srgbClr val="3BBBE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Azure</a:t>
                </a:r>
              </a:p>
              <a:p>
                <a:pPr algn="ctr"/>
                <a:r>
                  <a:rPr lang="en-US" sz="1200" dirty="0"/>
                  <a:t>Access Control</a:t>
                </a:r>
              </a:p>
            </p:txBody>
          </p:sp>
          <p:pic>
            <p:nvPicPr>
              <p:cNvPr id="22"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 y="4574186"/>
                <a:ext cx="548640" cy="548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 name="Rectangle 19"/>
            <p:cNvSpPr/>
            <p:nvPr/>
          </p:nvSpPr>
          <p:spPr>
            <a:xfrm>
              <a:off x="5922494" y="2421905"/>
              <a:ext cx="936667" cy="369332"/>
            </a:xfrm>
            <a:prstGeom prst="rect">
              <a:avLst/>
            </a:prstGeom>
          </p:spPr>
          <p:txBody>
            <a:bodyPr wrap="none">
              <a:spAutoFit/>
            </a:bodyPr>
            <a:lstStyle/>
            <a:p>
              <a:r>
                <a:rPr lang="en-US" b="1" dirty="0">
                  <a:solidFill>
                    <a:prstClr val="black"/>
                  </a:solidFill>
                </a:rPr>
                <a:t>OAuth2</a:t>
              </a:r>
              <a:endParaRPr lang="en-US" sz="2800" dirty="0"/>
            </a:p>
          </p:txBody>
        </p:sp>
      </p:grpSp>
      <p:sp>
        <p:nvSpPr>
          <p:cNvPr id="26" name="Rectangle 25"/>
          <p:cNvSpPr/>
          <p:nvPr/>
        </p:nvSpPr>
        <p:spPr>
          <a:xfrm>
            <a:off x="9415982" y="2743419"/>
            <a:ext cx="2005606" cy="2716477"/>
          </a:xfrm>
          <a:prstGeom prst="rect">
            <a:avLst/>
          </a:prstGeom>
          <a:ln/>
        </p:spPr>
        <p:style>
          <a:lnRef idx="2">
            <a:schemeClr val="accent4"/>
          </a:lnRef>
          <a:fillRef idx="1">
            <a:schemeClr val="lt1"/>
          </a:fillRef>
          <a:effectRef idx="0">
            <a:schemeClr val="accent4"/>
          </a:effectRef>
          <a:fontRef idx="minor">
            <a:schemeClr val="dk1"/>
          </a:fontRef>
        </p:style>
        <p:txBody>
          <a:bodyPr rtlCol="0" anchor="t"/>
          <a:lstStyle/>
          <a:p>
            <a:pPr algn="ctr"/>
            <a:r>
              <a:rPr lang="fi-FI" b="1" dirty="0" smtClean="0"/>
              <a:t>Azure Workflow</a:t>
            </a:r>
            <a:endParaRPr lang="en-US" b="1" dirty="0"/>
          </a:p>
        </p:txBody>
      </p:sp>
      <p:grpSp>
        <p:nvGrpSpPr>
          <p:cNvPr id="27" name="Group 26"/>
          <p:cNvGrpSpPr/>
          <p:nvPr/>
        </p:nvGrpSpPr>
        <p:grpSpPr>
          <a:xfrm>
            <a:off x="9857482" y="4277319"/>
            <a:ext cx="1172969" cy="869364"/>
            <a:chOff x="2217420" y="4084319"/>
            <a:chExt cx="1234440" cy="1097280"/>
          </a:xfrm>
        </p:grpSpPr>
        <p:sp>
          <p:nvSpPr>
            <p:cNvPr id="31" name="Rectangle 30"/>
            <p:cNvSpPr/>
            <p:nvPr/>
          </p:nvSpPr>
          <p:spPr>
            <a:xfrm>
              <a:off x="2217420" y="4084319"/>
              <a:ext cx="1234440" cy="1097280"/>
            </a:xfrm>
            <a:prstGeom prst="rect">
              <a:avLst/>
            </a:prstGeom>
            <a:solidFill>
              <a:srgbClr val="3BBBE3"/>
            </a:solidFill>
            <a:ln>
              <a:solidFill>
                <a:srgbClr val="3BBBE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00" dirty="0"/>
                <a:t>Azure</a:t>
              </a:r>
            </a:p>
            <a:p>
              <a:pPr algn="ctr"/>
              <a:r>
                <a:rPr lang="en-US" sz="1300" dirty="0"/>
                <a:t>ServiceBus</a:t>
              </a:r>
            </a:p>
          </p:txBody>
        </p:sp>
        <p:pic>
          <p:nvPicPr>
            <p:cNvPr id="32" name="Picture 3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60320" y="4574186"/>
              <a:ext cx="548640" cy="548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8" name="Group 27"/>
          <p:cNvGrpSpPr/>
          <p:nvPr/>
        </p:nvGrpSpPr>
        <p:grpSpPr>
          <a:xfrm>
            <a:off x="9857482" y="3290212"/>
            <a:ext cx="1172969" cy="869364"/>
            <a:chOff x="3672840" y="4084320"/>
            <a:chExt cx="1234440" cy="1097280"/>
          </a:xfrm>
        </p:grpSpPr>
        <p:sp>
          <p:nvSpPr>
            <p:cNvPr id="29" name="Rectangle 28"/>
            <p:cNvSpPr/>
            <p:nvPr/>
          </p:nvSpPr>
          <p:spPr>
            <a:xfrm>
              <a:off x="3672840" y="4084320"/>
              <a:ext cx="1234440" cy="1097280"/>
            </a:xfrm>
            <a:prstGeom prst="rect">
              <a:avLst/>
            </a:prstGeom>
            <a:solidFill>
              <a:srgbClr val="3BBBE3"/>
            </a:solidFill>
            <a:ln>
              <a:solidFill>
                <a:srgbClr val="3BBBE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00" dirty="0"/>
                <a:t>Azure</a:t>
              </a:r>
            </a:p>
            <a:p>
              <a:pPr algn="ctr"/>
              <a:r>
                <a:rPr lang="en-US" sz="1300" dirty="0"/>
                <a:t>Workflow</a:t>
              </a:r>
            </a:p>
          </p:txBody>
        </p:sp>
        <p:pic>
          <p:nvPicPr>
            <p:cNvPr id="3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15740" y="4574186"/>
              <a:ext cx="548640" cy="548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5" name="Rectangle 24"/>
          <p:cNvSpPr/>
          <p:nvPr/>
        </p:nvSpPr>
        <p:spPr>
          <a:xfrm>
            <a:off x="4261464" y="5576124"/>
            <a:ext cx="2081732" cy="473167"/>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lstStyle/>
          <a:p>
            <a:pPr algn="ctr"/>
            <a:r>
              <a:rPr lang="en-US" sz="1300" dirty="0"/>
              <a:t>Azure Workflow Service Application Proxy</a:t>
            </a:r>
          </a:p>
        </p:txBody>
      </p:sp>
      <p:sp>
        <p:nvSpPr>
          <p:cNvPr id="34" name="Rectangle 33"/>
          <p:cNvSpPr/>
          <p:nvPr/>
        </p:nvSpPr>
        <p:spPr>
          <a:xfrm>
            <a:off x="608915" y="2629156"/>
            <a:ext cx="1630702" cy="814386"/>
          </a:xfrm>
          <a:prstGeom prst="rect">
            <a:avLst/>
          </a:prstGeom>
          <a:ln/>
        </p:spPr>
        <p:style>
          <a:lnRef idx="0">
            <a:schemeClr val="accent5"/>
          </a:lnRef>
          <a:fillRef idx="3">
            <a:schemeClr val="accent5"/>
          </a:fillRef>
          <a:effectRef idx="3">
            <a:schemeClr val="accent5"/>
          </a:effectRef>
          <a:fontRef idx="minor">
            <a:schemeClr val="lt1"/>
          </a:fontRef>
        </p:style>
        <p:txBody>
          <a:bodyPr vert="horz" rtlCol="0" anchor="ctr"/>
          <a:lstStyle/>
          <a:p>
            <a:pPr algn="ctr"/>
            <a:r>
              <a:rPr lang="en-US" sz="1400" b="1" dirty="0">
                <a:solidFill>
                  <a:schemeClr val="bg1"/>
                </a:solidFill>
                <a:latin typeface="Segoe UI" pitchFamily="34" charset="0"/>
                <a:ea typeface="Segoe UI" pitchFamily="34" charset="0"/>
                <a:cs typeface="Segoe UI" pitchFamily="34" charset="0"/>
              </a:rPr>
              <a:t>Visual Studio</a:t>
            </a:r>
          </a:p>
        </p:txBody>
      </p:sp>
      <p:sp>
        <p:nvSpPr>
          <p:cNvPr id="35" name="Rectangle 34"/>
          <p:cNvSpPr/>
          <p:nvPr/>
        </p:nvSpPr>
        <p:spPr>
          <a:xfrm>
            <a:off x="608915" y="3859509"/>
            <a:ext cx="1630702" cy="801148"/>
          </a:xfrm>
          <a:prstGeom prst="rect">
            <a:avLst/>
          </a:prstGeom>
          <a:ln/>
        </p:spPr>
        <p:style>
          <a:lnRef idx="0">
            <a:schemeClr val="accent5"/>
          </a:lnRef>
          <a:fillRef idx="3">
            <a:schemeClr val="accent5"/>
          </a:fillRef>
          <a:effectRef idx="3">
            <a:schemeClr val="accent5"/>
          </a:effectRef>
          <a:fontRef idx="minor">
            <a:schemeClr val="lt1"/>
          </a:fontRef>
        </p:style>
        <p:txBody>
          <a:bodyPr vert="horz" rtlCol="0" anchor="ctr"/>
          <a:lstStyle/>
          <a:p>
            <a:pPr algn="ctr"/>
            <a:r>
              <a:rPr lang="en-US" sz="1400" b="1" dirty="0">
                <a:solidFill>
                  <a:schemeClr val="bg1"/>
                </a:solidFill>
                <a:latin typeface="Segoe UI" pitchFamily="34" charset="0"/>
                <a:ea typeface="Segoe UI" pitchFamily="34" charset="0"/>
                <a:cs typeface="Segoe UI" pitchFamily="34" charset="0"/>
              </a:rPr>
              <a:t>SharePoint Designer</a:t>
            </a:r>
          </a:p>
        </p:txBody>
      </p:sp>
      <p:cxnSp>
        <p:nvCxnSpPr>
          <p:cNvPr id="36" name="Straight Arrow Connector 71"/>
          <p:cNvCxnSpPr>
            <a:stCxn id="35" idx="3"/>
          </p:cNvCxnSpPr>
          <p:nvPr/>
        </p:nvCxnSpPr>
        <p:spPr>
          <a:xfrm>
            <a:off x="2239617" y="4260083"/>
            <a:ext cx="1165755" cy="76"/>
          </a:xfrm>
          <a:prstGeom prst="straightConnector1">
            <a:avLst/>
          </a:prstGeom>
          <a:ln>
            <a:headEnd type="none" w="lg" len="lg"/>
            <a:tailEnd type="stealth" w="lg" len="lg"/>
          </a:ln>
        </p:spPr>
        <p:style>
          <a:lnRef idx="3">
            <a:schemeClr val="dk1"/>
          </a:lnRef>
          <a:fillRef idx="0">
            <a:schemeClr val="dk1"/>
          </a:fillRef>
          <a:effectRef idx="2">
            <a:schemeClr val="dk1"/>
          </a:effectRef>
          <a:fontRef idx="minor">
            <a:schemeClr val="tx1"/>
          </a:fontRef>
        </p:style>
      </p:cxnSp>
      <p:cxnSp>
        <p:nvCxnSpPr>
          <p:cNvPr id="37" name="Straight Arrow Connector 71"/>
          <p:cNvCxnSpPr>
            <a:stCxn id="34" idx="3"/>
          </p:cNvCxnSpPr>
          <p:nvPr/>
        </p:nvCxnSpPr>
        <p:spPr>
          <a:xfrm>
            <a:off x="2239617" y="3036349"/>
            <a:ext cx="1179672" cy="11928"/>
          </a:xfrm>
          <a:prstGeom prst="straightConnector1">
            <a:avLst/>
          </a:prstGeom>
          <a:ln>
            <a:headEnd type="none" w="lg" len="lg"/>
            <a:tailEnd type="stealth" w="lg" len="lg"/>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7831119" y="4648554"/>
            <a:ext cx="960927" cy="3054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dk1"/>
                </a:solidFill>
              </a:rPr>
              <a:t>Events</a:t>
            </a:r>
          </a:p>
        </p:txBody>
      </p:sp>
      <p:grpSp>
        <p:nvGrpSpPr>
          <p:cNvPr id="39" name="Group 38"/>
          <p:cNvGrpSpPr/>
          <p:nvPr/>
        </p:nvGrpSpPr>
        <p:grpSpPr>
          <a:xfrm>
            <a:off x="3887122" y="3825945"/>
            <a:ext cx="2894410" cy="1435167"/>
            <a:chOff x="2602755" y="2999793"/>
            <a:chExt cx="2544686" cy="1384818"/>
          </a:xfrm>
        </p:grpSpPr>
        <p:sp>
          <p:nvSpPr>
            <p:cNvPr id="40" name="TextBox 115"/>
            <p:cNvSpPr txBox="1"/>
            <p:nvPr/>
          </p:nvSpPr>
          <p:spPr>
            <a:xfrm>
              <a:off x="2602755" y="2999793"/>
              <a:ext cx="2544686" cy="1384818"/>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300" dirty="0"/>
                <a:t>Workflow Services</a:t>
              </a:r>
            </a:p>
            <a:p>
              <a:pPr algn="ctr"/>
              <a:r>
                <a:rPr lang="en-US" sz="1300" dirty="0"/>
                <a:t>Manager</a:t>
              </a:r>
            </a:p>
          </p:txBody>
        </p:sp>
        <p:sp>
          <p:nvSpPr>
            <p:cNvPr id="41" name="Rectangle 40"/>
            <p:cNvSpPr/>
            <p:nvPr/>
          </p:nvSpPr>
          <p:spPr>
            <a:xfrm>
              <a:off x="2826327" y="3906778"/>
              <a:ext cx="975428" cy="321868"/>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Instances</a:t>
              </a:r>
            </a:p>
          </p:txBody>
        </p:sp>
        <p:sp>
          <p:nvSpPr>
            <p:cNvPr id="42" name="Rectangle 41"/>
            <p:cNvSpPr/>
            <p:nvPr/>
          </p:nvSpPr>
          <p:spPr>
            <a:xfrm>
              <a:off x="3925039" y="3906778"/>
              <a:ext cx="979470" cy="321868"/>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Interop</a:t>
              </a:r>
            </a:p>
          </p:txBody>
        </p:sp>
        <p:sp>
          <p:nvSpPr>
            <p:cNvPr id="43" name="Rectangle 42"/>
            <p:cNvSpPr/>
            <p:nvPr/>
          </p:nvSpPr>
          <p:spPr>
            <a:xfrm>
              <a:off x="2826327" y="3460376"/>
              <a:ext cx="969074" cy="321868"/>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dirty="0">
                  <a:solidFill>
                    <a:schemeClr val="tx1"/>
                  </a:solidFill>
                </a:rPr>
                <a:t>Deployment</a:t>
              </a:r>
              <a:endParaRPr lang="en-US" sz="1400" dirty="0">
                <a:solidFill>
                  <a:schemeClr val="tx1"/>
                </a:solidFill>
              </a:endParaRPr>
            </a:p>
          </p:txBody>
        </p:sp>
        <p:sp>
          <p:nvSpPr>
            <p:cNvPr id="44" name="Rectangle 43"/>
            <p:cNvSpPr/>
            <p:nvPr/>
          </p:nvSpPr>
          <p:spPr>
            <a:xfrm>
              <a:off x="3918685" y="3460376"/>
              <a:ext cx="985824" cy="321868"/>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Messaging</a:t>
              </a:r>
            </a:p>
          </p:txBody>
        </p:sp>
      </p:grpSp>
      <p:cxnSp>
        <p:nvCxnSpPr>
          <p:cNvPr id="46" name="Straight Arrow Connector 71"/>
          <p:cNvCxnSpPr/>
          <p:nvPr/>
        </p:nvCxnSpPr>
        <p:spPr>
          <a:xfrm flipH="1">
            <a:off x="7235686" y="4164821"/>
            <a:ext cx="2180296" cy="9516"/>
          </a:xfrm>
          <a:prstGeom prst="straightConnector1">
            <a:avLst/>
          </a:prstGeom>
          <a:ln>
            <a:headEnd type="none" w="lg" len="lg"/>
            <a:tailEnd type="stealth" w="lg" len="lg"/>
          </a:ln>
        </p:spPr>
        <p:style>
          <a:lnRef idx="3">
            <a:schemeClr val="dk1"/>
          </a:lnRef>
          <a:fillRef idx="0">
            <a:schemeClr val="dk1"/>
          </a:fillRef>
          <a:effectRef idx="2">
            <a:schemeClr val="dk1"/>
          </a:effectRef>
          <a:fontRef idx="minor">
            <a:schemeClr val="tx1"/>
          </a:fontRef>
        </p:style>
      </p:cxnSp>
      <p:sp>
        <p:nvSpPr>
          <p:cNvPr id="47" name="Rectangle 46"/>
          <p:cNvSpPr/>
          <p:nvPr/>
        </p:nvSpPr>
        <p:spPr>
          <a:xfrm>
            <a:off x="7676685" y="3821166"/>
            <a:ext cx="1315497" cy="301107"/>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REST Calls</a:t>
            </a:r>
          </a:p>
        </p:txBody>
      </p:sp>
      <p:sp>
        <p:nvSpPr>
          <p:cNvPr id="68" name="Title 67"/>
          <p:cNvSpPr>
            <a:spLocks noGrp="1"/>
          </p:cNvSpPr>
          <p:nvPr>
            <p:ph type="title"/>
          </p:nvPr>
        </p:nvSpPr>
        <p:spPr/>
        <p:txBody>
          <a:bodyPr/>
          <a:lstStyle/>
          <a:p>
            <a:r>
              <a:rPr lang="en-US" dirty="0"/>
              <a:t>Workflow Manager </a:t>
            </a:r>
            <a:r>
              <a:rPr lang="en-US" dirty="0" smtClean="0"/>
              <a:t>in SharePoint 2013</a:t>
            </a:r>
            <a:endParaRPr lang="en-US" dirty="0"/>
          </a:p>
        </p:txBody>
      </p:sp>
      <p:pic>
        <p:nvPicPr>
          <p:cNvPr id="45" name="Picture 44"/>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790886" y="1516307"/>
            <a:ext cx="3117281" cy="718436"/>
          </a:xfrm>
          <a:prstGeom prst="rect">
            <a:avLst/>
          </a:prstGeom>
        </p:spPr>
      </p:pic>
    </p:spTree>
    <p:extLst>
      <p:ext uri="{BB962C8B-B14F-4D97-AF65-F5344CB8AC3E}">
        <p14:creationId xmlns:p14="http://schemas.microsoft.com/office/powerpoint/2010/main" val="29731418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par>
                                <p:cTn id="46" presetID="10" presetClass="entr" presetSubtype="0" fill="hold" nodeType="with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fade">
                                      <p:cBhvr>
                                        <p:cTn id="48" dur="500"/>
                                        <p:tgtEl>
                                          <p:spTgt spid="4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500"/>
                                        <p:tgtEl>
                                          <p:spTgt spid="35"/>
                                        </p:tgtEl>
                                      </p:cBhvr>
                                    </p:animEffect>
                                  </p:childTnLst>
                                </p:cTn>
                              </p:par>
                              <p:par>
                                <p:cTn id="57" presetID="10" presetClass="entr" presetSubtype="0" fill="hold"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par>
                                <p:cTn id="60" presetID="10" presetClass="entr" presetSubtype="0" fill="hold"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5" grpId="0" animBg="1"/>
      <p:bldP spid="34" grpId="0" animBg="1"/>
      <p:bldP spid="35" grpId="0" animBg="1"/>
      <p:bldP spid="38" grpId="0"/>
      <p:bldP spid="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SharePoint Workflow Improvements</a:t>
            </a:r>
            <a:endParaRPr lang="en-US" dirty="0"/>
          </a:p>
        </p:txBody>
      </p:sp>
      <p:sp>
        <p:nvSpPr>
          <p:cNvPr id="5" name="Content Placeholder 4"/>
          <p:cNvSpPr>
            <a:spLocks noGrp="1"/>
          </p:cNvSpPr>
          <p:nvPr>
            <p:ph type="body" sz="quarter" idx="10"/>
          </p:nvPr>
        </p:nvSpPr>
        <p:spPr/>
        <p:txBody>
          <a:bodyPr/>
          <a:lstStyle/>
          <a:p>
            <a:r>
              <a:rPr lang="en-US" dirty="0" smtClean="0"/>
              <a:t>Introducing “Stages”</a:t>
            </a:r>
          </a:p>
          <a:p>
            <a:pPr lvl="1"/>
            <a:r>
              <a:rPr lang="en-US" dirty="0" smtClean="0"/>
              <a:t>Provides support for repeating &amp; skipping workflow steps</a:t>
            </a:r>
          </a:p>
          <a:p>
            <a:r>
              <a:rPr lang="en-US" dirty="0" smtClean="0"/>
              <a:t>Declarative workflows have loops</a:t>
            </a:r>
          </a:p>
          <a:p>
            <a:pPr lvl="1"/>
            <a:r>
              <a:rPr lang="en-US" dirty="0" smtClean="0"/>
              <a:t>Loop # times / with condition / with expression</a:t>
            </a:r>
          </a:p>
          <a:p>
            <a:r>
              <a:rPr lang="en-US" dirty="0" smtClean="0"/>
              <a:t>Declarative workflows can call REST/SOAP services</a:t>
            </a:r>
            <a:endParaRPr lang="en-US" dirty="0"/>
          </a:p>
        </p:txBody>
      </p:sp>
    </p:spTree>
    <p:extLst>
      <p:ext uri="{BB962C8B-B14F-4D97-AF65-F5344CB8AC3E}">
        <p14:creationId xmlns:p14="http://schemas.microsoft.com/office/powerpoint/2010/main" val="279592793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SharePoint Workflow Improvements</a:t>
            </a:r>
            <a:endParaRPr lang="en-US" dirty="0"/>
          </a:p>
        </p:txBody>
      </p:sp>
      <p:sp>
        <p:nvSpPr>
          <p:cNvPr id="5" name="Content Placeholder 4"/>
          <p:cNvSpPr>
            <a:spLocks noGrp="1"/>
          </p:cNvSpPr>
          <p:nvPr>
            <p:ph type="body" sz="quarter" idx="10"/>
          </p:nvPr>
        </p:nvSpPr>
        <p:spPr/>
        <p:txBody>
          <a:bodyPr/>
          <a:lstStyle/>
          <a:p>
            <a:r>
              <a:rPr lang="en-US" dirty="0" smtClean="0"/>
              <a:t>SharePoint 2010 required developers when:</a:t>
            </a:r>
          </a:p>
          <a:p>
            <a:pPr lvl="1"/>
            <a:r>
              <a:rPr lang="en-US" dirty="0" smtClean="0"/>
              <a:t>Call SharePoint API</a:t>
            </a:r>
          </a:p>
          <a:p>
            <a:pPr lvl="1"/>
            <a:r>
              <a:rPr lang="en-US" dirty="0" smtClean="0"/>
              <a:t>Connect &amp; query databases</a:t>
            </a:r>
          </a:p>
          <a:p>
            <a:pPr lvl="1"/>
            <a:r>
              <a:rPr lang="en-US" dirty="0" smtClean="0"/>
              <a:t>Consume feeds (ATOM / REST)</a:t>
            </a:r>
          </a:p>
          <a:p>
            <a:pPr lvl="1"/>
            <a:r>
              <a:rPr lang="en-US" dirty="0" smtClean="0"/>
              <a:t>Call Web Services / REST</a:t>
            </a:r>
          </a:p>
          <a:p>
            <a:r>
              <a:rPr lang="en-US" dirty="0" smtClean="0"/>
              <a:t>SharePoint 2013 enables workflow authors to do all this declaratively</a:t>
            </a:r>
            <a:endParaRPr lang="en-US" dirty="0"/>
          </a:p>
        </p:txBody>
      </p:sp>
    </p:spTree>
    <p:extLst>
      <p:ext uri="{BB962C8B-B14F-4D97-AF65-F5344CB8AC3E}">
        <p14:creationId xmlns:p14="http://schemas.microsoft.com/office/powerpoint/2010/main" val="343108208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276F72CE0555344AB9B749F625E26C3" ma:contentTypeVersion="5" ma:contentTypeDescription="Create a new document." ma:contentTypeScope="" ma:versionID="4adc00a1d33d4977991d291431edf7c5">
  <xsd:schema xmlns:xsd="http://www.w3.org/2001/XMLSchema" xmlns:xs="http://www.w3.org/2001/XMLSchema" xmlns:p="http://schemas.microsoft.com/office/2006/metadata/properties" xmlns:ns1="6e7a6285-2992-4427-9fe0-68311798b47d" xmlns:ns2="http://schemas.microsoft.com/sharepoint/v3" targetNamespace="http://schemas.microsoft.com/office/2006/metadata/properties" ma:root="true" ma:fieldsID="3e158f82118d7033ffdae65cd132d5c5" ns1:_="" ns2:_="">
    <xsd:import namespace="6e7a6285-2992-4427-9fe0-68311798b47d"/>
    <xsd:import namespace="http://schemas.microsoft.com/sharepoint/v3"/>
    <xsd:element name="properties">
      <xsd:complexType>
        <xsd:sequence>
          <xsd:element name="documentManagement">
            <xsd:complexType>
              <xsd:all>
                <xsd:element ref="ns1:Asset_x0020_Type" minOccurs="0"/>
                <xsd:element ref="ns2:AverageRating" minOccurs="0"/>
                <xsd:element ref="ns2:RatingCount" minOccurs="0"/>
                <xsd:element ref="ns2:PublishingStartDate" minOccurs="0"/>
                <xsd:element ref="ns2: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7a6285-2992-4427-9fe0-68311798b47d" elementFormDefault="qualified">
    <xsd:import namespace="http://schemas.microsoft.com/office/2006/documentManagement/types"/>
    <xsd:import namespace="http://schemas.microsoft.com/office/infopath/2007/PartnerControls"/>
    <xsd:element name="Asset_x0020_Type" ma:index="0" nillable="true" ma:displayName="Asset Type" ma:default="(N/A)" ma:format="Dropdown" ma:internalName="Asset_x0020_Type">
      <xsd:simpleType>
        <xsd:restriction base="dms:Choice">
          <xsd:enumeration value="(N/A)"/>
          <xsd:enumeration value="PowerPoint Template"/>
          <xsd:enumeration value="Word 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 nillable="true" ma:displayName="Rating (0-5)" ma:decimals="2" ma:description="Average value of all the ratings that have been submitted" ma:indexed="true" ma:internalName="AverageRating" ma:readOnly="true">
      <xsd:simpleType>
        <xsd:restriction base="dms:Number"/>
      </xsd:simpleType>
    </xsd:element>
    <xsd:element name="RatingCount" ma:index="4" nillable="true" ma:displayName="Number of Ratings" ma:decimals="0" ma:description="Number of ratings submitted" ma:internalName="RatingCount" ma:readOnly="true">
      <xsd:simpleType>
        <xsd:restriction base="dms:Number"/>
      </xsd:simpleType>
    </xsd:element>
    <xsd:element name="PublishingStartDate" ma:index="5" nillable="true" ma:displayName="Scheduling Start Date" ma:internalName="PublishingStartDate">
      <xsd:simpleType>
        <xsd:restriction base="dms:Unknown"/>
      </xsd:simpleType>
    </xsd:element>
    <xsd:element name="PublishingExpirationDate" ma:index="6"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Asset_x0020_Type xmlns="6e7a6285-2992-4427-9fe0-68311798b47d">(N/A)</Asset_x0020_Typ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E640A20D-FA67-4B29-8E28-BF564132A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7a6285-2992-4427-9fe0-68311798b47d"/>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sharepoint/v3"/>
    <ds:schemaRef ds:uri="http://purl.org/dc/elements/1.1/"/>
    <ds:schemaRef ds:uri="http://schemas.openxmlformats.org/package/2006/metadata/core-properties"/>
    <ds:schemaRef ds:uri="http://www.w3.org/XML/1998/namespace"/>
    <ds:schemaRef ds:uri="http://schemas.microsoft.com/office/infopath/2007/PartnerControls"/>
    <ds:schemaRef ds:uri="http://schemas.microsoft.com/office/2006/documentManagement/types"/>
    <ds:schemaRef ds:uri="http://purl.org/dc/dcmitype/"/>
    <ds:schemaRef ds:uri="6e7a6285-2992-4427-9fe0-68311798b47d"/>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317</TotalTime>
  <Words>4702</Words>
  <Application>Microsoft Office PowerPoint</Application>
  <PresentationFormat>Custom</PresentationFormat>
  <Paragraphs>386</Paragraphs>
  <Slides>34</Slides>
  <Notes>30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Arial</vt:lpstr>
      <vt:lpstr>Calibri</vt:lpstr>
      <vt:lpstr>Consolas</vt:lpstr>
      <vt:lpstr>Segoe UI</vt:lpstr>
      <vt:lpstr>Segoe UI Light</vt:lpstr>
      <vt:lpstr>Wingdings</vt:lpstr>
      <vt:lpstr>5-30055_SharePoint Template 2012 - 16x9 - White Background</vt:lpstr>
      <vt:lpstr>5-30055_SharePoint Template 2012 - 16x9 - Colored Accent Slides</vt:lpstr>
      <vt:lpstr>SharePoint 2013 Workflow</vt:lpstr>
      <vt:lpstr>Agenda</vt:lpstr>
      <vt:lpstr>Introduction</vt:lpstr>
      <vt:lpstr>Workflow in SharePoint 2010</vt:lpstr>
      <vt:lpstr>Workflow in SharePoint 2013</vt:lpstr>
      <vt:lpstr>SharePoint 2013 &amp; Windows Azure Workflow</vt:lpstr>
      <vt:lpstr>Workflow Manager in SharePoint 2013</vt:lpstr>
      <vt:lpstr>SharePoint Workflow Improvements</vt:lpstr>
      <vt:lpstr>SharePoint Workflow Improvements</vt:lpstr>
      <vt:lpstr>Creating custom workflows</vt:lpstr>
      <vt:lpstr>Creating Custom Workflows</vt:lpstr>
      <vt:lpstr>SharePoint Designer 2013</vt:lpstr>
      <vt:lpstr>SharePoint Designer – Visual Designer</vt:lpstr>
      <vt:lpstr>PowerPoint Presentation</vt:lpstr>
      <vt:lpstr>SharePoint Designer Workflow Stages</vt:lpstr>
      <vt:lpstr>SharePoint Designer - Stages</vt:lpstr>
      <vt:lpstr>Actions, Conditions &amp; Loops</vt:lpstr>
      <vt:lpstr>PowerPoint Presentation</vt:lpstr>
      <vt:lpstr>Workflow Tooling Compared</vt:lpstr>
      <vt:lpstr>Visual Studio Workflow Tooling</vt:lpstr>
      <vt:lpstr>Visual Studio: Two Types of Workflow </vt:lpstr>
      <vt:lpstr>Declarative vs. Programmatic Workflows</vt:lpstr>
      <vt:lpstr>Dynamic Values</vt:lpstr>
      <vt:lpstr>DynamicValue Type</vt:lpstr>
      <vt:lpstr>DynamicValue Example</vt:lpstr>
      <vt:lpstr>PowerPoint Presentation</vt:lpstr>
      <vt:lpstr>Workflow Interop Bridge</vt:lpstr>
      <vt:lpstr>Workflow Interop Bridge</vt:lpstr>
      <vt:lpstr>Workflows and SP Apps</vt:lpstr>
      <vt:lpstr>Workflow Powered SharePoint Apps</vt:lpstr>
      <vt:lpstr>Use Workflows in SP Apps for</vt:lpstr>
      <vt:lpstr>Summary</vt:lpstr>
      <vt:lpstr>PowerPoint Presentation</vt:lpstr>
      <vt:lpstr>PowerPoint Presentation</vt:lpstr>
    </vt:vector>
  </TitlesOfParts>
  <Manager>Vesa Juvonen</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SP2013 Ignite Developer</dc:title>
  <dc:creator>Vesa.Juvonen@microsoft.com</dc:creator>
  <cp:keywords>SharePoint; Ignite</cp:keywords>
  <dc:description>SP2013 Ignite - Developer</dc:description>
  <cp:lastModifiedBy>Vesa Juvonen</cp:lastModifiedBy>
  <cp:revision>1</cp:revision>
  <dcterms:created xsi:type="dcterms:W3CDTF">2012-06-08T22:41:39Z</dcterms:created>
  <dcterms:modified xsi:type="dcterms:W3CDTF">2012-11-09T10:47:28Z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0x0101003276F72CE0555344AB9B749F625E26C3</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