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9" r:id="rId2"/>
    <p:sldId id="411" r:id="rId3"/>
    <p:sldId id="420" r:id="rId4"/>
    <p:sldId id="402" r:id="rId5"/>
    <p:sldId id="403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1" r:id="rId15"/>
    <p:sldId id="422" r:id="rId16"/>
    <p:sldId id="423" r:id="rId17"/>
    <p:sldId id="30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C0BE72"/>
    <a:srgbClr val="87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6" autoAdjust="0"/>
    <p:restoredTop sz="84788" autoAdjust="0"/>
  </p:normalViewPr>
  <p:slideViewPr>
    <p:cSldViewPr snapToGrid="0" showGuides="1">
      <p:cViewPr varScale="1">
        <p:scale>
          <a:sx n="73" d="100"/>
          <a:sy n="73" d="100"/>
        </p:scale>
        <p:origin x="97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EB94D-BDDD-4798-956E-D08F3AC678C9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CE31-D405-4E45-9B5F-47CE615D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6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6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1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7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6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3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7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1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1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2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2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7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7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4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9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E4A2-118C-4156-BF3A-76C2BCDE03AF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575645" y="4633880"/>
            <a:ext cx="7040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Catalogues generation</a:t>
            </a: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265648"/>
            <a:ext cx="11175766" cy="4351338"/>
          </a:xfrm>
        </p:spPr>
        <p:txBody>
          <a:bodyPr>
            <a:noAutofit/>
          </a:bodyPr>
          <a:lstStyle/>
          <a:p>
            <a:r>
              <a:rPr lang="en-US" altLang="zh-TW" sz="2400" dirty="0" err="1"/>
              <a:t>Matlab</a:t>
            </a:r>
            <a:r>
              <a:rPr lang="en-US" altLang="zh-TW" sz="2400" dirty="0"/>
              <a:t> code: </a:t>
            </a:r>
            <a:r>
              <a:rPr lang="en-US" altLang="zh-TW" sz="2400" i="1" dirty="0" err="1">
                <a:solidFill>
                  <a:srgbClr val="0000FF"/>
                </a:solidFill>
              </a:rPr>
              <a:t>LIS_coverage_circumcenter.m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TW" sz="2400" dirty="0"/>
              <a:t>Input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real_catalogue.txt</a:t>
            </a:r>
            <a:r>
              <a:rPr lang="en-US" altLang="zh-TW" sz="2000" dirty="0"/>
              <a:t>: all stars catalogue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qtm_triangle_circumcenter.txt</a:t>
            </a:r>
            <a:r>
              <a:rPr lang="en-US" altLang="zh-TW" sz="2000" dirty="0"/>
              <a:t>: 131,072 test points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guide_catalogue_1.txt </a:t>
            </a:r>
            <a:r>
              <a:rPr lang="en-US" altLang="zh-TW" sz="2000" dirty="0"/>
              <a:t>: Feature Sequence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guide_catalogue_ID_1.txt </a:t>
            </a:r>
            <a:r>
              <a:rPr lang="en-US" altLang="zh-TW" sz="2000" dirty="0"/>
              <a:t>: Nearby Stars ID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mapping_talbe_1.txt</a:t>
            </a:r>
            <a:r>
              <a:rPr lang="en-US" altLang="zh-TW" sz="2000" dirty="0"/>
              <a:t>: LIS mapping table</a:t>
            </a:r>
          </a:p>
          <a:p>
            <a:pPr marL="457200" lvl="1" indent="0">
              <a:buNone/>
            </a:pPr>
            <a:r>
              <a:rPr lang="en-US" altLang="zh-TW" sz="2000" dirty="0"/>
              <a:t>Miss partner star mode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guide_catalogue_2.txt </a:t>
            </a:r>
            <a:r>
              <a:rPr lang="en-US" altLang="zh-TW" sz="2000" dirty="0"/>
              <a:t>: Feature Sequence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guide_catalogue_ID_2.txt </a:t>
            </a:r>
            <a:r>
              <a:rPr lang="en-US" altLang="zh-TW" sz="2000" dirty="0"/>
              <a:t>: Nearby Stars ID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mapping_talbe_2.txt</a:t>
            </a:r>
            <a:r>
              <a:rPr lang="en-US" altLang="zh-TW" sz="2000" dirty="0"/>
              <a:t>: LIS mapping table</a:t>
            </a:r>
          </a:p>
          <a:p>
            <a:r>
              <a:rPr lang="en-US" altLang="zh-TW" sz="2400" dirty="0"/>
              <a:t>Output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gva_coverage_result.txt</a:t>
            </a:r>
            <a:r>
              <a:rPr lang="en-US" altLang="zh-TW" sz="2000" dirty="0"/>
              <a:t>: result of Algorithm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gva_coverage_NG_result.txt</a:t>
            </a:r>
            <a:r>
              <a:rPr lang="en-US" altLang="zh-TW" sz="2000" dirty="0"/>
              <a:t>: NG test </a:t>
            </a:r>
            <a:r>
              <a:rPr lang="en-US" altLang="zh-TW" sz="2000" dirty="0" err="1"/>
              <a:t>pioints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  <a:p>
            <a:endParaRPr lang="zh-TW" altLang="en-US" sz="2000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1" name="TextBox 6"/>
          <p:cNvSpPr txBox="1"/>
          <p:nvPr/>
        </p:nvSpPr>
        <p:spPr>
          <a:xfrm>
            <a:off x="1250932" y="168684"/>
            <a:ext cx="1020954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 mode matching</a:t>
            </a:r>
          </a:p>
        </p:txBody>
      </p:sp>
    </p:spTree>
    <p:extLst>
      <p:ext uri="{BB962C8B-B14F-4D97-AF65-F5344CB8AC3E}">
        <p14:creationId xmlns:p14="http://schemas.microsoft.com/office/powerpoint/2010/main" val="218931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50932" y="168684"/>
            <a:ext cx="890906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TRK mode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40178" y="1759770"/>
            <a:ext cx="733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TW" sz="2400" dirty="0" err="1">
                <a:solidFill>
                  <a:srgbClr val="0000FF"/>
                </a:solidFill>
              </a:rPr>
              <a:t>TRK_matching.m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演算法主體。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77418" y="1015243"/>
            <a:ext cx="848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所使用之演算法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(Geometric Pattern Voting Algorithm):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40178" y="3049573"/>
            <a:ext cx="8320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TW" sz="2400" dirty="0" err="1">
                <a:solidFill>
                  <a:srgbClr val="0000FF"/>
                </a:solidFill>
              </a:rPr>
              <a:t>TRK_matching_oneshot.m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隨機挑選天求任意點做為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FOV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中心點，測試演算法在該點結果。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5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500505"/>
            <a:ext cx="10810006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code: </a:t>
            </a:r>
            <a:r>
              <a:rPr lang="en-US" altLang="zh-TW" i="1" dirty="0" err="1">
                <a:solidFill>
                  <a:srgbClr val="0000FF"/>
                </a:solidFill>
              </a:rPr>
              <a:t>TRK_matching.m</a:t>
            </a:r>
            <a:r>
              <a:rPr lang="en-US" altLang="zh-TW" i="1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(function)</a:t>
            </a:r>
            <a:r>
              <a:rPr lang="en-US" altLang="zh-TW" i="1" dirty="0"/>
              <a:t> </a:t>
            </a:r>
          </a:p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X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X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6"/>
          <p:cNvSpPr txBox="1"/>
          <p:nvPr/>
        </p:nvSpPr>
        <p:spPr>
          <a:xfrm>
            <a:off x="1250932" y="168684"/>
            <a:ext cx="940690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TRK mode matching</a:t>
            </a:r>
          </a:p>
        </p:txBody>
      </p:sp>
    </p:spTree>
    <p:extLst>
      <p:ext uri="{BB962C8B-B14F-4D97-AF65-F5344CB8AC3E}">
        <p14:creationId xmlns:p14="http://schemas.microsoft.com/office/powerpoint/2010/main" val="313034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31925CE-B401-4F29-8A5E-6922CE87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7" y="3722560"/>
            <a:ext cx="4032000" cy="3024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106124"/>
            <a:ext cx="10810006" cy="5640436"/>
          </a:xfrm>
        </p:spPr>
        <p:txBody>
          <a:bodyPr>
            <a:noAutofit/>
          </a:bodyPr>
          <a:lstStyle/>
          <a:p>
            <a:r>
              <a:rPr lang="en-US" altLang="zh-TW" sz="2400" dirty="0" err="1"/>
              <a:t>Matlab</a:t>
            </a:r>
            <a:r>
              <a:rPr lang="en-US" altLang="zh-TW" sz="2400" dirty="0"/>
              <a:t> code: </a:t>
            </a:r>
            <a:r>
              <a:rPr lang="en-US" altLang="zh-TW" sz="2400" i="1" dirty="0" err="1">
                <a:solidFill>
                  <a:srgbClr val="0000FF"/>
                </a:solidFill>
              </a:rPr>
              <a:t>gva_TRK_oneshot.m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Input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real_catalogue.txt</a:t>
            </a:r>
            <a:r>
              <a:rPr lang="en-US" altLang="zh-TW" sz="2000" dirty="0"/>
              <a:t>: all stars catalogue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guide_catalogue_1.txt </a:t>
            </a:r>
            <a:r>
              <a:rPr lang="en-US" altLang="zh-TW" sz="2000" dirty="0"/>
              <a:t>: Feature Sequence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guide_catalogue_ID_1.txt </a:t>
            </a:r>
            <a:r>
              <a:rPr lang="en-US" altLang="zh-TW" sz="2000" dirty="0"/>
              <a:t>: Nearby Stars ID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catalogue_TRK_1.txt</a:t>
            </a:r>
            <a:r>
              <a:rPr lang="en-US" altLang="zh-TW" sz="2000" dirty="0"/>
              <a:t>: star index catalogue</a:t>
            </a:r>
          </a:p>
          <a:p>
            <a:pPr marL="457200" lvl="1" indent="0">
              <a:buNone/>
            </a:pPr>
            <a:r>
              <a:rPr lang="en-US" altLang="zh-TW" sz="2000" dirty="0"/>
              <a:t>Miss partner star mode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guide_catalogue_2.txt </a:t>
            </a:r>
            <a:r>
              <a:rPr lang="en-US" altLang="zh-TW" sz="2000" dirty="0"/>
              <a:t>: Feature Sequence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guide_catalogue_ID_2.txt </a:t>
            </a:r>
            <a:r>
              <a:rPr lang="en-US" altLang="zh-TW" sz="2000" dirty="0"/>
              <a:t>: Nearby Stars ID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catalogue_TRK_2.txt</a:t>
            </a:r>
            <a:r>
              <a:rPr lang="en-US" altLang="zh-TW" sz="2000" dirty="0"/>
              <a:t>: star index catalogue</a:t>
            </a:r>
          </a:p>
          <a:p>
            <a:r>
              <a:rPr lang="en-US" altLang="zh-TW" sz="2400" dirty="0"/>
              <a:t>Output</a:t>
            </a:r>
          </a:p>
          <a:p>
            <a:pPr lvl="1"/>
            <a:r>
              <a:rPr lang="en-US" altLang="zh-TW" sz="2000" dirty="0"/>
              <a:t>Figure(2) :</a:t>
            </a:r>
          </a:p>
          <a:p>
            <a:pPr lvl="2"/>
            <a:r>
              <a:rPr lang="en-US" altLang="zh-TW" dirty="0"/>
              <a:t>Final output stars ID : ID of Matched Stars</a:t>
            </a:r>
          </a:p>
          <a:p>
            <a:pPr lvl="2"/>
            <a:r>
              <a:rPr lang="en-US" altLang="zh-TW" dirty="0"/>
              <a:t>GVA Match Results: 0 -&gt; NG match , 1 -&gt; match OK ,</a:t>
            </a:r>
          </a:p>
          <a:p>
            <a:pPr marL="3200400" lvl="7" indent="0">
              <a:buNone/>
            </a:pPr>
            <a:r>
              <a:rPr lang="en-US" altLang="zh-TW" sz="2000" dirty="0"/>
              <a:t>2 -&gt; mismatch </a:t>
            </a:r>
          </a:p>
          <a:p>
            <a:pPr lvl="1"/>
            <a:endParaRPr lang="zh-TW" altLang="en-US" sz="2000" dirty="0"/>
          </a:p>
          <a:p>
            <a:endParaRPr lang="zh-TW" altLang="en-US" sz="2000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6"/>
          <p:cNvSpPr txBox="1"/>
          <p:nvPr/>
        </p:nvSpPr>
        <p:spPr>
          <a:xfrm>
            <a:off x="1250932" y="168684"/>
            <a:ext cx="940690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TRK mode matching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1450320" y="4607415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7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16623" y="4633880"/>
            <a:ext cx="8558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CCS</a:t>
            </a:r>
            <a:r>
              <a:rPr lang="zh-TW" altLang="en-US" sz="60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Catalogue Generation</a:t>
            </a:r>
            <a:endParaRPr lang="zh-CN" altLang="en-US" sz="6000" dirty="0">
              <a:solidFill>
                <a:srgbClr val="2E75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1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164077"/>
            <a:ext cx="10810006" cy="5357495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Matlab</a:t>
            </a:r>
            <a:r>
              <a:rPr lang="en-US" altLang="zh-TW" sz="2400" dirty="0"/>
              <a:t> code: </a:t>
            </a:r>
            <a:r>
              <a:rPr lang="pt-BR" altLang="zh-TW" sz="2400" i="1" dirty="0">
                <a:solidFill>
                  <a:srgbClr val="0000FF"/>
                </a:solidFill>
              </a:rPr>
              <a:t>catalogue_to_C</a:t>
            </a:r>
            <a:r>
              <a:rPr lang="en-US" altLang="zh-TW" sz="2400" i="1" dirty="0">
                <a:solidFill>
                  <a:srgbClr val="0000FF"/>
                </a:solidFill>
              </a:rPr>
              <a:t>.m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Input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real_catalogue.txt</a:t>
            </a:r>
            <a:r>
              <a:rPr lang="en-US" altLang="zh-TW" sz="2000" dirty="0"/>
              <a:t>: all sky-stars catalogue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Onboard Star Catalogue 1 (normal mode)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guide_catalogue_1.txt </a:t>
            </a:r>
            <a:r>
              <a:rPr lang="en-US" altLang="zh-TW" sz="2000" dirty="0"/>
              <a:t>: Feature Sequence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guide_catalogue_ID_1.txt </a:t>
            </a:r>
            <a:r>
              <a:rPr lang="en-US" altLang="zh-TW" sz="2000" dirty="0"/>
              <a:t>: Nearby Stars ID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catalogue_TRK_1.txt</a:t>
            </a:r>
            <a:r>
              <a:rPr lang="en-US" altLang="zh-TW" sz="2000" dirty="0"/>
              <a:t>: star index catalogue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mapping_talbe_1.txt</a:t>
            </a:r>
            <a:r>
              <a:rPr lang="en-US" altLang="zh-TW" sz="2000" dirty="0"/>
              <a:t>: LIS mapping table</a:t>
            </a:r>
          </a:p>
          <a:p>
            <a:pPr marL="457200" lvl="1" indent="0">
              <a:buNone/>
            </a:pPr>
            <a:r>
              <a:rPr lang="en-US" altLang="zh-TW" sz="2000" dirty="0"/>
              <a:t>Onboard Star Catalogue 2 (miss partner star mode)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guide_catalogue_2.txt </a:t>
            </a:r>
            <a:r>
              <a:rPr lang="en-US" altLang="zh-TW" sz="2000" dirty="0"/>
              <a:t>: Feature Sequence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guide_catalogue_ID_2.txt </a:t>
            </a:r>
            <a:r>
              <a:rPr lang="en-US" altLang="zh-TW" sz="2000" dirty="0"/>
              <a:t>: Nearby Stars ID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catalogue_TRK_2.txt</a:t>
            </a:r>
            <a:r>
              <a:rPr lang="en-US" altLang="zh-TW" sz="2000" dirty="0"/>
              <a:t>: star index catalogue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mapping_talbe_2.txt</a:t>
            </a:r>
            <a:r>
              <a:rPr lang="en-US" altLang="zh-TW" sz="2000" dirty="0"/>
              <a:t>: LIS mapping table</a:t>
            </a:r>
          </a:p>
          <a:p>
            <a:pPr marL="457200" lvl="1" indent="0">
              <a:buNone/>
            </a:pPr>
            <a:endParaRPr lang="zh-TW" altLang="en-US" sz="2000" dirty="0"/>
          </a:p>
          <a:p>
            <a:endParaRPr lang="zh-TW" altLang="en-US" sz="2000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6"/>
          <p:cNvSpPr txBox="1"/>
          <p:nvPr/>
        </p:nvSpPr>
        <p:spPr>
          <a:xfrm>
            <a:off x="1250932" y="168684"/>
            <a:ext cx="940690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CCS Catalogue generation (1)</a:t>
            </a:r>
          </a:p>
        </p:txBody>
      </p:sp>
    </p:spTree>
    <p:extLst>
      <p:ext uri="{BB962C8B-B14F-4D97-AF65-F5344CB8AC3E}">
        <p14:creationId xmlns:p14="http://schemas.microsoft.com/office/powerpoint/2010/main" val="294432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164077"/>
            <a:ext cx="10810006" cy="535749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Output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real_catalogue.txt</a:t>
            </a:r>
            <a:r>
              <a:rPr lang="en-US" altLang="zh-TW" sz="2000" dirty="0"/>
              <a:t>: all sky-stars catalogue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Onboard Star Catalogue 1 (normal mode)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Guide_Catalog_1.txt </a:t>
            </a:r>
            <a:r>
              <a:rPr lang="en-US" altLang="zh-TW" sz="2000" dirty="0"/>
              <a:t>: Star Catalogue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Searching_List_1.txt </a:t>
            </a:r>
            <a:r>
              <a:rPr lang="en-US" altLang="zh-TW" sz="2000" dirty="0"/>
              <a:t>: Feature List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Mapping_Talbe_1_C.txt</a:t>
            </a:r>
            <a:r>
              <a:rPr lang="en-US" altLang="zh-TW" sz="2000" dirty="0"/>
              <a:t>: LIS mapping table</a:t>
            </a:r>
          </a:p>
          <a:p>
            <a:pPr marL="457200" lvl="1" indent="0">
              <a:buNone/>
            </a:pPr>
            <a:r>
              <a:rPr lang="en-US" altLang="zh-TW" sz="2000" dirty="0"/>
              <a:t>Onboard Star Catalogue 2 (miss partner star mode)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Guide_Catalog_1.txt </a:t>
            </a:r>
            <a:r>
              <a:rPr lang="en-US" altLang="zh-TW" sz="2000" dirty="0"/>
              <a:t>: Star Catalogue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Searching_List_1.txt </a:t>
            </a:r>
            <a:r>
              <a:rPr lang="en-US" altLang="zh-TW" sz="2000" dirty="0"/>
              <a:t>: Feature List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Mapping_Talbe_1_C.txt</a:t>
            </a:r>
            <a:r>
              <a:rPr lang="en-US" altLang="zh-TW" sz="2000" dirty="0"/>
              <a:t>: LIS mapping table</a:t>
            </a:r>
          </a:p>
          <a:p>
            <a:pPr marL="457200" lvl="1" indent="0">
              <a:buNone/>
            </a:pPr>
            <a:endParaRPr lang="zh-TW" altLang="en-US" sz="2000" dirty="0"/>
          </a:p>
          <a:p>
            <a:endParaRPr lang="zh-TW" altLang="en-US" sz="2000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6"/>
          <p:cNvSpPr txBox="1"/>
          <p:nvPr/>
        </p:nvSpPr>
        <p:spPr>
          <a:xfrm>
            <a:off x="1250932" y="168684"/>
            <a:ext cx="940690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CCS Catalogue generation (2)</a:t>
            </a:r>
          </a:p>
        </p:txBody>
      </p:sp>
    </p:spTree>
    <p:extLst>
      <p:ext uri="{BB962C8B-B14F-4D97-AF65-F5344CB8AC3E}">
        <p14:creationId xmlns:p14="http://schemas.microsoft.com/office/powerpoint/2010/main" val="343877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5973593" y="4169"/>
            <a:ext cx="1134734" cy="926498"/>
          </a:xfrm>
          <a:custGeom>
            <a:avLst/>
            <a:gdLst>
              <a:gd name="T0" fmla="*/ 114 w 227"/>
              <a:gd name="T1" fmla="*/ 0 h 194"/>
              <a:gd name="T2" fmla="*/ 0 w 227"/>
              <a:gd name="T3" fmla="*/ 0 h 194"/>
              <a:gd name="T4" fmla="*/ 57 w 227"/>
              <a:gd name="T5" fmla="*/ 97 h 194"/>
              <a:gd name="T6" fmla="*/ 114 w 227"/>
              <a:gd name="T7" fmla="*/ 194 h 194"/>
              <a:gd name="T8" fmla="*/ 171 w 227"/>
              <a:gd name="T9" fmla="*/ 97 h 194"/>
              <a:gd name="T10" fmla="*/ 227 w 227"/>
              <a:gd name="T11" fmla="*/ 0 h 194"/>
              <a:gd name="T12" fmla="*/ 114 w 227"/>
              <a:gd name="T1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4">
                <a:moveTo>
                  <a:pt x="114" y="0"/>
                </a:moveTo>
                <a:lnTo>
                  <a:pt x="0" y="0"/>
                </a:lnTo>
                <a:lnTo>
                  <a:pt x="57" y="97"/>
                </a:lnTo>
                <a:lnTo>
                  <a:pt x="114" y="194"/>
                </a:lnTo>
                <a:lnTo>
                  <a:pt x="171" y="97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517991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713183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727706" y="4169"/>
            <a:ext cx="294932" cy="234014"/>
          </a:xfrm>
          <a:custGeom>
            <a:avLst/>
            <a:gdLst>
              <a:gd name="T0" fmla="*/ 29 w 59"/>
              <a:gd name="T1" fmla="*/ 0 h 49"/>
              <a:gd name="T2" fmla="*/ 0 w 59"/>
              <a:gd name="T3" fmla="*/ 0 h 49"/>
              <a:gd name="T4" fmla="*/ 14 w 59"/>
              <a:gd name="T5" fmla="*/ 23 h 49"/>
              <a:gd name="T6" fmla="*/ 29 w 59"/>
              <a:gd name="T7" fmla="*/ 49 h 49"/>
              <a:gd name="T8" fmla="*/ 43 w 59"/>
              <a:gd name="T9" fmla="*/ 23 h 49"/>
              <a:gd name="T10" fmla="*/ 59 w 59"/>
              <a:gd name="T11" fmla="*/ 0 h 49"/>
              <a:gd name="T12" fmla="*/ 29 w 5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9">
                <a:moveTo>
                  <a:pt x="29" y="0"/>
                </a:moveTo>
                <a:lnTo>
                  <a:pt x="0" y="0"/>
                </a:lnTo>
                <a:lnTo>
                  <a:pt x="14" y="23"/>
                </a:lnTo>
                <a:lnTo>
                  <a:pt x="29" y="49"/>
                </a:lnTo>
                <a:lnTo>
                  <a:pt x="43" y="23"/>
                </a:lnTo>
                <a:lnTo>
                  <a:pt x="59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318039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263760" y="419659"/>
            <a:ext cx="294932" cy="238788"/>
          </a:xfrm>
          <a:custGeom>
            <a:avLst/>
            <a:gdLst>
              <a:gd name="T0" fmla="*/ 31 w 59"/>
              <a:gd name="T1" fmla="*/ 0 h 50"/>
              <a:gd name="T2" fmla="*/ 0 w 59"/>
              <a:gd name="T3" fmla="*/ 0 h 50"/>
              <a:gd name="T4" fmla="*/ 14 w 59"/>
              <a:gd name="T5" fmla="*/ 24 h 50"/>
              <a:gd name="T6" fmla="*/ 31 w 59"/>
              <a:gd name="T7" fmla="*/ 50 h 50"/>
              <a:gd name="T8" fmla="*/ 45 w 59"/>
              <a:gd name="T9" fmla="*/ 24 h 50"/>
              <a:gd name="T10" fmla="*/ 59 w 59"/>
              <a:gd name="T11" fmla="*/ 0 h 50"/>
              <a:gd name="T12" fmla="*/ 31 w 59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0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627494" y="4169"/>
            <a:ext cx="299929" cy="234014"/>
          </a:xfrm>
          <a:custGeom>
            <a:avLst/>
            <a:gdLst>
              <a:gd name="T0" fmla="*/ 29 w 60"/>
              <a:gd name="T1" fmla="*/ 0 h 49"/>
              <a:gd name="T2" fmla="*/ 0 w 60"/>
              <a:gd name="T3" fmla="*/ 0 h 49"/>
              <a:gd name="T4" fmla="*/ 15 w 60"/>
              <a:gd name="T5" fmla="*/ 23 h 49"/>
              <a:gd name="T6" fmla="*/ 29 w 60"/>
              <a:gd name="T7" fmla="*/ 49 h 49"/>
              <a:gd name="T8" fmla="*/ 43 w 60"/>
              <a:gd name="T9" fmla="*/ 23 h 49"/>
              <a:gd name="T10" fmla="*/ 60 w 60"/>
              <a:gd name="T11" fmla="*/ 0 h 49"/>
              <a:gd name="T12" fmla="*/ 29 w 60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9">
                <a:moveTo>
                  <a:pt x="29" y="0"/>
                </a:moveTo>
                <a:lnTo>
                  <a:pt x="0" y="0"/>
                </a:lnTo>
                <a:lnTo>
                  <a:pt x="15" y="23"/>
                </a:lnTo>
                <a:lnTo>
                  <a:pt x="29" y="49"/>
                </a:lnTo>
                <a:lnTo>
                  <a:pt x="43" y="23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298750" y="419659"/>
            <a:ext cx="874795" cy="740245"/>
          </a:xfrm>
          <a:custGeom>
            <a:avLst/>
            <a:gdLst>
              <a:gd name="T0" fmla="*/ 42 w 175"/>
              <a:gd name="T1" fmla="*/ 76 h 155"/>
              <a:gd name="T2" fmla="*/ 0 w 175"/>
              <a:gd name="T3" fmla="*/ 155 h 155"/>
              <a:gd name="T4" fmla="*/ 88 w 175"/>
              <a:gd name="T5" fmla="*/ 152 h 155"/>
              <a:gd name="T6" fmla="*/ 175 w 175"/>
              <a:gd name="T7" fmla="*/ 152 h 155"/>
              <a:gd name="T8" fmla="*/ 133 w 175"/>
              <a:gd name="T9" fmla="*/ 76 h 155"/>
              <a:gd name="T10" fmla="*/ 88 w 175"/>
              <a:gd name="T11" fmla="*/ 0 h 155"/>
              <a:gd name="T12" fmla="*/ 42 w 175"/>
              <a:gd name="T13" fmla="*/ 7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55">
                <a:moveTo>
                  <a:pt x="42" y="76"/>
                </a:moveTo>
                <a:lnTo>
                  <a:pt x="0" y="155"/>
                </a:lnTo>
                <a:lnTo>
                  <a:pt x="88" y="152"/>
                </a:lnTo>
                <a:lnTo>
                  <a:pt x="175" y="152"/>
                </a:lnTo>
                <a:lnTo>
                  <a:pt x="133" y="76"/>
                </a:lnTo>
                <a:lnTo>
                  <a:pt x="88" y="0"/>
                </a:lnTo>
                <a:lnTo>
                  <a:pt x="42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967650" y="-10160"/>
            <a:ext cx="399906" cy="353407"/>
          </a:xfrm>
          <a:custGeom>
            <a:avLst/>
            <a:gdLst>
              <a:gd name="T0" fmla="*/ 19 w 80"/>
              <a:gd name="T1" fmla="*/ 38 h 74"/>
              <a:gd name="T2" fmla="*/ 0 w 80"/>
              <a:gd name="T3" fmla="*/ 74 h 74"/>
              <a:gd name="T4" fmla="*/ 40 w 80"/>
              <a:gd name="T5" fmla="*/ 71 h 74"/>
              <a:gd name="T6" fmla="*/ 80 w 80"/>
              <a:gd name="T7" fmla="*/ 71 h 74"/>
              <a:gd name="T8" fmla="*/ 61 w 80"/>
              <a:gd name="T9" fmla="*/ 36 h 74"/>
              <a:gd name="T10" fmla="*/ 40 w 80"/>
              <a:gd name="T11" fmla="*/ 0 h 74"/>
              <a:gd name="T12" fmla="*/ 19 w 80"/>
              <a:gd name="T13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4">
                <a:moveTo>
                  <a:pt x="19" y="38"/>
                </a:moveTo>
                <a:lnTo>
                  <a:pt x="0" y="74"/>
                </a:lnTo>
                <a:lnTo>
                  <a:pt x="40" y="71"/>
                </a:lnTo>
                <a:lnTo>
                  <a:pt x="80" y="71"/>
                </a:lnTo>
                <a:lnTo>
                  <a:pt x="61" y="36"/>
                </a:lnTo>
                <a:lnTo>
                  <a:pt x="40" y="0"/>
                </a:lnTo>
                <a:lnTo>
                  <a:pt x="19" y="3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108324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4728885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3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494649" y="1102594"/>
            <a:ext cx="684840" cy="563540"/>
          </a:xfrm>
          <a:custGeom>
            <a:avLst/>
            <a:gdLst>
              <a:gd name="T0" fmla="*/ 69 w 137"/>
              <a:gd name="T1" fmla="*/ 0 h 118"/>
              <a:gd name="T2" fmla="*/ 0 w 137"/>
              <a:gd name="T3" fmla="*/ 0 h 118"/>
              <a:gd name="T4" fmla="*/ 33 w 137"/>
              <a:gd name="T5" fmla="*/ 59 h 118"/>
              <a:gd name="T6" fmla="*/ 69 w 137"/>
              <a:gd name="T7" fmla="*/ 118 h 118"/>
              <a:gd name="T8" fmla="*/ 102 w 137"/>
              <a:gd name="T9" fmla="*/ 59 h 118"/>
              <a:gd name="T10" fmla="*/ 137 w 137"/>
              <a:gd name="T11" fmla="*/ 0 h 118"/>
              <a:gd name="T12" fmla="*/ 69 w 13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7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124029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88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88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654376" y="4169"/>
            <a:ext cx="1719594" cy="1413626"/>
          </a:xfrm>
          <a:custGeom>
            <a:avLst/>
            <a:gdLst>
              <a:gd name="T0" fmla="*/ 171 w 344"/>
              <a:gd name="T1" fmla="*/ 0 h 296"/>
              <a:gd name="T2" fmla="*/ 0 w 344"/>
              <a:gd name="T3" fmla="*/ 0 h 296"/>
              <a:gd name="T4" fmla="*/ 86 w 344"/>
              <a:gd name="T5" fmla="*/ 149 h 296"/>
              <a:gd name="T6" fmla="*/ 171 w 344"/>
              <a:gd name="T7" fmla="*/ 296 h 296"/>
              <a:gd name="T8" fmla="*/ 259 w 344"/>
              <a:gd name="T9" fmla="*/ 149 h 296"/>
              <a:gd name="T10" fmla="*/ 344 w 344"/>
              <a:gd name="T11" fmla="*/ 0 h 296"/>
              <a:gd name="T12" fmla="*/ 171 w 344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6">
                <a:moveTo>
                  <a:pt x="171" y="0"/>
                </a:moveTo>
                <a:lnTo>
                  <a:pt x="0" y="0"/>
                </a:lnTo>
                <a:lnTo>
                  <a:pt x="86" y="149"/>
                </a:lnTo>
                <a:lnTo>
                  <a:pt x="171" y="296"/>
                </a:lnTo>
                <a:lnTo>
                  <a:pt x="259" y="149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0" y="4169"/>
            <a:ext cx="854800" cy="1413626"/>
          </a:xfrm>
          <a:custGeom>
            <a:avLst/>
            <a:gdLst>
              <a:gd name="T0" fmla="*/ 0 w 171"/>
              <a:gd name="T1" fmla="*/ 0 h 296"/>
              <a:gd name="T2" fmla="*/ 0 w 171"/>
              <a:gd name="T3" fmla="*/ 296 h 296"/>
              <a:gd name="T4" fmla="*/ 86 w 171"/>
              <a:gd name="T5" fmla="*/ 149 h 296"/>
              <a:gd name="T6" fmla="*/ 171 w 171"/>
              <a:gd name="T7" fmla="*/ 0 h 296"/>
              <a:gd name="T8" fmla="*/ 0 w 171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6">
                <a:moveTo>
                  <a:pt x="0" y="0"/>
                </a:moveTo>
                <a:lnTo>
                  <a:pt x="0" y="296"/>
                </a:lnTo>
                <a:lnTo>
                  <a:pt x="86" y="149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239472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5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64892" y="1575394"/>
            <a:ext cx="579863" cy="477576"/>
          </a:xfrm>
          <a:custGeom>
            <a:avLst/>
            <a:gdLst>
              <a:gd name="T0" fmla="*/ 59 w 116"/>
              <a:gd name="T1" fmla="*/ 0 h 100"/>
              <a:gd name="T2" fmla="*/ 0 w 116"/>
              <a:gd name="T3" fmla="*/ 0 h 100"/>
              <a:gd name="T4" fmla="*/ 28 w 116"/>
              <a:gd name="T5" fmla="*/ 50 h 100"/>
              <a:gd name="T6" fmla="*/ 59 w 116"/>
              <a:gd name="T7" fmla="*/ 100 h 100"/>
              <a:gd name="T8" fmla="*/ 88 w 116"/>
              <a:gd name="T9" fmla="*/ 50 h 100"/>
              <a:gd name="T10" fmla="*/ 116 w 116"/>
              <a:gd name="T11" fmla="*/ 0 h 100"/>
              <a:gd name="T12" fmla="*/ 59 w 11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0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0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69748" y="4169"/>
            <a:ext cx="284934" cy="234014"/>
          </a:xfrm>
          <a:custGeom>
            <a:avLst/>
            <a:gdLst>
              <a:gd name="T0" fmla="*/ 28 w 57"/>
              <a:gd name="T1" fmla="*/ 0 h 49"/>
              <a:gd name="T2" fmla="*/ 0 w 57"/>
              <a:gd name="T3" fmla="*/ 0 h 49"/>
              <a:gd name="T4" fmla="*/ 14 w 57"/>
              <a:gd name="T5" fmla="*/ 23 h 49"/>
              <a:gd name="T6" fmla="*/ 28 w 57"/>
              <a:gd name="T7" fmla="*/ 49 h 49"/>
              <a:gd name="T8" fmla="*/ 42 w 57"/>
              <a:gd name="T9" fmla="*/ 23 h 49"/>
              <a:gd name="T10" fmla="*/ 57 w 57"/>
              <a:gd name="T11" fmla="*/ 0 h 49"/>
              <a:gd name="T12" fmla="*/ 28 w 57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0" y="0"/>
                </a:lnTo>
                <a:lnTo>
                  <a:pt x="14" y="23"/>
                </a:lnTo>
                <a:lnTo>
                  <a:pt x="28" y="49"/>
                </a:lnTo>
                <a:lnTo>
                  <a:pt x="42" y="23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899552" y="567709"/>
            <a:ext cx="1644614" cy="136109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694602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89743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9157840" y="-10160"/>
            <a:ext cx="509880" cy="429819"/>
          </a:xfrm>
          <a:custGeom>
            <a:avLst/>
            <a:gdLst>
              <a:gd name="T0" fmla="*/ 27 w 102"/>
              <a:gd name="T1" fmla="*/ 45 h 90"/>
              <a:gd name="T2" fmla="*/ 0 w 102"/>
              <a:gd name="T3" fmla="*/ 90 h 90"/>
              <a:gd name="T4" fmla="*/ 53 w 102"/>
              <a:gd name="T5" fmla="*/ 88 h 90"/>
              <a:gd name="T6" fmla="*/ 102 w 102"/>
              <a:gd name="T7" fmla="*/ 88 h 90"/>
              <a:gd name="T8" fmla="*/ 76 w 102"/>
              <a:gd name="T9" fmla="*/ 45 h 90"/>
              <a:gd name="T10" fmla="*/ 53 w 102"/>
              <a:gd name="T11" fmla="*/ 0 h 90"/>
              <a:gd name="T12" fmla="*/ 27 w 102"/>
              <a:gd name="T1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0">
                <a:moveTo>
                  <a:pt x="27" y="45"/>
                </a:moveTo>
                <a:lnTo>
                  <a:pt x="0" y="90"/>
                </a:lnTo>
                <a:lnTo>
                  <a:pt x="53" y="88"/>
                </a:lnTo>
                <a:lnTo>
                  <a:pt x="102" y="88"/>
                </a:lnTo>
                <a:lnTo>
                  <a:pt x="76" y="45"/>
                </a:lnTo>
                <a:lnTo>
                  <a:pt x="53" y="0"/>
                </a:lnTo>
                <a:lnTo>
                  <a:pt x="27" y="45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678329" y="5917173"/>
            <a:ext cx="1124736" cy="940827"/>
          </a:xfrm>
          <a:custGeom>
            <a:avLst/>
            <a:gdLst>
              <a:gd name="T0" fmla="*/ 114 w 225"/>
              <a:gd name="T1" fmla="*/ 197 h 197"/>
              <a:gd name="T2" fmla="*/ 225 w 225"/>
              <a:gd name="T3" fmla="*/ 197 h 197"/>
              <a:gd name="T4" fmla="*/ 168 w 225"/>
              <a:gd name="T5" fmla="*/ 99 h 197"/>
              <a:gd name="T6" fmla="*/ 114 w 225"/>
              <a:gd name="T7" fmla="*/ 0 h 197"/>
              <a:gd name="T8" fmla="*/ 57 w 225"/>
              <a:gd name="T9" fmla="*/ 99 h 197"/>
              <a:gd name="T10" fmla="*/ 0 w 225"/>
              <a:gd name="T11" fmla="*/ 197 h 197"/>
              <a:gd name="T12" fmla="*/ 114 w 2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97">
                <a:moveTo>
                  <a:pt x="114" y="197"/>
                </a:moveTo>
                <a:lnTo>
                  <a:pt x="225" y="197"/>
                </a:lnTo>
                <a:lnTo>
                  <a:pt x="168" y="99"/>
                </a:lnTo>
                <a:lnTo>
                  <a:pt x="114" y="0"/>
                </a:lnTo>
                <a:lnTo>
                  <a:pt x="57" y="99"/>
                </a:lnTo>
                <a:lnTo>
                  <a:pt x="0" y="197"/>
                </a:lnTo>
                <a:lnTo>
                  <a:pt x="114" y="197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2578824" y="6289683"/>
            <a:ext cx="689837" cy="568317"/>
          </a:xfrm>
          <a:custGeom>
            <a:avLst/>
            <a:gdLst>
              <a:gd name="T0" fmla="*/ 69 w 138"/>
              <a:gd name="T1" fmla="*/ 119 h 119"/>
              <a:gd name="T2" fmla="*/ 138 w 138"/>
              <a:gd name="T3" fmla="*/ 119 h 119"/>
              <a:gd name="T4" fmla="*/ 102 w 138"/>
              <a:gd name="T5" fmla="*/ 59 h 119"/>
              <a:gd name="T6" fmla="*/ 69 w 138"/>
              <a:gd name="T7" fmla="*/ 0 h 119"/>
              <a:gd name="T8" fmla="*/ 34 w 138"/>
              <a:gd name="T9" fmla="*/ 59 h 119"/>
              <a:gd name="T10" fmla="*/ 0 w 138"/>
              <a:gd name="T11" fmla="*/ 119 h 119"/>
              <a:gd name="T12" fmla="*/ 69 w 138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119"/>
                </a:moveTo>
                <a:lnTo>
                  <a:pt x="138" y="119"/>
                </a:lnTo>
                <a:lnTo>
                  <a:pt x="102" y="59"/>
                </a:lnTo>
                <a:lnTo>
                  <a:pt x="69" y="0"/>
                </a:lnTo>
                <a:lnTo>
                  <a:pt x="34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3388633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764015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3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3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3173682" y="6198942"/>
            <a:ext cx="294932" cy="238788"/>
          </a:xfrm>
          <a:custGeom>
            <a:avLst/>
            <a:gdLst>
              <a:gd name="T0" fmla="*/ 31 w 59"/>
              <a:gd name="T1" fmla="*/ 50 h 50"/>
              <a:gd name="T2" fmla="*/ 59 w 59"/>
              <a:gd name="T3" fmla="*/ 50 h 50"/>
              <a:gd name="T4" fmla="*/ 45 w 59"/>
              <a:gd name="T5" fmla="*/ 26 h 50"/>
              <a:gd name="T6" fmla="*/ 31 w 59"/>
              <a:gd name="T7" fmla="*/ 0 h 50"/>
              <a:gd name="T8" fmla="*/ 14 w 59"/>
              <a:gd name="T9" fmla="*/ 26 h 50"/>
              <a:gd name="T10" fmla="*/ 0 w 59"/>
              <a:gd name="T11" fmla="*/ 50 h 50"/>
              <a:gd name="T12" fmla="*/ 31 w 59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50"/>
                </a:moveTo>
                <a:lnTo>
                  <a:pt x="59" y="50"/>
                </a:lnTo>
                <a:lnTo>
                  <a:pt x="45" y="26"/>
                </a:lnTo>
                <a:lnTo>
                  <a:pt x="31" y="0"/>
                </a:lnTo>
                <a:lnTo>
                  <a:pt x="14" y="26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227964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5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5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864227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2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2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5603109" y="5702262"/>
            <a:ext cx="889790" cy="735468"/>
          </a:xfrm>
          <a:custGeom>
            <a:avLst/>
            <a:gdLst>
              <a:gd name="T0" fmla="*/ 133 w 178"/>
              <a:gd name="T1" fmla="*/ 78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8 h 154"/>
              <a:gd name="T10" fmla="*/ 90 w 178"/>
              <a:gd name="T11" fmla="*/ 154 h 154"/>
              <a:gd name="T12" fmla="*/ 133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8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8"/>
                </a:lnTo>
                <a:lnTo>
                  <a:pt x="90" y="154"/>
                </a:lnTo>
                <a:lnTo>
                  <a:pt x="133" y="78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409100" y="6514142"/>
            <a:ext cx="414904" cy="343855"/>
          </a:xfrm>
          <a:custGeom>
            <a:avLst/>
            <a:gdLst>
              <a:gd name="T0" fmla="*/ 61 w 83"/>
              <a:gd name="T1" fmla="*/ 36 h 72"/>
              <a:gd name="T2" fmla="*/ 83 w 83"/>
              <a:gd name="T3" fmla="*/ 0 h 72"/>
              <a:gd name="T4" fmla="*/ 42 w 83"/>
              <a:gd name="T5" fmla="*/ 0 h 72"/>
              <a:gd name="T6" fmla="*/ 0 w 83"/>
              <a:gd name="T7" fmla="*/ 0 h 72"/>
              <a:gd name="T8" fmla="*/ 21 w 83"/>
              <a:gd name="T9" fmla="*/ 36 h 72"/>
              <a:gd name="T10" fmla="*/ 42 w 83"/>
              <a:gd name="T11" fmla="*/ 72 h 72"/>
              <a:gd name="T12" fmla="*/ 61 w 83"/>
              <a:gd name="T13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72">
                <a:moveTo>
                  <a:pt x="61" y="36"/>
                </a:moveTo>
                <a:lnTo>
                  <a:pt x="83" y="0"/>
                </a:lnTo>
                <a:lnTo>
                  <a:pt x="42" y="0"/>
                </a:lnTo>
                <a:lnTo>
                  <a:pt x="0" y="0"/>
                </a:lnTo>
                <a:lnTo>
                  <a:pt x="21" y="36"/>
                </a:lnTo>
                <a:lnTo>
                  <a:pt x="42" y="72"/>
                </a:lnTo>
                <a:lnTo>
                  <a:pt x="61" y="36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3778541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6372928" y="6289683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9 w 137"/>
              <a:gd name="T7" fmla="*/ 0 h 119"/>
              <a:gd name="T8" fmla="*/ 35 w 137"/>
              <a:gd name="T9" fmla="*/ 59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59"/>
                </a:lnTo>
                <a:lnTo>
                  <a:pt x="69" y="0"/>
                </a:lnTo>
                <a:lnTo>
                  <a:pt x="35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9607167" y="5176928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60 h 119"/>
              <a:gd name="T6" fmla="*/ 69 w 137"/>
              <a:gd name="T7" fmla="*/ 0 h 119"/>
              <a:gd name="T8" fmla="*/ 33 w 137"/>
              <a:gd name="T9" fmla="*/ 60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60"/>
                </a:lnTo>
                <a:lnTo>
                  <a:pt x="69" y="0"/>
                </a:lnTo>
                <a:lnTo>
                  <a:pt x="33" y="60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6772834" y="6074772"/>
            <a:ext cx="889790" cy="735468"/>
          </a:xfrm>
          <a:custGeom>
            <a:avLst/>
            <a:gdLst>
              <a:gd name="T0" fmla="*/ 133 w 178"/>
              <a:gd name="T1" fmla="*/ 76 h 154"/>
              <a:gd name="T2" fmla="*/ 178 w 178"/>
              <a:gd name="T3" fmla="*/ 0 h 154"/>
              <a:gd name="T4" fmla="*/ 88 w 178"/>
              <a:gd name="T5" fmla="*/ 0 h 154"/>
              <a:gd name="T6" fmla="*/ 0 w 178"/>
              <a:gd name="T7" fmla="*/ 0 h 154"/>
              <a:gd name="T8" fmla="*/ 46 w 178"/>
              <a:gd name="T9" fmla="*/ 76 h 154"/>
              <a:gd name="T10" fmla="*/ 91 w 178"/>
              <a:gd name="T11" fmla="*/ 154 h 154"/>
              <a:gd name="T12" fmla="*/ 133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6"/>
                </a:moveTo>
                <a:lnTo>
                  <a:pt x="178" y="0"/>
                </a:lnTo>
                <a:lnTo>
                  <a:pt x="88" y="0"/>
                </a:lnTo>
                <a:lnTo>
                  <a:pt x="0" y="0"/>
                </a:lnTo>
                <a:lnTo>
                  <a:pt x="46" y="76"/>
                </a:lnTo>
                <a:lnTo>
                  <a:pt x="91" y="154"/>
                </a:lnTo>
                <a:lnTo>
                  <a:pt x="133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7412683" y="5430045"/>
            <a:ext cx="1719594" cy="1427955"/>
          </a:xfrm>
          <a:custGeom>
            <a:avLst/>
            <a:gdLst>
              <a:gd name="T0" fmla="*/ 171 w 344"/>
              <a:gd name="T1" fmla="*/ 299 h 299"/>
              <a:gd name="T2" fmla="*/ 344 w 344"/>
              <a:gd name="T3" fmla="*/ 299 h 299"/>
              <a:gd name="T4" fmla="*/ 259 w 344"/>
              <a:gd name="T5" fmla="*/ 149 h 299"/>
              <a:gd name="T6" fmla="*/ 171 w 344"/>
              <a:gd name="T7" fmla="*/ 0 h 299"/>
              <a:gd name="T8" fmla="*/ 86 w 344"/>
              <a:gd name="T9" fmla="*/ 149 h 299"/>
              <a:gd name="T10" fmla="*/ 0 w 344"/>
              <a:gd name="T11" fmla="*/ 299 h 299"/>
              <a:gd name="T12" fmla="*/ 171 w 344"/>
              <a:gd name="T13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299"/>
                </a:moveTo>
                <a:lnTo>
                  <a:pt x="344" y="299"/>
                </a:lnTo>
                <a:lnTo>
                  <a:pt x="259" y="149"/>
                </a:lnTo>
                <a:lnTo>
                  <a:pt x="171" y="0"/>
                </a:lnTo>
                <a:lnTo>
                  <a:pt x="86" y="149"/>
                </a:lnTo>
                <a:lnTo>
                  <a:pt x="0" y="299"/>
                </a:lnTo>
                <a:lnTo>
                  <a:pt x="171" y="29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9262247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4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4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0731900" y="4794867"/>
            <a:ext cx="594861" cy="487128"/>
          </a:xfrm>
          <a:custGeom>
            <a:avLst/>
            <a:gdLst>
              <a:gd name="T0" fmla="*/ 59 w 119"/>
              <a:gd name="T1" fmla="*/ 102 h 102"/>
              <a:gd name="T2" fmla="*/ 119 w 119"/>
              <a:gd name="T3" fmla="*/ 102 h 102"/>
              <a:gd name="T4" fmla="*/ 88 w 119"/>
              <a:gd name="T5" fmla="*/ 52 h 102"/>
              <a:gd name="T6" fmla="*/ 59 w 119"/>
              <a:gd name="T7" fmla="*/ 0 h 102"/>
              <a:gd name="T8" fmla="*/ 31 w 119"/>
              <a:gd name="T9" fmla="*/ 52 h 102"/>
              <a:gd name="T10" fmla="*/ 0 w 119"/>
              <a:gd name="T11" fmla="*/ 102 h 102"/>
              <a:gd name="T12" fmla="*/ 59 w 119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02">
                <a:moveTo>
                  <a:pt x="59" y="102"/>
                </a:moveTo>
                <a:lnTo>
                  <a:pt x="119" y="102"/>
                </a:lnTo>
                <a:lnTo>
                  <a:pt x="88" y="52"/>
                </a:lnTo>
                <a:lnTo>
                  <a:pt x="59" y="0"/>
                </a:lnTo>
                <a:lnTo>
                  <a:pt x="31" y="52"/>
                </a:lnTo>
                <a:lnTo>
                  <a:pt x="0" y="102"/>
                </a:lnTo>
                <a:lnTo>
                  <a:pt x="59" y="102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0421973" y="6619209"/>
            <a:ext cx="299929" cy="238788"/>
          </a:xfrm>
          <a:custGeom>
            <a:avLst/>
            <a:gdLst>
              <a:gd name="T0" fmla="*/ 31 w 60"/>
              <a:gd name="T1" fmla="*/ 50 h 50"/>
              <a:gd name="T2" fmla="*/ 60 w 60"/>
              <a:gd name="T3" fmla="*/ 50 h 50"/>
              <a:gd name="T4" fmla="*/ 45 w 60"/>
              <a:gd name="T5" fmla="*/ 24 h 50"/>
              <a:gd name="T6" fmla="*/ 31 w 60"/>
              <a:gd name="T7" fmla="*/ 0 h 50"/>
              <a:gd name="T8" fmla="*/ 15 w 60"/>
              <a:gd name="T9" fmla="*/ 24 h 50"/>
              <a:gd name="T10" fmla="*/ 0 w 60"/>
              <a:gd name="T11" fmla="*/ 50 h 50"/>
              <a:gd name="T12" fmla="*/ 31 w 60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31" y="50"/>
                </a:moveTo>
                <a:lnTo>
                  <a:pt x="60" y="50"/>
                </a:lnTo>
                <a:lnTo>
                  <a:pt x="45" y="24"/>
                </a:lnTo>
                <a:lnTo>
                  <a:pt x="31" y="0"/>
                </a:lnTo>
                <a:lnTo>
                  <a:pt x="15" y="24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8232489" y="4919037"/>
            <a:ext cx="1644614" cy="1370646"/>
          </a:xfrm>
          <a:custGeom>
            <a:avLst/>
            <a:gdLst>
              <a:gd name="T0" fmla="*/ 249 w 329"/>
              <a:gd name="T1" fmla="*/ 145 h 287"/>
              <a:gd name="T2" fmla="*/ 329 w 329"/>
              <a:gd name="T3" fmla="*/ 0 h 287"/>
              <a:gd name="T4" fmla="*/ 166 w 329"/>
              <a:gd name="T5" fmla="*/ 2 h 287"/>
              <a:gd name="T6" fmla="*/ 0 w 329"/>
              <a:gd name="T7" fmla="*/ 2 h 287"/>
              <a:gd name="T8" fmla="*/ 83 w 329"/>
              <a:gd name="T9" fmla="*/ 145 h 287"/>
              <a:gd name="T10" fmla="*/ 168 w 329"/>
              <a:gd name="T11" fmla="*/ 287 h 287"/>
              <a:gd name="T12" fmla="*/ 249 w 329"/>
              <a:gd name="T13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7">
                <a:moveTo>
                  <a:pt x="249" y="145"/>
                </a:moveTo>
                <a:lnTo>
                  <a:pt x="329" y="0"/>
                </a:lnTo>
                <a:lnTo>
                  <a:pt x="166" y="2"/>
                </a:lnTo>
                <a:lnTo>
                  <a:pt x="0" y="2"/>
                </a:lnTo>
                <a:lnTo>
                  <a:pt x="83" y="145"/>
                </a:lnTo>
                <a:lnTo>
                  <a:pt x="168" y="287"/>
                </a:lnTo>
                <a:lnTo>
                  <a:pt x="249" y="1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9407214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9797122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2118933" y="6437730"/>
            <a:ext cx="499882" cy="420267"/>
          </a:xfrm>
          <a:custGeom>
            <a:avLst/>
            <a:gdLst>
              <a:gd name="T0" fmla="*/ 76 w 100"/>
              <a:gd name="T1" fmla="*/ 45 h 88"/>
              <a:gd name="T2" fmla="*/ 100 w 100"/>
              <a:gd name="T3" fmla="*/ 0 h 88"/>
              <a:gd name="T4" fmla="*/ 50 w 100"/>
              <a:gd name="T5" fmla="*/ 0 h 88"/>
              <a:gd name="T6" fmla="*/ 0 w 100"/>
              <a:gd name="T7" fmla="*/ 0 h 88"/>
              <a:gd name="T8" fmla="*/ 24 w 100"/>
              <a:gd name="T9" fmla="*/ 45 h 88"/>
              <a:gd name="T10" fmla="*/ 50 w 100"/>
              <a:gd name="T11" fmla="*/ 88 h 88"/>
              <a:gd name="T12" fmla="*/ 76 w 100"/>
              <a:gd name="T13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8">
                <a:moveTo>
                  <a:pt x="76" y="45"/>
                </a:moveTo>
                <a:lnTo>
                  <a:pt x="100" y="0"/>
                </a:lnTo>
                <a:lnTo>
                  <a:pt x="50" y="0"/>
                </a:lnTo>
                <a:lnTo>
                  <a:pt x="0" y="0"/>
                </a:lnTo>
                <a:lnTo>
                  <a:pt x="24" y="45"/>
                </a:lnTo>
                <a:lnTo>
                  <a:pt x="50" y="88"/>
                </a:lnTo>
                <a:lnTo>
                  <a:pt x="76" y="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0886865" y="5430045"/>
            <a:ext cx="1304694" cy="1427955"/>
          </a:xfrm>
          <a:custGeom>
            <a:avLst/>
            <a:gdLst>
              <a:gd name="T0" fmla="*/ 85 w 261"/>
              <a:gd name="T1" fmla="*/ 149 h 299"/>
              <a:gd name="T2" fmla="*/ 0 w 261"/>
              <a:gd name="T3" fmla="*/ 299 h 299"/>
              <a:gd name="T4" fmla="*/ 173 w 261"/>
              <a:gd name="T5" fmla="*/ 299 h 299"/>
              <a:gd name="T6" fmla="*/ 261 w 261"/>
              <a:gd name="T7" fmla="*/ 299 h 299"/>
              <a:gd name="T8" fmla="*/ 261 w 261"/>
              <a:gd name="T9" fmla="*/ 154 h 299"/>
              <a:gd name="T10" fmla="*/ 258 w 261"/>
              <a:gd name="T11" fmla="*/ 149 h 299"/>
              <a:gd name="T12" fmla="*/ 173 w 261"/>
              <a:gd name="T13" fmla="*/ 0 h 299"/>
              <a:gd name="T14" fmla="*/ 85 w 261"/>
              <a:gd name="T15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299">
                <a:moveTo>
                  <a:pt x="85" y="149"/>
                </a:moveTo>
                <a:lnTo>
                  <a:pt x="0" y="299"/>
                </a:lnTo>
                <a:lnTo>
                  <a:pt x="173" y="299"/>
                </a:lnTo>
                <a:lnTo>
                  <a:pt x="261" y="299"/>
                </a:lnTo>
                <a:lnTo>
                  <a:pt x="261" y="154"/>
                </a:lnTo>
                <a:lnTo>
                  <a:pt x="258" y="149"/>
                </a:lnTo>
                <a:lnTo>
                  <a:pt x="173" y="0"/>
                </a:lnTo>
                <a:lnTo>
                  <a:pt x="85" y="14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918720" y="2217152"/>
            <a:ext cx="5987766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方正尚酷简体" panose="03000509000000000000" pitchFamily="65" charset="-122"/>
                <a:ea typeface="方正尚酷简体" panose="03000509000000000000" pitchFamily="65" charset="-122"/>
              </a:rPr>
              <a:t>Thanks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7200" dirty="0">
                <a:solidFill>
                  <a:srgbClr val="20386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謝謝各位聆聽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974013" y="47867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部门：设计部</a:t>
            </a:r>
          </a:p>
        </p:txBody>
      </p:sp>
    </p:spTree>
    <p:extLst>
      <p:ext uri="{BB962C8B-B14F-4D97-AF65-F5344CB8AC3E}">
        <p14:creationId xmlns:p14="http://schemas.microsoft.com/office/powerpoint/2010/main" val="244422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62AE160-09D1-4FD9-A592-84437456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44" y="1627910"/>
            <a:ext cx="7657356" cy="47221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50932" y="168684"/>
            <a:ext cx="890906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 of Catalogue generation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562348" y="2213704"/>
            <a:ext cx="103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7001" y="3156924"/>
            <a:ext cx="3314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按順序製作演算法所需資料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紅色框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，藍色框為使用之演算法。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62348" y="4097975"/>
            <a:ext cx="103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3D5671-657D-42B5-A544-77D86A155D89}"/>
              </a:ext>
            </a:extLst>
          </p:cNvPr>
          <p:cNvSpPr txBox="1"/>
          <p:nvPr/>
        </p:nvSpPr>
        <p:spPr>
          <a:xfrm>
            <a:off x="3562348" y="5632191"/>
            <a:ext cx="103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500504"/>
            <a:ext cx="10810006" cy="535749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code: </a:t>
            </a:r>
            <a:r>
              <a:rPr lang="pt-BR" altLang="zh-TW" i="1" dirty="0">
                <a:solidFill>
                  <a:srgbClr val="0000FF"/>
                </a:solidFill>
              </a:rPr>
              <a:t>catalog_gen</a:t>
            </a:r>
            <a:r>
              <a:rPr lang="en-US" altLang="zh-TW" i="1" dirty="0">
                <a:solidFill>
                  <a:srgbClr val="0000FF"/>
                </a:solidFill>
              </a:rPr>
              <a:t>.m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real_catalogue_without_doublestar.txt</a:t>
            </a:r>
            <a:r>
              <a:rPr lang="en-US" altLang="zh-TW" dirty="0"/>
              <a:t>: Real Catalogue without double stars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457200" lvl="1" indent="0">
              <a:buNone/>
            </a:pPr>
            <a:r>
              <a:rPr lang="en-US" altLang="zh-TW" dirty="0"/>
              <a:t>Onboard Star Catalogue 1 (normal mode)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guide_catalogue_1.txt </a:t>
            </a:r>
            <a:r>
              <a:rPr lang="en-US" altLang="zh-TW" dirty="0"/>
              <a:t>: Feature Sequence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guide_catalogue_ID_1.txt</a:t>
            </a:r>
            <a:r>
              <a:rPr lang="en-US" altLang="zh-TW" dirty="0"/>
              <a:t> : Nearby Stars ID</a:t>
            </a:r>
          </a:p>
          <a:p>
            <a:pPr marL="457200" lvl="1" indent="0">
              <a:buNone/>
            </a:pPr>
            <a:r>
              <a:rPr lang="en-US" altLang="zh-TW" dirty="0"/>
              <a:t>Onboard Star Catalogue 2 (miss partner star mode)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guide_catalogue_2.txt </a:t>
            </a:r>
            <a:r>
              <a:rPr lang="en-US" altLang="zh-TW" dirty="0"/>
              <a:t>: Feature Sequence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guide_catalogue_ID_2.txt</a:t>
            </a:r>
            <a:r>
              <a:rPr lang="en-US" altLang="zh-TW" dirty="0"/>
              <a:t> : Nearby Stars ID</a:t>
            </a:r>
          </a:p>
          <a:p>
            <a:pPr marL="457200" lvl="1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6"/>
          <p:cNvSpPr txBox="1"/>
          <p:nvPr/>
        </p:nvSpPr>
        <p:spPr>
          <a:xfrm>
            <a:off x="1250932" y="168684"/>
            <a:ext cx="940690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Onboard Star Catalogue generation (1)</a:t>
            </a:r>
          </a:p>
        </p:txBody>
      </p:sp>
    </p:spTree>
    <p:extLst>
      <p:ext uri="{BB962C8B-B14F-4D97-AF65-F5344CB8AC3E}">
        <p14:creationId xmlns:p14="http://schemas.microsoft.com/office/powerpoint/2010/main" val="392181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500505"/>
            <a:ext cx="10810006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code: </a:t>
            </a:r>
            <a:r>
              <a:rPr lang="en-US" altLang="zh-TW" i="1" dirty="0" err="1">
                <a:solidFill>
                  <a:srgbClr val="0000FF"/>
                </a:solidFill>
              </a:rPr>
              <a:t>mapping_table_gen.m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guide_catalogue_1.txt </a:t>
            </a:r>
            <a:r>
              <a:rPr lang="en-US" altLang="zh-TW" dirty="0"/>
              <a:t>: Feature Sequence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guide_catalogue_2.txt </a:t>
            </a:r>
            <a:r>
              <a:rPr lang="en-US" altLang="zh-TW" dirty="0"/>
              <a:t>: Feature Sequence (miss partner mode)</a:t>
            </a:r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mapping_talbe_1.txt</a:t>
            </a:r>
            <a:r>
              <a:rPr lang="en-US" altLang="zh-TW" dirty="0"/>
              <a:t>: LIS mapping table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mapping_talbe_2.txt</a:t>
            </a:r>
            <a:r>
              <a:rPr lang="en-US" altLang="zh-TW" dirty="0"/>
              <a:t>: LIS mapping table (miss partner mode)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6"/>
          <p:cNvSpPr txBox="1"/>
          <p:nvPr/>
        </p:nvSpPr>
        <p:spPr>
          <a:xfrm>
            <a:off x="1250932" y="168684"/>
            <a:ext cx="940690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Mapping table generation (2)</a:t>
            </a:r>
          </a:p>
        </p:txBody>
      </p:sp>
    </p:spTree>
    <p:extLst>
      <p:ext uri="{BB962C8B-B14F-4D97-AF65-F5344CB8AC3E}">
        <p14:creationId xmlns:p14="http://schemas.microsoft.com/office/powerpoint/2010/main" val="410881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459865"/>
            <a:ext cx="10840486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code: </a:t>
            </a:r>
            <a:r>
              <a:rPr lang="en-US" altLang="zh-TW" i="1" dirty="0" err="1">
                <a:solidFill>
                  <a:srgbClr val="0000FF"/>
                </a:solidFill>
              </a:rPr>
              <a:t>catalogue_TRK_gen.m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guide_catalogue_ID_1.txt </a:t>
            </a:r>
            <a:r>
              <a:rPr lang="en-US" altLang="zh-TW" dirty="0"/>
              <a:t>: Nearby Stars ID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guide_catalogue_ID_2.txt </a:t>
            </a:r>
            <a:r>
              <a:rPr lang="en-US" altLang="zh-TW" dirty="0"/>
              <a:t>: Nearby Stars ID (miss partner mode)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catalogue_TRK_1.txt</a:t>
            </a:r>
            <a:r>
              <a:rPr lang="en-US" altLang="zh-TW" dirty="0"/>
              <a:t>: star index catalogue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catalogue_TRK_2.txt</a:t>
            </a:r>
            <a:r>
              <a:rPr lang="en-US" altLang="zh-TW" dirty="0"/>
              <a:t>: star index catalogue (miss partner mode)</a:t>
            </a:r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1" name="TextBox 6"/>
          <p:cNvSpPr txBox="1"/>
          <p:nvPr/>
        </p:nvSpPr>
        <p:spPr>
          <a:xfrm>
            <a:off x="1250932" y="168684"/>
            <a:ext cx="809626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 index catalogue generation</a:t>
            </a:r>
            <a:r>
              <a:rPr lang="zh-TW" altLang="en-US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227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401465" y="4633880"/>
            <a:ext cx="3389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</a:t>
            </a:r>
            <a:endParaRPr lang="zh-CN" altLang="en-US" sz="6000" dirty="0">
              <a:solidFill>
                <a:srgbClr val="2E75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007429" y="1438656"/>
            <a:ext cx="2177142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50932" y="168684"/>
            <a:ext cx="890906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 mode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40178" y="1759770"/>
            <a:ext cx="733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TW" sz="2400" dirty="0" err="1">
                <a:solidFill>
                  <a:srgbClr val="0000FF"/>
                </a:solidFill>
              </a:rPr>
              <a:t>LIS_matching.m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演算法主體。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77418" y="1015243"/>
            <a:ext cx="848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所使用之演算法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(Geometric Pattern Voting Algorithm):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40178" y="3049573"/>
            <a:ext cx="848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TW" sz="2400" dirty="0" err="1">
                <a:solidFill>
                  <a:srgbClr val="0000FF"/>
                </a:solidFill>
              </a:rPr>
              <a:t>LIS_matching_oneshot.m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隨機挑選天球中任意點做為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FOV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中心點，測試演算法在該點結果。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40178" y="4339376"/>
            <a:ext cx="873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TW" sz="2400" dirty="0" err="1">
                <a:solidFill>
                  <a:srgbClr val="0000FF"/>
                </a:solidFill>
              </a:rPr>
              <a:t>LIS_coverage_circumcenter.m</a:t>
            </a:r>
            <a:r>
              <a:rPr lang="en-US" altLang="zh-TW" sz="2400" dirty="0"/>
              <a:t>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將天球分為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131,072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個測試點，測試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FOV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中心點在該處的演算結果。</a:t>
            </a:r>
          </a:p>
        </p:txBody>
      </p:sp>
    </p:spTree>
    <p:extLst>
      <p:ext uri="{BB962C8B-B14F-4D97-AF65-F5344CB8AC3E}">
        <p14:creationId xmlns:p14="http://schemas.microsoft.com/office/powerpoint/2010/main" val="11966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500505"/>
            <a:ext cx="10810006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code: </a:t>
            </a:r>
            <a:r>
              <a:rPr lang="en-US" altLang="zh-TW" i="1" dirty="0" err="1">
                <a:solidFill>
                  <a:srgbClr val="0000FF"/>
                </a:solidFill>
              </a:rPr>
              <a:t>LIS_matching.m</a:t>
            </a:r>
            <a:r>
              <a:rPr lang="en-US" altLang="zh-TW" i="1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(function)</a:t>
            </a:r>
            <a:r>
              <a:rPr lang="en-US" altLang="zh-TW" i="1" dirty="0"/>
              <a:t> </a:t>
            </a:r>
          </a:p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X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X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6"/>
          <p:cNvSpPr txBox="1"/>
          <p:nvPr/>
        </p:nvSpPr>
        <p:spPr>
          <a:xfrm>
            <a:off x="1250932" y="168684"/>
            <a:ext cx="940690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 mode matching</a:t>
            </a:r>
          </a:p>
        </p:txBody>
      </p:sp>
    </p:spTree>
    <p:extLst>
      <p:ext uri="{BB962C8B-B14F-4D97-AF65-F5344CB8AC3E}">
        <p14:creationId xmlns:p14="http://schemas.microsoft.com/office/powerpoint/2010/main" val="159917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0E7439E-17C6-4063-9589-4470583E7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0" y="3528491"/>
            <a:ext cx="4031673" cy="302375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54" y="1106124"/>
            <a:ext cx="10810006" cy="5640436"/>
          </a:xfrm>
        </p:spPr>
        <p:txBody>
          <a:bodyPr>
            <a:noAutofit/>
          </a:bodyPr>
          <a:lstStyle/>
          <a:p>
            <a:r>
              <a:rPr lang="en-US" altLang="zh-TW" sz="2400" dirty="0" err="1"/>
              <a:t>Matlab</a:t>
            </a:r>
            <a:r>
              <a:rPr lang="en-US" altLang="zh-TW" sz="2400" dirty="0"/>
              <a:t> code: </a:t>
            </a:r>
            <a:r>
              <a:rPr lang="en-US" altLang="zh-TW" sz="2400" i="1" dirty="0" err="1">
                <a:solidFill>
                  <a:srgbClr val="0000FF"/>
                </a:solidFill>
              </a:rPr>
              <a:t>LIS_matching_oneshot.m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Input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real_catalogue.txt</a:t>
            </a:r>
            <a:r>
              <a:rPr lang="en-US" altLang="zh-TW" sz="2000" dirty="0"/>
              <a:t>: all stars catalogue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guide_catalogue_1.txt </a:t>
            </a:r>
            <a:r>
              <a:rPr lang="en-US" altLang="zh-TW" sz="2000" dirty="0"/>
              <a:t>: Feature Sequence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guide_catalogue_ID_1.txt </a:t>
            </a:r>
            <a:r>
              <a:rPr lang="en-US" altLang="zh-TW" sz="2000" dirty="0"/>
              <a:t>: Nearby Stars ID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mapping_talbe_1.txt</a:t>
            </a:r>
            <a:r>
              <a:rPr lang="en-US" altLang="zh-TW" sz="2000" dirty="0"/>
              <a:t>: LIS mapping table</a:t>
            </a:r>
          </a:p>
          <a:p>
            <a:pPr marL="457200" lvl="1" indent="0">
              <a:buNone/>
            </a:pPr>
            <a:r>
              <a:rPr lang="en-US" altLang="zh-TW" sz="2000" dirty="0"/>
              <a:t>Miss partner star mode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guide_catalogue_2.txt </a:t>
            </a:r>
            <a:r>
              <a:rPr lang="en-US" altLang="zh-TW" sz="2000" dirty="0"/>
              <a:t>: Feature Sequence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guide_catalogue_ID_2.txt </a:t>
            </a:r>
            <a:r>
              <a:rPr lang="en-US" altLang="zh-TW" sz="2000" dirty="0"/>
              <a:t>: Nearby Stars ID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mapping_talbe_2.txt</a:t>
            </a:r>
            <a:r>
              <a:rPr lang="en-US" altLang="zh-TW" sz="2000" dirty="0"/>
              <a:t>: LIS mapping table</a:t>
            </a:r>
          </a:p>
          <a:p>
            <a:r>
              <a:rPr lang="en-US" altLang="zh-TW" sz="2400" dirty="0"/>
              <a:t>Output</a:t>
            </a:r>
          </a:p>
          <a:p>
            <a:pPr lvl="1"/>
            <a:r>
              <a:rPr lang="en-US" altLang="zh-TW" sz="2000" dirty="0"/>
              <a:t>Figure(1) :</a:t>
            </a:r>
          </a:p>
          <a:p>
            <a:pPr lvl="2"/>
            <a:r>
              <a:rPr lang="en-US" altLang="zh-TW" dirty="0"/>
              <a:t>Final output stars ID: ID of Matched Stars</a:t>
            </a:r>
          </a:p>
          <a:p>
            <a:pPr lvl="2"/>
            <a:r>
              <a:rPr lang="en-US" altLang="zh-TW" dirty="0"/>
              <a:t>GVA Match Results: 0 -&gt; NG match , 1 -&gt; match OK ,</a:t>
            </a:r>
          </a:p>
          <a:p>
            <a:pPr marL="3200400" lvl="7" indent="0">
              <a:buNone/>
            </a:pPr>
            <a:r>
              <a:rPr lang="en-US" altLang="zh-TW" sz="2000" dirty="0"/>
              <a:t>2 -&gt; mismatch </a:t>
            </a:r>
          </a:p>
          <a:p>
            <a:pPr lvl="1"/>
            <a:endParaRPr lang="zh-TW" altLang="en-US" sz="2000" dirty="0"/>
          </a:p>
          <a:p>
            <a:endParaRPr lang="zh-TW" altLang="en-US" sz="2000" dirty="0"/>
          </a:p>
        </p:txBody>
      </p:sp>
      <p:grpSp>
        <p:nvGrpSpPr>
          <p:cNvPr id="4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5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7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8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6"/>
          <p:cNvSpPr txBox="1"/>
          <p:nvPr/>
        </p:nvSpPr>
        <p:spPr>
          <a:xfrm>
            <a:off x="1250932" y="168684"/>
            <a:ext cx="940690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2E75B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 mode matching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1450320" y="4607415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3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9452</TotalTime>
  <Words>1090</Words>
  <Application>Microsoft Office PowerPoint</Application>
  <PresentationFormat>寬螢幕</PresentationFormat>
  <Paragraphs>150</Paragraphs>
  <Slides>17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30" baseType="lpstr">
      <vt:lpstr>微软雅黑</vt:lpstr>
      <vt:lpstr>宋体</vt:lpstr>
      <vt:lpstr>幼圆</vt:lpstr>
      <vt:lpstr>方正尚酷简体</vt:lpstr>
      <vt:lpstr>新細明體</vt:lpstr>
      <vt:lpstr>標楷體</vt:lpstr>
      <vt:lpstr>Agency FB</vt:lpstr>
      <vt:lpstr>Arial</vt:lpstr>
      <vt:lpstr>Calibri</vt:lpstr>
      <vt:lpstr>Calibri Light</vt:lpstr>
      <vt:lpstr>Century Gothic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jerry</cp:lastModifiedBy>
  <cp:revision>574</cp:revision>
  <dcterms:created xsi:type="dcterms:W3CDTF">2017-09-21T03:38:01Z</dcterms:created>
  <dcterms:modified xsi:type="dcterms:W3CDTF">2020-08-10T06:43:34Z</dcterms:modified>
</cp:coreProperties>
</file>