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3/28/24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3/28/24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24808-37F5-6700-4AC6-C8127A4A80D8}"/>
              </a:ext>
            </a:extLst>
          </p:cNvPr>
          <p:cNvSpPr>
            <a:spLocks noGrp="1"/>
          </p:cNvSpPr>
          <p:nvPr>
            <p:ph type="ctrTitle"/>
          </p:nvPr>
        </p:nvSpPr>
        <p:spPr/>
        <p:txBody>
          <a:bodyPr>
            <a:normAutofit fontScale="90000"/>
          </a:bodyPr>
          <a:lstStyle/>
          <a:p>
            <a:r>
              <a:rPr lang="en-US" dirty="0"/>
              <a:t>Applied Data Science Capstone</a:t>
            </a:r>
            <a:br>
              <a:rPr lang="en-US" dirty="0"/>
            </a:br>
            <a:endParaRPr lang="en-US" dirty="0"/>
          </a:p>
        </p:txBody>
      </p:sp>
      <p:sp>
        <p:nvSpPr>
          <p:cNvPr id="3" name="Subtitle 2">
            <a:extLst>
              <a:ext uri="{FF2B5EF4-FFF2-40B4-BE49-F238E27FC236}">
                <a16:creationId xmlns:a16="http://schemas.microsoft.com/office/drawing/2014/main" id="{49A549F4-F14F-B7E3-FFFF-7712055E3EA5}"/>
              </a:ext>
            </a:extLst>
          </p:cNvPr>
          <p:cNvSpPr>
            <a:spLocks noGrp="1"/>
          </p:cNvSpPr>
          <p:nvPr>
            <p:ph type="subTitle" idx="1"/>
          </p:nvPr>
        </p:nvSpPr>
        <p:spPr/>
        <p:txBody>
          <a:bodyPr/>
          <a:lstStyle/>
          <a:p>
            <a:r>
              <a:rPr lang="en-US" dirty="0"/>
              <a:t>IBM</a:t>
            </a:r>
          </a:p>
        </p:txBody>
      </p:sp>
    </p:spTree>
    <p:extLst>
      <p:ext uri="{BB962C8B-B14F-4D97-AF65-F5344CB8AC3E}">
        <p14:creationId xmlns:p14="http://schemas.microsoft.com/office/powerpoint/2010/main" val="3694088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B6D2B-83AC-CF77-7776-45E388380FF6}"/>
              </a:ext>
            </a:extLst>
          </p:cNvPr>
          <p:cNvSpPr>
            <a:spLocks noGrp="1"/>
          </p:cNvSpPr>
          <p:nvPr>
            <p:ph type="title"/>
          </p:nvPr>
        </p:nvSpPr>
        <p:spPr/>
        <p:txBody>
          <a:bodyPr/>
          <a:lstStyle/>
          <a:p>
            <a:r>
              <a:rPr lang="en-US" dirty="0"/>
              <a:t>Interactive map with folium</a:t>
            </a:r>
          </a:p>
        </p:txBody>
      </p:sp>
      <p:sp>
        <p:nvSpPr>
          <p:cNvPr id="3" name="Content Placeholder 2">
            <a:extLst>
              <a:ext uri="{FF2B5EF4-FFF2-40B4-BE49-F238E27FC236}">
                <a16:creationId xmlns:a16="http://schemas.microsoft.com/office/drawing/2014/main" id="{9051D48B-A88F-A541-C358-FEA340350620}"/>
              </a:ext>
            </a:extLst>
          </p:cNvPr>
          <p:cNvSpPr>
            <a:spLocks noGrp="1"/>
          </p:cNvSpPr>
          <p:nvPr>
            <p:ph idx="1"/>
          </p:nvPr>
        </p:nvSpPr>
        <p:spPr/>
        <p:txBody>
          <a:bodyPr/>
          <a:lstStyle/>
          <a:p>
            <a:r>
              <a:rPr lang="en-US" dirty="0"/>
              <a:t>We marked all launch sites, and added map objects such as markers, circles, lines to mark the success or failure of launches for each site on the folium map. </a:t>
            </a:r>
          </a:p>
          <a:p>
            <a:r>
              <a:rPr lang="en-US" dirty="0"/>
              <a:t>We assigned the feature launch outcomes (failure or success) to class 0 and 1.i.e., 0for failure, and 1 for success. </a:t>
            </a:r>
          </a:p>
          <a:p>
            <a:r>
              <a:rPr lang="en-US" dirty="0"/>
              <a:t>Using the color-labeled marker clusters, we identified which launch sites have relatively high success rate. </a:t>
            </a:r>
          </a:p>
        </p:txBody>
      </p:sp>
    </p:spTree>
    <p:extLst>
      <p:ext uri="{BB962C8B-B14F-4D97-AF65-F5344CB8AC3E}">
        <p14:creationId xmlns:p14="http://schemas.microsoft.com/office/powerpoint/2010/main" val="4190266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4C99E-1384-3EE5-17DA-43324F4DE113}"/>
              </a:ext>
            </a:extLst>
          </p:cNvPr>
          <p:cNvSpPr>
            <a:spLocks noGrp="1"/>
          </p:cNvSpPr>
          <p:nvPr>
            <p:ph type="title"/>
          </p:nvPr>
        </p:nvSpPr>
        <p:spPr/>
        <p:txBody>
          <a:bodyPr/>
          <a:lstStyle/>
          <a:p>
            <a:r>
              <a:rPr lang="en-US" dirty="0"/>
              <a:t>Dashboard with </a:t>
            </a:r>
            <a:r>
              <a:rPr lang="en-US" dirty="0" err="1"/>
              <a:t>plotly</a:t>
            </a:r>
            <a:r>
              <a:rPr lang="en-US" dirty="0"/>
              <a:t> dash</a:t>
            </a:r>
          </a:p>
        </p:txBody>
      </p:sp>
      <p:sp>
        <p:nvSpPr>
          <p:cNvPr id="3" name="Content Placeholder 2">
            <a:extLst>
              <a:ext uri="{FF2B5EF4-FFF2-40B4-BE49-F238E27FC236}">
                <a16:creationId xmlns:a16="http://schemas.microsoft.com/office/drawing/2014/main" id="{627819DF-6C9B-8F4E-DAB1-D710DB1E158B}"/>
              </a:ext>
            </a:extLst>
          </p:cNvPr>
          <p:cNvSpPr>
            <a:spLocks noGrp="1"/>
          </p:cNvSpPr>
          <p:nvPr>
            <p:ph idx="1"/>
          </p:nvPr>
        </p:nvSpPr>
        <p:spPr/>
        <p:txBody>
          <a:bodyPr/>
          <a:lstStyle/>
          <a:p>
            <a:r>
              <a:rPr lang="en-US" dirty="0"/>
              <a:t>We built an interactive dashboard with </a:t>
            </a:r>
            <a:r>
              <a:rPr lang="en-US" dirty="0" err="1"/>
              <a:t>Plotly</a:t>
            </a:r>
            <a:r>
              <a:rPr lang="en-US" dirty="0"/>
              <a:t> dash.</a:t>
            </a:r>
            <a:br>
              <a:rPr lang="en-US" dirty="0"/>
            </a:br>
            <a:r>
              <a:rPr lang="en-US" dirty="0"/>
              <a:t>We plotted pie charts showing the total launches by a certain sites. </a:t>
            </a:r>
          </a:p>
          <a:p>
            <a:r>
              <a:rPr lang="en-US" dirty="0"/>
              <a:t>We plotted scatter graph showing the relationship with Outcome and </a:t>
            </a:r>
            <a:r>
              <a:rPr lang="en-US" dirty="0" err="1"/>
              <a:t>PayloadMass</a:t>
            </a:r>
            <a:r>
              <a:rPr lang="en-US" dirty="0"/>
              <a:t> (Kg) for the different booster version. </a:t>
            </a:r>
          </a:p>
        </p:txBody>
      </p:sp>
    </p:spTree>
    <p:extLst>
      <p:ext uri="{BB962C8B-B14F-4D97-AF65-F5344CB8AC3E}">
        <p14:creationId xmlns:p14="http://schemas.microsoft.com/office/powerpoint/2010/main" val="583325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E5C2A-6BD5-B569-1B1C-2A437A699532}"/>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869186EC-F6E7-5D1A-BC86-A16F5723F35C}"/>
              </a:ext>
            </a:extLst>
          </p:cNvPr>
          <p:cNvSpPr>
            <a:spLocks noGrp="1"/>
          </p:cNvSpPr>
          <p:nvPr>
            <p:ph idx="1"/>
          </p:nvPr>
        </p:nvSpPr>
        <p:spPr/>
        <p:txBody>
          <a:bodyPr/>
          <a:lstStyle/>
          <a:p>
            <a:r>
              <a:rPr lang="en-US" dirty="0"/>
              <a:t>We loaded the data using </a:t>
            </a:r>
            <a:r>
              <a:rPr lang="en-US" dirty="0" err="1"/>
              <a:t>numpy</a:t>
            </a:r>
            <a:r>
              <a:rPr lang="en-US" dirty="0"/>
              <a:t> and pandas, transformed the data, split our data into training and testing sets. </a:t>
            </a:r>
          </a:p>
          <a:p>
            <a:r>
              <a:rPr lang="en-US" dirty="0"/>
              <a:t>Tune different hyperparameters using </a:t>
            </a:r>
            <a:r>
              <a:rPr lang="en-US" dirty="0" err="1"/>
              <a:t>GridSearchCV</a:t>
            </a:r>
            <a:r>
              <a:rPr lang="en-US" dirty="0"/>
              <a:t>. </a:t>
            </a:r>
          </a:p>
          <a:p>
            <a:r>
              <a:rPr lang="en-US" dirty="0"/>
              <a:t>We used accuracy as the metric for our model, improved the model using feature engineering and algorithm tuning. </a:t>
            </a:r>
          </a:p>
        </p:txBody>
      </p:sp>
    </p:spTree>
    <p:extLst>
      <p:ext uri="{BB962C8B-B14F-4D97-AF65-F5344CB8AC3E}">
        <p14:creationId xmlns:p14="http://schemas.microsoft.com/office/powerpoint/2010/main" val="759376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BD89ECFB-8421-4BB8-A23D-8B8D151F8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4911EB7-93CE-44FF-973F-B25ECF5DF5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36D742F-208E-BB0A-5EA8-ED35ECC58872}"/>
              </a:ext>
            </a:extLst>
          </p:cNvPr>
          <p:cNvSpPr>
            <a:spLocks noGrp="1"/>
          </p:cNvSpPr>
          <p:nvPr>
            <p:ph type="title"/>
          </p:nvPr>
        </p:nvSpPr>
        <p:spPr>
          <a:xfrm>
            <a:off x="485695" y="1474969"/>
            <a:ext cx="3026558" cy="1868760"/>
          </a:xfrm>
        </p:spPr>
        <p:txBody>
          <a:bodyPr vert="horz" lIns="91440" tIns="45720" rIns="91440" bIns="0" rtlCol="0" anchor="b">
            <a:normAutofit/>
          </a:bodyPr>
          <a:lstStyle/>
          <a:p>
            <a:r>
              <a:rPr lang="en-US" sz="3600"/>
              <a:t>Results</a:t>
            </a:r>
          </a:p>
        </p:txBody>
      </p:sp>
      <p:cxnSp>
        <p:nvCxnSpPr>
          <p:cNvPr id="24" name="Straight Connector 23">
            <a:extLst>
              <a:ext uri="{FF2B5EF4-FFF2-40B4-BE49-F238E27FC236}">
                <a16:creationId xmlns:a16="http://schemas.microsoft.com/office/drawing/2014/main" id="{72870A17-34CA-4FF4-8777-CE7D7B986B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009" y="3526496"/>
            <a:ext cx="3023617"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6" name="Group 25">
            <a:extLst>
              <a:ext uri="{FF2B5EF4-FFF2-40B4-BE49-F238E27FC236}">
                <a16:creationId xmlns:a16="http://schemas.microsoft.com/office/drawing/2014/main" id="{34B79B4F-74AA-4B58-BBD2-2C3804928D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90638" y="482171"/>
            <a:ext cx="7560115" cy="5149101"/>
            <a:chOff x="7463258" y="583365"/>
            <a:chExt cx="7560115" cy="5181928"/>
          </a:xfrm>
        </p:grpSpPr>
        <p:sp>
          <p:nvSpPr>
            <p:cNvPr id="27" name="Rectangle 26">
              <a:extLst>
                <a:ext uri="{FF2B5EF4-FFF2-40B4-BE49-F238E27FC236}">
                  <a16:creationId xmlns:a16="http://schemas.microsoft.com/office/drawing/2014/main" id="{FE994EF0-F368-43B3-9BF0-442E33BC3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B478E81-F333-452C-B354-06E13FB0B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4E4C1088-922B-4744-BB37-5D47AEA43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130" y="977099"/>
            <a:ext cx="6597725" cy="41362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different colored squares&#10;&#10;Description automatically generated">
            <a:extLst>
              <a:ext uri="{FF2B5EF4-FFF2-40B4-BE49-F238E27FC236}">
                <a16:creationId xmlns:a16="http://schemas.microsoft.com/office/drawing/2014/main" id="{FD2F3A24-AC48-5587-05E1-0636B7441750}"/>
              </a:ext>
            </a:extLst>
          </p:cNvPr>
          <p:cNvPicPr>
            <a:picLocks noChangeAspect="1"/>
          </p:cNvPicPr>
          <p:nvPr/>
        </p:nvPicPr>
        <p:blipFill>
          <a:blip r:embed="rId3"/>
          <a:stretch>
            <a:fillRect/>
          </a:stretch>
        </p:blipFill>
        <p:spPr>
          <a:xfrm>
            <a:off x="4631115" y="1722332"/>
            <a:ext cx="3059596" cy="2654198"/>
          </a:xfrm>
          <a:prstGeom prst="rect">
            <a:avLst/>
          </a:prstGeom>
        </p:spPr>
      </p:pic>
      <p:pic>
        <p:nvPicPr>
          <p:cNvPr id="7" name="Picture 6" descr="A screen shot of a computer code&#10;&#10;Description automatically generated">
            <a:extLst>
              <a:ext uri="{FF2B5EF4-FFF2-40B4-BE49-F238E27FC236}">
                <a16:creationId xmlns:a16="http://schemas.microsoft.com/office/drawing/2014/main" id="{60218A06-0DBE-4BA2-CE26-769ABD5630A8}"/>
              </a:ext>
            </a:extLst>
          </p:cNvPr>
          <p:cNvPicPr>
            <a:picLocks noChangeAspect="1"/>
          </p:cNvPicPr>
          <p:nvPr/>
        </p:nvPicPr>
        <p:blipFill>
          <a:blip r:embed="rId4"/>
          <a:stretch>
            <a:fillRect/>
          </a:stretch>
        </p:blipFill>
        <p:spPr>
          <a:xfrm>
            <a:off x="7849810" y="2693753"/>
            <a:ext cx="3059596" cy="711355"/>
          </a:xfrm>
          <a:prstGeom prst="rect">
            <a:avLst/>
          </a:prstGeom>
        </p:spPr>
      </p:pic>
      <p:pic>
        <p:nvPicPr>
          <p:cNvPr id="32" name="Picture 31">
            <a:extLst>
              <a:ext uri="{FF2B5EF4-FFF2-40B4-BE49-F238E27FC236}">
                <a16:creationId xmlns:a16="http://schemas.microsoft.com/office/drawing/2014/main" id="{15621CD7-6951-4B76-949B-6D851A2BE4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7AD09E24-F963-4867-8AA6-3D2F8D3C8A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598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E346F-DDCA-BB29-E784-9C720E846DD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2FFF15E-507E-8799-CC70-36CDF8238926}"/>
              </a:ext>
            </a:extLst>
          </p:cNvPr>
          <p:cNvSpPr>
            <a:spLocks noGrp="1"/>
          </p:cNvSpPr>
          <p:nvPr>
            <p:ph idx="1"/>
          </p:nvPr>
        </p:nvSpPr>
        <p:spPr/>
        <p:txBody>
          <a:bodyPr/>
          <a:lstStyle/>
          <a:p>
            <a:r>
              <a:rPr lang="en-US" dirty="0"/>
              <a:t>The larger the flight amount at a launch site, the greater the success rate at a launch site. </a:t>
            </a:r>
          </a:p>
          <a:p>
            <a:r>
              <a:rPr lang="en-US" dirty="0"/>
              <a:t>Launch success rate started to increase in 2013 till 2020. </a:t>
            </a:r>
          </a:p>
        </p:txBody>
      </p:sp>
    </p:spTree>
    <p:extLst>
      <p:ext uri="{BB962C8B-B14F-4D97-AF65-F5344CB8AC3E}">
        <p14:creationId xmlns:p14="http://schemas.microsoft.com/office/powerpoint/2010/main" val="1568497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782BB-480B-0202-ACBC-3CED46B0E0A8}"/>
              </a:ext>
            </a:extLst>
          </p:cNvPr>
          <p:cNvSpPr>
            <a:spLocks noGrp="1"/>
          </p:cNvSpPr>
          <p:nvPr>
            <p:ph type="title"/>
          </p:nvPr>
        </p:nvSpPr>
        <p:spPr/>
        <p:txBody>
          <a:bodyPr/>
          <a:lstStyle/>
          <a:p>
            <a:r>
              <a:rPr lang="en-US" dirty="0"/>
              <a:t>Outline	</a:t>
            </a:r>
          </a:p>
        </p:txBody>
      </p:sp>
      <p:sp>
        <p:nvSpPr>
          <p:cNvPr id="3" name="Content Placeholder 2">
            <a:extLst>
              <a:ext uri="{FF2B5EF4-FFF2-40B4-BE49-F238E27FC236}">
                <a16:creationId xmlns:a16="http://schemas.microsoft.com/office/drawing/2014/main" id="{84A2BF37-B9DD-C18E-E151-2E4DAC59852A}"/>
              </a:ext>
            </a:extLst>
          </p:cNvPr>
          <p:cNvSpPr>
            <a:spLocks noGrp="1"/>
          </p:cNvSpPr>
          <p:nvPr>
            <p:ph idx="1"/>
          </p:nvPr>
        </p:nvSpPr>
        <p:spPr/>
        <p:txBody>
          <a:bodyPr/>
          <a:lstStyle/>
          <a:p>
            <a:r>
              <a:rPr lang="en-US" dirty="0"/>
              <a:t>Executive </a:t>
            </a:r>
            <a:r>
              <a:rPr lang="en-US" dirty="0" err="1"/>
              <a:t>Sammary</a:t>
            </a:r>
            <a:endParaRPr lang="en-US" dirty="0"/>
          </a:p>
          <a:p>
            <a:r>
              <a:rPr lang="en-US" dirty="0"/>
              <a:t>Introduction</a:t>
            </a:r>
          </a:p>
          <a:p>
            <a:r>
              <a:rPr lang="en-US" dirty="0"/>
              <a:t>Methodology</a:t>
            </a:r>
          </a:p>
          <a:p>
            <a:r>
              <a:rPr lang="en-US" dirty="0"/>
              <a:t>Results</a:t>
            </a:r>
          </a:p>
          <a:p>
            <a:r>
              <a:rPr lang="en-US" dirty="0"/>
              <a:t>Conclusion</a:t>
            </a:r>
          </a:p>
        </p:txBody>
      </p:sp>
    </p:spTree>
    <p:extLst>
      <p:ext uri="{BB962C8B-B14F-4D97-AF65-F5344CB8AC3E}">
        <p14:creationId xmlns:p14="http://schemas.microsoft.com/office/powerpoint/2010/main" val="3754315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87198-6550-F0AB-BF52-5096AB255BE9}"/>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1204B4BB-442B-B7D2-E077-3EF4DDE000F2}"/>
              </a:ext>
            </a:extLst>
          </p:cNvPr>
          <p:cNvSpPr>
            <a:spLocks noGrp="1"/>
          </p:cNvSpPr>
          <p:nvPr>
            <p:ph idx="1"/>
          </p:nvPr>
        </p:nvSpPr>
        <p:spPr/>
        <p:txBody>
          <a:bodyPr>
            <a:normAutofit fontScale="92500" lnSpcReduction="20000"/>
          </a:bodyPr>
          <a:lstStyle/>
          <a:p>
            <a:pPr algn="just"/>
            <a:r>
              <a:rPr lang="en-US" dirty="0"/>
              <a:t>Our strategy involved utilizing both API integration and web scraping methods to gather data. After obtaining the data, we utilized various Python techniques to thoroughly process and clean it. We then used SQL queries to extract relevant information from the refined dataset. Early insights were obtained through systematic data visualization and trend analysis. To complete our analytical framework, we utilized supervised machine learning models to predict the success of landing events.</a:t>
            </a:r>
          </a:p>
          <a:p>
            <a:pPr algn="just"/>
            <a:r>
              <a:rPr lang="en-US" dirty="0"/>
              <a:t>By conducting thorough data analysis, we uncovered clear patterns and correlations among variables that directly impact the success of landing events. Using these insights, we built and trained a predictive model that showed significant ability to accurately predict the likelihood of a successful landing event. Importantly, the model achieved an impressive accuracy rate of 83%, highlighting its effectiveness in delivering dependable predictions within this field.</a:t>
            </a:r>
          </a:p>
        </p:txBody>
      </p:sp>
    </p:spTree>
    <p:extLst>
      <p:ext uri="{BB962C8B-B14F-4D97-AF65-F5344CB8AC3E}">
        <p14:creationId xmlns:p14="http://schemas.microsoft.com/office/powerpoint/2010/main" val="454931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3D637-3DE9-A76A-C011-1107509A511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D0B416F-6BAF-5071-DA05-74A970F3FA88}"/>
              </a:ext>
            </a:extLst>
          </p:cNvPr>
          <p:cNvSpPr>
            <a:spLocks noGrp="1"/>
          </p:cNvSpPr>
          <p:nvPr>
            <p:ph idx="1"/>
          </p:nvPr>
        </p:nvSpPr>
        <p:spPr/>
        <p:txBody>
          <a:bodyPr/>
          <a:lstStyle/>
          <a:p>
            <a:pPr algn="just"/>
            <a:r>
              <a:rPr lang="en-US" dirty="0"/>
              <a:t>SpaceX's dedication to reusable rockets has notably decreased the expenses associated with space travel by concentrating on retrieving the initial phase of the rocket. Preserving and reusing costly components from this phase is crucial for reducing costs directly. Evaluating the success rate of these retrieval events provides a significant metric for assessing efficiency and cost-effectiveness in SpaceX's innovative approach. This project focuses on predicting the success of the first phase retrieval event, providing predictive insights to improve decision-making within the space industry.</a:t>
            </a:r>
          </a:p>
        </p:txBody>
      </p:sp>
    </p:spTree>
    <p:extLst>
      <p:ext uri="{BB962C8B-B14F-4D97-AF65-F5344CB8AC3E}">
        <p14:creationId xmlns:p14="http://schemas.microsoft.com/office/powerpoint/2010/main" val="379656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D0676-B34B-1A79-D92C-9F620128332C}"/>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2ED4AD38-CB94-1551-F4ED-0143584C5D57}"/>
              </a:ext>
            </a:extLst>
          </p:cNvPr>
          <p:cNvSpPr>
            <a:spLocks noGrp="1"/>
          </p:cNvSpPr>
          <p:nvPr>
            <p:ph idx="1"/>
          </p:nvPr>
        </p:nvSpPr>
        <p:spPr/>
        <p:txBody>
          <a:bodyPr/>
          <a:lstStyle/>
          <a:p>
            <a:r>
              <a:rPr lang="en-US" dirty="0"/>
              <a:t>How data was collected</a:t>
            </a:r>
          </a:p>
          <a:p>
            <a:r>
              <a:rPr lang="en-US" dirty="0"/>
              <a:t>How data was processed</a:t>
            </a:r>
          </a:p>
          <a:p>
            <a:r>
              <a:rPr lang="en-US" dirty="0"/>
              <a:t>Exploratory data analysis using visualization and SQL</a:t>
            </a:r>
          </a:p>
          <a:p>
            <a:r>
              <a:rPr lang="en-US" dirty="0"/>
              <a:t>Interactive visualizing with Folium and </a:t>
            </a:r>
            <a:r>
              <a:rPr lang="en-US" dirty="0" err="1"/>
              <a:t>Plotly</a:t>
            </a:r>
            <a:r>
              <a:rPr lang="en-US" dirty="0"/>
              <a:t> Dash</a:t>
            </a:r>
          </a:p>
          <a:p>
            <a:r>
              <a:rPr lang="en-US" dirty="0"/>
              <a:t>Predictive analysis using classification models</a:t>
            </a:r>
          </a:p>
        </p:txBody>
      </p:sp>
    </p:spTree>
    <p:extLst>
      <p:ext uri="{BB962C8B-B14F-4D97-AF65-F5344CB8AC3E}">
        <p14:creationId xmlns:p14="http://schemas.microsoft.com/office/powerpoint/2010/main" val="1693436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03458-2F9A-9B5B-015C-1585B1D87161}"/>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BCF7D69D-A96E-48C5-4385-B3D658D89A2A}"/>
              </a:ext>
            </a:extLst>
          </p:cNvPr>
          <p:cNvSpPr>
            <a:spLocks noGrp="1"/>
          </p:cNvSpPr>
          <p:nvPr>
            <p:ph idx="1"/>
          </p:nvPr>
        </p:nvSpPr>
        <p:spPr/>
        <p:txBody>
          <a:bodyPr/>
          <a:lstStyle/>
          <a:p>
            <a:pPr algn="just"/>
            <a:r>
              <a:rPr lang="en-US" dirty="0"/>
              <a:t>Data was first collected using SpaceX API (a RESTful API) by making a get request to </a:t>
            </a:r>
            <a:r>
              <a:rPr lang="en-US" dirty="0" err="1"/>
              <a:t>theSpaceX</a:t>
            </a:r>
            <a:r>
              <a:rPr lang="en-US" dirty="0"/>
              <a:t> API. This was done by first defining a series helper functions that would help in the use of the API to extract information using identification numbers in the launch data and then requesting rocket launch data from the SpaceX API </a:t>
            </a:r>
            <a:r>
              <a:rPr lang="en-US" dirty="0" err="1"/>
              <a:t>url</a:t>
            </a:r>
            <a:r>
              <a:rPr lang="en-US" dirty="0"/>
              <a:t>. </a:t>
            </a:r>
          </a:p>
          <a:p>
            <a:pPr algn="just"/>
            <a:r>
              <a:rPr lang="en-US" dirty="0"/>
              <a:t>SpaceX launch data was requested and parsed using the GET request and then decoded the response content as </a:t>
            </a:r>
            <a:r>
              <a:rPr lang="en-US" dirty="0" err="1"/>
              <a:t>aJson</a:t>
            </a:r>
            <a:r>
              <a:rPr lang="en-US" dirty="0"/>
              <a:t> result which was then converted into a Pandas data frame. </a:t>
            </a:r>
          </a:p>
          <a:p>
            <a:pPr algn="just"/>
            <a:r>
              <a:rPr lang="en-US" dirty="0"/>
              <a:t>performed web scraping to collect Falcon 9 historical launch records from Wikipedia page </a:t>
            </a:r>
          </a:p>
          <a:p>
            <a:pPr algn="just"/>
            <a:endParaRPr lang="en-US" dirty="0"/>
          </a:p>
        </p:txBody>
      </p:sp>
    </p:spTree>
    <p:extLst>
      <p:ext uri="{BB962C8B-B14F-4D97-AF65-F5344CB8AC3E}">
        <p14:creationId xmlns:p14="http://schemas.microsoft.com/office/powerpoint/2010/main" val="845308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4CD8B-9B40-5D95-F362-E129F0898EDD}"/>
              </a:ext>
            </a:extLst>
          </p:cNvPr>
          <p:cNvSpPr>
            <a:spLocks noGrp="1"/>
          </p:cNvSpPr>
          <p:nvPr>
            <p:ph type="title"/>
          </p:nvPr>
        </p:nvSpPr>
        <p:spPr/>
        <p:txBody>
          <a:bodyPr/>
          <a:lstStyle/>
          <a:p>
            <a:r>
              <a:rPr lang="en-US" dirty="0"/>
              <a:t>SpaceX API</a:t>
            </a:r>
            <a:br>
              <a:rPr lang="en-US" dirty="0"/>
            </a:br>
            <a:endParaRPr lang="en-US" dirty="0"/>
          </a:p>
        </p:txBody>
      </p:sp>
      <p:sp>
        <p:nvSpPr>
          <p:cNvPr id="3" name="Content Placeholder 2">
            <a:extLst>
              <a:ext uri="{FF2B5EF4-FFF2-40B4-BE49-F238E27FC236}">
                <a16:creationId xmlns:a16="http://schemas.microsoft.com/office/drawing/2014/main" id="{16F2D0FA-6739-5688-FB5F-7A698584A015}"/>
              </a:ext>
            </a:extLst>
          </p:cNvPr>
          <p:cNvSpPr>
            <a:spLocks noGrp="1"/>
          </p:cNvSpPr>
          <p:nvPr>
            <p:ph idx="1"/>
          </p:nvPr>
        </p:nvSpPr>
        <p:spPr/>
        <p:txBody>
          <a:bodyPr/>
          <a:lstStyle/>
          <a:p>
            <a:r>
              <a:rPr lang="en-US" dirty="0"/>
              <a:t>Define auxiliary function to parse the data</a:t>
            </a:r>
          </a:p>
          <a:p>
            <a:r>
              <a:rPr lang="en-US" dirty="0"/>
              <a:t>Retrieve data from the REST API using the method GET</a:t>
            </a:r>
          </a:p>
          <a:p>
            <a:r>
              <a:rPr lang="en-US" dirty="0"/>
              <a:t>Parse the data with the previously built auxiliary functions</a:t>
            </a:r>
          </a:p>
          <a:p>
            <a:r>
              <a:rPr lang="en-US" dirty="0"/>
              <a:t>Store the data in PANDAS </a:t>
            </a:r>
            <a:r>
              <a:rPr lang="en-US" dirty="0" err="1"/>
              <a:t>DataFrame</a:t>
            </a:r>
            <a:endParaRPr lang="en-US" dirty="0"/>
          </a:p>
          <a:p>
            <a:endParaRPr lang="en-US" dirty="0"/>
          </a:p>
        </p:txBody>
      </p:sp>
    </p:spTree>
    <p:extLst>
      <p:ext uri="{BB962C8B-B14F-4D97-AF65-F5344CB8AC3E}">
        <p14:creationId xmlns:p14="http://schemas.microsoft.com/office/powerpoint/2010/main" val="1418694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05CFAD9-EABE-4F83-B098-604752164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2" name="Picture 31">
            <a:extLst>
              <a:ext uri="{FF2B5EF4-FFF2-40B4-BE49-F238E27FC236}">
                <a16:creationId xmlns:a16="http://schemas.microsoft.com/office/drawing/2014/main" id="{C99610E4-6194-4817-B152-498995E771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D885E9F4-7DB6-4B77-B1FF-80BFCE8127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B639A2B-C30C-4F6F-B847-6960F3CF8A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8" name="Rectangle 37">
            <a:extLst>
              <a:ext uri="{FF2B5EF4-FFF2-40B4-BE49-F238E27FC236}">
                <a16:creationId xmlns:a16="http://schemas.microsoft.com/office/drawing/2014/main" id="{3005EAC2-C68C-4CCC-A0BF-0F3DDB937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0A9932D-CE95-4CF6-8309-2F3C85D62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B4C2E3E9-1631-DC33-6FFE-9ED7C6085BD2}"/>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a:t>Data Visualization</a:t>
            </a:r>
          </a:p>
        </p:txBody>
      </p:sp>
      <p:cxnSp>
        <p:nvCxnSpPr>
          <p:cNvPr id="42" name="Straight Connector 41">
            <a:extLst>
              <a:ext uri="{FF2B5EF4-FFF2-40B4-BE49-F238E27FC236}">
                <a16:creationId xmlns:a16="http://schemas.microsoft.com/office/drawing/2014/main" id="{76E6321E-982E-4A0B-956E-6576E39869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44" name="Group 43">
            <a:extLst>
              <a:ext uri="{FF2B5EF4-FFF2-40B4-BE49-F238E27FC236}">
                <a16:creationId xmlns:a16="http://schemas.microsoft.com/office/drawing/2014/main" id="{E15446DD-FA47-44FC-B956-B883323907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45" name="Rectangle 44">
              <a:extLst>
                <a:ext uri="{FF2B5EF4-FFF2-40B4-BE49-F238E27FC236}">
                  <a16:creationId xmlns:a16="http://schemas.microsoft.com/office/drawing/2014/main" id="{EE875E2D-3E60-47BE-A6BE-2E56E0C37A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0C9508C-984C-438D-B2D3-B932E18CB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0" name="Rectangle 59">
            <a:extLst>
              <a:ext uri="{FF2B5EF4-FFF2-40B4-BE49-F238E27FC236}">
                <a16:creationId xmlns:a16="http://schemas.microsoft.com/office/drawing/2014/main" id="{0679C5C8-B10C-4D7E-BFD1-BD711F963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130" y="977099"/>
            <a:ext cx="6597725" cy="4136205"/>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graph of flight number&#10;&#10;Description automatically generated">
            <a:extLst>
              <a:ext uri="{FF2B5EF4-FFF2-40B4-BE49-F238E27FC236}">
                <a16:creationId xmlns:a16="http://schemas.microsoft.com/office/drawing/2014/main" id="{2F8235C9-400C-783C-342A-3C87E49F04FC}"/>
              </a:ext>
            </a:extLst>
          </p:cNvPr>
          <p:cNvPicPr>
            <a:picLocks noChangeAspect="1"/>
          </p:cNvPicPr>
          <p:nvPr/>
        </p:nvPicPr>
        <p:blipFill>
          <a:blip r:embed="rId3"/>
          <a:stretch>
            <a:fillRect/>
          </a:stretch>
        </p:blipFill>
        <p:spPr>
          <a:xfrm>
            <a:off x="4673333" y="1116345"/>
            <a:ext cx="2982324" cy="1849041"/>
          </a:xfrm>
          <a:prstGeom prst="rect">
            <a:avLst/>
          </a:prstGeom>
        </p:spPr>
      </p:pic>
      <p:pic>
        <p:nvPicPr>
          <p:cNvPr id="25" name="Picture 24" descr="A graph showing the growth of a company&#10;&#10;Description automatically generated">
            <a:extLst>
              <a:ext uri="{FF2B5EF4-FFF2-40B4-BE49-F238E27FC236}">
                <a16:creationId xmlns:a16="http://schemas.microsoft.com/office/drawing/2014/main" id="{874A19B7-91ED-1E1B-6BAF-33309EFF6D7D}"/>
              </a:ext>
            </a:extLst>
          </p:cNvPr>
          <p:cNvPicPr>
            <a:picLocks noChangeAspect="1"/>
          </p:cNvPicPr>
          <p:nvPr/>
        </p:nvPicPr>
        <p:blipFill>
          <a:blip r:embed="rId4"/>
          <a:stretch>
            <a:fillRect/>
          </a:stretch>
        </p:blipFill>
        <p:spPr>
          <a:xfrm>
            <a:off x="8142732" y="1114596"/>
            <a:ext cx="2484282" cy="1850790"/>
          </a:xfrm>
          <a:prstGeom prst="rect">
            <a:avLst/>
          </a:prstGeom>
        </p:spPr>
      </p:pic>
      <p:pic>
        <p:nvPicPr>
          <p:cNvPr id="19" name="Picture 18" descr="A graph of flight number&#10;&#10;Description automatically generated">
            <a:extLst>
              <a:ext uri="{FF2B5EF4-FFF2-40B4-BE49-F238E27FC236}">
                <a16:creationId xmlns:a16="http://schemas.microsoft.com/office/drawing/2014/main" id="{79D8B151-E6BA-9AFB-9D6C-07BADA0DC86C}"/>
              </a:ext>
            </a:extLst>
          </p:cNvPr>
          <p:cNvPicPr>
            <a:picLocks noChangeAspect="1"/>
          </p:cNvPicPr>
          <p:nvPr/>
        </p:nvPicPr>
        <p:blipFill>
          <a:blip r:embed="rId5"/>
          <a:stretch>
            <a:fillRect/>
          </a:stretch>
        </p:blipFill>
        <p:spPr>
          <a:xfrm>
            <a:off x="4628507" y="3140444"/>
            <a:ext cx="3059596" cy="1828108"/>
          </a:xfrm>
          <a:prstGeom prst="rect">
            <a:avLst/>
          </a:prstGeom>
        </p:spPr>
      </p:pic>
      <p:pic>
        <p:nvPicPr>
          <p:cNvPr id="21" name="Picture 20" descr="A graph of a number of bars&#10;&#10;Description automatically generated with medium confidence">
            <a:extLst>
              <a:ext uri="{FF2B5EF4-FFF2-40B4-BE49-F238E27FC236}">
                <a16:creationId xmlns:a16="http://schemas.microsoft.com/office/drawing/2014/main" id="{07FE3178-5483-1AE3-B2AA-19FB7C3A2A99}"/>
              </a:ext>
            </a:extLst>
          </p:cNvPr>
          <p:cNvPicPr>
            <a:picLocks noChangeAspect="1"/>
          </p:cNvPicPr>
          <p:nvPr/>
        </p:nvPicPr>
        <p:blipFill>
          <a:blip r:embed="rId6"/>
          <a:stretch>
            <a:fillRect/>
          </a:stretch>
        </p:blipFill>
        <p:spPr>
          <a:xfrm>
            <a:off x="8099602" y="3129978"/>
            <a:ext cx="2570542" cy="1850790"/>
          </a:xfrm>
          <a:prstGeom prst="rect">
            <a:avLst/>
          </a:prstGeom>
        </p:spPr>
      </p:pic>
      <p:pic>
        <p:nvPicPr>
          <p:cNvPr id="61" name="Picture 60">
            <a:extLst>
              <a:ext uri="{FF2B5EF4-FFF2-40B4-BE49-F238E27FC236}">
                <a16:creationId xmlns:a16="http://schemas.microsoft.com/office/drawing/2014/main" id="{BAFD9ADD-C741-45F6-8403-0F4C7CCF42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2" name="Straight Connector 61">
            <a:extLst>
              <a:ext uri="{FF2B5EF4-FFF2-40B4-BE49-F238E27FC236}">
                <a16:creationId xmlns:a16="http://schemas.microsoft.com/office/drawing/2014/main" id="{7E9514CA-585B-45AD-AC41-EEDF151746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398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BD20A-2AA2-A82D-8A91-DFDA7328A4CB}"/>
              </a:ext>
            </a:extLst>
          </p:cNvPr>
          <p:cNvSpPr>
            <a:spLocks noGrp="1"/>
          </p:cNvSpPr>
          <p:nvPr>
            <p:ph type="title"/>
          </p:nvPr>
        </p:nvSpPr>
        <p:spPr/>
        <p:txBody>
          <a:bodyPr/>
          <a:lstStyle/>
          <a:p>
            <a:r>
              <a:rPr lang="en-US" dirty="0"/>
              <a:t>SQL</a:t>
            </a:r>
          </a:p>
        </p:txBody>
      </p:sp>
      <p:sp>
        <p:nvSpPr>
          <p:cNvPr id="3" name="Content Placeholder 2">
            <a:extLst>
              <a:ext uri="{FF2B5EF4-FFF2-40B4-BE49-F238E27FC236}">
                <a16:creationId xmlns:a16="http://schemas.microsoft.com/office/drawing/2014/main" id="{970F883F-930F-6B64-0DFD-7AA54FA10107}"/>
              </a:ext>
            </a:extLst>
          </p:cNvPr>
          <p:cNvSpPr>
            <a:spLocks noGrp="1"/>
          </p:cNvSpPr>
          <p:nvPr>
            <p:ph idx="1"/>
          </p:nvPr>
        </p:nvSpPr>
        <p:spPr>
          <a:xfrm>
            <a:off x="1451579" y="2015732"/>
            <a:ext cx="10019985" cy="3450613"/>
          </a:xfrm>
        </p:spPr>
        <p:txBody>
          <a:bodyPr>
            <a:normAutofit fontScale="85000" lnSpcReduction="20000"/>
          </a:bodyPr>
          <a:lstStyle/>
          <a:p>
            <a:r>
              <a:rPr lang="en-US" dirty="0"/>
              <a:t>Displaying the names of the launch sites. </a:t>
            </a:r>
          </a:p>
          <a:p>
            <a:r>
              <a:rPr lang="en-US" dirty="0"/>
              <a:t>Displaying 5 records where launch sites begin with the string ‘CCA’. </a:t>
            </a:r>
          </a:p>
          <a:p>
            <a:r>
              <a:rPr lang="en-US" dirty="0"/>
              <a:t>Displaying the total payload mass carried by booster launched by NASA (CRS). </a:t>
            </a:r>
          </a:p>
          <a:p>
            <a:r>
              <a:rPr lang="en-US" dirty="0"/>
              <a:t>Displaying the average payload mass carried by booster version F9 v1.1. </a:t>
            </a:r>
          </a:p>
          <a:p>
            <a:r>
              <a:rPr lang="en-US" dirty="0"/>
              <a:t>Listing the date when the first successful landing outcome in ground pad was achieved. </a:t>
            </a:r>
          </a:p>
          <a:p>
            <a:r>
              <a:rPr lang="en-US" dirty="0"/>
              <a:t>Listing the names of the boosters which have success in drone ship and have payload mass greater than 4000 but less than 6000. </a:t>
            </a:r>
          </a:p>
          <a:p>
            <a:r>
              <a:rPr lang="en-US" dirty="0"/>
              <a:t>Listing the total number of successful and failure mission outcomes. </a:t>
            </a:r>
          </a:p>
          <a:p>
            <a:r>
              <a:rPr lang="en-US" dirty="0"/>
              <a:t>Listing the names of the </a:t>
            </a:r>
            <a:r>
              <a:rPr lang="en-US" dirty="0" err="1"/>
              <a:t>booster_versions</a:t>
            </a:r>
            <a:r>
              <a:rPr lang="en-US" dirty="0"/>
              <a:t> which have carried the maximum payload mass. </a:t>
            </a:r>
          </a:p>
          <a:p>
            <a:endParaRPr lang="en-US" dirty="0"/>
          </a:p>
        </p:txBody>
      </p:sp>
    </p:spTree>
    <p:extLst>
      <p:ext uri="{BB962C8B-B14F-4D97-AF65-F5344CB8AC3E}">
        <p14:creationId xmlns:p14="http://schemas.microsoft.com/office/powerpoint/2010/main" val="136980938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32</TotalTime>
  <Words>752</Words>
  <Application>Microsoft Macintosh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Gallery</vt:lpstr>
      <vt:lpstr>Applied Data Science Capstone </vt:lpstr>
      <vt:lpstr>Outline </vt:lpstr>
      <vt:lpstr>Executive Summary</vt:lpstr>
      <vt:lpstr>Introduction</vt:lpstr>
      <vt:lpstr>Methodology</vt:lpstr>
      <vt:lpstr>Data Collection</vt:lpstr>
      <vt:lpstr>SpaceX API </vt:lpstr>
      <vt:lpstr>Data Visualization</vt:lpstr>
      <vt:lpstr>SQL</vt:lpstr>
      <vt:lpstr>Interactive map with folium</vt:lpstr>
      <vt:lpstr>Dashboard with plotly dash</vt:lpstr>
      <vt:lpstr>Classification</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dc:title>
  <dc:creator>Alireza Ramezani</dc:creator>
  <cp:lastModifiedBy>Alireza Ramezani</cp:lastModifiedBy>
  <cp:revision>1</cp:revision>
  <dcterms:created xsi:type="dcterms:W3CDTF">2024-03-29T01:41:35Z</dcterms:created>
  <dcterms:modified xsi:type="dcterms:W3CDTF">2024-03-29T02:13:46Z</dcterms:modified>
</cp:coreProperties>
</file>