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676" r:id="rId1"/>
  </p:sldMasterIdLst>
  <p:notesMasterIdLst>
    <p:notesMasterId r:id="rId13"/>
  </p:notesMasterIdLst>
  <p:handoutMasterIdLst>
    <p:handoutMasterId r:id="rId14"/>
  </p:handoutMasterIdLst>
  <p:sldIdLst>
    <p:sldId id="405" r:id="rId2"/>
    <p:sldId id="553" r:id="rId3"/>
    <p:sldId id="554" r:id="rId4"/>
    <p:sldId id="555" r:id="rId5"/>
    <p:sldId id="545" r:id="rId6"/>
    <p:sldId id="560" r:id="rId7"/>
    <p:sldId id="561" r:id="rId8"/>
    <p:sldId id="562" r:id="rId9"/>
    <p:sldId id="563" r:id="rId10"/>
    <p:sldId id="557" r:id="rId11"/>
    <p:sldId id="558" r:id="rId12"/>
  </p:sldIdLst>
  <p:sldSz cx="9906000" cy="6858000" type="A4"/>
  <p:notesSz cx="6805613" cy="9939338"/>
  <p:embeddedFontLst>
    <p:embeddedFont>
      <p:font typeface="LG스마트체 Regular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맑은 고딕" panose="020B0503020000020004" pitchFamily="50" charset="-127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3120">
          <p15:clr>
            <a:srgbClr val="A4A3A4"/>
          </p15:clr>
        </p15:guide>
        <p15:guide id="4" pos="6068">
          <p15:clr>
            <a:srgbClr val="A4A3A4"/>
          </p15:clr>
        </p15:guide>
        <p15:guide id="5" pos="172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5978">
          <p15:clr>
            <a:srgbClr val="A4A3A4"/>
          </p15:clr>
        </p15:guide>
        <p15:guide id="9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00"/>
    <a:srgbClr val="9999FF"/>
    <a:srgbClr val="3636A4"/>
    <a:srgbClr val="EAEAEA"/>
    <a:srgbClr val="DDDDDD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2" autoAdjust="0"/>
    <p:restoredTop sz="74672" autoAdjust="0"/>
  </p:normalViewPr>
  <p:slideViewPr>
    <p:cSldViewPr>
      <p:cViewPr>
        <p:scale>
          <a:sx n="125" d="100"/>
          <a:sy n="125" d="100"/>
        </p:scale>
        <p:origin x="518" y="-149"/>
      </p:cViewPr>
      <p:guideLst>
        <p:guide orient="horz" pos="482"/>
        <p:guide orient="horz" pos="4065"/>
        <p:guide pos="3120"/>
        <p:guide pos="6068"/>
        <p:guide pos="172"/>
        <p:guide orient="horz" pos="3974"/>
        <p:guide orient="horz" pos="572"/>
        <p:guide pos="5978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808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8T10:25:58.1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140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140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0F22A71-5C69-45EC-A1A7-CDB55DFC1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64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140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721225"/>
            <a:ext cx="544385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140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52519A-C458-4E67-8E2E-9710F1EBCAC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슬라이드 이미지 개체 틀 3"/>
          <p:cNvSpPr>
            <a:spLocks noGrp="1" noRot="1" noChangeAspect="1"/>
          </p:cNvSpPr>
          <p:nvPr/>
        </p:nvSpPr>
        <p:spPr>
          <a:xfrm>
            <a:off x="712622" y="739751"/>
            <a:ext cx="538037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7" rIns="91415" bIns="45707" rtlCol="0" anchor="ctr"/>
          <a:lstStyle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5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2519A-C458-4E67-8E2E-9710F1EBCAC2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09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9339" indent="-288207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2830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3962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5094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6226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7357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8489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9621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0"/>
              </a:spcBef>
            </a:pPr>
            <a:fld id="{A89775C4-4EF1-4E7D-97C9-8E420BB42743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9339" indent="-288207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2830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3962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5094" indent="-230566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6226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7357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8489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9621" indent="-23056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0"/>
              </a:spcBef>
            </a:pPr>
            <a:fld id="{85DB80BA-FE9A-4EDB-9908-4A289F547D81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_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10188"/>
            <a:ext cx="9906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 userDrawn="1"/>
        </p:nvSpPr>
        <p:spPr>
          <a:xfrm>
            <a:off x="8941485" y="0"/>
            <a:ext cx="971600" cy="2606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 외 비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장표 2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마스터2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468560" y="693738"/>
            <a:ext cx="8947364" cy="8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 bwMode="auto">
          <a:xfrm>
            <a:off x="56456" y="108392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5673080" y="116464"/>
            <a:ext cx="4184556" cy="36830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87441" y="149295"/>
            <a:ext cx="4033441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766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g_2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310188"/>
            <a:ext cx="9906000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641467" y="6470650"/>
            <a:ext cx="538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fld id="{8D5A2C4D-F96A-4272-8C87-A8F6138CE312}" type="slidenum">
              <a:rPr lang="en-US" altLang="ko-KR" sz="1000" smtClean="0">
                <a:solidFill>
                  <a:schemeClr val="bg2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dirty="0">
                <a:solidFill>
                  <a:schemeClr val="bg2"/>
                </a:solidFill>
                <a:ea typeface="맑은 고딕" pitchFamily="50" charset="-127"/>
              </a:rPr>
              <a:t>/13</a:t>
            </a:r>
          </a:p>
          <a:p>
            <a:pPr algn="ctr">
              <a:defRPr/>
            </a:pPr>
            <a:endParaRPr lang="en-US" altLang="ko-KR" sz="1000" dirty="0">
              <a:solidFill>
                <a:schemeClr val="bg2"/>
              </a:solidFill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167842" y="6483832"/>
            <a:ext cx="643811" cy="30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 descr="D:\WORK\작업판\비주얼 관련 자료\일등_LTE(가로 회색).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5216" y="6491030"/>
            <a:ext cx="785818" cy="24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0" y="513055"/>
            <a:ext cx="990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endParaRPr lang="ko-KR" altLang="en-US" sz="1200" b="0" dirty="0">
              <a:latin typeface="Arial Narrow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8949952" y="0"/>
            <a:ext cx="971600" cy="2606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 외 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03" r:id="rId1"/>
    <p:sldLayoutId id="2147486893" r:id="rId2"/>
    <p:sldLayoutId id="2147486894" r:id="rId3"/>
    <p:sldLayoutId id="2147486895" r:id="rId4"/>
    <p:sldLayoutId id="2147486896" r:id="rId5"/>
    <p:sldLayoutId id="2147486897" r:id="rId6"/>
    <p:sldLayoutId id="2147486898" r:id="rId7"/>
    <p:sldLayoutId id="2147486899" r:id="rId8"/>
    <p:sldLayoutId id="2147486900" r:id="rId9"/>
    <p:sldLayoutId id="2147486901" r:id="rId10"/>
    <p:sldLayoutId id="2147486902" r:id="rId11"/>
    <p:sldLayoutId id="2147486904" r:id="rId12"/>
    <p:sldLayoutId id="2147486905" r:id="rId13"/>
  </p:sldLayoutIdLst>
  <p:hf hdr="0" ftr="0" dt="0"/>
  <p:txStyles>
    <p:titleStyle>
      <a:lvl1pPr marL="292100" indent="-2921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+mj-lt"/>
          <a:ea typeface="+mj-ea"/>
          <a:cs typeface="+mj-cs"/>
        </a:defRPr>
      </a:lvl1pPr>
      <a:lvl2pPr marL="292100" indent="-2921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292100" indent="-2921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292100" indent="-2921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92100" indent="-2921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749300" indent="-292100" algn="l" rtl="0" fontAlgn="base" latinLnBrk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06500" indent="-292100" algn="l" rtl="0" fontAlgn="base" latinLnBrk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663700" indent="-292100" algn="l" rtl="0" fontAlgn="base" latinLnBrk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20900" indent="-292100" algn="l" rtl="0" fontAlgn="base" latinLnBrk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9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8745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655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3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97" y="0"/>
            <a:ext cx="99219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652713" y="3757613"/>
            <a:ext cx="467677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ea typeface="맑은 고딕" pitchFamily="50" charset="-127"/>
              </a:rPr>
              <a:t>2021. 08</a:t>
            </a:r>
            <a:endParaRPr lang="en-US" altLang="ko-KR" sz="1400" b="1" dirty="0"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endParaRPr lang="en-US" altLang="ko-KR" sz="1400" b="1" dirty="0"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err="1" smtClean="0">
                <a:ea typeface="맑은 고딕" pitchFamily="50" charset="-127"/>
              </a:rPr>
              <a:t>미디어로그</a:t>
            </a:r>
            <a:r>
              <a:rPr lang="ko-KR" altLang="en-US" sz="1400" b="1" dirty="0" smtClean="0">
                <a:ea typeface="맑은 고딕" pitchFamily="50" charset="-127"/>
              </a:rPr>
              <a:t> </a:t>
            </a:r>
            <a:r>
              <a:rPr lang="ko-KR" altLang="en-US" sz="1400" b="1" dirty="0" err="1" smtClean="0">
                <a:ea typeface="맑은 고딕" pitchFamily="50" charset="-127"/>
              </a:rPr>
              <a:t>인턴쉽</a:t>
            </a:r>
            <a:endParaRPr lang="en-US" altLang="ko-KR" sz="1400" b="1" dirty="0">
              <a:ea typeface="맑은 고딕" pitchFamily="50" charset="-127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147888" y="2781300"/>
            <a:ext cx="5688012" cy="3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ea typeface="맑은 고딕" pitchFamily="50" charset="-127"/>
              </a:rPr>
              <a:t>CDR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08784" y="1330434"/>
            <a:ext cx="40763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6800" rIns="46800">
            <a:spAutoFit/>
          </a:bodyPr>
          <a:lstStyle/>
          <a:p>
            <a:r>
              <a:rPr lang="ko-KR" altLang="en-US" sz="3200" b="1" dirty="0" smtClean="0">
                <a:ea typeface="맑은 고딕" pitchFamily="50" charset="-127"/>
              </a:rPr>
              <a:t>회원가입 </a:t>
            </a:r>
            <a:r>
              <a:rPr lang="ko-KR" altLang="en-US" sz="3200" b="1" dirty="0">
                <a:ea typeface="맑은 고딕" pitchFamily="50" charset="-127"/>
              </a:rPr>
              <a:t>시스템 구축</a:t>
            </a:r>
            <a:endParaRPr lang="en-US" altLang="ko-KR" sz="3200" b="1" dirty="0">
              <a:ea typeface="맑은 고딕" pitchFamily="50" charset="-127"/>
            </a:endParaRPr>
          </a:p>
        </p:txBody>
      </p:sp>
      <p:pic>
        <p:nvPicPr>
          <p:cNvPr id="8200" name="Picture 8" descr="bg_24_lin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2565400"/>
            <a:ext cx="61245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 descr="그림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472" y="116632"/>
            <a:ext cx="18954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941485" y="0"/>
            <a:ext cx="971600" cy="2606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 외 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452085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회원 목록 화면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1124744"/>
            <a:ext cx="914823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452085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회원 가입 화면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12776"/>
            <a:ext cx="8873569" cy="46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76"/>
          <p:cNvSpPr txBox="1">
            <a:spLocks noChangeArrowheads="1"/>
          </p:cNvSpPr>
          <p:nvPr/>
        </p:nvSpPr>
        <p:spPr bwMode="auto">
          <a:xfrm>
            <a:off x="181976" y="230451"/>
            <a:ext cx="23083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목적 및 기대효과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Rectangle 62"/>
          <p:cNvSpPr>
            <a:spLocks noChangeArrowheads="1"/>
          </p:cNvSpPr>
          <p:nvPr/>
        </p:nvSpPr>
        <p:spPr bwMode="auto">
          <a:xfrm>
            <a:off x="229029" y="642591"/>
            <a:ext cx="962051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ko-KR" altLang="en-US" sz="16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회원가입 시스템 구축 및 </a:t>
            </a:r>
            <a:r>
              <a:rPr lang="en-US" altLang="ko-KR" sz="16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Oracle Cloud</a:t>
            </a:r>
            <a:r>
              <a:rPr lang="en-US" altLang="ko-KR" sz="16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시스템 구축</a:t>
            </a:r>
            <a:endParaRPr kumimoji="0"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8" name="Rectangle 74"/>
          <p:cNvSpPr>
            <a:spLocks noChangeArrowheads="1"/>
          </p:cNvSpPr>
          <p:nvPr/>
        </p:nvSpPr>
        <p:spPr bwMode="auto">
          <a:xfrm>
            <a:off x="295805" y="5397028"/>
            <a:ext cx="1092068" cy="452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000" rIns="36000" bIns="36000" anchor="ctr" anchorCtr="1"/>
          <a:lstStyle>
            <a:lvl1pPr marL="176213" indent="-1762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기대 효과</a:t>
            </a:r>
          </a:p>
        </p:txBody>
      </p:sp>
      <p:sp>
        <p:nvSpPr>
          <p:cNvPr id="6149" name="Rectangle 65"/>
          <p:cNvSpPr>
            <a:spLocks noChangeArrowheads="1"/>
          </p:cNvSpPr>
          <p:nvPr/>
        </p:nvSpPr>
        <p:spPr bwMode="auto">
          <a:xfrm>
            <a:off x="1518576" y="5373216"/>
            <a:ext cx="8076142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ctr" hangingPunct="1">
              <a:lnSpc>
                <a:spcPct val="120000"/>
              </a:lnSpc>
              <a:spcBef>
                <a:spcPts val="500"/>
              </a:spcBef>
              <a:buSzPct val="90000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인턴 사원들의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이해도 향상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0" name="Rectangle 358"/>
          <p:cNvSpPr>
            <a:spLocks noChangeArrowheads="1"/>
          </p:cNvSpPr>
          <p:nvPr/>
        </p:nvSpPr>
        <p:spPr bwMode="auto">
          <a:xfrm>
            <a:off x="295805" y="1217614"/>
            <a:ext cx="1092068" cy="84323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000" rIns="36000" bIns="36000" anchor="ctr" anchorCtr="1"/>
          <a:lstStyle>
            <a:lvl1pPr marL="176213" indent="-1762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1" name="Rectangle 394"/>
          <p:cNvSpPr>
            <a:spLocks noChangeArrowheads="1"/>
          </p:cNvSpPr>
          <p:nvPr/>
        </p:nvSpPr>
        <p:spPr bwMode="auto">
          <a:xfrm>
            <a:off x="295805" y="2407221"/>
            <a:ext cx="1092068" cy="152583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000" rIns="36000" bIns="36000" anchor="ctr" anchorCtr="1"/>
          <a:lstStyle>
            <a:lvl1pPr marL="176213" indent="-1762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개발 사항</a:t>
            </a:r>
          </a:p>
        </p:txBody>
      </p:sp>
      <p:sp>
        <p:nvSpPr>
          <p:cNvPr id="6152" name="Rectangle 65"/>
          <p:cNvSpPr>
            <a:spLocks noChangeArrowheads="1"/>
          </p:cNvSpPr>
          <p:nvPr/>
        </p:nvSpPr>
        <p:spPr bwMode="auto">
          <a:xfrm>
            <a:off x="1513417" y="1268760"/>
            <a:ext cx="8089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/>
            <a:r>
              <a:rPr lang="en-US" altLang="ko-KR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회원 리스트 조회</a:t>
            </a:r>
            <a:r>
              <a:rPr lang="en-US" altLang="ko-KR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회원 가입</a:t>
            </a:r>
            <a:r>
              <a:rPr lang="en-US" altLang="ko-KR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회원 정보 수정 시스템 개발 </a:t>
            </a:r>
            <a:endParaRPr lang="en-US" altLang="ko-KR" sz="1300" b="1" dirty="0" smtClean="0">
              <a:solidFill>
                <a:srgbClr val="0033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/>
            <a:r>
              <a:rPr lang="en-US" altLang="ko-KR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안정적인 서비스를 위한 </a:t>
            </a:r>
            <a:r>
              <a:rPr lang="en-US" altLang="ko-KR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Oracle cloud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300" b="1" dirty="0" smtClean="0">
                <a:solidFill>
                  <a:srgbClr val="003300"/>
                </a:solidFill>
                <a:latin typeface="맑은 고딕" pitchFamily="50" charset="-127"/>
                <a:ea typeface="맑은 고딕" pitchFamily="50" charset="-127"/>
              </a:rPr>
              <a:t>설계 및 구축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3" name="Rectangle 65"/>
          <p:cNvSpPr>
            <a:spLocks noChangeArrowheads="1"/>
          </p:cNvSpPr>
          <p:nvPr/>
        </p:nvSpPr>
        <p:spPr bwMode="auto">
          <a:xfrm>
            <a:off x="1544513" y="2488247"/>
            <a:ext cx="78009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latinLnBrk="1" hangingPunct="1"/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회원 가입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아이디 체크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회원 리스트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회원 정보 수정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Rest API</a:t>
            </a:r>
          </a:p>
          <a:p>
            <a:pPr marL="228600" indent="-228600" eaLnBrk="1" latinLnBrk="1" hangingPunct="1">
              <a:buAutoNum type="arabicPeriod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/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회원 가입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아이디 체크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회원 리스트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회원 정보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수정 웹 어플리케이션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회원 가입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아이디 체크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회원 정보 수정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-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회원 리스트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조회  화면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790" y="4412569"/>
            <a:ext cx="1092068" cy="452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6000" tIns="36000" rIns="36000" bIns="36000" anchor="ctr" anchorCtr="1"/>
          <a:lstStyle>
            <a:lvl1pPr marL="176213" indent="-1762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OCI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구축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497833" y="4205286"/>
            <a:ext cx="8076142" cy="86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ctr" hangingPunct="1">
              <a:spcBef>
                <a:spcPts val="500"/>
              </a:spcBef>
              <a:buSzPct val="90000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Spring framework API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시스템 구축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ctr" hangingPunct="1">
              <a:spcBef>
                <a:spcPts val="500"/>
              </a:spcBef>
              <a:buSzPct val="90000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2. Node.js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구축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ctr" hangingPunct="1">
              <a:spcBef>
                <a:spcPts val="500"/>
              </a:spcBef>
              <a:buSzPct val="90000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3. MySQL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데이터 베이스 구축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176"/>
          <p:cNvSpPr txBox="1">
            <a:spLocks noChangeArrowheads="1"/>
          </p:cNvSpPr>
          <p:nvPr/>
        </p:nvSpPr>
        <p:spPr bwMode="auto">
          <a:xfrm>
            <a:off x="8121352" y="199673"/>
            <a:ext cx="1761701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ea typeface="맑은 고딕" pitchFamily="50" charset="-127"/>
              </a:rPr>
              <a:t>Ⅰ.</a:t>
            </a:r>
            <a:r>
              <a:rPr lang="ko-KR" altLang="en-US" b="1" dirty="0" smtClean="0">
                <a:ea typeface="맑은 고딕" pitchFamily="50" charset="-127"/>
              </a:rPr>
              <a:t>프로젝트 </a:t>
            </a:r>
            <a:r>
              <a:rPr lang="ko-KR" altLang="en-US" b="1" dirty="0">
                <a:ea typeface="맑은 고딕" pitchFamily="50" charset="-127"/>
              </a:rPr>
              <a:t>배경</a:t>
            </a:r>
            <a:endParaRPr lang="en-US" altLang="ko-KR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3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420898" y="2716196"/>
            <a:ext cx="1199524" cy="2505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70" tIns="47886" rIns="95770" bIns="47886" anchor="ctr">
            <a:spAutoFit/>
          </a:bodyPr>
          <a:lstStyle/>
          <a:p>
            <a:pPr algn="ctr" eaLnBrk="1" latinLnBrk="1" hangingPunct="1">
              <a:spcBef>
                <a:spcPct val="30000"/>
              </a:spcBef>
              <a:buFont typeface="ZapfDingbats" pitchFamily="82" charset="2"/>
              <a:buNone/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186"/>
          <p:cNvSpPr>
            <a:spLocks noChangeArrowheads="1"/>
          </p:cNvSpPr>
          <p:nvPr/>
        </p:nvSpPr>
        <p:spPr bwMode="auto">
          <a:xfrm>
            <a:off x="5097016" y="1556792"/>
            <a:ext cx="3398745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Cloud</a:t>
            </a:r>
            <a:endParaRPr kumimoji="0" lang="ko-KR" altLang="en-US" sz="1400" b="1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915969" y="1904082"/>
            <a:ext cx="5429519" cy="3901181"/>
          </a:xfrm>
          <a:prstGeom prst="roundRect">
            <a:avLst>
              <a:gd name="adj" fmla="val 12529"/>
            </a:avLst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rtlCol="0" anchor="ctr"/>
          <a:lstStyle/>
          <a:p>
            <a:pPr algn="ctr"/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76" name="Rectangle 186"/>
          <p:cNvSpPr>
            <a:spLocks noChangeArrowheads="1"/>
          </p:cNvSpPr>
          <p:nvPr/>
        </p:nvSpPr>
        <p:spPr bwMode="auto">
          <a:xfrm>
            <a:off x="139819" y="755422"/>
            <a:ext cx="8124298" cy="29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kumimoji="0" lang="en-US" altLang="ko-KR" sz="13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RestFul</a:t>
            </a:r>
            <a:r>
              <a:rPr kumimoji="0"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 </a:t>
            </a:r>
            <a:r>
              <a:rPr kumimoji="0"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Cloud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en-US" altLang="ko-KR" sz="13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Srping</a:t>
            </a:r>
            <a:r>
              <a:rPr kumimoji="0" lang="en-US" altLang="ko-KR" sz="13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Framwork</a:t>
            </a:r>
            <a:r>
              <a:rPr kumimoji="0" lang="en-US" altLang="ko-KR" sz="13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MySQL</a:t>
            </a:r>
            <a:r>
              <a:rPr kumimoji="0" lang="ko-KR" altLang="en-US" sz="13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en-US" sz="13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구현함</a:t>
            </a:r>
            <a:endParaRPr kumimoji="0" lang="en-US" altLang="ko-KR" sz="13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 Box 176"/>
          <p:cNvSpPr txBox="1">
            <a:spLocks noChangeArrowheads="1"/>
          </p:cNvSpPr>
          <p:nvPr/>
        </p:nvSpPr>
        <p:spPr bwMode="auto">
          <a:xfrm>
            <a:off x="181976" y="230451"/>
            <a:ext cx="37141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개념도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Oracle Cloud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 Box 176"/>
          <p:cNvSpPr txBox="1">
            <a:spLocks noChangeArrowheads="1"/>
          </p:cNvSpPr>
          <p:nvPr/>
        </p:nvSpPr>
        <p:spPr bwMode="auto">
          <a:xfrm>
            <a:off x="8121352" y="199673"/>
            <a:ext cx="1761701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b="1" dirty="0" smtClean="0">
                <a:ea typeface="맑은 고딕" pitchFamily="50" charset="-127"/>
              </a:rPr>
              <a:t>Ⅰ.</a:t>
            </a:r>
            <a:r>
              <a:rPr lang="ko-KR" altLang="en-US" b="1" dirty="0" smtClean="0">
                <a:ea typeface="맑은 고딕" pitchFamily="50" charset="-127"/>
              </a:rPr>
              <a:t>프로젝트 </a:t>
            </a:r>
            <a:r>
              <a:rPr lang="ko-KR" altLang="en-US" b="1" dirty="0">
                <a:ea typeface="맑은 고딕" pitchFamily="50" charset="-127"/>
              </a:rPr>
              <a:t>배경</a:t>
            </a:r>
            <a:endParaRPr lang="en-US" altLang="ko-KR" b="1" dirty="0"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stCxn id="7" idx="1"/>
            <a:endCxn id="30" idx="3"/>
          </p:cNvCxnSpPr>
          <p:nvPr/>
        </p:nvCxnSpPr>
        <p:spPr bwMode="auto">
          <a:xfrm flipH="1" flipV="1">
            <a:off x="1620422" y="2841494"/>
            <a:ext cx="2871615" cy="85717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5" y="1904083"/>
            <a:ext cx="781911" cy="781911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117818" y="2033428"/>
            <a:ext cx="1958395" cy="1380101"/>
            <a:chOff x="4117818" y="2033428"/>
            <a:chExt cx="1958395" cy="1380101"/>
          </a:xfrm>
        </p:grpSpPr>
        <p:grpSp>
          <p:nvGrpSpPr>
            <p:cNvPr id="17" name="그룹 16"/>
            <p:cNvGrpSpPr/>
            <p:nvPr/>
          </p:nvGrpSpPr>
          <p:grpSpPr>
            <a:xfrm>
              <a:off x="4117818" y="2052985"/>
              <a:ext cx="1958395" cy="1360544"/>
              <a:chOff x="4074725" y="1848326"/>
              <a:chExt cx="1958395" cy="1360544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4074725" y="2060850"/>
                <a:ext cx="1958395" cy="1148020"/>
              </a:xfrm>
              <a:prstGeom prst="roundRect">
                <a:avLst>
                  <a:gd name="adj" fmla="val 12529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ko-KR" altLang="en-US" sz="1000" dirty="0">
                  <a:ea typeface="맑은 고딕" panose="020B0503020000020004" pitchFamily="50" charset="-127"/>
                </a:endParaRPr>
              </a:p>
            </p:txBody>
          </p:sp>
          <p:pic>
            <p:nvPicPr>
              <p:cNvPr id="7" name="Picture 2" descr="How To Setup An Express Server. In my quest to become a well rounded… | by  Rafael Cruz | 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944" y="2392111"/>
                <a:ext cx="1200109" cy="66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3164" y="1848326"/>
                <a:ext cx="476316" cy="543001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832117" y="2033428"/>
              <a:ext cx="10175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Oracle Instance</a:t>
              </a:r>
              <a:endParaRPr lang="ko-KR" altLang="en-US" sz="1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112893" y="4104870"/>
            <a:ext cx="1958395" cy="1380101"/>
            <a:chOff x="4117818" y="2033428"/>
            <a:chExt cx="1958395" cy="1380101"/>
          </a:xfrm>
        </p:grpSpPr>
        <p:grpSp>
          <p:nvGrpSpPr>
            <p:cNvPr id="79" name="그룹 78"/>
            <p:cNvGrpSpPr/>
            <p:nvPr/>
          </p:nvGrpSpPr>
          <p:grpSpPr>
            <a:xfrm>
              <a:off x="4117818" y="2052985"/>
              <a:ext cx="1958395" cy="1360544"/>
              <a:chOff x="4074725" y="1848326"/>
              <a:chExt cx="1958395" cy="1360544"/>
            </a:xfrm>
          </p:grpSpPr>
          <p:sp>
            <p:nvSpPr>
              <p:cNvPr id="81" name="모서리가 둥근 직사각형 80"/>
              <p:cNvSpPr/>
              <p:nvPr/>
            </p:nvSpPr>
            <p:spPr bwMode="auto">
              <a:xfrm>
                <a:off x="4074725" y="2060850"/>
                <a:ext cx="1958395" cy="1148020"/>
              </a:xfrm>
              <a:prstGeom prst="roundRect">
                <a:avLst>
                  <a:gd name="adj" fmla="val 12529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ko-KR" altLang="en-US" sz="1000" dirty="0"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3164" y="1848326"/>
                <a:ext cx="476316" cy="543001"/>
              </a:xfrm>
              <a:prstGeom prst="rect">
                <a:avLst/>
              </a:prstGeom>
            </p:spPr>
          </p:pic>
        </p:grpSp>
        <p:sp>
          <p:nvSpPr>
            <p:cNvPr id="80" name="TextBox 79"/>
            <p:cNvSpPr txBox="1"/>
            <p:nvPr/>
          </p:nvSpPr>
          <p:spPr>
            <a:xfrm>
              <a:off x="4832117" y="2033428"/>
              <a:ext cx="10175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Oracle Instance</a:t>
              </a:r>
              <a:endParaRPr lang="ko-KR" altLang="en-US" sz="1400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332" y="4791330"/>
            <a:ext cx="1489997" cy="464493"/>
          </a:xfrm>
          <a:prstGeom prst="rect">
            <a:avLst/>
          </a:prstGeom>
        </p:spPr>
      </p:pic>
      <p:pic>
        <p:nvPicPr>
          <p:cNvPr id="1034" name="Picture 10" descr="MySQL (@MySQL) | Twit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77" y="4491267"/>
            <a:ext cx="1265225" cy="11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6862585" y="4101279"/>
            <a:ext cx="1958395" cy="1380101"/>
            <a:chOff x="4117818" y="2033428"/>
            <a:chExt cx="1958395" cy="1380101"/>
          </a:xfrm>
        </p:grpSpPr>
        <p:grpSp>
          <p:nvGrpSpPr>
            <p:cNvPr id="92" name="그룹 91"/>
            <p:cNvGrpSpPr/>
            <p:nvPr/>
          </p:nvGrpSpPr>
          <p:grpSpPr>
            <a:xfrm>
              <a:off x="4117818" y="2052985"/>
              <a:ext cx="1958395" cy="1360544"/>
              <a:chOff x="4074725" y="1848326"/>
              <a:chExt cx="1958395" cy="1360544"/>
            </a:xfrm>
          </p:grpSpPr>
          <p:sp>
            <p:nvSpPr>
              <p:cNvPr id="94" name="모서리가 둥근 직사각형 93"/>
              <p:cNvSpPr/>
              <p:nvPr/>
            </p:nvSpPr>
            <p:spPr bwMode="auto">
              <a:xfrm>
                <a:off x="4074725" y="2060850"/>
                <a:ext cx="1958395" cy="1148020"/>
              </a:xfrm>
              <a:prstGeom prst="roundRect">
                <a:avLst>
                  <a:gd name="adj" fmla="val 12529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ko-KR" altLang="en-US" sz="1000" dirty="0"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3164" y="1848326"/>
                <a:ext cx="476316" cy="543001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4832117" y="2033428"/>
              <a:ext cx="10175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Oracle Instance</a:t>
              </a:r>
              <a:endParaRPr lang="ko-KR" altLang="en-US" sz="1400" dirty="0"/>
            </a:p>
          </p:txBody>
        </p:sp>
      </p:grpSp>
      <p:cxnSp>
        <p:nvCxnSpPr>
          <p:cNvPr id="26" name="직선 화살표 연결선 25"/>
          <p:cNvCxnSpPr>
            <a:stCxn id="81" idx="1"/>
            <a:endCxn id="30" idx="3"/>
          </p:cNvCxnSpPr>
          <p:nvPr/>
        </p:nvCxnSpPr>
        <p:spPr bwMode="auto">
          <a:xfrm flipH="1" flipV="1">
            <a:off x="1620422" y="2841494"/>
            <a:ext cx="2492471" cy="2069467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>
            <a:off x="6071288" y="4725144"/>
            <a:ext cx="791297" cy="0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H="1" flipV="1">
            <a:off x="6071288" y="5067069"/>
            <a:ext cx="791297" cy="18115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297471" y="4121522"/>
            <a:ext cx="117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RestFul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Api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7136" y="4333360"/>
            <a:ext cx="458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가입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수정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6245895" y="5085184"/>
            <a:ext cx="53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059" y="2470325"/>
            <a:ext cx="111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WebApp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 bwMode="auto">
          <a:xfrm>
            <a:off x="8636129" y="771782"/>
            <a:ext cx="376810" cy="19062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 dirty="0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761"/>
          <p:cNvSpPr txBox="1">
            <a:spLocks noChangeArrowheads="1"/>
          </p:cNvSpPr>
          <p:nvPr/>
        </p:nvSpPr>
        <p:spPr bwMode="auto">
          <a:xfrm>
            <a:off x="8998517" y="742444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개발범위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E709B2-25D0-8A49-81F2-BBEE72642C40}"/>
              </a:ext>
            </a:extLst>
          </p:cNvPr>
          <p:cNvSpPr txBox="1"/>
          <p:nvPr/>
        </p:nvSpPr>
        <p:spPr>
          <a:xfrm>
            <a:off x="330901" y="1262998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맑은 고딕" panose="020B0503020000020004" pitchFamily="50" charset="-127"/>
              </a:rPr>
              <a:t>Browser</a:t>
            </a:r>
            <a:endParaRPr kumimoji="1" lang="ko-KR" altLang="en-US" sz="900" b="1" dirty="0">
              <a:ea typeface="맑은 고딕" panose="020B0503020000020004" pitchFamily="50" charset="-127"/>
            </a:endParaRPr>
          </a:p>
        </p:txBody>
      </p:sp>
      <p:sp>
        <p:nvSpPr>
          <p:cNvPr id="62" name="Text Box 176"/>
          <p:cNvSpPr txBox="1">
            <a:spLocks noChangeArrowheads="1"/>
          </p:cNvSpPr>
          <p:nvPr/>
        </p:nvSpPr>
        <p:spPr bwMode="auto">
          <a:xfrm>
            <a:off x="181976" y="230451"/>
            <a:ext cx="21784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구성도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 Box 176"/>
          <p:cNvSpPr txBox="1">
            <a:spLocks noChangeArrowheads="1"/>
          </p:cNvSpPr>
          <p:nvPr/>
        </p:nvSpPr>
        <p:spPr bwMode="auto">
          <a:xfrm>
            <a:off x="8087843" y="199673"/>
            <a:ext cx="1761701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ko-KR" b="1" dirty="0" smtClean="0">
                <a:ea typeface="맑은 고딕" pitchFamily="50" charset="-127"/>
              </a:rPr>
              <a:t>Ⅱ.</a:t>
            </a:r>
            <a:r>
              <a:rPr lang="ko-KR" altLang="en-US" b="1" dirty="0" smtClean="0">
                <a:ea typeface="맑은 고딕" pitchFamily="50" charset="-127"/>
              </a:rPr>
              <a:t>프로젝트 범위</a:t>
            </a:r>
            <a:endParaRPr lang="en-US" altLang="ko-KR" b="1" dirty="0"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0" y="466904"/>
            <a:ext cx="781911" cy="781911"/>
          </a:xfrm>
          <a:prstGeom prst="rect">
            <a:avLst/>
          </a:prstGeom>
        </p:spPr>
      </p:pic>
      <p:sp>
        <p:nvSpPr>
          <p:cNvPr id="67" name="Rectangle 186"/>
          <p:cNvSpPr>
            <a:spLocks noChangeArrowheads="1"/>
          </p:cNvSpPr>
          <p:nvPr/>
        </p:nvSpPr>
        <p:spPr bwMode="auto">
          <a:xfrm>
            <a:off x="3385345" y="639045"/>
            <a:ext cx="3398745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Cloud</a:t>
            </a:r>
            <a:endParaRPr kumimoji="0" lang="ko-KR" altLang="en-US" sz="1400" b="1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732047" y="601663"/>
            <a:ext cx="6677337" cy="4633808"/>
          </a:xfrm>
          <a:prstGeom prst="roundRect">
            <a:avLst>
              <a:gd name="adj" fmla="val 12529"/>
            </a:avLst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rtlCol="0" anchor="ctr"/>
          <a:lstStyle/>
          <a:p>
            <a:pPr algn="ctr"/>
            <a:endParaRPr lang="ko-KR" altLang="en-US" sz="1000">
              <a:ea typeface="맑은 고딕" panose="020B0503020000020004" pitchFamily="50" charset="-127"/>
            </a:endParaRPr>
          </a:p>
        </p:txBody>
      </p:sp>
      <p:pic>
        <p:nvPicPr>
          <p:cNvPr id="73" name="Picture 2" descr="How To Setup An Express Server. In my quest to become a well rounded… | by  Rafael Cruz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91" y="835029"/>
            <a:ext cx="1200109" cy="66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36" y="1696281"/>
            <a:ext cx="1525839" cy="464493"/>
          </a:xfrm>
          <a:prstGeom prst="rect">
            <a:avLst/>
          </a:prstGeom>
        </p:spPr>
      </p:pic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4E813565-BA7B-1C4C-9E70-BCBF21D0A82A}"/>
              </a:ext>
            </a:extLst>
          </p:cNvPr>
          <p:cNvSpPr/>
          <p:nvPr/>
        </p:nvSpPr>
        <p:spPr bwMode="auto">
          <a:xfrm>
            <a:off x="2360457" y="1598087"/>
            <a:ext cx="2016479" cy="3364577"/>
          </a:xfrm>
          <a:prstGeom prst="roundRect">
            <a:avLst>
              <a:gd name="adj" fmla="val 645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2A3C540-E97A-2D40-8367-595D51091899}"/>
              </a:ext>
            </a:extLst>
          </p:cNvPr>
          <p:cNvSpPr/>
          <p:nvPr/>
        </p:nvSpPr>
        <p:spPr bwMode="auto">
          <a:xfrm>
            <a:off x="2726375" y="2918567"/>
            <a:ext cx="1032946" cy="338887"/>
          </a:xfrm>
          <a:prstGeom prst="roundRect">
            <a:avLst>
              <a:gd name="adj" fmla="val 18381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등록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82A3C540-E97A-2D40-8367-595D51091899}"/>
              </a:ext>
            </a:extLst>
          </p:cNvPr>
          <p:cNvSpPr/>
          <p:nvPr/>
        </p:nvSpPr>
        <p:spPr bwMode="auto">
          <a:xfrm>
            <a:off x="2726375" y="3381255"/>
            <a:ext cx="1032946" cy="338887"/>
          </a:xfrm>
          <a:prstGeom prst="roundRect">
            <a:avLst>
              <a:gd name="adj" fmla="val 18381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수정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82A3C540-E97A-2D40-8367-595D51091899}"/>
              </a:ext>
            </a:extLst>
          </p:cNvPr>
          <p:cNvSpPr/>
          <p:nvPr/>
        </p:nvSpPr>
        <p:spPr bwMode="auto">
          <a:xfrm>
            <a:off x="2726375" y="4317869"/>
            <a:ext cx="1032946" cy="338887"/>
          </a:xfrm>
          <a:prstGeom prst="roundRect">
            <a:avLst>
              <a:gd name="adj" fmla="val 18381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</a:t>
            </a:r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82A3C540-E97A-2D40-8367-595D51091899}"/>
              </a:ext>
            </a:extLst>
          </p:cNvPr>
          <p:cNvSpPr/>
          <p:nvPr/>
        </p:nvSpPr>
        <p:spPr bwMode="auto">
          <a:xfrm>
            <a:off x="2726375" y="3856652"/>
            <a:ext cx="1032946" cy="338887"/>
          </a:xfrm>
          <a:prstGeom prst="roundRect">
            <a:avLst>
              <a:gd name="adj" fmla="val 18381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목록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4E813565-BA7B-1C4C-9E70-BCBF21D0A82A}"/>
              </a:ext>
            </a:extLst>
          </p:cNvPr>
          <p:cNvSpPr/>
          <p:nvPr/>
        </p:nvSpPr>
        <p:spPr bwMode="auto">
          <a:xfrm>
            <a:off x="2460723" y="2834364"/>
            <a:ext cx="1556173" cy="1965183"/>
          </a:xfrm>
          <a:prstGeom prst="roundRect">
            <a:avLst>
              <a:gd name="adj" fmla="val 645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82A3C540-E97A-2D40-8367-595D51091899}"/>
              </a:ext>
            </a:extLst>
          </p:cNvPr>
          <p:cNvSpPr/>
          <p:nvPr/>
        </p:nvSpPr>
        <p:spPr bwMode="auto">
          <a:xfrm>
            <a:off x="2630780" y="2319076"/>
            <a:ext cx="1224136" cy="369694"/>
          </a:xfrm>
          <a:prstGeom prst="roundRect">
            <a:avLst>
              <a:gd name="adj" fmla="val 18381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토큰 발급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>
            <a:stCxn id="108" idx="1"/>
            <a:endCxn id="117" idx="3"/>
          </p:cNvCxnSpPr>
          <p:nvPr/>
        </p:nvCxnSpPr>
        <p:spPr bwMode="auto">
          <a:xfrm flipH="1" flipV="1">
            <a:off x="1033325" y="2057250"/>
            <a:ext cx="1597455" cy="446673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4E813565-BA7B-1C4C-9E70-BCBF21D0A82A}"/>
              </a:ext>
            </a:extLst>
          </p:cNvPr>
          <p:cNvSpPr/>
          <p:nvPr/>
        </p:nvSpPr>
        <p:spPr bwMode="auto">
          <a:xfrm>
            <a:off x="212192" y="771783"/>
            <a:ext cx="967356" cy="1865129"/>
          </a:xfrm>
          <a:prstGeom prst="roundRect">
            <a:avLst>
              <a:gd name="adj" fmla="val 645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E813565-BA7B-1C4C-9E70-BCBF21D0A82A}"/>
              </a:ext>
            </a:extLst>
          </p:cNvPr>
          <p:cNvSpPr/>
          <p:nvPr/>
        </p:nvSpPr>
        <p:spPr bwMode="auto">
          <a:xfrm>
            <a:off x="289316" y="1686340"/>
            <a:ext cx="744009" cy="741820"/>
          </a:xfrm>
          <a:prstGeom prst="roundRect">
            <a:avLst>
              <a:gd name="adj" fmla="val 645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0" y="1795777"/>
            <a:ext cx="573405" cy="5734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57216" y="2111389"/>
            <a:ext cx="77136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토큰 저장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stCxn id="73" idx="1"/>
          </p:cNvCxnSpPr>
          <p:nvPr/>
        </p:nvCxnSpPr>
        <p:spPr bwMode="auto">
          <a:xfrm flipH="1" flipV="1">
            <a:off x="1158246" y="1139783"/>
            <a:ext cx="1520545" cy="25687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1482803" y="1016672"/>
            <a:ext cx="7569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WebFront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117" idx="2"/>
            <a:endCxn id="101" idx="1"/>
          </p:cNvCxnSpPr>
          <p:nvPr/>
        </p:nvCxnSpPr>
        <p:spPr bwMode="auto">
          <a:xfrm>
            <a:off x="661321" y="2428160"/>
            <a:ext cx="1799402" cy="1388796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1206260" y="2998605"/>
            <a:ext cx="85472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RestFul</a:t>
            </a:r>
            <a:r>
              <a:rPr lang="en-US" altLang="ko-KR" sz="1000" dirty="0" smtClean="0"/>
              <a:t> API</a:t>
            </a:r>
          </a:p>
          <a:p>
            <a:r>
              <a:rPr lang="en-US" altLang="ko-KR" sz="1000" dirty="0" smtClean="0"/>
              <a:t>Request</a:t>
            </a:r>
            <a:br>
              <a:rPr lang="en-US" altLang="ko-KR" sz="1000" dirty="0" smtClean="0"/>
            </a:br>
            <a:r>
              <a:rPr lang="en-US" altLang="ko-KR" sz="1000" dirty="0" smtClean="0"/>
              <a:t>with Token</a:t>
            </a:r>
            <a:endParaRPr lang="ko-KR" altLang="en-US" sz="1000" dirty="0"/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4E813565-BA7B-1C4C-9E70-BCBF21D0A82A}"/>
              </a:ext>
            </a:extLst>
          </p:cNvPr>
          <p:cNvSpPr/>
          <p:nvPr/>
        </p:nvSpPr>
        <p:spPr bwMode="auto">
          <a:xfrm>
            <a:off x="6215635" y="3121715"/>
            <a:ext cx="1872208" cy="1400518"/>
          </a:xfrm>
          <a:prstGeom prst="roundRect">
            <a:avLst>
              <a:gd name="adj" fmla="val 645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0" algn="ctr" defTabSz="7620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</a:pPr>
            <a:endParaRPr lang="ko-KR" altLang="en-US" sz="900" b="1">
              <a:solidFill>
                <a:srgbClr val="B606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Picture 10" descr="MySQL (@MySQL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08" y="3257454"/>
            <a:ext cx="1265225" cy="115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101" idx="3"/>
            <a:endCxn id="143" idx="1"/>
          </p:cNvCxnSpPr>
          <p:nvPr/>
        </p:nvCxnSpPr>
        <p:spPr bwMode="auto">
          <a:xfrm>
            <a:off x="4016896" y="3816956"/>
            <a:ext cx="2198739" cy="5018"/>
          </a:xfrm>
          <a:prstGeom prst="straightConnector1">
            <a:avLst/>
          </a:prstGeom>
          <a:solidFill>
            <a:srgbClr val="A3A3A3">
              <a:alpha val="2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829673" y="3579653"/>
            <a:ext cx="6094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br>
              <a:rPr lang="en-US" altLang="ko-KR" sz="1000" dirty="0" smtClean="0"/>
            </a:br>
            <a:r>
              <a:rPr lang="en-US" altLang="ko-KR" sz="1000" dirty="0" smtClean="0"/>
              <a:t>Read</a:t>
            </a:r>
          </a:p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011" y="2209868"/>
            <a:ext cx="327903" cy="29405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612250" y="2056185"/>
            <a:ext cx="865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JWT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364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3584749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kern="0" dirty="0" smtClean="0">
                <a:ea typeface="맑은 고딕" pitchFamily="50" charset="-127"/>
              </a:rPr>
              <a:t>[</a:t>
            </a:r>
            <a:r>
              <a:rPr lang="ko-KR" altLang="en-US" sz="1600" b="1" kern="0" dirty="0" smtClean="0">
                <a:ea typeface="맑은 고딕" pitchFamily="50" charset="-127"/>
              </a:rPr>
              <a:t>회원 목록 조회</a:t>
            </a:r>
            <a:r>
              <a:rPr lang="en-US" altLang="ko-KR" sz="1600" b="1" kern="0" dirty="0" smtClean="0">
                <a:ea typeface="맑은 고딕" pitchFamily="50" charset="-127"/>
              </a:rPr>
              <a:t>] 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API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–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user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list (</a:t>
            </a: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회원 </a:t>
            </a:r>
            <a:r>
              <a:rPr lang="ko-KR" altLang="en-US" sz="1600" b="1" kern="0" dirty="0">
                <a:ea typeface="맑은 고딕" pitchFamily="50" charset="-127"/>
                <a:cs typeface="+mj-cs"/>
              </a:rPr>
              <a:t>목록 조회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)</a:t>
            </a:r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143" name="Rectangle 4"/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" name="모서리가 둥근 직사각형 202">
            <a:extLst>
              <a:ext uri="{FF2B5EF4-FFF2-40B4-BE49-F238E27FC236}">
                <a16:creationId xmlns:a16="http://schemas.microsoft.com/office/drawing/2014/main" id="{3C40D4CB-5607-4D50-BE91-AC5CEC5816DF}"/>
              </a:ext>
            </a:extLst>
          </p:cNvPr>
          <p:cNvSpPr/>
          <p:nvPr/>
        </p:nvSpPr>
        <p:spPr>
          <a:xfrm>
            <a:off x="550491" y="1295726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F3AC7E-F7C9-4736-B925-165119F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cxnSp>
        <p:nvCxnSpPr>
          <p:cNvPr id="9" name="직선 연결선 114">
            <a:extLst>
              <a:ext uri="{FF2B5EF4-FFF2-40B4-BE49-F238E27FC236}">
                <a16:creationId xmlns:a16="http://schemas.microsoft.com/office/drawing/2014/main" id="{496D8E36-CB9C-48DD-850D-7A1767B253E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44026" y="1677566"/>
            <a:ext cx="28166" cy="42657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70">
            <a:extLst>
              <a:ext uri="{FF2B5EF4-FFF2-40B4-BE49-F238E27FC236}">
                <a16:creationId xmlns:a16="http://schemas.microsoft.com/office/drawing/2014/main" id="{62284202-9146-49CE-AC56-B5671A7BA1E8}"/>
              </a:ext>
            </a:extLst>
          </p:cNvPr>
          <p:cNvSpPr/>
          <p:nvPr/>
        </p:nvSpPr>
        <p:spPr>
          <a:xfrm>
            <a:off x="4455113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95">
            <a:extLst>
              <a:ext uri="{FF2B5EF4-FFF2-40B4-BE49-F238E27FC236}">
                <a16:creationId xmlns:a16="http://schemas.microsoft.com/office/drawing/2014/main" id="{AD1FB39B-8E3C-4EB4-9B3C-B72F321E33A5}"/>
              </a:ext>
            </a:extLst>
          </p:cNvPr>
          <p:cNvSpPr/>
          <p:nvPr/>
        </p:nvSpPr>
        <p:spPr>
          <a:xfrm>
            <a:off x="7903137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4B7044-CF97-4CFD-8A38-3522326379F7}"/>
              </a:ext>
            </a:extLst>
          </p:cNvPr>
          <p:cNvSpPr/>
          <p:nvPr/>
        </p:nvSpPr>
        <p:spPr>
          <a:xfrm>
            <a:off x="8361020" y="1418355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 DB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4" name="직선 연결선 114">
            <a:extLst>
              <a:ext uri="{FF2B5EF4-FFF2-40B4-BE49-F238E27FC236}">
                <a16:creationId xmlns:a16="http://schemas.microsoft.com/office/drawing/2014/main" id="{F5153BCF-8F59-42B5-A1BA-BECA4CA8A00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520216" y="1677566"/>
            <a:ext cx="33118" cy="419970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3A4F-181C-4C10-B47C-784BD3C05AE0}"/>
              </a:ext>
            </a:extLst>
          </p:cNvPr>
          <p:cNvSpPr/>
          <p:nvPr/>
        </p:nvSpPr>
        <p:spPr>
          <a:xfrm>
            <a:off x="964422" y="1409287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Front End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" name="직선 연결선 114">
            <a:extLst>
              <a:ext uri="{FF2B5EF4-FFF2-40B4-BE49-F238E27FC236}">
                <a16:creationId xmlns:a16="http://schemas.microsoft.com/office/drawing/2014/main" id="{E3753118-49EE-4C0F-967F-0341B1AC1A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67570" y="1672251"/>
            <a:ext cx="0" cy="42710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62B46-152D-4BB0-A7FB-7B591CA60D4A}"/>
              </a:ext>
            </a:extLst>
          </p:cNvPr>
          <p:cNvCxnSpPr>
            <a:cxnSpLocks/>
          </p:cNvCxnSpPr>
          <p:nvPr/>
        </p:nvCxnSpPr>
        <p:spPr>
          <a:xfrm>
            <a:off x="1208113" y="2516669"/>
            <a:ext cx="386407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FB5967-19D5-497E-8F6A-15C62571620A}"/>
              </a:ext>
            </a:extLst>
          </p:cNvPr>
          <p:cNvSpPr txBox="1"/>
          <p:nvPr/>
        </p:nvSpPr>
        <p:spPr>
          <a:xfrm>
            <a:off x="1323421" y="1944272"/>
            <a:ext cx="202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[GET]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http://{{host}}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/user/list</a:t>
            </a:r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Bearer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HS256(‘</a:t>
            </a:r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medialog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40549-255B-4444-A621-D9BF16736390}"/>
              </a:ext>
            </a:extLst>
          </p:cNvPr>
          <p:cNvCxnSpPr>
            <a:cxnSpLocks/>
          </p:cNvCxnSpPr>
          <p:nvPr/>
        </p:nvCxnSpPr>
        <p:spPr>
          <a:xfrm>
            <a:off x="5072191" y="3212976"/>
            <a:ext cx="347605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0A6CFC-9E17-4A22-B4AD-0BDEC7227397}"/>
              </a:ext>
            </a:extLst>
          </p:cNvPr>
          <p:cNvSpPr txBox="1"/>
          <p:nvPr/>
        </p:nvSpPr>
        <p:spPr>
          <a:xfrm>
            <a:off x="6307055" y="2815950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목록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Query]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F343BD-28D2-4D47-952B-38A2922BEA79}"/>
              </a:ext>
            </a:extLst>
          </p:cNvPr>
          <p:cNvCxnSpPr>
            <a:cxnSpLocks/>
          </p:cNvCxnSpPr>
          <p:nvPr/>
        </p:nvCxnSpPr>
        <p:spPr>
          <a:xfrm flipH="1" flipV="1">
            <a:off x="5044026" y="3807786"/>
            <a:ext cx="3476190" cy="491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EACC0C-FC15-4C85-B651-883569516C0F}"/>
              </a:ext>
            </a:extLst>
          </p:cNvPr>
          <p:cNvSpPr txBox="1"/>
          <p:nvPr/>
        </p:nvSpPr>
        <p:spPr>
          <a:xfrm>
            <a:off x="6772115" y="3596789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Fetch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5DF8BB-6AA9-486C-B94F-5A9409C392DD}"/>
              </a:ext>
            </a:extLst>
          </p:cNvPr>
          <p:cNvSpPr txBox="1"/>
          <p:nvPr/>
        </p:nvSpPr>
        <p:spPr>
          <a:xfrm>
            <a:off x="5870030" y="3876285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데이터 변환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(JSON)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0E4827-37B4-4635-B169-6D7337276B51}"/>
              </a:ext>
            </a:extLst>
          </p:cNvPr>
          <p:cNvCxnSpPr>
            <a:cxnSpLocks/>
          </p:cNvCxnSpPr>
          <p:nvPr/>
        </p:nvCxnSpPr>
        <p:spPr>
          <a:xfrm flipH="1">
            <a:off x="1167570" y="4309933"/>
            <a:ext cx="385892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1E320-2463-4672-ABC8-96AB18B61014}"/>
              </a:ext>
            </a:extLst>
          </p:cNvPr>
          <p:cNvSpPr txBox="1"/>
          <p:nvPr/>
        </p:nvSpPr>
        <p:spPr>
          <a:xfrm>
            <a:off x="2016976" y="3991486"/>
            <a:ext cx="130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application/json Body</a:t>
            </a:r>
          </a:p>
        </p:txBody>
      </p:sp>
      <p:pic>
        <p:nvPicPr>
          <p:cNvPr id="47" name="Picture 10" descr="MySQL (@MySQL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72" y="1335856"/>
            <a:ext cx="318399" cy="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93" y="1332035"/>
            <a:ext cx="1005193" cy="3059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0" y="1330995"/>
            <a:ext cx="303172" cy="3031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4568" y="4191971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{</a:t>
            </a:r>
          </a:p>
          <a:p>
            <a:r>
              <a:rPr lang="ko-KR" altLang="en-US" sz="800" dirty="0"/>
              <a:t>    "</a:t>
            </a:r>
            <a:r>
              <a:rPr lang="ko-KR" altLang="en-US" sz="800" dirty="0" err="1"/>
              <a:t>message</a:t>
            </a:r>
            <a:r>
              <a:rPr lang="ko-KR" altLang="en-US" sz="800" dirty="0"/>
              <a:t>": "</a:t>
            </a:r>
            <a:r>
              <a:rPr lang="ko-KR" altLang="en-US" sz="800" dirty="0" err="1"/>
              <a:t>Success</a:t>
            </a:r>
            <a:r>
              <a:rPr lang="ko-KR" altLang="en-US" sz="800" dirty="0"/>
              <a:t>",</a:t>
            </a:r>
          </a:p>
          <a:p>
            <a:r>
              <a:rPr lang="ko-KR" altLang="en-US" sz="800" dirty="0"/>
              <a:t>     "</a:t>
            </a:r>
            <a:r>
              <a:rPr lang="ko-KR" altLang="en-US" sz="800" dirty="0" err="1"/>
              <a:t>result</a:t>
            </a:r>
            <a:r>
              <a:rPr lang="ko-KR" altLang="en-US" sz="800" dirty="0"/>
              <a:t>" : [</a:t>
            </a:r>
          </a:p>
          <a:p>
            <a:r>
              <a:rPr lang="ko-KR" altLang="en-US" sz="800" dirty="0"/>
              <a:t>     {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loginId</a:t>
            </a:r>
            <a:r>
              <a:rPr lang="ko-KR" altLang="en-US" sz="800" dirty="0"/>
              <a:t>": "</a:t>
            </a:r>
            <a:r>
              <a:rPr lang="ko-KR" altLang="en-US" sz="800" dirty="0" err="1"/>
              <a:t>chr</a:t>
            </a:r>
            <a:r>
              <a:rPr lang="ko-KR" altLang="en-US" sz="800" dirty="0"/>
              <a:t>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loginPwd</a:t>
            </a:r>
            <a:r>
              <a:rPr lang="ko-KR" altLang="en-US" sz="800" dirty="0"/>
              <a:t>": "1111",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name</a:t>
            </a:r>
            <a:r>
              <a:rPr lang="ko-KR" altLang="en-US" sz="800" dirty="0"/>
              <a:t>": "</a:t>
            </a:r>
            <a:r>
              <a:rPr lang="ko-KR" altLang="en-US" sz="800" dirty="0" err="1"/>
              <a:t>최혜림</a:t>
            </a:r>
            <a:r>
              <a:rPr lang="ko-KR" altLang="en-US" sz="800" dirty="0"/>
              <a:t>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ssn</a:t>
            </a:r>
            <a:r>
              <a:rPr lang="ko-KR" altLang="en-US" sz="800" dirty="0"/>
              <a:t>": "9809082345678",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tel</a:t>
            </a:r>
            <a:r>
              <a:rPr lang="ko-KR" altLang="en-US" sz="800" dirty="0"/>
              <a:t>": "01011111111",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auth</a:t>
            </a:r>
            <a:r>
              <a:rPr lang="ko-KR" altLang="en-US" sz="800" dirty="0"/>
              <a:t>": "</a:t>
            </a:r>
            <a:r>
              <a:rPr lang="ko-KR" altLang="en-US" sz="800" dirty="0" err="1"/>
              <a:t>agent</a:t>
            </a:r>
            <a:r>
              <a:rPr lang="ko-KR" altLang="en-US" sz="800" dirty="0"/>
              <a:t>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agentRegNo</a:t>
            </a:r>
            <a:r>
              <a:rPr lang="ko-KR" altLang="en-US" sz="800" dirty="0"/>
              <a:t>": "1111111",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addr</a:t>
            </a:r>
            <a:r>
              <a:rPr lang="ko-KR" altLang="en-US" sz="800" dirty="0"/>
              <a:t>": </a:t>
            </a:r>
            <a:r>
              <a:rPr lang="ko-KR" altLang="en-US" sz="800" dirty="0" smtClean="0"/>
              <a:t>"{</a:t>
            </a:r>
            <a:endParaRPr lang="en-US" altLang="ko-KR" sz="800" dirty="0" smtClean="0"/>
          </a:p>
          <a:p>
            <a:r>
              <a:rPr lang="en-US" altLang="ko-KR" sz="800" dirty="0"/>
              <a:t>	</a:t>
            </a:r>
            <a:r>
              <a:rPr lang="ko-KR" altLang="en-US" sz="800" dirty="0" smtClean="0"/>
              <a:t>"</a:t>
            </a:r>
            <a:r>
              <a:rPr lang="ko-KR" altLang="en-US" sz="800" dirty="0" err="1" smtClean="0"/>
              <a:t>city</a:t>
            </a:r>
            <a:r>
              <a:rPr lang="ko-KR" altLang="en-US" sz="800" dirty="0" smtClean="0"/>
              <a:t>": "경기도",  "</a:t>
            </a:r>
            <a:r>
              <a:rPr lang="ko-KR" altLang="en-US" sz="800" dirty="0" err="1" smtClean="0"/>
              <a:t>code</a:t>
            </a:r>
            <a:r>
              <a:rPr lang="ko-KR" altLang="en-US" sz="800" dirty="0" smtClean="0"/>
              <a:t>": "11111",</a:t>
            </a:r>
            <a:endParaRPr lang="en-US" altLang="ko-KR" sz="800" dirty="0" smtClean="0"/>
          </a:p>
          <a:p>
            <a:r>
              <a:rPr lang="en-US" altLang="ko-KR" sz="800" dirty="0"/>
              <a:t>	</a:t>
            </a:r>
            <a:r>
              <a:rPr lang="ko-KR" altLang="en-US" sz="800" dirty="0" smtClean="0"/>
              <a:t> "</a:t>
            </a:r>
            <a:r>
              <a:rPr lang="ko-KR" altLang="en-US" sz="800" dirty="0" err="1" smtClean="0"/>
              <a:t>dong</a:t>
            </a:r>
            <a:r>
              <a:rPr lang="ko-KR" altLang="en-US" sz="800" dirty="0" smtClean="0"/>
              <a:t>": "</a:t>
            </a:r>
            <a:r>
              <a:rPr lang="ko-KR" altLang="en-US" sz="800" dirty="0" err="1" smtClean="0"/>
              <a:t>목동동</a:t>
            </a:r>
            <a:r>
              <a:rPr lang="ko-KR" altLang="en-US" sz="800" dirty="0" smtClean="0"/>
              <a:t>", "</a:t>
            </a:r>
            <a:r>
              <a:rPr lang="ko-KR" altLang="en-US" sz="800" dirty="0" err="1" smtClean="0"/>
              <a:t>country</a:t>
            </a:r>
            <a:r>
              <a:rPr lang="ko-KR" altLang="en-US" sz="800" dirty="0" smtClean="0"/>
              <a:t>": "파주시“</a:t>
            </a:r>
            <a:endParaRPr lang="en-US" altLang="ko-KR" sz="800" dirty="0" smtClean="0"/>
          </a:p>
          <a:p>
            <a:r>
              <a:rPr lang="en-US" altLang="ko-KR" sz="800" dirty="0" smtClean="0"/>
              <a:t>	</a:t>
            </a:r>
            <a:r>
              <a:rPr lang="ko-KR" altLang="en-US" sz="800" dirty="0" smtClean="0"/>
              <a:t>}",</a:t>
            </a:r>
            <a:endParaRPr lang="ko-KR" altLang="en-US" sz="800" dirty="0"/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regDt</a:t>
            </a:r>
            <a:r>
              <a:rPr lang="ko-KR" altLang="en-US" sz="800" dirty="0"/>
              <a:t>": "2021-08-17T05:03:19.018+00:00",</a:t>
            </a:r>
          </a:p>
          <a:p>
            <a:r>
              <a:rPr lang="ko-KR" altLang="en-US" sz="800" dirty="0"/>
              <a:t>        "</a:t>
            </a:r>
            <a:r>
              <a:rPr lang="ko-KR" altLang="en-US" sz="800" dirty="0" err="1"/>
              <a:t>updateDt</a:t>
            </a:r>
            <a:r>
              <a:rPr lang="ko-KR" altLang="en-US" sz="800" dirty="0"/>
              <a:t>": "2021-08-17T05:03:19.018+00:00"</a:t>
            </a:r>
          </a:p>
          <a:p>
            <a:r>
              <a:rPr lang="ko-KR" altLang="en-US" sz="800" dirty="0"/>
              <a:t>    }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147B91-70B0-4266-9508-30D0E56FCCD4}"/>
              </a:ext>
            </a:extLst>
          </p:cNvPr>
          <p:cNvSpPr/>
          <p:nvPr/>
        </p:nvSpPr>
        <p:spPr>
          <a:xfrm>
            <a:off x="5014685" y="2564059"/>
            <a:ext cx="57504" cy="6291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80E33E-59D0-477D-BA2F-86A7F4E45121}"/>
              </a:ext>
            </a:extLst>
          </p:cNvPr>
          <p:cNvSpPr txBox="1"/>
          <p:nvPr/>
        </p:nvSpPr>
        <p:spPr>
          <a:xfrm>
            <a:off x="5020069" y="2573065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토큰검증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9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C9DDF68-20C3-4B41-8172-F0AAF0BF37CF}"/>
              </a:ext>
            </a:extLst>
          </p:cNvPr>
          <p:cNvSpPr txBox="1"/>
          <p:nvPr/>
        </p:nvSpPr>
        <p:spPr>
          <a:xfrm>
            <a:off x="1253502" y="2742342"/>
            <a:ext cx="3381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request 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 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n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string [required] 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유저 이름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string [required] /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유저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ID,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password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string [required] 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ddress: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JSON [required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주소 정보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</a:t>
            </a:r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sn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string [required]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주민등록번호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tel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string [required]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전화번호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ype: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string [required] /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타입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(a: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중개인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u: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유저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),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regNo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string [required]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중개인 등록 번호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3584749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kern="0" dirty="0" smtClean="0">
                <a:ea typeface="맑은 고딕" pitchFamily="50" charset="-127"/>
              </a:rPr>
              <a:t>[</a:t>
            </a:r>
            <a:r>
              <a:rPr lang="ko-KR" altLang="en-US" sz="1600" b="1" kern="0" dirty="0" smtClean="0">
                <a:ea typeface="맑은 고딕" pitchFamily="50" charset="-127"/>
              </a:rPr>
              <a:t>회원 </a:t>
            </a:r>
            <a:r>
              <a:rPr lang="ko-KR" altLang="en-US" sz="1600" b="1" kern="0" dirty="0" smtClean="0">
                <a:ea typeface="맑은 고딕" pitchFamily="50" charset="-127"/>
              </a:rPr>
              <a:t>등록</a:t>
            </a:r>
            <a:r>
              <a:rPr lang="en-US" altLang="ko-KR" sz="1600" b="1" kern="0" dirty="0" smtClean="0">
                <a:ea typeface="맑은 고딕" pitchFamily="50" charset="-127"/>
              </a:rPr>
              <a:t>] 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API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–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user register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 (</a:t>
            </a: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회원등록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)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143" name="Rectangle 4"/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" name="모서리가 둥근 직사각형 202">
            <a:extLst>
              <a:ext uri="{FF2B5EF4-FFF2-40B4-BE49-F238E27FC236}">
                <a16:creationId xmlns:a16="http://schemas.microsoft.com/office/drawing/2014/main" id="{3C40D4CB-5607-4D50-BE91-AC5CEC5816DF}"/>
              </a:ext>
            </a:extLst>
          </p:cNvPr>
          <p:cNvSpPr/>
          <p:nvPr/>
        </p:nvSpPr>
        <p:spPr>
          <a:xfrm>
            <a:off x="550491" y="1295726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F3AC7E-F7C9-4736-B925-165119F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cxnSp>
        <p:nvCxnSpPr>
          <p:cNvPr id="9" name="직선 연결선 114">
            <a:extLst>
              <a:ext uri="{FF2B5EF4-FFF2-40B4-BE49-F238E27FC236}">
                <a16:creationId xmlns:a16="http://schemas.microsoft.com/office/drawing/2014/main" id="{496D8E36-CB9C-48DD-850D-7A1767B253E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44026" y="1677566"/>
            <a:ext cx="28166" cy="42657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70">
            <a:extLst>
              <a:ext uri="{FF2B5EF4-FFF2-40B4-BE49-F238E27FC236}">
                <a16:creationId xmlns:a16="http://schemas.microsoft.com/office/drawing/2014/main" id="{62284202-9146-49CE-AC56-B5671A7BA1E8}"/>
              </a:ext>
            </a:extLst>
          </p:cNvPr>
          <p:cNvSpPr/>
          <p:nvPr/>
        </p:nvSpPr>
        <p:spPr>
          <a:xfrm>
            <a:off x="4455113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95">
            <a:extLst>
              <a:ext uri="{FF2B5EF4-FFF2-40B4-BE49-F238E27FC236}">
                <a16:creationId xmlns:a16="http://schemas.microsoft.com/office/drawing/2014/main" id="{AD1FB39B-8E3C-4EB4-9B3C-B72F321E33A5}"/>
              </a:ext>
            </a:extLst>
          </p:cNvPr>
          <p:cNvSpPr/>
          <p:nvPr/>
        </p:nvSpPr>
        <p:spPr>
          <a:xfrm>
            <a:off x="7903137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4B7044-CF97-4CFD-8A38-3522326379F7}"/>
              </a:ext>
            </a:extLst>
          </p:cNvPr>
          <p:cNvSpPr/>
          <p:nvPr/>
        </p:nvSpPr>
        <p:spPr>
          <a:xfrm>
            <a:off x="8361020" y="1418355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 DB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4" name="직선 연결선 114">
            <a:extLst>
              <a:ext uri="{FF2B5EF4-FFF2-40B4-BE49-F238E27FC236}">
                <a16:creationId xmlns:a16="http://schemas.microsoft.com/office/drawing/2014/main" id="{F5153BCF-8F59-42B5-A1BA-BECA4CA8A00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520216" y="1677566"/>
            <a:ext cx="33118" cy="419970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3A4F-181C-4C10-B47C-784BD3C05AE0}"/>
              </a:ext>
            </a:extLst>
          </p:cNvPr>
          <p:cNvSpPr/>
          <p:nvPr/>
        </p:nvSpPr>
        <p:spPr>
          <a:xfrm>
            <a:off x="964422" y="1409287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Front End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" name="직선 연결선 114">
            <a:extLst>
              <a:ext uri="{FF2B5EF4-FFF2-40B4-BE49-F238E27FC236}">
                <a16:creationId xmlns:a16="http://schemas.microsoft.com/office/drawing/2014/main" id="{E3753118-49EE-4C0F-967F-0341B1AC1A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67570" y="1672251"/>
            <a:ext cx="0" cy="42710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62B46-152D-4BB0-A7FB-7B591CA60D4A}"/>
              </a:ext>
            </a:extLst>
          </p:cNvPr>
          <p:cNvCxnSpPr>
            <a:cxnSpLocks/>
          </p:cNvCxnSpPr>
          <p:nvPr/>
        </p:nvCxnSpPr>
        <p:spPr>
          <a:xfrm>
            <a:off x="1208113" y="2516669"/>
            <a:ext cx="386407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FB5967-19D5-497E-8F6A-15C62571620A}"/>
              </a:ext>
            </a:extLst>
          </p:cNvPr>
          <p:cNvSpPr txBox="1"/>
          <p:nvPr/>
        </p:nvSpPr>
        <p:spPr>
          <a:xfrm>
            <a:off x="1323421" y="1944272"/>
            <a:ext cx="202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[POST]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등록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http://{{</a:t>
            </a:r>
            <a:r>
              <a:rPr lang="en-US" altLang="ko-KR" dirty="0"/>
              <a:t>host}}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/user/list</a:t>
            </a:r>
            <a:endParaRPr lang="en-US" altLang="ko-KR" dirty="0"/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Bearer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HS256(‘</a:t>
            </a:r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medialog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40549-255B-4444-A621-D9BF16736390}"/>
              </a:ext>
            </a:extLst>
          </p:cNvPr>
          <p:cNvCxnSpPr>
            <a:cxnSpLocks/>
          </p:cNvCxnSpPr>
          <p:nvPr/>
        </p:nvCxnSpPr>
        <p:spPr>
          <a:xfrm>
            <a:off x="5058174" y="3205786"/>
            <a:ext cx="347605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0A6CFC-9E17-4A22-B4AD-0BDEC7227397}"/>
              </a:ext>
            </a:extLst>
          </p:cNvPr>
          <p:cNvSpPr txBox="1"/>
          <p:nvPr/>
        </p:nvSpPr>
        <p:spPr>
          <a:xfrm>
            <a:off x="6249144" y="2823674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등록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Query]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F343BD-28D2-4D47-952B-38A2922BEA79}"/>
              </a:ext>
            </a:extLst>
          </p:cNvPr>
          <p:cNvCxnSpPr>
            <a:cxnSpLocks/>
          </p:cNvCxnSpPr>
          <p:nvPr/>
        </p:nvCxnSpPr>
        <p:spPr>
          <a:xfrm flipH="1" flipV="1">
            <a:off x="5054347" y="4797152"/>
            <a:ext cx="3476190" cy="491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EACC0C-FC15-4C85-B651-883569516C0F}"/>
              </a:ext>
            </a:extLst>
          </p:cNvPr>
          <p:cNvSpPr txBox="1"/>
          <p:nvPr/>
        </p:nvSpPr>
        <p:spPr>
          <a:xfrm>
            <a:off x="6788519" y="4521007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Fetch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5DF8BB-6AA9-486C-B94F-5A9409C392DD}"/>
              </a:ext>
            </a:extLst>
          </p:cNvPr>
          <p:cNvSpPr txBox="1"/>
          <p:nvPr/>
        </p:nvSpPr>
        <p:spPr>
          <a:xfrm>
            <a:off x="5879981" y="4581708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데이터 변환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(JSON)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0E4827-37B4-4635-B169-6D7337276B51}"/>
              </a:ext>
            </a:extLst>
          </p:cNvPr>
          <p:cNvCxnSpPr>
            <a:cxnSpLocks/>
          </p:cNvCxnSpPr>
          <p:nvPr/>
        </p:nvCxnSpPr>
        <p:spPr>
          <a:xfrm flipH="1">
            <a:off x="1155756" y="5013176"/>
            <a:ext cx="385892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1E320-2463-4672-ABC8-96AB18B61014}"/>
              </a:ext>
            </a:extLst>
          </p:cNvPr>
          <p:cNvSpPr txBox="1"/>
          <p:nvPr/>
        </p:nvSpPr>
        <p:spPr>
          <a:xfrm>
            <a:off x="2434972" y="4994432"/>
            <a:ext cx="130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application/json Body</a:t>
            </a:r>
          </a:p>
        </p:txBody>
      </p:sp>
      <p:pic>
        <p:nvPicPr>
          <p:cNvPr id="47" name="Picture 10" descr="MySQL (@MySQL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72" y="1335856"/>
            <a:ext cx="318399" cy="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93" y="1332035"/>
            <a:ext cx="1005193" cy="3059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0" y="1330995"/>
            <a:ext cx="303172" cy="30317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147B91-70B0-4266-9508-30D0E56FCCD4}"/>
              </a:ext>
            </a:extLst>
          </p:cNvPr>
          <p:cNvSpPr/>
          <p:nvPr/>
        </p:nvSpPr>
        <p:spPr>
          <a:xfrm>
            <a:off x="5014685" y="2564059"/>
            <a:ext cx="57504" cy="6291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80E33E-59D0-477D-BA2F-86A7F4E45121}"/>
              </a:ext>
            </a:extLst>
          </p:cNvPr>
          <p:cNvSpPr txBox="1"/>
          <p:nvPr/>
        </p:nvSpPr>
        <p:spPr>
          <a:xfrm>
            <a:off x="5020069" y="2573065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토큰검증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요청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파라메터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564" y="5314241"/>
            <a:ext cx="1760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/>
              <a:t>{</a:t>
            </a:r>
            <a:endParaRPr lang="en-US" altLang="ko-KR" sz="700" dirty="0" smtClean="0"/>
          </a:p>
          <a:p>
            <a:r>
              <a:rPr lang="ko-KR" altLang="en-US" sz="700" dirty="0" smtClean="0"/>
              <a:t>    "</a:t>
            </a:r>
            <a:r>
              <a:rPr lang="ko-KR" altLang="en-US" sz="700" dirty="0" err="1"/>
              <a:t>message</a:t>
            </a:r>
            <a:r>
              <a:rPr lang="ko-KR" altLang="en-US" sz="700" dirty="0"/>
              <a:t>":"REGISTER SUCCESS</a:t>
            </a:r>
            <a:r>
              <a:rPr lang="ko-KR" altLang="en-US" sz="700" dirty="0" smtClean="0"/>
              <a:t>",</a:t>
            </a:r>
            <a:endParaRPr lang="en-US" altLang="ko-KR" sz="700" dirty="0" smtClean="0"/>
          </a:p>
          <a:p>
            <a:r>
              <a:rPr lang="ko-KR" altLang="en-US" sz="700" dirty="0" smtClean="0"/>
              <a:t>    "</a:t>
            </a:r>
            <a:r>
              <a:rPr lang="ko-KR" altLang="en-US" sz="700" dirty="0" err="1"/>
              <a:t>result</a:t>
            </a:r>
            <a:r>
              <a:rPr lang="ko-KR" altLang="en-US" sz="700" dirty="0"/>
              <a:t>":"</a:t>
            </a:r>
            <a:r>
              <a:rPr lang="ko-KR" altLang="en-US" sz="700" dirty="0" smtClean="0"/>
              <a:t>SUCCESS“</a:t>
            </a:r>
            <a:endParaRPr lang="en-US" altLang="ko-KR" sz="700" dirty="0" smtClean="0"/>
          </a:p>
          <a:p>
            <a:r>
              <a:rPr lang="ko-KR" altLang="en-US" sz="700" dirty="0" smtClean="0"/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6312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3584749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kern="0" dirty="0" smtClean="0">
                <a:ea typeface="맑은 고딕" pitchFamily="50" charset="-127"/>
              </a:rPr>
              <a:t>[</a:t>
            </a:r>
            <a:r>
              <a:rPr lang="ko-KR" altLang="en-US" sz="1600" b="1" kern="0" dirty="0">
                <a:ea typeface="맑은 고딕" pitchFamily="50" charset="-127"/>
              </a:rPr>
              <a:t>회원 </a:t>
            </a:r>
            <a:r>
              <a:rPr lang="en-US" altLang="ko-KR" sz="1600" b="1" kern="0" dirty="0">
                <a:ea typeface="맑은 고딕" pitchFamily="50" charset="-127"/>
              </a:rPr>
              <a:t>id</a:t>
            </a:r>
            <a:r>
              <a:rPr lang="ko-KR" altLang="en-US" sz="1600" b="1" kern="0" dirty="0">
                <a:ea typeface="맑은 고딕" pitchFamily="50" charset="-127"/>
              </a:rPr>
              <a:t> 확인</a:t>
            </a:r>
            <a:r>
              <a:rPr lang="en-US" altLang="ko-KR" sz="1600" b="1" kern="0" dirty="0" smtClean="0">
                <a:ea typeface="맑은 고딕" pitchFamily="50" charset="-127"/>
              </a:rPr>
              <a:t>] 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API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–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user id-check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 (</a:t>
            </a: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회원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id</a:t>
            </a:r>
            <a:r>
              <a:rPr lang="ko-KR" altLang="en-US" sz="1600" b="1" kern="0" dirty="0" smtClean="0">
                <a:ea typeface="맑은 고딕" pitchFamily="50" charset="-127"/>
                <a:cs typeface="+mj-cs"/>
              </a:rPr>
              <a:t> 확인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)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143" name="Rectangle 4"/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" name="모서리가 둥근 직사각형 202">
            <a:extLst>
              <a:ext uri="{FF2B5EF4-FFF2-40B4-BE49-F238E27FC236}">
                <a16:creationId xmlns:a16="http://schemas.microsoft.com/office/drawing/2014/main" id="{3C40D4CB-5607-4D50-BE91-AC5CEC5816DF}"/>
              </a:ext>
            </a:extLst>
          </p:cNvPr>
          <p:cNvSpPr/>
          <p:nvPr/>
        </p:nvSpPr>
        <p:spPr>
          <a:xfrm>
            <a:off x="550491" y="1295726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F3AC7E-F7C9-4736-B925-165119F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cxnSp>
        <p:nvCxnSpPr>
          <p:cNvPr id="9" name="직선 연결선 114">
            <a:extLst>
              <a:ext uri="{FF2B5EF4-FFF2-40B4-BE49-F238E27FC236}">
                <a16:creationId xmlns:a16="http://schemas.microsoft.com/office/drawing/2014/main" id="{496D8E36-CB9C-48DD-850D-7A1767B253E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44026" y="1677566"/>
            <a:ext cx="28166" cy="42657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70">
            <a:extLst>
              <a:ext uri="{FF2B5EF4-FFF2-40B4-BE49-F238E27FC236}">
                <a16:creationId xmlns:a16="http://schemas.microsoft.com/office/drawing/2014/main" id="{62284202-9146-49CE-AC56-B5671A7BA1E8}"/>
              </a:ext>
            </a:extLst>
          </p:cNvPr>
          <p:cNvSpPr/>
          <p:nvPr/>
        </p:nvSpPr>
        <p:spPr>
          <a:xfrm>
            <a:off x="4455113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95">
            <a:extLst>
              <a:ext uri="{FF2B5EF4-FFF2-40B4-BE49-F238E27FC236}">
                <a16:creationId xmlns:a16="http://schemas.microsoft.com/office/drawing/2014/main" id="{AD1FB39B-8E3C-4EB4-9B3C-B72F321E33A5}"/>
              </a:ext>
            </a:extLst>
          </p:cNvPr>
          <p:cNvSpPr/>
          <p:nvPr/>
        </p:nvSpPr>
        <p:spPr>
          <a:xfrm>
            <a:off x="7903137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4B7044-CF97-4CFD-8A38-3522326379F7}"/>
              </a:ext>
            </a:extLst>
          </p:cNvPr>
          <p:cNvSpPr/>
          <p:nvPr/>
        </p:nvSpPr>
        <p:spPr>
          <a:xfrm>
            <a:off x="8361020" y="1418355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 DB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4" name="직선 연결선 114">
            <a:extLst>
              <a:ext uri="{FF2B5EF4-FFF2-40B4-BE49-F238E27FC236}">
                <a16:creationId xmlns:a16="http://schemas.microsoft.com/office/drawing/2014/main" id="{F5153BCF-8F59-42B5-A1BA-BECA4CA8A00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520216" y="1677566"/>
            <a:ext cx="33118" cy="419970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3A4F-181C-4C10-B47C-784BD3C05AE0}"/>
              </a:ext>
            </a:extLst>
          </p:cNvPr>
          <p:cNvSpPr/>
          <p:nvPr/>
        </p:nvSpPr>
        <p:spPr>
          <a:xfrm>
            <a:off x="964422" y="1409287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Front End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" name="직선 연결선 114">
            <a:extLst>
              <a:ext uri="{FF2B5EF4-FFF2-40B4-BE49-F238E27FC236}">
                <a16:creationId xmlns:a16="http://schemas.microsoft.com/office/drawing/2014/main" id="{E3753118-49EE-4C0F-967F-0341B1AC1A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67570" y="1672251"/>
            <a:ext cx="0" cy="42710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62B46-152D-4BB0-A7FB-7B591CA60D4A}"/>
              </a:ext>
            </a:extLst>
          </p:cNvPr>
          <p:cNvCxnSpPr>
            <a:cxnSpLocks/>
          </p:cNvCxnSpPr>
          <p:nvPr/>
        </p:nvCxnSpPr>
        <p:spPr>
          <a:xfrm>
            <a:off x="1208113" y="2516669"/>
            <a:ext cx="386407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FB5967-19D5-497E-8F6A-15C62571620A}"/>
              </a:ext>
            </a:extLst>
          </p:cNvPr>
          <p:cNvSpPr txBox="1"/>
          <p:nvPr/>
        </p:nvSpPr>
        <p:spPr>
          <a:xfrm>
            <a:off x="1323421" y="1944272"/>
            <a:ext cx="202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[GET]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http://{{host</a:t>
            </a:r>
            <a:r>
              <a:rPr lang="en-US" altLang="ko-KR" dirty="0"/>
              <a:t>}}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/user/id-check</a:t>
            </a:r>
            <a:endParaRPr lang="en-US" altLang="ko-KR" dirty="0"/>
          </a:p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Bearer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HS256(‘</a:t>
            </a:r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medialog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40549-255B-4444-A621-D9BF16736390}"/>
              </a:ext>
            </a:extLst>
          </p:cNvPr>
          <p:cNvCxnSpPr>
            <a:cxnSpLocks/>
          </p:cNvCxnSpPr>
          <p:nvPr/>
        </p:nvCxnSpPr>
        <p:spPr>
          <a:xfrm>
            <a:off x="5058171" y="3181779"/>
            <a:ext cx="347605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0A6CFC-9E17-4A22-B4AD-0BDEC7227397}"/>
              </a:ext>
            </a:extLst>
          </p:cNvPr>
          <p:cNvSpPr txBox="1"/>
          <p:nvPr/>
        </p:nvSpPr>
        <p:spPr>
          <a:xfrm>
            <a:off x="6194248" y="2902746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조회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[Query]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F343BD-28D2-4D47-952B-38A2922BEA79}"/>
              </a:ext>
            </a:extLst>
          </p:cNvPr>
          <p:cNvCxnSpPr>
            <a:cxnSpLocks/>
          </p:cNvCxnSpPr>
          <p:nvPr/>
        </p:nvCxnSpPr>
        <p:spPr>
          <a:xfrm flipH="1" flipV="1">
            <a:off x="5044026" y="3807786"/>
            <a:ext cx="3476190" cy="491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EACC0C-FC15-4C85-B651-883569516C0F}"/>
              </a:ext>
            </a:extLst>
          </p:cNvPr>
          <p:cNvSpPr txBox="1"/>
          <p:nvPr/>
        </p:nvSpPr>
        <p:spPr>
          <a:xfrm>
            <a:off x="6772115" y="3596789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Fetch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5DF8BB-6AA9-486C-B94F-5A9409C392DD}"/>
              </a:ext>
            </a:extLst>
          </p:cNvPr>
          <p:cNvSpPr txBox="1"/>
          <p:nvPr/>
        </p:nvSpPr>
        <p:spPr>
          <a:xfrm>
            <a:off x="5870030" y="3876285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데이터 변환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(JSON)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0E4827-37B4-4635-B169-6D7337276B51}"/>
              </a:ext>
            </a:extLst>
          </p:cNvPr>
          <p:cNvCxnSpPr>
            <a:cxnSpLocks/>
          </p:cNvCxnSpPr>
          <p:nvPr/>
        </p:nvCxnSpPr>
        <p:spPr>
          <a:xfrm flipH="1">
            <a:off x="1167570" y="4309933"/>
            <a:ext cx="385892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1E320-2463-4672-ABC8-96AB18B61014}"/>
              </a:ext>
            </a:extLst>
          </p:cNvPr>
          <p:cNvSpPr txBox="1"/>
          <p:nvPr/>
        </p:nvSpPr>
        <p:spPr>
          <a:xfrm>
            <a:off x="2016976" y="3991486"/>
            <a:ext cx="130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application/json Body</a:t>
            </a:r>
          </a:p>
        </p:txBody>
      </p:sp>
      <p:pic>
        <p:nvPicPr>
          <p:cNvPr id="47" name="Picture 10" descr="MySQL (@MySQL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72" y="1335856"/>
            <a:ext cx="318399" cy="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93" y="1332035"/>
            <a:ext cx="1005193" cy="3059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0" y="1330995"/>
            <a:ext cx="303172" cy="3031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4568" y="4191971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{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"message":"</a:t>
            </a:r>
            <a:r>
              <a:rPr lang="ko-KR" altLang="en-US" sz="800" dirty="0"/>
              <a:t>이미 사용중인 아이디입니다</a:t>
            </a:r>
            <a:r>
              <a:rPr lang="en-US" altLang="ko-KR" sz="800" dirty="0"/>
              <a:t>."</a:t>
            </a:r>
          </a:p>
          <a:p>
            <a:r>
              <a:rPr lang="en-US" altLang="ko-KR" sz="800" dirty="0"/>
              <a:t>  "</a:t>
            </a:r>
            <a:r>
              <a:rPr lang="en-US" altLang="ko-KR" sz="800" dirty="0" err="1"/>
              <a:t>result":"UNUSABLE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}},</a:t>
            </a:r>
            <a:br>
              <a:rPr lang="en-US" altLang="ko-KR" sz="800" dirty="0"/>
            </a:br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"message</a:t>
            </a:r>
            <a:r>
              <a:rPr lang="en-US" altLang="ko-KR" sz="800" dirty="0" smtClean="0"/>
              <a:t>":＂</a:t>
            </a:r>
            <a:r>
              <a:rPr lang="ko-KR" altLang="en-US" sz="800" dirty="0" smtClean="0"/>
              <a:t>사용 가능한 아이디입니다</a:t>
            </a:r>
            <a:r>
              <a:rPr lang="en-US" altLang="ko-KR" sz="800" dirty="0" smtClean="0"/>
              <a:t>."</a:t>
            </a:r>
            <a:endParaRPr lang="en-US" altLang="ko-KR" sz="800" dirty="0"/>
          </a:p>
          <a:p>
            <a:r>
              <a:rPr lang="en-US" altLang="ko-KR" sz="800" dirty="0"/>
              <a:t>  "</a:t>
            </a:r>
            <a:r>
              <a:rPr lang="en-US" altLang="ko-KR" sz="800" dirty="0" err="1"/>
              <a:t>result</a:t>
            </a:r>
            <a:r>
              <a:rPr lang="en-US" altLang="ko-KR" sz="800" dirty="0" err="1" smtClean="0"/>
              <a:t>":"USABLE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 smtClean="0"/>
              <a:t>},</a:t>
            </a:r>
            <a:br>
              <a:rPr lang="en-US" altLang="ko-KR" sz="800" dirty="0" smtClean="0"/>
            </a:b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9DDF68-20C3-4B41-8172-F0AAF0BF37CF}"/>
              </a:ext>
            </a:extLst>
          </p:cNvPr>
          <p:cNvSpPr txBox="1"/>
          <p:nvPr/>
        </p:nvSpPr>
        <p:spPr>
          <a:xfrm>
            <a:off x="1298172" y="2710428"/>
            <a:ext cx="297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path parameter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id: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string [required]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147B91-70B0-4266-9508-30D0E56FCCD4}"/>
              </a:ext>
            </a:extLst>
          </p:cNvPr>
          <p:cNvSpPr/>
          <p:nvPr/>
        </p:nvSpPr>
        <p:spPr>
          <a:xfrm>
            <a:off x="5014685" y="2564059"/>
            <a:ext cx="57504" cy="6291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80E33E-59D0-477D-BA2F-86A7F4E45121}"/>
              </a:ext>
            </a:extLst>
          </p:cNvPr>
          <p:cNvSpPr txBox="1"/>
          <p:nvPr/>
        </p:nvSpPr>
        <p:spPr>
          <a:xfrm>
            <a:off x="5020069" y="2573065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토큰검증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요청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파라메터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89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3584749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kern="0" dirty="0" smtClean="0">
                <a:ea typeface="맑은 고딕" pitchFamily="50" charset="-127"/>
              </a:rPr>
              <a:t>[</a:t>
            </a:r>
            <a:r>
              <a:rPr lang="ko-KR" altLang="en-US" sz="1600" b="1" kern="0" dirty="0">
                <a:ea typeface="맑은 고딕" pitchFamily="50" charset="-127"/>
              </a:rPr>
              <a:t>회원 주소 수정</a:t>
            </a:r>
            <a:r>
              <a:rPr lang="en-US" altLang="ko-KR" sz="1600" b="1" kern="0" dirty="0" smtClean="0">
                <a:ea typeface="맑은 고딕" pitchFamily="50" charset="-127"/>
              </a:rPr>
              <a:t>] 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API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–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user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update (</a:t>
            </a:r>
            <a:r>
              <a:rPr lang="ko-KR" altLang="en-US" sz="1600" b="1" kern="0" dirty="0">
                <a:ea typeface="맑은 고딕" pitchFamily="50" charset="-127"/>
                <a:cs typeface="+mj-cs"/>
              </a:rPr>
              <a:t>회원 주소 수정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)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143" name="Rectangle 4"/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" name="모서리가 둥근 직사각형 202">
            <a:extLst>
              <a:ext uri="{FF2B5EF4-FFF2-40B4-BE49-F238E27FC236}">
                <a16:creationId xmlns:a16="http://schemas.microsoft.com/office/drawing/2014/main" id="{3C40D4CB-5607-4D50-BE91-AC5CEC5816DF}"/>
              </a:ext>
            </a:extLst>
          </p:cNvPr>
          <p:cNvSpPr/>
          <p:nvPr/>
        </p:nvSpPr>
        <p:spPr>
          <a:xfrm>
            <a:off x="550491" y="1295726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F3AC7E-F7C9-4736-B925-165119F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cxnSp>
        <p:nvCxnSpPr>
          <p:cNvPr id="9" name="직선 연결선 114">
            <a:extLst>
              <a:ext uri="{FF2B5EF4-FFF2-40B4-BE49-F238E27FC236}">
                <a16:creationId xmlns:a16="http://schemas.microsoft.com/office/drawing/2014/main" id="{496D8E36-CB9C-48DD-850D-7A1767B253E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44026" y="1677566"/>
            <a:ext cx="28166" cy="42657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70">
            <a:extLst>
              <a:ext uri="{FF2B5EF4-FFF2-40B4-BE49-F238E27FC236}">
                <a16:creationId xmlns:a16="http://schemas.microsoft.com/office/drawing/2014/main" id="{62284202-9146-49CE-AC56-B5671A7BA1E8}"/>
              </a:ext>
            </a:extLst>
          </p:cNvPr>
          <p:cNvSpPr/>
          <p:nvPr/>
        </p:nvSpPr>
        <p:spPr>
          <a:xfrm>
            <a:off x="4455113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95">
            <a:extLst>
              <a:ext uri="{FF2B5EF4-FFF2-40B4-BE49-F238E27FC236}">
                <a16:creationId xmlns:a16="http://schemas.microsoft.com/office/drawing/2014/main" id="{AD1FB39B-8E3C-4EB4-9B3C-B72F321E33A5}"/>
              </a:ext>
            </a:extLst>
          </p:cNvPr>
          <p:cNvSpPr/>
          <p:nvPr/>
        </p:nvSpPr>
        <p:spPr>
          <a:xfrm>
            <a:off x="7903137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4B7044-CF97-4CFD-8A38-3522326379F7}"/>
              </a:ext>
            </a:extLst>
          </p:cNvPr>
          <p:cNvSpPr/>
          <p:nvPr/>
        </p:nvSpPr>
        <p:spPr>
          <a:xfrm>
            <a:off x="8361020" y="1418355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MySQL DB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4" name="직선 연결선 114">
            <a:extLst>
              <a:ext uri="{FF2B5EF4-FFF2-40B4-BE49-F238E27FC236}">
                <a16:creationId xmlns:a16="http://schemas.microsoft.com/office/drawing/2014/main" id="{F5153BCF-8F59-42B5-A1BA-BECA4CA8A00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520216" y="1677566"/>
            <a:ext cx="33118" cy="419970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3A4F-181C-4C10-B47C-784BD3C05AE0}"/>
              </a:ext>
            </a:extLst>
          </p:cNvPr>
          <p:cNvSpPr/>
          <p:nvPr/>
        </p:nvSpPr>
        <p:spPr>
          <a:xfrm>
            <a:off x="964422" y="1409287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Front End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" name="직선 연결선 114">
            <a:extLst>
              <a:ext uri="{FF2B5EF4-FFF2-40B4-BE49-F238E27FC236}">
                <a16:creationId xmlns:a16="http://schemas.microsoft.com/office/drawing/2014/main" id="{E3753118-49EE-4C0F-967F-0341B1AC1A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67570" y="1672251"/>
            <a:ext cx="0" cy="42710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62B46-152D-4BB0-A7FB-7B591CA60D4A}"/>
              </a:ext>
            </a:extLst>
          </p:cNvPr>
          <p:cNvCxnSpPr>
            <a:cxnSpLocks/>
          </p:cNvCxnSpPr>
          <p:nvPr/>
        </p:nvCxnSpPr>
        <p:spPr>
          <a:xfrm>
            <a:off x="1208113" y="2516669"/>
            <a:ext cx="386407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FB5967-19D5-497E-8F6A-15C62571620A}"/>
              </a:ext>
            </a:extLst>
          </p:cNvPr>
          <p:cNvSpPr txBox="1"/>
          <p:nvPr/>
        </p:nvSpPr>
        <p:spPr>
          <a:xfrm>
            <a:off x="1323421" y="1944272"/>
            <a:ext cx="2020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[PUT]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주소 수정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http://{{host}}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/user/update/{id}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Authorization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Bearer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HS256(‘</a:t>
            </a:r>
            <a:r>
              <a:rPr lang="en-US" altLang="ko-KR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medialog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40549-255B-4444-A621-D9BF16736390}"/>
              </a:ext>
            </a:extLst>
          </p:cNvPr>
          <p:cNvCxnSpPr>
            <a:cxnSpLocks/>
          </p:cNvCxnSpPr>
          <p:nvPr/>
        </p:nvCxnSpPr>
        <p:spPr>
          <a:xfrm>
            <a:off x="5044154" y="3163684"/>
            <a:ext cx="347605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0A6CFC-9E17-4A22-B4AD-0BDEC7227397}"/>
              </a:ext>
            </a:extLst>
          </p:cNvPr>
          <p:cNvSpPr txBox="1"/>
          <p:nvPr/>
        </p:nvSpPr>
        <p:spPr>
          <a:xfrm>
            <a:off x="6098965" y="2872314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주소 수정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[Query]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F343BD-28D2-4D47-952B-38A2922BEA79}"/>
              </a:ext>
            </a:extLst>
          </p:cNvPr>
          <p:cNvCxnSpPr>
            <a:cxnSpLocks/>
          </p:cNvCxnSpPr>
          <p:nvPr/>
        </p:nvCxnSpPr>
        <p:spPr>
          <a:xfrm flipH="1" flipV="1">
            <a:off x="5044026" y="3807786"/>
            <a:ext cx="3476190" cy="491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EACC0C-FC15-4C85-B651-883569516C0F}"/>
              </a:ext>
            </a:extLst>
          </p:cNvPr>
          <p:cNvSpPr txBox="1"/>
          <p:nvPr/>
        </p:nvSpPr>
        <p:spPr>
          <a:xfrm>
            <a:off x="6772115" y="3596789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Fetch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5DF8BB-6AA9-486C-B94F-5A9409C392DD}"/>
              </a:ext>
            </a:extLst>
          </p:cNvPr>
          <p:cNvSpPr txBox="1"/>
          <p:nvPr/>
        </p:nvSpPr>
        <p:spPr>
          <a:xfrm>
            <a:off x="5870030" y="3876285"/>
            <a:ext cx="1776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결과 데이터 변환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(JSON)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0E4827-37B4-4635-B169-6D7337276B51}"/>
              </a:ext>
            </a:extLst>
          </p:cNvPr>
          <p:cNvCxnSpPr>
            <a:cxnSpLocks/>
          </p:cNvCxnSpPr>
          <p:nvPr/>
        </p:nvCxnSpPr>
        <p:spPr>
          <a:xfrm flipH="1">
            <a:off x="1167570" y="4309933"/>
            <a:ext cx="385892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1E320-2463-4672-ABC8-96AB18B61014}"/>
              </a:ext>
            </a:extLst>
          </p:cNvPr>
          <p:cNvSpPr txBox="1"/>
          <p:nvPr/>
        </p:nvSpPr>
        <p:spPr>
          <a:xfrm>
            <a:off x="2016976" y="3991486"/>
            <a:ext cx="130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application/json Body</a:t>
            </a:r>
          </a:p>
        </p:txBody>
      </p:sp>
      <p:pic>
        <p:nvPicPr>
          <p:cNvPr id="47" name="Picture 10" descr="MySQL (@MySQL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72" y="1335856"/>
            <a:ext cx="318399" cy="2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93" y="1332035"/>
            <a:ext cx="1005193" cy="3059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0" y="1330995"/>
            <a:ext cx="303172" cy="3031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4568" y="4191971"/>
            <a:ext cx="495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{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"message": "UPUDATE SUCCESS",</a:t>
            </a:r>
          </a:p>
          <a:p>
            <a:r>
              <a:rPr lang="en-US" altLang="ko-KR" sz="800" dirty="0"/>
              <a:t>    "result": "Tue Aug 17 15:53:40 KST 2021"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9DDF68-20C3-4B41-8172-F0AAF0BF37CF}"/>
              </a:ext>
            </a:extLst>
          </p:cNvPr>
          <p:cNvSpPr txBox="1"/>
          <p:nvPr/>
        </p:nvSpPr>
        <p:spPr>
          <a:xfrm>
            <a:off x="1232521" y="2548645"/>
            <a:ext cx="297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path parameter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id: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string [required]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회원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9DDF68-20C3-4B41-8172-F0AAF0BF37CF}"/>
              </a:ext>
            </a:extLst>
          </p:cNvPr>
          <p:cNvSpPr txBox="1"/>
          <p:nvPr/>
        </p:nvSpPr>
        <p:spPr>
          <a:xfrm>
            <a:off x="1244324" y="2972671"/>
            <a:ext cx="338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request 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 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a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ddress: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JSON [required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주소 정보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b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147B91-70B0-4266-9508-30D0E56FCCD4}"/>
              </a:ext>
            </a:extLst>
          </p:cNvPr>
          <p:cNvSpPr/>
          <p:nvPr/>
        </p:nvSpPr>
        <p:spPr>
          <a:xfrm>
            <a:off x="5014685" y="2564059"/>
            <a:ext cx="57504" cy="62915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0E33E-59D0-477D-BA2F-86A7F4E45121}"/>
              </a:ext>
            </a:extLst>
          </p:cNvPr>
          <p:cNvSpPr txBox="1"/>
          <p:nvPr/>
        </p:nvSpPr>
        <p:spPr>
          <a:xfrm>
            <a:off x="5020069" y="2573065"/>
            <a:ext cx="177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토큰검증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요청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파라메터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검증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2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216123" y="528924"/>
            <a:ext cx="3584749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600" b="1" kern="0" dirty="0" smtClean="0">
                <a:ea typeface="맑은 고딕" pitchFamily="50" charset="-127"/>
              </a:rPr>
              <a:t>[</a:t>
            </a:r>
            <a:r>
              <a:rPr lang="ko-KR" altLang="en-US" sz="1600" b="1" kern="0" dirty="0" smtClean="0">
                <a:ea typeface="맑은 고딕" pitchFamily="50" charset="-127"/>
              </a:rPr>
              <a:t>토큰 생성</a:t>
            </a:r>
            <a:r>
              <a:rPr lang="en-US" altLang="ko-KR" sz="1600" b="1" kern="0" dirty="0" smtClean="0">
                <a:ea typeface="맑은 고딕" pitchFamily="50" charset="-127"/>
              </a:rPr>
              <a:t>] 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API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– token</a:t>
            </a:r>
            <a:r>
              <a:rPr lang="en-US" altLang="ko-KR" sz="1600" b="1" kern="0" dirty="0">
                <a:ea typeface="맑은 고딕" pitchFamily="50" charset="-127"/>
                <a:cs typeface="+mj-cs"/>
              </a:rPr>
              <a:t> 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(</a:t>
            </a:r>
            <a:r>
              <a:rPr lang="ko-KR" altLang="en-US" sz="1600" b="1" kern="0" dirty="0">
                <a:ea typeface="맑은 고딕" pitchFamily="50" charset="-127"/>
              </a:rPr>
              <a:t>토큰 생성</a:t>
            </a:r>
            <a:r>
              <a:rPr lang="en-US" altLang="ko-KR" sz="1600" b="1" kern="0" dirty="0" smtClean="0">
                <a:ea typeface="맑은 고딕" pitchFamily="50" charset="-127"/>
                <a:cs typeface="+mj-cs"/>
              </a:rPr>
              <a:t>)</a:t>
            </a:r>
            <a:endParaRPr lang="en-US" altLang="ko-KR" sz="16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63723" y="54397"/>
            <a:ext cx="2513013" cy="422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tabLst>
                <a:tab pos="263525" algn="l"/>
              </a:tabLst>
              <a:defRPr/>
            </a:pPr>
            <a:r>
              <a:rPr lang="ko-KR" altLang="en-US" sz="1400" b="1" kern="0" dirty="0" smtClean="0">
                <a:ea typeface="맑은 고딕" pitchFamily="50" charset="-127"/>
                <a:cs typeface="+mj-cs"/>
              </a:rPr>
              <a:t>■ 주요기능 </a:t>
            </a:r>
            <a:r>
              <a:rPr lang="ko-KR" altLang="en-US" sz="1400" b="1" kern="0" dirty="0">
                <a:ea typeface="맑은 고딕" pitchFamily="50" charset="-127"/>
                <a:cs typeface="+mj-cs"/>
              </a:rPr>
              <a:t>및 구축방안</a:t>
            </a:r>
            <a:endParaRPr lang="en-US" altLang="ko-KR" sz="14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143" name="Rectangle 4"/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sp>
        <p:nvSpPr>
          <p:cNvPr id="6" name="모서리가 둥근 직사각형 202">
            <a:extLst>
              <a:ext uri="{FF2B5EF4-FFF2-40B4-BE49-F238E27FC236}">
                <a16:creationId xmlns:a16="http://schemas.microsoft.com/office/drawing/2014/main" id="{3C40D4CB-5607-4D50-BE91-AC5CEC5816DF}"/>
              </a:ext>
            </a:extLst>
          </p:cNvPr>
          <p:cNvSpPr/>
          <p:nvPr/>
        </p:nvSpPr>
        <p:spPr>
          <a:xfrm>
            <a:off x="550491" y="1295726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F3AC7E-F7C9-4736-B925-165119F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63" y="908720"/>
            <a:ext cx="2513013" cy="288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200" b="1" kern="0" dirty="0">
                <a:ea typeface="맑은 고딕" pitchFamily="50" charset="-127"/>
                <a:cs typeface="+mj-cs"/>
              </a:rPr>
              <a:t>1) </a:t>
            </a:r>
            <a:r>
              <a:rPr lang="en-US" altLang="ko-KR" sz="1200" b="1" kern="0" dirty="0">
                <a:ea typeface="맑은 고딕" pitchFamily="50" charset="-127"/>
              </a:rPr>
              <a:t>Call Flow</a:t>
            </a:r>
            <a:endParaRPr lang="en-US" altLang="ko-KR" sz="1200" b="1" kern="0" dirty="0">
              <a:ea typeface="맑은 고딕" pitchFamily="50" charset="-127"/>
              <a:cs typeface="+mj-cs"/>
            </a:endParaRPr>
          </a:p>
        </p:txBody>
      </p:sp>
      <p:cxnSp>
        <p:nvCxnSpPr>
          <p:cNvPr id="9" name="직선 연결선 114">
            <a:extLst>
              <a:ext uri="{FF2B5EF4-FFF2-40B4-BE49-F238E27FC236}">
                <a16:creationId xmlns:a16="http://schemas.microsoft.com/office/drawing/2014/main" id="{496D8E36-CB9C-48DD-850D-7A1767B253E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44026" y="1677566"/>
            <a:ext cx="28166" cy="426575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170">
            <a:extLst>
              <a:ext uri="{FF2B5EF4-FFF2-40B4-BE49-F238E27FC236}">
                <a16:creationId xmlns:a16="http://schemas.microsoft.com/office/drawing/2014/main" id="{62284202-9146-49CE-AC56-B5671A7BA1E8}"/>
              </a:ext>
            </a:extLst>
          </p:cNvPr>
          <p:cNvSpPr/>
          <p:nvPr/>
        </p:nvSpPr>
        <p:spPr>
          <a:xfrm>
            <a:off x="4455113" y="1301041"/>
            <a:ext cx="1234157" cy="37652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753A4F-181C-4C10-B47C-784BD3C05AE0}"/>
              </a:ext>
            </a:extLst>
          </p:cNvPr>
          <p:cNvSpPr/>
          <p:nvPr/>
        </p:nvSpPr>
        <p:spPr>
          <a:xfrm>
            <a:off x="964422" y="1409287"/>
            <a:ext cx="667501" cy="13608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Front End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" name="직선 연결선 114">
            <a:extLst>
              <a:ext uri="{FF2B5EF4-FFF2-40B4-BE49-F238E27FC236}">
                <a16:creationId xmlns:a16="http://schemas.microsoft.com/office/drawing/2014/main" id="{E3753118-49EE-4C0F-967F-0341B1AC1A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67570" y="1672251"/>
            <a:ext cx="0" cy="42710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262B46-152D-4BB0-A7FB-7B591CA60D4A}"/>
              </a:ext>
            </a:extLst>
          </p:cNvPr>
          <p:cNvCxnSpPr>
            <a:cxnSpLocks/>
          </p:cNvCxnSpPr>
          <p:nvPr/>
        </p:nvCxnSpPr>
        <p:spPr>
          <a:xfrm>
            <a:off x="1208113" y="2516669"/>
            <a:ext cx="386407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FB5967-19D5-497E-8F6A-15C62571620A}"/>
              </a:ext>
            </a:extLst>
          </p:cNvPr>
          <p:cNvSpPr txBox="1"/>
          <p:nvPr/>
        </p:nvSpPr>
        <p:spPr>
          <a:xfrm>
            <a:off x="1332245" y="1916832"/>
            <a:ext cx="202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[GET]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토큰 생성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http://{{</a:t>
            </a:r>
            <a:r>
              <a:rPr lang="en-US" altLang="ko-KR" dirty="0"/>
              <a:t>host}} 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/authorization/token</a:t>
            </a:r>
            <a:endParaRPr lang="en-US" altLang="ko-KR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0E4827-37B4-4635-B169-6D7337276B51}"/>
              </a:ext>
            </a:extLst>
          </p:cNvPr>
          <p:cNvCxnSpPr>
            <a:cxnSpLocks/>
          </p:cNvCxnSpPr>
          <p:nvPr/>
        </p:nvCxnSpPr>
        <p:spPr>
          <a:xfrm flipH="1">
            <a:off x="1167570" y="4309933"/>
            <a:ext cx="385892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1E320-2463-4672-ABC8-96AB18B61014}"/>
              </a:ext>
            </a:extLst>
          </p:cNvPr>
          <p:cNvSpPr txBox="1"/>
          <p:nvPr/>
        </p:nvSpPr>
        <p:spPr>
          <a:xfrm>
            <a:off x="2016976" y="3991486"/>
            <a:ext cx="130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application/json Body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93" y="1332035"/>
            <a:ext cx="1005193" cy="3059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0" y="1330995"/>
            <a:ext cx="303172" cy="3031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2145" y="4365716"/>
            <a:ext cx="3744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{</a:t>
            </a:r>
          </a:p>
          <a:p>
            <a:r>
              <a:rPr lang="ko-KR" altLang="en-US" sz="800" dirty="0"/>
              <a:t> </a:t>
            </a:r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 "</a:t>
            </a:r>
            <a:r>
              <a:rPr lang="en-US" altLang="ko-KR" sz="800" dirty="0" err="1"/>
              <a:t>accessToken</a:t>
            </a:r>
            <a:r>
              <a:rPr lang="en-US" altLang="ko-KR" sz="800" dirty="0"/>
              <a:t>": "eyJhbGciOiJIUzI1NiJ9.eyJpYXQiOjE2MjkxNzg2NDYsImV4cCI6MTYyOTE4MjI0Niwic3ViIjoibWVkaWFsb2cifQ.z258g8P1mT4Wn-Pnm0_8jGsUVMeJfjnzRVkU_zOSYlU",</a:t>
            </a:r>
          </a:p>
          <a:p>
            <a:r>
              <a:rPr lang="en-US" altLang="ko-KR" sz="800" dirty="0"/>
              <a:t>    "</a:t>
            </a:r>
            <a:r>
              <a:rPr lang="en-US" altLang="ko-KR" sz="800" dirty="0" err="1"/>
              <a:t>tokenType</a:t>
            </a:r>
            <a:r>
              <a:rPr lang="en-US" altLang="ko-KR" sz="800" dirty="0"/>
              <a:t>": "Bearer"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2982893"/>
      </p:ext>
    </p:extLst>
  </p:cSld>
  <p:clrMapOvr>
    <a:masterClrMapping/>
  </p:clrMapOvr>
</p:sld>
</file>

<file path=ppt/theme/theme1.xml><?xml version="1.0" encoding="utf-8"?>
<a:theme xmlns:a="http://schemas.openxmlformats.org/drawingml/2006/main" name="미디어로그_샘플">
  <a:themeElements>
    <a:clrScheme name="">
      <a:dk1>
        <a:srgbClr val="000000"/>
      </a:dk1>
      <a:lt1>
        <a:srgbClr val="FFFFFF"/>
      </a:lt1>
      <a:dk2>
        <a:srgbClr val="000000"/>
      </a:dk2>
      <a:lt2>
        <a:srgbClr val="080808"/>
      </a:lt2>
      <a:accent1>
        <a:srgbClr val="B8CFDE"/>
      </a:accent1>
      <a:accent2>
        <a:srgbClr val="8AB8D2"/>
      </a:accent2>
      <a:accent3>
        <a:srgbClr val="FFFFFF"/>
      </a:accent3>
      <a:accent4>
        <a:srgbClr val="000000"/>
      </a:accent4>
      <a:accent5>
        <a:srgbClr val="D8E4EC"/>
      </a:accent5>
      <a:accent6>
        <a:srgbClr val="7DA6BE"/>
      </a:accent6>
      <a:hlink>
        <a:srgbClr val="3C90BF"/>
      </a:hlink>
      <a:folHlink>
        <a:srgbClr val="0272B0"/>
      </a:folHlink>
    </a:clrScheme>
    <a:fontScheme name="2_LG CNS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>
          <a:solidFill>
            <a:srgbClr val="0066FF"/>
          </a:solidFill>
          <a:round/>
          <a:headEnd type="none" w="sm" len="sm"/>
          <a:tailEnd type="triangle" w="sm" len="sm"/>
        </a:ln>
      </a:spPr>
      <a:bodyPr/>
      <a:lstStyle>
        <a:defPPr>
          <a:defRPr sz="800">
            <a:ea typeface="맑은 고딕" pitchFamily="50" charset="-127"/>
          </a:defRPr>
        </a:defPPr>
      </a:lstStyle>
    </a:spDef>
    <a:lnDef>
      <a:spPr bwMode="auto">
        <a:solidFill>
          <a:srgbClr val="A3A3A3">
            <a:alpha val="2000"/>
          </a:srgb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2_LG CN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G CN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G CN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G CN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G C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G C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G C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44596</TotalTime>
  <Words>908</Words>
  <Application>Microsoft Office PowerPoint</Application>
  <PresentationFormat>A4 용지(210x297mm)</PresentationFormat>
  <Paragraphs>192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LG스마트체 Regular</vt:lpstr>
      <vt:lpstr>ZapfDingbats</vt:lpstr>
      <vt:lpstr>굴림</vt:lpstr>
      <vt:lpstr>맑은 고딕</vt:lpstr>
      <vt:lpstr>맑은 고딕</vt:lpstr>
      <vt:lpstr>Wingdings</vt:lpstr>
      <vt:lpstr>Arial Narrow</vt:lpstr>
      <vt:lpstr>Arial</vt:lpstr>
      <vt:lpstr>미디어로그_샘플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Windows 사용자</cp:lastModifiedBy>
  <cp:revision>3391</cp:revision>
  <cp:lastPrinted>2015-03-24T02:11:48Z</cp:lastPrinted>
  <dcterms:created xsi:type="dcterms:W3CDTF">2009-06-17T04:21:38Z</dcterms:created>
  <dcterms:modified xsi:type="dcterms:W3CDTF">2021-08-18T02:00:14Z</dcterms:modified>
</cp:coreProperties>
</file>