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3"/>
  </p:notesMasterIdLst>
  <p:sldIdLst>
    <p:sldId id="256" r:id="rId2"/>
    <p:sldId id="257" r:id="rId3"/>
    <p:sldId id="259"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500B41-296E-4A0D-B191-AA9861313032}" type="datetimeFigureOut">
              <a:rPr lang="en-US" smtClean="0"/>
              <a:t>2/22/2021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B8DCF5-31A0-4C30-9AC1-A97F885B5420}" type="slidenum">
              <a:rPr lang="en-US" smtClean="0"/>
              <a:t>‹#›</a:t>
            </a:fld>
            <a:endParaRPr lang="en-US"/>
          </a:p>
        </p:txBody>
      </p:sp>
    </p:spTree>
    <p:extLst>
      <p:ext uri="{BB962C8B-B14F-4D97-AF65-F5344CB8AC3E}">
        <p14:creationId xmlns:p14="http://schemas.microsoft.com/office/powerpoint/2010/main" val="208967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B8DCF5-31A0-4C30-9AC1-A97F885B5420}" type="slidenum">
              <a:rPr lang="en-US" smtClean="0"/>
              <a:t>5</a:t>
            </a:fld>
            <a:endParaRPr lang="en-US"/>
          </a:p>
        </p:txBody>
      </p:sp>
    </p:spTree>
    <p:extLst>
      <p:ext uri="{BB962C8B-B14F-4D97-AF65-F5344CB8AC3E}">
        <p14:creationId xmlns:p14="http://schemas.microsoft.com/office/powerpoint/2010/main" val="441275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7C41FE-88A7-4723-B5E5-C9207D282C98}"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5F240D-8A66-47BA-A078-BEE201D921AD}" type="slidenum">
              <a:rPr lang="en-US" smtClean="0"/>
              <a:t>‹#›</a:t>
            </a:fld>
            <a:endParaRPr lang="en-US"/>
          </a:p>
        </p:txBody>
      </p:sp>
    </p:spTree>
    <p:extLst>
      <p:ext uri="{BB962C8B-B14F-4D97-AF65-F5344CB8AC3E}">
        <p14:creationId xmlns:p14="http://schemas.microsoft.com/office/powerpoint/2010/main" val="4251116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7C41FE-88A7-4723-B5E5-C9207D282C98}" type="datetimeFigureOut">
              <a:rPr lang="en-US" smtClean="0"/>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5F240D-8A66-47BA-A078-BEE201D921AD}" type="slidenum">
              <a:rPr lang="en-US" smtClean="0"/>
              <a:t>‹#›</a:t>
            </a:fld>
            <a:endParaRPr lang="en-US"/>
          </a:p>
        </p:txBody>
      </p:sp>
    </p:spTree>
    <p:extLst>
      <p:ext uri="{BB962C8B-B14F-4D97-AF65-F5344CB8AC3E}">
        <p14:creationId xmlns:p14="http://schemas.microsoft.com/office/powerpoint/2010/main" val="2394893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D57C41FE-88A7-4723-B5E5-C9207D282C98}"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5F240D-8A66-47BA-A078-BEE201D921AD}" type="slidenum">
              <a:rPr lang="en-US" smtClean="0"/>
              <a:t>‹#›</a:t>
            </a:fld>
            <a:endParaRPr lang="en-US"/>
          </a:p>
        </p:txBody>
      </p:sp>
    </p:spTree>
    <p:extLst>
      <p:ext uri="{BB962C8B-B14F-4D97-AF65-F5344CB8AC3E}">
        <p14:creationId xmlns:p14="http://schemas.microsoft.com/office/powerpoint/2010/main" val="4113925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D57C41FE-88A7-4723-B5E5-C9207D282C98}" type="datetimeFigureOut">
              <a:rPr lang="en-US" smtClean="0"/>
              <a:t>2/22/2021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5F240D-8A66-47BA-A078-BEE201D921AD}" type="slidenum">
              <a:rPr lang="en-US" smtClean="0"/>
              <a:t>‹#›</a:t>
            </a:fld>
            <a:endParaRPr lang="en-US"/>
          </a:p>
        </p:txBody>
      </p:sp>
    </p:spTree>
    <p:extLst>
      <p:ext uri="{BB962C8B-B14F-4D97-AF65-F5344CB8AC3E}">
        <p14:creationId xmlns:p14="http://schemas.microsoft.com/office/powerpoint/2010/main" val="4241047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7C41FE-88A7-4723-B5E5-C9207D282C98}"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5F240D-8A66-47BA-A078-BEE201D921AD}" type="slidenum">
              <a:rPr lang="en-US" smtClean="0"/>
              <a:t>‹#›</a:t>
            </a:fld>
            <a:endParaRPr lang="en-US"/>
          </a:p>
        </p:txBody>
      </p:sp>
    </p:spTree>
    <p:extLst>
      <p:ext uri="{BB962C8B-B14F-4D97-AF65-F5344CB8AC3E}">
        <p14:creationId xmlns:p14="http://schemas.microsoft.com/office/powerpoint/2010/main" val="24185273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7C41FE-88A7-4723-B5E5-C9207D282C98}"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5F240D-8A66-47BA-A078-BEE201D921AD}" type="slidenum">
              <a:rPr lang="en-US" smtClean="0"/>
              <a:t>‹#›</a:t>
            </a:fld>
            <a:endParaRPr lang="en-US"/>
          </a:p>
        </p:txBody>
      </p:sp>
    </p:spTree>
    <p:extLst>
      <p:ext uri="{BB962C8B-B14F-4D97-AF65-F5344CB8AC3E}">
        <p14:creationId xmlns:p14="http://schemas.microsoft.com/office/powerpoint/2010/main" val="626185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7C41FE-88A7-4723-B5E5-C9207D282C98}"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5F240D-8A66-47BA-A078-BEE201D921AD}" type="slidenum">
              <a:rPr lang="en-US" smtClean="0"/>
              <a:t>‹#›</a:t>
            </a:fld>
            <a:endParaRPr lang="en-US"/>
          </a:p>
        </p:txBody>
      </p:sp>
    </p:spTree>
    <p:extLst>
      <p:ext uri="{BB962C8B-B14F-4D97-AF65-F5344CB8AC3E}">
        <p14:creationId xmlns:p14="http://schemas.microsoft.com/office/powerpoint/2010/main" val="3921301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7C41FE-88A7-4723-B5E5-C9207D282C98}"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5F240D-8A66-47BA-A078-BEE201D921AD}" type="slidenum">
              <a:rPr lang="en-US" smtClean="0"/>
              <a:t>‹#›</a:t>
            </a:fld>
            <a:endParaRPr lang="en-US"/>
          </a:p>
        </p:txBody>
      </p:sp>
    </p:spTree>
    <p:extLst>
      <p:ext uri="{BB962C8B-B14F-4D97-AF65-F5344CB8AC3E}">
        <p14:creationId xmlns:p14="http://schemas.microsoft.com/office/powerpoint/2010/main" val="3849502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7C41FE-88A7-4723-B5E5-C9207D282C98}" type="datetimeFigureOut">
              <a:rPr lang="en-US" smtClean="0"/>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5F240D-8A66-47BA-A078-BEE201D921AD}" type="slidenum">
              <a:rPr lang="en-US" smtClean="0"/>
              <a:t>‹#›</a:t>
            </a:fld>
            <a:endParaRPr lang="en-US"/>
          </a:p>
        </p:txBody>
      </p:sp>
    </p:spTree>
    <p:extLst>
      <p:ext uri="{BB962C8B-B14F-4D97-AF65-F5344CB8AC3E}">
        <p14:creationId xmlns:p14="http://schemas.microsoft.com/office/powerpoint/2010/main" val="3964102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7C41FE-88A7-4723-B5E5-C9207D282C98}" type="datetimeFigureOut">
              <a:rPr lang="en-US" smtClean="0"/>
              <a:t>2/22/2021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5F240D-8A66-47BA-A078-BEE201D921AD}" type="slidenum">
              <a:rPr lang="en-US" smtClean="0"/>
              <a:t>‹#›</a:t>
            </a:fld>
            <a:endParaRPr lang="en-US"/>
          </a:p>
        </p:txBody>
      </p:sp>
    </p:spTree>
    <p:extLst>
      <p:ext uri="{BB962C8B-B14F-4D97-AF65-F5344CB8AC3E}">
        <p14:creationId xmlns:p14="http://schemas.microsoft.com/office/powerpoint/2010/main" val="3978240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7C41FE-88A7-4723-B5E5-C9207D282C98}" type="datetimeFigureOut">
              <a:rPr lang="en-US" smtClean="0"/>
              <a:t>2/22/2021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5F240D-8A66-47BA-A078-BEE201D921AD}" type="slidenum">
              <a:rPr lang="en-US" smtClean="0"/>
              <a:t>‹#›</a:t>
            </a:fld>
            <a:endParaRPr lang="en-US"/>
          </a:p>
        </p:txBody>
      </p:sp>
    </p:spTree>
    <p:extLst>
      <p:ext uri="{BB962C8B-B14F-4D97-AF65-F5344CB8AC3E}">
        <p14:creationId xmlns:p14="http://schemas.microsoft.com/office/powerpoint/2010/main" val="1400353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7C41FE-88A7-4723-B5E5-C9207D282C98}" type="datetimeFigureOut">
              <a:rPr lang="en-US" smtClean="0"/>
              <a:t>2/22/2021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5F240D-8A66-47BA-A078-BEE201D921AD}" type="slidenum">
              <a:rPr lang="en-US" smtClean="0"/>
              <a:t>‹#›</a:t>
            </a:fld>
            <a:endParaRPr lang="en-US"/>
          </a:p>
        </p:txBody>
      </p:sp>
    </p:spTree>
    <p:extLst>
      <p:ext uri="{BB962C8B-B14F-4D97-AF65-F5344CB8AC3E}">
        <p14:creationId xmlns:p14="http://schemas.microsoft.com/office/powerpoint/2010/main" val="2879126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7C41FE-88A7-4723-B5E5-C9207D282C98}" type="datetimeFigureOut">
              <a:rPr lang="en-US" smtClean="0"/>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5F240D-8A66-47BA-A078-BEE201D921AD}" type="slidenum">
              <a:rPr lang="en-US" smtClean="0"/>
              <a:t>‹#›</a:t>
            </a:fld>
            <a:endParaRPr lang="en-US"/>
          </a:p>
        </p:txBody>
      </p:sp>
    </p:spTree>
    <p:extLst>
      <p:ext uri="{BB962C8B-B14F-4D97-AF65-F5344CB8AC3E}">
        <p14:creationId xmlns:p14="http://schemas.microsoft.com/office/powerpoint/2010/main" val="2051721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D57C41FE-88A7-4723-B5E5-C9207D282C98}" type="datetimeFigureOut">
              <a:rPr lang="en-US" smtClean="0"/>
              <a:t>2/22/2021</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FA5F240D-8A66-47BA-A078-BEE201D921AD}" type="slidenum">
              <a:rPr lang="en-US" smtClean="0"/>
              <a:t>‹#›</a:t>
            </a:fld>
            <a:endParaRPr lang="en-US"/>
          </a:p>
        </p:txBody>
      </p:sp>
    </p:spTree>
    <p:extLst>
      <p:ext uri="{BB962C8B-B14F-4D97-AF65-F5344CB8AC3E}">
        <p14:creationId xmlns:p14="http://schemas.microsoft.com/office/powerpoint/2010/main" val="551837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D57C41FE-88A7-4723-B5E5-C9207D282C98}" type="datetimeFigureOut">
              <a:rPr lang="en-US" smtClean="0"/>
              <a:t>2/22/2021</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FA5F240D-8A66-47BA-A078-BEE201D921AD}" type="slidenum">
              <a:rPr lang="en-US" smtClean="0"/>
              <a:t>‹#›</a:t>
            </a:fld>
            <a:endParaRPr lang="en-US"/>
          </a:p>
        </p:txBody>
      </p:sp>
    </p:spTree>
    <p:extLst>
      <p:ext uri="{BB962C8B-B14F-4D97-AF65-F5344CB8AC3E}">
        <p14:creationId xmlns:p14="http://schemas.microsoft.com/office/powerpoint/2010/main" val="168837941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87B7F-275F-4AD6-BBAE-502F9FEE54F8}"/>
              </a:ext>
            </a:extLst>
          </p:cNvPr>
          <p:cNvSpPr>
            <a:spLocks noGrp="1"/>
          </p:cNvSpPr>
          <p:nvPr>
            <p:ph type="ctrTitle"/>
          </p:nvPr>
        </p:nvSpPr>
        <p:spPr/>
        <p:txBody>
          <a:bodyPr/>
          <a:lstStyle/>
          <a:p>
            <a:r>
              <a:rPr lang="en-US" dirty="0"/>
              <a:t>24 Game Explanation</a:t>
            </a:r>
          </a:p>
        </p:txBody>
      </p:sp>
      <p:sp>
        <p:nvSpPr>
          <p:cNvPr id="3" name="Subtitle 2">
            <a:extLst>
              <a:ext uri="{FF2B5EF4-FFF2-40B4-BE49-F238E27FC236}">
                <a16:creationId xmlns:a16="http://schemas.microsoft.com/office/drawing/2014/main" id="{8415C36E-3B9B-43A7-BCD1-751E6A86AEBE}"/>
              </a:ext>
            </a:extLst>
          </p:cNvPr>
          <p:cNvSpPr>
            <a:spLocks noGrp="1"/>
          </p:cNvSpPr>
          <p:nvPr>
            <p:ph type="subTitle" idx="1"/>
          </p:nvPr>
        </p:nvSpPr>
        <p:spPr/>
        <p:txBody>
          <a:bodyPr/>
          <a:lstStyle/>
          <a:p>
            <a:r>
              <a:rPr lang="en-US" dirty="0"/>
              <a:t>By Aram Antonyan </a:t>
            </a:r>
          </a:p>
        </p:txBody>
      </p:sp>
    </p:spTree>
    <p:extLst>
      <p:ext uri="{BB962C8B-B14F-4D97-AF65-F5344CB8AC3E}">
        <p14:creationId xmlns:p14="http://schemas.microsoft.com/office/powerpoint/2010/main" val="3742670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A0B3E-04A2-45DA-A7DB-18C010586324}"/>
              </a:ext>
            </a:extLst>
          </p:cNvPr>
          <p:cNvSpPr>
            <a:spLocks noGrp="1"/>
          </p:cNvSpPr>
          <p:nvPr>
            <p:ph type="title"/>
          </p:nvPr>
        </p:nvSpPr>
        <p:spPr/>
        <p:txBody>
          <a:bodyPr/>
          <a:lstStyle/>
          <a:p>
            <a:r>
              <a:rPr lang="en-US" dirty="0"/>
              <a:t>Better Solution for Space Complexity</a:t>
            </a:r>
          </a:p>
        </p:txBody>
      </p:sp>
      <p:pic>
        <p:nvPicPr>
          <p:cNvPr id="7" name="Content Placeholder 6" descr="A picture containing text&#10;&#10;Description automatically generated">
            <a:extLst>
              <a:ext uri="{FF2B5EF4-FFF2-40B4-BE49-F238E27FC236}">
                <a16:creationId xmlns:a16="http://schemas.microsoft.com/office/drawing/2014/main" id="{C8CD6984-38BF-49E0-9594-B280097433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0000" y="4213485"/>
            <a:ext cx="3954974" cy="1857812"/>
          </a:xfrm>
        </p:spPr>
      </p:pic>
      <p:sp>
        <p:nvSpPr>
          <p:cNvPr id="8" name="TextBox 7">
            <a:extLst>
              <a:ext uri="{FF2B5EF4-FFF2-40B4-BE49-F238E27FC236}">
                <a16:creationId xmlns:a16="http://schemas.microsoft.com/office/drawing/2014/main" id="{C757BBAE-E25E-49FB-B114-3EDB920B3158}"/>
              </a:ext>
            </a:extLst>
          </p:cNvPr>
          <p:cNvSpPr txBox="1"/>
          <p:nvPr/>
        </p:nvSpPr>
        <p:spPr>
          <a:xfrm>
            <a:off x="810000" y="2579688"/>
            <a:ext cx="9728567" cy="1200329"/>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Best space complexity was 7.2 MB or 7200 KB and main difference between mine and this solution was that we could avoid creating a new vector for double type of variable and also, we can avoid using getAllExpression() method and do everything manually in solve() function. </a:t>
            </a:r>
          </a:p>
          <a:p>
            <a:endParaRPr lang="en-US" dirty="0"/>
          </a:p>
        </p:txBody>
      </p:sp>
    </p:spTree>
    <p:extLst>
      <p:ext uri="{BB962C8B-B14F-4D97-AF65-F5344CB8AC3E}">
        <p14:creationId xmlns:p14="http://schemas.microsoft.com/office/powerpoint/2010/main" val="124759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8A778-0F73-4820-BC4A-AF4BE9895B36}"/>
              </a:ext>
            </a:extLst>
          </p:cNvPr>
          <p:cNvSpPr>
            <a:spLocks noGrp="1"/>
          </p:cNvSpPr>
          <p:nvPr>
            <p:ph type="title"/>
          </p:nvPr>
        </p:nvSpPr>
        <p:spPr/>
        <p:txBody>
          <a:bodyPr/>
          <a:lstStyle/>
          <a:p>
            <a:r>
              <a:rPr lang="en-US" dirty="0"/>
              <a:t>Thank you for your attention!</a:t>
            </a:r>
          </a:p>
        </p:txBody>
      </p:sp>
      <p:sp>
        <p:nvSpPr>
          <p:cNvPr id="3" name="Content Placeholder 2">
            <a:extLst>
              <a:ext uri="{FF2B5EF4-FFF2-40B4-BE49-F238E27FC236}">
                <a16:creationId xmlns:a16="http://schemas.microsoft.com/office/drawing/2014/main" id="{40F5AAD4-EF1C-4F5D-8BD1-73CBCDC284D0}"/>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876765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8D96-77EF-4C23-9C37-B5BF2E0CC536}"/>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7EEFD78B-E832-4151-9B10-23F0A6F12728}"/>
              </a:ext>
            </a:extLst>
          </p:cNvPr>
          <p:cNvSpPr>
            <a:spLocks noGrp="1"/>
          </p:cNvSpPr>
          <p:nvPr>
            <p:ph idx="1"/>
          </p:nvPr>
        </p:nvSpPr>
        <p:spPr/>
        <p:txBody>
          <a:bodyPr/>
          <a:lstStyle/>
          <a:p>
            <a:endParaRPr lang="en-US" dirty="0"/>
          </a:p>
          <a:p>
            <a:r>
              <a:rPr lang="en-US" dirty="0"/>
              <a:t>You have 4 cards each containing a number from 1 to 9. You need to judge whether they could operated through *, /, +, -, (, ) to get the value of 24.</a:t>
            </a:r>
          </a:p>
          <a:p>
            <a:r>
              <a:rPr lang="en-US" dirty="0">
                <a:solidFill>
                  <a:schemeClr val="accent1"/>
                </a:solidFill>
              </a:rPr>
              <a:t>Example 1:</a:t>
            </a:r>
          </a:p>
          <a:p>
            <a:pPr marL="0" indent="0">
              <a:buNone/>
            </a:pPr>
            <a:r>
              <a:rPr lang="en-US" dirty="0">
                <a:solidFill>
                  <a:schemeClr val="accent1"/>
                </a:solidFill>
              </a:rPr>
              <a:t>Input: [4, 1, 8, 7]</a:t>
            </a:r>
          </a:p>
          <a:p>
            <a:pPr marL="0" indent="0">
              <a:buNone/>
            </a:pPr>
            <a:r>
              <a:rPr lang="en-US" dirty="0">
                <a:solidFill>
                  <a:schemeClr val="accent1"/>
                </a:solidFill>
              </a:rPr>
              <a:t>Output: </a:t>
            </a:r>
            <a:r>
              <a:rPr lang="en-US" b="1" dirty="0">
                <a:solidFill>
                  <a:schemeClr val="accent1"/>
                </a:solidFill>
              </a:rPr>
              <a:t>True </a:t>
            </a:r>
            <a:r>
              <a:rPr lang="en-US" dirty="0">
                <a:solidFill>
                  <a:schemeClr val="accent1"/>
                </a:solidFill>
              </a:rPr>
              <a:t>because (8-4) * (7-1) = 24</a:t>
            </a:r>
          </a:p>
          <a:p>
            <a:r>
              <a:rPr lang="en-US" dirty="0">
                <a:solidFill>
                  <a:srgbClr val="FF0000"/>
                </a:solidFill>
              </a:rPr>
              <a:t>Example 2:</a:t>
            </a:r>
          </a:p>
          <a:p>
            <a:pPr marL="0" indent="0">
              <a:buNone/>
            </a:pPr>
            <a:r>
              <a:rPr lang="en-US" dirty="0">
                <a:solidFill>
                  <a:srgbClr val="FF0000"/>
                </a:solidFill>
              </a:rPr>
              <a:t>Input: [1, 2, 1, 2]</a:t>
            </a:r>
          </a:p>
          <a:p>
            <a:pPr marL="0" indent="0">
              <a:buNone/>
            </a:pPr>
            <a:r>
              <a:rPr lang="en-US" dirty="0">
                <a:solidFill>
                  <a:srgbClr val="FF0000"/>
                </a:solidFill>
              </a:rPr>
              <a:t>Output: </a:t>
            </a:r>
            <a:r>
              <a:rPr lang="en-US" b="1" dirty="0">
                <a:solidFill>
                  <a:srgbClr val="FF0000"/>
                </a:solidFill>
              </a:rPr>
              <a:t>False</a:t>
            </a:r>
            <a:r>
              <a:rPr lang="en-US" dirty="0">
                <a:solidFill>
                  <a:srgbClr val="FF0000"/>
                </a:solidFill>
              </a:rPr>
              <a:t> because it is impossible to get 24 from digits above. </a:t>
            </a:r>
          </a:p>
          <a:p>
            <a:pPr marL="0" indent="0">
              <a:buNone/>
            </a:pPr>
            <a:endParaRPr lang="en-US" dirty="0"/>
          </a:p>
          <a:p>
            <a:endParaRPr lang="en-US" dirty="0"/>
          </a:p>
        </p:txBody>
      </p:sp>
    </p:spTree>
    <p:extLst>
      <p:ext uri="{BB962C8B-B14F-4D97-AF65-F5344CB8AC3E}">
        <p14:creationId xmlns:p14="http://schemas.microsoft.com/office/powerpoint/2010/main" val="1961607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5E02B-DEFF-4ECE-8C97-CFB5C9F25D1F}"/>
              </a:ext>
            </a:extLst>
          </p:cNvPr>
          <p:cNvSpPr>
            <a:spLocks noGrp="1"/>
          </p:cNvSpPr>
          <p:nvPr>
            <p:ph type="title"/>
          </p:nvPr>
        </p:nvSpPr>
        <p:spPr/>
        <p:txBody>
          <a:bodyPr/>
          <a:lstStyle/>
          <a:p>
            <a:r>
              <a:rPr lang="en-US" dirty="0"/>
              <a:t>Algorithm </a:t>
            </a:r>
          </a:p>
        </p:txBody>
      </p:sp>
      <p:sp>
        <p:nvSpPr>
          <p:cNvPr id="3" name="Content Placeholder 2">
            <a:extLst>
              <a:ext uri="{FF2B5EF4-FFF2-40B4-BE49-F238E27FC236}">
                <a16:creationId xmlns:a16="http://schemas.microsoft.com/office/drawing/2014/main" id="{BFF30F43-1CDD-462F-AE15-DAA99BC622D6}"/>
              </a:ext>
            </a:extLst>
          </p:cNvPr>
          <p:cNvSpPr>
            <a:spLocks noGrp="1"/>
          </p:cNvSpPr>
          <p:nvPr>
            <p:ph idx="1"/>
          </p:nvPr>
        </p:nvSpPr>
        <p:spPr/>
        <p:txBody>
          <a:bodyPr/>
          <a:lstStyle/>
          <a:p>
            <a:r>
              <a:rPr lang="en-US" dirty="0"/>
              <a:t>First, we need to mention that we do not need to consider parentheses, it just a to calculate two elements first. This problem just like you pick two elements from these four numbers and then you do some calculation to make three numbers from four. Then, you need to pick next two items do some arithmetic calculation to make two numbers from three and so far. In the last we will only have one element and we need to check is it 24 or not. </a:t>
            </a:r>
          </a:p>
        </p:txBody>
      </p:sp>
    </p:spTree>
    <p:extLst>
      <p:ext uri="{BB962C8B-B14F-4D97-AF65-F5344CB8AC3E}">
        <p14:creationId xmlns:p14="http://schemas.microsoft.com/office/powerpoint/2010/main" val="1960190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83CB4-235F-4A26-8304-6C4BB6667DBB}"/>
              </a:ext>
            </a:extLst>
          </p:cNvPr>
          <p:cNvSpPr>
            <a:spLocks noGrp="1"/>
          </p:cNvSpPr>
          <p:nvPr>
            <p:ph type="title"/>
          </p:nvPr>
        </p:nvSpPr>
        <p:spPr/>
        <p:txBody>
          <a:bodyPr/>
          <a:lstStyle/>
          <a:p>
            <a:br>
              <a:rPr lang="en-US" dirty="0"/>
            </a:br>
            <a:r>
              <a:rPr lang="en-US" dirty="0"/>
              <a:t>Algorithm Visualization </a:t>
            </a:r>
          </a:p>
        </p:txBody>
      </p:sp>
      <p:pic>
        <p:nvPicPr>
          <p:cNvPr id="11" name="Content Placeholder 10" descr="Text&#10;&#10;Description automatically generated">
            <a:extLst>
              <a:ext uri="{FF2B5EF4-FFF2-40B4-BE49-F238E27FC236}">
                <a16:creationId xmlns:a16="http://schemas.microsoft.com/office/drawing/2014/main" id="{E0EFA874-30CF-4D28-89EA-5BE2B15855F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0630" t="16339" r="30916"/>
          <a:stretch/>
        </p:blipFill>
        <p:spPr>
          <a:xfrm>
            <a:off x="-1" y="1891689"/>
            <a:ext cx="8211845" cy="4966311"/>
          </a:xfrm>
        </p:spPr>
      </p:pic>
    </p:spTree>
    <p:extLst>
      <p:ext uri="{BB962C8B-B14F-4D97-AF65-F5344CB8AC3E}">
        <p14:creationId xmlns:p14="http://schemas.microsoft.com/office/powerpoint/2010/main" val="3348047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1CBC5-421B-4BFD-83B0-0760AD48495E}"/>
              </a:ext>
            </a:extLst>
          </p:cNvPr>
          <p:cNvSpPr>
            <a:spLocks noGrp="1"/>
          </p:cNvSpPr>
          <p:nvPr>
            <p:ph type="title"/>
          </p:nvPr>
        </p:nvSpPr>
        <p:spPr/>
        <p:txBody>
          <a:bodyPr/>
          <a:lstStyle/>
          <a:p>
            <a:r>
              <a:rPr lang="en-US" dirty="0"/>
              <a:t>Get All Possible Solutions for Two Cards</a:t>
            </a:r>
          </a:p>
        </p:txBody>
      </p:sp>
      <p:sp>
        <p:nvSpPr>
          <p:cNvPr id="3" name="Content Placeholder 2">
            <a:extLst>
              <a:ext uri="{FF2B5EF4-FFF2-40B4-BE49-F238E27FC236}">
                <a16:creationId xmlns:a16="http://schemas.microsoft.com/office/drawing/2014/main" id="{EE207D9D-2EA7-430B-97AF-5301F466DB45}"/>
              </a:ext>
            </a:extLst>
          </p:cNvPr>
          <p:cNvSpPr>
            <a:spLocks noGrp="1"/>
          </p:cNvSpPr>
          <p:nvPr>
            <p:ph idx="1"/>
          </p:nvPr>
        </p:nvSpPr>
        <p:spPr/>
        <p:txBody>
          <a:bodyPr/>
          <a:lstStyle/>
          <a:p>
            <a:pPr marL="0" marR="0" indent="0">
              <a:lnSpc>
                <a:spcPts val="1425"/>
              </a:lnSpc>
              <a:spcBef>
                <a:spcPts val="0"/>
              </a:spcBef>
              <a:spcAft>
                <a:spcPts val="0"/>
              </a:spcAft>
              <a:buNone/>
            </a:pPr>
            <a:r>
              <a:rPr lang="en-US" sz="20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vector</a:t>
            </a:r>
            <a:r>
              <a:rPr lang="en-US"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20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double</a:t>
            </a:r>
            <a:r>
              <a:rPr lang="en-US"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&gt; </a:t>
            </a:r>
            <a:r>
              <a:rPr lang="en-US" sz="2000" dirty="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getAllExpressions</a:t>
            </a:r>
            <a:r>
              <a:rPr lang="en-US"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0" marR="0" indent="0">
              <a:lnSpc>
                <a:spcPts val="1425"/>
              </a:lnSpc>
              <a:spcBef>
                <a:spcPts val="0"/>
              </a:spcBef>
              <a:spcAft>
                <a:spcPts val="0"/>
              </a:spcAft>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425"/>
              </a:lnSpc>
              <a:spcBef>
                <a:spcPts val="0"/>
              </a:spcBef>
              <a:spcAft>
                <a:spcPts val="0"/>
              </a:spcAft>
              <a:buNone/>
            </a:pPr>
            <a:r>
              <a:rPr lang="en-US"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double</a:t>
            </a:r>
            <a:r>
              <a:rPr lang="en-US"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a</a:t>
            </a:r>
            <a:r>
              <a:rPr lang="en-US"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double</a:t>
            </a:r>
            <a:r>
              <a:rPr lang="en-US"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b</a:t>
            </a:r>
            <a:r>
              <a:rPr lang="en-US"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 method to get all possible solution by using</a:t>
            </a:r>
          </a:p>
          <a:p>
            <a:pPr marL="0" marR="0" indent="0">
              <a:lnSpc>
                <a:spcPts val="1425"/>
              </a:lnSpc>
              <a:spcBef>
                <a:spcPts val="0"/>
              </a:spcBef>
              <a:spcAft>
                <a:spcPts val="0"/>
              </a:spcAft>
              <a:buNone/>
            </a:pPr>
            <a:endParaRPr lang="en-US" sz="2000" dirty="0">
              <a:solidFill>
                <a:srgbClr val="6A9955"/>
              </a:solidFill>
              <a:latin typeface="Consolas" panose="020B0609020204030204" pitchFamily="49" charset="0"/>
              <a:ea typeface="Times New Roman" panose="02020603050405020304" pitchFamily="18" charset="0"/>
              <a:cs typeface="Times New Roman" panose="02020603050405020304" pitchFamily="18" charset="0"/>
            </a:endParaRPr>
          </a:p>
          <a:p>
            <a:pPr marL="0" marR="0" indent="0">
              <a:lnSpc>
                <a:spcPts val="1425"/>
              </a:lnSpc>
              <a:spcBef>
                <a:spcPts val="0"/>
              </a:spcBef>
              <a:spcAft>
                <a:spcPts val="0"/>
              </a:spcAft>
              <a:buNone/>
            </a:pPr>
            <a:r>
              <a:rPr lang="en-US" sz="20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two cards</a:t>
            </a:r>
          </a:p>
          <a:p>
            <a:pPr marL="0" marR="0" indent="0">
              <a:lnSpc>
                <a:spcPts val="1425"/>
              </a:lnSpc>
              <a:spcBef>
                <a:spcPts val="0"/>
              </a:spcBef>
              <a:spcAft>
                <a:spcPts val="0"/>
              </a:spcAft>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425"/>
              </a:lnSpc>
              <a:spcBef>
                <a:spcPts val="0"/>
              </a:spcBef>
              <a:spcAft>
                <a:spcPts val="0"/>
              </a:spcAft>
              <a:buNone/>
            </a:pPr>
            <a:r>
              <a:rPr lang="en-US"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0" marR="0" indent="0">
              <a:lnSpc>
                <a:spcPts val="1425"/>
              </a:lnSpc>
              <a:spcBef>
                <a:spcPts val="0"/>
              </a:spcBef>
              <a:spcAft>
                <a:spcPts val="0"/>
              </a:spcAft>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425"/>
              </a:lnSpc>
              <a:spcBef>
                <a:spcPts val="0"/>
              </a:spcBef>
              <a:spcAft>
                <a:spcPts val="0"/>
              </a:spcAft>
              <a:buNone/>
            </a:pPr>
            <a:r>
              <a:rPr lang="en-US"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US"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 + b, a - b, b - a, a * b, a / b, b / a};</a:t>
            </a:r>
          </a:p>
          <a:p>
            <a:pPr marL="0" marR="0" indent="0">
              <a:lnSpc>
                <a:spcPts val="1425"/>
              </a:lnSpc>
              <a:spcBef>
                <a:spcPts val="0"/>
              </a:spcBef>
              <a:spcAft>
                <a:spcPts val="0"/>
              </a:spcAft>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425"/>
              </a:lnSpc>
              <a:spcBef>
                <a:spcPts val="0"/>
              </a:spcBef>
              <a:spcAft>
                <a:spcPts val="0"/>
              </a:spcAft>
              <a:buNone/>
            </a:pPr>
            <a:r>
              <a:rPr lang="en-US" sz="20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069489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A313D-A582-451A-BE9E-89DD307B1A32}"/>
              </a:ext>
            </a:extLst>
          </p:cNvPr>
          <p:cNvSpPr>
            <a:spLocks noGrp="1"/>
          </p:cNvSpPr>
          <p:nvPr>
            <p:ph type="title"/>
          </p:nvPr>
        </p:nvSpPr>
        <p:spPr/>
        <p:txBody>
          <a:bodyPr/>
          <a:lstStyle/>
          <a:p>
            <a:r>
              <a:rPr lang="en-US" dirty="0"/>
              <a:t>Solve helper function </a:t>
            </a:r>
          </a:p>
        </p:txBody>
      </p:sp>
      <p:sp>
        <p:nvSpPr>
          <p:cNvPr id="3" name="Content Placeholder 2">
            <a:extLst>
              <a:ext uri="{FF2B5EF4-FFF2-40B4-BE49-F238E27FC236}">
                <a16:creationId xmlns:a16="http://schemas.microsoft.com/office/drawing/2014/main" id="{94D4B640-5F09-4B08-84E1-A2F722FC4A9A}"/>
              </a:ext>
            </a:extLst>
          </p:cNvPr>
          <p:cNvSpPr>
            <a:spLocks noGrp="1"/>
          </p:cNvSpPr>
          <p:nvPr>
            <p:ph idx="1"/>
          </p:nvPr>
        </p:nvSpPr>
        <p:spPr>
          <a:xfrm>
            <a:off x="810000" y="2701681"/>
            <a:ext cx="10554574" cy="3636511"/>
          </a:xfrm>
        </p:spPr>
        <p:txBody>
          <a:bodyPr>
            <a:normAutofit fontScale="25000" lnSpcReduction="20000"/>
          </a:bodyPr>
          <a:lstStyle/>
          <a:p>
            <a:pPr marL="0" marR="0" indent="0">
              <a:lnSpc>
                <a:spcPts val="1425"/>
              </a:lnSpc>
              <a:spcBef>
                <a:spcPts val="0"/>
              </a:spcBef>
              <a:spcAft>
                <a:spcPts val="0"/>
              </a:spcAft>
              <a:buNone/>
            </a:pPr>
            <a:r>
              <a:rPr lang="en-US" sz="42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bool</a:t>
            </a: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4200" dirty="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solve</a:t>
            </a: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42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vector</a:t>
            </a: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42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double</a:t>
            </a: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&gt; </a:t>
            </a:r>
            <a:r>
              <a:rPr lang="en-US" sz="42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&amp;</a:t>
            </a:r>
            <a:r>
              <a:rPr lang="en-US" sz="42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numbers</a:t>
            </a: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4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425"/>
              </a:lnSpc>
              <a:spcBef>
                <a:spcPts val="0"/>
              </a:spcBef>
              <a:spcAft>
                <a:spcPts val="0"/>
              </a:spcAft>
              <a:buNone/>
            </a:pP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42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42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a:t>
            </a: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42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 helper function with vector of doubles and size of vector</a:t>
            </a:r>
            <a:endParaRPr lang="en-US" sz="4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425"/>
              </a:lnSpc>
              <a:spcBef>
                <a:spcPts val="0"/>
              </a:spcBef>
              <a:spcAft>
                <a:spcPts val="0"/>
              </a:spcAft>
              <a:buNone/>
            </a:pP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4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425"/>
              </a:lnSpc>
              <a:spcBef>
                <a:spcPts val="0"/>
              </a:spcBef>
              <a:spcAft>
                <a:spcPts val="0"/>
              </a:spcAft>
              <a:buNone/>
            </a:pP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42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(s == </a:t>
            </a:r>
            <a:r>
              <a:rPr lang="en-US" sz="42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42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 if one item left</a:t>
            </a:r>
            <a:endParaRPr lang="en-US" sz="4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425"/>
              </a:lnSpc>
              <a:spcBef>
                <a:spcPts val="0"/>
              </a:spcBef>
              <a:spcAft>
                <a:spcPts val="0"/>
              </a:spcAft>
              <a:buNone/>
            </a:pP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42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4200" dirty="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abs</a:t>
            </a: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42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numbers</a:t>
            </a: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42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42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24</a:t>
            </a: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&lt; checker;</a:t>
            </a:r>
            <a:r>
              <a:rPr lang="en-US" sz="42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 return true or false, checker is 0.0001</a:t>
            </a:r>
            <a:endParaRPr lang="en-US" sz="4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425"/>
              </a:lnSpc>
              <a:spcBef>
                <a:spcPts val="0"/>
              </a:spcBef>
              <a:spcAft>
                <a:spcPts val="0"/>
              </a:spcAft>
              <a:buNone/>
            </a:pP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42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42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i = </a:t>
            </a:r>
            <a:r>
              <a:rPr lang="en-US" sz="42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i &lt; s; i++)</a:t>
            </a:r>
            <a:r>
              <a:rPr lang="en-US" sz="42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 from 0 to size of Array</a:t>
            </a:r>
            <a:endParaRPr lang="en-US" sz="4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425"/>
              </a:lnSpc>
              <a:spcBef>
                <a:spcPts val="0"/>
              </a:spcBef>
              <a:spcAft>
                <a:spcPts val="0"/>
              </a:spcAft>
              <a:buNone/>
            </a:pP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4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425"/>
              </a:lnSpc>
              <a:spcBef>
                <a:spcPts val="0"/>
              </a:spcBef>
              <a:spcAft>
                <a:spcPts val="0"/>
              </a:spcAft>
              <a:buNone/>
            </a:pP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42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42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j = i + </a:t>
            </a:r>
            <a:r>
              <a:rPr lang="en-US" sz="42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j &lt; s; j++)</a:t>
            </a:r>
            <a:r>
              <a:rPr lang="en-US" sz="42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 from 1 to size of Array</a:t>
            </a:r>
            <a:endParaRPr lang="en-US" sz="4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425"/>
              </a:lnSpc>
              <a:spcBef>
                <a:spcPts val="0"/>
              </a:spcBef>
              <a:spcAft>
                <a:spcPts val="0"/>
              </a:spcAft>
              <a:buNone/>
            </a:pP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4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425"/>
              </a:lnSpc>
              <a:spcBef>
                <a:spcPts val="0"/>
              </a:spcBef>
              <a:spcAft>
                <a:spcPts val="0"/>
              </a:spcAft>
              <a:buNone/>
            </a:pP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42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double</a:t>
            </a: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index1 = </a:t>
            </a:r>
            <a:r>
              <a:rPr lang="en-US" sz="42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numbers</a:t>
            </a: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US" sz="42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 taking 1 element</a:t>
            </a:r>
            <a:endParaRPr lang="en-US" sz="4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425"/>
              </a:lnSpc>
              <a:spcBef>
                <a:spcPts val="0"/>
              </a:spcBef>
              <a:spcAft>
                <a:spcPts val="0"/>
              </a:spcAft>
              <a:buNone/>
            </a:pP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42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double</a:t>
            </a: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index2 = </a:t>
            </a:r>
            <a:r>
              <a:rPr lang="en-US" sz="42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numbers</a:t>
            </a: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[j];</a:t>
            </a:r>
            <a:r>
              <a:rPr lang="en-US" sz="42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 taking 2 element</a:t>
            </a:r>
            <a:endParaRPr lang="en-US" sz="4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425"/>
              </a:lnSpc>
              <a:spcBef>
                <a:spcPts val="0"/>
              </a:spcBef>
              <a:spcAft>
                <a:spcPts val="0"/>
              </a:spcAft>
              <a:buNone/>
            </a:pP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42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numbers</a:t>
            </a: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[j] = </a:t>
            </a:r>
            <a:r>
              <a:rPr lang="en-US" sz="42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numbers</a:t>
            </a: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[s - </a:t>
            </a:r>
            <a:r>
              <a:rPr lang="en-US" sz="42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42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 second number becomes last one</a:t>
            </a:r>
            <a:endParaRPr lang="en-US" sz="4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425"/>
              </a:lnSpc>
              <a:spcBef>
                <a:spcPts val="0"/>
              </a:spcBef>
              <a:spcAft>
                <a:spcPts val="0"/>
              </a:spcAft>
              <a:buNone/>
            </a:pP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42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42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double</a:t>
            </a: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x : </a:t>
            </a:r>
            <a:r>
              <a:rPr lang="en-US" sz="4200" dirty="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getAllExpressions</a:t>
            </a: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(index1, index2))</a:t>
            </a:r>
            <a:r>
              <a:rPr lang="en-US" sz="42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 for 6 results</a:t>
            </a:r>
            <a:endParaRPr lang="en-US" sz="4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425"/>
              </a:lnSpc>
              <a:spcBef>
                <a:spcPts val="0"/>
              </a:spcBef>
              <a:spcAft>
                <a:spcPts val="0"/>
              </a:spcAft>
              <a:buNone/>
            </a:pP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4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425"/>
              </a:lnSpc>
              <a:spcBef>
                <a:spcPts val="0"/>
              </a:spcBef>
              <a:spcAft>
                <a:spcPts val="0"/>
              </a:spcAft>
              <a:buNone/>
            </a:pP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42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numbers</a:t>
            </a: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[i] = x;</a:t>
            </a:r>
            <a:r>
              <a:rPr lang="en-US" sz="42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 we put each result on first place</a:t>
            </a:r>
            <a:endParaRPr lang="en-US" sz="4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425"/>
              </a:lnSpc>
              <a:spcBef>
                <a:spcPts val="0"/>
              </a:spcBef>
              <a:spcAft>
                <a:spcPts val="0"/>
              </a:spcAft>
              <a:buNone/>
            </a:pP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42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4200" dirty="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solve</a:t>
            </a: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(numbers, s - </a:t>
            </a:r>
            <a:r>
              <a:rPr lang="en-US" sz="4200" dirty="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42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 and try solve it again</a:t>
            </a:r>
            <a:endParaRPr lang="en-US" sz="4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425"/>
              </a:lnSpc>
              <a:spcBef>
                <a:spcPts val="0"/>
              </a:spcBef>
              <a:spcAft>
                <a:spcPts val="0"/>
              </a:spcAft>
              <a:buNone/>
            </a:pP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42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42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true</a:t>
            </a: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4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425"/>
              </a:lnSpc>
              <a:spcBef>
                <a:spcPts val="0"/>
              </a:spcBef>
              <a:spcAft>
                <a:spcPts val="0"/>
              </a:spcAft>
              <a:buNone/>
            </a:pP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4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425"/>
              </a:lnSpc>
              <a:spcBef>
                <a:spcPts val="0"/>
              </a:spcBef>
              <a:spcAft>
                <a:spcPts val="0"/>
              </a:spcAft>
              <a:buNone/>
            </a:pP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42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numbers</a:t>
            </a: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[i] = index1;</a:t>
            </a:r>
            <a:r>
              <a:rPr lang="en-US" sz="42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 if not solved we put index1 to its place</a:t>
            </a:r>
            <a:endParaRPr lang="en-US" sz="4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425"/>
              </a:lnSpc>
              <a:spcBef>
                <a:spcPts val="0"/>
              </a:spcBef>
              <a:spcAft>
                <a:spcPts val="0"/>
              </a:spcAft>
              <a:buNone/>
            </a:pP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42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numbers</a:t>
            </a: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[j] = index2;</a:t>
            </a:r>
            <a:r>
              <a:rPr lang="en-US" sz="42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 if not solved we put index2 to its place</a:t>
            </a:r>
            <a:endParaRPr lang="en-US" sz="4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425"/>
              </a:lnSpc>
              <a:spcBef>
                <a:spcPts val="0"/>
              </a:spcBef>
              <a:spcAft>
                <a:spcPts val="0"/>
              </a:spcAft>
              <a:buNone/>
            </a:pP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4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425"/>
              </a:lnSpc>
              <a:spcBef>
                <a:spcPts val="0"/>
              </a:spcBef>
              <a:spcAft>
                <a:spcPts val="0"/>
              </a:spcAft>
              <a:buNone/>
            </a:pP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4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425"/>
              </a:lnSpc>
              <a:spcBef>
                <a:spcPts val="0"/>
              </a:spcBef>
              <a:spcAft>
                <a:spcPts val="0"/>
              </a:spcAft>
              <a:buNone/>
            </a:pP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42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42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false</a:t>
            </a: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4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425"/>
              </a:lnSpc>
              <a:spcBef>
                <a:spcPts val="0"/>
              </a:spcBef>
              <a:spcAft>
                <a:spcPts val="0"/>
              </a:spcAft>
              <a:buNone/>
            </a:pPr>
            <a:r>
              <a:rPr lang="en-US" sz="42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4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223067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4709F-B067-4306-9BB7-522C4E16A79D}"/>
              </a:ext>
            </a:extLst>
          </p:cNvPr>
          <p:cNvSpPr>
            <a:spLocks noGrp="1"/>
          </p:cNvSpPr>
          <p:nvPr>
            <p:ph type="title"/>
          </p:nvPr>
        </p:nvSpPr>
        <p:spPr/>
        <p:txBody>
          <a:bodyPr/>
          <a:lstStyle/>
          <a:p>
            <a:r>
              <a:rPr lang="en-US" dirty="0"/>
              <a:t>JudgePoint24</a:t>
            </a:r>
          </a:p>
        </p:txBody>
      </p:sp>
      <p:sp>
        <p:nvSpPr>
          <p:cNvPr id="3" name="Content Placeholder 2">
            <a:extLst>
              <a:ext uri="{FF2B5EF4-FFF2-40B4-BE49-F238E27FC236}">
                <a16:creationId xmlns:a16="http://schemas.microsoft.com/office/drawing/2014/main" id="{4BE2BC5B-3984-4642-98E6-2E9B0437BF0B}"/>
              </a:ext>
            </a:extLst>
          </p:cNvPr>
          <p:cNvSpPr>
            <a:spLocks noGrp="1"/>
          </p:cNvSpPr>
          <p:nvPr>
            <p:ph idx="1"/>
          </p:nvPr>
        </p:nvSpPr>
        <p:spPr/>
        <p:txBody>
          <a:bodyPr/>
          <a:lstStyle/>
          <a:p>
            <a:pPr marL="0" marR="0" indent="0">
              <a:lnSpc>
                <a:spcPts val="1425"/>
              </a:lnSpc>
              <a:spcBef>
                <a:spcPts val="0"/>
              </a:spcBef>
              <a:spcAft>
                <a:spcPts val="0"/>
              </a:spcAft>
              <a:buNone/>
            </a:pPr>
            <a:r>
              <a:rPr lang="en-US" sz="18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bool</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judgePoint24</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vector</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8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&gt; </a:t>
            </a:r>
            <a:r>
              <a:rPr lang="en-US" sz="18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&amp;</a:t>
            </a:r>
            <a:r>
              <a:rPr lang="en-US"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nums</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p>
          <a:p>
            <a:pPr marL="0" marR="0" indent="0">
              <a:lnSpc>
                <a:spcPts val="1425"/>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425"/>
              </a:lnSpc>
              <a:spcBef>
                <a:spcPts val="0"/>
              </a:spcBef>
              <a:spcAft>
                <a:spcPts val="0"/>
              </a:spcAft>
              <a:buNone/>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vector&lt;</a:t>
            </a:r>
            <a:r>
              <a:rPr lang="en-US" sz="18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double</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&gt; </a:t>
            </a:r>
            <a:r>
              <a:rPr lang="en-US" sz="1800" dirty="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numsDouble</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nums</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begin</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nums</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end</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 changing int to double</a:t>
            </a:r>
          </a:p>
          <a:p>
            <a:pPr marL="0" marR="0" indent="0">
              <a:lnSpc>
                <a:spcPts val="1425"/>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425"/>
              </a:lnSpc>
              <a:spcBef>
                <a:spcPts val="0"/>
              </a:spcBef>
              <a:spcAft>
                <a:spcPts val="0"/>
              </a:spcAft>
              <a:buNone/>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sizeofArray = </a:t>
            </a:r>
            <a:r>
              <a:rPr lang="en-US" sz="1800" dirty="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numsDouble</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size</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0" marR="0" indent="0">
              <a:lnSpc>
                <a:spcPts val="1425"/>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425"/>
              </a:lnSpc>
              <a:spcBef>
                <a:spcPts val="0"/>
              </a:spcBef>
              <a:spcAft>
                <a:spcPts val="0"/>
              </a:spcAft>
              <a:buNone/>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solve</a:t>
            </a: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(numsDouble, sizeofArray);</a:t>
            </a:r>
          </a:p>
          <a:p>
            <a:pPr marL="0" marR="0" indent="0">
              <a:lnSpc>
                <a:spcPts val="1425"/>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425"/>
              </a:lnSpc>
              <a:spcBef>
                <a:spcPts val="0"/>
              </a:spcBef>
              <a:spcAft>
                <a:spcPts val="0"/>
              </a:spcAft>
              <a:buNone/>
            </a:pPr>
            <a:r>
              <a:rPr lang="en-US" sz="1800" dirty="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555175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7EC14-2736-4554-819D-47BD340E9BAB}"/>
              </a:ext>
            </a:extLst>
          </p:cNvPr>
          <p:cNvSpPr>
            <a:spLocks noGrp="1"/>
          </p:cNvSpPr>
          <p:nvPr>
            <p:ph type="title"/>
          </p:nvPr>
        </p:nvSpPr>
        <p:spPr/>
        <p:txBody>
          <a:bodyPr/>
          <a:lstStyle/>
          <a:p>
            <a:r>
              <a:rPr lang="en-US" dirty="0"/>
              <a:t>Time and Space Complexity</a:t>
            </a:r>
          </a:p>
        </p:txBody>
      </p:sp>
      <p:sp>
        <p:nvSpPr>
          <p:cNvPr id="3" name="Content Placeholder 2">
            <a:extLst>
              <a:ext uri="{FF2B5EF4-FFF2-40B4-BE49-F238E27FC236}">
                <a16:creationId xmlns:a16="http://schemas.microsoft.com/office/drawing/2014/main" id="{AB140BCF-6439-4D94-BDCD-F7EB10ECA623}"/>
              </a:ext>
            </a:extLst>
          </p:cNvPr>
          <p:cNvSpPr>
            <a:spLocks noGrp="1"/>
          </p:cNvSpPr>
          <p:nvPr>
            <p:ph idx="1"/>
          </p:nvPr>
        </p:nvSpPr>
        <p:spPr/>
        <p:txBody>
          <a:bodyPr/>
          <a:lstStyle/>
          <a:p>
            <a:r>
              <a:rPr lang="en-US" dirty="0"/>
              <a:t>Thus, we have only 4 cards and 4 operations, let’s see how many possibilities we have to express those. We choose two numbers in 12 (4*3) ways and perform one of 4 operations (12*4), then 3 remaining and we do the same thing, but we already have 6 ways – (6 * 4), then 2 remaining and 2 ways to express – (2 * 4).</a:t>
            </a:r>
          </a:p>
          <a:p>
            <a:r>
              <a:rPr lang="en-US" dirty="0"/>
              <a:t>So, 12 * 6 * 2 * 4 * 4 * 4 = 9216 ways to calculate 4 cards with 4 operation by using parentheses. </a:t>
            </a:r>
          </a:p>
          <a:p>
            <a:r>
              <a:rPr lang="en-US" dirty="0"/>
              <a:t>For solving this problem, I used two helper functions.</a:t>
            </a:r>
          </a:p>
          <a:p>
            <a:pPr marL="0" indent="0">
              <a:buNone/>
            </a:pPr>
            <a:endParaRPr lang="en-US" dirty="0"/>
          </a:p>
        </p:txBody>
      </p:sp>
      <p:pic>
        <p:nvPicPr>
          <p:cNvPr id="7" name="Picture 6" descr="Graphical user interface, text&#10;&#10;Description automatically generated">
            <a:extLst>
              <a:ext uri="{FF2B5EF4-FFF2-40B4-BE49-F238E27FC236}">
                <a16:creationId xmlns:a16="http://schemas.microsoft.com/office/drawing/2014/main" id="{8E78BDBB-09A0-4171-B835-F5D1C9D0BA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912" y="5177760"/>
            <a:ext cx="8610600" cy="1362075"/>
          </a:xfrm>
          <a:prstGeom prst="rect">
            <a:avLst/>
          </a:prstGeom>
        </p:spPr>
      </p:pic>
    </p:spTree>
    <p:extLst>
      <p:ext uri="{BB962C8B-B14F-4D97-AF65-F5344CB8AC3E}">
        <p14:creationId xmlns:p14="http://schemas.microsoft.com/office/powerpoint/2010/main" val="795938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326DE-F3E1-4E2E-A4E3-14C0C68775E2}"/>
              </a:ext>
            </a:extLst>
          </p:cNvPr>
          <p:cNvSpPr>
            <a:spLocks noGrp="1"/>
          </p:cNvSpPr>
          <p:nvPr>
            <p:ph type="title"/>
          </p:nvPr>
        </p:nvSpPr>
        <p:spPr/>
        <p:txBody>
          <a:bodyPr/>
          <a:lstStyle/>
          <a:p>
            <a:r>
              <a:rPr lang="en-US" dirty="0"/>
              <a:t>Better Solution for Time Complexity</a:t>
            </a:r>
          </a:p>
        </p:txBody>
      </p:sp>
      <p:sp>
        <p:nvSpPr>
          <p:cNvPr id="4" name="Content Placeholder 3">
            <a:extLst>
              <a:ext uri="{FF2B5EF4-FFF2-40B4-BE49-F238E27FC236}">
                <a16:creationId xmlns:a16="http://schemas.microsoft.com/office/drawing/2014/main" id="{F922B61D-0100-41A5-8090-6BB672B90047}"/>
              </a:ext>
            </a:extLst>
          </p:cNvPr>
          <p:cNvSpPr>
            <a:spLocks noGrp="1"/>
          </p:cNvSpPr>
          <p:nvPr>
            <p:ph idx="1"/>
          </p:nvPr>
        </p:nvSpPr>
        <p:spPr>
          <a:xfrm>
            <a:off x="5575176" y="2222287"/>
            <a:ext cx="5798109" cy="3636511"/>
          </a:xfrm>
        </p:spPr>
        <p:txBody>
          <a:bodyPr/>
          <a:lstStyle/>
          <a:p>
            <a:r>
              <a:rPr lang="en-US" dirty="0"/>
              <a:t>One helper function instead of two</a:t>
            </a:r>
          </a:p>
          <a:p>
            <a:r>
              <a:rPr lang="en-US"/>
              <a:t>Tw</a:t>
            </a:r>
            <a:r>
              <a:rPr lang="en-US" dirty="0"/>
              <a:t>o</a:t>
            </a:r>
            <a:r>
              <a:rPr lang="en-US"/>
              <a:t> </a:t>
            </a:r>
            <a:r>
              <a:rPr lang="en-US" dirty="0"/>
              <a:t>for loops instead </a:t>
            </a:r>
            <a:r>
              <a:rPr lang="en-US"/>
              <a:t>of three</a:t>
            </a:r>
          </a:p>
          <a:p>
            <a:endParaRPr lang="en-US" dirty="0"/>
          </a:p>
        </p:txBody>
      </p:sp>
      <p:pic>
        <p:nvPicPr>
          <p:cNvPr id="6" name="Picture 5">
            <a:extLst>
              <a:ext uri="{FF2B5EF4-FFF2-40B4-BE49-F238E27FC236}">
                <a16:creationId xmlns:a16="http://schemas.microsoft.com/office/drawing/2014/main" id="{260B756C-E58F-419D-8772-F2A6E7E17CEB}"/>
              </a:ext>
            </a:extLst>
          </p:cNvPr>
          <p:cNvPicPr>
            <a:picLocks noChangeAspect="1"/>
          </p:cNvPicPr>
          <p:nvPr/>
        </p:nvPicPr>
        <p:blipFill rotWithShape="1">
          <a:blip r:embed="rId2"/>
          <a:srcRect l="22730" t="6520" r="61964" b="25850"/>
          <a:stretch/>
        </p:blipFill>
        <p:spPr>
          <a:xfrm>
            <a:off x="612648" y="1606858"/>
            <a:ext cx="3985985" cy="5080624"/>
          </a:xfrm>
          <a:prstGeom prst="rect">
            <a:avLst/>
          </a:prstGeom>
        </p:spPr>
      </p:pic>
    </p:spTree>
    <p:extLst>
      <p:ext uri="{BB962C8B-B14F-4D97-AF65-F5344CB8AC3E}">
        <p14:creationId xmlns:p14="http://schemas.microsoft.com/office/powerpoint/2010/main" val="26487084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1217</TotalTime>
  <Words>852</Words>
  <Application>Microsoft Office PowerPoint</Application>
  <PresentationFormat>Widescreen</PresentationFormat>
  <Paragraphs>72</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Century Gothic</vt:lpstr>
      <vt:lpstr>Consolas</vt:lpstr>
      <vt:lpstr>Wingdings 2</vt:lpstr>
      <vt:lpstr>Quotable</vt:lpstr>
      <vt:lpstr>24 Game Explanation</vt:lpstr>
      <vt:lpstr>Description</vt:lpstr>
      <vt:lpstr>Algorithm </vt:lpstr>
      <vt:lpstr> Algorithm Visualization </vt:lpstr>
      <vt:lpstr>Get All Possible Solutions for Two Cards</vt:lpstr>
      <vt:lpstr>Solve helper function </vt:lpstr>
      <vt:lpstr>JudgePoint24</vt:lpstr>
      <vt:lpstr>Time and Space Complexity</vt:lpstr>
      <vt:lpstr>Better Solution for Time Complexity</vt:lpstr>
      <vt:lpstr>Better Solution for Space Complexity</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24 Game Explanation</dc:title>
  <dc:creator>Aram Antonyan</dc:creator>
  <cp:lastModifiedBy>Aram Antonyan</cp:lastModifiedBy>
  <cp:revision>12</cp:revision>
  <dcterms:created xsi:type="dcterms:W3CDTF">2021-02-22T00:14:58Z</dcterms:created>
  <dcterms:modified xsi:type="dcterms:W3CDTF">2021-02-23T23:21:04Z</dcterms:modified>
</cp:coreProperties>
</file>