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5" r:id="rId6"/>
    <p:sldId id="260" r:id="rId7"/>
    <p:sldId id="261" r:id="rId8"/>
    <p:sldId id="262" r:id="rId9"/>
    <p:sldId id="263" r:id="rId10"/>
    <p:sldId id="266" r:id="rId11"/>
    <p:sldId id="267" r:id="rId12"/>
    <p:sldId id="268" r:id="rId13"/>
    <p:sldId id="264" r:id="rId14"/>
  </p:sldIdLst>
  <p:sldSz cx="12192000" cy="6858000"/>
  <p:notesSz cx="6858000" cy="9144000"/>
  <p:defaultTextStyle>
    <a:defPPr>
      <a:defRPr lang="en-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5/17/2022</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958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4848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512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48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2336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752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2190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62486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5666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647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5/17/2022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381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5/17/2022</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2298870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hyperlink" Target="https://github.com/aramis-matos/comp-4018-DB" TargetMode="Externa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4CC726-825D-8A9D-987B-304A7BAAE98F}"/>
              </a:ext>
            </a:extLst>
          </p:cNvPr>
          <p:cNvPicPr>
            <a:picLocks noChangeAspect="1"/>
          </p:cNvPicPr>
          <p:nvPr/>
        </p:nvPicPr>
        <p:blipFill rotWithShape="1">
          <a:blip r:embed="rId2">
            <a:alphaModFix amt="70000"/>
          </a:blip>
          <a:srcRect r="5" b="1"/>
          <a:stretch/>
        </p:blipFill>
        <p:spPr>
          <a:xfrm>
            <a:off x="20" y="10"/>
            <a:ext cx="12188932" cy="6856614"/>
          </a:xfrm>
          <a:prstGeom prst="rect">
            <a:avLst/>
          </a:prstGeom>
        </p:spPr>
      </p:pic>
      <p:grpSp>
        <p:nvGrpSpPr>
          <p:cNvPr id="15"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16" name="Freeform: Shape 15">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1"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4" name="Freeform: Shape 33">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2" name="Freeform: Shape 21">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D89DDE-FD3B-840B-0782-A32200D51464}"/>
              </a:ext>
            </a:extLst>
          </p:cNvPr>
          <p:cNvSpPr>
            <a:spLocks noGrp="1"/>
          </p:cNvSpPr>
          <p:nvPr>
            <p:ph type="ctrTitle"/>
          </p:nvPr>
        </p:nvSpPr>
        <p:spPr>
          <a:xfrm>
            <a:off x="4000500" y="740211"/>
            <a:ext cx="7530685" cy="3163864"/>
          </a:xfrm>
        </p:spPr>
        <p:txBody>
          <a:bodyPr>
            <a:normAutofit/>
          </a:bodyPr>
          <a:lstStyle/>
          <a:p>
            <a:pPr algn="l"/>
            <a:r>
              <a:rPr lang="en-US" sz="5400">
                <a:solidFill>
                  <a:srgbClr val="FFFFFF"/>
                </a:solidFill>
              </a:rPr>
              <a:t>COMATEQ</a:t>
            </a:r>
            <a:endParaRPr lang="en-PR" sz="5400">
              <a:solidFill>
                <a:srgbClr val="FFFFFF"/>
              </a:solidFill>
            </a:endParaRPr>
          </a:p>
        </p:txBody>
      </p:sp>
      <p:sp>
        <p:nvSpPr>
          <p:cNvPr id="3" name="Subtitle 2">
            <a:extLst>
              <a:ext uri="{FF2B5EF4-FFF2-40B4-BE49-F238E27FC236}">
                <a16:creationId xmlns:a16="http://schemas.microsoft.com/office/drawing/2014/main" id="{ADCD5B57-185B-B642-5C75-5501050366D6}"/>
              </a:ext>
            </a:extLst>
          </p:cNvPr>
          <p:cNvSpPr>
            <a:spLocks noGrp="1"/>
          </p:cNvSpPr>
          <p:nvPr>
            <p:ph type="subTitle" idx="1"/>
          </p:nvPr>
        </p:nvSpPr>
        <p:spPr>
          <a:xfrm>
            <a:off x="4000193" y="4074515"/>
            <a:ext cx="7583133" cy="1279124"/>
          </a:xfrm>
        </p:spPr>
        <p:txBody>
          <a:bodyPr>
            <a:normAutofit/>
          </a:bodyPr>
          <a:lstStyle/>
          <a:p>
            <a:pPr algn="l">
              <a:lnSpc>
                <a:spcPct val="100000"/>
              </a:lnSpc>
            </a:pPr>
            <a:r>
              <a:rPr lang="en-US" sz="2000" dirty="0">
                <a:solidFill>
                  <a:srgbClr val="FFFFFF"/>
                </a:solidFill>
              </a:rPr>
              <a:t>Made by:</a:t>
            </a:r>
          </a:p>
          <a:p>
            <a:pPr algn="l">
              <a:lnSpc>
                <a:spcPct val="100000"/>
              </a:lnSpc>
            </a:pPr>
            <a:r>
              <a:rPr lang="en-US" sz="2000" dirty="0">
                <a:solidFill>
                  <a:srgbClr val="FFFFFF"/>
                </a:solidFill>
              </a:rPr>
              <a:t>Aramis E. Matos Nieves</a:t>
            </a:r>
          </a:p>
          <a:p>
            <a:pPr algn="l">
              <a:lnSpc>
                <a:spcPct val="100000"/>
              </a:lnSpc>
            </a:pPr>
            <a:r>
              <a:rPr lang="en-US" sz="2000" dirty="0">
                <a:solidFill>
                  <a:srgbClr val="FFFFFF"/>
                </a:solidFill>
              </a:rPr>
              <a:t>Lenier Gerena Meléndez</a:t>
            </a:r>
            <a:endParaRPr lang="en-PR" sz="2000" dirty="0">
              <a:solidFill>
                <a:srgbClr val="FFFFFF"/>
              </a:solidFill>
            </a:endParaRPr>
          </a:p>
        </p:txBody>
      </p:sp>
      <p:grpSp>
        <p:nvGrpSpPr>
          <p:cNvPr id="52"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3" name="Straight Connector 52">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998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10AE70-BDCA-7F29-AEDF-2F9F1E2628E2}"/>
              </a:ext>
            </a:extLst>
          </p:cNvPr>
          <p:cNvPicPr>
            <a:picLocks noChangeAspect="1"/>
          </p:cNvPicPr>
          <p:nvPr/>
        </p:nvPicPr>
        <p:blipFill>
          <a:blip r:embed="rId2"/>
          <a:stretch>
            <a:fillRect/>
          </a:stretch>
        </p:blipFill>
        <p:spPr>
          <a:xfrm>
            <a:off x="930872" y="480130"/>
            <a:ext cx="3153215" cy="1333686"/>
          </a:xfrm>
          <a:prstGeom prst="rect">
            <a:avLst/>
          </a:prstGeom>
        </p:spPr>
      </p:pic>
      <p:pic>
        <p:nvPicPr>
          <p:cNvPr id="11" name="Picture 10">
            <a:extLst>
              <a:ext uri="{FF2B5EF4-FFF2-40B4-BE49-F238E27FC236}">
                <a16:creationId xmlns:a16="http://schemas.microsoft.com/office/drawing/2014/main" id="{93B9CA04-325D-3F99-115D-EB3973463A0A}"/>
              </a:ext>
            </a:extLst>
          </p:cNvPr>
          <p:cNvPicPr>
            <a:picLocks noChangeAspect="1"/>
          </p:cNvPicPr>
          <p:nvPr/>
        </p:nvPicPr>
        <p:blipFill>
          <a:blip r:embed="rId3"/>
          <a:stretch>
            <a:fillRect/>
          </a:stretch>
        </p:blipFill>
        <p:spPr>
          <a:xfrm>
            <a:off x="5777190" y="638271"/>
            <a:ext cx="3943900" cy="1009791"/>
          </a:xfrm>
          <a:prstGeom prst="rect">
            <a:avLst/>
          </a:prstGeom>
          <a:ln w="57150">
            <a:solidFill>
              <a:schemeClr val="tx1"/>
            </a:solidFill>
          </a:ln>
        </p:spPr>
      </p:pic>
      <p:pic>
        <p:nvPicPr>
          <p:cNvPr id="13" name="Picture 12">
            <a:extLst>
              <a:ext uri="{FF2B5EF4-FFF2-40B4-BE49-F238E27FC236}">
                <a16:creationId xmlns:a16="http://schemas.microsoft.com/office/drawing/2014/main" id="{B1A9B7E7-7C24-3EED-79BD-E75020BC574A}"/>
              </a:ext>
            </a:extLst>
          </p:cNvPr>
          <p:cNvPicPr>
            <a:picLocks noChangeAspect="1"/>
          </p:cNvPicPr>
          <p:nvPr/>
        </p:nvPicPr>
        <p:blipFill>
          <a:blip r:embed="rId4"/>
          <a:stretch>
            <a:fillRect/>
          </a:stretch>
        </p:blipFill>
        <p:spPr>
          <a:xfrm>
            <a:off x="930872" y="2016575"/>
            <a:ext cx="3315163" cy="1924319"/>
          </a:xfrm>
          <a:prstGeom prst="rect">
            <a:avLst/>
          </a:prstGeom>
        </p:spPr>
      </p:pic>
      <p:pic>
        <p:nvPicPr>
          <p:cNvPr id="15" name="Picture 14">
            <a:extLst>
              <a:ext uri="{FF2B5EF4-FFF2-40B4-BE49-F238E27FC236}">
                <a16:creationId xmlns:a16="http://schemas.microsoft.com/office/drawing/2014/main" id="{0550DC7B-1774-BAD7-BFB1-9F90FCA0D229}"/>
              </a:ext>
            </a:extLst>
          </p:cNvPr>
          <p:cNvPicPr>
            <a:picLocks noChangeAspect="1"/>
          </p:cNvPicPr>
          <p:nvPr/>
        </p:nvPicPr>
        <p:blipFill>
          <a:blip r:embed="rId5"/>
          <a:stretch>
            <a:fillRect/>
          </a:stretch>
        </p:blipFill>
        <p:spPr>
          <a:xfrm>
            <a:off x="5420990" y="2424143"/>
            <a:ext cx="5382376" cy="952633"/>
          </a:xfrm>
          <a:prstGeom prst="rect">
            <a:avLst/>
          </a:prstGeom>
          <a:ln w="57150">
            <a:solidFill>
              <a:schemeClr val="tx1"/>
            </a:solidFill>
          </a:ln>
        </p:spPr>
      </p:pic>
      <p:pic>
        <p:nvPicPr>
          <p:cNvPr id="18" name="Content Placeholder 4">
            <a:extLst>
              <a:ext uri="{FF2B5EF4-FFF2-40B4-BE49-F238E27FC236}">
                <a16:creationId xmlns:a16="http://schemas.microsoft.com/office/drawing/2014/main" id="{6EA2C3FA-B2FD-08E6-4495-A1172FFCC905}"/>
              </a:ext>
            </a:extLst>
          </p:cNvPr>
          <p:cNvPicPr>
            <a:picLocks noChangeAspect="1"/>
          </p:cNvPicPr>
          <p:nvPr/>
        </p:nvPicPr>
        <p:blipFill>
          <a:blip r:embed="rId6"/>
          <a:stretch>
            <a:fillRect/>
          </a:stretch>
        </p:blipFill>
        <p:spPr>
          <a:xfrm>
            <a:off x="930872" y="4346412"/>
            <a:ext cx="3029373" cy="2029108"/>
          </a:xfrm>
          <a:prstGeom prst="rect">
            <a:avLst/>
          </a:prstGeom>
        </p:spPr>
      </p:pic>
      <p:pic>
        <p:nvPicPr>
          <p:cNvPr id="19" name="Picture 18">
            <a:extLst>
              <a:ext uri="{FF2B5EF4-FFF2-40B4-BE49-F238E27FC236}">
                <a16:creationId xmlns:a16="http://schemas.microsoft.com/office/drawing/2014/main" id="{F9673F28-4248-8998-3A42-02516D597BD0}"/>
              </a:ext>
            </a:extLst>
          </p:cNvPr>
          <p:cNvPicPr>
            <a:picLocks noChangeAspect="1"/>
          </p:cNvPicPr>
          <p:nvPr/>
        </p:nvPicPr>
        <p:blipFill>
          <a:blip r:embed="rId7"/>
          <a:stretch>
            <a:fillRect/>
          </a:stretch>
        </p:blipFill>
        <p:spPr>
          <a:xfrm>
            <a:off x="4332443" y="5079940"/>
            <a:ext cx="7516274" cy="562053"/>
          </a:xfrm>
          <a:prstGeom prst="rect">
            <a:avLst/>
          </a:prstGeom>
          <a:ln w="57150">
            <a:solidFill>
              <a:schemeClr val="tx1"/>
            </a:solidFill>
          </a:ln>
        </p:spPr>
      </p:pic>
    </p:spTree>
    <p:extLst>
      <p:ext uri="{BB962C8B-B14F-4D97-AF65-F5344CB8AC3E}">
        <p14:creationId xmlns:p14="http://schemas.microsoft.com/office/powerpoint/2010/main" val="307883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CC2A-AA0D-D09D-64AF-3E3E4B85B929}"/>
              </a:ext>
            </a:extLst>
          </p:cNvPr>
          <p:cNvSpPr>
            <a:spLocks noGrp="1"/>
          </p:cNvSpPr>
          <p:nvPr>
            <p:ph type="title"/>
          </p:nvPr>
        </p:nvSpPr>
        <p:spPr/>
        <p:txBody>
          <a:bodyPr>
            <a:normAutofit/>
          </a:bodyPr>
          <a:lstStyle/>
          <a:p>
            <a:pPr algn="ctr"/>
            <a:r>
              <a:rPr lang="en-US" dirty="0"/>
              <a:t>Modify/View:</a:t>
            </a:r>
            <a:endParaRPr lang="en-PR" dirty="0"/>
          </a:p>
        </p:txBody>
      </p:sp>
      <p:pic>
        <p:nvPicPr>
          <p:cNvPr id="5" name="Content Placeholder 4">
            <a:extLst>
              <a:ext uri="{FF2B5EF4-FFF2-40B4-BE49-F238E27FC236}">
                <a16:creationId xmlns:a16="http://schemas.microsoft.com/office/drawing/2014/main" id="{AD38692A-98C0-B31A-59B4-7DDD0A51E5FD}"/>
              </a:ext>
            </a:extLst>
          </p:cNvPr>
          <p:cNvPicPr>
            <a:picLocks noGrp="1" noChangeAspect="1"/>
          </p:cNvPicPr>
          <p:nvPr>
            <p:ph idx="1"/>
          </p:nvPr>
        </p:nvPicPr>
        <p:blipFill>
          <a:blip r:embed="rId2"/>
          <a:stretch>
            <a:fillRect/>
          </a:stretch>
        </p:blipFill>
        <p:spPr>
          <a:xfrm>
            <a:off x="997658" y="1772610"/>
            <a:ext cx="4039164" cy="1991003"/>
          </a:xfrm>
        </p:spPr>
      </p:pic>
      <p:pic>
        <p:nvPicPr>
          <p:cNvPr id="7" name="Picture 6">
            <a:extLst>
              <a:ext uri="{FF2B5EF4-FFF2-40B4-BE49-F238E27FC236}">
                <a16:creationId xmlns:a16="http://schemas.microsoft.com/office/drawing/2014/main" id="{307AD062-94CC-2B44-8872-114A6698C7BE}"/>
              </a:ext>
            </a:extLst>
          </p:cNvPr>
          <p:cNvPicPr>
            <a:picLocks noChangeAspect="1"/>
          </p:cNvPicPr>
          <p:nvPr/>
        </p:nvPicPr>
        <p:blipFill>
          <a:blip r:embed="rId3"/>
          <a:stretch>
            <a:fillRect/>
          </a:stretch>
        </p:blipFill>
        <p:spPr>
          <a:xfrm>
            <a:off x="6096000" y="2468031"/>
            <a:ext cx="4829849" cy="600159"/>
          </a:xfrm>
          <a:prstGeom prst="rect">
            <a:avLst/>
          </a:prstGeom>
        </p:spPr>
      </p:pic>
      <p:pic>
        <p:nvPicPr>
          <p:cNvPr id="11" name="Picture 10">
            <a:extLst>
              <a:ext uri="{FF2B5EF4-FFF2-40B4-BE49-F238E27FC236}">
                <a16:creationId xmlns:a16="http://schemas.microsoft.com/office/drawing/2014/main" id="{F5BA42A7-5072-0E0C-598D-4E2570F1484D}"/>
              </a:ext>
            </a:extLst>
          </p:cNvPr>
          <p:cNvPicPr>
            <a:picLocks noChangeAspect="1"/>
          </p:cNvPicPr>
          <p:nvPr/>
        </p:nvPicPr>
        <p:blipFill>
          <a:blip r:embed="rId4"/>
          <a:stretch>
            <a:fillRect/>
          </a:stretch>
        </p:blipFill>
        <p:spPr>
          <a:xfrm>
            <a:off x="997658" y="4322197"/>
            <a:ext cx="3715268" cy="1609950"/>
          </a:xfrm>
          <a:prstGeom prst="rect">
            <a:avLst/>
          </a:prstGeom>
        </p:spPr>
      </p:pic>
      <p:pic>
        <p:nvPicPr>
          <p:cNvPr id="13" name="Picture 12">
            <a:extLst>
              <a:ext uri="{FF2B5EF4-FFF2-40B4-BE49-F238E27FC236}">
                <a16:creationId xmlns:a16="http://schemas.microsoft.com/office/drawing/2014/main" id="{1301E93A-966B-8991-3345-52B998ABDAF1}"/>
              </a:ext>
            </a:extLst>
          </p:cNvPr>
          <p:cNvPicPr>
            <a:picLocks noChangeAspect="1"/>
          </p:cNvPicPr>
          <p:nvPr/>
        </p:nvPicPr>
        <p:blipFill>
          <a:blip r:embed="rId5"/>
          <a:stretch>
            <a:fillRect/>
          </a:stretch>
        </p:blipFill>
        <p:spPr>
          <a:xfrm>
            <a:off x="7486843" y="4717540"/>
            <a:ext cx="2048161" cy="819264"/>
          </a:xfrm>
          <a:prstGeom prst="rect">
            <a:avLst/>
          </a:prstGeom>
        </p:spPr>
      </p:pic>
    </p:spTree>
    <p:extLst>
      <p:ext uri="{BB962C8B-B14F-4D97-AF65-F5344CB8AC3E}">
        <p14:creationId xmlns:p14="http://schemas.microsoft.com/office/powerpoint/2010/main" val="147585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94D65-68CB-1EA6-802C-2ED182668F1F}"/>
              </a:ext>
            </a:extLst>
          </p:cNvPr>
          <p:cNvPicPr>
            <a:picLocks noChangeAspect="1"/>
          </p:cNvPicPr>
          <p:nvPr/>
        </p:nvPicPr>
        <p:blipFill>
          <a:blip r:embed="rId2"/>
          <a:stretch>
            <a:fillRect/>
          </a:stretch>
        </p:blipFill>
        <p:spPr>
          <a:xfrm>
            <a:off x="824993" y="487119"/>
            <a:ext cx="4010585" cy="1629002"/>
          </a:xfrm>
          <a:prstGeom prst="rect">
            <a:avLst/>
          </a:prstGeom>
        </p:spPr>
      </p:pic>
      <p:pic>
        <p:nvPicPr>
          <p:cNvPr id="7" name="Picture 6">
            <a:extLst>
              <a:ext uri="{FF2B5EF4-FFF2-40B4-BE49-F238E27FC236}">
                <a16:creationId xmlns:a16="http://schemas.microsoft.com/office/drawing/2014/main" id="{603ADFE2-E1F8-5E6C-873E-4CCC9FE528DC}"/>
              </a:ext>
            </a:extLst>
          </p:cNvPr>
          <p:cNvPicPr>
            <a:picLocks noChangeAspect="1"/>
          </p:cNvPicPr>
          <p:nvPr/>
        </p:nvPicPr>
        <p:blipFill>
          <a:blip r:embed="rId3"/>
          <a:stretch>
            <a:fillRect/>
          </a:stretch>
        </p:blipFill>
        <p:spPr>
          <a:xfrm>
            <a:off x="6708563" y="830066"/>
            <a:ext cx="3496163" cy="943107"/>
          </a:xfrm>
          <a:prstGeom prst="rect">
            <a:avLst/>
          </a:prstGeom>
        </p:spPr>
      </p:pic>
      <p:pic>
        <p:nvPicPr>
          <p:cNvPr id="9" name="Picture 8">
            <a:extLst>
              <a:ext uri="{FF2B5EF4-FFF2-40B4-BE49-F238E27FC236}">
                <a16:creationId xmlns:a16="http://schemas.microsoft.com/office/drawing/2014/main" id="{DC8046B1-67DE-CA7C-13B3-3495923457F7}"/>
              </a:ext>
            </a:extLst>
          </p:cNvPr>
          <p:cNvPicPr>
            <a:picLocks noChangeAspect="1"/>
          </p:cNvPicPr>
          <p:nvPr/>
        </p:nvPicPr>
        <p:blipFill>
          <a:blip r:embed="rId4"/>
          <a:stretch>
            <a:fillRect/>
          </a:stretch>
        </p:blipFill>
        <p:spPr>
          <a:xfrm>
            <a:off x="953598" y="2720398"/>
            <a:ext cx="3753374" cy="2219635"/>
          </a:xfrm>
          <a:prstGeom prst="rect">
            <a:avLst/>
          </a:prstGeom>
        </p:spPr>
      </p:pic>
      <p:pic>
        <p:nvPicPr>
          <p:cNvPr id="11" name="Picture 10">
            <a:extLst>
              <a:ext uri="{FF2B5EF4-FFF2-40B4-BE49-F238E27FC236}">
                <a16:creationId xmlns:a16="http://schemas.microsoft.com/office/drawing/2014/main" id="{10E343CB-F6AA-3BEB-EBC4-547C9F23866E}"/>
              </a:ext>
            </a:extLst>
          </p:cNvPr>
          <p:cNvPicPr>
            <a:picLocks noChangeAspect="1"/>
          </p:cNvPicPr>
          <p:nvPr/>
        </p:nvPicPr>
        <p:blipFill>
          <a:blip r:embed="rId5"/>
          <a:stretch>
            <a:fillRect/>
          </a:stretch>
        </p:blipFill>
        <p:spPr>
          <a:xfrm>
            <a:off x="5308192" y="3125006"/>
            <a:ext cx="6296904" cy="981212"/>
          </a:xfrm>
          <a:prstGeom prst="rect">
            <a:avLst/>
          </a:prstGeom>
        </p:spPr>
      </p:pic>
    </p:spTree>
    <p:extLst>
      <p:ext uri="{BB962C8B-B14F-4D97-AF65-F5344CB8AC3E}">
        <p14:creationId xmlns:p14="http://schemas.microsoft.com/office/powerpoint/2010/main" val="280005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7" name="Rectangle 13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9" name="Rectangle 138">
            <a:extLst>
              <a:ext uri="{FF2B5EF4-FFF2-40B4-BE49-F238E27FC236}">
                <a16:creationId xmlns:a16="http://schemas.microsoft.com/office/drawing/2014/main" id="{16E12301-1C96-4D15-9838-D5B894B22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1" name="Top Left">
            <a:extLst>
              <a:ext uri="{FF2B5EF4-FFF2-40B4-BE49-F238E27FC236}">
                <a16:creationId xmlns:a16="http://schemas.microsoft.com/office/drawing/2014/main" id="{D7A5FD75-4B35-4162-9304-5694912558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2" name="Freeform: Shape 141">
              <a:extLst>
                <a:ext uri="{FF2B5EF4-FFF2-40B4-BE49-F238E27FC236}">
                  <a16:creationId xmlns:a16="http://schemas.microsoft.com/office/drawing/2014/main" id="{A5107DF9-40C8-458E-82E1-523137E7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3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5BD83295-4F37-4B80-AF77-1798FB80C5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3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65888C74-4F56-4347-8944-E676A3C89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3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A69429CD-28C1-4DC7-84AD-4421A0AC8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3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762D63CF-41E9-4561-A945-E199ABE75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3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0C95C339-F16B-492F-903D-A6855F56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3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E85BC65A-0C9A-45A6-B18B-5E020CE9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35000"/>
                </a:schemeClr>
              </a:solidFill>
              <a:prstDash val="lgDash"/>
              <a:round/>
            </a:ln>
          </p:spPr>
          <p:txBody>
            <a:bodyPr rtlCol="0" anchor="ctr"/>
            <a:lstStyle/>
            <a:p>
              <a:endParaRPr lang="en-US" dirty="0"/>
            </a:p>
          </p:txBody>
        </p:sp>
      </p:grpSp>
      <p:pic>
        <p:nvPicPr>
          <p:cNvPr id="1026" name="Picture 2" descr="Icon&#10;&#10;Description automatically generated">
            <a:extLst>
              <a:ext uri="{FF2B5EF4-FFF2-40B4-BE49-F238E27FC236}">
                <a16:creationId xmlns:a16="http://schemas.microsoft.com/office/drawing/2014/main" id="{724BD087-4276-4922-D02C-9687D262F2F4}"/>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rcRect l="11108" r="3" b="3"/>
          <a:stretch/>
        </p:blipFill>
        <p:spPr bwMode="auto">
          <a:xfrm>
            <a:off x="-1118" y="10"/>
            <a:ext cx="6094937" cy="68566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C1A9945-9B7B-C7D1-9A3C-AECC6E709E02}"/>
              </a:ext>
            </a:extLst>
          </p:cNvPr>
          <p:cNvSpPr>
            <a:spLocks noGrp="1"/>
          </p:cNvSpPr>
          <p:nvPr>
            <p:ph type="title"/>
          </p:nvPr>
        </p:nvSpPr>
        <p:spPr>
          <a:xfrm>
            <a:off x="1198181" y="726066"/>
            <a:ext cx="4795282" cy="5018227"/>
          </a:xfrm>
        </p:spPr>
        <p:txBody>
          <a:bodyPr anchor="ctr">
            <a:normAutofit/>
          </a:bodyPr>
          <a:lstStyle/>
          <a:p>
            <a:r>
              <a:rPr lang="en-US" dirty="0" err="1">
                <a:solidFill>
                  <a:srgbClr val="FFFFFF"/>
                </a:solidFill>
              </a:rPr>
              <a:t>Github</a:t>
            </a:r>
            <a:r>
              <a:rPr lang="en-US" dirty="0">
                <a:solidFill>
                  <a:srgbClr val="FFFFFF"/>
                </a:solidFill>
              </a:rPr>
              <a:t> site:</a:t>
            </a:r>
            <a:endParaRPr lang="en-PR" dirty="0">
              <a:solidFill>
                <a:srgbClr val="FFFFFF"/>
              </a:solidFill>
            </a:endParaRPr>
          </a:p>
        </p:txBody>
      </p:sp>
      <p:grpSp>
        <p:nvGrpSpPr>
          <p:cNvPr id="150" name="Bottom Right">
            <a:extLst>
              <a:ext uri="{FF2B5EF4-FFF2-40B4-BE49-F238E27FC236}">
                <a16:creationId xmlns:a16="http://schemas.microsoft.com/office/drawing/2014/main" id="{34676384-D846-461C-B8F3-BDB849B4A4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151" name="Graphic 157">
              <a:extLst>
                <a:ext uri="{FF2B5EF4-FFF2-40B4-BE49-F238E27FC236}">
                  <a16:creationId xmlns:a16="http://schemas.microsoft.com/office/drawing/2014/main" id="{50480E57-05E0-42B6-8693-191B4E9CF5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53" name="Freeform: Shape 152">
                <a:extLst>
                  <a:ext uri="{FF2B5EF4-FFF2-40B4-BE49-F238E27FC236}">
                    <a16:creationId xmlns:a16="http://schemas.microsoft.com/office/drawing/2014/main" id="{1C989BD5-54F6-4747-83F1-81FCAEDAD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6D7EE029-E135-4899-AC49-78D6946CD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4C9494D7-A3EA-4A41-8910-6B6FE95E5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89E7F2B7-DEB2-4B2A-99F9-10622D09E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9DACD4DB-BAF5-43DD-8CC8-4200A16D6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6532D7D7-91B4-4F7C-B38E-5BBD5F3B4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159" name="Freeform: Shape 158">
                <a:extLst>
                  <a:ext uri="{FF2B5EF4-FFF2-40B4-BE49-F238E27FC236}">
                    <a16:creationId xmlns:a16="http://schemas.microsoft.com/office/drawing/2014/main" id="{2B7428A0-A810-46D6-9CC7-2475B2DF6E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152" name="Freeform: Shape 151">
              <a:extLst>
                <a:ext uri="{FF2B5EF4-FFF2-40B4-BE49-F238E27FC236}">
                  <a16:creationId xmlns:a16="http://schemas.microsoft.com/office/drawing/2014/main" id="{9C4A0E07-B9C5-49FB-B94A-B28D740C7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Picture 4" descr="Text&#10;&#10;Description automatically generated">
            <a:extLst>
              <a:ext uri="{FF2B5EF4-FFF2-40B4-BE49-F238E27FC236}">
                <a16:creationId xmlns:a16="http://schemas.microsoft.com/office/drawing/2014/main" id="{4CEA6FE7-1589-479E-DC58-AF8FDDB57B94}"/>
              </a:ext>
            </a:extLst>
          </p:cNvPr>
          <p:cNvPicPr>
            <a:picLocks noChangeAspect="1"/>
          </p:cNvPicPr>
          <p:nvPr/>
        </p:nvPicPr>
        <p:blipFill rotWithShape="1">
          <a:blip r:embed="rId4">
            <a:alphaModFix amt="35000"/>
          </a:blip>
          <a:srcRect r="15774" b="-2"/>
          <a:stretch/>
        </p:blipFill>
        <p:spPr>
          <a:xfrm>
            <a:off x="6050373" y="-1083"/>
            <a:ext cx="6094937" cy="6856614"/>
          </a:xfrm>
          <a:prstGeom prst="rect">
            <a:avLst/>
          </a:prstGeom>
        </p:spPr>
      </p:pic>
      <p:sp>
        <p:nvSpPr>
          <p:cNvPr id="3" name="Content Placeholder 2">
            <a:extLst>
              <a:ext uri="{FF2B5EF4-FFF2-40B4-BE49-F238E27FC236}">
                <a16:creationId xmlns:a16="http://schemas.microsoft.com/office/drawing/2014/main" id="{2BC90F2B-CA5C-9136-3ED8-77604666B661}"/>
              </a:ext>
            </a:extLst>
          </p:cNvPr>
          <p:cNvSpPr>
            <a:spLocks noGrp="1"/>
          </p:cNvSpPr>
          <p:nvPr>
            <p:ph idx="1"/>
          </p:nvPr>
        </p:nvSpPr>
        <p:spPr>
          <a:xfrm>
            <a:off x="6219870" y="1155024"/>
            <a:ext cx="5818729" cy="5017076"/>
          </a:xfrm>
        </p:spPr>
        <p:txBody>
          <a:bodyPr anchor="ctr">
            <a:normAutofit/>
          </a:bodyPr>
          <a:lstStyle/>
          <a:p>
            <a:r>
              <a:rPr lang="es-PR" sz="1800" dirty="0">
                <a:solidFill>
                  <a:schemeClr val="accent2"/>
                </a:solidFill>
                <a:hlinkClick r:id="rId5">
                  <a:extLst>
                    <a:ext uri="{A12FA001-AC4F-418D-AE19-62706E023703}">
                      <ahyp:hlinkClr xmlns:ahyp="http://schemas.microsoft.com/office/drawing/2018/hyperlinkcolor" val="tx"/>
                    </a:ext>
                  </a:extLst>
                </a:hlinkClick>
              </a:rPr>
              <a:t>https://github.com/aramis-matos/comp-4018-DB</a:t>
            </a:r>
            <a:endParaRPr lang="es-PR" sz="1800" dirty="0">
              <a:solidFill>
                <a:schemeClr val="accent2"/>
              </a:solidFill>
            </a:endParaRPr>
          </a:p>
          <a:p>
            <a:endParaRPr lang="en-PR" sz="1800" dirty="0">
              <a:solidFill>
                <a:srgbClr val="FFFFFF"/>
              </a:solidFill>
            </a:endParaRPr>
          </a:p>
        </p:txBody>
      </p:sp>
    </p:spTree>
    <p:extLst>
      <p:ext uri="{BB962C8B-B14F-4D97-AF65-F5344CB8AC3E}">
        <p14:creationId xmlns:p14="http://schemas.microsoft.com/office/powerpoint/2010/main" val="69895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 name="Freeform: Shape 1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8" name="Freeform: Shape 1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 name="Freeform: Shape 2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5" name="Rectangle 34">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Rectangle 36">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683AA549-1F0C-46E0-AAD8-DC3DC6CA6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878FA2FD-B543-671D-AB04-97E89737C031}"/>
              </a:ext>
            </a:extLst>
          </p:cNvPr>
          <p:cNvPicPr>
            <a:picLocks noChangeAspect="1"/>
          </p:cNvPicPr>
          <p:nvPr/>
        </p:nvPicPr>
        <p:blipFill rotWithShape="1">
          <a:blip r:embed="rId2">
            <a:alphaModFix amt="70000"/>
          </a:blip>
          <a:srcRect t="14730" r="-1" b="10265"/>
          <a:stretch/>
        </p:blipFill>
        <p:spPr>
          <a:xfrm>
            <a:off x="20" y="10"/>
            <a:ext cx="12188932" cy="6856614"/>
          </a:xfrm>
          <a:prstGeom prst="rect">
            <a:avLst/>
          </a:prstGeom>
        </p:spPr>
      </p:pic>
      <p:grpSp>
        <p:nvGrpSpPr>
          <p:cNvPr id="41" name="Bottom Right">
            <a:extLst>
              <a:ext uri="{FF2B5EF4-FFF2-40B4-BE49-F238E27FC236}">
                <a16:creationId xmlns:a16="http://schemas.microsoft.com/office/drawing/2014/main" id="{7B2F7E43-35EC-4103-9D95-2ACDB00387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2" name="Graphic 157">
              <a:extLst>
                <a:ext uri="{FF2B5EF4-FFF2-40B4-BE49-F238E27FC236}">
                  <a16:creationId xmlns:a16="http://schemas.microsoft.com/office/drawing/2014/main" id="{4CBE545A-C704-48FA-8193-05D4FDAA2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4" name="Freeform: Shape 43">
                <a:extLst>
                  <a:ext uri="{FF2B5EF4-FFF2-40B4-BE49-F238E27FC236}">
                    <a16:creationId xmlns:a16="http://schemas.microsoft.com/office/drawing/2014/main" id="{DFC12F8B-A54C-43DD-B393-14555547B6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E3B33274-B053-4224-A5A0-B90126BFF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1C7170C7-58C1-4C2A-BCB1-A35DA8E12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5931EDD4-C978-4F30-9A9D-2C5D3B3E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3E984CF3-8D55-4CD4-8256-69FDFE61C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9CC4F5D-4692-4689-807E-46C4886AD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72E016-A490-4CAF-AAC9-3EE29CBD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3" name="Freeform: Shape 42">
              <a:extLst>
                <a:ext uri="{FF2B5EF4-FFF2-40B4-BE49-F238E27FC236}">
                  <a16:creationId xmlns:a16="http://schemas.microsoft.com/office/drawing/2014/main" id="{594A6B7E-847F-437A-BC2F-A78EE3F87D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2"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54" name="Top Left">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3662362" y="1504950"/>
            <a:chExt cx="4411694" cy="3835431"/>
          </a:xfrm>
          <a:noFill/>
        </p:grpSpPr>
        <p:sp>
          <p:nvSpPr>
            <p:cNvPr id="55" name="Freeform: Shape 54">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95342" y="1540859"/>
              <a:ext cx="2478714" cy="3799522"/>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bg2">
                  <a:alpha val="2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982" y="2388008"/>
              <a:ext cx="2302192" cy="2952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bg2">
                  <a:alpha val="25000"/>
                </a:schemeClr>
              </a:solidFill>
              <a:prstDash val="lgDash"/>
              <a:round/>
            </a:ln>
          </p:spPr>
          <p:txBody>
            <a:bodyPr rtlCol="0" anchor="ctr"/>
            <a:lstStyle/>
            <a:p>
              <a:endParaRPr lang="en-US"/>
            </a:p>
          </p:txBody>
        </p:sp>
        <p:grpSp>
          <p:nvGrpSpPr>
            <p:cNvPr id="57" name="Graphic 3">
              <a:extLst>
                <a:ext uri="{FF2B5EF4-FFF2-40B4-BE49-F238E27FC236}">
                  <a16:creationId xmlns:a16="http://schemas.microsoft.com/office/drawing/2014/main" id="{96F2112D-BBBE-46A6-B66D-A3F02ED328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62362" y="1504950"/>
              <a:ext cx="1913000" cy="3816381"/>
              <a:chOff x="3662362" y="1504950"/>
              <a:chExt cx="1913000" cy="3816381"/>
            </a:xfrm>
            <a:noFill/>
          </p:grpSpPr>
          <p:sp>
            <p:nvSpPr>
              <p:cNvPr id="68" name="Freeform: Shape 67">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62362" y="1504950"/>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791" y="3466048"/>
                <a:ext cx="1604295" cy="1847472"/>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bg2">
                    <a:alpha val="2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507" y="3153822"/>
                <a:ext cx="1223105" cy="1676495"/>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bg2">
                    <a:alpha val="2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6517" y="3097027"/>
                <a:ext cx="668845" cy="2224304"/>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bg2">
                    <a:alpha val="2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39145" y="4663452"/>
              <a:ext cx="1103852" cy="657879"/>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bg2">
                  <a:alpha val="2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21047"/>
              <a:ext cx="1271168" cy="2861881"/>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bg2">
                  <a:alpha val="2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536477"/>
              <a:ext cx="919096" cy="2636139"/>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bg2">
                  <a:alpha val="2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717738"/>
              <a:ext cx="625711" cy="229238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1951196"/>
              <a:ext cx="421548" cy="1865756"/>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bg2">
                  <a:alpha val="2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201418"/>
              <a:ext cx="286935" cy="1358264"/>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71887" y="2482500"/>
              <a:ext cx="167300" cy="890873"/>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bg2">
                  <a:alpha val="2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49272" y="1514475"/>
              <a:ext cx="3076098" cy="1677721"/>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9025" y="1548764"/>
              <a:ext cx="2607257" cy="1468691"/>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0204" y="1524380"/>
              <a:ext cx="2095685" cy="1175182"/>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bg2">
                  <a:alpha val="25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22A6CA12-38D5-B84D-2E8C-7AF256E7A84F}"/>
              </a:ext>
            </a:extLst>
          </p:cNvPr>
          <p:cNvSpPr>
            <a:spLocks noGrp="1"/>
          </p:cNvSpPr>
          <p:nvPr>
            <p:ph type="title"/>
          </p:nvPr>
        </p:nvSpPr>
        <p:spPr>
          <a:xfrm>
            <a:off x="994404" y="731041"/>
            <a:ext cx="10191942" cy="3173034"/>
          </a:xfrm>
        </p:spPr>
        <p:txBody>
          <a:bodyPr vert="horz" lIns="91440" tIns="45720" rIns="91440" bIns="45720" rtlCol="0" anchor="b">
            <a:normAutofit/>
          </a:bodyPr>
          <a:lstStyle/>
          <a:p>
            <a:pPr algn="ctr"/>
            <a:r>
              <a:rPr lang="en-US" sz="6600" kern="1200">
                <a:solidFill>
                  <a:srgbClr val="FFFFFF"/>
                </a:solidFill>
                <a:latin typeface="+mj-lt"/>
                <a:ea typeface="+mj-ea"/>
                <a:cs typeface="+mj-cs"/>
              </a:rPr>
              <a:t>Models for the Database</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3773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1" name="Freeform: Shape 40">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Freeform: Shape 41">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A9DC0312-513F-B4BE-05E1-B7044D527BD9}"/>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ER Model</a:t>
            </a:r>
          </a:p>
        </p:txBody>
      </p:sp>
      <p:grpSp>
        <p:nvGrpSpPr>
          <p:cNvPr id="50"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1" name="Straight Connector 50">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5" name="Content Placeholder 4" descr="Diagram, engineering drawing&#10;&#10;Description automatically generated">
            <a:extLst>
              <a:ext uri="{FF2B5EF4-FFF2-40B4-BE49-F238E27FC236}">
                <a16:creationId xmlns:a16="http://schemas.microsoft.com/office/drawing/2014/main" id="{F959A5BD-47E2-529A-F729-696356D512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964" y="567942"/>
            <a:ext cx="4373399" cy="5716862"/>
          </a:xfrm>
          <a:prstGeom prst="rect">
            <a:avLst/>
          </a:prstGeom>
        </p:spPr>
      </p:pic>
      <p:grpSp>
        <p:nvGrpSpPr>
          <p:cNvPr id="54"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55912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CAB83-0BB1-5049-A260-05AC442B791D}"/>
              </a:ext>
            </a:extLst>
          </p:cNvPr>
          <p:cNvSpPr>
            <a:spLocks noGrp="1"/>
          </p:cNvSpPr>
          <p:nvPr>
            <p:ph type="title"/>
          </p:nvPr>
        </p:nvSpPr>
        <p:spPr/>
        <p:txBody>
          <a:bodyPr/>
          <a:lstStyle/>
          <a:p>
            <a:pPr algn="ctr"/>
            <a:r>
              <a:rPr lang="en-US" dirty="0"/>
              <a:t>MR Model</a:t>
            </a:r>
            <a:endParaRPr lang="en-PR" dirty="0"/>
          </a:p>
        </p:txBody>
      </p:sp>
      <p:pic>
        <p:nvPicPr>
          <p:cNvPr id="5" name="Content Placeholder 4" descr="Diagram, engineering drawing&#10;&#10;Description automatically generated">
            <a:extLst>
              <a:ext uri="{FF2B5EF4-FFF2-40B4-BE49-F238E27FC236}">
                <a16:creationId xmlns:a16="http://schemas.microsoft.com/office/drawing/2014/main" id="{FA12896F-224F-352D-E687-436E00221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80726"/>
            <a:ext cx="10515600" cy="3557057"/>
          </a:xfrm>
        </p:spPr>
      </p:pic>
    </p:spTree>
    <p:extLst>
      <p:ext uri="{BB962C8B-B14F-4D97-AF65-F5344CB8AC3E}">
        <p14:creationId xmlns:p14="http://schemas.microsoft.com/office/powerpoint/2010/main" val="8035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8" name="Freeform: Shape 17">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0" name="Freeform: Shape 1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 name="Freeform: Shape 2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1"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2" name="Freeform: Shape 3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0" name="Rectangle 39">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C23BAD38-30D1-4252-8149-903B66D8B4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9EF8871A-7DF5-4751-8948-75984B0FB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46A6F3E3-6529-4B7E-8D31-317E141F1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8C70AD52-D54F-41A3-91B9-9BC0DDAF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A37F2387-BA4B-46C5-ABBD-E9272097E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C2E1B2E0-5DD5-4599-BDEC-F26CEF9E9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6A88C97C-1B3C-4A30-B1C0-D4AFEDC97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6C4CC9D-7C49-41ED-8FE2-61EC66F0B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51EA8C3-05E0-4F68-9BA7-F3F6C669D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A7BFA44-8849-4686-D07A-802B9491A63F}"/>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sz="5400" kern="1200">
                <a:solidFill>
                  <a:schemeClr val="tx2"/>
                </a:solidFill>
                <a:latin typeface="+mj-lt"/>
                <a:ea typeface="+mj-ea"/>
                <a:cs typeface="+mj-cs"/>
              </a:rPr>
              <a:t>Interface</a:t>
            </a:r>
          </a:p>
        </p:txBody>
      </p:sp>
      <p:grpSp>
        <p:nvGrpSpPr>
          <p:cNvPr id="54" name="Cross">
            <a:extLst>
              <a:ext uri="{FF2B5EF4-FFF2-40B4-BE49-F238E27FC236}">
                <a16:creationId xmlns:a16="http://schemas.microsoft.com/office/drawing/2014/main" id="{4927067E-BE13-4DBB-AC1E-9847B890BC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5" name="Straight Connector 54">
              <a:extLst>
                <a:ext uri="{FF2B5EF4-FFF2-40B4-BE49-F238E27FC236}">
                  <a16:creationId xmlns:a16="http://schemas.microsoft.com/office/drawing/2014/main" id="{B62F8BF3-36CC-4073-AE00-A422A57FDB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795C5F4E-7F61-464E-B716-44F5797553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9" name="Picture 8">
            <a:extLst>
              <a:ext uri="{FF2B5EF4-FFF2-40B4-BE49-F238E27FC236}">
                <a16:creationId xmlns:a16="http://schemas.microsoft.com/office/drawing/2014/main" id="{E7E122E4-66F4-4389-FE8F-D1016A8C1B5A}"/>
              </a:ext>
            </a:extLst>
          </p:cNvPr>
          <p:cNvPicPr>
            <a:picLocks noChangeAspect="1"/>
          </p:cNvPicPr>
          <p:nvPr/>
        </p:nvPicPr>
        <p:blipFill>
          <a:blip r:embed="rId2"/>
          <a:stretch>
            <a:fillRect/>
          </a:stretch>
        </p:blipFill>
        <p:spPr>
          <a:xfrm>
            <a:off x="1424053" y="2362589"/>
            <a:ext cx="3557875" cy="3919694"/>
          </a:xfrm>
          <a:prstGeom prst="rect">
            <a:avLst/>
          </a:prstGeom>
        </p:spPr>
      </p:pic>
      <p:pic>
        <p:nvPicPr>
          <p:cNvPr id="5" name="Content Placeholder 4">
            <a:extLst>
              <a:ext uri="{FF2B5EF4-FFF2-40B4-BE49-F238E27FC236}">
                <a16:creationId xmlns:a16="http://schemas.microsoft.com/office/drawing/2014/main" id="{B1BA8E92-D307-502B-DD4C-982D03FC1362}"/>
              </a:ext>
            </a:extLst>
          </p:cNvPr>
          <p:cNvPicPr>
            <a:picLocks noGrp="1" noChangeAspect="1"/>
          </p:cNvPicPr>
          <p:nvPr>
            <p:ph idx="1"/>
          </p:nvPr>
        </p:nvPicPr>
        <p:blipFill>
          <a:blip r:embed="rId3"/>
          <a:stretch>
            <a:fillRect/>
          </a:stretch>
        </p:blipFill>
        <p:spPr>
          <a:xfrm>
            <a:off x="5664268" y="1343607"/>
            <a:ext cx="5998997" cy="4948347"/>
          </a:xfrm>
          <a:prstGeom prst="rect">
            <a:avLst/>
          </a:prstGeom>
        </p:spPr>
      </p:pic>
      <p:grpSp>
        <p:nvGrpSpPr>
          <p:cNvPr id="58" name="Bottom Right">
            <a:extLst>
              <a:ext uri="{FF2B5EF4-FFF2-40B4-BE49-F238E27FC236}">
                <a16:creationId xmlns:a16="http://schemas.microsoft.com/office/drawing/2014/main" id="{D11A5264-0A9F-46A0-B3ED-9B336D9706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59" name="Graphic 157">
              <a:extLst>
                <a:ext uri="{FF2B5EF4-FFF2-40B4-BE49-F238E27FC236}">
                  <a16:creationId xmlns:a16="http://schemas.microsoft.com/office/drawing/2014/main" id="{A1B8A55C-B130-4222-B98F-16CA78B9CF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1" name="Freeform: Shape 60">
                <a:extLst>
                  <a:ext uri="{FF2B5EF4-FFF2-40B4-BE49-F238E27FC236}">
                    <a16:creationId xmlns:a16="http://schemas.microsoft.com/office/drawing/2014/main" id="{82D40CFF-E2DF-48E0-8896-5166887A3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37A4DB32-F7AD-42D8-A125-6CFB9B252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6CA230A-C491-40F1-B028-898C23C8D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E27DB684-4D1D-4152-8ECC-62EC93D71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0AD88BE-AE84-4CD6-A22A-26C3D9BD2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FC9DC46C-EF52-4B9D-98C0-6225FB9D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AC279F2D-8036-4201-8D63-8BE961F09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0" name="Freeform: Shape 59">
              <a:extLst>
                <a:ext uri="{FF2B5EF4-FFF2-40B4-BE49-F238E27FC236}">
                  <a16:creationId xmlns:a16="http://schemas.microsoft.com/office/drawing/2014/main" id="{2554FA09-485D-4EB3-9D6F-C19A292F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51332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DC5D-A5DD-B113-8341-34BD9D3D00CB}"/>
              </a:ext>
            </a:extLst>
          </p:cNvPr>
          <p:cNvSpPr>
            <a:spLocks noGrp="1"/>
          </p:cNvSpPr>
          <p:nvPr>
            <p:ph type="title"/>
          </p:nvPr>
        </p:nvSpPr>
        <p:spPr/>
        <p:txBody>
          <a:bodyPr/>
          <a:lstStyle/>
          <a:p>
            <a:pPr algn="ctr"/>
            <a:r>
              <a:rPr lang="en-US"/>
              <a:t>Interface</a:t>
            </a:r>
            <a:endParaRPr lang="en-PR" dirty="0"/>
          </a:p>
        </p:txBody>
      </p:sp>
      <p:sp>
        <p:nvSpPr>
          <p:cNvPr id="3" name="Content Placeholder 2">
            <a:extLst>
              <a:ext uri="{FF2B5EF4-FFF2-40B4-BE49-F238E27FC236}">
                <a16:creationId xmlns:a16="http://schemas.microsoft.com/office/drawing/2014/main" id="{67AE48FF-8B17-89E7-6322-848B29E2F1F5}"/>
              </a:ext>
            </a:extLst>
          </p:cNvPr>
          <p:cNvSpPr>
            <a:spLocks noGrp="1"/>
          </p:cNvSpPr>
          <p:nvPr>
            <p:ph idx="1"/>
          </p:nvPr>
        </p:nvSpPr>
        <p:spPr/>
        <p:txBody>
          <a:bodyPr/>
          <a:lstStyle/>
          <a:p>
            <a:r>
              <a:rPr lang="en-US" dirty="0"/>
              <a:t>Composed of links that lead to different forms to fill out.</a:t>
            </a:r>
          </a:p>
          <a:p>
            <a:r>
              <a:rPr lang="en-US" dirty="0"/>
              <a:t>These forms will either insert, view, or modify the database tuples. </a:t>
            </a:r>
          </a:p>
          <a:p>
            <a:r>
              <a:rPr lang="en-US" dirty="0"/>
              <a:t>Viewing is a special case, since its only returning all of the information present within the data base. </a:t>
            </a:r>
          </a:p>
          <a:p>
            <a:r>
              <a:rPr lang="en-US" dirty="0"/>
              <a:t>These are performed simply by checking which button was pressed and send back via the POST method and sent as an array of inputs that check if the information is correct.</a:t>
            </a:r>
          </a:p>
        </p:txBody>
      </p:sp>
    </p:spTree>
    <p:extLst>
      <p:ext uri="{BB962C8B-B14F-4D97-AF65-F5344CB8AC3E}">
        <p14:creationId xmlns:p14="http://schemas.microsoft.com/office/powerpoint/2010/main" val="4011600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0" name="Rectangle 1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2" name="Rectangle 17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4"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75" name="Freeform: Shape 174">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6" name="Freeform: Shape 175">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7" name="Freeform: Shape 176">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084AFEDA-2967-74AF-8EC0-40EF00682B13}"/>
              </a:ext>
            </a:extLst>
          </p:cNvPr>
          <p:cNvSpPr>
            <a:spLocks noGrp="1"/>
          </p:cNvSpPr>
          <p:nvPr>
            <p:ph type="title"/>
          </p:nvPr>
        </p:nvSpPr>
        <p:spPr>
          <a:xfrm>
            <a:off x="1276050" y="2001693"/>
            <a:ext cx="3988369" cy="2236864"/>
          </a:xfrm>
        </p:spPr>
        <p:txBody>
          <a:bodyPr vert="horz" lIns="91440" tIns="45720" rIns="91440" bIns="45720" rtlCol="0">
            <a:normAutofit/>
          </a:bodyPr>
          <a:lstStyle/>
          <a:p>
            <a:r>
              <a:rPr lang="en-US" kern="1200" dirty="0">
                <a:latin typeface="+mj-lt"/>
                <a:ea typeface="+mj-ea"/>
                <a:cs typeface="+mj-cs"/>
              </a:rPr>
              <a:t>Example: Exam check</a:t>
            </a:r>
          </a:p>
        </p:txBody>
      </p:sp>
      <p:pic>
        <p:nvPicPr>
          <p:cNvPr id="5" name="Content Placeholder 4">
            <a:extLst>
              <a:ext uri="{FF2B5EF4-FFF2-40B4-BE49-F238E27FC236}">
                <a16:creationId xmlns:a16="http://schemas.microsoft.com/office/drawing/2014/main" id="{BCC4068B-9FA3-94AA-23D4-C4551CA6C735}"/>
              </a:ext>
            </a:extLst>
          </p:cNvPr>
          <p:cNvPicPr>
            <a:picLocks noChangeAspect="1"/>
          </p:cNvPicPr>
          <p:nvPr/>
        </p:nvPicPr>
        <p:blipFill>
          <a:blip r:embed="rId2"/>
          <a:stretch>
            <a:fillRect/>
          </a:stretch>
        </p:blipFill>
        <p:spPr>
          <a:xfrm>
            <a:off x="6708480" y="522791"/>
            <a:ext cx="4159017" cy="5716862"/>
          </a:xfrm>
          <a:prstGeom prst="rect">
            <a:avLst/>
          </a:prstGeom>
        </p:spPr>
      </p:pic>
      <p:grpSp>
        <p:nvGrpSpPr>
          <p:cNvPr id="184"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85" name="Freeform: Shape 184">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86"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88" name="Freeform: Shape 187">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9" name="Freeform: Shape 188">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0" name="Freeform: Shape 189">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1" name="Freeform: Shape 190">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2" name="Freeform: Shape 191">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3" name="Freeform: Shape 192">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4" name="Freeform: Shape 193">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87" name="Freeform: Shape 186">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72090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9" name="Freeform: Shape 1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2" name="Freeform: Shape 2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0"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4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Top left">
            <a:extLst>
              <a:ext uri="{FF2B5EF4-FFF2-40B4-BE49-F238E27FC236}">
                <a16:creationId xmlns:a16="http://schemas.microsoft.com/office/drawing/2014/main" id="{768D6757-43DA-428B-9DD7-6A71B8BCF5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25" y="-1543"/>
            <a:ext cx="2198951" cy="3349518"/>
            <a:chOff x="10849" y="-3086"/>
            <a:chExt cx="2198951" cy="3349518"/>
          </a:xfrm>
        </p:grpSpPr>
        <p:sp>
          <p:nvSpPr>
            <p:cNvPr id="52" name="Freeform: Shape 43">
              <a:extLst>
                <a:ext uri="{FF2B5EF4-FFF2-40B4-BE49-F238E27FC236}">
                  <a16:creationId xmlns:a16="http://schemas.microsoft.com/office/drawing/2014/main" id="{CD391D4A-CB15-4553-94DC-CF3C4B7A5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6" name="Freeform: Shape 44">
              <a:extLst>
                <a:ext uri="{FF2B5EF4-FFF2-40B4-BE49-F238E27FC236}">
                  <a16:creationId xmlns:a16="http://schemas.microsoft.com/office/drawing/2014/main" id="{2C8A3FFA-5C1D-4D00-9F94-576B549E81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7" name="Freeform: Shape 45">
              <a:extLst>
                <a:ext uri="{FF2B5EF4-FFF2-40B4-BE49-F238E27FC236}">
                  <a16:creationId xmlns:a16="http://schemas.microsoft.com/office/drawing/2014/main" id="{D57C5B19-33F5-4C10-B3CD-0F68DE358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8" name="Freeform: Shape 46">
              <a:extLst>
                <a:ext uri="{FF2B5EF4-FFF2-40B4-BE49-F238E27FC236}">
                  <a16:creationId xmlns:a16="http://schemas.microsoft.com/office/drawing/2014/main" id="{9CE206CF-ECF7-464E-AB9A-78B5D40CA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7649E775-A3B9-4297-9ABE-290270A01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173BCD4C-546E-4E45-BC66-B781A1242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781F6EA8-1B21-4253-8911-CCEA7A97A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A0EA1D1E-735C-497A-8458-F3A06EAEA9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B94DB522-A4CD-EA86-C91C-1C0212A47EC6}"/>
              </a:ext>
            </a:extLst>
          </p:cNvPr>
          <p:cNvSpPr>
            <a:spLocks noGrp="1"/>
          </p:cNvSpPr>
          <p:nvPr>
            <p:ph type="title"/>
          </p:nvPr>
        </p:nvSpPr>
        <p:spPr>
          <a:xfrm>
            <a:off x="1005652" y="744909"/>
            <a:ext cx="4303433" cy="3155419"/>
          </a:xfrm>
        </p:spPr>
        <p:txBody>
          <a:bodyPr vert="horz" lIns="91440" tIns="45720" rIns="91440" bIns="45720" rtlCol="0" anchor="b">
            <a:normAutofit/>
          </a:bodyPr>
          <a:lstStyle/>
          <a:p>
            <a:r>
              <a:rPr lang="en-US" sz="5400" kern="1200">
                <a:solidFill>
                  <a:schemeClr val="tx2"/>
                </a:solidFill>
                <a:latin typeface="+mj-lt"/>
                <a:ea typeface="+mj-ea"/>
                <a:cs typeface="+mj-cs"/>
              </a:rPr>
              <a:t>Checks</a:t>
            </a:r>
          </a:p>
        </p:txBody>
      </p:sp>
      <p:grpSp>
        <p:nvGrpSpPr>
          <p:cNvPr id="53" name="Cross">
            <a:extLst>
              <a:ext uri="{FF2B5EF4-FFF2-40B4-BE49-F238E27FC236}">
                <a16:creationId xmlns:a16="http://schemas.microsoft.com/office/drawing/2014/main" id="{BA202D74-C58E-46BB-8671-BBD11C1E4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4" name="Straight Connector 53">
              <a:extLst>
                <a:ext uri="{FF2B5EF4-FFF2-40B4-BE49-F238E27FC236}">
                  <a16:creationId xmlns:a16="http://schemas.microsoft.com/office/drawing/2014/main" id="{53649EF0-2F21-4019-A282-6F72261E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0B897FE0-A266-448F-BE13-2EDB83C8E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57" name="Bottom Right">
            <a:extLst>
              <a:ext uri="{FF2B5EF4-FFF2-40B4-BE49-F238E27FC236}">
                <a16:creationId xmlns:a16="http://schemas.microsoft.com/office/drawing/2014/main" id="{75166AAC-C71D-472C-B758-3E41713CC1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976" y="3278144"/>
            <a:ext cx="4211600" cy="3581399"/>
            <a:chOff x="7980400" y="3276601"/>
            <a:chExt cx="4211600" cy="3581399"/>
          </a:xfrm>
        </p:grpSpPr>
        <p:grpSp>
          <p:nvGrpSpPr>
            <p:cNvPr id="58" name="Graphic 157">
              <a:extLst>
                <a:ext uri="{FF2B5EF4-FFF2-40B4-BE49-F238E27FC236}">
                  <a16:creationId xmlns:a16="http://schemas.microsoft.com/office/drawing/2014/main" id="{7C93CC1D-C85E-4399-BC08-FAAB073CB0F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6"/>
              <a:chOff x="4114800" y="1423987"/>
              <a:chExt cx="3961542" cy="4007547"/>
            </a:xfrm>
            <a:noFill/>
          </p:grpSpPr>
          <p:sp>
            <p:nvSpPr>
              <p:cNvPr id="60" name="Freeform: Shape 59">
                <a:extLst>
                  <a:ext uri="{FF2B5EF4-FFF2-40B4-BE49-F238E27FC236}">
                    <a16:creationId xmlns:a16="http://schemas.microsoft.com/office/drawing/2014/main" id="{D4221A94-3C62-4CC8-9954-A09C78C25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Freeform: Shape 60">
                <a:extLst>
                  <a:ext uri="{FF2B5EF4-FFF2-40B4-BE49-F238E27FC236}">
                    <a16:creationId xmlns:a16="http://schemas.microsoft.com/office/drawing/2014/main" id="{2F3428FC-EE97-4CE7-BA15-452786B19C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Shape 61">
                <a:extLst>
                  <a:ext uri="{FF2B5EF4-FFF2-40B4-BE49-F238E27FC236}">
                    <a16:creationId xmlns:a16="http://schemas.microsoft.com/office/drawing/2014/main" id="{11E5D736-5A20-4A51-A4E7-BEDAFE66E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3" name="Freeform: Shape 62">
                <a:extLst>
                  <a:ext uri="{FF2B5EF4-FFF2-40B4-BE49-F238E27FC236}">
                    <a16:creationId xmlns:a16="http://schemas.microsoft.com/office/drawing/2014/main" id="{7FAFA600-7C84-497F-AD88-9A067C45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4" name="Freeform: Shape 63">
                <a:extLst>
                  <a:ext uri="{FF2B5EF4-FFF2-40B4-BE49-F238E27FC236}">
                    <a16:creationId xmlns:a16="http://schemas.microsoft.com/office/drawing/2014/main" id="{1581E512-DD52-4C30-89C7-F470D0187E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5" name="Freeform: Shape 64">
                <a:extLst>
                  <a:ext uri="{FF2B5EF4-FFF2-40B4-BE49-F238E27FC236}">
                    <a16:creationId xmlns:a16="http://schemas.microsoft.com/office/drawing/2014/main" id="{A008492B-E470-407A-B90A-46312C56B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6" name="Freeform: Shape 65">
                <a:extLst>
                  <a:ext uri="{FF2B5EF4-FFF2-40B4-BE49-F238E27FC236}">
                    <a16:creationId xmlns:a16="http://schemas.microsoft.com/office/drawing/2014/main" id="{801F51B6-F24A-4E1F-8A18-A7344E2C4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59" name="Freeform: Shape 58">
              <a:extLst>
                <a:ext uri="{FF2B5EF4-FFF2-40B4-BE49-F238E27FC236}">
                  <a16:creationId xmlns:a16="http://schemas.microsoft.com/office/drawing/2014/main" id="{4CCABC59-AE08-4314-9746-495F73440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6" name="Picture 5">
            <a:extLst>
              <a:ext uri="{FF2B5EF4-FFF2-40B4-BE49-F238E27FC236}">
                <a16:creationId xmlns:a16="http://schemas.microsoft.com/office/drawing/2014/main" id="{F55B4C6A-4419-3449-3D15-C18E1FBF967A}"/>
              </a:ext>
            </a:extLst>
          </p:cNvPr>
          <p:cNvPicPr>
            <a:picLocks noChangeAspect="1"/>
          </p:cNvPicPr>
          <p:nvPr/>
        </p:nvPicPr>
        <p:blipFill>
          <a:blip r:embed="rId2"/>
          <a:stretch>
            <a:fillRect/>
          </a:stretch>
        </p:blipFill>
        <p:spPr>
          <a:xfrm>
            <a:off x="4539541" y="900395"/>
            <a:ext cx="3109869" cy="2351103"/>
          </a:xfrm>
          <a:prstGeom prst="rect">
            <a:avLst/>
          </a:prstGeom>
        </p:spPr>
      </p:pic>
      <p:pic>
        <p:nvPicPr>
          <p:cNvPr id="8" name="Picture 7">
            <a:extLst>
              <a:ext uri="{FF2B5EF4-FFF2-40B4-BE49-F238E27FC236}">
                <a16:creationId xmlns:a16="http://schemas.microsoft.com/office/drawing/2014/main" id="{1EA51451-12ED-7363-8DA3-03D2437E5D39}"/>
              </a:ext>
            </a:extLst>
          </p:cNvPr>
          <p:cNvPicPr>
            <a:picLocks noChangeAspect="1"/>
          </p:cNvPicPr>
          <p:nvPr/>
        </p:nvPicPr>
        <p:blipFill>
          <a:blip r:embed="rId3"/>
          <a:stretch>
            <a:fillRect/>
          </a:stretch>
        </p:blipFill>
        <p:spPr>
          <a:xfrm>
            <a:off x="8154774" y="585370"/>
            <a:ext cx="3830666" cy="2843623"/>
          </a:xfrm>
          <a:prstGeom prst="rect">
            <a:avLst/>
          </a:prstGeom>
        </p:spPr>
      </p:pic>
      <p:pic>
        <p:nvPicPr>
          <p:cNvPr id="4" name="Content Placeholder 3">
            <a:extLst>
              <a:ext uri="{FF2B5EF4-FFF2-40B4-BE49-F238E27FC236}">
                <a16:creationId xmlns:a16="http://schemas.microsoft.com/office/drawing/2014/main" id="{266E0AFF-8514-35F7-BC84-2701ED0FCB41}"/>
              </a:ext>
            </a:extLst>
          </p:cNvPr>
          <p:cNvPicPr>
            <a:picLocks noGrp="1" noChangeAspect="1"/>
          </p:cNvPicPr>
          <p:nvPr>
            <p:ph idx="1"/>
          </p:nvPr>
        </p:nvPicPr>
        <p:blipFill>
          <a:blip r:embed="rId4"/>
          <a:stretch>
            <a:fillRect/>
          </a:stretch>
        </p:blipFill>
        <p:spPr>
          <a:xfrm>
            <a:off x="4895022" y="3765042"/>
            <a:ext cx="3109869" cy="1937047"/>
          </a:xfrm>
          <a:prstGeom prst="rect">
            <a:avLst/>
          </a:prstGeom>
        </p:spPr>
      </p:pic>
      <p:pic>
        <p:nvPicPr>
          <p:cNvPr id="5" name="Content Placeholder 6">
            <a:extLst>
              <a:ext uri="{FF2B5EF4-FFF2-40B4-BE49-F238E27FC236}">
                <a16:creationId xmlns:a16="http://schemas.microsoft.com/office/drawing/2014/main" id="{71A024B3-8B0E-EA14-4553-8FFB34B46694}"/>
              </a:ext>
            </a:extLst>
          </p:cNvPr>
          <p:cNvPicPr>
            <a:picLocks noChangeAspect="1"/>
          </p:cNvPicPr>
          <p:nvPr/>
        </p:nvPicPr>
        <p:blipFill>
          <a:blip r:embed="rId5"/>
          <a:stretch>
            <a:fillRect/>
          </a:stretch>
        </p:blipFill>
        <p:spPr>
          <a:xfrm>
            <a:off x="8414277" y="4103529"/>
            <a:ext cx="3109869" cy="1468265"/>
          </a:xfrm>
          <a:prstGeom prst="rect">
            <a:avLst/>
          </a:prstGeom>
        </p:spPr>
      </p:pic>
    </p:spTree>
    <p:extLst>
      <p:ext uri="{BB962C8B-B14F-4D97-AF65-F5344CB8AC3E}">
        <p14:creationId xmlns:p14="http://schemas.microsoft.com/office/powerpoint/2010/main" val="258247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F1B3E-6A07-50FB-AC5E-0D8DB919DD07}"/>
              </a:ext>
            </a:extLst>
          </p:cNvPr>
          <p:cNvSpPr>
            <a:spLocks noGrp="1"/>
          </p:cNvSpPr>
          <p:nvPr>
            <p:ph type="title"/>
          </p:nvPr>
        </p:nvSpPr>
        <p:spPr/>
        <p:txBody>
          <a:bodyPr/>
          <a:lstStyle/>
          <a:p>
            <a:pPr algn="ctr"/>
            <a:r>
              <a:rPr lang="en-US" dirty="0"/>
              <a:t>Insertion/View:</a:t>
            </a:r>
            <a:endParaRPr lang="en-PR" dirty="0"/>
          </a:p>
        </p:txBody>
      </p:sp>
      <p:pic>
        <p:nvPicPr>
          <p:cNvPr id="5" name="Content Placeholder 4">
            <a:extLst>
              <a:ext uri="{FF2B5EF4-FFF2-40B4-BE49-F238E27FC236}">
                <a16:creationId xmlns:a16="http://schemas.microsoft.com/office/drawing/2014/main" id="{F49F6C27-7F74-EE82-5001-AAF2F9F42016}"/>
              </a:ext>
            </a:extLst>
          </p:cNvPr>
          <p:cNvPicPr>
            <a:picLocks noGrp="1" noChangeAspect="1"/>
          </p:cNvPicPr>
          <p:nvPr>
            <p:ph idx="1"/>
          </p:nvPr>
        </p:nvPicPr>
        <p:blipFill>
          <a:blip r:embed="rId2"/>
          <a:stretch>
            <a:fillRect/>
          </a:stretch>
        </p:blipFill>
        <p:spPr>
          <a:xfrm>
            <a:off x="1743985" y="2140162"/>
            <a:ext cx="3153215" cy="1771897"/>
          </a:xfrm>
        </p:spPr>
      </p:pic>
      <p:pic>
        <p:nvPicPr>
          <p:cNvPr id="7" name="Picture 6">
            <a:extLst>
              <a:ext uri="{FF2B5EF4-FFF2-40B4-BE49-F238E27FC236}">
                <a16:creationId xmlns:a16="http://schemas.microsoft.com/office/drawing/2014/main" id="{92B8F3F4-9646-35B7-D867-48005139CB38}"/>
              </a:ext>
            </a:extLst>
          </p:cNvPr>
          <p:cNvPicPr>
            <a:picLocks noChangeAspect="1"/>
          </p:cNvPicPr>
          <p:nvPr/>
        </p:nvPicPr>
        <p:blipFill>
          <a:blip r:embed="rId3"/>
          <a:stretch>
            <a:fillRect/>
          </a:stretch>
        </p:blipFill>
        <p:spPr>
          <a:xfrm>
            <a:off x="5805182" y="2646665"/>
            <a:ext cx="5249008" cy="619211"/>
          </a:xfrm>
          <a:prstGeom prst="rect">
            <a:avLst/>
          </a:prstGeom>
          <a:ln w="38100">
            <a:solidFill>
              <a:schemeClr val="tx1"/>
            </a:solidFill>
          </a:ln>
        </p:spPr>
      </p:pic>
      <p:sp>
        <p:nvSpPr>
          <p:cNvPr id="8" name="TextBox 7">
            <a:extLst>
              <a:ext uri="{FF2B5EF4-FFF2-40B4-BE49-F238E27FC236}">
                <a16:creationId xmlns:a16="http://schemas.microsoft.com/office/drawing/2014/main" id="{CAA1A43A-C1BD-96D2-D11F-49186627A8F5}"/>
              </a:ext>
            </a:extLst>
          </p:cNvPr>
          <p:cNvSpPr txBox="1"/>
          <p:nvPr/>
        </p:nvSpPr>
        <p:spPr>
          <a:xfrm flipH="1">
            <a:off x="2057616" y="1620601"/>
            <a:ext cx="2525955" cy="400110"/>
          </a:xfrm>
          <a:prstGeom prst="rect">
            <a:avLst/>
          </a:prstGeom>
          <a:noFill/>
        </p:spPr>
        <p:txBody>
          <a:bodyPr wrap="square" rtlCol="0">
            <a:spAutoFit/>
          </a:bodyPr>
          <a:lstStyle/>
          <a:p>
            <a:r>
              <a:rPr lang="en-US" b="1" dirty="0"/>
              <a:t>Info </a:t>
            </a:r>
            <a:r>
              <a:rPr lang="en-US" sz="2000" b="1" dirty="0"/>
              <a:t>Inserted</a:t>
            </a:r>
            <a:r>
              <a:rPr lang="en-US" b="1" dirty="0"/>
              <a:t>:</a:t>
            </a:r>
            <a:endParaRPr lang="en-PR" b="1" dirty="0"/>
          </a:p>
        </p:txBody>
      </p:sp>
      <p:sp>
        <p:nvSpPr>
          <p:cNvPr id="9" name="TextBox 8">
            <a:extLst>
              <a:ext uri="{FF2B5EF4-FFF2-40B4-BE49-F238E27FC236}">
                <a16:creationId xmlns:a16="http://schemas.microsoft.com/office/drawing/2014/main" id="{5DEE2D91-13DE-24EC-62FB-9FC422538AAA}"/>
              </a:ext>
            </a:extLst>
          </p:cNvPr>
          <p:cNvSpPr txBox="1"/>
          <p:nvPr/>
        </p:nvSpPr>
        <p:spPr>
          <a:xfrm flipH="1">
            <a:off x="7442719" y="1651379"/>
            <a:ext cx="2525955" cy="369332"/>
          </a:xfrm>
          <a:prstGeom prst="rect">
            <a:avLst/>
          </a:prstGeom>
          <a:noFill/>
        </p:spPr>
        <p:txBody>
          <a:bodyPr wrap="square" rtlCol="0">
            <a:spAutoFit/>
          </a:bodyPr>
          <a:lstStyle/>
          <a:p>
            <a:r>
              <a:rPr lang="en-US" b="1" dirty="0"/>
              <a:t>View Output:</a:t>
            </a:r>
            <a:endParaRPr lang="en-PR" b="1" dirty="0"/>
          </a:p>
        </p:txBody>
      </p:sp>
      <p:cxnSp>
        <p:nvCxnSpPr>
          <p:cNvPr id="11" name="Straight Arrow Connector 10">
            <a:extLst>
              <a:ext uri="{FF2B5EF4-FFF2-40B4-BE49-F238E27FC236}">
                <a16:creationId xmlns:a16="http://schemas.microsoft.com/office/drawing/2014/main" id="{419FE271-0FE4-E9E5-B006-68EA7647E22F}"/>
              </a:ext>
            </a:extLst>
          </p:cNvPr>
          <p:cNvCxnSpPr>
            <a:cxnSpLocks/>
          </p:cNvCxnSpPr>
          <p:nvPr/>
        </p:nvCxnSpPr>
        <p:spPr>
          <a:xfrm>
            <a:off x="3993160" y="1810139"/>
            <a:ext cx="33723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4" name="Content Placeholder 4">
            <a:extLst>
              <a:ext uri="{FF2B5EF4-FFF2-40B4-BE49-F238E27FC236}">
                <a16:creationId xmlns:a16="http://schemas.microsoft.com/office/drawing/2014/main" id="{BAC2E25C-3A06-86EA-062E-BF4A545D5F87}"/>
              </a:ext>
            </a:extLst>
          </p:cNvPr>
          <p:cNvPicPr>
            <a:picLocks noChangeAspect="1"/>
          </p:cNvPicPr>
          <p:nvPr/>
        </p:nvPicPr>
        <p:blipFill>
          <a:blip r:embed="rId4"/>
          <a:stretch>
            <a:fillRect/>
          </a:stretch>
        </p:blipFill>
        <p:spPr>
          <a:xfrm>
            <a:off x="1539168" y="4361533"/>
            <a:ext cx="3562847" cy="1914792"/>
          </a:xfrm>
          <a:prstGeom prst="rect">
            <a:avLst/>
          </a:prstGeom>
        </p:spPr>
      </p:pic>
      <p:pic>
        <p:nvPicPr>
          <p:cNvPr id="15" name="Picture 14">
            <a:extLst>
              <a:ext uri="{FF2B5EF4-FFF2-40B4-BE49-F238E27FC236}">
                <a16:creationId xmlns:a16="http://schemas.microsoft.com/office/drawing/2014/main" id="{9D65DF53-E5F4-8BEE-D6F5-C856F054EC8E}"/>
              </a:ext>
            </a:extLst>
          </p:cNvPr>
          <p:cNvPicPr>
            <a:picLocks noChangeAspect="1"/>
          </p:cNvPicPr>
          <p:nvPr/>
        </p:nvPicPr>
        <p:blipFill>
          <a:blip r:embed="rId5"/>
          <a:stretch>
            <a:fillRect/>
          </a:stretch>
        </p:blipFill>
        <p:spPr>
          <a:xfrm>
            <a:off x="5443206" y="4688058"/>
            <a:ext cx="6258798" cy="905001"/>
          </a:xfrm>
          <a:prstGeom prst="rect">
            <a:avLst/>
          </a:prstGeom>
          <a:ln w="38100">
            <a:solidFill>
              <a:schemeClr val="tx1"/>
            </a:solidFill>
          </a:ln>
        </p:spPr>
      </p:pic>
    </p:spTree>
    <p:extLst>
      <p:ext uri="{BB962C8B-B14F-4D97-AF65-F5344CB8AC3E}">
        <p14:creationId xmlns:p14="http://schemas.microsoft.com/office/powerpoint/2010/main" val="3722493290"/>
      </p:ext>
    </p:extLst>
  </p:cSld>
  <p:clrMapOvr>
    <a:masterClrMapping/>
  </p:clrMapOvr>
</p:sld>
</file>

<file path=ppt/theme/theme1.xml><?xml version="1.0" encoding="utf-8"?>
<a:theme xmlns:a="http://schemas.openxmlformats.org/drawingml/2006/main" name="ExploreVTI">
  <a:themeElements>
    <a:clrScheme name="RedOrange">
      <a:dk1>
        <a:srgbClr val="000000"/>
      </a:dk1>
      <a:lt1>
        <a:srgbClr val="FFFFFF"/>
      </a:lt1>
      <a:dk2>
        <a:srgbClr val="292924"/>
      </a:dk2>
      <a:lt2>
        <a:srgbClr val="F5F4EE"/>
      </a:lt2>
      <a:accent1>
        <a:srgbClr val="E84C22"/>
      </a:accent1>
      <a:accent2>
        <a:srgbClr val="E79400"/>
      </a:accent2>
      <a:accent3>
        <a:srgbClr val="B64926"/>
      </a:accent3>
      <a:accent4>
        <a:srgbClr val="FF8427"/>
      </a:accent4>
      <a:accent5>
        <a:srgbClr val="CC9900"/>
      </a:accent5>
      <a:accent6>
        <a:srgbClr val="DF2F00"/>
      </a:accent6>
      <a:hlink>
        <a:srgbClr val="AA7F00"/>
      </a:hlink>
      <a:folHlink>
        <a:srgbClr val="6F6F9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250</TotalTime>
  <Words>139</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AvenirNext LT Pro Medium</vt:lpstr>
      <vt:lpstr>Posterama</vt:lpstr>
      <vt:lpstr>Segoe UI Semilight</vt:lpstr>
      <vt:lpstr>ExploreVTI</vt:lpstr>
      <vt:lpstr>COMATEQ</vt:lpstr>
      <vt:lpstr>Models for the Database</vt:lpstr>
      <vt:lpstr>ER Model</vt:lpstr>
      <vt:lpstr>MR Model</vt:lpstr>
      <vt:lpstr>Interface</vt:lpstr>
      <vt:lpstr>Interface</vt:lpstr>
      <vt:lpstr>Example: Exam check</vt:lpstr>
      <vt:lpstr>Checks</vt:lpstr>
      <vt:lpstr>Insertion/View:</vt:lpstr>
      <vt:lpstr>PowerPoint Presentation</vt:lpstr>
      <vt:lpstr>Modify/View:</vt:lpstr>
      <vt:lpstr>PowerPoint Presentation</vt:lpstr>
      <vt:lpstr>Github site: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COMATEQ</dc:title>
  <dc:creator>LENIER GERENA-MELENDEZ</dc:creator>
  <cp:lastModifiedBy>LENIER GERENA-MELENDEZ</cp:lastModifiedBy>
  <cp:revision>2</cp:revision>
  <dcterms:created xsi:type="dcterms:W3CDTF">2022-05-17T15:41:18Z</dcterms:created>
  <dcterms:modified xsi:type="dcterms:W3CDTF">2022-05-17T19:52:05Z</dcterms:modified>
</cp:coreProperties>
</file>