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3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9753600" cx="13004800"/>
  <p:notesSz cx="6858000" cy="9144000"/>
  <p:embeddedFontLst>
    <p:embeddedFont>
      <p:font typeface="Arial Narrow"/>
      <p:regular r:id="rId19"/>
      <p:bold r:id="rId20"/>
      <p:italic r:id="rId21"/>
      <p:boldItalic r:id="rId22"/>
    </p:embeddedFont>
    <p:embeddedFont>
      <p:font typeface="Helvetica Neue"/>
      <p:regular r:id="rId23"/>
      <p:bold r:id="rId24"/>
      <p:italic r:id="rId25"/>
      <p:boldItalic r:id="rId26"/>
    </p:embeddedFont>
    <p:embeddedFont>
      <p:font typeface="Helvetica Neue Light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rialNarrow-bold.fntdata"/><Relationship Id="rId22" Type="http://schemas.openxmlformats.org/officeDocument/2006/relationships/font" Target="fonts/ArialNarrow-boldItalic.fntdata"/><Relationship Id="rId21" Type="http://schemas.openxmlformats.org/officeDocument/2006/relationships/font" Target="fonts/ArialNarrow-italic.fntdata"/><Relationship Id="rId24" Type="http://schemas.openxmlformats.org/officeDocument/2006/relationships/font" Target="fonts/HelveticaNeue-bold.fntdata"/><Relationship Id="rId23" Type="http://schemas.openxmlformats.org/officeDocument/2006/relationships/font" Target="fonts/HelveticaNeue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HelveticaNeue-boldItalic.fntdata"/><Relationship Id="rId25" Type="http://schemas.openxmlformats.org/officeDocument/2006/relationships/font" Target="fonts/HelveticaNeue-italic.fntdata"/><Relationship Id="rId28" Type="http://schemas.openxmlformats.org/officeDocument/2006/relationships/font" Target="fonts/HelveticaNeueLight-bold.fntdata"/><Relationship Id="rId27" Type="http://schemas.openxmlformats.org/officeDocument/2006/relationships/font" Target="fonts/HelveticaNeueLight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HelveticaNeueLight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0" Type="http://schemas.openxmlformats.org/officeDocument/2006/relationships/font" Target="fonts/HelveticaNeueLight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ArialNarrow-regular.fntdata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36088bc921_0_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36088bc921_0_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36088bc921_0_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36088bc921_0_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3613c6c528_0_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3613c6c528_0_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3613c6c528_0_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3613c6c528_0_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1311a8319e1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" name="Google Shape;45;g1311a8319e1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313b7b47b9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313b7b47b9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313b7b47b9_0_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313b7b47b9_0_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35fe68be4c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35fe68be4c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36088bc921_0_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36088bc921_0_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tx">
  <p:cSld name="TITLE_AND_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ullets &amp; Photo">
  <p:cSld name="Title, Bullets &amp; Photo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560715" y="444500"/>
            <a:ext cx="11883370" cy="1074994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735791" y="1838631"/>
            <a:ext cx="11339515" cy="7261845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314325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1pPr>
            <a:lvl2pPr indent="-314325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2pPr>
            <a:lvl3pPr indent="-314325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3pPr>
            <a:lvl4pPr indent="-314325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4pPr>
            <a:lvl5pPr indent="-314325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5pPr>
            <a:lvl6pPr indent="-314325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indent="-314325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indent="-314325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indent="-314325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 showMasterSp="0">
  <p:cSld name="Quot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idx="1" type="body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314325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2pPr>
            <a:lvl3pPr indent="-314325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3pPr>
            <a:lvl4pPr indent="-314325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4pPr>
            <a:lvl5pPr indent="-314325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5pPr>
            <a:lvl6pPr indent="-314325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indent="-314325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indent="-314325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indent="-314325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2" type="body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Calibri"/>
              <a:buNone/>
              <a:defRPr sz="3800"/>
            </a:lvl1pPr>
            <a:lvl2pPr indent="-314325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2pPr>
            <a:lvl3pPr indent="-314325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3pPr>
            <a:lvl4pPr indent="-314325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4pPr>
            <a:lvl5pPr indent="-314325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5pPr>
            <a:lvl6pPr indent="-314325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indent="-314325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indent="-314325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indent="-314325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showMasterSp="0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/>
          <p:nvPr/>
        </p:nvSpPr>
        <p:spPr>
          <a:xfrm>
            <a:off x="721732" y="4470400"/>
            <a:ext cx="11561337" cy="812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Calibri"/>
              <a:buNone/>
            </a:pPr>
            <a:r>
              <a:t/>
            </a:r>
            <a:endParaRPr b="1" i="0" sz="4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" showMasterSp="0">
  <p:cSld name="Defaul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fal" id="25" name="Google Shape;25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33493" y="8778240"/>
            <a:ext cx="388338" cy="67733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26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6657" y="8950931"/>
            <a:ext cx="530655" cy="504643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12504885" y="9013049"/>
            <a:ext cx="382511" cy="396749"/>
          </a:xfrm>
          <a:prstGeom prst="rect">
            <a:avLst/>
          </a:prstGeom>
          <a:noFill/>
          <a:ln>
            <a:noFill/>
          </a:ln>
        </p:spPr>
        <p:txBody>
          <a:bodyPr anchorCtr="0" anchor="t" bIns="65000" lIns="65000" spcFirstLastPara="1" rIns="65000" wrap="square" tIns="650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rebuchet MS"/>
              <a:buNone/>
              <a:defRPr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rebuchet MS"/>
              <a:buNone/>
              <a:defRPr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rebuchet MS"/>
              <a:buNone/>
              <a:defRPr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rebuchet MS"/>
              <a:buNone/>
              <a:defRPr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rebuchet MS"/>
              <a:buNone/>
              <a:defRPr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rebuchet MS"/>
              <a:buNone/>
              <a:defRPr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rebuchet MS"/>
              <a:buNone/>
              <a:defRPr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rebuchet MS"/>
              <a:buNone/>
              <a:defRPr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rebuchet MS"/>
              <a:buNone/>
              <a:defRPr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560715" y="444500"/>
            <a:ext cx="11883370" cy="1074994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35791" y="1838631"/>
            <a:ext cx="11339515" cy="7261845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40005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Calibri"/>
              <a:buChar char="•"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•"/>
              <a:def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71475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250"/>
              <a:buFont typeface="Calibri"/>
              <a:buChar char="•"/>
              <a:defRPr b="0" i="0" sz="3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6195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Calibri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6195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Calibri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0005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Calibri"/>
              <a:buChar char="•"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0005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Calibri"/>
              <a:buChar char="•"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0005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Calibri"/>
              <a:buChar char="•"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0005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Calibri"/>
              <a:buChar char="•"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8" name="Google Shape;8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1875159" y="8881139"/>
            <a:ext cx="432906" cy="74212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9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2366506" y="9000455"/>
            <a:ext cx="529445" cy="50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Relationship Id="rId4" Type="http://schemas.openxmlformats.org/officeDocument/2006/relationships/image" Target="../media/image14.png"/><Relationship Id="rId5" Type="http://schemas.openxmlformats.org/officeDocument/2006/relationships/image" Target="../media/image1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gif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9.gif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/>
          <p:nvPr/>
        </p:nvSpPr>
        <p:spPr>
          <a:xfrm>
            <a:off x="246097" y="3964294"/>
            <a:ext cx="12512606" cy="1006349"/>
          </a:xfrm>
          <a:prstGeom prst="rect">
            <a:avLst/>
          </a:prstGeom>
          <a:noFill/>
          <a:ln>
            <a:noFill/>
          </a:ln>
        </p:spPr>
        <p:txBody>
          <a:bodyPr anchorCtr="0" anchor="t" bIns="65000" lIns="65000" spcFirstLastPara="1" rIns="65000" wrap="square" tIns="6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 Narrow"/>
              <a:buNone/>
            </a:pPr>
            <a:r>
              <a:rPr b="1" lang="en-US" sz="6000">
                <a:latin typeface="Arial Narrow"/>
                <a:ea typeface="Arial Narrow"/>
                <a:cs typeface="Arial Narrow"/>
                <a:sym typeface="Arial Narrow"/>
              </a:rPr>
              <a:t>Árvore Red-Black</a:t>
            </a:r>
            <a:endParaRPr/>
          </a:p>
        </p:txBody>
      </p:sp>
      <p:sp>
        <p:nvSpPr>
          <p:cNvPr id="33" name="Google Shape;33;p7"/>
          <p:cNvSpPr/>
          <p:nvPr/>
        </p:nvSpPr>
        <p:spPr>
          <a:xfrm>
            <a:off x="121919" y="6289546"/>
            <a:ext cx="12760962" cy="1730249"/>
          </a:xfrm>
          <a:prstGeom prst="rect">
            <a:avLst/>
          </a:prstGeom>
          <a:noFill/>
          <a:ln>
            <a:noFill/>
          </a:ln>
        </p:spPr>
        <p:txBody>
          <a:bodyPr anchorCtr="0" anchor="t" bIns="65000" lIns="65000" spcFirstLastPara="1" rIns="65000" wrap="square" tIns="6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 Narrow"/>
              <a:buNone/>
            </a:pPr>
            <a:r>
              <a:rPr b="1" lang="en-US" sz="4000">
                <a:latin typeface="Arial Narrow"/>
                <a:ea typeface="Arial Narrow"/>
                <a:cs typeface="Arial Narrow"/>
                <a:sym typeface="Arial Narrow"/>
              </a:rPr>
              <a:t>Aramís Ocrécio da Silva</a:t>
            </a:r>
            <a:endParaRPr b="1" sz="4000"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 Narrow"/>
              <a:buNone/>
            </a:pPr>
            <a:r>
              <a:rPr b="1" lang="en-US" sz="4000">
                <a:latin typeface="Arial Narrow"/>
                <a:ea typeface="Arial Narrow"/>
                <a:cs typeface="Arial Narrow"/>
                <a:sym typeface="Arial Narrow"/>
              </a:rPr>
              <a:t>Manoel Rocha dos Santos Neto</a:t>
            </a:r>
            <a:endParaRPr b="1" sz="4000"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 Narrow"/>
              <a:buNone/>
            </a:pPr>
            <a:r>
              <a:rPr b="1" lang="en-US" sz="4000">
                <a:latin typeface="Arial Narrow"/>
                <a:ea typeface="Arial Narrow"/>
                <a:cs typeface="Arial Narrow"/>
                <a:sym typeface="Arial Narrow"/>
              </a:rPr>
              <a:t>Pedro Cedrim</a:t>
            </a:r>
            <a:endParaRPr b="1" sz="4000"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 Narrow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 Narrow"/>
              <a:buNone/>
            </a:pPr>
            <a:r>
              <a:rPr b="1" i="0" lang="en-US" sz="34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Link do github do projeto</a:t>
            </a:r>
            <a:endParaRPr/>
          </a:p>
        </p:txBody>
      </p:sp>
      <p:pic>
        <p:nvPicPr>
          <p:cNvPr id="34" name="Google Shape;34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24946" y="944423"/>
            <a:ext cx="1987680" cy="1883748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Google Shape;35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92174" y="466804"/>
            <a:ext cx="1656076" cy="28389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/>
          <p:nvPr>
            <p:ph type="title"/>
          </p:nvPr>
        </p:nvSpPr>
        <p:spPr>
          <a:xfrm>
            <a:off x="560715" y="444500"/>
            <a:ext cx="11883300" cy="1074900"/>
          </a:xfrm>
          <a:prstGeom prst="rect">
            <a:avLst/>
          </a:prstGeom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Algoritmo de Remoção Árvore Red-Black </a:t>
            </a:r>
            <a:endParaRPr/>
          </a:p>
        </p:txBody>
      </p:sp>
      <p:sp>
        <p:nvSpPr>
          <p:cNvPr id="95" name="Google Shape;95;p16"/>
          <p:cNvSpPr txBox="1"/>
          <p:nvPr>
            <p:ph idx="1" type="body"/>
          </p:nvPr>
        </p:nvSpPr>
        <p:spPr>
          <a:xfrm>
            <a:off x="735791" y="1838631"/>
            <a:ext cx="11339400" cy="7261800"/>
          </a:xfrm>
          <a:prstGeom prst="rect">
            <a:avLst/>
          </a:prstGeom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6" name="Google Shape;9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725" y="2197500"/>
            <a:ext cx="6097850" cy="654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42784" y="1838634"/>
            <a:ext cx="4732417" cy="196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42775" y="5408715"/>
            <a:ext cx="4732425" cy="33328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7650" y="1959425"/>
            <a:ext cx="11669501" cy="583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/>
          <p:nvPr>
            <p:ph type="title"/>
          </p:nvPr>
        </p:nvSpPr>
        <p:spPr>
          <a:xfrm>
            <a:off x="560715" y="444500"/>
            <a:ext cx="11883300" cy="1074900"/>
          </a:xfrm>
          <a:prstGeom prst="rect">
            <a:avLst/>
          </a:prstGeom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Algoritmo de Busca da Árvore Red-Black</a:t>
            </a:r>
            <a:endParaRPr/>
          </a:p>
        </p:txBody>
      </p:sp>
      <p:sp>
        <p:nvSpPr>
          <p:cNvPr id="109" name="Google Shape;109;p18"/>
          <p:cNvSpPr txBox="1"/>
          <p:nvPr>
            <p:ph idx="1" type="body"/>
          </p:nvPr>
        </p:nvSpPr>
        <p:spPr>
          <a:xfrm>
            <a:off x="735791" y="1838631"/>
            <a:ext cx="11339400" cy="7261800"/>
          </a:xfrm>
          <a:prstGeom prst="rect">
            <a:avLst/>
          </a:prstGeom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0" name="Google Shape;11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6580" y="2606883"/>
            <a:ext cx="7037825" cy="572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/>
          <p:nvPr>
            <p:ph type="title"/>
          </p:nvPr>
        </p:nvSpPr>
        <p:spPr>
          <a:xfrm>
            <a:off x="560715" y="444500"/>
            <a:ext cx="11883300" cy="1074900"/>
          </a:xfrm>
          <a:prstGeom prst="rect">
            <a:avLst/>
          </a:prstGeom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9"/>
          <p:cNvSpPr txBox="1"/>
          <p:nvPr>
            <p:ph idx="1" type="body"/>
          </p:nvPr>
        </p:nvSpPr>
        <p:spPr>
          <a:xfrm>
            <a:off x="735791" y="1838631"/>
            <a:ext cx="11339400" cy="7261800"/>
          </a:xfrm>
          <a:prstGeom prst="rect">
            <a:avLst/>
          </a:prstGeom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7" name="Google Shape;11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0725" y="2898363"/>
            <a:ext cx="10284650" cy="514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 txBox="1"/>
          <p:nvPr>
            <p:ph type="title"/>
          </p:nvPr>
        </p:nvSpPr>
        <p:spPr>
          <a:xfrm>
            <a:off x="560715" y="444500"/>
            <a:ext cx="11883370" cy="1074994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</a:pPr>
            <a:r>
              <a:rPr lang="en-US"/>
              <a:t>Conclusão</a:t>
            </a:r>
            <a:endParaRPr/>
          </a:p>
        </p:txBody>
      </p:sp>
      <p:sp>
        <p:nvSpPr>
          <p:cNvPr id="123" name="Google Shape;123;p20"/>
          <p:cNvSpPr txBox="1"/>
          <p:nvPr>
            <p:ph idx="1" type="body"/>
          </p:nvPr>
        </p:nvSpPr>
        <p:spPr>
          <a:xfrm>
            <a:off x="735791" y="1838631"/>
            <a:ext cx="11339515" cy="7261845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-342900" lvl="0" marL="3429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Calibri"/>
              <a:buChar char="•"/>
            </a:pPr>
            <a:r>
              <a:rPr lang="en-US"/>
              <a:t>Vimos que na utilização da Árvore Red-Black, o custo de rotacionar uma sub-árvore é menor do que uma árvore binária de busca comum, pois ela aplica a inserção localmente sem ferir as próprias propriedades e sem afetar os nós negros.</a:t>
            </a:r>
            <a:endParaRPr/>
          </a:p>
        </p:txBody>
      </p:sp>
    </p:spTree>
  </p:cSld>
  <p:clrMapOvr>
    <a:masterClrMapping/>
  </p:clrMapOvr>
  <p:transition spd="med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560715" y="444500"/>
            <a:ext cx="11883370" cy="1074994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</a:pPr>
            <a:r>
              <a:rPr b="1" i="0" lang="en-US" sz="4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Motivação</a:t>
            </a:r>
            <a:endParaRPr/>
          </a:p>
        </p:txBody>
      </p:sp>
      <p:sp>
        <p:nvSpPr>
          <p:cNvPr id="41" name="Google Shape;41;p8"/>
          <p:cNvSpPr txBox="1"/>
          <p:nvPr/>
        </p:nvSpPr>
        <p:spPr>
          <a:xfrm>
            <a:off x="1079450" y="3630425"/>
            <a:ext cx="10845900" cy="21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45720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Difere-se em alguns aspectos das demais árvores binárias  e é mais utilizada em projetos robustos, de grande número de inserção e remoção de nós. Exemplo: Java.util.treemap, java.util.treeset. C++ STL:  map, multimap, multiset.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42;p8"/>
          <p:cNvSpPr txBox="1"/>
          <p:nvPr/>
        </p:nvSpPr>
        <p:spPr>
          <a:xfrm>
            <a:off x="3028700" y="1889375"/>
            <a:ext cx="6947400" cy="10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Calibri"/>
                <a:ea typeface="Calibri"/>
                <a:cs typeface="Calibri"/>
                <a:sym typeface="Calibri"/>
              </a:rPr>
              <a:t>Estrutura:</a:t>
            </a: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 Árvore Red-Black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 txBox="1"/>
          <p:nvPr>
            <p:ph type="title"/>
          </p:nvPr>
        </p:nvSpPr>
        <p:spPr>
          <a:xfrm>
            <a:off x="560715" y="444500"/>
            <a:ext cx="11883300" cy="1074900"/>
          </a:xfrm>
          <a:prstGeom prst="rect">
            <a:avLst/>
          </a:prstGeom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Introdução</a:t>
            </a:r>
            <a:endParaRPr/>
          </a:p>
        </p:txBody>
      </p:sp>
      <p:sp>
        <p:nvSpPr>
          <p:cNvPr id="48" name="Google Shape;48;p9"/>
          <p:cNvSpPr txBox="1"/>
          <p:nvPr>
            <p:ph idx="1" type="body"/>
          </p:nvPr>
        </p:nvSpPr>
        <p:spPr>
          <a:xfrm>
            <a:off x="735791" y="1838631"/>
            <a:ext cx="11339400" cy="7261800"/>
          </a:xfrm>
          <a:prstGeom prst="rect">
            <a:avLst/>
          </a:prstGeom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45720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    Ao utilizar a Estrutura de Dados em métodos de </a:t>
            </a:r>
            <a:r>
              <a:rPr lang="en-US"/>
              <a:t>Árvores, necessita-se</a:t>
            </a:r>
            <a:r>
              <a:rPr lang="en-US"/>
              <a:t> de sua modificação frequente, tais como busca, inserção e remoção. Busca-se a necessidade de utilizar sempre códigos com os melhores Big O possiveis. Com o trabalho de inserção e remoção faz </a:t>
            </a:r>
            <a:r>
              <a:rPr lang="en-US"/>
              <a:t>necessária</a:t>
            </a:r>
            <a:r>
              <a:rPr lang="en-US"/>
              <a:t> alta performance. Então, </a:t>
            </a:r>
            <a:r>
              <a:rPr lang="en-US"/>
              <a:t>usa-se</a:t>
            </a:r>
            <a:r>
              <a:rPr lang="en-US"/>
              <a:t> o conceito e uso de Árvores Red-blacks, criada por Rudolf Bayer em 1972, inicialmente chamada de Árvore binárias simétricas e posteriormente adquiriu seu nome atual.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type="title"/>
          </p:nvPr>
        </p:nvSpPr>
        <p:spPr>
          <a:xfrm>
            <a:off x="560715" y="444500"/>
            <a:ext cx="11883370" cy="1074994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</a:pPr>
            <a:r>
              <a:rPr lang="en-US"/>
              <a:t>Árvore Red-Black</a:t>
            </a:r>
            <a:endParaRPr/>
          </a:p>
        </p:txBody>
      </p:sp>
      <p:sp>
        <p:nvSpPr>
          <p:cNvPr id="54" name="Google Shape;54;p10"/>
          <p:cNvSpPr txBox="1"/>
          <p:nvPr>
            <p:ph idx="1" type="body"/>
          </p:nvPr>
        </p:nvSpPr>
        <p:spPr>
          <a:xfrm>
            <a:off x="735791" y="1838631"/>
            <a:ext cx="11339515" cy="7261845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Calibri"/>
              <a:buChar char="•"/>
            </a:pPr>
            <a:r>
              <a:rPr lang="en-US"/>
              <a:t>É um dos tipos de árvore binária balanceada</a:t>
            </a:r>
            <a:endParaRPr/>
          </a:p>
          <a:p>
            <a:pPr indent="-17145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Calibri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Calibri"/>
              <a:buChar char="•"/>
            </a:pPr>
            <a:r>
              <a:rPr lang="en-US"/>
              <a:t>Utiliza esquema de coloração dos nós para manter o balanceamento da árvore.</a:t>
            </a:r>
            <a:endParaRPr/>
          </a:p>
          <a:p>
            <a:pPr indent="-17145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Calibri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5" name="Google Shape;55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2500" y="5450601"/>
            <a:ext cx="5951750" cy="291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1"/>
          <p:cNvSpPr txBox="1"/>
          <p:nvPr>
            <p:ph type="title"/>
          </p:nvPr>
        </p:nvSpPr>
        <p:spPr>
          <a:xfrm>
            <a:off x="560715" y="444500"/>
            <a:ext cx="11883300" cy="1074900"/>
          </a:xfrm>
          <a:prstGeom prst="rect">
            <a:avLst/>
          </a:prstGeom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Árvore Red-Black</a:t>
            </a:r>
            <a:endParaRPr/>
          </a:p>
        </p:txBody>
      </p:sp>
      <p:sp>
        <p:nvSpPr>
          <p:cNvPr id="61" name="Google Shape;61;p11"/>
          <p:cNvSpPr txBox="1"/>
          <p:nvPr>
            <p:ph idx="1" type="body"/>
          </p:nvPr>
        </p:nvSpPr>
        <p:spPr>
          <a:xfrm>
            <a:off x="735791" y="1838631"/>
            <a:ext cx="11339400" cy="7261800"/>
          </a:xfrm>
          <a:prstGeom prst="rect">
            <a:avLst/>
          </a:prstGeom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	   Essa </a:t>
            </a:r>
            <a:r>
              <a:rPr lang="en-US"/>
              <a:t>estrutura</a:t>
            </a:r>
            <a:r>
              <a:rPr lang="en-US"/>
              <a:t> são árvores </a:t>
            </a:r>
            <a:r>
              <a:rPr lang="en-US"/>
              <a:t>binárias</a:t>
            </a:r>
            <a:r>
              <a:rPr lang="en-US"/>
              <a:t> de busca que </a:t>
            </a:r>
            <a:r>
              <a:rPr lang="en-US"/>
              <a:t>possuem</a:t>
            </a:r>
            <a:r>
              <a:rPr lang="en-US"/>
              <a:t> sua identidade com algumas regras e propriedades. Inicialmente, a sub-árvore esquerda possui valores menores que o valor da raiz, e a direita possui valores maiores que o valor da raiz. Também tem em sua propriedade, um bit referente a cor (vermelha ou preta), com os respectivos elementos da árvore.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3963" y="6047375"/>
            <a:ext cx="5183075" cy="305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type="title"/>
          </p:nvPr>
        </p:nvSpPr>
        <p:spPr>
          <a:xfrm>
            <a:off x="560715" y="444500"/>
            <a:ext cx="11883300" cy="1074900"/>
          </a:xfrm>
          <a:prstGeom prst="rect">
            <a:avLst/>
          </a:prstGeom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Definições</a:t>
            </a:r>
            <a:endParaRPr/>
          </a:p>
        </p:txBody>
      </p:sp>
      <p:sp>
        <p:nvSpPr>
          <p:cNvPr id="68" name="Google Shape;68;p12"/>
          <p:cNvSpPr txBox="1"/>
          <p:nvPr>
            <p:ph idx="1" type="body"/>
          </p:nvPr>
        </p:nvSpPr>
        <p:spPr>
          <a:xfrm>
            <a:off x="735791" y="1838631"/>
            <a:ext cx="11339400" cy="7261800"/>
          </a:xfrm>
          <a:prstGeom prst="rect">
            <a:avLst/>
          </a:prstGeom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-314325" lvl="0" marL="457200" rtl="0" algn="l">
              <a:spcBef>
                <a:spcPts val="1000"/>
              </a:spcBef>
              <a:spcAft>
                <a:spcPts val="0"/>
              </a:spcAft>
              <a:buSzPts val="1350"/>
              <a:buChar char="•"/>
            </a:pPr>
            <a:r>
              <a:rPr lang="en-US"/>
              <a:t>Árvore binária de busca</a:t>
            </a:r>
            <a:endParaRPr/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SzPts val="1350"/>
              <a:buChar char="•"/>
            </a:pPr>
            <a:r>
              <a:rPr lang="en-US"/>
              <a:t>Com Nós externos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/>
              <a:t>Cada nó possui:</a:t>
            </a:r>
            <a:endParaRPr b="1"/>
          </a:p>
          <a:p>
            <a:pPr indent="-314325" lvl="0" marL="457200" rtl="0" algn="l">
              <a:spcBef>
                <a:spcPts val="1000"/>
              </a:spcBef>
              <a:spcAft>
                <a:spcPts val="0"/>
              </a:spcAft>
              <a:buSzPts val="1350"/>
              <a:buChar char="•"/>
            </a:pPr>
            <a:r>
              <a:rPr lang="en-US"/>
              <a:t>chave(valor)</a:t>
            </a:r>
            <a:endParaRPr/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SzPts val="1350"/>
              <a:buChar char="•"/>
            </a:pPr>
            <a:r>
              <a:rPr lang="en-US"/>
              <a:t>Ponteiro direito e ponteiro esquerdo, que são os referenciais das sub-árvores existentes.</a:t>
            </a:r>
            <a:endParaRPr/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SzPts val="1350"/>
              <a:buChar char="•"/>
            </a:pPr>
            <a:r>
              <a:rPr lang="en-US">
                <a:solidFill>
                  <a:schemeClr val="dk1"/>
                </a:solidFill>
              </a:rPr>
              <a:t>Ponteiro Pai - refere-se ao nó anterior, a raiz daquele nó novo.</a:t>
            </a:r>
            <a:endParaRPr/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SzPts val="1350"/>
              <a:buChar char="•"/>
            </a:pPr>
            <a:r>
              <a:rPr lang="en-US"/>
              <a:t>Cor - É a unidade de </a:t>
            </a:r>
            <a:r>
              <a:rPr lang="en-US"/>
              <a:t>1 bit</a:t>
            </a:r>
            <a:r>
              <a:rPr lang="en-US"/>
              <a:t> que armazena a cor do nó existente da árvore que </a:t>
            </a:r>
            <a:r>
              <a:rPr lang="en-US"/>
              <a:t>traz</a:t>
            </a:r>
            <a:r>
              <a:rPr lang="en-US"/>
              <a:t> referência a vermelho e preto;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3"/>
          <p:cNvSpPr txBox="1"/>
          <p:nvPr>
            <p:ph type="title"/>
          </p:nvPr>
        </p:nvSpPr>
        <p:spPr>
          <a:xfrm>
            <a:off x="560715" y="444500"/>
            <a:ext cx="11883370" cy="1074994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</a:pPr>
            <a:r>
              <a:rPr lang="en-US"/>
              <a:t>Propriedades</a:t>
            </a:r>
            <a:endParaRPr/>
          </a:p>
        </p:txBody>
      </p:sp>
      <p:sp>
        <p:nvSpPr>
          <p:cNvPr id="74" name="Google Shape;74;p13"/>
          <p:cNvSpPr txBox="1"/>
          <p:nvPr>
            <p:ph idx="1" type="body"/>
          </p:nvPr>
        </p:nvSpPr>
        <p:spPr>
          <a:xfrm>
            <a:off x="735791" y="1838631"/>
            <a:ext cx="11339515" cy="7261845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1 </a:t>
            </a:r>
            <a:r>
              <a:rPr lang="en-US"/>
              <a:t>- </a:t>
            </a:r>
            <a:r>
              <a:rPr lang="en-US"/>
              <a:t>Todo nó é </a:t>
            </a:r>
            <a:r>
              <a:rPr lang="en-US">
                <a:solidFill>
                  <a:srgbClr val="FF0000"/>
                </a:solidFill>
                <a:highlight>
                  <a:schemeClr val="lt1"/>
                </a:highlight>
              </a:rPr>
              <a:t>Rubro </a:t>
            </a:r>
            <a:r>
              <a:rPr lang="en-US">
                <a:solidFill>
                  <a:schemeClr val="dk1"/>
                </a:solidFill>
                <a:highlight>
                  <a:schemeClr val="lt1"/>
                </a:highlight>
              </a:rPr>
              <a:t>ou </a:t>
            </a:r>
            <a:r>
              <a:rPr b="1" lang="en-US">
                <a:solidFill>
                  <a:schemeClr val="dk1"/>
                </a:solidFill>
                <a:highlight>
                  <a:schemeClr val="lt1"/>
                </a:highlight>
              </a:rPr>
              <a:t>Negro</a:t>
            </a:r>
            <a:endParaRPr b="1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highlight>
                  <a:schemeClr val="lt1"/>
                </a:highlight>
              </a:rPr>
              <a:t>  2 - A Raíz é NEGRO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3200"/>
              <a:t>  3 - </a:t>
            </a:r>
            <a:r>
              <a:rPr lang="en-US"/>
              <a:t>Todo nó externo é </a:t>
            </a:r>
            <a:r>
              <a:rPr b="1" lang="en-US"/>
              <a:t>NEGRO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/>
              <a:t>  </a:t>
            </a:r>
            <a:r>
              <a:rPr lang="en-US"/>
              <a:t>4 - Se um nó é </a:t>
            </a:r>
            <a:r>
              <a:rPr lang="en-US">
                <a:solidFill>
                  <a:srgbClr val="FF0000"/>
                </a:solidFill>
              </a:rPr>
              <a:t>Rubro</a:t>
            </a:r>
            <a:r>
              <a:rPr lang="en-US"/>
              <a:t>, então seus filhos são </a:t>
            </a:r>
            <a:r>
              <a:rPr b="1" lang="en-US"/>
              <a:t>NEGRO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  5 - Para todo nó, todo caminho deste nó a um externo descendente tem o mesmo número de nós </a:t>
            </a:r>
            <a:r>
              <a:rPr b="1" lang="en-US"/>
              <a:t>NEGRO</a:t>
            </a:r>
            <a:r>
              <a:rPr lang="en-US"/>
              <a:t>.</a:t>
            </a:r>
            <a:endParaRPr/>
          </a:p>
        </p:txBody>
      </p:sp>
      <p:pic>
        <p:nvPicPr>
          <p:cNvPr id="75" name="Google Shape;7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67950" y="5905625"/>
            <a:ext cx="6275200" cy="30748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4"/>
          <p:cNvSpPr txBox="1"/>
          <p:nvPr>
            <p:ph type="title"/>
          </p:nvPr>
        </p:nvSpPr>
        <p:spPr>
          <a:xfrm>
            <a:off x="463840" y="414750"/>
            <a:ext cx="11883300" cy="1074900"/>
          </a:xfrm>
          <a:prstGeom prst="rect">
            <a:avLst/>
          </a:prstGeom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Algoritmo de inserção Árvore Red-Black</a:t>
            </a:r>
            <a:endParaRPr/>
          </a:p>
        </p:txBody>
      </p:sp>
      <p:sp>
        <p:nvSpPr>
          <p:cNvPr id="81" name="Google Shape;81;p14"/>
          <p:cNvSpPr txBox="1"/>
          <p:nvPr>
            <p:ph idx="1" type="body"/>
          </p:nvPr>
        </p:nvSpPr>
        <p:spPr>
          <a:xfrm>
            <a:off x="735791" y="1838631"/>
            <a:ext cx="11339400" cy="7261800"/>
          </a:xfrm>
          <a:prstGeom prst="rect">
            <a:avLst/>
          </a:prstGeom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2" name="Google Shape;8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730" y="1671430"/>
            <a:ext cx="5068568" cy="759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62000" y="1671425"/>
            <a:ext cx="4813200" cy="2382636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62000" y="4243450"/>
            <a:ext cx="4813200" cy="454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913" y="1749175"/>
            <a:ext cx="12786974" cy="625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