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8" r:id="rId4"/>
    <p:sldId id="265" r:id="rId5"/>
    <p:sldId id="259" r:id="rId6"/>
    <p:sldId id="260" r:id="rId7"/>
    <p:sldId id="261" r:id="rId8"/>
    <p:sldId id="268" r:id="rId9"/>
    <p:sldId id="263"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01CAB-D5D8-48F6-9142-E6C53D7102A1}" type="doc">
      <dgm:prSet loTypeId="urn:microsoft.com/office/officeart/2005/8/layout/process1" loCatId="process" qsTypeId="urn:microsoft.com/office/officeart/2005/8/quickstyle/simple1" qsCatId="simple" csTypeId="urn:microsoft.com/office/officeart/2005/8/colors/accent1_2" csCatId="accent1" phldr="1"/>
      <dgm:spPr/>
    </dgm:pt>
    <dgm:pt modelId="{B3C8A2A4-32C0-4EDC-AB2D-33CD62450876}">
      <dgm:prSet phldrT="[文本]" custT="1"/>
      <dgm:spPr/>
      <dgm:t>
        <a:bodyPr/>
        <a:lstStyle/>
        <a:p>
          <a:r>
            <a:rPr lang="en-US" altLang="zh-CN" sz="2000" dirty="0" smtClean="0">
              <a:latin typeface="Consolas" panose="020B0609020204030204" pitchFamily="49" charset="0"/>
              <a:cs typeface="Consolas" panose="020B0609020204030204" pitchFamily="49" charset="0"/>
            </a:rPr>
            <a:t>Entry</a:t>
          </a:r>
          <a:endParaRPr lang="zh-CN" altLang="en-US" sz="2000" dirty="0">
            <a:latin typeface="Consolas" panose="020B0609020204030204" pitchFamily="49" charset="0"/>
            <a:cs typeface="Consolas" panose="020B0609020204030204" pitchFamily="49" charset="0"/>
          </a:endParaRPr>
        </a:p>
      </dgm:t>
    </dgm:pt>
    <dgm:pt modelId="{B29CBE5D-1190-40F9-9EC1-327969A81482}" type="parTrans" cxnId="{8D9AB4A8-86B5-47F8-8064-2696DAC27272}">
      <dgm:prSet/>
      <dgm:spPr/>
      <dgm:t>
        <a:bodyPr/>
        <a:lstStyle/>
        <a:p>
          <a:endParaRPr lang="zh-CN" altLang="en-US" sz="2800">
            <a:latin typeface="Consolas" panose="020B0609020204030204" pitchFamily="49" charset="0"/>
            <a:cs typeface="Consolas" panose="020B0609020204030204" pitchFamily="49" charset="0"/>
          </a:endParaRPr>
        </a:p>
      </dgm:t>
    </dgm:pt>
    <dgm:pt modelId="{2DD4759C-210F-42C3-9C53-80E85AA273B7}" type="sibTrans" cxnId="{8D9AB4A8-86B5-47F8-8064-2696DAC27272}">
      <dgm:prSet custT="1"/>
      <dgm:spPr/>
      <dgm:t>
        <a:bodyPr/>
        <a:lstStyle/>
        <a:p>
          <a:endParaRPr lang="zh-CN" altLang="en-US" sz="1800">
            <a:latin typeface="Consolas" panose="020B0609020204030204" pitchFamily="49" charset="0"/>
            <a:cs typeface="Consolas" panose="020B0609020204030204" pitchFamily="49" charset="0"/>
          </a:endParaRPr>
        </a:p>
      </dgm:t>
    </dgm:pt>
    <dgm:pt modelId="{62514FA0-BC36-4D58-8DE9-D2B4E96830F6}">
      <dgm:prSet phldrT="[文本]" custT="1"/>
      <dgm:spPr/>
      <dgm:t>
        <a:bodyPr/>
        <a:lstStyle/>
        <a:p>
          <a:r>
            <a:rPr lang="en-US" altLang="zh-CN" sz="2000" dirty="0" smtClean="0">
              <a:latin typeface="Consolas" panose="020B0609020204030204" pitchFamily="49" charset="0"/>
              <a:cs typeface="Consolas" panose="020B0609020204030204" pitchFamily="49" charset="0"/>
            </a:rPr>
            <a:t>Gathering</a:t>
          </a:r>
          <a:endParaRPr lang="zh-CN" altLang="en-US" sz="2000" dirty="0">
            <a:latin typeface="Consolas" panose="020B0609020204030204" pitchFamily="49" charset="0"/>
            <a:cs typeface="Consolas" panose="020B0609020204030204" pitchFamily="49" charset="0"/>
          </a:endParaRPr>
        </a:p>
      </dgm:t>
    </dgm:pt>
    <dgm:pt modelId="{079BC219-FF0D-4548-90A0-3D954FABFA1E}" type="parTrans" cxnId="{F4E56D46-E704-4CD2-9E32-9D26E5A40772}">
      <dgm:prSet/>
      <dgm:spPr/>
      <dgm:t>
        <a:bodyPr/>
        <a:lstStyle/>
        <a:p>
          <a:endParaRPr lang="zh-CN" altLang="en-US" sz="2800">
            <a:latin typeface="Consolas" panose="020B0609020204030204" pitchFamily="49" charset="0"/>
            <a:cs typeface="Consolas" panose="020B0609020204030204" pitchFamily="49" charset="0"/>
          </a:endParaRPr>
        </a:p>
      </dgm:t>
    </dgm:pt>
    <dgm:pt modelId="{A2EA992B-FB4F-4165-81BB-964F3BF35D30}" type="sibTrans" cxnId="{F4E56D46-E704-4CD2-9E32-9D26E5A40772}">
      <dgm:prSet custT="1"/>
      <dgm:spPr/>
      <dgm:t>
        <a:bodyPr/>
        <a:lstStyle/>
        <a:p>
          <a:endParaRPr lang="zh-CN" altLang="en-US" sz="1800">
            <a:latin typeface="Consolas" panose="020B0609020204030204" pitchFamily="49" charset="0"/>
            <a:cs typeface="Consolas" panose="020B0609020204030204" pitchFamily="49" charset="0"/>
          </a:endParaRPr>
        </a:p>
      </dgm:t>
    </dgm:pt>
    <dgm:pt modelId="{A621FE96-3F3F-4832-952D-AACD048D05AB}">
      <dgm:prSet phldrT="[文本]" custT="1"/>
      <dgm:spPr/>
      <dgm:t>
        <a:bodyPr/>
        <a:lstStyle/>
        <a:p>
          <a:r>
            <a:rPr lang="en-US" altLang="zh-CN" sz="2000" dirty="0" smtClean="0">
              <a:latin typeface="Consolas" panose="020B0609020204030204" pitchFamily="49" charset="0"/>
              <a:cs typeface="Consolas" panose="020B0609020204030204" pitchFamily="49" charset="0"/>
            </a:rPr>
            <a:t>Expand</a:t>
          </a:r>
          <a:endParaRPr lang="zh-CN" altLang="en-US" sz="2000" dirty="0">
            <a:latin typeface="Consolas" panose="020B0609020204030204" pitchFamily="49" charset="0"/>
            <a:cs typeface="Consolas" panose="020B0609020204030204" pitchFamily="49" charset="0"/>
          </a:endParaRPr>
        </a:p>
      </dgm:t>
    </dgm:pt>
    <dgm:pt modelId="{39855EA6-D594-4102-9D62-B7D10398E9D7}" type="parTrans" cxnId="{A582245D-0479-4AEF-8C49-270F10514256}">
      <dgm:prSet/>
      <dgm:spPr/>
      <dgm:t>
        <a:bodyPr/>
        <a:lstStyle/>
        <a:p>
          <a:endParaRPr lang="zh-CN" altLang="en-US" sz="2800">
            <a:latin typeface="Consolas" panose="020B0609020204030204" pitchFamily="49" charset="0"/>
            <a:cs typeface="Consolas" panose="020B0609020204030204" pitchFamily="49" charset="0"/>
          </a:endParaRPr>
        </a:p>
      </dgm:t>
    </dgm:pt>
    <dgm:pt modelId="{746033C2-531F-4593-9723-F87E1F6A6CAC}" type="sibTrans" cxnId="{A582245D-0479-4AEF-8C49-270F10514256}">
      <dgm:prSet custT="1"/>
      <dgm:spPr/>
      <dgm:t>
        <a:bodyPr/>
        <a:lstStyle/>
        <a:p>
          <a:endParaRPr lang="zh-CN" altLang="en-US" sz="1800">
            <a:latin typeface="Consolas" panose="020B0609020204030204" pitchFamily="49" charset="0"/>
            <a:cs typeface="Consolas" panose="020B0609020204030204" pitchFamily="49" charset="0"/>
          </a:endParaRPr>
        </a:p>
      </dgm:t>
    </dgm:pt>
    <dgm:pt modelId="{B7EF4A5E-E775-4B0C-9632-9807EE892A75}">
      <dgm:prSet phldrT="[文本]" custT="1"/>
      <dgm:spPr/>
      <dgm:t>
        <a:bodyPr/>
        <a:lstStyle/>
        <a:p>
          <a:r>
            <a:rPr lang="en-US" sz="2000" b="0" i="0" dirty="0" smtClean="0">
              <a:latin typeface="Consolas" panose="020B0609020204030204" pitchFamily="49" charset="0"/>
              <a:cs typeface="Consolas" panose="020B0609020204030204" pitchFamily="49" charset="0"/>
            </a:rPr>
            <a:t>introspection</a:t>
          </a:r>
          <a:endParaRPr lang="zh-CN" altLang="en-US" sz="2000" b="0" dirty="0">
            <a:latin typeface="Consolas" panose="020B0609020204030204" pitchFamily="49" charset="0"/>
            <a:cs typeface="Consolas" panose="020B0609020204030204" pitchFamily="49" charset="0"/>
          </a:endParaRPr>
        </a:p>
      </dgm:t>
    </dgm:pt>
    <dgm:pt modelId="{55DAEF1C-779F-4755-955E-8DCB912622B8}" type="parTrans" cxnId="{928A3B9B-A75B-49EE-920A-8B924544F2B8}">
      <dgm:prSet/>
      <dgm:spPr/>
      <dgm:t>
        <a:bodyPr/>
        <a:lstStyle/>
        <a:p>
          <a:endParaRPr lang="zh-CN" altLang="en-US" sz="2800">
            <a:latin typeface="Consolas" panose="020B0609020204030204" pitchFamily="49" charset="0"/>
            <a:cs typeface="Consolas" panose="020B0609020204030204" pitchFamily="49" charset="0"/>
          </a:endParaRPr>
        </a:p>
      </dgm:t>
    </dgm:pt>
    <dgm:pt modelId="{64577155-F730-4238-8076-F315C0099597}" type="sibTrans" cxnId="{928A3B9B-A75B-49EE-920A-8B924544F2B8}">
      <dgm:prSet/>
      <dgm:spPr/>
      <dgm:t>
        <a:bodyPr/>
        <a:lstStyle/>
        <a:p>
          <a:endParaRPr lang="zh-CN" altLang="en-US" sz="2800">
            <a:latin typeface="Consolas" panose="020B0609020204030204" pitchFamily="49" charset="0"/>
            <a:cs typeface="Consolas" panose="020B0609020204030204" pitchFamily="49" charset="0"/>
          </a:endParaRPr>
        </a:p>
      </dgm:t>
    </dgm:pt>
    <dgm:pt modelId="{BBF5839A-5BA7-4646-BB5F-53D0A8FF52BF}" type="pres">
      <dgm:prSet presAssocID="{B1201CAB-D5D8-48F6-9142-E6C53D7102A1}" presName="Name0" presStyleCnt="0">
        <dgm:presLayoutVars>
          <dgm:dir/>
          <dgm:resizeHandles val="exact"/>
        </dgm:presLayoutVars>
      </dgm:prSet>
      <dgm:spPr/>
    </dgm:pt>
    <dgm:pt modelId="{D979986A-0408-4E25-8308-DB55706AC63F}" type="pres">
      <dgm:prSet presAssocID="{B3C8A2A4-32C0-4EDC-AB2D-33CD62450876}" presName="node" presStyleLbl="node1" presStyleIdx="0" presStyleCnt="4">
        <dgm:presLayoutVars>
          <dgm:bulletEnabled val="1"/>
        </dgm:presLayoutVars>
      </dgm:prSet>
      <dgm:spPr/>
    </dgm:pt>
    <dgm:pt modelId="{49AA21C5-378A-45F5-977B-1F0AFBFB4992}" type="pres">
      <dgm:prSet presAssocID="{2DD4759C-210F-42C3-9C53-80E85AA273B7}" presName="sibTrans" presStyleLbl="sibTrans2D1" presStyleIdx="0" presStyleCnt="3"/>
      <dgm:spPr/>
    </dgm:pt>
    <dgm:pt modelId="{930DBC89-9CD5-4ED2-BD12-314CC5407805}" type="pres">
      <dgm:prSet presAssocID="{2DD4759C-210F-42C3-9C53-80E85AA273B7}" presName="connectorText" presStyleLbl="sibTrans2D1" presStyleIdx="0" presStyleCnt="3"/>
      <dgm:spPr/>
    </dgm:pt>
    <dgm:pt modelId="{F89E94E4-DB49-4A8B-8D1B-E0638F9C6F62}" type="pres">
      <dgm:prSet presAssocID="{62514FA0-BC36-4D58-8DE9-D2B4E96830F6}" presName="node" presStyleLbl="node1" presStyleIdx="1" presStyleCnt="4">
        <dgm:presLayoutVars>
          <dgm:bulletEnabled val="1"/>
        </dgm:presLayoutVars>
      </dgm:prSet>
      <dgm:spPr/>
      <dgm:t>
        <a:bodyPr/>
        <a:lstStyle/>
        <a:p>
          <a:endParaRPr lang="zh-CN" altLang="en-US"/>
        </a:p>
      </dgm:t>
    </dgm:pt>
    <dgm:pt modelId="{CC34E3C7-6684-4A51-8357-7E4B4A283833}" type="pres">
      <dgm:prSet presAssocID="{A2EA992B-FB4F-4165-81BB-964F3BF35D30}" presName="sibTrans" presStyleLbl="sibTrans2D1" presStyleIdx="1" presStyleCnt="3"/>
      <dgm:spPr/>
    </dgm:pt>
    <dgm:pt modelId="{4AC74AFF-CCE1-44AF-92B4-207A6A25CAB3}" type="pres">
      <dgm:prSet presAssocID="{A2EA992B-FB4F-4165-81BB-964F3BF35D30}" presName="connectorText" presStyleLbl="sibTrans2D1" presStyleIdx="1" presStyleCnt="3"/>
      <dgm:spPr/>
    </dgm:pt>
    <dgm:pt modelId="{01A4215B-55CB-4FED-A78E-3C641DF440FA}" type="pres">
      <dgm:prSet presAssocID="{A621FE96-3F3F-4832-952D-AACD048D05AB}" presName="node" presStyleLbl="node1" presStyleIdx="2" presStyleCnt="4">
        <dgm:presLayoutVars>
          <dgm:bulletEnabled val="1"/>
        </dgm:presLayoutVars>
      </dgm:prSet>
      <dgm:spPr/>
    </dgm:pt>
    <dgm:pt modelId="{1BF568D4-A330-4F0D-A007-BD1D85898607}" type="pres">
      <dgm:prSet presAssocID="{746033C2-531F-4593-9723-F87E1F6A6CAC}" presName="sibTrans" presStyleLbl="sibTrans2D1" presStyleIdx="2" presStyleCnt="3"/>
      <dgm:spPr/>
    </dgm:pt>
    <dgm:pt modelId="{3985ACFC-6036-415F-8B8F-021E71C2727E}" type="pres">
      <dgm:prSet presAssocID="{746033C2-531F-4593-9723-F87E1F6A6CAC}" presName="connectorText" presStyleLbl="sibTrans2D1" presStyleIdx="2" presStyleCnt="3"/>
      <dgm:spPr/>
    </dgm:pt>
    <dgm:pt modelId="{F10CA55C-9632-482B-863F-88145104BF87}" type="pres">
      <dgm:prSet presAssocID="{B7EF4A5E-E775-4B0C-9632-9807EE892A75}" presName="node" presStyleLbl="node1" presStyleIdx="3" presStyleCnt="4">
        <dgm:presLayoutVars>
          <dgm:bulletEnabled val="1"/>
        </dgm:presLayoutVars>
      </dgm:prSet>
      <dgm:spPr/>
      <dgm:t>
        <a:bodyPr/>
        <a:lstStyle/>
        <a:p>
          <a:endParaRPr lang="zh-CN" altLang="en-US"/>
        </a:p>
      </dgm:t>
    </dgm:pt>
  </dgm:ptLst>
  <dgm:cxnLst>
    <dgm:cxn modelId="{E96753F6-9908-4F88-99DB-599A5C488B31}" type="presOf" srcId="{A2EA992B-FB4F-4165-81BB-964F3BF35D30}" destId="{CC34E3C7-6684-4A51-8357-7E4B4A283833}" srcOrd="0" destOrd="0" presId="urn:microsoft.com/office/officeart/2005/8/layout/process1"/>
    <dgm:cxn modelId="{D6C45D31-B696-4B93-9F2D-6AC8E8F3DE27}" type="presOf" srcId="{A2EA992B-FB4F-4165-81BB-964F3BF35D30}" destId="{4AC74AFF-CCE1-44AF-92B4-207A6A25CAB3}" srcOrd="1" destOrd="0" presId="urn:microsoft.com/office/officeart/2005/8/layout/process1"/>
    <dgm:cxn modelId="{D40ED38E-AB1B-41C1-AA97-664A3AF5DE9F}" type="presOf" srcId="{2DD4759C-210F-42C3-9C53-80E85AA273B7}" destId="{930DBC89-9CD5-4ED2-BD12-314CC5407805}" srcOrd="1" destOrd="0" presId="urn:microsoft.com/office/officeart/2005/8/layout/process1"/>
    <dgm:cxn modelId="{A2D4F407-DE6A-4579-865B-3ACB4F8EED10}" type="presOf" srcId="{B7EF4A5E-E775-4B0C-9632-9807EE892A75}" destId="{F10CA55C-9632-482B-863F-88145104BF87}" srcOrd="0" destOrd="0" presId="urn:microsoft.com/office/officeart/2005/8/layout/process1"/>
    <dgm:cxn modelId="{89D5E6F9-9A6D-4E85-B807-CFEADF2DEA8F}" type="presOf" srcId="{B1201CAB-D5D8-48F6-9142-E6C53D7102A1}" destId="{BBF5839A-5BA7-4646-BB5F-53D0A8FF52BF}" srcOrd="0" destOrd="0" presId="urn:microsoft.com/office/officeart/2005/8/layout/process1"/>
    <dgm:cxn modelId="{0D1D282C-92B6-4B93-BE4A-657FEBCD3032}" type="presOf" srcId="{A621FE96-3F3F-4832-952D-AACD048D05AB}" destId="{01A4215B-55CB-4FED-A78E-3C641DF440FA}" srcOrd="0" destOrd="0" presId="urn:microsoft.com/office/officeart/2005/8/layout/process1"/>
    <dgm:cxn modelId="{F4E56D46-E704-4CD2-9E32-9D26E5A40772}" srcId="{B1201CAB-D5D8-48F6-9142-E6C53D7102A1}" destId="{62514FA0-BC36-4D58-8DE9-D2B4E96830F6}" srcOrd="1" destOrd="0" parTransId="{079BC219-FF0D-4548-90A0-3D954FABFA1E}" sibTransId="{A2EA992B-FB4F-4165-81BB-964F3BF35D30}"/>
    <dgm:cxn modelId="{928A3B9B-A75B-49EE-920A-8B924544F2B8}" srcId="{B1201CAB-D5D8-48F6-9142-E6C53D7102A1}" destId="{B7EF4A5E-E775-4B0C-9632-9807EE892A75}" srcOrd="3" destOrd="0" parTransId="{55DAEF1C-779F-4755-955E-8DCB912622B8}" sibTransId="{64577155-F730-4238-8076-F315C0099597}"/>
    <dgm:cxn modelId="{82898A94-7749-4F5A-828D-0B76AA0DE634}" type="presOf" srcId="{746033C2-531F-4593-9723-F87E1F6A6CAC}" destId="{3985ACFC-6036-415F-8B8F-021E71C2727E}" srcOrd="1" destOrd="0" presId="urn:microsoft.com/office/officeart/2005/8/layout/process1"/>
    <dgm:cxn modelId="{CECBDDBA-1647-4536-8DB1-6596AD643892}" type="presOf" srcId="{B3C8A2A4-32C0-4EDC-AB2D-33CD62450876}" destId="{D979986A-0408-4E25-8308-DB55706AC63F}" srcOrd="0" destOrd="0" presId="urn:microsoft.com/office/officeart/2005/8/layout/process1"/>
    <dgm:cxn modelId="{661ACB9C-3DB9-47D4-9711-7CB102EC1475}" type="presOf" srcId="{62514FA0-BC36-4D58-8DE9-D2B4E96830F6}" destId="{F89E94E4-DB49-4A8B-8D1B-E0638F9C6F62}" srcOrd="0" destOrd="0" presId="urn:microsoft.com/office/officeart/2005/8/layout/process1"/>
    <dgm:cxn modelId="{8D9AB4A8-86B5-47F8-8064-2696DAC27272}" srcId="{B1201CAB-D5D8-48F6-9142-E6C53D7102A1}" destId="{B3C8A2A4-32C0-4EDC-AB2D-33CD62450876}" srcOrd="0" destOrd="0" parTransId="{B29CBE5D-1190-40F9-9EC1-327969A81482}" sibTransId="{2DD4759C-210F-42C3-9C53-80E85AA273B7}"/>
    <dgm:cxn modelId="{886BD8E1-7054-4A4B-BD55-DDCED4809BFD}" type="presOf" srcId="{2DD4759C-210F-42C3-9C53-80E85AA273B7}" destId="{49AA21C5-378A-45F5-977B-1F0AFBFB4992}" srcOrd="0" destOrd="0" presId="urn:microsoft.com/office/officeart/2005/8/layout/process1"/>
    <dgm:cxn modelId="{A582245D-0479-4AEF-8C49-270F10514256}" srcId="{B1201CAB-D5D8-48F6-9142-E6C53D7102A1}" destId="{A621FE96-3F3F-4832-952D-AACD048D05AB}" srcOrd="2" destOrd="0" parTransId="{39855EA6-D594-4102-9D62-B7D10398E9D7}" sibTransId="{746033C2-531F-4593-9723-F87E1F6A6CAC}"/>
    <dgm:cxn modelId="{777A72D8-C27F-4EAC-9BA4-B238E4EE576B}" type="presOf" srcId="{746033C2-531F-4593-9723-F87E1F6A6CAC}" destId="{1BF568D4-A330-4F0D-A007-BD1D85898607}" srcOrd="0" destOrd="0" presId="urn:microsoft.com/office/officeart/2005/8/layout/process1"/>
    <dgm:cxn modelId="{AF179443-766E-4EBE-ACED-CE7E5963B74D}" type="presParOf" srcId="{BBF5839A-5BA7-4646-BB5F-53D0A8FF52BF}" destId="{D979986A-0408-4E25-8308-DB55706AC63F}" srcOrd="0" destOrd="0" presId="urn:microsoft.com/office/officeart/2005/8/layout/process1"/>
    <dgm:cxn modelId="{6091D86A-EA20-4B83-90BC-AD08F7CFF21A}" type="presParOf" srcId="{BBF5839A-5BA7-4646-BB5F-53D0A8FF52BF}" destId="{49AA21C5-378A-45F5-977B-1F0AFBFB4992}" srcOrd="1" destOrd="0" presId="urn:microsoft.com/office/officeart/2005/8/layout/process1"/>
    <dgm:cxn modelId="{E2BA8CE3-CFD0-4446-BB10-96A2CDA21FA7}" type="presParOf" srcId="{49AA21C5-378A-45F5-977B-1F0AFBFB4992}" destId="{930DBC89-9CD5-4ED2-BD12-314CC5407805}" srcOrd="0" destOrd="0" presId="urn:microsoft.com/office/officeart/2005/8/layout/process1"/>
    <dgm:cxn modelId="{C2931796-E731-4E9D-8106-2F6CEB54A2F0}" type="presParOf" srcId="{BBF5839A-5BA7-4646-BB5F-53D0A8FF52BF}" destId="{F89E94E4-DB49-4A8B-8D1B-E0638F9C6F62}" srcOrd="2" destOrd="0" presId="urn:microsoft.com/office/officeart/2005/8/layout/process1"/>
    <dgm:cxn modelId="{41699C62-6397-472C-B8D3-8E69FE751CCE}" type="presParOf" srcId="{BBF5839A-5BA7-4646-BB5F-53D0A8FF52BF}" destId="{CC34E3C7-6684-4A51-8357-7E4B4A283833}" srcOrd="3" destOrd="0" presId="urn:microsoft.com/office/officeart/2005/8/layout/process1"/>
    <dgm:cxn modelId="{343AE955-8DA4-4B26-B4B9-9ED0FC85FE71}" type="presParOf" srcId="{CC34E3C7-6684-4A51-8357-7E4B4A283833}" destId="{4AC74AFF-CCE1-44AF-92B4-207A6A25CAB3}" srcOrd="0" destOrd="0" presId="urn:microsoft.com/office/officeart/2005/8/layout/process1"/>
    <dgm:cxn modelId="{104D8B24-A59B-4552-BFE0-3F7537905B10}" type="presParOf" srcId="{BBF5839A-5BA7-4646-BB5F-53D0A8FF52BF}" destId="{01A4215B-55CB-4FED-A78E-3C641DF440FA}" srcOrd="4" destOrd="0" presId="urn:microsoft.com/office/officeart/2005/8/layout/process1"/>
    <dgm:cxn modelId="{B33BF38C-D67A-4546-9DF3-D8F91A4828D6}" type="presParOf" srcId="{BBF5839A-5BA7-4646-BB5F-53D0A8FF52BF}" destId="{1BF568D4-A330-4F0D-A007-BD1D85898607}" srcOrd="5" destOrd="0" presId="urn:microsoft.com/office/officeart/2005/8/layout/process1"/>
    <dgm:cxn modelId="{6BC71817-2CA1-45B7-9E68-9D1F0711AB08}" type="presParOf" srcId="{1BF568D4-A330-4F0D-A007-BD1D85898607}" destId="{3985ACFC-6036-415F-8B8F-021E71C2727E}" srcOrd="0" destOrd="0" presId="urn:microsoft.com/office/officeart/2005/8/layout/process1"/>
    <dgm:cxn modelId="{A36C4A36-B9E1-4DEB-8C7A-C4AF7B03F8A5}" type="presParOf" srcId="{BBF5839A-5BA7-4646-BB5F-53D0A8FF52BF}" destId="{F10CA55C-9632-482B-863F-88145104BF8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9986A-0408-4E25-8308-DB55706AC63F}">
      <dsp:nvSpPr>
        <dsp:cNvPr id="0" name=""/>
        <dsp:cNvSpPr/>
      </dsp:nvSpPr>
      <dsp:spPr>
        <a:xfrm>
          <a:off x="4891" y="2067770"/>
          <a:ext cx="2138543" cy="1283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Consolas" panose="020B0609020204030204" pitchFamily="49" charset="0"/>
              <a:cs typeface="Consolas" panose="020B0609020204030204" pitchFamily="49" charset="0"/>
            </a:rPr>
            <a:t>Entry</a:t>
          </a:r>
          <a:endParaRPr lang="zh-CN" altLang="en-US" sz="2000" kern="1200" dirty="0">
            <a:latin typeface="Consolas" panose="020B0609020204030204" pitchFamily="49" charset="0"/>
            <a:cs typeface="Consolas" panose="020B0609020204030204" pitchFamily="49" charset="0"/>
          </a:endParaRPr>
        </a:p>
      </dsp:txBody>
      <dsp:txXfrm>
        <a:off x="42472" y="2105351"/>
        <a:ext cx="2063381" cy="1207964"/>
      </dsp:txXfrm>
    </dsp:sp>
    <dsp:sp modelId="{49AA21C5-378A-45F5-977B-1F0AFBFB4992}">
      <dsp:nvSpPr>
        <dsp:cNvPr id="0" name=""/>
        <dsp:cNvSpPr/>
      </dsp:nvSpPr>
      <dsp:spPr>
        <a:xfrm>
          <a:off x="2357289" y="2444154"/>
          <a:ext cx="453371" cy="5303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latin typeface="Consolas" panose="020B0609020204030204" pitchFamily="49" charset="0"/>
            <a:cs typeface="Consolas" panose="020B0609020204030204" pitchFamily="49" charset="0"/>
          </a:endParaRPr>
        </a:p>
      </dsp:txBody>
      <dsp:txXfrm>
        <a:off x="2357289" y="2550226"/>
        <a:ext cx="317360" cy="318214"/>
      </dsp:txXfrm>
    </dsp:sp>
    <dsp:sp modelId="{F89E94E4-DB49-4A8B-8D1B-E0638F9C6F62}">
      <dsp:nvSpPr>
        <dsp:cNvPr id="0" name=""/>
        <dsp:cNvSpPr/>
      </dsp:nvSpPr>
      <dsp:spPr>
        <a:xfrm>
          <a:off x="2998852" y="2067770"/>
          <a:ext cx="2138543" cy="1283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Consolas" panose="020B0609020204030204" pitchFamily="49" charset="0"/>
              <a:cs typeface="Consolas" panose="020B0609020204030204" pitchFamily="49" charset="0"/>
            </a:rPr>
            <a:t>Gathering</a:t>
          </a:r>
          <a:endParaRPr lang="zh-CN" altLang="en-US" sz="2000" kern="1200" dirty="0">
            <a:latin typeface="Consolas" panose="020B0609020204030204" pitchFamily="49" charset="0"/>
            <a:cs typeface="Consolas" panose="020B0609020204030204" pitchFamily="49" charset="0"/>
          </a:endParaRPr>
        </a:p>
      </dsp:txBody>
      <dsp:txXfrm>
        <a:off x="3036433" y="2105351"/>
        <a:ext cx="2063381" cy="1207964"/>
      </dsp:txXfrm>
    </dsp:sp>
    <dsp:sp modelId="{CC34E3C7-6684-4A51-8357-7E4B4A283833}">
      <dsp:nvSpPr>
        <dsp:cNvPr id="0" name=""/>
        <dsp:cNvSpPr/>
      </dsp:nvSpPr>
      <dsp:spPr>
        <a:xfrm>
          <a:off x="5351250" y="2444154"/>
          <a:ext cx="453371" cy="5303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latin typeface="Consolas" panose="020B0609020204030204" pitchFamily="49" charset="0"/>
            <a:cs typeface="Consolas" panose="020B0609020204030204" pitchFamily="49" charset="0"/>
          </a:endParaRPr>
        </a:p>
      </dsp:txBody>
      <dsp:txXfrm>
        <a:off x="5351250" y="2550226"/>
        <a:ext cx="317360" cy="318214"/>
      </dsp:txXfrm>
    </dsp:sp>
    <dsp:sp modelId="{01A4215B-55CB-4FED-A78E-3C641DF440FA}">
      <dsp:nvSpPr>
        <dsp:cNvPr id="0" name=""/>
        <dsp:cNvSpPr/>
      </dsp:nvSpPr>
      <dsp:spPr>
        <a:xfrm>
          <a:off x="5992813" y="2067770"/>
          <a:ext cx="2138543" cy="1283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Consolas" panose="020B0609020204030204" pitchFamily="49" charset="0"/>
              <a:cs typeface="Consolas" panose="020B0609020204030204" pitchFamily="49" charset="0"/>
            </a:rPr>
            <a:t>Expand</a:t>
          </a:r>
          <a:endParaRPr lang="zh-CN" altLang="en-US" sz="2000" kern="1200" dirty="0">
            <a:latin typeface="Consolas" panose="020B0609020204030204" pitchFamily="49" charset="0"/>
            <a:cs typeface="Consolas" panose="020B0609020204030204" pitchFamily="49" charset="0"/>
          </a:endParaRPr>
        </a:p>
      </dsp:txBody>
      <dsp:txXfrm>
        <a:off x="6030394" y="2105351"/>
        <a:ext cx="2063381" cy="1207964"/>
      </dsp:txXfrm>
    </dsp:sp>
    <dsp:sp modelId="{1BF568D4-A330-4F0D-A007-BD1D85898607}">
      <dsp:nvSpPr>
        <dsp:cNvPr id="0" name=""/>
        <dsp:cNvSpPr/>
      </dsp:nvSpPr>
      <dsp:spPr>
        <a:xfrm>
          <a:off x="8345211" y="2444154"/>
          <a:ext cx="453371" cy="5303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latin typeface="Consolas" panose="020B0609020204030204" pitchFamily="49" charset="0"/>
            <a:cs typeface="Consolas" panose="020B0609020204030204" pitchFamily="49" charset="0"/>
          </a:endParaRPr>
        </a:p>
      </dsp:txBody>
      <dsp:txXfrm>
        <a:off x="8345211" y="2550226"/>
        <a:ext cx="317360" cy="318214"/>
      </dsp:txXfrm>
    </dsp:sp>
    <dsp:sp modelId="{F10CA55C-9632-482B-863F-88145104BF87}">
      <dsp:nvSpPr>
        <dsp:cNvPr id="0" name=""/>
        <dsp:cNvSpPr/>
      </dsp:nvSpPr>
      <dsp:spPr>
        <a:xfrm>
          <a:off x="8986775" y="2067770"/>
          <a:ext cx="2138543" cy="1283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smtClean="0">
              <a:latin typeface="Consolas" panose="020B0609020204030204" pitchFamily="49" charset="0"/>
              <a:cs typeface="Consolas" panose="020B0609020204030204" pitchFamily="49" charset="0"/>
            </a:rPr>
            <a:t>introspection</a:t>
          </a:r>
          <a:endParaRPr lang="zh-CN" altLang="en-US" sz="2000" b="0" kern="1200" dirty="0">
            <a:latin typeface="Consolas" panose="020B0609020204030204" pitchFamily="49" charset="0"/>
            <a:cs typeface="Consolas" panose="020B0609020204030204" pitchFamily="49" charset="0"/>
          </a:endParaRPr>
        </a:p>
      </dsp:txBody>
      <dsp:txXfrm>
        <a:off x="9024356" y="2105351"/>
        <a:ext cx="2063381" cy="12079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12/3/2015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B80C674-7DFC-42FE-B9CD-82963CDB1557}" type="datetimeFigureOut">
              <a:rPr lang="en-US" dirty="0"/>
              <a:t>12/3/2015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076456F-F47D-4F25-8053-2A695DA0CA7D}" type="datetimeFigureOut">
              <a:rPr lang="en-US" dirty="0"/>
              <a:t>12/3/2015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D6C7379-69CC-4837-9905-BEBA22830C8A}" type="datetimeFigureOut">
              <a:rPr lang="en-US" dirty="0"/>
              <a:t>12/3/2015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9EB8B7E-8AEE-4F10-BFEE-C999AD004D36}" type="datetimeFigureOut">
              <a:rPr lang="en-US" dirty="0"/>
              <a:t>12/3/2015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668F3F9-58BC-440B-B37B-805B9055EF92}" type="datetimeFigureOut">
              <a:rPr lang="en-US" dirty="0"/>
              <a:t>12/3/2015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0D5A53AF-48EA-489D-8260-9DCAB666386A}" type="datetimeFigureOut">
              <a:rPr lang="en-US" dirty="0"/>
              <a:t>12/3/2015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smtClean="0"/>
              <a:t>单击此处编辑母版标题样式</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12/3/2015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20000" y="2505075"/>
            <a:ext cx="50252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smtClean="0"/>
              <a:t>单击此处编辑母版文本样式</a:t>
            </a:r>
          </a:p>
        </p:txBody>
      </p:sp>
      <p:sp>
        <p:nvSpPr>
          <p:cNvPr id="6" name="Content Placeholder 5"/>
          <p:cNvSpPr>
            <a:spLocks noGrp="1"/>
          </p:cNvSpPr>
          <p:nvPr>
            <p:ph sz="quarter" idx="4"/>
          </p:nvPr>
        </p:nvSpPr>
        <p:spPr>
          <a:xfrm>
            <a:off x="6319840" y="2505075"/>
            <a:ext cx="503554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12/3/2015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12/3/2015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12/3/2015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7D1BD23-6E54-4D9D-AD88-A2813C73CC25}" type="datetimeFigureOut">
              <a:rPr lang="en-US" dirty="0"/>
              <a:t>12/3/2015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471A834-4F3C-4AF9-9C74-05EC35A0F292}" type="datetimeFigureOut">
              <a:rPr lang="en-US" dirty="0"/>
              <a:t>12/3/2015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12/3/2015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114" y="119269"/>
            <a:ext cx="4773701" cy="1689762"/>
          </a:xfrm>
          <a:prstGeom prst="rect">
            <a:avLst/>
          </a:prstGeom>
        </p:spPr>
      </p:pic>
      <p:sp>
        <p:nvSpPr>
          <p:cNvPr id="5" name="文本框 4"/>
          <p:cNvSpPr txBox="1"/>
          <p:nvPr/>
        </p:nvSpPr>
        <p:spPr>
          <a:xfrm>
            <a:off x="1637354" y="3080477"/>
            <a:ext cx="8917220" cy="1384995"/>
          </a:xfrm>
          <a:prstGeom prst="rect">
            <a:avLst/>
          </a:prstGeom>
          <a:noFill/>
        </p:spPr>
        <p:txBody>
          <a:bodyPr wrap="square" rtlCol="0">
            <a:spAutoFit/>
          </a:bodyPr>
          <a:lstStyle/>
          <a:p>
            <a:pPr algn="ctr"/>
            <a:r>
              <a:rPr lang="en-US" altLang="zh-CN" sz="2800" dirty="0" smtClean="0">
                <a:latin typeface="Consolas" panose="020B0609020204030204" pitchFamily="49" charset="0"/>
                <a:cs typeface="Consolas" panose="020B0609020204030204" pitchFamily="49" charset="0"/>
              </a:rPr>
              <a:t>The outlook of future work</a:t>
            </a:r>
          </a:p>
          <a:p>
            <a:pPr algn="ctr"/>
            <a:r>
              <a:rPr lang="en-US" altLang="zh-CN" sz="2800" dirty="0" smtClean="0">
                <a:latin typeface="Consolas" panose="020B0609020204030204" pitchFamily="49" charset="0"/>
                <a:cs typeface="Consolas" panose="020B0609020204030204" pitchFamily="49" charset="0"/>
              </a:rPr>
              <a:t>Network Robustness In </a:t>
            </a:r>
            <a:r>
              <a:rPr lang="en-US" altLang="zh-CN" sz="2800" dirty="0">
                <a:latin typeface="Consolas" panose="020B0609020204030204" pitchFamily="49" charset="0"/>
                <a:cs typeface="Consolas" panose="020B0609020204030204" pitchFamily="49" charset="0"/>
              </a:rPr>
              <a:t>T</a:t>
            </a:r>
            <a:r>
              <a:rPr lang="en-US" altLang="zh-CN" sz="2800" dirty="0" smtClean="0">
                <a:latin typeface="Consolas" panose="020B0609020204030204" pitchFamily="49" charset="0"/>
                <a:cs typeface="Consolas" panose="020B0609020204030204" pitchFamily="49" charset="0"/>
              </a:rPr>
              <a:t>he Near Space Airship Deployment Optimization</a:t>
            </a:r>
          </a:p>
        </p:txBody>
      </p:sp>
      <p:sp>
        <p:nvSpPr>
          <p:cNvPr id="6" name="文本框 5"/>
          <p:cNvSpPr txBox="1"/>
          <p:nvPr/>
        </p:nvSpPr>
        <p:spPr>
          <a:xfrm>
            <a:off x="5475441" y="5367586"/>
            <a:ext cx="1241045" cy="369332"/>
          </a:xfrm>
          <a:prstGeom prst="rect">
            <a:avLst/>
          </a:prstGeom>
          <a:noFill/>
        </p:spPr>
        <p:txBody>
          <a:bodyPr wrap="none" rtlCol="0">
            <a:spAutoFit/>
          </a:bodyPr>
          <a:lstStyle/>
          <a:p>
            <a:r>
              <a:rPr lang="en-US" altLang="zh-CN" dirty="0" err="1" smtClean="0">
                <a:latin typeface="Consolas" panose="020B0609020204030204" pitchFamily="49" charset="0"/>
                <a:cs typeface="Consolas" panose="020B0609020204030204" pitchFamily="49" charset="0"/>
              </a:rPr>
              <a:t>WangZhao</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19998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6350" y="570249"/>
            <a:ext cx="9180911" cy="646331"/>
          </a:xfrm>
          <a:prstGeom prst="rect">
            <a:avLst/>
          </a:prstGeom>
          <a:noFill/>
        </p:spPr>
        <p:txBody>
          <a:bodyPr wrap="none" rtlCol="0">
            <a:spAutoFit/>
          </a:bodyPr>
          <a:lstStyle/>
          <a:p>
            <a:r>
              <a:rPr lang="en-US" altLang="zh-CN" sz="3600" dirty="0" smtClean="0"/>
              <a:t>Robustness Measurement In Coupled Networks</a:t>
            </a:r>
            <a:endParaRPr lang="zh-CN" altLang="en-US" sz="3600" dirty="0"/>
          </a:p>
        </p:txBody>
      </p:sp>
      <p:sp>
        <p:nvSpPr>
          <p:cNvPr id="3" name="文本框 2"/>
          <p:cNvSpPr txBox="1"/>
          <p:nvPr/>
        </p:nvSpPr>
        <p:spPr>
          <a:xfrm>
            <a:off x="516350" y="1519707"/>
            <a:ext cx="2303836" cy="369332"/>
          </a:xfrm>
          <a:prstGeom prst="rect">
            <a:avLst/>
          </a:prstGeom>
          <a:noFill/>
        </p:spPr>
        <p:txBody>
          <a:bodyPr wrap="none" rtlCol="0">
            <a:spAutoFit/>
          </a:bodyPr>
          <a:lstStyle/>
          <a:p>
            <a:r>
              <a:rPr lang="en-US" altLang="zh-CN" dirty="0" smtClean="0"/>
              <a:t>A pair of sub networks</a:t>
            </a:r>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3358120" y="2279560"/>
                <a:ext cx="5558958" cy="12631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𝑅</m:t>
                          </m:r>
                        </m:e>
                        <m:sub>
                          <m:r>
                            <a:rPr lang="en-US" altLang="zh-CN" sz="2800" b="0" i="1" smtClean="0">
                              <a:latin typeface="Cambria Math" panose="02040503050406030204" pitchFamily="18" charset="0"/>
                            </a:rPr>
                            <m:t>𝑟𝑐</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𝑁</m:t>
                          </m:r>
                        </m:den>
                      </m:f>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𝑁</m:t>
                          </m:r>
                        </m:sub>
                        <m:sup>
                          <m:r>
                            <a:rPr lang="en-US" altLang="zh-CN" sz="2800" b="0" i="1" smtClean="0">
                              <a:latin typeface="Cambria Math" panose="02040503050406030204" pitchFamily="18" charset="0"/>
                            </a:rPr>
                            <m:t>1</m:t>
                          </m:r>
                        </m:sup>
                        <m:e>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𝑝</m:t>
                              </m:r>
                              <m:r>
                                <a:rPr lang="en-US" altLang="zh-CN" sz="2800" b="0" i="1" smtClean="0">
                                  <a:latin typeface="Cambria Math" panose="02040503050406030204" pitchFamily="18" charset="0"/>
                                  <a:ea typeface="Cambria Math" panose="02040503050406030204" pitchFamily="18" charset="0"/>
                                </a:rPr>
                                <m:t>×</m:t>
                              </m:r>
                              <m:sSup>
                                <m:sSupPr>
                                  <m:ctrlPr>
                                    <a:rPr lang="en-US" altLang="zh-CN" sz="2800" b="0" i="1" smtClean="0">
                                      <a:latin typeface="Cambria Math" panose="02040503050406030204" pitchFamily="18" charset="0"/>
                                      <a:ea typeface="Cambria Math" panose="02040503050406030204" pitchFamily="18" charset="0"/>
                                    </a:rPr>
                                  </m:ctrlPr>
                                </m:sSupPr>
                                <m:e>
                                  <m:d>
                                    <m:dPr>
                                      <m:ctrlPr>
                                        <a:rPr lang="en-US" altLang="zh-CN" sz="2800" b="0" i="1" smtClean="0">
                                          <a:latin typeface="Cambria Math" panose="02040503050406030204" pitchFamily="18" charset="0"/>
                                          <a:ea typeface="Cambria Math" panose="02040503050406030204" pitchFamily="18" charset="0"/>
                                        </a:rPr>
                                      </m:ctrlPr>
                                    </m:dPr>
                                    <m:e>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𝑆</m:t>
                                          </m:r>
                                        </m:e>
                                        <m:sub>
                                          <m:r>
                                            <a:rPr lang="en-US" altLang="zh-CN" sz="2800" b="0" i="1" smtClean="0">
                                              <a:latin typeface="Cambria Math" panose="02040503050406030204" pitchFamily="18" charset="0"/>
                                              <a:ea typeface="Cambria Math" panose="02040503050406030204" pitchFamily="18" charset="0"/>
                                            </a:rPr>
                                            <m:t>1</m:t>
                                          </m:r>
                                        </m:sub>
                                      </m:sSub>
                                    </m:e>
                                  </m:d>
                                </m:e>
                                <m:sup>
                                  <m:r>
                                    <a:rPr lang="en-US" altLang="zh-CN" sz="2800" b="0" i="1" smtClean="0">
                                      <a:latin typeface="Cambria Math" panose="02040503050406030204" pitchFamily="18" charset="0"/>
                                      <a:ea typeface="Cambria Math" panose="02040503050406030204" pitchFamily="18" charset="0"/>
                                    </a:rPr>
                                    <m:t>𝑟</m:t>
                                  </m:r>
                                </m:sup>
                              </m:sSup>
                              <m:r>
                                <a:rPr lang="en-US" altLang="zh-CN" sz="2800" b="0"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d>
                                    <m:dPr>
                                      <m:ctrlPr>
                                        <a:rPr lang="en-US" altLang="zh-CN" sz="2800" i="1">
                                          <a:latin typeface="Cambria Math" panose="02040503050406030204" pitchFamily="18" charset="0"/>
                                          <a:ea typeface="Cambria Math" panose="02040503050406030204" pitchFamily="18" charset="0"/>
                                        </a:rPr>
                                      </m:ctrlPr>
                                    </m:dPr>
                                    <m:e>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𝑆</m:t>
                                          </m:r>
                                        </m:e>
                                        <m:sub>
                                          <m:r>
                                            <a:rPr lang="en-US" altLang="zh-CN" sz="2800" b="0" i="1" smtClean="0">
                                              <a:latin typeface="Cambria Math" panose="02040503050406030204" pitchFamily="18" charset="0"/>
                                              <a:ea typeface="Cambria Math" panose="02040503050406030204" pitchFamily="18" charset="0"/>
                                            </a:rPr>
                                            <m:t>2</m:t>
                                          </m:r>
                                        </m:sub>
                                      </m:sSub>
                                    </m:e>
                                  </m:d>
                                </m:e>
                                <m:sup>
                                  <m:r>
                                    <a:rPr lang="en-US" altLang="zh-CN" sz="2800" b="0" i="1" smtClean="0">
                                      <a:latin typeface="Cambria Math" panose="02040503050406030204" pitchFamily="18" charset="0"/>
                                      <a:ea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𝑟</m:t>
                                  </m:r>
                                </m:sup>
                              </m:sSup>
                            </m:e>
                          </m:d>
                        </m:e>
                      </m:nary>
                    </m:oMath>
                  </m:oMathPara>
                </a14:m>
                <a:endParaRPr lang="zh-CN" altLang="en-US" sz="2800" dirty="0"/>
              </a:p>
            </p:txBody>
          </p:sp>
        </mc:Choice>
        <mc:Fallback>
          <p:sp>
            <p:nvSpPr>
              <p:cNvPr id="4" name="文本框 3"/>
              <p:cNvSpPr txBox="1">
                <a:spLocks noRot="1" noChangeAspect="1" noMove="1" noResize="1" noEditPoints="1" noAdjustHandles="1" noChangeArrowheads="1" noChangeShapeType="1" noTextEdit="1"/>
              </p:cNvSpPr>
              <p:nvPr/>
            </p:nvSpPr>
            <p:spPr>
              <a:xfrm>
                <a:off x="3358120" y="2279560"/>
                <a:ext cx="5558958" cy="1263166"/>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516350" y="3992451"/>
                <a:ext cx="8776698" cy="1477328"/>
              </a:xfrm>
              <a:prstGeom prst="rect">
                <a:avLst/>
              </a:prstGeom>
              <a:noFill/>
            </p:spPr>
            <p:txBody>
              <a:bodyPr wrap="none" rtlCol="0">
                <a:spAutoFit/>
              </a:bodyPr>
              <a:lstStyle/>
              <a:p>
                <a:r>
                  <a:rPr lang="en-US" altLang="zh-CN" dirty="0" smtClean="0"/>
                  <a:t>Where:</a:t>
                </a:r>
              </a:p>
              <a:p>
                <a:pPr marL="285750" indent="-285750">
                  <a:buFont typeface="Wingdings" panose="05000000000000000000" pitchFamily="2" charset="2"/>
                  <a:buChar char="l"/>
                </a:pPr>
                <a:r>
                  <a:rPr lang="en-US" altLang="zh-CN" dirty="0" smtClean="0"/>
                  <a:t>N is the number of nodes in the whole system</a:t>
                </a:r>
              </a:p>
              <a:p>
                <a:pPr marL="285750" indent="-285750">
                  <a:buFont typeface="Wingdings" panose="05000000000000000000" pitchFamily="2" charset="2"/>
                  <a:buChar char="l"/>
                </a:pPr>
                <a:r>
                  <a:rPr lang="en-US" altLang="zh-CN" dirty="0" smtClean="0"/>
                  <a:t>p is the fraction of nodes in the network recovered</a:t>
                </a:r>
              </a:p>
              <a:p>
                <a:pPr marL="285750" indent="-285750">
                  <a:buFont typeface="Wingdings" panose="05000000000000000000" pitchFamily="2" charset="2"/>
                  <a:buChar char="l"/>
                </a:pP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1</m:t>
                        </m:r>
                      </m:sub>
                    </m:sSub>
                  </m:oMath>
                </a14:m>
                <a:r>
                  <a:rPr lang="en-US" altLang="zh-CN" dirty="0" smtClean="0"/>
                  <a:t> or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2</m:t>
                        </m:r>
                      </m:sub>
                    </m:sSub>
                  </m:oMath>
                </a14:m>
                <a:r>
                  <a:rPr lang="en-US" altLang="zh-CN" dirty="0" smtClean="0"/>
                  <a:t> is the ratio of nodes in the largest connected part of the recovered sub network </a:t>
                </a:r>
              </a:p>
              <a:p>
                <a:pPr marL="285750" indent="-285750">
                  <a:buFont typeface="Wingdings" panose="05000000000000000000" pitchFamily="2" charset="2"/>
                  <a:buChar char="l"/>
                </a:pPr>
                <a:r>
                  <a:rPr lang="en-US" altLang="zh-CN" dirty="0" smtClean="0"/>
                  <a:t>r is the mixing parameter</a:t>
                </a:r>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516350" y="3992451"/>
                <a:ext cx="8776698" cy="1477328"/>
              </a:xfrm>
              <a:prstGeom prst="rect">
                <a:avLst/>
              </a:prstGeom>
              <a:blipFill rotWithShape="0">
                <a:blip r:embed="rId3"/>
                <a:stretch>
                  <a:fillRect l="-625" t="-2479" b="-5785"/>
                </a:stretch>
              </a:blipFill>
            </p:spPr>
            <p:txBody>
              <a:bodyPr/>
              <a:lstStyle/>
              <a:p>
                <a:r>
                  <a:rPr lang="zh-CN" altLang="en-US">
                    <a:noFill/>
                  </a:rPr>
                  <a:t> </a:t>
                </a:r>
              </a:p>
            </p:txBody>
          </p:sp>
        </mc:Fallback>
      </mc:AlternateContent>
      <p:sp>
        <p:nvSpPr>
          <p:cNvPr id="6" name="文本框 5"/>
          <p:cNvSpPr txBox="1"/>
          <p:nvPr/>
        </p:nvSpPr>
        <p:spPr>
          <a:xfrm>
            <a:off x="167426" y="6108637"/>
            <a:ext cx="11771289" cy="646331"/>
          </a:xfrm>
          <a:prstGeom prst="rect">
            <a:avLst/>
          </a:prstGeom>
          <a:noFill/>
        </p:spPr>
        <p:txBody>
          <a:bodyPr wrap="square" rtlCol="0">
            <a:spAutoFit/>
          </a:bodyPr>
          <a:lstStyle/>
          <a:p>
            <a:r>
              <a:rPr lang="en-US" altLang="zh-CN" dirty="0"/>
              <a:t>Gong, M., Ma, L., </a:t>
            </a:r>
            <a:r>
              <a:rPr lang="en-US" altLang="zh-CN" dirty="0" err="1"/>
              <a:t>Cai</a:t>
            </a:r>
            <a:r>
              <a:rPr lang="en-US" altLang="zh-CN" dirty="0"/>
              <a:t>, Q., &amp; Jiao, L. (2015). Enhancing robustness of coupled networks under targeted recoveries.. </a:t>
            </a:r>
            <a:r>
              <a:rPr lang="en-US" altLang="zh-CN" i="1" dirty="0"/>
              <a:t>Scientific </a:t>
            </a:r>
            <a:r>
              <a:rPr lang="en-US" altLang="zh-CN" i="1" dirty="0" smtClean="0"/>
              <a:t>Reports</a:t>
            </a:r>
            <a:endParaRPr lang="en-US" altLang="zh-CN" dirty="0"/>
          </a:p>
        </p:txBody>
      </p:sp>
    </p:spTree>
    <p:extLst>
      <p:ext uri="{BB962C8B-B14F-4D97-AF65-F5344CB8AC3E}">
        <p14:creationId xmlns:p14="http://schemas.microsoft.com/office/powerpoint/2010/main" val="570700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6350" y="570249"/>
            <a:ext cx="9180911" cy="646331"/>
          </a:xfrm>
          <a:prstGeom prst="rect">
            <a:avLst/>
          </a:prstGeom>
          <a:noFill/>
        </p:spPr>
        <p:txBody>
          <a:bodyPr wrap="none" rtlCol="0">
            <a:spAutoFit/>
          </a:bodyPr>
          <a:lstStyle/>
          <a:p>
            <a:r>
              <a:rPr lang="en-US" altLang="zh-CN" sz="3600" dirty="0" smtClean="0"/>
              <a:t>Robustness Measurement In Coupled Networks</a:t>
            </a:r>
            <a:endParaRPr lang="zh-CN" altLang="en-US" sz="3600" dirty="0"/>
          </a:p>
        </p:txBody>
      </p:sp>
      <p:sp>
        <p:nvSpPr>
          <p:cNvPr id="3" name="文本框 2"/>
          <p:cNvSpPr txBox="1"/>
          <p:nvPr/>
        </p:nvSpPr>
        <p:spPr>
          <a:xfrm>
            <a:off x="516350" y="1519707"/>
            <a:ext cx="2433680" cy="369332"/>
          </a:xfrm>
          <a:prstGeom prst="rect">
            <a:avLst/>
          </a:prstGeom>
          <a:noFill/>
        </p:spPr>
        <p:txBody>
          <a:bodyPr wrap="none" rtlCol="0">
            <a:spAutoFit/>
          </a:bodyPr>
          <a:lstStyle/>
          <a:p>
            <a:r>
              <a:rPr lang="en-US" altLang="zh-CN" dirty="0" smtClean="0"/>
              <a:t>For more sub networks:</a:t>
            </a:r>
          </a:p>
        </p:txBody>
      </p:sp>
      <mc:AlternateContent xmlns:mc="http://schemas.openxmlformats.org/markup-compatibility/2006">
        <mc:Choice xmlns:a14="http://schemas.microsoft.com/office/drawing/2010/main" Requires="a14">
          <p:sp>
            <p:nvSpPr>
              <p:cNvPr id="4" name="文本框 3"/>
              <p:cNvSpPr txBox="1"/>
              <p:nvPr/>
            </p:nvSpPr>
            <p:spPr>
              <a:xfrm>
                <a:off x="1838414" y="2485622"/>
                <a:ext cx="8819273" cy="12631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𝑅</m:t>
                          </m:r>
                        </m:e>
                        <m:sub>
                          <m:r>
                            <a:rPr lang="en-US" altLang="zh-CN" sz="2800" b="0" i="1" smtClean="0">
                              <a:latin typeface="Cambria Math" panose="02040503050406030204" pitchFamily="18" charset="0"/>
                            </a:rPr>
                            <m:t>𝑟𝑐</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𝑁</m:t>
                          </m:r>
                        </m:den>
                      </m:f>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𝑁</m:t>
                          </m:r>
                        </m:sub>
                        <m:sup>
                          <m:r>
                            <a:rPr lang="en-US" altLang="zh-CN" sz="2800" b="0" i="1" smtClean="0">
                              <a:latin typeface="Cambria Math" panose="02040503050406030204" pitchFamily="18" charset="0"/>
                            </a:rPr>
                            <m:t>1</m:t>
                          </m:r>
                        </m:sup>
                        <m:e>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𝑝</m:t>
                              </m:r>
                              <m:r>
                                <a:rPr lang="en-US" altLang="zh-CN" sz="2800" b="0" i="1" smtClean="0">
                                  <a:latin typeface="Cambria Math" panose="02040503050406030204" pitchFamily="18" charset="0"/>
                                  <a:ea typeface="Cambria Math" panose="02040503050406030204" pitchFamily="18" charset="0"/>
                                </a:rPr>
                                <m:t>×</m:t>
                              </m:r>
                              <m:sSup>
                                <m:sSupPr>
                                  <m:ctrlPr>
                                    <a:rPr lang="en-US" altLang="zh-CN" sz="2800" b="0" i="1" smtClean="0">
                                      <a:latin typeface="Cambria Math" panose="02040503050406030204" pitchFamily="18" charset="0"/>
                                      <a:ea typeface="Cambria Math" panose="02040503050406030204" pitchFamily="18" charset="0"/>
                                    </a:rPr>
                                  </m:ctrlPr>
                                </m:sSupPr>
                                <m:e>
                                  <m:d>
                                    <m:dPr>
                                      <m:ctrlPr>
                                        <a:rPr lang="en-US" altLang="zh-CN" sz="2800" b="0" i="1" smtClean="0">
                                          <a:latin typeface="Cambria Math" panose="02040503050406030204" pitchFamily="18" charset="0"/>
                                          <a:ea typeface="Cambria Math" panose="02040503050406030204" pitchFamily="18" charset="0"/>
                                        </a:rPr>
                                      </m:ctrlPr>
                                    </m:dPr>
                                    <m:e>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𝑆</m:t>
                                          </m:r>
                                        </m:e>
                                        <m:sub>
                                          <m:r>
                                            <a:rPr lang="en-US" altLang="zh-CN" sz="2800" b="0" i="1" smtClean="0">
                                              <a:latin typeface="Cambria Math" panose="02040503050406030204" pitchFamily="18" charset="0"/>
                                              <a:ea typeface="Cambria Math" panose="02040503050406030204" pitchFamily="18" charset="0"/>
                                            </a:rPr>
                                            <m:t>1</m:t>
                                          </m:r>
                                        </m:sub>
                                      </m:sSub>
                                    </m:e>
                                  </m:d>
                                </m:e>
                                <m:sup>
                                  <m:r>
                                    <a:rPr lang="en-US" altLang="zh-CN" sz="2800" b="0" i="1" smtClean="0">
                                      <a:latin typeface="Cambria Math" panose="02040503050406030204" pitchFamily="18" charset="0"/>
                                      <a:ea typeface="Cambria Math" panose="02040503050406030204" pitchFamily="18" charset="0"/>
                                    </a:rPr>
                                    <m:t>𝑟</m:t>
                                  </m:r>
                                  <m:r>
                                    <a:rPr lang="en-US" altLang="zh-CN" sz="2800" b="0" i="1" smtClean="0">
                                      <a:latin typeface="Cambria Math" panose="02040503050406030204" pitchFamily="18" charset="0"/>
                                      <a:ea typeface="Cambria Math" panose="02040503050406030204" pitchFamily="18" charset="0"/>
                                    </a:rPr>
                                    <m:t>1</m:t>
                                  </m:r>
                                </m:sup>
                              </m:sSup>
                              <m:r>
                                <a:rPr lang="en-US" altLang="zh-CN" sz="2800" b="0"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d>
                                    <m:dPr>
                                      <m:ctrlPr>
                                        <a:rPr lang="en-US" altLang="zh-CN" sz="2800" i="1">
                                          <a:latin typeface="Cambria Math" panose="02040503050406030204" pitchFamily="18" charset="0"/>
                                          <a:ea typeface="Cambria Math" panose="02040503050406030204" pitchFamily="18" charset="0"/>
                                        </a:rPr>
                                      </m:ctrlPr>
                                    </m:dPr>
                                    <m:e>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𝑆</m:t>
                                          </m:r>
                                        </m:e>
                                        <m:sub>
                                          <m:r>
                                            <a:rPr lang="en-US" altLang="zh-CN" sz="2800" b="0" i="1" smtClean="0">
                                              <a:latin typeface="Cambria Math" panose="02040503050406030204" pitchFamily="18" charset="0"/>
                                              <a:ea typeface="Cambria Math" panose="02040503050406030204" pitchFamily="18" charset="0"/>
                                            </a:rPr>
                                            <m:t>2</m:t>
                                          </m:r>
                                        </m:sub>
                                      </m:sSub>
                                    </m:e>
                                  </m:d>
                                </m:e>
                                <m:sup>
                                  <m:r>
                                    <a:rPr lang="en-US" altLang="zh-CN" sz="2800" b="0" i="1" smtClean="0">
                                      <a:latin typeface="Cambria Math" panose="02040503050406030204" pitchFamily="18" charset="0"/>
                                      <a:ea typeface="Cambria Math" panose="02040503050406030204" pitchFamily="18" charset="0"/>
                                    </a:rPr>
                                    <m:t>𝑟</m:t>
                                  </m:r>
                                  <m:r>
                                    <a:rPr lang="en-US" altLang="zh-CN" sz="2800" b="0" i="1" smtClean="0">
                                      <a:latin typeface="Cambria Math" panose="02040503050406030204" pitchFamily="18" charset="0"/>
                                      <a:ea typeface="Cambria Math" panose="02040503050406030204" pitchFamily="18" charset="0"/>
                                    </a:rPr>
                                    <m:t>2</m:t>
                                  </m:r>
                                </m:sup>
                              </m:sSup>
                              <m:r>
                                <a:rPr lang="en-US" altLang="zh-CN" sz="2800"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d>
                                    <m:dPr>
                                      <m:ctrlPr>
                                        <a:rPr lang="en-US" altLang="zh-CN" sz="2800" i="1">
                                          <a:latin typeface="Cambria Math" panose="02040503050406030204" pitchFamily="18" charset="0"/>
                                          <a:ea typeface="Cambria Math" panose="02040503050406030204" pitchFamily="18" charset="0"/>
                                        </a:rPr>
                                      </m:ctrlPr>
                                    </m:dPr>
                                    <m:e>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𝑆</m:t>
                                          </m:r>
                                        </m:e>
                                        <m:sub>
                                          <m:r>
                                            <a:rPr lang="en-US" altLang="zh-CN" sz="2800" b="0" i="1" smtClean="0">
                                              <a:latin typeface="Cambria Math" panose="02040503050406030204" pitchFamily="18" charset="0"/>
                                              <a:ea typeface="Cambria Math" panose="02040503050406030204" pitchFamily="18" charset="0"/>
                                            </a:rPr>
                                            <m:t>3</m:t>
                                          </m:r>
                                        </m:sub>
                                      </m:sSub>
                                    </m:e>
                                  </m:d>
                                </m:e>
                                <m:sup>
                                  <m:r>
                                    <a:rPr lang="en-US" altLang="zh-CN" sz="2800" b="0" i="1" smtClean="0">
                                      <a:latin typeface="Cambria Math" panose="02040503050406030204" pitchFamily="18" charset="0"/>
                                      <a:ea typeface="Cambria Math" panose="02040503050406030204" pitchFamily="18" charset="0"/>
                                    </a:rPr>
                                    <m:t>𝑟</m:t>
                                  </m:r>
                                  <m:r>
                                    <a:rPr lang="en-US" altLang="zh-CN" sz="2800" b="0" i="1" smtClean="0">
                                      <a:latin typeface="Cambria Math" panose="02040503050406030204" pitchFamily="18" charset="0"/>
                                      <a:ea typeface="Cambria Math" panose="02040503050406030204" pitchFamily="18" charset="0"/>
                                    </a:rPr>
                                    <m:t>3</m:t>
                                  </m:r>
                                </m:sup>
                              </m:sSup>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smtClean="0">
                                      <a:latin typeface="Cambria Math" panose="02040503050406030204" pitchFamily="18" charset="0"/>
                                      <a:ea typeface="Cambria Math" panose="02040503050406030204" pitchFamily="18" charset="0"/>
                                    </a:rPr>
                                    <m:t>×</m:t>
                                  </m:r>
                                  <m:d>
                                    <m:dPr>
                                      <m:ctrlPr>
                                        <a:rPr lang="en-US" altLang="zh-CN" sz="2800" i="1">
                                          <a:latin typeface="Cambria Math" panose="02040503050406030204" pitchFamily="18" charset="0"/>
                                          <a:ea typeface="Cambria Math" panose="02040503050406030204" pitchFamily="18" charset="0"/>
                                        </a:rPr>
                                      </m:ctrlPr>
                                    </m:dPr>
                                    <m:e>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𝑆</m:t>
                                          </m:r>
                                        </m:e>
                                        <m:sub>
                                          <m:r>
                                            <a:rPr lang="en-US" altLang="zh-CN" sz="2800" b="0" i="1" smtClean="0">
                                              <a:latin typeface="Cambria Math" panose="02040503050406030204" pitchFamily="18" charset="0"/>
                                              <a:ea typeface="Cambria Math" panose="02040503050406030204" pitchFamily="18" charset="0"/>
                                            </a:rPr>
                                            <m:t>𝑛</m:t>
                                          </m:r>
                                        </m:sub>
                                      </m:sSub>
                                    </m:e>
                                  </m:d>
                                </m:e>
                                <m:sup>
                                  <m:r>
                                    <a:rPr lang="en-US" altLang="zh-CN" sz="2800" b="0" i="1" smtClean="0">
                                      <a:latin typeface="Cambria Math" panose="02040503050406030204" pitchFamily="18" charset="0"/>
                                      <a:ea typeface="Cambria Math" panose="02040503050406030204" pitchFamily="18" charset="0"/>
                                    </a:rPr>
                                    <m:t>𝑟𝑛</m:t>
                                  </m:r>
                                </m:sup>
                              </m:sSup>
                            </m:e>
                          </m:d>
                        </m:e>
                      </m:nary>
                    </m:oMath>
                  </m:oMathPara>
                </a14:m>
                <a:endParaRPr lang="zh-CN" altLang="en-US" sz="2800" dirty="0"/>
              </a:p>
            </p:txBody>
          </p:sp>
        </mc:Choice>
        <mc:Fallback>
          <p:sp>
            <p:nvSpPr>
              <p:cNvPr id="4" name="文本框 3"/>
              <p:cNvSpPr txBox="1">
                <a:spLocks noRot="1" noChangeAspect="1" noMove="1" noResize="1" noEditPoints="1" noAdjustHandles="1" noChangeArrowheads="1" noChangeShapeType="1" noTextEdit="1"/>
              </p:cNvSpPr>
              <p:nvPr/>
            </p:nvSpPr>
            <p:spPr>
              <a:xfrm>
                <a:off x="1838414" y="2485622"/>
                <a:ext cx="8819273" cy="1263166"/>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642028" y="4481848"/>
                <a:ext cx="4818614" cy="830997"/>
              </a:xfrm>
              <a:prstGeom prst="rect">
                <a:avLst/>
              </a:prstGeom>
              <a:noFill/>
            </p:spPr>
            <p:txBody>
              <a:bodyPr wrap="square" rtlCol="0">
                <a:spAutoFit/>
              </a:bodyPr>
              <a:lstStyle/>
              <a:p>
                <a:r>
                  <a:rPr lang="en-US" altLang="zh-CN" sz="2400" dirty="0" smtClean="0"/>
                  <a:t>Where</a:t>
                </a:r>
              </a:p>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𝑟𝑛</m:t>
                      </m:r>
                      <m:r>
                        <a:rPr lang="en-US" altLang="zh-CN" sz="2400" b="0" i="1" smtClean="0">
                          <a:latin typeface="Cambria Math" panose="02040503050406030204" pitchFamily="18" charset="0"/>
                        </a:rPr>
                        <m:t>=1</m:t>
                      </m:r>
                    </m:oMath>
                  </m:oMathPara>
                </a14:m>
                <a:endParaRPr lang="zh-CN" altLang="en-US" sz="2400" dirty="0"/>
              </a:p>
            </p:txBody>
          </p:sp>
        </mc:Choice>
        <mc:Fallback>
          <p:sp>
            <p:nvSpPr>
              <p:cNvPr id="5" name="文本框 4"/>
              <p:cNvSpPr txBox="1">
                <a:spLocks noRot="1" noChangeAspect="1" noMove="1" noResize="1" noEditPoints="1" noAdjustHandles="1" noChangeArrowheads="1" noChangeShapeType="1" noTextEdit="1"/>
              </p:cNvSpPr>
              <p:nvPr/>
            </p:nvSpPr>
            <p:spPr>
              <a:xfrm>
                <a:off x="642028" y="4481848"/>
                <a:ext cx="4818614" cy="830997"/>
              </a:xfrm>
              <a:prstGeom prst="rect">
                <a:avLst/>
              </a:prstGeom>
              <a:blipFill rotWithShape="0">
                <a:blip r:embed="rId3"/>
                <a:stretch>
                  <a:fillRect l="-1896" t="-58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7243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7561" y="557371"/>
            <a:ext cx="11519692" cy="646331"/>
          </a:xfrm>
          <a:prstGeom prst="rect">
            <a:avLst/>
          </a:prstGeom>
          <a:noFill/>
        </p:spPr>
        <p:txBody>
          <a:bodyPr wrap="none" rtlCol="0">
            <a:spAutoFit/>
          </a:bodyPr>
          <a:lstStyle/>
          <a:p>
            <a:r>
              <a:rPr lang="en-US" altLang="zh-CN" sz="3600" dirty="0" smtClean="0"/>
              <a:t>Coupled Networks Robustness Optimization </a:t>
            </a:r>
            <a:r>
              <a:rPr lang="en-US" altLang="zh-CN" sz="3600" dirty="0"/>
              <a:t>I</a:t>
            </a:r>
            <a:r>
              <a:rPr lang="en-US" altLang="zh-CN" sz="3600" dirty="0" smtClean="0"/>
              <a:t>n Deployment</a:t>
            </a:r>
            <a:endParaRPr lang="zh-CN" altLang="en-US" sz="3600" dirty="0"/>
          </a:p>
        </p:txBody>
      </p:sp>
      <p:grpSp>
        <p:nvGrpSpPr>
          <p:cNvPr id="4" name="组合 3"/>
          <p:cNvGrpSpPr/>
          <p:nvPr/>
        </p:nvGrpSpPr>
        <p:grpSpPr>
          <a:xfrm>
            <a:off x="6932966" y="1590880"/>
            <a:ext cx="4757037" cy="4173365"/>
            <a:chOff x="7087513" y="1616636"/>
            <a:chExt cx="4757037" cy="4173365"/>
          </a:xfrm>
        </p:grpSpPr>
        <p:grpSp>
          <p:nvGrpSpPr>
            <p:cNvPr id="5" name="组合 4"/>
            <p:cNvGrpSpPr/>
            <p:nvPr/>
          </p:nvGrpSpPr>
          <p:grpSpPr>
            <a:xfrm>
              <a:off x="7579332" y="4411014"/>
              <a:ext cx="1180561" cy="843566"/>
              <a:chOff x="7298029" y="5254580"/>
              <a:chExt cx="1180561" cy="843566"/>
            </a:xfrm>
          </p:grpSpPr>
          <p:sp>
            <p:nvSpPr>
              <p:cNvPr id="32" name="椭圆 31"/>
              <p:cNvSpPr/>
              <p:nvPr/>
            </p:nvSpPr>
            <p:spPr>
              <a:xfrm>
                <a:off x="7508383" y="525458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864698" y="525458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019245" y="5823396"/>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650050" y="5904963"/>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285407" y="5366532"/>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椭圆 36"/>
              <p:cNvSpPr/>
              <p:nvPr/>
            </p:nvSpPr>
            <p:spPr>
              <a:xfrm>
                <a:off x="7703712" y="548318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椭圆 37"/>
              <p:cNvSpPr/>
              <p:nvPr/>
            </p:nvSpPr>
            <p:spPr>
              <a:xfrm>
                <a:off x="7298029" y="5710779"/>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 name="组合 5"/>
            <p:cNvGrpSpPr/>
            <p:nvPr/>
          </p:nvGrpSpPr>
          <p:grpSpPr>
            <a:xfrm>
              <a:off x="8880572" y="1970231"/>
              <a:ext cx="1180561" cy="843566"/>
              <a:chOff x="8273119" y="2348750"/>
              <a:chExt cx="1180561" cy="843566"/>
            </a:xfrm>
          </p:grpSpPr>
          <p:sp>
            <p:nvSpPr>
              <p:cNvPr id="25" name="椭圆 24"/>
              <p:cNvSpPr/>
              <p:nvPr/>
            </p:nvSpPr>
            <p:spPr>
              <a:xfrm>
                <a:off x="8483473" y="234875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839788" y="234875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994335" y="2917566"/>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625140" y="2999133"/>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260497" y="2460702"/>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椭圆 29"/>
              <p:cNvSpPr/>
              <p:nvPr/>
            </p:nvSpPr>
            <p:spPr>
              <a:xfrm>
                <a:off x="8678802" y="257735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椭圆 30"/>
              <p:cNvSpPr/>
              <p:nvPr/>
            </p:nvSpPr>
            <p:spPr>
              <a:xfrm>
                <a:off x="8273119" y="2804949"/>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 name="组合 6"/>
            <p:cNvGrpSpPr/>
            <p:nvPr/>
          </p:nvGrpSpPr>
          <p:grpSpPr>
            <a:xfrm>
              <a:off x="10489844" y="4411014"/>
              <a:ext cx="1180561" cy="843566"/>
              <a:chOff x="10348176" y="4411014"/>
              <a:chExt cx="1180561" cy="843566"/>
            </a:xfrm>
          </p:grpSpPr>
          <p:sp>
            <p:nvSpPr>
              <p:cNvPr id="18" name="椭圆 17"/>
              <p:cNvSpPr/>
              <p:nvPr/>
            </p:nvSpPr>
            <p:spPr>
              <a:xfrm>
                <a:off x="10558530" y="4411014"/>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椭圆 18"/>
              <p:cNvSpPr/>
              <p:nvPr/>
            </p:nvSpPr>
            <p:spPr>
              <a:xfrm>
                <a:off x="10914845" y="4411014"/>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p:cNvSpPr/>
              <p:nvPr/>
            </p:nvSpPr>
            <p:spPr>
              <a:xfrm>
                <a:off x="11069392" y="497983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椭圆 20"/>
              <p:cNvSpPr/>
              <p:nvPr/>
            </p:nvSpPr>
            <p:spPr>
              <a:xfrm>
                <a:off x="10700197" y="5061397"/>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椭圆 21"/>
              <p:cNvSpPr/>
              <p:nvPr/>
            </p:nvSpPr>
            <p:spPr>
              <a:xfrm>
                <a:off x="11335554" y="4522966"/>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椭圆 22"/>
              <p:cNvSpPr/>
              <p:nvPr/>
            </p:nvSpPr>
            <p:spPr>
              <a:xfrm>
                <a:off x="10753859" y="4639614"/>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椭圆 23"/>
              <p:cNvSpPr/>
              <p:nvPr/>
            </p:nvSpPr>
            <p:spPr>
              <a:xfrm>
                <a:off x="10348176" y="4867213"/>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8" name="直接箭头连接符 7"/>
            <p:cNvCxnSpPr/>
            <p:nvPr/>
          </p:nvCxnSpPr>
          <p:spPr>
            <a:xfrm flipV="1">
              <a:off x="8027944" y="2732230"/>
              <a:ext cx="852628" cy="15821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8339184" y="2848213"/>
              <a:ext cx="893409" cy="15273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8880572" y="2995246"/>
              <a:ext cx="663260" cy="14157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9014726" y="4604197"/>
              <a:ext cx="1628591" cy="354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24" idx="2"/>
            </p:cNvCxnSpPr>
            <p:nvPr/>
          </p:nvCxnSpPr>
          <p:spPr>
            <a:xfrm flipV="1">
              <a:off x="8566710" y="4963805"/>
              <a:ext cx="1923134" cy="2092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9829021" y="2812796"/>
              <a:ext cx="967768" cy="14917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0085220" y="2371958"/>
              <a:ext cx="1125840" cy="19080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282904" y="5395447"/>
              <a:ext cx="1561646" cy="369332"/>
            </a:xfrm>
            <a:prstGeom prst="rect">
              <a:avLst/>
            </a:prstGeom>
            <a:noFill/>
          </p:spPr>
          <p:txBody>
            <a:bodyPr wrap="none" rtlCol="0">
              <a:spAutoFit/>
            </a:bodyPr>
            <a:lstStyle/>
            <a:p>
              <a:r>
                <a:rPr lang="en-US" altLang="zh-CN" dirty="0" smtClean="0"/>
                <a:t>Sub network 2</a:t>
              </a:r>
              <a:endParaRPr lang="zh-CN" altLang="en-US" dirty="0"/>
            </a:p>
          </p:txBody>
        </p:sp>
        <p:sp>
          <p:nvSpPr>
            <p:cNvPr id="16" name="文本框 15"/>
            <p:cNvSpPr txBox="1"/>
            <p:nvPr/>
          </p:nvSpPr>
          <p:spPr>
            <a:xfrm>
              <a:off x="8826032" y="1616636"/>
              <a:ext cx="1547218" cy="369332"/>
            </a:xfrm>
            <a:prstGeom prst="rect">
              <a:avLst/>
            </a:prstGeom>
            <a:noFill/>
          </p:spPr>
          <p:txBody>
            <a:bodyPr wrap="none" rtlCol="0">
              <a:spAutoFit/>
            </a:bodyPr>
            <a:lstStyle/>
            <a:p>
              <a:r>
                <a:rPr lang="en-US" altLang="zh-CN" dirty="0" smtClean="0"/>
                <a:t>Sub network 1</a:t>
              </a:r>
              <a:endParaRPr lang="zh-CN" altLang="en-US" dirty="0"/>
            </a:p>
          </p:txBody>
        </p:sp>
        <p:sp>
          <p:nvSpPr>
            <p:cNvPr id="17" name="文本框 41"/>
            <p:cNvSpPr txBox="1"/>
            <p:nvPr/>
          </p:nvSpPr>
          <p:spPr>
            <a:xfrm>
              <a:off x="7087513" y="5420669"/>
              <a:ext cx="1547218"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smtClean="0"/>
                <a:t>Sub network </a:t>
              </a:r>
              <a:r>
                <a:rPr lang="en-US" altLang="zh-CN" dirty="0"/>
                <a:t>3</a:t>
              </a:r>
              <a:endParaRPr lang="zh-CN" altLang="en-US" dirty="0"/>
            </a:p>
          </p:txBody>
        </p:sp>
      </p:grpSp>
      <p:sp>
        <p:nvSpPr>
          <p:cNvPr id="39" name="文本框 38"/>
          <p:cNvSpPr txBox="1"/>
          <p:nvPr/>
        </p:nvSpPr>
        <p:spPr>
          <a:xfrm>
            <a:off x="489396" y="2060619"/>
            <a:ext cx="6289022" cy="2031325"/>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smtClean="0"/>
              <a:t>Using multi population technique for the deployment optimization</a:t>
            </a:r>
          </a:p>
          <a:p>
            <a:pPr marL="285750" indent="-285750">
              <a:buFont typeface="Wingdings" panose="05000000000000000000" pitchFamily="2" charset="2"/>
              <a:buChar char="l"/>
            </a:pPr>
            <a:r>
              <a:rPr lang="en-US" altLang="zh-CN" dirty="0" smtClean="0"/>
              <a:t>Assess the robustness of each sub network as before and utilize it in the evolution process of each sub network</a:t>
            </a:r>
          </a:p>
          <a:p>
            <a:pPr marL="285750" indent="-285750">
              <a:buFont typeface="Wingdings" panose="05000000000000000000" pitchFamily="2" charset="2"/>
              <a:buChar char="l"/>
            </a:pPr>
            <a:r>
              <a:rPr lang="en-US" altLang="zh-CN" dirty="0" smtClean="0"/>
              <a:t>Assess the robustness of the whole system using the above equation and utilize the robustness to optimize the connection between the sub networks</a:t>
            </a:r>
          </a:p>
        </p:txBody>
      </p:sp>
    </p:spTree>
    <p:extLst>
      <p:ext uri="{BB962C8B-B14F-4D97-AF65-F5344CB8AC3E}">
        <p14:creationId xmlns:p14="http://schemas.microsoft.com/office/powerpoint/2010/main" val="3731452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47354471"/>
              </p:ext>
            </p:extLst>
          </p:nvPr>
        </p:nvGraphicFramePr>
        <p:xfrm>
          <a:off x="550928" y="590878"/>
          <a:ext cx="1113021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550928" y="787758"/>
            <a:ext cx="3126177" cy="646331"/>
          </a:xfrm>
          <a:prstGeom prst="rect">
            <a:avLst/>
          </a:prstGeom>
          <a:noFill/>
        </p:spPr>
        <p:txBody>
          <a:bodyPr wrap="none" rtlCol="0">
            <a:spAutoFit/>
          </a:bodyPr>
          <a:lstStyle/>
          <a:p>
            <a:r>
              <a:rPr lang="en-US" altLang="zh-CN" sz="3600" dirty="0" smtClean="0"/>
              <a:t>Where to start?</a:t>
            </a:r>
            <a:endParaRPr lang="zh-CN" altLang="en-US" sz="3600" dirty="0"/>
          </a:p>
        </p:txBody>
      </p:sp>
    </p:spTree>
    <p:extLst>
      <p:ext uri="{BB962C8B-B14F-4D97-AF65-F5344CB8AC3E}">
        <p14:creationId xmlns:p14="http://schemas.microsoft.com/office/powerpoint/2010/main" val="2656013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3792" y="762000"/>
            <a:ext cx="2299027" cy="646331"/>
          </a:xfrm>
          <a:prstGeom prst="rect">
            <a:avLst/>
          </a:prstGeom>
          <a:noFill/>
        </p:spPr>
        <p:txBody>
          <a:bodyPr wrap="none" rtlCol="0">
            <a:spAutoFit/>
          </a:bodyPr>
          <a:lstStyle/>
          <a:p>
            <a:r>
              <a:rPr lang="en-US" altLang="zh-CN" sz="3600" dirty="0" smtClean="0"/>
              <a:t>In Progress</a:t>
            </a:r>
            <a:endParaRPr lang="zh-CN" altLang="en-US" sz="3600" dirty="0"/>
          </a:p>
        </p:txBody>
      </p:sp>
      <p:sp>
        <p:nvSpPr>
          <p:cNvPr id="3" name="文本框 2"/>
          <p:cNvSpPr txBox="1"/>
          <p:nvPr/>
        </p:nvSpPr>
        <p:spPr>
          <a:xfrm>
            <a:off x="1013792" y="1918952"/>
            <a:ext cx="9907493" cy="3046988"/>
          </a:xfrm>
          <a:prstGeom prst="rect">
            <a:avLst/>
          </a:prstGeom>
          <a:noFill/>
        </p:spPr>
        <p:txBody>
          <a:bodyPr wrap="square" rtlCol="0">
            <a:spAutoFit/>
          </a:bodyPr>
          <a:lstStyle/>
          <a:p>
            <a:r>
              <a:rPr lang="en-US" altLang="zh-CN" sz="2400" dirty="0" smtClean="0">
                <a:latin typeface="Consolas" panose="020B0609020204030204" pitchFamily="49" charset="0"/>
                <a:cs typeface="Consolas" panose="020B0609020204030204" pitchFamily="49" charset="0"/>
              </a:rPr>
              <a:t>Revise  some details:</a:t>
            </a:r>
          </a:p>
          <a:p>
            <a:pPr marL="285750" indent="-285750">
              <a:buFont typeface="Wingdings" panose="05000000000000000000" pitchFamily="2" charset="2"/>
              <a:buChar char="l"/>
            </a:pPr>
            <a:r>
              <a:rPr lang="en-US" altLang="zh-CN" sz="2400" dirty="0" smtClean="0">
                <a:latin typeface="Consolas" panose="020B0609020204030204" pitchFamily="49" charset="0"/>
                <a:cs typeface="Consolas" panose="020B0609020204030204" pitchFamily="49" charset="0"/>
              </a:rPr>
              <a:t>Constraints handling mechanism in the evolution process</a:t>
            </a:r>
          </a:p>
          <a:p>
            <a:pPr marL="285750" indent="-285750">
              <a:buFont typeface="Wingdings" panose="05000000000000000000" pitchFamily="2" charset="2"/>
              <a:buChar char="l"/>
            </a:pPr>
            <a:r>
              <a:rPr lang="en-US" altLang="zh-CN" sz="2400" dirty="0" smtClean="0">
                <a:latin typeface="Consolas" panose="020B0609020204030204" pitchFamily="49" charset="0"/>
                <a:cs typeface="Consolas" panose="020B0609020204030204" pitchFamily="49" charset="0"/>
              </a:rPr>
              <a:t>Initialization scheme utilizing user information</a:t>
            </a:r>
          </a:p>
          <a:p>
            <a:pPr marL="285750" indent="-285750">
              <a:buFont typeface="Wingdings" panose="05000000000000000000" pitchFamily="2" charset="2"/>
              <a:buChar char="l"/>
            </a:pPr>
            <a:r>
              <a:rPr lang="en-US" altLang="zh-CN" sz="2400" dirty="0" smtClean="0">
                <a:latin typeface="Consolas" panose="020B0609020204030204" pitchFamily="49" charset="0"/>
                <a:cs typeface="Consolas" panose="020B0609020204030204" pitchFamily="49" charset="0"/>
              </a:rPr>
              <a:t>Distinguish different type of users</a:t>
            </a:r>
          </a:p>
          <a:p>
            <a:pPr marL="285750" indent="-285750">
              <a:buFont typeface="Wingdings" panose="05000000000000000000" pitchFamily="2" charset="2"/>
              <a:buChar char="l"/>
            </a:pPr>
            <a:r>
              <a:rPr lang="en-US" altLang="zh-CN" sz="2400" dirty="0" smtClean="0">
                <a:latin typeface="Consolas" panose="020B0609020204030204" pitchFamily="49" charset="0"/>
                <a:cs typeface="Consolas" panose="020B0609020204030204" pitchFamily="49" charset="0"/>
              </a:rPr>
              <a:t>Constraints handling</a:t>
            </a:r>
          </a:p>
          <a:p>
            <a:pPr marL="285750" indent="-285750">
              <a:buFont typeface="Wingdings" panose="05000000000000000000" pitchFamily="2" charset="2"/>
              <a:buChar char="l"/>
            </a:pPr>
            <a:r>
              <a:rPr lang="en-US" altLang="zh-CN" sz="2400" dirty="0" smtClean="0">
                <a:latin typeface="Consolas" panose="020B0609020204030204" pitchFamily="49" charset="0"/>
                <a:cs typeface="Consolas" panose="020B0609020204030204" pitchFamily="49" charset="0"/>
              </a:rPr>
              <a:t>Problem related assignment: initial and in evolution process population</a:t>
            </a:r>
          </a:p>
          <a:p>
            <a:pPr marL="285750" indent="-285750">
              <a:buFont typeface="Wingdings" panose="05000000000000000000" pitchFamily="2" charset="2"/>
              <a:buChar char="l"/>
            </a:pPr>
            <a:r>
              <a:rPr lang="en-US" altLang="zh-CN" sz="2400" dirty="0" smtClean="0">
                <a:latin typeface="Consolas" panose="020B0609020204030204" pitchFamily="49" charset="0"/>
                <a:cs typeface="Consolas" panose="020B0609020204030204" pitchFamily="49" charset="0"/>
              </a:rPr>
              <a:t>Termination criterion</a:t>
            </a:r>
            <a:endParaRPr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9672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4699" y="671848"/>
            <a:ext cx="2521781" cy="646331"/>
          </a:xfrm>
          <a:prstGeom prst="rect">
            <a:avLst/>
          </a:prstGeom>
          <a:noFill/>
        </p:spPr>
        <p:txBody>
          <a:bodyPr wrap="none" rtlCol="0">
            <a:spAutoFit/>
          </a:bodyPr>
          <a:lstStyle/>
          <a:p>
            <a:r>
              <a:rPr lang="en-US" altLang="zh-CN" sz="3600" dirty="0" smtClean="0"/>
              <a:t>Future Work</a:t>
            </a:r>
            <a:endParaRPr lang="zh-CN" altLang="en-US" sz="3600" dirty="0"/>
          </a:p>
        </p:txBody>
      </p:sp>
      <p:grpSp>
        <p:nvGrpSpPr>
          <p:cNvPr id="22" name="组合 21"/>
          <p:cNvGrpSpPr/>
          <p:nvPr/>
        </p:nvGrpSpPr>
        <p:grpSpPr>
          <a:xfrm>
            <a:off x="6624666" y="1687436"/>
            <a:ext cx="5255404" cy="3865124"/>
            <a:chOff x="5942085" y="2176834"/>
            <a:chExt cx="5255404" cy="3865124"/>
          </a:xfrm>
        </p:grpSpPr>
        <p:sp>
          <p:nvSpPr>
            <p:cNvPr id="4" name="椭圆 3"/>
            <p:cNvSpPr/>
            <p:nvPr/>
          </p:nvSpPr>
          <p:spPr>
            <a:xfrm>
              <a:off x="7525914" y="2917370"/>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249180" y="2994641"/>
              <a:ext cx="399245" cy="3992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 name="椭圆 5"/>
            <p:cNvSpPr/>
            <p:nvPr/>
          </p:nvSpPr>
          <p:spPr>
            <a:xfrm>
              <a:off x="10446938" y="3406764"/>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344160" y="4377484"/>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203006" y="2294889"/>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479740" y="2176834"/>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4" idx="7"/>
              <a:endCxn id="9" idx="3"/>
            </p:cNvCxnSpPr>
            <p:nvPr/>
          </p:nvCxnSpPr>
          <p:spPr>
            <a:xfrm flipV="1">
              <a:off x="7866691" y="2517611"/>
              <a:ext cx="671517" cy="458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9" idx="5"/>
              <a:endCxn id="5" idx="1"/>
            </p:cNvCxnSpPr>
            <p:nvPr/>
          </p:nvCxnSpPr>
          <p:spPr>
            <a:xfrm>
              <a:off x="8820517" y="2517611"/>
              <a:ext cx="487131" cy="535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3"/>
              <a:endCxn id="5" idx="6"/>
            </p:cNvCxnSpPr>
            <p:nvPr/>
          </p:nvCxnSpPr>
          <p:spPr>
            <a:xfrm flipH="1">
              <a:off x="9648425" y="2635666"/>
              <a:ext cx="613049" cy="558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 idx="0"/>
              <a:endCxn id="8" idx="5"/>
            </p:cNvCxnSpPr>
            <p:nvPr/>
          </p:nvCxnSpPr>
          <p:spPr>
            <a:xfrm flipH="1" flipV="1">
              <a:off x="10543783" y="2635666"/>
              <a:ext cx="102778" cy="771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0"/>
              <a:endCxn id="6" idx="4"/>
            </p:cNvCxnSpPr>
            <p:nvPr/>
          </p:nvCxnSpPr>
          <p:spPr>
            <a:xfrm flipV="1">
              <a:off x="10543783" y="3806009"/>
              <a:ext cx="102778" cy="571475"/>
            </a:xfrm>
            <a:prstGeom prst="line">
              <a:avLst/>
            </a:prstGeom>
          </p:spPr>
          <p:style>
            <a:lnRef idx="1">
              <a:schemeClr val="accent1"/>
            </a:lnRef>
            <a:fillRef idx="0">
              <a:schemeClr val="accent1"/>
            </a:fillRef>
            <a:effectRef idx="0">
              <a:schemeClr val="accent1"/>
            </a:effectRef>
            <a:fontRef idx="minor">
              <a:schemeClr val="tx1"/>
            </a:fontRef>
          </p:style>
        </p:cxnSp>
        <p:sp>
          <p:nvSpPr>
            <p:cNvPr id="15" name="虚尾箭头 14"/>
            <p:cNvSpPr/>
            <p:nvPr/>
          </p:nvSpPr>
          <p:spPr>
            <a:xfrm rot="5400000">
              <a:off x="7823934" y="3356802"/>
              <a:ext cx="1105199" cy="780121"/>
            </a:xfrm>
            <a:prstGeom prst="strip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8" name="虚尾箭头 17"/>
            <p:cNvSpPr/>
            <p:nvPr/>
          </p:nvSpPr>
          <p:spPr>
            <a:xfrm rot="5400000">
              <a:off x="10254829" y="5099298"/>
              <a:ext cx="1105199" cy="780121"/>
            </a:xfrm>
            <a:prstGeom prst="strip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文本框 18"/>
            <p:cNvSpPr txBox="1"/>
            <p:nvPr/>
          </p:nvSpPr>
          <p:spPr>
            <a:xfrm>
              <a:off x="9130096" y="2598922"/>
              <a:ext cx="790601" cy="369332"/>
            </a:xfrm>
            <a:prstGeom prst="rect">
              <a:avLst/>
            </a:prstGeom>
            <a:noFill/>
          </p:spPr>
          <p:txBody>
            <a:bodyPr wrap="none" rtlCol="0">
              <a:spAutoFit/>
            </a:bodyPr>
            <a:lstStyle/>
            <a:p>
              <a:r>
                <a:rPr lang="en-US" altLang="zh-CN" dirty="0" smtClean="0"/>
                <a:t>failure</a:t>
              </a:r>
              <a:endParaRPr lang="zh-CN" altLang="en-US" dirty="0"/>
            </a:p>
          </p:txBody>
        </p:sp>
        <p:sp>
          <p:nvSpPr>
            <p:cNvPr id="20" name="文本框 19"/>
            <p:cNvSpPr txBox="1"/>
            <p:nvPr/>
          </p:nvSpPr>
          <p:spPr>
            <a:xfrm>
              <a:off x="5942085" y="2294889"/>
              <a:ext cx="2427268" cy="369332"/>
            </a:xfrm>
            <a:prstGeom prst="rect">
              <a:avLst/>
            </a:prstGeom>
            <a:noFill/>
          </p:spPr>
          <p:txBody>
            <a:bodyPr wrap="none" rtlCol="0">
              <a:spAutoFit/>
            </a:bodyPr>
            <a:lstStyle/>
            <a:p>
              <a:r>
                <a:rPr lang="en-US" altLang="zh-CN" dirty="0" smtClean="0"/>
                <a:t>Effectiveness decreases</a:t>
              </a:r>
              <a:endParaRPr lang="zh-CN" altLang="en-US" dirty="0"/>
            </a:p>
          </p:txBody>
        </p:sp>
        <p:sp>
          <p:nvSpPr>
            <p:cNvPr id="21" name="文本框 20"/>
            <p:cNvSpPr txBox="1"/>
            <p:nvPr/>
          </p:nvSpPr>
          <p:spPr>
            <a:xfrm>
              <a:off x="8019670" y="5077236"/>
              <a:ext cx="2427268" cy="369332"/>
            </a:xfrm>
            <a:prstGeom prst="rect">
              <a:avLst/>
            </a:prstGeom>
            <a:noFill/>
          </p:spPr>
          <p:txBody>
            <a:bodyPr wrap="none" rtlCol="0">
              <a:spAutoFit/>
            </a:bodyPr>
            <a:lstStyle/>
            <a:p>
              <a:r>
                <a:rPr lang="en-US" altLang="zh-CN" dirty="0" smtClean="0"/>
                <a:t>Effectiveness decreases</a:t>
              </a:r>
              <a:endParaRPr lang="zh-CN" altLang="en-US" dirty="0"/>
            </a:p>
          </p:txBody>
        </p:sp>
      </p:grpSp>
      <p:sp>
        <p:nvSpPr>
          <p:cNvPr id="23" name="文本框 22"/>
          <p:cNvSpPr txBox="1"/>
          <p:nvPr/>
        </p:nvSpPr>
        <p:spPr>
          <a:xfrm>
            <a:off x="3418154" y="683266"/>
            <a:ext cx="6031021" cy="646331"/>
          </a:xfrm>
          <a:prstGeom prst="rect">
            <a:avLst/>
          </a:prstGeom>
          <a:noFill/>
        </p:spPr>
        <p:txBody>
          <a:bodyPr wrap="square" rtlCol="0">
            <a:spAutoFit/>
          </a:bodyPr>
          <a:lstStyle/>
          <a:p>
            <a:pPr algn="ctr"/>
            <a:r>
              <a:rPr lang="en-US" altLang="zh-CN" dirty="0">
                <a:latin typeface="Consolas" panose="020B0609020204030204" pitchFamily="49" charset="0"/>
                <a:cs typeface="Consolas" panose="020B0609020204030204" pitchFamily="49" charset="0"/>
              </a:rPr>
              <a:t>Network Robustness In The Near Space Airship Deployment Optimization</a:t>
            </a:r>
          </a:p>
        </p:txBody>
      </p:sp>
      <p:sp>
        <p:nvSpPr>
          <p:cNvPr id="24" name="文本框 23"/>
          <p:cNvSpPr txBox="1"/>
          <p:nvPr/>
        </p:nvSpPr>
        <p:spPr>
          <a:xfrm>
            <a:off x="625772" y="2104700"/>
            <a:ext cx="5658751" cy="2862322"/>
          </a:xfrm>
          <a:prstGeom prst="rect">
            <a:avLst/>
          </a:prstGeom>
          <a:noFill/>
        </p:spPr>
        <p:txBody>
          <a:bodyPr wrap="square" rtlCol="0">
            <a:spAutoFit/>
          </a:bodyPr>
          <a:lstStyle/>
          <a:p>
            <a:r>
              <a:rPr lang="en-US" altLang="zh-CN" dirty="0" smtClean="0"/>
              <a:t>Because of all kinds of emergencies, attack, maintenance, disaster or system failure, part of the Near Space Airship network will shut down, which will deteriorate the whole performance of the system.</a:t>
            </a:r>
          </a:p>
          <a:p>
            <a:r>
              <a:rPr lang="en-US" altLang="zh-CN" dirty="0" smtClean="0"/>
              <a:t>The remaining performance of the Near</a:t>
            </a:r>
            <a:r>
              <a:rPr lang="zh-CN" altLang="en-US" dirty="0" smtClean="0"/>
              <a:t> </a:t>
            </a:r>
            <a:r>
              <a:rPr lang="en-US" altLang="zh-CN" dirty="0" smtClean="0"/>
              <a:t>Space Airship network depends on its robustness.</a:t>
            </a:r>
          </a:p>
          <a:p>
            <a:r>
              <a:rPr lang="en-US" altLang="zh-CN" dirty="0" smtClean="0"/>
              <a:t>The problem is to find the most robust deployment with the  same performance.</a:t>
            </a:r>
          </a:p>
          <a:p>
            <a:r>
              <a:rPr lang="en-US" altLang="zh-CN" dirty="0" smtClean="0"/>
              <a:t>We need to deal with the different robustness issues in and between specific regions.</a:t>
            </a:r>
          </a:p>
        </p:txBody>
      </p:sp>
    </p:spTree>
    <p:extLst>
      <p:ext uri="{BB962C8B-B14F-4D97-AF65-F5344CB8AC3E}">
        <p14:creationId xmlns:p14="http://schemas.microsoft.com/office/powerpoint/2010/main" val="753688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2175136" y="4641993"/>
            <a:ext cx="2037737" cy="369332"/>
          </a:xfrm>
          <a:prstGeom prst="rect">
            <a:avLst/>
          </a:prstGeom>
          <a:noFill/>
        </p:spPr>
        <p:txBody>
          <a:bodyPr wrap="none" rtlCol="0">
            <a:spAutoFit/>
          </a:bodyPr>
          <a:lstStyle/>
          <a:p>
            <a:r>
              <a:rPr lang="en-US" altLang="zh-CN" dirty="0" smtClean="0"/>
              <a:t>Fragile deployment</a:t>
            </a:r>
            <a:endParaRPr lang="zh-CN" altLang="en-US" dirty="0"/>
          </a:p>
        </p:txBody>
      </p:sp>
      <p:sp>
        <p:nvSpPr>
          <p:cNvPr id="77" name="文本框 76"/>
          <p:cNvSpPr txBox="1"/>
          <p:nvPr/>
        </p:nvSpPr>
        <p:spPr>
          <a:xfrm>
            <a:off x="8163845" y="4584180"/>
            <a:ext cx="2058897" cy="369332"/>
          </a:xfrm>
          <a:prstGeom prst="rect">
            <a:avLst/>
          </a:prstGeom>
          <a:noFill/>
        </p:spPr>
        <p:txBody>
          <a:bodyPr wrap="none" rtlCol="0">
            <a:spAutoFit/>
          </a:bodyPr>
          <a:lstStyle/>
          <a:p>
            <a:r>
              <a:rPr lang="en-US" altLang="zh-CN" dirty="0" smtClean="0"/>
              <a:t>Robust deployment</a:t>
            </a:r>
            <a:endParaRPr lang="zh-CN" altLang="en-US" dirty="0"/>
          </a:p>
        </p:txBody>
      </p:sp>
      <p:sp>
        <p:nvSpPr>
          <p:cNvPr id="78" name="文本框 77"/>
          <p:cNvSpPr txBox="1"/>
          <p:nvPr/>
        </p:nvSpPr>
        <p:spPr>
          <a:xfrm>
            <a:off x="516350" y="570249"/>
            <a:ext cx="5411033" cy="646331"/>
          </a:xfrm>
          <a:prstGeom prst="rect">
            <a:avLst/>
          </a:prstGeom>
          <a:noFill/>
        </p:spPr>
        <p:txBody>
          <a:bodyPr wrap="none" rtlCol="0">
            <a:spAutoFit/>
          </a:bodyPr>
          <a:lstStyle/>
          <a:p>
            <a:r>
              <a:rPr lang="en-US" altLang="zh-CN" sz="3600" dirty="0" smtClean="0"/>
              <a:t>Fragile and Robust network</a:t>
            </a:r>
            <a:endParaRPr lang="zh-CN" altLang="en-US" sz="3600" dirty="0"/>
          </a:p>
        </p:txBody>
      </p:sp>
      <p:sp>
        <p:nvSpPr>
          <p:cNvPr id="79" name="文本框 78"/>
          <p:cNvSpPr txBox="1"/>
          <p:nvPr/>
        </p:nvSpPr>
        <p:spPr>
          <a:xfrm>
            <a:off x="704699" y="5350019"/>
            <a:ext cx="5760495" cy="923330"/>
          </a:xfrm>
          <a:prstGeom prst="rect">
            <a:avLst/>
          </a:prstGeom>
          <a:noFill/>
        </p:spPr>
        <p:txBody>
          <a:bodyPr wrap="square" rtlCol="0">
            <a:spAutoFit/>
          </a:bodyPr>
          <a:lstStyle/>
          <a:p>
            <a:r>
              <a:rPr lang="en-US" altLang="zh-CN" dirty="0" smtClean="0"/>
              <a:t>Targeted attacks will paralyze the influential or critical nodes which will cause small fraction of network. The small fraction of remaining network is of low performance</a:t>
            </a:r>
            <a:endParaRPr lang="zh-CN" altLang="en-US" dirty="0"/>
          </a:p>
        </p:txBody>
      </p:sp>
      <p:sp>
        <p:nvSpPr>
          <p:cNvPr id="80" name="文本框 79"/>
          <p:cNvSpPr txBox="1"/>
          <p:nvPr/>
        </p:nvSpPr>
        <p:spPr>
          <a:xfrm>
            <a:off x="7217133" y="5324434"/>
            <a:ext cx="4636395" cy="923330"/>
          </a:xfrm>
          <a:prstGeom prst="rect">
            <a:avLst/>
          </a:prstGeom>
          <a:noFill/>
        </p:spPr>
        <p:txBody>
          <a:bodyPr wrap="square" rtlCol="0">
            <a:spAutoFit/>
          </a:bodyPr>
          <a:lstStyle/>
          <a:p>
            <a:r>
              <a:rPr lang="en-US" altLang="zh-CN" dirty="0" smtClean="0"/>
              <a:t>Due to the large degree of the network, the remaining fraction of the network is larger than the fragile network in performance.</a:t>
            </a:r>
            <a:endParaRPr lang="zh-CN" altLang="en-US" dirty="0"/>
          </a:p>
        </p:txBody>
      </p:sp>
      <p:grpSp>
        <p:nvGrpSpPr>
          <p:cNvPr id="84" name="组合 83"/>
          <p:cNvGrpSpPr/>
          <p:nvPr/>
        </p:nvGrpSpPr>
        <p:grpSpPr>
          <a:xfrm>
            <a:off x="351731" y="1731612"/>
            <a:ext cx="5852179" cy="2609874"/>
            <a:chOff x="351731" y="1731612"/>
            <a:chExt cx="5852179" cy="2609874"/>
          </a:xfrm>
        </p:grpSpPr>
        <p:sp>
          <p:nvSpPr>
            <p:cNvPr id="3" name="椭圆 2"/>
            <p:cNvSpPr/>
            <p:nvPr/>
          </p:nvSpPr>
          <p:spPr>
            <a:xfrm>
              <a:off x="1498601" y="2472148"/>
              <a:ext cx="399245" cy="399245"/>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221867" y="2549419"/>
              <a:ext cx="399245" cy="3992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19625" y="2961542"/>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168614" y="3942241"/>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175693" y="1849667"/>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452427" y="1731612"/>
              <a:ext cx="399245" cy="399245"/>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3" idx="7"/>
              <a:endCxn id="8" idx="3"/>
            </p:cNvCxnSpPr>
            <p:nvPr/>
          </p:nvCxnSpPr>
          <p:spPr>
            <a:xfrm flipV="1">
              <a:off x="1839378" y="2072389"/>
              <a:ext cx="671517" cy="458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5"/>
              <a:endCxn id="4" idx="1"/>
            </p:cNvCxnSpPr>
            <p:nvPr/>
          </p:nvCxnSpPr>
          <p:spPr>
            <a:xfrm>
              <a:off x="2793204" y="2072389"/>
              <a:ext cx="487131" cy="535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3"/>
              <a:endCxn id="4" idx="6"/>
            </p:cNvCxnSpPr>
            <p:nvPr/>
          </p:nvCxnSpPr>
          <p:spPr>
            <a:xfrm flipH="1">
              <a:off x="3621112" y="2190444"/>
              <a:ext cx="613049" cy="558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 idx="0"/>
              <a:endCxn id="7" idx="5"/>
            </p:cNvCxnSpPr>
            <p:nvPr/>
          </p:nvCxnSpPr>
          <p:spPr>
            <a:xfrm flipH="1" flipV="1">
              <a:off x="4516470" y="2190444"/>
              <a:ext cx="102778" cy="771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0"/>
              <a:endCxn id="5" idx="4"/>
            </p:cNvCxnSpPr>
            <p:nvPr/>
          </p:nvCxnSpPr>
          <p:spPr>
            <a:xfrm flipV="1">
              <a:off x="4368237" y="3360787"/>
              <a:ext cx="251011" cy="581454"/>
            </a:xfrm>
            <a:prstGeom prst="line">
              <a:avLst/>
            </a:prstGeom>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351731" y="2875692"/>
              <a:ext cx="2254143" cy="369332"/>
            </a:xfrm>
            <a:prstGeom prst="rect">
              <a:avLst/>
            </a:prstGeom>
            <a:noFill/>
          </p:spPr>
          <p:txBody>
            <a:bodyPr wrap="none" rtlCol="0">
              <a:spAutoFit/>
            </a:bodyPr>
            <a:lstStyle/>
            <a:p>
              <a:r>
                <a:rPr lang="en-US" altLang="zh-CN" dirty="0" smtClean="0"/>
                <a:t>Cascading failure part</a:t>
              </a:r>
              <a:endParaRPr lang="zh-CN" altLang="en-US" dirty="0"/>
            </a:p>
          </p:txBody>
        </p:sp>
        <p:sp>
          <p:nvSpPr>
            <p:cNvPr id="82" name="文本框 81"/>
            <p:cNvSpPr txBox="1"/>
            <p:nvPr/>
          </p:nvSpPr>
          <p:spPr>
            <a:xfrm>
              <a:off x="2628115" y="2939863"/>
              <a:ext cx="1491434" cy="369332"/>
            </a:xfrm>
            <a:prstGeom prst="rect">
              <a:avLst/>
            </a:prstGeom>
            <a:noFill/>
          </p:spPr>
          <p:txBody>
            <a:bodyPr wrap="none" rtlCol="0">
              <a:spAutoFit/>
            </a:bodyPr>
            <a:lstStyle/>
            <a:p>
              <a:r>
                <a:rPr lang="en-US" altLang="zh-CN" dirty="0" smtClean="0"/>
                <a:t>Attacked part</a:t>
              </a:r>
              <a:endParaRPr lang="zh-CN" altLang="en-US" dirty="0"/>
            </a:p>
          </p:txBody>
        </p:sp>
        <p:sp>
          <p:nvSpPr>
            <p:cNvPr id="83" name="文本框 82"/>
            <p:cNvSpPr txBox="1"/>
            <p:nvPr/>
          </p:nvSpPr>
          <p:spPr>
            <a:xfrm>
              <a:off x="4574938" y="2356625"/>
              <a:ext cx="1628972" cy="369332"/>
            </a:xfrm>
            <a:prstGeom prst="rect">
              <a:avLst/>
            </a:prstGeom>
            <a:noFill/>
          </p:spPr>
          <p:txBody>
            <a:bodyPr wrap="none" rtlCol="0">
              <a:spAutoFit/>
            </a:bodyPr>
            <a:lstStyle/>
            <a:p>
              <a:r>
                <a:rPr lang="en-US" altLang="zh-CN" dirty="0" smtClean="0"/>
                <a:t>Functional part</a:t>
              </a:r>
              <a:endParaRPr lang="zh-CN" altLang="en-US" dirty="0"/>
            </a:p>
          </p:txBody>
        </p:sp>
      </p:grpSp>
      <p:grpSp>
        <p:nvGrpSpPr>
          <p:cNvPr id="89" name="组合 88"/>
          <p:cNvGrpSpPr/>
          <p:nvPr/>
        </p:nvGrpSpPr>
        <p:grpSpPr>
          <a:xfrm>
            <a:off x="6629628" y="1241274"/>
            <a:ext cx="5378990" cy="2860991"/>
            <a:chOff x="6642506" y="1109027"/>
            <a:chExt cx="5378990" cy="2860991"/>
          </a:xfrm>
        </p:grpSpPr>
        <p:sp>
          <p:nvSpPr>
            <p:cNvPr id="27" name="椭圆 26"/>
            <p:cNvSpPr/>
            <p:nvPr/>
          </p:nvSpPr>
          <p:spPr>
            <a:xfrm>
              <a:off x="7541296" y="2091924"/>
              <a:ext cx="399245" cy="399245"/>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9138300" y="2679718"/>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0075721" y="3512305"/>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8431405" y="3570773"/>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194635" y="1927309"/>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739055" y="1528064"/>
              <a:ext cx="399245" cy="3992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27" idx="7"/>
              <a:endCxn id="32" idx="3"/>
            </p:cNvCxnSpPr>
            <p:nvPr/>
          </p:nvCxnSpPr>
          <p:spPr>
            <a:xfrm flipV="1">
              <a:off x="7882073" y="1868841"/>
              <a:ext cx="915450" cy="281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6"/>
              <a:endCxn id="31" idx="2"/>
            </p:cNvCxnSpPr>
            <p:nvPr/>
          </p:nvCxnSpPr>
          <p:spPr>
            <a:xfrm>
              <a:off x="9138300" y="1727687"/>
              <a:ext cx="1056335" cy="399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8" idx="7"/>
              <a:endCxn id="31" idx="3"/>
            </p:cNvCxnSpPr>
            <p:nvPr/>
          </p:nvCxnSpPr>
          <p:spPr>
            <a:xfrm flipV="1">
              <a:off x="9479077" y="2268086"/>
              <a:ext cx="774026" cy="47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8" idx="5"/>
              <a:endCxn id="29" idx="1"/>
            </p:cNvCxnSpPr>
            <p:nvPr/>
          </p:nvCxnSpPr>
          <p:spPr>
            <a:xfrm>
              <a:off x="9479077" y="3020495"/>
              <a:ext cx="655112" cy="550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1" idx="4"/>
              <a:endCxn id="29" idx="0"/>
            </p:cNvCxnSpPr>
            <p:nvPr/>
          </p:nvCxnSpPr>
          <p:spPr>
            <a:xfrm flipH="1">
              <a:off x="10275344" y="2326554"/>
              <a:ext cx="118914" cy="1185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30" idx="6"/>
              <a:endCxn id="29" idx="2"/>
            </p:cNvCxnSpPr>
            <p:nvPr/>
          </p:nvCxnSpPr>
          <p:spPr>
            <a:xfrm flipV="1">
              <a:off x="8830650" y="3711928"/>
              <a:ext cx="1245071" cy="5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8" idx="3"/>
              <a:endCxn id="30" idx="7"/>
            </p:cNvCxnSpPr>
            <p:nvPr/>
          </p:nvCxnSpPr>
          <p:spPr>
            <a:xfrm flipH="1">
              <a:off x="8772182" y="3020495"/>
              <a:ext cx="424586" cy="608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32" idx="5"/>
              <a:endCxn id="28" idx="0"/>
            </p:cNvCxnSpPr>
            <p:nvPr/>
          </p:nvCxnSpPr>
          <p:spPr>
            <a:xfrm>
              <a:off x="9079832" y="1868841"/>
              <a:ext cx="258091" cy="810877"/>
            </a:xfrm>
            <a:prstGeom prst="line">
              <a:avLst/>
            </a:prstGeom>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10392524" y="2776876"/>
              <a:ext cx="1628972" cy="369332"/>
            </a:xfrm>
            <a:prstGeom prst="rect">
              <a:avLst/>
            </a:prstGeom>
            <a:noFill/>
          </p:spPr>
          <p:txBody>
            <a:bodyPr wrap="none" rtlCol="0">
              <a:spAutoFit/>
            </a:bodyPr>
            <a:lstStyle/>
            <a:p>
              <a:r>
                <a:rPr lang="en-US" altLang="zh-CN" dirty="0" smtClean="0"/>
                <a:t>Functional part</a:t>
              </a:r>
              <a:endParaRPr lang="zh-CN" altLang="en-US" dirty="0"/>
            </a:p>
          </p:txBody>
        </p:sp>
        <p:sp>
          <p:nvSpPr>
            <p:cNvPr id="87" name="文本框 86"/>
            <p:cNvSpPr txBox="1"/>
            <p:nvPr/>
          </p:nvSpPr>
          <p:spPr>
            <a:xfrm>
              <a:off x="8238758" y="1109027"/>
              <a:ext cx="1491434" cy="369332"/>
            </a:xfrm>
            <a:prstGeom prst="rect">
              <a:avLst/>
            </a:prstGeom>
            <a:noFill/>
          </p:spPr>
          <p:txBody>
            <a:bodyPr wrap="none" rtlCol="0">
              <a:spAutoFit/>
            </a:bodyPr>
            <a:lstStyle/>
            <a:p>
              <a:r>
                <a:rPr lang="en-US" altLang="zh-CN" dirty="0" smtClean="0"/>
                <a:t>Attacked part</a:t>
              </a:r>
              <a:endParaRPr lang="zh-CN" altLang="en-US" dirty="0"/>
            </a:p>
          </p:txBody>
        </p:sp>
        <p:sp>
          <p:nvSpPr>
            <p:cNvPr id="88" name="文本框 87"/>
            <p:cNvSpPr txBox="1"/>
            <p:nvPr/>
          </p:nvSpPr>
          <p:spPr>
            <a:xfrm>
              <a:off x="6642506" y="2486719"/>
              <a:ext cx="2254143" cy="369332"/>
            </a:xfrm>
            <a:prstGeom prst="rect">
              <a:avLst/>
            </a:prstGeom>
            <a:noFill/>
          </p:spPr>
          <p:txBody>
            <a:bodyPr wrap="none" rtlCol="0">
              <a:spAutoFit/>
            </a:bodyPr>
            <a:lstStyle/>
            <a:p>
              <a:r>
                <a:rPr lang="en-US" altLang="zh-CN" dirty="0" smtClean="0"/>
                <a:t>Cascading failure part</a:t>
              </a:r>
              <a:endParaRPr lang="zh-CN" altLang="en-US" dirty="0"/>
            </a:p>
          </p:txBody>
        </p:sp>
      </p:grpSp>
    </p:spTree>
    <p:extLst>
      <p:ext uri="{BB962C8B-B14F-4D97-AF65-F5344CB8AC3E}">
        <p14:creationId xmlns:p14="http://schemas.microsoft.com/office/powerpoint/2010/main" val="1203045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6350" y="570249"/>
            <a:ext cx="5124095" cy="646331"/>
          </a:xfrm>
          <a:prstGeom prst="rect">
            <a:avLst/>
          </a:prstGeom>
          <a:noFill/>
        </p:spPr>
        <p:txBody>
          <a:bodyPr wrap="none" rtlCol="0">
            <a:spAutoFit/>
          </a:bodyPr>
          <a:lstStyle/>
          <a:p>
            <a:r>
              <a:rPr lang="en-US" altLang="zh-CN" sz="3600" dirty="0" smtClean="0"/>
              <a:t>Robustness Measurement</a:t>
            </a:r>
            <a:endParaRPr lang="zh-CN" altLang="en-US" sz="3600" dirty="0"/>
          </a:p>
        </p:txBody>
      </p:sp>
      <p:sp>
        <p:nvSpPr>
          <p:cNvPr id="4" name="文本框 3"/>
          <p:cNvSpPr txBox="1"/>
          <p:nvPr/>
        </p:nvSpPr>
        <p:spPr>
          <a:xfrm>
            <a:off x="697482" y="1603647"/>
            <a:ext cx="5124095" cy="1477328"/>
          </a:xfrm>
          <a:prstGeom prst="rect">
            <a:avLst/>
          </a:prstGeom>
          <a:noFill/>
        </p:spPr>
        <p:txBody>
          <a:bodyPr wrap="square" rtlCol="0">
            <a:spAutoFit/>
          </a:bodyPr>
          <a:lstStyle/>
          <a:p>
            <a:r>
              <a:rPr lang="en-US" altLang="zh-CN" dirty="0" smtClean="0"/>
              <a:t>There are many robustness measures:</a:t>
            </a:r>
          </a:p>
          <a:p>
            <a:pPr marL="285750" indent="-285750">
              <a:buFont typeface="Wingdings" panose="05000000000000000000" pitchFamily="2" charset="2"/>
              <a:buChar char="l"/>
            </a:pPr>
            <a:r>
              <a:rPr lang="en-US" altLang="zh-CN" dirty="0" smtClean="0"/>
              <a:t>Percolation threshold</a:t>
            </a:r>
          </a:p>
          <a:p>
            <a:pPr marL="285750" indent="-285750">
              <a:buFont typeface="Wingdings" panose="05000000000000000000" pitchFamily="2" charset="2"/>
              <a:buChar char="l"/>
            </a:pPr>
            <a:r>
              <a:rPr lang="en-US" altLang="zh-CN" dirty="0" smtClean="0"/>
              <a:t>Shortest path</a:t>
            </a:r>
          </a:p>
          <a:p>
            <a:pPr marL="285750" indent="-285750">
              <a:buFont typeface="Wingdings" panose="05000000000000000000" pitchFamily="2" charset="2"/>
              <a:buChar char="l"/>
            </a:pPr>
            <a:r>
              <a:rPr lang="en-US" altLang="zh-CN" dirty="0" smtClean="0"/>
              <a:t>Graph spectrum</a:t>
            </a:r>
          </a:p>
          <a:p>
            <a:pPr marL="285750" indent="-285750">
              <a:buFont typeface="Wingdings" panose="05000000000000000000" pitchFamily="2" charset="2"/>
              <a:buChar char="l"/>
            </a:pPr>
            <a:r>
              <a:rPr lang="en-US" altLang="zh-CN" dirty="0" smtClean="0"/>
              <a:t>Cumulated maximal fraction</a:t>
            </a:r>
            <a:endParaRPr lang="zh-CN" altLang="en-US" dirty="0"/>
          </a:p>
        </p:txBody>
      </p:sp>
      <mc:AlternateContent xmlns:mc="http://schemas.openxmlformats.org/markup-compatibility/2006">
        <mc:Choice xmlns:a14="http://schemas.microsoft.com/office/drawing/2010/main" Requires="a14">
          <p:sp>
            <p:nvSpPr>
              <p:cNvPr id="5" name="文本框 4"/>
              <p:cNvSpPr txBox="1"/>
              <p:nvPr/>
            </p:nvSpPr>
            <p:spPr>
              <a:xfrm>
                <a:off x="7546518" y="2408636"/>
                <a:ext cx="3812648" cy="143564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𝑅</m:t>
                      </m:r>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𝑁</m:t>
                          </m:r>
                        </m:den>
                      </m:f>
                      <m:nary>
                        <m:naryPr>
                          <m:chr m:val="∑"/>
                          <m:ctrlPr>
                            <a:rPr lang="en-US" altLang="zh-CN" sz="3200" b="0" i="1" smtClean="0">
                              <a:latin typeface="Cambria Math" panose="02040503050406030204" pitchFamily="18" charset="0"/>
                            </a:rPr>
                          </m:ctrlPr>
                        </m:naryPr>
                        <m:sub>
                          <m:r>
                            <m:rPr>
                              <m:brk m:alnAt="23"/>
                            </m:rPr>
                            <a:rPr lang="en-US" altLang="zh-CN" sz="3200" b="0" i="1" smtClean="0">
                              <a:latin typeface="Cambria Math" panose="02040503050406030204" pitchFamily="18" charset="0"/>
                            </a:rPr>
                            <m:t>𝑄</m:t>
                          </m:r>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𝑁</m:t>
                          </m:r>
                        </m:sup>
                        <m:e>
                          <m:r>
                            <a:rPr lang="en-US" altLang="zh-CN" sz="3200" b="0" i="1" smtClean="0">
                              <a:latin typeface="Cambria Math" panose="02040503050406030204" pitchFamily="18" charset="0"/>
                            </a:rPr>
                            <m:t>𝑠</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𝑄</m:t>
                          </m:r>
                          <m:r>
                            <a:rPr lang="en-US" altLang="zh-CN" sz="3200" b="0" i="1" smtClean="0">
                              <a:latin typeface="Cambria Math" panose="02040503050406030204" pitchFamily="18" charset="0"/>
                            </a:rPr>
                            <m:t>)</m:t>
                          </m:r>
                        </m:e>
                      </m:nary>
                    </m:oMath>
                  </m:oMathPara>
                </a14:m>
                <a:endParaRPr lang="zh-CN" altLang="en-US" sz="3200" dirty="0"/>
              </a:p>
            </p:txBody>
          </p:sp>
        </mc:Choice>
        <mc:Fallback>
          <p:sp>
            <p:nvSpPr>
              <p:cNvPr id="5" name="文本框 4"/>
              <p:cNvSpPr txBox="1">
                <a:spLocks noRot="1" noChangeAspect="1" noMove="1" noResize="1" noEditPoints="1" noAdjustHandles="1" noChangeArrowheads="1" noChangeShapeType="1" noTextEdit="1"/>
              </p:cNvSpPr>
              <p:nvPr/>
            </p:nvSpPr>
            <p:spPr>
              <a:xfrm>
                <a:off x="7546518" y="2408636"/>
                <a:ext cx="3812648" cy="1435649"/>
              </a:xfrm>
              <a:prstGeom prst="rect">
                <a:avLst/>
              </a:prstGeom>
              <a:blipFill rotWithShape="0">
                <a:blip r:embed="rId2"/>
                <a:stretch>
                  <a:fillRect/>
                </a:stretch>
              </a:blipFill>
            </p:spPr>
            <p:txBody>
              <a:bodyPr/>
              <a:lstStyle/>
              <a:p>
                <a:r>
                  <a:rPr lang="zh-CN" altLang="en-US">
                    <a:noFill/>
                  </a:rPr>
                  <a:t> </a:t>
                </a:r>
              </a:p>
            </p:txBody>
          </p:sp>
        </mc:Fallback>
      </mc:AlternateContent>
      <p:sp>
        <p:nvSpPr>
          <p:cNvPr id="6" name="文本框 5"/>
          <p:cNvSpPr txBox="1"/>
          <p:nvPr/>
        </p:nvSpPr>
        <p:spPr>
          <a:xfrm>
            <a:off x="4944850" y="2911881"/>
            <a:ext cx="3137397" cy="369332"/>
          </a:xfrm>
          <a:prstGeom prst="rect">
            <a:avLst/>
          </a:prstGeom>
          <a:noFill/>
        </p:spPr>
        <p:txBody>
          <a:bodyPr wrap="none" rtlCol="0">
            <a:spAutoFit/>
          </a:bodyPr>
          <a:lstStyle/>
          <a:p>
            <a:r>
              <a:rPr lang="en-US" altLang="zh-CN" dirty="0" smtClean="0"/>
              <a:t>The robustness of a network is:</a:t>
            </a:r>
            <a:endParaRPr lang="zh-CN" altLang="en-US" dirty="0"/>
          </a:p>
        </p:txBody>
      </p:sp>
      <mc:AlternateContent xmlns:mc="http://schemas.openxmlformats.org/markup-compatibility/2006">
        <mc:Choice xmlns:a14="http://schemas.microsoft.com/office/drawing/2010/main" Requires="a14">
          <p:sp>
            <p:nvSpPr>
              <p:cNvPr id="7" name="文本框 6"/>
              <p:cNvSpPr txBox="1"/>
              <p:nvPr/>
            </p:nvSpPr>
            <p:spPr>
              <a:xfrm>
                <a:off x="708338" y="3850783"/>
                <a:ext cx="8473025" cy="1477328"/>
              </a:xfrm>
              <a:prstGeom prst="rect">
                <a:avLst/>
              </a:prstGeom>
              <a:noFill/>
            </p:spPr>
            <p:txBody>
              <a:bodyPr wrap="none" rtlCol="0">
                <a:spAutoFit/>
              </a:bodyPr>
              <a:lstStyle/>
              <a:p>
                <a:r>
                  <a:rPr lang="en-US" altLang="zh-CN" dirty="0" smtClean="0"/>
                  <a:t>Where:</a:t>
                </a:r>
              </a:p>
              <a:p>
                <a:pPr marL="285750" indent="-285750">
                  <a:buFont typeface="Wingdings" panose="05000000000000000000" pitchFamily="2" charset="2"/>
                  <a:buChar char="l"/>
                </a:pPr>
                <a:r>
                  <a:rPr lang="en-US" altLang="zh-CN" dirty="0" smtClean="0"/>
                  <a:t>N is the number of nodes in the network</a:t>
                </a:r>
              </a:p>
              <a:p>
                <a:pPr marL="285750" indent="-285750">
                  <a:buFont typeface="Wingdings" panose="05000000000000000000" pitchFamily="2" charset="2"/>
                  <a:buChar char="l"/>
                </a:pP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𝑞𝑁</m:t>
                    </m:r>
                  </m:oMath>
                </a14:m>
                <a:r>
                  <a:rPr lang="en-US" altLang="zh-CN" dirty="0" smtClean="0"/>
                  <a:t>, is the number of nodes being removed</a:t>
                </a:r>
              </a:p>
              <a:p>
                <a:pPr marL="285750" indent="-285750">
                  <a:buFont typeface="Wingdings" panose="05000000000000000000" pitchFamily="2" charset="2"/>
                  <a:buChar char="l"/>
                </a:pPr>
                <a:r>
                  <a:rPr lang="en-US" altLang="zh-CN" dirty="0" smtClean="0"/>
                  <a:t>q is the fraction of nodes being attacked</a:t>
                </a:r>
              </a:p>
              <a:p>
                <a:pPr marL="285750" indent="-285750">
                  <a:buFont typeface="Wingdings" panose="05000000000000000000" pitchFamily="2" charset="2"/>
                  <a:buChar char="l"/>
                </a:pP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oMath>
                </a14:m>
                <a:r>
                  <a:rPr lang="zh-CN" altLang="en-US" dirty="0" smtClean="0"/>
                  <a:t> </a:t>
                </a:r>
                <a:r>
                  <a:rPr lang="en-US" altLang="zh-CN" dirty="0" smtClean="0"/>
                  <a:t>is the fraction of nodes in the largest connected cluster after removing Q nodes</a:t>
                </a:r>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708338" y="3850783"/>
                <a:ext cx="8473025" cy="1477328"/>
              </a:xfrm>
              <a:prstGeom prst="rect">
                <a:avLst/>
              </a:prstGeom>
              <a:blipFill rotWithShape="0">
                <a:blip r:embed="rId3"/>
                <a:stretch>
                  <a:fillRect l="-576" t="-2479" b="-5785"/>
                </a:stretch>
              </a:blipFill>
            </p:spPr>
            <p:txBody>
              <a:bodyPr/>
              <a:lstStyle/>
              <a:p>
                <a:r>
                  <a:rPr lang="zh-CN" altLang="en-US">
                    <a:noFill/>
                  </a:rPr>
                  <a:t> </a:t>
                </a:r>
              </a:p>
            </p:txBody>
          </p:sp>
        </mc:Fallback>
      </mc:AlternateContent>
      <p:sp>
        <p:nvSpPr>
          <p:cNvPr id="8" name="文本框 7"/>
          <p:cNvSpPr txBox="1"/>
          <p:nvPr/>
        </p:nvSpPr>
        <p:spPr>
          <a:xfrm>
            <a:off x="102470" y="6097919"/>
            <a:ext cx="11775210" cy="646331"/>
          </a:xfrm>
          <a:prstGeom prst="rect">
            <a:avLst/>
          </a:prstGeom>
          <a:noFill/>
        </p:spPr>
        <p:txBody>
          <a:bodyPr wrap="square" rtlCol="0">
            <a:spAutoFit/>
          </a:bodyPr>
          <a:lstStyle/>
          <a:p>
            <a:r>
              <a:rPr lang="en-US" altLang="zh-CN" dirty="0"/>
              <a:t>Schneider, C. M., Moreira, A. A., Andrade, J. S., </a:t>
            </a:r>
            <a:r>
              <a:rPr lang="en-US" altLang="zh-CN" dirty="0" err="1"/>
              <a:t>Shlomo</a:t>
            </a:r>
            <a:r>
              <a:rPr lang="en-US" altLang="zh-CN" dirty="0"/>
              <a:t>, H., &amp; Herrmann, H. J. (2011). Mitigation of malicious attacks on networks.. </a:t>
            </a:r>
            <a:r>
              <a:rPr lang="en-US" altLang="zh-CN" dirty="0"/>
              <a:t>Proceedings of the National Academy of Sciences of the United States of </a:t>
            </a:r>
            <a:r>
              <a:rPr lang="en-US" altLang="zh-CN" dirty="0" smtClean="0"/>
              <a:t>America</a:t>
            </a:r>
            <a:endParaRPr lang="zh-CN" altLang="en-US" dirty="0"/>
          </a:p>
        </p:txBody>
      </p:sp>
    </p:spTree>
    <p:extLst>
      <p:ext uri="{BB962C8B-B14F-4D97-AF65-F5344CB8AC3E}">
        <p14:creationId xmlns:p14="http://schemas.microsoft.com/office/powerpoint/2010/main" val="639608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6350" y="570249"/>
            <a:ext cx="4142096" cy="646331"/>
          </a:xfrm>
          <a:prstGeom prst="rect">
            <a:avLst/>
          </a:prstGeom>
          <a:noFill/>
        </p:spPr>
        <p:txBody>
          <a:bodyPr wrap="none" rtlCol="0">
            <a:spAutoFit/>
          </a:bodyPr>
          <a:lstStyle/>
          <a:p>
            <a:r>
              <a:rPr lang="en-US" altLang="zh-CN" sz="3600" dirty="0" smtClean="0"/>
              <a:t>The reason why CMF</a:t>
            </a:r>
            <a:endParaRPr lang="zh-CN" altLang="en-US" sz="3600" dirty="0"/>
          </a:p>
        </p:txBody>
      </p:sp>
      <p:sp>
        <p:nvSpPr>
          <p:cNvPr id="4" name="文本框 3"/>
          <p:cNvSpPr txBox="1"/>
          <p:nvPr/>
        </p:nvSpPr>
        <p:spPr>
          <a:xfrm>
            <a:off x="516350" y="1854558"/>
            <a:ext cx="11419921" cy="923330"/>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smtClean="0"/>
              <a:t>Low computation cost and more intuitive</a:t>
            </a:r>
          </a:p>
          <a:p>
            <a:pPr marL="285750" indent="-285750">
              <a:buFont typeface="Wingdings" panose="05000000000000000000" pitchFamily="2" charset="2"/>
              <a:buChar char="l"/>
            </a:pPr>
            <a:r>
              <a:rPr lang="en-US" altLang="zh-CN" dirty="0" smtClean="0"/>
              <a:t>Consider the largest part during the malicious attack, which measures the robustness more accurate in all situations</a:t>
            </a:r>
          </a:p>
          <a:p>
            <a:pPr marL="285750" indent="-285750">
              <a:buFont typeface="Wingdings" panose="05000000000000000000" pitchFamily="2" charset="2"/>
              <a:buChar char="l"/>
            </a:pPr>
            <a:r>
              <a:rPr lang="en-US" altLang="zh-CN" dirty="0" smtClean="0"/>
              <a:t>Suitable for measuring the robustness of the Near Space Airship network.</a:t>
            </a:r>
            <a:endParaRPr lang="zh-CN" altLang="en-US" dirty="0"/>
          </a:p>
        </p:txBody>
      </p:sp>
      <p:grpSp>
        <p:nvGrpSpPr>
          <p:cNvPr id="23" name="组合 22"/>
          <p:cNvGrpSpPr/>
          <p:nvPr/>
        </p:nvGrpSpPr>
        <p:grpSpPr>
          <a:xfrm>
            <a:off x="6382374" y="3173104"/>
            <a:ext cx="5888745" cy="2860991"/>
            <a:chOff x="3536815" y="3082952"/>
            <a:chExt cx="5888745" cy="2860991"/>
          </a:xfrm>
        </p:grpSpPr>
        <p:sp>
          <p:nvSpPr>
            <p:cNvPr id="6" name="椭圆 5"/>
            <p:cNvSpPr/>
            <p:nvPr/>
          </p:nvSpPr>
          <p:spPr>
            <a:xfrm>
              <a:off x="4435605" y="4065849"/>
              <a:ext cx="399245" cy="399245"/>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032609" y="4653643"/>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970030" y="5486230"/>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325714" y="5544698"/>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88944" y="3901234"/>
              <a:ext cx="399245"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33364" y="3501989"/>
              <a:ext cx="399245" cy="3992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6" idx="7"/>
              <a:endCxn id="11" idx="3"/>
            </p:cNvCxnSpPr>
            <p:nvPr/>
          </p:nvCxnSpPr>
          <p:spPr>
            <a:xfrm flipV="1">
              <a:off x="4776382" y="3842766"/>
              <a:ext cx="915450" cy="281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1" idx="6"/>
              <a:endCxn id="10" idx="2"/>
            </p:cNvCxnSpPr>
            <p:nvPr/>
          </p:nvCxnSpPr>
          <p:spPr>
            <a:xfrm>
              <a:off x="6032609" y="3701612"/>
              <a:ext cx="1056335" cy="399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7"/>
              <a:endCxn id="10" idx="3"/>
            </p:cNvCxnSpPr>
            <p:nvPr/>
          </p:nvCxnSpPr>
          <p:spPr>
            <a:xfrm flipV="1">
              <a:off x="6373386" y="4242011"/>
              <a:ext cx="774026" cy="47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5"/>
              <a:endCxn id="8" idx="1"/>
            </p:cNvCxnSpPr>
            <p:nvPr/>
          </p:nvCxnSpPr>
          <p:spPr>
            <a:xfrm>
              <a:off x="6373386" y="4994420"/>
              <a:ext cx="655112" cy="550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4"/>
              <a:endCxn id="8" idx="0"/>
            </p:cNvCxnSpPr>
            <p:nvPr/>
          </p:nvCxnSpPr>
          <p:spPr>
            <a:xfrm flipH="1">
              <a:off x="7169653" y="4300479"/>
              <a:ext cx="118914" cy="1185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 idx="6"/>
              <a:endCxn id="8" idx="2"/>
            </p:cNvCxnSpPr>
            <p:nvPr/>
          </p:nvCxnSpPr>
          <p:spPr>
            <a:xfrm flipV="1">
              <a:off x="5724959" y="5685853"/>
              <a:ext cx="1245071" cy="5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3"/>
              <a:endCxn id="9" idx="7"/>
            </p:cNvCxnSpPr>
            <p:nvPr/>
          </p:nvCxnSpPr>
          <p:spPr>
            <a:xfrm flipH="1">
              <a:off x="5666491" y="4994420"/>
              <a:ext cx="424586" cy="608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1" idx="5"/>
              <a:endCxn id="7" idx="0"/>
            </p:cNvCxnSpPr>
            <p:nvPr/>
          </p:nvCxnSpPr>
          <p:spPr>
            <a:xfrm>
              <a:off x="5974141" y="3842766"/>
              <a:ext cx="258091" cy="810877"/>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286833" y="4750801"/>
              <a:ext cx="2138727" cy="369332"/>
            </a:xfrm>
            <a:prstGeom prst="rect">
              <a:avLst/>
            </a:prstGeom>
            <a:noFill/>
          </p:spPr>
          <p:txBody>
            <a:bodyPr wrap="none" rtlCol="0">
              <a:spAutoFit/>
            </a:bodyPr>
            <a:lstStyle/>
            <a:p>
              <a:r>
                <a:rPr lang="en-US" altLang="zh-CN" dirty="0" smtClean="0"/>
                <a:t>More functional part</a:t>
              </a:r>
              <a:endParaRPr lang="zh-CN" altLang="en-US" dirty="0"/>
            </a:p>
          </p:txBody>
        </p:sp>
        <p:sp>
          <p:nvSpPr>
            <p:cNvPr id="21" name="文本框 20"/>
            <p:cNvSpPr txBox="1"/>
            <p:nvPr/>
          </p:nvSpPr>
          <p:spPr>
            <a:xfrm>
              <a:off x="5133067" y="3082952"/>
              <a:ext cx="1491434" cy="369332"/>
            </a:xfrm>
            <a:prstGeom prst="rect">
              <a:avLst/>
            </a:prstGeom>
            <a:noFill/>
          </p:spPr>
          <p:txBody>
            <a:bodyPr wrap="none" rtlCol="0">
              <a:spAutoFit/>
            </a:bodyPr>
            <a:lstStyle/>
            <a:p>
              <a:r>
                <a:rPr lang="en-US" altLang="zh-CN" dirty="0" smtClean="0"/>
                <a:t>Attacked part</a:t>
              </a:r>
              <a:endParaRPr lang="zh-CN" altLang="en-US" dirty="0"/>
            </a:p>
          </p:txBody>
        </p:sp>
        <p:sp>
          <p:nvSpPr>
            <p:cNvPr id="22" name="文本框 21"/>
            <p:cNvSpPr txBox="1"/>
            <p:nvPr/>
          </p:nvSpPr>
          <p:spPr>
            <a:xfrm>
              <a:off x="3536815" y="4460644"/>
              <a:ext cx="2053767" cy="369332"/>
            </a:xfrm>
            <a:prstGeom prst="rect">
              <a:avLst/>
            </a:prstGeom>
            <a:noFill/>
          </p:spPr>
          <p:txBody>
            <a:bodyPr wrap="none" rtlCol="0">
              <a:spAutoFit/>
            </a:bodyPr>
            <a:lstStyle/>
            <a:p>
              <a:r>
                <a:rPr lang="en-US" altLang="zh-CN" dirty="0" smtClean="0"/>
                <a:t>Less functional part</a:t>
              </a:r>
              <a:endParaRPr lang="zh-CN" altLang="en-US" dirty="0"/>
            </a:p>
          </p:txBody>
        </p:sp>
      </p:grpSp>
      <p:sp>
        <p:nvSpPr>
          <p:cNvPr id="24" name="文本框 23"/>
          <p:cNvSpPr txBox="1"/>
          <p:nvPr/>
        </p:nvSpPr>
        <p:spPr>
          <a:xfrm>
            <a:off x="516350" y="3282278"/>
            <a:ext cx="5885645" cy="2862322"/>
          </a:xfrm>
          <a:prstGeom prst="rect">
            <a:avLst/>
          </a:prstGeom>
          <a:noFill/>
        </p:spPr>
        <p:txBody>
          <a:bodyPr wrap="square" rtlCol="0">
            <a:spAutoFit/>
          </a:bodyPr>
          <a:lstStyle/>
          <a:p>
            <a:r>
              <a:rPr lang="en-US" altLang="zh-CN" dirty="0" smtClean="0"/>
              <a:t>The Near Space Airship network or other networks have the feature that makes the CMF measure make sense.</a:t>
            </a:r>
          </a:p>
          <a:p>
            <a:r>
              <a:rPr lang="en-US" altLang="zh-CN" dirty="0" smtClean="0"/>
              <a:t>Any part of the network has an effect on the other parts of the network, because both of them have the resource that the other part needs. The attacks do not paralyze the nodes that are not attacked. The small part of the network is less functional and the larger part is more function. The performance of the largest part is also damaged because of the shrink of the network size, but the performance of the network depends on the largest part mostly.</a:t>
            </a:r>
            <a:endParaRPr lang="zh-CN" altLang="en-US" dirty="0"/>
          </a:p>
        </p:txBody>
      </p:sp>
    </p:spTree>
    <p:extLst>
      <p:ext uri="{BB962C8B-B14F-4D97-AF65-F5344CB8AC3E}">
        <p14:creationId xmlns:p14="http://schemas.microsoft.com/office/powerpoint/2010/main" val="3249139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6350" y="570249"/>
            <a:ext cx="7895303" cy="646331"/>
          </a:xfrm>
          <a:prstGeom prst="rect">
            <a:avLst/>
          </a:prstGeom>
          <a:noFill/>
        </p:spPr>
        <p:txBody>
          <a:bodyPr wrap="none" rtlCol="0">
            <a:spAutoFit/>
          </a:bodyPr>
          <a:lstStyle/>
          <a:p>
            <a:r>
              <a:rPr lang="en-US" altLang="zh-CN" sz="3600" dirty="0" smtClean="0"/>
              <a:t>Robustness Optimization </a:t>
            </a:r>
            <a:r>
              <a:rPr lang="en-US" altLang="zh-CN" sz="3600" dirty="0"/>
              <a:t>I</a:t>
            </a:r>
            <a:r>
              <a:rPr lang="en-US" altLang="zh-CN" sz="3600" dirty="0" smtClean="0"/>
              <a:t>n Deployment</a:t>
            </a:r>
            <a:endParaRPr lang="zh-CN" altLang="en-US" sz="3600" dirty="0"/>
          </a:p>
        </p:txBody>
      </p:sp>
      <p:sp>
        <p:nvSpPr>
          <p:cNvPr id="3" name="文本框 2"/>
          <p:cNvSpPr txBox="1"/>
          <p:nvPr/>
        </p:nvSpPr>
        <p:spPr>
          <a:xfrm>
            <a:off x="399245" y="2086378"/>
            <a:ext cx="10869769" cy="156966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smtClean="0"/>
              <a:t>Combine robustness measure process as part of the reproduction of the new individual. The algorithm intends to search areas which might increase the robustness of the individuals.</a:t>
            </a:r>
          </a:p>
          <a:p>
            <a:pPr marL="285750" indent="-285750">
              <a:buFont typeface="Wingdings" panose="05000000000000000000" pitchFamily="2" charset="2"/>
              <a:buChar char="l"/>
            </a:pPr>
            <a:r>
              <a:rPr lang="en-US" altLang="zh-CN" sz="2400" dirty="0" smtClean="0"/>
              <a:t>Have </a:t>
            </a:r>
            <a:r>
              <a:rPr lang="en-US" altLang="zh-CN" sz="2400" dirty="0"/>
              <a:t>t</a:t>
            </a:r>
            <a:r>
              <a:rPr lang="en-US" altLang="zh-CN" sz="2400" dirty="0" smtClean="0"/>
              <a:t>he robustness serves as an objective function in the optimization process</a:t>
            </a:r>
          </a:p>
        </p:txBody>
      </p:sp>
    </p:spTree>
    <p:extLst>
      <p:ext uri="{BB962C8B-B14F-4D97-AF65-F5344CB8AC3E}">
        <p14:creationId xmlns:p14="http://schemas.microsoft.com/office/powerpoint/2010/main" val="2766812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6350" y="570249"/>
            <a:ext cx="8954503" cy="646331"/>
          </a:xfrm>
          <a:prstGeom prst="rect">
            <a:avLst/>
          </a:prstGeom>
          <a:noFill/>
        </p:spPr>
        <p:txBody>
          <a:bodyPr wrap="none" rtlCol="0">
            <a:spAutoFit/>
          </a:bodyPr>
          <a:lstStyle/>
          <a:p>
            <a:r>
              <a:rPr lang="en-US" altLang="zh-CN" sz="3600" dirty="0" smtClean="0"/>
              <a:t>Robustness Optimization </a:t>
            </a:r>
            <a:r>
              <a:rPr lang="en-US" altLang="zh-CN" sz="3600" dirty="0"/>
              <a:t>I</a:t>
            </a:r>
            <a:r>
              <a:rPr lang="en-US" altLang="zh-CN" sz="3600" dirty="0" smtClean="0"/>
              <a:t>n Coupled networks</a:t>
            </a:r>
            <a:endParaRPr lang="zh-CN" altLang="en-US" sz="3600" dirty="0"/>
          </a:p>
        </p:txBody>
      </p:sp>
      <p:sp>
        <p:nvSpPr>
          <p:cNvPr id="3" name="文本框 2"/>
          <p:cNvSpPr txBox="1"/>
          <p:nvPr/>
        </p:nvSpPr>
        <p:spPr>
          <a:xfrm>
            <a:off x="527681" y="1853078"/>
            <a:ext cx="6605667" cy="3970318"/>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smtClean="0"/>
              <a:t>The coupled networks is a whole system entity that consists of a set of associated networks through specific physical relations. Each network has its own relations. Some nodes in one network connect some other nodes in another networks. Because of the connections between sub networks, the robustness of the whole system is associated with each sub networks and their relations.</a:t>
            </a:r>
          </a:p>
          <a:p>
            <a:pPr marL="285750" indent="-285750">
              <a:buFont typeface="Wingdings" panose="05000000000000000000" pitchFamily="2" charset="2"/>
              <a:buChar char="l"/>
            </a:pPr>
            <a:r>
              <a:rPr lang="en-US" altLang="zh-CN" dirty="0" smtClean="0"/>
              <a:t>The attack on one sub network might cause the cascade failure of the other sub networks.</a:t>
            </a:r>
            <a:endParaRPr lang="en-US" altLang="zh-CN" dirty="0"/>
          </a:p>
          <a:p>
            <a:pPr marL="285750" indent="-285750">
              <a:buFont typeface="Wingdings" panose="05000000000000000000" pitchFamily="2" charset="2"/>
              <a:buChar char="l"/>
            </a:pPr>
            <a:r>
              <a:rPr lang="en-US" altLang="zh-CN" dirty="0" smtClean="0"/>
              <a:t>Due to the large scale of the Near Space Airship system, most of the airships will gather around the hotspots which will form a set of sub networks</a:t>
            </a:r>
          </a:p>
          <a:p>
            <a:pPr marL="285750" indent="-285750">
              <a:buFont typeface="Wingdings" panose="05000000000000000000" pitchFamily="2" charset="2"/>
              <a:buChar char="l"/>
            </a:pPr>
            <a:r>
              <a:rPr lang="en-US" altLang="zh-CN" dirty="0" smtClean="0"/>
              <a:t>The attack on one sub airship group will not only decrease the performance of the other sub networks but also decrease the performance of the whole system</a:t>
            </a:r>
          </a:p>
        </p:txBody>
      </p:sp>
      <p:grpSp>
        <p:nvGrpSpPr>
          <p:cNvPr id="45" name="组合 44"/>
          <p:cNvGrpSpPr/>
          <p:nvPr/>
        </p:nvGrpSpPr>
        <p:grpSpPr>
          <a:xfrm>
            <a:off x="7087513" y="1616636"/>
            <a:ext cx="4757037" cy="4173365"/>
            <a:chOff x="7087513" y="1616636"/>
            <a:chExt cx="4757037" cy="4173365"/>
          </a:xfrm>
        </p:grpSpPr>
        <p:grpSp>
          <p:nvGrpSpPr>
            <p:cNvPr id="27" name="组合 26"/>
            <p:cNvGrpSpPr/>
            <p:nvPr/>
          </p:nvGrpSpPr>
          <p:grpSpPr>
            <a:xfrm>
              <a:off x="7579332" y="4411014"/>
              <a:ext cx="1180561" cy="843566"/>
              <a:chOff x="7298029" y="5254580"/>
              <a:chExt cx="1180561" cy="843566"/>
            </a:xfrm>
          </p:grpSpPr>
          <p:sp>
            <p:nvSpPr>
              <p:cNvPr id="4" name="椭圆 3"/>
              <p:cNvSpPr/>
              <p:nvPr/>
            </p:nvSpPr>
            <p:spPr>
              <a:xfrm>
                <a:off x="7508383" y="525458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7864698" y="525458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019245" y="5823396"/>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650050" y="5904963"/>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285407" y="5366532"/>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p:cNvSpPr/>
              <p:nvPr/>
            </p:nvSpPr>
            <p:spPr>
              <a:xfrm>
                <a:off x="7703712" y="548318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p:cNvSpPr/>
              <p:nvPr/>
            </p:nvSpPr>
            <p:spPr>
              <a:xfrm>
                <a:off x="7298029" y="5710779"/>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5" name="组合 24"/>
            <p:cNvGrpSpPr/>
            <p:nvPr/>
          </p:nvGrpSpPr>
          <p:grpSpPr>
            <a:xfrm>
              <a:off x="8880572" y="1970231"/>
              <a:ext cx="1180561" cy="843566"/>
              <a:chOff x="8273119" y="2348750"/>
              <a:chExt cx="1180561" cy="843566"/>
            </a:xfrm>
          </p:grpSpPr>
          <p:sp>
            <p:nvSpPr>
              <p:cNvPr id="11" name="椭圆 10"/>
              <p:cNvSpPr/>
              <p:nvPr/>
            </p:nvSpPr>
            <p:spPr>
              <a:xfrm>
                <a:off x="8483473" y="234875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839788" y="234875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94335" y="2917566"/>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625140" y="2999133"/>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9260497" y="2460702"/>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椭圆 15"/>
              <p:cNvSpPr/>
              <p:nvPr/>
            </p:nvSpPr>
            <p:spPr>
              <a:xfrm>
                <a:off x="8678802" y="257735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椭圆 16"/>
              <p:cNvSpPr/>
              <p:nvPr/>
            </p:nvSpPr>
            <p:spPr>
              <a:xfrm>
                <a:off x="8273119" y="2804949"/>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6" name="组合 25"/>
            <p:cNvGrpSpPr/>
            <p:nvPr/>
          </p:nvGrpSpPr>
          <p:grpSpPr>
            <a:xfrm>
              <a:off x="10489844" y="4411014"/>
              <a:ext cx="1180561" cy="843566"/>
              <a:chOff x="10348176" y="4411014"/>
              <a:chExt cx="1180561" cy="843566"/>
            </a:xfrm>
          </p:grpSpPr>
          <p:sp>
            <p:nvSpPr>
              <p:cNvPr id="18" name="椭圆 17"/>
              <p:cNvSpPr/>
              <p:nvPr/>
            </p:nvSpPr>
            <p:spPr>
              <a:xfrm>
                <a:off x="10558530" y="4411014"/>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椭圆 18"/>
              <p:cNvSpPr/>
              <p:nvPr/>
            </p:nvSpPr>
            <p:spPr>
              <a:xfrm>
                <a:off x="10914845" y="4411014"/>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p:cNvSpPr/>
              <p:nvPr/>
            </p:nvSpPr>
            <p:spPr>
              <a:xfrm>
                <a:off x="11069392" y="4979830"/>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椭圆 20"/>
              <p:cNvSpPr/>
              <p:nvPr/>
            </p:nvSpPr>
            <p:spPr>
              <a:xfrm>
                <a:off x="10700197" y="5061397"/>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椭圆 21"/>
              <p:cNvSpPr/>
              <p:nvPr/>
            </p:nvSpPr>
            <p:spPr>
              <a:xfrm>
                <a:off x="11335554" y="4522966"/>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椭圆 22"/>
              <p:cNvSpPr/>
              <p:nvPr/>
            </p:nvSpPr>
            <p:spPr>
              <a:xfrm>
                <a:off x="10753859" y="4639614"/>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椭圆 23"/>
              <p:cNvSpPr/>
              <p:nvPr/>
            </p:nvSpPr>
            <p:spPr>
              <a:xfrm>
                <a:off x="10348176" y="4867213"/>
                <a:ext cx="193183" cy="1931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29" name="直接箭头连接符 28"/>
            <p:cNvCxnSpPr/>
            <p:nvPr/>
          </p:nvCxnSpPr>
          <p:spPr>
            <a:xfrm flipV="1">
              <a:off x="8027944" y="2732230"/>
              <a:ext cx="852628" cy="15821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8339184" y="2848213"/>
              <a:ext cx="893409" cy="15273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8880572" y="2995246"/>
              <a:ext cx="663260" cy="14157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9014726" y="4604197"/>
              <a:ext cx="1628591" cy="354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24" idx="2"/>
            </p:cNvCxnSpPr>
            <p:nvPr/>
          </p:nvCxnSpPr>
          <p:spPr>
            <a:xfrm flipV="1">
              <a:off x="8566710" y="4963805"/>
              <a:ext cx="1923134" cy="2092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9829021" y="2812796"/>
              <a:ext cx="967768" cy="14917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10085220" y="2371958"/>
              <a:ext cx="1125840" cy="19080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0282904" y="5395447"/>
              <a:ext cx="1561646" cy="369332"/>
            </a:xfrm>
            <a:prstGeom prst="rect">
              <a:avLst/>
            </a:prstGeom>
            <a:noFill/>
          </p:spPr>
          <p:txBody>
            <a:bodyPr wrap="none" rtlCol="0">
              <a:spAutoFit/>
            </a:bodyPr>
            <a:lstStyle/>
            <a:p>
              <a:r>
                <a:rPr lang="en-US" altLang="zh-CN" dirty="0" smtClean="0"/>
                <a:t>Sub network 2</a:t>
              </a:r>
              <a:endParaRPr lang="zh-CN" altLang="en-US" dirty="0"/>
            </a:p>
          </p:txBody>
        </p:sp>
        <p:sp>
          <p:nvSpPr>
            <p:cNvPr id="43" name="文本框 42"/>
            <p:cNvSpPr txBox="1"/>
            <p:nvPr/>
          </p:nvSpPr>
          <p:spPr>
            <a:xfrm>
              <a:off x="8826032" y="1616636"/>
              <a:ext cx="1547218" cy="369332"/>
            </a:xfrm>
            <a:prstGeom prst="rect">
              <a:avLst/>
            </a:prstGeom>
            <a:noFill/>
          </p:spPr>
          <p:txBody>
            <a:bodyPr wrap="none" rtlCol="0">
              <a:spAutoFit/>
            </a:bodyPr>
            <a:lstStyle/>
            <a:p>
              <a:r>
                <a:rPr lang="en-US" altLang="zh-CN" dirty="0" smtClean="0"/>
                <a:t>Sub network 1</a:t>
              </a:r>
              <a:endParaRPr lang="zh-CN" altLang="en-US" dirty="0"/>
            </a:p>
          </p:txBody>
        </p:sp>
        <p:sp>
          <p:nvSpPr>
            <p:cNvPr id="44" name="文本框 41"/>
            <p:cNvSpPr txBox="1"/>
            <p:nvPr/>
          </p:nvSpPr>
          <p:spPr>
            <a:xfrm>
              <a:off x="7087513" y="5420669"/>
              <a:ext cx="1547218"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smtClean="0"/>
                <a:t>Sub network </a:t>
              </a:r>
              <a:r>
                <a:rPr lang="en-US" altLang="zh-CN" dirty="0"/>
                <a:t>3</a:t>
              </a:r>
              <a:endParaRPr lang="zh-CN" altLang="en-US" dirty="0"/>
            </a:p>
          </p:txBody>
        </p:sp>
      </p:grpSp>
    </p:spTree>
    <p:extLst>
      <p:ext uri="{BB962C8B-B14F-4D97-AF65-F5344CB8AC3E}">
        <p14:creationId xmlns:p14="http://schemas.microsoft.com/office/powerpoint/2010/main" val="3748564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深度">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TM04033923[[fn=深度]]</Template>
  <TotalTime>246</TotalTime>
  <Words>859</Words>
  <Application>Microsoft Office PowerPoint</Application>
  <PresentationFormat>宽屏</PresentationFormat>
  <Paragraphs>91</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华文楷体</vt:lpstr>
      <vt:lpstr>Arial</vt:lpstr>
      <vt:lpstr>Cambria Math</vt:lpstr>
      <vt:lpstr>Consolas</vt:lpstr>
      <vt:lpstr>Corbel</vt:lpstr>
      <vt:lpstr>Wingdings</vt:lpstr>
      <vt:lpstr>深度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Wong Robert</dc:creator>
  <cp:lastModifiedBy>Wong Robert</cp:lastModifiedBy>
  <cp:revision>27</cp:revision>
  <dcterms:created xsi:type="dcterms:W3CDTF">2015-12-03T11:45:14Z</dcterms:created>
  <dcterms:modified xsi:type="dcterms:W3CDTF">2015-12-03T15:51:36Z</dcterms:modified>
</cp:coreProperties>
</file>