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7" r:id="rId4"/>
    <p:sldMasterId id="2147483776" r:id="rId5"/>
    <p:sldMasterId id="2147483794" r:id="rId6"/>
  </p:sldMasterIdLst>
  <p:notesMasterIdLst>
    <p:notesMasterId r:id="rId38"/>
  </p:notesMasterIdLst>
  <p:handoutMasterIdLst>
    <p:handoutMasterId r:id="rId39"/>
  </p:handoutMasterIdLst>
  <p:sldIdLst>
    <p:sldId id="616" r:id="rId7"/>
    <p:sldId id="1282" r:id="rId8"/>
    <p:sldId id="1299" r:id="rId9"/>
    <p:sldId id="1300" r:id="rId10"/>
    <p:sldId id="1284" r:id="rId11"/>
    <p:sldId id="1095" r:id="rId12"/>
    <p:sldId id="1215" r:id="rId13"/>
    <p:sldId id="1233" r:id="rId14"/>
    <p:sldId id="1301" r:id="rId15"/>
    <p:sldId id="1288" r:id="rId16"/>
    <p:sldId id="1302" r:id="rId17"/>
    <p:sldId id="1180" r:id="rId18"/>
    <p:sldId id="1182" r:id="rId19"/>
    <p:sldId id="1183" r:id="rId20"/>
    <p:sldId id="1193" r:id="rId21"/>
    <p:sldId id="1187" r:id="rId22"/>
    <p:sldId id="1189" r:id="rId23"/>
    <p:sldId id="1190" r:id="rId24"/>
    <p:sldId id="1303" r:id="rId25"/>
    <p:sldId id="1304" r:id="rId26"/>
    <p:sldId id="1244" r:id="rId27"/>
    <p:sldId id="1262" r:id="rId28"/>
    <p:sldId id="1295" r:id="rId29"/>
    <p:sldId id="1307" r:id="rId30"/>
    <p:sldId id="1101" r:id="rId31"/>
    <p:sldId id="1266" r:id="rId32"/>
    <p:sldId id="1305" r:id="rId33"/>
    <p:sldId id="1308" r:id="rId34"/>
    <p:sldId id="1169" r:id="rId35"/>
    <p:sldId id="1291" r:id="rId36"/>
    <p:sldId id="1279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4226">
          <p15:clr>
            <a:srgbClr val="A4A3A4"/>
          </p15:clr>
        </p15:guide>
        <p15:guide id="3" orient="horz" pos="386">
          <p15:clr>
            <a:srgbClr val="A4A3A4"/>
          </p15:clr>
        </p15:guide>
        <p15:guide id="4" orient="horz" pos="989">
          <p15:clr>
            <a:srgbClr val="A4A3A4"/>
          </p15:clr>
        </p15:guide>
        <p15:guide id="5" orient="horz" pos="4082">
          <p15:clr>
            <a:srgbClr val="A4A3A4"/>
          </p15:clr>
        </p15:guide>
        <p15:guide id="6" orient="horz" pos="4246">
          <p15:clr>
            <a:srgbClr val="A4A3A4"/>
          </p15:clr>
        </p15:guide>
        <p15:guide id="7" orient="horz" pos="2326">
          <p15:clr>
            <a:srgbClr val="A4A3A4"/>
          </p15:clr>
        </p15:guide>
        <p15:guide id="8" orient="horz" pos="3805">
          <p15:clr>
            <a:srgbClr val="A4A3A4"/>
          </p15:clr>
        </p15:guide>
        <p15:guide id="9" orient="horz" pos="3648">
          <p15:clr>
            <a:srgbClr val="A4A3A4"/>
          </p15:clr>
        </p15:guide>
        <p15:guide id="10" orient="horz" pos="629">
          <p15:clr>
            <a:srgbClr val="A4A3A4"/>
          </p15:clr>
        </p15:guide>
        <p15:guide id="11" orient="horz" pos="4119">
          <p15:clr>
            <a:srgbClr val="A4A3A4"/>
          </p15:clr>
        </p15:guide>
        <p15:guide id="12" orient="horz" pos="4177">
          <p15:clr>
            <a:srgbClr val="A4A3A4"/>
          </p15:clr>
        </p15:guide>
        <p15:guide id="13" orient="horz" pos="1301">
          <p15:clr>
            <a:srgbClr val="A4A3A4"/>
          </p15:clr>
        </p15:guide>
        <p15:guide id="14" orient="horz" pos="2800">
          <p15:clr>
            <a:srgbClr val="A4A3A4"/>
          </p15:clr>
        </p15:guide>
        <p15:guide id="15" pos="2880">
          <p15:clr>
            <a:srgbClr val="A4A3A4"/>
          </p15:clr>
        </p15:guide>
        <p15:guide id="16" pos="5602">
          <p15:clr>
            <a:srgbClr val="A4A3A4"/>
          </p15:clr>
        </p15:guide>
        <p15:guide id="17" pos="228">
          <p15:clr>
            <a:srgbClr val="A4A3A4"/>
          </p15:clr>
        </p15:guide>
        <p15:guide id="18" pos="5544">
          <p15:clr>
            <a:srgbClr val="A4A3A4"/>
          </p15:clr>
        </p15:guide>
        <p15:guide id="19" pos="464">
          <p15:clr>
            <a:srgbClr val="A4A3A4"/>
          </p15:clr>
        </p15:guide>
        <p15:guide id="20" pos="155">
          <p15:clr>
            <a:srgbClr val="A4A3A4"/>
          </p15:clr>
        </p15:guide>
        <p15:guide id="21" pos="3001">
          <p15:clr>
            <a:srgbClr val="A4A3A4"/>
          </p15:clr>
        </p15:guide>
        <p15:guide id="22" pos="5297">
          <p15:clr>
            <a:srgbClr val="A4A3A4"/>
          </p15:clr>
        </p15:guide>
        <p15:guide id="23" pos="378">
          <p15:clr>
            <a:srgbClr val="A4A3A4"/>
          </p15:clr>
        </p15:guide>
        <p15:guide id="24" pos="27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wel Habbida" initials="NH" lastIdx="1" clrIdx="0">
    <p:extLst/>
  </p:cmAuthor>
  <p:cmAuthor id="2" name="Munjampally Priyanka" initials="MP" lastIdx="3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FFDC"/>
    <a:srgbClr val="FF9933"/>
    <a:srgbClr val="CEEAB0"/>
    <a:srgbClr val="DBDBDB"/>
    <a:srgbClr val="F0F0F0"/>
    <a:srgbClr val="F2F2F2"/>
    <a:srgbClr val="EEEEEE"/>
    <a:srgbClr val="95B0D3"/>
    <a:srgbClr val="D9E2EF"/>
    <a:srgbClr val="3B5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87" autoAdjust="0"/>
    <p:restoredTop sz="95501" autoAdjust="0"/>
  </p:normalViewPr>
  <p:slideViewPr>
    <p:cSldViewPr snapToGrid="0" showGuides="1">
      <p:cViewPr varScale="1">
        <p:scale>
          <a:sx n="116" d="100"/>
          <a:sy n="116" d="100"/>
        </p:scale>
        <p:origin x="1140" y="102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2880"/>
        <p:guide pos="5602"/>
        <p:guide pos="228"/>
        <p:guide pos="5544"/>
        <p:guide pos="464"/>
        <p:guide pos="155"/>
        <p:guide pos="3001"/>
        <p:guide pos="5297"/>
        <p:guide pos="378"/>
        <p:guide pos="2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6977D-2434-42BA-9C3A-78F2DF25579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17D20854-2006-4C79-BF1D-AA1CEAF05F04}">
      <dgm:prSet phldrT="[Text]" custT="1"/>
      <dgm:spPr/>
      <dgm:t>
        <a:bodyPr/>
        <a:lstStyle/>
        <a:p>
          <a:pPr algn="ctr"/>
          <a:r>
            <a:rPr lang="en-US" sz="1200" b="1" dirty="0"/>
            <a:t>Start of the data journey</a:t>
          </a:r>
          <a:endParaRPr lang="en-US" sz="1200" b="0" i="1" dirty="0"/>
        </a:p>
        <a:p>
          <a:pPr algn="ctr"/>
          <a:r>
            <a:rPr lang="en-US" sz="1100" b="0" i="1" dirty="0"/>
            <a:t>Launch first initiatives</a:t>
          </a:r>
        </a:p>
        <a:p>
          <a:pPr algn="ctr"/>
          <a:r>
            <a:rPr lang="en-US" sz="1100" b="0" i="1" dirty="0"/>
            <a:t>Build the foundation</a:t>
          </a:r>
        </a:p>
        <a:p>
          <a:pPr algn="ctr"/>
          <a:r>
            <a:rPr lang="en-US" sz="1100" b="0" i="1" dirty="0"/>
            <a:t>Build the Data team</a:t>
          </a:r>
          <a:r>
            <a:rPr lang="en-US" sz="1100" b="1" dirty="0"/>
            <a:t>  </a:t>
          </a:r>
        </a:p>
      </dgm:t>
    </dgm:pt>
    <dgm:pt modelId="{38C862D1-DB71-4C29-88D5-825C03017955}" type="parTrans" cxnId="{13E4BDB6-A327-432F-8235-D75E34C9B2A1}">
      <dgm:prSet/>
      <dgm:spPr/>
      <dgm:t>
        <a:bodyPr/>
        <a:lstStyle/>
        <a:p>
          <a:endParaRPr lang="en-US" sz="600"/>
        </a:p>
      </dgm:t>
    </dgm:pt>
    <dgm:pt modelId="{0D33E2BE-3C41-4C40-A719-35D3AA48AD1F}" type="sibTrans" cxnId="{13E4BDB6-A327-432F-8235-D75E34C9B2A1}">
      <dgm:prSet/>
      <dgm:spPr/>
      <dgm:t>
        <a:bodyPr/>
        <a:lstStyle/>
        <a:p>
          <a:endParaRPr lang="en-US" sz="600"/>
        </a:p>
      </dgm:t>
    </dgm:pt>
    <dgm:pt modelId="{F73C8F34-77B9-4F81-ACC8-CFD1344185AE}">
      <dgm:prSet phldrT="[Text]" custT="1"/>
      <dgm:spPr/>
      <dgm:t>
        <a:bodyPr/>
        <a:lstStyle/>
        <a:p>
          <a:pPr algn="ctr"/>
          <a:r>
            <a:rPr lang="en-US" sz="1200" b="1" dirty="0"/>
            <a:t>Generate the first business benefits</a:t>
          </a:r>
          <a:endParaRPr lang="en-US" sz="1200" b="0" i="1" dirty="0"/>
        </a:p>
        <a:p>
          <a:pPr algn="ctr"/>
          <a:r>
            <a:rPr lang="en-US" sz="1100" b="0" i="1" dirty="0"/>
            <a:t>Deploy the use cases</a:t>
          </a:r>
        </a:p>
        <a:p>
          <a:pPr algn="ctr"/>
          <a:r>
            <a:rPr lang="en-US" sz="1100" b="0" i="1" dirty="0"/>
            <a:t>Evolve the foundation</a:t>
          </a:r>
        </a:p>
        <a:p>
          <a:pPr algn="ctr"/>
          <a:r>
            <a:rPr lang="en-US" sz="1100" b="0" i="1" dirty="0"/>
            <a:t>Reinforce the Data team</a:t>
          </a:r>
        </a:p>
      </dgm:t>
    </dgm:pt>
    <dgm:pt modelId="{038C8BCB-5227-4DA9-9CFE-91ECD7CDA12F}" type="parTrans" cxnId="{5C731AB3-ED6C-441E-B7FF-CA8C1C9A5AC5}">
      <dgm:prSet/>
      <dgm:spPr/>
      <dgm:t>
        <a:bodyPr/>
        <a:lstStyle/>
        <a:p>
          <a:endParaRPr lang="en-US" sz="600"/>
        </a:p>
      </dgm:t>
    </dgm:pt>
    <dgm:pt modelId="{CB2028A8-4FFF-47CA-B7AB-25E1A7C29316}" type="sibTrans" cxnId="{5C731AB3-ED6C-441E-B7FF-CA8C1C9A5AC5}">
      <dgm:prSet/>
      <dgm:spPr/>
      <dgm:t>
        <a:bodyPr/>
        <a:lstStyle/>
        <a:p>
          <a:endParaRPr lang="en-US" sz="600"/>
        </a:p>
      </dgm:t>
    </dgm:pt>
    <dgm:pt modelId="{2F8FEDF2-18DA-4184-B23C-57B52C5316D4}">
      <dgm:prSet phldrT="[Text]" custT="1"/>
      <dgm:spPr/>
      <dgm:t>
        <a:bodyPr/>
        <a:lstStyle/>
        <a:p>
          <a:pPr algn="ctr"/>
          <a:r>
            <a:rPr lang="en-US" sz="1200" b="1" dirty="0"/>
            <a:t>Being the leader in data and bring a competitive advantage </a:t>
          </a:r>
          <a:endParaRPr lang="en-US" sz="1200" b="0" i="1" dirty="0"/>
        </a:p>
        <a:p>
          <a:pPr algn="ctr"/>
          <a:r>
            <a:rPr lang="en-US" sz="1100" i="1" dirty="0"/>
            <a:t>Data driven business</a:t>
          </a:r>
        </a:p>
        <a:p>
          <a:pPr algn="ctr"/>
          <a:r>
            <a:rPr lang="en-US" sz="1100" i="1" dirty="0"/>
            <a:t>Value delivered by the foundation</a:t>
          </a:r>
        </a:p>
      </dgm:t>
    </dgm:pt>
    <dgm:pt modelId="{A73BEB52-BBC7-4EE5-91CF-F86248D454F3}" type="parTrans" cxnId="{E7410521-D32D-420F-9C20-321DA11D9C13}">
      <dgm:prSet/>
      <dgm:spPr/>
      <dgm:t>
        <a:bodyPr/>
        <a:lstStyle/>
        <a:p>
          <a:endParaRPr lang="en-US" sz="600"/>
        </a:p>
      </dgm:t>
    </dgm:pt>
    <dgm:pt modelId="{68363948-4327-470E-ABD5-0F55B13809EC}" type="sibTrans" cxnId="{E7410521-D32D-420F-9C20-321DA11D9C13}">
      <dgm:prSet/>
      <dgm:spPr/>
      <dgm:t>
        <a:bodyPr/>
        <a:lstStyle/>
        <a:p>
          <a:endParaRPr lang="en-US" sz="600"/>
        </a:p>
      </dgm:t>
    </dgm:pt>
    <dgm:pt modelId="{B298517B-A94C-4B2F-A3CD-A1572688F3AD}" type="pres">
      <dgm:prSet presAssocID="{FB26977D-2434-42BA-9C3A-78F2DF25579A}" presName="arrowDiagram" presStyleCnt="0">
        <dgm:presLayoutVars>
          <dgm:chMax val="5"/>
          <dgm:dir/>
          <dgm:resizeHandles val="exact"/>
        </dgm:presLayoutVars>
      </dgm:prSet>
      <dgm:spPr/>
    </dgm:pt>
    <dgm:pt modelId="{1E3694C3-591E-4007-B343-87FCA18C8053}" type="pres">
      <dgm:prSet presAssocID="{FB26977D-2434-42BA-9C3A-78F2DF25579A}" presName="arrow" presStyleLbl="bgShp" presStyleIdx="0" presStyleCnt="1"/>
      <dgm:spPr/>
    </dgm:pt>
    <dgm:pt modelId="{9C8DCC7F-3982-4389-836A-B94308E5AA4C}" type="pres">
      <dgm:prSet presAssocID="{FB26977D-2434-42BA-9C3A-78F2DF25579A}" presName="arrowDiagram3" presStyleCnt="0"/>
      <dgm:spPr/>
    </dgm:pt>
    <dgm:pt modelId="{D2A82D70-5783-4894-B68C-9BED24B144AE}" type="pres">
      <dgm:prSet presAssocID="{17D20854-2006-4C79-BF1D-AA1CEAF05F04}" presName="bullet3a" presStyleLbl="node1" presStyleIdx="0" presStyleCnt="3" custLinFactNeighborY="-17820"/>
      <dgm:spPr/>
    </dgm:pt>
    <dgm:pt modelId="{2DB5D675-5A3D-438E-808B-A5A74676483D}" type="pres">
      <dgm:prSet presAssocID="{17D20854-2006-4C79-BF1D-AA1CEAF05F04}" presName="textBox3a" presStyleLbl="revTx" presStyleIdx="0" presStyleCnt="3" custScaleX="165609" custScaleY="70445" custLinFactNeighborX="-55126" custLinFactNeighborY="3421">
        <dgm:presLayoutVars>
          <dgm:bulletEnabled val="1"/>
        </dgm:presLayoutVars>
      </dgm:prSet>
      <dgm:spPr/>
    </dgm:pt>
    <dgm:pt modelId="{296519C2-638C-43CD-98CB-CB451459D412}" type="pres">
      <dgm:prSet presAssocID="{F73C8F34-77B9-4F81-ACC8-CFD1344185AE}" presName="bullet3b" presStyleLbl="node1" presStyleIdx="1" presStyleCnt="3" custLinFactX="86061" custLinFactNeighborX="100000" custLinFactNeighborY="-42400"/>
      <dgm:spPr/>
    </dgm:pt>
    <dgm:pt modelId="{C033ECD3-08C0-4E20-924B-6F517BD32DFD}" type="pres">
      <dgm:prSet presAssocID="{F73C8F34-77B9-4F81-ACC8-CFD1344185AE}" presName="textBox3b" presStyleLbl="revTx" presStyleIdx="1" presStyleCnt="3" custScaleX="113983" custScaleY="45057" custLinFactNeighborX="-14411" custLinFactNeighborY="-18823">
        <dgm:presLayoutVars>
          <dgm:bulletEnabled val="1"/>
        </dgm:presLayoutVars>
      </dgm:prSet>
      <dgm:spPr/>
    </dgm:pt>
    <dgm:pt modelId="{080E7657-39D3-453D-9F25-EE890A39E129}" type="pres">
      <dgm:prSet presAssocID="{2F8FEDF2-18DA-4184-B23C-57B52C5316D4}" presName="bullet3c" presStyleLbl="node1" presStyleIdx="2" presStyleCnt="3" custLinFactX="100000" custLinFactNeighborX="133180" custLinFactNeighborY="-53226"/>
      <dgm:spPr/>
    </dgm:pt>
    <dgm:pt modelId="{95621134-DF65-4A5D-9218-482669BAD14E}" type="pres">
      <dgm:prSet presAssocID="{2F8FEDF2-18DA-4184-B23C-57B52C5316D4}" presName="textBox3c" presStyleLbl="revTx" presStyleIdx="2" presStyleCnt="3" custScaleX="118843" custScaleY="34170" custLinFactNeighborX="7973" custLinFactNeighborY="-28784">
        <dgm:presLayoutVars>
          <dgm:bulletEnabled val="1"/>
        </dgm:presLayoutVars>
      </dgm:prSet>
      <dgm:spPr/>
    </dgm:pt>
  </dgm:ptLst>
  <dgm:cxnLst>
    <dgm:cxn modelId="{E7410521-D32D-420F-9C20-321DA11D9C13}" srcId="{FB26977D-2434-42BA-9C3A-78F2DF25579A}" destId="{2F8FEDF2-18DA-4184-B23C-57B52C5316D4}" srcOrd="2" destOrd="0" parTransId="{A73BEB52-BBC7-4EE5-91CF-F86248D454F3}" sibTransId="{68363948-4327-470E-ABD5-0F55B13809EC}"/>
    <dgm:cxn modelId="{5C731AB3-ED6C-441E-B7FF-CA8C1C9A5AC5}" srcId="{FB26977D-2434-42BA-9C3A-78F2DF25579A}" destId="{F73C8F34-77B9-4F81-ACC8-CFD1344185AE}" srcOrd="1" destOrd="0" parTransId="{038C8BCB-5227-4DA9-9CFE-91ECD7CDA12F}" sibTransId="{CB2028A8-4FFF-47CA-B7AB-25E1A7C29316}"/>
    <dgm:cxn modelId="{977FABB3-BE4A-40AB-9F43-D1623F14E02E}" type="presOf" srcId="{2F8FEDF2-18DA-4184-B23C-57B52C5316D4}" destId="{95621134-DF65-4A5D-9218-482669BAD14E}" srcOrd="0" destOrd="0" presId="urn:microsoft.com/office/officeart/2005/8/layout/arrow2"/>
    <dgm:cxn modelId="{13E4BDB6-A327-432F-8235-D75E34C9B2A1}" srcId="{FB26977D-2434-42BA-9C3A-78F2DF25579A}" destId="{17D20854-2006-4C79-BF1D-AA1CEAF05F04}" srcOrd="0" destOrd="0" parTransId="{38C862D1-DB71-4C29-88D5-825C03017955}" sibTransId="{0D33E2BE-3C41-4C40-A719-35D3AA48AD1F}"/>
    <dgm:cxn modelId="{77C325C1-5EDF-481A-B108-B44114434D9C}" type="presOf" srcId="{F73C8F34-77B9-4F81-ACC8-CFD1344185AE}" destId="{C033ECD3-08C0-4E20-924B-6F517BD32DFD}" srcOrd="0" destOrd="0" presId="urn:microsoft.com/office/officeart/2005/8/layout/arrow2"/>
    <dgm:cxn modelId="{4F8AF1DF-1FE3-4275-B712-D953F1C92A41}" type="presOf" srcId="{FB26977D-2434-42BA-9C3A-78F2DF25579A}" destId="{B298517B-A94C-4B2F-A3CD-A1572688F3AD}" srcOrd="0" destOrd="0" presId="urn:microsoft.com/office/officeart/2005/8/layout/arrow2"/>
    <dgm:cxn modelId="{CD0E5FE9-DE32-4280-AD01-DCA9C9B4743F}" type="presOf" srcId="{17D20854-2006-4C79-BF1D-AA1CEAF05F04}" destId="{2DB5D675-5A3D-438E-808B-A5A74676483D}" srcOrd="0" destOrd="0" presId="urn:microsoft.com/office/officeart/2005/8/layout/arrow2"/>
    <dgm:cxn modelId="{02B593D2-712A-466A-B7DD-7550FD0BE768}" type="presParOf" srcId="{B298517B-A94C-4B2F-A3CD-A1572688F3AD}" destId="{1E3694C3-591E-4007-B343-87FCA18C8053}" srcOrd="0" destOrd="0" presId="urn:microsoft.com/office/officeart/2005/8/layout/arrow2"/>
    <dgm:cxn modelId="{CB66B601-16C7-4DEF-9A54-BAE85DCBC81F}" type="presParOf" srcId="{B298517B-A94C-4B2F-A3CD-A1572688F3AD}" destId="{9C8DCC7F-3982-4389-836A-B94308E5AA4C}" srcOrd="1" destOrd="0" presId="urn:microsoft.com/office/officeart/2005/8/layout/arrow2"/>
    <dgm:cxn modelId="{534F1848-ABA2-42E8-9615-D6B23B160F4E}" type="presParOf" srcId="{9C8DCC7F-3982-4389-836A-B94308E5AA4C}" destId="{D2A82D70-5783-4894-B68C-9BED24B144AE}" srcOrd="0" destOrd="0" presId="urn:microsoft.com/office/officeart/2005/8/layout/arrow2"/>
    <dgm:cxn modelId="{88FEE66D-15B2-4A07-9049-F09519EA04D0}" type="presParOf" srcId="{9C8DCC7F-3982-4389-836A-B94308E5AA4C}" destId="{2DB5D675-5A3D-438E-808B-A5A74676483D}" srcOrd="1" destOrd="0" presId="urn:microsoft.com/office/officeart/2005/8/layout/arrow2"/>
    <dgm:cxn modelId="{7E4D25B2-33B5-484E-993E-1E64807B6571}" type="presParOf" srcId="{9C8DCC7F-3982-4389-836A-B94308E5AA4C}" destId="{296519C2-638C-43CD-98CB-CB451459D412}" srcOrd="2" destOrd="0" presId="urn:microsoft.com/office/officeart/2005/8/layout/arrow2"/>
    <dgm:cxn modelId="{F5B88AAC-18FA-4556-8E49-399FCDB494BB}" type="presParOf" srcId="{9C8DCC7F-3982-4389-836A-B94308E5AA4C}" destId="{C033ECD3-08C0-4E20-924B-6F517BD32DFD}" srcOrd="3" destOrd="0" presId="urn:microsoft.com/office/officeart/2005/8/layout/arrow2"/>
    <dgm:cxn modelId="{02B182C4-4815-458D-B1CD-51ED6FF9C072}" type="presParOf" srcId="{9C8DCC7F-3982-4389-836A-B94308E5AA4C}" destId="{080E7657-39D3-453D-9F25-EE890A39E129}" srcOrd="4" destOrd="0" presId="urn:microsoft.com/office/officeart/2005/8/layout/arrow2"/>
    <dgm:cxn modelId="{8D884347-7F43-427E-B6B6-5CC8E1F98CD8}" type="presParOf" srcId="{9C8DCC7F-3982-4389-836A-B94308E5AA4C}" destId="{95621134-DF65-4A5D-9218-482669BAD14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8A954-279B-4800-87F5-A6B9CDEC1795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1546E1-82D4-44D1-A442-8CC834C1B177}">
      <dgm:prSet phldrT="[Text]" custT="1"/>
      <dgm:spPr/>
      <dgm:t>
        <a:bodyPr/>
        <a:lstStyle/>
        <a:p>
          <a:r>
            <a:rPr lang="en-US" sz="1400" b="1" dirty="0"/>
            <a:t>Data Foundation</a:t>
          </a:r>
        </a:p>
      </dgm:t>
    </dgm:pt>
    <dgm:pt modelId="{07CD4B76-D753-4BBA-8CDD-237879FD9AD4}" type="parTrans" cxnId="{9FDC91F1-1E04-4890-BE2B-842FCCA5CE29}">
      <dgm:prSet/>
      <dgm:spPr/>
      <dgm:t>
        <a:bodyPr/>
        <a:lstStyle/>
        <a:p>
          <a:endParaRPr lang="en-US" sz="1400"/>
        </a:p>
      </dgm:t>
    </dgm:pt>
    <dgm:pt modelId="{49580FFE-981D-4797-9985-4EF366C29EB8}" type="sibTrans" cxnId="{9FDC91F1-1E04-4890-BE2B-842FCCA5CE29}">
      <dgm:prSet/>
      <dgm:spPr/>
      <dgm:t>
        <a:bodyPr/>
        <a:lstStyle/>
        <a:p>
          <a:endParaRPr lang="en-US" sz="1400"/>
        </a:p>
      </dgm:t>
    </dgm:pt>
    <dgm:pt modelId="{E86FA921-3099-4E96-9C93-E52ABA0341F8}">
      <dgm:prSet phldrT="[Text]" custT="1"/>
      <dgm:spPr/>
      <dgm:t>
        <a:bodyPr/>
        <a:lstStyle/>
        <a:p>
          <a:r>
            <a:rPr lang="en-US" sz="1400" b="1" dirty="0">
              <a:solidFill>
                <a:srgbClr val="FF0000"/>
              </a:solidFill>
            </a:rPr>
            <a:t>Unicity</a:t>
          </a:r>
        </a:p>
      </dgm:t>
    </dgm:pt>
    <dgm:pt modelId="{F36C81FF-CAD1-4489-8B74-F0F99E6D52B6}" type="parTrans" cxnId="{368B7732-FFF7-4771-873B-C6793C0304C1}">
      <dgm:prSet/>
      <dgm:spPr/>
      <dgm:t>
        <a:bodyPr/>
        <a:lstStyle/>
        <a:p>
          <a:endParaRPr lang="en-US" sz="1400"/>
        </a:p>
      </dgm:t>
    </dgm:pt>
    <dgm:pt modelId="{223B4F7A-A3CA-4983-B26C-D54B53648F99}" type="sibTrans" cxnId="{368B7732-FFF7-4771-873B-C6793C0304C1}">
      <dgm:prSet/>
      <dgm:spPr/>
      <dgm:t>
        <a:bodyPr/>
        <a:lstStyle/>
        <a:p>
          <a:endParaRPr lang="en-US" sz="1400"/>
        </a:p>
      </dgm:t>
    </dgm:pt>
    <dgm:pt modelId="{D4BACECD-317A-4102-80A9-1B722407A228}">
      <dgm:prSet phldrT="[Text]" custT="1"/>
      <dgm:spPr/>
      <dgm:t>
        <a:bodyPr/>
        <a:lstStyle/>
        <a:p>
          <a:r>
            <a:rPr lang="en-US" sz="1400" b="1" dirty="0"/>
            <a:t>Service</a:t>
          </a:r>
        </a:p>
      </dgm:t>
    </dgm:pt>
    <dgm:pt modelId="{017220F2-A4FD-4F83-AFB9-3B23D4B5E050}" type="parTrans" cxnId="{4C1E137A-F244-4BBE-B995-5A567807E822}">
      <dgm:prSet/>
      <dgm:spPr/>
      <dgm:t>
        <a:bodyPr/>
        <a:lstStyle/>
        <a:p>
          <a:endParaRPr lang="en-US" sz="1400"/>
        </a:p>
      </dgm:t>
    </dgm:pt>
    <dgm:pt modelId="{F2ABCE13-1548-46BF-8D32-0A8591F755A1}" type="sibTrans" cxnId="{4C1E137A-F244-4BBE-B995-5A567807E822}">
      <dgm:prSet/>
      <dgm:spPr/>
      <dgm:t>
        <a:bodyPr/>
        <a:lstStyle/>
        <a:p>
          <a:endParaRPr lang="en-US" sz="1400"/>
        </a:p>
      </dgm:t>
    </dgm:pt>
    <dgm:pt modelId="{4B181BC7-8EEB-406A-9655-A247560C8E29}">
      <dgm:prSet phldrT="[Text]" custT="1"/>
      <dgm:spPr/>
      <dgm:t>
        <a:bodyPr/>
        <a:lstStyle/>
        <a:p>
          <a:r>
            <a:rPr lang="en-US" sz="1400" b="1" dirty="0"/>
            <a:t>Enabler</a:t>
          </a:r>
        </a:p>
      </dgm:t>
    </dgm:pt>
    <dgm:pt modelId="{6134EAC2-A61E-44E9-81D3-E0315732C38E}" type="parTrans" cxnId="{23373422-9CF4-4DA2-96F7-1A573C5C988C}">
      <dgm:prSet/>
      <dgm:spPr/>
      <dgm:t>
        <a:bodyPr/>
        <a:lstStyle/>
        <a:p>
          <a:endParaRPr lang="en-US" sz="1400"/>
        </a:p>
      </dgm:t>
    </dgm:pt>
    <dgm:pt modelId="{6218A631-9D75-4378-94AA-9B4BED120BEB}" type="sibTrans" cxnId="{23373422-9CF4-4DA2-96F7-1A573C5C988C}">
      <dgm:prSet/>
      <dgm:spPr/>
      <dgm:t>
        <a:bodyPr/>
        <a:lstStyle/>
        <a:p>
          <a:endParaRPr lang="en-US" sz="1400"/>
        </a:p>
      </dgm:t>
    </dgm:pt>
    <dgm:pt modelId="{9922631B-183E-4C0C-9AC0-92AF5046F296}">
      <dgm:prSet phldrT="[Text]" phldr="1"/>
      <dgm:spPr/>
      <dgm:t>
        <a:bodyPr/>
        <a:lstStyle/>
        <a:p>
          <a:endParaRPr lang="en-US"/>
        </a:p>
      </dgm:t>
    </dgm:pt>
    <dgm:pt modelId="{EF05ED5A-D628-45EA-8686-F45ADF63701D}" type="parTrans" cxnId="{930CDAE6-C2FC-438B-B58E-8E940514183C}">
      <dgm:prSet/>
      <dgm:spPr/>
      <dgm:t>
        <a:bodyPr/>
        <a:lstStyle/>
        <a:p>
          <a:endParaRPr lang="en-US"/>
        </a:p>
      </dgm:t>
    </dgm:pt>
    <dgm:pt modelId="{903B8871-F738-481C-872C-88105AC7638A}" type="sibTrans" cxnId="{930CDAE6-C2FC-438B-B58E-8E940514183C}">
      <dgm:prSet/>
      <dgm:spPr/>
      <dgm:t>
        <a:bodyPr/>
        <a:lstStyle/>
        <a:p>
          <a:endParaRPr lang="en-US"/>
        </a:p>
      </dgm:t>
    </dgm:pt>
    <dgm:pt modelId="{4CF24B6B-6E18-4142-A41B-8E3F1340272F}" type="pres">
      <dgm:prSet presAssocID="{FF88A954-279B-4800-87F5-A6B9CDEC179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D156FAC-28F9-4944-ABB9-BBE5BE92468A}" type="pres">
      <dgm:prSet presAssocID="{1C1546E1-82D4-44D1-A442-8CC834C1B177}" presName="centerShape" presStyleLbl="node0" presStyleIdx="0" presStyleCnt="1"/>
      <dgm:spPr/>
    </dgm:pt>
    <dgm:pt modelId="{DBFDAD72-0501-45A5-A689-38A7B46A3041}" type="pres">
      <dgm:prSet presAssocID="{E86FA921-3099-4E96-9C93-E52ABA0341F8}" presName="node" presStyleLbl="node1" presStyleIdx="0" presStyleCnt="3">
        <dgm:presLayoutVars>
          <dgm:bulletEnabled val="1"/>
        </dgm:presLayoutVars>
      </dgm:prSet>
      <dgm:spPr/>
    </dgm:pt>
    <dgm:pt modelId="{419B277D-2D8F-4213-B774-6EFEA9543221}" type="pres">
      <dgm:prSet presAssocID="{E86FA921-3099-4E96-9C93-E52ABA0341F8}" presName="dummy" presStyleCnt="0"/>
      <dgm:spPr/>
    </dgm:pt>
    <dgm:pt modelId="{D2A40994-AE56-4FE9-BAE7-301E8726AA3D}" type="pres">
      <dgm:prSet presAssocID="{223B4F7A-A3CA-4983-B26C-D54B53648F99}" presName="sibTrans" presStyleLbl="sibTrans2D1" presStyleIdx="0" presStyleCnt="3"/>
      <dgm:spPr/>
    </dgm:pt>
    <dgm:pt modelId="{3BBD385F-DEF3-45F2-82DD-B65F45F740B0}" type="pres">
      <dgm:prSet presAssocID="{D4BACECD-317A-4102-80A9-1B722407A228}" presName="node" presStyleLbl="node1" presStyleIdx="1" presStyleCnt="3">
        <dgm:presLayoutVars>
          <dgm:bulletEnabled val="1"/>
        </dgm:presLayoutVars>
      </dgm:prSet>
      <dgm:spPr/>
    </dgm:pt>
    <dgm:pt modelId="{0A3B6414-5322-4ABE-83CF-11FA81217456}" type="pres">
      <dgm:prSet presAssocID="{D4BACECD-317A-4102-80A9-1B722407A228}" presName="dummy" presStyleCnt="0"/>
      <dgm:spPr/>
    </dgm:pt>
    <dgm:pt modelId="{642BB7E1-22F3-4B75-8575-EB83CD0117AA}" type="pres">
      <dgm:prSet presAssocID="{F2ABCE13-1548-46BF-8D32-0A8591F755A1}" presName="sibTrans" presStyleLbl="sibTrans2D1" presStyleIdx="1" presStyleCnt="3"/>
      <dgm:spPr/>
    </dgm:pt>
    <dgm:pt modelId="{C1DA7F80-E7FE-4C79-B468-D221A750252B}" type="pres">
      <dgm:prSet presAssocID="{4B181BC7-8EEB-406A-9655-A247560C8E29}" presName="node" presStyleLbl="node1" presStyleIdx="2" presStyleCnt="3">
        <dgm:presLayoutVars>
          <dgm:bulletEnabled val="1"/>
        </dgm:presLayoutVars>
      </dgm:prSet>
      <dgm:spPr/>
    </dgm:pt>
    <dgm:pt modelId="{E28FDA03-8913-47A7-91DC-DFF4FE47BECA}" type="pres">
      <dgm:prSet presAssocID="{4B181BC7-8EEB-406A-9655-A247560C8E29}" presName="dummy" presStyleCnt="0"/>
      <dgm:spPr/>
    </dgm:pt>
    <dgm:pt modelId="{3D1D498A-9380-4050-A1FA-F9FF28EA20D2}" type="pres">
      <dgm:prSet presAssocID="{6218A631-9D75-4378-94AA-9B4BED120BEB}" presName="sibTrans" presStyleLbl="sibTrans2D1" presStyleIdx="2" presStyleCnt="3"/>
      <dgm:spPr/>
    </dgm:pt>
  </dgm:ptLst>
  <dgm:cxnLst>
    <dgm:cxn modelId="{7E76F618-DB52-4DF0-AC9D-8F68119E796F}" type="presOf" srcId="{F2ABCE13-1548-46BF-8D32-0A8591F755A1}" destId="{642BB7E1-22F3-4B75-8575-EB83CD0117AA}" srcOrd="0" destOrd="0" presId="urn:microsoft.com/office/officeart/2005/8/layout/radial6"/>
    <dgm:cxn modelId="{23373422-9CF4-4DA2-96F7-1A573C5C988C}" srcId="{1C1546E1-82D4-44D1-A442-8CC834C1B177}" destId="{4B181BC7-8EEB-406A-9655-A247560C8E29}" srcOrd="2" destOrd="0" parTransId="{6134EAC2-A61E-44E9-81D3-E0315732C38E}" sibTransId="{6218A631-9D75-4378-94AA-9B4BED120BEB}"/>
    <dgm:cxn modelId="{368B7732-FFF7-4771-873B-C6793C0304C1}" srcId="{1C1546E1-82D4-44D1-A442-8CC834C1B177}" destId="{E86FA921-3099-4E96-9C93-E52ABA0341F8}" srcOrd="0" destOrd="0" parTransId="{F36C81FF-CAD1-4489-8B74-F0F99E6D52B6}" sibTransId="{223B4F7A-A3CA-4983-B26C-D54B53648F99}"/>
    <dgm:cxn modelId="{1EDCAD38-0F9A-4768-B613-A2A52D1AC1A4}" type="presOf" srcId="{E86FA921-3099-4E96-9C93-E52ABA0341F8}" destId="{DBFDAD72-0501-45A5-A689-38A7B46A3041}" srcOrd="0" destOrd="0" presId="urn:microsoft.com/office/officeart/2005/8/layout/radial6"/>
    <dgm:cxn modelId="{C6D45C3C-9539-41D8-85F3-EA89C1F41A5F}" type="presOf" srcId="{D4BACECD-317A-4102-80A9-1B722407A228}" destId="{3BBD385F-DEF3-45F2-82DD-B65F45F740B0}" srcOrd="0" destOrd="0" presId="urn:microsoft.com/office/officeart/2005/8/layout/radial6"/>
    <dgm:cxn modelId="{4C1E137A-F244-4BBE-B995-5A567807E822}" srcId="{1C1546E1-82D4-44D1-A442-8CC834C1B177}" destId="{D4BACECD-317A-4102-80A9-1B722407A228}" srcOrd="1" destOrd="0" parTransId="{017220F2-A4FD-4F83-AFB9-3B23D4B5E050}" sibTransId="{F2ABCE13-1548-46BF-8D32-0A8591F755A1}"/>
    <dgm:cxn modelId="{0D246E85-528F-435A-99AF-C1D4370E7B43}" type="presOf" srcId="{223B4F7A-A3CA-4983-B26C-D54B53648F99}" destId="{D2A40994-AE56-4FE9-BAE7-301E8726AA3D}" srcOrd="0" destOrd="0" presId="urn:microsoft.com/office/officeart/2005/8/layout/radial6"/>
    <dgm:cxn modelId="{7C515FB2-C7C5-4570-B9B4-52353FD5E616}" type="presOf" srcId="{4B181BC7-8EEB-406A-9655-A247560C8E29}" destId="{C1DA7F80-E7FE-4C79-B468-D221A750252B}" srcOrd="0" destOrd="0" presId="urn:microsoft.com/office/officeart/2005/8/layout/radial6"/>
    <dgm:cxn modelId="{FEFB5ECC-57D5-4E10-97D2-9B6BDE8D3BE1}" type="presOf" srcId="{6218A631-9D75-4378-94AA-9B4BED120BEB}" destId="{3D1D498A-9380-4050-A1FA-F9FF28EA20D2}" srcOrd="0" destOrd="0" presId="urn:microsoft.com/office/officeart/2005/8/layout/radial6"/>
    <dgm:cxn modelId="{930CDAE6-C2FC-438B-B58E-8E940514183C}" srcId="{FF88A954-279B-4800-87F5-A6B9CDEC1795}" destId="{9922631B-183E-4C0C-9AC0-92AF5046F296}" srcOrd="1" destOrd="0" parTransId="{EF05ED5A-D628-45EA-8686-F45ADF63701D}" sibTransId="{903B8871-F738-481C-872C-88105AC7638A}"/>
    <dgm:cxn modelId="{035BD5F0-8F7F-45A6-9FDC-869D7382C0B6}" type="presOf" srcId="{1C1546E1-82D4-44D1-A442-8CC834C1B177}" destId="{DD156FAC-28F9-4944-ABB9-BBE5BE92468A}" srcOrd="0" destOrd="0" presId="urn:microsoft.com/office/officeart/2005/8/layout/radial6"/>
    <dgm:cxn modelId="{9FDC91F1-1E04-4890-BE2B-842FCCA5CE29}" srcId="{FF88A954-279B-4800-87F5-A6B9CDEC1795}" destId="{1C1546E1-82D4-44D1-A442-8CC834C1B177}" srcOrd="0" destOrd="0" parTransId="{07CD4B76-D753-4BBA-8CDD-237879FD9AD4}" sibTransId="{49580FFE-981D-4797-9985-4EF366C29EB8}"/>
    <dgm:cxn modelId="{90D590F6-BAFD-4C9C-BFB4-D25E9151F43A}" type="presOf" srcId="{FF88A954-279B-4800-87F5-A6B9CDEC1795}" destId="{4CF24B6B-6E18-4142-A41B-8E3F1340272F}" srcOrd="0" destOrd="0" presId="urn:microsoft.com/office/officeart/2005/8/layout/radial6"/>
    <dgm:cxn modelId="{B9F075FF-ECA5-4FE8-A0DB-112EDC980EDD}" type="presParOf" srcId="{4CF24B6B-6E18-4142-A41B-8E3F1340272F}" destId="{DD156FAC-28F9-4944-ABB9-BBE5BE92468A}" srcOrd="0" destOrd="0" presId="urn:microsoft.com/office/officeart/2005/8/layout/radial6"/>
    <dgm:cxn modelId="{84980DA9-5299-4672-8E4A-FB87FDAB3A9B}" type="presParOf" srcId="{4CF24B6B-6E18-4142-A41B-8E3F1340272F}" destId="{DBFDAD72-0501-45A5-A689-38A7B46A3041}" srcOrd="1" destOrd="0" presId="urn:microsoft.com/office/officeart/2005/8/layout/radial6"/>
    <dgm:cxn modelId="{825C646D-993C-4130-8A55-A6770DE9A3A4}" type="presParOf" srcId="{4CF24B6B-6E18-4142-A41B-8E3F1340272F}" destId="{419B277D-2D8F-4213-B774-6EFEA9543221}" srcOrd="2" destOrd="0" presId="urn:microsoft.com/office/officeart/2005/8/layout/radial6"/>
    <dgm:cxn modelId="{BA66C438-C049-407B-90D8-FC1C8C713866}" type="presParOf" srcId="{4CF24B6B-6E18-4142-A41B-8E3F1340272F}" destId="{D2A40994-AE56-4FE9-BAE7-301E8726AA3D}" srcOrd="3" destOrd="0" presId="urn:microsoft.com/office/officeart/2005/8/layout/radial6"/>
    <dgm:cxn modelId="{D1071D39-61DB-48B7-B027-B4927031F55B}" type="presParOf" srcId="{4CF24B6B-6E18-4142-A41B-8E3F1340272F}" destId="{3BBD385F-DEF3-45F2-82DD-B65F45F740B0}" srcOrd="4" destOrd="0" presId="urn:microsoft.com/office/officeart/2005/8/layout/radial6"/>
    <dgm:cxn modelId="{B97B7AFD-757C-4BF1-AA52-82F927F010C2}" type="presParOf" srcId="{4CF24B6B-6E18-4142-A41B-8E3F1340272F}" destId="{0A3B6414-5322-4ABE-83CF-11FA81217456}" srcOrd="5" destOrd="0" presId="urn:microsoft.com/office/officeart/2005/8/layout/radial6"/>
    <dgm:cxn modelId="{5C5C3066-B7CA-4ECF-8BB9-AFA71EBA8A82}" type="presParOf" srcId="{4CF24B6B-6E18-4142-A41B-8E3F1340272F}" destId="{642BB7E1-22F3-4B75-8575-EB83CD0117AA}" srcOrd="6" destOrd="0" presId="urn:microsoft.com/office/officeart/2005/8/layout/radial6"/>
    <dgm:cxn modelId="{58A8D080-4D83-43F3-A3F0-6D3C807D680E}" type="presParOf" srcId="{4CF24B6B-6E18-4142-A41B-8E3F1340272F}" destId="{C1DA7F80-E7FE-4C79-B468-D221A750252B}" srcOrd="7" destOrd="0" presId="urn:microsoft.com/office/officeart/2005/8/layout/radial6"/>
    <dgm:cxn modelId="{FE557CE9-BBD4-4B81-8921-CDB1445434E3}" type="presParOf" srcId="{4CF24B6B-6E18-4142-A41B-8E3F1340272F}" destId="{E28FDA03-8913-47A7-91DC-DFF4FE47BECA}" srcOrd="8" destOrd="0" presId="urn:microsoft.com/office/officeart/2005/8/layout/radial6"/>
    <dgm:cxn modelId="{78777481-A056-4FC4-A887-7D1392EE90F9}" type="presParOf" srcId="{4CF24B6B-6E18-4142-A41B-8E3F1340272F}" destId="{3D1D498A-9380-4050-A1FA-F9FF28EA20D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694C3-591E-4007-B343-87FCA18C8053}">
      <dsp:nvSpPr>
        <dsp:cNvPr id="0" name=""/>
        <dsp:cNvSpPr/>
      </dsp:nvSpPr>
      <dsp:spPr>
        <a:xfrm>
          <a:off x="457268" y="0"/>
          <a:ext cx="7048137" cy="440508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82D70-5783-4894-B68C-9BED24B144AE}">
      <dsp:nvSpPr>
        <dsp:cNvPr id="0" name=""/>
        <dsp:cNvSpPr/>
      </dsp:nvSpPr>
      <dsp:spPr>
        <a:xfrm>
          <a:off x="1352381" y="3007734"/>
          <a:ext cx="183251" cy="183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D675-5A3D-438E-808B-A5A74676483D}">
      <dsp:nvSpPr>
        <dsp:cNvPr id="0" name=""/>
        <dsp:cNvSpPr/>
      </dsp:nvSpPr>
      <dsp:spPr>
        <a:xfrm>
          <a:off x="0" y="3363695"/>
          <a:ext cx="2719657" cy="896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1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Start of the data journey</a:t>
          </a:r>
          <a:endParaRPr lang="en-US" sz="1200" b="0" i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/>
            <a:t>Launch first initiatives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/>
            <a:t>Build the foundation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/>
            <a:t>Build the Data team</a:t>
          </a:r>
          <a:r>
            <a:rPr lang="en-US" sz="1100" b="1" kern="1200" dirty="0"/>
            <a:t>  </a:t>
          </a:r>
        </a:p>
      </dsp:txBody>
      <dsp:txXfrm>
        <a:off x="0" y="3363695"/>
        <a:ext cx="2719657" cy="896814"/>
      </dsp:txXfrm>
    </dsp:sp>
    <dsp:sp modelId="{296519C2-638C-43CD-98CB-CB451459D412}">
      <dsp:nvSpPr>
        <dsp:cNvPr id="0" name=""/>
        <dsp:cNvSpPr/>
      </dsp:nvSpPr>
      <dsp:spPr>
        <a:xfrm>
          <a:off x="3586279" y="1702632"/>
          <a:ext cx="331262" cy="3312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3ECD3-08C0-4E20-924B-6F517BD32DFD}">
      <dsp:nvSpPr>
        <dsp:cNvPr id="0" name=""/>
        <dsp:cNvSpPr/>
      </dsp:nvSpPr>
      <dsp:spPr>
        <a:xfrm>
          <a:off x="2773525" y="2215968"/>
          <a:ext cx="1928082" cy="1079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529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Generate the first business benefits</a:t>
          </a:r>
          <a:endParaRPr lang="en-US" sz="1200" b="0" i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/>
            <a:t>Deploy the use cases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/>
            <a:t>Evolve the foundation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/>
            <a:t>Reinforce the Data team</a:t>
          </a:r>
        </a:p>
      </dsp:txBody>
      <dsp:txXfrm>
        <a:off x="2773525" y="2215968"/>
        <a:ext cx="1928082" cy="1079730"/>
      </dsp:txXfrm>
    </dsp:sp>
    <dsp:sp modelId="{080E7657-39D3-453D-9F25-EE890A39E129}">
      <dsp:nvSpPr>
        <dsp:cNvPr id="0" name=""/>
        <dsp:cNvSpPr/>
      </dsp:nvSpPr>
      <dsp:spPr>
        <a:xfrm>
          <a:off x="5983480" y="870643"/>
          <a:ext cx="458128" cy="458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21134-DF65-4A5D-9218-482669BAD14E}">
      <dsp:nvSpPr>
        <dsp:cNvPr id="0" name=""/>
        <dsp:cNvSpPr/>
      </dsp:nvSpPr>
      <dsp:spPr>
        <a:xfrm>
          <a:off x="5119777" y="1470023"/>
          <a:ext cx="2010292" cy="1046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753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Being the leader in data and bring a competitive advantage </a:t>
          </a:r>
          <a:endParaRPr lang="en-US" sz="1200" b="0" i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Data driven business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Value delivered by the foundation</a:t>
          </a:r>
        </a:p>
      </dsp:txBody>
      <dsp:txXfrm>
        <a:off x="5119777" y="1470023"/>
        <a:ext cx="2010292" cy="1046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D498A-9380-4050-A1FA-F9FF28EA20D2}">
      <dsp:nvSpPr>
        <dsp:cNvPr id="0" name=""/>
        <dsp:cNvSpPr/>
      </dsp:nvSpPr>
      <dsp:spPr>
        <a:xfrm>
          <a:off x="1685360" y="557930"/>
          <a:ext cx="3712165" cy="3712165"/>
        </a:xfrm>
        <a:prstGeom prst="blockArc">
          <a:avLst>
            <a:gd name="adj1" fmla="val 90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BB7E1-22F3-4B75-8575-EB83CD0117AA}">
      <dsp:nvSpPr>
        <dsp:cNvPr id="0" name=""/>
        <dsp:cNvSpPr/>
      </dsp:nvSpPr>
      <dsp:spPr>
        <a:xfrm>
          <a:off x="1685360" y="557930"/>
          <a:ext cx="3712165" cy="3712165"/>
        </a:xfrm>
        <a:prstGeom prst="blockArc">
          <a:avLst>
            <a:gd name="adj1" fmla="val 1800000"/>
            <a:gd name="adj2" fmla="val 90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40994-AE56-4FE9-BAE7-301E8726AA3D}">
      <dsp:nvSpPr>
        <dsp:cNvPr id="0" name=""/>
        <dsp:cNvSpPr/>
      </dsp:nvSpPr>
      <dsp:spPr>
        <a:xfrm>
          <a:off x="1685360" y="557930"/>
          <a:ext cx="3712165" cy="3712165"/>
        </a:xfrm>
        <a:prstGeom prst="blockArc">
          <a:avLst>
            <a:gd name="adj1" fmla="val 16200000"/>
            <a:gd name="adj2" fmla="val 1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56FAC-28F9-4944-ABB9-BBE5BE92468A}">
      <dsp:nvSpPr>
        <dsp:cNvPr id="0" name=""/>
        <dsp:cNvSpPr/>
      </dsp:nvSpPr>
      <dsp:spPr>
        <a:xfrm>
          <a:off x="2686343" y="1558913"/>
          <a:ext cx="1710199" cy="1710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Foundation</a:t>
          </a:r>
        </a:p>
      </dsp:txBody>
      <dsp:txXfrm>
        <a:off x="2936796" y="1809366"/>
        <a:ext cx="1209293" cy="1209293"/>
      </dsp:txXfrm>
    </dsp:sp>
    <dsp:sp modelId="{DBFDAD72-0501-45A5-A689-38A7B46A3041}">
      <dsp:nvSpPr>
        <dsp:cNvPr id="0" name=""/>
        <dsp:cNvSpPr/>
      </dsp:nvSpPr>
      <dsp:spPr>
        <a:xfrm>
          <a:off x="2942873" y="2457"/>
          <a:ext cx="1197139" cy="1197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0000"/>
              </a:solidFill>
            </a:rPr>
            <a:t>Unicity</a:t>
          </a:r>
        </a:p>
      </dsp:txBody>
      <dsp:txXfrm>
        <a:off x="3118190" y="177774"/>
        <a:ext cx="846505" cy="846505"/>
      </dsp:txXfrm>
    </dsp:sp>
    <dsp:sp modelId="{3BBD385F-DEF3-45F2-82DD-B65F45F740B0}">
      <dsp:nvSpPr>
        <dsp:cNvPr id="0" name=""/>
        <dsp:cNvSpPr/>
      </dsp:nvSpPr>
      <dsp:spPr>
        <a:xfrm>
          <a:off x="4512965" y="2721935"/>
          <a:ext cx="1197139" cy="1197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Service</a:t>
          </a:r>
        </a:p>
      </dsp:txBody>
      <dsp:txXfrm>
        <a:off x="4688282" y="2897252"/>
        <a:ext cx="846505" cy="846505"/>
      </dsp:txXfrm>
    </dsp:sp>
    <dsp:sp modelId="{C1DA7F80-E7FE-4C79-B468-D221A750252B}">
      <dsp:nvSpPr>
        <dsp:cNvPr id="0" name=""/>
        <dsp:cNvSpPr/>
      </dsp:nvSpPr>
      <dsp:spPr>
        <a:xfrm>
          <a:off x="1372782" y="2721935"/>
          <a:ext cx="1197139" cy="1197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Enabler</a:t>
          </a:r>
        </a:p>
      </dsp:txBody>
      <dsp:txXfrm>
        <a:off x="1548099" y="2897252"/>
        <a:ext cx="846505" cy="84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A0004-D5BB-4653-BB6B-883C13F7F543}" type="datetime4">
              <a:rPr lang="en-US" smtClean="0">
                <a:latin typeface="Century Gothic" pitchFamily="34" charset="0"/>
              </a:rPr>
              <a:t>November 14, 2017</a:t>
            </a:fld>
            <a:endParaRPr lang="fr-FR" dirty="0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‹Nº›</a:t>
            </a:fld>
            <a:endParaRPr lang="fr-FR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0298115F-99DD-47FE-83B6-5F96B01F6D8A}" type="datetime4">
              <a:rPr lang="en-US" smtClean="0"/>
              <a:t>November 14, 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kern="1200" dirty="0">
              <a:solidFill>
                <a:schemeClr val="tx1"/>
              </a:solidFill>
              <a:effectLst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9BE3B24-9B67-44E7-8C1C-46F5E7C9858C}" type="datetime4">
              <a:rPr lang="en-US" smtClean="0"/>
              <a:t>November 14, 2017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0531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>
                <a:solidFill>
                  <a:prstClr val="black"/>
                </a:solidFill>
              </a:rPr>
              <a:pPr/>
              <a:t>12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16EE24-AB7B-4153-8B5E-100DA715CA9D}" type="datetime4">
              <a:rPr lang="en-US" smtClean="0">
                <a:solidFill>
                  <a:prstClr val="black"/>
                </a:solidFill>
              </a:rPr>
              <a:pPr/>
              <a:t>November 14, 2017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7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To change bullet colors, select the text in question and </a:t>
            </a:r>
            <a:r>
              <a:rPr lang="en-US" sz="1100" b="1" dirty="0"/>
              <a:t>go to the HOME menu &gt; Bullets and numbers, choose "Custom bullet" </a:t>
            </a:r>
            <a:r>
              <a:rPr lang="en-US" sz="1100" dirty="0"/>
              <a:t>and choose the desired bullet.</a:t>
            </a:r>
          </a:p>
          <a:p>
            <a:r>
              <a:rPr lang="en-US" sz="1100" dirty="0"/>
              <a:t>To insert the bullets to the PowerPoint bullet library, go to </a:t>
            </a:r>
            <a:r>
              <a:rPr lang="en-US" sz="1100" b="1" dirty="0"/>
              <a:t>menu &gt; Bullets and numbers, choose “bullets and numbering”, choose “picture”, choose import”, select the bullets’ folder previously saved </a:t>
            </a:r>
            <a:r>
              <a:rPr lang="en-US" sz="1100" dirty="0"/>
              <a:t>on the hard drive</a:t>
            </a:r>
            <a:r>
              <a:rPr lang="en-US" sz="1100" b="1" dirty="0"/>
              <a:t> </a:t>
            </a:r>
            <a:r>
              <a:rPr lang="en-US" sz="1100" dirty="0"/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3626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To change bullet colors, select the text in question and </a:t>
            </a:r>
            <a:r>
              <a:rPr lang="en-US" sz="1100" b="1" dirty="0"/>
              <a:t>go to the HOME menu &gt; Bullets and numbers, choose "Custom bullet" </a:t>
            </a:r>
            <a:r>
              <a:rPr lang="en-US" sz="1100" dirty="0"/>
              <a:t>and choose the desired bullet.</a:t>
            </a:r>
          </a:p>
          <a:p>
            <a:r>
              <a:rPr lang="en-US" sz="1100" dirty="0"/>
              <a:t>To insert the bullets to the PowerPoint bullet library, go to </a:t>
            </a:r>
            <a:r>
              <a:rPr lang="en-US" sz="1100" b="1" dirty="0"/>
              <a:t>menu &gt; Bullets and numbers, choose “bullets and numbering”, choose “picture”, choose import”, select the bullets’ folder previously saved </a:t>
            </a:r>
            <a:r>
              <a:rPr lang="en-US" sz="1100" dirty="0"/>
              <a:t>on the hard drive</a:t>
            </a:r>
            <a:r>
              <a:rPr lang="en-US" sz="1100" b="1" dirty="0"/>
              <a:t> </a:t>
            </a:r>
            <a:r>
              <a:rPr lang="en-US" sz="1100" dirty="0"/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777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To change bullet colors, select the text in question and </a:t>
            </a:r>
            <a:r>
              <a:rPr lang="en-US" sz="1100" b="1" dirty="0"/>
              <a:t>go to the HOME menu &gt; Bullets and numbers, choose "Custom bullet" </a:t>
            </a:r>
            <a:r>
              <a:rPr lang="en-US" sz="1100" dirty="0"/>
              <a:t>and choose the desired bullet.</a:t>
            </a:r>
          </a:p>
          <a:p>
            <a:r>
              <a:rPr lang="en-US" sz="1100" dirty="0"/>
              <a:t>To insert the bullets to the PowerPoint bullet library, go to </a:t>
            </a:r>
            <a:r>
              <a:rPr lang="en-US" sz="1100" b="1" dirty="0"/>
              <a:t>menu &gt; Bullets and numbers, choose “bullets and numbering”, choose “picture”, choose import”, select the bullets’ folder previously saved </a:t>
            </a:r>
            <a:r>
              <a:rPr lang="en-US" sz="1100" dirty="0"/>
              <a:t>on the hard drive</a:t>
            </a:r>
            <a:r>
              <a:rPr lang="en-US" sz="1100" b="1" dirty="0"/>
              <a:t> </a:t>
            </a:r>
            <a:r>
              <a:rPr lang="en-US" sz="1100" dirty="0"/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9570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To change bullet colors, select the text in question and </a:t>
            </a:r>
            <a:r>
              <a:rPr lang="en-US" sz="1100" b="1" dirty="0"/>
              <a:t>go to the HOME menu &gt; Bullets and numbers, choose "Custom bullet" </a:t>
            </a:r>
            <a:r>
              <a:rPr lang="en-US" sz="1100" dirty="0"/>
              <a:t>and choose the desired bullet.</a:t>
            </a:r>
          </a:p>
          <a:p>
            <a:r>
              <a:rPr lang="en-US" sz="1100" dirty="0"/>
              <a:t>To insert the bullets to the PowerPoint bullet library, go to </a:t>
            </a:r>
            <a:r>
              <a:rPr lang="en-US" sz="1100" b="1" dirty="0"/>
              <a:t>menu &gt; Bullets and numbers, choose “bullets and numbering”, choose “picture”, choose import”, select the bullets’ folder previously saved </a:t>
            </a:r>
            <a:r>
              <a:rPr lang="en-US" sz="1100" dirty="0"/>
              <a:t>on the hard drive</a:t>
            </a:r>
            <a:r>
              <a:rPr lang="en-US" sz="1100" b="1" dirty="0"/>
              <a:t> </a:t>
            </a:r>
            <a:r>
              <a:rPr lang="en-US" sz="1100" dirty="0"/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1572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To change bullet colors, select the text in question and </a:t>
            </a:r>
            <a:r>
              <a:rPr lang="en-US" sz="1100" b="1" dirty="0"/>
              <a:t>go to the HOME menu &gt; Bullets and numbers, choose "Custom bullet" </a:t>
            </a:r>
            <a:r>
              <a:rPr lang="en-US" sz="1100" dirty="0"/>
              <a:t>and choose the desired bullet.</a:t>
            </a:r>
          </a:p>
          <a:p>
            <a:r>
              <a:rPr lang="en-US" sz="1100" dirty="0"/>
              <a:t>To insert the bullets to the PowerPoint bullet library, go to </a:t>
            </a:r>
            <a:r>
              <a:rPr lang="en-US" sz="1100" b="1" dirty="0"/>
              <a:t>menu &gt; Bullets and numbers, choose “bullets and numbering”, choose “picture”, choose import”, select the bullets’ folder previously saved </a:t>
            </a:r>
            <a:r>
              <a:rPr lang="en-US" sz="1100" dirty="0"/>
              <a:t>on the hard drive</a:t>
            </a:r>
            <a:r>
              <a:rPr lang="en-US" sz="1100" b="1" dirty="0"/>
              <a:t> </a:t>
            </a:r>
            <a:r>
              <a:rPr lang="en-US" sz="1100" dirty="0"/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1293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0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0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0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000" dirty="0">
                <a:latin typeface="+mj-lt"/>
              </a:rPr>
              <a:t>To edit the footer for the entire document, go to </a:t>
            </a:r>
            <a:r>
              <a:rPr lang="en-US" sz="1000" b="1" dirty="0">
                <a:latin typeface="+mj-lt"/>
              </a:rPr>
              <a:t>INSERT &gt; Header and footer</a:t>
            </a:r>
            <a:r>
              <a:rPr lang="en-US" sz="1000" dirty="0">
                <a:latin typeface="+mj-lt"/>
              </a:rPr>
              <a:t>, and fill in the desired titles and dates.</a:t>
            </a:r>
          </a:p>
          <a:p>
            <a:r>
              <a:rPr lang="en-US" sz="10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1291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0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0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0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000" dirty="0">
                <a:latin typeface="+mj-lt"/>
              </a:rPr>
              <a:t>To edit the footer for the entire document, go to </a:t>
            </a:r>
            <a:r>
              <a:rPr lang="en-US" sz="1000" b="1" dirty="0">
                <a:latin typeface="+mj-lt"/>
              </a:rPr>
              <a:t>INSERT &gt; Header and footer</a:t>
            </a:r>
            <a:r>
              <a:rPr lang="en-US" sz="1000" dirty="0">
                <a:latin typeface="+mj-lt"/>
              </a:rPr>
              <a:t>, and fill in the desired titles and dates.</a:t>
            </a:r>
          </a:p>
          <a:p>
            <a:r>
              <a:rPr lang="en-US" sz="10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51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>
                <a:solidFill>
                  <a:prstClr val="black"/>
                </a:solidFill>
              </a:rPr>
              <a:pPr/>
              <a:t>21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16EE24-AB7B-4153-8B5E-100DA715CA9D}" type="datetime4">
              <a:rPr lang="en-US" smtClean="0">
                <a:solidFill>
                  <a:prstClr val="black"/>
                </a:solidFill>
              </a:rPr>
              <a:pPr/>
              <a:t>November 14, 2017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885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>
                <a:solidFill>
                  <a:prstClr val="black"/>
                </a:solidFill>
              </a:rPr>
              <a:pPr/>
              <a:t>23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39D3CC4-67E0-4BF1-A030-6F80A21F1BA0}" type="datetime4">
              <a:rPr lang="en-US" smtClean="0">
                <a:solidFill>
                  <a:prstClr val="black"/>
                </a:solidFill>
              </a:rPr>
              <a:pPr/>
              <a:t>November 14, 2017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20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0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0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0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000" dirty="0">
                <a:latin typeface="+mj-lt"/>
              </a:rPr>
              <a:t>To edit the footer for the entire document, go to </a:t>
            </a:r>
            <a:r>
              <a:rPr lang="en-US" sz="1000" b="1" dirty="0">
                <a:latin typeface="+mj-lt"/>
              </a:rPr>
              <a:t>INSERT &gt; Header and footer</a:t>
            </a:r>
            <a:r>
              <a:rPr lang="en-US" sz="1000" dirty="0">
                <a:latin typeface="+mj-lt"/>
              </a:rPr>
              <a:t>, and fill in the desired titles and dates.</a:t>
            </a:r>
          </a:p>
          <a:p>
            <a:r>
              <a:rPr lang="en-US" sz="10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9994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0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0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0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000" dirty="0">
                <a:latin typeface="+mj-lt"/>
              </a:rPr>
              <a:t>To edit the footer for the entire document, go to </a:t>
            </a:r>
            <a:r>
              <a:rPr lang="en-US" sz="1000" b="1" dirty="0">
                <a:latin typeface="+mj-lt"/>
              </a:rPr>
              <a:t>INSERT &gt; Header and footer</a:t>
            </a:r>
            <a:r>
              <a:rPr lang="en-US" sz="1000" dirty="0">
                <a:latin typeface="+mj-lt"/>
              </a:rPr>
              <a:t>, and fill in the desired titles and dates.</a:t>
            </a:r>
          </a:p>
          <a:p>
            <a:r>
              <a:rPr lang="en-US" sz="10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741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>
                <a:solidFill>
                  <a:prstClr val="black"/>
                </a:solidFill>
              </a:rPr>
              <a:pPr/>
              <a:t>25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16EE24-AB7B-4153-8B5E-100DA715CA9D}" type="datetime4">
              <a:rPr lang="en-US" smtClean="0">
                <a:solidFill>
                  <a:prstClr val="black"/>
                </a:solidFill>
              </a:rPr>
              <a:pPr/>
              <a:t>November 14, 2017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638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>
                <a:solidFill>
                  <a:prstClr val="black"/>
                </a:solidFill>
              </a:rPr>
              <a:pPr/>
              <a:t>29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16EE24-AB7B-4153-8B5E-100DA715CA9D}" type="datetime4">
              <a:rPr lang="en-US" smtClean="0">
                <a:solidFill>
                  <a:prstClr val="black"/>
                </a:solidFill>
              </a:rPr>
              <a:pPr/>
              <a:t>November 14, 2017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14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To change bullet colors, select the text in question and </a:t>
            </a:r>
            <a:r>
              <a:rPr lang="en-US" sz="1100" b="1" dirty="0"/>
              <a:t>go to the HOME menu &gt; Bullets and numbers, choose "Custom bullet" </a:t>
            </a:r>
            <a:r>
              <a:rPr lang="en-US" sz="1100" dirty="0"/>
              <a:t>and choose the desired bullet.</a:t>
            </a:r>
          </a:p>
          <a:p>
            <a:r>
              <a:rPr lang="en-US" sz="1100" dirty="0"/>
              <a:t>To insert the bullets to the PowerPoint bullet library, go to </a:t>
            </a:r>
            <a:r>
              <a:rPr lang="en-US" sz="1100" b="1" dirty="0"/>
              <a:t>menu &gt; Bullets and numbers, choose “bullets and numbering”, choose “picture”, choose import”, select the bullets’ folder previously saved </a:t>
            </a:r>
            <a:r>
              <a:rPr lang="en-US" sz="1100" dirty="0"/>
              <a:t>on the hard drive</a:t>
            </a:r>
            <a:r>
              <a:rPr lang="en-US" sz="1100" b="1" dirty="0"/>
              <a:t> </a:t>
            </a:r>
            <a:r>
              <a:rPr lang="en-US" sz="1100" dirty="0"/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2744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To change bullet colors, select the text in question and </a:t>
            </a:r>
            <a:r>
              <a:rPr lang="en-US" sz="1100" b="1" dirty="0"/>
              <a:t>go to the HOME menu &gt; Bullets and numbers, choose "Custom bullet" </a:t>
            </a:r>
            <a:r>
              <a:rPr lang="en-US" sz="1100" dirty="0"/>
              <a:t>and choose the desired bullet.</a:t>
            </a:r>
          </a:p>
          <a:p>
            <a:r>
              <a:rPr lang="en-US" sz="1100" dirty="0"/>
              <a:t>To insert the bullets to the PowerPoint bullet library, go to </a:t>
            </a:r>
            <a:r>
              <a:rPr lang="en-US" sz="1100" b="1" dirty="0"/>
              <a:t>menu &gt; Bullets and numbers, choose “bullets and numbering”, choose “picture”, choose import”, select the bullets’ folder previously saved </a:t>
            </a:r>
            <a:r>
              <a:rPr lang="en-US" sz="1100" dirty="0"/>
              <a:t>on the hard drive</a:t>
            </a:r>
            <a:r>
              <a:rPr lang="en-US" sz="1100" b="1" dirty="0"/>
              <a:t> </a:t>
            </a:r>
            <a:r>
              <a:rPr lang="en-US" sz="1100" dirty="0"/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16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0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0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0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000" dirty="0">
                <a:latin typeface="+mj-lt"/>
              </a:rPr>
              <a:t>To edit the footer for the entire document, go to </a:t>
            </a:r>
            <a:r>
              <a:rPr lang="en-US" sz="1000" b="1" dirty="0">
                <a:latin typeface="+mj-lt"/>
              </a:rPr>
              <a:t>INSERT &gt; Header and footer</a:t>
            </a:r>
            <a:r>
              <a:rPr lang="en-US" sz="1000" dirty="0">
                <a:latin typeface="+mj-lt"/>
              </a:rPr>
              <a:t>, and fill in the desired titles and dates.</a:t>
            </a:r>
          </a:p>
          <a:p>
            <a:r>
              <a:rPr lang="en-US" sz="10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73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0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0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0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000" dirty="0">
                <a:latin typeface="+mj-lt"/>
              </a:rPr>
              <a:t>To edit the footer for the entire document, go to </a:t>
            </a:r>
            <a:r>
              <a:rPr lang="en-US" sz="1000" b="1" dirty="0">
                <a:latin typeface="+mj-lt"/>
              </a:rPr>
              <a:t>INSERT &gt; Header and footer</a:t>
            </a:r>
            <a:r>
              <a:rPr lang="en-US" sz="1000" dirty="0">
                <a:latin typeface="+mj-lt"/>
              </a:rPr>
              <a:t>, and fill in the desired titles and dates.</a:t>
            </a:r>
          </a:p>
          <a:p>
            <a:r>
              <a:rPr lang="en-US" sz="10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004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00" noProof="0" dirty="0">
                <a:latin typeface="+mj-lt"/>
                <a:cs typeface="Arial" pitchFamily="34" charset="0"/>
              </a:rPr>
              <a:t>Page numbers are flushed right using the tab</a:t>
            </a:r>
            <a:r>
              <a:rPr lang="en-US" sz="1000" baseline="0" noProof="0" dirty="0">
                <a:latin typeface="+mj-lt"/>
                <a:cs typeface="Arial" pitchFamily="34" charset="0"/>
              </a:rPr>
              <a:t> function </a:t>
            </a:r>
            <a:r>
              <a:rPr lang="en-US" sz="1000" b="1" baseline="0" noProof="0" dirty="0">
                <a:latin typeface="+mj-lt"/>
                <a:cs typeface="Arial" pitchFamily="34" charset="0"/>
              </a:rPr>
              <a:t>(</a:t>
            </a:r>
            <a:r>
              <a:rPr lang="en-US" sz="1000" b="1" noProof="0" dirty="0">
                <a:latin typeface="+mj-lt"/>
                <a:cs typeface="Arial" pitchFamily="34" charset="0"/>
              </a:rPr>
              <a:t>"-&gt;” key or "TAB"  key)</a:t>
            </a:r>
            <a:r>
              <a:rPr lang="en-US" sz="1000" noProof="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000" b="0" noProof="0" dirty="0">
                <a:latin typeface="+mj-lt"/>
                <a:cs typeface="Arial" pitchFamily="34" charset="0"/>
              </a:rPr>
              <a:t>Chapters</a:t>
            </a:r>
            <a:r>
              <a:rPr lang="en-US" sz="1000" b="0" baseline="0" noProof="0" dirty="0">
                <a:latin typeface="+mj-lt"/>
                <a:cs typeface="Arial" pitchFamily="34" charset="0"/>
              </a:rPr>
              <a:t> are numbered automatically.</a:t>
            </a:r>
            <a:endParaRPr lang="en-US" sz="1000" b="0" noProof="0" dirty="0">
              <a:latin typeface="+mj-lt"/>
              <a:cs typeface="Arial" pitchFamily="34" charset="0"/>
            </a:endParaRPr>
          </a:p>
          <a:p>
            <a:r>
              <a:rPr lang="en-US" sz="10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To edit the footer for the entire document, go to </a:t>
            </a:r>
            <a:r>
              <a:rPr lang="en-US" sz="1000" b="1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INSERT &gt; Header and footer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, and fill in the desired titles and dates.</a:t>
            </a:r>
          </a:p>
          <a:p>
            <a:r>
              <a:rPr lang="en-US" sz="10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The vertical line should be adjusted manually.</a:t>
            </a:r>
          </a:p>
          <a:p>
            <a:pPr algn="l"/>
            <a:endParaRPr lang="en-US" sz="1000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565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16EE24-AB7B-4153-8B5E-100DA715CA9D}" type="datetime4">
              <a:rPr lang="en-US" smtClean="0">
                <a:solidFill>
                  <a:prstClr val="black"/>
                </a:solidFill>
              </a:rPr>
              <a:pPr/>
              <a:t>November 14, 2017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06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0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0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0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000" dirty="0">
                <a:latin typeface="+mj-lt"/>
              </a:rPr>
              <a:t>To edit the footer for the entire document, go to </a:t>
            </a:r>
            <a:r>
              <a:rPr lang="en-US" sz="1000" b="1" dirty="0">
                <a:latin typeface="+mj-lt"/>
              </a:rPr>
              <a:t>INSERT &gt; Header and footer</a:t>
            </a:r>
            <a:r>
              <a:rPr lang="en-US" sz="1000" dirty="0">
                <a:latin typeface="+mj-lt"/>
              </a:rPr>
              <a:t>, and fill in the desired titles and dates.</a:t>
            </a:r>
          </a:p>
          <a:p>
            <a:r>
              <a:rPr lang="en-US" sz="10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159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To change bullet colors, select the text in question and </a:t>
            </a:r>
            <a:r>
              <a:rPr lang="en-US" sz="1100" b="1" dirty="0"/>
              <a:t>go to the HOME menu &gt; Bullets and numbers, choose "Custom bullet" </a:t>
            </a:r>
            <a:r>
              <a:rPr lang="en-US" sz="1100" dirty="0"/>
              <a:t>and choose the desired bullet.</a:t>
            </a:r>
          </a:p>
          <a:p>
            <a:r>
              <a:rPr lang="en-US" sz="1100" dirty="0"/>
              <a:t>To insert the bullets to the PowerPoint bullet library, go to </a:t>
            </a:r>
            <a:r>
              <a:rPr lang="en-US" sz="1100" b="1" dirty="0"/>
              <a:t>menu &gt; Bullets and numbers, choose “bullets and numbering”, choose “picture”, choose import”, select the bullets’ folder previously saved </a:t>
            </a:r>
            <a:r>
              <a:rPr lang="en-US" sz="1100" dirty="0"/>
              <a:t>on the hard drive</a:t>
            </a:r>
            <a:r>
              <a:rPr lang="en-US" sz="1100" b="1" dirty="0"/>
              <a:t> </a:t>
            </a:r>
            <a:r>
              <a:rPr lang="en-US" sz="1100" dirty="0"/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002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00" dirty="0">
                <a:latin typeface="+mj-lt"/>
                <a:cs typeface="Arial" pitchFamily="34" charset="0"/>
              </a:rPr>
              <a:t>Page numbers are flushed right using the tab function </a:t>
            </a:r>
            <a:r>
              <a:rPr lang="en-US" sz="1000" b="1" dirty="0">
                <a:latin typeface="+mj-lt"/>
                <a:cs typeface="Arial" pitchFamily="34" charset="0"/>
              </a:rPr>
              <a:t>("-&gt;” key or "TAB"  key)</a:t>
            </a:r>
            <a:r>
              <a:rPr lang="en-US" sz="1000" dirty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000" dirty="0">
                <a:latin typeface="+mj-lt"/>
                <a:cs typeface="Arial" pitchFamily="34" charset="0"/>
              </a:rPr>
              <a:t>Chapters are numbered automatically.</a:t>
            </a:r>
          </a:p>
          <a:p>
            <a:r>
              <a:rPr lang="en-US" sz="1000" dirty="0">
                <a:latin typeface="+mj-lt"/>
              </a:rPr>
              <a:t>To edit the footer for the entire document, go to </a:t>
            </a:r>
            <a:r>
              <a:rPr lang="en-US" sz="1000" b="1" dirty="0">
                <a:latin typeface="+mj-lt"/>
              </a:rPr>
              <a:t>INSERT &gt; Header and footer</a:t>
            </a:r>
            <a:r>
              <a:rPr lang="en-US" sz="1000" dirty="0">
                <a:latin typeface="+mj-lt"/>
              </a:rPr>
              <a:t>, and fill in the desired titles and dates.</a:t>
            </a:r>
          </a:p>
          <a:p>
            <a:r>
              <a:rPr lang="en-US" sz="1000" dirty="0">
                <a:latin typeface="+mj-lt"/>
              </a:rPr>
              <a:t>The vertical line should be adjusted manually.</a:t>
            </a:r>
          </a:p>
          <a:p>
            <a:pPr algn="l"/>
            <a:endParaRPr lang="en-US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246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pic>
        <p:nvPicPr>
          <p:cNvPr id="9" name="Picture 8" descr="gulf_redef_insur_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7328" y="6359350"/>
            <a:ext cx="1307592" cy="3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‹Nº›</a:t>
            </a:fld>
            <a:r>
              <a:rPr lang="fr-FR" dirty="0"/>
              <a:t>   |  </a:t>
            </a: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Confidential</a:t>
            </a:r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‹Nº›</a:t>
            </a:fld>
            <a:r>
              <a:rPr lang="fr-FR" dirty="0"/>
              <a:t>   |  </a:t>
            </a: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Confidential</a:t>
            </a:r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8" y="3902472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2" y="3902472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4" y="1570038"/>
            <a:ext cx="3591053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‹Nº›</a:t>
            </a:fld>
            <a:r>
              <a:rPr lang="fr-FR" dirty="0"/>
              <a:t>   |  </a:t>
            </a: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Confidential</a:t>
            </a:r>
            <a:endParaRPr lang="fr-FR" dirty="0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917203"/>
            <a:ext cx="2732088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‹Nº›</a:t>
            </a:fld>
            <a:r>
              <a:rPr lang="fr-FR" dirty="0"/>
              <a:t>   |  </a:t>
            </a:r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Confidential</a:t>
            </a:r>
            <a:endParaRPr lang="fr-FR" dirty="0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6" y="1570038"/>
            <a:ext cx="4283537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‹Nº›</a:t>
            </a:fld>
            <a:r>
              <a:rPr lang="fr-FR" dirty="0"/>
              <a:t>   |  </a:t>
            </a:r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Confidential</a:t>
            </a: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‹Nº›</a:t>
            </a:fld>
            <a:r>
              <a:rPr lang="fr-FR" dirty="0"/>
              <a:t>   |  </a:t>
            </a: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Confidential</a:t>
            </a:r>
            <a:endParaRPr lang="fr-FR" dirty="0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697142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587108"/>
            <a:ext cx="304800" cy="22626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87504-15DE-4E18-8981-079B853DC691}" type="slidenum">
              <a:rPr lang="fr-FR">
                <a:solidFill>
                  <a:srgbClr val="004563"/>
                </a:solidFill>
              </a:rPr>
              <a:pPr>
                <a:defRPr/>
              </a:pPr>
              <a:t>‹Nº›</a:t>
            </a:fld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" y="6597352"/>
            <a:ext cx="6553200" cy="304800"/>
          </a:xfrm>
          <a:prstGeom prst="rect">
            <a:avLst/>
          </a:prstGeom>
          <a:ln/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fr-FR" dirty="0">
              <a:solidFill>
                <a:srgbClr val="004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183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3333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2923506" y="3411530"/>
            <a:ext cx="329699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1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5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734417" y="-4576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9" name="Picture 8" descr="gulf_redef_insur_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7328" y="6359350"/>
            <a:ext cx="1307592" cy="3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8490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2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33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9741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2667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6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33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9232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0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6" y="3411530"/>
            <a:ext cx="329699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1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5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670614" y="6449077"/>
            <a:ext cx="2834637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917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833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667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667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2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5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417"/>
              </a:spcBef>
              <a:buFontTx/>
              <a:buNone/>
              <a:defRPr sz="2667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734417" y="-4576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21" name="Picture 20" descr="gulf_redef_insur_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7328" y="6359350"/>
            <a:ext cx="1307592" cy="3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6665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6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1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5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2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5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417"/>
              </a:spcBef>
              <a:buFontTx/>
              <a:buNone/>
              <a:defRPr sz="2667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734417" y="-4576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20" name="Picture 19" descr="gulf_redef_insur_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7328" y="6359350"/>
            <a:ext cx="1307592" cy="3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5440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2" y="1104902"/>
            <a:ext cx="4223393" cy="4916387"/>
          </a:xfrm>
        </p:spPr>
        <p:txBody>
          <a:bodyPr anchor="ctr" anchorCtr="0"/>
          <a:lstStyle>
            <a:lvl1pPr marL="445806" indent="-445806">
              <a:spcBef>
                <a:spcPts val="1667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00" b="0">
                <a:solidFill>
                  <a:srgbClr val="004563"/>
                </a:solidFill>
                <a:latin typeface="Century Gothic" pitchFamily="34" charset="0"/>
              </a:defRPr>
            </a:lvl2pPr>
            <a:lvl3pPr marL="150806" indent="-150806">
              <a:buClr>
                <a:srgbClr val="004563"/>
              </a:buClr>
              <a:defRPr sz="1000" b="1">
                <a:latin typeface="Century Gothic" pitchFamily="34" charset="0"/>
              </a:defRPr>
            </a:lvl3pPr>
            <a:lvl4pPr marL="150806" indent="0">
              <a:defRPr sz="1000">
                <a:latin typeface="Century Gothic" pitchFamily="34" charset="0"/>
              </a:defRPr>
            </a:lvl4pPr>
            <a:lvl5pPr marL="301613" indent="-150806">
              <a:defRPr sz="1000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7061845" y="1100206"/>
            <a:ext cx="571997" cy="4916387"/>
          </a:xfrm>
        </p:spPr>
        <p:txBody>
          <a:bodyPr anchor="ctr" anchorCtr="0"/>
          <a:lstStyle>
            <a:lvl1pPr marL="445806" indent="-445806" algn="r">
              <a:spcBef>
                <a:spcPts val="1667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000" b="0">
                <a:solidFill>
                  <a:schemeClr val="tx2"/>
                </a:solidFill>
                <a:latin typeface="Century Gothic" pitchFamily="34" charset="0"/>
              </a:defRPr>
            </a:lvl2pPr>
            <a:lvl3pPr marL="150806" indent="-150806" algn="r">
              <a:buClr>
                <a:schemeClr val="tx2"/>
              </a:buClr>
              <a:defRPr sz="1000" b="1">
                <a:latin typeface="Century Gothic" pitchFamily="34" charset="0"/>
              </a:defRPr>
            </a:lvl3pPr>
            <a:lvl4pPr marL="150806" indent="0" algn="r">
              <a:defRPr sz="1000">
                <a:latin typeface="Century Gothic" pitchFamily="34" charset="0"/>
              </a:defRPr>
            </a:lvl4pPr>
            <a:lvl5pPr marL="301613" indent="-150806" algn="r">
              <a:defRPr sz="10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4550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2"/>
            <a:ext cx="5962650" cy="4916387"/>
          </a:xfrm>
        </p:spPr>
        <p:txBody>
          <a:bodyPr anchor="ctr" anchorCtr="0"/>
          <a:lstStyle>
            <a:lvl1pPr marL="445806" indent="-445806">
              <a:spcBef>
                <a:spcPts val="833"/>
              </a:spcBef>
              <a:buClr>
                <a:srgbClr val="004563"/>
              </a:buClr>
              <a:buFont typeface="+mj-lt"/>
              <a:buAutoNum type="arabicPeriod"/>
              <a:tabLst>
                <a:tab pos="3889219" algn="l"/>
              </a:tabLst>
              <a:defRPr>
                <a:latin typeface="Century Gothic" pitchFamily="34" charset="0"/>
              </a:defRPr>
            </a:lvl1pPr>
            <a:lvl2pPr marL="445806" indent="0">
              <a:spcBef>
                <a:spcPts val="0"/>
              </a:spcBef>
              <a:tabLst>
                <a:tab pos="3889219" algn="l"/>
              </a:tabLst>
              <a:defRPr sz="917" b="1">
                <a:solidFill>
                  <a:srgbClr val="004563"/>
                </a:solidFill>
                <a:latin typeface="Century Gothic" pitchFamily="34" charset="0"/>
              </a:defRPr>
            </a:lvl2pPr>
            <a:lvl3pPr marL="668047" indent="-222241">
              <a:buClr>
                <a:srgbClr val="004563"/>
              </a:buClr>
              <a:tabLst>
                <a:tab pos="3889219" algn="l"/>
              </a:tabLst>
              <a:defRPr sz="917" b="1">
                <a:latin typeface="Century Gothic" pitchFamily="34" charset="0"/>
              </a:defRPr>
            </a:lvl3pPr>
            <a:lvl4pPr marL="668047" indent="0">
              <a:tabLst>
                <a:tab pos="3889219" algn="l"/>
              </a:tabLst>
              <a:defRPr sz="917">
                <a:latin typeface="Century Gothic" pitchFamily="34" charset="0"/>
              </a:defRPr>
            </a:lvl4pPr>
            <a:lvl5pPr marL="747418" indent="-79372">
              <a:tabLst/>
              <a:defRPr sz="917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460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90" y="1570038"/>
            <a:ext cx="7670799" cy="4470401"/>
          </a:xfrm>
          <a:prstGeom prst="rect">
            <a:avLst/>
          </a:prstGeom>
        </p:spPr>
        <p:txBody>
          <a:bodyPr vert="horz"/>
          <a:lstStyle>
            <a:lvl1pPr marL="238115" indent="-238115">
              <a:buSzPct val="12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619100" indent="-238115">
              <a:buClr>
                <a:srgbClr val="00727A"/>
              </a:buClr>
              <a:buSzPct val="100000"/>
              <a:buFont typeface="Wingdings" pitchFamily="2" charset="2"/>
              <a:buChar char="à"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buClr>
                <a:srgbClr val="004563"/>
              </a:buClr>
              <a:buSzPct val="100000"/>
              <a:buFont typeface="Arial" pitchFamily="34" charset="0"/>
              <a:buChar char="­"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7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38115" indent="-238115">
              <a:buSzPct val="120000"/>
              <a:buFontTx/>
              <a:buNone/>
              <a:defRPr sz="1167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619100" indent="-238115">
              <a:buClr>
                <a:srgbClr val="00727A"/>
              </a:buClr>
              <a:buSzPct val="100000"/>
              <a:buFontTx/>
              <a:buNone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buClr>
                <a:srgbClr val="004563"/>
              </a:buClr>
              <a:buSzPct val="100000"/>
              <a:buFontTx/>
              <a:buNone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63337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2224089"/>
            <a:ext cx="7672388" cy="3816350"/>
          </a:xfrm>
        </p:spPr>
        <p:txBody>
          <a:bodyPr>
            <a:normAutofit/>
          </a:bodyPr>
          <a:lstStyle>
            <a:lvl1pPr>
              <a:buFontTx/>
              <a:buNone/>
              <a:defRPr sz="1167"/>
            </a:lvl1pPr>
          </a:lstStyle>
          <a:p>
            <a:r>
              <a:rPr lang="en-US"/>
              <a:t>Click icon to add table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7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38115" indent="-238115">
              <a:buSzPct val="120000"/>
              <a:buFontTx/>
              <a:buNone/>
              <a:defRPr sz="1167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619100" indent="-238115">
              <a:buClr>
                <a:srgbClr val="00727A"/>
              </a:buClr>
              <a:buSzPct val="100000"/>
              <a:buFontTx/>
              <a:buNone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buClr>
                <a:srgbClr val="004563"/>
              </a:buClr>
              <a:buSzPct val="100000"/>
              <a:buFontTx/>
              <a:buNone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167" b="0"/>
            </a:lvl2pPr>
            <a:lvl3pPr marL="0" indent="0">
              <a:spcBef>
                <a:spcPts val="0"/>
              </a:spcBef>
              <a:buFontTx/>
              <a:buNone/>
              <a:defRPr sz="833" b="1"/>
            </a:lvl3pPr>
            <a:lvl4pPr marL="0" indent="0">
              <a:buFontTx/>
              <a:buNone/>
              <a:defRPr sz="833"/>
            </a:lvl4pPr>
            <a:lvl5pPr marL="0" indent="0">
              <a:buFontTx/>
              <a:buNone/>
              <a:defRPr sz="8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809942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5" y="2220427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6" y="2220427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167" b="0"/>
            </a:lvl2pPr>
            <a:lvl3pPr marL="0" indent="0">
              <a:spcBef>
                <a:spcPts val="0"/>
              </a:spcBef>
              <a:buFontTx/>
              <a:buNone/>
              <a:defRPr sz="833" b="1"/>
            </a:lvl3pPr>
            <a:lvl4pPr marL="0" indent="0">
              <a:buFontTx/>
              <a:buNone/>
              <a:defRPr sz="833"/>
            </a:lvl4pPr>
            <a:lvl5pPr marL="0" indent="0">
              <a:buFontTx/>
              <a:buNone/>
              <a:defRPr sz="8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167" b="0"/>
            </a:lvl2pPr>
            <a:lvl3pPr marL="0" indent="0">
              <a:spcBef>
                <a:spcPts val="0"/>
              </a:spcBef>
              <a:buFontTx/>
              <a:buNone/>
              <a:defRPr sz="833" b="1"/>
            </a:lvl3pPr>
            <a:lvl4pPr marL="0" indent="0">
              <a:buFontTx/>
              <a:buNone/>
              <a:defRPr sz="833"/>
            </a:lvl4pPr>
            <a:lvl5pPr marL="0" indent="0">
              <a:buFontTx/>
              <a:buNone/>
              <a:defRPr sz="8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7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38115" indent="-238115">
              <a:buSzPct val="120000"/>
              <a:buFontTx/>
              <a:buNone/>
              <a:defRPr sz="1167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619100" indent="-238115">
              <a:buClr>
                <a:srgbClr val="00727A"/>
              </a:buClr>
              <a:buSzPct val="100000"/>
              <a:buFontTx/>
              <a:buNone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buClr>
                <a:srgbClr val="004563"/>
              </a:buClr>
              <a:buSzPct val="100000"/>
              <a:buFontTx/>
              <a:buNone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0111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5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6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167" b="0"/>
            </a:lvl2pPr>
            <a:lvl3pPr marL="0" indent="0">
              <a:spcBef>
                <a:spcPts val="0"/>
              </a:spcBef>
              <a:buFontTx/>
              <a:buNone/>
              <a:defRPr sz="833" b="1"/>
            </a:lvl3pPr>
            <a:lvl4pPr marL="0" indent="0">
              <a:buFontTx/>
              <a:buNone/>
              <a:defRPr sz="833"/>
            </a:lvl4pPr>
            <a:lvl5pPr marL="0" indent="0">
              <a:buFontTx/>
              <a:buNone/>
              <a:defRPr sz="833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167" b="0"/>
            </a:lvl2pPr>
            <a:lvl3pPr marL="0" indent="0">
              <a:spcBef>
                <a:spcPts val="0"/>
              </a:spcBef>
              <a:buFontTx/>
              <a:buNone/>
              <a:defRPr sz="833" b="1"/>
            </a:lvl3pPr>
            <a:lvl4pPr marL="0" indent="0">
              <a:buFontTx/>
              <a:buNone/>
              <a:defRPr sz="833"/>
            </a:lvl4pPr>
            <a:lvl5pPr marL="0" indent="0">
              <a:buFontTx/>
              <a:buNone/>
              <a:defRPr sz="833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7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38115" indent="-238115">
              <a:buSzPct val="120000"/>
              <a:buFontTx/>
              <a:buNone/>
              <a:defRPr sz="1167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619100" indent="-238115">
              <a:buClr>
                <a:srgbClr val="00727A"/>
              </a:buClr>
              <a:buSzPct val="100000"/>
              <a:buFontTx/>
              <a:buNone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buClr>
                <a:srgbClr val="004563"/>
              </a:buClr>
              <a:buSzPct val="100000"/>
              <a:buFontTx/>
              <a:buNone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4589224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2" y="4589224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8" y="3902472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167" b="0"/>
            </a:lvl2pPr>
            <a:lvl3pPr marL="0" indent="0">
              <a:spcBef>
                <a:spcPts val="0"/>
              </a:spcBef>
              <a:buFontTx/>
              <a:buNone/>
              <a:defRPr sz="833" b="1"/>
            </a:lvl3pPr>
            <a:lvl4pPr marL="0" indent="0">
              <a:buFontTx/>
              <a:buNone/>
              <a:defRPr sz="833"/>
            </a:lvl4pPr>
            <a:lvl5pPr marL="0" indent="0">
              <a:buFontTx/>
              <a:buNone/>
              <a:defRPr sz="833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4" y="3902472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167" b="0"/>
            </a:lvl2pPr>
            <a:lvl3pPr marL="0" indent="0">
              <a:spcBef>
                <a:spcPts val="0"/>
              </a:spcBef>
              <a:buFontTx/>
              <a:buNone/>
              <a:defRPr sz="833" b="1"/>
            </a:lvl3pPr>
            <a:lvl4pPr marL="0" indent="0">
              <a:buFontTx/>
              <a:buNone/>
              <a:defRPr sz="833"/>
            </a:lvl4pPr>
            <a:lvl5pPr marL="0" indent="0">
              <a:buFontTx/>
              <a:buNone/>
              <a:defRPr sz="833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2052484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6" y="1570038"/>
            <a:ext cx="3591053" cy="4470400"/>
          </a:xfrm>
          <a:prstGeom prst="rect">
            <a:avLst/>
          </a:prstGeom>
        </p:spPr>
        <p:txBody>
          <a:bodyPr vert="horz" anchor="ctr" anchorCtr="0"/>
          <a:lstStyle>
            <a:lvl1pPr marL="238115" indent="-238115">
              <a:spcBef>
                <a:spcPts val="1250"/>
              </a:spcBef>
              <a:buSzPct val="12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619100" indent="-238115">
              <a:spcBef>
                <a:spcPts val="125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spcBef>
                <a:spcPts val="125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917204"/>
            <a:ext cx="2732088" cy="243998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167" b="0"/>
            </a:lvl2pPr>
            <a:lvl3pPr marL="0" indent="0">
              <a:spcBef>
                <a:spcPts val="0"/>
              </a:spcBef>
              <a:buFontTx/>
              <a:buNone/>
              <a:defRPr sz="833" b="1"/>
            </a:lvl3pPr>
            <a:lvl4pPr marL="0" indent="0">
              <a:buFontTx/>
              <a:buNone/>
              <a:defRPr sz="833"/>
            </a:lvl4pPr>
            <a:lvl5pPr marL="0" indent="0">
              <a:buFontTx/>
              <a:buNone/>
              <a:defRPr sz="8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7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38115" indent="-238115">
              <a:buSzPct val="120000"/>
              <a:buFontTx/>
              <a:buNone/>
              <a:defRPr sz="1167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619100" indent="-238115">
              <a:buClr>
                <a:srgbClr val="00727A"/>
              </a:buClr>
              <a:buSzPct val="100000"/>
              <a:buFontTx/>
              <a:buNone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buClr>
                <a:srgbClr val="004563"/>
              </a:buClr>
              <a:buSzPct val="100000"/>
              <a:buFontTx/>
              <a:buNone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363349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333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333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333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38115" indent="-238115">
              <a:buSzPct val="100000"/>
              <a:buFontTx/>
              <a:buBlip>
                <a:blip r:embed="rId2"/>
              </a:buBlip>
              <a:defRPr sz="1250">
                <a:solidFill>
                  <a:srgbClr val="404040"/>
                </a:solidFill>
                <a:latin typeface="Arial"/>
                <a:cs typeface="Arial"/>
              </a:defRPr>
            </a:lvl1pPr>
            <a:lvl2pPr marL="619100" indent="-238115">
              <a:buSzPct val="100000"/>
              <a:buFontTx/>
              <a:buBlip>
                <a:blip r:embed="rId3"/>
              </a:buBlip>
              <a:defRPr sz="1250"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38115" indent="-238115">
              <a:buSzPct val="100000"/>
              <a:buFontTx/>
              <a:buBlip>
                <a:blip r:embed="rId4"/>
              </a:buBlip>
              <a:defRPr sz="1250">
                <a:solidFill>
                  <a:srgbClr val="404040"/>
                </a:solidFill>
                <a:latin typeface="Arial"/>
                <a:cs typeface="Arial"/>
              </a:defRPr>
            </a:lvl1pPr>
            <a:lvl2pPr marL="619100" indent="-238115">
              <a:buSzPct val="100000"/>
              <a:buFontTx/>
              <a:buBlip>
                <a:blip r:embed="rId3"/>
              </a:buBlip>
              <a:defRPr sz="1250"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38115" indent="-238115">
              <a:buSzPct val="100000"/>
              <a:buFontTx/>
              <a:buBlip>
                <a:blip r:embed="rId5"/>
              </a:buBlip>
              <a:defRPr sz="1250">
                <a:solidFill>
                  <a:srgbClr val="404040"/>
                </a:solidFill>
                <a:latin typeface="Arial"/>
                <a:cs typeface="Arial"/>
              </a:defRPr>
            </a:lvl1pPr>
            <a:lvl2pPr marL="619100" indent="-238115">
              <a:buSzPct val="100000"/>
              <a:buFontTx/>
              <a:buBlip>
                <a:blip r:embed="rId3"/>
              </a:buBlip>
              <a:defRPr sz="1250"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7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38115" indent="-238115">
              <a:buSzPct val="120000"/>
              <a:buFontTx/>
              <a:buNone/>
              <a:defRPr sz="1167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619100" indent="-238115">
              <a:buClr>
                <a:srgbClr val="00727A"/>
              </a:buClr>
              <a:buSzPct val="100000"/>
              <a:buFontTx/>
              <a:buNone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buClr>
                <a:srgbClr val="004563"/>
              </a:buClr>
              <a:buSzPct val="100000"/>
              <a:buFontTx/>
              <a:buNone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09855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5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167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8" y="1570038"/>
            <a:ext cx="4283537" cy="4470400"/>
          </a:xfrm>
          <a:prstGeom prst="rect">
            <a:avLst/>
          </a:prstGeom>
        </p:spPr>
        <p:txBody>
          <a:bodyPr vert="horz" anchor="ctr" anchorCtr="0"/>
          <a:lstStyle>
            <a:lvl1pPr marL="238115" indent="-238115">
              <a:buSzPct val="12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619100" indent="-238115">
              <a:buSzPct val="200000"/>
              <a:buFontTx/>
              <a:buBlip>
                <a:blip r:embed="rId3"/>
              </a:buBlip>
              <a:defRPr sz="1333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952462" indent="-190492">
              <a:buSzPct val="100000"/>
              <a:buFont typeface="Lucida Grande"/>
              <a:buChar char="&gt;"/>
              <a:defRPr sz="1167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7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38115" indent="-238115">
              <a:buSzPct val="120000"/>
              <a:buFontTx/>
              <a:buNone/>
              <a:defRPr sz="1167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619100" indent="-238115">
              <a:buClr>
                <a:srgbClr val="00727A"/>
              </a:buClr>
              <a:buSzPct val="100000"/>
              <a:buFontTx/>
              <a:buNone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buClr>
                <a:srgbClr val="004563"/>
              </a:buClr>
              <a:buSzPct val="100000"/>
              <a:buFontTx/>
              <a:buNone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79536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7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38115" indent="-238115">
              <a:buSzPct val="120000"/>
              <a:buFontTx/>
              <a:buNone/>
              <a:defRPr sz="1167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619100" indent="-238115">
              <a:buClr>
                <a:srgbClr val="00727A"/>
              </a:buClr>
              <a:buSzPct val="100000"/>
              <a:buFontTx/>
              <a:buNone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buClr>
                <a:srgbClr val="004563"/>
              </a:buClr>
              <a:buSzPct val="100000"/>
              <a:buFontTx/>
              <a:buNone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2021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F4F-C3FD-4B07-8005-E28FB11756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9076-B1CF-409C-978B-753F218D8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948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4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3333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2923506" y="3411530"/>
            <a:ext cx="329699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1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5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734417" y="-4576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9" name="Picture 8" descr="gulf_redef_insur_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7328" y="6359350"/>
            <a:ext cx="1307592" cy="3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0340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2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33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530532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2667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6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33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46344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6" y="3411530"/>
            <a:ext cx="329699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1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5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670614" y="6449077"/>
            <a:ext cx="2834637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917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833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667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667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2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5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417"/>
              </a:spcBef>
              <a:buFontTx/>
              <a:buNone/>
              <a:defRPr sz="2667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734417" y="-4576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21" name="Picture 20" descr="gulf_redef_insur_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7328" y="6359350"/>
            <a:ext cx="1307592" cy="3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1084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6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1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5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2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5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417"/>
              </a:spcBef>
              <a:buFontTx/>
              <a:buNone/>
              <a:defRPr sz="2667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734417" y="-4576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20" name="Picture 19" descr="gulf_redef_insur_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7328" y="6359350"/>
            <a:ext cx="1307592" cy="3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330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2" y="1104902"/>
            <a:ext cx="4223393" cy="4916387"/>
          </a:xfrm>
        </p:spPr>
        <p:txBody>
          <a:bodyPr anchor="ctr" anchorCtr="0"/>
          <a:lstStyle>
            <a:lvl1pPr marL="445806" indent="-445806">
              <a:spcBef>
                <a:spcPts val="1667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00" b="0">
                <a:solidFill>
                  <a:srgbClr val="004563"/>
                </a:solidFill>
                <a:latin typeface="Century Gothic" pitchFamily="34" charset="0"/>
              </a:defRPr>
            </a:lvl2pPr>
            <a:lvl3pPr marL="150806" indent="-150806">
              <a:buClr>
                <a:srgbClr val="004563"/>
              </a:buClr>
              <a:defRPr sz="1000" b="1">
                <a:latin typeface="Century Gothic" pitchFamily="34" charset="0"/>
              </a:defRPr>
            </a:lvl3pPr>
            <a:lvl4pPr marL="150806" indent="0">
              <a:defRPr sz="1000">
                <a:latin typeface="Century Gothic" pitchFamily="34" charset="0"/>
              </a:defRPr>
            </a:lvl4pPr>
            <a:lvl5pPr marL="301613" indent="-150806">
              <a:defRPr sz="1000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7061845" y="1100206"/>
            <a:ext cx="571997" cy="4916387"/>
          </a:xfrm>
        </p:spPr>
        <p:txBody>
          <a:bodyPr anchor="ctr" anchorCtr="0"/>
          <a:lstStyle>
            <a:lvl1pPr marL="445806" indent="-445806" algn="r">
              <a:spcBef>
                <a:spcPts val="1667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000" b="0">
                <a:solidFill>
                  <a:schemeClr val="tx2"/>
                </a:solidFill>
                <a:latin typeface="Century Gothic" pitchFamily="34" charset="0"/>
              </a:defRPr>
            </a:lvl2pPr>
            <a:lvl3pPr marL="150806" indent="-150806" algn="r">
              <a:buClr>
                <a:schemeClr val="tx2"/>
              </a:buClr>
              <a:defRPr sz="1000" b="1">
                <a:latin typeface="Century Gothic" pitchFamily="34" charset="0"/>
              </a:defRPr>
            </a:lvl3pPr>
            <a:lvl4pPr marL="150806" indent="0" algn="r">
              <a:defRPr sz="1000">
                <a:latin typeface="Century Gothic" pitchFamily="34" charset="0"/>
              </a:defRPr>
            </a:lvl4pPr>
            <a:lvl5pPr marL="301613" indent="-150806" algn="r">
              <a:defRPr sz="10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57056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670612" y="6449077"/>
            <a:ext cx="2834637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pic>
        <p:nvPicPr>
          <p:cNvPr id="21" name="Picture 20" descr="gulf_redef_insur_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7328" y="6359350"/>
            <a:ext cx="1307592" cy="3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2"/>
            <a:ext cx="5962650" cy="4916387"/>
          </a:xfrm>
        </p:spPr>
        <p:txBody>
          <a:bodyPr anchor="ctr" anchorCtr="0"/>
          <a:lstStyle>
            <a:lvl1pPr marL="445806" indent="-445806">
              <a:spcBef>
                <a:spcPts val="833"/>
              </a:spcBef>
              <a:buClr>
                <a:srgbClr val="004563"/>
              </a:buClr>
              <a:buFont typeface="+mj-lt"/>
              <a:buAutoNum type="arabicPeriod"/>
              <a:tabLst>
                <a:tab pos="3889219" algn="l"/>
              </a:tabLst>
              <a:defRPr>
                <a:latin typeface="Century Gothic" pitchFamily="34" charset="0"/>
              </a:defRPr>
            </a:lvl1pPr>
            <a:lvl2pPr marL="445806" indent="0">
              <a:spcBef>
                <a:spcPts val="0"/>
              </a:spcBef>
              <a:tabLst>
                <a:tab pos="3889219" algn="l"/>
              </a:tabLst>
              <a:defRPr sz="917" b="1">
                <a:solidFill>
                  <a:srgbClr val="004563"/>
                </a:solidFill>
                <a:latin typeface="Century Gothic" pitchFamily="34" charset="0"/>
              </a:defRPr>
            </a:lvl2pPr>
            <a:lvl3pPr marL="668047" indent="-222241">
              <a:buClr>
                <a:srgbClr val="004563"/>
              </a:buClr>
              <a:tabLst>
                <a:tab pos="3889219" algn="l"/>
              </a:tabLst>
              <a:defRPr sz="917" b="1">
                <a:latin typeface="Century Gothic" pitchFamily="34" charset="0"/>
              </a:defRPr>
            </a:lvl3pPr>
            <a:lvl4pPr marL="668047" indent="0">
              <a:tabLst>
                <a:tab pos="3889219" algn="l"/>
              </a:tabLst>
              <a:defRPr sz="917">
                <a:latin typeface="Century Gothic" pitchFamily="34" charset="0"/>
              </a:defRPr>
            </a:lvl4pPr>
            <a:lvl5pPr marL="747418" indent="-79372">
              <a:tabLst/>
              <a:defRPr sz="917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587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90" y="1570038"/>
            <a:ext cx="7670799" cy="4470401"/>
          </a:xfrm>
          <a:prstGeom prst="rect">
            <a:avLst/>
          </a:prstGeom>
        </p:spPr>
        <p:txBody>
          <a:bodyPr vert="horz"/>
          <a:lstStyle>
            <a:lvl1pPr marL="238115" indent="-238115">
              <a:buSzPct val="12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619100" indent="-238115">
              <a:buClr>
                <a:srgbClr val="00727A"/>
              </a:buClr>
              <a:buSzPct val="100000"/>
              <a:buFont typeface="Wingdings" pitchFamily="2" charset="2"/>
              <a:buChar char="à"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buClr>
                <a:srgbClr val="004563"/>
              </a:buClr>
              <a:buSzPct val="100000"/>
              <a:buFont typeface="Arial" pitchFamily="34" charset="0"/>
              <a:buChar char="­"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7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38115" indent="-238115">
              <a:buSzPct val="120000"/>
              <a:buFontTx/>
              <a:buNone/>
              <a:defRPr sz="1167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619100" indent="-238115">
              <a:buClr>
                <a:srgbClr val="00727A"/>
              </a:buClr>
              <a:buSzPct val="100000"/>
              <a:buFontTx/>
              <a:buNone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buClr>
                <a:srgbClr val="004563"/>
              </a:buClr>
              <a:buSzPct val="100000"/>
              <a:buFontTx/>
              <a:buNone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96744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2224089"/>
            <a:ext cx="7672388" cy="3816350"/>
          </a:xfrm>
        </p:spPr>
        <p:txBody>
          <a:bodyPr>
            <a:normAutofit/>
          </a:bodyPr>
          <a:lstStyle>
            <a:lvl1pPr>
              <a:buFontTx/>
              <a:buNone/>
              <a:defRPr sz="1167"/>
            </a:lvl1pPr>
          </a:lstStyle>
          <a:p>
            <a:r>
              <a:rPr lang="en-US"/>
              <a:t>Click icon to add table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7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38115" indent="-238115">
              <a:buSzPct val="120000"/>
              <a:buFontTx/>
              <a:buNone/>
              <a:defRPr sz="1167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619100" indent="-238115">
              <a:buClr>
                <a:srgbClr val="00727A"/>
              </a:buClr>
              <a:buSzPct val="100000"/>
              <a:buFontTx/>
              <a:buNone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buClr>
                <a:srgbClr val="004563"/>
              </a:buClr>
              <a:buSzPct val="100000"/>
              <a:buFontTx/>
              <a:buNone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167" b="0"/>
            </a:lvl2pPr>
            <a:lvl3pPr marL="0" indent="0">
              <a:spcBef>
                <a:spcPts val="0"/>
              </a:spcBef>
              <a:buFontTx/>
              <a:buNone/>
              <a:defRPr sz="833" b="1"/>
            </a:lvl3pPr>
            <a:lvl4pPr marL="0" indent="0">
              <a:buFontTx/>
              <a:buNone/>
              <a:defRPr sz="833"/>
            </a:lvl4pPr>
            <a:lvl5pPr marL="0" indent="0">
              <a:buFontTx/>
              <a:buNone/>
              <a:defRPr sz="8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1929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5" y="2220427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6" y="2220427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167" b="0"/>
            </a:lvl2pPr>
            <a:lvl3pPr marL="0" indent="0">
              <a:spcBef>
                <a:spcPts val="0"/>
              </a:spcBef>
              <a:buFontTx/>
              <a:buNone/>
              <a:defRPr sz="833" b="1"/>
            </a:lvl3pPr>
            <a:lvl4pPr marL="0" indent="0">
              <a:buFontTx/>
              <a:buNone/>
              <a:defRPr sz="833"/>
            </a:lvl4pPr>
            <a:lvl5pPr marL="0" indent="0">
              <a:buFontTx/>
              <a:buNone/>
              <a:defRPr sz="8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167" b="0"/>
            </a:lvl2pPr>
            <a:lvl3pPr marL="0" indent="0">
              <a:spcBef>
                <a:spcPts val="0"/>
              </a:spcBef>
              <a:buFontTx/>
              <a:buNone/>
              <a:defRPr sz="833" b="1"/>
            </a:lvl3pPr>
            <a:lvl4pPr marL="0" indent="0">
              <a:buFontTx/>
              <a:buNone/>
              <a:defRPr sz="833"/>
            </a:lvl4pPr>
            <a:lvl5pPr marL="0" indent="0">
              <a:buFontTx/>
              <a:buNone/>
              <a:defRPr sz="8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7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38115" indent="-238115">
              <a:buSzPct val="120000"/>
              <a:buFontTx/>
              <a:buNone/>
              <a:defRPr sz="1167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619100" indent="-238115">
              <a:buClr>
                <a:srgbClr val="00727A"/>
              </a:buClr>
              <a:buSzPct val="100000"/>
              <a:buFontTx/>
              <a:buNone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buClr>
                <a:srgbClr val="004563"/>
              </a:buClr>
              <a:buSzPct val="100000"/>
              <a:buFontTx/>
              <a:buNone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047557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5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6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167" b="0"/>
            </a:lvl2pPr>
            <a:lvl3pPr marL="0" indent="0">
              <a:spcBef>
                <a:spcPts val="0"/>
              </a:spcBef>
              <a:buFontTx/>
              <a:buNone/>
              <a:defRPr sz="833" b="1"/>
            </a:lvl3pPr>
            <a:lvl4pPr marL="0" indent="0">
              <a:buFontTx/>
              <a:buNone/>
              <a:defRPr sz="833"/>
            </a:lvl4pPr>
            <a:lvl5pPr marL="0" indent="0">
              <a:buFontTx/>
              <a:buNone/>
              <a:defRPr sz="833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167" b="0"/>
            </a:lvl2pPr>
            <a:lvl3pPr marL="0" indent="0">
              <a:spcBef>
                <a:spcPts val="0"/>
              </a:spcBef>
              <a:buFontTx/>
              <a:buNone/>
              <a:defRPr sz="833" b="1"/>
            </a:lvl3pPr>
            <a:lvl4pPr marL="0" indent="0">
              <a:buFontTx/>
              <a:buNone/>
              <a:defRPr sz="833"/>
            </a:lvl4pPr>
            <a:lvl5pPr marL="0" indent="0">
              <a:buFontTx/>
              <a:buNone/>
              <a:defRPr sz="833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7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38115" indent="-238115">
              <a:buSzPct val="120000"/>
              <a:buFontTx/>
              <a:buNone/>
              <a:defRPr sz="1167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619100" indent="-238115">
              <a:buClr>
                <a:srgbClr val="00727A"/>
              </a:buClr>
              <a:buSzPct val="100000"/>
              <a:buFontTx/>
              <a:buNone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buClr>
                <a:srgbClr val="004563"/>
              </a:buClr>
              <a:buSzPct val="100000"/>
              <a:buFontTx/>
              <a:buNone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4589224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2" y="4589224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8" y="3902472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167" b="0"/>
            </a:lvl2pPr>
            <a:lvl3pPr marL="0" indent="0">
              <a:spcBef>
                <a:spcPts val="0"/>
              </a:spcBef>
              <a:buFontTx/>
              <a:buNone/>
              <a:defRPr sz="833" b="1"/>
            </a:lvl3pPr>
            <a:lvl4pPr marL="0" indent="0">
              <a:buFontTx/>
              <a:buNone/>
              <a:defRPr sz="833"/>
            </a:lvl4pPr>
            <a:lvl5pPr marL="0" indent="0">
              <a:buFontTx/>
              <a:buNone/>
              <a:defRPr sz="833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4" y="3902472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167" b="0"/>
            </a:lvl2pPr>
            <a:lvl3pPr marL="0" indent="0">
              <a:spcBef>
                <a:spcPts val="0"/>
              </a:spcBef>
              <a:buFontTx/>
              <a:buNone/>
              <a:defRPr sz="833" b="1"/>
            </a:lvl3pPr>
            <a:lvl4pPr marL="0" indent="0">
              <a:buFontTx/>
              <a:buNone/>
              <a:defRPr sz="833"/>
            </a:lvl4pPr>
            <a:lvl5pPr marL="0" indent="0">
              <a:buFontTx/>
              <a:buNone/>
              <a:defRPr sz="833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97865643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6" y="1570038"/>
            <a:ext cx="3591053" cy="4470400"/>
          </a:xfrm>
          <a:prstGeom prst="rect">
            <a:avLst/>
          </a:prstGeom>
        </p:spPr>
        <p:txBody>
          <a:bodyPr vert="horz" anchor="ctr" anchorCtr="0"/>
          <a:lstStyle>
            <a:lvl1pPr marL="238115" indent="-238115">
              <a:spcBef>
                <a:spcPts val="1250"/>
              </a:spcBef>
              <a:buSzPct val="12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619100" indent="-238115">
              <a:spcBef>
                <a:spcPts val="125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spcBef>
                <a:spcPts val="125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917204"/>
            <a:ext cx="2732088" cy="243998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167" b="0"/>
            </a:lvl2pPr>
            <a:lvl3pPr marL="0" indent="0">
              <a:spcBef>
                <a:spcPts val="0"/>
              </a:spcBef>
              <a:buFontTx/>
              <a:buNone/>
              <a:defRPr sz="833" b="1"/>
            </a:lvl3pPr>
            <a:lvl4pPr marL="0" indent="0">
              <a:buFontTx/>
              <a:buNone/>
              <a:defRPr sz="833"/>
            </a:lvl4pPr>
            <a:lvl5pPr marL="0" indent="0">
              <a:buFontTx/>
              <a:buNone/>
              <a:defRPr sz="8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7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38115" indent="-238115">
              <a:buSzPct val="120000"/>
              <a:buFontTx/>
              <a:buNone/>
              <a:defRPr sz="1167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619100" indent="-238115">
              <a:buClr>
                <a:srgbClr val="00727A"/>
              </a:buClr>
              <a:buSzPct val="100000"/>
              <a:buFontTx/>
              <a:buNone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buClr>
                <a:srgbClr val="004563"/>
              </a:buClr>
              <a:buSzPct val="100000"/>
              <a:buFontTx/>
              <a:buNone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115898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333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333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333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38115" indent="-238115">
              <a:buSzPct val="100000"/>
              <a:buFontTx/>
              <a:buBlip>
                <a:blip r:embed="rId2"/>
              </a:buBlip>
              <a:defRPr sz="1250">
                <a:solidFill>
                  <a:srgbClr val="404040"/>
                </a:solidFill>
                <a:latin typeface="Arial"/>
                <a:cs typeface="Arial"/>
              </a:defRPr>
            </a:lvl1pPr>
            <a:lvl2pPr marL="619100" indent="-238115">
              <a:buSzPct val="100000"/>
              <a:buFontTx/>
              <a:buBlip>
                <a:blip r:embed="rId3"/>
              </a:buBlip>
              <a:defRPr sz="1250"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38115" indent="-238115">
              <a:buSzPct val="100000"/>
              <a:buFontTx/>
              <a:buBlip>
                <a:blip r:embed="rId4"/>
              </a:buBlip>
              <a:defRPr sz="1250">
                <a:solidFill>
                  <a:srgbClr val="404040"/>
                </a:solidFill>
                <a:latin typeface="Arial"/>
                <a:cs typeface="Arial"/>
              </a:defRPr>
            </a:lvl1pPr>
            <a:lvl2pPr marL="619100" indent="-238115">
              <a:buSzPct val="100000"/>
              <a:buFontTx/>
              <a:buBlip>
                <a:blip r:embed="rId3"/>
              </a:buBlip>
              <a:defRPr sz="1250"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38115" indent="-238115">
              <a:buSzPct val="100000"/>
              <a:buFontTx/>
              <a:buBlip>
                <a:blip r:embed="rId5"/>
              </a:buBlip>
              <a:defRPr sz="1250">
                <a:solidFill>
                  <a:srgbClr val="404040"/>
                </a:solidFill>
                <a:latin typeface="Arial"/>
                <a:cs typeface="Arial"/>
              </a:defRPr>
            </a:lvl1pPr>
            <a:lvl2pPr marL="619100" indent="-238115">
              <a:buSzPct val="100000"/>
              <a:buFontTx/>
              <a:buBlip>
                <a:blip r:embed="rId3"/>
              </a:buBlip>
              <a:defRPr sz="1250"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7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38115" indent="-238115">
              <a:buSzPct val="120000"/>
              <a:buFontTx/>
              <a:buNone/>
              <a:defRPr sz="1167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619100" indent="-238115">
              <a:buClr>
                <a:srgbClr val="00727A"/>
              </a:buClr>
              <a:buSzPct val="100000"/>
              <a:buFontTx/>
              <a:buNone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buClr>
                <a:srgbClr val="004563"/>
              </a:buClr>
              <a:buSzPct val="100000"/>
              <a:buFontTx/>
              <a:buNone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891944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167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8" y="1570038"/>
            <a:ext cx="4283537" cy="4470400"/>
          </a:xfrm>
          <a:prstGeom prst="rect">
            <a:avLst/>
          </a:prstGeom>
        </p:spPr>
        <p:txBody>
          <a:bodyPr vert="horz" anchor="ctr" anchorCtr="0"/>
          <a:lstStyle>
            <a:lvl1pPr marL="238115" indent="-238115">
              <a:buSzPct val="12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619100" indent="-238115">
              <a:buSzPct val="200000"/>
              <a:buFontTx/>
              <a:buBlip>
                <a:blip r:embed="rId3"/>
              </a:buBlip>
              <a:defRPr sz="1333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952462" indent="-190492">
              <a:buSzPct val="100000"/>
              <a:buFont typeface="Lucida Grande"/>
              <a:buChar char="&gt;"/>
              <a:defRPr sz="1167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7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38115" indent="-238115">
              <a:buSzPct val="120000"/>
              <a:buFontTx/>
              <a:buNone/>
              <a:defRPr sz="1167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619100" indent="-238115">
              <a:buClr>
                <a:srgbClr val="00727A"/>
              </a:buClr>
              <a:buSzPct val="100000"/>
              <a:buFontTx/>
              <a:buNone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buClr>
                <a:srgbClr val="004563"/>
              </a:buClr>
              <a:buSzPct val="100000"/>
              <a:buFontTx/>
              <a:buNone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6298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7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38115" indent="-238115">
              <a:buSzPct val="120000"/>
              <a:buFontTx/>
              <a:buNone/>
              <a:defRPr sz="1167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619100" indent="-238115">
              <a:buClr>
                <a:srgbClr val="00727A"/>
              </a:buClr>
              <a:buSzPct val="100000"/>
              <a:buFontTx/>
              <a:buNone/>
              <a:defRPr sz="1333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98225" indent="-136255">
              <a:buClr>
                <a:srgbClr val="004563"/>
              </a:buClr>
              <a:buSzPct val="100000"/>
              <a:buFontTx/>
              <a:buNone/>
              <a:defRPr sz="1167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32633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F4F-C3FD-4B07-8005-E28FB11756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9076-B1CF-409C-978B-753F218D81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99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pic>
        <p:nvPicPr>
          <p:cNvPr id="20" name="Picture 19" descr="gulf_redef_insur_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7328" y="6359350"/>
            <a:ext cx="1307592" cy="3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3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4223393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7061843" y="1100205"/>
            <a:ext cx="571997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‹Nº›</a:t>
            </a:fld>
            <a:r>
              <a:rPr lang="fr-FR" dirty="0"/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Confidential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5962650" cy="4916387"/>
          </a:xfrm>
        </p:spPr>
        <p:txBody>
          <a:bodyPr anchor="ctr" anchorCtr="0"/>
          <a:lstStyle>
            <a:lvl1pPr marL="534988" indent="-534988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>
                <a:latin typeface="Century Gothic" pitchFamily="34" charset="0"/>
              </a:defRPr>
            </a:lvl1pPr>
            <a:lvl2pPr marL="534988" indent="0">
              <a:spcBef>
                <a:spcPts val="0"/>
              </a:spcBef>
              <a:tabLst>
                <a:tab pos="4667250" algn="l"/>
              </a:tabLst>
              <a:defRPr sz="1100" b="1">
                <a:solidFill>
                  <a:srgbClr val="004563"/>
                </a:solidFill>
                <a:latin typeface="Century Gothic" pitchFamily="34" charset="0"/>
              </a:defRPr>
            </a:lvl2pPr>
            <a:lvl3pPr marL="801688" indent="-266700">
              <a:buClr>
                <a:srgbClr val="004563"/>
              </a:buClr>
              <a:tabLst>
                <a:tab pos="4667250" algn="l"/>
              </a:tabLst>
              <a:defRPr sz="1100" b="1">
                <a:latin typeface="Century Gothic" pitchFamily="34" charset="0"/>
              </a:defRPr>
            </a:lvl3pPr>
            <a:lvl4pPr marL="801688" indent="0">
              <a:tabLst>
                <a:tab pos="4667250" algn="l"/>
              </a:tabLst>
              <a:defRPr sz="1100">
                <a:latin typeface="Century Gothic" pitchFamily="34" charset="0"/>
              </a:defRPr>
            </a:lvl4pPr>
            <a:lvl5pPr marL="896938" indent="-95250">
              <a:tabLst/>
              <a:defRPr sz="1100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‹Nº›</a:t>
            </a:fld>
            <a:r>
              <a:rPr lang="fr-FR" dirty="0"/>
              <a:t>   |  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Confidential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8" y="1570037"/>
            <a:ext cx="7670799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‹Nº›</a:t>
            </a:fld>
            <a:r>
              <a:rPr lang="fr-FR" dirty="0"/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Confidential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‹Nº›</a:t>
            </a:fld>
            <a:r>
              <a:rPr lang="fr-FR" dirty="0"/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Confidential</a:t>
            </a:r>
            <a:endParaRPr lang="fr-FR" dirty="0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2224088"/>
            <a:ext cx="767238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en-US"/>
              <a:t>Click icon to add table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2.gif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2.gi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27695" y="331681"/>
            <a:ext cx="7681293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1868" y="1562999"/>
            <a:ext cx="7667119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/>
              <a:t>Confidential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66700" y="6478376"/>
            <a:ext cx="7992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33889" y="-15349"/>
            <a:ext cx="694268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727695" y="735475"/>
            <a:ext cx="768129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/>
              <a:pPr/>
              <a:t>‹Nº›</a:t>
            </a:fld>
            <a:r>
              <a:rPr lang="fr-FR" dirty="0"/>
              <a:t>   |  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pic>
        <p:nvPicPr>
          <p:cNvPr id="17" name="Picture 16" descr="gulf_redef_insur_r.jp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577328" y="6359350"/>
            <a:ext cx="1307592" cy="3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49" r:id="rId2"/>
    <p:sldLayoutId id="2147483766" r:id="rId3"/>
    <p:sldLayoutId id="2147483767" r:id="rId4"/>
    <p:sldLayoutId id="2147483768" r:id="rId5"/>
    <p:sldLayoutId id="2147483770" r:id="rId6"/>
    <p:sldLayoutId id="2147483772" r:id="rId7"/>
    <p:sldLayoutId id="2147483754" r:id="rId8"/>
    <p:sldLayoutId id="2147483771" r:id="rId9"/>
    <p:sldLayoutId id="2147483753" r:id="rId10"/>
    <p:sldLayoutId id="2147483773" r:id="rId11"/>
    <p:sldLayoutId id="2147483763" r:id="rId12"/>
    <p:sldLayoutId id="2147483755" r:id="rId13"/>
    <p:sldLayoutId id="2147483756" r:id="rId14"/>
    <p:sldLayoutId id="2147483762" r:id="rId15"/>
    <p:sldLayoutId id="2147483812" r:id="rId16"/>
  </p:sldLayoutIdLst>
  <p:transition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1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27697" y="331682"/>
            <a:ext cx="7681293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1870" y="1563001"/>
            <a:ext cx="7667119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67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66700" y="6478376"/>
            <a:ext cx="7992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33889" y="-15348"/>
            <a:ext cx="694268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727697" y="735475"/>
            <a:ext cx="768129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4421" y="6508751"/>
            <a:ext cx="487090" cy="21479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67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1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67" b="1">
                <a:solidFill>
                  <a:schemeClr val="accent4"/>
                </a:solidFill>
                <a:latin typeface="+mj-lt"/>
              </a:defRPr>
            </a:lvl1pPr>
          </a:lstStyle>
          <a:p>
            <a:endParaRPr lang="fr-FR" dirty="0">
              <a:solidFill>
                <a:srgbClr val="E40A38"/>
              </a:solidFill>
            </a:endParaRPr>
          </a:p>
        </p:txBody>
      </p:sp>
      <p:pic>
        <p:nvPicPr>
          <p:cNvPr id="17" name="Picture 16" descr="gulf_redef_insur_r.jp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577328" y="6359350"/>
            <a:ext cx="1307592" cy="3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0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ransition>
    <p:fade/>
  </p:transition>
  <p:hf hdr="0" dt="0"/>
  <p:txStyles>
    <p:titleStyle>
      <a:lvl1pPr algn="l" defTabSz="380985" rtl="0" eaLnBrk="1" latinLnBrk="0" hangingPunct="1">
        <a:spcBef>
          <a:spcPct val="0"/>
        </a:spcBef>
        <a:buNone/>
        <a:defRPr sz="1667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285739" indent="-285739" algn="l" defTabSz="380985" rtl="0" eaLnBrk="1" latinLnBrk="0" hangingPunct="1">
        <a:spcBef>
          <a:spcPct val="20000"/>
        </a:spcBef>
        <a:buFontTx/>
        <a:buBlip>
          <a:blip r:embed="rId20"/>
        </a:buBlip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01613" indent="0" algn="l" defTabSz="380985" rtl="0" eaLnBrk="1" latinLnBrk="0" hangingPunct="1">
        <a:spcBef>
          <a:spcPct val="20000"/>
        </a:spcBef>
        <a:buFont typeface="Arial"/>
        <a:buNone/>
        <a:defRPr sz="15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25177" indent="-223564" algn="l" defTabSz="38098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333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25177" indent="0" algn="l" defTabSz="380985" rtl="0" eaLnBrk="1" latinLnBrk="0" hangingPunct="1">
        <a:spcBef>
          <a:spcPct val="20000"/>
        </a:spcBef>
        <a:buFontTx/>
        <a:buNone/>
        <a:defRPr sz="1333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68047" indent="-142869" algn="l" defTabSz="380985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1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09541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27697" y="331682"/>
            <a:ext cx="7681293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1870" y="1563001"/>
            <a:ext cx="7667119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67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>
                <a:solidFill>
                  <a:srgbClr val="004563"/>
                </a:solidFill>
              </a:rPr>
              <a:t>Confidential</a:t>
            </a:r>
            <a:endParaRPr lang="fr-FR" dirty="0">
              <a:solidFill>
                <a:srgbClr val="004563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66700" y="6478376"/>
            <a:ext cx="7992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33889" y="-15348"/>
            <a:ext cx="694268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0" dirty="0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727697" y="735475"/>
            <a:ext cx="768129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4421" y="6508751"/>
            <a:ext cx="487090" cy="21479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67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‹Nº›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1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67" b="1">
                <a:solidFill>
                  <a:schemeClr val="accent4"/>
                </a:solidFill>
                <a:latin typeface="+mj-lt"/>
              </a:defRPr>
            </a:lvl1pPr>
          </a:lstStyle>
          <a:p>
            <a:endParaRPr lang="fr-FR" dirty="0">
              <a:solidFill>
                <a:srgbClr val="E40A38"/>
              </a:solidFill>
            </a:endParaRPr>
          </a:p>
        </p:txBody>
      </p:sp>
      <p:pic>
        <p:nvPicPr>
          <p:cNvPr id="17" name="Picture 16" descr="gulf_redef_insur_r.jp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577328" y="6359350"/>
            <a:ext cx="1307592" cy="3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5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ransition>
    <p:fade/>
  </p:transition>
  <p:hf hdr="0" dt="0"/>
  <p:txStyles>
    <p:titleStyle>
      <a:lvl1pPr algn="l" defTabSz="380985" rtl="0" eaLnBrk="1" latinLnBrk="0" hangingPunct="1">
        <a:spcBef>
          <a:spcPct val="0"/>
        </a:spcBef>
        <a:buNone/>
        <a:defRPr sz="1667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285739" indent="-285739" algn="l" defTabSz="380985" rtl="0" eaLnBrk="1" latinLnBrk="0" hangingPunct="1">
        <a:spcBef>
          <a:spcPct val="20000"/>
        </a:spcBef>
        <a:buFontTx/>
        <a:buBlip>
          <a:blip r:embed="rId20"/>
        </a:buBlip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01613" indent="0" algn="l" defTabSz="380985" rtl="0" eaLnBrk="1" latinLnBrk="0" hangingPunct="1">
        <a:spcBef>
          <a:spcPct val="20000"/>
        </a:spcBef>
        <a:buFont typeface="Arial"/>
        <a:buNone/>
        <a:defRPr sz="15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25177" indent="-223564" algn="l" defTabSz="380985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333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25177" indent="0" algn="l" defTabSz="380985" rtl="0" eaLnBrk="1" latinLnBrk="0" hangingPunct="1">
        <a:spcBef>
          <a:spcPct val="20000"/>
        </a:spcBef>
        <a:buFontTx/>
        <a:buNone/>
        <a:defRPr sz="1333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68047" indent="-142869" algn="l" defTabSz="380985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1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09541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9.emf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9.em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.xml"/><Relationship Id="rId7" Type="http://schemas.openxmlformats.org/officeDocument/2006/relationships/image" Target="../media/image9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4.png"/><Relationship Id="rId18" Type="http://schemas.openxmlformats.org/officeDocument/2006/relationships/oleObject" Target="../embeddings/oleObject9.bin"/><Relationship Id="rId3" Type="http://schemas.openxmlformats.org/officeDocument/2006/relationships/tags" Target="../tags/tag8.xml"/><Relationship Id="rId21" Type="http://schemas.openxmlformats.org/officeDocument/2006/relationships/image" Target="../media/image18.jpeg"/><Relationship Id="rId7" Type="http://schemas.openxmlformats.org/officeDocument/2006/relationships/image" Target="../media/image9.emf"/><Relationship Id="rId12" Type="http://schemas.openxmlformats.org/officeDocument/2006/relationships/image" Target="../media/image13.jpeg"/><Relationship Id="rId17" Type="http://schemas.openxmlformats.org/officeDocument/2006/relationships/image" Target="../media/image16.png"/><Relationship Id="rId2" Type="http://schemas.openxmlformats.org/officeDocument/2006/relationships/tags" Target="../tags/tag7.xml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17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2.png"/><Relationship Id="rId5" Type="http://schemas.openxmlformats.org/officeDocument/2006/relationships/notesSlide" Target="../notesSlides/notesSlide13.xml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20.jpeg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0.bin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1.png"/><Relationship Id="rId14" Type="http://schemas.openxmlformats.org/officeDocument/2006/relationships/image" Target="../media/image15.png"/><Relationship Id="rId2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10.xml"/><Relationship Id="rId21" Type="http://schemas.openxmlformats.org/officeDocument/2006/relationships/image" Target="../media/image24.png"/><Relationship Id="rId34" Type="http://schemas.openxmlformats.org/officeDocument/2006/relationships/image" Target="../media/image19.png"/><Relationship Id="rId7" Type="http://schemas.openxmlformats.org/officeDocument/2006/relationships/image" Target="../media/image9.emf"/><Relationship Id="rId12" Type="http://schemas.openxmlformats.org/officeDocument/2006/relationships/image" Target="../media/image13.jpeg"/><Relationship Id="rId17" Type="http://schemas.openxmlformats.org/officeDocument/2006/relationships/image" Target="../media/image16.png"/><Relationship Id="rId25" Type="http://schemas.openxmlformats.org/officeDocument/2006/relationships/image" Target="../media/image28.png"/><Relationship Id="rId33" Type="http://schemas.openxmlformats.org/officeDocument/2006/relationships/image" Target="../media/image18.jpeg"/><Relationship Id="rId2" Type="http://schemas.openxmlformats.org/officeDocument/2006/relationships/tags" Target="../tags/tag9.xml"/><Relationship Id="rId16" Type="http://schemas.openxmlformats.org/officeDocument/2006/relationships/oleObject" Target="../embeddings/oleObject15.bin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2.png"/><Relationship Id="rId24" Type="http://schemas.openxmlformats.org/officeDocument/2006/relationships/image" Target="../media/image27.png"/><Relationship Id="rId32" Type="http://schemas.openxmlformats.org/officeDocument/2006/relationships/image" Target="../media/image17.png"/><Relationship Id="rId37" Type="http://schemas.openxmlformats.org/officeDocument/2006/relationships/image" Target="../media/image34.png"/><Relationship Id="rId5" Type="http://schemas.openxmlformats.org/officeDocument/2006/relationships/notesSlide" Target="../notesSlides/notesSlide14.xml"/><Relationship Id="rId15" Type="http://schemas.openxmlformats.org/officeDocument/2006/relationships/oleObject" Target="../embeddings/oleObject14.bin"/><Relationship Id="rId23" Type="http://schemas.openxmlformats.org/officeDocument/2006/relationships/image" Target="../media/image26.png"/><Relationship Id="rId28" Type="http://schemas.openxmlformats.org/officeDocument/2006/relationships/image" Target="../media/image31.emf"/><Relationship Id="rId36" Type="http://schemas.openxmlformats.org/officeDocument/2006/relationships/image" Target="../media/image33.png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2.png"/><Relationship Id="rId31" Type="http://schemas.openxmlformats.org/officeDocument/2006/relationships/oleObject" Target="../embeddings/oleObject17.bin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1.png"/><Relationship Id="rId14" Type="http://schemas.openxmlformats.org/officeDocument/2006/relationships/image" Target="../media/image15.png"/><Relationship Id="rId22" Type="http://schemas.openxmlformats.org/officeDocument/2006/relationships/image" Target="../media/image25.jpeg"/><Relationship Id="rId27" Type="http://schemas.openxmlformats.org/officeDocument/2006/relationships/image" Target="../media/image30.png"/><Relationship Id="rId30" Type="http://schemas.openxmlformats.org/officeDocument/2006/relationships/oleObject" Target="../embeddings/oleObject16.bin"/><Relationship Id="rId35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tags" Target="../tags/tag12.xml"/><Relationship Id="rId21" Type="http://schemas.openxmlformats.org/officeDocument/2006/relationships/image" Target="../media/image36.emf"/><Relationship Id="rId7" Type="http://schemas.openxmlformats.org/officeDocument/2006/relationships/image" Target="../media/image9.emf"/><Relationship Id="rId12" Type="http://schemas.openxmlformats.org/officeDocument/2006/relationships/image" Target="../media/image26.png"/><Relationship Id="rId17" Type="http://schemas.openxmlformats.org/officeDocument/2006/relationships/image" Target="../media/image31.emf"/><Relationship Id="rId2" Type="http://schemas.openxmlformats.org/officeDocument/2006/relationships/tags" Target="../tags/tag11.xml"/><Relationship Id="rId16" Type="http://schemas.openxmlformats.org/officeDocument/2006/relationships/image" Target="../media/image30.png"/><Relationship Id="rId20" Type="http://schemas.openxmlformats.org/officeDocument/2006/relationships/image" Target="../media/image35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5.jpeg"/><Relationship Id="rId24" Type="http://schemas.openxmlformats.org/officeDocument/2006/relationships/image" Target="../media/image38.emf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hyperlink" Target="https://app.powerbi.com/groups/5b2cf9d5-12e7-4a33-9ddd-08fb62e1bf35/reports/aa95bafa-7248-4e51-9787-0fc6a95107e1/ReportSection?pbi_source=PowerPoint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9.emf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9.emf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app.powerbi.com/groups/5b2cf9d5-12e7-4a33-9ddd-08fb62e1bf35/reports/aa95bafa-7248-4e51-9787-0fc6a95107e1/ReportSection?pbi_source=PowerPoin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5600" y="1646107"/>
            <a:ext cx="84328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DATA Strategy</a:t>
            </a:r>
            <a:endParaRPr lang="en-US" sz="5400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37954" y="3822943"/>
            <a:ext cx="4696691" cy="1177559"/>
          </a:xfrm>
        </p:spPr>
        <p:txBody>
          <a:bodyPr>
            <a:normAutofit/>
          </a:bodyPr>
          <a:lstStyle/>
          <a:p>
            <a:r>
              <a:rPr lang="en-US" dirty="0"/>
              <a:t>AXA Gulf</a:t>
            </a:r>
          </a:p>
          <a:p>
            <a:endParaRPr lang="en-US" dirty="0"/>
          </a:p>
          <a:p>
            <a:r>
              <a:rPr lang="en-US" dirty="0"/>
              <a:t>May 2017</a:t>
            </a:r>
          </a:p>
        </p:txBody>
      </p:sp>
    </p:spTree>
    <p:extLst>
      <p:ext uri="{BB962C8B-B14F-4D97-AF65-F5344CB8AC3E}">
        <p14:creationId xmlns:p14="http://schemas.microsoft.com/office/powerpoint/2010/main" val="389663324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2014366" y="6322575"/>
            <a:ext cx="857182" cy="4183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[ACQUISITION]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Hot Web Leads 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Management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8263" y="790801"/>
            <a:ext cx="2812585" cy="1820631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9" name="Object 3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3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Rectangle 9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Century Gothic"/>
              <a:ea typeface="+mj-ea"/>
              <a:cs typeface="+mj-cs"/>
              <a:sym typeface="Century Gothic"/>
            </a:endParaRPr>
          </a:p>
        </p:txBody>
      </p:sp>
      <p:sp>
        <p:nvSpPr>
          <p:cNvPr id="213" name="Espace réservé du numéro de diapositive 13"/>
          <p:cNvSpPr txBox="1">
            <a:spLocks/>
          </p:cNvSpPr>
          <p:nvPr/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01209A-EBCB-4229-9A21-B7869465F47A}" type="slidenum">
              <a:rPr lang="en-US" sz="800" smtClean="0">
                <a:solidFill>
                  <a:schemeClr val="tx2"/>
                </a:solidFill>
                <a:latin typeface="Century Gothic" pitchFamily="34" charset="0"/>
              </a:rPr>
              <a:pPr algn="r"/>
              <a:t>10</a:t>
            </a:fld>
            <a:r>
              <a:rPr lang="en-US" sz="800" dirty="0">
                <a:solidFill>
                  <a:schemeClr val="tx2"/>
                </a:solidFill>
                <a:latin typeface="Century Gothic" pitchFamily="34" charset="0"/>
              </a:rPr>
              <a:t>  | </a:t>
            </a:r>
          </a:p>
        </p:txBody>
      </p:sp>
      <p:cxnSp>
        <p:nvCxnSpPr>
          <p:cNvPr id="36" name="Connecteur droit avec flèche 71"/>
          <p:cNvCxnSpPr/>
          <p:nvPr/>
        </p:nvCxnSpPr>
        <p:spPr>
          <a:xfrm flipV="1">
            <a:off x="291137" y="4450742"/>
            <a:ext cx="8503920" cy="95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" name="Connecteur droit avec flèche 72"/>
          <p:cNvCxnSpPr/>
          <p:nvPr/>
        </p:nvCxnSpPr>
        <p:spPr>
          <a:xfrm>
            <a:off x="3088792" y="986707"/>
            <a:ext cx="29765" cy="55778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2196179" y="771263"/>
            <a:ext cx="17770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Value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75761" y="4506106"/>
            <a:ext cx="17770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Complexity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958163" y="2623454"/>
            <a:ext cx="2531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2327983" y="5365363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Low or unknown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2327984" y="3463207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Medium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316692" y="1712748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High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80564" y="4469891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Low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7168" y="4469891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High</a:t>
            </a:r>
          </a:p>
        </p:txBody>
      </p:sp>
      <p:cxnSp>
        <p:nvCxnSpPr>
          <p:cNvPr id="49" name="Straight Connector 48"/>
          <p:cNvCxnSpPr/>
          <p:nvPr/>
        </p:nvCxnSpPr>
        <p:spPr>
          <a:xfrm rot="16200000">
            <a:off x="5810219" y="4450742"/>
            <a:ext cx="2531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39123" y="4469891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Medium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3308" y="2623454"/>
            <a:ext cx="2812585" cy="1820631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937984" y="790801"/>
            <a:ext cx="2812585" cy="1820631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2015039" y="1652934"/>
            <a:ext cx="859603" cy="418356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[RETENTION]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Leaving Country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16213" y="28348"/>
            <a:ext cx="4006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See APPENDIX / Feedback Interviews with </a:t>
            </a:r>
            <a:r>
              <a:rPr lang="en-US" sz="1200" b="1" dirty="0" err="1">
                <a:solidFill>
                  <a:srgbClr val="002060"/>
                </a:solidFill>
                <a:latin typeface="+mj-lt"/>
                <a:cs typeface="Arial" pitchFamily="34" charset="0"/>
              </a:rPr>
              <a:t>Excom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363649" y="2673302"/>
            <a:ext cx="853296" cy="423625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[RETENTION]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Retention Motor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7056439" y="809625"/>
            <a:ext cx="860195" cy="418356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[FRAUD]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Health Fraud Waste Abuse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982092" y="809625"/>
            <a:ext cx="857182" cy="418356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[X-SELL]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X-Sell High Margin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4802" y="1355033"/>
            <a:ext cx="10668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Priority 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360110" y="1650674"/>
            <a:ext cx="860375" cy="418356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[ACQUISITION]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Smart Life Targeting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031450" y="809625"/>
            <a:ext cx="858011" cy="421937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[X-SELL]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X-Sell Life Bank Muscat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6039663" y="1315078"/>
            <a:ext cx="849798" cy="418356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[CLAIMS]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Health Procurement Optimization 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013156" y="3902511"/>
            <a:ext cx="859603" cy="418356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[PRICING]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Exposure Rating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015189" y="2141958"/>
            <a:ext cx="859303" cy="418356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[FRAUD]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P&amp;C Fraud Detection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295760" y="2147627"/>
            <a:ext cx="857182" cy="418356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[X-SELL]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X-Sell P&amp;C with HSBC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3361706" y="2141958"/>
            <a:ext cx="857182" cy="418356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[X-SELL]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X-Sell P&amp;C with Health portfolio</a:t>
            </a:r>
          </a:p>
        </p:txBody>
      </p:sp>
      <p:sp>
        <p:nvSpPr>
          <p:cNvPr id="74" name="Oval 73"/>
          <p:cNvSpPr/>
          <p:nvPr/>
        </p:nvSpPr>
        <p:spPr>
          <a:xfrm rot="1226640">
            <a:off x="945206" y="1241843"/>
            <a:ext cx="4727522" cy="176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372797" y="663428"/>
            <a:ext cx="4144612" cy="113328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348413" y="2832273"/>
            <a:ext cx="10668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Priority 2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014366" y="4761868"/>
            <a:ext cx="857182" cy="4183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[ACQUISITION]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Digital Data collection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3360474" y="4761868"/>
            <a:ext cx="857182" cy="4183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[SERVICES]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Protect our Customers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4295760" y="4761868"/>
            <a:ext cx="857182" cy="4183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[ACQUISITION]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Marketing data collection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049537" y="5287035"/>
            <a:ext cx="857182" cy="4183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[SERVICES]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Connected Home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014366" y="5287035"/>
            <a:ext cx="857182" cy="4183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[SERVICES]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Connected Health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3360474" y="5287035"/>
            <a:ext cx="857182" cy="4183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[PRICING]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Improve Home Tech. Excellence 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1049537" y="4761868"/>
            <a:ext cx="857182" cy="4183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[PRICING]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Telematics for Retail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2014366" y="5802263"/>
            <a:ext cx="857182" cy="4183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[U/W]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Collect data from camera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295760" y="5287035"/>
            <a:ext cx="857182" cy="4183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[SERVICES]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Collect data commercial activities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3360474" y="5800617"/>
            <a:ext cx="857182" cy="4183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[X-SELL]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Credit card data analysis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1049537" y="5802263"/>
            <a:ext cx="857182" cy="4183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[CLAIMS]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Car Repair Estimation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3360474" y="3902511"/>
            <a:ext cx="857182" cy="4183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[CLAIMS]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Claims data back to customer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348413" y="3989046"/>
            <a:ext cx="10668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Priority 3</a:t>
            </a:r>
          </a:p>
        </p:txBody>
      </p:sp>
      <p:sp>
        <p:nvSpPr>
          <p:cNvPr id="91" name="Titre 2"/>
          <p:cNvSpPr>
            <a:spLocks noGrp="1"/>
          </p:cNvSpPr>
          <p:nvPr>
            <p:ph type="title"/>
          </p:nvPr>
        </p:nvSpPr>
        <p:spPr>
          <a:xfrm>
            <a:off x="729909" y="210094"/>
            <a:ext cx="7681293" cy="528973"/>
          </a:xfrm>
        </p:spPr>
        <p:txBody>
          <a:bodyPr>
            <a:normAutofit/>
          </a:bodyPr>
          <a:lstStyle/>
          <a:p>
            <a:r>
              <a:rPr lang="en-US" sz="2200" dirty="0"/>
              <a:t>Overview of Smart Data initiatives by complexity / value</a:t>
            </a:r>
            <a:endParaRPr lang="en-US" i="1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6003313" y="4761868"/>
            <a:ext cx="857182" cy="4183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[SERVICES]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Deriving value from data that we have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295760" y="5800617"/>
            <a:ext cx="857182" cy="4183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[SERVICES]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Survey / Risk engineering database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1049537" y="6322575"/>
            <a:ext cx="857182" cy="4183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[SERVICES]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Connected Buildings / Marine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63260" y="4761868"/>
            <a:ext cx="857182" cy="4183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[PRICING]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Telematics for Fleet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63260" y="5292292"/>
            <a:ext cx="857182" cy="4183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[U/W]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Health Underwriting Triage</a:t>
            </a:r>
          </a:p>
        </p:txBody>
      </p:sp>
      <p:sp>
        <p:nvSpPr>
          <p:cNvPr id="89" name="Oval 88"/>
          <p:cNvSpPr/>
          <p:nvPr/>
        </p:nvSpPr>
        <p:spPr>
          <a:xfrm>
            <a:off x="159284" y="3694891"/>
            <a:ext cx="6949087" cy="322829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396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en-GB" smtClean="0"/>
              <a:pPr/>
              <a:t>11</a:t>
            </a:fld>
            <a:r>
              <a:rPr lang="en-GB" dirty="0"/>
              <a:t>   |  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7695" y="384846"/>
            <a:ext cx="7681293" cy="338137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2200" dirty="0"/>
              <a:t>Proposed roadmap of Smart Data initiatives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-321064" y="984232"/>
            <a:ext cx="2244836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Group MC Priorities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90321" y="984232"/>
            <a:ext cx="2244836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AXA Gulf Priorities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92821" y="984232"/>
            <a:ext cx="2244836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Expected Benefits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0209" y="1464353"/>
            <a:ext cx="1311209" cy="2683521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MARKETING &amp; SALES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950107" y="2759525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Retention Motor Analysis</a:t>
            </a:r>
          </a:p>
          <a:p>
            <a:pPr algn="ctr"/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24935" y="2759525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800" dirty="0">
                <a:solidFill>
                  <a:srgbClr val="103184"/>
                </a:solidFill>
                <a:cs typeface="Calibri" panose="020F0502020204030204" pitchFamily="34" charset="0"/>
              </a:rPr>
              <a:t>Expected GWP is</a:t>
            </a:r>
            <a:r>
              <a:rPr lang="en-US" sz="800" b="1" dirty="0">
                <a:solidFill>
                  <a:srgbClr val="103184"/>
                </a:solidFill>
                <a:cs typeface="Calibri" panose="020F0502020204030204" pitchFamily="34" charset="0"/>
              </a:rPr>
              <a:t> $260K</a:t>
            </a:r>
            <a:endParaRPr lang="en-US" sz="8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950107" y="1830585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b="1" dirty="0">
                <a:solidFill>
                  <a:srgbClr val="FF0000"/>
                </a:solidFill>
                <a:latin typeface="Century Gothic"/>
                <a:cs typeface="Calibri" panose="020F0502020204030204" pitchFamily="34" charset="0"/>
              </a:rPr>
              <a:t>Customer scorecard &amp; X-Sell High Margin</a:t>
            </a:r>
            <a:endParaRPr lang="en-US" sz="1000" b="1" dirty="0">
              <a:solidFill>
                <a:srgbClr val="FF0000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324935" y="1830585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rgbClr val="103184"/>
                </a:solidFill>
                <a:cs typeface="Calibri" panose="020F0502020204030204" pitchFamily="34" charset="0"/>
              </a:rPr>
              <a:t>Expected GWP is</a:t>
            </a:r>
            <a:r>
              <a:rPr lang="en-US" sz="800" b="1" dirty="0">
                <a:solidFill>
                  <a:srgbClr val="103184"/>
                </a:solidFill>
                <a:cs typeface="Calibri" panose="020F0502020204030204" pitchFamily="34" charset="0"/>
              </a:rPr>
              <a:t> </a:t>
            </a:r>
            <a:r>
              <a:rPr lang="en-US" sz="800" b="1" u="sng" dirty="0">
                <a:solidFill>
                  <a:srgbClr val="103184"/>
                </a:solidFill>
                <a:cs typeface="Calibri" panose="020F0502020204030204" pitchFamily="34" charset="0"/>
              </a:rPr>
              <a:t>$23.6M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1850022" y="1390650"/>
            <a:ext cx="125816" cy="822960"/>
          </a:xfrm>
          <a:prstGeom prst="leftBracket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528025" y="1665097"/>
            <a:ext cx="279090" cy="293180"/>
            <a:chOff x="2738484" y="2714625"/>
            <a:chExt cx="347616" cy="301545"/>
          </a:xfrm>
        </p:grpSpPr>
        <p:sp>
          <p:nvSpPr>
            <p:cNvPr id="26" name="Oval 25"/>
            <p:cNvSpPr/>
            <p:nvPr/>
          </p:nvSpPr>
          <p:spPr>
            <a:xfrm>
              <a:off x="2738484" y="2714625"/>
              <a:ext cx="334744" cy="301545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76402" y="2800789"/>
              <a:ext cx="30969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P1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1950107" y="1477098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b="1" dirty="0">
                <a:solidFill>
                  <a:srgbClr val="FF0000"/>
                </a:solidFill>
                <a:latin typeface="Century Gothic"/>
                <a:cs typeface="Calibri" panose="020F0502020204030204" pitchFamily="34" charset="0"/>
              </a:rPr>
              <a:t>X-Sell Life Bank Muscat</a:t>
            </a:r>
            <a:endParaRPr lang="en-US" sz="1000" b="1" dirty="0">
              <a:solidFill>
                <a:srgbClr val="FF0000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950107" y="3111367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Smart Life Targeting</a:t>
            </a:r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24935" y="1477098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rgbClr val="103184"/>
                </a:solidFill>
                <a:cs typeface="Calibri" panose="020F0502020204030204" pitchFamily="34" charset="0"/>
              </a:rPr>
              <a:t>Expected GWP</a:t>
            </a:r>
            <a:r>
              <a:rPr lang="en-US" sz="800" b="1" dirty="0">
                <a:solidFill>
                  <a:srgbClr val="103184"/>
                </a:solidFill>
                <a:cs typeface="Calibri" panose="020F0502020204030204" pitchFamily="34" charset="0"/>
              </a:rPr>
              <a:t> is </a:t>
            </a:r>
            <a:r>
              <a:rPr lang="en-US" sz="800" b="1" u="sng" dirty="0">
                <a:solidFill>
                  <a:srgbClr val="103184"/>
                </a:solidFill>
                <a:cs typeface="Calibri" panose="020F0502020204030204" pitchFamily="34" charset="0"/>
              </a:rPr>
              <a:t>$6.3M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324935" y="3111367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To be evaluated</a:t>
            </a:r>
            <a:endParaRPr lang="en-US" sz="8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950107" y="2399886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Leaving the Country</a:t>
            </a:r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324935" y="2399886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Expected GWP is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$1.4M</a:t>
            </a:r>
          </a:p>
        </p:txBody>
      </p:sp>
      <p:sp>
        <p:nvSpPr>
          <p:cNvPr id="35" name="Left Bracket 34"/>
          <p:cNvSpPr/>
          <p:nvPr/>
        </p:nvSpPr>
        <p:spPr>
          <a:xfrm>
            <a:off x="1850022" y="2308835"/>
            <a:ext cx="112697" cy="1920240"/>
          </a:xfrm>
          <a:prstGeom prst="leftBracket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533193" y="3146820"/>
            <a:ext cx="268755" cy="293180"/>
            <a:chOff x="2738484" y="2735071"/>
            <a:chExt cx="334744" cy="301545"/>
          </a:xfrm>
        </p:grpSpPr>
        <p:sp>
          <p:nvSpPr>
            <p:cNvPr id="37" name="Oval 36"/>
            <p:cNvSpPr/>
            <p:nvPr/>
          </p:nvSpPr>
          <p:spPr>
            <a:xfrm>
              <a:off x="2738484" y="2735071"/>
              <a:ext cx="334744" cy="301545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62843" y="2811987"/>
              <a:ext cx="30969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P2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90209" y="4529756"/>
            <a:ext cx="1311209" cy="1168920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CLAIMS &amp; FRAUD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921689" y="4516266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b="1" dirty="0">
                <a:solidFill>
                  <a:srgbClr val="FF0000"/>
                </a:solidFill>
                <a:latin typeface="Century Gothic"/>
                <a:cs typeface="Calibri" panose="020F0502020204030204" pitchFamily="34" charset="0"/>
              </a:rPr>
              <a:t>Health Procurement Optimization</a:t>
            </a:r>
            <a:endParaRPr lang="en-US" sz="1000" b="1" dirty="0">
              <a:solidFill>
                <a:srgbClr val="FF0000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324935" y="4533961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Expected Savings (bottom line) are </a:t>
            </a:r>
            <a:r>
              <a:rPr lang="en-US" sz="800" b="1" u="sng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$720 K   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533193" y="4710962"/>
            <a:ext cx="268755" cy="293180"/>
            <a:chOff x="2738484" y="2714625"/>
            <a:chExt cx="334744" cy="301545"/>
          </a:xfrm>
        </p:grpSpPr>
        <p:sp>
          <p:nvSpPr>
            <p:cNvPr id="46" name="Oval 45"/>
            <p:cNvSpPr/>
            <p:nvPr/>
          </p:nvSpPr>
          <p:spPr>
            <a:xfrm>
              <a:off x="2738484" y="2714625"/>
              <a:ext cx="334744" cy="301545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62843" y="2780344"/>
              <a:ext cx="30969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P1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1950107" y="5413860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P&amp;C Fraud Detection</a:t>
            </a:r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24935" y="5413860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Fraud rate 3% (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$1.4 M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in 2021)</a:t>
            </a:r>
          </a:p>
        </p:txBody>
      </p:sp>
      <p:sp>
        <p:nvSpPr>
          <p:cNvPr id="50" name="Left Bracket 49"/>
          <p:cNvSpPr/>
          <p:nvPr/>
        </p:nvSpPr>
        <p:spPr>
          <a:xfrm>
            <a:off x="1850022" y="4442653"/>
            <a:ext cx="125816" cy="822960"/>
          </a:xfrm>
          <a:prstGeom prst="leftBracket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533193" y="5412636"/>
            <a:ext cx="268755" cy="293180"/>
            <a:chOff x="2738484" y="2714625"/>
            <a:chExt cx="334744" cy="301545"/>
          </a:xfrm>
        </p:grpSpPr>
        <p:sp>
          <p:nvSpPr>
            <p:cNvPr id="52" name="Oval 51"/>
            <p:cNvSpPr/>
            <p:nvPr/>
          </p:nvSpPr>
          <p:spPr>
            <a:xfrm>
              <a:off x="2738484" y="2714625"/>
              <a:ext cx="334744" cy="301545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62843" y="2790567"/>
              <a:ext cx="30969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P2</a:t>
              </a:r>
            </a:p>
          </p:txBody>
        </p:sp>
      </p:grpSp>
      <p:sp>
        <p:nvSpPr>
          <p:cNvPr id="55" name="Rectangle 54"/>
          <p:cNvSpPr/>
          <p:nvPr/>
        </p:nvSpPr>
        <p:spPr bwMode="auto">
          <a:xfrm>
            <a:off x="1950107" y="3491124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X-Sell P&amp;C with Health portfolio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7324935" y="3491124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Expected GWP is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$7.8M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273964" y="984232"/>
            <a:ext cx="2244836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Investments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531744" y="2759525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531744" y="1830585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5531744" y="1477098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5531744" y="3111367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5531744" y="2399886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5531744" y="4533961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 + Infra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5531744" y="5413860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 + License + Infra.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5531744" y="3491124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cxnSp>
        <p:nvCxnSpPr>
          <p:cNvPr id="91" name="Connecteur droit 11"/>
          <p:cNvCxnSpPr/>
          <p:nvPr/>
        </p:nvCxnSpPr>
        <p:spPr>
          <a:xfrm flipV="1">
            <a:off x="5364130" y="1317082"/>
            <a:ext cx="0" cy="5120640"/>
          </a:xfrm>
          <a:prstGeom prst="line">
            <a:avLst/>
          </a:prstGeom>
          <a:ln w="3175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3765573" y="984232"/>
            <a:ext cx="2244836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Complexity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4533675" y="2759525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4533675" y="1830585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LOW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69" name="Left Bracket 68"/>
          <p:cNvSpPr/>
          <p:nvPr/>
        </p:nvSpPr>
        <p:spPr>
          <a:xfrm>
            <a:off x="1850022" y="5344084"/>
            <a:ext cx="143334" cy="473911"/>
          </a:xfrm>
          <a:prstGeom prst="leftBracket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 bwMode="auto">
          <a:xfrm>
            <a:off x="1950107" y="3863058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X-Sell P&amp;C with HSBC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7324935" y="3863058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To be evaluated</a:t>
            </a:r>
            <a:endParaRPr lang="en-US" sz="8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531744" y="3863058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533675" y="2399886"/>
            <a:ext cx="688025" cy="284816"/>
          </a:xfrm>
          <a:prstGeom prst="rect">
            <a:avLst/>
          </a:prstGeom>
          <a:solidFill>
            <a:srgbClr val="FF9933">
              <a:alpha val="80000"/>
            </a:srgb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33675" y="1477098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33675" y="3131472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33675" y="3497265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533675" y="3863058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4533675" y="4533961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LOW</a:t>
            </a:r>
          </a:p>
          <a:p>
            <a:pPr algn="ctr"/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4533675" y="5433646"/>
            <a:ext cx="688025" cy="284816"/>
          </a:xfrm>
          <a:prstGeom prst="rect">
            <a:avLst/>
          </a:prstGeom>
          <a:solidFill>
            <a:srgbClr val="FF9933">
              <a:alpha val="80000"/>
            </a:srgb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874364" y="984232"/>
            <a:ext cx="2244836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Value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3653690" y="2759525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3653690" y="1830585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3653690" y="2398086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653690" y="1477098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3653690" y="3124304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3653690" y="3497265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3653690" y="3870077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3653690" y="4529757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653690" y="5422735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826276" y="5898270"/>
            <a:ext cx="1358770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Total Benefits (P1):</a:t>
            </a:r>
            <a:endParaRPr lang="en-US" sz="1050" b="1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1950107" y="4907871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b="1" dirty="0">
                <a:solidFill>
                  <a:srgbClr val="FF0000"/>
                </a:solidFill>
                <a:latin typeface="Century Gothic"/>
                <a:cs typeface="Calibri" panose="020F0502020204030204" pitchFamily="34" charset="0"/>
              </a:rPr>
              <a:t>Health </a:t>
            </a:r>
          </a:p>
          <a:p>
            <a:pPr lvl="0" algn="ctr"/>
            <a:r>
              <a:rPr lang="en-US" sz="900" b="1" dirty="0">
                <a:solidFill>
                  <a:srgbClr val="FF0000"/>
                </a:solidFill>
                <a:latin typeface="Century Gothic"/>
                <a:cs typeface="Calibri" panose="020F0502020204030204" pitchFamily="34" charset="0"/>
              </a:rPr>
              <a:t>Fraud Waste &amp; Abuse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7324935" y="4907871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Expected Savings (bottom line) are </a:t>
            </a:r>
            <a:r>
              <a:rPr lang="en-US" sz="800" b="1" u="sng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$750 K   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5531744" y="4907871"/>
            <a:ext cx="1702436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 + Infra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4533675" y="4907871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3653690" y="4903667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850022" y="1390650"/>
            <a:ext cx="7293978" cy="822960"/>
          </a:xfrm>
          <a:prstGeom prst="roundRect">
            <a:avLst>
              <a:gd name="adj" fmla="val 3236"/>
            </a:avLst>
          </a:prstGeom>
          <a:noFill/>
          <a:ln w="28575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850022" y="4446466"/>
            <a:ext cx="7293978" cy="822960"/>
          </a:xfrm>
          <a:prstGeom prst="roundRect">
            <a:avLst>
              <a:gd name="adj" fmla="val 3236"/>
            </a:avLst>
          </a:prstGeom>
          <a:noFill/>
          <a:ln w="28575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 bwMode="auto">
          <a:xfrm>
            <a:off x="5543131" y="5760773"/>
            <a:ext cx="3484240" cy="558357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GWP: $30M</a:t>
            </a:r>
          </a:p>
          <a:p>
            <a:pPr algn="ctr">
              <a:defRPr/>
            </a:pPr>
            <a:r>
              <a:rPr lang="en-US" sz="1200" b="1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Earnings: $3M </a:t>
            </a:r>
            <a:r>
              <a:rPr lang="en-US" sz="12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(assuming a 95% targeted </a:t>
            </a:r>
            <a:r>
              <a:rPr lang="en-US" sz="1200" dirty="0" err="1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CoR</a:t>
            </a:r>
            <a:r>
              <a:rPr lang="en-US" sz="12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 on the new business)</a:t>
            </a:r>
          </a:p>
        </p:txBody>
      </p:sp>
    </p:spTree>
    <p:extLst>
      <p:ext uri="{BB962C8B-B14F-4D97-AF65-F5344CB8AC3E}">
        <p14:creationId xmlns:p14="http://schemas.microsoft.com/office/powerpoint/2010/main" val="271302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7"/>
          <p:cNvSpPr>
            <a:spLocks noGrp="1"/>
          </p:cNvSpPr>
          <p:nvPr>
            <p:ph type="body" sz="quarter" idx="13"/>
          </p:nvPr>
        </p:nvSpPr>
        <p:spPr>
          <a:xfrm>
            <a:off x="355600" y="1384878"/>
            <a:ext cx="8432799" cy="1846967"/>
          </a:xfrm>
        </p:spPr>
        <p:txBody>
          <a:bodyPr>
            <a:normAutofit/>
          </a:bodyPr>
          <a:lstStyle/>
          <a:p>
            <a:pPr lvl="1"/>
            <a:r>
              <a:rPr lang="en-US" sz="4000" b="1" dirty="0"/>
              <a:t>Data Foundation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6675802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27695" y="386111"/>
            <a:ext cx="7681293" cy="338137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2200" dirty="0"/>
              <a:t>Purposes of Data Foundation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6193" y="6508750"/>
            <a:ext cx="487090" cy="214797"/>
          </a:xfrm>
        </p:spPr>
        <p:txBody>
          <a:bodyPr/>
          <a:lstStyle/>
          <a:p>
            <a:fld id="{3801209A-EBCB-4229-9A21-B7869465F47A}" type="slidenum">
              <a:rPr lang="fr-FR" smtClean="0"/>
              <a:pPr/>
              <a:t>13</a:t>
            </a:fld>
            <a:r>
              <a:rPr lang="fr-FR"/>
              <a:t>   |  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69999228"/>
              </p:ext>
            </p:extLst>
          </p:nvPr>
        </p:nvGraphicFramePr>
        <p:xfrm>
          <a:off x="961657" y="1556657"/>
          <a:ext cx="7082887" cy="4512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06092" y="927451"/>
            <a:ext cx="275230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Consistent and simplified Data Foundation architecture </a:t>
            </a:r>
            <a:r>
              <a:rPr lang="en-US" sz="1200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with “one source of truth”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4028" y="4374861"/>
            <a:ext cx="2164916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Build Data Foundation as a Service </a:t>
            </a:r>
            <a:r>
              <a:rPr lang="en-US" sz="1200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by providing </a:t>
            </a:r>
            <a:r>
              <a:rPr lang="en-US" sz="1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enterprise-wide reporting systems </a:t>
            </a:r>
            <a:r>
              <a:rPr lang="en-US" sz="1200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(self-service BI, data visualization, real-time reports</a:t>
            </a:r>
            <a:r>
              <a:rPr lang="en-US" sz="12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…) which translate data into actionable insights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185" y="4374861"/>
            <a:ext cx="200712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Build Data Foundation as an </a:t>
            </a:r>
            <a:r>
              <a:rPr lang="en-US" sz="1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Enabler</a:t>
            </a:r>
            <a:r>
              <a:rPr lang="en-US" sz="12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of business use cases</a:t>
            </a:r>
            <a:r>
              <a:rPr lang="en-US" sz="1200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Provide capabilities to increase sales and marketing efficiency</a:t>
            </a:r>
          </a:p>
        </p:txBody>
      </p:sp>
    </p:spTree>
    <p:extLst>
      <p:ext uri="{BB962C8B-B14F-4D97-AF65-F5344CB8AC3E}">
        <p14:creationId xmlns:p14="http://schemas.microsoft.com/office/powerpoint/2010/main" val="6639367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Rectangle 9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>
              <a:latin typeface="Century Gothic"/>
              <a:ea typeface="+mj-ea"/>
              <a:cs typeface="+mj-cs"/>
              <a:sym typeface="Century Gothic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384346" y="3438729"/>
            <a:ext cx="4518786" cy="0"/>
          </a:xfrm>
          <a:prstGeom prst="line">
            <a:avLst/>
          </a:prstGeom>
          <a:ln>
            <a:solidFill>
              <a:srgbClr val="002060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411887" y="3412833"/>
            <a:ext cx="287488" cy="66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Espace réservé du numéro de diapositive 13"/>
          <p:cNvSpPr txBox="1">
            <a:spLocks/>
          </p:cNvSpPr>
          <p:nvPr/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01209A-EBCB-4229-9A21-B7869465F47A}" type="slidenum">
              <a:rPr lang="en-US" sz="800" smtClean="0">
                <a:solidFill>
                  <a:schemeClr val="tx2"/>
                </a:solidFill>
                <a:latin typeface="Century Gothic" pitchFamily="34" charset="0"/>
              </a:rPr>
              <a:pPr algn="r"/>
              <a:t>14</a:t>
            </a:fld>
            <a:r>
              <a:rPr lang="en-US" sz="800" dirty="0">
                <a:solidFill>
                  <a:schemeClr val="tx2"/>
                </a:solidFill>
                <a:latin typeface="Century Gothic" pitchFamily="34" charset="0"/>
              </a:rPr>
              <a:t>  | 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38581" y="394764"/>
            <a:ext cx="7681293" cy="33855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2200" dirty="0"/>
              <a:t>Our vision: a </a:t>
            </a:r>
            <a:r>
              <a:rPr lang="en-US" sz="2200" b="1" dirty="0"/>
              <a:t>unique platform </a:t>
            </a:r>
            <a:r>
              <a:rPr lang="en-US" sz="2200" dirty="0"/>
              <a:t>for all data needs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1763" y="1050528"/>
            <a:ext cx="5704123" cy="4920279"/>
          </a:xfrm>
          <a:prstGeom prst="rect">
            <a:avLst/>
          </a:prstGeom>
          <a:noFill/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5309" y="4930645"/>
            <a:ext cx="3243090" cy="957242"/>
          </a:xfrm>
          <a:prstGeom prst="rect">
            <a:avLst/>
          </a:prstGeom>
          <a:noFill/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0032" y="5217799"/>
            <a:ext cx="2971800" cy="408623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b="1" dirty="0">
                <a:solidFill>
                  <a:srgbClr val="002060"/>
                </a:solidFill>
                <a:latin typeface="Century Gothic"/>
              </a:rPr>
              <a:t>Data Foundation</a:t>
            </a:r>
            <a:endParaRPr lang="en-US" sz="20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62231" y="3722618"/>
            <a:ext cx="1127367" cy="2165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6200000">
            <a:off x="3571996" y="3189288"/>
            <a:ext cx="716569" cy="17832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060544" y="3784945"/>
            <a:ext cx="2596396" cy="34051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b="1" dirty="0">
                <a:solidFill>
                  <a:srgbClr val="002060"/>
                </a:solidFill>
                <a:latin typeface="Century Gothic"/>
              </a:rPr>
              <a:t>Smart data analysis</a:t>
            </a:r>
            <a:endParaRPr lang="en-US" sz="16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12951" y="4453125"/>
            <a:ext cx="1042597" cy="129319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dirty="0">
                <a:solidFill>
                  <a:srgbClr val="002060"/>
                </a:solidFill>
                <a:latin typeface="Century Gothic"/>
              </a:rPr>
              <a:t>(statistical analysis, predictive models, scorecard… )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08399" y="5293725"/>
            <a:ext cx="8615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08399" y="5122563"/>
            <a:ext cx="8615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-Right Arrow 9"/>
          <p:cNvSpPr/>
          <p:nvPr/>
        </p:nvSpPr>
        <p:spPr>
          <a:xfrm>
            <a:off x="3708399" y="5553317"/>
            <a:ext cx="853832" cy="167285"/>
          </a:xfrm>
          <a:prstGeom prst="left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909598" y="6572556"/>
            <a:ext cx="43078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909598" y="6695978"/>
            <a:ext cx="430786" cy="107399"/>
          </a:xfrm>
          <a:prstGeom prst="left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1387024" y="6448586"/>
            <a:ext cx="177709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+mj-lt"/>
                <a:cs typeface="Arial" pitchFamily="34" charset="0"/>
              </a:rPr>
              <a:t>Unstructured raw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87024" y="6651234"/>
            <a:ext cx="699308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+mj-lt"/>
                <a:cs typeface="Arial" pitchFamily="34" charset="0"/>
              </a:rPr>
              <a:t>Analytical output for insight/ action (to Business team); feedback on results (to Data team)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308516" y="4492527"/>
            <a:ext cx="0" cy="438118"/>
          </a:xfrm>
          <a:prstGeom prst="line">
            <a:avLst/>
          </a:prstGeom>
          <a:ln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26252" y="6572556"/>
            <a:ext cx="430786" cy="0"/>
          </a:xfrm>
          <a:prstGeom prst="line">
            <a:avLst/>
          </a:prstGeom>
          <a:ln>
            <a:solidFill>
              <a:srgbClr val="00206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03678" y="6448586"/>
            <a:ext cx="177709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+mj-lt"/>
                <a:cs typeface="Arial" pitchFamily="34" charset="0"/>
              </a:rPr>
              <a:t>Structured raw data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479798" y="4492527"/>
            <a:ext cx="0" cy="438118"/>
          </a:xfrm>
          <a:prstGeom prst="line">
            <a:avLst/>
          </a:prstGeom>
          <a:ln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81037" y="3438729"/>
            <a:ext cx="0" cy="1491916"/>
          </a:xfrm>
          <a:prstGeom prst="line">
            <a:avLst/>
          </a:prstGeom>
          <a:ln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0800000">
            <a:off x="323065" y="1134866"/>
            <a:ext cx="531467" cy="148627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rot="16200000">
            <a:off x="-121268" y="1607353"/>
            <a:ext cx="1440824" cy="510778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Health UW/ </a:t>
            </a:r>
            <a:br>
              <a:rPr lang="en-US" sz="1200" b="1" dirty="0">
                <a:solidFill>
                  <a:srgbClr val="002060"/>
                </a:solidFill>
                <a:latin typeface="Century Gothic"/>
              </a:rPr>
            </a:b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pricing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949203" y="1134866"/>
            <a:ext cx="531467" cy="148627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 rot="16200000">
            <a:off x="504870" y="1709508"/>
            <a:ext cx="1440824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Health operations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63" name="Rectangle 62"/>
          <p:cNvSpPr/>
          <p:nvPr/>
        </p:nvSpPr>
        <p:spPr>
          <a:xfrm rot="10800000">
            <a:off x="1555386" y="1134866"/>
            <a:ext cx="531467" cy="148627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 rot="16200000">
            <a:off x="1111053" y="1607353"/>
            <a:ext cx="1440824" cy="510778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P&amp;C UW/ </a:t>
            </a:r>
            <a:br>
              <a:rPr lang="en-US" sz="1200" b="1" dirty="0">
                <a:solidFill>
                  <a:srgbClr val="002060"/>
                </a:solidFill>
                <a:latin typeface="Century Gothic"/>
              </a:rPr>
            </a:b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pricing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65" name="Rectangle 64"/>
          <p:cNvSpPr/>
          <p:nvPr/>
        </p:nvSpPr>
        <p:spPr>
          <a:xfrm rot="10800000">
            <a:off x="2181524" y="1134866"/>
            <a:ext cx="531467" cy="148627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 rot="16200000">
            <a:off x="1737191" y="1709508"/>
            <a:ext cx="1440824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P&amp;C operations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69" name="Rectangle 68"/>
          <p:cNvSpPr/>
          <p:nvPr/>
        </p:nvSpPr>
        <p:spPr>
          <a:xfrm rot="10800000">
            <a:off x="2827468" y="1134866"/>
            <a:ext cx="531467" cy="148627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rot="16200000">
            <a:off x="2383135" y="1607353"/>
            <a:ext cx="1440824" cy="510778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Sales and distribution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71" name="Rectangle 70"/>
          <p:cNvSpPr/>
          <p:nvPr/>
        </p:nvSpPr>
        <p:spPr>
          <a:xfrm rot="10800000">
            <a:off x="3461731" y="1134866"/>
            <a:ext cx="531467" cy="148627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 rot="16200000">
            <a:off x="3017398" y="1607353"/>
            <a:ext cx="1440824" cy="510778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Marketing, CX, and digital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73" name="Rectangle 72"/>
          <p:cNvSpPr/>
          <p:nvPr/>
        </p:nvSpPr>
        <p:spPr>
          <a:xfrm rot="10800000">
            <a:off x="4082144" y="1134866"/>
            <a:ext cx="1607453" cy="148627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4139185" y="1086728"/>
            <a:ext cx="2002534" cy="510778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Support </a:t>
            </a:r>
            <a:br>
              <a:rPr lang="en-US" sz="1200" b="1" dirty="0">
                <a:solidFill>
                  <a:srgbClr val="002060"/>
                </a:solidFill>
                <a:latin typeface="Century Gothic"/>
              </a:rPr>
            </a:b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functions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grpSp>
        <p:nvGrpSpPr>
          <p:cNvPr id="172" name="Group 171"/>
          <p:cNvGrpSpPr/>
          <p:nvPr/>
        </p:nvGrpSpPr>
        <p:grpSpPr>
          <a:xfrm rot="16200000">
            <a:off x="3877645" y="1996833"/>
            <a:ext cx="925762" cy="255389"/>
            <a:chOff x="4215387" y="2621113"/>
            <a:chExt cx="925762" cy="255389"/>
          </a:xfrm>
        </p:grpSpPr>
        <p:sp>
          <p:nvSpPr>
            <p:cNvPr id="75" name="Rectangle 74"/>
            <p:cNvSpPr/>
            <p:nvPr/>
          </p:nvSpPr>
          <p:spPr>
            <a:xfrm rot="10800000">
              <a:off x="4215387" y="2649685"/>
              <a:ext cx="925762" cy="1982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264349" y="2621113"/>
              <a:ext cx="876800" cy="255389"/>
            </a:xfrm>
            <a:prstGeom prst="roundRect">
              <a:avLst/>
            </a:prstGeom>
            <a:noFill/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t" anchorCtr="0">
              <a:spAutoFit/>
            </a:bodyPr>
            <a:lstStyle/>
            <a:p>
              <a:pPr>
                <a:spcAft>
                  <a:spcPts val="900"/>
                </a:spcAft>
              </a:pPr>
              <a:r>
                <a:rPr lang="en-US" sz="900" b="1" dirty="0">
                  <a:solidFill>
                    <a:srgbClr val="002060"/>
                  </a:solidFill>
                  <a:latin typeface="Century Gothic"/>
                </a:rPr>
                <a:t>Finance</a:t>
              </a:r>
              <a:endParaRPr lang="en-US" sz="1000" dirty="0">
                <a:solidFill>
                  <a:srgbClr val="002060"/>
                </a:solidFill>
                <a:latin typeface="Century Gothic"/>
              </a:endParaRPr>
            </a:p>
          </p:txBody>
        </p:sp>
      </p:grpSp>
      <p:cxnSp>
        <p:nvCxnSpPr>
          <p:cNvPr id="87" name="Straight Connector 86"/>
          <p:cNvCxnSpPr/>
          <p:nvPr/>
        </p:nvCxnSpPr>
        <p:spPr>
          <a:xfrm>
            <a:off x="1166073" y="3438729"/>
            <a:ext cx="0" cy="1491916"/>
          </a:xfrm>
          <a:prstGeom prst="line">
            <a:avLst/>
          </a:prstGeom>
          <a:ln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451109" y="3438729"/>
            <a:ext cx="0" cy="1491916"/>
          </a:xfrm>
          <a:prstGeom prst="line">
            <a:avLst/>
          </a:prstGeom>
          <a:ln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736145" y="3438729"/>
            <a:ext cx="0" cy="1491916"/>
          </a:xfrm>
          <a:prstGeom prst="line">
            <a:avLst/>
          </a:prstGeom>
          <a:ln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021181" y="3438729"/>
            <a:ext cx="0" cy="1491916"/>
          </a:xfrm>
          <a:prstGeom prst="line">
            <a:avLst/>
          </a:prstGeom>
          <a:ln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306217" y="3438729"/>
            <a:ext cx="0" cy="1491916"/>
          </a:xfrm>
          <a:prstGeom prst="line">
            <a:avLst/>
          </a:prstGeom>
          <a:ln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591253" y="3438729"/>
            <a:ext cx="0" cy="1491916"/>
          </a:xfrm>
          <a:prstGeom prst="line">
            <a:avLst/>
          </a:prstGeom>
          <a:ln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93872" y="2621145"/>
            <a:ext cx="0" cy="817584"/>
          </a:xfrm>
          <a:prstGeom prst="line">
            <a:avLst/>
          </a:prstGeom>
          <a:ln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1043470" y="2621145"/>
            <a:ext cx="0" cy="817584"/>
          </a:xfrm>
          <a:prstGeom prst="line">
            <a:avLst/>
          </a:prstGeom>
          <a:ln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1656068" y="2621145"/>
            <a:ext cx="0" cy="817584"/>
          </a:xfrm>
          <a:prstGeom prst="line">
            <a:avLst/>
          </a:prstGeom>
          <a:ln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256143" y="2621145"/>
            <a:ext cx="0" cy="817584"/>
          </a:xfrm>
          <a:prstGeom prst="line">
            <a:avLst/>
          </a:prstGeom>
          <a:ln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2908605" y="2621145"/>
            <a:ext cx="0" cy="817584"/>
          </a:xfrm>
          <a:prstGeom prst="line">
            <a:avLst/>
          </a:prstGeom>
          <a:ln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570943" y="2621145"/>
            <a:ext cx="0" cy="817584"/>
          </a:xfrm>
          <a:prstGeom prst="line">
            <a:avLst/>
          </a:prstGeom>
          <a:ln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894840" y="2621145"/>
            <a:ext cx="0" cy="817584"/>
          </a:xfrm>
          <a:prstGeom prst="line">
            <a:avLst/>
          </a:prstGeom>
          <a:ln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411996" y="2917956"/>
            <a:ext cx="325814" cy="325814"/>
            <a:chOff x="3488198" y="3233649"/>
            <a:chExt cx="325814" cy="325814"/>
          </a:xfrm>
        </p:grpSpPr>
        <p:sp>
          <p:nvSpPr>
            <p:cNvPr id="109" name="Arc 108"/>
            <p:cNvSpPr/>
            <p:nvPr/>
          </p:nvSpPr>
          <p:spPr>
            <a:xfrm rot="16200000">
              <a:off x="3488198" y="3233649"/>
              <a:ext cx="325814" cy="325814"/>
            </a:xfrm>
            <a:prstGeom prst="arc">
              <a:avLst>
                <a:gd name="adj1" fmla="val 10617774"/>
                <a:gd name="adj2" fmla="val 0"/>
              </a:avLst>
            </a:prstGeom>
            <a:ln>
              <a:solidFill>
                <a:srgbClr val="00206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16200000">
              <a:off x="3518320" y="3362018"/>
              <a:ext cx="287488" cy="664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745376" y="2917956"/>
            <a:ext cx="325814" cy="325814"/>
            <a:chOff x="2821578" y="3233649"/>
            <a:chExt cx="325814" cy="325814"/>
          </a:xfrm>
        </p:grpSpPr>
        <p:sp>
          <p:nvSpPr>
            <p:cNvPr id="112" name="Arc 111"/>
            <p:cNvSpPr/>
            <p:nvPr/>
          </p:nvSpPr>
          <p:spPr>
            <a:xfrm rot="16200000">
              <a:off x="2821578" y="3233649"/>
              <a:ext cx="325814" cy="325814"/>
            </a:xfrm>
            <a:prstGeom prst="arc">
              <a:avLst>
                <a:gd name="adj1" fmla="val 10617774"/>
                <a:gd name="adj2" fmla="val 0"/>
              </a:avLst>
            </a:prstGeom>
            <a:ln>
              <a:solidFill>
                <a:srgbClr val="00206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6200000">
              <a:off x="2851700" y="3362018"/>
              <a:ext cx="287488" cy="664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093236" y="2917956"/>
            <a:ext cx="325814" cy="325814"/>
            <a:chOff x="2169438" y="3233649"/>
            <a:chExt cx="325814" cy="325814"/>
          </a:xfrm>
        </p:grpSpPr>
        <p:sp>
          <p:nvSpPr>
            <p:cNvPr id="115" name="Arc 114"/>
            <p:cNvSpPr/>
            <p:nvPr/>
          </p:nvSpPr>
          <p:spPr>
            <a:xfrm rot="16200000">
              <a:off x="2169438" y="3233649"/>
              <a:ext cx="325814" cy="325814"/>
            </a:xfrm>
            <a:prstGeom prst="arc">
              <a:avLst>
                <a:gd name="adj1" fmla="val 10617774"/>
                <a:gd name="adj2" fmla="val 0"/>
              </a:avLst>
            </a:prstGeom>
            <a:ln>
              <a:solidFill>
                <a:srgbClr val="00206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6200000">
              <a:off x="2199560" y="3362018"/>
              <a:ext cx="287488" cy="664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481567" y="2917956"/>
            <a:ext cx="325814" cy="325814"/>
            <a:chOff x="1557769" y="3233649"/>
            <a:chExt cx="325814" cy="325814"/>
          </a:xfrm>
        </p:grpSpPr>
        <p:sp>
          <p:nvSpPr>
            <p:cNvPr id="118" name="Arc 117"/>
            <p:cNvSpPr/>
            <p:nvPr/>
          </p:nvSpPr>
          <p:spPr>
            <a:xfrm rot="16200000">
              <a:off x="1557769" y="3233649"/>
              <a:ext cx="325814" cy="325814"/>
            </a:xfrm>
            <a:prstGeom prst="arc">
              <a:avLst>
                <a:gd name="adj1" fmla="val 10617774"/>
                <a:gd name="adj2" fmla="val 0"/>
              </a:avLst>
            </a:prstGeom>
            <a:ln>
              <a:solidFill>
                <a:srgbClr val="00206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1587891" y="3362018"/>
              <a:ext cx="287488" cy="664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89122" y="2917956"/>
            <a:ext cx="325814" cy="325814"/>
            <a:chOff x="965324" y="3233649"/>
            <a:chExt cx="325814" cy="325814"/>
          </a:xfrm>
        </p:grpSpPr>
        <p:sp>
          <p:nvSpPr>
            <p:cNvPr id="121" name="Arc 120"/>
            <p:cNvSpPr/>
            <p:nvPr/>
          </p:nvSpPr>
          <p:spPr>
            <a:xfrm rot="16200000">
              <a:off x="965324" y="3233649"/>
              <a:ext cx="325814" cy="325814"/>
            </a:xfrm>
            <a:prstGeom prst="arc">
              <a:avLst>
                <a:gd name="adj1" fmla="val 10617774"/>
                <a:gd name="adj2" fmla="val 0"/>
              </a:avLst>
            </a:prstGeom>
            <a:ln>
              <a:solidFill>
                <a:srgbClr val="00206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 rot="16200000">
              <a:off x="995446" y="3362018"/>
              <a:ext cx="287488" cy="664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Left-Right Arrow 122"/>
          <p:cNvSpPr/>
          <p:nvPr/>
        </p:nvSpPr>
        <p:spPr>
          <a:xfrm rot="16200000">
            <a:off x="4015332" y="3076479"/>
            <a:ext cx="1077953" cy="167285"/>
          </a:xfrm>
          <a:prstGeom prst="left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c 97"/>
          <p:cNvSpPr/>
          <p:nvPr/>
        </p:nvSpPr>
        <p:spPr>
          <a:xfrm>
            <a:off x="4391401" y="3272182"/>
            <a:ext cx="325814" cy="325814"/>
          </a:xfrm>
          <a:prstGeom prst="arc">
            <a:avLst>
              <a:gd name="adj1" fmla="val 10617774"/>
              <a:gd name="adj2" fmla="val 0"/>
            </a:avLst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705800" y="3047717"/>
            <a:ext cx="3800816" cy="0"/>
          </a:xfrm>
          <a:prstGeom prst="line">
            <a:avLst/>
          </a:prstGeom>
          <a:ln w="15875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60" idx="2"/>
          </p:cNvCxnSpPr>
          <p:nvPr/>
        </p:nvCxnSpPr>
        <p:spPr>
          <a:xfrm flipV="1">
            <a:off x="660148" y="3129573"/>
            <a:ext cx="3846468" cy="1"/>
          </a:xfrm>
          <a:prstGeom prst="line">
            <a:avLst/>
          </a:prstGeom>
          <a:ln w="15875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4411887" y="3061213"/>
            <a:ext cx="122011" cy="54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/>
          <p:cNvGrpSpPr/>
          <p:nvPr/>
        </p:nvGrpSpPr>
        <p:grpSpPr>
          <a:xfrm>
            <a:off x="3041515" y="2640962"/>
            <a:ext cx="175197" cy="464125"/>
            <a:chOff x="3973727" y="2959830"/>
            <a:chExt cx="175197" cy="464125"/>
          </a:xfrm>
        </p:grpSpPr>
        <p:sp>
          <p:nvSpPr>
            <p:cNvPr id="141" name="Up Arrow 140"/>
            <p:cNvSpPr/>
            <p:nvPr/>
          </p:nvSpPr>
          <p:spPr>
            <a:xfrm>
              <a:off x="3981642" y="2959830"/>
              <a:ext cx="167282" cy="444508"/>
            </a:xfrm>
            <a:prstGeom prst="upArrow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973727" y="3378236"/>
              <a:ext cx="167286" cy="457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737810" y="2640962"/>
            <a:ext cx="175197" cy="464125"/>
            <a:chOff x="3973727" y="2959830"/>
            <a:chExt cx="175197" cy="464125"/>
          </a:xfrm>
        </p:grpSpPr>
        <p:sp>
          <p:nvSpPr>
            <p:cNvPr id="145" name="Up Arrow 144"/>
            <p:cNvSpPr/>
            <p:nvPr/>
          </p:nvSpPr>
          <p:spPr>
            <a:xfrm>
              <a:off x="3981642" y="2959830"/>
              <a:ext cx="167282" cy="444508"/>
            </a:xfrm>
            <a:prstGeom prst="upArrow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973727" y="3378236"/>
              <a:ext cx="167286" cy="457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2435640" y="2640962"/>
            <a:ext cx="175197" cy="464125"/>
            <a:chOff x="3973727" y="2959830"/>
            <a:chExt cx="175197" cy="464125"/>
          </a:xfrm>
        </p:grpSpPr>
        <p:sp>
          <p:nvSpPr>
            <p:cNvPr id="148" name="Up Arrow 147"/>
            <p:cNvSpPr/>
            <p:nvPr/>
          </p:nvSpPr>
          <p:spPr>
            <a:xfrm>
              <a:off x="3981642" y="2959830"/>
              <a:ext cx="167282" cy="444508"/>
            </a:xfrm>
            <a:prstGeom prst="upArrow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973727" y="3378236"/>
              <a:ext cx="167286" cy="457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1831920" y="2640962"/>
            <a:ext cx="175197" cy="464125"/>
            <a:chOff x="3973727" y="2959830"/>
            <a:chExt cx="175197" cy="464125"/>
          </a:xfrm>
        </p:grpSpPr>
        <p:sp>
          <p:nvSpPr>
            <p:cNvPr id="151" name="Up Arrow 150"/>
            <p:cNvSpPr/>
            <p:nvPr/>
          </p:nvSpPr>
          <p:spPr>
            <a:xfrm>
              <a:off x="3981642" y="2959830"/>
              <a:ext cx="167282" cy="444508"/>
            </a:xfrm>
            <a:prstGeom prst="upArrow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973727" y="3378236"/>
              <a:ext cx="167286" cy="457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265478" y="2640962"/>
            <a:ext cx="175197" cy="464125"/>
            <a:chOff x="3973727" y="2959830"/>
            <a:chExt cx="175197" cy="464125"/>
          </a:xfrm>
        </p:grpSpPr>
        <p:sp>
          <p:nvSpPr>
            <p:cNvPr id="154" name="Up Arrow 153"/>
            <p:cNvSpPr/>
            <p:nvPr/>
          </p:nvSpPr>
          <p:spPr>
            <a:xfrm>
              <a:off x="3981642" y="2959830"/>
              <a:ext cx="167282" cy="444508"/>
            </a:xfrm>
            <a:prstGeom prst="upArrow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973727" y="3378236"/>
              <a:ext cx="167286" cy="457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8" name="Straight Connector 157"/>
          <p:cNvCxnSpPr/>
          <p:nvPr/>
        </p:nvCxnSpPr>
        <p:spPr>
          <a:xfrm flipV="1">
            <a:off x="3133071" y="4492527"/>
            <a:ext cx="0" cy="438118"/>
          </a:xfrm>
          <a:prstGeom prst="line">
            <a:avLst/>
          </a:prstGeom>
          <a:ln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Up Arrow 159"/>
          <p:cNvSpPr/>
          <p:nvPr/>
        </p:nvSpPr>
        <p:spPr>
          <a:xfrm>
            <a:off x="576507" y="2640962"/>
            <a:ext cx="167282" cy="488612"/>
          </a:xfrm>
          <a:prstGeom prst="upArrow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93830" y="3062610"/>
            <a:ext cx="100472" cy="53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6015456" y="1628701"/>
            <a:ext cx="2643551" cy="2740"/>
          </a:xfrm>
          <a:prstGeom prst="line">
            <a:avLst/>
          </a:prstGeom>
          <a:ln w="22225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987764" y="1761463"/>
            <a:ext cx="3018356" cy="42627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Enabler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 for operational Business Intelligence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Century Gothic"/>
                <a:cs typeface="Arial" pitchFamily="34" charset="0"/>
              </a:rPr>
              <a:t>KPI calculation as a measure of business performance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Century Gothic"/>
                <a:cs typeface="Arial" pitchFamily="34" charset="0"/>
              </a:rPr>
              <a:t>Data mining??</a:t>
            </a:r>
            <a:r>
              <a:rPr lang="en-US" sz="1200" dirty="0">
                <a:solidFill>
                  <a:srgbClr val="002060"/>
                </a:solidFill>
                <a:latin typeface="Century Gothic"/>
                <a:cs typeface="Arial" pitchFamily="34" charset="0"/>
              </a:rPr>
              <a:t>/ acquisition processes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“Source of truth” through data quality (processing, cleansing and enrichment)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Master data repository (Customer, Broker, Provider and Product)</a:t>
            </a:r>
          </a:p>
          <a:p>
            <a:pPr marL="171450" indent="-171450">
              <a:spcBef>
                <a:spcPts val="6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Enabler for smart data which can add strong value through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Enhancing data’s value by the analyses of raw data (e.g., analytical output)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Promoting data-driven business decisions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+mj-lt"/>
                <a:cs typeface="Arial" pitchFamily="34" charset="0"/>
              </a:rPr>
              <a:t>Business use cases such as retention, up-sell or cross-sell </a:t>
            </a:r>
          </a:p>
        </p:txBody>
      </p:sp>
      <p:grpSp>
        <p:nvGrpSpPr>
          <p:cNvPr id="174" name="Group 173"/>
          <p:cNvGrpSpPr/>
          <p:nvPr/>
        </p:nvGrpSpPr>
        <p:grpSpPr>
          <a:xfrm rot="16200000">
            <a:off x="4237207" y="1996833"/>
            <a:ext cx="925762" cy="255389"/>
            <a:chOff x="4215387" y="2621113"/>
            <a:chExt cx="925762" cy="255389"/>
          </a:xfrm>
        </p:grpSpPr>
        <p:sp>
          <p:nvSpPr>
            <p:cNvPr id="175" name="Rectangle 174"/>
            <p:cNvSpPr/>
            <p:nvPr/>
          </p:nvSpPr>
          <p:spPr>
            <a:xfrm rot="10800000">
              <a:off x="4215387" y="2649685"/>
              <a:ext cx="925762" cy="1982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4264349" y="2621113"/>
              <a:ext cx="876800" cy="255389"/>
            </a:xfrm>
            <a:prstGeom prst="roundRect">
              <a:avLst/>
            </a:prstGeom>
            <a:noFill/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t" anchorCtr="0">
              <a:spAutoFit/>
            </a:bodyPr>
            <a:lstStyle/>
            <a:p>
              <a:pPr>
                <a:spcAft>
                  <a:spcPts val="900"/>
                </a:spcAft>
              </a:pPr>
              <a:r>
                <a:rPr lang="en-US" sz="900" b="1" dirty="0">
                  <a:solidFill>
                    <a:srgbClr val="002060"/>
                  </a:solidFill>
                  <a:latin typeface="Century Gothic"/>
                </a:rPr>
                <a:t>HR</a:t>
              </a:r>
              <a:endParaRPr lang="en-US" sz="1000" dirty="0">
                <a:solidFill>
                  <a:srgbClr val="002060"/>
                </a:solidFill>
                <a:latin typeface="Century Gothic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 rot="16200000">
            <a:off x="4596769" y="1996833"/>
            <a:ext cx="925762" cy="255389"/>
            <a:chOff x="4215387" y="2621113"/>
            <a:chExt cx="925762" cy="255389"/>
          </a:xfrm>
        </p:grpSpPr>
        <p:sp>
          <p:nvSpPr>
            <p:cNvPr id="178" name="Rectangle 177"/>
            <p:cNvSpPr/>
            <p:nvPr/>
          </p:nvSpPr>
          <p:spPr>
            <a:xfrm rot="10800000">
              <a:off x="4215387" y="2649685"/>
              <a:ext cx="925762" cy="1982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4264349" y="2621113"/>
              <a:ext cx="876800" cy="255389"/>
            </a:xfrm>
            <a:prstGeom prst="roundRect">
              <a:avLst/>
            </a:prstGeom>
            <a:noFill/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t" anchorCtr="0">
              <a:spAutoFit/>
            </a:bodyPr>
            <a:lstStyle/>
            <a:p>
              <a:pPr>
                <a:spcAft>
                  <a:spcPts val="900"/>
                </a:spcAft>
              </a:pPr>
              <a:r>
                <a:rPr lang="en-US" sz="900" b="1" dirty="0">
                  <a:solidFill>
                    <a:srgbClr val="002060"/>
                  </a:solidFill>
                  <a:latin typeface="Century Gothic"/>
                </a:rPr>
                <a:t>Risk</a:t>
              </a:r>
              <a:endParaRPr lang="en-US" sz="1000" dirty="0">
                <a:solidFill>
                  <a:srgbClr val="002060"/>
                </a:solidFill>
                <a:latin typeface="Century Gothic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 rot="16200000">
            <a:off x="4956332" y="1996833"/>
            <a:ext cx="925762" cy="255389"/>
            <a:chOff x="4215387" y="2621113"/>
            <a:chExt cx="925762" cy="255389"/>
          </a:xfrm>
        </p:grpSpPr>
        <p:sp>
          <p:nvSpPr>
            <p:cNvPr id="185" name="Rectangle 184"/>
            <p:cNvSpPr/>
            <p:nvPr/>
          </p:nvSpPr>
          <p:spPr>
            <a:xfrm rot="10800000">
              <a:off x="4215387" y="2649685"/>
              <a:ext cx="925762" cy="1982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264349" y="2621113"/>
              <a:ext cx="876800" cy="255389"/>
            </a:xfrm>
            <a:prstGeom prst="roundRect">
              <a:avLst/>
            </a:prstGeom>
            <a:noFill/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t" anchorCtr="0">
              <a:spAutoFit/>
            </a:bodyPr>
            <a:lstStyle/>
            <a:p>
              <a:pPr>
                <a:spcAft>
                  <a:spcPts val="900"/>
                </a:spcAft>
              </a:pPr>
              <a:r>
                <a:rPr lang="en-US" sz="900" b="1" dirty="0">
                  <a:solidFill>
                    <a:srgbClr val="002060"/>
                  </a:solidFill>
                  <a:latin typeface="Century Gothic"/>
                </a:rPr>
                <a:t>…</a:t>
              </a:r>
              <a:endParaRPr lang="en-US" sz="1000" dirty="0">
                <a:solidFill>
                  <a:srgbClr val="002060"/>
                </a:solidFill>
                <a:latin typeface="Century Gothic"/>
              </a:endParaRPr>
            </a:p>
          </p:txBody>
        </p:sp>
      </p:grpSp>
      <p:sp>
        <p:nvSpPr>
          <p:cNvPr id="111" name="Rounded Rectangle 110"/>
          <p:cNvSpPr/>
          <p:nvPr/>
        </p:nvSpPr>
        <p:spPr>
          <a:xfrm>
            <a:off x="6071873" y="1253023"/>
            <a:ext cx="2244836" cy="408623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b="1" dirty="0">
                <a:solidFill>
                  <a:srgbClr val="002060"/>
                </a:solidFill>
                <a:latin typeface="Century Gothic"/>
              </a:rPr>
              <a:t>Data Foundation as</a:t>
            </a:r>
            <a:endParaRPr lang="en-US" sz="2000" dirty="0">
              <a:solidFill>
                <a:srgbClr val="00206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7161895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3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1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Rectangle 9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>
              <a:latin typeface="Century Gothic"/>
              <a:ea typeface="+mj-ea"/>
              <a:cs typeface="+mj-cs"/>
              <a:sym typeface="Century Gothic"/>
            </a:endParaRPr>
          </a:p>
        </p:txBody>
      </p:sp>
      <p:sp>
        <p:nvSpPr>
          <p:cNvPr id="213" name="Espace réservé du numéro de diapositive 13"/>
          <p:cNvSpPr txBox="1">
            <a:spLocks/>
          </p:cNvSpPr>
          <p:nvPr/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01209A-EBCB-4229-9A21-B7869465F47A}" type="slidenum">
              <a:rPr lang="en-US" sz="800" smtClean="0">
                <a:solidFill>
                  <a:schemeClr val="tx2"/>
                </a:solidFill>
                <a:latin typeface="Century Gothic" pitchFamily="34" charset="0"/>
              </a:rPr>
              <a:pPr algn="r"/>
              <a:t>15</a:t>
            </a:fld>
            <a:r>
              <a:rPr lang="en-US" sz="800" dirty="0">
                <a:solidFill>
                  <a:schemeClr val="tx2"/>
                </a:solidFill>
                <a:latin typeface="Century Gothic" pitchFamily="34" charset="0"/>
              </a:rPr>
              <a:t>  | 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38581" y="394764"/>
            <a:ext cx="7920426" cy="33855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2200" dirty="0"/>
              <a:t>Data Quality: we are in the beginning of the journey…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221763" y="1050528"/>
            <a:ext cx="5704123" cy="5325646"/>
          </a:xfrm>
          <a:prstGeom prst="rect">
            <a:avLst/>
          </a:prstGeom>
          <a:noFill/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9195" y="3411003"/>
            <a:ext cx="4695898" cy="266023"/>
          </a:xfrm>
          <a:prstGeom prst="rect">
            <a:avLst/>
          </a:prstGeom>
          <a:noFill/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58235" y="3393948"/>
            <a:ext cx="2971800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Data Cleansing &amp; Deduplication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462784" y="1086091"/>
            <a:ext cx="638474" cy="865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ounded Rectangle 15"/>
          <p:cNvSpPr/>
          <p:nvPr/>
        </p:nvSpPr>
        <p:spPr>
          <a:xfrm>
            <a:off x="349195" y="1199679"/>
            <a:ext cx="865650" cy="638473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Back-End</a:t>
            </a:r>
          </a:p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P&amp;C 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59" name="Rectangle 58"/>
          <p:cNvSpPr/>
          <p:nvPr/>
        </p:nvSpPr>
        <p:spPr>
          <a:xfrm rot="10800000">
            <a:off x="1358237" y="1985689"/>
            <a:ext cx="192970" cy="108964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0" name="Rounded Rectangle 59"/>
          <p:cNvSpPr/>
          <p:nvPr/>
        </p:nvSpPr>
        <p:spPr>
          <a:xfrm rot="16200000">
            <a:off x="930078" y="2385885"/>
            <a:ext cx="1055778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1. Customer data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6015456" y="1628701"/>
            <a:ext cx="2643551" cy="2740"/>
          </a:xfrm>
          <a:prstGeom prst="line">
            <a:avLst/>
          </a:prstGeom>
          <a:ln w="22225"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020422" y="1750577"/>
            <a:ext cx="2927636" cy="29161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Data Cleansing and Deduplication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rgbClr val="002060"/>
                </a:solidFill>
                <a:latin typeface="Century Gothic"/>
                <a:cs typeface="Arial" pitchFamily="34" charset="0"/>
              </a:rPr>
              <a:t>Only Customer data has been cleansed in 2016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rgbClr val="002060"/>
                </a:solidFill>
                <a:latin typeface="Century Gothic"/>
                <a:cs typeface="Arial" pitchFamily="34" charset="0"/>
              </a:rPr>
              <a:t>Data Cleansing rules defined jointly with the future data stewards </a:t>
            </a:r>
          </a:p>
          <a:p>
            <a:pPr marL="457200" lvl="2">
              <a:spcAft>
                <a:spcPts val="300"/>
              </a:spcAft>
            </a:pPr>
            <a:endParaRPr lang="en-US" sz="1100" dirty="0">
              <a:solidFill>
                <a:srgbClr val="002060"/>
              </a:solidFill>
              <a:latin typeface="+mj-lt"/>
              <a:cs typeface="Arial" pitchFamily="34" charset="0"/>
            </a:endParaRPr>
          </a:p>
          <a:p>
            <a:pPr marL="171450" indent="-171450">
              <a:spcBef>
                <a:spcPts val="6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Master Data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rgbClr val="002060"/>
                </a:solidFill>
                <a:latin typeface="+mj-lt"/>
                <a:cs typeface="Arial" pitchFamily="34" charset="0"/>
              </a:rPr>
              <a:t>Store and manage the source of truth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rgbClr val="002060"/>
                </a:solidFill>
                <a:latin typeface="+mj-lt"/>
                <a:cs typeface="Arial" pitchFamily="34" charset="0"/>
              </a:rPr>
              <a:t>Creation and management of the </a:t>
            </a:r>
            <a:r>
              <a:rPr lang="en-US" sz="1100" dirty="0">
                <a:solidFill>
                  <a:schemeClr val="accent4"/>
                </a:solidFill>
                <a:latin typeface="+mj-lt"/>
                <a:cs typeface="Arial" pitchFamily="34" charset="0"/>
              </a:rPr>
              <a:t>unique ID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rgbClr val="002060"/>
                </a:solidFill>
                <a:latin typeface="+mj-lt"/>
                <a:cs typeface="Arial" pitchFamily="34" charset="0"/>
              </a:rPr>
              <a:t>Customer DB and Reference DB are the master data platforms implemented in 2016</a:t>
            </a:r>
          </a:p>
        </p:txBody>
      </p:sp>
      <p:sp>
        <p:nvSpPr>
          <p:cNvPr id="4" name="Isosceles Triangle 3"/>
          <p:cNvSpPr/>
          <p:nvPr/>
        </p:nvSpPr>
        <p:spPr>
          <a:xfrm flipV="1">
            <a:off x="1358235" y="3117217"/>
            <a:ext cx="3148905" cy="217433"/>
          </a:xfrm>
          <a:prstGeom prst="triangle">
            <a:avLst/>
          </a:prstGeom>
          <a:noFill/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16200000">
            <a:off x="1420490" y="1086091"/>
            <a:ext cx="638474" cy="865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0" name="Rounded Rectangle 129"/>
          <p:cNvSpPr/>
          <p:nvPr/>
        </p:nvSpPr>
        <p:spPr>
          <a:xfrm>
            <a:off x="1306901" y="1199679"/>
            <a:ext cx="865650" cy="638473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Back-End</a:t>
            </a:r>
          </a:p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Health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31" name="Rectangle 130"/>
          <p:cNvSpPr/>
          <p:nvPr/>
        </p:nvSpPr>
        <p:spPr>
          <a:xfrm rot="16200000">
            <a:off x="2368721" y="1086091"/>
            <a:ext cx="638474" cy="865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2" name="Rounded Rectangle 131"/>
          <p:cNvSpPr/>
          <p:nvPr/>
        </p:nvSpPr>
        <p:spPr>
          <a:xfrm>
            <a:off x="2255132" y="1199679"/>
            <a:ext cx="865650" cy="638473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Back-End</a:t>
            </a:r>
          </a:p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Life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40" name="Rectangle 139"/>
          <p:cNvSpPr/>
          <p:nvPr/>
        </p:nvSpPr>
        <p:spPr>
          <a:xfrm rot="16200000">
            <a:off x="3326427" y="1086091"/>
            <a:ext cx="638474" cy="865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3" name="Rounded Rectangle 142"/>
          <p:cNvSpPr/>
          <p:nvPr/>
        </p:nvSpPr>
        <p:spPr>
          <a:xfrm>
            <a:off x="3212838" y="1199679"/>
            <a:ext cx="865650" cy="638473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Back-End</a:t>
            </a:r>
          </a:p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Savings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56" name="Rectangle 155"/>
          <p:cNvSpPr/>
          <p:nvPr/>
        </p:nvSpPr>
        <p:spPr>
          <a:xfrm rot="16200000">
            <a:off x="4293032" y="1086091"/>
            <a:ext cx="638474" cy="865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7" name="Rounded Rectangle 156"/>
          <p:cNvSpPr/>
          <p:nvPr/>
        </p:nvSpPr>
        <p:spPr>
          <a:xfrm>
            <a:off x="4179443" y="1356437"/>
            <a:ext cx="865650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CRM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49195" y="1928951"/>
            <a:ext cx="4695898" cy="12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 rot="10800000">
            <a:off x="1598397" y="1985689"/>
            <a:ext cx="192970" cy="108964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4" name="Rounded Rectangle 163"/>
          <p:cNvSpPr/>
          <p:nvPr/>
        </p:nvSpPr>
        <p:spPr>
          <a:xfrm rot="16200000">
            <a:off x="1164085" y="2385885"/>
            <a:ext cx="1055778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2. Localization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65" name="Rectangle 164"/>
          <p:cNvSpPr/>
          <p:nvPr/>
        </p:nvSpPr>
        <p:spPr>
          <a:xfrm rot="10800000">
            <a:off x="1838556" y="1985689"/>
            <a:ext cx="192970" cy="108964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6" name="Rounded Rectangle 165"/>
          <p:cNvSpPr/>
          <p:nvPr/>
        </p:nvSpPr>
        <p:spPr>
          <a:xfrm rot="16200000">
            <a:off x="1410397" y="2385885"/>
            <a:ext cx="1055778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3. Broker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67" name="Rectangle 166"/>
          <p:cNvSpPr/>
          <p:nvPr/>
        </p:nvSpPr>
        <p:spPr>
          <a:xfrm rot="10800000">
            <a:off x="2086018" y="1985689"/>
            <a:ext cx="192970" cy="108964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0" name="Rounded Rectangle 169"/>
          <p:cNvSpPr/>
          <p:nvPr/>
        </p:nvSpPr>
        <p:spPr>
          <a:xfrm rot="16200000">
            <a:off x="1657859" y="2385885"/>
            <a:ext cx="1055778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4. Provider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82" name="Rectangle 181"/>
          <p:cNvSpPr/>
          <p:nvPr/>
        </p:nvSpPr>
        <p:spPr>
          <a:xfrm rot="10800000">
            <a:off x="2324397" y="1985689"/>
            <a:ext cx="192970" cy="108964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3" name="Rounded Rectangle 182"/>
          <p:cNvSpPr/>
          <p:nvPr/>
        </p:nvSpPr>
        <p:spPr>
          <a:xfrm rot="16200000">
            <a:off x="1896238" y="2385885"/>
            <a:ext cx="1055778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5. Product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87" name="Rectangle 186"/>
          <p:cNvSpPr/>
          <p:nvPr/>
        </p:nvSpPr>
        <p:spPr>
          <a:xfrm rot="10800000">
            <a:off x="2571321" y="1985689"/>
            <a:ext cx="192970" cy="108964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8" name="Rounded Rectangle 187"/>
          <p:cNvSpPr/>
          <p:nvPr/>
        </p:nvSpPr>
        <p:spPr>
          <a:xfrm rot="16200000">
            <a:off x="2143162" y="2385885"/>
            <a:ext cx="1055778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6. Risk data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90" name="Rectangle 189"/>
          <p:cNvSpPr/>
          <p:nvPr/>
        </p:nvSpPr>
        <p:spPr>
          <a:xfrm rot="10800000">
            <a:off x="2818163" y="1985689"/>
            <a:ext cx="192970" cy="108964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1" name="Rounded Rectangle 190"/>
          <p:cNvSpPr/>
          <p:nvPr/>
        </p:nvSpPr>
        <p:spPr>
          <a:xfrm rot="16200000">
            <a:off x="2390004" y="2385885"/>
            <a:ext cx="1055778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7. Claims P&amp;C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92" name="Rectangle 191"/>
          <p:cNvSpPr/>
          <p:nvPr/>
        </p:nvSpPr>
        <p:spPr>
          <a:xfrm rot="10800000">
            <a:off x="3064302" y="1985689"/>
            <a:ext cx="192970" cy="108964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Rounded Rectangle 192"/>
          <p:cNvSpPr/>
          <p:nvPr/>
        </p:nvSpPr>
        <p:spPr>
          <a:xfrm rot="16200000">
            <a:off x="2636143" y="2385885"/>
            <a:ext cx="1055778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8. Claims Health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95" name="Rectangle 194"/>
          <p:cNvSpPr/>
          <p:nvPr/>
        </p:nvSpPr>
        <p:spPr>
          <a:xfrm rot="10800000">
            <a:off x="3563531" y="1985689"/>
            <a:ext cx="192970" cy="108964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6" name="Rounded Rectangle 195"/>
          <p:cNvSpPr/>
          <p:nvPr/>
        </p:nvSpPr>
        <p:spPr>
          <a:xfrm rot="16200000">
            <a:off x="3135372" y="2385885"/>
            <a:ext cx="1055778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10. Sales &amp; </a:t>
            </a:r>
            <a:r>
              <a:rPr lang="en-US" sz="900" b="1" dirty="0" err="1">
                <a:solidFill>
                  <a:srgbClr val="002060"/>
                </a:solidFill>
                <a:latin typeface="Century Gothic"/>
              </a:rPr>
              <a:t>Distrib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97" name="Rectangle 196"/>
          <p:cNvSpPr/>
          <p:nvPr/>
        </p:nvSpPr>
        <p:spPr>
          <a:xfrm rot="10800000">
            <a:off x="3809880" y="1985689"/>
            <a:ext cx="192970" cy="108964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8" name="Rounded Rectangle 197"/>
          <p:cNvSpPr/>
          <p:nvPr/>
        </p:nvSpPr>
        <p:spPr>
          <a:xfrm rot="16200000">
            <a:off x="3381721" y="2385885"/>
            <a:ext cx="1055778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11. Policies P&amp;C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99" name="Rectangle 198"/>
          <p:cNvSpPr/>
          <p:nvPr/>
        </p:nvSpPr>
        <p:spPr>
          <a:xfrm rot="10800000">
            <a:off x="4058781" y="1985689"/>
            <a:ext cx="192970" cy="108964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0" name="Rounded Rectangle 199"/>
          <p:cNvSpPr/>
          <p:nvPr/>
        </p:nvSpPr>
        <p:spPr>
          <a:xfrm rot="16200000">
            <a:off x="3630622" y="2385885"/>
            <a:ext cx="1055778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12. Policies Health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201" name="Rectangle 200"/>
          <p:cNvSpPr/>
          <p:nvPr/>
        </p:nvSpPr>
        <p:spPr>
          <a:xfrm rot="10800000">
            <a:off x="3312795" y="1985689"/>
            <a:ext cx="192970" cy="108964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2" name="Rounded Rectangle 201"/>
          <p:cNvSpPr/>
          <p:nvPr/>
        </p:nvSpPr>
        <p:spPr>
          <a:xfrm rot="16200000">
            <a:off x="2884635" y="2385886"/>
            <a:ext cx="1055780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9. Claims L&amp;S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203" name="Rectangle 202"/>
          <p:cNvSpPr/>
          <p:nvPr/>
        </p:nvSpPr>
        <p:spPr>
          <a:xfrm rot="10800000">
            <a:off x="4314171" y="1985689"/>
            <a:ext cx="192970" cy="108964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4" name="Rounded Rectangle 203"/>
          <p:cNvSpPr/>
          <p:nvPr/>
        </p:nvSpPr>
        <p:spPr>
          <a:xfrm rot="16200000">
            <a:off x="3886012" y="2385885"/>
            <a:ext cx="1055778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13. Policies L&amp;S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grpSp>
        <p:nvGrpSpPr>
          <p:cNvPr id="205" name="Groupe 100"/>
          <p:cNvGrpSpPr>
            <a:grpSpLocks noChangeAspect="1"/>
          </p:cNvGrpSpPr>
          <p:nvPr/>
        </p:nvGrpSpPr>
        <p:grpSpPr bwMode="auto">
          <a:xfrm>
            <a:off x="392741" y="3448342"/>
            <a:ext cx="192908" cy="196110"/>
            <a:chOff x="8826500" y="7989888"/>
            <a:chExt cx="765175" cy="777875"/>
          </a:xfrm>
        </p:grpSpPr>
        <p:sp>
          <p:nvSpPr>
            <p:cNvPr id="206" name="Oval 53"/>
            <p:cNvSpPr>
              <a:spLocks noChangeArrowheads="1"/>
            </p:cNvSpPr>
            <p:nvPr/>
          </p:nvSpPr>
          <p:spPr bwMode="auto">
            <a:xfrm>
              <a:off x="8826500" y="7989888"/>
              <a:ext cx="765175" cy="77787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07" name="Freeform 54"/>
            <p:cNvSpPr>
              <a:spLocks noEditPoints="1"/>
            </p:cNvSpPr>
            <p:nvPr/>
          </p:nvSpPr>
          <p:spPr bwMode="auto">
            <a:xfrm>
              <a:off x="8972550" y="8135938"/>
              <a:ext cx="495300" cy="484187"/>
            </a:xfrm>
            <a:custGeom>
              <a:avLst/>
              <a:gdLst>
                <a:gd name="T0" fmla="*/ 2147483646 w 44"/>
                <a:gd name="T1" fmla="*/ 2147483646 h 43"/>
                <a:gd name="T2" fmla="*/ 2147483646 w 44"/>
                <a:gd name="T3" fmla="*/ 2147483646 h 43"/>
                <a:gd name="T4" fmla="*/ 2147483646 w 44"/>
                <a:gd name="T5" fmla="*/ 2147483646 h 43"/>
                <a:gd name="T6" fmla="*/ 2147483646 w 44"/>
                <a:gd name="T7" fmla="*/ 2147483646 h 43"/>
                <a:gd name="T8" fmla="*/ 2147483646 w 44"/>
                <a:gd name="T9" fmla="*/ 2147483646 h 43"/>
                <a:gd name="T10" fmla="*/ 2147483646 w 44"/>
                <a:gd name="T11" fmla="*/ 2147483646 h 43"/>
                <a:gd name="T12" fmla="*/ 2147483646 w 44"/>
                <a:gd name="T13" fmla="*/ 2147483646 h 43"/>
                <a:gd name="T14" fmla="*/ 2147483646 w 44"/>
                <a:gd name="T15" fmla="*/ 2147483646 h 43"/>
                <a:gd name="T16" fmla="*/ 2147483646 w 44"/>
                <a:gd name="T17" fmla="*/ 2147483646 h 43"/>
                <a:gd name="T18" fmla="*/ 2147483646 w 44"/>
                <a:gd name="T19" fmla="*/ 2147483646 h 43"/>
                <a:gd name="T20" fmla="*/ 2147483646 w 44"/>
                <a:gd name="T21" fmla="*/ 2147483646 h 43"/>
                <a:gd name="T22" fmla="*/ 2147483646 w 44"/>
                <a:gd name="T23" fmla="*/ 2147483646 h 43"/>
                <a:gd name="T24" fmla="*/ 2147483646 w 44"/>
                <a:gd name="T25" fmla="*/ 2147483646 h 43"/>
                <a:gd name="T26" fmla="*/ 2147483646 w 44"/>
                <a:gd name="T27" fmla="*/ 2147483646 h 43"/>
                <a:gd name="T28" fmla="*/ 2147483646 w 44"/>
                <a:gd name="T29" fmla="*/ 2147483646 h 43"/>
                <a:gd name="T30" fmla="*/ 2147483646 w 44"/>
                <a:gd name="T31" fmla="*/ 2147483646 h 43"/>
                <a:gd name="T32" fmla="*/ 2147483646 w 44"/>
                <a:gd name="T33" fmla="*/ 2147483646 h 43"/>
                <a:gd name="T34" fmla="*/ 2147483646 w 44"/>
                <a:gd name="T35" fmla="*/ 2147483646 h 43"/>
                <a:gd name="T36" fmla="*/ 2147483646 w 44"/>
                <a:gd name="T37" fmla="*/ 2147483646 h 43"/>
                <a:gd name="T38" fmla="*/ 2147483646 w 44"/>
                <a:gd name="T39" fmla="*/ 2147483646 h 43"/>
                <a:gd name="T40" fmla="*/ 2147483646 w 44"/>
                <a:gd name="T41" fmla="*/ 2147483646 h 43"/>
                <a:gd name="T42" fmla="*/ 2147483646 w 44"/>
                <a:gd name="T43" fmla="*/ 2147483646 h 43"/>
                <a:gd name="T44" fmla="*/ 2147483646 w 44"/>
                <a:gd name="T45" fmla="*/ 2147483646 h 43"/>
                <a:gd name="T46" fmla="*/ 2147483646 w 44"/>
                <a:gd name="T47" fmla="*/ 2147483646 h 43"/>
                <a:gd name="T48" fmla="*/ 2147483646 w 44"/>
                <a:gd name="T49" fmla="*/ 2147483646 h 43"/>
                <a:gd name="T50" fmla="*/ 2147483646 w 44"/>
                <a:gd name="T51" fmla="*/ 2147483646 h 43"/>
                <a:gd name="T52" fmla="*/ 2147483646 w 44"/>
                <a:gd name="T53" fmla="*/ 2147483646 h 43"/>
                <a:gd name="T54" fmla="*/ 0 w 44"/>
                <a:gd name="T55" fmla="*/ 2147483646 h 43"/>
                <a:gd name="T56" fmla="*/ 2147483646 w 44"/>
                <a:gd name="T57" fmla="*/ 2147483646 h 43"/>
                <a:gd name="T58" fmla="*/ 2147483646 w 44"/>
                <a:gd name="T59" fmla="*/ 2147483646 h 43"/>
                <a:gd name="T60" fmla="*/ 2147483646 w 44"/>
                <a:gd name="T61" fmla="*/ 2147483646 h 43"/>
                <a:gd name="T62" fmla="*/ 2147483646 w 44"/>
                <a:gd name="T63" fmla="*/ 2147483646 h 43"/>
                <a:gd name="T64" fmla="*/ 2147483646 w 44"/>
                <a:gd name="T65" fmla="*/ 2147483646 h 43"/>
                <a:gd name="T66" fmla="*/ 2147483646 w 44"/>
                <a:gd name="T67" fmla="*/ 2147483646 h 43"/>
                <a:gd name="T68" fmla="*/ 2147483646 w 44"/>
                <a:gd name="T69" fmla="*/ 2147483646 h 43"/>
                <a:gd name="T70" fmla="*/ 2147483646 w 44"/>
                <a:gd name="T71" fmla="*/ 2147483646 h 43"/>
                <a:gd name="T72" fmla="*/ 2147483646 w 44"/>
                <a:gd name="T73" fmla="*/ 2147483646 h 43"/>
                <a:gd name="T74" fmla="*/ 2147483646 w 44"/>
                <a:gd name="T75" fmla="*/ 2147483646 h 43"/>
                <a:gd name="T76" fmla="*/ 2147483646 w 44"/>
                <a:gd name="T77" fmla="*/ 2147483646 h 43"/>
                <a:gd name="T78" fmla="*/ 2147483646 w 44"/>
                <a:gd name="T79" fmla="*/ 2147483646 h 43"/>
                <a:gd name="T80" fmla="*/ 2147483646 w 44"/>
                <a:gd name="T81" fmla="*/ 2147483646 h 43"/>
                <a:gd name="T82" fmla="*/ 2147483646 w 44"/>
                <a:gd name="T83" fmla="*/ 2147483646 h 43"/>
                <a:gd name="T84" fmla="*/ 2147483646 w 44"/>
                <a:gd name="T85" fmla="*/ 2147483646 h 43"/>
                <a:gd name="T86" fmla="*/ 2147483646 w 44"/>
                <a:gd name="T87" fmla="*/ 2147483646 h 43"/>
                <a:gd name="T88" fmla="*/ 2147483646 w 44"/>
                <a:gd name="T89" fmla="*/ 2147483646 h 43"/>
                <a:gd name="T90" fmla="*/ 2147483646 w 44"/>
                <a:gd name="T91" fmla="*/ 2147483646 h 43"/>
                <a:gd name="T92" fmla="*/ 2147483646 w 44"/>
                <a:gd name="T93" fmla="*/ 2147483646 h 43"/>
                <a:gd name="T94" fmla="*/ 2147483646 w 44"/>
                <a:gd name="T95" fmla="*/ 2147483646 h 43"/>
                <a:gd name="T96" fmla="*/ 2147483646 w 44"/>
                <a:gd name="T97" fmla="*/ 0 h 43"/>
                <a:gd name="T98" fmla="*/ 2147483646 w 44"/>
                <a:gd name="T99" fmla="*/ 2147483646 h 43"/>
                <a:gd name="T100" fmla="*/ 2147483646 w 44"/>
                <a:gd name="T101" fmla="*/ 0 h 43"/>
                <a:gd name="T102" fmla="*/ 2147483646 w 44"/>
                <a:gd name="T103" fmla="*/ 2147483646 h 43"/>
                <a:gd name="T104" fmla="*/ 2147483646 w 44"/>
                <a:gd name="T105" fmla="*/ 2147483646 h 43"/>
                <a:gd name="T106" fmla="*/ 2147483646 w 44"/>
                <a:gd name="T107" fmla="*/ 2147483646 h 43"/>
                <a:gd name="T108" fmla="*/ 2147483646 w 44"/>
                <a:gd name="T109" fmla="*/ 2147483646 h 43"/>
                <a:gd name="T110" fmla="*/ 2147483646 w 44"/>
                <a:gd name="T111" fmla="*/ 2147483646 h 43"/>
                <a:gd name="T112" fmla="*/ 2147483646 w 44"/>
                <a:gd name="T113" fmla="*/ 2147483646 h 4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4"/>
                <a:gd name="T172" fmla="*/ 0 h 43"/>
                <a:gd name="T173" fmla="*/ 44 w 44"/>
                <a:gd name="T174" fmla="*/ 43 h 4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4" h="43">
                  <a:moveTo>
                    <a:pt x="41" y="17"/>
                  </a:moveTo>
                  <a:cubicBezTo>
                    <a:pt x="41" y="16"/>
                    <a:pt x="41" y="15"/>
                    <a:pt x="41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9"/>
                    <a:pt x="36" y="9"/>
                    <a:pt x="36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29" y="8"/>
                    <a:pt x="28" y="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2"/>
                    <a:pt x="22" y="12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20"/>
                    <a:pt x="22" y="2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8"/>
                    <a:pt x="44" y="18"/>
                    <a:pt x="44" y="18"/>
                  </a:cubicBezTo>
                  <a:lnTo>
                    <a:pt x="41" y="17"/>
                  </a:lnTo>
                  <a:close/>
                  <a:moveTo>
                    <a:pt x="35" y="18"/>
                  </a:moveTo>
                  <a:cubicBezTo>
                    <a:pt x="35" y="21"/>
                    <a:pt x="33" y="22"/>
                    <a:pt x="30" y="22"/>
                  </a:cubicBezTo>
                  <a:cubicBezTo>
                    <a:pt x="28" y="21"/>
                    <a:pt x="27" y="19"/>
                    <a:pt x="27" y="17"/>
                  </a:cubicBezTo>
                  <a:cubicBezTo>
                    <a:pt x="28" y="15"/>
                    <a:pt x="30" y="13"/>
                    <a:pt x="32" y="14"/>
                  </a:cubicBezTo>
                  <a:cubicBezTo>
                    <a:pt x="34" y="14"/>
                    <a:pt x="36" y="16"/>
                    <a:pt x="35" y="18"/>
                  </a:cubicBezTo>
                  <a:close/>
                  <a:moveTo>
                    <a:pt x="20" y="32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8"/>
                    <a:pt x="17" y="28"/>
                    <a:pt x="16" y="2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11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2" y="31"/>
                    <a:pt x="2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4" y="37"/>
                    <a:pt x="4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9" y="40"/>
                    <a:pt x="10" y="40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9"/>
                    <a:pt x="15" y="39"/>
                    <a:pt x="15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3"/>
                  </a:cubicBezTo>
                  <a:lnTo>
                    <a:pt x="20" y="32"/>
                  </a:lnTo>
                  <a:close/>
                  <a:moveTo>
                    <a:pt x="11" y="35"/>
                  </a:moveTo>
                  <a:cubicBezTo>
                    <a:pt x="9" y="36"/>
                    <a:pt x="7" y="35"/>
                    <a:pt x="7" y="33"/>
                  </a:cubicBezTo>
                  <a:cubicBezTo>
                    <a:pt x="7" y="31"/>
                    <a:pt x="8" y="30"/>
                    <a:pt x="10" y="29"/>
                  </a:cubicBezTo>
                  <a:cubicBezTo>
                    <a:pt x="11" y="29"/>
                    <a:pt x="13" y="30"/>
                    <a:pt x="13" y="32"/>
                  </a:cubicBezTo>
                  <a:cubicBezTo>
                    <a:pt x="14" y="33"/>
                    <a:pt x="12" y="35"/>
                    <a:pt x="11" y="35"/>
                  </a:cubicBezTo>
                  <a:close/>
                  <a:moveTo>
                    <a:pt x="8" y="7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1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lnTo>
                    <a:pt x="8" y="7"/>
                  </a:lnTo>
                  <a:close/>
                  <a:moveTo>
                    <a:pt x="14" y="4"/>
                  </a:moveTo>
                  <a:cubicBezTo>
                    <a:pt x="15" y="4"/>
                    <a:pt x="16" y="5"/>
                    <a:pt x="16" y="6"/>
                  </a:cubicBezTo>
                  <a:cubicBezTo>
                    <a:pt x="16" y="7"/>
                    <a:pt x="16" y="8"/>
                    <a:pt x="14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6"/>
                    <a:pt x="12" y="5"/>
                    <a:pt x="1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" name="Rectangle 207"/>
          <p:cNvSpPr/>
          <p:nvPr/>
        </p:nvSpPr>
        <p:spPr>
          <a:xfrm rot="16200000">
            <a:off x="349387" y="3732073"/>
            <a:ext cx="185306" cy="18271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9" name="Rounded Rectangle 208"/>
          <p:cNvSpPr/>
          <p:nvPr/>
        </p:nvSpPr>
        <p:spPr>
          <a:xfrm>
            <a:off x="370861" y="3730776"/>
            <a:ext cx="162533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1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56218" y="3732073"/>
            <a:ext cx="185306" cy="18271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4" name="Rounded Rectangle 213"/>
          <p:cNvSpPr/>
          <p:nvPr/>
        </p:nvSpPr>
        <p:spPr>
          <a:xfrm>
            <a:off x="577692" y="3730776"/>
            <a:ext cx="162533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2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215" name="Rectangle 214"/>
          <p:cNvSpPr/>
          <p:nvPr/>
        </p:nvSpPr>
        <p:spPr>
          <a:xfrm rot="16200000">
            <a:off x="756513" y="3732073"/>
            <a:ext cx="185306" cy="18271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6" name="Rounded Rectangle 215"/>
          <p:cNvSpPr/>
          <p:nvPr/>
        </p:nvSpPr>
        <p:spPr>
          <a:xfrm>
            <a:off x="777987" y="3730776"/>
            <a:ext cx="162533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3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217" name="Rectangle 216"/>
          <p:cNvSpPr/>
          <p:nvPr/>
        </p:nvSpPr>
        <p:spPr>
          <a:xfrm rot="16200000">
            <a:off x="961167" y="3732073"/>
            <a:ext cx="185306" cy="18271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8" name="Rounded Rectangle 217"/>
          <p:cNvSpPr/>
          <p:nvPr/>
        </p:nvSpPr>
        <p:spPr>
          <a:xfrm>
            <a:off x="982641" y="3730776"/>
            <a:ext cx="162533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4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219" name="Rectangle 218"/>
          <p:cNvSpPr/>
          <p:nvPr/>
        </p:nvSpPr>
        <p:spPr>
          <a:xfrm rot="16200000">
            <a:off x="1167998" y="3732073"/>
            <a:ext cx="185306" cy="18271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0" name="Rounded Rectangle 219"/>
          <p:cNvSpPr/>
          <p:nvPr/>
        </p:nvSpPr>
        <p:spPr>
          <a:xfrm>
            <a:off x="1189472" y="3730776"/>
            <a:ext cx="162533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5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221" name="Rectangle 220"/>
          <p:cNvSpPr/>
          <p:nvPr/>
        </p:nvSpPr>
        <p:spPr>
          <a:xfrm rot="16200000">
            <a:off x="4861086" y="3732073"/>
            <a:ext cx="185306" cy="18271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2" name="Rounded Rectangle 221"/>
          <p:cNvSpPr/>
          <p:nvPr/>
        </p:nvSpPr>
        <p:spPr>
          <a:xfrm>
            <a:off x="4882560" y="3730776"/>
            <a:ext cx="162533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13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223" name="Rectangle 222"/>
          <p:cNvSpPr/>
          <p:nvPr/>
        </p:nvSpPr>
        <p:spPr>
          <a:xfrm rot="16200000">
            <a:off x="4656431" y="3732073"/>
            <a:ext cx="185306" cy="18271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4" name="Rounded Rectangle 223"/>
          <p:cNvSpPr/>
          <p:nvPr/>
        </p:nvSpPr>
        <p:spPr>
          <a:xfrm>
            <a:off x="4677905" y="3730776"/>
            <a:ext cx="162533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12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225" name="Rectangle 224"/>
          <p:cNvSpPr/>
          <p:nvPr/>
        </p:nvSpPr>
        <p:spPr>
          <a:xfrm rot="16200000">
            <a:off x="4447430" y="3732073"/>
            <a:ext cx="185306" cy="18271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6" name="Rounded Rectangle 225"/>
          <p:cNvSpPr/>
          <p:nvPr/>
        </p:nvSpPr>
        <p:spPr>
          <a:xfrm>
            <a:off x="4468904" y="3730776"/>
            <a:ext cx="162533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11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227" name="Rectangle 226"/>
          <p:cNvSpPr/>
          <p:nvPr/>
        </p:nvSpPr>
        <p:spPr>
          <a:xfrm rot="16200000">
            <a:off x="4240600" y="3732073"/>
            <a:ext cx="185306" cy="18271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8" name="Rounded Rectangle 227"/>
          <p:cNvSpPr/>
          <p:nvPr/>
        </p:nvSpPr>
        <p:spPr>
          <a:xfrm>
            <a:off x="4262074" y="3730776"/>
            <a:ext cx="162533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10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229" name="Rectangle 228"/>
          <p:cNvSpPr/>
          <p:nvPr/>
        </p:nvSpPr>
        <p:spPr>
          <a:xfrm rot="16200000">
            <a:off x="4033771" y="3732073"/>
            <a:ext cx="185306" cy="18271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0" name="Rounded Rectangle 229"/>
          <p:cNvSpPr/>
          <p:nvPr/>
        </p:nvSpPr>
        <p:spPr>
          <a:xfrm>
            <a:off x="4055245" y="3730776"/>
            <a:ext cx="162533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9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231" name="Rectangle 230"/>
          <p:cNvSpPr/>
          <p:nvPr/>
        </p:nvSpPr>
        <p:spPr>
          <a:xfrm rot="16200000">
            <a:off x="3826942" y="3732073"/>
            <a:ext cx="185306" cy="18271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2" name="Rounded Rectangle 231"/>
          <p:cNvSpPr/>
          <p:nvPr/>
        </p:nvSpPr>
        <p:spPr>
          <a:xfrm>
            <a:off x="3848416" y="3730776"/>
            <a:ext cx="162533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8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233" name="Rectangle 232"/>
          <p:cNvSpPr/>
          <p:nvPr/>
        </p:nvSpPr>
        <p:spPr>
          <a:xfrm rot="16200000">
            <a:off x="3620111" y="3732073"/>
            <a:ext cx="185306" cy="18271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4" name="Rounded Rectangle 233"/>
          <p:cNvSpPr/>
          <p:nvPr/>
        </p:nvSpPr>
        <p:spPr>
          <a:xfrm>
            <a:off x="3641585" y="3730776"/>
            <a:ext cx="162533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8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235" name="Rectangle 234"/>
          <p:cNvSpPr/>
          <p:nvPr/>
        </p:nvSpPr>
        <p:spPr>
          <a:xfrm rot="16200000">
            <a:off x="3413281" y="3732073"/>
            <a:ext cx="185306" cy="18271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6" name="Rounded Rectangle 235"/>
          <p:cNvSpPr/>
          <p:nvPr/>
        </p:nvSpPr>
        <p:spPr>
          <a:xfrm>
            <a:off x="3434755" y="3730776"/>
            <a:ext cx="162533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7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237" name="Rectangle 236"/>
          <p:cNvSpPr/>
          <p:nvPr/>
        </p:nvSpPr>
        <p:spPr>
          <a:xfrm rot="16200000">
            <a:off x="3206452" y="3732073"/>
            <a:ext cx="185306" cy="18271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8" name="Rounded Rectangle 237"/>
          <p:cNvSpPr/>
          <p:nvPr/>
        </p:nvSpPr>
        <p:spPr>
          <a:xfrm>
            <a:off x="3227926" y="3730776"/>
            <a:ext cx="162533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6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2" name="Down Arrow Callout 11"/>
          <p:cNvSpPr/>
          <p:nvPr/>
        </p:nvSpPr>
        <p:spPr>
          <a:xfrm>
            <a:off x="349195" y="3959937"/>
            <a:ext cx="1002810" cy="409680"/>
          </a:xfrm>
          <a:prstGeom prst="downArrowCallou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Down Arrow Callout 242"/>
          <p:cNvSpPr/>
          <p:nvPr/>
        </p:nvSpPr>
        <p:spPr>
          <a:xfrm>
            <a:off x="3211359" y="3959937"/>
            <a:ext cx="1002810" cy="409680"/>
          </a:xfrm>
          <a:prstGeom prst="downArrowCallou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/>
          <p:nvPr/>
        </p:nvCxnSpPr>
        <p:spPr>
          <a:xfrm flipV="1">
            <a:off x="350894" y="4435298"/>
            <a:ext cx="3874161" cy="12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Rectangle 16"/>
          <p:cNvSpPr/>
          <p:nvPr/>
        </p:nvSpPr>
        <p:spPr>
          <a:xfrm>
            <a:off x="355737" y="4518258"/>
            <a:ext cx="3858432" cy="1652078"/>
          </a:xfrm>
          <a:prstGeom prst="rect">
            <a:avLst/>
          </a:prstGeom>
          <a:noFill/>
          <a:ln w="63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rgbClr val="004563"/>
                </a:solidFill>
                <a:latin typeface="Century Gothic"/>
              </a:rPr>
              <a:t>Master Data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79443" y="3959937"/>
            <a:ext cx="865650" cy="2689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18" idx="2"/>
          </p:cNvCxnSpPr>
          <p:nvPr/>
        </p:nvCxnSpPr>
        <p:spPr>
          <a:xfrm rot="5400000" flipH="1" flipV="1">
            <a:off x="3107242" y="2704704"/>
            <a:ext cx="3029220" cy="19169"/>
          </a:xfrm>
          <a:prstGeom prst="bentConnector5">
            <a:avLst>
              <a:gd name="adj1" fmla="val -7546"/>
              <a:gd name="adj2" fmla="val 3023350"/>
              <a:gd name="adj3" fmla="val 107983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18" idx="2"/>
            <a:endCxn id="140" idx="3"/>
          </p:cNvCxnSpPr>
          <p:nvPr/>
        </p:nvCxnSpPr>
        <p:spPr>
          <a:xfrm rot="5400000" flipH="1">
            <a:off x="2614357" y="2230989"/>
            <a:ext cx="3029219" cy="966603"/>
          </a:xfrm>
          <a:prstGeom prst="bentConnector5">
            <a:avLst>
              <a:gd name="adj1" fmla="val -7546"/>
              <a:gd name="adj2" fmla="val -58995"/>
              <a:gd name="adj3" fmla="val 107905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18" idx="2"/>
            <a:endCxn id="131" idx="3"/>
          </p:cNvCxnSpPr>
          <p:nvPr/>
        </p:nvCxnSpPr>
        <p:spPr>
          <a:xfrm rot="5400000" flipH="1">
            <a:off x="2135504" y="1752136"/>
            <a:ext cx="3029219" cy="1924309"/>
          </a:xfrm>
          <a:prstGeom prst="bentConnector5">
            <a:avLst>
              <a:gd name="adj1" fmla="val -7546"/>
              <a:gd name="adj2" fmla="val -30206"/>
              <a:gd name="adj3" fmla="val 107905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18" idx="2"/>
            <a:endCxn id="128" idx="3"/>
          </p:cNvCxnSpPr>
          <p:nvPr/>
        </p:nvCxnSpPr>
        <p:spPr>
          <a:xfrm rot="5400000" flipH="1">
            <a:off x="1661388" y="1278020"/>
            <a:ext cx="3029219" cy="2872540"/>
          </a:xfrm>
          <a:prstGeom prst="bentConnector5">
            <a:avLst>
              <a:gd name="adj1" fmla="val -7546"/>
              <a:gd name="adj2" fmla="val -20025"/>
              <a:gd name="adj3" fmla="val 107905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stCxn id="18" idx="2"/>
            <a:endCxn id="15" idx="3"/>
          </p:cNvCxnSpPr>
          <p:nvPr/>
        </p:nvCxnSpPr>
        <p:spPr>
          <a:xfrm rot="5400000" flipH="1">
            <a:off x="1182535" y="799167"/>
            <a:ext cx="3029219" cy="3830246"/>
          </a:xfrm>
          <a:prstGeom prst="bentConnector5">
            <a:avLst>
              <a:gd name="adj1" fmla="val -7546"/>
              <a:gd name="adj2" fmla="val -15021"/>
              <a:gd name="adj3" fmla="val 107905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Can 257"/>
          <p:cNvSpPr/>
          <p:nvPr/>
        </p:nvSpPr>
        <p:spPr>
          <a:xfrm>
            <a:off x="489470" y="4934674"/>
            <a:ext cx="686512" cy="831553"/>
          </a:xfrm>
          <a:prstGeom prst="can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Customer DB</a:t>
            </a:r>
          </a:p>
        </p:txBody>
      </p:sp>
      <p:sp>
        <p:nvSpPr>
          <p:cNvPr id="259" name="Can 258"/>
          <p:cNvSpPr/>
          <p:nvPr/>
        </p:nvSpPr>
        <p:spPr>
          <a:xfrm>
            <a:off x="1249091" y="4934674"/>
            <a:ext cx="638319" cy="817821"/>
          </a:xfrm>
          <a:prstGeom prst="can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Broker</a:t>
            </a:r>
          </a:p>
          <a:p>
            <a:pPr algn="ctr"/>
            <a:r>
              <a:rPr lang="en-US" sz="700" b="1" dirty="0">
                <a:solidFill>
                  <a:prstClr val="white"/>
                </a:solidFill>
              </a:rPr>
              <a:t>DB </a:t>
            </a:r>
          </a:p>
        </p:txBody>
      </p:sp>
      <p:sp>
        <p:nvSpPr>
          <p:cNvPr id="260" name="Can 259"/>
          <p:cNvSpPr/>
          <p:nvPr/>
        </p:nvSpPr>
        <p:spPr>
          <a:xfrm>
            <a:off x="1960518" y="4934674"/>
            <a:ext cx="638319" cy="817821"/>
          </a:xfrm>
          <a:prstGeom prst="can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Provider</a:t>
            </a:r>
          </a:p>
          <a:p>
            <a:pPr algn="ctr"/>
            <a:r>
              <a:rPr lang="en-US" sz="700" b="1" dirty="0">
                <a:solidFill>
                  <a:prstClr val="white"/>
                </a:solidFill>
              </a:rPr>
              <a:t>DB </a:t>
            </a:r>
          </a:p>
        </p:txBody>
      </p:sp>
      <p:sp>
        <p:nvSpPr>
          <p:cNvPr id="261" name="Can 260"/>
          <p:cNvSpPr/>
          <p:nvPr/>
        </p:nvSpPr>
        <p:spPr>
          <a:xfrm>
            <a:off x="2679433" y="4934674"/>
            <a:ext cx="638319" cy="817821"/>
          </a:xfrm>
          <a:prstGeom prst="can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Product</a:t>
            </a:r>
          </a:p>
          <a:p>
            <a:pPr algn="ctr"/>
            <a:r>
              <a:rPr lang="en-US" sz="700" b="1" dirty="0">
                <a:solidFill>
                  <a:prstClr val="white"/>
                </a:solidFill>
              </a:rPr>
              <a:t>DB </a:t>
            </a:r>
          </a:p>
        </p:txBody>
      </p:sp>
      <p:sp>
        <p:nvSpPr>
          <p:cNvPr id="262" name="Can 261"/>
          <p:cNvSpPr/>
          <p:nvPr/>
        </p:nvSpPr>
        <p:spPr>
          <a:xfrm>
            <a:off x="3398348" y="4934674"/>
            <a:ext cx="638319" cy="817821"/>
          </a:xfrm>
          <a:prstGeom prst="can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prstClr val="white"/>
                </a:solidFill>
              </a:rPr>
              <a:t>Reference</a:t>
            </a:r>
          </a:p>
          <a:p>
            <a:pPr algn="ctr"/>
            <a:r>
              <a:rPr lang="en-US" sz="700" b="1" dirty="0">
                <a:solidFill>
                  <a:prstClr val="white"/>
                </a:solidFill>
              </a:rPr>
              <a:t>DB </a:t>
            </a:r>
          </a:p>
        </p:txBody>
      </p:sp>
      <p:sp>
        <p:nvSpPr>
          <p:cNvPr id="263" name="Isosceles Triangle 262"/>
          <p:cNvSpPr/>
          <p:nvPr/>
        </p:nvSpPr>
        <p:spPr>
          <a:xfrm rot="16200000" flipV="1">
            <a:off x="3560079" y="5234427"/>
            <a:ext cx="1659444" cy="212374"/>
          </a:xfrm>
          <a:prstGeom prst="triangle">
            <a:avLst/>
          </a:prstGeom>
          <a:noFill/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 rot="16200000">
            <a:off x="4874569" y="4641487"/>
            <a:ext cx="317134" cy="865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6" name="Rounded Rectangle 265"/>
          <p:cNvSpPr/>
          <p:nvPr/>
        </p:nvSpPr>
        <p:spPr>
          <a:xfrm>
            <a:off x="4600311" y="4915746"/>
            <a:ext cx="865650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Data Lake</a:t>
            </a:r>
          </a:p>
        </p:txBody>
      </p:sp>
      <p:sp>
        <p:nvSpPr>
          <p:cNvPr id="267" name="Rectangle 266"/>
          <p:cNvSpPr/>
          <p:nvPr/>
        </p:nvSpPr>
        <p:spPr>
          <a:xfrm rot="16200000">
            <a:off x="4874569" y="5008034"/>
            <a:ext cx="317134" cy="865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8" name="Rounded Rectangle 267"/>
          <p:cNvSpPr/>
          <p:nvPr/>
        </p:nvSpPr>
        <p:spPr>
          <a:xfrm>
            <a:off x="4600311" y="5282293"/>
            <a:ext cx="865650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Portals</a:t>
            </a:r>
          </a:p>
        </p:txBody>
      </p:sp>
      <p:sp>
        <p:nvSpPr>
          <p:cNvPr id="269" name="Rectangle 268"/>
          <p:cNvSpPr/>
          <p:nvPr/>
        </p:nvSpPr>
        <p:spPr>
          <a:xfrm rot="16200000">
            <a:off x="4874569" y="5363694"/>
            <a:ext cx="317134" cy="865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0" name="Rounded Rectangle 269"/>
          <p:cNvSpPr/>
          <p:nvPr/>
        </p:nvSpPr>
        <p:spPr>
          <a:xfrm>
            <a:off x="4600311" y="5637953"/>
            <a:ext cx="865650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 err="1">
                <a:solidFill>
                  <a:srgbClr val="002060"/>
                </a:solidFill>
                <a:latin typeface="Century Gothic"/>
              </a:rPr>
              <a:t>MyAXA</a:t>
            </a:r>
            <a:endParaRPr lang="en-US" sz="1200" b="1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271" name="Rectangle 270"/>
          <p:cNvSpPr/>
          <p:nvPr/>
        </p:nvSpPr>
        <p:spPr>
          <a:xfrm rot="16200000">
            <a:off x="4874569" y="5718064"/>
            <a:ext cx="317134" cy="865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2" name="Rounded Rectangle 271"/>
          <p:cNvSpPr/>
          <p:nvPr/>
        </p:nvSpPr>
        <p:spPr>
          <a:xfrm>
            <a:off x="4600311" y="5992323"/>
            <a:ext cx="865650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CRM</a:t>
            </a:r>
          </a:p>
        </p:txBody>
      </p:sp>
      <p:pic>
        <p:nvPicPr>
          <p:cNvPr id="273" name="Picture 13" descr="clea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8" y="6530188"/>
            <a:ext cx="262558" cy="26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4" name="TextBox 273"/>
          <p:cNvSpPr txBox="1"/>
          <p:nvPr/>
        </p:nvSpPr>
        <p:spPr>
          <a:xfrm>
            <a:off x="920951" y="6590098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Done in 2016</a:t>
            </a:r>
          </a:p>
        </p:txBody>
      </p:sp>
      <p:pic>
        <p:nvPicPr>
          <p:cNvPr id="279" name="Picture 13" descr="clea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42" y="1814910"/>
            <a:ext cx="262558" cy="26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Picture 13" descr="clea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2" y="3555087"/>
            <a:ext cx="262558" cy="26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Picture 13" descr="clea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01" y="5043171"/>
            <a:ext cx="262558" cy="26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" name="Picture 13" descr="clea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143" y="5043171"/>
            <a:ext cx="262558" cy="26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3" name="Rectangle 282"/>
          <p:cNvSpPr/>
          <p:nvPr/>
        </p:nvSpPr>
        <p:spPr>
          <a:xfrm rot="16200000">
            <a:off x="4874569" y="4282910"/>
            <a:ext cx="317134" cy="865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4" name="Rounded Rectangle 283"/>
          <p:cNvSpPr/>
          <p:nvPr/>
        </p:nvSpPr>
        <p:spPr>
          <a:xfrm>
            <a:off x="4600311" y="4557169"/>
            <a:ext cx="865650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Back-Ends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708" y="3999223"/>
            <a:ext cx="77334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Feed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03126" y="4008592"/>
            <a:ext cx="12776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Feed + </a:t>
            </a:r>
            <a:r>
              <a:rPr 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56038977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Elbow Connector 298"/>
          <p:cNvCxnSpPr>
            <a:stCxn id="78" idx="6"/>
            <a:endCxn id="275" idx="1"/>
          </p:cNvCxnSpPr>
          <p:nvPr/>
        </p:nvCxnSpPr>
        <p:spPr>
          <a:xfrm>
            <a:off x="1738155" y="4669632"/>
            <a:ext cx="852765" cy="91258"/>
          </a:xfrm>
          <a:prstGeom prst="bentConnector3">
            <a:avLst>
              <a:gd name="adj1" fmla="val 43617"/>
            </a:avLst>
          </a:prstGeom>
          <a:ln w="63500"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/>
          <p:cNvCxnSpPr>
            <a:stCxn id="58" idx="6"/>
            <a:endCxn id="275" idx="1"/>
          </p:cNvCxnSpPr>
          <p:nvPr/>
        </p:nvCxnSpPr>
        <p:spPr>
          <a:xfrm>
            <a:off x="1632833" y="2394783"/>
            <a:ext cx="958087" cy="2366107"/>
          </a:xfrm>
          <a:prstGeom prst="bentConnector3">
            <a:avLst>
              <a:gd name="adj1" fmla="val 50000"/>
            </a:avLst>
          </a:prstGeom>
          <a:ln w="63500"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/>
          <p:cNvCxnSpPr>
            <a:stCxn id="54" idx="6"/>
            <a:endCxn id="275" idx="1"/>
          </p:cNvCxnSpPr>
          <p:nvPr/>
        </p:nvCxnSpPr>
        <p:spPr>
          <a:xfrm>
            <a:off x="1636236" y="1890275"/>
            <a:ext cx="954684" cy="2870615"/>
          </a:xfrm>
          <a:prstGeom prst="bentConnector3">
            <a:avLst>
              <a:gd name="adj1" fmla="val 50000"/>
            </a:avLst>
          </a:prstGeom>
          <a:ln w="63500"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5" name="Groupe 55"/>
          <p:cNvGrpSpPr/>
          <p:nvPr/>
        </p:nvGrpSpPr>
        <p:grpSpPr>
          <a:xfrm>
            <a:off x="637162" y="5986208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96" name="Rectangle 195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97" name="Ellipse 57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98" name="Ellipse 58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99" name="ZoneTexte 59"/>
          <p:cNvSpPr txBox="1"/>
          <p:nvPr/>
        </p:nvSpPr>
        <p:spPr>
          <a:xfrm>
            <a:off x="563002" y="6130695"/>
            <a:ext cx="1277594" cy="3385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Other Data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(eClaims, Providers)</a:t>
            </a:r>
          </a:p>
        </p:txBody>
      </p:sp>
      <p:graphicFrame>
        <p:nvGraphicFramePr>
          <p:cNvPr id="39" name="Object 3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9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Rectangle 9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>
              <a:latin typeface="Century Gothic"/>
              <a:ea typeface="+mj-ea"/>
              <a:cs typeface="+mj-cs"/>
              <a:sym typeface="Century Gothic"/>
            </a:endParaRPr>
          </a:p>
        </p:txBody>
      </p:sp>
      <p:sp>
        <p:nvSpPr>
          <p:cNvPr id="213" name="Espace réservé du numéro de diapositive 13"/>
          <p:cNvSpPr txBox="1">
            <a:spLocks/>
          </p:cNvSpPr>
          <p:nvPr/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01209A-EBCB-4229-9A21-B7869465F47A}" type="slidenum">
              <a:rPr lang="en-US" sz="800" smtClean="0">
                <a:solidFill>
                  <a:schemeClr val="tx2"/>
                </a:solidFill>
                <a:latin typeface="Century Gothic" pitchFamily="34" charset="0"/>
              </a:rPr>
              <a:pPr algn="r"/>
              <a:t>16</a:t>
            </a:fld>
            <a:r>
              <a:rPr lang="en-US" sz="800" dirty="0">
                <a:solidFill>
                  <a:schemeClr val="tx2"/>
                </a:solidFill>
                <a:latin typeface="Century Gothic" pitchFamily="34" charset="0"/>
              </a:rPr>
              <a:t>  | 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38581" y="394764"/>
            <a:ext cx="4834149" cy="33855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2200" b="1" dirty="0"/>
              <a:t>Current view </a:t>
            </a:r>
            <a:r>
              <a:rPr lang="en-US" sz="2200" dirty="0"/>
              <a:t>of Data Foundation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704266" y="6616100"/>
            <a:ext cx="43078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1704260" y="6706864"/>
            <a:ext cx="430786" cy="107399"/>
          </a:xfrm>
          <a:prstGeom prst="left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2181692" y="6459472"/>
            <a:ext cx="177709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+mj-lt"/>
                <a:cs typeface="Arial" pitchFamily="34" charset="0"/>
              </a:rPr>
              <a:t>Unstructured raw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81686" y="6662120"/>
            <a:ext cx="59499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+mj-lt"/>
                <a:cs typeface="Arial" pitchFamily="34" charset="0"/>
              </a:rPr>
              <a:t>Analytical output for insight/ action (to Business team); feedback on results (to Data team)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120920" y="6583442"/>
            <a:ext cx="430786" cy="0"/>
          </a:xfrm>
          <a:prstGeom prst="line">
            <a:avLst/>
          </a:prstGeom>
          <a:ln>
            <a:solidFill>
              <a:srgbClr val="002060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98346" y="6459472"/>
            <a:ext cx="177709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+mj-lt"/>
                <a:cs typeface="Arial" pitchFamily="34" charset="0"/>
              </a:rPr>
              <a:t>Structured raw data</a:t>
            </a:r>
          </a:p>
        </p:txBody>
      </p:sp>
      <p:sp>
        <p:nvSpPr>
          <p:cNvPr id="108" name="ZoneTexte 6"/>
          <p:cNvSpPr txBox="1"/>
          <p:nvPr/>
        </p:nvSpPr>
        <p:spPr>
          <a:xfrm>
            <a:off x="580979" y="772328"/>
            <a:ext cx="12872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sources</a:t>
            </a:r>
          </a:p>
        </p:txBody>
      </p:sp>
      <p:grpSp>
        <p:nvGrpSpPr>
          <p:cNvPr id="114" name="Groupe 11"/>
          <p:cNvGrpSpPr/>
          <p:nvPr/>
        </p:nvGrpSpPr>
        <p:grpSpPr>
          <a:xfrm>
            <a:off x="637162" y="3282718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17" name="Rectangle 116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0" name="Ellipse 7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4" name="Ellipse 9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25" name="ZoneTexte 14"/>
          <p:cNvSpPr txBox="1"/>
          <p:nvPr/>
        </p:nvSpPr>
        <p:spPr>
          <a:xfrm>
            <a:off x="804157" y="3473914"/>
            <a:ext cx="818138" cy="16927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Quotes</a:t>
            </a:r>
          </a:p>
        </p:txBody>
      </p:sp>
      <p:grpSp>
        <p:nvGrpSpPr>
          <p:cNvPr id="127" name="Groupe 15"/>
          <p:cNvGrpSpPr/>
          <p:nvPr/>
        </p:nvGrpSpPr>
        <p:grpSpPr>
          <a:xfrm>
            <a:off x="637162" y="1563100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28" name="Rectangle 127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30" name="Ellipse 17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31" name="Ellipse 18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32" name="ZoneTexte 19"/>
          <p:cNvSpPr txBox="1"/>
          <p:nvPr/>
        </p:nvSpPr>
        <p:spPr>
          <a:xfrm>
            <a:off x="774614" y="1743410"/>
            <a:ext cx="877225" cy="16927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Policies</a:t>
            </a:r>
          </a:p>
        </p:txBody>
      </p:sp>
      <p:grpSp>
        <p:nvGrpSpPr>
          <p:cNvPr id="140" name="Groupe 20"/>
          <p:cNvGrpSpPr/>
          <p:nvPr/>
        </p:nvGrpSpPr>
        <p:grpSpPr>
          <a:xfrm>
            <a:off x="637162" y="2056270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43" name="Rectangle 142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56" name="Ellipse 22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57" name="Ellipse 23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59" name="ZoneTexte 24"/>
          <p:cNvSpPr txBox="1"/>
          <p:nvPr/>
        </p:nvSpPr>
        <p:spPr>
          <a:xfrm>
            <a:off x="824611" y="2225694"/>
            <a:ext cx="777231" cy="16927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Claims</a:t>
            </a:r>
          </a:p>
        </p:txBody>
      </p:sp>
      <p:grpSp>
        <p:nvGrpSpPr>
          <p:cNvPr id="167" name="Groupe 30"/>
          <p:cNvGrpSpPr/>
          <p:nvPr/>
        </p:nvGrpSpPr>
        <p:grpSpPr>
          <a:xfrm>
            <a:off x="637162" y="4799633"/>
            <a:ext cx="1152128" cy="624015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70" name="Rectangle 169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73" name="Ellipse 32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80" name="Ellipse 33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81" name="ZoneTexte 34"/>
          <p:cNvSpPr txBox="1"/>
          <p:nvPr/>
        </p:nvSpPr>
        <p:spPr>
          <a:xfrm>
            <a:off x="848543" y="5027673"/>
            <a:ext cx="729367" cy="3385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Customer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Satisfaction</a:t>
            </a:r>
          </a:p>
        </p:txBody>
      </p:sp>
      <p:grpSp>
        <p:nvGrpSpPr>
          <p:cNvPr id="182" name="Groupe 35"/>
          <p:cNvGrpSpPr/>
          <p:nvPr/>
        </p:nvGrpSpPr>
        <p:grpSpPr>
          <a:xfrm>
            <a:off x="637162" y="5520030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87" name="Ellipse 37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88" name="Ellipse 38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89" name="ZoneTexte 39"/>
          <p:cNvSpPr txBox="1"/>
          <p:nvPr/>
        </p:nvSpPr>
        <p:spPr>
          <a:xfrm>
            <a:off x="804460" y="5710237"/>
            <a:ext cx="817533" cy="16927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Digital Media</a:t>
            </a:r>
          </a:p>
        </p:txBody>
      </p:sp>
      <p:grpSp>
        <p:nvGrpSpPr>
          <p:cNvPr id="212" name="Groupe 30"/>
          <p:cNvGrpSpPr/>
          <p:nvPr/>
        </p:nvGrpSpPr>
        <p:grpSpPr>
          <a:xfrm>
            <a:off x="637162" y="2534672"/>
            <a:ext cx="1152128" cy="629727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214" name="Rectangle 213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5" name="Ellipse 32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6" name="Ellipse 33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207" name="Groupe 20"/>
          <p:cNvGrpSpPr/>
          <p:nvPr/>
        </p:nvGrpSpPr>
        <p:grpSpPr>
          <a:xfrm>
            <a:off x="637162" y="4341901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208" name="Rectangle 207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09" name="Ellipse 22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0" name="Ellipse 23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211" name="ZoneTexte 24"/>
          <p:cNvSpPr txBox="1"/>
          <p:nvPr/>
        </p:nvSpPr>
        <p:spPr>
          <a:xfrm>
            <a:off x="660190" y="4522211"/>
            <a:ext cx="1106072" cy="16927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Customer DB</a:t>
            </a:r>
          </a:p>
        </p:txBody>
      </p:sp>
      <p:sp>
        <p:nvSpPr>
          <p:cNvPr id="217" name="ZoneTexte 34"/>
          <p:cNvSpPr txBox="1"/>
          <p:nvPr/>
        </p:nvSpPr>
        <p:spPr>
          <a:xfrm>
            <a:off x="639351" y="2768424"/>
            <a:ext cx="1147750" cy="3385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Master Data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(Broker, Product..)</a:t>
            </a:r>
          </a:p>
        </p:txBody>
      </p:sp>
      <p:grpSp>
        <p:nvGrpSpPr>
          <p:cNvPr id="218" name="Groupe 90"/>
          <p:cNvGrpSpPr/>
          <p:nvPr/>
        </p:nvGrpSpPr>
        <p:grpSpPr>
          <a:xfrm>
            <a:off x="2640779" y="1283833"/>
            <a:ext cx="1678330" cy="1375663"/>
            <a:chOff x="1862072" y="1882466"/>
            <a:chExt cx="1728192" cy="3130710"/>
          </a:xfrm>
        </p:grpSpPr>
        <p:sp>
          <p:nvSpPr>
            <p:cNvPr id="219" name="Ellipse 91"/>
            <p:cNvSpPr/>
            <p:nvPr/>
          </p:nvSpPr>
          <p:spPr>
            <a:xfrm>
              <a:off x="1862072" y="3824634"/>
              <a:ext cx="1728192" cy="118854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862072" y="2815366"/>
              <a:ext cx="1728192" cy="16328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Ellipse 93"/>
            <p:cNvSpPr/>
            <p:nvPr/>
          </p:nvSpPr>
          <p:spPr>
            <a:xfrm>
              <a:off x="1862072" y="1882466"/>
              <a:ext cx="1728192" cy="1618542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2060"/>
                  </a:solidFill>
                </a:rPr>
                <a:t>Reporting Platform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35763" y="2219316"/>
            <a:ext cx="113822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MIS</a:t>
            </a:r>
          </a:p>
        </p:txBody>
      </p:sp>
      <p:grpSp>
        <p:nvGrpSpPr>
          <p:cNvPr id="222" name="Groupe 11"/>
          <p:cNvGrpSpPr/>
          <p:nvPr/>
        </p:nvGrpSpPr>
        <p:grpSpPr>
          <a:xfrm>
            <a:off x="637162" y="1082720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223" name="Rectangle 222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24" name="Ellipse 7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25" name="Ellipse 9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226" name="ZoneTexte 14"/>
          <p:cNvSpPr txBox="1"/>
          <p:nvPr/>
        </p:nvSpPr>
        <p:spPr>
          <a:xfrm>
            <a:off x="804157" y="1263030"/>
            <a:ext cx="818138" cy="16927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grpSp>
        <p:nvGrpSpPr>
          <p:cNvPr id="162" name="Groupe 25"/>
          <p:cNvGrpSpPr/>
          <p:nvPr/>
        </p:nvGrpSpPr>
        <p:grpSpPr>
          <a:xfrm>
            <a:off x="637162" y="3741611"/>
            <a:ext cx="1152128" cy="582422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63" name="Rectangle 162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64" name="Ellipse 27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65" name="Ellipse 28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66" name="ZoneTexte 29"/>
          <p:cNvSpPr txBox="1"/>
          <p:nvPr/>
        </p:nvSpPr>
        <p:spPr>
          <a:xfrm>
            <a:off x="630534" y="3942704"/>
            <a:ext cx="1165384" cy="3385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CRM / Interactions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(Tel, email, SMS)</a:t>
            </a:r>
          </a:p>
        </p:txBody>
      </p:sp>
      <p:sp>
        <p:nvSpPr>
          <p:cNvPr id="227" name="Accolade ouvrante 40"/>
          <p:cNvSpPr/>
          <p:nvPr/>
        </p:nvSpPr>
        <p:spPr>
          <a:xfrm>
            <a:off x="522717" y="1117758"/>
            <a:ext cx="45719" cy="19907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73968" y="1977505"/>
            <a:ext cx="370114" cy="301545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8" name="Accolade ouvrante 40"/>
          <p:cNvSpPr/>
          <p:nvPr/>
        </p:nvSpPr>
        <p:spPr>
          <a:xfrm>
            <a:off x="522717" y="3342547"/>
            <a:ext cx="45719" cy="19907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Oval 228"/>
          <p:cNvSpPr/>
          <p:nvPr/>
        </p:nvSpPr>
        <p:spPr>
          <a:xfrm>
            <a:off x="73968" y="4173260"/>
            <a:ext cx="370114" cy="301545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0" name="Accolade ouvrante 40"/>
          <p:cNvSpPr/>
          <p:nvPr/>
        </p:nvSpPr>
        <p:spPr>
          <a:xfrm>
            <a:off x="528886" y="5621766"/>
            <a:ext cx="45719" cy="74181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Oval 230"/>
          <p:cNvSpPr/>
          <p:nvPr/>
        </p:nvSpPr>
        <p:spPr>
          <a:xfrm>
            <a:off x="73968" y="5841898"/>
            <a:ext cx="370114" cy="301545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32" name="Oval 231"/>
          <p:cNvSpPr/>
          <p:nvPr/>
        </p:nvSpPr>
        <p:spPr>
          <a:xfrm>
            <a:off x="900715" y="14671"/>
            <a:ext cx="315599" cy="262364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319937" y="72334"/>
            <a:ext cx="7457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+mj-lt"/>
                <a:cs typeface="Arial" pitchFamily="34" charset="0"/>
              </a:rPr>
              <a:t>Core data</a:t>
            </a:r>
          </a:p>
        </p:txBody>
      </p:sp>
      <p:sp>
        <p:nvSpPr>
          <p:cNvPr id="234" name="Oval 233"/>
          <p:cNvSpPr/>
          <p:nvPr/>
        </p:nvSpPr>
        <p:spPr>
          <a:xfrm>
            <a:off x="2232023" y="14671"/>
            <a:ext cx="315599" cy="262364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2663959" y="72334"/>
            <a:ext cx="7457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+mj-lt"/>
                <a:cs typeface="Arial" pitchFamily="34" charset="0"/>
              </a:rPr>
              <a:t>CRM data</a:t>
            </a:r>
          </a:p>
        </p:txBody>
      </p:sp>
      <p:sp>
        <p:nvSpPr>
          <p:cNvPr id="236" name="Oval 235"/>
          <p:cNvSpPr/>
          <p:nvPr/>
        </p:nvSpPr>
        <p:spPr>
          <a:xfrm>
            <a:off x="3538125" y="14671"/>
            <a:ext cx="315599" cy="262364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002719" y="72334"/>
            <a:ext cx="7457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+mj-lt"/>
                <a:cs typeface="Arial" pitchFamily="34" charset="0"/>
              </a:rPr>
              <a:t>Other data</a:t>
            </a:r>
          </a:p>
        </p:txBody>
      </p:sp>
      <p:cxnSp>
        <p:nvCxnSpPr>
          <p:cNvPr id="9" name="Elbow Connector 8"/>
          <p:cNvCxnSpPr>
            <a:stCxn id="223" idx="3"/>
            <a:endCxn id="220" idx="1"/>
          </p:cNvCxnSpPr>
          <p:nvPr/>
        </p:nvCxnSpPr>
        <p:spPr>
          <a:xfrm>
            <a:off x="1789290" y="1298744"/>
            <a:ext cx="851489" cy="753768"/>
          </a:xfrm>
          <a:prstGeom prst="bentConnector3">
            <a:avLst/>
          </a:prstGeom>
          <a:ln w="25400"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/>
          <p:nvPr/>
        </p:nvCxnSpPr>
        <p:spPr>
          <a:xfrm>
            <a:off x="1789290" y="1779124"/>
            <a:ext cx="851489" cy="273388"/>
          </a:xfrm>
          <a:prstGeom prst="bentConnector3">
            <a:avLst/>
          </a:prstGeom>
          <a:ln w="25400"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143" idx="3"/>
            <a:endCxn id="220" idx="1"/>
          </p:cNvCxnSpPr>
          <p:nvPr/>
        </p:nvCxnSpPr>
        <p:spPr>
          <a:xfrm flipV="1">
            <a:off x="1789290" y="2052512"/>
            <a:ext cx="851489" cy="219782"/>
          </a:xfrm>
          <a:prstGeom prst="bentConnector3">
            <a:avLst/>
          </a:prstGeom>
          <a:ln>
            <a:solidFill>
              <a:srgbClr val="002060"/>
            </a:solidFill>
            <a:prstDash val="dash"/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6374267" y="6550870"/>
            <a:ext cx="592605" cy="0"/>
          </a:xfrm>
          <a:prstGeom prst="line">
            <a:avLst/>
          </a:prstGeom>
          <a:ln>
            <a:solidFill>
              <a:srgbClr val="002060"/>
            </a:solidFill>
            <a:prstDash val="dash"/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7014978" y="6441890"/>
            <a:ext cx="9642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+mj-lt"/>
                <a:cs typeface="Arial" pitchFamily="34" charset="0"/>
              </a:rPr>
              <a:t>In progress</a:t>
            </a:r>
          </a:p>
        </p:txBody>
      </p:sp>
      <p:cxnSp>
        <p:nvCxnSpPr>
          <p:cNvPr id="244" name="Elbow Connector 243"/>
          <p:cNvCxnSpPr>
            <a:stCxn id="166" idx="3"/>
          </p:cNvCxnSpPr>
          <p:nvPr/>
        </p:nvCxnSpPr>
        <p:spPr>
          <a:xfrm flipV="1">
            <a:off x="1795918" y="4106366"/>
            <a:ext cx="385774" cy="5615"/>
          </a:xfrm>
          <a:prstGeom prst="bentConnector3">
            <a:avLst>
              <a:gd name="adj1" fmla="val 106436"/>
            </a:avLst>
          </a:prstGeom>
          <a:ln>
            <a:solidFill>
              <a:srgbClr val="002060"/>
            </a:solidFill>
            <a:prstDash val="dash"/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/>
          <p:nvPr/>
        </p:nvCxnSpPr>
        <p:spPr>
          <a:xfrm flipV="1">
            <a:off x="1766262" y="2054144"/>
            <a:ext cx="874517" cy="2520048"/>
          </a:xfrm>
          <a:prstGeom prst="bentConnector3">
            <a:avLst>
              <a:gd name="adj1" fmla="val 51245"/>
            </a:avLst>
          </a:prstGeom>
          <a:ln>
            <a:solidFill>
              <a:srgbClr val="002060"/>
            </a:solidFill>
            <a:prstDash val="dash"/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ZoneTexte 6"/>
          <p:cNvSpPr txBox="1"/>
          <p:nvPr/>
        </p:nvSpPr>
        <p:spPr>
          <a:xfrm>
            <a:off x="2455680" y="772328"/>
            <a:ext cx="18691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Consolidation</a:t>
            </a:r>
          </a:p>
        </p:txBody>
      </p:sp>
      <p:sp>
        <p:nvSpPr>
          <p:cNvPr id="259" name="ZoneTexte 6"/>
          <p:cNvSpPr txBox="1"/>
          <p:nvPr/>
        </p:nvSpPr>
        <p:spPr>
          <a:xfrm>
            <a:off x="5534215" y="772328"/>
            <a:ext cx="13372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Analysis</a:t>
            </a:r>
          </a:p>
        </p:txBody>
      </p:sp>
      <p:cxnSp>
        <p:nvCxnSpPr>
          <p:cNvPr id="258" name="Connecteur droit 62"/>
          <p:cNvCxnSpPr/>
          <p:nvPr/>
        </p:nvCxnSpPr>
        <p:spPr>
          <a:xfrm>
            <a:off x="4611831" y="1140176"/>
            <a:ext cx="0" cy="5106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081518" y="1276972"/>
            <a:ext cx="1298192" cy="872786"/>
            <a:chOff x="4673293" y="1243006"/>
            <a:chExt cx="1527730" cy="928524"/>
          </a:xfrm>
        </p:grpSpPr>
        <p:grpSp>
          <p:nvGrpSpPr>
            <p:cNvPr id="32" name="Group 31"/>
            <p:cNvGrpSpPr/>
            <p:nvPr/>
          </p:nvGrpSpPr>
          <p:grpSpPr>
            <a:xfrm>
              <a:off x="4673293" y="1243006"/>
              <a:ext cx="1302964" cy="658573"/>
              <a:chOff x="4902287" y="1263030"/>
              <a:chExt cx="1161056" cy="613943"/>
            </a:xfrm>
          </p:grpSpPr>
          <p:sp>
            <p:nvSpPr>
              <p:cNvPr id="253" name="Rounded Rectangle 252"/>
              <p:cNvSpPr/>
              <p:nvPr/>
            </p:nvSpPr>
            <p:spPr>
              <a:xfrm>
                <a:off x="4902287" y="1263030"/>
                <a:ext cx="1161056" cy="61394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254" name="Object 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702968"/>
                  </p:ext>
                </p:extLst>
              </p:nvPr>
            </p:nvGraphicFramePr>
            <p:xfrm>
              <a:off x="4951609" y="1329051"/>
              <a:ext cx="437259" cy="501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492" name="Photo Editor Photo" r:id="rId8" imgW="781159" imgH="895238" progId="MSPhotoEd.3">
                      <p:embed/>
                    </p:oleObj>
                  </mc:Choice>
                  <mc:Fallback>
                    <p:oleObj name="Photo Editor Photo" r:id="rId8" imgW="781159" imgH="895238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1609" y="1329051"/>
                            <a:ext cx="437259" cy="501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5" name="Object 7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1854677"/>
                  </p:ext>
                </p:extLst>
              </p:nvPr>
            </p:nvGraphicFramePr>
            <p:xfrm>
              <a:off x="5438190" y="1329051"/>
              <a:ext cx="533295" cy="4176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493" name="Photo Editor Photo" r:id="rId10" imgW="895238" imgH="942857" progId="MSPhotoEd.3">
                      <p:embed/>
                    </p:oleObj>
                  </mc:Choice>
                  <mc:Fallback>
                    <p:oleObj name="Photo Editor Photo" r:id="rId10" imgW="895238" imgH="942857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8190" y="1329051"/>
                            <a:ext cx="533295" cy="4176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260" name="Image 5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39" t="20301" r="18274" b="26420"/>
            <a:stretch/>
          </p:blipFill>
          <p:spPr>
            <a:xfrm>
              <a:off x="5019531" y="1779461"/>
              <a:ext cx="709491" cy="31536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4373" y="1754880"/>
              <a:ext cx="416650" cy="416650"/>
            </a:xfrm>
            <a:prstGeom prst="rect">
              <a:avLst/>
            </a:prstGeom>
          </p:spPr>
        </p:pic>
      </p:grpSp>
      <p:pic>
        <p:nvPicPr>
          <p:cNvPr id="261" name="Image 14" descr="AXA_PNG-51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44" y="1287119"/>
            <a:ext cx="540000" cy="540000"/>
          </a:xfrm>
          <a:prstGeom prst="rect">
            <a:avLst/>
          </a:prstGeom>
        </p:spPr>
      </p:pic>
      <p:sp>
        <p:nvSpPr>
          <p:cNvPr id="262" name="TextBox 261"/>
          <p:cNvSpPr txBox="1"/>
          <p:nvPr/>
        </p:nvSpPr>
        <p:spPr>
          <a:xfrm>
            <a:off x="6384312" y="1786200"/>
            <a:ext cx="964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Finance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S&amp;D</a:t>
            </a:r>
          </a:p>
        </p:txBody>
      </p:sp>
      <p:sp>
        <p:nvSpPr>
          <p:cNvPr id="263" name="Right Arrow 262"/>
          <p:cNvSpPr/>
          <p:nvPr/>
        </p:nvSpPr>
        <p:spPr>
          <a:xfrm>
            <a:off x="4407777" y="2364170"/>
            <a:ext cx="586529" cy="147983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4" name="Group 263"/>
          <p:cNvGrpSpPr/>
          <p:nvPr/>
        </p:nvGrpSpPr>
        <p:grpSpPr>
          <a:xfrm>
            <a:off x="5081518" y="2202260"/>
            <a:ext cx="1298192" cy="872786"/>
            <a:chOff x="4673293" y="1243006"/>
            <a:chExt cx="1527730" cy="928524"/>
          </a:xfrm>
        </p:grpSpPr>
        <p:grpSp>
          <p:nvGrpSpPr>
            <p:cNvPr id="265" name="Group 264"/>
            <p:cNvGrpSpPr/>
            <p:nvPr/>
          </p:nvGrpSpPr>
          <p:grpSpPr>
            <a:xfrm>
              <a:off x="4673293" y="1243006"/>
              <a:ext cx="1302964" cy="658573"/>
              <a:chOff x="4902287" y="1263030"/>
              <a:chExt cx="1161056" cy="613943"/>
            </a:xfrm>
          </p:grpSpPr>
          <p:sp>
            <p:nvSpPr>
              <p:cNvPr id="268" name="Rounded Rectangle 267"/>
              <p:cNvSpPr/>
              <p:nvPr/>
            </p:nvSpPr>
            <p:spPr>
              <a:xfrm>
                <a:off x="4902287" y="1263030"/>
                <a:ext cx="1161056" cy="61394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269" name="Object 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7722280"/>
                  </p:ext>
                </p:extLst>
              </p:nvPr>
            </p:nvGraphicFramePr>
            <p:xfrm>
              <a:off x="4951609" y="1329051"/>
              <a:ext cx="437259" cy="501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494" name="Photo Editor Photo" r:id="rId15" imgW="781159" imgH="895238" progId="MSPhotoEd.3">
                      <p:embed/>
                    </p:oleObj>
                  </mc:Choice>
                  <mc:Fallback>
                    <p:oleObj name="Photo Editor Photo" r:id="rId15" imgW="781159" imgH="895238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1609" y="1329051"/>
                            <a:ext cx="437259" cy="501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0" name="Object 7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2848349"/>
                  </p:ext>
                </p:extLst>
              </p:nvPr>
            </p:nvGraphicFramePr>
            <p:xfrm>
              <a:off x="5438190" y="1329051"/>
              <a:ext cx="533295" cy="4176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495" name="Photo Editor Photo" r:id="rId16" imgW="895238" imgH="942857" progId="MSPhotoEd.3">
                      <p:embed/>
                    </p:oleObj>
                  </mc:Choice>
                  <mc:Fallback>
                    <p:oleObj name="Photo Editor Photo" r:id="rId16" imgW="895238" imgH="942857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8190" y="1329051"/>
                            <a:ext cx="533295" cy="4176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266" name="Image 5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39" t="20301" r="18274" b="26420"/>
            <a:stretch/>
          </p:blipFill>
          <p:spPr>
            <a:xfrm>
              <a:off x="5019531" y="1779461"/>
              <a:ext cx="709491" cy="315363"/>
            </a:xfrm>
            <a:prstGeom prst="rect">
              <a:avLst/>
            </a:prstGeom>
          </p:spPr>
        </p:pic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4373" y="1754880"/>
              <a:ext cx="416650" cy="416650"/>
            </a:xfrm>
            <a:prstGeom prst="rect">
              <a:avLst/>
            </a:prstGeom>
          </p:spPr>
        </p:pic>
      </p:grpSp>
      <p:pic>
        <p:nvPicPr>
          <p:cNvPr id="273" name="Picture 27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4620" y="2323987"/>
            <a:ext cx="948207" cy="37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4" name="Ellipse 12"/>
          <p:cNvSpPr/>
          <p:nvPr/>
        </p:nvSpPr>
        <p:spPr>
          <a:xfrm>
            <a:off x="2590920" y="5466101"/>
            <a:ext cx="1728192" cy="86393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5" name="Rectangle 274"/>
          <p:cNvSpPr/>
          <p:nvPr/>
        </p:nvSpPr>
        <p:spPr>
          <a:xfrm>
            <a:off x="2590920" y="3562577"/>
            <a:ext cx="1728192" cy="2396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6" name="Ellipse 2"/>
          <p:cNvSpPr/>
          <p:nvPr/>
        </p:nvSpPr>
        <p:spPr>
          <a:xfrm>
            <a:off x="2590920" y="2982759"/>
            <a:ext cx="1728192" cy="126546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Data Lake</a:t>
            </a:r>
          </a:p>
        </p:txBody>
      </p:sp>
      <p:grpSp>
        <p:nvGrpSpPr>
          <p:cNvPr id="290" name="Groupe 89"/>
          <p:cNvGrpSpPr>
            <a:grpSpLocks noChangeAspect="1"/>
          </p:cNvGrpSpPr>
          <p:nvPr/>
        </p:nvGrpSpPr>
        <p:grpSpPr bwMode="auto">
          <a:xfrm>
            <a:off x="2784144" y="4505110"/>
            <a:ext cx="376238" cy="382587"/>
            <a:chOff x="10277475" y="4330700"/>
            <a:chExt cx="754063" cy="765175"/>
          </a:xfrm>
        </p:grpSpPr>
        <p:sp>
          <p:nvSpPr>
            <p:cNvPr id="291" name="Oval 27"/>
            <p:cNvSpPr>
              <a:spLocks noChangeArrowheads="1"/>
            </p:cNvSpPr>
            <p:nvPr/>
          </p:nvSpPr>
          <p:spPr bwMode="auto">
            <a:xfrm>
              <a:off x="10277475" y="4330700"/>
              <a:ext cx="754063" cy="7651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2" name="Freeform 28"/>
            <p:cNvSpPr>
              <a:spLocks noEditPoints="1"/>
            </p:cNvSpPr>
            <p:nvPr/>
          </p:nvSpPr>
          <p:spPr bwMode="auto">
            <a:xfrm>
              <a:off x="10390188" y="4556125"/>
              <a:ext cx="530225" cy="314325"/>
            </a:xfrm>
            <a:custGeom>
              <a:avLst/>
              <a:gdLst>
                <a:gd name="T0" fmla="*/ 2147483646 w 47"/>
                <a:gd name="T1" fmla="*/ 2147483646 h 28"/>
                <a:gd name="T2" fmla="*/ 2147483646 w 47"/>
                <a:gd name="T3" fmla="*/ 2147483646 h 28"/>
                <a:gd name="T4" fmla="*/ 2147483646 w 47"/>
                <a:gd name="T5" fmla="*/ 2147483646 h 28"/>
                <a:gd name="T6" fmla="*/ 2147483646 w 47"/>
                <a:gd name="T7" fmla="*/ 2147483646 h 28"/>
                <a:gd name="T8" fmla="*/ 2147483646 w 47"/>
                <a:gd name="T9" fmla="*/ 2147483646 h 28"/>
                <a:gd name="T10" fmla="*/ 2147483646 w 47"/>
                <a:gd name="T11" fmla="*/ 2147483646 h 28"/>
                <a:gd name="T12" fmla="*/ 2147483646 w 47"/>
                <a:gd name="T13" fmla="*/ 2147483646 h 28"/>
                <a:gd name="T14" fmla="*/ 2147483646 w 47"/>
                <a:gd name="T15" fmla="*/ 2147483646 h 28"/>
                <a:gd name="T16" fmla="*/ 2147483646 w 47"/>
                <a:gd name="T17" fmla="*/ 2147483646 h 28"/>
                <a:gd name="T18" fmla="*/ 2147483646 w 47"/>
                <a:gd name="T19" fmla="*/ 2147483646 h 28"/>
                <a:gd name="T20" fmla="*/ 2147483646 w 47"/>
                <a:gd name="T21" fmla="*/ 2147483646 h 28"/>
                <a:gd name="T22" fmla="*/ 2147483646 w 47"/>
                <a:gd name="T23" fmla="*/ 0 h 28"/>
                <a:gd name="T24" fmla="*/ 2147483646 w 47"/>
                <a:gd name="T25" fmla="*/ 0 h 28"/>
                <a:gd name="T26" fmla="*/ 2147483646 w 47"/>
                <a:gd name="T27" fmla="*/ 2147483646 h 28"/>
                <a:gd name="T28" fmla="*/ 0 w 47"/>
                <a:gd name="T29" fmla="*/ 2147483646 h 28"/>
                <a:gd name="T30" fmla="*/ 2147483646 w 47"/>
                <a:gd name="T31" fmla="*/ 2147483646 h 28"/>
                <a:gd name="T32" fmla="*/ 2147483646 w 47"/>
                <a:gd name="T33" fmla="*/ 2147483646 h 28"/>
                <a:gd name="T34" fmla="*/ 2147483646 w 47"/>
                <a:gd name="T35" fmla="*/ 2147483646 h 28"/>
                <a:gd name="T36" fmla="*/ 2147483646 w 47"/>
                <a:gd name="T37" fmla="*/ 2147483646 h 28"/>
                <a:gd name="T38" fmla="*/ 2147483646 w 47"/>
                <a:gd name="T39" fmla="*/ 2147483646 h 28"/>
                <a:gd name="T40" fmla="*/ 2147483646 w 47"/>
                <a:gd name="T41" fmla="*/ 2147483646 h 28"/>
                <a:gd name="T42" fmla="*/ 2147483646 w 47"/>
                <a:gd name="T43" fmla="*/ 2147483646 h 28"/>
                <a:gd name="T44" fmla="*/ 2147483646 w 47"/>
                <a:gd name="T45" fmla="*/ 2147483646 h 28"/>
                <a:gd name="T46" fmla="*/ 2147483646 w 47"/>
                <a:gd name="T47" fmla="*/ 2147483646 h 28"/>
                <a:gd name="T48" fmla="*/ 2147483646 w 47"/>
                <a:gd name="T49" fmla="*/ 2147483646 h 28"/>
                <a:gd name="T50" fmla="*/ 2147483646 w 47"/>
                <a:gd name="T51" fmla="*/ 2147483646 h 28"/>
                <a:gd name="T52" fmla="*/ 2147483646 w 47"/>
                <a:gd name="T53" fmla="*/ 2147483646 h 28"/>
                <a:gd name="T54" fmla="*/ 2147483646 w 47"/>
                <a:gd name="T55" fmla="*/ 2147483646 h 28"/>
                <a:gd name="T56" fmla="*/ 2147483646 w 47"/>
                <a:gd name="T57" fmla="*/ 2147483646 h 28"/>
                <a:gd name="T58" fmla="*/ 2147483646 w 47"/>
                <a:gd name="T59" fmla="*/ 2147483646 h 28"/>
                <a:gd name="T60" fmla="*/ 2147483646 w 47"/>
                <a:gd name="T61" fmla="*/ 2147483646 h 28"/>
                <a:gd name="T62" fmla="*/ 2147483646 w 47"/>
                <a:gd name="T63" fmla="*/ 2147483646 h 28"/>
                <a:gd name="T64" fmla="*/ 2147483646 w 47"/>
                <a:gd name="T65" fmla="*/ 2147483646 h 28"/>
                <a:gd name="T66" fmla="*/ 2147483646 w 47"/>
                <a:gd name="T67" fmla="*/ 2147483646 h 28"/>
                <a:gd name="T68" fmla="*/ 2147483646 w 47"/>
                <a:gd name="T69" fmla="*/ 2147483646 h 28"/>
                <a:gd name="T70" fmla="*/ 2147483646 w 47"/>
                <a:gd name="T71" fmla="*/ 2147483646 h 28"/>
                <a:gd name="T72" fmla="*/ 2147483646 w 47"/>
                <a:gd name="T73" fmla="*/ 2147483646 h 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7"/>
                <a:gd name="T112" fmla="*/ 0 h 28"/>
                <a:gd name="T113" fmla="*/ 47 w 47"/>
                <a:gd name="T114" fmla="*/ 28 h 2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7" h="28">
                  <a:moveTo>
                    <a:pt x="36" y="19"/>
                  </a:moveTo>
                  <a:cubicBezTo>
                    <a:pt x="34" y="19"/>
                    <a:pt x="32" y="21"/>
                    <a:pt x="32" y="23"/>
                  </a:cubicBezTo>
                  <a:cubicBezTo>
                    <a:pt x="32" y="26"/>
                    <a:pt x="34" y="28"/>
                    <a:pt x="36" y="28"/>
                  </a:cubicBezTo>
                  <a:cubicBezTo>
                    <a:pt x="39" y="28"/>
                    <a:pt x="41" y="26"/>
                    <a:pt x="41" y="23"/>
                  </a:cubicBezTo>
                  <a:cubicBezTo>
                    <a:pt x="41" y="21"/>
                    <a:pt x="39" y="19"/>
                    <a:pt x="36" y="19"/>
                  </a:cubicBezTo>
                  <a:close/>
                  <a:moveTo>
                    <a:pt x="11" y="19"/>
                  </a:moveTo>
                  <a:cubicBezTo>
                    <a:pt x="8" y="19"/>
                    <a:pt x="6" y="21"/>
                    <a:pt x="6" y="23"/>
                  </a:cubicBezTo>
                  <a:cubicBezTo>
                    <a:pt x="6" y="26"/>
                    <a:pt x="8" y="28"/>
                    <a:pt x="11" y="28"/>
                  </a:cubicBezTo>
                  <a:cubicBezTo>
                    <a:pt x="13" y="28"/>
                    <a:pt x="15" y="26"/>
                    <a:pt x="15" y="23"/>
                  </a:cubicBezTo>
                  <a:cubicBezTo>
                    <a:pt x="15" y="21"/>
                    <a:pt x="13" y="19"/>
                    <a:pt x="11" y="19"/>
                  </a:cubicBezTo>
                  <a:close/>
                  <a:moveTo>
                    <a:pt x="42" y="11"/>
                  </a:moveTo>
                  <a:cubicBezTo>
                    <a:pt x="41" y="5"/>
                    <a:pt x="36" y="0"/>
                    <a:pt x="30" y="0"/>
                  </a:cubicBezTo>
                  <a:cubicBezTo>
                    <a:pt x="27" y="0"/>
                    <a:pt x="22" y="0"/>
                    <a:pt x="19" y="0"/>
                  </a:cubicBezTo>
                  <a:cubicBezTo>
                    <a:pt x="14" y="0"/>
                    <a:pt x="9" y="6"/>
                    <a:pt x="8" y="11"/>
                  </a:cubicBezTo>
                  <a:cubicBezTo>
                    <a:pt x="8" y="11"/>
                    <a:pt x="0" y="12"/>
                    <a:pt x="0" y="17"/>
                  </a:cubicBezTo>
                  <a:cubicBezTo>
                    <a:pt x="0" y="21"/>
                    <a:pt x="1" y="23"/>
                    <a:pt x="5" y="24"/>
                  </a:cubicBezTo>
                  <a:cubicBezTo>
                    <a:pt x="5" y="24"/>
                    <a:pt x="5" y="24"/>
                    <a:pt x="5" y="23"/>
                  </a:cubicBezTo>
                  <a:cubicBezTo>
                    <a:pt x="5" y="20"/>
                    <a:pt x="8" y="18"/>
                    <a:pt x="11" y="18"/>
                  </a:cubicBezTo>
                  <a:cubicBezTo>
                    <a:pt x="14" y="18"/>
                    <a:pt x="17" y="20"/>
                    <a:pt x="17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1" y="24"/>
                    <a:pt x="26" y="24"/>
                    <a:pt x="30" y="24"/>
                  </a:cubicBezTo>
                  <a:cubicBezTo>
                    <a:pt x="30" y="24"/>
                    <a:pt x="30" y="24"/>
                    <a:pt x="30" y="23"/>
                  </a:cubicBezTo>
                  <a:cubicBezTo>
                    <a:pt x="30" y="20"/>
                    <a:pt x="33" y="18"/>
                    <a:pt x="36" y="18"/>
                  </a:cubicBezTo>
                  <a:cubicBezTo>
                    <a:pt x="39" y="18"/>
                    <a:pt x="42" y="20"/>
                    <a:pt x="42" y="23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5" y="23"/>
                    <a:pt x="47" y="21"/>
                    <a:pt x="47" y="18"/>
                  </a:cubicBezTo>
                  <a:cubicBezTo>
                    <a:pt x="47" y="15"/>
                    <a:pt x="45" y="12"/>
                    <a:pt x="42" y="11"/>
                  </a:cubicBezTo>
                  <a:close/>
                  <a:moveTo>
                    <a:pt x="11" y="12"/>
                  </a:moveTo>
                  <a:cubicBezTo>
                    <a:pt x="11" y="7"/>
                    <a:pt x="15" y="3"/>
                    <a:pt x="20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11" y="12"/>
                  </a:lnTo>
                  <a:close/>
                  <a:moveTo>
                    <a:pt x="26" y="12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3"/>
                    <a:pt x="38" y="7"/>
                    <a:pt x="39" y="12"/>
                  </a:cubicBezTo>
                  <a:lnTo>
                    <a:pt x="2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3" name="Groupe 92"/>
          <p:cNvGrpSpPr>
            <a:grpSpLocks noChangeAspect="1"/>
          </p:cNvGrpSpPr>
          <p:nvPr/>
        </p:nvGrpSpPr>
        <p:grpSpPr bwMode="auto">
          <a:xfrm>
            <a:off x="3816406" y="4505110"/>
            <a:ext cx="382588" cy="382587"/>
            <a:chOff x="14701838" y="4319588"/>
            <a:chExt cx="765175" cy="765175"/>
          </a:xfrm>
        </p:grpSpPr>
        <p:sp>
          <p:nvSpPr>
            <p:cNvPr id="294" name="Oval 55"/>
            <p:cNvSpPr>
              <a:spLocks noChangeArrowheads="1"/>
            </p:cNvSpPr>
            <p:nvPr/>
          </p:nvSpPr>
          <p:spPr bwMode="auto">
            <a:xfrm>
              <a:off x="14701838" y="4319588"/>
              <a:ext cx="765175" cy="7651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5" name="Freeform 56"/>
            <p:cNvSpPr>
              <a:spLocks noEditPoints="1"/>
            </p:cNvSpPr>
            <p:nvPr/>
          </p:nvSpPr>
          <p:spPr bwMode="auto">
            <a:xfrm>
              <a:off x="14938375" y="4510088"/>
              <a:ext cx="292100" cy="395287"/>
            </a:xfrm>
            <a:custGeom>
              <a:avLst/>
              <a:gdLst>
                <a:gd name="T0" fmla="*/ 0 w 26"/>
                <a:gd name="T1" fmla="*/ 2147483646 h 35"/>
                <a:gd name="T2" fmla="*/ 0 w 26"/>
                <a:gd name="T3" fmla="*/ 2147483646 h 35"/>
                <a:gd name="T4" fmla="*/ 2147483646 w 26"/>
                <a:gd name="T5" fmla="*/ 2147483646 h 35"/>
                <a:gd name="T6" fmla="*/ 2147483646 w 26"/>
                <a:gd name="T7" fmla="*/ 2147483646 h 35"/>
                <a:gd name="T8" fmla="*/ 2147483646 w 26"/>
                <a:gd name="T9" fmla="*/ 2147483646 h 35"/>
                <a:gd name="T10" fmla="*/ 2147483646 w 26"/>
                <a:gd name="T11" fmla="*/ 2147483646 h 35"/>
                <a:gd name="T12" fmla="*/ 2147483646 w 26"/>
                <a:gd name="T13" fmla="*/ 2147483646 h 35"/>
                <a:gd name="T14" fmla="*/ 2147483646 w 26"/>
                <a:gd name="T15" fmla="*/ 2147483646 h 35"/>
                <a:gd name="T16" fmla="*/ 2147483646 w 26"/>
                <a:gd name="T17" fmla="*/ 2147483646 h 35"/>
                <a:gd name="T18" fmla="*/ 2147483646 w 26"/>
                <a:gd name="T19" fmla="*/ 2147483646 h 35"/>
                <a:gd name="T20" fmla="*/ 2147483646 w 26"/>
                <a:gd name="T21" fmla="*/ 2147483646 h 35"/>
                <a:gd name="T22" fmla="*/ 2147483646 w 26"/>
                <a:gd name="T23" fmla="*/ 2147483646 h 35"/>
                <a:gd name="T24" fmla="*/ 2147483646 w 26"/>
                <a:gd name="T25" fmla="*/ 0 h 35"/>
                <a:gd name="T26" fmla="*/ 2147483646 w 26"/>
                <a:gd name="T27" fmla="*/ 0 h 35"/>
                <a:gd name="T28" fmla="*/ 0 w 26"/>
                <a:gd name="T29" fmla="*/ 2147483646 h 35"/>
                <a:gd name="T30" fmla="*/ 2147483646 w 26"/>
                <a:gd name="T31" fmla="*/ 2147483646 h 35"/>
                <a:gd name="T32" fmla="*/ 2147483646 w 26"/>
                <a:gd name="T33" fmla="*/ 2147483646 h 35"/>
                <a:gd name="T34" fmla="*/ 2147483646 w 26"/>
                <a:gd name="T35" fmla="*/ 2147483646 h 35"/>
                <a:gd name="T36" fmla="*/ 2147483646 w 26"/>
                <a:gd name="T37" fmla="*/ 2147483646 h 35"/>
                <a:gd name="T38" fmla="*/ 2147483646 w 26"/>
                <a:gd name="T39" fmla="*/ 2147483646 h 35"/>
                <a:gd name="T40" fmla="*/ 2147483646 w 26"/>
                <a:gd name="T41" fmla="*/ 2147483646 h 35"/>
                <a:gd name="T42" fmla="*/ 2147483646 w 26"/>
                <a:gd name="T43" fmla="*/ 2147483646 h 35"/>
                <a:gd name="T44" fmla="*/ 2147483646 w 26"/>
                <a:gd name="T45" fmla="*/ 2147483646 h 35"/>
                <a:gd name="T46" fmla="*/ 2147483646 w 26"/>
                <a:gd name="T47" fmla="*/ 2147483646 h 35"/>
                <a:gd name="T48" fmla="*/ 2147483646 w 26"/>
                <a:gd name="T49" fmla="*/ 2147483646 h 35"/>
                <a:gd name="T50" fmla="*/ 2147483646 w 26"/>
                <a:gd name="T51" fmla="*/ 2147483646 h 35"/>
                <a:gd name="T52" fmla="*/ 2147483646 w 26"/>
                <a:gd name="T53" fmla="*/ 2147483646 h 35"/>
                <a:gd name="T54" fmla="*/ 2147483646 w 26"/>
                <a:gd name="T55" fmla="*/ 2147483646 h 35"/>
                <a:gd name="T56" fmla="*/ 2147483646 w 26"/>
                <a:gd name="T57" fmla="*/ 2147483646 h 35"/>
                <a:gd name="T58" fmla="*/ 2147483646 w 26"/>
                <a:gd name="T59" fmla="*/ 2147483646 h 35"/>
                <a:gd name="T60" fmla="*/ 2147483646 w 26"/>
                <a:gd name="T61" fmla="*/ 2147483646 h 35"/>
                <a:gd name="T62" fmla="*/ 2147483646 w 26"/>
                <a:gd name="T63" fmla="*/ 2147483646 h 35"/>
                <a:gd name="T64" fmla="*/ 2147483646 w 26"/>
                <a:gd name="T65" fmla="*/ 2147483646 h 35"/>
                <a:gd name="T66" fmla="*/ 2147483646 w 26"/>
                <a:gd name="T67" fmla="*/ 2147483646 h 35"/>
                <a:gd name="T68" fmla="*/ 2147483646 w 26"/>
                <a:gd name="T69" fmla="*/ 2147483646 h 35"/>
                <a:gd name="T70" fmla="*/ 2147483646 w 26"/>
                <a:gd name="T71" fmla="*/ 2147483646 h 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6"/>
                <a:gd name="T109" fmla="*/ 0 h 35"/>
                <a:gd name="T110" fmla="*/ 26 w 26"/>
                <a:gd name="T111" fmla="*/ 35 h 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6" h="35">
                  <a:moveTo>
                    <a:pt x="0" y="1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1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6" y="35"/>
                    <a:pt x="26" y="34"/>
                    <a:pt x="26" y="3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3"/>
                    <a:pt x="22" y="22"/>
                    <a:pt x="22" y="21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3"/>
                    <a:pt x="23" y="12"/>
                    <a:pt x="24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  <a:moveTo>
                    <a:pt x="7" y="16"/>
                  </a:moveTo>
                  <a:cubicBezTo>
                    <a:pt x="7" y="16"/>
                    <a:pt x="8" y="16"/>
                    <a:pt x="8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5" y="23"/>
                    <a:pt x="1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7" y="19"/>
                    <a:pt x="7" y="19"/>
                  </a:cubicBezTo>
                  <a:lnTo>
                    <a:pt x="7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57"/>
            <p:cNvSpPr>
              <a:spLocks/>
            </p:cNvSpPr>
            <p:nvPr/>
          </p:nvSpPr>
          <p:spPr bwMode="auto">
            <a:xfrm>
              <a:off x="15208250" y="4656138"/>
              <a:ext cx="22225" cy="90487"/>
            </a:xfrm>
            <a:custGeom>
              <a:avLst/>
              <a:gdLst>
                <a:gd name="T0" fmla="*/ 0 w 2"/>
                <a:gd name="T1" fmla="*/ 2147483646 h 8"/>
                <a:gd name="T2" fmla="*/ 0 w 2"/>
                <a:gd name="T3" fmla="*/ 2147483646 h 8"/>
                <a:gd name="T4" fmla="*/ 0 w 2"/>
                <a:gd name="T5" fmla="*/ 2147483646 h 8"/>
                <a:gd name="T6" fmla="*/ 2147483646 w 2"/>
                <a:gd name="T7" fmla="*/ 2147483646 h 8"/>
                <a:gd name="T8" fmla="*/ 2147483646 w 2"/>
                <a:gd name="T9" fmla="*/ 0 h 8"/>
                <a:gd name="T10" fmla="*/ 0 w 2"/>
                <a:gd name="T11" fmla="*/ 0 h 8"/>
                <a:gd name="T12" fmla="*/ 0 w 2"/>
                <a:gd name="T13" fmla="*/ 2147483646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"/>
                <a:gd name="T22" fmla="*/ 0 h 8"/>
                <a:gd name="T23" fmla="*/ 2 w 2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" h="8">
                  <a:moveTo>
                    <a:pt x="0" y="1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Oval 53"/>
          <p:cNvSpPr/>
          <p:nvPr/>
        </p:nvSpPr>
        <p:spPr>
          <a:xfrm>
            <a:off x="1457415" y="1798770"/>
            <a:ext cx="178821" cy="183009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458952" y="2304144"/>
            <a:ext cx="173881" cy="18127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544994" y="4599710"/>
            <a:ext cx="193161" cy="139844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5081518" y="3990182"/>
            <a:ext cx="1107197" cy="1270718"/>
            <a:chOff x="4707114" y="3944404"/>
            <a:chExt cx="1107197" cy="1270718"/>
          </a:xfrm>
        </p:grpSpPr>
        <p:sp>
          <p:nvSpPr>
            <p:cNvPr id="304" name="Rounded Rectangle 303"/>
            <p:cNvSpPr/>
            <p:nvPr/>
          </p:nvSpPr>
          <p:spPr>
            <a:xfrm>
              <a:off x="4707114" y="3944404"/>
              <a:ext cx="1107197" cy="1270718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05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7333066"/>
                </p:ext>
              </p:extLst>
            </p:nvPr>
          </p:nvGraphicFramePr>
          <p:xfrm>
            <a:off x="4754148" y="4009893"/>
            <a:ext cx="416975" cy="497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496" name="Photo Editor Photo" r:id="rId18" imgW="781159" imgH="895238" progId="MSPhotoEd.3">
                    <p:embed/>
                  </p:oleObj>
                </mc:Choice>
                <mc:Fallback>
                  <p:oleObj name="Photo Editor Photo" r:id="rId18" imgW="781159" imgH="895238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4148" y="4009893"/>
                          <a:ext cx="416975" cy="497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6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4720203"/>
                </p:ext>
              </p:extLst>
            </p:nvPr>
          </p:nvGraphicFramePr>
          <p:xfrm>
            <a:off x="5218158" y="4009893"/>
            <a:ext cx="508557" cy="414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497" name="Photo Editor Photo" r:id="rId19" imgW="895238" imgH="942857" progId="MSPhotoEd.3">
                    <p:embed/>
                  </p:oleObj>
                </mc:Choice>
                <mc:Fallback>
                  <p:oleObj name="Photo Editor Photo" r:id="rId19" imgW="895238" imgH="942857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8158" y="4009893"/>
                          <a:ext cx="508557" cy="414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840" y="4427156"/>
              <a:ext cx="602892" cy="717031"/>
            </a:xfrm>
            <a:prstGeom prst="rect">
              <a:avLst/>
            </a:prstGeom>
          </p:spPr>
        </p:pic>
      </p:grpSp>
      <p:pic>
        <p:nvPicPr>
          <p:cNvPr id="307" name="Image 53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7" t="38306" r="14978" b="40200"/>
          <a:stretch/>
        </p:blipFill>
        <p:spPr>
          <a:xfrm>
            <a:off x="5601439" y="5490753"/>
            <a:ext cx="1084209" cy="18838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12" y="5044718"/>
            <a:ext cx="385564" cy="385564"/>
          </a:xfrm>
          <a:prstGeom prst="rect">
            <a:avLst/>
          </a:prstGeom>
        </p:spPr>
      </p:pic>
      <p:sp>
        <p:nvSpPr>
          <p:cNvPr id="309" name="Right Arrow 308"/>
          <p:cNvSpPr/>
          <p:nvPr/>
        </p:nvSpPr>
        <p:spPr>
          <a:xfrm>
            <a:off x="4407777" y="4606849"/>
            <a:ext cx="586529" cy="147983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0" name="Image 14" descr="AXA_PNG-51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44" y="3931513"/>
            <a:ext cx="540000" cy="540000"/>
          </a:xfrm>
          <a:prstGeom prst="rect">
            <a:avLst/>
          </a:prstGeom>
        </p:spPr>
      </p:pic>
      <p:sp>
        <p:nvSpPr>
          <p:cNvPr id="311" name="TextBox 310"/>
          <p:cNvSpPr txBox="1"/>
          <p:nvPr/>
        </p:nvSpPr>
        <p:spPr>
          <a:xfrm>
            <a:off x="6384312" y="4430594"/>
            <a:ext cx="96426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Actuaries</a:t>
            </a:r>
          </a:p>
        </p:txBody>
      </p:sp>
      <p:pic>
        <p:nvPicPr>
          <p:cNvPr id="312" name="Image 14" descr="AXA_PNG-51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44" y="4713178"/>
            <a:ext cx="540000" cy="540000"/>
          </a:xfrm>
          <a:prstGeom prst="rect">
            <a:avLst/>
          </a:prstGeom>
        </p:spPr>
      </p:pic>
      <p:sp>
        <p:nvSpPr>
          <p:cNvPr id="313" name="TextBox 312"/>
          <p:cNvSpPr txBox="1"/>
          <p:nvPr/>
        </p:nvSpPr>
        <p:spPr>
          <a:xfrm>
            <a:off x="6384312" y="5212259"/>
            <a:ext cx="96426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Operations</a:t>
            </a:r>
          </a:p>
        </p:txBody>
      </p:sp>
      <p:pic>
        <p:nvPicPr>
          <p:cNvPr id="314" name="Image 26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92" y="5216393"/>
            <a:ext cx="557647" cy="222738"/>
          </a:xfrm>
          <a:prstGeom prst="rect">
            <a:avLst/>
          </a:prstGeom>
        </p:spPr>
      </p:pic>
      <p:grpSp>
        <p:nvGrpSpPr>
          <p:cNvPr id="315" name="Groupe 90"/>
          <p:cNvGrpSpPr>
            <a:grpSpLocks noChangeAspect="1"/>
          </p:cNvGrpSpPr>
          <p:nvPr/>
        </p:nvGrpSpPr>
        <p:grpSpPr bwMode="auto">
          <a:xfrm>
            <a:off x="3297101" y="4505110"/>
            <a:ext cx="382587" cy="382587"/>
            <a:chOff x="11730038" y="4330700"/>
            <a:chExt cx="765175" cy="765175"/>
          </a:xfrm>
        </p:grpSpPr>
        <p:sp>
          <p:nvSpPr>
            <p:cNvPr id="316" name="Oval 49"/>
            <p:cNvSpPr>
              <a:spLocks noChangeArrowheads="1"/>
            </p:cNvSpPr>
            <p:nvPr/>
          </p:nvSpPr>
          <p:spPr bwMode="auto">
            <a:xfrm>
              <a:off x="11730038" y="4330700"/>
              <a:ext cx="765175" cy="765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" name="Freeform 50"/>
            <p:cNvSpPr>
              <a:spLocks noEditPoints="1"/>
            </p:cNvSpPr>
            <p:nvPr/>
          </p:nvSpPr>
          <p:spPr bwMode="auto">
            <a:xfrm>
              <a:off x="11944350" y="4521200"/>
              <a:ext cx="338138" cy="384175"/>
            </a:xfrm>
            <a:custGeom>
              <a:avLst/>
              <a:gdLst>
                <a:gd name="T0" fmla="*/ 2147483646 w 30"/>
                <a:gd name="T1" fmla="*/ 2147483646 h 34"/>
                <a:gd name="T2" fmla="*/ 2147483646 w 30"/>
                <a:gd name="T3" fmla="*/ 2147483646 h 34"/>
                <a:gd name="T4" fmla="*/ 2147483646 w 30"/>
                <a:gd name="T5" fmla="*/ 2147483646 h 34"/>
                <a:gd name="T6" fmla="*/ 2147483646 w 30"/>
                <a:gd name="T7" fmla="*/ 2147483646 h 34"/>
                <a:gd name="T8" fmla="*/ 2147483646 w 30"/>
                <a:gd name="T9" fmla="*/ 2147483646 h 34"/>
                <a:gd name="T10" fmla="*/ 0 w 30"/>
                <a:gd name="T11" fmla="*/ 2147483646 h 34"/>
                <a:gd name="T12" fmla="*/ 2147483646 w 30"/>
                <a:gd name="T13" fmla="*/ 2147483646 h 34"/>
                <a:gd name="T14" fmla="*/ 2147483646 w 30"/>
                <a:gd name="T15" fmla="*/ 2147483646 h 34"/>
                <a:gd name="T16" fmla="*/ 2147483646 w 30"/>
                <a:gd name="T17" fmla="*/ 2147483646 h 34"/>
                <a:gd name="T18" fmla="*/ 2147483646 w 30"/>
                <a:gd name="T19" fmla="*/ 2147483646 h 34"/>
                <a:gd name="T20" fmla="*/ 2147483646 w 30"/>
                <a:gd name="T21" fmla="*/ 2147483646 h 34"/>
                <a:gd name="T22" fmla="*/ 2147483646 w 30"/>
                <a:gd name="T23" fmla="*/ 2147483646 h 34"/>
                <a:gd name="T24" fmla="*/ 2147483646 w 30"/>
                <a:gd name="T25" fmla="*/ 2147483646 h 34"/>
                <a:gd name="T26" fmla="*/ 2147483646 w 30"/>
                <a:gd name="T27" fmla="*/ 2147483646 h 34"/>
                <a:gd name="T28" fmla="*/ 2147483646 w 30"/>
                <a:gd name="T29" fmla="*/ 2147483646 h 34"/>
                <a:gd name="T30" fmla="*/ 2147483646 w 30"/>
                <a:gd name="T31" fmla="*/ 2147483646 h 34"/>
                <a:gd name="T32" fmla="*/ 2147483646 w 30"/>
                <a:gd name="T33" fmla="*/ 2147483646 h 34"/>
                <a:gd name="T34" fmla="*/ 2147483646 w 30"/>
                <a:gd name="T35" fmla="*/ 2147483646 h 34"/>
                <a:gd name="T36" fmla="*/ 2147483646 w 30"/>
                <a:gd name="T37" fmla="*/ 2147483646 h 34"/>
                <a:gd name="T38" fmla="*/ 2147483646 w 30"/>
                <a:gd name="T39" fmla="*/ 2147483646 h 34"/>
                <a:gd name="T40" fmla="*/ 2147483646 w 30"/>
                <a:gd name="T41" fmla="*/ 2147483646 h 34"/>
                <a:gd name="T42" fmla="*/ 2147483646 w 30"/>
                <a:gd name="T43" fmla="*/ 2147483646 h 34"/>
                <a:gd name="T44" fmla="*/ 2147483646 w 30"/>
                <a:gd name="T45" fmla="*/ 2147483646 h 34"/>
                <a:gd name="T46" fmla="*/ 2147483646 w 30"/>
                <a:gd name="T47" fmla="*/ 2147483646 h 34"/>
                <a:gd name="T48" fmla="*/ 2147483646 w 30"/>
                <a:gd name="T49" fmla="*/ 2147483646 h 34"/>
                <a:gd name="T50" fmla="*/ 2147483646 w 30"/>
                <a:gd name="T51" fmla="*/ 2147483646 h 34"/>
                <a:gd name="T52" fmla="*/ 2147483646 w 30"/>
                <a:gd name="T53" fmla="*/ 2147483646 h 34"/>
                <a:gd name="T54" fmla="*/ 2147483646 w 30"/>
                <a:gd name="T55" fmla="*/ 2147483646 h 34"/>
                <a:gd name="T56" fmla="*/ 2147483646 w 30"/>
                <a:gd name="T57" fmla="*/ 2147483646 h 34"/>
                <a:gd name="T58" fmla="*/ 2147483646 w 30"/>
                <a:gd name="T59" fmla="*/ 2147483646 h 34"/>
                <a:gd name="T60" fmla="*/ 2147483646 w 30"/>
                <a:gd name="T61" fmla="*/ 2147483646 h 34"/>
                <a:gd name="T62" fmla="*/ 2147483646 w 30"/>
                <a:gd name="T63" fmla="*/ 2147483646 h 34"/>
                <a:gd name="T64" fmla="*/ 2147483646 w 30"/>
                <a:gd name="T65" fmla="*/ 2147483646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"/>
                <a:gd name="T100" fmla="*/ 0 h 34"/>
                <a:gd name="T101" fmla="*/ 30 w 30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" h="34">
                  <a:moveTo>
                    <a:pt x="30" y="12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3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3"/>
                    <a:pt x="30" y="13"/>
                    <a:pt x="30" y="12"/>
                  </a:cubicBezTo>
                  <a:close/>
                  <a:moveTo>
                    <a:pt x="15" y="17"/>
                  </a:moveTo>
                  <a:cubicBezTo>
                    <a:pt x="13" y="17"/>
                    <a:pt x="11" y="15"/>
                    <a:pt x="11" y="13"/>
                  </a:cubicBezTo>
                  <a:cubicBezTo>
                    <a:pt x="11" y="10"/>
                    <a:pt x="13" y="9"/>
                    <a:pt x="15" y="9"/>
                  </a:cubicBezTo>
                  <a:cubicBezTo>
                    <a:pt x="17" y="9"/>
                    <a:pt x="19" y="10"/>
                    <a:pt x="19" y="13"/>
                  </a:cubicBezTo>
                  <a:cubicBezTo>
                    <a:pt x="19" y="15"/>
                    <a:pt x="17" y="17"/>
                    <a:pt x="15" y="17"/>
                  </a:cubicBezTo>
                  <a:close/>
                  <a:moveTo>
                    <a:pt x="12" y="34"/>
                  </a:moveTo>
                  <a:cubicBezTo>
                    <a:pt x="19" y="34"/>
                    <a:pt x="19" y="34"/>
                    <a:pt x="19" y="34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2" y="23"/>
                    <a:pt x="12" y="23"/>
                    <a:pt x="12" y="23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" name="Groupe 100"/>
          <p:cNvGrpSpPr>
            <a:grpSpLocks noChangeAspect="1"/>
          </p:cNvGrpSpPr>
          <p:nvPr/>
        </p:nvGrpSpPr>
        <p:grpSpPr bwMode="auto">
          <a:xfrm>
            <a:off x="4920140" y="5942"/>
            <a:ext cx="315889" cy="321132"/>
            <a:chOff x="8826500" y="7989888"/>
            <a:chExt cx="765175" cy="777875"/>
          </a:xfrm>
        </p:grpSpPr>
        <p:sp>
          <p:nvSpPr>
            <p:cNvPr id="320" name="Oval 53"/>
            <p:cNvSpPr>
              <a:spLocks noChangeArrowheads="1"/>
            </p:cNvSpPr>
            <p:nvPr/>
          </p:nvSpPr>
          <p:spPr bwMode="auto">
            <a:xfrm>
              <a:off x="8826500" y="7989888"/>
              <a:ext cx="765175" cy="77787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21" name="Freeform 54"/>
            <p:cNvSpPr>
              <a:spLocks noEditPoints="1"/>
            </p:cNvSpPr>
            <p:nvPr/>
          </p:nvSpPr>
          <p:spPr bwMode="auto">
            <a:xfrm>
              <a:off x="8972550" y="8135938"/>
              <a:ext cx="495300" cy="484187"/>
            </a:xfrm>
            <a:custGeom>
              <a:avLst/>
              <a:gdLst>
                <a:gd name="T0" fmla="*/ 2147483646 w 44"/>
                <a:gd name="T1" fmla="*/ 2147483646 h 43"/>
                <a:gd name="T2" fmla="*/ 2147483646 w 44"/>
                <a:gd name="T3" fmla="*/ 2147483646 h 43"/>
                <a:gd name="T4" fmla="*/ 2147483646 w 44"/>
                <a:gd name="T5" fmla="*/ 2147483646 h 43"/>
                <a:gd name="T6" fmla="*/ 2147483646 w 44"/>
                <a:gd name="T7" fmla="*/ 2147483646 h 43"/>
                <a:gd name="T8" fmla="*/ 2147483646 w 44"/>
                <a:gd name="T9" fmla="*/ 2147483646 h 43"/>
                <a:gd name="T10" fmla="*/ 2147483646 w 44"/>
                <a:gd name="T11" fmla="*/ 2147483646 h 43"/>
                <a:gd name="T12" fmla="*/ 2147483646 w 44"/>
                <a:gd name="T13" fmla="*/ 2147483646 h 43"/>
                <a:gd name="T14" fmla="*/ 2147483646 w 44"/>
                <a:gd name="T15" fmla="*/ 2147483646 h 43"/>
                <a:gd name="T16" fmla="*/ 2147483646 w 44"/>
                <a:gd name="T17" fmla="*/ 2147483646 h 43"/>
                <a:gd name="T18" fmla="*/ 2147483646 w 44"/>
                <a:gd name="T19" fmla="*/ 2147483646 h 43"/>
                <a:gd name="T20" fmla="*/ 2147483646 w 44"/>
                <a:gd name="T21" fmla="*/ 2147483646 h 43"/>
                <a:gd name="T22" fmla="*/ 2147483646 w 44"/>
                <a:gd name="T23" fmla="*/ 2147483646 h 43"/>
                <a:gd name="T24" fmla="*/ 2147483646 w 44"/>
                <a:gd name="T25" fmla="*/ 2147483646 h 43"/>
                <a:gd name="T26" fmla="*/ 2147483646 w 44"/>
                <a:gd name="T27" fmla="*/ 2147483646 h 43"/>
                <a:gd name="T28" fmla="*/ 2147483646 w 44"/>
                <a:gd name="T29" fmla="*/ 2147483646 h 43"/>
                <a:gd name="T30" fmla="*/ 2147483646 w 44"/>
                <a:gd name="T31" fmla="*/ 2147483646 h 43"/>
                <a:gd name="T32" fmla="*/ 2147483646 w 44"/>
                <a:gd name="T33" fmla="*/ 2147483646 h 43"/>
                <a:gd name="T34" fmla="*/ 2147483646 w 44"/>
                <a:gd name="T35" fmla="*/ 2147483646 h 43"/>
                <a:gd name="T36" fmla="*/ 2147483646 w 44"/>
                <a:gd name="T37" fmla="*/ 2147483646 h 43"/>
                <a:gd name="T38" fmla="*/ 2147483646 w 44"/>
                <a:gd name="T39" fmla="*/ 2147483646 h 43"/>
                <a:gd name="T40" fmla="*/ 2147483646 w 44"/>
                <a:gd name="T41" fmla="*/ 2147483646 h 43"/>
                <a:gd name="T42" fmla="*/ 2147483646 w 44"/>
                <a:gd name="T43" fmla="*/ 2147483646 h 43"/>
                <a:gd name="T44" fmla="*/ 2147483646 w 44"/>
                <a:gd name="T45" fmla="*/ 2147483646 h 43"/>
                <a:gd name="T46" fmla="*/ 2147483646 w 44"/>
                <a:gd name="T47" fmla="*/ 2147483646 h 43"/>
                <a:gd name="T48" fmla="*/ 2147483646 w 44"/>
                <a:gd name="T49" fmla="*/ 2147483646 h 43"/>
                <a:gd name="T50" fmla="*/ 2147483646 w 44"/>
                <a:gd name="T51" fmla="*/ 2147483646 h 43"/>
                <a:gd name="T52" fmla="*/ 2147483646 w 44"/>
                <a:gd name="T53" fmla="*/ 2147483646 h 43"/>
                <a:gd name="T54" fmla="*/ 0 w 44"/>
                <a:gd name="T55" fmla="*/ 2147483646 h 43"/>
                <a:gd name="T56" fmla="*/ 2147483646 w 44"/>
                <a:gd name="T57" fmla="*/ 2147483646 h 43"/>
                <a:gd name="T58" fmla="*/ 2147483646 w 44"/>
                <a:gd name="T59" fmla="*/ 2147483646 h 43"/>
                <a:gd name="T60" fmla="*/ 2147483646 w 44"/>
                <a:gd name="T61" fmla="*/ 2147483646 h 43"/>
                <a:gd name="T62" fmla="*/ 2147483646 w 44"/>
                <a:gd name="T63" fmla="*/ 2147483646 h 43"/>
                <a:gd name="T64" fmla="*/ 2147483646 w 44"/>
                <a:gd name="T65" fmla="*/ 2147483646 h 43"/>
                <a:gd name="T66" fmla="*/ 2147483646 w 44"/>
                <a:gd name="T67" fmla="*/ 2147483646 h 43"/>
                <a:gd name="T68" fmla="*/ 2147483646 w 44"/>
                <a:gd name="T69" fmla="*/ 2147483646 h 43"/>
                <a:gd name="T70" fmla="*/ 2147483646 w 44"/>
                <a:gd name="T71" fmla="*/ 2147483646 h 43"/>
                <a:gd name="T72" fmla="*/ 2147483646 w 44"/>
                <a:gd name="T73" fmla="*/ 2147483646 h 43"/>
                <a:gd name="T74" fmla="*/ 2147483646 w 44"/>
                <a:gd name="T75" fmla="*/ 2147483646 h 43"/>
                <a:gd name="T76" fmla="*/ 2147483646 w 44"/>
                <a:gd name="T77" fmla="*/ 2147483646 h 43"/>
                <a:gd name="T78" fmla="*/ 2147483646 w 44"/>
                <a:gd name="T79" fmla="*/ 2147483646 h 43"/>
                <a:gd name="T80" fmla="*/ 2147483646 w 44"/>
                <a:gd name="T81" fmla="*/ 2147483646 h 43"/>
                <a:gd name="T82" fmla="*/ 2147483646 w 44"/>
                <a:gd name="T83" fmla="*/ 2147483646 h 43"/>
                <a:gd name="T84" fmla="*/ 2147483646 w 44"/>
                <a:gd name="T85" fmla="*/ 2147483646 h 43"/>
                <a:gd name="T86" fmla="*/ 2147483646 w 44"/>
                <a:gd name="T87" fmla="*/ 2147483646 h 43"/>
                <a:gd name="T88" fmla="*/ 2147483646 w 44"/>
                <a:gd name="T89" fmla="*/ 2147483646 h 43"/>
                <a:gd name="T90" fmla="*/ 2147483646 w 44"/>
                <a:gd name="T91" fmla="*/ 2147483646 h 43"/>
                <a:gd name="T92" fmla="*/ 2147483646 w 44"/>
                <a:gd name="T93" fmla="*/ 2147483646 h 43"/>
                <a:gd name="T94" fmla="*/ 2147483646 w 44"/>
                <a:gd name="T95" fmla="*/ 2147483646 h 43"/>
                <a:gd name="T96" fmla="*/ 2147483646 w 44"/>
                <a:gd name="T97" fmla="*/ 0 h 43"/>
                <a:gd name="T98" fmla="*/ 2147483646 w 44"/>
                <a:gd name="T99" fmla="*/ 2147483646 h 43"/>
                <a:gd name="T100" fmla="*/ 2147483646 w 44"/>
                <a:gd name="T101" fmla="*/ 0 h 43"/>
                <a:gd name="T102" fmla="*/ 2147483646 w 44"/>
                <a:gd name="T103" fmla="*/ 2147483646 h 43"/>
                <a:gd name="T104" fmla="*/ 2147483646 w 44"/>
                <a:gd name="T105" fmla="*/ 2147483646 h 43"/>
                <a:gd name="T106" fmla="*/ 2147483646 w 44"/>
                <a:gd name="T107" fmla="*/ 2147483646 h 43"/>
                <a:gd name="T108" fmla="*/ 2147483646 w 44"/>
                <a:gd name="T109" fmla="*/ 2147483646 h 43"/>
                <a:gd name="T110" fmla="*/ 2147483646 w 44"/>
                <a:gd name="T111" fmla="*/ 2147483646 h 43"/>
                <a:gd name="T112" fmla="*/ 2147483646 w 44"/>
                <a:gd name="T113" fmla="*/ 2147483646 h 4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4"/>
                <a:gd name="T172" fmla="*/ 0 h 43"/>
                <a:gd name="T173" fmla="*/ 44 w 44"/>
                <a:gd name="T174" fmla="*/ 43 h 4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4" h="43">
                  <a:moveTo>
                    <a:pt x="41" y="17"/>
                  </a:moveTo>
                  <a:cubicBezTo>
                    <a:pt x="41" y="16"/>
                    <a:pt x="41" y="15"/>
                    <a:pt x="41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9"/>
                    <a:pt x="36" y="9"/>
                    <a:pt x="36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29" y="8"/>
                    <a:pt x="28" y="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2"/>
                    <a:pt x="22" y="12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20"/>
                    <a:pt x="22" y="2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8"/>
                    <a:pt x="44" y="18"/>
                    <a:pt x="44" y="18"/>
                  </a:cubicBezTo>
                  <a:lnTo>
                    <a:pt x="41" y="17"/>
                  </a:lnTo>
                  <a:close/>
                  <a:moveTo>
                    <a:pt x="35" y="18"/>
                  </a:moveTo>
                  <a:cubicBezTo>
                    <a:pt x="35" y="21"/>
                    <a:pt x="33" y="22"/>
                    <a:pt x="30" y="22"/>
                  </a:cubicBezTo>
                  <a:cubicBezTo>
                    <a:pt x="28" y="21"/>
                    <a:pt x="27" y="19"/>
                    <a:pt x="27" y="17"/>
                  </a:cubicBezTo>
                  <a:cubicBezTo>
                    <a:pt x="28" y="15"/>
                    <a:pt x="30" y="13"/>
                    <a:pt x="32" y="14"/>
                  </a:cubicBezTo>
                  <a:cubicBezTo>
                    <a:pt x="34" y="14"/>
                    <a:pt x="36" y="16"/>
                    <a:pt x="35" y="18"/>
                  </a:cubicBezTo>
                  <a:close/>
                  <a:moveTo>
                    <a:pt x="20" y="32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8"/>
                    <a:pt x="17" y="28"/>
                    <a:pt x="16" y="2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11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2" y="31"/>
                    <a:pt x="2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4" y="37"/>
                    <a:pt x="4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9" y="40"/>
                    <a:pt x="10" y="40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9"/>
                    <a:pt x="15" y="39"/>
                    <a:pt x="15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3"/>
                  </a:cubicBezTo>
                  <a:lnTo>
                    <a:pt x="20" y="32"/>
                  </a:lnTo>
                  <a:close/>
                  <a:moveTo>
                    <a:pt x="11" y="35"/>
                  </a:moveTo>
                  <a:cubicBezTo>
                    <a:pt x="9" y="36"/>
                    <a:pt x="7" y="35"/>
                    <a:pt x="7" y="33"/>
                  </a:cubicBezTo>
                  <a:cubicBezTo>
                    <a:pt x="7" y="31"/>
                    <a:pt x="8" y="30"/>
                    <a:pt x="10" y="29"/>
                  </a:cubicBezTo>
                  <a:cubicBezTo>
                    <a:pt x="11" y="29"/>
                    <a:pt x="13" y="30"/>
                    <a:pt x="13" y="32"/>
                  </a:cubicBezTo>
                  <a:cubicBezTo>
                    <a:pt x="14" y="33"/>
                    <a:pt x="12" y="35"/>
                    <a:pt x="11" y="35"/>
                  </a:cubicBezTo>
                  <a:close/>
                  <a:moveTo>
                    <a:pt x="8" y="7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1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lnTo>
                    <a:pt x="8" y="7"/>
                  </a:lnTo>
                  <a:close/>
                  <a:moveTo>
                    <a:pt x="14" y="4"/>
                  </a:moveTo>
                  <a:cubicBezTo>
                    <a:pt x="15" y="4"/>
                    <a:pt x="16" y="5"/>
                    <a:pt x="16" y="6"/>
                  </a:cubicBezTo>
                  <a:cubicBezTo>
                    <a:pt x="16" y="7"/>
                    <a:pt x="16" y="8"/>
                    <a:pt x="14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6"/>
                    <a:pt x="12" y="5"/>
                    <a:pt x="1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322" name="TextBox 321"/>
          <p:cNvSpPr txBox="1"/>
          <p:nvPr/>
        </p:nvSpPr>
        <p:spPr>
          <a:xfrm>
            <a:off x="5322164" y="91417"/>
            <a:ext cx="11328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+mj-lt"/>
                <a:cs typeface="Arial" pitchFamily="34" charset="0"/>
              </a:rPr>
              <a:t>Data Cleansing</a:t>
            </a:r>
          </a:p>
        </p:txBody>
      </p:sp>
      <p:grpSp>
        <p:nvGrpSpPr>
          <p:cNvPr id="323" name="Groupe 100"/>
          <p:cNvGrpSpPr>
            <a:grpSpLocks noChangeAspect="1"/>
          </p:cNvGrpSpPr>
          <p:nvPr/>
        </p:nvGrpSpPr>
        <p:grpSpPr bwMode="auto">
          <a:xfrm>
            <a:off x="458302" y="4513762"/>
            <a:ext cx="326771" cy="332195"/>
            <a:chOff x="8826500" y="7989888"/>
            <a:chExt cx="765175" cy="777875"/>
          </a:xfrm>
        </p:grpSpPr>
        <p:sp>
          <p:nvSpPr>
            <p:cNvPr id="324" name="Oval 53"/>
            <p:cNvSpPr>
              <a:spLocks noChangeArrowheads="1"/>
            </p:cNvSpPr>
            <p:nvPr/>
          </p:nvSpPr>
          <p:spPr bwMode="auto">
            <a:xfrm>
              <a:off x="8826500" y="7989888"/>
              <a:ext cx="765175" cy="77787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25" name="Freeform 54"/>
            <p:cNvSpPr>
              <a:spLocks noEditPoints="1"/>
            </p:cNvSpPr>
            <p:nvPr/>
          </p:nvSpPr>
          <p:spPr bwMode="auto">
            <a:xfrm>
              <a:off x="8972550" y="8135938"/>
              <a:ext cx="495300" cy="484187"/>
            </a:xfrm>
            <a:custGeom>
              <a:avLst/>
              <a:gdLst>
                <a:gd name="T0" fmla="*/ 2147483646 w 44"/>
                <a:gd name="T1" fmla="*/ 2147483646 h 43"/>
                <a:gd name="T2" fmla="*/ 2147483646 w 44"/>
                <a:gd name="T3" fmla="*/ 2147483646 h 43"/>
                <a:gd name="T4" fmla="*/ 2147483646 w 44"/>
                <a:gd name="T5" fmla="*/ 2147483646 h 43"/>
                <a:gd name="T6" fmla="*/ 2147483646 w 44"/>
                <a:gd name="T7" fmla="*/ 2147483646 h 43"/>
                <a:gd name="T8" fmla="*/ 2147483646 w 44"/>
                <a:gd name="T9" fmla="*/ 2147483646 h 43"/>
                <a:gd name="T10" fmla="*/ 2147483646 w 44"/>
                <a:gd name="T11" fmla="*/ 2147483646 h 43"/>
                <a:gd name="T12" fmla="*/ 2147483646 w 44"/>
                <a:gd name="T13" fmla="*/ 2147483646 h 43"/>
                <a:gd name="T14" fmla="*/ 2147483646 w 44"/>
                <a:gd name="T15" fmla="*/ 2147483646 h 43"/>
                <a:gd name="T16" fmla="*/ 2147483646 w 44"/>
                <a:gd name="T17" fmla="*/ 2147483646 h 43"/>
                <a:gd name="T18" fmla="*/ 2147483646 w 44"/>
                <a:gd name="T19" fmla="*/ 2147483646 h 43"/>
                <a:gd name="T20" fmla="*/ 2147483646 w 44"/>
                <a:gd name="T21" fmla="*/ 2147483646 h 43"/>
                <a:gd name="T22" fmla="*/ 2147483646 w 44"/>
                <a:gd name="T23" fmla="*/ 2147483646 h 43"/>
                <a:gd name="T24" fmla="*/ 2147483646 w 44"/>
                <a:gd name="T25" fmla="*/ 2147483646 h 43"/>
                <a:gd name="T26" fmla="*/ 2147483646 w 44"/>
                <a:gd name="T27" fmla="*/ 2147483646 h 43"/>
                <a:gd name="T28" fmla="*/ 2147483646 w 44"/>
                <a:gd name="T29" fmla="*/ 2147483646 h 43"/>
                <a:gd name="T30" fmla="*/ 2147483646 w 44"/>
                <a:gd name="T31" fmla="*/ 2147483646 h 43"/>
                <a:gd name="T32" fmla="*/ 2147483646 w 44"/>
                <a:gd name="T33" fmla="*/ 2147483646 h 43"/>
                <a:gd name="T34" fmla="*/ 2147483646 w 44"/>
                <a:gd name="T35" fmla="*/ 2147483646 h 43"/>
                <a:gd name="T36" fmla="*/ 2147483646 w 44"/>
                <a:gd name="T37" fmla="*/ 2147483646 h 43"/>
                <a:gd name="T38" fmla="*/ 2147483646 w 44"/>
                <a:gd name="T39" fmla="*/ 2147483646 h 43"/>
                <a:gd name="T40" fmla="*/ 2147483646 w 44"/>
                <a:gd name="T41" fmla="*/ 2147483646 h 43"/>
                <a:gd name="T42" fmla="*/ 2147483646 w 44"/>
                <a:gd name="T43" fmla="*/ 2147483646 h 43"/>
                <a:gd name="T44" fmla="*/ 2147483646 w 44"/>
                <a:gd name="T45" fmla="*/ 2147483646 h 43"/>
                <a:gd name="T46" fmla="*/ 2147483646 w 44"/>
                <a:gd name="T47" fmla="*/ 2147483646 h 43"/>
                <a:gd name="T48" fmla="*/ 2147483646 w 44"/>
                <a:gd name="T49" fmla="*/ 2147483646 h 43"/>
                <a:gd name="T50" fmla="*/ 2147483646 w 44"/>
                <a:gd name="T51" fmla="*/ 2147483646 h 43"/>
                <a:gd name="T52" fmla="*/ 2147483646 w 44"/>
                <a:gd name="T53" fmla="*/ 2147483646 h 43"/>
                <a:gd name="T54" fmla="*/ 0 w 44"/>
                <a:gd name="T55" fmla="*/ 2147483646 h 43"/>
                <a:gd name="T56" fmla="*/ 2147483646 w 44"/>
                <a:gd name="T57" fmla="*/ 2147483646 h 43"/>
                <a:gd name="T58" fmla="*/ 2147483646 w 44"/>
                <a:gd name="T59" fmla="*/ 2147483646 h 43"/>
                <a:gd name="T60" fmla="*/ 2147483646 w 44"/>
                <a:gd name="T61" fmla="*/ 2147483646 h 43"/>
                <a:gd name="T62" fmla="*/ 2147483646 w 44"/>
                <a:gd name="T63" fmla="*/ 2147483646 h 43"/>
                <a:gd name="T64" fmla="*/ 2147483646 w 44"/>
                <a:gd name="T65" fmla="*/ 2147483646 h 43"/>
                <a:gd name="T66" fmla="*/ 2147483646 w 44"/>
                <a:gd name="T67" fmla="*/ 2147483646 h 43"/>
                <a:gd name="T68" fmla="*/ 2147483646 w 44"/>
                <a:gd name="T69" fmla="*/ 2147483646 h 43"/>
                <a:gd name="T70" fmla="*/ 2147483646 w 44"/>
                <a:gd name="T71" fmla="*/ 2147483646 h 43"/>
                <a:gd name="T72" fmla="*/ 2147483646 w 44"/>
                <a:gd name="T73" fmla="*/ 2147483646 h 43"/>
                <a:gd name="T74" fmla="*/ 2147483646 w 44"/>
                <a:gd name="T75" fmla="*/ 2147483646 h 43"/>
                <a:gd name="T76" fmla="*/ 2147483646 w 44"/>
                <a:gd name="T77" fmla="*/ 2147483646 h 43"/>
                <a:gd name="T78" fmla="*/ 2147483646 w 44"/>
                <a:gd name="T79" fmla="*/ 2147483646 h 43"/>
                <a:gd name="T80" fmla="*/ 2147483646 w 44"/>
                <a:gd name="T81" fmla="*/ 2147483646 h 43"/>
                <a:gd name="T82" fmla="*/ 2147483646 w 44"/>
                <a:gd name="T83" fmla="*/ 2147483646 h 43"/>
                <a:gd name="T84" fmla="*/ 2147483646 w 44"/>
                <a:gd name="T85" fmla="*/ 2147483646 h 43"/>
                <a:gd name="T86" fmla="*/ 2147483646 w 44"/>
                <a:gd name="T87" fmla="*/ 2147483646 h 43"/>
                <a:gd name="T88" fmla="*/ 2147483646 w 44"/>
                <a:gd name="T89" fmla="*/ 2147483646 h 43"/>
                <a:gd name="T90" fmla="*/ 2147483646 w 44"/>
                <a:gd name="T91" fmla="*/ 2147483646 h 43"/>
                <a:gd name="T92" fmla="*/ 2147483646 w 44"/>
                <a:gd name="T93" fmla="*/ 2147483646 h 43"/>
                <a:gd name="T94" fmla="*/ 2147483646 w 44"/>
                <a:gd name="T95" fmla="*/ 2147483646 h 43"/>
                <a:gd name="T96" fmla="*/ 2147483646 w 44"/>
                <a:gd name="T97" fmla="*/ 0 h 43"/>
                <a:gd name="T98" fmla="*/ 2147483646 w 44"/>
                <a:gd name="T99" fmla="*/ 2147483646 h 43"/>
                <a:gd name="T100" fmla="*/ 2147483646 w 44"/>
                <a:gd name="T101" fmla="*/ 0 h 43"/>
                <a:gd name="T102" fmla="*/ 2147483646 w 44"/>
                <a:gd name="T103" fmla="*/ 2147483646 h 43"/>
                <a:gd name="T104" fmla="*/ 2147483646 w 44"/>
                <a:gd name="T105" fmla="*/ 2147483646 h 43"/>
                <a:gd name="T106" fmla="*/ 2147483646 w 44"/>
                <a:gd name="T107" fmla="*/ 2147483646 h 43"/>
                <a:gd name="T108" fmla="*/ 2147483646 w 44"/>
                <a:gd name="T109" fmla="*/ 2147483646 h 43"/>
                <a:gd name="T110" fmla="*/ 2147483646 w 44"/>
                <a:gd name="T111" fmla="*/ 2147483646 h 43"/>
                <a:gd name="T112" fmla="*/ 2147483646 w 44"/>
                <a:gd name="T113" fmla="*/ 2147483646 h 4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4"/>
                <a:gd name="T172" fmla="*/ 0 h 43"/>
                <a:gd name="T173" fmla="*/ 44 w 44"/>
                <a:gd name="T174" fmla="*/ 43 h 4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4" h="43">
                  <a:moveTo>
                    <a:pt x="41" y="17"/>
                  </a:moveTo>
                  <a:cubicBezTo>
                    <a:pt x="41" y="16"/>
                    <a:pt x="41" y="15"/>
                    <a:pt x="41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9"/>
                    <a:pt x="36" y="9"/>
                    <a:pt x="36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29" y="8"/>
                    <a:pt x="28" y="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2"/>
                    <a:pt x="22" y="12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20"/>
                    <a:pt x="22" y="2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8"/>
                    <a:pt x="44" y="18"/>
                    <a:pt x="44" y="18"/>
                  </a:cubicBezTo>
                  <a:lnTo>
                    <a:pt x="41" y="17"/>
                  </a:lnTo>
                  <a:close/>
                  <a:moveTo>
                    <a:pt x="35" y="18"/>
                  </a:moveTo>
                  <a:cubicBezTo>
                    <a:pt x="35" y="21"/>
                    <a:pt x="33" y="22"/>
                    <a:pt x="30" y="22"/>
                  </a:cubicBezTo>
                  <a:cubicBezTo>
                    <a:pt x="28" y="21"/>
                    <a:pt x="27" y="19"/>
                    <a:pt x="27" y="17"/>
                  </a:cubicBezTo>
                  <a:cubicBezTo>
                    <a:pt x="28" y="15"/>
                    <a:pt x="30" y="13"/>
                    <a:pt x="32" y="14"/>
                  </a:cubicBezTo>
                  <a:cubicBezTo>
                    <a:pt x="34" y="14"/>
                    <a:pt x="36" y="16"/>
                    <a:pt x="35" y="18"/>
                  </a:cubicBezTo>
                  <a:close/>
                  <a:moveTo>
                    <a:pt x="20" y="32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8"/>
                    <a:pt x="17" y="28"/>
                    <a:pt x="16" y="2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11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2" y="31"/>
                    <a:pt x="2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4" y="37"/>
                    <a:pt x="4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9" y="40"/>
                    <a:pt x="10" y="40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9"/>
                    <a:pt x="15" y="39"/>
                    <a:pt x="15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3"/>
                  </a:cubicBezTo>
                  <a:lnTo>
                    <a:pt x="20" y="32"/>
                  </a:lnTo>
                  <a:close/>
                  <a:moveTo>
                    <a:pt x="11" y="35"/>
                  </a:moveTo>
                  <a:cubicBezTo>
                    <a:pt x="9" y="36"/>
                    <a:pt x="7" y="35"/>
                    <a:pt x="7" y="33"/>
                  </a:cubicBezTo>
                  <a:cubicBezTo>
                    <a:pt x="7" y="31"/>
                    <a:pt x="8" y="30"/>
                    <a:pt x="10" y="29"/>
                  </a:cubicBezTo>
                  <a:cubicBezTo>
                    <a:pt x="11" y="29"/>
                    <a:pt x="13" y="30"/>
                    <a:pt x="13" y="32"/>
                  </a:cubicBezTo>
                  <a:cubicBezTo>
                    <a:pt x="14" y="33"/>
                    <a:pt x="12" y="35"/>
                    <a:pt x="11" y="35"/>
                  </a:cubicBezTo>
                  <a:close/>
                  <a:moveTo>
                    <a:pt x="8" y="7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1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lnTo>
                    <a:pt x="8" y="7"/>
                  </a:lnTo>
                  <a:close/>
                  <a:moveTo>
                    <a:pt x="14" y="4"/>
                  </a:moveTo>
                  <a:cubicBezTo>
                    <a:pt x="15" y="4"/>
                    <a:pt x="16" y="5"/>
                    <a:pt x="16" y="6"/>
                  </a:cubicBezTo>
                  <a:cubicBezTo>
                    <a:pt x="16" y="7"/>
                    <a:pt x="16" y="8"/>
                    <a:pt x="14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6"/>
                    <a:pt x="12" y="5"/>
                    <a:pt x="1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6" name="Groupe 100"/>
          <p:cNvGrpSpPr>
            <a:grpSpLocks noChangeAspect="1"/>
          </p:cNvGrpSpPr>
          <p:nvPr/>
        </p:nvGrpSpPr>
        <p:grpSpPr bwMode="auto">
          <a:xfrm>
            <a:off x="458302" y="2922822"/>
            <a:ext cx="326771" cy="332195"/>
            <a:chOff x="8826500" y="7989888"/>
            <a:chExt cx="765175" cy="777875"/>
          </a:xfrm>
        </p:grpSpPr>
        <p:sp>
          <p:nvSpPr>
            <p:cNvPr id="327" name="Oval 53"/>
            <p:cNvSpPr>
              <a:spLocks noChangeArrowheads="1"/>
            </p:cNvSpPr>
            <p:nvPr/>
          </p:nvSpPr>
          <p:spPr bwMode="auto">
            <a:xfrm>
              <a:off x="8826500" y="7989888"/>
              <a:ext cx="765175" cy="77787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28" name="Freeform 54"/>
            <p:cNvSpPr>
              <a:spLocks noEditPoints="1"/>
            </p:cNvSpPr>
            <p:nvPr/>
          </p:nvSpPr>
          <p:spPr bwMode="auto">
            <a:xfrm>
              <a:off x="8972550" y="8135938"/>
              <a:ext cx="495300" cy="484187"/>
            </a:xfrm>
            <a:custGeom>
              <a:avLst/>
              <a:gdLst>
                <a:gd name="T0" fmla="*/ 2147483646 w 44"/>
                <a:gd name="T1" fmla="*/ 2147483646 h 43"/>
                <a:gd name="T2" fmla="*/ 2147483646 w 44"/>
                <a:gd name="T3" fmla="*/ 2147483646 h 43"/>
                <a:gd name="T4" fmla="*/ 2147483646 w 44"/>
                <a:gd name="T5" fmla="*/ 2147483646 h 43"/>
                <a:gd name="T6" fmla="*/ 2147483646 w 44"/>
                <a:gd name="T7" fmla="*/ 2147483646 h 43"/>
                <a:gd name="T8" fmla="*/ 2147483646 w 44"/>
                <a:gd name="T9" fmla="*/ 2147483646 h 43"/>
                <a:gd name="T10" fmla="*/ 2147483646 w 44"/>
                <a:gd name="T11" fmla="*/ 2147483646 h 43"/>
                <a:gd name="T12" fmla="*/ 2147483646 w 44"/>
                <a:gd name="T13" fmla="*/ 2147483646 h 43"/>
                <a:gd name="T14" fmla="*/ 2147483646 w 44"/>
                <a:gd name="T15" fmla="*/ 2147483646 h 43"/>
                <a:gd name="T16" fmla="*/ 2147483646 w 44"/>
                <a:gd name="T17" fmla="*/ 2147483646 h 43"/>
                <a:gd name="T18" fmla="*/ 2147483646 w 44"/>
                <a:gd name="T19" fmla="*/ 2147483646 h 43"/>
                <a:gd name="T20" fmla="*/ 2147483646 w 44"/>
                <a:gd name="T21" fmla="*/ 2147483646 h 43"/>
                <a:gd name="T22" fmla="*/ 2147483646 w 44"/>
                <a:gd name="T23" fmla="*/ 2147483646 h 43"/>
                <a:gd name="T24" fmla="*/ 2147483646 w 44"/>
                <a:gd name="T25" fmla="*/ 2147483646 h 43"/>
                <a:gd name="T26" fmla="*/ 2147483646 w 44"/>
                <a:gd name="T27" fmla="*/ 2147483646 h 43"/>
                <a:gd name="T28" fmla="*/ 2147483646 w 44"/>
                <a:gd name="T29" fmla="*/ 2147483646 h 43"/>
                <a:gd name="T30" fmla="*/ 2147483646 w 44"/>
                <a:gd name="T31" fmla="*/ 2147483646 h 43"/>
                <a:gd name="T32" fmla="*/ 2147483646 w 44"/>
                <a:gd name="T33" fmla="*/ 2147483646 h 43"/>
                <a:gd name="T34" fmla="*/ 2147483646 w 44"/>
                <a:gd name="T35" fmla="*/ 2147483646 h 43"/>
                <a:gd name="T36" fmla="*/ 2147483646 w 44"/>
                <a:gd name="T37" fmla="*/ 2147483646 h 43"/>
                <a:gd name="T38" fmla="*/ 2147483646 w 44"/>
                <a:gd name="T39" fmla="*/ 2147483646 h 43"/>
                <a:gd name="T40" fmla="*/ 2147483646 w 44"/>
                <a:gd name="T41" fmla="*/ 2147483646 h 43"/>
                <a:gd name="T42" fmla="*/ 2147483646 w 44"/>
                <a:gd name="T43" fmla="*/ 2147483646 h 43"/>
                <a:gd name="T44" fmla="*/ 2147483646 w 44"/>
                <a:gd name="T45" fmla="*/ 2147483646 h 43"/>
                <a:gd name="T46" fmla="*/ 2147483646 w 44"/>
                <a:gd name="T47" fmla="*/ 2147483646 h 43"/>
                <a:gd name="T48" fmla="*/ 2147483646 w 44"/>
                <a:gd name="T49" fmla="*/ 2147483646 h 43"/>
                <a:gd name="T50" fmla="*/ 2147483646 w 44"/>
                <a:gd name="T51" fmla="*/ 2147483646 h 43"/>
                <a:gd name="T52" fmla="*/ 2147483646 w 44"/>
                <a:gd name="T53" fmla="*/ 2147483646 h 43"/>
                <a:gd name="T54" fmla="*/ 0 w 44"/>
                <a:gd name="T55" fmla="*/ 2147483646 h 43"/>
                <a:gd name="T56" fmla="*/ 2147483646 w 44"/>
                <a:gd name="T57" fmla="*/ 2147483646 h 43"/>
                <a:gd name="T58" fmla="*/ 2147483646 w 44"/>
                <a:gd name="T59" fmla="*/ 2147483646 h 43"/>
                <a:gd name="T60" fmla="*/ 2147483646 w 44"/>
                <a:gd name="T61" fmla="*/ 2147483646 h 43"/>
                <a:gd name="T62" fmla="*/ 2147483646 w 44"/>
                <a:gd name="T63" fmla="*/ 2147483646 h 43"/>
                <a:gd name="T64" fmla="*/ 2147483646 w 44"/>
                <a:gd name="T65" fmla="*/ 2147483646 h 43"/>
                <a:gd name="T66" fmla="*/ 2147483646 w 44"/>
                <a:gd name="T67" fmla="*/ 2147483646 h 43"/>
                <a:gd name="T68" fmla="*/ 2147483646 w 44"/>
                <a:gd name="T69" fmla="*/ 2147483646 h 43"/>
                <a:gd name="T70" fmla="*/ 2147483646 w 44"/>
                <a:gd name="T71" fmla="*/ 2147483646 h 43"/>
                <a:gd name="T72" fmla="*/ 2147483646 w 44"/>
                <a:gd name="T73" fmla="*/ 2147483646 h 43"/>
                <a:gd name="T74" fmla="*/ 2147483646 w 44"/>
                <a:gd name="T75" fmla="*/ 2147483646 h 43"/>
                <a:gd name="T76" fmla="*/ 2147483646 w 44"/>
                <a:gd name="T77" fmla="*/ 2147483646 h 43"/>
                <a:gd name="T78" fmla="*/ 2147483646 w 44"/>
                <a:gd name="T79" fmla="*/ 2147483646 h 43"/>
                <a:gd name="T80" fmla="*/ 2147483646 w 44"/>
                <a:gd name="T81" fmla="*/ 2147483646 h 43"/>
                <a:gd name="T82" fmla="*/ 2147483646 w 44"/>
                <a:gd name="T83" fmla="*/ 2147483646 h 43"/>
                <a:gd name="T84" fmla="*/ 2147483646 w 44"/>
                <a:gd name="T85" fmla="*/ 2147483646 h 43"/>
                <a:gd name="T86" fmla="*/ 2147483646 w 44"/>
                <a:gd name="T87" fmla="*/ 2147483646 h 43"/>
                <a:gd name="T88" fmla="*/ 2147483646 w 44"/>
                <a:gd name="T89" fmla="*/ 2147483646 h 43"/>
                <a:gd name="T90" fmla="*/ 2147483646 w 44"/>
                <a:gd name="T91" fmla="*/ 2147483646 h 43"/>
                <a:gd name="T92" fmla="*/ 2147483646 w 44"/>
                <a:gd name="T93" fmla="*/ 2147483646 h 43"/>
                <a:gd name="T94" fmla="*/ 2147483646 w 44"/>
                <a:gd name="T95" fmla="*/ 2147483646 h 43"/>
                <a:gd name="T96" fmla="*/ 2147483646 w 44"/>
                <a:gd name="T97" fmla="*/ 0 h 43"/>
                <a:gd name="T98" fmla="*/ 2147483646 w 44"/>
                <a:gd name="T99" fmla="*/ 2147483646 h 43"/>
                <a:gd name="T100" fmla="*/ 2147483646 w 44"/>
                <a:gd name="T101" fmla="*/ 0 h 43"/>
                <a:gd name="T102" fmla="*/ 2147483646 w 44"/>
                <a:gd name="T103" fmla="*/ 2147483646 h 43"/>
                <a:gd name="T104" fmla="*/ 2147483646 w 44"/>
                <a:gd name="T105" fmla="*/ 2147483646 h 43"/>
                <a:gd name="T106" fmla="*/ 2147483646 w 44"/>
                <a:gd name="T107" fmla="*/ 2147483646 h 43"/>
                <a:gd name="T108" fmla="*/ 2147483646 w 44"/>
                <a:gd name="T109" fmla="*/ 2147483646 h 43"/>
                <a:gd name="T110" fmla="*/ 2147483646 w 44"/>
                <a:gd name="T111" fmla="*/ 2147483646 h 43"/>
                <a:gd name="T112" fmla="*/ 2147483646 w 44"/>
                <a:gd name="T113" fmla="*/ 2147483646 h 4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4"/>
                <a:gd name="T172" fmla="*/ 0 h 43"/>
                <a:gd name="T173" fmla="*/ 44 w 44"/>
                <a:gd name="T174" fmla="*/ 43 h 4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4" h="43">
                  <a:moveTo>
                    <a:pt x="41" y="17"/>
                  </a:moveTo>
                  <a:cubicBezTo>
                    <a:pt x="41" y="16"/>
                    <a:pt x="41" y="15"/>
                    <a:pt x="41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9"/>
                    <a:pt x="36" y="9"/>
                    <a:pt x="36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29" y="8"/>
                    <a:pt x="28" y="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2"/>
                    <a:pt x="22" y="12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20"/>
                    <a:pt x="22" y="2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8"/>
                    <a:pt x="44" y="18"/>
                    <a:pt x="44" y="18"/>
                  </a:cubicBezTo>
                  <a:lnTo>
                    <a:pt x="41" y="17"/>
                  </a:lnTo>
                  <a:close/>
                  <a:moveTo>
                    <a:pt x="35" y="18"/>
                  </a:moveTo>
                  <a:cubicBezTo>
                    <a:pt x="35" y="21"/>
                    <a:pt x="33" y="22"/>
                    <a:pt x="30" y="22"/>
                  </a:cubicBezTo>
                  <a:cubicBezTo>
                    <a:pt x="28" y="21"/>
                    <a:pt x="27" y="19"/>
                    <a:pt x="27" y="17"/>
                  </a:cubicBezTo>
                  <a:cubicBezTo>
                    <a:pt x="28" y="15"/>
                    <a:pt x="30" y="13"/>
                    <a:pt x="32" y="14"/>
                  </a:cubicBezTo>
                  <a:cubicBezTo>
                    <a:pt x="34" y="14"/>
                    <a:pt x="36" y="16"/>
                    <a:pt x="35" y="18"/>
                  </a:cubicBezTo>
                  <a:close/>
                  <a:moveTo>
                    <a:pt x="20" y="32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8"/>
                    <a:pt x="17" y="28"/>
                    <a:pt x="16" y="2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11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2" y="31"/>
                    <a:pt x="2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4" y="37"/>
                    <a:pt x="4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9" y="40"/>
                    <a:pt x="10" y="40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9"/>
                    <a:pt x="15" y="39"/>
                    <a:pt x="15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3"/>
                  </a:cubicBezTo>
                  <a:lnTo>
                    <a:pt x="20" y="32"/>
                  </a:lnTo>
                  <a:close/>
                  <a:moveTo>
                    <a:pt x="11" y="35"/>
                  </a:moveTo>
                  <a:cubicBezTo>
                    <a:pt x="9" y="36"/>
                    <a:pt x="7" y="35"/>
                    <a:pt x="7" y="33"/>
                  </a:cubicBezTo>
                  <a:cubicBezTo>
                    <a:pt x="7" y="31"/>
                    <a:pt x="8" y="30"/>
                    <a:pt x="10" y="29"/>
                  </a:cubicBezTo>
                  <a:cubicBezTo>
                    <a:pt x="11" y="29"/>
                    <a:pt x="13" y="30"/>
                    <a:pt x="13" y="32"/>
                  </a:cubicBezTo>
                  <a:cubicBezTo>
                    <a:pt x="14" y="33"/>
                    <a:pt x="12" y="35"/>
                    <a:pt x="11" y="35"/>
                  </a:cubicBezTo>
                  <a:close/>
                  <a:moveTo>
                    <a:pt x="8" y="7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1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lnTo>
                    <a:pt x="8" y="7"/>
                  </a:lnTo>
                  <a:close/>
                  <a:moveTo>
                    <a:pt x="14" y="4"/>
                  </a:moveTo>
                  <a:cubicBezTo>
                    <a:pt x="15" y="4"/>
                    <a:pt x="16" y="5"/>
                    <a:pt x="16" y="6"/>
                  </a:cubicBezTo>
                  <a:cubicBezTo>
                    <a:pt x="16" y="7"/>
                    <a:pt x="16" y="8"/>
                    <a:pt x="14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6"/>
                    <a:pt x="12" y="5"/>
                    <a:pt x="1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4407777" y="1591286"/>
            <a:ext cx="586529" cy="147983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584292" y="4930264"/>
            <a:ext cx="7406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solidFill>
                  <a:srgbClr val="002060"/>
                </a:solidFill>
                <a:latin typeface="+mj-lt"/>
                <a:cs typeface="Arial" pitchFamily="34" charset="0"/>
              </a:rPr>
              <a:t>Partial Claims P&amp;C</a:t>
            </a:r>
          </a:p>
        </p:txBody>
      </p:sp>
    </p:spTree>
    <p:extLst>
      <p:ext uri="{BB962C8B-B14F-4D97-AF65-F5344CB8AC3E}">
        <p14:creationId xmlns:p14="http://schemas.microsoft.com/office/powerpoint/2010/main" val="380221177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Elbow Connector 298"/>
          <p:cNvCxnSpPr>
            <a:stCxn id="78" idx="6"/>
            <a:endCxn id="275" idx="1"/>
          </p:cNvCxnSpPr>
          <p:nvPr/>
        </p:nvCxnSpPr>
        <p:spPr>
          <a:xfrm>
            <a:off x="1335373" y="4669632"/>
            <a:ext cx="852765" cy="91258"/>
          </a:xfrm>
          <a:prstGeom prst="bentConnector3">
            <a:avLst>
              <a:gd name="adj1" fmla="val 43617"/>
            </a:avLst>
          </a:prstGeom>
          <a:ln w="63500"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/>
          <p:cNvCxnSpPr>
            <a:stCxn id="58" idx="6"/>
            <a:endCxn id="275" idx="1"/>
          </p:cNvCxnSpPr>
          <p:nvPr/>
        </p:nvCxnSpPr>
        <p:spPr>
          <a:xfrm>
            <a:off x="1230051" y="2394783"/>
            <a:ext cx="958087" cy="2366107"/>
          </a:xfrm>
          <a:prstGeom prst="bentConnector3">
            <a:avLst>
              <a:gd name="adj1" fmla="val 50000"/>
            </a:avLst>
          </a:prstGeom>
          <a:ln w="63500"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/>
          <p:cNvCxnSpPr>
            <a:stCxn id="54" idx="6"/>
            <a:endCxn id="275" idx="1"/>
          </p:cNvCxnSpPr>
          <p:nvPr/>
        </p:nvCxnSpPr>
        <p:spPr>
          <a:xfrm>
            <a:off x="1233454" y="1890275"/>
            <a:ext cx="954684" cy="2870615"/>
          </a:xfrm>
          <a:prstGeom prst="bentConnector3">
            <a:avLst>
              <a:gd name="adj1" fmla="val 50000"/>
            </a:avLst>
          </a:prstGeom>
          <a:ln w="63500"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5" name="Groupe 55"/>
          <p:cNvGrpSpPr/>
          <p:nvPr/>
        </p:nvGrpSpPr>
        <p:grpSpPr>
          <a:xfrm>
            <a:off x="234380" y="5986208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96" name="Rectangle 195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97" name="Ellipse 57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98" name="Ellipse 58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99" name="ZoneTexte 59"/>
          <p:cNvSpPr txBox="1"/>
          <p:nvPr/>
        </p:nvSpPr>
        <p:spPr>
          <a:xfrm>
            <a:off x="171650" y="6119265"/>
            <a:ext cx="1277594" cy="3385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Other Data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(eClaims, Providers)</a:t>
            </a:r>
          </a:p>
        </p:txBody>
      </p:sp>
      <p:graphicFrame>
        <p:nvGraphicFramePr>
          <p:cNvPr id="39" name="Object 3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4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Rectangle 9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>
              <a:latin typeface="Century Gothic"/>
              <a:ea typeface="+mj-ea"/>
              <a:cs typeface="+mj-cs"/>
              <a:sym typeface="Century Gothic"/>
            </a:endParaRPr>
          </a:p>
        </p:txBody>
      </p:sp>
      <p:sp>
        <p:nvSpPr>
          <p:cNvPr id="213" name="Espace réservé du numéro de diapositive 13"/>
          <p:cNvSpPr txBox="1">
            <a:spLocks/>
          </p:cNvSpPr>
          <p:nvPr/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01209A-EBCB-4229-9A21-B7869465F47A}" type="slidenum">
              <a:rPr lang="en-US" sz="800" smtClean="0">
                <a:solidFill>
                  <a:schemeClr val="tx2"/>
                </a:solidFill>
                <a:latin typeface="Century Gothic" pitchFamily="34" charset="0"/>
              </a:rPr>
              <a:pPr algn="r"/>
              <a:t>17</a:t>
            </a:fld>
            <a:r>
              <a:rPr lang="en-US" sz="800" dirty="0">
                <a:solidFill>
                  <a:schemeClr val="tx2"/>
                </a:solidFill>
                <a:latin typeface="Century Gothic" pitchFamily="34" charset="0"/>
              </a:rPr>
              <a:t>  | 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38580" y="394764"/>
            <a:ext cx="7439211" cy="33855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2200" dirty="0"/>
              <a:t>Extension of Data Lake for scoring calculation (Step 1) </a:t>
            </a:r>
          </a:p>
        </p:txBody>
      </p:sp>
      <p:sp>
        <p:nvSpPr>
          <p:cNvPr id="108" name="ZoneTexte 6"/>
          <p:cNvSpPr txBox="1"/>
          <p:nvPr/>
        </p:nvSpPr>
        <p:spPr>
          <a:xfrm>
            <a:off x="178197" y="772328"/>
            <a:ext cx="12872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sources</a:t>
            </a:r>
          </a:p>
        </p:txBody>
      </p:sp>
      <p:grpSp>
        <p:nvGrpSpPr>
          <p:cNvPr id="114" name="Groupe 11"/>
          <p:cNvGrpSpPr/>
          <p:nvPr/>
        </p:nvGrpSpPr>
        <p:grpSpPr>
          <a:xfrm>
            <a:off x="234380" y="3282718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17" name="Rectangle 116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0" name="Ellipse 7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4" name="Ellipse 9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25" name="ZoneTexte 14"/>
          <p:cNvSpPr txBox="1"/>
          <p:nvPr/>
        </p:nvSpPr>
        <p:spPr>
          <a:xfrm>
            <a:off x="401375" y="3473914"/>
            <a:ext cx="818138" cy="16927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Quotes</a:t>
            </a:r>
          </a:p>
        </p:txBody>
      </p:sp>
      <p:grpSp>
        <p:nvGrpSpPr>
          <p:cNvPr id="127" name="Groupe 15"/>
          <p:cNvGrpSpPr/>
          <p:nvPr/>
        </p:nvGrpSpPr>
        <p:grpSpPr>
          <a:xfrm>
            <a:off x="234380" y="1563100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28" name="Rectangle 127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30" name="Ellipse 17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31" name="Ellipse 18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32" name="ZoneTexte 19"/>
          <p:cNvSpPr txBox="1"/>
          <p:nvPr/>
        </p:nvSpPr>
        <p:spPr>
          <a:xfrm>
            <a:off x="371832" y="1743410"/>
            <a:ext cx="877225" cy="16927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Policies</a:t>
            </a:r>
          </a:p>
        </p:txBody>
      </p:sp>
      <p:grpSp>
        <p:nvGrpSpPr>
          <p:cNvPr id="140" name="Groupe 20"/>
          <p:cNvGrpSpPr/>
          <p:nvPr/>
        </p:nvGrpSpPr>
        <p:grpSpPr>
          <a:xfrm>
            <a:off x="234380" y="2056270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43" name="Rectangle 142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56" name="Ellipse 22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57" name="Ellipse 23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59" name="ZoneTexte 24"/>
          <p:cNvSpPr txBox="1"/>
          <p:nvPr/>
        </p:nvSpPr>
        <p:spPr>
          <a:xfrm>
            <a:off x="421829" y="2225694"/>
            <a:ext cx="777231" cy="16927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Claims</a:t>
            </a:r>
          </a:p>
        </p:txBody>
      </p:sp>
      <p:grpSp>
        <p:nvGrpSpPr>
          <p:cNvPr id="167" name="Groupe 30"/>
          <p:cNvGrpSpPr/>
          <p:nvPr/>
        </p:nvGrpSpPr>
        <p:grpSpPr>
          <a:xfrm>
            <a:off x="234380" y="4799633"/>
            <a:ext cx="1152128" cy="624015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70" name="Rectangle 169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73" name="Ellipse 32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80" name="Ellipse 33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81" name="ZoneTexte 34"/>
          <p:cNvSpPr txBox="1"/>
          <p:nvPr/>
        </p:nvSpPr>
        <p:spPr>
          <a:xfrm>
            <a:off x="445761" y="5027673"/>
            <a:ext cx="729367" cy="3385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Customer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Satisfaction</a:t>
            </a:r>
          </a:p>
        </p:txBody>
      </p:sp>
      <p:grpSp>
        <p:nvGrpSpPr>
          <p:cNvPr id="182" name="Groupe 35"/>
          <p:cNvGrpSpPr/>
          <p:nvPr/>
        </p:nvGrpSpPr>
        <p:grpSpPr>
          <a:xfrm>
            <a:off x="234380" y="5520030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87" name="Ellipse 37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88" name="Ellipse 38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89" name="ZoneTexte 39"/>
          <p:cNvSpPr txBox="1"/>
          <p:nvPr/>
        </p:nvSpPr>
        <p:spPr>
          <a:xfrm>
            <a:off x="401678" y="5710237"/>
            <a:ext cx="817533" cy="16927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Digital Media</a:t>
            </a:r>
          </a:p>
        </p:txBody>
      </p:sp>
      <p:grpSp>
        <p:nvGrpSpPr>
          <p:cNvPr id="212" name="Groupe 30"/>
          <p:cNvGrpSpPr/>
          <p:nvPr/>
        </p:nvGrpSpPr>
        <p:grpSpPr>
          <a:xfrm>
            <a:off x="234380" y="2534672"/>
            <a:ext cx="1152128" cy="629727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214" name="Rectangle 213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5" name="Ellipse 32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6" name="Ellipse 33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207" name="Groupe 20"/>
          <p:cNvGrpSpPr/>
          <p:nvPr/>
        </p:nvGrpSpPr>
        <p:grpSpPr>
          <a:xfrm>
            <a:off x="234380" y="4341901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208" name="Rectangle 207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09" name="Ellipse 22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0" name="Ellipse 23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211" name="ZoneTexte 24"/>
          <p:cNvSpPr txBox="1"/>
          <p:nvPr/>
        </p:nvSpPr>
        <p:spPr>
          <a:xfrm>
            <a:off x="257408" y="4522211"/>
            <a:ext cx="1106072" cy="16927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Customer DB</a:t>
            </a:r>
          </a:p>
        </p:txBody>
      </p:sp>
      <p:sp>
        <p:nvSpPr>
          <p:cNvPr id="217" name="ZoneTexte 34"/>
          <p:cNvSpPr txBox="1"/>
          <p:nvPr/>
        </p:nvSpPr>
        <p:spPr>
          <a:xfrm>
            <a:off x="236569" y="2768424"/>
            <a:ext cx="1147750" cy="3385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Master Data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(Broker, Product..)</a:t>
            </a:r>
          </a:p>
        </p:txBody>
      </p:sp>
      <p:grpSp>
        <p:nvGrpSpPr>
          <p:cNvPr id="222" name="Groupe 11"/>
          <p:cNvGrpSpPr/>
          <p:nvPr/>
        </p:nvGrpSpPr>
        <p:grpSpPr>
          <a:xfrm>
            <a:off x="234380" y="1082720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223" name="Rectangle 222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24" name="Ellipse 7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25" name="Ellipse 9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226" name="ZoneTexte 14"/>
          <p:cNvSpPr txBox="1"/>
          <p:nvPr/>
        </p:nvSpPr>
        <p:spPr>
          <a:xfrm>
            <a:off x="401375" y="1263030"/>
            <a:ext cx="818138" cy="16927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grpSp>
        <p:nvGrpSpPr>
          <p:cNvPr id="162" name="Groupe 25"/>
          <p:cNvGrpSpPr/>
          <p:nvPr/>
        </p:nvGrpSpPr>
        <p:grpSpPr>
          <a:xfrm>
            <a:off x="234380" y="3741611"/>
            <a:ext cx="1152128" cy="582422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63" name="Rectangle 162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64" name="Ellipse 27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65" name="Ellipse 28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66" name="ZoneTexte 29"/>
          <p:cNvSpPr txBox="1"/>
          <p:nvPr/>
        </p:nvSpPr>
        <p:spPr>
          <a:xfrm>
            <a:off x="227752" y="3942704"/>
            <a:ext cx="1165384" cy="3385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CRM / Interactions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(Tel, email, SMS)</a:t>
            </a:r>
          </a:p>
        </p:txBody>
      </p:sp>
      <p:sp>
        <p:nvSpPr>
          <p:cNvPr id="227" name="Accolade ouvrante 40"/>
          <p:cNvSpPr/>
          <p:nvPr/>
        </p:nvSpPr>
        <p:spPr>
          <a:xfrm>
            <a:off x="119935" y="1117758"/>
            <a:ext cx="45719" cy="19907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-328814" y="1977505"/>
            <a:ext cx="370114" cy="301545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8" name="Accolade ouvrante 40"/>
          <p:cNvSpPr/>
          <p:nvPr/>
        </p:nvSpPr>
        <p:spPr>
          <a:xfrm>
            <a:off x="119935" y="3342547"/>
            <a:ext cx="45719" cy="19907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Oval 228"/>
          <p:cNvSpPr/>
          <p:nvPr/>
        </p:nvSpPr>
        <p:spPr>
          <a:xfrm>
            <a:off x="-328814" y="4173260"/>
            <a:ext cx="370114" cy="301545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0" name="Accolade ouvrante 40"/>
          <p:cNvSpPr/>
          <p:nvPr/>
        </p:nvSpPr>
        <p:spPr>
          <a:xfrm>
            <a:off x="126104" y="5621766"/>
            <a:ext cx="45719" cy="74181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Oval 230"/>
          <p:cNvSpPr/>
          <p:nvPr/>
        </p:nvSpPr>
        <p:spPr>
          <a:xfrm>
            <a:off x="-328814" y="5841898"/>
            <a:ext cx="370114" cy="301545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9" name="Elbow Connector 8"/>
          <p:cNvCxnSpPr>
            <a:stCxn id="223" idx="3"/>
            <a:endCxn id="220" idx="1"/>
          </p:cNvCxnSpPr>
          <p:nvPr/>
        </p:nvCxnSpPr>
        <p:spPr>
          <a:xfrm>
            <a:off x="1386508" y="1298744"/>
            <a:ext cx="873261" cy="753308"/>
          </a:xfrm>
          <a:prstGeom prst="bentConnector3">
            <a:avLst/>
          </a:prstGeom>
          <a:ln w="25400"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128" idx="3"/>
            <a:endCxn id="220" idx="1"/>
          </p:cNvCxnSpPr>
          <p:nvPr/>
        </p:nvCxnSpPr>
        <p:spPr>
          <a:xfrm>
            <a:off x="1386508" y="1779124"/>
            <a:ext cx="873261" cy="272928"/>
          </a:xfrm>
          <a:prstGeom prst="bentConnector3">
            <a:avLst/>
          </a:prstGeom>
          <a:ln w="25400"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143" idx="3"/>
            <a:endCxn id="220" idx="1"/>
          </p:cNvCxnSpPr>
          <p:nvPr/>
        </p:nvCxnSpPr>
        <p:spPr>
          <a:xfrm flipV="1">
            <a:off x="1386508" y="2052052"/>
            <a:ext cx="873261" cy="220242"/>
          </a:xfrm>
          <a:prstGeom prst="bentConnector3">
            <a:avLst/>
          </a:prstGeom>
          <a:ln>
            <a:solidFill>
              <a:srgbClr val="002060"/>
            </a:solidFill>
            <a:prstDash val="solid"/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166" idx="3"/>
          </p:cNvCxnSpPr>
          <p:nvPr/>
        </p:nvCxnSpPr>
        <p:spPr>
          <a:xfrm flipV="1">
            <a:off x="1393136" y="4106366"/>
            <a:ext cx="385774" cy="5615"/>
          </a:xfrm>
          <a:prstGeom prst="bentConnector3">
            <a:avLst>
              <a:gd name="adj1" fmla="val 106436"/>
            </a:avLst>
          </a:prstGeom>
          <a:ln>
            <a:solidFill>
              <a:srgbClr val="002060"/>
            </a:solidFill>
            <a:prstDash val="solid"/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/>
          <p:nvPr/>
        </p:nvCxnSpPr>
        <p:spPr>
          <a:xfrm flipV="1">
            <a:off x="1363480" y="2054144"/>
            <a:ext cx="874517" cy="2520048"/>
          </a:xfrm>
          <a:prstGeom prst="bentConnector3">
            <a:avLst>
              <a:gd name="adj1" fmla="val 51245"/>
            </a:avLst>
          </a:prstGeom>
          <a:ln>
            <a:solidFill>
              <a:srgbClr val="002060"/>
            </a:solidFill>
            <a:prstDash val="solid"/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ZoneTexte 6"/>
          <p:cNvSpPr txBox="1"/>
          <p:nvPr/>
        </p:nvSpPr>
        <p:spPr>
          <a:xfrm>
            <a:off x="2052898" y="772328"/>
            <a:ext cx="18691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Consolidation</a:t>
            </a:r>
          </a:p>
        </p:txBody>
      </p:sp>
      <p:cxnSp>
        <p:nvCxnSpPr>
          <p:cNvPr id="258" name="Connecteur droit 62"/>
          <p:cNvCxnSpPr/>
          <p:nvPr/>
        </p:nvCxnSpPr>
        <p:spPr>
          <a:xfrm>
            <a:off x="4209049" y="1140176"/>
            <a:ext cx="0" cy="5106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ZoneTexte 6"/>
          <p:cNvSpPr txBox="1"/>
          <p:nvPr/>
        </p:nvSpPr>
        <p:spPr>
          <a:xfrm>
            <a:off x="4848403" y="772328"/>
            <a:ext cx="13372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Analysis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59769" y="1364060"/>
            <a:ext cx="4217232" cy="1527556"/>
            <a:chOff x="2237997" y="1276972"/>
            <a:chExt cx="4707797" cy="1798074"/>
          </a:xfrm>
        </p:grpSpPr>
        <p:grpSp>
          <p:nvGrpSpPr>
            <p:cNvPr id="218" name="Groupe 90"/>
            <p:cNvGrpSpPr/>
            <p:nvPr/>
          </p:nvGrpSpPr>
          <p:grpSpPr>
            <a:xfrm>
              <a:off x="2237997" y="1318123"/>
              <a:ext cx="1678330" cy="1375663"/>
              <a:chOff x="1862072" y="1882466"/>
              <a:chExt cx="1728192" cy="3130710"/>
            </a:xfrm>
          </p:grpSpPr>
          <p:sp>
            <p:nvSpPr>
              <p:cNvPr id="219" name="Ellipse 91"/>
              <p:cNvSpPr/>
              <p:nvPr/>
            </p:nvSpPr>
            <p:spPr>
              <a:xfrm>
                <a:off x="1862072" y="3824634"/>
                <a:ext cx="1728192" cy="118854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1862072" y="2815366"/>
                <a:ext cx="1728192" cy="163289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1" name="Ellipse 93"/>
              <p:cNvSpPr/>
              <p:nvPr/>
            </p:nvSpPr>
            <p:spPr>
              <a:xfrm>
                <a:off x="1862072" y="1882466"/>
                <a:ext cx="1728192" cy="161854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02060"/>
                    </a:solidFill>
                  </a:rPr>
                  <a:t>Reporting Platform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532981" y="2219317"/>
              <a:ext cx="1138224" cy="2535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MIS</a:t>
              </a: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4004995" y="1591286"/>
              <a:ext cx="586529" cy="14798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678736" y="1276972"/>
              <a:ext cx="1298192" cy="872786"/>
              <a:chOff x="4673293" y="1243006"/>
              <a:chExt cx="1527730" cy="92852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673293" y="1243006"/>
                <a:ext cx="1302964" cy="658573"/>
                <a:chOff x="4902287" y="1263030"/>
                <a:chExt cx="1161056" cy="613943"/>
              </a:xfrm>
            </p:grpSpPr>
            <p:sp>
              <p:nvSpPr>
                <p:cNvPr id="253" name="Rounded Rectangle 252"/>
                <p:cNvSpPr/>
                <p:nvPr/>
              </p:nvSpPr>
              <p:spPr>
                <a:xfrm>
                  <a:off x="4902287" y="1263030"/>
                  <a:ext cx="1161056" cy="613943"/>
                </a:xfrm>
                <a:prstGeom prst="roundRect">
                  <a:avLst/>
                </a:prstGeom>
                <a:noFill/>
                <a:ln w="19050"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aphicFrame>
              <p:nvGraphicFramePr>
                <p:cNvPr id="254" name="Object 73"/>
                <p:cNvGraphicFramePr>
                  <a:graphicFrameLocks noChangeAspect="1"/>
                </p:cNvGraphicFramePr>
                <p:nvPr/>
              </p:nvGraphicFramePr>
              <p:xfrm>
                <a:off x="4951609" y="1329051"/>
                <a:ext cx="437259" cy="501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550" name="Photo Editor Photo" r:id="rId8" imgW="781159" imgH="895238" progId="MSPhotoEd.3">
                        <p:embed/>
                      </p:oleObj>
                    </mc:Choice>
                    <mc:Fallback>
                      <p:oleObj name="Photo Editor Photo" r:id="rId8" imgW="781159" imgH="895238" progId="MSPhotoEd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51609" y="1329051"/>
                              <a:ext cx="437259" cy="501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5" name="Object 74"/>
                <p:cNvGraphicFramePr>
                  <a:graphicFrameLocks noChangeAspect="1"/>
                </p:cNvGraphicFramePr>
                <p:nvPr/>
              </p:nvGraphicFramePr>
              <p:xfrm>
                <a:off x="5438190" y="1329051"/>
                <a:ext cx="533295" cy="4176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551" name="Photo Editor Photo" r:id="rId10" imgW="895238" imgH="942857" progId="MSPhotoEd.3">
                        <p:embed/>
                      </p:oleObj>
                    </mc:Choice>
                    <mc:Fallback>
                      <p:oleObj name="Photo Editor Photo" r:id="rId10" imgW="895238" imgH="942857" progId="MSPhotoEd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38190" y="1329051"/>
                              <a:ext cx="533295" cy="4176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260" name="Image 52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39" t="20301" r="18274" b="26420"/>
              <a:stretch/>
            </p:blipFill>
            <p:spPr>
              <a:xfrm>
                <a:off x="5019531" y="1779461"/>
                <a:ext cx="709491" cy="315363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4373" y="1754880"/>
                <a:ext cx="416650" cy="416650"/>
              </a:xfrm>
              <a:prstGeom prst="rect">
                <a:avLst/>
              </a:prstGeom>
            </p:spPr>
          </p:pic>
        </p:grpSp>
        <p:pic>
          <p:nvPicPr>
            <p:cNvPr id="261" name="Image 14" descr="AXA_PNG-51.png"/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3662" y="1287119"/>
              <a:ext cx="540000" cy="540000"/>
            </a:xfrm>
            <a:prstGeom prst="rect">
              <a:avLst/>
            </a:prstGeom>
          </p:spPr>
        </p:pic>
        <p:sp>
          <p:nvSpPr>
            <p:cNvPr id="262" name="TextBox 261"/>
            <p:cNvSpPr txBox="1"/>
            <p:nvPr/>
          </p:nvSpPr>
          <p:spPr>
            <a:xfrm>
              <a:off x="5981530" y="1786200"/>
              <a:ext cx="96426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+mj-lt"/>
                  <a:cs typeface="Arial" pitchFamily="34" charset="0"/>
                </a:rPr>
                <a:t>Finance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  <a:latin typeface="+mj-lt"/>
                  <a:cs typeface="Arial" pitchFamily="34" charset="0"/>
                </a:rPr>
                <a:t>S&amp;D</a:t>
              </a:r>
            </a:p>
          </p:txBody>
        </p:sp>
        <p:sp>
          <p:nvSpPr>
            <p:cNvPr id="263" name="Right Arrow 262"/>
            <p:cNvSpPr/>
            <p:nvPr/>
          </p:nvSpPr>
          <p:spPr>
            <a:xfrm>
              <a:off x="4004995" y="2364170"/>
              <a:ext cx="586529" cy="14798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4678736" y="2202260"/>
              <a:ext cx="1298192" cy="872786"/>
              <a:chOff x="4673293" y="1243006"/>
              <a:chExt cx="1527730" cy="928524"/>
            </a:xfrm>
          </p:grpSpPr>
          <p:grpSp>
            <p:nvGrpSpPr>
              <p:cNvPr id="265" name="Group 264"/>
              <p:cNvGrpSpPr/>
              <p:nvPr/>
            </p:nvGrpSpPr>
            <p:grpSpPr>
              <a:xfrm>
                <a:off x="4673293" y="1243006"/>
                <a:ext cx="1302964" cy="658573"/>
                <a:chOff x="4902287" y="1263030"/>
                <a:chExt cx="1161056" cy="613943"/>
              </a:xfrm>
            </p:grpSpPr>
            <p:sp>
              <p:nvSpPr>
                <p:cNvPr id="268" name="Rounded Rectangle 267"/>
                <p:cNvSpPr/>
                <p:nvPr/>
              </p:nvSpPr>
              <p:spPr>
                <a:xfrm>
                  <a:off x="4902287" y="1263030"/>
                  <a:ext cx="1161056" cy="613943"/>
                </a:xfrm>
                <a:prstGeom prst="roundRect">
                  <a:avLst/>
                </a:prstGeom>
                <a:noFill/>
                <a:ln w="19050"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aphicFrame>
              <p:nvGraphicFramePr>
                <p:cNvPr id="269" name="Object 73"/>
                <p:cNvGraphicFramePr>
                  <a:graphicFrameLocks noChangeAspect="1"/>
                </p:cNvGraphicFramePr>
                <p:nvPr/>
              </p:nvGraphicFramePr>
              <p:xfrm>
                <a:off x="4951609" y="1329051"/>
                <a:ext cx="437259" cy="501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552" name="Photo Editor Photo" r:id="rId15" imgW="781159" imgH="895238" progId="MSPhotoEd.3">
                        <p:embed/>
                      </p:oleObj>
                    </mc:Choice>
                    <mc:Fallback>
                      <p:oleObj name="Photo Editor Photo" r:id="rId15" imgW="781159" imgH="895238" progId="MSPhotoEd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51609" y="1329051"/>
                              <a:ext cx="437259" cy="501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0" name="Object 74"/>
                <p:cNvGraphicFramePr>
                  <a:graphicFrameLocks noChangeAspect="1"/>
                </p:cNvGraphicFramePr>
                <p:nvPr/>
              </p:nvGraphicFramePr>
              <p:xfrm>
                <a:off x="5438190" y="1329051"/>
                <a:ext cx="533295" cy="4176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553" name="Photo Editor Photo" r:id="rId16" imgW="895238" imgH="942857" progId="MSPhotoEd.3">
                        <p:embed/>
                      </p:oleObj>
                    </mc:Choice>
                    <mc:Fallback>
                      <p:oleObj name="Photo Editor Photo" r:id="rId16" imgW="895238" imgH="942857" progId="MSPhotoEd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38190" y="1329051"/>
                              <a:ext cx="533295" cy="4176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266" name="Image 52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39" t="20301" r="18274" b="26420"/>
              <a:stretch/>
            </p:blipFill>
            <p:spPr>
              <a:xfrm>
                <a:off x="5019531" y="1779461"/>
                <a:ext cx="709491" cy="315363"/>
              </a:xfrm>
              <a:prstGeom prst="rect">
                <a:avLst/>
              </a:prstGeom>
            </p:spPr>
          </p:pic>
          <p:pic>
            <p:nvPicPr>
              <p:cNvPr id="267" name="Picture 26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4373" y="1754880"/>
                <a:ext cx="416650" cy="416650"/>
              </a:xfrm>
              <a:prstGeom prst="rect">
                <a:avLst/>
              </a:prstGeom>
            </p:spPr>
          </p:pic>
        </p:grpSp>
        <p:pic>
          <p:nvPicPr>
            <p:cNvPr id="273" name="Picture 27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294" y="2323987"/>
              <a:ext cx="948207" cy="379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4" name="Ellipse 12"/>
          <p:cNvSpPr/>
          <p:nvPr/>
        </p:nvSpPr>
        <p:spPr>
          <a:xfrm>
            <a:off x="2188138" y="5466101"/>
            <a:ext cx="1728192" cy="86393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5" name="Rectangle 274"/>
          <p:cNvSpPr/>
          <p:nvPr/>
        </p:nvSpPr>
        <p:spPr>
          <a:xfrm>
            <a:off x="2188138" y="3562577"/>
            <a:ext cx="1728192" cy="2396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6" name="Ellipse 2"/>
          <p:cNvSpPr/>
          <p:nvPr/>
        </p:nvSpPr>
        <p:spPr>
          <a:xfrm>
            <a:off x="2188138" y="2982759"/>
            <a:ext cx="1728192" cy="126546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Data Lake</a:t>
            </a:r>
          </a:p>
        </p:txBody>
      </p:sp>
      <p:grpSp>
        <p:nvGrpSpPr>
          <p:cNvPr id="290" name="Groupe 89"/>
          <p:cNvGrpSpPr>
            <a:grpSpLocks noChangeAspect="1"/>
          </p:cNvGrpSpPr>
          <p:nvPr/>
        </p:nvGrpSpPr>
        <p:grpSpPr bwMode="auto">
          <a:xfrm>
            <a:off x="2348704" y="4309164"/>
            <a:ext cx="376238" cy="382587"/>
            <a:chOff x="10277475" y="4330700"/>
            <a:chExt cx="754063" cy="765175"/>
          </a:xfrm>
        </p:grpSpPr>
        <p:sp>
          <p:nvSpPr>
            <p:cNvPr id="291" name="Oval 27"/>
            <p:cNvSpPr>
              <a:spLocks noChangeArrowheads="1"/>
            </p:cNvSpPr>
            <p:nvPr/>
          </p:nvSpPr>
          <p:spPr bwMode="auto">
            <a:xfrm>
              <a:off x="10277475" y="4330700"/>
              <a:ext cx="754063" cy="7651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2" name="Freeform 28"/>
            <p:cNvSpPr>
              <a:spLocks noEditPoints="1"/>
            </p:cNvSpPr>
            <p:nvPr/>
          </p:nvSpPr>
          <p:spPr bwMode="auto">
            <a:xfrm>
              <a:off x="10390188" y="4556125"/>
              <a:ext cx="530225" cy="314325"/>
            </a:xfrm>
            <a:custGeom>
              <a:avLst/>
              <a:gdLst>
                <a:gd name="T0" fmla="*/ 2147483646 w 47"/>
                <a:gd name="T1" fmla="*/ 2147483646 h 28"/>
                <a:gd name="T2" fmla="*/ 2147483646 w 47"/>
                <a:gd name="T3" fmla="*/ 2147483646 h 28"/>
                <a:gd name="T4" fmla="*/ 2147483646 w 47"/>
                <a:gd name="T5" fmla="*/ 2147483646 h 28"/>
                <a:gd name="T6" fmla="*/ 2147483646 w 47"/>
                <a:gd name="T7" fmla="*/ 2147483646 h 28"/>
                <a:gd name="T8" fmla="*/ 2147483646 w 47"/>
                <a:gd name="T9" fmla="*/ 2147483646 h 28"/>
                <a:gd name="T10" fmla="*/ 2147483646 w 47"/>
                <a:gd name="T11" fmla="*/ 2147483646 h 28"/>
                <a:gd name="T12" fmla="*/ 2147483646 w 47"/>
                <a:gd name="T13" fmla="*/ 2147483646 h 28"/>
                <a:gd name="T14" fmla="*/ 2147483646 w 47"/>
                <a:gd name="T15" fmla="*/ 2147483646 h 28"/>
                <a:gd name="T16" fmla="*/ 2147483646 w 47"/>
                <a:gd name="T17" fmla="*/ 2147483646 h 28"/>
                <a:gd name="T18" fmla="*/ 2147483646 w 47"/>
                <a:gd name="T19" fmla="*/ 2147483646 h 28"/>
                <a:gd name="T20" fmla="*/ 2147483646 w 47"/>
                <a:gd name="T21" fmla="*/ 2147483646 h 28"/>
                <a:gd name="T22" fmla="*/ 2147483646 w 47"/>
                <a:gd name="T23" fmla="*/ 0 h 28"/>
                <a:gd name="T24" fmla="*/ 2147483646 w 47"/>
                <a:gd name="T25" fmla="*/ 0 h 28"/>
                <a:gd name="T26" fmla="*/ 2147483646 w 47"/>
                <a:gd name="T27" fmla="*/ 2147483646 h 28"/>
                <a:gd name="T28" fmla="*/ 0 w 47"/>
                <a:gd name="T29" fmla="*/ 2147483646 h 28"/>
                <a:gd name="T30" fmla="*/ 2147483646 w 47"/>
                <a:gd name="T31" fmla="*/ 2147483646 h 28"/>
                <a:gd name="T32" fmla="*/ 2147483646 w 47"/>
                <a:gd name="T33" fmla="*/ 2147483646 h 28"/>
                <a:gd name="T34" fmla="*/ 2147483646 w 47"/>
                <a:gd name="T35" fmla="*/ 2147483646 h 28"/>
                <a:gd name="T36" fmla="*/ 2147483646 w 47"/>
                <a:gd name="T37" fmla="*/ 2147483646 h 28"/>
                <a:gd name="T38" fmla="*/ 2147483646 w 47"/>
                <a:gd name="T39" fmla="*/ 2147483646 h 28"/>
                <a:gd name="T40" fmla="*/ 2147483646 w 47"/>
                <a:gd name="T41" fmla="*/ 2147483646 h 28"/>
                <a:gd name="T42" fmla="*/ 2147483646 w 47"/>
                <a:gd name="T43" fmla="*/ 2147483646 h 28"/>
                <a:gd name="T44" fmla="*/ 2147483646 w 47"/>
                <a:gd name="T45" fmla="*/ 2147483646 h 28"/>
                <a:gd name="T46" fmla="*/ 2147483646 w 47"/>
                <a:gd name="T47" fmla="*/ 2147483646 h 28"/>
                <a:gd name="T48" fmla="*/ 2147483646 w 47"/>
                <a:gd name="T49" fmla="*/ 2147483646 h 28"/>
                <a:gd name="T50" fmla="*/ 2147483646 w 47"/>
                <a:gd name="T51" fmla="*/ 2147483646 h 28"/>
                <a:gd name="T52" fmla="*/ 2147483646 w 47"/>
                <a:gd name="T53" fmla="*/ 2147483646 h 28"/>
                <a:gd name="T54" fmla="*/ 2147483646 w 47"/>
                <a:gd name="T55" fmla="*/ 2147483646 h 28"/>
                <a:gd name="T56" fmla="*/ 2147483646 w 47"/>
                <a:gd name="T57" fmla="*/ 2147483646 h 28"/>
                <a:gd name="T58" fmla="*/ 2147483646 w 47"/>
                <a:gd name="T59" fmla="*/ 2147483646 h 28"/>
                <a:gd name="T60" fmla="*/ 2147483646 w 47"/>
                <a:gd name="T61" fmla="*/ 2147483646 h 28"/>
                <a:gd name="T62" fmla="*/ 2147483646 w 47"/>
                <a:gd name="T63" fmla="*/ 2147483646 h 28"/>
                <a:gd name="T64" fmla="*/ 2147483646 w 47"/>
                <a:gd name="T65" fmla="*/ 2147483646 h 28"/>
                <a:gd name="T66" fmla="*/ 2147483646 w 47"/>
                <a:gd name="T67" fmla="*/ 2147483646 h 28"/>
                <a:gd name="T68" fmla="*/ 2147483646 w 47"/>
                <a:gd name="T69" fmla="*/ 2147483646 h 28"/>
                <a:gd name="T70" fmla="*/ 2147483646 w 47"/>
                <a:gd name="T71" fmla="*/ 2147483646 h 28"/>
                <a:gd name="T72" fmla="*/ 2147483646 w 47"/>
                <a:gd name="T73" fmla="*/ 2147483646 h 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7"/>
                <a:gd name="T112" fmla="*/ 0 h 28"/>
                <a:gd name="T113" fmla="*/ 47 w 47"/>
                <a:gd name="T114" fmla="*/ 28 h 2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7" h="28">
                  <a:moveTo>
                    <a:pt x="36" y="19"/>
                  </a:moveTo>
                  <a:cubicBezTo>
                    <a:pt x="34" y="19"/>
                    <a:pt x="32" y="21"/>
                    <a:pt x="32" y="23"/>
                  </a:cubicBezTo>
                  <a:cubicBezTo>
                    <a:pt x="32" y="26"/>
                    <a:pt x="34" y="28"/>
                    <a:pt x="36" y="28"/>
                  </a:cubicBezTo>
                  <a:cubicBezTo>
                    <a:pt x="39" y="28"/>
                    <a:pt x="41" y="26"/>
                    <a:pt x="41" y="23"/>
                  </a:cubicBezTo>
                  <a:cubicBezTo>
                    <a:pt x="41" y="21"/>
                    <a:pt x="39" y="19"/>
                    <a:pt x="36" y="19"/>
                  </a:cubicBezTo>
                  <a:close/>
                  <a:moveTo>
                    <a:pt x="11" y="19"/>
                  </a:moveTo>
                  <a:cubicBezTo>
                    <a:pt x="8" y="19"/>
                    <a:pt x="6" y="21"/>
                    <a:pt x="6" y="23"/>
                  </a:cubicBezTo>
                  <a:cubicBezTo>
                    <a:pt x="6" y="26"/>
                    <a:pt x="8" y="28"/>
                    <a:pt x="11" y="28"/>
                  </a:cubicBezTo>
                  <a:cubicBezTo>
                    <a:pt x="13" y="28"/>
                    <a:pt x="15" y="26"/>
                    <a:pt x="15" y="23"/>
                  </a:cubicBezTo>
                  <a:cubicBezTo>
                    <a:pt x="15" y="21"/>
                    <a:pt x="13" y="19"/>
                    <a:pt x="11" y="19"/>
                  </a:cubicBezTo>
                  <a:close/>
                  <a:moveTo>
                    <a:pt x="42" y="11"/>
                  </a:moveTo>
                  <a:cubicBezTo>
                    <a:pt x="41" y="5"/>
                    <a:pt x="36" y="0"/>
                    <a:pt x="30" y="0"/>
                  </a:cubicBezTo>
                  <a:cubicBezTo>
                    <a:pt x="27" y="0"/>
                    <a:pt x="22" y="0"/>
                    <a:pt x="19" y="0"/>
                  </a:cubicBezTo>
                  <a:cubicBezTo>
                    <a:pt x="14" y="0"/>
                    <a:pt x="9" y="6"/>
                    <a:pt x="8" y="11"/>
                  </a:cubicBezTo>
                  <a:cubicBezTo>
                    <a:pt x="8" y="11"/>
                    <a:pt x="0" y="12"/>
                    <a:pt x="0" y="17"/>
                  </a:cubicBezTo>
                  <a:cubicBezTo>
                    <a:pt x="0" y="21"/>
                    <a:pt x="1" y="23"/>
                    <a:pt x="5" y="24"/>
                  </a:cubicBezTo>
                  <a:cubicBezTo>
                    <a:pt x="5" y="24"/>
                    <a:pt x="5" y="24"/>
                    <a:pt x="5" y="23"/>
                  </a:cubicBezTo>
                  <a:cubicBezTo>
                    <a:pt x="5" y="20"/>
                    <a:pt x="8" y="18"/>
                    <a:pt x="11" y="18"/>
                  </a:cubicBezTo>
                  <a:cubicBezTo>
                    <a:pt x="14" y="18"/>
                    <a:pt x="17" y="20"/>
                    <a:pt x="17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1" y="24"/>
                    <a:pt x="26" y="24"/>
                    <a:pt x="30" y="24"/>
                  </a:cubicBezTo>
                  <a:cubicBezTo>
                    <a:pt x="30" y="24"/>
                    <a:pt x="30" y="24"/>
                    <a:pt x="30" y="23"/>
                  </a:cubicBezTo>
                  <a:cubicBezTo>
                    <a:pt x="30" y="20"/>
                    <a:pt x="33" y="18"/>
                    <a:pt x="36" y="18"/>
                  </a:cubicBezTo>
                  <a:cubicBezTo>
                    <a:pt x="39" y="18"/>
                    <a:pt x="42" y="20"/>
                    <a:pt x="42" y="23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5" y="23"/>
                    <a:pt x="47" y="21"/>
                    <a:pt x="47" y="18"/>
                  </a:cubicBezTo>
                  <a:cubicBezTo>
                    <a:pt x="47" y="15"/>
                    <a:pt x="45" y="12"/>
                    <a:pt x="42" y="11"/>
                  </a:cubicBezTo>
                  <a:close/>
                  <a:moveTo>
                    <a:pt x="11" y="12"/>
                  </a:moveTo>
                  <a:cubicBezTo>
                    <a:pt x="11" y="7"/>
                    <a:pt x="15" y="3"/>
                    <a:pt x="20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11" y="12"/>
                  </a:lnTo>
                  <a:close/>
                  <a:moveTo>
                    <a:pt x="26" y="12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3"/>
                    <a:pt x="38" y="7"/>
                    <a:pt x="39" y="12"/>
                  </a:cubicBezTo>
                  <a:lnTo>
                    <a:pt x="2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3" name="Groupe 92"/>
          <p:cNvGrpSpPr>
            <a:grpSpLocks noChangeAspect="1"/>
          </p:cNvGrpSpPr>
          <p:nvPr/>
        </p:nvGrpSpPr>
        <p:grpSpPr bwMode="auto">
          <a:xfrm>
            <a:off x="3380966" y="4309164"/>
            <a:ext cx="382588" cy="382587"/>
            <a:chOff x="14701838" y="4319588"/>
            <a:chExt cx="765175" cy="765175"/>
          </a:xfrm>
        </p:grpSpPr>
        <p:sp>
          <p:nvSpPr>
            <p:cNvPr id="294" name="Oval 55"/>
            <p:cNvSpPr>
              <a:spLocks noChangeArrowheads="1"/>
            </p:cNvSpPr>
            <p:nvPr/>
          </p:nvSpPr>
          <p:spPr bwMode="auto">
            <a:xfrm>
              <a:off x="14701838" y="4319588"/>
              <a:ext cx="765175" cy="7651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5" name="Freeform 56"/>
            <p:cNvSpPr>
              <a:spLocks noEditPoints="1"/>
            </p:cNvSpPr>
            <p:nvPr/>
          </p:nvSpPr>
          <p:spPr bwMode="auto">
            <a:xfrm>
              <a:off x="14938375" y="4510088"/>
              <a:ext cx="292100" cy="395287"/>
            </a:xfrm>
            <a:custGeom>
              <a:avLst/>
              <a:gdLst>
                <a:gd name="T0" fmla="*/ 0 w 26"/>
                <a:gd name="T1" fmla="*/ 2147483646 h 35"/>
                <a:gd name="T2" fmla="*/ 0 w 26"/>
                <a:gd name="T3" fmla="*/ 2147483646 h 35"/>
                <a:gd name="T4" fmla="*/ 2147483646 w 26"/>
                <a:gd name="T5" fmla="*/ 2147483646 h 35"/>
                <a:gd name="T6" fmla="*/ 2147483646 w 26"/>
                <a:gd name="T7" fmla="*/ 2147483646 h 35"/>
                <a:gd name="T8" fmla="*/ 2147483646 w 26"/>
                <a:gd name="T9" fmla="*/ 2147483646 h 35"/>
                <a:gd name="T10" fmla="*/ 2147483646 w 26"/>
                <a:gd name="T11" fmla="*/ 2147483646 h 35"/>
                <a:gd name="T12" fmla="*/ 2147483646 w 26"/>
                <a:gd name="T13" fmla="*/ 2147483646 h 35"/>
                <a:gd name="T14" fmla="*/ 2147483646 w 26"/>
                <a:gd name="T15" fmla="*/ 2147483646 h 35"/>
                <a:gd name="T16" fmla="*/ 2147483646 w 26"/>
                <a:gd name="T17" fmla="*/ 2147483646 h 35"/>
                <a:gd name="T18" fmla="*/ 2147483646 w 26"/>
                <a:gd name="T19" fmla="*/ 2147483646 h 35"/>
                <a:gd name="T20" fmla="*/ 2147483646 w 26"/>
                <a:gd name="T21" fmla="*/ 2147483646 h 35"/>
                <a:gd name="T22" fmla="*/ 2147483646 w 26"/>
                <a:gd name="T23" fmla="*/ 2147483646 h 35"/>
                <a:gd name="T24" fmla="*/ 2147483646 w 26"/>
                <a:gd name="T25" fmla="*/ 0 h 35"/>
                <a:gd name="T26" fmla="*/ 2147483646 w 26"/>
                <a:gd name="T27" fmla="*/ 0 h 35"/>
                <a:gd name="T28" fmla="*/ 0 w 26"/>
                <a:gd name="T29" fmla="*/ 2147483646 h 35"/>
                <a:gd name="T30" fmla="*/ 2147483646 w 26"/>
                <a:gd name="T31" fmla="*/ 2147483646 h 35"/>
                <a:gd name="T32" fmla="*/ 2147483646 w 26"/>
                <a:gd name="T33" fmla="*/ 2147483646 h 35"/>
                <a:gd name="T34" fmla="*/ 2147483646 w 26"/>
                <a:gd name="T35" fmla="*/ 2147483646 h 35"/>
                <a:gd name="T36" fmla="*/ 2147483646 w 26"/>
                <a:gd name="T37" fmla="*/ 2147483646 h 35"/>
                <a:gd name="T38" fmla="*/ 2147483646 w 26"/>
                <a:gd name="T39" fmla="*/ 2147483646 h 35"/>
                <a:gd name="T40" fmla="*/ 2147483646 w 26"/>
                <a:gd name="T41" fmla="*/ 2147483646 h 35"/>
                <a:gd name="T42" fmla="*/ 2147483646 w 26"/>
                <a:gd name="T43" fmla="*/ 2147483646 h 35"/>
                <a:gd name="T44" fmla="*/ 2147483646 w 26"/>
                <a:gd name="T45" fmla="*/ 2147483646 h 35"/>
                <a:gd name="T46" fmla="*/ 2147483646 w 26"/>
                <a:gd name="T47" fmla="*/ 2147483646 h 35"/>
                <a:gd name="T48" fmla="*/ 2147483646 w 26"/>
                <a:gd name="T49" fmla="*/ 2147483646 h 35"/>
                <a:gd name="T50" fmla="*/ 2147483646 w 26"/>
                <a:gd name="T51" fmla="*/ 2147483646 h 35"/>
                <a:gd name="T52" fmla="*/ 2147483646 w 26"/>
                <a:gd name="T53" fmla="*/ 2147483646 h 35"/>
                <a:gd name="T54" fmla="*/ 2147483646 w 26"/>
                <a:gd name="T55" fmla="*/ 2147483646 h 35"/>
                <a:gd name="T56" fmla="*/ 2147483646 w 26"/>
                <a:gd name="T57" fmla="*/ 2147483646 h 35"/>
                <a:gd name="T58" fmla="*/ 2147483646 w 26"/>
                <a:gd name="T59" fmla="*/ 2147483646 h 35"/>
                <a:gd name="T60" fmla="*/ 2147483646 w 26"/>
                <a:gd name="T61" fmla="*/ 2147483646 h 35"/>
                <a:gd name="T62" fmla="*/ 2147483646 w 26"/>
                <a:gd name="T63" fmla="*/ 2147483646 h 35"/>
                <a:gd name="T64" fmla="*/ 2147483646 w 26"/>
                <a:gd name="T65" fmla="*/ 2147483646 h 35"/>
                <a:gd name="T66" fmla="*/ 2147483646 w 26"/>
                <a:gd name="T67" fmla="*/ 2147483646 h 35"/>
                <a:gd name="T68" fmla="*/ 2147483646 w 26"/>
                <a:gd name="T69" fmla="*/ 2147483646 h 35"/>
                <a:gd name="T70" fmla="*/ 2147483646 w 26"/>
                <a:gd name="T71" fmla="*/ 2147483646 h 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6"/>
                <a:gd name="T109" fmla="*/ 0 h 35"/>
                <a:gd name="T110" fmla="*/ 26 w 26"/>
                <a:gd name="T111" fmla="*/ 35 h 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6" h="35">
                  <a:moveTo>
                    <a:pt x="0" y="1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1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6" y="35"/>
                    <a:pt x="26" y="34"/>
                    <a:pt x="26" y="3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3"/>
                    <a:pt x="22" y="22"/>
                    <a:pt x="22" y="21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3"/>
                    <a:pt x="23" y="12"/>
                    <a:pt x="24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  <a:moveTo>
                    <a:pt x="7" y="16"/>
                  </a:moveTo>
                  <a:cubicBezTo>
                    <a:pt x="7" y="16"/>
                    <a:pt x="8" y="16"/>
                    <a:pt x="8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5" y="23"/>
                    <a:pt x="1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7" y="19"/>
                    <a:pt x="7" y="19"/>
                  </a:cubicBezTo>
                  <a:lnTo>
                    <a:pt x="7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57"/>
            <p:cNvSpPr>
              <a:spLocks/>
            </p:cNvSpPr>
            <p:nvPr/>
          </p:nvSpPr>
          <p:spPr bwMode="auto">
            <a:xfrm>
              <a:off x="15208250" y="4656138"/>
              <a:ext cx="22225" cy="90487"/>
            </a:xfrm>
            <a:custGeom>
              <a:avLst/>
              <a:gdLst>
                <a:gd name="T0" fmla="*/ 0 w 2"/>
                <a:gd name="T1" fmla="*/ 2147483646 h 8"/>
                <a:gd name="T2" fmla="*/ 0 w 2"/>
                <a:gd name="T3" fmla="*/ 2147483646 h 8"/>
                <a:gd name="T4" fmla="*/ 0 w 2"/>
                <a:gd name="T5" fmla="*/ 2147483646 h 8"/>
                <a:gd name="T6" fmla="*/ 2147483646 w 2"/>
                <a:gd name="T7" fmla="*/ 2147483646 h 8"/>
                <a:gd name="T8" fmla="*/ 2147483646 w 2"/>
                <a:gd name="T9" fmla="*/ 0 h 8"/>
                <a:gd name="T10" fmla="*/ 0 w 2"/>
                <a:gd name="T11" fmla="*/ 0 h 8"/>
                <a:gd name="T12" fmla="*/ 0 w 2"/>
                <a:gd name="T13" fmla="*/ 2147483646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"/>
                <a:gd name="T22" fmla="*/ 0 h 8"/>
                <a:gd name="T23" fmla="*/ 2 w 2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" h="8">
                  <a:moveTo>
                    <a:pt x="0" y="1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Oval 53"/>
          <p:cNvSpPr/>
          <p:nvPr/>
        </p:nvSpPr>
        <p:spPr>
          <a:xfrm>
            <a:off x="1054633" y="1798770"/>
            <a:ext cx="178821" cy="183009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56170" y="2304144"/>
            <a:ext cx="173881" cy="18127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142212" y="4599710"/>
            <a:ext cx="193161" cy="139844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5" name="Groupe 90"/>
          <p:cNvGrpSpPr>
            <a:grpSpLocks noChangeAspect="1"/>
          </p:cNvGrpSpPr>
          <p:nvPr/>
        </p:nvGrpSpPr>
        <p:grpSpPr bwMode="auto">
          <a:xfrm>
            <a:off x="2861661" y="4309164"/>
            <a:ext cx="382587" cy="382587"/>
            <a:chOff x="11730038" y="4330700"/>
            <a:chExt cx="765175" cy="765175"/>
          </a:xfrm>
        </p:grpSpPr>
        <p:sp>
          <p:nvSpPr>
            <p:cNvPr id="316" name="Oval 49"/>
            <p:cNvSpPr>
              <a:spLocks noChangeArrowheads="1"/>
            </p:cNvSpPr>
            <p:nvPr/>
          </p:nvSpPr>
          <p:spPr bwMode="auto">
            <a:xfrm>
              <a:off x="11730038" y="4330700"/>
              <a:ext cx="765175" cy="765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" name="Freeform 50"/>
            <p:cNvSpPr>
              <a:spLocks noEditPoints="1"/>
            </p:cNvSpPr>
            <p:nvPr/>
          </p:nvSpPr>
          <p:spPr bwMode="auto">
            <a:xfrm>
              <a:off x="11944350" y="4521200"/>
              <a:ext cx="338138" cy="384175"/>
            </a:xfrm>
            <a:custGeom>
              <a:avLst/>
              <a:gdLst>
                <a:gd name="T0" fmla="*/ 2147483646 w 30"/>
                <a:gd name="T1" fmla="*/ 2147483646 h 34"/>
                <a:gd name="T2" fmla="*/ 2147483646 w 30"/>
                <a:gd name="T3" fmla="*/ 2147483646 h 34"/>
                <a:gd name="T4" fmla="*/ 2147483646 w 30"/>
                <a:gd name="T5" fmla="*/ 2147483646 h 34"/>
                <a:gd name="T6" fmla="*/ 2147483646 w 30"/>
                <a:gd name="T7" fmla="*/ 2147483646 h 34"/>
                <a:gd name="T8" fmla="*/ 2147483646 w 30"/>
                <a:gd name="T9" fmla="*/ 2147483646 h 34"/>
                <a:gd name="T10" fmla="*/ 0 w 30"/>
                <a:gd name="T11" fmla="*/ 2147483646 h 34"/>
                <a:gd name="T12" fmla="*/ 2147483646 w 30"/>
                <a:gd name="T13" fmla="*/ 2147483646 h 34"/>
                <a:gd name="T14" fmla="*/ 2147483646 w 30"/>
                <a:gd name="T15" fmla="*/ 2147483646 h 34"/>
                <a:gd name="T16" fmla="*/ 2147483646 w 30"/>
                <a:gd name="T17" fmla="*/ 2147483646 h 34"/>
                <a:gd name="T18" fmla="*/ 2147483646 w 30"/>
                <a:gd name="T19" fmla="*/ 2147483646 h 34"/>
                <a:gd name="T20" fmla="*/ 2147483646 w 30"/>
                <a:gd name="T21" fmla="*/ 2147483646 h 34"/>
                <a:gd name="T22" fmla="*/ 2147483646 w 30"/>
                <a:gd name="T23" fmla="*/ 2147483646 h 34"/>
                <a:gd name="T24" fmla="*/ 2147483646 w 30"/>
                <a:gd name="T25" fmla="*/ 2147483646 h 34"/>
                <a:gd name="T26" fmla="*/ 2147483646 w 30"/>
                <a:gd name="T27" fmla="*/ 2147483646 h 34"/>
                <a:gd name="T28" fmla="*/ 2147483646 w 30"/>
                <a:gd name="T29" fmla="*/ 2147483646 h 34"/>
                <a:gd name="T30" fmla="*/ 2147483646 w 30"/>
                <a:gd name="T31" fmla="*/ 2147483646 h 34"/>
                <a:gd name="T32" fmla="*/ 2147483646 w 30"/>
                <a:gd name="T33" fmla="*/ 2147483646 h 34"/>
                <a:gd name="T34" fmla="*/ 2147483646 w 30"/>
                <a:gd name="T35" fmla="*/ 2147483646 h 34"/>
                <a:gd name="T36" fmla="*/ 2147483646 w 30"/>
                <a:gd name="T37" fmla="*/ 2147483646 h 34"/>
                <a:gd name="T38" fmla="*/ 2147483646 w 30"/>
                <a:gd name="T39" fmla="*/ 2147483646 h 34"/>
                <a:gd name="T40" fmla="*/ 2147483646 w 30"/>
                <a:gd name="T41" fmla="*/ 2147483646 h 34"/>
                <a:gd name="T42" fmla="*/ 2147483646 w 30"/>
                <a:gd name="T43" fmla="*/ 2147483646 h 34"/>
                <a:gd name="T44" fmla="*/ 2147483646 w 30"/>
                <a:gd name="T45" fmla="*/ 2147483646 h 34"/>
                <a:gd name="T46" fmla="*/ 2147483646 w 30"/>
                <a:gd name="T47" fmla="*/ 2147483646 h 34"/>
                <a:gd name="T48" fmla="*/ 2147483646 w 30"/>
                <a:gd name="T49" fmla="*/ 2147483646 h 34"/>
                <a:gd name="T50" fmla="*/ 2147483646 w 30"/>
                <a:gd name="T51" fmla="*/ 2147483646 h 34"/>
                <a:gd name="T52" fmla="*/ 2147483646 w 30"/>
                <a:gd name="T53" fmla="*/ 2147483646 h 34"/>
                <a:gd name="T54" fmla="*/ 2147483646 w 30"/>
                <a:gd name="T55" fmla="*/ 2147483646 h 34"/>
                <a:gd name="T56" fmla="*/ 2147483646 w 30"/>
                <a:gd name="T57" fmla="*/ 2147483646 h 34"/>
                <a:gd name="T58" fmla="*/ 2147483646 w 30"/>
                <a:gd name="T59" fmla="*/ 2147483646 h 34"/>
                <a:gd name="T60" fmla="*/ 2147483646 w 30"/>
                <a:gd name="T61" fmla="*/ 2147483646 h 34"/>
                <a:gd name="T62" fmla="*/ 2147483646 w 30"/>
                <a:gd name="T63" fmla="*/ 2147483646 h 34"/>
                <a:gd name="T64" fmla="*/ 2147483646 w 30"/>
                <a:gd name="T65" fmla="*/ 2147483646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"/>
                <a:gd name="T100" fmla="*/ 0 h 34"/>
                <a:gd name="T101" fmla="*/ 30 w 30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" h="34">
                  <a:moveTo>
                    <a:pt x="30" y="12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3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3"/>
                    <a:pt x="30" y="13"/>
                    <a:pt x="30" y="12"/>
                  </a:cubicBezTo>
                  <a:close/>
                  <a:moveTo>
                    <a:pt x="15" y="17"/>
                  </a:moveTo>
                  <a:cubicBezTo>
                    <a:pt x="13" y="17"/>
                    <a:pt x="11" y="15"/>
                    <a:pt x="11" y="13"/>
                  </a:cubicBezTo>
                  <a:cubicBezTo>
                    <a:pt x="11" y="10"/>
                    <a:pt x="13" y="9"/>
                    <a:pt x="15" y="9"/>
                  </a:cubicBezTo>
                  <a:cubicBezTo>
                    <a:pt x="17" y="9"/>
                    <a:pt x="19" y="10"/>
                    <a:pt x="19" y="13"/>
                  </a:cubicBezTo>
                  <a:cubicBezTo>
                    <a:pt x="19" y="15"/>
                    <a:pt x="17" y="17"/>
                    <a:pt x="15" y="17"/>
                  </a:cubicBezTo>
                  <a:close/>
                  <a:moveTo>
                    <a:pt x="12" y="34"/>
                  </a:moveTo>
                  <a:cubicBezTo>
                    <a:pt x="19" y="34"/>
                    <a:pt x="19" y="34"/>
                    <a:pt x="19" y="34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2" y="23"/>
                    <a:pt x="12" y="23"/>
                    <a:pt x="12" y="23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3" name="Groupe 100"/>
          <p:cNvGrpSpPr>
            <a:grpSpLocks noChangeAspect="1"/>
          </p:cNvGrpSpPr>
          <p:nvPr/>
        </p:nvGrpSpPr>
        <p:grpSpPr bwMode="auto">
          <a:xfrm>
            <a:off x="44322" y="4513762"/>
            <a:ext cx="326771" cy="332195"/>
            <a:chOff x="8826500" y="7989888"/>
            <a:chExt cx="765175" cy="777875"/>
          </a:xfrm>
        </p:grpSpPr>
        <p:sp>
          <p:nvSpPr>
            <p:cNvPr id="324" name="Oval 53"/>
            <p:cNvSpPr>
              <a:spLocks noChangeArrowheads="1"/>
            </p:cNvSpPr>
            <p:nvPr/>
          </p:nvSpPr>
          <p:spPr bwMode="auto">
            <a:xfrm>
              <a:off x="8826500" y="7989888"/>
              <a:ext cx="765175" cy="77787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25" name="Freeform 54"/>
            <p:cNvSpPr>
              <a:spLocks noEditPoints="1"/>
            </p:cNvSpPr>
            <p:nvPr/>
          </p:nvSpPr>
          <p:spPr bwMode="auto">
            <a:xfrm>
              <a:off x="8972550" y="8135938"/>
              <a:ext cx="495300" cy="484187"/>
            </a:xfrm>
            <a:custGeom>
              <a:avLst/>
              <a:gdLst>
                <a:gd name="T0" fmla="*/ 2147483646 w 44"/>
                <a:gd name="T1" fmla="*/ 2147483646 h 43"/>
                <a:gd name="T2" fmla="*/ 2147483646 w 44"/>
                <a:gd name="T3" fmla="*/ 2147483646 h 43"/>
                <a:gd name="T4" fmla="*/ 2147483646 w 44"/>
                <a:gd name="T5" fmla="*/ 2147483646 h 43"/>
                <a:gd name="T6" fmla="*/ 2147483646 w 44"/>
                <a:gd name="T7" fmla="*/ 2147483646 h 43"/>
                <a:gd name="T8" fmla="*/ 2147483646 w 44"/>
                <a:gd name="T9" fmla="*/ 2147483646 h 43"/>
                <a:gd name="T10" fmla="*/ 2147483646 w 44"/>
                <a:gd name="T11" fmla="*/ 2147483646 h 43"/>
                <a:gd name="T12" fmla="*/ 2147483646 w 44"/>
                <a:gd name="T13" fmla="*/ 2147483646 h 43"/>
                <a:gd name="T14" fmla="*/ 2147483646 w 44"/>
                <a:gd name="T15" fmla="*/ 2147483646 h 43"/>
                <a:gd name="T16" fmla="*/ 2147483646 w 44"/>
                <a:gd name="T17" fmla="*/ 2147483646 h 43"/>
                <a:gd name="T18" fmla="*/ 2147483646 w 44"/>
                <a:gd name="T19" fmla="*/ 2147483646 h 43"/>
                <a:gd name="T20" fmla="*/ 2147483646 w 44"/>
                <a:gd name="T21" fmla="*/ 2147483646 h 43"/>
                <a:gd name="T22" fmla="*/ 2147483646 w 44"/>
                <a:gd name="T23" fmla="*/ 2147483646 h 43"/>
                <a:gd name="T24" fmla="*/ 2147483646 w 44"/>
                <a:gd name="T25" fmla="*/ 2147483646 h 43"/>
                <a:gd name="T26" fmla="*/ 2147483646 w 44"/>
                <a:gd name="T27" fmla="*/ 2147483646 h 43"/>
                <a:gd name="T28" fmla="*/ 2147483646 w 44"/>
                <a:gd name="T29" fmla="*/ 2147483646 h 43"/>
                <a:gd name="T30" fmla="*/ 2147483646 w 44"/>
                <a:gd name="T31" fmla="*/ 2147483646 h 43"/>
                <a:gd name="T32" fmla="*/ 2147483646 w 44"/>
                <a:gd name="T33" fmla="*/ 2147483646 h 43"/>
                <a:gd name="T34" fmla="*/ 2147483646 w 44"/>
                <a:gd name="T35" fmla="*/ 2147483646 h 43"/>
                <a:gd name="T36" fmla="*/ 2147483646 w 44"/>
                <a:gd name="T37" fmla="*/ 2147483646 h 43"/>
                <a:gd name="T38" fmla="*/ 2147483646 w 44"/>
                <a:gd name="T39" fmla="*/ 2147483646 h 43"/>
                <a:gd name="T40" fmla="*/ 2147483646 w 44"/>
                <a:gd name="T41" fmla="*/ 2147483646 h 43"/>
                <a:gd name="T42" fmla="*/ 2147483646 w 44"/>
                <a:gd name="T43" fmla="*/ 2147483646 h 43"/>
                <a:gd name="T44" fmla="*/ 2147483646 w 44"/>
                <a:gd name="T45" fmla="*/ 2147483646 h 43"/>
                <a:gd name="T46" fmla="*/ 2147483646 w 44"/>
                <a:gd name="T47" fmla="*/ 2147483646 h 43"/>
                <a:gd name="T48" fmla="*/ 2147483646 w 44"/>
                <a:gd name="T49" fmla="*/ 2147483646 h 43"/>
                <a:gd name="T50" fmla="*/ 2147483646 w 44"/>
                <a:gd name="T51" fmla="*/ 2147483646 h 43"/>
                <a:gd name="T52" fmla="*/ 2147483646 w 44"/>
                <a:gd name="T53" fmla="*/ 2147483646 h 43"/>
                <a:gd name="T54" fmla="*/ 0 w 44"/>
                <a:gd name="T55" fmla="*/ 2147483646 h 43"/>
                <a:gd name="T56" fmla="*/ 2147483646 w 44"/>
                <a:gd name="T57" fmla="*/ 2147483646 h 43"/>
                <a:gd name="T58" fmla="*/ 2147483646 w 44"/>
                <a:gd name="T59" fmla="*/ 2147483646 h 43"/>
                <a:gd name="T60" fmla="*/ 2147483646 w 44"/>
                <a:gd name="T61" fmla="*/ 2147483646 h 43"/>
                <a:gd name="T62" fmla="*/ 2147483646 w 44"/>
                <a:gd name="T63" fmla="*/ 2147483646 h 43"/>
                <a:gd name="T64" fmla="*/ 2147483646 w 44"/>
                <a:gd name="T65" fmla="*/ 2147483646 h 43"/>
                <a:gd name="T66" fmla="*/ 2147483646 w 44"/>
                <a:gd name="T67" fmla="*/ 2147483646 h 43"/>
                <a:gd name="T68" fmla="*/ 2147483646 w 44"/>
                <a:gd name="T69" fmla="*/ 2147483646 h 43"/>
                <a:gd name="T70" fmla="*/ 2147483646 w 44"/>
                <a:gd name="T71" fmla="*/ 2147483646 h 43"/>
                <a:gd name="T72" fmla="*/ 2147483646 w 44"/>
                <a:gd name="T73" fmla="*/ 2147483646 h 43"/>
                <a:gd name="T74" fmla="*/ 2147483646 w 44"/>
                <a:gd name="T75" fmla="*/ 2147483646 h 43"/>
                <a:gd name="T76" fmla="*/ 2147483646 w 44"/>
                <a:gd name="T77" fmla="*/ 2147483646 h 43"/>
                <a:gd name="T78" fmla="*/ 2147483646 w 44"/>
                <a:gd name="T79" fmla="*/ 2147483646 h 43"/>
                <a:gd name="T80" fmla="*/ 2147483646 w 44"/>
                <a:gd name="T81" fmla="*/ 2147483646 h 43"/>
                <a:gd name="T82" fmla="*/ 2147483646 w 44"/>
                <a:gd name="T83" fmla="*/ 2147483646 h 43"/>
                <a:gd name="T84" fmla="*/ 2147483646 w 44"/>
                <a:gd name="T85" fmla="*/ 2147483646 h 43"/>
                <a:gd name="T86" fmla="*/ 2147483646 w 44"/>
                <a:gd name="T87" fmla="*/ 2147483646 h 43"/>
                <a:gd name="T88" fmla="*/ 2147483646 w 44"/>
                <a:gd name="T89" fmla="*/ 2147483646 h 43"/>
                <a:gd name="T90" fmla="*/ 2147483646 w 44"/>
                <a:gd name="T91" fmla="*/ 2147483646 h 43"/>
                <a:gd name="T92" fmla="*/ 2147483646 w 44"/>
                <a:gd name="T93" fmla="*/ 2147483646 h 43"/>
                <a:gd name="T94" fmla="*/ 2147483646 w 44"/>
                <a:gd name="T95" fmla="*/ 2147483646 h 43"/>
                <a:gd name="T96" fmla="*/ 2147483646 w 44"/>
                <a:gd name="T97" fmla="*/ 0 h 43"/>
                <a:gd name="T98" fmla="*/ 2147483646 w 44"/>
                <a:gd name="T99" fmla="*/ 2147483646 h 43"/>
                <a:gd name="T100" fmla="*/ 2147483646 w 44"/>
                <a:gd name="T101" fmla="*/ 0 h 43"/>
                <a:gd name="T102" fmla="*/ 2147483646 w 44"/>
                <a:gd name="T103" fmla="*/ 2147483646 h 43"/>
                <a:gd name="T104" fmla="*/ 2147483646 w 44"/>
                <a:gd name="T105" fmla="*/ 2147483646 h 43"/>
                <a:gd name="T106" fmla="*/ 2147483646 w 44"/>
                <a:gd name="T107" fmla="*/ 2147483646 h 43"/>
                <a:gd name="T108" fmla="*/ 2147483646 w 44"/>
                <a:gd name="T109" fmla="*/ 2147483646 h 43"/>
                <a:gd name="T110" fmla="*/ 2147483646 w 44"/>
                <a:gd name="T111" fmla="*/ 2147483646 h 43"/>
                <a:gd name="T112" fmla="*/ 2147483646 w 44"/>
                <a:gd name="T113" fmla="*/ 2147483646 h 4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4"/>
                <a:gd name="T172" fmla="*/ 0 h 43"/>
                <a:gd name="T173" fmla="*/ 44 w 44"/>
                <a:gd name="T174" fmla="*/ 43 h 4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4" h="43">
                  <a:moveTo>
                    <a:pt x="41" y="17"/>
                  </a:moveTo>
                  <a:cubicBezTo>
                    <a:pt x="41" y="16"/>
                    <a:pt x="41" y="15"/>
                    <a:pt x="41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9"/>
                    <a:pt x="36" y="9"/>
                    <a:pt x="36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29" y="8"/>
                    <a:pt x="28" y="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2"/>
                    <a:pt x="22" y="12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20"/>
                    <a:pt x="22" y="2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8"/>
                    <a:pt x="44" y="18"/>
                    <a:pt x="44" y="18"/>
                  </a:cubicBezTo>
                  <a:lnTo>
                    <a:pt x="41" y="17"/>
                  </a:lnTo>
                  <a:close/>
                  <a:moveTo>
                    <a:pt x="35" y="18"/>
                  </a:moveTo>
                  <a:cubicBezTo>
                    <a:pt x="35" y="21"/>
                    <a:pt x="33" y="22"/>
                    <a:pt x="30" y="22"/>
                  </a:cubicBezTo>
                  <a:cubicBezTo>
                    <a:pt x="28" y="21"/>
                    <a:pt x="27" y="19"/>
                    <a:pt x="27" y="17"/>
                  </a:cubicBezTo>
                  <a:cubicBezTo>
                    <a:pt x="28" y="15"/>
                    <a:pt x="30" y="13"/>
                    <a:pt x="32" y="14"/>
                  </a:cubicBezTo>
                  <a:cubicBezTo>
                    <a:pt x="34" y="14"/>
                    <a:pt x="36" y="16"/>
                    <a:pt x="35" y="18"/>
                  </a:cubicBezTo>
                  <a:close/>
                  <a:moveTo>
                    <a:pt x="20" y="32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8"/>
                    <a:pt x="17" y="28"/>
                    <a:pt x="16" y="2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11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2" y="31"/>
                    <a:pt x="2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4" y="37"/>
                    <a:pt x="4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9" y="40"/>
                    <a:pt x="10" y="40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9"/>
                    <a:pt x="15" y="39"/>
                    <a:pt x="15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3"/>
                  </a:cubicBezTo>
                  <a:lnTo>
                    <a:pt x="20" y="32"/>
                  </a:lnTo>
                  <a:close/>
                  <a:moveTo>
                    <a:pt x="11" y="35"/>
                  </a:moveTo>
                  <a:cubicBezTo>
                    <a:pt x="9" y="36"/>
                    <a:pt x="7" y="35"/>
                    <a:pt x="7" y="33"/>
                  </a:cubicBezTo>
                  <a:cubicBezTo>
                    <a:pt x="7" y="31"/>
                    <a:pt x="8" y="30"/>
                    <a:pt x="10" y="29"/>
                  </a:cubicBezTo>
                  <a:cubicBezTo>
                    <a:pt x="11" y="29"/>
                    <a:pt x="13" y="30"/>
                    <a:pt x="13" y="32"/>
                  </a:cubicBezTo>
                  <a:cubicBezTo>
                    <a:pt x="14" y="33"/>
                    <a:pt x="12" y="35"/>
                    <a:pt x="11" y="35"/>
                  </a:cubicBezTo>
                  <a:close/>
                  <a:moveTo>
                    <a:pt x="8" y="7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1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lnTo>
                    <a:pt x="8" y="7"/>
                  </a:lnTo>
                  <a:close/>
                  <a:moveTo>
                    <a:pt x="14" y="4"/>
                  </a:moveTo>
                  <a:cubicBezTo>
                    <a:pt x="15" y="4"/>
                    <a:pt x="16" y="5"/>
                    <a:pt x="16" y="6"/>
                  </a:cubicBezTo>
                  <a:cubicBezTo>
                    <a:pt x="16" y="7"/>
                    <a:pt x="16" y="8"/>
                    <a:pt x="14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6"/>
                    <a:pt x="12" y="5"/>
                    <a:pt x="1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6" name="Groupe 100"/>
          <p:cNvGrpSpPr>
            <a:grpSpLocks noChangeAspect="1"/>
          </p:cNvGrpSpPr>
          <p:nvPr/>
        </p:nvGrpSpPr>
        <p:grpSpPr bwMode="auto">
          <a:xfrm>
            <a:off x="44322" y="2922822"/>
            <a:ext cx="326771" cy="332195"/>
            <a:chOff x="8826500" y="7989888"/>
            <a:chExt cx="765175" cy="777875"/>
          </a:xfrm>
        </p:grpSpPr>
        <p:sp>
          <p:nvSpPr>
            <p:cNvPr id="327" name="Oval 53"/>
            <p:cNvSpPr>
              <a:spLocks noChangeArrowheads="1"/>
            </p:cNvSpPr>
            <p:nvPr/>
          </p:nvSpPr>
          <p:spPr bwMode="auto">
            <a:xfrm>
              <a:off x="8826500" y="7989888"/>
              <a:ext cx="765175" cy="77787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28" name="Freeform 54"/>
            <p:cNvSpPr>
              <a:spLocks noEditPoints="1"/>
            </p:cNvSpPr>
            <p:nvPr/>
          </p:nvSpPr>
          <p:spPr bwMode="auto">
            <a:xfrm>
              <a:off x="8972550" y="8135938"/>
              <a:ext cx="495300" cy="484187"/>
            </a:xfrm>
            <a:custGeom>
              <a:avLst/>
              <a:gdLst>
                <a:gd name="T0" fmla="*/ 2147483646 w 44"/>
                <a:gd name="T1" fmla="*/ 2147483646 h 43"/>
                <a:gd name="T2" fmla="*/ 2147483646 w 44"/>
                <a:gd name="T3" fmla="*/ 2147483646 h 43"/>
                <a:gd name="T4" fmla="*/ 2147483646 w 44"/>
                <a:gd name="T5" fmla="*/ 2147483646 h 43"/>
                <a:gd name="T6" fmla="*/ 2147483646 w 44"/>
                <a:gd name="T7" fmla="*/ 2147483646 h 43"/>
                <a:gd name="T8" fmla="*/ 2147483646 w 44"/>
                <a:gd name="T9" fmla="*/ 2147483646 h 43"/>
                <a:gd name="T10" fmla="*/ 2147483646 w 44"/>
                <a:gd name="T11" fmla="*/ 2147483646 h 43"/>
                <a:gd name="T12" fmla="*/ 2147483646 w 44"/>
                <a:gd name="T13" fmla="*/ 2147483646 h 43"/>
                <a:gd name="T14" fmla="*/ 2147483646 w 44"/>
                <a:gd name="T15" fmla="*/ 2147483646 h 43"/>
                <a:gd name="T16" fmla="*/ 2147483646 w 44"/>
                <a:gd name="T17" fmla="*/ 2147483646 h 43"/>
                <a:gd name="T18" fmla="*/ 2147483646 w 44"/>
                <a:gd name="T19" fmla="*/ 2147483646 h 43"/>
                <a:gd name="T20" fmla="*/ 2147483646 w 44"/>
                <a:gd name="T21" fmla="*/ 2147483646 h 43"/>
                <a:gd name="T22" fmla="*/ 2147483646 w 44"/>
                <a:gd name="T23" fmla="*/ 2147483646 h 43"/>
                <a:gd name="T24" fmla="*/ 2147483646 w 44"/>
                <a:gd name="T25" fmla="*/ 2147483646 h 43"/>
                <a:gd name="T26" fmla="*/ 2147483646 w 44"/>
                <a:gd name="T27" fmla="*/ 2147483646 h 43"/>
                <a:gd name="T28" fmla="*/ 2147483646 w 44"/>
                <a:gd name="T29" fmla="*/ 2147483646 h 43"/>
                <a:gd name="T30" fmla="*/ 2147483646 w 44"/>
                <a:gd name="T31" fmla="*/ 2147483646 h 43"/>
                <a:gd name="T32" fmla="*/ 2147483646 w 44"/>
                <a:gd name="T33" fmla="*/ 2147483646 h 43"/>
                <a:gd name="T34" fmla="*/ 2147483646 w 44"/>
                <a:gd name="T35" fmla="*/ 2147483646 h 43"/>
                <a:gd name="T36" fmla="*/ 2147483646 w 44"/>
                <a:gd name="T37" fmla="*/ 2147483646 h 43"/>
                <a:gd name="T38" fmla="*/ 2147483646 w 44"/>
                <a:gd name="T39" fmla="*/ 2147483646 h 43"/>
                <a:gd name="T40" fmla="*/ 2147483646 w 44"/>
                <a:gd name="T41" fmla="*/ 2147483646 h 43"/>
                <a:gd name="T42" fmla="*/ 2147483646 w 44"/>
                <a:gd name="T43" fmla="*/ 2147483646 h 43"/>
                <a:gd name="T44" fmla="*/ 2147483646 w 44"/>
                <a:gd name="T45" fmla="*/ 2147483646 h 43"/>
                <a:gd name="T46" fmla="*/ 2147483646 w 44"/>
                <a:gd name="T47" fmla="*/ 2147483646 h 43"/>
                <a:gd name="T48" fmla="*/ 2147483646 w 44"/>
                <a:gd name="T49" fmla="*/ 2147483646 h 43"/>
                <a:gd name="T50" fmla="*/ 2147483646 w 44"/>
                <a:gd name="T51" fmla="*/ 2147483646 h 43"/>
                <a:gd name="T52" fmla="*/ 2147483646 w 44"/>
                <a:gd name="T53" fmla="*/ 2147483646 h 43"/>
                <a:gd name="T54" fmla="*/ 0 w 44"/>
                <a:gd name="T55" fmla="*/ 2147483646 h 43"/>
                <a:gd name="T56" fmla="*/ 2147483646 w 44"/>
                <a:gd name="T57" fmla="*/ 2147483646 h 43"/>
                <a:gd name="T58" fmla="*/ 2147483646 w 44"/>
                <a:gd name="T59" fmla="*/ 2147483646 h 43"/>
                <a:gd name="T60" fmla="*/ 2147483646 w 44"/>
                <a:gd name="T61" fmla="*/ 2147483646 h 43"/>
                <a:gd name="T62" fmla="*/ 2147483646 w 44"/>
                <a:gd name="T63" fmla="*/ 2147483646 h 43"/>
                <a:gd name="T64" fmla="*/ 2147483646 w 44"/>
                <a:gd name="T65" fmla="*/ 2147483646 h 43"/>
                <a:gd name="T66" fmla="*/ 2147483646 w 44"/>
                <a:gd name="T67" fmla="*/ 2147483646 h 43"/>
                <a:gd name="T68" fmla="*/ 2147483646 w 44"/>
                <a:gd name="T69" fmla="*/ 2147483646 h 43"/>
                <a:gd name="T70" fmla="*/ 2147483646 w 44"/>
                <a:gd name="T71" fmla="*/ 2147483646 h 43"/>
                <a:gd name="T72" fmla="*/ 2147483646 w 44"/>
                <a:gd name="T73" fmla="*/ 2147483646 h 43"/>
                <a:gd name="T74" fmla="*/ 2147483646 w 44"/>
                <a:gd name="T75" fmla="*/ 2147483646 h 43"/>
                <a:gd name="T76" fmla="*/ 2147483646 w 44"/>
                <a:gd name="T77" fmla="*/ 2147483646 h 43"/>
                <a:gd name="T78" fmla="*/ 2147483646 w 44"/>
                <a:gd name="T79" fmla="*/ 2147483646 h 43"/>
                <a:gd name="T80" fmla="*/ 2147483646 w 44"/>
                <a:gd name="T81" fmla="*/ 2147483646 h 43"/>
                <a:gd name="T82" fmla="*/ 2147483646 w 44"/>
                <a:gd name="T83" fmla="*/ 2147483646 h 43"/>
                <a:gd name="T84" fmla="*/ 2147483646 w 44"/>
                <a:gd name="T85" fmla="*/ 2147483646 h 43"/>
                <a:gd name="T86" fmla="*/ 2147483646 w 44"/>
                <a:gd name="T87" fmla="*/ 2147483646 h 43"/>
                <a:gd name="T88" fmla="*/ 2147483646 w 44"/>
                <a:gd name="T89" fmla="*/ 2147483646 h 43"/>
                <a:gd name="T90" fmla="*/ 2147483646 w 44"/>
                <a:gd name="T91" fmla="*/ 2147483646 h 43"/>
                <a:gd name="T92" fmla="*/ 2147483646 w 44"/>
                <a:gd name="T93" fmla="*/ 2147483646 h 43"/>
                <a:gd name="T94" fmla="*/ 2147483646 w 44"/>
                <a:gd name="T95" fmla="*/ 2147483646 h 43"/>
                <a:gd name="T96" fmla="*/ 2147483646 w 44"/>
                <a:gd name="T97" fmla="*/ 0 h 43"/>
                <a:gd name="T98" fmla="*/ 2147483646 w 44"/>
                <a:gd name="T99" fmla="*/ 2147483646 h 43"/>
                <a:gd name="T100" fmla="*/ 2147483646 w 44"/>
                <a:gd name="T101" fmla="*/ 0 h 43"/>
                <a:gd name="T102" fmla="*/ 2147483646 w 44"/>
                <a:gd name="T103" fmla="*/ 2147483646 h 43"/>
                <a:gd name="T104" fmla="*/ 2147483646 w 44"/>
                <a:gd name="T105" fmla="*/ 2147483646 h 43"/>
                <a:gd name="T106" fmla="*/ 2147483646 w 44"/>
                <a:gd name="T107" fmla="*/ 2147483646 h 43"/>
                <a:gd name="T108" fmla="*/ 2147483646 w 44"/>
                <a:gd name="T109" fmla="*/ 2147483646 h 43"/>
                <a:gd name="T110" fmla="*/ 2147483646 w 44"/>
                <a:gd name="T111" fmla="*/ 2147483646 h 43"/>
                <a:gd name="T112" fmla="*/ 2147483646 w 44"/>
                <a:gd name="T113" fmla="*/ 2147483646 h 4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4"/>
                <a:gd name="T172" fmla="*/ 0 h 43"/>
                <a:gd name="T173" fmla="*/ 44 w 44"/>
                <a:gd name="T174" fmla="*/ 43 h 4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4" h="43">
                  <a:moveTo>
                    <a:pt x="41" y="17"/>
                  </a:moveTo>
                  <a:cubicBezTo>
                    <a:pt x="41" y="16"/>
                    <a:pt x="41" y="15"/>
                    <a:pt x="41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9"/>
                    <a:pt x="36" y="9"/>
                    <a:pt x="36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29" y="8"/>
                    <a:pt x="28" y="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2"/>
                    <a:pt x="22" y="12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20"/>
                    <a:pt x="22" y="2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8"/>
                    <a:pt x="44" y="18"/>
                    <a:pt x="44" y="18"/>
                  </a:cubicBezTo>
                  <a:lnTo>
                    <a:pt x="41" y="17"/>
                  </a:lnTo>
                  <a:close/>
                  <a:moveTo>
                    <a:pt x="35" y="18"/>
                  </a:moveTo>
                  <a:cubicBezTo>
                    <a:pt x="35" y="21"/>
                    <a:pt x="33" y="22"/>
                    <a:pt x="30" y="22"/>
                  </a:cubicBezTo>
                  <a:cubicBezTo>
                    <a:pt x="28" y="21"/>
                    <a:pt x="27" y="19"/>
                    <a:pt x="27" y="17"/>
                  </a:cubicBezTo>
                  <a:cubicBezTo>
                    <a:pt x="28" y="15"/>
                    <a:pt x="30" y="13"/>
                    <a:pt x="32" y="14"/>
                  </a:cubicBezTo>
                  <a:cubicBezTo>
                    <a:pt x="34" y="14"/>
                    <a:pt x="36" y="16"/>
                    <a:pt x="35" y="18"/>
                  </a:cubicBezTo>
                  <a:close/>
                  <a:moveTo>
                    <a:pt x="20" y="32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8"/>
                    <a:pt x="17" y="28"/>
                    <a:pt x="16" y="2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11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2" y="31"/>
                    <a:pt x="2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4" y="37"/>
                    <a:pt x="4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9" y="40"/>
                    <a:pt x="10" y="40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9"/>
                    <a:pt x="15" y="39"/>
                    <a:pt x="15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3"/>
                  </a:cubicBezTo>
                  <a:lnTo>
                    <a:pt x="20" y="32"/>
                  </a:lnTo>
                  <a:close/>
                  <a:moveTo>
                    <a:pt x="11" y="35"/>
                  </a:moveTo>
                  <a:cubicBezTo>
                    <a:pt x="9" y="36"/>
                    <a:pt x="7" y="35"/>
                    <a:pt x="7" y="33"/>
                  </a:cubicBezTo>
                  <a:cubicBezTo>
                    <a:pt x="7" y="31"/>
                    <a:pt x="8" y="30"/>
                    <a:pt x="10" y="29"/>
                  </a:cubicBezTo>
                  <a:cubicBezTo>
                    <a:pt x="11" y="29"/>
                    <a:pt x="13" y="30"/>
                    <a:pt x="13" y="32"/>
                  </a:cubicBezTo>
                  <a:cubicBezTo>
                    <a:pt x="14" y="33"/>
                    <a:pt x="12" y="35"/>
                    <a:pt x="11" y="35"/>
                  </a:cubicBezTo>
                  <a:close/>
                  <a:moveTo>
                    <a:pt x="8" y="7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1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lnTo>
                    <a:pt x="8" y="7"/>
                  </a:lnTo>
                  <a:close/>
                  <a:moveTo>
                    <a:pt x="14" y="4"/>
                  </a:moveTo>
                  <a:cubicBezTo>
                    <a:pt x="15" y="4"/>
                    <a:pt x="16" y="5"/>
                    <a:pt x="16" y="6"/>
                  </a:cubicBezTo>
                  <a:cubicBezTo>
                    <a:pt x="16" y="7"/>
                    <a:pt x="16" y="8"/>
                    <a:pt x="14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6"/>
                    <a:pt x="12" y="5"/>
                    <a:pt x="1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" name="Groupe 100"/>
          <p:cNvGrpSpPr>
            <a:grpSpLocks noChangeAspect="1"/>
          </p:cNvGrpSpPr>
          <p:nvPr/>
        </p:nvGrpSpPr>
        <p:grpSpPr bwMode="auto">
          <a:xfrm>
            <a:off x="44322" y="2226418"/>
            <a:ext cx="326771" cy="332195"/>
            <a:chOff x="8826500" y="7989888"/>
            <a:chExt cx="765175" cy="777875"/>
          </a:xfrm>
        </p:grpSpPr>
        <p:sp>
          <p:nvSpPr>
            <p:cNvPr id="154" name="Oval 53"/>
            <p:cNvSpPr>
              <a:spLocks noChangeArrowheads="1"/>
            </p:cNvSpPr>
            <p:nvPr/>
          </p:nvSpPr>
          <p:spPr bwMode="auto">
            <a:xfrm>
              <a:off x="8826500" y="7989888"/>
              <a:ext cx="765175" cy="77787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55" name="Freeform 54"/>
            <p:cNvSpPr>
              <a:spLocks noEditPoints="1"/>
            </p:cNvSpPr>
            <p:nvPr/>
          </p:nvSpPr>
          <p:spPr bwMode="auto">
            <a:xfrm>
              <a:off x="8972550" y="8135938"/>
              <a:ext cx="495300" cy="484187"/>
            </a:xfrm>
            <a:custGeom>
              <a:avLst/>
              <a:gdLst>
                <a:gd name="T0" fmla="*/ 2147483646 w 44"/>
                <a:gd name="T1" fmla="*/ 2147483646 h 43"/>
                <a:gd name="T2" fmla="*/ 2147483646 w 44"/>
                <a:gd name="T3" fmla="*/ 2147483646 h 43"/>
                <a:gd name="T4" fmla="*/ 2147483646 w 44"/>
                <a:gd name="T5" fmla="*/ 2147483646 h 43"/>
                <a:gd name="T6" fmla="*/ 2147483646 w 44"/>
                <a:gd name="T7" fmla="*/ 2147483646 h 43"/>
                <a:gd name="T8" fmla="*/ 2147483646 w 44"/>
                <a:gd name="T9" fmla="*/ 2147483646 h 43"/>
                <a:gd name="T10" fmla="*/ 2147483646 w 44"/>
                <a:gd name="T11" fmla="*/ 2147483646 h 43"/>
                <a:gd name="T12" fmla="*/ 2147483646 w 44"/>
                <a:gd name="T13" fmla="*/ 2147483646 h 43"/>
                <a:gd name="T14" fmla="*/ 2147483646 w 44"/>
                <a:gd name="T15" fmla="*/ 2147483646 h 43"/>
                <a:gd name="T16" fmla="*/ 2147483646 w 44"/>
                <a:gd name="T17" fmla="*/ 2147483646 h 43"/>
                <a:gd name="T18" fmla="*/ 2147483646 w 44"/>
                <a:gd name="T19" fmla="*/ 2147483646 h 43"/>
                <a:gd name="T20" fmla="*/ 2147483646 w 44"/>
                <a:gd name="T21" fmla="*/ 2147483646 h 43"/>
                <a:gd name="T22" fmla="*/ 2147483646 w 44"/>
                <a:gd name="T23" fmla="*/ 2147483646 h 43"/>
                <a:gd name="T24" fmla="*/ 2147483646 w 44"/>
                <a:gd name="T25" fmla="*/ 2147483646 h 43"/>
                <a:gd name="T26" fmla="*/ 2147483646 w 44"/>
                <a:gd name="T27" fmla="*/ 2147483646 h 43"/>
                <a:gd name="T28" fmla="*/ 2147483646 w 44"/>
                <a:gd name="T29" fmla="*/ 2147483646 h 43"/>
                <a:gd name="T30" fmla="*/ 2147483646 w 44"/>
                <a:gd name="T31" fmla="*/ 2147483646 h 43"/>
                <a:gd name="T32" fmla="*/ 2147483646 w 44"/>
                <a:gd name="T33" fmla="*/ 2147483646 h 43"/>
                <a:gd name="T34" fmla="*/ 2147483646 w 44"/>
                <a:gd name="T35" fmla="*/ 2147483646 h 43"/>
                <a:gd name="T36" fmla="*/ 2147483646 w 44"/>
                <a:gd name="T37" fmla="*/ 2147483646 h 43"/>
                <a:gd name="T38" fmla="*/ 2147483646 w 44"/>
                <a:gd name="T39" fmla="*/ 2147483646 h 43"/>
                <a:gd name="T40" fmla="*/ 2147483646 w 44"/>
                <a:gd name="T41" fmla="*/ 2147483646 h 43"/>
                <a:gd name="T42" fmla="*/ 2147483646 w 44"/>
                <a:gd name="T43" fmla="*/ 2147483646 h 43"/>
                <a:gd name="T44" fmla="*/ 2147483646 w 44"/>
                <a:gd name="T45" fmla="*/ 2147483646 h 43"/>
                <a:gd name="T46" fmla="*/ 2147483646 w 44"/>
                <a:gd name="T47" fmla="*/ 2147483646 h 43"/>
                <a:gd name="T48" fmla="*/ 2147483646 w 44"/>
                <a:gd name="T49" fmla="*/ 2147483646 h 43"/>
                <a:gd name="T50" fmla="*/ 2147483646 w 44"/>
                <a:gd name="T51" fmla="*/ 2147483646 h 43"/>
                <a:gd name="T52" fmla="*/ 2147483646 w 44"/>
                <a:gd name="T53" fmla="*/ 2147483646 h 43"/>
                <a:gd name="T54" fmla="*/ 0 w 44"/>
                <a:gd name="T55" fmla="*/ 2147483646 h 43"/>
                <a:gd name="T56" fmla="*/ 2147483646 w 44"/>
                <a:gd name="T57" fmla="*/ 2147483646 h 43"/>
                <a:gd name="T58" fmla="*/ 2147483646 w 44"/>
                <a:gd name="T59" fmla="*/ 2147483646 h 43"/>
                <a:gd name="T60" fmla="*/ 2147483646 w 44"/>
                <a:gd name="T61" fmla="*/ 2147483646 h 43"/>
                <a:gd name="T62" fmla="*/ 2147483646 w 44"/>
                <a:gd name="T63" fmla="*/ 2147483646 h 43"/>
                <a:gd name="T64" fmla="*/ 2147483646 w 44"/>
                <a:gd name="T65" fmla="*/ 2147483646 h 43"/>
                <a:gd name="T66" fmla="*/ 2147483646 w 44"/>
                <a:gd name="T67" fmla="*/ 2147483646 h 43"/>
                <a:gd name="T68" fmla="*/ 2147483646 w 44"/>
                <a:gd name="T69" fmla="*/ 2147483646 h 43"/>
                <a:gd name="T70" fmla="*/ 2147483646 w 44"/>
                <a:gd name="T71" fmla="*/ 2147483646 h 43"/>
                <a:gd name="T72" fmla="*/ 2147483646 w 44"/>
                <a:gd name="T73" fmla="*/ 2147483646 h 43"/>
                <a:gd name="T74" fmla="*/ 2147483646 w 44"/>
                <a:gd name="T75" fmla="*/ 2147483646 h 43"/>
                <a:gd name="T76" fmla="*/ 2147483646 w 44"/>
                <a:gd name="T77" fmla="*/ 2147483646 h 43"/>
                <a:gd name="T78" fmla="*/ 2147483646 w 44"/>
                <a:gd name="T79" fmla="*/ 2147483646 h 43"/>
                <a:gd name="T80" fmla="*/ 2147483646 w 44"/>
                <a:gd name="T81" fmla="*/ 2147483646 h 43"/>
                <a:gd name="T82" fmla="*/ 2147483646 w 44"/>
                <a:gd name="T83" fmla="*/ 2147483646 h 43"/>
                <a:gd name="T84" fmla="*/ 2147483646 w 44"/>
                <a:gd name="T85" fmla="*/ 2147483646 h 43"/>
                <a:gd name="T86" fmla="*/ 2147483646 w 44"/>
                <a:gd name="T87" fmla="*/ 2147483646 h 43"/>
                <a:gd name="T88" fmla="*/ 2147483646 w 44"/>
                <a:gd name="T89" fmla="*/ 2147483646 h 43"/>
                <a:gd name="T90" fmla="*/ 2147483646 w 44"/>
                <a:gd name="T91" fmla="*/ 2147483646 h 43"/>
                <a:gd name="T92" fmla="*/ 2147483646 w 44"/>
                <a:gd name="T93" fmla="*/ 2147483646 h 43"/>
                <a:gd name="T94" fmla="*/ 2147483646 w 44"/>
                <a:gd name="T95" fmla="*/ 2147483646 h 43"/>
                <a:gd name="T96" fmla="*/ 2147483646 w 44"/>
                <a:gd name="T97" fmla="*/ 0 h 43"/>
                <a:gd name="T98" fmla="*/ 2147483646 w 44"/>
                <a:gd name="T99" fmla="*/ 2147483646 h 43"/>
                <a:gd name="T100" fmla="*/ 2147483646 w 44"/>
                <a:gd name="T101" fmla="*/ 0 h 43"/>
                <a:gd name="T102" fmla="*/ 2147483646 w 44"/>
                <a:gd name="T103" fmla="*/ 2147483646 h 43"/>
                <a:gd name="T104" fmla="*/ 2147483646 w 44"/>
                <a:gd name="T105" fmla="*/ 2147483646 h 43"/>
                <a:gd name="T106" fmla="*/ 2147483646 w 44"/>
                <a:gd name="T107" fmla="*/ 2147483646 h 43"/>
                <a:gd name="T108" fmla="*/ 2147483646 w 44"/>
                <a:gd name="T109" fmla="*/ 2147483646 h 43"/>
                <a:gd name="T110" fmla="*/ 2147483646 w 44"/>
                <a:gd name="T111" fmla="*/ 2147483646 h 43"/>
                <a:gd name="T112" fmla="*/ 2147483646 w 44"/>
                <a:gd name="T113" fmla="*/ 2147483646 h 4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4"/>
                <a:gd name="T172" fmla="*/ 0 h 43"/>
                <a:gd name="T173" fmla="*/ 44 w 44"/>
                <a:gd name="T174" fmla="*/ 43 h 4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4" h="43">
                  <a:moveTo>
                    <a:pt x="41" y="17"/>
                  </a:moveTo>
                  <a:cubicBezTo>
                    <a:pt x="41" y="16"/>
                    <a:pt x="41" y="15"/>
                    <a:pt x="41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9"/>
                    <a:pt x="36" y="9"/>
                    <a:pt x="36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29" y="8"/>
                    <a:pt x="28" y="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2"/>
                    <a:pt x="22" y="12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20"/>
                    <a:pt x="22" y="2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8"/>
                    <a:pt x="44" y="18"/>
                    <a:pt x="44" y="18"/>
                  </a:cubicBezTo>
                  <a:lnTo>
                    <a:pt x="41" y="17"/>
                  </a:lnTo>
                  <a:close/>
                  <a:moveTo>
                    <a:pt x="35" y="18"/>
                  </a:moveTo>
                  <a:cubicBezTo>
                    <a:pt x="35" y="21"/>
                    <a:pt x="33" y="22"/>
                    <a:pt x="30" y="22"/>
                  </a:cubicBezTo>
                  <a:cubicBezTo>
                    <a:pt x="28" y="21"/>
                    <a:pt x="27" y="19"/>
                    <a:pt x="27" y="17"/>
                  </a:cubicBezTo>
                  <a:cubicBezTo>
                    <a:pt x="28" y="15"/>
                    <a:pt x="30" y="13"/>
                    <a:pt x="32" y="14"/>
                  </a:cubicBezTo>
                  <a:cubicBezTo>
                    <a:pt x="34" y="14"/>
                    <a:pt x="36" y="16"/>
                    <a:pt x="35" y="18"/>
                  </a:cubicBezTo>
                  <a:close/>
                  <a:moveTo>
                    <a:pt x="20" y="32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8"/>
                    <a:pt x="17" y="28"/>
                    <a:pt x="16" y="2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11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2" y="31"/>
                    <a:pt x="2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4" y="37"/>
                    <a:pt x="4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9" y="40"/>
                    <a:pt x="10" y="40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9"/>
                    <a:pt x="15" y="39"/>
                    <a:pt x="15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3"/>
                  </a:cubicBezTo>
                  <a:lnTo>
                    <a:pt x="20" y="32"/>
                  </a:lnTo>
                  <a:close/>
                  <a:moveTo>
                    <a:pt x="11" y="35"/>
                  </a:moveTo>
                  <a:cubicBezTo>
                    <a:pt x="9" y="36"/>
                    <a:pt x="7" y="35"/>
                    <a:pt x="7" y="33"/>
                  </a:cubicBezTo>
                  <a:cubicBezTo>
                    <a:pt x="7" y="31"/>
                    <a:pt x="8" y="30"/>
                    <a:pt x="10" y="29"/>
                  </a:cubicBezTo>
                  <a:cubicBezTo>
                    <a:pt x="11" y="29"/>
                    <a:pt x="13" y="30"/>
                    <a:pt x="13" y="32"/>
                  </a:cubicBezTo>
                  <a:cubicBezTo>
                    <a:pt x="14" y="33"/>
                    <a:pt x="12" y="35"/>
                    <a:pt x="11" y="35"/>
                  </a:cubicBezTo>
                  <a:close/>
                  <a:moveTo>
                    <a:pt x="8" y="7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1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lnTo>
                    <a:pt x="8" y="7"/>
                  </a:lnTo>
                  <a:close/>
                  <a:moveTo>
                    <a:pt x="14" y="4"/>
                  </a:moveTo>
                  <a:cubicBezTo>
                    <a:pt x="15" y="4"/>
                    <a:pt x="16" y="5"/>
                    <a:pt x="16" y="6"/>
                  </a:cubicBezTo>
                  <a:cubicBezTo>
                    <a:pt x="16" y="7"/>
                    <a:pt x="16" y="8"/>
                    <a:pt x="14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6"/>
                    <a:pt x="12" y="5"/>
                    <a:pt x="1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8" name="Groupe 100"/>
          <p:cNvGrpSpPr>
            <a:grpSpLocks noChangeAspect="1"/>
          </p:cNvGrpSpPr>
          <p:nvPr/>
        </p:nvGrpSpPr>
        <p:grpSpPr bwMode="auto">
          <a:xfrm>
            <a:off x="44322" y="1704949"/>
            <a:ext cx="326771" cy="332195"/>
            <a:chOff x="8826500" y="7989888"/>
            <a:chExt cx="765175" cy="777875"/>
          </a:xfrm>
        </p:grpSpPr>
        <p:sp>
          <p:nvSpPr>
            <p:cNvPr id="160" name="Oval 53"/>
            <p:cNvSpPr>
              <a:spLocks noChangeArrowheads="1"/>
            </p:cNvSpPr>
            <p:nvPr/>
          </p:nvSpPr>
          <p:spPr bwMode="auto">
            <a:xfrm>
              <a:off x="8826500" y="7989888"/>
              <a:ext cx="765175" cy="77787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1" name="Freeform 54"/>
            <p:cNvSpPr>
              <a:spLocks noEditPoints="1"/>
            </p:cNvSpPr>
            <p:nvPr/>
          </p:nvSpPr>
          <p:spPr bwMode="auto">
            <a:xfrm>
              <a:off x="8972550" y="8135938"/>
              <a:ext cx="495300" cy="484187"/>
            </a:xfrm>
            <a:custGeom>
              <a:avLst/>
              <a:gdLst>
                <a:gd name="T0" fmla="*/ 2147483646 w 44"/>
                <a:gd name="T1" fmla="*/ 2147483646 h 43"/>
                <a:gd name="T2" fmla="*/ 2147483646 w 44"/>
                <a:gd name="T3" fmla="*/ 2147483646 h 43"/>
                <a:gd name="T4" fmla="*/ 2147483646 w 44"/>
                <a:gd name="T5" fmla="*/ 2147483646 h 43"/>
                <a:gd name="T6" fmla="*/ 2147483646 w 44"/>
                <a:gd name="T7" fmla="*/ 2147483646 h 43"/>
                <a:gd name="T8" fmla="*/ 2147483646 w 44"/>
                <a:gd name="T9" fmla="*/ 2147483646 h 43"/>
                <a:gd name="T10" fmla="*/ 2147483646 w 44"/>
                <a:gd name="T11" fmla="*/ 2147483646 h 43"/>
                <a:gd name="T12" fmla="*/ 2147483646 w 44"/>
                <a:gd name="T13" fmla="*/ 2147483646 h 43"/>
                <a:gd name="T14" fmla="*/ 2147483646 w 44"/>
                <a:gd name="T15" fmla="*/ 2147483646 h 43"/>
                <a:gd name="T16" fmla="*/ 2147483646 w 44"/>
                <a:gd name="T17" fmla="*/ 2147483646 h 43"/>
                <a:gd name="T18" fmla="*/ 2147483646 w 44"/>
                <a:gd name="T19" fmla="*/ 2147483646 h 43"/>
                <a:gd name="T20" fmla="*/ 2147483646 w 44"/>
                <a:gd name="T21" fmla="*/ 2147483646 h 43"/>
                <a:gd name="T22" fmla="*/ 2147483646 w 44"/>
                <a:gd name="T23" fmla="*/ 2147483646 h 43"/>
                <a:gd name="T24" fmla="*/ 2147483646 w 44"/>
                <a:gd name="T25" fmla="*/ 2147483646 h 43"/>
                <a:gd name="T26" fmla="*/ 2147483646 w 44"/>
                <a:gd name="T27" fmla="*/ 2147483646 h 43"/>
                <a:gd name="T28" fmla="*/ 2147483646 w 44"/>
                <a:gd name="T29" fmla="*/ 2147483646 h 43"/>
                <a:gd name="T30" fmla="*/ 2147483646 w 44"/>
                <a:gd name="T31" fmla="*/ 2147483646 h 43"/>
                <a:gd name="T32" fmla="*/ 2147483646 w 44"/>
                <a:gd name="T33" fmla="*/ 2147483646 h 43"/>
                <a:gd name="T34" fmla="*/ 2147483646 w 44"/>
                <a:gd name="T35" fmla="*/ 2147483646 h 43"/>
                <a:gd name="T36" fmla="*/ 2147483646 w 44"/>
                <a:gd name="T37" fmla="*/ 2147483646 h 43"/>
                <a:gd name="T38" fmla="*/ 2147483646 w 44"/>
                <a:gd name="T39" fmla="*/ 2147483646 h 43"/>
                <a:gd name="T40" fmla="*/ 2147483646 w 44"/>
                <a:gd name="T41" fmla="*/ 2147483646 h 43"/>
                <a:gd name="T42" fmla="*/ 2147483646 w 44"/>
                <a:gd name="T43" fmla="*/ 2147483646 h 43"/>
                <a:gd name="T44" fmla="*/ 2147483646 w 44"/>
                <a:gd name="T45" fmla="*/ 2147483646 h 43"/>
                <a:gd name="T46" fmla="*/ 2147483646 w 44"/>
                <a:gd name="T47" fmla="*/ 2147483646 h 43"/>
                <a:gd name="T48" fmla="*/ 2147483646 w 44"/>
                <a:gd name="T49" fmla="*/ 2147483646 h 43"/>
                <a:gd name="T50" fmla="*/ 2147483646 w 44"/>
                <a:gd name="T51" fmla="*/ 2147483646 h 43"/>
                <a:gd name="T52" fmla="*/ 2147483646 w 44"/>
                <a:gd name="T53" fmla="*/ 2147483646 h 43"/>
                <a:gd name="T54" fmla="*/ 0 w 44"/>
                <a:gd name="T55" fmla="*/ 2147483646 h 43"/>
                <a:gd name="T56" fmla="*/ 2147483646 w 44"/>
                <a:gd name="T57" fmla="*/ 2147483646 h 43"/>
                <a:gd name="T58" fmla="*/ 2147483646 w 44"/>
                <a:gd name="T59" fmla="*/ 2147483646 h 43"/>
                <a:gd name="T60" fmla="*/ 2147483646 w 44"/>
                <a:gd name="T61" fmla="*/ 2147483646 h 43"/>
                <a:gd name="T62" fmla="*/ 2147483646 w 44"/>
                <a:gd name="T63" fmla="*/ 2147483646 h 43"/>
                <a:gd name="T64" fmla="*/ 2147483646 w 44"/>
                <a:gd name="T65" fmla="*/ 2147483646 h 43"/>
                <a:gd name="T66" fmla="*/ 2147483646 w 44"/>
                <a:gd name="T67" fmla="*/ 2147483646 h 43"/>
                <a:gd name="T68" fmla="*/ 2147483646 w 44"/>
                <a:gd name="T69" fmla="*/ 2147483646 h 43"/>
                <a:gd name="T70" fmla="*/ 2147483646 w 44"/>
                <a:gd name="T71" fmla="*/ 2147483646 h 43"/>
                <a:gd name="T72" fmla="*/ 2147483646 w 44"/>
                <a:gd name="T73" fmla="*/ 2147483646 h 43"/>
                <a:gd name="T74" fmla="*/ 2147483646 w 44"/>
                <a:gd name="T75" fmla="*/ 2147483646 h 43"/>
                <a:gd name="T76" fmla="*/ 2147483646 w 44"/>
                <a:gd name="T77" fmla="*/ 2147483646 h 43"/>
                <a:gd name="T78" fmla="*/ 2147483646 w 44"/>
                <a:gd name="T79" fmla="*/ 2147483646 h 43"/>
                <a:gd name="T80" fmla="*/ 2147483646 w 44"/>
                <a:gd name="T81" fmla="*/ 2147483646 h 43"/>
                <a:gd name="T82" fmla="*/ 2147483646 w 44"/>
                <a:gd name="T83" fmla="*/ 2147483646 h 43"/>
                <a:gd name="T84" fmla="*/ 2147483646 w 44"/>
                <a:gd name="T85" fmla="*/ 2147483646 h 43"/>
                <a:gd name="T86" fmla="*/ 2147483646 w 44"/>
                <a:gd name="T87" fmla="*/ 2147483646 h 43"/>
                <a:gd name="T88" fmla="*/ 2147483646 w 44"/>
                <a:gd name="T89" fmla="*/ 2147483646 h 43"/>
                <a:gd name="T90" fmla="*/ 2147483646 w 44"/>
                <a:gd name="T91" fmla="*/ 2147483646 h 43"/>
                <a:gd name="T92" fmla="*/ 2147483646 w 44"/>
                <a:gd name="T93" fmla="*/ 2147483646 h 43"/>
                <a:gd name="T94" fmla="*/ 2147483646 w 44"/>
                <a:gd name="T95" fmla="*/ 2147483646 h 43"/>
                <a:gd name="T96" fmla="*/ 2147483646 w 44"/>
                <a:gd name="T97" fmla="*/ 0 h 43"/>
                <a:gd name="T98" fmla="*/ 2147483646 w 44"/>
                <a:gd name="T99" fmla="*/ 2147483646 h 43"/>
                <a:gd name="T100" fmla="*/ 2147483646 w 44"/>
                <a:gd name="T101" fmla="*/ 0 h 43"/>
                <a:gd name="T102" fmla="*/ 2147483646 w 44"/>
                <a:gd name="T103" fmla="*/ 2147483646 h 43"/>
                <a:gd name="T104" fmla="*/ 2147483646 w 44"/>
                <a:gd name="T105" fmla="*/ 2147483646 h 43"/>
                <a:gd name="T106" fmla="*/ 2147483646 w 44"/>
                <a:gd name="T107" fmla="*/ 2147483646 h 43"/>
                <a:gd name="T108" fmla="*/ 2147483646 w 44"/>
                <a:gd name="T109" fmla="*/ 2147483646 h 43"/>
                <a:gd name="T110" fmla="*/ 2147483646 w 44"/>
                <a:gd name="T111" fmla="*/ 2147483646 h 43"/>
                <a:gd name="T112" fmla="*/ 2147483646 w 44"/>
                <a:gd name="T113" fmla="*/ 2147483646 h 4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4"/>
                <a:gd name="T172" fmla="*/ 0 h 43"/>
                <a:gd name="T173" fmla="*/ 44 w 44"/>
                <a:gd name="T174" fmla="*/ 43 h 4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4" h="43">
                  <a:moveTo>
                    <a:pt x="41" y="17"/>
                  </a:moveTo>
                  <a:cubicBezTo>
                    <a:pt x="41" y="16"/>
                    <a:pt x="41" y="15"/>
                    <a:pt x="41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9"/>
                    <a:pt x="36" y="9"/>
                    <a:pt x="36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29" y="8"/>
                    <a:pt x="28" y="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2"/>
                    <a:pt x="22" y="12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20"/>
                    <a:pt x="22" y="2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8"/>
                    <a:pt x="44" y="18"/>
                    <a:pt x="44" y="18"/>
                  </a:cubicBezTo>
                  <a:lnTo>
                    <a:pt x="41" y="17"/>
                  </a:lnTo>
                  <a:close/>
                  <a:moveTo>
                    <a:pt x="35" y="18"/>
                  </a:moveTo>
                  <a:cubicBezTo>
                    <a:pt x="35" y="21"/>
                    <a:pt x="33" y="22"/>
                    <a:pt x="30" y="22"/>
                  </a:cubicBezTo>
                  <a:cubicBezTo>
                    <a:pt x="28" y="21"/>
                    <a:pt x="27" y="19"/>
                    <a:pt x="27" y="17"/>
                  </a:cubicBezTo>
                  <a:cubicBezTo>
                    <a:pt x="28" y="15"/>
                    <a:pt x="30" y="13"/>
                    <a:pt x="32" y="14"/>
                  </a:cubicBezTo>
                  <a:cubicBezTo>
                    <a:pt x="34" y="14"/>
                    <a:pt x="36" y="16"/>
                    <a:pt x="35" y="18"/>
                  </a:cubicBezTo>
                  <a:close/>
                  <a:moveTo>
                    <a:pt x="20" y="32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8"/>
                    <a:pt x="17" y="28"/>
                    <a:pt x="16" y="2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11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2" y="31"/>
                    <a:pt x="2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4" y="37"/>
                    <a:pt x="4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9" y="40"/>
                    <a:pt x="10" y="40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9"/>
                    <a:pt x="15" y="39"/>
                    <a:pt x="15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3"/>
                  </a:cubicBezTo>
                  <a:lnTo>
                    <a:pt x="20" y="32"/>
                  </a:lnTo>
                  <a:close/>
                  <a:moveTo>
                    <a:pt x="11" y="35"/>
                  </a:moveTo>
                  <a:cubicBezTo>
                    <a:pt x="9" y="36"/>
                    <a:pt x="7" y="35"/>
                    <a:pt x="7" y="33"/>
                  </a:cubicBezTo>
                  <a:cubicBezTo>
                    <a:pt x="7" y="31"/>
                    <a:pt x="8" y="30"/>
                    <a:pt x="10" y="29"/>
                  </a:cubicBezTo>
                  <a:cubicBezTo>
                    <a:pt x="11" y="29"/>
                    <a:pt x="13" y="30"/>
                    <a:pt x="13" y="32"/>
                  </a:cubicBezTo>
                  <a:cubicBezTo>
                    <a:pt x="14" y="33"/>
                    <a:pt x="12" y="35"/>
                    <a:pt x="11" y="35"/>
                  </a:cubicBezTo>
                  <a:close/>
                  <a:moveTo>
                    <a:pt x="8" y="7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1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lnTo>
                    <a:pt x="8" y="7"/>
                  </a:lnTo>
                  <a:close/>
                  <a:moveTo>
                    <a:pt x="14" y="4"/>
                  </a:moveTo>
                  <a:cubicBezTo>
                    <a:pt x="15" y="4"/>
                    <a:pt x="16" y="5"/>
                    <a:pt x="16" y="6"/>
                  </a:cubicBezTo>
                  <a:cubicBezTo>
                    <a:pt x="16" y="7"/>
                    <a:pt x="16" y="8"/>
                    <a:pt x="14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6"/>
                    <a:pt x="12" y="5"/>
                    <a:pt x="1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052899" y="1310408"/>
            <a:ext cx="1863428" cy="1376234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41" descr="j043388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48" y="2525955"/>
            <a:ext cx="377279" cy="37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2273696" y="2686142"/>
            <a:ext cx="1208380" cy="1895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No evolution</a:t>
            </a:r>
          </a:p>
        </p:txBody>
      </p:sp>
      <p:grpSp>
        <p:nvGrpSpPr>
          <p:cNvPr id="171" name="Groupe 83"/>
          <p:cNvGrpSpPr>
            <a:grpSpLocks noChangeAspect="1"/>
          </p:cNvGrpSpPr>
          <p:nvPr/>
        </p:nvGrpSpPr>
        <p:grpSpPr bwMode="auto">
          <a:xfrm>
            <a:off x="2559641" y="4759456"/>
            <a:ext cx="387350" cy="387350"/>
            <a:chOff x="1463675" y="4308475"/>
            <a:chExt cx="776288" cy="776287"/>
          </a:xfrm>
        </p:grpSpPr>
        <p:sp>
          <p:nvSpPr>
            <p:cNvPr id="172" name="Oval 24"/>
            <p:cNvSpPr>
              <a:spLocks noChangeArrowheads="1"/>
            </p:cNvSpPr>
            <p:nvPr/>
          </p:nvSpPr>
          <p:spPr bwMode="auto">
            <a:xfrm>
              <a:off x="1463675" y="4308475"/>
              <a:ext cx="776288" cy="7762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" name="Freeform 60"/>
            <p:cNvSpPr>
              <a:spLocks noEditPoints="1"/>
            </p:cNvSpPr>
            <p:nvPr/>
          </p:nvSpPr>
          <p:spPr bwMode="auto">
            <a:xfrm>
              <a:off x="1587500" y="4578350"/>
              <a:ext cx="539750" cy="269875"/>
            </a:xfrm>
            <a:custGeom>
              <a:avLst/>
              <a:gdLst>
                <a:gd name="T0" fmla="*/ 2147483646 w 48"/>
                <a:gd name="T1" fmla="*/ 2147483646 h 24"/>
                <a:gd name="T2" fmla="*/ 2147483646 w 48"/>
                <a:gd name="T3" fmla="*/ 2147483646 h 24"/>
                <a:gd name="T4" fmla="*/ 2147483646 w 48"/>
                <a:gd name="T5" fmla="*/ 2147483646 h 24"/>
                <a:gd name="T6" fmla="*/ 2147483646 w 48"/>
                <a:gd name="T7" fmla="*/ 2147483646 h 24"/>
                <a:gd name="T8" fmla="*/ 2147483646 w 48"/>
                <a:gd name="T9" fmla="*/ 2147483646 h 24"/>
                <a:gd name="T10" fmla="*/ 2147483646 w 48"/>
                <a:gd name="T11" fmla="*/ 2147483646 h 24"/>
                <a:gd name="T12" fmla="*/ 2147483646 w 48"/>
                <a:gd name="T13" fmla="*/ 2147483646 h 24"/>
                <a:gd name="T14" fmla="*/ 2147483646 w 48"/>
                <a:gd name="T15" fmla="*/ 2147483646 h 24"/>
                <a:gd name="T16" fmla="*/ 2147483646 w 48"/>
                <a:gd name="T17" fmla="*/ 2147483646 h 24"/>
                <a:gd name="T18" fmla="*/ 2147483646 w 48"/>
                <a:gd name="T19" fmla="*/ 2147483646 h 24"/>
                <a:gd name="T20" fmla="*/ 2147483646 w 48"/>
                <a:gd name="T21" fmla="*/ 2147483646 h 24"/>
                <a:gd name="T22" fmla="*/ 2147483646 w 48"/>
                <a:gd name="T23" fmla="*/ 2147483646 h 24"/>
                <a:gd name="T24" fmla="*/ 2147483646 w 48"/>
                <a:gd name="T25" fmla="*/ 2147483646 h 24"/>
                <a:gd name="T26" fmla="*/ 2147483646 w 48"/>
                <a:gd name="T27" fmla="*/ 2147483646 h 24"/>
                <a:gd name="T28" fmla="*/ 2147483646 w 48"/>
                <a:gd name="T29" fmla="*/ 2147483646 h 24"/>
                <a:gd name="T30" fmla="*/ 2147483646 w 48"/>
                <a:gd name="T31" fmla="*/ 2147483646 h 24"/>
                <a:gd name="T32" fmla="*/ 2147483646 w 48"/>
                <a:gd name="T33" fmla="*/ 2147483646 h 24"/>
                <a:gd name="T34" fmla="*/ 2147483646 w 48"/>
                <a:gd name="T35" fmla="*/ 2147483646 h 24"/>
                <a:gd name="T36" fmla="*/ 2147483646 w 48"/>
                <a:gd name="T37" fmla="*/ 2147483646 h 24"/>
                <a:gd name="T38" fmla="*/ 2147483646 w 48"/>
                <a:gd name="T39" fmla="*/ 2147483646 h 24"/>
                <a:gd name="T40" fmla="*/ 2147483646 w 48"/>
                <a:gd name="T41" fmla="*/ 2147483646 h 24"/>
                <a:gd name="T42" fmla="*/ 2147483646 w 48"/>
                <a:gd name="T43" fmla="*/ 2147483646 h 24"/>
                <a:gd name="T44" fmla="*/ 2147483646 w 48"/>
                <a:gd name="T45" fmla="*/ 2147483646 h 24"/>
                <a:gd name="T46" fmla="*/ 2147483646 w 48"/>
                <a:gd name="T47" fmla="*/ 2147483646 h 24"/>
                <a:gd name="T48" fmla="*/ 2147483646 w 48"/>
                <a:gd name="T49" fmla="*/ 2147483646 h 24"/>
                <a:gd name="T50" fmla="*/ 2147483646 w 48"/>
                <a:gd name="T51" fmla="*/ 2147483646 h 24"/>
                <a:gd name="T52" fmla="*/ 2147483646 w 48"/>
                <a:gd name="T53" fmla="*/ 2147483646 h 24"/>
                <a:gd name="T54" fmla="*/ 2147483646 w 48"/>
                <a:gd name="T55" fmla="*/ 2147483646 h 24"/>
                <a:gd name="T56" fmla="*/ 0 w 48"/>
                <a:gd name="T57" fmla="*/ 2147483646 h 24"/>
                <a:gd name="T58" fmla="*/ 2147483646 w 48"/>
                <a:gd name="T59" fmla="*/ 2147483646 h 24"/>
                <a:gd name="T60" fmla="*/ 2147483646 w 48"/>
                <a:gd name="T61" fmla="*/ 2147483646 h 24"/>
                <a:gd name="T62" fmla="*/ 2147483646 w 48"/>
                <a:gd name="T63" fmla="*/ 2147483646 h 24"/>
                <a:gd name="T64" fmla="*/ 0 w 48"/>
                <a:gd name="T65" fmla="*/ 2147483646 h 24"/>
                <a:gd name="T66" fmla="*/ 2147483646 w 48"/>
                <a:gd name="T67" fmla="*/ 2147483646 h 24"/>
                <a:gd name="T68" fmla="*/ 2147483646 w 48"/>
                <a:gd name="T69" fmla="*/ 2147483646 h 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8"/>
                <a:gd name="T106" fmla="*/ 0 h 24"/>
                <a:gd name="T107" fmla="*/ 48 w 48"/>
                <a:gd name="T108" fmla="*/ 24 h 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8" h="24">
                  <a:moveTo>
                    <a:pt x="24" y="8"/>
                  </a:moveTo>
                  <a:cubicBezTo>
                    <a:pt x="20" y="8"/>
                    <a:pt x="16" y="7"/>
                    <a:pt x="16" y="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20" y="10"/>
                    <a:pt x="24" y="10"/>
                  </a:cubicBezTo>
                  <a:cubicBezTo>
                    <a:pt x="28" y="10"/>
                    <a:pt x="32" y="9"/>
                    <a:pt x="32" y="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7"/>
                    <a:pt x="28" y="8"/>
                    <a:pt x="24" y="8"/>
                  </a:cubicBezTo>
                  <a:close/>
                  <a:moveTo>
                    <a:pt x="24" y="13"/>
                  </a:moveTo>
                  <a:cubicBezTo>
                    <a:pt x="20" y="13"/>
                    <a:pt x="16" y="12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4"/>
                    <a:pt x="20" y="15"/>
                    <a:pt x="24" y="15"/>
                  </a:cubicBezTo>
                  <a:cubicBezTo>
                    <a:pt x="28" y="15"/>
                    <a:pt x="32" y="14"/>
                    <a:pt x="32" y="13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2"/>
                    <a:pt x="28" y="13"/>
                    <a:pt x="24" y="13"/>
                  </a:cubicBezTo>
                  <a:close/>
                  <a:moveTo>
                    <a:pt x="24" y="17"/>
                  </a:moveTo>
                  <a:cubicBezTo>
                    <a:pt x="20" y="17"/>
                    <a:pt x="16" y="16"/>
                    <a:pt x="16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20" y="19"/>
                    <a:pt x="24" y="19"/>
                  </a:cubicBezTo>
                  <a:cubicBezTo>
                    <a:pt x="28" y="19"/>
                    <a:pt x="32" y="19"/>
                    <a:pt x="32" y="1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6"/>
                    <a:pt x="28" y="17"/>
                    <a:pt x="24" y="17"/>
                  </a:cubicBezTo>
                  <a:close/>
                  <a:moveTo>
                    <a:pt x="24" y="22"/>
                  </a:moveTo>
                  <a:cubicBezTo>
                    <a:pt x="20" y="22"/>
                    <a:pt x="16" y="21"/>
                    <a:pt x="16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20" y="24"/>
                    <a:pt x="24" y="24"/>
                  </a:cubicBezTo>
                  <a:cubicBezTo>
                    <a:pt x="28" y="24"/>
                    <a:pt x="32" y="23"/>
                    <a:pt x="32" y="2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28" y="22"/>
                    <a:pt x="24" y="22"/>
                  </a:cubicBezTo>
                  <a:close/>
                  <a:moveTo>
                    <a:pt x="24" y="0"/>
                  </a:moveTo>
                  <a:cubicBezTo>
                    <a:pt x="20" y="0"/>
                    <a:pt x="16" y="1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5"/>
                    <a:pt x="20" y="6"/>
                    <a:pt x="24" y="6"/>
                  </a:cubicBezTo>
                  <a:cubicBezTo>
                    <a:pt x="28" y="6"/>
                    <a:pt x="32" y="5"/>
                    <a:pt x="32" y="4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28" y="0"/>
                    <a:pt x="24" y="0"/>
                  </a:cubicBezTo>
                  <a:close/>
                  <a:moveTo>
                    <a:pt x="41" y="14"/>
                  </a:moveTo>
                  <a:cubicBezTo>
                    <a:pt x="37" y="14"/>
                    <a:pt x="34" y="13"/>
                    <a:pt x="34" y="12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5"/>
                    <a:pt x="37" y="16"/>
                    <a:pt x="41" y="16"/>
                  </a:cubicBezTo>
                  <a:cubicBezTo>
                    <a:pt x="45" y="16"/>
                    <a:pt x="48" y="15"/>
                    <a:pt x="48" y="1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3"/>
                    <a:pt x="45" y="14"/>
                    <a:pt x="41" y="14"/>
                  </a:cubicBezTo>
                  <a:close/>
                  <a:moveTo>
                    <a:pt x="41" y="18"/>
                  </a:moveTo>
                  <a:cubicBezTo>
                    <a:pt x="37" y="18"/>
                    <a:pt x="34" y="17"/>
                    <a:pt x="34" y="16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7" y="19"/>
                    <a:pt x="41" y="19"/>
                  </a:cubicBezTo>
                  <a:cubicBezTo>
                    <a:pt x="45" y="19"/>
                    <a:pt x="48" y="19"/>
                    <a:pt x="48" y="1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7"/>
                    <a:pt x="45" y="18"/>
                    <a:pt x="41" y="18"/>
                  </a:cubicBezTo>
                  <a:close/>
                  <a:moveTo>
                    <a:pt x="41" y="7"/>
                  </a:moveTo>
                  <a:cubicBezTo>
                    <a:pt x="37" y="7"/>
                    <a:pt x="34" y="7"/>
                    <a:pt x="34" y="8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1"/>
                    <a:pt x="37" y="12"/>
                    <a:pt x="41" y="12"/>
                  </a:cubicBezTo>
                  <a:cubicBezTo>
                    <a:pt x="45" y="12"/>
                    <a:pt x="48" y="11"/>
                    <a:pt x="48" y="10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5" y="7"/>
                    <a:pt x="41" y="7"/>
                  </a:cubicBezTo>
                  <a:close/>
                  <a:moveTo>
                    <a:pt x="7" y="17"/>
                  </a:moveTo>
                  <a:cubicBezTo>
                    <a:pt x="3" y="17"/>
                    <a:pt x="0" y="16"/>
                    <a:pt x="0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3" y="19"/>
                    <a:pt x="7" y="19"/>
                  </a:cubicBezTo>
                  <a:cubicBezTo>
                    <a:pt x="10" y="19"/>
                    <a:pt x="13" y="18"/>
                    <a:pt x="13" y="1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0" y="17"/>
                    <a:pt x="7" y="17"/>
                  </a:cubicBezTo>
                  <a:close/>
                  <a:moveTo>
                    <a:pt x="7" y="10"/>
                  </a:moveTo>
                  <a:cubicBezTo>
                    <a:pt x="3" y="10"/>
                    <a:pt x="0" y="11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3" y="15"/>
                    <a:pt x="7" y="15"/>
                  </a:cubicBezTo>
                  <a:cubicBezTo>
                    <a:pt x="10" y="15"/>
                    <a:pt x="13" y="14"/>
                    <a:pt x="13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0" y="10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e 91"/>
          <p:cNvGrpSpPr>
            <a:grpSpLocks noChangeAspect="1"/>
          </p:cNvGrpSpPr>
          <p:nvPr/>
        </p:nvGrpSpPr>
        <p:grpSpPr bwMode="auto">
          <a:xfrm>
            <a:off x="3106471" y="4747699"/>
            <a:ext cx="382587" cy="377825"/>
            <a:chOff x="13227050" y="4341813"/>
            <a:chExt cx="765175" cy="754062"/>
          </a:xfrm>
        </p:grpSpPr>
        <p:sp>
          <p:nvSpPr>
            <p:cNvPr id="176" name="Oval 29"/>
            <p:cNvSpPr>
              <a:spLocks noChangeArrowheads="1"/>
            </p:cNvSpPr>
            <p:nvPr/>
          </p:nvSpPr>
          <p:spPr bwMode="auto">
            <a:xfrm>
              <a:off x="13227050" y="4341813"/>
              <a:ext cx="765175" cy="7540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7" name="Freeform 30"/>
            <p:cNvSpPr>
              <a:spLocks noEditPoints="1"/>
            </p:cNvSpPr>
            <p:nvPr/>
          </p:nvSpPr>
          <p:spPr bwMode="auto">
            <a:xfrm>
              <a:off x="13441363" y="4510088"/>
              <a:ext cx="382588" cy="395287"/>
            </a:xfrm>
            <a:custGeom>
              <a:avLst/>
              <a:gdLst>
                <a:gd name="T0" fmla="*/ 2147483646 w 34"/>
                <a:gd name="T1" fmla="*/ 2147483646 h 35"/>
                <a:gd name="T2" fmla="*/ 2147483646 w 34"/>
                <a:gd name="T3" fmla="*/ 2147483646 h 35"/>
                <a:gd name="T4" fmla="*/ 2147483646 w 34"/>
                <a:gd name="T5" fmla="*/ 0 h 35"/>
                <a:gd name="T6" fmla="*/ 2147483646 w 34"/>
                <a:gd name="T7" fmla="*/ 2147483646 h 35"/>
                <a:gd name="T8" fmla="*/ 2147483646 w 34"/>
                <a:gd name="T9" fmla="*/ 2147483646 h 35"/>
                <a:gd name="T10" fmla="*/ 0 w 34"/>
                <a:gd name="T11" fmla="*/ 2147483646 h 35"/>
                <a:gd name="T12" fmla="*/ 2147483646 w 34"/>
                <a:gd name="T13" fmla="*/ 2147483646 h 35"/>
                <a:gd name="T14" fmla="*/ 2147483646 w 34"/>
                <a:gd name="T15" fmla="*/ 2147483646 h 35"/>
                <a:gd name="T16" fmla="*/ 2147483646 w 34"/>
                <a:gd name="T17" fmla="*/ 2147483646 h 35"/>
                <a:gd name="T18" fmla="*/ 2147483646 w 34"/>
                <a:gd name="T19" fmla="*/ 2147483646 h 35"/>
                <a:gd name="T20" fmla="*/ 2147483646 w 34"/>
                <a:gd name="T21" fmla="*/ 2147483646 h 35"/>
                <a:gd name="T22" fmla="*/ 2147483646 w 34"/>
                <a:gd name="T23" fmla="*/ 2147483646 h 35"/>
                <a:gd name="T24" fmla="*/ 2147483646 w 34"/>
                <a:gd name="T25" fmla="*/ 2147483646 h 35"/>
                <a:gd name="T26" fmla="*/ 2147483646 w 34"/>
                <a:gd name="T27" fmla="*/ 2147483646 h 35"/>
                <a:gd name="T28" fmla="*/ 2147483646 w 34"/>
                <a:gd name="T29" fmla="*/ 2147483646 h 35"/>
                <a:gd name="T30" fmla="*/ 2147483646 w 34"/>
                <a:gd name="T31" fmla="*/ 2147483646 h 35"/>
                <a:gd name="T32" fmla="*/ 2147483646 w 34"/>
                <a:gd name="T33" fmla="*/ 2147483646 h 35"/>
                <a:gd name="T34" fmla="*/ 2147483646 w 34"/>
                <a:gd name="T35" fmla="*/ 2147483646 h 35"/>
                <a:gd name="T36" fmla="*/ 2147483646 w 34"/>
                <a:gd name="T37" fmla="*/ 2147483646 h 35"/>
                <a:gd name="T38" fmla="*/ 2147483646 w 34"/>
                <a:gd name="T39" fmla="*/ 2147483646 h 35"/>
                <a:gd name="T40" fmla="*/ 2147483646 w 34"/>
                <a:gd name="T41" fmla="*/ 2147483646 h 35"/>
                <a:gd name="T42" fmla="*/ 2147483646 w 34"/>
                <a:gd name="T43" fmla="*/ 2147483646 h 35"/>
                <a:gd name="T44" fmla="*/ 2147483646 w 34"/>
                <a:gd name="T45" fmla="*/ 2147483646 h 35"/>
                <a:gd name="T46" fmla="*/ 2147483646 w 34"/>
                <a:gd name="T47" fmla="*/ 2147483646 h 35"/>
                <a:gd name="T48" fmla="*/ 2147483646 w 34"/>
                <a:gd name="T49" fmla="*/ 2147483646 h 35"/>
                <a:gd name="T50" fmla="*/ 2147483646 w 34"/>
                <a:gd name="T51" fmla="*/ 2147483646 h 35"/>
                <a:gd name="T52" fmla="*/ 2147483646 w 34"/>
                <a:gd name="T53" fmla="*/ 2147483646 h 35"/>
                <a:gd name="T54" fmla="*/ 2147483646 w 34"/>
                <a:gd name="T55" fmla="*/ 2147483646 h 35"/>
                <a:gd name="T56" fmla="*/ 2147483646 w 34"/>
                <a:gd name="T57" fmla="*/ 2147483646 h 35"/>
                <a:gd name="T58" fmla="*/ 2147483646 w 34"/>
                <a:gd name="T59" fmla="*/ 2147483646 h 35"/>
                <a:gd name="T60" fmla="*/ 2147483646 w 34"/>
                <a:gd name="T61" fmla="*/ 2147483646 h 3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4"/>
                <a:gd name="T94" fmla="*/ 0 h 35"/>
                <a:gd name="T95" fmla="*/ 34 w 34"/>
                <a:gd name="T96" fmla="*/ 35 h 3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4" h="35">
                  <a:moveTo>
                    <a:pt x="18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7" y="1"/>
                    <a:pt x="1" y="8"/>
                    <a:pt x="0" y="16"/>
                  </a:cubicBezTo>
                  <a:cubicBezTo>
                    <a:pt x="1" y="15"/>
                    <a:pt x="2" y="14"/>
                    <a:pt x="4" y="14"/>
                  </a:cubicBezTo>
                  <a:cubicBezTo>
                    <a:pt x="6" y="14"/>
                    <a:pt x="7" y="15"/>
                    <a:pt x="8" y="17"/>
                  </a:cubicBezTo>
                  <a:cubicBezTo>
                    <a:pt x="9" y="15"/>
                    <a:pt x="11" y="14"/>
                    <a:pt x="12" y="14"/>
                  </a:cubicBezTo>
                  <a:cubicBezTo>
                    <a:pt x="14" y="14"/>
                    <a:pt x="15" y="14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2"/>
                    <a:pt x="14" y="33"/>
                    <a:pt x="12" y="33"/>
                  </a:cubicBezTo>
                  <a:cubicBezTo>
                    <a:pt x="10" y="33"/>
                    <a:pt x="9" y="32"/>
                    <a:pt x="9" y="30"/>
                  </a:cubicBezTo>
                  <a:cubicBezTo>
                    <a:pt x="9" y="29"/>
                    <a:pt x="8" y="29"/>
                    <a:pt x="8" y="29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3"/>
                    <a:pt x="9" y="35"/>
                    <a:pt x="12" y="35"/>
                  </a:cubicBezTo>
                  <a:cubicBezTo>
                    <a:pt x="15" y="35"/>
                    <a:pt x="18" y="33"/>
                    <a:pt x="18" y="30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20" y="14"/>
                    <a:pt x="21" y="14"/>
                  </a:cubicBezTo>
                  <a:cubicBezTo>
                    <a:pt x="23" y="14"/>
                    <a:pt x="25" y="15"/>
                    <a:pt x="25" y="17"/>
                  </a:cubicBezTo>
                  <a:cubicBezTo>
                    <a:pt x="26" y="15"/>
                    <a:pt x="28" y="14"/>
                    <a:pt x="30" y="14"/>
                  </a:cubicBezTo>
                  <a:cubicBezTo>
                    <a:pt x="31" y="14"/>
                    <a:pt x="33" y="15"/>
                    <a:pt x="34" y="16"/>
                  </a:cubicBezTo>
                  <a:cubicBezTo>
                    <a:pt x="33" y="8"/>
                    <a:pt x="26" y="1"/>
                    <a:pt x="18" y="1"/>
                  </a:cubicBezTo>
                  <a:close/>
                  <a:moveTo>
                    <a:pt x="17" y="17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7"/>
                    <a:pt x="17" y="17"/>
                    <a:pt x="17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" name="Groupe 3"/>
          <p:cNvGrpSpPr/>
          <p:nvPr/>
        </p:nvGrpSpPr>
        <p:grpSpPr>
          <a:xfrm>
            <a:off x="2415635" y="5247513"/>
            <a:ext cx="1156625" cy="944275"/>
            <a:chOff x="6206528" y="2910568"/>
            <a:chExt cx="1406527" cy="1064341"/>
          </a:xfrm>
        </p:grpSpPr>
        <p:pic>
          <p:nvPicPr>
            <p:cNvPr id="179" name="Picture 178"/>
            <p:cNvPicPr>
              <a:picLocks noChangeAspect="1" noChangeArrowheads="1"/>
            </p:cNvPicPr>
            <p:nvPr/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2910568"/>
              <a:ext cx="404813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" name="Picture 183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8717" y="3369961"/>
              <a:ext cx="295275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184"/>
            <p:cNvPicPr>
              <a:picLocks noChangeAspect="1" noChangeArrowheads="1"/>
            </p:cNvPicPr>
            <p:nvPr/>
          </p:nvPicPr>
          <p:blipFill>
            <a:blip r:embed="rId21" cstate="print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005" y="2920923"/>
              <a:ext cx="37465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6" name="78 Imagen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9655" y="2920974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0" name="Picture 189"/>
            <p:cNvPicPr>
              <a:picLocks noChangeAspect="1" noChangeArrowheads="1"/>
            </p:cNvPicPr>
            <p:nvPr/>
          </p:nvPicPr>
          <p:blipFill>
            <a:blip r:embed="rId2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528" y="3620896"/>
              <a:ext cx="592138" cy="354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1" name="Groupe 77"/>
            <p:cNvGrpSpPr/>
            <p:nvPr/>
          </p:nvGrpSpPr>
          <p:grpSpPr>
            <a:xfrm>
              <a:off x="6773239" y="3566026"/>
              <a:ext cx="502868" cy="360362"/>
              <a:chOff x="1691680" y="5788667"/>
              <a:chExt cx="502868" cy="360362"/>
            </a:xfrm>
          </p:grpSpPr>
          <p:pic>
            <p:nvPicPr>
              <p:cNvPr id="194" name="Picture 193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1680" y="5788667"/>
                <a:ext cx="292100" cy="360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2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46773" y="5898117"/>
                <a:ext cx="147775" cy="202341"/>
              </a:xfrm>
              <a:prstGeom prst="rect">
                <a:avLst/>
              </a:prstGeom>
            </p:spPr>
          </p:pic>
        </p:grpSp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2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9987" y="3369961"/>
              <a:ext cx="264686" cy="182644"/>
            </a:xfrm>
            <a:prstGeom prst="rect">
              <a:avLst/>
            </a:prstGeom>
          </p:spPr>
        </p:pic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09529" y="3382723"/>
              <a:ext cx="186137" cy="183303"/>
            </a:xfrm>
            <a:prstGeom prst="rect">
              <a:avLst/>
            </a:prstGeom>
          </p:spPr>
        </p:pic>
      </p:grpSp>
      <p:cxnSp>
        <p:nvCxnSpPr>
          <p:cNvPr id="202" name="Elbow Connector 201"/>
          <p:cNvCxnSpPr>
            <a:stCxn id="196" idx="3"/>
            <a:endCxn id="275" idx="1"/>
          </p:cNvCxnSpPr>
          <p:nvPr/>
        </p:nvCxnSpPr>
        <p:spPr>
          <a:xfrm flipV="1">
            <a:off x="1386508" y="4760890"/>
            <a:ext cx="801630" cy="1441342"/>
          </a:xfrm>
          <a:prstGeom prst="bentConnector3">
            <a:avLst>
              <a:gd name="adj1" fmla="val 40494"/>
            </a:avLst>
          </a:prstGeom>
          <a:ln w="63500"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84319" y="5746170"/>
            <a:ext cx="295191" cy="0"/>
          </a:xfrm>
          <a:prstGeom prst="line">
            <a:avLst/>
          </a:prstGeom>
          <a:ln w="63500">
            <a:solidFill>
              <a:srgbClr val="002060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388129" y="5144190"/>
            <a:ext cx="295191" cy="0"/>
          </a:xfrm>
          <a:prstGeom prst="line">
            <a:avLst/>
          </a:prstGeom>
          <a:ln w="63500">
            <a:solidFill>
              <a:srgbClr val="002060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380509" y="4005000"/>
            <a:ext cx="295191" cy="0"/>
          </a:xfrm>
          <a:prstGeom prst="line">
            <a:avLst/>
          </a:prstGeom>
          <a:ln w="63500">
            <a:solidFill>
              <a:srgbClr val="002060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380509" y="3536370"/>
            <a:ext cx="295191" cy="0"/>
          </a:xfrm>
          <a:prstGeom prst="line">
            <a:avLst/>
          </a:prstGeom>
          <a:ln w="63500">
            <a:solidFill>
              <a:srgbClr val="002060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384319" y="2865810"/>
            <a:ext cx="295191" cy="0"/>
          </a:xfrm>
          <a:prstGeom prst="line">
            <a:avLst/>
          </a:prstGeom>
          <a:ln w="63500">
            <a:solidFill>
              <a:srgbClr val="002060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518705" y="4550042"/>
            <a:ext cx="1740607" cy="1421316"/>
          </a:xfrm>
          <a:prstGeom prst="rect">
            <a:avLst/>
          </a:prstGeom>
        </p:spPr>
      </p:pic>
      <p:sp>
        <p:nvSpPr>
          <p:cNvPr id="239" name="Right Arrow 238"/>
          <p:cNvSpPr/>
          <p:nvPr/>
        </p:nvSpPr>
        <p:spPr>
          <a:xfrm>
            <a:off x="3954931" y="5272236"/>
            <a:ext cx="494452" cy="119308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4776607" y="5930802"/>
            <a:ext cx="13285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Customer 360 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scores </a:t>
            </a:r>
          </a:p>
        </p:txBody>
      </p:sp>
      <p:grpSp>
        <p:nvGrpSpPr>
          <p:cNvPr id="246" name="Groupe 70"/>
          <p:cNvGrpSpPr/>
          <p:nvPr/>
        </p:nvGrpSpPr>
        <p:grpSpPr>
          <a:xfrm>
            <a:off x="6933682" y="4582918"/>
            <a:ext cx="1890278" cy="1355359"/>
            <a:chOff x="1991547" y="3354322"/>
            <a:chExt cx="1985998" cy="1585733"/>
          </a:xfrm>
        </p:grpSpPr>
        <p:grpSp>
          <p:nvGrpSpPr>
            <p:cNvPr id="247" name="Groupe 71"/>
            <p:cNvGrpSpPr/>
            <p:nvPr/>
          </p:nvGrpSpPr>
          <p:grpSpPr>
            <a:xfrm>
              <a:off x="2388639" y="3354322"/>
              <a:ext cx="1588906" cy="1585733"/>
              <a:chOff x="3616398" y="2996952"/>
              <a:chExt cx="1588906" cy="1585733"/>
            </a:xfrm>
          </p:grpSpPr>
          <p:sp>
            <p:nvSpPr>
              <p:cNvPr id="282" name="Rectangle 281"/>
              <p:cNvSpPr/>
              <p:nvPr/>
            </p:nvSpPr>
            <p:spPr>
              <a:xfrm>
                <a:off x="3616398" y="3167652"/>
                <a:ext cx="1584176" cy="1368152"/>
              </a:xfrm>
              <a:prstGeom prst="rect">
                <a:avLst/>
              </a:prstGeom>
              <a:solidFill>
                <a:schemeClr val="tx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ZoneTexte 96"/>
              <p:cNvSpPr txBox="1"/>
              <p:nvPr/>
            </p:nvSpPr>
            <p:spPr>
              <a:xfrm>
                <a:off x="4071741" y="2996952"/>
                <a:ext cx="3398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fr-FR" sz="900" b="1" dirty="0" err="1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Churn</a:t>
                </a:r>
                <a:endParaRPr lang="fr-FR" sz="9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4" name="ZoneTexte 97"/>
              <p:cNvSpPr txBox="1"/>
              <p:nvPr/>
            </p:nvSpPr>
            <p:spPr>
              <a:xfrm>
                <a:off x="4467835" y="2996952"/>
                <a:ext cx="30777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fr-FR" sz="900" b="1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X-</a:t>
                </a:r>
                <a:r>
                  <a:rPr lang="fr-FR" sz="900" b="1" dirty="0" err="1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sell</a:t>
                </a:r>
                <a:endParaRPr lang="fr-FR" sz="9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" name="ZoneTexte 98"/>
              <p:cNvSpPr txBox="1"/>
              <p:nvPr/>
            </p:nvSpPr>
            <p:spPr>
              <a:xfrm>
                <a:off x="4820582" y="2996952"/>
                <a:ext cx="38472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fr-FR" sz="900" b="1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Up-</a:t>
                </a:r>
                <a:r>
                  <a:rPr lang="fr-FR" sz="900" b="1" dirty="0" err="1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sell</a:t>
                </a:r>
                <a:endParaRPr lang="fr-FR" sz="9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" name="ZoneTexte 99"/>
              <p:cNvSpPr txBox="1"/>
              <p:nvPr/>
            </p:nvSpPr>
            <p:spPr>
              <a:xfrm>
                <a:off x="3678788" y="2996952"/>
                <a:ext cx="32060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fr-FR" sz="900" b="1" dirty="0" err="1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Fraud</a:t>
                </a:r>
                <a:endParaRPr lang="fr-FR" sz="9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7031" y="3218394"/>
                <a:ext cx="1576082" cy="167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3627031" y="3458956"/>
                <a:ext cx="1576082" cy="167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7031" y="3690562"/>
                <a:ext cx="1576082" cy="167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7031" y="3907730"/>
                <a:ext cx="1576082" cy="167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7031" y="4130752"/>
                <a:ext cx="1576082" cy="167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7031" y="4338359"/>
                <a:ext cx="1576082" cy="167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3" name="Connecteur droit 106"/>
              <p:cNvCxnSpPr/>
              <p:nvPr/>
            </p:nvCxnSpPr>
            <p:spPr>
              <a:xfrm>
                <a:off x="4813406" y="3167652"/>
                <a:ext cx="0" cy="1368152"/>
              </a:xfrm>
              <a:prstGeom prst="line">
                <a:avLst/>
              </a:prstGeom>
              <a:ln w="6350"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necteur droit 107"/>
              <p:cNvCxnSpPr/>
              <p:nvPr/>
            </p:nvCxnSpPr>
            <p:spPr>
              <a:xfrm>
                <a:off x="4418381" y="3167652"/>
                <a:ext cx="0" cy="1368152"/>
              </a:xfrm>
              <a:prstGeom prst="line">
                <a:avLst/>
              </a:prstGeom>
              <a:ln w="6350"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necteur droit 108"/>
              <p:cNvCxnSpPr/>
              <p:nvPr/>
            </p:nvCxnSpPr>
            <p:spPr>
              <a:xfrm>
                <a:off x="4037226" y="3167652"/>
                <a:ext cx="0" cy="1368152"/>
              </a:xfrm>
              <a:prstGeom prst="line">
                <a:avLst/>
              </a:prstGeom>
              <a:ln w="6350"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Rectangle 328"/>
              <p:cNvSpPr/>
              <p:nvPr/>
            </p:nvSpPr>
            <p:spPr>
              <a:xfrm>
                <a:off x="4073493" y="3152646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  <a:sym typeface="Wingdings"/>
                  </a:rPr>
                  <a:t>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4073493" y="3398866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  <a:sym typeface="Wingdings"/>
                  </a:rPr>
                  <a:t>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4840460" y="3398866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  <a:sym typeface="Wingdings"/>
                  </a:rPr>
                  <a:t>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4073493" y="3623388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  <a:sym typeface="Wingdings"/>
                  </a:rPr>
                  <a:t>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3654946" y="4060323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  <a:sym typeface="Wingdings"/>
                  </a:rPr>
                  <a:t>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4449083" y="4058347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sym typeface="Wingdings"/>
                  </a:rPr>
                  <a:t>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4840460" y="4058347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sym typeface="Wingdings"/>
                  </a:rPr>
                  <a:t>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4067944" y="3844299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sym typeface="Wingdings"/>
                  </a:rPr>
                  <a:t>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4840460" y="3839412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  <a:sym typeface="Wingdings"/>
                  </a:rPr>
                  <a:t>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4457916" y="3839412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  <a:sym typeface="Wingdings"/>
                  </a:rPr>
                  <a:t>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4457916" y="4274908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  <a:sym typeface="Wingdings"/>
                  </a:rPr>
                  <a:t>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1991547" y="3528296"/>
              <a:ext cx="360040" cy="1368152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49" name="Picture 2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12" r="26121" b="50000"/>
            <a:stretch/>
          </p:blipFill>
          <p:spPr bwMode="auto">
            <a:xfrm>
              <a:off x="2120280" y="3579038"/>
              <a:ext cx="166372" cy="167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0" name="Picture 2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12" r="26121" b="50000"/>
            <a:stretch/>
          </p:blipFill>
          <p:spPr bwMode="auto">
            <a:xfrm>
              <a:off x="2120280" y="3806728"/>
              <a:ext cx="166372" cy="167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" name="Picture 2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12" r="26121" b="50000"/>
            <a:stretch/>
          </p:blipFill>
          <p:spPr bwMode="auto">
            <a:xfrm>
              <a:off x="2120280" y="4034418"/>
              <a:ext cx="166372" cy="167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2" name="Picture 2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12" r="26121" b="50000"/>
            <a:stretch/>
          </p:blipFill>
          <p:spPr bwMode="auto">
            <a:xfrm>
              <a:off x="2120280" y="4262108"/>
              <a:ext cx="166372" cy="167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" name="ZoneTexte 85"/>
            <p:cNvSpPr txBox="1"/>
            <p:nvPr/>
          </p:nvSpPr>
          <p:spPr>
            <a:xfrm>
              <a:off x="2051729" y="3583008"/>
              <a:ext cx="7053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000" b="1" dirty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71" name="ZoneTexte 86"/>
            <p:cNvSpPr txBox="1"/>
            <p:nvPr/>
          </p:nvSpPr>
          <p:spPr>
            <a:xfrm>
              <a:off x="2047721" y="3813512"/>
              <a:ext cx="7854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000" b="1" dirty="0"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272" name="ZoneTexte 88"/>
            <p:cNvSpPr txBox="1"/>
            <p:nvPr/>
          </p:nvSpPr>
          <p:spPr>
            <a:xfrm>
              <a:off x="2051729" y="4045778"/>
              <a:ext cx="7053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000" b="1" dirty="0"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277" name="ZoneTexte 90"/>
            <p:cNvSpPr txBox="1"/>
            <p:nvPr/>
          </p:nvSpPr>
          <p:spPr>
            <a:xfrm>
              <a:off x="2047721" y="4266953"/>
              <a:ext cx="7854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000" b="1" dirty="0"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pic>
          <p:nvPicPr>
            <p:cNvPr id="278" name="Picture 2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12" r="26121" b="50000"/>
            <a:stretch/>
          </p:blipFill>
          <p:spPr bwMode="auto">
            <a:xfrm>
              <a:off x="2120280" y="4480036"/>
              <a:ext cx="166372" cy="167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9" name="Picture 2"/>
            <p:cNvPicPr>
              <a:picLocks noChangeAspect="1" noChangeArrowheads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12" r="26121" b="50000"/>
            <a:stretch/>
          </p:blipFill>
          <p:spPr bwMode="auto">
            <a:xfrm>
              <a:off x="2120280" y="4707726"/>
              <a:ext cx="166372" cy="167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0" name="ZoneTexte 93"/>
            <p:cNvSpPr txBox="1"/>
            <p:nvPr/>
          </p:nvSpPr>
          <p:spPr>
            <a:xfrm>
              <a:off x="2051729" y="4491396"/>
              <a:ext cx="7053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000" b="1" dirty="0"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281" name="ZoneTexte 94"/>
            <p:cNvSpPr txBox="1"/>
            <p:nvPr/>
          </p:nvSpPr>
          <p:spPr>
            <a:xfrm>
              <a:off x="2047721" y="4712571"/>
              <a:ext cx="3526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000" b="1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</p:grpSp>
      <p:sp>
        <p:nvSpPr>
          <p:cNvPr id="340" name="TextBox 339"/>
          <p:cNvSpPr txBox="1"/>
          <p:nvPr/>
        </p:nvSpPr>
        <p:spPr>
          <a:xfrm>
            <a:off x="7415339" y="5922606"/>
            <a:ext cx="13285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Customer 360 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Next Best Action </a:t>
            </a:r>
          </a:p>
        </p:txBody>
      </p:sp>
      <p:sp>
        <p:nvSpPr>
          <p:cNvPr id="341" name="Right Arrow 340"/>
          <p:cNvSpPr/>
          <p:nvPr/>
        </p:nvSpPr>
        <p:spPr>
          <a:xfrm>
            <a:off x="6336888" y="5272236"/>
            <a:ext cx="494452" cy="119308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91384" y="3279286"/>
            <a:ext cx="2650418" cy="1084055"/>
            <a:chOff x="3780499" y="3059445"/>
            <a:chExt cx="3009498" cy="1302982"/>
          </a:xfrm>
        </p:grpSpPr>
        <p:grpSp>
          <p:nvGrpSpPr>
            <p:cNvPr id="5" name="Group 4"/>
            <p:cNvGrpSpPr/>
            <p:nvPr/>
          </p:nvGrpSpPr>
          <p:grpSpPr>
            <a:xfrm>
              <a:off x="4539614" y="3059445"/>
              <a:ext cx="2250383" cy="1302982"/>
              <a:chOff x="4004995" y="3909741"/>
              <a:chExt cx="3144834" cy="1769398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4678736" y="3990182"/>
                <a:ext cx="1107197" cy="1270718"/>
                <a:chOff x="4707114" y="3944404"/>
                <a:chExt cx="1107197" cy="1270718"/>
              </a:xfrm>
            </p:grpSpPr>
            <p:sp>
              <p:nvSpPr>
                <p:cNvPr id="304" name="Rounded Rectangle 303"/>
                <p:cNvSpPr/>
                <p:nvPr/>
              </p:nvSpPr>
              <p:spPr>
                <a:xfrm>
                  <a:off x="4707114" y="3944404"/>
                  <a:ext cx="1107197" cy="1270718"/>
                </a:xfrm>
                <a:prstGeom prst="roundRect">
                  <a:avLst/>
                </a:prstGeom>
                <a:noFill/>
                <a:ln w="19050"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aphicFrame>
              <p:nvGraphicFramePr>
                <p:cNvPr id="305" name="Object 73"/>
                <p:cNvGraphicFramePr>
                  <a:graphicFrameLocks noChangeAspect="1"/>
                </p:cNvGraphicFramePr>
                <p:nvPr/>
              </p:nvGraphicFramePr>
              <p:xfrm>
                <a:off x="4754148" y="4009893"/>
                <a:ext cx="416975" cy="497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554" name="Photo Editor Photo" r:id="rId30" imgW="781159" imgH="895238" progId="MSPhotoEd.3">
                        <p:embed/>
                      </p:oleObj>
                    </mc:Choice>
                    <mc:Fallback>
                      <p:oleObj name="Photo Editor Photo" r:id="rId30" imgW="781159" imgH="895238" progId="MSPhotoEd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4148" y="4009893"/>
                              <a:ext cx="416975" cy="4972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6" name="Object 74"/>
                <p:cNvGraphicFramePr>
                  <a:graphicFrameLocks noChangeAspect="1"/>
                </p:cNvGraphicFramePr>
                <p:nvPr/>
              </p:nvGraphicFramePr>
              <p:xfrm>
                <a:off x="5218158" y="4009891"/>
                <a:ext cx="508557" cy="414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2555" name="Photo Editor Photo" r:id="rId31" imgW="895238" imgH="942857" progId="MSPhotoEd.3">
                        <p:embed/>
                      </p:oleObj>
                    </mc:Choice>
                    <mc:Fallback>
                      <p:oleObj name="Photo Editor Photo" r:id="rId31" imgW="895238" imgH="942857" progId="MSPhotoEd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18158" y="4009891"/>
                              <a:ext cx="508557" cy="414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83840" y="4427156"/>
                  <a:ext cx="602892" cy="717031"/>
                </a:xfrm>
                <a:prstGeom prst="rect">
                  <a:avLst/>
                </a:prstGeom>
              </p:spPr>
            </p:pic>
          </p:grpSp>
          <p:pic>
            <p:nvPicPr>
              <p:cNvPr id="307" name="Image 53"/>
              <p:cNvPicPr>
                <a:picLocks noChangeAspect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437" t="38306" r="14978" b="40200"/>
              <a:stretch/>
            </p:blipFill>
            <p:spPr>
              <a:xfrm>
                <a:off x="5198657" y="5490753"/>
                <a:ext cx="1084209" cy="188386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2730" y="5044718"/>
                <a:ext cx="385564" cy="385564"/>
              </a:xfrm>
              <a:prstGeom prst="rect">
                <a:avLst/>
              </a:prstGeom>
            </p:spPr>
          </p:pic>
          <p:sp>
            <p:nvSpPr>
              <p:cNvPr id="309" name="Right Arrow 308"/>
              <p:cNvSpPr/>
              <p:nvPr/>
            </p:nvSpPr>
            <p:spPr>
              <a:xfrm>
                <a:off x="4004995" y="4606849"/>
                <a:ext cx="586529" cy="147983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0" name="Image 14" descr="AXA_PNG-51.png"/>
              <p:cNvPicPr>
                <a:picLocks noChangeAspect="1"/>
              </p:cNvPicPr>
              <p:nvPr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3662" y="3909741"/>
                <a:ext cx="540000" cy="540000"/>
              </a:xfrm>
              <a:prstGeom prst="rect">
                <a:avLst/>
              </a:prstGeom>
            </p:spPr>
          </p:pic>
          <p:sp>
            <p:nvSpPr>
              <p:cNvPr id="311" name="TextBox 310"/>
              <p:cNvSpPr txBox="1"/>
              <p:nvPr/>
            </p:nvSpPr>
            <p:spPr>
              <a:xfrm>
                <a:off x="5981529" y="4392727"/>
                <a:ext cx="1076207" cy="246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  <a:latin typeface="+mj-lt"/>
                    <a:cs typeface="Arial" pitchFamily="34" charset="0"/>
                  </a:rPr>
                  <a:t>Actuaries</a:t>
                </a:r>
              </a:p>
            </p:txBody>
          </p:sp>
          <p:pic>
            <p:nvPicPr>
              <p:cNvPr id="312" name="Image 14" descr="AXA_PNG-51.png"/>
              <p:cNvPicPr>
                <a:picLocks noChangeAspect="1"/>
              </p:cNvPicPr>
              <p:nvPr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3662" y="4691406"/>
                <a:ext cx="540000" cy="540000"/>
              </a:xfrm>
              <a:prstGeom prst="rect">
                <a:avLst/>
              </a:prstGeom>
            </p:spPr>
          </p:pic>
          <p:sp>
            <p:nvSpPr>
              <p:cNvPr id="313" name="TextBox 312"/>
              <p:cNvSpPr txBox="1"/>
              <p:nvPr/>
            </p:nvSpPr>
            <p:spPr>
              <a:xfrm>
                <a:off x="5981529" y="5190487"/>
                <a:ext cx="1168300" cy="246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  <a:latin typeface="+mj-lt"/>
                    <a:cs typeface="Arial" pitchFamily="34" charset="0"/>
                  </a:rPr>
                  <a:t>Operation</a:t>
                </a:r>
              </a:p>
            </p:txBody>
          </p:sp>
          <p:pic>
            <p:nvPicPr>
              <p:cNvPr id="314" name="Image 267"/>
              <p:cNvPicPr>
                <a:picLocks noChangeAspect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10" y="5216393"/>
                <a:ext cx="557647" cy="222738"/>
              </a:xfrm>
              <a:prstGeom prst="rect">
                <a:avLst/>
              </a:prstGeom>
            </p:spPr>
          </p:pic>
        </p:grpSp>
        <p:sp>
          <p:nvSpPr>
            <p:cNvPr id="342" name="Flowchart: Magnetic Disk 341"/>
            <p:cNvSpPr/>
            <p:nvPr/>
          </p:nvSpPr>
          <p:spPr>
            <a:xfrm>
              <a:off x="3780499" y="3192245"/>
              <a:ext cx="674456" cy="84395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  <a:p>
              <a:pPr algn="ctr"/>
              <a:r>
                <a:rPr lang="en-US" sz="700" dirty="0"/>
                <a:t>Actuarial</a:t>
              </a:r>
            </a:p>
            <a:p>
              <a:pPr algn="ctr"/>
              <a:r>
                <a:rPr lang="en-US" sz="700" dirty="0"/>
                <a:t>View</a:t>
              </a:r>
            </a:p>
            <a:p>
              <a:pPr algn="ctr"/>
              <a:endParaRPr lang="en-US" sz="900" dirty="0"/>
            </a:p>
            <a:p>
              <a:pPr algn="ctr"/>
              <a:endParaRPr lang="en-US" sz="900" dirty="0"/>
            </a:p>
            <a:p>
              <a:pPr algn="ctr"/>
              <a:endParaRPr lang="en-US" sz="900" dirty="0"/>
            </a:p>
            <a:p>
              <a:pPr algn="ctr"/>
              <a:endParaRPr lang="en-US" sz="900" dirty="0"/>
            </a:p>
            <a:p>
              <a:pPr algn="ctr"/>
              <a:r>
                <a:rPr lang="en-US" sz="900" dirty="0"/>
                <a:t> </a:t>
              </a:r>
            </a:p>
          </p:txBody>
        </p:sp>
        <p:pic>
          <p:nvPicPr>
            <p:cNvPr id="343" name="Image 11" descr="AXA_PNG-05.png"/>
            <p:cNvPicPr>
              <a:picLocks noChangeAspect="1"/>
            </p:cNvPicPr>
            <p:nvPr/>
          </p:nvPicPr>
          <p:blipFill>
            <a:blip r:embed="rId3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0158" y="3557229"/>
              <a:ext cx="375137" cy="375137"/>
            </a:xfrm>
            <a:prstGeom prst="rect">
              <a:avLst/>
            </a:prstGeom>
          </p:spPr>
        </p:pic>
      </p:grpSp>
      <p:pic>
        <p:nvPicPr>
          <p:cNvPr id="344" name="Image 5" descr="AXA_PNG-02.png"/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69" y="5162105"/>
            <a:ext cx="339571" cy="339571"/>
          </a:xfrm>
          <a:prstGeom prst="rect">
            <a:avLst/>
          </a:prstGeom>
        </p:spPr>
      </p:pic>
      <p:sp>
        <p:nvSpPr>
          <p:cNvPr id="345" name="TextBox 344"/>
          <p:cNvSpPr txBox="1"/>
          <p:nvPr/>
        </p:nvSpPr>
        <p:spPr>
          <a:xfrm>
            <a:off x="3534446" y="5511115"/>
            <a:ext cx="70218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2060"/>
                </a:solidFill>
                <a:latin typeface="+mj-lt"/>
                <a:cs typeface="Arial" pitchFamily="34" charset="0"/>
              </a:rPr>
              <a:t>Calculation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6213113" y="5511115"/>
            <a:ext cx="70218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2060"/>
                </a:solidFill>
                <a:latin typeface="+mj-lt"/>
                <a:cs typeface="Arial" pitchFamily="34" charset="0"/>
              </a:rPr>
              <a:t>Calculation</a:t>
            </a:r>
          </a:p>
        </p:txBody>
      </p:sp>
      <p:pic>
        <p:nvPicPr>
          <p:cNvPr id="348" name="Image 5" descr="AXA_PNG-02.png"/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17" y="5162105"/>
            <a:ext cx="339571" cy="339571"/>
          </a:xfrm>
          <a:prstGeom prst="rect">
            <a:avLst/>
          </a:prstGeom>
        </p:spPr>
      </p:pic>
      <p:sp>
        <p:nvSpPr>
          <p:cNvPr id="346" name="ZoneTexte 6"/>
          <p:cNvSpPr txBox="1"/>
          <p:nvPr/>
        </p:nvSpPr>
        <p:spPr>
          <a:xfrm>
            <a:off x="7588262" y="772328"/>
            <a:ext cx="7518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Actions</a:t>
            </a:r>
          </a:p>
        </p:txBody>
      </p:sp>
      <p:sp>
        <p:nvSpPr>
          <p:cNvPr id="350" name="Rounded Rectangle 349"/>
          <p:cNvSpPr/>
          <p:nvPr/>
        </p:nvSpPr>
        <p:spPr>
          <a:xfrm>
            <a:off x="6955454" y="1868994"/>
            <a:ext cx="2047031" cy="2530182"/>
          </a:xfrm>
          <a:prstGeom prst="roundRect">
            <a:avLst>
              <a:gd name="adj" fmla="val 4837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ZoneTexte 165"/>
          <p:cNvSpPr txBox="1"/>
          <p:nvPr/>
        </p:nvSpPr>
        <p:spPr>
          <a:xfrm>
            <a:off x="7017093" y="2386386"/>
            <a:ext cx="192450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rgbClr val="00206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1050" dirty="0"/>
              <a:t>Smart advertising | Customer segmentation | C. Sat optimization | Campaigns definition and monitoring</a:t>
            </a:r>
          </a:p>
        </p:txBody>
      </p:sp>
      <p:sp>
        <p:nvSpPr>
          <p:cNvPr id="352" name="ZoneTexte 166"/>
          <p:cNvSpPr txBox="1"/>
          <p:nvPr/>
        </p:nvSpPr>
        <p:spPr>
          <a:xfrm>
            <a:off x="7017093" y="3290384"/>
            <a:ext cx="193572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1050">
                <a:solidFill>
                  <a:srgbClr val="00206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Customer Segmentation | Hot lead….</a:t>
            </a:r>
          </a:p>
        </p:txBody>
      </p:sp>
      <p:sp>
        <p:nvSpPr>
          <p:cNvPr id="353" name="ZoneTexte 239"/>
          <p:cNvSpPr txBox="1"/>
          <p:nvPr/>
        </p:nvSpPr>
        <p:spPr>
          <a:xfrm>
            <a:off x="7017093" y="3902363"/>
            <a:ext cx="194185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1050">
                <a:solidFill>
                  <a:srgbClr val="00206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Fraud detection | Network optimization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7017093" y="2202290"/>
            <a:ext cx="9642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Marketing: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7017093" y="3128006"/>
            <a:ext cx="9642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Call Centers: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7017093" y="3727523"/>
            <a:ext cx="11606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Claims &amp; Fraud: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7017093" y="1908272"/>
            <a:ext cx="9642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Pricing:</a:t>
            </a:r>
          </a:p>
        </p:txBody>
      </p:sp>
      <p:sp>
        <p:nvSpPr>
          <p:cNvPr id="358" name="ZoneTexte 166"/>
          <p:cNvSpPr txBox="1"/>
          <p:nvPr/>
        </p:nvSpPr>
        <p:spPr>
          <a:xfrm>
            <a:off x="7545365" y="1919158"/>
            <a:ext cx="106939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1050">
                <a:solidFill>
                  <a:srgbClr val="00206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New variables</a:t>
            </a:r>
          </a:p>
        </p:txBody>
      </p:sp>
      <p:sp>
        <p:nvSpPr>
          <p:cNvPr id="349" name="Oval 348"/>
          <p:cNvSpPr/>
          <p:nvPr/>
        </p:nvSpPr>
        <p:spPr>
          <a:xfrm>
            <a:off x="900715" y="14671"/>
            <a:ext cx="315599" cy="262364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319937" y="72334"/>
            <a:ext cx="7457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+mj-lt"/>
                <a:cs typeface="Arial" pitchFamily="34" charset="0"/>
              </a:rPr>
              <a:t>Core data</a:t>
            </a:r>
          </a:p>
        </p:txBody>
      </p:sp>
      <p:sp>
        <p:nvSpPr>
          <p:cNvPr id="360" name="Oval 359"/>
          <p:cNvSpPr/>
          <p:nvPr/>
        </p:nvSpPr>
        <p:spPr>
          <a:xfrm>
            <a:off x="2232023" y="14671"/>
            <a:ext cx="315599" cy="262364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2663959" y="72334"/>
            <a:ext cx="7457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+mj-lt"/>
                <a:cs typeface="Arial" pitchFamily="34" charset="0"/>
              </a:rPr>
              <a:t>CRM data</a:t>
            </a:r>
          </a:p>
        </p:txBody>
      </p:sp>
      <p:sp>
        <p:nvSpPr>
          <p:cNvPr id="362" name="Oval 361"/>
          <p:cNvSpPr/>
          <p:nvPr/>
        </p:nvSpPr>
        <p:spPr>
          <a:xfrm>
            <a:off x="3538125" y="14671"/>
            <a:ext cx="315599" cy="262364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363" name="TextBox 362"/>
          <p:cNvSpPr txBox="1"/>
          <p:nvPr/>
        </p:nvSpPr>
        <p:spPr>
          <a:xfrm>
            <a:off x="4002719" y="72334"/>
            <a:ext cx="7457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+mj-lt"/>
                <a:cs typeface="Arial" pitchFamily="34" charset="0"/>
              </a:rPr>
              <a:t>Other data</a:t>
            </a:r>
          </a:p>
        </p:txBody>
      </p:sp>
      <p:grpSp>
        <p:nvGrpSpPr>
          <p:cNvPr id="364" name="Groupe 100"/>
          <p:cNvGrpSpPr>
            <a:grpSpLocks noChangeAspect="1"/>
          </p:cNvGrpSpPr>
          <p:nvPr/>
        </p:nvGrpSpPr>
        <p:grpSpPr bwMode="auto">
          <a:xfrm>
            <a:off x="4920140" y="5942"/>
            <a:ext cx="315889" cy="321132"/>
            <a:chOff x="8826500" y="7989888"/>
            <a:chExt cx="765175" cy="777875"/>
          </a:xfrm>
        </p:grpSpPr>
        <p:sp>
          <p:nvSpPr>
            <p:cNvPr id="365" name="Oval 53"/>
            <p:cNvSpPr>
              <a:spLocks noChangeArrowheads="1"/>
            </p:cNvSpPr>
            <p:nvPr/>
          </p:nvSpPr>
          <p:spPr bwMode="auto">
            <a:xfrm>
              <a:off x="8826500" y="7989888"/>
              <a:ext cx="765175" cy="77787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66" name="Freeform 54"/>
            <p:cNvSpPr>
              <a:spLocks noEditPoints="1"/>
            </p:cNvSpPr>
            <p:nvPr/>
          </p:nvSpPr>
          <p:spPr bwMode="auto">
            <a:xfrm>
              <a:off x="8972550" y="8135938"/>
              <a:ext cx="495300" cy="484187"/>
            </a:xfrm>
            <a:custGeom>
              <a:avLst/>
              <a:gdLst>
                <a:gd name="T0" fmla="*/ 2147483646 w 44"/>
                <a:gd name="T1" fmla="*/ 2147483646 h 43"/>
                <a:gd name="T2" fmla="*/ 2147483646 w 44"/>
                <a:gd name="T3" fmla="*/ 2147483646 h 43"/>
                <a:gd name="T4" fmla="*/ 2147483646 w 44"/>
                <a:gd name="T5" fmla="*/ 2147483646 h 43"/>
                <a:gd name="T6" fmla="*/ 2147483646 w 44"/>
                <a:gd name="T7" fmla="*/ 2147483646 h 43"/>
                <a:gd name="T8" fmla="*/ 2147483646 w 44"/>
                <a:gd name="T9" fmla="*/ 2147483646 h 43"/>
                <a:gd name="T10" fmla="*/ 2147483646 w 44"/>
                <a:gd name="T11" fmla="*/ 2147483646 h 43"/>
                <a:gd name="T12" fmla="*/ 2147483646 w 44"/>
                <a:gd name="T13" fmla="*/ 2147483646 h 43"/>
                <a:gd name="T14" fmla="*/ 2147483646 w 44"/>
                <a:gd name="T15" fmla="*/ 2147483646 h 43"/>
                <a:gd name="T16" fmla="*/ 2147483646 w 44"/>
                <a:gd name="T17" fmla="*/ 2147483646 h 43"/>
                <a:gd name="T18" fmla="*/ 2147483646 w 44"/>
                <a:gd name="T19" fmla="*/ 2147483646 h 43"/>
                <a:gd name="T20" fmla="*/ 2147483646 w 44"/>
                <a:gd name="T21" fmla="*/ 2147483646 h 43"/>
                <a:gd name="T22" fmla="*/ 2147483646 w 44"/>
                <a:gd name="T23" fmla="*/ 2147483646 h 43"/>
                <a:gd name="T24" fmla="*/ 2147483646 w 44"/>
                <a:gd name="T25" fmla="*/ 2147483646 h 43"/>
                <a:gd name="T26" fmla="*/ 2147483646 w 44"/>
                <a:gd name="T27" fmla="*/ 2147483646 h 43"/>
                <a:gd name="T28" fmla="*/ 2147483646 w 44"/>
                <a:gd name="T29" fmla="*/ 2147483646 h 43"/>
                <a:gd name="T30" fmla="*/ 2147483646 w 44"/>
                <a:gd name="T31" fmla="*/ 2147483646 h 43"/>
                <a:gd name="T32" fmla="*/ 2147483646 w 44"/>
                <a:gd name="T33" fmla="*/ 2147483646 h 43"/>
                <a:gd name="T34" fmla="*/ 2147483646 w 44"/>
                <a:gd name="T35" fmla="*/ 2147483646 h 43"/>
                <a:gd name="T36" fmla="*/ 2147483646 w 44"/>
                <a:gd name="T37" fmla="*/ 2147483646 h 43"/>
                <a:gd name="T38" fmla="*/ 2147483646 w 44"/>
                <a:gd name="T39" fmla="*/ 2147483646 h 43"/>
                <a:gd name="T40" fmla="*/ 2147483646 w 44"/>
                <a:gd name="T41" fmla="*/ 2147483646 h 43"/>
                <a:gd name="T42" fmla="*/ 2147483646 w 44"/>
                <a:gd name="T43" fmla="*/ 2147483646 h 43"/>
                <a:gd name="T44" fmla="*/ 2147483646 w 44"/>
                <a:gd name="T45" fmla="*/ 2147483646 h 43"/>
                <a:gd name="T46" fmla="*/ 2147483646 w 44"/>
                <a:gd name="T47" fmla="*/ 2147483646 h 43"/>
                <a:gd name="T48" fmla="*/ 2147483646 w 44"/>
                <a:gd name="T49" fmla="*/ 2147483646 h 43"/>
                <a:gd name="T50" fmla="*/ 2147483646 w 44"/>
                <a:gd name="T51" fmla="*/ 2147483646 h 43"/>
                <a:gd name="T52" fmla="*/ 2147483646 w 44"/>
                <a:gd name="T53" fmla="*/ 2147483646 h 43"/>
                <a:gd name="T54" fmla="*/ 0 w 44"/>
                <a:gd name="T55" fmla="*/ 2147483646 h 43"/>
                <a:gd name="T56" fmla="*/ 2147483646 w 44"/>
                <a:gd name="T57" fmla="*/ 2147483646 h 43"/>
                <a:gd name="T58" fmla="*/ 2147483646 w 44"/>
                <a:gd name="T59" fmla="*/ 2147483646 h 43"/>
                <a:gd name="T60" fmla="*/ 2147483646 w 44"/>
                <a:gd name="T61" fmla="*/ 2147483646 h 43"/>
                <a:gd name="T62" fmla="*/ 2147483646 w 44"/>
                <a:gd name="T63" fmla="*/ 2147483646 h 43"/>
                <a:gd name="T64" fmla="*/ 2147483646 w 44"/>
                <a:gd name="T65" fmla="*/ 2147483646 h 43"/>
                <a:gd name="T66" fmla="*/ 2147483646 w 44"/>
                <a:gd name="T67" fmla="*/ 2147483646 h 43"/>
                <a:gd name="T68" fmla="*/ 2147483646 w 44"/>
                <a:gd name="T69" fmla="*/ 2147483646 h 43"/>
                <a:gd name="T70" fmla="*/ 2147483646 w 44"/>
                <a:gd name="T71" fmla="*/ 2147483646 h 43"/>
                <a:gd name="T72" fmla="*/ 2147483646 w 44"/>
                <a:gd name="T73" fmla="*/ 2147483646 h 43"/>
                <a:gd name="T74" fmla="*/ 2147483646 w 44"/>
                <a:gd name="T75" fmla="*/ 2147483646 h 43"/>
                <a:gd name="T76" fmla="*/ 2147483646 w 44"/>
                <a:gd name="T77" fmla="*/ 2147483646 h 43"/>
                <a:gd name="T78" fmla="*/ 2147483646 w 44"/>
                <a:gd name="T79" fmla="*/ 2147483646 h 43"/>
                <a:gd name="T80" fmla="*/ 2147483646 w 44"/>
                <a:gd name="T81" fmla="*/ 2147483646 h 43"/>
                <a:gd name="T82" fmla="*/ 2147483646 w 44"/>
                <a:gd name="T83" fmla="*/ 2147483646 h 43"/>
                <a:gd name="T84" fmla="*/ 2147483646 w 44"/>
                <a:gd name="T85" fmla="*/ 2147483646 h 43"/>
                <a:gd name="T86" fmla="*/ 2147483646 w 44"/>
                <a:gd name="T87" fmla="*/ 2147483646 h 43"/>
                <a:gd name="T88" fmla="*/ 2147483646 w 44"/>
                <a:gd name="T89" fmla="*/ 2147483646 h 43"/>
                <a:gd name="T90" fmla="*/ 2147483646 w 44"/>
                <a:gd name="T91" fmla="*/ 2147483646 h 43"/>
                <a:gd name="T92" fmla="*/ 2147483646 w 44"/>
                <a:gd name="T93" fmla="*/ 2147483646 h 43"/>
                <a:gd name="T94" fmla="*/ 2147483646 w 44"/>
                <a:gd name="T95" fmla="*/ 2147483646 h 43"/>
                <a:gd name="T96" fmla="*/ 2147483646 w 44"/>
                <a:gd name="T97" fmla="*/ 0 h 43"/>
                <a:gd name="T98" fmla="*/ 2147483646 w 44"/>
                <a:gd name="T99" fmla="*/ 2147483646 h 43"/>
                <a:gd name="T100" fmla="*/ 2147483646 w 44"/>
                <a:gd name="T101" fmla="*/ 0 h 43"/>
                <a:gd name="T102" fmla="*/ 2147483646 w 44"/>
                <a:gd name="T103" fmla="*/ 2147483646 h 43"/>
                <a:gd name="T104" fmla="*/ 2147483646 w 44"/>
                <a:gd name="T105" fmla="*/ 2147483646 h 43"/>
                <a:gd name="T106" fmla="*/ 2147483646 w 44"/>
                <a:gd name="T107" fmla="*/ 2147483646 h 43"/>
                <a:gd name="T108" fmla="*/ 2147483646 w 44"/>
                <a:gd name="T109" fmla="*/ 2147483646 h 43"/>
                <a:gd name="T110" fmla="*/ 2147483646 w 44"/>
                <a:gd name="T111" fmla="*/ 2147483646 h 43"/>
                <a:gd name="T112" fmla="*/ 2147483646 w 44"/>
                <a:gd name="T113" fmla="*/ 2147483646 h 4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4"/>
                <a:gd name="T172" fmla="*/ 0 h 43"/>
                <a:gd name="T173" fmla="*/ 44 w 44"/>
                <a:gd name="T174" fmla="*/ 43 h 4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4" h="43">
                  <a:moveTo>
                    <a:pt x="41" y="17"/>
                  </a:moveTo>
                  <a:cubicBezTo>
                    <a:pt x="41" y="16"/>
                    <a:pt x="41" y="15"/>
                    <a:pt x="41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9"/>
                    <a:pt x="36" y="9"/>
                    <a:pt x="36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29" y="8"/>
                    <a:pt x="28" y="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2"/>
                    <a:pt x="22" y="12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20"/>
                    <a:pt x="22" y="2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8"/>
                    <a:pt x="44" y="18"/>
                    <a:pt x="44" y="18"/>
                  </a:cubicBezTo>
                  <a:lnTo>
                    <a:pt x="41" y="17"/>
                  </a:lnTo>
                  <a:close/>
                  <a:moveTo>
                    <a:pt x="35" y="18"/>
                  </a:moveTo>
                  <a:cubicBezTo>
                    <a:pt x="35" y="21"/>
                    <a:pt x="33" y="22"/>
                    <a:pt x="30" y="22"/>
                  </a:cubicBezTo>
                  <a:cubicBezTo>
                    <a:pt x="28" y="21"/>
                    <a:pt x="27" y="19"/>
                    <a:pt x="27" y="17"/>
                  </a:cubicBezTo>
                  <a:cubicBezTo>
                    <a:pt x="28" y="15"/>
                    <a:pt x="30" y="13"/>
                    <a:pt x="32" y="14"/>
                  </a:cubicBezTo>
                  <a:cubicBezTo>
                    <a:pt x="34" y="14"/>
                    <a:pt x="36" y="16"/>
                    <a:pt x="35" y="18"/>
                  </a:cubicBezTo>
                  <a:close/>
                  <a:moveTo>
                    <a:pt x="20" y="32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8"/>
                    <a:pt x="17" y="28"/>
                    <a:pt x="16" y="2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11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2" y="31"/>
                    <a:pt x="2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4" y="37"/>
                    <a:pt x="4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9" y="40"/>
                    <a:pt x="10" y="40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9"/>
                    <a:pt x="15" y="39"/>
                    <a:pt x="15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3"/>
                  </a:cubicBezTo>
                  <a:lnTo>
                    <a:pt x="20" y="32"/>
                  </a:lnTo>
                  <a:close/>
                  <a:moveTo>
                    <a:pt x="11" y="35"/>
                  </a:moveTo>
                  <a:cubicBezTo>
                    <a:pt x="9" y="36"/>
                    <a:pt x="7" y="35"/>
                    <a:pt x="7" y="33"/>
                  </a:cubicBezTo>
                  <a:cubicBezTo>
                    <a:pt x="7" y="31"/>
                    <a:pt x="8" y="30"/>
                    <a:pt x="10" y="29"/>
                  </a:cubicBezTo>
                  <a:cubicBezTo>
                    <a:pt x="11" y="29"/>
                    <a:pt x="13" y="30"/>
                    <a:pt x="13" y="32"/>
                  </a:cubicBezTo>
                  <a:cubicBezTo>
                    <a:pt x="14" y="33"/>
                    <a:pt x="12" y="35"/>
                    <a:pt x="11" y="35"/>
                  </a:cubicBezTo>
                  <a:close/>
                  <a:moveTo>
                    <a:pt x="8" y="7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1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lnTo>
                    <a:pt x="8" y="7"/>
                  </a:lnTo>
                  <a:close/>
                  <a:moveTo>
                    <a:pt x="14" y="4"/>
                  </a:moveTo>
                  <a:cubicBezTo>
                    <a:pt x="15" y="4"/>
                    <a:pt x="16" y="5"/>
                    <a:pt x="16" y="6"/>
                  </a:cubicBezTo>
                  <a:cubicBezTo>
                    <a:pt x="16" y="7"/>
                    <a:pt x="16" y="8"/>
                    <a:pt x="14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6"/>
                    <a:pt x="12" y="5"/>
                    <a:pt x="1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367" name="TextBox 366"/>
          <p:cNvSpPr txBox="1"/>
          <p:nvPr/>
        </p:nvSpPr>
        <p:spPr>
          <a:xfrm>
            <a:off x="5322164" y="91417"/>
            <a:ext cx="11328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+mj-lt"/>
                <a:cs typeface="Arial" pitchFamily="34" charset="0"/>
              </a:rPr>
              <a:t>Data Cleansing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A1C12FF-4657-4BA0-AED6-8FBC178E7467}"/>
              </a:ext>
            </a:extLst>
          </p:cNvPr>
          <p:cNvSpPr/>
          <p:nvPr/>
        </p:nvSpPr>
        <p:spPr>
          <a:xfrm>
            <a:off x="4195750" y="2952732"/>
            <a:ext cx="1740607" cy="884191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En qué consiste esta actuarial </a:t>
            </a:r>
            <a:r>
              <a:rPr lang="es-ES_tradnl" sz="1200" dirty="0" err="1"/>
              <a:t>view</a:t>
            </a:r>
            <a:r>
              <a:rPr lang="es-ES_tradnl" sz="1200" dirty="0"/>
              <a:t>?</a:t>
            </a:r>
            <a:endParaRPr lang="en-GB" sz="1200" dirty="0"/>
          </a:p>
        </p:txBody>
      </p:sp>
      <p:sp>
        <p:nvSpPr>
          <p:cNvPr id="241" name="Rectángulo: esquinas redondeadas 240">
            <a:extLst>
              <a:ext uri="{FF2B5EF4-FFF2-40B4-BE49-F238E27FC236}">
                <a16:creationId xmlns:a16="http://schemas.microsoft.com/office/drawing/2014/main" id="{9EBC0EC9-6FEF-4369-A2A5-EE4B38112854}"/>
              </a:ext>
            </a:extLst>
          </p:cNvPr>
          <p:cNvSpPr/>
          <p:nvPr/>
        </p:nvSpPr>
        <p:spPr>
          <a:xfrm>
            <a:off x="5887382" y="5829030"/>
            <a:ext cx="3825029" cy="884191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Cuando dicen </a:t>
            </a:r>
            <a:r>
              <a:rPr lang="es-ES_tradnl" sz="1200" dirty="0" err="1"/>
              <a:t>customer</a:t>
            </a:r>
            <a:r>
              <a:rPr lang="es-ES_tradnl" sz="1200" dirty="0"/>
              <a:t> 360 quieren decir vista 360? Si es así, cómo la definen, hay algún artefacto o es un concepto lógico disperso entre sistemas?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0831840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Elbow Connector 298"/>
          <p:cNvCxnSpPr>
            <a:stCxn id="78" idx="6"/>
            <a:endCxn id="275" idx="1"/>
          </p:cNvCxnSpPr>
          <p:nvPr/>
        </p:nvCxnSpPr>
        <p:spPr>
          <a:xfrm flipV="1">
            <a:off x="1335373" y="3797156"/>
            <a:ext cx="852765" cy="872476"/>
          </a:xfrm>
          <a:prstGeom prst="bentConnector3">
            <a:avLst>
              <a:gd name="adj1" fmla="val 43617"/>
            </a:avLst>
          </a:prstGeom>
          <a:ln w="63500"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/>
          <p:cNvCxnSpPr>
            <a:stCxn id="58" idx="6"/>
            <a:endCxn id="275" idx="1"/>
          </p:cNvCxnSpPr>
          <p:nvPr/>
        </p:nvCxnSpPr>
        <p:spPr>
          <a:xfrm>
            <a:off x="1230051" y="2394783"/>
            <a:ext cx="958087" cy="1402373"/>
          </a:xfrm>
          <a:prstGeom prst="bentConnector3">
            <a:avLst>
              <a:gd name="adj1" fmla="val 50000"/>
            </a:avLst>
          </a:prstGeom>
          <a:ln w="63500"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/>
          <p:cNvCxnSpPr>
            <a:stCxn id="54" idx="6"/>
            <a:endCxn id="275" idx="1"/>
          </p:cNvCxnSpPr>
          <p:nvPr/>
        </p:nvCxnSpPr>
        <p:spPr>
          <a:xfrm>
            <a:off x="1233454" y="1890275"/>
            <a:ext cx="954684" cy="1906881"/>
          </a:xfrm>
          <a:prstGeom prst="bentConnector3">
            <a:avLst>
              <a:gd name="adj1" fmla="val 50000"/>
            </a:avLst>
          </a:prstGeom>
          <a:ln w="63500"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5" name="Groupe 55"/>
          <p:cNvGrpSpPr/>
          <p:nvPr/>
        </p:nvGrpSpPr>
        <p:grpSpPr>
          <a:xfrm>
            <a:off x="234380" y="5986208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96" name="Rectangle 195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97" name="Ellipse 57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98" name="Ellipse 58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99" name="ZoneTexte 59"/>
          <p:cNvSpPr txBox="1"/>
          <p:nvPr/>
        </p:nvSpPr>
        <p:spPr>
          <a:xfrm>
            <a:off x="171650" y="6119265"/>
            <a:ext cx="1277594" cy="3385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Other Data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(eClaims, Providers)</a:t>
            </a:r>
          </a:p>
        </p:txBody>
      </p:sp>
      <p:graphicFrame>
        <p:nvGraphicFramePr>
          <p:cNvPr id="39" name="Object 3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8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Rectangle 9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>
              <a:latin typeface="Century Gothic"/>
              <a:ea typeface="+mj-ea"/>
              <a:cs typeface="+mj-cs"/>
              <a:sym typeface="Century Gothic"/>
            </a:endParaRPr>
          </a:p>
        </p:txBody>
      </p:sp>
      <p:sp>
        <p:nvSpPr>
          <p:cNvPr id="213" name="Espace réservé du numéro de diapositive 13"/>
          <p:cNvSpPr txBox="1">
            <a:spLocks/>
          </p:cNvSpPr>
          <p:nvPr/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01209A-EBCB-4229-9A21-B7869465F47A}" type="slidenum">
              <a:rPr lang="en-US" sz="800" smtClean="0">
                <a:solidFill>
                  <a:schemeClr val="tx2"/>
                </a:solidFill>
                <a:latin typeface="Century Gothic" pitchFamily="34" charset="0"/>
              </a:rPr>
              <a:pPr algn="r"/>
              <a:t>18</a:t>
            </a:fld>
            <a:r>
              <a:rPr lang="en-US" sz="800" dirty="0">
                <a:solidFill>
                  <a:schemeClr val="tx2"/>
                </a:solidFill>
                <a:latin typeface="Century Gothic" pitchFamily="34" charset="0"/>
              </a:rPr>
              <a:t>  | 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38580" y="394764"/>
            <a:ext cx="8005293" cy="33855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2200" dirty="0"/>
              <a:t>Data Lake as unique data platform which triggers actions  </a:t>
            </a:r>
          </a:p>
        </p:txBody>
      </p:sp>
      <p:sp>
        <p:nvSpPr>
          <p:cNvPr id="108" name="ZoneTexte 6"/>
          <p:cNvSpPr txBox="1"/>
          <p:nvPr/>
        </p:nvSpPr>
        <p:spPr>
          <a:xfrm>
            <a:off x="178197" y="772328"/>
            <a:ext cx="12872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sources</a:t>
            </a:r>
          </a:p>
        </p:txBody>
      </p:sp>
      <p:grpSp>
        <p:nvGrpSpPr>
          <p:cNvPr id="114" name="Groupe 11"/>
          <p:cNvGrpSpPr/>
          <p:nvPr/>
        </p:nvGrpSpPr>
        <p:grpSpPr>
          <a:xfrm>
            <a:off x="234380" y="3282718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17" name="Rectangle 116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0" name="Ellipse 7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4" name="Ellipse 9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25" name="ZoneTexte 14"/>
          <p:cNvSpPr txBox="1"/>
          <p:nvPr/>
        </p:nvSpPr>
        <p:spPr>
          <a:xfrm>
            <a:off x="401375" y="3473914"/>
            <a:ext cx="818138" cy="16927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Quotes</a:t>
            </a:r>
          </a:p>
        </p:txBody>
      </p:sp>
      <p:grpSp>
        <p:nvGrpSpPr>
          <p:cNvPr id="127" name="Groupe 15"/>
          <p:cNvGrpSpPr/>
          <p:nvPr/>
        </p:nvGrpSpPr>
        <p:grpSpPr>
          <a:xfrm>
            <a:off x="234380" y="1563100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28" name="Rectangle 127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30" name="Ellipse 17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31" name="Ellipse 18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32" name="ZoneTexte 19"/>
          <p:cNvSpPr txBox="1"/>
          <p:nvPr/>
        </p:nvSpPr>
        <p:spPr>
          <a:xfrm>
            <a:off x="371832" y="1743410"/>
            <a:ext cx="877225" cy="16927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Policies</a:t>
            </a:r>
          </a:p>
        </p:txBody>
      </p:sp>
      <p:grpSp>
        <p:nvGrpSpPr>
          <p:cNvPr id="140" name="Groupe 20"/>
          <p:cNvGrpSpPr/>
          <p:nvPr/>
        </p:nvGrpSpPr>
        <p:grpSpPr>
          <a:xfrm>
            <a:off x="234380" y="2056270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43" name="Rectangle 142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56" name="Ellipse 22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57" name="Ellipse 23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59" name="ZoneTexte 24"/>
          <p:cNvSpPr txBox="1"/>
          <p:nvPr/>
        </p:nvSpPr>
        <p:spPr>
          <a:xfrm>
            <a:off x="421829" y="2225694"/>
            <a:ext cx="777231" cy="16927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Claims</a:t>
            </a:r>
          </a:p>
        </p:txBody>
      </p:sp>
      <p:grpSp>
        <p:nvGrpSpPr>
          <p:cNvPr id="167" name="Groupe 30"/>
          <p:cNvGrpSpPr/>
          <p:nvPr/>
        </p:nvGrpSpPr>
        <p:grpSpPr>
          <a:xfrm>
            <a:off x="234380" y="4799633"/>
            <a:ext cx="1152128" cy="624015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70" name="Rectangle 169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73" name="Ellipse 32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80" name="Ellipse 33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81" name="ZoneTexte 34"/>
          <p:cNvSpPr txBox="1"/>
          <p:nvPr/>
        </p:nvSpPr>
        <p:spPr>
          <a:xfrm>
            <a:off x="445761" y="5027673"/>
            <a:ext cx="729367" cy="3385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Customer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Satisfaction</a:t>
            </a:r>
          </a:p>
        </p:txBody>
      </p:sp>
      <p:grpSp>
        <p:nvGrpSpPr>
          <p:cNvPr id="182" name="Groupe 35"/>
          <p:cNvGrpSpPr/>
          <p:nvPr/>
        </p:nvGrpSpPr>
        <p:grpSpPr>
          <a:xfrm>
            <a:off x="234380" y="5520030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83" name="Rectangle 182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87" name="Ellipse 37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88" name="Ellipse 38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89" name="ZoneTexte 39"/>
          <p:cNvSpPr txBox="1"/>
          <p:nvPr/>
        </p:nvSpPr>
        <p:spPr>
          <a:xfrm>
            <a:off x="401678" y="5710237"/>
            <a:ext cx="817533" cy="16927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Digital Media</a:t>
            </a:r>
          </a:p>
        </p:txBody>
      </p:sp>
      <p:grpSp>
        <p:nvGrpSpPr>
          <p:cNvPr id="212" name="Groupe 30"/>
          <p:cNvGrpSpPr/>
          <p:nvPr/>
        </p:nvGrpSpPr>
        <p:grpSpPr>
          <a:xfrm>
            <a:off x="234380" y="2534672"/>
            <a:ext cx="1152128" cy="629727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214" name="Rectangle 213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5" name="Ellipse 32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6" name="Ellipse 33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grpSp>
        <p:nvGrpSpPr>
          <p:cNvPr id="207" name="Groupe 20"/>
          <p:cNvGrpSpPr/>
          <p:nvPr/>
        </p:nvGrpSpPr>
        <p:grpSpPr>
          <a:xfrm>
            <a:off x="234380" y="4341901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208" name="Rectangle 207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09" name="Ellipse 22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0" name="Ellipse 23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211" name="ZoneTexte 24"/>
          <p:cNvSpPr txBox="1"/>
          <p:nvPr/>
        </p:nvSpPr>
        <p:spPr>
          <a:xfrm>
            <a:off x="257408" y="4522211"/>
            <a:ext cx="1106072" cy="16927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Customer DB</a:t>
            </a:r>
          </a:p>
        </p:txBody>
      </p:sp>
      <p:sp>
        <p:nvSpPr>
          <p:cNvPr id="217" name="ZoneTexte 34"/>
          <p:cNvSpPr txBox="1"/>
          <p:nvPr/>
        </p:nvSpPr>
        <p:spPr>
          <a:xfrm>
            <a:off x="236569" y="2768424"/>
            <a:ext cx="1147750" cy="3385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Master Data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(Broker, Product..)</a:t>
            </a:r>
          </a:p>
        </p:txBody>
      </p:sp>
      <p:grpSp>
        <p:nvGrpSpPr>
          <p:cNvPr id="222" name="Groupe 11"/>
          <p:cNvGrpSpPr/>
          <p:nvPr/>
        </p:nvGrpSpPr>
        <p:grpSpPr>
          <a:xfrm>
            <a:off x="234380" y="1082720"/>
            <a:ext cx="1152128" cy="432048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223" name="Rectangle 222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24" name="Ellipse 7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25" name="Ellipse 9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226" name="ZoneTexte 14"/>
          <p:cNvSpPr txBox="1"/>
          <p:nvPr/>
        </p:nvSpPr>
        <p:spPr>
          <a:xfrm>
            <a:off x="401375" y="1263030"/>
            <a:ext cx="818138" cy="16927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Finance</a:t>
            </a:r>
          </a:p>
        </p:txBody>
      </p:sp>
      <p:grpSp>
        <p:nvGrpSpPr>
          <p:cNvPr id="162" name="Groupe 25"/>
          <p:cNvGrpSpPr/>
          <p:nvPr/>
        </p:nvGrpSpPr>
        <p:grpSpPr>
          <a:xfrm>
            <a:off x="234380" y="3741611"/>
            <a:ext cx="1152128" cy="582422"/>
            <a:chOff x="395536" y="3717032"/>
            <a:chExt cx="812664" cy="432048"/>
          </a:xfrm>
          <a:solidFill>
            <a:schemeClr val="bg1">
              <a:lumMod val="75000"/>
            </a:schemeClr>
          </a:solidFill>
        </p:grpSpPr>
        <p:sp>
          <p:nvSpPr>
            <p:cNvPr id="163" name="Rectangle 162"/>
            <p:cNvSpPr/>
            <p:nvPr/>
          </p:nvSpPr>
          <p:spPr>
            <a:xfrm>
              <a:off x="395536" y="3789040"/>
              <a:ext cx="812664" cy="28803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64" name="Ellipse 27"/>
            <p:cNvSpPr/>
            <p:nvPr/>
          </p:nvSpPr>
          <p:spPr>
            <a:xfrm>
              <a:off x="395536" y="3717032"/>
              <a:ext cx="812664" cy="144016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65" name="Ellipse 28"/>
            <p:cNvSpPr/>
            <p:nvPr/>
          </p:nvSpPr>
          <p:spPr>
            <a:xfrm>
              <a:off x="395536" y="4005064"/>
              <a:ext cx="812664" cy="144016"/>
            </a:xfrm>
            <a:prstGeom prst="ellipse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66" name="ZoneTexte 29"/>
          <p:cNvSpPr txBox="1"/>
          <p:nvPr/>
        </p:nvSpPr>
        <p:spPr>
          <a:xfrm>
            <a:off x="227752" y="3942704"/>
            <a:ext cx="1165384" cy="33855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CRM / Interactions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(Tel, email, SMS)</a:t>
            </a:r>
          </a:p>
        </p:txBody>
      </p:sp>
      <p:sp>
        <p:nvSpPr>
          <p:cNvPr id="227" name="Accolade ouvrante 40"/>
          <p:cNvSpPr/>
          <p:nvPr/>
        </p:nvSpPr>
        <p:spPr>
          <a:xfrm>
            <a:off x="119935" y="1117758"/>
            <a:ext cx="45719" cy="19907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-328814" y="1977505"/>
            <a:ext cx="370114" cy="301545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8" name="Accolade ouvrante 40"/>
          <p:cNvSpPr/>
          <p:nvPr/>
        </p:nvSpPr>
        <p:spPr>
          <a:xfrm>
            <a:off x="119935" y="3342547"/>
            <a:ext cx="45719" cy="19907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Oval 228"/>
          <p:cNvSpPr/>
          <p:nvPr/>
        </p:nvSpPr>
        <p:spPr>
          <a:xfrm>
            <a:off x="-328814" y="4173260"/>
            <a:ext cx="370114" cy="301545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0" name="Accolade ouvrante 40"/>
          <p:cNvSpPr/>
          <p:nvPr/>
        </p:nvSpPr>
        <p:spPr>
          <a:xfrm>
            <a:off x="126104" y="5621766"/>
            <a:ext cx="45719" cy="74181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Oval 230"/>
          <p:cNvSpPr/>
          <p:nvPr/>
        </p:nvSpPr>
        <p:spPr>
          <a:xfrm>
            <a:off x="-328814" y="5841898"/>
            <a:ext cx="370114" cy="301545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57" name="ZoneTexte 6"/>
          <p:cNvSpPr txBox="1"/>
          <p:nvPr/>
        </p:nvSpPr>
        <p:spPr>
          <a:xfrm>
            <a:off x="2052898" y="772328"/>
            <a:ext cx="18691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Consolidation</a:t>
            </a:r>
          </a:p>
        </p:txBody>
      </p:sp>
      <p:cxnSp>
        <p:nvCxnSpPr>
          <p:cNvPr id="258" name="Connecteur droit 62"/>
          <p:cNvCxnSpPr/>
          <p:nvPr/>
        </p:nvCxnSpPr>
        <p:spPr>
          <a:xfrm>
            <a:off x="4121961" y="1140176"/>
            <a:ext cx="0" cy="5106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ZoneTexte 6"/>
          <p:cNvSpPr txBox="1"/>
          <p:nvPr/>
        </p:nvSpPr>
        <p:spPr>
          <a:xfrm>
            <a:off x="4728657" y="772328"/>
            <a:ext cx="13372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Analysis</a:t>
            </a:r>
          </a:p>
        </p:txBody>
      </p:sp>
      <p:sp>
        <p:nvSpPr>
          <p:cNvPr id="274" name="Ellipse 12"/>
          <p:cNvSpPr/>
          <p:nvPr/>
        </p:nvSpPr>
        <p:spPr>
          <a:xfrm>
            <a:off x="2188138" y="5406831"/>
            <a:ext cx="1727817" cy="83653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5" name="Rectangle 274"/>
          <p:cNvSpPr/>
          <p:nvPr/>
        </p:nvSpPr>
        <p:spPr>
          <a:xfrm>
            <a:off x="2188138" y="1635109"/>
            <a:ext cx="1728192" cy="43240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6" name="Ellipse 2"/>
          <p:cNvSpPr/>
          <p:nvPr/>
        </p:nvSpPr>
        <p:spPr>
          <a:xfrm>
            <a:off x="2188138" y="1132183"/>
            <a:ext cx="1728192" cy="126546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Data Lake</a:t>
            </a:r>
          </a:p>
        </p:txBody>
      </p:sp>
      <p:grpSp>
        <p:nvGrpSpPr>
          <p:cNvPr id="290" name="Groupe 89"/>
          <p:cNvGrpSpPr>
            <a:grpSpLocks noChangeAspect="1"/>
          </p:cNvGrpSpPr>
          <p:nvPr/>
        </p:nvGrpSpPr>
        <p:grpSpPr bwMode="auto">
          <a:xfrm>
            <a:off x="2348704" y="2578334"/>
            <a:ext cx="376238" cy="382587"/>
            <a:chOff x="10277475" y="4330700"/>
            <a:chExt cx="754063" cy="765175"/>
          </a:xfrm>
        </p:grpSpPr>
        <p:sp>
          <p:nvSpPr>
            <p:cNvPr id="291" name="Oval 27"/>
            <p:cNvSpPr>
              <a:spLocks noChangeArrowheads="1"/>
            </p:cNvSpPr>
            <p:nvPr/>
          </p:nvSpPr>
          <p:spPr bwMode="auto">
            <a:xfrm>
              <a:off x="10277475" y="4330700"/>
              <a:ext cx="754063" cy="7651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2" name="Freeform 28"/>
            <p:cNvSpPr>
              <a:spLocks noEditPoints="1"/>
            </p:cNvSpPr>
            <p:nvPr/>
          </p:nvSpPr>
          <p:spPr bwMode="auto">
            <a:xfrm>
              <a:off x="10390188" y="4556125"/>
              <a:ext cx="530225" cy="314325"/>
            </a:xfrm>
            <a:custGeom>
              <a:avLst/>
              <a:gdLst>
                <a:gd name="T0" fmla="*/ 2147483646 w 47"/>
                <a:gd name="T1" fmla="*/ 2147483646 h 28"/>
                <a:gd name="T2" fmla="*/ 2147483646 w 47"/>
                <a:gd name="T3" fmla="*/ 2147483646 h 28"/>
                <a:gd name="T4" fmla="*/ 2147483646 w 47"/>
                <a:gd name="T5" fmla="*/ 2147483646 h 28"/>
                <a:gd name="T6" fmla="*/ 2147483646 w 47"/>
                <a:gd name="T7" fmla="*/ 2147483646 h 28"/>
                <a:gd name="T8" fmla="*/ 2147483646 w 47"/>
                <a:gd name="T9" fmla="*/ 2147483646 h 28"/>
                <a:gd name="T10" fmla="*/ 2147483646 w 47"/>
                <a:gd name="T11" fmla="*/ 2147483646 h 28"/>
                <a:gd name="T12" fmla="*/ 2147483646 w 47"/>
                <a:gd name="T13" fmla="*/ 2147483646 h 28"/>
                <a:gd name="T14" fmla="*/ 2147483646 w 47"/>
                <a:gd name="T15" fmla="*/ 2147483646 h 28"/>
                <a:gd name="T16" fmla="*/ 2147483646 w 47"/>
                <a:gd name="T17" fmla="*/ 2147483646 h 28"/>
                <a:gd name="T18" fmla="*/ 2147483646 w 47"/>
                <a:gd name="T19" fmla="*/ 2147483646 h 28"/>
                <a:gd name="T20" fmla="*/ 2147483646 w 47"/>
                <a:gd name="T21" fmla="*/ 2147483646 h 28"/>
                <a:gd name="T22" fmla="*/ 2147483646 w 47"/>
                <a:gd name="T23" fmla="*/ 0 h 28"/>
                <a:gd name="T24" fmla="*/ 2147483646 w 47"/>
                <a:gd name="T25" fmla="*/ 0 h 28"/>
                <a:gd name="T26" fmla="*/ 2147483646 w 47"/>
                <a:gd name="T27" fmla="*/ 2147483646 h 28"/>
                <a:gd name="T28" fmla="*/ 0 w 47"/>
                <a:gd name="T29" fmla="*/ 2147483646 h 28"/>
                <a:gd name="T30" fmla="*/ 2147483646 w 47"/>
                <a:gd name="T31" fmla="*/ 2147483646 h 28"/>
                <a:gd name="T32" fmla="*/ 2147483646 w 47"/>
                <a:gd name="T33" fmla="*/ 2147483646 h 28"/>
                <a:gd name="T34" fmla="*/ 2147483646 w 47"/>
                <a:gd name="T35" fmla="*/ 2147483646 h 28"/>
                <a:gd name="T36" fmla="*/ 2147483646 w 47"/>
                <a:gd name="T37" fmla="*/ 2147483646 h 28"/>
                <a:gd name="T38" fmla="*/ 2147483646 w 47"/>
                <a:gd name="T39" fmla="*/ 2147483646 h 28"/>
                <a:gd name="T40" fmla="*/ 2147483646 w 47"/>
                <a:gd name="T41" fmla="*/ 2147483646 h 28"/>
                <a:gd name="T42" fmla="*/ 2147483646 w 47"/>
                <a:gd name="T43" fmla="*/ 2147483646 h 28"/>
                <a:gd name="T44" fmla="*/ 2147483646 w 47"/>
                <a:gd name="T45" fmla="*/ 2147483646 h 28"/>
                <a:gd name="T46" fmla="*/ 2147483646 w 47"/>
                <a:gd name="T47" fmla="*/ 2147483646 h 28"/>
                <a:gd name="T48" fmla="*/ 2147483646 w 47"/>
                <a:gd name="T49" fmla="*/ 2147483646 h 28"/>
                <a:gd name="T50" fmla="*/ 2147483646 w 47"/>
                <a:gd name="T51" fmla="*/ 2147483646 h 28"/>
                <a:gd name="T52" fmla="*/ 2147483646 w 47"/>
                <a:gd name="T53" fmla="*/ 2147483646 h 28"/>
                <a:gd name="T54" fmla="*/ 2147483646 w 47"/>
                <a:gd name="T55" fmla="*/ 2147483646 h 28"/>
                <a:gd name="T56" fmla="*/ 2147483646 w 47"/>
                <a:gd name="T57" fmla="*/ 2147483646 h 28"/>
                <a:gd name="T58" fmla="*/ 2147483646 w 47"/>
                <a:gd name="T59" fmla="*/ 2147483646 h 28"/>
                <a:gd name="T60" fmla="*/ 2147483646 w 47"/>
                <a:gd name="T61" fmla="*/ 2147483646 h 28"/>
                <a:gd name="T62" fmla="*/ 2147483646 w 47"/>
                <a:gd name="T63" fmla="*/ 2147483646 h 28"/>
                <a:gd name="T64" fmla="*/ 2147483646 w 47"/>
                <a:gd name="T65" fmla="*/ 2147483646 h 28"/>
                <a:gd name="T66" fmla="*/ 2147483646 w 47"/>
                <a:gd name="T67" fmla="*/ 2147483646 h 28"/>
                <a:gd name="T68" fmla="*/ 2147483646 w 47"/>
                <a:gd name="T69" fmla="*/ 2147483646 h 28"/>
                <a:gd name="T70" fmla="*/ 2147483646 w 47"/>
                <a:gd name="T71" fmla="*/ 2147483646 h 28"/>
                <a:gd name="T72" fmla="*/ 2147483646 w 47"/>
                <a:gd name="T73" fmla="*/ 2147483646 h 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7"/>
                <a:gd name="T112" fmla="*/ 0 h 28"/>
                <a:gd name="T113" fmla="*/ 47 w 47"/>
                <a:gd name="T114" fmla="*/ 28 h 2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7" h="28">
                  <a:moveTo>
                    <a:pt x="36" y="19"/>
                  </a:moveTo>
                  <a:cubicBezTo>
                    <a:pt x="34" y="19"/>
                    <a:pt x="32" y="21"/>
                    <a:pt x="32" y="23"/>
                  </a:cubicBezTo>
                  <a:cubicBezTo>
                    <a:pt x="32" y="26"/>
                    <a:pt x="34" y="28"/>
                    <a:pt x="36" y="28"/>
                  </a:cubicBezTo>
                  <a:cubicBezTo>
                    <a:pt x="39" y="28"/>
                    <a:pt x="41" y="26"/>
                    <a:pt x="41" y="23"/>
                  </a:cubicBezTo>
                  <a:cubicBezTo>
                    <a:pt x="41" y="21"/>
                    <a:pt x="39" y="19"/>
                    <a:pt x="36" y="19"/>
                  </a:cubicBezTo>
                  <a:close/>
                  <a:moveTo>
                    <a:pt x="11" y="19"/>
                  </a:moveTo>
                  <a:cubicBezTo>
                    <a:pt x="8" y="19"/>
                    <a:pt x="6" y="21"/>
                    <a:pt x="6" y="23"/>
                  </a:cubicBezTo>
                  <a:cubicBezTo>
                    <a:pt x="6" y="26"/>
                    <a:pt x="8" y="28"/>
                    <a:pt x="11" y="28"/>
                  </a:cubicBezTo>
                  <a:cubicBezTo>
                    <a:pt x="13" y="28"/>
                    <a:pt x="15" y="26"/>
                    <a:pt x="15" y="23"/>
                  </a:cubicBezTo>
                  <a:cubicBezTo>
                    <a:pt x="15" y="21"/>
                    <a:pt x="13" y="19"/>
                    <a:pt x="11" y="19"/>
                  </a:cubicBezTo>
                  <a:close/>
                  <a:moveTo>
                    <a:pt x="42" y="11"/>
                  </a:moveTo>
                  <a:cubicBezTo>
                    <a:pt x="41" y="5"/>
                    <a:pt x="36" y="0"/>
                    <a:pt x="30" y="0"/>
                  </a:cubicBezTo>
                  <a:cubicBezTo>
                    <a:pt x="27" y="0"/>
                    <a:pt x="22" y="0"/>
                    <a:pt x="19" y="0"/>
                  </a:cubicBezTo>
                  <a:cubicBezTo>
                    <a:pt x="14" y="0"/>
                    <a:pt x="9" y="6"/>
                    <a:pt x="8" y="11"/>
                  </a:cubicBezTo>
                  <a:cubicBezTo>
                    <a:pt x="8" y="11"/>
                    <a:pt x="0" y="12"/>
                    <a:pt x="0" y="17"/>
                  </a:cubicBezTo>
                  <a:cubicBezTo>
                    <a:pt x="0" y="21"/>
                    <a:pt x="1" y="23"/>
                    <a:pt x="5" y="24"/>
                  </a:cubicBezTo>
                  <a:cubicBezTo>
                    <a:pt x="5" y="24"/>
                    <a:pt x="5" y="24"/>
                    <a:pt x="5" y="23"/>
                  </a:cubicBezTo>
                  <a:cubicBezTo>
                    <a:pt x="5" y="20"/>
                    <a:pt x="8" y="18"/>
                    <a:pt x="11" y="18"/>
                  </a:cubicBezTo>
                  <a:cubicBezTo>
                    <a:pt x="14" y="18"/>
                    <a:pt x="17" y="20"/>
                    <a:pt x="17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1" y="24"/>
                    <a:pt x="26" y="24"/>
                    <a:pt x="30" y="24"/>
                  </a:cubicBezTo>
                  <a:cubicBezTo>
                    <a:pt x="30" y="24"/>
                    <a:pt x="30" y="24"/>
                    <a:pt x="30" y="23"/>
                  </a:cubicBezTo>
                  <a:cubicBezTo>
                    <a:pt x="30" y="20"/>
                    <a:pt x="33" y="18"/>
                    <a:pt x="36" y="18"/>
                  </a:cubicBezTo>
                  <a:cubicBezTo>
                    <a:pt x="39" y="18"/>
                    <a:pt x="42" y="20"/>
                    <a:pt x="42" y="23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5" y="23"/>
                    <a:pt x="47" y="21"/>
                    <a:pt x="47" y="18"/>
                  </a:cubicBezTo>
                  <a:cubicBezTo>
                    <a:pt x="47" y="15"/>
                    <a:pt x="45" y="12"/>
                    <a:pt x="42" y="11"/>
                  </a:cubicBezTo>
                  <a:close/>
                  <a:moveTo>
                    <a:pt x="11" y="12"/>
                  </a:moveTo>
                  <a:cubicBezTo>
                    <a:pt x="11" y="7"/>
                    <a:pt x="15" y="3"/>
                    <a:pt x="20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11" y="12"/>
                  </a:lnTo>
                  <a:close/>
                  <a:moveTo>
                    <a:pt x="26" y="12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3"/>
                    <a:pt x="38" y="7"/>
                    <a:pt x="39" y="12"/>
                  </a:cubicBezTo>
                  <a:lnTo>
                    <a:pt x="26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3" name="Groupe 92"/>
          <p:cNvGrpSpPr>
            <a:grpSpLocks noChangeAspect="1"/>
          </p:cNvGrpSpPr>
          <p:nvPr/>
        </p:nvGrpSpPr>
        <p:grpSpPr bwMode="auto">
          <a:xfrm>
            <a:off x="3380966" y="2578334"/>
            <a:ext cx="382588" cy="382587"/>
            <a:chOff x="14701838" y="4319588"/>
            <a:chExt cx="765175" cy="765175"/>
          </a:xfrm>
        </p:grpSpPr>
        <p:sp>
          <p:nvSpPr>
            <p:cNvPr id="294" name="Oval 55"/>
            <p:cNvSpPr>
              <a:spLocks noChangeArrowheads="1"/>
            </p:cNvSpPr>
            <p:nvPr/>
          </p:nvSpPr>
          <p:spPr bwMode="auto">
            <a:xfrm>
              <a:off x="14701838" y="4319588"/>
              <a:ext cx="765175" cy="7651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5" name="Freeform 56"/>
            <p:cNvSpPr>
              <a:spLocks noEditPoints="1"/>
            </p:cNvSpPr>
            <p:nvPr/>
          </p:nvSpPr>
          <p:spPr bwMode="auto">
            <a:xfrm>
              <a:off x="14938375" y="4510088"/>
              <a:ext cx="292100" cy="395287"/>
            </a:xfrm>
            <a:custGeom>
              <a:avLst/>
              <a:gdLst>
                <a:gd name="T0" fmla="*/ 0 w 26"/>
                <a:gd name="T1" fmla="*/ 2147483646 h 35"/>
                <a:gd name="T2" fmla="*/ 0 w 26"/>
                <a:gd name="T3" fmla="*/ 2147483646 h 35"/>
                <a:gd name="T4" fmla="*/ 2147483646 w 26"/>
                <a:gd name="T5" fmla="*/ 2147483646 h 35"/>
                <a:gd name="T6" fmla="*/ 2147483646 w 26"/>
                <a:gd name="T7" fmla="*/ 2147483646 h 35"/>
                <a:gd name="T8" fmla="*/ 2147483646 w 26"/>
                <a:gd name="T9" fmla="*/ 2147483646 h 35"/>
                <a:gd name="T10" fmla="*/ 2147483646 w 26"/>
                <a:gd name="T11" fmla="*/ 2147483646 h 35"/>
                <a:gd name="T12" fmla="*/ 2147483646 w 26"/>
                <a:gd name="T13" fmla="*/ 2147483646 h 35"/>
                <a:gd name="T14" fmla="*/ 2147483646 w 26"/>
                <a:gd name="T15" fmla="*/ 2147483646 h 35"/>
                <a:gd name="T16" fmla="*/ 2147483646 w 26"/>
                <a:gd name="T17" fmla="*/ 2147483646 h 35"/>
                <a:gd name="T18" fmla="*/ 2147483646 w 26"/>
                <a:gd name="T19" fmla="*/ 2147483646 h 35"/>
                <a:gd name="T20" fmla="*/ 2147483646 w 26"/>
                <a:gd name="T21" fmla="*/ 2147483646 h 35"/>
                <a:gd name="T22" fmla="*/ 2147483646 w 26"/>
                <a:gd name="T23" fmla="*/ 2147483646 h 35"/>
                <a:gd name="T24" fmla="*/ 2147483646 w 26"/>
                <a:gd name="T25" fmla="*/ 0 h 35"/>
                <a:gd name="T26" fmla="*/ 2147483646 w 26"/>
                <a:gd name="T27" fmla="*/ 0 h 35"/>
                <a:gd name="T28" fmla="*/ 0 w 26"/>
                <a:gd name="T29" fmla="*/ 2147483646 h 35"/>
                <a:gd name="T30" fmla="*/ 2147483646 w 26"/>
                <a:gd name="T31" fmla="*/ 2147483646 h 35"/>
                <a:gd name="T32" fmla="*/ 2147483646 w 26"/>
                <a:gd name="T33" fmla="*/ 2147483646 h 35"/>
                <a:gd name="T34" fmla="*/ 2147483646 w 26"/>
                <a:gd name="T35" fmla="*/ 2147483646 h 35"/>
                <a:gd name="T36" fmla="*/ 2147483646 w 26"/>
                <a:gd name="T37" fmla="*/ 2147483646 h 35"/>
                <a:gd name="T38" fmla="*/ 2147483646 w 26"/>
                <a:gd name="T39" fmla="*/ 2147483646 h 35"/>
                <a:gd name="T40" fmla="*/ 2147483646 w 26"/>
                <a:gd name="T41" fmla="*/ 2147483646 h 35"/>
                <a:gd name="T42" fmla="*/ 2147483646 w 26"/>
                <a:gd name="T43" fmla="*/ 2147483646 h 35"/>
                <a:gd name="T44" fmla="*/ 2147483646 w 26"/>
                <a:gd name="T45" fmla="*/ 2147483646 h 35"/>
                <a:gd name="T46" fmla="*/ 2147483646 w 26"/>
                <a:gd name="T47" fmla="*/ 2147483646 h 35"/>
                <a:gd name="T48" fmla="*/ 2147483646 w 26"/>
                <a:gd name="T49" fmla="*/ 2147483646 h 35"/>
                <a:gd name="T50" fmla="*/ 2147483646 w 26"/>
                <a:gd name="T51" fmla="*/ 2147483646 h 35"/>
                <a:gd name="T52" fmla="*/ 2147483646 w 26"/>
                <a:gd name="T53" fmla="*/ 2147483646 h 35"/>
                <a:gd name="T54" fmla="*/ 2147483646 w 26"/>
                <a:gd name="T55" fmla="*/ 2147483646 h 35"/>
                <a:gd name="T56" fmla="*/ 2147483646 w 26"/>
                <a:gd name="T57" fmla="*/ 2147483646 h 35"/>
                <a:gd name="T58" fmla="*/ 2147483646 w 26"/>
                <a:gd name="T59" fmla="*/ 2147483646 h 35"/>
                <a:gd name="T60" fmla="*/ 2147483646 w 26"/>
                <a:gd name="T61" fmla="*/ 2147483646 h 35"/>
                <a:gd name="T62" fmla="*/ 2147483646 w 26"/>
                <a:gd name="T63" fmla="*/ 2147483646 h 35"/>
                <a:gd name="T64" fmla="*/ 2147483646 w 26"/>
                <a:gd name="T65" fmla="*/ 2147483646 h 35"/>
                <a:gd name="T66" fmla="*/ 2147483646 w 26"/>
                <a:gd name="T67" fmla="*/ 2147483646 h 35"/>
                <a:gd name="T68" fmla="*/ 2147483646 w 26"/>
                <a:gd name="T69" fmla="*/ 2147483646 h 35"/>
                <a:gd name="T70" fmla="*/ 2147483646 w 26"/>
                <a:gd name="T71" fmla="*/ 2147483646 h 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6"/>
                <a:gd name="T109" fmla="*/ 0 h 35"/>
                <a:gd name="T110" fmla="*/ 26 w 26"/>
                <a:gd name="T111" fmla="*/ 35 h 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6" h="35">
                  <a:moveTo>
                    <a:pt x="0" y="1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1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6" y="35"/>
                    <a:pt x="26" y="34"/>
                    <a:pt x="26" y="3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3"/>
                    <a:pt x="22" y="22"/>
                    <a:pt x="22" y="21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3"/>
                    <a:pt x="23" y="12"/>
                    <a:pt x="24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  <a:moveTo>
                    <a:pt x="7" y="16"/>
                  </a:moveTo>
                  <a:cubicBezTo>
                    <a:pt x="7" y="16"/>
                    <a:pt x="8" y="16"/>
                    <a:pt x="8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5" y="23"/>
                    <a:pt x="1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7" y="19"/>
                    <a:pt x="7" y="19"/>
                  </a:cubicBezTo>
                  <a:lnTo>
                    <a:pt x="7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57"/>
            <p:cNvSpPr>
              <a:spLocks/>
            </p:cNvSpPr>
            <p:nvPr/>
          </p:nvSpPr>
          <p:spPr bwMode="auto">
            <a:xfrm>
              <a:off x="15208250" y="4656138"/>
              <a:ext cx="22225" cy="90487"/>
            </a:xfrm>
            <a:custGeom>
              <a:avLst/>
              <a:gdLst>
                <a:gd name="T0" fmla="*/ 0 w 2"/>
                <a:gd name="T1" fmla="*/ 2147483646 h 8"/>
                <a:gd name="T2" fmla="*/ 0 w 2"/>
                <a:gd name="T3" fmla="*/ 2147483646 h 8"/>
                <a:gd name="T4" fmla="*/ 0 w 2"/>
                <a:gd name="T5" fmla="*/ 2147483646 h 8"/>
                <a:gd name="T6" fmla="*/ 2147483646 w 2"/>
                <a:gd name="T7" fmla="*/ 2147483646 h 8"/>
                <a:gd name="T8" fmla="*/ 2147483646 w 2"/>
                <a:gd name="T9" fmla="*/ 0 h 8"/>
                <a:gd name="T10" fmla="*/ 0 w 2"/>
                <a:gd name="T11" fmla="*/ 0 h 8"/>
                <a:gd name="T12" fmla="*/ 0 w 2"/>
                <a:gd name="T13" fmla="*/ 2147483646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"/>
                <a:gd name="T22" fmla="*/ 0 h 8"/>
                <a:gd name="T23" fmla="*/ 2 w 2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" h="8">
                  <a:moveTo>
                    <a:pt x="0" y="1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Oval 53"/>
          <p:cNvSpPr/>
          <p:nvPr/>
        </p:nvSpPr>
        <p:spPr>
          <a:xfrm>
            <a:off x="1054633" y="1798770"/>
            <a:ext cx="178821" cy="183009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56170" y="2304144"/>
            <a:ext cx="173881" cy="181277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142212" y="4599710"/>
            <a:ext cx="193161" cy="139844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5" name="Groupe 90"/>
          <p:cNvGrpSpPr>
            <a:grpSpLocks noChangeAspect="1"/>
          </p:cNvGrpSpPr>
          <p:nvPr/>
        </p:nvGrpSpPr>
        <p:grpSpPr bwMode="auto">
          <a:xfrm>
            <a:off x="2861661" y="2578334"/>
            <a:ext cx="382587" cy="382587"/>
            <a:chOff x="11730038" y="4330700"/>
            <a:chExt cx="765175" cy="765175"/>
          </a:xfrm>
        </p:grpSpPr>
        <p:sp>
          <p:nvSpPr>
            <p:cNvPr id="316" name="Oval 49"/>
            <p:cNvSpPr>
              <a:spLocks noChangeArrowheads="1"/>
            </p:cNvSpPr>
            <p:nvPr/>
          </p:nvSpPr>
          <p:spPr bwMode="auto">
            <a:xfrm>
              <a:off x="11730038" y="4330700"/>
              <a:ext cx="765175" cy="765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" name="Freeform 50"/>
            <p:cNvSpPr>
              <a:spLocks noEditPoints="1"/>
            </p:cNvSpPr>
            <p:nvPr/>
          </p:nvSpPr>
          <p:spPr bwMode="auto">
            <a:xfrm>
              <a:off x="11944350" y="4521200"/>
              <a:ext cx="338138" cy="384175"/>
            </a:xfrm>
            <a:custGeom>
              <a:avLst/>
              <a:gdLst>
                <a:gd name="T0" fmla="*/ 2147483646 w 30"/>
                <a:gd name="T1" fmla="*/ 2147483646 h 34"/>
                <a:gd name="T2" fmla="*/ 2147483646 w 30"/>
                <a:gd name="T3" fmla="*/ 2147483646 h 34"/>
                <a:gd name="T4" fmla="*/ 2147483646 w 30"/>
                <a:gd name="T5" fmla="*/ 2147483646 h 34"/>
                <a:gd name="T6" fmla="*/ 2147483646 w 30"/>
                <a:gd name="T7" fmla="*/ 2147483646 h 34"/>
                <a:gd name="T8" fmla="*/ 2147483646 w 30"/>
                <a:gd name="T9" fmla="*/ 2147483646 h 34"/>
                <a:gd name="T10" fmla="*/ 0 w 30"/>
                <a:gd name="T11" fmla="*/ 2147483646 h 34"/>
                <a:gd name="T12" fmla="*/ 2147483646 w 30"/>
                <a:gd name="T13" fmla="*/ 2147483646 h 34"/>
                <a:gd name="T14" fmla="*/ 2147483646 w 30"/>
                <a:gd name="T15" fmla="*/ 2147483646 h 34"/>
                <a:gd name="T16" fmla="*/ 2147483646 w 30"/>
                <a:gd name="T17" fmla="*/ 2147483646 h 34"/>
                <a:gd name="T18" fmla="*/ 2147483646 w 30"/>
                <a:gd name="T19" fmla="*/ 2147483646 h 34"/>
                <a:gd name="T20" fmla="*/ 2147483646 w 30"/>
                <a:gd name="T21" fmla="*/ 2147483646 h 34"/>
                <a:gd name="T22" fmla="*/ 2147483646 w 30"/>
                <a:gd name="T23" fmla="*/ 2147483646 h 34"/>
                <a:gd name="T24" fmla="*/ 2147483646 w 30"/>
                <a:gd name="T25" fmla="*/ 2147483646 h 34"/>
                <a:gd name="T26" fmla="*/ 2147483646 w 30"/>
                <a:gd name="T27" fmla="*/ 2147483646 h 34"/>
                <a:gd name="T28" fmla="*/ 2147483646 w 30"/>
                <a:gd name="T29" fmla="*/ 2147483646 h 34"/>
                <a:gd name="T30" fmla="*/ 2147483646 w 30"/>
                <a:gd name="T31" fmla="*/ 2147483646 h 34"/>
                <a:gd name="T32" fmla="*/ 2147483646 w 30"/>
                <a:gd name="T33" fmla="*/ 2147483646 h 34"/>
                <a:gd name="T34" fmla="*/ 2147483646 w 30"/>
                <a:gd name="T35" fmla="*/ 2147483646 h 34"/>
                <a:gd name="T36" fmla="*/ 2147483646 w 30"/>
                <a:gd name="T37" fmla="*/ 2147483646 h 34"/>
                <a:gd name="T38" fmla="*/ 2147483646 w 30"/>
                <a:gd name="T39" fmla="*/ 2147483646 h 34"/>
                <a:gd name="T40" fmla="*/ 2147483646 w 30"/>
                <a:gd name="T41" fmla="*/ 2147483646 h 34"/>
                <a:gd name="T42" fmla="*/ 2147483646 w 30"/>
                <a:gd name="T43" fmla="*/ 2147483646 h 34"/>
                <a:gd name="T44" fmla="*/ 2147483646 w 30"/>
                <a:gd name="T45" fmla="*/ 2147483646 h 34"/>
                <a:gd name="T46" fmla="*/ 2147483646 w 30"/>
                <a:gd name="T47" fmla="*/ 2147483646 h 34"/>
                <a:gd name="T48" fmla="*/ 2147483646 w 30"/>
                <a:gd name="T49" fmla="*/ 2147483646 h 34"/>
                <a:gd name="T50" fmla="*/ 2147483646 w 30"/>
                <a:gd name="T51" fmla="*/ 2147483646 h 34"/>
                <a:gd name="T52" fmla="*/ 2147483646 w 30"/>
                <a:gd name="T53" fmla="*/ 2147483646 h 34"/>
                <a:gd name="T54" fmla="*/ 2147483646 w 30"/>
                <a:gd name="T55" fmla="*/ 2147483646 h 34"/>
                <a:gd name="T56" fmla="*/ 2147483646 w 30"/>
                <a:gd name="T57" fmla="*/ 2147483646 h 34"/>
                <a:gd name="T58" fmla="*/ 2147483646 w 30"/>
                <a:gd name="T59" fmla="*/ 2147483646 h 34"/>
                <a:gd name="T60" fmla="*/ 2147483646 w 30"/>
                <a:gd name="T61" fmla="*/ 2147483646 h 34"/>
                <a:gd name="T62" fmla="*/ 2147483646 w 30"/>
                <a:gd name="T63" fmla="*/ 2147483646 h 34"/>
                <a:gd name="T64" fmla="*/ 2147483646 w 30"/>
                <a:gd name="T65" fmla="*/ 2147483646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"/>
                <a:gd name="T100" fmla="*/ 0 h 34"/>
                <a:gd name="T101" fmla="*/ 30 w 30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" h="34">
                  <a:moveTo>
                    <a:pt x="30" y="12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3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3"/>
                    <a:pt x="30" y="13"/>
                    <a:pt x="30" y="12"/>
                  </a:cubicBezTo>
                  <a:close/>
                  <a:moveTo>
                    <a:pt x="15" y="17"/>
                  </a:moveTo>
                  <a:cubicBezTo>
                    <a:pt x="13" y="17"/>
                    <a:pt x="11" y="15"/>
                    <a:pt x="11" y="13"/>
                  </a:cubicBezTo>
                  <a:cubicBezTo>
                    <a:pt x="11" y="10"/>
                    <a:pt x="13" y="9"/>
                    <a:pt x="15" y="9"/>
                  </a:cubicBezTo>
                  <a:cubicBezTo>
                    <a:pt x="17" y="9"/>
                    <a:pt x="19" y="10"/>
                    <a:pt x="19" y="13"/>
                  </a:cubicBezTo>
                  <a:cubicBezTo>
                    <a:pt x="19" y="15"/>
                    <a:pt x="17" y="17"/>
                    <a:pt x="15" y="17"/>
                  </a:cubicBezTo>
                  <a:close/>
                  <a:moveTo>
                    <a:pt x="12" y="34"/>
                  </a:moveTo>
                  <a:cubicBezTo>
                    <a:pt x="19" y="34"/>
                    <a:pt x="19" y="34"/>
                    <a:pt x="19" y="34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2" y="23"/>
                    <a:pt x="12" y="23"/>
                    <a:pt x="12" y="23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3" name="Groupe 100"/>
          <p:cNvGrpSpPr>
            <a:grpSpLocks noChangeAspect="1"/>
          </p:cNvGrpSpPr>
          <p:nvPr/>
        </p:nvGrpSpPr>
        <p:grpSpPr bwMode="auto">
          <a:xfrm>
            <a:off x="44322" y="4513762"/>
            <a:ext cx="326771" cy="332195"/>
            <a:chOff x="8826500" y="7989888"/>
            <a:chExt cx="765175" cy="777875"/>
          </a:xfrm>
        </p:grpSpPr>
        <p:sp>
          <p:nvSpPr>
            <p:cNvPr id="324" name="Oval 53"/>
            <p:cNvSpPr>
              <a:spLocks noChangeArrowheads="1"/>
            </p:cNvSpPr>
            <p:nvPr/>
          </p:nvSpPr>
          <p:spPr bwMode="auto">
            <a:xfrm>
              <a:off x="8826500" y="7989888"/>
              <a:ext cx="765175" cy="77787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25" name="Freeform 54"/>
            <p:cNvSpPr>
              <a:spLocks noEditPoints="1"/>
            </p:cNvSpPr>
            <p:nvPr/>
          </p:nvSpPr>
          <p:spPr bwMode="auto">
            <a:xfrm>
              <a:off x="8972550" y="8135938"/>
              <a:ext cx="495300" cy="484187"/>
            </a:xfrm>
            <a:custGeom>
              <a:avLst/>
              <a:gdLst>
                <a:gd name="T0" fmla="*/ 2147483646 w 44"/>
                <a:gd name="T1" fmla="*/ 2147483646 h 43"/>
                <a:gd name="T2" fmla="*/ 2147483646 w 44"/>
                <a:gd name="T3" fmla="*/ 2147483646 h 43"/>
                <a:gd name="T4" fmla="*/ 2147483646 w 44"/>
                <a:gd name="T5" fmla="*/ 2147483646 h 43"/>
                <a:gd name="T6" fmla="*/ 2147483646 w 44"/>
                <a:gd name="T7" fmla="*/ 2147483646 h 43"/>
                <a:gd name="T8" fmla="*/ 2147483646 w 44"/>
                <a:gd name="T9" fmla="*/ 2147483646 h 43"/>
                <a:gd name="T10" fmla="*/ 2147483646 w 44"/>
                <a:gd name="T11" fmla="*/ 2147483646 h 43"/>
                <a:gd name="T12" fmla="*/ 2147483646 w 44"/>
                <a:gd name="T13" fmla="*/ 2147483646 h 43"/>
                <a:gd name="T14" fmla="*/ 2147483646 w 44"/>
                <a:gd name="T15" fmla="*/ 2147483646 h 43"/>
                <a:gd name="T16" fmla="*/ 2147483646 w 44"/>
                <a:gd name="T17" fmla="*/ 2147483646 h 43"/>
                <a:gd name="T18" fmla="*/ 2147483646 w 44"/>
                <a:gd name="T19" fmla="*/ 2147483646 h 43"/>
                <a:gd name="T20" fmla="*/ 2147483646 w 44"/>
                <a:gd name="T21" fmla="*/ 2147483646 h 43"/>
                <a:gd name="T22" fmla="*/ 2147483646 w 44"/>
                <a:gd name="T23" fmla="*/ 2147483646 h 43"/>
                <a:gd name="T24" fmla="*/ 2147483646 w 44"/>
                <a:gd name="T25" fmla="*/ 2147483646 h 43"/>
                <a:gd name="T26" fmla="*/ 2147483646 w 44"/>
                <a:gd name="T27" fmla="*/ 2147483646 h 43"/>
                <a:gd name="T28" fmla="*/ 2147483646 w 44"/>
                <a:gd name="T29" fmla="*/ 2147483646 h 43"/>
                <a:gd name="T30" fmla="*/ 2147483646 w 44"/>
                <a:gd name="T31" fmla="*/ 2147483646 h 43"/>
                <a:gd name="T32" fmla="*/ 2147483646 w 44"/>
                <a:gd name="T33" fmla="*/ 2147483646 h 43"/>
                <a:gd name="T34" fmla="*/ 2147483646 w 44"/>
                <a:gd name="T35" fmla="*/ 2147483646 h 43"/>
                <a:gd name="T36" fmla="*/ 2147483646 w 44"/>
                <a:gd name="T37" fmla="*/ 2147483646 h 43"/>
                <a:gd name="T38" fmla="*/ 2147483646 w 44"/>
                <a:gd name="T39" fmla="*/ 2147483646 h 43"/>
                <a:gd name="T40" fmla="*/ 2147483646 w 44"/>
                <a:gd name="T41" fmla="*/ 2147483646 h 43"/>
                <a:gd name="T42" fmla="*/ 2147483646 w 44"/>
                <a:gd name="T43" fmla="*/ 2147483646 h 43"/>
                <a:gd name="T44" fmla="*/ 2147483646 w 44"/>
                <a:gd name="T45" fmla="*/ 2147483646 h 43"/>
                <a:gd name="T46" fmla="*/ 2147483646 w 44"/>
                <a:gd name="T47" fmla="*/ 2147483646 h 43"/>
                <a:gd name="T48" fmla="*/ 2147483646 w 44"/>
                <a:gd name="T49" fmla="*/ 2147483646 h 43"/>
                <a:gd name="T50" fmla="*/ 2147483646 w 44"/>
                <a:gd name="T51" fmla="*/ 2147483646 h 43"/>
                <a:gd name="T52" fmla="*/ 2147483646 w 44"/>
                <a:gd name="T53" fmla="*/ 2147483646 h 43"/>
                <a:gd name="T54" fmla="*/ 0 w 44"/>
                <a:gd name="T55" fmla="*/ 2147483646 h 43"/>
                <a:gd name="T56" fmla="*/ 2147483646 w 44"/>
                <a:gd name="T57" fmla="*/ 2147483646 h 43"/>
                <a:gd name="T58" fmla="*/ 2147483646 w 44"/>
                <a:gd name="T59" fmla="*/ 2147483646 h 43"/>
                <a:gd name="T60" fmla="*/ 2147483646 w 44"/>
                <a:gd name="T61" fmla="*/ 2147483646 h 43"/>
                <a:gd name="T62" fmla="*/ 2147483646 w 44"/>
                <a:gd name="T63" fmla="*/ 2147483646 h 43"/>
                <a:gd name="T64" fmla="*/ 2147483646 w 44"/>
                <a:gd name="T65" fmla="*/ 2147483646 h 43"/>
                <a:gd name="T66" fmla="*/ 2147483646 w 44"/>
                <a:gd name="T67" fmla="*/ 2147483646 h 43"/>
                <a:gd name="T68" fmla="*/ 2147483646 w 44"/>
                <a:gd name="T69" fmla="*/ 2147483646 h 43"/>
                <a:gd name="T70" fmla="*/ 2147483646 w 44"/>
                <a:gd name="T71" fmla="*/ 2147483646 h 43"/>
                <a:gd name="T72" fmla="*/ 2147483646 w 44"/>
                <a:gd name="T73" fmla="*/ 2147483646 h 43"/>
                <a:gd name="T74" fmla="*/ 2147483646 w 44"/>
                <a:gd name="T75" fmla="*/ 2147483646 h 43"/>
                <a:gd name="T76" fmla="*/ 2147483646 w 44"/>
                <a:gd name="T77" fmla="*/ 2147483646 h 43"/>
                <a:gd name="T78" fmla="*/ 2147483646 w 44"/>
                <a:gd name="T79" fmla="*/ 2147483646 h 43"/>
                <a:gd name="T80" fmla="*/ 2147483646 w 44"/>
                <a:gd name="T81" fmla="*/ 2147483646 h 43"/>
                <a:gd name="T82" fmla="*/ 2147483646 w 44"/>
                <a:gd name="T83" fmla="*/ 2147483646 h 43"/>
                <a:gd name="T84" fmla="*/ 2147483646 w 44"/>
                <a:gd name="T85" fmla="*/ 2147483646 h 43"/>
                <a:gd name="T86" fmla="*/ 2147483646 w 44"/>
                <a:gd name="T87" fmla="*/ 2147483646 h 43"/>
                <a:gd name="T88" fmla="*/ 2147483646 w 44"/>
                <a:gd name="T89" fmla="*/ 2147483646 h 43"/>
                <a:gd name="T90" fmla="*/ 2147483646 w 44"/>
                <a:gd name="T91" fmla="*/ 2147483646 h 43"/>
                <a:gd name="T92" fmla="*/ 2147483646 w 44"/>
                <a:gd name="T93" fmla="*/ 2147483646 h 43"/>
                <a:gd name="T94" fmla="*/ 2147483646 w 44"/>
                <a:gd name="T95" fmla="*/ 2147483646 h 43"/>
                <a:gd name="T96" fmla="*/ 2147483646 w 44"/>
                <a:gd name="T97" fmla="*/ 0 h 43"/>
                <a:gd name="T98" fmla="*/ 2147483646 w 44"/>
                <a:gd name="T99" fmla="*/ 2147483646 h 43"/>
                <a:gd name="T100" fmla="*/ 2147483646 w 44"/>
                <a:gd name="T101" fmla="*/ 0 h 43"/>
                <a:gd name="T102" fmla="*/ 2147483646 w 44"/>
                <a:gd name="T103" fmla="*/ 2147483646 h 43"/>
                <a:gd name="T104" fmla="*/ 2147483646 w 44"/>
                <a:gd name="T105" fmla="*/ 2147483646 h 43"/>
                <a:gd name="T106" fmla="*/ 2147483646 w 44"/>
                <a:gd name="T107" fmla="*/ 2147483646 h 43"/>
                <a:gd name="T108" fmla="*/ 2147483646 w 44"/>
                <a:gd name="T109" fmla="*/ 2147483646 h 43"/>
                <a:gd name="T110" fmla="*/ 2147483646 w 44"/>
                <a:gd name="T111" fmla="*/ 2147483646 h 43"/>
                <a:gd name="T112" fmla="*/ 2147483646 w 44"/>
                <a:gd name="T113" fmla="*/ 2147483646 h 4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4"/>
                <a:gd name="T172" fmla="*/ 0 h 43"/>
                <a:gd name="T173" fmla="*/ 44 w 44"/>
                <a:gd name="T174" fmla="*/ 43 h 4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4" h="43">
                  <a:moveTo>
                    <a:pt x="41" y="17"/>
                  </a:moveTo>
                  <a:cubicBezTo>
                    <a:pt x="41" y="16"/>
                    <a:pt x="41" y="15"/>
                    <a:pt x="41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9"/>
                    <a:pt x="36" y="9"/>
                    <a:pt x="36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29" y="8"/>
                    <a:pt x="28" y="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2"/>
                    <a:pt x="22" y="12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20"/>
                    <a:pt x="22" y="2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8"/>
                    <a:pt x="44" y="18"/>
                    <a:pt x="44" y="18"/>
                  </a:cubicBezTo>
                  <a:lnTo>
                    <a:pt x="41" y="17"/>
                  </a:lnTo>
                  <a:close/>
                  <a:moveTo>
                    <a:pt x="35" y="18"/>
                  </a:moveTo>
                  <a:cubicBezTo>
                    <a:pt x="35" y="21"/>
                    <a:pt x="33" y="22"/>
                    <a:pt x="30" y="22"/>
                  </a:cubicBezTo>
                  <a:cubicBezTo>
                    <a:pt x="28" y="21"/>
                    <a:pt x="27" y="19"/>
                    <a:pt x="27" y="17"/>
                  </a:cubicBezTo>
                  <a:cubicBezTo>
                    <a:pt x="28" y="15"/>
                    <a:pt x="30" y="13"/>
                    <a:pt x="32" y="14"/>
                  </a:cubicBezTo>
                  <a:cubicBezTo>
                    <a:pt x="34" y="14"/>
                    <a:pt x="36" y="16"/>
                    <a:pt x="35" y="18"/>
                  </a:cubicBezTo>
                  <a:close/>
                  <a:moveTo>
                    <a:pt x="20" y="32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8"/>
                    <a:pt x="17" y="28"/>
                    <a:pt x="16" y="2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11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2" y="31"/>
                    <a:pt x="2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4" y="37"/>
                    <a:pt x="4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9" y="40"/>
                    <a:pt x="10" y="40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9"/>
                    <a:pt x="15" y="39"/>
                    <a:pt x="15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3"/>
                  </a:cubicBezTo>
                  <a:lnTo>
                    <a:pt x="20" y="32"/>
                  </a:lnTo>
                  <a:close/>
                  <a:moveTo>
                    <a:pt x="11" y="35"/>
                  </a:moveTo>
                  <a:cubicBezTo>
                    <a:pt x="9" y="36"/>
                    <a:pt x="7" y="35"/>
                    <a:pt x="7" y="33"/>
                  </a:cubicBezTo>
                  <a:cubicBezTo>
                    <a:pt x="7" y="31"/>
                    <a:pt x="8" y="30"/>
                    <a:pt x="10" y="29"/>
                  </a:cubicBezTo>
                  <a:cubicBezTo>
                    <a:pt x="11" y="29"/>
                    <a:pt x="13" y="30"/>
                    <a:pt x="13" y="32"/>
                  </a:cubicBezTo>
                  <a:cubicBezTo>
                    <a:pt x="14" y="33"/>
                    <a:pt x="12" y="35"/>
                    <a:pt x="11" y="35"/>
                  </a:cubicBezTo>
                  <a:close/>
                  <a:moveTo>
                    <a:pt x="8" y="7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1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lnTo>
                    <a:pt x="8" y="7"/>
                  </a:lnTo>
                  <a:close/>
                  <a:moveTo>
                    <a:pt x="14" y="4"/>
                  </a:moveTo>
                  <a:cubicBezTo>
                    <a:pt x="15" y="4"/>
                    <a:pt x="16" y="5"/>
                    <a:pt x="16" y="6"/>
                  </a:cubicBezTo>
                  <a:cubicBezTo>
                    <a:pt x="16" y="7"/>
                    <a:pt x="16" y="8"/>
                    <a:pt x="14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6"/>
                    <a:pt x="12" y="5"/>
                    <a:pt x="1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6" name="Groupe 100"/>
          <p:cNvGrpSpPr>
            <a:grpSpLocks noChangeAspect="1"/>
          </p:cNvGrpSpPr>
          <p:nvPr/>
        </p:nvGrpSpPr>
        <p:grpSpPr bwMode="auto">
          <a:xfrm>
            <a:off x="44322" y="2922822"/>
            <a:ext cx="326771" cy="332195"/>
            <a:chOff x="8826500" y="7989888"/>
            <a:chExt cx="765175" cy="777875"/>
          </a:xfrm>
        </p:grpSpPr>
        <p:sp>
          <p:nvSpPr>
            <p:cNvPr id="327" name="Oval 53"/>
            <p:cNvSpPr>
              <a:spLocks noChangeArrowheads="1"/>
            </p:cNvSpPr>
            <p:nvPr/>
          </p:nvSpPr>
          <p:spPr bwMode="auto">
            <a:xfrm>
              <a:off x="8826500" y="7989888"/>
              <a:ext cx="765175" cy="77787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28" name="Freeform 54"/>
            <p:cNvSpPr>
              <a:spLocks noEditPoints="1"/>
            </p:cNvSpPr>
            <p:nvPr/>
          </p:nvSpPr>
          <p:spPr bwMode="auto">
            <a:xfrm>
              <a:off x="8972550" y="8135938"/>
              <a:ext cx="495300" cy="484187"/>
            </a:xfrm>
            <a:custGeom>
              <a:avLst/>
              <a:gdLst>
                <a:gd name="T0" fmla="*/ 2147483646 w 44"/>
                <a:gd name="T1" fmla="*/ 2147483646 h 43"/>
                <a:gd name="T2" fmla="*/ 2147483646 w 44"/>
                <a:gd name="T3" fmla="*/ 2147483646 h 43"/>
                <a:gd name="T4" fmla="*/ 2147483646 w 44"/>
                <a:gd name="T5" fmla="*/ 2147483646 h 43"/>
                <a:gd name="T6" fmla="*/ 2147483646 w 44"/>
                <a:gd name="T7" fmla="*/ 2147483646 h 43"/>
                <a:gd name="T8" fmla="*/ 2147483646 w 44"/>
                <a:gd name="T9" fmla="*/ 2147483646 h 43"/>
                <a:gd name="T10" fmla="*/ 2147483646 w 44"/>
                <a:gd name="T11" fmla="*/ 2147483646 h 43"/>
                <a:gd name="T12" fmla="*/ 2147483646 w 44"/>
                <a:gd name="T13" fmla="*/ 2147483646 h 43"/>
                <a:gd name="T14" fmla="*/ 2147483646 w 44"/>
                <a:gd name="T15" fmla="*/ 2147483646 h 43"/>
                <a:gd name="T16" fmla="*/ 2147483646 w 44"/>
                <a:gd name="T17" fmla="*/ 2147483646 h 43"/>
                <a:gd name="T18" fmla="*/ 2147483646 w 44"/>
                <a:gd name="T19" fmla="*/ 2147483646 h 43"/>
                <a:gd name="T20" fmla="*/ 2147483646 w 44"/>
                <a:gd name="T21" fmla="*/ 2147483646 h 43"/>
                <a:gd name="T22" fmla="*/ 2147483646 w 44"/>
                <a:gd name="T23" fmla="*/ 2147483646 h 43"/>
                <a:gd name="T24" fmla="*/ 2147483646 w 44"/>
                <a:gd name="T25" fmla="*/ 2147483646 h 43"/>
                <a:gd name="T26" fmla="*/ 2147483646 w 44"/>
                <a:gd name="T27" fmla="*/ 2147483646 h 43"/>
                <a:gd name="T28" fmla="*/ 2147483646 w 44"/>
                <a:gd name="T29" fmla="*/ 2147483646 h 43"/>
                <a:gd name="T30" fmla="*/ 2147483646 w 44"/>
                <a:gd name="T31" fmla="*/ 2147483646 h 43"/>
                <a:gd name="T32" fmla="*/ 2147483646 w 44"/>
                <a:gd name="T33" fmla="*/ 2147483646 h 43"/>
                <a:gd name="T34" fmla="*/ 2147483646 w 44"/>
                <a:gd name="T35" fmla="*/ 2147483646 h 43"/>
                <a:gd name="T36" fmla="*/ 2147483646 w 44"/>
                <a:gd name="T37" fmla="*/ 2147483646 h 43"/>
                <a:gd name="T38" fmla="*/ 2147483646 w 44"/>
                <a:gd name="T39" fmla="*/ 2147483646 h 43"/>
                <a:gd name="T40" fmla="*/ 2147483646 w 44"/>
                <a:gd name="T41" fmla="*/ 2147483646 h 43"/>
                <a:gd name="T42" fmla="*/ 2147483646 w 44"/>
                <a:gd name="T43" fmla="*/ 2147483646 h 43"/>
                <a:gd name="T44" fmla="*/ 2147483646 w 44"/>
                <a:gd name="T45" fmla="*/ 2147483646 h 43"/>
                <a:gd name="T46" fmla="*/ 2147483646 w 44"/>
                <a:gd name="T47" fmla="*/ 2147483646 h 43"/>
                <a:gd name="T48" fmla="*/ 2147483646 w 44"/>
                <a:gd name="T49" fmla="*/ 2147483646 h 43"/>
                <a:gd name="T50" fmla="*/ 2147483646 w 44"/>
                <a:gd name="T51" fmla="*/ 2147483646 h 43"/>
                <a:gd name="T52" fmla="*/ 2147483646 w 44"/>
                <a:gd name="T53" fmla="*/ 2147483646 h 43"/>
                <a:gd name="T54" fmla="*/ 0 w 44"/>
                <a:gd name="T55" fmla="*/ 2147483646 h 43"/>
                <a:gd name="T56" fmla="*/ 2147483646 w 44"/>
                <a:gd name="T57" fmla="*/ 2147483646 h 43"/>
                <a:gd name="T58" fmla="*/ 2147483646 w 44"/>
                <a:gd name="T59" fmla="*/ 2147483646 h 43"/>
                <a:gd name="T60" fmla="*/ 2147483646 w 44"/>
                <a:gd name="T61" fmla="*/ 2147483646 h 43"/>
                <a:gd name="T62" fmla="*/ 2147483646 w 44"/>
                <a:gd name="T63" fmla="*/ 2147483646 h 43"/>
                <a:gd name="T64" fmla="*/ 2147483646 w 44"/>
                <a:gd name="T65" fmla="*/ 2147483646 h 43"/>
                <a:gd name="T66" fmla="*/ 2147483646 w 44"/>
                <a:gd name="T67" fmla="*/ 2147483646 h 43"/>
                <a:gd name="T68" fmla="*/ 2147483646 w 44"/>
                <a:gd name="T69" fmla="*/ 2147483646 h 43"/>
                <a:gd name="T70" fmla="*/ 2147483646 w 44"/>
                <a:gd name="T71" fmla="*/ 2147483646 h 43"/>
                <a:gd name="T72" fmla="*/ 2147483646 w 44"/>
                <a:gd name="T73" fmla="*/ 2147483646 h 43"/>
                <a:gd name="T74" fmla="*/ 2147483646 w 44"/>
                <a:gd name="T75" fmla="*/ 2147483646 h 43"/>
                <a:gd name="T76" fmla="*/ 2147483646 w 44"/>
                <a:gd name="T77" fmla="*/ 2147483646 h 43"/>
                <a:gd name="T78" fmla="*/ 2147483646 w 44"/>
                <a:gd name="T79" fmla="*/ 2147483646 h 43"/>
                <a:gd name="T80" fmla="*/ 2147483646 w 44"/>
                <a:gd name="T81" fmla="*/ 2147483646 h 43"/>
                <a:gd name="T82" fmla="*/ 2147483646 w 44"/>
                <a:gd name="T83" fmla="*/ 2147483646 h 43"/>
                <a:gd name="T84" fmla="*/ 2147483646 w 44"/>
                <a:gd name="T85" fmla="*/ 2147483646 h 43"/>
                <a:gd name="T86" fmla="*/ 2147483646 w 44"/>
                <a:gd name="T87" fmla="*/ 2147483646 h 43"/>
                <a:gd name="T88" fmla="*/ 2147483646 w 44"/>
                <a:gd name="T89" fmla="*/ 2147483646 h 43"/>
                <a:gd name="T90" fmla="*/ 2147483646 w 44"/>
                <a:gd name="T91" fmla="*/ 2147483646 h 43"/>
                <a:gd name="T92" fmla="*/ 2147483646 w 44"/>
                <a:gd name="T93" fmla="*/ 2147483646 h 43"/>
                <a:gd name="T94" fmla="*/ 2147483646 w 44"/>
                <a:gd name="T95" fmla="*/ 2147483646 h 43"/>
                <a:gd name="T96" fmla="*/ 2147483646 w 44"/>
                <a:gd name="T97" fmla="*/ 0 h 43"/>
                <a:gd name="T98" fmla="*/ 2147483646 w 44"/>
                <a:gd name="T99" fmla="*/ 2147483646 h 43"/>
                <a:gd name="T100" fmla="*/ 2147483646 w 44"/>
                <a:gd name="T101" fmla="*/ 0 h 43"/>
                <a:gd name="T102" fmla="*/ 2147483646 w 44"/>
                <a:gd name="T103" fmla="*/ 2147483646 h 43"/>
                <a:gd name="T104" fmla="*/ 2147483646 w 44"/>
                <a:gd name="T105" fmla="*/ 2147483646 h 43"/>
                <a:gd name="T106" fmla="*/ 2147483646 w 44"/>
                <a:gd name="T107" fmla="*/ 2147483646 h 43"/>
                <a:gd name="T108" fmla="*/ 2147483646 w 44"/>
                <a:gd name="T109" fmla="*/ 2147483646 h 43"/>
                <a:gd name="T110" fmla="*/ 2147483646 w 44"/>
                <a:gd name="T111" fmla="*/ 2147483646 h 43"/>
                <a:gd name="T112" fmla="*/ 2147483646 w 44"/>
                <a:gd name="T113" fmla="*/ 2147483646 h 4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4"/>
                <a:gd name="T172" fmla="*/ 0 h 43"/>
                <a:gd name="T173" fmla="*/ 44 w 44"/>
                <a:gd name="T174" fmla="*/ 43 h 4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4" h="43">
                  <a:moveTo>
                    <a:pt x="41" y="17"/>
                  </a:moveTo>
                  <a:cubicBezTo>
                    <a:pt x="41" y="16"/>
                    <a:pt x="41" y="15"/>
                    <a:pt x="41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9"/>
                    <a:pt x="36" y="9"/>
                    <a:pt x="36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29" y="8"/>
                    <a:pt x="28" y="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2"/>
                    <a:pt x="22" y="12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20"/>
                    <a:pt x="22" y="2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8"/>
                    <a:pt x="44" y="18"/>
                    <a:pt x="44" y="18"/>
                  </a:cubicBezTo>
                  <a:lnTo>
                    <a:pt x="41" y="17"/>
                  </a:lnTo>
                  <a:close/>
                  <a:moveTo>
                    <a:pt x="35" y="18"/>
                  </a:moveTo>
                  <a:cubicBezTo>
                    <a:pt x="35" y="21"/>
                    <a:pt x="33" y="22"/>
                    <a:pt x="30" y="22"/>
                  </a:cubicBezTo>
                  <a:cubicBezTo>
                    <a:pt x="28" y="21"/>
                    <a:pt x="27" y="19"/>
                    <a:pt x="27" y="17"/>
                  </a:cubicBezTo>
                  <a:cubicBezTo>
                    <a:pt x="28" y="15"/>
                    <a:pt x="30" y="13"/>
                    <a:pt x="32" y="14"/>
                  </a:cubicBezTo>
                  <a:cubicBezTo>
                    <a:pt x="34" y="14"/>
                    <a:pt x="36" y="16"/>
                    <a:pt x="35" y="18"/>
                  </a:cubicBezTo>
                  <a:close/>
                  <a:moveTo>
                    <a:pt x="20" y="32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8"/>
                    <a:pt x="17" y="28"/>
                    <a:pt x="16" y="2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11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2" y="31"/>
                    <a:pt x="2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4" y="37"/>
                    <a:pt x="4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9" y="40"/>
                    <a:pt x="10" y="40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9"/>
                    <a:pt x="15" y="39"/>
                    <a:pt x="15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3"/>
                  </a:cubicBezTo>
                  <a:lnTo>
                    <a:pt x="20" y="32"/>
                  </a:lnTo>
                  <a:close/>
                  <a:moveTo>
                    <a:pt x="11" y="35"/>
                  </a:moveTo>
                  <a:cubicBezTo>
                    <a:pt x="9" y="36"/>
                    <a:pt x="7" y="35"/>
                    <a:pt x="7" y="33"/>
                  </a:cubicBezTo>
                  <a:cubicBezTo>
                    <a:pt x="7" y="31"/>
                    <a:pt x="8" y="30"/>
                    <a:pt x="10" y="29"/>
                  </a:cubicBezTo>
                  <a:cubicBezTo>
                    <a:pt x="11" y="29"/>
                    <a:pt x="13" y="30"/>
                    <a:pt x="13" y="32"/>
                  </a:cubicBezTo>
                  <a:cubicBezTo>
                    <a:pt x="14" y="33"/>
                    <a:pt x="12" y="35"/>
                    <a:pt x="11" y="35"/>
                  </a:cubicBezTo>
                  <a:close/>
                  <a:moveTo>
                    <a:pt x="8" y="7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1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lnTo>
                    <a:pt x="8" y="7"/>
                  </a:lnTo>
                  <a:close/>
                  <a:moveTo>
                    <a:pt x="14" y="4"/>
                  </a:moveTo>
                  <a:cubicBezTo>
                    <a:pt x="15" y="4"/>
                    <a:pt x="16" y="5"/>
                    <a:pt x="16" y="6"/>
                  </a:cubicBezTo>
                  <a:cubicBezTo>
                    <a:pt x="16" y="7"/>
                    <a:pt x="16" y="8"/>
                    <a:pt x="14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6"/>
                    <a:pt x="12" y="5"/>
                    <a:pt x="1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" name="Groupe 100"/>
          <p:cNvGrpSpPr>
            <a:grpSpLocks noChangeAspect="1"/>
          </p:cNvGrpSpPr>
          <p:nvPr/>
        </p:nvGrpSpPr>
        <p:grpSpPr bwMode="auto">
          <a:xfrm>
            <a:off x="44322" y="2226418"/>
            <a:ext cx="326771" cy="332195"/>
            <a:chOff x="8826500" y="7989888"/>
            <a:chExt cx="765175" cy="777875"/>
          </a:xfrm>
        </p:grpSpPr>
        <p:sp>
          <p:nvSpPr>
            <p:cNvPr id="154" name="Oval 53"/>
            <p:cNvSpPr>
              <a:spLocks noChangeArrowheads="1"/>
            </p:cNvSpPr>
            <p:nvPr/>
          </p:nvSpPr>
          <p:spPr bwMode="auto">
            <a:xfrm>
              <a:off x="8826500" y="7989888"/>
              <a:ext cx="765175" cy="77787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55" name="Freeform 54"/>
            <p:cNvSpPr>
              <a:spLocks noEditPoints="1"/>
            </p:cNvSpPr>
            <p:nvPr/>
          </p:nvSpPr>
          <p:spPr bwMode="auto">
            <a:xfrm>
              <a:off x="8972550" y="8135938"/>
              <a:ext cx="495300" cy="484187"/>
            </a:xfrm>
            <a:custGeom>
              <a:avLst/>
              <a:gdLst>
                <a:gd name="T0" fmla="*/ 2147483646 w 44"/>
                <a:gd name="T1" fmla="*/ 2147483646 h 43"/>
                <a:gd name="T2" fmla="*/ 2147483646 w 44"/>
                <a:gd name="T3" fmla="*/ 2147483646 h 43"/>
                <a:gd name="T4" fmla="*/ 2147483646 w 44"/>
                <a:gd name="T5" fmla="*/ 2147483646 h 43"/>
                <a:gd name="T6" fmla="*/ 2147483646 w 44"/>
                <a:gd name="T7" fmla="*/ 2147483646 h 43"/>
                <a:gd name="T8" fmla="*/ 2147483646 w 44"/>
                <a:gd name="T9" fmla="*/ 2147483646 h 43"/>
                <a:gd name="T10" fmla="*/ 2147483646 w 44"/>
                <a:gd name="T11" fmla="*/ 2147483646 h 43"/>
                <a:gd name="T12" fmla="*/ 2147483646 w 44"/>
                <a:gd name="T13" fmla="*/ 2147483646 h 43"/>
                <a:gd name="T14" fmla="*/ 2147483646 w 44"/>
                <a:gd name="T15" fmla="*/ 2147483646 h 43"/>
                <a:gd name="T16" fmla="*/ 2147483646 w 44"/>
                <a:gd name="T17" fmla="*/ 2147483646 h 43"/>
                <a:gd name="T18" fmla="*/ 2147483646 w 44"/>
                <a:gd name="T19" fmla="*/ 2147483646 h 43"/>
                <a:gd name="T20" fmla="*/ 2147483646 w 44"/>
                <a:gd name="T21" fmla="*/ 2147483646 h 43"/>
                <a:gd name="T22" fmla="*/ 2147483646 w 44"/>
                <a:gd name="T23" fmla="*/ 2147483646 h 43"/>
                <a:gd name="T24" fmla="*/ 2147483646 w 44"/>
                <a:gd name="T25" fmla="*/ 2147483646 h 43"/>
                <a:gd name="T26" fmla="*/ 2147483646 w 44"/>
                <a:gd name="T27" fmla="*/ 2147483646 h 43"/>
                <a:gd name="T28" fmla="*/ 2147483646 w 44"/>
                <a:gd name="T29" fmla="*/ 2147483646 h 43"/>
                <a:gd name="T30" fmla="*/ 2147483646 w 44"/>
                <a:gd name="T31" fmla="*/ 2147483646 h 43"/>
                <a:gd name="T32" fmla="*/ 2147483646 w 44"/>
                <a:gd name="T33" fmla="*/ 2147483646 h 43"/>
                <a:gd name="T34" fmla="*/ 2147483646 w 44"/>
                <a:gd name="T35" fmla="*/ 2147483646 h 43"/>
                <a:gd name="T36" fmla="*/ 2147483646 w 44"/>
                <a:gd name="T37" fmla="*/ 2147483646 h 43"/>
                <a:gd name="T38" fmla="*/ 2147483646 w 44"/>
                <a:gd name="T39" fmla="*/ 2147483646 h 43"/>
                <a:gd name="T40" fmla="*/ 2147483646 w 44"/>
                <a:gd name="T41" fmla="*/ 2147483646 h 43"/>
                <a:gd name="T42" fmla="*/ 2147483646 w 44"/>
                <a:gd name="T43" fmla="*/ 2147483646 h 43"/>
                <a:gd name="T44" fmla="*/ 2147483646 w 44"/>
                <a:gd name="T45" fmla="*/ 2147483646 h 43"/>
                <a:gd name="T46" fmla="*/ 2147483646 w 44"/>
                <a:gd name="T47" fmla="*/ 2147483646 h 43"/>
                <a:gd name="T48" fmla="*/ 2147483646 w 44"/>
                <a:gd name="T49" fmla="*/ 2147483646 h 43"/>
                <a:gd name="T50" fmla="*/ 2147483646 w 44"/>
                <a:gd name="T51" fmla="*/ 2147483646 h 43"/>
                <a:gd name="T52" fmla="*/ 2147483646 w 44"/>
                <a:gd name="T53" fmla="*/ 2147483646 h 43"/>
                <a:gd name="T54" fmla="*/ 0 w 44"/>
                <a:gd name="T55" fmla="*/ 2147483646 h 43"/>
                <a:gd name="T56" fmla="*/ 2147483646 w 44"/>
                <a:gd name="T57" fmla="*/ 2147483646 h 43"/>
                <a:gd name="T58" fmla="*/ 2147483646 w 44"/>
                <a:gd name="T59" fmla="*/ 2147483646 h 43"/>
                <a:gd name="T60" fmla="*/ 2147483646 w 44"/>
                <a:gd name="T61" fmla="*/ 2147483646 h 43"/>
                <a:gd name="T62" fmla="*/ 2147483646 w 44"/>
                <a:gd name="T63" fmla="*/ 2147483646 h 43"/>
                <a:gd name="T64" fmla="*/ 2147483646 w 44"/>
                <a:gd name="T65" fmla="*/ 2147483646 h 43"/>
                <a:gd name="T66" fmla="*/ 2147483646 w 44"/>
                <a:gd name="T67" fmla="*/ 2147483646 h 43"/>
                <a:gd name="T68" fmla="*/ 2147483646 w 44"/>
                <a:gd name="T69" fmla="*/ 2147483646 h 43"/>
                <a:gd name="T70" fmla="*/ 2147483646 w 44"/>
                <a:gd name="T71" fmla="*/ 2147483646 h 43"/>
                <a:gd name="T72" fmla="*/ 2147483646 w 44"/>
                <a:gd name="T73" fmla="*/ 2147483646 h 43"/>
                <a:gd name="T74" fmla="*/ 2147483646 w 44"/>
                <a:gd name="T75" fmla="*/ 2147483646 h 43"/>
                <a:gd name="T76" fmla="*/ 2147483646 w 44"/>
                <a:gd name="T77" fmla="*/ 2147483646 h 43"/>
                <a:gd name="T78" fmla="*/ 2147483646 w 44"/>
                <a:gd name="T79" fmla="*/ 2147483646 h 43"/>
                <a:gd name="T80" fmla="*/ 2147483646 w 44"/>
                <a:gd name="T81" fmla="*/ 2147483646 h 43"/>
                <a:gd name="T82" fmla="*/ 2147483646 w 44"/>
                <a:gd name="T83" fmla="*/ 2147483646 h 43"/>
                <a:gd name="T84" fmla="*/ 2147483646 w 44"/>
                <a:gd name="T85" fmla="*/ 2147483646 h 43"/>
                <a:gd name="T86" fmla="*/ 2147483646 w 44"/>
                <a:gd name="T87" fmla="*/ 2147483646 h 43"/>
                <a:gd name="T88" fmla="*/ 2147483646 w 44"/>
                <a:gd name="T89" fmla="*/ 2147483646 h 43"/>
                <a:gd name="T90" fmla="*/ 2147483646 w 44"/>
                <a:gd name="T91" fmla="*/ 2147483646 h 43"/>
                <a:gd name="T92" fmla="*/ 2147483646 w 44"/>
                <a:gd name="T93" fmla="*/ 2147483646 h 43"/>
                <a:gd name="T94" fmla="*/ 2147483646 w 44"/>
                <a:gd name="T95" fmla="*/ 2147483646 h 43"/>
                <a:gd name="T96" fmla="*/ 2147483646 w 44"/>
                <a:gd name="T97" fmla="*/ 0 h 43"/>
                <a:gd name="T98" fmla="*/ 2147483646 w 44"/>
                <a:gd name="T99" fmla="*/ 2147483646 h 43"/>
                <a:gd name="T100" fmla="*/ 2147483646 w 44"/>
                <a:gd name="T101" fmla="*/ 0 h 43"/>
                <a:gd name="T102" fmla="*/ 2147483646 w 44"/>
                <a:gd name="T103" fmla="*/ 2147483646 h 43"/>
                <a:gd name="T104" fmla="*/ 2147483646 w 44"/>
                <a:gd name="T105" fmla="*/ 2147483646 h 43"/>
                <a:gd name="T106" fmla="*/ 2147483646 w 44"/>
                <a:gd name="T107" fmla="*/ 2147483646 h 43"/>
                <a:gd name="T108" fmla="*/ 2147483646 w 44"/>
                <a:gd name="T109" fmla="*/ 2147483646 h 43"/>
                <a:gd name="T110" fmla="*/ 2147483646 w 44"/>
                <a:gd name="T111" fmla="*/ 2147483646 h 43"/>
                <a:gd name="T112" fmla="*/ 2147483646 w 44"/>
                <a:gd name="T113" fmla="*/ 2147483646 h 4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4"/>
                <a:gd name="T172" fmla="*/ 0 h 43"/>
                <a:gd name="T173" fmla="*/ 44 w 44"/>
                <a:gd name="T174" fmla="*/ 43 h 4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4" h="43">
                  <a:moveTo>
                    <a:pt x="41" y="17"/>
                  </a:moveTo>
                  <a:cubicBezTo>
                    <a:pt x="41" y="16"/>
                    <a:pt x="41" y="15"/>
                    <a:pt x="41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9"/>
                    <a:pt x="36" y="9"/>
                    <a:pt x="36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29" y="8"/>
                    <a:pt x="28" y="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2"/>
                    <a:pt x="22" y="12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20"/>
                    <a:pt x="22" y="2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8"/>
                    <a:pt x="44" y="18"/>
                    <a:pt x="44" y="18"/>
                  </a:cubicBezTo>
                  <a:lnTo>
                    <a:pt x="41" y="17"/>
                  </a:lnTo>
                  <a:close/>
                  <a:moveTo>
                    <a:pt x="35" y="18"/>
                  </a:moveTo>
                  <a:cubicBezTo>
                    <a:pt x="35" y="21"/>
                    <a:pt x="33" y="22"/>
                    <a:pt x="30" y="22"/>
                  </a:cubicBezTo>
                  <a:cubicBezTo>
                    <a:pt x="28" y="21"/>
                    <a:pt x="27" y="19"/>
                    <a:pt x="27" y="17"/>
                  </a:cubicBezTo>
                  <a:cubicBezTo>
                    <a:pt x="28" y="15"/>
                    <a:pt x="30" y="13"/>
                    <a:pt x="32" y="14"/>
                  </a:cubicBezTo>
                  <a:cubicBezTo>
                    <a:pt x="34" y="14"/>
                    <a:pt x="36" y="16"/>
                    <a:pt x="35" y="18"/>
                  </a:cubicBezTo>
                  <a:close/>
                  <a:moveTo>
                    <a:pt x="20" y="32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8"/>
                    <a:pt x="17" y="28"/>
                    <a:pt x="16" y="2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11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2" y="31"/>
                    <a:pt x="2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4" y="37"/>
                    <a:pt x="4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9" y="40"/>
                    <a:pt x="10" y="40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9"/>
                    <a:pt x="15" y="39"/>
                    <a:pt x="15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3"/>
                  </a:cubicBezTo>
                  <a:lnTo>
                    <a:pt x="20" y="32"/>
                  </a:lnTo>
                  <a:close/>
                  <a:moveTo>
                    <a:pt x="11" y="35"/>
                  </a:moveTo>
                  <a:cubicBezTo>
                    <a:pt x="9" y="36"/>
                    <a:pt x="7" y="35"/>
                    <a:pt x="7" y="33"/>
                  </a:cubicBezTo>
                  <a:cubicBezTo>
                    <a:pt x="7" y="31"/>
                    <a:pt x="8" y="30"/>
                    <a:pt x="10" y="29"/>
                  </a:cubicBezTo>
                  <a:cubicBezTo>
                    <a:pt x="11" y="29"/>
                    <a:pt x="13" y="30"/>
                    <a:pt x="13" y="32"/>
                  </a:cubicBezTo>
                  <a:cubicBezTo>
                    <a:pt x="14" y="33"/>
                    <a:pt x="12" y="35"/>
                    <a:pt x="11" y="35"/>
                  </a:cubicBezTo>
                  <a:close/>
                  <a:moveTo>
                    <a:pt x="8" y="7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1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lnTo>
                    <a:pt x="8" y="7"/>
                  </a:lnTo>
                  <a:close/>
                  <a:moveTo>
                    <a:pt x="14" y="4"/>
                  </a:moveTo>
                  <a:cubicBezTo>
                    <a:pt x="15" y="4"/>
                    <a:pt x="16" y="5"/>
                    <a:pt x="16" y="6"/>
                  </a:cubicBezTo>
                  <a:cubicBezTo>
                    <a:pt x="16" y="7"/>
                    <a:pt x="16" y="8"/>
                    <a:pt x="14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6"/>
                    <a:pt x="12" y="5"/>
                    <a:pt x="1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8" name="Groupe 100"/>
          <p:cNvGrpSpPr>
            <a:grpSpLocks noChangeAspect="1"/>
          </p:cNvGrpSpPr>
          <p:nvPr/>
        </p:nvGrpSpPr>
        <p:grpSpPr bwMode="auto">
          <a:xfrm>
            <a:off x="44322" y="1704949"/>
            <a:ext cx="326771" cy="332195"/>
            <a:chOff x="8826500" y="7989888"/>
            <a:chExt cx="765175" cy="777875"/>
          </a:xfrm>
        </p:grpSpPr>
        <p:sp>
          <p:nvSpPr>
            <p:cNvPr id="160" name="Oval 53"/>
            <p:cNvSpPr>
              <a:spLocks noChangeArrowheads="1"/>
            </p:cNvSpPr>
            <p:nvPr/>
          </p:nvSpPr>
          <p:spPr bwMode="auto">
            <a:xfrm>
              <a:off x="8826500" y="7989888"/>
              <a:ext cx="765175" cy="77787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1" name="Freeform 54"/>
            <p:cNvSpPr>
              <a:spLocks noEditPoints="1"/>
            </p:cNvSpPr>
            <p:nvPr/>
          </p:nvSpPr>
          <p:spPr bwMode="auto">
            <a:xfrm>
              <a:off x="8972550" y="8135938"/>
              <a:ext cx="495300" cy="484187"/>
            </a:xfrm>
            <a:custGeom>
              <a:avLst/>
              <a:gdLst>
                <a:gd name="T0" fmla="*/ 2147483646 w 44"/>
                <a:gd name="T1" fmla="*/ 2147483646 h 43"/>
                <a:gd name="T2" fmla="*/ 2147483646 w 44"/>
                <a:gd name="T3" fmla="*/ 2147483646 h 43"/>
                <a:gd name="T4" fmla="*/ 2147483646 w 44"/>
                <a:gd name="T5" fmla="*/ 2147483646 h 43"/>
                <a:gd name="T6" fmla="*/ 2147483646 w 44"/>
                <a:gd name="T7" fmla="*/ 2147483646 h 43"/>
                <a:gd name="T8" fmla="*/ 2147483646 w 44"/>
                <a:gd name="T9" fmla="*/ 2147483646 h 43"/>
                <a:gd name="T10" fmla="*/ 2147483646 w 44"/>
                <a:gd name="T11" fmla="*/ 2147483646 h 43"/>
                <a:gd name="T12" fmla="*/ 2147483646 w 44"/>
                <a:gd name="T13" fmla="*/ 2147483646 h 43"/>
                <a:gd name="T14" fmla="*/ 2147483646 w 44"/>
                <a:gd name="T15" fmla="*/ 2147483646 h 43"/>
                <a:gd name="T16" fmla="*/ 2147483646 w 44"/>
                <a:gd name="T17" fmla="*/ 2147483646 h 43"/>
                <a:gd name="T18" fmla="*/ 2147483646 w 44"/>
                <a:gd name="T19" fmla="*/ 2147483646 h 43"/>
                <a:gd name="T20" fmla="*/ 2147483646 w 44"/>
                <a:gd name="T21" fmla="*/ 2147483646 h 43"/>
                <a:gd name="T22" fmla="*/ 2147483646 w 44"/>
                <a:gd name="T23" fmla="*/ 2147483646 h 43"/>
                <a:gd name="T24" fmla="*/ 2147483646 w 44"/>
                <a:gd name="T25" fmla="*/ 2147483646 h 43"/>
                <a:gd name="T26" fmla="*/ 2147483646 w 44"/>
                <a:gd name="T27" fmla="*/ 2147483646 h 43"/>
                <a:gd name="T28" fmla="*/ 2147483646 w 44"/>
                <a:gd name="T29" fmla="*/ 2147483646 h 43"/>
                <a:gd name="T30" fmla="*/ 2147483646 w 44"/>
                <a:gd name="T31" fmla="*/ 2147483646 h 43"/>
                <a:gd name="T32" fmla="*/ 2147483646 w 44"/>
                <a:gd name="T33" fmla="*/ 2147483646 h 43"/>
                <a:gd name="T34" fmla="*/ 2147483646 w 44"/>
                <a:gd name="T35" fmla="*/ 2147483646 h 43"/>
                <a:gd name="T36" fmla="*/ 2147483646 w 44"/>
                <a:gd name="T37" fmla="*/ 2147483646 h 43"/>
                <a:gd name="T38" fmla="*/ 2147483646 w 44"/>
                <a:gd name="T39" fmla="*/ 2147483646 h 43"/>
                <a:gd name="T40" fmla="*/ 2147483646 w 44"/>
                <a:gd name="T41" fmla="*/ 2147483646 h 43"/>
                <a:gd name="T42" fmla="*/ 2147483646 w 44"/>
                <a:gd name="T43" fmla="*/ 2147483646 h 43"/>
                <a:gd name="T44" fmla="*/ 2147483646 w 44"/>
                <a:gd name="T45" fmla="*/ 2147483646 h 43"/>
                <a:gd name="T46" fmla="*/ 2147483646 w 44"/>
                <a:gd name="T47" fmla="*/ 2147483646 h 43"/>
                <a:gd name="T48" fmla="*/ 2147483646 w 44"/>
                <a:gd name="T49" fmla="*/ 2147483646 h 43"/>
                <a:gd name="T50" fmla="*/ 2147483646 w 44"/>
                <a:gd name="T51" fmla="*/ 2147483646 h 43"/>
                <a:gd name="T52" fmla="*/ 2147483646 w 44"/>
                <a:gd name="T53" fmla="*/ 2147483646 h 43"/>
                <a:gd name="T54" fmla="*/ 0 w 44"/>
                <a:gd name="T55" fmla="*/ 2147483646 h 43"/>
                <a:gd name="T56" fmla="*/ 2147483646 w 44"/>
                <a:gd name="T57" fmla="*/ 2147483646 h 43"/>
                <a:gd name="T58" fmla="*/ 2147483646 w 44"/>
                <a:gd name="T59" fmla="*/ 2147483646 h 43"/>
                <a:gd name="T60" fmla="*/ 2147483646 w 44"/>
                <a:gd name="T61" fmla="*/ 2147483646 h 43"/>
                <a:gd name="T62" fmla="*/ 2147483646 w 44"/>
                <a:gd name="T63" fmla="*/ 2147483646 h 43"/>
                <a:gd name="T64" fmla="*/ 2147483646 w 44"/>
                <a:gd name="T65" fmla="*/ 2147483646 h 43"/>
                <a:gd name="T66" fmla="*/ 2147483646 w 44"/>
                <a:gd name="T67" fmla="*/ 2147483646 h 43"/>
                <a:gd name="T68" fmla="*/ 2147483646 w 44"/>
                <a:gd name="T69" fmla="*/ 2147483646 h 43"/>
                <a:gd name="T70" fmla="*/ 2147483646 w 44"/>
                <a:gd name="T71" fmla="*/ 2147483646 h 43"/>
                <a:gd name="T72" fmla="*/ 2147483646 w 44"/>
                <a:gd name="T73" fmla="*/ 2147483646 h 43"/>
                <a:gd name="T74" fmla="*/ 2147483646 w 44"/>
                <a:gd name="T75" fmla="*/ 2147483646 h 43"/>
                <a:gd name="T76" fmla="*/ 2147483646 w 44"/>
                <a:gd name="T77" fmla="*/ 2147483646 h 43"/>
                <a:gd name="T78" fmla="*/ 2147483646 w 44"/>
                <a:gd name="T79" fmla="*/ 2147483646 h 43"/>
                <a:gd name="T80" fmla="*/ 2147483646 w 44"/>
                <a:gd name="T81" fmla="*/ 2147483646 h 43"/>
                <a:gd name="T82" fmla="*/ 2147483646 w 44"/>
                <a:gd name="T83" fmla="*/ 2147483646 h 43"/>
                <a:gd name="T84" fmla="*/ 2147483646 w 44"/>
                <a:gd name="T85" fmla="*/ 2147483646 h 43"/>
                <a:gd name="T86" fmla="*/ 2147483646 w 44"/>
                <a:gd name="T87" fmla="*/ 2147483646 h 43"/>
                <a:gd name="T88" fmla="*/ 2147483646 w 44"/>
                <a:gd name="T89" fmla="*/ 2147483646 h 43"/>
                <a:gd name="T90" fmla="*/ 2147483646 w 44"/>
                <a:gd name="T91" fmla="*/ 2147483646 h 43"/>
                <a:gd name="T92" fmla="*/ 2147483646 w 44"/>
                <a:gd name="T93" fmla="*/ 2147483646 h 43"/>
                <a:gd name="T94" fmla="*/ 2147483646 w 44"/>
                <a:gd name="T95" fmla="*/ 2147483646 h 43"/>
                <a:gd name="T96" fmla="*/ 2147483646 w 44"/>
                <a:gd name="T97" fmla="*/ 0 h 43"/>
                <a:gd name="T98" fmla="*/ 2147483646 w 44"/>
                <a:gd name="T99" fmla="*/ 2147483646 h 43"/>
                <a:gd name="T100" fmla="*/ 2147483646 w 44"/>
                <a:gd name="T101" fmla="*/ 0 h 43"/>
                <a:gd name="T102" fmla="*/ 2147483646 w 44"/>
                <a:gd name="T103" fmla="*/ 2147483646 h 43"/>
                <a:gd name="T104" fmla="*/ 2147483646 w 44"/>
                <a:gd name="T105" fmla="*/ 2147483646 h 43"/>
                <a:gd name="T106" fmla="*/ 2147483646 w 44"/>
                <a:gd name="T107" fmla="*/ 2147483646 h 43"/>
                <a:gd name="T108" fmla="*/ 2147483646 w 44"/>
                <a:gd name="T109" fmla="*/ 2147483646 h 43"/>
                <a:gd name="T110" fmla="*/ 2147483646 w 44"/>
                <a:gd name="T111" fmla="*/ 2147483646 h 43"/>
                <a:gd name="T112" fmla="*/ 2147483646 w 44"/>
                <a:gd name="T113" fmla="*/ 2147483646 h 4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4"/>
                <a:gd name="T172" fmla="*/ 0 h 43"/>
                <a:gd name="T173" fmla="*/ 44 w 44"/>
                <a:gd name="T174" fmla="*/ 43 h 4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4" h="43">
                  <a:moveTo>
                    <a:pt x="41" y="17"/>
                  </a:moveTo>
                  <a:cubicBezTo>
                    <a:pt x="41" y="16"/>
                    <a:pt x="41" y="15"/>
                    <a:pt x="41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9"/>
                    <a:pt x="36" y="9"/>
                    <a:pt x="36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29" y="8"/>
                    <a:pt x="28" y="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2"/>
                    <a:pt x="22" y="12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20"/>
                    <a:pt x="22" y="2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8"/>
                    <a:pt x="44" y="18"/>
                    <a:pt x="44" y="18"/>
                  </a:cubicBezTo>
                  <a:lnTo>
                    <a:pt x="41" y="17"/>
                  </a:lnTo>
                  <a:close/>
                  <a:moveTo>
                    <a:pt x="35" y="18"/>
                  </a:moveTo>
                  <a:cubicBezTo>
                    <a:pt x="35" y="21"/>
                    <a:pt x="33" y="22"/>
                    <a:pt x="30" y="22"/>
                  </a:cubicBezTo>
                  <a:cubicBezTo>
                    <a:pt x="28" y="21"/>
                    <a:pt x="27" y="19"/>
                    <a:pt x="27" y="17"/>
                  </a:cubicBezTo>
                  <a:cubicBezTo>
                    <a:pt x="28" y="15"/>
                    <a:pt x="30" y="13"/>
                    <a:pt x="32" y="14"/>
                  </a:cubicBezTo>
                  <a:cubicBezTo>
                    <a:pt x="34" y="14"/>
                    <a:pt x="36" y="16"/>
                    <a:pt x="35" y="18"/>
                  </a:cubicBezTo>
                  <a:close/>
                  <a:moveTo>
                    <a:pt x="20" y="32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8"/>
                    <a:pt x="17" y="28"/>
                    <a:pt x="16" y="2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11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2" y="31"/>
                    <a:pt x="2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4" y="37"/>
                    <a:pt x="4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9" y="40"/>
                    <a:pt x="10" y="40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9"/>
                    <a:pt x="15" y="39"/>
                    <a:pt x="15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3"/>
                  </a:cubicBezTo>
                  <a:lnTo>
                    <a:pt x="20" y="32"/>
                  </a:lnTo>
                  <a:close/>
                  <a:moveTo>
                    <a:pt x="11" y="35"/>
                  </a:moveTo>
                  <a:cubicBezTo>
                    <a:pt x="9" y="36"/>
                    <a:pt x="7" y="35"/>
                    <a:pt x="7" y="33"/>
                  </a:cubicBezTo>
                  <a:cubicBezTo>
                    <a:pt x="7" y="31"/>
                    <a:pt x="8" y="30"/>
                    <a:pt x="10" y="29"/>
                  </a:cubicBezTo>
                  <a:cubicBezTo>
                    <a:pt x="11" y="29"/>
                    <a:pt x="13" y="30"/>
                    <a:pt x="13" y="32"/>
                  </a:cubicBezTo>
                  <a:cubicBezTo>
                    <a:pt x="14" y="33"/>
                    <a:pt x="12" y="35"/>
                    <a:pt x="11" y="35"/>
                  </a:cubicBezTo>
                  <a:close/>
                  <a:moveTo>
                    <a:pt x="8" y="7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1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lnTo>
                    <a:pt x="8" y="7"/>
                  </a:lnTo>
                  <a:close/>
                  <a:moveTo>
                    <a:pt x="14" y="4"/>
                  </a:moveTo>
                  <a:cubicBezTo>
                    <a:pt x="15" y="4"/>
                    <a:pt x="16" y="5"/>
                    <a:pt x="16" y="6"/>
                  </a:cubicBezTo>
                  <a:cubicBezTo>
                    <a:pt x="16" y="7"/>
                    <a:pt x="16" y="8"/>
                    <a:pt x="14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6"/>
                    <a:pt x="12" y="5"/>
                    <a:pt x="1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e 83"/>
          <p:cNvGrpSpPr>
            <a:grpSpLocks noChangeAspect="1"/>
          </p:cNvGrpSpPr>
          <p:nvPr/>
        </p:nvGrpSpPr>
        <p:grpSpPr bwMode="auto">
          <a:xfrm>
            <a:off x="2559641" y="3028626"/>
            <a:ext cx="387350" cy="387350"/>
            <a:chOff x="1463675" y="4308475"/>
            <a:chExt cx="776288" cy="776287"/>
          </a:xfrm>
        </p:grpSpPr>
        <p:sp>
          <p:nvSpPr>
            <p:cNvPr id="172" name="Oval 24"/>
            <p:cNvSpPr>
              <a:spLocks noChangeArrowheads="1"/>
            </p:cNvSpPr>
            <p:nvPr/>
          </p:nvSpPr>
          <p:spPr bwMode="auto">
            <a:xfrm>
              <a:off x="1463675" y="4308475"/>
              <a:ext cx="776288" cy="7762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" name="Freeform 60"/>
            <p:cNvSpPr>
              <a:spLocks noEditPoints="1"/>
            </p:cNvSpPr>
            <p:nvPr/>
          </p:nvSpPr>
          <p:spPr bwMode="auto">
            <a:xfrm>
              <a:off x="1587500" y="4578350"/>
              <a:ext cx="539750" cy="269875"/>
            </a:xfrm>
            <a:custGeom>
              <a:avLst/>
              <a:gdLst>
                <a:gd name="T0" fmla="*/ 2147483646 w 48"/>
                <a:gd name="T1" fmla="*/ 2147483646 h 24"/>
                <a:gd name="T2" fmla="*/ 2147483646 w 48"/>
                <a:gd name="T3" fmla="*/ 2147483646 h 24"/>
                <a:gd name="T4" fmla="*/ 2147483646 w 48"/>
                <a:gd name="T5" fmla="*/ 2147483646 h 24"/>
                <a:gd name="T6" fmla="*/ 2147483646 w 48"/>
                <a:gd name="T7" fmla="*/ 2147483646 h 24"/>
                <a:gd name="T8" fmla="*/ 2147483646 w 48"/>
                <a:gd name="T9" fmla="*/ 2147483646 h 24"/>
                <a:gd name="T10" fmla="*/ 2147483646 w 48"/>
                <a:gd name="T11" fmla="*/ 2147483646 h 24"/>
                <a:gd name="T12" fmla="*/ 2147483646 w 48"/>
                <a:gd name="T13" fmla="*/ 2147483646 h 24"/>
                <a:gd name="T14" fmla="*/ 2147483646 w 48"/>
                <a:gd name="T15" fmla="*/ 2147483646 h 24"/>
                <a:gd name="T16" fmla="*/ 2147483646 w 48"/>
                <a:gd name="T17" fmla="*/ 2147483646 h 24"/>
                <a:gd name="T18" fmla="*/ 2147483646 w 48"/>
                <a:gd name="T19" fmla="*/ 2147483646 h 24"/>
                <a:gd name="T20" fmla="*/ 2147483646 w 48"/>
                <a:gd name="T21" fmla="*/ 2147483646 h 24"/>
                <a:gd name="T22" fmla="*/ 2147483646 w 48"/>
                <a:gd name="T23" fmla="*/ 2147483646 h 24"/>
                <a:gd name="T24" fmla="*/ 2147483646 w 48"/>
                <a:gd name="T25" fmla="*/ 2147483646 h 24"/>
                <a:gd name="T26" fmla="*/ 2147483646 w 48"/>
                <a:gd name="T27" fmla="*/ 2147483646 h 24"/>
                <a:gd name="T28" fmla="*/ 2147483646 w 48"/>
                <a:gd name="T29" fmla="*/ 2147483646 h 24"/>
                <a:gd name="T30" fmla="*/ 2147483646 w 48"/>
                <a:gd name="T31" fmla="*/ 2147483646 h 24"/>
                <a:gd name="T32" fmla="*/ 2147483646 w 48"/>
                <a:gd name="T33" fmla="*/ 2147483646 h 24"/>
                <a:gd name="T34" fmla="*/ 2147483646 w 48"/>
                <a:gd name="T35" fmla="*/ 2147483646 h 24"/>
                <a:gd name="T36" fmla="*/ 2147483646 w 48"/>
                <a:gd name="T37" fmla="*/ 2147483646 h 24"/>
                <a:gd name="T38" fmla="*/ 2147483646 w 48"/>
                <a:gd name="T39" fmla="*/ 2147483646 h 24"/>
                <a:gd name="T40" fmla="*/ 2147483646 w 48"/>
                <a:gd name="T41" fmla="*/ 2147483646 h 24"/>
                <a:gd name="T42" fmla="*/ 2147483646 w 48"/>
                <a:gd name="T43" fmla="*/ 2147483646 h 24"/>
                <a:gd name="T44" fmla="*/ 2147483646 w 48"/>
                <a:gd name="T45" fmla="*/ 2147483646 h 24"/>
                <a:gd name="T46" fmla="*/ 2147483646 w 48"/>
                <a:gd name="T47" fmla="*/ 2147483646 h 24"/>
                <a:gd name="T48" fmla="*/ 2147483646 w 48"/>
                <a:gd name="T49" fmla="*/ 2147483646 h 24"/>
                <a:gd name="T50" fmla="*/ 2147483646 w 48"/>
                <a:gd name="T51" fmla="*/ 2147483646 h 24"/>
                <a:gd name="T52" fmla="*/ 2147483646 w 48"/>
                <a:gd name="T53" fmla="*/ 2147483646 h 24"/>
                <a:gd name="T54" fmla="*/ 2147483646 w 48"/>
                <a:gd name="T55" fmla="*/ 2147483646 h 24"/>
                <a:gd name="T56" fmla="*/ 0 w 48"/>
                <a:gd name="T57" fmla="*/ 2147483646 h 24"/>
                <a:gd name="T58" fmla="*/ 2147483646 w 48"/>
                <a:gd name="T59" fmla="*/ 2147483646 h 24"/>
                <a:gd name="T60" fmla="*/ 2147483646 w 48"/>
                <a:gd name="T61" fmla="*/ 2147483646 h 24"/>
                <a:gd name="T62" fmla="*/ 2147483646 w 48"/>
                <a:gd name="T63" fmla="*/ 2147483646 h 24"/>
                <a:gd name="T64" fmla="*/ 0 w 48"/>
                <a:gd name="T65" fmla="*/ 2147483646 h 24"/>
                <a:gd name="T66" fmla="*/ 2147483646 w 48"/>
                <a:gd name="T67" fmla="*/ 2147483646 h 24"/>
                <a:gd name="T68" fmla="*/ 2147483646 w 48"/>
                <a:gd name="T69" fmla="*/ 2147483646 h 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8"/>
                <a:gd name="T106" fmla="*/ 0 h 24"/>
                <a:gd name="T107" fmla="*/ 48 w 48"/>
                <a:gd name="T108" fmla="*/ 24 h 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8" h="24">
                  <a:moveTo>
                    <a:pt x="24" y="8"/>
                  </a:moveTo>
                  <a:cubicBezTo>
                    <a:pt x="20" y="8"/>
                    <a:pt x="16" y="7"/>
                    <a:pt x="16" y="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20" y="10"/>
                    <a:pt x="24" y="10"/>
                  </a:cubicBezTo>
                  <a:cubicBezTo>
                    <a:pt x="28" y="10"/>
                    <a:pt x="32" y="9"/>
                    <a:pt x="32" y="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7"/>
                    <a:pt x="28" y="8"/>
                    <a:pt x="24" y="8"/>
                  </a:cubicBezTo>
                  <a:close/>
                  <a:moveTo>
                    <a:pt x="24" y="13"/>
                  </a:moveTo>
                  <a:cubicBezTo>
                    <a:pt x="20" y="13"/>
                    <a:pt x="16" y="12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4"/>
                    <a:pt x="20" y="15"/>
                    <a:pt x="24" y="15"/>
                  </a:cubicBezTo>
                  <a:cubicBezTo>
                    <a:pt x="28" y="15"/>
                    <a:pt x="32" y="14"/>
                    <a:pt x="32" y="13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2"/>
                    <a:pt x="28" y="13"/>
                    <a:pt x="24" y="13"/>
                  </a:cubicBezTo>
                  <a:close/>
                  <a:moveTo>
                    <a:pt x="24" y="17"/>
                  </a:moveTo>
                  <a:cubicBezTo>
                    <a:pt x="20" y="17"/>
                    <a:pt x="16" y="16"/>
                    <a:pt x="16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20" y="19"/>
                    <a:pt x="24" y="19"/>
                  </a:cubicBezTo>
                  <a:cubicBezTo>
                    <a:pt x="28" y="19"/>
                    <a:pt x="32" y="19"/>
                    <a:pt x="32" y="1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6"/>
                    <a:pt x="28" y="17"/>
                    <a:pt x="24" y="17"/>
                  </a:cubicBezTo>
                  <a:close/>
                  <a:moveTo>
                    <a:pt x="24" y="22"/>
                  </a:moveTo>
                  <a:cubicBezTo>
                    <a:pt x="20" y="22"/>
                    <a:pt x="16" y="21"/>
                    <a:pt x="16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20" y="24"/>
                    <a:pt x="24" y="24"/>
                  </a:cubicBezTo>
                  <a:cubicBezTo>
                    <a:pt x="28" y="24"/>
                    <a:pt x="32" y="23"/>
                    <a:pt x="32" y="2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28" y="22"/>
                    <a:pt x="24" y="22"/>
                  </a:cubicBezTo>
                  <a:close/>
                  <a:moveTo>
                    <a:pt x="24" y="0"/>
                  </a:moveTo>
                  <a:cubicBezTo>
                    <a:pt x="20" y="0"/>
                    <a:pt x="16" y="1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5"/>
                    <a:pt x="20" y="6"/>
                    <a:pt x="24" y="6"/>
                  </a:cubicBezTo>
                  <a:cubicBezTo>
                    <a:pt x="28" y="6"/>
                    <a:pt x="32" y="5"/>
                    <a:pt x="32" y="4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28" y="0"/>
                    <a:pt x="24" y="0"/>
                  </a:cubicBezTo>
                  <a:close/>
                  <a:moveTo>
                    <a:pt x="41" y="14"/>
                  </a:moveTo>
                  <a:cubicBezTo>
                    <a:pt x="37" y="14"/>
                    <a:pt x="34" y="13"/>
                    <a:pt x="34" y="12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5"/>
                    <a:pt x="37" y="16"/>
                    <a:pt x="41" y="16"/>
                  </a:cubicBezTo>
                  <a:cubicBezTo>
                    <a:pt x="45" y="16"/>
                    <a:pt x="48" y="15"/>
                    <a:pt x="48" y="1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3"/>
                    <a:pt x="45" y="14"/>
                    <a:pt x="41" y="14"/>
                  </a:cubicBezTo>
                  <a:close/>
                  <a:moveTo>
                    <a:pt x="41" y="18"/>
                  </a:moveTo>
                  <a:cubicBezTo>
                    <a:pt x="37" y="18"/>
                    <a:pt x="34" y="17"/>
                    <a:pt x="34" y="16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7" y="19"/>
                    <a:pt x="41" y="19"/>
                  </a:cubicBezTo>
                  <a:cubicBezTo>
                    <a:pt x="45" y="19"/>
                    <a:pt x="48" y="19"/>
                    <a:pt x="48" y="1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7"/>
                    <a:pt x="45" y="18"/>
                    <a:pt x="41" y="18"/>
                  </a:cubicBezTo>
                  <a:close/>
                  <a:moveTo>
                    <a:pt x="41" y="7"/>
                  </a:moveTo>
                  <a:cubicBezTo>
                    <a:pt x="37" y="7"/>
                    <a:pt x="34" y="7"/>
                    <a:pt x="34" y="8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1"/>
                    <a:pt x="37" y="12"/>
                    <a:pt x="41" y="12"/>
                  </a:cubicBezTo>
                  <a:cubicBezTo>
                    <a:pt x="45" y="12"/>
                    <a:pt x="48" y="11"/>
                    <a:pt x="48" y="10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5" y="7"/>
                    <a:pt x="41" y="7"/>
                  </a:cubicBezTo>
                  <a:close/>
                  <a:moveTo>
                    <a:pt x="7" y="17"/>
                  </a:moveTo>
                  <a:cubicBezTo>
                    <a:pt x="3" y="17"/>
                    <a:pt x="0" y="16"/>
                    <a:pt x="0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3" y="19"/>
                    <a:pt x="7" y="19"/>
                  </a:cubicBezTo>
                  <a:cubicBezTo>
                    <a:pt x="10" y="19"/>
                    <a:pt x="13" y="18"/>
                    <a:pt x="13" y="1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0" y="17"/>
                    <a:pt x="7" y="17"/>
                  </a:cubicBezTo>
                  <a:close/>
                  <a:moveTo>
                    <a:pt x="7" y="10"/>
                  </a:moveTo>
                  <a:cubicBezTo>
                    <a:pt x="3" y="10"/>
                    <a:pt x="0" y="11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3" y="15"/>
                    <a:pt x="7" y="15"/>
                  </a:cubicBezTo>
                  <a:cubicBezTo>
                    <a:pt x="10" y="15"/>
                    <a:pt x="13" y="14"/>
                    <a:pt x="13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0" y="10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e 91"/>
          <p:cNvGrpSpPr>
            <a:grpSpLocks noChangeAspect="1"/>
          </p:cNvGrpSpPr>
          <p:nvPr/>
        </p:nvGrpSpPr>
        <p:grpSpPr bwMode="auto">
          <a:xfrm>
            <a:off x="3106471" y="3016869"/>
            <a:ext cx="382587" cy="377825"/>
            <a:chOff x="13227050" y="4341813"/>
            <a:chExt cx="765175" cy="754062"/>
          </a:xfrm>
        </p:grpSpPr>
        <p:sp>
          <p:nvSpPr>
            <p:cNvPr id="176" name="Oval 29"/>
            <p:cNvSpPr>
              <a:spLocks noChangeArrowheads="1"/>
            </p:cNvSpPr>
            <p:nvPr/>
          </p:nvSpPr>
          <p:spPr bwMode="auto">
            <a:xfrm>
              <a:off x="13227050" y="4341813"/>
              <a:ext cx="765175" cy="7540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7" name="Freeform 30"/>
            <p:cNvSpPr>
              <a:spLocks noEditPoints="1"/>
            </p:cNvSpPr>
            <p:nvPr/>
          </p:nvSpPr>
          <p:spPr bwMode="auto">
            <a:xfrm>
              <a:off x="13441363" y="4510088"/>
              <a:ext cx="382588" cy="395287"/>
            </a:xfrm>
            <a:custGeom>
              <a:avLst/>
              <a:gdLst>
                <a:gd name="T0" fmla="*/ 2147483646 w 34"/>
                <a:gd name="T1" fmla="*/ 2147483646 h 35"/>
                <a:gd name="T2" fmla="*/ 2147483646 w 34"/>
                <a:gd name="T3" fmla="*/ 2147483646 h 35"/>
                <a:gd name="T4" fmla="*/ 2147483646 w 34"/>
                <a:gd name="T5" fmla="*/ 0 h 35"/>
                <a:gd name="T6" fmla="*/ 2147483646 w 34"/>
                <a:gd name="T7" fmla="*/ 2147483646 h 35"/>
                <a:gd name="T8" fmla="*/ 2147483646 w 34"/>
                <a:gd name="T9" fmla="*/ 2147483646 h 35"/>
                <a:gd name="T10" fmla="*/ 0 w 34"/>
                <a:gd name="T11" fmla="*/ 2147483646 h 35"/>
                <a:gd name="T12" fmla="*/ 2147483646 w 34"/>
                <a:gd name="T13" fmla="*/ 2147483646 h 35"/>
                <a:gd name="T14" fmla="*/ 2147483646 w 34"/>
                <a:gd name="T15" fmla="*/ 2147483646 h 35"/>
                <a:gd name="T16" fmla="*/ 2147483646 w 34"/>
                <a:gd name="T17" fmla="*/ 2147483646 h 35"/>
                <a:gd name="T18" fmla="*/ 2147483646 w 34"/>
                <a:gd name="T19" fmla="*/ 2147483646 h 35"/>
                <a:gd name="T20" fmla="*/ 2147483646 w 34"/>
                <a:gd name="T21" fmla="*/ 2147483646 h 35"/>
                <a:gd name="T22" fmla="*/ 2147483646 w 34"/>
                <a:gd name="T23" fmla="*/ 2147483646 h 35"/>
                <a:gd name="T24" fmla="*/ 2147483646 w 34"/>
                <a:gd name="T25" fmla="*/ 2147483646 h 35"/>
                <a:gd name="T26" fmla="*/ 2147483646 w 34"/>
                <a:gd name="T27" fmla="*/ 2147483646 h 35"/>
                <a:gd name="T28" fmla="*/ 2147483646 w 34"/>
                <a:gd name="T29" fmla="*/ 2147483646 h 35"/>
                <a:gd name="T30" fmla="*/ 2147483646 w 34"/>
                <a:gd name="T31" fmla="*/ 2147483646 h 35"/>
                <a:gd name="T32" fmla="*/ 2147483646 w 34"/>
                <a:gd name="T33" fmla="*/ 2147483646 h 35"/>
                <a:gd name="T34" fmla="*/ 2147483646 w 34"/>
                <a:gd name="T35" fmla="*/ 2147483646 h 35"/>
                <a:gd name="T36" fmla="*/ 2147483646 w 34"/>
                <a:gd name="T37" fmla="*/ 2147483646 h 35"/>
                <a:gd name="T38" fmla="*/ 2147483646 w 34"/>
                <a:gd name="T39" fmla="*/ 2147483646 h 35"/>
                <a:gd name="T40" fmla="*/ 2147483646 w 34"/>
                <a:gd name="T41" fmla="*/ 2147483646 h 35"/>
                <a:gd name="T42" fmla="*/ 2147483646 w 34"/>
                <a:gd name="T43" fmla="*/ 2147483646 h 35"/>
                <a:gd name="T44" fmla="*/ 2147483646 w 34"/>
                <a:gd name="T45" fmla="*/ 2147483646 h 35"/>
                <a:gd name="T46" fmla="*/ 2147483646 w 34"/>
                <a:gd name="T47" fmla="*/ 2147483646 h 35"/>
                <a:gd name="T48" fmla="*/ 2147483646 w 34"/>
                <a:gd name="T49" fmla="*/ 2147483646 h 35"/>
                <a:gd name="T50" fmla="*/ 2147483646 w 34"/>
                <a:gd name="T51" fmla="*/ 2147483646 h 35"/>
                <a:gd name="T52" fmla="*/ 2147483646 w 34"/>
                <a:gd name="T53" fmla="*/ 2147483646 h 35"/>
                <a:gd name="T54" fmla="*/ 2147483646 w 34"/>
                <a:gd name="T55" fmla="*/ 2147483646 h 35"/>
                <a:gd name="T56" fmla="*/ 2147483646 w 34"/>
                <a:gd name="T57" fmla="*/ 2147483646 h 35"/>
                <a:gd name="T58" fmla="*/ 2147483646 w 34"/>
                <a:gd name="T59" fmla="*/ 2147483646 h 35"/>
                <a:gd name="T60" fmla="*/ 2147483646 w 34"/>
                <a:gd name="T61" fmla="*/ 2147483646 h 3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4"/>
                <a:gd name="T94" fmla="*/ 0 h 35"/>
                <a:gd name="T95" fmla="*/ 34 w 34"/>
                <a:gd name="T96" fmla="*/ 35 h 3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4" h="35">
                  <a:moveTo>
                    <a:pt x="18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7" y="1"/>
                    <a:pt x="1" y="8"/>
                    <a:pt x="0" y="16"/>
                  </a:cubicBezTo>
                  <a:cubicBezTo>
                    <a:pt x="1" y="15"/>
                    <a:pt x="2" y="14"/>
                    <a:pt x="4" y="14"/>
                  </a:cubicBezTo>
                  <a:cubicBezTo>
                    <a:pt x="6" y="14"/>
                    <a:pt x="7" y="15"/>
                    <a:pt x="8" y="17"/>
                  </a:cubicBezTo>
                  <a:cubicBezTo>
                    <a:pt x="9" y="15"/>
                    <a:pt x="11" y="14"/>
                    <a:pt x="12" y="14"/>
                  </a:cubicBezTo>
                  <a:cubicBezTo>
                    <a:pt x="14" y="14"/>
                    <a:pt x="15" y="14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2"/>
                    <a:pt x="14" y="33"/>
                    <a:pt x="12" y="33"/>
                  </a:cubicBezTo>
                  <a:cubicBezTo>
                    <a:pt x="10" y="33"/>
                    <a:pt x="9" y="32"/>
                    <a:pt x="9" y="30"/>
                  </a:cubicBezTo>
                  <a:cubicBezTo>
                    <a:pt x="9" y="29"/>
                    <a:pt x="8" y="29"/>
                    <a:pt x="8" y="29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3"/>
                    <a:pt x="9" y="35"/>
                    <a:pt x="12" y="35"/>
                  </a:cubicBezTo>
                  <a:cubicBezTo>
                    <a:pt x="15" y="35"/>
                    <a:pt x="18" y="33"/>
                    <a:pt x="18" y="30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20" y="14"/>
                    <a:pt x="21" y="14"/>
                  </a:cubicBezTo>
                  <a:cubicBezTo>
                    <a:pt x="23" y="14"/>
                    <a:pt x="25" y="15"/>
                    <a:pt x="25" y="17"/>
                  </a:cubicBezTo>
                  <a:cubicBezTo>
                    <a:pt x="26" y="15"/>
                    <a:pt x="28" y="14"/>
                    <a:pt x="30" y="14"/>
                  </a:cubicBezTo>
                  <a:cubicBezTo>
                    <a:pt x="31" y="14"/>
                    <a:pt x="33" y="15"/>
                    <a:pt x="34" y="16"/>
                  </a:cubicBezTo>
                  <a:cubicBezTo>
                    <a:pt x="33" y="8"/>
                    <a:pt x="26" y="1"/>
                    <a:pt x="18" y="1"/>
                  </a:cubicBezTo>
                  <a:close/>
                  <a:moveTo>
                    <a:pt x="17" y="17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7"/>
                    <a:pt x="17" y="17"/>
                    <a:pt x="17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" name="Groupe 3"/>
          <p:cNvGrpSpPr/>
          <p:nvPr/>
        </p:nvGrpSpPr>
        <p:grpSpPr>
          <a:xfrm>
            <a:off x="2481819" y="3700738"/>
            <a:ext cx="1156625" cy="944275"/>
            <a:chOff x="6206528" y="2910568"/>
            <a:chExt cx="1406527" cy="1064341"/>
          </a:xfrm>
        </p:grpSpPr>
        <p:pic>
          <p:nvPicPr>
            <p:cNvPr id="179" name="Picture 178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2910568"/>
              <a:ext cx="404813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" name="Picture 18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8717" y="3369961"/>
              <a:ext cx="295275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184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005" y="2920923"/>
              <a:ext cx="37465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6" name="78 Imagen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9655" y="2920974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0" name="Picture 189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528" y="3620896"/>
              <a:ext cx="592138" cy="354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1" name="Groupe 77"/>
            <p:cNvGrpSpPr/>
            <p:nvPr/>
          </p:nvGrpSpPr>
          <p:grpSpPr>
            <a:xfrm>
              <a:off x="6773239" y="3566026"/>
              <a:ext cx="502868" cy="360362"/>
              <a:chOff x="1691680" y="5788667"/>
              <a:chExt cx="502868" cy="360362"/>
            </a:xfrm>
          </p:grpSpPr>
          <p:pic>
            <p:nvPicPr>
              <p:cNvPr id="194" name="Picture 193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1680" y="5788667"/>
                <a:ext cx="292100" cy="360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1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46773" y="5898117"/>
                <a:ext cx="147775" cy="202341"/>
              </a:xfrm>
              <a:prstGeom prst="rect">
                <a:avLst/>
              </a:prstGeom>
            </p:spPr>
          </p:pic>
        </p:grpSp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9987" y="3369961"/>
              <a:ext cx="264686" cy="182644"/>
            </a:xfrm>
            <a:prstGeom prst="rect">
              <a:avLst/>
            </a:prstGeom>
          </p:spPr>
        </p:pic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09529" y="3382723"/>
              <a:ext cx="186137" cy="183303"/>
            </a:xfrm>
            <a:prstGeom prst="rect">
              <a:avLst/>
            </a:prstGeom>
          </p:spPr>
        </p:pic>
      </p:grpSp>
      <p:cxnSp>
        <p:nvCxnSpPr>
          <p:cNvPr id="202" name="Elbow Connector 201"/>
          <p:cNvCxnSpPr>
            <a:stCxn id="196" idx="3"/>
            <a:endCxn id="275" idx="1"/>
          </p:cNvCxnSpPr>
          <p:nvPr/>
        </p:nvCxnSpPr>
        <p:spPr>
          <a:xfrm flipV="1">
            <a:off x="1386508" y="3797156"/>
            <a:ext cx="801630" cy="2405076"/>
          </a:xfrm>
          <a:prstGeom prst="bentConnector3">
            <a:avLst>
              <a:gd name="adj1" fmla="val 41852"/>
            </a:avLst>
          </a:prstGeom>
          <a:ln w="63500"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5205" y="5746170"/>
            <a:ext cx="295191" cy="0"/>
          </a:xfrm>
          <a:prstGeom prst="line">
            <a:avLst/>
          </a:prstGeom>
          <a:ln w="63500">
            <a:solidFill>
              <a:srgbClr val="002060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388129" y="5144190"/>
            <a:ext cx="295191" cy="0"/>
          </a:xfrm>
          <a:prstGeom prst="line">
            <a:avLst/>
          </a:prstGeom>
          <a:ln w="63500">
            <a:solidFill>
              <a:srgbClr val="002060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380509" y="4005000"/>
            <a:ext cx="295191" cy="0"/>
          </a:xfrm>
          <a:prstGeom prst="line">
            <a:avLst/>
          </a:prstGeom>
          <a:ln w="63500">
            <a:solidFill>
              <a:srgbClr val="002060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380509" y="3536370"/>
            <a:ext cx="295191" cy="0"/>
          </a:xfrm>
          <a:prstGeom prst="line">
            <a:avLst/>
          </a:prstGeom>
          <a:ln w="63500">
            <a:solidFill>
              <a:srgbClr val="002060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384319" y="2865810"/>
            <a:ext cx="295191" cy="0"/>
          </a:xfrm>
          <a:prstGeom prst="line">
            <a:avLst/>
          </a:prstGeom>
          <a:ln w="63500">
            <a:solidFill>
              <a:srgbClr val="002060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18705" y="4013007"/>
            <a:ext cx="1740607" cy="1421316"/>
          </a:xfrm>
          <a:prstGeom prst="rect">
            <a:avLst/>
          </a:prstGeom>
        </p:spPr>
      </p:pic>
      <p:sp>
        <p:nvSpPr>
          <p:cNvPr id="239" name="Right Arrow 238"/>
          <p:cNvSpPr/>
          <p:nvPr/>
        </p:nvSpPr>
        <p:spPr>
          <a:xfrm>
            <a:off x="3954931" y="4717889"/>
            <a:ext cx="494452" cy="119308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4776607" y="5385571"/>
            <a:ext cx="13285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Customer 360 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scores </a:t>
            </a:r>
          </a:p>
        </p:txBody>
      </p:sp>
      <p:grpSp>
        <p:nvGrpSpPr>
          <p:cNvPr id="246" name="Groupe 70"/>
          <p:cNvGrpSpPr/>
          <p:nvPr/>
        </p:nvGrpSpPr>
        <p:grpSpPr>
          <a:xfrm>
            <a:off x="6933682" y="4045883"/>
            <a:ext cx="1890278" cy="1355359"/>
            <a:chOff x="1991547" y="3354322"/>
            <a:chExt cx="1985998" cy="1585733"/>
          </a:xfrm>
        </p:grpSpPr>
        <p:grpSp>
          <p:nvGrpSpPr>
            <p:cNvPr id="247" name="Groupe 71"/>
            <p:cNvGrpSpPr/>
            <p:nvPr/>
          </p:nvGrpSpPr>
          <p:grpSpPr>
            <a:xfrm>
              <a:off x="2388639" y="3354322"/>
              <a:ext cx="1588906" cy="1585733"/>
              <a:chOff x="3616398" y="2996952"/>
              <a:chExt cx="1588906" cy="1585733"/>
            </a:xfrm>
          </p:grpSpPr>
          <p:sp>
            <p:nvSpPr>
              <p:cNvPr id="282" name="Rectangle 281"/>
              <p:cNvSpPr/>
              <p:nvPr/>
            </p:nvSpPr>
            <p:spPr>
              <a:xfrm>
                <a:off x="3616398" y="3167652"/>
                <a:ext cx="1584176" cy="1368152"/>
              </a:xfrm>
              <a:prstGeom prst="rect">
                <a:avLst/>
              </a:prstGeom>
              <a:solidFill>
                <a:schemeClr val="tx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ZoneTexte 96"/>
              <p:cNvSpPr txBox="1"/>
              <p:nvPr/>
            </p:nvSpPr>
            <p:spPr>
              <a:xfrm>
                <a:off x="4071741" y="2996952"/>
                <a:ext cx="3398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fr-FR" sz="900" b="1" dirty="0" err="1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Churn</a:t>
                </a:r>
                <a:endParaRPr lang="fr-FR" sz="9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4" name="ZoneTexte 97"/>
              <p:cNvSpPr txBox="1"/>
              <p:nvPr/>
            </p:nvSpPr>
            <p:spPr>
              <a:xfrm>
                <a:off x="4467835" y="2996952"/>
                <a:ext cx="30777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fr-FR" sz="900" b="1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X-</a:t>
                </a:r>
                <a:r>
                  <a:rPr lang="fr-FR" sz="900" b="1" dirty="0" err="1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sell</a:t>
                </a:r>
                <a:endParaRPr lang="fr-FR" sz="9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" name="ZoneTexte 98"/>
              <p:cNvSpPr txBox="1"/>
              <p:nvPr/>
            </p:nvSpPr>
            <p:spPr>
              <a:xfrm>
                <a:off x="4820582" y="2996952"/>
                <a:ext cx="38472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fr-FR" sz="900" b="1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Up-</a:t>
                </a:r>
                <a:r>
                  <a:rPr lang="fr-FR" sz="900" b="1" dirty="0" err="1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sell</a:t>
                </a:r>
                <a:endParaRPr lang="fr-FR" sz="9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" name="ZoneTexte 99"/>
              <p:cNvSpPr txBox="1"/>
              <p:nvPr/>
            </p:nvSpPr>
            <p:spPr>
              <a:xfrm>
                <a:off x="3678788" y="2996952"/>
                <a:ext cx="32060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fr-FR" sz="900" b="1" dirty="0" err="1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Fraud</a:t>
                </a:r>
                <a:endParaRPr lang="fr-FR" sz="9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7031" y="3218394"/>
                <a:ext cx="1576082" cy="167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3627031" y="3458956"/>
                <a:ext cx="1576082" cy="167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7031" y="3690562"/>
                <a:ext cx="1576082" cy="167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7031" y="3907730"/>
                <a:ext cx="1576082" cy="167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7031" y="4130752"/>
                <a:ext cx="1576082" cy="167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7031" y="4338359"/>
                <a:ext cx="1576082" cy="167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3" name="Connecteur droit 106"/>
              <p:cNvCxnSpPr/>
              <p:nvPr/>
            </p:nvCxnSpPr>
            <p:spPr>
              <a:xfrm>
                <a:off x="4813406" y="3167652"/>
                <a:ext cx="0" cy="1368152"/>
              </a:xfrm>
              <a:prstGeom prst="line">
                <a:avLst/>
              </a:prstGeom>
              <a:ln w="6350"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necteur droit 107"/>
              <p:cNvCxnSpPr/>
              <p:nvPr/>
            </p:nvCxnSpPr>
            <p:spPr>
              <a:xfrm>
                <a:off x="4418381" y="3167652"/>
                <a:ext cx="0" cy="1368152"/>
              </a:xfrm>
              <a:prstGeom prst="line">
                <a:avLst/>
              </a:prstGeom>
              <a:ln w="6350"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necteur droit 108"/>
              <p:cNvCxnSpPr/>
              <p:nvPr/>
            </p:nvCxnSpPr>
            <p:spPr>
              <a:xfrm>
                <a:off x="4037226" y="3167652"/>
                <a:ext cx="0" cy="1368152"/>
              </a:xfrm>
              <a:prstGeom prst="line">
                <a:avLst/>
              </a:prstGeom>
              <a:ln w="6350"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Rectangle 328"/>
              <p:cNvSpPr/>
              <p:nvPr/>
            </p:nvSpPr>
            <p:spPr>
              <a:xfrm>
                <a:off x="4073493" y="3152646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  <a:sym typeface="Wingdings"/>
                  </a:rPr>
                  <a:t>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4073493" y="3398866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  <a:sym typeface="Wingdings"/>
                  </a:rPr>
                  <a:t>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4840460" y="3398866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  <a:sym typeface="Wingdings"/>
                  </a:rPr>
                  <a:t>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4073493" y="3623388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  <a:sym typeface="Wingdings"/>
                  </a:rPr>
                  <a:t>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3654946" y="4060323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  <a:sym typeface="Wingdings"/>
                  </a:rPr>
                  <a:t>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4449083" y="4058347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sym typeface="Wingdings"/>
                  </a:rPr>
                  <a:t>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4840460" y="4058347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sym typeface="Wingdings"/>
                  </a:rPr>
                  <a:t>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4067944" y="3844299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sym typeface="Wingdings"/>
                  </a:rPr>
                  <a:t>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4840460" y="3839412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  <a:sym typeface="Wingdings"/>
                  </a:rPr>
                  <a:t>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4457916" y="3839412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  <a:sym typeface="Wingdings"/>
                  </a:rPr>
                  <a:t>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4457916" y="4274908"/>
                <a:ext cx="3449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  <a:sym typeface="Wingdings"/>
                  </a:rPr>
                  <a:t>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48" name="Rectangle 247"/>
            <p:cNvSpPr/>
            <p:nvPr/>
          </p:nvSpPr>
          <p:spPr>
            <a:xfrm>
              <a:off x="1991547" y="3528296"/>
              <a:ext cx="360040" cy="1368152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49" name="Picture 2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12" r="26121" b="50000"/>
            <a:stretch/>
          </p:blipFill>
          <p:spPr bwMode="auto">
            <a:xfrm>
              <a:off x="2120280" y="3579038"/>
              <a:ext cx="166372" cy="167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0" name="Picture 2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12" r="26121" b="50000"/>
            <a:stretch/>
          </p:blipFill>
          <p:spPr bwMode="auto">
            <a:xfrm>
              <a:off x="2120280" y="3806728"/>
              <a:ext cx="166372" cy="167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" name="Picture 2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12" r="26121" b="50000"/>
            <a:stretch/>
          </p:blipFill>
          <p:spPr bwMode="auto">
            <a:xfrm>
              <a:off x="2120280" y="4034418"/>
              <a:ext cx="166372" cy="167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2" name="Picture 2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12" r="26121" b="50000"/>
            <a:stretch/>
          </p:blipFill>
          <p:spPr bwMode="auto">
            <a:xfrm>
              <a:off x="2120280" y="4262108"/>
              <a:ext cx="166372" cy="167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" name="ZoneTexte 85"/>
            <p:cNvSpPr txBox="1"/>
            <p:nvPr/>
          </p:nvSpPr>
          <p:spPr>
            <a:xfrm>
              <a:off x="2051729" y="3583008"/>
              <a:ext cx="7053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000" b="1" dirty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71" name="ZoneTexte 86"/>
            <p:cNvSpPr txBox="1"/>
            <p:nvPr/>
          </p:nvSpPr>
          <p:spPr>
            <a:xfrm>
              <a:off x="2047721" y="3813512"/>
              <a:ext cx="7854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000" b="1" dirty="0"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272" name="ZoneTexte 88"/>
            <p:cNvSpPr txBox="1"/>
            <p:nvPr/>
          </p:nvSpPr>
          <p:spPr>
            <a:xfrm>
              <a:off x="2051729" y="4045778"/>
              <a:ext cx="7053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000" b="1" dirty="0"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277" name="ZoneTexte 90"/>
            <p:cNvSpPr txBox="1"/>
            <p:nvPr/>
          </p:nvSpPr>
          <p:spPr>
            <a:xfrm>
              <a:off x="2047721" y="4266953"/>
              <a:ext cx="7854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000" b="1" dirty="0"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pic>
          <p:nvPicPr>
            <p:cNvPr id="278" name="Picture 2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12" r="26121" b="50000"/>
            <a:stretch/>
          </p:blipFill>
          <p:spPr bwMode="auto">
            <a:xfrm>
              <a:off x="2120280" y="4480036"/>
              <a:ext cx="166372" cy="167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9" name="Picture 2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12" r="26121" b="50000"/>
            <a:stretch/>
          </p:blipFill>
          <p:spPr bwMode="auto">
            <a:xfrm>
              <a:off x="2120280" y="4707726"/>
              <a:ext cx="166372" cy="167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0" name="ZoneTexte 93"/>
            <p:cNvSpPr txBox="1"/>
            <p:nvPr/>
          </p:nvSpPr>
          <p:spPr>
            <a:xfrm>
              <a:off x="2051729" y="4491396"/>
              <a:ext cx="7053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000" b="1" dirty="0"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281" name="ZoneTexte 94"/>
            <p:cNvSpPr txBox="1"/>
            <p:nvPr/>
          </p:nvSpPr>
          <p:spPr>
            <a:xfrm>
              <a:off x="2047721" y="4712571"/>
              <a:ext cx="3526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000" b="1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</p:grpSp>
      <p:sp>
        <p:nvSpPr>
          <p:cNvPr id="340" name="TextBox 339"/>
          <p:cNvSpPr txBox="1"/>
          <p:nvPr/>
        </p:nvSpPr>
        <p:spPr>
          <a:xfrm>
            <a:off x="7415339" y="5385571"/>
            <a:ext cx="13285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Customer 360 </a:t>
            </a:r>
            <a:r>
              <a:rPr lang="en-US" sz="12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Next Best Action </a:t>
            </a:r>
          </a:p>
        </p:txBody>
      </p:sp>
      <p:sp>
        <p:nvSpPr>
          <p:cNvPr id="341" name="Right Arrow 340"/>
          <p:cNvSpPr/>
          <p:nvPr/>
        </p:nvSpPr>
        <p:spPr>
          <a:xfrm>
            <a:off x="6336888" y="4717889"/>
            <a:ext cx="494452" cy="119308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TextBox 345"/>
          <p:cNvSpPr txBox="1"/>
          <p:nvPr/>
        </p:nvSpPr>
        <p:spPr>
          <a:xfrm>
            <a:off x="6235387" y="4941635"/>
            <a:ext cx="70218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2060"/>
                </a:solidFill>
                <a:latin typeface="+mj-lt"/>
                <a:cs typeface="Arial" pitchFamily="34" charset="0"/>
              </a:rPr>
              <a:t>Calculation</a:t>
            </a:r>
          </a:p>
        </p:txBody>
      </p:sp>
      <p:cxnSp>
        <p:nvCxnSpPr>
          <p:cNvPr id="238" name="Elbow Connector 237"/>
          <p:cNvCxnSpPr>
            <a:stCxn id="223" idx="3"/>
            <a:endCxn id="275" idx="1"/>
          </p:cNvCxnSpPr>
          <p:nvPr/>
        </p:nvCxnSpPr>
        <p:spPr>
          <a:xfrm>
            <a:off x="1386508" y="1298744"/>
            <a:ext cx="801630" cy="2498412"/>
          </a:xfrm>
          <a:prstGeom prst="bentConnector3">
            <a:avLst>
              <a:gd name="adj1" fmla="val 40494"/>
            </a:avLst>
          </a:prstGeom>
          <a:ln w="63500">
            <a:solidFill>
              <a:srgbClr val="002060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ZoneTexte 6"/>
          <p:cNvSpPr txBox="1"/>
          <p:nvPr/>
        </p:nvSpPr>
        <p:spPr>
          <a:xfrm>
            <a:off x="7665291" y="772328"/>
            <a:ext cx="7518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Actions</a:t>
            </a:r>
          </a:p>
        </p:txBody>
      </p:sp>
      <p:pic>
        <p:nvPicPr>
          <p:cNvPr id="344" name="Image 5" descr="AXA_PNG-02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69" y="4607758"/>
            <a:ext cx="339571" cy="339571"/>
          </a:xfrm>
          <a:prstGeom prst="rect">
            <a:avLst/>
          </a:prstGeom>
        </p:spPr>
      </p:pic>
      <p:sp>
        <p:nvSpPr>
          <p:cNvPr id="345" name="TextBox 344"/>
          <p:cNvSpPr txBox="1"/>
          <p:nvPr/>
        </p:nvSpPr>
        <p:spPr>
          <a:xfrm>
            <a:off x="3567346" y="4962309"/>
            <a:ext cx="70218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2060"/>
                </a:solidFill>
                <a:latin typeface="+mj-lt"/>
                <a:cs typeface="Arial" pitchFamily="34" charset="0"/>
              </a:rPr>
              <a:t>Calculation</a:t>
            </a:r>
          </a:p>
        </p:txBody>
      </p:sp>
      <p:pic>
        <p:nvPicPr>
          <p:cNvPr id="348" name="Image 5" descr="AXA_PNG-02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33" y="4607758"/>
            <a:ext cx="339571" cy="339571"/>
          </a:xfrm>
          <a:prstGeom prst="rect">
            <a:avLst/>
          </a:prstGeom>
        </p:spPr>
      </p:pic>
      <p:sp>
        <p:nvSpPr>
          <p:cNvPr id="349" name="Ellipse 12"/>
          <p:cNvSpPr/>
          <p:nvPr/>
        </p:nvSpPr>
        <p:spPr>
          <a:xfrm>
            <a:off x="2187763" y="5134220"/>
            <a:ext cx="1728192" cy="118854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50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31" y="5225664"/>
            <a:ext cx="1255442" cy="9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1" name="Virage 270"/>
          <p:cNvSpPr/>
          <p:nvPr/>
        </p:nvSpPr>
        <p:spPr>
          <a:xfrm rot="10800000">
            <a:off x="3858908" y="5769832"/>
            <a:ext cx="4193799" cy="366158"/>
          </a:xfrm>
          <a:prstGeom prst="ben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2" name="ZoneTexte 227"/>
          <p:cNvSpPr txBox="1"/>
          <p:nvPr/>
        </p:nvSpPr>
        <p:spPr>
          <a:xfrm>
            <a:off x="3990784" y="5845115"/>
            <a:ext cx="279403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900" dirty="0">
                <a:solidFill>
                  <a:srgbClr val="002060"/>
                </a:solidFill>
                <a:latin typeface="+mj-lt"/>
                <a:cs typeface="Arial" pitchFamily="34" charset="0"/>
              </a:rPr>
              <a:t>Clean data + Meta data + Customer key &amp; scores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12437" y="3109209"/>
            <a:ext cx="2021746" cy="713348"/>
          </a:xfrm>
          <a:prstGeom prst="rect">
            <a:avLst/>
          </a:prstGeom>
        </p:spPr>
      </p:pic>
      <p:pic>
        <p:nvPicPr>
          <p:cNvPr id="363" name="Picture 36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1244" y="3556703"/>
            <a:ext cx="605759" cy="26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6934891" y="1370671"/>
            <a:ext cx="2047031" cy="2530182"/>
          </a:xfrm>
          <a:prstGeom prst="roundRect">
            <a:avLst>
              <a:gd name="adj" fmla="val 4837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ZoneTexte 165"/>
          <p:cNvSpPr txBox="1"/>
          <p:nvPr/>
        </p:nvSpPr>
        <p:spPr>
          <a:xfrm>
            <a:off x="6996530" y="1888063"/>
            <a:ext cx="192450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rgbClr val="00206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1050" dirty="0"/>
              <a:t>Smart advertising | Customer segmentation | C. Sat optimization | Campaigns definition and monitoring</a:t>
            </a:r>
          </a:p>
        </p:txBody>
      </p:sp>
      <p:sp>
        <p:nvSpPr>
          <p:cNvPr id="366" name="ZoneTexte 166"/>
          <p:cNvSpPr txBox="1"/>
          <p:nvPr/>
        </p:nvSpPr>
        <p:spPr>
          <a:xfrm>
            <a:off x="6996530" y="2792061"/>
            <a:ext cx="193572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1050">
                <a:solidFill>
                  <a:srgbClr val="00206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Customer Segmentation | Hot lead….</a:t>
            </a:r>
          </a:p>
        </p:txBody>
      </p:sp>
      <p:sp>
        <p:nvSpPr>
          <p:cNvPr id="367" name="ZoneTexte 239"/>
          <p:cNvSpPr txBox="1"/>
          <p:nvPr/>
        </p:nvSpPr>
        <p:spPr>
          <a:xfrm>
            <a:off x="6996530" y="3404040"/>
            <a:ext cx="194185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1050">
                <a:solidFill>
                  <a:srgbClr val="00206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Fraud detection | Network optimization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6996530" y="1703967"/>
            <a:ext cx="9642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Marketing: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6996530" y="2629683"/>
            <a:ext cx="9642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Call Centers: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6996530" y="3229200"/>
            <a:ext cx="11606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Claims &amp; Fraud: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6996530" y="1409949"/>
            <a:ext cx="9642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Pricing:</a:t>
            </a:r>
          </a:p>
        </p:txBody>
      </p:sp>
      <p:sp>
        <p:nvSpPr>
          <p:cNvPr id="372" name="ZoneTexte 166"/>
          <p:cNvSpPr txBox="1"/>
          <p:nvPr/>
        </p:nvSpPr>
        <p:spPr>
          <a:xfrm>
            <a:off x="7524802" y="1420835"/>
            <a:ext cx="106939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1050">
                <a:solidFill>
                  <a:srgbClr val="00206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New variables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358077" y="6317357"/>
            <a:ext cx="1285479" cy="436576"/>
            <a:chOff x="4420397" y="6209762"/>
            <a:chExt cx="1285479" cy="436576"/>
          </a:xfrm>
        </p:grpSpPr>
        <p:sp>
          <p:nvSpPr>
            <p:cNvPr id="14" name="Rounded Rectangle 13"/>
            <p:cNvSpPr/>
            <p:nvPr/>
          </p:nvSpPr>
          <p:spPr>
            <a:xfrm>
              <a:off x="4420397" y="6209762"/>
              <a:ext cx="1285479" cy="43657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ACE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</a:rPr>
                <a:t>CRM</a:t>
              </a:r>
            </a:p>
          </p:txBody>
        </p:sp>
        <p:pic>
          <p:nvPicPr>
            <p:cNvPr id="15" name="Picture 14"/>
            <p:cNvPicPr>
              <a:picLocks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000" y="6427428"/>
              <a:ext cx="197872" cy="172762"/>
            </a:xfrm>
            <a:prstGeom prst="rect">
              <a:avLst/>
            </a:prstGeom>
          </p:spPr>
        </p:pic>
      </p:grpSp>
      <p:sp>
        <p:nvSpPr>
          <p:cNvPr id="218" name="Virage 270"/>
          <p:cNvSpPr/>
          <p:nvPr/>
        </p:nvSpPr>
        <p:spPr>
          <a:xfrm rot="10800000" flipH="1">
            <a:off x="3052234" y="6277457"/>
            <a:ext cx="1224017" cy="366158"/>
          </a:xfrm>
          <a:prstGeom prst="ben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812437" y="1180359"/>
            <a:ext cx="2158472" cy="1937730"/>
          </a:xfrm>
          <a:prstGeom prst="rect">
            <a:avLst/>
          </a:prstGeom>
        </p:spPr>
      </p:pic>
      <p:sp>
        <p:nvSpPr>
          <p:cNvPr id="219" name="Oval 218"/>
          <p:cNvSpPr/>
          <p:nvPr/>
        </p:nvSpPr>
        <p:spPr>
          <a:xfrm>
            <a:off x="900715" y="14671"/>
            <a:ext cx="315599" cy="262364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319937" y="72334"/>
            <a:ext cx="7457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+mj-lt"/>
                <a:cs typeface="Arial" pitchFamily="34" charset="0"/>
              </a:rPr>
              <a:t>Core data</a:t>
            </a:r>
          </a:p>
        </p:txBody>
      </p:sp>
      <p:sp>
        <p:nvSpPr>
          <p:cNvPr id="221" name="Oval 220"/>
          <p:cNvSpPr/>
          <p:nvPr/>
        </p:nvSpPr>
        <p:spPr>
          <a:xfrm>
            <a:off x="2232023" y="14671"/>
            <a:ext cx="315599" cy="262364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2663959" y="72334"/>
            <a:ext cx="7457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+mj-lt"/>
                <a:cs typeface="Arial" pitchFamily="34" charset="0"/>
              </a:rPr>
              <a:t>CRM data</a:t>
            </a:r>
          </a:p>
        </p:txBody>
      </p:sp>
      <p:sp>
        <p:nvSpPr>
          <p:cNvPr id="241" name="Oval 240"/>
          <p:cNvSpPr/>
          <p:nvPr/>
        </p:nvSpPr>
        <p:spPr>
          <a:xfrm>
            <a:off x="3538125" y="14671"/>
            <a:ext cx="315599" cy="262364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4002719" y="72334"/>
            <a:ext cx="7457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+mj-lt"/>
                <a:cs typeface="Arial" pitchFamily="34" charset="0"/>
              </a:rPr>
              <a:t>Other data</a:t>
            </a:r>
          </a:p>
        </p:txBody>
      </p:sp>
      <p:grpSp>
        <p:nvGrpSpPr>
          <p:cNvPr id="243" name="Groupe 100"/>
          <p:cNvGrpSpPr>
            <a:grpSpLocks noChangeAspect="1"/>
          </p:cNvGrpSpPr>
          <p:nvPr/>
        </p:nvGrpSpPr>
        <p:grpSpPr bwMode="auto">
          <a:xfrm>
            <a:off x="4920140" y="5942"/>
            <a:ext cx="315889" cy="321132"/>
            <a:chOff x="8826500" y="7989888"/>
            <a:chExt cx="765175" cy="777875"/>
          </a:xfrm>
        </p:grpSpPr>
        <p:sp>
          <p:nvSpPr>
            <p:cNvPr id="244" name="Oval 53"/>
            <p:cNvSpPr>
              <a:spLocks noChangeArrowheads="1"/>
            </p:cNvSpPr>
            <p:nvPr/>
          </p:nvSpPr>
          <p:spPr bwMode="auto">
            <a:xfrm>
              <a:off x="8826500" y="7989888"/>
              <a:ext cx="765175" cy="77787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53" name="Freeform 54"/>
            <p:cNvSpPr>
              <a:spLocks noEditPoints="1"/>
            </p:cNvSpPr>
            <p:nvPr/>
          </p:nvSpPr>
          <p:spPr bwMode="auto">
            <a:xfrm>
              <a:off x="8972550" y="8135938"/>
              <a:ext cx="495300" cy="484187"/>
            </a:xfrm>
            <a:custGeom>
              <a:avLst/>
              <a:gdLst>
                <a:gd name="T0" fmla="*/ 2147483646 w 44"/>
                <a:gd name="T1" fmla="*/ 2147483646 h 43"/>
                <a:gd name="T2" fmla="*/ 2147483646 w 44"/>
                <a:gd name="T3" fmla="*/ 2147483646 h 43"/>
                <a:gd name="T4" fmla="*/ 2147483646 w 44"/>
                <a:gd name="T5" fmla="*/ 2147483646 h 43"/>
                <a:gd name="T6" fmla="*/ 2147483646 w 44"/>
                <a:gd name="T7" fmla="*/ 2147483646 h 43"/>
                <a:gd name="T8" fmla="*/ 2147483646 w 44"/>
                <a:gd name="T9" fmla="*/ 2147483646 h 43"/>
                <a:gd name="T10" fmla="*/ 2147483646 w 44"/>
                <a:gd name="T11" fmla="*/ 2147483646 h 43"/>
                <a:gd name="T12" fmla="*/ 2147483646 w 44"/>
                <a:gd name="T13" fmla="*/ 2147483646 h 43"/>
                <a:gd name="T14" fmla="*/ 2147483646 w 44"/>
                <a:gd name="T15" fmla="*/ 2147483646 h 43"/>
                <a:gd name="T16" fmla="*/ 2147483646 w 44"/>
                <a:gd name="T17" fmla="*/ 2147483646 h 43"/>
                <a:gd name="T18" fmla="*/ 2147483646 w 44"/>
                <a:gd name="T19" fmla="*/ 2147483646 h 43"/>
                <a:gd name="T20" fmla="*/ 2147483646 w 44"/>
                <a:gd name="T21" fmla="*/ 2147483646 h 43"/>
                <a:gd name="T22" fmla="*/ 2147483646 w 44"/>
                <a:gd name="T23" fmla="*/ 2147483646 h 43"/>
                <a:gd name="T24" fmla="*/ 2147483646 w 44"/>
                <a:gd name="T25" fmla="*/ 2147483646 h 43"/>
                <a:gd name="T26" fmla="*/ 2147483646 w 44"/>
                <a:gd name="T27" fmla="*/ 2147483646 h 43"/>
                <a:gd name="T28" fmla="*/ 2147483646 w 44"/>
                <a:gd name="T29" fmla="*/ 2147483646 h 43"/>
                <a:gd name="T30" fmla="*/ 2147483646 w 44"/>
                <a:gd name="T31" fmla="*/ 2147483646 h 43"/>
                <a:gd name="T32" fmla="*/ 2147483646 w 44"/>
                <a:gd name="T33" fmla="*/ 2147483646 h 43"/>
                <a:gd name="T34" fmla="*/ 2147483646 w 44"/>
                <a:gd name="T35" fmla="*/ 2147483646 h 43"/>
                <a:gd name="T36" fmla="*/ 2147483646 w 44"/>
                <a:gd name="T37" fmla="*/ 2147483646 h 43"/>
                <a:gd name="T38" fmla="*/ 2147483646 w 44"/>
                <a:gd name="T39" fmla="*/ 2147483646 h 43"/>
                <a:gd name="T40" fmla="*/ 2147483646 w 44"/>
                <a:gd name="T41" fmla="*/ 2147483646 h 43"/>
                <a:gd name="T42" fmla="*/ 2147483646 w 44"/>
                <a:gd name="T43" fmla="*/ 2147483646 h 43"/>
                <a:gd name="T44" fmla="*/ 2147483646 w 44"/>
                <a:gd name="T45" fmla="*/ 2147483646 h 43"/>
                <a:gd name="T46" fmla="*/ 2147483646 w 44"/>
                <a:gd name="T47" fmla="*/ 2147483646 h 43"/>
                <a:gd name="T48" fmla="*/ 2147483646 w 44"/>
                <a:gd name="T49" fmla="*/ 2147483646 h 43"/>
                <a:gd name="T50" fmla="*/ 2147483646 w 44"/>
                <a:gd name="T51" fmla="*/ 2147483646 h 43"/>
                <a:gd name="T52" fmla="*/ 2147483646 w 44"/>
                <a:gd name="T53" fmla="*/ 2147483646 h 43"/>
                <a:gd name="T54" fmla="*/ 0 w 44"/>
                <a:gd name="T55" fmla="*/ 2147483646 h 43"/>
                <a:gd name="T56" fmla="*/ 2147483646 w 44"/>
                <a:gd name="T57" fmla="*/ 2147483646 h 43"/>
                <a:gd name="T58" fmla="*/ 2147483646 w 44"/>
                <a:gd name="T59" fmla="*/ 2147483646 h 43"/>
                <a:gd name="T60" fmla="*/ 2147483646 w 44"/>
                <a:gd name="T61" fmla="*/ 2147483646 h 43"/>
                <a:gd name="T62" fmla="*/ 2147483646 w 44"/>
                <a:gd name="T63" fmla="*/ 2147483646 h 43"/>
                <a:gd name="T64" fmla="*/ 2147483646 w 44"/>
                <a:gd name="T65" fmla="*/ 2147483646 h 43"/>
                <a:gd name="T66" fmla="*/ 2147483646 w 44"/>
                <a:gd name="T67" fmla="*/ 2147483646 h 43"/>
                <a:gd name="T68" fmla="*/ 2147483646 w 44"/>
                <a:gd name="T69" fmla="*/ 2147483646 h 43"/>
                <a:gd name="T70" fmla="*/ 2147483646 w 44"/>
                <a:gd name="T71" fmla="*/ 2147483646 h 43"/>
                <a:gd name="T72" fmla="*/ 2147483646 w 44"/>
                <a:gd name="T73" fmla="*/ 2147483646 h 43"/>
                <a:gd name="T74" fmla="*/ 2147483646 w 44"/>
                <a:gd name="T75" fmla="*/ 2147483646 h 43"/>
                <a:gd name="T76" fmla="*/ 2147483646 w 44"/>
                <a:gd name="T77" fmla="*/ 2147483646 h 43"/>
                <a:gd name="T78" fmla="*/ 2147483646 w 44"/>
                <a:gd name="T79" fmla="*/ 2147483646 h 43"/>
                <a:gd name="T80" fmla="*/ 2147483646 w 44"/>
                <a:gd name="T81" fmla="*/ 2147483646 h 43"/>
                <a:gd name="T82" fmla="*/ 2147483646 w 44"/>
                <a:gd name="T83" fmla="*/ 2147483646 h 43"/>
                <a:gd name="T84" fmla="*/ 2147483646 w 44"/>
                <a:gd name="T85" fmla="*/ 2147483646 h 43"/>
                <a:gd name="T86" fmla="*/ 2147483646 w 44"/>
                <a:gd name="T87" fmla="*/ 2147483646 h 43"/>
                <a:gd name="T88" fmla="*/ 2147483646 w 44"/>
                <a:gd name="T89" fmla="*/ 2147483646 h 43"/>
                <a:gd name="T90" fmla="*/ 2147483646 w 44"/>
                <a:gd name="T91" fmla="*/ 2147483646 h 43"/>
                <a:gd name="T92" fmla="*/ 2147483646 w 44"/>
                <a:gd name="T93" fmla="*/ 2147483646 h 43"/>
                <a:gd name="T94" fmla="*/ 2147483646 w 44"/>
                <a:gd name="T95" fmla="*/ 2147483646 h 43"/>
                <a:gd name="T96" fmla="*/ 2147483646 w 44"/>
                <a:gd name="T97" fmla="*/ 0 h 43"/>
                <a:gd name="T98" fmla="*/ 2147483646 w 44"/>
                <a:gd name="T99" fmla="*/ 2147483646 h 43"/>
                <a:gd name="T100" fmla="*/ 2147483646 w 44"/>
                <a:gd name="T101" fmla="*/ 0 h 43"/>
                <a:gd name="T102" fmla="*/ 2147483646 w 44"/>
                <a:gd name="T103" fmla="*/ 2147483646 h 43"/>
                <a:gd name="T104" fmla="*/ 2147483646 w 44"/>
                <a:gd name="T105" fmla="*/ 2147483646 h 43"/>
                <a:gd name="T106" fmla="*/ 2147483646 w 44"/>
                <a:gd name="T107" fmla="*/ 2147483646 h 43"/>
                <a:gd name="T108" fmla="*/ 2147483646 w 44"/>
                <a:gd name="T109" fmla="*/ 2147483646 h 43"/>
                <a:gd name="T110" fmla="*/ 2147483646 w 44"/>
                <a:gd name="T111" fmla="*/ 2147483646 h 43"/>
                <a:gd name="T112" fmla="*/ 2147483646 w 44"/>
                <a:gd name="T113" fmla="*/ 2147483646 h 4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4"/>
                <a:gd name="T172" fmla="*/ 0 h 43"/>
                <a:gd name="T173" fmla="*/ 44 w 44"/>
                <a:gd name="T174" fmla="*/ 43 h 4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4" h="43">
                  <a:moveTo>
                    <a:pt x="41" y="17"/>
                  </a:moveTo>
                  <a:cubicBezTo>
                    <a:pt x="41" y="16"/>
                    <a:pt x="41" y="15"/>
                    <a:pt x="41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9"/>
                    <a:pt x="36" y="9"/>
                    <a:pt x="36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29" y="8"/>
                    <a:pt x="28" y="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2"/>
                    <a:pt x="22" y="12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20"/>
                    <a:pt x="22" y="2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4" y="28"/>
                    <a:pt x="35" y="27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3"/>
                    <a:pt x="40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18"/>
                    <a:pt x="44" y="18"/>
                    <a:pt x="44" y="18"/>
                  </a:cubicBezTo>
                  <a:lnTo>
                    <a:pt x="41" y="17"/>
                  </a:lnTo>
                  <a:close/>
                  <a:moveTo>
                    <a:pt x="35" y="18"/>
                  </a:moveTo>
                  <a:cubicBezTo>
                    <a:pt x="35" y="21"/>
                    <a:pt x="33" y="22"/>
                    <a:pt x="30" y="22"/>
                  </a:cubicBezTo>
                  <a:cubicBezTo>
                    <a:pt x="28" y="21"/>
                    <a:pt x="27" y="19"/>
                    <a:pt x="27" y="17"/>
                  </a:cubicBezTo>
                  <a:cubicBezTo>
                    <a:pt x="28" y="15"/>
                    <a:pt x="30" y="13"/>
                    <a:pt x="32" y="14"/>
                  </a:cubicBezTo>
                  <a:cubicBezTo>
                    <a:pt x="34" y="14"/>
                    <a:pt x="36" y="16"/>
                    <a:pt x="35" y="18"/>
                  </a:cubicBezTo>
                  <a:close/>
                  <a:moveTo>
                    <a:pt x="20" y="32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8"/>
                    <a:pt x="17" y="28"/>
                    <a:pt x="16" y="2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11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2" y="31"/>
                    <a:pt x="2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4" y="37"/>
                    <a:pt x="4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9" y="40"/>
                    <a:pt x="10" y="40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9"/>
                    <a:pt x="15" y="39"/>
                    <a:pt x="15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3"/>
                  </a:cubicBezTo>
                  <a:lnTo>
                    <a:pt x="20" y="32"/>
                  </a:lnTo>
                  <a:close/>
                  <a:moveTo>
                    <a:pt x="11" y="35"/>
                  </a:moveTo>
                  <a:cubicBezTo>
                    <a:pt x="9" y="36"/>
                    <a:pt x="7" y="35"/>
                    <a:pt x="7" y="33"/>
                  </a:cubicBezTo>
                  <a:cubicBezTo>
                    <a:pt x="7" y="31"/>
                    <a:pt x="8" y="30"/>
                    <a:pt x="10" y="29"/>
                  </a:cubicBezTo>
                  <a:cubicBezTo>
                    <a:pt x="11" y="29"/>
                    <a:pt x="13" y="30"/>
                    <a:pt x="13" y="32"/>
                  </a:cubicBezTo>
                  <a:cubicBezTo>
                    <a:pt x="14" y="33"/>
                    <a:pt x="12" y="35"/>
                    <a:pt x="11" y="35"/>
                  </a:cubicBezTo>
                  <a:close/>
                  <a:moveTo>
                    <a:pt x="8" y="7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1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lnTo>
                    <a:pt x="8" y="7"/>
                  </a:lnTo>
                  <a:close/>
                  <a:moveTo>
                    <a:pt x="14" y="4"/>
                  </a:moveTo>
                  <a:cubicBezTo>
                    <a:pt x="15" y="4"/>
                    <a:pt x="16" y="5"/>
                    <a:pt x="16" y="6"/>
                  </a:cubicBezTo>
                  <a:cubicBezTo>
                    <a:pt x="16" y="7"/>
                    <a:pt x="16" y="8"/>
                    <a:pt x="14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6"/>
                    <a:pt x="12" y="5"/>
                    <a:pt x="1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254" name="TextBox 253"/>
          <p:cNvSpPr txBox="1"/>
          <p:nvPr/>
        </p:nvSpPr>
        <p:spPr>
          <a:xfrm>
            <a:off x="5322164" y="91417"/>
            <a:ext cx="11328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+mj-lt"/>
                <a:cs typeface="Arial" pitchFamily="34" charset="0"/>
              </a:rPr>
              <a:t>Data Cleansing</a:t>
            </a:r>
          </a:p>
        </p:txBody>
      </p:sp>
      <p:sp>
        <p:nvSpPr>
          <p:cNvPr id="232" name="Rectángulo: esquinas redondeadas 231">
            <a:extLst>
              <a:ext uri="{FF2B5EF4-FFF2-40B4-BE49-F238E27FC236}">
                <a16:creationId xmlns:a16="http://schemas.microsoft.com/office/drawing/2014/main" id="{53205AF8-4125-461A-86BD-ABDE2A8590E6}"/>
              </a:ext>
            </a:extLst>
          </p:cNvPr>
          <p:cNvSpPr/>
          <p:nvPr/>
        </p:nvSpPr>
        <p:spPr>
          <a:xfrm>
            <a:off x="3884806" y="5458058"/>
            <a:ext cx="1740607" cy="884191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Existe alguna definición de esta interacción entre el </a:t>
            </a:r>
            <a:r>
              <a:rPr lang="es-ES_tradnl" sz="1200" dirty="0" err="1"/>
              <a:t>Datalake</a:t>
            </a:r>
            <a:r>
              <a:rPr lang="es-ES_tradnl" sz="1200" dirty="0"/>
              <a:t> y el </a:t>
            </a:r>
            <a:r>
              <a:rPr lang="es-ES_tradnl" sz="1200" dirty="0" err="1"/>
              <a:t>crm</a:t>
            </a:r>
            <a:r>
              <a:rPr lang="es-ES_tradnl" sz="1200" dirty="0"/>
              <a:t>?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8054870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en-GB" smtClean="0"/>
              <a:pPr/>
              <a:t>19</a:t>
            </a:fld>
            <a:r>
              <a:rPr lang="en-GB" dirty="0"/>
              <a:t>   |  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7695" y="384846"/>
            <a:ext cx="8220362" cy="338137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2200" dirty="0"/>
              <a:t>Roadmap of Data Foundation for generating benefits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-86905" y="908030"/>
            <a:ext cx="1169743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Domain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7683" y="908030"/>
            <a:ext cx="2244836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AXA Gulf Priorities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500777" y="908030"/>
            <a:ext cx="2114037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Expected Benefits</a:t>
            </a:r>
            <a:endParaRPr lang="en-US" sz="1050" b="1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0209" y="1366379"/>
            <a:ext cx="847531" cy="1704524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DATA QUALITY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46584" y="1369810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(267.1) Localization / Address</a:t>
            </a:r>
          </a:p>
          <a:p>
            <a:pPr algn="ctr"/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50428" y="1369810"/>
            <a:ext cx="29282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CRM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,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Risk Accumulation, Procurement Health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($720 K) and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FWA (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$750K)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6584" y="1722735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(267.1) Broker</a:t>
            </a:r>
          </a:p>
          <a:p>
            <a:pPr algn="ctr"/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50428" y="1717005"/>
            <a:ext cx="29282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CRM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,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Healthcare Transformation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and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Retention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($440K) 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046584" y="2075660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(267.1) Provider</a:t>
            </a:r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150428" y="2064200"/>
            <a:ext cx="29282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Healthcare Transformation, Procurement Health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($720 K) and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FWA (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$750K) 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90209" y="3422723"/>
            <a:ext cx="847531" cy="100317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MASTER DATA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90209" y="5251530"/>
            <a:ext cx="847531" cy="1000595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BUSINESS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INTEL.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089571" y="794801"/>
            <a:ext cx="1409867" cy="510778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Total                  Cash Out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4398057" y="1369809"/>
            <a:ext cx="821179" cy="979207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$98K</a:t>
            </a:r>
          </a:p>
        </p:txBody>
      </p:sp>
      <p:cxnSp>
        <p:nvCxnSpPr>
          <p:cNvPr id="91" name="Connecteur droit 11"/>
          <p:cNvCxnSpPr/>
          <p:nvPr/>
        </p:nvCxnSpPr>
        <p:spPr>
          <a:xfrm flipV="1">
            <a:off x="4232009" y="1317082"/>
            <a:ext cx="0" cy="5120640"/>
          </a:xfrm>
          <a:prstGeom prst="line">
            <a:avLst/>
          </a:prstGeom>
          <a:ln w="3175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2655215" y="908030"/>
            <a:ext cx="2244836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Complexity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3423318" y="1369810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LOW</a:t>
            </a:r>
          </a:p>
          <a:p>
            <a:pPr algn="ctr"/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3434204" y="1721016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LOW</a:t>
            </a:r>
          </a:p>
          <a:p>
            <a:pPr algn="ctr"/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434204" y="2072222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LOW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1851094" y="908030"/>
            <a:ext cx="2244836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Value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2641307" y="1369810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2641307" y="1721016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2641307" y="2072222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046584" y="2423428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(272.1) Sales &amp; Distribution / KPIs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150428" y="2423428"/>
            <a:ext cx="29282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CRM, X-Sell High Margin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($23.6M) and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Retention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($440K) 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3434204" y="2423428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LOW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2641307" y="2423428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4398057" y="2423428"/>
            <a:ext cx="1697363" cy="284816"/>
          </a:xfrm>
          <a:prstGeom prst="rect">
            <a:avLst/>
          </a:prstGeom>
          <a:pattFill prst="narHorz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Included into 272.1 Evolution of CDB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1046584" y="2786087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Claims Health</a:t>
            </a:r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150428" y="2786087"/>
            <a:ext cx="29282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Healthcare Transformation, Procurement Health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($720 K)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434204" y="2786087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641307" y="2786087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5274241" y="2786087"/>
            <a:ext cx="821179" cy="2848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$35K </a:t>
            </a:r>
          </a:p>
          <a:p>
            <a:pPr algn="ctr"/>
            <a:r>
              <a:rPr lang="en-US" sz="6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(not budgeted) </a:t>
            </a:r>
            <a:endParaRPr lang="en-US" sz="8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1046584" y="3422723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(272.1) Evolution of CDB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6150428" y="3422723"/>
            <a:ext cx="29282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CRM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,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X-Sell High Margin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($23.6M)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and 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Retention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($440K) 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3434204" y="3422723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LOW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2640846" y="3422723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4398057" y="3422723"/>
            <a:ext cx="8211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$62K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1046584" y="3781903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(272.1 + 729.1) </a:t>
            </a:r>
          </a:p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Broker DB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6150428" y="3781903"/>
            <a:ext cx="29282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CRM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and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Healthcare Transformation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and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Retention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($440K) 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3434204" y="3781903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LOW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2640846" y="3781903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4398057" y="3781903"/>
            <a:ext cx="8211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$76K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1046584" y="4141083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(272.1) Provider DB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6150428" y="4141083"/>
            <a:ext cx="29282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Healthcare Transformation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and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Procurement Health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($720 K)</a:t>
            </a:r>
          </a:p>
        </p:txBody>
      </p:sp>
      <p:sp>
        <p:nvSpPr>
          <p:cNvPr id="138" name="Rectangle 137"/>
          <p:cNvSpPr/>
          <p:nvPr/>
        </p:nvSpPr>
        <p:spPr bwMode="auto">
          <a:xfrm>
            <a:off x="3434204" y="4141083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LOW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2640846" y="4141083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1046584" y="5251530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(868.1) MIS Improvements for </a:t>
            </a:r>
            <a:r>
              <a:rPr lang="en-US" sz="9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HSBC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6150428" y="5251530"/>
            <a:ext cx="29282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HSBC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partnership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Project funded by the HSBC partnership IT budget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434204" y="5251530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2641307" y="5251530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4398057" y="5251530"/>
            <a:ext cx="821179" cy="2848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$61K</a:t>
            </a:r>
          </a:p>
          <a:p>
            <a:pPr algn="ctr"/>
            <a:r>
              <a:rPr lang="en-US" sz="6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(HSBC IT budget)</a:t>
            </a:r>
          </a:p>
        </p:txBody>
      </p:sp>
      <p:sp>
        <p:nvSpPr>
          <p:cNvPr id="158" name="Rectangle 157"/>
          <p:cNvSpPr/>
          <p:nvPr/>
        </p:nvSpPr>
        <p:spPr bwMode="auto">
          <a:xfrm>
            <a:off x="1046584" y="5615240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(298.1) Data Visualization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6150428" y="5615240"/>
            <a:ext cx="29282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Value generated Y1: ($170 K /1.5) - $71 K =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+ $42 K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Value generated Y2: ($170 K ) - $50 K =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+ $120 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3434204" y="5615240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2641307" y="5615240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4398057" y="5615239"/>
            <a:ext cx="821179" cy="118872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Project: $14K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61823" y="6704794"/>
            <a:ext cx="507892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cs typeface="Arial" pitchFamily="34" charset="0"/>
              </a:rPr>
              <a:t>*: 50K$ for CIRIS Reports + 120K$ for ABS resources dedicated to reporting 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1046584" y="5970964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(313.1) New actuarial analysis solution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6150428" y="5970964"/>
            <a:ext cx="29282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Reduce the yearly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SAS license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($50 K) =&gt; Savings of +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$38K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as from Year 2 onwards 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3434204" y="5970964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2641307" y="5970964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4398057" y="5970964"/>
            <a:ext cx="8211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$70K 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14" y="5775831"/>
            <a:ext cx="212342" cy="212342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742" y="6147004"/>
            <a:ext cx="212342" cy="212342"/>
          </a:xfrm>
          <a:prstGeom prst="rect">
            <a:avLst/>
          </a:prstGeom>
        </p:spPr>
      </p:pic>
      <p:sp>
        <p:nvSpPr>
          <p:cNvPr id="82" name="Rounded Rectangle 81"/>
          <p:cNvSpPr/>
          <p:nvPr/>
        </p:nvSpPr>
        <p:spPr>
          <a:xfrm>
            <a:off x="4999238" y="794801"/>
            <a:ext cx="1409867" cy="510778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Internal                   Cost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5274241" y="1369809"/>
            <a:ext cx="821179" cy="979207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$60K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5274241" y="3422723"/>
            <a:ext cx="8211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$52K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5274241" y="3781903"/>
            <a:ext cx="8211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$12K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4398164" y="4141083"/>
            <a:ext cx="8211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$46K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5274348" y="4141083"/>
            <a:ext cx="8211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$10K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1046584" y="4499700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(272.1) Product DB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640846" y="4499700"/>
            <a:ext cx="688025" cy="284816"/>
          </a:xfrm>
          <a:prstGeom prst="rect">
            <a:avLst/>
          </a:prstGeom>
          <a:solidFill>
            <a:srgbClr val="FF000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chemeClr val="bg1"/>
                </a:solidFill>
                <a:latin typeface="Century Gothic"/>
                <a:cs typeface="Calibri" panose="020F0502020204030204" pitchFamily="34" charset="0"/>
              </a:rPr>
              <a:t>LOW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3423318" y="4499700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4398057" y="4499700"/>
            <a:ext cx="821179" cy="284816"/>
          </a:xfrm>
          <a:prstGeom prst="rect">
            <a:avLst/>
          </a:prstGeom>
          <a:pattFill prst="narHorz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- $46K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5274241" y="4499700"/>
            <a:ext cx="821179" cy="284816"/>
          </a:xfrm>
          <a:prstGeom prst="rect">
            <a:avLst/>
          </a:prstGeom>
          <a:pattFill prst="narHorz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- $10K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50428" y="4499700"/>
            <a:ext cx="29282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u="sng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Remaining budget in 2017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=&gt; the project will not be launched 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277614" y="5615240"/>
            <a:ext cx="8211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$6K 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5274242" y="5970964"/>
            <a:ext cx="8211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$4K </a:t>
            </a:r>
          </a:p>
        </p:txBody>
      </p:sp>
      <p:cxnSp>
        <p:nvCxnSpPr>
          <p:cNvPr id="3" name="Curved Connector 2"/>
          <p:cNvCxnSpPr>
            <a:stCxn id="107" idx="3"/>
            <a:endCxn id="125" idx="2"/>
          </p:cNvCxnSpPr>
          <p:nvPr/>
        </p:nvCxnSpPr>
        <p:spPr>
          <a:xfrm flipH="1" flipV="1">
            <a:off x="5684831" y="3070903"/>
            <a:ext cx="410589" cy="1571205"/>
          </a:xfrm>
          <a:prstGeom prst="curvedConnector4">
            <a:avLst>
              <a:gd name="adj1" fmla="val -55676"/>
              <a:gd name="adj2" fmla="val 815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 bwMode="auto">
          <a:xfrm>
            <a:off x="4398057" y="5778525"/>
            <a:ext cx="821179" cy="118872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BAU: $51K 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5274240" y="5251530"/>
            <a:ext cx="821179" cy="2848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$28K</a:t>
            </a:r>
          </a:p>
          <a:p>
            <a:pPr lvl="0" algn="ctr"/>
            <a:r>
              <a:rPr lang="en-US" sz="6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(HSBC IT budget)</a:t>
            </a:r>
          </a:p>
        </p:txBody>
      </p:sp>
      <p:sp>
        <p:nvSpPr>
          <p:cNvPr id="103" name="Rectángulo: esquinas redondeadas 102">
            <a:extLst>
              <a:ext uri="{FF2B5EF4-FFF2-40B4-BE49-F238E27FC236}">
                <a16:creationId xmlns:a16="http://schemas.microsoft.com/office/drawing/2014/main" id="{A40194E2-BB00-48A4-9046-70390BEE5EB1}"/>
              </a:ext>
            </a:extLst>
          </p:cNvPr>
          <p:cNvSpPr/>
          <p:nvPr/>
        </p:nvSpPr>
        <p:spPr>
          <a:xfrm>
            <a:off x="920019" y="734"/>
            <a:ext cx="2614013" cy="884191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Qué significa el número entre paréntesis? Es el presupuesto que le dieron en su momento</a:t>
            </a:r>
            <a:endParaRPr lang="en-GB" sz="1200" dirty="0"/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28ED3C8B-59F3-4DC1-BC0A-453B15A4BF7B}"/>
              </a:ext>
            </a:extLst>
          </p:cNvPr>
          <p:cNvSpPr/>
          <p:nvPr/>
        </p:nvSpPr>
        <p:spPr>
          <a:xfrm>
            <a:off x="1658581" y="743870"/>
            <a:ext cx="344012" cy="267622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ángulo: esquinas redondeadas 103">
            <a:extLst>
              <a:ext uri="{FF2B5EF4-FFF2-40B4-BE49-F238E27FC236}">
                <a16:creationId xmlns:a16="http://schemas.microsoft.com/office/drawing/2014/main" id="{D86232E5-4939-48C8-B9F5-A51D6974EEE3}"/>
              </a:ext>
            </a:extLst>
          </p:cNvPr>
          <p:cNvSpPr/>
          <p:nvPr/>
        </p:nvSpPr>
        <p:spPr>
          <a:xfrm>
            <a:off x="6346897" y="-1080"/>
            <a:ext cx="2614013" cy="884191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/>
              <a:t>Cómo se han estimado los beneficios esperados de cada uno de los epígrafes?</a:t>
            </a:r>
            <a:endParaRPr lang="en-GB" sz="1200" dirty="0"/>
          </a:p>
        </p:txBody>
      </p:sp>
      <p:sp>
        <p:nvSpPr>
          <p:cNvPr id="116" name="Flecha: hacia abajo 115">
            <a:extLst>
              <a:ext uri="{FF2B5EF4-FFF2-40B4-BE49-F238E27FC236}">
                <a16:creationId xmlns:a16="http://schemas.microsoft.com/office/drawing/2014/main" id="{8DD9829B-B612-4101-847F-539554665ADD}"/>
              </a:ext>
            </a:extLst>
          </p:cNvPr>
          <p:cNvSpPr/>
          <p:nvPr/>
        </p:nvSpPr>
        <p:spPr>
          <a:xfrm>
            <a:off x="6908795" y="750368"/>
            <a:ext cx="344012" cy="267622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9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5688" y="1001489"/>
            <a:ext cx="8436425" cy="5159828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27000" rIns="67500" bIns="27000" anchor="t"/>
          <a:lstStyle>
            <a:defPPr>
              <a:defRPr lang="fr-FR"/>
            </a:defPPr>
            <a:lvl1pPr>
              <a:defRPr sz="2400">
                <a:latin typeface="Arial" pitchFamily="34" charset="0"/>
                <a:ea typeface="ＭＳ Ｐゴシック" pitchFamily="34" charset="-128"/>
              </a:defRPr>
            </a:lvl1pPr>
            <a:lvl2pPr marL="0" lvl="1" fontAlgn="auto">
              <a:spcBef>
                <a:spcPts val="0"/>
              </a:spcBef>
              <a:spcAft>
                <a:spcPts val="0"/>
              </a:spcAft>
              <a:defRPr sz="1800" kern="0">
                <a:solidFill>
                  <a:prstClr val="black"/>
                </a:solidFill>
                <a:latin typeface="+mn-lt"/>
                <a:ea typeface="ＭＳ Ｐゴシック" pitchFamily="34" charset="-128"/>
              </a:defRPr>
            </a:lvl2pPr>
            <a:lvl3pPr>
              <a:defRPr sz="2400">
                <a:latin typeface="Arial" pitchFamily="34" charset="0"/>
                <a:ea typeface="ＭＳ Ｐゴシック" pitchFamily="34" charset="-128"/>
              </a:defRPr>
            </a:lvl3pPr>
            <a:lvl4pPr>
              <a:defRPr sz="2400">
                <a:latin typeface="Arial" pitchFamily="34" charset="0"/>
                <a:ea typeface="ＭＳ Ｐゴシック" pitchFamily="34" charset="-128"/>
              </a:defRPr>
            </a:lvl4pPr>
            <a:lvl5pPr>
              <a:defRPr sz="2400">
                <a:latin typeface="Arial" pitchFamily="34" charset="0"/>
                <a:ea typeface="ＭＳ Ｐゴシック" pitchFamily="34" charset="-128"/>
              </a:defRPr>
            </a:lvl5pPr>
            <a:lvl6pPr>
              <a:defRPr sz="2400">
                <a:latin typeface="Arial" pitchFamily="34" charset="0"/>
                <a:ea typeface="ＭＳ Ｐゴシック" pitchFamily="34" charset="-128"/>
              </a:defRPr>
            </a:lvl6pPr>
            <a:lvl7pPr>
              <a:defRPr sz="2400">
                <a:latin typeface="Arial" pitchFamily="34" charset="0"/>
                <a:ea typeface="ＭＳ Ｐゴシック" pitchFamily="34" charset="-128"/>
              </a:defRPr>
            </a:lvl7pPr>
            <a:lvl8pPr>
              <a:defRPr sz="2400">
                <a:latin typeface="Arial" pitchFamily="34" charset="0"/>
                <a:ea typeface="ＭＳ Ｐゴシック" pitchFamily="34" charset="-128"/>
              </a:defRPr>
            </a:lvl8pPr>
            <a:lvl9pPr>
              <a:defRPr sz="2400"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GB" sz="1000" dirty="0">
              <a:solidFill>
                <a:srgbClr val="000000"/>
              </a:solidFill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727695" y="364339"/>
            <a:ext cx="7681293" cy="338137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2200" dirty="0"/>
              <a:t>What do we intend to achieve?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2</a:t>
            </a:fld>
            <a:r>
              <a:rPr lang="fr-FR" dirty="0"/>
              <a:t>   |  </a:t>
            </a:r>
          </a:p>
        </p:txBody>
      </p:sp>
      <p:grpSp>
        <p:nvGrpSpPr>
          <p:cNvPr id="6" name="Gruppo 5"/>
          <p:cNvGrpSpPr/>
          <p:nvPr/>
        </p:nvGrpSpPr>
        <p:grpSpPr>
          <a:xfrm>
            <a:off x="1328050" y="1362082"/>
            <a:ext cx="6008916" cy="4450891"/>
            <a:chOff x="1445071" y="969206"/>
            <a:chExt cx="5938105" cy="4113968"/>
          </a:xfrm>
        </p:grpSpPr>
        <p:sp>
          <p:nvSpPr>
            <p:cNvPr id="7" name="Rettangolo 6"/>
            <p:cNvSpPr/>
            <p:nvPr/>
          </p:nvSpPr>
          <p:spPr>
            <a:xfrm>
              <a:off x="1983176" y="4625974"/>
              <a:ext cx="5400000" cy="457200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+mj-lt"/>
                </a:rPr>
                <a:t>Data Foundation</a:t>
              </a:r>
            </a:p>
          </p:txBody>
        </p:sp>
        <p:sp>
          <p:nvSpPr>
            <p:cNvPr id="9" name="Rettangolo 8"/>
            <p:cNvSpPr/>
            <p:nvPr/>
          </p:nvSpPr>
          <p:spPr>
            <a:xfrm>
              <a:off x="3873176" y="2791965"/>
              <a:ext cx="1620000" cy="1685048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+mj-lt"/>
                </a:rPr>
                <a:t>People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5763176" y="2791965"/>
              <a:ext cx="1620000" cy="1685048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+mj-lt"/>
                </a:rPr>
                <a:t>Data Management</a:t>
              </a:r>
            </a:p>
          </p:txBody>
        </p:sp>
        <p:sp>
          <p:nvSpPr>
            <p:cNvPr id="11" name="Triangolo isoscele 10"/>
            <p:cNvSpPr/>
            <p:nvPr/>
          </p:nvSpPr>
          <p:spPr>
            <a:xfrm>
              <a:off x="1983176" y="1674433"/>
              <a:ext cx="5400000" cy="926276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endParaRPr lang="en-US" b="1" dirty="0">
                <a:latin typeface="+mj-lt"/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266004" y="2050572"/>
              <a:ext cx="295665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lt1"/>
                  </a:solidFill>
                  <a:latin typeface="+mj-lt"/>
                </a:rPr>
                <a:t>Business transformation through Data</a:t>
              </a:r>
            </a:p>
          </p:txBody>
        </p:sp>
        <p:sp>
          <p:nvSpPr>
            <p:cNvPr id="14" name="Fumetto 2 13"/>
            <p:cNvSpPr/>
            <p:nvPr/>
          </p:nvSpPr>
          <p:spPr>
            <a:xfrm>
              <a:off x="1445071" y="969206"/>
              <a:ext cx="3115823" cy="665030"/>
            </a:xfrm>
            <a:prstGeom prst="wedgeRoundRectCallout">
              <a:avLst>
                <a:gd name="adj1" fmla="val 39565"/>
                <a:gd name="adj2" fmla="val 116952"/>
                <a:gd name="adj3" fmla="val 16667"/>
              </a:avLst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+mj-lt"/>
                </a:rPr>
                <a:t>Build and embed data to drive a competitive edge across the value chain</a:t>
              </a:r>
            </a:p>
          </p:txBody>
        </p:sp>
        <p:sp>
          <p:nvSpPr>
            <p:cNvPr id="8" name="Rettangolo 7"/>
            <p:cNvSpPr/>
            <p:nvPr/>
          </p:nvSpPr>
          <p:spPr>
            <a:xfrm>
              <a:off x="1983176" y="2791965"/>
              <a:ext cx="1620000" cy="1685048"/>
            </a:xfrm>
            <a:prstGeom prst="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+mj-lt"/>
                </a:rPr>
                <a:t>Smart Data / Analytics</a:t>
              </a:r>
            </a:p>
            <a:p>
              <a:pPr algn="ctr"/>
              <a:r>
                <a:rPr lang="en-US" sz="1600" b="1" dirty="0">
                  <a:latin typeface="+mj-lt"/>
                </a:rPr>
                <a:t>Use Cases</a:t>
              </a:r>
            </a:p>
          </p:txBody>
        </p:sp>
      </p:grpSp>
      <p:sp>
        <p:nvSpPr>
          <p:cNvPr id="21" name="Fumetto 2 13"/>
          <p:cNvSpPr/>
          <p:nvPr/>
        </p:nvSpPr>
        <p:spPr>
          <a:xfrm>
            <a:off x="195943" y="3329651"/>
            <a:ext cx="1559607" cy="1481836"/>
          </a:xfrm>
          <a:prstGeom prst="wedgeRoundRectCallout">
            <a:avLst>
              <a:gd name="adj1" fmla="val 67249"/>
              <a:gd name="adj2" fmla="val 22917"/>
              <a:gd name="adj3" fmla="val 16667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+mj-lt"/>
              </a:rPr>
              <a:t>Smart data initiatives which bring concrete value to the business</a:t>
            </a:r>
          </a:p>
        </p:txBody>
      </p:sp>
      <p:sp>
        <p:nvSpPr>
          <p:cNvPr id="29" name="Fumetto 2 13"/>
          <p:cNvSpPr/>
          <p:nvPr/>
        </p:nvSpPr>
        <p:spPr>
          <a:xfrm>
            <a:off x="7456703" y="3329651"/>
            <a:ext cx="1469805" cy="1794655"/>
          </a:xfrm>
          <a:prstGeom prst="wedgeRoundRectCallout">
            <a:avLst>
              <a:gd name="adj1" fmla="val -73445"/>
              <a:gd name="adj2" fmla="val 21097"/>
              <a:gd name="adj3" fmla="val 16667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+mj-lt"/>
              </a:rPr>
              <a:t>Data Management implies: Ownership &amp; Stewardship, Dictionary, Quality, Privacy and Governance</a:t>
            </a:r>
          </a:p>
        </p:txBody>
      </p:sp>
      <p:sp>
        <p:nvSpPr>
          <p:cNvPr id="30" name="Fumetto 2 13"/>
          <p:cNvSpPr/>
          <p:nvPr/>
        </p:nvSpPr>
        <p:spPr>
          <a:xfrm>
            <a:off x="5896400" y="1971456"/>
            <a:ext cx="3030108" cy="808813"/>
          </a:xfrm>
          <a:prstGeom prst="wedgeRoundRectCallout">
            <a:avLst>
              <a:gd name="adj1" fmla="val -79444"/>
              <a:gd name="adj2" fmla="val 153547"/>
              <a:gd name="adj3" fmla="val 16667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+mj-lt"/>
              </a:rPr>
              <a:t>Organization of the data team: profiles, resources required and skills</a:t>
            </a:r>
          </a:p>
        </p:txBody>
      </p:sp>
      <p:sp>
        <p:nvSpPr>
          <p:cNvPr id="31" name="Fumetto 2 13"/>
          <p:cNvSpPr/>
          <p:nvPr/>
        </p:nvSpPr>
        <p:spPr>
          <a:xfrm>
            <a:off x="1311683" y="5997913"/>
            <a:ext cx="3152979" cy="570348"/>
          </a:xfrm>
          <a:prstGeom prst="wedgeRoundRectCallout">
            <a:avLst>
              <a:gd name="adj1" fmla="val 36458"/>
              <a:gd name="adj2" fmla="val -100915"/>
              <a:gd name="adj3" fmla="val 16667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+mj-lt"/>
              </a:rPr>
              <a:t>Infrastructure and Solutions which provide the data capabilities</a:t>
            </a:r>
          </a:p>
        </p:txBody>
      </p:sp>
    </p:spTree>
    <p:extLst>
      <p:ext uri="{BB962C8B-B14F-4D97-AF65-F5344CB8AC3E}">
        <p14:creationId xmlns:p14="http://schemas.microsoft.com/office/powerpoint/2010/main" val="224447762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en-GB" smtClean="0"/>
              <a:pPr/>
              <a:t>20</a:t>
            </a:fld>
            <a:r>
              <a:rPr lang="en-GB" dirty="0"/>
              <a:t>   | 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-86905" y="940688"/>
            <a:ext cx="1169743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Domain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5918" y="940688"/>
            <a:ext cx="2244836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AXA Gulf Priorities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489891" y="940688"/>
            <a:ext cx="2114037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Expected Benefits</a:t>
            </a:r>
            <a:endParaRPr lang="en-US" sz="1050" b="1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0209" y="1399037"/>
            <a:ext cx="847531" cy="2063756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DATA LAKE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46591" y="1402468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(256.1) Missing CIRIS Tables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27870" y="1402468"/>
            <a:ext cx="2926080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Procurement Health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($720 K),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X-Sell High Margin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($23.6M) and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Retention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($440K)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6591" y="1755393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(256.1) Feed with </a:t>
            </a:r>
            <a:r>
              <a:rPr lang="en-US" sz="900" dirty="0" err="1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eClaims</a:t>
            </a:r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127870" y="1749663"/>
            <a:ext cx="2926080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actuarial and operational data and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Procurement Health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($720 K)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046591" y="2108318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(256.1) Business Views</a:t>
            </a:r>
          </a:p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Actuarial + Operations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127870" y="2096858"/>
            <a:ext cx="2926080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Procurement Health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($720 K),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X-Sell High Margin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($23.6M) and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Retention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($440K) </a:t>
            </a:r>
          </a:p>
        </p:txBody>
      </p:sp>
      <p:cxnSp>
        <p:nvCxnSpPr>
          <p:cNvPr id="91" name="Connecteur droit 11"/>
          <p:cNvCxnSpPr/>
          <p:nvPr/>
        </p:nvCxnSpPr>
        <p:spPr>
          <a:xfrm flipV="1">
            <a:off x="4189306" y="1447714"/>
            <a:ext cx="0" cy="2011680"/>
          </a:xfrm>
          <a:prstGeom prst="line">
            <a:avLst/>
          </a:prstGeom>
          <a:ln w="3175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2633453" y="940688"/>
            <a:ext cx="2244836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Complexity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3412442" y="1402468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LOW</a:t>
            </a:r>
          </a:p>
          <a:p>
            <a:pPr algn="ctr"/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3412442" y="1753674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412442" y="2104880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1829330" y="940688"/>
            <a:ext cx="2244836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Value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2619543" y="1402468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2619543" y="1753674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2619543" y="2104880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046591" y="2456086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(256.1) Feed with MDM (Customer, Broker…) 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127870" y="2456086"/>
            <a:ext cx="2926080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Procurement Health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($720 K),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X-Sell High Margin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($23.6M) and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Retention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($440K) 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3412442" y="2456086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LOW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2619543" y="2456086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1046591" y="2814167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(256.1) Feed with CRM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6127870" y="2814167"/>
            <a:ext cx="2926080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Procurement Health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($720 K),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X-Sell High Margin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($23.6M) and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Retention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($440K) 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412442" y="2814167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19543" y="2814167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1046591" y="3177977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(256.1) Feed with Providers</a:t>
            </a:r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127870" y="3177977"/>
            <a:ext cx="2926080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actuarial and operational data and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Procurement Health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($720 K)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412442" y="3177977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LOW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619543" y="3177977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310969" y="3734257"/>
            <a:ext cx="827723" cy="284816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1" dirty="0">
                <a:solidFill>
                  <a:srgbClr val="103184"/>
                </a:solidFill>
                <a:cs typeface="Calibri" panose="020F0502020204030204" pitchFamily="34" charset="0"/>
              </a:rPr>
              <a:t>$479K *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727695" y="384846"/>
            <a:ext cx="8220362" cy="338137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2200" dirty="0"/>
              <a:t>Roadmap of Data Foundation for generating benefits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97966" y="3723432"/>
            <a:ext cx="3761823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Total Investments Foundations (Project + BAU):</a:t>
            </a:r>
            <a:endParaRPr lang="en-US" sz="1050" b="1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310969" y="4071200"/>
            <a:ext cx="827723" cy="284816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1" dirty="0">
                <a:solidFill>
                  <a:srgbClr val="103184"/>
                </a:solidFill>
                <a:cs typeface="Calibri" panose="020F0502020204030204" pitchFamily="34" charset="0"/>
              </a:rPr>
              <a:t>$525K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524533" y="4060375"/>
            <a:ext cx="2535256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Budget (Project + BAU):</a:t>
            </a:r>
            <a:endParaRPr lang="en-US" sz="1050" b="1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310969" y="4408143"/>
            <a:ext cx="1753619" cy="2848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$46K (to be reallocated or not used) + $42K of Savings    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524533" y="4397318"/>
            <a:ext cx="2535256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Potential Savings:</a:t>
            </a:r>
            <a:endParaRPr lang="en-US" sz="1050" b="1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002483" y="794801"/>
            <a:ext cx="1409867" cy="510778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Total                  Cash Out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310969" y="1369809"/>
            <a:ext cx="838808" cy="208938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$62K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12150" y="794801"/>
            <a:ext cx="1409867" cy="510778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Internal                   Cost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225780" y="1369809"/>
            <a:ext cx="838808" cy="208938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$39K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5225781" y="3734257"/>
            <a:ext cx="838807" cy="284816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1" dirty="0">
                <a:solidFill>
                  <a:srgbClr val="103184"/>
                </a:solidFill>
                <a:cs typeface="Calibri" panose="020F0502020204030204" pitchFamily="34" charset="0"/>
              </a:rPr>
              <a:t>~ $218K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225781" y="4071200"/>
            <a:ext cx="838807" cy="273990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1" dirty="0">
                <a:solidFill>
                  <a:srgbClr val="103184"/>
                </a:solidFill>
                <a:cs typeface="Calibri" panose="020F0502020204030204" pitchFamily="34" charset="0"/>
              </a:rPr>
              <a:t>~ $193K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127870" y="3734257"/>
            <a:ext cx="2926079" cy="284816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100" b="1" dirty="0">
                <a:solidFill>
                  <a:srgbClr val="103184"/>
                </a:solidFill>
                <a:cs typeface="Calibri" panose="020F0502020204030204" pitchFamily="34" charset="0"/>
              </a:rPr>
              <a:t>=&gt;  $697K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721420" y="3528552"/>
            <a:ext cx="1784555" cy="238363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800" b="1" dirty="0">
                <a:solidFill>
                  <a:srgbClr val="002060"/>
                </a:solidFill>
                <a:latin typeface="Century Gothic"/>
              </a:rPr>
              <a:t>Total Cash Out + Internal Cost </a:t>
            </a:r>
            <a:endParaRPr lang="en-US" sz="9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7966" y="6202074"/>
            <a:ext cx="45116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03184"/>
                </a:solidFill>
                <a:cs typeface="Calibri" panose="020F0502020204030204" pitchFamily="34" charset="0"/>
              </a:rPr>
              <a:t>* Includes the 51K$ of BAU licenses for </a:t>
            </a:r>
            <a:r>
              <a:rPr lang="en-US" sz="1200" b="1" dirty="0" err="1">
                <a:solidFill>
                  <a:srgbClr val="103184"/>
                </a:solidFill>
                <a:cs typeface="Calibri" panose="020F0502020204030204" pitchFamily="34" charset="0"/>
              </a:rPr>
              <a:t>Tibco</a:t>
            </a:r>
            <a:r>
              <a:rPr lang="en-US" sz="1200" b="1" dirty="0">
                <a:solidFill>
                  <a:srgbClr val="103184"/>
                </a:solidFill>
                <a:cs typeface="Calibri" panose="020F0502020204030204" pitchFamily="34" charset="0"/>
              </a:rPr>
              <a:t> </a:t>
            </a:r>
            <a:r>
              <a:rPr lang="en-US" sz="1200" b="1" dirty="0" err="1">
                <a:solidFill>
                  <a:srgbClr val="103184"/>
                </a:solidFill>
                <a:cs typeface="Calibri" panose="020F0502020204030204" pitchFamily="34" charset="0"/>
              </a:rPr>
              <a:t>Spotfire</a:t>
            </a:r>
            <a:r>
              <a:rPr lang="en-US" sz="1200" b="1" dirty="0">
                <a:solidFill>
                  <a:srgbClr val="103184"/>
                </a:solidFill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127869" y="4071484"/>
            <a:ext cx="2926079" cy="284816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100" b="1" dirty="0">
                <a:solidFill>
                  <a:srgbClr val="103184"/>
                </a:solidFill>
                <a:cs typeface="Calibri" panose="020F0502020204030204" pitchFamily="34" charset="0"/>
              </a:rPr>
              <a:t>=&gt;  $718K</a:t>
            </a:r>
          </a:p>
        </p:txBody>
      </p:sp>
    </p:spTree>
    <p:extLst>
      <p:ext uri="{BB962C8B-B14F-4D97-AF65-F5344CB8AC3E}">
        <p14:creationId xmlns:p14="http://schemas.microsoft.com/office/powerpoint/2010/main" val="3661208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7"/>
          <p:cNvSpPr>
            <a:spLocks noGrp="1"/>
          </p:cNvSpPr>
          <p:nvPr>
            <p:ph type="body" sz="quarter" idx="13"/>
          </p:nvPr>
        </p:nvSpPr>
        <p:spPr>
          <a:xfrm>
            <a:off x="355600" y="1384878"/>
            <a:ext cx="8432799" cy="1846967"/>
          </a:xfrm>
        </p:spPr>
        <p:txBody>
          <a:bodyPr>
            <a:normAutofit/>
          </a:bodyPr>
          <a:lstStyle/>
          <a:p>
            <a:pPr lvl="1"/>
            <a:r>
              <a:rPr lang="en-US" sz="4000" b="1" dirty="0"/>
              <a:t>Data Management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73285314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27695" y="386111"/>
            <a:ext cx="7681293" cy="338137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2200" dirty="0"/>
              <a:t>Purposes of Data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6193" y="6508750"/>
            <a:ext cx="487090" cy="214797"/>
          </a:xfrm>
        </p:spPr>
        <p:txBody>
          <a:bodyPr/>
          <a:lstStyle/>
          <a:p>
            <a:fld id="{3801209A-EBCB-4229-9A21-B7869465F47A}" type="slidenum">
              <a:rPr lang="fr-FR" smtClean="0"/>
              <a:pPr/>
              <a:t>22</a:t>
            </a:fld>
            <a:r>
              <a:rPr lang="fr-FR"/>
              <a:t>   |  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95" y="983230"/>
            <a:ext cx="3631333" cy="52110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73571" y="1437550"/>
            <a:ext cx="17155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Smart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5725" y="1799757"/>
            <a:ext cx="2917371" cy="674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How to establish a </a:t>
            </a:r>
            <a:r>
              <a:rPr lang="en-US" sz="1400" b="1" dirty="0">
                <a:solidFill>
                  <a:schemeClr val="tx1"/>
                </a:solidFill>
              </a:rPr>
              <a:t>common understanding on data 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5725" y="2757700"/>
            <a:ext cx="2917371" cy="674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How to manage the right value of data in the business processes ?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5725" y="3704757"/>
            <a:ext cx="2917371" cy="674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How to make data become a valuable asset ?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5725" y="4728015"/>
            <a:ext cx="2917371" cy="674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How to make </a:t>
            </a:r>
            <a:r>
              <a:rPr lang="en-US" sz="1400" b="1" dirty="0">
                <a:solidFill>
                  <a:schemeClr val="tx1"/>
                </a:solidFill>
              </a:rPr>
              <a:t>data governance </a:t>
            </a:r>
            <a:r>
              <a:rPr lang="en-US" sz="1400" dirty="0">
                <a:solidFill>
                  <a:schemeClr val="tx1"/>
                </a:solidFill>
              </a:rPr>
              <a:t>a company-wide concern ?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04904" y="880823"/>
            <a:ext cx="3550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Data Management challenges….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26564" y="5751273"/>
            <a:ext cx="2917371" cy="674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Strong pressure from the Group (AXA Standards) </a:t>
            </a:r>
          </a:p>
        </p:txBody>
      </p:sp>
    </p:spTree>
    <p:extLst>
      <p:ext uri="{BB962C8B-B14F-4D97-AF65-F5344CB8AC3E}">
        <p14:creationId xmlns:p14="http://schemas.microsoft.com/office/powerpoint/2010/main" val="146934395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18817" y="349436"/>
            <a:ext cx="6036999" cy="338137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sz="2200" dirty="0"/>
              <a:t>Why a </a:t>
            </a:r>
            <a:r>
              <a:rPr lang="en-GB" sz="2200" b="1" dirty="0">
                <a:solidFill>
                  <a:schemeClr val="accent4"/>
                </a:solidFill>
              </a:rPr>
              <a:t>Data Dictionary</a:t>
            </a:r>
            <a:r>
              <a:rPr lang="en-GB" sz="2200" dirty="0"/>
              <a:t>?</a:t>
            </a:r>
            <a:endParaRPr lang="en-US" sz="2200" dirty="0"/>
          </a:p>
        </p:txBody>
      </p:sp>
      <p:sp>
        <p:nvSpPr>
          <p:cNvPr id="2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54421" y="6508750"/>
            <a:ext cx="487090" cy="214797"/>
          </a:xfrm>
        </p:spPr>
        <p:txBody>
          <a:bodyPr/>
          <a:lstStyle/>
          <a:p>
            <a:r>
              <a:rPr lang="fr-FR" dirty="0">
                <a:solidFill>
                  <a:srgbClr val="004563"/>
                </a:solidFill>
              </a:rPr>
              <a:t>10   |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13" y="1134003"/>
            <a:ext cx="5484263" cy="3869203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96565" y="1195401"/>
            <a:ext cx="3058264" cy="4532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Provide an inventory of our data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rgbClr val="002060"/>
                </a:solidFill>
                <a:latin typeface="Century Gothic"/>
                <a:cs typeface="Arial" pitchFamily="34" charset="0"/>
              </a:rPr>
              <a:t>Description of each fields / data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chemeClr val="accent4"/>
                </a:solidFill>
                <a:latin typeface="Century Gothic"/>
                <a:cs typeface="Arial" pitchFamily="34" charset="0"/>
              </a:rPr>
              <a:t>Confidentiality / data privacy </a:t>
            </a:r>
            <a:r>
              <a:rPr lang="en-US" sz="1100" dirty="0">
                <a:solidFill>
                  <a:srgbClr val="002060"/>
                </a:solidFill>
                <a:latin typeface="Century Gothic"/>
                <a:cs typeface="Arial" pitchFamily="34" charset="0"/>
              </a:rPr>
              <a:t>rules which apply to this data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rgbClr val="002060"/>
                </a:solidFill>
                <a:latin typeface="Century Gothic"/>
                <a:cs typeface="Arial" pitchFamily="34" charset="0"/>
              </a:rPr>
              <a:t>Archiving or storage constraints (inside / outside the country)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chemeClr val="accent4"/>
                </a:solidFill>
                <a:latin typeface="Century Gothic"/>
                <a:cs typeface="Arial" pitchFamily="34" charset="0"/>
              </a:rPr>
              <a:t>Ownership</a:t>
            </a:r>
            <a:r>
              <a:rPr lang="en-US" sz="1100" dirty="0">
                <a:solidFill>
                  <a:srgbClr val="002060"/>
                </a:solidFill>
                <a:latin typeface="Century Gothic"/>
                <a:cs typeface="Arial" pitchFamily="34" charset="0"/>
              </a:rPr>
              <a:t> defined at data level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chemeClr val="accent4"/>
                </a:solidFill>
                <a:latin typeface="Century Gothic"/>
                <a:cs typeface="Arial" pitchFamily="34" charset="0"/>
              </a:rPr>
              <a:t>Accelerator</a:t>
            </a:r>
            <a:r>
              <a:rPr lang="en-US" sz="1100" dirty="0">
                <a:solidFill>
                  <a:srgbClr val="002060"/>
                </a:solidFill>
                <a:latin typeface="Century Gothic"/>
                <a:cs typeface="Arial" pitchFamily="34" charset="0"/>
              </a:rPr>
              <a:t> for the IT projects (documentation of our assets)</a:t>
            </a:r>
          </a:p>
          <a:p>
            <a:pPr marL="457200" lvl="2">
              <a:spcAft>
                <a:spcPts val="300"/>
              </a:spcAft>
            </a:pPr>
            <a:endParaRPr lang="en-US" sz="1100" dirty="0">
              <a:solidFill>
                <a:srgbClr val="002060"/>
              </a:solidFill>
              <a:latin typeface="+mj-lt"/>
              <a:cs typeface="Arial" pitchFamily="34" charset="0"/>
            </a:endParaRPr>
          </a:p>
          <a:p>
            <a:pPr marL="171450" indent="-171450">
              <a:spcBef>
                <a:spcPts val="6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Requested by </a:t>
            </a:r>
            <a:r>
              <a:rPr lang="en-US" sz="14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audit</a:t>
            </a:r>
            <a:r>
              <a:rPr lang="en-US" sz="14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, regulators and compliance 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rgbClr val="002060"/>
                </a:solidFill>
                <a:latin typeface="+mj-lt"/>
                <a:cs typeface="Arial" pitchFamily="34" charset="0"/>
              </a:rPr>
              <a:t>We are able to validate that we are mastering our data (at least we know our data asset)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rgbClr val="002060"/>
                </a:solidFill>
                <a:latin typeface="+mj-lt"/>
                <a:cs typeface="Arial" pitchFamily="34" charset="0"/>
              </a:rPr>
              <a:t>We can analyze the impacts of any regulatory changes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rgbClr val="002060"/>
                </a:solidFill>
                <a:latin typeface="+mj-lt"/>
                <a:cs typeface="Arial" pitchFamily="34" charset="0"/>
              </a:rPr>
              <a:t>We can assess our compliance level regarding the management of the data</a:t>
            </a:r>
          </a:p>
          <a:p>
            <a:pPr marL="628650" lvl="2" indent="-17145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>
                <a:solidFill>
                  <a:srgbClr val="002060"/>
                </a:solidFill>
                <a:latin typeface="+mj-lt"/>
                <a:cs typeface="Arial" pitchFamily="34" charset="0"/>
              </a:rPr>
              <a:t>The data dictionary is </a:t>
            </a:r>
            <a:r>
              <a:rPr lang="en-US" sz="1100" dirty="0">
                <a:solidFill>
                  <a:schemeClr val="accent4"/>
                </a:solidFill>
                <a:latin typeface="+mj-lt"/>
                <a:cs typeface="Arial" pitchFamily="34" charset="0"/>
              </a:rPr>
              <a:t>the basis of any risk impact analysis regarding our data landscape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94313" y="883985"/>
            <a:ext cx="29276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Data domains:</a:t>
            </a:r>
          </a:p>
        </p:txBody>
      </p:sp>
    </p:spTree>
    <p:extLst>
      <p:ext uri="{BB962C8B-B14F-4D97-AF65-F5344CB8AC3E}">
        <p14:creationId xmlns:p14="http://schemas.microsoft.com/office/powerpoint/2010/main" val="317690294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en-GB" smtClean="0"/>
              <a:pPr/>
              <a:t>24</a:t>
            </a:fld>
            <a:r>
              <a:rPr lang="en-GB" dirty="0"/>
              <a:t>   |  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7695" y="384846"/>
            <a:ext cx="8002648" cy="338137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2200" dirty="0"/>
              <a:t>Data Management initiatives required for the Foundation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78690" y="722968"/>
            <a:ext cx="2244836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AXA Gulf Priorities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457234" y="722968"/>
            <a:ext cx="2114037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Expected Benefits</a:t>
            </a:r>
            <a:endParaRPr lang="en-US" sz="1050" b="1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449363" y="1039938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Dictionary: </a:t>
            </a:r>
          </a:p>
          <a:p>
            <a:pPr lvl="0" algn="ctr"/>
            <a:r>
              <a:rPr lang="en-US" sz="9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Customer</a:t>
            </a:r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and </a:t>
            </a:r>
            <a:r>
              <a:rPr lang="en-US" sz="9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Lead</a:t>
            </a:r>
          </a:p>
          <a:p>
            <a:pPr algn="ctr"/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68787" y="1039938"/>
            <a:ext cx="29661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chemeClr val="accent4"/>
                </a:solidFill>
                <a:latin typeface="Century Gothic"/>
                <a:cs typeface="Calibri" panose="020F0502020204030204" pitchFamily="34" charset="0"/>
              </a:rPr>
              <a:t>CRM</a:t>
            </a:r>
            <a:r>
              <a:rPr lang="en-US" sz="800" dirty="0">
                <a:solidFill>
                  <a:schemeClr val="accent4"/>
                </a:solidFill>
                <a:latin typeface="Century Gothic"/>
                <a:cs typeface="Calibri" panose="020F0502020204030204" pitchFamily="34" charset="0"/>
              </a:rPr>
              <a:t> and </a:t>
            </a:r>
            <a:r>
              <a:rPr lang="en-US" sz="800" b="1" dirty="0">
                <a:solidFill>
                  <a:schemeClr val="accent4"/>
                </a:solidFill>
                <a:latin typeface="Century Gothic"/>
                <a:cs typeface="Calibri" panose="020F0502020204030204" pitchFamily="34" charset="0"/>
              </a:rPr>
              <a:t>Healthcare transformation</a:t>
            </a:r>
            <a:endParaRPr lang="en-US" sz="800" dirty="0">
              <a:solidFill>
                <a:schemeClr val="accent4"/>
              </a:solidFill>
              <a:latin typeface="Century Gothic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chemeClr val="accent4"/>
                </a:solidFill>
                <a:latin typeface="Century Gothic"/>
                <a:cs typeface="Calibri" panose="020F0502020204030204" pitchFamily="34" charset="0"/>
              </a:rPr>
              <a:t>Customer Scorecard</a:t>
            </a:r>
            <a:r>
              <a:rPr lang="en-US" sz="800" dirty="0">
                <a:solidFill>
                  <a:schemeClr val="accent4"/>
                </a:solidFill>
                <a:latin typeface="Century Gothic"/>
                <a:cs typeface="Calibri" panose="020F0502020204030204" pitchFamily="34" charset="0"/>
              </a:rPr>
              <a:t>: $6.4M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449363" y="1389090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Dictionary: </a:t>
            </a:r>
          </a:p>
          <a:p>
            <a:pPr lvl="0" algn="ctr"/>
            <a:r>
              <a:rPr lang="en-US" sz="9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Broker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068787" y="1395464"/>
            <a:ext cx="29661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chemeClr val="accent4"/>
                </a:solidFill>
                <a:latin typeface="Century Gothic"/>
                <a:cs typeface="Calibri" panose="020F0502020204030204" pitchFamily="34" charset="0"/>
              </a:rPr>
              <a:t>CRM</a:t>
            </a:r>
            <a:r>
              <a:rPr lang="en-US" sz="800" dirty="0">
                <a:solidFill>
                  <a:schemeClr val="accent4"/>
                </a:solidFill>
                <a:latin typeface="Century Gothic"/>
                <a:cs typeface="Calibri" panose="020F0502020204030204" pitchFamily="34" charset="0"/>
              </a:rPr>
              <a:t> and </a:t>
            </a:r>
            <a:r>
              <a:rPr lang="en-US" sz="800" b="1" dirty="0">
                <a:solidFill>
                  <a:schemeClr val="accent4"/>
                </a:solidFill>
                <a:latin typeface="Century Gothic"/>
                <a:cs typeface="Calibri" panose="020F0502020204030204" pitchFamily="34" charset="0"/>
              </a:rPr>
              <a:t>Healthcare Transformation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chemeClr val="accent4"/>
                </a:solidFill>
                <a:latin typeface="Century Gothic"/>
                <a:cs typeface="Calibri" panose="020F0502020204030204" pitchFamily="34" charset="0"/>
              </a:rPr>
              <a:t>Broker data cleansing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449363" y="1749080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Dictionary: </a:t>
            </a:r>
          </a:p>
          <a:p>
            <a:pPr lvl="0" algn="ctr"/>
            <a:r>
              <a:rPr lang="en-US" sz="9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Provider</a:t>
            </a:r>
            <a:endParaRPr lang="en-US" sz="1000" b="1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068787" y="1750990"/>
            <a:ext cx="29661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Healthcare Transformation + Provider data cleansing + CCA Health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1303922" y="968816"/>
            <a:ext cx="176492" cy="1883242"/>
          </a:xfrm>
          <a:prstGeom prst="leftBracket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87133" y="1774146"/>
            <a:ext cx="279090" cy="293180"/>
            <a:chOff x="2738484" y="2714625"/>
            <a:chExt cx="347616" cy="301545"/>
          </a:xfrm>
        </p:grpSpPr>
        <p:sp>
          <p:nvSpPr>
            <p:cNvPr id="26" name="Oval 25"/>
            <p:cNvSpPr/>
            <p:nvPr/>
          </p:nvSpPr>
          <p:spPr>
            <a:xfrm>
              <a:off x="2738484" y="2714625"/>
              <a:ext cx="334744" cy="301545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76402" y="2800789"/>
              <a:ext cx="30969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P1</a:t>
              </a: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4784105" y="722968"/>
            <a:ext cx="1409867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Investments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cxnSp>
        <p:nvCxnSpPr>
          <p:cNvPr id="91" name="Connecteur droit 11"/>
          <p:cNvCxnSpPr/>
          <p:nvPr/>
        </p:nvCxnSpPr>
        <p:spPr>
          <a:xfrm flipV="1">
            <a:off x="4853337" y="1164678"/>
            <a:ext cx="0" cy="5120640"/>
          </a:xfrm>
          <a:prstGeom prst="line">
            <a:avLst/>
          </a:prstGeom>
          <a:ln w="3175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3253942" y="722968"/>
            <a:ext cx="2244836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Complexity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032931" y="1039938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LOW</a:t>
            </a:r>
          </a:p>
          <a:p>
            <a:pPr algn="ctr"/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4032931" y="1389090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LOW</a:t>
            </a:r>
          </a:p>
          <a:p>
            <a:pPr algn="ctr"/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4032931" y="1745642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LOW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2362733" y="722968"/>
            <a:ext cx="2244836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Value</a:t>
            </a:r>
            <a:endParaRPr lang="en-US" sz="14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3152946" y="1039938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3152946" y="1389090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3152946" y="1745642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449363" y="2096848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Dictionary: </a:t>
            </a:r>
          </a:p>
          <a:p>
            <a:pPr lvl="0" algn="ctr"/>
            <a:r>
              <a:rPr lang="en-US" sz="9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Health Claims</a:t>
            </a:r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068787" y="2106516"/>
            <a:ext cx="29661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Healthcare Transformation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Health data cleansing + CCA Health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4032931" y="2096848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3152946" y="2096848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1449363" y="3424941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Dictionary:  </a:t>
            </a:r>
          </a:p>
          <a:p>
            <a:pPr lvl="0" algn="ctr"/>
            <a:r>
              <a:rPr lang="en-US" sz="9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Health Policy</a:t>
            </a:r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068787" y="3427616"/>
            <a:ext cx="29661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Healthcare Transformation 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4032931" y="3424941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3152946" y="3424941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5016163" y="3424941"/>
            <a:ext cx="964131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126" name="Rectangle 125"/>
          <p:cNvSpPr/>
          <p:nvPr/>
        </p:nvSpPr>
        <p:spPr bwMode="auto">
          <a:xfrm>
            <a:off x="1449363" y="2464771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Dictionary:</a:t>
            </a:r>
          </a:p>
          <a:p>
            <a:pPr lvl="0" algn="ctr"/>
            <a:r>
              <a:rPr lang="en-US" sz="9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P&amp;C Policy</a:t>
            </a:r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068787" y="2462043"/>
            <a:ext cx="29661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Policy P&amp;C data cleansing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Retention Motor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: $520K 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4032931" y="2464771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3152946" y="2464771"/>
            <a:ext cx="688025" cy="284816"/>
          </a:xfrm>
          <a:prstGeom prst="rect">
            <a:avLst/>
          </a:prstGeom>
          <a:solidFill>
            <a:srgbClr val="CEEAB0"/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5016163" y="2464771"/>
            <a:ext cx="964131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1449363" y="3781893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Dictionary:</a:t>
            </a:r>
          </a:p>
          <a:p>
            <a:pPr lvl="0" algn="ctr"/>
            <a:r>
              <a:rPr lang="en-US" sz="9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L&amp;S Claims + Policy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6068787" y="3786556"/>
            <a:ext cx="29661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Smart Life targeting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and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X-Sell with Bank Muscat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4032931" y="3781893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3152946" y="3781893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1449363" y="4141073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Dictionary:</a:t>
            </a:r>
          </a:p>
          <a:p>
            <a:pPr lvl="0" algn="ctr"/>
            <a:r>
              <a:rPr lang="en-US" sz="9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Finance + HR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6068787" y="4145496"/>
            <a:ext cx="29661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Crown Jewels identification</a:t>
            </a:r>
            <a:endParaRPr lang="en-US" sz="8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4032931" y="4141073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3152946" y="4141073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1449363" y="4511296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Dictionary:</a:t>
            </a:r>
          </a:p>
          <a:p>
            <a:pPr lvl="0" algn="ctr"/>
            <a:r>
              <a:rPr lang="en-US" sz="9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Legal + </a:t>
            </a:r>
            <a:r>
              <a:rPr lang="en-US" sz="900" b="1" dirty="0" err="1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Strat</a:t>
            </a:r>
            <a:r>
              <a:rPr lang="en-US" sz="9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. + IT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6068787" y="4504436"/>
            <a:ext cx="29661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Crown Jewels identification</a:t>
            </a:r>
            <a:endParaRPr lang="en-US" sz="8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4032931" y="4511296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3152946" y="4511296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5016163" y="4511296"/>
            <a:ext cx="964131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449363" y="5070474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Data Management Dashboards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6068787" y="5070207"/>
            <a:ext cx="29661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Ensure a continuous monitoring of data quality through dedicated reports / dashboards</a:t>
            </a:r>
          </a:p>
        </p:txBody>
      </p:sp>
      <p:sp>
        <p:nvSpPr>
          <p:cNvPr id="158" name="Rectangle 157"/>
          <p:cNvSpPr/>
          <p:nvPr/>
        </p:nvSpPr>
        <p:spPr bwMode="auto">
          <a:xfrm>
            <a:off x="1449363" y="5429324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Coordination of Data Owners / Stewards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6068787" y="5429147"/>
            <a:ext cx="29661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Coordination of the community of Data Owners and Data Stewards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61823" y="6704794"/>
            <a:ext cx="507892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cs typeface="Arial" pitchFamily="34" charset="0"/>
              </a:rPr>
              <a:t>*: 50K$ for CIRIS Reports + 120K$ for ABS resources dedicated to reporting 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1449363" y="5788174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Crown Jewels coordination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6068787" y="5788087"/>
            <a:ext cx="29661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Coordination of the Crown Jewels project with Security team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5016163" y="1039938"/>
            <a:ext cx="964131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5016163" y="1389090"/>
            <a:ext cx="964131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68437" y="1039937"/>
            <a:ext cx="769763" cy="3749315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DICTIONNARY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1449363" y="6147025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Data Boards governance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6068787" y="6147025"/>
            <a:ext cx="29661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Organization of the data board governance committees and assistance to PM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1449363" y="3077143"/>
            <a:ext cx="1487479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Dictionary:  </a:t>
            </a:r>
          </a:p>
          <a:p>
            <a:pPr lvl="0" algn="ctr"/>
            <a:r>
              <a:rPr lang="en-US" sz="9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P&amp;C Claims</a:t>
            </a:r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068787" y="3068676"/>
            <a:ext cx="2966157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Pre-requisite for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Fraud P&amp;C 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032931" y="3077143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152946" y="3077143"/>
            <a:ext cx="688025" cy="2848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5016163" y="3077143"/>
            <a:ext cx="964131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5016163" y="1750990"/>
            <a:ext cx="964131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5016163" y="2110645"/>
            <a:ext cx="964131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5016163" y="3783485"/>
            <a:ext cx="964131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016163" y="4142907"/>
            <a:ext cx="964131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173" name="Left Bracket 172"/>
          <p:cNvSpPr/>
          <p:nvPr/>
        </p:nvSpPr>
        <p:spPr>
          <a:xfrm>
            <a:off x="1303922" y="2961600"/>
            <a:ext cx="176492" cy="1883242"/>
          </a:xfrm>
          <a:prstGeom prst="leftBracket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987133" y="3766930"/>
            <a:ext cx="279090" cy="293180"/>
            <a:chOff x="2738484" y="2714625"/>
            <a:chExt cx="347616" cy="301545"/>
          </a:xfrm>
        </p:grpSpPr>
        <p:sp>
          <p:nvSpPr>
            <p:cNvPr id="175" name="Oval 174"/>
            <p:cNvSpPr/>
            <p:nvPr/>
          </p:nvSpPr>
          <p:spPr>
            <a:xfrm>
              <a:off x="2738484" y="2714625"/>
              <a:ext cx="334744" cy="301545"/>
            </a:xfrm>
            <a:prstGeom prst="ellipse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b="1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776402" y="2800789"/>
              <a:ext cx="309698" cy="174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P2</a:t>
              </a:r>
            </a:p>
          </p:txBody>
        </p:sp>
      </p:grpSp>
      <p:sp>
        <p:nvSpPr>
          <p:cNvPr id="177" name="Rectangle 176"/>
          <p:cNvSpPr/>
          <p:nvPr/>
        </p:nvSpPr>
        <p:spPr bwMode="auto">
          <a:xfrm>
            <a:off x="68437" y="5070208"/>
            <a:ext cx="769763" cy="1361634"/>
          </a:xfrm>
          <a:prstGeom prst="rect">
            <a:avLst/>
          </a:prstGeom>
          <a:solidFill>
            <a:srgbClr val="D9E2EF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GOVERNANCE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5016163" y="5088458"/>
            <a:ext cx="964131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5016163" y="5443571"/>
            <a:ext cx="964131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5016163" y="5798684"/>
            <a:ext cx="964131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016163" y="6153796"/>
            <a:ext cx="964131" cy="2848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FCC7C9E-ED12-460C-AC6A-701ADCE6D43D}"/>
              </a:ext>
            </a:extLst>
          </p:cNvPr>
          <p:cNvSpPr/>
          <p:nvPr/>
        </p:nvSpPr>
        <p:spPr>
          <a:xfrm>
            <a:off x="2544510" y="1466929"/>
            <a:ext cx="3663699" cy="1261247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No se indica si hay algún soporte de IT como un BG de </a:t>
            </a:r>
            <a:r>
              <a:rPr lang="es-ES_tradnl" dirty="0" err="1"/>
              <a:t>vendor</a:t>
            </a:r>
            <a:r>
              <a:rPr lang="es-ES_tradnl" dirty="0"/>
              <a:t> o una </a:t>
            </a:r>
            <a:r>
              <a:rPr lang="es-ES_tradnl" dirty="0" err="1"/>
              <a:t>bbdd</a:t>
            </a:r>
            <a:r>
              <a:rPr lang="es-ES_tradnl" dirty="0"/>
              <a:t> o un </a:t>
            </a:r>
            <a:r>
              <a:rPr lang="es-ES_tradnl" dirty="0" err="1"/>
              <a:t>excel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518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7"/>
          <p:cNvSpPr>
            <a:spLocks noGrp="1"/>
          </p:cNvSpPr>
          <p:nvPr>
            <p:ph type="body" sz="quarter" idx="13"/>
          </p:nvPr>
        </p:nvSpPr>
        <p:spPr>
          <a:xfrm>
            <a:off x="355600" y="1384878"/>
            <a:ext cx="8432799" cy="1846967"/>
          </a:xfrm>
        </p:spPr>
        <p:txBody>
          <a:bodyPr>
            <a:normAutofit/>
          </a:bodyPr>
          <a:lstStyle/>
          <a:p>
            <a:pPr lvl="1"/>
            <a:r>
              <a:rPr lang="en-US" sz="4000" b="1" dirty="0"/>
              <a:t>People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25348800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ecteurs 97"/>
          <p:cNvSpPr/>
          <p:nvPr/>
        </p:nvSpPr>
        <p:spPr bwMode="auto">
          <a:xfrm rot="16200000">
            <a:off x="4153467" y="-6756441"/>
            <a:ext cx="9478146" cy="16599558"/>
          </a:xfrm>
          <a:prstGeom prst="pie">
            <a:avLst>
              <a:gd name="adj1" fmla="val 10798723"/>
              <a:gd name="adj2" fmla="val 16200000"/>
            </a:avLst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36000" tIns="36000" rIns="36000" bIns="36000" rtlCol="0" anchor="ctr"/>
          <a:lstStyle/>
          <a:p>
            <a:pPr marL="88900" algn="ctr" eaLnBrk="0" hangingPunct="0"/>
            <a:endParaRPr lang="en-US" sz="1200" b="1">
              <a:solidFill>
                <a:srgbClr val="FFFFFF"/>
              </a:solidFill>
              <a:ea typeface="ＭＳ Ｐゴシック" pitchFamily="-64" charset="-12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A350F-428F-46C6-9B97-4DC5EEC693D4}" type="slidenum">
              <a:rPr lang="en-US" smtClean="0">
                <a:solidFill>
                  <a:srgbClr val="103184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103184"/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397956" y="6558913"/>
            <a:ext cx="473591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FFFFFF"/>
                </a:solidFill>
                <a:ea typeface="ＭＳ Ｐゴシック" pitchFamily="-64" charset="-128"/>
              </a:rPr>
              <a:t>P&amp;C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026196" y="6569488"/>
            <a:ext cx="679208" cy="20383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DBDBD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Transversal</a:t>
            </a:r>
          </a:p>
        </p:txBody>
      </p:sp>
      <p:sp>
        <p:nvSpPr>
          <p:cNvPr id="80" name="Text Box 47"/>
          <p:cNvSpPr txBox="1">
            <a:spLocks noChangeArrowheads="1"/>
          </p:cNvSpPr>
          <p:nvPr/>
        </p:nvSpPr>
        <p:spPr bwMode="gray">
          <a:xfrm>
            <a:off x="3888443" y="812282"/>
            <a:ext cx="2342381" cy="2222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442913" indent="-174625">
              <a:defRPr>
                <a:solidFill>
                  <a:schemeClr val="tx1"/>
                </a:solidFill>
                <a:latin typeface="Arial" charset="0"/>
              </a:defRPr>
            </a:lvl2pPr>
            <a:lvl3pPr marL="788988" indent="-166688">
              <a:defRPr>
                <a:solidFill>
                  <a:schemeClr val="tx1"/>
                </a:solidFill>
                <a:latin typeface="Arial" charset="0"/>
              </a:defRPr>
            </a:lvl3pPr>
            <a:lvl4pPr marL="1539875" indent="-1682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45000"/>
              </a:spcBef>
            </a:pPr>
            <a:r>
              <a:rPr lang="en-US" sz="1000" b="1" i="1" dirty="0">
                <a:solidFill>
                  <a:srgbClr val="103184"/>
                </a:solidFill>
                <a:cs typeface="Arial" charset="0"/>
              </a:rPr>
              <a:t>Priority 1</a:t>
            </a:r>
          </a:p>
          <a:p>
            <a:pPr algn="ctr">
              <a:spcBef>
                <a:spcPct val="45000"/>
              </a:spcBef>
            </a:pPr>
            <a:endParaRPr lang="en-US" sz="1000" b="1" i="1" dirty="0">
              <a:solidFill>
                <a:srgbClr val="103184"/>
              </a:solidFill>
              <a:cs typeface="Arial" charset="0"/>
            </a:endParaRPr>
          </a:p>
        </p:txBody>
      </p:sp>
      <p:sp>
        <p:nvSpPr>
          <p:cNvPr id="135" name="Text Box 47"/>
          <p:cNvSpPr txBox="1">
            <a:spLocks noChangeArrowheads="1"/>
          </p:cNvSpPr>
          <p:nvPr/>
        </p:nvSpPr>
        <p:spPr bwMode="gray">
          <a:xfrm>
            <a:off x="124263" y="812282"/>
            <a:ext cx="1260000" cy="2222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442913" indent="-174625">
              <a:defRPr>
                <a:solidFill>
                  <a:schemeClr val="tx1"/>
                </a:solidFill>
                <a:latin typeface="Arial" charset="0"/>
              </a:defRPr>
            </a:lvl2pPr>
            <a:lvl3pPr marL="788988" indent="-166688">
              <a:defRPr>
                <a:solidFill>
                  <a:schemeClr val="tx1"/>
                </a:solidFill>
                <a:latin typeface="Arial" charset="0"/>
              </a:defRPr>
            </a:lvl3pPr>
            <a:lvl4pPr marL="1539875" indent="-1682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45000"/>
              </a:spcBef>
            </a:pPr>
            <a:r>
              <a:rPr lang="en-US" sz="1000" b="1" i="1" dirty="0">
                <a:solidFill>
                  <a:srgbClr val="103184"/>
                </a:solidFill>
                <a:cs typeface="Arial" charset="0"/>
              </a:rPr>
              <a:t>Timeframe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95523" y="1043654"/>
            <a:ext cx="1315293" cy="107358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36000" tIns="36000" rIns="36000" bIns="36000" rtlCol="0" anchor="ctr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</a:rPr>
              <a:t>SMART DATA</a:t>
            </a:r>
          </a:p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95523" y="4833595"/>
            <a:ext cx="1315293" cy="146801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36000" tIns="36000" rIns="36000" bIns="36000" rtlCol="0" anchor="ctr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</a:rPr>
              <a:t>DATA GOVERNANCE</a:t>
            </a:r>
          </a:p>
        </p:txBody>
      </p:sp>
      <p:sp>
        <p:nvSpPr>
          <p:cNvPr id="74" name="3 Rectángulo"/>
          <p:cNvSpPr/>
          <p:nvPr/>
        </p:nvSpPr>
        <p:spPr bwMode="auto">
          <a:xfrm>
            <a:off x="1501061" y="1039153"/>
            <a:ext cx="7530801" cy="5332557"/>
          </a:xfrm>
          <a:prstGeom prst="rect">
            <a:avLst/>
          </a:prstGeom>
          <a:solidFill>
            <a:srgbClr val="DBDBDB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103184"/>
              </a:solidFill>
              <a:ea typeface="ＭＳ Ｐゴシック" pitchFamily="-64" charset="-128"/>
            </a:endParaRPr>
          </a:p>
        </p:txBody>
      </p:sp>
      <p:cxnSp>
        <p:nvCxnSpPr>
          <p:cNvPr id="109" name="Connecteur droit 52"/>
          <p:cNvCxnSpPr/>
          <p:nvPr/>
        </p:nvCxnSpPr>
        <p:spPr bwMode="auto">
          <a:xfrm>
            <a:off x="97496" y="2143700"/>
            <a:ext cx="8934367" cy="0"/>
          </a:xfrm>
          <a:prstGeom prst="line">
            <a:avLst/>
          </a:prstGeom>
          <a:solidFill>
            <a:srgbClr val="9DB1C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844348" y="6558913"/>
            <a:ext cx="473591" cy="21602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5000">
                <a:srgbClr val="FFFFFF"/>
              </a:gs>
              <a:gs pos="100000">
                <a:srgbClr val="FFFFFF"/>
              </a:gs>
            </a:gsLst>
            <a:lin ang="2700000" scaled="1"/>
            <a:tileRect/>
          </a:gra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Health</a:t>
            </a:r>
          </a:p>
        </p:txBody>
      </p:sp>
      <p:sp>
        <p:nvSpPr>
          <p:cNvPr id="65" name="Rectangle 2"/>
          <p:cNvSpPr>
            <a:spLocks noGrp="1" noChangeArrowheads="1"/>
          </p:cNvSpPr>
          <p:nvPr>
            <p:ph type="title"/>
          </p:nvPr>
        </p:nvSpPr>
        <p:spPr>
          <a:xfrm>
            <a:off x="727695" y="384846"/>
            <a:ext cx="7681293" cy="338137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2200" dirty="0"/>
              <a:t>Consolidated Roadmap (</a:t>
            </a:r>
            <a:r>
              <a:rPr lang="en-US" sz="2200" b="1" dirty="0"/>
              <a:t>Priority 1)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95523" y="2197351"/>
            <a:ext cx="1315293" cy="258689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36000" tIns="36000" rIns="36000" bIns="36000" rtlCol="0" anchor="ctr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6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</a:rPr>
              <a:t>FOUNDATION</a:t>
            </a:r>
          </a:p>
        </p:txBody>
      </p:sp>
      <p:cxnSp>
        <p:nvCxnSpPr>
          <p:cNvPr id="39" name="Connecteur droit 52"/>
          <p:cNvCxnSpPr/>
          <p:nvPr/>
        </p:nvCxnSpPr>
        <p:spPr bwMode="auto">
          <a:xfrm>
            <a:off x="97494" y="4810707"/>
            <a:ext cx="8934367" cy="0"/>
          </a:xfrm>
          <a:prstGeom prst="line">
            <a:avLst/>
          </a:prstGeom>
          <a:solidFill>
            <a:srgbClr val="9DB1C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1605885" y="1126513"/>
            <a:ext cx="1426464" cy="29370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CCA Health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693267" y="1126514"/>
            <a:ext cx="1431021" cy="29347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Retention Motor Analysis</a:t>
            </a:r>
          </a:p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(early lapse detection)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149576" y="1126513"/>
            <a:ext cx="1426464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Customer Scorecard Analysis</a:t>
            </a:r>
            <a:endParaRPr lang="en-US" sz="800" i="1" dirty="0">
              <a:solidFill>
                <a:srgbClr val="103184"/>
              </a:solidFill>
              <a:ea typeface="ＭＳ Ｐゴシック" pitchFamily="-6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241515" y="1126512"/>
            <a:ext cx="1424299" cy="29347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High Margin product</a:t>
            </a:r>
          </a:p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X-Sell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2926374" y="2675864"/>
            <a:ext cx="1081810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Localization /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738893" y="2675864"/>
            <a:ext cx="1081810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Broker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738893" y="3047975"/>
            <a:ext cx="1081810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Provider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926374" y="3047975"/>
            <a:ext cx="1081810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Sales &amp; Distribution / KPIs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738893" y="3442609"/>
            <a:ext cx="1081810" cy="2935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5000">
                <a:srgbClr val="FFFFFF"/>
              </a:gs>
              <a:gs pos="100000">
                <a:srgbClr val="FFFFFF"/>
              </a:gs>
            </a:gsLst>
            <a:lin ang="2700000" scaled="1"/>
            <a:tileRect/>
          </a:gra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Claims Health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926374" y="3453039"/>
            <a:ext cx="1081810" cy="29359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FFFFFF"/>
                </a:solidFill>
                <a:ea typeface="ＭＳ Ｐゴシック" pitchFamily="-64" charset="-128"/>
              </a:rPr>
              <a:t>Policy P&amp;C</a:t>
            </a:r>
          </a:p>
        </p:txBody>
      </p:sp>
      <p:cxnSp>
        <p:nvCxnSpPr>
          <p:cNvPr id="50" name="Connecteur droit 11"/>
          <p:cNvCxnSpPr/>
          <p:nvPr/>
        </p:nvCxnSpPr>
        <p:spPr>
          <a:xfrm flipV="1">
            <a:off x="4145764" y="2264135"/>
            <a:ext cx="0" cy="2377440"/>
          </a:xfrm>
          <a:prstGeom prst="line">
            <a:avLst/>
          </a:prstGeom>
          <a:ln w="3175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4336120" y="2654092"/>
            <a:ext cx="1081810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Broker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4336120" y="3026203"/>
            <a:ext cx="1081810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Provider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336120" y="3391590"/>
            <a:ext cx="1081810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Evolution of CDB</a:t>
            </a:r>
          </a:p>
        </p:txBody>
      </p:sp>
      <p:sp>
        <p:nvSpPr>
          <p:cNvPr id="55" name="Text Box 47"/>
          <p:cNvSpPr txBox="1">
            <a:spLocks noChangeArrowheads="1"/>
          </p:cNvSpPr>
          <p:nvPr/>
        </p:nvSpPr>
        <p:spPr bwMode="gray">
          <a:xfrm>
            <a:off x="1688166" y="2247978"/>
            <a:ext cx="2342381" cy="2222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442913" indent="-174625">
              <a:defRPr>
                <a:solidFill>
                  <a:schemeClr val="tx1"/>
                </a:solidFill>
                <a:latin typeface="Arial" charset="0"/>
              </a:defRPr>
            </a:lvl2pPr>
            <a:lvl3pPr marL="788988" indent="-166688">
              <a:defRPr>
                <a:solidFill>
                  <a:schemeClr val="tx1"/>
                </a:solidFill>
                <a:latin typeface="Arial" charset="0"/>
              </a:defRPr>
            </a:lvl3pPr>
            <a:lvl4pPr marL="1539875" indent="-1682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45000"/>
              </a:spcBef>
            </a:pPr>
            <a:r>
              <a:rPr lang="en-US" sz="1000" b="1" dirty="0">
                <a:solidFill>
                  <a:srgbClr val="103184"/>
                </a:solidFill>
                <a:cs typeface="Arial" charset="0"/>
              </a:rPr>
              <a:t>DATA QUALITY</a:t>
            </a:r>
          </a:p>
          <a:p>
            <a:pPr algn="ctr">
              <a:spcBef>
                <a:spcPct val="45000"/>
              </a:spcBef>
            </a:pPr>
            <a:endParaRPr lang="en-US" sz="1000" b="1" dirty="0">
              <a:solidFill>
                <a:srgbClr val="103184"/>
              </a:solidFill>
              <a:cs typeface="Arial" charset="0"/>
            </a:endParaRPr>
          </a:p>
        </p:txBody>
      </p:sp>
      <p:cxnSp>
        <p:nvCxnSpPr>
          <p:cNvPr id="56" name="Connecteur droit 11"/>
          <p:cNvCxnSpPr/>
          <p:nvPr/>
        </p:nvCxnSpPr>
        <p:spPr>
          <a:xfrm flipV="1">
            <a:off x="5615606" y="2292190"/>
            <a:ext cx="0" cy="2377440"/>
          </a:xfrm>
          <a:prstGeom prst="line">
            <a:avLst/>
          </a:prstGeom>
          <a:ln w="3175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47"/>
          <p:cNvSpPr txBox="1">
            <a:spLocks noChangeArrowheads="1"/>
          </p:cNvSpPr>
          <p:nvPr/>
        </p:nvSpPr>
        <p:spPr bwMode="gray">
          <a:xfrm>
            <a:off x="4260982" y="2247978"/>
            <a:ext cx="1282694" cy="28442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442913" indent="-174625">
              <a:defRPr>
                <a:solidFill>
                  <a:schemeClr val="tx1"/>
                </a:solidFill>
                <a:latin typeface="Arial" charset="0"/>
              </a:defRPr>
            </a:lvl2pPr>
            <a:lvl3pPr marL="788988" indent="-166688">
              <a:defRPr>
                <a:solidFill>
                  <a:schemeClr val="tx1"/>
                </a:solidFill>
                <a:latin typeface="Arial" charset="0"/>
              </a:defRPr>
            </a:lvl3pPr>
            <a:lvl4pPr marL="1539875" indent="-1682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45000"/>
              </a:spcBef>
            </a:pPr>
            <a:r>
              <a:rPr lang="en-US" sz="1000" b="1" dirty="0">
                <a:solidFill>
                  <a:srgbClr val="103184"/>
                </a:solidFill>
                <a:cs typeface="Arial" charset="0"/>
              </a:rPr>
              <a:t>MASTER DATA</a:t>
            </a:r>
          </a:p>
          <a:p>
            <a:pPr algn="ctr">
              <a:spcBef>
                <a:spcPct val="45000"/>
              </a:spcBef>
            </a:pPr>
            <a:endParaRPr lang="en-US" sz="1000" b="1" dirty="0">
              <a:solidFill>
                <a:srgbClr val="103184"/>
              </a:solidFill>
              <a:cs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96838" y="2635095"/>
            <a:ext cx="1081810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MIS for HSBC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96838" y="3020638"/>
            <a:ext cx="1081810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Data Visualization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5796838" y="3406181"/>
            <a:ext cx="1081810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New actuarial solution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5796838" y="3791723"/>
            <a:ext cx="1081810" cy="29359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FFFFFF"/>
                </a:solidFill>
                <a:ea typeface="ＭＳ Ｐゴシック" pitchFamily="-64" charset="-128"/>
              </a:rPr>
              <a:t>P&amp;C Claims </a:t>
            </a:r>
          </a:p>
          <a:p>
            <a:pPr algn="ctr" eaLnBrk="0" hangingPunct="0"/>
            <a:r>
              <a:rPr lang="en-US" sz="800" b="1" dirty="0">
                <a:solidFill>
                  <a:srgbClr val="FFFFFF"/>
                </a:solidFill>
                <a:ea typeface="ＭＳ Ｐゴシック" pitchFamily="-64" charset="-128"/>
              </a:rPr>
              <a:t>reports</a:t>
            </a:r>
          </a:p>
        </p:txBody>
      </p:sp>
      <p:sp>
        <p:nvSpPr>
          <p:cNvPr id="63" name="Text Box 47"/>
          <p:cNvSpPr txBox="1">
            <a:spLocks noChangeArrowheads="1"/>
          </p:cNvSpPr>
          <p:nvPr/>
        </p:nvSpPr>
        <p:spPr bwMode="gray">
          <a:xfrm>
            <a:off x="5685510" y="2247978"/>
            <a:ext cx="1282694" cy="28442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442913" indent="-174625">
              <a:defRPr>
                <a:solidFill>
                  <a:schemeClr val="tx1"/>
                </a:solidFill>
                <a:latin typeface="Arial" charset="0"/>
              </a:defRPr>
            </a:lvl2pPr>
            <a:lvl3pPr marL="788988" indent="-166688">
              <a:defRPr>
                <a:solidFill>
                  <a:schemeClr val="tx1"/>
                </a:solidFill>
                <a:latin typeface="Arial" charset="0"/>
              </a:defRPr>
            </a:lvl3pPr>
            <a:lvl4pPr marL="1539875" indent="-1682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45000"/>
              </a:spcBef>
            </a:pPr>
            <a:r>
              <a:rPr lang="en-US" sz="1000" b="1" dirty="0">
                <a:solidFill>
                  <a:srgbClr val="103184"/>
                </a:solidFill>
                <a:cs typeface="Arial" charset="0"/>
              </a:rPr>
              <a:t>BUSINESS INTELLIGENCE</a:t>
            </a:r>
          </a:p>
          <a:p>
            <a:pPr algn="ctr">
              <a:spcBef>
                <a:spcPct val="45000"/>
              </a:spcBef>
            </a:pPr>
            <a:endParaRPr lang="en-US" sz="1000" b="1" dirty="0">
              <a:solidFill>
                <a:srgbClr val="103184"/>
              </a:solidFill>
              <a:cs typeface="Arial" charset="0"/>
            </a:endParaRPr>
          </a:p>
        </p:txBody>
      </p:sp>
      <p:cxnSp>
        <p:nvCxnSpPr>
          <p:cNvPr id="69" name="Connecteur droit 11"/>
          <p:cNvCxnSpPr/>
          <p:nvPr/>
        </p:nvCxnSpPr>
        <p:spPr>
          <a:xfrm flipV="1">
            <a:off x="7106063" y="2273598"/>
            <a:ext cx="0" cy="2377440"/>
          </a:xfrm>
          <a:prstGeom prst="line">
            <a:avLst/>
          </a:prstGeom>
          <a:ln w="3175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 bwMode="auto">
          <a:xfrm>
            <a:off x="7427058" y="2630039"/>
            <a:ext cx="1081810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Missing CIRIS </a:t>
            </a:r>
          </a:p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Tables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7427058" y="3700339"/>
            <a:ext cx="1081810" cy="2935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5000">
                <a:srgbClr val="FFFFFF"/>
              </a:gs>
              <a:gs pos="100000">
                <a:srgbClr val="FFFFFF"/>
              </a:gs>
            </a:gsLst>
            <a:lin ang="2700000" scaled="1"/>
            <a:tileRect/>
          </a:gra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Feed with </a:t>
            </a:r>
            <a:r>
              <a:rPr lang="en-US" sz="800" b="1" dirty="0" err="1">
                <a:solidFill>
                  <a:srgbClr val="103184"/>
                </a:solidFill>
                <a:ea typeface="ＭＳ Ｐゴシック" pitchFamily="-64" charset="-128"/>
              </a:rPr>
              <a:t>eClaims</a:t>
            </a:r>
            <a:endParaRPr lang="en-US" sz="800" b="1" dirty="0">
              <a:solidFill>
                <a:srgbClr val="103184"/>
              </a:solidFill>
              <a:ea typeface="ＭＳ Ｐゴシック" pitchFamily="-64" charset="-128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427058" y="2986806"/>
            <a:ext cx="1081810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Business Views</a:t>
            </a:r>
          </a:p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Actuarial + Operations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7427058" y="3343573"/>
            <a:ext cx="1081810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Feed with MDM (Customer, Broker..)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7427058" y="4057105"/>
            <a:ext cx="1081810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Feed with CRM</a:t>
            </a:r>
          </a:p>
        </p:txBody>
      </p:sp>
      <p:sp>
        <p:nvSpPr>
          <p:cNvPr id="91" name="Text Box 47"/>
          <p:cNvSpPr txBox="1">
            <a:spLocks noChangeArrowheads="1"/>
          </p:cNvSpPr>
          <p:nvPr/>
        </p:nvSpPr>
        <p:spPr bwMode="gray">
          <a:xfrm>
            <a:off x="7349602" y="2247978"/>
            <a:ext cx="1282694" cy="28442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442913" indent="-174625">
              <a:defRPr>
                <a:solidFill>
                  <a:schemeClr val="tx1"/>
                </a:solidFill>
                <a:latin typeface="Arial" charset="0"/>
              </a:defRPr>
            </a:lvl2pPr>
            <a:lvl3pPr marL="788988" indent="-166688">
              <a:defRPr>
                <a:solidFill>
                  <a:schemeClr val="tx1"/>
                </a:solidFill>
                <a:latin typeface="Arial" charset="0"/>
              </a:defRPr>
            </a:lvl3pPr>
            <a:lvl4pPr marL="1539875" indent="-1682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45000"/>
              </a:spcBef>
            </a:pPr>
            <a:r>
              <a:rPr lang="en-US" sz="1000" b="1" dirty="0">
                <a:solidFill>
                  <a:srgbClr val="103184"/>
                </a:solidFill>
                <a:cs typeface="Arial" charset="0"/>
              </a:rPr>
              <a:t>DATA LAKE</a:t>
            </a:r>
          </a:p>
          <a:p>
            <a:pPr algn="ctr">
              <a:spcBef>
                <a:spcPct val="45000"/>
              </a:spcBef>
            </a:pPr>
            <a:endParaRPr lang="en-US" sz="1000" b="1" dirty="0">
              <a:solidFill>
                <a:srgbClr val="103184"/>
              </a:solidFill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7427058" y="4417579"/>
            <a:ext cx="1081810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Feed with Providers data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2782044" y="4909743"/>
            <a:ext cx="1081810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Dictionary: </a:t>
            </a:r>
          </a:p>
          <a:p>
            <a:pPr lvl="0" algn="ctr"/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Broker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1628887" y="4909743"/>
            <a:ext cx="1081810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Dictionary: </a:t>
            </a:r>
          </a:p>
          <a:p>
            <a:pPr lvl="0" algn="ctr"/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Customer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and </a:t>
            </a:r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Lead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5088358" y="4909743"/>
            <a:ext cx="1081810" cy="2935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5000">
                <a:srgbClr val="FFFFFF"/>
              </a:gs>
              <a:gs pos="100000">
                <a:srgbClr val="FFFFFF"/>
              </a:gs>
            </a:gsLst>
            <a:lin ang="2700000" scaled="1"/>
            <a:tileRect/>
          </a:gra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Dictionary:</a:t>
            </a:r>
          </a:p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Claims Health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6241515" y="4909743"/>
            <a:ext cx="1081810" cy="29359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FFFFFF"/>
                </a:solidFill>
                <a:ea typeface="ＭＳ Ｐゴシック" pitchFamily="-64" charset="-128"/>
              </a:rPr>
              <a:t>Dictionary:</a:t>
            </a:r>
          </a:p>
          <a:p>
            <a:pPr algn="ctr" eaLnBrk="0" hangingPunct="0"/>
            <a:r>
              <a:rPr lang="en-US" sz="800" b="1" dirty="0">
                <a:solidFill>
                  <a:srgbClr val="FFFFFF"/>
                </a:solidFill>
                <a:ea typeface="ＭＳ Ｐゴシック" pitchFamily="-64" charset="-128"/>
              </a:rPr>
              <a:t>Policy P&amp;C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3935201" y="4909743"/>
            <a:ext cx="1081810" cy="2935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Dictionary: </a:t>
            </a:r>
          </a:p>
          <a:p>
            <a:pPr lvl="0" algn="ctr"/>
            <a:r>
              <a:rPr lang="en-US" sz="800" b="1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Provider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605885" y="5275060"/>
            <a:ext cx="6949440" cy="22444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DBDBD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Data Management Dashboards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1605885" y="5536363"/>
            <a:ext cx="6949440" cy="22444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DBDBD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Coordination of Data Owners / Stewards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1605885" y="5797669"/>
            <a:ext cx="6949440" cy="22444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DBDBD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Crown Jewels Coordination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1605885" y="6079630"/>
            <a:ext cx="6949440" cy="22444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DBDBD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en-US" sz="800" b="1" dirty="0">
                <a:solidFill>
                  <a:srgbClr val="103184"/>
                </a:solidFill>
                <a:ea typeface="ＭＳ Ｐゴシック" pitchFamily="-64" charset="-128"/>
              </a:rPr>
              <a:t>Data Boards Governance</a:t>
            </a:r>
          </a:p>
        </p:txBody>
      </p:sp>
    </p:spTree>
    <p:extLst>
      <p:ext uri="{BB962C8B-B14F-4D97-AF65-F5344CB8AC3E}">
        <p14:creationId xmlns:p14="http://schemas.microsoft.com/office/powerpoint/2010/main" val="1290328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/>
          <a:p>
            <a:r>
              <a:rPr lang="en-US" sz="2200" dirty="0"/>
              <a:t>Data Team - Target Operating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307" y="6552294"/>
            <a:ext cx="487090" cy="214797"/>
          </a:xfrm>
        </p:spPr>
        <p:txBody>
          <a:bodyPr/>
          <a:lstStyle/>
          <a:p>
            <a:fld id="{3801209A-EBCB-4229-9A21-B7869465F47A}" type="slidenum">
              <a:rPr lang="fr-FR" smtClean="0"/>
              <a:pPr/>
              <a:t>27</a:t>
            </a:fld>
            <a:r>
              <a:rPr lang="fr-FR"/>
              <a:t>   |  </a:t>
            </a:r>
            <a:endParaRPr lang="fr-FR" dirty="0"/>
          </a:p>
        </p:txBody>
      </p:sp>
      <p:sp>
        <p:nvSpPr>
          <p:cNvPr id="86" name="Rectangle 85"/>
          <p:cNvSpPr/>
          <p:nvPr/>
        </p:nvSpPr>
        <p:spPr bwMode="auto">
          <a:xfrm>
            <a:off x="334683" y="1001484"/>
            <a:ext cx="7187346" cy="25799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7636331" y="1001484"/>
            <a:ext cx="1175657" cy="257991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708418" y="1954916"/>
            <a:ext cx="1053255" cy="100453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b="1" dirty="0">
                <a:solidFill>
                  <a:srgbClr val="002060"/>
                </a:solidFill>
                <a:latin typeface="Century Gothic"/>
              </a:rPr>
              <a:t>+ 4 FTE</a:t>
            </a:r>
          </a:p>
          <a:p>
            <a:pPr algn="ctr">
              <a:spcAft>
                <a:spcPts val="900"/>
              </a:spcAft>
            </a:pPr>
            <a:r>
              <a:rPr lang="en-US" sz="1050" b="1" dirty="0">
                <a:solidFill>
                  <a:srgbClr val="002060"/>
                </a:solidFill>
                <a:latin typeface="Century Gothic"/>
              </a:rPr>
              <a:t>(Included 1 FTE for Head of Data)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pic>
        <p:nvPicPr>
          <p:cNvPr id="90" name="Picture 40" descr="image005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37" y="2086432"/>
            <a:ext cx="288000" cy="288000"/>
          </a:xfrm>
          <a:prstGeom prst="rect">
            <a:avLst/>
          </a:prstGeom>
          <a:ln>
            <a:noFill/>
          </a:ln>
        </p:spPr>
      </p:pic>
      <p:sp>
        <p:nvSpPr>
          <p:cNvPr id="91" name="Rounded Rectangle 90"/>
          <p:cNvSpPr/>
          <p:nvPr/>
        </p:nvSpPr>
        <p:spPr>
          <a:xfrm>
            <a:off x="472913" y="2383666"/>
            <a:ext cx="891048" cy="408623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Head of Data (1 FTE)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pic>
        <p:nvPicPr>
          <p:cNvPr id="92" name="Picture 40" descr="image00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82" y="1659165"/>
            <a:ext cx="288000" cy="288000"/>
          </a:xfrm>
          <a:prstGeom prst="rect">
            <a:avLst/>
          </a:prstGeom>
          <a:ln>
            <a:noFill/>
          </a:ln>
        </p:spPr>
      </p:pic>
      <p:sp>
        <p:nvSpPr>
          <p:cNvPr id="93" name="Rectangle 92"/>
          <p:cNvSpPr/>
          <p:nvPr/>
        </p:nvSpPr>
        <p:spPr bwMode="auto">
          <a:xfrm>
            <a:off x="1417926" y="1627598"/>
            <a:ext cx="3828987" cy="8133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661861" y="1503329"/>
            <a:ext cx="1403487" cy="255389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DATA FOUNDATION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475049" y="1925393"/>
            <a:ext cx="1168066" cy="561856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Master                                           Data &amp; BI Manager (1FTE)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pic>
        <p:nvPicPr>
          <p:cNvPr id="96" name="Picture 40" descr="image005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761" y="1789797"/>
            <a:ext cx="288000" cy="288000"/>
          </a:xfrm>
          <a:prstGeom prst="rect">
            <a:avLst/>
          </a:prstGeom>
          <a:ln>
            <a:noFill/>
          </a:ln>
        </p:spPr>
      </p:pic>
      <p:sp>
        <p:nvSpPr>
          <p:cNvPr id="97" name="Rounded Rectangle 96"/>
          <p:cNvSpPr/>
          <p:nvPr/>
        </p:nvSpPr>
        <p:spPr>
          <a:xfrm>
            <a:off x="2530743" y="2045375"/>
            <a:ext cx="898036" cy="408623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Technical Analyst (1FTE)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pic>
        <p:nvPicPr>
          <p:cNvPr id="98" name="Picture 40" descr="image005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685" y="1789797"/>
            <a:ext cx="288000" cy="288000"/>
          </a:xfrm>
          <a:prstGeom prst="rect">
            <a:avLst/>
          </a:prstGeom>
          <a:ln>
            <a:noFill/>
          </a:ln>
        </p:spPr>
      </p:pic>
      <p:sp>
        <p:nvSpPr>
          <p:cNvPr id="99" name="Rounded Rectangle 98"/>
          <p:cNvSpPr/>
          <p:nvPr/>
        </p:nvSpPr>
        <p:spPr>
          <a:xfrm>
            <a:off x="3390165" y="2045215"/>
            <a:ext cx="898036" cy="408623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Business Analyst (1FTE)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pic>
        <p:nvPicPr>
          <p:cNvPr id="100" name="Picture 40" descr="image005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233" y="1789797"/>
            <a:ext cx="288000" cy="288000"/>
          </a:xfrm>
          <a:prstGeom prst="rect">
            <a:avLst/>
          </a:prstGeom>
          <a:ln>
            <a:noFill/>
          </a:ln>
        </p:spPr>
      </p:pic>
      <p:sp>
        <p:nvSpPr>
          <p:cNvPr id="101" name="Rounded Rectangle 100"/>
          <p:cNvSpPr/>
          <p:nvPr/>
        </p:nvSpPr>
        <p:spPr>
          <a:xfrm>
            <a:off x="4250713" y="2045291"/>
            <a:ext cx="887344" cy="408623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Data Architect (1FTE)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5323423" y="1627598"/>
            <a:ext cx="2103410" cy="1576243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921829" y="1503329"/>
            <a:ext cx="925287" cy="255389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SMART DATA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pic>
        <p:nvPicPr>
          <p:cNvPr id="104" name="Picture 40" descr="image00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21" y="1800683"/>
            <a:ext cx="288000" cy="288000"/>
          </a:xfrm>
          <a:prstGeom prst="rect">
            <a:avLst/>
          </a:prstGeom>
          <a:ln>
            <a:noFill/>
          </a:ln>
        </p:spPr>
      </p:pic>
      <p:sp>
        <p:nvSpPr>
          <p:cNvPr id="105" name="Rounded Rectangle 104"/>
          <p:cNvSpPr/>
          <p:nvPr/>
        </p:nvSpPr>
        <p:spPr>
          <a:xfrm>
            <a:off x="6192388" y="2077797"/>
            <a:ext cx="1168066" cy="408623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STA Data Scientist (1FTE)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pic>
        <p:nvPicPr>
          <p:cNvPr id="106" name="Picture 40" descr="image00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82" y="2747573"/>
            <a:ext cx="288000" cy="288000"/>
          </a:xfrm>
          <a:prstGeom prst="rect">
            <a:avLst/>
          </a:prstGeom>
          <a:ln>
            <a:noFill/>
          </a:ln>
        </p:spPr>
      </p:pic>
      <p:sp>
        <p:nvSpPr>
          <p:cNvPr id="107" name="Rounded Rectangle 106"/>
          <p:cNvSpPr/>
          <p:nvPr/>
        </p:nvSpPr>
        <p:spPr>
          <a:xfrm>
            <a:off x="2304563" y="2707373"/>
            <a:ext cx="898036" cy="408623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PM / Data Manager (1FTE)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pic>
        <p:nvPicPr>
          <p:cNvPr id="108" name="Picture 40" descr="image00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21" y="2620811"/>
            <a:ext cx="288000" cy="288000"/>
          </a:xfrm>
          <a:prstGeom prst="rect">
            <a:avLst/>
          </a:prstGeom>
          <a:ln>
            <a:noFill/>
          </a:ln>
        </p:spPr>
      </p:pic>
      <p:sp>
        <p:nvSpPr>
          <p:cNvPr id="109" name="Rounded Rectangle 108"/>
          <p:cNvSpPr/>
          <p:nvPr/>
        </p:nvSpPr>
        <p:spPr>
          <a:xfrm>
            <a:off x="6192388" y="2897925"/>
            <a:ext cx="1168066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Data Analyst (1FTE)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1417926" y="2565178"/>
            <a:ext cx="3828987" cy="63866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661861" y="2453838"/>
            <a:ext cx="1403487" cy="255389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DATA MANAGEMENT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pic>
        <p:nvPicPr>
          <p:cNvPr id="115" name="Picture 40" descr="image00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89" y="2099143"/>
            <a:ext cx="288000" cy="288000"/>
          </a:xfrm>
          <a:prstGeom prst="rect">
            <a:avLst/>
          </a:prstGeom>
          <a:ln>
            <a:noFill/>
          </a:ln>
        </p:spPr>
      </p:pic>
      <p:sp>
        <p:nvSpPr>
          <p:cNvPr id="116" name="Rounded Rectangle 115"/>
          <p:cNvSpPr/>
          <p:nvPr/>
        </p:nvSpPr>
        <p:spPr>
          <a:xfrm>
            <a:off x="5377388" y="2407012"/>
            <a:ext cx="849002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Data Scientist</a:t>
            </a:r>
          </a:p>
        </p:txBody>
      </p:sp>
      <p:pic>
        <p:nvPicPr>
          <p:cNvPr id="123" name="Picture 40" descr="image00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433" y="52167"/>
            <a:ext cx="288000" cy="288000"/>
          </a:xfrm>
          <a:prstGeom prst="rect">
            <a:avLst/>
          </a:prstGeom>
          <a:ln>
            <a:noFill/>
          </a:ln>
        </p:spPr>
      </p:pic>
      <p:sp>
        <p:nvSpPr>
          <p:cNvPr id="124" name="Rounded Rectangle 123"/>
          <p:cNvSpPr/>
          <p:nvPr/>
        </p:nvSpPr>
        <p:spPr>
          <a:xfrm>
            <a:off x="7522029" y="81550"/>
            <a:ext cx="1141309" cy="25861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Internal AXA Staff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pic>
        <p:nvPicPr>
          <p:cNvPr id="125" name="Picture 40" descr="image005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25" y="381818"/>
            <a:ext cx="288000" cy="288000"/>
          </a:xfrm>
          <a:prstGeom prst="rect">
            <a:avLst/>
          </a:prstGeom>
          <a:ln>
            <a:noFill/>
          </a:ln>
        </p:spPr>
      </p:pic>
      <p:sp>
        <p:nvSpPr>
          <p:cNvPr id="126" name="Rounded Rectangle 125"/>
          <p:cNvSpPr/>
          <p:nvPr/>
        </p:nvSpPr>
        <p:spPr>
          <a:xfrm>
            <a:off x="7522029" y="397236"/>
            <a:ext cx="1141309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External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53" y="2203377"/>
            <a:ext cx="212342" cy="212342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39" y="2726577"/>
            <a:ext cx="212342" cy="212342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50" y="2888643"/>
            <a:ext cx="212342" cy="212342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48" y="2192027"/>
            <a:ext cx="212342" cy="212342"/>
          </a:xfrm>
          <a:prstGeom prst="rect">
            <a:avLst/>
          </a:prstGeom>
        </p:spPr>
      </p:pic>
      <p:sp>
        <p:nvSpPr>
          <p:cNvPr id="88" name="Rounded Rectangle 87"/>
          <p:cNvSpPr/>
          <p:nvPr/>
        </p:nvSpPr>
        <p:spPr>
          <a:xfrm>
            <a:off x="699822" y="872600"/>
            <a:ext cx="5210747" cy="272415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00" b="1" dirty="0">
                <a:solidFill>
                  <a:srgbClr val="002060"/>
                </a:solidFill>
                <a:latin typeface="Century Gothic"/>
              </a:rPr>
              <a:t>TARGET OPERATING MODEL FOR DELIVERING THE P1 PROJECTS: MID 2017 – MID 2018  </a:t>
            </a:r>
            <a:endParaRPr lang="en-US" sz="1050" dirty="0">
              <a:solidFill>
                <a:srgbClr val="002060"/>
              </a:solidFill>
              <a:latin typeface="Century Gothic"/>
            </a:endParaRP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19A3A51-C830-44D5-90AA-16401B7CBEAD}"/>
              </a:ext>
            </a:extLst>
          </p:cNvPr>
          <p:cNvGrpSpPr/>
          <p:nvPr/>
        </p:nvGrpSpPr>
        <p:grpSpPr>
          <a:xfrm>
            <a:off x="3382540" y="3829955"/>
            <a:ext cx="4044293" cy="2679003"/>
            <a:chOff x="6920117" y="1112179"/>
            <a:chExt cx="4044293" cy="4751726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FBDEB844-AA02-497C-9E2B-5D2E7132EDB6}"/>
                </a:ext>
              </a:extLst>
            </p:cNvPr>
            <p:cNvSpPr/>
            <p:nvPr/>
          </p:nvSpPr>
          <p:spPr>
            <a:xfrm>
              <a:off x="6920117" y="1112179"/>
              <a:ext cx="4044293" cy="4751726"/>
            </a:xfrm>
            <a:prstGeom prst="round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3C910"/>
                  </a:solidFill>
                </a:rPr>
                <a:t>Ver slide  #4</a:t>
              </a:r>
            </a:p>
            <a:p>
              <a:r>
                <a:rPr lang="en-US" dirty="0" err="1">
                  <a:solidFill>
                    <a:srgbClr val="F3C910"/>
                  </a:solidFill>
                </a:rPr>
                <a:t>DMA_benchmark_vsandbox</a:t>
              </a:r>
              <a:endParaRPr lang="en-US" dirty="0">
                <a:solidFill>
                  <a:srgbClr val="F3C910"/>
                </a:solidFill>
              </a:endParaRPr>
            </a:p>
            <a:p>
              <a:endParaRPr lang="en-US" dirty="0">
                <a:solidFill>
                  <a:srgbClr val="F3C910"/>
                </a:solidFill>
              </a:endParaRPr>
            </a:p>
            <a:p>
              <a:r>
                <a:rPr lang="en-US" sz="1050" dirty="0" err="1">
                  <a:solidFill>
                    <a:srgbClr val="F3C910"/>
                  </a:solidFill>
                </a:rPr>
                <a:t>En</a:t>
              </a:r>
              <a:r>
                <a:rPr lang="en-US" sz="1050" dirty="0">
                  <a:solidFill>
                    <a:srgbClr val="F3C910"/>
                  </a:solidFill>
                </a:rPr>
                <a:t> </a:t>
              </a:r>
              <a:r>
                <a:rPr lang="en-US" sz="1050" dirty="0" err="1">
                  <a:solidFill>
                    <a:srgbClr val="F3C910"/>
                  </a:solidFill>
                </a:rPr>
                <a:t>cuanto</a:t>
              </a:r>
              <a:r>
                <a:rPr lang="en-US" sz="1050" dirty="0">
                  <a:solidFill>
                    <a:srgbClr val="F3C910"/>
                  </a:solidFill>
                </a:rPr>
                <a:t> a personas hay </a:t>
              </a:r>
              <a:r>
                <a:rPr lang="en-US" sz="1050" dirty="0" err="1">
                  <a:solidFill>
                    <a:srgbClr val="F3C910"/>
                  </a:solidFill>
                </a:rPr>
                <a:t>diferencias</a:t>
              </a:r>
              <a:r>
                <a:rPr lang="en-US" sz="1050" dirty="0">
                  <a:solidFill>
                    <a:srgbClr val="F3C910"/>
                  </a:solidFill>
                </a:rPr>
                <a:t> entre la </a:t>
              </a:r>
              <a:r>
                <a:rPr lang="en-US" sz="1050" dirty="0" err="1">
                  <a:solidFill>
                    <a:srgbClr val="F3C910"/>
                  </a:solidFill>
                </a:rPr>
                <a:t>aspiración</a:t>
              </a:r>
              <a:r>
                <a:rPr lang="en-US" sz="1050" dirty="0">
                  <a:solidFill>
                    <a:srgbClr val="F3C910"/>
                  </a:solidFill>
                </a:rPr>
                <a:t> y lo que dice </a:t>
              </a:r>
              <a:r>
                <a:rPr lang="en-US" sz="1050" dirty="0" err="1">
                  <a:solidFill>
                    <a:srgbClr val="F3C910"/>
                  </a:solidFill>
                </a:rPr>
                <a:t>este</a:t>
              </a:r>
              <a:r>
                <a:rPr lang="en-US" sz="1050" dirty="0">
                  <a:solidFill>
                    <a:srgbClr val="F3C910"/>
                  </a:solidFill>
                </a:rPr>
                <a:t> </a:t>
              </a:r>
              <a:r>
                <a:rPr lang="en-US" sz="1050" dirty="0" err="1">
                  <a:solidFill>
                    <a:srgbClr val="F3C910"/>
                  </a:solidFill>
                </a:rPr>
                <a:t>documento</a:t>
              </a:r>
              <a:endParaRPr lang="en-US" sz="1050" dirty="0">
                <a:solidFill>
                  <a:srgbClr val="F3C910"/>
                </a:solidFill>
              </a:endParaRPr>
            </a:p>
            <a:p>
              <a:endParaRPr lang="en-US" dirty="0">
                <a:solidFill>
                  <a:srgbClr val="F3C910"/>
                </a:solidFill>
              </a:endParaRPr>
            </a:p>
            <a:p>
              <a:endParaRPr lang="en-US" dirty="0">
                <a:solidFill>
                  <a:srgbClr val="F3C910"/>
                </a:solidFill>
              </a:endParaRPr>
            </a:p>
            <a:p>
              <a:endParaRPr lang="en-US" dirty="0">
                <a:solidFill>
                  <a:srgbClr val="F3C910"/>
                </a:solidFill>
              </a:endParaRPr>
            </a:p>
          </p:txBody>
        </p:sp>
        <p:pic>
          <p:nvPicPr>
            <p:cNvPr id="42" name="Picture">
              <a:hlinkClick r:id="rId4"/>
              <a:extLst>
                <a:ext uri="{FF2B5EF4-FFF2-40B4-BE49-F238E27FC236}">
                  <a16:creationId xmlns:a16="http://schemas.microsoft.com/office/drawing/2014/main" id="{36F937B3-49C6-451B-8BBD-2157789AD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4334" y="3702846"/>
              <a:ext cx="3581400" cy="19794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0408580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Elbow Connector 103"/>
          <p:cNvCxnSpPr>
            <a:endCxn id="100" idx="2"/>
          </p:cNvCxnSpPr>
          <p:nvPr/>
        </p:nvCxnSpPr>
        <p:spPr>
          <a:xfrm rot="16200000" flipV="1">
            <a:off x="3442392" y="1425721"/>
            <a:ext cx="583478" cy="1076402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endCxn id="102" idx="2"/>
          </p:cNvCxnSpPr>
          <p:nvPr/>
        </p:nvCxnSpPr>
        <p:spPr>
          <a:xfrm rot="5400000" flipH="1" flipV="1">
            <a:off x="5189552" y="1440766"/>
            <a:ext cx="583478" cy="1068084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/>
          <a:p>
            <a:r>
              <a:rPr lang="en-US" sz="2200" dirty="0"/>
              <a:t>Proposed organization of the Data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307" y="6552294"/>
            <a:ext cx="487090" cy="214797"/>
          </a:xfrm>
        </p:spPr>
        <p:txBody>
          <a:bodyPr/>
          <a:lstStyle/>
          <a:p>
            <a:fld id="{3801209A-EBCB-4229-9A21-B7869465F47A}" type="slidenum">
              <a:rPr lang="fr-FR" smtClean="0"/>
              <a:pPr/>
              <a:t>28</a:t>
            </a:fld>
            <a:r>
              <a:rPr lang="fr-FR"/>
              <a:t>   | 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68621" y="3175892"/>
            <a:ext cx="2391492" cy="92528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39479" y="3303586"/>
            <a:ext cx="2233545" cy="766167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b="1" dirty="0">
                <a:solidFill>
                  <a:srgbClr val="002060"/>
                </a:solidFill>
                <a:latin typeface="Century Gothic"/>
              </a:rPr>
              <a:t>Data Science and Data Analysis</a:t>
            </a:r>
            <a:r>
              <a:rPr lang="en-US" sz="1050" dirty="0">
                <a:solidFill>
                  <a:srgbClr val="002060"/>
                </a:solidFill>
                <a:latin typeface="Century Gothic"/>
              </a:rPr>
              <a:t>:</a:t>
            </a:r>
          </a:p>
          <a:p>
            <a:pPr>
              <a:spcAft>
                <a:spcPts val="900"/>
              </a:spcAft>
            </a:pPr>
            <a:r>
              <a:rPr lang="en-US" sz="1000" dirty="0">
                <a:solidFill>
                  <a:srgbClr val="002060"/>
                </a:solidFill>
                <a:latin typeface="Century Gothic"/>
              </a:rPr>
              <a:t>Lead the Smart Data use cases in collaboration with the business</a:t>
            </a:r>
            <a:endParaRPr lang="en-US" sz="105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842804" y="2157687"/>
            <a:ext cx="1490427" cy="568670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04255" y="2205467"/>
            <a:ext cx="1209232" cy="476726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100" b="1" dirty="0">
                <a:solidFill>
                  <a:srgbClr val="002060"/>
                </a:solidFill>
                <a:latin typeface="Century Gothic"/>
              </a:rPr>
              <a:t>Head of Data     (1 FTE)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962179" y="3048197"/>
            <a:ext cx="1604376" cy="255389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SMART DATA / ANALYTICS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400186" y="3175892"/>
            <a:ext cx="2391492" cy="922703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468073" y="3303586"/>
            <a:ext cx="2233545" cy="757654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b="1" dirty="0">
                <a:solidFill>
                  <a:srgbClr val="002060"/>
                </a:solidFill>
                <a:latin typeface="Century Gothic"/>
              </a:rPr>
              <a:t>Data Governance and Project Management</a:t>
            </a:r>
            <a:r>
              <a:rPr lang="en-US" sz="1050" dirty="0">
                <a:solidFill>
                  <a:srgbClr val="002060"/>
                </a:solidFill>
                <a:latin typeface="Century Gothic"/>
              </a:rPr>
              <a:t>:</a:t>
            </a:r>
          </a:p>
          <a:p>
            <a:pPr>
              <a:spcAft>
                <a:spcPts val="900"/>
              </a:spcAft>
            </a:pPr>
            <a:r>
              <a:rPr lang="en-US" sz="1000" dirty="0">
                <a:solidFill>
                  <a:srgbClr val="002060"/>
                </a:solidFill>
                <a:latin typeface="Century Gothic"/>
              </a:rPr>
              <a:t>Lead the Data dictionary</a:t>
            </a:r>
            <a:endParaRPr lang="en-US" sz="105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790773" y="3048197"/>
            <a:ext cx="1604376" cy="255389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DATA MANAGEMENT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142081" y="3175892"/>
            <a:ext cx="2391492" cy="92528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187807" y="3303586"/>
            <a:ext cx="2320634" cy="578882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b="1" dirty="0">
                <a:solidFill>
                  <a:srgbClr val="002060"/>
                </a:solidFill>
                <a:latin typeface="Century Gothic"/>
              </a:rPr>
              <a:t>Implement the data infrastructure</a:t>
            </a:r>
            <a:r>
              <a:rPr lang="en-US" sz="1050" dirty="0">
                <a:solidFill>
                  <a:srgbClr val="002060"/>
                </a:solidFill>
                <a:latin typeface="Century Gothic"/>
              </a:rPr>
              <a:t>:</a:t>
            </a:r>
          </a:p>
          <a:p>
            <a:pPr>
              <a:spcAft>
                <a:spcPts val="900"/>
              </a:spcAft>
            </a:pPr>
            <a:r>
              <a:rPr lang="en-US" sz="1000" dirty="0">
                <a:solidFill>
                  <a:srgbClr val="002060"/>
                </a:solidFill>
                <a:latin typeface="Century Gothic"/>
              </a:rPr>
              <a:t>Lead and implement the IT structure</a:t>
            </a:r>
            <a:endParaRPr lang="en-US" sz="105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532279" y="3048197"/>
            <a:ext cx="1604376" cy="255389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DATA FOUNDATION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cxnSp>
        <p:nvCxnSpPr>
          <p:cNvPr id="11" name="Elbow Connector 10"/>
          <p:cNvCxnSpPr>
            <a:stCxn id="87" idx="0"/>
            <a:endCxn id="86" idx="2"/>
          </p:cNvCxnSpPr>
          <p:nvPr/>
        </p:nvCxnSpPr>
        <p:spPr>
          <a:xfrm rot="5400000" flipH="1" flipV="1">
            <a:off x="3015272" y="1475452"/>
            <a:ext cx="321840" cy="2823651"/>
          </a:xfrm>
          <a:prstGeom prst="bentConnector3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93"/>
          <p:cNvCxnSpPr/>
          <p:nvPr/>
        </p:nvCxnSpPr>
        <p:spPr>
          <a:xfrm rot="16200000" flipV="1">
            <a:off x="4429570" y="2884805"/>
            <a:ext cx="321840" cy="4943"/>
          </a:xfrm>
          <a:prstGeom prst="bentConnector3">
            <a:avLst>
              <a:gd name="adj1" fmla="val 100313"/>
            </a:avLst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96"/>
          <p:cNvCxnSpPr>
            <a:stCxn id="93" idx="0"/>
            <a:endCxn id="86" idx="2"/>
          </p:cNvCxnSpPr>
          <p:nvPr/>
        </p:nvCxnSpPr>
        <p:spPr>
          <a:xfrm rot="16200000" flipV="1">
            <a:off x="5800323" y="1514052"/>
            <a:ext cx="321840" cy="2746449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0" name="Rectangle 99"/>
          <p:cNvSpPr/>
          <p:nvPr/>
        </p:nvSpPr>
        <p:spPr bwMode="auto">
          <a:xfrm>
            <a:off x="2450716" y="1212747"/>
            <a:ext cx="1490427" cy="45943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612167" y="1287743"/>
            <a:ext cx="1209232" cy="289441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100" b="1" dirty="0">
                <a:solidFill>
                  <a:srgbClr val="002060"/>
                </a:solidFill>
                <a:latin typeface="Century Gothic"/>
              </a:rPr>
              <a:t>CIO</a:t>
            </a:r>
            <a:endParaRPr lang="en-US" sz="12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5270119" y="1223633"/>
            <a:ext cx="1490427" cy="45943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420684" y="1287743"/>
            <a:ext cx="1209232" cy="289441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100" b="1" dirty="0">
                <a:solidFill>
                  <a:srgbClr val="002060"/>
                </a:solidFill>
                <a:latin typeface="Century Gothic"/>
              </a:rPr>
              <a:t>CDO</a:t>
            </a:r>
            <a:endParaRPr lang="en-US" sz="12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68621" y="4101179"/>
            <a:ext cx="2391492" cy="53278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7593" y="4142429"/>
            <a:ext cx="2233545" cy="280928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i="1" dirty="0">
                <a:solidFill>
                  <a:srgbClr val="002060"/>
                </a:solidFill>
                <a:latin typeface="Century Gothic"/>
              </a:rPr>
              <a:t>Existing: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83552" y="4379524"/>
            <a:ext cx="1471155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STA Data Scientist (1FTE)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68621" y="4633966"/>
            <a:ext cx="2391492" cy="596456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44816" y="4708640"/>
            <a:ext cx="2089830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Data Scientist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44816" y="4940472"/>
            <a:ext cx="2089830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Data Analyst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400186" y="4098595"/>
            <a:ext cx="2391492" cy="577569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476187" y="4153907"/>
            <a:ext cx="2233545" cy="280928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i="1" dirty="0">
                <a:solidFill>
                  <a:srgbClr val="002060"/>
                </a:solidFill>
                <a:latin typeface="Century Gothic"/>
              </a:rPr>
              <a:t>Existing: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488348" y="4391002"/>
            <a:ext cx="1471155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i="1" dirty="0">
                <a:solidFill>
                  <a:srgbClr val="002060"/>
                </a:solidFill>
                <a:latin typeface="Century Gothic"/>
              </a:rPr>
              <a:t>No resource</a:t>
            </a:r>
            <a:endParaRPr lang="en-US" sz="1000" i="1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400186" y="4668755"/>
            <a:ext cx="2391492" cy="382567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695179" y="4729381"/>
            <a:ext cx="2089830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Data Manager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90" y="4719277"/>
            <a:ext cx="212342" cy="21234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90" y="4951109"/>
            <a:ext cx="212342" cy="212342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 bwMode="auto">
          <a:xfrm>
            <a:off x="6142081" y="4101177"/>
            <a:ext cx="2391492" cy="1129245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217695" y="4142429"/>
            <a:ext cx="2233545" cy="280928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050" i="1" dirty="0">
                <a:solidFill>
                  <a:srgbClr val="002060"/>
                </a:solidFill>
                <a:latin typeface="Century Gothic"/>
              </a:rPr>
              <a:t>Existing: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17695" y="4346866"/>
            <a:ext cx="2159695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Master Data &amp; BI Manager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217695" y="4539120"/>
            <a:ext cx="1844826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Technical Analyst (Ext.)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217695" y="4731374"/>
            <a:ext cx="1844826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Business Analyst (Ext.)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217695" y="4923628"/>
            <a:ext cx="1844826" cy="255389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900" b="1" dirty="0">
                <a:solidFill>
                  <a:srgbClr val="002060"/>
                </a:solidFill>
                <a:latin typeface="Century Gothic"/>
              </a:rPr>
              <a:t>Data Architect (Ext.)</a:t>
            </a:r>
            <a:endParaRPr lang="en-US" sz="1000" dirty="0">
              <a:solidFill>
                <a:srgbClr val="002060"/>
              </a:solidFill>
              <a:latin typeface="Century Gothic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55" y="4750904"/>
            <a:ext cx="212342" cy="212342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093" y="2255412"/>
            <a:ext cx="212342" cy="21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1724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7"/>
          <p:cNvSpPr>
            <a:spLocks noGrp="1"/>
          </p:cNvSpPr>
          <p:nvPr>
            <p:ph type="body" sz="quarter" idx="13"/>
          </p:nvPr>
        </p:nvSpPr>
        <p:spPr>
          <a:xfrm>
            <a:off x="355600" y="1384878"/>
            <a:ext cx="8432799" cy="1846967"/>
          </a:xfrm>
        </p:spPr>
        <p:txBody>
          <a:bodyPr>
            <a:normAutofit/>
          </a:bodyPr>
          <a:lstStyle/>
          <a:p>
            <a:pPr lvl="1"/>
            <a:r>
              <a:rPr lang="en-US" sz="6000" b="1" dirty="0"/>
              <a:t>APPENDIX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7948769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en-GB" smtClean="0"/>
              <a:pPr/>
              <a:t>3</a:t>
            </a:fld>
            <a:r>
              <a:rPr lang="en-GB" dirty="0"/>
              <a:t>   |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for the Data Strategy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838200" y="881744"/>
          <a:ext cx="7962674" cy="4405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" name="Rectangle 34"/>
          <p:cNvSpPr/>
          <p:nvPr/>
        </p:nvSpPr>
        <p:spPr bwMode="auto">
          <a:xfrm>
            <a:off x="1246589" y="4133907"/>
            <a:ext cx="1942925" cy="1047693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103184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46589" y="5181600"/>
            <a:ext cx="1942925" cy="1023257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103184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7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1658736" y="3513808"/>
            <a:ext cx="1258637" cy="276999"/>
          </a:xfrm>
        </p:spPr>
        <p:txBody>
          <a:bodyPr wrap="square" anchor="t" anchorCtr="0">
            <a:spAutoFit/>
          </a:bodyPr>
          <a:lstStyle/>
          <a:p>
            <a:pPr marL="0" lvl="5" indent="0" algn="ctr">
              <a:spcBef>
                <a:spcPts val="2400"/>
              </a:spcBef>
              <a:buSzPct val="100000"/>
              <a:buNone/>
            </a:pPr>
            <a:r>
              <a:rPr lang="en-GB" sz="1800" b="1" dirty="0">
                <a:solidFill>
                  <a:srgbClr val="404040"/>
                </a:solidFill>
                <a:latin typeface="+mj-lt"/>
                <a:cs typeface="Arial" pitchFamily="34" charset="0"/>
              </a:rPr>
              <a:t>2016 - 2017</a:t>
            </a:r>
            <a:endParaRPr lang="en-GB" sz="18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38" name="Espace réservé du contenu 4"/>
          <p:cNvSpPr txBox="1">
            <a:spLocks/>
          </p:cNvSpPr>
          <p:nvPr/>
        </p:nvSpPr>
        <p:spPr>
          <a:xfrm>
            <a:off x="1322791" y="5243940"/>
            <a:ext cx="1834068" cy="80791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534988" indent="-534988" algn="l" defTabSz="457200" rtl="0" eaLnBrk="1" latinLnBrk="0" hangingPunct="1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534988" indent="0" algn="l" defTabSz="457200" rtl="0" eaLnBrk="1" latinLnBrk="0" hangingPunct="1">
              <a:spcBef>
                <a:spcPts val="0"/>
              </a:spcBef>
              <a:buFont typeface="Arial"/>
              <a:buNone/>
              <a:tabLst>
                <a:tab pos="4667250" algn="l"/>
              </a:tabLst>
              <a:defRPr sz="1100" b="1" kern="1200">
                <a:solidFill>
                  <a:srgbClr val="004563"/>
                </a:solidFill>
                <a:latin typeface="Century Gothic" pitchFamily="34" charset="0"/>
                <a:ea typeface="+mn-ea"/>
                <a:cs typeface="Arial" pitchFamily="34" charset="0"/>
              </a:defRPr>
            </a:lvl2pPr>
            <a:lvl3pPr marL="801688" indent="-266700" algn="l" defTabSz="457200" rtl="0" eaLnBrk="1" latinLnBrk="0" hangingPunct="1">
              <a:spcBef>
                <a:spcPct val="20000"/>
              </a:spcBef>
              <a:buClr>
                <a:srgbClr val="004563"/>
              </a:buClr>
              <a:buFont typeface="Wingdings" pitchFamily="2" charset="2"/>
              <a:buChar char=""/>
              <a:tabLst>
                <a:tab pos="4667250" algn="l"/>
              </a:tabLst>
              <a:defRPr sz="1100" b="1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3pPr>
            <a:lvl4pPr marL="801688" indent="0" algn="l" defTabSz="457200" rtl="0" eaLnBrk="1" latinLnBrk="0" hangingPunct="1">
              <a:spcBef>
                <a:spcPct val="20000"/>
              </a:spcBef>
              <a:buFontTx/>
              <a:buNone/>
              <a:tabLst>
                <a:tab pos="4667250" algn="l"/>
              </a:tabLst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4pPr>
            <a:lvl5pPr marL="896938" indent="-952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5" indent="-171450" defTabSz="914400">
              <a:spcBef>
                <a:spcPts val="0"/>
              </a:spcBef>
              <a:buSzPct val="100000"/>
              <a:buFontTx/>
              <a:buChar char="-"/>
            </a:pPr>
            <a:r>
              <a:rPr lang="en-GB" sz="1050" dirty="0">
                <a:solidFill>
                  <a:srgbClr val="404040"/>
                </a:solidFill>
                <a:latin typeface="Century Gothic"/>
                <a:cs typeface="Arial" pitchFamily="34" charset="0"/>
              </a:rPr>
              <a:t>Define the data strategy</a:t>
            </a:r>
            <a:endParaRPr lang="en-GB" sz="1050" dirty="0">
              <a:solidFill>
                <a:srgbClr val="404040"/>
              </a:solidFill>
              <a:latin typeface="+mj-lt"/>
              <a:cs typeface="Arial" pitchFamily="34" charset="0"/>
            </a:endParaRPr>
          </a:p>
          <a:p>
            <a:pPr marL="171450" lvl="5" indent="-171450">
              <a:spcBef>
                <a:spcPts val="0"/>
              </a:spcBef>
              <a:buSzPct val="100000"/>
              <a:buFontTx/>
              <a:buChar char="-"/>
            </a:pPr>
            <a:r>
              <a:rPr lang="en-GB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Deploy a first initiative</a:t>
            </a:r>
          </a:p>
          <a:p>
            <a:pPr marL="171450" lvl="5" indent="-171450">
              <a:spcBef>
                <a:spcPts val="0"/>
              </a:spcBef>
              <a:buSzPct val="100000"/>
              <a:buFontTx/>
              <a:buChar char="-"/>
            </a:pPr>
            <a:r>
              <a:rPr lang="en-GB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Build the Data Lake and the Master Data</a:t>
            </a:r>
          </a:p>
          <a:p>
            <a:pPr marL="171450" lvl="5" indent="-171450">
              <a:spcBef>
                <a:spcPts val="0"/>
              </a:spcBef>
              <a:buSzPct val="100000"/>
              <a:buFontTx/>
              <a:buChar char="-"/>
            </a:pPr>
            <a:r>
              <a:rPr lang="en-GB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Build the Data team</a:t>
            </a:r>
          </a:p>
        </p:txBody>
      </p:sp>
      <p:sp>
        <p:nvSpPr>
          <p:cNvPr id="39" name="Espace réservé du contenu 4"/>
          <p:cNvSpPr txBox="1">
            <a:spLocks/>
          </p:cNvSpPr>
          <p:nvPr/>
        </p:nvSpPr>
        <p:spPr>
          <a:xfrm>
            <a:off x="3949903" y="2224322"/>
            <a:ext cx="1258637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534988" indent="-534988" algn="l" defTabSz="457200" rtl="0" eaLnBrk="1" latinLnBrk="0" hangingPunct="1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534988" indent="0" algn="l" defTabSz="457200" rtl="0" eaLnBrk="1" latinLnBrk="0" hangingPunct="1">
              <a:spcBef>
                <a:spcPts val="0"/>
              </a:spcBef>
              <a:buFont typeface="Arial"/>
              <a:buNone/>
              <a:tabLst>
                <a:tab pos="4667250" algn="l"/>
              </a:tabLst>
              <a:defRPr sz="1100" b="1" kern="1200">
                <a:solidFill>
                  <a:srgbClr val="004563"/>
                </a:solidFill>
                <a:latin typeface="Century Gothic" pitchFamily="34" charset="0"/>
                <a:ea typeface="+mn-ea"/>
                <a:cs typeface="Arial" pitchFamily="34" charset="0"/>
              </a:defRPr>
            </a:lvl2pPr>
            <a:lvl3pPr marL="801688" indent="-266700" algn="l" defTabSz="457200" rtl="0" eaLnBrk="1" latinLnBrk="0" hangingPunct="1">
              <a:spcBef>
                <a:spcPct val="20000"/>
              </a:spcBef>
              <a:buClr>
                <a:srgbClr val="004563"/>
              </a:buClr>
              <a:buFont typeface="Wingdings" pitchFamily="2" charset="2"/>
              <a:buChar char=""/>
              <a:tabLst>
                <a:tab pos="4667250" algn="l"/>
              </a:tabLst>
              <a:defRPr sz="1100" b="1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3pPr>
            <a:lvl4pPr marL="801688" indent="0" algn="l" defTabSz="457200" rtl="0" eaLnBrk="1" latinLnBrk="0" hangingPunct="1">
              <a:spcBef>
                <a:spcPct val="20000"/>
              </a:spcBef>
              <a:buFontTx/>
              <a:buNone/>
              <a:tabLst>
                <a:tab pos="4667250" algn="l"/>
              </a:tabLst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4pPr>
            <a:lvl5pPr marL="896938" indent="-952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5" indent="0" algn="ctr">
              <a:spcBef>
                <a:spcPts val="2400"/>
              </a:spcBef>
              <a:buSzPct val="100000"/>
              <a:buFont typeface="Arial"/>
              <a:buNone/>
            </a:pPr>
            <a:r>
              <a:rPr lang="en-GB" sz="1800" b="1" dirty="0">
                <a:solidFill>
                  <a:srgbClr val="404040"/>
                </a:solidFill>
                <a:latin typeface="+mj-lt"/>
                <a:cs typeface="Arial" pitchFamily="34" charset="0"/>
              </a:rPr>
              <a:t>2017 - 2019</a:t>
            </a:r>
            <a:endParaRPr lang="en-GB" sz="18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662190" y="3042670"/>
            <a:ext cx="1942925" cy="1047693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103184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62189" y="4090361"/>
            <a:ext cx="1942925" cy="2114495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103184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2" name="Espace réservé du contenu 4"/>
          <p:cNvSpPr txBox="1">
            <a:spLocks/>
          </p:cNvSpPr>
          <p:nvPr/>
        </p:nvSpPr>
        <p:spPr>
          <a:xfrm>
            <a:off x="3716617" y="4199223"/>
            <a:ext cx="1834068" cy="17774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534988" indent="-534988" algn="l" defTabSz="457200" rtl="0" eaLnBrk="1" latinLnBrk="0" hangingPunct="1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534988" indent="0" algn="l" defTabSz="457200" rtl="0" eaLnBrk="1" latinLnBrk="0" hangingPunct="1">
              <a:spcBef>
                <a:spcPts val="0"/>
              </a:spcBef>
              <a:buFont typeface="Arial"/>
              <a:buNone/>
              <a:tabLst>
                <a:tab pos="4667250" algn="l"/>
              </a:tabLst>
              <a:defRPr sz="1100" b="1" kern="1200">
                <a:solidFill>
                  <a:srgbClr val="004563"/>
                </a:solidFill>
                <a:latin typeface="Century Gothic" pitchFamily="34" charset="0"/>
                <a:ea typeface="+mn-ea"/>
                <a:cs typeface="Arial" pitchFamily="34" charset="0"/>
              </a:defRPr>
            </a:lvl2pPr>
            <a:lvl3pPr marL="801688" indent="-266700" algn="l" defTabSz="457200" rtl="0" eaLnBrk="1" latinLnBrk="0" hangingPunct="1">
              <a:spcBef>
                <a:spcPct val="20000"/>
              </a:spcBef>
              <a:buClr>
                <a:srgbClr val="004563"/>
              </a:buClr>
              <a:buFont typeface="Wingdings" pitchFamily="2" charset="2"/>
              <a:buChar char=""/>
              <a:tabLst>
                <a:tab pos="4667250" algn="l"/>
              </a:tabLst>
              <a:defRPr sz="1100" b="1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3pPr>
            <a:lvl4pPr marL="801688" indent="0" algn="l" defTabSz="457200" rtl="0" eaLnBrk="1" latinLnBrk="0" hangingPunct="1">
              <a:spcBef>
                <a:spcPct val="20000"/>
              </a:spcBef>
              <a:buFontTx/>
              <a:buNone/>
              <a:tabLst>
                <a:tab pos="4667250" algn="l"/>
              </a:tabLst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4pPr>
            <a:lvl5pPr marL="896938" indent="-952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5" indent="-171450">
              <a:spcBef>
                <a:spcPts val="2400"/>
              </a:spcBef>
              <a:buSzPct val="100000"/>
              <a:buFontTx/>
              <a:buChar char="-"/>
            </a:pPr>
            <a:r>
              <a:rPr lang="en-GB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Execute the data strategy as per the roadmap</a:t>
            </a:r>
          </a:p>
          <a:p>
            <a:pPr marL="171450" lvl="5" indent="-171450">
              <a:spcBef>
                <a:spcPts val="0"/>
              </a:spcBef>
              <a:buSzPct val="100000"/>
              <a:buFontTx/>
              <a:buChar char="-"/>
            </a:pPr>
            <a:r>
              <a:rPr lang="en-GB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Generate benefits through data initiatives</a:t>
            </a:r>
          </a:p>
          <a:p>
            <a:pPr marL="171450" lvl="5" indent="-171450">
              <a:spcBef>
                <a:spcPts val="0"/>
              </a:spcBef>
              <a:buSzPct val="100000"/>
              <a:buFontTx/>
              <a:buChar char="-"/>
            </a:pPr>
            <a:r>
              <a:rPr lang="en-GB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Improve the Data Lake by extending the data sources</a:t>
            </a:r>
          </a:p>
          <a:p>
            <a:pPr marL="171450" lvl="5" indent="-171450">
              <a:spcBef>
                <a:spcPts val="0"/>
              </a:spcBef>
              <a:buSzPct val="100000"/>
              <a:buFontTx/>
              <a:buChar char="-"/>
            </a:pPr>
            <a:r>
              <a:rPr lang="en-GB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Data team with all the skillset is able to start supporting KSA</a:t>
            </a:r>
          </a:p>
        </p:txBody>
      </p:sp>
      <p:sp>
        <p:nvSpPr>
          <p:cNvPr id="43" name="Espace réservé du contenu 4"/>
          <p:cNvSpPr txBox="1">
            <a:spLocks/>
          </p:cNvSpPr>
          <p:nvPr/>
        </p:nvSpPr>
        <p:spPr>
          <a:xfrm>
            <a:off x="6410080" y="1418973"/>
            <a:ext cx="1258637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534988" indent="-534988" algn="l" defTabSz="457200" rtl="0" eaLnBrk="1" latinLnBrk="0" hangingPunct="1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534988" indent="0" algn="l" defTabSz="457200" rtl="0" eaLnBrk="1" latinLnBrk="0" hangingPunct="1">
              <a:spcBef>
                <a:spcPts val="0"/>
              </a:spcBef>
              <a:buFont typeface="Arial"/>
              <a:buNone/>
              <a:tabLst>
                <a:tab pos="4667250" algn="l"/>
              </a:tabLst>
              <a:defRPr sz="1100" b="1" kern="1200">
                <a:solidFill>
                  <a:srgbClr val="004563"/>
                </a:solidFill>
                <a:latin typeface="Century Gothic" pitchFamily="34" charset="0"/>
                <a:ea typeface="+mn-ea"/>
                <a:cs typeface="Arial" pitchFamily="34" charset="0"/>
              </a:defRPr>
            </a:lvl2pPr>
            <a:lvl3pPr marL="801688" indent="-266700" algn="l" defTabSz="457200" rtl="0" eaLnBrk="1" latinLnBrk="0" hangingPunct="1">
              <a:spcBef>
                <a:spcPct val="20000"/>
              </a:spcBef>
              <a:buClr>
                <a:srgbClr val="004563"/>
              </a:buClr>
              <a:buFont typeface="Wingdings" pitchFamily="2" charset="2"/>
              <a:buChar char=""/>
              <a:tabLst>
                <a:tab pos="4667250" algn="l"/>
              </a:tabLst>
              <a:defRPr sz="1100" b="1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3pPr>
            <a:lvl4pPr marL="801688" indent="0" algn="l" defTabSz="457200" rtl="0" eaLnBrk="1" latinLnBrk="0" hangingPunct="1">
              <a:spcBef>
                <a:spcPct val="20000"/>
              </a:spcBef>
              <a:buFontTx/>
              <a:buNone/>
              <a:tabLst>
                <a:tab pos="4667250" algn="l"/>
              </a:tabLst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4pPr>
            <a:lvl5pPr marL="896938" indent="-952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5" indent="0" algn="ctr">
              <a:spcBef>
                <a:spcPts val="2400"/>
              </a:spcBef>
              <a:buSzPct val="100000"/>
              <a:buFont typeface="Arial"/>
              <a:buNone/>
            </a:pPr>
            <a:r>
              <a:rPr lang="en-GB" sz="1800" b="1" dirty="0">
                <a:solidFill>
                  <a:srgbClr val="404040"/>
                </a:solidFill>
                <a:latin typeface="+mj-lt"/>
                <a:cs typeface="Arial" pitchFamily="34" charset="0"/>
              </a:rPr>
              <a:t>2019 - 2020</a:t>
            </a:r>
            <a:endParaRPr lang="en-GB" sz="18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089707" y="2298245"/>
            <a:ext cx="1942925" cy="1228723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103184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089706" y="3526968"/>
            <a:ext cx="1942925" cy="2569028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103184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6" name="Espace réservé du contenu 4"/>
          <p:cNvSpPr txBox="1">
            <a:spLocks/>
          </p:cNvSpPr>
          <p:nvPr/>
        </p:nvSpPr>
        <p:spPr>
          <a:xfrm>
            <a:off x="6144134" y="3603172"/>
            <a:ext cx="1834068" cy="242374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534988" indent="-534988" algn="l" defTabSz="457200" rtl="0" eaLnBrk="1" latinLnBrk="0" hangingPunct="1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534988" indent="0" algn="l" defTabSz="457200" rtl="0" eaLnBrk="1" latinLnBrk="0" hangingPunct="1">
              <a:spcBef>
                <a:spcPts val="0"/>
              </a:spcBef>
              <a:buFont typeface="Arial"/>
              <a:buNone/>
              <a:tabLst>
                <a:tab pos="4667250" algn="l"/>
              </a:tabLst>
              <a:defRPr sz="1100" b="1" kern="1200">
                <a:solidFill>
                  <a:srgbClr val="004563"/>
                </a:solidFill>
                <a:latin typeface="Century Gothic" pitchFamily="34" charset="0"/>
                <a:ea typeface="+mn-ea"/>
                <a:cs typeface="Arial" pitchFamily="34" charset="0"/>
              </a:defRPr>
            </a:lvl2pPr>
            <a:lvl3pPr marL="801688" indent="-266700" algn="l" defTabSz="457200" rtl="0" eaLnBrk="1" latinLnBrk="0" hangingPunct="1">
              <a:spcBef>
                <a:spcPct val="20000"/>
              </a:spcBef>
              <a:buClr>
                <a:srgbClr val="004563"/>
              </a:buClr>
              <a:buFont typeface="Wingdings" pitchFamily="2" charset="2"/>
              <a:buChar char=""/>
              <a:tabLst>
                <a:tab pos="4667250" algn="l"/>
              </a:tabLst>
              <a:defRPr sz="1100" b="1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3pPr>
            <a:lvl4pPr marL="801688" indent="0" algn="l" defTabSz="457200" rtl="0" eaLnBrk="1" latinLnBrk="0" hangingPunct="1">
              <a:spcBef>
                <a:spcPct val="20000"/>
              </a:spcBef>
              <a:buFontTx/>
              <a:buNone/>
              <a:tabLst>
                <a:tab pos="4667250" algn="l"/>
              </a:tabLst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4pPr>
            <a:lvl5pPr marL="896938" indent="-952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5" indent="-171450">
              <a:spcBef>
                <a:spcPts val="2400"/>
              </a:spcBef>
              <a:buSzPct val="100000"/>
              <a:buFontTx/>
              <a:buChar char="-"/>
            </a:pPr>
            <a:r>
              <a:rPr lang="en-GB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Be recognized as a leader in data by the group / market / competitor</a:t>
            </a:r>
          </a:p>
          <a:p>
            <a:pPr marL="171450" lvl="5" indent="-171450">
              <a:spcBef>
                <a:spcPts val="0"/>
              </a:spcBef>
              <a:buSzPct val="100000"/>
              <a:buFontTx/>
              <a:buChar char="-"/>
            </a:pPr>
            <a:r>
              <a:rPr lang="en-GB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Deploy a regional data strategy </a:t>
            </a:r>
          </a:p>
          <a:p>
            <a:pPr marL="171450" lvl="5" indent="-171450">
              <a:spcBef>
                <a:spcPts val="0"/>
              </a:spcBef>
              <a:buSzPct val="100000"/>
              <a:buFontTx/>
              <a:buChar char="-"/>
            </a:pPr>
            <a:r>
              <a:rPr lang="en-GB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Foster innovative data solutions (build a local data lab)</a:t>
            </a:r>
          </a:p>
          <a:p>
            <a:pPr marL="171450" lvl="5" indent="-171450">
              <a:spcBef>
                <a:spcPts val="0"/>
              </a:spcBef>
              <a:buSzPct val="100000"/>
              <a:buFontTx/>
              <a:buChar char="-"/>
            </a:pPr>
            <a:r>
              <a:rPr lang="en-GB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Continuous benefits generated by data solutions</a:t>
            </a:r>
          </a:p>
          <a:p>
            <a:pPr marL="171450" lvl="5" indent="-171450">
              <a:spcBef>
                <a:spcPts val="0"/>
              </a:spcBef>
              <a:buSzPct val="100000"/>
              <a:buFontTx/>
              <a:buChar char="-"/>
            </a:pPr>
            <a:r>
              <a:rPr lang="en-GB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Data team is a Centre of Excellence in the Gulf region</a:t>
            </a:r>
          </a:p>
        </p:txBody>
      </p:sp>
    </p:spTree>
    <p:extLst>
      <p:ext uri="{BB962C8B-B14F-4D97-AF65-F5344CB8AC3E}">
        <p14:creationId xmlns:p14="http://schemas.microsoft.com/office/powerpoint/2010/main" val="2061446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288263" y="790801"/>
            <a:ext cx="2812585" cy="1820631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Object 3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6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Rectangle 9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>
              <a:latin typeface="Century Gothic"/>
              <a:ea typeface="+mj-ea"/>
              <a:cs typeface="+mj-cs"/>
              <a:sym typeface="Century Gothic"/>
            </a:endParaRPr>
          </a:p>
        </p:txBody>
      </p:sp>
      <p:sp>
        <p:nvSpPr>
          <p:cNvPr id="213" name="Espace réservé du numéro de diapositive 13"/>
          <p:cNvSpPr txBox="1">
            <a:spLocks/>
          </p:cNvSpPr>
          <p:nvPr/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01209A-EBCB-4229-9A21-B7869465F47A}" type="slidenum">
              <a:rPr lang="en-US" sz="800" smtClean="0">
                <a:solidFill>
                  <a:schemeClr val="tx2"/>
                </a:solidFill>
                <a:latin typeface="Century Gothic" pitchFamily="34" charset="0"/>
              </a:rPr>
              <a:pPr algn="r"/>
              <a:t>30</a:t>
            </a:fld>
            <a:r>
              <a:rPr lang="en-US" sz="800" dirty="0">
                <a:solidFill>
                  <a:schemeClr val="tx2"/>
                </a:solidFill>
                <a:latin typeface="Century Gothic" pitchFamily="34" charset="0"/>
              </a:rPr>
              <a:t>  | 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38581" y="394764"/>
            <a:ext cx="6848762" cy="33855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2200" dirty="0"/>
              <a:t>Priorities for Data Quality &amp; Master Data projects </a:t>
            </a:r>
          </a:p>
        </p:txBody>
      </p:sp>
      <p:cxnSp>
        <p:nvCxnSpPr>
          <p:cNvPr id="36" name="Connecteur droit avec flèche 71"/>
          <p:cNvCxnSpPr/>
          <p:nvPr/>
        </p:nvCxnSpPr>
        <p:spPr>
          <a:xfrm flipV="1">
            <a:off x="291137" y="4450742"/>
            <a:ext cx="8503920" cy="95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" name="Connecteur droit avec flèche 72"/>
          <p:cNvCxnSpPr/>
          <p:nvPr/>
        </p:nvCxnSpPr>
        <p:spPr>
          <a:xfrm>
            <a:off x="3088792" y="986707"/>
            <a:ext cx="29765" cy="55778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2217951" y="771263"/>
            <a:ext cx="17770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Value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75761" y="4506106"/>
            <a:ext cx="17770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Complexity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958163" y="2623454"/>
            <a:ext cx="2531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2327983" y="5365363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Low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2327984" y="3463207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Medium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316692" y="1712748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High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80564" y="4469891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Low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7168" y="4469891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High</a:t>
            </a:r>
          </a:p>
        </p:txBody>
      </p:sp>
      <p:cxnSp>
        <p:nvCxnSpPr>
          <p:cNvPr id="49" name="Straight Connector 48"/>
          <p:cNvCxnSpPr/>
          <p:nvPr/>
        </p:nvCxnSpPr>
        <p:spPr>
          <a:xfrm rot="16200000">
            <a:off x="5810219" y="4450742"/>
            <a:ext cx="2531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39123" y="4469891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Medium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3308" y="2623454"/>
            <a:ext cx="2812585" cy="1820631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937984" y="790801"/>
            <a:ext cx="2812585" cy="1820631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37152" y="56765"/>
            <a:ext cx="35586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See APPENDIX / Foundation Projects 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060420" y="815473"/>
            <a:ext cx="860195" cy="263381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[Data Cleansing]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Broker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060420" y="1158823"/>
            <a:ext cx="860195" cy="263381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[Data Cleansing]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Provider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3479318" y="2716098"/>
            <a:ext cx="880242" cy="263381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[Data Cleansing] </a:t>
            </a: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Product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961844" y="4799613"/>
            <a:ext cx="880242" cy="263381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[Data Cleansing] </a:t>
            </a: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Risk Data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1885340" y="2716098"/>
            <a:ext cx="881803" cy="263381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[Data Cleansing]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Claims P&amp;C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863853" y="812321"/>
            <a:ext cx="895666" cy="263381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[Data Cleansing]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Claims Health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1976382" y="4799613"/>
            <a:ext cx="895666" cy="263381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[Data Cleansing] </a:t>
            </a: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Claims L&amp;S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477757" y="2107718"/>
            <a:ext cx="883364" cy="263381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[Data Cleansing] </a:t>
            </a: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Policy Health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3578912" y="4791025"/>
            <a:ext cx="877003" cy="263381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[Data Cleansing] </a:t>
            </a: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Policy L&amp;S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7075110" y="1851260"/>
            <a:ext cx="860195" cy="2633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[Master Data]</a:t>
            </a:r>
          </a:p>
          <a:p>
            <a:pPr algn="ctr">
              <a:defRPr/>
            </a:pPr>
            <a:r>
              <a:rPr lang="en-US" sz="800" b="1" i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Broker DB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6060420" y="1845523"/>
            <a:ext cx="860195" cy="2633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6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[Master Data]</a:t>
            </a:r>
            <a:endParaRPr lang="en-US" sz="800" b="1" dirty="0">
              <a:solidFill>
                <a:schemeClr val="tx1"/>
              </a:solidFill>
              <a:latin typeface="Century Gothic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800" b="1" i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Provider DB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477757" y="3088077"/>
            <a:ext cx="883364" cy="2633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[Master Data]</a:t>
            </a:r>
          </a:p>
          <a:p>
            <a:pPr algn="ctr">
              <a:defRPr/>
            </a:pPr>
            <a:r>
              <a:rPr lang="en-US" sz="800" b="1" i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Product DB</a:t>
            </a:r>
          </a:p>
        </p:txBody>
      </p:sp>
      <p:sp>
        <p:nvSpPr>
          <p:cNvPr id="2" name="Oval 1"/>
          <p:cNvSpPr/>
          <p:nvPr/>
        </p:nvSpPr>
        <p:spPr>
          <a:xfrm>
            <a:off x="4541308" y="367993"/>
            <a:ext cx="4025748" cy="218846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 bwMode="auto">
          <a:xfrm>
            <a:off x="6060716" y="1502173"/>
            <a:ext cx="859603" cy="263381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[Data Cleansing]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Localization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7075406" y="815473"/>
            <a:ext cx="859603" cy="263381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[Data Cleansing]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S&amp;D KPIs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7075406" y="1155576"/>
            <a:ext cx="859603" cy="263381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[Data Cleansing]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Policy P&amp;C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99056" y="1385661"/>
            <a:ext cx="10668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Priority 1</a:t>
            </a:r>
          </a:p>
        </p:txBody>
      </p:sp>
      <p:sp>
        <p:nvSpPr>
          <p:cNvPr id="54" name="Oval 53"/>
          <p:cNvSpPr/>
          <p:nvPr/>
        </p:nvSpPr>
        <p:spPr>
          <a:xfrm>
            <a:off x="1589313" y="1307409"/>
            <a:ext cx="3044427" cy="257879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90814" y="1860930"/>
            <a:ext cx="10668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Priority 2</a:t>
            </a:r>
          </a:p>
        </p:txBody>
      </p:sp>
      <p:sp>
        <p:nvSpPr>
          <p:cNvPr id="58" name="Oval 57"/>
          <p:cNvSpPr/>
          <p:nvPr/>
        </p:nvSpPr>
        <p:spPr>
          <a:xfrm>
            <a:off x="274317" y="4350823"/>
            <a:ext cx="4811050" cy="14255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521173" y="5285453"/>
            <a:ext cx="10668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Priority 3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060420" y="2188875"/>
            <a:ext cx="860195" cy="2633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6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[Master Data]</a:t>
            </a:r>
            <a:endParaRPr lang="en-US" sz="800" b="1" dirty="0">
              <a:solidFill>
                <a:schemeClr val="tx1"/>
              </a:solidFill>
              <a:latin typeface="Century Gothic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800" b="1" i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Evolution CDB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993159" y="28348"/>
            <a:ext cx="33343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See APPENDIX / Data Foundation projects</a:t>
            </a:r>
          </a:p>
        </p:txBody>
      </p:sp>
    </p:spTree>
    <p:extLst>
      <p:ext uri="{BB962C8B-B14F-4D97-AF65-F5344CB8AC3E}">
        <p14:creationId xmlns:p14="http://schemas.microsoft.com/office/powerpoint/2010/main" val="136784962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288263" y="790801"/>
            <a:ext cx="2812585" cy="1820631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Object 3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7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Rectangle 9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>
              <a:latin typeface="Century Gothic"/>
              <a:ea typeface="+mj-ea"/>
              <a:cs typeface="+mj-cs"/>
              <a:sym typeface="Century Gothic"/>
            </a:endParaRPr>
          </a:p>
        </p:txBody>
      </p:sp>
      <p:sp>
        <p:nvSpPr>
          <p:cNvPr id="213" name="Espace réservé du numéro de diapositive 13"/>
          <p:cNvSpPr txBox="1">
            <a:spLocks/>
          </p:cNvSpPr>
          <p:nvPr/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801209A-EBCB-4229-9A21-B7869465F47A}" type="slidenum">
              <a:rPr lang="en-US" sz="800" smtClean="0">
                <a:solidFill>
                  <a:schemeClr val="tx2"/>
                </a:solidFill>
                <a:latin typeface="Century Gothic" pitchFamily="34" charset="0"/>
              </a:rPr>
              <a:pPr algn="r"/>
              <a:t>31</a:t>
            </a:fld>
            <a:r>
              <a:rPr lang="en-US" sz="800" dirty="0">
                <a:solidFill>
                  <a:schemeClr val="tx2"/>
                </a:solidFill>
                <a:latin typeface="Century Gothic" pitchFamily="34" charset="0"/>
              </a:rPr>
              <a:t>  | 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38581" y="394764"/>
            <a:ext cx="7920426" cy="33855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2200" dirty="0"/>
              <a:t>Priorities for Data Lake &amp; BI </a:t>
            </a:r>
          </a:p>
        </p:txBody>
      </p:sp>
      <p:cxnSp>
        <p:nvCxnSpPr>
          <p:cNvPr id="36" name="Connecteur droit avec flèche 71"/>
          <p:cNvCxnSpPr/>
          <p:nvPr/>
        </p:nvCxnSpPr>
        <p:spPr>
          <a:xfrm flipV="1">
            <a:off x="291137" y="4450742"/>
            <a:ext cx="8503920" cy="95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" name="Connecteur droit avec flèche 72"/>
          <p:cNvCxnSpPr/>
          <p:nvPr/>
        </p:nvCxnSpPr>
        <p:spPr>
          <a:xfrm>
            <a:off x="3088792" y="986707"/>
            <a:ext cx="29765" cy="55778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2207065" y="760377"/>
            <a:ext cx="17770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Value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75761" y="4506106"/>
            <a:ext cx="17770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Complexity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958163" y="2623454"/>
            <a:ext cx="2531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2327983" y="5365363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Low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2327984" y="3463207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Medium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316692" y="1712748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High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80564" y="4469891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Low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7168" y="4469891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High</a:t>
            </a:r>
          </a:p>
        </p:txBody>
      </p:sp>
      <p:cxnSp>
        <p:nvCxnSpPr>
          <p:cNvPr id="49" name="Straight Connector 48"/>
          <p:cNvCxnSpPr/>
          <p:nvPr/>
        </p:nvCxnSpPr>
        <p:spPr>
          <a:xfrm rot="16200000">
            <a:off x="5810219" y="4450742"/>
            <a:ext cx="2531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39123" y="4469891"/>
            <a:ext cx="17770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+mj-lt"/>
                <a:cs typeface="Arial" pitchFamily="34" charset="0"/>
              </a:rPr>
              <a:t>Medium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3308" y="2623454"/>
            <a:ext cx="2812585" cy="1820631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937984" y="790801"/>
            <a:ext cx="2812585" cy="1820631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 bwMode="auto">
          <a:xfrm>
            <a:off x="4452233" y="814236"/>
            <a:ext cx="875940" cy="354198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[BI]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MIS for HSBC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3465007" y="2803186"/>
            <a:ext cx="880242" cy="346768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[BI] 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MIS Improvement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458294" y="814236"/>
            <a:ext cx="893669" cy="354197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[BI] 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P&amp;C Claims reports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069455" y="2803186"/>
            <a:ext cx="860195" cy="3426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[Data Lake]</a:t>
            </a:r>
          </a:p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Feed with  BANCS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457295" y="1707621"/>
            <a:ext cx="895666" cy="3426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[Data Lake]</a:t>
            </a:r>
          </a:p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Feed with eClaims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446147" y="3298297"/>
            <a:ext cx="880242" cy="340888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[BI] 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Health Claims reports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463446" y="4963813"/>
            <a:ext cx="883364" cy="3495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[Data Lake] </a:t>
            </a:r>
          </a:p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Feed with Capita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6065376" y="814236"/>
            <a:ext cx="860195" cy="3541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[Data Lake]</a:t>
            </a:r>
          </a:p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Missing CIRIS Tables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55439" y="3989699"/>
            <a:ext cx="860195" cy="334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[Data Lake]</a:t>
            </a:r>
          </a:p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Feed with LIRIS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452234" y="2126861"/>
            <a:ext cx="868068" cy="3541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[Data Lake]</a:t>
            </a:r>
          </a:p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Feed with CRM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3463446" y="3298297"/>
            <a:ext cx="883364" cy="3495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[Data Lake] </a:t>
            </a:r>
          </a:p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Feed with Quotation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6065894" y="1239876"/>
            <a:ext cx="859159" cy="3541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[Data Lake]</a:t>
            </a:r>
          </a:p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Feed Provider Data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069455" y="2156943"/>
            <a:ext cx="860195" cy="3426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[Data Lake]</a:t>
            </a:r>
          </a:p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Feed with  Digital + Sat.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458294" y="1239876"/>
            <a:ext cx="893669" cy="354197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[BI] 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Data Visualization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4452233" y="1239876"/>
            <a:ext cx="875940" cy="354198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6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[BI]</a:t>
            </a:r>
          </a:p>
          <a:p>
            <a:pPr algn="ctr">
              <a:defRPr/>
            </a:pPr>
            <a:r>
              <a:rPr lang="en-US" sz="800" b="1" i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New actuarial solution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452233" y="1707621"/>
            <a:ext cx="875940" cy="3426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[Data Lake]</a:t>
            </a:r>
          </a:p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Business Views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7052963" y="1239758"/>
            <a:ext cx="860195" cy="3541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[Data Lake]</a:t>
            </a:r>
          </a:p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  <a:latin typeface="Century Gothic"/>
                <a:cs typeface="Calibri" panose="020F0502020204030204" pitchFamily="34" charset="0"/>
              </a:rPr>
              <a:t>Feed with MDM</a:t>
            </a:r>
          </a:p>
        </p:txBody>
      </p:sp>
      <p:sp>
        <p:nvSpPr>
          <p:cNvPr id="2" name="Oval 1"/>
          <p:cNvSpPr/>
          <p:nvPr/>
        </p:nvSpPr>
        <p:spPr>
          <a:xfrm>
            <a:off x="2929650" y="590069"/>
            <a:ext cx="5729357" cy="203110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602741" y="2076147"/>
            <a:ext cx="10668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Priority 1</a:t>
            </a:r>
          </a:p>
        </p:txBody>
      </p:sp>
      <p:sp>
        <p:nvSpPr>
          <p:cNvPr id="66" name="Oval 65"/>
          <p:cNvSpPr/>
          <p:nvPr/>
        </p:nvSpPr>
        <p:spPr>
          <a:xfrm rot="1341159">
            <a:off x="1080577" y="2680553"/>
            <a:ext cx="6471688" cy="14677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005629" y="3696856"/>
            <a:ext cx="10668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Priority 2</a:t>
            </a:r>
          </a:p>
        </p:txBody>
      </p:sp>
      <p:sp>
        <p:nvSpPr>
          <p:cNvPr id="70" name="Oval 69"/>
          <p:cNvSpPr/>
          <p:nvPr/>
        </p:nvSpPr>
        <p:spPr>
          <a:xfrm>
            <a:off x="3249186" y="4721550"/>
            <a:ext cx="2416652" cy="85151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579053" y="5006703"/>
            <a:ext cx="10668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Priority 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93159" y="28348"/>
            <a:ext cx="33343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See APPENDIX / Data Foundation projects</a:t>
            </a:r>
          </a:p>
        </p:txBody>
      </p:sp>
    </p:spTree>
    <p:extLst>
      <p:ext uri="{BB962C8B-B14F-4D97-AF65-F5344CB8AC3E}">
        <p14:creationId xmlns:p14="http://schemas.microsoft.com/office/powerpoint/2010/main" val="38403786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en-GB" smtClean="0"/>
              <a:pPr/>
              <a:t>4</a:t>
            </a:fld>
            <a:r>
              <a:rPr lang="en-GB" dirty="0"/>
              <a:t>   |  </a:t>
            </a:r>
          </a:p>
        </p:txBody>
      </p:sp>
      <p:sp>
        <p:nvSpPr>
          <p:cNvPr id="7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2246563" y="912124"/>
            <a:ext cx="6718531" cy="400110"/>
          </a:xfrm>
        </p:spPr>
        <p:txBody>
          <a:bodyPr wrap="square" anchor="t" anchorCtr="0">
            <a:spAutoFit/>
          </a:bodyPr>
          <a:lstStyle/>
          <a:p>
            <a:pPr marL="0" lvl="5" indent="0" algn="just">
              <a:spcBef>
                <a:spcPts val="2400"/>
              </a:spcBef>
              <a:buSzPct val="100000"/>
              <a:buNone/>
            </a:pPr>
            <a:r>
              <a:rPr lang="en-GB" sz="1300" b="1" dirty="0">
                <a:solidFill>
                  <a:srgbClr val="404040"/>
                </a:solidFill>
                <a:latin typeface="+mj-lt"/>
                <a:cs typeface="Arial" pitchFamily="34" charset="0"/>
              </a:rPr>
              <a:t>Becoming a Data driven company means to fully embed Data within business strategy</a:t>
            </a:r>
            <a:endParaRPr lang="en-GB" sz="13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" name="Rettangolo arrotondato 1"/>
          <p:cNvSpPr/>
          <p:nvPr/>
        </p:nvSpPr>
        <p:spPr>
          <a:xfrm>
            <a:off x="441757" y="885414"/>
            <a:ext cx="1628775" cy="453530"/>
          </a:xfrm>
          <a:prstGeom prst="roundRect">
            <a:avLst>
              <a:gd name="adj" fmla="val 0"/>
            </a:avLst>
          </a:prstGeom>
          <a:solidFill>
            <a:schemeClr val="accent1"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Challenge</a:t>
            </a: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2234808" y="1722250"/>
            <a:ext cx="6418539" cy="95410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534988" indent="-534988" algn="l" defTabSz="457200" rtl="0" eaLnBrk="1" latinLnBrk="0" hangingPunct="1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534988" indent="0" algn="l" defTabSz="457200" rtl="0" eaLnBrk="1" latinLnBrk="0" hangingPunct="1">
              <a:spcBef>
                <a:spcPts val="0"/>
              </a:spcBef>
              <a:buFont typeface="Arial"/>
              <a:buNone/>
              <a:tabLst>
                <a:tab pos="4667250" algn="l"/>
              </a:tabLst>
              <a:defRPr sz="1100" b="1" kern="1200">
                <a:solidFill>
                  <a:srgbClr val="004563"/>
                </a:solidFill>
                <a:latin typeface="Century Gothic" pitchFamily="34" charset="0"/>
                <a:ea typeface="+mn-ea"/>
                <a:cs typeface="Arial" pitchFamily="34" charset="0"/>
              </a:defRPr>
            </a:lvl2pPr>
            <a:lvl3pPr marL="801688" indent="-266700" algn="l" defTabSz="457200" rtl="0" eaLnBrk="1" latinLnBrk="0" hangingPunct="1">
              <a:spcBef>
                <a:spcPct val="20000"/>
              </a:spcBef>
              <a:buClr>
                <a:srgbClr val="004563"/>
              </a:buClr>
              <a:buFont typeface="Wingdings" pitchFamily="2" charset="2"/>
              <a:buChar char=""/>
              <a:tabLst>
                <a:tab pos="4667250" algn="l"/>
              </a:tabLst>
              <a:defRPr sz="1100" b="1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3pPr>
            <a:lvl4pPr marL="801688" indent="0" algn="l" defTabSz="457200" rtl="0" eaLnBrk="1" latinLnBrk="0" hangingPunct="1">
              <a:spcBef>
                <a:spcPct val="20000"/>
              </a:spcBef>
              <a:buFontTx/>
              <a:buNone/>
              <a:tabLst>
                <a:tab pos="4667250" algn="l"/>
              </a:tabLst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4pPr>
            <a:lvl5pPr marL="896938" indent="-952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5" indent="-358775" algn="just">
              <a:spcBef>
                <a:spcPts val="1200"/>
              </a:spcBef>
              <a:buSzPct val="100000"/>
              <a:buFont typeface="Arial"/>
              <a:buBlip>
                <a:blip r:embed="rId3"/>
              </a:buBlip>
            </a:pPr>
            <a:r>
              <a:rPr lang="en-GB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Align the data initiatives with business priorities</a:t>
            </a:r>
          </a:p>
          <a:p>
            <a:pPr marL="358775" lvl="5" indent="-358775" algn="just">
              <a:spcBef>
                <a:spcPts val="1200"/>
              </a:spcBef>
              <a:buSzPct val="100000"/>
              <a:buFont typeface="Arial"/>
              <a:buBlip>
                <a:blip r:embed="rId3"/>
              </a:buBlip>
            </a:pPr>
            <a:r>
              <a:rPr lang="en-GB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Select the data initiatives based on the benefits generated and the complexity. Only the initiatives with benefits have been considered as Priority 1</a:t>
            </a:r>
          </a:p>
          <a:p>
            <a:pPr marL="358775" lvl="5" indent="-358775" algn="just">
              <a:spcBef>
                <a:spcPts val="1200"/>
              </a:spcBef>
              <a:buSzPct val="100000"/>
              <a:buFont typeface="Arial"/>
              <a:buBlip>
                <a:blip r:embed="rId3"/>
              </a:buBlip>
            </a:pPr>
            <a:r>
              <a:rPr lang="en-GB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Monitor over time the benefits generated by the use cases and ensure the business ownership</a:t>
            </a:r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2234808" y="4394066"/>
            <a:ext cx="6418539" cy="66172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534988" indent="-534988" algn="l" defTabSz="457200" rtl="0" eaLnBrk="1" latinLnBrk="0" hangingPunct="1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534988" indent="0" algn="l" defTabSz="457200" rtl="0" eaLnBrk="1" latinLnBrk="0" hangingPunct="1">
              <a:spcBef>
                <a:spcPts val="0"/>
              </a:spcBef>
              <a:buFont typeface="Arial"/>
              <a:buNone/>
              <a:tabLst>
                <a:tab pos="4667250" algn="l"/>
              </a:tabLst>
              <a:defRPr sz="1100" b="1" kern="1200">
                <a:solidFill>
                  <a:srgbClr val="004563"/>
                </a:solidFill>
                <a:latin typeface="Century Gothic" pitchFamily="34" charset="0"/>
                <a:ea typeface="+mn-ea"/>
                <a:cs typeface="Arial" pitchFamily="34" charset="0"/>
              </a:defRPr>
            </a:lvl2pPr>
            <a:lvl3pPr marL="801688" indent="-266700" algn="l" defTabSz="457200" rtl="0" eaLnBrk="1" latinLnBrk="0" hangingPunct="1">
              <a:spcBef>
                <a:spcPct val="20000"/>
              </a:spcBef>
              <a:buClr>
                <a:srgbClr val="004563"/>
              </a:buClr>
              <a:buFont typeface="Wingdings" pitchFamily="2" charset="2"/>
              <a:buChar char=""/>
              <a:tabLst>
                <a:tab pos="4667250" algn="l"/>
              </a:tabLst>
              <a:defRPr sz="1100" b="1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3pPr>
            <a:lvl4pPr marL="801688" indent="0" algn="l" defTabSz="457200" rtl="0" eaLnBrk="1" latinLnBrk="0" hangingPunct="1">
              <a:spcBef>
                <a:spcPct val="20000"/>
              </a:spcBef>
              <a:buFontTx/>
              <a:buNone/>
              <a:tabLst>
                <a:tab pos="4667250" algn="l"/>
              </a:tabLst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4pPr>
            <a:lvl5pPr marL="896938" indent="-952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5" indent="-358775" algn="just">
              <a:spcBef>
                <a:spcPts val="1200"/>
              </a:spcBef>
              <a:buSzPct val="100000"/>
              <a:buBlip>
                <a:blip r:embed="rId3"/>
              </a:buBlip>
            </a:pPr>
            <a:r>
              <a:rPr lang="en-US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Set a governance framework that allows to </a:t>
            </a:r>
            <a:r>
              <a:rPr lang="en-GB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drive and monitor Data initiatives as a transversal program in a consistent manner</a:t>
            </a:r>
          </a:p>
          <a:p>
            <a:pPr marL="358775" lvl="5" indent="-358775" algn="just">
              <a:spcBef>
                <a:spcPts val="1200"/>
              </a:spcBef>
              <a:buSzPct val="100000"/>
              <a:buBlip>
                <a:blip r:embed="rId3"/>
              </a:buBlip>
            </a:pPr>
            <a:r>
              <a:rPr lang="en-GB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Implement a proper and light Data Governance</a:t>
            </a:r>
          </a:p>
        </p:txBody>
      </p:sp>
      <p:sp>
        <p:nvSpPr>
          <p:cNvPr id="10" name="Rettangolo arrotondato 9"/>
          <p:cNvSpPr/>
          <p:nvPr/>
        </p:nvSpPr>
        <p:spPr>
          <a:xfrm>
            <a:off x="563813" y="1641078"/>
            <a:ext cx="1506719" cy="12328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Smart Data / Analytics</a:t>
            </a:r>
          </a:p>
          <a:p>
            <a:pPr algn="ctr"/>
            <a:r>
              <a:rPr lang="en-US" sz="1600" b="1" dirty="0"/>
              <a:t>Use Cases</a:t>
            </a:r>
          </a:p>
        </p:txBody>
      </p:sp>
      <p:sp>
        <p:nvSpPr>
          <p:cNvPr id="13" name="Rettangolo arrotondato 12"/>
          <p:cNvSpPr/>
          <p:nvPr/>
        </p:nvSpPr>
        <p:spPr>
          <a:xfrm>
            <a:off x="563813" y="4347497"/>
            <a:ext cx="1506719" cy="70788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 Management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the Data Strategy</a:t>
            </a:r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2234808" y="5758545"/>
            <a:ext cx="6430901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534988" indent="-534988" algn="l" defTabSz="457200" rtl="0" eaLnBrk="1" latinLnBrk="0" hangingPunct="1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534988" indent="0" algn="l" defTabSz="457200" rtl="0" eaLnBrk="1" latinLnBrk="0" hangingPunct="1">
              <a:spcBef>
                <a:spcPts val="0"/>
              </a:spcBef>
              <a:buFont typeface="Arial"/>
              <a:buNone/>
              <a:tabLst>
                <a:tab pos="4667250" algn="l"/>
              </a:tabLst>
              <a:defRPr sz="1100" b="1" kern="1200">
                <a:solidFill>
                  <a:srgbClr val="004563"/>
                </a:solidFill>
                <a:latin typeface="Century Gothic" pitchFamily="34" charset="0"/>
                <a:ea typeface="+mn-ea"/>
                <a:cs typeface="Arial" pitchFamily="34" charset="0"/>
              </a:defRPr>
            </a:lvl2pPr>
            <a:lvl3pPr marL="801688" indent="-266700" algn="l" defTabSz="457200" rtl="0" eaLnBrk="1" latinLnBrk="0" hangingPunct="1">
              <a:spcBef>
                <a:spcPct val="20000"/>
              </a:spcBef>
              <a:buClr>
                <a:srgbClr val="004563"/>
              </a:buClr>
              <a:buFont typeface="Wingdings" pitchFamily="2" charset="2"/>
              <a:buChar char=""/>
              <a:tabLst>
                <a:tab pos="4667250" algn="l"/>
              </a:tabLst>
              <a:defRPr sz="1100" b="1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3pPr>
            <a:lvl4pPr marL="801688" indent="0" algn="l" defTabSz="457200" rtl="0" eaLnBrk="1" latinLnBrk="0" hangingPunct="1">
              <a:spcBef>
                <a:spcPct val="20000"/>
              </a:spcBef>
              <a:buFontTx/>
              <a:buNone/>
              <a:tabLst>
                <a:tab pos="4667250" algn="l"/>
              </a:tabLst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4pPr>
            <a:lvl5pPr marL="896938" indent="-952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5" indent="-358775" algn="just">
              <a:spcBef>
                <a:spcPts val="1200"/>
              </a:spcBef>
              <a:buSzPct val="100000"/>
              <a:buBlip>
                <a:blip r:embed="rId3"/>
              </a:buBlip>
            </a:pPr>
            <a:r>
              <a:rPr lang="en-US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Define the resources required to launch the smart data initiatives and the data management projects</a:t>
            </a:r>
          </a:p>
          <a:p>
            <a:pPr marL="815975" lvl="6" indent="-358775" algn="just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404040"/>
                </a:solidFill>
                <a:latin typeface="+mj-lt"/>
                <a:cs typeface="Arial" pitchFamily="34" charset="0"/>
              </a:rPr>
              <a:t>The profiles needed for the Data team are: data management, data scientist and data analyst</a:t>
            </a:r>
          </a:p>
          <a:p>
            <a:pPr marL="815975" lvl="6" indent="-358775" algn="just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rgbClr val="404040"/>
                </a:solidFill>
                <a:latin typeface="+mj-lt"/>
                <a:cs typeface="Arial" pitchFamily="34" charset="0"/>
              </a:rPr>
              <a:t>Dedicated Head of Data to ensure the leadership and the management of the team</a:t>
            </a:r>
          </a:p>
        </p:txBody>
      </p:sp>
      <p:sp>
        <p:nvSpPr>
          <p:cNvPr id="15" name="Rettangolo arrotondato 12"/>
          <p:cNvSpPr/>
          <p:nvPr/>
        </p:nvSpPr>
        <p:spPr>
          <a:xfrm>
            <a:off x="563813" y="5682343"/>
            <a:ext cx="1506719" cy="95794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People</a:t>
            </a:r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2234808" y="3155838"/>
            <a:ext cx="6430901" cy="8309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534988" indent="-534988" algn="l" defTabSz="457200" rtl="0" eaLnBrk="1" latinLnBrk="0" hangingPunct="1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534988" indent="0" algn="l" defTabSz="457200" rtl="0" eaLnBrk="1" latinLnBrk="0" hangingPunct="1">
              <a:spcBef>
                <a:spcPts val="0"/>
              </a:spcBef>
              <a:buFont typeface="Arial"/>
              <a:buNone/>
              <a:tabLst>
                <a:tab pos="4667250" algn="l"/>
              </a:tabLst>
              <a:defRPr sz="1100" b="1" kern="1200">
                <a:solidFill>
                  <a:srgbClr val="004563"/>
                </a:solidFill>
                <a:latin typeface="Century Gothic" pitchFamily="34" charset="0"/>
                <a:ea typeface="+mn-ea"/>
                <a:cs typeface="Arial" pitchFamily="34" charset="0"/>
              </a:defRPr>
            </a:lvl2pPr>
            <a:lvl3pPr marL="801688" indent="-266700" algn="l" defTabSz="457200" rtl="0" eaLnBrk="1" latinLnBrk="0" hangingPunct="1">
              <a:spcBef>
                <a:spcPct val="20000"/>
              </a:spcBef>
              <a:buClr>
                <a:srgbClr val="004563"/>
              </a:buClr>
              <a:buFont typeface="Wingdings" pitchFamily="2" charset="2"/>
              <a:buChar char=""/>
              <a:tabLst>
                <a:tab pos="4667250" algn="l"/>
              </a:tabLst>
              <a:defRPr sz="1100" b="1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3pPr>
            <a:lvl4pPr marL="801688" indent="0" algn="l" defTabSz="457200" rtl="0" eaLnBrk="1" latinLnBrk="0" hangingPunct="1">
              <a:spcBef>
                <a:spcPct val="20000"/>
              </a:spcBef>
              <a:buFontTx/>
              <a:buNone/>
              <a:tabLst>
                <a:tab pos="4667250" algn="l"/>
              </a:tabLst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4pPr>
            <a:lvl5pPr marL="896938" indent="-952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5" indent="-358775" algn="just">
              <a:spcBef>
                <a:spcPts val="1200"/>
              </a:spcBef>
              <a:buSzPct val="100000"/>
              <a:buBlip>
                <a:blip r:embed="rId3"/>
              </a:buBlip>
            </a:pPr>
            <a:r>
              <a:rPr lang="en-US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Some data foundation projects have been launched under the Phoenix transformation program: Master Data and Data Lake</a:t>
            </a:r>
          </a:p>
          <a:p>
            <a:pPr marL="358775" lvl="5" indent="-358775" algn="just">
              <a:spcBef>
                <a:spcPts val="1200"/>
              </a:spcBef>
              <a:buSzPct val="100000"/>
              <a:buBlip>
                <a:blip r:embed="rId3"/>
              </a:buBlip>
            </a:pPr>
            <a:r>
              <a:rPr lang="en-US" sz="1050" dirty="0">
                <a:solidFill>
                  <a:srgbClr val="404040"/>
                </a:solidFill>
                <a:latin typeface="+mj-lt"/>
                <a:cs typeface="Arial" pitchFamily="34" charset="0"/>
              </a:rPr>
              <a:t>The evolution of the Data Foundations (new platforms, scope extension, new master data…) has to be driven by the business initiatives</a:t>
            </a:r>
            <a:endParaRPr lang="en-GB" sz="1050" dirty="0">
              <a:solidFill>
                <a:srgbClr val="40404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Rettangolo arrotondato 12"/>
          <p:cNvSpPr/>
          <p:nvPr/>
        </p:nvSpPr>
        <p:spPr>
          <a:xfrm>
            <a:off x="563813" y="3126020"/>
            <a:ext cx="1506719" cy="90249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 Foundation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75901" y="1641078"/>
            <a:ext cx="6643503" cy="1232862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103184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75901" y="4347497"/>
            <a:ext cx="6643503" cy="707886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103184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75901" y="5682343"/>
            <a:ext cx="6643503" cy="957944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103184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175901" y="3117239"/>
            <a:ext cx="6643503" cy="911272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103184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1757" y="1488627"/>
            <a:ext cx="8533277" cy="3730144"/>
          </a:xfrm>
          <a:prstGeom prst="rect">
            <a:avLst/>
          </a:prstGeom>
          <a:noFill/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1757" y="5524900"/>
            <a:ext cx="8533277" cy="1198648"/>
          </a:xfrm>
          <a:prstGeom prst="rect">
            <a:avLst/>
          </a:prstGeom>
          <a:noFill/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29" name="Down Arrow Callout 28"/>
          <p:cNvSpPr/>
          <p:nvPr/>
        </p:nvSpPr>
        <p:spPr>
          <a:xfrm>
            <a:off x="3804676" y="3969338"/>
            <a:ext cx="3303695" cy="379142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0271"/>
            </a:avLst>
          </a:prstGeom>
          <a:solidFill>
            <a:schemeClr val="accent1">
              <a:alpha val="7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Callout 29"/>
          <p:cNvSpPr/>
          <p:nvPr/>
        </p:nvSpPr>
        <p:spPr>
          <a:xfrm>
            <a:off x="3804676" y="2737694"/>
            <a:ext cx="3303695" cy="379142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0271"/>
            </a:avLst>
          </a:prstGeom>
          <a:solidFill>
            <a:schemeClr val="accent1">
              <a:alpha val="7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own Arrow Callout 30"/>
          <p:cNvSpPr/>
          <p:nvPr/>
        </p:nvSpPr>
        <p:spPr>
          <a:xfrm>
            <a:off x="2192032" y="5145758"/>
            <a:ext cx="6627372" cy="379142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0271"/>
            </a:avLst>
          </a:prstGeom>
          <a:solidFill>
            <a:schemeClr val="accent1">
              <a:alpha val="7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Espace réservé du contenu 4"/>
          <p:cNvSpPr txBox="1">
            <a:spLocks/>
          </p:cNvSpPr>
          <p:nvPr/>
        </p:nvSpPr>
        <p:spPr>
          <a:xfrm>
            <a:off x="3894904" y="2751776"/>
            <a:ext cx="312325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534988" indent="-534988" algn="l" defTabSz="457200" rtl="0" eaLnBrk="1" latinLnBrk="0" hangingPunct="1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534988" indent="0" algn="l" defTabSz="457200" rtl="0" eaLnBrk="1" latinLnBrk="0" hangingPunct="1">
              <a:spcBef>
                <a:spcPts val="0"/>
              </a:spcBef>
              <a:buFont typeface="Arial"/>
              <a:buNone/>
              <a:tabLst>
                <a:tab pos="4667250" algn="l"/>
              </a:tabLst>
              <a:defRPr sz="1100" b="1" kern="1200">
                <a:solidFill>
                  <a:srgbClr val="004563"/>
                </a:solidFill>
                <a:latin typeface="Century Gothic" pitchFamily="34" charset="0"/>
                <a:ea typeface="+mn-ea"/>
                <a:cs typeface="Arial" pitchFamily="34" charset="0"/>
              </a:defRPr>
            </a:lvl2pPr>
            <a:lvl3pPr marL="801688" indent="-266700" algn="l" defTabSz="457200" rtl="0" eaLnBrk="1" latinLnBrk="0" hangingPunct="1">
              <a:spcBef>
                <a:spcPct val="20000"/>
              </a:spcBef>
              <a:buClr>
                <a:srgbClr val="004563"/>
              </a:buClr>
              <a:buFont typeface="Wingdings" pitchFamily="2" charset="2"/>
              <a:buChar char=""/>
              <a:tabLst>
                <a:tab pos="4667250" algn="l"/>
              </a:tabLst>
              <a:defRPr sz="1100" b="1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3pPr>
            <a:lvl4pPr marL="801688" indent="0" algn="l" defTabSz="457200" rtl="0" eaLnBrk="1" latinLnBrk="0" hangingPunct="1">
              <a:spcBef>
                <a:spcPct val="20000"/>
              </a:spcBef>
              <a:buFontTx/>
              <a:buNone/>
              <a:tabLst>
                <a:tab pos="4667250" algn="l"/>
              </a:tabLst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4pPr>
            <a:lvl5pPr marL="896938" indent="-952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5" indent="0" algn="ctr">
              <a:spcBef>
                <a:spcPts val="2400"/>
              </a:spcBef>
              <a:buSzPct val="100000"/>
              <a:buFont typeface="Arial"/>
              <a:buNone/>
            </a:pPr>
            <a:r>
              <a:rPr lang="en-GB" sz="1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Business benefits drive the Foundation projects</a:t>
            </a:r>
            <a:endParaRPr lang="en-GB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Espace réservé du contenu 4"/>
          <p:cNvSpPr txBox="1">
            <a:spLocks/>
          </p:cNvSpPr>
          <p:nvPr/>
        </p:nvSpPr>
        <p:spPr>
          <a:xfrm>
            <a:off x="3894904" y="3992000"/>
            <a:ext cx="312325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534988" indent="-534988" algn="l" defTabSz="457200" rtl="0" eaLnBrk="1" latinLnBrk="0" hangingPunct="1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534988" indent="0" algn="l" defTabSz="457200" rtl="0" eaLnBrk="1" latinLnBrk="0" hangingPunct="1">
              <a:spcBef>
                <a:spcPts val="0"/>
              </a:spcBef>
              <a:buFont typeface="Arial"/>
              <a:buNone/>
              <a:tabLst>
                <a:tab pos="4667250" algn="l"/>
              </a:tabLst>
              <a:defRPr sz="1100" b="1" kern="1200">
                <a:solidFill>
                  <a:srgbClr val="004563"/>
                </a:solidFill>
                <a:latin typeface="Century Gothic" pitchFamily="34" charset="0"/>
                <a:ea typeface="+mn-ea"/>
                <a:cs typeface="Arial" pitchFamily="34" charset="0"/>
              </a:defRPr>
            </a:lvl2pPr>
            <a:lvl3pPr marL="801688" indent="-266700" algn="l" defTabSz="457200" rtl="0" eaLnBrk="1" latinLnBrk="0" hangingPunct="1">
              <a:spcBef>
                <a:spcPct val="20000"/>
              </a:spcBef>
              <a:buClr>
                <a:srgbClr val="004563"/>
              </a:buClr>
              <a:buFont typeface="Wingdings" pitchFamily="2" charset="2"/>
              <a:buChar char=""/>
              <a:tabLst>
                <a:tab pos="4667250" algn="l"/>
              </a:tabLst>
              <a:defRPr sz="1100" b="1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3pPr>
            <a:lvl4pPr marL="801688" indent="0" algn="l" defTabSz="457200" rtl="0" eaLnBrk="1" latinLnBrk="0" hangingPunct="1">
              <a:spcBef>
                <a:spcPct val="20000"/>
              </a:spcBef>
              <a:buFontTx/>
              <a:buNone/>
              <a:tabLst>
                <a:tab pos="4667250" algn="l"/>
              </a:tabLst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4pPr>
            <a:lvl5pPr marL="896938" indent="-952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5" indent="0" algn="ctr">
              <a:spcBef>
                <a:spcPts val="2400"/>
              </a:spcBef>
              <a:buSzPct val="100000"/>
              <a:buFont typeface="Arial"/>
              <a:buNone/>
            </a:pPr>
            <a:r>
              <a:rPr lang="en-GB" sz="1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Foundation projects drive the Data Management </a:t>
            </a:r>
            <a:endParaRPr lang="en-GB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Espace réservé du contenu 4"/>
          <p:cNvSpPr txBox="1">
            <a:spLocks/>
          </p:cNvSpPr>
          <p:nvPr/>
        </p:nvSpPr>
        <p:spPr>
          <a:xfrm>
            <a:off x="2279221" y="5178542"/>
            <a:ext cx="6419146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534988" indent="-534988" algn="l" defTabSz="457200" rtl="0" eaLnBrk="1" latinLnBrk="0" hangingPunct="1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534988" indent="0" algn="l" defTabSz="457200" rtl="0" eaLnBrk="1" latinLnBrk="0" hangingPunct="1">
              <a:spcBef>
                <a:spcPts val="0"/>
              </a:spcBef>
              <a:buFont typeface="Arial"/>
              <a:buNone/>
              <a:tabLst>
                <a:tab pos="4667250" algn="l"/>
              </a:tabLst>
              <a:defRPr sz="1100" b="1" kern="1200">
                <a:solidFill>
                  <a:srgbClr val="004563"/>
                </a:solidFill>
                <a:latin typeface="Century Gothic" pitchFamily="34" charset="0"/>
                <a:ea typeface="+mn-ea"/>
                <a:cs typeface="Arial" pitchFamily="34" charset="0"/>
              </a:defRPr>
            </a:lvl2pPr>
            <a:lvl3pPr marL="801688" indent="-266700" algn="l" defTabSz="457200" rtl="0" eaLnBrk="1" latinLnBrk="0" hangingPunct="1">
              <a:spcBef>
                <a:spcPct val="20000"/>
              </a:spcBef>
              <a:buClr>
                <a:srgbClr val="004563"/>
              </a:buClr>
              <a:buFont typeface="Wingdings" pitchFamily="2" charset="2"/>
              <a:buChar char=""/>
              <a:tabLst>
                <a:tab pos="4667250" algn="l"/>
              </a:tabLst>
              <a:defRPr sz="1100" b="1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3pPr>
            <a:lvl4pPr marL="801688" indent="0" algn="l" defTabSz="457200" rtl="0" eaLnBrk="1" latinLnBrk="0" hangingPunct="1">
              <a:spcBef>
                <a:spcPct val="20000"/>
              </a:spcBef>
              <a:buFontTx/>
              <a:buNone/>
              <a:tabLst>
                <a:tab pos="4667250" algn="l"/>
              </a:tabLst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4pPr>
            <a:lvl5pPr marL="896938" indent="-952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5" indent="0" algn="ctr">
              <a:spcBef>
                <a:spcPts val="2400"/>
              </a:spcBef>
              <a:buSzPct val="100000"/>
              <a:buFont typeface="Arial"/>
              <a:buNone/>
            </a:pPr>
            <a:r>
              <a:rPr lang="en-GB" sz="1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The Business use cases, Foundation and Data Management priorities drive the People / Staffing </a:t>
            </a:r>
            <a:endParaRPr lang="en-GB" sz="10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28287D3-F890-453B-9661-E16F95C4FA9B}"/>
              </a:ext>
            </a:extLst>
          </p:cNvPr>
          <p:cNvGrpSpPr/>
          <p:nvPr/>
        </p:nvGrpSpPr>
        <p:grpSpPr>
          <a:xfrm>
            <a:off x="6223942" y="3818402"/>
            <a:ext cx="4044293" cy="3100103"/>
            <a:chOff x="6920117" y="1112179"/>
            <a:chExt cx="4044293" cy="475172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1DB53EA8-A2FA-4522-BA89-A13D835B0CB7}"/>
                </a:ext>
              </a:extLst>
            </p:cNvPr>
            <p:cNvSpPr/>
            <p:nvPr/>
          </p:nvSpPr>
          <p:spPr>
            <a:xfrm>
              <a:off x="6920117" y="1112179"/>
              <a:ext cx="4044293" cy="4751726"/>
            </a:xfrm>
            <a:prstGeom prst="round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rgbClr val="F3C910"/>
                  </a:solidFill>
                </a:rPr>
                <a:t>DMA_benchmark_vsandbox</a:t>
              </a:r>
              <a:endParaRPr lang="en-US" dirty="0">
                <a:solidFill>
                  <a:srgbClr val="F3C910"/>
                </a:solidFill>
              </a:endParaRPr>
            </a:p>
            <a:p>
              <a:endParaRPr lang="en-US" dirty="0">
                <a:solidFill>
                  <a:srgbClr val="F3C910"/>
                </a:solidFill>
              </a:endParaRPr>
            </a:p>
            <a:p>
              <a:r>
                <a:rPr lang="en-US" sz="1050" dirty="0" err="1">
                  <a:solidFill>
                    <a:srgbClr val="F3C910"/>
                  </a:solidFill>
                </a:rPr>
                <a:t>En</a:t>
              </a:r>
              <a:r>
                <a:rPr lang="en-US" sz="1050" dirty="0">
                  <a:solidFill>
                    <a:srgbClr val="F3C910"/>
                  </a:solidFill>
                </a:rPr>
                <a:t> </a:t>
              </a:r>
              <a:r>
                <a:rPr lang="en-US" sz="1050" dirty="0" err="1">
                  <a:solidFill>
                    <a:srgbClr val="F3C910"/>
                  </a:solidFill>
                </a:rPr>
                <a:t>cuanto</a:t>
              </a:r>
              <a:r>
                <a:rPr lang="en-US" sz="1050" dirty="0">
                  <a:solidFill>
                    <a:srgbClr val="F3C910"/>
                  </a:solidFill>
                </a:rPr>
                <a:t> a personas hay </a:t>
              </a:r>
              <a:r>
                <a:rPr lang="en-US" sz="1050" dirty="0" err="1">
                  <a:solidFill>
                    <a:srgbClr val="F3C910"/>
                  </a:solidFill>
                </a:rPr>
                <a:t>diferencias</a:t>
              </a:r>
              <a:r>
                <a:rPr lang="en-US" sz="1050" dirty="0">
                  <a:solidFill>
                    <a:srgbClr val="F3C910"/>
                  </a:solidFill>
                </a:rPr>
                <a:t> entre la </a:t>
              </a:r>
              <a:r>
                <a:rPr lang="en-US" sz="1050" dirty="0" err="1">
                  <a:solidFill>
                    <a:srgbClr val="F3C910"/>
                  </a:solidFill>
                </a:rPr>
                <a:t>aspiración</a:t>
              </a:r>
              <a:r>
                <a:rPr lang="en-US" sz="1050" dirty="0">
                  <a:solidFill>
                    <a:srgbClr val="F3C910"/>
                  </a:solidFill>
                </a:rPr>
                <a:t> y lo que dice </a:t>
              </a:r>
              <a:r>
                <a:rPr lang="en-US" sz="1050" dirty="0" err="1">
                  <a:solidFill>
                    <a:srgbClr val="F3C910"/>
                  </a:solidFill>
                </a:rPr>
                <a:t>este</a:t>
              </a:r>
              <a:r>
                <a:rPr lang="en-US" sz="1050" dirty="0">
                  <a:solidFill>
                    <a:srgbClr val="F3C910"/>
                  </a:solidFill>
                </a:rPr>
                <a:t> </a:t>
              </a:r>
              <a:r>
                <a:rPr lang="en-US" sz="1050" dirty="0" err="1">
                  <a:solidFill>
                    <a:srgbClr val="F3C910"/>
                  </a:solidFill>
                </a:rPr>
                <a:t>documento</a:t>
              </a:r>
              <a:endParaRPr lang="en-US" sz="1050" dirty="0">
                <a:solidFill>
                  <a:srgbClr val="F3C910"/>
                </a:solidFill>
              </a:endParaRPr>
            </a:p>
            <a:p>
              <a:endParaRPr lang="en-US" dirty="0">
                <a:solidFill>
                  <a:srgbClr val="F3C910"/>
                </a:solidFill>
              </a:endParaRPr>
            </a:p>
            <a:p>
              <a:endParaRPr lang="en-US" dirty="0">
                <a:solidFill>
                  <a:srgbClr val="F3C910"/>
                </a:solidFill>
              </a:endParaRPr>
            </a:p>
            <a:p>
              <a:endParaRPr lang="en-US" dirty="0">
                <a:solidFill>
                  <a:srgbClr val="F3C910"/>
                </a:solidFill>
              </a:endParaRPr>
            </a:p>
          </p:txBody>
        </p:sp>
        <p:pic>
          <p:nvPicPr>
            <p:cNvPr id="26" name="Picture">
              <a:hlinkClick r:id="rId4"/>
              <a:extLst>
                <a:ext uri="{FF2B5EF4-FFF2-40B4-BE49-F238E27FC236}">
                  <a16:creationId xmlns:a16="http://schemas.microsoft.com/office/drawing/2014/main" id="{6B954DED-E6EE-42E9-935F-8F2240FA6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4334" y="3702846"/>
              <a:ext cx="3581400" cy="19794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3259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en-GB" smtClean="0"/>
              <a:pPr/>
              <a:t>5</a:t>
            </a:fld>
            <a:r>
              <a:rPr lang="en-GB" dirty="0"/>
              <a:t>   |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the Data Strategy</a:t>
            </a:r>
          </a:p>
        </p:txBody>
      </p:sp>
      <p:cxnSp>
        <p:nvCxnSpPr>
          <p:cNvPr id="19" name="Connecteur droit avec flèche 71"/>
          <p:cNvCxnSpPr/>
          <p:nvPr/>
        </p:nvCxnSpPr>
        <p:spPr>
          <a:xfrm flipV="1">
            <a:off x="291137" y="3745064"/>
            <a:ext cx="8503920" cy="9549"/>
          </a:xfrm>
          <a:prstGeom prst="straightConnector1">
            <a:avLst/>
          </a:prstGeom>
          <a:ln w="3175">
            <a:prstDash val="dash"/>
            <a:headEnd type="none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3" name="Connecteur droit avec flèche 72"/>
          <p:cNvCxnSpPr/>
          <p:nvPr/>
        </p:nvCxnSpPr>
        <p:spPr>
          <a:xfrm>
            <a:off x="4569722" y="986707"/>
            <a:ext cx="29765" cy="5577840"/>
          </a:xfrm>
          <a:prstGeom prst="straightConnector1">
            <a:avLst/>
          </a:prstGeom>
          <a:ln w="3175">
            <a:prstDash val="dash"/>
            <a:headEnd type="none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" name="TextBox 4"/>
          <p:cNvSpPr txBox="1"/>
          <p:nvPr/>
        </p:nvSpPr>
        <p:spPr>
          <a:xfrm>
            <a:off x="5466008" y="896910"/>
            <a:ext cx="255435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42</a:t>
            </a:r>
          </a:p>
        </p:txBody>
      </p:sp>
      <p:sp>
        <p:nvSpPr>
          <p:cNvPr id="24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5145245" y="2378726"/>
            <a:ext cx="3333673" cy="553998"/>
          </a:xfrm>
        </p:spPr>
        <p:txBody>
          <a:bodyPr wrap="square" anchor="t" anchorCtr="0">
            <a:spAutoFit/>
          </a:bodyPr>
          <a:lstStyle/>
          <a:p>
            <a:pPr marL="0" lvl="5" indent="0" algn="ctr">
              <a:spcBef>
                <a:spcPts val="2400"/>
              </a:spcBef>
              <a:buSzPct val="100000"/>
              <a:buNone/>
            </a:pPr>
            <a:r>
              <a:rPr lang="en-GB" sz="1200" b="1" dirty="0">
                <a:solidFill>
                  <a:srgbClr val="404040"/>
                </a:solidFill>
                <a:latin typeface="+mj-lt"/>
                <a:cs typeface="Arial" pitchFamily="34" charset="0"/>
              </a:rPr>
              <a:t>Use Cases </a:t>
            </a:r>
            <a:r>
              <a:rPr lang="en-GB" sz="1200" b="1" u="sng" dirty="0">
                <a:solidFill>
                  <a:srgbClr val="404040"/>
                </a:solidFill>
                <a:latin typeface="+mj-lt"/>
                <a:cs typeface="Arial" pitchFamily="34" charset="0"/>
              </a:rPr>
              <a:t>identified</a:t>
            </a:r>
            <a:r>
              <a:rPr lang="en-GB" sz="1200" b="1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GB" sz="1200" dirty="0">
                <a:solidFill>
                  <a:srgbClr val="404040"/>
                </a:solidFill>
                <a:latin typeface="+mj-lt"/>
                <a:cs typeface="Arial" pitchFamily="34" charset="0"/>
              </a:rPr>
              <a:t>with 27 following the interviews with the </a:t>
            </a:r>
            <a:r>
              <a:rPr lang="en-GB" sz="1200" dirty="0" err="1">
                <a:solidFill>
                  <a:srgbClr val="404040"/>
                </a:solidFill>
                <a:latin typeface="+mj-lt"/>
                <a:cs typeface="Arial" pitchFamily="34" charset="0"/>
              </a:rPr>
              <a:t>Excom</a:t>
            </a:r>
            <a:r>
              <a:rPr lang="en-GB" sz="1200" dirty="0">
                <a:solidFill>
                  <a:srgbClr val="404040"/>
                </a:solidFill>
                <a:latin typeface="+mj-lt"/>
                <a:cs typeface="Arial" pitchFamily="34" charset="0"/>
              </a:rPr>
              <a:t> and 15 as DIL initiatives</a:t>
            </a:r>
            <a:endParaRPr lang="en-GB" sz="1050" u="sng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990" y="896910"/>
            <a:ext cx="255435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660526" y="2378726"/>
            <a:ext cx="3539807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534988" indent="-534988" algn="l" defTabSz="457200" rtl="0" eaLnBrk="1" latinLnBrk="0" hangingPunct="1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534988" indent="0" algn="l" defTabSz="457200" rtl="0" eaLnBrk="1" latinLnBrk="0" hangingPunct="1">
              <a:spcBef>
                <a:spcPts val="0"/>
              </a:spcBef>
              <a:buFont typeface="Arial"/>
              <a:buNone/>
              <a:tabLst>
                <a:tab pos="4667250" algn="l"/>
              </a:tabLst>
              <a:defRPr sz="1100" b="1" kern="1200">
                <a:solidFill>
                  <a:srgbClr val="004563"/>
                </a:solidFill>
                <a:latin typeface="Century Gothic" pitchFamily="34" charset="0"/>
                <a:ea typeface="+mn-ea"/>
                <a:cs typeface="Arial" pitchFamily="34" charset="0"/>
              </a:defRPr>
            </a:lvl2pPr>
            <a:lvl3pPr marL="801688" indent="-266700" algn="l" defTabSz="457200" rtl="0" eaLnBrk="1" latinLnBrk="0" hangingPunct="1">
              <a:spcBef>
                <a:spcPct val="20000"/>
              </a:spcBef>
              <a:buClr>
                <a:srgbClr val="004563"/>
              </a:buClr>
              <a:buFont typeface="Wingdings" pitchFamily="2" charset="2"/>
              <a:buChar char=""/>
              <a:tabLst>
                <a:tab pos="4667250" algn="l"/>
              </a:tabLst>
              <a:defRPr sz="1100" b="1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3pPr>
            <a:lvl4pPr marL="801688" indent="0" algn="l" defTabSz="457200" rtl="0" eaLnBrk="1" latinLnBrk="0" hangingPunct="1">
              <a:spcBef>
                <a:spcPct val="20000"/>
              </a:spcBef>
              <a:buFontTx/>
              <a:buNone/>
              <a:tabLst>
                <a:tab pos="4667250" algn="l"/>
              </a:tabLst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4pPr>
            <a:lvl5pPr marL="896938" indent="-952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5" indent="0" algn="ctr">
              <a:spcBef>
                <a:spcPts val="2400"/>
              </a:spcBef>
              <a:buSzPct val="100000"/>
              <a:buNone/>
            </a:pPr>
            <a:r>
              <a:rPr lang="en-GB" sz="1200" b="1" dirty="0">
                <a:solidFill>
                  <a:srgbClr val="404040"/>
                </a:solidFill>
                <a:latin typeface="+mj-lt"/>
                <a:cs typeface="Arial" pitchFamily="34" charset="0"/>
              </a:rPr>
              <a:t>Departments involved</a:t>
            </a:r>
            <a:r>
              <a:rPr lang="en-GB" sz="1200" dirty="0">
                <a:solidFill>
                  <a:srgbClr val="404040"/>
                </a:solidFill>
                <a:latin typeface="+mj-lt"/>
                <a:cs typeface="Arial" pitchFamily="34" charset="0"/>
              </a:rPr>
              <a:t>: </a:t>
            </a:r>
            <a:r>
              <a:rPr lang="en-US" sz="1200" dirty="0">
                <a:solidFill>
                  <a:srgbClr val="404040"/>
                </a:solidFill>
                <a:latin typeface="+mj-lt"/>
                <a:cs typeface="Arial" pitchFamily="34" charset="0"/>
              </a:rPr>
              <a:t>Digital &amp; Marketing, Sales &amp; Distribution, Actuarial, Offering teams (Health and P&amp;C), Operations, Life &amp; Savings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990" y="4075830"/>
            <a:ext cx="255435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862023" y="5559789"/>
            <a:ext cx="337523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534988" indent="-534988" algn="l" defTabSz="457200" rtl="0" eaLnBrk="1" latinLnBrk="0" hangingPunct="1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534988" indent="0" algn="l" defTabSz="457200" rtl="0" eaLnBrk="1" latinLnBrk="0" hangingPunct="1">
              <a:spcBef>
                <a:spcPts val="0"/>
              </a:spcBef>
              <a:buFont typeface="Arial"/>
              <a:buNone/>
              <a:tabLst>
                <a:tab pos="4667250" algn="l"/>
              </a:tabLst>
              <a:defRPr sz="1100" b="1" kern="1200">
                <a:solidFill>
                  <a:srgbClr val="004563"/>
                </a:solidFill>
                <a:latin typeface="Century Gothic" pitchFamily="34" charset="0"/>
                <a:ea typeface="+mn-ea"/>
                <a:cs typeface="Arial" pitchFamily="34" charset="0"/>
              </a:defRPr>
            </a:lvl2pPr>
            <a:lvl3pPr marL="801688" indent="-266700" algn="l" defTabSz="457200" rtl="0" eaLnBrk="1" latinLnBrk="0" hangingPunct="1">
              <a:spcBef>
                <a:spcPct val="20000"/>
              </a:spcBef>
              <a:buClr>
                <a:srgbClr val="004563"/>
              </a:buClr>
              <a:buFont typeface="Wingdings" pitchFamily="2" charset="2"/>
              <a:buChar char=""/>
              <a:tabLst>
                <a:tab pos="4667250" algn="l"/>
              </a:tabLst>
              <a:defRPr sz="1100" b="1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3pPr>
            <a:lvl4pPr marL="801688" indent="0" algn="l" defTabSz="457200" rtl="0" eaLnBrk="1" latinLnBrk="0" hangingPunct="1">
              <a:spcBef>
                <a:spcPct val="20000"/>
              </a:spcBef>
              <a:buFontTx/>
              <a:buNone/>
              <a:tabLst>
                <a:tab pos="4667250" algn="l"/>
              </a:tabLst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4pPr>
            <a:lvl5pPr marL="896938" indent="-952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5" indent="0" algn="ctr">
              <a:spcBef>
                <a:spcPts val="2400"/>
              </a:spcBef>
              <a:buSzPct val="100000"/>
              <a:buNone/>
            </a:pPr>
            <a:r>
              <a:rPr lang="en-GB" sz="1200" b="1" dirty="0">
                <a:solidFill>
                  <a:srgbClr val="404040"/>
                </a:solidFill>
                <a:latin typeface="+mj-lt"/>
                <a:cs typeface="Arial" pitchFamily="34" charset="0"/>
              </a:rPr>
              <a:t>Use Cases </a:t>
            </a:r>
            <a:r>
              <a:rPr lang="en-GB" sz="1200" b="1" u="sng" dirty="0">
                <a:solidFill>
                  <a:srgbClr val="404040"/>
                </a:solidFill>
                <a:latin typeface="+mj-lt"/>
                <a:cs typeface="Arial" pitchFamily="34" charset="0"/>
              </a:rPr>
              <a:t>selected</a:t>
            </a:r>
            <a:r>
              <a:rPr lang="en-GB" sz="1200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US" sz="1200" dirty="0">
                <a:solidFill>
                  <a:srgbClr val="404040"/>
                </a:solidFill>
                <a:latin typeface="+mj-lt"/>
                <a:cs typeface="Arial" pitchFamily="34" charset="0"/>
              </a:rPr>
              <a:t>as Priority 1 projects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66008" y="4075830"/>
            <a:ext cx="255435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23</a:t>
            </a:r>
          </a:p>
        </p:txBody>
      </p:sp>
      <p:sp>
        <p:nvSpPr>
          <p:cNvPr id="15" name="Espace réservé du contenu 4"/>
          <p:cNvSpPr txBox="1">
            <a:spLocks/>
          </p:cNvSpPr>
          <p:nvPr/>
        </p:nvSpPr>
        <p:spPr>
          <a:xfrm>
            <a:off x="5124462" y="5559789"/>
            <a:ext cx="337523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534988" indent="-534988" algn="l" defTabSz="457200" rtl="0" eaLnBrk="1" latinLnBrk="0" hangingPunct="1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534988" indent="0" algn="l" defTabSz="457200" rtl="0" eaLnBrk="1" latinLnBrk="0" hangingPunct="1">
              <a:spcBef>
                <a:spcPts val="0"/>
              </a:spcBef>
              <a:buFont typeface="Arial"/>
              <a:buNone/>
              <a:tabLst>
                <a:tab pos="4667250" algn="l"/>
              </a:tabLst>
              <a:defRPr sz="1100" b="1" kern="1200">
                <a:solidFill>
                  <a:srgbClr val="004563"/>
                </a:solidFill>
                <a:latin typeface="Century Gothic" pitchFamily="34" charset="0"/>
                <a:ea typeface="+mn-ea"/>
                <a:cs typeface="Arial" pitchFamily="34" charset="0"/>
              </a:defRPr>
            </a:lvl2pPr>
            <a:lvl3pPr marL="801688" indent="-266700" algn="l" defTabSz="457200" rtl="0" eaLnBrk="1" latinLnBrk="0" hangingPunct="1">
              <a:spcBef>
                <a:spcPct val="20000"/>
              </a:spcBef>
              <a:buClr>
                <a:srgbClr val="004563"/>
              </a:buClr>
              <a:buFont typeface="Wingdings" pitchFamily="2" charset="2"/>
              <a:buChar char=""/>
              <a:tabLst>
                <a:tab pos="4667250" algn="l"/>
              </a:tabLst>
              <a:defRPr sz="1100" b="1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3pPr>
            <a:lvl4pPr marL="801688" indent="0" algn="l" defTabSz="457200" rtl="0" eaLnBrk="1" latinLnBrk="0" hangingPunct="1">
              <a:spcBef>
                <a:spcPct val="20000"/>
              </a:spcBef>
              <a:buFontTx/>
              <a:buNone/>
              <a:tabLst>
                <a:tab pos="4667250" algn="l"/>
              </a:tabLst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4pPr>
            <a:lvl5pPr marL="896938" indent="-952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100" kern="1200">
                <a:solidFill>
                  <a:schemeClr val="tx1"/>
                </a:solidFill>
                <a:latin typeface="Century Gothic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5" indent="0" algn="ctr">
              <a:spcBef>
                <a:spcPts val="2400"/>
              </a:spcBef>
              <a:buSzPct val="100000"/>
              <a:buNone/>
            </a:pPr>
            <a:r>
              <a:rPr lang="en-GB" sz="1200" b="1" dirty="0">
                <a:solidFill>
                  <a:srgbClr val="404040"/>
                </a:solidFill>
                <a:latin typeface="+mj-lt"/>
                <a:cs typeface="Arial" pitchFamily="34" charset="0"/>
              </a:rPr>
              <a:t>Use Cases </a:t>
            </a:r>
            <a:r>
              <a:rPr lang="en-GB" sz="1200" b="1" u="sng" dirty="0">
                <a:solidFill>
                  <a:srgbClr val="404040"/>
                </a:solidFill>
                <a:latin typeface="+mj-lt"/>
                <a:cs typeface="Arial" pitchFamily="34" charset="0"/>
              </a:rPr>
              <a:t>defined</a:t>
            </a:r>
            <a:r>
              <a:rPr lang="en-GB" sz="1200" dirty="0">
                <a:solidFill>
                  <a:srgbClr val="404040"/>
                </a:solidFill>
                <a:latin typeface="+mj-lt"/>
                <a:cs typeface="Arial" pitchFamily="34" charset="0"/>
              </a:rPr>
              <a:t> </a:t>
            </a:r>
            <a:r>
              <a:rPr lang="en-US" sz="1200" dirty="0">
                <a:solidFill>
                  <a:srgbClr val="404040"/>
                </a:solidFill>
                <a:latin typeface="+mj-lt"/>
                <a:cs typeface="Arial" pitchFamily="34" charset="0"/>
              </a:rPr>
              <a:t>as Priority 2 and 3 projects</a:t>
            </a:r>
          </a:p>
        </p:txBody>
      </p:sp>
    </p:spTree>
    <p:extLst>
      <p:ext uri="{BB962C8B-B14F-4D97-AF65-F5344CB8AC3E}">
        <p14:creationId xmlns:p14="http://schemas.microsoft.com/office/powerpoint/2010/main" val="247868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rmAutofit/>
          </a:bodyPr>
          <a:lstStyle/>
          <a:p>
            <a:r>
              <a:rPr lang="fr-FR" sz="1800" dirty="0"/>
              <a:t>CONTENTS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1122061" y="1104900"/>
            <a:ext cx="7236973" cy="4916387"/>
          </a:xfrm>
        </p:spPr>
        <p:txBody>
          <a:bodyPr>
            <a:noAutofit/>
          </a:bodyPr>
          <a:lstStyle/>
          <a:p>
            <a:pPr marL="355600" indent="-355600">
              <a:spcBef>
                <a:spcPts val="2000"/>
              </a:spcBef>
            </a:pPr>
            <a:r>
              <a:rPr lang="en-US" sz="2400" dirty="0">
                <a:solidFill>
                  <a:srgbClr val="004563"/>
                </a:solidFill>
              </a:rPr>
              <a:t>Smart Data Use Cases</a:t>
            </a:r>
          </a:p>
          <a:p>
            <a:pPr marL="355600" indent="-355600">
              <a:spcBef>
                <a:spcPts val="2000"/>
              </a:spcBef>
            </a:pPr>
            <a:r>
              <a:rPr lang="en-US" sz="2400" dirty="0">
                <a:solidFill>
                  <a:srgbClr val="004563"/>
                </a:solidFill>
              </a:rPr>
              <a:t>Foundation	</a:t>
            </a:r>
          </a:p>
          <a:p>
            <a:pPr marL="355600" indent="-355600">
              <a:spcBef>
                <a:spcPts val="2000"/>
              </a:spcBef>
            </a:pPr>
            <a:r>
              <a:rPr lang="en-US" sz="2400" dirty="0">
                <a:solidFill>
                  <a:srgbClr val="004563"/>
                </a:solidFill>
              </a:rPr>
              <a:t>Data Management</a:t>
            </a:r>
          </a:p>
          <a:p>
            <a:pPr marL="355600" indent="-355600">
              <a:spcBef>
                <a:spcPts val="2000"/>
              </a:spcBef>
            </a:pPr>
            <a:r>
              <a:rPr lang="en-US" sz="2400" dirty="0">
                <a:solidFill>
                  <a:srgbClr val="004563"/>
                </a:solidFill>
              </a:rPr>
              <a:t>People</a:t>
            </a: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869029" y="1841501"/>
            <a:ext cx="0" cy="3476624"/>
          </a:xfrm>
          <a:prstGeom prst="line">
            <a:avLst/>
          </a:prstGeom>
          <a:ln w="3175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6</a:t>
            </a:fld>
            <a:r>
              <a:rPr lang="fr-FR" dirty="0"/>
              <a:t>   |  </a:t>
            </a:r>
          </a:p>
        </p:txBody>
      </p:sp>
    </p:spTree>
    <p:extLst>
      <p:ext uri="{BB962C8B-B14F-4D97-AF65-F5344CB8AC3E}">
        <p14:creationId xmlns:p14="http://schemas.microsoft.com/office/powerpoint/2010/main" val="131204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7"/>
          <p:cNvSpPr>
            <a:spLocks noGrp="1"/>
          </p:cNvSpPr>
          <p:nvPr>
            <p:ph type="body" sz="quarter" idx="13"/>
          </p:nvPr>
        </p:nvSpPr>
        <p:spPr>
          <a:xfrm>
            <a:off x="355600" y="1384878"/>
            <a:ext cx="8432799" cy="1846967"/>
          </a:xfrm>
        </p:spPr>
        <p:txBody>
          <a:bodyPr>
            <a:normAutofit/>
          </a:bodyPr>
          <a:lstStyle/>
          <a:p>
            <a:pPr lvl="1"/>
            <a:r>
              <a:rPr lang="en-US" sz="4000" b="1" dirty="0"/>
              <a:t>Smart Data / Analytics </a:t>
            </a:r>
          </a:p>
          <a:p>
            <a:pPr lvl="1"/>
            <a:r>
              <a:rPr lang="en-US" sz="4000" b="1" dirty="0"/>
              <a:t>Business Use Cases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2565177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rmAutofit/>
          </a:bodyPr>
          <a:lstStyle/>
          <a:p>
            <a:r>
              <a:rPr lang="en-GB" sz="2200" dirty="0"/>
              <a:t>Approach for Smart data initiatives selection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en-GB" smtClean="0"/>
              <a:pPr/>
              <a:t>8</a:t>
            </a:fld>
            <a:r>
              <a:rPr lang="en-GB" dirty="0"/>
              <a:t>   |  </a:t>
            </a:r>
          </a:p>
        </p:txBody>
      </p:sp>
      <p:sp>
        <p:nvSpPr>
          <p:cNvPr id="5" name="Pentagon 4"/>
          <p:cNvSpPr/>
          <p:nvPr/>
        </p:nvSpPr>
        <p:spPr>
          <a:xfrm>
            <a:off x="727694" y="1175657"/>
            <a:ext cx="4159992" cy="1879270"/>
          </a:xfrm>
          <a:prstGeom prst="homePlat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27 potential use cases identified following the interviews with </a:t>
            </a:r>
            <a:r>
              <a:rPr lang="en-US" sz="1200" dirty="0" err="1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Excom</a:t>
            </a:r>
            <a:endParaRPr lang="en-US" sz="12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Within Digital &amp; Marketing, Sales &amp; Distribution, Actuarial, Offering teams (Health and P&amp;C), Operations, Life &amp; Savings 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15 DIL projects or initiatives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60373" y="1175657"/>
            <a:ext cx="3348615" cy="187927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11 use cases with benefits estimated and aligned with MC priorities: Marketing, Claims and Pricing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Prioritization defined in two waves based on </a:t>
            </a:r>
            <a:r>
              <a:rPr lang="en-US" sz="1200" dirty="0">
                <a:solidFill>
                  <a:srgbClr val="FF0000"/>
                </a:solidFill>
                <a:latin typeface="Century Gothic"/>
                <a:cs typeface="Calibri" panose="020F0502020204030204" pitchFamily="34" charset="0"/>
              </a:rPr>
              <a:t>complexity and expected benefits: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FF0000"/>
                </a:solidFill>
                <a:latin typeface="Century Gothic"/>
                <a:cs typeface="Calibri" panose="020F0502020204030204" pitchFamily="34" charset="0"/>
              </a:rPr>
              <a:t>P1 =&gt; 4 projects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FF0000"/>
                </a:solidFill>
                <a:latin typeface="Century Gothic"/>
                <a:cs typeface="Calibri" panose="020F0502020204030204" pitchFamily="34" charset="0"/>
              </a:rPr>
              <a:t>P2 =&gt; 6 projects</a:t>
            </a:r>
          </a:p>
        </p:txBody>
      </p:sp>
      <p:sp>
        <p:nvSpPr>
          <p:cNvPr id="2" name="Isosceles Triangle 1"/>
          <p:cNvSpPr/>
          <p:nvPr/>
        </p:nvSpPr>
        <p:spPr>
          <a:xfrm rot="5400000">
            <a:off x="4237962" y="-2631748"/>
            <a:ext cx="586600" cy="7607137"/>
          </a:xfrm>
          <a:prstGeom prst="triangl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1869" y="1078175"/>
            <a:ext cx="17872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90797" y="1078175"/>
            <a:ext cx="17872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7693" y="3468584"/>
            <a:ext cx="7681295" cy="262048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Only the use cases with expected benefits has been selected. The prioritization has been defined according to complexity and benefits:</a:t>
            </a:r>
          </a:p>
          <a:p>
            <a:pPr marL="628650" lvl="1" indent="-171450">
              <a:buFont typeface="Century Gothic" panose="020B0502020202020204" pitchFamily="34" charset="0"/>
              <a:buChar char="→"/>
              <a:defRPr/>
            </a:pPr>
            <a:r>
              <a:rPr lang="en-US" sz="12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Priority 1: projects with the lowest complexity and the highest value</a:t>
            </a:r>
          </a:p>
          <a:p>
            <a:pPr marL="628650" lvl="1" indent="-171450">
              <a:buFont typeface="Century Gothic" panose="020B0502020202020204" pitchFamily="34" charset="0"/>
              <a:buChar char="→"/>
              <a:defRPr/>
            </a:pPr>
            <a:r>
              <a:rPr lang="en-US" sz="12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Priority 2: projects with a medium or high complexity</a:t>
            </a:r>
          </a:p>
          <a:p>
            <a:pPr marL="628650" lvl="1" indent="-171450">
              <a:buFont typeface="Century Gothic" panose="020B0502020202020204" pitchFamily="34" charset="0"/>
              <a:buChar char="→"/>
              <a:defRPr/>
            </a:pPr>
            <a:r>
              <a:rPr lang="en-US" sz="12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Priority 3: projects for which the benefits have not been estimated yet </a:t>
            </a:r>
          </a:p>
          <a:p>
            <a:pPr marL="628650" lvl="1" indent="-171450">
              <a:buFont typeface="Century Gothic" panose="020B0502020202020204" pitchFamily="34" charset="0"/>
              <a:buChar char="→"/>
              <a:defRPr/>
            </a:pPr>
            <a:endParaRPr lang="en-US" sz="12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Currently the </a:t>
            </a:r>
            <a:r>
              <a:rPr lang="en-US" sz="1200" dirty="0">
                <a:solidFill>
                  <a:srgbClr val="FF0000"/>
                </a:solidFill>
                <a:latin typeface="Century Gothic"/>
                <a:cs typeface="Calibri" panose="020F0502020204030204" pitchFamily="34" charset="0"/>
              </a:rPr>
              <a:t>budget reaches for foundation projects and BAU</a:t>
            </a:r>
            <a:r>
              <a:rPr lang="en-US" sz="12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(licenses and maintenance) but there is </a:t>
            </a:r>
            <a:r>
              <a:rPr lang="en-US" sz="1200" b="1" dirty="0">
                <a:solidFill>
                  <a:srgbClr val="FF0000"/>
                </a:solidFill>
                <a:latin typeface="Century Gothic"/>
                <a:cs typeface="Calibri" panose="020F0502020204030204" pitchFamily="34" charset="0"/>
              </a:rPr>
              <a:t>no specific budget for the smart data use cases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FF0000"/>
                </a:solidFill>
                <a:latin typeface="Century Gothic"/>
                <a:cs typeface="Calibri" panose="020F0502020204030204" pitchFamily="34" charset="0"/>
              </a:rPr>
              <a:t>Investments</a:t>
            </a:r>
            <a:r>
              <a:rPr lang="en-US" sz="12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entury Gothic"/>
                <a:cs typeface="Calibri" panose="020F0502020204030204" pitchFamily="34" charset="0"/>
              </a:rPr>
              <a:t>have to be made in term of resources </a:t>
            </a:r>
            <a:r>
              <a:rPr lang="en-US" sz="12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Century Gothic"/>
                <a:cs typeface="Calibri" panose="020F0502020204030204" pitchFamily="34" charset="0"/>
              </a:rPr>
              <a:t>data analysts</a:t>
            </a:r>
            <a:r>
              <a:rPr lang="en-US" sz="12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) in order to launch the initiatives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27693" y="3345873"/>
            <a:ext cx="7681295" cy="353291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1869" y="3414796"/>
            <a:ext cx="17872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RATIONALE</a:t>
            </a:r>
          </a:p>
        </p:txBody>
      </p:sp>
    </p:spTree>
    <p:extLst>
      <p:ext uri="{BB962C8B-B14F-4D97-AF65-F5344CB8AC3E}">
        <p14:creationId xmlns:p14="http://schemas.microsoft.com/office/powerpoint/2010/main" val="164308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1903853" y="835939"/>
            <a:ext cx="666607" cy="289770"/>
          </a:xfrm>
          <a:prstGeom prst="rect">
            <a:avLst/>
          </a:prstGeom>
          <a:solidFill>
            <a:schemeClr val="tx2">
              <a:alpha val="7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100" b="1" dirty="0">
                <a:solidFill>
                  <a:srgbClr val="F8F8F8"/>
                </a:solidFill>
                <a:latin typeface="Century Gothic"/>
                <a:cs typeface="Calibri" panose="020F0502020204030204" pitchFamily="34" charset="0"/>
              </a:rPr>
              <a:t>Complexity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909711" y="1196997"/>
            <a:ext cx="654891" cy="967780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7681333" y="1196997"/>
            <a:ext cx="1397670" cy="967780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Launch a project with the support of a </a:t>
            </a:r>
            <a:r>
              <a:rPr lang="en-US" sz="800" b="1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data analyst </a:t>
            </a:r>
            <a:r>
              <a:rPr lang="en-US" sz="8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(with statistics skills)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29909" y="210094"/>
            <a:ext cx="7681293" cy="528973"/>
          </a:xfrm>
        </p:spPr>
        <p:txBody>
          <a:bodyPr>
            <a:normAutofit/>
          </a:bodyPr>
          <a:lstStyle/>
          <a:p>
            <a:r>
              <a:rPr lang="en-US" sz="2200" dirty="0"/>
              <a:t>Selected Smart Data initiatives (Priority 1)</a:t>
            </a:r>
            <a:endParaRPr lang="en-US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332847" y="6622968"/>
            <a:ext cx="487090" cy="214797"/>
          </a:xfrm>
        </p:spPr>
        <p:txBody>
          <a:bodyPr/>
          <a:lstStyle/>
          <a:p>
            <a:r>
              <a:rPr lang="fr-FR" dirty="0">
                <a:solidFill>
                  <a:srgbClr val="004563"/>
                </a:solidFill>
              </a:rPr>
              <a:t>    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048" y="826218"/>
            <a:ext cx="1080120" cy="293066"/>
          </a:xfrm>
          <a:prstGeom prst="rect">
            <a:avLst/>
          </a:prstGeom>
          <a:solidFill>
            <a:schemeClr val="tx2">
              <a:alpha val="7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50" b="1" dirty="0">
                <a:solidFill>
                  <a:srgbClr val="F8F8F8"/>
                </a:solidFill>
                <a:latin typeface="+mj-lt"/>
                <a:cs typeface="Calibri" panose="020F0502020204030204" pitchFamily="34" charset="0"/>
              </a:rPr>
              <a:t>Project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658327" y="826218"/>
            <a:ext cx="1962233" cy="289770"/>
          </a:xfrm>
          <a:prstGeom prst="rect">
            <a:avLst/>
          </a:prstGeom>
          <a:solidFill>
            <a:schemeClr val="tx2">
              <a:alpha val="7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50" b="1" dirty="0">
                <a:solidFill>
                  <a:srgbClr val="F8F8F8"/>
                </a:solidFill>
                <a:latin typeface="+mj-lt"/>
                <a:cs typeface="Calibri" panose="020F0502020204030204" pitchFamily="34" charset="0"/>
              </a:rPr>
              <a:t>Potential Gains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620056" y="826218"/>
            <a:ext cx="2981922" cy="289770"/>
          </a:xfrm>
          <a:prstGeom prst="rect">
            <a:avLst/>
          </a:prstGeom>
          <a:solidFill>
            <a:schemeClr val="tx2">
              <a:alpha val="7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50" b="1" dirty="0">
                <a:solidFill>
                  <a:srgbClr val="F8F8F8"/>
                </a:solidFill>
                <a:latin typeface="+mj-lt"/>
                <a:cs typeface="Calibri" panose="020F0502020204030204" pitchFamily="34" charset="0"/>
              </a:rPr>
              <a:t>Goal 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658327" y="1196997"/>
            <a:ext cx="1962233" cy="967780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103184"/>
                </a:solidFill>
                <a:cs typeface="Calibri" panose="020F0502020204030204" pitchFamily="34" charset="0"/>
              </a:rPr>
              <a:t>Potential opportunities (top line) </a:t>
            </a:r>
            <a:r>
              <a:rPr lang="en-US" sz="900" b="1" dirty="0">
                <a:solidFill>
                  <a:srgbClr val="103184"/>
                </a:solidFill>
                <a:cs typeface="Calibri" panose="020F0502020204030204" pitchFamily="34" charset="0"/>
              </a:rPr>
              <a:t>= $318M</a:t>
            </a:r>
          </a:p>
          <a:p>
            <a:pPr>
              <a:defRPr/>
            </a:pPr>
            <a:endParaRPr lang="en-US" sz="900" b="1" dirty="0">
              <a:solidFill>
                <a:srgbClr val="103184"/>
              </a:solidFill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103184"/>
                </a:solidFill>
                <a:cs typeface="Calibri" panose="020F0502020204030204" pitchFamily="34" charset="0"/>
              </a:rPr>
              <a:t>For a Conversion Rate of 2%, the </a:t>
            </a:r>
            <a:r>
              <a:rPr lang="en-US" sz="900" b="1" dirty="0">
                <a:solidFill>
                  <a:srgbClr val="103184"/>
                </a:solidFill>
                <a:cs typeface="Calibri" panose="020F0502020204030204" pitchFamily="34" charset="0"/>
              </a:rPr>
              <a:t>expected GWP is </a:t>
            </a:r>
            <a:r>
              <a:rPr lang="en-US" sz="900" b="1" u="sng" dirty="0">
                <a:solidFill>
                  <a:srgbClr val="103184"/>
                </a:solidFill>
                <a:cs typeface="Calibri" panose="020F0502020204030204" pitchFamily="34" charset="0"/>
              </a:rPr>
              <a:t>$6.3M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623767" y="1196997"/>
            <a:ext cx="2965935" cy="967780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X-Sell Life products </a:t>
            </a:r>
            <a:r>
              <a:rPr lang="en-US" sz="800" dirty="0">
                <a:solidFill>
                  <a:srgbClr val="103184"/>
                </a:solidFill>
                <a:cs typeface="Calibri" panose="020F0502020204030204" pitchFamily="34" charset="0"/>
              </a:rPr>
              <a:t>(regular / single / protection) </a:t>
            </a: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using Bank Muscat customers data 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Possibility to leverage on AXA Indonesia or CIL experience </a:t>
            </a:r>
          </a:p>
          <a:p>
            <a:pPr lvl="0">
              <a:defRPr/>
            </a:pPr>
            <a:endParaRPr lang="en-US" sz="8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800" b="1" dirty="0">
                <a:solidFill>
                  <a:srgbClr val="103184"/>
                </a:solidFill>
                <a:cs typeface="Calibri" panose="020F0502020204030204" pitchFamily="34" charset="0"/>
              </a:rPr>
              <a:t>=&gt; Strategic project for the partnership with Bank Muscat</a:t>
            </a:r>
          </a:p>
          <a:p>
            <a:pPr lvl="0">
              <a:defRPr/>
            </a:pPr>
            <a:endParaRPr lang="en-US" sz="8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681333" y="826218"/>
            <a:ext cx="1397670" cy="293066"/>
          </a:xfrm>
          <a:prstGeom prst="rect">
            <a:avLst/>
          </a:prstGeom>
          <a:solidFill>
            <a:schemeClr val="tx2">
              <a:alpha val="7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50" b="1" dirty="0">
                <a:solidFill>
                  <a:srgbClr val="F8F8F8"/>
                </a:solidFill>
                <a:latin typeface="+mj-lt"/>
                <a:cs typeface="Calibri" panose="020F0502020204030204" pitchFamily="34" charset="0"/>
              </a:rPr>
              <a:t>Next Steps</a:t>
            </a:r>
          </a:p>
        </p:txBody>
      </p:sp>
      <p:sp>
        <p:nvSpPr>
          <p:cNvPr id="44" name="Segnaposto numero diapositiva 3"/>
          <p:cNvSpPr txBox="1">
            <a:spLocks/>
          </p:cNvSpPr>
          <p:nvPr/>
        </p:nvSpPr>
        <p:spPr>
          <a:xfrm>
            <a:off x="-65316" y="6537341"/>
            <a:ext cx="48709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mtClean="0"/>
              <a:pPr/>
              <a:t>9</a:t>
            </a:fld>
            <a:r>
              <a:rPr lang="fr-FR" dirty="0"/>
              <a:t>   |  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1186130" y="1196997"/>
            <a:ext cx="666607" cy="967780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1186130" y="826218"/>
            <a:ext cx="666607" cy="289770"/>
          </a:xfrm>
          <a:prstGeom prst="rect">
            <a:avLst/>
          </a:prstGeom>
          <a:solidFill>
            <a:schemeClr val="tx2">
              <a:alpha val="70000"/>
            </a:schemeClr>
          </a:solidFill>
          <a:ln w="3175">
            <a:noFill/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50" b="1" dirty="0">
                <a:solidFill>
                  <a:srgbClr val="F8F8F8"/>
                </a:solidFill>
                <a:latin typeface="+mj-lt"/>
                <a:cs typeface="Calibri" panose="020F0502020204030204" pitchFamily="34" charset="0"/>
              </a:rPr>
              <a:t>Value 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39048" y="1194782"/>
            <a:ext cx="1080120" cy="971942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[X-SELL]</a:t>
            </a:r>
          </a:p>
          <a:p>
            <a:pPr algn="ctr"/>
            <a:r>
              <a:rPr lang="en-US" sz="9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X-Sell</a:t>
            </a:r>
          </a:p>
          <a:p>
            <a:pPr algn="ctr"/>
            <a:r>
              <a:rPr lang="en-US" sz="9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Life / Credit Shield with Bank Muscat 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5657435" y="2243505"/>
            <a:ext cx="1963126" cy="967779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103184"/>
                </a:solidFill>
                <a:cs typeface="Calibri" panose="020F0502020204030204" pitchFamily="34" charset="0"/>
              </a:rPr>
              <a:t>Potential opportunities for X-Sell High-Margin (top line) </a:t>
            </a:r>
            <a:r>
              <a:rPr lang="en-US" sz="900" b="1" dirty="0">
                <a:solidFill>
                  <a:srgbClr val="103184"/>
                </a:solidFill>
                <a:cs typeface="Calibri" panose="020F0502020204030204" pitchFamily="34" charset="0"/>
              </a:rPr>
              <a:t>= $236M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900" b="1" dirty="0">
              <a:solidFill>
                <a:srgbClr val="103184"/>
              </a:solidFill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103184"/>
                </a:solidFill>
                <a:cs typeface="Calibri" panose="020F0502020204030204" pitchFamily="34" charset="0"/>
              </a:rPr>
              <a:t>For a Conversion Rate of 10%, the </a:t>
            </a:r>
            <a:r>
              <a:rPr lang="en-US" sz="900" b="1" dirty="0">
                <a:solidFill>
                  <a:srgbClr val="103184"/>
                </a:solidFill>
                <a:cs typeface="Calibri" panose="020F0502020204030204" pitchFamily="34" charset="0"/>
              </a:rPr>
              <a:t>expected GWP is </a:t>
            </a:r>
            <a:r>
              <a:rPr lang="en-US" sz="900" b="1" u="sng" dirty="0">
                <a:solidFill>
                  <a:srgbClr val="103184"/>
                </a:solidFill>
                <a:cs typeface="Calibri" panose="020F0502020204030204" pitchFamily="34" charset="0"/>
              </a:rPr>
              <a:t>$23.6M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2627479" y="2243506"/>
            <a:ext cx="2962223" cy="967780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Define the customers equipment rate (per profiles)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Analysis of members data in order to identify the opportunity of X-Sell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Identify the customer segments for which we have the most propensity to buy Home, PA, Travel products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Prepare the X-Sell Campaigns </a:t>
            </a:r>
            <a:endParaRPr lang="en-US" sz="800" b="1" dirty="0">
              <a:solidFill>
                <a:srgbClr val="103184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7681333" y="2243505"/>
            <a:ext cx="1397670" cy="967779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Launch a project with the support of a </a:t>
            </a:r>
            <a:r>
              <a:rPr lang="en-US" sz="800" b="1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data analyst </a:t>
            </a:r>
            <a:r>
              <a:rPr lang="en-US" sz="8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(with statistics skills) 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1185092" y="2243506"/>
            <a:ext cx="668683" cy="967780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39048" y="2243506"/>
            <a:ext cx="1080120" cy="967780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[X-SELL]</a:t>
            </a:r>
          </a:p>
          <a:p>
            <a:pPr algn="ctr"/>
            <a:r>
              <a:rPr lang="en-US" sz="9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Customer Scorecard and X-Sell</a:t>
            </a:r>
          </a:p>
          <a:p>
            <a:pPr algn="ctr"/>
            <a:r>
              <a:rPr lang="en-US" sz="9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High Margin Product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1906782" y="2243506"/>
            <a:ext cx="660748" cy="967780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LOW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5658024" y="3282823"/>
            <a:ext cx="1962536" cy="1289175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103184"/>
                </a:solidFill>
                <a:cs typeface="Calibri" panose="020F0502020204030204" pitchFamily="34" charset="0"/>
              </a:rPr>
              <a:t>The benefits evaluated for </a:t>
            </a:r>
            <a:r>
              <a:rPr lang="en-US" sz="900" u="sng" dirty="0">
                <a:solidFill>
                  <a:srgbClr val="103184"/>
                </a:solidFill>
                <a:cs typeface="Calibri" panose="020F0502020204030204" pitchFamily="34" charset="0"/>
              </a:rPr>
              <a:t>one month</a:t>
            </a:r>
            <a:r>
              <a:rPr lang="en-US" sz="900" dirty="0">
                <a:solidFill>
                  <a:srgbClr val="103184"/>
                </a:solidFill>
                <a:cs typeface="Calibri" panose="020F0502020204030204" pitchFamily="34" charset="0"/>
              </a:rPr>
              <a:t> are: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103184"/>
                </a:solidFill>
                <a:cs typeface="Calibri" panose="020F0502020204030204" pitchFamily="34" charset="0"/>
              </a:rPr>
              <a:t>Directionality: $10 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103184"/>
                </a:solidFill>
                <a:cs typeface="Calibri" panose="020F0502020204030204" pitchFamily="34" charset="0"/>
              </a:rPr>
              <a:t>Benchmark: $50 K</a:t>
            </a:r>
          </a:p>
          <a:p>
            <a:pPr lvl="1">
              <a:defRPr/>
            </a:pPr>
            <a:endParaRPr lang="en-US" sz="900" b="1" dirty="0">
              <a:solidFill>
                <a:srgbClr val="103184"/>
              </a:solidFill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103184"/>
                </a:solidFill>
                <a:cs typeface="Calibri" panose="020F0502020204030204" pitchFamily="34" charset="0"/>
              </a:rPr>
              <a:t>So we evaluate the </a:t>
            </a:r>
            <a:r>
              <a:rPr lang="en-US" sz="900" b="1" dirty="0">
                <a:solidFill>
                  <a:srgbClr val="103184"/>
                </a:solidFill>
                <a:cs typeface="Calibri" panose="020F0502020204030204" pitchFamily="34" charset="0"/>
              </a:rPr>
              <a:t>savings (bottom line) generated by procurement optimization </a:t>
            </a:r>
            <a:r>
              <a:rPr lang="en-US" sz="900" dirty="0">
                <a:solidFill>
                  <a:srgbClr val="103184"/>
                </a:solidFill>
                <a:cs typeface="Calibri" panose="020F0502020204030204" pitchFamily="34" charset="0"/>
              </a:rPr>
              <a:t>(CCA Health)</a:t>
            </a:r>
            <a:r>
              <a:rPr lang="en-US" sz="900" b="1" dirty="0">
                <a:solidFill>
                  <a:srgbClr val="103184"/>
                </a:solidFill>
                <a:cs typeface="Calibri" panose="020F0502020204030204" pitchFamily="34" charset="0"/>
              </a:rPr>
              <a:t> as </a:t>
            </a:r>
            <a:r>
              <a:rPr lang="en-US" sz="900" b="1" u="sng" dirty="0">
                <a:solidFill>
                  <a:srgbClr val="103184"/>
                </a:solidFill>
                <a:cs typeface="Calibri" panose="020F0502020204030204" pitchFamily="34" charset="0"/>
              </a:rPr>
              <a:t>$720 K / year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2620056" y="3282823"/>
            <a:ext cx="2969646" cy="1289175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Improve our existing network providers program by taking a approach that is driven by advanced analytics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The CCA solution is able to recommend the next best actions to apply: remove, add or adjust the segment of a provider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103184"/>
              </a:solidFill>
              <a:latin typeface="+mj-lt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800" b="1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=&gt; Project already launched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7687467" y="3282823"/>
            <a:ext cx="1385402" cy="1289175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800" b="1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DIL Data Scientist </a:t>
            </a:r>
            <a:r>
              <a:rPr lang="en-US" sz="8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to follow the evolution of the project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919669" y="3282823"/>
            <a:ext cx="644933" cy="1289175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LOW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2181" y="3282822"/>
            <a:ext cx="1073854" cy="1294857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[CLAIMS]</a:t>
            </a:r>
          </a:p>
          <a:p>
            <a:pPr algn="ctr"/>
            <a:endParaRPr lang="en-US" sz="900" b="1" dirty="0">
              <a:solidFill>
                <a:prstClr val="white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Health Procurement Optimization  (CCA Health)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1185092" y="3282823"/>
            <a:ext cx="666255" cy="1294853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657433" y="6001251"/>
            <a:ext cx="3415435" cy="62171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GWP: $30M</a:t>
            </a:r>
          </a:p>
          <a:p>
            <a:pPr algn="ctr">
              <a:defRPr/>
            </a:pPr>
            <a:r>
              <a:rPr lang="en-US" sz="1200" b="1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Earnings: $3M </a:t>
            </a:r>
            <a:r>
              <a:rPr lang="en-US" sz="12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(assuming a 95% targeted </a:t>
            </a:r>
            <a:r>
              <a:rPr lang="en-US" sz="1200" dirty="0" err="1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CoR</a:t>
            </a:r>
            <a:r>
              <a:rPr lang="en-US" sz="12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 on the new business)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451735" y="6136335"/>
            <a:ext cx="2114037" cy="306467"/>
          </a:xfrm>
          <a:prstGeom prst="round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>
            <a:spAutoFit/>
          </a:bodyPr>
          <a:lstStyle/>
          <a:p>
            <a:pPr algn="r">
              <a:spcAft>
                <a:spcPts val="900"/>
              </a:spcAft>
            </a:pPr>
            <a:r>
              <a:rPr lang="en-US" sz="1200" b="1" dirty="0">
                <a:solidFill>
                  <a:srgbClr val="002060"/>
                </a:solidFill>
                <a:latin typeface="Century Gothic"/>
              </a:rPr>
              <a:t>Total:</a:t>
            </a:r>
            <a:endParaRPr lang="en-US" sz="1050" b="1" dirty="0">
              <a:solidFill>
                <a:srgbClr val="002060"/>
              </a:solidFill>
              <a:latin typeface="Century Gothic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657436" y="4643535"/>
            <a:ext cx="1962536" cy="1289175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103184"/>
                </a:solidFill>
                <a:cs typeface="Calibri" panose="020F0502020204030204" pitchFamily="34" charset="0"/>
              </a:rPr>
              <a:t>The expected savings (bottom line) generated by Health FWA are </a:t>
            </a:r>
            <a:r>
              <a:rPr lang="en-US" sz="900" b="1" dirty="0">
                <a:solidFill>
                  <a:srgbClr val="103184"/>
                </a:solidFill>
                <a:cs typeface="Calibri" panose="020F0502020204030204" pitchFamily="34" charset="0"/>
              </a:rPr>
              <a:t>$500 K / year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103184"/>
                </a:solidFill>
                <a:cs typeface="Calibri" panose="020F0502020204030204" pitchFamily="34" charset="0"/>
              </a:rPr>
              <a:t>The replacement of </a:t>
            </a:r>
            <a:r>
              <a:rPr lang="en-US" sz="900" dirty="0" err="1">
                <a:solidFill>
                  <a:srgbClr val="103184"/>
                </a:solidFill>
                <a:cs typeface="Calibri" panose="020F0502020204030204" pitchFamily="34" charset="0"/>
              </a:rPr>
              <a:t>Performant</a:t>
            </a:r>
            <a:r>
              <a:rPr lang="en-US" sz="900" dirty="0">
                <a:solidFill>
                  <a:srgbClr val="103184"/>
                </a:solidFill>
                <a:cs typeface="Calibri" panose="020F0502020204030204" pitchFamily="34" charset="0"/>
              </a:rPr>
              <a:t> by CCA Health will generate savings of </a:t>
            </a:r>
            <a:r>
              <a:rPr lang="en-US" sz="900" b="1" dirty="0">
                <a:solidFill>
                  <a:srgbClr val="103184"/>
                </a:solidFill>
                <a:cs typeface="Calibri" panose="020F0502020204030204" pitchFamily="34" charset="0"/>
              </a:rPr>
              <a:t>$250 K / year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900" dirty="0">
              <a:solidFill>
                <a:srgbClr val="103184"/>
              </a:solidFill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900" b="1" dirty="0">
                <a:solidFill>
                  <a:srgbClr val="103184"/>
                </a:solidFill>
                <a:cs typeface="Calibri" panose="020F0502020204030204" pitchFamily="34" charset="0"/>
              </a:rPr>
              <a:t>The total expected benefits (bottom line) is </a:t>
            </a:r>
            <a:r>
              <a:rPr lang="en-US" sz="900" b="1" u="sng" dirty="0">
                <a:solidFill>
                  <a:srgbClr val="103184"/>
                </a:solidFill>
                <a:cs typeface="Calibri" panose="020F0502020204030204" pitchFamily="34" charset="0"/>
              </a:rPr>
              <a:t>$750 K / year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627479" y="4643535"/>
            <a:ext cx="2962223" cy="1289175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Enhance the capabilities to identify Fraud, Waste and Abuse using CCA Health (study the opportunity to replace </a:t>
            </a:r>
            <a:r>
              <a:rPr lang="en-US" sz="800" dirty="0" err="1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Performant</a:t>
            </a:r>
            <a:r>
              <a:rPr lang="en-US" sz="8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 by CCA Health)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Extend the Business Rules and the KPIs in order to provide an holistic analysis of the FWA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103184"/>
              </a:solidFill>
              <a:latin typeface="+mj-lt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800" b="1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=&gt; Project already launched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7679140" y="4643535"/>
            <a:ext cx="1393729" cy="1289175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800" b="1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DIL Data Scientist </a:t>
            </a:r>
            <a:r>
              <a:rPr lang="en-US" sz="800" dirty="0">
                <a:solidFill>
                  <a:srgbClr val="103184"/>
                </a:solidFill>
                <a:latin typeface="+mj-lt"/>
                <a:cs typeface="Calibri" panose="020F0502020204030204" pitchFamily="34" charset="0"/>
              </a:rPr>
              <a:t>to follow the evolution of the project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919669" y="4643535"/>
            <a:ext cx="640631" cy="1289175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MEDIUM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2181" y="4643535"/>
            <a:ext cx="1073854" cy="1294857"/>
          </a:xfrm>
          <a:prstGeom prst="rect">
            <a:avLst/>
          </a:prstGeom>
          <a:solidFill>
            <a:srgbClr val="3A4996"/>
          </a:solidFill>
          <a:ln w="3175">
            <a:solidFill>
              <a:schemeClr val="tx2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9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[FRAUD]</a:t>
            </a:r>
          </a:p>
          <a:p>
            <a:pPr algn="ctr"/>
            <a:endParaRPr lang="en-US" sz="900" b="1" dirty="0">
              <a:solidFill>
                <a:prstClr val="white"/>
              </a:solidFill>
              <a:latin typeface="Century Gothic"/>
              <a:cs typeface="Calibri" panose="020F0502020204030204" pitchFamily="34" charset="0"/>
            </a:endParaRPr>
          </a:p>
          <a:p>
            <a:pPr algn="ctr"/>
            <a:r>
              <a:rPr lang="en-US" sz="9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Health </a:t>
            </a:r>
          </a:p>
          <a:p>
            <a:pPr algn="ctr"/>
            <a:r>
              <a:rPr lang="en-US" sz="9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Fraud Waste &amp; Abuse</a:t>
            </a:r>
          </a:p>
          <a:p>
            <a:pPr algn="ctr"/>
            <a:r>
              <a:rPr lang="en-US" sz="900" b="1" dirty="0">
                <a:solidFill>
                  <a:prstClr val="white"/>
                </a:solidFill>
                <a:latin typeface="Century Gothic"/>
                <a:cs typeface="Calibri" panose="020F0502020204030204" pitchFamily="34" charset="0"/>
              </a:rPr>
              <a:t>(CCA Health)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184358" y="4643535"/>
            <a:ext cx="666989" cy="1294853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endParaRPr lang="en-US" sz="9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  <a:p>
            <a:pPr lvl="0" algn="ctr"/>
            <a:r>
              <a:rPr lang="en-US" sz="900" dirty="0">
                <a:solidFill>
                  <a:srgbClr val="103184"/>
                </a:solidFill>
                <a:latin typeface="Century Gothic"/>
                <a:cs typeface="Calibri" panose="020F0502020204030204" pitchFamily="34" charset="0"/>
              </a:rPr>
              <a:t>HIGH</a:t>
            </a:r>
          </a:p>
          <a:p>
            <a:pPr algn="ctr"/>
            <a:endParaRPr lang="en-US" sz="1000" dirty="0">
              <a:solidFill>
                <a:srgbClr val="103184"/>
              </a:solidFill>
              <a:latin typeface="Century Gothic"/>
              <a:cs typeface="Calibri" panose="020F050202020403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910288"/>
              </p:ext>
            </p:extLst>
          </p:nvPr>
        </p:nvGraphicFramePr>
        <p:xfrm>
          <a:off x="8230738" y="71314"/>
          <a:ext cx="842131" cy="71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24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30738" y="71314"/>
                        <a:ext cx="842131" cy="710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25539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_9l3QHR8.9IFNYzfZN8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_9l3QHR8.9IFNYzfZN8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_9l3QHR8.9IFNYzfZN8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_9l3QHR8.9IFNYzfZN8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_9l3QHR8.9IFNYzfZN8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_9l3QHR8.9IFNYzfZN8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_9l3QHR8.9IFNYzfZN8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_9l3QHR8.9IFNYzfZN8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8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9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_Version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CA6D7B73C6634CB4B01B508D3F8A2E" ma:contentTypeVersion="2" ma:contentTypeDescription="Create a new document." ma:contentTypeScope="" ma:versionID="b8f5012609573121cde71a163a62bc9c">
  <xsd:schema xmlns:xsd="http://www.w3.org/2001/XMLSchema" xmlns:p="http://schemas.microsoft.com/office/2006/metadata/properties" xmlns:ns2="http://schemas.microsoft.com/sharepoint/v3/fields" targetNamespace="http://schemas.microsoft.com/office/2006/metadata/properties" ma:root="true" ma:fieldsID="34b49d8a41775f32e00be36bdca1510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Version" ma:index="8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C2D636-3CDD-4E3C-A5E1-80F97B98290B}">
  <ds:schemaRefs>
    <ds:schemaRef ds:uri="http://schemas.microsoft.com/sharepoint/v3/field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E63D6A-FBFB-4145-BF2C-E66961A92F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893B9C5-86F7-45C8-9DFD-E636D53887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template_PPT_AXA_EN</Template>
  <TotalTime>83866</TotalTime>
  <Words>5564</Words>
  <Application>Microsoft Office PowerPoint</Application>
  <PresentationFormat>Presentación en pantalla (4:3)</PresentationFormat>
  <Paragraphs>1215</Paragraphs>
  <Slides>31</Slides>
  <Notes>24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31</vt:i4>
      </vt:variant>
    </vt:vector>
  </HeadingPairs>
  <TitlesOfParts>
    <vt:vector size="43" baseType="lpstr">
      <vt:lpstr>ＭＳ Ｐゴシック</vt:lpstr>
      <vt:lpstr>Arial</vt:lpstr>
      <vt:lpstr>Calibri</vt:lpstr>
      <vt:lpstr>Century Gothic</vt:lpstr>
      <vt:lpstr>Lucida Grande</vt:lpstr>
      <vt:lpstr>Wingdings</vt:lpstr>
      <vt:lpstr>template_PPT_AXA_EN</vt:lpstr>
      <vt:lpstr>8_template_PPT_AXA_EN</vt:lpstr>
      <vt:lpstr>9_template_PPT_AXA_EN</vt:lpstr>
      <vt:lpstr>think-cell Slide</vt:lpstr>
      <vt:lpstr>Worksheet</vt:lpstr>
      <vt:lpstr>Photo Editor Photo</vt:lpstr>
      <vt:lpstr>DATA Strategy</vt:lpstr>
      <vt:lpstr>What do we intend to achieve? </vt:lpstr>
      <vt:lpstr>Vision for the Data Strategy</vt:lpstr>
      <vt:lpstr>Approach for the Data Strategy</vt:lpstr>
      <vt:lpstr>Approach for the Data Strategy</vt:lpstr>
      <vt:lpstr>CONTENTS</vt:lpstr>
      <vt:lpstr>Presentación de PowerPoint</vt:lpstr>
      <vt:lpstr>Approach for Smart data initiatives selection</vt:lpstr>
      <vt:lpstr>Selected Smart Data initiatives (Priority 1)</vt:lpstr>
      <vt:lpstr>Overview of Smart Data initiatives by complexity / value</vt:lpstr>
      <vt:lpstr>Proposed roadmap of Smart Data initiatives</vt:lpstr>
      <vt:lpstr>Presentación de PowerPoint</vt:lpstr>
      <vt:lpstr>Purposes of Data Foundation</vt:lpstr>
      <vt:lpstr>Our vision: a unique platform for all data needs </vt:lpstr>
      <vt:lpstr>Data Quality: we are in the beginning of the journey…</vt:lpstr>
      <vt:lpstr>Current view of Data Foundation</vt:lpstr>
      <vt:lpstr>Extension of Data Lake for scoring calculation (Step 1) </vt:lpstr>
      <vt:lpstr>Data Lake as unique data platform which triggers actions  </vt:lpstr>
      <vt:lpstr>Roadmap of Data Foundation for generating benefits </vt:lpstr>
      <vt:lpstr>Roadmap of Data Foundation for generating benefits</vt:lpstr>
      <vt:lpstr>Presentación de PowerPoint</vt:lpstr>
      <vt:lpstr>Purposes of Data Management</vt:lpstr>
      <vt:lpstr>Why a Data Dictionary?</vt:lpstr>
      <vt:lpstr>Data Management initiatives required for the Foundation</vt:lpstr>
      <vt:lpstr>Presentación de PowerPoint</vt:lpstr>
      <vt:lpstr>Consolidated Roadmap (Priority 1)</vt:lpstr>
      <vt:lpstr>Data Team - Target Operating Model</vt:lpstr>
      <vt:lpstr>Proposed organization of the Data Team</vt:lpstr>
      <vt:lpstr>Presentación de PowerPoint</vt:lpstr>
      <vt:lpstr>Priorities for Data Quality &amp; Master Data projects </vt:lpstr>
      <vt:lpstr>Priorities for Data Lake &amp; BI </vt:lpstr>
    </vt:vector>
  </TitlesOfParts>
  <Company>AXA Insurance (Gulf) B.S.C.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mennat</dc:creator>
  <cp:lastModifiedBy>Ramos Millan Antonio</cp:lastModifiedBy>
  <cp:revision>5318</cp:revision>
  <cp:lastPrinted>2014-10-09T09:53:38Z</cp:lastPrinted>
  <dcterms:created xsi:type="dcterms:W3CDTF">2014-11-16T10:41:32Z</dcterms:created>
  <dcterms:modified xsi:type="dcterms:W3CDTF">2017-11-14T14:38:27Z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0x010100F1CA6D7B73C6634CB4B01B508D3F8A2E</vt:lpwstr>
  </property>
</Properties>
</file>