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7296750b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7296750b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64a4798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64a4798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4a4798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4a4798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8b40676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98b40676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64a4798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64a4798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64a4798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64a4798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64a4798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64a4798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64a4798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64a4798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64a47984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64a47984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64a47984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64a47984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64a4798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64a4798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7296750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7296750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f454943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f454943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7296750b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7296750b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7296750b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7296750b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98b4067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98b4067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64a4798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64a4798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64a479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64a479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64a4798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64a4798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64a4798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64a4798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64a4798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64a4798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925" y="4896875"/>
            <a:ext cx="9144000" cy="246600"/>
          </a:xfrm>
          <a:prstGeom prst="rect">
            <a:avLst/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  <a:noFill/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29175"/>
            <a:ext cx="9142141" cy="946411"/>
          </a:xfrm>
          <a:custGeom>
            <a:rect b="b" l="l" r="r" t="t"/>
            <a:pathLst>
              <a:path extrusionOk="0" h="846900" w="5216628">
                <a:moveTo>
                  <a:pt x="19934" y="0"/>
                </a:moveTo>
                <a:lnTo>
                  <a:pt x="5196694" y="0"/>
                </a:lnTo>
                <a:cubicBezTo>
                  <a:pt x="5201981" y="0"/>
                  <a:pt x="5207051" y="2100"/>
                  <a:pt x="5210789" y="5839"/>
                </a:cubicBezTo>
                <a:cubicBezTo>
                  <a:pt x="5214528" y="9577"/>
                  <a:pt x="5216628" y="14647"/>
                  <a:pt x="5216628" y="19934"/>
                </a:cubicBezTo>
                <a:lnTo>
                  <a:pt x="5216628" y="826966"/>
                </a:lnTo>
                <a:cubicBezTo>
                  <a:pt x="5216628" y="837975"/>
                  <a:pt x="5207703" y="846900"/>
                  <a:pt x="5196694" y="846900"/>
                </a:cubicBezTo>
                <a:lnTo>
                  <a:pt x="19934" y="846900"/>
                </a:lnTo>
                <a:cubicBezTo>
                  <a:pt x="14647" y="846900"/>
                  <a:pt x="9577" y="844800"/>
                  <a:pt x="5839" y="841062"/>
                </a:cubicBezTo>
                <a:cubicBezTo>
                  <a:pt x="2100" y="837323"/>
                  <a:pt x="0" y="832253"/>
                  <a:pt x="0" y="826966"/>
                </a:cubicBezTo>
                <a:lnTo>
                  <a:pt x="0" y="19934"/>
                </a:lnTo>
                <a:cubicBezTo>
                  <a:pt x="0" y="8925"/>
                  <a:pt x="8925" y="0"/>
                  <a:pt x="19934" y="0"/>
                </a:cubicBezTo>
                <a:close/>
              </a:path>
            </a:pathLst>
          </a:custGeom>
          <a:solidFill>
            <a:srgbClr val="542D4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25" y="-29025"/>
            <a:ext cx="3687900" cy="946500"/>
          </a:xfrm>
          <a:prstGeom prst="homePlate">
            <a:avLst>
              <a:gd fmla="val 20588" name="adj"/>
            </a:avLst>
          </a:prstGeom>
          <a:solidFill>
            <a:srgbClr val="714B67"/>
          </a:solidFill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346" y="-2224"/>
            <a:ext cx="1595808" cy="5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7538650" y="570900"/>
            <a:ext cx="13017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PARTNERS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925" y="4896875"/>
            <a:ext cx="9144000" cy="246600"/>
          </a:xfrm>
          <a:prstGeom prst="rect">
            <a:avLst/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  <a:noFill/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-29175"/>
            <a:ext cx="9142141" cy="946411"/>
          </a:xfrm>
          <a:custGeom>
            <a:rect b="b" l="l" r="r" t="t"/>
            <a:pathLst>
              <a:path extrusionOk="0" h="846900" w="5216628">
                <a:moveTo>
                  <a:pt x="19934" y="0"/>
                </a:moveTo>
                <a:lnTo>
                  <a:pt x="5196694" y="0"/>
                </a:lnTo>
                <a:cubicBezTo>
                  <a:pt x="5201981" y="0"/>
                  <a:pt x="5207051" y="2100"/>
                  <a:pt x="5210789" y="5839"/>
                </a:cubicBezTo>
                <a:cubicBezTo>
                  <a:pt x="5214528" y="9577"/>
                  <a:pt x="5216628" y="14647"/>
                  <a:pt x="5216628" y="19934"/>
                </a:cubicBezTo>
                <a:lnTo>
                  <a:pt x="5216628" y="826966"/>
                </a:lnTo>
                <a:cubicBezTo>
                  <a:pt x="5216628" y="837975"/>
                  <a:pt x="5207703" y="846900"/>
                  <a:pt x="5196694" y="846900"/>
                </a:cubicBezTo>
                <a:lnTo>
                  <a:pt x="19934" y="846900"/>
                </a:lnTo>
                <a:cubicBezTo>
                  <a:pt x="14647" y="846900"/>
                  <a:pt x="9577" y="844800"/>
                  <a:pt x="5839" y="841062"/>
                </a:cubicBezTo>
                <a:cubicBezTo>
                  <a:pt x="2100" y="837323"/>
                  <a:pt x="0" y="832253"/>
                  <a:pt x="0" y="826966"/>
                </a:cubicBezTo>
                <a:lnTo>
                  <a:pt x="0" y="19934"/>
                </a:lnTo>
                <a:cubicBezTo>
                  <a:pt x="0" y="8925"/>
                  <a:pt x="8925" y="0"/>
                  <a:pt x="19934" y="0"/>
                </a:cubicBezTo>
                <a:close/>
              </a:path>
            </a:pathLst>
          </a:custGeom>
          <a:solidFill>
            <a:srgbClr val="542D4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925" y="-29025"/>
            <a:ext cx="3687900" cy="946500"/>
          </a:xfrm>
          <a:prstGeom prst="homePlate">
            <a:avLst>
              <a:gd fmla="val 20588" name="adj"/>
            </a:avLst>
          </a:prstGeom>
          <a:solidFill>
            <a:srgbClr val="714B67"/>
          </a:solidFill>
          <a:ln>
            <a:noFill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0346" y="-2224"/>
            <a:ext cx="1595808" cy="5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7538650" y="570900"/>
            <a:ext cx="13017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PARTNERS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○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■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○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■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●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75A7B"/>
              </a:buClr>
              <a:buSzPts val="1600"/>
              <a:buFont typeface="Montserrat"/>
              <a:buChar char="○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875A7B"/>
              </a:buClr>
              <a:buSzPts val="1600"/>
              <a:buFont typeface="Montserrat"/>
              <a:buChar char="■"/>
              <a:defRPr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75A7B"/>
              </a:gs>
              <a:gs pos="100000">
                <a:srgbClr val="492741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150" y="4778150"/>
            <a:ext cx="9144000" cy="365400"/>
          </a:xfrm>
          <a:prstGeom prst="rect">
            <a:avLst/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-150" y="4778150"/>
            <a:ext cx="9144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346" y="150176"/>
            <a:ext cx="1595808" cy="5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8570898" y="83583"/>
            <a:ext cx="57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2023</a:t>
            </a:r>
            <a:endParaRPr sz="700"/>
          </a:p>
        </p:txBody>
      </p:sp>
      <p:sp>
        <p:nvSpPr>
          <p:cNvPr id="30" name="Google Shape;30;p4"/>
          <p:cNvSpPr/>
          <p:nvPr/>
        </p:nvSpPr>
        <p:spPr>
          <a:xfrm>
            <a:off x="80275" y="165175"/>
            <a:ext cx="762900" cy="400200"/>
          </a:xfrm>
          <a:prstGeom prst="roundRect">
            <a:avLst>
              <a:gd fmla="val 50000" name="adj"/>
            </a:avLst>
          </a:prstGeom>
          <a:solidFill>
            <a:srgbClr val="714B6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BTCO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576925" y="714100"/>
            <a:ext cx="13017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PARTNERS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0" y="2159400"/>
            <a:ext cx="919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subTitle"/>
          </p:nvPr>
        </p:nvSpPr>
        <p:spPr>
          <a:xfrm>
            <a:off x="100" y="1804300"/>
            <a:ext cx="92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CUSTOM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75A7B"/>
              </a:gs>
              <a:gs pos="100000">
                <a:srgbClr val="492741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346" y="150176"/>
            <a:ext cx="1595808" cy="5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8570898" y="83583"/>
            <a:ext cx="57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2023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7576925" y="714100"/>
            <a:ext cx="13017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PARTNERS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2089700" y="1393650"/>
            <a:ext cx="70551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925" y="4896875"/>
            <a:ext cx="9144000" cy="246600"/>
          </a:xfrm>
          <a:prstGeom prst="rect">
            <a:avLst/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339200" y="1696500"/>
            <a:ext cx="1750500" cy="1750500"/>
          </a:xfrm>
          <a:prstGeom prst="donut">
            <a:avLst>
              <a:gd fmla="val 17129" name="adj"/>
            </a:avLst>
          </a:prstGeom>
          <a:solidFill>
            <a:srgbClr val="714B67"/>
          </a:solidFill>
          <a:ln>
            <a:noFill/>
          </a:ln>
          <a:effectLst>
            <a:outerShdw blurRad="57150" rotWithShape="0" algn="bl" dir="5400000" dist="47625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618775" y="1943325"/>
            <a:ext cx="12183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b="1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CUSTOM_1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75A7B"/>
              </a:gs>
              <a:gs pos="100000">
                <a:srgbClr val="492741"/>
              </a:gs>
            </a:gsLst>
            <a:path path="circle">
              <a:fillToRect l="100%" t="100%"/>
            </a:path>
            <a:tileRect b="-100%" r="-100%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0" y="21594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-26600" y="1803550"/>
            <a:ext cx="91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Case Study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346" y="150176"/>
            <a:ext cx="1595808" cy="50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8570898" y="83583"/>
            <a:ext cx="57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2023</a:t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80275" y="165175"/>
            <a:ext cx="762900" cy="400200"/>
          </a:xfrm>
          <a:prstGeom prst="roundRect">
            <a:avLst>
              <a:gd fmla="val 50000" name="adj"/>
            </a:avLst>
          </a:prstGeom>
          <a:solidFill>
            <a:srgbClr val="714B6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BTCO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576925" y="714100"/>
            <a:ext cx="13017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PARTNERS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925" y="4896875"/>
            <a:ext cx="9144000" cy="246600"/>
          </a:xfrm>
          <a:prstGeom prst="rect">
            <a:avLst/>
          </a:prstGeom>
          <a:solidFill>
            <a:srgbClr val="00A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  <a:noFill/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62725" y="4969475"/>
            <a:ext cx="481200" cy="17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doo-ps.github.io/psae-btco/exercises/flower_shop_2.html" TargetMode="External"/><Relationship Id="rId4" Type="http://schemas.openxmlformats.org/officeDocument/2006/relationships/hyperlink" Target="https://odoo-ps.github.io/psae-btco/solutions/flower_shop_2.html" TargetMode="External"/><Relationship Id="rId5" Type="http://schemas.openxmlformats.org/officeDocument/2006/relationships/hyperlink" Target="https://github.com/odoo-ps/psae-btco/commit/bfc90b73ec1030971c4b4350c8ae35f9284b303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-150" y="4778150"/>
            <a:ext cx="9144000" cy="3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Abid Farhan</a:t>
            </a:r>
            <a:r>
              <a:rPr lang="en"/>
              <a:t> - Technical Consultant</a:t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0" y="2159400"/>
            <a:ext cx="91974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9" name="Google Shape;59;p7"/>
          <p:cNvSpPr txBox="1"/>
          <p:nvPr>
            <p:ph idx="2" type="subTitle"/>
          </p:nvPr>
        </p:nvSpPr>
        <p:spPr>
          <a:xfrm>
            <a:off x="100" y="1804300"/>
            <a:ext cx="9250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Delegation </a:t>
            </a:r>
            <a:r>
              <a:rPr lang="en" sz="2300"/>
              <a:t>Inheritance</a:t>
            </a:r>
            <a:endParaRPr sz="23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Achieved by setting </a:t>
            </a:r>
            <a:r>
              <a:rPr b="1" i="1" lang="en"/>
              <a:t>_name </a:t>
            </a:r>
            <a:r>
              <a:rPr lang="en"/>
              <a:t>and </a:t>
            </a:r>
            <a:r>
              <a:rPr b="1" i="1" lang="en"/>
              <a:t>_inherits</a:t>
            </a:r>
            <a:endParaRPr b="1" i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_inherits </a:t>
            </a:r>
            <a:r>
              <a:rPr lang="en"/>
              <a:t>takes a dict where keys are </a:t>
            </a:r>
            <a:r>
              <a:rPr b="1" lang="en"/>
              <a:t>parent model names</a:t>
            </a:r>
            <a:r>
              <a:rPr lang="en"/>
              <a:t> and values are </a:t>
            </a:r>
            <a:r>
              <a:rPr b="1" lang="en"/>
              <a:t>reference field names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Does not inherit methods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Example: </a:t>
            </a:r>
            <a:r>
              <a:rPr i="1" lang="en"/>
              <a:t>product.template</a:t>
            </a:r>
            <a:r>
              <a:rPr lang="en"/>
              <a:t> and </a:t>
            </a:r>
            <a:r>
              <a:rPr i="1" lang="en"/>
              <a:t>product.product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850" y="3080950"/>
            <a:ext cx="9142200" cy="18498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product.product </a:t>
            </a:r>
            <a:r>
              <a:rPr i="1" lang="en" sz="1400"/>
              <a:t>model </a:t>
            </a:r>
            <a:r>
              <a:rPr b="1" i="1" lang="en" sz="1400"/>
              <a:t>inherits product.template </a:t>
            </a:r>
            <a:r>
              <a:rPr i="1" lang="en" sz="1400"/>
              <a:t>model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fields of </a:t>
            </a:r>
            <a:r>
              <a:rPr i="1" lang="en" sz="1400"/>
              <a:t>product.template</a:t>
            </a:r>
            <a:r>
              <a:rPr lang="en" sz="1400"/>
              <a:t> are available in </a:t>
            </a:r>
            <a:r>
              <a:rPr i="1" lang="en" sz="1400"/>
              <a:t>product.product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Whenever a new </a:t>
            </a:r>
            <a:r>
              <a:rPr i="1" lang="en" sz="1400"/>
              <a:t>product.product</a:t>
            </a:r>
            <a:r>
              <a:rPr lang="en" sz="1400"/>
              <a:t> record is created, a </a:t>
            </a:r>
            <a:r>
              <a:rPr b="1" lang="en" sz="1400"/>
              <a:t>new </a:t>
            </a:r>
            <a:r>
              <a:rPr b="1" i="1" lang="en" sz="1400"/>
              <a:t>product.template</a:t>
            </a:r>
            <a:r>
              <a:rPr b="1" lang="en" sz="1400"/>
              <a:t> record is also created</a:t>
            </a:r>
            <a:r>
              <a:rPr lang="en" sz="1400"/>
              <a:t> and stored in </a:t>
            </a:r>
            <a:r>
              <a:rPr i="1" lang="en" sz="1400"/>
              <a:t>product_tmpl_id </a:t>
            </a:r>
            <a:r>
              <a:rPr lang="en" sz="1400"/>
              <a:t>field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 sz="1400"/>
              <a:t>Methods </a:t>
            </a:r>
            <a:r>
              <a:rPr lang="en" sz="1400"/>
              <a:t>defined in </a:t>
            </a:r>
            <a:r>
              <a:rPr i="1" lang="en" sz="1400"/>
              <a:t>product.template</a:t>
            </a:r>
            <a:r>
              <a:rPr lang="en" sz="1400"/>
              <a:t> are not available in </a:t>
            </a:r>
            <a:r>
              <a:rPr i="1" lang="en" sz="1400"/>
              <a:t>product.product</a:t>
            </a:r>
            <a:endParaRPr i="1" sz="1400"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985450"/>
            <a:ext cx="8086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089700" y="1393650"/>
            <a:ext cx="7055100" cy="23010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Inheritance</a:t>
            </a:r>
            <a:endParaRPr/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618775" y="1943325"/>
            <a:ext cx="12183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Views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Views in Odoo are </a:t>
            </a:r>
            <a:r>
              <a:rPr b="1" lang="en" sz="1500"/>
              <a:t>extensible</a:t>
            </a:r>
            <a:endParaRPr b="1" sz="15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To define an inheriting view, you need to add the following field to the view definition: </a:t>
            </a: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&lt;field name=”inherit_id” ref=”parent_view_xml_id”/&gt;</a:t>
            </a:r>
            <a:endParaRPr b="1" i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</a:t>
            </a:r>
            <a:r>
              <a:rPr lang="en" sz="1500"/>
              <a:t>recognise two different </a:t>
            </a:r>
            <a:r>
              <a:rPr b="1" lang="en" sz="1500"/>
              <a:t>extension modes</a:t>
            </a:r>
            <a:endParaRPr b="1"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Primary:</a:t>
            </a:r>
            <a:r>
              <a:rPr lang="en" sz="1500"/>
              <a:t> create a new view and leave the original untouched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Extension (default):</a:t>
            </a:r>
            <a:r>
              <a:rPr lang="en" sz="1500"/>
              <a:t> apply modifications on the original view itself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cannot write a normal architecture so instead, we use </a:t>
            </a:r>
            <a:r>
              <a:rPr b="1" lang="en" sz="1500"/>
              <a:t>XPathing </a:t>
            </a:r>
            <a:r>
              <a:rPr lang="en" sz="1500"/>
              <a:t>to insert changes</a:t>
            </a:r>
            <a:endParaRPr sz="1500"/>
          </a:p>
          <a:p>
            <a:pPr indent="0" lvl="0" marL="2743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expr="" position=""&gt;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[changes]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&lt;/xpath&gt;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XPathing - expr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</a:t>
            </a:r>
            <a:r>
              <a:rPr b="1" lang="en"/>
              <a:t>expr </a:t>
            </a:r>
            <a:r>
              <a:rPr lang="en"/>
              <a:t>is used to locate the node that you wish to modify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//tag</a:t>
            </a:r>
            <a:r>
              <a:rPr lang="en"/>
              <a:t> find the first tag anywhere 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//field</a:t>
            </a:r>
            <a:r>
              <a:rPr lang="en"/>
              <a:t> find the first field you find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//group//field</a:t>
            </a:r>
            <a:r>
              <a:rPr lang="en"/>
              <a:t> find the first field that is directly or indirectly under the first group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/tag</a:t>
            </a:r>
            <a:r>
              <a:rPr lang="en"/>
              <a:t> find a tag which is a direct child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Here are some examples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expr="/div"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expr="//group/button"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expr="//sheet/group//div/field”</a:t>
            </a:r>
            <a:endParaRPr sz="14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XPathing - expr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Nodes could use </a:t>
            </a:r>
            <a:r>
              <a:rPr b="1" lang="en" sz="1500"/>
              <a:t>predicates </a:t>
            </a:r>
            <a:r>
              <a:rPr lang="en" sz="1500"/>
              <a:t>to get more specific e.g. </a:t>
            </a: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//tag[predicate]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Pass a </a:t>
            </a:r>
            <a:r>
              <a:rPr b="1" lang="en" sz="1500"/>
              <a:t>number </a:t>
            </a:r>
            <a:r>
              <a:rPr lang="en" sz="1500"/>
              <a:t>to choose which node to match (</a:t>
            </a:r>
            <a:r>
              <a:rPr b="1" lang="en" sz="1500"/>
              <a:t>index starts from 1</a:t>
            </a:r>
            <a:r>
              <a:rPr lang="en" sz="1500"/>
              <a:t>)</a:t>
            </a:r>
            <a:endParaRPr sz="15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//field[2]</a:t>
            </a:r>
            <a:r>
              <a:rPr lang="en" sz="1500"/>
              <a:t> find the second field</a:t>
            </a:r>
            <a:endParaRPr sz="15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//group[2]/field</a:t>
            </a:r>
            <a:r>
              <a:rPr lang="en" sz="1500"/>
              <a:t> find the first field that is directly under the second found group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You could pass </a:t>
            </a:r>
            <a:r>
              <a:rPr b="1" i="1" lang="en" sz="1500">
                <a:solidFill>
                  <a:schemeClr val="dk2"/>
                </a:solidFill>
              </a:rPr>
              <a:t>last() - n</a:t>
            </a:r>
            <a:r>
              <a:rPr lang="en" sz="1500">
                <a:solidFill>
                  <a:schemeClr val="dk2"/>
                </a:solidFill>
              </a:rPr>
              <a:t> to match the </a:t>
            </a:r>
            <a:r>
              <a:rPr b="1" lang="en" sz="1500">
                <a:solidFill>
                  <a:schemeClr val="dk2"/>
                </a:solidFill>
              </a:rPr>
              <a:t>nth last found tag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Pass </a:t>
            </a:r>
            <a:r>
              <a:rPr b="1" i="1" lang="en" sz="1500">
                <a:solidFill>
                  <a:schemeClr val="dk2"/>
                </a:solidFill>
              </a:rPr>
              <a:t>hasclass(name&lt;string&gt;)</a:t>
            </a:r>
            <a:r>
              <a:rPr lang="en" sz="1500">
                <a:solidFill>
                  <a:schemeClr val="dk2"/>
                </a:solidFill>
              </a:rPr>
              <a:t> to match a node that has the class name</a:t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chemeClr val="dk2"/>
                </a:solidFill>
              </a:rPr>
              <a:t>Use </a:t>
            </a:r>
            <a:r>
              <a:rPr b="1" i="1" lang="en" sz="1500">
                <a:solidFill>
                  <a:schemeClr val="dk2"/>
                </a:solidFill>
              </a:rPr>
              <a:t>@attr=''</a:t>
            </a:r>
            <a:r>
              <a:rPr lang="en" sz="1500">
                <a:solidFill>
                  <a:schemeClr val="dk2"/>
                </a:solidFill>
              </a:rPr>
              <a:t> to check an attribute e.g. </a:t>
            </a: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//field[@name=’age’]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chemeClr val="dk2"/>
                </a:solidFill>
              </a:rPr>
              <a:t>Use </a:t>
            </a:r>
            <a:r>
              <a:rPr b="1" i="1" lang="en" sz="1500">
                <a:solidFill>
                  <a:schemeClr val="dk2"/>
                </a:solidFill>
              </a:rPr>
              <a:t>*</a:t>
            </a:r>
            <a:r>
              <a:rPr lang="en" sz="1500">
                <a:solidFill>
                  <a:schemeClr val="dk2"/>
                </a:solidFill>
              </a:rPr>
              <a:t> as a wild card e.g. </a:t>
            </a: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//div/*[5]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are some examples</a:t>
            </a:r>
            <a:endParaRPr sz="1500"/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expr=”</a:t>
            </a: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//group/div[3]//field[@name=’order_id’]”</a:t>
            </a:r>
            <a:endParaRPr b="1" sz="13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expr=”//div[hasclass(‘oe_box_button’)]”</a:t>
            </a:r>
            <a:endParaRPr sz="1500"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XPathing - position</a:t>
            </a:r>
            <a:endParaRPr sz="28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before:</a:t>
            </a:r>
            <a:r>
              <a:rPr lang="en"/>
              <a:t> Insert changes before the matched node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after:</a:t>
            </a:r>
            <a:r>
              <a:rPr lang="en"/>
              <a:t> Insert changes after the matched node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replace:</a:t>
            </a:r>
            <a:r>
              <a:rPr lang="en"/>
              <a:t> Replace the matched node with the changes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inside:</a:t>
            </a:r>
            <a:r>
              <a:rPr lang="en"/>
              <a:t> Add the changes after the last child of the root of the matched node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move:</a:t>
            </a:r>
            <a:r>
              <a:rPr lang="en"/>
              <a:t> Move the matched node to another node location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attributes:</a:t>
            </a:r>
            <a:r>
              <a:rPr lang="en"/>
              <a:t> Modify attributes of the matched node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Move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to move the matched node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expr='some_expr' position='after'&gt;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expr="//field[@name='age']" position="move"/&gt;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&lt;/xpath&gt;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Must </a:t>
            </a:r>
            <a:r>
              <a:rPr b="1" lang="en"/>
              <a:t>move and replace with care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Removal </a:t>
            </a:r>
            <a:r>
              <a:rPr lang="en"/>
              <a:t>of a node could </a:t>
            </a:r>
            <a:r>
              <a:rPr b="1" lang="en"/>
              <a:t>potentially break</a:t>
            </a:r>
            <a:r>
              <a:rPr lang="en"/>
              <a:t> if some XPaths are trying to find the node</a:t>
            </a: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Position Attributes</a:t>
            </a:r>
            <a:endParaRPr sz="2800"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to add or modify attributes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expr='some_expr' position='attributes'&gt;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	&lt;attribute name='invisible'&gt;0&lt;/attribute&gt;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&lt;/xpath&gt;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would fully </a:t>
            </a:r>
            <a:r>
              <a:rPr b="1" lang="en"/>
              <a:t>overwrite an attribute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If you are changing something like domain, you might want to copy the entire old domain and insert your changes within it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very simple changes, you can refer to the field instead of writing a full XPath expression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&lt;field name="parent_res_name" position="attributes"&gt;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&lt;attribute name="string"&gt;Helpdesk Team&lt;/attribute&gt;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&lt;/field&gt;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For embedded views, you need to specify the original field within the expression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&lt;xpath expr=”//field[@name=’o2m_id’]/tree/field[@name=’target’] position=’before’&gt;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&lt;field name=’my_field’/&gt;</a:t>
            </a:r>
            <a:endParaRPr b="1" sz="1400">
              <a:solidFill>
                <a:schemeClr val="dk2"/>
              </a:solidFill>
              <a:highlight>
                <a:srgbClr val="E5DAE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2"/>
                </a:solidFill>
                <a:highlight>
                  <a:srgbClr val="E5DAE1"/>
                </a:highlight>
                <a:latin typeface="Roboto Mono"/>
                <a:ea typeface="Roboto Mono"/>
                <a:cs typeface="Roboto Mono"/>
                <a:sym typeface="Roboto Mono"/>
              </a:rPr>
              <a:t>&lt;/field&gt;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487375" y="1904153"/>
            <a:ext cx="8657700" cy="667500"/>
            <a:chOff x="487375" y="1751753"/>
            <a:chExt cx="8657700" cy="667500"/>
          </a:xfrm>
        </p:grpSpPr>
        <p:sp>
          <p:nvSpPr>
            <p:cNvPr id="67" name="Google Shape;67;p8"/>
            <p:cNvSpPr txBox="1"/>
            <p:nvPr/>
          </p:nvSpPr>
          <p:spPr>
            <a:xfrm>
              <a:off x="1151275" y="1867975"/>
              <a:ext cx="7993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 Inheritance</a:t>
              </a:r>
              <a:endParaRPr i="0" sz="24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87375" y="1751753"/>
              <a:ext cx="663900" cy="667500"/>
            </a:xfrm>
            <a:prstGeom prst="donut">
              <a:avLst>
                <a:gd fmla="val 15210" name="adj"/>
              </a:avLst>
            </a:prstGeom>
            <a:solidFill>
              <a:srgbClr val="875A7B"/>
            </a:solidFill>
            <a:ln>
              <a:noFill/>
            </a:ln>
            <a:effectLst>
              <a:outerShdw blurRad="57150" rotWithShape="0" algn="bl" dir="60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875A7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487375" y="3073466"/>
            <a:ext cx="8657700" cy="667500"/>
            <a:chOff x="487375" y="1751753"/>
            <a:chExt cx="8657700" cy="667500"/>
          </a:xfrm>
        </p:grpSpPr>
        <p:sp>
          <p:nvSpPr>
            <p:cNvPr id="70" name="Google Shape;70;p8"/>
            <p:cNvSpPr txBox="1"/>
            <p:nvPr/>
          </p:nvSpPr>
          <p:spPr>
            <a:xfrm>
              <a:off x="1151275" y="1867975"/>
              <a:ext cx="7993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914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rgbClr val="59595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View Inheritance</a:t>
              </a:r>
              <a:endParaRPr i="0" sz="24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87375" y="1751753"/>
              <a:ext cx="663900" cy="667500"/>
            </a:xfrm>
            <a:prstGeom prst="donut">
              <a:avLst>
                <a:gd fmla="val 15210" name="adj"/>
              </a:avLst>
            </a:prstGeom>
            <a:solidFill>
              <a:srgbClr val="875A7B"/>
            </a:solidFill>
            <a:ln>
              <a:noFill/>
            </a:ln>
            <a:effectLst>
              <a:outerShdw blurRad="57150" rotWithShape="0" algn="bl" dir="60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875A7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0" y="2159400"/>
            <a:ext cx="91440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Sally’s Flower Shop - Part 2</a:t>
            </a:r>
            <a:endParaRPr/>
          </a:p>
        </p:txBody>
      </p:sp>
      <p:sp>
        <p:nvSpPr>
          <p:cNvPr id="198" name="Google Shape;198;p26">
            <a:hlinkClick r:id="rId3"/>
          </p:cNvPr>
          <p:cNvSpPr/>
          <p:nvPr/>
        </p:nvSpPr>
        <p:spPr>
          <a:xfrm>
            <a:off x="2153875" y="2953700"/>
            <a:ext cx="13179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EXERCISE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99" name="Google Shape;199;p26">
            <a:hlinkClick r:id="rId4"/>
          </p:cNvPr>
          <p:cNvSpPr/>
          <p:nvPr/>
        </p:nvSpPr>
        <p:spPr>
          <a:xfrm>
            <a:off x="3913050" y="2953700"/>
            <a:ext cx="13179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SOLUTION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0" name="Google Shape;200;p26">
            <a:hlinkClick r:id="rId5"/>
          </p:cNvPr>
          <p:cNvSpPr/>
          <p:nvPr/>
        </p:nvSpPr>
        <p:spPr>
          <a:xfrm>
            <a:off x="5672225" y="2953700"/>
            <a:ext cx="1317900" cy="277500"/>
          </a:xfrm>
          <a:prstGeom prst="roundRect">
            <a:avLst>
              <a:gd fmla="val 50000" name="adj"/>
            </a:avLst>
          </a:prstGeom>
          <a:solidFill>
            <a:srgbClr val="00A09D"/>
          </a:solidFill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CODE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0" y="2159400"/>
            <a:ext cx="91974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-150" y="4778150"/>
            <a:ext cx="9144000" cy="3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Abid Farhan</a:t>
            </a:r>
            <a:r>
              <a:rPr lang="en"/>
              <a:t> </a:t>
            </a:r>
            <a:r>
              <a:rPr lang="en"/>
              <a:t>- Technical Consultant</a:t>
            </a:r>
            <a:endParaRPr/>
          </a:p>
        </p:txBody>
      </p:sp>
      <p:sp>
        <p:nvSpPr>
          <p:cNvPr id="207" name="Google Shape;207;p27"/>
          <p:cNvSpPr txBox="1"/>
          <p:nvPr>
            <p:ph idx="2" type="subTitle"/>
          </p:nvPr>
        </p:nvSpPr>
        <p:spPr>
          <a:xfrm>
            <a:off x="100" y="1804300"/>
            <a:ext cx="9250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💭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2089700" y="1393650"/>
            <a:ext cx="7055100" cy="23010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Inheritance</a:t>
            </a:r>
            <a:endParaRPr/>
          </a:p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618775" y="1943325"/>
            <a:ext cx="12183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00" y="967775"/>
            <a:ext cx="4331375" cy="38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Models have two fields used for handling inheritance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_inherit</a:t>
            </a:r>
            <a:endParaRPr b="1" i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_inherits</a:t>
            </a:r>
            <a:endParaRPr b="1" i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recognise three types of inheritance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Prototype Inheritance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Class Inheritance</a:t>
            </a:r>
            <a:endParaRPr b="1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/>
              <a:t>Delegation Inheritance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Class Inheritance</a:t>
            </a:r>
            <a:endParaRPr sz="3100"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Achieved by </a:t>
            </a:r>
            <a:r>
              <a:rPr lang="en"/>
              <a:t>setting </a:t>
            </a:r>
            <a:r>
              <a:rPr b="1" i="1" lang="en"/>
              <a:t>_inherit </a:t>
            </a:r>
            <a:r>
              <a:rPr lang="en"/>
              <a:t>only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Overrides the </a:t>
            </a:r>
            <a:r>
              <a:rPr b="1" lang="en"/>
              <a:t>parent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No new models</a:t>
            </a:r>
            <a:r>
              <a:rPr lang="en"/>
              <a:t> are created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850" y="2779425"/>
            <a:ext cx="9142200" cy="1030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</a:t>
            </a:r>
            <a:r>
              <a:rPr lang="en"/>
              <a:t>e inherit the </a:t>
            </a:r>
            <a:r>
              <a:rPr b="1" i="1" lang="en"/>
              <a:t>account.move</a:t>
            </a:r>
            <a:r>
              <a:rPr lang="en"/>
              <a:t> model in order to </a:t>
            </a:r>
            <a:r>
              <a:rPr b="1" lang="en"/>
              <a:t>add features</a:t>
            </a:r>
            <a:r>
              <a:rPr lang="en"/>
              <a:t> to it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All fields added to this class will be added to the inherited/parent class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8" y="1576400"/>
            <a:ext cx="8995424" cy="1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 Inheritance</a:t>
            </a:r>
            <a:endParaRPr sz="2400"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850" y="917500"/>
            <a:ext cx="9142200" cy="39792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Achieved by setting both </a:t>
            </a:r>
            <a:r>
              <a:rPr b="1" i="1" lang="en"/>
              <a:t>_name </a:t>
            </a:r>
            <a:r>
              <a:rPr lang="en"/>
              <a:t>and </a:t>
            </a:r>
            <a:r>
              <a:rPr b="1" i="1" lang="en"/>
              <a:t>_inherit </a:t>
            </a:r>
            <a:r>
              <a:rPr lang="en"/>
              <a:t>fields </a:t>
            </a:r>
            <a:r>
              <a:rPr lang="en"/>
              <a:t>which are the names of the </a:t>
            </a:r>
            <a:r>
              <a:rPr lang="en"/>
              <a:t>new </a:t>
            </a:r>
            <a:r>
              <a:rPr lang="en"/>
              <a:t>model and the parent model respectively 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Creates a new model while using the inherited model as a </a:t>
            </a:r>
            <a:r>
              <a:rPr b="1" lang="en"/>
              <a:t>blueprint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Similar to </a:t>
            </a:r>
            <a:r>
              <a:rPr b="1" lang="en"/>
              <a:t>Python inheritance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You could use multiple inheritance by passing an </a:t>
            </a:r>
            <a:r>
              <a:rPr b="1" lang="en"/>
              <a:t>array of strings</a:t>
            </a:r>
            <a:r>
              <a:rPr lang="en"/>
              <a:t> to </a:t>
            </a:r>
            <a:r>
              <a:rPr i="1" lang="en"/>
              <a:t>_inherit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04726" y="4930800"/>
            <a:ext cx="500700" cy="21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25" y="-29000"/>
            <a:ext cx="3687900" cy="946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850" y="2656075"/>
            <a:ext cx="9142200" cy="2240700"/>
          </a:xfrm>
          <a:prstGeom prst="rect">
            <a:avLst/>
          </a:prstGeom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/>
              <a:t>hr.employee </a:t>
            </a:r>
            <a:r>
              <a:rPr lang="en"/>
              <a:t>model </a:t>
            </a:r>
            <a:r>
              <a:rPr b="1" lang="en"/>
              <a:t>inherits </a:t>
            </a:r>
            <a:r>
              <a:rPr b="1" i="1" lang="en"/>
              <a:t>hr.employee.base</a:t>
            </a:r>
            <a:r>
              <a:rPr i="1" lang="en"/>
              <a:t> </a:t>
            </a:r>
            <a:r>
              <a:rPr lang="en"/>
              <a:t>model via prototype inheritance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fields and methods of </a:t>
            </a:r>
            <a:r>
              <a:rPr i="1" lang="en"/>
              <a:t>hr.employee.base </a:t>
            </a:r>
            <a:r>
              <a:rPr lang="en"/>
              <a:t>model are available in </a:t>
            </a:r>
            <a:r>
              <a:rPr i="1" lang="en"/>
              <a:t>hr.employee</a:t>
            </a:r>
            <a:endParaRPr i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Creating a new </a:t>
            </a:r>
            <a:r>
              <a:rPr i="1" lang="en"/>
              <a:t>hr.employee</a:t>
            </a:r>
            <a:r>
              <a:rPr lang="en"/>
              <a:t> record will </a:t>
            </a:r>
            <a:r>
              <a:rPr b="1" lang="en"/>
              <a:t>not create</a:t>
            </a:r>
            <a:r>
              <a:rPr lang="en"/>
              <a:t> a new </a:t>
            </a:r>
            <a:r>
              <a:rPr i="1" lang="en"/>
              <a:t>hr.employee.base</a:t>
            </a:r>
            <a:r>
              <a:rPr lang="en"/>
              <a:t> record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8" y="1001675"/>
            <a:ext cx="8975124" cy="16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C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