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8" r:id="rId2"/>
    <p:sldId id="297" r:id="rId3"/>
    <p:sldId id="296" r:id="rId4"/>
    <p:sldId id="295" r:id="rId5"/>
  </p:sldIdLst>
  <p:sldSz cx="9144000" cy="6858000" type="screen4x3"/>
  <p:notesSz cx="6797675" cy="987425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5" autoAdjust="0"/>
  </p:normalViewPr>
  <p:slideViewPr>
    <p:cSldViewPr snapToGrid="0">
      <p:cViewPr varScale="1">
        <p:scale>
          <a:sx n="131" d="100"/>
          <a:sy n="131" d="100"/>
        </p:scale>
        <p:origin x="751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a-E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a-E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a-E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7DB01D-AA0D-4D17-B6ED-14ABD1B7E7EE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46397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a-E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a-E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smtClean="0"/>
              <a:t>Haga clic para modificar el estilo de texto del patrón</a:t>
            </a:r>
          </a:p>
          <a:p>
            <a:pPr lvl="1"/>
            <a:r>
              <a:rPr lang="ca-ES" smtClean="0"/>
              <a:t>Segundo nivel</a:t>
            </a:r>
          </a:p>
          <a:p>
            <a:pPr lvl="2"/>
            <a:r>
              <a:rPr lang="ca-ES" smtClean="0"/>
              <a:t>Tercer nivel</a:t>
            </a:r>
          </a:p>
          <a:p>
            <a:pPr lvl="3"/>
            <a:r>
              <a:rPr lang="ca-ES" smtClean="0"/>
              <a:t>Cuarto nivel</a:t>
            </a:r>
          </a:p>
          <a:p>
            <a:pPr lvl="4"/>
            <a:r>
              <a:rPr lang="ca-ES" smtClean="0"/>
              <a:t>Quinto nivel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a-E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84C3B2-DF54-490C-AC32-0054B14FD814}" type="slidenum">
              <a:rPr lang="ca-ES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34298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a-ES" smtClean="0"/>
              <a:t>Feu clic aquí per editar l'estil de subtítols del patró.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A2193-AE4A-403E-AB90-0F1E0EF40F4D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296CA-BF70-4EB0-8143-85A5023B96A8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4F9BD-2623-4C8B-A84F-79B4F6C6F50A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36D54-05B6-478E-8778-626B5F0E7BCA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CC045-3411-4022-8EE3-7CE07E2B4B49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00183-F96B-484A-BB06-1C8CB1CE5D20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4D230-1B16-46CF-8788-567A6FD5B85B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EE479-AF6A-4FB4-82FE-6B1DBC72B230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F4DC0-8B6E-4730-A76C-14D3F7ED6D80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B139C-ECFB-45B0-AD24-5CB4F0D0FA69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AA43C-69CA-41DE-A3DD-302386CE2B93}" type="slidenum">
              <a:rPr lang="es-ES_tradnl"/>
              <a:pPr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E65FB0-62E8-43F7-B86C-626ABF66CA2C}" type="slidenum">
              <a:rPr lang="es-ES_tradnl"/>
              <a:pPr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716924" y="1890117"/>
            <a:ext cx="7710152" cy="307776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sz="2000" b="1" dirty="0" smtClean="0">
                <a:solidFill>
                  <a:srgbClr val="FF0000"/>
                </a:solidFill>
              </a:rPr>
              <a:t>COM UTILITZAR AQUESTES PLANTILLES?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ca-ES" sz="2000" b="1" dirty="0" smtClean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sz="2000" b="1" dirty="0" smtClean="0">
                <a:solidFill>
                  <a:srgbClr val="FF0000"/>
                </a:solidFill>
              </a:rPr>
              <a:t>  Modifiqueu-les segons us convingui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sz="2000" b="1" dirty="0">
                <a:solidFill>
                  <a:srgbClr val="FF0000"/>
                </a:solidFill>
              </a:rPr>
              <a:t> </a:t>
            </a:r>
            <a:r>
              <a:rPr lang="ca-ES" sz="2000" b="1" dirty="0" smtClean="0">
                <a:solidFill>
                  <a:srgbClr val="FF0000"/>
                </a:solidFill>
              </a:rPr>
              <a:t> Elimineu/substituïu tots els textos en vermell: són comentaris!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sz="2000" b="1" dirty="0">
                <a:solidFill>
                  <a:srgbClr val="FF0000"/>
                </a:solidFill>
              </a:rPr>
              <a:t> </a:t>
            </a:r>
            <a:r>
              <a:rPr lang="ca-ES" sz="2000" b="1" dirty="0" smtClean="0">
                <a:solidFill>
                  <a:srgbClr val="FF0000"/>
                </a:solidFill>
              </a:rPr>
              <a:t> Guardeu cada dibuix per poder-lo reutilitzar!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ca-ES" sz="2000" b="1" dirty="0" smtClean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ca-ES" sz="2000" b="1" dirty="0" smtClean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sz="2000" b="1" dirty="0" smtClean="0">
                <a:solidFill>
                  <a:srgbClr val="FF0000"/>
                </a:solidFill>
              </a:rPr>
              <a:t>  Agrupeu-ho tot en un únic objecte i copieu-lo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sz="2000" b="1" dirty="0" smtClean="0">
                <a:solidFill>
                  <a:srgbClr val="FF0000"/>
                </a:solidFill>
              </a:rPr>
              <a:t>  </a:t>
            </a:r>
            <a:r>
              <a:rPr lang="ca-ES" sz="2000" b="1" dirty="0" err="1" smtClean="0">
                <a:solidFill>
                  <a:srgbClr val="FF0000"/>
                </a:solidFill>
              </a:rPr>
              <a:t>P.e</a:t>
            </a:r>
            <a:r>
              <a:rPr lang="ca-ES" sz="2000" b="1" dirty="0" smtClean="0">
                <a:solidFill>
                  <a:srgbClr val="FF0000"/>
                </a:solidFill>
              </a:rPr>
              <a:t>., enganxeu-lo a </a:t>
            </a:r>
            <a:r>
              <a:rPr lang="ca-ES" sz="2000" b="1" i="1" dirty="0" smtClean="0">
                <a:solidFill>
                  <a:srgbClr val="FF0000"/>
                </a:solidFill>
              </a:rPr>
              <a:t>Word</a:t>
            </a:r>
            <a:r>
              <a:rPr lang="ca-ES" sz="2000" b="1" dirty="0" smtClean="0">
                <a:solidFill>
                  <a:srgbClr val="FF0000"/>
                </a:solidFill>
              </a:rPr>
              <a:t> amb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sz="2000" b="1" dirty="0">
                <a:solidFill>
                  <a:srgbClr val="FF0000"/>
                </a:solidFill>
              </a:rPr>
              <a:t> </a:t>
            </a:r>
            <a:r>
              <a:rPr lang="ca-ES" sz="2000" b="1" dirty="0" smtClean="0">
                <a:solidFill>
                  <a:srgbClr val="FF0000"/>
                </a:solidFill>
              </a:rPr>
              <a:t>   “enganxa-ho amb opcions: imatge (</a:t>
            </a:r>
            <a:r>
              <a:rPr lang="ca-ES" sz="2000" b="1" dirty="0" err="1" smtClean="0">
                <a:solidFill>
                  <a:srgbClr val="FF0000"/>
                </a:solidFill>
              </a:rPr>
              <a:t>metafitxer</a:t>
            </a:r>
            <a:r>
              <a:rPr lang="ca-ES" sz="2000" b="1" dirty="0" smtClean="0">
                <a:solidFill>
                  <a:srgbClr val="FF0000"/>
                </a:solidFill>
              </a:rPr>
              <a:t> millorat)”</a:t>
            </a:r>
          </a:p>
        </p:txBody>
      </p:sp>
    </p:spTree>
    <p:extLst>
      <p:ext uri="{BB962C8B-B14F-4D97-AF65-F5344CB8AC3E}">
        <p14:creationId xmlns:p14="http://schemas.microsoft.com/office/powerpoint/2010/main" val="16246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 Box 134"/>
          <p:cNvSpPr txBox="1">
            <a:spLocks noChangeArrowheads="1"/>
          </p:cNvSpPr>
          <p:nvPr/>
        </p:nvSpPr>
        <p:spPr bwMode="auto">
          <a:xfrm>
            <a:off x="1178768" y="4274740"/>
            <a:ext cx="754063" cy="292100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 algn="ctr"/>
            <a:r>
              <a:rPr lang="ca-ES" sz="1100" b="1" dirty="0" smtClean="0">
                <a:solidFill>
                  <a:srgbClr val="000000"/>
                </a:solidFill>
              </a:rPr>
              <a:t>TCP</a:t>
            </a:r>
            <a:endParaRPr lang="ca-ES" sz="1100" b="1" dirty="0">
              <a:solidFill>
                <a:srgbClr val="000000"/>
              </a:solidFill>
            </a:endParaRPr>
          </a:p>
        </p:txBody>
      </p:sp>
      <p:sp>
        <p:nvSpPr>
          <p:cNvPr id="460" name="Text Box 135"/>
          <p:cNvSpPr txBox="1">
            <a:spLocks noChangeArrowheads="1"/>
          </p:cNvSpPr>
          <p:nvPr/>
        </p:nvSpPr>
        <p:spPr bwMode="auto">
          <a:xfrm>
            <a:off x="1178768" y="4566840"/>
            <a:ext cx="754063" cy="290513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 algn="ctr"/>
            <a:r>
              <a:rPr lang="ca-ES" sz="1100" b="1" dirty="0" smtClean="0">
                <a:solidFill>
                  <a:srgbClr val="000000"/>
                </a:solidFill>
              </a:rPr>
              <a:t>IP</a:t>
            </a:r>
            <a:endParaRPr lang="ca-ES" sz="1100" b="1" dirty="0">
              <a:solidFill>
                <a:srgbClr val="000000"/>
              </a:solidFill>
            </a:endParaRPr>
          </a:p>
        </p:txBody>
      </p:sp>
      <p:sp>
        <p:nvSpPr>
          <p:cNvPr id="461" name="Text Box 143"/>
          <p:cNvSpPr txBox="1">
            <a:spLocks noChangeArrowheads="1"/>
          </p:cNvSpPr>
          <p:nvPr/>
        </p:nvSpPr>
        <p:spPr bwMode="auto">
          <a:xfrm>
            <a:off x="1178768" y="4854178"/>
            <a:ext cx="754063" cy="290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 algn="ctr"/>
            <a:r>
              <a:rPr lang="ca-ES" sz="1100" b="1" i="1" dirty="0" err="1" smtClean="0">
                <a:solidFill>
                  <a:srgbClr val="000000"/>
                </a:solidFill>
              </a:rPr>
              <a:t>Ethernet</a:t>
            </a:r>
            <a:endParaRPr lang="ca-ES" sz="1100" b="1" i="1" dirty="0">
              <a:solidFill>
                <a:srgbClr val="000000"/>
              </a:solidFill>
            </a:endParaRPr>
          </a:p>
        </p:txBody>
      </p:sp>
      <p:sp>
        <p:nvSpPr>
          <p:cNvPr id="462" name="Text Box 72"/>
          <p:cNvSpPr txBox="1">
            <a:spLocks noChangeArrowheads="1"/>
          </p:cNvSpPr>
          <p:nvPr/>
        </p:nvSpPr>
        <p:spPr bwMode="auto">
          <a:xfrm>
            <a:off x="930461" y="3479395"/>
            <a:ext cx="130665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0"/>
              </a:spcBef>
            </a:pPr>
            <a:r>
              <a:rPr lang="ca-ES" sz="1100" b="1" dirty="0" smtClean="0">
                <a:solidFill>
                  <a:srgbClr val="000000"/>
                </a:solidFill>
              </a:rPr>
              <a:t>Pila de protocols</a:t>
            </a:r>
            <a:endParaRPr lang="ca-ES" sz="1100" b="1" dirty="0">
              <a:solidFill>
                <a:srgbClr val="000000"/>
              </a:solidFill>
            </a:endParaRPr>
          </a:p>
        </p:txBody>
      </p:sp>
      <p:sp>
        <p:nvSpPr>
          <p:cNvPr id="230" name="Text Box 72"/>
          <p:cNvSpPr txBox="1">
            <a:spLocks noChangeArrowheads="1"/>
          </p:cNvSpPr>
          <p:nvPr/>
        </p:nvSpPr>
        <p:spPr bwMode="auto">
          <a:xfrm>
            <a:off x="2073249" y="4482201"/>
            <a:ext cx="121496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ca-ES" sz="1100" b="1" dirty="0" smtClean="0">
                <a:solidFill>
                  <a:schemeClr val="tx2"/>
                </a:solidFill>
              </a:rPr>
              <a:t>@IP + #protocol</a:t>
            </a:r>
            <a:endParaRPr lang="ca-ES" sz="1100" b="1" dirty="0">
              <a:solidFill>
                <a:schemeClr val="tx2"/>
              </a:solidFill>
            </a:endParaRPr>
          </a:p>
        </p:txBody>
      </p:sp>
      <p:cxnSp>
        <p:nvCxnSpPr>
          <p:cNvPr id="3" name="Connector recte 2"/>
          <p:cNvCxnSpPr/>
          <p:nvPr/>
        </p:nvCxnSpPr>
        <p:spPr bwMode="auto">
          <a:xfrm>
            <a:off x="1079695" y="4566839"/>
            <a:ext cx="95774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Text Box 72"/>
          <p:cNvSpPr txBox="1">
            <a:spLocks noChangeArrowheads="1"/>
          </p:cNvSpPr>
          <p:nvPr/>
        </p:nvSpPr>
        <p:spPr bwMode="auto">
          <a:xfrm>
            <a:off x="2073249" y="4183884"/>
            <a:ext cx="121496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ca-ES" sz="1100" b="1" dirty="0" smtClean="0">
                <a:solidFill>
                  <a:schemeClr val="tx2"/>
                </a:solidFill>
              </a:rPr>
              <a:t>#port</a:t>
            </a:r>
            <a:endParaRPr lang="ca-ES" sz="1100" b="1" dirty="0">
              <a:solidFill>
                <a:schemeClr val="tx2"/>
              </a:solidFill>
            </a:endParaRPr>
          </a:p>
        </p:txBody>
      </p:sp>
      <p:cxnSp>
        <p:nvCxnSpPr>
          <p:cNvPr id="236" name="Connector recte 235"/>
          <p:cNvCxnSpPr/>
          <p:nvPr/>
        </p:nvCxnSpPr>
        <p:spPr bwMode="auto">
          <a:xfrm>
            <a:off x="1079695" y="4276798"/>
            <a:ext cx="95774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43" name="Text Box 134"/>
          <p:cNvSpPr txBox="1">
            <a:spLocks noChangeArrowheads="1"/>
          </p:cNvSpPr>
          <p:nvPr/>
        </p:nvSpPr>
        <p:spPr bwMode="auto">
          <a:xfrm>
            <a:off x="1178767" y="3982640"/>
            <a:ext cx="754063" cy="292100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 algn="ctr"/>
            <a:r>
              <a:rPr lang="ca-ES" sz="1100" b="1" dirty="0" smtClean="0">
                <a:solidFill>
                  <a:schemeClr val="tx2"/>
                </a:solidFill>
              </a:rPr>
              <a:t>PECO</a:t>
            </a:r>
            <a:endParaRPr lang="ca-ES" sz="1100" b="1" dirty="0">
              <a:solidFill>
                <a:schemeClr val="tx2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310674" y="3740632"/>
            <a:ext cx="489569" cy="215153"/>
          </a:xfrm>
          <a:prstGeom prst="ellipse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 algn="ctr"/>
            <a:endParaRPr lang="ca-ES" sz="1100" b="1" dirty="0">
              <a:solidFill>
                <a:srgbClr val="000000"/>
              </a:solidFill>
            </a:endParaRPr>
          </a:p>
        </p:txBody>
      </p:sp>
      <p:sp>
        <p:nvSpPr>
          <p:cNvPr id="448" name="Rectangle 104"/>
          <p:cNvSpPr>
            <a:spLocks noChangeArrowheads="1"/>
          </p:cNvSpPr>
          <p:nvPr/>
        </p:nvSpPr>
        <p:spPr bwMode="auto">
          <a:xfrm>
            <a:off x="1086947" y="1234869"/>
            <a:ext cx="141288" cy="1317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a-ES" sz="1100" dirty="0">
              <a:solidFill>
                <a:srgbClr val="000000"/>
              </a:solidFill>
            </a:endParaRPr>
          </a:p>
        </p:txBody>
      </p:sp>
      <p:cxnSp>
        <p:nvCxnSpPr>
          <p:cNvPr id="449" name="AutoShape 105"/>
          <p:cNvCxnSpPr>
            <a:cxnSpLocks noChangeShapeType="1"/>
            <a:stCxn id="448" idx="2"/>
            <a:endCxn id="447" idx="0"/>
          </p:cNvCxnSpPr>
          <p:nvPr/>
        </p:nvCxnSpPr>
        <p:spPr bwMode="auto">
          <a:xfrm>
            <a:off x="1157591" y="1366631"/>
            <a:ext cx="410634" cy="4336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50" name="Rectangle 106"/>
          <p:cNvSpPr>
            <a:spLocks noChangeArrowheads="1"/>
          </p:cNvSpPr>
          <p:nvPr/>
        </p:nvSpPr>
        <p:spPr bwMode="auto">
          <a:xfrm>
            <a:off x="1911653" y="1308688"/>
            <a:ext cx="141288" cy="1317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a-ES" sz="1100" dirty="0">
              <a:solidFill>
                <a:srgbClr val="000000"/>
              </a:solidFill>
            </a:endParaRPr>
          </a:p>
        </p:txBody>
      </p:sp>
      <p:cxnSp>
        <p:nvCxnSpPr>
          <p:cNvPr id="451" name="AutoShape 107"/>
          <p:cNvCxnSpPr>
            <a:cxnSpLocks noChangeShapeType="1"/>
            <a:stCxn id="450" idx="2"/>
            <a:endCxn id="447" idx="0"/>
          </p:cNvCxnSpPr>
          <p:nvPr/>
        </p:nvCxnSpPr>
        <p:spPr bwMode="auto">
          <a:xfrm flipH="1">
            <a:off x="1568225" y="1440450"/>
            <a:ext cx="414072" cy="35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52" name="Rectangle 109"/>
          <p:cNvSpPr>
            <a:spLocks noChangeArrowheads="1"/>
          </p:cNvSpPr>
          <p:nvPr/>
        </p:nvSpPr>
        <p:spPr bwMode="auto">
          <a:xfrm>
            <a:off x="1283587" y="2415168"/>
            <a:ext cx="141288" cy="1317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a-ES" sz="1100" dirty="0">
              <a:solidFill>
                <a:srgbClr val="000000"/>
              </a:solidFill>
            </a:endParaRPr>
          </a:p>
        </p:txBody>
      </p:sp>
      <p:cxnSp>
        <p:nvCxnSpPr>
          <p:cNvPr id="453" name="AutoShape 110"/>
          <p:cNvCxnSpPr>
            <a:cxnSpLocks noChangeShapeType="1"/>
            <a:stCxn id="452" idx="0"/>
            <a:endCxn id="447" idx="2"/>
          </p:cNvCxnSpPr>
          <p:nvPr/>
        </p:nvCxnSpPr>
        <p:spPr bwMode="auto">
          <a:xfrm flipV="1">
            <a:off x="1354231" y="1969590"/>
            <a:ext cx="213994" cy="445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54" name="Rectangle 111"/>
          <p:cNvSpPr>
            <a:spLocks noChangeArrowheads="1"/>
          </p:cNvSpPr>
          <p:nvPr/>
        </p:nvSpPr>
        <p:spPr bwMode="auto">
          <a:xfrm>
            <a:off x="2152953" y="1884951"/>
            <a:ext cx="141288" cy="1317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a-ES" sz="1100" dirty="0">
              <a:solidFill>
                <a:srgbClr val="000000"/>
              </a:solidFill>
            </a:endParaRPr>
          </a:p>
        </p:txBody>
      </p:sp>
      <p:cxnSp>
        <p:nvCxnSpPr>
          <p:cNvPr id="455" name="AutoShape 112"/>
          <p:cNvCxnSpPr>
            <a:cxnSpLocks noChangeShapeType="1"/>
            <a:stCxn id="454" idx="1"/>
            <a:endCxn id="447" idx="3"/>
          </p:cNvCxnSpPr>
          <p:nvPr/>
        </p:nvCxnSpPr>
        <p:spPr bwMode="auto">
          <a:xfrm flipH="1" flipV="1">
            <a:off x="1978858" y="1884952"/>
            <a:ext cx="174095" cy="658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6" name="Freeform 69"/>
          <p:cNvSpPr>
            <a:spLocks noChangeAspect="1"/>
          </p:cNvSpPr>
          <p:nvPr/>
        </p:nvSpPr>
        <p:spPr bwMode="auto">
          <a:xfrm>
            <a:off x="1016303" y="1410289"/>
            <a:ext cx="1042988" cy="967156"/>
          </a:xfrm>
          <a:custGeom>
            <a:avLst/>
            <a:gdLst/>
            <a:ahLst/>
            <a:cxnLst>
              <a:cxn ang="0">
                <a:pos x="258" y="1421"/>
              </a:cxn>
              <a:cxn ang="0">
                <a:pos x="203" y="1242"/>
              </a:cxn>
              <a:cxn ang="0">
                <a:pos x="149" y="1104"/>
              </a:cxn>
              <a:cxn ang="0">
                <a:pos x="11" y="912"/>
              </a:cxn>
              <a:cxn ang="0">
                <a:pos x="83" y="588"/>
              </a:cxn>
              <a:cxn ang="0">
                <a:pos x="258" y="459"/>
              </a:cxn>
              <a:cxn ang="0">
                <a:pos x="392" y="273"/>
              </a:cxn>
              <a:cxn ang="0">
                <a:pos x="651" y="159"/>
              </a:cxn>
              <a:cxn ang="0">
                <a:pos x="930" y="25"/>
              </a:cxn>
              <a:cxn ang="0">
                <a:pos x="1251" y="15"/>
              </a:cxn>
              <a:cxn ang="0">
                <a:pos x="1510" y="118"/>
              </a:cxn>
              <a:cxn ang="0">
                <a:pos x="1747" y="170"/>
              </a:cxn>
              <a:cxn ang="0">
                <a:pos x="2047" y="118"/>
              </a:cxn>
              <a:cxn ang="0">
                <a:pos x="2358" y="221"/>
              </a:cxn>
              <a:cxn ang="0">
                <a:pos x="2575" y="459"/>
              </a:cxn>
              <a:cxn ang="0">
                <a:pos x="2627" y="728"/>
              </a:cxn>
              <a:cxn ang="0">
                <a:pos x="2562" y="953"/>
              </a:cxn>
              <a:cxn ang="0">
                <a:pos x="2604" y="1232"/>
              </a:cxn>
              <a:cxn ang="0">
                <a:pos x="2697" y="1512"/>
              </a:cxn>
              <a:cxn ang="0">
                <a:pos x="2655" y="1801"/>
              </a:cxn>
              <a:cxn ang="0">
                <a:pos x="2500" y="2050"/>
              </a:cxn>
              <a:cxn ang="0">
                <a:pos x="2190" y="2174"/>
              </a:cxn>
              <a:cxn ang="0">
                <a:pos x="1787" y="2329"/>
              </a:cxn>
              <a:cxn ang="0">
                <a:pos x="1383" y="2277"/>
              </a:cxn>
              <a:cxn ang="0">
                <a:pos x="1125" y="2163"/>
              </a:cxn>
              <a:cxn ang="0">
                <a:pos x="814" y="2029"/>
              </a:cxn>
              <a:cxn ang="0">
                <a:pos x="545" y="1977"/>
              </a:cxn>
              <a:cxn ang="0">
                <a:pos x="372" y="1866"/>
              </a:cxn>
              <a:cxn ang="0">
                <a:pos x="298" y="1692"/>
              </a:cxn>
              <a:cxn ang="0">
                <a:pos x="281" y="1544"/>
              </a:cxn>
              <a:cxn ang="0">
                <a:pos x="258" y="1421"/>
              </a:cxn>
            </a:cxnLst>
            <a:rect l="0" t="0" r="r" b="b"/>
            <a:pathLst>
              <a:path w="2705" h="2346">
                <a:moveTo>
                  <a:pt x="258" y="1421"/>
                </a:moveTo>
                <a:cubicBezTo>
                  <a:pt x="245" y="1371"/>
                  <a:pt x="221" y="1295"/>
                  <a:pt x="203" y="1242"/>
                </a:cubicBezTo>
                <a:cubicBezTo>
                  <a:pt x="185" y="1189"/>
                  <a:pt x="181" y="1159"/>
                  <a:pt x="149" y="1104"/>
                </a:cubicBezTo>
                <a:cubicBezTo>
                  <a:pt x="117" y="1049"/>
                  <a:pt x="22" y="998"/>
                  <a:pt x="11" y="912"/>
                </a:cubicBezTo>
                <a:cubicBezTo>
                  <a:pt x="0" y="826"/>
                  <a:pt x="42" y="663"/>
                  <a:pt x="83" y="588"/>
                </a:cubicBezTo>
                <a:cubicBezTo>
                  <a:pt x="124" y="513"/>
                  <a:pt x="207" y="511"/>
                  <a:pt x="258" y="459"/>
                </a:cubicBezTo>
                <a:cubicBezTo>
                  <a:pt x="309" y="407"/>
                  <a:pt x="326" y="323"/>
                  <a:pt x="392" y="273"/>
                </a:cubicBezTo>
                <a:cubicBezTo>
                  <a:pt x="458" y="223"/>
                  <a:pt x="561" y="200"/>
                  <a:pt x="651" y="159"/>
                </a:cubicBezTo>
                <a:cubicBezTo>
                  <a:pt x="741" y="118"/>
                  <a:pt x="830" y="49"/>
                  <a:pt x="930" y="25"/>
                </a:cubicBezTo>
                <a:cubicBezTo>
                  <a:pt x="1030" y="1"/>
                  <a:pt x="1154" y="0"/>
                  <a:pt x="1251" y="15"/>
                </a:cubicBezTo>
                <a:cubicBezTo>
                  <a:pt x="1348" y="30"/>
                  <a:pt x="1427" y="92"/>
                  <a:pt x="1510" y="118"/>
                </a:cubicBezTo>
                <a:cubicBezTo>
                  <a:pt x="1593" y="144"/>
                  <a:pt x="1658" y="170"/>
                  <a:pt x="1747" y="170"/>
                </a:cubicBezTo>
                <a:cubicBezTo>
                  <a:pt x="1836" y="170"/>
                  <a:pt x="1945" y="110"/>
                  <a:pt x="2047" y="118"/>
                </a:cubicBezTo>
                <a:cubicBezTo>
                  <a:pt x="2149" y="126"/>
                  <a:pt x="2270" y="164"/>
                  <a:pt x="2358" y="221"/>
                </a:cubicBezTo>
                <a:cubicBezTo>
                  <a:pt x="2446" y="278"/>
                  <a:pt x="2530" y="375"/>
                  <a:pt x="2575" y="459"/>
                </a:cubicBezTo>
                <a:cubicBezTo>
                  <a:pt x="2620" y="543"/>
                  <a:pt x="2629" y="646"/>
                  <a:pt x="2627" y="728"/>
                </a:cubicBezTo>
                <a:cubicBezTo>
                  <a:pt x="2625" y="810"/>
                  <a:pt x="2566" y="869"/>
                  <a:pt x="2562" y="953"/>
                </a:cubicBezTo>
                <a:cubicBezTo>
                  <a:pt x="2558" y="1037"/>
                  <a:pt x="2582" y="1139"/>
                  <a:pt x="2604" y="1232"/>
                </a:cubicBezTo>
                <a:cubicBezTo>
                  <a:pt x="2626" y="1325"/>
                  <a:pt x="2689" y="1417"/>
                  <a:pt x="2697" y="1512"/>
                </a:cubicBezTo>
                <a:cubicBezTo>
                  <a:pt x="2705" y="1607"/>
                  <a:pt x="2688" y="1711"/>
                  <a:pt x="2655" y="1801"/>
                </a:cubicBezTo>
                <a:cubicBezTo>
                  <a:pt x="2622" y="1891"/>
                  <a:pt x="2577" y="1988"/>
                  <a:pt x="2500" y="2050"/>
                </a:cubicBezTo>
                <a:cubicBezTo>
                  <a:pt x="2423" y="2112"/>
                  <a:pt x="2309" y="2127"/>
                  <a:pt x="2190" y="2174"/>
                </a:cubicBezTo>
                <a:cubicBezTo>
                  <a:pt x="2071" y="2221"/>
                  <a:pt x="1921" y="2312"/>
                  <a:pt x="1787" y="2329"/>
                </a:cubicBezTo>
                <a:cubicBezTo>
                  <a:pt x="1653" y="2346"/>
                  <a:pt x="1493" y="2305"/>
                  <a:pt x="1383" y="2277"/>
                </a:cubicBezTo>
                <a:cubicBezTo>
                  <a:pt x="1273" y="2249"/>
                  <a:pt x="1220" y="2204"/>
                  <a:pt x="1125" y="2163"/>
                </a:cubicBezTo>
                <a:cubicBezTo>
                  <a:pt x="1030" y="2122"/>
                  <a:pt x="911" y="2060"/>
                  <a:pt x="814" y="2029"/>
                </a:cubicBezTo>
                <a:cubicBezTo>
                  <a:pt x="717" y="1998"/>
                  <a:pt x="619" y="2004"/>
                  <a:pt x="545" y="1977"/>
                </a:cubicBezTo>
                <a:cubicBezTo>
                  <a:pt x="471" y="1950"/>
                  <a:pt x="413" y="1914"/>
                  <a:pt x="372" y="1866"/>
                </a:cubicBezTo>
                <a:cubicBezTo>
                  <a:pt x="331" y="1818"/>
                  <a:pt x="313" y="1746"/>
                  <a:pt x="298" y="1692"/>
                </a:cubicBezTo>
                <a:cubicBezTo>
                  <a:pt x="283" y="1638"/>
                  <a:pt x="288" y="1589"/>
                  <a:pt x="281" y="1544"/>
                </a:cubicBezTo>
                <a:cubicBezTo>
                  <a:pt x="274" y="1499"/>
                  <a:pt x="260" y="1460"/>
                  <a:pt x="258" y="1421"/>
                </a:cubicBezTo>
                <a:close/>
              </a:path>
            </a:pathLst>
          </a:custGeom>
          <a:solidFill>
            <a:srgbClr val="CCECFF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a-ES" sz="1100" dirty="0">
              <a:solidFill>
                <a:srgbClr val="000000"/>
              </a:solidFill>
            </a:endParaRPr>
          </a:p>
        </p:txBody>
      </p:sp>
      <p:sp>
        <p:nvSpPr>
          <p:cNvPr id="447" name="Text Box 72"/>
          <p:cNvSpPr txBox="1">
            <a:spLocks noChangeArrowheads="1"/>
          </p:cNvSpPr>
          <p:nvPr/>
        </p:nvSpPr>
        <p:spPr bwMode="auto">
          <a:xfrm>
            <a:off x="1157591" y="1800313"/>
            <a:ext cx="82126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a-ES" sz="1100" b="1" dirty="0" smtClean="0">
                <a:solidFill>
                  <a:srgbClr val="000000"/>
                </a:solidFill>
              </a:rPr>
              <a:t>xarxa</a:t>
            </a:r>
            <a:endParaRPr lang="ca-ES" sz="1100" b="1" dirty="0">
              <a:solidFill>
                <a:srgbClr val="000000"/>
              </a:solidFill>
            </a:endParaRPr>
          </a:p>
        </p:txBody>
      </p:sp>
      <p:sp>
        <p:nvSpPr>
          <p:cNvPr id="439" name="Text Box 72"/>
          <p:cNvSpPr txBox="1">
            <a:spLocks noChangeArrowheads="1"/>
          </p:cNvSpPr>
          <p:nvPr/>
        </p:nvSpPr>
        <p:spPr bwMode="auto">
          <a:xfrm>
            <a:off x="3596056" y="1559866"/>
            <a:ext cx="49889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ca-ES" sz="1100" b="1" dirty="0" smtClean="0">
                <a:solidFill>
                  <a:srgbClr val="000000"/>
                </a:solidFill>
              </a:rPr>
              <a:t>Client C d’ECO a l’estació E1 i servidor S d’ECO a l’estació E2 tenen establerta una connexió TCP</a:t>
            </a:r>
          </a:p>
          <a:p>
            <a:pPr marL="72000">
              <a:spcBef>
                <a:spcPts val="0"/>
              </a:spcBef>
              <a:spcAft>
                <a:spcPts val="600"/>
              </a:spcAft>
            </a:pPr>
            <a:r>
              <a:rPr lang="ca-ES" sz="1100" b="1" dirty="0" smtClean="0">
                <a:solidFill>
                  <a:srgbClr val="000000"/>
                </a:solidFill>
              </a:rPr>
              <a:t>L’adreça del </a:t>
            </a:r>
            <a:r>
              <a:rPr lang="ca-ES" sz="1100" b="1" i="1" dirty="0" err="1" smtClean="0">
                <a:solidFill>
                  <a:srgbClr val="000000"/>
                </a:solidFill>
              </a:rPr>
              <a:t>socket</a:t>
            </a:r>
            <a:r>
              <a:rPr lang="ca-ES" sz="1100" b="1" dirty="0" smtClean="0">
                <a:solidFill>
                  <a:srgbClr val="000000"/>
                </a:solidFill>
              </a:rPr>
              <a:t> del C és @IP </a:t>
            </a:r>
            <a:r>
              <a:rPr lang="ca-ES" sz="1100" b="1" dirty="0" smtClean="0">
                <a:solidFill>
                  <a:schemeClr val="tx2"/>
                </a:solidFill>
              </a:rPr>
              <a:t>11.11.11.11, TCP i #port 11111</a:t>
            </a:r>
            <a:endParaRPr lang="ca-ES" sz="1100" b="1" dirty="0" smtClean="0">
              <a:solidFill>
                <a:srgbClr val="000000"/>
              </a:solidFill>
            </a:endParaRPr>
          </a:p>
          <a:p>
            <a:pPr marL="72000">
              <a:spcBef>
                <a:spcPts val="0"/>
              </a:spcBef>
              <a:spcAft>
                <a:spcPts val="600"/>
              </a:spcAft>
            </a:pPr>
            <a:r>
              <a:rPr lang="ca-ES" sz="1100" b="1" dirty="0" smtClean="0">
                <a:solidFill>
                  <a:srgbClr val="000000"/>
                </a:solidFill>
              </a:rPr>
              <a:t>L’adreça </a:t>
            </a:r>
            <a:r>
              <a:rPr lang="ca-ES" sz="1100" b="1" dirty="0">
                <a:solidFill>
                  <a:srgbClr val="000000"/>
                </a:solidFill>
              </a:rPr>
              <a:t>del </a:t>
            </a:r>
            <a:r>
              <a:rPr lang="ca-ES" sz="1100" b="1" i="1" dirty="0" err="1">
                <a:solidFill>
                  <a:srgbClr val="000000"/>
                </a:solidFill>
              </a:rPr>
              <a:t>socket</a:t>
            </a:r>
            <a:r>
              <a:rPr lang="ca-ES" sz="1100" b="1" dirty="0">
                <a:solidFill>
                  <a:srgbClr val="000000"/>
                </a:solidFill>
              </a:rPr>
              <a:t> del </a:t>
            </a:r>
            <a:r>
              <a:rPr lang="ca-ES" sz="1100" b="1" dirty="0" smtClean="0">
                <a:solidFill>
                  <a:srgbClr val="000000"/>
                </a:solidFill>
              </a:rPr>
              <a:t>S és @IP </a:t>
            </a:r>
            <a:r>
              <a:rPr lang="ca-ES" sz="1100" b="1" dirty="0" smtClean="0">
                <a:solidFill>
                  <a:schemeClr val="tx2"/>
                </a:solidFill>
              </a:rPr>
              <a:t>22.22.22.22, TCP i #port 22222</a:t>
            </a:r>
            <a:endParaRPr lang="ca-ES" sz="1100" b="1" dirty="0">
              <a:solidFill>
                <a:srgbClr val="000000"/>
              </a:solidFill>
            </a:endParaRPr>
          </a:p>
        </p:txBody>
      </p:sp>
      <p:sp>
        <p:nvSpPr>
          <p:cNvPr id="440" name="Text Box 72"/>
          <p:cNvSpPr txBox="1">
            <a:spLocks noChangeArrowheads="1"/>
          </p:cNvSpPr>
          <p:nvPr/>
        </p:nvSpPr>
        <p:spPr bwMode="auto">
          <a:xfrm>
            <a:off x="3596055" y="3820481"/>
            <a:ext cx="4988904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ca-ES" sz="1100" b="1" dirty="0">
                <a:solidFill>
                  <a:srgbClr val="000000"/>
                </a:solidFill>
              </a:rPr>
              <a:t>C</a:t>
            </a:r>
            <a:r>
              <a:rPr lang="ca-ES" sz="1100" b="1" dirty="0" smtClean="0">
                <a:solidFill>
                  <a:srgbClr val="000000"/>
                </a:solidFill>
              </a:rPr>
              <a:t> </a:t>
            </a:r>
            <a:r>
              <a:rPr lang="ca-ES" sz="1100" b="1" dirty="0">
                <a:solidFill>
                  <a:srgbClr val="000000"/>
                </a:solidFill>
              </a:rPr>
              <a:t>inicia </a:t>
            </a:r>
            <a:r>
              <a:rPr lang="ca-ES" sz="1100" b="1" dirty="0" smtClean="0">
                <a:solidFill>
                  <a:srgbClr val="000000"/>
                </a:solidFill>
              </a:rPr>
              <a:t>la connexió </a:t>
            </a:r>
            <a:r>
              <a:rPr lang="ca-ES" sz="1100" b="1" dirty="0">
                <a:solidFill>
                  <a:srgbClr val="000000"/>
                </a:solidFill>
              </a:rPr>
              <a:t>amb </a:t>
            </a:r>
            <a:r>
              <a:rPr lang="ca-ES" sz="1100" b="1" dirty="0" smtClean="0">
                <a:solidFill>
                  <a:srgbClr val="000000"/>
                </a:solidFill>
              </a:rPr>
              <a:t>el S, hi ha l’enviament i recepció de línies i el C acaba la connexió.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ca-ES" sz="1100" b="1" dirty="0" smtClean="0">
                <a:solidFill>
                  <a:srgbClr val="000000"/>
                </a:solidFill>
              </a:rPr>
              <a:t>Com és el diàleg del protocol d’aplicació PECO? És a dir, </a:t>
            </a:r>
            <a:endParaRPr lang="ca-ES" sz="1100" b="1" dirty="0">
              <a:solidFill>
                <a:srgbClr val="000000"/>
              </a:solidFill>
            </a:endParaRPr>
          </a:p>
          <a:p>
            <a:pPr marL="72000">
              <a:spcBef>
                <a:spcPts val="0"/>
              </a:spcBef>
              <a:spcAft>
                <a:spcPts val="600"/>
              </a:spcAft>
            </a:pPr>
            <a:r>
              <a:rPr lang="ca-ES" sz="1100" b="1" dirty="0" smtClean="0">
                <a:solidFill>
                  <a:srgbClr val="000000"/>
                </a:solidFill>
              </a:rPr>
              <a:t>Com és el diàleg entre dues entitats d’aplicació ECO, “</a:t>
            </a:r>
            <a:r>
              <a:rPr lang="ca-ES" sz="1100" b="1" dirty="0">
                <a:solidFill>
                  <a:srgbClr val="000000"/>
                </a:solidFill>
              </a:rPr>
              <a:t>C</a:t>
            </a:r>
            <a:r>
              <a:rPr lang="ca-ES" sz="1100" b="1" dirty="0" smtClean="0">
                <a:solidFill>
                  <a:srgbClr val="000000"/>
                </a:solidFill>
              </a:rPr>
              <a:t> ECO” i “S ECO”, cadascuna amb una adreça formada per [@IP, #protocol, #port]?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ca-ES" sz="1100" b="1" dirty="0" smtClean="0">
                <a:solidFill>
                  <a:srgbClr val="000000"/>
                </a:solidFill>
              </a:rPr>
              <a:t>Com és el diàleg </a:t>
            </a:r>
            <a:r>
              <a:rPr lang="ca-ES" sz="1100" b="1" dirty="0">
                <a:solidFill>
                  <a:srgbClr val="000000"/>
                </a:solidFill>
              </a:rPr>
              <a:t>del protocol </a:t>
            </a:r>
            <a:r>
              <a:rPr lang="ca-ES" sz="1100" b="1" dirty="0" smtClean="0">
                <a:solidFill>
                  <a:srgbClr val="000000"/>
                </a:solidFill>
              </a:rPr>
              <a:t>de transport (TCP)? És a dir,</a:t>
            </a:r>
            <a:endParaRPr lang="ca-ES" sz="1100" b="1" dirty="0">
              <a:solidFill>
                <a:srgbClr val="000000"/>
              </a:solidFill>
            </a:endParaRPr>
          </a:p>
          <a:p>
            <a:pPr marL="72000">
              <a:spcBef>
                <a:spcPts val="0"/>
              </a:spcBef>
              <a:spcAft>
                <a:spcPts val="600"/>
              </a:spcAft>
            </a:pPr>
            <a:r>
              <a:rPr lang="ca-ES" sz="1100" b="1" dirty="0" smtClean="0">
                <a:solidFill>
                  <a:srgbClr val="000000"/>
                </a:solidFill>
              </a:rPr>
              <a:t>Com és el diàleg entre dues entitats de transport TCP, “</a:t>
            </a:r>
            <a:r>
              <a:rPr lang="ca-ES" sz="1100" b="1" dirty="0">
                <a:solidFill>
                  <a:srgbClr val="000000"/>
                </a:solidFill>
              </a:rPr>
              <a:t>C</a:t>
            </a:r>
            <a:r>
              <a:rPr lang="ca-ES" sz="1100" b="1" dirty="0" smtClean="0">
                <a:solidFill>
                  <a:srgbClr val="000000"/>
                </a:solidFill>
              </a:rPr>
              <a:t> TCP” </a:t>
            </a:r>
            <a:r>
              <a:rPr lang="ca-ES" sz="1100" b="1" dirty="0">
                <a:solidFill>
                  <a:srgbClr val="000000"/>
                </a:solidFill>
              </a:rPr>
              <a:t>i </a:t>
            </a:r>
            <a:r>
              <a:rPr lang="ca-ES" sz="1100" b="1" dirty="0" smtClean="0">
                <a:solidFill>
                  <a:srgbClr val="000000"/>
                </a:solidFill>
              </a:rPr>
              <a:t>“S TCP”, </a:t>
            </a:r>
            <a:r>
              <a:rPr lang="ca-ES" sz="1100" b="1" dirty="0">
                <a:solidFill>
                  <a:srgbClr val="000000"/>
                </a:solidFill>
              </a:rPr>
              <a:t>cadascuna </a:t>
            </a:r>
            <a:r>
              <a:rPr lang="ca-ES" sz="1100" b="1" dirty="0" smtClean="0">
                <a:solidFill>
                  <a:srgbClr val="000000"/>
                </a:solidFill>
              </a:rPr>
              <a:t>amb una adreça formada per [@IP, #protocol]?</a:t>
            </a:r>
            <a:endParaRPr lang="ca-ES" sz="1100" b="1" dirty="0">
              <a:solidFill>
                <a:srgbClr val="000000"/>
              </a:solidFill>
            </a:endParaRPr>
          </a:p>
        </p:txBody>
      </p:sp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1773491" y="3706772"/>
            <a:ext cx="7337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0"/>
              </a:spcBef>
            </a:pPr>
            <a:r>
              <a:rPr lang="ca-ES" sz="800" b="1" dirty="0" smtClean="0">
                <a:solidFill>
                  <a:srgbClr val="000000"/>
                </a:solidFill>
              </a:rPr>
              <a:t>interfície aplic.-usuari</a:t>
            </a:r>
            <a:endParaRPr lang="ca-ES" sz="800" b="1" dirty="0">
              <a:solidFill>
                <a:srgbClr val="000000"/>
              </a:solidFill>
            </a:endParaRPr>
          </a:p>
        </p:txBody>
      </p:sp>
      <p:sp>
        <p:nvSpPr>
          <p:cNvPr id="29" name="Text Box 72"/>
          <p:cNvSpPr txBox="1">
            <a:spLocks noChangeArrowheads="1"/>
          </p:cNvSpPr>
          <p:nvPr/>
        </p:nvSpPr>
        <p:spPr bwMode="auto">
          <a:xfrm>
            <a:off x="1476545" y="2401520"/>
            <a:ext cx="7623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ca-ES" sz="1100" b="1" dirty="0" smtClean="0">
                <a:solidFill>
                  <a:srgbClr val="000000"/>
                </a:solidFill>
              </a:rPr>
              <a:t>E1 </a:t>
            </a:r>
          </a:p>
          <a:p>
            <a:pPr>
              <a:spcBef>
                <a:spcPts val="0"/>
              </a:spcBef>
            </a:pPr>
            <a:r>
              <a:rPr lang="ca-ES" sz="1100" b="1" dirty="0" smtClean="0">
                <a:solidFill>
                  <a:srgbClr val="000000"/>
                </a:solidFill>
              </a:rPr>
              <a:t>procés C</a:t>
            </a:r>
            <a:endParaRPr lang="ca-ES" sz="1100" b="1" dirty="0">
              <a:solidFill>
                <a:srgbClr val="000000"/>
              </a:solidFill>
            </a:endParaRPr>
          </a:p>
        </p:txBody>
      </p:sp>
      <p:sp>
        <p:nvSpPr>
          <p:cNvPr id="30" name="Text Box 72"/>
          <p:cNvSpPr txBox="1">
            <a:spLocks noChangeArrowheads="1"/>
          </p:cNvSpPr>
          <p:nvPr/>
        </p:nvSpPr>
        <p:spPr bwMode="auto">
          <a:xfrm>
            <a:off x="2093881" y="1289061"/>
            <a:ext cx="7520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ca-ES" sz="1100" b="1" dirty="0" smtClean="0">
                <a:solidFill>
                  <a:srgbClr val="000000"/>
                </a:solidFill>
              </a:rPr>
              <a:t>E2</a:t>
            </a:r>
          </a:p>
          <a:p>
            <a:pPr>
              <a:spcBef>
                <a:spcPts val="0"/>
              </a:spcBef>
            </a:pPr>
            <a:r>
              <a:rPr lang="ca-ES" sz="1100" b="1" dirty="0">
                <a:solidFill>
                  <a:srgbClr val="000000"/>
                </a:solidFill>
              </a:rPr>
              <a:t>p</a:t>
            </a:r>
            <a:r>
              <a:rPr lang="ca-ES" sz="1100" b="1" dirty="0" smtClean="0">
                <a:solidFill>
                  <a:srgbClr val="000000"/>
                </a:solidFill>
              </a:rPr>
              <a:t>rocés S</a:t>
            </a:r>
            <a:endParaRPr lang="ca-E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 1"/>
          <p:cNvGrpSpPr/>
          <p:nvPr/>
        </p:nvGrpSpPr>
        <p:grpSpPr>
          <a:xfrm>
            <a:off x="3858618" y="1253490"/>
            <a:ext cx="1447800" cy="5150780"/>
            <a:chOff x="3858618" y="1253490"/>
            <a:chExt cx="1447800" cy="5150780"/>
          </a:xfrm>
        </p:grpSpPr>
        <p:sp>
          <p:nvSpPr>
            <p:cNvPr id="234" name="Line 3"/>
            <p:cNvSpPr>
              <a:spLocks noChangeShapeType="1"/>
            </p:cNvSpPr>
            <p:nvPr/>
          </p:nvSpPr>
          <p:spPr bwMode="auto">
            <a:xfrm>
              <a:off x="3858618" y="210092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37" name="Line 4"/>
            <p:cNvSpPr>
              <a:spLocks noChangeShapeType="1"/>
            </p:cNvSpPr>
            <p:nvPr/>
          </p:nvSpPr>
          <p:spPr bwMode="auto">
            <a:xfrm>
              <a:off x="3858618" y="218006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38" name="Line 5"/>
            <p:cNvSpPr>
              <a:spLocks noChangeShapeType="1"/>
            </p:cNvSpPr>
            <p:nvPr/>
          </p:nvSpPr>
          <p:spPr bwMode="auto">
            <a:xfrm>
              <a:off x="3858618" y="225590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39" name="Line 6"/>
            <p:cNvSpPr>
              <a:spLocks noChangeShapeType="1"/>
            </p:cNvSpPr>
            <p:nvPr/>
          </p:nvSpPr>
          <p:spPr bwMode="auto">
            <a:xfrm>
              <a:off x="3858618" y="233174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0" name="Line 7"/>
            <p:cNvSpPr>
              <a:spLocks noChangeShapeType="1"/>
            </p:cNvSpPr>
            <p:nvPr/>
          </p:nvSpPr>
          <p:spPr bwMode="auto">
            <a:xfrm>
              <a:off x="3858618" y="241088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1" name="Line 8"/>
            <p:cNvSpPr>
              <a:spLocks noChangeShapeType="1"/>
            </p:cNvSpPr>
            <p:nvPr/>
          </p:nvSpPr>
          <p:spPr bwMode="auto">
            <a:xfrm>
              <a:off x="3858618" y="248672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2" name="Line 9"/>
            <p:cNvSpPr>
              <a:spLocks noChangeShapeType="1"/>
            </p:cNvSpPr>
            <p:nvPr/>
          </p:nvSpPr>
          <p:spPr bwMode="auto">
            <a:xfrm>
              <a:off x="3858618" y="256146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3" name="Line 10"/>
            <p:cNvSpPr>
              <a:spLocks noChangeShapeType="1"/>
            </p:cNvSpPr>
            <p:nvPr/>
          </p:nvSpPr>
          <p:spPr bwMode="auto">
            <a:xfrm>
              <a:off x="3858618" y="264059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4" name="Line 11"/>
            <p:cNvSpPr>
              <a:spLocks noChangeShapeType="1"/>
            </p:cNvSpPr>
            <p:nvPr/>
          </p:nvSpPr>
          <p:spPr bwMode="auto">
            <a:xfrm>
              <a:off x="3858618" y="271424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5" name="Line 12"/>
            <p:cNvSpPr>
              <a:spLocks noChangeShapeType="1"/>
            </p:cNvSpPr>
            <p:nvPr/>
          </p:nvSpPr>
          <p:spPr bwMode="auto">
            <a:xfrm>
              <a:off x="3858618" y="279118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46" name="Line 13"/>
            <p:cNvSpPr>
              <a:spLocks noChangeShapeType="1"/>
            </p:cNvSpPr>
            <p:nvPr/>
          </p:nvSpPr>
          <p:spPr bwMode="auto">
            <a:xfrm>
              <a:off x="3858618" y="287031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47" name="Line 14"/>
            <p:cNvSpPr>
              <a:spLocks noChangeShapeType="1"/>
            </p:cNvSpPr>
            <p:nvPr/>
          </p:nvSpPr>
          <p:spPr bwMode="auto">
            <a:xfrm>
              <a:off x="3858618" y="294506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48" name="Line 15"/>
            <p:cNvSpPr>
              <a:spLocks noChangeShapeType="1"/>
            </p:cNvSpPr>
            <p:nvPr/>
          </p:nvSpPr>
          <p:spPr bwMode="auto">
            <a:xfrm>
              <a:off x="3858618" y="302309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49" name="Line 16"/>
            <p:cNvSpPr>
              <a:spLocks noChangeShapeType="1"/>
            </p:cNvSpPr>
            <p:nvPr/>
          </p:nvSpPr>
          <p:spPr bwMode="auto">
            <a:xfrm>
              <a:off x="3858618" y="310223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0" name="Line 17"/>
            <p:cNvSpPr>
              <a:spLocks noChangeShapeType="1"/>
            </p:cNvSpPr>
            <p:nvPr/>
          </p:nvSpPr>
          <p:spPr bwMode="auto">
            <a:xfrm>
              <a:off x="3858618" y="317697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1" name="Line 18"/>
            <p:cNvSpPr>
              <a:spLocks noChangeShapeType="1"/>
            </p:cNvSpPr>
            <p:nvPr/>
          </p:nvSpPr>
          <p:spPr bwMode="auto">
            <a:xfrm>
              <a:off x="3858618" y="325391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2" name="Line 19"/>
            <p:cNvSpPr>
              <a:spLocks noChangeShapeType="1"/>
            </p:cNvSpPr>
            <p:nvPr/>
          </p:nvSpPr>
          <p:spPr bwMode="auto">
            <a:xfrm>
              <a:off x="3858618" y="333305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3" name="Line 20"/>
            <p:cNvSpPr>
              <a:spLocks noChangeShapeType="1"/>
            </p:cNvSpPr>
            <p:nvPr/>
          </p:nvSpPr>
          <p:spPr bwMode="auto">
            <a:xfrm>
              <a:off x="3858618" y="340779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4" name="Line 21"/>
            <p:cNvSpPr>
              <a:spLocks noChangeShapeType="1"/>
            </p:cNvSpPr>
            <p:nvPr/>
          </p:nvSpPr>
          <p:spPr bwMode="auto">
            <a:xfrm>
              <a:off x="3858618" y="348363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5" name="Line 22"/>
            <p:cNvSpPr>
              <a:spLocks noChangeShapeType="1"/>
            </p:cNvSpPr>
            <p:nvPr/>
          </p:nvSpPr>
          <p:spPr bwMode="auto">
            <a:xfrm>
              <a:off x="3858618" y="356277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6" name="Line 23"/>
            <p:cNvSpPr>
              <a:spLocks noChangeShapeType="1"/>
            </p:cNvSpPr>
            <p:nvPr/>
          </p:nvSpPr>
          <p:spPr bwMode="auto">
            <a:xfrm>
              <a:off x="3858618" y="363641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7" name="Line 24"/>
            <p:cNvSpPr>
              <a:spLocks noChangeShapeType="1"/>
            </p:cNvSpPr>
            <p:nvPr/>
          </p:nvSpPr>
          <p:spPr bwMode="auto">
            <a:xfrm>
              <a:off x="3858618" y="371225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8" name="Line 25"/>
            <p:cNvSpPr>
              <a:spLocks noChangeShapeType="1"/>
            </p:cNvSpPr>
            <p:nvPr/>
          </p:nvSpPr>
          <p:spPr bwMode="auto">
            <a:xfrm>
              <a:off x="3858618" y="379139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9" name="Line 26"/>
            <p:cNvSpPr>
              <a:spLocks noChangeShapeType="1"/>
            </p:cNvSpPr>
            <p:nvPr/>
          </p:nvSpPr>
          <p:spPr bwMode="auto">
            <a:xfrm>
              <a:off x="3858618" y="386723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0" name="Line 27"/>
            <p:cNvSpPr>
              <a:spLocks noChangeShapeType="1"/>
            </p:cNvSpPr>
            <p:nvPr/>
          </p:nvSpPr>
          <p:spPr bwMode="auto">
            <a:xfrm>
              <a:off x="3858618" y="394527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1" name="Line 28"/>
            <p:cNvSpPr>
              <a:spLocks noChangeShapeType="1"/>
            </p:cNvSpPr>
            <p:nvPr/>
          </p:nvSpPr>
          <p:spPr bwMode="auto">
            <a:xfrm>
              <a:off x="3858618" y="402441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2" name="Line 29"/>
            <p:cNvSpPr>
              <a:spLocks noChangeShapeType="1"/>
            </p:cNvSpPr>
            <p:nvPr/>
          </p:nvSpPr>
          <p:spPr bwMode="auto">
            <a:xfrm>
              <a:off x="3858618" y="409915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3" name="Line 30"/>
            <p:cNvSpPr>
              <a:spLocks noChangeShapeType="1"/>
            </p:cNvSpPr>
            <p:nvPr/>
          </p:nvSpPr>
          <p:spPr bwMode="auto">
            <a:xfrm>
              <a:off x="3858618" y="417609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4" name="Line 31"/>
            <p:cNvSpPr>
              <a:spLocks noChangeShapeType="1"/>
            </p:cNvSpPr>
            <p:nvPr/>
          </p:nvSpPr>
          <p:spPr bwMode="auto">
            <a:xfrm>
              <a:off x="3858618" y="42552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5" name="Line 32"/>
            <p:cNvSpPr>
              <a:spLocks noChangeShapeType="1"/>
            </p:cNvSpPr>
            <p:nvPr/>
          </p:nvSpPr>
          <p:spPr bwMode="auto">
            <a:xfrm>
              <a:off x="3858618" y="432997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6" name="Line 33"/>
            <p:cNvSpPr>
              <a:spLocks noChangeShapeType="1"/>
            </p:cNvSpPr>
            <p:nvPr/>
          </p:nvSpPr>
          <p:spPr bwMode="auto">
            <a:xfrm>
              <a:off x="3858618" y="440471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7" name="Line 34"/>
            <p:cNvSpPr>
              <a:spLocks noChangeShapeType="1"/>
            </p:cNvSpPr>
            <p:nvPr/>
          </p:nvSpPr>
          <p:spPr bwMode="auto">
            <a:xfrm>
              <a:off x="3858618" y="448384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8" name="Line 35"/>
            <p:cNvSpPr>
              <a:spLocks noChangeShapeType="1"/>
            </p:cNvSpPr>
            <p:nvPr/>
          </p:nvSpPr>
          <p:spPr bwMode="auto">
            <a:xfrm>
              <a:off x="3858618" y="455749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9" name="Line 36"/>
            <p:cNvSpPr>
              <a:spLocks noChangeShapeType="1"/>
            </p:cNvSpPr>
            <p:nvPr/>
          </p:nvSpPr>
          <p:spPr bwMode="auto">
            <a:xfrm>
              <a:off x="3858618" y="463443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grpSp>
          <p:nvGrpSpPr>
            <p:cNvPr id="270" name="Agrupa 269"/>
            <p:cNvGrpSpPr/>
            <p:nvPr/>
          </p:nvGrpSpPr>
          <p:grpSpPr>
            <a:xfrm>
              <a:off x="3896802" y="1253490"/>
              <a:ext cx="1371432" cy="5150780"/>
              <a:chOff x="3623689" y="821413"/>
              <a:chExt cx="1371432" cy="5530850"/>
            </a:xfrm>
          </p:grpSpPr>
          <p:sp>
            <p:nvSpPr>
              <p:cNvPr id="271" name="Line 37"/>
              <p:cNvSpPr>
                <a:spLocks noChangeShapeType="1"/>
              </p:cNvSpPr>
              <p:nvPr/>
            </p:nvSpPr>
            <p:spPr bwMode="auto">
              <a:xfrm>
                <a:off x="3623689" y="821413"/>
                <a:ext cx="0" cy="55308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Line 38"/>
              <p:cNvSpPr>
                <a:spLocks noChangeShapeType="1"/>
              </p:cNvSpPr>
              <p:nvPr/>
            </p:nvSpPr>
            <p:spPr bwMode="auto">
              <a:xfrm>
                <a:off x="4995121" y="821413"/>
                <a:ext cx="0" cy="55308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3" name="Line 39"/>
            <p:cNvSpPr>
              <a:spLocks noChangeShapeType="1"/>
            </p:cNvSpPr>
            <p:nvPr/>
          </p:nvSpPr>
          <p:spPr bwMode="auto">
            <a:xfrm>
              <a:off x="5230051" y="210092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4" name="Line 40"/>
            <p:cNvSpPr>
              <a:spLocks noChangeShapeType="1"/>
            </p:cNvSpPr>
            <p:nvPr/>
          </p:nvSpPr>
          <p:spPr bwMode="auto">
            <a:xfrm>
              <a:off x="5230051" y="218006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5" name="Line 41"/>
            <p:cNvSpPr>
              <a:spLocks noChangeShapeType="1"/>
            </p:cNvSpPr>
            <p:nvPr/>
          </p:nvSpPr>
          <p:spPr bwMode="auto">
            <a:xfrm>
              <a:off x="5230051" y="225590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6" name="Line 42"/>
            <p:cNvSpPr>
              <a:spLocks noChangeShapeType="1"/>
            </p:cNvSpPr>
            <p:nvPr/>
          </p:nvSpPr>
          <p:spPr bwMode="auto">
            <a:xfrm>
              <a:off x="5230051" y="233174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7" name="Line 43"/>
            <p:cNvSpPr>
              <a:spLocks noChangeShapeType="1"/>
            </p:cNvSpPr>
            <p:nvPr/>
          </p:nvSpPr>
          <p:spPr bwMode="auto">
            <a:xfrm>
              <a:off x="5230051" y="241088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8" name="Line 44"/>
            <p:cNvSpPr>
              <a:spLocks noChangeShapeType="1"/>
            </p:cNvSpPr>
            <p:nvPr/>
          </p:nvSpPr>
          <p:spPr bwMode="auto">
            <a:xfrm>
              <a:off x="5230051" y="248672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9" name="Line 45"/>
            <p:cNvSpPr>
              <a:spLocks noChangeShapeType="1"/>
            </p:cNvSpPr>
            <p:nvPr/>
          </p:nvSpPr>
          <p:spPr bwMode="auto">
            <a:xfrm>
              <a:off x="5230051" y="256146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80" name="Line 46"/>
            <p:cNvSpPr>
              <a:spLocks noChangeShapeType="1"/>
            </p:cNvSpPr>
            <p:nvPr/>
          </p:nvSpPr>
          <p:spPr bwMode="auto">
            <a:xfrm>
              <a:off x="5230051" y="264059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81" name="Line 47"/>
            <p:cNvSpPr>
              <a:spLocks noChangeShapeType="1"/>
            </p:cNvSpPr>
            <p:nvPr/>
          </p:nvSpPr>
          <p:spPr bwMode="auto">
            <a:xfrm>
              <a:off x="5230051" y="271424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82" name="Line 48"/>
            <p:cNvSpPr>
              <a:spLocks noChangeShapeType="1"/>
            </p:cNvSpPr>
            <p:nvPr/>
          </p:nvSpPr>
          <p:spPr bwMode="auto">
            <a:xfrm>
              <a:off x="5230051" y="279118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3" name="Line 49"/>
            <p:cNvSpPr>
              <a:spLocks noChangeShapeType="1"/>
            </p:cNvSpPr>
            <p:nvPr/>
          </p:nvSpPr>
          <p:spPr bwMode="auto">
            <a:xfrm>
              <a:off x="5230051" y="287031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4" name="Line 50"/>
            <p:cNvSpPr>
              <a:spLocks noChangeShapeType="1"/>
            </p:cNvSpPr>
            <p:nvPr/>
          </p:nvSpPr>
          <p:spPr bwMode="auto">
            <a:xfrm>
              <a:off x="5230051" y="294506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5" name="Line 51"/>
            <p:cNvSpPr>
              <a:spLocks noChangeShapeType="1"/>
            </p:cNvSpPr>
            <p:nvPr/>
          </p:nvSpPr>
          <p:spPr bwMode="auto">
            <a:xfrm>
              <a:off x="5230051" y="302309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6" name="Line 52"/>
            <p:cNvSpPr>
              <a:spLocks noChangeShapeType="1"/>
            </p:cNvSpPr>
            <p:nvPr/>
          </p:nvSpPr>
          <p:spPr bwMode="auto">
            <a:xfrm>
              <a:off x="5230051" y="310223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7" name="Line 53"/>
            <p:cNvSpPr>
              <a:spLocks noChangeShapeType="1"/>
            </p:cNvSpPr>
            <p:nvPr/>
          </p:nvSpPr>
          <p:spPr bwMode="auto">
            <a:xfrm>
              <a:off x="5230051" y="317697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8" name="Line 54"/>
            <p:cNvSpPr>
              <a:spLocks noChangeShapeType="1"/>
            </p:cNvSpPr>
            <p:nvPr/>
          </p:nvSpPr>
          <p:spPr bwMode="auto">
            <a:xfrm>
              <a:off x="5230051" y="325391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9" name="Line 55"/>
            <p:cNvSpPr>
              <a:spLocks noChangeShapeType="1"/>
            </p:cNvSpPr>
            <p:nvPr/>
          </p:nvSpPr>
          <p:spPr bwMode="auto">
            <a:xfrm>
              <a:off x="5230051" y="333305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0" name="Line 56"/>
            <p:cNvSpPr>
              <a:spLocks noChangeShapeType="1"/>
            </p:cNvSpPr>
            <p:nvPr/>
          </p:nvSpPr>
          <p:spPr bwMode="auto">
            <a:xfrm>
              <a:off x="5230051" y="340779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1" name="Line 57"/>
            <p:cNvSpPr>
              <a:spLocks noChangeShapeType="1"/>
            </p:cNvSpPr>
            <p:nvPr/>
          </p:nvSpPr>
          <p:spPr bwMode="auto">
            <a:xfrm>
              <a:off x="5230051" y="348363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2" name="Line 58"/>
            <p:cNvSpPr>
              <a:spLocks noChangeShapeType="1"/>
            </p:cNvSpPr>
            <p:nvPr/>
          </p:nvSpPr>
          <p:spPr bwMode="auto">
            <a:xfrm>
              <a:off x="5230051" y="356277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3" name="Line 59"/>
            <p:cNvSpPr>
              <a:spLocks noChangeShapeType="1"/>
            </p:cNvSpPr>
            <p:nvPr/>
          </p:nvSpPr>
          <p:spPr bwMode="auto">
            <a:xfrm>
              <a:off x="5230051" y="363641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4" name="Line 60"/>
            <p:cNvSpPr>
              <a:spLocks noChangeShapeType="1"/>
            </p:cNvSpPr>
            <p:nvPr/>
          </p:nvSpPr>
          <p:spPr bwMode="auto">
            <a:xfrm>
              <a:off x="5230051" y="371225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5" name="Line 61"/>
            <p:cNvSpPr>
              <a:spLocks noChangeShapeType="1"/>
            </p:cNvSpPr>
            <p:nvPr/>
          </p:nvSpPr>
          <p:spPr bwMode="auto">
            <a:xfrm>
              <a:off x="5230051" y="379139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6" name="Line 62"/>
            <p:cNvSpPr>
              <a:spLocks noChangeShapeType="1"/>
            </p:cNvSpPr>
            <p:nvPr/>
          </p:nvSpPr>
          <p:spPr bwMode="auto">
            <a:xfrm>
              <a:off x="5230051" y="386723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7" name="Line 63"/>
            <p:cNvSpPr>
              <a:spLocks noChangeShapeType="1"/>
            </p:cNvSpPr>
            <p:nvPr/>
          </p:nvSpPr>
          <p:spPr bwMode="auto">
            <a:xfrm>
              <a:off x="5230051" y="394527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8" name="Line 64"/>
            <p:cNvSpPr>
              <a:spLocks noChangeShapeType="1"/>
            </p:cNvSpPr>
            <p:nvPr/>
          </p:nvSpPr>
          <p:spPr bwMode="auto">
            <a:xfrm>
              <a:off x="5230051" y="402441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9" name="Line 65"/>
            <p:cNvSpPr>
              <a:spLocks noChangeShapeType="1"/>
            </p:cNvSpPr>
            <p:nvPr/>
          </p:nvSpPr>
          <p:spPr bwMode="auto">
            <a:xfrm>
              <a:off x="5230051" y="409915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0" name="Line 66"/>
            <p:cNvSpPr>
              <a:spLocks noChangeShapeType="1"/>
            </p:cNvSpPr>
            <p:nvPr/>
          </p:nvSpPr>
          <p:spPr bwMode="auto">
            <a:xfrm>
              <a:off x="5230051" y="417609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1" name="Line 67"/>
            <p:cNvSpPr>
              <a:spLocks noChangeShapeType="1"/>
            </p:cNvSpPr>
            <p:nvPr/>
          </p:nvSpPr>
          <p:spPr bwMode="auto">
            <a:xfrm>
              <a:off x="5230051" y="42552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2" name="Line 68"/>
            <p:cNvSpPr>
              <a:spLocks noChangeShapeType="1"/>
            </p:cNvSpPr>
            <p:nvPr/>
          </p:nvSpPr>
          <p:spPr bwMode="auto">
            <a:xfrm>
              <a:off x="5230051" y="432997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3" name="Line 69"/>
            <p:cNvSpPr>
              <a:spLocks noChangeShapeType="1"/>
            </p:cNvSpPr>
            <p:nvPr/>
          </p:nvSpPr>
          <p:spPr bwMode="auto">
            <a:xfrm>
              <a:off x="5230051" y="440471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4" name="Line 70"/>
            <p:cNvSpPr>
              <a:spLocks noChangeShapeType="1"/>
            </p:cNvSpPr>
            <p:nvPr/>
          </p:nvSpPr>
          <p:spPr bwMode="auto">
            <a:xfrm>
              <a:off x="5230051" y="448384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5" name="Line 71"/>
            <p:cNvSpPr>
              <a:spLocks noChangeShapeType="1"/>
            </p:cNvSpPr>
            <p:nvPr/>
          </p:nvSpPr>
          <p:spPr bwMode="auto">
            <a:xfrm>
              <a:off x="5230051" y="455749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6" name="Line 72"/>
            <p:cNvSpPr>
              <a:spLocks noChangeShapeType="1"/>
            </p:cNvSpPr>
            <p:nvPr/>
          </p:nvSpPr>
          <p:spPr bwMode="auto">
            <a:xfrm>
              <a:off x="5230051" y="463443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7" name="Line 73"/>
            <p:cNvSpPr>
              <a:spLocks noChangeShapeType="1"/>
            </p:cNvSpPr>
            <p:nvPr/>
          </p:nvSpPr>
          <p:spPr bwMode="auto">
            <a:xfrm>
              <a:off x="3858618" y="13304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08" name="Line 74"/>
            <p:cNvSpPr>
              <a:spLocks noChangeShapeType="1"/>
            </p:cNvSpPr>
            <p:nvPr/>
          </p:nvSpPr>
          <p:spPr bwMode="auto">
            <a:xfrm>
              <a:off x="3858618" y="140956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09" name="Line 75"/>
            <p:cNvSpPr>
              <a:spLocks noChangeShapeType="1"/>
            </p:cNvSpPr>
            <p:nvPr/>
          </p:nvSpPr>
          <p:spPr bwMode="auto">
            <a:xfrm>
              <a:off x="3858618" y="148540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0" name="Line 76"/>
            <p:cNvSpPr>
              <a:spLocks noChangeShapeType="1"/>
            </p:cNvSpPr>
            <p:nvPr/>
          </p:nvSpPr>
          <p:spPr bwMode="auto">
            <a:xfrm>
              <a:off x="3858618" y="156014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1" name="Line 77"/>
            <p:cNvSpPr>
              <a:spLocks noChangeShapeType="1"/>
            </p:cNvSpPr>
            <p:nvPr/>
          </p:nvSpPr>
          <p:spPr bwMode="auto">
            <a:xfrm>
              <a:off x="3858618" y="163928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Line 78"/>
            <p:cNvSpPr>
              <a:spLocks noChangeShapeType="1"/>
            </p:cNvSpPr>
            <p:nvPr/>
          </p:nvSpPr>
          <p:spPr bwMode="auto">
            <a:xfrm>
              <a:off x="3858618" y="17129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3" name="Line 79"/>
            <p:cNvSpPr>
              <a:spLocks noChangeShapeType="1"/>
            </p:cNvSpPr>
            <p:nvPr/>
          </p:nvSpPr>
          <p:spPr bwMode="auto">
            <a:xfrm>
              <a:off x="3858618" y="178986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4" name="Line 80"/>
            <p:cNvSpPr>
              <a:spLocks noChangeShapeType="1"/>
            </p:cNvSpPr>
            <p:nvPr/>
          </p:nvSpPr>
          <p:spPr bwMode="auto">
            <a:xfrm>
              <a:off x="3858618" y="186900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5" name="Line 81"/>
            <p:cNvSpPr>
              <a:spLocks noChangeShapeType="1"/>
            </p:cNvSpPr>
            <p:nvPr/>
          </p:nvSpPr>
          <p:spPr bwMode="auto">
            <a:xfrm>
              <a:off x="3858618" y="194374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6" name="Line 82"/>
            <p:cNvSpPr>
              <a:spLocks noChangeShapeType="1"/>
            </p:cNvSpPr>
            <p:nvPr/>
          </p:nvSpPr>
          <p:spPr bwMode="auto">
            <a:xfrm>
              <a:off x="3858618" y="20217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7" name="Line 83"/>
            <p:cNvSpPr>
              <a:spLocks noChangeShapeType="1"/>
            </p:cNvSpPr>
            <p:nvPr/>
          </p:nvSpPr>
          <p:spPr bwMode="auto">
            <a:xfrm>
              <a:off x="5230051" y="13304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8" name="Line 84"/>
            <p:cNvSpPr>
              <a:spLocks noChangeShapeType="1"/>
            </p:cNvSpPr>
            <p:nvPr/>
          </p:nvSpPr>
          <p:spPr bwMode="auto">
            <a:xfrm>
              <a:off x="5230051" y="140956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9" name="Line 85"/>
            <p:cNvSpPr>
              <a:spLocks noChangeShapeType="1"/>
            </p:cNvSpPr>
            <p:nvPr/>
          </p:nvSpPr>
          <p:spPr bwMode="auto">
            <a:xfrm>
              <a:off x="5230051" y="148540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0" name="Line 86"/>
            <p:cNvSpPr>
              <a:spLocks noChangeShapeType="1"/>
            </p:cNvSpPr>
            <p:nvPr/>
          </p:nvSpPr>
          <p:spPr bwMode="auto">
            <a:xfrm>
              <a:off x="5230051" y="156014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1" name="Line 87"/>
            <p:cNvSpPr>
              <a:spLocks noChangeShapeType="1"/>
            </p:cNvSpPr>
            <p:nvPr/>
          </p:nvSpPr>
          <p:spPr bwMode="auto">
            <a:xfrm>
              <a:off x="5230051" y="163928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2" name="Line 88"/>
            <p:cNvSpPr>
              <a:spLocks noChangeShapeType="1"/>
            </p:cNvSpPr>
            <p:nvPr/>
          </p:nvSpPr>
          <p:spPr bwMode="auto">
            <a:xfrm>
              <a:off x="5230051" y="17129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3" name="Line 89"/>
            <p:cNvSpPr>
              <a:spLocks noChangeShapeType="1"/>
            </p:cNvSpPr>
            <p:nvPr/>
          </p:nvSpPr>
          <p:spPr bwMode="auto">
            <a:xfrm>
              <a:off x="5230051" y="178986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4" name="Line 90"/>
            <p:cNvSpPr>
              <a:spLocks noChangeShapeType="1"/>
            </p:cNvSpPr>
            <p:nvPr/>
          </p:nvSpPr>
          <p:spPr bwMode="auto">
            <a:xfrm>
              <a:off x="5230051" y="186900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5" name="Line 91"/>
            <p:cNvSpPr>
              <a:spLocks noChangeShapeType="1"/>
            </p:cNvSpPr>
            <p:nvPr/>
          </p:nvSpPr>
          <p:spPr bwMode="auto">
            <a:xfrm>
              <a:off x="5230051" y="194374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6" name="Line 92"/>
            <p:cNvSpPr>
              <a:spLocks noChangeShapeType="1"/>
            </p:cNvSpPr>
            <p:nvPr/>
          </p:nvSpPr>
          <p:spPr bwMode="auto">
            <a:xfrm>
              <a:off x="5230051" y="20217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7" name="Line 93"/>
            <p:cNvSpPr>
              <a:spLocks noChangeShapeType="1"/>
            </p:cNvSpPr>
            <p:nvPr/>
          </p:nvSpPr>
          <p:spPr bwMode="auto">
            <a:xfrm>
              <a:off x="4017717" y="209872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8" name="Line 94"/>
            <p:cNvSpPr>
              <a:spLocks noChangeShapeType="1"/>
            </p:cNvSpPr>
            <p:nvPr/>
          </p:nvSpPr>
          <p:spPr bwMode="auto">
            <a:xfrm>
              <a:off x="4017717" y="217786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9" name="Line 95"/>
            <p:cNvSpPr>
              <a:spLocks noChangeShapeType="1"/>
            </p:cNvSpPr>
            <p:nvPr/>
          </p:nvSpPr>
          <p:spPr bwMode="auto">
            <a:xfrm>
              <a:off x="4017717" y="225370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0" name="Line 96"/>
            <p:cNvSpPr>
              <a:spLocks noChangeShapeType="1"/>
            </p:cNvSpPr>
            <p:nvPr/>
          </p:nvSpPr>
          <p:spPr bwMode="auto">
            <a:xfrm>
              <a:off x="4017717" y="2329544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1" name="Line 97"/>
            <p:cNvSpPr>
              <a:spLocks noChangeShapeType="1"/>
            </p:cNvSpPr>
            <p:nvPr/>
          </p:nvSpPr>
          <p:spPr bwMode="auto">
            <a:xfrm>
              <a:off x="4017717" y="240868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2" name="Line 98"/>
            <p:cNvSpPr>
              <a:spLocks noChangeShapeType="1"/>
            </p:cNvSpPr>
            <p:nvPr/>
          </p:nvSpPr>
          <p:spPr bwMode="auto">
            <a:xfrm>
              <a:off x="4017717" y="248452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3" name="Line 99"/>
            <p:cNvSpPr>
              <a:spLocks noChangeShapeType="1"/>
            </p:cNvSpPr>
            <p:nvPr/>
          </p:nvSpPr>
          <p:spPr bwMode="auto">
            <a:xfrm>
              <a:off x="4017717" y="255926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4" name="Line 100"/>
            <p:cNvSpPr>
              <a:spLocks noChangeShapeType="1"/>
            </p:cNvSpPr>
            <p:nvPr/>
          </p:nvSpPr>
          <p:spPr bwMode="auto">
            <a:xfrm>
              <a:off x="4017717" y="263840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5" name="Line 101"/>
            <p:cNvSpPr>
              <a:spLocks noChangeShapeType="1"/>
            </p:cNvSpPr>
            <p:nvPr/>
          </p:nvSpPr>
          <p:spPr bwMode="auto">
            <a:xfrm>
              <a:off x="4017717" y="271204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6" name="Line 102"/>
            <p:cNvSpPr>
              <a:spLocks noChangeShapeType="1"/>
            </p:cNvSpPr>
            <p:nvPr/>
          </p:nvSpPr>
          <p:spPr bwMode="auto">
            <a:xfrm>
              <a:off x="4017717" y="278898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37" name="Line 103"/>
            <p:cNvSpPr>
              <a:spLocks noChangeShapeType="1"/>
            </p:cNvSpPr>
            <p:nvPr/>
          </p:nvSpPr>
          <p:spPr bwMode="auto">
            <a:xfrm>
              <a:off x="4017717" y="286812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38" name="Line 104"/>
            <p:cNvSpPr>
              <a:spLocks noChangeShapeType="1"/>
            </p:cNvSpPr>
            <p:nvPr/>
          </p:nvSpPr>
          <p:spPr bwMode="auto">
            <a:xfrm>
              <a:off x="4017717" y="294286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39" name="Line 105"/>
            <p:cNvSpPr>
              <a:spLocks noChangeShapeType="1"/>
            </p:cNvSpPr>
            <p:nvPr/>
          </p:nvSpPr>
          <p:spPr bwMode="auto">
            <a:xfrm>
              <a:off x="4017717" y="302090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0" name="Line 106"/>
            <p:cNvSpPr>
              <a:spLocks noChangeShapeType="1"/>
            </p:cNvSpPr>
            <p:nvPr/>
          </p:nvSpPr>
          <p:spPr bwMode="auto">
            <a:xfrm>
              <a:off x="4017717" y="310003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1" name="Line 107"/>
            <p:cNvSpPr>
              <a:spLocks noChangeShapeType="1"/>
            </p:cNvSpPr>
            <p:nvPr/>
          </p:nvSpPr>
          <p:spPr bwMode="auto">
            <a:xfrm>
              <a:off x="4017717" y="3174779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2" name="Line 108"/>
            <p:cNvSpPr>
              <a:spLocks noChangeShapeType="1"/>
            </p:cNvSpPr>
            <p:nvPr/>
          </p:nvSpPr>
          <p:spPr bwMode="auto">
            <a:xfrm>
              <a:off x="4017717" y="325171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3" name="Line 109"/>
            <p:cNvSpPr>
              <a:spLocks noChangeShapeType="1"/>
            </p:cNvSpPr>
            <p:nvPr/>
          </p:nvSpPr>
          <p:spPr bwMode="auto">
            <a:xfrm>
              <a:off x="4017717" y="3330856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4" name="Line 110"/>
            <p:cNvSpPr>
              <a:spLocks noChangeShapeType="1"/>
            </p:cNvSpPr>
            <p:nvPr/>
          </p:nvSpPr>
          <p:spPr bwMode="auto">
            <a:xfrm>
              <a:off x="4017717" y="340559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5" name="Line 111"/>
            <p:cNvSpPr>
              <a:spLocks noChangeShapeType="1"/>
            </p:cNvSpPr>
            <p:nvPr/>
          </p:nvSpPr>
          <p:spPr bwMode="auto">
            <a:xfrm>
              <a:off x="4017717" y="348143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6" name="Line 112"/>
            <p:cNvSpPr>
              <a:spLocks noChangeShapeType="1"/>
            </p:cNvSpPr>
            <p:nvPr/>
          </p:nvSpPr>
          <p:spPr bwMode="auto">
            <a:xfrm>
              <a:off x="4017717" y="356057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7" name="Line 113"/>
            <p:cNvSpPr>
              <a:spLocks noChangeShapeType="1"/>
            </p:cNvSpPr>
            <p:nvPr/>
          </p:nvSpPr>
          <p:spPr bwMode="auto">
            <a:xfrm>
              <a:off x="4017717" y="363421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8" name="Line 114"/>
            <p:cNvSpPr>
              <a:spLocks noChangeShapeType="1"/>
            </p:cNvSpPr>
            <p:nvPr/>
          </p:nvSpPr>
          <p:spPr bwMode="auto">
            <a:xfrm>
              <a:off x="4017717" y="371005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9" name="Line 115"/>
            <p:cNvSpPr>
              <a:spLocks noChangeShapeType="1"/>
            </p:cNvSpPr>
            <p:nvPr/>
          </p:nvSpPr>
          <p:spPr bwMode="auto">
            <a:xfrm>
              <a:off x="4017717" y="3789196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0" name="Line 116"/>
            <p:cNvSpPr>
              <a:spLocks noChangeShapeType="1"/>
            </p:cNvSpPr>
            <p:nvPr/>
          </p:nvSpPr>
          <p:spPr bwMode="auto">
            <a:xfrm>
              <a:off x="4017717" y="3865036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1" name="Line 117"/>
            <p:cNvSpPr>
              <a:spLocks noChangeShapeType="1"/>
            </p:cNvSpPr>
            <p:nvPr/>
          </p:nvSpPr>
          <p:spPr bwMode="auto">
            <a:xfrm>
              <a:off x="4017717" y="394307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2" name="Line 118"/>
            <p:cNvSpPr>
              <a:spLocks noChangeShapeType="1"/>
            </p:cNvSpPr>
            <p:nvPr/>
          </p:nvSpPr>
          <p:spPr bwMode="auto">
            <a:xfrm>
              <a:off x="4017717" y="402221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3" name="Line 119"/>
            <p:cNvSpPr>
              <a:spLocks noChangeShapeType="1"/>
            </p:cNvSpPr>
            <p:nvPr/>
          </p:nvSpPr>
          <p:spPr bwMode="auto">
            <a:xfrm>
              <a:off x="4017717" y="4096954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4" name="Line 120"/>
            <p:cNvSpPr>
              <a:spLocks noChangeShapeType="1"/>
            </p:cNvSpPr>
            <p:nvPr/>
          </p:nvSpPr>
          <p:spPr bwMode="auto">
            <a:xfrm>
              <a:off x="4017717" y="417389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5" name="Line 121"/>
            <p:cNvSpPr>
              <a:spLocks noChangeShapeType="1"/>
            </p:cNvSpPr>
            <p:nvPr/>
          </p:nvSpPr>
          <p:spPr bwMode="auto">
            <a:xfrm>
              <a:off x="4017717" y="425303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6" name="Line 122"/>
            <p:cNvSpPr>
              <a:spLocks noChangeShapeType="1"/>
            </p:cNvSpPr>
            <p:nvPr/>
          </p:nvSpPr>
          <p:spPr bwMode="auto">
            <a:xfrm>
              <a:off x="4017717" y="432777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7" name="Line 123"/>
            <p:cNvSpPr>
              <a:spLocks noChangeShapeType="1"/>
            </p:cNvSpPr>
            <p:nvPr/>
          </p:nvSpPr>
          <p:spPr bwMode="auto">
            <a:xfrm>
              <a:off x="4017717" y="440251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8" name="Line 124"/>
            <p:cNvSpPr>
              <a:spLocks noChangeShapeType="1"/>
            </p:cNvSpPr>
            <p:nvPr/>
          </p:nvSpPr>
          <p:spPr bwMode="auto">
            <a:xfrm>
              <a:off x="4017717" y="448165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9" name="Line 125"/>
            <p:cNvSpPr>
              <a:spLocks noChangeShapeType="1"/>
            </p:cNvSpPr>
            <p:nvPr/>
          </p:nvSpPr>
          <p:spPr bwMode="auto">
            <a:xfrm>
              <a:off x="4017717" y="455529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0" name="Line 126"/>
            <p:cNvSpPr>
              <a:spLocks noChangeShapeType="1"/>
            </p:cNvSpPr>
            <p:nvPr/>
          </p:nvSpPr>
          <p:spPr bwMode="auto">
            <a:xfrm>
              <a:off x="4017717" y="463223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1" name="Line 127"/>
            <p:cNvSpPr>
              <a:spLocks noChangeShapeType="1"/>
            </p:cNvSpPr>
            <p:nvPr/>
          </p:nvSpPr>
          <p:spPr bwMode="auto">
            <a:xfrm>
              <a:off x="3858618" y="471356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2" name="Line 128"/>
            <p:cNvSpPr>
              <a:spLocks noChangeShapeType="1"/>
            </p:cNvSpPr>
            <p:nvPr/>
          </p:nvSpPr>
          <p:spPr bwMode="auto">
            <a:xfrm>
              <a:off x="3858618" y="478831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3" name="Line 129"/>
            <p:cNvSpPr>
              <a:spLocks noChangeShapeType="1"/>
            </p:cNvSpPr>
            <p:nvPr/>
          </p:nvSpPr>
          <p:spPr bwMode="auto">
            <a:xfrm>
              <a:off x="3858618" y="486634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4" name="Line 130"/>
            <p:cNvSpPr>
              <a:spLocks noChangeShapeType="1"/>
            </p:cNvSpPr>
            <p:nvPr/>
          </p:nvSpPr>
          <p:spPr bwMode="auto">
            <a:xfrm>
              <a:off x="3858618" y="49454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5" name="Line 131"/>
            <p:cNvSpPr>
              <a:spLocks noChangeShapeType="1"/>
            </p:cNvSpPr>
            <p:nvPr/>
          </p:nvSpPr>
          <p:spPr bwMode="auto">
            <a:xfrm>
              <a:off x="3858618" y="502132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6" name="Line 132"/>
            <p:cNvSpPr>
              <a:spLocks noChangeShapeType="1"/>
            </p:cNvSpPr>
            <p:nvPr/>
          </p:nvSpPr>
          <p:spPr bwMode="auto">
            <a:xfrm>
              <a:off x="3858618" y="509716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7" name="Line 133"/>
            <p:cNvSpPr>
              <a:spLocks noChangeShapeType="1"/>
            </p:cNvSpPr>
            <p:nvPr/>
          </p:nvSpPr>
          <p:spPr bwMode="auto">
            <a:xfrm>
              <a:off x="3858618" y="517630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8" name="Line 134"/>
            <p:cNvSpPr>
              <a:spLocks noChangeShapeType="1"/>
            </p:cNvSpPr>
            <p:nvPr/>
          </p:nvSpPr>
          <p:spPr bwMode="auto">
            <a:xfrm>
              <a:off x="3858618" y="525214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9" name="Line 135"/>
            <p:cNvSpPr>
              <a:spLocks noChangeShapeType="1"/>
            </p:cNvSpPr>
            <p:nvPr/>
          </p:nvSpPr>
          <p:spPr bwMode="auto">
            <a:xfrm>
              <a:off x="3858618" y="53268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0" name="Line 136"/>
            <p:cNvSpPr>
              <a:spLocks noChangeShapeType="1"/>
            </p:cNvSpPr>
            <p:nvPr/>
          </p:nvSpPr>
          <p:spPr bwMode="auto">
            <a:xfrm>
              <a:off x="3858618" y="540602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1" name="Line 137"/>
            <p:cNvSpPr>
              <a:spLocks noChangeShapeType="1"/>
            </p:cNvSpPr>
            <p:nvPr/>
          </p:nvSpPr>
          <p:spPr bwMode="auto">
            <a:xfrm>
              <a:off x="3858618" y="547966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2" name="Line 138"/>
            <p:cNvSpPr>
              <a:spLocks noChangeShapeType="1"/>
            </p:cNvSpPr>
            <p:nvPr/>
          </p:nvSpPr>
          <p:spPr bwMode="auto">
            <a:xfrm>
              <a:off x="3858618" y="555660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3" name="Line 139"/>
            <p:cNvSpPr>
              <a:spLocks noChangeShapeType="1"/>
            </p:cNvSpPr>
            <p:nvPr/>
          </p:nvSpPr>
          <p:spPr bwMode="auto">
            <a:xfrm>
              <a:off x="3858618" y="563574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4" name="Line 140"/>
            <p:cNvSpPr>
              <a:spLocks noChangeShapeType="1"/>
            </p:cNvSpPr>
            <p:nvPr/>
          </p:nvSpPr>
          <p:spPr bwMode="auto">
            <a:xfrm>
              <a:off x="5230051" y="471356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5" name="Line 141"/>
            <p:cNvSpPr>
              <a:spLocks noChangeShapeType="1"/>
            </p:cNvSpPr>
            <p:nvPr/>
          </p:nvSpPr>
          <p:spPr bwMode="auto">
            <a:xfrm>
              <a:off x="5230051" y="478831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6" name="Line 142"/>
            <p:cNvSpPr>
              <a:spLocks noChangeShapeType="1"/>
            </p:cNvSpPr>
            <p:nvPr/>
          </p:nvSpPr>
          <p:spPr bwMode="auto">
            <a:xfrm>
              <a:off x="5230051" y="486634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7" name="Line 143"/>
            <p:cNvSpPr>
              <a:spLocks noChangeShapeType="1"/>
            </p:cNvSpPr>
            <p:nvPr/>
          </p:nvSpPr>
          <p:spPr bwMode="auto">
            <a:xfrm>
              <a:off x="5230051" y="49454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8" name="Line 144"/>
            <p:cNvSpPr>
              <a:spLocks noChangeShapeType="1"/>
            </p:cNvSpPr>
            <p:nvPr/>
          </p:nvSpPr>
          <p:spPr bwMode="auto">
            <a:xfrm>
              <a:off x="5230051" y="502132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9" name="Line 145"/>
            <p:cNvSpPr>
              <a:spLocks noChangeShapeType="1"/>
            </p:cNvSpPr>
            <p:nvPr/>
          </p:nvSpPr>
          <p:spPr bwMode="auto">
            <a:xfrm>
              <a:off x="5230051" y="509716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0" name="Line 146"/>
            <p:cNvSpPr>
              <a:spLocks noChangeShapeType="1"/>
            </p:cNvSpPr>
            <p:nvPr/>
          </p:nvSpPr>
          <p:spPr bwMode="auto">
            <a:xfrm>
              <a:off x="5230051" y="517630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1" name="Line 147"/>
            <p:cNvSpPr>
              <a:spLocks noChangeShapeType="1"/>
            </p:cNvSpPr>
            <p:nvPr/>
          </p:nvSpPr>
          <p:spPr bwMode="auto">
            <a:xfrm>
              <a:off x="5230051" y="525214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2" name="Line 148"/>
            <p:cNvSpPr>
              <a:spLocks noChangeShapeType="1"/>
            </p:cNvSpPr>
            <p:nvPr/>
          </p:nvSpPr>
          <p:spPr bwMode="auto">
            <a:xfrm>
              <a:off x="5230051" y="53268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3" name="Line 149"/>
            <p:cNvSpPr>
              <a:spLocks noChangeShapeType="1"/>
            </p:cNvSpPr>
            <p:nvPr/>
          </p:nvSpPr>
          <p:spPr bwMode="auto">
            <a:xfrm>
              <a:off x="5230051" y="540602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4" name="Line 150"/>
            <p:cNvSpPr>
              <a:spLocks noChangeShapeType="1"/>
            </p:cNvSpPr>
            <p:nvPr/>
          </p:nvSpPr>
          <p:spPr bwMode="auto">
            <a:xfrm>
              <a:off x="5230051" y="547966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5" name="Line 151"/>
            <p:cNvSpPr>
              <a:spLocks noChangeShapeType="1"/>
            </p:cNvSpPr>
            <p:nvPr/>
          </p:nvSpPr>
          <p:spPr bwMode="auto">
            <a:xfrm>
              <a:off x="5230051" y="555660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6" name="Line 152"/>
            <p:cNvSpPr>
              <a:spLocks noChangeShapeType="1"/>
            </p:cNvSpPr>
            <p:nvPr/>
          </p:nvSpPr>
          <p:spPr bwMode="auto">
            <a:xfrm>
              <a:off x="5230051" y="563574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7" name="Line 153"/>
            <p:cNvSpPr>
              <a:spLocks noChangeShapeType="1"/>
            </p:cNvSpPr>
            <p:nvPr/>
          </p:nvSpPr>
          <p:spPr bwMode="auto">
            <a:xfrm>
              <a:off x="4017717" y="471137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8" name="Line 154"/>
            <p:cNvSpPr>
              <a:spLocks noChangeShapeType="1"/>
            </p:cNvSpPr>
            <p:nvPr/>
          </p:nvSpPr>
          <p:spPr bwMode="auto">
            <a:xfrm>
              <a:off x="4017717" y="478611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9" name="Line 155"/>
            <p:cNvSpPr>
              <a:spLocks noChangeShapeType="1"/>
            </p:cNvSpPr>
            <p:nvPr/>
          </p:nvSpPr>
          <p:spPr bwMode="auto">
            <a:xfrm>
              <a:off x="4017717" y="486415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0" name="Line 156"/>
            <p:cNvSpPr>
              <a:spLocks noChangeShapeType="1"/>
            </p:cNvSpPr>
            <p:nvPr/>
          </p:nvSpPr>
          <p:spPr bwMode="auto">
            <a:xfrm>
              <a:off x="4017717" y="494328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1" name="Line 157"/>
            <p:cNvSpPr>
              <a:spLocks noChangeShapeType="1"/>
            </p:cNvSpPr>
            <p:nvPr/>
          </p:nvSpPr>
          <p:spPr bwMode="auto">
            <a:xfrm>
              <a:off x="4017717" y="501912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2" name="Line 158"/>
            <p:cNvSpPr>
              <a:spLocks noChangeShapeType="1"/>
            </p:cNvSpPr>
            <p:nvPr/>
          </p:nvSpPr>
          <p:spPr bwMode="auto">
            <a:xfrm>
              <a:off x="4017717" y="5094969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3" name="Line 159"/>
            <p:cNvSpPr>
              <a:spLocks noChangeShapeType="1"/>
            </p:cNvSpPr>
            <p:nvPr/>
          </p:nvSpPr>
          <p:spPr bwMode="auto">
            <a:xfrm>
              <a:off x="4017717" y="5174106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4" name="Line 160"/>
            <p:cNvSpPr>
              <a:spLocks noChangeShapeType="1"/>
            </p:cNvSpPr>
            <p:nvPr/>
          </p:nvSpPr>
          <p:spPr bwMode="auto">
            <a:xfrm>
              <a:off x="4017717" y="524994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5" name="Line 161"/>
            <p:cNvSpPr>
              <a:spLocks noChangeShapeType="1"/>
            </p:cNvSpPr>
            <p:nvPr/>
          </p:nvSpPr>
          <p:spPr bwMode="auto">
            <a:xfrm>
              <a:off x="4017717" y="532468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6" name="Line 162"/>
            <p:cNvSpPr>
              <a:spLocks noChangeShapeType="1"/>
            </p:cNvSpPr>
            <p:nvPr/>
          </p:nvSpPr>
          <p:spPr bwMode="auto">
            <a:xfrm>
              <a:off x="4017717" y="5403826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7" name="Line 163"/>
            <p:cNvSpPr>
              <a:spLocks noChangeShapeType="1"/>
            </p:cNvSpPr>
            <p:nvPr/>
          </p:nvSpPr>
          <p:spPr bwMode="auto">
            <a:xfrm>
              <a:off x="4017717" y="547746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8" name="Line 164"/>
            <p:cNvSpPr>
              <a:spLocks noChangeShapeType="1"/>
            </p:cNvSpPr>
            <p:nvPr/>
          </p:nvSpPr>
          <p:spPr bwMode="auto">
            <a:xfrm>
              <a:off x="4017717" y="555440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9" name="Line 165"/>
            <p:cNvSpPr>
              <a:spLocks noChangeShapeType="1"/>
            </p:cNvSpPr>
            <p:nvPr/>
          </p:nvSpPr>
          <p:spPr bwMode="auto">
            <a:xfrm>
              <a:off x="4017717" y="563354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00" name="Line 166"/>
            <p:cNvSpPr>
              <a:spLocks noChangeShapeType="1"/>
            </p:cNvSpPr>
            <p:nvPr/>
          </p:nvSpPr>
          <p:spPr bwMode="auto">
            <a:xfrm>
              <a:off x="4017717" y="1330429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Line 167"/>
            <p:cNvSpPr>
              <a:spLocks noChangeShapeType="1"/>
            </p:cNvSpPr>
            <p:nvPr/>
          </p:nvSpPr>
          <p:spPr bwMode="auto">
            <a:xfrm>
              <a:off x="4017717" y="140956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2" name="Line 168"/>
            <p:cNvSpPr>
              <a:spLocks noChangeShapeType="1"/>
            </p:cNvSpPr>
            <p:nvPr/>
          </p:nvSpPr>
          <p:spPr bwMode="auto">
            <a:xfrm>
              <a:off x="4017717" y="148540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3" name="Line 169"/>
            <p:cNvSpPr>
              <a:spLocks noChangeShapeType="1"/>
            </p:cNvSpPr>
            <p:nvPr/>
          </p:nvSpPr>
          <p:spPr bwMode="auto">
            <a:xfrm>
              <a:off x="4017717" y="155795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4" name="Line 170"/>
            <p:cNvSpPr>
              <a:spLocks noChangeShapeType="1"/>
            </p:cNvSpPr>
            <p:nvPr/>
          </p:nvSpPr>
          <p:spPr bwMode="auto">
            <a:xfrm>
              <a:off x="4017717" y="163708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5" name="Line 171"/>
            <p:cNvSpPr>
              <a:spLocks noChangeShapeType="1"/>
            </p:cNvSpPr>
            <p:nvPr/>
          </p:nvSpPr>
          <p:spPr bwMode="auto">
            <a:xfrm>
              <a:off x="4017717" y="171073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6" name="Line 172"/>
            <p:cNvSpPr>
              <a:spLocks noChangeShapeType="1"/>
            </p:cNvSpPr>
            <p:nvPr/>
          </p:nvSpPr>
          <p:spPr bwMode="auto">
            <a:xfrm>
              <a:off x="4017717" y="178767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Line 173"/>
            <p:cNvSpPr>
              <a:spLocks noChangeShapeType="1"/>
            </p:cNvSpPr>
            <p:nvPr/>
          </p:nvSpPr>
          <p:spPr bwMode="auto">
            <a:xfrm>
              <a:off x="4017717" y="186680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8" name="Line 174"/>
            <p:cNvSpPr>
              <a:spLocks noChangeShapeType="1"/>
            </p:cNvSpPr>
            <p:nvPr/>
          </p:nvSpPr>
          <p:spPr bwMode="auto">
            <a:xfrm>
              <a:off x="4017717" y="1941549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9" name="Line 175"/>
            <p:cNvSpPr>
              <a:spLocks noChangeShapeType="1"/>
            </p:cNvSpPr>
            <p:nvPr/>
          </p:nvSpPr>
          <p:spPr bwMode="auto">
            <a:xfrm>
              <a:off x="4017717" y="201958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10" name="Line 176"/>
            <p:cNvSpPr>
              <a:spLocks noChangeShapeType="1"/>
            </p:cNvSpPr>
            <p:nvPr/>
          </p:nvSpPr>
          <p:spPr bwMode="auto">
            <a:xfrm>
              <a:off x="3858618" y="571158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1" name="Line 177"/>
            <p:cNvSpPr>
              <a:spLocks noChangeShapeType="1"/>
            </p:cNvSpPr>
            <p:nvPr/>
          </p:nvSpPr>
          <p:spPr bwMode="auto">
            <a:xfrm>
              <a:off x="3858618" y="578632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2" name="Line 178"/>
            <p:cNvSpPr>
              <a:spLocks noChangeShapeType="1"/>
            </p:cNvSpPr>
            <p:nvPr/>
          </p:nvSpPr>
          <p:spPr bwMode="auto">
            <a:xfrm>
              <a:off x="3858618" y="586436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3" name="Line 179"/>
            <p:cNvSpPr>
              <a:spLocks noChangeShapeType="1"/>
            </p:cNvSpPr>
            <p:nvPr/>
          </p:nvSpPr>
          <p:spPr bwMode="auto">
            <a:xfrm>
              <a:off x="3858618" y="594350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4" name="Line 180"/>
            <p:cNvSpPr>
              <a:spLocks noChangeShapeType="1"/>
            </p:cNvSpPr>
            <p:nvPr/>
          </p:nvSpPr>
          <p:spPr bwMode="auto">
            <a:xfrm>
              <a:off x="3858618" y="601934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5" name="Line 181"/>
            <p:cNvSpPr>
              <a:spLocks noChangeShapeType="1"/>
            </p:cNvSpPr>
            <p:nvPr/>
          </p:nvSpPr>
          <p:spPr bwMode="auto">
            <a:xfrm>
              <a:off x="3858618" y="609518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6" name="Line 182"/>
            <p:cNvSpPr>
              <a:spLocks noChangeShapeType="1"/>
            </p:cNvSpPr>
            <p:nvPr/>
          </p:nvSpPr>
          <p:spPr bwMode="auto">
            <a:xfrm>
              <a:off x="3858618" y="617432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7" name="Line 183"/>
            <p:cNvSpPr>
              <a:spLocks noChangeShapeType="1"/>
            </p:cNvSpPr>
            <p:nvPr/>
          </p:nvSpPr>
          <p:spPr bwMode="auto">
            <a:xfrm>
              <a:off x="3858618" y="625016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184"/>
            <p:cNvSpPr>
              <a:spLocks noChangeShapeType="1"/>
            </p:cNvSpPr>
            <p:nvPr/>
          </p:nvSpPr>
          <p:spPr bwMode="auto">
            <a:xfrm>
              <a:off x="3858618" y="632490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9" name="Line 190"/>
            <p:cNvSpPr>
              <a:spLocks noChangeShapeType="1"/>
            </p:cNvSpPr>
            <p:nvPr/>
          </p:nvSpPr>
          <p:spPr bwMode="auto">
            <a:xfrm>
              <a:off x="5230051" y="571158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0" name="Line 191"/>
            <p:cNvSpPr>
              <a:spLocks noChangeShapeType="1"/>
            </p:cNvSpPr>
            <p:nvPr/>
          </p:nvSpPr>
          <p:spPr bwMode="auto">
            <a:xfrm>
              <a:off x="5230051" y="578632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1" name="Line 192"/>
            <p:cNvSpPr>
              <a:spLocks noChangeShapeType="1"/>
            </p:cNvSpPr>
            <p:nvPr/>
          </p:nvSpPr>
          <p:spPr bwMode="auto">
            <a:xfrm>
              <a:off x="5230051" y="586436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2" name="Line 193"/>
            <p:cNvSpPr>
              <a:spLocks noChangeShapeType="1"/>
            </p:cNvSpPr>
            <p:nvPr/>
          </p:nvSpPr>
          <p:spPr bwMode="auto">
            <a:xfrm>
              <a:off x="5230051" y="594350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3" name="Line 194"/>
            <p:cNvSpPr>
              <a:spLocks noChangeShapeType="1"/>
            </p:cNvSpPr>
            <p:nvPr/>
          </p:nvSpPr>
          <p:spPr bwMode="auto">
            <a:xfrm>
              <a:off x="5230051" y="601934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4" name="Line 195"/>
            <p:cNvSpPr>
              <a:spLocks noChangeShapeType="1"/>
            </p:cNvSpPr>
            <p:nvPr/>
          </p:nvSpPr>
          <p:spPr bwMode="auto">
            <a:xfrm>
              <a:off x="5230051" y="609518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5" name="Line 196"/>
            <p:cNvSpPr>
              <a:spLocks noChangeShapeType="1"/>
            </p:cNvSpPr>
            <p:nvPr/>
          </p:nvSpPr>
          <p:spPr bwMode="auto">
            <a:xfrm>
              <a:off x="5230051" y="617432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6" name="Line 197"/>
            <p:cNvSpPr>
              <a:spLocks noChangeShapeType="1"/>
            </p:cNvSpPr>
            <p:nvPr/>
          </p:nvSpPr>
          <p:spPr bwMode="auto">
            <a:xfrm>
              <a:off x="5230051" y="625016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7" name="Line 198"/>
            <p:cNvSpPr>
              <a:spLocks noChangeShapeType="1"/>
            </p:cNvSpPr>
            <p:nvPr/>
          </p:nvSpPr>
          <p:spPr bwMode="auto">
            <a:xfrm>
              <a:off x="5230051" y="632490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8" name="Line 204"/>
            <p:cNvSpPr>
              <a:spLocks noChangeShapeType="1"/>
            </p:cNvSpPr>
            <p:nvPr/>
          </p:nvSpPr>
          <p:spPr bwMode="auto">
            <a:xfrm>
              <a:off x="4017717" y="570938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9" name="Line 205"/>
            <p:cNvSpPr>
              <a:spLocks noChangeShapeType="1"/>
            </p:cNvSpPr>
            <p:nvPr/>
          </p:nvSpPr>
          <p:spPr bwMode="auto">
            <a:xfrm>
              <a:off x="4017717" y="578412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0" name="Line 206"/>
            <p:cNvSpPr>
              <a:spLocks noChangeShapeType="1"/>
            </p:cNvSpPr>
            <p:nvPr/>
          </p:nvSpPr>
          <p:spPr bwMode="auto">
            <a:xfrm>
              <a:off x="4017717" y="586216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1" name="Line 207"/>
            <p:cNvSpPr>
              <a:spLocks noChangeShapeType="1"/>
            </p:cNvSpPr>
            <p:nvPr/>
          </p:nvSpPr>
          <p:spPr bwMode="auto">
            <a:xfrm>
              <a:off x="4017717" y="594130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2" name="Line 208"/>
            <p:cNvSpPr>
              <a:spLocks noChangeShapeType="1"/>
            </p:cNvSpPr>
            <p:nvPr/>
          </p:nvSpPr>
          <p:spPr bwMode="auto">
            <a:xfrm>
              <a:off x="4017717" y="601714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3" name="Line 209"/>
            <p:cNvSpPr>
              <a:spLocks noChangeShapeType="1"/>
            </p:cNvSpPr>
            <p:nvPr/>
          </p:nvSpPr>
          <p:spPr bwMode="auto">
            <a:xfrm>
              <a:off x="4017717" y="6092984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4" name="Line 210"/>
            <p:cNvSpPr>
              <a:spLocks noChangeShapeType="1"/>
            </p:cNvSpPr>
            <p:nvPr/>
          </p:nvSpPr>
          <p:spPr bwMode="auto">
            <a:xfrm>
              <a:off x="4017717" y="617212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5" name="Line 211"/>
            <p:cNvSpPr>
              <a:spLocks noChangeShapeType="1"/>
            </p:cNvSpPr>
            <p:nvPr/>
          </p:nvSpPr>
          <p:spPr bwMode="auto">
            <a:xfrm>
              <a:off x="4017717" y="624796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212"/>
            <p:cNvSpPr>
              <a:spLocks noChangeShapeType="1"/>
            </p:cNvSpPr>
            <p:nvPr/>
          </p:nvSpPr>
          <p:spPr bwMode="auto">
            <a:xfrm>
              <a:off x="4017717" y="632270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</p:grpSp>
      <p:sp>
        <p:nvSpPr>
          <p:cNvPr id="437" name="Line 218"/>
          <p:cNvSpPr>
            <a:spLocks noChangeShapeType="1"/>
          </p:cNvSpPr>
          <p:nvPr/>
        </p:nvSpPr>
        <p:spPr bwMode="auto">
          <a:xfrm>
            <a:off x="4017717" y="2690524"/>
            <a:ext cx="1151875" cy="14452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438" name="Rectangle 220"/>
          <p:cNvSpPr>
            <a:spLocks noChangeArrowheads="1"/>
          </p:cNvSpPr>
          <p:nvPr/>
        </p:nvSpPr>
        <p:spPr bwMode="auto">
          <a:xfrm>
            <a:off x="3404090" y="2529616"/>
            <a:ext cx="4808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ca-ES" sz="1000" b="1" dirty="0" smtClean="0">
                <a:solidFill>
                  <a:srgbClr val="0070C0"/>
                </a:solidFill>
              </a:rPr>
              <a:t>LIN</a:t>
            </a:r>
            <a:endParaRPr lang="ca-ES" sz="1000" b="1" i="1" dirty="0">
              <a:solidFill>
                <a:srgbClr val="0070C0"/>
              </a:solidFill>
            </a:endParaRPr>
          </a:p>
        </p:txBody>
      </p:sp>
      <p:sp>
        <p:nvSpPr>
          <p:cNvPr id="441" name="Rectangle 220"/>
          <p:cNvSpPr>
            <a:spLocks noChangeArrowheads="1"/>
          </p:cNvSpPr>
          <p:nvPr/>
        </p:nvSpPr>
        <p:spPr bwMode="auto">
          <a:xfrm>
            <a:off x="3526714" y="981036"/>
            <a:ext cx="6976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a-ES" sz="1000" b="1" dirty="0" smtClean="0">
                <a:solidFill>
                  <a:srgbClr val="000000"/>
                </a:solidFill>
              </a:rPr>
              <a:t>C ECO</a:t>
            </a:r>
            <a:endParaRPr lang="ca-ES" sz="1000" b="1" dirty="0">
              <a:solidFill>
                <a:srgbClr val="000000"/>
              </a:solidFill>
            </a:endParaRPr>
          </a:p>
        </p:txBody>
      </p:sp>
      <p:sp>
        <p:nvSpPr>
          <p:cNvPr id="442" name="Rectangle 220"/>
          <p:cNvSpPr>
            <a:spLocks noChangeArrowheads="1"/>
          </p:cNvSpPr>
          <p:nvPr/>
        </p:nvSpPr>
        <p:spPr bwMode="auto">
          <a:xfrm>
            <a:off x="4933961" y="981036"/>
            <a:ext cx="658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a-ES" sz="1000" b="1" dirty="0" smtClean="0">
                <a:solidFill>
                  <a:srgbClr val="000000"/>
                </a:solidFill>
              </a:rPr>
              <a:t>S ECO</a:t>
            </a:r>
            <a:endParaRPr lang="ca-ES" sz="1000" b="1" dirty="0">
              <a:solidFill>
                <a:srgbClr val="000000"/>
              </a:solidFill>
            </a:endParaRPr>
          </a:p>
        </p:txBody>
      </p:sp>
      <p:sp>
        <p:nvSpPr>
          <p:cNvPr id="444" name="Rectangle 220"/>
          <p:cNvSpPr>
            <a:spLocks noChangeArrowheads="1"/>
          </p:cNvSpPr>
          <p:nvPr/>
        </p:nvSpPr>
        <p:spPr bwMode="auto">
          <a:xfrm>
            <a:off x="1840810" y="2467831"/>
            <a:ext cx="1432800" cy="246221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ca-ES" sz="1000" b="1" dirty="0" smtClean="0">
                <a:solidFill>
                  <a:srgbClr val="0070C0"/>
                </a:solidFill>
              </a:rPr>
              <a:t>porta la línia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467" name="Rectangle 220"/>
          <p:cNvSpPr>
            <a:spLocks noChangeArrowheads="1"/>
          </p:cNvSpPr>
          <p:nvPr/>
        </p:nvSpPr>
        <p:spPr bwMode="auto">
          <a:xfrm>
            <a:off x="3894549" y="758515"/>
            <a:ext cx="136992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a-ES" sz="1000" b="1" dirty="0" smtClean="0">
                <a:solidFill>
                  <a:schemeClr val="tx2"/>
                </a:solidFill>
              </a:rPr>
              <a:t>diàleg PECO</a:t>
            </a:r>
            <a:endParaRPr lang="ca-ES" sz="1000" b="1" i="1" dirty="0">
              <a:solidFill>
                <a:schemeClr val="tx2"/>
              </a:solidFill>
            </a:endParaRPr>
          </a:p>
        </p:txBody>
      </p:sp>
      <p:sp>
        <p:nvSpPr>
          <p:cNvPr id="464" name="Rectangle 221"/>
          <p:cNvSpPr>
            <a:spLocks noChangeArrowheads="1"/>
          </p:cNvSpPr>
          <p:nvPr/>
        </p:nvSpPr>
        <p:spPr bwMode="auto">
          <a:xfrm>
            <a:off x="5285781" y="2776935"/>
            <a:ext cx="4996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a-ES" sz="1000" b="1" dirty="0" smtClean="0">
                <a:solidFill>
                  <a:srgbClr val="0070C0"/>
                </a:solidFill>
              </a:rPr>
              <a:t>LIN</a:t>
            </a:r>
            <a:endParaRPr lang="ca-ES" sz="1000" b="1" i="1" dirty="0">
              <a:solidFill>
                <a:srgbClr val="0070C0"/>
              </a:solidFill>
            </a:endParaRPr>
          </a:p>
        </p:txBody>
      </p:sp>
      <p:sp>
        <p:nvSpPr>
          <p:cNvPr id="466" name="Line 222"/>
          <p:cNvSpPr>
            <a:spLocks noChangeShapeType="1"/>
          </p:cNvSpPr>
          <p:nvPr/>
        </p:nvSpPr>
        <p:spPr bwMode="auto">
          <a:xfrm flipH="1">
            <a:off x="4005897" y="2884166"/>
            <a:ext cx="1155911" cy="34914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468" name="Rectangle 220"/>
          <p:cNvSpPr>
            <a:spLocks noChangeArrowheads="1"/>
          </p:cNvSpPr>
          <p:nvPr/>
        </p:nvSpPr>
        <p:spPr bwMode="auto">
          <a:xfrm>
            <a:off x="5902362" y="2694509"/>
            <a:ext cx="2045015" cy="246221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a-ES" sz="1000" b="1" dirty="0" smtClean="0">
                <a:solidFill>
                  <a:srgbClr val="0070C0"/>
                </a:solidFill>
              </a:rPr>
              <a:t>porta la línia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472" name="Rectangle 220"/>
          <p:cNvSpPr>
            <a:spLocks noChangeArrowheads="1"/>
          </p:cNvSpPr>
          <p:nvPr/>
        </p:nvSpPr>
        <p:spPr bwMode="auto">
          <a:xfrm>
            <a:off x="2006601" y="740396"/>
            <a:ext cx="15201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a-ES" sz="1000" b="1" dirty="0" smtClean="0">
                <a:solidFill>
                  <a:schemeClr val="tx2"/>
                </a:solidFill>
              </a:rPr>
              <a:t>C ECO:</a:t>
            </a:r>
          </a:p>
          <a:p>
            <a:r>
              <a:rPr lang="ca-ES" sz="1000" b="1" dirty="0">
                <a:solidFill>
                  <a:schemeClr val="tx2"/>
                </a:solidFill>
              </a:rPr>
              <a:t> </a:t>
            </a:r>
            <a:r>
              <a:rPr lang="ca-ES" sz="1000" b="1" dirty="0" smtClean="0">
                <a:solidFill>
                  <a:schemeClr val="tx2"/>
                </a:solidFill>
              </a:rPr>
              <a:t>@IP 11.11.11.11,</a:t>
            </a:r>
          </a:p>
          <a:p>
            <a:r>
              <a:rPr lang="ca-ES" sz="1000" b="1" dirty="0" smtClean="0">
                <a:solidFill>
                  <a:schemeClr val="tx2"/>
                </a:solidFill>
              </a:rPr>
              <a:t> #protocol 6 (TCP),</a:t>
            </a:r>
          </a:p>
          <a:p>
            <a:r>
              <a:rPr lang="ca-ES" sz="1000" b="1" dirty="0">
                <a:solidFill>
                  <a:schemeClr val="tx2"/>
                </a:solidFill>
              </a:rPr>
              <a:t> </a:t>
            </a:r>
            <a:r>
              <a:rPr lang="ca-ES" sz="1000" b="1" dirty="0" smtClean="0">
                <a:solidFill>
                  <a:schemeClr val="tx2"/>
                </a:solidFill>
              </a:rPr>
              <a:t>i #port 11111</a:t>
            </a:r>
          </a:p>
        </p:txBody>
      </p:sp>
      <p:sp>
        <p:nvSpPr>
          <p:cNvPr id="473" name="Rectangle 220"/>
          <p:cNvSpPr>
            <a:spLocks noChangeArrowheads="1"/>
          </p:cNvSpPr>
          <p:nvPr/>
        </p:nvSpPr>
        <p:spPr bwMode="auto">
          <a:xfrm>
            <a:off x="5825998" y="740396"/>
            <a:ext cx="14884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a-ES" sz="1000" b="1" dirty="0" smtClean="0">
                <a:solidFill>
                  <a:schemeClr val="tx2"/>
                </a:solidFill>
              </a:rPr>
              <a:t>S ECO:</a:t>
            </a:r>
          </a:p>
          <a:p>
            <a:r>
              <a:rPr lang="ca-ES" sz="1000" b="1" dirty="0">
                <a:solidFill>
                  <a:schemeClr val="tx2"/>
                </a:solidFill>
              </a:rPr>
              <a:t> </a:t>
            </a:r>
            <a:r>
              <a:rPr lang="ca-ES" sz="1000" b="1" dirty="0" smtClean="0">
                <a:solidFill>
                  <a:schemeClr val="tx2"/>
                </a:solidFill>
              </a:rPr>
              <a:t>@IP 22.22.22.22,</a:t>
            </a:r>
          </a:p>
          <a:p>
            <a:r>
              <a:rPr lang="ca-ES" sz="1000" b="1" dirty="0">
                <a:solidFill>
                  <a:schemeClr val="tx2"/>
                </a:solidFill>
              </a:rPr>
              <a:t> </a:t>
            </a:r>
            <a:r>
              <a:rPr lang="ca-ES" sz="1000" b="1" dirty="0" smtClean="0">
                <a:solidFill>
                  <a:schemeClr val="tx2"/>
                </a:solidFill>
              </a:rPr>
              <a:t>#protocol 6 (TCP),</a:t>
            </a:r>
          </a:p>
          <a:p>
            <a:r>
              <a:rPr lang="ca-ES" sz="1000" b="1" dirty="0" smtClean="0">
                <a:solidFill>
                  <a:schemeClr val="tx2"/>
                </a:solidFill>
              </a:rPr>
              <a:t> i #port 22222</a:t>
            </a:r>
            <a:endParaRPr lang="ca-ES" sz="1000" b="1" dirty="0">
              <a:solidFill>
                <a:schemeClr val="tx2"/>
              </a:solidFill>
            </a:endParaRPr>
          </a:p>
        </p:txBody>
      </p:sp>
      <p:sp>
        <p:nvSpPr>
          <p:cNvPr id="227" name="Text Box 72"/>
          <p:cNvSpPr txBox="1">
            <a:spLocks noChangeAspect="1" noChangeArrowheads="1"/>
          </p:cNvSpPr>
          <p:nvPr/>
        </p:nvSpPr>
        <p:spPr bwMode="auto">
          <a:xfrm>
            <a:off x="3943943" y="2015891"/>
            <a:ext cx="1260000" cy="3804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10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connexió TCP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10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iniciada pel C</a:t>
            </a:r>
            <a:endParaRPr kumimoji="0" lang="ca-ES" sz="10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8" name="Text Box 72"/>
          <p:cNvSpPr txBox="1">
            <a:spLocks noChangeAspect="1" noChangeArrowheads="1"/>
          </p:cNvSpPr>
          <p:nvPr/>
        </p:nvSpPr>
        <p:spPr bwMode="auto">
          <a:xfrm>
            <a:off x="3943943" y="4536841"/>
            <a:ext cx="1260000" cy="3804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10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desconnexió TCP iniciada pel C</a:t>
            </a:r>
            <a:endParaRPr kumimoji="0" lang="ca-ES" sz="1000" b="1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3" name="Oval 222"/>
          <p:cNvSpPr>
            <a:spLocks noChangeAspect="1"/>
          </p:cNvSpPr>
          <p:nvPr/>
        </p:nvSpPr>
        <p:spPr bwMode="auto">
          <a:xfrm>
            <a:off x="3825890" y="2142733"/>
            <a:ext cx="134441" cy="1350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a-ES" sz="1400" b="0" i="0" u="none" strike="noStrike" kern="120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5" name="Oval 224"/>
          <p:cNvSpPr>
            <a:spLocks noChangeAspect="1"/>
          </p:cNvSpPr>
          <p:nvPr/>
        </p:nvSpPr>
        <p:spPr bwMode="auto">
          <a:xfrm>
            <a:off x="5202035" y="2142733"/>
            <a:ext cx="134441" cy="135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a-ES" sz="1400" b="0" i="0" u="none" strike="noStrike" kern="120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4" name="Oval 223"/>
          <p:cNvSpPr>
            <a:spLocks noChangeAspect="1"/>
          </p:cNvSpPr>
          <p:nvPr/>
        </p:nvSpPr>
        <p:spPr bwMode="auto">
          <a:xfrm>
            <a:off x="3825890" y="4658659"/>
            <a:ext cx="134441" cy="1350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a-ES" sz="1400" dirty="0">
              <a:solidFill>
                <a:srgbClr val="000000"/>
              </a:solidFill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 bwMode="auto">
          <a:xfrm>
            <a:off x="5202035" y="4658659"/>
            <a:ext cx="134441" cy="135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a-ES" sz="1400" dirty="0">
              <a:solidFill>
                <a:srgbClr val="000000"/>
              </a:solidFill>
            </a:endParaRPr>
          </a:p>
        </p:txBody>
      </p:sp>
      <p:sp>
        <p:nvSpPr>
          <p:cNvPr id="236" name="Oval 235"/>
          <p:cNvSpPr>
            <a:spLocks noChangeAspect="1"/>
          </p:cNvSpPr>
          <p:nvPr/>
        </p:nvSpPr>
        <p:spPr bwMode="auto">
          <a:xfrm>
            <a:off x="3822275" y="4656951"/>
            <a:ext cx="134441" cy="1350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a-ES" sz="1400" b="0" i="0" u="none" strike="noStrike" kern="120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9" name="Oval 438"/>
          <p:cNvSpPr>
            <a:spLocks noChangeAspect="1"/>
          </p:cNvSpPr>
          <p:nvPr/>
        </p:nvSpPr>
        <p:spPr bwMode="auto">
          <a:xfrm>
            <a:off x="5198420" y="4656951"/>
            <a:ext cx="134441" cy="135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a-ES" sz="1400" b="0" i="0" u="none" strike="noStrike" kern="120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0" name="Line 218"/>
          <p:cNvSpPr>
            <a:spLocks noChangeShapeType="1"/>
          </p:cNvSpPr>
          <p:nvPr/>
        </p:nvSpPr>
        <p:spPr bwMode="auto">
          <a:xfrm>
            <a:off x="4017717" y="3403739"/>
            <a:ext cx="1162330" cy="91835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451" name="Rectangle 220"/>
          <p:cNvSpPr>
            <a:spLocks noChangeArrowheads="1"/>
          </p:cNvSpPr>
          <p:nvPr/>
        </p:nvSpPr>
        <p:spPr bwMode="auto">
          <a:xfrm>
            <a:off x="3404090" y="3242831"/>
            <a:ext cx="4808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ca-ES" sz="1000" b="1" dirty="0" smtClean="0">
                <a:solidFill>
                  <a:srgbClr val="0070C0"/>
                </a:solidFill>
              </a:rPr>
              <a:t>LIN</a:t>
            </a:r>
            <a:endParaRPr lang="ca-ES" sz="1000" b="1" i="1" dirty="0">
              <a:solidFill>
                <a:srgbClr val="0070C0"/>
              </a:solidFill>
            </a:endParaRPr>
          </a:p>
        </p:txBody>
      </p:sp>
      <p:sp>
        <p:nvSpPr>
          <p:cNvPr id="453" name="Rectangle 221"/>
          <p:cNvSpPr>
            <a:spLocks noChangeArrowheads="1"/>
          </p:cNvSpPr>
          <p:nvPr/>
        </p:nvSpPr>
        <p:spPr bwMode="auto">
          <a:xfrm>
            <a:off x="5285781" y="3361305"/>
            <a:ext cx="4996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a-ES" sz="1000" b="1" dirty="0" smtClean="0">
                <a:solidFill>
                  <a:srgbClr val="0070C0"/>
                </a:solidFill>
              </a:rPr>
              <a:t>LIN</a:t>
            </a:r>
            <a:endParaRPr lang="ca-ES" sz="1000" b="1" i="1" dirty="0">
              <a:solidFill>
                <a:srgbClr val="0070C0"/>
              </a:solidFill>
            </a:endParaRPr>
          </a:p>
        </p:txBody>
      </p:sp>
      <p:sp>
        <p:nvSpPr>
          <p:cNvPr id="454" name="Line 222"/>
          <p:cNvSpPr>
            <a:spLocks noChangeShapeType="1"/>
          </p:cNvSpPr>
          <p:nvPr/>
        </p:nvSpPr>
        <p:spPr bwMode="auto">
          <a:xfrm flipH="1">
            <a:off x="4017714" y="3550038"/>
            <a:ext cx="1144093" cy="157064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455" name="QuadreDeText 454"/>
          <p:cNvSpPr txBox="1"/>
          <p:nvPr/>
        </p:nvSpPr>
        <p:spPr>
          <a:xfrm>
            <a:off x="7024255" y="350518"/>
            <a:ext cx="1886793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ca-ES" sz="1000" dirty="0" smtClean="0">
                <a:solidFill>
                  <a:srgbClr val="FF0000"/>
                </a:solidFill>
              </a:rPr>
              <a:t>Tot això, és clar, ho heu d’adaptar al vostre cas (a la vostra captura de paquets)</a:t>
            </a:r>
            <a:endParaRPr lang="ca-E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 2"/>
          <p:cNvGrpSpPr/>
          <p:nvPr/>
        </p:nvGrpSpPr>
        <p:grpSpPr>
          <a:xfrm>
            <a:off x="3861159" y="1253490"/>
            <a:ext cx="1447800" cy="5150780"/>
            <a:chOff x="3861159" y="1253490"/>
            <a:chExt cx="1447800" cy="5150780"/>
          </a:xfrm>
        </p:grpSpPr>
        <p:sp>
          <p:nvSpPr>
            <p:cNvPr id="234" name="Line 3"/>
            <p:cNvSpPr>
              <a:spLocks noChangeShapeType="1"/>
            </p:cNvSpPr>
            <p:nvPr/>
          </p:nvSpPr>
          <p:spPr bwMode="auto">
            <a:xfrm>
              <a:off x="3861159" y="210092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37" name="Line 4"/>
            <p:cNvSpPr>
              <a:spLocks noChangeShapeType="1"/>
            </p:cNvSpPr>
            <p:nvPr/>
          </p:nvSpPr>
          <p:spPr bwMode="auto">
            <a:xfrm>
              <a:off x="3861159" y="218006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38" name="Line 5"/>
            <p:cNvSpPr>
              <a:spLocks noChangeShapeType="1"/>
            </p:cNvSpPr>
            <p:nvPr/>
          </p:nvSpPr>
          <p:spPr bwMode="auto">
            <a:xfrm>
              <a:off x="3861159" y="225590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39" name="Line 6"/>
            <p:cNvSpPr>
              <a:spLocks noChangeShapeType="1"/>
            </p:cNvSpPr>
            <p:nvPr/>
          </p:nvSpPr>
          <p:spPr bwMode="auto">
            <a:xfrm>
              <a:off x="3861159" y="233174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0" name="Line 7"/>
            <p:cNvSpPr>
              <a:spLocks noChangeShapeType="1"/>
            </p:cNvSpPr>
            <p:nvPr/>
          </p:nvSpPr>
          <p:spPr bwMode="auto">
            <a:xfrm>
              <a:off x="3861159" y="241088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1" name="Line 8"/>
            <p:cNvSpPr>
              <a:spLocks noChangeShapeType="1"/>
            </p:cNvSpPr>
            <p:nvPr/>
          </p:nvSpPr>
          <p:spPr bwMode="auto">
            <a:xfrm>
              <a:off x="3861159" y="248672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2" name="Line 9"/>
            <p:cNvSpPr>
              <a:spLocks noChangeShapeType="1"/>
            </p:cNvSpPr>
            <p:nvPr/>
          </p:nvSpPr>
          <p:spPr bwMode="auto">
            <a:xfrm>
              <a:off x="3861159" y="256146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3" name="Line 10"/>
            <p:cNvSpPr>
              <a:spLocks noChangeShapeType="1"/>
            </p:cNvSpPr>
            <p:nvPr/>
          </p:nvSpPr>
          <p:spPr bwMode="auto">
            <a:xfrm>
              <a:off x="3861159" y="264059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4" name="Line 11"/>
            <p:cNvSpPr>
              <a:spLocks noChangeShapeType="1"/>
            </p:cNvSpPr>
            <p:nvPr/>
          </p:nvSpPr>
          <p:spPr bwMode="auto">
            <a:xfrm>
              <a:off x="3861159" y="271424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45" name="Line 12"/>
            <p:cNvSpPr>
              <a:spLocks noChangeShapeType="1"/>
            </p:cNvSpPr>
            <p:nvPr/>
          </p:nvSpPr>
          <p:spPr bwMode="auto">
            <a:xfrm>
              <a:off x="3861159" y="279118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46" name="Line 13"/>
            <p:cNvSpPr>
              <a:spLocks noChangeShapeType="1"/>
            </p:cNvSpPr>
            <p:nvPr/>
          </p:nvSpPr>
          <p:spPr bwMode="auto">
            <a:xfrm>
              <a:off x="3861159" y="287031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47" name="Line 14"/>
            <p:cNvSpPr>
              <a:spLocks noChangeShapeType="1"/>
            </p:cNvSpPr>
            <p:nvPr/>
          </p:nvSpPr>
          <p:spPr bwMode="auto">
            <a:xfrm>
              <a:off x="3861159" y="294506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48" name="Line 15"/>
            <p:cNvSpPr>
              <a:spLocks noChangeShapeType="1"/>
            </p:cNvSpPr>
            <p:nvPr/>
          </p:nvSpPr>
          <p:spPr bwMode="auto">
            <a:xfrm>
              <a:off x="3861159" y="302309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49" name="Line 16"/>
            <p:cNvSpPr>
              <a:spLocks noChangeShapeType="1"/>
            </p:cNvSpPr>
            <p:nvPr/>
          </p:nvSpPr>
          <p:spPr bwMode="auto">
            <a:xfrm>
              <a:off x="3861159" y="310223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0" name="Line 17"/>
            <p:cNvSpPr>
              <a:spLocks noChangeShapeType="1"/>
            </p:cNvSpPr>
            <p:nvPr/>
          </p:nvSpPr>
          <p:spPr bwMode="auto">
            <a:xfrm>
              <a:off x="3861159" y="317697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1" name="Line 18"/>
            <p:cNvSpPr>
              <a:spLocks noChangeShapeType="1"/>
            </p:cNvSpPr>
            <p:nvPr/>
          </p:nvSpPr>
          <p:spPr bwMode="auto">
            <a:xfrm>
              <a:off x="3861159" y="325391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2" name="Line 19"/>
            <p:cNvSpPr>
              <a:spLocks noChangeShapeType="1"/>
            </p:cNvSpPr>
            <p:nvPr/>
          </p:nvSpPr>
          <p:spPr bwMode="auto">
            <a:xfrm>
              <a:off x="3861159" y="333305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3" name="Line 20"/>
            <p:cNvSpPr>
              <a:spLocks noChangeShapeType="1"/>
            </p:cNvSpPr>
            <p:nvPr/>
          </p:nvSpPr>
          <p:spPr bwMode="auto">
            <a:xfrm>
              <a:off x="3861159" y="340779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4" name="Line 21"/>
            <p:cNvSpPr>
              <a:spLocks noChangeShapeType="1"/>
            </p:cNvSpPr>
            <p:nvPr/>
          </p:nvSpPr>
          <p:spPr bwMode="auto">
            <a:xfrm>
              <a:off x="3861159" y="348363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5" name="Line 22"/>
            <p:cNvSpPr>
              <a:spLocks noChangeShapeType="1"/>
            </p:cNvSpPr>
            <p:nvPr/>
          </p:nvSpPr>
          <p:spPr bwMode="auto">
            <a:xfrm>
              <a:off x="3861159" y="356277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6" name="Line 23"/>
            <p:cNvSpPr>
              <a:spLocks noChangeShapeType="1"/>
            </p:cNvSpPr>
            <p:nvPr/>
          </p:nvSpPr>
          <p:spPr bwMode="auto">
            <a:xfrm>
              <a:off x="3861159" y="363641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7" name="Line 24"/>
            <p:cNvSpPr>
              <a:spLocks noChangeShapeType="1"/>
            </p:cNvSpPr>
            <p:nvPr/>
          </p:nvSpPr>
          <p:spPr bwMode="auto">
            <a:xfrm>
              <a:off x="3861159" y="371225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8" name="Line 25"/>
            <p:cNvSpPr>
              <a:spLocks noChangeShapeType="1"/>
            </p:cNvSpPr>
            <p:nvPr/>
          </p:nvSpPr>
          <p:spPr bwMode="auto">
            <a:xfrm>
              <a:off x="3861159" y="379139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59" name="Line 26"/>
            <p:cNvSpPr>
              <a:spLocks noChangeShapeType="1"/>
            </p:cNvSpPr>
            <p:nvPr/>
          </p:nvSpPr>
          <p:spPr bwMode="auto">
            <a:xfrm>
              <a:off x="3861159" y="386723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0" name="Line 27"/>
            <p:cNvSpPr>
              <a:spLocks noChangeShapeType="1"/>
            </p:cNvSpPr>
            <p:nvPr/>
          </p:nvSpPr>
          <p:spPr bwMode="auto">
            <a:xfrm>
              <a:off x="3861159" y="394527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1" name="Line 28"/>
            <p:cNvSpPr>
              <a:spLocks noChangeShapeType="1"/>
            </p:cNvSpPr>
            <p:nvPr/>
          </p:nvSpPr>
          <p:spPr bwMode="auto">
            <a:xfrm>
              <a:off x="3861159" y="402441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2" name="Line 29"/>
            <p:cNvSpPr>
              <a:spLocks noChangeShapeType="1"/>
            </p:cNvSpPr>
            <p:nvPr/>
          </p:nvSpPr>
          <p:spPr bwMode="auto">
            <a:xfrm>
              <a:off x="3861159" y="409915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3" name="Line 30"/>
            <p:cNvSpPr>
              <a:spLocks noChangeShapeType="1"/>
            </p:cNvSpPr>
            <p:nvPr/>
          </p:nvSpPr>
          <p:spPr bwMode="auto">
            <a:xfrm>
              <a:off x="3861159" y="417609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4" name="Line 31"/>
            <p:cNvSpPr>
              <a:spLocks noChangeShapeType="1"/>
            </p:cNvSpPr>
            <p:nvPr/>
          </p:nvSpPr>
          <p:spPr bwMode="auto">
            <a:xfrm>
              <a:off x="3861159" y="42552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5" name="Line 32"/>
            <p:cNvSpPr>
              <a:spLocks noChangeShapeType="1"/>
            </p:cNvSpPr>
            <p:nvPr/>
          </p:nvSpPr>
          <p:spPr bwMode="auto">
            <a:xfrm>
              <a:off x="3861159" y="432997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6" name="Line 33"/>
            <p:cNvSpPr>
              <a:spLocks noChangeShapeType="1"/>
            </p:cNvSpPr>
            <p:nvPr/>
          </p:nvSpPr>
          <p:spPr bwMode="auto">
            <a:xfrm>
              <a:off x="3861159" y="440471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7" name="Line 34"/>
            <p:cNvSpPr>
              <a:spLocks noChangeShapeType="1"/>
            </p:cNvSpPr>
            <p:nvPr/>
          </p:nvSpPr>
          <p:spPr bwMode="auto">
            <a:xfrm>
              <a:off x="3861159" y="448384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8" name="Line 35"/>
            <p:cNvSpPr>
              <a:spLocks noChangeShapeType="1"/>
            </p:cNvSpPr>
            <p:nvPr/>
          </p:nvSpPr>
          <p:spPr bwMode="auto">
            <a:xfrm>
              <a:off x="3861159" y="455749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69" name="Line 36"/>
            <p:cNvSpPr>
              <a:spLocks noChangeShapeType="1"/>
            </p:cNvSpPr>
            <p:nvPr/>
          </p:nvSpPr>
          <p:spPr bwMode="auto">
            <a:xfrm>
              <a:off x="3861159" y="463443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grpSp>
          <p:nvGrpSpPr>
            <p:cNvPr id="270" name="Agrupa 269"/>
            <p:cNvGrpSpPr/>
            <p:nvPr/>
          </p:nvGrpSpPr>
          <p:grpSpPr>
            <a:xfrm>
              <a:off x="3899343" y="1253490"/>
              <a:ext cx="1371432" cy="5150780"/>
              <a:chOff x="3623689" y="821413"/>
              <a:chExt cx="1371432" cy="5530850"/>
            </a:xfrm>
          </p:grpSpPr>
          <p:sp>
            <p:nvSpPr>
              <p:cNvPr id="271" name="Line 37"/>
              <p:cNvSpPr>
                <a:spLocks noChangeShapeType="1"/>
              </p:cNvSpPr>
              <p:nvPr/>
            </p:nvSpPr>
            <p:spPr bwMode="auto">
              <a:xfrm>
                <a:off x="3623689" y="821413"/>
                <a:ext cx="0" cy="55308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Line 38"/>
              <p:cNvSpPr>
                <a:spLocks noChangeShapeType="1"/>
              </p:cNvSpPr>
              <p:nvPr/>
            </p:nvSpPr>
            <p:spPr bwMode="auto">
              <a:xfrm>
                <a:off x="4995121" y="821413"/>
                <a:ext cx="0" cy="55308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3" name="Line 39"/>
            <p:cNvSpPr>
              <a:spLocks noChangeShapeType="1"/>
            </p:cNvSpPr>
            <p:nvPr/>
          </p:nvSpPr>
          <p:spPr bwMode="auto">
            <a:xfrm>
              <a:off x="5232592" y="210092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4" name="Line 40"/>
            <p:cNvSpPr>
              <a:spLocks noChangeShapeType="1"/>
            </p:cNvSpPr>
            <p:nvPr/>
          </p:nvSpPr>
          <p:spPr bwMode="auto">
            <a:xfrm>
              <a:off x="5232592" y="218006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5" name="Line 41"/>
            <p:cNvSpPr>
              <a:spLocks noChangeShapeType="1"/>
            </p:cNvSpPr>
            <p:nvPr/>
          </p:nvSpPr>
          <p:spPr bwMode="auto">
            <a:xfrm>
              <a:off x="5232592" y="225590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6" name="Line 42"/>
            <p:cNvSpPr>
              <a:spLocks noChangeShapeType="1"/>
            </p:cNvSpPr>
            <p:nvPr/>
          </p:nvSpPr>
          <p:spPr bwMode="auto">
            <a:xfrm>
              <a:off x="5232592" y="233174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7" name="Line 43"/>
            <p:cNvSpPr>
              <a:spLocks noChangeShapeType="1"/>
            </p:cNvSpPr>
            <p:nvPr/>
          </p:nvSpPr>
          <p:spPr bwMode="auto">
            <a:xfrm>
              <a:off x="5232592" y="241088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8" name="Line 44"/>
            <p:cNvSpPr>
              <a:spLocks noChangeShapeType="1"/>
            </p:cNvSpPr>
            <p:nvPr/>
          </p:nvSpPr>
          <p:spPr bwMode="auto">
            <a:xfrm>
              <a:off x="5232592" y="248672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79" name="Line 45"/>
            <p:cNvSpPr>
              <a:spLocks noChangeShapeType="1"/>
            </p:cNvSpPr>
            <p:nvPr/>
          </p:nvSpPr>
          <p:spPr bwMode="auto">
            <a:xfrm>
              <a:off x="5232592" y="256146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80" name="Line 46"/>
            <p:cNvSpPr>
              <a:spLocks noChangeShapeType="1"/>
            </p:cNvSpPr>
            <p:nvPr/>
          </p:nvSpPr>
          <p:spPr bwMode="auto">
            <a:xfrm>
              <a:off x="5232592" y="264059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81" name="Line 47"/>
            <p:cNvSpPr>
              <a:spLocks noChangeShapeType="1"/>
            </p:cNvSpPr>
            <p:nvPr/>
          </p:nvSpPr>
          <p:spPr bwMode="auto">
            <a:xfrm>
              <a:off x="5232592" y="271424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282" name="Line 48"/>
            <p:cNvSpPr>
              <a:spLocks noChangeShapeType="1"/>
            </p:cNvSpPr>
            <p:nvPr/>
          </p:nvSpPr>
          <p:spPr bwMode="auto">
            <a:xfrm>
              <a:off x="5232592" y="279118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3" name="Line 49"/>
            <p:cNvSpPr>
              <a:spLocks noChangeShapeType="1"/>
            </p:cNvSpPr>
            <p:nvPr/>
          </p:nvSpPr>
          <p:spPr bwMode="auto">
            <a:xfrm>
              <a:off x="5232592" y="287031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4" name="Line 50"/>
            <p:cNvSpPr>
              <a:spLocks noChangeShapeType="1"/>
            </p:cNvSpPr>
            <p:nvPr/>
          </p:nvSpPr>
          <p:spPr bwMode="auto">
            <a:xfrm>
              <a:off x="5232592" y="294506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5" name="Line 51"/>
            <p:cNvSpPr>
              <a:spLocks noChangeShapeType="1"/>
            </p:cNvSpPr>
            <p:nvPr/>
          </p:nvSpPr>
          <p:spPr bwMode="auto">
            <a:xfrm>
              <a:off x="5232592" y="302309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6" name="Line 52"/>
            <p:cNvSpPr>
              <a:spLocks noChangeShapeType="1"/>
            </p:cNvSpPr>
            <p:nvPr/>
          </p:nvSpPr>
          <p:spPr bwMode="auto">
            <a:xfrm>
              <a:off x="5232592" y="310223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7" name="Line 53"/>
            <p:cNvSpPr>
              <a:spLocks noChangeShapeType="1"/>
            </p:cNvSpPr>
            <p:nvPr/>
          </p:nvSpPr>
          <p:spPr bwMode="auto">
            <a:xfrm>
              <a:off x="5232592" y="317697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8" name="Line 54"/>
            <p:cNvSpPr>
              <a:spLocks noChangeShapeType="1"/>
            </p:cNvSpPr>
            <p:nvPr/>
          </p:nvSpPr>
          <p:spPr bwMode="auto">
            <a:xfrm>
              <a:off x="5232592" y="325391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89" name="Line 55"/>
            <p:cNvSpPr>
              <a:spLocks noChangeShapeType="1"/>
            </p:cNvSpPr>
            <p:nvPr/>
          </p:nvSpPr>
          <p:spPr bwMode="auto">
            <a:xfrm>
              <a:off x="5232592" y="333305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0" name="Line 56"/>
            <p:cNvSpPr>
              <a:spLocks noChangeShapeType="1"/>
            </p:cNvSpPr>
            <p:nvPr/>
          </p:nvSpPr>
          <p:spPr bwMode="auto">
            <a:xfrm>
              <a:off x="5232592" y="340779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1" name="Line 57"/>
            <p:cNvSpPr>
              <a:spLocks noChangeShapeType="1"/>
            </p:cNvSpPr>
            <p:nvPr/>
          </p:nvSpPr>
          <p:spPr bwMode="auto">
            <a:xfrm>
              <a:off x="5232592" y="348363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2" name="Line 58"/>
            <p:cNvSpPr>
              <a:spLocks noChangeShapeType="1"/>
            </p:cNvSpPr>
            <p:nvPr/>
          </p:nvSpPr>
          <p:spPr bwMode="auto">
            <a:xfrm>
              <a:off x="5232592" y="356277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3" name="Line 59"/>
            <p:cNvSpPr>
              <a:spLocks noChangeShapeType="1"/>
            </p:cNvSpPr>
            <p:nvPr/>
          </p:nvSpPr>
          <p:spPr bwMode="auto">
            <a:xfrm>
              <a:off x="5232592" y="363641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4" name="Line 60"/>
            <p:cNvSpPr>
              <a:spLocks noChangeShapeType="1"/>
            </p:cNvSpPr>
            <p:nvPr/>
          </p:nvSpPr>
          <p:spPr bwMode="auto">
            <a:xfrm>
              <a:off x="5232592" y="371225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5" name="Line 61"/>
            <p:cNvSpPr>
              <a:spLocks noChangeShapeType="1"/>
            </p:cNvSpPr>
            <p:nvPr/>
          </p:nvSpPr>
          <p:spPr bwMode="auto">
            <a:xfrm>
              <a:off x="5232592" y="379139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6" name="Line 62"/>
            <p:cNvSpPr>
              <a:spLocks noChangeShapeType="1"/>
            </p:cNvSpPr>
            <p:nvPr/>
          </p:nvSpPr>
          <p:spPr bwMode="auto">
            <a:xfrm>
              <a:off x="5232592" y="386723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7" name="Line 63"/>
            <p:cNvSpPr>
              <a:spLocks noChangeShapeType="1"/>
            </p:cNvSpPr>
            <p:nvPr/>
          </p:nvSpPr>
          <p:spPr bwMode="auto">
            <a:xfrm>
              <a:off x="5232592" y="394527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8" name="Line 64"/>
            <p:cNvSpPr>
              <a:spLocks noChangeShapeType="1"/>
            </p:cNvSpPr>
            <p:nvPr/>
          </p:nvSpPr>
          <p:spPr bwMode="auto">
            <a:xfrm>
              <a:off x="5232592" y="402441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299" name="Line 65"/>
            <p:cNvSpPr>
              <a:spLocks noChangeShapeType="1"/>
            </p:cNvSpPr>
            <p:nvPr/>
          </p:nvSpPr>
          <p:spPr bwMode="auto">
            <a:xfrm>
              <a:off x="5232592" y="409915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0" name="Line 66"/>
            <p:cNvSpPr>
              <a:spLocks noChangeShapeType="1"/>
            </p:cNvSpPr>
            <p:nvPr/>
          </p:nvSpPr>
          <p:spPr bwMode="auto">
            <a:xfrm>
              <a:off x="5232592" y="417609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1" name="Line 67"/>
            <p:cNvSpPr>
              <a:spLocks noChangeShapeType="1"/>
            </p:cNvSpPr>
            <p:nvPr/>
          </p:nvSpPr>
          <p:spPr bwMode="auto">
            <a:xfrm>
              <a:off x="5232592" y="42552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2" name="Line 68"/>
            <p:cNvSpPr>
              <a:spLocks noChangeShapeType="1"/>
            </p:cNvSpPr>
            <p:nvPr/>
          </p:nvSpPr>
          <p:spPr bwMode="auto">
            <a:xfrm>
              <a:off x="5232592" y="432997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3" name="Line 69"/>
            <p:cNvSpPr>
              <a:spLocks noChangeShapeType="1"/>
            </p:cNvSpPr>
            <p:nvPr/>
          </p:nvSpPr>
          <p:spPr bwMode="auto">
            <a:xfrm>
              <a:off x="5232592" y="440471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4" name="Line 70"/>
            <p:cNvSpPr>
              <a:spLocks noChangeShapeType="1"/>
            </p:cNvSpPr>
            <p:nvPr/>
          </p:nvSpPr>
          <p:spPr bwMode="auto">
            <a:xfrm>
              <a:off x="5232592" y="448384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5" name="Line 71"/>
            <p:cNvSpPr>
              <a:spLocks noChangeShapeType="1"/>
            </p:cNvSpPr>
            <p:nvPr/>
          </p:nvSpPr>
          <p:spPr bwMode="auto">
            <a:xfrm>
              <a:off x="5232592" y="455749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6" name="Line 72"/>
            <p:cNvSpPr>
              <a:spLocks noChangeShapeType="1"/>
            </p:cNvSpPr>
            <p:nvPr/>
          </p:nvSpPr>
          <p:spPr bwMode="auto">
            <a:xfrm>
              <a:off x="5232592" y="463443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07" name="Line 73"/>
            <p:cNvSpPr>
              <a:spLocks noChangeShapeType="1"/>
            </p:cNvSpPr>
            <p:nvPr/>
          </p:nvSpPr>
          <p:spPr bwMode="auto">
            <a:xfrm>
              <a:off x="3861159" y="13304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08" name="Line 74"/>
            <p:cNvSpPr>
              <a:spLocks noChangeShapeType="1"/>
            </p:cNvSpPr>
            <p:nvPr/>
          </p:nvSpPr>
          <p:spPr bwMode="auto">
            <a:xfrm>
              <a:off x="3861159" y="140956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09" name="Line 75"/>
            <p:cNvSpPr>
              <a:spLocks noChangeShapeType="1"/>
            </p:cNvSpPr>
            <p:nvPr/>
          </p:nvSpPr>
          <p:spPr bwMode="auto">
            <a:xfrm>
              <a:off x="3861159" y="148540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0" name="Line 76"/>
            <p:cNvSpPr>
              <a:spLocks noChangeShapeType="1"/>
            </p:cNvSpPr>
            <p:nvPr/>
          </p:nvSpPr>
          <p:spPr bwMode="auto">
            <a:xfrm>
              <a:off x="3861159" y="156014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1" name="Line 77"/>
            <p:cNvSpPr>
              <a:spLocks noChangeShapeType="1"/>
            </p:cNvSpPr>
            <p:nvPr/>
          </p:nvSpPr>
          <p:spPr bwMode="auto">
            <a:xfrm>
              <a:off x="3861159" y="163928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Line 78"/>
            <p:cNvSpPr>
              <a:spLocks noChangeShapeType="1"/>
            </p:cNvSpPr>
            <p:nvPr/>
          </p:nvSpPr>
          <p:spPr bwMode="auto">
            <a:xfrm>
              <a:off x="3861159" y="17129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3" name="Line 79"/>
            <p:cNvSpPr>
              <a:spLocks noChangeShapeType="1"/>
            </p:cNvSpPr>
            <p:nvPr/>
          </p:nvSpPr>
          <p:spPr bwMode="auto">
            <a:xfrm>
              <a:off x="3861159" y="178986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4" name="Line 80"/>
            <p:cNvSpPr>
              <a:spLocks noChangeShapeType="1"/>
            </p:cNvSpPr>
            <p:nvPr/>
          </p:nvSpPr>
          <p:spPr bwMode="auto">
            <a:xfrm>
              <a:off x="3861159" y="186900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5" name="Line 81"/>
            <p:cNvSpPr>
              <a:spLocks noChangeShapeType="1"/>
            </p:cNvSpPr>
            <p:nvPr/>
          </p:nvSpPr>
          <p:spPr bwMode="auto">
            <a:xfrm>
              <a:off x="3861159" y="194374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6" name="Line 82"/>
            <p:cNvSpPr>
              <a:spLocks noChangeShapeType="1"/>
            </p:cNvSpPr>
            <p:nvPr/>
          </p:nvSpPr>
          <p:spPr bwMode="auto">
            <a:xfrm>
              <a:off x="3861159" y="20217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7" name="Line 83"/>
            <p:cNvSpPr>
              <a:spLocks noChangeShapeType="1"/>
            </p:cNvSpPr>
            <p:nvPr/>
          </p:nvSpPr>
          <p:spPr bwMode="auto">
            <a:xfrm>
              <a:off x="5232592" y="13304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8" name="Line 84"/>
            <p:cNvSpPr>
              <a:spLocks noChangeShapeType="1"/>
            </p:cNvSpPr>
            <p:nvPr/>
          </p:nvSpPr>
          <p:spPr bwMode="auto">
            <a:xfrm>
              <a:off x="5232592" y="140956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19" name="Line 85"/>
            <p:cNvSpPr>
              <a:spLocks noChangeShapeType="1"/>
            </p:cNvSpPr>
            <p:nvPr/>
          </p:nvSpPr>
          <p:spPr bwMode="auto">
            <a:xfrm>
              <a:off x="5232592" y="148540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0" name="Line 86"/>
            <p:cNvSpPr>
              <a:spLocks noChangeShapeType="1"/>
            </p:cNvSpPr>
            <p:nvPr/>
          </p:nvSpPr>
          <p:spPr bwMode="auto">
            <a:xfrm>
              <a:off x="5232592" y="156014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1" name="Line 87"/>
            <p:cNvSpPr>
              <a:spLocks noChangeShapeType="1"/>
            </p:cNvSpPr>
            <p:nvPr/>
          </p:nvSpPr>
          <p:spPr bwMode="auto">
            <a:xfrm>
              <a:off x="5232592" y="163928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2" name="Line 88"/>
            <p:cNvSpPr>
              <a:spLocks noChangeShapeType="1"/>
            </p:cNvSpPr>
            <p:nvPr/>
          </p:nvSpPr>
          <p:spPr bwMode="auto">
            <a:xfrm>
              <a:off x="5232592" y="171292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3" name="Line 89"/>
            <p:cNvSpPr>
              <a:spLocks noChangeShapeType="1"/>
            </p:cNvSpPr>
            <p:nvPr/>
          </p:nvSpPr>
          <p:spPr bwMode="auto">
            <a:xfrm>
              <a:off x="5232592" y="178986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4" name="Line 90"/>
            <p:cNvSpPr>
              <a:spLocks noChangeShapeType="1"/>
            </p:cNvSpPr>
            <p:nvPr/>
          </p:nvSpPr>
          <p:spPr bwMode="auto">
            <a:xfrm>
              <a:off x="5232592" y="186900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5" name="Line 91"/>
            <p:cNvSpPr>
              <a:spLocks noChangeShapeType="1"/>
            </p:cNvSpPr>
            <p:nvPr/>
          </p:nvSpPr>
          <p:spPr bwMode="auto">
            <a:xfrm>
              <a:off x="5232592" y="194374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6" name="Line 92"/>
            <p:cNvSpPr>
              <a:spLocks noChangeShapeType="1"/>
            </p:cNvSpPr>
            <p:nvPr/>
          </p:nvSpPr>
          <p:spPr bwMode="auto">
            <a:xfrm>
              <a:off x="5232592" y="20217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7" name="Line 93"/>
            <p:cNvSpPr>
              <a:spLocks noChangeShapeType="1"/>
            </p:cNvSpPr>
            <p:nvPr/>
          </p:nvSpPr>
          <p:spPr bwMode="auto">
            <a:xfrm>
              <a:off x="4020258" y="209872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8" name="Line 94"/>
            <p:cNvSpPr>
              <a:spLocks noChangeShapeType="1"/>
            </p:cNvSpPr>
            <p:nvPr/>
          </p:nvSpPr>
          <p:spPr bwMode="auto">
            <a:xfrm>
              <a:off x="4020258" y="217786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29" name="Line 95"/>
            <p:cNvSpPr>
              <a:spLocks noChangeShapeType="1"/>
            </p:cNvSpPr>
            <p:nvPr/>
          </p:nvSpPr>
          <p:spPr bwMode="auto">
            <a:xfrm>
              <a:off x="4020258" y="225370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0" name="Line 96"/>
            <p:cNvSpPr>
              <a:spLocks noChangeShapeType="1"/>
            </p:cNvSpPr>
            <p:nvPr/>
          </p:nvSpPr>
          <p:spPr bwMode="auto">
            <a:xfrm>
              <a:off x="4020258" y="2329544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1" name="Line 97"/>
            <p:cNvSpPr>
              <a:spLocks noChangeShapeType="1"/>
            </p:cNvSpPr>
            <p:nvPr/>
          </p:nvSpPr>
          <p:spPr bwMode="auto">
            <a:xfrm>
              <a:off x="4020258" y="240868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2" name="Line 98"/>
            <p:cNvSpPr>
              <a:spLocks noChangeShapeType="1"/>
            </p:cNvSpPr>
            <p:nvPr/>
          </p:nvSpPr>
          <p:spPr bwMode="auto">
            <a:xfrm>
              <a:off x="4020258" y="248452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3" name="Line 99"/>
            <p:cNvSpPr>
              <a:spLocks noChangeShapeType="1"/>
            </p:cNvSpPr>
            <p:nvPr/>
          </p:nvSpPr>
          <p:spPr bwMode="auto">
            <a:xfrm>
              <a:off x="4020258" y="255926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4" name="Line 100"/>
            <p:cNvSpPr>
              <a:spLocks noChangeShapeType="1"/>
            </p:cNvSpPr>
            <p:nvPr/>
          </p:nvSpPr>
          <p:spPr bwMode="auto">
            <a:xfrm>
              <a:off x="4020258" y="263840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5" name="Line 101"/>
            <p:cNvSpPr>
              <a:spLocks noChangeShapeType="1"/>
            </p:cNvSpPr>
            <p:nvPr/>
          </p:nvSpPr>
          <p:spPr bwMode="auto">
            <a:xfrm>
              <a:off x="4020258" y="271204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336" name="Line 102"/>
            <p:cNvSpPr>
              <a:spLocks noChangeShapeType="1"/>
            </p:cNvSpPr>
            <p:nvPr/>
          </p:nvSpPr>
          <p:spPr bwMode="auto">
            <a:xfrm>
              <a:off x="4020258" y="278898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37" name="Line 103"/>
            <p:cNvSpPr>
              <a:spLocks noChangeShapeType="1"/>
            </p:cNvSpPr>
            <p:nvPr/>
          </p:nvSpPr>
          <p:spPr bwMode="auto">
            <a:xfrm>
              <a:off x="4020258" y="286812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38" name="Line 104"/>
            <p:cNvSpPr>
              <a:spLocks noChangeShapeType="1"/>
            </p:cNvSpPr>
            <p:nvPr/>
          </p:nvSpPr>
          <p:spPr bwMode="auto">
            <a:xfrm>
              <a:off x="4020258" y="294286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39" name="Line 105"/>
            <p:cNvSpPr>
              <a:spLocks noChangeShapeType="1"/>
            </p:cNvSpPr>
            <p:nvPr/>
          </p:nvSpPr>
          <p:spPr bwMode="auto">
            <a:xfrm>
              <a:off x="4020258" y="302090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0" name="Line 106"/>
            <p:cNvSpPr>
              <a:spLocks noChangeShapeType="1"/>
            </p:cNvSpPr>
            <p:nvPr/>
          </p:nvSpPr>
          <p:spPr bwMode="auto">
            <a:xfrm>
              <a:off x="4020258" y="310003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1" name="Line 107"/>
            <p:cNvSpPr>
              <a:spLocks noChangeShapeType="1"/>
            </p:cNvSpPr>
            <p:nvPr/>
          </p:nvSpPr>
          <p:spPr bwMode="auto">
            <a:xfrm>
              <a:off x="4020258" y="3174779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2" name="Line 108"/>
            <p:cNvSpPr>
              <a:spLocks noChangeShapeType="1"/>
            </p:cNvSpPr>
            <p:nvPr/>
          </p:nvSpPr>
          <p:spPr bwMode="auto">
            <a:xfrm>
              <a:off x="4020258" y="325171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3" name="Line 109"/>
            <p:cNvSpPr>
              <a:spLocks noChangeShapeType="1"/>
            </p:cNvSpPr>
            <p:nvPr/>
          </p:nvSpPr>
          <p:spPr bwMode="auto">
            <a:xfrm>
              <a:off x="4020258" y="3330856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4" name="Line 110"/>
            <p:cNvSpPr>
              <a:spLocks noChangeShapeType="1"/>
            </p:cNvSpPr>
            <p:nvPr/>
          </p:nvSpPr>
          <p:spPr bwMode="auto">
            <a:xfrm>
              <a:off x="4020258" y="340559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5" name="Line 111"/>
            <p:cNvSpPr>
              <a:spLocks noChangeShapeType="1"/>
            </p:cNvSpPr>
            <p:nvPr/>
          </p:nvSpPr>
          <p:spPr bwMode="auto">
            <a:xfrm>
              <a:off x="4020258" y="348143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6" name="Line 112"/>
            <p:cNvSpPr>
              <a:spLocks noChangeShapeType="1"/>
            </p:cNvSpPr>
            <p:nvPr/>
          </p:nvSpPr>
          <p:spPr bwMode="auto">
            <a:xfrm>
              <a:off x="4020258" y="356057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7" name="Line 113"/>
            <p:cNvSpPr>
              <a:spLocks noChangeShapeType="1"/>
            </p:cNvSpPr>
            <p:nvPr/>
          </p:nvSpPr>
          <p:spPr bwMode="auto">
            <a:xfrm>
              <a:off x="4020258" y="363421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8" name="Line 114"/>
            <p:cNvSpPr>
              <a:spLocks noChangeShapeType="1"/>
            </p:cNvSpPr>
            <p:nvPr/>
          </p:nvSpPr>
          <p:spPr bwMode="auto">
            <a:xfrm>
              <a:off x="4020258" y="371005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49" name="Line 115"/>
            <p:cNvSpPr>
              <a:spLocks noChangeShapeType="1"/>
            </p:cNvSpPr>
            <p:nvPr/>
          </p:nvSpPr>
          <p:spPr bwMode="auto">
            <a:xfrm>
              <a:off x="4020258" y="3789196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0" name="Line 116"/>
            <p:cNvSpPr>
              <a:spLocks noChangeShapeType="1"/>
            </p:cNvSpPr>
            <p:nvPr/>
          </p:nvSpPr>
          <p:spPr bwMode="auto">
            <a:xfrm>
              <a:off x="4020258" y="3865036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1" name="Line 117"/>
            <p:cNvSpPr>
              <a:spLocks noChangeShapeType="1"/>
            </p:cNvSpPr>
            <p:nvPr/>
          </p:nvSpPr>
          <p:spPr bwMode="auto">
            <a:xfrm>
              <a:off x="4020258" y="394307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2" name="Line 118"/>
            <p:cNvSpPr>
              <a:spLocks noChangeShapeType="1"/>
            </p:cNvSpPr>
            <p:nvPr/>
          </p:nvSpPr>
          <p:spPr bwMode="auto">
            <a:xfrm>
              <a:off x="4020258" y="402221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3" name="Line 119"/>
            <p:cNvSpPr>
              <a:spLocks noChangeShapeType="1"/>
            </p:cNvSpPr>
            <p:nvPr/>
          </p:nvSpPr>
          <p:spPr bwMode="auto">
            <a:xfrm>
              <a:off x="4020258" y="4096954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4" name="Line 120"/>
            <p:cNvSpPr>
              <a:spLocks noChangeShapeType="1"/>
            </p:cNvSpPr>
            <p:nvPr/>
          </p:nvSpPr>
          <p:spPr bwMode="auto">
            <a:xfrm>
              <a:off x="4020258" y="417389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5" name="Line 121"/>
            <p:cNvSpPr>
              <a:spLocks noChangeShapeType="1"/>
            </p:cNvSpPr>
            <p:nvPr/>
          </p:nvSpPr>
          <p:spPr bwMode="auto">
            <a:xfrm>
              <a:off x="4020258" y="425303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6" name="Line 122"/>
            <p:cNvSpPr>
              <a:spLocks noChangeShapeType="1"/>
            </p:cNvSpPr>
            <p:nvPr/>
          </p:nvSpPr>
          <p:spPr bwMode="auto">
            <a:xfrm>
              <a:off x="4020258" y="432777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7" name="Line 123"/>
            <p:cNvSpPr>
              <a:spLocks noChangeShapeType="1"/>
            </p:cNvSpPr>
            <p:nvPr/>
          </p:nvSpPr>
          <p:spPr bwMode="auto">
            <a:xfrm>
              <a:off x="4020258" y="440251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8" name="Line 124"/>
            <p:cNvSpPr>
              <a:spLocks noChangeShapeType="1"/>
            </p:cNvSpPr>
            <p:nvPr/>
          </p:nvSpPr>
          <p:spPr bwMode="auto">
            <a:xfrm>
              <a:off x="4020258" y="448165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59" name="Line 125"/>
            <p:cNvSpPr>
              <a:spLocks noChangeShapeType="1"/>
            </p:cNvSpPr>
            <p:nvPr/>
          </p:nvSpPr>
          <p:spPr bwMode="auto">
            <a:xfrm>
              <a:off x="4020258" y="455529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0" name="Line 126"/>
            <p:cNvSpPr>
              <a:spLocks noChangeShapeType="1"/>
            </p:cNvSpPr>
            <p:nvPr/>
          </p:nvSpPr>
          <p:spPr bwMode="auto">
            <a:xfrm>
              <a:off x="4020258" y="463223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1" name="Line 127"/>
            <p:cNvSpPr>
              <a:spLocks noChangeShapeType="1"/>
            </p:cNvSpPr>
            <p:nvPr/>
          </p:nvSpPr>
          <p:spPr bwMode="auto">
            <a:xfrm>
              <a:off x="3861159" y="471356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2" name="Line 128"/>
            <p:cNvSpPr>
              <a:spLocks noChangeShapeType="1"/>
            </p:cNvSpPr>
            <p:nvPr/>
          </p:nvSpPr>
          <p:spPr bwMode="auto">
            <a:xfrm>
              <a:off x="3861159" y="478831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3" name="Line 129"/>
            <p:cNvSpPr>
              <a:spLocks noChangeShapeType="1"/>
            </p:cNvSpPr>
            <p:nvPr/>
          </p:nvSpPr>
          <p:spPr bwMode="auto">
            <a:xfrm>
              <a:off x="3861159" y="486634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4" name="Line 130"/>
            <p:cNvSpPr>
              <a:spLocks noChangeShapeType="1"/>
            </p:cNvSpPr>
            <p:nvPr/>
          </p:nvSpPr>
          <p:spPr bwMode="auto">
            <a:xfrm>
              <a:off x="3861159" y="49454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5" name="Line 131"/>
            <p:cNvSpPr>
              <a:spLocks noChangeShapeType="1"/>
            </p:cNvSpPr>
            <p:nvPr/>
          </p:nvSpPr>
          <p:spPr bwMode="auto">
            <a:xfrm>
              <a:off x="3861159" y="502132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6" name="Line 132"/>
            <p:cNvSpPr>
              <a:spLocks noChangeShapeType="1"/>
            </p:cNvSpPr>
            <p:nvPr/>
          </p:nvSpPr>
          <p:spPr bwMode="auto">
            <a:xfrm>
              <a:off x="3861159" y="509716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7" name="Line 133"/>
            <p:cNvSpPr>
              <a:spLocks noChangeShapeType="1"/>
            </p:cNvSpPr>
            <p:nvPr/>
          </p:nvSpPr>
          <p:spPr bwMode="auto">
            <a:xfrm>
              <a:off x="3861159" y="517630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8" name="Line 134"/>
            <p:cNvSpPr>
              <a:spLocks noChangeShapeType="1"/>
            </p:cNvSpPr>
            <p:nvPr/>
          </p:nvSpPr>
          <p:spPr bwMode="auto">
            <a:xfrm>
              <a:off x="3861159" y="525214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69" name="Line 135"/>
            <p:cNvSpPr>
              <a:spLocks noChangeShapeType="1"/>
            </p:cNvSpPr>
            <p:nvPr/>
          </p:nvSpPr>
          <p:spPr bwMode="auto">
            <a:xfrm>
              <a:off x="3861159" y="53268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0" name="Line 136"/>
            <p:cNvSpPr>
              <a:spLocks noChangeShapeType="1"/>
            </p:cNvSpPr>
            <p:nvPr/>
          </p:nvSpPr>
          <p:spPr bwMode="auto">
            <a:xfrm>
              <a:off x="3861159" y="540602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1" name="Line 137"/>
            <p:cNvSpPr>
              <a:spLocks noChangeShapeType="1"/>
            </p:cNvSpPr>
            <p:nvPr/>
          </p:nvSpPr>
          <p:spPr bwMode="auto">
            <a:xfrm>
              <a:off x="3861159" y="547966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2" name="Line 138"/>
            <p:cNvSpPr>
              <a:spLocks noChangeShapeType="1"/>
            </p:cNvSpPr>
            <p:nvPr/>
          </p:nvSpPr>
          <p:spPr bwMode="auto">
            <a:xfrm>
              <a:off x="3861159" y="555660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3" name="Line 139"/>
            <p:cNvSpPr>
              <a:spLocks noChangeShapeType="1"/>
            </p:cNvSpPr>
            <p:nvPr/>
          </p:nvSpPr>
          <p:spPr bwMode="auto">
            <a:xfrm>
              <a:off x="3861159" y="563574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4" name="Line 140"/>
            <p:cNvSpPr>
              <a:spLocks noChangeShapeType="1"/>
            </p:cNvSpPr>
            <p:nvPr/>
          </p:nvSpPr>
          <p:spPr bwMode="auto">
            <a:xfrm>
              <a:off x="5232592" y="4713569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5" name="Line 141"/>
            <p:cNvSpPr>
              <a:spLocks noChangeShapeType="1"/>
            </p:cNvSpPr>
            <p:nvPr/>
          </p:nvSpPr>
          <p:spPr bwMode="auto">
            <a:xfrm>
              <a:off x="5232592" y="478831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6" name="Line 142"/>
            <p:cNvSpPr>
              <a:spLocks noChangeShapeType="1"/>
            </p:cNvSpPr>
            <p:nvPr/>
          </p:nvSpPr>
          <p:spPr bwMode="auto">
            <a:xfrm>
              <a:off x="5232592" y="4866348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7" name="Line 143"/>
            <p:cNvSpPr>
              <a:spLocks noChangeShapeType="1"/>
            </p:cNvSpPr>
            <p:nvPr/>
          </p:nvSpPr>
          <p:spPr bwMode="auto">
            <a:xfrm>
              <a:off x="5232592" y="49454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8" name="Line 144"/>
            <p:cNvSpPr>
              <a:spLocks noChangeShapeType="1"/>
            </p:cNvSpPr>
            <p:nvPr/>
          </p:nvSpPr>
          <p:spPr bwMode="auto">
            <a:xfrm>
              <a:off x="5232592" y="502132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79" name="Line 145"/>
            <p:cNvSpPr>
              <a:spLocks noChangeShapeType="1"/>
            </p:cNvSpPr>
            <p:nvPr/>
          </p:nvSpPr>
          <p:spPr bwMode="auto">
            <a:xfrm>
              <a:off x="5232592" y="5097167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0" name="Line 146"/>
            <p:cNvSpPr>
              <a:spLocks noChangeShapeType="1"/>
            </p:cNvSpPr>
            <p:nvPr/>
          </p:nvSpPr>
          <p:spPr bwMode="auto">
            <a:xfrm>
              <a:off x="5232592" y="517630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1" name="Line 147"/>
            <p:cNvSpPr>
              <a:spLocks noChangeShapeType="1"/>
            </p:cNvSpPr>
            <p:nvPr/>
          </p:nvSpPr>
          <p:spPr bwMode="auto">
            <a:xfrm>
              <a:off x="5232592" y="525214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2" name="Line 148"/>
            <p:cNvSpPr>
              <a:spLocks noChangeShapeType="1"/>
            </p:cNvSpPr>
            <p:nvPr/>
          </p:nvSpPr>
          <p:spPr bwMode="auto">
            <a:xfrm>
              <a:off x="5232592" y="532688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3" name="Line 149"/>
            <p:cNvSpPr>
              <a:spLocks noChangeShapeType="1"/>
            </p:cNvSpPr>
            <p:nvPr/>
          </p:nvSpPr>
          <p:spPr bwMode="auto">
            <a:xfrm>
              <a:off x="5232592" y="540602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4" name="Line 150"/>
            <p:cNvSpPr>
              <a:spLocks noChangeShapeType="1"/>
            </p:cNvSpPr>
            <p:nvPr/>
          </p:nvSpPr>
          <p:spPr bwMode="auto">
            <a:xfrm>
              <a:off x="5232592" y="547966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5" name="Line 151"/>
            <p:cNvSpPr>
              <a:spLocks noChangeShapeType="1"/>
            </p:cNvSpPr>
            <p:nvPr/>
          </p:nvSpPr>
          <p:spPr bwMode="auto">
            <a:xfrm>
              <a:off x="5232592" y="5556606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6" name="Line 152"/>
            <p:cNvSpPr>
              <a:spLocks noChangeShapeType="1"/>
            </p:cNvSpPr>
            <p:nvPr/>
          </p:nvSpPr>
          <p:spPr bwMode="auto">
            <a:xfrm>
              <a:off x="5232592" y="5635743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7" name="Line 153"/>
            <p:cNvSpPr>
              <a:spLocks noChangeShapeType="1"/>
            </p:cNvSpPr>
            <p:nvPr/>
          </p:nvSpPr>
          <p:spPr bwMode="auto">
            <a:xfrm>
              <a:off x="4020258" y="471137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8" name="Line 154"/>
            <p:cNvSpPr>
              <a:spLocks noChangeShapeType="1"/>
            </p:cNvSpPr>
            <p:nvPr/>
          </p:nvSpPr>
          <p:spPr bwMode="auto">
            <a:xfrm>
              <a:off x="4020258" y="478611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89" name="Line 155"/>
            <p:cNvSpPr>
              <a:spLocks noChangeShapeType="1"/>
            </p:cNvSpPr>
            <p:nvPr/>
          </p:nvSpPr>
          <p:spPr bwMode="auto">
            <a:xfrm>
              <a:off x="4020258" y="486415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0" name="Line 156"/>
            <p:cNvSpPr>
              <a:spLocks noChangeShapeType="1"/>
            </p:cNvSpPr>
            <p:nvPr/>
          </p:nvSpPr>
          <p:spPr bwMode="auto">
            <a:xfrm>
              <a:off x="4020258" y="494328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1" name="Line 157"/>
            <p:cNvSpPr>
              <a:spLocks noChangeShapeType="1"/>
            </p:cNvSpPr>
            <p:nvPr/>
          </p:nvSpPr>
          <p:spPr bwMode="auto">
            <a:xfrm>
              <a:off x="4020258" y="501912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2" name="Line 158"/>
            <p:cNvSpPr>
              <a:spLocks noChangeShapeType="1"/>
            </p:cNvSpPr>
            <p:nvPr/>
          </p:nvSpPr>
          <p:spPr bwMode="auto">
            <a:xfrm>
              <a:off x="4020258" y="5094969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3" name="Line 159"/>
            <p:cNvSpPr>
              <a:spLocks noChangeShapeType="1"/>
            </p:cNvSpPr>
            <p:nvPr/>
          </p:nvSpPr>
          <p:spPr bwMode="auto">
            <a:xfrm>
              <a:off x="4020258" y="5174106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4" name="Line 160"/>
            <p:cNvSpPr>
              <a:spLocks noChangeShapeType="1"/>
            </p:cNvSpPr>
            <p:nvPr/>
          </p:nvSpPr>
          <p:spPr bwMode="auto">
            <a:xfrm>
              <a:off x="4020258" y="524994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5" name="Line 161"/>
            <p:cNvSpPr>
              <a:spLocks noChangeShapeType="1"/>
            </p:cNvSpPr>
            <p:nvPr/>
          </p:nvSpPr>
          <p:spPr bwMode="auto">
            <a:xfrm>
              <a:off x="4020258" y="532468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6" name="Line 162"/>
            <p:cNvSpPr>
              <a:spLocks noChangeShapeType="1"/>
            </p:cNvSpPr>
            <p:nvPr/>
          </p:nvSpPr>
          <p:spPr bwMode="auto">
            <a:xfrm>
              <a:off x="4020258" y="5403826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7" name="Line 163"/>
            <p:cNvSpPr>
              <a:spLocks noChangeShapeType="1"/>
            </p:cNvSpPr>
            <p:nvPr/>
          </p:nvSpPr>
          <p:spPr bwMode="auto">
            <a:xfrm>
              <a:off x="4020258" y="547746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8" name="Line 164"/>
            <p:cNvSpPr>
              <a:spLocks noChangeShapeType="1"/>
            </p:cNvSpPr>
            <p:nvPr/>
          </p:nvSpPr>
          <p:spPr bwMode="auto">
            <a:xfrm>
              <a:off x="4020258" y="555440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399" name="Line 165"/>
            <p:cNvSpPr>
              <a:spLocks noChangeShapeType="1"/>
            </p:cNvSpPr>
            <p:nvPr/>
          </p:nvSpPr>
          <p:spPr bwMode="auto">
            <a:xfrm>
              <a:off x="4020258" y="563354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00" name="Line 166"/>
            <p:cNvSpPr>
              <a:spLocks noChangeShapeType="1"/>
            </p:cNvSpPr>
            <p:nvPr/>
          </p:nvSpPr>
          <p:spPr bwMode="auto">
            <a:xfrm>
              <a:off x="4020258" y="1330429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Line 167"/>
            <p:cNvSpPr>
              <a:spLocks noChangeShapeType="1"/>
            </p:cNvSpPr>
            <p:nvPr/>
          </p:nvSpPr>
          <p:spPr bwMode="auto">
            <a:xfrm>
              <a:off x="4020258" y="140956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2" name="Line 168"/>
            <p:cNvSpPr>
              <a:spLocks noChangeShapeType="1"/>
            </p:cNvSpPr>
            <p:nvPr/>
          </p:nvSpPr>
          <p:spPr bwMode="auto">
            <a:xfrm>
              <a:off x="4020258" y="148540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3" name="Line 169"/>
            <p:cNvSpPr>
              <a:spLocks noChangeShapeType="1"/>
            </p:cNvSpPr>
            <p:nvPr/>
          </p:nvSpPr>
          <p:spPr bwMode="auto">
            <a:xfrm>
              <a:off x="4020258" y="1557951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4" name="Line 170"/>
            <p:cNvSpPr>
              <a:spLocks noChangeShapeType="1"/>
            </p:cNvSpPr>
            <p:nvPr/>
          </p:nvSpPr>
          <p:spPr bwMode="auto">
            <a:xfrm>
              <a:off x="4020258" y="163708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5" name="Line 171"/>
            <p:cNvSpPr>
              <a:spLocks noChangeShapeType="1"/>
            </p:cNvSpPr>
            <p:nvPr/>
          </p:nvSpPr>
          <p:spPr bwMode="auto">
            <a:xfrm>
              <a:off x="4020258" y="171073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6" name="Line 172"/>
            <p:cNvSpPr>
              <a:spLocks noChangeShapeType="1"/>
            </p:cNvSpPr>
            <p:nvPr/>
          </p:nvSpPr>
          <p:spPr bwMode="auto">
            <a:xfrm>
              <a:off x="4020258" y="1787670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Line 173"/>
            <p:cNvSpPr>
              <a:spLocks noChangeShapeType="1"/>
            </p:cNvSpPr>
            <p:nvPr/>
          </p:nvSpPr>
          <p:spPr bwMode="auto">
            <a:xfrm>
              <a:off x="4020258" y="1866808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8" name="Line 174"/>
            <p:cNvSpPr>
              <a:spLocks noChangeShapeType="1"/>
            </p:cNvSpPr>
            <p:nvPr/>
          </p:nvSpPr>
          <p:spPr bwMode="auto">
            <a:xfrm>
              <a:off x="4020258" y="1941549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09" name="Line 175"/>
            <p:cNvSpPr>
              <a:spLocks noChangeShapeType="1"/>
            </p:cNvSpPr>
            <p:nvPr/>
          </p:nvSpPr>
          <p:spPr bwMode="auto">
            <a:xfrm>
              <a:off x="4020258" y="201958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sz="1000" dirty="0">
                <a:solidFill>
                  <a:srgbClr val="000000"/>
                </a:solidFill>
              </a:endParaRPr>
            </a:p>
          </p:txBody>
        </p:sp>
        <p:sp>
          <p:nvSpPr>
            <p:cNvPr id="410" name="Line 176"/>
            <p:cNvSpPr>
              <a:spLocks noChangeShapeType="1"/>
            </p:cNvSpPr>
            <p:nvPr/>
          </p:nvSpPr>
          <p:spPr bwMode="auto">
            <a:xfrm>
              <a:off x="3861159" y="571158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1" name="Line 177"/>
            <p:cNvSpPr>
              <a:spLocks noChangeShapeType="1"/>
            </p:cNvSpPr>
            <p:nvPr/>
          </p:nvSpPr>
          <p:spPr bwMode="auto">
            <a:xfrm>
              <a:off x="3861159" y="578632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2" name="Line 178"/>
            <p:cNvSpPr>
              <a:spLocks noChangeShapeType="1"/>
            </p:cNvSpPr>
            <p:nvPr/>
          </p:nvSpPr>
          <p:spPr bwMode="auto">
            <a:xfrm>
              <a:off x="3861159" y="586436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3" name="Line 179"/>
            <p:cNvSpPr>
              <a:spLocks noChangeShapeType="1"/>
            </p:cNvSpPr>
            <p:nvPr/>
          </p:nvSpPr>
          <p:spPr bwMode="auto">
            <a:xfrm>
              <a:off x="3861159" y="594350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4" name="Line 180"/>
            <p:cNvSpPr>
              <a:spLocks noChangeShapeType="1"/>
            </p:cNvSpPr>
            <p:nvPr/>
          </p:nvSpPr>
          <p:spPr bwMode="auto">
            <a:xfrm>
              <a:off x="3861159" y="601934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5" name="Line 181"/>
            <p:cNvSpPr>
              <a:spLocks noChangeShapeType="1"/>
            </p:cNvSpPr>
            <p:nvPr/>
          </p:nvSpPr>
          <p:spPr bwMode="auto">
            <a:xfrm>
              <a:off x="3861159" y="609518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6" name="Line 182"/>
            <p:cNvSpPr>
              <a:spLocks noChangeShapeType="1"/>
            </p:cNvSpPr>
            <p:nvPr/>
          </p:nvSpPr>
          <p:spPr bwMode="auto">
            <a:xfrm>
              <a:off x="3861159" y="617432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7" name="Line 183"/>
            <p:cNvSpPr>
              <a:spLocks noChangeShapeType="1"/>
            </p:cNvSpPr>
            <p:nvPr/>
          </p:nvSpPr>
          <p:spPr bwMode="auto">
            <a:xfrm>
              <a:off x="3861159" y="625016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184"/>
            <p:cNvSpPr>
              <a:spLocks noChangeShapeType="1"/>
            </p:cNvSpPr>
            <p:nvPr/>
          </p:nvSpPr>
          <p:spPr bwMode="auto">
            <a:xfrm>
              <a:off x="3861159" y="632490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19" name="Line 190"/>
            <p:cNvSpPr>
              <a:spLocks noChangeShapeType="1"/>
            </p:cNvSpPr>
            <p:nvPr/>
          </p:nvSpPr>
          <p:spPr bwMode="auto">
            <a:xfrm>
              <a:off x="5232592" y="571158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0" name="Line 191"/>
            <p:cNvSpPr>
              <a:spLocks noChangeShapeType="1"/>
            </p:cNvSpPr>
            <p:nvPr/>
          </p:nvSpPr>
          <p:spPr bwMode="auto">
            <a:xfrm>
              <a:off x="5232592" y="5786325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1" name="Line 192"/>
            <p:cNvSpPr>
              <a:spLocks noChangeShapeType="1"/>
            </p:cNvSpPr>
            <p:nvPr/>
          </p:nvSpPr>
          <p:spPr bwMode="auto">
            <a:xfrm>
              <a:off x="5232592" y="5864364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2" name="Line 193"/>
            <p:cNvSpPr>
              <a:spLocks noChangeShapeType="1"/>
            </p:cNvSpPr>
            <p:nvPr/>
          </p:nvSpPr>
          <p:spPr bwMode="auto">
            <a:xfrm>
              <a:off x="5232592" y="594350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3" name="Line 194"/>
            <p:cNvSpPr>
              <a:spLocks noChangeShapeType="1"/>
            </p:cNvSpPr>
            <p:nvPr/>
          </p:nvSpPr>
          <p:spPr bwMode="auto">
            <a:xfrm>
              <a:off x="5232592" y="601934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4" name="Line 195"/>
            <p:cNvSpPr>
              <a:spLocks noChangeShapeType="1"/>
            </p:cNvSpPr>
            <p:nvPr/>
          </p:nvSpPr>
          <p:spPr bwMode="auto">
            <a:xfrm>
              <a:off x="5232592" y="6095182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5" name="Line 196"/>
            <p:cNvSpPr>
              <a:spLocks noChangeShapeType="1"/>
            </p:cNvSpPr>
            <p:nvPr/>
          </p:nvSpPr>
          <p:spPr bwMode="auto">
            <a:xfrm>
              <a:off x="5232592" y="617432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6" name="Line 197"/>
            <p:cNvSpPr>
              <a:spLocks noChangeShapeType="1"/>
            </p:cNvSpPr>
            <p:nvPr/>
          </p:nvSpPr>
          <p:spPr bwMode="auto">
            <a:xfrm>
              <a:off x="5232592" y="6250160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7" name="Line 198"/>
            <p:cNvSpPr>
              <a:spLocks noChangeShapeType="1"/>
            </p:cNvSpPr>
            <p:nvPr/>
          </p:nvSpPr>
          <p:spPr bwMode="auto">
            <a:xfrm>
              <a:off x="5232592" y="6324901"/>
              <a:ext cx="763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8" name="Line 204"/>
            <p:cNvSpPr>
              <a:spLocks noChangeShapeType="1"/>
            </p:cNvSpPr>
            <p:nvPr/>
          </p:nvSpPr>
          <p:spPr bwMode="auto">
            <a:xfrm>
              <a:off x="4020258" y="570938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29" name="Line 205"/>
            <p:cNvSpPr>
              <a:spLocks noChangeShapeType="1"/>
            </p:cNvSpPr>
            <p:nvPr/>
          </p:nvSpPr>
          <p:spPr bwMode="auto">
            <a:xfrm>
              <a:off x="4020258" y="5784127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0" name="Line 206"/>
            <p:cNvSpPr>
              <a:spLocks noChangeShapeType="1"/>
            </p:cNvSpPr>
            <p:nvPr/>
          </p:nvSpPr>
          <p:spPr bwMode="auto">
            <a:xfrm>
              <a:off x="4020258" y="5862165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1" name="Line 207"/>
            <p:cNvSpPr>
              <a:spLocks noChangeShapeType="1"/>
            </p:cNvSpPr>
            <p:nvPr/>
          </p:nvSpPr>
          <p:spPr bwMode="auto">
            <a:xfrm>
              <a:off x="4020258" y="594130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2" name="Line 208"/>
            <p:cNvSpPr>
              <a:spLocks noChangeShapeType="1"/>
            </p:cNvSpPr>
            <p:nvPr/>
          </p:nvSpPr>
          <p:spPr bwMode="auto">
            <a:xfrm>
              <a:off x="4020258" y="601714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3" name="Line 209"/>
            <p:cNvSpPr>
              <a:spLocks noChangeShapeType="1"/>
            </p:cNvSpPr>
            <p:nvPr/>
          </p:nvSpPr>
          <p:spPr bwMode="auto">
            <a:xfrm>
              <a:off x="4020258" y="6092984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4" name="Line 210"/>
            <p:cNvSpPr>
              <a:spLocks noChangeShapeType="1"/>
            </p:cNvSpPr>
            <p:nvPr/>
          </p:nvSpPr>
          <p:spPr bwMode="auto">
            <a:xfrm>
              <a:off x="4020258" y="617212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5" name="Line 211"/>
            <p:cNvSpPr>
              <a:spLocks noChangeShapeType="1"/>
            </p:cNvSpPr>
            <p:nvPr/>
          </p:nvSpPr>
          <p:spPr bwMode="auto">
            <a:xfrm>
              <a:off x="4020258" y="6247962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212"/>
            <p:cNvSpPr>
              <a:spLocks noChangeShapeType="1"/>
            </p:cNvSpPr>
            <p:nvPr/>
          </p:nvSpPr>
          <p:spPr bwMode="auto">
            <a:xfrm>
              <a:off x="4020258" y="6322703"/>
              <a:ext cx="115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 dirty="0">
                <a:solidFill>
                  <a:srgbClr val="000000"/>
                </a:solidFill>
              </a:endParaRPr>
            </a:p>
          </p:txBody>
        </p:sp>
      </p:grpSp>
      <p:sp>
        <p:nvSpPr>
          <p:cNvPr id="437" name="Line 218"/>
          <p:cNvSpPr>
            <a:spLocks noChangeShapeType="1"/>
          </p:cNvSpPr>
          <p:nvPr/>
        </p:nvSpPr>
        <p:spPr bwMode="auto">
          <a:xfrm>
            <a:off x="4020258" y="1603224"/>
            <a:ext cx="1140418" cy="106177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438" name="Rectangle 220"/>
          <p:cNvSpPr>
            <a:spLocks noChangeArrowheads="1"/>
          </p:cNvSpPr>
          <p:nvPr/>
        </p:nvSpPr>
        <p:spPr bwMode="auto">
          <a:xfrm>
            <a:off x="3237468" y="1467964"/>
            <a:ext cx="6284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ca-ES" sz="1000" b="1" dirty="0" smtClean="0">
                <a:solidFill>
                  <a:srgbClr val="0070C0"/>
                </a:solidFill>
              </a:rPr>
              <a:t>SYN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439" name="Rectangle 221"/>
          <p:cNvSpPr>
            <a:spLocks noChangeArrowheads="1"/>
          </p:cNvSpPr>
          <p:nvPr/>
        </p:nvSpPr>
        <p:spPr bwMode="auto">
          <a:xfrm>
            <a:off x="5288322" y="1631747"/>
            <a:ext cx="8668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a-ES" sz="1000" b="1" dirty="0" smtClean="0">
                <a:solidFill>
                  <a:srgbClr val="0070C0"/>
                </a:solidFill>
              </a:rPr>
              <a:t>SYN+ACK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440" name="Line 222"/>
          <p:cNvSpPr>
            <a:spLocks noChangeShapeType="1"/>
          </p:cNvSpPr>
          <p:nvPr/>
        </p:nvSpPr>
        <p:spPr bwMode="auto">
          <a:xfrm flipH="1">
            <a:off x="4020256" y="1774418"/>
            <a:ext cx="1151877" cy="236314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468" name="Line 218"/>
          <p:cNvSpPr>
            <a:spLocks noChangeShapeType="1"/>
          </p:cNvSpPr>
          <p:nvPr/>
        </p:nvSpPr>
        <p:spPr bwMode="auto">
          <a:xfrm>
            <a:off x="4020258" y="2082345"/>
            <a:ext cx="1140418" cy="137282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469" name="Rectangle 220"/>
          <p:cNvSpPr>
            <a:spLocks noChangeArrowheads="1"/>
          </p:cNvSpPr>
          <p:nvPr/>
        </p:nvSpPr>
        <p:spPr bwMode="auto">
          <a:xfrm>
            <a:off x="3237468" y="1982070"/>
            <a:ext cx="6284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ca-ES" sz="1000" b="1" dirty="0" smtClean="0">
                <a:solidFill>
                  <a:srgbClr val="0070C0"/>
                </a:solidFill>
              </a:rPr>
              <a:t>ACK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488" name="Rectangle 220"/>
          <p:cNvSpPr>
            <a:spLocks noChangeArrowheads="1"/>
          </p:cNvSpPr>
          <p:nvPr/>
        </p:nvSpPr>
        <p:spPr bwMode="auto">
          <a:xfrm>
            <a:off x="3897090" y="758515"/>
            <a:ext cx="136992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a-ES" sz="1000" b="1" dirty="0" smtClean="0">
                <a:solidFill>
                  <a:schemeClr val="tx2"/>
                </a:solidFill>
              </a:rPr>
              <a:t>diàleg TCP</a:t>
            </a:r>
            <a:endParaRPr lang="ca-ES" sz="1000" b="1" i="1" dirty="0">
              <a:solidFill>
                <a:schemeClr val="tx2"/>
              </a:solidFill>
            </a:endParaRPr>
          </a:p>
        </p:txBody>
      </p:sp>
      <p:sp>
        <p:nvSpPr>
          <p:cNvPr id="491" name="Rectangle 220"/>
          <p:cNvSpPr>
            <a:spLocks noChangeArrowheads="1"/>
          </p:cNvSpPr>
          <p:nvPr/>
        </p:nvSpPr>
        <p:spPr bwMode="auto">
          <a:xfrm>
            <a:off x="3567112" y="981036"/>
            <a:ext cx="6572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000000"/>
                </a:solidFill>
              </a:rPr>
              <a:t>C TCP</a:t>
            </a:r>
            <a:endParaRPr lang="ca-ES" sz="1000" b="1" dirty="0">
              <a:solidFill>
                <a:srgbClr val="000000"/>
              </a:solidFill>
            </a:endParaRPr>
          </a:p>
        </p:txBody>
      </p:sp>
      <p:sp>
        <p:nvSpPr>
          <p:cNvPr id="492" name="Rectangle 220"/>
          <p:cNvSpPr>
            <a:spLocks noChangeArrowheads="1"/>
          </p:cNvSpPr>
          <p:nvPr/>
        </p:nvSpPr>
        <p:spPr bwMode="auto">
          <a:xfrm>
            <a:off x="4933961" y="981036"/>
            <a:ext cx="658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000000"/>
                </a:solidFill>
              </a:rPr>
              <a:t>S TCP</a:t>
            </a:r>
            <a:endParaRPr lang="ca-ES" sz="1000" b="1" dirty="0">
              <a:solidFill>
                <a:srgbClr val="000000"/>
              </a:solidFill>
            </a:endParaRPr>
          </a:p>
        </p:txBody>
      </p:sp>
      <p:sp>
        <p:nvSpPr>
          <p:cNvPr id="220" name="Rectangle 220"/>
          <p:cNvSpPr>
            <a:spLocks noChangeArrowheads="1"/>
          </p:cNvSpPr>
          <p:nvPr/>
        </p:nvSpPr>
        <p:spPr bwMode="auto">
          <a:xfrm>
            <a:off x="1863901" y="716696"/>
            <a:ext cx="1520112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a-ES" sz="1000" b="1" dirty="0" smtClean="0">
                <a:solidFill>
                  <a:schemeClr val="tx2"/>
                </a:solidFill>
              </a:rPr>
              <a:t>C TCP:</a:t>
            </a:r>
          </a:p>
          <a:p>
            <a:r>
              <a:rPr lang="ca-ES" sz="1000" b="1" dirty="0">
                <a:solidFill>
                  <a:schemeClr val="tx2"/>
                </a:solidFill>
              </a:rPr>
              <a:t> </a:t>
            </a:r>
            <a:r>
              <a:rPr lang="ca-ES" sz="1000" b="1" dirty="0" smtClean="0">
                <a:solidFill>
                  <a:schemeClr val="tx2"/>
                </a:solidFill>
              </a:rPr>
              <a:t>@IP 11.11.11.11</a:t>
            </a:r>
            <a:r>
              <a:rPr lang="ca-ES" sz="1000" b="1" dirty="0">
                <a:solidFill>
                  <a:schemeClr val="tx2"/>
                </a:solidFill>
              </a:rPr>
              <a:t>,</a:t>
            </a:r>
            <a:endParaRPr lang="ca-ES" sz="1000" b="1" dirty="0" smtClean="0">
              <a:solidFill>
                <a:schemeClr val="tx2"/>
              </a:solidFill>
            </a:endParaRPr>
          </a:p>
          <a:p>
            <a:r>
              <a:rPr lang="ca-ES" sz="1000" b="1" dirty="0" smtClean="0">
                <a:solidFill>
                  <a:schemeClr val="tx2"/>
                </a:solidFill>
              </a:rPr>
              <a:t> i #protocol 6 (TCP)</a:t>
            </a:r>
          </a:p>
          <a:p>
            <a:pPr>
              <a:spcBef>
                <a:spcPts val="200"/>
              </a:spcBef>
            </a:pPr>
            <a:r>
              <a:rPr lang="ca-ES" sz="1000" b="1" dirty="0">
                <a:solidFill>
                  <a:schemeClr val="tx2"/>
                </a:solidFill>
              </a:rPr>
              <a:t> </a:t>
            </a:r>
            <a:r>
              <a:rPr lang="ca-ES" sz="1000" b="1" dirty="0" smtClean="0">
                <a:solidFill>
                  <a:schemeClr val="tx2"/>
                </a:solidFill>
              </a:rPr>
              <a:t>(el #port és 11111)</a:t>
            </a:r>
          </a:p>
        </p:txBody>
      </p:sp>
      <p:sp>
        <p:nvSpPr>
          <p:cNvPr id="221" name="Rectangle 220"/>
          <p:cNvSpPr>
            <a:spLocks noChangeArrowheads="1"/>
          </p:cNvSpPr>
          <p:nvPr/>
        </p:nvSpPr>
        <p:spPr bwMode="auto">
          <a:xfrm>
            <a:off x="5761198" y="716696"/>
            <a:ext cx="1488402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a-ES" sz="1000" b="1" dirty="0" smtClean="0">
                <a:solidFill>
                  <a:schemeClr val="tx2"/>
                </a:solidFill>
              </a:rPr>
              <a:t>S TCP:</a:t>
            </a:r>
          </a:p>
          <a:p>
            <a:r>
              <a:rPr lang="ca-ES" sz="1000" b="1" dirty="0">
                <a:solidFill>
                  <a:schemeClr val="tx2"/>
                </a:solidFill>
              </a:rPr>
              <a:t> </a:t>
            </a:r>
            <a:r>
              <a:rPr lang="ca-ES" sz="1000" b="1" dirty="0" smtClean="0">
                <a:solidFill>
                  <a:schemeClr val="tx2"/>
                </a:solidFill>
              </a:rPr>
              <a:t>@IP </a:t>
            </a:r>
            <a:r>
              <a:rPr lang="ca-ES" sz="1000" b="1" dirty="0">
                <a:solidFill>
                  <a:schemeClr val="tx2"/>
                </a:solidFill>
              </a:rPr>
              <a:t>22.22.22.22,</a:t>
            </a:r>
            <a:endParaRPr lang="ca-ES" sz="1000" b="1" dirty="0" smtClean="0">
              <a:solidFill>
                <a:schemeClr val="tx2"/>
              </a:solidFill>
            </a:endParaRPr>
          </a:p>
          <a:p>
            <a:r>
              <a:rPr lang="ca-ES" sz="1000" b="1" dirty="0">
                <a:solidFill>
                  <a:schemeClr val="tx2"/>
                </a:solidFill>
              </a:rPr>
              <a:t> </a:t>
            </a:r>
            <a:r>
              <a:rPr lang="ca-ES" sz="1000" b="1" dirty="0" smtClean="0">
                <a:solidFill>
                  <a:schemeClr val="tx2"/>
                </a:solidFill>
              </a:rPr>
              <a:t>i #protocol 6 (TCP)</a:t>
            </a:r>
          </a:p>
          <a:p>
            <a:pPr>
              <a:spcBef>
                <a:spcPts val="200"/>
              </a:spcBef>
            </a:pPr>
            <a:r>
              <a:rPr lang="ca-ES" sz="1000" b="1" dirty="0" smtClean="0">
                <a:solidFill>
                  <a:schemeClr val="tx2"/>
                </a:solidFill>
              </a:rPr>
              <a:t> (el #port és 22222)</a:t>
            </a:r>
            <a:endParaRPr lang="ca-ES" sz="1000" b="1" dirty="0">
              <a:solidFill>
                <a:schemeClr val="tx2"/>
              </a:solidFill>
            </a:endParaRPr>
          </a:p>
        </p:txBody>
      </p:sp>
      <p:sp>
        <p:nvSpPr>
          <p:cNvPr id="217" name="Rectangle arrodonit 216"/>
          <p:cNvSpPr/>
          <p:nvPr/>
        </p:nvSpPr>
        <p:spPr bwMode="auto">
          <a:xfrm>
            <a:off x="3067200" y="1420547"/>
            <a:ext cx="1080000" cy="904372"/>
          </a:xfrm>
          <a:prstGeom prst="roundRect">
            <a:avLst>
              <a:gd name="adj" fmla="val 17714"/>
            </a:avLst>
          </a:prstGeom>
          <a:noFill/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218" name="Rectangle 220"/>
          <p:cNvSpPr>
            <a:spLocks noChangeArrowheads="1"/>
          </p:cNvSpPr>
          <p:nvPr/>
        </p:nvSpPr>
        <p:spPr bwMode="auto">
          <a:xfrm>
            <a:off x="1531177" y="1991823"/>
            <a:ext cx="1737739" cy="226591"/>
          </a:xfrm>
          <a:prstGeom prst="rect">
            <a:avLst/>
          </a:prstGeom>
          <a:solidFill>
            <a:schemeClr val="bg1"/>
          </a:solidFill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ca-ES" sz="1000" b="1" dirty="0" err="1" smtClean="0">
                <a:solidFill>
                  <a:srgbClr val="00B050"/>
                </a:solidFill>
              </a:rPr>
              <a:t>TCP_DemanaConnexio</a:t>
            </a:r>
            <a:r>
              <a:rPr lang="ca-ES" sz="1000" b="1" dirty="0" smtClean="0">
                <a:solidFill>
                  <a:srgbClr val="00B050"/>
                </a:solidFill>
              </a:rPr>
              <a:t>()</a:t>
            </a:r>
            <a:endParaRPr lang="ca-ES" sz="1000" b="1" dirty="0">
              <a:solidFill>
                <a:srgbClr val="00B050"/>
              </a:solidFill>
            </a:endParaRPr>
          </a:p>
        </p:txBody>
      </p:sp>
      <p:sp>
        <p:nvSpPr>
          <p:cNvPr id="219" name="Rectangle arrodonit 218"/>
          <p:cNvSpPr/>
          <p:nvPr/>
        </p:nvSpPr>
        <p:spPr bwMode="auto">
          <a:xfrm>
            <a:off x="5022127" y="1422744"/>
            <a:ext cx="1375272" cy="904372"/>
          </a:xfrm>
          <a:prstGeom prst="roundRect">
            <a:avLst>
              <a:gd name="adj" fmla="val 17714"/>
            </a:avLst>
          </a:prstGeom>
          <a:noFill/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222" name="Rectangle 220"/>
          <p:cNvSpPr>
            <a:spLocks noChangeArrowheads="1"/>
          </p:cNvSpPr>
          <p:nvPr/>
        </p:nvSpPr>
        <p:spPr bwMode="auto">
          <a:xfrm>
            <a:off x="6015627" y="1991823"/>
            <a:ext cx="1665039" cy="226591"/>
          </a:xfrm>
          <a:prstGeom prst="rect">
            <a:avLst/>
          </a:prstGeom>
          <a:solidFill>
            <a:schemeClr val="bg1"/>
          </a:solidFill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r>
              <a:rPr lang="ca-ES" sz="1000" b="1" dirty="0" err="1" smtClean="0">
                <a:solidFill>
                  <a:srgbClr val="00B050"/>
                </a:solidFill>
              </a:rPr>
              <a:t>TCP_AcceptaConnexio</a:t>
            </a:r>
            <a:r>
              <a:rPr lang="ca-ES" sz="1000" b="1" dirty="0" smtClean="0">
                <a:solidFill>
                  <a:srgbClr val="00B050"/>
                </a:solidFill>
              </a:rPr>
              <a:t>()</a:t>
            </a:r>
            <a:endParaRPr lang="ca-ES" sz="1000" b="1" dirty="0">
              <a:solidFill>
                <a:srgbClr val="00B050"/>
              </a:solidFill>
            </a:endParaRPr>
          </a:p>
        </p:txBody>
      </p:sp>
      <p:sp>
        <p:nvSpPr>
          <p:cNvPr id="226" name="QuadreDeText 225"/>
          <p:cNvSpPr txBox="1"/>
          <p:nvPr/>
        </p:nvSpPr>
        <p:spPr>
          <a:xfrm>
            <a:off x="5369417" y="5288294"/>
            <a:ext cx="3707422" cy="145769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ca-ES" sz="1000" dirty="0" smtClean="0">
                <a:solidFill>
                  <a:srgbClr val="FF0000"/>
                </a:solidFill>
              </a:rPr>
              <a:t>Ei, i el diàleg IP? No cal dibuixar-lo:</a:t>
            </a:r>
          </a:p>
          <a:p>
            <a:r>
              <a:rPr lang="ca-ES" sz="1000" dirty="0" smtClean="0">
                <a:solidFill>
                  <a:srgbClr val="FF0000"/>
                </a:solidFill>
              </a:rPr>
              <a:t>a IP </a:t>
            </a:r>
            <a:r>
              <a:rPr lang="ca-ES" sz="1000" dirty="0">
                <a:solidFill>
                  <a:srgbClr val="FF0000"/>
                </a:solidFill>
              </a:rPr>
              <a:t>només hi ha 1 missatge, </a:t>
            </a:r>
            <a:r>
              <a:rPr lang="ca-ES" sz="1000" dirty="0" smtClean="0">
                <a:solidFill>
                  <a:srgbClr val="FF0000"/>
                </a:solidFill>
              </a:rPr>
              <a:t>el paquet IP, </a:t>
            </a:r>
            <a:r>
              <a:rPr lang="ca-ES" sz="1000" dirty="0">
                <a:solidFill>
                  <a:srgbClr val="FF0000"/>
                </a:solidFill>
              </a:rPr>
              <a:t>i 1 </a:t>
            </a:r>
            <a:r>
              <a:rPr lang="ca-ES" sz="1000" dirty="0" smtClean="0">
                <a:solidFill>
                  <a:srgbClr val="FF0000"/>
                </a:solidFill>
              </a:rPr>
              <a:t>paquet IP </a:t>
            </a:r>
            <a:r>
              <a:rPr lang="ca-ES" sz="1000" dirty="0">
                <a:solidFill>
                  <a:srgbClr val="FF0000"/>
                </a:solidFill>
              </a:rPr>
              <a:t>porta a dins 1 </a:t>
            </a:r>
            <a:r>
              <a:rPr lang="ca-ES" sz="1000" dirty="0" smtClean="0">
                <a:solidFill>
                  <a:srgbClr val="FF0000"/>
                </a:solidFill>
              </a:rPr>
              <a:t>paquet TCP, </a:t>
            </a:r>
            <a:r>
              <a:rPr lang="ca-ES" sz="1000" dirty="0">
                <a:solidFill>
                  <a:srgbClr val="FF0000"/>
                </a:solidFill>
              </a:rPr>
              <a:t>és 1 a 1; la seqüència, doncs, seria “igual” a la de </a:t>
            </a:r>
            <a:r>
              <a:rPr lang="ca-ES" sz="1000" dirty="0" smtClean="0">
                <a:solidFill>
                  <a:srgbClr val="FF0000"/>
                </a:solidFill>
              </a:rPr>
              <a:t>TCP </a:t>
            </a:r>
            <a:r>
              <a:rPr lang="ca-ES" sz="1000" dirty="0">
                <a:solidFill>
                  <a:srgbClr val="FF0000"/>
                </a:solidFill>
              </a:rPr>
              <a:t>(però posant-hi </a:t>
            </a:r>
            <a:r>
              <a:rPr lang="ca-ES" sz="1000" dirty="0" smtClean="0">
                <a:solidFill>
                  <a:srgbClr val="FF0000"/>
                </a:solidFill>
              </a:rPr>
              <a:t>IP)</a:t>
            </a:r>
            <a:endParaRPr lang="ca-ES" sz="1000" dirty="0">
              <a:solidFill>
                <a:srgbClr val="FF0000"/>
              </a:solidFill>
            </a:endParaRPr>
          </a:p>
          <a:p>
            <a:endParaRPr lang="ca-ES" sz="1000" dirty="0">
              <a:solidFill>
                <a:srgbClr val="FF0000"/>
              </a:solidFill>
            </a:endParaRPr>
          </a:p>
          <a:p>
            <a:r>
              <a:rPr lang="ca-ES" sz="1000" dirty="0" smtClean="0">
                <a:solidFill>
                  <a:srgbClr val="FF0000"/>
                </a:solidFill>
              </a:rPr>
              <a:t>Ei, i el diàleg </a:t>
            </a:r>
            <a:r>
              <a:rPr lang="ca-ES" sz="1000" i="1" dirty="0" err="1" smtClean="0">
                <a:solidFill>
                  <a:srgbClr val="FF0000"/>
                </a:solidFill>
              </a:rPr>
              <a:t>Ethernet</a:t>
            </a:r>
            <a:r>
              <a:rPr lang="ca-ES" sz="1000" dirty="0" smtClean="0">
                <a:solidFill>
                  <a:srgbClr val="FF0000"/>
                </a:solidFill>
              </a:rPr>
              <a:t>? No cal dibuixar-lo:</a:t>
            </a:r>
          </a:p>
          <a:p>
            <a:r>
              <a:rPr lang="ca-ES" sz="1000" dirty="0">
                <a:solidFill>
                  <a:srgbClr val="FF0000"/>
                </a:solidFill>
              </a:rPr>
              <a:t>a </a:t>
            </a:r>
            <a:r>
              <a:rPr lang="ca-ES" sz="1000" i="1" dirty="0" err="1" smtClean="0">
                <a:solidFill>
                  <a:srgbClr val="FF0000"/>
                </a:solidFill>
              </a:rPr>
              <a:t>Ethernet</a:t>
            </a:r>
            <a:r>
              <a:rPr lang="ca-ES" sz="1000" dirty="0" smtClean="0">
                <a:solidFill>
                  <a:srgbClr val="FF0000"/>
                </a:solidFill>
              </a:rPr>
              <a:t> </a:t>
            </a:r>
            <a:r>
              <a:rPr lang="ca-ES" sz="1000" dirty="0">
                <a:solidFill>
                  <a:srgbClr val="FF0000"/>
                </a:solidFill>
              </a:rPr>
              <a:t>només hi ha 1 missatge, el paquet </a:t>
            </a:r>
            <a:r>
              <a:rPr lang="ca-ES" sz="1000" i="1" dirty="0" err="1" smtClean="0">
                <a:solidFill>
                  <a:srgbClr val="FF0000"/>
                </a:solidFill>
              </a:rPr>
              <a:t>Ethernet</a:t>
            </a:r>
            <a:r>
              <a:rPr lang="ca-ES" sz="1000" dirty="0" smtClean="0">
                <a:solidFill>
                  <a:srgbClr val="FF0000"/>
                </a:solidFill>
              </a:rPr>
              <a:t>, </a:t>
            </a:r>
            <a:r>
              <a:rPr lang="ca-ES" sz="1000" dirty="0">
                <a:solidFill>
                  <a:srgbClr val="FF0000"/>
                </a:solidFill>
              </a:rPr>
              <a:t>i 1 paquet </a:t>
            </a:r>
            <a:r>
              <a:rPr lang="ca-ES" sz="1000" i="1" dirty="0" err="1" smtClean="0">
                <a:solidFill>
                  <a:srgbClr val="FF0000"/>
                </a:solidFill>
              </a:rPr>
              <a:t>Ethernet</a:t>
            </a:r>
            <a:r>
              <a:rPr lang="ca-ES" sz="1000" dirty="0" smtClean="0">
                <a:solidFill>
                  <a:srgbClr val="FF0000"/>
                </a:solidFill>
              </a:rPr>
              <a:t> </a:t>
            </a:r>
            <a:r>
              <a:rPr lang="ca-ES" sz="1000" dirty="0">
                <a:solidFill>
                  <a:srgbClr val="FF0000"/>
                </a:solidFill>
              </a:rPr>
              <a:t>porta a dins 1 paquet </a:t>
            </a:r>
            <a:r>
              <a:rPr lang="ca-ES" sz="1000" dirty="0" smtClean="0">
                <a:solidFill>
                  <a:srgbClr val="FF0000"/>
                </a:solidFill>
              </a:rPr>
              <a:t>IP, </a:t>
            </a:r>
            <a:r>
              <a:rPr lang="ca-ES" sz="1000" dirty="0">
                <a:solidFill>
                  <a:srgbClr val="FF0000"/>
                </a:solidFill>
              </a:rPr>
              <a:t>és 1 a 1; la seqüència, doncs, seria “igual” a la </a:t>
            </a:r>
            <a:r>
              <a:rPr lang="ca-ES" sz="1000" dirty="0" smtClean="0">
                <a:solidFill>
                  <a:srgbClr val="FF0000"/>
                </a:solidFill>
              </a:rPr>
              <a:t>d’IP </a:t>
            </a:r>
            <a:r>
              <a:rPr lang="ca-ES" sz="1000" dirty="0">
                <a:solidFill>
                  <a:srgbClr val="FF0000"/>
                </a:solidFill>
              </a:rPr>
              <a:t>(però posant-hi </a:t>
            </a:r>
            <a:r>
              <a:rPr lang="ca-ES" sz="1000" i="1" dirty="0" err="1" smtClean="0">
                <a:solidFill>
                  <a:srgbClr val="FF0000"/>
                </a:solidFill>
              </a:rPr>
              <a:t>Ethernet</a:t>
            </a:r>
            <a:r>
              <a:rPr lang="ca-ES" sz="1000" dirty="0" smtClean="0">
                <a:solidFill>
                  <a:srgbClr val="FF0000"/>
                </a:solidFill>
              </a:rPr>
              <a:t>)</a:t>
            </a:r>
            <a:endParaRPr lang="ca-ES" sz="1000" dirty="0">
              <a:solidFill>
                <a:srgbClr val="FF0000"/>
              </a:solidFill>
            </a:endParaRPr>
          </a:p>
        </p:txBody>
      </p:sp>
      <p:sp>
        <p:nvSpPr>
          <p:cNvPr id="224" name="QuadreDeText 223"/>
          <p:cNvSpPr txBox="1"/>
          <p:nvPr/>
        </p:nvSpPr>
        <p:spPr>
          <a:xfrm>
            <a:off x="144868" y="4308805"/>
            <a:ext cx="3401087" cy="253491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ca-ES" sz="1000" dirty="0">
                <a:solidFill>
                  <a:srgbClr val="FF0000"/>
                </a:solidFill>
              </a:rPr>
              <a:t>Anomeneu els paquets TCP així: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000" dirty="0">
                <a:solidFill>
                  <a:srgbClr val="FF0000"/>
                </a:solidFill>
              </a:rPr>
              <a:t>els missatges de petició d’inici de connexió i resposta (</a:t>
            </a:r>
            <a:r>
              <a:rPr lang="ca-ES" sz="1000" dirty="0">
                <a:solidFill>
                  <a:srgbClr val="FF0000"/>
                </a:solidFill>
                <a:sym typeface="Symbol" panose="05050102010706020507" pitchFamily="18" charset="2"/>
              </a:rPr>
              <a:t></a:t>
            </a:r>
            <a:r>
              <a:rPr lang="ca-ES" sz="1000" dirty="0" smtClean="0">
                <a:solidFill>
                  <a:srgbClr val="FF0000"/>
                </a:solidFill>
              </a:rPr>
              <a:t>PIC i </a:t>
            </a:r>
            <a:r>
              <a:rPr lang="ca-ES" sz="1000" dirty="0">
                <a:solidFill>
                  <a:srgbClr val="FF0000"/>
                </a:solidFill>
              </a:rPr>
              <a:t>RP) són els paquets </a:t>
            </a:r>
            <a:r>
              <a:rPr lang="ca-ES" sz="1000" dirty="0" smtClean="0">
                <a:solidFill>
                  <a:srgbClr val="FF0000"/>
                </a:solidFill>
              </a:rPr>
              <a:t>“</a:t>
            </a:r>
            <a:r>
              <a:rPr lang="ca-ES" sz="1000" u="sng" dirty="0" smtClean="0">
                <a:solidFill>
                  <a:srgbClr val="FF0000"/>
                </a:solidFill>
              </a:rPr>
              <a:t>SYN</a:t>
            </a:r>
            <a:r>
              <a:rPr lang="ca-ES" sz="1000" dirty="0" smtClean="0">
                <a:solidFill>
                  <a:srgbClr val="FF0000"/>
                </a:solidFill>
              </a:rPr>
              <a:t>”, “</a:t>
            </a:r>
            <a:r>
              <a:rPr lang="ca-ES" sz="1000" u="sng" dirty="0" smtClean="0">
                <a:solidFill>
                  <a:srgbClr val="FF0000"/>
                </a:solidFill>
              </a:rPr>
              <a:t>SYN+ACK</a:t>
            </a:r>
            <a:r>
              <a:rPr lang="ca-ES" sz="1000" dirty="0" smtClean="0">
                <a:solidFill>
                  <a:srgbClr val="FF0000"/>
                </a:solidFill>
              </a:rPr>
              <a:t>” </a:t>
            </a:r>
            <a:r>
              <a:rPr lang="ca-ES" sz="1000" dirty="0">
                <a:solidFill>
                  <a:srgbClr val="FF0000"/>
                </a:solidFill>
              </a:rPr>
              <a:t>i </a:t>
            </a:r>
            <a:r>
              <a:rPr lang="ca-ES" sz="1000" dirty="0" smtClean="0">
                <a:solidFill>
                  <a:srgbClr val="FF0000"/>
                </a:solidFill>
              </a:rPr>
              <a:t>“</a:t>
            </a:r>
            <a:r>
              <a:rPr lang="ca-ES" sz="1000" u="sng" dirty="0" smtClean="0">
                <a:solidFill>
                  <a:srgbClr val="FF0000"/>
                </a:solidFill>
              </a:rPr>
              <a:t>ACK</a:t>
            </a:r>
            <a:r>
              <a:rPr lang="ca-ES" sz="1000" dirty="0" smtClean="0">
                <a:solidFill>
                  <a:srgbClr val="FF0000"/>
                </a:solidFill>
              </a:rPr>
              <a:t>”</a:t>
            </a:r>
            <a:endParaRPr lang="ca-ES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000" dirty="0">
                <a:solidFill>
                  <a:srgbClr val="FF0000"/>
                </a:solidFill>
              </a:rPr>
              <a:t>els missatges de petició de fi de connexió i resposta (</a:t>
            </a:r>
            <a:r>
              <a:rPr lang="ca-ES" sz="1000" dirty="0">
                <a:solidFill>
                  <a:srgbClr val="FF0000"/>
                </a:solidFill>
                <a:sym typeface="Symbol" panose="05050102010706020507" pitchFamily="18" charset="2"/>
              </a:rPr>
              <a:t></a:t>
            </a:r>
            <a:r>
              <a:rPr lang="ca-ES" sz="1000" dirty="0" smtClean="0">
                <a:solidFill>
                  <a:srgbClr val="FF0000"/>
                </a:solidFill>
              </a:rPr>
              <a:t>PFC i RP</a:t>
            </a:r>
            <a:r>
              <a:rPr lang="ca-ES" sz="1000" dirty="0">
                <a:solidFill>
                  <a:srgbClr val="FF0000"/>
                </a:solidFill>
              </a:rPr>
              <a:t>), són els paquets </a:t>
            </a:r>
            <a:r>
              <a:rPr lang="ca-ES" sz="1000" dirty="0" smtClean="0">
                <a:solidFill>
                  <a:srgbClr val="FF0000"/>
                </a:solidFill>
              </a:rPr>
              <a:t>“</a:t>
            </a:r>
            <a:r>
              <a:rPr lang="ca-ES" sz="1000" u="sng" dirty="0" smtClean="0">
                <a:solidFill>
                  <a:srgbClr val="FF0000"/>
                </a:solidFill>
              </a:rPr>
              <a:t>FIN</a:t>
            </a:r>
            <a:r>
              <a:rPr lang="ca-ES" sz="1000" dirty="0" smtClean="0">
                <a:solidFill>
                  <a:srgbClr val="FF0000"/>
                </a:solidFill>
              </a:rPr>
              <a:t>”, “</a:t>
            </a:r>
            <a:r>
              <a:rPr lang="ca-ES" sz="1000" u="sng" dirty="0" smtClean="0">
                <a:solidFill>
                  <a:srgbClr val="FF0000"/>
                </a:solidFill>
              </a:rPr>
              <a:t>FIN+ACK</a:t>
            </a:r>
            <a:r>
              <a:rPr lang="ca-ES" sz="1000" dirty="0" smtClean="0">
                <a:solidFill>
                  <a:srgbClr val="FF0000"/>
                </a:solidFill>
              </a:rPr>
              <a:t>” </a:t>
            </a:r>
            <a:r>
              <a:rPr lang="ca-ES" sz="1000" dirty="0">
                <a:solidFill>
                  <a:srgbClr val="FF0000"/>
                </a:solidFill>
              </a:rPr>
              <a:t>i </a:t>
            </a:r>
            <a:r>
              <a:rPr lang="ca-ES" sz="1000" dirty="0" smtClean="0">
                <a:solidFill>
                  <a:srgbClr val="FF0000"/>
                </a:solidFill>
              </a:rPr>
              <a:t>“</a:t>
            </a:r>
            <a:r>
              <a:rPr lang="ca-ES" sz="1000" u="sng" dirty="0" smtClean="0">
                <a:solidFill>
                  <a:srgbClr val="FF0000"/>
                </a:solidFill>
              </a:rPr>
              <a:t>ACK</a:t>
            </a:r>
            <a:r>
              <a:rPr lang="ca-ES" sz="1000" dirty="0" smtClean="0">
                <a:solidFill>
                  <a:srgbClr val="FF0000"/>
                </a:solidFill>
              </a:rPr>
              <a:t>” </a:t>
            </a:r>
            <a:r>
              <a:rPr lang="ca-ES" sz="1000" dirty="0">
                <a:solidFill>
                  <a:srgbClr val="FF0000"/>
                </a:solidFill>
              </a:rPr>
              <a:t>(o a vegades “</a:t>
            </a:r>
            <a:r>
              <a:rPr lang="ca-ES" sz="1000" u="sng" dirty="0">
                <a:solidFill>
                  <a:srgbClr val="FF0000"/>
                </a:solidFill>
              </a:rPr>
              <a:t>FIN</a:t>
            </a:r>
            <a:r>
              <a:rPr lang="ca-ES" sz="1000" dirty="0">
                <a:solidFill>
                  <a:srgbClr val="FF0000"/>
                </a:solidFill>
              </a:rPr>
              <a:t>”, </a:t>
            </a:r>
            <a:r>
              <a:rPr lang="ca-ES" sz="1000" dirty="0" smtClean="0">
                <a:solidFill>
                  <a:srgbClr val="FF0000"/>
                </a:solidFill>
              </a:rPr>
              <a:t>“</a:t>
            </a:r>
            <a:r>
              <a:rPr lang="ca-ES" sz="1000" u="sng" dirty="0" smtClean="0">
                <a:solidFill>
                  <a:srgbClr val="FF0000"/>
                </a:solidFill>
              </a:rPr>
              <a:t>ACK</a:t>
            </a:r>
            <a:r>
              <a:rPr lang="ca-ES" sz="1000" dirty="0">
                <a:solidFill>
                  <a:srgbClr val="FF0000"/>
                </a:solidFill>
              </a:rPr>
              <a:t>” “</a:t>
            </a:r>
            <a:r>
              <a:rPr lang="ca-ES" sz="1000" u="sng" dirty="0">
                <a:solidFill>
                  <a:srgbClr val="FF0000"/>
                </a:solidFill>
              </a:rPr>
              <a:t>FIN</a:t>
            </a:r>
            <a:r>
              <a:rPr lang="ca-ES" sz="1000" dirty="0" smtClean="0">
                <a:solidFill>
                  <a:srgbClr val="FF0000"/>
                </a:solidFill>
              </a:rPr>
              <a:t>” i “</a:t>
            </a:r>
            <a:r>
              <a:rPr lang="ca-ES" sz="1000" u="sng" dirty="0" smtClean="0">
                <a:solidFill>
                  <a:srgbClr val="FF0000"/>
                </a:solidFill>
              </a:rPr>
              <a:t>ACK</a:t>
            </a:r>
            <a:r>
              <a:rPr lang="ca-ES" sz="1000" dirty="0" smtClean="0">
                <a:solidFill>
                  <a:srgbClr val="FF0000"/>
                </a:solidFill>
              </a:rPr>
              <a:t>”)</a:t>
            </a:r>
            <a:endParaRPr lang="ca-ES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000" dirty="0">
                <a:solidFill>
                  <a:srgbClr val="FF0000"/>
                </a:solidFill>
              </a:rPr>
              <a:t>el missatge de confirmació positiva (</a:t>
            </a:r>
            <a:r>
              <a:rPr lang="ca-ES" sz="1000" dirty="0">
                <a:solidFill>
                  <a:srgbClr val="FF0000"/>
                </a:solidFill>
                <a:sym typeface="Symbol" panose="05050102010706020507" pitchFamily="18" charset="2"/>
              </a:rPr>
              <a:t></a:t>
            </a:r>
            <a:r>
              <a:rPr lang="ca-ES" sz="1000" dirty="0" smtClean="0">
                <a:solidFill>
                  <a:srgbClr val="FF0000"/>
                </a:solidFill>
              </a:rPr>
              <a:t>BEN(N)) </a:t>
            </a:r>
            <a:r>
              <a:rPr lang="ca-ES" sz="1000" dirty="0">
                <a:solidFill>
                  <a:srgbClr val="FF0000"/>
                </a:solidFill>
              </a:rPr>
              <a:t>és un paquet “</a:t>
            </a:r>
            <a:r>
              <a:rPr lang="ca-ES" sz="1000" u="sng" dirty="0">
                <a:solidFill>
                  <a:srgbClr val="FF0000"/>
                </a:solidFill>
              </a:rPr>
              <a:t>ACK sense </a:t>
            </a:r>
            <a:r>
              <a:rPr lang="ca-ES" sz="1000" i="1" u="sng" dirty="0" err="1">
                <a:solidFill>
                  <a:srgbClr val="FF0000"/>
                </a:solidFill>
              </a:rPr>
              <a:t>info</a:t>
            </a:r>
            <a:r>
              <a:rPr lang="ca-ES" sz="1000" dirty="0">
                <a:solidFill>
                  <a:srgbClr val="FF0000"/>
                </a:solidFill>
              </a:rPr>
              <a:t>”, és a dir, un ACK que no porta informació</a:t>
            </a:r>
            <a:r>
              <a:rPr lang="ca-ES" sz="1000" dirty="0" smtClean="0">
                <a:solidFill>
                  <a:srgbClr val="FF0000"/>
                </a:solidFill>
              </a:rPr>
              <a:t>; és acumulatiu</a:t>
            </a:r>
            <a:endParaRPr lang="ca-ES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000" dirty="0">
                <a:solidFill>
                  <a:srgbClr val="FF0000"/>
                </a:solidFill>
              </a:rPr>
              <a:t>el missatge d’informació (</a:t>
            </a:r>
            <a:r>
              <a:rPr lang="ca-ES" sz="1000" dirty="0">
                <a:solidFill>
                  <a:srgbClr val="FF0000"/>
                </a:solidFill>
                <a:sym typeface="Symbol" panose="05050102010706020507" pitchFamily="18" charset="2"/>
              </a:rPr>
              <a:t></a:t>
            </a:r>
            <a:r>
              <a:rPr lang="ca-ES" sz="1000" dirty="0" smtClean="0">
                <a:solidFill>
                  <a:srgbClr val="FF0000"/>
                </a:solidFill>
              </a:rPr>
              <a:t>I(N)) </a:t>
            </a:r>
            <a:r>
              <a:rPr lang="ca-ES" sz="1000" dirty="0">
                <a:solidFill>
                  <a:srgbClr val="FF0000"/>
                </a:solidFill>
              </a:rPr>
              <a:t>és un paquet “</a:t>
            </a:r>
            <a:r>
              <a:rPr lang="ca-ES" sz="1000" u="sng" dirty="0">
                <a:solidFill>
                  <a:srgbClr val="FF0000"/>
                </a:solidFill>
              </a:rPr>
              <a:t>ACK amb </a:t>
            </a:r>
            <a:r>
              <a:rPr lang="ca-ES" sz="1000" i="1" u="sng" dirty="0" err="1">
                <a:solidFill>
                  <a:srgbClr val="FF0000"/>
                </a:solidFill>
              </a:rPr>
              <a:t>info</a:t>
            </a:r>
            <a:r>
              <a:rPr lang="ca-ES" sz="1000" dirty="0">
                <a:solidFill>
                  <a:srgbClr val="FF0000"/>
                </a:solidFill>
              </a:rPr>
              <a:t>” (que alhora és també </a:t>
            </a:r>
            <a:r>
              <a:rPr lang="ca-ES" sz="1000" dirty="0" smtClean="0">
                <a:solidFill>
                  <a:srgbClr val="FF0000"/>
                </a:solidFill>
              </a:rPr>
              <a:t>un BEN(M) acumulatiu en </a:t>
            </a:r>
            <a:r>
              <a:rPr lang="ca-ES" sz="1000" dirty="0">
                <a:solidFill>
                  <a:srgbClr val="FF0000"/>
                </a:solidFill>
              </a:rPr>
              <a:t>l’altre sentit); el </a:t>
            </a:r>
            <a:r>
              <a:rPr lang="ca-ES" sz="1000" i="1" dirty="0" err="1">
                <a:solidFill>
                  <a:srgbClr val="FF0000"/>
                </a:solidFill>
              </a:rPr>
              <a:t>flag</a:t>
            </a:r>
            <a:r>
              <a:rPr lang="ca-ES" sz="1000" dirty="0">
                <a:solidFill>
                  <a:srgbClr val="FF0000"/>
                </a:solidFill>
              </a:rPr>
              <a:t> PSH és “secundari” i a vegades acompanya els paquets “ACK amb </a:t>
            </a:r>
            <a:r>
              <a:rPr lang="ca-ES" sz="1000" i="1" dirty="0" err="1">
                <a:solidFill>
                  <a:srgbClr val="FF0000"/>
                </a:solidFill>
              </a:rPr>
              <a:t>info</a:t>
            </a:r>
            <a:r>
              <a:rPr lang="ca-ES" sz="1000" dirty="0" smtClean="0">
                <a:solidFill>
                  <a:srgbClr val="FF0000"/>
                </a:solidFill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000" dirty="0" smtClean="0">
                <a:solidFill>
                  <a:srgbClr val="FF0000"/>
                </a:solidFill>
              </a:rPr>
              <a:t>a més, pot ser que un </a:t>
            </a:r>
            <a:r>
              <a:rPr lang="ca-ES" sz="1000" dirty="0">
                <a:solidFill>
                  <a:srgbClr val="FF0000"/>
                </a:solidFill>
              </a:rPr>
              <a:t>paquet TCP </a:t>
            </a:r>
            <a:r>
              <a:rPr lang="ca-ES" sz="1000" dirty="0" smtClean="0">
                <a:solidFill>
                  <a:srgbClr val="FF0000"/>
                </a:solidFill>
              </a:rPr>
              <a:t>porti alhora 2 missatges, </a:t>
            </a:r>
            <a:r>
              <a:rPr lang="ca-ES" sz="1000" dirty="0" err="1">
                <a:solidFill>
                  <a:srgbClr val="FF0000"/>
                </a:solidFill>
              </a:rPr>
              <a:t>p.e</a:t>
            </a:r>
            <a:r>
              <a:rPr lang="ca-ES" sz="1000" dirty="0">
                <a:solidFill>
                  <a:srgbClr val="FF0000"/>
                </a:solidFill>
              </a:rPr>
              <a:t>., </a:t>
            </a:r>
            <a:r>
              <a:rPr lang="ca-ES" sz="1000" dirty="0" smtClean="0">
                <a:solidFill>
                  <a:srgbClr val="FF0000"/>
                </a:solidFill>
              </a:rPr>
              <a:t>I(N</a:t>
            </a:r>
            <a:r>
              <a:rPr lang="ca-ES" sz="1000" dirty="0">
                <a:solidFill>
                  <a:srgbClr val="FF0000"/>
                </a:solidFill>
              </a:rPr>
              <a:t>) d’un sentit i BEN(M) de l’altre, o I(N) i PFC, etc., que s’ajunten per estalviar paquets</a:t>
            </a:r>
          </a:p>
        </p:txBody>
      </p:sp>
      <p:sp>
        <p:nvSpPr>
          <p:cNvPr id="227" name="Rectangle 220"/>
          <p:cNvSpPr>
            <a:spLocks noChangeArrowheads="1"/>
          </p:cNvSpPr>
          <p:nvPr/>
        </p:nvSpPr>
        <p:spPr bwMode="auto">
          <a:xfrm>
            <a:off x="1172939" y="1459846"/>
            <a:ext cx="1611641" cy="553998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a-ES" sz="1000" b="1" dirty="0" smtClean="0">
                <a:solidFill>
                  <a:srgbClr val="0070C0"/>
                </a:solidFill>
              </a:rPr>
              <a:t>Amb els 3 paquets SYN, SYN+ACK i ACK s’estableix la connexió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223" name="Line 218"/>
          <p:cNvSpPr>
            <a:spLocks noChangeShapeType="1"/>
          </p:cNvSpPr>
          <p:nvPr/>
        </p:nvSpPr>
        <p:spPr bwMode="auto">
          <a:xfrm>
            <a:off x="4028057" y="2518947"/>
            <a:ext cx="1144076" cy="192312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225" name="Rectangle 220"/>
          <p:cNvSpPr>
            <a:spLocks noChangeArrowheads="1"/>
          </p:cNvSpPr>
          <p:nvPr/>
        </p:nvSpPr>
        <p:spPr bwMode="auto">
          <a:xfrm>
            <a:off x="2687911" y="2383686"/>
            <a:ext cx="11780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ca-ES" sz="1000" b="1" dirty="0" smtClean="0">
                <a:solidFill>
                  <a:srgbClr val="0070C0"/>
                </a:solidFill>
              </a:rPr>
              <a:t>ACK amb </a:t>
            </a:r>
            <a:r>
              <a:rPr lang="ca-ES" sz="1000" b="1" i="1" dirty="0" err="1" smtClean="0">
                <a:solidFill>
                  <a:srgbClr val="0070C0"/>
                </a:solidFill>
              </a:rPr>
              <a:t>info</a:t>
            </a:r>
            <a:endParaRPr lang="ca-ES" sz="1000" b="1" i="1" dirty="0">
              <a:solidFill>
                <a:srgbClr val="0070C0"/>
              </a:solidFill>
            </a:endParaRPr>
          </a:p>
        </p:txBody>
      </p:sp>
      <p:sp>
        <p:nvSpPr>
          <p:cNvPr id="228" name="Rectangle 221"/>
          <p:cNvSpPr>
            <a:spLocks noChangeArrowheads="1"/>
          </p:cNvSpPr>
          <p:nvPr/>
        </p:nvSpPr>
        <p:spPr bwMode="auto">
          <a:xfrm>
            <a:off x="5288322" y="2695693"/>
            <a:ext cx="13538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a-ES" sz="1000" b="1" dirty="0" smtClean="0">
                <a:solidFill>
                  <a:srgbClr val="0070C0"/>
                </a:solidFill>
              </a:rPr>
              <a:t>ACK sense </a:t>
            </a:r>
            <a:r>
              <a:rPr lang="ca-ES" sz="1000" b="1" i="1" dirty="0" err="1" smtClean="0">
                <a:solidFill>
                  <a:srgbClr val="0070C0"/>
                </a:solidFill>
              </a:rPr>
              <a:t>info</a:t>
            </a:r>
            <a:endParaRPr lang="ca-ES" sz="1000" b="1" i="1" dirty="0">
              <a:solidFill>
                <a:srgbClr val="0070C0"/>
              </a:solidFill>
            </a:endParaRPr>
          </a:p>
        </p:txBody>
      </p:sp>
      <p:sp>
        <p:nvSpPr>
          <p:cNvPr id="229" name="Line 222"/>
          <p:cNvSpPr>
            <a:spLocks noChangeShapeType="1"/>
          </p:cNvSpPr>
          <p:nvPr/>
        </p:nvSpPr>
        <p:spPr bwMode="auto">
          <a:xfrm flipH="1">
            <a:off x="4047623" y="2836043"/>
            <a:ext cx="1113365" cy="104136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230" name="Rectangle arrodonit 229"/>
          <p:cNvSpPr/>
          <p:nvPr/>
        </p:nvSpPr>
        <p:spPr bwMode="auto">
          <a:xfrm>
            <a:off x="2784580" y="2400063"/>
            <a:ext cx="1361912" cy="1028773"/>
          </a:xfrm>
          <a:prstGeom prst="roundRect">
            <a:avLst>
              <a:gd name="adj" fmla="val 17714"/>
            </a:avLst>
          </a:prstGeom>
          <a:noFill/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231" name="Rectangle 220"/>
          <p:cNvSpPr>
            <a:spLocks noChangeArrowheads="1"/>
          </p:cNvSpPr>
          <p:nvPr/>
        </p:nvSpPr>
        <p:spPr bwMode="auto">
          <a:xfrm>
            <a:off x="1927458" y="3042409"/>
            <a:ext cx="1128495" cy="226591"/>
          </a:xfrm>
          <a:prstGeom prst="rect">
            <a:avLst/>
          </a:prstGeom>
          <a:solidFill>
            <a:schemeClr val="bg1"/>
          </a:solidFill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ca-ES" sz="1000" b="1" dirty="0" err="1" smtClean="0">
                <a:solidFill>
                  <a:srgbClr val="00B050"/>
                </a:solidFill>
              </a:rPr>
              <a:t>TCP_Envia</a:t>
            </a:r>
            <a:r>
              <a:rPr lang="ca-ES" sz="1000" b="1" dirty="0" smtClean="0">
                <a:solidFill>
                  <a:srgbClr val="00B050"/>
                </a:solidFill>
              </a:rPr>
              <a:t>()</a:t>
            </a:r>
            <a:endParaRPr lang="ca-ES" sz="1000" b="1" dirty="0">
              <a:solidFill>
                <a:srgbClr val="00B050"/>
              </a:solidFill>
            </a:endParaRPr>
          </a:p>
        </p:txBody>
      </p:sp>
      <p:sp>
        <p:nvSpPr>
          <p:cNvPr id="232" name="Line 218"/>
          <p:cNvSpPr>
            <a:spLocks noChangeShapeType="1"/>
          </p:cNvSpPr>
          <p:nvPr/>
        </p:nvSpPr>
        <p:spPr bwMode="auto">
          <a:xfrm>
            <a:off x="4035855" y="2684363"/>
            <a:ext cx="1124822" cy="295458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233" name="Rectangle 220"/>
          <p:cNvSpPr>
            <a:spLocks noChangeArrowheads="1"/>
          </p:cNvSpPr>
          <p:nvPr/>
        </p:nvSpPr>
        <p:spPr bwMode="auto">
          <a:xfrm>
            <a:off x="2687911" y="2565857"/>
            <a:ext cx="11780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ca-ES" sz="1000" b="1" dirty="0" smtClean="0">
                <a:solidFill>
                  <a:srgbClr val="0070C0"/>
                </a:solidFill>
              </a:rPr>
              <a:t>ACK amb </a:t>
            </a:r>
            <a:r>
              <a:rPr lang="ca-ES" sz="1000" b="1" i="1" dirty="0" err="1" smtClean="0">
                <a:solidFill>
                  <a:srgbClr val="0070C0"/>
                </a:solidFill>
              </a:rPr>
              <a:t>info</a:t>
            </a:r>
            <a:endParaRPr lang="ca-ES" sz="1000" b="1" i="1" dirty="0">
              <a:solidFill>
                <a:srgbClr val="0070C0"/>
              </a:solidFill>
            </a:endParaRPr>
          </a:p>
        </p:txBody>
      </p:sp>
      <p:sp>
        <p:nvSpPr>
          <p:cNvPr id="235" name="Rectangle 221"/>
          <p:cNvSpPr>
            <a:spLocks noChangeArrowheads="1"/>
          </p:cNvSpPr>
          <p:nvPr/>
        </p:nvSpPr>
        <p:spPr bwMode="auto">
          <a:xfrm>
            <a:off x="5288010" y="2955333"/>
            <a:ext cx="13538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a-ES" sz="1000" b="1" dirty="0" smtClean="0">
                <a:solidFill>
                  <a:srgbClr val="0070C0"/>
                </a:solidFill>
              </a:rPr>
              <a:t>ACK sense </a:t>
            </a:r>
            <a:r>
              <a:rPr lang="ca-ES" sz="1000" b="1" i="1" dirty="0" err="1" smtClean="0">
                <a:solidFill>
                  <a:srgbClr val="0070C0"/>
                </a:solidFill>
              </a:rPr>
              <a:t>info</a:t>
            </a:r>
            <a:endParaRPr lang="ca-ES" sz="1000" b="1" i="1" dirty="0">
              <a:solidFill>
                <a:srgbClr val="0070C0"/>
              </a:solidFill>
            </a:endParaRPr>
          </a:p>
        </p:txBody>
      </p:sp>
      <p:sp>
        <p:nvSpPr>
          <p:cNvPr id="236" name="Line 222"/>
          <p:cNvSpPr>
            <a:spLocks noChangeShapeType="1"/>
          </p:cNvSpPr>
          <p:nvPr/>
        </p:nvSpPr>
        <p:spPr bwMode="auto">
          <a:xfrm flipH="1">
            <a:off x="4035852" y="3034930"/>
            <a:ext cx="1124824" cy="269930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443" name="Rectangle arrodonit 442"/>
          <p:cNvSpPr/>
          <p:nvPr/>
        </p:nvSpPr>
        <p:spPr bwMode="auto">
          <a:xfrm>
            <a:off x="5027212" y="2397427"/>
            <a:ext cx="1375272" cy="1028773"/>
          </a:xfrm>
          <a:prstGeom prst="roundRect">
            <a:avLst>
              <a:gd name="adj" fmla="val 17714"/>
            </a:avLst>
          </a:prstGeom>
          <a:noFill/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444" name="Rectangle 220"/>
          <p:cNvSpPr>
            <a:spLocks noChangeArrowheads="1"/>
          </p:cNvSpPr>
          <p:nvPr/>
        </p:nvSpPr>
        <p:spPr bwMode="auto">
          <a:xfrm>
            <a:off x="6020712" y="3161612"/>
            <a:ext cx="1665039" cy="226591"/>
          </a:xfrm>
          <a:prstGeom prst="rect">
            <a:avLst/>
          </a:prstGeom>
          <a:solidFill>
            <a:schemeClr val="bg1"/>
          </a:solidFill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r>
              <a:rPr lang="ca-ES" sz="1000" b="1" dirty="0" err="1" smtClean="0">
                <a:solidFill>
                  <a:srgbClr val="00B050"/>
                </a:solidFill>
              </a:rPr>
              <a:t>TCP_Rep</a:t>
            </a:r>
            <a:r>
              <a:rPr lang="ca-ES" sz="1000" b="1" dirty="0" smtClean="0">
                <a:solidFill>
                  <a:srgbClr val="00B050"/>
                </a:solidFill>
              </a:rPr>
              <a:t>()</a:t>
            </a:r>
            <a:endParaRPr lang="ca-ES" sz="1000" b="1" dirty="0">
              <a:solidFill>
                <a:srgbClr val="00B050"/>
              </a:solidFill>
            </a:endParaRPr>
          </a:p>
        </p:txBody>
      </p:sp>
      <p:sp>
        <p:nvSpPr>
          <p:cNvPr id="441" name="Rectangle 220"/>
          <p:cNvSpPr>
            <a:spLocks noChangeArrowheads="1"/>
          </p:cNvSpPr>
          <p:nvPr/>
        </p:nvSpPr>
        <p:spPr bwMode="auto">
          <a:xfrm>
            <a:off x="834471" y="2271528"/>
            <a:ext cx="15284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a-ES" sz="1000" b="1" dirty="0" smtClean="0">
                <a:solidFill>
                  <a:srgbClr val="0070C0"/>
                </a:solidFill>
              </a:rPr>
              <a:t>ACK amb </a:t>
            </a:r>
            <a:r>
              <a:rPr lang="ca-ES" sz="1000" b="1" i="1" dirty="0" err="1" smtClean="0">
                <a:solidFill>
                  <a:srgbClr val="0070C0"/>
                </a:solidFill>
              </a:rPr>
              <a:t>info</a:t>
            </a:r>
            <a:r>
              <a:rPr lang="ca-ES" sz="1000" b="1" dirty="0" smtClean="0">
                <a:solidFill>
                  <a:srgbClr val="0070C0"/>
                </a:solidFill>
              </a:rPr>
              <a:t> és un missatge d’informació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442" name="Rectangle 220"/>
          <p:cNvSpPr>
            <a:spLocks noChangeArrowheads="1"/>
          </p:cNvSpPr>
          <p:nvPr/>
        </p:nvSpPr>
        <p:spPr bwMode="auto">
          <a:xfrm>
            <a:off x="512942" y="2715002"/>
            <a:ext cx="16995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a-ES" sz="1000" b="1" dirty="0" smtClean="0">
                <a:solidFill>
                  <a:srgbClr val="0070C0"/>
                </a:solidFill>
              </a:rPr>
              <a:t>ACK sense </a:t>
            </a:r>
            <a:r>
              <a:rPr lang="ca-ES" sz="1000" b="1" i="1" dirty="0" err="1" smtClean="0">
                <a:solidFill>
                  <a:srgbClr val="0070C0"/>
                </a:solidFill>
              </a:rPr>
              <a:t>info</a:t>
            </a:r>
            <a:r>
              <a:rPr lang="ca-ES" sz="1000" b="1" dirty="0" smtClean="0">
                <a:solidFill>
                  <a:srgbClr val="0070C0"/>
                </a:solidFill>
              </a:rPr>
              <a:t> és un missatge de confirmació positiva acumulativa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445" name="Line 218"/>
          <p:cNvSpPr>
            <a:spLocks noChangeShapeType="1"/>
          </p:cNvSpPr>
          <p:nvPr/>
        </p:nvSpPr>
        <p:spPr bwMode="auto">
          <a:xfrm>
            <a:off x="4028727" y="3677547"/>
            <a:ext cx="1140418" cy="106177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446" name="Rectangle 220"/>
          <p:cNvSpPr>
            <a:spLocks noChangeArrowheads="1"/>
          </p:cNvSpPr>
          <p:nvPr/>
        </p:nvSpPr>
        <p:spPr bwMode="auto">
          <a:xfrm>
            <a:off x="3245937" y="3542287"/>
            <a:ext cx="6284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ca-ES" sz="1000" b="1" dirty="0" smtClean="0">
                <a:solidFill>
                  <a:srgbClr val="0070C0"/>
                </a:solidFill>
              </a:rPr>
              <a:t>FIN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447" name="Rectangle 221"/>
          <p:cNvSpPr>
            <a:spLocks noChangeArrowheads="1"/>
          </p:cNvSpPr>
          <p:nvPr/>
        </p:nvSpPr>
        <p:spPr bwMode="auto">
          <a:xfrm>
            <a:off x="5296791" y="3706070"/>
            <a:ext cx="8668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a-ES" sz="1000" b="1" dirty="0" smtClean="0">
                <a:solidFill>
                  <a:srgbClr val="0070C0"/>
                </a:solidFill>
              </a:rPr>
              <a:t>FIN+ACK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448" name="Line 222"/>
          <p:cNvSpPr>
            <a:spLocks noChangeShapeType="1"/>
          </p:cNvSpPr>
          <p:nvPr/>
        </p:nvSpPr>
        <p:spPr bwMode="auto">
          <a:xfrm flipH="1">
            <a:off x="4035851" y="3848741"/>
            <a:ext cx="1144750" cy="113758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449" name="Line 218"/>
          <p:cNvSpPr>
            <a:spLocks noChangeShapeType="1"/>
          </p:cNvSpPr>
          <p:nvPr/>
        </p:nvSpPr>
        <p:spPr bwMode="auto">
          <a:xfrm>
            <a:off x="4034096" y="4028599"/>
            <a:ext cx="1140418" cy="137282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ca-ES" sz="1000" dirty="0">
              <a:solidFill>
                <a:srgbClr val="000000"/>
              </a:solidFill>
            </a:endParaRPr>
          </a:p>
        </p:txBody>
      </p:sp>
      <p:sp>
        <p:nvSpPr>
          <p:cNvPr id="450" name="Rectangle 220"/>
          <p:cNvSpPr>
            <a:spLocks noChangeArrowheads="1"/>
          </p:cNvSpPr>
          <p:nvPr/>
        </p:nvSpPr>
        <p:spPr bwMode="auto">
          <a:xfrm>
            <a:off x="3245937" y="3916697"/>
            <a:ext cx="6284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ca-ES" sz="1000" b="1" dirty="0" smtClean="0">
                <a:solidFill>
                  <a:srgbClr val="0070C0"/>
                </a:solidFill>
              </a:rPr>
              <a:t>ACK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451" name="Rectangle arrodonit 450"/>
          <p:cNvSpPr/>
          <p:nvPr/>
        </p:nvSpPr>
        <p:spPr bwMode="auto">
          <a:xfrm>
            <a:off x="3075669" y="3494870"/>
            <a:ext cx="1080000" cy="758162"/>
          </a:xfrm>
          <a:prstGeom prst="roundRect">
            <a:avLst>
              <a:gd name="adj" fmla="val 17714"/>
            </a:avLst>
          </a:prstGeom>
          <a:noFill/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452" name="Rectangle 220"/>
          <p:cNvSpPr>
            <a:spLocks noChangeArrowheads="1"/>
          </p:cNvSpPr>
          <p:nvPr/>
        </p:nvSpPr>
        <p:spPr bwMode="auto">
          <a:xfrm>
            <a:off x="1539646" y="3989947"/>
            <a:ext cx="1737739" cy="226591"/>
          </a:xfrm>
          <a:prstGeom prst="rect">
            <a:avLst/>
          </a:prstGeom>
          <a:solidFill>
            <a:schemeClr val="bg1"/>
          </a:solidFill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ca-ES" sz="1000" b="1" dirty="0" err="1" smtClean="0">
                <a:solidFill>
                  <a:srgbClr val="00B050"/>
                </a:solidFill>
              </a:rPr>
              <a:t>TCP_TancaConnexio</a:t>
            </a:r>
            <a:r>
              <a:rPr lang="ca-ES" sz="1000" b="1" dirty="0" smtClean="0">
                <a:solidFill>
                  <a:srgbClr val="00B050"/>
                </a:solidFill>
              </a:rPr>
              <a:t>()</a:t>
            </a:r>
            <a:endParaRPr lang="ca-ES" sz="1000" b="1" dirty="0">
              <a:solidFill>
                <a:srgbClr val="00B050"/>
              </a:solidFill>
            </a:endParaRPr>
          </a:p>
        </p:txBody>
      </p:sp>
      <p:sp>
        <p:nvSpPr>
          <p:cNvPr id="453" name="Rectangle arrodonit 452"/>
          <p:cNvSpPr/>
          <p:nvPr/>
        </p:nvSpPr>
        <p:spPr bwMode="auto">
          <a:xfrm>
            <a:off x="5030596" y="3497067"/>
            <a:ext cx="1375272" cy="758162"/>
          </a:xfrm>
          <a:prstGeom prst="roundRect">
            <a:avLst>
              <a:gd name="adj" fmla="val 17714"/>
            </a:avLst>
          </a:prstGeom>
          <a:noFill/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454" name="Rectangle 220"/>
          <p:cNvSpPr>
            <a:spLocks noChangeArrowheads="1"/>
          </p:cNvSpPr>
          <p:nvPr/>
        </p:nvSpPr>
        <p:spPr bwMode="auto">
          <a:xfrm>
            <a:off x="6024096" y="3896817"/>
            <a:ext cx="1665039" cy="226591"/>
          </a:xfrm>
          <a:prstGeom prst="rect">
            <a:avLst/>
          </a:prstGeom>
          <a:solidFill>
            <a:schemeClr val="bg1"/>
          </a:solidFill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r>
              <a:rPr lang="ca-ES" sz="1000" b="1" dirty="0" err="1" smtClean="0">
                <a:solidFill>
                  <a:srgbClr val="00B050"/>
                </a:solidFill>
              </a:rPr>
              <a:t>TCP_Rep</a:t>
            </a:r>
            <a:r>
              <a:rPr lang="ca-ES" sz="1000" b="1" dirty="0" smtClean="0">
                <a:solidFill>
                  <a:srgbClr val="00B050"/>
                </a:solidFill>
              </a:rPr>
              <a:t>() retorna 0</a:t>
            </a:r>
            <a:endParaRPr lang="ca-ES" sz="1000" b="1" dirty="0">
              <a:solidFill>
                <a:srgbClr val="00B050"/>
              </a:solidFill>
            </a:endParaRPr>
          </a:p>
        </p:txBody>
      </p:sp>
      <p:sp>
        <p:nvSpPr>
          <p:cNvPr id="455" name="Rectangle 220"/>
          <p:cNvSpPr>
            <a:spLocks noChangeArrowheads="1"/>
          </p:cNvSpPr>
          <p:nvPr/>
        </p:nvSpPr>
        <p:spPr bwMode="auto">
          <a:xfrm>
            <a:off x="1196832" y="3437424"/>
            <a:ext cx="1611641" cy="553998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a-ES" sz="1000" b="1" dirty="0" smtClean="0">
                <a:solidFill>
                  <a:srgbClr val="0070C0"/>
                </a:solidFill>
              </a:rPr>
              <a:t>Amb els 3 paquets FIN, FIN+ACK i ACK s’acaba la connexió</a:t>
            </a:r>
            <a:endParaRPr lang="ca-ES" sz="1000" b="1" dirty="0">
              <a:solidFill>
                <a:srgbClr val="0070C0"/>
              </a:solidFill>
            </a:endParaRPr>
          </a:p>
        </p:txBody>
      </p:sp>
      <p:sp>
        <p:nvSpPr>
          <p:cNvPr id="458" name="QuadreDeText 457"/>
          <p:cNvSpPr txBox="1"/>
          <p:nvPr/>
        </p:nvSpPr>
        <p:spPr>
          <a:xfrm>
            <a:off x="7024255" y="350518"/>
            <a:ext cx="1886793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ca-ES" sz="1000" dirty="0" smtClean="0">
                <a:solidFill>
                  <a:srgbClr val="FF0000"/>
                </a:solidFill>
              </a:rPr>
              <a:t>Tot això, és clar, ho heu d’adaptar al vostre cas (a la vostra captura de paquets)</a:t>
            </a:r>
            <a:endParaRPr lang="ca-E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l'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'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786</Words>
  <Application>Microsoft Office PowerPoint</Application>
  <PresentationFormat>Presentació en pantalla (4:3)</PresentationFormat>
  <Paragraphs>95</Paragraphs>
  <Slides>4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2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4</vt:i4>
      </vt:variant>
    </vt:vector>
  </HeadingPairs>
  <TitlesOfParts>
    <vt:vector size="7" baseType="lpstr">
      <vt:lpstr>Arial</vt:lpstr>
      <vt:lpstr>Symbol</vt:lpstr>
      <vt:lpstr>Diseño predeterminado</vt:lpstr>
      <vt:lpstr>Presentació del PowerPoint</vt:lpstr>
      <vt:lpstr>Presentació del PowerPoint</vt:lpstr>
      <vt:lpstr>Presentació del PowerPoint</vt:lpstr>
      <vt:lpstr>Presentació del PowerPoint</vt:lpstr>
    </vt:vector>
  </TitlesOfParts>
  <Company>UdG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Lluís Fàbrega i Soler</dc:creator>
  <cp:lastModifiedBy>Lluís Fàbrega Soler</cp:lastModifiedBy>
  <cp:revision>508</cp:revision>
  <cp:lastPrinted>2002-02-20T18:16:58Z</cp:lastPrinted>
  <dcterms:created xsi:type="dcterms:W3CDTF">1999-09-14T09:17:20Z</dcterms:created>
  <dcterms:modified xsi:type="dcterms:W3CDTF">2023-09-25T08:12:54Z</dcterms:modified>
</cp:coreProperties>
</file>