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524F4-936A-4855-8D0E-188FD5A2646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83C70-6363-4F2E-8B73-B2885343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1997 – corpus based approach</a:t>
            </a:r>
          </a:p>
          <a:p>
            <a:r>
              <a:rPr lang="en-US" dirty="0"/>
              <a:t>2014: mention that they were given a crap ton of </a:t>
            </a:r>
            <a:r>
              <a:rPr lang="en-US" dirty="0" err="1"/>
              <a:t>facebook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83C70-6363-4F2E-8B73-B288534327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7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6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4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7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06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7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4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6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08B0-0439-4718-82B2-6C62CDB7570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BB32-8783-4A39-806F-022631D7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3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pandemic-tweet-challenge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49D6-F422-4D4D-A9E2-4C0FC108E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73797" cy="2387600"/>
          </a:xfrm>
        </p:spPr>
        <p:txBody>
          <a:bodyPr/>
          <a:lstStyle/>
          <a:p>
            <a:r>
              <a:rPr lang="en-US" dirty="0"/>
              <a:t>Pandemic tweet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4B788-6DC3-4286-82B2-ECCC45D7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Ishaan Patel</a:t>
            </a:r>
          </a:p>
        </p:txBody>
      </p:sp>
    </p:spTree>
    <p:extLst>
      <p:ext uri="{BB962C8B-B14F-4D97-AF65-F5344CB8AC3E}">
        <p14:creationId xmlns:p14="http://schemas.microsoft.com/office/powerpoint/2010/main" val="31500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629B-0D1E-4DD7-A0B3-B5AC54ED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Analysis of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1A0CB7-4805-4D23-8D52-A6BFAA780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68476"/>
              </p:ext>
            </p:extLst>
          </p:nvPr>
        </p:nvGraphicFramePr>
        <p:xfrm>
          <a:off x="1141413" y="2249487"/>
          <a:ext cx="9906000" cy="18022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5453">
                  <a:extLst>
                    <a:ext uri="{9D8B030D-6E8A-4147-A177-3AD203B41FA5}">
                      <a16:colId xmlns:a16="http://schemas.microsoft.com/office/drawing/2014/main" val="921612088"/>
                    </a:ext>
                  </a:extLst>
                </a:gridCol>
                <a:gridCol w="1476547">
                  <a:extLst>
                    <a:ext uri="{9D8B030D-6E8A-4147-A177-3AD203B41FA5}">
                      <a16:colId xmlns:a16="http://schemas.microsoft.com/office/drawing/2014/main" val="289558449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29224708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30989297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89899609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000766756"/>
                    </a:ext>
                  </a:extLst>
                </a:gridCol>
              </a:tblGrid>
              <a:tr h="658212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Extremely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Extremely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16271"/>
                  </a:ext>
                </a:extLst>
              </a:tr>
              <a:tr h="381344">
                <a:tc>
                  <a:txBody>
                    <a:bodyPr/>
                    <a:lstStyle/>
                    <a:p>
                      <a:r>
                        <a:rPr lang="en-US" dirty="0"/>
                        <a:t>Simple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22236"/>
                  </a:ext>
                </a:extLst>
              </a:tr>
              <a:tr h="381344">
                <a:tc>
                  <a:txBody>
                    <a:bodyPr/>
                    <a:lstStyle/>
                    <a:p>
                      <a:r>
                        <a:rPr lang="en-US" dirty="0"/>
                        <a:t>Bidirectional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55220"/>
                  </a:ext>
                </a:extLst>
              </a:tr>
              <a:tr h="381344">
                <a:tc>
                  <a:txBody>
                    <a:bodyPr/>
                    <a:lstStyle/>
                    <a:p>
                      <a:r>
                        <a:rPr lang="en-US" dirty="0"/>
                        <a:t>1D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0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1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4ACA-28CE-4CEB-9B73-939252EE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DEC9-25C8-4BB7-A0DD-FB1A3420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 may have been needed to see differences in models</a:t>
            </a:r>
          </a:p>
          <a:p>
            <a:r>
              <a:rPr lang="en-US" dirty="0"/>
              <a:t>Could have reduced overfitting a bit more to improve accuracy</a:t>
            </a:r>
          </a:p>
          <a:p>
            <a:r>
              <a:rPr lang="en-US" dirty="0"/>
              <a:t>Additional layers to improve accuracy</a:t>
            </a:r>
          </a:p>
          <a:p>
            <a:r>
              <a:rPr lang="en-US" dirty="0"/>
              <a:t>Kaggle only gave F1 score for evaluation </a:t>
            </a:r>
          </a:p>
        </p:txBody>
      </p:sp>
    </p:spTree>
    <p:extLst>
      <p:ext uri="{BB962C8B-B14F-4D97-AF65-F5344CB8AC3E}">
        <p14:creationId xmlns:p14="http://schemas.microsoft.com/office/powerpoint/2010/main" val="19705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A039-8BF0-4677-8793-CA76B9CA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26E2-DFE9-402D-BDEF-F7204725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classification of tweets</a:t>
            </a:r>
          </a:p>
          <a:p>
            <a:r>
              <a:rPr lang="en-US" dirty="0"/>
              <a:t>5 class labels (Extremely Negative to Extremely Positive)</a:t>
            </a:r>
          </a:p>
          <a:p>
            <a:r>
              <a:rPr lang="en-US" dirty="0"/>
              <a:t>Tweets are about COVID-19 Pandemic</a:t>
            </a:r>
          </a:p>
          <a:p>
            <a:r>
              <a:rPr lang="en-US" dirty="0"/>
              <a:t>Training dataset: ~ 40,000 tweets</a:t>
            </a:r>
          </a:p>
          <a:p>
            <a:r>
              <a:rPr lang="en-US" dirty="0"/>
              <a:t>Test dataset: ~ 3800 tweets</a:t>
            </a:r>
          </a:p>
          <a:p>
            <a:r>
              <a:rPr lang="en-US" dirty="0">
                <a:hlinkClick r:id="rId2"/>
              </a:rPr>
              <a:t>https://www.kaggle.com/c/pandemic-tweet-challenge/overview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2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B7D5-9B8B-4F40-821B-CEC692C1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Sentiment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93EC-2EBB-4659-83F5-49C8B082D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8706"/>
          </a:xfrm>
        </p:spPr>
        <p:txBody>
          <a:bodyPr>
            <a:normAutofit fontScale="92500"/>
          </a:bodyPr>
          <a:lstStyle/>
          <a:p>
            <a:r>
              <a:rPr lang="en-US" dirty="0"/>
              <a:t>1997: McKeown &amp; </a:t>
            </a:r>
            <a:r>
              <a:rPr lang="en-US" dirty="0" err="1"/>
              <a:t>Hatzivassiloglou</a:t>
            </a:r>
            <a:r>
              <a:rPr lang="en-US" dirty="0"/>
              <a:t> predict the semantic orientation of adjectives</a:t>
            </a:r>
          </a:p>
          <a:p>
            <a:pPr lvl="1"/>
            <a:r>
              <a:rPr lang="en-US" dirty="0"/>
              <a:t>No machine learning used</a:t>
            </a:r>
          </a:p>
          <a:p>
            <a:r>
              <a:rPr lang="en-US" dirty="0"/>
              <a:t>2004: Pang and Lee apply machine learning to sentiment analysis</a:t>
            </a:r>
          </a:p>
          <a:p>
            <a:pPr lvl="1"/>
            <a:r>
              <a:rPr lang="en-US" dirty="0"/>
              <a:t>Pick out subjective sentences</a:t>
            </a:r>
          </a:p>
          <a:p>
            <a:pPr lvl="1"/>
            <a:r>
              <a:rPr lang="en-US" dirty="0"/>
              <a:t>Naïve Bayes &amp; SVM used -&gt; 86.4% accuracy</a:t>
            </a:r>
          </a:p>
          <a:p>
            <a:r>
              <a:rPr lang="en-US" dirty="0"/>
              <a:t>2014: Cambridge Analytica makes psychographic profiles of people</a:t>
            </a:r>
          </a:p>
          <a:p>
            <a:pPr lvl="1"/>
            <a:r>
              <a:rPr lang="en-US" dirty="0"/>
              <a:t>Sentiment analysis captured consumer opinions &amp; interests</a:t>
            </a:r>
          </a:p>
          <a:p>
            <a:pPr lvl="1"/>
            <a:r>
              <a:rPr lang="en-US" dirty="0"/>
              <a:t>Allegedly used to influence voter opinion </a:t>
            </a:r>
          </a:p>
        </p:txBody>
      </p:sp>
    </p:spTree>
    <p:extLst>
      <p:ext uri="{BB962C8B-B14F-4D97-AF65-F5344CB8AC3E}">
        <p14:creationId xmlns:p14="http://schemas.microsoft.com/office/powerpoint/2010/main" val="389855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69AF-6B8A-44BC-88D8-B85BDA7B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AC5D-FDA2-4DFA-9544-D23EE578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Compare different approaches to sentiment classification</a:t>
            </a:r>
          </a:p>
          <a:p>
            <a:pPr lvl="1"/>
            <a:r>
              <a:rPr lang="en-US" dirty="0"/>
              <a:t>Solve the problem with</a:t>
            </a:r>
          </a:p>
          <a:p>
            <a:pPr lvl="2"/>
            <a:r>
              <a:rPr lang="en-US" dirty="0"/>
              <a:t>Basic RNN</a:t>
            </a:r>
          </a:p>
          <a:p>
            <a:pPr lvl="2"/>
            <a:r>
              <a:rPr lang="en-US" dirty="0"/>
              <a:t>Bidirectional RNN</a:t>
            </a:r>
          </a:p>
          <a:p>
            <a:pPr lvl="2"/>
            <a:r>
              <a:rPr lang="en-US" dirty="0"/>
              <a:t>1D CNN</a:t>
            </a:r>
          </a:p>
          <a:p>
            <a:r>
              <a:rPr lang="en-US" dirty="0"/>
              <a:t>Compare accuracy, efficiency, advantages of different techniques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4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F086-8FAE-4E5D-825A-4F688CEB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2A86-F5F4-4890-83BF-6F00CCD1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Data: Training &amp; test data from Kaggle</a:t>
            </a:r>
          </a:p>
          <a:p>
            <a:r>
              <a:rPr lang="en-US" dirty="0"/>
              <a:t>Imported libraries: TensorFlow/</a:t>
            </a:r>
            <a:r>
              <a:rPr lang="en-US" dirty="0" err="1"/>
              <a:t>keras</a:t>
            </a:r>
            <a:r>
              <a:rPr lang="en-US" dirty="0"/>
              <a:t>, Pandas, NumPy, </a:t>
            </a:r>
            <a:r>
              <a:rPr lang="en-US" dirty="0" err="1"/>
              <a:t>Sklearn</a:t>
            </a:r>
            <a:r>
              <a:rPr lang="en-US" dirty="0"/>
              <a:t>, NLTK</a:t>
            </a:r>
          </a:p>
          <a:p>
            <a:r>
              <a:rPr lang="en-US" dirty="0"/>
              <a:t>Overall steps</a:t>
            </a:r>
          </a:p>
          <a:p>
            <a:pPr lvl="1"/>
            <a:r>
              <a:rPr lang="en-US" dirty="0"/>
              <a:t>Preprocess data</a:t>
            </a:r>
          </a:p>
          <a:p>
            <a:pPr lvl="1"/>
            <a:r>
              <a:rPr lang="en-US" dirty="0"/>
              <a:t>Obtain word embeddings</a:t>
            </a:r>
          </a:p>
          <a:p>
            <a:pPr lvl="1"/>
            <a:r>
              <a:rPr lang="en-US" dirty="0"/>
              <a:t>Build neural networks</a:t>
            </a:r>
          </a:p>
          <a:p>
            <a:pPr lvl="1"/>
            <a:r>
              <a:rPr lang="en-US" dirty="0"/>
              <a:t>Train networks</a:t>
            </a:r>
          </a:p>
          <a:p>
            <a:pPr lvl="1"/>
            <a:r>
              <a:rPr lang="en-US" dirty="0"/>
              <a:t>Evaluation: F1 score (precision &amp; recall)</a:t>
            </a:r>
          </a:p>
        </p:txBody>
      </p:sp>
    </p:spTree>
    <p:extLst>
      <p:ext uri="{BB962C8B-B14F-4D97-AF65-F5344CB8AC3E}">
        <p14:creationId xmlns:p14="http://schemas.microsoft.com/office/powerpoint/2010/main" val="140747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0124-9811-4154-AE94-E478269A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</a:t>
            </a:r>
            <a:r>
              <a:rPr lang="en-US" dirty="0" err="1"/>
              <a:t>rnn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18B5-DB20-4E94-8B45-63B3DE69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62995"/>
            <a:ext cx="9905999" cy="3541714"/>
          </a:xfrm>
        </p:spPr>
        <p:txBody>
          <a:bodyPr/>
          <a:lstStyle/>
          <a:p>
            <a:r>
              <a:rPr lang="en-US" dirty="0"/>
              <a:t>Used dropout to improve accuracy</a:t>
            </a:r>
          </a:p>
          <a:p>
            <a:pPr marL="0" indent="0">
              <a:buNone/>
            </a:pPr>
            <a:r>
              <a:rPr lang="en-US" dirty="0"/>
              <a:t>+ Can remember information through time (LSTM)</a:t>
            </a:r>
          </a:p>
          <a:p>
            <a:pPr marL="0" indent="0">
              <a:buNone/>
            </a:pPr>
            <a:r>
              <a:rPr lang="en-US" dirty="0"/>
              <a:t>+ Quick enough to train</a:t>
            </a:r>
          </a:p>
          <a:p>
            <a:pPr>
              <a:buFontTx/>
              <a:buChar char="-"/>
            </a:pPr>
            <a:r>
              <a:rPr lang="en-US" dirty="0"/>
              <a:t>Vanishing/exploding gradient problem</a:t>
            </a:r>
          </a:p>
          <a:p>
            <a:pPr lvl="1">
              <a:buFontTx/>
              <a:buChar char="-"/>
            </a:pPr>
            <a:r>
              <a:rPr lang="en-US" dirty="0"/>
              <a:t>Not really an issue here</a:t>
            </a:r>
          </a:p>
          <a:p>
            <a:pPr marL="0" indent="0">
              <a:buNone/>
            </a:pPr>
            <a:r>
              <a:rPr lang="en-US" dirty="0"/>
              <a:t>F1 Score: 0.8094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EAEB7-CA26-4980-9498-7A52D4EF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26" y="1975211"/>
            <a:ext cx="3999563" cy="1975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0770E-E0DA-4B8D-BB4A-D3E125B82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926" y="3950898"/>
            <a:ext cx="3252145" cy="22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1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5D1-81B9-4166-8AEF-0729E248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bidirectional </a:t>
            </a:r>
            <a:r>
              <a:rPr lang="en-US" dirty="0" err="1"/>
              <a:t>rnn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44C5-59C6-4C51-9B2E-77732ABF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dropout to improve accuracy</a:t>
            </a:r>
          </a:p>
          <a:p>
            <a:pPr>
              <a:buFontTx/>
              <a:buChar char="-"/>
            </a:pPr>
            <a:r>
              <a:rPr lang="en-US" dirty="0"/>
              <a:t>Longer training time</a:t>
            </a:r>
          </a:p>
          <a:p>
            <a:pPr marL="0" indent="0">
              <a:buNone/>
            </a:pPr>
            <a:r>
              <a:rPr lang="en-US" dirty="0"/>
              <a:t>+ LSTM for remembering information through time</a:t>
            </a:r>
          </a:p>
          <a:p>
            <a:pPr marL="0" indent="0">
              <a:buNone/>
            </a:pPr>
            <a:r>
              <a:rPr lang="en-US" dirty="0"/>
              <a:t>+ Theoretically more accurate than simple RNN</a:t>
            </a:r>
          </a:p>
          <a:p>
            <a:pPr marL="0" indent="0">
              <a:buNone/>
            </a:pPr>
            <a:r>
              <a:rPr lang="en-US" dirty="0"/>
              <a:t>	+ Forward &amp; Backward RNN</a:t>
            </a:r>
          </a:p>
          <a:p>
            <a:pPr marL="0" indent="0">
              <a:buNone/>
            </a:pPr>
            <a:r>
              <a:rPr lang="en-US" dirty="0"/>
              <a:t>F1 Score: 0.80106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B59D5-33EA-4A63-96AD-1E4D051D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118" y="2249487"/>
            <a:ext cx="3870776" cy="1999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733742-47B1-4F3B-BC03-940B1C76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329" y="4355766"/>
            <a:ext cx="3052496" cy="21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7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DA57-D290-4D56-B636-B3CF4D3E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1D </a:t>
            </a:r>
            <a:r>
              <a:rPr lang="en-US" dirty="0" err="1"/>
              <a:t>Cnn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A9F8-75F2-4F74-BE95-5E9BAC2A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+ Very fast training time</a:t>
            </a:r>
          </a:p>
          <a:p>
            <a:pPr marL="0" indent="0">
              <a:buNone/>
            </a:pPr>
            <a:r>
              <a:rPr lang="en-US" dirty="0"/>
              <a:t>- Not as accurate as RNN</a:t>
            </a:r>
          </a:p>
          <a:p>
            <a:pPr>
              <a:buFontTx/>
              <a:buChar char="-"/>
            </a:pPr>
            <a:r>
              <a:rPr lang="en-US" dirty="0"/>
              <a:t>Overfits quite easily</a:t>
            </a:r>
          </a:p>
          <a:p>
            <a:pPr lvl="1">
              <a:buFontTx/>
              <a:buChar char="-"/>
            </a:pPr>
            <a:r>
              <a:rPr lang="en-US" dirty="0"/>
              <a:t>Regularization required</a:t>
            </a:r>
          </a:p>
          <a:p>
            <a:r>
              <a:rPr lang="en-US" dirty="0"/>
              <a:t>Used dropout for accuracy improvement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F1 Score: 0.78292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BF540-AF84-46CB-9190-02D0D08F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15" y="334918"/>
            <a:ext cx="3855505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397B1-DCC6-42BE-B7E2-BB30570F9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215" y="3629937"/>
            <a:ext cx="4028536" cy="28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3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C699-63FD-41A2-867B-292AC398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4300D8-C26E-48CD-9DFD-5E6ED1D86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168768"/>
              </p:ext>
            </p:extLst>
          </p:nvPr>
        </p:nvGraphicFramePr>
        <p:xfrm>
          <a:off x="1141413" y="2249488"/>
          <a:ext cx="9906000" cy="26119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46157544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32693164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11008893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80647589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4152307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395994998"/>
                    </a:ext>
                  </a:extLst>
                </a:gridCol>
              </a:tblGrid>
              <a:tr h="652991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71644"/>
                  </a:ext>
                </a:extLst>
              </a:tr>
              <a:tr h="652991">
                <a:tc>
                  <a:txBody>
                    <a:bodyPr/>
                    <a:lstStyle/>
                    <a:p>
                      <a:r>
                        <a:rPr lang="en-US" dirty="0"/>
                        <a:t>Simple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92945"/>
                  </a:ext>
                </a:extLst>
              </a:tr>
              <a:tr h="652991">
                <a:tc>
                  <a:txBody>
                    <a:bodyPr/>
                    <a:lstStyle/>
                    <a:p>
                      <a:r>
                        <a:rPr lang="en-US" dirty="0"/>
                        <a:t>Bidirectional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199157"/>
                  </a:ext>
                </a:extLst>
              </a:tr>
              <a:tr h="652991">
                <a:tc>
                  <a:txBody>
                    <a:bodyPr/>
                    <a:lstStyle/>
                    <a:p>
                      <a:r>
                        <a:rPr lang="en-US" dirty="0"/>
                        <a:t>1D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1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42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1044</TotalTime>
  <Words>413</Words>
  <Application>Microsoft Office PowerPoint</Application>
  <PresentationFormat>Widescreen</PresentationFormat>
  <Paragraphs>114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Pandemic tweet classification</vt:lpstr>
      <vt:lpstr>The problem</vt:lpstr>
      <vt:lpstr>History of Sentiment Classification </vt:lpstr>
      <vt:lpstr>The approach  </vt:lpstr>
      <vt:lpstr>The design</vt:lpstr>
      <vt:lpstr>The simple rnn</vt:lpstr>
      <vt:lpstr>The bidirectional rnn</vt:lpstr>
      <vt:lpstr>The 1D Cnn</vt:lpstr>
      <vt:lpstr>Analysis of Results</vt:lpstr>
      <vt:lpstr>More Analysis of Results</vt:lpstr>
      <vt:lpstr>Some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tweet classification</dc:title>
  <dc:creator>Ishaan Patel</dc:creator>
  <cp:lastModifiedBy>Ishaan Patel</cp:lastModifiedBy>
  <cp:revision>11</cp:revision>
  <dcterms:created xsi:type="dcterms:W3CDTF">2021-12-08T05:28:56Z</dcterms:created>
  <dcterms:modified xsi:type="dcterms:W3CDTF">2021-12-08T22:53:14Z</dcterms:modified>
</cp:coreProperties>
</file>