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78" r:id="rId2"/>
    <p:sldId id="580" r:id="rId3"/>
    <p:sldId id="581" r:id="rId4"/>
    <p:sldId id="582" r:id="rId5"/>
    <p:sldId id="583" r:id="rId6"/>
    <p:sldId id="585" r:id="rId7"/>
    <p:sldId id="584" r:id="rId8"/>
    <p:sldId id="586" r:id="rId9"/>
    <p:sldId id="587" r:id="rId10"/>
    <p:sldId id="588" r:id="rId11"/>
    <p:sldId id="590" r:id="rId12"/>
    <p:sldId id="589" r:id="rId13"/>
    <p:sldId id="592" r:id="rId14"/>
    <p:sldId id="593" r:id="rId15"/>
    <p:sldId id="594" r:id="rId16"/>
    <p:sldId id="591" r:id="rId17"/>
    <p:sldId id="595" r:id="rId1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00"/>
    <a:srgbClr val="FFCC00"/>
    <a:srgbClr val="FFFF99"/>
    <a:srgbClr val="6699FF"/>
    <a:srgbClr val="FF0000"/>
    <a:srgbClr val="5F5F5F"/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54" autoAdjust="0"/>
  </p:normalViewPr>
  <p:slideViewPr>
    <p:cSldViewPr>
      <p:cViewPr varScale="1">
        <p:scale>
          <a:sx n="98" d="100"/>
          <a:sy n="98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96"/>
      </p:cViewPr>
      <p:guideLst>
        <p:guide orient="horz" pos="3024"/>
        <p:guide pos="2304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v>GPU</c:v>
          </c:tx>
          <c:val>
            <c:numRef>
              <c:f>Sheet1!$N$52:$Y$52</c:f>
              <c:numCache>
                <c:formatCode>General</c:formatCode>
                <c:ptCount val="12"/>
                <c:pt idx="0">
                  <c:v>8.6994448979591854E-2</c:v>
                </c:pt>
                <c:pt idx="1">
                  <c:v>9.2569306122448985E-2</c:v>
                </c:pt>
                <c:pt idx="2">
                  <c:v>8.7042591836734698E-2</c:v>
                </c:pt>
                <c:pt idx="3">
                  <c:v>9.0146979591836721E-2</c:v>
                </c:pt>
                <c:pt idx="4">
                  <c:v>8.8948142857142851E-2</c:v>
                </c:pt>
                <c:pt idx="5">
                  <c:v>9.068538775510207E-2</c:v>
                </c:pt>
                <c:pt idx="6">
                  <c:v>8.9943551020408199E-2</c:v>
                </c:pt>
                <c:pt idx="7">
                  <c:v>8.9870918367346939E-2</c:v>
                </c:pt>
                <c:pt idx="8">
                  <c:v>9.0880040816326543E-2</c:v>
                </c:pt>
                <c:pt idx="9">
                  <c:v>9.3261346938775525E-2</c:v>
                </c:pt>
                <c:pt idx="10">
                  <c:v>9.4581061224489768E-2</c:v>
                </c:pt>
                <c:pt idx="11">
                  <c:v>9.5614816326530599E-2</c:v>
                </c:pt>
              </c:numCache>
            </c:numRef>
          </c:val>
        </c:ser>
        <c:marker val="1"/>
        <c:axId val="105611648"/>
        <c:axId val="105614336"/>
      </c:lineChart>
      <c:catAx>
        <c:axId val="105611648"/>
        <c:scaling>
          <c:orientation val="minMax"/>
        </c:scaling>
        <c:axPos val="b"/>
        <c:tickLblPos val="nextTo"/>
        <c:crossAx val="105614336"/>
        <c:crosses val="autoZero"/>
        <c:auto val="1"/>
        <c:lblAlgn val="ctr"/>
        <c:lblOffset val="100"/>
      </c:catAx>
      <c:valAx>
        <c:axId val="105614336"/>
        <c:scaling>
          <c:orientation val="minMax"/>
        </c:scaling>
        <c:axPos val="l"/>
        <c:majorGridlines/>
        <c:numFmt formatCode="General" sourceLinked="1"/>
        <c:tickLblPos val="nextTo"/>
        <c:crossAx val="105611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1"/>
          <c:order val="0"/>
          <c:tx>
            <c:v>GPU</c:v>
          </c:tx>
          <c:val>
            <c:numRef>
              <c:f>Sheet1!$N$52:$Y$52</c:f>
              <c:numCache>
                <c:formatCode>General</c:formatCode>
                <c:ptCount val="12"/>
                <c:pt idx="0">
                  <c:v>8.6994448979591854E-2</c:v>
                </c:pt>
                <c:pt idx="1">
                  <c:v>9.2569306122448985E-2</c:v>
                </c:pt>
                <c:pt idx="2">
                  <c:v>8.7042591836734698E-2</c:v>
                </c:pt>
                <c:pt idx="3">
                  <c:v>9.0146979591836721E-2</c:v>
                </c:pt>
                <c:pt idx="4">
                  <c:v>8.8948142857142851E-2</c:v>
                </c:pt>
                <c:pt idx="5">
                  <c:v>9.068538775510207E-2</c:v>
                </c:pt>
                <c:pt idx="6">
                  <c:v>8.9943551020408199E-2</c:v>
                </c:pt>
                <c:pt idx="7">
                  <c:v>8.9870918367346939E-2</c:v>
                </c:pt>
                <c:pt idx="8">
                  <c:v>9.0880040816326543E-2</c:v>
                </c:pt>
                <c:pt idx="9">
                  <c:v>9.3261346938775525E-2</c:v>
                </c:pt>
                <c:pt idx="10">
                  <c:v>9.4581061224489768E-2</c:v>
                </c:pt>
                <c:pt idx="11">
                  <c:v>9.5614816326530599E-2</c:v>
                </c:pt>
              </c:numCache>
            </c:numRef>
          </c:val>
        </c:ser>
        <c:ser>
          <c:idx val="0"/>
          <c:order val="1"/>
          <c:tx>
            <c:v>CPU</c:v>
          </c:tx>
          <c:val>
            <c:numRef>
              <c:f>Sheet1!$A$52:$L$52</c:f>
              <c:numCache>
                <c:formatCode>General</c:formatCode>
                <c:ptCount val="12"/>
                <c:pt idx="0">
                  <c:v>2.3235706122448985</c:v>
                </c:pt>
                <c:pt idx="1">
                  <c:v>9.1373508163265313</c:v>
                </c:pt>
                <c:pt idx="2">
                  <c:v>14.207428571428569</c:v>
                </c:pt>
                <c:pt idx="3">
                  <c:v>23.354046938775511</c:v>
                </c:pt>
                <c:pt idx="4">
                  <c:v>38.462283673469386</c:v>
                </c:pt>
                <c:pt idx="5">
                  <c:v>38.246212244897961</c:v>
                </c:pt>
                <c:pt idx="6">
                  <c:v>56.772783673469377</c:v>
                </c:pt>
                <c:pt idx="7">
                  <c:v>52.696644897959182</c:v>
                </c:pt>
                <c:pt idx="8">
                  <c:v>68.394485714285722</c:v>
                </c:pt>
                <c:pt idx="9">
                  <c:v>95.925122448979607</c:v>
                </c:pt>
                <c:pt idx="10">
                  <c:v>145.18730612244897</c:v>
                </c:pt>
                <c:pt idx="11">
                  <c:v>236.54646938775505</c:v>
                </c:pt>
              </c:numCache>
            </c:numRef>
          </c:val>
        </c:ser>
        <c:marker val="1"/>
        <c:axId val="82220160"/>
        <c:axId val="99947264"/>
      </c:lineChart>
      <c:catAx>
        <c:axId val="82220160"/>
        <c:scaling>
          <c:orientation val="minMax"/>
        </c:scaling>
        <c:axPos val="b"/>
        <c:tickLblPos val="nextTo"/>
        <c:crossAx val="99947264"/>
        <c:crosses val="autoZero"/>
        <c:auto val="1"/>
        <c:lblAlgn val="ctr"/>
        <c:lblOffset val="100"/>
      </c:catAx>
      <c:valAx>
        <c:axId val="99947264"/>
        <c:scaling>
          <c:orientation val="minMax"/>
        </c:scaling>
        <c:axPos val="l"/>
        <c:majorGridlines/>
        <c:numFmt formatCode="General" sourceLinked="1"/>
        <c:tickLblPos val="nextTo"/>
        <c:crossAx val="82220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37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t" anchorCtr="0" compatLnSpc="1">
            <a:prstTxWarp prst="textNoShape">
              <a:avLst/>
            </a:prstTxWarp>
          </a:bodyPr>
          <a:lstStyle>
            <a:lvl1pPr defTabSz="962025">
              <a:defRPr sz="13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1475" y="0"/>
            <a:ext cx="31337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t" anchorCtr="0" compatLnSpc="1">
            <a:prstTxWarp prst="textNoShape">
              <a:avLst/>
            </a:prstTxWarp>
          </a:bodyPr>
          <a:lstStyle>
            <a:lvl1pPr algn="r" defTabSz="962025">
              <a:defRPr sz="13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4313"/>
            <a:ext cx="31337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b" anchorCtr="0" compatLnSpc="1">
            <a:prstTxWarp prst="textNoShape">
              <a:avLst/>
            </a:prstTxWarp>
          </a:bodyPr>
          <a:lstStyle>
            <a:lvl1pPr defTabSz="962025">
              <a:defRPr sz="1300"/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1475" y="9104313"/>
            <a:ext cx="31337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b" anchorCtr="0" compatLnSpc="1">
            <a:prstTxWarp prst="textNoShape">
              <a:avLst/>
            </a:prstTxWarp>
          </a:bodyPr>
          <a:lstStyle>
            <a:lvl1pPr algn="r" defTabSz="962025">
              <a:defRPr sz="1300"/>
            </a:lvl1pPr>
          </a:lstStyle>
          <a:p>
            <a:fld id="{A79373E1-33D3-45BF-99FE-9636679252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37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t" anchorCtr="0" compatLnSpc="1">
            <a:prstTxWarp prst="textNoShape">
              <a:avLst/>
            </a:prstTxWarp>
          </a:bodyPr>
          <a:lstStyle>
            <a:lvl1pPr defTabSz="962025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81475" y="0"/>
            <a:ext cx="31337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t" anchorCtr="0" compatLnSpc="1">
            <a:prstTxWarp prst="textNoShape">
              <a:avLst/>
            </a:prstTxWarp>
          </a:bodyPr>
          <a:lstStyle>
            <a:lvl1pPr algn="r" defTabSz="962025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38150" y="723900"/>
            <a:ext cx="6446838" cy="3627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5200" y="4592638"/>
            <a:ext cx="5384800" cy="42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4313"/>
            <a:ext cx="31337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b" anchorCtr="0" compatLnSpc="1">
            <a:prstTxWarp prst="textNoShape">
              <a:avLst/>
            </a:prstTxWarp>
          </a:bodyPr>
          <a:lstStyle>
            <a:lvl1pPr defTabSz="962025"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81475" y="9104313"/>
            <a:ext cx="31337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2" tIns="48126" rIns="96252" bIns="48126" numCol="1" anchor="b" anchorCtr="0" compatLnSpc="1">
            <a:prstTxWarp prst="textNoShape">
              <a:avLst/>
            </a:prstTxWarp>
          </a:bodyPr>
          <a:lstStyle>
            <a:lvl1pPr algn="r" defTabSz="962025">
              <a:defRPr sz="1300"/>
            </a:lvl1pPr>
          </a:lstStyle>
          <a:p>
            <a:fld id="{5C49BCA7-97FF-4617-97DE-96028BC27B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F5620-7193-450D-AFF5-9FF1A67FE133}" type="slidenum">
              <a:rPr lang="en-US"/>
              <a:pPr/>
              <a:t>1</a:t>
            </a:fld>
            <a:endParaRPr lang="en-US"/>
          </a:p>
        </p:txBody>
      </p:sp>
      <p:sp>
        <p:nvSpPr>
          <p:cNvPr id="525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8150" y="723900"/>
            <a:ext cx="6446838" cy="3627438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presentation introduces Cg (“C for graphics”) and explains why it would be useful when teaching a computer graphics course.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75EFD-BE25-4468-BC71-CA6AA1185043}" type="slidenum">
              <a:rPr lang="en-US"/>
              <a:pPr/>
              <a:t>2</a:t>
            </a:fld>
            <a:endParaRPr lang="en-US"/>
          </a:p>
        </p:txBody>
      </p:sp>
      <p:sp>
        <p:nvSpPr>
          <p:cNvPr id="526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8150" y="723900"/>
            <a:ext cx="6446838" cy="3627438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Real-time graphics has progressed dramatically over the past several years. Today’s consumer-level graphics boards can deliver many times the performance of million-dollar graphics workstations of a decade ago.</a:t>
            </a:r>
          </a:p>
          <a:p>
            <a:endParaRPr lang="en-US"/>
          </a:p>
          <a:p>
            <a:r>
              <a:rPr lang="en-US"/>
              <a:t>Modern graphics processing units (GPUs) are also massively programmable, allowing the creation of a truly infinite number of new effects and algorithms.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4538" y="3323035"/>
            <a:ext cx="7772400" cy="646331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7950" y="3902869"/>
            <a:ext cx="6400800" cy="46166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800" y="1371600"/>
            <a:ext cx="8208401" cy="1929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208" y="490538"/>
            <a:ext cx="1661993" cy="2316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757" y="490538"/>
            <a:ext cx="4945969" cy="2316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490537"/>
            <a:ext cx="7975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71600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0250" y="1371601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0250" y="2146697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490537"/>
            <a:ext cx="7975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9900" y="1371600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0250" y="1371601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0250" y="2146697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77838" y="490537"/>
            <a:ext cx="7975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900" y="1371601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0250" y="1371601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9900" y="2146697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0" y="2146697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490537"/>
            <a:ext cx="7975600" cy="584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9900" y="1371600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3917950" cy="22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71600"/>
            <a:ext cx="3917950" cy="25006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3917950" cy="25006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183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183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2856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490537"/>
            <a:ext cx="797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71600"/>
            <a:ext cx="7988300" cy="192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D00A4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125000"/>
        <a:buBlip>
          <a:blip r:embed="rId18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115000"/>
        <a:buBlip>
          <a:blip r:embed="rId18"/>
        </a:buBlip>
        <a:defRPr sz="2200" b="1">
          <a:solidFill>
            <a:schemeClr val="tx1"/>
          </a:solidFill>
          <a:latin typeface="+mn-lt"/>
        </a:defRPr>
      </a:lvl2pPr>
      <a:lvl3pPr marL="1206500" indent="-2921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105000"/>
        <a:buBlip>
          <a:blip r:embed="rId18"/>
        </a:buBlip>
        <a:defRPr sz="2000" b="1">
          <a:solidFill>
            <a:schemeClr val="tx1"/>
          </a:solidFill>
          <a:latin typeface="+mn-lt"/>
        </a:defRPr>
      </a:lvl3pPr>
      <a:lvl4pPr marL="1600200" indent="-2794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95000"/>
        <a:buBlip>
          <a:blip r:embed="rId18"/>
        </a:buBlip>
        <a:defRPr b="1">
          <a:solidFill>
            <a:schemeClr val="tx1"/>
          </a:solidFill>
          <a:latin typeface="+mn-lt"/>
        </a:defRPr>
      </a:lvl4pPr>
      <a:lvl5pPr marL="1943100" indent="-2286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85000"/>
        <a:buBlip>
          <a:blip r:embed="rId18"/>
        </a:buBlip>
        <a:defRPr sz="1600" b="1">
          <a:solidFill>
            <a:schemeClr val="tx1"/>
          </a:solidFill>
          <a:latin typeface="+mn-lt"/>
        </a:defRPr>
      </a:lvl5pPr>
      <a:lvl6pPr marL="2400300" indent="-2286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85000"/>
        <a:buBlip>
          <a:blip r:embed="rId18"/>
        </a:buBlip>
        <a:defRPr sz="1600" b="1">
          <a:solidFill>
            <a:schemeClr val="tx1"/>
          </a:solidFill>
          <a:latin typeface="+mn-lt"/>
        </a:defRPr>
      </a:lvl6pPr>
      <a:lvl7pPr marL="2857500" indent="-2286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85000"/>
        <a:buBlip>
          <a:blip r:embed="rId18"/>
        </a:buBlip>
        <a:defRPr sz="1600" b="1">
          <a:solidFill>
            <a:schemeClr val="tx1"/>
          </a:solidFill>
          <a:latin typeface="+mn-lt"/>
        </a:defRPr>
      </a:lvl7pPr>
      <a:lvl8pPr marL="3314700" indent="-2286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85000"/>
        <a:buBlip>
          <a:blip r:embed="rId18"/>
        </a:buBlip>
        <a:defRPr sz="1600" b="1">
          <a:solidFill>
            <a:schemeClr val="tx1"/>
          </a:solidFill>
          <a:latin typeface="+mn-lt"/>
        </a:defRPr>
      </a:lvl8pPr>
      <a:lvl9pPr marL="3771900" indent="-228600" algn="l" rtl="0" eaLnBrk="0" fontAlgn="base" hangingPunct="0">
        <a:spcBef>
          <a:spcPct val="20000"/>
        </a:spcBef>
        <a:spcAft>
          <a:spcPct val="5000"/>
        </a:spcAft>
        <a:buClr>
          <a:srgbClr val="3D00A4"/>
        </a:buClr>
        <a:buSzPct val="85000"/>
        <a:buBlip>
          <a:blip r:embed="rId18"/>
        </a:buBlip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42" name="Picture 6" descr="C:\Users\Dove\Desktop\c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5400" y="2847975"/>
            <a:ext cx="1012825" cy="987878"/>
          </a:xfrm>
          <a:prstGeom prst="rect">
            <a:avLst/>
          </a:prstGeom>
          <a:noFill/>
        </p:spPr>
      </p:pic>
      <p:pic>
        <p:nvPicPr>
          <p:cNvPr id="475143" name="Picture 7" descr="C:\Users\Dove\Desktop\c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49" y="1"/>
            <a:ext cx="1809749" cy="822324"/>
          </a:xfrm>
          <a:prstGeom prst="rect">
            <a:avLst/>
          </a:prstGeom>
          <a:noFill/>
        </p:spPr>
      </p:pic>
      <p:pic>
        <p:nvPicPr>
          <p:cNvPr id="475144" name="Picture 8" descr="C:\Users\Dove\Desktop\c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4117048"/>
            <a:ext cx="2085975" cy="1026452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96925" y="909499"/>
            <a:ext cx="7772400" cy="1754326"/>
          </a:xfrm>
        </p:spPr>
        <p:txBody>
          <a:bodyPr/>
          <a:lstStyle/>
          <a:p>
            <a:r>
              <a:rPr lang="en-US" dirty="0" smtClean="0"/>
              <a:t>CUDA PERFORMANCE TESTING USING GRAYSCALE CONVERSION ALGORITHM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85975" y="3952875"/>
            <a:ext cx="5019675" cy="923330"/>
          </a:xfrm>
        </p:spPr>
        <p:txBody>
          <a:bodyPr/>
          <a:lstStyle/>
          <a:p>
            <a:r>
              <a:rPr lang="en-US" dirty="0" smtClean="0"/>
              <a:t>Advanced Computer Systems</a:t>
            </a:r>
          </a:p>
          <a:p>
            <a:r>
              <a:rPr lang="en-US" dirty="0" err="1" smtClean="0"/>
              <a:t>Arangamanikkannan</a:t>
            </a:r>
            <a:r>
              <a:rPr lang="en-US" dirty="0" smtClean="0"/>
              <a:t> </a:t>
            </a:r>
            <a:r>
              <a:rPr lang="en-US" dirty="0" err="1" smtClean="0"/>
              <a:t>Manickam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Comparision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190625"/>
            <a:ext cx="7988300" cy="3594099"/>
          </a:xfrm>
        </p:spPr>
        <p:txBody>
          <a:bodyPr/>
          <a:lstStyle/>
          <a:p>
            <a:r>
              <a:rPr lang="en-US" sz="2000" dirty="0" smtClean="0"/>
              <a:t>Test data</a:t>
            </a:r>
          </a:p>
          <a:p>
            <a:pPr lvl="1"/>
            <a:r>
              <a:rPr lang="en-US" sz="2000" dirty="0" smtClean="0"/>
              <a:t>Images with various resolution</a:t>
            </a:r>
          </a:p>
          <a:p>
            <a:pPr lvl="2"/>
            <a:r>
              <a:rPr lang="en-US" sz="1200" dirty="0" smtClean="0"/>
              <a:t>320 × 240</a:t>
            </a:r>
          </a:p>
          <a:p>
            <a:pPr lvl="2"/>
            <a:r>
              <a:rPr lang="en-US" sz="1200" dirty="0" smtClean="0"/>
              <a:t>640 </a:t>
            </a:r>
            <a:r>
              <a:rPr lang="en-US" sz="1200" dirty="0" smtClean="0"/>
              <a:t>× 480</a:t>
            </a:r>
          </a:p>
          <a:p>
            <a:pPr lvl="2"/>
            <a:r>
              <a:rPr lang="en-US" sz="1200" dirty="0" smtClean="0"/>
              <a:t>800 </a:t>
            </a:r>
            <a:r>
              <a:rPr lang="en-US" sz="1200" dirty="0" smtClean="0"/>
              <a:t>× 600</a:t>
            </a:r>
          </a:p>
          <a:p>
            <a:pPr lvl="2"/>
            <a:r>
              <a:rPr lang="en-US" sz="1200" dirty="0" smtClean="0"/>
              <a:t>1024 </a:t>
            </a:r>
            <a:r>
              <a:rPr lang="en-US" sz="1200" dirty="0" smtClean="0"/>
              <a:t>× 768</a:t>
            </a:r>
          </a:p>
          <a:p>
            <a:pPr lvl="2"/>
            <a:r>
              <a:rPr lang="en-US" sz="1200" dirty="0" smtClean="0"/>
              <a:t>1280 </a:t>
            </a:r>
            <a:r>
              <a:rPr lang="en-US" sz="1200" dirty="0" smtClean="0"/>
              <a:t>× 1024</a:t>
            </a:r>
          </a:p>
          <a:p>
            <a:pPr lvl="2"/>
            <a:r>
              <a:rPr lang="en-US" sz="1200" dirty="0" smtClean="0"/>
              <a:t>1440 </a:t>
            </a:r>
            <a:r>
              <a:rPr lang="en-US" sz="1200" dirty="0" smtClean="0"/>
              <a:t>× 900</a:t>
            </a:r>
          </a:p>
          <a:p>
            <a:pPr lvl="2"/>
            <a:r>
              <a:rPr lang="en-US" sz="1200" dirty="0" smtClean="0"/>
              <a:t>1600 </a:t>
            </a:r>
            <a:r>
              <a:rPr lang="en-US" sz="1200" dirty="0" smtClean="0"/>
              <a:t>× 1200</a:t>
            </a:r>
          </a:p>
          <a:p>
            <a:pPr lvl="2"/>
            <a:r>
              <a:rPr lang="en-US" sz="1200" dirty="0" smtClean="0"/>
              <a:t>1680 </a:t>
            </a:r>
            <a:r>
              <a:rPr lang="en-US" sz="1200" dirty="0" smtClean="0"/>
              <a:t>× 1050</a:t>
            </a:r>
          </a:p>
          <a:p>
            <a:pPr lvl="2"/>
            <a:r>
              <a:rPr lang="en-US" sz="1200" dirty="0" smtClean="0"/>
              <a:t>1920 </a:t>
            </a:r>
            <a:r>
              <a:rPr lang="en-US" sz="1200" dirty="0" smtClean="0"/>
              <a:t>×  1200</a:t>
            </a:r>
          </a:p>
          <a:p>
            <a:pPr lvl="2"/>
            <a:r>
              <a:rPr lang="en-US" sz="1200" dirty="0" smtClean="0"/>
              <a:t>2048 </a:t>
            </a:r>
            <a:r>
              <a:rPr lang="en-US" sz="1200" dirty="0" smtClean="0"/>
              <a:t>× 1536</a:t>
            </a:r>
          </a:p>
          <a:p>
            <a:pPr lvl="2"/>
            <a:r>
              <a:rPr lang="en-US" sz="1200" dirty="0" smtClean="0"/>
              <a:t>2560 </a:t>
            </a:r>
            <a:r>
              <a:rPr lang="en-US" sz="1200" dirty="0" smtClean="0"/>
              <a:t>× 1920</a:t>
            </a:r>
          </a:p>
          <a:p>
            <a:pPr lvl="2"/>
            <a:r>
              <a:rPr lang="en-US" sz="1200" dirty="0" smtClean="0"/>
              <a:t>3200 </a:t>
            </a:r>
            <a:r>
              <a:rPr lang="en-US" sz="1200" dirty="0" smtClean="0"/>
              <a:t>× 2400</a:t>
            </a:r>
          </a:p>
          <a:p>
            <a:pPr lvl="2"/>
            <a:endParaRPr lang="en-US" sz="16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comparision</a:t>
            </a:r>
            <a:r>
              <a:rPr lang="en-US" dirty="0" smtClean="0"/>
              <a:t> – GPU only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44475" y="1098550"/>
          <a:ext cx="8194675" cy="34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490537"/>
            <a:ext cx="8470900" cy="515938"/>
          </a:xfrm>
        </p:spPr>
        <p:txBody>
          <a:bodyPr/>
          <a:lstStyle/>
          <a:p>
            <a:r>
              <a:rPr lang="en-US" dirty="0" smtClean="0"/>
              <a:t>Performance </a:t>
            </a:r>
            <a:r>
              <a:rPr lang="en-US" dirty="0" err="1" smtClean="0"/>
              <a:t>Comparision</a:t>
            </a:r>
            <a:r>
              <a:rPr lang="en-US" dirty="0" smtClean="0"/>
              <a:t> – GPU and CPU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44475" y="1190625"/>
          <a:ext cx="8286750" cy="340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Conversion Results</a:t>
            </a:r>
            <a:endParaRPr lang="en-US" dirty="0"/>
          </a:p>
        </p:txBody>
      </p:sp>
      <p:pic>
        <p:nvPicPr>
          <p:cNvPr id="540674" name="Picture 2" descr="C:\Users\Dove\Documents\My Dropbox\adv_sys\presentation data\source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825" y="1835150"/>
            <a:ext cx="2735262" cy="2051050"/>
          </a:xfrm>
          <a:prstGeom prst="rect">
            <a:avLst/>
          </a:prstGeom>
          <a:noFill/>
        </p:spPr>
      </p:pic>
      <p:pic>
        <p:nvPicPr>
          <p:cNvPr id="540675" name="Picture 3" descr="C:\Users\Dove\Documents\My Dropbox\adv_sys\presentation data\converted\gray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4075" y="1835150"/>
            <a:ext cx="2735263" cy="205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Conversion Results</a:t>
            </a:r>
            <a:endParaRPr lang="en-US" dirty="0"/>
          </a:p>
        </p:txBody>
      </p:sp>
      <p:pic>
        <p:nvPicPr>
          <p:cNvPr id="541698" name="Picture 2" descr="C:\Users\Dove\Documents\My Dropbox\adv_sys\presentation data\sourc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558925"/>
            <a:ext cx="2884983" cy="2164325"/>
          </a:xfrm>
          <a:prstGeom prst="rect">
            <a:avLst/>
          </a:prstGeom>
          <a:noFill/>
        </p:spPr>
      </p:pic>
      <p:pic>
        <p:nvPicPr>
          <p:cNvPr id="541699" name="Picture 3" descr="C:\Users\Dove\Documents\My Dropbox\adv_sys\presentation data\converted\gray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25" y="1558925"/>
            <a:ext cx="2881312" cy="2161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Conversion Results</a:t>
            </a:r>
            <a:endParaRPr lang="en-US" dirty="0"/>
          </a:p>
        </p:txBody>
      </p:sp>
      <p:pic>
        <p:nvPicPr>
          <p:cNvPr id="542722" name="Picture 2" descr="C:\Users\Dove\Documents\My Dropbox\adv_sys\presentation data\source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466850"/>
            <a:ext cx="3805766" cy="2854325"/>
          </a:xfrm>
          <a:prstGeom prst="rect">
            <a:avLst/>
          </a:prstGeom>
          <a:noFill/>
        </p:spPr>
      </p:pic>
      <p:pic>
        <p:nvPicPr>
          <p:cNvPr id="542723" name="Picture 3" descr="C:\Users\Dove\Documents\My Dropbox\adv_sys\presentation data\converted\gray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66850"/>
            <a:ext cx="3799017" cy="2849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71600"/>
            <a:ext cx="7988300" cy="2031325"/>
          </a:xfrm>
        </p:spPr>
        <p:txBody>
          <a:bodyPr/>
          <a:lstStyle/>
          <a:p>
            <a:r>
              <a:rPr lang="en-US" dirty="0" smtClean="0"/>
              <a:t>GPU results are almost less than 0.01 ms for all image resolutions and variations in computation time are insignificant</a:t>
            </a:r>
          </a:p>
          <a:p>
            <a:r>
              <a:rPr lang="en-US" dirty="0" smtClean="0"/>
              <a:t>CPU results grow exponentially with respect to the image resolution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75" y="2295525"/>
            <a:ext cx="4511675" cy="584775"/>
          </a:xfrm>
        </p:spPr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35781"/>
            <a:ext cx="7975600" cy="523220"/>
          </a:xfrm>
        </p:spPr>
        <p:txBody>
          <a:bodyPr/>
          <a:lstStyle/>
          <a:p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28626" y="1190625"/>
            <a:ext cx="8245475" cy="2308324"/>
          </a:xfrm>
        </p:spPr>
        <p:txBody>
          <a:bodyPr/>
          <a:lstStyle/>
          <a:p>
            <a:r>
              <a:rPr lang="en-US" dirty="0" smtClean="0"/>
              <a:t>System and software configuration</a:t>
            </a:r>
          </a:p>
          <a:p>
            <a:r>
              <a:rPr lang="en-US" dirty="0" smtClean="0"/>
              <a:t>Algorithm Description</a:t>
            </a:r>
          </a:p>
          <a:p>
            <a:r>
              <a:rPr lang="en-US" dirty="0" smtClean="0"/>
              <a:t>Source code Explanation</a:t>
            </a:r>
          </a:p>
          <a:p>
            <a:r>
              <a:rPr lang="en-US" dirty="0" smtClean="0"/>
              <a:t>Performance tests GPU Vs CPU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9900" y="1371601"/>
            <a:ext cx="8245475" cy="3668697"/>
          </a:xfrm>
        </p:spPr>
        <p:txBody>
          <a:bodyPr/>
          <a:lstStyle/>
          <a:p>
            <a:r>
              <a:rPr lang="en-US" sz="2000" dirty="0" smtClean="0"/>
              <a:t>AMD </a:t>
            </a:r>
            <a:r>
              <a:rPr lang="en-US" sz="2000" dirty="0" err="1" smtClean="0"/>
              <a:t>Athlon</a:t>
            </a:r>
            <a:r>
              <a:rPr lang="en-US" sz="2000" dirty="0" smtClean="0"/>
              <a:t>™ 64 Processor 3700+</a:t>
            </a:r>
          </a:p>
          <a:p>
            <a:r>
              <a:rPr lang="en-US" sz="2000" dirty="0" smtClean="0"/>
              <a:t>Memory: 2 GB</a:t>
            </a:r>
          </a:p>
          <a:p>
            <a:r>
              <a:rPr lang="en-US" sz="2000" dirty="0" smtClean="0"/>
              <a:t>Graphics Processor: NVIDIA </a:t>
            </a:r>
            <a:r>
              <a:rPr lang="en-US" sz="2000" dirty="0" err="1" smtClean="0"/>
              <a:t>GeForce</a:t>
            </a:r>
            <a:r>
              <a:rPr lang="en-US" sz="2000" dirty="0" smtClean="0"/>
              <a:t> GT220</a:t>
            </a:r>
          </a:p>
          <a:p>
            <a:pPr lvl="1"/>
            <a:r>
              <a:rPr lang="en-US" sz="1800" dirty="0" smtClean="0"/>
              <a:t>CUDA cores – 48</a:t>
            </a:r>
          </a:p>
          <a:p>
            <a:pPr lvl="1"/>
            <a:r>
              <a:rPr lang="en-US" sz="1800" dirty="0" smtClean="0"/>
              <a:t>Graphics Clock – 625 MHz</a:t>
            </a:r>
          </a:p>
          <a:p>
            <a:pPr lvl="1"/>
            <a:r>
              <a:rPr lang="en-US" sz="1800" dirty="0" smtClean="0"/>
              <a:t>Processor Clock – 1360 MHz</a:t>
            </a:r>
          </a:p>
          <a:p>
            <a:pPr lvl="1"/>
            <a:r>
              <a:rPr lang="en-US" sz="1800" dirty="0" smtClean="0"/>
              <a:t>Memory Clock – 790 MHz</a:t>
            </a:r>
          </a:p>
          <a:p>
            <a:pPr lvl="1"/>
            <a:r>
              <a:rPr lang="en-US" sz="1800" dirty="0" smtClean="0"/>
              <a:t>Memory – 1 GB DDR3</a:t>
            </a:r>
          </a:p>
          <a:p>
            <a:pPr lvl="1"/>
            <a:r>
              <a:rPr lang="en-US" sz="1800" dirty="0" smtClean="0"/>
              <a:t>Memory Interface width – 128 bit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71600"/>
            <a:ext cx="7988300" cy="2769989"/>
          </a:xfrm>
        </p:spPr>
        <p:txBody>
          <a:bodyPr/>
          <a:lstStyle/>
          <a:p>
            <a:r>
              <a:rPr lang="en-US" dirty="0" smtClean="0"/>
              <a:t>Fedora 13 (Goddard)</a:t>
            </a:r>
          </a:p>
          <a:p>
            <a:r>
              <a:rPr lang="en-US" dirty="0" smtClean="0"/>
              <a:t>Kernel </a:t>
            </a:r>
            <a:r>
              <a:rPr lang="en-US" dirty="0" err="1" smtClean="0"/>
              <a:t>linux</a:t>
            </a:r>
            <a:r>
              <a:rPr lang="en-US" dirty="0" smtClean="0"/>
              <a:t> 2.6.34.7-61.fc13.x86_64</a:t>
            </a:r>
          </a:p>
          <a:p>
            <a:r>
              <a:rPr lang="en-US" dirty="0" smtClean="0"/>
              <a:t>NVIDIA Driver version: 260.19.12</a:t>
            </a:r>
          </a:p>
          <a:p>
            <a:r>
              <a:rPr lang="en-US" dirty="0" err="1" smtClean="0"/>
              <a:t>Cuda</a:t>
            </a:r>
            <a:r>
              <a:rPr lang="en-US" dirty="0" smtClean="0"/>
              <a:t> toolkit version 3.2.9</a:t>
            </a:r>
          </a:p>
          <a:p>
            <a:r>
              <a:rPr lang="en-US" dirty="0" smtClean="0"/>
              <a:t>GPU computing SDK version 3.2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version 2.1.0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conversion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71601"/>
            <a:ext cx="8245475" cy="3013133"/>
          </a:xfr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lightness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averages the most prominent and least prominent colors: </a:t>
            </a:r>
            <a:r>
              <a:rPr lang="en-US" sz="20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(max(R, G, B) + min(R, G, B)) / 2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average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simply averages the values</a:t>
            </a:r>
            <a:r>
              <a:rPr lang="en-US" sz="2000" b="0" dirty="0" smtClean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sz="2000" b="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R + G + B) / 3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luminosity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is a more sophisticated version of the average method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800" b="0" dirty="0" smtClean="0"/>
              <a:t>I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t 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forms a weighted average to account for human perception. </a:t>
            </a:r>
            <a:endParaRPr lang="en-US" sz="1800" b="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800" b="0" dirty="0">
                <a:solidFill>
                  <a:schemeClr val="tx1"/>
                </a:solidFill>
                <a:latin typeface="+mn-lt"/>
              </a:rPr>
              <a:t>The formula for luminosity is 0.21 R + 0.71 G + 0.07 B.</a:t>
            </a:r>
            <a:endParaRPr lang="en-US" sz="18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conversion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71601"/>
            <a:ext cx="8245475" cy="3013133"/>
          </a:xfr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lightness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averages the most prominent and least prominent colors: </a:t>
            </a:r>
            <a:r>
              <a:rPr lang="en-US" sz="20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(max(R, G, B) + min(R, G, B)) / 2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average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simply averages the values</a:t>
            </a:r>
            <a:r>
              <a:rPr lang="en-US" sz="2000" b="0" dirty="0" smtClean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sz="2000" b="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b="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R + G + B) / 3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2000" dirty="0"/>
              <a:t>luminosity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is a more sophisticated version of the average method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800" b="0" dirty="0" smtClean="0"/>
              <a:t>I</a:t>
            </a:r>
            <a:r>
              <a:rPr lang="en-US" sz="1800" b="0" dirty="0" smtClean="0">
                <a:solidFill>
                  <a:schemeClr val="tx1"/>
                </a:solidFill>
                <a:latin typeface="+mn-lt"/>
              </a:rPr>
              <a:t>t 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forms a weighted average to account for human perception. </a:t>
            </a:r>
            <a:endParaRPr lang="en-US" sz="1800" b="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800" b="0" dirty="0">
                <a:solidFill>
                  <a:schemeClr val="tx1"/>
                </a:solidFill>
                <a:latin typeface="+mn-lt"/>
              </a:rPr>
              <a:t>The formula for luminosity is 0.21 R + 0.71 G + 0.07 B.</a:t>
            </a:r>
            <a:endParaRPr lang="en-US" sz="18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82700"/>
            <a:ext cx="7988300" cy="2608406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is a Computer Vision library</a:t>
            </a:r>
          </a:p>
          <a:p>
            <a:r>
              <a:rPr lang="en-US" dirty="0" smtClean="0"/>
              <a:t>It is used by </a:t>
            </a:r>
            <a:r>
              <a:rPr lang="en-US" dirty="0" err="1" smtClean="0"/>
              <a:t>realtime</a:t>
            </a:r>
            <a:r>
              <a:rPr lang="en-US" dirty="0" smtClean="0"/>
              <a:t> image processing</a:t>
            </a:r>
          </a:p>
          <a:p>
            <a:r>
              <a:rPr lang="en-US" dirty="0" smtClean="0"/>
              <a:t>Applications of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Facial Recognition Systems, Gesture Recognition Systems,  etc,.</a:t>
            </a:r>
          </a:p>
          <a:p>
            <a:r>
              <a:rPr lang="en-US" dirty="0" smtClean="0"/>
              <a:t>Our Application: to load and store images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098550"/>
            <a:ext cx="7988300" cy="3775075"/>
          </a:xfrm>
        </p:spPr>
        <p:txBody>
          <a:bodyPr/>
          <a:lstStyle/>
          <a:p>
            <a:r>
              <a:rPr lang="en-US" sz="1800" dirty="0" err="1" smtClean="0"/>
              <a:t>cvLoadImage</a:t>
            </a:r>
            <a:endParaRPr lang="en-US" sz="1800" dirty="0" smtClean="0"/>
          </a:p>
          <a:p>
            <a:pPr lvl="1"/>
            <a:r>
              <a:rPr lang="en-US" sz="1800" dirty="0" smtClean="0"/>
              <a:t>Loads an image from file given the file name path</a:t>
            </a:r>
          </a:p>
          <a:p>
            <a:pPr lvl="1"/>
            <a:r>
              <a:rPr lang="en-US" sz="1800" dirty="0" smtClean="0"/>
              <a:t>Returns a pointer to </a:t>
            </a:r>
            <a:r>
              <a:rPr lang="en-US" sz="1800" dirty="0" err="1" smtClean="0"/>
              <a:t>IplImage</a:t>
            </a:r>
            <a:r>
              <a:rPr lang="en-US" sz="1800" dirty="0" smtClean="0"/>
              <a:t> data structure</a:t>
            </a:r>
          </a:p>
          <a:p>
            <a:r>
              <a:rPr lang="en-US" sz="1800" dirty="0" err="1" smtClean="0"/>
              <a:t>cvSaveImage</a:t>
            </a:r>
            <a:endParaRPr lang="en-US" sz="1800" dirty="0" smtClean="0"/>
          </a:p>
          <a:p>
            <a:pPr lvl="1"/>
            <a:r>
              <a:rPr lang="en-US" sz="1800" dirty="0" smtClean="0"/>
              <a:t>Saves an image to a file</a:t>
            </a:r>
          </a:p>
          <a:p>
            <a:pPr lvl="1"/>
            <a:r>
              <a:rPr lang="en-US" sz="1800" dirty="0" err="1" smtClean="0"/>
              <a:t>IplImage</a:t>
            </a:r>
            <a:r>
              <a:rPr lang="en-US" sz="1800" dirty="0" smtClean="0"/>
              <a:t> is given as an input</a:t>
            </a:r>
          </a:p>
          <a:p>
            <a:r>
              <a:rPr lang="en-US" sz="2000" dirty="0" err="1" smtClean="0"/>
              <a:t>cvCreateImage</a:t>
            </a:r>
            <a:endParaRPr lang="en-US" sz="2000" dirty="0" smtClean="0"/>
          </a:p>
          <a:p>
            <a:pPr lvl="1"/>
            <a:r>
              <a:rPr lang="en-US" sz="1800" dirty="0" smtClean="0"/>
              <a:t>Creates a pointer to </a:t>
            </a:r>
            <a:r>
              <a:rPr lang="en-US" sz="1800" dirty="0" err="1" smtClean="0"/>
              <a:t>IplImage</a:t>
            </a:r>
            <a:r>
              <a:rPr lang="en-US" sz="1800" dirty="0" smtClean="0"/>
              <a:t> given the width, height and depth</a:t>
            </a:r>
          </a:p>
          <a:p>
            <a:r>
              <a:rPr lang="en-US" sz="2000" dirty="0" err="1" smtClean="0"/>
              <a:t>cvReleaseImage</a:t>
            </a:r>
            <a:endParaRPr lang="en-US" sz="2000" dirty="0" smtClean="0"/>
          </a:p>
          <a:p>
            <a:pPr lvl="1"/>
            <a:r>
              <a:rPr lang="en-US" sz="1800" dirty="0" smtClean="0"/>
              <a:t>Releases the </a:t>
            </a:r>
            <a:r>
              <a:rPr lang="en-US" sz="1800" dirty="0" err="1" smtClean="0"/>
              <a:t>IplImage</a:t>
            </a:r>
            <a:r>
              <a:rPr lang="en-US" sz="1800" dirty="0" smtClean="0"/>
              <a:t> object from memory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20317"/>
            <a:ext cx="7988300" cy="3961084"/>
          </a:xfrm>
        </p:spPr>
        <p:txBody>
          <a:bodyPr/>
          <a:lstStyle/>
          <a:p>
            <a:r>
              <a:rPr lang="en-US" sz="1800" dirty="0" err="1" smtClean="0"/>
              <a:t>IplImage</a:t>
            </a:r>
            <a:r>
              <a:rPr lang="en-US" sz="1800" dirty="0" smtClean="0"/>
              <a:t> has following parameters</a:t>
            </a:r>
          </a:p>
          <a:p>
            <a:pPr lvl="1"/>
            <a:r>
              <a:rPr lang="en-US" sz="1800" dirty="0" smtClean="0"/>
              <a:t>Width</a:t>
            </a:r>
          </a:p>
          <a:p>
            <a:pPr lvl="1"/>
            <a:r>
              <a:rPr lang="en-US" sz="1800" dirty="0" smtClean="0"/>
              <a:t>Height</a:t>
            </a:r>
          </a:p>
          <a:p>
            <a:pPr lvl="1"/>
            <a:r>
              <a:rPr lang="en-US" sz="1800" dirty="0" smtClean="0"/>
              <a:t>No of channels</a:t>
            </a:r>
          </a:p>
          <a:p>
            <a:pPr lvl="1"/>
            <a:r>
              <a:rPr lang="en-US" sz="1800" dirty="0" smtClean="0"/>
              <a:t>Image size</a:t>
            </a:r>
          </a:p>
          <a:p>
            <a:pPr lvl="1"/>
            <a:r>
              <a:rPr lang="en-US" sz="1800" dirty="0" smtClean="0"/>
              <a:t>Image Data Array</a:t>
            </a:r>
          </a:p>
          <a:p>
            <a:pPr lvl="2"/>
            <a:r>
              <a:rPr lang="en-US" sz="1600" dirty="0" smtClean="0"/>
              <a:t>Images are not stored by pixel instead they are stored as arrays of color levels</a:t>
            </a:r>
          </a:p>
          <a:p>
            <a:pPr lvl="2"/>
            <a:r>
              <a:rPr lang="en-US" sz="1600" dirty="0" smtClean="0"/>
              <a:t>Reduces processor overhead</a:t>
            </a:r>
          </a:p>
          <a:p>
            <a:pPr lvl="2"/>
            <a:r>
              <a:rPr lang="en-US" sz="1600" dirty="0" smtClean="0"/>
              <a:t>Color values are stored in BGR order</a:t>
            </a:r>
          </a:p>
          <a:p>
            <a:pPr lvl="2"/>
            <a:endParaRPr lang="en-US" sz="1600" dirty="0" smtClean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75027" y="2019300"/>
          <a:ext cx="4511673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6968"/>
                <a:gridCol w="506230"/>
                <a:gridCol w="552450"/>
                <a:gridCol w="460375"/>
                <a:gridCol w="644525"/>
                <a:gridCol w="736600"/>
                <a:gridCol w="644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ImageData</a:t>
                      </a:r>
                      <a:r>
                        <a:rPr lang="en-US" sz="1200" baseline="0" dirty="0" smtClean="0"/>
                        <a:t> Index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000000"/>
      </a:dk1>
      <a:lt1>
        <a:srgbClr val="FFFFFF"/>
      </a:lt1>
      <a:dk2>
        <a:srgbClr val="2E00A0"/>
      </a:dk2>
      <a:lt2>
        <a:srgbClr val="808080"/>
      </a:lt2>
      <a:accent1>
        <a:srgbClr val="0099FF"/>
      </a:accent1>
      <a:accent2>
        <a:srgbClr val="00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2DB9"/>
      </a:accent6>
      <a:hlink>
        <a:srgbClr val="008000"/>
      </a:hlink>
      <a:folHlink>
        <a:srgbClr val="0033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6600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2E00A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2E00A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008000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E00A0"/>
        </a:dk2>
        <a:lt2>
          <a:srgbClr val="808080"/>
        </a:lt2>
        <a:accent1>
          <a:srgbClr val="0033CC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ADE2"/>
        </a:accent5>
        <a:accent6>
          <a:srgbClr val="00008A"/>
        </a:accent6>
        <a:hlink>
          <a:srgbClr val="008000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E00A0"/>
        </a:dk2>
        <a:lt2>
          <a:srgbClr val="808080"/>
        </a:lt2>
        <a:accent1>
          <a:srgbClr val="00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2DB9"/>
        </a:accent6>
        <a:hlink>
          <a:srgbClr val="008000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2E00A0"/>
        </a:dk2>
        <a:lt2>
          <a:srgbClr val="808080"/>
        </a:lt2>
        <a:accent1>
          <a:srgbClr val="0099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00E7"/>
        </a:accent6>
        <a:hlink>
          <a:srgbClr val="008000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2135</TotalTime>
  <Words>434</Words>
  <Application>Microsoft PowerPoint</Application>
  <PresentationFormat>On-screen Show (16:9)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Times New Roman</vt:lpstr>
      <vt:lpstr>Courier New</vt:lpstr>
      <vt:lpstr>Blank</vt:lpstr>
      <vt:lpstr>CUDA PERFORMANCE TESTING USING GRAYSCALE CONVERSION ALGORITHM</vt:lpstr>
      <vt:lpstr>Overview</vt:lpstr>
      <vt:lpstr>System configuration  </vt:lpstr>
      <vt:lpstr>Software configuration</vt:lpstr>
      <vt:lpstr>Grayscale conversion algorithm</vt:lpstr>
      <vt:lpstr>Grayscale conversion algorithm</vt:lpstr>
      <vt:lpstr>OpenCV</vt:lpstr>
      <vt:lpstr>OpenCV…</vt:lpstr>
      <vt:lpstr>OpenCV…</vt:lpstr>
      <vt:lpstr>Performance Comparision</vt:lpstr>
      <vt:lpstr>Performance comparision – GPU only</vt:lpstr>
      <vt:lpstr>Performance Comparision – GPU and CPU</vt:lpstr>
      <vt:lpstr>Grayscale Conversion Results</vt:lpstr>
      <vt:lpstr>Grayscale Conversion Results</vt:lpstr>
      <vt:lpstr>Grayscale Conversion Results</vt:lpstr>
      <vt:lpstr>Conclusion</vt:lpstr>
      <vt:lpstr>Questions???</vt:lpstr>
    </vt:vector>
  </TitlesOfParts>
  <Company>nVidia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 Fernando</dc:creator>
  <cp:lastModifiedBy>Dove</cp:lastModifiedBy>
  <cp:revision>135</cp:revision>
  <cp:lastPrinted>1999-08-20T01:59:09Z</cp:lastPrinted>
  <dcterms:created xsi:type="dcterms:W3CDTF">2003-02-07T00:30:47Z</dcterms:created>
  <dcterms:modified xsi:type="dcterms:W3CDTF">2010-12-10T19:48:54Z</dcterms:modified>
</cp:coreProperties>
</file>