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21945600" cy="32918400"/>
  <p:notesSz cx="21275675" cy="32248475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4000" kern="1200">
        <a:solidFill>
          <a:schemeClr val="tx1"/>
        </a:solidFill>
        <a:latin typeface="Arial" pitchFamily="-105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4000" kern="1200">
        <a:solidFill>
          <a:schemeClr val="tx1"/>
        </a:solidFill>
        <a:latin typeface="Arial" pitchFamily="-105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4000" kern="1200">
        <a:solidFill>
          <a:schemeClr val="tx1"/>
        </a:solidFill>
        <a:latin typeface="Arial" pitchFamily="-105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4000" kern="1200">
        <a:solidFill>
          <a:schemeClr val="tx1"/>
        </a:solidFill>
        <a:latin typeface="Arial" pitchFamily="-105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4000" kern="1200">
        <a:solidFill>
          <a:schemeClr val="tx1"/>
        </a:solidFill>
        <a:latin typeface="Arial" pitchFamily="-105" charset="0"/>
        <a:ea typeface="+mn-ea"/>
        <a:cs typeface="+mn-cs"/>
      </a:defRPr>
    </a:lvl5pPr>
    <a:lvl6pPr marL="2286000" algn="l" defTabSz="457200" rtl="0" eaLnBrk="1" latinLnBrk="0" hangingPunct="1">
      <a:defRPr sz="4000" kern="1200">
        <a:solidFill>
          <a:schemeClr val="tx1"/>
        </a:solidFill>
        <a:latin typeface="Arial" pitchFamily="-105" charset="0"/>
        <a:ea typeface="+mn-ea"/>
        <a:cs typeface="+mn-cs"/>
      </a:defRPr>
    </a:lvl6pPr>
    <a:lvl7pPr marL="2743200" algn="l" defTabSz="457200" rtl="0" eaLnBrk="1" latinLnBrk="0" hangingPunct="1">
      <a:defRPr sz="4000" kern="1200">
        <a:solidFill>
          <a:schemeClr val="tx1"/>
        </a:solidFill>
        <a:latin typeface="Arial" pitchFamily="-105" charset="0"/>
        <a:ea typeface="+mn-ea"/>
        <a:cs typeface="+mn-cs"/>
      </a:defRPr>
    </a:lvl7pPr>
    <a:lvl8pPr marL="3200400" algn="l" defTabSz="457200" rtl="0" eaLnBrk="1" latinLnBrk="0" hangingPunct="1">
      <a:defRPr sz="4000" kern="1200">
        <a:solidFill>
          <a:schemeClr val="tx1"/>
        </a:solidFill>
        <a:latin typeface="Arial" pitchFamily="-105" charset="0"/>
        <a:ea typeface="+mn-ea"/>
        <a:cs typeface="+mn-cs"/>
      </a:defRPr>
    </a:lvl8pPr>
    <a:lvl9pPr marL="3657600" algn="l" defTabSz="457200" rtl="0" eaLnBrk="1" latinLnBrk="0" hangingPunct="1">
      <a:defRPr sz="4000" kern="1200">
        <a:solidFill>
          <a:schemeClr val="tx1"/>
        </a:solidFill>
        <a:latin typeface="Arial" pitchFamily="-10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004F00"/>
    <a:srgbClr val="292929"/>
    <a:srgbClr val="FFCC99"/>
    <a:srgbClr val="FFCCFF"/>
    <a:srgbClr val="FFCCCC"/>
    <a:srgbClr val="66FF66"/>
    <a:srgbClr val="FF0000"/>
    <a:srgbClr val="660066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2868" autoAdjust="0"/>
    <p:restoredTop sz="95918" autoAdjust="0"/>
  </p:normalViewPr>
  <p:slideViewPr>
    <p:cSldViewPr>
      <p:cViewPr>
        <p:scale>
          <a:sx n="50" d="100"/>
          <a:sy n="50" d="100"/>
        </p:scale>
        <p:origin x="-1376" y="2304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238" y="10226675"/>
            <a:ext cx="18653125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475" y="18653125"/>
            <a:ext cx="1536065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69B1A5-0A95-0548-9577-3C68CBE135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AA958FC-F9B1-E241-8979-EF9E800910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1513" y="1317625"/>
            <a:ext cx="4937125" cy="28087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963" y="1317625"/>
            <a:ext cx="14662150" cy="28087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5E42AE-0F76-ED4E-B7CA-5DAF4CB09C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DEF68EC-9ED0-4D42-B041-BA3DFB35FF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21153438"/>
            <a:ext cx="18653125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0" y="13952538"/>
            <a:ext cx="18653125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D465792-0AD5-F74E-A4ED-8BCF043812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63" y="7680325"/>
            <a:ext cx="9799637" cy="2172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0" y="7680325"/>
            <a:ext cx="9799638" cy="2172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320F3B7-47A5-B546-96AC-6DC9A847F0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7369175"/>
            <a:ext cx="969645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10439400"/>
            <a:ext cx="969645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5" y="7369175"/>
            <a:ext cx="9701213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5" y="10439400"/>
            <a:ext cx="9701213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4754E85-500B-5E43-B4D4-7C537B2572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28A8CD5-94FC-3240-B108-48559A5E9E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ABE852-49F0-AA4B-B508-9DCD242FC7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1275"/>
            <a:ext cx="721995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8" y="1311275"/>
            <a:ext cx="122682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3" y="6888163"/>
            <a:ext cx="721995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6D9AA9-4028-5847-9C55-980F93BF6E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5" y="23042563"/>
            <a:ext cx="13166725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5" y="2941638"/>
            <a:ext cx="13166725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5" y="25763538"/>
            <a:ext cx="13166725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D7E866-64B1-C34A-A14C-711F30581F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96963" y="1317625"/>
            <a:ext cx="197516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502" tIns="156751" rIns="313502" bIns="1567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6963" y="7680325"/>
            <a:ext cx="19751675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3" y="29976763"/>
            <a:ext cx="51212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>
            <a:lvl1pPr algn="l" defTabSz="3135313">
              <a:spcBef>
                <a:spcPct val="0"/>
              </a:spcBef>
              <a:defRPr sz="4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7763" y="29976763"/>
            <a:ext cx="6950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>
            <a:lvl1pPr defTabSz="3135313">
              <a:spcBef>
                <a:spcPct val="0"/>
              </a:spcBef>
              <a:defRPr sz="4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727363" y="29976763"/>
            <a:ext cx="51212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>
            <a:lvl1pPr algn="r" defTabSz="3135313">
              <a:spcBef>
                <a:spcPct val="0"/>
              </a:spcBef>
              <a:defRPr sz="4800"/>
            </a:lvl1pPr>
          </a:lstStyle>
          <a:p>
            <a:fld id="{659169A4-40BD-4141-971E-02AF97EDC93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-105" charset="0"/>
        </a:defRPr>
      </a:lvl2pPr>
      <a:lvl3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-105" charset="0"/>
        </a:defRPr>
      </a:lvl3pPr>
      <a:lvl4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-105" charset="0"/>
        </a:defRPr>
      </a:lvl4pPr>
      <a:lvl5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-105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-105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-105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-105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-105" charset="0"/>
        </a:defRPr>
      </a:lvl9pPr>
    </p:titleStyle>
    <p:bodyStyle>
      <a:lvl1pPr marL="1176338" indent="-1176338" algn="l" defTabSz="3135313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  <a:cs typeface="+mn-cs"/>
        </a:defRPr>
      </a:lvl1pPr>
      <a:lvl2pPr marL="2547938" indent="-981075" algn="l" defTabSz="3135313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ＭＳ Ｐゴシック" pitchFamily="-105" charset="-128"/>
        </a:defRPr>
      </a:lvl2pPr>
      <a:lvl3pPr marL="3919538" indent="-784225" algn="l" defTabSz="3135313" rtl="0" fontAlgn="base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  <a:ea typeface="ＭＳ Ｐゴシック" pitchFamily="-105" charset="-128"/>
        </a:defRPr>
      </a:lvl3pPr>
      <a:lvl4pPr marL="5486400" indent="-784225" algn="l" defTabSz="3135313" rtl="0" fontAlgn="base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  <a:ea typeface="ＭＳ Ｐゴシック" pitchFamily="-105" charset="-128"/>
        </a:defRPr>
      </a:lvl4pPr>
      <a:lvl5pPr marL="70532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ea typeface="ＭＳ Ｐゴシック" pitchFamily="-105" charset="-128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ea typeface="ＭＳ Ｐゴシック" pitchFamily="-105" charset="-128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ea typeface="ＭＳ Ｐゴシック" pitchFamily="-105" charset="-128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ea typeface="ＭＳ Ｐゴシック" pitchFamily="-105" charset="-128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8" name="Text Box 142"/>
          <p:cNvSpPr txBox="1">
            <a:spLocks noChangeArrowheads="1"/>
          </p:cNvSpPr>
          <p:nvPr/>
        </p:nvSpPr>
        <p:spPr bwMode="auto">
          <a:xfrm>
            <a:off x="3886200" y="457200"/>
            <a:ext cx="14173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3135313"/>
            <a:r>
              <a:rPr lang="en-US" sz="7200" b="1" u="sng" dirty="0" smtClean="0"/>
              <a:t>Critical Software Security Through Replication and Virtualization</a:t>
            </a:r>
            <a:endParaRPr lang="en-US" sz="7200" b="1" u="sng" dirty="0"/>
          </a:p>
        </p:txBody>
      </p:sp>
      <p:sp>
        <p:nvSpPr>
          <p:cNvPr id="4312" name="Text Box 216"/>
          <p:cNvSpPr txBox="1">
            <a:spLocks noChangeArrowheads="1"/>
          </p:cNvSpPr>
          <p:nvPr/>
        </p:nvSpPr>
        <p:spPr bwMode="auto">
          <a:xfrm>
            <a:off x="457200" y="4114800"/>
            <a:ext cx="2103120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3135313">
              <a:spcBef>
                <a:spcPct val="25000"/>
              </a:spcBef>
            </a:pP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Dennis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Edwards	Sharon Simmons	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</a:rPr>
              <a:t>Arangamanikkannan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</a:rPr>
              <a:t>Manickam</a:t>
            </a:r>
            <a:endParaRPr lang="en-US" sz="48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324" name="Picture 228" descr="UWF_Official_Seal_871_gol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8235" t="9412" r="9412" b="8235"/>
          <a:stretch>
            <a:fillRect/>
          </a:stretch>
        </p:blipFill>
        <p:spPr bwMode="auto">
          <a:xfrm>
            <a:off x="457200" y="457200"/>
            <a:ext cx="3505200" cy="3505200"/>
          </a:xfrm>
          <a:prstGeom prst="rect">
            <a:avLst/>
          </a:prstGeom>
          <a:noFill/>
        </p:spPr>
      </p:pic>
      <p:pic>
        <p:nvPicPr>
          <p:cNvPr id="4338" name="Picture 242" descr="UWF_Official_Seal_871_gol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8235" t="9412" r="9412" b="8235"/>
          <a:stretch>
            <a:fillRect/>
          </a:stretch>
        </p:blipFill>
        <p:spPr bwMode="auto">
          <a:xfrm>
            <a:off x="17983200" y="457200"/>
            <a:ext cx="3505200" cy="3505200"/>
          </a:xfrm>
          <a:prstGeom prst="rect">
            <a:avLst/>
          </a:prstGeom>
          <a:noFill/>
        </p:spPr>
      </p:pic>
      <p:sp>
        <p:nvSpPr>
          <p:cNvPr id="4393" name="Rectangle 297"/>
          <p:cNvSpPr>
            <a:spLocks noChangeArrowheads="1"/>
          </p:cNvSpPr>
          <p:nvPr/>
        </p:nvSpPr>
        <p:spPr bwMode="auto">
          <a:xfrm>
            <a:off x="15163800" y="6477000"/>
            <a:ext cx="62484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9496" indent="-457200" algn="l" defTabSz="3135313">
              <a:lnSpc>
                <a:spcPct val="9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sz="3200" dirty="0" smtClean="0">
                <a:solidFill>
                  <a:srgbClr val="262673"/>
                </a:solidFill>
              </a:rPr>
              <a:t>Multi-level security model for agent-based control of power distribution grid </a:t>
            </a:r>
          </a:p>
          <a:p>
            <a:pPr marL="539496" indent="-457200" algn="l" defTabSz="3135313">
              <a:lnSpc>
                <a:spcPct val="9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sz="3200" dirty="0" smtClean="0">
                <a:solidFill>
                  <a:srgbClr val="262673"/>
                </a:solidFill>
                <a:ea typeface="Arial" pitchFamily="-105" charset="0"/>
                <a:cs typeface="Arial" pitchFamily="-105" charset="0"/>
              </a:rPr>
              <a:t>Funded by the Department of Energy in cooperation with Florida State </a:t>
            </a:r>
            <a:r>
              <a:rPr lang="en-US" sz="3200" dirty="0" smtClean="0">
                <a:solidFill>
                  <a:srgbClr val="262673"/>
                </a:solidFill>
                <a:ea typeface="Arial" pitchFamily="-105" charset="0"/>
                <a:cs typeface="Arial" pitchFamily="-105" charset="0"/>
              </a:rPr>
              <a:t>University</a:t>
            </a:r>
          </a:p>
          <a:p>
            <a:pPr marL="539496" indent="-457200" algn="l" defTabSz="3135313">
              <a:lnSpc>
                <a:spcPct val="9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sz="3200" dirty="0" smtClean="0">
                <a:solidFill>
                  <a:srgbClr val="262673"/>
                </a:solidFill>
                <a:ea typeface="Arial" pitchFamily="-105" charset="0"/>
                <a:cs typeface="Arial" pitchFamily="-105" charset="0"/>
              </a:rPr>
              <a:t>Serial communication to sensors and actuators</a:t>
            </a:r>
          </a:p>
          <a:p>
            <a:pPr marL="539496" indent="-457200" algn="l" defTabSz="3135313">
              <a:lnSpc>
                <a:spcPct val="9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sz="3200" dirty="0" smtClean="0">
                <a:solidFill>
                  <a:srgbClr val="262673"/>
                </a:solidFill>
                <a:ea typeface="Arial" pitchFamily="-105" charset="0"/>
                <a:cs typeface="Arial" pitchFamily="-105" charset="0"/>
              </a:rPr>
              <a:t>Controls generation based on load and anticipatory commands</a:t>
            </a:r>
          </a:p>
          <a:p>
            <a:pPr marL="539496" indent="-457200" algn="l" defTabSz="3135313">
              <a:lnSpc>
                <a:spcPct val="9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sz="3200" dirty="0" smtClean="0">
                <a:solidFill>
                  <a:srgbClr val="262673"/>
                </a:solidFill>
                <a:ea typeface="Arial" pitchFamily="-105" charset="0"/>
                <a:cs typeface="Arial" pitchFamily="-105" charset="0"/>
              </a:rPr>
              <a:t>Originally vulnerable to attack from network and serial lines</a:t>
            </a:r>
          </a:p>
          <a:p>
            <a:pPr marL="539496" indent="-457200" algn="l" defTabSz="3135313">
              <a:lnSpc>
                <a:spcPct val="9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sz="3200" dirty="0" smtClean="0">
                <a:solidFill>
                  <a:srgbClr val="262673"/>
                </a:solidFill>
                <a:ea typeface="Arial" pitchFamily="-105" charset="0"/>
                <a:cs typeface="Arial" pitchFamily="-105" charset="0"/>
              </a:rPr>
              <a:t>Demonstrated recovery on RTDS at CAPS</a:t>
            </a:r>
          </a:p>
        </p:txBody>
      </p:sp>
      <p:sp>
        <p:nvSpPr>
          <p:cNvPr id="196" name="Rectangle 297"/>
          <p:cNvSpPr>
            <a:spLocks noChangeArrowheads="1"/>
          </p:cNvSpPr>
          <p:nvPr/>
        </p:nvSpPr>
        <p:spPr bwMode="auto">
          <a:xfrm>
            <a:off x="15544800" y="5638800"/>
            <a:ext cx="5791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176338" indent="-1176338" defTabSz="3135313">
              <a:lnSpc>
                <a:spcPct val="90000"/>
              </a:lnSpc>
              <a:spcBef>
                <a:spcPct val="20000"/>
              </a:spcBef>
            </a:pPr>
            <a:r>
              <a:rPr lang="en-US" sz="3600" b="1" u="sng" dirty="0" smtClean="0"/>
              <a:t>Previous Results</a:t>
            </a:r>
            <a:endParaRPr lang="en-US" sz="3600" b="1" u="sng" dirty="0">
              <a:ea typeface="Arial" pitchFamily="-105" charset="0"/>
              <a:cs typeface="Arial" pitchFamily="-105" charset="0"/>
            </a:endParaRPr>
          </a:p>
        </p:txBody>
      </p:sp>
      <p:sp>
        <p:nvSpPr>
          <p:cNvPr id="197" name="Frame 196"/>
          <p:cNvSpPr/>
          <p:nvPr/>
        </p:nvSpPr>
        <p:spPr bwMode="auto">
          <a:xfrm>
            <a:off x="0" y="0"/>
            <a:ext cx="21945600" cy="32918400"/>
          </a:xfrm>
          <a:prstGeom prst="frame">
            <a:avLst>
              <a:gd name="adj1" fmla="val 1924"/>
            </a:avLst>
          </a:prstGeom>
          <a:solidFill>
            <a:srgbClr val="33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grpSp>
        <p:nvGrpSpPr>
          <p:cNvPr id="307" name="Group 306"/>
          <p:cNvGrpSpPr/>
          <p:nvPr/>
        </p:nvGrpSpPr>
        <p:grpSpPr>
          <a:xfrm>
            <a:off x="457200" y="13944600"/>
            <a:ext cx="21107400" cy="2438400"/>
            <a:chOff x="457200" y="15163800"/>
            <a:chExt cx="21107400" cy="2438400"/>
          </a:xfrm>
        </p:grpSpPr>
        <p:sp>
          <p:nvSpPr>
            <p:cNvPr id="198" name="Rectangle 297"/>
            <p:cNvSpPr>
              <a:spLocks noChangeArrowheads="1"/>
            </p:cNvSpPr>
            <p:nvPr/>
          </p:nvSpPr>
          <p:spPr bwMode="auto">
            <a:xfrm>
              <a:off x="457200" y="15849600"/>
              <a:ext cx="1051560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457200" indent="-457200" algn="l" defTabSz="3135313">
                <a:lnSpc>
                  <a:spcPct val="90000"/>
                </a:lnSpc>
                <a:spcBef>
                  <a:spcPct val="20000"/>
                </a:spcBef>
                <a:buFont typeface="Wingdings" charset="2"/>
                <a:buChar char="Ø"/>
              </a:pPr>
              <a:r>
                <a:rPr lang="en-US" sz="3200" dirty="0" smtClean="0">
                  <a:solidFill>
                    <a:srgbClr val="800000"/>
                  </a:solidFill>
                </a:rPr>
                <a:t>Specialized prevention of buffer overflow </a:t>
              </a:r>
              <a:r>
                <a:rPr lang="en-US" sz="3200" dirty="0" smtClean="0">
                  <a:solidFill>
                    <a:srgbClr val="800000"/>
                  </a:solidFill>
                </a:rPr>
                <a:t>attacks</a:t>
              </a:r>
            </a:p>
            <a:p>
              <a:pPr marL="457200" indent="-457200" algn="l" defTabSz="3135313">
                <a:lnSpc>
                  <a:spcPct val="90000"/>
                </a:lnSpc>
                <a:spcBef>
                  <a:spcPct val="20000"/>
                </a:spcBef>
                <a:buFont typeface="Wingdings" charset="2"/>
                <a:buChar char="Ø"/>
              </a:pPr>
              <a:r>
                <a:rPr lang="en-US" sz="3200" dirty="0" smtClean="0">
                  <a:solidFill>
                    <a:srgbClr val="800000"/>
                  </a:solidFill>
                  <a:ea typeface="Arial" pitchFamily="-105" charset="0"/>
                  <a:cs typeface="Arial" pitchFamily="-105" charset="0"/>
                </a:rPr>
                <a:t>Designed specifically for </a:t>
              </a:r>
              <a:r>
                <a:rPr lang="en-US" sz="3200" dirty="0" smtClean="0">
                  <a:solidFill>
                    <a:srgbClr val="800000"/>
                  </a:solidFill>
                  <a:ea typeface="Arial" pitchFamily="-105" charset="0"/>
                  <a:cs typeface="Arial" pitchFamily="-105" charset="0"/>
                </a:rPr>
                <a:t>agent-based systems</a:t>
              </a:r>
            </a:p>
            <a:p>
              <a:pPr marL="457200" indent="-457200" algn="l" defTabSz="3135313">
                <a:lnSpc>
                  <a:spcPct val="90000"/>
                </a:lnSpc>
                <a:spcBef>
                  <a:spcPct val="20000"/>
                </a:spcBef>
                <a:buFont typeface="Wingdings" charset="2"/>
                <a:buChar char="Ø"/>
              </a:pPr>
              <a:r>
                <a:rPr lang="en-US" sz="3200" dirty="0" smtClean="0">
                  <a:solidFill>
                    <a:srgbClr val="800000"/>
                  </a:solidFill>
                  <a:ea typeface="Arial" pitchFamily="-105" charset="0"/>
                  <a:cs typeface="Arial" pitchFamily="-105" charset="0"/>
                </a:rPr>
                <a:t>Dynamic port binding </a:t>
              </a:r>
              <a:r>
                <a:rPr lang="en-US" sz="3200" dirty="0" smtClean="0">
                  <a:solidFill>
                    <a:srgbClr val="800000"/>
                  </a:solidFill>
                  <a:ea typeface="Arial" pitchFamily="-105" charset="0"/>
                  <a:cs typeface="Arial" pitchFamily="-105" charset="0"/>
                </a:rPr>
                <a:t>(</a:t>
              </a:r>
              <a:r>
                <a:rPr lang="en-US" sz="3200" dirty="0" smtClean="0">
                  <a:solidFill>
                    <a:srgbClr val="800000"/>
                  </a:solidFill>
                  <a:ea typeface="Arial" pitchFamily="-105" charset="0"/>
                  <a:cs typeface="Arial" pitchFamily="-105" charset="0"/>
                </a:rPr>
                <a:t>i.e., </a:t>
              </a:r>
              <a:r>
                <a:rPr lang="en-US" sz="3200" dirty="0" smtClean="0">
                  <a:solidFill>
                    <a:srgbClr val="800000"/>
                  </a:solidFill>
                  <a:ea typeface="Arial" pitchFamily="-105" charset="0"/>
                  <a:cs typeface="Arial" pitchFamily="-105" charset="0"/>
                </a:rPr>
                <a:t>servers) </a:t>
              </a:r>
              <a:r>
                <a:rPr lang="en-US" sz="3200" dirty="0" smtClean="0">
                  <a:solidFill>
                    <a:srgbClr val="800000"/>
                  </a:solidFill>
                  <a:ea typeface="Arial" pitchFamily="-105" charset="0"/>
                  <a:cs typeface="Arial" pitchFamily="-105" charset="0"/>
                </a:rPr>
                <a:t>not supported</a:t>
              </a:r>
              <a:endParaRPr lang="en-US" sz="3200" dirty="0">
                <a:solidFill>
                  <a:srgbClr val="800000"/>
                </a:solidFill>
                <a:ea typeface="Arial" pitchFamily="-105" charset="0"/>
                <a:cs typeface="Arial" pitchFamily="-105" charset="0"/>
              </a:endParaRPr>
            </a:p>
          </p:txBody>
        </p:sp>
        <p:sp>
          <p:nvSpPr>
            <p:cNvPr id="199" name="Rectangle 297"/>
            <p:cNvSpPr>
              <a:spLocks noChangeArrowheads="1"/>
            </p:cNvSpPr>
            <p:nvPr/>
          </p:nvSpPr>
          <p:spPr bwMode="auto">
            <a:xfrm>
              <a:off x="533400" y="15163800"/>
              <a:ext cx="21031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1176338" indent="-1176338" defTabSz="3135313">
                <a:lnSpc>
                  <a:spcPct val="90000"/>
                </a:lnSpc>
                <a:spcBef>
                  <a:spcPct val="20000"/>
                </a:spcBef>
              </a:pPr>
              <a:r>
                <a:rPr lang="en-US" sz="3600" b="1" u="sng" dirty="0" smtClean="0"/>
                <a:t>Limitations of </a:t>
              </a:r>
              <a:r>
                <a:rPr lang="en-US" sz="3600" b="1" u="sng" smtClean="0"/>
                <a:t>Previous Results</a:t>
              </a:r>
              <a:endParaRPr lang="en-US" sz="3600" b="1" u="sng" dirty="0">
                <a:ea typeface="Arial" pitchFamily="-105" charset="0"/>
                <a:cs typeface="Arial" pitchFamily="-105" charset="0"/>
              </a:endParaRPr>
            </a:p>
          </p:txBody>
        </p:sp>
        <p:sp>
          <p:nvSpPr>
            <p:cNvPr id="200" name="Rectangle 297"/>
            <p:cNvSpPr>
              <a:spLocks noChangeArrowheads="1"/>
            </p:cNvSpPr>
            <p:nvPr/>
          </p:nvSpPr>
          <p:spPr bwMode="auto">
            <a:xfrm>
              <a:off x="10972800" y="15849600"/>
              <a:ext cx="1051560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457200" indent="-457200" algn="l" defTabSz="3135313">
                <a:lnSpc>
                  <a:spcPct val="90000"/>
                </a:lnSpc>
                <a:spcBef>
                  <a:spcPct val="20000"/>
                </a:spcBef>
                <a:buFont typeface="Wingdings" charset="2"/>
                <a:buChar char="Ø"/>
              </a:pPr>
              <a:r>
                <a:rPr lang="en-US" sz="3200" dirty="0" smtClean="0">
                  <a:solidFill>
                    <a:srgbClr val="800000"/>
                  </a:solidFill>
                </a:rPr>
                <a:t>Operating system remains </a:t>
              </a:r>
              <a:r>
                <a:rPr lang="en-US" sz="3200" dirty="0" smtClean="0">
                  <a:solidFill>
                    <a:srgbClr val="800000"/>
                  </a:solidFill>
                </a:rPr>
                <a:t>vulnerable (trusted base)</a:t>
              </a:r>
            </a:p>
            <a:p>
              <a:pPr marL="457200" indent="-457200" algn="l" defTabSz="3135313">
                <a:lnSpc>
                  <a:spcPct val="90000"/>
                </a:lnSpc>
                <a:spcBef>
                  <a:spcPct val="20000"/>
                </a:spcBef>
                <a:buFont typeface="Wingdings" charset="2"/>
                <a:buChar char="Ø"/>
              </a:pPr>
              <a:r>
                <a:rPr lang="en-US" sz="3200" dirty="0" smtClean="0">
                  <a:solidFill>
                    <a:srgbClr val="800000"/>
                  </a:solidFill>
                  <a:ea typeface="Arial" pitchFamily="-105" charset="0"/>
                  <a:cs typeface="Arial" pitchFamily="-105" charset="0"/>
                </a:rPr>
                <a:t>Required hardware protection of single-point-of-failure</a:t>
              </a:r>
            </a:p>
            <a:p>
              <a:pPr marL="457200" indent="-457200" algn="l" defTabSz="3135313">
                <a:lnSpc>
                  <a:spcPct val="90000"/>
                </a:lnSpc>
                <a:spcBef>
                  <a:spcPct val="20000"/>
                </a:spcBef>
                <a:buFont typeface="Wingdings" charset="2"/>
                <a:buChar char="Ø"/>
              </a:pPr>
              <a:r>
                <a:rPr lang="en-US" sz="3200" dirty="0" smtClean="0">
                  <a:solidFill>
                    <a:srgbClr val="800000"/>
                  </a:solidFill>
                  <a:ea typeface="Arial" pitchFamily="-105" charset="0"/>
                  <a:cs typeface="Arial" pitchFamily="-105" charset="0"/>
                </a:rPr>
                <a:t>Agents represent simple computational code </a:t>
              </a:r>
              <a:endParaRPr lang="en-US" sz="3200" dirty="0">
                <a:solidFill>
                  <a:srgbClr val="800000"/>
                </a:solidFill>
                <a:ea typeface="Arial" pitchFamily="-105" charset="0"/>
                <a:cs typeface="Arial" pitchFamily="-105" charset="0"/>
              </a:endParaRPr>
            </a:p>
          </p:txBody>
        </p:sp>
      </p:grpSp>
      <p:sp>
        <p:nvSpPr>
          <p:cNvPr id="201" name="Rectangle 297"/>
          <p:cNvSpPr>
            <a:spLocks noChangeArrowheads="1"/>
          </p:cNvSpPr>
          <p:nvPr/>
        </p:nvSpPr>
        <p:spPr bwMode="auto">
          <a:xfrm>
            <a:off x="457200" y="16535400"/>
            <a:ext cx="982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176338" indent="-1176338" defTabSz="3135313">
              <a:lnSpc>
                <a:spcPct val="90000"/>
              </a:lnSpc>
              <a:spcBef>
                <a:spcPct val="20000"/>
              </a:spcBef>
            </a:pPr>
            <a:r>
              <a:rPr lang="en-US" sz="3600" b="1" u="sng" dirty="0" smtClean="0"/>
              <a:t>Proposed Research</a:t>
            </a:r>
            <a:endParaRPr lang="en-US" sz="3600" b="1" u="sng" dirty="0">
              <a:ea typeface="Arial" pitchFamily="-105" charset="0"/>
              <a:cs typeface="Arial" pitchFamily="-105" charset="0"/>
            </a:endParaRPr>
          </a:p>
        </p:txBody>
      </p:sp>
      <p:sp>
        <p:nvSpPr>
          <p:cNvPr id="203" name="Rectangle 297"/>
          <p:cNvSpPr>
            <a:spLocks noChangeArrowheads="1"/>
          </p:cNvSpPr>
          <p:nvPr/>
        </p:nvSpPr>
        <p:spPr bwMode="auto">
          <a:xfrm>
            <a:off x="457200" y="17221200"/>
            <a:ext cx="9829800" cy="746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algn="l" defTabSz="3135313">
              <a:lnSpc>
                <a:spcPct val="90000"/>
              </a:lnSpc>
              <a:spcBef>
                <a:spcPts val="800"/>
              </a:spcBef>
              <a:buFont typeface="Wingdings" charset="2"/>
              <a:buChar char="Ø"/>
            </a:pPr>
            <a:r>
              <a:rPr lang="en-US" sz="3200" dirty="0" smtClean="0">
                <a:solidFill>
                  <a:srgbClr val="004F00"/>
                </a:solidFill>
              </a:rPr>
              <a:t>Multi-layered security </a:t>
            </a:r>
            <a:r>
              <a:rPr lang="en-US" sz="3200" dirty="0" smtClean="0">
                <a:solidFill>
                  <a:srgbClr val="004F00"/>
                </a:solidFill>
              </a:rPr>
              <a:t>model l</a:t>
            </a:r>
            <a:r>
              <a:rPr lang="en-US" sz="3200" dirty="0" smtClean="0">
                <a:solidFill>
                  <a:srgbClr val="004F00"/>
                </a:solidFill>
                <a:ea typeface="Arial" pitchFamily="-105" charset="0"/>
                <a:cs typeface="Arial" pitchFamily="-105" charset="0"/>
              </a:rPr>
              <a:t>everaged from </a:t>
            </a:r>
            <a:r>
              <a:rPr lang="en-US" sz="3200" dirty="0" smtClean="0">
                <a:solidFill>
                  <a:srgbClr val="004F00"/>
                </a:solidFill>
                <a:ea typeface="Arial" pitchFamily="-105" charset="0"/>
                <a:cs typeface="Arial" pitchFamily="-105" charset="0"/>
              </a:rPr>
              <a:t>previous success in agent-based systems</a:t>
            </a:r>
            <a:endParaRPr lang="en-US" sz="3200" dirty="0" smtClean="0">
              <a:solidFill>
                <a:srgbClr val="004F00"/>
              </a:solidFill>
              <a:ea typeface="Arial" pitchFamily="-105" charset="0"/>
              <a:cs typeface="Arial" pitchFamily="-105" charset="0"/>
            </a:endParaRPr>
          </a:p>
          <a:p>
            <a:pPr marL="457200" indent="-457200" algn="l" defTabSz="3135313">
              <a:lnSpc>
                <a:spcPct val="90000"/>
              </a:lnSpc>
              <a:spcBef>
                <a:spcPts val="800"/>
              </a:spcBef>
              <a:buFont typeface="Wingdings" charset="2"/>
              <a:buChar char="Ø"/>
            </a:pPr>
            <a:r>
              <a:rPr lang="en-US" sz="3200" dirty="0" smtClean="0">
                <a:solidFill>
                  <a:srgbClr val="004F00"/>
                </a:solidFill>
                <a:ea typeface="Arial" pitchFamily="-105" charset="0"/>
                <a:cs typeface="Arial" pitchFamily="-105" charset="0"/>
              </a:rPr>
              <a:t>Provides for r</a:t>
            </a:r>
            <a:r>
              <a:rPr lang="en-US" sz="3200" dirty="0" smtClean="0">
                <a:solidFill>
                  <a:srgbClr val="004F00"/>
                </a:solidFill>
                <a:ea typeface="Arial" pitchFamily="-105" charset="0"/>
                <a:cs typeface="Arial" pitchFamily="-105" charset="0"/>
              </a:rPr>
              <a:t>eplication of </a:t>
            </a:r>
            <a:r>
              <a:rPr lang="en-US" sz="3200" dirty="0" smtClean="0">
                <a:solidFill>
                  <a:srgbClr val="004F00"/>
                </a:solidFill>
                <a:ea typeface="Arial" pitchFamily="-105" charset="0"/>
                <a:cs typeface="Arial" pitchFamily="-105" charset="0"/>
              </a:rPr>
              <a:t>critical </a:t>
            </a:r>
            <a:r>
              <a:rPr lang="en-US" sz="3200" dirty="0" smtClean="0">
                <a:solidFill>
                  <a:srgbClr val="004F00"/>
                </a:solidFill>
                <a:ea typeface="Arial" pitchFamily="-105" charset="0"/>
                <a:cs typeface="Arial" pitchFamily="-105" charset="0"/>
              </a:rPr>
              <a:t>software with voting to determine correct response</a:t>
            </a:r>
          </a:p>
          <a:p>
            <a:pPr marL="457200" indent="-457200" algn="l" defTabSz="3135313">
              <a:lnSpc>
                <a:spcPct val="90000"/>
              </a:lnSpc>
              <a:spcBef>
                <a:spcPts val="800"/>
              </a:spcBef>
              <a:buFont typeface="Wingdings" charset="2"/>
              <a:buChar char="Ø"/>
            </a:pPr>
            <a:r>
              <a:rPr lang="en-US" sz="3200" dirty="0" smtClean="0">
                <a:solidFill>
                  <a:srgbClr val="004F00"/>
                </a:solidFill>
                <a:ea typeface="Arial" pitchFamily="-105" charset="0"/>
                <a:cs typeface="Arial" pitchFamily="-105" charset="0"/>
              </a:rPr>
              <a:t>Each replicated server is computationally equivalent code</a:t>
            </a:r>
            <a:r>
              <a:rPr lang="en-US" sz="3200" dirty="0" smtClean="0">
                <a:solidFill>
                  <a:srgbClr val="004F00"/>
                </a:solidFill>
                <a:ea typeface="Arial" pitchFamily="-105" charset="0"/>
                <a:cs typeface="Arial" pitchFamily="-105" charset="0"/>
              </a:rPr>
              <a:t> on a different virtual </a:t>
            </a:r>
            <a:r>
              <a:rPr lang="en-US" sz="3200" dirty="0" smtClean="0">
                <a:solidFill>
                  <a:srgbClr val="004F00"/>
                </a:solidFill>
                <a:ea typeface="Arial" pitchFamily="-105" charset="0"/>
                <a:cs typeface="Arial" pitchFamily="-105" charset="0"/>
              </a:rPr>
              <a:t>platform</a:t>
            </a:r>
            <a:endParaRPr lang="en-US" sz="3200" dirty="0" smtClean="0">
              <a:solidFill>
                <a:srgbClr val="004F00"/>
              </a:solidFill>
              <a:ea typeface="Arial" pitchFamily="-105" charset="0"/>
              <a:cs typeface="Arial" pitchFamily="-105" charset="0"/>
            </a:endParaRPr>
          </a:p>
          <a:p>
            <a:pPr marL="457200" indent="-457200" algn="l" defTabSz="3135313">
              <a:lnSpc>
                <a:spcPct val="90000"/>
              </a:lnSpc>
              <a:spcBef>
                <a:spcPts val="800"/>
              </a:spcBef>
              <a:buFont typeface="Wingdings" charset="2"/>
              <a:buChar char="Ø"/>
            </a:pPr>
            <a:r>
              <a:rPr lang="en-US" sz="3200" dirty="0" smtClean="0">
                <a:solidFill>
                  <a:srgbClr val="004F00"/>
                </a:solidFill>
                <a:ea typeface="Arial" pitchFamily="-105" charset="0"/>
                <a:cs typeface="Arial" pitchFamily="-105" charset="0"/>
              </a:rPr>
              <a:t>Individual p</a:t>
            </a:r>
            <a:r>
              <a:rPr lang="en-US" sz="3200" dirty="0" smtClean="0">
                <a:solidFill>
                  <a:srgbClr val="004F00"/>
                </a:solidFill>
                <a:ea typeface="Arial" pitchFamily="-105" charset="0"/>
                <a:cs typeface="Arial" pitchFamily="-105" charset="0"/>
              </a:rPr>
              <a:t>latform weaknesses mitigated by isolating failures to one replicate/platform</a:t>
            </a:r>
          </a:p>
          <a:p>
            <a:pPr marL="457200" indent="-457200" algn="l" defTabSz="3135313">
              <a:lnSpc>
                <a:spcPct val="90000"/>
              </a:lnSpc>
              <a:spcBef>
                <a:spcPts val="800"/>
              </a:spcBef>
              <a:buFont typeface="Wingdings" charset="2"/>
              <a:buChar char="Ø"/>
            </a:pPr>
            <a:r>
              <a:rPr lang="en-US" sz="3200" dirty="0" smtClean="0">
                <a:solidFill>
                  <a:srgbClr val="004F00"/>
                </a:solidFill>
                <a:ea typeface="Arial" pitchFamily="-105" charset="0"/>
                <a:cs typeface="Arial" pitchFamily="-105" charset="0"/>
              </a:rPr>
              <a:t>Provides </a:t>
            </a:r>
            <a:r>
              <a:rPr lang="en-US" sz="3200" dirty="0" smtClean="0">
                <a:solidFill>
                  <a:srgbClr val="004F00"/>
                </a:solidFill>
                <a:ea typeface="Arial" pitchFamily="-105" charset="0"/>
                <a:cs typeface="Arial" pitchFamily="-105" charset="0"/>
              </a:rPr>
              <a:t>for dynamic port binding for network servers</a:t>
            </a:r>
            <a:endParaRPr lang="en-US" sz="3200" dirty="0" smtClean="0">
              <a:solidFill>
                <a:srgbClr val="004F00"/>
              </a:solidFill>
              <a:ea typeface="Arial" pitchFamily="-105" charset="0"/>
              <a:cs typeface="Arial" pitchFamily="-105" charset="0"/>
            </a:endParaRPr>
          </a:p>
          <a:p>
            <a:pPr marL="457200" indent="-457200" algn="l" defTabSz="3135313">
              <a:lnSpc>
                <a:spcPct val="90000"/>
              </a:lnSpc>
              <a:spcBef>
                <a:spcPts val="800"/>
              </a:spcBef>
              <a:buFont typeface="Wingdings" charset="2"/>
              <a:buChar char="Ø"/>
            </a:pPr>
            <a:r>
              <a:rPr lang="en-US" sz="3200" dirty="0" smtClean="0">
                <a:solidFill>
                  <a:srgbClr val="004F00"/>
                </a:solidFill>
                <a:ea typeface="Arial" pitchFamily="-105" charset="0"/>
                <a:cs typeface="Arial" pitchFamily="-105" charset="0"/>
              </a:rPr>
              <a:t>Service providers monitored by guest OS</a:t>
            </a:r>
          </a:p>
          <a:p>
            <a:pPr marL="457200" indent="-457200" algn="l" defTabSz="3135313">
              <a:lnSpc>
                <a:spcPct val="90000"/>
              </a:lnSpc>
              <a:spcBef>
                <a:spcPts val="800"/>
              </a:spcBef>
              <a:buFont typeface="Wingdings" charset="2"/>
              <a:buChar char="Ø"/>
            </a:pPr>
            <a:r>
              <a:rPr lang="en-US" sz="3200" dirty="0" smtClean="0">
                <a:solidFill>
                  <a:srgbClr val="004F00"/>
                </a:solidFill>
                <a:ea typeface="Arial" pitchFamily="-105" charset="0"/>
                <a:cs typeface="Arial" pitchFamily="-105" charset="0"/>
              </a:rPr>
              <a:t>Guest OS monitored by virtual machine and host OS</a:t>
            </a:r>
          </a:p>
          <a:p>
            <a:pPr marL="457200" indent="-457200" algn="l" defTabSz="3135313">
              <a:lnSpc>
                <a:spcPct val="90000"/>
              </a:lnSpc>
              <a:spcBef>
                <a:spcPts val="800"/>
              </a:spcBef>
              <a:buFont typeface="Wingdings" charset="2"/>
              <a:buChar char="Ø"/>
            </a:pPr>
            <a:r>
              <a:rPr lang="en-US" sz="3200" dirty="0" smtClean="0">
                <a:solidFill>
                  <a:srgbClr val="004F00"/>
                </a:solidFill>
                <a:ea typeface="Arial" pitchFamily="-105" charset="0"/>
                <a:cs typeface="Arial" pitchFamily="-105" charset="0"/>
              </a:rPr>
              <a:t>Consequences of successful attack limited </a:t>
            </a:r>
            <a:r>
              <a:rPr lang="en-US" sz="3200" dirty="0" smtClean="0">
                <a:solidFill>
                  <a:srgbClr val="004F00"/>
                </a:solidFill>
                <a:ea typeface="Arial" pitchFamily="-105" charset="0"/>
                <a:cs typeface="Arial" pitchFamily="-105" charset="0"/>
              </a:rPr>
              <a:t>to Guest </a:t>
            </a:r>
            <a:r>
              <a:rPr lang="en-US" sz="3200" dirty="0" smtClean="0">
                <a:solidFill>
                  <a:srgbClr val="004F00"/>
                </a:solidFill>
                <a:ea typeface="Arial" pitchFamily="-105" charset="0"/>
                <a:cs typeface="Arial" pitchFamily="-105" charset="0"/>
              </a:rPr>
              <a:t>OS</a:t>
            </a:r>
          </a:p>
          <a:p>
            <a:pPr marL="1176338" indent="-1176338" algn="l" defTabSz="3135313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solidFill>
                <a:srgbClr val="004F00"/>
              </a:solidFill>
              <a:ea typeface="Arial" pitchFamily="-105" charset="0"/>
              <a:cs typeface="Arial" pitchFamily="-105" charset="0"/>
            </a:endParaRPr>
          </a:p>
        </p:txBody>
      </p:sp>
      <p:sp>
        <p:nvSpPr>
          <p:cNvPr id="304" name="Rectangle 297"/>
          <p:cNvSpPr>
            <a:spLocks noChangeArrowheads="1"/>
          </p:cNvSpPr>
          <p:nvPr/>
        </p:nvSpPr>
        <p:spPr bwMode="auto">
          <a:xfrm>
            <a:off x="11963400" y="24536400"/>
            <a:ext cx="944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176338" indent="-1176338" defTabSz="3135313">
              <a:lnSpc>
                <a:spcPct val="90000"/>
              </a:lnSpc>
              <a:spcBef>
                <a:spcPct val="20000"/>
              </a:spcBef>
            </a:pPr>
            <a:r>
              <a:rPr lang="en-US" sz="3600" b="1" u="sng" dirty="0" smtClean="0"/>
              <a:t>Prototypical Experiment</a:t>
            </a:r>
            <a:endParaRPr lang="en-US" sz="3600" b="1" u="sng" dirty="0">
              <a:ea typeface="Arial" pitchFamily="-105" charset="0"/>
              <a:cs typeface="Arial" pitchFamily="-105" charset="0"/>
            </a:endParaRPr>
          </a:p>
        </p:txBody>
      </p:sp>
      <p:sp>
        <p:nvSpPr>
          <p:cNvPr id="305" name="Rectangle 297"/>
          <p:cNvSpPr>
            <a:spLocks noChangeArrowheads="1"/>
          </p:cNvSpPr>
          <p:nvPr/>
        </p:nvSpPr>
        <p:spPr bwMode="auto">
          <a:xfrm>
            <a:off x="11811000" y="25298400"/>
            <a:ext cx="96012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algn="l" defTabSz="3135313">
              <a:lnSpc>
                <a:spcPct val="90000"/>
              </a:lnSpc>
              <a:spcBef>
                <a:spcPts val="800"/>
              </a:spcBef>
              <a:buFont typeface="Wingdings" charset="2"/>
              <a:buChar char="Ø"/>
            </a:pPr>
            <a:r>
              <a:rPr lang="en-US" sz="3200" dirty="0" smtClean="0">
                <a:solidFill>
                  <a:srgbClr val="660066"/>
                </a:solidFill>
              </a:rPr>
              <a:t>Guest </a:t>
            </a:r>
            <a:r>
              <a:rPr lang="en-US" sz="3200" dirty="0" err="1" smtClean="0">
                <a:solidFill>
                  <a:srgbClr val="660066"/>
                </a:solidFill>
              </a:rPr>
              <a:t>OSes</a:t>
            </a:r>
            <a:r>
              <a:rPr lang="en-US" sz="3200" dirty="0" smtClean="0">
                <a:solidFill>
                  <a:srgbClr val="660066"/>
                </a:solidFill>
              </a:rPr>
              <a:t> have private IP addresses which prevents direct contact with outside</a:t>
            </a:r>
            <a:endParaRPr lang="en-US" sz="3200" dirty="0" smtClean="0">
              <a:solidFill>
                <a:srgbClr val="660066"/>
              </a:solidFill>
            </a:endParaRPr>
          </a:p>
          <a:p>
            <a:pPr marL="457200" indent="-457200" algn="l" defTabSz="3135313">
              <a:lnSpc>
                <a:spcPct val="90000"/>
              </a:lnSpc>
              <a:spcBef>
                <a:spcPts val="800"/>
              </a:spcBef>
              <a:buFont typeface="Wingdings" charset="2"/>
              <a:buChar char="Ø"/>
            </a:pPr>
            <a:r>
              <a:rPr lang="en-US" sz="3200" dirty="0" smtClean="0">
                <a:solidFill>
                  <a:srgbClr val="660066"/>
                </a:solidFill>
                <a:ea typeface="Arial" pitchFamily="-105" charset="0"/>
                <a:cs typeface="Arial" pitchFamily="-105" charset="0"/>
              </a:rPr>
              <a:t>Each Apache server bind to port 80 on virtual machine</a:t>
            </a:r>
          </a:p>
          <a:p>
            <a:pPr marL="457200" indent="-457200" algn="l" defTabSz="3135313">
              <a:lnSpc>
                <a:spcPct val="90000"/>
              </a:lnSpc>
              <a:spcBef>
                <a:spcPts val="800"/>
              </a:spcBef>
              <a:buFont typeface="Wingdings" charset="2"/>
              <a:buChar char="Ø"/>
            </a:pPr>
            <a:r>
              <a:rPr lang="en-US" sz="3200" dirty="0" smtClean="0">
                <a:solidFill>
                  <a:srgbClr val="660066"/>
                </a:solidFill>
                <a:ea typeface="Arial" pitchFamily="-105" charset="0"/>
                <a:cs typeface="Arial" pitchFamily="-105" charset="0"/>
              </a:rPr>
              <a:t>Communication Interface uses well-known IP address and port to outside world</a:t>
            </a:r>
            <a:endParaRPr lang="en-US" sz="3200" dirty="0" smtClean="0">
              <a:solidFill>
                <a:srgbClr val="660066"/>
              </a:solidFill>
              <a:ea typeface="Arial" pitchFamily="-105" charset="0"/>
              <a:cs typeface="Arial" pitchFamily="-105" charset="0"/>
            </a:endParaRPr>
          </a:p>
          <a:p>
            <a:pPr marL="457200" indent="-457200" algn="l" defTabSz="3135313">
              <a:lnSpc>
                <a:spcPct val="90000"/>
              </a:lnSpc>
              <a:spcBef>
                <a:spcPts val="800"/>
              </a:spcBef>
              <a:buFont typeface="Wingdings" charset="2"/>
              <a:buChar char="Ø"/>
            </a:pPr>
            <a:r>
              <a:rPr lang="en-US" sz="3200" dirty="0" smtClean="0">
                <a:solidFill>
                  <a:srgbClr val="660066"/>
                </a:solidFill>
                <a:ea typeface="Arial" pitchFamily="-105" charset="0"/>
                <a:cs typeface="Arial" pitchFamily="-105" charset="0"/>
              </a:rPr>
              <a:t>Static route in Host OS allows communication between Communication Interface and Apache server processes</a:t>
            </a:r>
          </a:p>
          <a:p>
            <a:pPr marL="457200" indent="-457200" algn="l" defTabSz="3135313">
              <a:lnSpc>
                <a:spcPct val="90000"/>
              </a:lnSpc>
              <a:spcBef>
                <a:spcPts val="800"/>
              </a:spcBef>
              <a:buFont typeface="Wingdings" charset="2"/>
              <a:buChar char="Ø"/>
            </a:pPr>
            <a:r>
              <a:rPr lang="en-US" sz="3200" dirty="0" smtClean="0">
                <a:solidFill>
                  <a:srgbClr val="660066"/>
                </a:solidFill>
                <a:ea typeface="Arial" pitchFamily="-105" charset="0"/>
                <a:cs typeface="Arial" pitchFamily="-105" charset="0"/>
              </a:rPr>
              <a:t>Service requests arrive at Communication Interface and are replicated to servers</a:t>
            </a:r>
            <a:endParaRPr lang="en-US" sz="3200" dirty="0" smtClean="0">
              <a:solidFill>
                <a:srgbClr val="660066"/>
              </a:solidFill>
              <a:ea typeface="Arial" pitchFamily="-105" charset="0"/>
              <a:cs typeface="Arial" pitchFamily="-105" charset="0"/>
            </a:endParaRPr>
          </a:p>
          <a:p>
            <a:pPr marL="457200" indent="-457200" algn="l" defTabSz="3135313">
              <a:lnSpc>
                <a:spcPct val="90000"/>
              </a:lnSpc>
              <a:spcBef>
                <a:spcPts val="800"/>
              </a:spcBef>
              <a:buFont typeface="Wingdings" charset="2"/>
              <a:buChar char="Ø"/>
            </a:pPr>
            <a:r>
              <a:rPr lang="en-US" sz="3200" dirty="0" smtClean="0">
                <a:solidFill>
                  <a:srgbClr val="660066"/>
                </a:solidFill>
                <a:ea typeface="Arial" pitchFamily="-105" charset="0"/>
                <a:cs typeface="Arial" pitchFamily="-105" charset="0"/>
              </a:rPr>
              <a:t>Responses sent to Communication Interface where voting </a:t>
            </a:r>
            <a:r>
              <a:rPr lang="en-US" sz="3200" dirty="0" smtClean="0">
                <a:solidFill>
                  <a:srgbClr val="660066"/>
                </a:solidFill>
                <a:ea typeface="Arial" pitchFamily="-105" charset="0"/>
                <a:cs typeface="Arial" pitchFamily="-105" charset="0"/>
              </a:rPr>
              <a:t>occurs</a:t>
            </a:r>
            <a:endParaRPr lang="en-US" sz="3200" dirty="0" smtClean="0">
              <a:solidFill>
                <a:srgbClr val="660066"/>
              </a:solidFill>
              <a:ea typeface="Arial" pitchFamily="-105" charset="0"/>
              <a:cs typeface="Arial" pitchFamily="-105" charset="0"/>
            </a:endParaRPr>
          </a:p>
          <a:p>
            <a:pPr marL="457200" indent="-457200" algn="l" defTabSz="3135313">
              <a:lnSpc>
                <a:spcPct val="90000"/>
              </a:lnSpc>
              <a:spcBef>
                <a:spcPts val="800"/>
              </a:spcBef>
              <a:buFont typeface="Wingdings" charset="2"/>
              <a:buChar char="Ø"/>
            </a:pPr>
            <a:r>
              <a:rPr lang="en-US" sz="3200" dirty="0" smtClean="0">
                <a:solidFill>
                  <a:srgbClr val="660066"/>
                </a:solidFill>
                <a:ea typeface="Arial" pitchFamily="-105" charset="0"/>
                <a:cs typeface="Arial" pitchFamily="-105" charset="0"/>
              </a:rPr>
              <a:t>System currently in experimentation/design stage</a:t>
            </a:r>
          </a:p>
          <a:p>
            <a:pPr marL="457200" indent="-457200" algn="l" defTabSz="3135313">
              <a:lnSpc>
                <a:spcPct val="90000"/>
              </a:lnSpc>
              <a:spcBef>
                <a:spcPts val="800"/>
              </a:spcBef>
              <a:buFont typeface="Wingdings" charset="2"/>
              <a:buChar char="Ø"/>
            </a:pPr>
            <a:endParaRPr lang="en-US" sz="3200" dirty="0" smtClean="0">
              <a:solidFill>
                <a:srgbClr val="660066"/>
              </a:solidFill>
              <a:ea typeface="Arial" pitchFamily="-105" charset="0"/>
              <a:cs typeface="Arial" pitchFamily="-105" charset="0"/>
            </a:endParaRPr>
          </a:p>
          <a:p>
            <a:pPr marL="457200" indent="-457200" algn="l" defTabSz="3135313">
              <a:lnSpc>
                <a:spcPct val="90000"/>
              </a:lnSpc>
              <a:spcBef>
                <a:spcPts val="800"/>
              </a:spcBef>
              <a:buFont typeface="Wingdings" charset="2"/>
              <a:buChar char="Ø"/>
            </a:pPr>
            <a:endParaRPr lang="en-US" sz="3200" dirty="0">
              <a:solidFill>
                <a:srgbClr val="660066"/>
              </a:solidFill>
              <a:ea typeface="Arial" pitchFamily="-105" charset="0"/>
              <a:cs typeface="Arial" pitchFamily="-105" charset="0"/>
            </a:endParaRPr>
          </a:p>
        </p:txBody>
      </p:sp>
      <p:grpSp>
        <p:nvGrpSpPr>
          <p:cNvPr id="340" name="Group 339"/>
          <p:cNvGrpSpPr/>
          <p:nvPr/>
        </p:nvGrpSpPr>
        <p:grpSpPr>
          <a:xfrm>
            <a:off x="533400" y="25222200"/>
            <a:ext cx="11049000" cy="6705600"/>
            <a:chOff x="10363200" y="25603200"/>
            <a:chExt cx="11049000" cy="6705600"/>
          </a:xfrm>
        </p:grpSpPr>
        <p:sp>
          <p:nvSpPr>
            <p:cNvPr id="284" name="Rectangle 106"/>
            <p:cNvSpPr>
              <a:spLocks noChangeArrowheads="1"/>
            </p:cNvSpPr>
            <p:nvPr/>
          </p:nvSpPr>
          <p:spPr bwMode="auto">
            <a:xfrm>
              <a:off x="10363200" y="25755600"/>
              <a:ext cx="11049000" cy="6553200"/>
            </a:xfrm>
            <a:prstGeom prst="rect">
              <a:avLst/>
            </a:prstGeom>
            <a:solidFill>
              <a:srgbClr val="C0C0C0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Rounded Rectangle 284"/>
            <p:cNvSpPr/>
            <p:nvPr/>
          </p:nvSpPr>
          <p:spPr bwMode="auto">
            <a:xfrm>
              <a:off x="10439400" y="25831800"/>
              <a:ext cx="10896600" cy="6400800"/>
            </a:xfrm>
            <a:prstGeom prst="roundRect">
              <a:avLst>
                <a:gd name="adj" fmla="val 6566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286" name="Rounded Rectangle 285"/>
            <p:cNvSpPr/>
            <p:nvPr/>
          </p:nvSpPr>
          <p:spPr bwMode="auto">
            <a:xfrm>
              <a:off x="10706100" y="28422600"/>
              <a:ext cx="10363200" cy="3505200"/>
            </a:xfrm>
            <a:prstGeom prst="roundRect">
              <a:avLst>
                <a:gd name="adj" fmla="val 656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287" name="Rectangle 111"/>
            <p:cNvSpPr>
              <a:spLocks noChangeArrowheads="1"/>
            </p:cNvSpPr>
            <p:nvPr/>
          </p:nvSpPr>
          <p:spPr bwMode="auto">
            <a:xfrm>
              <a:off x="14782800" y="26593800"/>
              <a:ext cx="2209800" cy="1219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3135313">
                <a:spcBef>
                  <a:spcPct val="0"/>
                </a:spcBef>
              </a:pPr>
              <a:r>
                <a:rPr lang="en-US" sz="2400" dirty="0" smtClean="0"/>
                <a:t>Communication</a:t>
              </a:r>
            </a:p>
            <a:p>
              <a:pPr defTabSz="3135313">
                <a:spcBef>
                  <a:spcPct val="0"/>
                </a:spcBef>
              </a:pPr>
              <a:r>
                <a:rPr lang="en-US" sz="2400" dirty="0" smtClean="0"/>
                <a:t>Interface</a:t>
              </a:r>
            </a:p>
            <a:p>
              <a:pPr defTabSz="3135313">
                <a:spcBef>
                  <a:spcPct val="0"/>
                </a:spcBef>
              </a:pPr>
              <a:r>
                <a:rPr lang="en-US" sz="2400" dirty="0" smtClean="0"/>
                <a:t>(Voting)</a:t>
              </a:r>
              <a:endParaRPr lang="en-US" sz="2400" dirty="0"/>
            </a:p>
          </p:txBody>
        </p:sp>
        <p:sp>
          <p:nvSpPr>
            <p:cNvPr id="288" name="Oval 115"/>
            <p:cNvSpPr>
              <a:spLocks noChangeArrowheads="1"/>
            </p:cNvSpPr>
            <p:nvPr/>
          </p:nvSpPr>
          <p:spPr bwMode="auto">
            <a:xfrm>
              <a:off x="15240000" y="25603200"/>
              <a:ext cx="12954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3135313">
                <a:spcBef>
                  <a:spcPct val="0"/>
                </a:spcBef>
              </a:pPr>
              <a:r>
                <a:rPr lang="en-US" sz="1800" dirty="0"/>
                <a:t>network</a:t>
              </a: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10820400" y="29946600"/>
              <a:ext cx="3048000" cy="1828800"/>
              <a:chOff x="10896600" y="29489400"/>
              <a:chExt cx="3048000" cy="1828800"/>
            </a:xfrm>
          </p:grpSpPr>
          <p:sp>
            <p:nvSpPr>
              <p:cNvPr id="300" name="AutoShape 135"/>
              <p:cNvSpPr>
                <a:spLocks noChangeArrowheads="1"/>
              </p:cNvSpPr>
              <p:nvPr/>
            </p:nvSpPr>
            <p:spPr bwMode="auto">
              <a:xfrm>
                <a:off x="10972800" y="29489400"/>
                <a:ext cx="2971800" cy="1828800"/>
              </a:xfrm>
              <a:prstGeom prst="bevel">
                <a:avLst>
                  <a:gd name="adj" fmla="val 1759"/>
                </a:avLst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112"/>
              <p:cNvSpPr>
                <a:spLocks noChangeArrowheads="1"/>
              </p:cNvSpPr>
              <p:nvPr/>
            </p:nvSpPr>
            <p:spPr bwMode="auto">
              <a:xfrm>
                <a:off x="11658600" y="29870400"/>
                <a:ext cx="1524000" cy="762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3135313">
                  <a:spcBef>
                    <a:spcPct val="0"/>
                  </a:spcBef>
                </a:pPr>
                <a:r>
                  <a:rPr lang="en-US" sz="2400" dirty="0" smtClean="0"/>
                  <a:t>Apache</a:t>
                </a:r>
                <a:endParaRPr lang="en-US" sz="2400" dirty="0"/>
              </a:p>
            </p:txBody>
          </p:sp>
          <p:sp>
            <p:nvSpPr>
              <p:cNvPr id="302" name="Text Box 136"/>
              <p:cNvSpPr txBox="1">
                <a:spLocks noChangeArrowheads="1"/>
              </p:cNvSpPr>
              <p:nvPr/>
            </p:nvSpPr>
            <p:spPr bwMode="auto">
              <a:xfrm>
                <a:off x="10896600" y="30632400"/>
                <a:ext cx="3048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defTabSz="3135313"/>
                <a:r>
                  <a:rPr lang="en-US" sz="3600" dirty="0" smtClean="0"/>
                  <a:t>Windows XP</a:t>
                </a:r>
                <a:endParaRPr lang="en-US" sz="3600" dirty="0"/>
              </a:p>
            </p:txBody>
          </p:sp>
        </p:grpSp>
        <p:sp>
          <p:nvSpPr>
            <p:cNvPr id="292" name="TextBox 291"/>
            <p:cNvSpPr txBox="1"/>
            <p:nvPr/>
          </p:nvSpPr>
          <p:spPr>
            <a:xfrm>
              <a:off x="10668000" y="28422600"/>
              <a:ext cx="441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 smtClean="0">
                  <a:solidFill>
                    <a:srgbClr val="CCFFCC"/>
                  </a:solidFill>
                </a:rPr>
                <a:t>VirtualBox</a:t>
              </a:r>
              <a:endParaRPr lang="en-US" dirty="0">
                <a:solidFill>
                  <a:srgbClr val="CCFFCC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0439400" y="25831800"/>
              <a:ext cx="441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/>
                <a:t>OS X</a:t>
              </a:r>
              <a:endParaRPr lang="en-US" dirty="0"/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14820900" y="28422600"/>
              <a:ext cx="2133600" cy="461665"/>
            </a:xfrm>
            <a:prstGeom prst="rect">
              <a:avLst/>
            </a:prstGeom>
            <a:solidFill>
              <a:srgbClr val="3366FF"/>
            </a:solidFill>
            <a:ln w="9525" cap="flat" cmpd="sng" algn="ctr">
              <a:solidFill>
                <a:srgbClr val="29292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CCFFCC"/>
                  </a:solidFill>
                  <a:effectLst/>
                  <a:latin typeface="Arial" pitchFamily="-105" charset="0"/>
                </a:rPr>
                <a:t>NAT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CCFFCC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11" name="Group 310"/>
            <p:cNvGrpSpPr/>
            <p:nvPr/>
          </p:nvGrpSpPr>
          <p:grpSpPr>
            <a:xfrm>
              <a:off x="17830800" y="29946600"/>
              <a:ext cx="3048000" cy="1828800"/>
              <a:chOff x="10896600" y="29489400"/>
              <a:chExt cx="3048000" cy="1828800"/>
            </a:xfrm>
          </p:grpSpPr>
          <p:sp>
            <p:nvSpPr>
              <p:cNvPr id="312" name="AutoShape 135"/>
              <p:cNvSpPr>
                <a:spLocks noChangeArrowheads="1"/>
              </p:cNvSpPr>
              <p:nvPr/>
            </p:nvSpPr>
            <p:spPr bwMode="auto">
              <a:xfrm>
                <a:off x="10972800" y="29489400"/>
                <a:ext cx="2971800" cy="1828800"/>
              </a:xfrm>
              <a:prstGeom prst="bevel">
                <a:avLst>
                  <a:gd name="adj" fmla="val 1759"/>
                </a:avLst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112"/>
              <p:cNvSpPr>
                <a:spLocks noChangeArrowheads="1"/>
              </p:cNvSpPr>
              <p:nvPr/>
            </p:nvSpPr>
            <p:spPr bwMode="auto">
              <a:xfrm>
                <a:off x="11658600" y="29870400"/>
                <a:ext cx="1524000" cy="762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3135313">
                  <a:spcBef>
                    <a:spcPct val="0"/>
                  </a:spcBef>
                </a:pPr>
                <a:r>
                  <a:rPr lang="en-US" sz="2400" dirty="0" smtClean="0"/>
                  <a:t>Apache</a:t>
                </a:r>
                <a:endParaRPr lang="en-US" sz="2400" dirty="0"/>
              </a:p>
            </p:txBody>
          </p:sp>
          <p:sp>
            <p:nvSpPr>
              <p:cNvPr id="314" name="Text Box 136"/>
              <p:cNvSpPr txBox="1">
                <a:spLocks noChangeArrowheads="1"/>
              </p:cNvSpPr>
              <p:nvPr/>
            </p:nvSpPr>
            <p:spPr bwMode="auto">
              <a:xfrm>
                <a:off x="10896600" y="30632400"/>
                <a:ext cx="3048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defTabSz="3135313"/>
                <a:r>
                  <a:rPr lang="en-US" sz="3600" dirty="0" smtClean="0"/>
                  <a:t>Solaris</a:t>
                </a:r>
                <a:endParaRPr lang="en-US" sz="3600" dirty="0"/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14363700" y="29946600"/>
              <a:ext cx="3048000" cy="1828800"/>
              <a:chOff x="10896600" y="29489400"/>
              <a:chExt cx="3048000" cy="1828800"/>
            </a:xfrm>
          </p:grpSpPr>
          <p:sp>
            <p:nvSpPr>
              <p:cNvPr id="316" name="AutoShape 135"/>
              <p:cNvSpPr>
                <a:spLocks noChangeArrowheads="1"/>
              </p:cNvSpPr>
              <p:nvPr/>
            </p:nvSpPr>
            <p:spPr bwMode="auto">
              <a:xfrm>
                <a:off x="10972800" y="29489400"/>
                <a:ext cx="2971800" cy="1828800"/>
              </a:xfrm>
              <a:prstGeom prst="bevel">
                <a:avLst>
                  <a:gd name="adj" fmla="val 1759"/>
                </a:avLst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Rectangle 112"/>
              <p:cNvSpPr>
                <a:spLocks noChangeArrowheads="1"/>
              </p:cNvSpPr>
              <p:nvPr/>
            </p:nvSpPr>
            <p:spPr bwMode="auto">
              <a:xfrm>
                <a:off x="11658600" y="29870400"/>
                <a:ext cx="1524000" cy="762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3135313">
                  <a:spcBef>
                    <a:spcPct val="0"/>
                  </a:spcBef>
                </a:pPr>
                <a:r>
                  <a:rPr lang="en-US" sz="2400" dirty="0" smtClean="0"/>
                  <a:t>Apache</a:t>
                </a:r>
                <a:endParaRPr lang="en-US" sz="2400" dirty="0"/>
              </a:p>
            </p:txBody>
          </p:sp>
          <p:sp>
            <p:nvSpPr>
              <p:cNvPr id="318" name="Text Box 136"/>
              <p:cNvSpPr txBox="1">
                <a:spLocks noChangeArrowheads="1"/>
              </p:cNvSpPr>
              <p:nvPr/>
            </p:nvSpPr>
            <p:spPr bwMode="auto">
              <a:xfrm>
                <a:off x="10896600" y="30632400"/>
                <a:ext cx="3048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defTabSz="3135313"/>
                <a:r>
                  <a:rPr lang="en-US" sz="3600" dirty="0" smtClean="0"/>
                  <a:t>Linux F10</a:t>
                </a:r>
                <a:endParaRPr lang="en-US" sz="3600" dirty="0"/>
              </a:p>
            </p:txBody>
          </p:sp>
        </p:grpSp>
        <p:sp>
          <p:nvSpPr>
            <p:cNvPr id="319" name="Up-Down Arrow 318"/>
            <p:cNvSpPr/>
            <p:nvPr/>
          </p:nvSpPr>
          <p:spPr bwMode="auto">
            <a:xfrm>
              <a:off x="15735300" y="25984200"/>
              <a:ext cx="304800" cy="609600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320" name="Up-Down Arrow 319"/>
            <p:cNvSpPr/>
            <p:nvPr/>
          </p:nvSpPr>
          <p:spPr bwMode="auto">
            <a:xfrm>
              <a:off x="15735300" y="27813000"/>
              <a:ext cx="304800" cy="609600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cxnSp>
          <p:nvCxnSpPr>
            <p:cNvPr id="322" name="Straight Arrow Connector 321"/>
            <p:cNvCxnSpPr/>
            <p:nvPr/>
          </p:nvCxnSpPr>
          <p:spPr bwMode="auto">
            <a:xfrm rot="16200000" flipH="1">
              <a:off x="15432733" y="28824882"/>
              <a:ext cx="909935" cy="1028700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26" name="Straight Arrow Connector 325"/>
            <p:cNvCxnSpPr>
              <a:stCxn id="309" idx="2"/>
            </p:cNvCxnSpPr>
            <p:nvPr/>
          </p:nvCxnSpPr>
          <p:spPr bwMode="auto">
            <a:xfrm rot="5400000">
              <a:off x="13584883" y="27643784"/>
              <a:ext cx="1062336" cy="3543299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27" name="Straight Arrow Connector 326"/>
            <p:cNvCxnSpPr/>
            <p:nvPr/>
          </p:nvCxnSpPr>
          <p:spPr bwMode="auto">
            <a:xfrm rot="5400000">
              <a:off x="15354301" y="29413199"/>
              <a:ext cx="1066799" cy="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28" name="Straight Arrow Connector 327"/>
            <p:cNvCxnSpPr>
              <a:stCxn id="309" idx="2"/>
              <a:endCxn id="312" idx="6"/>
            </p:cNvCxnSpPr>
            <p:nvPr/>
          </p:nvCxnSpPr>
          <p:spPr bwMode="auto">
            <a:xfrm rot="16200000" flipH="1">
              <a:off x="17109133" y="27662832"/>
              <a:ext cx="1062335" cy="3505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33" name="Up-Down Arrow 332"/>
            <p:cNvSpPr/>
            <p:nvPr/>
          </p:nvSpPr>
          <p:spPr bwMode="auto">
            <a:xfrm>
              <a:off x="12230100" y="29946600"/>
              <a:ext cx="228600" cy="381000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334" name="Up-Down Arrow 333"/>
            <p:cNvSpPr/>
            <p:nvPr/>
          </p:nvSpPr>
          <p:spPr bwMode="auto">
            <a:xfrm>
              <a:off x="15773400" y="29946600"/>
              <a:ext cx="228600" cy="381000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335" name="Up-Down Arrow 334"/>
            <p:cNvSpPr/>
            <p:nvPr/>
          </p:nvSpPr>
          <p:spPr bwMode="auto">
            <a:xfrm>
              <a:off x="19240500" y="29946600"/>
              <a:ext cx="228600" cy="381000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10287000" y="17297400"/>
            <a:ext cx="11049000" cy="6705600"/>
            <a:chOff x="10363200" y="25603200"/>
            <a:chExt cx="11049000" cy="6705600"/>
          </a:xfrm>
        </p:grpSpPr>
        <p:sp>
          <p:nvSpPr>
            <p:cNvPr id="342" name="Rectangle 106"/>
            <p:cNvSpPr>
              <a:spLocks noChangeArrowheads="1"/>
            </p:cNvSpPr>
            <p:nvPr/>
          </p:nvSpPr>
          <p:spPr bwMode="auto">
            <a:xfrm>
              <a:off x="10363200" y="25755600"/>
              <a:ext cx="11049000" cy="6553200"/>
            </a:xfrm>
            <a:prstGeom prst="rect">
              <a:avLst/>
            </a:prstGeom>
            <a:solidFill>
              <a:srgbClr val="C0C0C0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ounded Rectangle 342"/>
            <p:cNvSpPr/>
            <p:nvPr/>
          </p:nvSpPr>
          <p:spPr bwMode="auto">
            <a:xfrm>
              <a:off x="10439400" y="25831800"/>
              <a:ext cx="10896600" cy="6400800"/>
            </a:xfrm>
            <a:prstGeom prst="roundRect">
              <a:avLst>
                <a:gd name="adj" fmla="val 6566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344" name="Rounded Rectangle 343"/>
            <p:cNvSpPr/>
            <p:nvPr/>
          </p:nvSpPr>
          <p:spPr bwMode="auto">
            <a:xfrm>
              <a:off x="10706100" y="28422600"/>
              <a:ext cx="10363200" cy="3505200"/>
            </a:xfrm>
            <a:prstGeom prst="roundRect">
              <a:avLst>
                <a:gd name="adj" fmla="val 656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345" name="Rectangle 111"/>
            <p:cNvSpPr>
              <a:spLocks noChangeArrowheads="1"/>
            </p:cNvSpPr>
            <p:nvPr/>
          </p:nvSpPr>
          <p:spPr bwMode="auto">
            <a:xfrm>
              <a:off x="14782800" y="26593800"/>
              <a:ext cx="2209800" cy="1219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3135313">
                <a:spcBef>
                  <a:spcPct val="0"/>
                </a:spcBef>
              </a:pPr>
              <a:r>
                <a:rPr lang="en-US" sz="2400" dirty="0" smtClean="0"/>
                <a:t>Communication</a:t>
              </a:r>
            </a:p>
            <a:p>
              <a:pPr defTabSz="3135313">
                <a:spcBef>
                  <a:spcPct val="0"/>
                </a:spcBef>
              </a:pPr>
              <a:r>
                <a:rPr lang="en-US" sz="2400" dirty="0" smtClean="0"/>
                <a:t>Interface</a:t>
              </a:r>
            </a:p>
          </p:txBody>
        </p:sp>
        <p:sp>
          <p:nvSpPr>
            <p:cNvPr id="346" name="Oval 115"/>
            <p:cNvSpPr>
              <a:spLocks noChangeArrowheads="1"/>
            </p:cNvSpPr>
            <p:nvPr/>
          </p:nvSpPr>
          <p:spPr bwMode="auto">
            <a:xfrm>
              <a:off x="15240000" y="25603200"/>
              <a:ext cx="12954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3135313">
                <a:spcBef>
                  <a:spcPct val="0"/>
                </a:spcBef>
              </a:pPr>
              <a:r>
                <a:rPr lang="en-US" sz="1800" dirty="0"/>
                <a:t>network</a:t>
              </a:r>
            </a:p>
          </p:txBody>
        </p:sp>
        <p:grpSp>
          <p:nvGrpSpPr>
            <p:cNvPr id="347" name="Group 309"/>
            <p:cNvGrpSpPr/>
            <p:nvPr/>
          </p:nvGrpSpPr>
          <p:grpSpPr>
            <a:xfrm>
              <a:off x="10820400" y="29946600"/>
              <a:ext cx="3048000" cy="1828800"/>
              <a:chOff x="10896600" y="29489400"/>
              <a:chExt cx="3048000" cy="1828800"/>
            </a:xfrm>
          </p:grpSpPr>
          <p:sp>
            <p:nvSpPr>
              <p:cNvPr id="368" name="AutoShape 135"/>
              <p:cNvSpPr>
                <a:spLocks noChangeArrowheads="1"/>
              </p:cNvSpPr>
              <p:nvPr/>
            </p:nvSpPr>
            <p:spPr bwMode="auto">
              <a:xfrm>
                <a:off x="10972800" y="29489400"/>
                <a:ext cx="2971800" cy="1828800"/>
              </a:xfrm>
              <a:prstGeom prst="bevel">
                <a:avLst>
                  <a:gd name="adj" fmla="val 1759"/>
                </a:avLst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112"/>
              <p:cNvSpPr>
                <a:spLocks noChangeArrowheads="1"/>
              </p:cNvSpPr>
              <p:nvPr/>
            </p:nvSpPr>
            <p:spPr bwMode="auto">
              <a:xfrm>
                <a:off x="11658600" y="29870400"/>
                <a:ext cx="1524000" cy="762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3135313">
                  <a:spcBef>
                    <a:spcPct val="0"/>
                  </a:spcBef>
                </a:pPr>
                <a:r>
                  <a:rPr lang="en-US" sz="2400" dirty="0" smtClean="0"/>
                  <a:t>Server</a:t>
                </a:r>
                <a:endParaRPr lang="en-US" sz="2400" dirty="0"/>
              </a:p>
            </p:txBody>
          </p:sp>
          <p:sp>
            <p:nvSpPr>
              <p:cNvPr id="370" name="Text Box 136"/>
              <p:cNvSpPr txBox="1">
                <a:spLocks noChangeArrowheads="1"/>
              </p:cNvSpPr>
              <p:nvPr/>
            </p:nvSpPr>
            <p:spPr bwMode="auto">
              <a:xfrm>
                <a:off x="10896600" y="30632400"/>
                <a:ext cx="3048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defTabSz="3135313"/>
                <a:r>
                  <a:rPr lang="en-US" sz="3600" dirty="0" smtClean="0"/>
                  <a:t>Guest OS 1</a:t>
                </a:r>
                <a:endParaRPr lang="en-US" sz="3600" dirty="0"/>
              </a:p>
            </p:txBody>
          </p:sp>
        </p:grpSp>
        <p:sp>
          <p:nvSpPr>
            <p:cNvPr id="348" name="TextBox 347"/>
            <p:cNvSpPr txBox="1"/>
            <p:nvPr/>
          </p:nvSpPr>
          <p:spPr>
            <a:xfrm>
              <a:off x="10668000" y="28422600"/>
              <a:ext cx="441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>
                  <a:solidFill>
                    <a:srgbClr val="CCFFCC"/>
                  </a:solidFill>
                </a:rPr>
                <a:t>Virtual Machine</a:t>
              </a:r>
              <a:endParaRPr lang="en-US" dirty="0">
                <a:solidFill>
                  <a:srgbClr val="CCFFCC"/>
                </a:solidFill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10439400" y="25831800"/>
              <a:ext cx="441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/>
                <a:t>Host OS</a:t>
              </a:r>
              <a:endParaRPr lang="en-US" dirty="0"/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4820900" y="28422600"/>
              <a:ext cx="2133600" cy="461665"/>
            </a:xfrm>
            <a:prstGeom prst="rect">
              <a:avLst/>
            </a:prstGeom>
            <a:solidFill>
              <a:srgbClr val="3366FF"/>
            </a:solidFill>
            <a:ln w="9525" cap="flat" cmpd="sng" algn="ctr">
              <a:solidFill>
                <a:srgbClr val="29292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CCFFCC"/>
                  </a:solidFill>
                  <a:effectLst/>
                  <a:latin typeface="Arial" pitchFamily="-105" charset="0"/>
                </a:rPr>
                <a:t>NAT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CCFFCC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51" name="Group 310"/>
            <p:cNvGrpSpPr/>
            <p:nvPr/>
          </p:nvGrpSpPr>
          <p:grpSpPr>
            <a:xfrm>
              <a:off x="17830800" y="29946600"/>
              <a:ext cx="3048000" cy="1828800"/>
              <a:chOff x="10896600" y="29489400"/>
              <a:chExt cx="3048000" cy="1828800"/>
            </a:xfrm>
          </p:grpSpPr>
          <p:sp>
            <p:nvSpPr>
              <p:cNvPr id="365" name="AutoShape 135"/>
              <p:cNvSpPr>
                <a:spLocks noChangeArrowheads="1"/>
              </p:cNvSpPr>
              <p:nvPr/>
            </p:nvSpPr>
            <p:spPr bwMode="auto">
              <a:xfrm>
                <a:off x="10972800" y="29489400"/>
                <a:ext cx="2971800" cy="1828800"/>
              </a:xfrm>
              <a:prstGeom prst="bevel">
                <a:avLst>
                  <a:gd name="adj" fmla="val 1759"/>
                </a:avLst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Rectangle 112"/>
              <p:cNvSpPr>
                <a:spLocks noChangeArrowheads="1"/>
              </p:cNvSpPr>
              <p:nvPr/>
            </p:nvSpPr>
            <p:spPr bwMode="auto">
              <a:xfrm>
                <a:off x="11658600" y="29870400"/>
                <a:ext cx="1524000" cy="762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3135313">
                  <a:spcBef>
                    <a:spcPct val="0"/>
                  </a:spcBef>
                </a:pPr>
                <a:r>
                  <a:rPr lang="en-US" sz="2400" dirty="0" smtClean="0"/>
                  <a:t>Server</a:t>
                </a:r>
                <a:endParaRPr lang="en-US" sz="2400" dirty="0"/>
              </a:p>
            </p:txBody>
          </p:sp>
          <p:sp>
            <p:nvSpPr>
              <p:cNvPr id="367" name="Text Box 136"/>
              <p:cNvSpPr txBox="1">
                <a:spLocks noChangeArrowheads="1"/>
              </p:cNvSpPr>
              <p:nvPr/>
            </p:nvSpPr>
            <p:spPr bwMode="auto">
              <a:xfrm>
                <a:off x="10896600" y="30632400"/>
                <a:ext cx="3048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defTabSz="3135313"/>
                <a:r>
                  <a:rPr lang="en-US" sz="3600" dirty="0" smtClean="0"/>
                  <a:t>Guest OS 3</a:t>
                </a:r>
                <a:endParaRPr lang="en-US" sz="3600" dirty="0"/>
              </a:p>
            </p:txBody>
          </p:sp>
        </p:grpSp>
        <p:grpSp>
          <p:nvGrpSpPr>
            <p:cNvPr id="352" name="Group 314"/>
            <p:cNvGrpSpPr/>
            <p:nvPr/>
          </p:nvGrpSpPr>
          <p:grpSpPr>
            <a:xfrm>
              <a:off x="14363700" y="29946600"/>
              <a:ext cx="3048000" cy="1828800"/>
              <a:chOff x="10896600" y="29489400"/>
              <a:chExt cx="3048000" cy="1828800"/>
            </a:xfrm>
          </p:grpSpPr>
          <p:sp>
            <p:nvSpPr>
              <p:cNvPr id="362" name="AutoShape 135"/>
              <p:cNvSpPr>
                <a:spLocks noChangeArrowheads="1"/>
              </p:cNvSpPr>
              <p:nvPr/>
            </p:nvSpPr>
            <p:spPr bwMode="auto">
              <a:xfrm>
                <a:off x="10972800" y="29489400"/>
                <a:ext cx="2971800" cy="1828800"/>
              </a:xfrm>
              <a:prstGeom prst="bevel">
                <a:avLst>
                  <a:gd name="adj" fmla="val 1759"/>
                </a:avLst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Rectangle 112"/>
              <p:cNvSpPr>
                <a:spLocks noChangeArrowheads="1"/>
              </p:cNvSpPr>
              <p:nvPr/>
            </p:nvSpPr>
            <p:spPr bwMode="auto">
              <a:xfrm>
                <a:off x="11658600" y="29870400"/>
                <a:ext cx="1524000" cy="762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3135313">
                  <a:spcBef>
                    <a:spcPct val="0"/>
                  </a:spcBef>
                </a:pPr>
                <a:r>
                  <a:rPr lang="en-US" sz="2400" dirty="0" smtClean="0"/>
                  <a:t>Server</a:t>
                </a:r>
                <a:endParaRPr lang="en-US" sz="2400" dirty="0"/>
              </a:p>
            </p:txBody>
          </p:sp>
          <p:sp>
            <p:nvSpPr>
              <p:cNvPr id="364" name="Text Box 136"/>
              <p:cNvSpPr txBox="1">
                <a:spLocks noChangeArrowheads="1"/>
              </p:cNvSpPr>
              <p:nvPr/>
            </p:nvSpPr>
            <p:spPr bwMode="auto">
              <a:xfrm>
                <a:off x="10896600" y="30632400"/>
                <a:ext cx="3048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defTabSz="3135313"/>
                <a:r>
                  <a:rPr lang="en-US" sz="3600" dirty="0" smtClean="0"/>
                  <a:t>Guest OS 2</a:t>
                </a:r>
                <a:endParaRPr lang="en-US" sz="3600" dirty="0"/>
              </a:p>
            </p:txBody>
          </p:sp>
        </p:grpSp>
        <p:sp>
          <p:nvSpPr>
            <p:cNvPr id="353" name="Up-Down Arrow 352"/>
            <p:cNvSpPr/>
            <p:nvPr/>
          </p:nvSpPr>
          <p:spPr bwMode="auto">
            <a:xfrm>
              <a:off x="15735300" y="25984200"/>
              <a:ext cx="304800" cy="609600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354" name="Up-Down Arrow 353"/>
            <p:cNvSpPr/>
            <p:nvPr/>
          </p:nvSpPr>
          <p:spPr bwMode="auto">
            <a:xfrm>
              <a:off x="15735300" y="27813000"/>
              <a:ext cx="304800" cy="609600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cxnSp>
          <p:nvCxnSpPr>
            <p:cNvPr id="355" name="Straight Arrow Connector 354"/>
            <p:cNvCxnSpPr/>
            <p:nvPr/>
          </p:nvCxnSpPr>
          <p:spPr bwMode="auto">
            <a:xfrm rot="16200000" flipH="1">
              <a:off x="15432733" y="28824882"/>
              <a:ext cx="909935" cy="1028700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56" name="Straight Arrow Connector 355"/>
            <p:cNvCxnSpPr>
              <a:stCxn id="350" idx="2"/>
            </p:cNvCxnSpPr>
            <p:nvPr/>
          </p:nvCxnSpPr>
          <p:spPr bwMode="auto">
            <a:xfrm rot="5400000">
              <a:off x="13584883" y="27643784"/>
              <a:ext cx="1062336" cy="3543299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57" name="Straight Arrow Connector 356"/>
            <p:cNvCxnSpPr/>
            <p:nvPr/>
          </p:nvCxnSpPr>
          <p:spPr bwMode="auto">
            <a:xfrm rot="5400000">
              <a:off x="15354301" y="29413199"/>
              <a:ext cx="1066799" cy="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58" name="Straight Arrow Connector 357"/>
            <p:cNvCxnSpPr>
              <a:stCxn id="350" idx="2"/>
              <a:endCxn id="365" idx="6"/>
            </p:cNvCxnSpPr>
            <p:nvPr/>
          </p:nvCxnSpPr>
          <p:spPr bwMode="auto">
            <a:xfrm rot="16200000" flipH="1">
              <a:off x="17109133" y="27662832"/>
              <a:ext cx="1062335" cy="3505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59" name="Up-Down Arrow 358"/>
            <p:cNvSpPr/>
            <p:nvPr/>
          </p:nvSpPr>
          <p:spPr bwMode="auto">
            <a:xfrm>
              <a:off x="12230100" y="29946600"/>
              <a:ext cx="228600" cy="381000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360" name="Up-Down Arrow 359"/>
            <p:cNvSpPr/>
            <p:nvPr/>
          </p:nvSpPr>
          <p:spPr bwMode="auto">
            <a:xfrm>
              <a:off x="15773400" y="29946600"/>
              <a:ext cx="228600" cy="381000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361" name="Up-Down Arrow 360"/>
            <p:cNvSpPr/>
            <p:nvPr/>
          </p:nvSpPr>
          <p:spPr bwMode="auto">
            <a:xfrm>
              <a:off x="19240500" y="29946600"/>
              <a:ext cx="228600" cy="381000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838200" y="5638800"/>
            <a:ext cx="13868400" cy="8024813"/>
            <a:chOff x="1600200" y="7543800"/>
            <a:chExt cx="13868400" cy="8024813"/>
          </a:xfrm>
        </p:grpSpPr>
        <p:sp>
          <p:nvSpPr>
            <p:cNvPr id="96" name="AutoShape 139"/>
            <p:cNvSpPr>
              <a:spLocks noChangeArrowheads="1"/>
            </p:cNvSpPr>
            <p:nvPr/>
          </p:nvSpPr>
          <p:spPr bwMode="auto">
            <a:xfrm rot="5400000">
              <a:off x="8786812" y="8510588"/>
              <a:ext cx="1524000" cy="657225"/>
            </a:xfrm>
            <a:prstGeom prst="bevel">
              <a:avLst>
                <a:gd name="adj" fmla="val 125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3135313">
                <a:spcBef>
                  <a:spcPct val="0"/>
                </a:spcBef>
              </a:pPr>
              <a:r>
                <a:rPr lang="en-US" sz="2100" dirty="0"/>
                <a:t>SCADA</a:t>
              </a:r>
            </a:p>
          </p:txBody>
        </p:sp>
        <p:sp>
          <p:nvSpPr>
            <p:cNvPr id="97" name="AutoShape 140"/>
            <p:cNvSpPr>
              <a:spLocks noChangeArrowheads="1"/>
            </p:cNvSpPr>
            <p:nvPr/>
          </p:nvSpPr>
          <p:spPr bwMode="auto">
            <a:xfrm rot="5400000">
              <a:off x="8763000" y="10896600"/>
              <a:ext cx="1905000" cy="990600"/>
            </a:xfrm>
            <a:prstGeom prst="bevel">
              <a:avLst>
                <a:gd name="adj" fmla="val 125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3135313">
                <a:spcBef>
                  <a:spcPct val="0"/>
                </a:spcBef>
              </a:pPr>
              <a:r>
                <a:rPr lang="en-US" sz="2100" dirty="0"/>
                <a:t>Sensors</a:t>
              </a:r>
              <a:r>
                <a:rPr lang="en-US" sz="2100" dirty="0" smtClean="0"/>
                <a:t> &amp; </a:t>
              </a:r>
            </a:p>
            <a:p>
              <a:pPr defTabSz="3135313">
                <a:spcBef>
                  <a:spcPct val="0"/>
                </a:spcBef>
              </a:pPr>
              <a:r>
                <a:rPr lang="en-US" sz="2100" dirty="0" smtClean="0"/>
                <a:t>Actuators</a:t>
              </a:r>
              <a:endParaRPr lang="en-US" sz="2100" dirty="0"/>
            </a:p>
          </p:txBody>
        </p:sp>
        <p:grpSp>
          <p:nvGrpSpPr>
            <p:cNvPr id="67" name="Group 27"/>
            <p:cNvGrpSpPr>
              <a:grpSpLocks/>
            </p:cNvGrpSpPr>
            <p:nvPr/>
          </p:nvGrpSpPr>
          <p:grpSpPr bwMode="auto">
            <a:xfrm>
              <a:off x="11963400" y="10134600"/>
              <a:ext cx="3505200" cy="1600200"/>
              <a:chOff x="4128" y="13824"/>
              <a:chExt cx="3984" cy="1536"/>
            </a:xfrm>
          </p:grpSpPr>
          <p:grpSp>
            <p:nvGrpSpPr>
              <p:cNvPr id="110" name="Group 8"/>
              <p:cNvGrpSpPr>
                <a:grpSpLocks/>
              </p:cNvGrpSpPr>
              <p:nvPr/>
            </p:nvGrpSpPr>
            <p:grpSpPr bwMode="auto">
              <a:xfrm>
                <a:off x="4128" y="13824"/>
                <a:ext cx="432" cy="1488"/>
                <a:chOff x="4128" y="13824"/>
                <a:chExt cx="432" cy="1488"/>
              </a:xfrm>
            </p:grpSpPr>
            <p:sp>
              <p:nvSpPr>
                <p:cNvPr id="127" name="Line 4"/>
                <p:cNvSpPr>
                  <a:spLocks noChangeShapeType="1"/>
                </p:cNvSpPr>
                <p:nvPr/>
              </p:nvSpPr>
              <p:spPr bwMode="auto">
                <a:xfrm>
                  <a:off x="4320" y="13872"/>
                  <a:ext cx="0" cy="14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Line 5"/>
                <p:cNvSpPr>
                  <a:spLocks noChangeShapeType="1"/>
                </p:cNvSpPr>
                <p:nvPr/>
              </p:nvSpPr>
              <p:spPr bwMode="auto">
                <a:xfrm>
                  <a:off x="4128" y="13824"/>
                  <a:ext cx="432" cy="33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Line 6"/>
                <p:cNvSpPr>
                  <a:spLocks noChangeShapeType="1"/>
                </p:cNvSpPr>
                <p:nvPr/>
              </p:nvSpPr>
              <p:spPr bwMode="auto">
                <a:xfrm>
                  <a:off x="4128" y="14112"/>
                  <a:ext cx="432" cy="33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1" name="Group 9"/>
              <p:cNvGrpSpPr>
                <a:grpSpLocks/>
              </p:cNvGrpSpPr>
              <p:nvPr/>
            </p:nvGrpSpPr>
            <p:grpSpPr bwMode="auto">
              <a:xfrm>
                <a:off x="7680" y="13872"/>
                <a:ext cx="432" cy="1488"/>
                <a:chOff x="4128" y="13824"/>
                <a:chExt cx="432" cy="1488"/>
              </a:xfrm>
            </p:grpSpPr>
            <p:sp>
              <p:nvSpPr>
                <p:cNvPr id="124" name="Line 10"/>
                <p:cNvSpPr>
                  <a:spLocks noChangeShapeType="1"/>
                </p:cNvSpPr>
                <p:nvPr/>
              </p:nvSpPr>
              <p:spPr bwMode="auto">
                <a:xfrm>
                  <a:off x="4320" y="13872"/>
                  <a:ext cx="0" cy="14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Line 11"/>
                <p:cNvSpPr>
                  <a:spLocks noChangeShapeType="1"/>
                </p:cNvSpPr>
                <p:nvPr/>
              </p:nvSpPr>
              <p:spPr bwMode="auto">
                <a:xfrm>
                  <a:off x="4128" y="13824"/>
                  <a:ext cx="432" cy="33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Line 12"/>
                <p:cNvSpPr>
                  <a:spLocks noChangeShapeType="1"/>
                </p:cNvSpPr>
                <p:nvPr/>
              </p:nvSpPr>
              <p:spPr bwMode="auto">
                <a:xfrm>
                  <a:off x="4128" y="14112"/>
                  <a:ext cx="432" cy="33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2" name="Group 13"/>
              <p:cNvGrpSpPr>
                <a:grpSpLocks/>
              </p:cNvGrpSpPr>
              <p:nvPr/>
            </p:nvGrpSpPr>
            <p:grpSpPr bwMode="auto">
              <a:xfrm>
                <a:off x="5904" y="13872"/>
                <a:ext cx="432" cy="1488"/>
                <a:chOff x="4128" y="13824"/>
                <a:chExt cx="432" cy="1488"/>
              </a:xfrm>
            </p:grpSpPr>
            <p:sp>
              <p:nvSpPr>
                <p:cNvPr id="121" name="Line 14"/>
                <p:cNvSpPr>
                  <a:spLocks noChangeShapeType="1"/>
                </p:cNvSpPr>
                <p:nvPr/>
              </p:nvSpPr>
              <p:spPr bwMode="auto">
                <a:xfrm>
                  <a:off x="4320" y="13872"/>
                  <a:ext cx="0" cy="14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Line 15"/>
                <p:cNvSpPr>
                  <a:spLocks noChangeShapeType="1"/>
                </p:cNvSpPr>
                <p:nvPr/>
              </p:nvSpPr>
              <p:spPr bwMode="auto">
                <a:xfrm>
                  <a:off x="4128" y="13824"/>
                  <a:ext cx="432" cy="33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Line 16"/>
                <p:cNvSpPr>
                  <a:spLocks noChangeShapeType="1"/>
                </p:cNvSpPr>
                <p:nvPr/>
              </p:nvSpPr>
              <p:spPr bwMode="auto">
                <a:xfrm>
                  <a:off x="4128" y="14112"/>
                  <a:ext cx="432" cy="33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3" name="Freeform 17"/>
              <p:cNvSpPr>
                <a:spLocks/>
              </p:cNvSpPr>
              <p:nvPr/>
            </p:nvSpPr>
            <p:spPr bwMode="auto">
              <a:xfrm>
                <a:off x="4488" y="14400"/>
                <a:ext cx="1776" cy="1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76" y="180"/>
                  </a:cxn>
                  <a:cxn ang="0">
                    <a:pos x="1776" y="48"/>
                  </a:cxn>
                </a:cxnLst>
                <a:rect l="0" t="0" r="r" b="b"/>
                <a:pathLst>
                  <a:path w="1776" h="188">
                    <a:moveTo>
                      <a:pt x="0" y="0"/>
                    </a:moveTo>
                    <a:cubicBezTo>
                      <a:pt x="146" y="32"/>
                      <a:pt x="580" y="172"/>
                      <a:pt x="876" y="180"/>
                    </a:cubicBezTo>
                    <a:cubicBezTo>
                      <a:pt x="1172" y="188"/>
                      <a:pt x="1589" y="75"/>
                      <a:pt x="1776" y="4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0"/>
              <p:cNvSpPr>
                <a:spLocks/>
              </p:cNvSpPr>
              <p:nvPr/>
            </p:nvSpPr>
            <p:spPr bwMode="auto">
              <a:xfrm>
                <a:off x="6288" y="14448"/>
                <a:ext cx="1776" cy="1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76" y="180"/>
                  </a:cxn>
                  <a:cxn ang="0">
                    <a:pos x="1776" y="12"/>
                  </a:cxn>
                </a:cxnLst>
                <a:rect l="0" t="0" r="r" b="b"/>
                <a:pathLst>
                  <a:path w="1776" h="182">
                    <a:moveTo>
                      <a:pt x="0" y="0"/>
                    </a:moveTo>
                    <a:cubicBezTo>
                      <a:pt x="146" y="32"/>
                      <a:pt x="580" y="178"/>
                      <a:pt x="876" y="180"/>
                    </a:cubicBezTo>
                    <a:cubicBezTo>
                      <a:pt x="1172" y="182"/>
                      <a:pt x="1589" y="47"/>
                      <a:pt x="1776" y="1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1"/>
              <p:cNvSpPr>
                <a:spLocks/>
              </p:cNvSpPr>
              <p:nvPr/>
            </p:nvSpPr>
            <p:spPr bwMode="auto">
              <a:xfrm>
                <a:off x="6000" y="14196"/>
                <a:ext cx="1752" cy="194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876" y="192"/>
                  </a:cxn>
                  <a:cxn ang="0">
                    <a:pos x="1752" y="0"/>
                  </a:cxn>
                </a:cxnLst>
                <a:rect l="0" t="0" r="r" b="b"/>
                <a:pathLst>
                  <a:path w="1752" h="194">
                    <a:moveTo>
                      <a:pt x="0" y="12"/>
                    </a:moveTo>
                    <a:cubicBezTo>
                      <a:pt x="146" y="44"/>
                      <a:pt x="584" y="194"/>
                      <a:pt x="876" y="192"/>
                    </a:cubicBezTo>
                    <a:cubicBezTo>
                      <a:pt x="1168" y="190"/>
                      <a:pt x="1570" y="40"/>
                      <a:pt x="175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2"/>
              <p:cNvSpPr>
                <a:spLocks/>
              </p:cNvSpPr>
              <p:nvPr/>
            </p:nvSpPr>
            <p:spPr bwMode="auto">
              <a:xfrm>
                <a:off x="4188" y="14136"/>
                <a:ext cx="1764" cy="2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12" y="204"/>
                  </a:cxn>
                  <a:cxn ang="0">
                    <a:pos x="1764" y="72"/>
                  </a:cxn>
                </a:cxnLst>
                <a:rect l="0" t="0" r="r" b="b"/>
                <a:pathLst>
                  <a:path w="1764" h="216">
                    <a:moveTo>
                      <a:pt x="0" y="0"/>
                    </a:moveTo>
                    <a:cubicBezTo>
                      <a:pt x="150" y="34"/>
                      <a:pt x="618" y="192"/>
                      <a:pt x="912" y="204"/>
                    </a:cubicBezTo>
                    <a:cubicBezTo>
                      <a:pt x="1206" y="216"/>
                      <a:pt x="1587" y="99"/>
                      <a:pt x="1764" y="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3"/>
              <p:cNvSpPr>
                <a:spLocks/>
              </p:cNvSpPr>
              <p:nvPr/>
            </p:nvSpPr>
            <p:spPr bwMode="auto">
              <a:xfrm>
                <a:off x="6288" y="14148"/>
                <a:ext cx="1776" cy="1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76" y="168"/>
                  </a:cxn>
                  <a:cxn ang="0">
                    <a:pos x="1776" y="12"/>
                  </a:cxn>
                </a:cxnLst>
                <a:rect l="0" t="0" r="r" b="b"/>
                <a:pathLst>
                  <a:path w="1776" h="170">
                    <a:moveTo>
                      <a:pt x="0" y="0"/>
                    </a:moveTo>
                    <a:cubicBezTo>
                      <a:pt x="146" y="28"/>
                      <a:pt x="580" y="166"/>
                      <a:pt x="876" y="168"/>
                    </a:cubicBezTo>
                    <a:cubicBezTo>
                      <a:pt x="1172" y="170"/>
                      <a:pt x="1589" y="44"/>
                      <a:pt x="1776" y="1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4"/>
              <p:cNvSpPr>
                <a:spLocks/>
              </p:cNvSpPr>
              <p:nvPr/>
            </p:nvSpPr>
            <p:spPr bwMode="auto">
              <a:xfrm>
                <a:off x="6000" y="13920"/>
                <a:ext cx="1740" cy="1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76" y="180"/>
                  </a:cxn>
                  <a:cxn ang="0">
                    <a:pos x="1740" y="12"/>
                  </a:cxn>
                </a:cxnLst>
                <a:rect l="0" t="0" r="r" b="b"/>
                <a:pathLst>
                  <a:path w="1740" h="182">
                    <a:moveTo>
                      <a:pt x="0" y="0"/>
                    </a:moveTo>
                    <a:cubicBezTo>
                      <a:pt x="146" y="32"/>
                      <a:pt x="586" y="178"/>
                      <a:pt x="876" y="180"/>
                    </a:cubicBezTo>
                    <a:cubicBezTo>
                      <a:pt x="1166" y="182"/>
                      <a:pt x="1560" y="47"/>
                      <a:pt x="1740" y="1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5"/>
              <p:cNvSpPr>
                <a:spLocks/>
              </p:cNvSpPr>
              <p:nvPr/>
            </p:nvSpPr>
            <p:spPr bwMode="auto">
              <a:xfrm>
                <a:off x="4512" y="14112"/>
                <a:ext cx="1776" cy="2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12" y="192"/>
                  </a:cxn>
                  <a:cxn ang="0">
                    <a:pos x="1776" y="48"/>
                  </a:cxn>
                </a:cxnLst>
                <a:rect l="0" t="0" r="r" b="b"/>
                <a:pathLst>
                  <a:path w="1776" h="200">
                    <a:moveTo>
                      <a:pt x="0" y="0"/>
                    </a:moveTo>
                    <a:cubicBezTo>
                      <a:pt x="152" y="32"/>
                      <a:pt x="616" y="184"/>
                      <a:pt x="912" y="192"/>
                    </a:cubicBezTo>
                    <a:cubicBezTo>
                      <a:pt x="1208" y="200"/>
                      <a:pt x="1596" y="78"/>
                      <a:pt x="1776" y="4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6"/>
              <p:cNvSpPr>
                <a:spLocks/>
              </p:cNvSpPr>
              <p:nvPr/>
            </p:nvSpPr>
            <p:spPr bwMode="auto">
              <a:xfrm>
                <a:off x="4188" y="13872"/>
                <a:ext cx="1812" cy="1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12" y="180"/>
                  </a:cxn>
                  <a:cxn ang="0">
                    <a:pos x="1812" y="48"/>
                  </a:cxn>
                </a:cxnLst>
                <a:rect l="0" t="0" r="r" b="b"/>
                <a:pathLst>
                  <a:path w="1812" h="188">
                    <a:moveTo>
                      <a:pt x="0" y="0"/>
                    </a:moveTo>
                    <a:cubicBezTo>
                      <a:pt x="150" y="30"/>
                      <a:pt x="610" y="172"/>
                      <a:pt x="912" y="180"/>
                    </a:cubicBezTo>
                    <a:cubicBezTo>
                      <a:pt x="1214" y="188"/>
                      <a:pt x="1625" y="75"/>
                      <a:pt x="1812" y="4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8" name="Rectangle 106"/>
            <p:cNvSpPr>
              <a:spLocks noChangeArrowheads="1"/>
            </p:cNvSpPr>
            <p:nvPr/>
          </p:nvSpPr>
          <p:spPr bwMode="auto">
            <a:xfrm>
              <a:off x="1600200" y="7543800"/>
              <a:ext cx="6781800" cy="8001000"/>
            </a:xfrm>
            <a:prstGeom prst="rect">
              <a:avLst/>
            </a:prstGeom>
            <a:solidFill>
              <a:srgbClr val="C0C0C0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100"/>
            </a:p>
          </p:txBody>
        </p:sp>
        <p:sp>
          <p:nvSpPr>
            <p:cNvPr id="69" name="AutoShape 135"/>
            <p:cNvSpPr>
              <a:spLocks noChangeArrowheads="1"/>
            </p:cNvSpPr>
            <p:nvPr/>
          </p:nvSpPr>
          <p:spPr bwMode="auto">
            <a:xfrm>
              <a:off x="1828800" y="7772400"/>
              <a:ext cx="2590800" cy="5181600"/>
            </a:xfrm>
            <a:prstGeom prst="bevel">
              <a:avLst>
                <a:gd name="adj" fmla="val 175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auto">
            <a:xfrm>
              <a:off x="5257800" y="9220200"/>
              <a:ext cx="1905000" cy="1219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3135313">
                <a:spcBef>
                  <a:spcPct val="0"/>
                </a:spcBef>
              </a:pPr>
              <a:r>
                <a:rPr lang="en-US" sz="2100"/>
                <a:t>Communication</a:t>
              </a:r>
            </a:p>
            <a:p>
              <a:pPr defTabSz="3135313">
                <a:spcBef>
                  <a:spcPct val="0"/>
                </a:spcBef>
              </a:pPr>
              <a:r>
                <a:rPr lang="en-US" sz="2100"/>
                <a:t>Agent</a:t>
              </a: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auto">
            <a:xfrm>
              <a:off x="5257800" y="11582400"/>
              <a:ext cx="1905000" cy="1219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3135313">
                <a:spcBef>
                  <a:spcPct val="0"/>
                </a:spcBef>
              </a:pPr>
              <a:r>
                <a:rPr lang="en-US" sz="2100" dirty="0"/>
                <a:t>Distribution/</a:t>
              </a:r>
            </a:p>
            <a:p>
              <a:pPr defTabSz="3135313">
                <a:spcBef>
                  <a:spcPct val="0"/>
                </a:spcBef>
              </a:pPr>
              <a:r>
                <a:rPr lang="en-US" sz="2100" dirty="0"/>
                <a:t>Voting</a:t>
              </a:r>
            </a:p>
            <a:p>
              <a:pPr defTabSz="3135313">
                <a:spcBef>
                  <a:spcPct val="0"/>
                </a:spcBef>
              </a:pPr>
              <a:r>
                <a:rPr lang="en-US" sz="2100" dirty="0"/>
                <a:t>Agent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auto">
            <a:xfrm>
              <a:off x="6248400" y="14097000"/>
              <a:ext cx="1905000" cy="1219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3135313">
                <a:spcBef>
                  <a:spcPct val="0"/>
                </a:spcBef>
              </a:pPr>
              <a:r>
                <a:rPr lang="en-US" sz="2100"/>
                <a:t>Replicated</a:t>
              </a:r>
            </a:p>
            <a:p>
              <a:pPr defTabSz="3135313">
                <a:spcBef>
                  <a:spcPct val="0"/>
                </a:spcBef>
              </a:pPr>
              <a:r>
                <a:rPr lang="en-US" sz="2100"/>
                <a:t>Computational</a:t>
              </a:r>
            </a:p>
            <a:p>
              <a:pPr defTabSz="3135313">
                <a:spcBef>
                  <a:spcPct val="0"/>
                </a:spcBef>
              </a:pPr>
              <a:r>
                <a:rPr lang="en-US" sz="2100"/>
                <a:t>Agent</a:t>
              </a: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auto">
            <a:xfrm>
              <a:off x="4114800" y="14097000"/>
              <a:ext cx="1905000" cy="1219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3135313">
                <a:spcBef>
                  <a:spcPct val="0"/>
                </a:spcBef>
              </a:pPr>
              <a:r>
                <a:rPr lang="en-US" sz="2100"/>
                <a:t>Replicated</a:t>
              </a:r>
            </a:p>
            <a:p>
              <a:pPr defTabSz="3135313">
                <a:spcBef>
                  <a:spcPct val="0"/>
                </a:spcBef>
              </a:pPr>
              <a:r>
                <a:rPr lang="en-US" sz="2100"/>
                <a:t>Computational</a:t>
              </a:r>
            </a:p>
            <a:p>
              <a:pPr defTabSz="3135313">
                <a:spcBef>
                  <a:spcPct val="0"/>
                </a:spcBef>
              </a:pPr>
              <a:r>
                <a:rPr lang="en-US" sz="2100"/>
                <a:t>Agent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auto">
            <a:xfrm>
              <a:off x="1828800" y="14097000"/>
              <a:ext cx="1905000" cy="1219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3135313">
                <a:spcBef>
                  <a:spcPct val="0"/>
                </a:spcBef>
              </a:pPr>
              <a:r>
                <a:rPr lang="en-US" sz="2100"/>
                <a:t>Replicated</a:t>
              </a:r>
            </a:p>
            <a:p>
              <a:pPr defTabSz="3135313">
                <a:spcBef>
                  <a:spcPct val="0"/>
                </a:spcBef>
              </a:pPr>
              <a:r>
                <a:rPr lang="en-US" sz="2100"/>
                <a:t>Computational</a:t>
              </a:r>
            </a:p>
            <a:p>
              <a:pPr defTabSz="3135313">
                <a:spcBef>
                  <a:spcPct val="0"/>
                </a:spcBef>
              </a:pPr>
              <a:r>
                <a:rPr lang="en-US" sz="2100"/>
                <a:t>Agent</a:t>
              </a: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auto">
            <a:xfrm>
              <a:off x="2133600" y="11506200"/>
              <a:ext cx="1905000" cy="1143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3135313">
                <a:spcBef>
                  <a:spcPct val="0"/>
                </a:spcBef>
              </a:pPr>
              <a:r>
                <a:rPr lang="en-US" sz="2100" dirty="0"/>
                <a:t>Monitor/</a:t>
              </a:r>
            </a:p>
            <a:p>
              <a:pPr defTabSz="3135313">
                <a:spcBef>
                  <a:spcPct val="0"/>
                </a:spcBef>
              </a:pPr>
              <a:r>
                <a:rPr lang="en-US" sz="2100" dirty="0"/>
                <a:t>Resurrection</a:t>
              </a:r>
            </a:p>
            <a:p>
              <a:pPr defTabSz="3135313">
                <a:spcBef>
                  <a:spcPct val="0"/>
                </a:spcBef>
              </a:pPr>
              <a:r>
                <a:rPr lang="en-US" sz="2100" dirty="0"/>
                <a:t>Agent</a:t>
              </a:r>
            </a:p>
          </p:txBody>
        </p:sp>
        <p:sp>
          <p:nvSpPr>
            <p:cNvPr id="76" name="Rectangle 113"/>
            <p:cNvSpPr>
              <a:spLocks noChangeArrowheads="1"/>
            </p:cNvSpPr>
            <p:nvPr/>
          </p:nvSpPr>
          <p:spPr bwMode="auto">
            <a:xfrm>
              <a:off x="2133600" y="9829800"/>
              <a:ext cx="1905000" cy="1143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3135313">
                <a:spcBef>
                  <a:spcPct val="0"/>
                </a:spcBef>
              </a:pPr>
              <a:r>
                <a:rPr lang="en-US" sz="2100"/>
                <a:t>Mutation</a:t>
              </a:r>
            </a:p>
            <a:p>
              <a:pPr defTabSz="3135313">
                <a:spcBef>
                  <a:spcPct val="0"/>
                </a:spcBef>
              </a:pPr>
              <a:r>
                <a:rPr lang="en-US" sz="2100"/>
                <a:t>Agent</a:t>
              </a:r>
            </a:p>
          </p:txBody>
        </p:sp>
        <p:sp>
          <p:nvSpPr>
            <p:cNvPr id="77" name="AutoShape 114"/>
            <p:cNvSpPr>
              <a:spLocks noChangeArrowheads="1"/>
            </p:cNvSpPr>
            <p:nvPr/>
          </p:nvSpPr>
          <p:spPr bwMode="auto">
            <a:xfrm>
              <a:off x="2362200" y="8305800"/>
              <a:ext cx="1371600" cy="9906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3135313">
                <a:spcBef>
                  <a:spcPct val="0"/>
                </a:spcBef>
              </a:pPr>
              <a:r>
                <a:rPr lang="en-US" sz="2100"/>
                <a:t>Source</a:t>
              </a:r>
            </a:p>
          </p:txBody>
        </p:sp>
        <p:sp>
          <p:nvSpPr>
            <p:cNvPr id="78" name="Oval 115"/>
            <p:cNvSpPr>
              <a:spLocks noChangeArrowheads="1"/>
            </p:cNvSpPr>
            <p:nvPr/>
          </p:nvSpPr>
          <p:spPr bwMode="auto">
            <a:xfrm rot="5400000">
              <a:off x="7696200" y="8610600"/>
              <a:ext cx="12954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3135313">
                <a:spcBef>
                  <a:spcPct val="0"/>
                </a:spcBef>
              </a:pPr>
              <a:r>
                <a:rPr lang="en-US" sz="1800" dirty="0"/>
                <a:t>network</a:t>
              </a:r>
            </a:p>
          </p:txBody>
        </p:sp>
        <p:sp>
          <p:nvSpPr>
            <p:cNvPr id="79" name="Oval 116"/>
            <p:cNvSpPr>
              <a:spLocks noChangeArrowheads="1"/>
            </p:cNvSpPr>
            <p:nvPr/>
          </p:nvSpPr>
          <p:spPr bwMode="auto">
            <a:xfrm rot="5400000">
              <a:off x="7696200" y="11201400"/>
              <a:ext cx="12954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3135313">
                <a:spcBef>
                  <a:spcPct val="0"/>
                </a:spcBef>
              </a:pPr>
              <a:r>
                <a:rPr lang="en-US" sz="1800" dirty="0"/>
                <a:t>serial</a:t>
              </a:r>
            </a:p>
          </p:txBody>
        </p:sp>
        <p:sp>
          <p:nvSpPr>
            <p:cNvPr id="80" name="Line 118"/>
            <p:cNvSpPr>
              <a:spLocks noChangeShapeType="1"/>
            </p:cNvSpPr>
            <p:nvPr/>
          </p:nvSpPr>
          <p:spPr bwMode="auto">
            <a:xfrm flipH="1">
              <a:off x="5105400" y="12801600"/>
              <a:ext cx="990600" cy="12954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19"/>
            <p:cNvSpPr>
              <a:spLocks noChangeShapeType="1"/>
            </p:cNvSpPr>
            <p:nvPr/>
          </p:nvSpPr>
          <p:spPr bwMode="auto">
            <a:xfrm flipH="1">
              <a:off x="3048000" y="12801600"/>
              <a:ext cx="2743200" cy="12954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20"/>
            <p:cNvSpPr>
              <a:spLocks noChangeShapeType="1"/>
            </p:cNvSpPr>
            <p:nvPr/>
          </p:nvSpPr>
          <p:spPr bwMode="auto">
            <a:xfrm>
              <a:off x="6477000" y="12801600"/>
              <a:ext cx="685800" cy="1219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121"/>
            <p:cNvSpPr>
              <a:spLocks noChangeShapeType="1"/>
            </p:cNvSpPr>
            <p:nvPr/>
          </p:nvSpPr>
          <p:spPr bwMode="auto">
            <a:xfrm flipH="1">
              <a:off x="6248400" y="10439400"/>
              <a:ext cx="0" cy="1143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22"/>
            <p:cNvSpPr>
              <a:spLocks noChangeShapeType="1"/>
            </p:cNvSpPr>
            <p:nvPr/>
          </p:nvSpPr>
          <p:spPr bwMode="auto">
            <a:xfrm flipH="1">
              <a:off x="7162800" y="8915400"/>
              <a:ext cx="990600" cy="5334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23"/>
            <p:cNvSpPr>
              <a:spLocks noChangeShapeType="1"/>
            </p:cNvSpPr>
            <p:nvPr/>
          </p:nvSpPr>
          <p:spPr bwMode="auto">
            <a:xfrm flipH="1" flipV="1">
              <a:off x="7162800" y="10058400"/>
              <a:ext cx="990600" cy="1143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24"/>
            <p:cNvSpPr>
              <a:spLocks noChangeShapeType="1"/>
            </p:cNvSpPr>
            <p:nvPr/>
          </p:nvSpPr>
          <p:spPr bwMode="auto">
            <a:xfrm>
              <a:off x="3581400" y="12649200"/>
              <a:ext cx="2971800" cy="1447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25"/>
            <p:cNvSpPr>
              <a:spLocks noChangeShapeType="1"/>
            </p:cNvSpPr>
            <p:nvPr/>
          </p:nvSpPr>
          <p:spPr bwMode="auto">
            <a:xfrm flipH="1">
              <a:off x="2514600" y="12649200"/>
              <a:ext cx="533400" cy="1447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126"/>
            <p:cNvSpPr>
              <a:spLocks noChangeShapeType="1"/>
            </p:cNvSpPr>
            <p:nvPr/>
          </p:nvSpPr>
          <p:spPr bwMode="auto">
            <a:xfrm>
              <a:off x="3276600" y="12649200"/>
              <a:ext cx="1524000" cy="1447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127"/>
            <p:cNvSpPr>
              <a:spLocks noChangeShapeType="1"/>
            </p:cNvSpPr>
            <p:nvPr/>
          </p:nvSpPr>
          <p:spPr bwMode="auto">
            <a:xfrm flipH="1">
              <a:off x="4038600" y="12039600"/>
              <a:ext cx="12192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128"/>
            <p:cNvSpPr>
              <a:spLocks noChangeShapeType="1"/>
            </p:cNvSpPr>
            <p:nvPr/>
          </p:nvSpPr>
          <p:spPr bwMode="auto">
            <a:xfrm flipH="1">
              <a:off x="4038600" y="10439400"/>
              <a:ext cx="1524000" cy="1066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30"/>
            <p:cNvSpPr>
              <a:spLocks noChangeShapeType="1"/>
            </p:cNvSpPr>
            <p:nvPr/>
          </p:nvSpPr>
          <p:spPr bwMode="auto">
            <a:xfrm flipH="1">
              <a:off x="3048000" y="9296400"/>
              <a:ext cx="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AutoShape 132"/>
            <p:cNvSpPr>
              <a:spLocks noChangeArrowheads="1"/>
            </p:cNvSpPr>
            <p:nvPr/>
          </p:nvSpPr>
          <p:spPr bwMode="auto">
            <a:xfrm>
              <a:off x="8534400" y="11125200"/>
              <a:ext cx="685800" cy="381000"/>
            </a:xfrm>
            <a:prstGeom prst="leftRightArrow">
              <a:avLst>
                <a:gd name="adj1" fmla="val 50000"/>
                <a:gd name="adj2" fmla="val 36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AutoShape 133"/>
            <p:cNvSpPr>
              <a:spLocks noChangeArrowheads="1"/>
            </p:cNvSpPr>
            <p:nvPr/>
          </p:nvSpPr>
          <p:spPr bwMode="auto">
            <a:xfrm>
              <a:off x="8534400" y="8610600"/>
              <a:ext cx="685800" cy="381000"/>
            </a:xfrm>
            <a:prstGeom prst="leftRightArrow">
              <a:avLst>
                <a:gd name="adj1" fmla="val 50000"/>
                <a:gd name="adj2" fmla="val 36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Text Box 136"/>
            <p:cNvSpPr txBox="1">
              <a:spLocks noChangeArrowheads="1"/>
            </p:cNvSpPr>
            <p:nvPr/>
          </p:nvSpPr>
          <p:spPr bwMode="auto">
            <a:xfrm>
              <a:off x="1600200" y="7848600"/>
              <a:ext cx="3048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defTabSz="3135313"/>
              <a:r>
                <a:rPr lang="en-US" sz="2000" dirty="0"/>
                <a:t>Hardware Protected</a:t>
              </a:r>
            </a:p>
          </p:txBody>
        </p:sp>
        <p:sp>
          <p:nvSpPr>
            <p:cNvPr id="98" name="Line 143"/>
            <p:cNvSpPr>
              <a:spLocks noChangeShapeType="1"/>
            </p:cNvSpPr>
            <p:nvPr/>
          </p:nvSpPr>
          <p:spPr bwMode="auto">
            <a:xfrm flipV="1">
              <a:off x="10287000" y="10972800"/>
              <a:ext cx="175260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9" name="Picture 145" descr="AEPPlant1"/>
            <p:cNvPicPr>
              <a:picLocks noChangeAspect="1" noChangeArrowheads="1"/>
            </p:cNvPicPr>
            <p:nvPr/>
          </p:nvPicPr>
          <p:blipFill>
            <a:blip r:embed="rId3"/>
            <a:srcRect l="25957" t="12405" r="28442" b="21429"/>
            <a:stretch>
              <a:fillRect/>
            </a:stretch>
          </p:blipFill>
          <p:spPr bwMode="auto">
            <a:xfrm>
              <a:off x="12039600" y="12192000"/>
              <a:ext cx="3429000" cy="3376613"/>
            </a:xfrm>
            <a:prstGeom prst="rect">
              <a:avLst/>
            </a:prstGeom>
            <a:noFill/>
          </p:spPr>
        </p:pic>
        <p:sp>
          <p:nvSpPr>
            <p:cNvPr id="100" name="Line 146"/>
            <p:cNvSpPr>
              <a:spLocks noChangeShapeType="1"/>
            </p:cNvSpPr>
            <p:nvPr/>
          </p:nvSpPr>
          <p:spPr bwMode="auto">
            <a:xfrm>
              <a:off x="10287000" y="11582400"/>
              <a:ext cx="1828800" cy="990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1" name="Picture 148" descr="ncenter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039600" y="7543800"/>
              <a:ext cx="3365500" cy="2286000"/>
            </a:xfrm>
            <a:prstGeom prst="rect">
              <a:avLst/>
            </a:prstGeom>
            <a:noFill/>
          </p:spPr>
        </p:pic>
        <p:sp>
          <p:nvSpPr>
            <p:cNvPr id="102" name="Line 149"/>
            <p:cNvSpPr>
              <a:spLocks noChangeShapeType="1"/>
            </p:cNvSpPr>
            <p:nvPr/>
          </p:nvSpPr>
          <p:spPr bwMode="auto">
            <a:xfrm flipV="1">
              <a:off x="9906000" y="8839200"/>
              <a:ext cx="21336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4" name="Group 240"/>
            <p:cNvGrpSpPr>
              <a:grpSpLocks/>
            </p:cNvGrpSpPr>
            <p:nvPr/>
          </p:nvGrpSpPr>
          <p:grpSpPr bwMode="auto">
            <a:xfrm>
              <a:off x="8610600" y="13639800"/>
              <a:ext cx="1981200" cy="1905000"/>
              <a:chOff x="5232" y="8736"/>
              <a:chExt cx="1248" cy="1200"/>
            </a:xfrm>
          </p:grpSpPr>
          <p:sp>
            <p:nvSpPr>
              <p:cNvPr id="105" name="Line 235"/>
              <p:cNvSpPr>
                <a:spLocks noChangeShapeType="1"/>
              </p:cNvSpPr>
              <p:nvPr/>
            </p:nvSpPr>
            <p:spPr bwMode="auto">
              <a:xfrm flipH="1">
                <a:off x="5376" y="8928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236"/>
              <p:cNvSpPr>
                <a:spLocks noChangeShapeType="1"/>
              </p:cNvSpPr>
              <p:nvPr/>
            </p:nvSpPr>
            <p:spPr bwMode="auto">
              <a:xfrm flipH="1">
                <a:off x="5376" y="9552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Text Box 237"/>
              <p:cNvSpPr txBox="1">
                <a:spLocks noChangeArrowheads="1"/>
              </p:cNvSpPr>
              <p:nvPr/>
            </p:nvSpPr>
            <p:spPr bwMode="auto">
              <a:xfrm>
                <a:off x="5232" y="8976"/>
                <a:ext cx="1248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defTabSz="3135313"/>
                <a:r>
                  <a:rPr lang="en-US" sz="1900" dirty="0"/>
                  <a:t>Normal I/O</a:t>
                </a:r>
              </a:p>
            </p:txBody>
          </p:sp>
          <p:sp>
            <p:nvSpPr>
              <p:cNvPr id="108" name="Text Box 238"/>
              <p:cNvSpPr txBox="1">
                <a:spLocks noChangeArrowheads="1"/>
              </p:cNvSpPr>
              <p:nvPr/>
            </p:nvSpPr>
            <p:spPr bwMode="auto">
              <a:xfrm>
                <a:off x="5232" y="9600"/>
                <a:ext cx="1248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defTabSz="3135313"/>
                <a:r>
                  <a:rPr lang="en-US" sz="1900"/>
                  <a:t>Control Signals</a:t>
                </a:r>
              </a:p>
            </p:txBody>
          </p:sp>
          <p:sp>
            <p:nvSpPr>
              <p:cNvPr id="109" name="Rectangle 239"/>
              <p:cNvSpPr>
                <a:spLocks noChangeArrowheads="1"/>
              </p:cNvSpPr>
              <p:nvPr/>
            </p:nvSpPr>
            <p:spPr bwMode="auto">
              <a:xfrm>
                <a:off x="5232" y="8736"/>
                <a:ext cx="1248" cy="1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1" name="Line 130"/>
            <p:cNvSpPr>
              <a:spLocks noChangeShapeType="1"/>
            </p:cNvSpPr>
            <p:nvPr/>
          </p:nvSpPr>
          <p:spPr bwMode="auto">
            <a:xfrm flipH="1">
              <a:off x="3048000" y="10972800"/>
              <a:ext cx="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360</Words>
  <Application>Microsoft Macintosh PowerPoint</Application>
  <PresentationFormat>Custom</PresentationFormat>
  <Paragraphs>86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Shaden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Dennis Edwards</dc:creator>
  <cp:lastModifiedBy>Dennis Edwards</cp:lastModifiedBy>
  <cp:revision>41</cp:revision>
  <cp:lastPrinted>2009-10-28T14:45:45Z</cp:lastPrinted>
  <dcterms:created xsi:type="dcterms:W3CDTF">2009-10-30T02:12:08Z</dcterms:created>
  <dcterms:modified xsi:type="dcterms:W3CDTF">2009-10-30T03:40:50Z</dcterms:modified>
</cp:coreProperties>
</file>