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51" r:id="rId3"/>
    <p:sldId id="358" r:id="rId4"/>
    <p:sldId id="280" r:id="rId5"/>
    <p:sldId id="298" r:id="rId6"/>
    <p:sldId id="329" r:id="rId7"/>
    <p:sldId id="333" r:id="rId8"/>
    <p:sldId id="373" r:id="rId9"/>
    <p:sldId id="364" r:id="rId10"/>
    <p:sldId id="365" r:id="rId11"/>
    <p:sldId id="279" r:id="rId12"/>
    <p:sldId id="262" r:id="rId13"/>
    <p:sldId id="263" r:id="rId14"/>
    <p:sldId id="266" r:id="rId15"/>
    <p:sldId id="267" r:id="rId16"/>
    <p:sldId id="374" r:id="rId17"/>
    <p:sldId id="268" r:id="rId18"/>
    <p:sldId id="269" r:id="rId19"/>
    <p:sldId id="367" r:id="rId20"/>
    <p:sldId id="369" r:id="rId21"/>
    <p:sldId id="378" r:id="rId22"/>
    <p:sldId id="357" r:id="rId23"/>
    <p:sldId id="368" r:id="rId24"/>
    <p:sldId id="371" r:id="rId25"/>
    <p:sldId id="379" r:id="rId26"/>
    <p:sldId id="334" r:id="rId27"/>
    <p:sldId id="331" r:id="rId28"/>
    <p:sldId id="335" r:id="rId29"/>
    <p:sldId id="336" r:id="rId30"/>
    <p:sldId id="337" r:id="rId31"/>
    <p:sldId id="338" r:id="rId32"/>
    <p:sldId id="342" r:id="rId33"/>
    <p:sldId id="346" r:id="rId34"/>
    <p:sldId id="343" r:id="rId35"/>
    <p:sldId id="344" r:id="rId36"/>
    <p:sldId id="345" r:id="rId37"/>
    <p:sldId id="347" r:id="rId38"/>
    <p:sldId id="348" r:id="rId39"/>
    <p:sldId id="349" r:id="rId40"/>
    <p:sldId id="385" r:id="rId41"/>
    <p:sldId id="375" r:id="rId42"/>
    <p:sldId id="376" r:id="rId43"/>
    <p:sldId id="377" r:id="rId44"/>
    <p:sldId id="381" r:id="rId45"/>
    <p:sldId id="382" r:id="rId46"/>
    <p:sldId id="384" r:id="rId47"/>
    <p:sldId id="380" r:id="rId48"/>
    <p:sldId id="383" r:id="rId49"/>
    <p:sldId id="273" r:id="rId50"/>
    <p:sldId id="282" r:id="rId51"/>
    <p:sldId id="283" r:id="rId52"/>
    <p:sldId id="304" r:id="rId53"/>
    <p:sldId id="299" r:id="rId54"/>
    <p:sldId id="300" r:id="rId55"/>
    <p:sldId id="301" r:id="rId56"/>
    <p:sldId id="302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28" autoAdjust="0"/>
    <p:restoredTop sz="94695" autoAdjust="0"/>
  </p:normalViewPr>
  <p:slideViewPr>
    <p:cSldViewPr>
      <p:cViewPr varScale="1">
        <p:scale>
          <a:sx n="73" d="100"/>
          <a:sy n="73" d="100"/>
        </p:scale>
        <p:origin x="-10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4CEDC7-02BF-4844-8C33-6EBCAAF5D08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435DDA5-5473-4A2D-9EBE-01159F2AFD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2BBDA55-64DB-460E-B3B0-0D2A247AF446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E9749F-1E4B-417B-9AD4-A1B79C2E14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BDA6CCB-4AD2-4144-871C-2FF86892084B}" type="datetimeFigureOut">
              <a:rPr lang="en-US" smtClean="0"/>
              <a:pPr/>
              <a:t>12/16/2010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080D085-2307-4355-86C6-C1D0B8B365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slide" Target="slide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Designing and Developing an Intelligent Multi-agent FRAMEWORK for Power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C</a:t>
            </a:r>
            <a:r>
              <a:rPr lang="en-US" dirty="0" smtClean="0"/>
              <a:t>ontrol and Protection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7338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Mr. Arangamanikkannan Manickam</a:t>
            </a:r>
          </a:p>
          <a:p>
            <a:r>
              <a:rPr lang="en-US" sz="2400" dirty="0" smtClean="0"/>
              <a:t>Dept. of Computer Science, UWF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528834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Guided by:</a:t>
            </a:r>
          </a:p>
          <a:p>
            <a:r>
              <a:rPr lang="en-US" sz="2400" dirty="0" smtClean="0"/>
              <a:t>Dr. Thomas Reichherzer</a:t>
            </a:r>
          </a:p>
          <a:p>
            <a:r>
              <a:rPr lang="en-US" sz="2400" dirty="0" smtClean="0"/>
              <a:t>Dr. Sukumar Kamalasadan</a:t>
            </a:r>
          </a:p>
          <a:p>
            <a:r>
              <a:rPr lang="en-US" sz="2400" dirty="0" smtClean="0"/>
              <a:t>Dr. Sharon Simmons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r>
              <a:rPr lang="en-US" dirty="0" smtClean="0"/>
              <a:t>PROPOSED DESIGN: </a:t>
            </a:r>
            <a:r>
              <a:rPr lang="en-US" dirty="0" err="1" smtClean="0"/>
              <a:t>BSac</a:t>
            </a:r>
            <a:r>
              <a:rPr lang="en-US" dirty="0" smtClean="0"/>
              <a:t> - flowchart</a:t>
            </a:r>
            <a:endParaRPr lang="en-US" dirty="0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57400" y="1295400"/>
            <a:ext cx="4333875" cy="5114925"/>
            <a:chOff x="1290" y="690"/>
            <a:chExt cx="6825" cy="8055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4785" y="690"/>
              <a:ext cx="184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Start BSAC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3990" y="1560"/>
              <a:ext cx="3390" cy="4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Get status from BMAC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4920" y="2475"/>
              <a:ext cx="16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Enter log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4230" y="3495"/>
              <a:ext cx="2880" cy="145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If info about neighbors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4440" y="5460"/>
              <a:ext cx="2430" cy="1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Contact the neighbor of the sending BMAC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4050" y="7455"/>
              <a:ext cx="3330" cy="12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Send a command to the BMAC with sufficient power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1290" y="4845"/>
              <a:ext cx="1845" cy="8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Terminate &amp; Restart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>
              <a:off x="5700" y="1110"/>
              <a:ext cx="0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5700" y="1995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5700" y="2895"/>
              <a:ext cx="0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5655" y="4950"/>
              <a:ext cx="0" cy="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6" name="AutoShape 14"/>
            <p:cNvCxnSpPr>
              <a:cxnSpLocks noChangeShapeType="1"/>
            </p:cNvCxnSpPr>
            <p:nvPr/>
          </p:nvCxnSpPr>
          <p:spPr bwMode="auto">
            <a:xfrm>
              <a:off x="5655" y="6735"/>
              <a:ext cx="0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7" name="AutoShape 15"/>
            <p:cNvCxnSpPr>
              <a:cxnSpLocks noChangeShapeType="1"/>
            </p:cNvCxnSpPr>
            <p:nvPr/>
          </p:nvCxnSpPr>
          <p:spPr bwMode="auto">
            <a:xfrm flipH="1">
              <a:off x="2250" y="4215"/>
              <a:ext cx="19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8" name="AutoShape 16"/>
            <p:cNvCxnSpPr>
              <a:cxnSpLocks noChangeShapeType="1"/>
            </p:cNvCxnSpPr>
            <p:nvPr/>
          </p:nvCxnSpPr>
          <p:spPr bwMode="auto">
            <a:xfrm>
              <a:off x="2250" y="4215"/>
              <a:ext cx="0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 flipV="1">
              <a:off x="1755" y="1771"/>
              <a:ext cx="0" cy="30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>
              <a:off x="1755" y="1770"/>
              <a:ext cx="22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91" name="AutoShape 19"/>
            <p:cNvCxnSpPr>
              <a:cxnSpLocks noChangeShapeType="1"/>
            </p:cNvCxnSpPr>
            <p:nvPr/>
          </p:nvCxnSpPr>
          <p:spPr bwMode="auto">
            <a:xfrm>
              <a:off x="7380" y="8115"/>
              <a:ext cx="7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2" name="AutoShape 20"/>
            <p:cNvCxnSpPr>
              <a:cxnSpLocks noChangeShapeType="1"/>
            </p:cNvCxnSpPr>
            <p:nvPr/>
          </p:nvCxnSpPr>
          <p:spPr bwMode="auto">
            <a:xfrm flipV="1">
              <a:off x="8115" y="1771"/>
              <a:ext cx="0" cy="63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3" name="AutoShape 21"/>
            <p:cNvCxnSpPr>
              <a:cxnSpLocks noChangeShapeType="1"/>
            </p:cNvCxnSpPr>
            <p:nvPr/>
          </p:nvCxnSpPr>
          <p:spPr bwMode="auto">
            <a:xfrm flipH="1">
              <a:off x="7380" y="1771"/>
              <a:ext cx="7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Text Box 68"/>
          <p:cNvSpPr txBox="1">
            <a:spLocks noChangeArrowheads="1"/>
          </p:cNvSpPr>
          <p:nvPr/>
        </p:nvSpPr>
        <p:spPr bwMode="auto">
          <a:xfrm>
            <a:off x="3124200" y="3048000"/>
            <a:ext cx="478790" cy="3187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69"/>
          <p:cNvSpPr txBox="1">
            <a:spLocks noChangeArrowheads="1"/>
          </p:cNvSpPr>
          <p:nvPr/>
        </p:nvSpPr>
        <p:spPr bwMode="auto">
          <a:xfrm>
            <a:off x="5257800" y="3962400"/>
            <a:ext cx="266700" cy="3187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DESIGN - 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0" y="1828800"/>
          <a:ext cx="7696200" cy="461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55"/>
                <a:gridCol w="5415845"/>
              </a:tblGrid>
              <a:tr h="6313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Reactivity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ability to react to changes.</a:t>
                      </a: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Pro-activeness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goal directed behavior.</a:t>
                      </a: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Social ability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ability to communicate with other agents.</a:t>
                      </a: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Flexibility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respond to dynamic situations.</a:t>
                      </a: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Extensibility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dynamically add new functions.</a:t>
                      </a:r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Fault tolerant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mutation and agent intelligence.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dirty="0" smtClean="0"/>
              <a:t>BMAC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is done by Bus Monitoring Agent Cluster (BMAC).</a:t>
            </a:r>
          </a:p>
          <a:p>
            <a:r>
              <a:rPr lang="en-US" dirty="0" smtClean="0"/>
              <a:t>BMAC monitor the power system parameters (generator voltage, Generator speed, etc.) and communicate it with BSAC in a secure manner.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BMAC-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44958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24000" y="1981200"/>
            <a:ext cx="6477000" cy="4419600"/>
            <a:chOff x="1447800" y="1905000"/>
            <a:chExt cx="6315075" cy="4352925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447800" y="1905000"/>
              <a:ext cx="6315075" cy="4352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BMAC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752600" y="2771775"/>
              <a:ext cx="5715000" cy="29622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6"/>
            <p:cNvGrpSpPr>
              <a:grpSpLocks/>
            </p:cNvGrpSpPr>
            <p:nvPr/>
          </p:nvGrpSpPr>
          <p:grpSpPr bwMode="auto">
            <a:xfrm>
              <a:off x="3171825" y="2305050"/>
              <a:ext cx="4095750" cy="3095625"/>
              <a:chOff x="2550" y="1440"/>
              <a:chExt cx="6450" cy="4875"/>
            </a:xfrm>
          </p:grpSpPr>
          <p:sp>
            <p:nvSpPr>
              <p:cNvPr id="21" name="Rectangle 7">
                <a:hlinkClick r:id="rId2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3090" y="2490"/>
                <a:ext cx="4740" cy="58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Communication Agent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3915" y="1440"/>
                <a:ext cx="1140" cy="49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AMS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5940" y="1440"/>
                <a:ext cx="1140" cy="49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DF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10">
                <a:hlinkClick r:id="rId3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2760" y="3750"/>
                <a:ext cx="2835" cy="100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Monitoring/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Resurrection Agent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11">
                <a:hlinkClick r:id="rId4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5850" y="3750"/>
                <a:ext cx="1980" cy="100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Distributed / Voting Agent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2550" y="5745"/>
                <a:ext cx="1710" cy="5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Agent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4995" y="5745"/>
                <a:ext cx="1710" cy="5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Agent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7290" y="5745"/>
                <a:ext cx="1710" cy="5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Agent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9" name="AutoShape 15"/>
              <p:cNvCxnSpPr>
                <a:cxnSpLocks noChangeShapeType="1"/>
              </p:cNvCxnSpPr>
              <p:nvPr/>
            </p:nvCxnSpPr>
            <p:spPr bwMode="auto">
              <a:xfrm>
                <a:off x="4485" y="1935"/>
                <a:ext cx="0" cy="5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" name="AutoShape 16"/>
              <p:cNvCxnSpPr>
                <a:cxnSpLocks noChangeShapeType="1"/>
              </p:cNvCxnSpPr>
              <p:nvPr/>
            </p:nvCxnSpPr>
            <p:spPr bwMode="auto">
              <a:xfrm>
                <a:off x="6525" y="1935"/>
                <a:ext cx="0" cy="5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1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4125" y="3075"/>
                <a:ext cx="15" cy="6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2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6705" y="3075"/>
                <a:ext cx="0" cy="6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3" name="AutoShape 19"/>
              <p:cNvCxnSpPr>
                <a:cxnSpLocks noChangeShapeType="1"/>
              </p:cNvCxnSpPr>
              <p:nvPr/>
            </p:nvCxnSpPr>
            <p:spPr bwMode="auto">
              <a:xfrm flipH="1">
                <a:off x="3345" y="4755"/>
                <a:ext cx="3435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4" name="AutoShape 20"/>
              <p:cNvCxnSpPr>
                <a:cxnSpLocks noChangeShapeType="1"/>
              </p:cNvCxnSpPr>
              <p:nvPr/>
            </p:nvCxnSpPr>
            <p:spPr bwMode="auto">
              <a:xfrm flipH="1">
                <a:off x="5760" y="4755"/>
                <a:ext cx="1020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5" name="AutoShape 21"/>
              <p:cNvCxnSpPr>
                <a:cxnSpLocks noChangeShapeType="1"/>
              </p:cNvCxnSpPr>
              <p:nvPr/>
            </p:nvCxnSpPr>
            <p:spPr bwMode="auto">
              <a:xfrm>
                <a:off x="6780" y="4755"/>
                <a:ext cx="1320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6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3345" y="4755"/>
                <a:ext cx="690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7" name="AutoShape 23"/>
              <p:cNvCxnSpPr>
                <a:cxnSpLocks noChangeShapeType="1"/>
              </p:cNvCxnSpPr>
              <p:nvPr/>
            </p:nvCxnSpPr>
            <p:spPr bwMode="auto">
              <a:xfrm>
                <a:off x="4035" y="4755"/>
                <a:ext cx="1725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8" name="AutoShape 24"/>
              <p:cNvCxnSpPr>
                <a:cxnSpLocks noChangeShapeType="1"/>
              </p:cNvCxnSpPr>
              <p:nvPr/>
            </p:nvCxnSpPr>
            <p:spPr bwMode="auto">
              <a:xfrm>
                <a:off x="4035" y="4755"/>
                <a:ext cx="4065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</p:grpSp>
      </p:grpSp>
      <p:sp>
        <p:nvSpPr>
          <p:cNvPr id="39" name="Rectangle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133600" y="3886200"/>
            <a:ext cx="990600" cy="647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Mutation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Agent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AutoShape 15"/>
          <p:cNvCxnSpPr>
            <a:cxnSpLocks noChangeShapeType="1"/>
            <a:stCxn id="24" idx="1"/>
            <a:endCxn id="39" idx="3"/>
          </p:cNvCxnSpPr>
          <p:nvPr/>
        </p:nvCxnSpPr>
        <p:spPr bwMode="auto">
          <a:xfrm rot="10800000" flipV="1">
            <a:off x="3124200" y="4200671"/>
            <a:ext cx="304800" cy="95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BMAC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Implemented in C.</a:t>
            </a:r>
          </a:p>
          <a:p>
            <a:r>
              <a:rPr lang="en-US" sz="2400" dirty="0" smtClean="0"/>
              <a:t>Initially </a:t>
            </a:r>
            <a:r>
              <a:rPr lang="en-US" sz="2400" dirty="0" smtClean="0"/>
              <a:t>Monitoring/Resurrection agent is </a:t>
            </a:r>
            <a:r>
              <a:rPr lang="en-US" sz="2400" dirty="0" smtClean="0"/>
              <a:t>started.</a:t>
            </a:r>
          </a:p>
          <a:p>
            <a:r>
              <a:rPr lang="en-US" sz="2400" dirty="0" smtClean="0"/>
              <a:t>Monitoring/Resurrection agent then starts all other agents in </a:t>
            </a:r>
            <a:r>
              <a:rPr lang="en-US" sz="2400" dirty="0" smtClean="0"/>
              <a:t>MAM, AMS and DF </a:t>
            </a:r>
            <a:r>
              <a:rPr lang="en-US" sz="2400" dirty="0" smtClean="0"/>
              <a:t>and also mutates the replicated agents from the source code.</a:t>
            </a:r>
          </a:p>
          <a:p>
            <a:r>
              <a:rPr lang="en-US" sz="2400" dirty="0" smtClean="0"/>
              <a:t>Both intra-network and inter-network communication takes place through communication agent.</a:t>
            </a:r>
          </a:p>
          <a:p>
            <a:r>
              <a:rPr lang="en-US" sz="2400" dirty="0" smtClean="0"/>
              <a:t>Since we have more replicated agents in the system, any fault occurred is immediately informed to the supervisor and the communication is reliable.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BSAC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Supervision of BMAC is done by Bus Supervision Agent Cluster (BSAC).</a:t>
            </a:r>
          </a:p>
          <a:p>
            <a:r>
              <a:rPr lang="en-US" dirty="0" smtClean="0"/>
              <a:t>The architecture  and implementation of BSAC is similar to BMAC except ;</a:t>
            </a:r>
          </a:p>
          <a:p>
            <a:pPr lvl="1"/>
            <a:r>
              <a:rPr lang="en-US" dirty="0" smtClean="0"/>
              <a:t>No. of replicated agents are more.</a:t>
            </a:r>
          </a:p>
          <a:p>
            <a:pPr lvl="1"/>
            <a:r>
              <a:rPr lang="en-US" dirty="0" smtClean="0"/>
              <a:t>The communication between supervisory level agents and between supervisory level agents and monitoring agents should be secure. </a:t>
            </a:r>
          </a:p>
          <a:p>
            <a:pPr lvl="2"/>
            <a:r>
              <a:rPr lang="en-US" dirty="0" smtClean="0"/>
              <a:t>Secure SCADA Communications Protocol (SSCP) and DNP3 can be used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057400" y="5791200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BMAC/ BMAC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5410200"/>
            <a:ext cx="106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BSAC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124200" y="5600700"/>
            <a:ext cx="2362200" cy="457200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am59\Desktop\security-l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72822">
            <a:off x="4077022" y="5233804"/>
            <a:ext cx="484187" cy="381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0900501">
            <a:off x="3857443" y="5923495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SSCP + DNP3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BSAC obtains electrical parameters from the bus and also from all the BMACs in its area.</a:t>
            </a:r>
          </a:p>
          <a:p>
            <a:r>
              <a:rPr lang="en-US" dirty="0" smtClean="0"/>
              <a:t>With all the parameters, easy to find fault in power system.</a:t>
            </a:r>
          </a:p>
          <a:p>
            <a:r>
              <a:rPr lang="en-US" dirty="0" smtClean="0"/>
              <a:t>In case of failure, it is easy to find out node with sufficient power </a:t>
            </a:r>
          </a:p>
          <a:p>
            <a:r>
              <a:rPr lang="en-US" dirty="0" smtClean="0"/>
              <a:t>Also, it inputs all the parameters Wide area control (WAC) neural network and sends out the control signal to each individual generators </a:t>
            </a:r>
            <a:r>
              <a:rPr lang="en-US" dirty="0" smtClean="0"/>
              <a:t>by their </a:t>
            </a:r>
            <a:r>
              <a:rPr lang="en-US" dirty="0" smtClean="0"/>
              <a:t>BMAC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Effective Agent Communication</a:t>
            </a:r>
            <a:endParaRPr lang="en-US" dirty="0"/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3810000" cy="3124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38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Message Field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Performative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 of communicative act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Sender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Participant in communication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Receiver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Participant in communication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Reply-to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Participant in communication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Content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Content of message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Language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Content language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Encoding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Encoding of content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Ontology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Ontology used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Protocol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Protocol for conversion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Conversation-id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 for conversation control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Reply-with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Conversation control parameter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9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In-reply-to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Conversation control parameter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637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Reply-by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Conversation control parameter</a:t>
                      </a:r>
                      <a:endParaRPr lang="en-US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400" y="1371600"/>
            <a:ext cx="426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 Figure shows FIPA-ACL structure.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The “</a:t>
            </a:r>
            <a:r>
              <a:rPr lang="en-US" sz="2000" dirty="0" err="1" smtClean="0"/>
              <a:t>performative</a:t>
            </a:r>
            <a:r>
              <a:rPr lang="en-US" sz="2000" dirty="0" smtClean="0"/>
              <a:t>” field is mandatory.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The content of a message comprises two parts: content language and ontology.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The content language defines syntax, or grammar, of the content. The semantics or lexicon is drawn from the ontology.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00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 Message format</a:t>
            </a:r>
            <a:endParaRPr lang="en-US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4400" y="5562600"/>
            <a:ext cx="7315200" cy="457200"/>
            <a:chOff x="838200" y="5334000"/>
            <a:chExt cx="7315200" cy="45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838200" y="5334000"/>
              <a:ext cx="6781800" cy="457200"/>
              <a:chOff x="838200" y="5334000"/>
              <a:chExt cx="6781800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200" y="5334000"/>
                <a:ext cx="1600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Performative</a:t>
                </a:r>
                <a:endParaRPr lang="en-US" sz="2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38400" y="5334000"/>
                <a:ext cx="10668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Sender</a:t>
                </a:r>
                <a:endParaRPr lang="en-US" sz="2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53340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Receiver</a:t>
                </a:r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24400" y="5334000"/>
                <a:ext cx="1295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Content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19800" y="5334000"/>
                <a:ext cx="1600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Language</a:t>
                </a:r>
                <a:endParaRPr lang="en-US" sz="1600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620000" y="53340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146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- 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-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95400" y="609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FIPA - SL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609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isCircuitBreakerOpen()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Effective Agent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 use FIPA-SL (FIPA – Semantic Language)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Upper ontology of power system defines all basic attributes needed for a power system. We derive attributes for our control and protection domain from this base ontology.</a:t>
            </a:r>
          </a:p>
          <a:p>
            <a:r>
              <a:rPr lang="en-US" dirty="0" smtClean="0"/>
              <a:t>SSCP/DNP3 </a:t>
            </a:r>
            <a:r>
              <a:rPr lang="en-US" dirty="0" smtClean="0"/>
              <a:t>adds security to our communication.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7800" y="1981200"/>
            <a:ext cx="5791200" cy="2819400"/>
            <a:chOff x="1219200" y="1905000"/>
            <a:chExt cx="5791200" cy="2819400"/>
          </a:xfrm>
        </p:grpSpPr>
        <p:sp>
          <p:nvSpPr>
            <p:cNvPr id="6" name="Rectangle 5"/>
            <p:cNvSpPr/>
            <p:nvPr/>
          </p:nvSpPr>
          <p:spPr>
            <a:xfrm>
              <a:off x="3200400" y="1905000"/>
              <a:ext cx="1828800" cy="533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Upper ontology for power systems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" y="2971800"/>
              <a:ext cx="1981200" cy="6096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Ontology for specific Monitoring &amp; Diagnostic Application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1600" y="2971800"/>
              <a:ext cx="1828800" cy="6096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Ontology for specific Protection Application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19600" y="4038600"/>
              <a:ext cx="2133600" cy="6096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Ontology for specific Modeling and Simulation Application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038600"/>
              <a:ext cx="1981200" cy="685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Ontology for specific Distributed Control Application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6" idx="2"/>
              <a:endCxn id="7" idx="0"/>
            </p:cNvCxnSpPr>
            <p:nvPr/>
          </p:nvCxnSpPr>
          <p:spPr>
            <a:xfrm rot="5400000">
              <a:off x="2895600" y="1752600"/>
              <a:ext cx="533400" cy="190500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  <a:endCxn id="8" idx="0"/>
            </p:cNvCxnSpPr>
            <p:nvPr/>
          </p:nvCxnSpPr>
          <p:spPr>
            <a:xfrm rot="16200000" flipH="1">
              <a:off x="4838700" y="1714500"/>
              <a:ext cx="533400" cy="198120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2"/>
              <a:endCxn id="10" idx="0"/>
            </p:cNvCxnSpPr>
            <p:nvPr/>
          </p:nvCxnSpPr>
          <p:spPr>
            <a:xfrm rot="5400000">
              <a:off x="2705100" y="2628900"/>
              <a:ext cx="1600200" cy="121920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9" idx="0"/>
            </p:cNvCxnSpPr>
            <p:nvPr/>
          </p:nvCxnSpPr>
          <p:spPr>
            <a:xfrm rot="16200000" flipH="1">
              <a:off x="4000500" y="2552700"/>
              <a:ext cx="1600200" cy="137160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provided in two aspects.</a:t>
            </a:r>
          </a:p>
          <a:p>
            <a:pPr lvl="1"/>
            <a:r>
              <a:rPr lang="en-US" dirty="0" smtClean="0"/>
              <a:t>Mutation – Monitoring agent is monitoring all the agents activities and terminates the agent if it is malfunctioning, responding slowly or not responding.</a:t>
            </a:r>
          </a:p>
          <a:p>
            <a:pPr lvl="1"/>
            <a:r>
              <a:rPr lang="en-US" dirty="0" smtClean="0"/>
              <a:t>Communication Security</a:t>
            </a:r>
          </a:p>
          <a:p>
            <a:pPr lvl="2"/>
            <a:r>
              <a:rPr lang="en-US" dirty="0" smtClean="0"/>
              <a:t>Secure SCADA Communications Protocol. </a:t>
            </a:r>
          </a:p>
          <a:p>
            <a:pPr lvl="3"/>
            <a:r>
              <a:rPr lang="en-US" dirty="0" smtClean="0"/>
              <a:t>HMAC for Message digest</a:t>
            </a:r>
          </a:p>
          <a:p>
            <a:pPr lvl="3"/>
            <a:r>
              <a:rPr lang="en-US" dirty="0" err="1" smtClean="0"/>
              <a:t>Diffie</a:t>
            </a:r>
            <a:r>
              <a:rPr lang="en-US" dirty="0" smtClean="0"/>
              <a:t>-Hellman for Key Exchange</a:t>
            </a:r>
          </a:p>
          <a:p>
            <a:pPr lvl="3"/>
            <a:r>
              <a:rPr lang="en-US" dirty="0" smtClean="0"/>
              <a:t>DNP3 for data transfer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066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 and Scope</a:t>
            </a:r>
          </a:p>
          <a:p>
            <a:r>
              <a:rPr lang="en-US" dirty="0" smtClean="0"/>
              <a:t>Hypothesis, Objectives and Proposed Methodology</a:t>
            </a:r>
          </a:p>
          <a:p>
            <a:pPr lvl="1"/>
            <a:r>
              <a:rPr lang="en-US" dirty="0" smtClean="0"/>
              <a:t>Proposed Design</a:t>
            </a:r>
          </a:p>
          <a:p>
            <a:pPr lvl="2"/>
            <a:r>
              <a:rPr lang="en-US" dirty="0" smtClean="0"/>
              <a:t>Extending  the existing FIPA with Mutation &amp; Intelligence for Power System Control and Protection</a:t>
            </a:r>
          </a:p>
          <a:p>
            <a:pPr lvl="2"/>
            <a:r>
              <a:rPr lang="en-US" dirty="0" smtClean="0"/>
              <a:t>Effective and Secure Agent Communication by  SSCP and DNP3</a:t>
            </a:r>
          </a:p>
          <a:p>
            <a:pPr lvl="1"/>
            <a:r>
              <a:rPr lang="en-US" dirty="0" smtClean="0"/>
              <a:t>Proposed Features</a:t>
            </a:r>
          </a:p>
          <a:p>
            <a:pPr lvl="2"/>
            <a:r>
              <a:rPr lang="en-US" dirty="0" smtClean="0"/>
              <a:t>Immediate Fault Restoration using Social ability of Agents</a:t>
            </a:r>
          </a:p>
          <a:p>
            <a:pPr lvl="2"/>
            <a:r>
              <a:rPr lang="en-US" dirty="0" smtClean="0"/>
              <a:t>Intelligent Monitoring of power system using Wide Area Control (WAC)</a:t>
            </a:r>
          </a:p>
          <a:p>
            <a:r>
              <a:rPr lang="en-US" dirty="0" smtClean="0"/>
              <a:t>Example Illustration</a:t>
            </a:r>
          </a:p>
          <a:p>
            <a:pPr lvl="1"/>
            <a:r>
              <a:rPr lang="en-US" dirty="0" smtClean="0"/>
              <a:t>Application Area 1: Power System Control </a:t>
            </a:r>
          </a:p>
          <a:p>
            <a:pPr lvl="1"/>
            <a:r>
              <a:rPr lang="en-US" dirty="0" smtClean="0"/>
              <a:t>Application Area 2: Power System Protection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- </a:t>
            </a:r>
            <a:r>
              <a:rPr lang="en-US" dirty="0" err="1" smtClean="0"/>
              <a:t>sscp</a:t>
            </a:r>
            <a:endParaRPr lang="en-US" dirty="0"/>
          </a:p>
        </p:txBody>
      </p:sp>
      <p:pic>
        <p:nvPicPr>
          <p:cNvPr id="2050" name="Picture 2" descr="C:\Users\Dove\Documents\My Dropbox\Thesis documents\Thesis writing\SCADA\figures\hma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5686035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– dnp3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686800" cy="2879725"/>
          </a:xfrm>
        </p:spPr>
        <p:txBody>
          <a:bodyPr/>
          <a:lstStyle/>
          <a:p>
            <a:r>
              <a:rPr lang="en-US" dirty="0" smtClean="0"/>
              <a:t>DNP3 provides</a:t>
            </a:r>
          </a:p>
          <a:p>
            <a:pPr lvl="1"/>
            <a:r>
              <a:rPr lang="en-US" dirty="0" smtClean="0"/>
              <a:t>Link layer responsibility</a:t>
            </a:r>
          </a:p>
          <a:p>
            <a:pPr lvl="1"/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CRC checks</a:t>
            </a:r>
          </a:p>
          <a:p>
            <a:pPr lvl="1"/>
            <a:r>
              <a:rPr lang="en-US" dirty="0" smtClean="0"/>
              <a:t>Link layer confirmation</a:t>
            </a:r>
            <a:endParaRPr lang="en-US" dirty="0"/>
          </a:p>
        </p:txBody>
      </p:sp>
      <p:pic>
        <p:nvPicPr>
          <p:cNvPr id="83970" name="Picture 2" descr="C:\Users\Dove\Documents\My Dropbox\Thesis documents\Thesis writing\SCADA\figures\dnp3fr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68631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Wide Area system centric controller and observer (WASCCO) in BSAC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A wide-area neural network module is placed in the Supervisory agent (BSAC).</a:t>
            </a:r>
          </a:p>
          <a:p>
            <a:r>
              <a:rPr lang="en-US" dirty="0" smtClean="0"/>
              <a:t>It obtains the information from all outstation agents (BMACs)</a:t>
            </a:r>
          </a:p>
          <a:p>
            <a:r>
              <a:rPr lang="en-US" dirty="0" smtClean="0"/>
              <a:t>WASCCO is trained to detect abnormal conditions in the power system</a:t>
            </a:r>
          </a:p>
          <a:p>
            <a:r>
              <a:rPr lang="en-US" dirty="0" smtClean="0"/>
              <a:t>A control signal is sent to the outstation which regulates the speed of the generators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WASCCO</a:t>
            </a:r>
            <a:endParaRPr lang="en-US" dirty="0"/>
          </a:p>
        </p:txBody>
      </p:sp>
      <p:grpSp>
        <p:nvGrpSpPr>
          <p:cNvPr id="37889" name="Group 1"/>
          <p:cNvGrpSpPr>
            <a:grpSpLocks/>
          </p:cNvGrpSpPr>
          <p:nvPr/>
        </p:nvGrpSpPr>
        <p:grpSpPr bwMode="auto">
          <a:xfrm>
            <a:off x="381000" y="1371600"/>
            <a:ext cx="5029200" cy="1981200"/>
            <a:chOff x="2255" y="3233"/>
            <a:chExt cx="6956" cy="2350"/>
          </a:xfrm>
        </p:grpSpPr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4510" y="3233"/>
              <a:ext cx="2799" cy="2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WASCCO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891" name="AutoShape 3"/>
            <p:cNvCxnSpPr>
              <a:cxnSpLocks noChangeShapeType="1"/>
            </p:cNvCxnSpPr>
            <p:nvPr/>
          </p:nvCxnSpPr>
          <p:spPr bwMode="auto">
            <a:xfrm>
              <a:off x="2948" y="3517"/>
              <a:ext cx="15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892" name="AutoShape 4"/>
            <p:cNvCxnSpPr>
              <a:cxnSpLocks noChangeShapeType="1"/>
            </p:cNvCxnSpPr>
            <p:nvPr/>
          </p:nvCxnSpPr>
          <p:spPr bwMode="auto">
            <a:xfrm>
              <a:off x="2948" y="3885"/>
              <a:ext cx="15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893" name="AutoShape 5"/>
            <p:cNvCxnSpPr>
              <a:cxnSpLocks noChangeShapeType="1"/>
            </p:cNvCxnSpPr>
            <p:nvPr/>
          </p:nvCxnSpPr>
          <p:spPr bwMode="auto">
            <a:xfrm>
              <a:off x="7309" y="3654"/>
              <a:ext cx="12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7894" name="AutoShape 6"/>
            <p:cNvCxnSpPr>
              <a:cxnSpLocks noChangeShapeType="1"/>
            </p:cNvCxnSpPr>
            <p:nvPr/>
          </p:nvCxnSpPr>
          <p:spPr bwMode="auto">
            <a:xfrm>
              <a:off x="7309" y="4345"/>
              <a:ext cx="12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7895" name="AutoShape 7"/>
            <p:cNvCxnSpPr>
              <a:cxnSpLocks noChangeShapeType="1"/>
            </p:cNvCxnSpPr>
            <p:nvPr/>
          </p:nvCxnSpPr>
          <p:spPr bwMode="auto">
            <a:xfrm>
              <a:off x="7309" y="5091"/>
              <a:ext cx="12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7896" name="AutoShape 8"/>
            <p:cNvCxnSpPr>
              <a:cxnSpLocks noChangeShapeType="1"/>
            </p:cNvCxnSpPr>
            <p:nvPr/>
          </p:nvCxnSpPr>
          <p:spPr bwMode="auto">
            <a:xfrm>
              <a:off x="2948" y="4213"/>
              <a:ext cx="15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897" name="AutoShape 9"/>
            <p:cNvCxnSpPr>
              <a:cxnSpLocks noChangeShapeType="1"/>
            </p:cNvCxnSpPr>
            <p:nvPr/>
          </p:nvCxnSpPr>
          <p:spPr bwMode="auto">
            <a:xfrm>
              <a:off x="2948" y="4568"/>
              <a:ext cx="15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898" name="AutoShape 10"/>
            <p:cNvCxnSpPr>
              <a:cxnSpLocks noChangeShapeType="1"/>
            </p:cNvCxnSpPr>
            <p:nvPr/>
          </p:nvCxnSpPr>
          <p:spPr bwMode="auto">
            <a:xfrm>
              <a:off x="2948" y="4947"/>
              <a:ext cx="15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899" name="AutoShape 11"/>
            <p:cNvCxnSpPr>
              <a:cxnSpLocks noChangeShapeType="1"/>
            </p:cNvCxnSpPr>
            <p:nvPr/>
          </p:nvCxnSpPr>
          <p:spPr bwMode="auto">
            <a:xfrm>
              <a:off x="2948" y="5380"/>
              <a:ext cx="15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2255" y="3352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W1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2255" y="3742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Vt1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2255" y="4072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W2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2255" y="4374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Vt2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2255" y="4789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W3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2255" y="5204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Vt3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8708" y="3468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Δ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V1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8708" y="4213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Δ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V2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8708" y="4947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Δ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V3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909" name="Group 21"/>
          <p:cNvGrpSpPr>
            <a:grpSpLocks/>
          </p:cNvGrpSpPr>
          <p:nvPr/>
        </p:nvGrpSpPr>
        <p:grpSpPr bwMode="auto">
          <a:xfrm>
            <a:off x="3810000" y="2895600"/>
            <a:ext cx="4953000" cy="3733800"/>
            <a:chOff x="3111" y="6874"/>
            <a:chExt cx="6887" cy="5298"/>
          </a:xfrm>
        </p:grpSpPr>
        <p:sp>
          <p:nvSpPr>
            <p:cNvPr id="37910" name="Oval 22"/>
            <p:cNvSpPr>
              <a:spLocks noChangeArrowheads="1"/>
            </p:cNvSpPr>
            <p:nvPr/>
          </p:nvSpPr>
          <p:spPr bwMode="auto">
            <a:xfrm>
              <a:off x="4646" y="6874"/>
              <a:ext cx="5352" cy="52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7911" name="AutoShape 23"/>
            <p:cNvCxnSpPr>
              <a:cxnSpLocks noChangeShapeType="1"/>
            </p:cNvCxnSpPr>
            <p:nvPr/>
          </p:nvCxnSpPr>
          <p:spPr bwMode="auto">
            <a:xfrm>
              <a:off x="3804" y="9292"/>
              <a:ext cx="2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3111" y="9102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Δ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Vi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3" name="Oval 25"/>
            <p:cNvSpPr>
              <a:spLocks noChangeArrowheads="1"/>
            </p:cNvSpPr>
            <p:nvPr/>
          </p:nvSpPr>
          <p:spPr bwMode="auto">
            <a:xfrm>
              <a:off x="6140" y="8776"/>
              <a:ext cx="992" cy="9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914" name="AutoShape 26"/>
            <p:cNvCxnSpPr>
              <a:cxnSpLocks noChangeShapeType="1"/>
            </p:cNvCxnSpPr>
            <p:nvPr/>
          </p:nvCxnSpPr>
          <p:spPr bwMode="auto">
            <a:xfrm>
              <a:off x="7132" y="9292"/>
              <a:ext cx="11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15" name="AutoShape 27"/>
            <p:cNvCxnSpPr>
              <a:cxnSpLocks noChangeShapeType="1"/>
            </p:cNvCxnSpPr>
            <p:nvPr/>
          </p:nvCxnSpPr>
          <p:spPr bwMode="auto">
            <a:xfrm>
              <a:off x="6608" y="7988"/>
              <a:ext cx="0" cy="7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7916" name="Group 28"/>
            <p:cNvGrpSpPr>
              <a:grpSpLocks/>
            </p:cNvGrpSpPr>
            <p:nvPr/>
          </p:nvGrpSpPr>
          <p:grpSpPr bwMode="auto">
            <a:xfrm>
              <a:off x="7256" y="9292"/>
              <a:ext cx="1997" cy="1752"/>
              <a:chOff x="7256" y="9292"/>
              <a:chExt cx="1997" cy="1752"/>
            </a:xfrm>
          </p:grpSpPr>
          <p:cxnSp>
            <p:nvCxnSpPr>
              <p:cNvPr id="37917" name="AutoShape 29"/>
              <p:cNvCxnSpPr>
                <a:cxnSpLocks noChangeShapeType="1"/>
              </p:cNvCxnSpPr>
              <p:nvPr/>
            </p:nvCxnSpPr>
            <p:spPr bwMode="auto">
              <a:xfrm>
                <a:off x="8273" y="9292"/>
                <a:ext cx="0" cy="92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7918" name="Rectangle 30"/>
              <p:cNvSpPr>
                <a:spLocks noChangeArrowheads="1"/>
              </p:cNvSpPr>
              <p:nvPr/>
            </p:nvSpPr>
            <p:spPr bwMode="auto">
              <a:xfrm>
                <a:off x="7256" y="10216"/>
                <a:ext cx="1997" cy="8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Exciter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8111" y="7686"/>
              <a:ext cx="503" cy="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G</a:t>
              </a:r>
              <a:r>
                <a:rPr kumimoji="0" lang="en-US" sz="2400" b="0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i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5964" y="7198"/>
              <a:ext cx="1279" cy="6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Other ctrl signals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/>
          <a:lstStyle/>
          <a:p>
            <a:r>
              <a:rPr lang="en-US" dirty="0" smtClean="0"/>
              <a:t>WASCCO - DESIGN</a:t>
            </a:r>
            <a:endParaRPr lang="en-US" dirty="0"/>
          </a:p>
        </p:txBody>
      </p:sp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838200" y="1219200"/>
            <a:ext cx="7086599" cy="5279667"/>
            <a:chOff x="1209" y="9401"/>
            <a:chExt cx="10715" cy="9100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6094" y="14576"/>
              <a:ext cx="1264" cy="462"/>
              <a:chOff x="5488" y="7050"/>
              <a:chExt cx="1264" cy="462"/>
            </a:xfrm>
          </p:grpSpPr>
          <p:cxnSp>
            <p:nvCxnSpPr>
              <p:cNvPr id="80900" name="AutoShape 4"/>
              <p:cNvCxnSpPr>
                <a:cxnSpLocks noChangeShapeType="1"/>
              </p:cNvCxnSpPr>
              <p:nvPr/>
            </p:nvCxnSpPr>
            <p:spPr bwMode="auto">
              <a:xfrm>
                <a:off x="5488" y="7512"/>
                <a:ext cx="126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0901" name="AutoShape 5"/>
              <p:cNvCxnSpPr>
                <a:cxnSpLocks noChangeShapeType="1"/>
              </p:cNvCxnSpPr>
              <p:nvPr/>
            </p:nvCxnSpPr>
            <p:spPr bwMode="auto">
              <a:xfrm flipV="1">
                <a:off x="6752" y="7050"/>
                <a:ext cx="0" cy="4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1209" y="9401"/>
              <a:ext cx="10715" cy="9100"/>
              <a:chOff x="611" y="1875"/>
              <a:chExt cx="10715" cy="9100"/>
            </a:xfrm>
          </p:grpSpPr>
          <p:cxnSp>
            <p:nvCxnSpPr>
              <p:cNvPr id="80903" name="AutoShape 7"/>
              <p:cNvCxnSpPr>
                <a:cxnSpLocks noChangeShapeType="1"/>
              </p:cNvCxnSpPr>
              <p:nvPr/>
            </p:nvCxnSpPr>
            <p:spPr bwMode="auto">
              <a:xfrm>
                <a:off x="3843" y="6031"/>
                <a:ext cx="0" cy="7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0904" name="AutoShape 8"/>
              <p:cNvCxnSpPr>
                <a:cxnSpLocks noChangeShapeType="1"/>
              </p:cNvCxnSpPr>
              <p:nvPr/>
            </p:nvCxnSpPr>
            <p:spPr bwMode="auto">
              <a:xfrm>
                <a:off x="1209" y="7512"/>
                <a:ext cx="427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80905" name="Group 9"/>
              <p:cNvGrpSpPr>
                <a:grpSpLocks/>
              </p:cNvGrpSpPr>
              <p:nvPr/>
            </p:nvGrpSpPr>
            <p:grpSpPr bwMode="auto">
              <a:xfrm>
                <a:off x="611" y="1875"/>
                <a:ext cx="10715" cy="9100"/>
                <a:chOff x="611" y="1875"/>
                <a:chExt cx="10715" cy="9100"/>
              </a:xfrm>
            </p:grpSpPr>
            <p:sp>
              <p:nvSpPr>
                <p:cNvPr id="8090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23" y="5960"/>
                  <a:ext cx="1838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P</a:t>
                  </a:r>
                  <a:r>
                    <a:rPr kumimoji="0" lang="en-US" sz="14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k-1</a:t>
                  </a:r>
                  <a:r>
                    <a:rPr kumimoji="0" lang="en-US" sz="1400" b="0" i="0" u="none" strike="noStrike" cap="none" normalizeH="0" baseline="3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n </a:t>
                  </a: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(w, </a:t>
                  </a:r>
                  <a:r>
                    <a:rPr kumimoji="0" lang="en-US" sz="14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Vt</a:t>
                  </a: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, ctrl)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80907" name="Group 11"/>
                <p:cNvGrpSpPr>
                  <a:grpSpLocks/>
                </p:cNvGrpSpPr>
                <p:nvPr/>
              </p:nvGrpSpPr>
              <p:grpSpPr bwMode="auto">
                <a:xfrm>
                  <a:off x="611" y="1875"/>
                  <a:ext cx="10715" cy="9100"/>
                  <a:chOff x="611" y="1875"/>
                  <a:chExt cx="10715" cy="9100"/>
                </a:xfrm>
              </p:grpSpPr>
              <p:cxnSp>
                <p:nvCxnSpPr>
                  <p:cNvPr id="80908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598" y="9887"/>
                    <a:ext cx="0" cy="57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8090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06" y="10412"/>
                    <a:ext cx="1325" cy="5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C</a:t>
                    </a:r>
                    <a:r>
                      <a:rPr kumimoji="0" lang="en-US" sz="1400" b="0" i="0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k</a:t>
                    </a:r>
                    <a:r>
                      <a:rPr kumimoji="0" lang="en-US" sz="1400" b="0" i="0" u="none" strike="noStrike" cap="none" normalizeH="0" baseline="30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n</a:t>
                    </a:r>
                    <a:r>
                      <a: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 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(w, </a:t>
                    </a:r>
                    <a:r>
                      <a:rPr kumimoji="0" lang="en-US" sz="1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Vt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)</a:t>
                    </a:r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9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207" y="5787"/>
                    <a:ext cx="1872" cy="12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WANNID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91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02" y="6685"/>
                    <a:ext cx="693" cy="2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TDL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9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602" y="6293"/>
                    <a:ext cx="693" cy="2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TDL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80913" name="AutoShape 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43" y="5919"/>
                    <a:ext cx="236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80914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43" y="6442"/>
                    <a:ext cx="759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80915" name="AutoShape 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43" y="6833"/>
                    <a:ext cx="759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80916" name="AutoShape 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6428"/>
                    <a:ext cx="912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80917" name="AutoShape 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5" y="6819"/>
                    <a:ext cx="912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809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3" y="5256"/>
                    <a:ext cx="1648" cy="5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P</a:t>
                    </a:r>
                    <a:r>
                      <a:rPr kumimoji="0" lang="en-US" sz="1400" b="0" i="0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k</a:t>
                    </a:r>
                    <a:r>
                      <a:rPr kumimoji="0" lang="en-US" sz="1400" b="0" i="0" u="none" strike="noStrike" cap="none" normalizeH="0" baseline="30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n</a:t>
                    </a:r>
                    <a:r>
                      <a: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 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(w, </a:t>
                    </a:r>
                    <a:r>
                      <a:rPr kumimoji="0" lang="en-US" sz="1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Vt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, ctrl)</a:t>
                    </a:r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91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18" y="5678"/>
                    <a:ext cx="1543" cy="53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W</a:t>
                    </a:r>
                    <a:r>
                      <a:rPr kumimoji="0" lang="en-US" sz="1400" b="0" i="0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k</a:t>
                    </a:r>
                    <a:r>
                      <a:rPr kumimoji="0" lang="en-US" sz="1400" b="0" i="0" u="none" strike="noStrike" cap="none" normalizeH="0" baseline="30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n</a:t>
                    </a:r>
                    <a:r>
                      <a: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 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(w, </a:t>
                    </a:r>
                    <a:r>
                      <a:rPr kumimoji="0" lang="en-US" sz="1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Vt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)</a:t>
                    </a:r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9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8581" y="8939"/>
                    <a:ext cx="1979" cy="94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Critic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80921" name="AutoShape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079" y="6214"/>
                    <a:ext cx="64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80922" name="AutoShape 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22" y="6214"/>
                    <a:ext cx="1" cy="278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809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736" y="7825"/>
                    <a:ext cx="693" cy="2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TDL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9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938" y="7825"/>
                    <a:ext cx="693" cy="2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TDL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80925" name="AutoShape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22" y="6833"/>
                    <a:ext cx="52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80926" name="AutoShape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251" y="6833"/>
                    <a:ext cx="0" cy="992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80927" name="AutoShape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22" y="6685"/>
                    <a:ext cx="134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80928" name="AutoShape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071" y="6685"/>
                    <a:ext cx="0" cy="114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80929" name="AutoShape 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251" y="8083"/>
                    <a:ext cx="1" cy="91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80930" name="AutoShape 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071" y="8083"/>
                    <a:ext cx="0" cy="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8093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8" y="8270"/>
                    <a:ext cx="1137" cy="42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W</a:t>
                    </a:r>
                    <a:r>
                      <a:rPr kumimoji="0" lang="en-US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k-1</a:t>
                    </a:r>
                    <a:r>
                      <a:rPr kumimoji="0" lang="en-US" sz="11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n </a:t>
                    </a:r>
                    <a:r>
                      <a: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(w, </a:t>
                    </a:r>
                    <a:r>
                      <a:rPr kumimoji="0" lang="en-US" sz="11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Vt</a:t>
                    </a:r>
                    <a:r>
                      <a: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)</a:t>
                    </a:r>
                    <a:endPara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93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1" y="8200"/>
                    <a:ext cx="1115" cy="42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W</a:t>
                    </a:r>
                    <a:r>
                      <a:rPr kumimoji="0" lang="en-US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k-2</a:t>
                    </a:r>
                    <a:r>
                      <a:rPr kumimoji="0" lang="en-US" sz="11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n </a:t>
                    </a:r>
                    <a:r>
                      <a: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(w, </a:t>
                    </a:r>
                    <a:r>
                      <a:rPr kumimoji="0" lang="en-US" sz="11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Vt</a:t>
                    </a:r>
                    <a:r>
                      <a: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)</a:t>
                    </a:r>
                    <a:endPara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93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2" y="6258"/>
                    <a:ext cx="945" cy="42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A</a:t>
                    </a:r>
                    <a:r>
                      <a:rPr kumimoji="0" lang="en-US" sz="1600" b="0" i="0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k</a:t>
                    </a:r>
                    <a:r>
                      <a:rPr kumimoji="0" lang="en-US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 </a:t>
                    </a:r>
                    <a:r>
                      <a: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(ctrl)</a:t>
                    </a:r>
                    <a:endParaRPr kumimoji="0" lang="en-US" sz="2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8093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611" y="1875"/>
                    <a:ext cx="7010" cy="5637"/>
                    <a:chOff x="611" y="1875"/>
                    <a:chExt cx="7010" cy="5637"/>
                  </a:xfrm>
                </p:grpSpPr>
                <p:sp>
                  <p:nvSpPr>
                    <p:cNvPr id="80935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1875"/>
                      <a:ext cx="1660" cy="48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Plant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80936" name="AutoShape 4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43" y="2934"/>
                      <a:ext cx="3778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80937" name="AutoShape 4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43" y="2934"/>
                      <a:ext cx="0" cy="311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80938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2" y="3179"/>
                      <a:ext cx="1135" cy="42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(w,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093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1" y="3505"/>
                      <a:ext cx="1372" cy="13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0940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4578"/>
                      <a:ext cx="693" cy="25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TDL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0941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4171"/>
                      <a:ext cx="693" cy="25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TDL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80942" name="AutoShape 46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983" y="3608"/>
                      <a:ext cx="186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80943" name="AutoShape 4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437" y="4266"/>
                      <a:ext cx="406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80944" name="AutoShape 48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983" y="4266"/>
                      <a:ext cx="76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80945" name="AutoShape 4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437" y="4741"/>
                      <a:ext cx="406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80946" name="AutoShape 5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983" y="4741"/>
                      <a:ext cx="76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80947" name="AutoShape 5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09" y="4836"/>
                      <a:ext cx="0" cy="267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80948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24" y="3653"/>
                      <a:ext cx="1276" cy="4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k-1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(w,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0949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76" y="4974"/>
                      <a:ext cx="1266" cy="36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k-2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(w,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80950" name="AutoShape 5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752" y="2078"/>
                      <a:ext cx="869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80951" name="AutoShape 5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621" y="2078"/>
                      <a:ext cx="0" cy="85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80952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1209" y="2158"/>
                      <a:ext cx="0" cy="134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80953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09" y="2158"/>
                      <a:ext cx="3883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</p:grpSp>
          </p:grpSp>
        </p:grpSp>
      </p:grpSp>
      <p:sp>
        <p:nvSpPr>
          <p:cNvPr id="59" name="TextBox 58"/>
          <p:cNvSpPr txBox="1"/>
          <p:nvPr/>
        </p:nvSpPr>
        <p:spPr>
          <a:xfrm>
            <a:off x="838200" y="5029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latin typeface="Calibri" pitchFamily="34" charset="0"/>
                <a:cs typeface="Arial" pitchFamily="34" charset="0"/>
              </a:rPr>
              <a:t>k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– Plant output at time ‘k’</a:t>
            </a:r>
          </a:p>
          <a:p>
            <a:r>
              <a:rPr lang="en-US" dirty="0" err="1" smtClean="0">
                <a:latin typeface="Calibri" pitchFamily="34" charset="0"/>
                <a:cs typeface="Arial" pitchFamily="34" charset="0"/>
              </a:rPr>
              <a:t>A</a:t>
            </a:r>
            <a:r>
              <a:rPr lang="en-US" baseline="-25000" dirty="0" err="1" smtClean="0">
                <a:latin typeface="Calibri" pitchFamily="34" charset="0"/>
                <a:cs typeface="Arial" pitchFamily="34" charset="0"/>
              </a:rPr>
              <a:t>k</a:t>
            </a:r>
            <a:r>
              <a:rPr lang="en-US" baseline="-250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-  Action output at time ‘k’</a:t>
            </a:r>
            <a:endParaRPr lang="en-US" baseline="-25000" dirty="0" smtClean="0">
              <a:latin typeface="Calibri" pitchFamily="34" charset="0"/>
              <a:cs typeface="Arial" pitchFamily="34" charset="0"/>
            </a:endParaRPr>
          </a:p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W</a:t>
            </a:r>
            <a:r>
              <a:rPr lang="en-US" baseline="-25000" dirty="0" smtClean="0">
                <a:latin typeface="Calibri" pitchFamily="34" charset="0"/>
                <a:cs typeface="Arial" pitchFamily="34" charset="0"/>
              </a:rPr>
              <a:t>k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– WANNID output at time ‘k’</a:t>
            </a:r>
            <a:endParaRPr lang="en-US" baseline="-25000" dirty="0" smtClean="0">
              <a:latin typeface="Calibri" pitchFamily="34" charset="0"/>
              <a:cs typeface="Arial" pitchFamily="34" charset="0"/>
            </a:endParaRPr>
          </a:p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C</a:t>
            </a:r>
            <a:r>
              <a:rPr lang="en-US" baseline="-25000" dirty="0" smtClean="0">
                <a:latin typeface="Calibri" pitchFamily="34" charset="0"/>
                <a:cs typeface="Arial" pitchFamily="34" charset="0"/>
              </a:rPr>
              <a:t>k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- Critic output at time ‘k’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WADCCO – DESIGN…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Enhancing utility function including the following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MRAC control signal</a:t>
            </a:r>
          </a:p>
          <a:p>
            <a:r>
              <a:rPr lang="en-US" dirty="0" smtClean="0"/>
              <a:t>Lambda Backtracking</a:t>
            </a:r>
          </a:p>
          <a:p>
            <a:pPr lvl="1"/>
            <a:r>
              <a:rPr lang="en-US" dirty="0" smtClean="0"/>
              <a:t>More effective learning method</a:t>
            </a:r>
          </a:p>
          <a:p>
            <a:pPr lvl="1"/>
            <a:r>
              <a:rPr lang="en-US" dirty="0" smtClean="0"/>
              <a:t>(1-λ) + (1- λ) λ + (1- λ) λ</a:t>
            </a:r>
            <a:r>
              <a:rPr lang="en-US" baseline="30000" dirty="0" smtClean="0"/>
              <a:t>2</a:t>
            </a:r>
            <a:r>
              <a:rPr lang="en-US" dirty="0" smtClean="0"/>
              <a:t> + . . 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Up to ‘n’ steps</a:t>
            </a:r>
          </a:p>
          <a:p>
            <a:pPr lvl="2"/>
            <a:r>
              <a:rPr lang="en-US" dirty="0" smtClean="0"/>
              <a:t>Weight = λ</a:t>
            </a:r>
            <a:r>
              <a:rPr lang="en-US" baseline="30000" dirty="0" smtClean="0"/>
              <a:t>n-1</a:t>
            </a:r>
            <a:endParaRPr lang="en-US" dirty="0" smtClean="0"/>
          </a:p>
          <a:p>
            <a:r>
              <a:rPr lang="en-US" dirty="0" smtClean="0"/>
              <a:t>Prioritizing values</a:t>
            </a:r>
          </a:p>
          <a:p>
            <a:r>
              <a:rPr lang="en-US" dirty="0" smtClean="0"/>
              <a:t>Integrating with local controllers</a:t>
            </a:r>
          </a:p>
          <a:p>
            <a:pPr lvl="1"/>
            <a:r>
              <a:rPr lang="en-US" dirty="0" smtClean="0"/>
              <a:t>k*</a:t>
            </a:r>
            <a:r>
              <a:rPr lang="en-US" dirty="0" err="1" smtClean="0"/>
              <a:t>U</a:t>
            </a:r>
            <a:r>
              <a:rPr lang="en-US" baseline="-25000" dirty="0" err="1" smtClean="0"/>
              <a:t>nn</a:t>
            </a:r>
            <a:r>
              <a:rPr lang="en-US" dirty="0" smtClean="0"/>
              <a:t>+(</a:t>
            </a:r>
            <a:r>
              <a:rPr lang="en-US" dirty="0" smtClean="0"/>
              <a:t>1-k)*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local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Illustration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103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1084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Example Illustration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the agents in all the buses are started running.</a:t>
            </a:r>
          </a:p>
          <a:p>
            <a:r>
              <a:rPr lang="en-US" dirty="0" smtClean="0"/>
              <a:t>Periodic communication between BMAC and BSAC are done.</a:t>
            </a:r>
          </a:p>
          <a:p>
            <a:r>
              <a:rPr lang="en-US" dirty="0" smtClean="0"/>
              <a:t>If a fault occurs and is identified by the agent in that node, it will inform the BSAC.</a:t>
            </a:r>
          </a:p>
          <a:p>
            <a:r>
              <a:rPr lang="en-US" dirty="0" smtClean="0"/>
              <a:t>If an agent finds a fault in the neighbor node by periodic communication, it will inform the BSAC </a:t>
            </a:r>
            <a:r>
              <a:rPr lang="en-US" dirty="0" smtClean="0"/>
              <a:t>immediately and necessary action will be taken.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1</a:t>
            </a:r>
            <a:endParaRPr lang="en-US" dirty="0"/>
          </a:p>
        </p:txBody>
      </p:sp>
      <p:cxnSp>
        <p:nvCxnSpPr>
          <p:cNvPr id="139" name="Straight Arrow Connector 138"/>
          <p:cNvCxnSpPr/>
          <p:nvPr/>
        </p:nvCxnSpPr>
        <p:spPr>
          <a:xfrm rot="16200000" flipV="1">
            <a:off x="3657600" y="4267200"/>
            <a:ext cx="2057400" cy="17526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638800" y="6019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fault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rot="5400000">
            <a:off x="4000500" y="3314700"/>
            <a:ext cx="3048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4000500" y="3314700"/>
            <a:ext cx="3048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029200" y="47244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429000" y="3124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MW</a:t>
            </a:r>
            <a:endParaRPr lang="en-US" sz="12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75" name="Straight Connector 174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Arrow Connector 153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3657600" y="3733800"/>
            <a:ext cx="22860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3543300" y="3771900"/>
            <a:ext cx="3810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3581400" y="4038600"/>
            <a:ext cx="2286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5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1</a:t>
            </a:r>
            <a:endParaRPr lang="en-US" dirty="0"/>
          </a:p>
        </p:txBody>
      </p:sp>
      <p:cxnSp>
        <p:nvCxnSpPr>
          <p:cNvPr id="139" name="Straight Arrow Connector 138"/>
          <p:cNvCxnSpPr/>
          <p:nvPr/>
        </p:nvCxnSpPr>
        <p:spPr>
          <a:xfrm rot="16200000" flipV="1">
            <a:off x="3657600" y="4267200"/>
            <a:ext cx="2057400" cy="17526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638800" y="6019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fault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4512945" y="3017520"/>
            <a:ext cx="1762125" cy="914400"/>
          </a:xfrm>
          <a:custGeom>
            <a:avLst/>
            <a:gdLst>
              <a:gd name="connsiteX0" fmla="*/ 13335 w 1762125"/>
              <a:gd name="connsiteY0" fmla="*/ 914400 h 914400"/>
              <a:gd name="connsiteX1" fmla="*/ 173355 w 1762125"/>
              <a:gd name="connsiteY1" fmla="*/ 502920 h 914400"/>
              <a:gd name="connsiteX2" fmla="*/ 1053465 w 1762125"/>
              <a:gd name="connsiteY2" fmla="*/ 80010 h 914400"/>
              <a:gd name="connsiteX3" fmla="*/ 1762125 w 1762125"/>
              <a:gd name="connsiteY3" fmla="*/ 2286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914400">
                <a:moveTo>
                  <a:pt x="13335" y="914400"/>
                </a:moveTo>
                <a:cubicBezTo>
                  <a:pt x="6667" y="778192"/>
                  <a:pt x="0" y="641985"/>
                  <a:pt x="173355" y="502920"/>
                </a:cubicBezTo>
                <a:cubicBezTo>
                  <a:pt x="346710" y="363855"/>
                  <a:pt x="788670" y="160020"/>
                  <a:pt x="1053465" y="80010"/>
                </a:cubicBezTo>
                <a:cubicBezTo>
                  <a:pt x="1318260" y="0"/>
                  <a:pt x="1540192" y="11430"/>
                  <a:pt x="1762125" y="2286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4000500" y="3314700"/>
            <a:ext cx="3048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 flipH="1">
            <a:off x="4000500" y="3314700"/>
            <a:ext cx="3048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029200" y="47244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429000" y="3124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MW</a:t>
            </a:r>
            <a:endParaRPr lang="en-US" sz="12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sp>
        <p:nvSpPr>
          <p:cNvPr id="159" name="Rectangle 158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Arrow Connector 172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657600" y="3733800"/>
            <a:ext cx="22860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>
            <a:off x="3543300" y="3771900"/>
            <a:ext cx="3810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3581400" y="4038600"/>
            <a:ext cx="2286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Explosion 1 211"/>
          <p:cNvSpPr/>
          <p:nvPr/>
        </p:nvSpPr>
        <p:spPr>
          <a:xfrm>
            <a:off x="6248400" y="1524000"/>
            <a:ext cx="2514600" cy="838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1"/>
            <a:ext cx="4724400" cy="3429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Power is the need for everything.</a:t>
            </a:r>
          </a:p>
          <a:p>
            <a:r>
              <a:rPr lang="en-US" dirty="0" smtClean="0"/>
              <a:t>Even few minutes of power outage will lead to the degradation a nation’s economy.</a:t>
            </a:r>
          </a:p>
          <a:p>
            <a:r>
              <a:rPr lang="en-US" dirty="0" smtClean="0"/>
              <a:t>Power demand is now-a-days in peek because of population growth, bigger houses, etc,.</a:t>
            </a:r>
          </a:p>
          <a:p>
            <a:r>
              <a:rPr lang="en-US" dirty="0" smtClean="0"/>
              <a:t>Since the usage of power is increased, the power system is getting complex which lead also the protection to be more complex.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:\powerdeman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219200"/>
            <a:ext cx="3844543" cy="3352800"/>
          </a:xfrm>
          <a:prstGeom prst="rect">
            <a:avLst/>
          </a:prstGeom>
          <a:noFill/>
        </p:spPr>
      </p:pic>
      <p:pic>
        <p:nvPicPr>
          <p:cNvPr id="1027" name="Picture 3" descr="F:\bigscreen_samsung_lcd_32_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181600"/>
            <a:ext cx="1809750" cy="1447800"/>
          </a:xfrm>
          <a:prstGeom prst="rect">
            <a:avLst/>
          </a:prstGeom>
          <a:noFill/>
        </p:spPr>
      </p:pic>
      <p:pic>
        <p:nvPicPr>
          <p:cNvPr id="1028" name="Picture 4" descr="F:\sony_hd_workstation_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181600"/>
            <a:ext cx="2085203" cy="1371600"/>
          </a:xfrm>
          <a:prstGeom prst="rect">
            <a:avLst/>
          </a:prstGeom>
          <a:noFill/>
        </p:spPr>
      </p:pic>
      <p:pic>
        <p:nvPicPr>
          <p:cNvPr id="1029" name="Picture 5" descr="F:\home-theater-system-setu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5181600"/>
            <a:ext cx="1371600" cy="1385789"/>
          </a:xfrm>
          <a:prstGeom prst="rect">
            <a:avLst/>
          </a:prstGeom>
          <a:noFill/>
        </p:spPr>
      </p:pic>
      <p:pic>
        <p:nvPicPr>
          <p:cNvPr id="1030" name="Picture 6" descr="F:\window-air-conditioner-sp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105400"/>
            <a:ext cx="1600200" cy="1445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5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1</a:t>
            </a:r>
            <a:endParaRPr lang="en-US" dirty="0"/>
          </a:p>
        </p:txBody>
      </p:sp>
      <p:cxnSp>
        <p:nvCxnSpPr>
          <p:cNvPr id="139" name="Straight Arrow Connector 138"/>
          <p:cNvCxnSpPr/>
          <p:nvPr/>
        </p:nvCxnSpPr>
        <p:spPr>
          <a:xfrm rot="16200000" flipV="1">
            <a:off x="3657600" y="4267200"/>
            <a:ext cx="2057400" cy="17526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638800" y="6019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fault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4512945" y="3017520"/>
            <a:ext cx="1762125" cy="914400"/>
          </a:xfrm>
          <a:custGeom>
            <a:avLst/>
            <a:gdLst>
              <a:gd name="connsiteX0" fmla="*/ 13335 w 1762125"/>
              <a:gd name="connsiteY0" fmla="*/ 914400 h 914400"/>
              <a:gd name="connsiteX1" fmla="*/ 173355 w 1762125"/>
              <a:gd name="connsiteY1" fmla="*/ 502920 h 914400"/>
              <a:gd name="connsiteX2" fmla="*/ 1053465 w 1762125"/>
              <a:gd name="connsiteY2" fmla="*/ 80010 h 914400"/>
              <a:gd name="connsiteX3" fmla="*/ 1762125 w 1762125"/>
              <a:gd name="connsiteY3" fmla="*/ 2286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914400">
                <a:moveTo>
                  <a:pt x="13335" y="914400"/>
                </a:moveTo>
                <a:cubicBezTo>
                  <a:pt x="6667" y="778192"/>
                  <a:pt x="0" y="641985"/>
                  <a:pt x="173355" y="502920"/>
                </a:cubicBezTo>
                <a:cubicBezTo>
                  <a:pt x="346710" y="363855"/>
                  <a:pt x="788670" y="160020"/>
                  <a:pt x="1053465" y="80010"/>
                </a:cubicBezTo>
                <a:cubicBezTo>
                  <a:pt x="1318260" y="0"/>
                  <a:pt x="1540192" y="11430"/>
                  <a:pt x="1762125" y="2286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4674870" y="2552700"/>
            <a:ext cx="1794510" cy="384810"/>
          </a:xfrm>
          <a:custGeom>
            <a:avLst/>
            <a:gdLst>
              <a:gd name="connsiteX0" fmla="*/ 1794510 w 1794510"/>
              <a:gd name="connsiteY0" fmla="*/ 384810 h 384810"/>
              <a:gd name="connsiteX1" fmla="*/ 1165860 w 1794510"/>
              <a:gd name="connsiteY1" fmla="*/ 41910 h 384810"/>
              <a:gd name="connsiteX2" fmla="*/ 0 w 1794510"/>
              <a:gd name="connsiteY2" fmla="*/ 133350 h 38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510" h="384810">
                <a:moveTo>
                  <a:pt x="1794510" y="384810"/>
                </a:moveTo>
                <a:cubicBezTo>
                  <a:pt x="1629727" y="234315"/>
                  <a:pt x="1464945" y="83820"/>
                  <a:pt x="1165860" y="41910"/>
                </a:cubicBezTo>
                <a:cubicBezTo>
                  <a:pt x="866775" y="0"/>
                  <a:pt x="433387" y="66675"/>
                  <a:pt x="0" y="13335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4469130" y="3143250"/>
            <a:ext cx="2091690" cy="2465070"/>
          </a:xfrm>
          <a:custGeom>
            <a:avLst/>
            <a:gdLst>
              <a:gd name="connsiteX0" fmla="*/ 2091690 w 2091690"/>
              <a:gd name="connsiteY0" fmla="*/ 0 h 2465070"/>
              <a:gd name="connsiteX1" fmla="*/ 1828800 w 2091690"/>
              <a:gd name="connsiteY1" fmla="*/ 1245870 h 2465070"/>
              <a:gd name="connsiteX2" fmla="*/ 754380 w 2091690"/>
              <a:gd name="connsiteY2" fmla="*/ 2297430 h 2465070"/>
              <a:gd name="connsiteX3" fmla="*/ 0 w 2091690"/>
              <a:gd name="connsiteY3" fmla="*/ 2251710 h 246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1690" h="2465070">
                <a:moveTo>
                  <a:pt x="2091690" y="0"/>
                </a:moveTo>
                <a:cubicBezTo>
                  <a:pt x="2071687" y="431482"/>
                  <a:pt x="2051685" y="862965"/>
                  <a:pt x="1828800" y="1245870"/>
                </a:cubicBezTo>
                <a:cubicBezTo>
                  <a:pt x="1605915" y="1628775"/>
                  <a:pt x="1059180" y="2129790"/>
                  <a:pt x="754380" y="2297430"/>
                </a:cubicBezTo>
                <a:cubicBezTo>
                  <a:pt x="449580" y="2465070"/>
                  <a:pt x="224790" y="2358390"/>
                  <a:pt x="0" y="225171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4000500" y="3314700"/>
            <a:ext cx="3048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4000500" y="3314700"/>
            <a:ext cx="3048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029200" y="47244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429000" y="3124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MW</a:t>
            </a:r>
            <a:endParaRPr lang="en-US" sz="12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sp>
        <p:nvSpPr>
          <p:cNvPr id="163" name="Rectangle 162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73" name="Straight Connector 172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Straight Arrow Connector 174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3657600" y="3733800"/>
            <a:ext cx="22860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3543300" y="3771900"/>
            <a:ext cx="3810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3581400" y="4038600"/>
            <a:ext cx="2286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xplosion 1 209"/>
          <p:cNvSpPr/>
          <p:nvPr/>
        </p:nvSpPr>
        <p:spPr>
          <a:xfrm>
            <a:off x="6324600" y="4419600"/>
            <a:ext cx="25908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5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1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657600" y="3733800"/>
            <a:ext cx="22860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3543300" y="3771900"/>
            <a:ext cx="3810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1400" y="4038600"/>
            <a:ext cx="2286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3657600" y="4267200"/>
            <a:ext cx="2057400" cy="17526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638800" y="6019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fault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4512945" y="3017520"/>
            <a:ext cx="1762125" cy="914400"/>
          </a:xfrm>
          <a:custGeom>
            <a:avLst/>
            <a:gdLst>
              <a:gd name="connsiteX0" fmla="*/ 13335 w 1762125"/>
              <a:gd name="connsiteY0" fmla="*/ 914400 h 914400"/>
              <a:gd name="connsiteX1" fmla="*/ 173355 w 1762125"/>
              <a:gd name="connsiteY1" fmla="*/ 502920 h 914400"/>
              <a:gd name="connsiteX2" fmla="*/ 1053465 w 1762125"/>
              <a:gd name="connsiteY2" fmla="*/ 80010 h 914400"/>
              <a:gd name="connsiteX3" fmla="*/ 1762125 w 1762125"/>
              <a:gd name="connsiteY3" fmla="*/ 2286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914400">
                <a:moveTo>
                  <a:pt x="13335" y="914400"/>
                </a:moveTo>
                <a:cubicBezTo>
                  <a:pt x="6667" y="778192"/>
                  <a:pt x="0" y="641985"/>
                  <a:pt x="173355" y="502920"/>
                </a:cubicBezTo>
                <a:cubicBezTo>
                  <a:pt x="346710" y="363855"/>
                  <a:pt x="788670" y="160020"/>
                  <a:pt x="1053465" y="80010"/>
                </a:cubicBezTo>
                <a:cubicBezTo>
                  <a:pt x="1318260" y="0"/>
                  <a:pt x="1540192" y="11430"/>
                  <a:pt x="1762125" y="2286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4674870" y="2552700"/>
            <a:ext cx="1794510" cy="384810"/>
          </a:xfrm>
          <a:custGeom>
            <a:avLst/>
            <a:gdLst>
              <a:gd name="connsiteX0" fmla="*/ 1794510 w 1794510"/>
              <a:gd name="connsiteY0" fmla="*/ 384810 h 384810"/>
              <a:gd name="connsiteX1" fmla="*/ 1165860 w 1794510"/>
              <a:gd name="connsiteY1" fmla="*/ 41910 h 384810"/>
              <a:gd name="connsiteX2" fmla="*/ 0 w 1794510"/>
              <a:gd name="connsiteY2" fmla="*/ 133350 h 38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510" h="384810">
                <a:moveTo>
                  <a:pt x="1794510" y="384810"/>
                </a:moveTo>
                <a:cubicBezTo>
                  <a:pt x="1629727" y="234315"/>
                  <a:pt x="1464945" y="83820"/>
                  <a:pt x="1165860" y="41910"/>
                </a:cubicBezTo>
                <a:cubicBezTo>
                  <a:pt x="866775" y="0"/>
                  <a:pt x="433387" y="66675"/>
                  <a:pt x="0" y="13335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4469130" y="3143250"/>
            <a:ext cx="2091690" cy="2465070"/>
          </a:xfrm>
          <a:custGeom>
            <a:avLst/>
            <a:gdLst>
              <a:gd name="connsiteX0" fmla="*/ 2091690 w 2091690"/>
              <a:gd name="connsiteY0" fmla="*/ 0 h 2465070"/>
              <a:gd name="connsiteX1" fmla="*/ 1828800 w 2091690"/>
              <a:gd name="connsiteY1" fmla="*/ 1245870 h 2465070"/>
              <a:gd name="connsiteX2" fmla="*/ 754380 w 2091690"/>
              <a:gd name="connsiteY2" fmla="*/ 2297430 h 2465070"/>
              <a:gd name="connsiteX3" fmla="*/ 0 w 2091690"/>
              <a:gd name="connsiteY3" fmla="*/ 2251710 h 246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1690" h="2465070">
                <a:moveTo>
                  <a:pt x="2091690" y="0"/>
                </a:moveTo>
                <a:cubicBezTo>
                  <a:pt x="2071687" y="431482"/>
                  <a:pt x="2051685" y="862965"/>
                  <a:pt x="1828800" y="1245870"/>
                </a:cubicBezTo>
                <a:cubicBezTo>
                  <a:pt x="1605915" y="1628775"/>
                  <a:pt x="1059180" y="2129790"/>
                  <a:pt x="754380" y="2297430"/>
                </a:cubicBezTo>
                <a:cubicBezTo>
                  <a:pt x="449580" y="2465070"/>
                  <a:pt x="224790" y="2358390"/>
                  <a:pt x="0" y="225171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4000500" y="3314700"/>
            <a:ext cx="3048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4000500" y="3314700"/>
            <a:ext cx="3048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029200" y="47244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429000" y="3124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MW</a:t>
            </a:r>
            <a:endParaRPr lang="en-US" sz="12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Arrow Connector 169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70" idx="0"/>
          </p:cNvCxnSpPr>
          <p:nvPr/>
        </p:nvCxnSpPr>
        <p:spPr>
          <a:xfrm>
            <a:off x="1143000" y="1447800"/>
            <a:ext cx="1405040" cy="11458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334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Intruder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91200" y="1676400"/>
            <a:ext cx="23622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096000" y="213360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A1</a:t>
            </a:r>
            <a:endParaRPr lang="en-US" sz="1600" dirty="0"/>
          </a:p>
        </p:txBody>
      </p:sp>
      <p:sp>
        <p:nvSpPr>
          <p:cNvPr id="130" name="Oval 129"/>
          <p:cNvSpPr/>
          <p:nvPr/>
        </p:nvSpPr>
        <p:spPr>
          <a:xfrm>
            <a:off x="6781800" y="213360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7467600" y="213360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36" name="Straight Connector 135"/>
          <p:cNvCxnSpPr>
            <a:stCxn id="129" idx="0"/>
          </p:cNvCxnSpPr>
          <p:nvPr/>
        </p:nvCxnSpPr>
        <p:spPr>
          <a:xfrm rot="5400000" flipH="1" flipV="1">
            <a:off x="6210300" y="2019300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24600" y="1905000"/>
            <a:ext cx="1371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2" idx="0"/>
          </p:cNvCxnSpPr>
          <p:nvPr/>
        </p:nvCxnSpPr>
        <p:spPr>
          <a:xfrm rot="5400000">
            <a:off x="7581900" y="2019300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30" idx="0"/>
          </p:cNvCxnSpPr>
          <p:nvPr/>
        </p:nvCxnSpPr>
        <p:spPr>
          <a:xfrm rot="5400000">
            <a:off x="6896100" y="2019300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70" idx="3"/>
          </p:cNvCxnSpPr>
          <p:nvPr/>
        </p:nvCxnSpPr>
        <p:spPr>
          <a:xfrm flipV="1">
            <a:off x="2772539" y="1676402"/>
            <a:ext cx="3018661" cy="101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70" idx="3"/>
          </p:cNvCxnSpPr>
          <p:nvPr/>
        </p:nvCxnSpPr>
        <p:spPr>
          <a:xfrm>
            <a:off x="2772539" y="2692703"/>
            <a:ext cx="3018661" cy="5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7391400" y="2133600"/>
            <a:ext cx="6096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315200" y="2057400"/>
            <a:ext cx="6858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cxnSp>
        <p:nvCxnSpPr>
          <p:cNvPr id="168" name="Straight Arrow Connector 167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70" idx="0"/>
          </p:cNvCxnSpPr>
          <p:nvPr/>
        </p:nvCxnSpPr>
        <p:spPr>
          <a:xfrm>
            <a:off x="1143000" y="1447800"/>
            <a:ext cx="1405040" cy="11458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334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Intruder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91200" y="1676400"/>
            <a:ext cx="27432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096000" y="213360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130" name="Oval 129"/>
          <p:cNvSpPr/>
          <p:nvPr/>
        </p:nvSpPr>
        <p:spPr>
          <a:xfrm>
            <a:off x="6781800" y="213360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A2</a:t>
            </a:r>
            <a:endParaRPr lang="en-US" sz="1400" dirty="0"/>
          </a:p>
        </p:txBody>
      </p:sp>
      <p:sp>
        <p:nvSpPr>
          <p:cNvPr id="132" name="Oval 131"/>
          <p:cNvSpPr/>
          <p:nvPr/>
        </p:nvSpPr>
        <p:spPr>
          <a:xfrm>
            <a:off x="7467600" y="213360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A3</a:t>
            </a:r>
            <a:endParaRPr lang="en-US" sz="1400" dirty="0"/>
          </a:p>
        </p:txBody>
      </p:sp>
      <p:cxnSp>
        <p:nvCxnSpPr>
          <p:cNvPr id="136" name="Straight Connector 135"/>
          <p:cNvCxnSpPr>
            <a:stCxn id="129" idx="0"/>
          </p:cNvCxnSpPr>
          <p:nvPr/>
        </p:nvCxnSpPr>
        <p:spPr>
          <a:xfrm rot="5400000" flipH="1" flipV="1">
            <a:off x="6210300" y="2019300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24600" y="1905000"/>
            <a:ext cx="1371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2" idx="0"/>
          </p:cNvCxnSpPr>
          <p:nvPr/>
        </p:nvCxnSpPr>
        <p:spPr>
          <a:xfrm rot="5400000">
            <a:off x="7581900" y="2019300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30" idx="0"/>
          </p:cNvCxnSpPr>
          <p:nvPr/>
        </p:nvCxnSpPr>
        <p:spPr>
          <a:xfrm rot="5400000">
            <a:off x="6896100" y="2019300"/>
            <a:ext cx="22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70" idx="3"/>
          </p:cNvCxnSpPr>
          <p:nvPr/>
        </p:nvCxnSpPr>
        <p:spPr>
          <a:xfrm flipV="1">
            <a:off x="2772539" y="1676402"/>
            <a:ext cx="3018661" cy="101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70" idx="3"/>
          </p:cNvCxnSpPr>
          <p:nvPr/>
        </p:nvCxnSpPr>
        <p:spPr>
          <a:xfrm>
            <a:off x="2772539" y="2692703"/>
            <a:ext cx="3018661" cy="5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001000" y="213360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A3</a:t>
            </a:r>
            <a:r>
              <a:rPr lang="en-US" dirty="0" smtClean="0"/>
              <a:t>`</a:t>
            </a:r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7696200" y="1905000"/>
            <a:ext cx="5334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166" idx="0"/>
          </p:cNvCxnSpPr>
          <p:nvPr/>
        </p:nvCxnSpPr>
        <p:spPr>
          <a:xfrm rot="5400000">
            <a:off x="8115300" y="2019300"/>
            <a:ext cx="2286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7391400" y="2133600"/>
            <a:ext cx="6096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315200" y="2057400"/>
            <a:ext cx="6858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cxnSp>
        <p:nvCxnSpPr>
          <p:cNvPr id="173" name="Straight Arrow Connector 172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xplosion 1 205"/>
          <p:cNvSpPr/>
          <p:nvPr/>
        </p:nvSpPr>
        <p:spPr>
          <a:xfrm>
            <a:off x="5943600" y="1066800"/>
            <a:ext cx="2667000" cy="533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tolerant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2095500" y="3848100"/>
            <a:ext cx="457200" cy="381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 flipH="1">
            <a:off x="2057400" y="3886200"/>
            <a:ext cx="4572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cxnSp>
        <p:nvCxnSpPr>
          <p:cNvPr id="150" name="Straight Arrow Connector 149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2095500" y="3848100"/>
            <a:ext cx="457200" cy="381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 flipH="1">
            <a:off x="2057400" y="3886200"/>
            <a:ext cx="4572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1017270" y="4046220"/>
            <a:ext cx="3665220" cy="2524125"/>
          </a:xfrm>
          <a:custGeom>
            <a:avLst/>
            <a:gdLst>
              <a:gd name="connsiteX0" fmla="*/ 3257550 w 3665220"/>
              <a:gd name="connsiteY0" fmla="*/ 1405890 h 2524125"/>
              <a:gd name="connsiteX1" fmla="*/ 3394710 w 3665220"/>
              <a:gd name="connsiteY1" fmla="*/ 2205990 h 2524125"/>
              <a:gd name="connsiteX2" fmla="*/ 1634490 w 3665220"/>
              <a:gd name="connsiteY2" fmla="*/ 2457450 h 2524125"/>
              <a:gd name="connsiteX3" fmla="*/ 240030 w 3665220"/>
              <a:gd name="connsiteY3" fmla="*/ 1805940 h 2524125"/>
              <a:gd name="connsiteX4" fmla="*/ 194310 w 3665220"/>
              <a:gd name="connsiteY4" fmla="*/ 605790 h 2524125"/>
              <a:gd name="connsiteX5" fmla="*/ 1108710 w 3665220"/>
              <a:gd name="connsiteY5" fmla="*/ 0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5220" h="2524125">
                <a:moveTo>
                  <a:pt x="3257550" y="1405890"/>
                </a:moveTo>
                <a:cubicBezTo>
                  <a:pt x="3461385" y="1718310"/>
                  <a:pt x="3665220" y="2030730"/>
                  <a:pt x="3394710" y="2205990"/>
                </a:cubicBezTo>
                <a:cubicBezTo>
                  <a:pt x="3124200" y="2381250"/>
                  <a:pt x="2160270" y="2524125"/>
                  <a:pt x="1634490" y="2457450"/>
                </a:cubicBezTo>
                <a:cubicBezTo>
                  <a:pt x="1108710" y="2390775"/>
                  <a:pt x="480060" y="2114550"/>
                  <a:pt x="240030" y="1805940"/>
                </a:cubicBezTo>
                <a:cubicBezTo>
                  <a:pt x="0" y="1497330"/>
                  <a:pt x="49530" y="906780"/>
                  <a:pt x="194310" y="605790"/>
                </a:cubicBezTo>
                <a:cubicBezTo>
                  <a:pt x="339090" y="304800"/>
                  <a:pt x="723900" y="152400"/>
                  <a:pt x="1108710" y="0"/>
                </a:cubicBezTo>
              </a:path>
            </a:pathLst>
          </a:cu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cxnSp>
        <p:nvCxnSpPr>
          <p:cNvPr id="152" name="Straight Arrow Connector 151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xplosion 1 189"/>
          <p:cNvSpPr/>
          <p:nvPr/>
        </p:nvSpPr>
        <p:spPr>
          <a:xfrm>
            <a:off x="5257800" y="5562600"/>
            <a:ext cx="25908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2095500" y="3848100"/>
            <a:ext cx="457200" cy="381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 flipH="1">
            <a:off x="2057400" y="3886200"/>
            <a:ext cx="4572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1017270" y="4046220"/>
            <a:ext cx="3665220" cy="2524125"/>
          </a:xfrm>
          <a:custGeom>
            <a:avLst/>
            <a:gdLst>
              <a:gd name="connsiteX0" fmla="*/ 3257550 w 3665220"/>
              <a:gd name="connsiteY0" fmla="*/ 1405890 h 2524125"/>
              <a:gd name="connsiteX1" fmla="*/ 3394710 w 3665220"/>
              <a:gd name="connsiteY1" fmla="*/ 2205990 h 2524125"/>
              <a:gd name="connsiteX2" fmla="*/ 1634490 w 3665220"/>
              <a:gd name="connsiteY2" fmla="*/ 2457450 h 2524125"/>
              <a:gd name="connsiteX3" fmla="*/ 240030 w 3665220"/>
              <a:gd name="connsiteY3" fmla="*/ 1805940 h 2524125"/>
              <a:gd name="connsiteX4" fmla="*/ 194310 w 3665220"/>
              <a:gd name="connsiteY4" fmla="*/ 605790 h 2524125"/>
              <a:gd name="connsiteX5" fmla="*/ 1108710 w 3665220"/>
              <a:gd name="connsiteY5" fmla="*/ 0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5220" h="2524125">
                <a:moveTo>
                  <a:pt x="3257550" y="1405890"/>
                </a:moveTo>
                <a:cubicBezTo>
                  <a:pt x="3461385" y="1718310"/>
                  <a:pt x="3665220" y="2030730"/>
                  <a:pt x="3394710" y="2205990"/>
                </a:cubicBezTo>
                <a:cubicBezTo>
                  <a:pt x="3124200" y="2381250"/>
                  <a:pt x="2160270" y="2524125"/>
                  <a:pt x="1634490" y="2457450"/>
                </a:cubicBezTo>
                <a:cubicBezTo>
                  <a:pt x="1108710" y="2390775"/>
                  <a:pt x="480060" y="2114550"/>
                  <a:pt x="240030" y="1805940"/>
                </a:cubicBezTo>
                <a:cubicBezTo>
                  <a:pt x="0" y="1497330"/>
                  <a:pt x="49530" y="906780"/>
                  <a:pt x="194310" y="605790"/>
                </a:cubicBezTo>
                <a:cubicBezTo>
                  <a:pt x="339090" y="304800"/>
                  <a:pt x="723900" y="152400"/>
                  <a:pt x="1108710" y="0"/>
                </a:cubicBezTo>
              </a:path>
            </a:pathLst>
          </a:cu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4469130" y="2828925"/>
            <a:ext cx="3230880" cy="2943225"/>
          </a:xfrm>
          <a:custGeom>
            <a:avLst/>
            <a:gdLst>
              <a:gd name="connsiteX0" fmla="*/ 0 w 3230880"/>
              <a:gd name="connsiteY0" fmla="*/ 2520315 h 2943225"/>
              <a:gd name="connsiteX1" fmla="*/ 1840230 w 3230880"/>
              <a:gd name="connsiteY1" fmla="*/ 2806065 h 2943225"/>
              <a:gd name="connsiteX2" fmla="*/ 3063240 w 3230880"/>
              <a:gd name="connsiteY2" fmla="*/ 1697355 h 2943225"/>
              <a:gd name="connsiteX3" fmla="*/ 2846070 w 3230880"/>
              <a:gd name="connsiteY3" fmla="*/ 245745 h 2943225"/>
              <a:gd name="connsiteX4" fmla="*/ 2263140 w 3230880"/>
              <a:gd name="connsiteY4" fmla="*/ 222885 h 29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880" h="2943225">
                <a:moveTo>
                  <a:pt x="0" y="2520315"/>
                </a:moveTo>
                <a:cubicBezTo>
                  <a:pt x="664845" y="2731770"/>
                  <a:pt x="1329690" y="2943225"/>
                  <a:pt x="1840230" y="2806065"/>
                </a:cubicBezTo>
                <a:cubicBezTo>
                  <a:pt x="2350770" y="2668905"/>
                  <a:pt x="2895600" y="2124075"/>
                  <a:pt x="3063240" y="1697355"/>
                </a:cubicBezTo>
                <a:cubicBezTo>
                  <a:pt x="3230880" y="1270635"/>
                  <a:pt x="2979420" y="491490"/>
                  <a:pt x="2846070" y="245745"/>
                </a:cubicBezTo>
                <a:cubicBezTo>
                  <a:pt x="2712720" y="0"/>
                  <a:pt x="2487930" y="111442"/>
                  <a:pt x="2263140" y="222885"/>
                </a:cubicBezTo>
              </a:path>
            </a:pathLst>
          </a:cu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cxnSp>
        <p:nvCxnSpPr>
          <p:cNvPr id="154" name="Straight Arrow Connector 153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Faulty Conditions –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1017270" y="4046220"/>
            <a:ext cx="3665220" cy="2524125"/>
          </a:xfrm>
          <a:custGeom>
            <a:avLst/>
            <a:gdLst>
              <a:gd name="connsiteX0" fmla="*/ 3257550 w 3665220"/>
              <a:gd name="connsiteY0" fmla="*/ 1405890 h 2524125"/>
              <a:gd name="connsiteX1" fmla="*/ 3394710 w 3665220"/>
              <a:gd name="connsiteY1" fmla="*/ 2205990 h 2524125"/>
              <a:gd name="connsiteX2" fmla="*/ 1634490 w 3665220"/>
              <a:gd name="connsiteY2" fmla="*/ 2457450 h 2524125"/>
              <a:gd name="connsiteX3" fmla="*/ 240030 w 3665220"/>
              <a:gd name="connsiteY3" fmla="*/ 1805940 h 2524125"/>
              <a:gd name="connsiteX4" fmla="*/ 194310 w 3665220"/>
              <a:gd name="connsiteY4" fmla="*/ 605790 h 2524125"/>
              <a:gd name="connsiteX5" fmla="*/ 1108710 w 3665220"/>
              <a:gd name="connsiteY5" fmla="*/ 0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5220" h="2524125">
                <a:moveTo>
                  <a:pt x="3257550" y="1405890"/>
                </a:moveTo>
                <a:cubicBezTo>
                  <a:pt x="3461385" y="1718310"/>
                  <a:pt x="3665220" y="2030730"/>
                  <a:pt x="3394710" y="2205990"/>
                </a:cubicBezTo>
                <a:cubicBezTo>
                  <a:pt x="3124200" y="2381250"/>
                  <a:pt x="2160270" y="2524125"/>
                  <a:pt x="1634490" y="2457450"/>
                </a:cubicBezTo>
                <a:cubicBezTo>
                  <a:pt x="1108710" y="2390775"/>
                  <a:pt x="480060" y="2114550"/>
                  <a:pt x="240030" y="1805940"/>
                </a:cubicBezTo>
                <a:cubicBezTo>
                  <a:pt x="0" y="1497330"/>
                  <a:pt x="49530" y="906780"/>
                  <a:pt x="194310" y="605790"/>
                </a:cubicBezTo>
                <a:cubicBezTo>
                  <a:pt x="339090" y="304800"/>
                  <a:pt x="723900" y="152400"/>
                  <a:pt x="1108710" y="0"/>
                </a:cubicBezTo>
              </a:path>
            </a:pathLst>
          </a:cu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4469130" y="2828925"/>
            <a:ext cx="3230880" cy="2943225"/>
          </a:xfrm>
          <a:custGeom>
            <a:avLst/>
            <a:gdLst>
              <a:gd name="connsiteX0" fmla="*/ 0 w 3230880"/>
              <a:gd name="connsiteY0" fmla="*/ 2520315 h 2943225"/>
              <a:gd name="connsiteX1" fmla="*/ 1840230 w 3230880"/>
              <a:gd name="connsiteY1" fmla="*/ 2806065 h 2943225"/>
              <a:gd name="connsiteX2" fmla="*/ 3063240 w 3230880"/>
              <a:gd name="connsiteY2" fmla="*/ 1697355 h 2943225"/>
              <a:gd name="connsiteX3" fmla="*/ 2846070 w 3230880"/>
              <a:gd name="connsiteY3" fmla="*/ 245745 h 2943225"/>
              <a:gd name="connsiteX4" fmla="*/ 2263140 w 3230880"/>
              <a:gd name="connsiteY4" fmla="*/ 222885 h 29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880" h="2943225">
                <a:moveTo>
                  <a:pt x="0" y="2520315"/>
                </a:moveTo>
                <a:cubicBezTo>
                  <a:pt x="664845" y="2731770"/>
                  <a:pt x="1329690" y="2943225"/>
                  <a:pt x="1840230" y="2806065"/>
                </a:cubicBezTo>
                <a:cubicBezTo>
                  <a:pt x="2350770" y="2668905"/>
                  <a:pt x="2895600" y="2124075"/>
                  <a:pt x="3063240" y="1697355"/>
                </a:cubicBezTo>
                <a:cubicBezTo>
                  <a:pt x="3230880" y="1270635"/>
                  <a:pt x="2979420" y="491490"/>
                  <a:pt x="2846070" y="245745"/>
                </a:cubicBezTo>
                <a:cubicBezTo>
                  <a:pt x="2712720" y="0"/>
                  <a:pt x="2487930" y="111442"/>
                  <a:pt x="2263140" y="222885"/>
                </a:cubicBezTo>
              </a:path>
            </a:pathLst>
          </a:cu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>
            <a:off x="2628900" y="3051810"/>
            <a:ext cx="3634740" cy="937260"/>
          </a:xfrm>
          <a:custGeom>
            <a:avLst/>
            <a:gdLst>
              <a:gd name="connsiteX0" fmla="*/ 3634740 w 3634740"/>
              <a:gd name="connsiteY0" fmla="*/ 0 h 937260"/>
              <a:gd name="connsiteX1" fmla="*/ 0 w 3634740"/>
              <a:gd name="connsiteY1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34740" h="937260">
                <a:moveTo>
                  <a:pt x="3634740" y="0"/>
                </a:moveTo>
                <a:lnTo>
                  <a:pt x="0" y="937260"/>
                </a:lnTo>
              </a:path>
            </a:pathLst>
          </a:cu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cxnSp>
        <p:nvCxnSpPr>
          <p:cNvPr id="154" name="Straight Arrow Connector 153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Communication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1179195" y="4034790"/>
            <a:ext cx="3166110" cy="2621280"/>
          </a:xfrm>
          <a:custGeom>
            <a:avLst/>
            <a:gdLst>
              <a:gd name="connsiteX0" fmla="*/ 946785 w 3166110"/>
              <a:gd name="connsiteY0" fmla="*/ 11430 h 2621280"/>
              <a:gd name="connsiteX1" fmla="*/ 158115 w 3166110"/>
              <a:gd name="connsiteY1" fmla="*/ 240030 h 2621280"/>
              <a:gd name="connsiteX2" fmla="*/ 66675 w 3166110"/>
              <a:gd name="connsiteY2" fmla="*/ 1451610 h 2621280"/>
              <a:gd name="connsiteX3" fmla="*/ 558165 w 3166110"/>
              <a:gd name="connsiteY3" fmla="*/ 2434590 h 2621280"/>
              <a:gd name="connsiteX4" fmla="*/ 1861185 w 3166110"/>
              <a:gd name="connsiteY4" fmla="*/ 2571750 h 2621280"/>
              <a:gd name="connsiteX5" fmla="*/ 2958465 w 3166110"/>
              <a:gd name="connsiteY5" fmla="*/ 2251710 h 2621280"/>
              <a:gd name="connsiteX6" fmla="*/ 3107055 w 3166110"/>
              <a:gd name="connsiteY6" fmla="*/ 1428750 h 262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6110" h="2621280">
                <a:moveTo>
                  <a:pt x="946785" y="11430"/>
                </a:moveTo>
                <a:cubicBezTo>
                  <a:pt x="625792" y="5715"/>
                  <a:pt x="304800" y="0"/>
                  <a:pt x="158115" y="240030"/>
                </a:cubicBezTo>
                <a:cubicBezTo>
                  <a:pt x="11430" y="480060"/>
                  <a:pt x="0" y="1085850"/>
                  <a:pt x="66675" y="1451610"/>
                </a:cubicBezTo>
                <a:cubicBezTo>
                  <a:pt x="133350" y="1817370"/>
                  <a:pt x="259080" y="2247900"/>
                  <a:pt x="558165" y="2434590"/>
                </a:cubicBezTo>
                <a:cubicBezTo>
                  <a:pt x="857250" y="2621280"/>
                  <a:pt x="1461135" y="2602230"/>
                  <a:pt x="1861185" y="2571750"/>
                </a:cubicBezTo>
                <a:cubicBezTo>
                  <a:pt x="2261235" y="2541270"/>
                  <a:pt x="2750820" y="2442210"/>
                  <a:pt x="2958465" y="2251710"/>
                </a:cubicBezTo>
                <a:cubicBezTo>
                  <a:pt x="3166110" y="2061210"/>
                  <a:pt x="3136582" y="1744980"/>
                  <a:pt x="3107055" y="1428750"/>
                </a:cubicBezTo>
              </a:path>
            </a:pathLst>
          </a:cu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114800" y="6248400"/>
            <a:ext cx="3155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isCircuitBreakerOpen(</a:t>
            </a:r>
            <a:r>
              <a:rPr lang="en-US" sz="2000" dirty="0" err="1" smtClean="0">
                <a:solidFill>
                  <a:srgbClr val="0070C0"/>
                </a:solidFill>
              </a:rPr>
              <a:t>BRKi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cxnSp>
        <p:nvCxnSpPr>
          <p:cNvPr id="150" name="Straight Arrow Connector 149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Illustration – Communication</a:t>
            </a:r>
            <a:endParaRPr lang="en-US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378158" y="3384021"/>
            <a:ext cx="250219" cy="2444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3745473" y="2282609"/>
            <a:ext cx="0" cy="7636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524000"/>
            <a:ext cx="5400675" cy="4464050"/>
            <a:chOff x="1005" y="394"/>
            <a:chExt cx="8504" cy="7032"/>
          </a:xfrm>
        </p:grpSpPr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3488" y="733"/>
              <a:ext cx="775" cy="490"/>
            </a:xfrm>
            <a:prstGeom prst="hexagon">
              <a:avLst>
                <a:gd name="adj" fmla="val 39541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150/20 kV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05" y="394"/>
              <a:ext cx="8504" cy="7032"/>
              <a:chOff x="1005" y="394"/>
              <a:chExt cx="8504" cy="7032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2621" y="4927"/>
                <a:ext cx="86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4263" y="4927"/>
                <a:ext cx="8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5" y="394"/>
                <a:ext cx="8504" cy="7032"/>
                <a:chOff x="1005" y="394"/>
                <a:chExt cx="8504" cy="7032"/>
              </a:xfrm>
            </p:grpSpPr>
            <p:cxnSp>
              <p:nvCxnSpPr>
                <p:cNvPr id="1036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63" y="2621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7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621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5157" y="4723"/>
                  <a:ext cx="0" cy="1019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3273" y="6575"/>
                  <a:ext cx="1255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89" y="2834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9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03" y="4927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88" y="6936"/>
                  <a:ext cx="775" cy="490"/>
                </a:xfrm>
                <a:prstGeom prst="hexagon">
                  <a:avLst>
                    <a:gd name="adj" fmla="val 39541"/>
                    <a:gd name="vf" fmla="val 11547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150/20 kV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44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2264" y="3070"/>
                  <a:ext cx="3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5" name="AutoShape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861" y="978"/>
                  <a:ext cx="27" cy="18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6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5" y="3070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1005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8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005" y="5176"/>
                  <a:ext cx="48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6378" y="3070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0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6820" y="3070"/>
                  <a:ext cx="0" cy="210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1" name="AutoShape 27"/>
                <p:cNvCxnSpPr>
                  <a:cxnSpLocks noChangeShapeType="1"/>
                </p:cNvCxnSpPr>
                <p:nvPr/>
              </p:nvCxnSpPr>
              <p:spPr bwMode="auto">
                <a:xfrm flipH="1">
                  <a:off x="6378" y="5176"/>
                  <a:ext cx="44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861" y="5417"/>
                  <a:ext cx="0" cy="17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861" y="7198"/>
                  <a:ext cx="16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58" y="6575"/>
                  <a:ext cx="0" cy="36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4263" y="7184"/>
                  <a:ext cx="173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94" y="5417"/>
                  <a:ext cx="0" cy="17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57" y="5176"/>
                  <a:ext cx="4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8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264" y="5176"/>
                  <a:ext cx="35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2663" y="3423"/>
                  <a:ext cx="8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3488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2621" y="5515"/>
                  <a:ext cx="8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3488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4263" y="3423"/>
                  <a:ext cx="0" cy="150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63" y="5515"/>
                  <a:ext cx="89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4263" y="5515"/>
                  <a:ext cx="0" cy="10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8246" y="2621"/>
                  <a:ext cx="707" cy="31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BSAC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696" y="6263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5157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0" y="4198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4" y="2079"/>
                  <a:ext cx="707" cy="31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BMAC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2427" y="2391"/>
                  <a:ext cx="237" cy="2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024" y="4510"/>
                  <a:ext cx="597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57" y="4510"/>
                  <a:ext cx="345" cy="2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AutoShape 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28" y="6386"/>
                  <a:ext cx="168" cy="18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6820" y="4089"/>
                  <a:ext cx="122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8042" y="3423"/>
                  <a:ext cx="0" cy="130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77" name="Oval 53"/>
                <p:cNvSpPr>
                  <a:spLocks noChangeArrowheads="1"/>
                </p:cNvSpPr>
                <p:nvPr/>
              </p:nvSpPr>
              <p:spPr bwMode="auto">
                <a:xfrm>
                  <a:off x="8558" y="3640"/>
                  <a:ext cx="951" cy="8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dirty="0" smtClean="0">
                      <a:latin typeface="Calibri" pitchFamily="34" charset="0"/>
                    </a:rPr>
                    <a:t>G</a:t>
                  </a:r>
                  <a:endPara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8042" y="4089"/>
                  <a:ext cx="5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42" y="2933"/>
                  <a:ext cx="516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080" name="Oval 56"/>
                <p:cNvSpPr>
                  <a:spLocks noChangeArrowheads="1"/>
                </p:cNvSpPr>
                <p:nvPr/>
              </p:nvSpPr>
              <p:spPr bwMode="auto">
                <a:xfrm>
                  <a:off x="7471" y="3324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1" name="Oval 57"/>
                <p:cNvSpPr>
                  <a:spLocks noChangeArrowheads="1"/>
                </p:cNvSpPr>
                <p:nvPr/>
              </p:nvSpPr>
              <p:spPr bwMode="auto">
                <a:xfrm>
                  <a:off x="2731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2" name="Oval 58"/>
                <p:cNvSpPr>
                  <a:spLocks noChangeArrowheads="1"/>
                </p:cNvSpPr>
                <p:nvPr/>
              </p:nvSpPr>
              <p:spPr bwMode="auto">
                <a:xfrm>
                  <a:off x="4302" y="6666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083" name="Oval 59"/>
                <p:cNvSpPr>
                  <a:spLocks noChangeArrowheads="1"/>
                </p:cNvSpPr>
                <p:nvPr/>
              </p:nvSpPr>
              <p:spPr bwMode="auto">
                <a:xfrm>
                  <a:off x="4637" y="4429"/>
                  <a:ext cx="394" cy="3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grpSp>
              <p:nvGrpSpPr>
                <p:cNvPr id="6" name="Group 60"/>
                <p:cNvGrpSpPr>
                  <a:grpSpLocks/>
                </p:cNvGrpSpPr>
                <p:nvPr/>
              </p:nvGrpSpPr>
              <p:grpSpPr bwMode="auto">
                <a:xfrm>
                  <a:off x="1888" y="394"/>
                  <a:ext cx="4490" cy="3246"/>
                  <a:chOff x="1888" y="394"/>
                  <a:chExt cx="4490" cy="3246"/>
                </a:xfrm>
              </p:grpSpPr>
              <p:cxnSp>
                <p:nvCxnSpPr>
                  <p:cNvPr id="1085" name="AutoShape 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71" y="2621"/>
                    <a:ext cx="0" cy="1019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6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25" y="1589"/>
                    <a:ext cx="1119" cy="0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8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603" y="2834"/>
                    <a:ext cx="775" cy="490"/>
                  </a:xfrm>
                  <a:prstGeom prst="hexagon">
                    <a:avLst>
                      <a:gd name="adj" fmla="val 39541"/>
                      <a:gd name="vf" fmla="val 1154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150/20 kV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88" name="AutoShape 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88" y="978"/>
                    <a:ext cx="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89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58" y="1223"/>
                    <a:ext cx="0" cy="36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0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978"/>
                    <a:ext cx="173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1" name="AutoShape 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94" y="978"/>
                    <a:ext cx="0" cy="1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2" name="AutoShape 6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7" y="3070"/>
                    <a:ext cx="44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93" name="AutoShape 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63" y="2792"/>
                    <a:ext cx="8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4" name="AutoShape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488" y="1589"/>
                    <a:ext cx="0" cy="120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5" name="AutoShape 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3" y="2792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096" name="AutoShape 7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263" y="3423"/>
                    <a:ext cx="89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09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27" y="1151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031" y="2079"/>
                    <a:ext cx="707" cy="31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BMAC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cxnSp>
                <p:nvCxnSpPr>
                  <p:cNvPr id="1099" name="AutoShape 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4" y="1318"/>
                    <a:ext cx="191" cy="2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0" name="AutoShape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2391"/>
                    <a:ext cx="245" cy="2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01" name="AutoShape 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58" y="394"/>
                    <a:ext cx="0" cy="3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243" y="1078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4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528" y="2314"/>
                    <a:ext cx="394" cy="38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1" name="Rectangle 80"/>
          <p:cNvSpPr/>
          <p:nvPr/>
        </p:nvSpPr>
        <p:spPr>
          <a:xfrm>
            <a:off x="28194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194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04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57600" y="2362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14800" y="2971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3352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94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14800" y="4343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57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55626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5334794" y="4342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5105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4343400" y="4648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4572794" y="5257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3810000" y="5943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3163094" y="559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53347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5105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495800" y="2286000"/>
            <a:ext cx="10668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3810000" y="1752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3909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81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32385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981200" y="6019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1448594" y="548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1524000" y="4724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23900" y="3924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5240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1408906" y="2324100"/>
            <a:ext cx="1143794" cy="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981200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36576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0861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657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124200" y="4495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2857500" y="3924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0800000">
            <a:off x="30480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242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3124200" y="2819400"/>
            <a:ext cx="6096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3657600" y="3124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33916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1179195" y="4034790"/>
            <a:ext cx="3166110" cy="2621280"/>
          </a:xfrm>
          <a:custGeom>
            <a:avLst/>
            <a:gdLst>
              <a:gd name="connsiteX0" fmla="*/ 946785 w 3166110"/>
              <a:gd name="connsiteY0" fmla="*/ 11430 h 2621280"/>
              <a:gd name="connsiteX1" fmla="*/ 158115 w 3166110"/>
              <a:gd name="connsiteY1" fmla="*/ 240030 h 2621280"/>
              <a:gd name="connsiteX2" fmla="*/ 66675 w 3166110"/>
              <a:gd name="connsiteY2" fmla="*/ 1451610 h 2621280"/>
              <a:gd name="connsiteX3" fmla="*/ 558165 w 3166110"/>
              <a:gd name="connsiteY3" fmla="*/ 2434590 h 2621280"/>
              <a:gd name="connsiteX4" fmla="*/ 1861185 w 3166110"/>
              <a:gd name="connsiteY4" fmla="*/ 2571750 h 2621280"/>
              <a:gd name="connsiteX5" fmla="*/ 2958465 w 3166110"/>
              <a:gd name="connsiteY5" fmla="*/ 2251710 h 2621280"/>
              <a:gd name="connsiteX6" fmla="*/ 3107055 w 3166110"/>
              <a:gd name="connsiteY6" fmla="*/ 1428750 h 262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6110" h="2621280">
                <a:moveTo>
                  <a:pt x="946785" y="11430"/>
                </a:moveTo>
                <a:cubicBezTo>
                  <a:pt x="625792" y="5715"/>
                  <a:pt x="304800" y="0"/>
                  <a:pt x="158115" y="240030"/>
                </a:cubicBezTo>
                <a:cubicBezTo>
                  <a:pt x="11430" y="480060"/>
                  <a:pt x="0" y="1085850"/>
                  <a:pt x="66675" y="1451610"/>
                </a:cubicBezTo>
                <a:cubicBezTo>
                  <a:pt x="133350" y="1817370"/>
                  <a:pt x="259080" y="2247900"/>
                  <a:pt x="558165" y="2434590"/>
                </a:cubicBezTo>
                <a:cubicBezTo>
                  <a:pt x="857250" y="2621280"/>
                  <a:pt x="1461135" y="2602230"/>
                  <a:pt x="1861185" y="2571750"/>
                </a:cubicBezTo>
                <a:cubicBezTo>
                  <a:pt x="2261235" y="2541270"/>
                  <a:pt x="2750820" y="2442210"/>
                  <a:pt x="2958465" y="2251710"/>
                </a:cubicBezTo>
                <a:cubicBezTo>
                  <a:pt x="3166110" y="2061210"/>
                  <a:pt x="3136582" y="1744980"/>
                  <a:pt x="3107055" y="1428750"/>
                </a:cubicBezTo>
              </a:path>
            </a:pathLst>
          </a:cu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114800" y="6248400"/>
            <a:ext cx="3155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isCircuitBreakerOpen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BRKi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2583180" y="3958590"/>
            <a:ext cx="1645920" cy="1299210"/>
          </a:xfrm>
          <a:custGeom>
            <a:avLst/>
            <a:gdLst>
              <a:gd name="connsiteX0" fmla="*/ 1645920 w 1645920"/>
              <a:gd name="connsiteY0" fmla="*/ 1299210 h 1299210"/>
              <a:gd name="connsiteX1" fmla="*/ 868680 w 1645920"/>
              <a:gd name="connsiteY1" fmla="*/ 201930 h 1299210"/>
              <a:gd name="connsiteX2" fmla="*/ 0 w 1645920"/>
              <a:gd name="connsiteY2" fmla="*/ 87630 h 129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1299210">
                <a:moveTo>
                  <a:pt x="1645920" y="1299210"/>
                </a:moveTo>
                <a:cubicBezTo>
                  <a:pt x="1394460" y="851535"/>
                  <a:pt x="1143000" y="403860"/>
                  <a:pt x="868680" y="201930"/>
                </a:cubicBezTo>
                <a:cubicBezTo>
                  <a:pt x="594360" y="0"/>
                  <a:pt x="297180" y="43815"/>
                  <a:pt x="0" y="87630"/>
                </a:cubicBezTo>
              </a:path>
            </a:pathLst>
          </a:cu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124200" y="3581400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TRUE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114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8194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343400" y="3352800"/>
            <a:ext cx="228600" cy="305594"/>
            <a:chOff x="4267200" y="4800600"/>
            <a:chExt cx="228600" cy="305594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 flipH="1">
            <a:off x="2667000" y="3505200"/>
            <a:ext cx="152400" cy="304800"/>
            <a:chOff x="4267200" y="4800600"/>
            <a:chExt cx="228600" cy="305594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267200" y="4800600"/>
            <a:ext cx="228600" cy="305594"/>
            <a:chOff x="4267200" y="4800600"/>
            <a:chExt cx="228600" cy="305594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4267200" y="4800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rot="5400000">
              <a:off x="4342606" y="49530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38862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 MW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6670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 MW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72000" y="3581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 MW</a:t>
            </a:r>
            <a:endParaRPr lang="en-US" sz="1200" dirty="0"/>
          </a:p>
        </p:txBody>
      </p:sp>
      <p:cxnSp>
        <p:nvCxnSpPr>
          <p:cNvPr id="154" name="Straight Arrow Connector 153"/>
          <p:cNvCxnSpPr/>
          <p:nvPr/>
        </p:nvCxnSpPr>
        <p:spPr>
          <a:xfrm rot="10800000">
            <a:off x="5563394" y="39624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>
            <a:off x="5335588" y="43426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5106194" y="47244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0800000">
            <a:off x="4344194" y="4648200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>
            <a:off x="4573588" y="5257006"/>
            <a:ext cx="914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10800000">
            <a:off x="3810794" y="5943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5400000" flipH="1" flipV="1">
            <a:off x="3163888" y="5599906"/>
            <a:ext cx="228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 flipH="1" flipV="1">
            <a:off x="5335588" y="3504406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5106194" y="3048000"/>
            <a:ext cx="304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 flipH="1" flipV="1">
            <a:off x="4496594" y="2286000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0800000">
            <a:off x="3810794" y="1752600"/>
            <a:ext cx="1219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3916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582194" y="4648200"/>
            <a:ext cx="4572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3239294" y="4838700"/>
            <a:ext cx="381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>
            <a:off x="2896394" y="4648200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0800000">
            <a:off x="1981994" y="6019800"/>
            <a:ext cx="990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5400000" flipH="1" flipV="1">
            <a:off x="1449388" y="5485606"/>
            <a:ext cx="10668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0800000">
            <a:off x="1524794" y="47244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724694" y="3924300"/>
            <a:ext cx="16002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524794" y="31242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 flipH="1" flipV="1">
            <a:off x="1409700" y="2324100"/>
            <a:ext cx="1143794" cy="794"/>
          </a:xfrm>
          <a:prstGeom prst="straightConnector1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1981994" y="1752600"/>
            <a:ext cx="9906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0800000">
            <a:off x="3658394" y="3352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30868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658394" y="4495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124994" y="44958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2858294" y="3924300"/>
            <a:ext cx="1143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10800000">
            <a:off x="3048794" y="3352800"/>
            <a:ext cx="3810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1249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3124994" y="2819400"/>
            <a:ext cx="609600" cy="0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>
            <a:off x="3658394" y="3124200"/>
            <a:ext cx="3048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3392488" y="2856706"/>
            <a:ext cx="533400" cy="1588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Introduction: Power System outages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On 26 and 27 September, 2005, a cyber attack caused major disruptions affecting more than 3 million people in dozens of cities in the Brazilian state of </a:t>
            </a:r>
            <a:r>
              <a:rPr lang="en-US" dirty="0" err="1" smtClean="0"/>
              <a:t>Espírito</a:t>
            </a:r>
            <a:r>
              <a:rPr lang="en-US" dirty="0" smtClean="0"/>
              <a:t> Santo.</a:t>
            </a:r>
          </a:p>
          <a:p>
            <a:endParaRPr lang="en-US" dirty="0" smtClean="0"/>
          </a:p>
          <a:p>
            <a:r>
              <a:rPr lang="en-US" dirty="0" smtClean="0"/>
              <a:t>On July 12, 2004, two power plants in </a:t>
            </a:r>
            <a:r>
              <a:rPr lang="en-US" dirty="0" err="1" smtClean="0"/>
              <a:t>Lavrio</a:t>
            </a:r>
            <a:r>
              <a:rPr lang="en-US" dirty="0" smtClean="0"/>
              <a:t> and </a:t>
            </a:r>
            <a:r>
              <a:rPr lang="en-US" dirty="0" err="1" smtClean="0"/>
              <a:t>Megalopoli</a:t>
            </a:r>
            <a:r>
              <a:rPr lang="en-US" dirty="0" smtClean="0"/>
              <a:t>, Greece, shut down due to malfunction within 12 hours of each other, during a period of high demand (heat wave); that led to a cascading failure causing the collapse of the entire Southern (Power) System, affecting several million people in southern Greece</a:t>
            </a:r>
          </a:p>
          <a:p>
            <a:endParaRPr lang="en-US" dirty="0" smtClean="0"/>
          </a:p>
          <a:p>
            <a:r>
              <a:rPr lang="en-US" dirty="0" smtClean="0"/>
              <a:t>In January, 2007, a cyber attack knocked out power in three cities north of Rio De Janeiro, affecting tens of thousands of people.</a:t>
            </a:r>
          </a:p>
          <a:p>
            <a:endParaRPr lang="en-US" dirty="0" smtClean="0"/>
          </a:p>
          <a:p>
            <a:r>
              <a:rPr lang="en-US" dirty="0" smtClean="0"/>
              <a:t>On June 27, 2007, a power failure occurred in New York City. About 136,700 customers were without power during the height of the outage.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a two-area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219200"/>
            <a:ext cx="3505200" cy="5257800"/>
          </a:xfrm>
        </p:spPr>
        <p:txBody>
          <a:bodyPr/>
          <a:lstStyle/>
          <a:p>
            <a:r>
              <a:rPr lang="en-US" sz="2000" dirty="0" smtClean="0"/>
              <a:t>At t=2, fault simulated at Gen 3</a:t>
            </a:r>
          </a:p>
          <a:p>
            <a:r>
              <a:rPr lang="en-US" sz="2000" dirty="0" smtClean="0"/>
              <a:t>At t=5, B1 opens </a:t>
            </a:r>
            <a:r>
              <a:rPr lang="en-US" sz="2000" dirty="0" smtClean="0">
                <a:sym typeface="Wingdings" pitchFamily="2" charset="2"/>
              </a:rPr>
              <a:t> L1 left unpowered</a:t>
            </a:r>
            <a:endParaRPr lang="en-US" sz="2000" dirty="0" smtClean="0"/>
          </a:p>
          <a:p>
            <a:r>
              <a:rPr lang="en-US" sz="2000" dirty="0" smtClean="0"/>
              <a:t>At t=10, B2 opens </a:t>
            </a:r>
            <a:r>
              <a:rPr lang="en-US" sz="2000" dirty="0" smtClean="0">
                <a:sym typeface="Wingdings" pitchFamily="2" charset="2"/>
              </a:rPr>
              <a:t> L1 and L2 left unpowered  BMAC restores power by communicating with BSAC</a:t>
            </a:r>
          </a:p>
          <a:p>
            <a:r>
              <a:rPr lang="en-US" sz="2000" dirty="0" smtClean="0">
                <a:sym typeface="Wingdings" pitchFamily="2" charset="2"/>
              </a:rPr>
              <a:t>At t=10.1, Power restored and generator 3 isolated.</a:t>
            </a:r>
          </a:p>
          <a:p>
            <a:r>
              <a:rPr lang="en-US" sz="2000" dirty="0" smtClean="0">
                <a:sym typeface="Wingdings" pitchFamily="2" charset="2"/>
              </a:rPr>
              <a:t>At t=15, B1 and B2 closed to simulate fault restoration  reported to BSAC and generator 3 included to the system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9874" name="Picture 2" descr="C:\Users\Dove\Documents\My Dropbox\Thesis documents\Papers\paper2ver7\paper2\images\oneline_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4981575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agent communication (Case 1)</a:t>
            </a:r>
            <a:endParaRPr lang="en-US" dirty="0"/>
          </a:p>
        </p:txBody>
      </p:sp>
      <p:pic>
        <p:nvPicPr>
          <p:cNvPr id="81922" name="Picture 2" descr="C:\Users\Dove\Documents\My Dropbox\Thesis documents\Papers\paper2ver7\paper2\images\agent_respons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06511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agent communication</a:t>
            </a:r>
            <a:endParaRPr lang="en-US" dirty="0"/>
          </a:p>
        </p:txBody>
      </p:sp>
      <p:pic>
        <p:nvPicPr>
          <p:cNvPr id="17409" name="Picture 1" descr="C:\Users\Dove\Desktop\pow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09675"/>
            <a:ext cx="4972050" cy="5648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EXPERIMENT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2895600" cy="4334946"/>
        </p:xfrm>
        <a:graphic>
          <a:graphicData uri="http://schemas.openxmlformats.org/drawingml/2006/table">
            <a:tbl>
              <a:tblPr/>
              <a:tblGrid>
                <a:gridCol w="1871715"/>
                <a:gridCol w="1023885"/>
              </a:tblGrid>
              <a:tr h="481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Agent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Liberation Serif"/>
                          <a:ea typeface="WenQuanYi Zen Hei"/>
                          <a:cs typeface="Lohit Devanagari"/>
                        </a:rPr>
                        <a:t>Time (mS)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Bootstrapping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Liberation Serif"/>
                          <a:ea typeface="WenQuanYi Zen Hei"/>
                          <a:cs typeface="Lohit Devanagari"/>
                        </a:rPr>
                        <a:t>34,000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RCA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Liberation Serif"/>
                          <a:ea typeface="WenQuanYi Zen Hei"/>
                          <a:cs typeface="Lohit Devanagari"/>
                        </a:rPr>
                        <a:t>0.37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DVA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Liberation Serif"/>
                          <a:ea typeface="WenQuanYi Zen Hei"/>
                          <a:cs typeface="Lohit Devanagari"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AMS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0.43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Liberation Serif"/>
                          <a:ea typeface="WenQuanYi Zen Hei"/>
                          <a:cs typeface="Lohit Devanagari"/>
                        </a:rPr>
                        <a:t>DF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Liberation Serif"/>
                          <a:ea typeface="WenQuanYi Zen Hei"/>
                          <a:cs typeface="Lohit Devanagari"/>
                        </a:rPr>
                        <a:t>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1.83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Liberation Serif"/>
                          <a:ea typeface="WenQuanYi Zen Hei"/>
                          <a:cs typeface="Lohit Devanagari"/>
                        </a:rPr>
                        <a:t>Turnaround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399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Liberation Serif"/>
                          <a:ea typeface="WenQuanYi Zen Hei"/>
                          <a:cs typeface="Lohit Devanagari"/>
                        </a:rPr>
                        <a:t>BSAC response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Liberation Serif"/>
                          <a:ea typeface="WenQuanYi Zen Hei"/>
                          <a:cs typeface="Lohit Devanagari"/>
                        </a:rPr>
                        <a:t>649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554162"/>
            <a:ext cx="4800600" cy="492283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3200" u="sng" dirty="0" smtClean="0">
                <a:solidFill>
                  <a:schemeClr val="tx2"/>
                </a:solidFill>
              </a:rPr>
              <a:t>Bootstrap</a:t>
            </a:r>
            <a:r>
              <a:rPr lang="en-US" sz="3200" dirty="0" smtClean="0">
                <a:solidFill>
                  <a:schemeClr val="tx2"/>
                </a:solidFill>
              </a:rPr>
              <a:t> – Time taken to initialize all the agents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Turnaround</a:t>
            </a:r>
            <a:r>
              <a:rPr kumimoji="0" lang="en-US" sz="3200" b="0" i="0" u="sng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Time taken between sending the electrical param</a:t>
            </a:r>
            <a:r>
              <a:rPr lang="en-US" sz="3200" dirty="0" err="1" smtClean="0">
                <a:solidFill>
                  <a:schemeClr val="tx2"/>
                </a:solidFill>
              </a:rPr>
              <a:t>eters</a:t>
            </a:r>
            <a:r>
              <a:rPr lang="en-US" sz="3200" dirty="0" smtClean="0">
                <a:solidFill>
                  <a:schemeClr val="tx2"/>
                </a:solidFill>
              </a:rPr>
              <a:t> to BMAC and receiving a response signal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3200" u="sng" dirty="0" smtClean="0">
                <a:solidFill>
                  <a:schemeClr val="tx2"/>
                </a:solidFill>
              </a:rPr>
              <a:t>BSAC response time </a:t>
            </a:r>
            <a:r>
              <a:rPr lang="en-US" sz="3200" dirty="0" smtClean="0">
                <a:solidFill>
                  <a:schemeClr val="tx2"/>
                </a:solidFill>
              </a:rPr>
              <a:t>– Time taken by the BSAC to process the received report, communicate with other BMACs and to send the response signal.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diagram for a single </a:t>
            </a:r>
            <a:r>
              <a:rPr lang="en-US" dirty="0" err="1" smtClean="0"/>
              <a:t>bmac</a:t>
            </a:r>
            <a:r>
              <a:rPr lang="en-US" dirty="0" smtClean="0"/>
              <a:t>/</a:t>
            </a:r>
            <a:r>
              <a:rPr lang="en-US" dirty="0" err="1" smtClean="0"/>
              <a:t>bsac</a:t>
            </a:r>
            <a:endParaRPr lang="en-US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990600" y="1214437"/>
            <a:ext cx="7280275" cy="5643563"/>
            <a:chOff x="360" y="540"/>
            <a:chExt cx="11466" cy="8887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424" y="5580"/>
              <a:ext cx="7376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360" y="540"/>
              <a:ext cx="11466" cy="8887"/>
              <a:chOff x="360" y="540"/>
              <a:chExt cx="11466" cy="8887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2700" y="4140"/>
                <a:ext cx="8100" cy="3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30" name="Group 6"/>
              <p:cNvGrpSpPr>
                <a:grpSpLocks/>
              </p:cNvGrpSpPr>
              <p:nvPr/>
            </p:nvGrpSpPr>
            <p:grpSpPr bwMode="auto">
              <a:xfrm>
                <a:off x="360" y="540"/>
                <a:ext cx="11466" cy="8887"/>
                <a:chOff x="360" y="540"/>
                <a:chExt cx="11466" cy="8887"/>
              </a:xfrm>
            </p:grpSpPr>
            <p:sp>
              <p:nvSpPr>
                <p:cNvPr id="103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944" y="9000"/>
                  <a:ext cx="1256" cy="4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Time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032" name="Group 8"/>
                <p:cNvGrpSpPr>
                  <a:grpSpLocks/>
                </p:cNvGrpSpPr>
                <p:nvPr/>
              </p:nvGrpSpPr>
              <p:grpSpPr bwMode="auto">
                <a:xfrm>
                  <a:off x="360" y="540"/>
                  <a:ext cx="11466" cy="8280"/>
                  <a:chOff x="360" y="540"/>
                  <a:chExt cx="11466" cy="8280"/>
                </a:xfrm>
              </p:grpSpPr>
              <p:sp>
                <p:nvSpPr>
                  <p:cNvPr id="103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060" y="4832"/>
                    <a:ext cx="7740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34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200" y="4832"/>
                    <a:ext cx="378" cy="1128"/>
                    <a:chOff x="4200" y="4832"/>
                    <a:chExt cx="378" cy="1128"/>
                  </a:xfrm>
                </p:grpSpPr>
                <p:sp>
                  <p:nvSpPr>
                    <p:cNvPr id="1035" name="Rectangle 1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4349" y="4835"/>
                      <a:ext cx="71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6" name="Rectangle 1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4200" y="4835"/>
                      <a:ext cx="71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7" name="Rectangle 1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4489" y="4832"/>
                      <a:ext cx="71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8" name="Rectangle 14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4221" y="5580"/>
                      <a:ext cx="71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9" name="Rectangle 1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4369" y="5580"/>
                      <a:ext cx="71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0" name="Rectangle 1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4507" y="5580"/>
                      <a:ext cx="71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1041" name="AutoShape 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34" y="8613"/>
                    <a:ext cx="999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784" y="6300"/>
                    <a:ext cx="7016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7020"/>
                    <a:ext cx="6656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504" y="7740"/>
                    <a:ext cx="6296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580" y="4140"/>
                    <a:ext cx="179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774" y="6300"/>
                    <a:ext cx="361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871" y="7020"/>
                    <a:ext cx="361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6012" y="7740"/>
                    <a:ext cx="361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6121" y="4140"/>
                    <a:ext cx="361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8940" y="4832"/>
                    <a:ext cx="360" cy="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5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340" y="3400"/>
                    <a:ext cx="8460" cy="385"/>
                    <a:chOff x="2340" y="3400"/>
                    <a:chExt cx="8460" cy="385"/>
                  </a:xfrm>
                </p:grpSpPr>
                <p:sp>
                  <p:nvSpPr>
                    <p:cNvPr id="1052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3400"/>
                      <a:ext cx="8460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4" y="3400"/>
                      <a:ext cx="179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4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80" y="3400"/>
                      <a:ext cx="179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5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0" y="3400"/>
                      <a:ext cx="179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6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69" y="3400"/>
                      <a:ext cx="179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7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3400"/>
                      <a:ext cx="179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60" y="3405"/>
                      <a:ext cx="179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59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60" y="540"/>
                    <a:ext cx="11346" cy="8280"/>
                    <a:chOff x="360" y="540"/>
                    <a:chExt cx="11346" cy="8280"/>
                  </a:xfrm>
                </p:grpSpPr>
                <p:sp>
                  <p:nvSpPr>
                    <p:cNvPr id="1060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54" y="2460"/>
                      <a:ext cx="3286" cy="6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MA starts each agent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61" name="AutoShape 3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680" y="2717"/>
                      <a:ext cx="724" cy="20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62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45" y="2523"/>
                      <a:ext cx="2761" cy="6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Agent registrations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63" name="AutoShape 39"/>
                    <p:cNvCxnSpPr>
                      <a:cxnSpLocks noChangeShapeType="1"/>
                      <a:endCxn id="1035" idx="0"/>
                    </p:cNvCxnSpPr>
                    <p:nvPr/>
                  </p:nvCxnSpPr>
                  <p:spPr bwMode="auto">
                    <a:xfrm rot="10800000" flipV="1">
                      <a:off x="4384" y="3108"/>
                      <a:ext cx="5335" cy="172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64" name="AutoShape 40"/>
                    <p:cNvCxnSpPr>
                      <a:cxnSpLocks noChangeShapeType="1"/>
                      <a:endCxn id="1039" idx="0"/>
                    </p:cNvCxnSpPr>
                    <p:nvPr/>
                  </p:nvCxnSpPr>
                  <p:spPr bwMode="auto">
                    <a:xfrm rot="10800000" flipV="1">
                      <a:off x="4405" y="3138"/>
                      <a:ext cx="5915" cy="244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65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98" y="5580"/>
                      <a:ext cx="360" cy="3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66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" y="540"/>
                      <a:ext cx="11339" cy="8280"/>
                      <a:chOff x="360" y="540"/>
                      <a:chExt cx="11339" cy="8280"/>
                    </a:xfrm>
                  </p:grpSpPr>
                  <p:cxnSp>
                    <p:nvCxnSpPr>
                      <p:cNvPr id="1067" name="AutoShape 4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834" y="1413"/>
                        <a:ext cx="1" cy="72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1068" name="Rectangle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4" y="1956"/>
                        <a:ext cx="8966" cy="39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69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4" y="2717"/>
                        <a:ext cx="176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0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4" y="2717"/>
                        <a:ext cx="176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1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64" y="2717"/>
                        <a:ext cx="176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2" name="Rectangl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24" y="2717"/>
                        <a:ext cx="176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3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4" y="2717"/>
                        <a:ext cx="176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4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4" y="2717"/>
                        <a:ext cx="176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5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04" y="2717"/>
                        <a:ext cx="176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6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5" y="1886"/>
                        <a:ext cx="86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MRA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77" name="Text Box 5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0" y="2674"/>
                        <a:ext cx="86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MA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78" name="Text Box 5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0" y="3380"/>
                        <a:ext cx="86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CA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79" name="Text Box 5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0" y="4056"/>
                        <a:ext cx="86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DVA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80" name="Text Box 5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0" y="4832"/>
                        <a:ext cx="86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AMS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81" name="Text Box 5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0" y="5496"/>
                        <a:ext cx="86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DF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82" name="Text Box 5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0" y="6216"/>
                        <a:ext cx="104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RCA1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83" name="Text Box 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8" y="7020"/>
                        <a:ext cx="1052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RCA2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84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0" y="7740"/>
                        <a:ext cx="104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RCA3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85" name="AutoShape 6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60" y="1620"/>
                        <a:ext cx="0" cy="7200"/>
                      </a:xfrm>
                      <a:prstGeom prst="straightConnector1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86" name="AutoShape 6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220" y="1620"/>
                        <a:ext cx="0" cy="7200"/>
                      </a:xfrm>
                      <a:prstGeom prst="straightConnector1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</p:cxnSp>
                  <p:sp>
                    <p:nvSpPr>
                      <p:cNvPr id="1087" name="Text Box 6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20" y="540"/>
                        <a:ext cx="198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Waiting for data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88" name="AutoShape 6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5040" y="1004"/>
                        <a:ext cx="540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1089" name="Text Box 6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20" y="616"/>
                        <a:ext cx="198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Init/Resurrect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90" name="Text Box 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135" y="720"/>
                        <a:ext cx="196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Data processing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91" name="AutoShape 6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6840" y="1620"/>
                        <a:ext cx="0" cy="7200"/>
                      </a:xfrm>
                      <a:prstGeom prst="straightConnector1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92" name="AutoShape 6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135" y="1080"/>
                        <a:ext cx="540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93" name="AutoShape 6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884" y="1080"/>
                        <a:ext cx="540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1094" name="Text Box 7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00" y="616"/>
                        <a:ext cx="198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DF query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95" name="AutoShape 7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7920" y="976"/>
                        <a:ext cx="540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96" name="AutoShape 7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8280" y="1620"/>
                        <a:ext cx="0" cy="7200"/>
                      </a:xfrm>
                      <a:prstGeom prst="straightConnector1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</p:cxnSp>
                  <p:sp>
                    <p:nvSpPr>
                      <p:cNvPr id="1097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19" y="856"/>
                        <a:ext cx="198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AMS query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98" name="AutoShape 7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9539" y="1216"/>
                        <a:ext cx="540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</p:grpSp>
            </p:grpSp>
          </p:grp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diagram for overall system</a:t>
            </a:r>
            <a:endParaRPr lang="en-US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914400" y="1143000"/>
            <a:ext cx="7391400" cy="5638800"/>
            <a:chOff x="1440" y="1440"/>
            <a:chExt cx="10080" cy="7920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3240" y="7560"/>
              <a:ext cx="75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1440" y="1440"/>
              <a:ext cx="10080" cy="7920"/>
              <a:chOff x="1440" y="1440"/>
              <a:chExt cx="10080" cy="7920"/>
            </a:xfrm>
          </p:grpSpPr>
          <p:cxnSp>
            <p:nvCxnSpPr>
              <p:cNvPr id="2053" name="AutoShape 5"/>
              <p:cNvCxnSpPr>
                <a:cxnSpLocks noChangeShapeType="1"/>
              </p:cNvCxnSpPr>
              <p:nvPr/>
            </p:nvCxnSpPr>
            <p:spPr bwMode="auto">
              <a:xfrm flipV="1">
                <a:off x="2880" y="2520"/>
                <a:ext cx="1" cy="6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4" name="AutoShape 6"/>
              <p:cNvCxnSpPr>
                <a:cxnSpLocks noChangeShapeType="1"/>
              </p:cNvCxnSpPr>
              <p:nvPr/>
            </p:nvCxnSpPr>
            <p:spPr bwMode="auto">
              <a:xfrm>
                <a:off x="2880" y="8775"/>
                <a:ext cx="756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2055" name="Group 7"/>
              <p:cNvGrpSpPr>
                <a:grpSpLocks/>
              </p:cNvGrpSpPr>
              <p:nvPr/>
            </p:nvGrpSpPr>
            <p:grpSpPr bwMode="auto">
              <a:xfrm>
                <a:off x="1440" y="1440"/>
                <a:ext cx="10080" cy="6660"/>
                <a:chOff x="1440" y="1440"/>
                <a:chExt cx="10080" cy="6660"/>
              </a:xfrm>
            </p:grpSpPr>
            <p:sp>
              <p:nvSpPr>
                <p:cNvPr id="20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060" y="5580"/>
                  <a:ext cx="2280" cy="4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Process&amp;Respond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57" name="AutoShape 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320" y="5220"/>
                  <a:ext cx="360" cy="4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2058" name="Group 10"/>
                <p:cNvGrpSpPr>
                  <a:grpSpLocks/>
                </p:cNvGrpSpPr>
                <p:nvPr/>
              </p:nvGrpSpPr>
              <p:grpSpPr bwMode="auto">
                <a:xfrm>
                  <a:off x="1440" y="1440"/>
                  <a:ext cx="10080" cy="6660"/>
                  <a:chOff x="1440" y="1440"/>
                  <a:chExt cx="10080" cy="6660"/>
                </a:xfrm>
              </p:grpSpPr>
              <p:grpSp>
                <p:nvGrpSpPr>
                  <p:cNvPr id="205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440" y="1440"/>
                    <a:ext cx="10080" cy="6660"/>
                    <a:chOff x="1440" y="1440"/>
                    <a:chExt cx="10080" cy="6660"/>
                  </a:xfrm>
                </p:grpSpPr>
                <p:sp>
                  <p:nvSpPr>
                    <p:cNvPr id="2060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6120"/>
                      <a:ext cx="756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61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60" y="6120"/>
                      <a:ext cx="1440" cy="540"/>
                      <a:chOff x="3960" y="3060"/>
                      <a:chExt cx="1440" cy="540"/>
                    </a:xfrm>
                  </p:grpSpPr>
                  <p:sp>
                    <p:nvSpPr>
                      <p:cNvPr id="2062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3060"/>
                        <a:ext cx="126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63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60" y="3060"/>
                        <a:ext cx="18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64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60" y="7560"/>
                      <a:ext cx="1440" cy="540"/>
                      <a:chOff x="3960" y="3060"/>
                      <a:chExt cx="1440" cy="540"/>
                    </a:xfrm>
                  </p:grpSpPr>
                  <p:sp>
                    <p:nvSpPr>
                      <p:cNvPr id="2065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3060"/>
                        <a:ext cx="126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66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60" y="3060"/>
                        <a:ext cx="18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6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0" y="6196"/>
                      <a:ext cx="1260" cy="46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BMAC2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68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0" y="7636"/>
                      <a:ext cx="1260" cy="46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BMAC3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6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0" y="6120"/>
                      <a:ext cx="216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7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0" y="6120"/>
                      <a:ext cx="18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7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0" y="7560"/>
                      <a:ext cx="234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7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0" y="7560"/>
                      <a:ext cx="18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7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55" y="6120"/>
                      <a:ext cx="30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74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0" y="7560"/>
                      <a:ext cx="30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75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1440"/>
                      <a:ext cx="10080" cy="3780"/>
                      <a:chOff x="1440" y="1440"/>
                      <a:chExt cx="10080" cy="3780"/>
                    </a:xfrm>
                  </p:grpSpPr>
                  <p:sp>
                    <p:nvSpPr>
                      <p:cNvPr id="2076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40" y="3060"/>
                        <a:ext cx="756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77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40" y="4680"/>
                        <a:ext cx="756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78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60" y="4680"/>
                        <a:ext cx="1440" cy="540"/>
                        <a:chOff x="3960" y="3060"/>
                        <a:chExt cx="1440" cy="540"/>
                      </a:xfrm>
                    </p:grpSpPr>
                    <p:sp>
                      <p:nvSpPr>
                        <p:cNvPr id="2079" name="Rectangle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40" y="3060"/>
                          <a:ext cx="1260" cy="5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58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80" name="Rectangle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60" y="3060"/>
                          <a:ext cx="180" cy="5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58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81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60" y="3060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2" name="Text 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45" y="3136"/>
                        <a:ext cx="105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BSAC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083" name="Text Box 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40" y="4680"/>
                        <a:ext cx="126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BMAC1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084" name="Rectangl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0" y="3060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5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00" y="1980"/>
                        <a:ext cx="216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Normal update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2086" name="AutoShape 3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140" y="2596"/>
                        <a:ext cx="540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2087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835" y="1696"/>
                        <a:ext cx="2265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Report Handling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2088" name="AutoShape 4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020" y="2340"/>
                        <a:ext cx="720" cy="61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2089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00" y="3780"/>
                        <a:ext cx="228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Knowledge Exchange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2090" name="AutoShape 4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020" y="4244"/>
                        <a:ext cx="540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2091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45" y="3060"/>
                        <a:ext cx="1035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92" name="Rectangle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0" y="4680"/>
                        <a:ext cx="216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93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0" y="4680"/>
                        <a:ext cx="18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94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0" y="4680"/>
                        <a:ext cx="30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95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90" y="4680"/>
                        <a:ext cx="21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96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120" y="3856"/>
                        <a:ext cx="162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Send Report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2097" name="AutoShape 4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020" y="4244"/>
                        <a:ext cx="285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2098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890" y="3856"/>
                        <a:ext cx="2550" cy="4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Process BSAC response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2099" name="AutoShape 5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8100" y="4168"/>
                        <a:ext cx="1080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2100" name="Oval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80" y="1440"/>
                        <a:ext cx="3240" cy="126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Communicate with BMAC1 neighbors and send response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2101" name="AutoShape 5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8280" y="2444"/>
                        <a:ext cx="345" cy="4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</p:grpSp>
              <p:sp>
                <p:nvSpPr>
                  <p:cNvPr id="210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0" y="6916"/>
                    <a:ext cx="2850" cy="46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Respond to BSAC message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2103" name="AutoShape 5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7740" y="7200"/>
                    <a:ext cx="540" cy="3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104" name="AutoShape 5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575" y="6660"/>
                    <a:ext cx="525" cy="2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2105" name="Text Box 57"/>
              <p:cNvSpPr txBox="1">
                <a:spLocks noChangeArrowheads="1"/>
              </p:cNvSpPr>
              <p:nvPr/>
            </p:nvSpPr>
            <p:spPr bwMode="auto">
              <a:xfrm>
                <a:off x="6319" y="8933"/>
                <a:ext cx="1256" cy="4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Time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completion chart</a:t>
            </a:r>
            <a:endParaRPr lang="en-US" dirty="0"/>
          </a:p>
        </p:txBody>
      </p:sp>
      <p:grpSp>
        <p:nvGrpSpPr>
          <p:cNvPr id="3128" name="Group 56"/>
          <p:cNvGrpSpPr>
            <a:grpSpLocks/>
          </p:cNvGrpSpPr>
          <p:nvPr/>
        </p:nvGrpSpPr>
        <p:grpSpPr bwMode="auto">
          <a:xfrm>
            <a:off x="228600" y="1066800"/>
            <a:ext cx="8000862" cy="5791200"/>
            <a:chOff x="495" y="1627"/>
            <a:chExt cx="11676" cy="8400"/>
          </a:xfrm>
        </p:grpSpPr>
        <p:grpSp>
          <p:nvGrpSpPr>
            <p:cNvPr id="3129" name="Group 57"/>
            <p:cNvGrpSpPr>
              <a:grpSpLocks/>
            </p:cNvGrpSpPr>
            <p:nvPr/>
          </p:nvGrpSpPr>
          <p:grpSpPr bwMode="auto">
            <a:xfrm>
              <a:off x="495" y="2175"/>
              <a:ext cx="11676" cy="7852"/>
              <a:chOff x="495" y="2175"/>
              <a:chExt cx="11676" cy="7852"/>
            </a:xfrm>
          </p:grpSpPr>
          <p:cxnSp>
            <p:nvCxnSpPr>
              <p:cNvPr id="3130" name="AutoShape 58"/>
              <p:cNvCxnSpPr>
                <a:cxnSpLocks noChangeShapeType="1"/>
              </p:cNvCxnSpPr>
              <p:nvPr/>
            </p:nvCxnSpPr>
            <p:spPr bwMode="auto">
              <a:xfrm flipV="1">
                <a:off x="10174" y="4785"/>
                <a:ext cx="0" cy="3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3131" name="Group 59"/>
              <p:cNvGrpSpPr>
                <a:grpSpLocks/>
              </p:cNvGrpSpPr>
              <p:nvPr/>
            </p:nvGrpSpPr>
            <p:grpSpPr bwMode="auto">
              <a:xfrm>
                <a:off x="495" y="2175"/>
                <a:ext cx="11676" cy="7852"/>
                <a:chOff x="495" y="2175"/>
                <a:chExt cx="11676" cy="7852"/>
              </a:xfrm>
            </p:grpSpPr>
            <p:sp>
              <p:nvSpPr>
                <p:cNvPr id="3132" name="Rectangle 60"/>
                <p:cNvSpPr>
                  <a:spLocks noChangeArrowheads="1"/>
                </p:cNvSpPr>
                <p:nvPr/>
              </p:nvSpPr>
              <p:spPr bwMode="auto">
                <a:xfrm>
                  <a:off x="1725" y="2175"/>
                  <a:ext cx="2490" cy="11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Agent platform creation for a single node with mutation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860" y="2520"/>
                  <a:ext cx="2055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Adding AMS and DF -&gt; BMAC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34" name="Rectangle 62"/>
                <p:cNvSpPr>
                  <a:spLocks noChangeArrowheads="1"/>
                </p:cNvSpPr>
                <p:nvPr/>
              </p:nvSpPr>
              <p:spPr bwMode="auto">
                <a:xfrm>
                  <a:off x="3855" y="4005"/>
                  <a:ext cx="1680" cy="93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Test it with a single node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35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2820" y="3360"/>
                  <a:ext cx="1395" cy="64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36" name="AutoShape 64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95" y="3420"/>
                  <a:ext cx="989" cy="5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37" name="AutoShape 6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580" y="4455"/>
                  <a:ext cx="126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</p:spPr>
            </p:cxnSp>
            <p:sp>
              <p:nvSpPr>
                <p:cNvPr id="3138" name="Rectangle 66"/>
                <p:cNvSpPr>
                  <a:spLocks noChangeArrowheads="1"/>
                </p:cNvSpPr>
                <p:nvPr/>
              </p:nvSpPr>
              <p:spPr bwMode="auto">
                <a:xfrm>
                  <a:off x="495" y="4215"/>
                  <a:ext cx="2113" cy="72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IEEE PES GM 2010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39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3" y="5625"/>
                  <a:ext cx="2942" cy="11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Replicated Agent clusters in all nodes of two area power system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40" name="Rectangle 68"/>
                <p:cNvSpPr>
                  <a:spLocks noChangeArrowheads="1"/>
                </p:cNvSpPr>
                <p:nvPr/>
              </p:nvSpPr>
              <p:spPr bwMode="auto">
                <a:xfrm>
                  <a:off x="4590" y="5625"/>
                  <a:ext cx="2577" cy="11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Add communication capability to all BMACs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41" name="AutoShape 69"/>
                <p:cNvCxnSpPr>
                  <a:cxnSpLocks noChangeShapeType="1"/>
                </p:cNvCxnSpPr>
                <p:nvPr/>
              </p:nvCxnSpPr>
              <p:spPr bwMode="auto">
                <a:xfrm>
                  <a:off x="2820" y="6840"/>
                  <a:ext cx="1635" cy="58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42" name="AutoShape 7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695" y="6810"/>
                  <a:ext cx="1065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143" name="Rectangle 71"/>
                <p:cNvSpPr>
                  <a:spLocks noChangeArrowheads="1"/>
                </p:cNvSpPr>
                <p:nvPr/>
              </p:nvSpPr>
              <p:spPr bwMode="auto">
                <a:xfrm>
                  <a:off x="3134" y="7424"/>
                  <a:ext cx="2850" cy="11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Test communication and Querying capability of AMS and DF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44" name="AutoShape 72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20" y="4935"/>
                  <a:ext cx="1875" cy="6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145" name="Rectangle 73"/>
                <p:cNvSpPr>
                  <a:spLocks noChangeArrowheads="1"/>
                </p:cNvSpPr>
                <p:nvPr/>
              </p:nvSpPr>
              <p:spPr bwMode="auto">
                <a:xfrm>
                  <a:off x="2719" y="9048"/>
                  <a:ext cx="3265" cy="9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Implementation of BSAC and placing in buses 6 and 7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46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4455" y="8609"/>
                  <a:ext cx="0" cy="4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147" name="Rectangle 75"/>
                <p:cNvSpPr>
                  <a:spLocks noChangeArrowheads="1"/>
                </p:cNvSpPr>
                <p:nvPr/>
              </p:nvSpPr>
              <p:spPr bwMode="auto">
                <a:xfrm>
                  <a:off x="7499" y="8827"/>
                  <a:ext cx="4561" cy="1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Build ontology for content language for reporting and responding -&gt; Intelligent Multi-agent Framework (IMF)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48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5984" y="9519"/>
                  <a:ext cx="151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149" name="Rectangle 77"/>
                <p:cNvSpPr>
                  <a:spLocks noChangeArrowheads="1"/>
                </p:cNvSpPr>
                <p:nvPr/>
              </p:nvSpPr>
              <p:spPr bwMode="auto">
                <a:xfrm>
                  <a:off x="8223" y="6990"/>
                  <a:ext cx="3281" cy="7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Test this IMF for immediate fault restoration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50" name="AutoShape 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9484" y="7785"/>
                  <a:ext cx="0" cy="104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51" name="AutoShape 79"/>
                <p:cNvCxnSpPr>
                  <a:cxnSpLocks noChangeShapeType="1"/>
                </p:cNvCxnSpPr>
                <p:nvPr/>
              </p:nvCxnSpPr>
              <p:spPr bwMode="auto">
                <a:xfrm>
                  <a:off x="10584" y="7785"/>
                  <a:ext cx="674" cy="3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</p:spPr>
            </p:cxnSp>
            <p:sp>
              <p:nvSpPr>
                <p:cNvPr id="3152" name="Rectangle 80"/>
                <p:cNvSpPr>
                  <a:spLocks noChangeArrowheads="1"/>
                </p:cNvSpPr>
                <p:nvPr/>
              </p:nvSpPr>
              <p:spPr bwMode="auto">
                <a:xfrm>
                  <a:off x="10290" y="8098"/>
                  <a:ext cx="1881" cy="57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IEEE CICS 2011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53" name="AutoShape 8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174" y="6358"/>
                  <a:ext cx="0" cy="6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154" name="Rectangle 82"/>
                <p:cNvSpPr>
                  <a:spLocks noChangeArrowheads="1"/>
                </p:cNvSpPr>
                <p:nvPr/>
              </p:nvSpPr>
              <p:spPr bwMode="auto">
                <a:xfrm>
                  <a:off x="8223" y="5188"/>
                  <a:ext cx="3180" cy="117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Initiation of Wide Area System Centric Controller and Observer (WASCCO)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55" name="Rectangle 83"/>
                <p:cNvSpPr>
                  <a:spLocks noChangeArrowheads="1"/>
                </p:cNvSpPr>
                <p:nvPr/>
              </p:nvSpPr>
              <p:spPr bwMode="auto">
                <a:xfrm>
                  <a:off x="8168" y="3990"/>
                  <a:ext cx="3558" cy="7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Training of Model Neural Network (offline and online)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56" name="Rectangle 84"/>
                <p:cNvSpPr>
                  <a:spLocks noChangeArrowheads="1"/>
                </p:cNvSpPr>
                <p:nvPr/>
              </p:nvSpPr>
              <p:spPr bwMode="auto">
                <a:xfrm>
                  <a:off x="8508" y="2715"/>
                  <a:ext cx="3218" cy="7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Training of Action and Critic Neural Network (online)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57" name="AutoShape 8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174" y="3510"/>
                  <a:ext cx="0" cy="4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sp>
          <p:nvSpPr>
            <p:cNvPr id="3158" name="Rectangle 86"/>
            <p:cNvSpPr>
              <a:spLocks noChangeArrowheads="1"/>
            </p:cNvSpPr>
            <p:nvPr/>
          </p:nvSpPr>
          <p:spPr bwMode="auto">
            <a:xfrm>
              <a:off x="8835" y="1627"/>
              <a:ext cx="2117" cy="7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Action and Critic Enhancements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59" name="AutoShape 87"/>
            <p:cNvCxnSpPr>
              <a:cxnSpLocks noChangeShapeType="1"/>
            </p:cNvCxnSpPr>
            <p:nvPr/>
          </p:nvCxnSpPr>
          <p:spPr bwMode="auto">
            <a:xfrm flipV="1">
              <a:off x="10061" y="2422"/>
              <a:ext cx="0" cy="2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5626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Wide Area Monitor/Controller</a:t>
            </a:r>
          </a:p>
          <a:p>
            <a:pPr lvl="1"/>
            <a:r>
              <a:rPr lang="en-US" dirty="0" smtClean="0"/>
              <a:t>Action </a:t>
            </a:r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Action training</a:t>
            </a:r>
            <a:endParaRPr lang="en-US" dirty="0" smtClean="0"/>
          </a:p>
          <a:p>
            <a:pPr lvl="1"/>
            <a:r>
              <a:rPr lang="en-US" dirty="0" smtClean="0"/>
              <a:t>Check Utility function to </a:t>
            </a:r>
            <a:r>
              <a:rPr lang="en-US" dirty="0" smtClean="0"/>
              <a:t>include</a:t>
            </a:r>
          </a:p>
          <a:p>
            <a:pPr lvl="2"/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MRAC</a:t>
            </a:r>
          </a:p>
          <a:p>
            <a:pPr lvl="1"/>
            <a:r>
              <a:rPr lang="en-US" dirty="0" smtClean="0"/>
              <a:t>Lambda backtracking – paper 227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/>
              <a:t>carious scenario and compare results</a:t>
            </a:r>
          </a:p>
          <a:p>
            <a:pPr lvl="1"/>
            <a:r>
              <a:rPr lang="en-US" dirty="0" smtClean="0"/>
              <a:t>Test it between</a:t>
            </a:r>
          </a:p>
          <a:p>
            <a:pPr lvl="2"/>
            <a:r>
              <a:rPr lang="en-US" dirty="0" smtClean="0"/>
              <a:t>DHP</a:t>
            </a:r>
          </a:p>
          <a:p>
            <a:pPr lvl="2"/>
            <a:r>
              <a:rPr lang="en-US" dirty="0" smtClean="0"/>
              <a:t>Small NN</a:t>
            </a:r>
          </a:p>
          <a:p>
            <a:pPr lvl="2"/>
            <a:r>
              <a:rPr lang="en-US" dirty="0" smtClean="0"/>
              <a:t>MRAC/PSS</a:t>
            </a:r>
          </a:p>
          <a:p>
            <a:pPr lvl="0"/>
            <a:r>
              <a:rPr lang="en-US" dirty="0" smtClean="0"/>
              <a:t>Test Value priority </a:t>
            </a:r>
            <a:r>
              <a:rPr lang="en-US" dirty="0" smtClean="0"/>
              <a:t>(Book chapter 6362 and </a:t>
            </a:r>
            <a:r>
              <a:rPr lang="en-US" dirty="0" smtClean="0"/>
              <a:t>paper 1029)</a:t>
            </a:r>
          </a:p>
          <a:p>
            <a:pPr lvl="0"/>
            <a:r>
              <a:rPr lang="en-US" dirty="0" smtClean="0"/>
              <a:t>Placement of WASCCO in BSAC and test it on a two-area network with 8-bus</a:t>
            </a:r>
          </a:p>
          <a:p>
            <a:pPr lvl="0"/>
            <a:r>
              <a:rPr lang="en-US" dirty="0" smtClean="0"/>
              <a:t>Security with Wide-area controller (SSCP + DNP3 protocol)</a:t>
            </a:r>
          </a:p>
          <a:p>
            <a:pPr lvl="0"/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dirty="0" smtClean="0"/>
              <a:t>Implementation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054049"/>
          <a:ext cx="8763000" cy="5727751"/>
        </p:xfrm>
        <a:graphic>
          <a:graphicData uri="http://schemas.openxmlformats.org/drawingml/2006/table">
            <a:tbl>
              <a:tblPr/>
              <a:tblGrid>
                <a:gridCol w="1750602"/>
                <a:gridCol w="2287998"/>
                <a:gridCol w="2438400"/>
                <a:gridCol w="1469110"/>
                <a:gridCol w="816890"/>
              </a:tblGrid>
              <a:tr h="32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To-do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Procedure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Reference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Deadline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Done?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Action Normalization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Training the Action Network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Feeding plant outputs and PSS output to act like a PSS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Dr. Kamalasadan/ Literature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December 22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Enhancing Utility Function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Adding additional control signals/Power parameters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Dr. Venayagamoorthy/ Literature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December 27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Lambda backtracking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(1-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λ) + (1- λ) λ + (1- λ) λ</a:t>
                      </a:r>
                      <a:r>
                        <a:rPr lang="en-US" sz="1400" baseline="30000"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 + . . 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Paper 0227/ Literature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January 1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Value priority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Prioritizing control signals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Book Chapter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 6362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/ Literature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January 8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Integrating with local controllers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Take the value priority outputs and add (K*Unn+(1-K)*Ulocal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Dr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Kamalasadan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/ Literature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January 10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Integrating with BMAC and BSAC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Get the signal from Wide Area BSAC and perform control action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Dr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Kamalasadan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/ Literature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January 18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Developing JADE and FIPA architecture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Dr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Kamalasadan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/ Literature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January 24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Developing Test Cases 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Dr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Kamalasadan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/ Literature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January 31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Thesis Writing 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Feb 1- Feb 20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45745" marR="45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Intelligent Multi-agent Framework (IMF) </a:t>
            </a:r>
            <a:r>
              <a:rPr lang="en-US" dirty="0" smtClean="0"/>
              <a:t>is proposed.</a:t>
            </a:r>
          </a:p>
          <a:p>
            <a:r>
              <a:rPr lang="en-US" dirty="0" smtClean="0"/>
              <a:t>The framework is able</a:t>
            </a:r>
            <a:r>
              <a:rPr lang="en-US" dirty="0" smtClean="0"/>
              <a:t> </a:t>
            </a:r>
            <a:r>
              <a:rPr lang="en-US" dirty="0" smtClean="0"/>
              <a:t>to control and protect the power system.</a:t>
            </a:r>
          </a:p>
          <a:p>
            <a:r>
              <a:rPr lang="en-US" dirty="0" smtClean="0"/>
              <a:t>Fault area isolation is done without affecting un-faulted area.</a:t>
            </a:r>
          </a:p>
          <a:p>
            <a:r>
              <a:rPr lang="en-US" dirty="0" smtClean="0"/>
              <a:t>Degree of fault tolerance is increased by mutation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Wide area coordinating system centric controller controls all the generators effectively.</a:t>
            </a:r>
            <a:endParaRPr lang="en-US" dirty="0" smtClean="0"/>
          </a:p>
          <a:p>
            <a:r>
              <a:rPr lang="en-US" dirty="0" smtClean="0"/>
              <a:t>Mutation and Communication security makes the agent awake all the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Causes of Power System failure:</a:t>
            </a:r>
          </a:p>
          <a:p>
            <a:pPr lvl="1"/>
            <a:r>
              <a:rPr lang="en-US" dirty="0" smtClean="0"/>
              <a:t>Faults at power stations</a:t>
            </a:r>
          </a:p>
          <a:p>
            <a:pPr lvl="1"/>
            <a:r>
              <a:rPr lang="en-US" dirty="0" smtClean="0"/>
              <a:t>Damage to power lines, substations or other parts of the distribution system</a:t>
            </a:r>
          </a:p>
          <a:p>
            <a:pPr lvl="1"/>
            <a:r>
              <a:rPr lang="en-US" dirty="0" smtClean="0"/>
              <a:t>A short circuit or overloading of electricity mains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Cyber-attack to power system controllers</a:t>
            </a:r>
            <a:endParaRPr lang="en-US" b="1" dirty="0" smtClean="0"/>
          </a:p>
          <a:p>
            <a:r>
              <a:rPr lang="en-US" dirty="0" smtClean="0"/>
              <a:t>Power system control</a:t>
            </a:r>
          </a:p>
          <a:p>
            <a:pPr lvl="1"/>
            <a:r>
              <a:rPr lang="en-US" dirty="0" smtClean="0"/>
              <a:t>Load balancing</a:t>
            </a:r>
          </a:p>
          <a:p>
            <a:r>
              <a:rPr lang="en-US" dirty="0" smtClean="0"/>
              <a:t>Failure protection</a:t>
            </a:r>
          </a:p>
          <a:p>
            <a:r>
              <a:rPr lang="en-US" dirty="0" smtClean="0"/>
              <a:t>What do we do?</a:t>
            </a:r>
          </a:p>
          <a:p>
            <a:pPr lvl="1"/>
            <a:r>
              <a:rPr lang="en-US" dirty="0" smtClean="0"/>
              <a:t>We need someone sitting in each bus to monitor which is not possible.</a:t>
            </a:r>
          </a:p>
          <a:p>
            <a:pPr lvl="1"/>
            <a:r>
              <a:rPr lang="en-US" dirty="0" smtClean="0"/>
              <a:t>Place agents in each node to monitor power system components and protect them.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smtClean="0"/>
              <a:t>[1] Ni </a:t>
            </a:r>
            <a:r>
              <a:rPr lang="en-US" sz="4500" dirty="0" err="1" smtClean="0"/>
              <a:t>Hui</a:t>
            </a:r>
            <a:r>
              <a:rPr lang="en-US" sz="4500" dirty="0" smtClean="0"/>
              <a:t>, G.T. </a:t>
            </a:r>
            <a:r>
              <a:rPr lang="en-US" sz="4500" dirty="0" err="1" smtClean="0"/>
              <a:t>Heydt</a:t>
            </a:r>
            <a:r>
              <a:rPr lang="en-US" sz="4500" dirty="0" smtClean="0"/>
              <a:t>, L. </a:t>
            </a:r>
            <a:r>
              <a:rPr lang="en-US" sz="4500" dirty="0" err="1" smtClean="0"/>
              <a:t>Mili,”Power</a:t>
            </a:r>
            <a:r>
              <a:rPr lang="en-US" sz="4500" dirty="0" smtClean="0"/>
              <a:t> system stability agents using robust wide area control,”  IEEE Transactions on Power  Systems,”  </a:t>
            </a:r>
            <a:r>
              <a:rPr lang="en-US" sz="4500" dirty="0" err="1" smtClean="0"/>
              <a:t>vol</a:t>
            </a:r>
            <a:r>
              <a:rPr lang="en-US" sz="4500" dirty="0" smtClean="0"/>
              <a:t> 17,  Issue 4,  Nov. 2002 Page(s):1123 - 1131 </a:t>
            </a:r>
          </a:p>
          <a:p>
            <a:r>
              <a:rPr lang="en-US" sz="4500" dirty="0" smtClean="0"/>
              <a:t>[2] Stephen D. J. McArthur</a:t>
            </a:r>
            <a:r>
              <a:rPr lang="en-US" sz="4500" i="1" dirty="0" smtClean="0"/>
              <a:t>, Member, IEEE</a:t>
            </a:r>
            <a:r>
              <a:rPr lang="en-US" sz="4500" dirty="0" smtClean="0"/>
              <a:t>, Scott M. Strachan, and Gordon </a:t>
            </a:r>
            <a:r>
              <a:rPr lang="en-US" sz="4500" dirty="0" err="1" smtClean="0"/>
              <a:t>Jahn</a:t>
            </a:r>
            <a:r>
              <a:rPr lang="en-US" sz="4500" dirty="0" smtClean="0"/>
              <a:t> “The Design of a Multi-Agent Transformer Condition Monitoring System”, IEEE Transactions on Power Systems, vol. 19, no. 4, November 2004.</a:t>
            </a:r>
          </a:p>
          <a:p>
            <a:r>
              <a:rPr lang="en-US" sz="4500" dirty="0" smtClean="0"/>
              <a:t>[3] E. M. Davidson, S. D. J. McArthur, J. R. McDonald, T. Cumming, and I. Watt, “Applying multi-agent system technology in practice: Automated management and analysis of SCADA and digital fault recorder data,” </a:t>
            </a:r>
            <a:r>
              <a:rPr lang="en-US" sz="4500" i="1" dirty="0" smtClean="0"/>
              <a:t>IEEE Trans. Power Syst.</a:t>
            </a:r>
            <a:r>
              <a:rPr lang="en-US" sz="4500" dirty="0" smtClean="0"/>
              <a:t>, vol. 21, no. 2, pp. 559–567, May 2006.</a:t>
            </a:r>
          </a:p>
          <a:p>
            <a:r>
              <a:rPr lang="en-US" sz="4500" dirty="0" smtClean="0"/>
              <a:t>[4] S. D. J. McArthur, S.M. Strachan, and G. </a:t>
            </a:r>
            <a:r>
              <a:rPr lang="en-US" sz="4500" dirty="0" err="1" smtClean="0"/>
              <a:t>Jahn</a:t>
            </a:r>
            <a:r>
              <a:rPr lang="en-US" sz="4500" dirty="0" smtClean="0"/>
              <a:t>, “The design of a </a:t>
            </a:r>
            <a:r>
              <a:rPr lang="en-US" sz="4500" dirty="0" err="1" smtClean="0"/>
              <a:t>multiagent</a:t>
            </a:r>
            <a:r>
              <a:rPr lang="en-US" sz="4500" dirty="0" smtClean="0"/>
              <a:t> transformer condition monitoring system,” </a:t>
            </a:r>
            <a:r>
              <a:rPr lang="en-US" sz="4500" i="1" dirty="0" smtClean="0"/>
              <a:t>IEEE Trans. Power Syst.</a:t>
            </a:r>
            <a:r>
              <a:rPr lang="en-US" sz="4500" dirty="0" smtClean="0"/>
              <a:t>, vol. 19, no. 4, pp. 1845–1852, Nov. 2004.</a:t>
            </a:r>
          </a:p>
          <a:p>
            <a:r>
              <a:rPr lang="en-US" sz="4500" dirty="0" smtClean="0"/>
              <a:t>[5] V. M. </a:t>
            </a:r>
            <a:r>
              <a:rPr lang="en-US" sz="4500" dirty="0" err="1" smtClean="0"/>
              <a:t>Catterson</a:t>
            </a:r>
            <a:r>
              <a:rPr lang="en-US" sz="4500" dirty="0" smtClean="0"/>
              <a:t>, E. M. Davidson, and S. D. J. McArthur, “Issues in integrating existing multi-agent systems for power engineering applications,” in </a:t>
            </a:r>
            <a:r>
              <a:rPr lang="en-US" sz="4500" i="1" dirty="0" smtClean="0"/>
              <a:t>Proc. 13th Int. Conf. Intelligent Systems Application to Power Systems</a:t>
            </a:r>
            <a:r>
              <a:rPr lang="en-US" sz="4500" dirty="0" smtClean="0"/>
              <a:t>, 2005.</a:t>
            </a:r>
          </a:p>
          <a:p>
            <a:r>
              <a:rPr lang="en-US" sz="4500" b="1" dirty="0" smtClean="0"/>
              <a:t> </a:t>
            </a:r>
            <a:r>
              <a:rPr lang="en-US" sz="4500" dirty="0" smtClean="0"/>
              <a:t>[6] </a:t>
            </a:r>
            <a:r>
              <a:rPr lang="en-US" sz="4500" dirty="0" err="1" smtClean="0"/>
              <a:t>Ke</a:t>
            </a:r>
            <a:r>
              <a:rPr lang="en-US" sz="4500" dirty="0" smtClean="0"/>
              <a:t> Wang, Salvatore, “Anomalous Payload-based Network Intrusion Detection”, </a:t>
            </a:r>
            <a:r>
              <a:rPr lang="en-US" sz="4500" i="1" dirty="0" smtClean="0"/>
              <a:t>Recent Advance in Intrusion Detection (RAID), Sept. 2005</a:t>
            </a:r>
            <a:r>
              <a:rPr lang="en-US" sz="45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 [7] Devi </a:t>
            </a:r>
            <a:r>
              <a:rPr lang="en-US" dirty="0" err="1" smtClean="0"/>
              <a:t>parikh</a:t>
            </a:r>
            <a:r>
              <a:rPr lang="en-US" dirty="0" smtClean="0"/>
              <a:t>, </a:t>
            </a:r>
            <a:r>
              <a:rPr lang="en-US" dirty="0" err="1" smtClean="0"/>
              <a:t>Tsuhan</a:t>
            </a:r>
            <a:r>
              <a:rPr lang="en-US" dirty="0" smtClean="0"/>
              <a:t> Chen, “Data Fusion and Cost Minimization for Intrusion Detection”, IEEE transactions on Information Forensics and Security, vol. 3, no.3, </a:t>
            </a:r>
            <a:r>
              <a:rPr lang="en-US" dirty="0" err="1" smtClean="0"/>
              <a:t>Septemer</a:t>
            </a:r>
            <a:r>
              <a:rPr lang="en-US" dirty="0" smtClean="0"/>
              <a:t> 2008.</a:t>
            </a:r>
          </a:p>
          <a:p>
            <a:r>
              <a:rPr lang="en-US" dirty="0" smtClean="0"/>
              <a:t>[8] </a:t>
            </a:r>
            <a:r>
              <a:rPr lang="en-US" dirty="0" err="1" smtClean="0"/>
              <a:t>Ciza</a:t>
            </a:r>
            <a:r>
              <a:rPr lang="en-US" dirty="0" smtClean="0"/>
              <a:t> Thomas, N. </a:t>
            </a:r>
            <a:r>
              <a:rPr lang="en-US" dirty="0" err="1" smtClean="0"/>
              <a:t>Balakrishnan</a:t>
            </a:r>
            <a:r>
              <a:rPr lang="en-US" dirty="0" smtClean="0"/>
              <a:t>, “Improvement in Intrusion Detection With Advances in Sensor Fusion”, IEEE transactions on Information Forensics and Security, vol. 4, no.3, September 2009.</a:t>
            </a:r>
          </a:p>
          <a:p>
            <a:r>
              <a:rPr lang="en-US" dirty="0" smtClean="0"/>
              <a:t>[9] Michael and </a:t>
            </a:r>
            <a:r>
              <a:rPr lang="en-US" dirty="0" err="1" smtClean="0"/>
              <a:t>Anup</a:t>
            </a:r>
            <a:r>
              <a:rPr lang="en-US" dirty="0" smtClean="0"/>
              <a:t> </a:t>
            </a:r>
            <a:r>
              <a:rPr lang="en-US" dirty="0" err="1" smtClean="0"/>
              <a:t>Ghosh</a:t>
            </a:r>
            <a:r>
              <a:rPr lang="en-US" dirty="0" smtClean="0"/>
              <a:t>, “Simple, State-Based Approaches to Program-Based Anomaly Detection”, ACM transactions on Information and System Security, vol. 5, no. 3, August 2002, pp. 203-237.</a:t>
            </a:r>
          </a:p>
          <a:p>
            <a:r>
              <a:rPr lang="en-US" dirty="0" smtClean="0"/>
              <a:t>[10] Daniel S. </a:t>
            </a:r>
            <a:r>
              <a:rPr lang="en-US" dirty="0" err="1" smtClean="0"/>
              <a:t>Fava</a:t>
            </a:r>
            <a:r>
              <a:rPr lang="en-US" dirty="0" smtClean="0"/>
              <a:t>, Stephen and Yang, “Projecting </a:t>
            </a:r>
            <a:r>
              <a:rPr lang="en-US" dirty="0" err="1" smtClean="0"/>
              <a:t>Cyberattacks</a:t>
            </a:r>
            <a:r>
              <a:rPr lang="en-US" dirty="0" smtClean="0"/>
              <a:t> Through Variable-Length Markov Models”, IEEE transactions on Information Forensics and Security, vol. 3, no. 3, September 2008.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Abhishek</a:t>
            </a:r>
            <a:r>
              <a:rPr lang="en-US" dirty="0" smtClean="0"/>
              <a:t> Das, David, Joseph, </a:t>
            </a:r>
            <a:r>
              <a:rPr lang="en-US" dirty="0" err="1" smtClean="0"/>
              <a:t>Gokhan</a:t>
            </a:r>
            <a:r>
              <a:rPr lang="en-US" dirty="0" smtClean="0"/>
              <a:t> and </a:t>
            </a:r>
            <a:r>
              <a:rPr lang="en-US" dirty="0" err="1" smtClean="0"/>
              <a:t>Alok</a:t>
            </a:r>
            <a:r>
              <a:rPr lang="en-US" dirty="0" smtClean="0"/>
              <a:t>, “An FPGA-Based Network Intrusion Detection Architecture”, IEEE transactions on Information Forensics and Security, vol. 3, no.1, March 2008.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0"/>
            <a:ext cx="8229600" cy="1189038"/>
          </a:xfrm>
        </p:spPr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962400"/>
            <a:ext cx="38862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Any questions???</a:t>
            </a:r>
            <a:endParaRPr lang="en-US" dirty="0"/>
          </a:p>
        </p:txBody>
      </p:sp>
      <p:pic>
        <p:nvPicPr>
          <p:cNvPr id="1026" name="Picture 2" descr="C:\Users\Arangs\Desktop\thinking-chubb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438400"/>
            <a:ext cx="1265237" cy="1339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Power System Control - </a:t>
            </a:r>
            <a:r>
              <a:rPr lang="en-US" dirty="0" smtClean="0">
                <a:sym typeface="Wingdings" pitchFamily="2" charset="2"/>
              </a:rPr>
              <a:t>Communication Agent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81940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itchFamily="2" charset="2"/>
              </a:rPr>
              <a:t>It is responsible for communicating with the bus and other agents in the power system network.</a:t>
            </a:r>
            <a:endParaRPr lang="en-US" sz="2400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4770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143000" y="1600200"/>
            <a:ext cx="4772315" cy="4800600"/>
            <a:chOff x="1502" y="1052"/>
            <a:chExt cx="6074" cy="614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3894" y="1052"/>
              <a:ext cx="1841" cy="476"/>
            </a:xfrm>
            <a:prstGeom prst="flowChartTerminator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Start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3606" y="2116"/>
              <a:ext cx="2567" cy="388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Notify MRA that it is up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3193" y="2943"/>
              <a:ext cx="3431" cy="638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Communicate with Bus/Other agents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3519" y="4019"/>
              <a:ext cx="2742" cy="644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Validate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incoming data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1502" y="5288"/>
              <a:ext cx="1904" cy="351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Ignore the data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3891" y="4858"/>
              <a:ext cx="1953" cy="1140"/>
            </a:xfrm>
            <a:prstGeom prst="flowChartDecision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If Normal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>
              <a:off x="3606" y="6511"/>
              <a:ext cx="2830" cy="689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Communicate with DVA and send the data back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>
              <a:off x="4783" y="1528"/>
              <a:ext cx="0" cy="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4783" y="2504"/>
              <a:ext cx="0" cy="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4783" y="3581"/>
              <a:ext cx="0" cy="4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4860" y="4663"/>
              <a:ext cx="0" cy="1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6" name="AutoShape 14"/>
            <p:cNvCxnSpPr>
              <a:cxnSpLocks noChangeShapeType="1"/>
            </p:cNvCxnSpPr>
            <p:nvPr/>
          </p:nvCxnSpPr>
          <p:spPr bwMode="auto">
            <a:xfrm flipH="1">
              <a:off x="6624" y="3219"/>
              <a:ext cx="95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7" name="AutoShape 15"/>
            <p:cNvCxnSpPr>
              <a:cxnSpLocks noChangeShapeType="1"/>
            </p:cNvCxnSpPr>
            <p:nvPr/>
          </p:nvCxnSpPr>
          <p:spPr bwMode="auto">
            <a:xfrm flipH="1">
              <a:off x="3400" y="5443"/>
              <a:ext cx="4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8" name="AutoShape 16"/>
            <p:cNvCxnSpPr>
              <a:cxnSpLocks noChangeShapeType="1"/>
              <a:stCxn id="3080" idx="2"/>
            </p:cNvCxnSpPr>
            <p:nvPr/>
          </p:nvCxnSpPr>
          <p:spPr bwMode="auto">
            <a:xfrm rot="5400000">
              <a:off x="4607" y="6251"/>
              <a:ext cx="513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>
              <a:off x="6436" y="6762"/>
              <a:ext cx="11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 flipV="1">
              <a:off x="7576" y="3218"/>
              <a:ext cx="0" cy="35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2667000" y="4648200"/>
            <a:ext cx="533400" cy="304799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886200" y="5486400"/>
            <a:ext cx="533400" cy="304799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3079" idx="0"/>
          </p:cNvCxnSpPr>
          <p:nvPr/>
        </p:nvCxnSpPr>
        <p:spPr>
          <a:xfrm rot="5400000" flipH="1" flipV="1">
            <a:off x="1120474" y="4123309"/>
            <a:ext cx="1555035" cy="140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077" idx="1"/>
          </p:cNvCxnSpPr>
          <p:nvPr/>
        </p:nvCxnSpPr>
        <p:spPr>
          <a:xfrm flipV="1">
            <a:off x="1905000" y="3325855"/>
            <a:ext cx="566611" cy="26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0" descr="C:\Users\Arangs\Desktop\763393-xs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60960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System Control - </a:t>
            </a:r>
            <a:r>
              <a:rPr lang="en-US" dirty="0" smtClean="0">
                <a:sym typeface="Wingdings" pitchFamily="2" charset="2"/>
              </a:rPr>
              <a:t>Mutation Agent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2514600"/>
            <a:ext cx="373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This agent performs the mutation and loads the replicated agent code in memory.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4770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219200" y="1752600"/>
            <a:ext cx="3200400" cy="3733800"/>
            <a:chOff x="4116" y="1291"/>
            <a:chExt cx="2132" cy="3043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4519" y="1291"/>
              <a:ext cx="1275" cy="345"/>
            </a:xfrm>
            <a:prstGeom prst="flowChartTerminator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START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4349" y="1863"/>
              <a:ext cx="1690" cy="277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READ SOURCE CODE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4116" y="2348"/>
              <a:ext cx="2132" cy="256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MUTATE THE SOURCE CODE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4202" y="2842"/>
              <a:ext cx="1972" cy="306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COMPILE THE MUTATION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4705" y="3415"/>
              <a:ext cx="943" cy="267"/>
            </a:xfrm>
            <a:prstGeom prst="flowChartProcess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EXECUTE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4543" y="3988"/>
              <a:ext cx="1287" cy="346"/>
            </a:xfrm>
            <a:prstGeom prst="flowChartTerminator">
              <a:avLst/>
            </a:prstGeom>
            <a:solidFill>
              <a:srgbClr val="D9959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>
              <a:off x="5170" y="1636"/>
              <a:ext cx="0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5170" y="2140"/>
              <a:ext cx="0" cy="2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>
              <a:off x="5170" y="2604"/>
              <a:ext cx="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>
              <a:off x="5170" y="3148"/>
              <a:ext cx="0" cy="2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>
              <a:off x="5170" y="3682"/>
              <a:ext cx="0" cy="3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8" name="Picture 60" descr="C:\Users\Arangs\Desktop\763393-xs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60960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Power System Control - Monitoring/Resurrection Agent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2514600"/>
            <a:ext cx="3429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does the initial mutation and monitors all the agents and gives re-birth if anything fails.</a:t>
            </a:r>
          </a:p>
          <a:p>
            <a:endParaRPr lang="en-US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4770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143000" y="1600200"/>
            <a:ext cx="4191000" cy="4419600"/>
            <a:chOff x="6665" y="4360"/>
            <a:chExt cx="4525" cy="4385"/>
          </a:xfrm>
        </p:grpSpPr>
        <p:cxnSp>
          <p:nvCxnSpPr>
            <p:cNvPr id="2051" name="AutoShape 3"/>
            <p:cNvCxnSpPr>
              <a:cxnSpLocks noChangeShapeType="1"/>
            </p:cNvCxnSpPr>
            <p:nvPr/>
          </p:nvCxnSpPr>
          <p:spPr bwMode="auto">
            <a:xfrm>
              <a:off x="8360" y="7144"/>
              <a:ext cx="0" cy="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6665" y="4360"/>
              <a:ext cx="4525" cy="4385"/>
              <a:chOff x="6665" y="4360"/>
              <a:chExt cx="4525" cy="4385"/>
            </a:xfrm>
          </p:grpSpPr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8590" y="7036"/>
                <a:ext cx="59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Yes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>
                <a:off x="9614" y="6339"/>
                <a:ext cx="583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No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5" name="AutoShape 7"/>
              <p:cNvSpPr>
                <a:spLocks noChangeArrowheads="1"/>
              </p:cNvSpPr>
              <p:nvPr/>
            </p:nvSpPr>
            <p:spPr bwMode="auto">
              <a:xfrm>
                <a:off x="7637" y="4360"/>
                <a:ext cx="1486" cy="343"/>
              </a:xfrm>
              <a:prstGeom prst="flowChartTerminator">
                <a:avLst/>
              </a:prstGeom>
              <a:solidFill>
                <a:srgbClr val="D9959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Start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6992" y="5020"/>
                <a:ext cx="2803" cy="285"/>
              </a:xfrm>
              <a:prstGeom prst="rect">
                <a:avLst/>
              </a:prstGeom>
              <a:solidFill>
                <a:srgbClr val="D9959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Create and start CA, DVA, RCA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7" name="AutoShape 9"/>
              <p:cNvSpPr>
                <a:spLocks noChangeArrowheads="1"/>
              </p:cNvSpPr>
              <p:nvPr/>
            </p:nvSpPr>
            <p:spPr bwMode="auto">
              <a:xfrm>
                <a:off x="7124" y="5590"/>
                <a:ext cx="2446" cy="246"/>
              </a:xfrm>
              <a:prstGeom prst="flowChartProcess">
                <a:avLst/>
              </a:prstGeom>
              <a:solidFill>
                <a:srgbClr val="D9959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Monitor all the modules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8" name="AutoShape 10"/>
              <p:cNvSpPr>
                <a:spLocks noChangeArrowheads="1"/>
              </p:cNvSpPr>
              <p:nvPr/>
            </p:nvSpPr>
            <p:spPr bwMode="auto">
              <a:xfrm>
                <a:off x="7387" y="6190"/>
                <a:ext cx="1933" cy="954"/>
              </a:xfrm>
              <a:prstGeom prst="flowChartDecision">
                <a:avLst/>
              </a:prstGeom>
              <a:solidFill>
                <a:srgbClr val="D9959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If attacked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59" name="AutoShape 11"/>
              <p:cNvSpPr>
                <a:spLocks noChangeArrowheads="1"/>
              </p:cNvSpPr>
              <p:nvPr/>
            </p:nvSpPr>
            <p:spPr bwMode="auto">
              <a:xfrm>
                <a:off x="6860" y="7390"/>
                <a:ext cx="3013" cy="276"/>
              </a:xfrm>
              <a:prstGeom prst="flowChartProcess">
                <a:avLst/>
              </a:prstGeom>
              <a:solidFill>
                <a:srgbClr val="D9959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Remove compromised module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60" name="AutoShape 12"/>
              <p:cNvSpPr>
                <a:spLocks noChangeArrowheads="1"/>
              </p:cNvSpPr>
              <p:nvPr/>
            </p:nvSpPr>
            <p:spPr bwMode="auto">
              <a:xfrm>
                <a:off x="6768" y="7931"/>
                <a:ext cx="3197" cy="276"/>
              </a:xfrm>
              <a:prstGeom prst="flowChartProcess">
                <a:avLst/>
              </a:prstGeom>
              <a:solidFill>
                <a:srgbClr val="D9959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Rebuild and start the new module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061" name="AutoShape 13"/>
              <p:cNvCxnSpPr>
                <a:cxnSpLocks noChangeShapeType="1"/>
              </p:cNvCxnSpPr>
              <p:nvPr/>
            </p:nvCxnSpPr>
            <p:spPr bwMode="auto">
              <a:xfrm>
                <a:off x="8360" y="4703"/>
                <a:ext cx="0" cy="31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2" name="AutoShape 14"/>
              <p:cNvCxnSpPr>
                <a:cxnSpLocks noChangeShapeType="1"/>
              </p:cNvCxnSpPr>
              <p:nvPr/>
            </p:nvCxnSpPr>
            <p:spPr bwMode="auto">
              <a:xfrm>
                <a:off x="8360" y="5305"/>
                <a:ext cx="0" cy="2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3" name="AutoShape 15"/>
              <p:cNvCxnSpPr>
                <a:cxnSpLocks noChangeShapeType="1"/>
              </p:cNvCxnSpPr>
              <p:nvPr/>
            </p:nvCxnSpPr>
            <p:spPr bwMode="auto">
              <a:xfrm>
                <a:off x="8360" y="5836"/>
                <a:ext cx="0" cy="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4" name="AutoShape 16"/>
              <p:cNvCxnSpPr>
                <a:cxnSpLocks noChangeShapeType="1"/>
              </p:cNvCxnSpPr>
              <p:nvPr/>
            </p:nvCxnSpPr>
            <p:spPr bwMode="auto">
              <a:xfrm>
                <a:off x="8360" y="7666"/>
                <a:ext cx="0" cy="2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5" name="AutoShape 17"/>
              <p:cNvCxnSpPr>
                <a:cxnSpLocks noChangeShapeType="1"/>
              </p:cNvCxnSpPr>
              <p:nvPr/>
            </p:nvCxnSpPr>
            <p:spPr bwMode="auto">
              <a:xfrm>
                <a:off x="8360" y="8207"/>
                <a:ext cx="0" cy="21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6665" y="8424"/>
                <a:ext cx="3434" cy="321"/>
              </a:xfrm>
              <a:prstGeom prst="rect">
                <a:avLst/>
              </a:prstGeom>
              <a:solidFill>
                <a:srgbClr val="D9959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Join new module to remaining agents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067" name="AutoShape 19"/>
              <p:cNvCxnSpPr>
                <a:cxnSpLocks noChangeShapeType="1"/>
              </p:cNvCxnSpPr>
              <p:nvPr/>
            </p:nvCxnSpPr>
            <p:spPr bwMode="auto">
              <a:xfrm>
                <a:off x="10099" y="8577"/>
                <a:ext cx="109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8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11190" y="5708"/>
                <a:ext cx="0" cy="28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9" name="AutoShape 21"/>
              <p:cNvCxnSpPr>
                <a:cxnSpLocks noChangeShapeType="1"/>
              </p:cNvCxnSpPr>
              <p:nvPr/>
            </p:nvCxnSpPr>
            <p:spPr bwMode="auto">
              <a:xfrm flipH="1">
                <a:off x="9570" y="5708"/>
                <a:ext cx="16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0" name="AutoShape 22"/>
              <p:cNvCxnSpPr>
                <a:cxnSpLocks noChangeShapeType="1"/>
              </p:cNvCxnSpPr>
              <p:nvPr/>
            </p:nvCxnSpPr>
            <p:spPr bwMode="auto">
              <a:xfrm>
                <a:off x="9320" y="6665"/>
                <a:ext cx="187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pic>
        <p:nvPicPr>
          <p:cNvPr id="26" name="Picture 60" descr="C:\Users\Arangs\Desktop\763393-xs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60960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Power System Control - Distributed/Voting Agent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2209800"/>
            <a:ext cx="312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agent is responsible to get rid of the abnormal behavior of agents. It is also a bridge between communication agent and replicated agents. </a:t>
            </a: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4770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27" name="Group 31"/>
          <p:cNvGrpSpPr>
            <a:grpSpLocks/>
          </p:cNvGrpSpPr>
          <p:nvPr/>
        </p:nvGrpSpPr>
        <p:grpSpPr bwMode="auto">
          <a:xfrm>
            <a:off x="1066800" y="1447800"/>
            <a:ext cx="4648200" cy="5181600"/>
            <a:chOff x="3233" y="1019"/>
            <a:chExt cx="5416" cy="7825"/>
          </a:xfrm>
        </p:grpSpPr>
        <p:sp>
          <p:nvSpPr>
            <p:cNvPr id="4128" name="Text Box 32"/>
            <p:cNvSpPr txBox="1">
              <a:spLocks noChangeArrowheads="1"/>
            </p:cNvSpPr>
            <p:nvPr/>
          </p:nvSpPr>
          <p:spPr bwMode="auto">
            <a:xfrm>
              <a:off x="5476" y="5352"/>
              <a:ext cx="90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Yes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6384" y="4238"/>
              <a:ext cx="73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130" name="Group 34"/>
            <p:cNvGrpSpPr>
              <a:grpSpLocks/>
            </p:cNvGrpSpPr>
            <p:nvPr/>
          </p:nvGrpSpPr>
          <p:grpSpPr bwMode="auto">
            <a:xfrm>
              <a:off x="3233" y="1019"/>
              <a:ext cx="5416" cy="7825"/>
              <a:chOff x="3233" y="1019"/>
              <a:chExt cx="5416" cy="7825"/>
            </a:xfrm>
          </p:grpSpPr>
          <p:cxnSp>
            <p:nvCxnSpPr>
              <p:cNvPr id="4131" name="AutoShape 35"/>
              <p:cNvCxnSpPr>
                <a:cxnSpLocks noChangeShapeType="1"/>
              </p:cNvCxnSpPr>
              <p:nvPr/>
            </p:nvCxnSpPr>
            <p:spPr bwMode="auto">
              <a:xfrm flipV="1">
                <a:off x="7825" y="2839"/>
                <a:ext cx="0" cy="16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32" name="AutoShape 36"/>
              <p:cNvCxnSpPr>
                <a:cxnSpLocks noChangeShapeType="1"/>
              </p:cNvCxnSpPr>
              <p:nvPr/>
            </p:nvCxnSpPr>
            <p:spPr bwMode="auto">
              <a:xfrm flipH="1">
                <a:off x="6626" y="2839"/>
                <a:ext cx="119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4133" name="Group 37"/>
              <p:cNvGrpSpPr>
                <a:grpSpLocks/>
              </p:cNvGrpSpPr>
              <p:nvPr/>
            </p:nvGrpSpPr>
            <p:grpSpPr bwMode="auto">
              <a:xfrm>
                <a:off x="4018" y="1019"/>
                <a:ext cx="4631" cy="7825"/>
                <a:chOff x="4018" y="1019"/>
                <a:chExt cx="4631" cy="7825"/>
              </a:xfrm>
            </p:grpSpPr>
            <p:sp>
              <p:nvSpPr>
                <p:cNvPr id="4134" name="AutoShape 38"/>
                <p:cNvSpPr>
                  <a:spLocks noChangeArrowheads="1"/>
                </p:cNvSpPr>
                <p:nvPr/>
              </p:nvSpPr>
              <p:spPr bwMode="auto">
                <a:xfrm>
                  <a:off x="4575" y="1019"/>
                  <a:ext cx="1562" cy="462"/>
                </a:xfrm>
                <a:prstGeom prst="flowChartTerminator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Start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35" name="AutoShape 39"/>
                <p:cNvSpPr>
                  <a:spLocks noChangeArrowheads="1"/>
                </p:cNvSpPr>
                <p:nvPr/>
              </p:nvSpPr>
              <p:spPr bwMode="auto">
                <a:xfrm>
                  <a:off x="4276" y="1875"/>
                  <a:ext cx="2255" cy="408"/>
                </a:xfrm>
                <a:prstGeom prst="flowChartProcess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Notify MRA that it is up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36" name="AutoShape 40"/>
                <p:cNvSpPr>
                  <a:spLocks noChangeArrowheads="1"/>
                </p:cNvSpPr>
                <p:nvPr/>
              </p:nvSpPr>
              <p:spPr bwMode="auto">
                <a:xfrm>
                  <a:off x="4276" y="2649"/>
                  <a:ext cx="2350" cy="366"/>
                </a:xfrm>
                <a:prstGeom prst="flowChartProcess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Obtain data from CA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37" name="AutoShape 41"/>
                <p:cNvSpPr>
                  <a:spLocks noChangeArrowheads="1"/>
                </p:cNvSpPr>
                <p:nvPr/>
              </p:nvSpPr>
              <p:spPr bwMode="auto">
                <a:xfrm>
                  <a:off x="4168" y="3423"/>
                  <a:ext cx="2635" cy="340"/>
                </a:xfrm>
                <a:prstGeom prst="flowChartProcess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Validate incoming data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38" name="AutoShape 42"/>
                <p:cNvSpPr>
                  <a:spLocks noChangeArrowheads="1"/>
                </p:cNvSpPr>
                <p:nvPr/>
              </p:nvSpPr>
              <p:spPr bwMode="auto">
                <a:xfrm>
                  <a:off x="4543" y="4075"/>
                  <a:ext cx="1658" cy="1277"/>
                </a:xfrm>
                <a:prstGeom prst="flowChartDecision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If Normal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39" name="AutoShape 43"/>
                <p:cNvSpPr>
                  <a:spLocks noChangeArrowheads="1"/>
                </p:cNvSpPr>
                <p:nvPr/>
              </p:nvSpPr>
              <p:spPr bwMode="auto">
                <a:xfrm>
                  <a:off x="7197" y="4511"/>
                  <a:ext cx="1452" cy="408"/>
                </a:xfrm>
                <a:prstGeom prst="flowChartProcess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Ignore data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40" name="AutoShape 44"/>
                <p:cNvSpPr>
                  <a:spLocks noChangeArrowheads="1"/>
                </p:cNvSpPr>
                <p:nvPr/>
              </p:nvSpPr>
              <p:spPr bwMode="auto">
                <a:xfrm>
                  <a:off x="4018" y="5964"/>
                  <a:ext cx="2608" cy="339"/>
                </a:xfrm>
                <a:prstGeom prst="flowChartProcess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Send a copy to each RCA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41" name="AutoShape 45"/>
                <p:cNvSpPr>
                  <a:spLocks noChangeArrowheads="1"/>
                </p:cNvSpPr>
                <p:nvPr/>
              </p:nvSpPr>
              <p:spPr bwMode="auto">
                <a:xfrm>
                  <a:off x="4086" y="6752"/>
                  <a:ext cx="2445" cy="339"/>
                </a:xfrm>
                <a:prstGeom prst="flowChartProcess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Get data from all RCA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42" name="AutoShape 46"/>
                <p:cNvSpPr>
                  <a:spLocks noChangeArrowheads="1"/>
                </p:cNvSpPr>
                <p:nvPr/>
              </p:nvSpPr>
              <p:spPr bwMode="auto">
                <a:xfrm>
                  <a:off x="4813" y="7567"/>
                  <a:ext cx="1114" cy="353"/>
                </a:xfrm>
                <a:prstGeom prst="flowChartProcess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Vote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43" name="AutoShape 47"/>
                <p:cNvSpPr>
                  <a:spLocks noChangeArrowheads="1"/>
                </p:cNvSpPr>
                <p:nvPr/>
              </p:nvSpPr>
              <p:spPr bwMode="auto">
                <a:xfrm>
                  <a:off x="4201" y="8450"/>
                  <a:ext cx="2323" cy="394"/>
                </a:xfrm>
                <a:prstGeom prst="flowChartProcess">
                  <a:avLst/>
                </a:prstGeom>
                <a:solidFill>
                  <a:srgbClr val="D9959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Send output to CA</a:t>
                  </a:r>
                  <a:endParaRPr kumimoji="0" 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4144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5363" y="1481"/>
                  <a:ext cx="0" cy="39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45" name="AutoShape 49"/>
                <p:cNvCxnSpPr>
                  <a:cxnSpLocks noChangeShapeType="1"/>
                </p:cNvCxnSpPr>
                <p:nvPr/>
              </p:nvCxnSpPr>
              <p:spPr bwMode="auto">
                <a:xfrm>
                  <a:off x="5363" y="2283"/>
                  <a:ext cx="0" cy="36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46" name="AutoShape 50"/>
                <p:cNvCxnSpPr>
                  <a:cxnSpLocks noChangeShapeType="1"/>
                </p:cNvCxnSpPr>
                <p:nvPr/>
              </p:nvCxnSpPr>
              <p:spPr bwMode="auto">
                <a:xfrm>
                  <a:off x="5363" y="3015"/>
                  <a:ext cx="0" cy="40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47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5363" y="3763"/>
                  <a:ext cx="0" cy="31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48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6201" y="4728"/>
                  <a:ext cx="9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49" name="AutoShape 53"/>
                <p:cNvCxnSpPr>
                  <a:cxnSpLocks noChangeShapeType="1"/>
                </p:cNvCxnSpPr>
                <p:nvPr/>
              </p:nvCxnSpPr>
              <p:spPr bwMode="auto">
                <a:xfrm>
                  <a:off x="5363" y="5352"/>
                  <a:ext cx="0" cy="61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50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5363" y="6303"/>
                  <a:ext cx="0" cy="44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51" name="AutoShape 55"/>
                <p:cNvCxnSpPr>
                  <a:cxnSpLocks noChangeShapeType="1"/>
                </p:cNvCxnSpPr>
                <p:nvPr/>
              </p:nvCxnSpPr>
              <p:spPr bwMode="auto">
                <a:xfrm>
                  <a:off x="5363" y="7091"/>
                  <a:ext cx="0" cy="47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52" name="AutoShape 56"/>
                <p:cNvCxnSpPr>
                  <a:cxnSpLocks noChangeShapeType="1"/>
                </p:cNvCxnSpPr>
                <p:nvPr/>
              </p:nvCxnSpPr>
              <p:spPr bwMode="auto">
                <a:xfrm>
                  <a:off x="5363" y="7920"/>
                  <a:ext cx="0" cy="53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4153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3233" y="8667"/>
                <a:ext cx="96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54" name="AutoShape 58"/>
              <p:cNvCxnSpPr>
                <a:cxnSpLocks noChangeShapeType="1"/>
              </p:cNvCxnSpPr>
              <p:nvPr/>
            </p:nvCxnSpPr>
            <p:spPr bwMode="auto">
              <a:xfrm flipV="1">
                <a:off x="3233" y="2839"/>
                <a:ext cx="0" cy="58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55" name="AutoShape 59"/>
              <p:cNvCxnSpPr>
                <a:cxnSpLocks noChangeShapeType="1"/>
              </p:cNvCxnSpPr>
              <p:nvPr/>
            </p:nvCxnSpPr>
            <p:spPr bwMode="auto">
              <a:xfrm>
                <a:off x="3233" y="2839"/>
                <a:ext cx="104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pic>
        <p:nvPicPr>
          <p:cNvPr id="4156" name="Picture 60" descr="C:\Users\Arangs\Desktop\763393-xs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60960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build an intelligent multi-agent system for power system control and protection</a:t>
            </a:r>
          </a:p>
          <a:p>
            <a:r>
              <a:rPr lang="en-US" dirty="0" smtClean="0"/>
              <a:t>To protect the agents using two approaches</a:t>
            </a:r>
          </a:p>
          <a:p>
            <a:pPr lvl="1"/>
            <a:r>
              <a:rPr lang="en-US" dirty="0" smtClean="0"/>
              <a:t>*Agent Replication by mutation</a:t>
            </a:r>
          </a:p>
          <a:p>
            <a:pPr lvl="1"/>
            <a:r>
              <a:rPr lang="en-US" dirty="0" smtClean="0"/>
              <a:t>Securing the communication channel </a:t>
            </a:r>
          </a:p>
          <a:p>
            <a:r>
              <a:rPr lang="en-US" dirty="0" smtClean="0"/>
              <a:t>To provide immediate fault restoration of the power system with Agent’s communication capability.</a:t>
            </a:r>
          </a:p>
          <a:p>
            <a:r>
              <a:rPr lang="en-US" dirty="0" smtClean="0"/>
              <a:t>Ability of the Supervisory Agent Cluster to control all the generators (Wide Area Control)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0960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*Already done by D. Edwards et al.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/>
          <a:lstStyle/>
          <a:p>
            <a:r>
              <a:rPr lang="en-US" dirty="0" smtClean="0"/>
              <a:t>Proposed Design</a:t>
            </a:r>
            <a:endParaRPr lang="en-US" dirty="0"/>
          </a:p>
        </p:txBody>
      </p:sp>
      <p:pic>
        <p:nvPicPr>
          <p:cNvPr id="23" name="Picture 2" descr="C:\Users\Dove\Downloads\wascc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229600" cy="55060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3313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BMAC/BSAC consists of MAM, AMS and DF.</a:t>
            </a:r>
          </a:p>
          <a:p>
            <a:r>
              <a:rPr lang="en-US" dirty="0" smtClean="0"/>
              <a:t>AMS and DF are two special purpose agents.</a:t>
            </a:r>
          </a:p>
          <a:p>
            <a:r>
              <a:rPr lang="en-US" dirty="0" smtClean="0"/>
              <a:t>AMS – maintains list of all other agents present in the system.</a:t>
            </a:r>
          </a:p>
          <a:p>
            <a:r>
              <a:rPr lang="en-US" dirty="0" smtClean="0"/>
              <a:t>DF – maintains a list of services provided by all other agents present in the system.</a:t>
            </a:r>
          </a:p>
          <a:p>
            <a:r>
              <a:rPr lang="en-US" dirty="0" smtClean="0"/>
              <a:t>MAM consists of intelligent agents which are used to monitor, control and protect the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dirty="0" smtClean="0"/>
              <a:t>PROPOSED DESIGN: Bmac - flowchart</a:t>
            </a:r>
            <a:endParaRPr lang="en-US" dirty="0"/>
          </a:p>
        </p:txBody>
      </p:sp>
      <p:grpSp>
        <p:nvGrpSpPr>
          <p:cNvPr id="2094" name="Group 46"/>
          <p:cNvGrpSpPr>
            <a:grpSpLocks/>
          </p:cNvGrpSpPr>
          <p:nvPr/>
        </p:nvGrpSpPr>
        <p:grpSpPr bwMode="auto">
          <a:xfrm>
            <a:off x="914400" y="1295400"/>
            <a:ext cx="6972300" cy="5381625"/>
            <a:chOff x="720" y="465"/>
            <a:chExt cx="10980" cy="8475"/>
          </a:xfrm>
        </p:grpSpPr>
        <p:cxnSp>
          <p:nvCxnSpPr>
            <p:cNvPr id="2095" name="AutoShape 47"/>
            <p:cNvCxnSpPr>
              <a:cxnSpLocks noChangeShapeType="1"/>
            </p:cNvCxnSpPr>
            <p:nvPr/>
          </p:nvCxnSpPr>
          <p:spPr bwMode="auto">
            <a:xfrm>
              <a:off x="7860" y="7762"/>
              <a:ext cx="2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6" name="AutoShape 48"/>
            <p:cNvCxnSpPr>
              <a:cxnSpLocks noChangeShapeType="1"/>
            </p:cNvCxnSpPr>
            <p:nvPr/>
          </p:nvCxnSpPr>
          <p:spPr bwMode="auto">
            <a:xfrm flipH="1">
              <a:off x="4635" y="4995"/>
              <a:ext cx="4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7" name="AutoShape 49"/>
            <p:cNvCxnSpPr>
              <a:cxnSpLocks noChangeShapeType="1"/>
            </p:cNvCxnSpPr>
            <p:nvPr/>
          </p:nvCxnSpPr>
          <p:spPr bwMode="auto">
            <a:xfrm>
              <a:off x="4635" y="2970"/>
              <a:ext cx="3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098" name="Group 50"/>
            <p:cNvGrpSpPr>
              <a:grpSpLocks/>
            </p:cNvGrpSpPr>
            <p:nvPr/>
          </p:nvGrpSpPr>
          <p:grpSpPr bwMode="auto">
            <a:xfrm>
              <a:off x="720" y="465"/>
              <a:ext cx="10980" cy="8475"/>
              <a:chOff x="720" y="465"/>
              <a:chExt cx="10980" cy="8475"/>
            </a:xfrm>
          </p:grpSpPr>
          <p:sp>
            <p:nvSpPr>
              <p:cNvPr id="2099" name="Rectangle 51"/>
              <p:cNvSpPr>
                <a:spLocks noChangeArrowheads="1"/>
              </p:cNvSpPr>
              <p:nvPr/>
            </p:nvSpPr>
            <p:spPr bwMode="auto">
              <a:xfrm>
                <a:off x="1620" y="2310"/>
                <a:ext cx="1785" cy="16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Ask each neighbor about the status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0" name="Rectangle 52"/>
              <p:cNvSpPr>
                <a:spLocks noChangeArrowheads="1"/>
              </p:cNvSpPr>
              <p:nvPr/>
            </p:nvSpPr>
            <p:spPr bwMode="auto">
              <a:xfrm>
                <a:off x="1620" y="4620"/>
                <a:ext cx="1785" cy="5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Analyse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1" name="AutoShape 53"/>
              <p:cNvSpPr>
                <a:spLocks noChangeArrowheads="1"/>
              </p:cNvSpPr>
              <p:nvPr/>
            </p:nvSpPr>
            <p:spPr bwMode="auto">
              <a:xfrm>
                <a:off x="1140" y="5700"/>
                <a:ext cx="2595" cy="165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If Abnormal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2" name="Rectangle 54"/>
              <p:cNvSpPr>
                <a:spLocks noChangeArrowheads="1"/>
              </p:cNvSpPr>
              <p:nvPr/>
            </p:nvSpPr>
            <p:spPr bwMode="auto">
              <a:xfrm>
                <a:off x="1425" y="7935"/>
                <a:ext cx="198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Inform BSAC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03" name="AutoShape 55"/>
              <p:cNvCxnSpPr>
                <a:cxnSpLocks noChangeShapeType="1"/>
              </p:cNvCxnSpPr>
              <p:nvPr/>
            </p:nvCxnSpPr>
            <p:spPr bwMode="auto">
              <a:xfrm>
                <a:off x="2475" y="4005"/>
                <a:ext cx="0" cy="6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4" name="AutoShape 56"/>
              <p:cNvCxnSpPr>
                <a:cxnSpLocks noChangeShapeType="1"/>
              </p:cNvCxnSpPr>
              <p:nvPr/>
            </p:nvCxnSpPr>
            <p:spPr bwMode="auto">
              <a:xfrm>
                <a:off x="2475" y="5130"/>
                <a:ext cx="0" cy="5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5" name="AutoShape 57"/>
              <p:cNvCxnSpPr>
                <a:cxnSpLocks noChangeShapeType="1"/>
              </p:cNvCxnSpPr>
              <p:nvPr/>
            </p:nvCxnSpPr>
            <p:spPr bwMode="auto">
              <a:xfrm>
                <a:off x="2430" y="7350"/>
                <a:ext cx="0" cy="5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6" name="AutoShape 58"/>
              <p:cNvCxnSpPr>
                <a:cxnSpLocks noChangeShapeType="1"/>
              </p:cNvCxnSpPr>
              <p:nvPr/>
            </p:nvCxnSpPr>
            <p:spPr bwMode="auto">
              <a:xfrm>
                <a:off x="3735" y="6540"/>
                <a:ext cx="33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7" name="AutoShape 59"/>
              <p:cNvCxnSpPr>
                <a:cxnSpLocks noChangeShapeType="1"/>
              </p:cNvCxnSpPr>
              <p:nvPr/>
            </p:nvCxnSpPr>
            <p:spPr bwMode="auto">
              <a:xfrm flipV="1">
                <a:off x="4065" y="3210"/>
                <a:ext cx="0" cy="33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8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3405" y="3210"/>
                <a:ext cx="66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9" name="AutoShape 61"/>
              <p:cNvCxnSpPr>
                <a:cxnSpLocks noChangeShapeType="1"/>
              </p:cNvCxnSpPr>
              <p:nvPr/>
            </p:nvCxnSpPr>
            <p:spPr bwMode="auto">
              <a:xfrm>
                <a:off x="2430" y="8415"/>
                <a:ext cx="0" cy="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0" name="AutoShape 62"/>
              <p:cNvCxnSpPr>
                <a:cxnSpLocks noChangeShapeType="1"/>
              </p:cNvCxnSpPr>
              <p:nvPr/>
            </p:nvCxnSpPr>
            <p:spPr bwMode="auto">
              <a:xfrm flipH="1">
                <a:off x="720" y="8940"/>
                <a:ext cx="175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1" name="AutoShape 63"/>
              <p:cNvCxnSpPr>
                <a:cxnSpLocks noChangeShapeType="1"/>
              </p:cNvCxnSpPr>
              <p:nvPr/>
            </p:nvCxnSpPr>
            <p:spPr bwMode="auto">
              <a:xfrm flipV="1">
                <a:off x="720" y="3060"/>
                <a:ext cx="0" cy="58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2" name="AutoShape 64"/>
              <p:cNvCxnSpPr>
                <a:cxnSpLocks noChangeShapeType="1"/>
              </p:cNvCxnSpPr>
              <p:nvPr/>
            </p:nvCxnSpPr>
            <p:spPr bwMode="auto">
              <a:xfrm>
                <a:off x="720" y="3060"/>
                <a:ext cx="9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13" name="Rectangle 65"/>
              <p:cNvSpPr>
                <a:spLocks noChangeArrowheads="1"/>
              </p:cNvSpPr>
              <p:nvPr/>
            </p:nvSpPr>
            <p:spPr bwMode="auto">
              <a:xfrm>
                <a:off x="5010" y="2190"/>
                <a:ext cx="2760" cy="14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Get parameters from power system components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5415" y="6360"/>
                <a:ext cx="2115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Inform BSAC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5" name="AutoShape 67"/>
              <p:cNvSpPr>
                <a:spLocks noChangeArrowheads="1"/>
              </p:cNvSpPr>
              <p:nvPr/>
            </p:nvSpPr>
            <p:spPr bwMode="auto">
              <a:xfrm>
                <a:off x="5085" y="4215"/>
                <a:ext cx="2685" cy="156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If Abnormal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6" name="Text Box 68"/>
              <p:cNvSpPr txBox="1">
                <a:spLocks noChangeArrowheads="1"/>
              </p:cNvSpPr>
              <p:nvPr/>
            </p:nvSpPr>
            <p:spPr bwMode="auto">
              <a:xfrm>
                <a:off x="2651" y="7260"/>
                <a:ext cx="754" cy="5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Yes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7" name="Text Box 69"/>
              <p:cNvSpPr txBox="1">
                <a:spLocks noChangeArrowheads="1"/>
              </p:cNvSpPr>
              <p:nvPr/>
            </p:nvSpPr>
            <p:spPr bwMode="auto">
              <a:xfrm>
                <a:off x="3405" y="5700"/>
                <a:ext cx="420" cy="5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No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8" name="Rectangle 70"/>
              <p:cNvSpPr>
                <a:spLocks noChangeArrowheads="1"/>
              </p:cNvSpPr>
              <p:nvPr/>
            </p:nvSpPr>
            <p:spPr bwMode="auto">
              <a:xfrm>
                <a:off x="4830" y="7260"/>
                <a:ext cx="3030" cy="9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Perform action for the command from BSAC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19" name="AutoShape 71"/>
              <p:cNvCxnSpPr>
                <a:cxnSpLocks noChangeShapeType="1"/>
              </p:cNvCxnSpPr>
              <p:nvPr/>
            </p:nvCxnSpPr>
            <p:spPr bwMode="auto">
              <a:xfrm>
                <a:off x="6405" y="3675"/>
                <a:ext cx="0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20" name="AutoShape 72"/>
              <p:cNvCxnSpPr>
                <a:cxnSpLocks noChangeShapeType="1"/>
              </p:cNvCxnSpPr>
              <p:nvPr/>
            </p:nvCxnSpPr>
            <p:spPr bwMode="auto">
              <a:xfrm>
                <a:off x="6405" y="5775"/>
                <a:ext cx="0" cy="5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21" name="AutoShape 73"/>
              <p:cNvCxnSpPr>
                <a:cxnSpLocks noChangeShapeType="1"/>
              </p:cNvCxnSpPr>
              <p:nvPr/>
            </p:nvCxnSpPr>
            <p:spPr bwMode="auto">
              <a:xfrm>
                <a:off x="6405" y="6780"/>
                <a:ext cx="0" cy="5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22" name="AutoShape 74"/>
              <p:cNvCxnSpPr>
                <a:cxnSpLocks noChangeShapeType="1"/>
              </p:cNvCxnSpPr>
              <p:nvPr/>
            </p:nvCxnSpPr>
            <p:spPr bwMode="auto">
              <a:xfrm flipV="1">
                <a:off x="8100" y="2880"/>
                <a:ext cx="0" cy="48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3" name="AutoShape 75"/>
              <p:cNvCxnSpPr>
                <a:cxnSpLocks noChangeShapeType="1"/>
              </p:cNvCxnSpPr>
              <p:nvPr/>
            </p:nvCxnSpPr>
            <p:spPr bwMode="auto">
              <a:xfrm flipH="1">
                <a:off x="7770" y="2880"/>
                <a:ext cx="33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24" name="AutoShape 76"/>
              <p:cNvCxnSpPr>
                <a:cxnSpLocks noChangeShapeType="1"/>
              </p:cNvCxnSpPr>
              <p:nvPr/>
            </p:nvCxnSpPr>
            <p:spPr bwMode="auto">
              <a:xfrm flipV="1">
                <a:off x="4635" y="2970"/>
                <a:ext cx="1" cy="20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125" name="Text Box 77"/>
              <p:cNvSpPr txBox="1">
                <a:spLocks noChangeArrowheads="1"/>
              </p:cNvSpPr>
              <p:nvPr/>
            </p:nvSpPr>
            <p:spPr bwMode="auto">
              <a:xfrm>
                <a:off x="6596" y="5775"/>
                <a:ext cx="754" cy="5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Yes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6" name="Text Box 78"/>
              <p:cNvSpPr txBox="1">
                <a:spLocks noChangeArrowheads="1"/>
              </p:cNvSpPr>
              <p:nvPr/>
            </p:nvSpPr>
            <p:spPr bwMode="auto">
              <a:xfrm>
                <a:off x="10571" y="3675"/>
                <a:ext cx="754" cy="5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Yes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127" name="Group 79"/>
              <p:cNvGrpSpPr>
                <a:grpSpLocks/>
              </p:cNvGrpSpPr>
              <p:nvPr/>
            </p:nvGrpSpPr>
            <p:grpSpPr bwMode="auto">
              <a:xfrm>
                <a:off x="2475" y="465"/>
                <a:ext cx="9225" cy="4365"/>
                <a:chOff x="2475" y="465"/>
                <a:chExt cx="9225" cy="4365"/>
              </a:xfrm>
            </p:grpSpPr>
            <p:sp>
              <p:nvSpPr>
                <p:cNvPr id="2128" name="Rectangle 80"/>
                <p:cNvSpPr>
                  <a:spLocks noChangeArrowheads="1"/>
                </p:cNvSpPr>
                <p:nvPr/>
              </p:nvSpPr>
              <p:spPr bwMode="auto">
                <a:xfrm>
                  <a:off x="5415" y="465"/>
                  <a:ext cx="1845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START BMAC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29" name="AutoShape 81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5" y="885"/>
                  <a:ext cx="3525" cy="142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130" name="AutoShape 82"/>
                <p:cNvCxnSpPr>
                  <a:cxnSpLocks noChangeShapeType="1"/>
                </p:cNvCxnSpPr>
                <p:nvPr/>
              </p:nvCxnSpPr>
              <p:spPr bwMode="auto">
                <a:xfrm>
                  <a:off x="6360" y="885"/>
                  <a:ext cx="1" cy="130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131" name="AutoShape 83"/>
                <p:cNvSpPr>
                  <a:spLocks noChangeArrowheads="1"/>
                </p:cNvSpPr>
                <p:nvPr/>
              </p:nvSpPr>
              <p:spPr bwMode="auto">
                <a:xfrm>
                  <a:off x="8805" y="1980"/>
                  <a:ext cx="2595" cy="1920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If neighbour/ BSAC asking for info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2" name="Rectangle 84"/>
                <p:cNvSpPr>
                  <a:spLocks noChangeArrowheads="1"/>
                </p:cNvSpPr>
                <p:nvPr/>
              </p:nvSpPr>
              <p:spPr bwMode="auto">
                <a:xfrm>
                  <a:off x="9360" y="4365"/>
                  <a:ext cx="1380" cy="4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Send Info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33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6720" y="885"/>
                  <a:ext cx="3360" cy="10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134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11400" y="2970"/>
                  <a:ext cx="30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35" name="AutoShape 87"/>
                <p:cNvCxnSpPr>
                  <a:cxnSpLocks noChangeShapeType="1"/>
                </p:cNvCxnSpPr>
                <p:nvPr/>
              </p:nvCxnSpPr>
              <p:spPr bwMode="auto">
                <a:xfrm flipV="1">
                  <a:off x="11700" y="1665"/>
                  <a:ext cx="0" cy="130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36" name="AutoShape 88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80" y="1665"/>
                  <a:ext cx="16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37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10080" y="1665"/>
                  <a:ext cx="0" cy="31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138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7020" y="885"/>
                  <a:ext cx="2340" cy="3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2139" name="AutoShape 91"/>
                <p:cNvCxnSpPr>
                  <a:cxnSpLocks noChangeShapeType="1"/>
                </p:cNvCxnSpPr>
                <p:nvPr/>
              </p:nvCxnSpPr>
              <p:spPr bwMode="auto">
                <a:xfrm>
                  <a:off x="7260" y="750"/>
                  <a:ext cx="2100" cy="2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2140" name="Text Box 92"/>
              <p:cNvSpPr txBox="1">
                <a:spLocks noChangeArrowheads="1"/>
              </p:cNvSpPr>
              <p:nvPr/>
            </p:nvSpPr>
            <p:spPr bwMode="auto">
              <a:xfrm>
                <a:off x="4830" y="4005"/>
                <a:ext cx="420" cy="5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No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1" name="Text Box 93"/>
              <p:cNvSpPr txBox="1">
                <a:spLocks noChangeArrowheads="1"/>
              </p:cNvSpPr>
              <p:nvPr/>
            </p:nvSpPr>
            <p:spPr bwMode="auto">
              <a:xfrm>
                <a:off x="11100" y="1980"/>
                <a:ext cx="420" cy="5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No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6934200" y="1371600"/>
            <a:ext cx="1095375" cy="3190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Extensibility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4277</TotalTime>
  <Words>3042</Words>
  <Application>Microsoft Office PowerPoint</Application>
  <PresentationFormat>On-screen Show (4:3)</PresentationFormat>
  <Paragraphs>858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Trek</vt:lpstr>
      <vt:lpstr>Designing and Developing an Intelligent Multi-agent FRAMEWORK for Power System Control and Protection</vt:lpstr>
      <vt:lpstr>Overview</vt:lpstr>
      <vt:lpstr>Introduction</vt:lpstr>
      <vt:lpstr>Introduction: Power System outages</vt:lpstr>
      <vt:lpstr>Introduction</vt:lpstr>
      <vt:lpstr>Scope</vt:lpstr>
      <vt:lpstr>Proposed Design</vt:lpstr>
      <vt:lpstr>PROPOSED DESIGN</vt:lpstr>
      <vt:lpstr>PROPOSED DESIGN: Bmac - flowchart</vt:lpstr>
      <vt:lpstr>PROPOSED DESIGN: BSac - flowchart</vt:lpstr>
      <vt:lpstr>PROPOSED DESIGN - Features</vt:lpstr>
      <vt:lpstr>BMAC</vt:lpstr>
      <vt:lpstr>BMAC- Architecture</vt:lpstr>
      <vt:lpstr>BMAC - Implementation</vt:lpstr>
      <vt:lpstr>BSAC architecture</vt:lpstr>
      <vt:lpstr>BSAC</vt:lpstr>
      <vt:lpstr>Effective Agent Communication</vt:lpstr>
      <vt:lpstr>Effective Agent Communication</vt:lpstr>
      <vt:lpstr>Security</vt:lpstr>
      <vt:lpstr>Security - sscp</vt:lpstr>
      <vt:lpstr>Security – dnp3</vt:lpstr>
      <vt:lpstr>Wide Area system centric controller and observer (WASCCO) in BSAC</vt:lpstr>
      <vt:lpstr>WASCCO</vt:lpstr>
      <vt:lpstr>WASCCO - DESIGN</vt:lpstr>
      <vt:lpstr>WADCCO – DESIGN…</vt:lpstr>
      <vt:lpstr>Example Illustration</vt:lpstr>
      <vt:lpstr>Example Illustration</vt:lpstr>
      <vt:lpstr>Example Illustration – Faulty Conditions – Case 1</vt:lpstr>
      <vt:lpstr>Example Illustration – Faulty Conditions – Case 1</vt:lpstr>
      <vt:lpstr>Example Illustration – Faulty Conditions – Case 1</vt:lpstr>
      <vt:lpstr>Example Illustration – Faulty Conditions – Case 1</vt:lpstr>
      <vt:lpstr>Example Illustration – Faulty Conditions – Case 2</vt:lpstr>
      <vt:lpstr>Example Illustration – Faulty Conditions – Case 2</vt:lpstr>
      <vt:lpstr>Example Illustration – Faulty Conditions – Case 3</vt:lpstr>
      <vt:lpstr>Example Illustration – Faulty Conditions – Case 3</vt:lpstr>
      <vt:lpstr>Example Illustration – Faulty Conditions – Case 3</vt:lpstr>
      <vt:lpstr>Example Illustration – Faulty Conditions – Case 3</vt:lpstr>
      <vt:lpstr>Example Illustration – Communication</vt:lpstr>
      <vt:lpstr>Example Illustration – Communication</vt:lpstr>
      <vt:lpstr>TESTING on a two-area system</vt:lpstr>
      <vt:lpstr>Results – agent communication (Case 1)</vt:lpstr>
      <vt:lpstr>Results – agent communication</vt:lpstr>
      <vt:lpstr>TIME EXPERIMENT</vt:lpstr>
      <vt:lpstr>Time diagram for a single bmac/bsac</vt:lpstr>
      <vt:lpstr>Time diagram for overall system</vt:lpstr>
      <vt:lpstr>Project completion chart</vt:lpstr>
      <vt:lpstr>To do:</vt:lpstr>
      <vt:lpstr>Implementation schedule</vt:lpstr>
      <vt:lpstr>Conclusion</vt:lpstr>
      <vt:lpstr>References</vt:lpstr>
      <vt:lpstr>References</vt:lpstr>
      <vt:lpstr>Thank you…</vt:lpstr>
      <vt:lpstr>Power System Control - Communication Agent</vt:lpstr>
      <vt:lpstr>Power System Control - Mutation Agent</vt:lpstr>
      <vt:lpstr>Power System Control - Monitoring/Resurrection Agent</vt:lpstr>
      <vt:lpstr>Power System Control - Distributed/Voting Agent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Multi-agent System for Power System Control and Protection</dc:title>
  <dc:creator>Arangs</dc:creator>
  <cp:lastModifiedBy>Dove</cp:lastModifiedBy>
  <cp:revision>354</cp:revision>
  <dcterms:created xsi:type="dcterms:W3CDTF">2010-02-10T20:37:53Z</dcterms:created>
  <dcterms:modified xsi:type="dcterms:W3CDTF">2010-12-17T16:16:59Z</dcterms:modified>
</cp:coreProperties>
</file>