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58" r:id="rId5"/>
    <p:sldId id="259" r:id="rId6"/>
    <p:sldId id="269" r:id="rId7"/>
    <p:sldId id="260" r:id="rId8"/>
    <p:sldId id="262" r:id="rId9"/>
    <p:sldId id="261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66ADF-A388-456D-B402-07707ECAD70C}" type="datetimeFigureOut">
              <a:rPr lang="en-US" smtClean="0"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77361-A6AB-428C-AFBC-6B58AEA026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77361-A6AB-428C-AFBC-6B58AEA026D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202A1-DE55-41F1-A897-A1A50F962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0D4E6-A3D5-4071-AB45-F4310F148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6F43-5714-469A-8298-EFC478BE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F030-8499-408F-A01A-D0438A5C4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2B64E-2BF3-49E7-8E77-033A1DD52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A659-910B-4842-801B-5E82FAD7B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BE26-4ED2-4D86-91F2-E6D9B7503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8CC8C-BCAF-4471-80D0-4C1373924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FB5D2-E64A-4B40-909C-7FB2240E1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01F0F-929C-442C-9E65-3A35FD9BB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4BDF-1DBA-4CB8-94FE-6BE671EC0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7E22188-6F42-407C-8521-9144845AB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Code Optimization using Code Re-ordering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Presented by,</a:t>
            </a:r>
          </a:p>
          <a:p>
            <a:pPr eaLnBrk="1" hangingPunct="1"/>
            <a:r>
              <a:rPr lang="en-US" smtClean="0"/>
              <a:t>Arangamanikkannan Manickam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Proposed by </a:t>
            </a:r>
            <a:r>
              <a:rPr lang="en-US" sz="2400" dirty="0" err="1" smtClean="0"/>
              <a:t>Parameswaran</a:t>
            </a:r>
            <a:r>
              <a:rPr lang="en-US" sz="2400" dirty="0" smtClean="0"/>
              <a:t> in 2001</a:t>
            </a:r>
          </a:p>
          <a:p>
            <a:r>
              <a:rPr lang="en-US" sz="2400" dirty="0" smtClean="0"/>
              <a:t>Heuristic approach is taken to relocate code in main memory to reduce conflict misses.</a:t>
            </a:r>
          </a:p>
          <a:p>
            <a:r>
              <a:rPr lang="en-US" sz="2400" dirty="0" smtClean="0"/>
              <a:t>Basic block execution frequency is used for reordering</a:t>
            </a:r>
          </a:p>
          <a:p>
            <a:r>
              <a:rPr lang="en-US" sz="2400" dirty="0" smtClean="0"/>
              <a:t>High frequency blocks are placed next to each other within cache</a:t>
            </a:r>
          </a:p>
          <a:p>
            <a:r>
              <a:rPr lang="en-US" sz="2400" dirty="0" smtClean="0"/>
              <a:t>It works on basic block level</a:t>
            </a:r>
          </a:p>
          <a:p>
            <a:r>
              <a:rPr lang="en-US" sz="2400" dirty="0" smtClean="0"/>
              <a:t>To reduce conflict misses, blocks spread apart in memory and gaps are filled by later blocks, but memory required is increased.</a:t>
            </a:r>
          </a:p>
          <a:p>
            <a:r>
              <a:rPr lang="en-US" sz="2400" dirty="0" smtClean="0"/>
              <a:t>Fetch efficiency is not fully utilized.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Exceeded Branches in Code-reordering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057275" y="2085975"/>
            <a:ext cx="6486525" cy="3638550"/>
            <a:chOff x="1665" y="3285"/>
            <a:chExt cx="10215" cy="5731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1665" y="3285"/>
              <a:ext cx="10215" cy="5731"/>
              <a:chOff x="1665" y="3285"/>
              <a:chExt cx="10215" cy="5731"/>
            </a:xfrm>
          </p:grpSpPr>
          <p:cxnSp>
            <p:nvCxnSpPr>
              <p:cNvPr id="9222" name="AutoShape 6"/>
              <p:cNvCxnSpPr>
                <a:cxnSpLocks noChangeShapeType="1"/>
              </p:cNvCxnSpPr>
              <p:nvPr/>
            </p:nvCxnSpPr>
            <p:spPr bwMode="auto">
              <a:xfrm>
                <a:off x="9105" y="3975"/>
                <a:ext cx="2115" cy="1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223" name="AutoShape 7"/>
              <p:cNvSpPr>
                <a:spLocks noChangeArrowheads="1"/>
              </p:cNvSpPr>
              <p:nvPr/>
            </p:nvSpPr>
            <p:spPr bwMode="auto">
              <a:xfrm>
                <a:off x="5355" y="5932"/>
                <a:ext cx="1800" cy="615"/>
              </a:xfrm>
              <a:prstGeom prst="rightArrow">
                <a:avLst>
                  <a:gd name="adj1" fmla="val 50000"/>
                  <a:gd name="adj2" fmla="val 7317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4" name="AutoShape 8"/>
              <p:cNvSpPr>
                <a:spLocks noChangeArrowheads="1"/>
              </p:cNvSpPr>
              <p:nvPr/>
            </p:nvSpPr>
            <p:spPr bwMode="auto">
              <a:xfrm>
                <a:off x="8280" y="3420"/>
                <a:ext cx="825" cy="885"/>
              </a:xfrm>
              <a:prstGeom prst="flowChartConnector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 </a:t>
                </a: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225" name="AutoShape 9"/>
              <p:cNvSpPr>
                <a:spLocks noChangeArrowheads="1"/>
              </p:cNvSpPr>
              <p:nvPr/>
            </p:nvSpPr>
            <p:spPr bwMode="auto">
              <a:xfrm>
                <a:off x="11055" y="5263"/>
                <a:ext cx="825" cy="885"/>
              </a:xfrm>
              <a:prstGeom prst="flowChartConnector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 </a:t>
                </a: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B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B</a:t>
                </a: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226" name="AutoShape 10"/>
              <p:cNvSpPr>
                <a:spLocks noChangeArrowheads="1"/>
              </p:cNvSpPr>
              <p:nvPr/>
            </p:nvSpPr>
            <p:spPr bwMode="auto">
              <a:xfrm>
                <a:off x="8400" y="6358"/>
                <a:ext cx="825" cy="885"/>
              </a:xfrm>
              <a:prstGeom prst="flowChartConnector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 </a:t>
                </a: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227" name="AutoShape 11"/>
              <p:cNvSpPr>
                <a:spLocks noChangeArrowheads="1"/>
              </p:cNvSpPr>
              <p:nvPr/>
            </p:nvSpPr>
            <p:spPr bwMode="auto">
              <a:xfrm>
                <a:off x="8400" y="8038"/>
                <a:ext cx="825" cy="885"/>
              </a:xfrm>
              <a:prstGeom prst="flowChartConnector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 </a:t>
                </a: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9228" name="AutoShape 12"/>
              <p:cNvCxnSpPr>
                <a:cxnSpLocks noChangeShapeType="1"/>
              </p:cNvCxnSpPr>
              <p:nvPr/>
            </p:nvCxnSpPr>
            <p:spPr bwMode="auto">
              <a:xfrm>
                <a:off x="8745" y="4305"/>
                <a:ext cx="45" cy="20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229" name="AutoShape 13"/>
              <p:cNvCxnSpPr>
                <a:cxnSpLocks noChangeShapeType="1"/>
              </p:cNvCxnSpPr>
              <p:nvPr/>
            </p:nvCxnSpPr>
            <p:spPr bwMode="auto">
              <a:xfrm>
                <a:off x="8790" y="7234"/>
                <a:ext cx="0" cy="80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230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9225" y="5932"/>
                <a:ext cx="1905" cy="87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</p:spPr>
          </p:cxnSp>
          <p:grpSp>
            <p:nvGrpSpPr>
              <p:cNvPr id="9231" name="Group 15"/>
              <p:cNvGrpSpPr>
                <a:grpSpLocks/>
              </p:cNvGrpSpPr>
              <p:nvPr/>
            </p:nvGrpSpPr>
            <p:grpSpPr bwMode="auto">
              <a:xfrm>
                <a:off x="2955" y="3285"/>
                <a:ext cx="825" cy="5731"/>
                <a:chOff x="2250" y="3285"/>
                <a:chExt cx="825" cy="5731"/>
              </a:xfrm>
            </p:grpSpPr>
            <p:sp>
              <p:nvSpPr>
                <p:cNvPr id="9232" name="AutoShape 16"/>
                <p:cNvSpPr>
                  <a:spLocks noChangeArrowheads="1"/>
                </p:cNvSpPr>
                <p:nvPr/>
              </p:nvSpPr>
              <p:spPr bwMode="auto">
                <a:xfrm>
                  <a:off x="2250" y="3285"/>
                  <a:ext cx="825" cy="885"/>
                </a:xfrm>
                <a:prstGeom prst="flowChartConnector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  </a:t>
                  </a: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A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A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9233" name="AutoShape 17"/>
                <p:cNvSpPr>
                  <a:spLocks noChangeArrowheads="1"/>
                </p:cNvSpPr>
                <p:nvPr/>
              </p:nvSpPr>
              <p:spPr bwMode="auto">
                <a:xfrm>
                  <a:off x="2250" y="4888"/>
                  <a:ext cx="825" cy="885"/>
                </a:xfrm>
                <a:prstGeom prst="flowChartConnector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  </a:t>
                  </a: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9234" name="AutoShape 18"/>
                <p:cNvSpPr>
                  <a:spLocks noChangeArrowheads="1"/>
                </p:cNvSpPr>
                <p:nvPr/>
              </p:nvSpPr>
              <p:spPr bwMode="auto">
                <a:xfrm>
                  <a:off x="2250" y="6547"/>
                  <a:ext cx="825" cy="885"/>
                </a:xfrm>
                <a:prstGeom prst="flowChartConnector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  </a:t>
                  </a: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C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9235" name="AutoShape 19"/>
                <p:cNvSpPr>
                  <a:spLocks noChangeArrowheads="1"/>
                </p:cNvSpPr>
                <p:nvPr/>
              </p:nvSpPr>
              <p:spPr bwMode="auto">
                <a:xfrm>
                  <a:off x="2250" y="8131"/>
                  <a:ext cx="825" cy="885"/>
                </a:xfrm>
                <a:prstGeom prst="flowChartConnector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  </a:t>
                  </a: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D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9236" name="AutoShape 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280" y="4543"/>
                  <a:ext cx="69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9237" name="AutoShape 21"/>
                <p:cNvCxnSpPr>
                  <a:cxnSpLocks noChangeShapeType="1"/>
                </p:cNvCxnSpPr>
                <p:nvPr/>
              </p:nvCxnSpPr>
              <p:spPr bwMode="auto">
                <a:xfrm>
                  <a:off x="2625" y="7441"/>
                  <a:ext cx="0" cy="6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9238" name="AutoShape 22"/>
                <p:cNvCxnSpPr>
                  <a:cxnSpLocks noChangeShapeType="1"/>
                </p:cNvCxnSpPr>
                <p:nvPr/>
              </p:nvCxnSpPr>
              <p:spPr bwMode="auto">
                <a:xfrm>
                  <a:off x="2625" y="5773"/>
                  <a:ext cx="0" cy="77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9239" name="Arc 23"/>
              <p:cNvSpPr>
                <a:spLocks/>
              </p:cNvSpPr>
              <p:nvPr/>
            </p:nvSpPr>
            <p:spPr bwMode="auto">
              <a:xfrm flipH="1">
                <a:off x="1665" y="3814"/>
                <a:ext cx="1290" cy="2996"/>
              </a:xfrm>
              <a:custGeom>
                <a:avLst/>
                <a:gdLst>
                  <a:gd name="G0" fmla="+- 247 0 0"/>
                  <a:gd name="G1" fmla="+- 21600 0 0"/>
                  <a:gd name="G2" fmla="+- 21600 0 0"/>
                  <a:gd name="T0" fmla="*/ 247 w 21847"/>
                  <a:gd name="T1" fmla="*/ 0 h 43200"/>
                  <a:gd name="T2" fmla="*/ 0 w 21847"/>
                  <a:gd name="T3" fmla="*/ 43199 h 43200"/>
                  <a:gd name="T4" fmla="*/ 247 w 21847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47" h="43200" fill="none" extrusionOk="0">
                    <a:moveTo>
                      <a:pt x="246" y="0"/>
                    </a:moveTo>
                    <a:cubicBezTo>
                      <a:pt x="12176" y="0"/>
                      <a:pt x="21847" y="9670"/>
                      <a:pt x="21847" y="21600"/>
                    </a:cubicBezTo>
                    <a:cubicBezTo>
                      <a:pt x="21847" y="33529"/>
                      <a:pt x="12176" y="43200"/>
                      <a:pt x="247" y="43200"/>
                    </a:cubicBezTo>
                    <a:cubicBezTo>
                      <a:pt x="164" y="43200"/>
                      <a:pt x="82" y="43199"/>
                      <a:pt x="0" y="43198"/>
                    </a:cubicBezTo>
                  </a:path>
                  <a:path w="21847" h="43200" stroke="0" extrusionOk="0">
                    <a:moveTo>
                      <a:pt x="246" y="0"/>
                    </a:moveTo>
                    <a:cubicBezTo>
                      <a:pt x="12176" y="0"/>
                      <a:pt x="21847" y="9670"/>
                      <a:pt x="21847" y="21600"/>
                    </a:cubicBezTo>
                    <a:cubicBezTo>
                      <a:pt x="21847" y="33529"/>
                      <a:pt x="12176" y="43200"/>
                      <a:pt x="247" y="43200"/>
                    </a:cubicBezTo>
                    <a:cubicBezTo>
                      <a:pt x="164" y="43200"/>
                      <a:pt x="82" y="43199"/>
                      <a:pt x="0" y="43198"/>
                    </a:cubicBezTo>
                    <a:lnTo>
                      <a:pt x="247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40" name="Arc 24"/>
            <p:cNvSpPr>
              <a:spLocks/>
            </p:cNvSpPr>
            <p:nvPr/>
          </p:nvSpPr>
          <p:spPr bwMode="auto">
            <a:xfrm flipH="1">
              <a:off x="9360" y="3780"/>
              <a:ext cx="405" cy="3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48400" y="2057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Exceeded?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0" y="2667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0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2200" y="4724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3124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2667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24600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8200" y="3200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7400" y="4648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0" y="2286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76400" y="2743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2895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Factors Related with Exceeded Branches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Total number of instructions</a:t>
            </a:r>
          </a:p>
          <a:p>
            <a:pPr eaLnBrk="1" hangingPunct="1"/>
            <a:r>
              <a:rPr lang="en-US" dirty="0" smtClean="0"/>
              <a:t>Total number of executed instructions</a:t>
            </a:r>
          </a:p>
          <a:p>
            <a:pPr eaLnBrk="1" hangingPunct="1"/>
            <a:r>
              <a:rPr lang="en-US" dirty="0" smtClean="0"/>
              <a:t>Interleaving of hot and cold code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Code reordering on Limited Branch Offset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methods are proposed</a:t>
            </a:r>
          </a:p>
          <a:p>
            <a:pPr lvl="1" eaLnBrk="1" hangingPunct="1"/>
            <a:r>
              <a:rPr lang="en-US" dirty="0" smtClean="0"/>
              <a:t>Direct jumping method</a:t>
            </a:r>
          </a:p>
          <a:p>
            <a:pPr lvl="1" eaLnBrk="1" hangingPunct="1"/>
            <a:r>
              <a:rPr lang="en-US" dirty="0" smtClean="0"/>
              <a:t>Distant jumping method</a:t>
            </a:r>
          </a:p>
          <a:p>
            <a:pPr lvl="1" eaLnBrk="1" hangingPunct="1"/>
            <a:r>
              <a:rPr lang="en-US" dirty="0" smtClean="0"/>
              <a:t>Bidirectional code layout algorithm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Jumping Method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295400" y="1600200"/>
            <a:ext cx="3257550" cy="4371975"/>
            <a:chOff x="2745" y="2370"/>
            <a:chExt cx="5131" cy="6885"/>
          </a:xfrm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4155" y="2370"/>
              <a:ext cx="2625" cy="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 </a:t>
              </a: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94" name="AutoShape 6" descr="5%"/>
            <p:cNvSpPr>
              <a:spLocks noChangeArrowheads="1"/>
            </p:cNvSpPr>
            <p:nvPr/>
          </p:nvSpPr>
          <p:spPr bwMode="auto">
            <a:xfrm>
              <a:off x="4155" y="3465"/>
              <a:ext cx="2625" cy="660"/>
            </a:xfrm>
            <a:prstGeom prst="roundRect">
              <a:avLst>
                <a:gd name="adj" fmla="val 16667"/>
              </a:avLst>
            </a:prstGeom>
            <a:pattFill prst="pct5">
              <a:fgClr>
                <a:srgbClr val="A5A5A5"/>
              </a:fgClr>
              <a:bgClr>
                <a:srgbClr val="A5A5A5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Jump fall-through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95" name="AutoShape 7" descr="5%"/>
            <p:cNvSpPr>
              <a:spLocks noChangeArrowheads="1"/>
            </p:cNvSpPr>
            <p:nvPr/>
          </p:nvSpPr>
          <p:spPr bwMode="auto">
            <a:xfrm>
              <a:off x="4155" y="4605"/>
              <a:ext cx="2625" cy="660"/>
            </a:xfrm>
            <a:prstGeom prst="roundRect">
              <a:avLst>
                <a:gd name="adj" fmla="val 16667"/>
              </a:avLst>
            </a:prstGeom>
            <a:pattFill prst="pct5">
              <a:fgClr>
                <a:srgbClr val="A5A5A5"/>
              </a:fgClr>
              <a:bgClr>
                <a:srgbClr val="A5A5A5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Jump remote target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>
              <a:off x="4155" y="5775"/>
              <a:ext cx="2625" cy="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   </a:t>
              </a: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4245" y="6840"/>
              <a:ext cx="2625" cy="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</a:t>
              </a: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4245" y="8595"/>
              <a:ext cx="2625" cy="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</a:t>
              </a: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299" name="AutoShape 11"/>
            <p:cNvCxnSpPr>
              <a:cxnSpLocks noChangeShapeType="1"/>
            </p:cNvCxnSpPr>
            <p:nvPr/>
          </p:nvCxnSpPr>
          <p:spPr bwMode="auto">
            <a:xfrm>
              <a:off x="5415" y="3030"/>
              <a:ext cx="0" cy="43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2300" name="AutoShape 12"/>
            <p:cNvCxnSpPr>
              <a:cxnSpLocks noChangeShapeType="1"/>
            </p:cNvCxnSpPr>
            <p:nvPr/>
          </p:nvCxnSpPr>
          <p:spPr bwMode="auto">
            <a:xfrm>
              <a:off x="5415" y="6435"/>
              <a:ext cx="0" cy="43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2301" name="AutoShape 13"/>
            <p:cNvCxnSpPr>
              <a:cxnSpLocks noChangeShapeType="1"/>
            </p:cNvCxnSpPr>
            <p:nvPr/>
          </p:nvCxnSpPr>
          <p:spPr bwMode="auto">
            <a:xfrm>
              <a:off x="5415" y="4125"/>
              <a:ext cx="0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2302" name="AutoShape 14"/>
            <p:cNvCxnSpPr>
              <a:cxnSpLocks noChangeShapeType="1"/>
            </p:cNvCxnSpPr>
            <p:nvPr/>
          </p:nvCxnSpPr>
          <p:spPr bwMode="auto">
            <a:xfrm>
              <a:off x="5415" y="5265"/>
              <a:ext cx="0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2303" name="AutoShape 15"/>
            <p:cNvCxnSpPr>
              <a:cxnSpLocks noChangeShapeType="1"/>
            </p:cNvCxnSpPr>
            <p:nvPr/>
          </p:nvCxnSpPr>
          <p:spPr bwMode="auto">
            <a:xfrm>
              <a:off x="5415" y="7785"/>
              <a:ext cx="0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12304" name="Arc 16"/>
            <p:cNvSpPr>
              <a:spLocks/>
            </p:cNvSpPr>
            <p:nvPr/>
          </p:nvSpPr>
          <p:spPr bwMode="auto">
            <a:xfrm flipH="1">
              <a:off x="2745" y="2835"/>
              <a:ext cx="1410" cy="20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8"/>
                <a:gd name="T2" fmla="*/ 287 w 21600"/>
                <a:gd name="T3" fmla="*/ 43198 h 43198"/>
                <a:gd name="T4" fmla="*/ 0 w 21600"/>
                <a:gd name="T5" fmla="*/ 21600 h 4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17"/>
                    <a:pt x="12103" y="43041"/>
                    <a:pt x="287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17"/>
                    <a:pt x="12103" y="43041"/>
                    <a:pt x="287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" name="Arc 17"/>
            <p:cNvSpPr>
              <a:spLocks/>
            </p:cNvSpPr>
            <p:nvPr/>
          </p:nvSpPr>
          <p:spPr bwMode="auto">
            <a:xfrm flipH="1">
              <a:off x="3256" y="4846"/>
              <a:ext cx="980" cy="3990"/>
            </a:xfrm>
            <a:custGeom>
              <a:avLst/>
              <a:gdLst>
                <a:gd name="G0" fmla="+- 1923 0 0"/>
                <a:gd name="G1" fmla="+- 21600 0 0"/>
                <a:gd name="G2" fmla="+- 21600 0 0"/>
                <a:gd name="T0" fmla="*/ 1923 w 23523"/>
                <a:gd name="T1" fmla="*/ 0 h 43200"/>
                <a:gd name="T2" fmla="*/ 0 w 23523"/>
                <a:gd name="T3" fmla="*/ 43114 h 43200"/>
                <a:gd name="T4" fmla="*/ 1923 w 235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23" h="43200" fill="none" extrusionOk="0">
                  <a:moveTo>
                    <a:pt x="1922" y="0"/>
                  </a:moveTo>
                  <a:cubicBezTo>
                    <a:pt x="13852" y="0"/>
                    <a:pt x="23523" y="9670"/>
                    <a:pt x="23523" y="21600"/>
                  </a:cubicBezTo>
                  <a:cubicBezTo>
                    <a:pt x="23523" y="33529"/>
                    <a:pt x="13852" y="43200"/>
                    <a:pt x="1923" y="43200"/>
                  </a:cubicBezTo>
                  <a:cubicBezTo>
                    <a:pt x="1281" y="43200"/>
                    <a:pt x="639" y="43171"/>
                    <a:pt x="-1" y="43114"/>
                  </a:cubicBezTo>
                </a:path>
                <a:path w="23523" h="43200" stroke="0" extrusionOk="0">
                  <a:moveTo>
                    <a:pt x="1922" y="0"/>
                  </a:moveTo>
                  <a:cubicBezTo>
                    <a:pt x="13852" y="0"/>
                    <a:pt x="23523" y="9670"/>
                    <a:pt x="23523" y="21600"/>
                  </a:cubicBezTo>
                  <a:cubicBezTo>
                    <a:pt x="23523" y="33529"/>
                    <a:pt x="13852" y="43200"/>
                    <a:pt x="1923" y="43200"/>
                  </a:cubicBezTo>
                  <a:cubicBezTo>
                    <a:pt x="1281" y="43200"/>
                    <a:pt x="639" y="43171"/>
                    <a:pt x="-1" y="43114"/>
                  </a:cubicBezTo>
                  <a:lnTo>
                    <a:pt x="192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" name="Arc 18"/>
            <p:cNvSpPr>
              <a:spLocks/>
            </p:cNvSpPr>
            <p:nvPr/>
          </p:nvSpPr>
          <p:spPr bwMode="auto">
            <a:xfrm>
              <a:off x="6768" y="3840"/>
              <a:ext cx="1108" cy="2012"/>
            </a:xfrm>
            <a:custGeom>
              <a:avLst/>
              <a:gdLst>
                <a:gd name="G0" fmla="+- 248 0 0"/>
                <a:gd name="G1" fmla="+- 21600 0 0"/>
                <a:gd name="G2" fmla="+- 21600 0 0"/>
                <a:gd name="T0" fmla="*/ 248 w 21848"/>
                <a:gd name="T1" fmla="*/ 0 h 43200"/>
                <a:gd name="T2" fmla="*/ 0 w 21848"/>
                <a:gd name="T3" fmla="*/ 43199 h 43200"/>
                <a:gd name="T4" fmla="*/ 248 w 2184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48" h="43200" fill="none" extrusionOk="0">
                  <a:moveTo>
                    <a:pt x="247" y="0"/>
                  </a:moveTo>
                  <a:cubicBezTo>
                    <a:pt x="12177" y="0"/>
                    <a:pt x="21848" y="9670"/>
                    <a:pt x="21848" y="21600"/>
                  </a:cubicBezTo>
                  <a:cubicBezTo>
                    <a:pt x="21848" y="33529"/>
                    <a:pt x="12177" y="43200"/>
                    <a:pt x="248" y="43200"/>
                  </a:cubicBezTo>
                  <a:cubicBezTo>
                    <a:pt x="165" y="43200"/>
                    <a:pt x="82" y="43199"/>
                    <a:pt x="0" y="43198"/>
                  </a:cubicBezTo>
                </a:path>
                <a:path w="21848" h="43200" stroke="0" extrusionOk="0">
                  <a:moveTo>
                    <a:pt x="247" y="0"/>
                  </a:moveTo>
                  <a:cubicBezTo>
                    <a:pt x="12177" y="0"/>
                    <a:pt x="21848" y="9670"/>
                    <a:pt x="21848" y="21600"/>
                  </a:cubicBezTo>
                  <a:cubicBezTo>
                    <a:pt x="21848" y="33529"/>
                    <a:pt x="12177" y="43200"/>
                    <a:pt x="248" y="43200"/>
                  </a:cubicBezTo>
                  <a:cubicBezTo>
                    <a:pt x="165" y="43200"/>
                    <a:pt x="82" y="43199"/>
                    <a:pt x="0" y="43198"/>
                  </a:cubicBezTo>
                  <a:lnTo>
                    <a:pt x="248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" y="4191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Fall through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55626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target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029200" y="1600200"/>
            <a:ext cx="3657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Two unconditional      jumps are introduced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MIPS, 26-bit offset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Continuous control flow instructions are not preferred.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It pollutes the cache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Distant Jumping Method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81600" y="1600200"/>
            <a:ext cx="3657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Only a single jump is inserted</a:t>
            </a:r>
          </a:p>
          <a:p>
            <a:pPr eaLnBrk="1" hangingPunct="1"/>
            <a:r>
              <a:rPr lang="en-US" sz="2400" dirty="0" smtClean="0"/>
              <a:t>Hottest part of the code is packed together</a:t>
            </a:r>
          </a:p>
          <a:p>
            <a:pPr eaLnBrk="1" hangingPunct="1"/>
            <a:r>
              <a:rPr lang="en-US" sz="2400" dirty="0" smtClean="0"/>
              <a:t>Cold density is also high </a:t>
            </a:r>
            <a:r>
              <a:rPr lang="en-US" sz="2400" dirty="0" smtClean="0">
                <a:sym typeface="Wingdings" pitchFamily="2" charset="2"/>
              </a:rPr>
              <a:t> reduced cache miss rate.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066800" y="1447800"/>
            <a:ext cx="3790950" cy="5029200"/>
            <a:chOff x="2114" y="2520"/>
            <a:chExt cx="5972" cy="9030"/>
          </a:xfrm>
        </p:grpSpPr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4035" y="2520"/>
              <a:ext cx="2685" cy="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  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4035" y="3645"/>
              <a:ext cx="2685" cy="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  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035" y="4785"/>
              <a:ext cx="2685" cy="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 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110" y="6570"/>
              <a:ext cx="2685" cy="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1" name="AutoShape 9" descr="5%"/>
            <p:cNvSpPr>
              <a:spLocks noChangeArrowheads="1"/>
            </p:cNvSpPr>
            <p:nvPr/>
          </p:nvSpPr>
          <p:spPr bwMode="auto">
            <a:xfrm>
              <a:off x="4110" y="7800"/>
              <a:ext cx="2685" cy="750"/>
            </a:xfrm>
            <a:prstGeom prst="roundRect">
              <a:avLst>
                <a:gd name="adj" fmla="val 16667"/>
              </a:avLst>
            </a:prstGeom>
            <a:pattFill prst="pct5">
              <a:fgClr>
                <a:srgbClr val="A5A5A5"/>
              </a:fgClr>
              <a:bgClr>
                <a:srgbClr val="A5A5A5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Jump remote- target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4110" y="9015"/>
              <a:ext cx="2685" cy="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4110" y="10800"/>
              <a:ext cx="2685" cy="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                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3324" name="AutoShape 12"/>
            <p:cNvCxnSpPr>
              <a:cxnSpLocks noChangeShapeType="1"/>
            </p:cNvCxnSpPr>
            <p:nvPr/>
          </p:nvCxnSpPr>
          <p:spPr bwMode="auto">
            <a:xfrm>
              <a:off x="5310" y="3270"/>
              <a:ext cx="0" cy="3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325" name="AutoShape 13"/>
            <p:cNvCxnSpPr>
              <a:cxnSpLocks noChangeShapeType="1"/>
            </p:cNvCxnSpPr>
            <p:nvPr/>
          </p:nvCxnSpPr>
          <p:spPr bwMode="auto">
            <a:xfrm>
              <a:off x="5310" y="4410"/>
              <a:ext cx="0" cy="3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326" name="AutoShape 14"/>
            <p:cNvCxnSpPr>
              <a:cxnSpLocks noChangeShapeType="1"/>
            </p:cNvCxnSpPr>
            <p:nvPr/>
          </p:nvCxnSpPr>
          <p:spPr bwMode="auto">
            <a:xfrm>
              <a:off x="5310" y="5790"/>
              <a:ext cx="0" cy="4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3327" name="AutoShape 15"/>
            <p:cNvCxnSpPr>
              <a:cxnSpLocks noChangeShapeType="1"/>
            </p:cNvCxnSpPr>
            <p:nvPr/>
          </p:nvCxnSpPr>
          <p:spPr bwMode="auto">
            <a:xfrm>
              <a:off x="5310" y="10005"/>
              <a:ext cx="0" cy="4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3328" name="AutoShape 16"/>
            <p:cNvCxnSpPr>
              <a:cxnSpLocks noChangeShapeType="1"/>
            </p:cNvCxnSpPr>
            <p:nvPr/>
          </p:nvCxnSpPr>
          <p:spPr bwMode="auto">
            <a:xfrm>
              <a:off x="5310" y="7320"/>
              <a:ext cx="0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29" name="AutoShape 17"/>
            <p:cNvCxnSpPr>
              <a:cxnSpLocks noChangeShapeType="1"/>
            </p:cNvCxnSpPr>
            <p:nvPr/>
          </p:nvCxnSpPr>
          <p:spPr bwMode="auto">
            <a:xfrm>
              <a:off x="5310" y="8535"/>
              <a:ext cx="0" cy="4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330" name="Arc 18"/>
            <p:cNvSpPr>
              <a:spLocks/>
            </p:cNvSpPr>
            <p:nvPr/>
          </p:nvSpPr>
          <p:spPr bwMode="auto">
            <a:xfrm flipH="1">
              <a:off x="2114" y="2955"/>
              <a:ext cx="1989" cy="5340"/>
            </a:xfrm>
            <a:custGeom>
              <a:avLst/>
              <a:gdLst>
                <a:gd name="G0" fmla="+- 775 0 0"/>
                <a:gd name="G1" fmla="+- 21600 0 0"/>
                <a:gd name="G2" fmla="+- 21600 0 0"/>
                <a:gd name="T0" fmla="*/ 775 w 22375"/>
                <a:gd name="T1" fmla="*/ 0 h 43200"/>
                <a:gd name="T2" fmla="*/ 0 w 22375"/>
                <a:gd name="T3" fmla="*/ 43186 h 43200"/>
                <a:gd name="T4" fmla="*/ 775 w 2237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75" h="43200" fill="none" extrusionOk="0">
                  <a:moveTo>
                    <a:pt x="774" y="0"/>
                  </a:moveTo>
                  <a:cubicBezTo>
                    <a:pt x="12704" y="0"/>
                    <a:pt x="22375" y="9670"/>
                    <a:pt x="22375" y="21600"/>
                  </a:cubicBezTo>
                  <a:cubicBezTo>
                    <a:pt x="22375" y="33529"/>
                    <a:pt x="12704" y="43200"/>
                    <a:pt x="775" y="43200"/>
                  </a:cubicBezTo>
                  <a:cubicBezTo>
                    <a:pt x="516" y="43200"/>
                    <a:pt x="258" y="43195"/>
                    <a:pt x="-1" y="43186"/>
                  </a:cubicBezTo>
                </a:path>
                <a:path w="22375" h="43200" stroke="0" extrusionOk="0">
                  <a:moveTo>
                    <a:pt x="774" y="0"/>
                  </a:moveTo>
                  <a:cubicBezTo>
                    <a:pt x="12704" y="0"/>
                    <a:pt x="22375" y="9670"/>
                    <a:pt x="22375" y="21600"/>
                  </a:cubicBezTo>
                  <a:cubicBezTo>
                    <a:pt x="22375" y="33529"/>
                    <a:pt x="12704" y="43200"/>
                    <a:pt x="775" y="43200"/>
                  </a:cubicBezTo>
                  <a:cubicBezTo>
                    <a:pt x="516" y="43200"/>
                    <a:pt x="258" y="43195"/>
                    <a:pt x="-1" y="43186"/>
                  </a:cubicBezTo>
                  <a:lnTo>
                    <a:pt x="77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" name="Arc 19"/>
            <p:cNvSpPr>
              <a:spLocks/>
            </p:cNvSpPr>
            <p:nvPr/>
          </p:nvSpPr>
          <p:spPr bwMode="auto">
            <a:xfrm flipH="1">
              <a:off x="2744" y="8296"/>
              <a:ext cx="1381" cy="2940"/>
            </a:xfrm>
            <a:custGeom>
              <a:avLst/>
              <a:gdLst>
                <a:gd name="G0" fmla="+- 1519 0 0"/>
                <a:gd name="G1" fmla="+- 21600 0 0"/>
                <a:gd name="G2" fmla="+- 21600 0 0"/>
                <a:gd name="T0" fmla="*/ 1519 w 23119"/>
                <a:gd name="T1" fmla="*/ 0 h 43200"/>
                <a:gd name="T2" fmla="*/ 0 w 23119"/>
                <a:gd name="T3" fmla="*/ 43147 h 43200"/>
                <a:gd name="T4" fmla="*/ 1519 w 2311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19" h="43200" fill="none" extrusionOk="0">
                  <a:moveTo>
                    <a:pt x="1518" y="0"/>
                  </a:moveTo>
                  <a:cubicBezTo>
                    <a:pt x="13448" y="0"/>
                    <a:pt x="23119" y="9670"/>
                    <a:pt x="23119" y="21600"/>
                  </a:cubicBezTo>
                  <a:cubicBezTo>
                    <a:pt x="23119" y="33529"/>
                    <a:pt x="13448" y="43200"/>
                    <a:pt x="1519" y="43200"/>
                  </a:cubicBezTo>
                  <a:cubicBezTo>
                    <a:pt x="1012" y="43200"/>
                    <a:pt x="505" y="43182"/>
                    <a:pt x="0" y="43146"/>
                  </a:cubicBezTo>
                </a:path>
                <a:path w="23119" h="43200" stroke="0" extrusionOk="0">
                  <a:moveTo>
                    <a:pt x="1518" y="0"/>
                  </a:moveTo>
                  <a:cubicBezTo>
                    <a:pt x="13448" y="0"/>
                    <a:pt x="23119" y="9670"/>
                    <a:pt x="23119" y="21600"/>
                  </a:cubicBezTo>
                  <a:cubicBezTo>
                    <a:pt x="23119" y="33529"/>
                    <a:pt x="13448" y="43200"/>
                    <a:pt x="1519" y="43200"/>
                  </a:cubicBezTo>
                  <a:cubicBezTo>
                    <a:pt x="1012" y="43200"/>
                    <a:pt x="505" y="43182"/>
                    <a:pt x="0" y="43146"/>
                  </a:cubicBezTo>
                  <a:lnTo>
                    <a:pt x="151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" name="Arc 20"/>
            <p:cNvSpPr>
              <a:spLocks/>
            </p:cNvSpPr>
            <p:nvPr/>
          </p:nvSpPr>
          <p:spPr bwMode="auto">
            <a:xfrm>
              <a:off x="6782" y="6885"/>
              <a:ext cx="1304" cy="2310"/>
            </a:xfrm>
            <a:custGeom>
              <a:avLst/>
              <a:gdLst>
                <a:gd name="G0" fmla="+- 227 0 0"/>
                <a:gd name="G1" fmla="+- 21600 0 0"/>
                <a:gd name="G2" fmla="+- 21600 0 0"/>
                <a:gd name="T0" fmla="*/ 227 w 21827"/>
                <a:gd name="T1" fmla="*/ 0 h 43200"/>
                <a:gd name="T2" fmla="*/ 0 w 21827"/>
                <a:gd name="T3" fmla="*/ 43199 h 43200"/>
                <a:gd name="T4" fmla="*/ 227 w 2182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7" h="43200" fill="none" extrusionOk="0">
                  <a:moveTo>
                    <a:pt x="226" y="0"/>
                  </a:moveTo>
                  <a:cubicBezTo>
                    <a:pt x="12156" y="0"/>
                    <a:pt x="21827" y="9670"/>
                    <a:pt x="21827" y="21600"/>
                  </a:cubicBezTo>
                  <a:cubicBezTo>
                    <a:pt x="21827" y="33529"/>
                    <a:pt x="12156" y="43200"/>
                    <a:pt x="227" y="43200"/>
                  </a:cubicBezTo>
                  <a:cubicBezTo>
                    <a:pt x="151" y="43200"/>
                    <a:pt x="75" y="43199"/>
                    <a:pt x="0" y="43198"/>
                  </a:cubicBezTo>
                </a:path>
                <a:path w="21827" h="43200" stroke="0" extrusionOk="0">
                  <a:moveTo>
                    <a:pt x="226" y="0"/>
                  </a:moveTo>
                  <a:cubicBezTo>
                    <a:pt x="12156" y="0"/>
                    <a:pt x="21827" y="9670"/>
                    <a:pt x="21827" y="21600"/>
                  </a:cubicBezTo>
                  <a:cubicBezTo>
                    <a:pt x="21827" y="33529"/>
                    <a:pt x="12156" y="43200"/>
                    <a:pt x="227" y="43200"/>
                  </a:cubicBezTo>
                  <a:cubicBezTo>
                    <a:pt x="151" y="43200"/>
                    <a:pt x="75" y="43199"/>
                    <a:pt x="0" y="43198"/>
                  </a:cubicBezTo>
                  <a:lnTo>
                    <a:pt x="227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1676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Fall through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" y="609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target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3200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relations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Bidirectional Code Layout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3200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Hot code is kept in the center and less frequent code are placed both forward and backward.</a:t>
            </a:r>
          </a:p>
          <a:p>
            <a:pPr eaLnBrk="1" hangingPunct="1"/>
            <a:r>
              <a:rPr lang="en-US" sz="2400" dirty="0" smtClean="0"/>
              <a:t>Distance between hot and cold code are reduced.</a:t>
            </a:r>
            <a:endParaRPr lang="en-US" sz="2400" dirty="0" smtClean="0"/>
          </a:p>
        </p:txBody>
      </p:sp>
      <p:pic>
        <p:nvPicPr>
          <p:cNvPr id="14340" name="Picture 4" descr="C:\Users\Arangs\Desktop\bc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5179684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block chaining</a:t>
            </a:r>
          </a:p>
          <a:p>
            <a:pPr lvl="1"/>
            <a:r>
              <a:rPr lang="en-US" sz="2000" dirty="0" smtClean="0"/>
              <a:t>Edges are sorted in descending order and connect basic blocks with highest count</a:t>
            </a:r>
            <a:endParaRPr lang="en-US" sz="2000" dirty="0" smtClean="0"/>
          </a:p>
          <a:p>
            <a:r>
              <a:rPr lang="en-US" sz="2400" dirty="0" smtClean="0"/>
              <a:t>Super chain forming</a:t>
            </a:r>
          </a:p>
          <a:p>
            <a:pPr lvl="1"/>
            <a:r>
              <a:rPr lang="en-US" sz="2000" dirty="0" smtClean="0"/>
              <a:t>Separate chain in the same function are connected together to improve spatial locality</a:t>
            </a:r>
          </a:p>
          <a:p>
            <a:pPr lvl="1"/>
            <a:r>
              <a:rPr lang="en-US" sz="2000" dirty="0" smtClean="0"/>
              <a:t>The cold chains are also connected together to reduce the occurrence of exceeded branches</a:t>
            </a:r>
          </a:p>
          <a:p>
            <a:r>
              <a:rPr lang="en-US" sz="2400" dirty="0" smtClean="0"/>
              <a:t>Chain layout</a:t>
            </a:r>
          </a:p>
          <a:p>
            <a:pPr lvl="1"/>
            <a:r>
              <a:rPr lang="en-US" sz="2000" dirty="0" smtClean="0"/>
              <a:t>Sort the chain</a:t>
            </a:r>
          </a:p>
          <a:p>
            <a:pPr lvl="1"/>
            <a:r>
              <a:rPr lang="en-US" sz="2000" dirty="0" smtClean="0"/>
              <a:t>Select hottest chain and lay it next to the prior chain selected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Bidirectional Code Layout </a:t>
            </a:r>
            <a:r>
              <a:rPr lang="en-US" dirty="0" smtClean="0"/>
              <a:t>Algorithm Steps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Various code reordering techniques and their advantages and disadvantages are studied.</a:t>
            </a:r>
          </a:p>
          <a:p>
            <a:r>
              <a:rPr lang="en-US" sz="2400" dirty="0" smtClean="0"/>
              <a:t>Methods to overcome exceeded branches in code ordering are also studied.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MCFARLING, S. 1989. Program optimization for instruction caches. In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Proceedings of the 3rd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Conference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Architectural Support for Programming Languages and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</a:t>
            </a:r>
            <a:r>
              <a:rPr lang="it-IT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it-IT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Boston, MA (Apr.). 183–191</a:t>
            </a:r>
            <a:r>
              <a:rPr lang="it-IT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PETTIS, K. AND HANSEN, R. 1990. Profile guided code positioning. In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Proceedings of the ACM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SIGPLAN Conference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Programming Language Design and Implementation, White Plains,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NY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(Jun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.). 16–27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HASHEMI, A. H., KAELI, D. R., AND CALDER, B. 1997. Efficient procedure mapping using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line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coloring. In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Proceedings of the ACM SIGPLAN 1997 Conference on Programming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Design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Implementation, Las Vegas, Nevada (June). 171–182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PARAMESWARAN, S. AND HENKEL, J. 2001. I-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CoPES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Fast instruction code placement for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systems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performance and energy efficiency. In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Proceedings of International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Conference on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Aided Design, San Jose, CA (Nov.). 635–641.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PARAMESWARAN, S. AND HENKEL, J. 2004.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REMcode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Relocating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for improving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efficiency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 Proc.-</a:t>
            </a:r>
            <a:r>
              <a:rPr lang="en-US" sz="18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</a:t>
            </a:r>
            <a:r>
              <a:rPr lang="en-US" sz="1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Digit. Tech. 151, 11 (Nov.), 431–435.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Code optimization is needed to fully utilize the existing memory and processor.</a:t>
            </a:r>
          </a:p>
          <a:p>
            <a:pPr eaLnBrk="1" hangingPunct="1"/>
            <a:r>
              <a:rPr lang="en-US" sz="2400" dirty="0" smtClean="0"/>
              <a:t>Code reordering improves the spatial locality of programs without introducing any hardware cost.</a:t>
            </a:r>
          </a:p>
          <a:p>
            <a:pPr eaLnBrk="1" hangingPunct="1"/>
            <a:r>
              <a:rPr lang="en-US" sz="2400" dirty="0" smtClean="0"/>
              <a:t>Code reordering re-arranges the code in such a way that the processor is not left idle.</a:t>
            </a:r>
          </a:p>
          <a:p>
            <a:pPr eaLnBrk="1" hangingPunct="1"/>
            <a:r>
              <a:rPr lang="en-US" sz="2400" dirty="0" smtClean="0"/>
              <a:t>Basic block reordering, procedure reordering etc., are some types of reordering </a:t>
            </a:r>
          </a:p>
          <a:p>
            <a:pPr eaLnBrk="1" hangingPunct="1"/>
            <a:r>
              <a:rPr lang="en-US" sz="2400" dirty="0" smtClean="0"/>
              <a:t>It reduces instruction miss rate, execution time and power consumption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re-ordering techniques</a:t>
            </a:r>
          </a:p>
          <a:p>
            <a:r>
              <a:rPr lang="en-US" dirty="0" smtClean="0"/>
              <a:t>Exceeded branches in code reordering</a:t>
            </a:r>
          </a:p>
          <a:p>
            <a:r>
              <a:rPr lang="en-US" dirty="0" smtClean="0"/>
              <a:t>Techniques to overcome exceeded branches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Block-remapping Algorithm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</a:t>
            </a:r>
            <a:r>
              <a:rPr lang="en-US" dirty="0" smtClean="0"/>
              <a:t>roposed by </a:t>
            </a:r>
            <a:r>
              <a:rPr lang="en-US" dirty="0" err="1" smtClean="0"/>
              <a:t>McFarling</a:t>
            </a:r>
            <a:r>
              <a:rPr lang="en-US" dirty="0" smtClean="0"/>
              <a:t> in 1989</a:t>
            </a:r>
          </a:p>
          <a:p>
            <a:pPr eaLnBrk="1" hangingPunct="1"/>
            <a:r>
              <a:rPr lang="en-US" dirty="0" smtClean="0"/>
              <a:t>Block execution frequency is used for reordering</a:t>
            </a:r>
          </a:p>
          <a:p>
            <a:pPr eaLnBrk="1" hangingPunct="1"/>
            <a:r>
              <a:rPr lang="en-US" dirty="0" smtClean="0"/>
              <a:t>Finite state machine is used to recognize instruction reference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 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Proposed for Hewlett-Packard Precision Architecture (PA-RISC) by Pettis and Hansen in 1990</a:t>
            </a:r>
          </a:p>
          <a:p>
            <a:pPr eaLnBrk="1" hangingPunct="1"/>
            <a:r>
              <a:rPr lang="en-US" sz="2400" dirty="0" smtClean="0"/>
              <a:t>Two prototypes were proposed</a:t>
            </a:r>
          </a:p>
          <a:p>
            <a:pPr lvl="1" eaLnBrk="1" hangingPunct="1"/>
            <a:r>
              <a:rPr lang="en-US" sz="2400" dirty="0" smtClean="0"/>
              <a:t>Placed on top of linker </a:t>
            </a:r>
            <a:r>
              <a:rPr lang="en-US" sz="2400" dirty="0" smtClean="0">
                <a:sym typeface="Wingdings" pitchFamily="2" charset="2"/>
              </a:rPr>
              <a:t> whole procedures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Placed on top of existing optimizer  basic blocks</a:t>
            </a:r>
          </a:p>
          <a:p>
            <a:pPr eaLnBrk="1" hangingPunct="1"/>
            <a:r>
              <a:rPr lang="en-US" sz="2400" dirty="0" smtClean="0">
                <a:sym typeface="Wingdings" pitchFamily="2" charset="2"/>
              </a:rPr>
              <a:t>“Closest is best”</a:t>
            </a:r>
            <a:r>
              <a:rPr lang="en-US" sz="2400" dirty="0" smtClean="0"/>
              <a:t> strategy is used</a:t>
            </a:r>
          </a:p>
          <a:p>
            <a:pPr eaLnBrk="1" hangingPunct="1"/>
            <a:r>
              <a:rPr lang="en-US" sz="2400" dirty="0" smtClean="0"/>
              <a:t>Basic block chains are identified and ordered using branch heuristics.</a:t>
            </a:r>
          </a:p>
          <a:p>
            <a:pPr eaLnBrk="1" hangingPunct="1"/>
            <a:r>
              <a:rPr lang="en-US" sz="2400" dirty="0" smtClean="0"/>
              <a:t>Edge execution frequency is used as a reordering criterion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 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Call graph is built by traversing edges in decreasing edge weight order with “closest is best strategy” using </a:t>
            </a:r>
          </a:p>
          <a:p>
            <a:pPr lvl="1" eaLnBrk="1" hangingPunct="1"/>
            <a:r>
              <a:rPr lang="en-US" sz="2000" dirty="0" smtClean="0"/>
              <a:t>Basic block reordering</a:t>
            </a:r>
          </a:p>
          <a:p>
            <a:pPr lvl="2" eaLnBrk="1" hangingPunct="1"/>
            <a:r>
              <a:rPr lang="en-US" sz="1600" dirty="0" smtClean="0"/>
              <a:t>Done by block execution frequency</a:t>
            </a:r>
          </a:p>
          <a:p>
            <a:pPr lvl="1" eaLnBrk="1" hangingPunct="1"/>
            <a:r>
              <a:rPr lang="en-US" sz="2000" dirty="0" smtClean="0"/>
              <a:t>Procedure reordering</a:t>
            </a:r>
          </a:p>
          <a:p>
            <a:pPr lvl="2" eaLnBrk="1" hangingPunct="1"/>
            <a:r>
              <a:rPr lang="en-US" sz="1600" dirty="0" smtClean="0"/>
              <a:t>Done by edge execution frequency </a:t>
            </a:r>
            <a:r>
              <a:rPr lang="en-US" sz="1600" dirty="0" smtClean="0">
                <a:sym typeface="Wingdings" pitchFamily="2" charset="2"/>
              </a:rPr>
              <a:t> undirected weighted call graph is built using the collected profiling data</a:t>
            </a:r>
            <a:endParaRPr lang="en-US" sz="1600" dirty="0" smtClean="0"/>
          </a:p>
          <a:p>
            <a:pPr lvl="1" eaLnBrk="1" hangingPunct="1"/>
            <a:r>
              <a:rPr lang="en-US" sz="2000" dirty="0" smtClean="0"/>
              <a:t>Procedure splitting</a:t>
            </a:r>
          </a:p>
          <a:p>
            <a:pPr lvl="2" eaLnBrk="1" hangingPunct="1"/>
            <a:r>
              <a:rPr lang="en-US" sz="1600" dirty="0" smtClean="0"/>
              <a:t>Process of separating less executed basic blocks of a procedure in a separate region</a:t>
            </a:r>
          </a:p>
          <a:p>
            <a:pPr lvl="2" eaLnBrk="1" hangingPunct="1"/>
            <a:r>
              <a:rPr lang="en-US" sz="1600" dirty="0" smtClean="0"/>
              <a:t>More procedure come under single page</a:t>
            </a:r>
          </a:p>
          <a:p>
            <a:pPr lvl="2" eaLnBrk="1" hangingPunct="1"/>
            <a:endParaRPr lang="en-US" sz="1600" dirty="0" smtClean="0"/>
          </a:p>
          <a:p>
            <a:pPr lvl="2" eaLnBrk="1" hangingPunct="1"/>
            <a:endParaRPr lang="en-US" sz="16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7391400" y="1371600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25908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3400" y="3124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rot="5400000">
            <a:off x="6838951" y="1960235"/>
            <a:ext cx="763915" cy="497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 rot="16200000" flipH="1">
            <a:off x="7484735" y="2188834"/>
            <a:ext cx="1297315" cy="57341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line-coloring Algorithm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Proposed by </a:t>
            </a:r>
            <a:r>
              <a:rPr lang="en-US" sz="2400" dirty="0" err="1" smtClean="0"/>
              <a:t>Hashemi</a:t>
            </a:r>
            <a:r>
              <a:rPr lang="en-US" sz="2400" dirty="0" smtClean="0"/>
              <a:t> in 1997</a:t>
            </a:r>
          </a:p>
          <a:p>
            <a:pPr eaLnBrk="1" hangingPunct="1"/>
            <a:r>
              <a:rPr lang="en-US" sz="2400" dirty="0" smtClean="0"/>
              <a:t>Reduces cache conflict misses</a:t>
            </a:r>
          </a:p>
          <a:p>
            <a:pPr eaLnBrk="1" hangingPunct="1"/>
            <a:r>
              <a:rPr lang="en-US" sz="2400" dirty="0" smtClean="0"/>
              <a:t>Call graph, procedure size, </a:t>
            </a:r>
            <a:r>
              <a:rPr lang="en-US" sz="2400" dirty="0" err="1" smtClean="0"/>
              <a:t>cacha</a:t>
            </a:r>
            <a:r>
              <a:rPr lang="en-US" sz="2400" dirty="0" smtClean="0"/>
              <a:t> line size are considered </a:t>
            </a:r>
          </a:p>
          <a:p>
            <a:pPr eaLnBrk="1" hangingPunct="1"/>
            <a:r>
              <a:rPr lang="en-US" sz="2400" dirty="0" smtClean="0"/>
              <a:t>Accurately map procedures in a “popular call graph”</a:t>
            </a:r>
          </a:p>
          <a:p>
            <a:pPr eaLnBrk="1" hangingPunct="1"/>
            <a:r>
              <a:rPr lang="en-US" sz="2400" dirty="0" smtClean="0"/>
              <a:t>It avoids caller-</a:t>
            </a:r>
            <a:r>
              <a:rPr lang="en-US" sz="2400" dirty="0" err="1" smtClean="0"/>
              <a:t>callee</a:t>
            </a:r>
            <a:r>
              <a:rPr lang="en-US" sz="2400" dirty="0" smtClean="0"/>
              <a:t> conflict</a:t>
            </a:r>
          </a:p>
          <a:p>
            <a:pPr eaLnBrk="1" hangingPunct="1"/>
            <a:r>
              <a:rPr lang="en-US" sz="2400" dirty="0" smtClean="0"/>
              <a:t>It improves the work oh of PH algorithm </a:t>
            </a:r>
          </a:p>
          <a:p>
            <a:pPr eaLnBrk="1" hangingPunct="1"/>
            <a:r>
              <a:rPr lang="en-US" sz="2400" dirty="0" smtClean="0"/>
              <a:t>It can be used with different levels of granularity (procedures, basic blocks) and both intra and inter procedurally.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Cache line-coloring Algorithm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Build program call graph</a:t>
            </a:r>
          </a:p>
          <a:p>
            <a:pPr lvl="1" eaLnBrk="1" hangingPunct="1"/>
            <a:r>
              <a:rPr lang="en-US" sz="2200" dirty="0" smtClean="0"/>
              <a:t>nodes represent procedures</a:t>
            </a:r>
          </a:p>
          <a:p>
            <a:pPr lvl="1" eaLnBrk="1" hangingPunct="1"/>
            <a:r>
              <a:rPr lang="en-US" sz="2200" dirty="0" smtClean="0"/>
              <a:t>edges represent calls</a:t>
            </a:r>
          </a:p>
          <a:p>
            <a:pPr lvl="1" eaLnBrk="1" hangingPunct="1"/>
            <a:r>
              <a:rPr lang="en-US" sz="2200" dirty="0" smtClean="0"/>
              <a:t>edge weight represent call frequencies</a:t>
            </a:r>
          </a:p>
          <a:p>
            <a:pPr eaLnBrk="1" hangingPunct="1"/>
            <a:r>
              <a:rPr lang="en-US" sz="2200" dirty="0" smtClean="0"/>
              <a:t>Prune edges based on a threshold value</a:t>
            </a:r>
          </a:p>
          <a:p>
            <a:pPr eaLnBrk="1" hangingPunct="1"/>
            <a:r>
              <a:rPr lang="en-US" sz="2200" dirty="0" smtClean="0"/>
              <a:t>Sort graph edges and process in decreasing edge weight order</a:t>
            </a:r>
          </a:p>
          <a:p>
            <a:pPr eaLnBrk="1" hangingPunct="1"/>
            <a:r>
              <a:rPr lang="en-US" sz="2200" dirty="0" smtClean="0"/>
              <a:t>Place procedures in the cache space, avoiding color conflicts</a:t>
            </a:r>
          </a:p>
          <a:p>
            <a:pPr eaLnBrk="1" hangingPunct="1"/>
            <a:r>
              <a:rPr lang="en-US" sz="2200" dirty="0" smtClean="0"/>
              <a:t>Fill in gaps with remaining procedures</a:t>
            </a:r>
          </a:p>
          <a:p>
            <a:pPr eaLnBrk="1" hangingPunct="1"/>
            <a:r>
              <a:rPr lang="en-US" sz="2200" dirty="0" smtClean="0"/>
              <a:t>Reduces execution time by up to 49% for data compression algorithms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CMG Algorithm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Propose by </a:t>
            </a:r>
            <a:r>
              <a:rPr lang="en-US" sz="2400" dirty="0" err="1" smtClean="0"/>
              <a:t>Kalamatianos</a:t>
            </a:r>
            <a:r>
              <a:rPr lang="en-US" sz="2400" dirty="0" smtClean="0"/>
              <a:t> in 1998</a:t>
            </a:r>
          </a:p>
          <a:p>
            <a:pPr eaLnBrk="1" hangingPunct="1"/>
            <a:r>
              <a:rPr lang="en-US" sz="2400" dirty="0" smtClean="0"/>
              <a:t>Enhanced cache line coloring algorithm by considering higher order conflict misses</a:t>
            </a:r>
          </a:p>
          <a:p>
            <a:pPr eaLnBrk="1" hangingPunct="1"/>
            <a:r>
              <a:rPr lang="en-US" sz="2400" dirty="0" smtClean="0"/>
              <a:t>He used Conflict Miss Graph (CMG) for procedure level temporal interaction</a:t>
            </a:r>
          </a:p>
          <a:p>
            <a:pPr lvl="1" eaLnBrk="1" hangingPunct="1"/>
            <a:r>
              <a:rPr lang="en-US" sz="2000" dirty="0" smtClean="0"/>
              <a:t>Edge weight </a:t>
            </a:r>
            <a:r>
              <a:rPr lang="en-US" sz="2000" dirty="0" smtClean="0">
                <a:sym typeface="Wingdings" pitchFamily="2" charset="2"/>
              </a:rPr>
              <a:t> it is the approximation of the worst case number of misses between two competing procedures</a:t>
            </a:r>
          </a:p>
          <a:p>
            <a:pPr lvl="1" eaLnBrk="1" hangingPunct="1"/>
            <a:r>
              <a:rPr lang="en-US" sz="2000" dirty="0" smtClean="0">
                <a:sym typeface="Wingdings" pitchFamily="2" charset="2"/>
              </a:rPr>
              <a:t>Color based mapping is done to reduce conflict misses</a:t>
            </a: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1034</Words>
  <Application>Microsoft PowerPoint</Application>
  <PresentationFormat>On-screen Show (4:3)</PresentationFormat>
  <Paragraphs>155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Default Design</vt:lpstr>
      <vt:lpstr>Code Optimization using Code Re-ordering</vt:lpstr>
      <vt:lpstr>Introduction</vt:lpstr>
      <vt:lpstr>Overview</vt:lpstr>
      <vt:lpstr>Basic Block-remapping Algorithm</vt:lpstr>
      <vt:lpstr>PH Algorithm</vt:lpstr>
      <vt:lpstr>PH Algorithm</vt:lpstr>
      <vt:lpstr>Cache line-coloring Algorithm</vt:lpstr>
      <vt:lpstr>Cache line-coloring Algorithm</vt:lpstr>
      <vt:lpstr>CMG Algorithm</vt:lpstr>
      <vt:lpstr>Heuristic approach</vt:lpstr>
      <vt:lpstr>Exceeded Branches in Code-reordering</vt:lpstr>
      <vt:lpstr>Factors Related with Exceeded Branches</vt:lpstr>
      <vt:lpstr>Code reordering on Limited Branch Offset</vt:lpstr>
      <vt:lpstr>Direct Jumping Method</vt:lpstr>
      <vt:lpstr>Distant Jumping Method</vt:lpstr>
      <vt:lpstr>Bidirectional Code Layout Algorithm</vt:lpstr>
      <vt:lpstr>Bidirectional Code Layout Algorithm Steps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open</dc:creator>
  <cp:lastModifiedBy>Arangs</cp:lastModifiedBy>
  <cp:revision>32</cp:revision>
  <dcterms:created xsi:type="dcterms:W3CDTF">2008-05-05T15:40:20Z</dcterms:created>
  <dcterms:modified xsi:type="dcterms:W3CDTF">2010-04-19T22:29:54Z</dcterms:modified>
</cp:coreProperties>
</file>