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2"/>
  </p:notesMasterIdLst>
  <p:sldIdLst>
    <p:sldId id="319" r:id="rId2"/>
    <p:sldId id="304" r:id="rId3"/>
    <p:sldId id="285" r:id="rId4"/>
    <p:sldId id="288" r:id="rId5"/>
    <p:sldId id="290" r:id="rId6"/>
    <p:sldId id="292" r:id="rId7"/>
    <p:sldId id="294" r:id="rId8"/>
    <p:sldId id="296" r:id="rId9"/>
    <p:sldId id="257" r:id="rId10"/>
    <p:sldId id="258" r:id="rId11"/>
    <p:sldId id="259" r:id="rId12"/>
    <p:sldId id="261" r:id="rId13"/>
    <p:sldId id="262" r:id="rId14"/>
    <p:sldId id="263" r:id="rId15"/>
    <p:sldId id="264" r:id="rId16"/>
    <p:sldId id="266" r:id="rId17"/>
    <p:sldId id="265" r:id="rId18"/>
    <p:sldId id="267" r:id="rId19"/>
    <p:sldId id="268" r:id="rId20"/>
    <p:sldId id="274" r:id="rId21"/>
    <p:sldId id="275" r:id="rId22"/>
    <p:sldId id="269" r:id="rId23"/>
    <p:sldId id="270" r:id="rId24"/>
    <p:sldId id="271" r:id="rId25"/>
    <p:sldId id="272" r:id="rId26"/>
    <p:sldId id="273" r:id="rId27"/>
    <p:sldId id="279" r:id="rId28"/>
    <p:sldId id="281" r:id="rId29"/>
    <p:sldId id="282" r:id="rId30"/>
    <p:sldId id="309" r:id="rId31"/>
    <p:sldId id="310" r:id="rId32"/>
    <p:sldId id="311" r:id="rId33"/>
    <p:sldId id="313" r:id="rId34"/>
    <p:sldId id="314" r:id="rId35"/>
    <p:sldId id="315" r:id="rId36"/>
    <p:sldId id="316" r:id="rId37"/>
    <p:sldId id="317" r:id="rId38"/>
    <p:sldId id="318" r:id="rId39"/>
    <p:sldId id="297" r:id="rId40"/>
    <p:sldId id="30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DE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71" autoAdjust="0"/>
  </p:normalViewPr>
  <p:slideViewPr>
    <p:cSldViewPr>
      <p:cViewPr>
        <p:scale>
          <a:sx n="76" d="100"/>
          <a:sy n="76" d="100"/>
        </p:scale>
        <p:origin x="-984" y="-72"/>
      </p:cViewPr>
      <p:guideLst>
        <p:guide orient="horz" pos="2160"/>
        <p:guide pos="2880"/>
      </p:guideLst>
    </p:cSldViewPr>
  </p:slideViewPr>
  <p:outlineViewPr>
    <p:cViewPr>
      <p:scale>
        <a:sx n="33" d="100"/>
        <a:sy n="33" d="100"/>
      </p:scale>
      <p:origin x="0" y="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131477-E00B-4D3F-A06A-0A57A51A896E}" type="datetimeFigureOut">
              <a:rPr lang="en-US" smtClean="0"/>
              <a:t>3/11/2013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C14C7E-B802-4ED1-B73E-C07B90DA7263}" type="slidenum">
              <a:rPr lang="en-US" smtClean="0"/>
              <a:t>‹#›</a:t>
            </a:fld>
            <a:endParaRPr lang="en-US"/>
          </a:p>
        </p:txBody>
      </p:sp>
    </p:spTree>
    <p:extLst>
      <p:ext uri="{BB962C8B-B14F-4D97-AF65-F5344CB8AC3E}">
        <p14:creationId xmlns:p14="http://schemas.microsoft.com/office/powerpoint/2010/main" val="224491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C8404-C85A-494B-ADA5-C28FF1C97E23}" type="slidenum">
              <a:rPr lang="en-US" smtClean="0"/>
              <a:t>36</a:t>
            </a:fld>
            <a:endParaRPr lang="en-US"/>
          </a:p>
        </p:txBody>
      </p:sp>
    </p:spTree>
    <p:extLst>
      <p:ext uri="{BB962C8B-B14F-4D97-AF65-F5344CB8AC3E}">
        <p14:creationId xmlns:p14="http://schemas.microsoft.com/office/powerpoint/2010/main" val="323752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363DED4-F319-4DB9-BF5D-66778D9E6638}" type="datetimeFigureOut">
              <a:rPr lang="en-US" smtClean="0">
                <a:solidFill>
                  <a:srgbClr val="DBF5F9">
                    <a:shade val="90000"/>
                  </a:srgbClr>
                </a:solidFill>
              </a:rPr>
              <a:pPr/>
              <a:t>3/11/2013</a:t>
            </a:fld>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DA9D3C2D-B884-44D4-80FD-145F38885B7E}"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63DED4-F319-4DB9-BF5D-66778D9E6638}" type="datetimeFigureOut">
              <a:rPr lang="en-US" smtClean="0">
                <a:solidFill>
                  <a:srgbClr val="04617B">
                    <a:shade val="90000"/>
                  </a:srgbClr>
                </a:solidFill>
              </a:rPr>
              <a:pPr/>
              <a:t>3/11/2013</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DA9D3C2D-B884-44D4-80FD-145F38885B7E}"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63DED4-F319-4DB9-BF5D-66778D9E6638}" type="datetimeFigureOut">
              <a:rPr lang="en-US" smtClean="0">
                <a:solidFill>
                  <a:srgbClr val="04617B">
                    <a:shade val="90000"/>
                  </a:srgbClr>
                </a:solidFill>
              </a:rPr>
              <a:pPr/>
              <a:t>3/11/2013</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DA9D3C2D-B884-44D4-80FD-145F38885B7E}"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63DED4-F319-4DB9-BF5D-66778D9E6638}" type="datetimeFigureOut">
              <a:rPr lang="en-US" smtClean="0">
                <a:solidFill>
                  <a:srgbClr val="04617B">
                    <a:shade val="90000"/>
                  </a:srgbClr>
                </a:solidFill>
              </a:rPr>
              <a:pPr/>
              <a:t>3/11/2013</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DA9D3C2D-B884-44D4-80FD-145F38885B7E}"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363DED4-F319-4DB9-BF5D-66778D9E6638}" type="datetimeFigureOut">
              <a:rPr lang="en-US" smtClean="0">
                <a:solidFill>
                  <a:srgbClr val="DBF5F9">
                    <a:shade val="90000"/>
                  </a:srgbClr>
                </a:solidFill>
              </a:rPr>
              <a:pPr/>
              <a:t>3/11/2013</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DA9D3C2D-B884-44D4-80FD-145F38885B7E}"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363DED4-F319-4DB9-BF5D-66778D9E6638}" type="datetimeFigureOut">
              <a:rPr lang="en-US" smtClean="0">
                <a:solidFill>
                  <a:srgbClr val="04617B">
                    <a:shade val="90000"/>
                  </a:srgbClr>
                </a:solidFill>
              </a:rPr>
              <a:pPr/>
              <a:t>3/11/2013</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DA9D3C2D-B884-44D4-80FD-145F38885B7E}"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363DED4-F319-4DB9-BF5D-66778D9E6638}" type="datetimeFigureOut">
              <a:rPr lang="en-US" smtClean="0">
                <a:solidFill>
                  <a:srgbClr val="04617B">
                    <a:shade val="90000"/>
                  </a:srgbClr>
                </a:solidFill>
              </a:rPr>
              <a:pPr/>
              <a:t>3/11/2013</a:t>
            </a:fld>
            <a:endParaRPr lang="en-US" dirty="0">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dirty="0">
              <a:solidFill>
                <a:srgbClr val="04617B">
                  <a:shade val="90000"/>
                </a:srgbClr>
              </a:solidFill>
            </a:endParaRPr>
          </a:p>
        </p:txBody>
      </p:sp>
      <p:sp>
        <p:nvSpPr>
          <p:cNvPr id="9" name="Slide Number Placeholder 8"/>
          <p:cNvSpPr>
            <a:spLocks noGrp="1"/>
          </p:cNvSpPr>
          <p:nvPr>
            <p:ph type="sldNum" sz="quarter" idx="12"/>
          </p:nvPr>
        </p:nvSpPr>
        <p:spPr/>
        <p:txBody>
          <a:bodyPr/>
          <a:lstStyle/>
          <a:p>
            <a:fld id="{DA9D3C2D-B884-44D4-80FD-145F38885B7E}"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363DED4-F319-4DB9-BF5D-66778D9E6638}" type="datetimeFigureOut">
              <a:rPr lang="en-US" smtClean="0">
                <a:solidFill>
                  <a:srgbClr val="04617B">
                    <a:shade val="90000"/>
                  </a:srgbClr>
                </a:solidFill>
              </a:rPr>
              <a:pPr/>
              <a:t>3/11/2013</a:t>
            </a:fld>
            <a:endParaRPr lang="en-US" dirty="0">
              <a:solidFill>
                <a:srgbClr val="04617B">
                  <a:shade val="90000"/>
                </a:srgbClr>
              </a:solidFill>
            </a:endParaRPr>
          </a:p>
        </p:txBody>
      </p:sp>
      <p:sp>
        <p:nvSpPr>
          <p:cNvPr id="8" name="Slide Number Placeholder 7"/>
          <p:cNvSpPr>
            <a:spLocks noGrp="1"/>
          </p:cNvSpPr>
          <p:nvPr>
            <p:ph type="sldNum" sz="quarter" idx="11"/>
          </p:nvPr>
        </p:nvSpPr>
        <p:spPr/>
        <p:txBody>
          <a:bodyPr/>
          <a:lstStyle/>
          <a:p>
            <a:fld id="{DA9D3C2D-B884-44D4-80FD-145F38885B7E}" type="slidenum">
              <a:rPr lang="en-US" smtClean="0">
                <a:solidFill>
                  <a:srgbClr val="04617B">
                    <a:shade val="90000"/>
                  </a:srgbClr>
                </a:solidFill>
              </a:rPr>
              <a:pPr/>
              <a:t>‹#›</a:t>
            </a:fld>
            <a:endParaRPr lang="en-US" dirty="0">
              <a:solidFill>
                <a:srgbClr val="04617B">
                  <a:shade val="90000"/>
                </a:srgbClr>
              </a:solidFill>
            </a:endParaRPr>
          </a:p>
        </p:txBody>
      </p:sp>
      <p:sp>
        <p:nvSpPr>
          <p:cNvPr id="9" name="Footer Placeholder 8"/>
          <p:cNvSpPr>
            <a:spLocks noGrp="1"/>
          </p:cNvSpPr>
          <p:nvPr>
            <p:ph type="ftr" sz="quarter" idx="12"/>
          </p:nvPr>
        </p:nvSpPr>
        <p:spPr/>
        <p:txBody>
          <a:bodyPr/>
          <a:lstStyle/>
          <a:p>
            <a:endParaRPr lang="en-US" dirty="0">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3DED4-F319-4DB9-BF5D-66778D9E6638}" type="datetimeFigureOut">
              <a:rPr lang="en-US" smtClean="0">
                <a:solidFill>
                  <a:srgbClr val="04617B">
                    <a:shade val="90000"/>
                  </a:srgbClr>
                </a:solidFill>
              </a:rPr>
              <a:pPr/>
              <a:t>3/11/2013</a:t>
            </a:fld>
            <a:endParaRPr lang="en-US"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DA9D3C2D-B884-44D4-80FD-145F38885B7E}"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363DED4-F319-4DB9-BF5D-66778D9E6638}" type="datetimeFigureOut">
              <a:rPr lang="en-US" smtClean="0">
                <a:solidFill>
                  <a:srgbClr val="04617B">
                    <a:shade val="90000"/>
                  </a:srgbClr>
                </a:solidFill>
              </a:rPr>
              <a:pPr/>
              <a:t>3/11/2013</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156448" y="6422064"/>
            <a:ext cx="762000" cy="365125"/>
          </a:xfrm>
        </p:spPr>
        <p:txBody>
          <a:bodyPr/>
          <a:lstStyle/>
          <a:p>
            <a:fld id="{DA9D3C2D-B884-44D4-80FD-145F38885B7E}"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363DED4-F319-4DB9-BF5D-66778D9E6638}" type="datetimeFigureOut">
              <a:rPr lang="en-US" smtClean="0">
                <a:solidFill>
                  <a:srgbClr val="04617B">
                    <a:shade val="90000"/>
                  </a:srgbClr>
                </a:solidFill>
              </a:rPr>
              <a:pPr/>
              <a:t>3/11/2013</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DA9D3C2D-B884-44D4-80FD-145F38885B7E}"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363DED4-F319-4DB9-BF5D-66778D9E6638}" type="datetimeFigureOut">
              <a:rPr lang="en-US" smtClean="0">
                <a:solidFill>
                  <a:srgbClr val="04617B">
                    <a:shade val="90000"/>
                  </a:srgbClr>
                </a:solidFill>
              </a:rPr>
              <a:pPr/>
              <a:t>3/11/2013</a:t>
            </a:fld>
            <a:endParaRPr lang="en-US" dirty="0">
              <a:solidFill>
                <a:srgbClr val="04617B">
                  <a:shade val="90000"/>
                </a:srgb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A9D3C2D-B884-44D4-80FD-145F38885B7E}" type="slidenum">
              <a:rPr lang="en-US" smtClean="0">
                <a:solidFill>
                  <a:srgbClr val="04617B">
                    <a:shade val="90000"/>
                  </a:srgbClr>
                </a:solidFill>
              </a:rPr>
              <a:pPr/>
              <a:t>‹#›</a:t>
            </a:fld>
            <a:endParaRPr lang="en-US" dirty="0">
              <a:solidFill>
                <a:srgbClr val="04617B">
                  <a:shade val="90000"/>
                </a:srgbClr>
              </a:solidFill>
            </a:endParaRPr>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algn="ctr"/>
            <a:r>
              <a:rPr lang="en-US" b="1" dirty="0" smtClean="0">
                <a:solidFill>
                  <a:srgbClr val="0070C0"/>
                </a:solidFill>
              </a:rPr>
              <a:t/>
            </a:r>
            <a:br>
              <a:rPr lang="en-US" b="1" dirty="0" smtClean="0">
                <a:solidFill>
                  <a:srgbClr val="0070C0"/>
                </a:solidFill>
              </a:rPr>
            </a:br>
            <a:r>
              <a:rPr lang="en-US" b="1" dirty="0" smtClean="0">
                <a:solidFill>
                  <a:srgbClr val="0070C0"/>
                </a:solidFill>
              </a:rPr>
              <a:t>Health </a:t>
            </a:r>
            <a:r>
              <a:rPr lang="en-US" b="1" dirty="0">
                <a:solidFill>
                  <a:srgbClr val="0070C0"/>
                </a:solidFill>
              </a:rPr>
              <a:t>Monitoring Using Mobile Phones</a:t>
            </a:r>
            <a:endParaRPr lang="en-US" dirty="0">
              <a:solidFill>
                <a:srgbClr val="0070C0"/>
              </a:solidFill>
            </a:endParaRPr>
          </a:p>
        </p:txBody>
      </p:sp>
      <p:sp>
        <p:nvSpPr>
          <p:cNvPr id="3" name="Content Placeholder 2"/>
          <p:cNvSpPr>
            <a:spLocks noGrp="1"/>
          </p:cNvSpPr>
          <p:nvPr>
            <p:ph sz="half" idx="1"/>
          </p:nvPr>
        </p:nvSpPr>
        <p:spPr/>
        <p:txBody>
          <a:bodyPr>
            <a:normAutofit/>
          </a:bodyPr>
          <a:lstStyle/>
          <a:p>
            <a:pPr marL="0" indent="0" algn="ctr">
              <a:buNone/>
            </a:pPr>
            <a:endParaRPr lang="en-US" b="1" dirty="0" smtClean="0">
              <a:solidFill>
                <a:schemeClr val="accent5">
                  <a:lumMod val="75000"/>
                </a:schemeClr>
              </a:solidFill>
            </a:endParaRPr>
          </a:p>
          <a:p>
            <a:pPr marL="0" indent="0" algn="ctr">
              <a:buNone/>
            </a:pPr>
            <a:endParaRPr lang="en-US" b="1" dirty="0">
              <a:solidFill>
                <a:schemeClr val="accent5">
                  <a:lumMod val="75000"/>
                </a:schemeClr>
              </a:solidFill>
            </a:endParaRPr>
          </a:p>
          <a:p>
            <a:pPr marL="0" indent="0" algn="ctr">
              <a:buNone/>
            </a:pPr>
            <a:r>
              <a:rPr lang="en-US" b="1" dirty="0" smtClean="0">
                <a:solidFill>
                  <a:srgbClr val="92D050"/>
                </a:solidFill>
              </a:rPr>
              <a:t>Course:- Mobile Networking</a:t>
            </a:r>
          </a:p>
          <a:p>
            <a:pPr algn="ctr"/>
            <a:endParaRPr lang="en-US" dirty="0">
              <a:solidFill>
                <a:srgbClr val="92D050"/>
              </a:solidFill>
            </a:endParaRPr>
          </a:p>
          <a:p>
            <a:pPr marL="0" indent="0" algn="ctr">
              <a:buNone/>
            </a:pPr>
            <a:r>
              <a:rPr lang="en-US" b="1" dirty="0" smtClean="0">
                <a:solidFill>
                  <a:srgbClr val="92D050"/>
                </a:solidFill>
              </a:rPr>
              <a:t>Instructor:- Dr. </a:t>
            </a:r>
            <a:r>
              <a:rPr lang="en-US" b="1" dirty="0" err="1" smtClean="0">
                <a:solidFill>
                  <a:srgbClr val="92D050"/>
                </a:solidFill>
              </a:rPr>
              <a:t>Helmy</a:t>
            </a:r>
            <a:r>
              <a:rPr lang="en-US" b="1" dirty="0" smtClean="0">
                <a:solidFill>
                  <a:srgbClr val="92D050"/>
                </a:solidFill>
              </a:rPr>
              <a:t> Ahmed</a:t>
            </a:r>
            <a:endParaRPr lang="en-US" b="1" dirty="0">
              <a:solidFill>
                <a:srgbClr val="92D050"/>
              </a:solidFill>
            </a:endParaRPr>
          </a:p>
        </p:txBody>
      </p:sp>
      <p:sp>
        <p:nvSpPr>
          <p:cNvPr id="4" name="Content Placeholder 3"/>
          <p:cNvSpPr>
            <a:spLocks noGrp="1"/>
          </p:cNvSpPr>
          <p:nvPr>
            <p:ph sz="half" idx="2"/>
          </p:nvPr>
        </p:nvSpPr>
        <p:spPr/>
        <p:txBody>
          <a:bodyPr>
            <a:normAutofit/>
          </a:bodyPr>
          <a:lstStyle/>
          <a:p>
            <a:pPr marL="0" indent="0">
              <a:buNone/>
            </a:pPr>
            <a:endParaRPr lang="en-US" sz="2400" b="1" u="sng" dirty="0" smtClean="0">
              <a:solidFill>
                <a:schemeClr val="accent5"/>
              </a:solidFill>
            </a:endParaRPr>
          </a:p>
          <a:p>
            <a:pPr marL="0" indent="0">
              <a:buNone/>
            </a:pPr>
            <a:endParaRPr lang="en-US" sz="2400" b="1" u="sng" dirty="0" smtClean="0">
              <a:solidFill>
                <a:schemeClr val="accent5"/>
              </a:solidFill>
            </a:endParaRPr>
          </a:p>
          <a:p>
            <a:pPr marL="0" indent="0">
              <a:buNone/>
            </a:pPr>
            <a:r>
              <a:rPr lang="en-US" sz="2400" b="1" u="sng" dirty="0" smtClean="0">
                <a:solidFill>
                  <a:srgbClr val="92D050"/>
                </a:solidFill>
              </a:rPr>
              <a:t>Group 2</a:t>
            </a:r>
            <a:endParaRPr lang="en-US" sz="2400" b="1" dirty="0" smtClean="0">
              <a:solidFill>
                <a:srgbClr val="92D050"/>
              </a:solidFill>
            </a:endParaRPr>
          </a:p>
          <a:p>
            <a:pPr marL="0" indent="0">
              <a:buNone/>
            </a:pPr>
            <a:r>
              <a:rPr lang="en-US" sz="2400" b="1" dirty="0" smtClean="0">
                <a:solidFill>
                  <a:srgbClr val="92D050"/>
                </a:solidFill>
              </a:rPr>
              <a:t>Presented </a:t>
            </a:r>
            <a:r>
              <a:rPr lang="en-US" sz="2400" b="1" dirty="0">
                <a:solidFill>
                  <a:srgbClr val="92D050"/>
                </a:solidFill>
              </a:rPr>
              <a:t>By</a:t>
            </a:r>
            <a:r>
              <a:rPr lang="en-US" sz="2400" b="1" dirty="0" smtClean="0">
                <a:solidFill>
                  <a:srgbClr val="92D050"/>
                </a:solidFill>
              </a:rPr>
              <a:t>:-</a:t>
            </a:r>
            <a:r>
              <a:rPr lang="en-US" sz="2400" b="1" dirty="0">
                <a:solidFill>
                  <a:srgbClr val="92D050"/>
                </a:solidFill>
              </a:rPr>
              <a:t>	</a:t>
            </a:r>
            <a:r>
              <a:rPr lang="en-US" sz="2400" b="1" dirty="0" smtClean="0">
                <a:solidFill>
                  <a:srgbClr val="92D050"/>
                </a:solidFill>
              </a:rPr>
              <a:t>			    </a:t>
            </a:r>
          </a:p>
          <a:p>
            <a:pPr marL="0" indent="0">
              <a:buNone/>
            </a:pPr>
            <a:r>
              <a:rPr lang="en-US" sz="2400" b="1" dirty="0">
                <a:solidFill>
                  <a:srgbClr val="92D050"/>
                </a:solidFill>
              </a:rPr>
              <a:t> </a:t>
            </a:r>
            <a:r>
              <a:rPr lang="en-US" sz="2400" b="1" dirty="0" smtClean="0">
                <a:solidFill>
                  <a:srgbClr val="92D050"/>
                </a:solidFill>
              </a:rPr>
              <a:t>  1. </a:t>
            </a:r>
            <a:r>
              <a:rPr lang="en-US" sz="2400" b="1" dirty="0" err="1">
                <a:solidFill>
                  <a:srgbClr val="92D050"/>
                </a:solidFill>
              </a:rPr>
              <a:t>Rishabh</a:t>
            </a:r>
            <a:r>
              <a:rPr lang="en-US" sz="2400" b="1" dirty="0">
                <a:solidFill>
                  <a:srgbClr val="92D050"/>
                </a:solidFill>
              </a:rPr>
              <a:t> Krishna</a:t>
            </a:r>
          </a:p>
          <a:p>
            <a:pPr marL="0" indent="0">
              <a:buNone/>
            </a:pPr>
            <a:r>
              <a:rPr lang="en-US" sz="2400" b="1" dirty="0" smtClean="0">
                <a:solidFill>
                  <a:srgbClr val="92D050"/>
                </a:solidFill>
              </a:rPr>
              <a:t>   2</a:t>
            </a:r>
            <a:r>
              <a:rPr lang="en-US" sz="2400" b="1" dirty="0">
                <a:solidFill>
                  <a:srgbClr val="92D050"/>
                </a:solidFill>
              </a:rPr>
              <a:t>. </a:t>
            </a:r>
            <a:r>
              <a:rPr lang="en-US" sz="2400" b="1" dirty="0" err="1">
                <a:solidFill>
                  <a:srgbClr val="92D050"/>
                </a:solidFill>
              </a:rPr>
              <a:t>Sk</a:t>
            </a:r>
            <a:r>
              <a:rPr lang="en-US" sz="2400" b="1" dirty="0">
                <a:solidFill>
                  <a:srgbClr val="92D050"/>
                </a:solidFill>
              </a:rPr>
              <a:t> </a:t>
            </a:r>
            <a:r>
              <a:rPr lang="en-US" sz="2400" b="1" dirty="0" err="1">
                <a:solidFill>
                  <a:srgbClr val="92D050"/>
                </a:solidFill>
              </a:rPr>
              <a:t>Minhazul</a:t>
            </a:r>
            <a:r>
              <a:rPr lang="en-US" sz="2400" b="1" dirty="0">
                <a:solidFill>
                  <a:srgbClr val="92D050"/>
                </a:solidFill>
              </a:rPr>
              <a:t> Islam</a:t>
            </a:r>
          </a:p>
          <a:p>
            <a:pPr marL="0" indent="0">
              <a:buNone/>
            </a:pPr>
            <a:r>
              <a:rPr lang="en-US" sz="2400" b="1" dirty="0">
                <a:solidFill>
                  <a:srgbClr val="92D050"/>
                </a:solidFill>
              </a:rPr>
              <a:t>   </a:t>
            </a:r>
            <a:r>
              <a:rPr lang="en-US" sz="2400" b="1" dirty="0" smtClean="0">
                <a:solidFill>
                  <a:srgbClr val="92D050"/>
                </a:solidFill>
              </a:rPr>
              <a:t>3</a:t>
            </a:r>
            <a:r>
              <a:rPr lang="en-US" sz="2400" b="1" dirty="0">
                <a:solidFill>
                  <a:srgbClr val="92D050"/>
                </a:solidFill>
              </a:rPr>
              <a:t>. </a:t>
            </a:r>
            <a:r>
              <a:rPr lang="en-US" sz="2400" b="1" dirty="0" err="1">
                <a:solidFill>
                  <a:srgbClr val="92D050"/>
                </a:solidFill>
              </a:rPr>
              <a:t>Bharath</a:t>
            </a:r>
            <a:r>
              <a:rPr lang="en-US" sz="2400" b="1" dirty="0">
                <a:solidFill>
                  <a:srgbClr val="92D050"/>
                </a:solidFill>
              </a:rPr>
              <a:t> </a:t>
            </a:r>
            <a:r>
              <a:rPr lang="en-US" sz="2400" b="1" dirty="0" err="1">
                <a:solidFill>
                  <a:srgbClr val="92D050"/>
                </a:solidFill>
              </a:rPr>
              <a:t>Yarlagadda</a:t>
            </a:r>
            <a:endParaRPr lang="en-US" sz="2400" dirty="0">
              <a:solidFill>
                <a:srgbClr val="92D050"/>
              </a:solidFill>
            </a:endParaRPr>
          </a:p>
        </p:txBody>
      </p:sp>
    </p:spTree>
    <p:extLst>
      <p:ext uri="{BB962C8B-B14F-4D97-AF65-F5344CB8AC3E}">
        <p14:creationId xmlns:p14="http://schemas.microsoft.com/office/powerpoint/2010/main" val="408729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marL="0" indent="0" algn="ctr">
              <a:buNone/>
            </a:pPr>
            <a:r>
              <a:rPr lang="en-US" sz="3200" b="1" dirty="0" smtClean="0">
                <a:solidFill>
                  <a:srgbClr val="0070C0"/>
                </a:solidFill>
                <a:latin typeface="+mj-lt"/>
                <a:cs typeface="Times New Roman" pitchFamily="18" charset="0"/>
              </a:rPr>
              <a:t>Characteristics</a:t>
            </a:r>
          </a:p>
          <a:p>
            <a:pPr algn="just"/>
            <a:r>
              <a:rPr lang="en-US" sz="2400" b="1" dirty="0" smtClean="0">
                <a:latin typeface="+mj-lt"/>
                <a:cs typeface="Times New Roman" pitchFamily="18" charset="0"/>
              </a:rPr>
              <a:t>Wearable </a:t>
            </a:r>
            <a:r>
              <a:rPr lang="en-US" sz="2400" b="1" dirty="0">
                <a:latin typeface="+mj-lt"/>
                <a:cs typeface="Times New Roman" pitchFamily="18" charset="0"/>
              </a:rPr>
              <a:t>health monitoring systems integrated into a telemedicine system</a:t>
            </a:r>
          </a:p>
          <a:p>
            <a:pPr algn="just"/>
            <a:endParaRPr lang="en-US" sz="2400" b="1" dirty="0" smtClean="0">
              <a:latin typeface="+mj-lt"/>
              <a:cs typeface="Times New Roman" pitchFamily="18" charset="0"/>
            </a:endParaRPr>
          </a:p>
          <a:p>
            <a:pPr algn="just"/>
            <a:r>
              <a:rPr lang="en-US" sz="2400" b="1" dirty="0" smtClean="0">
                <a:latin typeface="+mj-lt"/>
                <a:cs typeface="Times New Roman" pitchFamily="18" charset="0"/>
              </a:rPr>
              <a:t>Continuous </a:t>
            </a:r>
            <a:r>
              <a:rPr lang="en-US" sz="2400" b="1" dirty="0">
                <a:latin typeface="+mj-lt"/>
                <a:cs typeface="Times New Roman" pitchFamily="18" charset="0"/>
              </a:rPr>
              <a:t>monitoring as a part of a diagnostic procedure</a:t>
            </a:r>
          </a:p>
          <a:p>
            <a:pPr algn="just"/>
            <a:endParaRPr lang="en-US" sz="2400" b="1" dirty="0" smtClean="0">
              <a:latin typeface="+mj-lt"/>
              <a:cs typeface="Times New Roman" pitchFamily="18" charset="0"/>
            </a:endParaRPr>
          </a:p>
          <a:p>
            <a:pPr algn="just"/>
            <a:r>
              <a:rPr lang="en-US" sz="2400" b="1" dirty="0" smtClean="0">
                <a:latin typeface="+mj-lt"/>
                <a:cs typeface="Times New Roman" pitchFamily="18" charset="0"/>
              </a:rPr>
              <a:t>Support Early Detection </a:t>
            </a:r>
            <a:r>
              <a:rPr lang="en-US" sz="2400" b="1" dirty="0">
                <a:latin typeface="+mj-lt"/>
                <a:cs typeface="Times New Roman" pitchFamily="18" charset="0"/>
              </a:rPr>
              <a:t>of </a:t>
            </a:r>
            <a:r>
              <a:rPr lang="en-US" sz="2400" b="1" dirty="0" smtClean="0">
                <a:latin typeface="+mj-lt"/>
                <a:cs typeface="Times New Roman" pitchFamily="18" charset="0"/>
              </a:rPr>
              <a:t>Abnormal Conditions </a:t>
            </a:r>
            <a:r>
              <a:rPr lang="en-US" sz="2400" b="1" dirty="0">
                <a:latin typeface="+mj-lt"/>
                <a:cs typeface="Times New Roman" pitchFamily="18" charset="0"/>
              </a:rPr>
              <a:t>and </a:t>
            </a:r>
            <a:r>
              <a:rPr lang="en-US" sz="2400" b="1" dirty="0" smtClean="0">
                <a:latin typeface="+mj-lt"/>
                <a:cs typeface="Times New Roman" pitchFamily="18" charset="0"/>
              </a:rPr>
              <a:t>Prevention </a:t>
            </a:r>
            <a:r>
              <a:rPr lang="en-US" sz="2400" b="1" dirty="0">
                <a:latin typeface="+mj-lt"/>
                <a:cs typeface="Times New Roman" pitchFamily="18" charset="0"/>
              </a:rPr>
              <a:t>of </a:t>
            </a:r>
            <a:r>
              <a:rPr lang="en-US" sz="2400" b="1" dirty="0" smtClean="0">
                <a:latin typeface="+mj-lt"/>
                <a:cs typeface="Times New Roman" pitchFamily="18" charset="0"/>
              </a:rPr>
              <a:t>Its Serious Consequences</a:t>
            </a:r>
            <a:endParaRPr lang="en-US" sz="2400" b="1" dirty="0">
              <a:latin typeface="+mj-lt"/>
              <a:cs typeface="Times New Roman" pitchFamily="18" charset="0"/>
            </a:endParaRPr>
          </a:p>
          <a:p>
            <a:pPr algn="just"/>
            <a:endParaRPr lang="en-US" sz="2400" b="1" dirty="0" smtClean="0">
              <a:latin typeface="+mj-lt"/>
              <a:cs typeface="Times New Roman" pitchFamily="18" charset="0"/>
            </a:endParaRPr>
          </a:p>
          <a:p>
            <a:pPr algn="just"/>
            <a:r>
              <a:rPr lang="en-US" sz="2400" b="1" dirty="0" smtClean="0">
                <a:latin typeface="+mj-lt"/>
                <a:cs typeface="Times New Roman" pitchFamily="18" charset="0"/>
              </a:rPr>
              <a:t>Provides Supervised Recovery From </a:t>
            </a:r>
            <a:r>
              <a:rPr lang="en-US" sz="2400" b="1" dirty="0">
                <a:latin typeface="+mj-lt"/>
                <a:cs typeface="Times New Roman" pitchFamily="18" charset="0"/>
              </a:rPr>
              <a:t>an </a:t>
            </a:r>
            <a:r>
              <a:rPr lang="en-US" sz="2400" b="1" dirty="0" smtClean="0">
                <a:latin typeface="+mj-lt"/>
                <a:cs typeface="Times New Roman" pitchFamily="18" charset="0"/>
              </a:rPr>
              <a:t>Acute Event </a:t>
            </a:r>
            <a:r>
              <a:rPr lang="en-US" sz="2400" b="1" dirty="0">
                <a:latin typeface="+mj-lt"/>
                <a:cs typeface="Times New Roman" pitchFamily="18" charset="0"/>
              </a:rPr>
              <a:t>or </a:t>
            </a:r>
            <a:r>
              <a:rPr lang="en-US" sz="2400" b="1" dirty="0" smtClean="0">
                <a:latin typeface="+mj-lt"/>
                <a:cs typeface="Times New Roman" pitchFamily="18" charset="0"/>
              </a:rPr>
              <a:t>Surgical Procedure</a:t>
            </a:r>
            <a:endParaRPr lang="en-US" sz="2400" b="1" dirty="0">
              <a:latin typeface="+mj-lt"/>
              <a:cs typeface="Times New Roman" pitchFamily="18" charset="0"/>
            </a:endParaRPr>
          </a:p>
          <a:p>
            <a:pPr algn="just"/>
            <a:endParaRPr lang="en-US" b="1" dirty="0">
              <a:latin typeface="+mj-lt"/>
            </a:endParaRPr>
          </a:p>
        </p:txBody>
      </p:sp>
    </p:spTree>
    <p:extLst>
      <p:ext uri="{BB962C8B-B14F-4D97-AF65-F5344CB8AC3E}">
        <p14:creationId xmlns:p14="http://schemas.microsoft.com/office/powerpoint/2010/main" val="3425058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92763"/>
          </a:xfrm>
        </p:spPr>
        <p:txBody>
          <a:bodyPr>
            <a:normAutofit/>
          </a:bodyPr>
          <a:lstStyle/>
          <a:p>
            <a:r>
              <a:rPr lang="en-US" sz="2400" b="1" dirty="0" smtClean="0">
                <a:latin typeface="+mj-lt"/>
                <a:ea typeface="Tahoma" pitchFamily="34" charset="0"/>
                <a:cs typeface="Times New Roman" pitchFamily="18" charset="0"/>
              </a:rPr>
              <a:t>There </a:t>
            </a:r>
            <a:r>
              <a:rPr lang="en-US" sz="2400" b="1" dirty="0" smtClean="0">
                <a:latin typeface="+mj-lt"/>
                <a:ea typeface="Tahoma" pitchFamily="34" charset="0"/>
                <a:cs typeface="Times New Roman" pitchFamily="18" charset="0"/>
              </a:rPr>
              <a:t> are  Some </a:t>
            </a:r>
            <a:r>
              <a:rPr lang="en-US" sz="2400" b="1" dirty="0" smtClean="0">
                <a:latin typeface="+mj-lt"/>
                <a:ea typeface="Tahoma" pitchFamily="34" charset="0"/>
                <a:cs typeface="Times New Roman" pitchFamily="18" charset="0"/>
              </a:rPr>
              <a:t>Limitations in Existing Topologies</a:t>
            </a:r>
          </a:p>
          <a:p>
            <a:pPr marL="0" indent="0">
              <a:buNone/>
            </a:pPr>
            <a:endParaRPr lang="en-US" sz="2400" b="1" dirty="0" smtClean="0">
              <a:latin typeface="+mj-lt"/>
              <a:ea typeface="Tahoma" pitchFamily="34" charset="0"/>
              <a:cs typeface="Times New Roman" pitchFamily="18" charset="0"/>
            </a:endParaRPr>
          </a:p>
          <a:p>
            <a:pPr>
              <a:lnSpc>
                <a:spcPct val="90000"/>
              </a:lnSpc>
            </a:pPr>
            <a:r>
              <a:rPr lang="en-US" altLang="ko-KR" sz="2400" b="1" dirty="0">
                <a:latin typeface="+mj-lt"/>
                <a:ea typeface="Tahoma" pitchFamily="34" charset="0"/>
                <a:cs typeface="Times New Roman" pitchFamily="18" charset="0"/>
              </a:rPr>
              <a:t>Traditional personal medical monitoring systems</a:t>
            </a:r>
          </a:p>
          <a:p>
            <a:pPr lvl="1">
              <a:lnSpc>
                <a:spcPct val="90000"/>
              </a:lnSpc>
            </a:pPr>
            <a:r>
              <a:rPr lang="en-US" altLang="ko-KR" sz="2400" b="1" dirty="0" smtClean="0">
                <a:latin typeface="+mj-lt"/>
                <a:ea typeface="Tahoma" pitchFamily="34" charset="0"/>
                <a:cs typeface="Times New Roman" pitchFamily="18" charset="0"/>
              </a:rPr>
              <a:t>Data were collected via </a:t>
            </a:r>
            <a:r>
              <a:rPr lang="en-US" altLang="ko-KR" sz="2400" b="1" dirty="0">
                <a:latin typeface="+mj-lt"/>
                <a:ea typeface="Tahoma" pitchFamily="34" charset="0"/>
                <a:cs typeface="Times New Roman" pitchFamily="18" charset="0"/>
              </a:rPr>
              <a:t>off-line processing</a:t>
            </a:r>
          </a:p>
          <a:p>
            <a:pPr>
              <a:lnSpc>
                <a:spcPct val="90000"/>
              </a:lnSpc>
            </a:pPr>
            <a:endParaRPr lang="en-US" altLang="ko-KR" sz="2400" b="1" dirty="0" smtClean="0">
              <a:latin typeface="+mj-lt"/>
              <a:ea typeface="Tahoma" pitchFamily="34" charset="0"/>
              <a:cs typeface="Times New Roman" pitchFamily="18" charset="0"/>
            </a:endParaRPr>
          </a:p>
          <a:p>
            <a:pPr>
              <a:lnSpc>
                <a:spcPct val="90000"/>
              </a:lnSpc>
            </a:pPr>
            <a:r>
              <a:rPr lang="en-US" altLang="ko-KR" sz="2400" b="1" dirty="0" smtClean="0">
                <a:latin typeface="+mj-lt"/>
                <a:ea typeface="Tahoma" pitchFamily="34" charset="0"/>
                <a:cs typeface="Times New Roman" pitchFamily="18" charset="0"/>
              </a:rPr>
              <a:t>Wires </a:t>
            </a:r>
            <a:r>
              <a:rPr lang="en-US" altLang="ko-KR" sz="2400" b="1" dirty="0">
                <a:latin typeface="+mj-lt"/>
                <a:ea typeface="Tahoma" pitchFamily="34" charset="0"/>
                <a:cs typeface="Times New Roman" pitchFamily="18" charset="0"/>
              </a:rPr>
              <a:t>may limit the patient’s activity and level of comfort</a:t>
            </a:r>
          </a:p>
          <a:p>
            <a:pPr lvl="1">
              <a:lnSpc>
                <a:spcPct val="90000"/>
              </a:lnSpc>
            </a:pPr>
            <a:r>
              <a:rPr lang="en-US" altLang="ko-KR" sz="2400" b="1" dirty="0">
                <a:latin typeface="+mj-lt"/>
                <a:ea typeface="Tahoma" pitchFamily="34" charset="0"/>
                <a:cs typeface="Times New Roman" pitchFamily="18" charset="0"/>
              </a:rPr>
              <a:t>negatively influence the measured </a:t>
            </a:r>
            <a:r>
              <a:rPr lang="en-US" altLang="ko-KR" sz="2400" b="1" dirty="0" smtClean="0">
                <a:latin typeface="+mj-lt"/>
                <a:ea typeface="Tahoma" pitchFamily="34" charset="0"/>
                <a:cs typeface="Times New Roman" pitchFamily="18" charset="0"/>
              </a:rPr>
              <a:t>results</a:t>
            </a:r>
          </a:p>
          <a:p>
            <a:pPr marL="0" indent="0">
              <a:lnSpc>
                <a:spcPct val="90000"/>
              </a:lnSpc>
              <a:buNone/>
            </a:pPr>
            <a:endParaRPr lang="en-US" altLang="ko-KR" sz="2400" b="1" dirty="0" smtClean="0">
              <a:latin typeface="+mj-lt"/>
              <a:ea typeface="Tahoma" pitchFamily="34" charset="0"/>
              <a:cs typeface="Times New Roman" pitchFamily="18" charset="0"/>
            </a:endParaRPr>
          </a:p>
          <a:p>
            <a:pPr>
              <a:lnSpc>
                <a:spcPct val="90000"/>
              </a:lnSpc>
            </a:pPr>
            <a:r>
              <a:rPr lang="en-US" altLang="ko-KR" sz="2400" b="1" dirty="0" smtClean="0">
                <a:latin typeface="+mj-lt"/>
                <a:ea typeface="Tahoma" pitchFamily="34" charset="0"/>
                <a:cs typeface="Times New Roman" pitchFamily="18" charset="0"/>
              </a:rPr>
              <a:t>Nonexistent </a:t>
            </a:r>
            <a:r>
              <a:rPr lang="en-US" altLang="ko-KR" sz="2400" b="1" dirty="0">
                <a:latin typeface="+mj-lt"/>
                <a:ea typeface="Tahoma" pitchFamily="34" charset="0"/>
                <a:cs typeface="Times New Roman" pitchFamily="18" charset="0"/>
              </a:rPr>
              <a:t>support for massive data collection and knowledge discovery</a:t>
            </a:r>
          </a:p>
          <a:p>
            <a:pPr marL="457200" lvl="1" indent="0">
              <a:lnSpc>
                <a:spcPct val="90000"/>
              </a:lnSpc>
              <a:buNone/>
            </a:pPr>
            <a:endParaRPr lang="en-US" altLang="ko-KR" sz="2400" b="1" dirty="0">
              <a:latin typeface="+mj-lt"/>
              <a:ea typeface="Tahoma" pitchFamily="34" charset="0"/>
              <a:cs typeface="Times New Roman" pitchFamily="18" charset="0"/>
            </a:endParaRPr>
          </a:p>
          <a:p>
            <a:endParaRPr lang="en-US" sz="2400" b="1" dirty="0" smtClean="0">
              <a:latin typeface="+mj-lt"/>
              <a:ea typeface="Tahoma" pitchFamily="34" charset="0"/>
              <a:cs typeface="Times New Roman" pitchFamily="18" charset="0"/>
            </a:endParaRPr>
          </a:p>
          <a:p>
            <a:endParaRPr lang="en-US" sz="2400" b="1" dirty="0">
              <a:latin typeface="+mj-lt"/>
              <a:ea typeface="Tahoma" pitchFamily="34" charset="0"/>
              <a:cs typeface="Times New Roman" pitchFamily="18" charset="0"/>
            </a:endParaRPr>
          </a:p>
        </p:txBody>
      </p:sp>
    </p:spTree>
    <p:extLst>
      <p:ext uri="{BB962C8B-B14F-4D97-AF65-F5344CB8AC3E}">
        <p14:creationId xmlns:p14="http://schemas.microsoft.com/office/powerpoint/2010/main" val="3306076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1785938" y="838200"/>
            <a:ext cx="6477000" cy="563563"/>
          </a:xfrm>
        </p:spPr>
        <p:txBody>
          <a:bodyPr>
            <a:normAutofit fontScale="90000"/>
          </a:bodyPr>
          <a:lstStyle/>
          <a:p>
            <a:pPr algn="ctr"/>
            <a:r>
              <a:rPr lang="en-US" altLang="ko-KR" sz="3200" b="1" dirty="0" smtClean="0">
                <a:solidFill>
                  <a:srgbClr val="0070C0"/>
                </a:solidFill>
                <a:ea typeface="굴림" pitchFamily="34" charset="-127"/>
              </a:rPr>
              <a:t>Data flow in an WBAN</a:t>
            </a:r>
          </a:p>
        </p:txBody>
      </p:sp>
      <p:pic>
        <p:nvPicPr>
          <p:cNvPr id="11" name="Picture 4" descr="C:\am\papers\2005\UCB_technology_exchange\jner_fi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643063"/>
            <a:ext cx="8786813"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785938" y="5500688"/>
            <a:ext cx="1284287" cy="307975"/>
          </a:xfrm>
          <a:prstGeom prst="rect">
            <a:avLst/>
          </a:prstGeom>
          <a:solidFill>
            <a:srgbClr val="FF0000"/>
          </a:solidFill>
        </p:spPr>
        <p:txBody>
          <a:bodyPr wrap="none">
            <a:spAutoFit/>
          </a:bodyPr>
          <a:lstStyle>
            <a:lvl1pPr algn="r">
              <a:defRPr kumimoji="1">
                <a:solidFill>
                  <a:schemeClr val="tx1"/>
                </a:solidFill>
                <a:latin typeface="Arial" pitchFamily="34" charset="0"/>
                <a:ea typeface="굴림" pitchFamily="34" charset="-127"/>
              </a:defRPr>
            </a:lvl1pPr>
            <a:lvl2pPr marL="742950" indent="-285750" algn="r">
              <a:defRPr kumimoji="1">
                <a:solidFill>
                  <a:schemeClr val="tx1"/>
                </a:solidFill>
                <a:latin typeface="Arial" pitchFamily="34" charset="0"/>
                <a:ea typeface="굴림" pitchFamily="34" charset="-127"/>
              </a:defRPr>
            </a:lvl2pPr>
            <a:lvl3pPr marL="1143000" indent="-228600" algn="r">
              <a:defRPr kumimoji="1">
                <a:solidFill>
                  <a:schemeClr val="tx1"/>
                </a:solidFill>
                <a:latin typeface="Arial" pitchFamily="34" charset="0"/>
                <a:ea typeface="굴림" pitchFamily="34" charset="-127"/>
              </a:defRPr>
            </a:lvl3pPr>
            <a:lvl4pPr marL="1600200" indent="-228600" algn="r">
              <a:defRPr kumimoji="1">
                <a:solidFill>
                  <a:schemeClr val="tx1"/>
                </a:solidFill>
                <a:latin typeface="Arial" pitchFamily="34" charset="0"/>
                <a:ea typeface="굴림" pitchFamily="34" charset="-127"/>
              </a:defRPr>
            </a:lvl4pPr>
            <a:lvl5pPr marL="2057400" indent="-228600" algn="r">
              <a:defRPr kumimoji="1">
                <a:solidFill>
                  <a:schemeClr val="tx1"/>
                </a:solidFill>
                <a:latin typeface="Arial" pitchFamily="34" charset="0"/>
                <a:ea typeface="굴림" pitchFamily="34" charset="-127"/>
              </a:defRPr>
            </a:lvl5pPr>
            <a:lvl6pPr marL="2514600" indent="-228600" algn="r" fontAlgn="base" latinLnBrk="1">
              <a:spcBef>
                <a:spcPct val="0"/>
              </a:spcBef>
              <a:spcAft>
                <a:spcPct val="0"/>
              </a:spcAft>
              <a:defRPr kumimoji="1">
                <a:solidFill>
                  <a:schemeClr val="tx1"/>
                </a:solidFill>
                <a:latin typeface="Arial" pitchFamily="34" charset="0"/>
                <a:ea typeface="굴림" pitchFamily="34" charset="-127"/>
              </a:defRPr>
            </a:lvl6pPr>
            <a:lvl7pPr marL="2971800" indent="-228600" algn="r" fontAlgn="base" latinLnBrk="1">
              <a:spcBef>
                <a:spcPct val="0"/>
              </a:spcBef>
              <a:spcAft>
                <a:spcPct val="0"/>
              </a:spcAft>
              <a:defRPr kumimoji="1">
                <a:solidFill>
                  <a:schemeClr val="tx1"/>
                </a:solidFill>
                <a:latin typeface="Arial" pitchFamily="34" charset="0"/>
                <a:ea typeface="굴림" pitchFamily="34" charset="-127"/>
              </a:defRPr>
            </a:lvl7pPr>
            <a:lvl8pPr marL="3429000" indent="-228600" algn="r" fontAlgn="base" latinLnBrk="1">
              <a:spcBef>
                <a:spcPct val="0"/>
              </a:spcBef>
              <a:spcAft>
                <a:spcPct val="0"/>
              </a:spcAft>
              <a:defRPr kumimoji="1">
                <a:solidFill>
                  <a:schemeClr val="tx1"/>
                </a:solidFill>
                <a:latin typeface="Arial" pitchFamily="34" charset="0"/>
                <a:ea typeface="굴림" pitchFamily="34" charset="-127"/>
              </a:defRPr>
            </a:lvl8pPr>
            <a:lvl9pPr marL="3886200" indent="-228600" algn="r" fontAlgn="base" latinLnBrk="1">
              <a:spcBef>
                <a:spcPct val="0"/>
              </a:spcBef>
              <a:spcAft>
                <a:spcPct val="0"/>
              </a:spcAft>
              <a:defRPr kumimoji="1">
                <a:solidFill>
                  <a:schemeClr val="tx1"/>
                </a:solidFill>
                <a:latin typeface="Arial" pitchFamily="34" charset="0"/>
                <a:ea typeface="굴림" pitchFamily="34" charset="-127"/>
              </a:defRPr>
            </a:lvl9pPr>
          </a:lstStyle>
          <a:p>
            <a:pPr latinLnBrk="0"/>
            <a:r>
              <a:rPr kumimoji="0" lang="en-US" altLang="ko-KR" sz="1400" b="1" dirty="0">
                <a:latin typeface="Tahoma" pitchFamily="34" charset="0"/>
                <a:cs typeface="Tahoma" pitchFamily="34" charset="0"/>
              </a:rPr>
              <a:t>Sensor level</a:t>
            </a:r>
            <a:endParaRPr kumimoji="0" lang="ko-KR" altLang="en-US" sz="1400" b="1" dirty="0">
              <a:latin typeface="Tahoma" pitchFamily="34" charset="0"/>
              <a:cs typeface="Tahoma" pitchFamily="34" charset="0"/>
            </a:endParaRPr>
          </a:p>
        </p:txBody>
      </p:sp>
      <p:sp>
        <p:nvSpPr>
          <p:cNvPr id="13" name="TextBox 12"/>
          <p:cNvSpPr txBox="1"/>
          <p:nvPr/>
        </p:nvSpPr>
        <p:spPr>
          <a:xfrm>
            <a:off x="3502025" y="5500688"/>
            <a:ext cx="2141538" cy="307975"/>
          </a:xfrm>
          <a:prstGeom prst="rect">
            <a:avLst/>
          </a:prstGeom>
          <a:solidFill>
            <a:srgbClr val="FF0000"/>
          </a:solidFill>
        </p:spPr>
        <p:txBody>
          <a:bodyPr wrap="none">
            <a:spAutoFit/>
          </a:bodyPr>
          <a:lstStyle>
            <a:lvl1pPr algn="r">
              <a:defRPr kumimoji="1">
                <a:solidFill>
                  <a:schemeClr val="tx1"/>
                </a:solidFill>
                <a:latin typeface="Arial" pitchFamily="34" charset="0"/>
                <a:ea typeface="굴림" pitchFamily="34" charset="-127"/>
              </a:defRPr>
            </a:lvl1pPr>
            <a:lvl2pPr marL="742950" indent="-285750" algn="r">
              <a:defRPr kumimoji="1">
                <a:solidFill>
                  <a:schemeClr val="tx1"/>
                </a:solidFill>
                <a:latin typeface="Arial" pitchFamily="34" charset="0"/>
                <a:ea typeface="굴림" pitchFamily="34" charset="-127"/>
              </a:defRPr>
            </a:lvl2pPr>
            <a:lvl3pPr marL="1143000" indent="-228600" algn="r">
              <a:defRPr kumimoji="1">
                <a:solidFill>
                  <a:schemeClr val="tx1"/>
                </a:solidFill>
                <a:latin typeface="Arial" pitchFamily="34" charset="0"/>
                <a:ea typeface="굴림" pitchFamily="34" charset="-127"/>
              </a:defRPr>
            </a:lvl3pPr>
            <a:lvl4pPr marL="1600200" indent="-228600" algn="r">
              <a:defRPr kumimoji="1">
                <a:solidFill>
                  <a:schemeClr val="tx1"/>
                </a:solidFill>
                <a:latin typeface="Arial" pitchFamily="34" charset="0"/>
                <a:ea typeface="굴림" pitchFamily="34" charset="-127"/>
              </a:defRPr>
            </a:lvl4pPr>
            <a:lvl5pPr marL="2057400" indent="-228600" algn="r">
              <a:defRPr kumimoji="1">
                <a:solidFill>
                  <a:schemeClr val="tx1"/>
                </a:solidFill>
                <a:latin typeface="Arial" pitchFamily="34" charset="0"/>
                <a:ea typeface="굴림" pitchFamily="34" charset="-127"/>
              </a:defRPr>
            </a:lvl5pPr>
            <a:lvl6pPr marL="2514600" indent="-228600" algn="r" fontAlgn="base" latinLnBrk="1">
              <a:spcBef>
                <a:spcPct val="0"/>
              </a:spcBef>
              <a:spcAft>
                <a:spcPct val="0"/>
              </a:spcAft>
              <a:defRPr kumimoji="1">
                <a:solidFill>
                  <a:schemeClr val="tx1"/>
                </a:solidFill>
                <a:latin typeface="Arial" pitchFamily="34" charset="0"/>
                <a:ea typeface="굴림" pitchFamily="34" charset="-127"/>
              </a:defRPr>
            </a:lvl6pPr>
            <a:lvl7pPr marL="2971800" indent="-228600" algn="r" fontAlgn="base" latinLnBrk="1">
              <a:spcBef>
                <a:spcPct val="0"/>
              </a:spcBef>
              <a:spcAft>
                <a:spcPct val="0"/>
              </a:spcAft>
              <a:defRPr kumimoji="1">
                <a:solidFill>
                  <a:schemeClr val="tx1"/>
                </a:solidFill>
                <a:latin typeface="Arial" pitchFamily="34" charset="0"/>
                <a:ea typeface="굴림" pitchFamily="34" charset="-127"/>
              </a:defRPr>
            </a:lvl7pPr>
            <a:lvl8pPr marL="3429000" indent="-228600" algn="r" fontAlgn="base" latinLnBrk="1">
              <a:spcBef>
                <a:spcPct val="0"/>
              </a:spcBef>
              <a:spcAft>
                <a:spcPct val="0"/>
              </a:spcAft>
              <a:defRPr kumimoji="1">
                <a:solidFill>
                  <a:schemeClr val="tx1"/>
                </a:solidFill>
                <a:latin typeface="Arial" pitchFamily="34" charset="0"/>
                <a:ea typeface="굴림" pitchFamily="34" charset="-127"/>
              </a:defRPr>
            </a:lvl8pPr>
            <a:lvl9pPr marL="3886200" indent="-228600" algn="r" fontAlgn="base" latinLnBrk="1">
              <a:spcBef>
                <a:spcPct val="0"/>
              </a:spcBef>
              <a:spcAft>
                <a:spcPct val="0"/>
              </a:spcAft>
              <a:defRPr kumimoji="1">
                <a:solidFill>
                  <a:schemeClr val="tx1"/>
                </a:solidFill>
                <a:latin typeface="Arial" pitchFamily="34" charset="0"/>
                <a:ea typeface="굴림" pitchFamily="34" charset="-127"/>
              </a:defRPr>
            </a:lvl9pPr>
          </a:lstStyle>
          <a:p>
            <a:pPr latinLnBrk="0"/>
            <a:r>
              <a:rPr kumimoji="0" lang="en-US" altLang="ko-KR" sz="1400" b="1" dirty="0">
                <a:latin typeface="Tahoma" pitchFamily="34" charset="0"/>
                <a:cs typeface="Tahoma" pitchFamily="34" charset="0"/>
              </a:rPr>
              <a:t>Personal Server Level</a:t>
            </a:r>
            <a:endParaRPr kumimoji="0" lang="ko-KR" altLang="en-US" sz="1400" b="1" dirty="0">
              <a:latin typeface="Tahoma" pitchFamily="34" charset="0"/>
              <a:cs typeface="Tahoma" pitchFamily="34" charset="0"/>
            </a:endParaRPr>
          </a:p>
        </p:txBody>
      </p:sp>
      <p:sp>
        <p:nvSpPr>
          <p:cNvPr id="14" name="TextBox 13"/>
          <p:cNvSpPr txBox="1"/>
          <p:nvPr/>
        </p:nvSpPr>
        <p:spPr>
          <a:xfrm>
            <a:off x="6000750" y="5500688"/>
            <a:ext cx="2117725" cy="307975"/>
          </a:xfrm>
          <a:prstGeom prst="rect">
            <a:avLst/>
          </a:prstGeom>
          <a:solidFill>
            <a:srgbClr val="FF0000"/>
          </a:solidFill>
        </p:spPr>
        <p:txBody>
          <a:bodyPr wrap="none">
            <a:spAutoFit/>
          </a:bodyPr>
          <a:lstStyle>
            <a:lvl1pPr algn="r">
              <a:defRPr kumimoji="1">
                <a:solidFill>
                  <a:schemeClr val="tx1"/>
                </a:solidFill>
                <a:latin typeface="Arial" pitchFamily="34" charset="0"/>
                <a:ea typeface="굴림" pitchFamily="34" charset="-127"/>
              </a:defRPr>
            </a:lvl1pPr>
            <a:lvl2pPr marL="742950" indent="-285750" algn="r">
              <a:defRPr kumimoji="1">
                <a:solidFill>
                  <a:schemeClr val="tx1"/>
                </a:solidFill>
                <a:latin typeface="Arial" pitchFamily="34" charset="0"/>
                <a:ea typeface="굴림" pitchFamily="34" charset="-127"/>
              </a:defRPr>
            </a:lvl2pPr>
            <a:lvl3pPr marL="1143000" indent="-228600" algn="r">
              <a:defRPr kumimoji="1">
                <a:solidFill>
                  <a:schemeClr val="tx1"/>
                </a:solidFill>
                <a:latin typeface="Arial" pitchFamily="34" charset="0"/>
                <a:ea typeface="굴림" pitchFamily="34" charset="-127"/>
              </a:defRPr>
            </a:lvl3pPr>
            <a:lvl4pPr marL="1600200" indent="-228600" algn="r">
              <a:defRPr kumimoji="1">
                <a:solidFill>
                  <a:schemeClr val="tx1"/>
                </a:solidFill>
                <a:latin typeface="Arial" pitchFamily="34" charset="0"/>
                <a:ea typeface="굴림" pitchFamily="34" charset="-127"/>
              </a:defRPr>
            </a:lvl4pPr>
            <a:lvl5pPr marL="2057400" indent="-228600" algn="r">
              <a:defRPr kumimoji="1">
                <a:solidFill>
                  <a:schemeClr val="tx1"/>
                </a:solidFill>
                <a:latin typeface="Arial" pitchFamily="34" charset="0"/>
                <a:ea typeface="굴림" pitchFamily="34" charset="-127"/>
              </a:defRPr>
            </a:lvl5pPr>
            <a:lvl6pPr marL="2514600" indent="-228600" algn="r" fontAlgn="base" latinLnBrk="1">
              <a:spcBef>
                <a:spcPct val="0"/>
              </a:spcBef>
              <a:spcAft>
                <a:spcPct val="0"/>
              </a:spcAft>
              <a:defRPr kumimoji="1">
                <a:solidFill>
                  <a:schemeClr val="tx1"/>
                </a:solidFill>
                <a:latin typeface="Arial" pitchFamily="34" charset="0"/>
                <a:ea typeface="굴림" pitchFamily="34" charset="-127"/>
              </a:defRPr>
            </a:lvl6pPr>
            <a:lvl7pPr marL="2971800" indent="-228600" algn="r" fontAlgn="base" latinLnBrk="1">
              <a:spcBef>
                <a:spcPct val="0"/>
              </a:spcBef>
              <a:spcAft>
                <a:spcPct val="0"/>
              </a:spcAft>
              <a:defRPr kumimoji="1">
                <a:solidFill>
                  <a:schemeClr val="tx1"/>
                </a:solidFill>
                <a:latin typeface="Arial" pitchFamily="34" charset="0"/>
                <a:ea typeface="굴림" pitchFamily="34" charset="-127"/>
              </a:defRPr>
            </a:lvl7pPr>
            <a:lvl8pPr marL="3429000" indent="-228600" algn="r" fontAlgn="base" latinLnBrk="1">
              <a:spcBef>
                <a:spcPct val="0"/>
              </a:spcBef>
              <a:spcAft>
                <a:spcPct val="0"/>
              </a:spcAft>
              <a:defRPr kumimoji="1">
                <a:solidFill>
                  <a:schemeClr val="tx1"/>
                </a:solidFill>
                <a:latin typeface="Arial" pitchFamily="34" charset="0"/>
                <a:ea typeface="굴림" pitchFamily="34" charset="-127"/>
              </a:defRPr>
            </a:lvl8pPr>
            <a:lvl9pPr marL="3886200" indent="-228600" algn="r" fontAlgn="base" latinLnBrk="1">
              <a:spcBef>
                <a:spcPct val="0"/>
              </a:spcBef>
              <a:spcAft>
                <a:spcPct val="0"/>
              </a:spcAft>
              <a:defRPr kumimoji="1">
                <a:solidFill>
                  <a:schemeClr val="tx1"/>
                </a:solidFill>
                <a:latin typeface="Arial" pitchFamily="34" charset="0"/>
                <a:ea typeface="굴림" pitchFamily="34" charset="-127"/>
              </a:defRPr>
            </a:lvl9pPr>
          </a:lstStyle>
          <a:p>
            <a:pPr latinLnBrk="0"/>
            <a:r>
              <a:rPr kumimoji="0" lang="en-US" altLang="ko-KR" sz="1400" b="1" dirty="0">
                <a:latin typeface="Tahoma" pitchFamily="34" charset="0"/>
                <a:cs typeface="Tahoma" pitchFamily="34" charset="0"/>
              </a:rPr>
              <a:t>Medical Service Level</a:t>
            </a:r>
            <a:endParaRPr kumimoji="0" lang="ko-KR" altLang="en-US" sz="1400" b="1" dirty="0">
              <a:latin typeface="Tahoma" pitchFamily="34" charset="0"/>
              <a:cs typeface="Tahoma" pitchFamily="34" charset="0"/>
            </a:endParaRPr>
          </a:p>
        </p:txBody>
      </p:sp>
    </p:spTree>
    <p:extLst>
      <p:ext uri="{BB962C8B-B14F-4D97-AF65-F5344CB8AC3E}">
        <p14:creationId xmlns:p14="http://schemas.microsoft.com/office/powerpoint/2010/main" val="2936585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458200" cy="5668963"/>
          </a:xfrm>
        </p:spPr>
        <p:txBody>
          <a:bodyPr>
            <a:normAutofit/>
          </a:bodyPr>
          <a:lstStyle/>
          <a:p>
            <a:pPr marL="0" indent="0" algn="ctr">
              <a:buNone/>
            </a:pPr>
            <a:r>
              <a:rPr lang="en-US" sz="3200" b="1" dirty="0" smtClean="0">
                <a:solidFill>
                  <a:srgbClr val="0070C0"/>
                </a:solidFill>
                <a:latin typeface="+mj-lt"/>
                <a:cs typeface="Times New Roman" pitchFamily="18" charset="0"/>
              </a:rPr>
              <a:t>Sensor Level</a:t>
            </a:r>
            <a:endParaRPr lang="en-US" sz="3200" b="1" dirty="0">
              <a:solidFill>
                <a:srgbClr val="0070C0"/>
              </a:solidFill>
              <a:latin typeface="+mj-lt"/>
              <a:cs typeface="Times New Roman" pitchFamily="18" charset="0"/>
            </a:endParaRPr>
          </a:p>
          <a:p>
            <a:r>
              <a:rPr lang="en-US" sz="2400" b="1" dirty="0" smtClean="0"/>
              <a:t>ECG(electrocardiogram</a:t>
            </a:r>
            <a:r>
              <a:rPr lang="en-US" sz="2400" b="1" dirty="0"/>
              <a:t>) sensor for monitoring heart activity</a:t>
            </a:r>
          </a:p>
          <a:p>
            <a:pPr algn="just"/>
            <a:endParaRPr lang="en-US" sz="2400" b="1" dirty="0" smtClean="0"/>
          </a:p>
          <a:p>
            <a:r>
              <a:rPr lang="en-US" sz="2400" b="1" dirty="0" smtClean="0"/>
              <a:t>EMB(electromyography) sensor </a:t>
            </a:r>
            <a:r>
              <a:rPr lang="en-US" sz="2400" b="1" dirty="0"/>
              <a:t>for monitoring muscle activity</a:t>
            </a:r>
          </a:p>
          <a:p>
            <a:pPr marL="0" indent="0" algn="just">
              <a:buNone/>
            </a:pPr>
            <a:endParaRPr lang="en-US" sz="2400" b="1" dirty="0" smtClean="0"/>
          </a:p>
          <a:p>
            <a:pPr algn="just"/>
            <a:r>
              <a:rPr lang="en-US" sz="2400" b="1" dirty="0" smtClean="0"/>
              <a:t>A </a:t>
            </a:r>
            <a:r>
              <a:rPr lang="en-US" sz="2400" b="1" dirty="0"/>
              <a:t>blood pressure sensor</a:t>
            </a:r>
          </a:p>
          <a:p>
            <a:pPr algn="just"/>
            <a:endParaRPr lang="en-US" sz="2400" b="1" dirty="0" smtClean="0"/>
          </a:p>
          <a:p>
            <a:pPr algn="just"/>
            <a:r>
              <a:rPr lang="en-US" sz="2400" b="1" dirty="0" smtClean="0"/>
              <a:t>A </a:t>
            </a:r>
            <a:r>
              <a:rPr lang="en-US" sz="2400" b="1" dirty="0"/>
              <a:t>tilt sensor for monitoring trunk </a:t>
            </a:r>
            <a:r>
              <a:rPr lang="en-US" sz="2400" b="1" dirty="0" smtClean="0"/>
              <a:t>position movement</a:t>
            </a:r>
            <a:endParaRPr lang="en-US" sz="2400" b="1" dirty="0" smtClean="0"/>
          </a:p>
          <a:p>
            <a:pPr algn="just"/>
            <a:endParaRPr lang="en-US" sz="2800" b="1" dirty="0"/>
          </a:p>
        </p:txBody>
      </p:sp>
    </p:spTree>
    <p:extLst>
      <p:ext uri="{BB962C8B-B14F-4D97-AF65-F5344CB8AC3E}">
        <p14:creationId xmlns:p14="http://schemas.microsoft.com/office/powerpoint/2010/main" val="2364550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40363"/>
          </a:xfrm>
        </p:spPr>
        <p:txBody>
          <a:bodyPr>
            <a:normAutofit lnSpcReduction="10000"/>
          </a:bodyPr>
          <a:lstStyle/>
          <a:p>
            <a:pPr marL="0" indent="0" algn="ctr">
              <a:buNone/>
            </a:pPr>
            <a:r>
              <a:rPr lang="en-US" sz="3200" b="1" dirty="0">
                <a:solidFill>
                  <a:srgbClr val="0070C0"/>
                </a:solidFill>
                <a:latin typeface="+mj-lt"/>
                <a:cs typeface="Times New Roman" pitchFamily="18" charset="0"/>
              </a:rPr>
              <a:t>Sensor </a:t>
            </a:r>
            <a:r>
              <a:rPr lang="en-US" sz="3200" b="1" dirty="0" smtClean="0">
                <a:solidFill>
                  <a:srgbClr val="0070C0"/>
                </a:solidFill>
                <a:latin typeface="+mj-lt"/>
                <a:cs typeface="Times New Roman" pitchFamily="18" charset="0"/>
              </a:rPr>
              <a:t>Level </a:t>
            </a:r>
            <a:r>
              <a:rPr lang="en-US" sz="3200" b="1" dirty="0" err="1">
                <a:solidFill>
                  <a:srgbClr val="0070C0"/>
                </a:solidFill>
              </a:rPr>
              <a:t>Contd</a:t>
            </a:r>
            <a:r>
              <a:rPr lang="en-US" sz="3200" b="1" dirty="0">
                <a:solidFill>
                  <a:srgbClr val="0070C0"/>
                </a:solidFill>
              </a:rPr>
              <a:t>…..</a:t>
            </a:r>
            <a:endParaRPr lang="en-US" altLang="ko-KR" sz="3200" b="1" dirty="0" smtClean="0">
              <a:solidFill>
                <a:srgbClr val="0070C0"/>
              </a:solidFill>
              <a:latin typeface="+mj-lt"/>
              <a:ea typeface="굴림" pitchFamily="34" charset="-127"/>
            </a:endParaRPr>
          </a:p>
          <a:p>
            <a:pPr algn="just"/>
            <a:r>
              <a:rPr lang="en-US" sz="2400" b="1" dirty="0"/>
              <a:t>A “smart sock” sensor or a sensor equipped shoe insole </a:t>
            </a:r>
            <a:r>
              <a:rPr lang="en-US" sz="2400" b="1" dirty="0" smtClean="0"/>
              <a:t>to </a:t>
            </a:r>
            <a:r>
              <a:rPr lang="en-US" sz="2400" b="1" dirty="0"/>
              <a:t>delineate phases of individual </a:t>
            </a:r>
            <a:r>
              <a:rPr lang="en-US" sz="2400" b="1" dirty="0" smtClean="0"/>
              <a:t>steps</a:t>
            </a:r>
            <a:endParaRPr lang="en-US" altLang="ko-KR" sz="2400" b="1" dirty="0" smtClean="0">
              <a:ea typeface="굴림" pitchFamily="34" charset="-127"/>
            </a:endParaRPr>
          </a:p>
          <a:p>
            <a:endParaRPr lang="en-US" altLang="ko-KR" sz="2400" b="1" dirty="0" smtClean="0">
              <a:ea typeface="굴림" pitchFamily="34" charset="-127"/>
            </a:endParaRPr>
          </a:p>
          <a:p>
            <a:r>
              <a:rPr lang="en-US" altLang="ko-KR" sz="2400" b="1" dirty="0" smtClean="0">
                <a:ea typeface="굴림" pitchFamily="34" charset="-127"/>
              </a:rPr>
              <a:t>Continuously </a:t>
            </a:r>
            <a:r>
              <a:rPr lang="en-US" altLang="ko-KR" sz="2400" b="1" dirty="0">
                <a:ea typeface="굴림" pitchFamily="34" charset="-127"/>
              </a:rPr>
              <a:t>collect and process raw information, store them locally, and send them to the personal </a:t>
            </a:r>
            <a:r>
              <a:rPr lang="en-US" altLang="ko-KR" sz="2400" b="1" dirty="0" smtClean="0">
                <a:ea typeface="굴림" pitchFamily="34" charset="-127"/>
              </a:rPr>
              <a:t>server</a:t>
            </a:r>
          </a:p>
          <a:p>
            <a:endParaRPr lang="en-US" altLang="ko-KR" sz="2400" b="1" dirty="0" smtClean="0">
              <a:ea typeface="굴림" pitchFamily="34" charset="-127"/>
            </a:endParaRPr>
          </a:p>
          <a:p>
            <a:r>
              <a:rPr lang="en-US" altLang="ko-KR" sz="2400" b="1" dirty="0" smtClean="0">
                <a:ea typeface="굴림" pitchFamily="34" charset="-127"/>
              </a:rPr>
              <a:t>Minimal Weight of the Sensors</a:t>
            </a:r>
            <a:endParaRPr lang="en-US" altLang="ko-KR" sz="2400" b="1" dirty="0">
              <a:ea typeface="굴림" pitchFamily="34" charset="-127"/>
            </a:endParaRPr>
          </a:p>
          <a:p>
            <a:endParaRPr lang="en-US" altLang="ko-KR" sz="2400" b="1" dirty="0" smtClean="0">
              <a:ea typeface="굴림" pitchFamily="34" charset="-127"/>
            </a:endParaRPr>
          </a:p>
          <a:p>
            <a:r>
              <a:rPr lang="en-US" altLang="ko-KR" sz="2400" b="1" dirty="0" smtClean="0">
                <a:ea typeface="굴림" pitchFamily="34" charset="-127"/>
              </a:rPr>
              <a:t>Low-power </a:t>
            </a:r>
            <a:r>
              <a:rPr lang="en-US" altLang="ko-KR" sz="2400" b="1" dirty="0">
                <a:ea typeface="굴림" pitchFamily="34" charset="-127"/>
              </a:rPr>
              <a:t>operation to permit prolonged continuous </a:t>
            </a:r>
            <a:r>
              <a:rPr lang="en-US" altLang="ko-KR" sz="2400" b="1" dirty="0" smtClean="0">
                <a:ea typeface="굴림" pitchFamily="34" charset="-127"/>
              </a:rPr>
              <a:t>monitoring Patient-specific calibration</a:t>
            </a:r>
            <a:r>
              <a:rPr lang="en-US" altLang="ko-KR" sz="2400" b="1" dirty="0">
                <a:ea typeface="굴림" pitchFamily="34" charset="-127"/>
              </a:rPr>
              <a:t>, tuning and customization</a:t>
            </a:r>
          </a:p>
          <a:p>
            <a:endParaRPr lang="en-US" altLang="ko-KR" b="1" dirty="0">
              <a:ea typeface="굴림" pitchFamily="34" charset="-127"/>
            </a:endParaRPr>
          </a:p>
          <a:p>
            <a:endParaRPr lang="en-US" b="1" dirty="0"/>
          </a:p>
        </p:txBody>
      </p:sp>
    </p:spTree>
    <p:extLst>
      <p:ext uri="{BB962C8B-B14F-4D97-AF65-F5344CB8AC3E}">
        <p14:creationId xmlns:p14="http://schemas.microsoft.com/office/powerpoint/2010/main" val="1416798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b="1" dirty="0" smtClean="0"/>
          </a:p>
          <a:p>
            <a:pPr marL="0" indent="0" algn="ctr">
              <a:buNone/>
            </a:pPr>
            <a:r>
              <a:rPr lang="en-US" sz="3200" b="1" dirty="0" smtClean="0">
                <a:solidFill>
                  <a:srgbClr val="0070C0"/>
                </a:solidFill>
                <a:latin typeface="+mj-lt"/>
                <a:cs typeface="Times New Roman" pitchFamily="18" charset="0"/>
              </a:rPr>
              <a:t>Personal Server Level</a:t>
            </a:r>
          </a:p>
          <a:p>
            <a:pPr marL="0" indent="0" algn="ctr">
              <a:buNone/>
            </a:pPr>
            <a:endParaRPr lang="en-US" sz="3200" b="1" dirty="0">
              <a:latin typeface="+mj-lt"/>
              <a:cs typeface="Times New Roman" pitchFamily="18" charset="0"/>
            </a:endParaRPr>
          </a:p>
          <a:p>
            <a:r>
              <a:rPr lang="en-US" sz="2400" b="1" dirty="0" smtClean="0"/>
              <a:t>Initialization</a:t>
            </a:r>
            <a:r>
              <a:rPr lang="en-US" sz="2400" b="1" dirty="0"/>
              <a:t>, configuration and synchronization of WBAN </a:t>
            </a:r>
            <a:r>
              <a:rPr lang="en-US" sz="2400" b="1" dirty="0" smtClean="0"/>
              <a:t>nodes</a:t>
            </a:r>
          </a:p>
          <a:p>
            <a:pPr marL="0" indent="0">
              <a:buNone/>
            </a:pPr>
            <a:endParaRPr lang="en-US" sz="2400" b="1" dirty="0" smtClean="0"/>
          </a:p>
          <a:p>
            <a:r>
              <a:rPr lang="en-US" sz="2400" b="1" dirty="0" smtClean="0"/>
              <a:t>Control </a:t>
            </a:r>
            <a:r>
              <a:rPr lang="en-US" sz="2400" b="1" dirty="0"/>
              <a:t>and monitor operation of WBAN nodes</a:t>
            </a:r>
          </a:p>
          <a:p>
            <a:pPr marL="0" indent="0">
              <a:buNone/>
            </a:pPr>
            <a:endParaRPr lang="en-US" sz="2400" b="1" dirty="0" smtClean="0"/>
          </a:p>
          <a:p>
            <a:r>
              <a:rPr lang="en-US" sz="2400" b="1" dirty="0" smtClean="0"/>
              <a:t>An </a:t>
            </a:r>
            <a:r>
              <a:rPr lang="en-US" sz="2400" b="1" dirty="0"/>
              <a:t>audio and graphical </a:t>
            </a:r>
            <a:r>
              <a:rPr lang="en-US" sz="2400" b="1" dirty="0" smtClean="0"/>
              <a:t>user-interface for early </a:t>
            </a:r>
            <a:r>
              <a:rPr lang="en-US" sz="2400" b="1" dirty="0"/>
              <a:t>warnings or guidance</a:t>
            </a:r>
          </a:p>
          <a:p>
            <a:endParaRPr lang="en-US" b="1" dirty="0" smtClean="0"/>
          </a:p>
          <a:p>
            <a:endParaRPr lang="en-US" b="1" dirty="0"/>
          </a:p>
        </p:txBody>
      </p:sp>
    </p:spTree>
    <p:extLst>
      <p:ext uri="{BB962C8B-B14F-4D97-AF65-F5344CB8AC3E}">
        <p14:creationId xmlns:p14="http://schemas.microsoft.com/office/powerpoint/2010/main" val="117943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endParaRPr lang="en-US" sz="2400" b="1" dirty="0">
              <a:latin typeface="+mj-lt"/>
            </a:endParaRPr>
          </a:p>
          <a:p>
            <a:pPr marL="0" indent="0" algn="ctr">
              <a:buNone/>
            </a:pPr>
            <a:endParaRPr lang="en-US" sz="3000" b="1" dirty="0" smtClean="0">
              <a:latin typeface="+mj-lt"/>
              <a:cs typeface="Times New Roman" pitchFamily="18" charset="0"/>
            </a:endParaRPr>
          </a:p>
          <a:p>
            <a:pPr marL="0" indent="0" algn="ctr">
              <a:buNone/>
            </a:pPr>
            <a:r>
              <a:rPr lang="en-US" sz="3200" b="1" dirty="0" smtClean="0">
                <a:solidFill>
                  <a:srgbClr val="0070C0"/>
                </a:solidFill>
                <a:latin typeface="+mj-lt"/>
                <a:cs typeface="Times New Roman" pitchFamily="18" charset="0"/>
              </a:rPr>
              <a:t>Personal </a:t>
            </a:r>
            <a:r>
              <a:rPr lang="en-US" sz="3200" b="1" dirty="0">
                <a:solidFill>
                  <a:srgbClr val="0070C0"/>
                </a:solidFill>
                <a:latin typeface="+mj-lt"/>
                <a:cs typeface="Times New Roman" pitchFamily="18" charset="0"/>
              </a:rPr>
              <a:t>Server </a:t>
            </a:r>
            <a:r>
              <a:rPr lang="en-US" sz="3200" b="1" dirty="0" smtClean="0">
                <a:solidFill>
                  <a:srgbClr val="0070C0"/>
                </a:solidFill>
                <a:latin typeface="+mj-lt"/>
                <a:cs typeface="Times New Roman" pitchFamily="18" charset="0"/>
              </a:rPr>
              <a:t>Level </a:t>
            </a:r>
            <a:r>
              <a:rPr lang="en-US" sz="3200" b="1" dirty="0" err="1">
                <a:solidFill>
                  <a:srgbClr val="0070C0"/>
                </a:solidFill>
                <a:latin typeface="+mj-lt"/>
              </a:rPr>
              <a:t>Contd</a:t>
            </a:r>
            <a:r>
              <a:rPr lang="en-US" sz="3200" b="1" dirty="0">
                <a:solidFill>
                  <a:srgbClr val="0070C0"/>
                </a:solidFill>
                <a:latin typeface="+mj-lt"/>
              </a:rPr>
              <a:t>…..</a:t>
            </a:r>
            <a:endParaRPr lang="en-US" sz="3200" b="1" dirty="0" smtClean="0">
              <a:solidFill>
                <a:srgbClr val="0070C0"/>
              </a:solidFill>
              <a:latin typeface="+mj-lt"/>
            </a:endParaRPr>
          </a:p>
          <a:p>
            <a:r>
              <a:rPr lang="en-US" sz="2400" b="1" dirty="0" smtClean="0">
                <a:latin typeface="+mj-lt"/>
              </a:rPr>
              <a:t>Secure </a:t>
            </a:r>
            <a:r>
              <a:rPr lang="en-US" sz="2400" b="1" dirty="0">
                <a:latin typeface="+mj-lt"/>
              </a:rPr>
              <a:t>communication with remote healthcare provider servers like </a:t>
            </a:r>
          </a:p>
          <a:p>
            <a:pPr marL="0" indent="0">
              <a:buNone/>
            </a:pPr>
            <a:r>
              <a:rPr lang="en-US" sz="2400" b="1" dirty="0">
                <a:latin typeface="+mj-lt"/>
              </a:rPr>
              <a:t>           Internet-enabled PDA</a:t>
            </a:r>
          </a:p>
          <a:p>
            <a:pPr marL="0" indent="0">
              <a:buNone/>
            </a:pPr>
            <a:r>
              <a:rPr lang="en-US" sz="2400" b="1" dirty="0">
                <a:latin typeface="+mj-lt"/>
              </a:rPr>
              <a:t>           3G cell phone</a:t>
            </a:r>
          </a:p>
          <a:p>
            <a:pPr marL="0" indent="0">
              <a:buNone/>
            </a:pPr>
            <a:r>
              <a:rPr lang="en-US" sz="2400" b="1" dirty="0">
                <a:latin typeface="+mj-lt"/>
              </a:rPr>
              <a:t>           A home personal computer</a:t>
            </a:r>
          </a:p>
          <a:p>
            <a:endParaRPr lang="en-US" b="1" dirty="0"/>
          </a:p>
        </p:txBody>
      </p:sp>
    </p:spTree>
    <p:extLst>
      <p:ext uri="{BB962C8B-B14F-4D97-AF65-F5344CB8AC3E}">
        <p14:creationId xmlns:p14="http://schemas.microsoft.com/office/powerpoint/2010/main" val="2267302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nSpc>
                <a:spcPct val="90000"/>
              </a:lnSpc>
            </a:pPr>
            <a:endParaRPr lang="en-US" altLang="ko-KR" sz="2400" b="1" dirty="0" smtClean="0">
              <a:latin typeface="+mj-lt"/>
              <a:ea typeface="굴림" pitchFamily="34" charset="-127"/>
            </a:endParaRPr>
          </a:p>
          <a:p>
            <a:pPr marL="0" indent="0" algn="ctr">
              <a:lnSpc>
                <a:spcPct val="90000"/>
              </a:lnSpc>
              <a:buNone/>
            </a:pPr>
            <a:r>
              <a:rPr lang="en-US" altLang="ko-KR" sz="3200" b="1" dirty="0" smtClean="0">
                <a:solidFill>
                  <a:srgbClr val="0070C0"/>
                </a:solidFill>
                <a:latin typeface="+mj-lt"/>
                <a:ea typeface="굴림" pitchFamily="34" charset="-127"/>
              </a:rPr>
              <a:t>Medical Service Level</a:t>
            </a:r>
            <a:endParaRPr lang="en-US" altLang="ko-KR" sz="3200" b="1" dirty="0">
              <a:solidFill>
                <a:srgbClr val="0070C0"/>
              </a:solidFill>
              <a:latin typeface="+mj-lt"/>
              <a:ea typeface="굴림" pitchFamily="34" charset="-127"/>
            </a:endParaRPr>
          </a:p>
          <a:p>
            <a:pPr>
              <a:lnSpc>
                <a:spcPct val="90000"/>
              </a:lnSpc>
            </a:pPr>
            <a:r>
              <a:rPr lang="en-US" altLang="ko-KR" sz="2400" b="1" dirty="0" smtClean="0">
                <a:latin typeface="+mj-lt"/>
                <a:ea typeface="굴림" pitchFamily="34" charset="-127"/>
              </a:rPr>
              <a:t>An </a:t>
            </a:r>
            <a:r>
              <a:rPr lang="en-US" altLang="ko-KR" sz="2400" b="1" dirty="0">
                <a:latin typeface="+mj-lt"/>
                <a:ea typeface="굴림" pitchFamily="34" charset="-127"/>
              </a:rPr>
              <a:t>emergency service </a:t>
            </a:r>
          </a:p>
          <a:p>
            <a:pPr lvl="1">
              <a:lnSpc>
                <a:spcPct val="90000"/>
              </a:lnSpc>
            </a:pPr>
            <a:r>
              <a:rPr lang="en-US" altLang="ko-KR" sz="2400" b="1" dirty="0">
                <a:latin typeface="+mj-lt"/>
                <a:ea typeface="굴림" pitchFamily="34" charset="-127"/>
              </a:rPr>
              <a:t>If the received data are out of range </a:t>
            </a:r>
            <a:r>
              <a:rPr lang="en-US" altLang="ko-KR" sz="2400" b="1" dirty="0" smtClean="0">
                <a:latin typeface="+mj-lt"/>
                <a:ea typeface="굴림" pitchFamily="34" charset="-127"/>
              </a:rPr>
              <a:t>(from normal) or </a:t>
            </a:r>
            <a:r>
              <a:rPr lang="en-US" altLang="ko-KR" sz="2400" b="1" dirty="0">
                <a:latin typeface="+mj-lt"/>
                <a:ea typeface="굴림" pitchFamily="34" charset="-127"/>
              </a:rPr>
              <a:t>indicate an imminent medical condition</a:t>
            </a:r>
          </a:p>
          <a:p>
            <a:pPr>
              <a:lnSpc>
                <a:spcPct val="90000"/>
              </a:lnSpc>
            </a:pPr>
            <a:r>
              <a:rPr lang="en-US" altLang="ko-KR" sz="2400" b="1" dirty="0">
                <a:latin typeface="+mj-lt"/>
                <a:ea typeface="굴림" pitchFamily="34" charset="-127"/>
              </a:rPr>
              <a:t>The exact location of the patient </a:t>
            </a:r>
          </a:p>
          <a:p>
            <a:pPr lvl="1">
              <a:lnSpc>
                <a:spcPct val="90000"/>
              </a:lnSpc>
            </a:pPr>
            <a:r>
              <a:rPr lang="en-US" altLang="ko-KR" sz="2400" b="1" dirty="0">
                <a:latin typeface="+mj-lt"/>
                <a:ea typeface="굴림" pitchFamily="34" charset="-127"/>
              </a:rPr>
              <a:t>If the personal server is equipped with GPS sensor</a:t>
            </a:r>
          </a:p>
          <a:p>
            <a:pPr>
              <a:lnSpc>
                <a:spcPct val="90000"/>
              </a:lnSpc>
            </a:pPr>
            <a:r>
              <a:rPr lang="en-US" altLang="ko-KR" sz="2400" b="1" dirty="0" smtClean="0">
                <a:latin typeface="+mj-lt"/>
                <a:ea typeface="굴림" pitchFamily="34" charset="-127"/>
              </a:rPr>
              <a:t>Monitoring </a:t>
            </a:r>
            <a:r>
              <a:rPr lang="en-US" altLang="ko-KR" sz="2400" b="1" dirty="0">
                <a:latin typeface="+mj-lt"/>
                <a:ea typeface="굴림" pitchFamily="34" charset="-127"/>
              </a:rPr>
              <a:t>the activity of the patient</a:t>
            </a:r>
          </a:p>
          <a:p>
            <a:pPr lvl="1">
              <a:lnSpc>
                <a:spcPct val="90000"/>
              </a:lnSpc>
            </a:pPr>
            <a:r>
              <a:rPr lang="en-US" altLang="ko-KR" sz="2400" b="1" dirty="0">
                <a:latin typeface="+mj-lt"/>
                <a:ea typeface="굴림" pitchFamily="34" charset="-127"/>
              </a:rPr>
              <a:t>By medical professionals</a:t>
            </a:r>
          </a:p>
          <a:p>
            <a:pPr lvl="1">
              <a:lnSpc>
                <a:spcPct val="90000"/>
              </a:lnSpc>
            </a:pPr>
            <a:r>
              <a:rPr lang="en-US" altLang="ko-KR" sz="2400" b="1" dirty="0">
                <a:latin typeface="+mj-lt"/>
                <a:ea typeface="굴림" pitchFamily="34" charset="-127"/>
              </a:rPr>
              <a:t>Issue altered guidance based on the new information</a:t>
            </a:r>
          </a:p>
          <a:p>
            <a:endParaRPr lang="en-US" b="1" dirty="0">
              <a:latin typeface="+mj-lt"/>
            </a:endParaRPr>
          </a:p>
        </p:txBody>
      </p:sp>
    </p:spTree>
    <p:extLst>
      <p:ext uri="{BB962C8B-B14F-4D97-AF65-F5344CB8AC3E}">
        <p14:creationId xmlns:p14="http://schemas.microsoft.com/office/powerpoint/2010/main" val="840983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nSpc>
                <a:spcPct val="90000"/>
              </a:lnSpc>
            </a:pPr>
            <a:endParaRPr lang="en-US" altLang="ko-KR" sz="2400" b="1" dirty="0" smtClean="0">
              <a:latin typeface="+mj-lt"/>
              <a:ea typeface="굴림" pitchFamily="34" charset="-127"/>
            </a:endParaRPr>
          </a:p>
          <a:p>
            <a:pPr marL="0" indent="0" algn="ctr">
              <a:lnSpc>
                <a:spcPct val="90000"/>
              </a:lnSpc>
              <a:buNone/>
            </a:pPr>
            <a:r>
              <a:rPr lang="en-US" altLang="ko-KR" sz="3200" b="1" dirty="0" smtClean="0">
                <a:solidFill>
                  <a:srgbClr val="0070C0"/>
                </a:solidFill>
                <a:latin typeface="+mj-lt"/>
                <a:ea typeface="굴림" pitchFamily="34" charset="-127"/>
              </a:rPr>
              <a:t>Summary</a:t>
            </a:r>
            <a:endParaRPr lang="en-US" altLang="ko-KR" sz="3200" b="1" dirty="0" smtClean="0">
              <a:solidFill>
                <a:srgbClr val="0070C0"/>
              </a:solidFill>
              <a:latin typeface="+mj-lt"/>
              <a:ea typeface="굴림" pitchFamily="34" charset="-127"/>
            </a:endParaRPr>
          </a:p>
          <a:p>
            <a:pPr>
              <a:lnSpc>
                <a:spcPct val="90000"/>
              </a:lnSpc>
            </a:pPr>
            <a:r>
              <a:rPr lang="en-US" altLang="ko-KR" sz="2400" b="1" dirty="0" smtClean="0">
                <a:latin typeface="+mj-lt"/>
                <a:ea typeface="굴림" pitchFamily="34" charset="-127"/>
              </a:rPr>
              <a:t>Continuous </a:t>
            </a:r>
            <a:r>
              <a:rPr lang="en-US" altLang="ko-KR" sz="2400" b="1" dirty="0">
                <a:latin typeface="+mj-lt"/>
                <a:ea typeface="굴림" pitchFamily="34" charset="-127"/>
              </a:rPr>
              <a:t>monitoring in the ambulatory setting</a:t>
            </a:r>
          </a:p>
          <a:p>
            <a:pPr lvl="1">
              <a:lnSpc>
                <a:spcPct val="90000"/>
              </a:lnSpc>
            </a:pPr>
            <a:r>
              <a:rPr lang="en-US" altLang="ko-KR" sz="2400" b="1" dirty="0">
                <a:latin typeface="+mj-lt"/>
                <a:ea typeface="굴림" pitchFamily="34" charset="-127"/>
              </a:rPr>
              <a:t>early detection of abnormal conditions</a:t>
            </a:r>
          </a:p>
          <a:p>
            <a:pPr lvl="2">
              <a:lnSpc>
                <a:spcPct val="90000"/>
              </a:lnSpc>
            </a:pPr>
            <a:r>
              <a:rPr lang="en-US" altLang="ko-KR" b="1" dirty="0">
                <a:latin typeface="+mj-lt"/>
                <a:ea typeface="굴림" pitchFamily="34" charset="-127"/>
              </a:rPr>
              <a:t>increased level of confidence</a:t>
            </a:r>
          </a:p>
          <a:p>
            <a:pPr lvl="2">
              <a:lnSpc>
                <a:spcPct val="90000"/>
              </a:lnSpc>
            </a:pPr>
            <a:r>
              <a:rPr lang="en-US" altLang="ko-KR" b="1" dirty="0">
                <a:latin typeface="+mj-lt"/>
                <a:ea typeface="굴림" pitchFamily="34" charset="-127"/>
              </a:rPr>
              <a:t>improve quality of life</a:t>
            </a:r>
          </a:p>
          <a:p>
            <a:pPr lvl="1">
              <a:lnSpc>
                <a:spcPct val="90000"/>
              </a:lnSpc>
            </a:pPr>
            <a:r>
              <a:rPr lang="en-US" altLang="ko-KR" sz="2400" b="1" dirty="0">
                <a:latin typeface="+mj-lt"/>
                <a:ea typeface="굴림" pitchFamily="34" charset="-127"/>
              </a:rPr>
              <a:t>supervised rehabilitation</a:t>
            </a:r>
          </a:p>
          <a:p>
            <a:pPr lvl="1">
              <a:lnSpc>
                <a:spcPct val="90000"/>
              </a:lnSpc>
            </a:pPr>
            <a:r>
              <a:rPr lang="en-US" altLang="ko-KR" sz="2400" b="1" dirty="0">
                <a:latin typeface="+mj-lt"/>
                <a:ea typeface="굴림" pitchFamily="34" charset="-127"/>
              </a:rPr>
              <a:t>potential knowledge discovery</a:t>
            </a:r>
          </a:p>
          <a:p>
            <a:pPr lvl="2">
              <a:lnSpc>
                <a:spcPct val="90000"/>
              </a:lnSpc>
            </a:pPr>
            <a:r>
              <a:rPr lang="en-US" altLang="ko-KR" b="1" dirty="0">
                <a:latin typeface="+mj-lt"/>
                <a:ea typeface="굴림" pitchFamily="34" charset="-127"/>
              </a:rPr>
              <a:t>through data mining of all gathered information</a:t>
            </a:r>
          </a:p>
          <a:p>
            <a:endParaRPr lang="en-US" sz="2400" b="1" dirty="0">
              <a:latin typeface="+mj-lt"/>
            </a:endParaRPr>
          </a:p>
        </p:txBody>
      </p:sp>
    </p:spTree>
    <p:extLst>
      <p:ext uri="{BB962C8B-B14F-4D97-AF65-F5344CB8AC3E}">
        <p14:creationId xmlns:p14="http://schemas.microsoft.com/office/powerpoint/2010/main" val="771599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lgn="ctr">
              <a:buNone/>
            </a:pPr>
            <a:endParaRPr lang="en-US" altLang="ko-KR" sz="3200" b="1" dirty="0">
              <a:solidFill>
                <a:srgbClr val="0070C0"/>
              </a:solidFill>
              <a:latin typeface="+mj-lt"/>
              <a:ea typeface="굴림" pitchFamily="34" charset="-127"/>
              <a:cs typeface="Tahoma" pitchFamily="34" charset="0"/>
            </a:endParaRPr>
          </a:p>
          <a:p>
            <a:pPr marL="0" indent="0" algn="ctr">
              <a:buNone/>
            </a:pPr>
            <a:r>
              <a:rPr lang="en-US" altLang="ko-KR" sz="3200" b="1" dirty="0" err="1" smtClean="0">
                <a:solidFill>
                  <a:srgbClr val="0070C0"/>
                </a:solidFill>
                <a:latin typeface="+mj-lt"/>
                <a:ea typeface="굴림" pitchFamily="34" charset="-127"/>
                <a:cs typeface="Tahoma" pitchFamily="34" charset="0"/>
              </a:rPr>
              <a:t>MobiHealth</a:t>
            </a:r>
            <a:r>
              <a:rPr lang="en-US" altLang="ko-KR" sz="3200" b="1" dirty="0" smtClean="0">
                <a:solidFill>
                  <a:srgbClr val="0070C0"/>
                </a:solidFill>
                <a:latin typeface="+mj-lt"/>
                <a:ea typeface="굴림" pitchFamily="34" charset="-127"/>
                <a:cs typeface="Tahoma" pitchFamily="34" charset="0"/>
              </a:rPr>
              <a:t>: Ambulant Patient Monitoring Over Public Wireless Networks[3]</a:t>
            </a:r>
            <a:endParaRPr lang="en-US" altLang="ko-KR" sz="3200" b="1" dirty="0">
              <a:solidFill>
                <a:srgbClr val="0070C0"/>
              </a:solidFill>
              <a:latin typeface="+mj-lt"/>
              <a:ea typeface="굴림" pitchFamily="34" charset="-127"/>
              <a:cs typeface="Tahoma" pitchFamily="34" charset="0"/>
            </a:endParaRPr>
          </a:p>
          <a:p>
            <a:pPr marL="0" indent="0" algn="ctr">
              <a:buNone/>
            </a:pPr>
            <a:endParaRPr lang="en-US" altLang="ko-KR" sz="3200" b="1" dirty="0">
              <a:solidFill>
                <a:srgbClr val="0070C0"/>
              </a:solidFill>
              <a:latin typeface="+mj-lt"/>
              <a:cs typeface="Tahoma" pitchFamily="34" charset="0"/>
            </a:endParaRPr>
          </a:p>
          <a:p>
            <a:pPr marL="0" indent="0" algn="ctr">
              <a:buNone/>
            </a:pPr>
            <a:endParaRPr lang="en-US" altLang="ko-KR" sz="3200" b="1" dirty="0">
              <a:solidFill>
                <a:srgbClr val="0070C0"/>
              </a:solidFill>
              <a:latin typeface="+mj-lt"/>
              <a:cs typeface="Tahoma" pitchFamily="34" charset="0"/>
            </a:endParaRPr>
          </a:p>
          <a:p>
            <a:pPr marL="0" indent="0" algn="ctr">
              <a:buNone/>
            </a:pPr>
            <a:r>
              <a:rPr lang="en-US" altLang="ko-KR" sz="3200" b="1" dirty="0" err="1" smtClean="0">
                <a:solidFill>
                  <a:srgbClr val="0070C0"/>
                </a:solidFill>
                <a:latin typeface="+mj-lt"/>
                <a:cs typeface="Tahoma" pitchFamily="34" charset="0"/>
              </a:rPr>
              <a:t>Dimitri</a:t>
            </a:r>
            <a:r>
              <a:rPr lang="en-US" altLang="ko-KR" sz="3200" b="1" dirty="0" smtClean="0">
                <a:solidFill>
                  <a:srgbClr val="0070C0"/>
                </a:solidFill>
                <a:latin typeface="+mj-lt"/>
                <a:cs typeface="Tahoma" pitchFamily="34" charset="0"/>
              </a:rPr>
              <a:t> Konstantas, </a:t>
            </a:r>
            <a:r>
              <a:rPr lang="en-US" altLang="ko-KR" sz="3200" b="1" dirty="0" err="1" smtClean="0">
                <a:solidFill>
                  <a:srgbClr val="0070C0"/>
                </a:solidFill>
                <a:latin typeface="+mj-lt"/>
                <a:cs typeface="Tahoma" pitchFamily="34" charset="0"/>
              </a:rPr>
              <a:t>Aart</a:t>
            </a:r>
            <a:r>
              <a:rPr lang="en-US" altLang="ko-KR" sz="3200" b="1" dirty="0" smtClean="0">
                <a:solidFill>
                  <a:srgbClr val="0070C0"/>
                </a:solidFill>
                <a:latin typeface="+mj-lt"/>
                <a:cs typeface="Tahoma" pitchFamily="34" charset="0"/>
              </a:rPr>
              <a:t> Van </a:t>
            </a:r>
            <a:r>
              <a:rPr lang="en-US" altLang="ko-KR" sz="3200" b="1" dirty="0">
                <a:solidFill>
                  <a:srgbClr val="0070C0"/>
                </a:solidFill>
                <a:latin typeface="+mj-lt"/>
                <a:cs typeface="Tahoma" pitchFamily="34" charset="0"/>
              </a:rPr>
              <a:t>H</a:t>
            </a:r>
            <a:r>
              <a:rPr lang="en-US" altLang="ko-KR" sz="3200" b="1" dirty="0" smtClean="0">
                <a:solidFill>
                  <a:srgbClr val="0070C0"/>
                </a:solidFill>
                <a:latin typeface="+mj-lt"/>
                <a:cs typeface="Tahoma" pitchFamily="34" charset="0"/>
              </a:rPr>
              <a:t>alteren, Richard </a:t>
            </a:r>
            <a:r>
              <a:rPr lang="en-US" altLang="ko-KR" sz="3200" b="1" dirty="0" err="1" smtClean="0">
                <a:solidFill>
                  <a:srgbClr val="0070C0"/>
                </a:solidFill>
                <a:latin typeface="+mj-lt"/>
                <a:cs typeface="Tahoma" pitchFamily="34" charset="0"/>
              </a:rPr>
              <a:t>Bults</a:t>
            </a:r>
            <a:r>
              <a:rPr lang="en-US" altLang="ko-KR" sz="3200" b="1" dirty="0" smtClean="0">
                <a:solidFill>
                  <a:srgbClr val="0070C0"/>
                </a:solidFill>
                <a:latin typeface="+mj-lt"/>
                <a:cs typeface="Tahoma" pitchFamily="34" charset="0"/>
              </a:rPr>
              <a:t>, </a:t>
            </a:r>
            <a:r>
              <a:rPr lang="en-US" altLang="ko-KR" sz="3200" b="1" dirty="0" err="1" smtClean="0">
                <a:solidFill>
                  <a:srgbClr val="0070C0"/>
                </a:solidFill>
                <a:latin typeface="+mj-lt"/>
                <a:cs typeface="Tahoma" pitchFamily="34" charset="0"/>
              </a:rPr>
              <a:t>Katarzyna</a:t>
            </a:r>
            <a:r>
              <a:rPr lang="en-US" altLang="ko-KR" sz="3200" b="1" dirty="0" smtClean="0">
                <a:solidFill>
                  <a:srgbClr val="0070C0"/>
                </a:solidFill>
                <a:latin typeface="+mj-lt"/>
                <a:cs typeface="Tahoma" pitchFamily="34" charset="0"/>
              </a:rPr>
              <a:t> </a:t>
            </a:r>
            <a:r>
              <a:rPr lang="en-US" altLang="ko-KR" sz="3200" b="1" dirty="0" err="1" smtClean="0">
                <a:solidFill>
                  <a:srgbClr val="0070C0"/>
                </a:solidFill>
                <a:latin typeface="+mj-lt"/>
                <a:cs typeface="Tahoma" pitchFamily="34" charset="0"/>
              </a:rPr>
              <a:t>Wac</a:t>
            </a:r>
            <a:r>
              <a:rPr lang="en-US" altLang="ko-KR" sz="3200" b="1" dirty="0" smtClean="0">
                <a:solidFill>
                  <a:srgbClr val="0070C0"/>
                </a:solidFill>
                <a:latin typeface="+mj-lt"/>
                <a:cs typeface="Tahoma" pitchFamily="34" charset="0"/>
              </a:rPr>
              <a:t>, Val Jones, </a:t>
            </a:r>
            <a:r>
              <a:rPr lang="en-US" altLang="ko-KR" sz="3200" b="1" dirty="0" err="1" smtClean="0">
                <a:solidFill>
                  <a:srgbClr val="0070C0"/>
                </a:solidFill>
                <a:latin typeface="+mj-lt"/>
                <a:cs typeface="Tahoma" pitchFamily="34" charset="0"/>
              </a:rPr>
              <a:t>Ing</a:t>
            </a:r>
            <a:r>
              <a:rPr lang="en-US" altLang="ko-KR" sz="3200" b="1" dirty="0" smtClean="0">
                <a:solidFill>
                  <a:srgbClr val="0070C0"/>
                </a:solidFill>
                <a:latin typeface="+mj-lt"/>
                <a:cs typeface="Tahoma" pitchFamily="34" charset="0"/>
              </a:rPr>
              <a:t> </a:t>
            </a:r>
            <a:r>
              <a:rPr lang="en-US" altLang="ko-KR" sz="3200" b="1" dirty="0" err="1" smtClean="0">
                <a:solidFill>
                  <a:srgbClr val="0070C0"/>
                </a:solidFill>
                <a:latin typeface="+mj-lt"/>
                <a:cs typeface="Tahoma" pitchFamily="34" charset="0"/>
              </a:rPr>
              <a:t>Widya</a:t>
            </a:r>
            <a:r>
              <a:rPr lang="en-US" altLang="ko-KR" sz="3200" b="1" dirty="0">
                <a:solidFill>
                  <a:srgbClr val="0070C0"/>
                </a:solidFill>
                <a:latin typeface="+mj-lt"/>
                <a:cs typeface="Tahoma" pitchFamily="34" charset="0"/>
              </a:rPr>
              <a:t> </a:t>
            </a:r>
            <a:r>
              <a:rPr lang="en-US" altLang="ko-KR" sz="3200" b="1" dirty="0" smtClean="0">
                <a:solidFill>
                  <a:srgbClr val="0070C0"/>
                </a:solidFill>
                <a:latin typeface="+mj-lt"/>
                <a:cs typeface="Tahoma" pitchFamily="34" charset="0"/>
              </a:rPr>
              <a:t>and  Rainer Herzog  </a:t>
            </a:r>
            <a:endParaRPr lang="ko-KR" altLang="en-US" sz="3200" b="1" dirty="0">
              <a:solidFill>
                <a:srgbClr val="0070C0"/>
              </a:solidFill>
              <a:latin typeface="+mj-lt"/>
              <a:cs typeface="Tahoma" pitchFamily="34" charset="0"/>
            </a:endParaRPr>
          </a:p>
          <a:p>
            <a:pPr algn="ctr"/>
            <a:endParaRPr lang="en-US" sz="3200" b="1" dirty="0">
              <a:solidFill>
                <a:srgbClr val="0070C0"/>
              </a:solidFill>
              <a:latin typeface="+mj-lt"/>
            </a:endParaRPr>
          </a:p>
          <a:p>
            <a:endParaRPr lang="en-US" sz="3200" b="1" dirty="0">
              <a:solidFill>
                <a:srgbClr val="0070C0"/>
              </a:solidFill>
              <a:latin typeface="+mj-lt"/>
            </a:endParaRPr>
          </a:p>
        </p:txBody>
      </p:sp>
    </p:spTree>
    <p:extLst>
      <p:ext uri="{BB962C8B-B14F-4D97-AF65-F5344CB8AC3E}">
        <p14:creationId xmlns:p14="http://schemas.microsoft.com/office/powerpoint/2010/main" val="517365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08888"/>
          </a:xfrm>
        </p:spPr>
        <p:txBody>
          <a:bodyPr>
            <a:normAutofit/>
          </a:bodyPr>
          <a:lstStyle/>
          <a:p>
            <a:pPr algn="ctr"/>
            <a:r>
              <a:rPr lang="en-US" sz="3200" b="1" dirty="0" smtClean="0">
                <a:solidFill>
                  <a:srgbClr val="0070C0"/>
                </a:solidFill>
              </a:rPr>
              <a:t>Contents</a:t>
            </a:r>
            <a:endParaRPr lang="en-US" sz="3200" b="1" dirty="0">
              <a:solidFill>
                <a:srgbClr val="0070C0"/>
              </a:solidFill>
            </a:endParaRPr>
          </a:p>
        </p:txBody>
      </p:sp>
      <p:sp>
        <p:nvSpPr>
          <p:cNvPr id="3" name="Content Placeholder 2"/>
          <p:cNvSpPr>
            <a:spLocks noGrp="1"/>
          </p:cNvSpPr>
          <p:nvPr>
            <p:ph idx="1"/>
          </p:nvPr>
        </p:nvSpPr>
        <p:spPr>
          <a:xfrm>
            <a:off x="457200" y="2133600"/>
            <a:ext cx="8229600" cy="4084320"/>
          </a:xfrm>
        </p:spPr>
        <p:txBody>
          <a:bodyPr>
            <a:normAutofit/>
          </a:bodyPr>
          <a:lstStyle/>
          <a:p>
            <a:r>
              <a:rPr lang="en-US" sz="2400" dirty="0" smtClean="0">
                <a:latin typeface="+mj-lt"/>
              </a:rPr>
              <a:t>Introduction</a:t>
            </a:r>
          </a:p>
          <a:p>
            <a:r>
              <a:rPr lang="en-US" sz="2400" dirty="0" smtClean="0">
                <a:latin typeface="+mj-lt"/>
              </a:rPr>
              <a:t>Why Health Monitoring?</a:t>
            </a:r>
          </a:p>
          <a:p>
            <a:r>
              <a:rPr lang="en-US" sz="2400" dirty="0" smtClean="0">
                <a:latin typeface="+mj-lt"/>
              </a:rPr>
              <a:t>Brief Discussion on Related </a:t>
            </a:r>
            <a:r>
              <a:rPr lang="en-US" sz="2400" dirty="0">
                <a:latin typeface="+mj-lt"/>
              </a:rPr>
              <a:t>W</a:t>
            </a:r>
            <a:r>
              <a:rPr lang="en-US" sz="2400" dirty="0" smtClean="0">
                <a:latin typeface="+mj-lt"/>
              </a:rPr>
              <a:t>ork</a:t>
            </a:r>
          </a:p>
          <a:p>
            <a:r>
              <a:rPr lang="en-US" sz="2400" dirty="0" smtClean="0">
                <a:latin typeface="+mj-lt"/>
              </a:rPr>
              <a:t>Comparison of </a:t>
            </a:r>
            <a:r>
              <a:rPr lang="en-US" sz="2400" dirty="0">
                <a:latin typeface="+mj-lt"/>
              </a:rPr>
              <a:t>E</a:t>
            </a:r>
            <a:r>
              <a:rPr lang="en-US" sz="2400" dirty="0" smtClean="0">
                <a:latin typeface="+mj-lt"/>
              </a:rPr>
              <a:t>xisting Works</a:t>
            </a:r>
          </a:p>
          <a:p>
            <a:r>
              <a:rPr lang="en-US" sz="2400" dirty="0" smtClean="0">
                <a:latin typeface="+mj-lt"/>
              </a:rPr>
              <a:t>Pros and Cons of Health Monitoring System</a:t>
            </a:r>
          </a:p>
          <a:p>
            <a:r>
              <a:rPr lang="en-US" sz="2400" dirty="0" smtClean="0">
                <a:latin typeface="+mj-lt"/>
              </a:rPr>
              <a:t>Addressing issues in Mobile Health Monitoring</a:t>
            </a:r>
          </a:p>
          <a:p>
            <a:r>
              <a:rPr lang="en-US" sz="2400" dirty="0" smtClean="0">
                <a:latin typeface="+mj-lt"/>
              </a:rPr>
              <a:t>Conclusion</a:t>
            </a:r>
          </a:p>
          <a:p>
            <a:endParaRPr lang="en-US" sz="2400" dirty="0" smtClean="0">
              <a:latin typeface="+mj-lt"/>
            </a:endParaRPr>
          </a:p>
          <a:p>
            <a:endParaRPr lang="en-US" sz="2400" dirty="0" smtClean="0">
              <a:latin typeface="+mj-lt"/>
            </a:endParaRPr>
          </a:p>
          <a:p>
            <a:endParaRPr lang="en-US" sz="2400" dirty="0">
              <a:latin typeface="+mj-lt"/>
            </a:endParaRPr>
          </a:p>
        </p:txBody>
      </p:sp>
    </p:spTree>
    <p:extLst>
      <p:ext uri="{BB962C8B-B14F-4D97-AF65-F5344CB8AC3E}">
        <p14:creationId xmlns:p14="http://schemas.microsoft.com/office/powerpoint/2010/main" val="2353035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627888"/>
          </a:xfrm>
        </p:spPr>
        <p:txBody>
          <a:bodyPr>
            <a:normAutofit/>
          </a:bodyPr>
          <a:lstStyle/>
          <a:p>
            <a:pPr algn="ctr"/>
            <a:r>
              <a:rPr lang="en-US" sz="3200" b="1" dirty="0" smtClean="0">
                <a:solidFill>
                  <a:srgbClr val="0070C0"/>
                </a:solidFill>
              </a:rPr>
              <a:t>Characteristics</a:t>
            </a:r>
            <a:endParaRPr lang="en-US" sz="3200" b="1" dirty="0">
              <a:solidFill>
                <a:srgbClr val="0070C0"/>
              </a:solidFill>
            </a:endParaRPr>
          </a:p>
        </p:txBody>
      </p:sp>
      <p:sp>
        <p:nvSpPr>
          <p:cNvPr id="3" name="Content Placeholder 2"/>
          <p:cNvSpPr>
            <a:spLocks noGrp="1"/>
          </p:cNvSpPr>
          <p:nvPr>
            <p:ph idx="1"/>
          </p:nvPr>
        </p:nvSpPr>
        <p:spPr>
          <a:xfrm>
            <a:off x="381000" y="2133600"/>
            <a:ext cx="8229600" cy="3533395"/>
          </a:xfrm>
        </p:spPr>
        <p:txBody>
          <a:bodyPr>
            <a:normAutofit/>
          </a:bodyPr>
          <a:lstStyle/>
          <a:p>
            <a:r>
              <a:rPr lang="en-US" sz="2400" b="1" dirty="0"/>
              <a:t>H</a:t>
            </a:r>
            <a:r>
              <a:rPr lang="en-US" sz="2400" b="1" dirty="0" smtClean="0"/>
              <a:t>ealth BAN (Body Area Network) is paired with advanced </a:t>
            </a:r>
            <a:r>
              <a:rPr lang="en-US" sz="2400" b="1" dirty="0"/>
              <a:t>wireless </a:t>
            </a:r>
            <a:r>
              <a:rPr lang="en-US" sz="2400" b="1" dirty="0" smtClean="0"/>
              <a:t>communication.</a:t>
            </a:r>
          </a:p>
          <a:p>
            <a:r>
              <a:rPr lang="en-US" sz="2400" b="1" dirty="0" smtClean="0"/>
              <a:t> It enables </a:t>
            </a:r>
            <a:r>
              <a:rPr lang="en-US" sz="2400" b="1" dirty="0"/>
              <a:t>remote </a:t>
            </a:r>
            <a:r>
              <a:rPr lang="en-US" sz="2400" b="1" dirty="0" smtClean="0"/>
              <a:t> management </a:t>
            </a:r>
            <a:r>
              <a:rPr lang="en-US" sz="2400" b="1" dirty="0"/>
              <a:t>of chronic conditions and detection of </a:t>
            </a:r>
            <a:r>
              <a:rPr lang="en-US" sz="2400" b="1" dirty="0" smtClean="0"/>
              <a:t> health </a:t>
            </a:r>
            <a:r>
              <a:rPr lang="en-US" sz="2400" b="1" dirty="0"/>
              <a:t>emergencies </a:t>
            </a:r>
            <a:r>
              <a:rPr lang="en-US" sz="2400" b="1" dirty="0" smtClean="0"/>
              <a:t>and also maximizes </a:t>
            </a:r>
            <a:r>
              <a:rPr lang="en-US" sz="2400" b="1" dirty="0"/>
              <a:t>patient </a:t>
            </a:r>
            <a:r>
              <a:rPr lang="en-US" sz="2400" b="1" dirty="0" smtClean="0"/>
              <a:t>mobility</a:t>
            </a:r>
          </a:p>
          <a:p>
            <a:r>
              <a:rPr lang="en-US" sz="2400" b="1" dirty="0" smtClean="0"/>
              <a:t> It is a </a:t>
            </a:r>
            <a:r>
              <a:rPr lang="en-US" sz="2400" b="1" dirty="0"/>
              <a:t>generic </a:t>
            </a:r>
            <a:r>
              <a:rPr lang="en-US" sz="2400" b="1" dirty="0" smtClean="0"/>
              <a:t>Body </a:t>
            </a:r>
            <a:r>
              <a:rPr lang="en-US" sz="2400" b="1" dirty="0"/>
              <a:t>Area Network (BAN) for </a:t>
            </a:r>
            <a:r>
              <a:rPr lang="en-US" sz="2400" b="1" dirty="0" smtClean="0"/>
              <a:t>healthcare (more general).</a:t>
            </a:r>
            <a:endParaRPr lang="en-US" sz="2400" b="1" dirty="0"/>
          </a:p>
        </p:txBody>
      </p:sp>
    </p:spTree>
    <p:extLst>
      <p:ext uri="{BB962C8B-B14F-4D97-AF65-F5344CB8AC3E}">
        <p14:creationId xmlns:p14="http://schemas.microsoft.com/office/powerpoint/2010/main" val="7422912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551688"/>
          </a:xfrm>
        </p:spPr>
        <p:txBody>
          <a:bodyPr>
            <a:normAutofit fontScale="90000"/>
          </a:bodyPr>
          <a:lstStyle/>
          <a:p>
            <a:pPr algn="ctr"/>
            <a:r>
              <a:rPr lang="en-US" sz="3200" b="1" dirty="0">
                <a:solidFill>
                  <a:srgbClr val="0070C0"/>
                </a:solidFill>
              </a:rPr>
              <a:t>Characteristics </a:t>
            </a:r>
            <a:r>
              <a:rPr lang="en-US" sz="3200" b="1" dirty="0" err="1">
                <a:solidFill>
                  <a:srgbClr val="0070C0"/>
                </a:solidFill>
              </a:rPr>
              <a:t>Contd</a:t>
            </a:r>
            <a:r>
              <a:rPr lang="en-US" sz="3200" b="1" dirty="0">
                <a:solidFill>
                  <a:srgbClr val="0070C0"/>
                </a:solidFill>
              </a:rPr>
              <a:t>…..</a:t>
            </a:r>
            <a:endParaRPr lang="en-US" sz="3200" b="1" dirty="0">
              <a:solidFill>
                <a:srgbClr val="0070C0"/>
              </a:solidFill>
            </a:endParaRPr>
          </a:p>
        </p:txBody>
      </p:sp>
      <p:sp>
        <p:nvSpPr>
          <p:cNvPr id="3" name="Content Placeholder 2"/>
          <p:cNvSpPr>
            <a:spLocks noGrp="1"/>
          </p:cNvSpPr>
          <p:nvPr>
            <p:ph idx="1"/>
          </p:nvPr>
        </p:nvSpPr>
        <p:spPr>
          <a:xfrm>
            <a:off x="457200" y="2362200"/>
            <a:ext cx="8229600" cy="4389120"/>
          </a:xfrm>
        </p:spPr>
        <p:txBody>
          <a:bodyPr>
            <a:normAutofit/>
          </a:bodyPr>
          <a:lstStyle/>
          <a:p>
            <a:r>
              <a:rPr lang="en-US" sz="2400" b="1" dirty="0"/>
              <a:t>M</a:t>
            </a:r>
            <a:r>
              <a:rPr lang="en-US" sz="2400" b="1" dirty="0" smtClean="0"/>
              <a:t>easured Bio signals is converted to the Electrical Signals by  sensors </a:t>
            </a:r>
            <a:r>
              <a:rPr lang="en-US" sz="2400" b="1" dirty="0"/>
              <a:t>connected to the </a:t>
            </a:r>
            <a:r>
              <a:rPr lang="en-US" sz="2400" b="1" dirty="0" smtClean="0"/>
              <a:t>BAN</a:t>
            </a:r>
          </a:p>
          <a:p>
            <a:r>
              <a:rPr lang="en-US" sz="2400" b="1" dirty="0" smtClean="0"/>
              <a:t>It gets transmitted </a:t>
            </a:r>
            <a:r>
              <a:rPr lang="en-US" sz="2400" b="1" dirty="0"/>
              <a:t>to </a:t>
            </a:r>
            <a:r>
              <a:rPr lang="en-US" sz="2400" b="1" dirty="0" smtClean="0"/>
              <a:t>the remote healthcare location (hospitals or rooms of doctors) </a:t>
            </a:r>
            <a:r>
              <a:rPr lang="en-US" sz="2400" b="1" dirty="0"/>
              <a:t>over public wireless </a:t>
            </a:r>
            <a:r>
              <a:rPr lang="en-US" sz="2400" b="1" dirty="0" smtClean="0"/>
              <a:t>networks </a:t>
            </a:r>
            <a:r>
              <a:rPr lang="en-US" sz="2400" b="1" dirty="0"/>
              <a:t>(GPRS/UMTS</a:t>
            </a:r>
            <a:r>
              <a:rPr lang="en-US" sz="2400" b="1" dirty="0" smtClean="0"/>
              <a:t>)</a:t>
            </a:r>
          </a:p>
          <a:p>
            <a:endParaRPr lang="en-US" sz="2400" b="1" dirty="0"/>
          </a:p>
        </p:txBody>
      </p:sp>
    </p:spTree>
    <p:extLst>
      <p:ext uri="{BB962C8B-B14F-4D97-AF65-F5344CB8AC3E}">
        <p14:creationId xmlns:p14="http://schemas.microsoft.com/office/powerpoint/2010/main" val="3824971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04088"/>
          </a:xfrm>
        </p:spPr>
        <p:txBody>
          <a:bodyPr>
            <a:normAutofit/>
          </a:bodyPr>
          <a:lstStyle/>
          <a:p>
            <a:pPr algn="ctr"/>
            <a:r>
              <a:rPr lang="en-US" sz="3200" b="1" dirty="0">
                <a:solidFill>
                  <a:srgbClr val="0070C0"/>
                </a:solidFill>
              </a:rPr>
              <a:t>Characteristics </a:t>
            </a:r>
            <a:r>
              <a:rPr lang="en-US" sz="3200" b="1" dirty="0" err="1">
                <a:solidFill>
                  <a:srgbClr val="0070C0"/>
                </a:solidFill>
              </a:rPr>
              <a:t>Contd</a:t>
            </a:r>
            <a:r>
              <a:rPr lang="en-US" sz="3200" b="1" dirty="0">
                <a:solidFill>
                  <a:srgbClr val="0070C0"/>
                </a:solidFill>
              </a:rPr>
              <a:t>…..</a:t>
            </a:r>
            <a:endParaRPr lang="en-US" sz="3200" b="1" dirty="0">
              <a:solidFill>
                <a:srgbClr val="0070C0"/>
              </a:solidFill>
            </a:endParaRPr>
          </a:p>
        </p:txBody>
      </p:sp>
      <p:sp>
        <p:nvSpPr>
          <p:cNvPr id="3" name="Content Placeholder 2"/>
          <p:cNvSpPr>
            <a:spLocks noGrp="1"/>
          </p:cNvSpPr>
          <p:nvPr>
            <p:ph idx="1"/>
          </p:nvPr>
        </p:nvSpPr>
        <p:spPr>
          <a:xfrm>
            <a:off x="457200" y="2209800"/>
            <a:ext cx="8229600" cy="4389120"/>
          </a:xfrm>
        </p:spPr>
        <p:txBody>
          <a:bodyPr>
            <a:normAutofit/>
          </a:bodyPr>
          <a:lstStyle/>
          <a:p>
            <a:pPr marL="0" indent="0">
              <a:buNone/>
            </a:pPr>
            <a:r>
              <a:rPr lang="en-US" sz="2400" b="1" u="sng" dirty="0" smtClean="0"/>
              <a:t>Practical Deployment</a:t>
            </a:r>
          </a:p>
          <a:p>
            <a:r>
              <a:rPr lang="en-US" sz="2400" b="1" dirty="0" err="1" smtClean="0"/>
              <a:t>MobiHealth</a:t>
            </a:r>
            <a:r>
              <a:rPr lang="en-US" sz="2400" b="1" dirty="0" smtClean="0"/>
              <a:t> </a:t>
            </a:r>
            <a:r>
              <a:rPr lang="en-US" sz="2400" b="1" dirty="0"/>
              <a:t>BAN and service platform </a:t>
            </a:r>
            <a:r>
              <a:rPr lang="en-US" sz="2400" b="1" dirty="0" smtClean="0"/>
              <a:t>have been tested  </a:t>
            </a:r>
            <a:r>
              <a:rPr lang="en-US" sz="2400" b="1" dirty="0"/>
              <a:t>in four European </a:t>
            </a:r>
            <a:r>
              <a:rPr lang="en-US" sz="2400" b="1" dirty="0" smtClean="0"/>
              <a:t>countries like Sweden Nederland, Spain and Germany </a:t>
            </a:r>
            <a:r>
              <a:rPr lang="en-US" sz="2400" b="1" dirty="0"/>
              <a:t>with a </a:t>
            </a:r>
            <a:r>
              <a:rPr lang="en-US" sz="2400" b="1" dirty="0" smtClean="0"/>
              <a:t>variety </a:t>
            </a:r>
            <a:r>
              <a:rPr lang="en-US" sz="2400" b="1" dirty="0"/>
              <a:t>of patient </a:t>
            </a:r>
            <a:r>
              <a:rPr lang="en-US" sz="2400" b="1" dirty="0" smtClean="0"/>
              <a:t>groups</a:t>
            </a:r>
            <a:r>
              <a:rPr lang="en-US" sz="2400" b="1" dirty="0"/>
              <a:t> </a:t>
            </a:r>
            <a:r>
              <a:rPr lang="en-US" sz="2400" b="1" dirty="0" smtClean="0"/>
              <a:t>and thus signifying    </a:t>
            </a:r>
          </a:p>
          <a:p>
            <a:pPr marL="0" indent="0">
              <a:buNone/>
            </a:pPr>
            <a:r>
              <a:rPr lang="en-US" sz="2400" b="1" dirty="0" smtClean="0"/>
              <a:t>     its practical appeal to the community</a:t>
            </a:r>
            <a:endParaRPr lang="en-US" sz="2400" b="1" dirty="0"/>
          </a:p>
        </p:txBody>
      </p:sp>
    </p:spTree>
    <p:extLst>
      <p:ext uri="{BB962C8B-B14F-4D97-AF65-F5344CB8AC3E}">
        <p14:creationId xmlns:p14="http://schemas.microsoft.com/office/powerpoint/2010/main" val="1105307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27888"/>
          </a:xfrm>
        </p:spPr>
        <p:txBody>
          <a:bodyPr>
            <a:normAutofit/>
          </a:bodyPr>
          <a:lstStyle/>
          <a:p>
            <a:pPr algn="ctr"/>
            <a:r>
              <a:rPr lang="en-US" sz="3200" b="1" dirty="0">
                <a:solidFill>
                  <a:srgbClr val="0070C0"/>
                </a:solidFill>
              </a:rPr>
              <a:t>Characteristics </a:t>
            </a:r>
            <a:r>
              <a:rPr lang="en-US" sz="3200" b="1" dirty="0" err="1">
                <a:solidFill>
                  <a:srgbClr val="0070C0"/>
                </a:solidFill>
              </a:rPr>
              <a:t>Contd</a:t>
            </a:r>
            <a:r>
              <a:rPr lang="en-US" sz="3200" b="1" dirty="0">
                <a:solidFill>
                  <a:srgbClr val="0070C0"/>
                </a:solidFill>
              </a:rPr>
              <a:t>…..</a:t>
            </a:r>
            <a:endParaRPr lang="en-US" sz="3200" b="1" dirty="0">
              <a:solidFill>
                <a:srgbClr val="0070C0"/>
              </a:solidFill>
            </a:endParaRPr>
          </a:p>
        </p:txBody>
      </p:sp>
      <p:sp>
        <p:nvSpPr>
          <p:cNvPr id="3" name="Content Placeholder 2"/>
          <p:cNvSpPr>
            <a:spLocks noGrp="1"/>
          </p:cNvSpPr>
          <p:nvPr>
            <p:ph idx="1"/>
          </p:nvPr>
        </p:nvSpPr>
        <p:spPr>
          <a:xfrm>
            <a:off x="457200" y="2133600"/>
            <a:ext cx="8229600" cy="4114800"/>
          </a:xfrm>
        </p:spPr>
        <p:txBody>
          <a:bodyPr>
            <a:normAutofit/>
          </a:bodyPr>
          <a:lstStyle/>
          <a:p>
            <a:r>
              <a:rPr lang="en-US" sz="2400" b="1" dirty="0" smtClean="0"/>
              <a:t>Apart From Sensors</a:t>
            </a:r>
            <a:r>
              <a:rPr lang="en-US" sz="2400" b="1" dirty="0"/>
              <a:t>, </a:t>
            </a:r>
            <a:r>
              <a:rPr lang="en-US" sz="2400" b="1" dirty="0" smtClean="0"/>
              <a:t>it supports any  body </a:t>
            </a:r>
            <a:r>
              <a:rPr lang="en-US" sz="2400" b="1" dirty="0"/>
              <a:t>worn device, hence the system has potentially </a:t>
            </a:r>
            <a:r>
              <a:rPr lang="en-US" sz="2400" b="1" dirty="0" smtClean="0"/>
              <a:t>many </a:t>
            </a:r>
            <a:r>
              <a:rPr lang="en-US" sz="2400" b="1" dirty="0"/>
              <a:t>applications in healthcare which </a:t>
            </a:r>
            <a:r>
              <a:rPr lang="en-US" sz="2400" b="1" dirty="0" smtClean="0"/>
              <a:t>allow healthcare </a:t>
            </a:r>
            <a:r>
              <a:rPr lang="en-US" sz="2400" b="1" dirty="0"/>
              <a:t>services to delivered in the </a:t>
            </a:r>
            <a:r>
              <a:rPr lang="en-US" sz="2400" b="1" dirty="0" smtClean="0"/>
              <a:t>community</a:t>
            </a:r>
            <a:endParaRPr lang="en-US" sz="2400" b="1" dirty="0"/>
          </a:p>
        </p:txBody>
      </p:sp>
    </p:spTree>
    <p:extLst>
      <p:ext uri="{BB962C8B-B14F-4D97-AF65-F5344CB8AC3E}">
        <p14:creationId xmlns:p14="http://schemas.microsoft.com/office/powerpoint/2010/main" val="1605400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err="1" smtClean="0">
                <a:solidFill>
                  <a:srgbClr val="0070C0"/>
                </a:solidFill>
              </a:rPr>
              <a:t>MobiHealth</a:t>
            </a:r>
            <a:r>
              <a:rPr lang="en-US" sz="3200" b="1" dirty="0" smtClean="0">
                <a:solidFill>
                  <a:srgbClr val="0070C0"/>
                </a:solidFill>
              </a:rPr>
              <a:t> System and Services</a:t>
            </a:r>
            <a:endParaRPr lang="en-US" sz="3200" b="1" dirty="0">
              <a:solidFill>
                <a:srgbClr val="0070C0"/>
              </a:solidFill>
            </a:endParaRPr>
          </a:p>
        </p:txBody>
      </p:sp>
      <p:pic>
        <p:nvPicPr>
          <p:cNvPr id="2050" name="Picture 2" descr="C:\Users\Abbu-Ma\Desktop\targe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981200"/>
            <a:ext cx="5334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066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04088"/>
          </a:xfrm>
        </p:spPr>
        <p:txBody>
          <a:bodyPr>
            <a:normAutofit/>
          </a:bodyPr>
          <a:lstStyle/>
          <a:p>
            <a:pPr algn="ctr"/>
            <a:r>
              <a:rPr lang="en-US" sz="3200" b="1" dirty="0" err="1">
                <a:solidFill>
                  <a:srgbClr val="0070C0"/>
                </a:solidFill>
              </a:rPr>
              <a:t>MobiHealth</a:t>
            </a:r>
            <a:r>
              <a:rPr lang="en-US" sz="3200" b="1" dirty="0">
                <a:solidFill>
                  <a:srgbClr val="0070C0"/>
                </a:solidFill>
              </a:rPr>
              <a:t> System and </a:t>
            </a:r>
            <a:r>
              <a:rPr lang="en-US" sz="3200" b="1" dirty="0">
                <a:solidFill>
                  <a:srgbClr val="0070C0"/>
                </a:solidFill>
              </a:rPr>
              <a:t>Services </a:t>
            </a:r>
            <a:r>
              <a:rPr lang="en-US" sz="3200" b="1" dirty="0" err="1">
                <a:solidFill>
                  <a:srgbClr val="0070C0"/>
                </a:solidFill>
              </a:rPr>
              <a:t>Contd</a:t>
            </a:r>
            <a:r>
              <a:rPr lang="en-US" sz="3200" b="1" dirty="0">
                <a:solidFill>
                  <a:srgbClr val="0070C0"/>
                </a:solidFill>
              </a:rPr>
              <a:t>…..</a:t>
            </a:r>
            <a:endParaRPr lang="en-US" sz="3200" b="1" dirty="0">
              <a:solidFill>
                <a:srgbClr val="0070C0"/>
              </a:solidFill>
            </a:endParaRPr>
          </a:p>
        </p:txBody>
      </p:sp>
      <p:sp>
        <p:nvSpPr>
          <p:cNvPr id="3" name="Content Placeholder 2"/>
          <p:cNvSpPr>
            <a:spLocks noGrp="1"/>
          </p:cNvSpPr>
          <p:nvPr>
            <p:ph idx="1"/>
          </p:nvPr>
        </p:nvSpPr>
        <p:spPr>
          <a:xfrm>
            <a:off x="457200" y="2286000"/>
            <a:ext cx="8229600" cy="4008120"/>
          </a:xfrm>
        </p:spPr>
        <p:txBody>
          <a:bodyPr>
            <a:normAutofit/>
          </a:bodyPr>
          <a:lstStyle/>
          <a:p>
            <a:r>
              <a:rPr lang="en-US" sz="2400" b="1" dirty="0"/>
              <a:t>The healthcare BAN is an innovative health </a:t>
            </a:r>
            <a:r>
              <a:rPr lang="en-US" sz="2400" b="1" dirty="0" smtClean="0"/>
              <a:t>monitoring </a:t>
            </a:r>
            <a:r>
              <a:rPr lang="en-US" sz="2400" b="1" dirty="0"/>
              <a:t>tool that consists of sensors, </a:t>
            </a:r>
            <a:r>
              <a:rPr lang="en-US" sz="2400" b="1" dirty="0" smtClean="0"/>
              <a:t>actuators</a:t>
            </a:r>
            <a:r>
              <a:rPr lang="en-US" sz="2400" b="1" dirty="0"/>
              <a:t>, </a:t>
            </a:r>
            <a:r>
              <a:rPr lang="en-US" sz="2400" b="1" dirty="0" smtClean="0"/>
              <a:t> communication </a:t>
            </a:r>
            <a:r>
              <a:rPr lang="en-US" sz="2400" b="1" dirty="0"/>
              <a:t>and </a:t>
            </a:r>
            <a:r>
              <a:rPr lang="en-US" sz="2400" b="1" dirty="0" smtClean="0"/>
              <a:t>processing facilities</a:t>
            </a:r>
          </a:p>
          <a:p>
            <a:r>
              <a:rPr lang="en-US" sz="2400" b="1" dirty="0"/>
              <a:t>Communication between entities within a BAN is called </a:t>
            </a:r>
            <a:r>
              <a:rPr lang="en-US" sz="2400" b="1" dirty="0" smtClean="0"/>
              <a:t>intra-BAN </a:t>
            </a:r>
            <a:r>
              <a:rPr lang="en-US" sz="2400" b="1" dirty="0"/>
              <a:t>communication.</a:t>
            </a:r>
          </a:p>
        </p:txBody>
      </p:sp>
    </p:spTree>
    <p:extLst>
      <p:ext uri="{BB962C8B-B14F-4D97-AF65-F5344CB8AC3E}">
        <p14:creationId xmlns:p14="http://schemas.microsoft.com/office/powerpoint/2010/main" val="1913550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err="1">
                <a:solidFill>
                  <a:srgbClr val="0070C0"/>
                </a:solidFill>
              </a:rPr>
              <a:t>MobiHealth</a:t>
            </a:r>
            <a:r>
              <a:rPr lang="en-US" sz="3200" b="1" dirty="0">
                <a:solidFill>
                  <a:srgbClr val="0070C0"/>
                </a:solidFill>
              </a:rPr>
              <a:t> System and </a:t>
            </a:r>
            <a:r>
              <a:rPr lang="en-US" sz="3200" b="1" dirty="0">
                <a:solidFill>
                  <a:srgbClr val="0070C0"/>
                </a:solidFill>
              </a:rPr>
              <a:t>Services </a:t>
            </a:r>
            <a:r>
              <a:rPr lang="en-US" sz="3200" b="1" dirty="0" err="1">
                <a:solidFill>
                  <a:srgbClr val="0070C0"/>
                </a:solidFill>
              </a:rPr>
              <a:t>Contd</a:t>
            </a:r>
            <a:r>
              <a:rPr lang="en-US" sz="3200" b="1" dirty="0">
                <a:solidFill>
                  <a:srgbClr val="0070C0"/>
                </a:solidFill>
              </a:rPr>
              <a:t>…..</a:t>
            </a:r>
            <a:endParaRPr lang="en-US" sz="3200" b="1" dirty="0">
              <a:solidFill>
                <a:srgbClr val="0070C0"/>
              </a:solidFill>
            </a:endParaRPr>
          </a:p>
        </p:txBody>
      </p:sp>
      <p:sp>
        <p:nvSpPr>
          <p:cNvPr id="3" name="Content Placeholder 2"/>
          <p:cNvSpPr>
            <a:spLocks noGrp="1"/>
          </p:cNvSpPr>
          <p:nvPr>
            <p:ph idx="1"/>
          </p:nvPr>
        </p:nvSpPr>
        <p:spPr>
          <a:xfrm>
            <a:off x="457200" y="2057400"/>
            <a:ext cx="8229600" cy="4389120"/>
          </a:xfrm>
        </p:spPr>
        <p:txBody>
          <a:bodyPr>
            <a:normAutofit/>
          </a:bodyPr>
          <a:lstStyle/>
          <a:p>
            <a:pPr algn="just"/>
            <a:r>
              <a:rPr lang="en-US" sz="2400" b="1" dirty="0"/>
              <a:t>To use the BAN for remote </a:t>
            </a:r>
            <a:r>
              <a:rPr lang="en-US" sz="2400" b="1" dirty="0" smtClean="0"/>
              <a:t>monitoring </a:t>
            </a:r>
            <a:r>
              <a:rPr lang="en-US" sz="2400" b="1" dirty="0"/>
              <a:t>external communication is required which </a:t>
            </a:r>
            <a:r>
              <a:rPr lang="en-US" sz="2400" b="1" dirty="0" smtClean="0"/>
              <a:t>is called </a:t>
            </a:r>
            <a:r>
              <a:rPr lang="en-US" sz="2400" b="1" dirty="0"/>
              <a:t>extra-BAN communication. The </a:t>
            </a:r>
            <a:r>
              <a:rPr lang="en-US" sz="2400" b="1" dirty="0" smtClean="0"/>
              <a:t>gateway that facilitates </a:t>
            </a:r>
            <a:r>
              <a:rPr lang="en-US" sz="2400" b="1" dirty="0"/>
              <a:t>extra-BAN communication is </a:t>
            </a:r>
            <a:r>
              <a:rPr lang="en-US" sz="2400" b="1" dirty="0" smtClean="0"/>
              <a:t> called the Mobile </a:t>
            </a:r>
            <a:r>
              <a:rPr lang="en-US" sz="2400" b="1" dirty="0"/>
              <a:t>Base Unit (MBU)</a:t>
            </a:r>
          </a:p>
        </p:txBody>
      </p:sp>
    </p:spTree>
    <p:extLst>
      <p:ext uri="{BB962C8B-B14F-4D97-AF65-F5344CB8AC3E}">
        <p14:creationId xmlns:p14="http://schemas.microsoft.com/office/powerpoint/2010/main" val="84094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704088"/>
          </a:xfrm>
        </p:spPr>
        <p:txBody>
          <a:bodyPr>
            <a:normAutofit/>
          </a:bodyPr>
          <a:lstStyle/>
          <a:p>
            <a:pPr algn="ctr"/>
            <a:r>
              <a:rPr lang="en-US" sz="3200" b="1" dirty="0">
                <a:solidFill>
                  <a:srgbClr val="0070C0"/>
                </a:solidFill>
              </a:rPr>
              <a:t>The </a:t>
            </a:r>
            <a:r>
              <a:rPr lang="en-US" sz="3200" b="1" dirty="0" err="1" smtClean="0">
                <a:solidFill>
                  <a:srgbClr val="0070C0"/>
                </a:solidFill>
              </a:rPr>
              <a:t>MobiHealth</a:t>
            </a:r>
            <a:r>
              <a:rPr lang="en-US" sz="3200" b="1" dirty="0" smtClean="0">
                <a:solidFill>
                  <a:srgbClr val="0070C0"/>
                </a:solidFill>
              </a:rPr>
              <a:t> </a:t>
            </a:r>
            <a:r>
              <a:rPr lang="en-US" sz="3200" b="1" dirty="0">
                <a:solidFill>
                  <a:srgbClr val="0070C0"/>
                </a:solidFill>
              </a:rPr>
              <a:t>Trial</a:t>
            </a:r>
          </a:p>
        </p:txBody>
      </p:sp>
      <p:sp>
        <p:nvSpPr>
          <p:cNvPr id="3" name="Content Placeholder 2"/>
          <p:cNvSpPr>
            <a:spLocks noGrp="1"/>
          </p:cNvSpPr>
          <p:nvPr>
            <p:ph idx="1"/>
          </p:nvPr>
        </p:nvSpPr>
        <p:spPr/>
        <p:txBody>
          <a:bodyPr>
            <a:normAutofit/>
          </a:bodyPr>
          <a:lstStyle/>
          <a:p>
            <a:r>
              <a:rPr lang="en-US" sz="2400" b="1" dirty="0"/>
              <a:t>The overall goal of the </a:t>
            </a:r>
            <a:r>
              <a:rPr lang="en-US" sz="2400" b="1" dirty="0" err="1"/>
              <a:t>MobiHealth</a:t>
            </a:r>
            <a:r>
              <a:rPr lang="en-US" sz="2400" b="1" dirty="0"/>
              <a:t> project is to test </a:t>
            </a:r>
            <a:r>
              <a:rPr lang="en-US" sz="2400" b="1" dirty="0" smtClean="0"/>
              <a:t>the </a:t>
            </a:r>
            <a:r>
              <a:rPr lang="en-US" sz="2400" b="1" dirty="0"/>
              <a:t>ability of 2.5 and 3G infrastructures to support value </a:t>
            </a:r>
            <a:r>
              <a:rPr lang="en-US" sz="2400" b="1" dirty="0" smtClean="0"/>
              <a:t>added </a:t>
            </a:r>
            <a:r>
              <a:rPr lang="en-US" sz="2400" b="1" dirty="0"/>
              <a:t>healthcare services. </a:t>
            </a:r>
            <a:endParaRPr lang="en-US" sz="2400" b="1" dirty="0" smtClean="0"/>
          </a:p>
          <a:p>
            <a:r>
              <a:rPr lang="en-US" sz="2400" b="1" dirty="0" smtClean="0"/>
              <a:t>There were exhaustive testing of </a:t>
            </a:r>
            <a:r>
              <a:rPr lang="en-US" sz="2400" b="1" dirty="0" err="1" smtClean="0"/>
              <a:t>Mobihealth</a:t>
            </a:r>
            <a:r>
              <a:rPr lang="en-US" sz="2400" b="1" dirty="0" smtClean="0"/>
              <a:t> trials </a:t>
            </a:r>
            <a:r>
              <a:rPr lang="en-US" sz="2400" b="1" dirty="0"/>
              <a:t>span four European </a:t>
            </a:r>
            <a:r>
              <a:rPr lang="en-US" sz="2400" b="1" dirty="0" smtClean="0"/>
              <a:t>countries like Sweden, Germany, Nederland and  Spain </a:t>
            </a:r>
          </a:p>
          <a:p>
            <a:r>
              <a:rPr lang="en-US" sz="2400" b="1" dirty="0" smtClean="0"/>
              <a:t>It covers </a:t>
            </a:r>
            <a:r>
              <a:rPr lang="en-US" sz="2400" b="1" dirty="0"/>
              <a:t>a range of conditions including pregnancy, </a:t>
            </a:r>
            <a:r>
              <a:rPr lang="en-US" sz="2400" b="1" dirty="0" smtClean="0"/>
              <a:t>trauma</a:t>
            </a:r>
            <a:r>
              <a:rPr lang="en-US" sz="2400" b="1" dirty="0"/>
              <a:t>, cardiology, </a:t>
            </a:r>
            <a:r>
              <a:rPr lang="en-US" sz="2400" b="1" dirty="0" smtClean="0"/>
              <a:t>rheumatoid, arthritis </a:t>
            </a:r>
            <a:r>
              <a:rPr lang="en-US" sz="2400" b="1" dirty="0"/>
              <a:t>and respiratory </a:t>
            </a:r>
            <a:r>
              <a:rPr lang="en-US" sz="2400" b="1" dirty="0" smtClean="0"/>
              <a:t> insufficiency</a:t>
            </a:r>
            <a:endParaRPr lang="en-US" sz="2400" b="1" dirty="0"/>
          </a:p>
        </p:txBody>
      </p:sp>
    </p:spTree>
    <p:extLst>
      <p:ext uri="{BB962C8B-B14F-4D97-AF65-F5344CB8AC3E}">
        <p14:creationId xmlns:p14="http://schemas.microsoft.com/office/powerpoint/2010/main" val="8570042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04088"/>
          </a:xfrm>
        </p:spPr>
        <p:txBody>
          <a:bodyPr>
            <a:normAutofit/>
          </a:bodyPr>
          <a:lstStyle/>
          <a:p>
            <a:pPr algn="ctr"/>
            <a:r>
              <a:rPr lang="en-US" sz="3200" b="1" dirty="0" smtClean="0">
                <a:solidFill>
                  <a:srgbClr val="0070C0"/>
                </a:solidFill>
              </a:rPr>
              <a:t>Trial 1</a:t>
            </a:r>
            <a:endParaRPr lang="en-US" sz="3200" b="1" dirty="0">
              <a:solidFill>
                <a:srgbClr val="0070C0"/>
              </a:solidFill>
            </a:endParaRPr>
          </a:p>
        </p:txBody>
      </p:sp>
      <p:sp>
        <p:nvSpPr>
          <p:cNvPr id="3" name="Content Placeholder 2"/>
          <p:cNvSpPr>
            <a:spLocks noGrp="1"/>
          </p:cNvSpPr>
          <p:nvPr>
            <p:ph idx="1"/>
          </p:nvPr>
        </p:nvSpPr>
        <p:spPr>
          <a:xfrm>
            <a:off x="457200" y="1981200"/>
            <a:ext cx="8229600" cy="4389120"/>
          </a:xfrm>
        </p:spPr>
        <p:txBody>
          <a:bodyPr>
            <a:normAutofit/>
          </a:bodyPr>
          <a:lstStyle/>
          <a:p>
            <a:r>
              <a:rPr lang="en-US" sz="2400" b="1" dirty="0"/>
              <a:t>The target group in this trial </a:t>
            </a:r>
            <a:r>
              <a:rPr lang="en-US" sz="2400" b="1" dirty="0" smtClean="0"/>
              <a:t>was </a:t>
            </a:r>
            <a:r>
              <a:rPr lang="en-US" sz="2400" b="1" dirty="0"/>
              <a:t>patients with </a:t>
            </a:r>
            <a:r>
              <a:rPr lang="en-US" sz="2400" b="1" dirty="0" smtClean="0"/>
              <a:t>ventricular </a:t>
            </a:r>
            <a:r>
              <a:rPr lang="en-US" sz="2400" b="1" dirty="0"/>
              <a:t>arrhythmia who are undergoing </a:t>
            </a:r>
            <a:r>
              <a:rPr lang="en-US" sz="2400" b="1" dirty="0" smtClean="0"/>
              <a:t>drug therapy</a:t>
            </a:r>
            <a:r>
              <a:rPr lang="en-US" sz="2400" b="1" dirty="0"/>
              <a:t>. </a:t>
            </a:r>
            <a:endParaRPr lang="en-US" sz="2400" b="1" dirty="0" smtClean="0"/>
          </a:p>
          <a:p>
            <a:r>
              <a:rPr lang="en-US" sz="2400" b="1" dirty="0" smtClean="0"/>
              <a:t>ECG measurements was taken regularly </a:t>
            </a:r>
            <a:r>
              <a:rPr lang="en-US" sz="2400" b="1" dirty="0"/>
              <a:t>to monitor </a:t>
            </a:r>
            <a:r>
              <a:rPr lang="en-US" sz="2400" b="1" dirty="0" smtClean="0"/>
              <a:t>the </a:t>
            </a:r>
            <a:r>
              <a:rPr lang="en-US" sz="2400" b="1" dirty="0" err="1" smtClean="0"/>
              <a:t>efficienyof</a:t>
            </a:r>
            <a:r>
              <a:rPr lang="en-US" sz="2400" b="1" dirty="0" smtClean="0"/>
              <a:t> </a:t>
            </a:r>
            <a:r>
              <a:rPr lang="en-US" sz="2400" b="1" dirty="0"/>
              <a:t>drug therapy. </a:t>
            </a:r>
            <a:endParaRPr lang="en-US" sz="2400" b="1" dirty="0" smtClean="0"/>
          </a:p>
          <a:p>
            <a:r>
              <a:rPr lang="en-US" sz="2400" b="1" dirty="0" smtClean="0"/>
              <a:t>The </a:t>
            </a:r>
            <a:r>
              <a:rPr lang="en-US" sz="2400" b="1" dirty="0"/>
              <a:t>patient is able to </a:t>
            </a:r>
            <a:r>
              <a:rPr lang="en-US" sz="2400" b="1" dirty="0" smtClean="0"/>
              <a:t>transmit ECG </a:t>
            </a:r>
            <a:r>
              <a:rPr lang="en-US" sz="2400" b="1" dirty="0"/>
              <a:t>and blood pressure via GPRS from home </a:t>
            </a:r>
            <a:r>
              <a:rPr lang="en-US" sz="2400" b="1" dirty="0" smtClean="0"/>
              <a:t>or elsewhere </a:t>
            </a:r>
            <a:r>
              <a:rPr lang="en-US" sz="2400" b="1" dirty="0"/>
              <a:t>to the health call </a:t>
            </a:r>
            <a:r>
              <a:rPr lang="en-US" sz="2400" b="1" dirty="0" smtClean="0"/>
              <a:t>center, </a:t>
            </a:r>
            <a:r>
              <a:rPr lang="en-US" sz="2400" b="1" dirty="0"/>
              <a:t>where the vital </a:t>
            </a:r>
            <a:r>
              <a:rPr lang="en-US" sz="2400" b="1" dirty="0" smtClean="0"/>
              <a:t>signs were monitored via some cardiologists. </a:t>
            </a:r>
            <a:endParaRPr lang="en-US" sz="2400" b="1" dirty="0"/>
          </a:p>
        </p:txBody>
      </p:sp>
    </p:spTree>
    <p:extLst>
      <p:ext uri="{BB962C8B-B14F-4D97-AF65-F5344CB8AC3E}">
        <p14:creationId xmlns:p14="http://schemas.microsoft.com/office/powerpoint/2010/main" val="1265053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27888"/>
          </a:xfrm>
        </p:spPr>
        <p:txBody>
          <a:bodyPr>
            <a:normAutofit/>
          </a:bodyPr>
          <a:lstStyle/>
          <a:p>
            <a:pPr algn="ctr"/>
            <a:r>
              <a:rPr lang="en-US" sz="3200" b="1" dirty="0" smtClean="0">
                <a:solidFill>
                  <a:srgbClr val="0070C0"/>
                </a:solidFill>
              </a:rPr>
              <a:t>Summary</a:t>
            </a:r>
            <a:endParaRPr lang="en-US" sz="3200" b="1" dirty="0">
              <a:solidFill>
                <a:srgbClr val="0070C0"/>
              </a:solidFill>
            </a:endParaRPr>
          </a:p>
        </p:txBody>
      </p:sp>
      <p:sp>
        <p:nvSpPr>
          <p:cNvPr id="3" name="Content Placeholder 2"/>
          <p:cNvSpPr>
            <a:spLocks noGrp="1"/>
          </p:cNvSpPr>
          <p:nvPr>
            <p:ph idx="1"/>
          </p:nvPr>
        </p:nvSpPr>
        <p:spPr>
          <a:xfrm>
            <a:off x="457200" y="2057400"/>
            <a:ext cx="8229600" cy="3505200"/>
          </a:xfrm>
        </p:spPr>
        <p:txBody>
          <a:bodyPr>
            <a:normAutofit/>
          </a:bodyPr>
          <a:lstStyle/>
          <a:p>
            <a:r>
              <a:rPr lang="en-US" sz="2400" b="1" dirty="0" smtClean="0"/>
              <a:t>We have avoided the rests of trials for time constraints. </a:t>
            </a:r>
          </a:p>
          <a:p>
            <a:r>
              <a:rPr lang="en-US" sz="2400" b="1" dirty="0" smtClean="0"/>
              <a:t>In </a:t>
            </a:r>
            <a:r>
              <a:rPr lang="en-US" sz="2400" b="1" dirty="0"/>
              <a:t>t</a:t>
            </a:r>
            <a:r>
              <a:rPr lang="en-US" sz="2400" b="1" dirty="0" smtClean="0"/>
              <a:t>his way, it is shown that WBAN (Wireless Body Area Network) has played a significant part in Mobile Health which has reduced human effort in a great way by remotely monitoring human health. </a:t>
            </a:r>
            <a:endParaRPr lang="en-US" sz="2400" b="1" dirty="0"/>
          </a:p>
        </p:txBody>
      </p:sp>
    </p:spTree>
    <p:extLst>
      <p:ext uri="{BB962C8B-B14F-4D97-AF65-F5344CB8AC3E}">
        <p14:creationId xmlns:p14="http://schemas.microsoft.com/office/powerpoint/2010/main" val="1105376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normAutofit/>
          </a:bodyPr>
          <a:lstStyle/>
          <a:p>
            <a:pPr algn="ctr"/>
            <a:r>
              <a:rPr lang="en-US" sz="3200" b="1" dirty="0" smtClean="0">
                <a:solidFill>
                  <a:srgbClr val="0070C0"/>
                </a:solidFill>
              </a:rPr>
              <a:t>Introduction</a:t>
            </a:r>
            <a:endParaRPr lang="en-US" sz="3200" b="1" dirty="0">
              <a:solidFill>
                <a:srgbClr val="0070C0"/>
              </a:solidFill>
            </a:endParaRPr>
          </a:p>
        </p:txBody>
      </p:sp>
      <p:sp>
        <p:nvSpPr>
          <p:cNvPr id="3" name="Content Placeholder 2"/>
          <p:cNvSpPr>
            <a:spLocks noGrp="1"/>
          </p:cNvSpPr>
          <p:nvPr>
            <p:ph idx="1"/>
          </p:nvPr>
        </p:nvSpPr>
        <p:spPr/>
        <p:txBody>
          <a:bodyPr>
            <a:normAutofit/>
          </a:bodyPr>
          <a:lstStyle/>
          <a:p>
            <a:pPr algn="just"/>
            <a:r>
              <a:rPr lang="en-US" sz="2400" b="1" dirty="0">
                <a:latin typeface="+mj-lt"/>
              </a:rPr>
              <a:t>The consumers and healthcare service providers using smart phones are </a:t>
            </a:r>
            <a:r>
              <a:rPr lang="en-US" sz="2400" b="1" dirty="0" smtClean="0">
                <a:latin typeface="+mj-lt"/>
              </a:rPr>
              <a:t>growing exponentially </a:t>
            </a:r>
            <a:r>
              <a:rPr lang="en-US" sz="2400" b="1" dirty="0">
                <a:latin typeface="+mj-lt"/>
              </a:rPr>
              <a:t>throughout last decade</a:t>
            </a:r>
            <a:r>
              <a:rPr lang="en-US" sz="2400" b="1" dirty="0" smtClean="0">
                <a:latin typeface="+mj-lt"/>
              </a:rPr>
              <a:t>.</a:t>
            </a:r>
          </a:p>
          <a:p>
            <a:pPr algn="just"/>
            <a:r>
              <a:rPr lang="en-US" sz="2400" b="1" dirty="0">
                <a:latin typeface="+mj-lt"/>
              </a:rPr>
              <a:t>T</a:t>
            </a:r>
            <a:r>
              <a:rPr lang="en-US" sz="2400" b="1" dirty="0" smtClean="0">
                <a:latin typeface="+mj-lt"/>
              </a:rPr>
              <a:t>he adoption of </a:t>
            </a:r>
            <a:r>
              <a:rPr lang="en-US" sz="2400" b="1" dirty="0">
                <a:latin typeface="+mj-lt"/>
              </a:rPr>
              <a:t>this technology is rapid; two-thirds of physicians and 42% of the public used smartphones </a:t>
            </a:r>
            <a:r>
              <a:rPr lang="en-US" sz="2400" b="1" dirty="0" smtClean="0">
                <a:latin typeface="+mj-lt"/>
              </a:rPr>
              <a:t>as of </a:t>
            </a:r>
            <a:r>
              <a:rPr lang="en-US" sz="2400" b="1" dirty="0">
                <a:latin typeface="+mj-lt"/>
              </a:rPr>
              <a:t>late 2009.  [1]</a:t>
            </a:r>
          </a:p>
          <a:p>
            <a:pPr algn="just"/>
            <a:r>
              <a:rPr lang="en-US" sz="2400" b="1" dirty="0" smtClean="0">
                <a:latin typeface="+mj-lt"/>
              </a:rPr>
              <a:t>As </a:t>
            </a:r>
            <a:r>
              <a:rPr lang="en-US" sz="2400" b="1" dirty="0">
                <a:latin typeface="+mj-lt"/>
              </a:rPr>
              <a:t>of February 2010, there were nearly 6,000 such apps within the Apple </a:t>
            </a:r>
            <a:r>
              <a:rPr lang="en-US" sz="2400" b="1" dirty="0" smtClean="0">
                <a:latin typeface="+mj-lt"/>
              </a:rPr>
              <a:t>App Store</a:t>
            </a:r>
            <a:r>
              <a:rPr lang="en-US" sz="2400" b="1" dirty="0">
                <a:latin typeface="+mj-lt"/>
              </a:rPr>
              <a:t>. </a:t>
            </a:r>
            <a:endParaRPr lang="en-US" sz="2400" b="1" dirty="0" smtClean="0">
              <a:latin typeface="+mj-lt"/>
            </a:endParaRPr>
          </a:p>
          <a:p>
            <a:pPr algn="just"/>
            <a:r>
              <a:rPr lang="en-US" sz="2400" b="1" dirty="0" smtClean="0">
                <a:latin typeface="+mj-lt"/>
              </a:rPr>
              <a:t>Of </a:t>
            </a:r>
            <a:r>
              <a:rPr lang="en-US" sz="2400" b="1" dirty="0">
                <a:latin typeface="+mj-lt"/>
              </a:rPr>
              <a:t>these, 73% were intended for use by consumer or patient end-users, while 27% </a:t>
            </a:r>
            <a:r>
              <a:rPr lang="en-US" sz="2400" b="1" dirty="0" smtClean="0">
                <a:latin typeface="+mj-lt"/>
              </a:rPr>
              <a:t>were targeted </a:t>
            </a:r>
            <a:r>
              <a:rPr lang="en-US" sz="2400" b="1" dirty="0">
                <a:latin typeface="+mj-lt"/>
              </a:rPr>
              <a:t>to healthcare professionals</a:t>
            </a:r>
            <a:r>
              <a:rPr lang="en-US" sz="2400" b="1" dirty="0" smtClean="0">
                <a:latin typeface="+mj-lt"/>
              </a:rPr>
              <a:t>. </a:t>
            </a:r>
            <a:endParaRPr lang="en-US" sz="2400" b="1" dirty="0">
              <a:latin typeface="+mj-lt"/>
            </a:endParaRPr>
          </a:p>
        </p:txBody>
      </p:sp>
    </p:spTree>
    <p:extLst>
      <p:ext uri="{BB962C8B-B14F-4D97-AF65-F5344CB8AC3E}">
        <p14:creationId xmlns:p14="http://schemas.microsoft.com/office/powerpoint/2010/main" val="31845939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92316"/>
          </a:xfrm>
        </p:spPr>
        <p:txBody>
          <a:bodyPr>
            <a:normAutofit/>
          </a:bodyPr>
          <a:lstStyle/>
          <a:p>
            <a:pPr algn="ctr"/>
            <a:r>
              <a:rPr lang="en-US" sz="3200" b="1" dirty="0">
                <a:solidFill>
                  <a:srgbClr val="0070C0"/>
                </a:solidFill>
              </a:rPr>
              <a:t>E</a:t>
            </a:r>
            <a:r>
              <a:rPr lang="en-US" sz="3200" b="1" dirty="0" smtClean="0">
                <a:solidFill>
                  <a:srgbClr val="0070C0"/>
                </a:solidFill>
              </a:rPr>
              <a:t>CAALYX</a:t>
            </a:r>
            <a:endParaRPr lang="en-US" sz="3200" b="1" dirty="0">
              <a:solidFill>
                <a:srgbClr val="0070C0"/>
              </a:solidFill>
            </a:endParaRPr>
          </a:p>
        </p:txBody>
      </p:sp>
      <p:sp>
        <p:nvSpPr>
          <p:cNvPr id="3" name="Content Placeholder 2"/>
          <p:cNvSpPr>
            <a:spLocks noGrp="1"/>
          </p:cNvSpPr>
          <p:nvPr>
            <p:ph idx="1"/>
          </p:nvPr>
        </p:nvSpPr>
        <p:spPr>
          <a:xfrm>
            <a:off x="457200" y="1371600"/>
            <a:ext cx="8229600" cy="4959209"/>
          </a:xfrm>
        </p:spPr>
        <p:txBody>
          <a:bodyPr>
            <a:normAutofit/>
          </a:bodyPr>
          <a:lstStyle/>
          <a:p>
            <a:pPr algn="just"/>
            <a:r>
              <a:rPr lang="en-US" sz="2400" b="1" dirty="0" smtClean="0"/>
              <a:t>ECAALYX – Enhanced Complete Ambient Assisted Living Experiment. </a:t>
            </a:r>
          </a:p>
          <a:p>
            <a:pPr algn="just"/>
            <a:r>
              <a:rPr lang="en-US" sz="2400" b="1" dirty="0" smtClean="0"/>
              <a:t>ECAALYX is a an android application funded by the European Union.</a:t>
            </a:r>
            <a:endParaRPr lang="en-US" sz="2400" b="1" dirty="0"/>
          </a:p>
          <a:p>
            <a:pPr algn="just"/>
            <a:r>
              <a:rPr lang="en-US" sz="2400" b="1" dirty="0" smtClean="0"/>
              <a:t>ECAALYX was developed to monitor 24/7 the health and well being of the healthy old people.</a:t>
            </a:r>
          </a:p>
          <a:p>
            <a:pPr algn="just"/>
            <a:r>
              <a:rPr lang="en-US" sz="2400" b="1" dirty="0" smtClean="0"/>
              <a:t>This application gathers data periodically, analysis them and conveys to the caretaker as per need.</a:t>
            </a:r>
          </a:p>
          <a:p>
            <a:pPr algn="just"/>
            <a:r>
              <a:rPr lang="en-US" sz="2400" b="1" dirty="0" smtClean="0"/>
              <a:t>The application gathers clinical and non clinical data like Heart </a:t>
            </a:r>
            <a:r>
              <a:rPr lang="en-US" sz="2400" b="1" dirty="0"/>
              <a:t>R</a:t>
            </a:r>
            <a:r>
              <a:rPr lang="en-US" sz="2400" b="1" dirty="0" smtClean="0"/>
              <a:t>ate, Temperature, body weight, glucose levels, GPS location of the person.</a:t>
            </a:r>
            <a:endParaRPr lang="en-US" sz="2400" b="1" dirty="0"/>
          </a:p>
        </p:txBody>
      </p:sp>
    </p:spTree>
    <p:extLst>
      <p:ext uri="{BB962C8B-B14F-4D97-AF65-F5344CB8AC3E}">
        <p14:creationId xmlns:p14="http://schemas.microsoft.com/office/powerpoint/2010/main" val="673202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42686"/>
          </a:xfrm>
        </p:spPr>
        <p:txBody>
          <a:bodyPr>
            <a:normAutofit fontScale="92500" lnSpcReduction="10000"/>
          </a:bodyPr>
          <a:lstStyle/>
          <a:p>
            <a:pPr marL="0" indent="0" algn="ctr">
              <a:buNone/>
            </a:pPr>
            <a:r>
              <a:rPr lang="en-US" sz="3500" b="1" dirty="0" err="1" smtClean="0">
                <a:solidFill>
                  <a:srgbClr val="0070C0"/>
                </a:solidFill>
              </a:rPr>
              <a:t>Contd</a:t>
            </a:r>
            <a:r>
              <a:rPr lang="en-US" sz="3500" b="1" dirty="0" smtClean="0">
                <a:solidFill>
                  <a:srgbClr val="0070C0"/>
                </a:solidFill>
              </a:rPr>
              <a:t>…</a:t>
            </a:r>
            <a:endParaRPr lang="en-US" sz="3500" b="1" dirty="0">
              <a:solidFill>
                <a:srgbClr val="0070C0"/>
              </a:solidFill>
            </a:endParaRPr>
          </a:p>
          <a:p>
            <a:pPr marL="0" indent="0" algn="just">
              <a:buNone/>
            </a:pPr>
            <a:endParaRPr lang="en-US" sz="2400" b="1" dirty="0" smtClean="0"/>
          </a:p>
          <a:p>
            <a:pPr algn="just"/>
            <a:r>
              <a:rPr lang="en-US" sz="2400" b="1" dirty="0" smtClean="0"/>
              <a:t>Some of the sensors are built into the device, some fixed sensors at the persons house and others are wearable.</a:t>
            </a:r>
          </a:p>
          <a:p>
            <a:pPr algn="just"/>
            <a:r>
              <a:rPr lang="en-US" sz="2400" b="1" dirty="0" smtClean="0"/>
              <a:t>The sensors mainly used are accelerometers (for fall detection), GPS, glucose meters, ECG monitors etc.</a:t>
            </a:r>
          </a:p>
          <a:p>
            <a:pPr algn="just"/>
            <a:r>
              <a:rPr lang="en-US" sz="2400" b="1" dirty="0" smtClean="0"/>
              <a:t>The mobile device autonomously collects this data and uploads it to the website of a caretaker where the decision can be taken the caretaker to call the emergency services.</a:t>
            </a:r>
          </a:p>
          <a:p>
            <a:pPr algn="just"/>
            <a:r>
              <a:rPr lang="en-US" sz="2400" b="1" dirty="0" smtClean="0"/>
              <a:t>This application leverages the GPS to track the location of the person and alerts the caretaker when ever the person has wanders out of a predefined range. </a:t>
            </a:r>
          </a:p>
          <a:p>
            <a:pPr algn="just"/>
            <a:r>
              <a:rPr lang="en-US" sz="2400" b="1" dirty="0" smtClean="0"/>
              <a:t>The GPS location is also used in a novel way to check if the data recorded at a particular location is similar to the previous recorded data for the same place.</a:t>
            </a:r>
          </a:p>
          <a:p>
            <a:pPr algn="just"/>
            <a:endParaRPr lang="en-US" sz="2400" b="1" dirty="0" smtClean="0"/>
          </a:p>
        </p:txBody>
      </p:sp>
    </p:spTree>
    <p:extLst>
      <p:ext uri="{BB962C8B-B14F-4D97-AF65-F5344CB8AC3E}">
        <p14:creationId xmlns:p14="http://schemas.microsoft.com/office/powerpoint/2010/main" val="12510357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29200"/>
          </a:xfrm>
        </p:spPr>
        <p:txBody>
          <a:bodyPr>
            <a:normAutofit lnSpcReduction="10000"/>
          </a:bodyPr>
          <a:lstStyle/>
          <a:p>
            <a:pPr marL="0" indent="0" algn="just">
              <a:buNone/>
            </a:pPr>
            <a:r>
              <a:rPr lang="en-US" sz="3200" b="1" dirty="0" smtClean="0">
                <a:solidFill>
                  <a:srgbClr val="0070C0"/>
                </a:solidFill>
              </a:rPr>
              <a:t>What Is The Current Face Of Health Monitoring?</a:t>
            </a:r>
            <a:r>
              <a:rPr lang="en-US" sz="2400" b="1" dirty="0">
                <a:solidFill>
                  <a:srgbClr val="000000"/>
                </a:solidFill>
              </a:rPr>
              <a:t/>
            </a:r>
            <a:br>
              <a:rPr lang="en-US" sz="2400" b="1" dirty="0">
                <a:solidFill>
                  <a:srgbClr val="000000"/>
                </a:solidFill>
              </a:rPr>
            </a:br>
            <a:endParaRPr lang="en-US" sz="2400" b="1" dirty="0">
              <a:solidFill>
                <a:srgbClr val="000000"/>
              </a:solidFill>
            </a:endParaRPr>
          </a:p>
          <a:p>
            <a:pPr marL="342900" indent="-342900" algn="just">
              <a:buFont typeface="Arial"/>
              <a:buChar char="•"/>
            </a:pPr>
            <a:r>
              <a:rPr lang="en-US" sz="2400" b="1" dirty="0" smtClean="0"/>
              <a:t>Health </a:t>
            </a:r>
            <a:r>
              <a:rPr lang="en-US" sz="2400" b="1" dirty="0"/>
              <a:t>monitoring is no longer for the </a:t>
            </a:r>
            <a:r>
              <a:rPr lang="en-US" sz="2400" b="1" dirty="0" smtClean="0"/>
              <a:t>physicians </a:t>
            </a:r>
            <a:r>
              <a:rPr lang="en-US" sz="2400" b="1" dirty="0"/>
              <a:t>or hospitals.</a:t>
            </a:r>
          </a:p>
          <a:p>
            <a:pPr marL="342900" indent="-342900" algn="just">
              <a:buFont typeface="Arial"/>
              <a:buChar char="•"/>
            </a:pPr>
            <a:r>
              <a:rPr lang="en-US" sz="2400" b="1" dirty="0"/>
              <a:t>It is no longer for people with chronic diseases.</a:t>
            </a:r>
          </a:p>
          <a:p>
            <a:pPr marL="342900" indent="-342900" algn="just">
              <a:buFont typeface="Arial"/>
              <a:buChar char="•"/>
            </a:pPr>
            <a:r>
              <a:rPr lang="en-US" sz="2400" b="1" dirty="0"/>
              <a:t>Monitoring for all ages.</a:t>
            </a:r>
          </a:p>
          <a:p>
            <a:pPr marL="342900" indent="-342900" algn="just">
              <a:buFont typeface="Arial"/>
              <a:buChar char="•"/>
            </a:pPr>
            <a:r>
              <a:rPr lang="en-US" sz="2400" b="1" dirty="0"/>
              <a:t>People showing interest in self diagnosis before spending on a doctor.</a:t>
            </a:r>
            <a:endParaRPr lang="en-US" sz="2400" dirty="0"/>
          </a:p>
          <a:p>
            <a:pPr marL="342900" indent="-342900" algn="just">
              <a:buFont typeface="Arial"/>
              <a:buChar char="•"/>
            </a:pPr>
            <a:r>
              <a:rPr lang="en-US" sz="2400" b="1" dirty="0"/>
              <a:t>Cost effective.</a:t>
            </a:r>
          </a:p>
          <a:p>
            <a:pPr marL="342900" indent="-342900" algn="just">
              <a:buFont typeface="Arial"/>
              <a:buChar char="•"/>
            </a:pPr>
            <a:r>
              <a:rPr lang="en-US" sz="2400" b="1" dirty="0"/>
              <a:t>Sophisticated devices.</a:t>
            </a:r>
          </a:p>
          <a:p>
            <a:pPr marL="342900" indent="-342900" algn="just">
              <a:buFont typeface="Arial"/>
              <a:buChar char="•"/>
            </a:pPr>
            <a:r>
              <a:rPr lang="en-US" sz="2400" b="1" dirty="0"/>
              <a:t>Better networking stack.</a:t>
            </a:r>
          </a:p>
          <a:p>
            <a:pPr marL="0" indent="0">
              <a:buNone/>
            </a:pPr>
            <a:endParaRPr lang="en-US" sz="2400" b="1" dirty="0"/>
          </a:p>
        </p:txBody>
      </p:sp>
    </p:spTree>
    <p:extLst>
      <p:ext uri="{BB962C8B-B14F-4D97-AF65-F5344CB8AC3E}">
        <p14:creationId xmlns:p14="http://schemas.microsoft.com/office/powerpoint/2010/main" val="41310106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25525"/>
          </a:xfrm>
        </p:spPr>
        <p:txBody>
          <a:bodyPr>
            <a:normAutofit/>
          </a:bodyPr>
          <a:lstStyle/>
          <a:p>
            <a:pPr marL="0" indent="0" algn="ctr">
              <a:buNone/>
            </a:pPr>
            <a:r>
              <a:rPr lang="en-US" sz="3200" b="1" dirty="0" err="1" smtClean="0">
                <a:solidFill>
                  <a:srgbClr val="0070C0"/>
                </a:solidFill>
              </a:rPr>
              <a:t>Contd</a:t>
            </a:r>
            <a:r>
              <a:rPr lang="en-US" sz="3200" b="1" dirty="0" smtClean="0">
                <a:solidFill>
                  <a:srgbClr val="0070C0"/>
                </a:solidFill>
              </a:rPr>
              <a:t>…</a:t>
            </a:r>
            <a:endParaRPr lang="en-US" sz="3200" b="1" dirty="0" smtClean="0">
              <a:solidFill>
                <a:srgbClr val="0070C0"/>
              </a:solidFill>
            </a:endParaRPr>
          </a:p>
          <a:p>
            <a:pPr marL="0" indent="0" algn="just">
              <a:buNone/>
            </a:pPr>
            <a:endParaRPr lang="en-US" sz="2400" b="1" dirty="0" smtClean="0"/>
          </a:p>
          <a:p>
            <a:pPr algn="just"/>
            <a:r>
              <a:rPr lang="en-US" sz="2400" b="1" dirty="0" smtClean="0"/>
              <a:t>Assist in independent living of the people.</a:t>
            </a:r>
          </a:p>
          <a:p>
            <a:pPr algn="just"/>
            <a:r>
              <a:rPr lang="en-US" sz="2400" b="1" dirty="0" smtClean="0"/>
              <a:t>Smarter communication with medical personnel.</a:t>
            </a:r>
          </a:p>
          <a:p>
            <a:pPr algn="just"/>
            <a:r>
              <a:rPr lang="en-US" sz="2400" b="1" dirty="0" smtClean="0"/>
              <a:t>Large data for agencies to mine upon and research for patterns and solve complex problems.</a:t>
            </a:r>
          </a:p>
          <a:p>
            <a:pPr algn="just"/>
            <a:r>
              <a:rPr lang="en-US" sz="2400" b="1" dirty="0" smtClean="0"/>
              <a:t>Set up med camps in remote areas of the world and provide diagnosis.</a:t>
            </a:r>
          </a:p>
          <a:p>
            <a:pPr algn="just"/>
            <a:r>
              <a:rPr lang="en-US" sz="2400" b="1" dirty="0" smtClean="0"/>
              <a:t>Cheaper add on devices with sensing capabilities.</a:t>
            </a:r>
          </a:p>
          <a:p>
            <a:pPr algn="just"/>
            <a:r>
              <a:rPr lang="en-US" sz="2400" b="1" dirty="0" smtClean="0"/>
              <a:t>Building social networks.</a:t>
            </a:r>
          </a:p>
          <a:p>
            <a:pPr algn="just"/>
            <a:r>
              <a:rPr lang="en-US" sz="2400" b="1" dirty="0" smtClean="0"/>
              <a:t>Improved mobility of users and better connectivity.</a:t>
            </a:r>
          </a:p>
          <a:p>
            <a:pPr algn="just"/>
            <a:r>
              <a:rPr lang="en-US" sz="2400" b="1" dirty="0" smtClean="0"/>
              <a:t>Scope for better and improved Interfaces.</a:t>
            </a:r>
          </a:p>
          <a:p>
            <a:pPr marL="0" indent="0">
              <a:buNone/>
            </a:pPr>
            <a:endParaRPr lang="en-US" sz="2400" dirty="0"/>
          </a:p>
          <a:p>
            <a:pPr marL="0" indent="0">
              <a:buNone/>
            </a:pPr>
            <a:endParaRPr lang="en-US" sz="2400" b="1" dirty="0" smtClean="0"/>
          </a:p>
        </p:txBody>
      </p:sp>
    </p:spTree>
    <p:extLst>
      <p:ext uri="{BB962C8B-B14F-4D97-AF65-F5344CB8AC3E}">
        <p14:creationId xmlns:p14="http://schemas.microsoft.com/office/powerpoint/2010/main" val="2073450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56488"/>
          </a:xfrm>
        </p:spPr>
        <p:txBody>
          <a:bodyPr>
            <a:noAutofit/>
          </a:bodyPr>
          <a:lstStyle/>
          <a:p>
            <a:pPr algn="ctr"/>
            <a:r>
              <a:rPr lang="en-US" sz="3200" b="1" dirty="0">
                <a:solidFill>
                  <a:srgbClr val="0070C0"/>
                </a:solidFill>
              </a:rPr>
              <a:t>D</a:t>
            </a:r>
            <a:r>
              <a:rPr lang="en-US" sz="3200" b="1" dirty="0" smtClean="0">
                <a:solidFill>
                  <a:srgbClr val="0070C0"/>
                </a:solidFill>
              </a:rPr>
              <a:t>isadvantages of Mobile </a:t>
            </a:r>
            <a:r>
              <a:rPr lang="en-US" sz="3200" b="1" dirty="0">
                <a:solidFill>
                  <a:srgbClr val="0070C0"/>
                </a:solidFill>
              </a:rPr>
              <a:t>H</a:t>
            </a:r>
            <a:r>
              <a:rPr lang="en-US" sz="3200" b="1" dirty="0" smtClean="0">
                <a:solidFill>
                  <a:srgbClr val="0070C0"/>
                </a:solidFill>
              </a:rPr>
              <a:t>ealth </a:t>
            </a:r>
            <a:br>
              <a:rPr lang="en-US" sz="3200" b="1" dirty="0" smtClean="0">
                <a:solidFill>
                  <a:srgbClr val="0070C0"/>
                </a:solidFill>
              </a:rPr>
            </a:br>
            <a:r>
              <a:rPr lang="en-US" sz="3200" b="1" dirty="0" smtClean="0">
                <a:solidFill>
                  <a:srgbClr val="0070C0"/>
                </a:solidFill>
              </a:rPr>
              <a:t>Monitoring</a:t>
            </a:r>
            <a:endParaRPr lang="en-US" sz="3200" b="1" dirty="0">
              <a:solidFill>
                <a:srgbClr val="0070C0"/>
              </a:solidFill>
            </a:endParaRPr>
          </a:p>
        </p:txBody>
      </p:sp>
      <p:sp>
        <p:nvSpPr>
          <p:cNvPr id="3" name="Content Placeholder 2"/>
          <p:cNvSpPr>
            <a:spLocks noGrp="1"/>
          </p:cNvSpPr>
          <p:nvPr>
            <p:ph idx="1"/>
          </p:nvPr>
        </p:nvSpPr>
        <p:spPr>
          <a:xfrm>
            <a:off x="457200" y="1828800"/>
            <a:ext cx="8229600" cy="4444722"/>
          </a:xfrm>
        </p:spPr>
        <p:txBody>
          <a:bodyPr>
            <a:normAutofit lnSpcReduction="10000"/>
          </a:bodyPr>
          <a:lstStyle/>
          <a:p>
            <a:pPr algn="just"/>
            <a:r>
              <a:rPr lang="en-US" sz="2400" b="1" dirty="0" smtClean="0"/>
              <a:t>The apps are not always designed with end users in mind.</a:t>
            </a:r>
          </a:p>
          <a:p>
            <a:pPr algn="just"/>
            <a:r>
              <a:rPr lang="en-US" sz="2400" b="1" dirty="0" smtClean="0"/>
              <a:t>The usage of the smart phones can be over whelming to older patients.</a:t>
            </a:r>
          </a:p>
          <a:p>
            <a:pPr algn="just"/>
            <a:r>
              <a:rPr lang="en-US" sz="2400" b="1" dirty="0" smtClean="0"/>
              <a:t>The apps may be useable to some set of users due to disabilities (ex: color blindness)</a:t>
            </a:r>
          </a:p>
          <a:p>
            <a:pPr algn="just"/>
            <a:r>
              <a:rPr lang="en-US" sz="2400" b="1" dirty="0" smtClean="0"/>
              <a:t>The devices are considered to be present always with the end user while tracking.</a:t>
            </a:r>
          </a:p>
          <a:p>
            <a:pPr algn="just"/>
            <a:r>
              <a:rPr lang="en-US" sz="2400" b="1" dirty="0" smtClean="0"/>
              <a:t>The current applications may not be useful if the user the user is unconscious.  </a:t>
            </a:r>
          </a:p>
          <a:p>
            <a:pPr algn="just"/>
            <a:r>
              <a:rPr lang="en-US" sz="2400" b="1" dirty="0" smtClean="0"/>
              <a:t>The apps must be explicitly started by the user for tracking.</a:t>
            </a:r>
          </a:p>
        </p:txBody>
      </p:sp>
    </p:spTree>
    <p:extLst>
      <p:ext uri="{BB962C8B-B14F-4D97-AF65-F5344CB8AC3E}">
        <p14:creationId xmlns:p14="http://schemas.microsoft.com/office/powerpoint/2010/main" val="41299202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2249"/>
            <a:ext cx="8229600" cy="5645653"/>
          </a:xfrm>
        </p:spPr>
        <p:txBody>
          <a:bodyPr>
            <a:normAutofit lnSpcReduction="10000"/>
          </a:bodyPr>
          <a:lstStyle/>
          <a:p>
            <a:pPr marL="0" indent="0" algn="ctr">
              <a:buNone/>
            </a:pPr>
            <a:r>
              <a:rPr lang="en-US" sz="3200" b="1" dirty="0" err="1" smtClean="0">
                <a:solidFill>
                  <a:srgbClr val="0070C0"/>
                </a:solidFill>
              </a:rPr>
              <a:t>Contd</a:t>
            </a:r>
            <a:r>
              <a:rPr lang="en-US" sz="3200" b="1" dirty="0" smtClean="0">
                <a:solidFill>
                  <a:srgbClr val="0070C0"/>
                </a:solidFill>
              </a:rPr>
              <a:t>…</a:t>
            </a:r>
            <a:endParaRPr lang="en-US" sz="3200" b="1" dirty="0" smtClean="0">
              <a:solidFill>
                <a:srgbClr val="0070C0"/>
              </a:solidFill>
            </a:endParaRPr>
          </a:p>
          <a:p>
            <a:pPr marL="0" indent="0" algn="just">
              <a:buNone/>
            </a:pPr>
            <a:endParaRPr lang="en-US" sz="2400" b="1" dirty="0" smtClean="0"/>
          </a:p>
          <a:p>
            <a:pPr algn="just"/>
            <a:r>
              <a:rPr lang="en-US" sz="2400" b="1" dirty="0" smtClean="0"/>
              <a:t>Most of the applications need private data to help the users.</a:t>
            </a:r>
          </a:p>
          <a:p>
            <a:pPr algn="just"/>
            <a:r>
              <a:rPr lang="en-US" sz="2400" b="1" dirty="0" smtClean="0"/>
              <a:t>The users are skeptical about providing personal data to third party applications.</a:t>
            </a:r>
          </a:p>
          <a:p>
            <a:pPr algn="just"/>
            <a:r>
              <a:rPr lang="en-US" sz="2400" b="1" dirty="0" smtClean="0"/>
              <a:t>The smart phones being used currently have limited battery life and the apps are of no use if the device turns off. So there is need for low power consuming apps.</a:t>
            </a:r>
          </a:p>
          <a:p>
            <a:pPr algn="just"/>
            <a:r>
              <a:rPr lang="en-US" sz="2400" b="1" dirty="0" smtClean="0"/>
              <a:t>Most of the applications require a network to convey the emergency data and the framework is not so robust in remote areas where the network is not proper. </a:t>
            </a:r>
          </a:p>
        </p:txBody>
      </p:sp>
    </p:spTree>
    <p:extLst>
      <p:ext uri="{BB962C8B-B14F-4D97-AF65-F5344CB8AC3E}">
        <p14:creationId xmlns:p14="http://schemas.microsoft.com/office/powerpoint/2010/main" val="3080418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25525"/>
          </a:xfrm>
        </p:spPr>
        <p:txBody>
          <a:bodyPr>
            <a:normAutofit fontScale="92500" lnSpcReduction="10000"/>
          </a:bodyPr>
          <a:lstStyle/>
          <a:p>
            <a:pPr marL="0" indent="0" algn="ctr">
              <a:buNone/>
            </a:pPr>
            <a:r>
              <a:rPr lang="en-US" sz="3500" b="1" dirty="0" smtClean="0">
                <a:solidFill>
                  <a:srgbClr val="0070C0"/>
                </a:solidFill>
              </a:rPr>
              <a:t>Addressing Some Issues In Mobile Health Monitoring</a:t>
            </a:r>
            <a:endParaRPr lang="en-US" sz="3500" b="1" dirty="0" smtClean="0">
              <a:solidFill>
                <a:srgbClr val="0070C0"/>
              </a:solidFill>
            </a:endParaRPr>
          </a:p>
          <a:p>
            <a:pPr marL="0" indent="0" algn="just">
              <a:buNone/>
            </a:pPr>
            <a:endParaRPr lang="en-US" sz="2400" b="1" dirty="0" smtClean="0"/>
          </a:p>
          <a:p>
            <a:pPr algn="just"/>
            <a:r>
              <a:rPr lang="en-US" sz="2400" b="1" dirty="0" smtClean="0"/>
              <a:t>The main issue for the health monitoring systems today is although they have a great set of functionalities and provide numerous services they are still over whelming for an end user because they are not targeted at a generic audience. Below are some pointers -</a:t>
            </a:r>
          </a:p>
          <a:p>
            <a:pPr marL="457200" indent="-457200" algn="just">
              <a:buFont typeface="+mj-lt"/>
              <a:buAutoNum type="alphaLcPeriod"/>
            </a:pPr>
            <a:r>
              <a:rPr lang="en-US" sz="2400" b="1" dirty="0" smtClean="0"/>
              <a:t>The Applications must be developed with by employing actual patients for testing and steer the direction of the scope of the application.</a:t>
            </a:r>
          </a:p>
          <a:p>
            <a:pPr marL="457200" indent="-457200" algn="just">
              <a:buFont typeface="+mj-lt"/>
              <a:buAutoNum type="alphaLcPeriod"/>
            </a:pPr>
            <a:r>
              <a:rPr lang="en-US" sz="2400" b="1" dirty="0" smtClean="0"/>
              <a:t>The Older people have trouble using the application on smart phones. This can be solved by mimicking the interface of the the application with a well known interface for the old people. So extensive design research should be done.</a:t>
            </a:r>
          </a:p>
          <a:p>
            <a:pPr marL="0" indent="0" algn="just">
              <a:buNone/>
            </a:pPr>
            <a:endParaRPr lang="en-US" sz="2400" b="1" dirty="0"/>
          </a:p>
          <a:p>
            <a:pPr marL="0" indent="0" algn="just">
              <a:buNone/>
            </a:pPr>
            <a:endParaRPr lang="en-US" sz="2400" b="1" dirty="0"/>
          </a:p>
        </p:txBody>
      </p:sp>
    </p:spTree>
    <p:extLst>
      <p:ext uri="{BB962C8B-B14F-4D97-AF65-F5344CB8AC3E}">
        <p14:creationId xmlns:p14="http://schemas.microsoft.com/office/powerpoint/2010/main" val="2932085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53000"/>
          </a:xfrm>
        </p:spPr>
        <p:txBody>
          <a:bodyPr>
            <a:normAutofit fontScale="92500" lnSpcReduction="20000"/>
          </a:bodyPr>
          <a:lstStyle/>
          <a:p>
            <a:pPr algn="just"/>
            <a:r>
              <a:rPr lang="en-US" sz="2400" b="1" dirty="0" smtClean="0"/>
              <a:t>Privacy is one of the major issue in these health monitoring applications. A protocol should be built which allows the user to set the level of visibility of his personal data based on the personnel accessing his data during cases of emergency.</a:t>
            </a:r>
          </a:p>
          <a:p>
            <a:pPr algn="just"/>
            <a:r>
              <a:rPr lang="en-US" sz="2400" b="1" dirty="0" smtClean="0"/>
              <a:t>The need of low power consumption devices is at an all time high. With the invention of various ad-hoc devices that gather various data of the human body, they need to be controlled and maintained by a smart phone and this causes battery drain. </a:t>
            </a:r>
            <a:endParaRPr lang="en-US" sz="2400" b="1" dirty="0"/>
          </a:p>
          <a:p>
            <a:pPr algn="just"/>
            <a:r>
              <a:rPr lang="en-US" sz="2400" b="1" dirty="0" smtClean="0"/>
              <a:t>In remote areas or other disaster areas the ad-hoc communication is the only way of communication so the health monitoring applications should leverage this technology too. Using fall back techniques like </a:t>
            </a:r>
            <a:r>
              <a:rPr lang="en-US" sz="2400" b="1" dirty="0" err="1" smtClean="0"/>
              <a:t>wi-fi</a:t>
            </a:r>
            <a:r>
              <a:rPr lang="en-US" sz="2400" b="1" dirty="0" smtClean="0"/>
              <a:t> direct, </a:t>
            </a:r>
            <a:r>
              <a:rPr lang="en-US" sz="2400" b="1" dirty="0" err="1" smtClean="0"/>
              <a:t>bluetooth</a:t>
            </a:r>
            <a:r>
              <a:rPr lang="en-US" sz="2400" b="1" dirty="0" smtClean="0"/>
              <a:t> can be used to transmit the data to the servers causing the device to try its best to log the data at the health server.</a:t>
            </a:r>
          </a:p>
        </p:txBody>
      </p:sp>
    </p:spTree>
    <p:extLst>
      <p:ext uri="{BB962C8B-B14F-4D97-AF65-F5344CB8AC3E}">
        <p14:creationId xmlns:p14="http://schemas.microsoft.com/office/powerpoint/2010/main" val="3591750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1"/>
            <a:ext cx="8229600" cy="5410200"/>
          </a:xfrm>
        </p:spPr>
        <p:txBody>
          <a:bodyPr>
            <a:normAutofit/>
          </a:bodyPr>
          <a:lstStyle/>
          <a:p>
            <a:pPr marL="0" indent="0" algn="ctr">
              <a:buNone/>
            </a:pPr>
            <a:r>
              <a:rPr lang="en-US" sz="3200" b="1" dirty="0" smtClean="0">
                <a:solidFill>
                  <a:srgbClr val="0070C0"/>
                </a:solidFill>
              </a:rPr>
              <a:t>Conclusion</a:t>
            </a:r>
            <a:endParaRPr lang="en-US" sz="3200" b="1" dirty="0" smtClean="0">
              <a:solidFill>
                <a:srgbClr val="0070C0"/>
              </a:solidFill>
            </a:endParaRPr>
          </a:p>
          <a:p>
            <a:pPr marL="0" indent="0" algn="ctr">
              <a:buNone/>
            </a:pPr>
            <a:endParaRPr lang="en-US" sz="2400" b="1" dirty="0" smtClean="0"/>
          </a:p>
          <a:p>
            <a:pPr marL="0" indent="0" algn="just">
              <a:buNone/>
            </a:pPr>
            <a:r>
              <a:rPr lang="en-US" sz="2400" b="1" dirty="0" smtClean="0"/>
              <a:t>Through this presentation we have given a overview of the various works done in mobile health and some differences between them. </a:t>
            </a:r>
            <a:endParaRPr lang="en-US" sz="2400" b="1" dirty="0"/>
          </a:p>
          <a:p>
            <a:pPr marL="0" indent="0" algn="just">
              <a:buNone/>
            </a:pPr>
            <a:r>
              <a:rPr lang="en-US" sz="2400" b="1" dirty="0" smtClean="0"/>
              <a:t>There is a high penetration in the health sector with the advent of new range of smart phones and better customizable OS.</a:t>
            </a:r>
          </a:p>
          <a:p>
            <a:pPr marL="0" indent="0" algn="just">
              <a:buNone/>
            </a:pPr>
            <a:r>
              <a:rPr lang="en-US" sz="2400" b="1" dirty="0" smtClean="0"/>
              <a:t>Mobile health monitoring system is here to stay for the future.</a:t>
            </a:r>
          </a:p>
          <a:p>
            <a:pPr marL="0" indent="0" algn="just">
              <a:buNone/>
            </a:pPr>
            <a:r>
              <a:rPr lang="en-US" sz="2400" b="1" dirty="0" smtClean="0"/>
              <a:t>Mobile health is not just monitoring, it will and should grow as a user community to help each other and serve efficiently during emergency situations.</a:t>
            </a:r>
          </a:p>
          <a:p>
            <a:pPr marL="0" indent="0" algn="just">
              <a:buNone/>
            </a:pPr>
            <a:endParaRPr lang="en-US" sz="2400" b="1" dirty="0"/>
          </a:p>
        </p:txBody>
      </p:sp>
    </p:spTree>
    <p:extLst>
      <p:ext uri="{BB962C8B-B14F-4D97-AF65-F5344CB8AC3E}">
        <p14:creationId xmlns:p14="http://schemas.microsoft.com/office/powerpoint/2010/main" val="2606971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rgbClr val="0070C0"/>
                </a:solidFill>
              </a:rPr>
              <a:t>References</a:t>
            </a:r>
            <a:endParaRPr lang="en-US" sz="3200" dirty="0">
              <a:solidFill>
                <a:srgbClr val="0070C0"/>
              </a:solidFill>
            </a:endParaRPr>
          </a:p>
        </p:txBody>
      </p:sp>
      <p:sp>
        <p:nvSpPr>
          <p:cNvPr id="3" name="Content Placeholder 2"/>
          <p:cNvSpPr>
            <a:spLocks noGrp="1"/>
          </p:cNvSpPr>
          <p:nvPr>
            <p:ph idx="1"/>
          </p:nvPr>
        </p:nvSpPr>
        <p:spPr/>
        <p:txBody>
          <a:bodyPr>
            <a:normAutofit lnSpcReduction="10000"/>
          </a:bodyPr>
          <a:lstStyle/>
          <a:p>
            <a:r>
              <a:rPr lang="en-US" sz="1600" dirty="0"/>
              <a:t>1. </a:t>
            </a:r>
            <a:r>
              <a:rPr lang="en-US" sz="1600" b="1" dirty="0"/>
              <a:t>http://</a:t>
            </a:r>
            <a:r>
              <a:rPr lang="en-US" sz="1600" b="1" dirty="0" smtClean="0"/>
              <a:t>www.chcf.org/publications/2010/04/how-smartphones-are-changing-health-care-forconsumers-and-providers</a:t>
            </a:r>
            <a:r>
              <a:rPr lang="en-US" sz="1600" dirty="0" smtClean="0"/>
              <a:t>.</a:t>
            </a:r>
            <a:endParaRPr lang="en-US" sz="1600" dirty="0"/>
          </a:p>
          <a:p>
            <a:endParaRPr lang="en-US" sz="1600" dirty="0" smtClean="0"/>
          </a:p>
          <a:p>
            <a:r>
              <a:rPr lang="en-US" sz="1600" dirty="0" smtClean="0"/>
              <a:t>2</a:t>
            </a:r>
            <a:r>
              <a:rPr lang="en-US" sz="1600" dirty="0"/>
              <a:t>. E. </a:t>
            </a:r>
            <a:r>
              <a:rPr lang="en-US" sz="1600" dirty="0" err="1"/>
              <a:t>Jovanov</a:t>
            </a:r>
            <a:r>
              <a:rPr lang="en-US" sz="1600" dirty="0"/>
              <a:t> A. </a:t>
            </a:r>
            <a:r>
              <a:rPr lang="en-US" sz="1600" dirty="0" err="1"/>
              <a:t>Milenkovic</a:t>
            </a:r>
            <a:r>
              <a:rPr lang="en-US" sz="1600" dirty="0"/>
              <a:t> C. Otto P. C. De </a:t>
            </a:r>
            <a:r>
              <a:rPr lang="en-US" sz="1600" dirty="0" err="1"/>
              <a:t>Groen</a:t>
            </a:r>
            <a:r>
              <a:rPr lang="en-US" sz="1600" dirty="0"/>
              <a:t>, </a:t>
            </a:r>
            <a:r>
              <a:rPr lang="en-US" sz="1600" dirty="0" smtClean="0"/>
              <a:t>“</a:t>
            </a:r>
            <a:r>
              <a:rPr lang="en-US" sz="1600" b="1" dirty="0" smtClean="0"/>
              <a:t>A </a:t>
            </a:r>
            <a:r>
              <a:rPr lang="en-US" sz="1600" b="1" dirty="0"/>
              <a:t>wireless body area network </a:t>
            </a:r>
            <a:r>
              <a:rPr lang="en-US" sz="1600" b="1" dirty="0" smtClean="0"/>
              <a:t>of intelligent motion sensors </a:t>
            </a:r>
            <a:r>
              <a:rPr lang="en-US" sz="1600" b="1" dirty="0"/>
              <a:t>for computer assisted physical </a:t>
            </a:r>
            <a:r>
              <a:rPr lang="en-US" sz="1600" b="1" dirty="0" smtClean="0"/>
              <a:t>rehabilitation</a:t>
            </a:r>
            <a:r>
              <a:rPr lang="en-US" sz="1600" dirty="0" smtClean="0"/>
              <a:t>”, </a:t>
            </a:r>
            <a:r>
              <a:rPr lang="en-US" sz="1600" dirty="0"/>
              <a:t>Journal </a:t>
            </a:r>
            <a:r>
              <a:rPr lang="en-US" sz="1600" dirty="0" smtClean="0"/>
              <a:t>of </a:t>
            </a:r>
            <a:r>
              <a:rPr lang="en-US" sz="1600" dirty="0" err="1" smtClean="0"/>
              <a:t>NeuroEngineering</a:t>
            </a:r>
            <a:r>
              <a:rPr lang="en-US" sz="1600" dirty="0" smtClean="0"/>
              <a:t> </a:t>
            </a:r>
            <a:r>
              <a:rPr lang="en-US" sz="1600" dirty="0"/>
              <a:t>and Rehabilitation, 2005, vol. 2.</a:t>
            </a:r>
          </a:p>
          <a:p>
            <a:endParaRPr lang="en-US" sz="1600" dirty="0" smtClean="0"/>
          </a:p>
          <a:p>
            <a:r>
              <a:rPr lang="en-US" sz="1600" dirty="0" smtClean="0"/>
              <a:t>3</a:t>
            </a:r>
            <a:r>
              <a:rPr lang="en-US" sz="1600" dirty="0"/>
              <a:t>. D </a:t>
            </a:r>
            <a:r>
              <a:rPr lang="en-US" sz="1600" dirty="0" smtClean="0"/>
              <a:t>Konstantas, A </a:t>
            </a:r>
            <a:r>
              <a:rPr lang="en-US" sz="1600" dirty="0"/>
              <a:t>Van </a:t>
            </a:r>
            <a:r>
              <a:rPr lang="en-US" sz="1600" dirty="0" smtClean="0"/>
              <a:t>Halteren, R </a:t>
            </a:r>
            <a:r>
              <a:rPr lang="en-US" sz="1600" dirty="0" err="1" smtClean="0"/>
              <a:t>Bults</a:t>
            </a:r>
            <a:r>
              <a:rPr lang="en-US" sz="1600" dirty="0" smtClean="0"/>
              <a:t>, </a:t>
            </a:r>
            <a:r>
              <a:rPr lang="en-US" sz="1600" dirty="0"/>
              <a:t>K </a:t>
            </a:r>
            <a:r>
              <a:rPr lang="en-US" sz="1600" dirty="0" err="1" smtClean="0"/>
              <a:t>Wac</a:t>
            </a:r>
            <a:r>
              <a:rPr lang="en-US" sz="1600" dirty="0" smtClean="0"/>
              <a:t>, </a:t>
            </a:r>
            <a:r>
              <a:rPr lang="en-US" sz="1600" dirty="0"/>
              <a:t>V </a:t>
            </a:r>
            <a:r>
              <a:rPr lang="en-US" sz="1600" dirty="0" smtClean="0"/>
              <a:t>Jones, </a:t>
            </a:r>
            <a:r>
              <a:rPr lang="en-US" sz="1600" dirty="0"/>
              <a:t>I </a:t>
            </a:r>
            <a:r>
              <a:rPr lang="en-US" sz="1600" dirty="0" err="1" smtClean="0"/>
              <a:t>Widya</a:t>
            </a:r>
            <a:r>
              <a:rPr lang="en-US" sz="1600" dirty="0" smtClean="0"/>
              <a:t>, </a:t>
            </a:r>
            <a:r>
              <a:rPr lang="en-US" sz="1600" dirty="0"/>
              <a:t>R </a:t>
            </a:r>
            <a:r>
              <a:rPr lang="en-US" sz="1600" dirty="0" smtClean="0"/>
              <a:t>Herzog, “</a:t>
            </a:r>
            <a:r>
              <a:rPr lang="en-US" sz="1600" b="1" dirty="0" smtClean="0"/>
              <a:t>MOBIHEALTH: AMBULANT </a:t>
            </a:r>
            <a:r>
              <a:rPr lang="en-US" sz="1600" b="1" dirty="0"/>
              <a:t>PATIENT MONITORING OVER PUBLIC WIRELESS </a:t>
            </a:r>
            <a:r>
              <a:rPr lang="en-US" sz="1600" b="1" dirty="0" smtClean="0"/>
              <a:t>NETWORKS”</a:t>
            </a:r>
            <a:r>
              <a:rPr lang="en-US" sz="1600" dirty="0" smtClean="0"/>
              <a:t>, Mediterranean </a:t>
            </a:r>
            <a:r>
              <a:rPr lang="en-US" sz="1600" dirty="0"/>
              <a:t>Conference on Medical and Biological Engineering MEDICON 2004</a:t>
            </a:r>
            <a:r>
              <a:rPr lang="en-US" sz="1600" dirty="0" smtClean="0"/>
              <a:t>.</a:t>
            </a:r>
          </a:p>
          <a:p>
            <a:endParaRPr lang="en-US" sz="1600" dirty="0" smtClean="0"/>
          </a:p>
          <a:p>
            <a:pPr algn="just"/>
            <a:r>
              <a:rPr lang="en-US" sz="1600" dirty="0" smtClean="0"/>
              <a:t>4. </a:t>
            </a:r>
            <a:r>
              <a:rPr lang="en-US" sz="1600" dirty="0" err="1"/>
              <a:t>Maged</a:t>
            </a:r>
            <a:r>
              <a:rPr lang="en-US" sz="1600" dirty="0"/>
              <a:t> N </a:t>
            </a:r>
            <a:r>
              <a:rPr lang="en-US" sz="1600" dirty="0" err="1"/>
              <a:t>Kamel</a:t>
            </a:r>
            <a:r>
              <a:rPr lang="en-US" sz="1600" dirty="0"/>
              <a:t>, </a:t>
            </a:r>
            <a:r>
              <a:rPr lang="en-US" sz="1600" dirty="0" err="1"/>
              <a:t>Boulos</a:t>
            </a:r>
            <a:r>
              <a:rPr lang="en-US" sz="1600" dirty="0"/>
              <a:t> Steve Wheeler,  Carlos Tavares, Ray Jones, " </a:t>
            </a:r>
            <a:r>
              <a:rPr lang="en-US" sz="1600" b="1" dirty="0"/>
              <a:t>How Smartphones are changing the face of mobile and participatory healthcare: an overview, with example from </a:t>
            </a:r>
            <a:r>
              <a:rPr lang="en-US" sz="1600" b="1" dirty="0" err="1"/>
              <a:t>eCAALYX</a:t>
            </a:r>
            <a:r>
              <a:rPr lang="en-US" sz="1600" dirty="0"/>
              <a:t>", </a:t>
            </a:r>
            <a:r>
              <a:rPr lang="en-US" sz="1600" dirty="0" err="1"/>
              <a:t>BioMedical</a:t>
            </a:r>
            <a:r>
              <a:rPr lang="en-US" sz="1600" dirty="0"/>
              <a:t> Engineering </a:t>
            </a:r>
            <a:r>
              <a:rPr lang="en-US" sz="1600" dirty="0" err="1" smtClean="0"/>
              <a:t>OnLine</a:t>
            </a:r>
            <a:r>
              <a:rPr lang="en-US" sz="1600" dirty="0" smtClean="0"/>
              <a:t>.</a:t>
            </a:r>
            <a:endParaRPr lang="en-US" sz="1600" dirty="0"/>
          </a:p>
        </p:txBody>
      </p:sp>
    </p:spTree>
    <p:extLst>
      <p:ext uri="{BB962C8B-B14F-4D97-AF65-F5344CB8AC3E}">
        <p14:creationId xmlns:p14="http://schemas.microsoft.com/office/powerpoint/2010/main" val="1956129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rmAutofit/>
          </a:bodyPr>
          <a:lstStyle/>
          <a:p>
            <a:pPr algn="ctr"/>
            <a:r>
              <a:rPr lang="en-US" sz="3200" b="1" dirty="0" smtClean="0">
                <a:solidFill>
                  <a:srgbClr val="0070C0"/>
                </a:solidFill>
              </a:rPr>
              <a:t>Why Health Monitoring?</a:t>
            </a:r>
            <a:endParaRPr lang="en-US" sz="3200" b="1" dirty="0">
              <a:solidFill>
                <a:srgbClr val="0070C0"/>
              </a:solidFill>
            </a:endParaRPr>
          </a:p>
        </p:txBody>
      </p:sp>
      <p:sp>
        <p:nvSpPr>
          <p:cNvPr id="3" name="Content Placeholder 2"/>
          <p:cNvSpPr>
            <a:spLocks noGrp="1"/>
          </p:cNvSpPr>
          <p:nvPr>
            <p:ph idx="1"/>
          </p:nvPr>
        </p:nvSpPr>
        <p:spPr>
          <a:xfrm>
            <a:off x="457200" y="1752600"/>
            <a:ext cx="8229600" cy="4724400"/>
          </a:xfrm>
        </p:spPr>
        <p:txBody>
          <a:bodyPr>
            <a:normAutofit lnSpcReduction="10000"/>
          </a:bodyPr>
          <a:lstStyle/>
          <a:p>
            <a:pPr algn="just">
              <a:spcBef>
                <a:spcPts val="1200"/>
              </a:spcBef>
            </a:pPr>
            <a:r>
              <a:rPr lang="en-US" sz="2400" b="1" dirty="0">
                <a:latin typeface="+mj-lt"/>
              </a:rPr>
              <a:t>Based on World Health </a:t>
            </a:r>
            <a:r>
              <a:rPr lang="en-US" sz="2400" b="1" dirty="0" smtClean="0">
                <a:latin typeface="+mj-lt"/>
              </a:rPr>
              <a:t>Organization’s Statistics </a:t>
            </a:r>
            <a:r>
              <a:rPr lang="en-US" sz="2400" b="1" dirty="0">
                <a:latin typeface="+mj-lt"/>
              </a:rPr>
              <a:t>(WHO) and other sources, chronicle diseases and psychological pressures are behind the death of </a:t>
            </a:r>
            <a:r>
              <a:rPr lang="en-US" sz="2400" b="1" dirty="0" smtClean="0">
                <a:latin typeface="+mj-lt"/>
              </a:rPr>
              <a:t>80% </a:t>
            </a:r>
            <a:r>
              <a:rPr lang="en-US" sz="2400" b="1" dirty="0">
                <a:latin typeface="+mj-lt"/>
              </a:rPr>
              <a:t>of elderly people (</a:t>
            </a:r>
            <a:r>
              <a:rPr lang="en-US" sz="2400" b="1" dirty="0" smtClean="0">
                <a:latin typeface="+mj-lt"/>
              </a:rPr>
              <a:t>e.g</a:t>
            </a:r>
            <a:r>
              <a:rPr lang="en-US" sz="2400" b="1" dirty="0">
                <a:latin typeface="+mj-lt"/>
              </a:rPr>
              <a:t>. in Algeria</a:t>
            </a:r>
            <a:r>
              <a:rPr lang="en-US" sz="2400" b="1" dirty="0" smtClean="0">
                <a:latin typeface="+mj-lt"/>
              </a:rPr>
              <a:t>).</a:t>
            </a:r>
          </a:p>
          <a:p>
            <a:pPr algn="just">
              <a:spcBef>
                <a:spcPts val="1200"/>
              </a:spcBef>
            </a:pPr>
            <a:r>
              <a:rPr lang="en-US" sz="2400" b="1" dirty="0" smtClean="0">
                <a:latin typeface="+mj-lt"/>
              </a:rPr>
              <a:t>The </a:t>
            </a:r>
            <a:r>
              <a:rPr lang="en-US" sz="2400" b="1" dirty="0">
                <a:latin typeface="+mj-lt"/>
              </a:rPr>
              <a:t>greater part of elderly suffer from various chronic </a:t>
            </a:r>
            <a:r>
              <a:rPr lang="en-US" sz="2400" b="1" dirty="0" smtClean="0">
                <a:latin typeface="+mj-lt"/>
              </a:rPr>
              <a:t>diseases.</a:t>
            </a:r>
          </a:p>
          <a:p>
            <a:pPr algn="just">
              <a:spcBef>
                <a:spcPts val="1200"/>
              </a:spcBef>
            </a:pPr>
            <a:r>
              <a:rPr lang="en-US" sz="2400" b="1" dirty="0" smtClean="0">
                <a:latin typeface="+mj-lt"/>
              </a:rPr>
              <a:t>We </a:t>
            </a:r>
            <a:r>
              <a:rPr lang="en-US" sz="2400" b="1" dirty="0">
                <a:latin typeface="+mj-lt"/>
              </a:rPr>
              <a:t>plan to elucidate on how recent advancement in wireless communication and smartphone technology have empowered tremendous improvement in health monitoring services</a:t>
            </a:r>
            <a:r>
              <a:rPr lang="en-US" sz="2400" b="1" dirty="0" smtClean="0">
                <a:latin typeface="+mj-lt"/>
              </a:rPr>
              <a:t>.</a:t>
            </a:r>
          </a:p>
          <a:p>
            <a:pPr algn="just">
              <a:spcBef>
                <a:spcPts val="1200"/>
              </a:spcBef>
            </a:pPr>
            <a:r>
              <a:rPr lang="en-US" sz="2400" b="1" dirty="0" smtClean="0">
                <a:latin typeface="+mj-lt"/>
              </a:rPr>
              <a:t>Provide behavioral feedback </a:t>
            </a:r>
            <a:r>
              <a:rPr lang="en-US" sz="2400" b="1" dirty="0">
                <a:latin typeface="+mj-lt"/>
              </a:rPr>
              <a:t>about someone’s </a:t>
            </a:r>
            <a:r>
              <a:rPr lang="en-US" sz="2400" b="1" dirty="0" smtClean="0">
                <a:latin typeface="+mj-lt"/>
              </a:rPr>
              <a:t>health in </a:t>
            </a:r>
            <a:r>
              <a:rPr lang="en-US" sz="2400" b="1" dirty="0">
                <a:latin typeface="+mj-lt"/>
              </a:rPr>
              <a:t>order to prevent </a:t>
            </a:r>
            <a:r>
              <a:rPr lang="en-US" sz="2400" b="1" dirty="0" smtClean="0">
                <a:latin typeface="+mj-lt"/>
              </a:rPr>
              <a:t>diseases.</a:t>
            </a:r>
            <a:endParaRPr lang="en-US" sz="2400" b="1" dirty="0">
              <a:latin typeface="+mj-lt"/>
            </a:endParaRPr>
          </a:p>
          <a:p>
            <a:pPr algn="just">
              <a:spcBef>
                <a:spcPts val="1200"/>
              </a:spcBef>
            </a:pPr>
            <a:endParaRPr lang="en-US" sz="2400" b="1" dirty="0">
              <a:latin typeface="+mj-lt"/>
            </a:endParaRPr>
          </a:p>
        </p:txBody>
      </p:sp>
    </p:spTree>
    <p:extLst>
      <p:ext uri="{BB962C8B-B14F-4D97-AF65-F5344CB8AC3E}">
        <p14:creationId xmlns:p14="http://schemas.microsoft.com/office/powerpoint/2010/main" val="795523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229600" cy="1828800"/>
          </a:xfrm>
        </p:spPr>
        <p:txBody>
          <a:bodyPr>
            <a:normAutofit fontScale="90000"/>
          </a:bodyPr>
          <a:lstStyle/>
          <a:p>
            <a:pPr algn="ctr"/>
            <a:r>
              <a:rPr lang="en-US" sz="8000" dirty="0">
                <a:solidFill>
                  <a:srgbClr val="FFFF00"/>
                </a:solidFill>
              </a:rPr>
              <a:t>Thank </a:t>
            </a:r>
            <a:r>
              <a:rPr lang="en-US" sz="8000" dirty="0" smtClean="0">
                <a:solidFill>
                  <a:srgbClr val="FFFF00"/>
                </a:solidFill>
              </a:rPr>
              <a:t>You</a:t>
            </a:r>
            <a:r>
              <a:rPr lang="en-US" sz="8000" dirty="0" smtClean="0">
                <a:solidFill>
                  <a:srgbClr val="00B050"/>
                </a:solidFill>
              </a:rPr>
              <a:t/>
            </a:r>
            <a:br>
              <a:rPr lang="en-US" sz="8000" dirty="0" smtClean="0">
                <a:solidFill>
                  <a:srgbClr val="00B050"/>
                </a:solidFill>
              </a:rPr>
            </a:br>
            <a:r>
              <a:rPr lang="en-US" sz="8000" dirty="0" smtClean="0">
                <a:solidFill>
                  <a:srgbClr val="FFFF00"/>
                </a:solidFill>
                <a:sym typeface="Wingdings" pitchFamily="2" charset="2"/>
              </a:rPr>
              <a:t></a:t>
            </a:r>
            <a:r>
              <a:rPr lang="en-US" dirty="0"/>
              <a:t/>
            </a:r>
            <a:br>
              <a:rPr lang="en-US" dirty="0"/>
            </a:br>
            <a:endParaRPr lang="en-US" dirty="0"/>
          </a:p>
        </p:txBody>
      </p:sp>
    </p:spTree>
    <p:extLst>
      <p:ext uri="{BB962C8B-B14F-4D97-AF65-F5344CB8AC3E}">
        <p14:creationId xmlns:p14="http://schemas.microsoft.com/office/powerpoint/2010/main" val="3567781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rmAutofit/>
          </a:bodyPr>
          <a:lstStyle/>
          <a:p>
            <a:pPr algn="ctr"/>
            <a:r>
              <a:rPr lang="en-US" sz="3200" b="1" dirty="0" smtClean="0">
                <a:solidFill>
                  <a:srgbClr val="0070C0"/>
                </a:solidFill>
              </a:rPr>
              <a:t>Initial</a:t>
            </a:r>
            <a:r>
              <a:rPr lang="en-US" sz="3200" b="1" dirty="0" smtClean="0"/>
              <a:t> </a:t>
            </a:r>
            <a:r>
              <a:rPr lang="en-US" sz="3200" b="1" dirty="0" smtClean="0">
                <a:solidFill>
                  <a:srgbClr val="0070C0"/>
                </a:solidFill>
              </a:rPr>
              <a:t>Work</a:t>
            </a:r>
            <a:endParaRPr lang="en-US" sz="3200" b="1" dirty="0">
              <a:solidFill>
                <a:srgbClr val="0070C0"/>
              </a:solidFill>
            </a:endParaRPr>
          </a:p>
        </p:txBody>
      </p:sp>
      <p:sp>
        <p:nvSpPr>
          <p:cNvPr id="3" name="Content Placeholder 2"/>
          <p:cNvSpPr>
            <a:spLocks noGrp="1"/>
          </p:cNvSpPr>
          <p:nvPr>
            <p:ph idx="1"/>
          </p:nvPr>
        </p:nvSpPr>
        <p:spPr>
          <a:xfrm>
            <a:off x="228600" y="1752600"/>
            <a:ext cx="8686800" cy="4419600"/>
          </a:xfrm>
        </p:spPr>
        <p:txBody>
          <a:bodyPr>
            <a:normAutofit lnSpcReduction="10000"/>
          </a:bodyPr>
          <a:lstStyle/>
          <a:p>
            <a:pPr algn="just">
              <a:spcBef>
                <a:spcPts val="1200"/>
              </a:spcBef>
            </a:pPr>
            <a:r>
              <a:rPr lang="en-US" sz="2400" b="1" dirty="0"/>
              <a:t>Vital signs are the most basic functions that can be measured from a </a:t>
            </a:r>
            <a:r>
              <a:rPr lang="en-US" sz="2400" b="1" dirty="0" smtClean="0"/>
              <a:t>person.</a:t>
            </a:r>
          </a:p>
          <a:p>
            <a:pPr algn="just">
              <a:spcBef>
                <a:spcPts val="1200"/>
              </a:spcBef>
            </a:pPr>
            <a:r>
              <a:rPr lang="en-US" sz="2400" b="1" dirty="0" smtClean="0"/>
              <a:t>Provide health </a:t>
            </a:r>
            <a:r>
              <a:rPr lang="en-US" sz="2400" b="1" dirty="0"/>
              <a:t>monitoring at home, which is particularly useful for patients, who have to live </a:t>
            </a:r>
            <a:r>
              <a:rPr lang="en-US" sz="2400" b="1" dirty="0" smtClean="0"/>
              <a:t>alone.</a:t>
            </a:r>
          </a:p>
          <a:p>
            <a:pPr algn="just">
              <a:spcBef>
                <a:spcPts val="1200"/>
              </a:spcBef>
            </a:pPr>
            <a:r>
              <a:rPr lang="en-US" sz="2400" b="1" dirty="0"/>
              <a:t>F</a:t>
            </a:r>
            <a:r>
              <a:rPr lang="en-US" sz="2400" b="1" dirty="0" smtClean="0"/>
              <a:t>ocused </a:t>
            </a:r>
            <a:r>
              <a:rPr lang="en-US" sz="2400" b="1" dirty="0"/>
              <a:t>on the automatic and unobtrusive measurement of biomedical signals and activities of </a:t>
            </a:r>
            <a:r>
              <a:rPr lang="en-US" sz="2400" b="1" dirty="0" smtClean="0"/>
              <a:t>patients.</a:t>
            </a:r>
          </a:p>
          <a:p>
            <a:pPr algn="just">
              <a:spcBef>
                <a:spcPts val="1200"/>
              </a:spcBef>
            </a:pPr>
            <a:r>
              <a:rPr lang="en-US" sz="2400" b="1" dirty="0"/>
              <a:t>Ubiquitous health monitoring is an important precursor for analysis and diagnosis, as it allows biomedical signals to be measured without the individual’s </a:t>
            </a:r>
            <a:r>
              <a:rPr lang="en-US" sz="2400" b="1" dirty="0" smtClean="0"/>
              <a:t>awareness.</a:t>
            </a:r>
          </a:p>
          <a:p>
            <a:pPr algn="just">
              <a:spcBef>
                <a:spcPts val="1200"/>
              </a:spcBef>
            </a:pPr>
            <a:endParaRPr lang="en-US" sz="2400" b="1" dirty="0" smtClean="0"/>
          </a:p>
          <a:p>
            <a:pPr algn="just">
              <a:spcBef>
                <a:spcPts val="1200"/>
              </a:spcBef>
            </a:pPr>
            <a:endParaRPr lang="en-US" sz="2400" b="1" dirty="0" smtClean="0"/>
          </a:p>
        </p:txBody>
      </p:sp>
    </p:spTree>
    <p:extLst>
      <p:ext uri="{BB962C8B-B14F-4D97-AF65-F5344CB8AC3E}">
        <p14:creationId xmlns:p14="http://schemas.microsoft.com/office/powerpoint/2010/main" val="1042916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rmAutofit/>
          </a:bodyPr>
          <a:lstStyle/>
          <a:p>
            <a:pPr algn="ctr"/>
            <a:r>
              <a:rPr lang="en-US" sz="3200" b="1" dirty="0" smtClean="0">
                <a:solidFill>
                  <a:srgbClr val="0070C0"/>
                </a:solidFill>
              </a:rPr>
              <a:t>Areas of Exploration…</a:t>
            </a:r>
            <a:endParaRPr lang="en-US" sz="3200" b="1" dirty="0">
              <a:solidFill>
                <a:srgbClr val="0070C0"/>
              </a:solidFill>
            </a:endParaRPr>
          </a:p>
        </p:txBody>
      </p:sp>
      <p:sp>
        <p:nvSpPr>
          <p:cNvPr id="3" name="Content Placeholder 2"/>
          <p:cNvSpPr>
            <a:spLocks noGrp="1"/>
          </p:cNvSpPr>
          <p:nvPr>
            <p:ph idx="1"/>
          </p:nvPr>
        </p:nvSpPr>
        <p:spPr>
          <a:xfrm>
            <a:off x="228600" y="1600200"/>
            <a:ext cx="8686800" cy="4783540"/>
          </a:xfrm>
        </p:spPr>
        <p:txBody>
          <a:bodyPr>
            <a:normAutofit lnSpcReduction="10000"/>
          </a:bodyPr>
          <a:lstStyle/>
          <a:p>
            <a:pPr>
              <a:spcBef>
                <a:spcPts val="600"/>
              </a:spcBef>
            </a:pPr>
            <a:r>
              <a:rPr lang="en-US" sz="2400" b="1" i="1" u="sng" dirty="0"/>
              <a:t>ECG Signal measurement on bed</a:t>
            </a:r>
            <a:r>
              <a:rPr lang="en-US" sz="2400" b="1" dirty="0" smtClean="0"/>
              <a:t> – </a:t>
            </a:r>
          </a:p>
          <a:p>
            <a:pPr lvl="1" algn="just">
              <a:spcBef>
                <a:spcPts val="600"/>
              </a:spcBef>
              <a:buFont typeface="Wingdings" pitchFamily="2" charset="2"/>
              <a:buChar char="ü"/>
            </a:pPr>
            <a:r>
              <a:rPr lang="en-US" sz="2400" b="1" dirty="0" smtClean="0"/>
              <a:t>Signal obtained by using a conductive sheet on bed. </a:t>
            </a:r>
          </a:p>
          <a:p>
            <a:pPr lvl="1" algn="just">
              <a:spcBef>
                <a:spcPts val="600"/>
              </a:spcBef>
              <a:buFont typeface="Wingdings" pitchFamily="2" charset="2"/>
              <a:buChar char="ü"/>
            </a:pPr>
            <a:r>
              <a:rPr lang="en-US" sz="2400" b="1" dirty="0"/>
              <a:t>ECG signals are measured by a conductive textile electrode attached to the bed </a:t>
            </a:r>
            <a:r>
              <a:rPr lang="en-US" sz="2400" b="1" dirty="0" smtClean="0"/>
              <a:t>sheet.</a:t>
            </a:r>
          </a:p>
          <a:p>
            <a:pPr marL="0" indent="0">
              <a:spcBef>
                <a:spcPts val="0"/>
              </a:spcBef>
              <a:buNone/>
            </a:pPr>
            <a:endParaRPr lang="en-US" sz="2400" b="1" dirty="0" smtClean="0"/>
          </a:p>
          <a:p>
            <a:pPr>
              <a:spcBef>
                <a:spcPts val="600"/>
              </a:spcBef>
            </a:pPr>
            <a:r>
              <a:rPr lang="en-US" sz="2400" b="1" i="1" u="sng" dirty="0" smtClean="0"/>
              <a:t>Load cells to measure body weights</a:t>
            </a:r>
            <a:r>
              <a:rPr lang="en-US" sz="2400" b="1" dirty="0" smtClean="0"/>
              <a:t> –</a:t>
            </a:r>
          </a:p>
          <a:p>
            <a:pPr lvl="1" algn="just">
              <a:spcBef>
                <a:spcPts val="600"/>
              </a:spcBef>
              <a:buFont typeface="Wingdings" pitchFamily="2" charset="2"/>
              <a:buChar char="ü"/>
            </a:pPr>
            <a:r>
              <a:rPr lang="en-US" sz="2400" b="1" dirty="0"/>
              <a:t>Weight losses are very </a:t>
            </a:r>
            <a:r>
              <a:rPr lang="en-US" sz="2400" b="1" dirty="0" smtClean="0"/>
              <a:t>alarming.</a:t>
            </a:r>
          </a:p>
          <a:p>
            <a:pPr lvl="1" algn="just">
              <a:spcBef>
                <a:spcPts val="600"/>
              </a:spcBef>
              <a:buFont typeface="Wingdings" pitchFamily="2" charset="2"/>
              <a:buChar char="ü"/>
            </a:pPr>
            <a:r>
              <a:rPr lang="en-US" sz="2400" b="1" dirty="0" smtClean="0"/>
              <a:t>May indicate </a:t>
            </a:r>
            <a:r>
              <a:rPr lang="en-US" sz="2400" b="1" dirty="0"/>
              <a:t>hormonal </a:t>
            </a:r>
            <a:r>
              <a:rPr lang="en-US" sz="2400" b="1" dirty="0" smtClean="0"/>
              <a:t>imbalance.</a:t>
            </a:r>
            <a:endParaRPr lang="en-US" sz="2400" b="1" dirty="0"/>
          </a:p>
          <a:p>
            <a:pPr lvl="1" algn="just">
              <a:spcBef>
                <a:spcPts val="600"/>
              </a:spcBef>
              <a:buFont typeface="Wingdings" pitchFamily="2" charset="2"/>
              <a:buChar char="ü"/>
            </a:pPr>
            <a:r>
              <a:rPr lang="en-US" sz="2400" b="1" dirty="0" smtClean="0"/>
              <a:t>Reason can be tumors</a:t>
            </a:r>
            <a:r>
              <a:rPr lang="en-US" sz="2400" b="1" dirty="0"/>
              <a:t>, as they break muscles and kill appetite</a:t>
            </a:r>
            <a:r>
              <a:rPr lang="en-US" sz="2400" b="1" dirty="0" smtClean="0"/>
              <a:t>.</a:t>
            </a:r>
          </a:p>
          <a:p>
            <a:pPr lvl="1" algn="just">
              <a:spcBef>
                <a:spcPts val="600"/>
              </a:spcBef>
              <a:buFont typeface="Wingdings" pitchFamily="2" charset="2"/>
              <a:buChar char="ü"/>
            </a:pPr>
            <a:r>
              <a:rPr lang="en-US" sz="2400" b="1" dirty="0" smtClean="0"/>
              <a:t>In load cells, </a:t>
            </a:r>
            <a:r>
              <a:rPr lang="en-US" sz="2400" b="1" dirty="0"/>
              <a:t>voltage readings can be converted to </a:t>
            </a:r>
            <a:r>
              <a:rPr lang="en-US" sz="2400" b="1" dirty="0" smtClean="0"/>
              <a:t>weights.</a:t>
            </a:r>
            <a:endParaRPr lang="en-US" sz="2400" b="1" dirty="0"/>
          </a:p>
          <a:p>
            <a:pPr>
              <a:buFont typeface="Wingdings" pitchFamily="2" charset="2"/>
              <a:buChar char="ü"/>
            </a:pPr>
            <a:endParaRPr lang="en-US" sz="2400" b="1" dirty="0" smtClean="0"/>
          </a:p>
        </p:txBody>
      </p:sp>
    </p:spTree>
    <p:extLst>
      <p:ext uri="{BB962C8B-B14F-4D97-AF65-F5344CB8AC3E}">
        <p14:creationId xmlns:p14="http://schemas.microsoft.com/office/powerpoint/2010/main" val="139962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rmAutofit/>
          </a:bodyPr>
          <a:lstStyle/>
          <a:p>
            <a:pPr algn="ctr"/>
            <a:r>
              <a:rPr lang="en-US" sz="3200" b="1" dirty="0" smtClean="0">
                <a:solidFill>
                  <a:srgbClr val="0070C0"/>
                </a:solidFill>
              </a:rPr>
              <a:t>Areas of </a:t>
            </a:r>
            <a:r>
              <a:rPr lang="en-US" sz="3200" b="1" dirty="0" smtClean="0">
                <a:solidFill>
                  <a:srgbClr val="0070C0"/>
                </a:solidFill>
              </a:rPr>
              <a:t>Exploration</a:t>
            </a:r>
            <a:r>
              <a:rPr lang="en-US" sz="3200" b="1" dirty="0">
                <a:solidFill>
                  <a:srgbClr val="0070C0"/>
                </a:solidFill>
              </a:rPr>
              <a:t> </a:t>
            </a:r>
            <a:r>
              <a:rPr lang="en-US" sz="3200" b="1" dirty="0" err="1" smtClean="0">
                <a:solidFill>
                  <a:srgbClr val="0070C0"/>
                </a:solidFill>
              </a:rPr>
              <a:t>Contd</a:t>
            </a:r>
            <a:r>
              <a:rPr lang="en-US" sz="3200" b="1" dirty="0" smtClean="0">
                <a:solidFill>
                  <a:srgbClr val="0070C0"/>
                </a:solidFill>
              </a:rPr>
              <a:t>…..</a:t>
            </a:r>
            <a:endParaRPr lang="en-US" sz="3200" b="1" dirty="0">
              <a:solidFill>
                <a:srgbClr val="0070C0"/>
              </a:solidFill>
            </a:endParaRPr>
          </a:p>
        </p:txBody>
      </p:sp>
      <p:sp>
        <p:nvSpPr>
          <p:cNvPr id="3" name="Content Placeholder 2"/>
          <p:cNvSpPr>
            <a:spLocks noGrp="1"/>
          </p:cNvSpPr>
          <p:nvPr>
            <p:ph idx="1"/>
          </p:nvPr>
        </p:nvSpPr>
        <p:spPr>
          <a:xfrm>
            <a:off x="228600" y="1600200"/>
            <a:ext cx="8686800" cy="5105400"/>
          </a:xfrm>
        </p:spPr>
        <p:txBody>
          <a:bodyPr>
            <a:normAutofit fontScale="92500" lnSpcReduction="10000"/>
          </a:bodyPr>
          <a:lstStyle/>
          <a:p>
            <a:pPr>
              <a:spcBef>
                <a:spcPts val="600"/>
              </a:spcBef>
            </a:pPr>
            <a:r>
              <a:rPr lang="en-US" sz="2400" b="1" i="1" u="sng" dirty="0"/>
              <a:t>Respiratory </a:t>
            </a:r>
            <a:r>
              <a:rPr lang="en-US" sz="2400" b="1" i="1" u="sng" dirty="0" smtClean="0"/>
              <a:t>Problems: Snoring </a:t>
            </a:r>
            <a:r>
              <a:rPr lang="en-US" sz="2400" b="1" dirty="0" smtClean="0"/>
              <a:t>– </a:t>
            </a:r>
          </a:p>
          <a:p>
            <a:pPr lvl="1" algn="just">
              <a:spcBef>
                <a:spcPts val="600"/>
              </a:spcBef>
              <a:buFont typeface="Wingdings" pitchFamily="2" charset="2"/>
              <a:buChar char="ü"/>
            </a:pPr>
            <a:r>
              <a:rPr lang="en-US" b="1" dirty="0" smtClean="0"/>
              <a:t>Health </a:t>
            </a:r>
            <a:r>
              <a:rPr lang="en-US" b="1" dirty="0"/>
              <a:t>risks of sleep </a:t>
            </a:r>
            <a:r>
              <a:rPr lang="en-US" b="1" dirty="0" smtClean="0"/>
              <a:t>apnea; a </a:t>
            </a:r>
            <a:r>
              <a:rPr lang="en-US" b="1" dirty="0"/>
              <a:t>respiratory condition in which the throat narrows or closes during </a:t>
            </a:r>
            <a:r>
              <a:rPr lang="en-US" b="1" dirty="0" smtClean="0"/>
              <a:t>sleep.</a:t>
            </a:r>
          </a:p>
          <a:p>
            <a:pPr lvl="1" algn="just">
              <a:spcBef>
                <a:spcPts val="600"/>
              </a:spcBef>
              <a:buFont typeface="Wingdings" pitchFamily="2" charset="2"/>
              <a:buChar char="ü"/>
            </a:pPr>
            <a:r>
              <a:rPr lang="en-US" b="1" dirty="0" smtClean="0"/>
              <a:t>Condition </a:t>
            </a:r>
            <a:r>
              <a:rPr lang="en-US" b="1" dirty="0"/>
              <a:t>can increase the risks of high blood </a:t>
            </a:r>
            <a:r>
              <a:rPr lang="en-US" b="1" dirty="0" smtClean="0"/>
              <a:t>pressure, </a:t>
            </a:r>
            <a:r>
              <a:rPr lang="en-US" b="1" dirty="0"/>
              <a:t>coronary heart disease, stroke and diabetes.</a:t>
            </a:r>
          </a:p>
          <a:p>
            <a:pPr lvl="1" algn="just">
              <a:spcBef>
                <a:spcPts val="600"/>
              </a:spcBef>
              <a:buFont typeface="Wingdings" pitchFamily="2" charset="2"/>
              <a:buChar char="ü"/>
            </a:pPr>
            <a:r>
              <a:rPr lang="en-US" b="1" dirty="0" smtClean="0"/>
              <a:t>Uses electret microphones; a fusion of </a:t>
            </a:r>
            <a:r>
              <a:rPr lang="en-US" b="1" dirty="0"/>
              <a:t>electrode and </a:t>
            </a:r>
            <a:r>
              <a:rPr lang="en-US" b="1" dirty="0" smtClean="0"/>
              <a:t>magnet.</a:t>
            </a:r>
          </a:p>
          <a:p>
            <a:pPr marL="0" indent="0">
              <a:spcBef>
                <a:spcPts val="0"/>
              </a:spcBef>
              <a:buNone/>
            </a:pPr>
            <a:endParaRPr lang="en-US" sz="2400" b="1" dirty="0" smtClean="0"/>
          </a:p>
          <a:p>
            <a:pPr>
              <a:spcBef>
                <a:spcPts val="600"/>
              </a:spcBef>
            </a:pPr>
            <a:r>
              <a:rPr lang="en-US" sz="2400" b="1" i="1" u="sng" dirty="0" smtClean="0"/>
              <a:t>Monitoring day-to-day activities </a:t>
            </a:r>
            <a:r>
              <a:rPr lang="en-US" sz="2400" b="1" dirty="0" smtClean="0"/>
              <a:t>–</a:t>
            </a:r>
          </a:p>
          <a:p>
            <a:pPr lvl="1" algn="just">
              <a:spcBef>
                <a:spcPts val="600"/>
              </a:spcBef>
              <a:buFont typeface="Wingdings" pitchFamily="2" charset="2"/>
              <a:buChar char="ü"/>
            </a:pPr>
            <a:r>
              <a:rPr lang="en-US" b="1" dirty="0" smtClean="0"/>
              <a:t>Routine exercise on a day to day basis.</a:t>
            </a:r>
          </a:p>
          <a:p>
            <a:pPr lvl="1" algn="just">
              <a:spcBef>
                <a:spcPts val="600"/>
              </a:spcBef>
              <a:buFont typeface="Wingdings" pitchFamily="2" charset="2"/>
              <a:buChar char="ü"/>
            </a:pPr>
            <a:r>
              <a:rPr lang="en-US" b="1" dirty="0" smtClean="0"/>
              <a:t>Blood sugar levels.</a:t>
            </a:r>
          </a:p>
          <a:p>
            <a:pPr lvl="1" algn="just">
              <a:spcBef>
                <a:spcPts val="600"/>
              </a:spcBef>
              <a:buFont typeface="Wingdings" pitchFamily="2" charset="2"/>
              <a:buChar char="ü"/>
            </a:pPr>
            <a:r>
              <a:rPr lang="en-US" b="1" dirty="0"/>
              <a:t>Use of </a:t>
            </a:r>
            <a:r>
              <a:rPr lang="en-US" b="1" dirty="0" smtClean="0"/>
              <a:t>accelerometer and gyro meter.</a:t>
            </a:r>
            <a:endParaRPr lang="en-US" b="1" dirty="0"/>
          </a:p>
          <a:p>
            <a:pPr>
              <a:buFont typeface="Wingdings" pitchFamily="2" charset="2"/>
              <a:buChar char="ü"/>
            </a:pPr>
            <a:endParaRPr lang="en-US" sz="2400" b="1" dirty="0" smtClean="0"/>
          </a:p>
        </p:txBody>
      </p:sp>
    </p:spTree>
    <p:extLst>
      <p:ext uri="{BB962C8B-B14F-4D97-AF65-F5344CB8AC3E}">
        <p14:creationId xmlns:p14="http://schemas.microsoft.com/office/powerpoint/2010/main" val="2717284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04088"/>
          </a:xfrm>
        </p:spPr>
        <p:txBody>
          <a:bodyPr>
            <a:normAutofit/>
          </a:bodyPr>
          <a:lstStyle/>
          <a:p>
            <a:pPr algn="ctr"/>
            <a:r>
              <a:rPr lang="en-US" sz="3200" b="1" dirty="0" smtClean="0">
                <a:solidFill>
                  <a:srgbClr val="0070C0"/>
                </a:solidFill>
              </a:rPr>
              <a:t>Areas of </a:t>
            </a:r>
            <a:r>
              <a:rPr lang="en-US" sz="3200" b="1" dirty="0" smtClean="0">
                <a:solidFill>
                  <a:srgbClr val="0070C0"/>
                </a:solidFill>
              </a:rPr>
              <a:t>Exploration </a:t>
            </a:r>
            <a:r>
              <a:rPr lang="en-US" sz="3200" b="1" dirty="0" err="1">
                <a:solidFill>
                  <a:srgbClr val="0070C0"/>
                </a:solidFill>
              </a:rPr>
              <a:t>Contd</a:t>
            </a:r>
            <a:r>
              <a:rPr lang="en-US" sz="3200" b="1" dirty="0">
                <a:solidFill>
                  <a:srgbClr val="0070C0"/>
                </a:solidFill>
              </a:rPr>
              <a:t>…..</a:t>
            </a:r>
            <a:endParaRPr lang="en-US" sz="3200" b="1" dirty="0">
              <a:solidFill>
                <a:srgbClr val="0070C0"/>
              </a:solidFill>
            </a:endParaRPr>
          </a:p>
        </p:txBody>
      </p:sp>
      <p:sp>
        <p:nvSpPr>
          <p:cNvPr id="3" name="Content Placeholder 2"/>
          <p:cNvSpPr>
            <a:spLocks noGrp="1"/>
          </p:cNvSpPr>
          <p:nvPr>
            <p:ph idx="1"/>
          </p:nvPr>
        </p:nvSpPr>
        <p:spPr>
          <a:xfrm>
            <a:off x="228600" y="1219200"/>
            <a:ext cx="8686800" cy="5198302"/>
          </a:xfrm>
        </p:spPr>
        <p:txBody>
          <a:bodyPr>
            <a:noAutofit/>
          </a:bodyPr>
          <a:lstStyle/>
          <a:p>
            <a:pPr>
              <a:spcBef>
                <a:spcPts val="600"/>
              </a:spcBef>
            </a:pPr>
            <a:r>
              <a:rPr lang="en-US" sz="2400" b="1" i="1" u="sng" dirty="0"/>
              <a:t>Measuring Temperatures of </a:t>
            </a:r>
            <a:r>
              <a:rPr lang="en-US" sz="2400" b="1" i="1" u="sng" dirty="0" smtClean="0"/>
              <a:t>Body </a:t>
            </a:r>
            <a:r>
              <a:rPr lang="en-US" sz="2400" b="1" dirty="0" smtClean="0"/>
              <a:t>– </a:t>
            </a:r>
          </a:p>
          <a:p>
            <a:pPr lvl="1" algn="just">
              <a:spcBef>
                <a:spcPts val="600"/>
              </a:spcBef>
              <a:buFont typeface="Wingdings" pitchFamily="2" charset="2"/>
              <a:buChar char="ü"/>
            </a:pPr>
            <a:r>
              <a:rPr lang="en-US" sz="2400" b="1" dirty="0"/>
              <a:t>D</a:t>
            </a:r>
            <a:r>
              <a:rPr lang="en-US" sz="2400" b="1" dirty="0" smtClean="0"/>
              <a:t>ifficult </a:t>
            </a:r>
            <a:r>
              <a:rPr lang="en-US" sz="2400" b="1" dirty="0"/>
              <a:t>as a mobile device has its own temperature</a:t>
            </a:r>
            <a:r>
              <a:rPr lang="en-US" sz="2400" b="1" dirty="0" smtClean="0"/>
              <a:t>.</a:t>
            </a:r>
          </a:p>
          <a:p>
            <a:pPr lvl="1" algn="just">
              <a:spcBef>
                <a:spcPts val="600"/>
              </a:spcBef>
              <a:buFont typeface="Wingdings" pitchFamily="2" charset="2"/>
              <a:buChar char="ü"/>
            </a:pPr>
            <a:r>
              <a:rPr lang="en-US" sz="2400" b="1" dirty="0" smtClean="0"/>
              <a:t>Generally uses infra-red equipped with peripheral devices.</a:t>
            </a:r>
          </a:p>
          <a:p>
            <a:pPr lvl="1" algn="just">
              <a:spcBef>
                <a:spcPts val="600"/>
              </a:spcBef>
              <a:buFont typeface="Wingdings" pitchFamily="2" charset="2"/>
              <a:buChar char="ü"/>
            </a:pPr>
            <a:r>
              <a:rPr lang="en-US" sz="2400" b="1" dirty="0" smtClean="0"/>
              <a:t>Infrared: Go / No Go?</a:t>
            </a:r>
          </a:p>
          <a:p>
            <a:pPr>
              <a:spcBef>
                <a:spcPts val="600"/>
              </a:spcBef>
            </a:pPr>
            <a:r>
              <a:rPr lang="en-US" sz="2400" b="1" i="1" u="sng" dirty="0" smtClean="0"/>
              <a:t>Blood-Oxygen saturation </a:t>
            </a:r>
            <a:r>
              <a:rPr lang="en-US" sz="2400" b="1" dirty="0" smtClean="0"/>
              <a:t>–</a:t>
            </a:r>
          </a:p>
          <a:p>
            <a:pPr lvl="1" algn="just">
              <a:spcBef>
                <a:spcPts val="600"/>
              </a:spcBef>
              <a:buFont typeface="Wingdings" pitchFamily="2" charset="2"/>
              <a:buChar char="ü"/>
            </a:pPr>
            <a:r>
              <a:rPr lang="en-US" sz="2400" b="1" dirty="0" smtClean="0"/>
              <a:t>Checks the level of oxygen in blood.</a:t>
            </a:r>
          </a:p>
          <a:p>
            <a:pPr lvl="1" algn="just">
              <a:spcBef>
                <a:spcPts val="600"/>
              </a:spcBef>
              <a:buFont typeface="Wingdings" pitchFamily="2" charset="2"/>
              <a:buChar char="ü"/>
            </a:pPr>
            <a:r>
              <a:rPr lang="en-US" sz="2400" b="1" dirty="0" smtClean="0"/>
              <a:t>Uses </a:t>
            </a:r>
            <a:r>
              <a:rPr lang="en-US" sz="2400" b="1" dirty="0"/>
              <a:t>the phone’s built-in video camera</a:t>
            </a:r>
            <a:r>
              <a:rPr lang="en-US" sz="2400" b="1" dirty="0" smtClean="0"/>
              <a:t>.</a:t>
            </a:r>
          </a:p>
          <a:p>
            <a:pPr lvl="1" algn="just">
              <a:spcBef>
                <a:spcPts val="600"/>
              </a:spcBef>
              <a:buFont typeface="Wingdings" pitchFamily="2" charset="2"/>
              <a:buChar char="ü"/>
            </a:pPr>
            <a:r>
              <a:rPr lang="en-US" sz="2400" b="1" dirty="0"/>
              <a:t>T</a:t>
            </a:r>
            <a:r>
              <a:rPr lang="en-US" sz="2400" b="1" dirty="0" smtClean="0"/>
              <a:t>he </a:t>
            </a:r>
            <a:r>
              <a:rPr lang="en-US" sz="2400" b="1" dirty="0"/>
              <a:t>patient’s fingertip is pressed against the lens of the </a:t>
            </a:r>
            <a:r>
              <a:rPr lang="en-US" sz="2400" b="1" dirty="0" smtClean="0"/>
              <a:t>camera.</a:t>
            </a:r>
          </a:p>
          <a:p>
            <a:pPr lvl="1" algn="just">
              <a:spcBef>
                <a:spcPts val="600"/>
              </a:spcBef>
              <a:buFont typeface="Wingdings" pitchFamily="2" charset="2"/>
              <a:buChar char="ü"/>
            </a:pPr>
            <a:r>
              <a:rPr lang="en-US" sz="2400" b="1" dirty="0"/>
              <a:t>C</a:t>
            </a:r>
            <a:r>
              <a:rPr lang="en-US" sz="2400" b="1" dirty="0" smtClean="0"/>
              <a:t>aptures </a:t>
            </a:r>
            <a:r>
              <a:rPr lang="en-US" sz="2400" b="1" dirty="0"/>
              <a:t>small changes in light reflected by the pulsing blood in the capillaries</a:t>
            </a:r>
            <a:r>
              <a:rPr lang="en-US" sz="2400" b="1" dirty="0" smtClean="0"/>
              <a:t>.</a:t>
            </a:r>
            <a:endParaRPr lang="en-US" sz="2400" b="1" dirty="0"/>
          </a:p>
          <a:p>
            <a:pPr>
              <a:buFont typeface="Wingdings" pitchFamily="2" charset="2"/>
              <a:buChar char="ü"/>
            </a:pPr>
            <a:endParaRPr lang="en-US" sz="2400" b="1" dirty="0" smtClean="0"/>
          </a:p>
        </p:txBody>
      </p:sp>
    </p:spTree>
    <p:extLst>
      <p:ext uri="{BB962C8B-B14F-4D97-AF65-F5344CB8AC3E}">
        <p14:creationId xmlns:p14="http://schemas.microsoft.com/office/powerpoint/2010/main" val="1795341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lgn="ctr">
              <a:buNone/>
            </a:pPr>
            <a:endParaRPr lang="en-US" altLang="ko-KR" sz="3200" b="1" dirty="0">
              <a:solidFill>
                <a:srgbClr val="0070C0"/>
              </a:solidFill>
              <a:latin typeface="+mj-lt"/>
              <a:ea typeface="굴림" pitchFamily="34" charset="-127"/>
              <a:cs typeface="Tahoma" pitchFamily="34" charset="0"/>
            </a:endParaRPr>
          </a:p>
          <a:p>
            <a:pPr marL="0" indent="0" algn="ctr">
              <a:buNone/>
            </a:pPr>
            <a:r>
              <a:rPr lang="en-US" altLang="ko-KR" sz="3200" b="1" dirty="0" smtClean="0">
                <a:solidFill>
                  <a:srgbClr val="0070C0"/>
                </a:solidFill>
                <a:latin typeface="+mj-lt"/>
                <a:ea typeface="굴림" pitchFamily="34" charset="-127"/>
                <a:cs typeface="Tahoma" pitchFamily="34" charset="0"/>
              </a:rPr>
              <a:t>A Wireless </a:t>
            </a:r>
            <a:r>
              <a:rPr lang="en-US" altLang="ko-KR" sz="3200" b="1" dirty="0">
                <a:solidFill>
                  <a:srgbClr val="0070C0"/>
                </a:solidFill>
                <a:latin typeface="+mj-lt"/>
                <a:ea typeface="굴림" pitchFamily="34" charset="-127"/>
                <a:cs typeface="Tahoma" pitchFamily="34" charset="0"/>
              </a:rPr>
              <a:t>B</a:t>
            </a:r>
            <a:r>
              <a:rPr lang="en-US" altLang="ko-KR" sz="3200" b="1" dirty="0" smtClean="0">
                <a:solidFill>
                  <a:srgbClr val="0070C0"/>
                </a:solidFill>
                <a:latin typeface="+mj-lt"/>
                <a:ea typeface="굴림" pitchFamily="34" charset="-127"/>
                <a:cs typeface="Tahoma" pitchFamily="34" charset="0"/>
              </a:rPr>
              <a:t>ody </a:t>
            </a:r>
            <a:r>
              <a:rPr lang="en-US" altLang="ko-KR" sz="3200" b="1" dirty="0">
                <a:solidFill>
                  <a:srgbClr val="0070C0"/>
                </a:solidFill>
                <a:latin typeface="+mj-lt"/>
                <a:ea typeface="굴림" pitchFamily="34" charset="-127"/>
                <a:cs typeface="Tahoma" pitchFamily="34" charset="0"/>
              </a:rPr>
              <a:t>A</a:t>
            </a:r>
            <a:r>
              <a:rPr lang="en-US" altLang="ko-KR" sz="3200" b="1" dirty="0" smtClean="0">
                <a:solidFill>
                  <a:srgbClr val="0070C0"/>
                </a:solidFill>
                <a:latin typeface="+mj-lt"/>
                <a:ea typeface="굴림" pitchFamily="34" charset="-127"/>
                <a:cs typeface="Tahoma" pitchFamily="34" charset="0"/>
              </a:rPr>
              <a:t>rea </a:t>
            </a:r>
            <a:r>
              <a:rPr lang="en-US" altLang="ko-KR" sz="3200" b="1" dirty="0">
                <a:solidFill>
                  <a:srgbClr val="0070C0"/>
                </a:solidFill>
                <a:latin typeface="+mj-lt"/>
                <a:ea typeface="굴림" pitchFamily="34" charset="-127"/>
                <a:cs typeface="Tahoma" pitchFamily="34" charset="0"/>
              </a:rPr>
              <a:t>N</a:t>
            </a:r>
            <a:r>
              <a:rPr lang="en-US" altLang="ko-KR" sz="3200" b="1" dirty="0" smtClean="0">
                <a:solidFill>
                  <a:srgbClr val="0070C0"/>
                </a:solidFill>
                <a:latin typeface="+mj-lt"/>
                <a:ea typeface="굴림" pitchFamily="34" charset="-127"/>
                <a:cs typeface="Tahoma" pitchFamily="34" charset="0"/>
              </a:rPr>
              <a:t>etwork of Intelligent </a:t>
            </a:r>
            <a:r>
              <a:rPr lang="en-US" altLang="ko-KR" sz="3200" b="1" dirty="0">
                <a:solidFill>
                  <a:srgbClr val="0070C0"/>
                </a:solidFill>
                <a:latin typeface="+mj-lt"/>
                <a:ea typeface="굴림" pitchFamily="34" charset="-127"/>
                <a:cs typeface="Tahoma" pitchFamily="34" charset="0"/>
              </a:rPr>
              <a:t>M</a:t>
            </a:r>
            <a:r>
              <a:rPr lang="en-US" altLang="ko-KR" sz="3200" b="1" dirty="0" smtClean="0">
                <a:solidFill>
                  <a:srgbClr val="0070C0"/>
                </a:solidFill>
                <a:latin typeface="+mj-lt"/>
                <a:ea typeface="굴림" pitchFamily="34" charset="-127"/>
                <a:cs typeface="Tahoma" pitchFamily="34" charset="0"/>
              </a:rPr>
              <a:t>otion </a:t>
            </a:r>
            <a:r>
              <a:rPr lang="en-US" altLang="ko-KR" sz="3200" b="1" dirty="0">
                <a:solidFill>
                  <a:srgbClr val="0070C0"/>
                </a:solidFill>
                <a:latin typeface="+mj-lt"/>
                <a:ea typeface="굴림" pitchFamily="34" charset="-127"/>
                <a:cs typeface="Tahoma" pitchFamily="34" charset="0"/>
              </a:rPr>
              <a:t>S</a:t>
            </a:r>
            <a:r>
              <a:rPr lang="en-US" altLang="ko-KR" sz="3200" b="1" dirty="0" smtClean="0">
                <a:solidFill>
                  <a:srgbClr val="0070C0"/>
                </a:solidFill>
                <a:latin typeface="+mj-lt"/>
                <a:ea typeface="굴림" pitchFamily="34" charset="-127"/>
                <a:cs typeface="Tahoma" pitchFamily="34" charset="0"/>
              </a:rPr>
              <a:t>ensors </a:t>
            </a:r>
            <a:r>
              <a:rPr lang="en-US" altLang="ko-KR" sz="3200" b="1" dirty="0">
                <a:solidFill>
                  <a:srgbClr val="0070C0"/>
                </a:solidFill>
                <a:latin typeface="+mj-lt"/>
                <a:ea typeface="굴림" pitchFamily="34" charset="-127"/>
                <a:cs typeface="Tahoma" pitchFamily="34" charset="0"/>
              </a:rPr>
              <a:t>f</a:t>
            </a:r>
            <a:r>
              <a:rPr lang="en-US" altLang="ko-KR" sz="3200" b="1" dirty="0" smtClean="0">
                <a:solidFill>
                  <a:srgbClr val="0070C0"/>
                </a:solidFill>
                <a:latin typeface="+mj-lt"/>
                <a:ea typeface="굴림" pitchFamily="34" charset="-127"/>
                <a:cs typeface="Tahoma" pitchFamily="34" charset="0"/>
              </a:rPr>
              <a:t>or </a:t>
            </a:r>
            <a:r>
              <a:rPr lang="en-US" altLang="ko-KR" sz="3200" b="1" dirty="0">
                <a:solidFill>
                  <a:srgbClr val="0070C0"/>
                </a:solidFill>
                <a:latin typeface="+mj-lt"/>
                <a:ea typeface="굴림" pitchFamily="34" charset="-127"/>
                <a:cs typeface="Tahoma" pitchFamily="34" charset="0"/>
              </a:rPr>
              <a:t>C</a:t>
            </a:r>
            <a:r>
              <a:rPr lang="en-US" altLang="ko-KR" sz="3200" b="1" dirty="0" smtClean="0">
                <a:solidFill>
                  <a:srgbClr val="0070C0"/>
                </a:solidFill>
                <a:latin typeface="+mj-lt"/>
                <a:ea typeface="굴림" pitchFamily="34" charset="-127"/>
                <a:cs typeface="Tahoma" pitchFamily="34" charset="0"/>
              </a:rPr>
              <a:t>omputer Assisted </a:t>
            </a:r>
            <a:r>
              <a:rPr lang="en-US" altLang="ko-KR" sz="3200" b="1" dirty="0">
                <a:solidFill>
                  <a:srgbClr val="0070C0"/>
                </a:solidFill>
                <a:latin typeface="+mj-lt"/>
                <a:ea typeface="굴림" pitchFamily="34" charset="-127"/>
                <a:cs typeface="Tahoma" pitchFamily="34" charset="0"/>
              </a:rPr>
              <a:t>P</a:t>
            </a:r>
            <a:r>
              <a:rPr lang="en-US" altLang="ko-KR" sz="3200" b="1" dirty="0" smtClean="0">
                <a:solidFill>
                  <a:srgbClr val="0070C0"/>
                </a:solidFill>
                <a:latin typeface="+mj-lt"/>
                <a:ea typeface="굴림" pitchFamily="34" charset="-127"/>
                <a:cs typeface="Tahoma" pitchFamily="34" charset="0"/>
              </a:rPr>
              <a:t>hysical </a:t>
            </a:r>
            <a:r>
              <a:rPr lang="en-US" altLang="ko-KR" sz="3200" b="1" dirty="0">
                <a:solidFill>
                  <a:srgbClr val="0070C0"/>
                </a:solidFill>
                <a:latin typeface="+mj-lt"/>
                <a:ea typeface="굴림" pitchFamily="34" charset="-127"/>
                <a:cs typeface="Tahoma" pitchFamily="34" charset="0"/>
              </a:rPr>
              <a:t>R</a:t>
            </a:r>
            <a:r>
              <a:rPr lang="en-US" altLang="ko-KR" sz="3200" b="1" dirty="0" smtClean="0">
                <a:solidFill>
                  <a:srgbClr val="0070C0"/>
                </a:solidFill>
                <a:latin typeface="+mj-lt"/>
                <a:ea typeface="굴림" pitchFamily="34" charset="-127"/>
                <a:cs typeface="Tahoma" pitchFamily="34" charset="0"/>
              </a:rPr>
              <a:t>ehabilitation [2]</a:t>
            </a:r>
          </a:p>
          <a:p>
            <a:pPr marL="0" indent="0" algn="ctr">
              <a:buNone/>
            </a:pPr>
            <a:endParaRPr kumimoji="0" lang="en-US" altLang="ko-KR" sz="3200" dirty="0" smtClean="0">
              <a:solidFill>
                <a:srgbClr val="0070C0"/>
              </a:solidFill>
              <a:latin typeface="+mj-lt"/>
              <a:cs typeface="Tahoma" pitchFamily="34" charset="0"/>
            </a:endParaRPr>
          </a:p>
          <a:p>
            <a:pPr marL="0" indent="0" algn="ctr">
              <a:buNone/>
            </a:pPr>
            <a:endParaRPr kumimoji="0" lang="en-US" altLang="ko-KR" sz="3200" dirty="0" smtClean="0">
              <a:solidFill>
                <a:srgbClr val="0070C0"/>
              </a:solidFill>
              <a:latin typeface="+mj-lt"/>
              <a:cs typeface="Tahoma" pitchFamily="34" charset="0"/>
            </a:endParaRPr>
          </a:p>
          <a:p>
            <a:pPr marL="0" indent="0" algn="ctr">
              <a:buNone/>
            </a:pPr>
            <a:r>
              <a:rPr kumimoji="0" lang="en-US" altLang="ko-KR" sz="3200" dirty="0" smtClean="0">
                <a:solidFill>
                  <a:srgbClr val="0070C0"/>
                </a:solidFill>
                <a:latin typeface="+mj-lt"/>
                <a:cs typeface="Tahoma" pitchFamily="34" charset="0"/>
              </a:rPr>
              <a:t>Emil </a:t>
            </a:r>
            <a:r>
              <a:rPr kumimoji="0" lang="en-US" altLang="ko-KR" sz="3200" dirty="0" err="1" smtClean="0">
                <a:solidFill>
                  <a:srgbClr val="0070C0"/>
                </a:solidFill>
                <a:latin typeface="+mj-lt"/>
                <a:cs typeface="Tahoma" pitchFamily="34" charset="0"/>
              </a:rPr>
              <a:t>Jovanov</a:t>
            </a:r>
            <a:r>
              <a:rPr kumimoji="0" lang="en-US" altLang="ko-KR" sz="3200" dirty="0" smtClean="0">
                <a:solidFill>
                  <a:srgbClr val="0070C0"/>
                </a:solidFill>
                <a:latin typeface="+mj-lt"/>
                <a:cs typeface="Tahoma" pitchFamily="34" charset="0"/>
              </a:rPr>
              <a:t>, </a:t>
            </a:r>
            <a:r>
              <a:rPr kumimoji="0" lang="en-US" altLang="ko-KR" sz="3200" dirty="0" err="1" smtClean="0">
                <a:solidFill>
                  <a:srgbClr val="0070C0"/>
                </a:solidFill>
                <a:latin typeface="+mj-lt"/>
                <a:cs typeface="Tahoma" pitchFamily="34" charset="0"/>
              </a:rPr>
              <a:t>Aleksandar</a:t>
            </a:r>
            <a:r>
              <a:rPr kumimoji="0" lang="en-US" altLang="ko-KR" sz="3200" dirty="0" smtClean="0">
                <a:solidFill>
                  <a:srgbClr val="0070C0"/>
                </a:solidFill>
                <a:latin typeface="+mj-lt"/>
                <a:cs typeface="Tahoma" pitchFamily="34" charset="0"/>
              </a:rPr>
              <a:t> </a:t>
            </a:r>
            <a:r>
              <a:rPr kumimoji="0" lang="en-US" altLang="ko-KR" sz="3200" dirty="0" err="1" smtClean="0">
                <a:solidFill>
                  <a:srgbClr val="0070C0"/>
                </a:solidFill>
                <a:latin typeface="+mj-lt"/>
                <a:cs typeface="Tahoma" pitchFamily="34" charset="0"/>
              </a:rPr>
              <a:t>Milenkovic</a:t>
            </a:r>
            <a:r>
              <a:rPr kumimoji="0" lang="en-US" altLang="ko-KR" sz="3200" dirty="0" smtClean="0">
                <a:solidFill>
                  <a:srgbClr val="0070C0"/>
                </a:solidFill>
                <a:latin typeface="+mj-lt"/>
                <a:cs typeface="Tahoma" pitchFamily="34" charset="0"/>
              </a:rPr>
              <a:t>, Chris Otto and Piet C de </a:t>
            </a:r>
            <a:r>
              <a:rPr kumimoji="0" lang="en-US" altLang="ko-KR" sz="3200" dirty="0" err="1" smtClean="0">
                <a:solidFill>
                  <a:srgbClr val="0070C0"/>
                </a:solidFill>
                <a:latin typeface="+mj-lt"/>
                <a:cs typeface="Tahoma" pitchFamily="34" charset="0"/>
              </a:rPr>
              <a:t>Groen</a:t>
            </a:r>
            <a:endParaRPr kumimoji="0" lang="ko-KR" altLang="en-US" sz="3200" dirty="0" smtClean="0">
              <a:solidFill>
                <a:srgbClr val="0070C0"/>
              </a:solidFill>
              <a:latin typeface="+mj-lt"/>
              <a:cs typeface="Tahoma" pitchFamily="34" charset="0"/>
            </a:endParaRPr>
          </a:p>
          <a:p>
            <a:pPr lvl="8" algn="ctr"/>
            <a:endParaRPr lang="en-US" sz="3200" b="1" dirty="0">
              <a:solidFill>
                <a:srgbClr val="0070C0"/>
              </a:solidFill>
              <a:latin typeface="+mj-lt"/>
            </a:endParaRPr>
          </a:p>
        </p:txBody>
      </p:sp>
    </p:spTree>
    <p:extLst>
      <p:ext uri="{BB962C8B-B14F-4D97-AF65-F5344CB8AC3E}">
        <p14:creationId xmlns:p14="http://schemas.microsoft.com/office/powerpoint/2010/main" val="3145119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553</TotalTime>
  <Words>2229</Words>
  <Application>Microsoft Office PowerPoint</Application>
  <PresentationFormat>On-screen Show (4:3)</PresentationFormat>
  <Paragraphs>246</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Technic</vt:lpstr>
      <vt:lpstr> Health Monitoring Using Mobile Phones</vt:lpstr>
      <vt:lpstr>Contents</vt:lpstr>
      <vt:lpstr>Introduction</vt:lpstr>
      <vt:lpstr>Why Health Monitoring?</vt:lpstr>
      <vt:lpstr>Initial Work</vt:lpstr>
      <vt:lpstr>Areas of Exploration…</vt:lpstr>
      <vt:lpstr>Areas of Exploration Contd…..</vt:lpstr>
      <vt:lpstr>Areas of Exploration Contd…..</vt:lpstr>
      <vt:lpstr>PowerPoint Presentation</vt:lpstr>
      <vt:lpstr>PowerPoint Presentation</vt:lpstr>
      <vt:lpstr>PowerPoint Presentation</vt:lpstr>
      <vt:lpstr>Data flow in an WBAN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vt:lpstr>
      <vt:lpstr>Characteristics Contd…..</vt:lpstr>
      <vt:lpstr>Characteristics Contd…..</vt:lpstr>
      <vt:lpstr>Characteristics Contd…..</vt:lpstr>
      <vt:lpstr>MobiHealth System and Services</vt:lpstr>
      <vt:lpstr>MobiHealth System and Services Contd…..</vt:lpstr>
      <vt:lpstr>MobiHealth System and Services Contd…..</vt:lpstr>
      <vt:lpstr>The MobiHealth Trial</vt:lpstr>
      <vt:lpstr>Trial 1</vt:lpstr>
      <vt:lpstr>Summary</vt:lpstr>
      <vt:lpstr>ECAALYX</vt:lpstr>
      <vt:lpstr>PowerPoint Presentation</vt:lpstr>
      <vt:lpstr>PowerPoint Presentation</vt:lpstr>
      <vt:lpstr>PowerPoint Presentation</vt:lpstr>
      <vt:lpstr>Disadvantages of Mobile Health  Monitoring</vt:lpstr>
      <vt:lpstr>PowerPoint Presentation</vt:lpstr>
      <vt:lpstr>PowerPoint Presentation</vt:lpstr>
      <vt:lpstr>PowerPoint Presentation</vt:lpstr>
      <vt:lpstr>PowerPoint Presentation</vt:lpstr>
      <vt:lpstr>References</vt:lpstr>
      <vt:lpstr>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Abbu-Ma</dc:creator>
  <cp:lastModifiedBy>Abbu-Ma</cp:lastModifiedBy>
  <cp:revision>193</cp:revision>
  <dcterms:created xsi:type="dcterms:W3CDTF">2013-03-10T21:34:19Z</dcterms:created>
  <dcterms:modified xsi:type="dcterms:W3CDTF">2013-03-11T22:21:08Z</dcterms:modified>
</cp:coreProperties>
</file>