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4.wmf" ContentType="image/x-wmf"/>
  <Override PartName="/ppt/media/image2.png" ContentType="image/png"/>
  <Override PartName="/ppt/media/image3.wmf" ContentType="image/x-wmf"/>
  <Override PartName="/ppt/media/image11.png" ContentType="image/png"/>
  <Override PartName="/ppt/media/image1.jpeg" ContentType="image/jpeg"/>
  <Override PartName="/ppt/media/image6.png" ContentType="image/png"/>
  <Override PartName="/ppt/media/image7.wmf" ContentType="image/x-wmf"/>
  <Override PartName="/ppt/media/image5.png" ContentType="image/png"/>
  <Override PartName="/ppt/media/image8.png" ContentType="image/png"/>
  <Override PartName="/ppt/media/image9.png" ContentType="image/png"/>
  <Override PartName="/ppt/media/image10.wmf" ContentType="image/x-wmf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61160" y="329040"/>
            <a:ext cx="8204760" cy="78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380960"/>
            <a:ext cx="822780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900600"/>
            <a:ext cx="822780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61160" y="329040"/>
            <a:ext cx="8204760" cy="78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380960"/>
            <a:ext cx="401508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380960"/>
            <a:ext cx="401508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3520" y="3900600"/>
            <a:ext cx="401508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900600"/>
            <a:ext cx="401508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61160" y="329040"/>
            <a:ext cx="8204760" cy="78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380960"/>
            <a:ext cx="8227800" cy="4824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380960"/>
            <a:ext cx="8227800" cy="4824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1548000" y="1380960"/>
            <a:ext cx="6045840" cy="482400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1548000" y="1380960"/>
            <a:ext cx="6045840" cy="4824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61160" y="329040"/>
            <a:ext cx="8204760" cy="78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380960"/>
            <a:ext cx="8227800" cy="482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61160" y="329040"/>
            <a:ext cx="8204760" cy="78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380960"/>
            <a:ext cx="8227800" cy="4824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61160" y="329040"/>
            <a:ext cx="8204760" cy="78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380960"/>
            <a:ext cx="4015080" cy="4824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380960"/>
            <a:ext cx="4015080" cy="4824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61160" y="329040"/>
            <a:ext cx="8204760" cy="78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61160" y="329040"/>
            <a:ext cx="8204760" cy="3640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61160" y="329040"/>
            <a:ext cx="8204760" cy="78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380960"/>
            <a:ext cx="401508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900600"/>
            <a:ext cx="401508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3520" y="1380960"/>
            <a:ext cx="4015080" cy="4824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61160" y="329040"/>
            <a:ext cx="8204760" cy="78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380960"/>
            <a:ext cx="8227800" cy="482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61160" y="329040"/>
            <a:ext cx="8204760" cy="78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380960"/>
            <a:ext cx="4015080" cy="4824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520" y="1380960"/>
            <a:ext cx="401508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3900600"/>
            <a:ext cx="401508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61160" y="329040"/>
            <a:ext cx="8204760" cy="78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380960"/>
            <a:ext cx="401508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520" y="1380960"/>
            <a:ext cx="401508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900600"/>
            <a:ext cx="822780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61160" y="329040"/>
            <a:ext cx="8204760" cy="78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380960"/>
            <a:ext cx="822780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900600"/>
            <a:ext cx="822780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61160" y="329040"/>
            <a:ext cx="8204760" cy="78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380960"/>
            <a:ext cx="401508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380960"/>
            <a:ext cx="401508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3520" y="3900600"/>
            <a:ext cx="401508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900600"/>
            <a:ext cx="401508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61160" y="329040"/>
            <a:ext cx="8204760" cy="78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380960"/>
            <a:ext cx="8227800" cy="4824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380960"/>
            <a:ext cx="8227800" cy="4824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548000" y="1380960"/>
            <a:ext cx="6045840" cy="482400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1548000" y="1380960"/>
            <a:ext cx="6045840" cy="4824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61160" y="329040"/>
            <a:ext cx="8204760" cy="78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380960"/>
            <a:ext cx="8227800" cy="482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61160" y="329040"/>
            <a:ext cx="8204760" cy="78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380960"/>
            <a:ext cx="8227800" cy="4824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61160" y="329040"/>
            <a:ext cx="8204760" cy="78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380960"/>
            <a:ext cx="4015080" cy="4824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3520" y="1380960"/>
            <a:ext cx="4015080" cy="4824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61160" y="329040"/>
            <a:ext cx="8204760" cy="78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61160" y="329040"/>
            <a:ext cx="8204760" cy="78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380960"/>
            <a:ext cx="8227800" cy="4824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61160" y="329040"/>
            <a:ext cx="8204760" cy="3640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61160" y="329040"/>
            <a:ext cx="8204760" cy="78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380960"/>
            <a:ext cx="401508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900600"/>
            <a:ext cx="401508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3520" y="1380960"/>
            <a:ext cx="4015080" cy="4824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61160" y="329040"/>
            <a:ext cx="8204760" cy="78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380960"/>
            <a:ext cx="4015080" cy="4824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520" y="1380960"/>
            <a:ext cx="401508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3520" y="3900600"/>
            <a:ext cx="401508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61160" y="329040"/>
            <a:ext cx="8204760" cy="78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380960"/>
            <a:ext cx="401508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3520" y="1380960"/>
            <a:ext cx="401508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900600"/>
            <a:ext cx="822780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61160" y="329040"/>
            <a:ext cx="8204760" cy="78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380960"/>
            <a:ext cx="822780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3900600"/>
            <a:ext cx="822780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61160" y="329040"/>
            <a:ext cx="8204760" cy="78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380960"/>
            <a:ext cx="401508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3520" y="1380960"/>
            <a:ext cx="401508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3520" y="3900600"/>
            <a:ext cx="401508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3900600"/>
            <a:ext cx="401508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61160" y="329040"/>
            <a:ext cx="8204760" cy="78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380960"/>
            <a:ext cx="8227800" cy="4824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1380960"/>
            <a:ext cx="8227800" cy="4824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1548000" y="1380960"/>
            <a:ext cx="6045840" cy="482400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1548000" y="1380960"/>
            <a:ext cx="6045840" cy="4824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61160" y="329040"/>
            <a:ext cx="8204760" cy="78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380960"/>
            <a:ext cx="4015080" cy="4824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520" y="1380960"/>
            <a:ext cx="4015080" cy="4824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61160" y="329040"/>
            <a:ext cx="8204760" cy="78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61160" y="329040"/>
            <a:ext cx="8204760" cy="3640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61160" y="329040"/>
            <a:ext cx="8204760" cy="78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380960"/>
            <a:ext cx="401508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900600"/>
            <a:ext cx="401508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520" y="1380960"/>
            <a:ext cx="4015080" cy="4824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1160" y="329040"/>
            <a:ext cx="8204760" cy="78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380960"/>
            <a:ext cx="4015080" cy="4824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520" y="1380960"/>
            <a:ext cx="401508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3520" y="3900600"/>
            <a:ext cx="401508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1160" y="329040"/>
            <a:ext cx="8204760" cy="78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380960"/>
            <a:ext cx="401508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3520" y="1380960"/>
            <a:ext cx="401508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900600"/>
            <a:ext cx="8227800" cy="230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5" Type="http://schemas.openxmlformats.org/officeDocument/2006/relationships/image" Target="../media/image4.wmf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b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8640" y="5319720"/>
            <a:ext cx="4024080" cy="1233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Seventh Outline LevelMaster Title Slide Headline</a:t>
            </a:r>
            <a:endParaRPr/>
          </a:p>
        </p:txBody>
      </p:sp>
      <p:pic>
        <p:nvPicPr>
          <p:cNvPr id="1" name="Picture 14" descr=""/>
          <p:cNvPicPr/>
          <p:nvPr/>
        </p:nvPicPr>
        <p:blipFill>
          <a:blip r:embed="rId2"/>
          <a:srcRect l="6037" t="0" r="0" b="0"/>
          <a:stretch/>
        </p:blipFill>
        <p:spPr>
          <a:xfrm>
            <a:off x="0" y="-27360"/>
            <a:ext cx="9182160" cy="691308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8640" y="4348800"/>
            <a:ext cx="4024080" cy="1083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Seventh Outline LevelMaster Title Slide Headline</a:t>
            </a:r>
            <a:endParaRPr/>
          </a:p>
        </p:txBody>
      </p:sp>
      <p:pic>
        <p:nvPicPr>
          <p:cNvPr id="3" name="Picture 16" descr=""/>
          <p:cNvPicPr/>
          <p:nvPr/>
        </p:nvPicPr>
        <p:blipFill>
          <a:blip r:embed="rId3"/>
          <a:stretch/>
        </p:blipFill>
        <p:spPr>
          <a:xfrm>
            <a:off x="4047480" y="6288840"/>
            <a:ext cx="4693680" cy="228240"/>
          </a:xfrm>
          <a:prstGeom prst="rect">
            <a:avLst/>
          </a:prstGeom>
          <a:ln>
            <a:noFill/>
          </a:ln>
        </p:spPr>
      </p:pic>
      <p:pic>
        <p:nvPicPr>
          <p:cNvPr id="4" name="Picture 17" descr=""/>
          <p:cNvPicPr/>
          <p:nvPr/>
        </p:nvPicPr>
        <p:blipFill>
          <a:blip r:embed="rId4"/>
          <a:stretch/>
        </p:blipFill>
        <p:spPr>
          <a:xfrm>
            <a:off x="482400" y="448200"/>
            <a:ext cx="2183760" cy="92304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"/>
          <p:cNvPicPr/>
          <p:nvPr/>
        </p:nvPicPr>
        <p:blipFill>
          <a:blip r:embed="rId5"/>
          <a:stretch/>
        </p:blipFill>
        <p:spPr>
          <a:xfrm>
            <a:off x="3223440" y="1605960"/>
            <a:ext cx="5488560" cy="2059920"/>
          </a:xfrm>
          <a:prstGeom prst="rect">
            <a:avLst/>
          </a:prstGeom>
          <a:ln>
            <a:noFill/>
          </a:ln>
        </p:spPr>
      </p:pic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800" spc="-1">
                <a:latin typeface="Agfa Rotis Sans Serif"/>
              </a:rPr>
              <a:t>Click to edit the title text format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640" cy="1159920"/>
          </a:xfrm>
          <a:prstGeom prst="rect">
            <a:avLst/>
          </a:prstGeom>
          <a:solidFill>
            <a:srgbClr val="2666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1" descr=""/>
          <p:cNvPicPr/>
          <p:nvPr/>
        </p:nvPicPr>
        <p:blipFill>
          <a:blip r:embed="rId2"/>
          <a:stretch/>
        </p:blipFill>
        <p:spPr>
          <a:xfrm>
            <a:off x="5603760" y="0"/>
            <a:ext cx="3076920" cy="115488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380960"/>
            <a:ext cx="8227800" cy="4824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400" spc="-1" strike="noStrike">
                <a:solidFill>
                  <a:srgbClr val="224433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b="1" lang="en-US" sz="2400" spc="-1" strike="noStrike">
                <a:solidFill>
                  <a:srgbClr val="224433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400" spc="-1" strike="noStrike">
                <a:solidFill>
                  <a:srgbClr val="224433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b="1" lang="en-US" sz="2400" spc="-1" strike="noStrike">
                <a:solidFill>
                  <a:srgbClr val="224433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400" spc="-1" strike="noStrike">
                <a:solidFill>
                  <a:srgbClr val="224433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400" spc="-1" strike="noStrike">
                <a:solidFill>
                  <a:srgbClr val="224433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24433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Seventh Outline LevelFirst Level Text</a:t>
            </a:r>
            <a:endParaRPr/>
          </a:p>
          <a:p>
            <a:pPr lvl="1" marL="231840" indent="-231480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Second Level Text</a:t>
            </a:r>
            <a:endParaRPr/>
          </a:p>
          <a:p>
            <a:pPr lvl="2" marL="457200" indent="-231480">
              <a:lnSpc>
                <a:spcPct val="100000"/>
              </a:lnSpc>
              <a:buSzPct val="80000"/>
              <a:buFont typeface="Arial"/>
              <a:buChar char="–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Third Level Text</a:t>
            </a:r>
            <a:endParaRPr/>
          </a:p>
          <a:p>
            <a:pPr lvl="3" marL="689040" indent="-225000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Fourth Level Text</a:t>
            </a:r>
            <a:endParaRPr/>
          </a:p>
          <a:p>
            <a:pPr lvl="4" marL="914400" indent="-225000">
              <a:lnSpc>
                <a:spcPct val="100000"/>
              </a:lnSpc>
              <a:buSzPct val="80000"/>
              <a:buFont typeface="Arial"/>
              <a:buChar char="–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Fifth Level Text</a:t>
            </a:r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61160" y="329040"/>
            <a:ext cx="8204760" cy="78516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Master Title Slide Headline</a:t>
            </a:r>
            <a:endParaRPr/>
          </a:p>
        </p:txBody>
      </p:sp>
      <p:sp>
        <p:nvSpPr>
          <p:cNvPr id="45" name="CustomShape 4"/>
          <p:cNvSpPr/>
          <p:nvPr/>
        </p:nvSpPr>
        <p:spPr>
          <a:xfrm>
            <a:off x="8144640" y="6562800"/>
            <a:ext cx="53604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67BA0944-F929-4CD4-AE78-0290FF626C7C}" type="slidenum">
              <a:rPr lang="en-IN" sz="900" spc="-1" strike="noStrike">
                <a:solidFill>
                  <a:srgbClr val="858789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&lt;number&gt;</a:t>
            </a:fld>
            <a:endParaRPr/>
          </a:p>
        </p:txBody>
      </p:sp>
      <p:sp>
        <p:nvSpPr>
          <p:cNvPr id="46" name="CustomShape 5"/>
          <p:cNvSpPr/>
          <p:nvPr/>
        </p:nvSpPr>
        <p:spPr>
          <a:xfrm>
            <a:off x="444600" y="6572160"/>
            <a:ext cx="257292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algn="ctr">
              <a:lnSpc>
                <a:spcPct val="100000"/>
              </a:lnSpc>
            </a:pPr>
            <a:r>
              <a:rPr lang="en-IN" sz="1000" spc="-1" strike="noStrike">
                <a:solidFill>
                  <a:srgbClr val="858789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Copyright © 2015 Accenture  All rights reserved.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9143640" cy="1159920"/>
          </a:xfrm>
          <a:prstGeom prst="rect">
            <a:avLst/>
          </a:prstGeom>
          <a:solidFill>
            <a:srgbClr val="2666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2" name="Picture 1" descr=""/>
          <p:cNvPicPr/>
          <p:nvPr/>
        </p:nvPicPr>
        <p:blipFill>
          <a:blip r:embed="rId2"/>
          <a:stretch/>
        </p:blipFill>
        <p:spPr>
          <a:xfrm>
            <a:off x="5603760" y="0"/>
            <a:ext cx="3076920" cy="1154880"/>
          </a:xfrm>
          <a:prstGeom prst="rect">
            <a:avLst/>
          </a:prstGeom>
          <a:ln>
            <a:noFill/>
          </a:ln>
        </p:spPr>
      </p:pic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380960"/>
            <a:ext cx="8227800" cy="4824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400" spc="-1" strike="noStrike">
                <a:solidFill>
                  <a:srgbClr val="224433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b="1" lang="en-US" sz="2400" spc="-1" strike="noStrike">
                <a:solidFill>
                  <a:srgbClr val="224433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400" spc="-1" strike="noStrike">
                <a:solidFill>
                  <a:srgbClr val="224433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b="1" lang="en-US" sz="2400" spc="-1" strike="noStrike">
                <a:solidFill>
                  <a:srgbClr val="224433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400" spc="-1" strike="noStrike">
                <a:solidFill>
                  <a:srgbClr val="224433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400" spc="-1" strike="noStrike">
                <a:solidFill>
                  <a:srgbClr val="224433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24433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Seventh Outline LevelFirst Level Text</a:t>
            </a:r>
            <a:endParaRPr/>
          </a:p>
          <a:p>
            <a:pPr lvl="1" marL="231840" indent="-231480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Second Level Text</a:t>
            </a:r>
            <a:endParaRPr/>
          </a:p>
          <a:p>
            <a:pPr lvl="2" marL="457200" indent="-231480">
              <a:lnSpc>
                <a:spcPct val="100000"/>
              </a:lnSpc>
              <a:buSzPct val="80000"/>
              <a:buFont typeface="Arial"/>
              <a:buChar char="–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Third Level Text</a:t>
            </a:r>
            <a:endParaRPr/>
          </a:p>
          <a:p>
            <a:pPr lvl="3" marL="689040" indent="-225000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Fourth Level Text</a:t>
            </a:r>
            <a:endParaRPr/>
          </a:p>
          <a:p>
            <a:pPr lvl="4" marL="914400" indent="-225000">
              <a:lnSpc>
                <a:spcPct val="100000"/>
              </a:lnSpc>
              <a:buSzPct val="80000"/>
              <a:buFont typeface="Arial"/>
              <a:buChar char="–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Fifth Level Text</a:t>
            </a:r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461160" y="329040"/>
            <a:ext cx="8204760" cy="78516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Master Title Slide Headline</a:t>
            </a:r>
            <a:endParaRPr/>
          </a:p>
        </p:txBody>
      </p:sp>
      <p:sp>
        <p:nvSpPr>
          <p:cNvPr id="85" name="CustomShape 4"/>
          <p:cNvSpPr/>
          <p:nvPr/>
        </p:nvSpPr>
        <p:spPr>
          <a:xfrm>
            <a:off x="8144640" y="6562800"/>
            <a:ext cx="53604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7481633E-E3C2-45B8-94A0-1FAD484E6E6B}" type="slidenum">
              <a:rPr lang="en-IN" sz="900" spc="-1" strike="noStrike">
                <a:solidFill>
                  <a:srgbClr val="858789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&lt;number&gt;</a:t>
            </a:fld>
            <a:endParaRPr/>
          </a:p>
        </p:txBody>
      </p:sp>
      <p:sp>
        <p:nvSpPr>
          <p:cNvPr id="86" name="CustomShape 5"/>
          <p:cNvSpPr/>
          <p:nvPr/>
        </p:nvSpPr>
        <p:spPr>
          <a:xfrm>
            <a:off x="444600" y="6572160"/>
            <a:ext cx="257292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algn="ctr">
              <a:lnSpc>
                <a:spcPct val="100000"/>
              </a:lnSpc>
            </a:pPr>
            <a:r>
              <a:rPr lang="en-IN" sz="1000" spc="-1" strike="noStrike">
                <a:solidFill>
                  <a:srgbClr val="858789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Copyright © 2015 Accenture  All rights reserved.</a:t>
            </a:r>
            <a:endParaRPr/>
          </a:p>
        </p:txBody>
      </p:sp>
      <p:sp>
        <p:nvSpPr>
          <p:cNvPr id="87" name="PlaceHolder 6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2680"/>
          </a:xfrm>
          <a:prstGeom prst="rect">
            <a:avLst/>
          </a:prstGeom>
        </p:spPr>
        <p:txBody>
          <a:bodyPr lIns="0" rIns="0" tIns="0" bIns="0"/>
          <a:p>
            <a:r>
              <a:rPr lang="en-IN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88" name="PlaceHolder 7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000" cy="4726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IN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89" name="PlaceHolder 8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2680"/>
          </a:xfrm>
          <a:prstGeom prst="rect">
            <a:avLst/>
          </a:prstGeom>
        </p:spPr>
        <p:txBody>
          <a:bodyPr lIns="0" rIns="0" tIns="0" bIns="0"/>
          <a:p>
            <a:pPr algn="r"/>
            <a:fld id="{A4A4DABF-0E5F-44D2-985C-DB8FB4BD2112}" type="slidenum">
              <a:rPr lang="en-IN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1380960"/>
            <a:ext cx="822780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600" spc="-1">
                <a:latin typeface="Agfa Rotis Sans Serif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600" spc="-1">
                <a:latin typeface="Agfa Rotis Sans Serif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600" spc="-1">
                <a:latin typeface="Agfa Rotis Sans Serif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600" spc="-1">
                <a:latin typeface="Agfa Rotis Sans Serif"/>
              </a:rPr>
              <a:t>               </a:t>
            </a:r>
            <a:r>
              <a:rPr lang="en-US" sz="4000" spc="-1">
                <a:latin typeface="Agfa Rotis Sans Serif"/>
              </a:rPr>
              <a:t>TRAI HACKATHON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4000" spc="-1">
                <a:latin typeface="Agfa Rotis Sans Serif"/>
              </a:rPr>
              <a:t>             </a:t>
            </a:r>
            <a:r>
              <a:rPr lang="en-US" sz="4000" spc="-1">
                <a:latin typeface="Agfa Rotis Sans Serif"/>
              </a:rPr>
              <a:t>BANGALORE           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4000" spc="-1">
                <a:latin typeface="Agfa Rotis Sans Serif"/>
              </a:rPr>
              <a:t>       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4000" spc="-1">
                <a:latin typeface="Agfa Rotis Sans Serif"/>
              </a:rPr>
              <a:t> 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61160" y="329040"/>
            <a:ext cx="8204760" cy="78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380960"/>
            <a:ext cx="822780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The data received from this portal is enormous and can be analysed and forwarded to providers.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It helps in overall improvement of services of all networks.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The user interests of all regions and reviews of all services of individual providers are known.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Aids in self-analysis of both TRAI and companies.                    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61160" y="329040"/>
            <a:ext cx="8204760" cy="78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Future Scope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380960"/>
            <a:ext cx="822780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Suggestions for technical problems can be given.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Gives an oppurtunity for experts outside TRAI and network providers to contribute.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Online hackathons and conferences can be conducted to connect with companies and users if possible.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 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61160" y="329040"/>
            <a:ext cx="8204760" cy="78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Future Scope-Cont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1380960"/>
            <a:ext cx="822780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Customer compliant and review management portal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Registration of users with Aadhaar ID: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         </a:t>
            </a:r>
            <a:r>
              <a:rPr lang="en-US" sz="2400" spc="-1">
                <a:latin typeface="Agfa Rotis Sans Serif"/>
              </a:rPr>
              <a:t>Easy,authentic and hassle free use.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         </a:t>
            </a:r>
            <a:r>
              <a:rPr lang="en-US" sz="2400" spc="-1">
                <a:latin typeface="Agfa Rotis Sans Serif"/>
              </a:rPr>
              <a:t>Single tool to record 1 billion users.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         </a:t>
            </a:r>
            <a:r>
              <a:rPr lang="en-US" sz="2400" spc="-1">
                <a:latin typeface="Agfa Rotis Sans Serif"/>
              </a:rPr>
              <a:t>Avoid false compliants and find unusual    events.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61160" y="329040"/>
            <a:ext cx="8204760" cy="78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Customer Login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1380960"/>
            <a:ext cx="822780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The user can register for his current network or any alternative providers.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The submission will be confirmed after user reviews.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The user has to review his previous experiences with the same network and other networks regarding services and customer care.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61160" y="329040"/>
            <a:ext cx="8204760" cy="78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Compliant Registration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1380960"/>
            <a:ext cx="822780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This page displays the history and status of each compliants registered.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Information displayed are: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           </a:t>
            </a:r>
            <a:r>
              <a:rPr lang="en-US" sz="2400" spc="-1">
                <a:latin typeface="Agfa Rotis Sans Serif"/>
              </a:rPr>
              <a:t>Active issues.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           </a:t>
            </a:r>
            <a:r>
              <a:rPr lang="en-US" sz="2400" spc="-1">
                <a:latin typeface="Agfa Rotis Sans Serif"/>
              </a:rPr>
              <a:t>Closed issues.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           </a:t>
            </a:r>
            <a:r>
              <a:rPr lang="en-US" sz="2400" spc="-1">
                <a:latin typeface="Agfa Rotis Sans Serif"/>
              </a:rPr>
              <a:t>Number of issues.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61160" y="329040"/>
            <a:ext cx="8204760" cy="78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User History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380960"/>
            <a:ext cx="822780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The USP of our application is the facility to find the signal strength of all networks.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Any region in India can be looked for its mobile signal information.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The signal coverage and strength information.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         </a:t>
            </a:r>
            <a:r>
              <a:rPr lang="en-US" sz="2400" spc="-1">
                <a:latin typeface="Agfa Rotis Sans Serif"/>
              </a:rPr>
              <a:t>2G,3g and 4g.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The Ranking of Top 5 networks will be displayed.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Gives a complete idea of what network can be selected for future use.          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61160" y="329040"/>
            <a:ext cx="8204760" cy="78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Network Information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380960"/>
            <a:ext cx="822780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The portal has a tab of existing problems and solutions of respective networks.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The page is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           </a:t>
            </a:r>
            <a:r>
              <a:rPr lang="en-US" sz="2400" spc="-1">
                <a:latin typeface="Agfa Rotis Sans Serif"/>
              </a:rPr>
              <a:t>Predefined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           </a:t>
            </a:r>
            <a:r>
              <a:rPr lang="en-US" sz="2400" spc="-1">
                <a:latin typeface="Agfa Rotis Sans Serif"/>
              </a:rPr>
              <a:t>Dedicated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           </a:t>
            </a:r>
            <a:r>
              <a:rPr lang="en-US" sz="2400" spc="-1">
                <a:latin typeface="Agfa Rotis Sans Serif"/>
              </a:rPr>
              <a:t>updatable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61160" y="329040"/>
            <a:ext cx="8204760" cy="78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Solutions Tab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1380960"/>
            <a:ext cx="822780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The portal has a guide for solutions for user convenience.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The guide can be in the format of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           </a:t>
            </a:r>
            <a:r>
              <a:rPr lang="en-US" sz="2400" spc="-1">
                <a:latin typeface="Agfa Rotis Sans Serif"/>
              </a:rPr>
              <a:t>Text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           </a:t>
            </a:r>
            <a:r>
              <a:rPr lang="en-US" sz="2400" spc="-1">
                <a:latin typeface="Agfa Rotis Sans Serif"/>
              </a:rPr>
              <a:t>Audio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           </a:t>
            </a:r>
            <a:r>
              <a:rPr lang="en-US" sz="2400" spc="-1">
                <a:latin typeface="Agfa Rotis Sans Serif"/>
              </a:rPr>
              <a:t>Video for serious issues and better       guidance.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61160" y="329040"/>
            <a:ext cx="8204760" cy="78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Guide Pages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1380960"/>
            <a:ext cx="822780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The application has a unique idea of getting solutions from general users.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It has to be reviewed by TRAI technical crew.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It will be included in the solutions tab.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The page serves as a interface between private network providers,TRAI and users.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          </a:t>
            </a:r>
            <a:r>
              <a:rPr lang="en-US" sz="2400" spc="-1">
                <a:latin typeface="Agfa Rotis Sans Serif"/>
              </a:rPr>
              <a:t>Discussion Forums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          </a:t>
            </a:r>
            <a:r>
              <a:rPr lang="en-US" sz="2400" spc="-1">
                <a:latin typeface="Agfa Rotis Sans Serif"/>
              </a:rPr>
              <a:t>Feedback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          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61160" y="329040"/>
            <a:ext cx="8204760" cy="78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Discussion Forums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1380960"/>
            <a:ext cx="822780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The call and chat facility is provided for users to directly contact.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The facility can be used in case of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           </a:t>
            </a:r>
            <a:r>
              <a:rPr lang="en-US" sz="2400" spc="-1">
                <a:latin typeface="Agfa Rotis Sans Serif"/>
              </a:rPr>
              <a:t>Pressing issues.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           </a:t>
            </a:r>
            <a:r>
              <a:rPr lang="en-US" sz="2400" spc="-1">
                <a:latin typeface="Agfa Rotis Sans Serif"/>
              </a:rPr>
              <a:t>Emergency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gfa Rotis Sans Serif"/>
              </a:rPr>
              <a:t>           </a:t>
            </a:r>
            <a:r>
              <a:rPr lang="en-US" sz="2400" spc="-1">
                <a:latin typeface="Agfa Rotis Sans Serif"/>
              </a:rPr>
              <a:t>Unknown problems.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61160" y="329040"/>
            <a:ext cx="8204760" cy="78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fa Rotis Sans Serif"/>
              </a:rPr>
              <a:t>Contact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RocketBoy_Template_4-5_v1</Template>
  <TotalTime>4849</TotalTime>
  <Application>LibreOffice/5.0.2.2$Linux_x86 LibreOffice_project/00m0$Build-2</Application>
  <Paragraphs>5</Paragraphs>
  <Company>Accenture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2014-06-17T04:37:00Z</dcterms:created>
  <dc:creator>Goh, Zhi Wei</dc:creator>
  <dc:language>en-IN</dc:language>
  <dcterms:modified xsi:type="dcterms:W3CDTF">2016-07-10T16:23:48Z</dcterms:modified>
  <cp:revision>272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ArticulateGUID">
    <vt:lpwstr>AAA9661D-BB09-40B4-9621-E5DD34F7073B</vt:lpwstr>
  </property>
  <property fmtid="{D5CDD505-2E9C-101B-9397-08002B2CF9AE}" pid="4" name="ArticulatePath">
    <vt:lpwstr>DH_PPT_012012_LEO</vt:lpwstr>
  </property>
  <property fmtid="{D5CDD505-2E9C-101B-9397-08002B2CF9AE}" pid="5" name="ArticulateProjectFull">
    <vt:lpwstr>F:\PROJECTS\JohnsonBeesley\Accenture\Accenture_PPT_020412_LEO.ppta</vt:lpwstr>
  </property>
  <property fmtid="{D5CDD505-2E9C-101B-9397-08002B2CF9AE}" pid="6" name="ArticulateUseProject">
    <vt:lpwstr>1</vt:lpwstr>
  </property>
  <property fmtid="{D5CDD505-2E9C-101B-9397-08002B2CF9AE}" pid="7" name="Company">
    <vt:lpwstr>Accenture</vt:lpwstr>
  </property>
  <property fmtid="{D5CDD505-2E9C-101B-9397-08002B2CF9AE}" pid="8" name="ContentTypeId">
    <vt:lpwstr>0x0101007F480F3B2C10C74BB61478E4247D6E77</vt:lpwstr>
  </property>
  <property fmtid="{D5CDD505-2E9C-101B-9397-08002B2CF9AE}" pid="9" name="HiddenSlides">
    <vt:i4>0</vt:i4>
  </property>
  <property fmtid="{D5CDD505-2E9C-101B-9397-08002B2CF9AE}" pid="10" name="HyperlinksChanged">
    <vt:bool>0</vt:bool>
  </property>
  <property fmtid="{D5CDD505-2E9C-101B-9397-08002B2CF9AE}" pid="11" name="LinksUpToDate">
    <vt:bool>0</vt:bool>
  </property>
  <property fmtid="{D5CDD505-2E9C-101B-9397-08002B2CF9AE}" pid="12" name="MMClips">
    <vt:i4>0</vt:i4>
  </property>
  <property fmtid="{D5CDD505-2E9C-101B-9397-08002B2CF9AE}" pid="13" name="Notes">
    <vt:i4>1</vt:i4>
  </property>
  <property fmtid="{D5CDD505-2E9C-101B-9397-08002B2CF9AE}" pid="14" name="PresentationFormat">
    <vt:lpwstr>On-screen Show (4:3)</vt:lpwstr>
  </property>
  <property fmtid="{D5CDD505-2E9C-101B-9397-08002B2CF9AE}" pid="15" name="ScaleCrop">
    <vt:bool>0</vt:bool>
  </property>
  <property fmtid="{D5CDD505-2E9C-101B-9397-08002B2CF9AE}" pid="16" name="ShareDoc">
    <vt:bool>0</vt:bool>
  </property>
  <property fmtid="{D5CDD505-2E9C-101B-9397-08002B2CF9AE}" pid="17" name="Slides">
    <vt:i4>4</vt:i4>
  </property>
</Properties>
</file>