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9" r:id="rId3"/>
    <p:sldId id="285" r:id="rId4"/>
    <p:sldId id="280" r:id="rId5"/>
    <p:sldId id="270" r:id="rId6"/>
    <p:sldId id="282" r:id="rId7"/>
    <p:sldId id="273" r:id="rId8"/>
    <p:sldId id="259" r:id="rId9"/>
    <p:sldId id="275" r:id="rId10"/>
    <p:sldId id="264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35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61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19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9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3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3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99AC-8F91-4843-AF93-702468C1E7BE}" type="datetimeFigureOut">
              <a:rPr lang="en-IN" smtClean="0"/>
              <a:t>11-06-2016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45B18-CB50-437B-BFF3-0B5515F79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5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51357" y="2830847"/>
            <a:ext cx="5542548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b="1" dirty="0">
                <a:solidFill>
                  <a:srgbClr val="00B050"/>
                </a:solidFill>
                <a:latin typeface="TimeBurner" panose="02000000000000000000" pitchFamily="2" charset="0"/>
              </a:rPr>
              <a:t>waste</a:t>
            </a:r>
            <a:r>
              <a:rPr lang="en-IN" sz="9600" b="1" dirty="0">
                <a:solidFill>
                  <a:schemeClr val="bg2">
                    <a:lumMod val="25000"/>
                  </a:schemeClr>
                </a:solidFill>
                <a:latin typeface="TimeBurner" panose="02000000000000000000" pitchFamily="2" charset="0"/>
              </a:rPr>
              <a:t>bin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2850">
            <a:off x="9862252" y="2381347"/>
            <a:ext cx="657833" cy="654137"/>
          </a:xfrm>
          <a:prstGeom prst="rect">
            <a:avLst/>
          </a:prstGeom>
        </p:spPr>
      </p:pic>
      <p:sp>
        <p:nvSpPr>
          <p:cNvPr id="10" name="Parallelogram 9"/>
          <p:cNvSpPr/>
          <p:nvPr/>
        </p:nvSpPr>
        <p:spPr>
          <a:xfrm>
            <a:off x="4612084" y="1647283"/>
            <a:ext cx="839469" cy="131187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368324" y="1140313"/>
            <a:ext cx="3429000" cy="5317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" t="5626" r="38983" b="38236"/>
          <a:stretch/>
        </p:blipFill>
        <p:spPr>
          <a:xfrm>
            <a:off x="1593634" y="1554892"/>
            <a:ext cx="2119634" cy="6594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909036" y="1691167"/>
            <a:ext cx="577516" cy="3850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71" y="5406670"/>
            <a:ext cx="907380" cy="90738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64057" y="5790830"/>
            <a:ext cx="218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/>
              <a:t>Corporate bin</a:t>
            </a:r>
            <a:endParaRPr lang="en-IN" sz="2800" dirty="0"/>
          </a:p>
        </p:txBody>
      </p:sp>
      <p:sp>
        <p:nvSpPr>
          <p:cNvPr id="17" name="Rectangle 16"/>
          <p:cNvSpPr/>
          <p:nvPr/>
        </p:nvSpPr>
        <p:spPr>
          <a:xfrm>
            <a:off x="1013394" y="6452135"/>
            <a:ext cx="4138863" cy="180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250016" y="953704"/>
            <a:ext cx="3670900" cy="179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Block Arc 18"/>
          <p:cNvSpPr/>
          <p:nvPr/>
        </p:nvSpPr>
        <p:spPr>
          <a:xfrm>
            <a:off x="1235844" y="0"/>
            <a:ext cx="3693962" cy="2199641"/>
          </a:xfrm>
          <a:prstGeom prst="blockArc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14500" y="560674"/>
            <a:ext cx="2919641" cy="44249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2348348" y="459479"/>
            <a:ext cx="2205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Tech </a:t>
            </a:r>
            <a:r>
              <a:rPr lang="en-IN" sz="2400" dirty="0" smtClean="0">
                <a:solidFill>
                  <a:schemeClr val="bg1"/>
                </a:solidFill>
                <a:latin typeface="arial" panose="020B0604020202020204" pitchFamily="34" charset="0"/>
              </a:rPr>
              <a:t>Mahindra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03" y="330052"/>
            <a:ext cx="733542" cy="73354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717940" y="3050417"/>
            <a:ext cx="2699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Burner" panose="02000000000000000000" pitchFamily="2" charset="0"/>
              </a:rPr>
              <a:t>Help us  to                Collect</a:t>
            </a:r>
            <a:endParaRPr lang="en-IN" b="1" dirty="0">
              <a:latin typeface="TimeBurner" panose="02000000000000000000" pitchFamily="2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34" y="2868862"/>
            <a:ext cx="669212" cy="66921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879" y="3620420"/>
            <a:ext cx="900065" cy="90006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423777" y="3928814"/>
            <a:ext cx="3439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TimeBurner" panose="02000000000000000000" pitchFamily="2" charset="0"/>
              </a:rPr>
              <a:t>We help you to                </a:t>
            </a:r>
            <a:r>
              <a:rPr lang="en-IN" b="1" dirty="0">
                <a:latin typeface="TimeBurner" panose="02000000000000000000" pitchFamily="2" charset="0"/>
              </a:rPr>
              <a:t>C</a:t>
            </a:r>
            <a:r>
              <a:rPr lang="en-IN" b="1" dirty="0" smtClean="0">
                <a:latin typeface="TimeBurner" panose="02000000000000000000" pitchFamily="2" charset="0"/>
              </a:rPr>
              <a:t>onnect </a:t>
            </a:r>
            <a:endParaRPr lang="en-IN" b="1" dirty="0">
              <a:latin typeface="TimeBurner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1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199" y="815569"/>
            <a:ext cx="348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B2DD"/>
                </a:solidFill>
                <a:latin typeface="open-sans"/>
              </a:rPr>
              <a:t>Dynamic </a:t>
            </a:r>
            <a:r>
              <a:rPr lang="en-IN" b="1" dirty="0" smtClean="0">
                <a:solidFill>
                  <a:srgbClr val="00B2DD"/>
                </a:solidFill>
                <a:latin typeface="open-sans"/>
              </a:rPr>
              <a:t>Routes optimization </a:t>
            </a:r>
            <a:endParaRPr lang="en-IN" b="1" i="0" dirty="0">
              <a:solidFill>
                <a:srgbClr val="00B2DD"/>
              </a:solidFill>
              <a:effectLst/>
              <a:latin typeface="open-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47" y="4251158"/>
            <a:ext cx="12192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5"/>
          <a:stretch/>
        </p:blipFill>
        <p:spPr>
          <a:xfrm>
            <a:off x="1689262" y="1688432"/>
            <a:ext cx="8293477" cy="4652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779" y="3336758"/>
            <a:ext cx="866273" cy="866273"/>
          </a:xfrm>
          <a:prstGeom prst="rect">
            <a:avLst/>
          </a:prstGeom>
        </p:spPr>
      </p:pic>
      <p:pic>
        <p:nvPicPr>
          <p:cNvPr id="9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73" y="3304674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83" y="1664370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147" y="4624137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84" y="5470358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42" y="2344000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141" y="5688930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720" y="3336758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200" y="2550694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124247" y="3831693"/>
            <a:ext cx="1275886" cy="174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306717" y="2847367"/>
            <a:ext cx="856835" cy="457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97%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2267412" y="2531409"/>
            <a:ext cx="856835" cy="457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r>
              <a:rPr lang="en-IN" dirty="0" smtClean="0"/>
              <a:t>7%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2217701" y="5857999"/>
            <a:ext cx="856835" cy="457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97%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4550714" y="4772473"/>
            <a:ext cx="856835" cy="457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97%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7757066" y="1790542"/>
            <a:ext cx="856835" cy="457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r>
              <a:rPr lang="en-IN" dirty="0" smtClean="0"/>
              <a:t>7%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6999206" y="2879451"/>
            <a:ext cx="856835" cy="457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r>
              <a:rPr lang="en-IN" dirty="0" smtClean="0"/>
              <a:t>7%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9130624" y="3224357"/>
            <a:ext cx="856835" cy="457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98%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8828342" y="5629345"/>
            <a:ext cx="856835" cy="45730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94%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120913" y="2344000"/>
            <a:ext cx="2017235" cy="1337664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757066" y="2296704"/>
            <a:ext cx="1481134" cy="578953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613901" y="3748573"/>
            <a:ext cx="642858" cy="1721785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1"/>
          </p:cNvCxnSpPr>
          <p:nvPr/>
        </p:nvCxnSpPr>
        <p:spPr>
          <a:xfrm flipH="1" flipV="1">
            <a:off x="5505275" y="5058543"/>
            <a:ext cx="2680209" cy="788805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150787" y="5229780"/>
            <a:ext cx="757069" cy="579703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8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32" y="2537981"/>
            <a:ext cx="3281104" cy="25000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9" y="789678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834" y="2537981"/>
            <a:ext cx="1625397" cy="1625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9" y="274108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89" y="4877072"/>
            <a:ext cx="1219200" cy="121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4472" y="1944130"/>
            <a:ext cx="1140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WasteBin 1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472" y="3791003"/>
            <a:ext cx="1140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WasteBin 1</a:t>
            </a:r>
            <a:endParaRPr lang="en-IN" sz="1600" b="1" dirty="0">
              <a:solidFill>
                <a:srgbClr val="7030A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5577" y="6096272"/>
            <a:ext cx="11406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7030A0"/>
                </a:solidFill>
              </a:rPr>
              <a:t>WasteBin 1</a:t>
            </a:r>
            <a:endParaRPr lang="en-IN" sz="1600" b="1" dirty="0">
              <a:solidFill>
                <a:srgbClr val="7030A0"/>
              </a:solidFill>
            </a:endParaRPr>
          </a:p>
        </p:txBody>
      </p:sp>
      <p:cxnSp>
        <p:nvCxnSpPr>
          <p:cNvPr id="14" name="Elbow Connector 13"/>
          <p:cNvCxnSpPr>
            <a:stCxn id="4" idx="3"/>
            <a:endCxn id="6" idx="0"/>
          </p:cNvCxnSpPr>
          <p:nvPr/>
        </p:nvCxnSpPr>
        <p:spPr>
          <a:xfrm>
            <a:off x="1574389" y="1399278"/>
            <a:ext cx="2345144" cy="1138703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6" idx="2"/>
          </p:cNvCxnSpPr>
          <p:nvPr/>
        </p:nvCxnSpPr>
        <p:spPr>
          <a:xfrm flipV="1">
            <a:off x="1574389" y="4163378"/>
            <a:ext cx="2345144" cy="1323294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6" idx="1"/>
          </p:cNvCxnSpPr>
          <p:nvPr/>
        </p:nvCxnSpPr>
        <p:spPr>
          <a:xfrm>
            <a:off x="1574389" y="3350680"/>
            <a:ext cx="1532445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hevron 23"/>
          <p:cNvSpPr/>
          <p:nvPr/>
        </p:nvSpPr>
        <p:spPr>
          <a:xfrm>
            <a:off x="4880715" y="3061855"/>
            <a:ext cx="833696" cy="72914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0" t="6729" r="17748" b="5510"/>
          <a:stretch/>
        </p:blipFill>
        <p:spPr>
          <a:xfrm>
            <a:off x="6369320" y="2816828"/>
            <a:ext cx="417110" cy="60960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0" t="6729" r="17748" b="5510"/>
          <a:stretch/>
        </p:blipFill>
        <p:spPr>
          <a:xfrm>
            <a:off x="7295799" y="2816827"/>
            <a:ext cx="417110" cy="60960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0" t="6729" r="17748" b="5510"/>
          <a:stretch/>
        </p:blipFill>
        <p:spPr>
          <a:xfrm>
            <a:off x="8229380" y="2816827"/>
            <a:ext cx="417110" cy="60960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6303960" y="3526387"/>
            <a:ext cx="631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7030A0"/>
                </a:solidFill>
              </a:rPr>
              <a:t>85%</a:t>
            </a:r>
            <a:endParaRPr lang="en-IN" sz="2000" b="1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290536" y="3526387"/>
            <a:ext cx="631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</a:rPr>
              <a:t>5</a:t>
            </a:r>
            <a:r>
              <a:rPr lang="en-IN" sz="2000" b="1" dirty="0" smtClean="0">
                <a:solidFill>
                  <a:srgbClr val="7030A0"/>
                </a:solidFill>
              </a:rPr>
              <a:t>5%</a:t>
            </a:r>
            <a:endParaRPr lang="en-IN" sz="2000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14908" y="3505219"/>
            <a:ext cx="631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7030A0"/>
                </a:solidFill>
              </a:rPr>
              <a:t>75%</a:t>
            </a:r>
            <a:endParaRPr lang="en-IN" sz="2000" b="1" dirty="0">
              <a:solidFill>
                <a:srgbClr val="7030A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655" y="780179"/>
            <a:ext cx="1219200" cy="12192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16" y="2842415"/>
            <a:ext cx="1219200" cy="1219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343" y="4970554"/>
            <a:ext cx="1219200" cy="12192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9374499" y="3426428"/>
            <a:ext cx="656192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618097" y="3816676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00B050"/>
                </a:solidFill>
              </a:rPr>
              <a:t>Cloud </a:t>
            </a:r>
            <a:endParaRPr lang="en-IN" sz="1600" b="1" dirty="0">
              <a:solidFill>
                <a:srgbClr val="00B05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2563" y="5117745"/>
            <a:ext cx="3203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00B050"/>
                </a:solidFill>
              </a:rPr>
              <a:t>Smart Waste Management System  </a:t>
            </a:r>
            <a:endParaRPr lang="en-IN" sz="1600" b="1" dirty="0">
              <a:solidFill>
                <a:srgbClr val="00B05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809650" y="189384"/>
            <a:ext cx="1927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solidFill>
                  <a:srgbClr val="00B050"/>
                </a:solidFill>
              </a:rPr>
              <a:t>Scheduling the truck</a:t>
            </a:r>
            <a:endParaRPr lang="en-IN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3546399"/>
            <a:ext cx="794140" cy="794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56" y="2052084"/>
            <a:ext cx="641591" cy="7973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5037537"/>
            <a:ext cx="755120" cy="7551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6636" y="2403661"/>
            <a:ext cx="20174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Fuel  Conception </a:t>
            </a:r>
            <a:endParaRPr lang="en-IN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576636" y="3774192"/>
            <a:ext cx="4434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Efficient allocation of Trucks and labour </a:t>
            </a:r>
            <a:endParaRPr lang="en-IN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435091" y="5245820"/>
            <a:ext cx="4251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Time optimization to collect cabbages </a:t>
            </a:r>
            <a:endParaRPr lang="en-IN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315553" y="747368"/>
            <a:ext cx="5834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Advantageous of using WasteBin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8979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134187" y="2895499"/>
            <a:ext cx="3478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Design of WasteBin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72363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89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/>
          <p:cNvSpPr/>
          <p:nvPr/>
        </p:nvSpPr>
        <p:spPr>
          <a:xfrm>
            <a:off x="6501041" y="1743536"/>
            <a:ext cx="839469" cy="131187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257281" y="1236566"/>
            <a:ext cx="3429000" cy="53179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902351" y="6548388"/>
            <a:ext cx="4138863" cy="180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138973" y="1049957"/>
            <a:ext cx="3670900" cy="179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Block Arc 5"/>
          <p:cNvSpPr/>
          <p:nvPr/>
        </p:nvSpPr>
        <p:spPr>
          <a:xfrm>
            <a:off x="3124801" y="96253"/>
            <a:ext cx="3693962" cy="2199641"/>
          </a:xfrm>
          <a:prstGeom prst="blockArc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571715"/>
            <a:ext cx="2919641" cy="49051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elay 8"/>
          <p:cNvSpPr/>
          <p:nvPr/>
        </p:nvSpPr>
        <p:spPr>
          <a:xfrm rot="5400000">
            <a:off x="4719545" y="1164130"/>
            <a:ext cx="470742" cy="601579"/>
          </a:xfrm>
          <a:prstGeom prst="flowChartDelay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Isosceles Triangle 9"/>
          <p:cNvSpPr/>
          <p:nvPr/>
        </p:nvSpPr>
        <p:spPr>
          <a:xfrm>
            <a:off x="3278175" y="1700291"/>
            <a:ext cx="3387211" cy="1898663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173693" y="1279630"/>
            <a:ext cx="39263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Sensor to check the level of waste in dustbin </a:t>
            </a:r>
            <a:endParaRPr lang="en-IN" sz="16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986653" y="1445161"/>
            <a:ext cx="21550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3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4873" y="2202144"/>
            <a:ext cx="1816768" cy="104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Waste level measure sensor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10379" y="2065786"/>
            <a:ext cx="1816768" cy="104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GPS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64873" y="5374470"/>
            <a:ext cx="1816768" cy="104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Wi-Fi module </a:t>
            </a:r>
            <a:endParaRPr lang="en-IN" dirty="0"/>
          </a:p>
        </p:txBody>
      </p:sp>
      <p:cxnSp>
        <p:nvCxnSpPr>
          <p:cNvPr id="8" name="Elbow Connector 7"/>
          <p:cNvCxnSpPr>
            <a:stCxn id="2" idx="3"/>
          </p:cNvCxnSpPr>
          <p:nvPr/>
        </p:nvCxnSpPr>
        <p:spPr>
          <a:xfrm>
            <a:off x="4781641" y="2725518"/>
            <a:ext cx="1816769" cy="1353552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0"/>
            <a:endCxn id="3" idx="1"/>
          </p:cNvCxnSpPr>
          <p:nvPr/>
        </p:nvCxnSpPr>
        <p:spPr>
          <a:xfrm rot="5400000" flipH="1" flipV="1">
            <a:off x="4149483" y="3986326"/>
            <a:ext cx="1111919" cy="16643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7192970" y="4553314"/>
            <a:ext cx="2776287" cy="97756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1"/>
          </p:cNvCxnSpPr>
          <p:nvPr/>
        </p:nvCxnSpPr>
        <p:spPr>
          <a:xfrm rot="10800000" flipV="1">
            <a:off x="6000843" y="2589160"/>
            <a:ext cx="2109537" cy="1257300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537627" y="3739177"/>
            <a:ext cx="1816768" cy="104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Microcontroller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152489" y="5374470"/>
            <a:ext cx="1816768" cy="10467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Power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883435" y="710492"/>
            <a:ext cx="31251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/>
              <a:t>Module Diagram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428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41" y="319778"/>
            <a:ext cx="5600272" cy="612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1126" y="2907606"/>
            <a:ext cx="3615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00B2DD"/>
                </a:solidFill>
              </a:rPr>
              <a:t>Before using WasteBin </a:t>
            </a:r>
            <a:endParaRPr lang="en-IN" sz="2800" b="1" i="0" dirty="0">
              <a:solidFill>
                <a:srgbClr val="00B2D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7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819400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5"/>
          <a:stretch/>
        </p:blipFill>
        <p:spPr>
          <a:xfrm>
            <a:off x="1785515" y="256674"/>
            <a:ext cx="8293477" cy="4652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69" y="2032471"/>
            <a:ext cx="866273" cy="866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9285" y="1916723"/>
            <a:ext cx="926431" cy="902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14" y="4144879"/>
            <a:ext cx="866273" cy="866273"/>
          </a:xfrm>
          <a:prstGeom prst="rect">
            <a:avLst/>
          </a:prstGeom>
        </p:spPr>
      </p:pic>
      <p:pic>
        <p:nvPicPr>
          <p:cNvPr id="1026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26" y="1872916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736" y="232612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92379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737" y="4038600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95" y="912242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42" y="4363260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973" y="1905000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53" y="1118936"/>
            <a:ext cx="753979" cy="7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68" y="5368830"/>
            <a:ext cx="627438" cy="627438"/>
          </a:xfrm>
          <a:prstGeom prst="rect">
            <a:avLst/>
          </a:prstGeom>
        </p:spPr>
      </p:pic>
      <p:pic>
        <p:nvPicPr>
          <p:cNvPr id="18" name="Picture 2" descr="https://cdn0.iconfinder.com/data/icons/basic-uses-symbol-vol-3/100/Recycle_Dustbin_waste_box-12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68" y="6079576"/>
            <a:ext cx="630413" cy="6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785988" y="5537701"/>
            <a:ext cx="23528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Garbage collector vehicle 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785988" y="6155019"/>
            <a:ext cx="8267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Dustbin</a:t>
            </a:r>
            <a:endParaRPr lang="en-IN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250310" y="2337962"/>
            <a:ext cx="1275886" cy="174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460210" y="1091827"/>
            <a:ext cx="2502554" cy="15585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962764" y="1118936"/>
            <a:ext cx="0" cy="786066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204527" y="2337788"/>
            <a:ext cx="1092601" cy="174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340323" y="779858"/>
            <a:ext cx="1" cy="1432959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444304" y="779858"/>
            <a:ext cx="684992" cy="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781595" y="746031"/>
            <a:ext cx="1784436" cy="345796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0" idx="1"/>
          </p:cNvCxnSpPr>
          <p:nvPr/>
        </p:nvCxnSpPr>
        <p:spPr>
          <a:xfrm flipV="1">
            <a:off x="2373740" y="3569369"/>
            <a:ext cx="1588660" cy="644677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1" idx="1"/>
          </p:cNvCxnSpPr>
          <p:nvPr/>
        </p:nvCxnSpPr>
        <p:spPr>
          <a:xfrm>
            <a:off x="4636510" y="3714739"/>
            <a:ext cx="3645227" cy="700851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055009" y="5480912"/>
            <a:ext cx="979989" cy="26802"/>
          </a:xfrm>
          <a:prstGeom prst="straightConnector1">
            <a:avLst/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114857" y="5937841"/>
            <a:ext cx="979989" cy="26802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115906" y="6394770"/>
            <a:ext cx="979989" cy="26802"/>
          </a:xfrm>
          <a:prstGeom prst="straightConnector1">
            <a:avLst/>
          </a:prstGeom>
          <a:ln w="571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106641" y="5296236"/>
            <a:ext cx="889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Route A </a:t>
            </a:r>
            <a:endParaRPr lang="en-IN" sz="1600" dirty="0"/>
          </a:p>
        </p:txBody>
      </p:sp>
      <p:sp>
        <p:nvSpPr>
          <p:cNvPr id="55" name="Rectangle 54"/>
          <p:cNvSpPr/>
          <p:nvPr/>
        </p:nvSpPr>
        <p:spPr>
          <a:xfrm>
            <a:off x="8145729" y="5712509"/>
            <a:ext cx="883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Route B </a:t>
            </a:r>
            <a:endParaRPr lang="en-IN" sz="1600" dirty="0"/>
          </a:p>
        </p:txBody>
      </p:sp>
      <p:sp>
        <p:nvSpPr>
          <p:cNvPr id="56" name="Rectangle 55"/>
          <p:cNvSpPr/>
          <p:nvPr/>
        </p:nvSpPr>
        <p:spPr>
          <a:xfrm>
            <a:off x="8145729" y="6179632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 smtClean="0"/>
              <a:t>Route C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844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47344" y="2713642"/>
            <a:ext cx="53985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00B2DD"/>
                </a:solidFill>
              </a:rPr>
              <a:t>After Implementation of WasteBin </a:t>
            </a:r>
            <a:endParaRPr lang="en-IN" sz="2800" b="1" i="0" dirty="0">
              <a:solidFill>
                <a:srgbClr val="00B2D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55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110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open-sans</vt:lpstr>
      <vt:lpstr>TimeBurner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</dc:creator>
  <cp:lastModifiedBy>Sur</cp:lastModifiedBy>
  <cp:revision>180</cp:revision>
  <dcterms:created xsi:type="dcterms:W3CDTF">2016-05-22T05:35:07Z</dcterms:created>
  <dcterms:modified xsi:type="dcterms:W3CDTF">2016-06-11T13:16:51Z</dcterms:modified>
</cp:coreProperties>
</file>