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p:scale>
          <a:sx n="86" d="100"/>
          <a:sy n="86" d="100"/>
        </p:scale>
        <p:origin x="92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2164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481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80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435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5128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072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59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889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196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8434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720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952919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8"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B6CB971B-88BB-5CE5-7D3D-2D5858593611}"/>
              </a:ext>
            </a:extLst>
          </p:cNvPr>
          <p:cNvPicPr>
            <a:picLocks noChangeAspect="1"/>
          </p:cNvPicPr>
          <p:nvPr/>
        </p:nvPicPr>
        <p:blipFill rotWithShape="1">
          <a:blip r:embed="rId2">
            <a:alphaModFix/>
          </a:blip>
          <a:srcRect l="19975" r="469" b="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D1965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B7D6B669-E107-43F4-80E2-BDAD7D29720A}"/>
              </a:ext>
            </a:extLst>
          </p:cNvPr>
          <p:cNvSpPr>
            <a:spLocks noGrp="1"/>
          </p:cNvSpPr>
          <p:nvPr>
            <p:ph type="ctrTitle"/>
          </p:nvPr>
        </p:nvSpPr>
        <p:spPr>
          <a:xfrm>
            <a:off x="1769532" y="2091263"/>
            <a:ext cx="8652938" cy="2461504"/>
          </a:xfrm>
        </p:spPr>
        <p:txBody>
          <a:bodyPr>
            <a:normAutofit/>
          </a:bodyPr>
          <a:lstStyle/>
          <a:p>
            <a:r>
              <a:rPr lang="en-US"/>
              <a:t>Life expectancy</a:t>
            </a:r>
          </a:p>
        </p:txBody>
      </p:sp>
      <p:sp>
        <p:nvSpPr>
          <p:cNvPr id="3" name="Subtitle 2">
            <a:extLst>
              <a:ext uri="{FF2B5EF4-FFF2-40B4-BE49-F238E27FC236}">
                <a16:creationId xmlns:a16="http://schemas.microsoft.com/office/drawing/2014/main" id="{6A78AF8C-D19C-4BD9-9804-34E6AD0A508C}"/>
              </a:ext>
            </a:extLst>
          </p:cNvPr>
          <p:cNvSpPr>
            <a:spLocks noGrp="1"/>
          </p:cNvSpPr>
          <p:nvPr>
            <p:ph type="subTitle" idx="1"/>
          </p:nvPr>
        </p:nvSpPr>
        <p:spPr>
          <a:xfrm>
            <a:off x="1769532" y="4623127"/>
            <a:ext cx="8655200" cy="457201"/>
          </a:xfrm>
        </p:spPr>
        <p:txBody>
          <a:bodyPr>
            <a:normAutofit/>
          </a:bodyPr>
          <a:lstStyle/>
          <a:p>
            <a:pPr>
              <a:spcAft>
                <a:spcPts val="600"/>
              </a:spcAft>
            </a:pPr>
            <a:r>
              <a:rPr lang="en-US" dirty="0">
                <a:solidFill>
                  <a:schemeClr val="tx1"/>
                </a:solidFill>
              </a:rPr>
              <a:t>Exploratory Data Analysis</a:t>
            </a:r>
            <a:endParaRPr lang="en-US">
              <a:solidFill>
                <a:schemeClr val="tx1"/>
              </a:solidFill>
            </a:endParaRPr>
          </a:p>
        </p:txBody>
      </p:sp>
      <p:sp>
        <p:nvSpPr>
          <p:cNvPr id="24" name="Rectangle 2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US"/>
          </a:p>
        </p:txBody>
      </p:sp>
    </p:spTree>
    <p:extLst>
      <p:ext uri="{BB962C8B-B14F-4D97-AF65-F5344CB8AC3E}">
        <p14:creationId xmlns:p14="http://schemas.microsoft.com/office/powerpoint/2010/main" val="32735722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BA1D52-9573-4EB6-791D-F50D65E3A55B}"/>
              </a:ext>
            </a:extLst>
          </p:cNvPr>
          <p:cNvSpPr>
            <a:spLocks noGrp="1"/>
          </p:cNvSpPr>
          <p:nvPr>
            <p:ph type="title"/>
          </p:nvPr>
        </p:nvSpPr>
        <p:spPr/>
        <p:txBody>
          <a:bodyPr/>
          <a:lstStyle/>
          <a:p>
            <a:pPr algn="ctr"/>
            <a:r>
              <a:rPr lang="en-US" dirty="0"/>
              <a:t>Multiple Regression Analysis</a:t>
            </a:r>
          </a:p>
        </p:txBody>
      </p:sp>
      <p:sp>
        <p:nvSpPr>
          <p:cNvPr id="6" name="Text Placeholder 5">
            <a:extLst>
              <a:ext uri="{FF2B5EF4-FFF2-40B4-BE49-F238E27FC236}">
                <a16:creationId xmlns:a16="http://schemas.microsoft.com/office/drawing/2014/main" id="{3B2C0338-B34E-AE59-E0A9-6BAB3D7CBCC6}"/>
              </a:ext>
            </a:extLst>
          </p:cNvPr>
          <p:cNvSpPr>
            <a:spLocks noGrp="1"/>
          </p:cNvSpPr>
          <p:nvPr>
            <p:ph type="body" idx="1"/>
          </p:nvPr>
        </p:nvSpPr>
        <p:spPr/>
        <p:txBody>
          <a:bodyPr>
            <a:noAutofit/>
          </a:bodyPr>
          <a:lstStyle/>
          <a:p>
            <a:pPr algn="ctr"/>
            <a:r>
              <a:rPr lang="en-US" sz="1400" dirty="0"/>
              <a:t>MRA with variables such as GDP, schooling, alcohol consumption, BMI, total health expenditure, diphtheria immunization rates, and HIV/AIDS prevalence</a:t>
            </a:r>
          </a:p>
        </p:txBody>
      </p:sp>
      <p:pic>
        <p:nvPicPr>
          <p:cNvPr id="11" name="Content Placeholder 10" descr="A screenshot of a computer program&#10;&#10;Description automatically generated">
            <a:extLst>
              <a:ext uri="{FF2B5EF4-FFF2-40B4-BE49-F238E27FC236}">
                <a16:creationId xmlns:a16="http://schemas.microsoft.com/office/drawing/2014/main" id="{8EA08481-FEEC-C377-E45F-EF093EFADF9D}"/>
              </a:ext>
            </a:extLst>
          </p:cNvPr>
          <p:cNvPicPr>
            <a:picLocks noGrp="1" noChangeAspect="1"/>
          </p:cNvPicPr>
          <p:nvPr>
            <p:ph sz="half" idx="2"/>
          </p:nvPr>
        </p:nvPicPr>
        <p:blipFill>
          <a:blip r:embed="rId2"/>
          <a:stretch>
            <a:fillRect/>
          </a:stretch>
        </p:blipFill>
        <p:spPr>
          <a:xfrm>
            <a:off x="1069975" y="3148692"/>
            <a:ext cx="4664075" cy="2451329"/>
          </a:xfrm>
        </p:spPr>
      </p:pic>
      <p:sp>
        <p:nvSpPr>
          <p:cNvPr id="8" name="Text Placeholder 7">
            <a:extLst>
              <a:ext uri="{FF2B5EF4-FFF2-40B4-BE49-F238E27FC236}">
                <a16:creationId xmlns:a16="http://schemas.microsoft.com/office/drawing/2014/main" id="{9C69D728-6624-1E5A-F8E5-50E60374F99C}"/>
              </a:ext>
            </a:extLst>
          </p:cNvPr>
          <p:cNvSpPr>
            <a:spLocks noGrp="1"/>
          </p:cNvSpPr>
          <p:nvPr>
            <p:ph type="body" sz="quarter" idx="3"/>
          </p:nvPr>
        </p:nvSpPr>
        <p:spPr/>
        <p:txBody>
          <a:bodyPr>
            <a:normAutofit/>
          </a:bodyPr>
          <a:lstStyle/>
          <a:p>
            <a:pPr algn="ctr"/>
            <a:r>
              <a:rPr lang="en-US" sz="2800" dirty="0"/>
              <a:t>Analysis</a:t>
            </a:r>
          </a:p>
        </p:txBody>
      </p:sp>
      <p:sp>
        <p:nvSpPr>
          <p:cNvPr id="9" name="Content Placeholder 8">
            <a:extLst>
              <a:ext uri="{FF2B5EF4-FFF2-40B4-BE49-F238E27FC236}">
                <a16:creationId xmlns:a16="http://schemas.microsoft.com/office/drawing/2014/main" id="{043E7789-0EE5-D608-341E-3DD31CC05332}"/>
              </a:ext>
            </a:extLst>
          </p:cNvPr>
          <p:cNvSpPr>
            <a:spLocks noGrp="1"/>
          </p:cNvSpPr>
          <p:nvPr>
            <p:ph sz="quarter" idx="4"/>
          </p:nvPr>
        </p:nvSpPr>
        <p:spPr/>
        <p:txBody>
          <a:bodyPr>
            <a:normAutofit fontScale="92500" lnSpcReduction="20000"/>
          </a:bodyPr>
          <a:lstStyle/>
          <a:p>
            <a:r>
              <a:rPr lang="en-US" b="1" dirty="0"/>
              <a:t>R-squared (R²) Value</a:t>
            </a:r>
            <a:r>
              <a:rPr lang="en-US" dirty="0"/>
              <a:t>: 0.793, indicating that approximately 79.3% of the variance in life expectancy can now be explained by this model. This is a substantial increase from the R² value obtained in the simple regression analysis, suggesting a much stronger explanatory power of these combined factors on life expectancy.</a:t>
            </a:r>
          </a:p>
          <a:p>
            <a:r>
              <a:rPr lang="en-US" b="1" dirty="0"/>
              <a:t>Mean Squared Error (MSE): </a:t>
            </a:r>
            <a:r>
              <a:rPr lang="en-US" dirty="0"/>
              <a:t>20.683, a considerable decrease from the MSE in the simple regression model. This lower MSE indicates that the model's predictions are much closer to the actual life expectancy values, highlighting the benefits of including multiple relevant variables in the analysis.</a:t>
            </a:r>
          </a:p>
          <a:p>
            <a:endParaRPr lang="en-US" dirty="0"/>
          </a:p>
        </p:txBody>
      </p:sp>
    </p:spTree>
    <p:extLst>
      <p:ext uri="{BB962C8B-B14F-4D97-AF65-F5344CB8AC3E}">
        <p14:creationId xmlns:p14="http://schemas.microsoft.com/office/powerpoint/2010/main" val="88862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7" name="Rectangle 16">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9" name="Rectangle 18">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78867147-3DD8-06B3-0273-8776CB84EDCF}"/>
              </a:ext>
            </a:extLst>
          </p:cNvPr>
          <p:cNvSpPr>
            <a:spLocks noGrp="1"/>
          </p:cNvSpPr>
          <p:nvPr>
            <p:ph type="title"/>
          </p:nvPr>
        </p:nvSpPr>
        <p:spPr>
          <a:xfrm>
            <a:off x="868680" y="642593"/>
            <a:ext cx="6281928" cy="1744183"/>
          </a:xfrm>
        </p:spPr>
        <p:txBody>
          <a:bodyPr vert="horz" lIns="91440" tIns="45720" rIns="91440" bIns="45720" rtlCol="0" anchor="ctr">
            <a:normAutofit/>
          </a:bodyPr>
          <a:lstStyle/>
          <a:p>
            <a:r>
              <a:rPr lang="en-US"/>
              <a:t>Histograms of chosen variables</a:t>
            </a:r>
          </a:p>
        </p:txBody>
      </p:sp>
      <p:sp>
        <p:nvSpPr>
          <p:cNvPr id="5" name="Content Placeholder 4">
            <a:extLst>
              <a:ext uri="{FF2B5EF4-FFF2-40B4-BE49-F238E27FC236}">
                <a16:creationId xmlns:a16="http://schemas.microsoft.com/office/drawing/2014/main" id="{B0C03F08-47D9-9C80-AB8C-F92BC4982022}"/>
              </a:ext>
            </a:extLst>
          </p:cNvPr>
          <p:cNvSpPr>
            <a:spLocks noGrp="1"/>
          </p:cNvSpPr>
          <p:nvPr>
            <p:ph sz="half" idx="1"/>
          </p:nvPr>
        </p:nvSpPr>
        <p:spPr>
          <a:xfrm>
            <a:off x="868680" y="2386584"/>
            <a:ext cx="6281928" cy="3648456"/>
          </a:xfrm>
        </p:spPr>
        <p:txBody>
          <a:bodyPr vert="horz" lIns="91440" tIns="45720" rIns="91440" bIns="45720" rtlCol="0">
            <a:normAutofit/>
          </a:bodyPr>
          <a:lstStyle/>
          <a:p>
            <a:pPr>
              <a:lnSpc>
                <a:spcPct val="90000"/>
              </a:lnSpc>
            </a:pPr>
            <a:r>
              <a:rPr lang="en-US" sz="1500" b="1" i="0">
                <a:effectLst/>
              </a:rPr>
              <a:t>Status</a:t>
            </a:r>
            <a:r>
              <a:rPr lang="en-US" sz="1500" b="0" i="0">
                <a:effectLst/>
              </a:rPr>
              <a:t>: Shows the distribution between different statuses, likely with a categorical distinction (e.g., Developing vs. Developed).</a:t>
            </a:r>
          </a:p>
          <a:p>
            <a:pPr>
              <a:lnSpc>
                <a:spcPct val="90000"/>
              </a:lnSpc>
            </a:pPr>
            <a:r>
              <a:rPr lang="en-US" sz="1500" b="1" i="0">
                <a:effectLst/>
              </a:rPr>
              <a:t>Population</a:t>
            </a:r>
            <a:r>
              <a:rPr lang="en-US" sz="1500" b="0" i="0">
                <a:effectLst/>
              </a:rPr>
              <a:t>: Highlights the distribution of population sizes across the countries in the dataset, showcasing a wide range with a concentration at lower values, indicating that many countries have smaller populations.</a:t>
            </a:r>
          </a:p>
          <a:p>
            <a:pPr>
              <a:lnSpc>
                <a:spcPct val="90000"/>
              </a:lnSpc>
            </a:pPr>
            <a:r>
              <a:rPr lang="en-US" sz="1500" b="1" i="0">
                <a:effectLst/>
              </a:rPr>
              <a:t>GDP</a:t>
            </a:r>
            <a:r>
              <a:rPr lang="en-US" sz="1500" b="0" i="0">
                <a:effectLst/>
              </a:rPr>
              <a:t>: Demonstrates the distribution of GDP values, which appears to be heavily skewed towards lower GDP values, suggesting that many countries have a relatively low GDP.</a:t>
            </a:r>
          </a:p>
          <a:p>
            <a:pPr>
              <a:lnSpc>
                <a:spcPct val="90000"/>
              </a:lnSpc>
            </a:pPr>
            <a:r>
              <a:rPr lang="en-US" sz="1500" b="1" i="0">
                <a:effectLst/>
              </a:rPr>
              <a:t>BMI</a:t>
            </a:r>
            <a:r>
              <a:rPr lang="en-US" sz="1500" b="0" i="0">
                <a:effectLst/>
              </a:rPr>
              <a:t>: Shows the distribution of BMI values across the dataset, indicating a relatively normal distribution but with some skewness towards lower BMI values.</a:t>
            </a:r>
          </a:p>
          <a:p>
            <a:pPr>
              <a:lnSpc>
                <a:spcPct val="90000"/>
              </a:lnSpc>
            </a:pPr>
            <a:r>
              <a:rPr lang="en-US" sz="1500" b="1" i="0">
                <a:effectLst/>
              </a:rPr>
              <a:t>Life Expectancy</a:t>
            </a:r>
            <a:r>
              <a:rPr lang="en-US" sz="1500" b="0" i="0">
                <a:effectLst/>
              </a:rPr>
              <a:t>: Presents the distribution of life expectancy across countries, showing a somewhat normal distribution with a tendency towards higher life expectancy values.</a:t>
            </a:r>
          </a:p>
          <a:p>
            <a:pPr>
              <a:lnSpc>
                <a:spcPct val="90000"/>
              </a:lnSpc>
            </a:pPr>
            <a:endParaRPr lang="en-US" sz="1500"/>
          </a:p>
        </p:txBody>
      </p:sp>
      <p:pic>
        <p:nvPicPr>
          <p:cNvPr id="12" name="Content Placeholder 11" descr="A graph of a number of blue and white bars&#10;&#10;Description automatically generated with medium confidence">
            <a:extLst>
              <a:ext uri="{FF2B5EF4-FFF2-40B4-BE49-F238E27FC236}">
                <a16:creationId xmlns:a16="http://schemas.microsoft.com/office/drawing/2014/main" id="{2340887F-96F6-8DF8-7902-DBB3BEC389B4}"/>
              </a:ext>
            </a:extLst>
          </p:cNvPr>
          <p:cNvPicPr>
            <a:picLocks noGrp="1" noChangeAspect="1"/>
          </p:cNvPicPr>
          <p:nvPr>
            <p:ph sz="half" idx="2"/>
          </p:nvPr>
        </p:nvPicPr>
        <p:blipFill>
          <a:blip r:embed="rId2"/>
          <a:stretch>
            <a:fillRect/>
          </a:stretch>
        </p:blipFill>
        <p:spPr>
          <a:xfrm>
            <a:off x="8021763" y="396767"/>
            <a:ext cx="3798381" cy="6155009"/>
          </a:xfrm>
        </p:spPr>
      </p:pic>
    </p:spTree>
    <p:extLst>
      <p:ext uri="{BB962C8B-B14F-4D97-AF65-F5344CB8AC3E}">
        <p14:creationId xmlns:p14="http://schemas.microsoft.com/office/powerpoint/2010/main" val="289045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A10F05-CAAE-9CFB-32A3-B1209C133D46}"/>
              </a:ext>
            </a:extLst>
          </p:cNvPr>
          <p:cNvSpPr>
            <a:spLocks noGrp="1"/>
          </p:cNvSpPr>
          <p:nvPr>
            <p:ph type="title"/>
          </p:nvPr>
        </p:nvSpPr>
        <p:spPr/>
        <p:txBody>
          <a:bodyPr/>
          <a:lstStyle/>
          <a:p>
            <a:pPr algn="ctr"/>
            <a:r>
              <a:rPr lang="en-US" dirty="0"/>
              <a:t>Mode, Mean, Spread, Tails</a:t>
            </a:r>
          </a:p>
        </p:txBody>
      </p:sp>
      <p:sp>
        <p:nvSpPr>
          <p:cNvPr id="6" name="Content Placeholder 5">
            <a:extLst>
              <a:ext uri="{FF2B5EF4-FFF2-40B4-BE49-F238E27FC236}">
                <a16:creationId xmlns:a16="http://schemas.microsoft.com/office/drawing/2014/main" id="{009D0F97-0326-3D61-A59B-C0196B15CC28}"/>
              </a:ext>
            </a:extLst>
          </p:cNvPr>
          <p:cNvSpPr>
            <a:spLocks noGrp="1"/>
          </p:cNvSpPr>
          <p:nvPr>
            <p:ph idx="1"/>
          </p:nvPr>
        </p:nvSpPr>
        <p:spPr/>
        <p:txBody>
          <a:bodyPr numCol="2">
            <a:normAutofit fontScale="62500" lnSpcReduction="20000"/>
          </a:bodyPr>
          <a:lstStyle/>
          <a:p>
            <a:pPr marL="0" indent="0">
              <a:buNone/>
            </a:pPr>
            <a:endParaRPr lang="en-US" b="1" dirty="0"/>
          </a:p>
          <a:p>
            <a:pPr marL="0" indent="0">
              <a:buNone/>
            </a:pPr>
            <a:r>
              <a:rPr lang="en-US" b="1" dirty="0"/>
              <a:t>Population:</a:t>
            </a:r>
          </a:p>
          <a:p>
            <a:r>
              <a:rPr lang="en-US" dirty="0"/>
              <a:t>  Mode: 444 (The most frequently occurring population number in the dataset)</a:t>
            </a:r>
          </a:p>
          <a:p>
            <a:r>
              <a:rPr lang="en-US" dirty="0"/>
              <a:t>  Mean: Approximately 12,834,572 (Average population)</a:t>
            </a:r>
          </a:p>
          <a:p>
            <a:r>
              <a:rPr lang="en-US" dirty="0"/>
              <a:t>  Standard Deviation: Approximately 61,960,940 (Indicates a widespread in population sizes)</a:t>
            </a:r>
          </a:p>
          <a:p>
            <a:r>
              <a:rPr lang="en-US" dirty="0"/>
              <a:t>Skewness: 15.75 (Highly positive skew, indicating a long tail to the right with most countries having smaller populations)</a:t>
            </a:r>
          </a:p>
          <a:p>
            <a:pPr marL="0" indent="0">
              <a:buNone/>
            </a:pPr>
            <a:endParaRPr lang="en-US" dirty="0"/>
          </a:p>
          <a:p>
            <a:pPr marL="0" indent="0">
              <a:buNone/>
            </a:pPr>
            <a:r>
              <a:rPr lang="en-US" b="1" dirty="0"/>
              <a:t>GDP:</a:t>
            </a:r>
          </a:p>
          <a:p>
            <a:r>
              <a:rPr lang="en-US" dirty="0"/>
              <a:t>  Mode: 1.68 (The most frequently occurring GDP value in the dataset)</a:t>
            </a:r>
          </a:p>
          <a:p>
            <a:r>
              <a:rPr lang="en-US" dirty="0"/>
              <a:t>  Mean: Approximately 7,664 (Average GDP)</a:t>
            </a:r>
          </a:p>
          <a:p>
            <a:r>
              <a:rPr lang="en-US" dirty="0"/>
              <a:t>  Standard Deviation: Approximately 14,466 (Indicates a widespread in GDP values)</a:t>
            </a:r>
          </a:p>
          <a:p>
            <a:r>
              <a:rPr lang="en-US" dirty="0"/>
              <a:t>  Skewness: 3.15 (Positive skew, indicating that most countries have lower GDPs with a long tail towards higher values)</a:t>
            </a:r>
          </a:p>
          <a:p>
            <a:endParaRPr lang="en-US" dirty="0"/>
          </a:p>
          <a:p>
            <a:pPr marL="0" indent="0">
              <a:buNone/>
            </a:pPr>
            <a:r>
              <a:rPr lang="en-US" b="1" dirty="0"/>
              <a:t> </a:t>
            </a:r>
          </a:p>
          <a:p>
            <a:pPr marL="0" indent="0">
              <a:buNone/>
            </a:pPr>
            <a:r>
              <a:rPr lang="en-US" b="1" dirty="0"/>
              <a:t>BMI:</a:t>
            </a:r>
          </a:p>
          <a:p>
            <a:r>
              <a:rPr lang="en-US" dirty="0"/>
              <a:t>  Mode: 58.5 (The most frequently occurring BMI value in the dataset)</a:t>
            </a:r>
          </a:p>
          <a:p>
            <a:r>
              <a:rPr lang="en-US" dirty="0"/>
              <a:t>  Mean: Approximately 38.5 (Average BMI)</a:t>
            </a:r>
          </a:p>
          <a:p>
            <a:r>
              <a:rPr lang="en-US" dirty="0"/>
              <a:t>  Standard Deviation: Approximately 20 (Indicates a widespread in BMI values)</a:t>
            </a:r>
          </a:p>
          <a:p>
            <a:r>
              <a:rPr lang="en-US" dirty="0"/>
              <a:t>  Skewness: -0.25 (Slightly negative skew, indicating a tail to the left)</a:t>
            </a:r>
          </a:p>
          <a:p>
            <a:endParaRPr lang="en-US" dirty="0"/>
          </a:p>
          <a:p>
            <a:pPr marL="0" indent="0">
              <a:buNone/>
            </a:pPr>
            <a:endParaRPr lang="en-US" b="1" dirty="0"/>
          </a:p>
          <a:p>
            <a:pPr marL="0" indent="0">
              <a:buNone/>
            </a:pPr>
            <a:r>
              <a:rPr lang="en-US" b="1" dirty="0"/>
              <a:t>Life Expectancy:</a:t>
            </a:r>
          </a:p>
          <a:p>
            <a:r>
              <a:rPr lang="en-US" dirty="0"/>
              <a:t>  Mode: 73 (The most frequently occurring life expectancy in the dataset)</a:t>
            </a:r>
          </a:p>
          <a:p>
            <a:r>
              <a:rPr lang="en-US" dirty="0"/>
              <a:t>  Mean: Approximately 69.3 years (Average life expectancy)</a:t>
            </a:r>
          </a:p>
          <a:p>
            <a:r>
              <a:rPr lang="en-US" dirty="0"/>
              <a:t>  Standard Deviation: Approximately 9.53 years (Indicates variability in life expectancy)</a:t>
            </a:r>
          </a:p>
          <a:p>
            <a:r>
              <a:rPr lang="en-US" dirty="0"/>
              <a:t>  Skewness: -0.66 (Negative skew, indicating a tail to the left with most countries having higher life expectancy)</a:t>
            </a:r>
          </a:p>
        </p:txBody>
      </p:sp>
    </p:spTree>
    <p:extLst>
      <p:ext uri="{BB962C8B-B14F-4D97-AF65-F5344CB8AC3E}">
        <p14:creationId xmlns:p14="http://schemas.microsoft.com/office/powerpoint/2010/main" val="330499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41CC5-27E2-C57F-21B4-5ED7766F4F45}"/>
              </a:ext>
            </a:extLst>
          </p:cNvPr>
          <p:cNvSpPr>
            <a:spLocks noGrp="1"/>
          </p:cNvSpPr>
          <p:nvPr>
            <p:ph type="title"/>
          </p:nvPr>
        </p:nvSpPr>
        <p:spPr/>
        <p:txBody>
          <a:bodyPr/>
          <a:lstStyle/>
          <a:p>
            <a:pPr algn="ctr"/>
            <a:r>
              <a:rPr lang="en-US" dirty="0"/>
              <a:t>Probability Mass Functions</a:t>
            </a:r>
          </a:p>
        </p:txBody>
      </p:sp>
      <p:pic>
        <p:nvPicPr>
          <p:cNvPr id="8" name="Content Placeholder 7" descr="A graph of red and blue dots&#10;&#10;Description automatically generated">
            <a:extLst>
              <a:ext uri="{FF2B5EF4-FFF2-40B4-BE49-F238E27FC236}">
                <a16:creationId xmlns:a16="http://schemas.microsoft.com/office/drawing/2014/main" id="{9A180B4A-FF71-F44D-1D80-7D5B75E00940}"/>
              </a:ext>
            </a:extLst>
          </p:cNvPr>
          <p:cNvPicPr>
            <a:picLocks noGrp="1" noChangeAspect="1"/>
          </p:cNvPicPr>
          <p:nvPr>
            <p:ph sz="half" idx="1"/>
          </p:nvPr>
        </p:nvPicPr>
        <p:blipFill>
          <a:blip r:embed="rId2"/>
          <a:stretch>
            <a:fillRect/>
          </a:stretch>
        </p:blipFill>
        <p:spPr>
          <a:xfrm>
            <a:off x="1066800" y="2589298"/>
            <a:ext cx="4664075" cy="2776366"/>
          </a:xfrm>
        </p:spPr>
      </p:pic>
      <p:pic>
        <p:nvPicPr>
          <p:cNvPr id="10" name="Content Placeholder 9" descr="A graph of life expectancy&#10;&#10;Description automatically generated">
            <a:extLst>
              <a:ext uri="{FF2B5EF4-FFF2-40B4-BE49-F238E27FC236}">
                <a16:creationId xmlns:a16="http://schemas.microsoft.com/office/drawing/2014/main" id="{21B0C9AB-814F-BB5E-CFA9-DCEBCB42BB39}"/>
              </a:ext>
            </a:extLst>
          </p:cNvPr>
          <p:cNvPicPr>
            <a:picLocks noGrp="1" noChangeAspect="1"/>
          </p:cNvPicPr>
          <p:nvPr>
            <p:ph sz="half" idx="2"/>
          </p:nvPr>
        </p:nvPicPr>
        <p:blipFill>
          <a:blip r:embed="rId3"/>
          <a:stretch>
            <a:fillRect/>
          </a:stretch>
        </p:blipFill>
        <p:spPr>
          <a:xfrm>
            <a:off x="6461125" y="2577702"/>
            <a:ext cx="4664075" cy="2799558"/>
          </a:xfrm>
        </p:spPr>
      </p:pic>
    </p:spTree>
    <p:extLst>
      <p:ext uri="{BB962C8B-B14F-4D97-AF65-F5344CB8AC3E}">
        <p14:creationId xmlns:p14="http://schemas.microsoft.com/office/powerpoint/2010/main" val="251874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rgbClr val="404040"/>
            </a:solidFill>
            <a:prstDash val="solid"/>
            <a:miter lim="800000"/>
          </a:ln>
          <a:effectLst/>
        </p:spPr>
        <p:txBody>
          <a:bodyPr/>
          <a:lstStyle/>
          <a:p>
            <a:endParaRPr lang="en-US"/>
          </a:p>
        </p:txBody>
      </p:sp>
      <p:pic>
        <p:nvPicPr>
          <p:cNvPr id="8" name="Content Placeholder 7" descr="A graph with a line&#10;&#10;Description automatically generated">
            <a:extLst>
              <a:ext uri="{FF2B5EF4-FFF2-40B4-BE49-F238E27FC236}">
                <a16:creationId xmlns:a16="http://schemas.microsoft.com/office/drawing/2014/main" id="{92533787-809E-830B-A82B-EB2E60B717D7}"/>
              </a:ext>
            </a:extLst>
          </p:cNvPr>
          <p:cNvPicPr>
            <a:picLocks noChangeAspect="1"/>
          </p:cNvPicPr>
          <p:nvPr/>
        </p:nvPicPr>
        <p:blipFill rotWithShape="1">
          <a:blip r:embed="rId2"/>
          <a:srcRect r="6857"/>
          <a:stretch/>
        </p:blipFill>
        <p:spPr>
          <a:xfrm>
            <a:off x="582639" y="578707"/>
            <a:ext cx="7882128" cy="5733288"/>
          </a:xfrm>
          <a:prstGeom prst="rect">
            <a:avLst/>
          </a:prstGeom>
        </p:spPr>
      </p:pic>
      <p:sp>
        <p:nvSpPr>
          <p:cNvPr id="30" name="Rectangle 29">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311FE55-1753-2DE1-8332-4A3F5BB57579}"/>
              </a:ext>
            </a:extLst>
          </p:cNvPr>
          <p:cNvSpPr>
            <a:spLocks noGrp="1"/>
          </p:cNvSpPr>
          <p:nvPr>
            <p:ph type="title"/>
          </p:nvPr>
        </p:nvSpPr>
        <p:spPr>
          <a:xfrm>
            <a:off x="9321801" y="612843"/>
            <a:ext cx="2312480" cy="1499738"/>
          </a:xfrm>
        </p:spPr>
        <p:txBody>
          <a:bodyPr anchor="b">
            <a:normAutofit/>
          </a:bodyPr>
          <a:lstStyle/>
          <a:p>
            <a:r>
              <a:rPr lang="en-US" sz="2800"/>
              <a:t>Cumulative Distribution Function</a:t>
            </a:r>
          </a:p>
        </p:txBody>
      </p:sp>
      <p:sp>
        <p:nvSpPr>
          <p:cNvPr id="12" name="Content Placeholder 11">
            <a:extLst>
              <a:ext uri="{FF2B5EF4-FFF2-40B4-BE49-F238E27FC236}">
                <a16:creationId xmlns:a16="http://schemas.microsoft.com/office/drawing/2014/main" id="{65897AF6-AD7A-CAEB-18F2-E8FFE7A8C6FC}"/>
              </a:ext>
            </a:extLst>
          </p:cNvPr>
          <p:cNvSpPr>
            <a:spLocks noGrp="1"/>
          </p:cNvSpPr>
          <p:nvPr>
            <p:ph idx="1"/>
          </p:nvPr>
        </p:nvSpPr>
        <p:spPr>
          <a:xfrm>
            <a:off x="9321801" y="2149813"/>
            <a:ext cx="2312479" cy="4046706"/>
          </a:xfrm>
        </p:spPr>
        <p:txBody>
          <a:bodyPr>
            <a:normAutofit/>
          </a:bodyPr>
          <a:lstStyle/>
          <a:p>
            <a:r>
              <a:rPr lang="en-US" sz="1400" b="0" i="0">
                <a:solidFill>
                  <a:schemeClr val="tx1">
                    <a:lumMod val="85000"/>
                    <a:lumOff val="15000"/>
                  </a:schemeClr>
                </a:solidFill>
                <a:effectLst/>
                <a:latin typeface="Söhne"/>
              </a:rPr>
              <a:t>The Cumulative Distribution Function (CDF) plot for "Life Expectancy" shows the proportion of countries (or data points) that have a life expectancy up to a certain value. This plot helps in understanding how life expectancy is distributed across the dataset, indicating, for example, what percentage of the data points have a life expectancy less than a specific threshold.</a:t>
            </a:r>
            <a:endParaRPr lang="en-US" sz="1400" dirty="0">
              <a:solidFill>
                <a:schemeClr val="tx1">
                  <a:lumMod val="85000"/>
                  <a:lumOff val="15000"/>
                </a:schemeClr>
              </a:solidFill>
            </a:endParaRPr>
          </a:p>
        </p:txBody>
      </p:sp>
    </p:spTree>
    <p:extLst>
      <p:ext uri="{BB962C8B-B14F-4D97-AF65-F5344CB8AC3E}">
        <p14:creationId xmlns:p14="http://schemas.microsoft.com/office/powerpoint/2010/main" val="361789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320703-CFE8-70ED-3CAE-EE3E3062767E}"/>
              </a:ext>
            </a:extLst>
          </p:cNvPr>
          <p:cNvSpPr>
            <a:spLocks noGrp="1"/>
          </p:cNvSpPr>
          <p:nvPr>
            <p:ph type="title"/>
          </p:nvPr>
        </p:nvSpPr>
        <p:spPr/>
        <p:txBody>
          <a:bodyPr/>
          <a:lstStyle/>
          <a:p>
            <a:pPr algn="ctr"/>
            <a:r>
              <a:rPr lang="en-US" dirty="0"/>
              <a:t>Analytical Distribution</a:t>
            </a:r>
          </a:p>
        </p:txBody>
      </p:sp>
      <p:sp>
        <p:nvSpPr>
          <p:cNvPr id="5" name="Content Placeholder 4">
            <a:extLst>
              <a:ext uri="{FF2B5EF4-FFF2-40B4-BE49-F238E27FC236}">
                <a16:creationId xmlns:a16="http://schemas.microsoft.com/office/drawing/2014/main" id="{98F50839-74BF-4C9E-566F-0C37E855A50F}"/>
              </a:ext>
            </a:extLst>
          </p:cNvPr>
          <p:cNvSpPr>
            <a:spLocks noGrp="1"/>
          </p:cNvSpPr>
          <p:nvPr>
            <p:ph sz="half" idx="1"/>
          </p:nvPr>
        </p:nvSpPr>
        <p:spPr/>
        <p:txBody>
          <a:bodyPr/>
          <a:lstStyle/>
          <a:p>
            <a:r>
              <a:rPr lang="en-US" dirty="0"/>
              <a:t>For an analytical distribution analysis, I focused on the "Life expectancy" variable. This choice is motivated by the interest in understanding the distribution of life expectancy across different countries and over the years, which can provide insights into global health trends and the effectiveness of health policies.</a:t>
            </a:r>
          </a:p>
        </p:txBody>
      </p:sp>
      <p:pic>
        <p:nvPicPr>
          <p:cNvPr id="8" name="Content Placeholder 7" descr="A graph of a life expectancy&#10;&#10;Description automatically generated">
            <a:extLst>
              <a:ext uri="{FF2B5EF4-FFF2-40B4-BE49-F238E27FC236}">
                <a16:creationId xmlns:a16="http://schemas.microsoft.com/office/drawing/2014/main" id="{793570E8-471C-7C19-4782-90B80FA24A5A}"/>
              </a:ext>
            </a:extLst>
          </p:cNvPr>
          <p:cNvPicPr>
            <a:picLocks noGrp="1" noChangeAspect="1"/>
          </p:cNvPicPr>
          <p:nvPr>
            <p:ph sz="half" idx="2"/>
          </p:nvPr>
        </p:nvPicPr>
        <p:blipFill>
          <a:blip r:embed="rId2"/>
          <a:stretch>
            <a:fillRect/>
          </a:stretch>
        </p:blipFill>
        <p:spPr>
          <a:xfrm>
            <a:off x="6461125" y="2696551"/>
            <a:ext cx="4664075" cy="2561861"/>
          </a:xfrm>
        </p:spPr>
      </p:pic>
    </p:spTree>
    <p:extLst>
      <p:ext uri="{BB962C8B-B14F-4D97-AF65-F5344CB8AC3E}">
        <p14:creationId xmlns:p14="http://schemas.microsoft.com/office/powerpoint/2010/main" val="124542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37" name="Rectangle 1036">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039" name="Rectangle 1038">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41" name="Group 10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42" name="Straight Connector 1041">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46" name="Rectangle 1045">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Output image">
            <a:extLst>
              <a:ext uri="{FF2B5EF4-FFF2-40B4-BE49-F238E27FC236}">
                <a16:creationId xmlns:a16="http://schemas.microsoft.com/office/drawing/2014/main" id="{4781E7D7-034F-3CF8-19AD-44C682A3DD5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3468" y="693190"/>
            <a:ext cx="5130796" cy="33478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utput image">
            <a:extLst>
              <a:ext uri="{FF2B5EF4-FFF2-40B4-BE49-F238E27FC236}">
                <a16:creationId xmlns:a16="http://schemas.microsoft.com/office/drawing/2014/main" id="{88F10E9A-0DE3-1FA8-2D47-B81842255AA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417734" y="693189"/>
            <a:ext cx="5130799" cy="3347844"/>
          </a:xfrm>
          <a:prstGeom prst="rect">
            <a:avLst/>
          </a:prstGeom>
          <a:noFill/>
          <a:extLst>
            <a:ext uri="{909E8E84-426E-40DD-AFC4-6F175D3DCCD1}">
              <a14:hiddenFill xmlns:a14="http://schemas.microsoft.com/office/drawing/2010/main">
                <a:solidFill>
                  <a:srgbClr val="FFFFFF"/>
                </a:solidFill>
              </a14:hiddenFill>
            </a:ext>
          </a:extLst>
        </p:spPr>
      </p:pic>
      <p:sp>
        <p:nvSpPr>
          <p:cNvPr id="1048" name="Rectangle 1047">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1063" name="Rectangle 105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US"/>
          </a:p>
        </p:txBody>
      </p:sp>
      <p:cxnSp>
        <p:nvCxnSpPr>
          <p:cNvPr id="1064" name="Straight Connector 1053">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8021E4-0BDE-8029-9A39-680890ADD28A}"/>
              </a:ext>
            </a:extLst>
          </p:cNvPr>
          <p:cNvSpPr txBox="1"/>
          <p:nvPr/>
        </p:nvSpPr>
        <p:spPr>
          <a:xfrm>
            <a:off x="166116" y="4692767"/>
            <a:ext cx="11859768" cy="2062103"/>
          </a:xfrm>
          <a:prstGeom prst="rect">
            <a:avLst/>
          </a:prstGeom>
          <a:noFill/>
        </p:spPr>
        <p:txBody>
          <a:bodyPr wrap="square" rtlCol="0">
            <a:spAutoFit/>
          </a:bodyPr>
          <a:lstStyle/>
          <a:p>
            <a:pPr algn="ctr"/>
            <a:r>
              <a:rPr lang="en-US" b="1" dirty="0"/>
              <a:t>Analysis and Conclusion</a:t>
            </a:r>
          </a:p>
          <a:p>
            <a:r>
              <a:rPr lang="en-US" b="1" dirty="0"/>
              <a:t>GDP and Life Expectancy</a:t>
            </a:r>
            <a:r>
              <a:rPr lang="en-US" dirty="0"/>
              <a:t>: </a:t>
            </a:r>
            <a:r>
              <a:rPr lang="en-US" sz="1400" dirty="0"/>
              <a:t>The moderate positive correlation indicates an association where countries with higher GDPs tend to have higher life expectancies. However, the correlation is not strong enough to imply that GDP directly causes higher life expectancy, as many other factors (such as healthcare quality, nutrition, and public health policies) can influence this relationship.</a:t>
            </a:r>
          </a:p>
          <a:p>
            <a:r>
              <a:rPr lang="en-US" b="1" dirty="0"/>
              <a:t>BMI and Life Expectancy</a:t>
            </a:r>
            <a:r>
              <a:rPr lang="en-US" dirty="0"/>
              <a:t>: </a:t>
            </a:r>
            <a:r>
              <a:rPr lang="en-US" sz="1400" dirty="0"/>
              <a:t>The moderate positive correlation suggests that a higher BMI (within healthy ranges) is associated with higher life expectancy, potentially reflecting better nutrition and health status. However, as with GDP, this does not imply causation. Excessively high or low BMI levels can have adverse health effects, and the relationship is likely influenced by a complex mix of lifestyle, healthcare access, and socioeconomic factors.</a:t>
            </a:r>
          </a:p>
          <a:p>
            <a:endParaRPr lang="en-US" dirty="0"/>
          </a:p>
        </p:txBody>
      </p:sp>
    </p:spTree>
    <p:extLst>
      <p:ext uri="{BB962C8B-B14F-4D97-AF65-F5344CB8AC3E}">
        <p14:creationId xmlns:p14="http://schemas.microsoft.com/office/powerpoint/2010/main" val="23427498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80B9-0CC8-ABF4-07A1-D1306A693C7C}"/>
              </a:ext>
            </a:extLst>
          </p:cNvPr>
          <p:cNvSpPr>
            <a:spLocks noGrp="1"/>
          </p:cNvSpPr>
          <p:nvPr>
            <p:ph type="title"/>
          </p:nvPr>
        </p:nvSpPr>
        <p:spPr/>
        <p:txBody>
          <a:bodyPr>
            <a:normAutofit/>
          </a:bodyPr>
          <a:lstStyle/>
          <a:p>
            <a:pPr algn="ctr"/>
            <a:r>
              <a:rPr lang="en-US" sz="3200" dirty="0"/>
              <a:t>Permutation test to compare the life expectancy between "Developing" and "Developed" countries</a:t>
            </a:r>
          </a:p>
        </p:txBody>
      </p:sp>
      <p:pic>
        <p:nvPicPr>
          <p:cNvPr id="6" name="Content Placeholder 5" descr="A screenshot of a computer program&#10;&#10;Description automatically generated">
            <a:extLst>
              <a:ext uri="{FF2B5EF4-FFF2-40B4-BE49-F238E27FC236}">
                <a16:creationId xmlns:a16="http://schemas.microsoft.com/office/drawing/2014/main" id="{DAD11B03-400F-A831-A5B8-F3C75575288A}"/>
              </a:ext>
            </a:extLst>
          </p:cNvPr>
          <p:cNvPicPr>
            <a:picLocks noGrp="1" noChangeAspect="1"/>
          </p:cNvPicPr>
          <p:nvPr>
            <p:ph sz="half" idx="1"/>
          </p:nvPr>
        </p:nvPicPr>
        <p:blipFill>
          <a:blip r:embed="rId2"/>
          <a:stretch>
            <a:fillRect/>
          </a:stretch>
        </p:blipFill>
        <p:spPr>
          <a:xfrm>
            <a:off x="1066799" y="2446020"/>
            <a:ext cx="5027755" cy="2640330"/>
          </a:xfrm>
        </p:spPr>
      </p:pic>
      <p:sp>
        <p:nvSpPr>
          <p:cNvPr id="4" name="Content Placeholder 3">
            <a:extLst>
              <a:ext uri="{FF2B5EF4-FFF2-40B4-BE49-F238E27FC236}">
                <a16:creationId xmlns:a16="http://schemas.microsoft.com/office/drawing/2014/main" id="{5AE2E115-7A45-450F-94BF-B881D34FA24C}"/>
              </a:ext>
            </a:extLst>
          </p:cNvPr>
          <p:cNvSpPr>
            <a:spLocks noGrp="1"/>
          </p:cNvSpPr>
          <p:nvPr>
            <p:ph sz="half" idx="2"/>
          </p:nvPr>
        </p:nvSpPr>
        <p:spPr/>
        <p:txBody>
          <a:bodyPr>
            <a:normAutofit fontScale="92500"/>
          </a:bodyPr>
          <a:lstStyle/>
          <a:p>
            <a:r>
              <a:rPr lang="en-US" dirty="0"/>
              <a:t>The observed difference in mean life expectancy between Developed and Developing countries is approximately 12.14 years. The permutation test, conducted with 10,000 permutations, resulted in a p-value of 0.0. This indicates that the difference in life expectancy we observed is highly unlikely to have occurred by chance under the null hypothesis that there is no difference in life expectancy between Developing and Developed countries. Therefore, we can reject the null hypothesis and conclude that there is a statistically significant difference in life expectancy between Developing and Developed countries based on the data provided. ​</a:t>
            </a:r>
          </a:p>
        </p:txBody>
      </p:sp>
    </p:spTree>
    <p:extLst>
      <p:ext uri="{BB962C8B-B14F-4D97-AF65-F5344CB8AC3E}">
        <p14:creationId xmlns:p14="http://schemas.microsoft.com/office/powerpoint/2010/main" val="220100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2726-E4B5-5AF6-3485-4E3DF1E38D00}"/>
              </a:ext>
            </a:extLst>
          </p:cNvPr>
          <p:cNvSpPr>
            <a:spLocks noGrp="1"/>
          </p:cNvSpPr>
          <p:nvPr>
            <p:ph type="title"/>
          </p:nvPr>
        </p:nvSpPr>
        <p:spPr/>
        <p:txBody>
          <a:bodyPr>
            <a:normAutofit/>
          </a:bodyPr>
          <a:lstStyle/>
          <a:p>
            <a:pPr algn="ctr"/>
            <a:r>
              <a:rPr lang="en-US" sz="3200" dirty="0"/>
              <a:t>Simple Linear Regression Analysis</a:t>
            </a:r>
          </a:p>
        </p:txBody>
      </p:sp>
      <p:sp>
        <p:nvSpPr>
          <p:cNvPr id="7" name="Text Placeholder 6">
            <a:extLst>
              <a:ext uri="{FF2B5EF4-FFF2-40B4-BE49-F238E27FC236}">
                <a16:creationId xmlns:a16="http://schemas.microsoft.com/office/drawing/2014/main" id="{72C156D9-AF10-E900-6724-2C81B7E13901}"/>
              </a:ext>
            </a:extLst>
          </p:cNvPr>
          <p:cNvSpPr>
            <a:spLocks noGrp="1"/>
          </p:cNvSpPr>
          <p:nvPr>
            <p:ph type="body" idx="1"/>
          </p:nvPr>
        </p:nvSpPr>
        <p:spPr/>
        <p:txBody>
          <a:bodyPr>
            <a:normAutofit fontScale="85000" lnSpcReduction="10000"/>
          </a:bodyPr>
          <a:lstStyle/>
          <a:p>
            <a:pPr algn="ctr"/>
            <a:r>
              <a:rPr lang="en-US" sz="2000" dirty="0"/>
              <a:t>"Life expectancy" as the dependent variable and "GDP" as the explanatory variable</a:t>
            </a:r>
            <a:endParaRPr lang="en-US" dirty="0"/>
          </a:p>
        </p:txBody>
      </p:sp>
      <p:pic>
        <p:nvPicPr>
          <p:cNvPr id="6" name="Content Placeholder 5" descr="A screenshot of a computer program&#10;&#10;Description automatically generated">
            <a:extLst>
              <a:ext uri="{FF2B5EF4-FFF2-40B4-BE49-F238E27FC236}">
                <a16:creationId xmlns:a16="http://schemas.microsoft.com/office/drawing/2014/main" id="{6ACA9380-6CDF-B7E7-5E5D-DF17C9DC2406}"/>
              </a:ext>
            </a:extLst>
          </p:cNvPr>
          <p:cNvPicPr>
            <a:picLocks noGrp="1" noChangeAspect="1"/>
          </p:cNvPicPr>
          <p:nvPr>
            <p:ph sz="half" idx="2"/>
          </p:nvPr>
        </p:nvPicPr>
        <p:blipFill>
          <a:blip r:embed="rId2"/>
          <a:stretch>
            <a:fillRect/>
          </a:stretch>
        </p:blipFill>
        <p:spPr>
          <a:xfrm>
            <a:off x="1069975" y="2942156"/>
            <a:ext cx="4664075" cy="2864401"/>
          </a:xfrm>
        </p:spPr>
      </p:pic>
      <p:sp>
        <p:nvSpPr>
          <p:cNvPr id="8" name="Text Placeholder 7">
            <a:extLst>
              <a:ext uri="{FF2B5EF4-FFF2-40B4-BE49-F238E27FC236}">
                <a16:creationId xmlns:a16="http://schemas.microsoft.com/office/drawing/2014/main" id="{C82241C2-8C82-F857-8C3E-91C9F2A92C00}"/>
              </a:ext>
            </a:extLst>
          </p:cNvPr>
          <p:cNvSpPr>
            <a:spLocks noGrp="1"/>
          </p:cNvSpPr>
          <p:nvPr>
            <p:ph type="body" sz="quarter" idx="3"/>
          </p:nvPr>
        </p:nvSpPr>
        <p:spPr/>
        <p:txBody>
          <a:bodyPr>
            <a:normAutofit fontScale="85000" lnSpcReduction="10000"/>
          </a:bodyPr>
          <a:lstStyle/>
          <a:p>
            <a:pPr algn="ctr"/>
            <a:r>
              <a:rPr lang="en-US" dirty="0"/>
              <a:t>Analysis</a:t>
            </a:r>
          </a:p>
        </p:txBody>
      </p:sp>
      <p:sp>
        <p:nvSpPr>
          <p:cNvPr id="4" name="Content Placeholder 3">
            <a:extLst>
              <a:ext uri="{FF2B5EF4-FFF2-40B4-BE49-F238E27FC236}">
                <a16:creationId xmlns:a16="http://schemas.microsoft.com/office/drawing/2014/main" id="{09C11CB8-5A89-E68B-5726-68D522581AC4}"/>
              </a:ext>
            </a:extLst>
          </p:cNvPr>
          <p:cNvSpPr>
            <a:spLocks noGrp="1"/>
          </p:cNvSpPr>
          <p:nvPr>
            <p:ph sz="quarter" idx="4"/>
          </p:nvPr>
        </p:nvSpPr>
        <p:spPr/>
        <p:txBody>
          <a:bodyPr>
            <a:normAutofit fontScale="62500" lnSpcReduction="20000"/>
          </a:bodyPr>
          <a:lstStyle/>
          <a:p>
            <a:r>
              <a:rPr lang="en-US" b="1" dirty="0"/>
              <a:t>Coefficient (Slope) of GDP: </a:t>
            </a:r>
            <a:r>
              <a:rPr lang="en-US" dirty="0"/>
              <a:t>0.000303, indicating that for each unit increase in GDP, life expectancy is expected to increase by 0.000303 units. This suggests a positive but very small impact of GDP on life expectancy.</a:t>
            </a:r>
          </a:p>
          <a:p>
            <a:r>
              <a:rPr lang="en-US" b="1" dirty="0"/>
              <a:t>Intercept: </a:t>
            </a:r>
            <a:r>
              <a:rPr lang="en-US" dirty="0"/>
              <a:t>67.157, implying that when GDP is 0, the predicted life expectancy is approximately 67.157 years.</a:t>
            </a:r>
          </a:p>
          <a:p>
            <a:r>
              <a:rPr lang="en-US" b="1" dirty="0"/>
              <a:t>R-squared (R²) Value: </a:t>
            </a:r>
            <a:r>
              <a:rPr lang="en-US" dirty="0"/>
              <a:t>0.206, which means that approximately 20.6% of the variance in life expectancy can be explained by GDP. This indicates a weak explanatory power of GDP on life expectancy in our model.</a:t>
            </a:r>
          </a:p>
          <a:p>
            <a:r>
              <a:rPr lang="en-US" b="1" dirty="0"/>
              <a:t>Mean Squared Error (MSE): </a:t>
            </a:r>
            <a:r>
              <a:rPr lang="en-US" dirty="0"/>
              <a:t>75.932, measuring the average of the squares of the errors—that is, the average squared difference between the estimated values and the actual value.</a:t>
            </a:r>
          </a:p>
          <a:p>
            <a:r>
              <a:rPr lang="en-US" dirty="0"/>
              <a:t>The R² value suggests that while there is some relationship between GDP and life expectancy, GDP alone does not strongly predict life expectancy, indicating that other factors also play significant roles in determining life expectancy.</a:t>
            </a:r>
          </a:p>
          <a:p>
            <a:endParaRPr lang="en-US" dirty="0"/>
          </a:p>
        </p:txBody>
      </p:sp>
    </p:spTree>
    <p:extLst>
      <p:ext uri="{BB962C8B-B14F-4D97-AF65-F5344CB8AC3E}">
        <p14:creationId xmlns:p14="http://schemas.microsoft.com/office/powerpoint/2010/main" val="230327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1274</TotalTime>
  <Words>1130</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Söhne</vt:lpstr>
      <vt:lpstr>SavonVTI</vt:lpstr>
      <vt:lpstr>Life expectancy</vt:lpstr>
      <vt:lpstr>Histograms of chosen variables</vt:lpstr>
      <vt:lpstr>Mode, Mean, Spread, Tails</vt:lpstr>
      <vt:lpstr>Probability Mass Functions</vt:lpstr>
      <vt:lpstr>Cumulative Distribution Function</vt:lpstr>
      <vt:lpstr>Analytical Distribution</vt:lpstr>
      <vt:lpstr>PowerPoint Presentation</vt:lpstr>
      <vt:lpstr>Permutation test to compare the life expectancy between "Developing" and "Developed" countries</vt:lpstr>
      <vt:lpstr>Simple Linear Regression Analysis</vt:lpstr>
      <vt:lpstr>Multiple 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dc:title>
  <dc:creator>Arturo Rangel-Perez</dc:creator>
  <cp:lastModifiedBy>Arturo Rangel-Perez</cp:lastModifiedBy>
  <cp:revision>5</cp:revision>
  <dcterms:created xsi:type="dcterms:W3CDTF">2024-03-01T22:15:52Z</dcterms:created>
  <dcterms:modified xsi:type="dcterms:W3CDTF">2024-03-02T19:30:21Z</dcterms:modified>
</cp:coreProperties>
</file>