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1"/>
    <p:restoredTop sz="94720"/>
  </p:normalViewPr>
  <p:slideViewPr>
    <p:cSldViewPr snapToGrid="0">
      <p:cViewPr varScale="1">
        <p:scale>
          <a:sx n="103" d="100"/>
          <a:sy n="103" d="100"/>
        </p:scale>
        <p:origin x="168" y="2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2/19/24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33612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90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85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78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0541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41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83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48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92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49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2/19/24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81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2/19/24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04487844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42AA1EBE-C0FA-F6F3-380F-1CA72EA011AA}"/>
              </a:ext>
            </a:extLst>
          </p:cNvPr>
          <p:cNvPicPr>
            <a:picLocks noChangeAspect="1"/>
          </p:cNvPicPr>
          <p:nvPr/>
        </p:nvPicPr>
        <p:blipFill rotWithShape="1">
          <a:blip r:embed="rId2"/>
          <a:srcRect t="11455" r="-1" b="8167"/>
          <a:stretch/>
        </p:blipFill>
        <p:spPr>
          <a:xfrm>
            <a:off x="3048" y="10"/>
            <a:ext cx="1218895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3231951-415E-FE27-2143-A05A44F3D471}"/>
              </a:ext>
            </a:extLst>
          </p:cNvPr>
          <p:cNvSpPr>
            <a:spLocks noGrp="1"/>
          </p:cNvSpPr>
          <p:nvPr>
            <p:ph type="ctrTitle"/>
          </p:nvPr>
        </p:nvSpPr>
        <p:spPr>
          <a:xfrm>
            <a:off x="561865" y="1247140"/>
            <a:ext cx="6404554" cy="3450844"/>
          </a:xfrm>
        </p:spPr>
        <p:txBody>
          <a:bodyPr>
            <a:normAutofit/>
          </a:bodyPr>
          <a:lstStyle/>
          <a:p>
            <a:r>
              <a:rPr lang="en-US" dirty="0"/>
              <a:t>Azure Networking Services</a:t>
            </a:r>
          </a:p>
        </p:txBody>
      </p:sp>
      <p:sp>
        <p:nvSpPr>
          <p:cNvPr id="3" name="Subtitle 2">
            <a:extLst>
              <a:ext uri="{FF2B5EF4-FFF2-40B4-BE49-F238E27FC236}">
                <a16:creationId xmlns:a16="http://schemas.microsoft.com/office/drawing/2014/main" id="{1D92D87B-2C04-6866-29B6-2A35E7077352}"/>
              </a:ext>
            </a:extLst>
          </p:cNvPr>
          <p:cNvSpPr>
            <a:spLocks noGrp="1"/>
          </p:cNvSpPr>
          <p:nvPr>
            <p:ph type="subTitle" idx="1"/>
          </p:nvPr>
        </p:nvSpPr>
        <p:spPr>
          <a:xfrm>
            <a:off x="561864" y="4818126"/>
            <a:ext cx="6404555" cy="1268984"/>
          </a:xfrm>
        </p:spPr>
        <p:txBody>
          <a:bodyPr>
            <a:normAutofit/>
          </a:bodyPr>
          <a:lstStyle/>
          <a:p>
            <a:r>
              <a:rPr lang="en-US" dirty="0"/>
              <a:t>Sreehari Aranghat</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43445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3AEEB-84B9-ECCD-7A18-6C4335949929}"/>
              </a:ext>
            </a:extLst>
          </p:cNvPr>
          <p:cNvSpPr>
            <a:spLocks noGrp="1"/>
          </p:cNvSpPr>
          <p:nvPr>
            <p:ph type="title"/>
          </p:nvPr>
        </p:nvSpPr>
        <p:spPr>
          <a:xfrm>
            <a:off x="1587710" y="455362"/>
            <a:ext cx="4067909" cy="1550419"/>
          </a:xfrm>
        </p:spPr>
        <p:txBody>
          <a:bodyPr>
            <a:normAutofit/>
          </a:bodyPr>
          <a:lstStyle/>
          <a:p>
            <a:r>
              <a:rPr lang="en-IN" b="1" i="0" dirty="0">
                <a:effectLst/>
                <a:latin typeface="Segoe UI" panose="020B0502040204020203" pitchFamily="34" charset="0"/>
              </a:rPr>
              <a:t>Virtual WAN</a:t>
            </a:r>
            <a:br>
              <a:rPr lang="en-IN" b="1" i="0">
                <a:effectLst/>
                <a:latin typeface="Segoe UI" panose="020B0502040204020203" pitchFamily="34" charset="0"/>
              </a:rPr>
            </a:br>
            <a:endParaRPr lang="en-US" dirty="0"/>
          </a:p>
        </p:txBody>
      </p:sp>
      <p:sp>
        <p:nvSpPr>
          <p:cNvPr id="4102" name="Content Placeholder 4101">
            <a:extLst>
              <a:ext uri="{FF2B5EF4-FFF2-40B4-BE49-F238E27FC236}">
                <a16:creationId xmlns:a16="http://schemas.microsoft.com/office/drawing/2014/main" id="{A51624D2-8F22-94B7-0E01-300F0929DFB4}"/>
              </a:ext>
            </a:extLst>
          </p:cNvPr>
          <p:cNvSpPr>
            <a:spLocks noGrp="1"/>
          </p:cNvSpPr>
          <p:nvPr>
            <p:ph idx="1"/>
          </p:nvPr>
        </p:nvSpPr>
        <p:spPr>
          <a:xfrm>
            <a:off x="1587710" y="2160016"/>
            <a:ext cx="4067909" cy="3926152"/>
          </a:xfrm>
        </p:spPr>
        <p:txBody>
          <a:bodyPr>
            <a:normAutofit/>
          </a:bodyPr>
          <a:lstStyle/>
          <a:p>
            <a:pPr marL="0" indent="0">
              <a:buNone/>
            </a:pPr>
            <a:r>
              <a:rPr lang="en-US" dirty="0"/>
              <a:t>Azure Virtual WAN is a networking service that brings many networking, security, and routing functionalities together to provide a single operational interface. Connectivity to Azure </a:t>
            </a:r>
            <a:r>
              <a:rPr lang="en-US" dirty="0" err="1"/>
              <a:t>VNets</a:t>
            </a:r>
            <a:r>
              <a:rPr lang="en-US" dirty="0"/>
              <a:t> is established by using virtual network connections.</a:t>
            </a:r>
          </a:p>
        </p:txBody>
      </p:sp>
      <p:pic>
        <p:nvPicPr>
          <p:cNvPr id="4098" name="Picture 2" descr="Virtual WAN diagram.">
            <a:extLst>
              <a:ext uri="{FF2B5EF4-FFF2-40B4-BE49-F238E27FC236}">
                <a16:creationId xmlns:a16="http://schemas.microsoft.com/office/drawing/2014/main" id="{D8E553A8-A27A-CB3B-B71A-E01F725EC0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1803285"/>
            <a:ext cx="5199575" cy="309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2A3E-D422-5FCF-751F-D17D116C685E}"/>
              </a:ext>
            </a:extLst>
          </p:cNvPr>
          <p:cNvSpPr>
            <a:spLocks noGrp="1"/>
          </p:cNvSpPr>
          <p:nvPr>
            <p:ph type="title"/>
          </p:nvPr>
        </p:nvSpPr>
        <p:spPr/>
        <p:txBody>
          <a:bodyPr/>
          <a:lstStyle/>
          <a:p>
            <a:r>
              <a:rPr lang="en-IN" b="1" i="0" dirty="0">
                <a:effectLst/>
                <a:latin typeface="Segoe UI" panose="020B0502040204020203" pitchFamily="34" charset="0"/>
              </a:rPr>
              <a:t>Azure DNS</a:t>
            </a:r>
            <a:br>
              <a:rPr lang="en-IN"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82C9C13-60BE-340F-786E-8CC5E708E604}"/>
              </a:ext>
            </a:extLst>
          </p:cNvPr>
          <p:cNvSpPr>
            <a:spLocks noGrp="1"/>
          </p:cNvSpPr>
          <p:nvPr>
            <p:ph idx="1"/>
          </p:nvPr>
        </p:nvSpPr>
        <p:spPr/>
        <p:txBody>
          <a:bodyPr>
            <a:normAutofit fontScale="70000" lnSpcReduction="20000"/>
          </a:bodyPr>
          <a:lstStyle/>
          <a:p>
            <a:pPr marL="0" indent="0">
              <a:buNone/>
            </a:pPr>
            <a:r>
              <a:rPr lang="en-US" dirty="0"/>
              <a:t>Azure DNS provides DNS hosting and resolution using the Microsoft Azure infrastructure. Azure DNS consists of three services:</a:t>
            </a:r>
          </a:p>
          <a:p>
            <a:pPr marL="0" indent="0">
              <a:buNone/>
            </a:pPr>
            <a:endParaRPr lang="en-US" dirty="0"/>
          </a:p>
          <a:p>
            <a:r>
              <a:rPr lang="en-US" dirty="0"/>
              <a:t>Azure Public DNS is a hosting service for DNS domains. By hosting your domains in Azure, you can manage your DNS records by using the same credentials, APIs, tools, and billing as your other Azure services.</a:t>
            </a:r>
          </a:p>
          <a:p>
            <a:r>
              <a:rPr lang="en-US" dirty="0"/>
              <a:t>Azure Private DNS is a DNS service for your virtual networks. Azure Private DNS manages and resolves domain names in the virtual network without the need to configure a custom DNS solution.</a:t>
            </a:r>
          </a:p>
          <a:p>
            <a:r>
              <a:rPr lang="en-US" dirty="0"/>
              <a:t>Azure DNS Private Resolver is a service that enables you to query Azure DNS private zones from an on-premises environment and vice versa without deploying VM based DNS servers.</a:t>
            </a:r>
          </a:p>
          <a:p>
            <a:pPr marL="0" indent="0">
              <a:buNone/>
            </a:pPr>
            <a:r>
              <a:rPr lang="en-US" dirty="0"/>
              <a:t>Using Azure DNS, you can host and resolve public domains, manage DNS resolution in your virtual networks, and enable name resolution between Azure and your on-premises resources.</a:t>
            </a:r>
          </a:p>
          <a:p>
            <a:pPr marL="0" indent="0">
              <a:buNone/>
            </a:pPr>
            <a:endParaRPr lang="en-US" dirty="0"/>
          </a:p>
        </p:txBody>
      </p:sp>
    </p:spTree>
    <p:extLst>
      <p:ext uri="{BB962C8B-B14F-4D97-AF65-F5344CB8AC3E}">
        <p14:creationId xmlns:p14="http://schemas.microsoft.com/office/powerpoint/2010/main" val="273642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F1914-6A47-0C75-5CE1-F58108AC2576}"/>
              </a:ext>
            </a:extLst>
          </p:cNvPr>
          <p:cNvSpPr>
            <a:spLocks noGrp="1"/>
          </p:cNvSpPr>
          <p:nvPr>
            <p:ph type="title"/>
          </p:nvPr>
        </p:nvSpPr>
        <p:spPr>
          <a:xfrm>
            <a:off x="1587710" y="455362"/>
            <a:ext cx="4067909" cy="1550419"/>
          </a:xfrm>
        </p:spPr>
        <p:txBody>
          <a:bodyPr>
            <a:normAutofit/>
          </a:bodyPr>
          <a:lstStyle/>
          <a:p>
            <a:r>
              <a:rPr lang="en-IN" b="1" i="0" dirty="0">
                <a:effectLst/>
                <a:latin typeface="Segoe UI" panose="020B0502040204020203" pitchFamily="34" charset="0"/>
              </a:rPr>
              <a:t>Azure Bastion</a:t>
            </a:r>
            <a:br>
              <a:rPr lang="en-IN" b="1" i="0">
                <a:effectLst/>
                <a:latin typeface="Segoe UI" panose="020B0502040204020203" pitchFamily="34" charset="0"/>
              </a:rPr>
            </a:br>
            <a:endParaRPr lang="en-US" dirty="0"/>
          </a:p>
        </p:txBody>
      </p:sp>
      <p:sp>
        <p:nvSpPr>
          <p:cNvPr id="5126" name="Content Placeholder 5125">
            <a:extLst>
              <a:ext uri="{FF2B5EF4-FFF2-40B4-BE49-F238E27FC236}">
                <a16:creationId xmlns:a16="http://schemas.microsoft.com/office/drawing/2014/main" id="{5E2D7F37-CA52-0F42-C7DF-8B58368C6BBD}"/>
              </a:ext>
            </a:extLst>
          </p:cNvPr>
          <p:cNvSpPr>
            <a:spLocks noGrp="1"/>
          </p:cNvSpPr>
          <p:nvPr>
            <p:ph idx="1"/>
          </p:nvPr>
        </p:nvSpPr>
        <p:spPr>
          <a:xfrm>
            <a:off x="1587710" y="2160016"/>
            <a:ext cx="4067909" cy="3926152"/>
          </a:xfrm>
        </p:spPr>
        <p:txBody>
          <a:bodyPr>
            <a:normAutofit fontScale="77500" lnSpcReduction="20000"/>
          </a:bodyPr>
          <a:lstStyle/>
          <a:p>
            <a:pPr marL="0" indent="0">
              <a:buNone/>
            </a:pPr>
            <a:r>
              <a:rPr lang="en-US" dirty="0"/>
              <a:t>Azure Bastion is a service that you can deploy to let you connect to a virtual machine using your browser and the Azure portal, or via the native SSH or RDP client already installed on your local computer. The Azure Bastion service is a fully platform-managed PaaS service that you deploy inside your virtual network. It provides secure and seamless RDP/SSH connectivity to your virtual machines directly from the Azure portal over TLS. When you connect via Azure Bastion, your virtual machines don't need a public IP address, agent, or special client software.</a:t>
            </a:r>
          </a:p>
        </p:txBody>
      </p:sp>
      <p:pic>
        <p:nvPicPr>
          <p:cNvPr id="5122" name="Picture 2" descr="Diagram showing Azure Bastion architecture.">
            <a:extLst>
              <a:ext uri="{FF2B5EF4-FFF2-40B4-BE49-F238E27FC236}">
                <a16:creationId xmlns:a16="http://schemas.microsoft.com/office/drawing/2014/main" id="{C00E458A-AF90-E65E-87BE-BF8D0B7AD8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2401236"/>
            <a:ext cx="5199575" cy="189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0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157" name="Rectangle 6156">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267D4DE-55F7-7AD8-F56B-2FFB6F945E48}"/>
              </a:ext>
            </a:extLst>
          </p:cNvPr>
          <p:cNvSpPr>
            <a:spLocks noGrp="1"/>
          </p:cNvSpPr>
          <p:nvPr>
            <p:ph type="title"/>
          </p:nvPr>
        </p:nvSpPr>
        <p:spPr>
          <a:xfrm>
            <a:off x="758952" y="455613"/>
            <a:ext cx="4767031" cy="1549400"/>
          </a:xfrm>
        </p:spPr>
        <p:txBody>
          <a:bodyPr>
            <a:normAutofit/>
          </a:bodyPr>
          <a:lstStyle/>
          <a:p>
            <a:pPr>
              <a:lnSpc>
                <a:spcPct val="90000"/>
              </a:lnSpc>
            </a:pPr>
            <a:r>
              <a:rPr lang="en-IN" sz="3400" b="1" i="0">
                <a:effectLst/>
                <a:latin typeface="Segoe UI" panose="020B0502040204020203" pitchFamily="34" charset="0"/>
              </a:rPr>
              <a:t>Virtual network NAT Gateway</a:t>
            </a:r>
            <a:br>
              <a:rPr lang="en-IN" sz="3400" b="1" i="0">
                <a:effectLst/>
                <a:latin typeface="Segoe UI" panose="020B0502040204020203" pitchFamily="34" charset="0"/>
              </a:rPr>
            </a:br>
            <a:endParaRPr lang="en-US" sz="3400"/>
          </a:p>
        </p:txBody>
      </p:sp>
      <p:sp>
        <p:nvSpPr>
          <p:cNvPr id="6150" name="Content Placeholder 6149">
            <a:extLst>
              <a:ext uri="{FF2B5EF4-FFF2-40B4-BE49-F238E27FC236}">
                <a16:creationId xmlns:a16="http://schemas.microsoft.com/office/drawing/2014/main" id="{23879F90-78F8-B24C-58FE-E43FE9C1AF68}"/>
              </a:ext>
            </a:extLst>
          </p:cNvPr>
          <p:cNvSpPr>
            <a:spLocks noGrp="1"/>
          </p:cNvSpPr>
          <p:nvPr>
            <p:ph idx="1"/>
          </p:nvPr>
        </p:nvSpPr>
        <p:spPr>
          <a:xfrm>
            <a:off x="758952" y="2160588"/>
            <a:ext cx="4767031" cy="3925887"/>
          </a:xfrm>
        </p:spPr>
        <p:txBody>
          <a:bodyPr>
            <a:normAutofit lnSpcReduction="10000"/>
          </a:bodyPr>
          <a:lstStyle/>
          <a:p>
            <a:pPr marL="0" indent="0">
              <a:buNone/>
            </a:pPr>
            <a:r>
              <a:rPr lang="en-IN" b="0" i="0" dirty="0">
                <a:effectLst/>
                <a:latin typeface="Segoe UI" panose="020B0502040204020203" pitchFamily="34" charset="0"/>
              </a:rPr>
              <a:t>Virtual Network NAT(network address translation) simplifies outbound-only Internet connectivity for virtual networks. When configured on a subnet, all outbound connectivity uses your specified static public IP addresses. Outbound connectivity is possible without load balancer or public IP addresses directly attached to virtual machines</a:t>
            </a:r>
            <a:endParaRPr lang="en-US" dirty="0"/>
          </a:p>
        </p:txBody>
      </p:sp>
      <p:pic>
        <p:nvPicPr>
          <p:cNvPr id="6146" name="Picture 2" descr="Virtual network NAT gateway">
            <a:extLst>
              <a:ext uri="{FF2B5EF4-FFF2-40B4-BE49-F238E27FC236}">
                <a16:creationId xmlns:a16="http://schemas.microsoft.com/office/drawing/2014/main" id="{45DAEF0D-9D65-DC04-FF8E-CC33349A49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6054" y="844567"/>
            <a:ext cx="4245788" cy="501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5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91E3-B032-BD09-9B81-DFB37765F5A3}"/>
              </a:ext>
            </a:extLst>
          </p:cNvPr>
          <p:cNvSpPr>
            <a:spLocks noGrp="1"/>
          </p:cNvSpPr>
          <p:nvPr>
            <p:ph type="title"/>
          </p:nvPr>
        </p:nvSpPr>
        <p:spPr/>
        <p:txBody>
          <a:bodyPr/>
          <a:lstStyle/>
          <a:p>
            <a:r>
              <a:rPr lang="en-IN" b="1" i="0" dirty="0">
                <a:effectLst/>
                <a:latin typeface="Segoe UI" panose="020B0502040204020203" pitchFamily="34" charset="0"/>
              </a:rPr>
              <a:t>Route Server</a:t>
            </a:r>
            <a:br>
              <a:rPr lang="en-IN"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066A2E9F-C8B8-F3DF-F98D-5D2ABC121AAE}"/>
              </a:ext>
            </a:extLst>
          </p:cNvPr>
          <p:cNvSpPr>
            <a:spLocks noGrp="1"/>
          </p:cNvSpPr>
          <p:nvPr>
            <p:ph idx="1"/>
          </p:nvPr>
        </p:nvSpPr>
        <p:spPr/>
        <p:txBody>
          <a:bodyPr/>
          <a:lstStyle/>
          <a:p>
            <a:pPr marL="0" indent="0">
              <a:buNone/>
            </a:pPr>
            <a:r>
              <a:rPr lang="en-US" dirty="0"/>
              <a:t>Azure Route Server simplifies dynamic routing between your network virtual appliance (NVA) and your virtual network. It allows you to exchange routing information directly through Border Gateway Protocol (BGP) routing protocol between any NVA that supports the BGP routing protocol and the Azure Software Defined Network (SDN) in the Azure Virtual Network (</a:t>
            </a:r>
            <a:r>
              <a:rPr lang="en-US" dirty="0" err="1"/>
              <a:t>VNet</a:t>
            </a:r>
            <a:r>
              <a:rPr lang="en-US" dirty="0"/>
              <a:t>) without the need to manually configure or maintain route tables.</a:t>
            </a:r>
          </a:p>
        </p:txBody>
      </p:sp>
    </p:spTree>
    <p:extLst>
      <p:ext uri="{BB962C8B-B14F-4D97-AF65-F5344CB8AC3E}">
        <p14:creationId xmlns:p14="http://schemas.microsoft.com/office/powerpoint/2010/main" val="371282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53EF-A66A-1F8C-35A0-E6B2363BF201}"/>
              </a:ext>
            </a:extLst>
          </p:cNvPr>
          <p:cNvSpPr>
            <a:spLocks noGrp="1"/>
          </p:cNvSpPr>
          <p:nvPr>
            <p:ph type="title"/>
          </p:nvPr>
        </p:nvSpPr>
        <p:spPr/>
        <p:txBody>
          <a:bodyPr/>
          <a:lstStyle/>
          <a:p>
            <a:r>
              <a:rPr lang="en-IN" b="1" i="0" dirty="0">
                <a:effectLst/>
                <a:latin typeface="Segoe UI" panose="020B0502040204020203" pitchFamily="34" charset="0"/>
              </a:rPr>
              <a:t>Peering Service</a:t>
            </a:r>
            <a:br>
              <a:rPr lang="en-IN"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9E12F82-1CC1-41AA-0EE8-834C3CA0DC73}"/>
              </a:ext>
            </a:extLst>
          </p:cNvPr>
          <p:cNvSpPr>
            <a:spLocks noGrp="1"/>
          </p:cNvSpPr>
          <p:nvPr>
            <p:ph idx="1"/>
          </p:nvPr>
        </p:nvSpPr>
        <p:spPr/>
        <p:txBody>
          <a:bodyPr/>
          <a:lstStyle/>
          <a:p>
            <a:pPr marL="0" indent="0">
              <a:buNone/>
            </a:pPr>
            <a:r>
              <a:rPr lang="en-US" dirty="0"/>
              <a:t>Azure Peering Service enhances customer connectivity to Microsoft cloud services such as Microsoft 365, Dynamics 365, software as a service (SaaS) services, Azure, or any Microsoft services accessible via the public internet.</a:t>
            </a:r>
          </a:p>
        </p:txBody>
      </p:sp>
    </p:spTree>
    <p:extLst>
      <p:ext uri="{BB962C8B-B14F-4D97-AF65-F5344CB8AC3E}">
        <p14:creationId xmlns:p14="http://schemas.microsoft.com/office/powerpoint/2010/main" val="371810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B85E-FF58-D276-DF97-5F6B0E74E523}"/>
              </a:ext>
            </a:extLst>
          </p:cNvPr>
          <p:cNvSpPr>
            <a:spLocks noGrp="1"/>
          </p:cNvSpPr>
          <p:nvPr>
            <p:ph type="title"/>
          </p:nvPr>
        </p:nvSpPr>
        <p:spPr/>
        <p:txBody>
          <a:bodyPr/>
          <a:lstStyle/>
          <a:p>
            <a:pPr algn="l"/>
            <a:r>
              <a:rPr lang="en-IN" b="1" i="0" dirty="0">
                <a:effectLst/>
                <a:latin typeface="Segoe UI" panose="020B0502040204020203" pitchFamily="34" charset="0"/>
              </a:rPr>
              <a:t>Application protection services</a:t>
            </a:r>
          </a:p>
        </p:txBody>
      </p:sp>
    </p:spTree>
    <p:extLst>
      <p:ext uri="{BB962C8B-B14F-4D97-AF65-F5344CB8AC3E}">
        <p14:creationId xmlns:p14="http://schemas.microsoft.com/office/powerpoint/2010/main" val="145923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6" name="Rectangle 718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8" name="Rectangle 7187">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190" name="Rectangle 7189">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7B5181E-F637-FFCB-EE9A-03AEA5EEC40A}"/>
              </a:ext>
            </a:extLst>
          </p:cNvPr>
          <p:cNvSpPr>
            <a:spLocks noGrp="1"/>
          </p:cNvSpPr>
          <p:nvPr>
            <p:ph type="title"/>
          </p:nvPr>
        </p:nvSpPr>
        <p:spPr>
          <a:xfrm>
            <a:off x="758952" y="455613"/>
            <a:ext cx="4767031" cy="1549400"/>
          </a:xfrm>
        </p:spPr>
        <p:txBody>
          <a:bodyPr>
            <a:normAutofit/>
          </a:bodyPr>
          <a:lstStyle/>
          <a:p>
            <a:r>
              <a:rPr lang="en-IN" b="1" i="0">
                <a:effectLst/>
                <a:latin typeface="Segoe UI" panose="020B0502040204020203" pitchFamily="34" charset="0"/>
              </a:rPr>
              <a:t>DDoS Protection</a:t>
            </a:r>
            <a:br>
              <a:rPr lang="en-IN" b="1" i="0">
                <a:effectLst/>
                <a:latin typeface="Segoe UI" panose="020B0502040204020203" pitchFamily="34" charset="0"/>
              </a:rPr>
            </a:br>
            <a:endParaRPr lang="en-US" dirty="0"/>
          </a:p>
        </p:txBody>
      </p:sp>
      <p:sp>
        <p:nvSpPr>
          <p:cNvPr id="7198" name="Content Placeholder 7173">
            <a:extLst>
              <a:ext uri="{FF2B5EF4-FFF2-40B4-BE49-F238E27FC236}">
                <a16:creationId xmlns:a16="http://schemas.microsoft.com/office/drawing/2014/main" id="{9D9D5EF4-9BD4-FD37-0D22-5513974C885D}"/>
              </a:ext>
            </a:extLst>
          </p:cNvPr>
          <p:cNvSpPr>
            <a:spLocks noGrp="1"/>
          </p:cNvSpPr>
          <p:nvPr>
            <p:ph idx="1"/>
          </p:nvPr>
        </p:nvSpPr>
        <p:spPr>
          <a:xfrm>
            <a:off x="758952" y="2160588"/>
            <a:ext cx="4767031" cy="3925887"/>
          </a:xfrm>
        </p:spPr>
        <p:txBody>
          <a:bodyPr>
            <a:normAutofit fontScale="55000" lnSpcReduction="20000"/>
          </a:bodyPr>
          <a:lstStyle/>
          <a:p>
            <a:pPr marL="0" indent="0">
              <a:buNone/>
            </a:pPr>
            <a:r>
              <a:rPr lang="en-US" dirty="0"/>
              <a:t>Azure DDoS Protection provides countermeasures against the most sophisticated DDoS threats. The service provides enhanced DDoS mitigation capabilities for your application and resources deployed in your virtual networks. Additionally, customers using Azure DDoS Protection have access to DDoS Rapid Response support to engage DDoS experts during an active attack.</a:t>
            </a:r>
          </a:p>
          <a:p>
            <a:pPr marL="0" indent="0">
              <a:buNone/>
            </a:pPr>
            <a:r>
              <a:rPr lang="en-US" dirty="0"/>
              <a:t>Azure DDoS Protection consists of two tiers:</a:t>
            </a:r>
          </a:p>
          <a:p>
            <a:endParaRPr lang="en-US" dirty="0"/>
          </a:p>
          <a:p>
            <a:r>
              <a:rPr lang="en-US" dirty="0"/>
              <a:t>DDoS Network Protection, combined with application design best practices, provides enhanced DDoS mitigation features to defend against DDoS attacks. It's automatically tuned to help protect your specific Azure resources in a virtual network.</a:t>
            </a:r>
          </a:p>
          <a:p>
            <a:r>
              <a:rPr lang="en-US" dirty="0"/>
              <a:t>DDoS IP Protection is a pay-per-protected IP model. DDoS IP Protection contains the same core engineering features as DDoS Network Protection, but will differ in the following value-added services: DDoS rapid response support, cost protection, and discounts on WAF.</a:t>
            </a:r>
          </a:p>
        </p:txBody>
      </p:sp>
      <p:pic>
        <p:nvPicPr>
          <p:cNvPr id="7170" name="Picture 2" descr="Diagram of the reference architecture for a DDoS protected PaaS web application.">
            <a:extLst>
              <a:ext uri="{FF2B5EF4-FFF2-40B4-BE49-F238E27FC236}">
                <a16:creationId xmlns:a16="http://schemas.microsoft.com/office/drawing/2014/main" id="{AE62441B-38E1-CA6E-93D4-71D96E013B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6054" y="2368236"/>
            <a:ext cx="4245788" cy="196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99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B87B9-9334-E703-F7AB-CB1D71BF7CAF}"/>
              </a:ext>
            </a:extLst>
          </p:cNvPr>
          <p:cNvSpPr>
            <a:spLocks noGrp="1"/>
          </p:cNvSpPr>
          <p:nvPr>
            <p:ph type="title"/>
          </p:nvPr>
        </p:nvSpPr>
        <p:spPr>
          <a:xfrm>
            <a:off x="1587710" y="455362"/>
            <a:ext cx="4067909" cy="1550419"/>
          </a:xfrm>
        </p:spPr>
        <p:txBody>
          <a:bodyPr>
            <a:normAutofit/>
          </a:bodyPr>
          <a:lstStyle/>
          <a:p>
            <a:r>
              <a:rPr lang="en-IN" b="1" i="0" dirty="0">
                <a:effectLst/>
                <a:latin typeface="Segoe UI" panose="020B0502040204020203" pitchFamily="34" charset="0"/>
              </a:rPr>
              <a:t>Azure Firewall</a:t>
            </a:r>
            <a:br>
              <a:rPr lang="en-IN" b="1" i="0">
                <a:effectLst/>
                <a:latin typeface="Segoe UI" panose="020B0502040204020203" pitchFamily="34" charset="0"/>
              </a:rPr>
            </a:br>
            <a:endParaRPr lang="en-US" dirty="0"/>
          </a:p>
        </p:txBody>
      </p:sp>
      <p:sp>
        <p:nvSpPr>
          <p:cNvPr id="8198" name="Content Placeholder 8197">
            <a:extLst>
              <a:ext uri="{FF2B5EF4-FFF2-40B4-BE49-F238E27FC236}">
                <a16:creationId xmlns:a16="http://schemas.microsoft.com/office/drawing/2014/main" id="{418FF79F-D99E-0B1C-DE6E-F18D9F440311}"/>
              </a:ext>
            </a:extLst>
          </p:cNvPr>
          <p:cNvSpPr>
            <a:spLocks noGrp="1"/>
          </p:cNvSpPr>
          <p:nvPr>
            <p:ph idx="1"/>
          </p:nvPr>
        </p:nvSpPr>
        <p:spPr>
          <a:xfrm>
            <a:off x="1587710" y="2160016"/>
            <a:ext cx="4067909" cy="3926152"/>
          </a:xfrm>
        </p:spPr>
        <p:txBody>
          <a:bodyPr>
            <a:normAutofit fontScale="77500" lnSpcReduction="20000"/>
          </a:bodyPr>
          <a:lstStyle/>
          <a:p>
            <a:pPr marL="0" indent="0">
              <a:buNone/>
            </a:pPr>
            <a:r>
              <a:rPr lang="en-US" dirty="0"/>
              <a:t>Azure Firewall is a managed, cloud-based network security service that protects your Azure Virtual Network resources. Using Azure Firewall, you can centrally create, enforce, and log application and network connectivity policies across subscriptions and virtual networks. Azure Firewall uses a static public IP address for your virtual network resources allowing outside firewalls to identify traffic originating from your virtual network.</a:t>
            </a:r>
          </a:p>
        </p:txBody>
      </p:sp>
      <p:pic>
        <p:nvPicPr>
          <p:cNvPr id="8194" name="Picture 2" descr="Firewall overview">
            <a:extLst>
              <a:ext uri="{FF2B5EF4-FFF2-40B4-BE49-F238E27FC236}">
                <a16:creationId xmlns:a16="http://schemas.microsoft.com/office/drawing/2014/main" id="{CA47D682-4E52-03BF-FFD6-7A9F7C9123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1657386"/>
            <a:ext cx="5199575" cy="338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4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1C96-3932-C3C2-B081-5539B38C069D}"/>
              </a:ext>
            </a:extLst>
          </p:cNvPr>
          <p:cNvSpPr>
            <a:spLocks noGrp="1"/>
          </p:cNvSpPr>
          <p:nvPr>
            <p:ph type="title"/>
          </p:nvPr>
        </p:nvSpPr>
        <p:spPr/>
        <p:txBody>
          <a:bodyPr/>
          <a:lstStyle/>
          <a:p>
            <a:r>
              <a:rPr lang="en-IN" i="0" dirty="0">
                <a:effectLst/>
                <a:latin typeface="Segoe UI" panose="020B0502040204020203" pitchFamily="34" charset="0"/>
              </a:rPr>
              <a:t>Network security groups</a:t>
            </a:r>
            <a:br>
              <a:rPr lang="en-IN" i="0" dirty="0">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1809BFC0-C8ED-A3E4-B6AB-D6BA4CADE852}"/>
              </a:ext>
            </a:extLst>
          </p:cNvPr>
          <p:cNvSpPr>
            <a:spLocks noGrp="1"/>
          </p:cNvSpPr>
          <p:nvPr>
            <p:ph idx="1"/>
          </p:nvPr>
        </p:nvSpPr>
        <p:spPr/>
        <p:txBody>
          <a:bodyPr/>
          <a:lstStyle/>
          <a:p>
            <a:pPr marL="0" indent="0">
              <a:buNone/>
            </a:pPr>
            <a:r>
              <a:rPr lang="en-US" dirty="0"/>
              <a:t>You can filter network traffic to and from Azure resources in an Azure virtual network with a network security group. For more information, see Network security groups.</a:t>
            </a:r>
          </a:p>
        </p:txBody>
      </p:sp>
    </p:spTree>
    <p:extLst>
      <p:ext uri="{BB962C8B-B14F-4D97-AF65-F5344CB8AC3E}">
        <p14:creationId xmlns:p14="http://schemas.microsoft.com/office/powerpoint/2010/main" val="92420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23B0-8832-7C8B-B158-F9AEAEEA49EB}"/>
              </a:ext>
            </a:extLst>
          </p:cNvPr>
          <p:cNvSpPr>
            <a:spLocks noGrp="1"/>
          </p:cNvSpPr>
          <p:nvPr>
            <p:ph type="title"/>
          </p:nvPr>
        </p:nvSpPr>
        <p:spPr/>
        <p:txBody>
          <a:bodyPr/>
          <a:lstStyle/>
          <a:p>
            <a:r>
              <a:rPr lang="en-US" dirty="0"/>
              <a:t>Connectivity Services</a:t>
            </a:r>
          </a:p>
        </p:txBody>
      </p:sp>
      <p:sp>
        <p:nvSpPr>
          <p:cNvPr id="3" name="Content Placeholder 2">
            <a:extLst>
              <a:ext uri="{FF2B5EF4-FFF2-40B4-BE49-F238E27FC236}">
                <a16:creationId xmlns:a16="http://schemas.microsoft.com/office/drawing/2014/main" id="{F7E014AB-04CD-279B-5A70-64B4A2040EE9}"/>
              </a:ext>
            </a:extLst>
          </p:cNvPr>
          <p:cNvSpPr>
            <a:spLocks noGrp="1"/>
          </p:cNvSpPr>
          <p:nvPr>
            <p:ph idx="1"/>
          </p:nvPr>
        </p:nvSpPr>
        <p:spPr/>
        <p:txBody>
          <a:bodyPr/>
          <a:lstStyle/>
          <a:p>
            <a:r>
              <a:rPr lang="en-IN" b="0" i="0" dirty="0">
                <a:effectLst/>
                <a:latin typeface="Segoe UI" panose="020B0502040204020203" pitchFamily="34" charset="0"/>
              </a:rPr>
              <a:t>Connect Azure resources and on-premises resources using any or a combination of these networking services in Azure - Virtual Network (</a:t>
            </a:r>
            <a:r>
              <a:rPr lang="en-IN" b="0" i="0" dirty="0" err="1">
                <a:effectLst/>
                <a:latin typeface="Segoe UI" panose="020B0502040204020203" pitchFamily="34" charset="0"/>
              </a:rPr>
              <a:t>VNet</a:t>
            </a:r>
            <a:r>
              <a:rPr lang="en-IN" b="0" i="0" dirty="0">
                <a:effectLst/>
                <a:latin typeface="Segoe UI" panose="020B0502040204020203" pitchFamily="34" charset="0"/>
              </a:rPr>
              <a:t>), Virtual WAN, ExpressRoute, VPN Gateway, Virtual network NAT Gateway, Azure DNS, Peering service, Azure Virtual Network Manager, Route Server, and Azure Bastion.</a:t>
            </a:r>
            <a:endParaRPr lang="en-US" dirty="0"/>
          </a:p>
        </p:txBody>
      </p:sp>
    </p:spTree>
    <p:extLst>
      <p:ext uri="{BB962C8B-B14F-4D97-AF65-F5344CB8AC3E}">
        <p14:creationId xmlns:p14="http://schemas.microsoft.com/office/powerpoint/2010/main" val="2615765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229" name="Rectangle 9228">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6DE5893-0424-8878-F038-E3618483A2F2}"/>
              </a:ext>
            </a:extLst>
          </p:cNvPr>
          <p:cNvSpPr>
            <a:spLocks noGrp="1"/>
          </p:cNvSpPr>
          <p:nvPr>
            <p:ph type="title"/>
          </p:nvPr>
        </p:nvSpPr>
        <p:spPr>
          <a:xfrm>
            <a:off x="758952" y="455613"/>
            <a:ext cx="4767031" cy="1549400"/>
          </a:xfrm>
        </p:spPr>
        <p:txBody>
          <a:bodyPr>
            <a:normAutofit/>
          </a:bodyPr>
          <a:lstStyle/>
          <a:p>
            <a:r>
              <a:rPr lang="en-IN" sz="4100" b="1" i="0">
                <a:effectLst/>
                <a:latin typeface="Segoe UI" panose="020B0502040204020203" pitchFamily="34" charset="0"/>
              </a:rPr>
              <a:t>Service endpoints</a:t>
            </a:r>
            <a:br>
              <a:rPr lang="en-IN" sz="4100" b="1" i="0">
                <a:effectLst/>
                <a:latin typeface="Segoe UI" panose="020B0502040204020203" pitchFamily="34" charset="0"/>
              </a:rPr>
            </a:br>
            <a:endParaRPr lang="en-US" sz="4100"/>
          </a:p>
        </p:txBody>
      </p:sp>
      <p:sp>
        <p:nvSpPr>
          <p:cNvPr id="9222" name="Content Placeholder 9221">
            <a:extLst>
              <a:ext uri="{FF2B5EF4-FFF2-40B4-BE49-F238E27FC236}">
                <a16:creationId xmlns:a16="http://schemas.microsoft.com/office/drawing/2014/main" id="{D2CE6996-9EF4-C6B1-3CE7-A67527621E48}"/>
              </a:ext>
            </a:extLst>
          </p:cNvPr>
          <p:cNvSpPr>
            <a:spLocks noGrp="1"/>
          </p:cNvSpPr>
          <p:nvPr>
            <p:ph idx="1"/>
          </p:nvPr>
        </p:nvSpPr>
        <p:spPr>
          <a:xfrm>
            <a:off x="758952" y="2160588"/>
            <a:ext cx="4767031" cy="3925887"/>
          </a:xfrm>
        </p:spPr>
        <p:txBody>
          <a:bodyPr>
            <a:normAutofit fontScale="92500"/>
          </a:bodyPr>
          <a:lstStyle/>
          <a:p>
            <a:pPr marL="0" indent="0">
              <a:buNone/>
            </a:pPr>
            <a:r>
              <a:rPr lang="en-US" dirty="0"/>
              <a:t>Virtual Network (</a:t>
            </a:r>
            <a:r>
              <a:rPr lang="en-US" dirty="0" err="1"/>
              <a:t>VNet</a:t>
            </a:r>
            <a:r>
              <a:rPr lang="en-US" dirty="0"/>
              <a:t>) service endpoints extend your virtual network private address space and the identity of your </a:t>
            </a:r>
            <a:r>
              <a:rPr lang="en-US" dirty="0" err="1"/>
              <a:t>VNet</a:t>
            </a:r>
            <a:r>
              <a:rPr lang="en-US" dirty="0"/>
              <a:t> to the Azure services, over a direct connection. Endpoints allow you to secure your critical Azure service resources to only your virtual networks. Traffic from your </a:t>
            </a:r>
            <a:r>
              <a:rPr lang="en-US" dirty="0" err="1"/>
              <a:t>VNet</a:t>
            </a:r>
            <a:r>
              <a:rPr lang="en-US" dirty="0"/>
              <a:t> to the Azure service always remains on the Microsoft Azure backbone network.</a:t>
            </a:r>
          </a:p>
        </p:txBody>
      </p:sp>
      <p:pic>
        <p:nvPicPr>
          <p:cNvPr id="9218" name="Picture 2" descr="Virtual network service endpoints">
            <a:extLst>
              <a:ext uri="{FF2B5EF4-FFF2-40B4-BE49-F238E27FC236}">
                <a16:creationId xmlns:a16="http://schemas.microsoft.com/office/drawing/2014/main" id="{7C1DD545-081E-F6CA-72AA-6641699744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6054" y="1497849"/>
            <a:ext cx="4245788" cy="370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17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A831-B111-AA59-B4A9-36E3088FB511}"/>
              </a:ext>
            </a:extLst>
          </p:cNvPr>
          <p:cNvSpPr>
            <a:spLocks noGrp="1"/>
          </p:cNvSpPr>
          <p:nvPr>
            <p:ph type="ctrTitle"/>
          </p:nvPr>
        </p:nvSpPr>
        <p:spPr/>
        <p:txBody>
          <a:bodyPr/>
          <a:lstStyle/>
          <a:p>
            <a:r>
              <a:rPr lang="en-IN" b="1" i="0" dirty="0">
                <a:effectLst/>
                <a:latin typeface="Segoe UI" panose="020B0502040204020203" pitchFamily="34" charset="0"/>
              </a:rPr>
              <a:t>Application delivery services</a:t>
            </a:r>
            <a:br>
              <a:rPr lang="en-IN" b="1" i="0" dirty="0">
                <a:effectLst/>
                <a:latin typeface="Segoe UI" panose="020B0502040204020203" pitchFamily="34" charset="0"/>
              </a:rPr>
            </a:br>
            <a:endParaRPr lang="en-US" dirty="0"/>
          </a:p>
        </p:txBody>
      </p:sp>
    </p:spTree>
    <p:extLst>
      <p:ext uri="{BB962C8B-B14F-4D97-AF65-F5344CB8AC3E}">
        <p14:creationId xmlns:p14="http://schemas.microsoft.com/office/powerpoint/2010/main" val="407114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986D1-743D-92E0-07D6-7DD1B72C5547}"/>
              </a:ext>
            </a:extLst>
          </p:cNvPr>
          <p:cNvSpPr>
            <a:spLocks noGrp="1"/>
          </p:cNvSpPr>
          <p:nvPr>
            <p:ph type="title"/>
          </p:nvPr>
        </p:nvSpPr>
        <p:spPr>
          <a:xfrm>
            <a:off x="1587710" y="455362"/>
            <a:ext cx="4018219" cy="1550419"/>
          </a:xfrm>
        </p:spPr>
        <p:txBody>
          <a:bodyPr>
            <a:normAutofit/>
          </a:bodyPr>
          <a:lstStyle/>
          <a:p>
            <a:pPr>
              <a:lnSpc>
                <a:spcPct val="90000"/>
              </a:lnSpc>
            </a:pPr>
            <a:r>
              <a:rPr lang="en-IN" sz="3700" b="1" i="0">
                <a:effectLst/>
                <a:latin typeface="Segoe UI" panose="020B0502040204020203" pitchFamily="34" charset="0"/>
              </a:rPr>
              <a:t>Azure Front Door</a:t>
            </a:r>
            <a:br>
              <a:rPr lang="en-IN" sz="3700" b="1" i="0">
                <a:effectLst/>
                <a:latin typeface="Segoe UI" panose="020B0502040204020203" pitchFamily="34" charset="0"/>
              </a:rPr>
            </a:br>
            <a:endParaRPr lang="en-US" sz="3700"/>
          </a:p>
        </p:txBody>
      </p:sp>
      <p:sp>
        <p:nvSpPr>
          <p:cNvPr id="10251" name="Rectangle 1025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6" name="Content Placeholder 10245">
            <a:extLst>
              <a:ext uri="{FF2B5EF4-FFF2-40B4-BE49-F238E27FC236}">
                <a16:creationId xmlns:a16="http://schemas.microsoft.com/office/drawing/2014/main" id="{D909016C-58DF-7E38-9153-E90F2CA14FA1}"/>
              </a:ext>
            </a:extLst>
          </p:cNvPr>
          <p:cNvSpPr>
            <a:spLocks noGrp="1"/>
          </p:cNvSpPr>
          <p:nvPr>
            <p:ph idx="1"/>
          </p:nvPr>
        </p:nvSpPr>
        <p:spPr>
          <a:xfrm>
            <a:off x="1587710" y="2160016"/>
            <a:ext cx="4018219" cy="3926152"/>
          </a:xfrm>
        </p:spPr>
        <p:txBody>
          <a:bodyPr>
            <a:normAutofit/>
          </a:bodyPr>
          <a:lstStyle/>
          <a:p>
            <a:pPr marL="0" indent="0">
              <a:buNone/>
            </a:pPr>
            <a:r>
              <a:rPr lang="en-US" dirty="0"/>
              <a:t>Azure Front Door enables you to define, manage, and monitor the global routing for your web traffic by optimizing for best performance and instant global failover for high availability. </a:t>
            </a:r>
          </a:p>
        </p:txBody>
      </p:sp>
      <p:pic>
        <p:nvPicPr>
          <p:cNvPr id="10242" name="Picture 2" descr="Diagram of Azure Front Door service with Web Application Firewall.">
            <a:extLst>
              <a:ext uri="{FF2B5EF4-FFF2-40B4-BE49-F238E27FC236}">
                <a16:creationId xmlns:a16="http://schemas.microsoft.com/office/drawing/2014/main" id="{E6F47E01-37B4-ECC0-32B1-631CC77738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2" b="-2"/>
          <a:stretch/>
        </p:blipFill>
        <p:spPr bwMode="auto">
          <a:xfrm>
            <a:off x="6038059" y="565150"/>
            <a:ext cx="5588782" cy="5727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67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04A78-FE92-B133-9BC2-C7F9185D6362}"/>
              </a:ext>
            </a:extLst>
          </p:cNvPr>
          <p:cNvSpPr>
            <a:spLocks noGrp="1"/>
          </p:cNvSpPr>
          <p:nvPr>
            <p:ph type="title"/>
          </p:nvPr>
        </p:nvSpPr>
        <p:spPr>
          <a:xfrm>
            <a:off x="1587710" y="455362"/>
            <a:ext cx="4018219" cy="1550419"/>
          </a:xfrm>
        </p:spPr>
        <p:txBody>
          <a:bodyPr>
            <a:normAutofit/>
          </a:bodyPr>
          <a:lstStyle/>
          <a:p>
            <a:pPr>
              <a:lnSpc>
                <a:spcPct val="90000"/>
              </a:lnSpc>
            </a:pPr>
            <a:r>
              <a:rPr lang="en-IN" sz="3700" b="1" i="0" dirty="0">
                <a:effectLst/>
                <a:latin typeface="Segoe UI" panose="020B0502040204020203" pitchFamily="34" charset="0"/>
              </a:rPr>
              <a:t>Traffic Manager</a:t>
            </a:r>
            <a:br>
              <a:rPr lang="en-IN" sz="3700" b="1" i="0" dirty="0">
                <a:effectLst/>
                <a:latin typeface="Segoe UI" panose="020B0502040204020203" pitchFamily="34" charset="0"/>
              </a:rPr>
            </a:br>
            <a:endParaRPr lang="en-US" sz="3700" dirty="0"/>
          </a:p>
        </p:txBody>
      </p:sp>
      <p:sp>
        <p:nvSpPr>
          <p:cNvPr id="11275" name="Rectangle 1127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0" name="Content Placeholder 11269">
            <a:extLst>
              <a:ext uri="{FF2B5EF4-FFF2-40B4-BE49-F238E27FC236}">
                <a16:creationId xmlns:a16="http://schemas.microsoft.com/office/drawing/2014/main" id="{45CAB8C0-98D7-6AB1-4252-359300FD6360}"/>
              </a:ext>
            </a:extLst>
          </p:cNvPr>
          <p:cNvSpPr>
            <a:spLocks noGrp="1"/>
          </p:cNvSpPr>
          <p:nvPr>
            <p:ph idx="1"/>
          </p:nvPr>
        </p:nvSpPr>
        <p:spPr>
          <a:xfrm>
            <a:off x="1587710" y="2160016"/>
            <a:ext cx="4018219" cy="3926152"/>
          </a:xfrm>
        </p:spPr>
        <p:txBody>
          <a:bodyPr>
            <a:normAutofit fontScale="92500" lnSpcReduction="20000"/>
          </a:bodyPr>
          <a:lstStyle/>
          <a:p>
            <a:pPr marL="0" indent="0">
              <a:buNone/>
            </a:pPr>
            <a:r>
              <a:rPr lang="en-US" dirty="0"/>
              <a:t>Azure Traffic Manager. is a DNS-based traffic load balancer that enables you to distribute traffic optimally to services across global Azure regions, while providing high availability and responsiveness. Traffic Manager provides a range of traffic-routing methods to distribute traffic such as priority, weighted, performance, geographic, multi-value, or subnet.</a:t>
            </a:r>
          </a:p>
          <a:p>
            <a:endParaRPr lang="en-US" dirty="0"/>
          </a:p>
          <a:p>
            <a:endParaRPr lang="en-US" dirty="0"/>
          </a:p>
        </p:txBody>
      </p:sp>
      <p:pic>
        <p:nvPicPr>
          <p:cNvPr id="11266" name="Picture 2" descr="Azure Traffic Manager 'Priority' traffic-routing method">
            <a:extLst>
              <a:ext uri="{FF2B5EF4-FFF2-40B4-BE49-F238E27FC236}">
                <a16:creationId xmlns:a16="http://schemas.microsoft.com/office/drawing/2014/main" id="{6F3C38C8-FE4E-DCA3-8433-BB5C55B888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32" r="6009" b="-2"/>
          <a:stretch/>
        </p:blipFill>
        <p:spPr bwMode="auto">
          <a:xfrm>
            <a:off x="6038059" y="565150"/>
            <a:ext cx="5588782" cy="5727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5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9" name="Rectangle 1229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3" name="Rectangle 1230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BA651-4DFA-BC97-1F68-6591799C0591}"/>
              </a:ext>
            </a:extLst>
          </p:cNvPr>
          <p:cNvSpPr>
            <a:spLocks noGrp="1"/>
          </p:cNvSpPr>
          <p:nvPr>
            <p:ph type="title"/>
          </p:nvPr>
        </p:nvSpPr>
        <p:spPr>
          <a:xfrm>
            <a:off x="1587710" y="455362"/>
            <a:ext cx="4067909" cy="1550419"/>
          </a:xfrm>
        </p:spPr>
        <p:txBody>
          <a:bodyPr>
            <a:normAutofit/>
          </a:bodyPr>
          <a:lstStyle/>
          <a:p>
            <a:r>
              <a:rPr lang="en-IN" b="1" i="0" dirty="0">
                <a:effectLst/>
                <a:latin typeface="Segoe UI" panose="020B0502040204020203" pitchFamily="34" charset="0"/>
              </a:rPr>
              <a:t>Load Balancer</a:t>
            </a:r>
            <a:br>
              <a:rPr lang="en-IN" b="1" i="0">
                <a:effectLst/>
                <a:latin typeface="Segoe UI" panose="020B0502040204020203" pitchFamily="34" charset="0"/>
              </a:rPr>
            </a:br>
            <a:endParaRPr lang="en-US" dirty="0"/>
          </a:p>
        </p:txBody>
      </p:sp>
      <p:sp>
        <p:nvSpPr>
          <p:cNvPr id="12296" name="Content Placeholder 12295">
            <a:extLst>
              <a:ext uri="{FF2B5EF4-FFF2-40B4-BE49-F238E27FC236}">
                <a16:creationId xmlns:a16="http://schemas.microsoft.com/office/drawing/2014/main" id="{F171B2B3-FB63-1C72-0A17-6EB5CD5BA79B}"/>
              </a:ext>
            </a:extLst>
          </p:cNvPr>
          <p:cNvSpPr>
            <a:spLocks noGrp="1"/>
          </p:cNvSpPr>
          <p:nvPr>
            <p:ph idx="1"/>
          </p:nvPr>
        </p:nvSpPr>
        <p:spPr>
          <a:xfrm>
            <a:off x="1587710" y="2160016"/>
            <a:ext cx="4067909" cy="3926152"/>
          </a:xfrm>
        </p:spPr>
        <p:txBody>
          <a:bodyPr>
            <a:normAutofit/>
          </a:bodyPr>
          <a:lstStyle/>
          <a:p>
            <a:pPr marL="0" indent="0">
              <a:buNone/>
            </a:pPr>
            <a:r>
              <a:rPr lang="en-US" dirty="0"/>
              <a:t>Azure Load Balancer provides high-performance, low-latency Layer 4 load-balancing for all UDP and TCP protocols. It manages inbound and outbound connections. </a:t>
            </a:r>
          </a:p>
          <a:p>
            <a:endParaRPr lang="en-US" dirty="0"/>
          </a:p>
          <a:p>
            <a:endParaRPr lang="en-US" dirty="0"/>
          </a:p>
        </p:txBody>
      </p:sp>
      <p:pic>
        <p:nvPicPr>
          <p:cNvPr id="12292" name="Picture 4" descr="Azure Load Balancer example">
            <a:extLst>
              <a:ext uri="{FF2B5EF4-FFF2-40B4-BE49-F238E27FC236}">
                <a16:creationId xmlns:a16="http://schemas.microsoft.com/office/drawing/2014/main" id="{61852476-73B4-DA8C-4F9C-F4589FD386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3210" y="614149"/>
            <a:ext cx="3321804" cy="5472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310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3" name="Rectangle 1332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5" name="Rectangle 1332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3A72F-CBD4-6EAC-BCFD-1D81C5A76F44}"/>
              </a:ext>
            </a:extLst>
          </p:cNvPr>
          <p:cNvSpPr>
            <a:spLocks noGrp="1"/>
          </p:cNvSpPr>
          <p:nvPr>
            <p:ph type="title"/>
          </p:nvPr>
        </p:nvSpPr>
        <p:spPr>
          <a:xfrm>
            <a:off x="1587710" y="455362"/>
            <a:ext cx="4067909" cy="1550419"/>
          </a:xfrm>
        </p:spPr>
        <p:txBody>
          <a:bodyPr>
            <a:normAutofit/>
          </a:bodyPr>
          <a:lstStyle/>
          <a:p>
            <a:pPr>
              <a:lnSpc>
                <a:spcPct val="90000"/>
              </a:lnSpc>
            </a:pPr>
            <a:r>
              <a:rPr lang="en-IN" sz="3400" b="1" i="0">
                <a:effectLst/>
                <a:latin typeface="Segoe UI" panose="020B0502040204020203" pitchFamily="34" charset="0"/>
              </a:rPr>
              <a:t>Application Gateway</a:t>
            </a:r>
            <a:br>
              <a:rPr lang="en-IN" sz="3400" b="1" i="0">
                <a:effectLst/>
                <a:latin typeface="Segoe UI" panose="020B0502040204020203" pitchFamily="34" charset="0"/>
              </a:rPr>
            </a:br>
            <a:endParaRPr lang="en-US" sz="3400"/>
          </a:p>
        </p:txBody>
      </p:sp>
      <p:sp>
        <p:nvSpPr>
          <p:cNvPr id="13318" name="Content Placeholder 13317">
            <a:extLst>
              <a:ext uri="{FF2B5EF4-FFF2-40B4-BE49-F238E27FC236}">
                <a16:creationId xmlns:a16="http://schemas.microsoft.com/office/drawing/2014/main" id="{C0F5BA45-B4BC-D60B-3EE9-F375E8279E52}"/>
              </a:ext>
            </a:extLst>
          </p:cNvPr>
          <p:cNvSpPr>
            <a:spLocks noGrp="1"/>
          </p:cNvSpPr>
          <p:nvPr>
            <p:ph idx="1"/>
          </p:nvPr>
        </p:nvSpPr>
        <p:spPr>
          <a:xfrm>
            <a:off x="1587710" y="2160016"/>
            <a:ext cx="4067909" cy="3926152"/>
          </a:xfrm>
        </p:spPr>
        <p:txBody>
          <a:bodyPr>
            <a:normAutofit/>
          </a:bodyPr>
          <a:lstStyle/>
          <a:p>
            <a:pPr marL="0" indent="0">
              <a:buNone/>
            </a:pPr>
            <a:r>
              <a:rPr lang="en-US" dirty="0"/>
              <a:t>Azure Application Gateway is a web traffic load balancer that enables you to manage traffic to your web applications. </a:t>
            </a:r>
          </a:p>
          <a:p>
            <a:pPr marL="0" indent="0">
              <a:buNone/>
            </a:pPr>
            <a:r>
              <a:rPr lang="en-US" dirty="0"/>
              <a:t>It's an Application Delivery Controller (ADC) as a service, offering various layer 7 load-balancing capabilities for your applications.</a:t>
            </a:r>
          </a:p>
        </p:txBody>
      </p:sp>
      <p:pic>
        <p:nvPicPr>
          <p:cNvPr id="13314" name="Picture 2" descr="Application Gateway example">
            <a:extLst>
              <a:ext uri="{FF2B5EF4-FFF2-40B4-BE49-F238E27FC236}">
                <a16:creationId xmlns:a16="http://schemas.microsoft.com/office/drawing/2014/main" id="{F4D0AB47-D487-F019-8BEB-7CED510542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2335501"/>
            <a:ext cx="5199575" cy="202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37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80E65-23B5-1578-7A22-8941A8D326F1}"/>
              </a:ext>
            </a:extLst>
          </p:cNvPr>
          <p:cNvSpPr>
            <a:spLocks noGrp="1"/>
          </p:cNvSpPr>
          <p:nvPr>
            <p:ph type="title"/>
          </p:nvPr>
        </p:nvSpPr>
        <p:spPr>
          <a:xfrm>
            <a:off x="1587710" y="455362"/>
            <a:ext cx="4067909" cy="1550419"/>
          </a:xfrm>
        </p:spPr>
        <p:txBody>
          <a:bodyPr>
            <a:normAutofit/>
          </a:bodyPr>
          <a:lstStyle/>
          <a:p>
            <a:pPr>
              <a:lnSpc>
                <a:spcPct val="90000"/>
              </a:lnSpc>
            </a:pPr>
            <a:r>
              <a:rPr lang="en-IN" sz="3400" b="1" i="0">
                <a:effectLst/>
                <a:latin typeface="Segoe UI" panose="020B0502040204020203" pitchFamily="34" charset="0"/>
              </a:rPr>
              <a:t>Content Delivery Network</a:t>
            </a:r>
            <a:br>
              <a:rPr lang="en-IN" sz="3400" b="1" i="0">
                <a:effectLst/>
                <a:latin typeface="Segoe UI" panose="020B0502040204020203" pitchFamily="34" charset="0"/>
              </a:rPr>
            </a:br>
            <a:endParaRPr lang="en-US" sz="3400"/>
          </a:p>
        </p:txBody>
      </p:sp>
      <p:sp>
        <p:nvSpPr>
          <p:cNvPr id="14342" name="Content Placeholder 14341">
            <a:extLst>
              <a:ext uri="{FF2B5EF4-FFF2-40B4-BE49-F238E27FC236}">
                <a16:creationId xmlns:a16="http://schemas.microsoft.com/office/drawing/2014/main" id="{F62F72CE-734B-1CDB-AA9E-3E72E3772B78}"/>
              </a:ext>
            </a:extLst>
          </p:cNvPr>
          <p:cNvSpPr>
            <a:spLocks noGrp="1"/>
          </p:cNvSpPr>
          <p:nvPr>
            <p:ph idx="1"/>
          </p:nvPr>
        </p:nvSpPr>
        <p:spPr>
          <a:xfrm>
            <a:off x="1587710" y="2160016"/>
            <a:ext cx="4067909" cy="3926152"/>
          </a:xfrm>
        </p:spPr>
        <p:txBody>
          <a:bodyPr>
            <a:normAutofit/>
          </a:bodyPr>
          <a:lstStyle/>
          <a:p>
            <a:pPr marL="0" indent="0">
              <a:buNone/>
            </a:pPr>
            <a:r>
              <a:rPr lang="en-US" dirty="0"/>
              <a:t>Azure Content Delivery Network (CDN). offers developers a global solution for rapidly delivering high-bandwidth content to users by caching their content at strategically placed physical nodes across the world.</a:t>
            </a:r>
          </a:p>
        </p:txBody>
      </p:sp>
      <p:pic>
        <p:nvPicPr>
          <p:cNvPr id="14338" name="Picture 2" descr="Azure CDN">
            <a:extLst>
              <a:ext uri="{FF2B5EF4-FFF2-40B4-BE49-F238E27FC236}">
                <a16:creationId xmlns:a16="http://schemas.microsoft.com/office/drawing/2014/main" id="{F225D88A-1568-ABA4-8260-557C00C558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1907276"/>
            <a:ext cx="5199575" cy="288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621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436B-3CF5-089D-FC52-6E3373074948}"/>
              </a:ext>
            </a:extLst>
          </p:cNvPr>
          <p:cNvSpPr>
            <a:spLocks noGrp="1"/>
          </p:cNvSpPr>
          <p:nvPr>
            <p:ph type="title"/>
          </p:nvPr>
        </p:nvSpPr>
        <p:spPr/>
        <p:txBody>
          <a:bodyPr/>
          <a:lstStyle/>
          <a:p>
            <a:r>
              <a:rPr lang="en-IN" b="1" i="0" dirty="0">
                <a:effectLst/>
                <a:latin typeface="Segoe UI" panose="020B0502040204020203" pitchFamily="34" charset="0"/>
              </a:rPr>
              <a:t>Network monitoring services</a:t>
            </a:r>
            <a:br>
              <a:rPr lang="en-IN" b="1" i="0" dirty="0">
                <a:effectLst/>
                <a:latin typeface="Segoe UI" panose="020B0502040204020203" pitchFamily="34" charset="0"/>
              </a:rPr>
            </a:br>
            <a:endParaRPr lang="en-US" dirty="0"/>
          </a:p>
        </p:txBody>
      </p:sp>
      <p:sp>
        <p:nvSpPr>
          <p:cNvPr id="3" name="Text Placeholder 2">
            <a:extLst>
              <a:ext uri="{FF2B5EF4-FFF2-40B4-BE49-F238E27FC236}">
                <a16:creationId xmlns:a16="http://schemas.microsoft.com/office/drawing/2014/main" id="{093B4E19-E243-3FCF-0281-724BBC0EBC1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370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8B46-2CF2-3A9A-989E-83654CEE7F92}"/>
              </a:ext>
            </a:extLst>
          </p:cNvPr>
          <p:cNvSpPr>
            <a:spLocks noGrp="1"/>
          </p:cNvSpPr>
          <p:nvPr>
            <p:ph type="title"/>
          </p:nvPr>
        </p:nvSpPr>
        <p:spPr/>
        <p:txBody>
          <a:bodyPr/>
          <a:lstStyle/>
          <a:p>
            <a:r>
              <a:rPr lang="en-IN" b="1" i="0" dirty="0">
                <a:effectLst/>
                <a:latin typeface="Segoe UI" panose="020B0502040204020203" pitchFamily="34" charset="0"/>
              </a:rPr>
              <a:t>Azure Network Watcher</a:t>
            </a:r>
            <a:br>
              <a:rPr lang="en-IN"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FE03C657-0891-3705-9261-412A79F7B17B}"/>
              </a:ext>
            </a:extLst>
          </p:cNvPr>
          <p:cNvSpPr>
            <a:spLocks noGrp="1"/>
          </p:cNvSpPr>
          <p:nvPr>
            <p:ph idx="1"/>
          </p:nvPr>
        </p:nvSpPr>
        <p:spPr/>
        <p:txBody>
          <a:bodyPr/>
          <a:lstStyle/>
          <a:p>
            <a:pPr marL="0" indent="0">
              <a:buNone/>
            </a:pPr>
            <a:r>
              <a:rPr lang="en-US" dirty="0"/>
              <a:t>Azure Network Watcher provides tools to monitor, diagnose, view metrics, and enable or disable logs for resources in an Azure virtual network</a:t>
            </a:r>
          </a:p>
        </p:txBody>
      </p:sp>
    </p:spTree>
    <p:extLst>
      <p:ext uri="{BB962C8B-B14F-4D97-AF65-F5344CB8AC3E}">
        <p14:creationId xmlns:p14="http://schemas.microsoft.com/office/powerpoint/2010/main" val="1660284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0AEE-A070-3F9B-6A04-5DC52FC70108}"/>
              </a:ext>
            </a:extLst>
          </p:cNvPr>
          <p:cNvSpPr>
            <a:spLocks noGrp="1"/>
          </p:cNvSpPr>
          <p:nvPr>
            <p:ph type="title"/>
          </p:nvPr>
        </p:nvSpPr>
        <p:spPr/>
        <p:txBody>
          <a:bodyPr/>
          <a:lstStyle/>
          <a:p>
            <a:r>
              <a:rPr lang="en-IN" b="1" i="0" dirty="0">
                <a:effectLst/>
                <a:latin typeface="Segoe UI" panose="020B0502040204020203" pitchFamily="34" charset="0"/>
              </a:rPr>
              <a:t>Azure Monitor</a:t>
            </a:r>
            <a:br>
              <a:rPr lang="en-IN"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1A548C1C-64BB-3EB9-7F0E-1BC5A87EA831}"/>
              </a:ext>
            </a:extLst>
          </p:cNvPr>
          <p:cNvSpPr>
            <a:spLocks noGrp="1"/>
          </p:cNvSpPr>
          <p:nvPr>
            <p:ph idx="1"/>
          </p:nvPr>
        </p:nvSpPr>
        <p:spPr/>
        <p:txBody>
          <a:bodyPr/>
          <a:lstStyle/>
          <a:p>
            <a:pPr marL="0" indent="0">
              <a:buNone/>
            </a:pPr>
            <a:r>
              <a:rPr lang="en-US" dirty="0"/>
              <a:t>Azure Monitor maximizes the availability and performance of your applications by delivering a comprehensive solution for collecting, analyzing, and acting on telemetry from your cloud and on-premises environments. </a:t>
            </a:r>
          </a:p>
          <a:p>
            <a:pPr marL="0" indent="0">
              <a:buNone/>
            </a:pPr>
            <a:r>
              <a:rPr lang="en-US" dirty="0"/>
              <a:t>It helps you understand how your applications are performing and proactively identifies issues affecting them and the resources they depend on.</a:t>
            </a:r>
          </a:p>
        </p:txBody>
      </p:sp>
    </p:spTree>
    <p:extLst>
      <p:ext uri="{BB962C8B-B14F-4D97-AF65-F5344CB8AC3E}">
        <p14:creationId xmlns:p14="http://schemas.microsoft.com/office/powerpoint/2010/main" val="120010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F61F-70B6-6688-CC9C-24F673C58A17}"/>
              </a:ext>
            </a:extLst>
          </p:cNvPr>
          <p:cNvSpPr>
            <a:spLocks noGrp="1"/>
          </p:cNvSpPr>
          <p:nvPr>
            <p:ph type="title"/>
          </p:nvPr>
        </p:nvSpPr>
        <p:spPr/>
        <p:txBody>
          <a:bodyPr/>
          <a:lstStyle/>
          <a:p>
            <a:r>
              <a:rPr lang="en-US" dirty="0"/>
              <a:t>Application Protection Services</a:t>
            </a:r>
          </a:p>
        </p:txBody>
      </p:sp>
      <p:sp>
        <p:nvSpPr>
          <p:cNvPr id="3" name="Content Placeholder 2">
            <a:extLst>
              <a:ext uri="{FF2B5EF4-FFF2-40B4-BE49-F238E27FC236}">
                <a16:creationId xmlns:a16="http://schemas.microsoft.com/office/drawing/2014/main" id="{816518D4-5ED5-9E68-0897-6E20BAE31F37}"/>
              </a:ext>
            </a:extLst>
          </p:cNvPr>
          <p:cNvSpPr>
            <a:spLocks noGrp="1"/>
          </p:cNvSpPr>
          <p:nvPr>
            <p:ph idx="1"/>
          </p:nvPr>
        </p:nvSpPr>
        <p:spPr/>
        <p:txBody>
          <a:bodyPr/>
          <a:lstStyle/>
          <a:p>
            <a:pPr marL="0" indent="0">
              <a:buNone/>
            </a:pPr>
            <a:r>
              <a:rPr lang="en-IN" b="0" i="0" dirty="0">
                <a:effectLst/>
                <a:latin typeface="Segoe UI" panose="020B0502040204020203" pitchFamily="34" charset="0"/>
              </a:rPr>
              <a:t>Protect your applications using any or a combination of these networking services in Azure - Load Balancer, Private Link, DDoS protection, Firewall, Network Security Groups, Web Application Firewall, and Virtual Network Endpoints.</a:t>
            </a:r>
            <a:endParaRPr lang="en-US" dirty="0"/>
          </a:p>
        </p:txBody>
      </p:sp>
    </p:spTree>
    <p:extLst>
      <p:ext uri="{BB962C8B-B14F-4D97-AF65-F5344CB8AC3E}">
        <p14:creationId xmlns:p14="http://schemas.microsoft.com/office/powerpoint/2010/main" val="617867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B067-A7B8-4B57-38E0-174CB985A9FA}"/>
              </a:ext>
            </a:extLst>
          </p:cNvPr>
          <p:cNvSpPr>
            <a:spLocks noGrp="1"/>
          </p:cNvSpPr>
          <p:nvPr>
            <p:ph type="title"/>
          </p:nvPr>
        </p:nvSpPr>
        <p:spPr/>
        <p:txBody>
          <a:bodyPr/>
          <a:lstStyle/>
          <a:p>
            <a:r>
              <a:rPr lang="en-IN" b="1" i="0" dirty="0">
                <a:effectLst/>
                <a:latin typeface="Segoe UI" panose="020B0502040204020203" pitchFamily="34" charset="0"/>
              </a:rPr>
              <a:t>ExpressRoute Monitor</a:t>
            </a:r>
            <a:br>
              <a:rPr lang="en-IN"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D92A2F9-6F07-3201-3BD9-5B9B3FE10B67}"/>
              </a:ext>
            </a:extLst>
          </p:cNvPr>
          <p:cNvSpPr>
            <a:spLocks noGrp="1"/>
          </p:cNvSpPr>
          <p:nvPr>
            <p:ph idx="1"/>
          </p:nvPr>
        </p:nvSpPr>
        <p:spPr/>
        <p:txBody>
          <a:bodyPr/>
          <a:lstStyle/>
          <a:p>
            <a:pPr marL="0" indent="0">
              <a:buNone/>
            </a:pPr>
            <a:r>
              <a:rPr lang="en-IN" b="0" i="0" dirty="0">
                <a:effectLst/>
                <a:latin typeface="Segoe UI" panose="020B0502040204020203" pitchFamily="34" charset="0"/>
              </a:rPr>
              <a:t>To learn about how to view ExpressRoute circuit metrics, resource logs and alerts</a:t>
            </a:r>
            <a:endParaRPr lang="en-US" dirty="0"/>
          </a:p>
        </p:txBody>
      </p:sp>
    </p:spTree>
    <p:extLst>
      <p:ext uri="{BB962C8B-B14F-4D97-AF65-F5344CB8AC3E}">
        <p14:creationId xmlns:p14="http://schemas.microsoft.com/office/powerpoint/2010/main" val="3993850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B2C9-2970-CCC4-D03A-F95E5127EB8F}"/>
              </a:ext>
            </a:extLst>
          </p:cNvPr>
          <p:cNvSpPr>
            <a:spLocks noGrp="1"/>
          </p:cNvSpPr>
          <p:nvPr>
            <p:ph type="title"/>
          </p:nvPr>
        </p:nvSpPr>
        <p:spPr/>
        <p:txBody>
          <a:bodyPr/>
          <a:lstStyle/>
          <a:p>
            <a:r>
              <a:rPr lang="en-IN" b="1" i="0" dirty="0">
                <a:effectLst/>
                <a:latin typeface="Segoe UI" panose="020B0502040204020203" pitchFamily="34" charset="0"/>
              </a:rPr>
              <a:t>Network Insights</a:t>
            </a:r>
            <a:br>
              <a:rPr lang="en-IN"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CF8CA45F-DE7F-DABA-8342-38DC6FEE694F}"/>
              </a:ext>
            </a:extLst>
          </p:cNvPr>
          <p:cNvSpPr>
            <a:spLocks noGrp="1"/>
          </p:cNvSpPr>
          <p:nvPr>
            <p:ph idx="1"/>
          </p:nvPr>
        </p:nvSpPr>
        <p:spPr/>
        <p:txBody>
          <a:bodyPr/>
          <a:lstStyle/>
          <a:p>
            <a:pPr marL="0" indent="0">
              <a:buNone/>
            </a:pPr>
            <a:r>
              <a:rPr lang="en-US" dirty="0"/>
              <a:t>Azure Monitor for Networks (Network Insights). provides a comprehensive view of health and metrics for all deployed network resources, without requiring any configuration.</a:t>
            </a:r>
          </a:p>
        </p:txBody>
      </p:sp>
    </p:spTree>
    <p:extLst>
      <p:ext uri="{BB962C8B-B14F-4D97-AF65-F5344CB8AC3E}">
        <p14:creationId xmlns:p14="http://schemas.microsoft.com/office/powerpoint/2010/main" val="174860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E87-783F-960D-B68E-15930835F8F5}"/>
              </a:ext>
            </a:extLst>
          </p:cNvPr>
          <p:cNvSpPr>
            <a:spLocks noGrp="1"/>
          </p:cNvSpPr>
          <p:nvPr>
            <p:ph type="title"/>
          </p:nvPr>
        </p:nvSpPr>
        <p:spPr/>
        <p:txBody>
          <a:bodyPr/>
          <a:lstStyle/>
          <a:p>
            <a:r>
              <a:rPr lang="en-US" dirty="0"/>
              <a:t>Application Delivery Services</a:t>
            </a:r>
          </a:p>
        </p:txBody>
      </p:sp>
      <p:sp>
        <p:nvSpPr>
          <p:cNvPr id="3" name="Content Placeholder 2">
            <a:extLst>
              <a:ext uri="{FF2B5EF4-FFF2-40B4-BE49-F238E27FC236}">
                <a16:creationId xmlns:a16="http://schemas.microsoft.com/office/drawing/2014/main" id="{00052FEC-33F1-25CD-0D28-3B3A71CAD21F}"/>
              </a:ext>
            </a:extLst>
          </p:cNvPr>
          <p:cNvSpPr>
            <a:spLocks noGrp="1"/>
          </p:cNvSpPr>
          <p:nvPr>
            <p:ph idx="1"/>
          </p:nvPr>
        </p:nvSpPr>
        <p:spPr/>
        <p:txBody>
          <a:bodyPr/>
          <a:lstStyle/>
          <a:p>
            <a:pPr marL="0" indent="0">
              <a:buNone/>
            </a:pPr>
            <a:r>
              <a:rPr lang="en-IN" b="0" i="0" dirty="0">
                <a:effectLst/>
                <a:latin typeface="Segoe UI" panose="020B0502040204020203" pitchFamily="34" charset="0"/>
              </a:rPr>
              <a:t>Deliver applications in the Azure network using any or a combination of these networking services in Azure - Content Delivery Network (CDN), Azure Front Door Service, Traffic Manager, Application Gateway, Internet Analyzer, and Load Balancer.</a:t>
            </a:r>
            <a:endParaRPr lang="en-US" dirty="0"/>
          </a:p>
        </p:txBody>
      </p:sp>
    </p:spTree>
    <p:extLst>
      <p:ext uri="{BB962C8B-B14F-4D97-AF65-F5344CB8AC3E}">
        <p14:creationId xmlns:p14="http://schemas.microsoft.com/office/powerpoint/2010/main" val="417819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3B34-ED35-4D7A-4239-2342DB23645B}"/>
              </a:ext>
            </a:extLst>
          </p:cNvPr>
          <p:cNvSpPr>
            <a:spLocks noGrp="1"/>
          </p:cNvSpPr>
          <p:nvPr>
            <p:ph type="title"/>
          </p:nvPr>
        </p:nvSpPr>
        <p:spPr/>
        <p:txBody>
          <a:bodyPr/>
          <a:lstStyle/>
          <a:p>
            <a:r>
              <a:rPr lang="en-US" dirty="0"/>
              <a:t>Network Monitoring</a:t>
            </a:r>
          </a:p>
        </p:txBody>
      </p:sp>
      <p:sp>
        <p:nvSpPr>
          <p:cNvPr id="3" name="Content Placeholder 2">
            <a:extLst>
              <a:ext uri="{FF2B5EF4-FFF2-40B4-BE49-F238E27FC236}">
                <a16:creationId xmlns:a16="http://schemas.microsoft.com/office/drawing/2014/main" id="{D5C8D39C-3C33-CB42-BAE2-FA66C88F2F1C}"/>
              </a:ext>
            </a:extLst>
          </p:cNvPr>
          <p:cNvSpPr>
            <a:spLocks noGrp="1"/>
          </p:cNvSpPr>
          <p:nvPr>
            <p:ph idx="1"/>
          </p:nvPr>
        </p:nvSpPr>
        <p:spPr/>
        <p:txBody>
          <a:bodyPr/>
          <a:lstStyle/>
          <a:p>
            <a:pPr marL="0" indent="0">
              <a:buNone/>
            </a:pPr>
            <a:r>
              <a:rPr lang="en-IN" b="0" i="0" dirty="0">
                <a:effectLst/>
                <a:latin typeface="Segoe UI" panose="020B0502040204020203" pitchFamily="34" charset="0"/>
              </a:rPr>
              <a:t>Monitor your network resources using any or a combination of these networking services in Azure - Network Watcher, ExpressRoute Monitor, Azure Monitor, or </a:t>
            </a:r>
            <a:r>
              <a:rPr lang="en-IN" b="0" i="0" dirty="0" err="1">
                <a:effectLst/>
                <a:latin typeface="Segoe UI" panose="020B0502040204020203" pitchFamily="34" charset="0"/>
              </a:rPr>
              <a:t>VNet</a:t>
            </a:r>
            <a:r>
              <a:rPr lang="en-IN" b="0" i="0" dirty="0">
                <a:effectLst/>
                <a:latin typeface="Segoe UI" panose="020B0502040204020203" pitchFamily="34" charset="0"/>
              </a:rPr>
              <a:t> Terminal Access Point (TAP).</a:t>
            </a:r>
            <a:endParaRPr lang="en-US" dirty="0"/>
          </a:p>
        </p:txBody>
      </p:sp>
    </p:spTree>
    <p:extLst>
      <p:ext uri="{BB962C8B-B14F-4D97-AF65-F5344CB8AC3E}">
        <p14:creationId xmlns:p14="http://schemas.microsoft.com/office/powerpoint/2010/main" val="361861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B85E-FF58-D276-DF97-5F6B0E74E523}"/>
              </a:ext>
            </a:extLst>
          </p:cNvPr>
          <p:cNvSpPr>
            <a:spLocks noGrp="1"/>
          </p:cNvSpPr>
          <p:nvPr>
            <p:ph type="title"/>
          </p:nvPr>
        </p:nvSpPr>
        <p:spPr/>
        <p:txBody>
          <a:bodyPr/>
          <a:lstStyle/>
          <a:p>
            <a:r>
              <a:rPr lang="en-US" dirty="0"/>
              <a:t>Connectivity Services</a:t>
            </a:r>
          </a:p>
        </p:txBody>
      </p:sp>
    </p:spTree>
    <p:extLst>
      <p:ext uri="{BB962C8B-B14F-4D97-AF65-F5344CB8AC3E}">
        <p14:creationId xmlns:p14="http://schemas.microsoft.com/office/powerpoint/2010/main" val="157833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7" name="Rectangle 1036">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CB213C-F083-F86B-19B7-505C6A8D3B2D}"/>
              </a:ext>
            </a:extLst>
          </p:cNvPr>
          <p:cNvSpPr>
            <a:spLocks noGrp="1"/>
          </p:cNvSpPr>
          <p:nvPr>
            <p:ph type="title"/>
          </p:nvPr>
        </p:nvSpPr>
        <p:spPr>
          <a:xfrm>
            <a:off x="758952" y="455613"/>
            <a:ext cx="4767031" cy="1549400"/>
          </a:xfrm>
        </p:spPr>
        <p:txBody>
          <a:bodyPr>
            <a:normAutofit/>
          </a:bodyPr>
          <a:lstStyle/>
          <a:p>
            <a:pPr>
              <a:lnSpc>
                <a:spcPct val="90000"/>
              </a:lnSpc>
            </a:pPr>
            <a:r>
              <a:rPr lang="en-US" sz="3400" dirty="0"/>
              <a:t>Azure Virtual Network</a:t>
            </a:r>
            <a:br>
              <a:rPr lang="en-US" sz="3400" dirty="0"/>
            </a:br>
            <a:endParaRPr lang="en-US" sz="3400" dirty="0"/>
          </a:p>
        </p:txBody>
      </p:sp>
      <p:pic>
        <p:nvPicPr>
          <p:cNvPr id="1026" name="Picture 2" descr="Diagram of resources deployed for a mesh virtual network topology with Azure virtual network manager.">
            <a:extLst>
              <a:ext uri="{FF2B5EF4-FFF2-40B4-BE49-F238E27FC236}">
                <a16:creationId xmlns:a16="http://schemas.microsoft.com/office/drawing/2014/main" id="{014CF5D0-4AA2-4F12-66A0-4EE33C59BD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1595" y="607324"/>
            <a:ext cx="3894705" cy="5485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3C4E2A-23D5-DBB8-8F90-53AB3464DC90}"/>
              </a:ext>
            </a:extLst>
          </p:cNvPr>
          <p:cNvSpPr txBox="1"/>
          <p:nvPr/>
        </p:nvSpPr>
        <p:spPr>
          <a:xfrm>
            <a:off x="755904" y="1845508"/>
            <a:ext cx="4446057" cy="4247317"/>
          </a:xfrm>
          <a:prstGeom prst="rect">
            <a:avLst/>
          </a:prstGeom>
          <a:noFill/>
        </p:spPr>
        <p:txBody>
          <a:bodyPr wrap="square" rtlCol="0">
            <a:spAutoFit/>
          </a:bodyPr>
          <a:lstStyle/>
          <a:p>
            <a:r>
              <a:rPr lang="en-US" dirty="0"/>
              <a:t>Azure Virtual Network Manager is a management service that enables you to group, configure, deploy, and manage virtual networks globally across subscriptions. </a:t>
            </a:r>
          </a:p>
          <a:p>
            <a:endParaRPr lang="en-US" dirty="0"/>
          </a:p>
          <a:p>
            <a:r>
              <a:rPr lang="en-US" dirty="0"/>
              <a:t>With Virtual Network Manager, you can define network groups to identify and logically segment your virtual networks. </a:t>
            </a:r>
          </a:p>
          <a:p>
            <a:endParaRPr lang="en-US" dirty="0"/>
          </a:p>
          <a:p>
            <a:r>
              <a:rPr lang="en-US" dirty="0"/>
              <a:t>Then you can determine the connectivity and security configurations you want and apply them across all the selected virtual networks in network groups at once.</a:t>
            </a:r>
          </a:p>
        </p:txBody>
      </p:sp>
    </p:spTree>
    <p:extLst>
      <p:ext uri="{BB962C8B-B14F-4D97-AF65-F5344CB8AC3E}">
        <p14:creationId xmlns:p14="http://schemas.microsoft.com/office/powerpoint/2010/main" val="319869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DE605-4F73-9DB7-DA16-783A00D8CD1A}"/>
              </a:ext>
            </a:extLst>
          </p:cNvPr>
          <p:cNvSpPr>
            <a:spLocks noGrp="1"/>
          </p:cNvSpPr>
          <p:nvPr>
            <p:ph type="title"/>
          </p:nvPr>
        </p:nvSpPr>
        <p:spPr>
          <a:xfrm>
            <a:off x="1587710" y="455362"/>
            <a:ext cx="4067909" cy="1550419"/>
          </a:xfrm>
        </p:spPr>
        <p:txBody>
          <a:bodyPr>
            <a:normAutofit/>
          </a:bodyPr>
          <a:lstStyle/>
          <a:p>
            <a:r>
              <a:rPr lang="en-IN" b="1" i="0" dirty="0">
                <a:effectLst/>
                <a:latin typeface="Segoe UI" panose="020B0502040204020203" pitchFamily="34" charset="0"/>
              </a:rPr>
              <a:t>ExpressRoute</a:t>
            </a:r>
            <a:br>
              <a:rPr lang="en-IN" b="1" i="0">
                <a:effectLst/>
                <a:latin typeface="Segoe UI" panose="020B0502040204020203" pitchFamily="34" charset="0"/>
              </a:rPr>
            </a:br>
            <a:endParaRPr lang="en-US" dirty="0"/>
          </a:p>
        </p:txBody>
      </p:sp>
      <p:sp>
        <p:nvSpPr>
          <p:cNvPr id="2054" name="Content Placeholder 2053">
            <a:extLst>
              <a:ext uri="{FF2B5EF4-FFF2-40B4-BE49-F238E27FC236}">
                <a16:creationId xmlns:a16="http://schemas.microsoft.com/office/drawing/2014/main" id="{E917DF4D-FDDA-F58F-1767-07233ECF9A89}"/>
              </a:ext>
            </a:extLst>
          </p:cNvPr>
          <p:cNvSpPr>
            <a:spLocks noGrp="1"/>
          </p:cNvSpPr>
          <p:nvPr>
            <p:ph idx="1"/>
          </p:nvPr>
        </p:nvSpPr>
        <p:spPr>
          <a:xfrm>
            <a:off x="1587710" y="2160016"/>
            <a:ext cx="4067909" cy="3926152"/>
          </a:xfrm>
        </p:spPr>
        <p:txBody>
          <a:bodyPr>
            <a:normAutofit/>
          </a:bodyPr>
          <a:lstStyle/>
          <a:p>
            <a:pPr marL="0" indent="0">
              <a:buNone/>
            </a:pPr>
            <a:r>
              <a:rPr lang="en-US" dirty="0"/>
              <a:t>ExpressRoute enables you to extend your on-premises networks into the Microsoft cloud over a private connection facilitated by a connectivity provider. </a:t>
            </a:r>
          </a:p>
          <a:p>
            <a:pPr marL="0" indent="0">
              <a:buNone/>
            </a:pPr>
            <a:r>
              <a:rPr lang="en-US" dirty="0"/>
              <a:t>This connection is private. Traffic doesn't go over the internet. </a:t>
            </a:r>
          </a:p>
          <a:p>
            <a:endParaRPr lang="en-US" dirty="0"/>
          </a:p>
        </p:txBody>
      </p:sp>
      <p:pic>
        <p:nvPicPr>
          <p:cNvPr id="2050" name="Picture 2" descr="Azure ExpressRoute">
            <a:extLst>
              <a:ext uri="{FF2B5EF4-FFF2-40B4-BE49-F238E27FC236}">
                <a16:creationId xmlns:a16="http://schemas.microsoft.com/office/drawing/2014/main" id="{B95ED79D-EB56-C010-18BF-2EC33ED629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2108760"/>
            <a:ext cx="5199575" cy="248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29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5085C-007C-06A5-55A8-4835D8A42AD7}"/>
              </a:ext>
            </a:extLst>
          </p:cNvPr>
          <p:cNvSpPr>
            <a:spLocks noGrp="1"/>
          </p:cNvSpPr>
          <p:nvPr>
            <p:ph type="title"/>
          </p:nvPr>
        </p:nvSpPr>
        <p:spPr>
          <a:xfrm>
            <a:off x="1587710" y="455362"/>
            <a:ext cx="4067909" cy="1550419"/>
          </a:xfrm>
        </p:spPr>
        <p:txBody>
          <a:bodyPr>
            <a:normAutofit/>
          </a:bodyPr>
          <a:lstStyle/>
          <a:p>
            <a:r>
              <a:rPr lang="en-US" dirty="0"/>
              <a:t>VPN Gateway</a:t>
            </a:r>
          </a:p>
        </p:txBody>
      </p:sp>
      <p:sp>
        <p:nvSpPr>
          <p:cNvPr id="3078" name="Content Placeholder 3077">
            <a:extLst>
              <a:ext uri="{FF2B5EF4-FFF2-40B4-BE49-F238E27FC236}">
                <a16:creationId xmlns:a16="http://schemas.microsoft.com/office/drawing/2014/main" id="{A2E9B9FA-7423-A4F5-8FCE-80A7D1E78610}"/>
              </a:ext>
            </a:extLst>
          </p:cNvPr>
          <p:cNvSpPr>
            <a:spLocks noGrp="1"/>
          </p:cNvSpPr>
          <p:nvPr>
            <p:ph idx="1"/>
          </p:nvPr>
        </p:nvSpPr>
        <p:spPr>
          <a:xfrm>
            <a:off x="1587710" y="2160016"/>
            <a:ext cx="4067909" cy="3926152"/>
          </a:xfrm>
        </p:spPr>
        <p:txBody>
          <a:bodyPr>
            <a:normAutofit fontScale="77500" lnSpcReduction="20000"/>
          </a:bodyPr>
          <a:lstStyle/>
          <a:p>
            <a:pPr marL="0" indent="0">
              <a:buNone/>
            </a:pPr>
            <a:r>
              <a:rPr lang="en-US" dirty="0"/>
              <a:t>VPN Gateway helps you create encrypted cross-premises connections to your virtual network from on-premises locations, or create encrypted connections between </a:t>
            </a:r>
            <a:r>
              <a:rPr lang="en-US" dirty="0" err="1"/>
              <a:t>VNets</a:t>
            </a:r>
            <a:r>
              <a:rPr lang="en-US" dirty="0"/>
              <a:t>. There are different configurations available for VPN Gateway connections. Some of the main features include:</a:t>
            </a:r>
          </a:p>
          <a:p>
            <a:endParaRPr lang="en-US" dirty="0"/>
          </a:p>
          <a:p>
            <a:r>
              <a:rPr lang="en-US" dirty="0"/>
              <a:t>Site-to-site VPN connectivity</a:t>
            </a:r>
          </a:p>
          <a:p>
            <a:r>
              <a:rPr lang="en-US" dirty="0"/>
              <a:t>Point-to-site VPN connectivity</a:t>
            </a:r>
          </a:p>
          <a:p>
            <a:r>
              <a:rPr lang="en-US" dirty="0" err="1"/>
              <a:t>VNet</a:t>
            </a:r>
            <a:r>
              <a:rPr lang="en-US" dirty="0"/>
              <a:t>-to-</a:t>
            </a:r>
            <a:r>
              <a:rPr lang="en-US" dirty="0" err="1"/>
              <a:t>VNet</a:t>
            </a:r>
            <a:r>
              <a:rPr lang="en-US" dirty="0"/>
              <a:t> VPN connectivity</a:t>
            </a:r>
          </a:p>
          <a:p>
            <a:endParaRPr lang="en-US" dirty="0"/>
          </a:p>
        </p:txBody>
      </p:sp>
      <p:pic>
        <p:nvPicPr>
          <p:cNvPr id="3074" name="Picture 2" descr="Diagram showing multiple site-to-site Azure VPN Gateway connections.">
            <a:extLst>
              <a:ext uri="{FF2B5EF4-FFF2-40B4-BE49-F238E27FC236}">
                <a16:creationId xmlns:a16="http://schemas.microsoft.com/office/drawing/2014/main" id="{E85218D9-771A-BD4F-0297-9A42A8D9FC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2693712"/>
            <a:ext cx="5199575" cy="131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472091"/>
      </p:ext>
    </p:extLst>
  </p:cSld>
  <p:clrMapOvr>
    <a:masterClrMapping/>
  </p:clrMapOvr>
</p:sld>
</file>

<file path=ppt/theme/theme1.xml><?xml version="1.0" encoding="utf-8"?>
<a:theme xmlns:a="http://schemas.openxmlformats.org/drawingml/2006/main" name="Interweav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{5FF1A0BA-E32F-2840-B143-E8721D957299}tf10001120</Template>
  <TotalTime>30</TotalTime>
  <Words>1488</Words>
  <Application>Microsoft Macintosh PowerPoint</Application>
  <PresentationFormat>Widescreen</PresentationFormat>
  <Paragraphs>78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Avenir Next</vt:lpstr>
      <vt:lpstr>Neue Haas Grotesk Text Pro</vt:lpstr>
      <vt:lpstr>Segoe UI</vt:lpstr>
      <vt:lpstr>InterweaveVTI</vt:lpstr>
      <vt:lpstr>Azure Networking Services</vt:lpstr>
      <vt:lpstr>Connectivity Services</vt:lpstr>
      <vt:lpstr>Application Protection Services</vt:lpstr>
      <vt:lpstr>Application Delivery Services</vt:lpstr>
      <vt:lpstr>Network Monitoring</vt:lpstr>
      <vt:lpstr>Connectivity Services</vt:lpstr>
      <vt:lpstr>Azure Virtual Network </vt:lpstr>
      <vt:lpstr>ExpressRoute </vt:lpstr>
      <vt:lpstr>VPN Gateway</vt:lpstr>
      <vt:lpstr>Virtual WAN </vt:lpstr>
      <vt:lpstr>Azure DNS </vt:lpstr>
      <vt:lpstr>Azure Bastion </vt:lpstr>
      <vt:lpstr>Virtual network NAT Gateway </vt:lpstr>
      <vt:lpstr>Route Server </vt:lpstr>
      <vt:lpstr>Peering Service </vt:lpstr>
      <vt:lpstr>Application protection services</vt:lpstr>
      <vt:lpstr>DDoS Protection </vt:lpstr>
      <vt:lpstr>Azure Firewall </vt:lpstr>
      <vt:lpstr>Network security groups </vt:lpstr>
      <vt:lpstr>Service endpoints </vt:lpstr>
      <vt:lpstr>Application delivery services </vt:lpstr>
      <vt:lpstr>Azure Front Door </vt:lpstr>
      <vt:lpstr>Traffic Manager </vt:lpstr>
      <vt:lpstr>Load Balancer </vt:lpstr>
      <vt:lpstr>Application Gateway </vt:lpstr>
      <vt:lpstr>Content Delivery Network </vt:lpstr>
      <vt:lpstr>Network monitoring services </vt:lpstr>
      <vt:lpstr>Azure Network Watcher </vt:lpstr>
      <vt:lpstr>Azure Monitor </vt:lpstr>
      <vt:lpstr>ExpressRoute Monitor </vt:lpstr>
      <vt:lpstr>Network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Networking Services</dc:title>
  <dc:creator>Sreehari Aranghat</dc:creator>
  <cp:lastModifiedBy>Sreehari Aranghat</cp:lastModifiedBy>
  <cp:revision>1</cp:revision>
  <dcterms:created xsi:type="dcterms:W3CDTF">2024-02-18T23:30:50Z</dcterms:created>
  <dcterms:modified xsi:type="dcterms:W3CDTF">2024-02-19T00:01:02Z</dcterms:modified>
</cp:coreProperties>
</file>