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T Norms" charset="1" panose="02000503030000020003"/>
      <p:regular r:id="rId12"/>
    </p:embeddedFont>
    <p:embeddedFont>
      <p:font typeface="TT Phobos Inline" charset="1" panose="02000503020000020004"/>
      <p:regular r:id="rId13"/>
    </p:embeddedFont>
    <p:embeddedFont>
      <p:font typeface="TT Phobos Bold" charset="1" panose="020008030600000200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gif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9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50094" y="7911947"/>
            <a:ext cx="19388189" cy="4750106"/>
          </a:xfrm>
          <a:custGeom>
            <a:avLst/>
            <a:gdLst/>
            <a:ahLst/>
            <a:cxnLst/>
            <a:rect r="r" b="b" t="t" l="l"/>
            <a:pathLst>
              <a:path h="4750106" w="19388189">
                <a:moveTo>
                  <a:pt x="0" y="0"/>
                </a:moveTo>
                <a:lnTo>
                  <a:pt x="19388188" y="0"/>
                </a:lnTo>
                <a:lnTo>
                  <a:pt x="19388188" y="4750106"/>
                </a:lnTo>
                <a:lnTo>
                  <a:pt x="0" y="4750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26074" y="5914132"/>
            <a:ext cx="986892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5D6"/>
                </a:solidFill>
                <a:latin typeface="TT Norms"/>
                <a:ea typeface="TT Norms"/>
                <a:cs typeface="TT Norms"/>
                <a:sym typeface="TT Norms"/>
              </a:rPr>
              <a:t>Presented by: Arpit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998880" y="-456218"/>
            <a:ext cx="8762237" cy="8998446"/>
          </a:xfrm>
          <a:custGeom>
            <a:avLst/>
            <a:gdLst/>
            <a:ahLst/>
            <a:cxnLst/>
            <a:rect r="r" b="b" t="t" l="l"/>
            <a:pathLst>
              <a:path h="8998446" w="8762237">
                <a:moveTo>
                  <a:pt x="0" y="0"/>
                </a:moveTo>
                <a:lnTo>
                  <a:pt x="8762237" y="0"/>
                </a:lnTo>
                <a:lnTo>
                  <a:pt x="8762237" y="8998446"/>
                </a:lnTo>
                <a:lnTo>
                  <a:pt x="0" y="89984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136114" y="2924178"/>
            <a:ext cx="5589960" cy="561805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142561" y="2869609"/>
            <a:ext cx="9035951" cy="2763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5"/>
              </a:lnSpc>
            </a:pPr>
            <a:r>
              <a:rPr lang="en-US" sz="8253">
                <a:solidFill>
                  <a:srgbClr val="FFF5D6"/>
                </a:solidFill>
                <a:latin typeface="TT Phobos Inline"/>
                <a:ea typeface="TT Phobos Inline"/>
                <a:cs typeface="TT Phobos Inline"/>
                <a:sym typeface="TT Phobos Inline"/>
              </a:rPr>
              <a:t>LIBRARY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9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00175"/>
            <a:ext cx="16516547" cy="1311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13"/>
              </a:lnSpc>
            </a:pPr>
            <a:r>
              <a:rPr lang="en-US" sz="11075">
                <a:solidFill>
                  <a:srgbClr val="FFF5D6"/>
                </a:solidFill>
                <a:latin typeface="TT Phobos Inline"/>
                <a:ea typeface="TT Phobos Inline"/>
                <a:cs typeface="TT Phobos Inline"/>
                <a:sym typeface="TT Phobos Inline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205658" y="6166067"/>
            <a:ext cx="18968198" cy="8725371"/>
          </a:xfrm>
          <a:custGeom>
            <a:avLst/>
            <a:gdLst/>
            <a:ahLst/>
            <a:cxnLst/>
            <a:rect r="r" b="b" t="t" l="l"/>
            <a:pathLst>
              <a:path h="8725371" w="18968198">
                <a:moveTo>
                  <a:pt x="0" y="0"/>
                </a:moveTo>
                <a:lnTo>
                  <a:pt x="18968197" y="0"/>
                </a:lnTo>
                <a:lnTo>
                  <a:pt x="18968197" y="8725371"/>
                </a:lnTo>
                <a:lnTo>
                  <a:pt x="0" y="87253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3078" y="2371963"/>
            <a:ext cx="2878183" cy="5430535"/>
          </a:xfrm>
          <a:custGeom>
            <a:avLst/>
            <a:gdLst/>
            <a:ahLst/>
            <a:cxnLst/>
            <a:rect r="r" b="b" t="t" l="l"/>
            <a:pathLst>
              <a:path h="5430535" w="2878183">
                <a:moveTo>
                  <a:pt x="0" y="0"/>
                </a:moveTo>
                <a:lnTo>
                  <a:pt x="2878184" y="0"/>
                </a:lnTo>
                <a:lnTo>
                  <a:pt x="2878184" y="5430534"/>
                </a:lnTo>
                <a:lnTo>
                  <a:pt x="0" y="54305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66647" y="5426886"/>
            <a:ext cx="4161103" cy="2375611"/>
          </a:xfrm>
          <a:custGeom>
            <a:avLst/>
            <a:gdLst/>
            <a:ahLst/>
            <a:cxnLst/>
            <a:rect r="r" b="b" t="t" l="l"/>
            <a:pathLst>
              <a:path h="2375611" w="4161103">
                <a:moveTo>
                  <a:pt x="0" y="0"/>
                </a:moveTo>
                <a:lnTo>
                  <a:pt x="4161103" y="0"/>
                </a:lnTo>
                <a:lnTo>
                  <a:pt x="4161103" y="2375611"/>
                </a:lnTo>
                <a:lnTo>
                  <a:pt x="0" y="2375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86974" y="3380340"/>
            <a:ext cx="7840398" cy="626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5D6"/>
                </a:solidFill>
                <a:latin typeface="TT Norms"/>
                <a:ea typeface="TT Norms"/>
                <a:cs typeface="TT Norms"/>
                <a:sym typeface="TT Norms"/>
              </a:rPr>
              <a:t>This project implements a Library Management System using Python's Tkinter library. 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5D6"/>
                </a:solidFill>
                <a:latin typeface="TT Norms"/>
                <a:ea typeface="TT Norms"/>
                <a:cs typeface="TT Norms"/>
                <a:sym typeface="TT Norms"/>
              </a:rPr>
              <a:t>The system is designed to manage library operations efficiently, such as tracking users, managing book stock, handling member entries and exits, and issuing books. 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5D6"/>
                </a:solidFill>
                <a:latin typeface="TT Norms"/>
                <a:ea typeface="TT Norms"/>
                <a:cs typeface="TT Norms"/>
                <a:sym typeface="TT Norms"/>
              </a:rPr>
              <a:t>It also includes secure login functionality for authentication.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62075"/>
            <a:ext cx="16713637" cy="11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9"/>
              </a:lnSpc>
            </a:pPr>
            <a:r>
              <a:rPr lang="en-US" sz="9999">
                <a:solidFill>
                  <a:srgbClr val="253943"/>
                </a:solidFill>
                <a:latin typeface="TT Phobos Inline"/>
                <a:ea typeface="TT Phobos Inline"/>
                <a:cs typeface="TT Phobos Inline"/>
                <a:sym typeface="TT Phobos Inline"/>
              </a:rPr>
              <a:t>WHY NEED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482203" y="4199537"/>
            <a:ext cx="9177388" cy="7169835"/>
          </a:xfrm>
          <a:custGeom>
            <a:avLst/>
            <a:gdLst/>
            <a:ahLst/>
            <a:cxnLst/>
            <a:rect r="r" b="b" t="t" l="l"/>
            <a:pathLst>
              <a:path h="7169835" w="9177388">
                <a:moveTo>
                  <a:pt x="0" y="0"/>
                </a:moveTo>
                <a:lnTo>
                  <a:pt x="9177388" y="0"/>
                </a:lnTo>
                <a:lnTo>
                  <a:pt x="9177388" y="7169835"/>
                </a:lnTo>
                <a:lnTo>
                  <a:pt x="0" y="7169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36568" y="3166369"/>
            <a:ext cx="9445634" cy="2516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53943"/>
                </a:solidFill>
                <a:latin typeface="TT Norms"/>
                <a:ea typeface="TT Norms"/>
                <a:cs typeface="TT Norms"/>
                <a:sym typeface="TT Norms"/>
              </a:rPr>
              <a:t>In Libraries I see mostly they make their records on paper which led very time consuming and confusion also 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53943"/>
                </a:solidFill>
                <a:latin typeface="TT Norms"/>
                <a:ea typeface="TT Norms"/>
                <a:cs typeface="TT Norms"/>
                <a:sym typeface="TT Norms"/>
              </a:rPr>
              <a:t>Using this software, this problem is solved 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38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73181" y="1836674"/>
            <a:ext cx="9086119" cy="1164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8"/>
              </a:lnSpc>
            </a:pPr>
            <a:r>
              <a:rPr lang="en-US" sz="9845">
                <a:solidFill>
                  <a:srgbClr val="0F232D"/>
                </a:solidFill>
                <a:latin typeface="TT Phobos Inline"/>
                <a:ea typeface="TT Phobos Inline"/>
                <a:cs typeface="TT Phobos Inline"/>
                <a:sym typeface="TT Phobos Inline"/>
              </a:rPr>
              <a:t>FEATURES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581442" y="7424451"/>
            <a:ext cx="5238292" cy="4133488"/>
          </a:xfrm>
          <a:custGeom>
            <a:avLst/>
            <a:gdLst/>
            <a:ahLst/>
            <a:cxnLst/>
            <a:rect r="r" b="b" t="t" l="l"/>
            <a:pathLst>
              <a:path h="4133488" w="5238292">
                <a:moveTo>
                  <a:pt x="0" y="0"/>
                </a:moveTo>
                <a:lnTo>
                  <a:pt x="5238292" y="0"/>
                </a:lnTo>
                <a:lnTo>
                  <a:pt x="5238292" y="4133488"/>
                </a:lnTo>
                <a:lnTo>
                  <a:pt x="0" y="4133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73181" y="3708684"/>
            <a:ext cx="9086119" cy="2516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F232D"/>
                </a:solidFill>
                <a:latin typeface="TT Norms"/>
                <a:ea typeface="TT Norms"/>
                <a:cs typeface="TT Norms"/>
                <a:sym typeface="TT Norms"/>
              </a:rPr>
              <a:t>It helps in Library management like books stock, members list , members plan’s expiry 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F232D"/>
                </a:solidFill>
                <a:latin typeface="TT Norms"/>
                <a:ea typeface="TT Norms"/>
                <a:cs typeface="TT Norms"/>
                <a:sym typeface="TT Norms"/>
              </a:rPr>
              <a:t>Available books in library 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1246818" y="-943727"/>
            <a:ext cx="6234682" cy="3944853"/>
          </a:xfrm>
          <a:custGeom>
            <a:avLst/>
            <a:gdLst/>
            <a:ahLst/>
            <a:cxnLst/>
            <a:rect r="r" b="b" t="t" l="l"/>
            <a:pathLst>
              <a:path h="3944853" w="6234682">
                <a:moveTo>
                  <a:pt x="0" y="0"/>
                </a:moveTo>
                <a:lnTo>
                  <a:pt x="6234682" y="0"/>
                </a:lnTo>
                <a:lnTo>
                  <a:pt x="6234682" y="3944854"/>
                </a:lnTo>
                <a:lnTo>
                  <a:pt x="0" y="39448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28700" y="2660165"/>
            <a:ext cx="6828241" cy="53601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A2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34343" y="2019267"/>
            <a:ext cx="7630532" cy="6886507"/>
            <a:chOff x="0" y="0"/>
            <a:chExt cx="3440221" cy="3104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0221" cy="3104777"/>
            </a:xfrm>
            <a:custGeom>
              <a:avLst/>
              <a:gdLst/>
              <a:ahLst/>
              <a:cxnLst/>
              <a:rect r="r" b="b" t="t" l="l"/>
              <a:pathLst>
                <a:path h="3104777" w="3440221">
                  <a:moveTo>
                    <a:pt x="0" y="0"/>
                  </a:moveTo>
                  <a:lnTo>
                    <a:pt x="3440221" y="0"/>
                  </a:lnTo>
                  <a:lnTo>
                    <a:pt x="3440221" y="3104777"/>
                  </a:lnTo>
                  <a:lnTo>
                    <a:pt x="0" y="3104777"/>
                  </a:lnTo>
                  <a:close/>
                </a:path>
              </a:pathLst>
            </a:custGeom>
            <a:solidFill>
              <a:srgbClr val="FFF5D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9200" y="2025374"/>
            <a:ext cx="7630532" cy="6886507"/>
            <a:chOff x="0" y="0"/>
            <a:chExt cx="3440221" cy="31047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440221" cy="3104777"/>
            </a:xfrm>
            <a:custGeom>
              <a:avLst/>
              <a:gdLst/>
              <a:ahLst/>
              <a:cxnLst/>
              <a:rect r="r" b="b" t="t" l="l"/>
              <a:pathLst>
                <a:path h="3104777" w="3440221">
                  <a:moveTo>
                    <a:pt x="0" y="0"/>
                  </a:moveTo>
                  <a:lnTo>
                    <a:pt x="3440221" y="0"/>
                  </a:lnTo>
                  <a:lnTo>
                    <a:pt x="3440221" y="3104777"/>
                  </a:lnTo>
                  <a:lnTo>
                    <a:pt x="0" y="3104777"/>
                  </a:lnTo>
                  <a:close/>
                </a:path>
              </a:pathLst>
            </a:custGeom>
            <a:solidFill>
              <a:srgbClr val="FFF5D6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209952" y="7877814"/>
            <a:ext cx="3279561" cy="268924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933189" y="3458439"/>
            <a:ext cx="6632840" cy="73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8"/>
              </a:lnSpc>
            </a:pPr>
            <a:r>
              <a:rPr lang="en-US" b="true" sz="4341">
                <a:solidFill>
                  <a:srgbClr val="0F232D"/>
                </a:solidFill>
                <a:latin typeface="TT Phobos Bold"/>
                <a:ea typeface="TT Phobos Bold"/>
                <a:cs typeface="TT Phobos Bold"/>
                <a:sym typeface="TT Phobos Bold"/>
              </a:rPr>
              <a:t>SCOPE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18046" y="3458439"/>
            <a:ext cx="6632840" cy="73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8"/>
              </a:lnSpc>
            </a:pPr>
            <a:r>
              <a:rPr lang="en-US" b="true" sz="4341">
                <a:solidFill>
                  <a:srgbClr val="0F232D"/>
                </a:solidFill>
                <a:latin typeface="TT Phobos Bold"/>
                <a:ea typeface="TT Phobos Bold"/>
                <a:cs typeface="TT Phobos Bold"/>
                <a:sym typeface="TT Phobos Bold"/>
              </a:rPr>
              <a:t>OBJECTIVES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813292" y="4922419"/>
            <a:ext cx="3146674" cy="6293348"/>
          </a:xfrm>
          <a:custGeom>
            <a:avLst/>
            <a:gdLst/>
            <a:ahLst/>
            <a:cxnLst/>
            <a:rect r="r" b="b" t="t" l="l"/>
            <a:pathLst>
              <a:path h="6293348" w="3146674">
                <a:moveTo>
                  <a:pt x="0" y="0"/>
                </a:moveTo>
                <a:lnTo>
                  <a:pt x="3146674" y="0"/>
                </a:lnTo>
                <a:lnTo>
                  <a:pt x="3146674" y="6293348"/>
                </a:lnTo>
                <a:lnTo>
                  <a:pt x="0" y="62933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226510" y="5468628"/>
            <a:ext cx="2488032" cy="4818372"/>
          </a:xfrm>
          <a:custGeom>
            <a:avLst/>
            <a:gdLst/>
            <a:ahLst/>
            <a:cxnLst/>
            <a:rect r="r" b="b" t="t" l="l"/>
            <a:pathLst>
              <a:path h="4818372" w="2488032">
                <a:moveTo>
                  <a:pt x="0" y="0"/>
                </a:moveTo>
                <a:lnTo>
                  <a:pt x="2488033" y="0"/>
                </a:lnTo>
                <a:lnTo>
                  <a:pt x="2488033" y="4818372"/>
                </a:lnTo>
                <a:lnTo>
                  <a:pt x="0" y="48183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33382" y="4855744"/>
            <a:ext cx="5577887" cy="298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253943"/>
                </a:solidFill>
                <a:latin typeface="TT Norms"/>
                <a:ea typeface="TT Norms"/>
                <a:cs typeface="TT Norms"/>
                <a:sym typeface="TT Norms"/>
              </a:rPr>
              <a:t>Secure login functionality.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253943"/>
                </a:solidFill>
                <a:latin typeface="TT Norms"/>
                <a:ea typeface="TT Norms"/>
                <a:cs typeface="TT Norms"/>
                <a:sym typeface="TT Norms"/>
              </a:rPr>
              <a:t>Manage book inventory efficiently.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253943"/>
                </a:solidFill>
                <a:latin typeface="TT Norms"/>
                <a:ea typeface="TT Norms"/>
                <a:cs typeface="TT Norms"/>
                <a:sym typeface="TT Norms"/>
              </a:rPr>
              <a:t> Offer a user-friendly interface.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57060" y="4855744"/>
            <a:ext cx="5185098" cy="298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253943"/>
                </a:solidFill>
                <a:latin typeface="TT Norms"/>
                <a:ea typeface="TT Norms"/>
                <a:cs typeface="TT Norms"/>
                <a:sym typeface="TT Norms"/>
              </a:rPr>
              <a:t>User authentication.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253943"/>
                </a:solidFill>
                <a:latin typeface="TT Norms"/>
                <a:ea typeface="TT Norms"/>
                <a:cs typeface="TT Norms"/>
                <a:sym typeface="TT Norms"/>
              </a:rPr>
              <a:t>Book stock management.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253943"/>
                </a:solidFill>
                <a:latin typeface="TT Norms"/>
                <a:ea typeface="TT Norms"/>
                <a:cs typeface="TT Norms"/>
                <a:sym typeface="TT Norms"/>
              </a:rPr>
              <a:t>Tracking member activities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9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00175"/>
            <a:ext cx="16516547" cy="1311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13"/>
              </a:lnSpc>
            </a:pPr>
            <a:r>
              <a:rPr lang="en-US" sz="11075">
                <a:solidFill>
                  <a:srgbClr val="FFF5D6"/>
                </a:solidFill>
                <a:latin typeface="TT Phobos Inline"/>
                <a:ea typeface="TT Phobos Inline"/>
                <a:cs typeface="TT Phobos Inline"/>
                <a:sym typeface="TT Phobos Inline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60719" y="6697493"/>
            <a:ext cx="4161103" cy="2375611"/>
          </a:xfrm>
          <a:custGeom>
            <a:avLst/>
            <a:gdLst/>
            <a:ahLst/>
            <a:cxnLst/>
            <a:rect r="r" b="b" t="t" l="l"/>
            <a:pathLst>
              <a:path h="2375611" w="4161103">
                <a:moveTo>
                  <a:pt x="0" y="0"/>
                </a:moveTo>
                <a:lnTo>
                  <a:pt x="4161103" y="0"/>
                </a:lnTo>
                <a:lnTo>
                  <a:pt x="4161103" y="2375611"/>
                </a:lnTo>
                <a:lnTo>
                  <a:pt x="0" y="237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21822" y="3413124"/>
            <a:ext cx="12705550" cy="313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5D6"/>
                </a:solidFill>
                <a:latin typeface="TT Norms"/>
                <a:ea typeface="TT Norms"/>
                <a:cs typeface="TT Norms"/>
                <a:sym typeface="TT Norms"/>
              </a:rPr>
              <a:t>The Library Management System provides an efficient and secure solution for managing library operations. 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5D6"/>
                </a:solidFill>
                <a:latin typeface="TT Norms"/>
                <a:ea typeface="TT Norms"/>
                <a:cs typeface="TT Norms"/>
                <a:sym typeface="TT Norms"/>
              </a:rPr>
              <a:t>Future enhancements could include multi-user support, online access, and detailed reporting.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DAGX7-mFX8o</dc:identifier>
  <dcterms:modified xsi:type="dcterms:W3CDTF">2011-08-01T06:04:30Z</dcterms:modified>
  <cp:revision>1</cp:revision>
  <dc:title>Non Text Magic Studio Magic Design for Presentations L&amp;P</dc:title>
</cp:coreProperties>
</file>