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sldIdLst>
    <p:sldId id="259" r:id="rId2"/>
    <p:sldId id="256" r:id="rId3"/>
    <p:sldId id="257" r:id="rId4"/>
    <p:sldId id="258" r:id="rId5"/>
    <p:sldId id="260" r:id="rId6"/>
    <p:sldId id="261" r:id="rId7"/>
    <p:sldId id="263" r:id="rId8"/>
    <p:sldId id="278" r:id="rId9"/>
    <p:sldId id="264" r:id="rId10"/>
    <p:sldId id="279" r:id="rId11"/>
    <p:sldId id="280" r:id="rId12"/>
    <p:sldId id="289" r:id="rId13"/>
    <p:sldId id="265" r:id="rId14"/>
    <p:sldId id="272" r:id="rId15"/>
    <p:sldId id="268" r:id="rId16"/>
    <p:sldId id="269" r:id="rId17"/>
    <p:sldId id="290" r:id="rId18"/>
    <p:sldId id="286" r:id="rId19"/>
    <p:sldId id="282" r:id="rId20"/>
    <p:sldId id="283" r:id="rId21"/>
    <p:sldId id="284" r:id="rId22"/>
    <p:sldId id="285" r:id="rId23"/>
    <p:sldId id="270" r:id="rId24"/>
    <p:sldId id="291" r:id="rId25"/>
    <p:sldId id="293" r:id="rId26"/>
    <p:sldId id="294" r:id="rId27"/>
    <p:sldId id="292" r:id="rId28"/>
    <p:sldId id="276" r:id="rId29"/>
    <p:sldId id="288" r:id="rId30"/>
    <p:sldId id="277"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4A00"/>
    <a:srgbClr val="003635"/>
    <a:srgbClr val="005856"/>
    <a:srgbClr val="9EFF29"/>
    <a:srgbClr val="007033"/>
    <a:srgbClr val="5EEC3C"/>
    <a:srgbClr val="F1C88B"/>
    <a:srgbClr val="FE9202"/>
    <a:srgbClr val="FF2549"/>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15" d="100"/>
          <a:sy n="115" d="100"/>
        </p:scale>
        <p:origin x="475" y="6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4126784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15</a:t>
            </a:fld>
            <a:endParaRPr lang="en-US"/>
          </a:p>
        </p:txBody>
      </p:sp>
    </p:spTree>
    <p:extLst>
      <p:ext uri="{BB962C8B-B14F-4D97-AF65-F5344CB8AC3E}">
        <p14:creationId xmlns:p14="http://schemas.microsoft.com/office/powerpoint/2010/main" val="3348926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80734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17</a:t>
            </a:fld>
            <a:endParaRPr lang="en-US"/>
          </a:p>
        </p:txBody>
      </p:sp>
    </p:spTree>
    <p:extLst>
      <p:ext uri="{BB962C8B-B14F-4D97-AF65-F5344CB8AC3E}">
        <p14:creationId xmlns:p14="http://schemas.microsoft.com/office/powerpoint/2010/main" val="65791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18</a:t>
            </a:fld>
            <a:endParaRPr lang="en-US"/>
          </a:p>
        </p:txBody>
      </p:sp>
    </p:spTree>
    <p:extLst>
      <p:ext uri="{BB962C8B-B14F-4D97-AF65-F5344CB8AC3E}">
        <p14:creationId xmlns:p14="http://schemas.microsoft.com/office/powerpoint/2010/main" val="3200544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19</a:t>
            </a:fld>
            <a:endParaRPr lang="en-US"/>
          </a:p>
        </p:txBody>
      </p:sp>
    </p:spTree>
    <p:extLst>
      <p:ext uri="{BB962C8B-B14F-4D97-AF65-F5344CB8AC3E}">
        <p14:creationId xmlns:p14="http://schemas.microsoft.com/office/powerpoint/2010/main" val="4070736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20</a:t>
            </a:fld>
            <a:endParaRPr lang="en-US"/>
          </a:p>
        </p:txBody>
      </p:sp>
    </p:spTree>
    <p:extLst>
      <p:ext uri="{BB962C8B-B14F-4D97-AF65-F5344CB8AC3E}">
        <p14:creationId xmlns:p14="http://schemas.microsoft.com/office/powerpoint/2010/main" val="2678541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21</a:t>
            </a:fld>
            <a:endParaRPr lang="en-US"/>
          </a:p>
        </p:txBody>
      </p:sp>
    </p:spTree>
    <p:extLst>
      <p:ext uri="{BB962C8B-B14F-4D97-AF65-F5344CB8AC3E}">
        <p14:creationId xmlns:p14="http://schemas.microsoft.com/office/powerpoint/2010/main" val="2940200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22</a:t>
            </a:fld>
            <a:endParaRPr lang="en-US"/>
          </a:p>
        </p:txBody>
      </p:sp>
    </p:spTree>
    <p:extLst>
      <p:ext uri="{BB962C8B-B14F-4D97-AF65-F5344CB8AC3E}">
        <p14:creationId xmlns:p14="http://schemas.microsoft.com/office/powerpoint/2010/main" val="1773605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23</a:t>
            </a:fld>
            <a:endParaRPr lang="en-US"/>
          </a:p>
        </p:txBody>
      </p:sp>
    </p:spTree>
    <p:extLst>
      <p:ext uri="{BB962C8B-B14F-4D97-AF65-F5344CB8AC3E}">
        <p14:creationId xmlns:p14="http://schemas.microsoft.com/office/powerpoint/2010/main" val="708509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2476445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24</a:t>
            </a:fld>
            <a:endParaRPr lang="en-US"/>
          </a:p>
        </p:txBody>
      </p:sp>
    </p:spTree>
    <p:extLst>
      <p:ext uri="{BB962C8B-B14F-4D97-AF65-F5344CB8AC3E}">
        <p14:creationId xmlns:p14="http://schemas.microsoft.com/office/powerpoint/2010/main" val="2368128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27</a:t>
            </a:fld>
            <a:endParaRPr lang="en-US"/>
          </a:p>
        </p:txBody>
      </p:sp>
    </p:spTree>
    <p:extLst>
      <p:ext uri="{BB962C8B-B14F-4D97-AF65-F5344CB8AC3E}">
        <p14:creationId xmlns:p14="http://schemas.microsoft.com/office/powerpoint/2010/main" val="2840342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28</a:t>
            </a:fld>
            <a:endParaRPr lang="en-US"/>
          </a:p>
        </p:txBody>
      </p:sp>
    </p:spTree>
    <p:extLst>
      <p:ext uri="{BB962C8B-B14F-4D97-AF65-F5344CB8AC3E}">
        <p14:creationId xmlns:p14="http://schemas.microsoft.com/office/powerpoint/2010/main" val="4071023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29</a:t>
            </a:fld>
            <a:endParaRPr lang="en-US"/>
          </a:p>
        </p:txBody>
      </p:sp>
    </p:spTree>
    <p:extLst>
      <p:ext uri="{BB962C8B-B14F-4D97-AF65-F5344CB8AC3E}">
        <p14:creationId xmlns:p14="http://schemas.microsoft.com/office/powerpoint/2010/main" val="2640214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30</a:t>
            </a:fld>
            <a:endParaRPr lang="en-US"/>
          </a:p>
        </p:txBody>
      </p:sp>
    </p:spTree>
    <p:extLst>
      <p:ext uri="{BB962C8B-B14F-4D97-AF65-F5344CB8AC3E}">
        <p14:creationId xmlns:p14="http://schemas.microsoft.com/office/powerpoint/2010/main" val="2024279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1957892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2141253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421731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4082477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539472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183761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2475245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5457" y="3325760"/>
            <a:ext cx="8188827" cy="855407"/>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52832" y="4120923"/>
            <a:ext cx="8188953" cy="763525"/>
          </a:xfrm>
        </p:spPr>
        <p:txBody>
          <a:bodyPr>
            <a:normAutofit/>
          </a:bodyPr>
          <a:lstStyle>
            <a:lvl1pPr marL="0" indent="0" algn="l">
              <a:buNone/>
              <a:defRPr sz="2800" b="0" i="0">
                <a:solidFill>
                  <a:srgbClr val="EE4A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68580"/>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415845"/>
            <a:ext cx="8246070" cy="3446477"/>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565" y="391788"/>
            <a:ext cx="6793137" cy="725349"/>
          </a:xfrm>
        </p:spPr>
        <p:txBody>
          <a:bodyPr>
            <a:normAutofit/>
          </a:bodyPr>
          <a:lstStyle>
            <a:lvl1pPr algn="l">
              <a:defRPr sz="3600">
                <a:solidFill>
                  <a:srgbClr val="EE4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92565" y="1155313"/>
            <a:ext cx="6793137"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345390"/>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8087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5327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8087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5327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rakeshmondal.info/High-Torque-Motor-Low-RPM-Motor"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B2A35AF5-2B98-8442-B227-6AA1E4B37AE5}"/>
              </a:ext>
            </a:extLst>
          </p:cNvPr>
          <p:cNvPicPr>
            <a:picLocks noGrp="1" noChangeAspect="1"/>
          </p:cNvPicPr>
          <p:nvPr>
            <p:ph idx="1"/>
          </p:nvPr>
        </p:nvPicPr>
        <p:blipFill>
          <a:blip r:embed="rId2"/>
          <a:stretch>
            <a:fillRect/>
          </a:stretch>
        </p:blipFill>
        <p:spPr>
          <a:xfrm>
            <a:off x="129846" y="398053"/>
            <a:ext cx="1529351" cy="1707183"/>
          </a:xfrm>
          <a:prstGeom prst="rect">
            <a:avLst/>
          </a:prstGeom>
        </p:spPr>
      </p:pic>
      <p:sp>
        <p:nvSpPr>
          <p:cNvPr id="3" name="TextBox 2">
            <a:extLst>
              <a:ext uri="{FF2B5EF4-FFF2-40B4-BE49-F238E27FC236}">
                <a16:creationId xmlns:a16="http://schemas.microsoft.com/office/drawing/2014/main" id="{47D2F6C2-D28D-EF41-8216-E158B9F83829}"/>
              </a:ext>
            </a:extLst>
          </p:cNvPr>
          <p:cNvSpPr txBox="1"/>
          <p:nvPr/>
        </p:nvSpPr>
        <p:spPr>
          <a:xfrm>
            <a:off x="1758799" y="728425"/>
            <a:ext cx="6490679" cy="523220"/>
          </a:xfrm>
          <a:prstGeom prst="rect">
            <a:avLst/>
          </a:prstGeom>
          <a:noFill/>
          <a:ln>
            <a:noFill/>
          </a:ln>
        </p:spPr>
        <p:style>
          <a:lnRef idx="1">
            <a:schemeClr val="dk1"/>
          </a:lnRef>
          <a:fillRef idx="3">
            <a:schemeClr val="dk1"/>
          </a:fillRef>
          <a:effectRef idx="2">
            <a:schemeClr val="dk1"/>
          </a:effectRef>
          <a:fontRef idx="minor">
            <a:schemeClr val="lt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2800" dirty="0">
                <a:solidFill>
                  <a:schemeClr val="bg1"/>
                </a:solidFill>
              </a:rPr>
              <a:t>SIR C R REDDY COLLEGE OF ENGINEERING </a:t>
            </a:r>
          </a:p>
        </p:txBody>
      </p:sp>
      <p:sp>
        <p:nvSpPr>
          <p:cNvPr id="6" name="TextBox 3">
            <a:extLst>
              <a:ext uri="{FF2B5EF4-FFF2-40B4-BE49-F238E27FC236}">
                <a16:creationId xmlns:a16="http://schemas.microsoft.com/office/drawing/2014/main" id="{B1074929-C522-184F-AAC0-E62269B91D7C}"/>
              </a:ext>
            </a:extLst>
          </p:cNvPr>
          <p:cNvSpPr txBox="1"/>
          <p:nvPr/>
        </p:nvSpPr>
        <p:spPr>
          <a:xfrm>
            <a:off x="1758799" y="1327317"/>
            <a:ext cx="5736229" cy="1015663"/>
          </a:xfrm>
          <a:prstGeom prst="rect">
            <a:avLst/>
          </a:prstGeom>
          <a:noFill/>
          <a:ln>
            <a:noFill/>
          </a:ln>
        </p:spPr>
        <p:style>
          <a:lnRef idx="0">
            <a:schemeClr val="dk1"/>
          </a:lnRef>
          <a:fillRef idx="3">
            <a:schemeClr val="dk1"/>
          </a:fillRef>
          <a:effectRef idx="3">
            <a:schemeClr val="dk1"/>
          </a:effectRef>
          <a:fontRef idx="minor">
            <a:schemeClr val="lt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2000" dirty="0">
                <a:solidFill>
                  <a:schemeClr val="bg1"/>
                </a:solidFill>
              </a:rPr>
              <a:t>Dept. of ELECTRONICS &amp; COMMUNICATION ENGINEERING</a:t>
            </a:r>
          </a:p>
          <a:p>
            <a:endParaRPr lang="en-US" sz="2000" dirty="0"/>
          </a:p>
        </p:txBody>
      </p:sp>
      <p:sp>
        <p:nvSpPr>
          <p:cNvPr id="8" name="TextBox 7">
            <a:extLst>
              <a:ext uri="{FF2B5EF4-FFF2-40B4-BE49-F238E27FC236}">
                <a16:creationId xmlns:a16="http://schemas.microsoft.com/office/drawing/2014/main" id="{9DBCD7F4-7861-68CF-8CBF-110586FDCF1B}"/>
              </a:ext>
            </a:extLst>
          </p:cNvPr>
          <p:cNvSpPr txBox="1"/>
          <p:nvPr/>
        </p:nvSpPr>
        <p:spPr>
          <a:xfrm>
            <a:off x="238539" y="2299601"/>
            <a:ext cx="4585252" cy="954107"/>
          </a:xfrm>
          <a:prstGeom prst="rect">
            <a:avLst/>
          </a:prstGeom>
          <a:noFill/>
        </p:spPr>
        <p:txBody>
          <a:bodyPr wrap="square">
            <a:spAutoFit/>
          </a:bodyPr>
          <a:lstStyle/>
          <a:p>
            <a:pPr marL="0" indent="0">
              <a:buFont typeface="Lexend Deca Light"/>
              <a:buNone/>
            </a:pPr>
            <a:endParaRPr lang="en-IN" sz="1400" b="1" dirty="0">
              <a:solidFill>
                <a:schemeClr val="bg1"/>
              </a:solidFill>
            </a:endParaRPr>
          </a:p>
          <a:p>
            <a:pPr marL="0" indent="0">
              <a:buFont typeface="Lexend Deca Light"/>
              <a:buNone/>
            </a:pPr>
            <a:r>
              <a:rPr lang="en-IN" sz="1400" b="1" dirty="0">
                <a:solidFill>
                  <a:schemeClr val="bg1"/>
                </a:solidFill>
              </a:rPr>
              <a:t>GUIDE</a:t>
            </a:r>
            <a:r>
              <a:rPr lang="en-IN" sz="1400" dirty="0">
                <a:solidFill>
                  <a:schemeClr val="bg1"/>
                </a:solidFill>
              </a:rPr>
              <a:t>:</a:t>
            </a:r>
          </a:p>
          <a:p>
            <a:pPr marL="0" indent="0">
              <a:buFont typeface="Lexend Deca Light"/>
              <a:buNone/>
            </a:pPr>
            <a:r>
              <a:rPr lang="en-IN" sz="1400" dirty="0">
                <a:solidFill>
                  <a:schemeClr val="bg1"/>
                </a:solidFill>
              </a:rPr>
              <a:t>K . Lakshminarayana M.Tech,( </a:t>
            </a:r>
            <a:r>
              <a:rPr lang="en-IN" sz="1400" dirty="0" err="1">
                <a:solidFill>
                  <a:schemeClr val="bg1"/>
                </a:solidFill>
              </a:rPr>
              <a:t>Ph.D</a:t>
            </a:r>
            <a:r>
              <a:rPr lang="en-IN" sz="1400" dirty="0">
                <a:solidFill>
                  <a:schemeClr val="bg1"/>
                </a:solidFill>
              </a:rPr>
              <a:t>)</a:t>
            </a:r>
          </a:p>
          <a:p>
            <a:pPr marL="0" indent="0">
              <a:buFont typeface="Lexend Deca Light"/>
              <a:buNone/>
            </a:pPr>
            <a:endParaRPr lang="en-IN" sz="1400" dirty="0">
              <a:solidFill>
                <a:schemeClr val="bg1"/>
              </a:solidFill>
            </a:endParaRPr>
          </a:p>
        </p:txBody>
      </p:sp>
      <p:sp>
        <p:nvSpPr>
          <p:cNvPr id="10" name="TextBox 9">
            <a:extLst>
              <a:ext uri="{FF2B5EF4-FFF2-40B4-BE49-F238E27FC236}">
                <a16:creationId xmlns:a16="http://schemas.microsoft.com/office/drawing/2014/main" id="{C2A28EC9-D03E-1CC4-F155-46FC7378B4F2}"/>
              </a:ext>
            </a:extLst>
          </p:cNvPr>
          <p:cNvSpPr txBox="1"/>
          <p:nvPr/>
        </p:nvSpPr>
        <p:spPr>
          <a:xfrm>
            <a:off x="238539" y="2913882"/>
            <a:ext cx="4585252" cy="954107"/>
          </a:xfrm>
          <a:prstGeom prst="rect">
            <a:avLst/>
          </a:prstGeom>
          <a:noFill/>
        </p:spPr>
        <p:txBody>
          <a:bodyPr wrap="square">
            <a:spAutoFit/>
          </a:bodyPr>
          <a:lstStyle/>
          <a:p>
            <a:endParaRPr lang="en-IN" sz="1400" b="1" dirty="0">
              <a:solidFill>
                <a:schemeClr val="bg1"/>
              </a:solidFill>
            </a:endParaRPr>
          </a:p>
          <a:p>
            <a:r>
              <a:rPr lang="en-IN" sz="1400" b="1" dirty="0">
                <a:solidFill>
                  <a:schemeClr val="bg1"/>
                </a:solidFill>
              </a:rPr>
              <a:t>PROJECT COORDINATORS</a:t>
            </a:r>
            <a:r>
              <a:rPr lang="en-IN" sz="1400" dirty="0">
                <a:solidFill>
                  <a:schemeClr val="bg1"/>
                </a:solidFill>
              </a:rPr>
              <a:t>:</a:t>
            </a:r>
          </a:p>
          <a:p>
            <a:r>
              <a:rPr lang="en-IN" sz="1400" dirty="0">
                <a:solidFill>
                  <a:schemeClr val="bg1"/>
                </a:solidFill>
              </a:rPr>
              <a:t>M. Greeshma </a:t>
            </a:r>
            <a:r>
              <a:rPr lang="en-IN" sz="1400" dirty="0" err="1">
                <a:solidFill>
                  <a:schemeClr val="bg1"/>
                </a:solidFill>
              </a:rPr>
              <a:t>M.Tech</a:t>
            </a:r>
            <a:endParaRPr lang="en-IN" sz="1400" dirty="0">
              <a:solidFill>
                <a:schemeClr val="bg1"/>
              </a:solidFill>
            </a:endParaRPr>
          </a:p>
          <a:p>
            <a:r>
              <a:rPr lang="en-IN" sz="1400" dirty="0">
                <a:solidFill>
                  <a:schemeClr val="bg1"/>
                </a:solidFill>
              </a:rPr>
              <a:t>P . </a:t>
            </a:r>
            <a:r>
              <a:rPr lang="en-IN" sz="1400" dirty="0" err="1">
                <a:solidFill>
                  <a:schemeClr val="bg1"/>
                </a:solidFill>
              </a:rPr>
              <a:t>Srinivasulu</a:t>
            </a:r>
            <a:r>
              <a:rPr lang="en-IN" sz="1400" dirty="0">
                <a:solidFill>
                  <a:schemeClr val="bg1"/>
                </a:solidFill>
              </a:rPr>
              <a:t> </a:t>
            </a:r>
            <a:r>
              <a:rPr lang="en-IN" sz="1400" dirty="0" err="1">
                <a:solidFill>
                  <a:schemeClr val="bg1"/>
                </a:solidFill>
              </a:rPr>
              <a:t>M.Tech</a:t>
            </a:r>
            <a:endParaRPr lang="en-IN" sz="1400" dirty="0">
              <a:solidFill>
                <a:schemeClr val="bg1"/>
              </a:solidFill>
            </a:endParaRPr>
          </a:p>
        </p:txBody>
      </p:sp>
      <p:sp>
        <p:nvSpPr>
          <p:cNvPr id="12" name="TextBox 11">
            <a:extLst>
              <a:ext uri="{FF2B5EF4-FFF2-40B4-BE49-F238E27FC236}">
                <a16:creationId xmlns:a16="http://schemas.microsoft.com/office/drawing/2014/main" id="{7D3D08D3-0E19-901B-567C-E222021AEE2A}"/>
              </a:ext>
            </a:extLst>
          </p:cNvPr>
          <p:cNvSpPr txBox="1"/>
          <p:nvPr/>
        </p:nvSpPr>
        <p:spPr>
          <a:xfrm>
            <a:off x="4492488" y="2571750"/>
            <a:ext cx="2676940" cy="1231106"/>
          </a:xfrm>
          <a:prstGeom prst="rect">
            <a:avLst/>
          </a:prstGeom>
          <a:noFill/>
        </p:spPr>
        <p:txBody>
          <a:bodyPr wrap="square">
            <a:spAutoFit/>
          </a:bodyPr>
          <a:lstStyle/>
          <a:p>
            <a:r>
              <a:rPr lang="en-IN" sz="1400" b="1" dirty="0">
                <a:solidFill>
                  <a:schemeClr val="bg1"/>
                </a:solidFill>
              </a:rPr>
              <a:t>PROJECT MEMBERS</a:t>
            </a:r>
            <a:r>
              <a:rPr lang="en-IN" sz="1400" dirty="0">
                <a:solidFill>
                  <a:schemeClr val="bg1"/>
                </a:solidFill>
              </a:rPr>
              <a:t>:  </a:t>
            </a:r>
          </a:p>
          <a:p>
            <a:r>
              <a:rPr lang="en-IN" sz="1200" dirty="0">
                <a:solidFill>
                  <a:schemeClr val="bg1"/>
                </a:solidFill>
              </a:rPr>
              <a:t>G. Naga Jyothi-19B81A0452</a:t>
            </a:r>
          </a:p>
          <a:p>
            <a:r>
              <a:rPr lang="en-IN" sz="1200" dirty="0">
                <a:solidFill>
                  <a:schemeClr val="bg1"/>
                </a:solidFill>
              </a:rPr>
              <a:t>A. Anil -20B85A0401 </a:t>
            </a:r>
          </a:p>
          <a:p>
            <a:r>
              <a:rPr lang="en-IN" sz="1200" dirty="0">
                <a:solidFill>
                  <a:schemeClr val="bg1"/>
                </a:solidFill>
              </a:rPr>
              <a:t>B. Nanda Kishore sai-20B85A0402  A.Naveena-19B81A0406</a:t>
            </a:r>
          </a:p>
          <a:p>
            <a:r>
              <a:rPr lang="en-IN" sz="1200" dirty="0">
                <a:solidFill>
                  <a:schemeClr val="bg1"/>
                </a:solidFill>
              </a:rPr>
              <a:t>CH.Vamsi-19B81A0432</a:t>
            </a:r>
          </a:p>
        </p:txBody>
      </p:sp>
    </p:spTree>
    <p:extLst>
      <p:ext uri="{BB962C8B-B14F-4D97-AF65-F5344CB8AC3E}">
        <p14:creationId xmlns:p14="http://schemas.microsoft.com/office/powerpoint/2010/main" val="110163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493776" y="1755913"/>
            <a:ext cx="7364518"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marR="24130" algn="just">
              <a:spcAft>
                <a:spcPts val="0"/>
              </a:spcAft>
            </a:pPr>
            <a:endParaRPr lang="en-US" sz="1800" dirty="0">
              <a:effectLst/>
              <a:latin typeface="Times New Roman" panose="02020603050405020304" pitchFamily="18" charset="0"/>
              <a:ea typeface="Times New Roman" panose="02020603050405020304" pitchFamily="18" charset="0"/>
            </a:endParaRPr>
          </a:p>
          <a:p>
            <a:pPr marL="127000" marR="24130" algn="just">
              <a:spcAft>
                <a:spcPts val="0"/>
              </a:spcAft>
            </a:pPr>
            <a:endParaRPr lang="en-US" sz="1800" dirty="0">
              <a:effectLst/>
              <a:latin typeface="Times New Roman" panose="02020603050405020304" pitchFamily="18" charset="0"/>
              <a:ea typeface="Times New Roman" panose="02020603050405020304" pitchFamily="18" charset="0"/>
            </a:endParaRPr>
          </a:p>
          <a:p>
            <a:pPr marL="127000" marR="24130" algn="just">
              <a:spcAft>
                <a:spcPts val="0"/>
              </a:spcAft>
            </a:pPr>
            <a:r>
              <a:rPr lang="en-US" sz="1600" dirty="0">
                <a:solidFill>
                  <a:schemeClr val="bg1"/>
                </a:solidFill>
                <a:effectLst/>
                <a:latin typeface="Times New Roman" panose="02020603050405020304" pitchFamily="18" charset="0"/>
                <a:ea typeface="Times New Roman" panose="02020603050405020304" pitchFamily="18" charset="0"/>
              </a:rPr>
              <a:t>As</a:t>
            </a:r>
            <a:r>
              <a:rPr lang="en-US" sz="1600" spc="-3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there</a:t>
            </a:r>
            <a:r>
              <a:rPr lang="en-US" sz="1600" spc="-2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are</a:t>
            </a:r>
            <a:r>
              <a:rPr lang="en-US" sz="1600" spc="-3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several</a:t>
            </a:r>
            <a:r>
              <a:rPr lang="en-US" sz="1600" spc="-3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existing</a:t>
            </a:r>
            <a:r>
              <a:rPr lang="en-US" sz="1600" spc="-2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systems</a:t>
            </a:r>
            <a:r>
              <a:rPr lang="en-US" sz="1600" spc="-2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of</a:t>
            </a:r>
            <a:r>
              <a:rPr lang="en-US" sz="1600" spc="-2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border</a:t>
            </a:r>
            <a:r>
              <a:rPr lang="en-US" sz="1600" spc="-29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alert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systems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which</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identify</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current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position and coordinates using a GPS tracking</a:t>
            </a:r>
            <a:r>
              <a:rPr lang="en-US" sz="1600" spc="-285" dirty="0">
                <a:solidFill>
                  <a:schemeClr val="bg1"/>
                </a:solidFill>
                <a:effectLst/>
                <a:latin typeface="Times New Roman" panose="02020603050405020304" pitchFamily="18" charset="0"/>
                <a:ea typeface="Times New Roman" panose="02020603050405020304" pitchFamily="18" charset="0"/>
              </a:rPr>
              <a:t> </a:t>
            </a:r>
            <a:r>
              <a:rPr lang="en-US" sz="1600" spc="-5" dirty="0">
                <a:solidFill>
                  <a:schemeClr val="bg1"/>
                </a:solidFill>
                <a:effectLst/>
                <a:latin typeface="Times New Roman" panose="02020603050405020304" pitchFamily="18" charset="0"/>
                <a:ea typeface="Times New Roman" panose="02020603050405020304" pitchFamily="18" charset="0"/>
              </a:rPr>
              <a:t>system</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which</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gives</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only</a:t>
            </a:r>
            <a:r>
              <a:rPr lang="en-US" sz="1600" spc="-7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alerts</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to</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fishermen</a:t>
            </a:r>
            <a:r>
              <a:rPr lang="en-US" sz="1600" spc="-28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inside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guards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but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guards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are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not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in</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position</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to</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take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any</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action</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they</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already</a:t>
            </a:r>
            <a:r>
              <a:rPr lang="en-US" sz="1600" spc="-28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entering into international borders and caught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by</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naval</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officers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and</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being</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punished</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brutally and up to death too. And the existing</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model</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only</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allows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starting</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and</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destination</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locations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tracking</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this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will</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become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more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critical to the system to identify the route that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boat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is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travelling</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and</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this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will</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lead</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to</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accidents and even more difficulty to find the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exact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location</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whenever</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boat/ship</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got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missing</a:t>
            </a:r>
            <a:r>
              <a:rPr lang="en-US" sz="1600" spc="2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and</a:t>
            </a:r>
            <a:r>
              <a:rPr lang="en-US" sz="1600" spc="2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leads</a:t>
            </a:r>
            <a:r>
              <a:rPr lang="en-US" sz="1600" spc="2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to</a:t>
            </a:r>
            <a:r>
              <a:rPr lang="en-US" sz="1600" spc="2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huge</a:t>
            </a:r>
            <a:r>
              <a:rPr lang="en-US" sz="1600" spc="2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losses</a:t>
            </a:r>
            <a:r>
              <a:rPr lang="en-US" sz="1600" spc="2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like</a:t>
            </a:r>
            <a:r>
              <a:rPr lang="en-US" sz="1600" spc="2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man</a:t>
            </a:r>
            <a:r>
              <a:rPr lang="en-US" sz="1600" spc="2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and</a:t>
            </a:r>
            <a:r>
              <a:rPr lang="en-IN" sz="1600" dirty="0">
                <a:solidFill>
                  <a:schemeClr val="bg1"/>
                </a:solidFill>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money.</a:t>
            </a:r>
            <a:endParaRPr lang="en-IN" sz="1600" dirty="0">
              <a:solidFill>
                <a:schemeClr val="bg1"/>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800"/>
              </a:spcAft>
              <a:buNone/>
            </a:pP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45411" y="353568"/>
            <a:ext cx="7553249" cy="8142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US" sz="3200" dirty="0">
                <a:solidFill>
                  <a:schemeClr val="bg1"/>
                </a:solidFill>
              </a:rPr>
              <a:t>E</a:t>
            </a:r>
            <a:r>
              <a:rPr lang="en-IN" sz="3200" dirty="0">
                <a:solidFill>
                  <a:schemeClr val="bg1"/>
                </a:solidFill>
              </a:rPr>
              <a:t>XISTING MODEL</a:t>
            </a:r>
            <a:endParaRPr lang="en-US" sz="3600" dirty="0">
              <a:solidFill>
                <a:schemeClr val="bg1"/>
              </a:solidFill>
            </a:endParaRPr>
          </a:p>
        </p:txBody>
      </p:sp>
    </p:spTree>
    <p:extLst>
      <p:ext uri="{BB962C8B-B14F-4D97-AF65-F5344CB8AC3E}">
        <p14:creationId xmlns:p14="http://schemas.microsoft.com/office/powerpoint/2010/main" val="333341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493776" y="2498035"/>
            <a:ext cx="7788834" cy="1477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system uses a GPS receiver which</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receives a signal from the satellite and gives the</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current</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position</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boat.</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proposed</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1600" spc="-4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600" spc="-4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used</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600" spc="-4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detect</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4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border</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600" spc="-4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country</a:t>
            </a:r>
            <a:r>
              <a:rPr lang="en-US" sz="1600" spc="-25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through the specified longitude and latitude of</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position,</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not</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only</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between</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Sri</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Lanka</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600" spc="-2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India</a:t>
            </a:r>
            <a:r>
              <a:rPr lang="en-US" sz="1600"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but</a:t>
            </a:r>
            <a:r>
              <a:rPr lang="en-US" sz="1600"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all</a:t>
            </a:r>
            <a:r>
              <a:rPr lang="en-US" sz="1600"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over</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world.</a:t>
            </a:r>
            <a:r>
              <a:rPr lang="en-US" sz="1600"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particular</a:t>
            </a:r>
            <a:r>
              <a:rPr lang="en-US" sz="1600"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layer</a:t>
            </a:r>
            <a:r>
              <a:rPr lang="en-US" sz="1600" spc="-25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level</a:t>
            </a:r>
            <a:r>
              <a:rPr lang="en-US" sz="1600" spc="-5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i.e.</a:t>
            </a:r>
            <a:r>
              <a:rPr lang="en-US" sz="1600" spc="-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border</a:t>
            </a:r>
            <a:r>
              <a:rPr lang="en-US" sz="1600" spc="-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1600" spc="-5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1600" spc="-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predefined</a:t>
            </a:r>
            <a:r>
              <a:rPr lang="en-US" sz="1600" spc="-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600" spc="-5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600" spc="-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1600" spc="-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1600" spc="-25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stored</a:t>
            </a:r>
            <a:r>
              <a:rPr lang="en-US" sz="1600" spc="-6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600" spc="-6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memory.</a:t>
            </a:r>
            <a:r>
              <a:rPr lang="en-US" sz="1600" spc="-6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6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current</a:t>
            </a:r>
            <a:r>
              <a:rPr lang="en-US" sz="1600" spc="-6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value</a:t>
            </a:r>
            <a:r>
              <a:rPr lang="en-US" sz="1600" spc="-6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600" spc="-6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compared</a:t>
            </a:r>
            <a:r>
              <a:rPr lang="en-US" sz="1600" spc="-25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600" spc="-6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predefined</a:t>
            </a:r>
            <a:r>
              <a:rPr lang="en-US" sz="1600" spc="-6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values</a:t>
            </a:r>
            <a:r>
              <a:rPr lang="en-US" sz="1600" spc="-6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600" spc="-6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US" sz="1600" spc="-6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these</a:t>
            </a:r>
            <a:r>
              <a:rPr lang="en-US" sz="1600" spc="-6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values</a:t>
            </a:r>
            <a:r>
              <a:rPr lang="en-US" sz="1600" spc="-6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1600" spc="-6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2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same, immediately the particular operation will</a:t>
            </a:r>
            <a:r>
              <a:rPr lang="en-US" sz="1600" spc="-2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 done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i.e</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Arduino gives instructions to the</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alarm to buzzer. It also uses a transmitter to</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send</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messages</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base</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station</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which</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monitors</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boats</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sea.</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indicates</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both</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fishermen</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coastal</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guards.</a:t>
            </a:r>
            <a:r>
              <a:rPr lang="en-US" sz="16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Thus</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1600" spc="-4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saves</a:t>
            </a:r>
            <a:r>
              <a:rPr lang="en-US" sz="1600" spc="-3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4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lives</a:t>
            </a:r>
            <a:r>
              <a:rPr lang="en-US" sz="1600" spc="-3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fisherman</a:t>
            </a:r>
            <a:r>
              <a:rPr lang="en-US" sz="1600" spc="-4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600" spc="-3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alerts</a:t>
            </a:r>
            <a:r>
              <a:rPr lang="en-US" sz="1600" spc="-25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base station to provide help. </a:t>
            </a: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45411" y="353568"/>
            <a:ext cx="7553249" cy="8142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US" sz="3200" dirty="0">
                <a:solidFill>
                  <a:schemeClr val="bg1"/>
                </a:solidFill>
              </a:rPr>
              <a:t>PROPOSED MODEL</a:t>
            </a:r>
            <a:endParaRPr lang="en-US" sz="3600" dirty="0">
              <a:solidFill>
                <a:schemeClr val="bg1"/>
              </a:solidFill>
            </a:endParaRPr>
          </a:p>
        </p:txBody>
      </p:sp>
    </p:spTree>
    <p:extLst>
      <p:ext uri="{BB962C8B-B14F-4D97-AF65-F5344CB8AC3E}">
        <p14:creationId xmlns:p14="http://schemas.microsoft.com/office/powerpoint/2010/main" val="313694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480523" y="2517913"/>
            <a:ext cx="7609929" cy="1477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800"/>
              </a:spcAft>
            </a:pP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There are three</a:t>
            </a:r>
            <a:r>
              <a:rPr lang="en-US" sz="1400" spc="-2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different</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locations</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which</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pre-stored</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those</a:t>
            </a:r>
            <a:r>
              <a:rPr lang="en-US" sz="1400" spc="-2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location</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points</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just</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few</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nautical</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miles</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away</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border</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each</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location</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each</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warning</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proclaimed</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first</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location</a:t>
            </a:r>
            <a:r>
              <a:rPr lang="en-US" sz="14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z="14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will</a:t>
            </a:r>
            <a:r>
              <a:rPr lang="en-US" sz="14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14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4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warning</a:t>
            </a:r>
            <a:r>
              <a:rPr lang="en-US" sz="14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buzzer</a:t>
            </a:r>
            <a:r>
              <a:rPr lang="en-US" sz="14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4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there</a:t>
            </a:r>
            <a:r>
              <a:rPr lang="en-US" sz="1400" spc="-25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will be an exact display of the distance between</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present location and border in SMS and also</a:t>
            </a:r>
            <a:r>
              <a:rPr lang="en-US" sz="1400" spc="-2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there is the reduction of boat speed if fishermen</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miss warning and he moved ahead then it shows</a:t>
            </a:r>
            <a:r>
              <a:rPr lang="en-US" sz="1400" spc="-2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distance</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information</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also</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motor</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will</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automatically navigate into Indian borders and</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location of that point is send to the navy</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control room and they will come and verify the</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legitimacy</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fishermen</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before</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crossing</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400" spc="-25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border</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lives of fishermen are</a:t>
            </a:r>
            <a:r>
              <a:rPr lang="en-US" sz="140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saved.</a:t>
            </a:r>
            <a:endParaRPr lang="en-IN"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endPar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45411" y="353568"/>
            <a:ext cx="7553249" cy="8142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US" sz="3200" dirty="0">
                <a:solidFill>
                  <a:schemeClr val="bg1"/>
                </a:solidFill>
              </a:rPr>
              <a:t>PROPOSED MODEL</a:t>
            </a:r>
            <a:endParaRPr lang="en-US" sz="3600" dirty="0">
              <a:solidFill>
                <a:schemeClr val="bg1"/>
              </a:solidFill>
            </a:endParaRPr>
          </a:p>
        </p:txBody>
      </p:sp>
    </p:spTree>
    <p:extLst>
      <p:ext uri="{BB962C8B-B14F-4D97-AF65-F5344CB8AC3E}">
        <p14:creationId xmlns:p14="http://schemas.microsoft.com/office/powerpoint/2010/main" val="855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199028" y="74543"/>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US" sz="3200" dirty="0">
                <a:solidFill>
                  <a:schemeClr val="bg1"/>
                </a:solidFill>
              </a:rPr>
              <a:t>BLOCK DIAGRAM</a:t>
            </a:r>
          </a:p>
        </p:txBody>
      </p:sp>
      <p:sp>
        <p:nvSpPr>
          <p:cNvPr id="19" name="Rectangle 18">
            <a:extLst>
              <a:ext uri="{FF2B5EF4-FFF2-40B4-BE49-F238E27FC236}">
                <a16:creationId xmlns:a16="http://schemas.microsoft.com/office/drawing/2014/main" id="{E4EB5BB3-1BAD-06F5-FB9B-F0C14DEFEBC7}"/>
              </a:ext>
            </a:extLst>
          </p:cNvPr>
          <p:cNvSpPr/>
          <p:nvPr/>
        </p:nvSpPr>
        <p:spPr>
          <a:xfrm>
            <a:off x="3845924" y="1452551"/>
            <a:ext cx="1424810" cy="3021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Power supply</a:t>
            </a:r>
          </a:p>
        </p:txBody>
      </p:sp>
      <p:sp>
        <p:nvSpPr>
          <p:cNvPr id="20" name="Rectangle 19">
            <a:extLst>
              <a:ext uri="{FF2B5EF4-FFF2-40B4-BE49-F238E27FC236}">
                <a16:creationId xmlns:a16="http://schemas.microsoft.com/office/drawing/2014/main" id="{0D5D70F7-A5EF-252C-D0F0-CFF527B63543}"/>
              </a:ext>
            </a:extLst>
          </p:cNvPr>
          <p:cNvSpPr/>
          <p:nvPr/>
        </p:nvSpPr>
        <p:spPr>
          <a:xfrm>
            <a:off x="3942720" y="2128109"/>
            <a:ext cx="1328014" cy="22402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Arduino</a:t>
            </a:r>
          </a:p>
        </p:txBody>
      </p:sp>
      <p:cxnSp>
        <p:nvCxnSpPr>
          <p:cNvPr id="21" name="Straight Arrow Connector 20">
            <a:extLst>
              <a:ext uri="{FF2B5EF4-FFF2-40B4-BE49-F238E27FC236}">
                <a16:creationId xmlns:a16="http://schemas.microsoft.com/office/drawing/2014/main" id="{90A9298C-7687-90E9-E076-E1B93DCB6926}"/>
              </a:ext>
            </a:extLst>
          </p:cNvPr>
          <p:cNvCxnSpPr>
            <a:cxnSpLocks/>
          </p:cNvCxnSpPr>
          <p:nvPr/>
        </p:nvCxnSpPr>
        <p:spPr>
          <a:xfrm>
            <a:off x="4780532" y="1801481"/>
            <a:ext cx="0" cy="32662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38A7A6B0-C723-118E-69D1-4EBAE7604283}"/>
              </a:ext>
            </a:extLst>
          </p:cNvPr>
          <p:cNvSpPr/>
          <p:nvPr/>
        </p:nvSpPr>
        <p:spPr>
          <a:xfrm>
            <a:off x="2352261" y="2693982"/>
            <a:ext cx="791255" cy="337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GPS </a:t>
            </a:r>
          </a:p>
        </p:txBody>
      </p:sp>
      <p:cxnSp>
        <p:nvCxnSpPr>
          <p:cNvPr id="23" name="Straight Arrow Connector 22">
            <a:extLst>
              <a:ext uri="{FF2B5EF4-FFF2-40B4-BE49-F238E27FC236}">
                <a16:creationId xmlns:a16="http://schemas.microsoft.com/office/drawing/2014/main" id="{99EB4DD1-27C8-2608-0476-A3F18929534E}"/>
              </a:ext>
            </a:extLst>
          </p:cNvPr>
          <p:cNvCxnSpPr>
            <a:cxnSpLocks/>
          </p:cNvCxnSpPr>
          <p:nvPr/>
        </p:nvCxnSpPr>
        <p:spPr>
          <a:xfrm>
            <a:off x="3197322" y="2832540"/>
            <a:ext cx="715900"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1C00C791-FE9D-322E-DB58-678E1A07004B}"/>
              </a:ext>
            </a:extLst>
          </p:cNvPr>
          <p:cNvSpPr/>
          <p:nvPr/>
        </p:nvSpPr>
        <p:spPr>
          <a:xfrm>
            <a:off x="5556613" y="3296377"/>
            <a:ext cx="1135856" cy="337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Motor driver</a:t>
            </a:r>
          </a:p>
        </p:txBody>
      </p:sp>
      <p:cxnSp>
        <p:nvCxnSpPr>
          <p:cNvPr id="27" name="Connector: Elbow 26">
            <a:extLst>
              <a:ext uri="{FF2B5EF4-FFF2-40B4-BE49-F238E27FC236}">
                <a16:creationId xmlns:a16="http://schemas.microsoft.com/office/drawing/2014/main" id="{11BBD62C-8F9A-B81A-1E80-66D5086E898F}"/>
              </a:ext>
            </a:extLst>
          </p:cNvPr>
          <p:cNvCxnSpPr>
            <a:cxnSpLocks/>
            <a:stCxn id="25" idx="3"/>
          </p:cNvCxnSpPr>
          <p:nvPr/>
        </p:nvCxnSpPr>
        <p:spPr>
          <a:xfrm flipV="1">
            <a:off x="6692469" y="2970633"/>
            <a:ext cx="755253" cy="494357"/>
          </a:xfrm>
          <a:prstGeom prst="bentConnector3">
            <a:avLst>
              <a:gd name="adj1" fmla="val 50000"/>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8B88122D-F647-2857-428D-98AAA83BF219}"/>
              </a:ext>
            </a:extLst>
          </p:cNvPr>
          <p:cNvCxnSpPr>
            <a:cxnSpLocks/>
          </p:cNvCxnSpPr>
          <p:nvPr/>
        </p:nvCxnSpPr>
        <p:spPr>
          <a:xfrm>
            <a:off x="6751983" y="3464989"/>
            <a:ext cx="915801" cy="474948"/>
          </a:xfrm>
          <a:prstGeom prst="bentConnector3">
            <a:avLst/>
          </a:prstGeom>
          <a:ln>
            <a:solidFill>
              <a:schemeClr val="bg2"/>
            </a:solidFill>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8ADBC9A0-BBB8-940A-E618-1A430471E207}"/>
              </a:ext>
            </a:extLst>
          </p:cNvPr>
          <p:cNvSpPr/>
          <p:nvPr/>
        </p:nvSpPr>
        <p:spPr>
          <a:xfrm>
            <a:off x="5556613" y="4002026"/>
            <a:ext cx="1065131" cy="2342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Buzzer</a:t>
            </a:r>
            <a:r>
              <a:rPr lang="en-US" dirty="0">
                <a:latin typeface="Times New Roman" panose="02020603050405020304" pitchFamily="18" charset="0"/>
                <a:cs typeface="Times New Roman" panose="02020603050405020304" pitchFamily="18" charset="0"/>
              </a:rPr>
              <a:t> </a:t>
            </a:r>
          </a:p>
        </p:txBody>
      </p:sp>
      <p:sp>
        <p:nvSpPr>
          <p:cNvPr id="31" name="Rectangle 30">
            <a:extLst>
              <a:ext uri="{FF2B5EF4-FFF2-40B4-BE49-F238E27FC236}">
                <a16:creationId xmlns:a16="http://schemas.microsoft.com/office/drawing/2014/main" id="{9FFB467D-9C48-92DE-E0B6-53A1F91FD860}"/>
              </a:ext>
            </a:extLst>
          </p:cNvPr>
          <p:cNvSpPr/>
          <p:nvPr/>
        </p:nvSpPr>
        <p:spPr>
          <a:xfrm>
            <a:off x="1820032" y="3524624"/>
            <a:ext cx="1328013" cy="337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RF receiver </a:t>
            </a:r>
          </a:p>
        </p:txBody>
      </p:sp>
      <p:cxnSp>
        <p:nvCxnSpPr>
          <p:cNvPr id="32" name="Straight Arrow Connector 31">
            <a:extLst>
              <a:ext uri="{FF2B5EF4-FFF2-40B4-BE49-F238E27FC236}">
                <a16:creationId xmlns:a16="http://schemas.microsoft.com/office/drawing/2014/main" id="{D20AF271-7329-5F9A-8AE9-DC78118F58F9}"/>
              </a:ext>
            </a:extLst>
          </p:cNvPr>
          <p:cNvCxnSpPr>
            <a:cxnSpLocks/>
          </p:cNvCxnSpPr>
          <p:nvPr/>
        </p:nvCxnSpPr>
        <p:spPr>
          <a:xfrm>
            <a:off x="3197322" y="3692759"/>
            <a:ext cx="715900"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89B658EC-4F19-DB59-3FC8-388D42856F8A}"/>
              </a:ext>
            </a:extLst>
          </p:cNvPr>
          <p:cNvSpPr/>
          <p:nvPr/>
        </p:nvSpPr>
        <p:spPr>
          <a:xfrm>
            <a:off x="1971009" y="1439400"/>
            <a:ext cx="1328013" cy="3021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12v battery</a:t>
            </a:r>
          </a:p>
        </p:txBody>
      </p:sp>
      <p:cxnSp>
        <p:nvCxnSpPr>
          <p:cNvPr id="38" name="Straight Arrow Connector 37">
            <a:extLst>
              <a:ext uri="{FF2B5EF4-FFF2-40B4-BE49-F238E27FC236}">
                <a16:creationId xmlns:a16="http://schemas.microsoft.com/office/drawing/2014/main" id="{B58AE714-05D8-E365-110F-28272CDF9742}"/>
              </a:ext>
            </a:extLst>
          </p:cNvPr>
          <p:cNvCxnSpPr>
            <a:cxnSpLocks/>
            <a:stCxn id="37" idx="3"/>
            <a:endCxn id="19" idx="1"/>
          </p:cNvCxnSpPr>
          <p:nvPr/>
        </p:nvCxnSpPr>
        <p:spPr>
          <a:xfrm>
            <a:off x="3299022" y="1590469"/>
            <a:ext cx="546902" cy="1315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90" name="Rectangle 89">
            <a:extLst>
              <a:ext uri="{FF2B5EF4-FFF2-40B4-BE49-F238E27FC236}">
                <a16:creationId xmlns:a16="http://schemas.microsoft.com/office/drawing/2014/main" id="{75D7395D-BF88-282D-B786-6E2B3C134446}"/>
              </a:ext>
            </a:extLst>
          </p:cNvPr>
          <p:cNvSpPr/>
          <p:nvPr/>
        </p:nvSpPr>
        <p:spPr>
          <a:xfrm>
            <a:off x="199028" y="3464990"/>
            <a:ext cx="1445528" cy="337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Power supply</a:t>
            </a:r>
          </a:p>
        </p:txBody>
      </p:sp>
      <p:cxnSp>
        <p:nvCxnSpPr>
          <p:cNvPr id="91" name="Straight Arrow Connector 90">
            <a:extLst>
              <a:ext uri="{FF2B5EF4-FFF2-40B4-BE49-F238E27FC236}">
                <a16:creationId xmlns:a16="http://schemas.microsoft.com/office/drawing/2014/main" id="{EB39002E-5ED1-2226-A7FF-6142C4BFE8BC}"/>
              </a:ext>
            </a:extLst>
          </p:cNvPr>
          <p:cNvCxnSpPr>
            <a:cxnSpLocks/>
            <a:stCxn id="90" idx="2"/>
          </p:cNvCxnSpPr>
          <p:nvPr/>
        </p:nvCxnSpPr>
        <p:spPr>
          <a:xfrm>
            <a:off x="921792" y="3802215"/>
            <a:ext cx="0" cy="44587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95" name="Rectangle 94">
            <a:extLst>
              <a:ext uri="{FF2B5EF4-FFF2-40B4-BE49-F238E27FC236}">
                <a16:creationId xmlns:a16="http://schemas.microsoft.com/office/drawing/2014/main" id="{DC512F0F-1835-2AC6-ECE6-48DE9B7A2056}"/>
              </a:ext>
            </a:extLst>
          </p:cNvPr>
          <p:cNvSpPr/>
          <p:nvPr/>
        </p:nvSpPr>
        <p:spPr>
          <a:xfrm>
            <a:off x="116591" y="4269557"/>
            <a:ext cx="1391364" cy="4517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RF Transmitter </a:t>
            </a:r>
          </a:p>
        </p:txBody>
      </p:sp>
      <p:sp>
        <p:nvSpPr>
          <p:cNvPr id="103" name="Rectangle 102">
            <a:extLst>
              <a:ext uri="{FF2B5EF4-FFF2-40B4-BE49-F238E27FC236}">
                <a16:creationId xmlns:a16="http://schemas.microsoft.com/office/drawing/2014/main" id="{BF1BCDBC-F597-490A-250D-A8AEC17A6576}"/>
              </a:ext>
            </a:extLst>
          </p:cNvPr>
          <p:cNvSpPr/>
          <p:nvPr/>
        </p:nvSpPr>
        <p:spPr>
          <a:xfrm>
            <a:off x="7476786" y="2779930"/>
            <a:ext cx="1445528" cy="381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DC Motor</a:t>
            </a:r>
          </a:p>
        </p:txBody>
      </p:sp>
      <p:sp>
        <p:nvSpPr>
          <p:cNvPr id="104" name="Rectangle 103">
            <a:extLst>
              <a:ext uri="{FF2B5EF4-FFF2-40B4-BE49-F238E27FC236}">
                <a16:creationId xmlns:a16="http://schemas.microsoft.com/office/drawing/2014/main" id="{55AAB0DA-77CF-E9DC-D983-9419419AFA6C}"/>
              </a:ext>
            </a:extLst>
          </p:cNvPr>
          <p:cNvSpPr/>
          <p:nvPr/>
        </p:nvSpPr>
        <p:spPr>
          <a:xfrm>
            <a:off x="7667784" y="3740256"/>
            <a:ext cx="1254530" cy="381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DC Motor</a:t>
            </a:r>
          </a:p>
        </p:txBody>
      </p:sp>
      <p:cxnSp>
        <p:nvCxnSpPr>
          <p:cNvPr id="112" name="Straight Arrow Connector 111">
            <a:extLst>
              <a:ext uri="{FF2B5EF4-FFF2-40B4-BE49-F238E27FC236}">
                <a16:creationId xmlns:a16="http://schemas.microsoft.com/office/drawing/2014/main" id="{BC344B81-7935-095E-9999-C36F3C2994A3}"/>
              </a:ext>
            </a:extLst>
          </p:cNvPr>
          <p:cNvCxnSpPr>
            <a:endCxn id="25" idx="1"/>
          </p:cNvCxnSpPr>
          <p:nvPr/>
        </p:nvCxnSpPr>
        <p:spPr>
          <a:xfrm>
            <a:off x="5255063" y="3464989"/>
            <a:ext cx="301550"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027AD21-EC7F-6ADD-3E07-49608425FB26}"/>
              </a:ext>
            </a:extLst>
          </p:cNvPr>
          <p:cNvCxnSpPr/>
          <p:nvPr/>
        </p:nvCxnSpPr>
        <p:spPr>
          <a:xfrm>
            <a:off x="5255063" y="4096220"/>
            <a:ext cx="301550"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7" name="Arc 116">
            <a:extLst>
              <a:ext uri="{FF2B5EF4-FFF2-40B4-BE49-F238E27FC236}">
                <a16:creationId xmlns:a16="http://schemas.microsoft.com/office/drawing/2014/main" id="{2B442BD0-8D1C-C6E1-DB3A-5F61499A4DFF}"/>
              </a:ext>
            </a:extLst>
          </p:cNvPr>
          <p:cNvSpPr/>
          <p:nvPr/>
        </p:nvSpPr>
        <p:spPr>
          <a:xfrm>
            <a:off x="1273499" y="4078219"/>
            <a:ext cx="371057" cy="580198"/>
          </a:xfrm>
          <a:prstGeom prst="arc">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8" name="Arc 117">
            <a:extLst>
              <a:ext uri="{FF2B5EF4-FFF2-40B4-BE49-F238E27FC236}">
                <a16:creationId xmlns:a16="http://schemas.microsoft.com/office/drawing/2014/main" id="{C28547B9-94F1-93C5-3C8B-6E5C1E464D87}"/>
              </a:ext>
            </a:extLst>
          </p:cNvPr>
          <p:cNvSpPr/>
          <p:nvPr/>
        </p:nvSpPr>
        <p:spPr>
          <a:xfrm>
            <a:off x="1431784" y="4001477"/>
            <a:ext cx="371057" cy="580198"/>
          </a:xfrm>
          <a:prstGeom prst="arc">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 name="Straight Arrow Connector 1">
            <a:extLst>
              <a:ext uri="{FF2B5EF4-FFF2-40B4-BE49-F238E27FC236}">
                <a16:creationId xmlns:a16="http://schemas.microsoft.com/office/drawing/2014/main" id="{541ECE91-E9B4-17FF-EC05-A437FF30A86E}"/>
              </a:ext>
            </a:extLst>
          </p:cNvPr>
          <p:cNvCxnSpPr/>
          <p:nvPr/>
        </p:nvCxnSpPr>
        <p:spPr>
          <a:xfrm>
            <a:off x="5299798" y="2755932"/>
            <a:ext cx="301550"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DC7C1BA-CE66-E9E8-CA10-AFA0EA201184}"/>
              </a:ext>
            </a:extLst>
          </p:cNvPr>
          <p:cNvSpPr/>
          <p:nvPr/>
        </p:nvSpPr>
        <p:spPr>
          <a:xfrm>
            <a:off x="5616127" y="2617809"/>
            <a:ext cx="1135856" cy="337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latin typeface="Times New Roman" panose="02020603050405020304" pitchFamily="18" charset="0"/>
                <a:cs typeface="Times New Roman" panose="02020603050405020304" pitchFamily="18" charset="0"/>
              </a:rPr>
              <a:t>Gsm</a:t>
            </a:r>
            <a:r>
              <a:rPr lang="en-US" sz="140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37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85167" y="306456"/>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IN" sz="3200" dirty="0">
                <a:solidFill>
                  <a:schemeClr val="bg1"/>
                </a:solidFill>
              </a:rPr>
              <a:t>METHODOLOGY</a:t>
            </a:r>
            <a:endParaRPr lang="en-US" sz="3200" dirty="0">
              <a:solidFill>
                <a:schemeClr val="bg1"/>
              </a:solidFill>
            </a:endParaRPr>
          </a:p>
        </p:txBody>
      </p:sp>
      <p:sp>
        <p:nvSpPr>
          <p:cNvPr id="5" name="TextBox 4">
            <a:extLst>
              <a:ext uri="{FF2B5EF4-FFF2-40B4-BE49-F238E27FC236}">
                <a16:creationId xmlns:a16="http://schemas.microsoft.com/office/drawing/2014/main" id="{B00E79BB-F6B5-4A77-E808-C0E6C14E86E1}"/>
              </a:ext>
            </a:extLst>
          </p:cNvPr>
          <p:cNvSpPr txBox="1"/>
          <p:nvPr/>
        </p:nvSpPr>
        <p:spPr>
          <a:xfrm>
            <a:off x="437322" y="1724012"/>
            <a:ext cx="7679634" cy="2800767"/>
          </a:xfrm>
          <a:prstGeom prst="rect">
            <a:avLst/>
          </a:prstGeom>
          <a:noFill/>
        </p:spPr>
        <p:txBody>
          <a:bodyPr wrap="square">
            <a:spAutoFit/>
          </a:bodyPr>
          <a:lstStyle/>
          <a:p>
            <a:pPr marL="285750" indent="-285750" algn="just">
              <a:buFont typeface="Wingdings" panose="05000000000000000000" pitchFamily="2" charset="2"/>
              <a:buChar char="Ø"/>
            </a:pPr>
            <a:r>
              <a:rPr lang="en-IN" sz="1600" b="0" i="0" dirty="0">
                <a:solidFill>
                  <a:schemeClr val="bg1"/>
                </a:solidFill>
                <a:effectLst/>
                <a:latin typeface="Times New Roman" panose="02020603050405020304" pitchFamily="18" charset="0"/>
                <a:cs typeface="Times New Roman" panose="02020603050405020304" pitchFamily="18" charset="0"/>
              </a:rPr>
              <a:t>The GPS device will continuously give the signal which determines the latitude and longitude and indicates the position of fishermen to them. </a:t>
            </a:r>
          </a:p>
          <a:p>
            <a:pPr marL="285750" indent="-285750" algn="just">
              <a:buFont typeface="Wingdings" panose="05000000000000000000" pitchFamily="2" charset="2"/>
              <a:buChar char="Ø"/>
            </a:pPr>
            <a:r>
              <a:rPr lang="en-IN" sz="1600" b="0" i="0" dirty="0">
                <a:solidFill>
                  <a:schemeClr val="bg1"/>
                </a:solidFill>
                <a:effectLst/>
                <a:latin typeface="Times New Roman" panose="02020603050405020304" pitchFamily="18" charset="0"/>
                <a:cs typeface="Times New Roman" panose="02020603050405020304" pitchFamily="18" charset="0"/>
              </a:rPr>
              <a:t>The global Positioning system (GPS) is a space-based satellite navigation system that provides location and time information in all weather conditions, anywhere on or near the Earth where there is an unobstructed line of sight to four or more GPS satellites.</a:t>
            </a:r>
          </a:p>
          <a:p>
            <a:pPr marL="285750" indent="-285750" algn="just">
              <a:buFont typeface="Wingdings" panose="05000000000000000000" pitchFamily="2" charset="2"/>
              <a:buChar char="Ø"/>
            </a:pPr>
            <a:r>
              <a:rPr lang="en-IN" sz="1600" b="0" i="0" dirty="0">
                <a:solidFill>
                  <a:schemeClr val="bg1"/>
                </a:solidFill>
                <a:effectLst/>
                <a:latin typeface="Times New Roman" panose="02020603050405020304" pitchFamily="18" charset="0"/>
                <a:cs typeface="Times New Roman" panose="02020603050405020304" pitchFamily="18" charset="0"/>
              </a:rPr>
              <a:t> GPS module communicates continuously with the satellite for getting the coordinates of a particular place. Then we need to send these coordinates from GPS to our Arduino by framing a proper Arduino code. The coordinates of all places are continuously monitored and as soon as border is reached the latitude is matched and a red light glows, a buzzer is sounded and a message is </a:t>
            </a:r>
            <a:r>
              <a:rPr lang="en-IN" sz="1600" dirty="0">
                <a:solidFill>
                  <a:schemeClr val="bg1"/>
                </a:solidFill>
                <a:latin typeface="Times New Roman" panose="02020603050405020304" pitchFamily="18" charset="0"/>
                <a:cs typeface="Times New Roman" panose="02020603050405020304" pitchFamily="18" charset="0"/>
              </a:rPr>
              <a:t>sent to registered mobile number </a:t>
            </a:r>
            <a:r>
              <a:rPr lang="en-IN" sz="1600" b="0" i="0" dirty="0">
                <a:solidFill>
                  <a:schemeClr val="bg1"/>
                </a:solidFill>
                <a:effectLst/>
                <a:latin typeface="Times New Roman" panose="02020603050405020304" pitchFamily="18" charset="0"/>
                <a:cs typeface="Times New Roman" panose="02020603050405020304" pitchFamily="18" charset="0"/>
              </a:rPr>
              <a:t>stating Warning! Do Not Cross.</a:t>
            </a:r>
          </a:p>
        </p:txBody>
      </p:sp>
    </p:spTree>
    <p:extLst>
      <p:ext uri="{BB962C8B-B14F-4D97-AF65-F5344CB8AC3E}">
        <p14:creationId xmlns:p14="http://schemas.microsoft.com/office/powerpoint/2010/main" val="139793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225286" y="1967948"/>
            <a:ext cx="8083580"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08050" lvl="1" indent="-285750" algn="just">
              <a:buClr>
                <a:schemeClr val="bg1"/>
              </a:buClr>
              <a:buFont typeface="Wingdings" panose="05000000000000000000" pitchFamily="2" charset="2"/>
              <a:buChar char="Ø"/>
            </a:pPr>
            <a:r>
              <a:rPr lang="en-IN" sz="1600" b="0" i="0" dirty="0">
                <a:solidFill>
                  <a:schemeClr val="bg1"/>
                </a:solidFill>
                <a:effectLst/>
                <a:latin typeface="Times New Roman" panose="02020603050405020304" pitchFamily="18" charset="0"/>
                <a:cs typeface="Times New Roman" panose="02020603050405020304" pitchFamily="18" charset="0"/>
              </a:rPr>
              <a:t>The proposed system uses a GPS receiver which receives signal from the satellite and gives the current position of the boat. </a:t>
            </a:r>
          </a:p>
          <a:p>
            <a:pPr marL="908050" lvl="1" indent="-285750" algn="just">
              <a:buClr>
                <a:schemeClr val="bg1"/>
              </a:buClr>
              <a:buFont typeface="Wingdings" panose="05000000000000000000" pitchFamily="2" charset="2"/>
              <a:buChar char="Ø"/>
            </a:pPr>
            <a:r>
              <a:rPr lang="en-IN" sz="1600" b="0" i="0" dirty="0">
                <a:solidFill>
                  <a:schemeClr val="bg1"/>
                </a:solidFill>
                <a:effectLst/>
                <a:latin typeface="Times New Roman" panose="02020603050405020304" pitchFamily="18" charset="0"/>
                <a:cs typeface="Times New Roman" panose="02020603050405020304" pitchFamily="18" charset="0"/>
              </a:rPr>
              <a:t>The proposed system is used to detect the border of the country through the specified longitude and latitude of the position, not only between Sri Lanka and India but all over the world. </a:t>
            </a:r>
          </a:p>
          <a:p>
            <a:pPr marL="908050" lvl="1" indent="-285750" algn="just">
              <a:buClr>
                <a:schemeClr val="bg1"/>
              </a:buClr>
              <a:buFont typeface="Wingdings" panose="05000000000000000000" pitchFamily="2" charset="2"/>
              <a:buChar char="Ø"/>
            </a:pPr>
            <a:r>
              <a:rPr lang="en-IN" sz="1600" b="0" i="0" dirty="0">
                <a:solidFill>
                  <a:schemeClr val="bg1"/>
                </a:solidFill>
                <a:effectLst/>
                <a:latin typeface="Times New Roman" panose="02020603050405020304" pitchFamily="18" charset="0"/>
                <a:cs typeface="Times New Roman" panose="02020603050405020304" pitchFamily="18" charset="0"/>
              </a:rPr>
              <a:t>The particular latitudes and longitudes i.e. border coordinates can be predefined and this can be stored in a microcontroller memory. </a:t>
            </a:r>
          </a:p>
          <a:p>
            <a:pPr marL="908050" lvl="1" indent="-285750" algn="just">
              <a:buClr>
                <a:schemeClr val="bg1"/>
              </a:buClr>
              <a:buFont typeface="Wingdings" panose="05000000000000000000" pitchFamily="2" charset="2"/>
              <a:buChar char="Ø"/>
            </a:pPr>
            <a:r>
              <a:rPr lang="en-IN" sz="1600" b="0" i="0" dirty="0">
                <a:solidFill>
                  <a:schemeClr val="bg1"/>
                </a:solidFill>
                <a:effectLst/>
                <a:latin typeface="Times New Roman" panose="02020603050405020304" pitchFamily="18" charset="0"/>
                <a:cs typeface="Times New Roman" panose="02020603050405020304" pitchFamily="18" charset="0"/>
              </a:rPr>
              <a:t>The current value is compared with predefined values and if these values are same, immediately the particular operation will be done i.e. the microcontroller gives the instruction to the alarm to buzzer. </a:t>
            </a:r>
          </a:p>
          <a:p>
            <a:pPr marL="908050" lvl="1" indent="-285750" algn="just">
              <a:buClr>
                <a:schemeClr val="bg1"/>
              </a:buClr>
              <a:buFont typeface="Wingdings" panose="05000000000000000000" pitchFamily="2" charset="2"/>
              <a:buChar char="Ø"/>
            </a:pPr>
            <a:r>
              <a:rPr lang="en-IN" sz="1600" b="0" i="0" dirty="0">
                <a:solidFill>
                  <a:schemeClr val="bg1"/>
                </a:solidFill>
                <a:effectLst/>
                <a:latin typeface="Times New Roman" panose="02020603050405020304" pitchFamily="18" charset="0"/>
                <a:cs typeface="Times New Roman" panose="02020603050405020304" pitchFamily="18" charset="0"/>
              </a:rPr>
              <a:t>It also uses a message transmitter to send message to the base station which monitors the boats in the sea. The system provides an indication to both the fishermen and to coast guard.</a:t>
            </a:r>
            <a:endParaRPr lang="en-US" sz="1600" dirty="0">
              <a:solidFill>
                <a:schemeClr val="bg1"/>
              </a:solidFill>
              <a:latin typeface="Times New Roman" panose="02020603050405020304" pitchFamily="18" charset="0"/>
              <a:cs typeface="Times New Roman" panose="02020603050405020304" pitchFamily="18" charset="0"/>
            </a:endParaRPr>
          </a:p>
          <a:p>
            <a:pPr marL="908050" lvl="1" indent="-285750" algn="just">
              <a:buClr>
                <a:schemeClr val="bg1"/>
              </a:buClr>
              <a:buFont typeface="Wingdings" panose="05000000000000000000" pitchFamily="2" charset="2"/>
              <a:buChar char="Ø"/>
            </a:pPr>
            <a:endParaRPr lang="en-US" dirty="0">
              <a:solidFill>
                <a:schemeClr val="bg1"/>
              </a:solidFill>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305045" y="160683"/>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endParaRPr lang="en-US" sz="3600" dirty="0">
              <a:solidFill>
                <a:schemeClr val="bg1"/>
              </a:solidFill>
            </a:endParaRPr>
          </a:p>
        </p:txBody>
      </p:sp>
    </p:spTree>
    <p:extLst>
      <p:ext uri="{BB962C8B-B14F-4D97-AF65-F5344CB8AC3E}">
        <p14:creationId xmlns:p14="http://schemas.microsoft.com/office/powerpoint/2010/main" val="51344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331550" y="1742662"/>
            <a:ext cx="7553249"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algn="just" rtl="0" eaLnBrk="1" fontAlgn="t" latinLnBrk="0" hangingPunct="1">
              <a:spcBef>
                <a:spcPts val="0"/>
              </a:spcBef>
              <a:spcAft>
                <a:spcPts val="0"/>
              </a:spcAft>
            </a:pPr>
            <a:endParaRPr lang="en-IN" sz="1600" b="0" i="0" u="none" strike="noStrike"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25532" y="308114"/>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US" sz="3200" dirty="0">
                <a:solidFill>
                  <a:schemeClr val="bg1"/>
                </a:solidFill>
              </a:rPr>
              <a:t>C</a:t>
            </a:r>
            <a:r>
              <a:rPr lang="en-IN" sz="3200" dirty="0">
                <a:solidFill>
                  <a:schemeClr val="bg1"/>
                </a:solidFill>
              </a:rPr>
              <a:t>OMPONENTS/TOOLS</a:t>
            </a:r>
            <a:endParaRPr lang="en-US" sz="3200" dirty="0">
              <a:solidFill>
                <a:schemeClr val="bg1"/>
              </a:solidFill>
            </a:endParaRPr>
          </a:p>
        </p:txBody>
      </p:sp>
      <p:sp>
        <p:nvSpPr>
          <p:cNvPr id="5" name="TextBox 4">
            <a:extLst>
              <a:ext uri="{FF2B5EF4-FFF2-40B4-BE49-F238E27FC236}">
                <a16:creationId xmlns:a16="http://schemas.microsoft.com/office/drawing/2014/main" id="{04E07F8F-0F57-0174-9BF7-77D1052C3216}"/>
              </a:ext>
            </a:extLst>
          </p:cNvPr>
          <p:cNvSpPr txBox="1"/>
          <p:nvPr/>
        </p:nvSpPr>
        <p:spPr>
          <a:xfrm>
            <a:off x="569557" y="716446"/>
            <a:ext cx="4585252" cy="4062651"/>
          </a:xfrm>
          <a:prstGeom prst="rect">
            <a:avLst/>
          </a:prstGeom>
          <a:noFill/>
        </p:spPr>
        <p:txBody>
          <a:bodyPr wrap="square">
            <a:spAutoFit/>
          </a:bodyPr>
          <a:lstStyle/>
          <a:p>
            <a:pPr algn="just"/>
            <a:endParaRPr lang="en-US" sz="1600" b="1" u="sng" dirty="0">
              <a:solidFill>
                <a:schemeClr val="bg1"/>
              </a:solidFill>
              <a:latin typeface="Times New Roman" panose="02020603050405020304" pitchFamily="18" charset="0"/>
              <a:cs typeface="Times New Roman" panose="02020603050405020304" pitchFamily="18" charset="0"/>
            </a:endParaRPr>
          </a:p>
          <a:p>
            <a:pPr algn="just"/>
            <a:endParaRPr lang="en-US" sz="1600" b="1" u="sng" dirty="0">
              <a:solidFill>
                <a:schemeClr val="bg1"/>
              </a:solidFill>
              <a:latin typeface="Times New Roman" panose="02020603050405020304" pitchFamily="18" charset="0"/>
              <a:cs typeface="Times New Roman" panose="02020603050405020304" pitchFamily="18" charset="0"/>
            </a:endParaRPr>
          </a:p>
          <a:p>
            <a:pPr algn="just"/>
            <a:endParaRPr lang="en-US" sz="1400" b="1" u="sng" dirty="0">
              <a:solidFill>
                <a:schemeClr val="bg1"/>
              </a:solidFill>
              <a:latin typeface="Times New Roman" panose="02020603050405020304" pitchFamily="18" charset="0"/>
              <a:cs typeface="Times New Roman" panose="02020603050405020304" pitchFamily="18" charset="0"/>
            </a:endParaRPr>
          </a:p>
          <a:p>
            <a:r>
              <a:rPr lang="en-US" sz="1400" b="1" u="sng" dirty="0">
                <a:solidFill>
                  <a:schemeClr val="bg1"/>
                </a:solidFill>
                <a:latin typeface="Times New Roman" panose="02020603050405020304" pitchFamily="18" charset="0"/>
                <a:cs typeface="Times New Roman" panose="02020603050405020304" pitchFamily="18" charset="0"/>
              </a:rPr>
              <a:t>ARDUINO UNO </a:t>
            </a:r>
          </a:p>
          <a:p>
            <a:endParaRPr lang="en-US" sz="1400" b="1" u="sng" dirty="0">
              <a:solidFill>
                <a:schemeClr val="bg1"/>
              </a:solidFill>
              <a:latin typeface="Times New Roman" panose="02020603050405020304" pitchFamily="18" charset="0"/>
              <a:cs typeface="Times New Roman" panose="02020603050405020304" pitchFamily="18" charset="0"/>
            </a:endParaRPr>
          </a:p>
          <a:p>
            <a:pPr fontAlgn="t"/>
            <a:r>
              <a:rPr lang="en-IN" sz="1400" dirty="0">
                <a:solidFill>
                  <a:schemeClr val="bg1"/>
                </a:solidFill>
                <a:latin typeface="Times New Roman" panose="02020603050405020304" pitchFamily="18" charset="0"/>
                <a:cs typeface="Times New Roman" panose="02020603050405020304" pitchFamily="18" charset="0"/>
              </a:rPr>
              <a:t>Microcontroller                        :  </a:t>
            </a:r>
            <a:r>
              <a:rPr lang="en-IN" sz="1400" b="0" i="0" u="none" strike="noStrike" kern="1200" dirty="0">
                <a:solidFill>
                  <a:schemeClr val="bg1"/>
                </a:solidFill>
                <a:effectLst/>
                <a:latin typeface="-apple-system"/>
              </a:rPr>
              <a:t>ATmega328P </a:t>
            </a:r>
            <a:endParaRPr lang="en-IN" sz="1400" dirty="0">
              <a:solidFill>
                <a:schemeClr val="bg1"/>
              </a:solidFill>
              <a:latin typeface="Times New Roman" panose="02020603050405020304" pitchFamily="18" charset="0"/>
              <a:cs typeface="Times New Roman" panose="02020603050405020304" pitchFamily="18" charset="0"/>
            </a:endParaRPr>
          </a:p>
          <a:p>
            <a:pPr marL="0" rtl="0" eaLnBrk="1" fontAlgn="t" latinLnBrk="0" hangingPunct="1">
              <a:spcBef>
                <a:spcPts val="0"/>
              </a:spcBef>
              <a:spcAft>
                <a:spcPts val="0"/>
              </a:spcAft>
            </a:pPr>
            <a:r>
              <a:rPr lang="en-IN" sz="1400" dirty="0">
                <a:solidFill>
                  <a:schemeClr val="bg1"/>
                </a:solidFill>
                <a:latin typeface="Times New Roman" panose="02020603050405020304" pitchFamily="18" charset="0"/>
                <a:cs typeface="Times New Roman" panose="02020603050405020304" pitchFamily="18" charset="0"/>
              </a:rPr>
              <a:t>Operating Voltage                    :  </a:t>
            </a:r>
            <a:r>
              <a:rPr lang="en-IN" sz="1400" dirty="0">
                <a:solidFill>
                  <a:schemeClr val="bg1"/>
                </a:solidFill>
                <a:latin typeface="-apple-system"/>
                <a:cs typeface="Times New Roman" panose="02020603050405020304" pitchFamily="18" charset="0"/>
              </a:rPr>
              <a:t>5</a:t>
            </a:r>
            <a:r>
              <a:rPr lang="en-IN" sz="1400" b="0" i="0" u="none" strike="noStrike" kern="1200" dirty="0">
                <a:solidFill>
                  <a:schemeClr val="bg1"/>
                </a:solidFill>
                <a:effectLst/>
                <a:latin typeface="-apple-system"/>
              </a:rPr>
              <a:t>V</a:t>
            </a:r>
            <a:endParaRPr lang="en-IN" sz="1400" b="0" i="0" u="none" strike="noStrike" dirty="0">
              <a:solidFill>
                <a:schemeClr val="bg1"/>
              </a:solidFill>
              <a:effectLst/>
              <a:latin typeface="Arial" panose="020B0604020202020204" pitchFamily="34" charset="0"/>
            </a:endParaRPr>
          </a:p>
          <a:p>
            <a:pPr fontAlgn="t"/>
            <a:r>
              <a:rPr lang="en-IN" sz="1400" dirty="0">
                <a:solidFill>
                  <a:schemeClr val="bg1"/>
                </a:solidFill>
                <a:latin typeface="Times New Roman" panose="02020603050405020304" pitchFamily="18" charset="0"/>
                <a:cs typeface="Times New Roman" panose="02020603050405020304" pitchFamily="18" charset="0"/>
              </a:rPr>
              <a:t>Recommended Input Voltage   :  </a:t>
            </a:r>
            <a:r>
              <a:rPr lang="en-IN" sz="1400" b="0" i="0" u="none" strike="noStrike" kern="1200" dirty="0">
                <a:solidFill>
                  <a:schemeClr val="bg1"/>
                </a:solidFill>
                <a:effectLst/>
                <a:latin typeface="-apple-system"/>
              </a:rPr>
              <a:t>7-12V</a:t>
            </a:r>
            <a:endParaRPr lang="en-IN" sz="1400" dirty="0">
              <a:solidFill>
                <a:schemeClr val="bg1"/>
              </a:solidFill>
              <a:latin typeface="Times New Roman" panose="02020603050405020304" pitchFamily="18" charset="0"/>
              <a:cs typeface="Times New Roman" panose="02020603050405020304" pitchFamily="18" charset="0"/>
            </a:endParaRPr>
          </a:p>
          <a:p>
            <a:pPr fontAlgn="t"/>
            <a:r>
              <a:rPr lang="en-IN" sz="1400" dirty="0">
                <a:solidFill>
                  <a:schemeClr val="bg1"/>
                </a:solidFill>
                <a:latin typeface="Times New Roman" panose="02020603050405020304" pitchFamily="18" charset="0"/>
                <a:cs typeface="Times New Roman" panose="02020603050405020304" pitchFamily="18" charset="0"/>
              </a:rPr>
              <a:t>Input Voltage Limits                 :  </a:t>
            </a:r>
            <a:r>
              <a:rPr lang="en-IN" sz="1400" b="0" i="0" u="none" strike="noStrike" kern="1200" dirty="0">
                <a:solidFill>
                  <a:schemeClr val="bg1"/>
                </a:solidFill>
                <a:effectLst/>
                <a:latin typeface="-apple-system"/>
              </a:rPr>
              <a:t>6 -20V</a:t>
            </a:r>
          </a:p>
          <a:p>
            <a:pPr fontAlgn="t"/>
            <a:r>
              <a:rPr lang="en-IN" sz="1400" dirty="0">
                <a:solidFill>
                  <a:schemeClr val="bg1"/>
                </a:solidFill>
                <a:latin typeface="Times New Roman" panose="02020603050405020304" pitchFamily="18" charset="0"/>
                <a:cs typeface="Times New Roman" panose="02020603050405020304" pitchFamily="18" charset="0"/>
              </a:rPr>
              <a:t>Analog Input Pins                     :  6(A0-A5)</a:t>
            </a:r>
          </a:p>
          <a:p>
            <a:pPr fontAlgn="t"/>
            <a:r>
              <a:rPr lang="en-IN" sz="1400" dirty="0">
                <a:solidFill>
                  <a:schemeClr val="bg1"/>
                </a:solidFill>
                <a:latin typeface="Times New Roman" panose="02020603050405020304" pitchFamily="18" charset="0"/>
                <a:cs typeface="Times New Roman" panose="02020603050405020304" pitchFamily="18" charset="0"/>
              </a:rPr>
              <a:t>Digital I/O Pins                         : 14 (6 provide PWM)</a:t>
            </a:r>
          </a:p>
          <a:p>
            <a:pPr fontAlgn="t"/>
            <a:r>
              <a:rPr lang="en-US" sz="1400" dirty="0">
                <a:solidFill>
                  <a:schemeClr val="bg1"/>
                </a:solidFill>
                <a:latin typeface="Times New Roman" panose="02020603050405020304" pitchFamily="18" charset="0"/>
                <a:cs typeface="Times New Roman" panose="02020603050405020304" pitchFamily="18" charset="0"/>
              </a:rPr>
              <a:t>DC Current on I/O Pins            :  </a:t>
            </a:r>
            <a:r>
              <a:rPr lang="en-IN" sz="1400" b="0" i="0" u="none" strike="noStrike" kern="1200" dirty="0">
                <a:solidFill>
                  <a:schemeClr val="bg1"/>
                </a:solidFill>
                <a:effectLst/>
                <a:latin typeface="-apple-system"/>
              </a:rPr>
              <a:t>40 mA</a:t>
            </a:r>
          </a:p>
          <a:p>
            <a:pPr fontAlgn="t"/>
            <a:r>
              <a:rPr lang="en-US" sz="1400" dirty="0">
                <a:solidFill>
                  <a:schemeClr val="bg1"/>
                </a:solidFill>
                <a:latin typeface="Times New Roman" panose="02020603050405020304" pitchFamily="18" charset="0"/>
                <a:cs typeface="Times New Roman" panose="02020603050405020304" pitchFamily="18" charset="0"/>
              </a:rPr>
              <a:t>DC Current on 3.3V Pin           :  </a:t>
            </a:r>
            <a:r>
              <a:rPr lang="en-IN" sz="1400" b="0" i="0" u="none" strike="noStrike" kern="1200" dirty="0">
                <a:solidFill>
                  <a:schemeClr val="bg1"/>
                </a:solidFill>
                <a:effectLst/>
                <a:latin typeface="-apple-system"/>
              </a:rPr>
              <a:t>50 mA</a:t>
            </a:r>
          </a:p>
          <a:p>
            <a:pPr fontAlgn="t"/>
            <a:r>
              <a:rPr lang="en-IN" sz="1400" dirty="0">
                <a:solidFill>
                  <a:schemeClr val="bg1"/>
                </a:solidFill>
                <a:latin typeface="Times New Roman" panose="02020603050405020304" pitchFamily="18" charset="0"/>
                <a:cs typeface="Times New Roman" panose="02020603050405020304" pitchFamily="18" charset="0"/>
              </a:rPr>
              <a:t>Flash Memory                          :  </a:t>
            </a:r>
            <a:r>
              <a:rPr lang="en-US" sz="1400" b="0" i="0" u="none" strike="noStrike" kern="1200" dirty="0">
                <a:solidFill>
                  <a:schemeClr val="bg1"/>
                </a:solidFill>
                <a:effectLst/>
                <a:latin typeface="-apple-system"/>
              </a:rPr>
              <a:t>32 KB (0.5-KB Bootloader)</a:t>
            </a:r>
            <a:endParaRPr lang="en-IN" sz="1400" b="0" i="0" u="none" strike="noStrike" dirty="0">
              <a:solidFill>
                <a:schemeClr val="bg1"/>
              </a:solidFill>
              <a:effectLst/>
              <a:latin typeface="Arial" panose="020B0604020202020204" pitchFamily="34" charset="0"/>
            </a:endParaRPr>
          </a:p>
          <a:p>
            <a:pPr fontAlgn="t"/>
            <a:r>
              <a:rPr lang="en-IN" sz="1400" dirty="0">
                <a:solidFill>
                  <a:schemeClr val="bg1"/>
                </a:solidFill>
                <a:latin typeface="Times New Roman" panose="02020603050405020304" pitchFamily="18" charset="0"/>
                <a:cs typeface="Times New Roman" panose="02020603050405020304" pitchFamily="18" charset="0"/>
              </a:rPr>
              <a:t>SRAM                                      :  </a:t>
            </a:r>
            <a:r>
              <a:rPr lang="en-IN" sz="1400" b="0" i="0" u="none" strike="noStrike" kern="1200" dirty="0">
                <a:solidFill>
                  <a:schemeClr val="bg1"/>
                </a:solidFill>
                <a:effectLst/>
                <a:latin typeface="-apple-system"/>
              </a:rPr>
              <a:t>2 KB</a:t>
            </a:r>
            <a:endParaRPr lang="en-IN" sz="1400" b="0" i="0" u="none" strike="noStrike" dirty="0">
              <a:solidFill>
                <a:schemeClr val="bg1"/>
              </a:solidFill>
              <a:effectLst/>
              <a:latin typeface="Arial" panose="020B0604020202020204" pitchFamily="34" charset="0"/>
            </a:endParaRPr>
          </a:p>
          <a:p>
            <a:pPr fontAlgn="t"/>
            <a:r>
              <a:rPr lang="en-IN" sz="1400" dirty="0">
                <a:solidFill>
                  <a:schemeClr val="bg1"/>
                </a:solidFill>
                <a:latin typeface="Times New Roman" panose="02020603050405020304" pitchFamily="18" charset="0"/>
                <a:cs typeface="Times New Roman" panose="02020603050405020304" pitchFamily="18" charset="0"/>
              </a:rPr>
              <a:t>EEPROM                                 :  </a:t>
            </a:r>
            <a:r>
              <a:rPr lang="en-IN" sz="1400" b="0" i="0" u="none" strike="noStrike" kern="1200" dirty="0">
                <a:solidFill>
                  <a:schemeClr val="bg1"/>
                </a:solidFill>
                <a:effectLst/>
                <a:latin typeface="-apple-system"/>
              </a:rPr>
              <a:t>1 KB</a:t>
            </a:r>
            <a:endParaRPr lang="en-IN" sz="1400" b="0" i="0" u="none" strike="noStrike" dirty="0">
              <a:solidFill>
                <a:schemeClr val="bg1"/>
              </a:solidFill>
              <a:effectLst/>
              <a:latin typeface="Arial" panose="020B0604020202020204" pitchFamily="34" charset="0"/>
            </a:endParaRPr>
          </a:p>
          <a:p>
            <a:pPr fontAlgn="t"/>
            <a:r>
              <a:rPr lang="en-IN" sz="1400" dirty="0">
                <a:solidFill>
                  <a:schemeClr val="bg1"/>
                </a:solidFill>
                <a:latin typeface="Times New Roman" panose="02020603050405020304" pitchFamily="18" charset="0"/>
                <a:cs typeface="Times New Roman" panose="02020603050405020304" pitchFamily="18" charset="0"/>
              </a:rPr>
              <a:t>Frequency (Clock Speed)</a:t>
            </a:r>
            <a:r>
              <a:rPr lang="en-IN" sz="1400" b="0" i="0" u="none" strike="noStrike" kern="1200" dirty="0">
                <a:solidFill>
                  <a:schemeClr val="bg1"/>
                </a:solidFill>
                <a:effectLst/>
                <a:latin typeface="-apple-system"/>
              </a:rPr>
              <a:t>         :   16 MHz</a:t>
            </a:r>
            <a:endParaRPr lang="en-US" sz="1400" b="1" u="sng" dirty="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2E47AC6-48C2-DCEA-8266-28B6B32EA7CC}"/>
              </a:ext>
            </a:extLst>
          </p:cNvPr>
          <p:cNvPicPr>
            <a:picLocks noChangeAspect="1"/>
          </p:cNvPicPr>
          <p:nvPr/>
        </p:nvPicPr>
        <p:blipFill>
          <a:blip r:embed="rId3"/>
          <a:stretch>
            <a:fillRect/>
          </a:stretch>
        </p:blipFill>
        <p:spPr>
          <a:xfrm>
            <a:off x="6410041" y="1789810"/>
            <a:ext cx="2482453" cy="2324990"/>
          </a:xfrm>
          <a:prstGeom prst="rect">
            <a:avLst/>
          </a:prstGeom>
        </p:spPr>
      </p:pic>
    </p:spTree>
    <p:extLst>
      <p:ext uri="{BB962C8B-B14F-4D97-AF65-F5344CB8AC3E}">
        <p14:creationId xmlns:p14="http://schemas.microsoft.com/office/powerpoint/2010/main" val="331615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331550" y="1742662"/>
            <a:ext cx="7553249"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algn="just" rtl="0" eaLnBrk="1" fontAlgn="t" latinLnBrk="0" hangingPunct="1">
              <a:spcBef>
                <a:spcPts val="0"/>
              </a:spcBef>
              <a:spcAft>
                <a:spcPts val="0"/>
              </a:spcAft>
            </a:pPr>
            <a:endParaRPr lang="en-IN" sz="1600" b="0" i="0" u="none" strike="noStrike"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25532" y="308114"/>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endParaRPr lang="en-US" sz="3200" dirty="0">
              <a:solidFill>
                <a:schemeClr val="bg1"/>
              </a:solidFill>
            </a:endParaRPr>
          </a:p>
        </p:txBody>
      </p:sp>
      <p:sp>
        <p:nvSpPr>
          <p:cNvPr id="5" name="TextBox 4">
            <a:extLst>
              <a:ext uri="{FF2B5EF4-FFF2-40B4-BE49-F238E27FC236}">
                <a16:creationId xmlns:a16="http://schemas.microsoft.com/office/drawing/2014/main" id="{04E07F8F-0F57-0174-9BF7-77D1052C3216}"/>
              </a:ext>
            </a:extLst>
          </p:cNvPr>
          <p:cNvSpPr txBox="1"/>
          <p:nvPr/>
        </p:nvSpPr>
        <p:spPr>
          <a:xfrm>
            <a:off x="331550" y="853722"/>
            <a:ext cx="6255813" cy="3908762"/>
          </a:xfrm>
          <a:prstGeom prst="rect">
            <a:avLst/>
          </a:prstGeom>
          <a:noFill/>
        </p:spPr>
        <p:txBody>
          <a:bodyPr wrap="square">
            <a:spAutoFit/>
          </a:bodyPr>
          <a:lstStyle/>
          <a:p>
            <a:pPr algn="just"/>
            <a:endParaRPr lang="en-US" sz="1600" b="1" u="sng" dirty="0">
              <a:solidFill>
                <a:schemeClr val="bg1"/>
              </a:solidFill>
              <a:latin typeface="Times New Roman" panose="02020603050405020304" pitchFamily="18" charset="0"/>
              <a:cs typeface="Times New Roman" panose="02020603050405020304" pitchFamily="18" charset="0"/>
            </a:endParaRPr>
          </a:p>
          <a:p>
            <a:pPr algn="just"/>
            <a:endParaRPr lang="en-US" sz="1600" b="1" u="sng" dirty="0">
              <a:solidFill>
                <a:schemeClr val="bg1"/>
              </a:solidFill>
              <a:latin typeface="Times New Roman" panose="02020603050405020304" pitchFamily="18" charset="0"/>
              <a:cs typeface="Times New Roman" panose="02020603050405020304" pitchFamily="18" charset="0"/>
            </a:endParaRPr>
          </a:p>
          <a:p>
            <a:pPr algn="just"/>
            <a:endParaRPr lang="en-US" sz="1400" b="1" u="sng" dirty="0">
              <a:solidFill>
                <a:schemeClr val="bg1"/>
              </a:solidFill>
              <a:latin typeface="Times New Roman" panose="02020603050405020304" pitchFamily="18" charset="0"/>
              <a:cs typeface="Times New Roman" panose="02020603050405020304" pitchFamily="18" charset="0"/>
            </a:endParaRPr>
          </a:p>
          <a:p>
            <a:pPr algn="just"/>
            <a:r>
              <a:rPr lang="en-US" sz="1600" b="1" u="sng" dirty="0">
                <a:solidFill>
                  <a:schemeClr val="bg1"/>
                </a:solidFill>
                <a:latin typeface="Times New Roman" panose="02020603050405020304" pitchFamily="18" charset="0"/>
                <a:cs typeface="Times New Roman" panose="02020603050405020304" pitchFamily="18" charset="0"/>
              </a:rPr>
              <a:t>GSM MODULE:</a:t>
            </a:r>
          </a:p>
          <a:p>
            <a:pPr algn="just"/>
            <a:endParaRPr lang="en-US" sz="1600" b="1" u="sng" dirty="0">
              <a:solidFill>
                <a:schemeClr val="bg1"/>
              </a:solidFill>
              <a:latin typeface="Times New Roman" panose="02020603050405020304" pitchFamily="18" charset="0"/>
              <a:cs typeface="Times New Roman" panose="02020603050405020304" pitchFamily="18" charset="0"/>
            </a:endParaRPr>
          </a:p>
          <a:p>
            <a:pPr algn="l"/>
            <a:r>
              <a:rPr lang="en-IN" sz="1400" i="0" u="sng" dirty="0">
                <a:solidFill>
                  <a:schemeClr val="bg1"/>
                </a:solidFill>
                <a:effectLst/>
                <a:latin typeface="Times New Roman" panose="02020603050405020304" pitchFamily="18" charset="0"/>
                <a:cs typeface="Times New Roman" panose="02020603050405020304" pitchFamily="18" charset="0"/>
              </a:rPr>
              <a:t>Features and Specifications</a:t>
            </a:r>
          </a:p>
          <a:p>
            <a:pPr algn="l"/>
            <a:endParaRPr lang="en-IN" sz="1400" b="0" i="0" dirty="0">
              <a:solidFill>
                <a:schemeClr val="bg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400" b="0" i="0" dirty="0">
                <a:solidFill>
                  <a:schemeClr val="bg1"/>
                </a:solidFill>
                <a:effectLst/>
                <a:latin typeface="Times New Roman" panose="02020603050405020304" pitchFamily="18" charset="0"/>
                <a:cs typeface="Times New Roman" panose="02020603050405020304" pitchFamily="18" charset="0"/>
              </a:rPr>
              <a:t>Single supply voltage: 3.4V – 4.5V</a:t>
            </a:r>
          </a:p>
          <a:p>
            <a:pPr algn="l">
              <a:buFont typeface="Arial" panose="020B0604020202020204" pitchFamily="34" charset="0"/>
              <a:buChar char="•"/>
            </a:pPr>
            <a:r>
              <a:rPr lang="en-IN" sz="1400" b="0" i="0" dirty="0">
                <a:solidFill>
                  <a:schemeClr val="bg1"/>
                </a:solidFill>
                <a:effectLst/>
                <a:latin typeface="Times New Roman" panose="02020603050405020304" pitchFamily="18" charset="0"/>
                <a:cs typeface="Times New Roman" panose="02020603050405020304" pitchFamily="18" charset="0"/>
              </a:rPr>
              <a:t>Power saving mode: Typical power consumption in SLEEP mode is 1.5mA</a:t>
            </a:r>
          </a:p>
          <a:p>
            <a:pPr algn="l">
              <a:buFont typeface="Arial" panose="020B0604020202020204" pitchFamily="34" charset="0"/>
              <a:buChar char="•"/>
            </a:pPr>
            <a:r>
              <a:rPr lang="en-IN" sz="1400" b="0" i="0" dirty="0">
                <a:solidFill>
                  <a:schemeClr val="bg1"/>
                </a:solidFill>
                <a:effectLst/>
                <a:latin typeface="Times New Roman" panose="02020603050405020304" pitchFamily="18" charset="0"/>
                <a:cs typeface="Times New Roman" panose="02020603050405020304" pitchFamily="18" charset="0"/>
              </a:rPr>
              <a:t>Frequency bands:SIM900A Dual-band: EGSM900, DCS1800. ...</a:t>
            </a:r>
          </a:p>
          <a:p>
            <a:pPr algn="l">
              <a:buFont typeface="Arial" panose="020B0604020202020204" pitchFamily="34" charset="0"/>
              <a:buChar char="•"/>
            </a:pPr>
            <a:r>
              <a:rPr lang="en-IN" sz="1400" b="0" i="0" dirty="0">
                <a:solidFill>
                  <a:schemeClr val="bg1"/>
                </a:solidFill>
                <a:effectLst/>
                <a:latin typeface="Times New Roman" panose="02020603050405020304" pitchFamily="18" charset="0"/>
                <a:cs typeface="Times New Roman" panose="02020603050405020304" pitchFamily="18" charset="0"/>
              </a:rPr>
              <a:t>GSM class: Small MS</a:t>
            </a:r>
          </a:p>
          <a:p>
            <a:pPr algn="l">
              <a:buFont typeface="Arial" panose="020B0604020202020204" pitchFamily="34" charset="0"/>
              <a:buChar char="•"/>
            </a:pPr>
            <a:r>
              <a:rPr lang="en-IN" sz="1400" b="0" i="0" dirty="0">
                <a:solidFill>
                  <a:schemeClr val="bg1"/>
                </a:solidFill>
                <a:effectLst/>
                <a:latin typeface="Times New Roman" panose="02020603050405020304" pitchFamily="18" charset="0"/>
                <a:cs typeface="Times New Roman" panose="02020603050405020304" pitchFamily="18" charset="0"/>
              </a:rPr>
              <a:t>GPRS connectivity: GPRS multi-slot class 10 (default) , GPRS multi-slot class 8 (option)</a:t>
            </a:r>
          </a:p>
          <a:p>
            <a:pPr algn="l">
              <a:buFont typeface="Arial" panose="020B0604020202020204" pitchFamily="34" charset="0"/>
              <a:buChar char="•"/>
            </a:pPr>
            <a:r>
              <a:rPr lang="en-IN" sz="1400" b="0" i="0" dirty="0">
                <a:solidFill>
                  <a:schemeClr val="bg1"/>
                </a:solidFill>
                <a:effectLst/>
                <a:latin typeface="Times New Roman" panose="02020603050405020304" pitchFamily="18" charset="0"/>
                <a:cs typeface="Times New Roman" panose="02020603050405020304" pitchFamily="18" charset="0"/>
              </a:rPr>
              <a:t>Transmitting power: Class 4 (2W) at EGSM 900, Class 1 (1W) at DCS 1800</a:t>
            </a:r>
          </a:p>
          <a:p>
            <a:pPr algn="l">
              <a:buFont typeface="Arial" panose="020B0604020202020204" pitchFamily="34" charset="0"/>
              <a:buChar char="•"/>
            </a:pPr>
            <a:r>
              <a:rPr lang="en-IN" sz="1400" b="0" i="0" dirty="0">
                <a:solidFill>
                  <a:schemeClr val="bg1"/>
                </a:solidFill>
                <a:effectLst/>
                <a:latin typeface="Times New Roman" panose="02020603050405020304" pitchFamily="18" charset="0"/>
                <a:cs typeface="Times New Roman" panose="02020603050405020304" pitchFamily="18" charset="0"/>
              </a:rPr>
              <a:t>Operating Temperature: -30ºC to +80ºC</a:t>
            </a:r>
          </a:p>
          <a:p>
            <a:pPr algn="l">
              <a:buFont typeface="Arial" panose="020B0604020202020204" pitchFamily="34" charset="0"/>
              <a:buChar char="•"/>
            </a:pPr>
            <a:r>
              <a:rPr lang="en-IN" sz="1400" b="0" i="0" dirty="0">
                <a:solidFill>
                  <a:schemeClr val="bg1"/>
                </a:solidFill>
                <a:effectLst/>
                <a:latin typeface="Times New Roman" panose="02020603050405020304" pitchFamily="18" charset="0"/>
                <a:cs typeface="Times New Roman" panose="02020603050405020304" pitchFamily="18" charset="0"/>
              </a:rPr>
              <a:t>Storage Temperature: -5ºC to +90ºC</a:t>
            </a:r>
          </a:p>
          <a:p>
            <a:pPr algn="just"/>
            <a:endParaRPr lang="en-US" sz="1600" b="1" u="sng"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0419B61-E808-4F0E-1A55-840D266883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363" y="1592661"/>
            <a:ext cx="2382835" cy="2214025"/>
          </a:xfrm>
          <a:prstGeom prst="rect">
            <a:avLst/>
          </a:prstGeom>
        </p:spPr>
      </p:pic>
    </p:spTree>
    <p:extLst>
      <p:ext uri="{BB962C8B-B14F-4D97-AF65-F5344CB8AC3E}">
        <p14:creationId xmlns:p14="http://schemas.microsoft.com/office/powerpoint/2010/main" val="463321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306187" y="1823003"/>
            <a:ext cx="5498143"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600" dirty="0">
                <a:solidFill>
                  <a:schemeClr val="bg1"/>
                </a:solidFill>
                <a:latin typeface="Times New Roman" panose="02020603050405020304" pitchFamily="18" charset="0"/>
                <a:cs typeface="Times New Roman" panose="02020603050405020304" pitchFamily="18" charset="0"/>
              </a:rPr>
              <a:t>Global Positioning System (GPS) is a satellite-based system that uses satellites and ground stations to measure and compute its position on Earth.</a:t>
            </a:r>
          </a:p>
          <a:p>
            <a:pPr algn="just"/>
            <a:r>
              <a:rPr lang="en-US" sz="1600" dirty="0">
                <a:solidFill>
                  <a:schemeClr val="bg1"/>
                </a:solidFill>
                <a:latin typeface="Times New Roman" panose="02020603050405020304" pitchFamily="18" charset="0"/>
                <a:cs typeface="Times New Roman" panose="02020603050405020304" pitchFamily="18" charset="0"/>
              </a:rPr>
              <a:t>GPS is also known as Navigation System with Time and Ranging (NAVSTAR) GPS.</a:t>
            </a:r>
          </a:p>
          <a:p>
            <a:pPr algn="just"/>
            <a:r>
              <a:rPr lang="en-US" sz="1600" dirty="0">
                <a:solidFill>
                  <a:schemeClr val="bg1"/>
                </a:solidFill>
                <a:latin typeface="Times New Roman" panose="02020603050405020304" pitchFamily="18" charset="0"/>
                <a:cs typeface="Times New Roman" panose="02020603050405020304" pitchFamily="18" charset="0"/>
              </a:rPr>
              <a:t>GPS receiver needs to receive data from at least 4 satellites for accuracy purpose. GPS receiver does not transmit any information to the satellites.</a:t>
            </a: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25532" y="308114"/>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endParaRPr lang="en-US" sz="3200" dirty="0">
              <a:solidFill>
                <a:schemeClr val="bg1"/>
              </a:solidFill>
            </a:endParaRPr>
          </a:p>
        </p:txBody>
      </p:sp>
      <p:sp>
        <p:nvSpPr>
          <p:cNvPr id="5" name="TextBox 4">
            <a:extLst>
              <a:ext uri="{FF2B5EF4-FFF2-40B4-BE49-F238E27FC236}">
                <a16:creationId xmlns:a16="http://schemas.microsoft.com/office/drawing/2014/main" id="{04E07F8F-0F57-0174-9BF7-77D1052C3216}"/>
              </a:ext>
            </a:extLst>
          </p:cNvPr>
          <p:cNvSpPr txBox="1"/>
          <p:nvPr/>
        </p:nvSpPr>
        <p:spPr>
          <a:xfrm>
            <a:off x="306187" y="1372882"/>
            <a:ext cx="4585252" cy="584775"/>
          </a:xfrm>
          <a:prstGeom prst="rect">
            <a:avLst/>
          </a:prstGeom>
          <a:noFill/>
        </p:spPr>
        <p:txBody>
          <a:bodyPr wrap="square">
            <a:spAutoFit/>
          </a:bodyPr>
          <a:lstStyle/>
          <a:p>
            <a:pPr algn="just"/>
            <a:r>
              <a:rPr lang="en-US" sz="1600" b="1" u="sng" dirty="0">
                <a:solidFill>
                  <a:schemeClr val="bg1"/>
                </a:solidFill>
                <a:latin typeface="Times New Roman" panose="02020603050405020304" pitchFamily="18" charset="0"/>
                <a:cs typeface="Times New Roman" panose="02020603050405020304" pitchFamily="18" charset="0"/>
              </a:rPr>
              <a:t>GPS MODULE</a:t>
            </a:r>
          </a:p>
          <a:p>
            <a:pPr algn="just"/>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6" name="Picture 5" descr="Techleads Gps Module Neo6 M With Control Eeprom Mwc Apm 2.5 Large Antenna:  Amazon.in: Industrial &amp; Scientific">
            <a:extLst>
              <a:ext uri="{FF2B5EF4-FFF2-40B4-BE49-F238E27FC236}">
                <a16:creationId xmlns:a16="http://schemas.microsoft.com/office/drawing/2014/main" id="{7EABD511-99EA-E70F-62B6-257556B6BC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87700" y="2047669"/>
            <a:ext cx="1643063" cy="1643063"/>
          </a:xfrm>
          <a:prstGeom prst="rect">
            <a:avLst/>
          </a:prstGeom>
          <a:noFill/>
          <a:ln>
            <a:noFill/>
          </a:ln>
        </p:spPr>
      </p:pic>
    </p:spTree>
    <p:extLst>
      <p:ext uri="{BB962C8B-B14F-4D97-AF65-F5344CB8AC3E}">
        <p14:creationId xmlns:p14="http://schemas.microsoft.com/office/powerpoint/2010/main" val="1675648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305045" y="1742661"/>
            <a:ext cx="7553249"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algn="just">
              <a:buClr>
                <a:schemeClr val="bg2"/>
              </a:buClr>
            </a:pPr>
            <a:endParaRPr lang="en-US" dirty="0">
              <a:solidFill>
                <a:schemeClr val="bg1"/>
              </a:solidFill>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25532" y="308114"/>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endParaRPr lang="en-US" sz="3200" dirty="0">
              <a:solidFill>
                <a:schemeClr val="bg1"/>
              </a:solidFill>
            </a:endParaRPr>
          </a:p>
        </p:txBody>
      </p:sp>
      <p:sp>
        <p:nvSpPr>
          <p:cNvPr id="5" name="TextBox 4">
            <a:extLst>
              <a:ext uri="{FF2B5EF4-FFF2-40B4-BE49-F238E27FC236}">
                <a16:creationId xmlns:a16="http://schemas.microsoft.com/office/drawing/2014/main" id="{04E07F8F-0F57-0174-9BF7-77D1052C3216}"/>
              </a:ext>
            </a:extLst>
          </p:cNvPr>
          <p:cNvSpPr txBox="1"/>
          <p:nvPr/>
        </p:nvSpPr>
        <p:spPr>
          <a:xfrm>
            <a:off x="305044" y="1585196"/>
            <a:ext cx="5479529" cy="3570208"/>
          </a:xfrm>
          <a:prstGeom prst="rect">
            <a:avLst/>
          </a:prstGeom>
          <a:noFill/>
        </p:spPr>
        <p:txBody>
          <a:bodyPr wrap="square">
            <a:spAutoFit/>
          </a:bodyPr>
          <a:lstStyle/>
          <a:p>
            <a:pPr algn="just"/>
            <a:r>
              <a:rPr lang="en-US" sz="1600" b="1" u="sng" dirty="0">
                <a:solidFill>
                  <a:schemeClr val="bg1"/>
                </a:solidFill>
                <a:latin typeface="Times New Roman" panose="02020603050405020304" pitchFamily="18" charset="0"/>
                <a:cs typeface="Times New Roman" panose="02020603050405020304" pitchFamily="18" charset="0"/>
              </a:rPr>
              <a:t>RF MODULE</a:t>
            </a:r>
          </a:p>
          <a:p>
            <a:pPr algn="just"/>
            <a:endParaRPr lang="en-US"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effectLst/>
                <a:latin typeface="Times New Roman" panose="02020603050405020304" pitchFamily="18" charset="0"/>
                <a:ea typeface="Times New Roman" panose="02020603050405020304" pitchFamily="18" charset="0"/>
              </a:rPr>
              <a:t>In generally, the wireless systems designer has two overriding constraints: it must operate over a certain distance and transfer a certain amount of information within a data rate. The RF modules are very small in dimension</a:t>
            </a:r>
          </a:p>
          <a:p>
            <a:pPr algn="just"/>
            <a:endParaRPr lang="en-US" sz="1600" dirty="0">
              <a:solidFill>
                <a:schemeClr val="bg1"/>
              </a:solidFill>
              <a:effectLst/>
              <a:latin typeface="Times New Roman" panose="02020603050405020304" pitchFamily="18" charset="0"/>
              <a:ea typeface="Times New Roman" panose="02020603050405020304" pitchFamily="18" charset="0"/>
            </a:endParaRPr>
          </a:p>
          <a:p>
            <a:pPr algn="l"/>
            <a:r>
              <a:rPr lang="en-IN" sz="1400" b="1" i="0" u="sng" dirty="0">
                <a:solidFill>
                  <a:schemeClr val="bg1"/>
                </a:solidFill>
                <a:effectLst/>
                <a:latin typeface="Times New Roman" panose="02020603050405020304" pitchFamily="18" charset="0"/>
                <a:cs typeface="Times New Roman" panose="02020603050405020304" pitchFamily="18" charset="0"/>
              </a:rPr>
              <a:t>Specifications RF 433MHz Receiver                      </a:t>
            </a:r>
            <a:endParaRPr lang="en-IN" sz="1400" b="0" i="0" u="sng" dirty="0">
              <a:solidFill>
                <a:schemeClr val="bg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400" b="0" i="0" dirty="0">
                <a:solidFill>
                  <a:schemeClr val="bg1"/>
                </a:solidFill>
                <a:effectLst/>
                <a:latin typeface="Times New Roman" panose="02020603050405020304" pitchFamily="18" charset="0"/>
                <a:cs typeface="Times New Roman" panose="02020603050405020304" pitchFamily="18" charset="0"/>
              </a:rPr>
              <a:t>Frequency Range:              433.92 MHz</a:t>
            </a:r>
          </a:p>
          <a:p>
            <a:pPr algn="l">
              <a:buFont typeface="Arial" panose="020B0604020202020204" pitchFamily="34" charset="0"/>
              <a:buChar char="•"/>
            </a:pPr>
            <a:r>
              <a:rPr lang="en-IN" sz="1400" b="0" i="0" dirty="0">
                <a:solidFill>
                  <a:schemeClr val="bg1"/>
                </a:solidFill>
                <a:effectLst/>
                <a:latin typeface="Times New Roman" panose="02020603050405020304" pitchFamily="18" charset="0"/>
                <a:cs typeface="Times New Roman" panose="02020603050405020304" pitchFamily="18" charset="0"/>
              </a:rPr>
              <a:t>Modulation:                        ASK</a:t>
            </a:r>
          </a:p>
          <a:p>
            <a:pPr algn="just">
              <a:buFont typeface="Arial" panose="020B0604020202020204" pitchFamily="34" charset="0"/>
              <a:buChar char="•"/>
            </a:pPr>
            <a:r>
              <a:rPr lang="en-IN" sz="1400" b="0" i="0" dirty="0">
                <a:solidFill>
                  <a:schemeClr val="bg1"/>
                </a:solidFill>
                <a:effectLst/>
                <a:latin typeface="Times New Roman" panose="02020603050405020304" pitchFamily="18" charset="0"/>
                <a:cs typeface="Times New Roman" panose="02020603050405020304" pitchFamily="18" charset="0"/>
              </a:rPr>
              <a:t>Input Voltage:                     5V       </a:t>
            </a:r>
          </a:p>
          <a:p>
            <a:pPr algn="l"/>
            <a:r>
              <a:rPr lang="en-IN" sz="1400" b="1" i="0" u="sng" dirty="0">
                <a:solidFill>
                  <a:schemeClr val="bg1"/>
                </a:solidFill>
                <a:effectLst/>
                <a:latin typeface="Times New Roman" panose="02020603050405020304" pitchFamily="18" charset="0"/>
                <a:cs typeface="Times New Roman" panose="02020603050405020304" pitchFamily="18" charset="0"/>
              </a:rPr>
              <a:t>Specifications RF 433MHz Transmitter</a:t>
            </a:r>
            <a:endParaRPr lang="en-IN" sz="1400" b="0" i="0" u="sng" dirty="0">
              <a:solidFill>
                <a:schemeClr val="bg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400" b="0" i="0" dirty="0">
                <a:solidFill>
                  <a:schemeClr val="bg1"/>
                </a:solidFill>
                <a:effectLst/>
                <a:latin typeface="Times New Roman" panose="02020603050405020304" pitchFamily="18" charset="0"/>
                <a:cs typeface="Times New Roman" panose="02020603050405020304" pitchFamily="18" charset="0"/>
              </a:rPr>
              <a:t>Frequency Range:           433.92MHz</a:t>
            </a:r>
          </a:p>
          <a:p>
            <a:pPr algn="l">
              <a:buFont typeface="Arial" panose="020B0604020202020204" pitchFamily="34" charset="0"/>
              <a:buChar char="•"/>
            </a:pPr>
            <a:r>
              <a:rPr lang="en-IN" sz="1400" b="0" i="0" dirty="0">
                <a:solidFill>
                  <a:schemeClr val="bg1"/>
                </a:solidFill>
                <a:effectLst/>
                <a:latin typeface="Times New Roman" panose="02020603050405020304" pitchFamily="18" charset="0"/>
                <a:cs typeface="Times New Roman" panose="02020603050405020304" pitchFamily="18" charset="0"/>
              </a:rPr>
              <a:t>Input Voltage:                  3-12V</a:t>
            </a:r>
          </a:p>
          <a:p>
            <a:pPr algn="just"/>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6" name="Picture 5" descr="RF Module Pin Diagram, RF Transmitter and RF Receiver PinOut">
            <a:extLst>
              <a:ext uri="{FF2B5EF4-FFF2-40B4-BE49-F238E27FC236}">
                <a16:creationId xmlns:a16="http://schemas.microsoft.com/office/drawing/2014/main" id="{A4F5913B-0AF6-01FF-629B-601D79215FAA}"/>
              </a:ext>
            </a:extLst>
          </p:cNvPr>
          <p:cNvPicPr>
            <a:picLocks noChangeAspect="1"/>
          </p:cNvPicPr>
          <p:nvPr/>
        </p:nvPicPr>
        <p:blipFill>
          <a:blip r:embed="rId3" cstate="print"/>
          <a:srcRect l="2656" t="4167" r="2500" b="8750"/>
          <a:stretch>
            <a:fillRect/>
          </a:stretch>
        </p:blipFill>
        <p:spPr bwMode="auto">
          <a:xfrm>
            <a:off x="5864887" y="1569507"/>
            <a:ext cx="2974068" cy="1674839"/>
          </a:xfrm>
          <a:prstGeom prst="rect">
            <a:avLst/>
          </a:prstGeom>
          <a:noFill/>
          <a:ln w="9525">
            <a:noFill/>
            <a:miter lim="800000"/>
            <a:headEnd/>
            <a:tailEnd/>
          </a:ln>
        </p:spPr>
      </p:pic>
    </p:spTree>
    <p:extLst>
      <p:ext uri="{BB962C8B-B14F-4D97-AF65-F5344CB8AC3E}">
        <p14:creationId xmlns:p14="http://schemas.microsoft.com/office/powerpoint/2010/main" val="243724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939" y="3690730"/>
            <a:ext cx="8266364" cy="660043"/>
          </a:xfrm>
        </p:spPr>
        <p:txBody>
          <a:bodyPr>
            <a:normAutofit fontScale="90000"/>
          </a:bodyPr>
          <a:lstStyle/>
          <a:p>
            <a:r>
              <a:rPr lang="en-US" b="1" dirty="0"/>
              <a:t>AUTOMATIC BORDER CROSSING DETECTION AND NAVIGATION FOR FISHING VESSELS</a:t>
            </a:r>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305045" y="1682340"/>
            <a:ext cx="4412729"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600" dirty="0">
                <a:solidFill>
                  <a:schemeClr val="bg1"/>
                </a:solidFill>
                <a:latin typeface="Times New Roman" panose="02020603050405020304" pitchFamily="18" charset="0"/>
                <a:cs typeface="Times New Roman" panose="02020603050405020304" pitchFamily="18" charset="0"/>
              </a:rPr>
              <a:t>L293D is a typical Motor driver or Motor Driver IC which allows DC motor to drive on either direction. L293D is a 16-pin IC which can control a set of two DC motors simultaneously in any direction. It means that you can control two </a:t>
            </a:r>
            <a:r>
              <a:rPr lang="en-US" sz="1600"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DC motor</a:t>
            </a:r>
            <a:r>
              <a:rPr lang="en-US" sz="1600" dirty="0">
                <a:solidFill>
                  <a:schemeClr val="bg1"/>
                </a:solidFill>
                <a:latin typeface="Times New Roman" panose="02020603050405020304" pitchFamily="18" charset="0"/>
                <a:cs typeface="Times New Roman" panose="02020603050405020304" pitchFamily="18" charset="0"/>
              </a:rPr>
              <a:t> with a single L293D IC. Dual H-bridge </a:t>
            </a:r>
            <a:r>
              <a:rPr lang="en-US" sz="1600" i="1" dirty="0">
                <a:solidFill>
                  <a:schemeClr val="bg1"/>
                </a:solidFill>
                <a:latin typeface="Times New Roman" panose="02020603050405020304" pitchFamily="18" charset="0"/>
                <a:cs typeface="Times New Roman" panose="02020603050405020304" pitchFamily="18" charset="0"/>
              </a:rPr>
              <a:t>Motor Driver integrated circuit</a:t>
            </a:r>
            <a:r>
              <a:rPr lang="en-US" sz="1600" dirty="0">
                <a:solidFill>
                  <a:schemeClr val="bg1"/>
                </a:solidFill>
                <a:latin typeface="Times New Roman" panose="02020603050405020304" pitchFamily="18" charset="0"/>
                <a:cs typeface="Times New Roman" panose="02020603050405020304" pitchFamily="18" charset="0"/>
              </a:rPr>
              <a:t> (</a:t>
            </a:r>
            <a:r>
              <a:rPr lang="en-US" sz="1600" i="1" dirty="0">
                <a:solidFill>
                  <a:schemeClr val="bg1"/>
                </a:solidFill>
                <a:latin typeface="Times New Roman" panose="02020603050405020304" pitchFamily="18" charset="0"/>
                <a:cs typeface="Times New Roman" panose="02020603050405020304" pitchFamily="18" charset="0"/>
              </a:rPr>
              <a:t>IC</a:t>
            </a:r>
            <a:r>
              <a:rPr lang="en-US" sz="1600" dirty="0">
                <a:solidFill>
                  <a:schemeClr val="bg1"/>
                </a:solidFill>
                <a:latin typeface="Times New Roman" panose="02020603050405020304" pitchFamily="18" charset="0"/>
                <a:cs typeface="Times New Roman" panose="02020603050405020304" pitchFamily="18" charset="0"/>
              </a:rPr>
              <a:t>).</a:t>
            </a: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25532" y="308114"/>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endParaRPr lang="en-US" sz="3200" dirty="0">
              <a:solidFill>
                <a:schemeClr val="bg1"/>
              </a:solidFill>
            </a:endParaRPr>
          </a:p>
        </p:txBody>
      </p:sp>
      <p:sp>
        <p:nvSpPr>
          <p:cNvPr id="5" name="TextBox 4">
            <a:extLst>
              <a:ext uri="{FF2B5EF4-FFF2-40B4-BE49-F238E27FC236}">
                <a16:creationId xmlns:a16="http://schemas.microsoft.com/office/drawing/2014/main" id="{04E07F8F-0F57-0174-9BF7-77D1052C3216}"/>
              </a:ext>
            </a:extLst>
          </p:cNvPr>
          <p:cNvSpPr txBox="1"/>
          <p:nvPr/>
        </p:nvSpPr>
        <p:spPr>
          <a:xfrm>
            <a:off x="305045" y="1389953"/>
            <a:ext cx="4585252" cy="584775"/>
          </a:xfrm>
          <a:prstGeom prst="rect">
            <a:avLst/>
          </a:prstGeom>
          <a:noFill/>
        </p:spPr>
        <p:txBody>
          <a:bodyPr wrap="square">
            <a:spAutoFit/>
          </a:bodyPr>
          <a:lstStyle/>
          <a:p>
            <a:pPr algn="just"/>
            <a:r>
              <a:rPr lang="en-US" sz="1600" b="1" u="sng" dirty="0">
                <a:solidFill>
                  <a:schemeClr val="bg1"/>
                </a:solidFill>
                <a:latin typeface="Times New Roman" panose="02020603050405020304" pitchFamily="18" charset="0"/>
                <a:cs typeface="Times New Roman" panose="02020603050405020304" pitchFamily="18" charset="0"/>
              </a:rPr>
              <a:t>MOTOR DRIVER</a:t>
            </a:r>
          </a:p>
          <a:p>
            <a:pPr algn="just"/>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8C49DA3-F0B3-C747-3839-BDB46DC444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1920" y="1592589"/>
            <a:ext cx="3689936" cy="2917995"/>
          </a:xfrm>
          <a:prstGeom prst="rect">
            <a:avLst/>
          </a:prstGeom>
        </p:spPr>
      </p:pic>
    </p:spTree>
    <p:extLst>
      <p:ext uri="{BB962C8B-B14F-4D97-AF65-F5344CB8AC3E}">
        <p14:creationId xmlns:p14="http://schemas.microsoft.com/office/powerpoint/2010/main" val="4162615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306187" y="2367793"/>
            <a:ext cx="4412729"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600" dirty="0">
                <a:solidFill>
                  <a:schemeClr val="bg1"/>
                </a:solidFill>
                <a:latin typeface="Times New Roman" panose="02020603050405020304" pitchFamily="18" charset="0"/>
                <a:cs typeface="Times New Roman" panose="02020603050405020304" pitchFamily="18" charset="0"/>
              </a:rPr>
              <a:t>A machine that converts D.C power into mechanical power is known as a </a:t>
            </a:r>
            <a:r>
              <a:rPr lang="en-US" sz="1600" dirty="0" err="1">
                <a:solidFill>
                  <a:schemeClr val="bg1"/>
                </a:solidFill>
                <a:latin typeface="Times New Roman" panose="02020603050405020304" pitchFamily="18" charset="0"/>
                <a:cs typeface="Times New Roman" panose="02020603050405020304" pitchFamily="18" charset="0"/>
              </a:rPr>
              <a:t>d.c.</a:t>
            </a:r>
            <a:r>
              <a:rPr lang="en-US" sz="1600" dirty="0">
                <a:solidFill>
                  <a:schemeClr val="bg1"/>
                </a:solidFill>
                <a:latin typeface="Times New Roman" panose="02020603050405020304" pitchFamily="18" charset="0"/>
                <a:cs typeface="Times New Roman" panose="02020603050405020304" pitchFamily="18" charset="0"/>
              </a:rPr>
              <a:t> motor. Its operation is based on the principle that when a current carrying conductor is placed in a magnetic field, the conductor experiences a mechanical force. The direction of this force is given by Fleming’s left hand rule and magnitude is given by;</a:t>
            </a:r>
          </a:p>
          <a:p>
            <a:pPr algn="just"/>
            <a:r>
              <a:rPr lang="en-US" sz="1600" dirty="0">
                <a:solidFill>
                  <a:schemeClr val="bg1"/>
                </a:solidFill>
                <a:latin typeface="Times New Roman" panose="02020603050405020304" pitchFamily="18" charset="0"/>
                <a:cs typeface="Times New Roman" panose="02020603050405020304" pitchFamily="18" charset="0"/>
              </a:rPr>
              <a:t> F = </a:t>
            </a:r>
            <a:r>
              <a:rPr lang="en-US" sz="1600" dirty="0" err="1">
                <a:solidFill>
                  <a:schemeClr val="bg1"/>
                </a:solidFill>
                <a:latin typeface="Times New Roman" panose="02020603050405020304" pitchFamily="18" charset="0"/>
                <a:cs typeface="Times New Roman" panose="02020603050405020304" pitchFamily="18" charset="0"/>
              </a:rPr>
              <a:t>BIl</a:t>
            </a:r>
            <a:r>
              <a:rPr lang="en-US" sz="1600" dirty="0">
                <a:solidFill>
                  <a:schemeClr val="bg1"/>
                </a:solidFill>
                <a:latin typeface="Times New Roman" panose="02020603050405020304" pitchFamily="18" charset="0"/>
                <a:cs typeface="Times New Roman" panose="02020603050405020304" pitchFamily="18" charset="0"/>
              </a:rPr>
              <a:t> newton’s </a:t>
            </a:r>
          </a:p>
          <a:p>
            <a:pPr algn="just"/>
            <a:r>
              <a:rPr lang="en-US" sz="1600" dirty="0">
                <a:solidFill>
                  <a:schemeClr val="bg1"/>
                </a:solidFill>
                <a:latin typeface="Times New Roman" panose="02020603050405020304" pitchFamily="18" charset="0"/>
                <a:cs typeface="Times New Roman" panose="02020603050405020304" pitchFamily="18" charset="0"/>
              </a:rPr>
              <a:t>Basically, there is no constructional difference between a  D.C. motor and a D.C. generator. The same D.C. machine can be run as a generator or motor.</a:t>
            </a:r>
          </a:p>
          <a:p>
            <a:pPr algn="just"/>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25532" y="308114"/>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endParaRPr lang="en-US" sz="3200" dirty="0">
              <a:solidFill>
                <a:schemeClr val="bg1"/>
              </a:solidFill>
            </a:endParaRPr>
          </a:p>
        </p:txBody>
      </p:sp>
      <p:sp>
        <p:nvSpPr>
          <p:cNvPr id="5" name="TextBox 4">
            <a:extLst>
              <a:ext uri="{FF2B5EF4-FFF2-40B4-BE49-F238E27FC236}">
                <a16:creationId xmlns:a16="http://schemas.microsoft.com/office/drawing/2014/main" id="{04E07F8F-0F57-0174-9BF7-77D1052C3216}"/>
              </a:ext>
            </a:extLst>
          </p:cNvPr>
          <p:cNvSpPr txBox="1"/>
          <p:nvPr/>
        </p:nvSpPr>
        <p:spPr>
          <a:xfrm>
            <a:off x="315166" y="1432517"/>
            <a:ext cx="4585252" cy="584775"/>
          </a:xfrm>
          <a:prstGeom prst="rect">
            <a:avLst/>
          </a:prstGeom>
          <a:noFill/>
        </p:spPr>
        <p:txBody>
          <a:bodyPr wrap="square">
            <a:spAutoFit/>
          </a:bodyPr>
          <a:lstStyle/>
          <a:p>
            <a:pPr algn="just"/>
            <a:r>
              <a:rPr lang="en-US" sz="1600" b="1" u="sng" dirty="0">
                <a:solidFill>
                  <a:schemeClr val="bg1"/>
                </a:solidFill>
                <a:latin typeface="Times New Roman" panose="02020603050405020304" pitchFamily="18" charset="0"/>
                <a:cs typeface="Times New Roman" panose="02020603050405020304" pitchFamily="18" charset="0"/>
              </a:rPr>
              <a:t>DC MOTOR</a:t>
            </a:r>
          </a:p>
          <a:p>
            <a:pPr algn="just"/>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7" descr="C:\Users\khajamoddint\Downloads\dc motor.jpg">
            <a:extLst>
              <a:ext uri="{FF2B5EF4-FFF2-40B4-BE49-F238E27FC236}">
                <a16:creationId xmlns:a16="http://schemas.microsoft.com/office/drawing/2014/main" id="{76FF59BB-D97A-2496-24D8-FBBB27231857}"/>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7861" y="2179983"/>
            <a:ext cx="3061251" cy="2146852"/>
          </a:xfrm>
          <a:prstGeom prst="rect">
            <a:avLst/>
          </a:prstGeom>
          <a:noFill/>
          <a:ln>
            <a:noFill/>
          </a:ln>
        </p:spPr>
      </p:pic>
    </p:spTree>
    <p:extLst>
      <p:ext uri="{BB962C8B-B14F-4D97-AF65-F5344CB8AC3E}">
        <p14:creationId xmlns:p14="http://schemas.microsoft.com/office/powerpoint/2010/main" val="895383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306187" y="2306707"/>
            <a:ext cx="5498143"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buzzer or beeper is an audio signaling device, which may be mechanical, electromechanical, or piezoelectric. Typical uses of buzzers and beepers include alarm devices, timers and confirmation of user input such as a mouse click or keystroke. Buzzer is an integrated structure of electronic transducers, DC power supply, widely used in computers, printers, copiers, alarms, electronic toys, automotive electronic equipment, telephones, timers and other electronic products for sound devices. Active buzzer 5V Rated power can be directly connected to a continuous sound, this section dedicated sensor expansion module and the board in combination, can complete a simple circuit design, to "plug and play.</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25532" y="308114"/>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endParaRPr lang="en-US" sz="3200" dirty="0">
              <a:solidFill>
                <a:schemeClr val="bg1"/>
              </a:solidFill>
            </a:endParaRPr>
          </a:p>
        </p:txBody>
      </p:sp>
      <p:sp>
        <p:nvSpPr>
          <p:cNvPr id="5" name="TextBox 4">
            <a:extLst>
              <a:ext uri="{FF2B5EF4-FFF2-40B4-BE49-F238E27FC236}">
                <a16:creationId xmlns:a16="http://schemas.microsoft.com/office/drawing/2014/main" id="{04E07F8F-0F57-0174-9BF7-77D1052C3216}"/>
              </a:ext>
            </a:extLst>
          </p:cNvPr>
          <p:cNvSpPr txBox="1"/>
          <p:nvPr/>
        </p:nvSpPr>
        <p:spPr>
          <a:xfrm>
            <a:off x="306187" y="1372882"/>
            <a:ext cx="4585252" cy="584775"/>
          </a:xfrm>
          <a:prstGeom prst="rect">
            <a:avLst/>
          </a:prstGeom>
          <a:noFill/>
        </p:spPr>
        <p:txBody>
          <a:bodyPr wrap="square">
            <a:spAutoFit/>
          </a:bodyPr>
          <a:lstStyle/>
          <a:p>
            <a:pPr algn="just"/>
            <a:r>
              <a:rPr lang="en-US" sz="1600" b="1" u="sng" dirty="0">
                <a:solidFill>
                  <a:schemeClr val="bg1"/>
                </a:solidFill>
                <a:latin typeface="Times New Roman" panose="02020603050405020304" pitchFamily="18" charset="0"/>
                <a:cs typeface="Times New Roman" panose="02020603050405020304" pitchFamily="18" charset="0"/>
              </a:rPr>
              <a:t>BUZZER</a:t>
            </a:r>
          </a:p>
          <a:p>
            <a:pPr algn="just"/>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EB233FD-CE91-3F9B-9225-5EEE6EB42FCB}"/>
              </a:ext>
            </a:extLst>
          </p:cNvPr>
          <p:cNvPicPr>
            <a:picLocks noChangeAspect="1"/>
          </p:cNvPicPr>
          <p:nvPr/>
        </p:nvPicPr>
        <p:blipFill>
          <a:blip r:embed="rId3"/>
          <a:stretch>
            <a:fillRect/>
          </a:stretch>
        </p:blipFill>
        <p:spPr>
          <a:xfrm>
            <a:off x="6083990" y="2172851"/>
            <a:ext cx="2343150" cy="1952625"/>
          </a:xfrm>
          <a:prstGeom prst="rect">
            <a:avLst/>
          </a:prstGeom>
        </p:spPr>
      </p:pic>
    </p:spTree>
    <p:extLst>
      <p:ext uri="{BB962C8B-B14F-4D97-AF65-F5344CB8AC3E}">
        <p14:creationId xmlns:p14="http://schemas.microsoft.com/office/powerpoint/2010/main" val="3287501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364680" y="2153478"/>
            <a:ext cx="7553249"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indent="0">
              <a:lnSpc>
                <a:spcPct val="150000"/>
              </a:lnSpc>
              <a:spcBef>
                <a:spcPts val="0"/>
              </a:spcBef>
              <a:spcAft>
                <a:spcPts val="800"/>
              </a:spcAft>
              <a:buNone/>
            </a:pP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78540" y="343729"/>
            <a:ext cx="7122798" cy="8133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US" sz="2800" dirty="0">
                <a:solidFill>
                  <a:schemeClr val="bg1"/>
                </a:solidFill>
              </a:rPr>
              <a:t>HARDWARE IMPLEMENTATION</a:t>
            </a:r>
          </a:p>
        </p:txBody>
      </p:sp>
      <p:pic>
        <p:nvPicPr>
          <p:cNvPr id="6" name="Picture 5">
            <a:extLst>
              <a:ext uri="{FF2B5EF4-FFF2-40B4-BE49-F238E27FC236}">
                <a16:creationId xmlns:a16="http://schemas.microsoft.com/office/drawing/2014/main" id="{A36AAF22-66B5-4F86-BFAC-4F6C5696BC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314" y="1649326"/>
            <a:ext cx="4366347" cy="2684136"/>
          </a:xfrm>
          <a:prstGeom prst="rect">
            <a:avLst/>
          </a:prstGeom>
        </p:spPr>
      </p:pic>
      <p:pic>
        <p:nvPicPr>
          <p:cNvPr id="10" name="Picture 9">
            <a:extLst>
              <a:ext uri="{FF2B5EF4-FFF2-40B4-BE49-F238E27FC236}">
                <a16:creationId xmlns:a16="http://schemas.microsoft.com/office/drawing/2014/main" id="{4DE66981-0CBB-2507-2D91-CDACF3629C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2818" y="1649327"/>
            <a:ext cx="3796502" cy="2684135"/>
          </a:xfrm>
          <a:prstGeom prst="rect">
            <a:avLst/>
          </a:prstGeom>
        </p:spPr>
      </p:pic>
    </p:spTree>
    <p:extLst>
      <p:ext uri="{BB962C8B-B14F-4D97-AF65-F5344CB8AC3E}">
        <p14:creationId xmlns:p14="http://schemas.microsoft.com/office/powerpoint/2010/main" val="798516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364680" y="2153478"/>
            <a:ext cx="8023946"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0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implementation of automatic border crossing detection and navigation for fishing vessels using above hardware prototype:</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Input Stage: The input stage consists of battery power supply to power up the kit and to fetch and detect the latitudes and longitudes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throug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GPS module.</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predefined latitudes and longitudes are stored in the memory as a primary input. </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Arduino is the heart of the system which receives coordinates through the GPS module and compare with predefined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coordinates.when</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ever the fetched coordinates exceeds the predefined coordinates then the system enters into output stage.</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78540" y="343729"/>
            <a:ext cx="7122798" cy="8133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endParaRPr lang="en-US" sz="2800" dirty="0">
              <a:solidFill>
                <a:schemeClr val="bg1"/>
              </a:solidFill>
            </a:endParaRPr>
          </a:p>
        </p:txBody>
      </p:sp>
      <p:sp>
        <p:nvSpPr>
          <p:cNvPr id="3" name="Text Placeholder 2">
            <a:extLst>
              <a:ext uri="{FF2B5EF4-FFF2-40B4-BE49-F238E27FC236}">
                <a16:creationId xmlns:a16="http://schemas.microsoft.com/office/drawing/2014/main" id="{A6C627D1-166F-657E-87A4-1B898FCF4D45}"/>
              </a:ext>
            </a:extLst>
          </p:cNvPr>
          <p:cNvSpPr txBox="1">
            <a:spLocks/>
          </p:cNvSpPr>
          <p:nvPr/>
        </p:nvSpPr>
        <p:spPr>
          <a:xfrm>
            <a:off x="437566" y="2213113"/>
            <a:ext cx="7553249" cy="2464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indent="0">
              <a:lnSpc>
                <a:spcPct val="150000"/>
              </a:lnSpc>
              <a:spcBef>
                <a:spcPts val="0"/>
              </a:spcBef>
              <a:spcAft>
                <a:spcPts val="800"/>
              </a:spcAft>
              <a:buNone/>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50559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C53429-8C24-F91E-F74F-0B3C12E8B470}"/>
              </a:ext>
            </a:extLst>
          </p:cNvPr>
          <p:cNvSpPr txBox="1"/>
          <p:nvPr/>
        </p:nvSpPr>
        <p:spPr>
          <a:xfrm>
            <a:off x="536712" y="2076829"/>
            <a:ext cx="7215809" cy="1697901"/>
          </a:xfrm>
          <a:prstGeom prst="rect">
            <a:avLst/>
          </a:prstGeom>
          <a:noFill/>
        </p:spPr>
        <p:txBody>
          <a:bodyPr wrap="square">
            <a:spAutoFit/>
          </a:bodyPr>
          <a:lstStyle/>
          <a:p>
            <a:pPr algn="just">
              <a:spcAft>
                <a:spcPts val="10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Output Stage: The output stage includes various output devices such as buzzer whenever the coordinates exceeds the predefined coordinates the buzzer will go high and gives beep sound and an SMS alert along with the exact locations of the system  has been sent to registered mobile number through GSM module.</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Control stage: After all this the system automatically navigates and come back into our surroundings where the condition doesn’t exist without any human involvement.</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7684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18DDC4-94E7-A4EA-D2AE-A922E2935818}"/>
              </a:ext>
            </a:extLst>
          </p:cNvPr>
          <p:cNvSpPr txBox="1"/>
          <p:nvPr/>
        </p:nvSpPr>
        <p:spPr>
          <a:xfrm>
            <a:off x="340210" y="497821"/>
            <a:ext cx="4585252" cy="523220"/>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RESULTS</a:t>
            </a:r>
            <a:endParaRPr lang="en-IN" sz="2800" dirty="0"/>
          </a:p>
        </p:txBody>
      </p:sp>
      <p:sp>
        <p:nvSpPr>
          <p:cNvPr id="10" name="TextBox 9">
            <a:extLst>
              <a:ext uri="{FF2B5EF4-FFF2-40B4-BE49-F238E27FC236}">
                <a16:creationId xmlns:a16="http://schemas.microsoft.com/office/drawing/2014/main" id="{18D61FC9-FFB0-CD7B-FFB8-C46D4C879BD1}"/>
              </a:ext>
            </a:extLst>
          </p:cNvPr>
          <p:cNvSpPr txBox="1"/>
          <p:nvPr/>
        </p:nvSpPr>
        <p:spPr>
          <a:xfrm>
            <a:off x="4837043" y="4062655"/>
            <a:ext cx="4585252" cy="646331"/>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Shows exact location with latitudes and longitudes of the place</a:t>
            </a:r>
            <a:endParaRPr lang="en-IN" dirty="0"/>
          </a:p>
        </p:txBody>
      </p:sp>
      <p:sp>
        <p:nvSpPr>
          <p:cNvPr id="12" name="TextBox 11">
            <a:extLst>
              <a:ext uri="{FF2B5EF4-FFF2-40B4-BE49-F238E27FC236}">
                <a16:creationId xmlns:a16="http://schemas.microsoft.com/office/drawing/2014/main" id="{5E62DE74-0FD2-5BD7-8472-90CD20A16225}"/>
              </a:ext>
            </a:extLst>
          </p:cNvPr>
          <p:cNvSpPr txBox="1"/>
          <p:nvPr/>
        </p:nvSpPr>
        <p:spPr>
          <a:xfrm>
            <a:off x="419723" y="4062655"/>
            <a:ext cx="4724400" cy="646331"/>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Sends an alert msg with location and the </a:t>
            </a:r>
          </a:p>
          <a:p>
            <a:r>
              <a:rPr lang="en-US" dirty="0">
                <a:solidFill>
                  <a:schemeClr val="bg1"/>
                </a:solidFill>
                <a:latin typeface="Times New Roman" panose="02020603050405020304" pitchFamily="18" charset="0"/>
                <a:cs typeface="Times New Roman" panose="02020603050405020304" pitchFamily="18" charset="0"/>
              </a:rPr>
              <a:t>buzzer makes beep sound alert.</a:t>
            </a:r>
            <a:endParaRPr lang="en-IN" dirty="0"/>
          </a:p>
        </p:txBody>
      </p:sp>
      <p:pic>
        <p:nvPicPr>
          <p:cNvPr id="8" name="Picture 7">
            <a:extLst>
              <a:ext uri="{FF2B5EF4-FFF2-40B4-BE49-F238E27FC236}">
                <a16:creationId xmlns:a16="http://schemas.microsoft.com/office/drawing/2014/main" id="{7422B43E-B919-D5C1-15E5-77F017C099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7460" y="1457740"/>
            <a:ext cx="1992176" cy="2551258"/>
          </a:xfrm>
          <a:prstGeom prst="rect">
            <a:avLst/>
          </a:prstGeom>
        </p:spPr>
      </p:pic>
      <p:pic>
        <p:nvPicPr>
          <p:cNvPr id="14" name="Picture 13">
            <a:extLst>
              <a:ext uri="{FF2B5EF4-FFF2-40B4-BE49-F238E27FC236}">
                <a16:creationId xmlns:a16="http://schemas.microsoft.com/office/drawing/2014/main" id="{EA389ED0-D35D-A606-7DC9-3FCCABBB51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92" y="1457740"/>
            <a:ext cx="3389303" cy="2551258"/>
          </a:xfrm>
          <a:prstGeom prst="rect">
            <a:avLst/>
          </a:prstGeom>
        </p:spPr>
      </p:pic>
    </p:spTree>
    <p:extLst>
      <p:ext uri="{BB962C8B-B14F-4D97-AF65-F5344CB8AC3E}">
        <p14:creationId xmlns:p14="http://schemas.microsoft.com/office/powerpoint/2010/main" val="909327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364680" y="2153478"/>
            <a:ext cx="7553249"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indent="0">
              <a:lnSpc>
                <a:spcPct val="150000"/>
              </a:lnSpc>
              <a:spcBef>
                <a:spcPts val="0"/>
              </a:spcBef>
              <a:spcAft>
                <a:spcPts val="800"/>
              </a:spcAft>
              <a:buNone/>
            </a:pPr>
            <a:r>
              <a:rPr lang="en-IN"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Find the live location of fisherman </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Give early alerts at border crossing time </a:t>
            </a:r>
          </a:p>
          <a:p>
            <a:pPr marL="342900" marR="0" lvl="0" indent="-342900">
              <a:lnSpc>
                <a:spcPct val="150000"/>
              </a:lnSpc>
              <a:spcBef>
                <a:spcPts val="0"/>
              </a:spcBef>
              <a:spcAft>
                <a:spcPts val="800"/>
              </a:spcAft>
              <a:buFont typeface="Symbol" panose="05050102010706020507" pitchFamily="18" charset="2"/>
              <a:buChar char=""/>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Low cost </a:t>
            </a:r>
          </a:p>
          <a:p>
            <a:pPr marL="0" marR="0" indent="0">
              <a:lnSpc>
                <a:spcPct val="150000"/>
              </a:lnSpc>
              <a:spcBef>
                <a:spcPts val="0"/>
              </a:spcBef>
              <a:spcAft>
                <a:spcPts val="800"/>
              </a:spcAft>
              <a:buNone/>
            </a:pPr>
            <a:r>
              <a:rPr lang="en-IN"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Boats</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Army</a:t>
            </a:r>
          </a:p>
          <a:p>
            <a:pPr marL="342900" marR="0" lvl="0" indent="-342900">
              <a:lnSpc>
                <a:spcPct val="150000"/>
              </a:lnSpc>
              <a:spcBef>
                <a:spcPts val="0"/>
              </a:spcBef>
              <a:spcAft>
                <a:spcPts val="800"/>
              </a:spcAft>
              <a:buFont typeface="Symbol" panose="05050102010706020507" pitchFamily="18" charset="2"/>
              <a:buChar char=""/>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Navy boats</a:t>
            </a: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78540" y="343729"/>
            <a:ext cx="7122798" cy="8133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US" sz="2800" dirty="0">
                <a:solidFill>
                  <a:schemeClr val="bg1"/>
                </a:solidFill>
              </a:rPr>
              <a:t>ADVANTAGES AND APPLICATIONS</a:t>
            </a:r>
          </a:p>
        </p:txBody>
      </p:sp>
      <p:sp>
        <p:nvSpPr>
          <p:cNvPr id="3" name="Text Placeholder 2">
            <a:extLst>
              <a:ext uri="{FF2B5EF4-FFF2-40B4-BE49-F238E27FC236}">
                <a16:creationId xmlns:a16="http://schemas.microsoft.com/office/drawing/2014/main" id="{A6C627D1-166F-657E-87A4-1B898FCF4D45}"/>
              </a:ext>
            </a:extLst>
          </p:cNvPr>
          <p:cNvSpPr txBox="1">
            <a:spLocks/>
          </p:cNvSpPr>
          <p:nvPr/>
        </p:nvSpPr>
        <p:spPr>
          <a:xfrm>
            <a:off x="364679" y="2153478"/>
            <a:ext cx="7553249"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indent="0">
              <a:lnSpc>
                <a:spcPct val="150000"/>
              </a:lnSpc>
              <a:spcBef>
                <a:spcPts val="0"/>
              </a:spcBef>
              <a:spcAft>
                <a:spcPts val="800"/>
              </a:spcAft>
              <a:buNone/>
            </a:pPr>
            <a:r>
              <a:rPr lang="en-IN"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Find the live location of fisherman </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Give early alerts at border crossing time </a:t>
            </a:r>
          </a:p>
          <a:p>
            <a:pPr marL="342900" marR="0" lvl="0" indent="-342900">
              <a:lnSpc>
                <a:spcPct val="150000"/>
              </a:lnSpc>
              <a:spcBef>
                <a:spcPts val="0"/>
              </a:spcBef>
              <a:spcAft>
                <a:spcPts val="800"/>
              </a:spcAft>
              <a:buFont typeface="Symbol" panose="05050102010706020507" pitchFamily="18" charset="2"/>
              <a:buChar char=""/>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Low cost </a:t>
            </a:r>
          </a:p>
          <a:p>
            <a:pPr marL="0" marR="0" indent="0">
              <a:lnSpc>
                <a:spcPct val="150000"/>
              </a:lnSpc>
              <a:spcBef>
                <a:spcPts val="0"/>
              </a:spcBef>
              <a:spcAft>
                <a:spcPts val="800"/>
              </a:spcAft>
              <a:buNone/>
            </a:pPr>
            <a:r>
              <a:rPr lang="en-IN"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Boats</a:t>
            </a:r>
          </a:p>
          <a:p>
            <a:pPr marL="342900" marR="0" lvl="0" indent="-342900">
              <a:lnSpc>
                <a:spcPct val="150000"/>
              </a:lnSpc>
              <a:spcBef>
                <a:spcPts val="0"/>
              </a:spcBef>
              <a:spcAft>
                <a:spcPts val="0"/>
              </a:spcAft>
              <a:buFont typeface="Symbol" panose="05050102010706020507" pitchFamily="18" charset="2"/>
              <a:buChar char=""/>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Army</a:t>
            </a:r>
          </a:p>
          <a:p>
            <a:pPr marL="342900" marR="0" lvl="0" indent="-342900">
              <a:lnSpc>
                <a:spcPct val="150000"/>
              </a:lnSpc>
              <a:spcBef>
                <a:spcPts val="0"/>
              </a:spcBef>
              <a:spcAft>
                <a:spcPts val="800"/>
              </a:spcAft>
              <a:buFont typeface="Symbol" panose="05050102010706020507" pitchFamily="18" charset="2"/>
              <a:buChar char=""/>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Navy boats</a:t>
            </a:r>
          </a:p>
        </p:txBody>
      </p:sp>
    </p:spTree>
    <p:extLst>
      <p:ext uri="{BB962C8B-B14F-4D97-AF65-F5344CB8AC3E}">
        <p14:creationId xmlns:p14="http://schemas.microsoft.com/office/powerpoint/2010/main" val="1639500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18906" y="286579"/>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US" sz="3200" dirty="0">
                <a:solidFill>
                  <a:schemeClr val="bg1"/>
                </a:solidFill>
              </a:rPr>
              <a:t>CONCLUSION</a:t>
            </a:r>
            <a:endParaRPr lang="en-US" sz="3600" dirty="0">
              <a:solidFill>
                <a:schemeClr val="bg1"/>
              </a:solidFill>
            </a:endParaRPr>
          </a:p>
        </p:txBody>
      </p:sp>
      <p:sp>
        <p:nvSpPr>
          <p:cNvPr id="3" name="TextBox 2">
            <a:extLst>
              <a:ext uri="{FF2B5EF4-FFF2-40B4-BE49-F238E27FC236}">
                <a16:creationId xmlns:a16="http://schemas.microsoft.com/office/drawing/2014/main" id="{06D1B60E-B608-E872-2228-B0BAED467956}"/>
              </a:ext>
            </a:extLst>
          </p:cNvPr>
          <p:cNvSpPr txBox="1"/>
          <p:nvPr/>
        </p:nvSpPr>
        <p:spPr>
          <a:xfrm>
            <a:off x="510208" y="1627817"/>
            <a:ext cx="7096539" cy="1525418"/>
          </a:xfrm>
          <a:prstGeom prst="rect">
            <a:avLst/>
          </a:prstGeom>
          <a:noFill/>
        </p:spPr>
        <p:txBody>
          <a:bodyPr wrap="square">
            <a:spAutoFit/>
          </a:bodyPr>
          <a:lstStyle/>
          <a:p>
            <a:pPr marL="0" indent="0" algn="just">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Thus the fishermen can easily identify the national sea borders and therefore prevents them from entering their area. Thus saving their lives and providing good relationship with the neighboring countries. Also, the piracy of ship can be easily brought under control.</a:t>
            </a:r>
          </a:p>
        </p:txBody>
      </p:sp>
    </p:spTree>
    <p:extLst>
      <p:ext uri="{BB962C8B-B14F-4D97-AF65-F5344CB8AC3E}">
        <p14:creationId xmlns:p14="http://schemas.microsoft.com/office/powerpoint/2010/main" val="4079336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18906" y="286579"/>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US" sz="3200" dirty="0">
                <a:solidFill>
                  <a:schemeClr val="bg1"/>
                </a:solidFill>
              </a:rPr>
              <a:t>REFERENCES</a:t>
            </a:r>
            <a:endParaRPr lang="en-US" sz="3600" dirty="0">
              <a:solidFill>
                <a:schemeClr val="bg1"/>
              </a:solidFill>
            </a:endParaRPr>
          </a:p>
        </p:txBody>
      </p:sp>
      <p:sp>
        <p:nvSpPr>
          <p:cNvPr id="3" name="TextBox 2">
            <a:extLst>
              <a:ext uri="{FF2B5EF4-FFF2-40B4-BE49-F238E27FC236}">
                <a16:creationId xmlns:a16="http://schemas.microsoft.com/office/drawing/2014/main" id="{7F5F9DAE-749F-FCD0-8F8F-117C2A4DF73A}"/>
              </a:ext>
            </a:extLst>
          </p:cNvPr>
          <p:cNvSpPr txBox="1"/>
          <p:nvPr/>
        </p:nvSpPr>
        <p:spPr>
          <a:xfrm>
            <a:off x="132522" y="1480099"/>
            <a:ext cx="8792572" cy="3376822"/>
          </a:xfrm>
          <a:prstGeom prst="rect">
            <a:avLst/>
          </a:prstGeom>
          <a:noFill/>
        </p:spPr>
        <p:txBody>
          <a:bodyPr wrap="square">
            <a:spAutoFit/>
          </a:bodyPr>
          <a:lstStyle/>
          <a:p>
            <a:pPr marL="0" indent="0" algn="just">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[1] K. Suresh Kumar et. Al, “Design of low cost maritime boundary identification device using GPS system”, International Journal of Engineering Science and Technology Vol. 2(9), 2010, 4665-4672. </a:t>
            </a:r>
          </a:p>
          <a:p>
            <a:pPr marL="0" indent="0" algn="just">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[2] M Sivaramaganesh, International journal of innovative research in electrical, electronics, instrumentation and control engineering vol. 2, issue 3, March 2014 .</a:t>
            </a:r>
          </a:p>
          <a:p>
            <a:pPr marL="0" indent="0" algn="just">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[3] http://www.thehindu.com/multimedia/dynamic/01689/TH_ 09_GROWING_rev__1689954g </a:t>
            </a:r>
          </a:p>
          <a:p>
            <a:pPr marL="0" indent="0" algn="just">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[4] S. Mani Sunder, “Deep sea fishermen patrol system for coastal intruder positioning” Scientific Engineering and Technology (ISSN : 1581)Volume 2 Issue 3, PP : 129 </a:t>
            </a:r>
          </a:p>
          <a:p>
            <a:pPr marL="0" indent="0" algn="just">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[5] </a:t>
            </a:r>
            <a:r>
              <a:rPr lang="en-US" sz="1600" dirty="0" err="1">
                <a:solidFill>
                  <a:schemeClr val="bg1"/>
                </a:solidFill>
                <a:latin typeface="Times New Roman" panose="02020603050405020304" pitchFamily="18" charset="0"/>
                <a:cs typeface="Times New Roman" panose="02020603050405020304" pitchFamily="18" charset="0"/>
              </a:rPr>
              <a:t>P.Satheesh</a:t>
            </a:r>
            <a:r>
              <a:rPr lang="en-US" sz="1600" dirty="0">
                <a:solidFill>
                  <a:schemeClr val="bg1"/>
                </a:solidFill>
                <a:latin typeface="Times New Roman" panose="02020603050405020304" pitchFamily="18" charset="0"/>
                <a:cs typeface="Times New Roman" panose="02020603050405020304" pitchFamily="18" charset="0"/>
              </a:rPr>
              <a:t>, “Maritime Border Refuge System [MBR]”, National Conference on Emerging Trends in Computer, Communication &amp; Instrumentation in Strength Security</a:t>
            </a:r>
            <a:endParaRPr lang="en-IN" sz="1600" dirty="0">
              <a:solidFill>
                <a:schemeClr val="bg1"/>
              </a:solidFill>
            </a:endParaRPr>
          </a:p>
        </p:txBody>
      </p:sp>
    </p:spTree>
    <p:extLst>
      <p:ext uri="{BB962C8B-B14F-4D97-AF65-F5344CB8AC3E}">
        <p14:creationId xmlns:p14="http://schemas.microsoft.com/office/powerpoint/2010/main" val="87643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35" y="129432"/>
            <a:ext cx="8246070" cy="763526"/>
          </a:xfrm>
        </p:spPr>
        <p:txBody>
          <a:bodyPr>
            <a:normAutofit/>
          </a:bodyPr>
          <a:lstStyle/>
          <a:p>
            <a:r>
              <a:rPr lang="en-US" dirty="0"/>
              <a:t>CONTENTS</a:t>
            </a:r>
          </a:p>
        </p:txBody>
      </p:sp>
      <p:sp>
        <p:nvSpPr>
          <p:cNvPr id="7" name="TextBox 6">
            <a:extLst>
              <a:ext uri="{FF2B5EF4-FFF2-40B4-BE49-F238E27FC236}">
                <a16:creationId xmlns:a16="http://schemas.microsoft.com/office/drawing/2014/main" id="{ADF1A4E3-5023-249A-8603-10EB66BC3834}"/>
              </a:ext>
            </a:extLst>
          </p:cNvPr>
          <p:cNvSpPr txBox="1"/>
          <p:nvPr/>
        </p:nvSpPr>
        <p:spPr>
          <a:xfrm>
            <a:off x="92766" y="1367132"/>
            <a:ext cx="4585252" cy="2862322"/>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chemeClr val="bg1"/>
                </a:solidFill>
              </a:rPr>
              <a:t>Abstract</a:t>
            </a:r>
          </a:p>
          <a:p>
            <a:pPr marL="285750" indent="-285750">
              <a:buFont typeface="Wingdings" panose="05000000000000000000" pitchFamily="2" charset="2"/>
              <a:buChar char="Ø"/>
            </a:pPr>
            <a:r>
              <a:rPr lang="en-US" sz="1800" dirty="0">
                <a:solidFill>
                  <a:schemeClr val="bg1"/>
                </a:solidFill>
              </a:rPr>
              <a:t>Introduction</a:t>
            </a:r>
          </a:p>
          <a:p>
            <a:pPr marL="285750" indent="-285750">
              <a:buFont typeface="Wingdings" panose="05000000000000000000" pitchFamily="2" charset="2"/>
              <a:buChar char="Ø"/>
            </a:pPr>
            <a:r>
              <a:rPr lang="en-US" sz="1800" dirty="0">
                <a:solidFill>
                  <a:schemeClr val="bg1"/>
                </a:solidFill>
              </a:rPr>
              <a:t>Problem definition</a:t>
            </a:r>
          </a:p>
          <a:p>
            <a:pPr marL="285750" indent="-285750">
              <a:buFont typeface="Wingdings" panose="05000000000000000000" pitchFamily="2" charset="2"/>
              <a:buChar char="Ø"/>
            </a:pPr>
            <a:r>
              <a:rPr lang="en-US" sz="1800" dirty="0">
                <a:solidFill>
                  <a:schemeClr val="bg1"/>
                </a:solidFill>
              </a:rPr>
              <a:t>Literature survey</a:t>
            </a:r>
          </a:p>
          <a:p>
            <a:pPr marL="285750" indent="-285750">
              <a:buFont typeface="Wingdings" panose="05000000000000000000" pitchFamily="2" charset="2"/>
              <a:buChar char="Ø"/>
            </a:pPr>
            <a:r>
              <a:rPr lang="en-US" dirty="0">
                <a:solidFill>
                  <a:schemeClr val="bg1"/>
                </a:solidFill>
              </a:rPr>
              <a:t>Field survey</a:t>
            </a:r>
          </a:p>
          <a:p>
            <a:pPr marL="285750" indent="-285750">
              <a:buFont typeface="Wingdings" panose="05000000000000000000" pitchFamily="2" charset="2"/>
              <a:buChar char="Ø"/>
            </a:pPr>
            <a:r>
              <a:rPr lang="en-US" dirty="0">
                <a:solidFill>
                  <a:schemeClr val="bg1"/>
                </a:solidFill>
              </a:rPr>
              <a:t>Existing model</a:t>
            </a:r>
          </a:p>
          <a:p>
            <a:pPr marL="285750" indent="-285750">
              <a:buFont typeface="Wingdings" panose="05000000000000000000" pitchFamily="2" charset="2"/>
              <a:buChar char="Ø"/>
            </a:pPr>
            <a:r>
              <a:rPr lang="en-US" dirty="0">
                <a:solidFill>
                  <a:schemeClr val="bg1"/>
                </a:solidFill>
              </a:rPr>
              <a:t>Proposed model</a:t>
            </a:r>
          </a:p>
          <a:p>
            <a:pPr marL="285750" indent="-285750">
              <a:buFont typeface="Wingdings" panose="05000000000000000000" pitchFamily="2" charset="2"/>
              <a:buChar char="Ø"/>
            </a:pPr>
            <a:r>
              <a:rPr lang="en-US" sz="1800" dirty="0">
                <a:solidFill>
                  <a:schemeClr val="bg1"/>
                </a:solidFill>
              </a:rPr>
              <a:t>Block diagram</a:t>
            </a:r>
          </a:p>
          <a:p>
            <a:pPr marL="285750" indent="-285750">
              <a:buFont typeface="Wingdings" panose="05000000000000000000" pitchFamily="2" charset="2"/>
              <a:buChar char="Ø"/>
            </a:pPr>
            <a:r>
              <a:rPr lang="en-US" sz="1800" dirty="0">
                <a:solidFill>
                  <a:schemeClr val="bg1"/>
                </a:solidFill>
              </a:rPr>
              <a:t>Methodology</a:t>
            </a:r>
          </a:p>
          <a:p>
            <a:pPr marL="285750" indent="-285750">
              <a:buFont typeface="Wingdings" panose="05000000000000000000" pitchFamily="2" charset="2"/>
              <a:buChar char="Ø"/>
            </a:pPr>
            <a:r>
              <a:rPr lang="en-US" sz="1800" dirty="0">
                <a:solidFill>
                  <a:schemeClr val="bg1"/>
                </a:solidFill>
              </a:rPr>
              <a:t>Components/Tools </a:t>
            </a:r>
          </a:p>
        </p:txBody>
      </p:sp>
      <p:sp>
        <p:nvSpPr>
          <p:cNvPr id="9" name="TextBox 8">
            <a:extLst>
              <a:ext uri="{FF2B5EF4-FFF2-40B4-BE49-F238E27FC236}">
                <a16:creationId xmlns:a16="http://schemas.microsoft.com/office/drawing/2014/main" id="{F92B8EF9-1FE8-0CD9-C1D7-05157415EE70}"/>
              </a:ext>
            </a:extLst>
          </p:cNvPr>
          <p:cNvSpPr txBox="1"/>
          <p:nvPr/>
        </p:nvSpPr>
        <p:spPr>
          <a:xfrm>
            <a:off x="4487470" y="1367132"/>
            <a:ext cx="4585252" cy="1477328"/>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rPr>
              <a:t>Hardware implementation</a:t>
            </a:r>
          </a:p>
          <a:p>
            <a:pPr marL="285750" indent="-285750">
              <a:buFont typeface="Wingdings" panose="05000000000000000000" pitchFamily="2" charset="2"/>
              <a:buChar char="Ø"/>
            </a:pPr>
            <a:r>
              <a:rPr lang="en-US">
                <a:solidFill>
                  <a:schemeClr val="bg1"/>
                </a:solidFill>
              </a:rPr>
              <a:t>R</a:t>
            </a:r>
            <a:r>
              <a:rPr lang="en-US" sz="1800">
                <a:solidFill>
                  <a:schemeClr val="bg1"/>
                </a:solidFill>
              </a:rPr>
              <a:t>esults</a:t>
            </a:r>
            <a:endParaRPr lang="en-US" sz="1800" dirty="0">
              <a:solidFill>
                <a:schemeClr val="bg1"/>
              </a:solidFill>
            </a:endParaRPr>
          </a:p>
          <a:p>
            <a:pPr marL="285750" indent="-285750">
              <a:buFont typeface="Wingdings" panose="05000000000000000000" pitchFamily="2" charset="2"/>
              <a:buChar char="Ø"/>
            </a:pPr>
            <a:r>
              <a:rPr lang="en-US" sz="1800" dirty="0">
                <a:solidFill>
                  <a:schemeClr val="bg1"/>
                </a:solidFill>
              </a:rPr>
              <a:t>Advantages </a:t>
            </a:r>
            <a:r>
              <a:rPr lang="en-US" dirty="0">
                <a:solidFill>
                  <a:schemeClr val="bg1"/>
                </a:solidFill>
              </a:rPr>
              <a:t>and applications</a:t>
            </a:r>
            <a:endParaRPr lang="en-US" sz="1800" dirty="0">
              <a:solidFill>
                <a:schemeClr val="bg1"/>
              </a:solidFill>
            </a:endParaRPr>
          </a:p>
          <a:p>
            <a:pPr marL="285750" indent="-285750">
              <a:buFont typeface="Wingdings" panose="05000000000000000000" pitchFamily="2" charset="2"/>
              <a:buChar char="Ø"/>
            </a:pPr>
            <a:r>
              <a:rPr lang="en-US" dirty="0">
                <a:solidFill>
                  <a:schemeClr val="bg1"/>
                </a:solidFill>
              </a:rPr>
              <a:t>conclusion</a:t>
            </a:r>
          </a:p>
          <a:p>
            <a:pPr marL="285750" indent="-285750">
              <a:buFont typeface="Wingdings" panose="05000000000000000000" pitchFamily="2" charset="2"/>
              <a:buChar char="Ø"/>
            </a:pPr>
            <a:r>
              <a:rPr lang="en-US" sz="1800" dirty="0">
                <a:solidFill>
                  <a:schemeClr val="bg1"/>
                </a:solidFill>
              </a:rPr>
              <a:t>Reference papers</a:t>
            </a:r>
          </a:p>
        </p:txBody>
      </p:sp>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1633382" y="2131944"/>
            <a:ext cx="8189598" cy="15124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US" sz="6600" dirty="0">
                <a:solidFill>
                  <a:schemeClr val="bg1"/>
                </a:solidFill>
              </a:rPr>
              <a:t>THANK YOU</a:t>
            </a:r>
          </a:p>
        </p:txBody>
      </p:sp>
    </p:spTree>
    <p:extLst>
      <p:ext uri="{BB962C8B-B14F-4D97-AF65-F5344CB8AC3E}">
        <p14:creationId xmlns:p14="http://schemas.microsoft.com/office/powerpoint/2010/main" val="3201002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32230D-F9D2-2FF6-0098-26699BE231E8}"/>
              </a:ext>
            </a:extLst>
          </p:cNvPr>
          <p:cNvSpPr>
            <a:spLocks noGrp="1"/>
          </p:cNvSpPr>
          <p:nvPr>
            <p:ph type="title"/>
          </p:nvPr>
        </p:nvSpPr>
        <p:spPr/>
        <p:txBody>
          <a:bodyPr/>
          <a:lstStyle/>
          <a:p>
            <a:r>
              <a:rPr lang="en-US" dirty="0"/>
              <a:t>ABSTRACT</a:t>
            </a:r>
            <a:endParaRPr lang="en-IN" dirty="0"/>
          </a:p>
        </p:txBody>
      </p:sp>
      <p:sp>
        <p:nvSpPr>
          <p:cNvPr id="10" name="TextBox 9">
            <a:extLst>
              <a:ext uri="{FF2B5EF4-FFF2-40B4-BE49-F238E27FC236}">
                <a16:creationId xmlns:a16="http://schemas.microsoft.com/office/drawing/2014/main" id="{70AFE23C-B0D5-C3F7-D8CA-4EA693DE0D1A}"/>
              </a:ext>
            </a:extLst>
          </p:cNvPr>
          <p:cNvSpPr txBox="1"/>
          <p:nvPr/>
        </p:nvSpPr>
        <p:spPr>
          <a:xfrm>
            <a:off x="463825" y="1515867"/>
            <a:ext cx="7792279" cy="2554545"/>
          </a:xfrm>
          <a:prstGeom prst="rect">
            <a:avLst/>
          </a:prstGeom>
          <a:noFill/>
        </p:spPr>
        <p:txBody>
          <a:bodyPr wrap="square">
            <a:spAutoFit/>
          </a:bodyPr>
          <a:lstStyle/>
          <a:p>
            <a:pPr marL="285750" indent="-285750" algn="just">
              <a:buFont typeface="Arial" panose="020B0604020202020204" pitchFamily="34" charset="0"/>
              <a:buChar char="•"/>
            </a:pP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Fishermen's livelihoods are so insecure that if they cross the country's border accidently, it is treated as a serious offence. The severity of the situation seems to worsen when impoverished fisherman are shot and their boats are taken. The fundamental cause of this problem is that marine borders between countries are difficult to identify. The term "maritime border alert system" refers to a system that assists fishermen by informing them of the country's border while protecting them and their boats. Technology such as global navigation satellite system (GPS), universal mobile telecommunications network (GSM) are used to achieve this purpose. The proposed framework includes a low-cost maritime boundary crossing warning system for fishermen.</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305045" y="1755913"/>
            <a:ext cx="7553249"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0025" marR="24130" algn="just">
              <a:spcBef>
                <a:spcPts val="435"/>
              </a:spcBef>
              <a:spcAft>
                <a:spcPts val="0"/>
              </a:spcAft>
            </a:pPr>
            <a:endParaRPr lang="en-US" sz="1600" dirty="0">
              <a:effectLst/>
              <a:latin typeface="Times New Roman" panose="02020603050405020304" pitchFamily="18" charset="0"/>
              <a:ea typeface="Times New Roman" panose="02020603050405020304" pitchFamily="18" charset="0"/>
            </a:endParaRPr>
          </a:p>
          <a:p>
            <a:pPr marL="200025" marR="24130" algn="just">
              <a:spcBef>
                <a:spcPts val="435"/>
              </a:spcBef>
              <a:spcAft>
                <a:spcPts val="0"/>
              </a:spcAft>
            </a:pPr>
            <a:endParaRPr lang="en-US" sz="1600" dirty="0">
              <a:latin typeface="Times New Roman" panose="02020603050405020304" pitchFamily="18" charset="0"/>
              <a:ea typeface="Times New Roman" panose="02020603050405020304" pitchFamily="18" charset="0"/>
            </a:endParaRPr>
          </a:p>
          <a:p>
            <a:pPr marL="200025" marR="24130" algn="just">
              <a:spcBef>
                <a:spcPts val="435"/>
              </a:spcBef>
              <a:spcAft>
                <a:spcPts val="0"/>
              </a:spcAft>
            </a:pPr>
            <a:endParaRPr lang="en-US" sz="1600" dirty="0">
              <a:effectLst/>
              <a:latin typeface="Times New Roman" panose="02020603050405020304" pitchFamily="18" charset="0"/>
              <a:ea typeface="Times New Roman" panose="02020603050405020304" pitchFamily="18" charset="0"/>
            </a:endParaRPr>
          </a:p>
          <a:p>
            <a:pPr marL="200025" marR="24130" algn="just">
              <a:spcBef>
                <a:spcPts val="435"/>
              </a:spcBef>
              <a:spcAft>
                <a:spcPts val="0"/>
              </a:spcAft>
            </a:pPr>
            <a:r>
              <a:rPr lang="en-US" sz="1600" dirty="0">
                <a:solidFill>
                  <a:schemeClr val="bg1"/>
                </a:solidFill>
                <a:effectLst/>
                <a:latin typeface="Times New Roman" panose="02020603050405020304" pitchFamily="18" charset="0"/>
                <a:ea typeface="Times New Roman" panose="02020603050405020304" pitchFamily="18" charset="0"/>
              </a:rPr>
              <a:t>Fishing is the main livelihood for most of the</a:t>
            </a:r>
            <a:r>
              <a:rPr lang="en-US" sz="1600" spc="-28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people in India but due to a lack of proper</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knowledge about the international borders of</a:t>
            </a:r>
            <a:r>
              <a:rPr lang="en-US" sz="1600" spc="-28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other countries and lack of proper technical</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equipment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and</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technical</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support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they</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are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unknowingly entering into the neighbouring</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country borders and has been arrested and</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shot</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dead</a:t>
            </a:r>
            <a:r>
              <a:rPr lang="en-US" sz="1600" spc="-7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by</a:t>
            </a:r>
            <a:r>
              <a:rPr lang="en-US" sz="1600" spc="-6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naval</a:t>
            </a:r>
            <a:r>
              <a:rPr lang="en-US" sz="1600" spc="-7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forces</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for</a:t>
            </a:r>
            <a:r>
              <a:rPr lang="en-US" sz="1600" spc="-6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7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fault</a:t>
            </a:r>
            <a:r>
              <a:rPr lang="en-US" sz="1600" spc="-7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they</a:t>
            </a:r>
            <a:r>
              <a:rPr lang="en-US" sz="1600" spc="-28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don’t</a:t>
            </a:r>
            <a:r>
              <a:rPr lang="en-US" sz="1600" spc="-2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know</a:t>
            </a:r>
            <a:r>
              <a:rPr lang="en-US" sz="1600" spc="-3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about</a:t>
            </a:r>
            <a:r>
              <a:rPr lang="en-US" sz="1600" spc="-2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by</a:t>
            </a:r>
            <a:r>
              <a:rPr lang="en-US" sz="1600" spc="-2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this</a:t>
            </a:r>
            <a:r>
              <a:rPr lang="en-US" sz="1600" spc="-2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they</a:t>
            </a:r>
            <a:r>
              <a:rPr lang="en-US" sz="1600" spc="-2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are</a:t>
            </a:r>
            <a:r>
              <a:rPr lang="en-US" sz="1600" spc="-3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losing</a:t>
            </a:r>
            <a:r>
              <a:rPr lang="en-US" sz="1600" spc="-2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their</a:t>
            </a:r>
            <a:r>
              <a:rPr lang="en-US" sz="1600" spc="-28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lives and leaving their families on the roads,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So to save their lives and their families we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designed an application which gives an alert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by making buzzer sound before entering into</a:t>
            </a:r>
            <a:r>
              <a:rPr lang="en-US" sz="1600" spc="-28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5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borders</a:t>
            </a:r>
            <a:r>
              <a:rPr lang="en-US" sz="1600" spc="-5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of</a:t>
            </a:r>
            <a:r>
              <a:rPr lang="en-US" sz="1600" spc="-5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another</a:t>
            </a:r>
            <a:r>
              <a:rPr lang="en-US" sz="1600" spc="-5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country</a:t>
            </a:r>
            <a:r>
              <a:rPr lang="en-US" sz="1600" spc="-5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by</a:t>
            </a:r>
            <a:r>
              <a:rPr lang="en-US" sz="1600" spc="-5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tracking</a:t>
            </a:r>
            <a:r>
              <a:rPr lang="en-US" sz="1600" spc="-5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29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location</a:t>
            </a:r>
            <a:r>
              <a:rPr lang="en-US" sz="1600" spc="-1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of</a:t>
            </a:r>
            <a:r>
              <a:rPr lang="en-US" sz="1600" spc="-1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1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boat</a:t>
            </a:r>
            <a:r>
              <a:rPr lang="en-US" sz="1600" spc="-1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with</a:t>
            </a:r>
            <a:r>
              <a:rPr lang="en-US" sz="1600" spc="-1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help</a:t>
            </a:r>
            <a:r>
              <a:rPr lang="en-US" sz="1600" spc="-1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of</a:t>
            </a:r>
            <a:r>
              <a:rPr lang="en-US" sz="1600" spc="-1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GPS</a:t>
            </a:r>
            <a:r>
              <a:rPr lang="en-US" sz="1600" spc="-1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module</a:t>
            </a:r>
            <a:r>
              <a:rPr lang="en-US" sz="1600" spc="-290" dirty="0">
                <a:solidFill>
                  <a:schemeClr val="bg1"/>
                </a:solidFill>
                <a:effectLst/>
                <a:latin typeface="Times New Roman" panose="02020603050405020304" pitchFamily="18" charset="0"/>
                <a:ea typeface="Times New Roman" panose="02020603050405020304" pitchFamily="18" charset="0"/>
              </a:rPr>
              <a:t> </a:t>
            </a:r>
            <a:r>
              <a:rPr lang="en-US" sz="1600" spc="-5" dirty="0">
                <a:solidFill>
                  <a:schemeClr val="bg1"/>
                </a:solidFill>
                <a:effectLst/>
                <a:latin typeface="Times New Roman" panose="02020603050405020304" pitchFamily="18" charset="0"/>
                <a:ea typeface="Times New Roman" panose="02020603050405020304" pitchFamily="18" charset="0"/>
              </a:rPr>
              <a:t>and</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spc="-5" dirty="0">
                <a:solidFill>
                  <a:schemeClr val="bg1"/>
                </a:solidFill>
                <a:effectLst/>
                <a:latin typeface="Times New Roman" panose="02020603050405020304" pitchFamily="18" charset="0"/>
                <a:ea typeface="Times New Roman" panose="02020603050405020304" pitchFamily="18" charset="0"/>
              </a:rPr>
              <a:t>then</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spc="-5" dirty="0">
                <a:solidFill>
                  <a:schemeClr val="bg1"/>
                </a:solidFill>
                <a:effectLst/>
                <a:latin typeface="Times New Roman" panose="02020603050405020304" pitchFamily="18" charset="0"/>
                <a:ea typeface="Times New Roman" panose="02020603050405020304" pitchFamily="18" charset="0"/>
              </a:rPr>
              <a:t>sends</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spc="-5" dirty="0">
                <a:solidFill>
                  <a:schemeClr val="bg1"/>
                </a:solidFill>
                <a:effectLst/>
                <a:latin typeface="Times New Roman" panose="02020603050405020304" pitchFamily="18" charset="0"/>
                <a:ea typeface="Times New Roman" panose="02020603050405020304" pitchFamily="18" charset="0"/>
              </a:rPr>
              <a:t>the</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SMS</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alert</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to</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coastal</a:t>
            </a:r>
            <a:r>
              <a:rPr lang="en-US" sz="1600" spc="-7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guards</a:t>
            </a:r>
            <a:r>
              <a:rPr lang="en-US" sz="1600" spc="-285" dirty="0">
                <a:solidFill>
                  <a:schemeClr val="bg1"/>
                </a:solidFill>
                <a:effectLst/>
                <a:latin typeface="Times New Roman" panose="02020603050405020304" pitchFamily="18" charset="0"/>
                <a:ea typeface="Times New Roman" panose="02020603050405020304" pitchFamily="18" charset="0"/>
              </a:rPr>
              <a:t> </a:t>
            </a:r>
            <a:r>
              <a:rPr lang="en-US" sz="1600" spc="-5" dirty="0">
                <a:solidFill>
                  <a:schemeClr val="bg1"/>
                </a:solidFill>
                <a:effectLst/>
                <a:latin typeface="Times New Roman" panose="02020603050405020304" pitchFamily="18" charset="0"/>
                <a:ea typeface="Times New Roman" panose="02020603050405020304" pitchFamily="18" charset="0"/>
              </a:rPr>
              <a:t>and</a:t>
            </a:r>
            <a:r>
              <a:rPr lang="en-US" sz="1600" spc="-70" dirty="0">
                <a:solidFill>
                  <a:schemeClr val="bg1"/>
                </a:solidFill>
                <a:effectLst/>
                <a:latin typeface="Times New Roman" panose="02020603050405020304" pitchFamily="18" charset="0"/>
                <a:ea typeface="Times New Roman" panose="02020603050405020304" pitchFamily="18" charset="0"/>
              </a:rPr>
              <a:t> </a:t>
            </a:r>
            <a:r>
              <a:rPr lang="en-US" sz="1600" spc="-5" dirty="0">
                <a:solidFill>
                  <a:schemeClr val="bg1"/>
                </a:solidFill>
                <a:effectLst/>
                <a:latin typeface="Times New Roman" panose="02020603050405020304" pitchFamily="18" charset="0"/>
                <a:ea typeface="Times New Roman" panose="02020603050405020304" pitchFamily="18" charset="0"/>
              </a:rPr>
              <a:t>fisherman</a:t>
            </a:r>
            <a:r>
              <a:rPr lang="en-US" sz="1600" spc="-70" dirty="0">
                <a:solidFill>
                  <a:schemeClr val="bg1"/>
                </a:solidFill>
                <a:effectLst/>
                <a:latin typeface="Times New Roman" panose="02020603050405020304" pitchFamily="18" charset="0"/>
                <a:ea typeface="Times New Roman" panose="02020603050405020304" pitchFamily="18" charset="0"/>
              </a:rPr>
              <a:t> </a:t>
            </a:r>
            <a:r>
              <a:rPr lang="en-US" sz="1600" spc="-5" dirty="0">
                <a:solidFill>
                  <a:schemeClr val="bg1"/>
                </a:solidFill>
                <a:effectLst/>
                <a:latin typeface="Times New Roman" panose="02020603050405020304" pitchFamily="18" charset="0"/>
                <a:ea typeface="Times New Roman" panose="02020603050405020304" pitchFamily="18" charset="0"/>
              </a:rPr>
              <a:t>by</a:t>
            </a:r>
            <a:r>
              <a:rPr lang="en-US" sz="1600" spc="-65" dirty="0">
                <a:solidFill>
                  <a:schemeClr val="bg1"/>
                </a:solidFill>
                <a:effectLst/>
                <a:latin typeface="Times New Roman" panose="02020603050405020304" pitchFamily="18" charset="0"/>
                <a:ea typeface="Times New Roman" panose="02020603050405020304" pitchFamily="18" charset="0"/>
              </a:rPr>
              <a:t> </a:t>
            </a:r>
            <a:r>
              <a:rPr lang="en-US" sz="1600" spc="-5" dirty="0">
                <a:solidFill>
                  <a:schemeClr val="bg1"/>
                </a:solidFill>
                <a:effectLst/>
                <a:latin typeface="Times New Roman" panose="02020603050405020304" pitchFamily="18" charset="0"/>
                <a:ea typeface="Times New Roman" panose="02020603050405020304" pitchFamily="18" charset="0"/>
              </a:rPr>
              <a:t>making</a:t>
            </a:r>
            <a:r>
              <a:rPr lang="en-US" sz="1600" spc="-7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use</a:t>
            </a:r>
            <a:r>
              <a:rPr lang="en-US" sz="1600" spc="-6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of</a:t>
            </a:r>
            <a:r>
              <a:rPr lang="en-US" sz="1600" spc="-7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GSM</a:t>
            </a:r>
            <a:r>
              <a:rPr lang="en-US" sz="1600" spc="-6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module</a:t>
            </a:r>
            <a:r>
              <a:rPr lang="en-US" sz="1600" spc="-29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if</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they</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enter</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by</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ignoring</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alerts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application will automatically guide the boat</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into</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Indian</a:t>
            </a:r>
            <a:r>
              <a:rPr lang="en-IN" sz="1600" dirty="0">
                <a:solidFill>
                  <a:schemeClr val="bg1"/>
                </a:solidFill>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borders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and</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saves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their</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lives</a:t>
            </a:r>
            <a:r>
              <a:rPr lang="en-US" sz="1600" b="1" dirty="0">
                <a:solidFill>
                  <a:schemeClr val="bg1"/>
                </a:solidFill>
                <a:effectLst/>
                <a:latin typeface="Times New Roman" panose="02020603050405020304" pitchFamily="18" charset="0"/>
                <a:ea typeface="Times New Roman" panose="02020603050405020304" pitchFamily="18" charset="0"/>
              </a:rPr>
              <a:t>.</a:t>
            </a:r>
            <a:r>
              <a:rPr lang="en-US" sz="1600" b="1"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This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would</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tremendously</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aid</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underprivileged</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and</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rPr>
              <a:t>defenceless</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fishermen</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in</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continuing</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to</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operate</a:t>
            </a:r>
            <a:r>
              <a:rPr lang="en-US" sz="1600" spc="-28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within</a:t>
            </a:r>
            <a:r>
              <a:rPr lang="en-US" sz="1600" spc="-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Indian boundaries.</a:t>
            </a:r>
            <a:endParaRPr lang="en-IN" sz="1600" dirty="0">
              <a:solidFill>
                <a:schemeClr val="bg1"/>
              </a:solidFill>
              <a:effectLst/>
              <a:latin typeface="Times New Roman" panose="02020603050405020304" pitchFamily="18" charset="0"/>
              <a:ea typeface="Times New Roman" panose="02020603050405020304" pitchFamily="18" charset="0"/>
            </a:endParaRPr>
          </a:p>
          <a:p>
            <a:pPr marL="165100" indent="0" algn="just"/>
            <a:endParaRPr lang="en-US" sz="1600" dirty="0">
              <a:solidFill>
                <a:schemeClr val="bg1"/>
              </a:solidFill>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305044" y="167308"/>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US" sz="3200" dirty="0">
                <a:solidFill>
                  <a:schemeClr val="bg1"/>
                </a:solidFill>
              </a:rPr>
              <a:t>INTRODUCTION</a:t>
            </a:r>
          </a:p>
        </p:txBody>
      </p:sp>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305046" y="2407920"/>
            <a:ext cx="7553248" cy="15876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just"/>
            <a:r>
              <a:rPr lang="en-US" sz="1600" dirty="0">
                <a:solidFill>
                  <a:schemeClr val="bg1"/>
                </a:solidFill>
                <a:latin typeface="Times New Roman" panose="02020603050405020304" pitchFamily="18" charset="0"/>
                <a:cs typeface="Times New Roman" panose="02020603050405020304" pitchFamily="18" charset="0"/>
              </a:rPr>
              <a:t>There has been several cases where the ignorant and poor fishermen are unknowingly and due to lack  of technical equipment and knowledge have crossed the international border of sea, and has been arrested by other country naval forces on the accusation of terrorism . These innocent fishermen  with no fault of theirs get caught and get severe punishment for the fault  they don’t know about. Countries with the International Marine time Boundary Line(IMBL) will always have security problems and continuous life threatens for those fishermen whose family’s main economic support is fishing. In the peninsular country like India has their boundary limit in the ocean, the people of these coastal regions has the main work  of  fishing, due to carelessness or  without  knowing  their boundary  limit  of  their  country  they  cross  the borders.  So  in order o solve this problem, our group took this as a challenge and we have found an easy and feasible way to solve this problem in which the fishermen would be given certain signals and a buzzer would sound as soon as they approach the border and thus they can remain at safe distance from the border. This would greatly help  the  poor  and  innocent  fishermen  to  remain  within  the Indian borders and continue their work.</a:t>
            </a: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305045" y="294862"/>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US" sz="3200" dirty="0">
                <a:solidFill>
                  <a:schemeClr val="bg1"/>
                </a:solidFill>
              </a:rPr>
              <a:t>PROBLEM DEFINITION</a:t>
            </a:r>
          </a:p>
        </p:txBody>
      </p:sp>
    </p:spTree>
    <p:extLst>
      <p:ext uri="{BB962C8B-B14F-4D97-AF65-F5344CB8AC3E}">
        <p14:creationId xmlns:p14="http://schemas.microsoft.com/office/powerpoint/2010/main" val="421593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493776" y="2571750"/>
            <a:ext cx="7364518" cy="14039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1600" b="1" dirty="0">
                <a:solidFill>
                  <a:schemeClr val="bg1"/>
                </a:solidFill>
                <a:latin typeface="Times New Roman" panose="02020603050405020304" pitchFamily="18" charset="0"/>
                <a:cs typeface="Times New Roman" panose="02020603050405020304" pitchFamily="18" charset="0"/>
              </a:rPr>
              <a:t>ARUNVIJAY et al “DESIGN OF BORDER ALERT SYSTEM FORFISHERMEN USING GPS”, MARCH 2014</a:t>
            </a:r>
          </a:p>
          <a:p>
            <a:pPr marL="0" indent="0" algn="just">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In this method, the author uses the pre-determined values of latitude and longitude points of the maritime border shown in the fig  this is stored in the microcontroller. When the boat approaches the border, boats position (latitude and longitude) is measured using GPS and compared with the stored value, if it exceeds then the boats seems to be crossed and alert message is sent to the fisherman. The advantage is accuracy range is high with the use of </a:t>
            </a:r>
            <a:r>
              <a:rPr lang="en-US" sz="1600" dirty="0" err="1">
                <a:solidFill>
                  <a:schemeClr val="bg1"/>
                </a:solidFill>
                <a:latin typeface="Times New Roman" panose="02020603050405020304" pitchFamily="18" charset="0"/>
                <a:cs typeface="Times New Roman" panose="02020603050405020304" pitchFamily="18" charset="0"/>
              </a:rPr>
              <a:t>GPS.but</a:t>
            </a:r>
            <a:r>
              <a:rPr lang="en-US" sz="1600" dirty="0">
                <a:solidFill>
                  <a:schemeClr val="bg1"/>
                </a:solidFill>
                <a:latin typeface="Times New Roman" panose="02020603050405020304" pitchFamily="18" charset="0"/>
                <a:cs typeface="Times New Roman" panose="02020603050405020304" pitchFamily="18" charset="0"/>
              </a:rPr>
              <a:t> the drawback is the memory required saving each point of latitude and longitude is more.</a:t>
            </a:r>
          </a:p>
          <a:p>
            <a:pPr marL="165100" indent="0" algn="just"/>
            <a:endParaRPr lang="en-US" dirty="0">
              <a:solidFill>
                <a:schemeClr val="bg1"/>
              </a:solidFill>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45411" y="353568"/>
            <a:ext cx="7553249" cy="8142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IN" sz="3200" dirty="0">
                <a:solidFill>
                  <a:schemeClr val="bg1"/>
                </a:solidFill>
              </a:rPr>
              <a:t>LITERATURE</a:t>
            </a:r>
            <a:r>
              <a:rPr lang="en-IN" sz="3600" dirty="0">
                <a:solidFill>
                  <a:schemeClr val="bg1"/>
                </a:solidFill>
              </a:rPr>
              <a:t> SURVEY</a:t>
            </a:r>
            <a:endParaRPr lang="en-US" sz="3600" dirty="0">
              <a:solidFill>
                <a:schemeClr val="bg1"/>
              </a:solidFill>
            </a:endParaRPr>
          </a:p>
        </p:txBody>
      </p:sp>
    </p:spTree>
    <p:extLst>
      <p:ext uri="{BB962C8B-B14F-4D97-AF65-F5344CB8AC3E}">
        <p14:creationId xmlns:p14="http://schemas.microsoft.com/office/powerpoint/2010/main" val="234198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493776" y="2266122"/>
            <a:ext cx="7364518" cy="17095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1600" b="1" dirty="0">
                <a:solidFill>
                  <a:schemeClr val="bg1"/>
                </a:solidFill>
                <a:latin typeface="Times New Roman" panose="02020603050405020304" pitchFamily="18" charset="0"/>
                <a:cs typeface="Times New Roman" panose="02020603050405020304" pitchFamily="18" charset="0"/>
              </a:rPr>
              <a:t>VIGNESH M et al, “GPS BASED BORDER </a:t>
            </a:r>
            <a:r>
              <a:rPr lang="en-US" sz="1600" b="1">
                <a:solidFill>
                  <a:schemeClr val="bg1"/>
                </a:solidFill>
                <a:latin typeface="Times New Roman" panose="02020603050405020304" pitchFamily="18" charset="0"/>
                <a:cs typeface="Times New Roman" panose="02020603050405020304" pitchFamily="18" charset="0"/>
              </a:rPr>
              <a:t>ALERT SYSTEM FOR </a:t>
            </a:r>
            <a:r>
              <a:rPr lang="en-US" sz="1600" b="1" dirty="0">
                <a:solidFill>
                  <a:schemeClr val="bg1"/>
                </a:solidFill>
                <a:latin typeface="Times New Roman" panose="02020603050405020304" pitchFamily="18" charset="0"/>
                <a:cs typeface="Times New Roman" panose="02020603050405020304" pitchFamily="18" charset="0"/>
              </a:rPr>
              <a:t>FISHERMEN WITH BOAT SPEEDOMETER”, MARCH 2015</a:t>
            </a:r>
          </a:p>
          <a:p>
            <a:pPr marL="0" indent="0" algn="just">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In this method the author foresee the use of GPS tracking system. The boats position is measured using GPS and the speed of the boats motor is controlled in case of emergency. The alert message is sent to the user (fisherman) .The advantage is for the purpose of identification the fisherman are using the GPS72h, equipment used for the navigation in sea and it provides the fastest and most accurate method for mariner navigate, measure speed, and determines location and this system enables increased levels of safety and efficiency. The disadvantage here is that border alert is intimated only to the fishermen but not to the control station.</a:t>
            </a: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45411" y="353568"/>
            <a:ext cx="7553249" cy="8142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IN" sz="3200" dirty="0">
                <a:solidFill>
                  <a:schemeClr val="bg1"/>
                </a:solidFill>
              </a:rPr>
              <a:t>LITERATURE</a:t>
            </a:r>
            <a:r>
              <a:rPr lang="en-IN" sz="3600" dirty="0">
                <a:solidFill>
                  <a:schemeClr val="bg1"/>
                </a:solidFill>
              </a:rPr>
              <a:t> SURVEY</a:t>
            </a:r>
            <a:endParaRPr lang="en-US" sz="3600" dirty="0">
              <a:solidFill>
                <a:schemeClr val="bg1"/>
              </a:solidFill>
            </a:endParaRPr>
          </a:p>
        </p:txBody>
      </p:sp>
    </p:spTree>
    <p:extLst>
      <p:ext uri="{BB962C8B-B14F-4D97-AF65-F5344CB8AC3E}">
        <p14:creationId xmlns:p14="http://schemas.microsoft.com/office/powerpoint/2010/main" val="327597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0BCE658-2C30-0647-9F93-80EDFEC2E463}"/>
              </a:ext>
            </a:extLst>
          </p:cNvPr>
          <p:cNvSpPr txBox="1">
            <a:spLocks/>
          </p:cNvSpPr>
          <p:nvPr/>
        </p:nvSpPr>
        <p:spPr>
          <a:xfrm>
            <a:off x="305045" y="1755913"/>
            <a:ext cx="7553249" cy="22396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just"/>
            <a:endParaRPr lang="en-US" dirty="0">
              <a:solidFill>
                <a:schemeClr val="bg1"/>
              </a:solidFill>
            </a:endParaRPr>
          </a:p>
        </p:txBody>
      </p:sp>
      <p:sp>
        <p:nvSpPr>
          <p:cNvPr id="4" name="Text Placeholder 2">
            <a:extLst>
              <a:ext uri="{FF2B5EF4-FFF2-40B4-BE49-F238E27FC236}">
                <a16:creationId xmlns:a16="http://schemas.microsoft.com/office/drawing/2014/main" id="{C0BCE658-2C30-0647-9F93-80EDFEC2E463}"/>
              </a:ext>
            </a:extLst>
          </p:cNvPr>
          <p:cNvSpPr txBox="1">
            <a:spLocks/>
          </p:cNvSpPr>
          <p:nvPr/>
        </p:nvSpPr>
        <p:spPr>
          <a:xfrm>
            <a:off x="245409" y="294862"/>
            <a:ext cx="7553249" cy="8531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65100" indent="0" algn="l"/>
            <a:r>
              <a:rPr lang="en-US" sz="3200" dirty="0">
                <a:solidFill>
                  <a:schemeClr val="bg1"/>
                </a:solidFill>
              </a:rPr>
              <a:t>FIELD SURVEY</a:t>
            </a:r>
          </a:p>
        </p:txBody>
      </p:sp>
      <p:pic>
        <p:nvPicPr>
          <p:cNvPr id="15" name="Picture 14">
            <a:extLst>
              <a:ext uri="{FF2B5EF4-FFF2-40B4-BE49-F238E27FC236}">
                <a16:creationId xmlns:a16="http://schemas.microsoft.com/office/drawing/2014/main" id="{BED06D59-BB4C-98D3-2F41-41A7B0DD40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671" y="1533939"/>
            <a:ext cx="2097156" cy="1434548"/>
          </a:xfrm>
          <a:prstGeom prst="rect">
            <a:avLst/>
          </a:prstGeom>
        </p:spPr>
      </p:pic>
      <p:pic>
        <p:nvPicPr>
          <p:cNvPr id="17" name="Picture 16">
            <a:extLst>
              <a:ext uri="{FF2B5EF4-FFF2-40B4-BE49-F238E27FC236}">
                <a16:creationId xmlns:a16="http://schemas.microsoft.com/office/drawing/2014/main" id="{F9160DF9-1CF0-5927-7D20-C53E8C846A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8919" y="1533939"/>
            <a:ext cx="3575952" cy="3203713"/>
          </a:xfrm>
          <a:prstGeom prst="rect">
            <a:avLst/>
          </a:prstGeom>
        </p:spPr>
      </p:pic>
      <p:pic>
        <p:nvPicPr>
          <p:cNvPr id="19" name="Picture 18">
            <a:extLst>
              <a:ext uri="{FF2B5EF4-FFF2-40B4-BE49-F238E27FC236}">
                <a16:creationId xmlns:a16="http://schemas.microsoft.com/office/drawing/2014/main" id="{E544D938-4930-7B91-134A-B1C087D5BF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4841" y="1533940"/>
            <a:ext cx="2508219" cy="1434548"/>
          </a:xfrm>
          <a:prstGeom prst="rect">
            <a:avLst/>
          </a:prstGeom>
        </p:spPr>
      </p:pic>
      <p:pic>
        <p:nvPicPr>
          <p:cNvPr id="21" name="Picture 20">
            <a:extLst>
              <a:ext uri="{FF2B5EF4-FFF2-40B4-BE49-F238E27FC236}">
                <a16:creationId xmlns:a16="http://schemas.microsoft.com/office/drawing/2014/main" id="{798C418A-51EA-0E9C-30CC-C97CA85A8C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5045" y="3164785"/>
            <a:ext cx="2097156" cy="1572867"/>
          </a:xfrm>
          <a:prstGeom prst="rect">
            <a:avLst/>
          </a:prstGeom>
        </p:spPr>
      </p:pic>
      <p:pic>
        <p:nvPicPr>
          <p:cNvPr id="25" name="Picture 24">
            <a:extLst>
              <a:ext uri="{FF2B5EF4-FFF2-40B4-BE49-F238E27FC236}">
                <a16:creationId xmlns:a16="http://schemas.microsoft.com/office/drawing/2014/main" id="{A38D83B3-0099-58D9-A592-C836E58EE6D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44841" y="3164784"/>
            <a:ext cx="2508219" cy="1572867"/>
          </a:xfrm>
          <a:prstGeom prst="rect">
            <a:avLst/>
          </a:prstGeom>
        </p:spPr>
      </p:pic>
    </p:spTree>
    <p:extLst>
      <p:ext uri="{BB962C8B-B14F-4D97-AF65-F5344CB8AC3E}">
        <p14:creationId xmlns:p14="http://schemas.microsoft.com/office/powerpoint/2010/main" val="288247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2743</Words>
  <Application>Microsoft Office PowerPoint</Application>
  <PresentationFormat>On-screen Show (16:9)</PresentationFormat>
  <Paragraphs>196</Paragraphs>
  <Slides>30</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-apple-system</vt:lpstr>
      <vt:lpstr>Arial</vt:lpstr>
      <vt:lpstr>Calibri</vt:lpstr>
      <vt:lpstr>Lexend Deca Light</vt:lpstr>
      <vt:lpstr>Symbol</vt:lpstr>
      <vt:lpstr>Times New Roman</vt:lpstr>
      <vt:lpstr>Wingdings</vt:lpstr>
      <vt:lpstr>Office Theme</vt:lpstr>
      <vt:lpstr>PowerPoint Presentation</vt:lpstr>
      <vt:lpstr>AUTOMATIC BORDER CROSSING DETECTION AND NAVIGATION FOR FISHING VESSELS </vt:lpstr>
      <vt:lpstr>CONTENTS</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2023-04-25T06:20:33Z</dcterms:modified>
</cp:coreProperties>
</file>