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21"/>
  </p:notesMasterIdLst>
  <p:sldIdLst>
    <p:sldId id="257" r:id="rId4"/>
    <p:sldId id="258" r:id="rId5"/>
    <p:sldId id="259" r:id="rId6"/>
    <p:sldId id="260" r:id="rId7"/>
    <p:sldId id="270" r:id="rId8"/>
    <p:sldId id="271" r:id="rId9"/>
    <p:sldId id="265" r:id="rId10"/>
    <p:sldId id="263" r:id="rId11"/>
    <p:sldId id="264" r:id="rId12"/>
    <p:sldId id="272" r:id="rId13"/>
    <p:sldId id="273" r:id="rId14"/>
    <p:sldId id="274" r:id="rId15"/>
    <p:sldId id="275" r:id="rId16"/>
    <p:sldId id="293" r:id="rId17"/>
    <p:sldId id="292" r:id="rId18"/>
    <p:sldId id="276" r:id="rId19"/>
    <p:sldId id="277" r:id="rId20"/>
    <p:sldId id="278" r:id="rId21"/>
    <p:sldId id="279" r:id="rId22"/>
    <p:sldId id="280" r:id="rId23"/>
    <p:sldId id="281" r:id="rId24"/>
    <p:sldId id="286" r:id="rId25"/>
    <p:sldId id="287" r:id="rId26"/>
    <p:sldId id="289" r:id="rId27"/>
    <p:sldId id="288" r:id="rId28"/>
    <p:sldId id="294" r:id="rId29"/>
    <p:sldId id="295" r:id="rId30"/>
    <p:sldId id="296" r:id="rId31"/>
    <p:sldId id="297" r:id="rId32"/>
    <p:sldId id="290" r:id="rId33"/>
    <p:sldId id="282" r:id="rId34"/>
    <p:sldId id="283" r:id="rId35"/>
    <p:sldId id="291" r:id="rId36"/>
    <p:sldId id="284" r:id="rId37"/>
    <p:sldId id="285" r:id="rId38"/>
    <p:sldId id="298" r:id="rId39"/>
    <p:sldId id="299" r:id="rId40"/>
    <p:sldId id="300" r:id="rId41"/>
    <p:sldId id="301" r:id="rId42"/>
    <p:sldId id="302" r:id="rId43"/>
    <p:sldId id="305" r:id="rId44"/>
    <p:sldId id="306" r:id="rId45"/>
    <p:sldId id="344" r:id="rId46"/>
    <p:sldId id="334" r:id="rId47"/>
    <p:sldId id="345" r:id="rId48"/>
    <p:sldId id="307" r:id="rId49"/>
    <p:sldId id="310" r:id="rId50"/>
    <p:sldId id="312" r:id="rId51"/>
    <p:sldId id="308" r:id="rId52"/>
    <p:sldId id="309" r:id="rId53"/>
    <p:sldId id="314" r:id="rId54"/>
    <p:sldId id="315" r:id="rId55"/>
    <p:sldId id="327" r:id="rId56"/>
    <p:sldId id="317" r:id="rId57"/>
    <p:sldId id="318" r:id="rId58"/>
    <p:sldId id="321" r:id="rId59"/>
    <p:sldId id="319" r:id="rId60"/>
    <p:sldId id="320" r:id="rId61"/>
    <p:sldId id="316" r:id="rId62"/>
    <p:sldId id="325" r:id="rId63"/>
    <p:sldId id="328" r:id="rId64"/>
    <p:sldId id="326" r:id="rId65"/>
    <p:sldId id="329" r:id="rId66"/>
    <p:sldId id="330" r:id="rId67"/>
    <p:sldId id="333" r:id="rId68"/>
    <p:sldId id="323" r:id="rId69"/>
    <p:sldId id="322" r:id="rId70"/>
    <p:sldId id="324" r:id="rId71"/>
    <p:sldId id="331" r:id="rId72"/>
    <p:sldId id="332" r:id="rId73"/>
    <p:sldId id="335" r:id="rId74"/>
    <p:sldId id="336" r:id="rId75"/>
    <p:sldId id="337" r:id="rId76"/>
    <p:sldId id="338" r:id="rId77"/>
    <p:sldId id="339" r:id="rId78"/>
    <p:sldId id="342" r:id="rId79"/>
    <p:sldId id="341" r:id="rId80"/>
    <p:sldId id="340" r:id="rId81"/>
    <p:sldId id="343" r:id="rId82"/>
    <p:sldId id="346" r:id="rId83"/>
    <p:sldId id="347" r:id="rId84"/>
    <p:sldId id="348" r:id="rId85"/>
    <p:sldId id="349" r:id="rId86"/>
    <p:sldId id="350" r:id="rId87"/>
    <p:sldId id="351" r:id="rId88"/>
    <p:sldId id="353" r:id="rId89"/>
    <p:sldId id="352" r:id="rId90"/>
    <p:sldId id="354" r:id="rId91"/>
    <p:sldId id="356" r:id="rId92"/>
    <p:sldId id="355" r:id="rId93"/>
    <p:sldId id="362" r:id="rId94"/>
    <p:sldId id="369" r:id="rId95"/>
    <p:sldId id="357" r:id="rId96"/>
    <p:sldId id="358" r:id="rId97"/>
    <p:sldId id="359" r:id="rId98"/>
    <p:sldId id="360" r:id="rId99"/>
    <p:sldId id="361" r:id="rId100"/>
    <p:sldId id="363" r:id="rId101"/>
    <p:sldId id="364" r:id="rId102"/>
    <p:sldId id="365" r:id="rId103"/>
    <p:sldId id="366" r:id="rId104"/>
    <p:sldId id="367" r:id="rId105"/>
    <p:sldId id="368" r:id="rId106"/>
    <p:sldId id="380" r:id="rId107"/>
    <p:sldId id="382" r:id="rId108"/>
    <p:sldId id="381" r:id="rId109"/>
    <p:sldId id="370" r:id="rId110"/>
    <p:sldId id="371" r:id="rId111"/>
    <p:sldId id="372" r:id="rId112"/>
    <p:sldId id="375" r:id="rId113"/>
    <p:sldId id="378" r:id="rId114"/>
    <p:sldId id="379" r:id="rId115"/>
    <p:sldId id="373" r:id="rId116"/>
    <p:sldId id="374" r:id="rId117"/>
    <p:sldId id="383" r:id="rId118"/>
    <p:sldId id="376" r:id="rId119"/>
    <p:sldId id="377" r:id="rId1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2" autoAdjust="0"/>
    <p:restoredTop sz="66522" autoAdjust="0"/>
  </p:normalViewPr>
  <p:slideViewPr>
    <p:cSldViewPr>
      <p:cViewPr>
        <p:scale>
          <a:sx n="62" d="100"/>
          <a:sy n="62" d="100"/>
        </p:scale>
        <p:origin x="-1224" y="-90"/>
      </p:cViewPr>
      <p:guideLst>
        <p:guide orient="horz" pos="2160"/>
        <p:guide pos="2880"/>
      </p:guideLst>
    </p:cSldViewPr>
  </p:slideViewPr>
  <p:outlineViewPr>
    <p:cViewPr>
      <p:scale>
        <a:sx n="33" d="100"/>
        <a:sy n="33" d="100"/>
      </p:scale>
      <p:origin x="0" y="343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slide" Target="slides/slide110.xml"/><Relationship Id="rId118" Type="http://schemas.openxmlformats.org/officeDocument/2006/relationships/slide" Target="slides/slide115.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notesMaster" Target="notesMasters/notesMaster1.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124"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1.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A4625E-77BF-4A78-977C-B395AFC63D3E}" type="datetimeFigureOut">
              <a:rPr lang="en-US" smtClean="0"/>
              <a:pPr/>
              <a:t>5/15/2013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02DC67-C434-444F-9788-90976544AD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5/15/2013 8:20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Inspired</a:t>
            </a:r>
            <a:r>
              <a:rPr lang="en-US" baseline="0" dirty="0" smtClean="0"/>
              <a:t> by </a:t>
            </a:r>
            <a:r>
              <a:rPr lang="en-US" baseline="0" dirty="0" err="1" smtClean="0"/>
              <a:t>tuple’s</a:t>
            </a:r>
            <a:r>
              <a:rPr lang="en-US" baseline="0" dirty="0" smtClean="0"/>
              <a:t> ignore / </a:t>
            </a:r>
            <a:r>
              <a:rPr lang="en-US" baseline="0" dirty="0" err="1" smtClean="0"/>
              <a:t>swallow_assign</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48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99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100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5/15/2013 8:20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X == Experimental (Parser</a:t>
            </a:r>
            <a:r>
              <a:rPr lang="en-US" baseline="0" dirty="0" smtClean="0"/>
              <a:t> only for now; no </a:t>
            </a:r>
            <a:r>
              <a:rPr lang="en-US" baseline="0" dirty="0" err="1" smtClean="0"/>
              <a:t>Lexer</a:t>
            </a:r>
            <a:r>
              <a:rPr lang="en-US" baseline="0" dirty="0" smtClean="0"/>
              <a:t>, no Karma yet)</a:t>
            </a:r>
            <a:endParaRPr lang="en-US" dirty="0" smtClean="0"/>
          </a:p>
          <a:p>
            <a:endParaRPr lang="en-US" dirty="0" smtClean="0"/>
          </a:p>
          <a:p>
            <a:r>
              <a:rPr lang="en-US" dirty="0" smtClean="0"/>
              <a:t>For a teaser: here's GCC times:</a:t>
            </a:r>
          </a:p>
          <a:p>
            <a:endParaRPr lang="en-US" dirty="0" smtClean="0"/>
          </a:p>
          <a:p>
            <a:r>
              <a:rPr lang="en-US" dirty="0" smtClean="0"/>
              <a:t>   SpiritX3: TOTAL :   4.27 </a:t>
            </a:r>
            <a:r>
              <a:rPr lang="en-US" dirty="0" err="1" smtClean="0"/>
              <a:t>secs</a:t>
            </a:r>
            <a:endParaRPr lang="en-US" dirty="0" smtClean="0"/>
          </a:p>
          <a:p>
            <a:r>
              <a:rPr lang="en-US" dirty="0" smtClean="0"/>
              <a:t>   Spirit2:  TOTAL :  10.00 </a:t>
            </a:r>
            <a:r>
              <a:rPr lang="en-US" dirty="0" err="1" smtClean="0"/>
              <a:t>secs</a:t>
            </a:r>
            <a:r>
              <a:rPr lang="en-US" dirty="0" smtClean="0"/>
              <a:t> </a:t>
            </a:r>
          </a:p>
          <a:p>
            <a:endParaRPr lang="en-US" dirty="0" smtClean="0"/>
          </a:p>
          <a:p>
            <a:r>
              <a:rPr lang="en-US" dirty="0" smtClean="0"/>
              <a:t>Proto:</a:t>
            </a:r>
          </a:p>
          <a:p>
            <a:r>
              <a:rPr lang="en-US" baseline="0" dirty="0" smtClean="0"/>
              <a:t>   </a:t>
            </a:r>
            <a:r>
              <a:rPr lang="en-US" dirty="0" smtClean="0"/>
              <a:t>Expensive: </a:t>
            </a:r>
          </a:p>
          <a:p>
            <a:r>
              <a:rPr lang="en-US" baseline="0" dirty="0" smtClean="0"/>
              <a:t>     - complexity</a:t>
            </a:r>
          </a:p>
          <a:p>
            <a:r>
              <a:rPr lang="en-US" baseline="0" dirty="0" smtClean="0"/>
              <a:t>     - </a:t>
            </a:r>
            <a:r>
              <a:rPr lang="en-US" dirty="0" smtClean="0"/>
              <a:t>conceptual overhead</a:t>
            </a:r>
          </a:p>
          <a:p>
            <a:r>
              <a:rPr lang="en-US" dirty="0" smtClean="0"/>
              <a:t>     - compile time overhead</a:t>
            </a:r>
          </a:p>
          <a:p>
            <a:endParaRPr lang="en-US" dirty="0" smtClean="0"/>
          </a:p>
          <a:p>
            <a:r>
              <a:rPr lang="en-US" sz="1200" kern="1200" dirty="0" smtClean="0">
                <a:solidFill>
                  <a:schemeClr val="tx1"/>
                </a:solidFill>
                <a:latin typeface="+mn-lt"/>
                <a:ea typeface="+mn-ea"/>
                <a:cs typeface="+mn-cs"/>
              </a:rPr>
              <a:t>So finally spirit became the exact problem that it tried to address. In case you forgot its initial goal: ".....many programmers stay away from tools such as YACC because of the "jumbo jet" syndrome. (It's just too big and detached from the application.) ........."All I need is just a parser and now look at its size. ...seems I have to stay away from you too, spirit. </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toy Spirit X3 sets the basis of the design of X3. With</a:t>
            </a:r>
            <a:r>
              <a:rPr lang="en-US" baseline="0" dirty="0" smtClean="0"/>
              <a:t> it you can grasp the most important aspects of X3’s design.</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Inspired</a:t>
            </a:r>
            <a:r>
              <a:rPr lang="en-US" baseline="0" dirty="0" smtClean="0"/>
              <a:t> by </a:t>
            </a:r>
            <a:r>
              <a:rPr lang="en-US" baseline="0" dirty="0" err="1" smtClean="0"/>
              <a:t>tuple’s</a:t>
            </a:r>
            <a:r>
              <a:rPr lang="en-US" baseline="0" dirty="0" smtClean="0"/>
              <a:t> ignore / </a:t>
            </a:r>
            <a:r>
              <a:rPr lang="en-US" baseline="0" dirty="0" err="1" smtClean="0"/>
              <a:t>swallow_assign</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46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Inspired</a:t>
            </a:r>
            <a:r>
              <a:rPr lang="en-US" baseline="0" dirty="0" smtClean="0"/>
              <a:t> by </a:t>
            </a:r>
            <a:r>
              <a:rPr lang="en-US" baseline="0" dirty="0" err="1" smtClean="0"/>
              <a:t>tuple’s</a:t>
            </a:r>
            <a:r>
              <a:rPr lang="en-US" baseline="0" dirty="0" smtClean="0"/>
              <a:t> ignore / </a:t>
            </a:r>
            <a:r>
              <a:rPr lang="en-US" baseline="0" dirty="0" err="1" smtClean="0"/>
              <a:t>swallow_assign</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47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hyperlink" Target="https://github.com/djowel/spirit_x3" TargetMode="Externa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Inside Spirit X3</a:t>
            </a:r>
            <a:br>
              <a:rPr lang="en-US" dirty="0" smtClean="0"/>
            </a:br>
            <a:r>
              <a:rPr lang="en-US" sz="2800" dirty="0" smtClean="0">
                <a:solidFill>
                  <a:schemeClr val="tx1">
                    <a:lumMod val="95000"/>
                  </a:schemeClr>
                </a:solidFill>
                <a:effectLst>
                  <a:outerShdw blurRad="38100" dist="38100" dir="2700000" algn="tl">
                    <a:srgbClr val="000000">
                      <a:alpha val="43137"/>
                    </a:srgbClr>
                  </a:outerShdw>
                </a:effectLst>
              </a:rPr>
              <a:t>Redesigning </a:t>
            </a:r>
            <a:r>
              <a:rPr lang="en-US" sz="2800" dirty="0" err="1" smtClean="0">
                <a:solidFill>
                  <a:schemeClr val="tx1">
                    <a:lumMod val="95000"/>
                  </a:schemeClr>
                </a:solidFill>
                <a:effectLst>
                  <a:outerShdw blurRad="38100" dist="38100" dir="2700000" algn="tl">
                    <a:srgbClr val="000000">
                      <a:alpha val="43137"/>
                    </a:srgbClr>
                  </a:outerShdw>
                </a:effectLst>
              </a:rPr>
              <a:t>Boost.Spirit</a:t>
            </a:r>
            <a:r>
              <a:rPr lang="en-US" sz="2800" dirty="0" smtClean="0">
                <a:solidFill>
                  <a:schemeClr val="tx1">
                    <a:lumMod val="95000"/>
                  </a:schemeClr>
                </a:solidFill>
                <a:effectLst>
                  <a:outerShdw blurRad="38100" dist="38100" dir="2700000" algn="tl">
                    <a:srgbClr val="000000">
                      <a:alpha val="43137"/>
                    </a:srgbClr>
                  </a:outerShdw>
                </a:effectLst>
              </a:rPr>
              <a:t> for C++11</a:t>
            </a:r>
            <a:endParaRPr lang="en-US" sz="2800" dirty="0">
              <a:solidFill>
                <a:schemeClr val="tx1">
                  <a:lumMod val="95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730249" y="4344988"/>
            <a:ext cx="7681913" cy="989012"/>
          </a:xfrm>
        </p:spPr>
        <p:txBody>
          <a:bodyPr>
            <a:normAutofit/>
          </a:bodyPr>
          <a:lstStyle/>
          <a:p>
            <a:r>
              <a:rPr lang="en-US" dirty="0" smtClean="0"/>
              <a:t>Joel de Guzman</a:t>
            </a:r>
          </a:p>
          <a:p>
            <a:r>
              <a:rPr lang="en-US" dirty="0" err="1" smtClean="0"/>
              <a:t>Ciere</a:t>
            </a:r>
            <a:r>
              <a:rPr lang="en-US" dirty="0" smtClean="0"/>
              <a:t> Consulting</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Parser Composition</a:t>
            </a:r>
          </a:p>
        </p:txBody>
      </p:sp>
      <p:sp>
        <p:nvSpPr>
          <p:cNvPr id="4" name="Round Diagonal Corner Rectangle 3"/>
          <p:cNvSpPr/>
          <p:nvPr/>
        </p:nvSpPr>
        <p:spPr bwMode="auto">
          <a:xfrm>
            <a:off x="762000" y="24384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integer</a:t>
            </a:r>
          </a:p>
        </p:txBody>
      </p:sp>
      <p:sp>
        <p:nvSpPr>
          <p:cNvPr id="5" name="Round Diagonal Corner Rectangle 4"/>
          <p:cNvSpPr/>
          <p:nvPr/>
        </p:nvSpPr>
        <p:spPr bwMode="auto">
          <a:xfrm>
            <a:off x="762000" y="34671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a:t>
            </a:r>
          </a:p>
        </p:txBody>
      </p:sp>
      <p:sp>
        <p:nvSpPr>
          <p:cNvPr id="7" name="Round Diagonal Corner Rectangle 6"/>
          <p:cNvSpPr/>
          <p:nvPr/>
        </p:nvSpPr>
        <p:spPr bwMode="auto">
          <a:xfrm>
            <a:off x="762000" y="53340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a:t>
            </a:r>
          </a:p>
        </p:txBody>
      </p:sp>
      <p:cxnSp>
        <p:nvCxnSpPr>
          <p:cNvPr id="10" name="Elbow Connector 9"/>
          <p:cNvCxnSpPr>
            <a:stCxn id="5" idx="0"/>
          </p:cNvCxnSpPr>
          <p:nvPr/>
        </p:nvCxnSpPr>
        <p:spPr>
          <a:xfrm>
            <a:off x="2209800" y="3771900"/>
            <a:ext cx="1219200" cy="9525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19" idx="0"/>
          </p:cNvCxnSpPr>
          <p:nvPr/>
        </p:nvCxnSpPr>
        <p:spPr>
          <a:xfrm>
            <a:off x="2209800" y="4724400"/>
            <a:ext cx="1219200" cy="127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0"/>
          </p:cNvCxnSpPr>
          <p:nvPr/>
        </p:nvCxnSpPr>
        <p:spPr>
          <a:xfrm flipV="1">
            <a:off x="2209800" y="4724400"/>
            <a:ext cx="1219200" cy="9144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4" idx="0"/>
            <a:endCxn id="67" idx="2"/>
          </p:cNvCxnSpPr>
          <p:nvPr/>
        </p:nvCxnSpPr>
        <p:spPr>
          <a:xfrm>
            <a:off x="2209800" y="2743200"/>
            <a:ext cx="4267200" cy="7620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90600" y="1371600"/>
            <a:ext cx="7482305" cy="646331"/>
          </a:xfrm>
          <a:prstGeom prst="rect">
            <a:avLst/>
          </a:prstGeom>
        </p:spPr>
        <p:txBody>
          <a:bodyPr wrap="none">
            <a:spAutoFit/>
          </a:bodyPr>
          <a:lstStyle/>
          <a:p>
            <a:r>
              <a:rPr lang="en-US" sz="3600" dirty="0" smtClean="0"/>
              <a:t>factor 	←	integer   /    ‘(‘    </a:t>
            </a:r>
            <a:r>
              <a:rPr lang="en-US" sz="3600" dirty="0" err="1" smtClean="0"/>
              <a:t>expr</a:t>
            </a:r>
            <a:r>
              <a:rPr lang="en-US" sz="3600" dirty="0" smtClean="0"/>
              <a:t>   ‘)’</a:t>
            </a:r>
            <a:endParaRPr lang="en-US" sz="3600" dirty="0"/>
          </a:p>
        </p:txBody>
      </p:sp>
      <p:sp>
        <p:nvSpPr>
          <p:cNvPr id="19" name="Round Diagonal Corner Rectangle 18"/>
          <p:cNvSpPr/>
          <p:nvPr/>
        </p:nvSpPr>
        <p:spPr bwMode="auto">
          <a:xfrm>
            <a:off x="762000" y="44196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err="1" smtClean="0">
                <a:solidFill>
                  <a:srgbClr val="FFFFFF"/>
                </a:solidFill>
                <a:effectLst>
                  <a:outerShdw blurRad="38100" dist="38100" dir="2700000" algn="tl">
                    <a:srgbClr val="000000">
                      <a:alpha val="43137"/>
                    </a:srgbClr>
                  </a:outerShdw>
                </a:effectLst>
                <a:latin typeface="Segoe" pitchFamily="34" charset="0"/>
              </a:rPr>
              <a:t>expr</a:t>
            </a: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35" name="Elbow Connector 34"/>
          <p:cNvCxnSpPr>
            <a:stCxn id="68" idx="0"/>
            <a:endCxn id="67" idx="2"/>
          </p:cNvCxnSpPr>
          <p:nvPr/>
        </p:nvCxnSpPr>
        <p:spPr>
          <a:xfrm flipV="1">
            <a:off x="5105400" y="3505200"/>
            <a:ext cx="1371600" cy="12192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Round Diagonal Corner Rectangle 66"/>
          <p:cNvSpPr/>
          <p:nvPr/>
        </p:nvSpPr>
        <p:spPr bwMode="auto">
          <a:xfrm>
            <a:off x="6477000" y="3200400"/>
            <a:ext cx="16764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alternative</a:t>
            </a:r>
          </a:p>
        </p:txBody>
      </p:sp>
      <p:sp>
        <p:nvSpPr>
          <p:cNvPr id="68" name="Round Diagonal Corner Rectangle 67"/>
          <p:cNvSpPr/>
          <p:nvPr/>
        </p:nvSpPr>
        <p:spPr bwMode="auto">
          <a:xfrm>
            <a:off x="3429000" y="4419600"/>
            <a:ext cx="16764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sequence</a:t>
            </a:r>
          </a:p>
        </p:txBody>
      </p:sp>
    </p:spTree>
  </p:cSld>
  <p:clrMapOvr>
    <a:masterClrMapping/>
  </p:clrMapOvr>
  <p:transition>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X3 Calculator Grammar</a:t>
            </a:r>
            <a:endParaRPr lang="en-US" dirty="0"/>
          </a:p>
        </p:txBody>
      </p:sp>
      <p:sp>
        <p:nvSpPr>
          <p:cNvPr id="3" name="Text Placeholder 2"/>
          <p:cNvSpPr>
            <a:spLocks noGrp="1"/>
          </p:cNvSpPr>
          <p:nvPr>
            <p:ph type="body" sz="quarter" idx="10"/>
          </p:nvPr>
        </p:nvSpPr>
        <p:spPr>
          <a:xfrm>
            <a:off x="533400" y="1447800"/>
            <a:ext cx="8229600" cy="4343400"/>
          </a:xfrm>
        </p:spPr>
        <p:txBody>
          <a:bodyPr/>
          <a:lstStyle/>
          <a:p>
            <a:pPr>
              <a:buNone/>
            </a:pPr>
            <a:r>
              <a:rPr lang="en-US" sz="2400" dirty="0" smtClean="0"/>
              <a:t>	auto const calculator = x3::grammar(</a:t>
            </a:r>
          </a:p>
          <a:p>
            <a:pPr>
              <a:buNone/>
            </a:pPr>
            <a:r>
              <a:rPr lang="en-US" sz="2400" dirty="0" smtClean="0"/>
              <a:t>           	  "calculator"</a:t>
            </a:r>
          </a:p>
          <a:p>
            <a:pPr>
              <a:buNone/>
            </a:pPr>
            <a:r>
              <a:rPr lang="en-US" sz="2400" dirty="0" smtClean="0"/>
              <a:t>          	, expression = </a:t>
            </a:r>
            <a:r>
              <a:rPr lang="en-US" sz="2400" dirty="0" err="1" smtClean="0"/>
              <a:t>expression_def</a:t>
            </a:r>
            <a:endParaRPr lang="en-US" sz="2400" dirty="0" smtClean="0"/>
          </a:p>
          <a:p>
            <a:pPr>
              <a:buNone/>
            </a:pPr>
            <a:r>
              <a:rPr lang="en-US" sz="2400" dirty="0" smtClean="0"/>
              <a:t>          	, term = </a:t>
            </a:r>
            <a:r>
              <a:rPr lang="en-US" sz="2400" dirty="0" err="1" smtClean="0"/>
              <a:t>term_def</a:t>
            </a:r>
            <a:endParaRPr lang="en-US" sz="2400" dirty="0" smtClean="0"/>
          </a:p>
          <a:p>
            <a:pPr>
              <a:buNone/>
            </a:pPr>
            <a:r>
              <a:rPr lang="en-US" sz="2400" dirty="0" smtClean="0"/>
              <a:t>            	, factor = </a:t>
            </a:r>
            <a:r>
              <a:rPr lang="en-US" sz="2400" dirty="0" err="1" smtClean="0"/>
              <a:t>factor_def</a:t>
            </a:r>
            <a:endParaRPr lang="en-US" sz="2400" dirty="0" smtClean="0"/>
          </a:p>
          <a:p>
            <a:pPr>
              <a:buNone/>
            </a:pPr>
            <a:r>
              <a:rPr lang="en-US" sz="2400" dirty="0" smtClean="0"/>
              <a:t> 	);</a:t>
            </a:r>
          </a:p>
          <a:p>
            <a:pPr>
              <a:buNone/>
            </a:pPr>
            <a:endParaRPr lang="en-US" sz="2400" dirty="0" smtClean="0"/>
          </a:p>
          <a:p>
            <a:pPr>
              <a:buNone/>
            </a:pPr>
            <a:r>
              <a:rPr lang="en-US" sz="2400" dirty="0" smtClean="0"/>
              <a:t>} // namespace </a:t>
            </a:r>
            <a:r>
              <a:rPr lang="en-US" sz="2400" dirty="0" err="1" smtClean="0"/>
              <a:t>calculator_grammar</a:t>
            </a:r>
            <a:r>
              <a:rPr lang="en-US" sz="2400" dirty="0" smtClean="0"/>
              <a:t> end </a:t>
            </a:r>
          </a:p>
          <a:p>
            <a:pPr>
              <a:buNone/>
            </a:pPr>
            <a:endParaRPr lang="en-US" sz="2400" dirty="0" smtClean="0"/>
          </a:p>
          <a:p>
            <a:pPr>
              <a:buNone/>
            </a:pPr>
            <a:r>
              <a:rPr lang="en-US" sz="2400" dirty="0" smtClean="0"/>
              <a:t>using </a:t>
            </a:r>
            <a:r>
              <a:rPr lang="en-US" sz="2400" dirty="0" err="1" smtClean="0"/>
              <a:t>calculator_grammar</a:t>
            </a:r>
            <a:r>
              <a:rPr lang="en-US" sz="2400" dirty="0" smtClean="0"/>
              <a:t>::calculator;</a:t>
            </a:r>
            <a:endParaRPr lang="en-US" sz="1600" dirty="0"/>
          </a:p>
        </p:txBody>
      </p:sp>
    </p:spTree>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a:t>
            </a:r>
            <a:endParaRPr lang="en-US" dirty="0"/>
          </a:p>
        </p:txBody>
      </p:sp>
      <p:sp>
        <p:nvSpPr>
          <p:cNvPr id="3" name="Text Placeholder 2"/>
          <p:cNvSpPr>
            <a:spLocks noGrp="1"/>
          </p:cNvSpPr>
          <p:nvPr>
            <p:ph type="body" sz="quarter" idx="10"/>
          </p:nvPr>
        </p:nvSpPr>
        <p:spPr>
          <a:xfrm>
            <a:off x="381000" y="1143000"/>
            <a:ext cx="8382000" cy="4286482"/>
          </a:xfrm>
        </p:spPr>
        <p:txBody>
          <a:bodyPr/>
          <a:lstStyle/>
          <a:p>
            <a:pPr>
              <a:buNone/>
            </a:pPr>
            <a:r>
              <a:rPr lang="en-US" sz="1800" dirty="0" smtClean="0"/>
              <a:t>template &lt;</a:t>
            </a:r>
            <a:r>
              <a:rPr lang="en-US" sz="1800" dirty="0" err="1" smtClean="0"/>
              <a:t>typename</a:t>
            </a:r>
            <a:r>
              <a:rPr lang="en-US" sz="1800" dirty="0" smtClean="0"/>
              <a:t> Elements&gt;</a:t>
            </a:r>
          </a:p>
          <a:p>
            <a:pPr>
              <a:buNone/>
            </a:pPr>
            <a:r>
              <a:rPr lang="en-US" sz="1800" dirty="0" err="1" smtClean="0"/>
              <a:t>struct</a:t>
            </a:r>
            <a:r>
              <a:rPr lang="en-US" sz="1800" dirty="0" smtClean="0"/>
              <a:t> </a:t>
            </a:r>
            <a:r>
              <a:rPr lang="en-US" sz="1800" dirty="0" err="1" smtClean="0"/>
              <a:t>grammar_parser</a:t>
            </a:r>
            <a:r>
              <a:rPr lang="en-US" sz="1800" dirty="0" smtClean="0"/>
              <a:t> : parser&lt;</a:t>
            </a:r>
            <a:r>
              <a:rPr lang="en-US" sz="1800" dirty="0" err="1" smtClean="0"/>
              <a:t>grammar_parser</a:t>
            </a:r>
            <a:r>
              <a:rPr lang="en-US" sz="1800" dirty="0" smtClean="0"/>
              <a:t>&lt;Elements&gt;&gt;</a:t>
            </a:r>
          </a:p>
          <a:p>
            <a:pPr>
              <a:buNone/>
            </a:pPr>
            <a:r>
              <a:rPr lang="en-US" sz="1800" dirty="0" smtClean="0"/>
              <a:t>{</a:t>
            </a:r>
          </a:p>
          <a:p>
            <a:pPr>
              <a:buNone/>
            </a:pPr>
            <a:r>
              <a:rPr lang="en-US" sz="1800" dirty="0" smtClean="0"/>
              <a:t>    </a:t>
            </a:r>
            <a:r>
              <a:rPr lang="en-US" sz="1800" dirty="0" err="1" smtClean="0"/>
              <a:t>typedef</a:t>
            </a:r>
            <a:r>
              <a:rPr lang="en-US" sz="1800" dirty="0" smtClean="0"/>
              <a:t> </a:t>
            </a:r>
            <a:r>
              <a:rPr lang="en-US" sz="1800" dirty="0" err="1" smtClean="0"/>
              <a:t>typename</a:t>
            </a:r>
            <a:endParaRPr lang="en-US" sz="1800" dirty="0" smtClean="0"/>
          </a:p>
          <a:p>
            <a:pPr>
              <a:buNone/>
            </a:pPr>
            <a:r>
              <a:rPr lang="en-US" sz="1800" dirty="0" smtClean="0"/>
              <a:t>        </a:t>
            </a:r>
            <a:r>
              <a:rPr lang="en-US" sz="1800" dirty="0" err="1" smtClean="0"/>
              <a:t>remove_reference</a:t>
            </a:r>
            <a:r>
              <a:rPr lang="en-US" sz="1800" dirty="0" smtClean="0"/>
              <a:t>&lt;</a:t>
            </a:r>
          </a:p>
          <a:p>
            <a:pPr>
              <a:buNone/>
            </a:pPr>
            <a:r>
              <a:rPr lang="en-US" sz="1800" dirty="0" smtClean="0"/>
              <a:t>            </a:t>
            </a:r>
            <a:r>
              <a:rPr lang="en-US" sz="1800" dirty="0" err="1" smtClean="0"/>
              <a:t>typename</a:t>
            </a:r>
            <a:r>
              <a:rPr lang="en-US" sz="1800" dirty="0" smtClean="0"/>
              <a:t> fusion::</a:t>
            </a:r>
            <a:r>
              <a:rPr lang="en-US" sz="1800" dirty="0" err="1" smtClean="0"/>
              <a:t>result_of</a:t>
            </a:r>
            <a:r>
              <a:rPr lang="en-US" sz="1800" dirty="0" smtClean="0"/>
              <a:t>::front&lt;Elements&gt;::type</a:t>
            </a:r>
          </a:p>
          <a:p>
            <a:pPr>
              <a:buNone/>
            </a:pPr>
            <a:r>
              <a:rPr lang="en-US" sz="1800" dirty="0" smtClean="0"/>
              <a:t>        &gt;::type::</a:t>
            </a:r>
            <a:r>
              <a:rPr lang="en-US" sz="1800" dirty="0" err="1" smtClean="0"/>
              <a:t>second_type</a:t>
            </a:r>
            <a:endParaRPr lang="en-US" sz="1800" dirty="0" smtClean="0"/>
          </a:p>
          <a:p>
            <a:pPr>
              <a:buNone/>
            </a:pPr>
            <a:r>
              <a:rPr lang="en-US" sz="1800" dirty="0" smtClean="0"/>
              <a:t>    </a:t>
            </a:r>
            <a:r>
              <a:rPr lang="en-US" sz="1800" dirty="0" err="1" smtClean="0"/>
              <a:t>start_rule</a:t>
            </a:r>
            <a:r>
              <a:rPr lang="en-US" sz="1800" dirty="0" smtClean="0"/>
              <a:t>;</a:t>
            </a:r>
          </a:p>
          <a:p>
            <a:pPr>
              <a:buNone/>
            </a:pPr>
            <a:endParaRPr lang="en-US" sz="1800" dirty="0" smtClean="0"/>
          </a:p>
          <a:p>
            <a:pPr>
              <a:buNone/>
            </a:pPr>
            <a:r>
              <a:rPr lang="en-US" sz="1800" dirty="0" smtClean="0"/>
              <a:t>    </a:t>
            </a:r>
            <a:r>
              <a:rPr lang="en-US" sz="1800" dirty="0" err="1" smtClean="0"/>
              <a:t>typedef</a:t>
            </a:r>
            <a:r>
              <a:rPr lang="en-US" sz="1800" dirty="0" smtClean="0"/>
              <a:t> </a:t>
            </a:r>
            <a:r>
              <a:rPr lang="en-US" sz="1800" dirty="0" err="1" smtClean="0"/>
              <a:t>typename</a:t>
            </a:r>
            <a:r>
              <a:rPr lang="en-US" sz="1800" dirty="0" smtClean="0"/>
              <a:t> </a:t>
            </a:r>
            <a:r>
              <a:rPr lang="en-US" sz="1800" dirty="0" err="1" smtClean="0"/>
              <a:t>start_rule</a:t>
            </a:r>
            <a:r>
              <a:rPr lang="en-US" sz="1800" dirty="0" smtClean="0"/>
              <a:t>::</a:t>
            </a:r>
            <a:r>
              <a:rPr lang="en-US" sz="1800" dirty="0" err="1" smtClean="0"/>
              <a:t>attribute_type</a:t>
            </a:r>
            <a:r>
              <a:rPr lang="en-US" sz="1800" dirty="0" smtClean="0"/>
              <a:t> </a:t>
            </a:r>
            <a:r>
              <a:rPr lang="en-US" sz="1800" dirty="0" err="1" smtClean="0"/>
              <a:t>attribute_type</a:t>
            </a:r>
            <a:r>
              <a:rPr lang="en-US" sz="1800" dirty="0" smtClean="0"/>
              <a:t>;</a:t>
            </a:r>
          </a:p>
          <a:p>
            <a:pPr>
              <a:buNone/>
            </a:pPr>
            <a:r>
              <a:rPr lang="en-US" sz="1800" dirty="0" smtClean="0"/>
              <a:t>    static </a:t>
            </a:r>
            <a:r>
              <a:rPr lang="en-US" sz="1800" dirty="0" err="1" smtClean="0"/>
              <a:t>bool</a:t>
            </a:r>
            <a:r>
              <a:rPr lang="en-US" sz="1800" dirty="0" smtClean="0"/>
              <a:t> const </a:t>
            </a:r>
            <a:r>
              <a:rPr lang="en-US" sz="1800" dirty="0" err="1" smtClean="0"/>
              <a:t>has_attribute</a:t>
            </a:r>
            <a:r>
              <a:rPr lang="en-US" sz="1800" dirty="0" smtClean="0"/>
              <a:t> = </a:t>
            </a:r>
            <a:r>
              <a:rPr lang="en-US" sz="1800" dirty="0" err="1" smtClean="0"/>
              <a:t>start_rule</a:t>
            </a:r>
            <a:r>
              <a:rPr lang="en-US" sz="1800" dirty="0" smtClean="0"/>
              <a:t>::</a:t>
            </a:r>
            <a:r>
              <a:rPr lang="en-US" sz="1800" dirty="0" err="1" smtClean="0"/>
              <a:t>has_attribute</a:t>
            </a:r>
            <a:r>
              <a:rPr lang="en-US" sz="1800" dirty="0" smtClean="0"/>
              <a:t>;</a:t>
            </a:r>
          </a:p>
          <a:p>
            <a:pPr>
              <a:buNone/>
            </a:pPr>
            <a:endParaRPr lang="en-US" sz="1800" dirty="0" smtClean="0"/>
          </a:p>
          <a:p>
            <a:pPr>
              <a:buNone/>
            </a:pPr>
            <a:r>
              <a:rPr lang="en-US" sz="1800" dirty="0" smtClean="0"/>
              <a:t>    </a:t>
            </a:r>
            <a:r>
              <a:rPr lang="en-US" sz="1800" dirty="0" err="1" smtClean="0"/>
              <a:t>grammar_parser</a:t>
            </a:r>
            <a:r>
              <a:rPr lang="en-US" sz="1800" dirty="0" smtClean="0"/>
              <a:t>(char const* name, Elements const&amp; elements)</a:t>
            </a:r>
          </a:p>
          <a:p>
            <a:pPr>
              <a:buNone/>
            </a:pPr>
            <a:r>
              <a:rPr lang="en-US" sz="1800" dirty="0" smtClean="0"/>
              <a:t>      : name(name), elements(elements) {}</a:t>
            </a:r>
            <a:endParaRPr lang="en-US" sz="1800" dirty="0"/>
          </a:p>
        </p:txBody>
      </p:sp>
      <p:sp>
        <p:nvSpPr>
          <p:cNvPr id="4" name="TextBox 3"/>
          <p:cNvSpPr txBox="1"/>
          <p:nvPr/>
        </p:nvSpPr>
        <p:spPr>
          <a:xfrm>
            <a:off x="3505200" y="5562600"/>
            <a:ext cx="1946238" cy="523220"/>
          </a:xfrm>
          <a:prstGeom prst="rect">
            <a:avLst/>
          </a:prstGeom>
          <a:noFill/>
        </p:spPr>
        <p:txBody>
          <a:bodyPr wrap="none" rtlCol="0">
            <a:spAutoFit/>
          </a:bodyPr>
          <a:lstStyle/>
          <a:p>
            <a:r>
              <a:rPr lang="en-US" sz="2800" dirty="0" smtClean="0">
                <a:solidFill>
                  <a:srgbClr val="FF0000"/>
                </a:solidFill>
              </a:rPr>
              <a:t>Continued…</a:t>
            </a:r>
            <a:endParaRPr lang="en-US" sz="28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a:t>
            </a:r>
            <a:endParaRPr lang="en-US" dirty="0"/>
          </a:p>
        </p:txBody>
      </p:sp>
      <p:sp>
        <p:nvSpPr>
          <p:cNvPr id="3" name="Text Placeholder 2"/>
          <p:cNvSpPr>
            <a:spLocks noGrp="1"/>
          </p:cNvSpPr>
          <p:nvPr>
            <p:ph type="body" sz="quarter" idx="10"/>
          </p:nvPr>
        </p:nvSpPr>
        <p:spPr>
          <a:xfrm>
            <a:off x="381000" y="914400"/>
            <a:ext cx="8382000" cy="3600986"/>
          </a:xfrm>
        </p:spPr>
        <p:txBody>
          <a:bodyPr/>
          <a:lstStyle/>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Attribute_&gt;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Attribute_&amp; </a:t>
            </a:r>
            <a:r>
              <a:rPr lang="en-US" sz="1800" dirty="0" err="1" smtClean="0"/>
              <a:t>attr</a:t>
            </a:r>
            <a:r>
              <a:rPr lang="en-US" sz="1800" dirty="0" smtClean="0"/>
              <a:t>) const</a:t>
            </a:r>
          </a:p>
          <a:p>
            <a:pPr>
              <a:buNone/>
            </a:pPr>
            <a:r>
              <a:rPr lang="en-US" sz="1800" dirty="0" smtClean="0"/>
              <a:t>    {</a:t>
            </a:r>
          </a:p>
          <a:p>
            <a:pPr>
              <a:buNone/>
            </a:pPr>
            <a:r>
              <a:rPr lang="en-US" sz="1800" dirty="0" smtClean="0"/>
              <a:t>        </a:t>
            </a:r>
            <a:r>
              <a:rPr lang="en-US" sz="1800" dirty="0" err="1" smtClean="0"/>
              <a:t>grammar_context</a:t>
            </a:r>
            <a:r>
              <a:rPr lang="en-US" sz="1800" dirty="0" smtClean="0"/>
              <a:t>&lt;Elements, Context&gt; </a:t>
            </a:r>
            <a:r>
              <a:rPr lang="en-US" sz="1800" dirty="0" err="1" smtClean="0"/>
              <a:t>our_context</a:t>
            </a:r>
            <a:r>
              <a:rPr lang="en-US" sz="1800" dirty="0" smtClean="0"/>
              <a:t>(elements, context);</a:t>
            </a:r>
          </a:p>
          <a:p>
            <a:pPr>
              <a:buNone/>
            </a:pPr>
            <a:r>
              <a:rPr lang="en-US" sz="1800" dirty="0" smtClean="0"/>
              <a:t>        return fusion::front(elements).</a:t>
            </a:r>
            <a:r>
              <a:rPr lang="en-US" sz="1800" dirty="0" err="1" smtClean="0"/>
              <a:t>second.parse</a:t>
            </a:r>
            <a:r>
              <a:rPr lang="en-US" sz="1800" dirty="0" smtClean="0"/>
              <a:t>(first, last, </a:t>
            </a:r>
            <a:r>
              <a:rPr lang="en-US" sz="1800" dirty="0" err="1" smtClean="0"/>
              <a:t>our_context</a:t>
            </a:r>
            <a:r>
              <a:rPr lang="en-US" sz="1800" dirty="0" smtClean="0"/>
              <a:t>, </a:t>
            </a:r>
            <a:r>
              <a:rPr lang="en-US" sz="1800" dirty="0" err="1" smtClean="0"/>
              <a:t>attr</a:t>
            </a:r>
            <a:r>
              <a:rPr lang="en-US" sz="1800" dirty="0" smtClean="0"/>
              <a:t>);</a:t>
            </a:r>
          </a:p>
          <a:p>
            <a:pPr>
              <a:buNone/>
            </a:pPr>
            <a:r>
              <a:rPr lang="en-US" sz="1800" dirty="0" smtClean="0"/>
              <a:t>    }</a:t>
            </a:r>
          </a:p>
          <a:p>
            <a:pPr>
              <a:buNone/>
            </a:pPr>
            <a:endParaRPr lang="en-US" sz="1800" dirty="0" smtClean="0"/>
          </a:p>
          <a:p>
            <a:pPr>
              <a:buNone/>
            </a:pPr>
            <a:r>
              <a:rPr lang="en-US" sz="1800" dirty="0" smtClean="0"/>
              <a:t>    char const* name;</a:t>
            </a:r>
          </a:p>
          <a:p>
            <a:pPr>
              <a:buNone/>
            </a:pPr>
            <a:r>
              <a:rPr lang="en-US" sz="1800" dirty="0" smtClean="0"/>
              <a:t>    Elements </a:t>
            </a:r>
            <a:r>
              <a:rPr lang="en-US" sz="1800" dirty="0" err="1" smtClean="0"/>
              <a:t>elements</a:t>
            </a:r>
            <a:r>
              <a:rPr lang="en-US" sz="1800" dirty="0" smtClean="0"/>
              <a:t>;</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a:t>
            </a:r>
            <a:endParaRPr lang="en-US" dirty="0"/>
          </a:p>
        </p:txBody>
      </p:sp>
      <p:sp>
        <p:nvSpPr>
          <p:cNvPr id="3" name="Text Placeholder 2"/>
          <p:cNvSpPr>
            <a:spLocks noGrp="1"/>
          </p:cNvSpPr>
          <p:nvPr>
            <p:ph type="body" sz="quarter" idx="10"/>
          </p:nvPr>
        </p:nvSpPr>
        <p:spPr>
          <a:xfrm>
            <a:off x="381000" y="1295400"/>
            <a:ext cx="8382000" cy="2382191"/>
          </a:xfrm>
        </p:spPr>
        <p:txBody>
          <a:bodyPr/>
          <a:lstStyle/>
          <a:p>
            <a:pPr>
              <a:buNone/>
            </a:pPr>
            <a:r>
              <a:rPr lang="en-US" sz="1800" dirty="0" smtClean="0"/>
              <a:t>template &lt;</a:t>
            </a:r>
            <a:r>
              <a:rPr lang="en-US" sz="1800" dirty="0" err="1" smtClean="0"/>
              <a:t>typename</a:t>
            </a:r>
            <a:r>
              <a:rPr lang="en-US" sz="1800" dirty="0" smtClean="0"/>
              <a:t> ...Elements&gt;</a:t>
            </a:r>
          </a:p>
          <a:p>
            <a:pPr>
              <a:buNone/>
            </a:pPr>
            <a:r>
              <a:rPr lang="en-US" sz="1800" dirty="0" err="1" smtClean="0"/>
              <a:t>grammar_parser</a:t>
            </a:r>
            <a:r>
              <a:rPr lang="en-US" sz="1800" dirty="0" smtClean="0"/>
              <a:t>&lt;fusion::map&lt;fusion::pair&lt;</a:t>
            </a:r>
            <a:r>
              <a:rPr lang="en-US" sz="1800" dirty="0" err="1" smtClean="0"/>
              <a:t>typename</a:t>
            </a:r>
            <a:r>
              <a:rPr lang="en-US" sz="1800" dirty="0" smtClean="0"/>
              <a:t> Elements::id, Elements&gt;...&gt;&gt;</a:t>
            </a:r>
          </a:p>
          <a:p>
            <a:pPr>
              <a:buNone/>
            </a:pPr>
            <a:r>
              <a:rPr lang="en-US" sz="1800" dirty="0" smtClean="0"/>
              <a:t>grammar(char const* name, Elements const&amp;... elements)</a:t>
            </a:r>
          </a:p>
          <a:p>
            <a:pPr>
              <a:buNone/>
            </a:pPr>
            <a:r>
              <a:rPr lang="en-US" sz="1800" dirty="0" smtClean="0"/>
              <a:t>{</a:t>
            </a:r>
          </a:p>
          <a:p>
            <a:pPr>
              <a:buNone/>
            </a:pPr>
            <a:r>
              <a:rPr lang="en-US" sz="1800" dirty="0" smtClean="0"/>
              <a:t>    </a:t>
            </a:r>
            <a:r>
              <a:rPr lang="en-US" sz="1800" dirty="0" err="1" smtClean="0"/>
              <a:t>typedef</a:t>
            </a:r>
            <a:r>
              <a:rPr lang="en-US" sz="1800" dirty="0" smtClean="0"/>
              <a:t> fusion::map&lt;fusion::pair&lt;</a:t>
            </a:r>
            <a:r>
              <a:rPr lang="en-US" sz="1800" dirty="0" err="1" smtClean="0"/>
              <a:t>typename</a:t>
            </a:r>
            <a:r>
              <a:rPr lang="en-US" sz="1800" dirty="0" smtClean="0"/>
              <a:t> Elements::id, Elements&gt;...&gt; sequence;</a:t>
            </a:r>
          </a:p>
          <a:p>
            <a:pPr>
              <a:buNone/>
            </a:pPr>
            <a:r>
              <a:rPr lang="en-US" sz="1800" dirty="0" smtClean="0"/>
              <a:t>    return </a:t>
            </a:r>
            <a:r>
              <a:rPr lang="en-US" sz="1800" dirty="0" err="1" smtClean="0"/>
              <a:t>grammar_parser</a:t>
            </a:r>
            <a:r>
              <a:rPr lang="en-US" sz="1800" dirty="0" smtClean="0"/>
              <a:t>&lt;sequence&gt;(name,</a:t>
            </a:r>
          </a:p>
          <a:p>
            <a:pPr>
              <a:buNone/>
            </a:pPr>
            <a:r>
              <a:rPr lang="en-US" sz="1800" dirty="0" smtClean="0"/>
              <a:t>        sequence(fusion::</a:t>
            </a:r>
            <a:r>
              <a:rPr lang="en-US" sz="1800" dirty="0" err="1" smtClean="0"/>
              <a:t>make_pair</a:t>
            </a:r>
            <a:r>
              <a:rPr lang="en-US" sz="1800" dirty="0" smtClean="0"/>
              <a:t>&lt;</a:t>
            </a:r>
            <a:r>
              <a:rPr lang="en-US" sz="1800" dirty="0" err="1" smtClean="0"/>
              <a:t>typename</a:t>
            </a:r>
            <a:r>
              <a:rPr lang="en-US" sz="1800" dirty="0" smtClean="0"/>
              <a:t> Elements::id&gt;(elements)...));</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 Context</a:t>
            </a:r>
            <a:endParaRPr lang="en-US" dirty="0"/>
          </a:p>
        </p:txBody>
      </p:sp>
      <p:sp>
        <p:nvSpPr>
          <p:cNvPr id="3" name="Text Placeholder 2"/>
          <p:cNvSpPr>
            <a:spLocks noGrp="1"/>
          </p:cNvSpPr>
          <p:nvPr>
            <p:ph type="body" sz="quarter" idx="10"/>
          </p:nvPr>
        </p:nvSpPr>
        <p:spPr>
          <a:xfrm>
            <a:off x="381000" y="1066800"/>
            <a:ext cx="8382000" cy="4819781"/>
          </a:xfrm>
        </p:spPr>
        <p:txBody>
          <a:bodyPr/>
          <a:lstStyle/>
          <a:p>
            <a:pPr>
              <a:buNone/>
            </a:pPr>
            <a:r>
              <a:rPr lang="en-US" sz="1800" dirty="0" smtClean="0"/>
              <a:t>template &lt;</a:t>
            </a:r>
            <a:r>
              <a:rPr lang="en-US" sz="1800" dirty="0" err="1" smtClean="0"/>
              <a:t>typename</a:t>
            </a:r>
            <a:r>
              <a:rPr lang="en-US" sz="1800" dirty="0" smtClean="0"/>
              <a:t> Elements, </a:t>
            </a:r>
            <a:r>
              <a:rPr lang="en-US" sz="1800" dirty="0" err="1" smtClean="0"/>
              <a:t>typename</a:t>
            </a:r>
            <a:r>
              <a:rPr lang="en-US" sz="1800" dirty="0" smtClean="0"/>
              <a:t> Next&gt;</a:t>
            </a:r>
          </a:p>
          <a:p>
            <a:pPr>
              <a:buNone/>
            </a:pPr>
            <a:r>
              <a:rPr lang="en-US" sz="1800" dirty="0" err="1" smtClean="0"/>
              <a:t>struct</a:t>
            </a:r>
            <a:r>
              <a:rPr lang="en-US" sz="1800" dirty="0" smtClean="0"/>
              <a:t> </a:t>
            </a:r>
            <a:r>
              <a:rPr lang="en-US" sz="1800" dirty="0" err="1" smtClean="0"/>
              <a:t>grammar_context</a:t>
            </a:r>
            <a:endParaRPr lang="en-US" sz="1800" dirty="0" smtClean="0"/>
          </a:p>
          <a:p>
            <a:pPr>
              <a:buNone/>
            </a:pPr>
            <a:r>
              <a:rPr lang="en-US" sz="1800" dirty="0" smtClean="0"/>
              <a:t>{</a:t>
            </a:r>
          </a:p>
          <a:p>
            <a:pPr>
              <a:buNone/>
            </a:pPr>
            <a:r>
              <a:rPr lang="en-US" sz="1800" dirty="0" smtClean="0"/>
              <a:t>    </a:t>
            </a:r>
            <a:r>
              <a:rPr lang="en-US" sz="1800" dirty="0" err="1" smtClean="0"/>
              <a:t>grammar_context</a:t>
            </a:r>
            <a:r>
              <a:rPr lang="en-US" sz="1800" dirty="0" smtClean="0"/>
              <a:t>(Elements const&amp; elements, Next const&amp; next)</a:t>
            </a:r>
          </a:p>
          <a:p>
            <a:pPr>
              <a:buNone/>
            </a:pPr>
            <a:r>
              <a:rPr lang="en-US" sz="1800" dirty="0" smtClean="0"/>
              <a:t>        : elements(elements), next(next) {}</a:t>
            </a:r>
          </a:p>
          <a:p>
            <a:pPr>
              <a:buNone/>
            </a:pPr>
            <a:endParaRPr lang="en-US" sz="1800" dirty="0" smtClean="0"/>
          </a:p>
          <a:p>
            <a:pPr>
              <a:buNone/>
            </a:pPr>
            <a:r>
              <a:rPr lang="en-US" sz="1800" dirty="0" smtClean="0"/>
              <a:t>    template &lt;</a:t>
            </a:r>
            <a:r>
              <a:rPr lang="en-US" sz="1800" dirty="0" err="1" smtClean="0"/>
              <a:t>typename</a:t>
            </a:r>
            <a:r>
              <a:rPr lang="en-US" sz="1800" dirty="0" smtClean="0"/>
              <a:t> ID&gt;</a:t>
            </a:r>
          </a:p>
          <a:p>
            <a:pPr>
              <a:buNone/>
            </a:pPr>
            <a:r>
              <a:rPr lang="en-US" sz="1800" dirty="0" smtClean="0"/>
              <a:t>    </a:t>
            </a:r>
            <a:r>
              <a:rPr lang="en-US" sz="1800" dirty="0" err="1" smtClean="0"/>
              <a:t>struct</a:t>
            </a:r>
            <a:r>
              <a:rPr lang="en-US" sz="1800" dirty="0" smtClean="0"/>
              <a:t> </a:t>
            </a:r>
            <a:r>
              <a:rPr lang="en-US" sz="1800" dirty="0" err="1" smtClean="0"/>
              <a:t>get_result</a:t>
            </a:r>
            <a:endParaRPr lang="en-US" sz="1800" dirty="0" smtClean="0"/>
          </a:p>
          <a:p>
            <a:pPr>
              <a:buNone/>
            </a:pPr>
            <a:r>
              <a:rPr lang="en-US" sz="1800" dirty="0" smtClean="0"/>
              <a:t>    {</a:t>
            </a:r>
          </a:p>
          <a:p>
            <a:pPr>
              <a:buNone/>
            </a:pPr>
            <a:r>
              <a:rPr lang="en-US" sz="1800" dirty="0" smtClean="0"/>
              <a:t>        </a:t>
            </a:r>
            <a:r>
              <a:rPr lang="en-US" sz="1800" dirty="0" err="1" smtClean="0"/>
              <a:t>typedef</a:t>
            </a:r>
            <a:r>
              <a:rPr lang="en-US" sz="1800" dirty="0" smtClean="0"/>
              <a:t> </a:t>
            </a:r>
            <a:r>
              <a:rPr lang="en-US" sz="1800" dirty="0" err="1" smtClean="0"/>
              <a:t>typename</a:t>
            </a:r>
            <a:r>
              <a:rPr lang="en-US" sz="1800" dirty="0" smtClean="0"/>
              <a:t> ID::type </a:t>
            </a:r>
            <a:r>
              <a:rPr lang="en-US" sz="1800" dirty="0" err="1" smtClean="0"/>
              <a:t>id_type</a:t>
            </a:r>
            <a:r>
              <a:rPr lang="en-US" sz="1800" dirty="0" smtClean="0"/>
              <a:t>;</a:t>
            </a:r>
          </a:p>
          <a:p>
            <a:pPr>
              <a:buNone/>
            </a:pPr>
            <a:r>
              <a:rPr lang="en-US" sz="1800" dirty="0" smtClean="0"/>
              <a:t>        </a:t>
            </a:r>
            <a:r>
              <a:rPr lang="en-US" sz="1800" dirty="0" err="1" smtClean="0"/>
              <a:t>typedef</a:t>
            </a:r>
            <a:r>
              <a:rPr lang="en-US" sz="1800" dirty="0" smtClean="0"/>
              <a:t> </a:t>
            </a:r>
            <a:r>
              <a:rPr lang="en-US" sz="1800" dirty="0" err="1" smtClean="0"/>
              <a:t>typename</a:t>
            </a:r>
            <a:r>
              <a:rPr lang="en-US" sz="1800" dirty="0" smtClean="0"/>
              <a:t> </a:t>
            </a:r>
            <a:r>
              <a:rPr lang="en-US" sz="1800" dirty="0" err="1" smtClean="0"/>
              <a:t>mpl</a:t>
            </a:r>
            <a:r>
              <a:rPr lang="en-US" sz="1800" dirty="0" smtClean="0"/>
              <a:t>::</a:t>
            </a:r>
            <a:r>
              <a:rPr lang="en-US" sz="1800" dirty="0" err="1" smtClean="0"/>
              <a:t>eval_if</a:t>
            </a:r>
            <a:r>
              <a:rPr lang="en-US" sz="1800" dirty="0" smtClean="0"/>
              <a:t>&lt;</a:t>
            </a:r>
          </a:p>
          <a:p>
            <a:pPr>
              <a:buNone/>
            </a:pPr>
            <a:r>
              <a:rPr lang="en-US" sz="1800" dirty="0" smtClean="0"/>
              <a:t>            fusion::</a:t>
            </a:r>
            <a:r>
              <a:rPr lang="en-US" sz="1800" dirty="0" err="1" smtClean="0"/>
              <a:t>result_of</a:t>
            </a:r>
            <a:r>
              <a:rPr lang="en-US" sz="1800" dirty="0" smtClean="0"/>
              <a:t>::</a:t>
            </a:r>
            <a:r>
              <a:rPr lang="en-US" sz="1800" dirty="0" err="1" smtClean="0"/>
              <a:t>has_key</a:t>
            </a:r>
            <a:r>
              <a:rPr lang="en-US" sz="1800" dirty="0" smtClean="0"/>
              <a:t>&lt;Elements const, </a:t>
            </a:r>
            <a:r>
              <a:rPr lang="en-US" sz="1800" dirty="0" err="1" smtClean="0"/>
              <a:t>id_type</a:t>
            </a:r>
            <a:r>
              <a:rPr lang="en-US" sz="1800" dirty="0" smtClean="0"/>
              <a:t>&gt;</a:t>
            </a:r>
          </a:p>
          <a:p>
            <a:pPr>
              <a:buNone/>
            </a:pPr>
            <a:r>
              <a:rPr lang="en-US" sz="1800" dirty="0" smtClean="0"/>
              <a:t>          , fusion::</a:t>
            </a:r>
            <a:r>
              <a:rPr lang="en-US" sz="1800" dirty="0" err="1" smtClean="0"/>
              <a:t>result_of</a:t>
            </a:r>
            <a:r>
              <a:rPr lang="en-US" sz="1800" dirty="0" smtClean="0"/>
              <a:t>::</a:t>
            </a:r>
            <a:r>
              <a:rPr lang="en-US" sz="1800" dirty="0" err="1" smtClean="0"/>
              <a:t>at_key</a:t>
            </a:r>
            <a:r>
              <a:rPr lang="en-US" sz="1800" dirty="0" smtClean="0"/>
              <a:t>&lt;Elements const, </a:t>
            </a:r>
            <a:r>
              <a:rPr lang="en-US" sz="1800" dirty="0" err="1" smtClean="0"/>
              <a:t>id_type</a:t>
            </a:r>
            <a:r>
              <a:rPr lang="en-US" sz="1800" dirty="0" smtClean="0"/>
              <a:t>&gt;</a:t>
            </a:r>
          </a:p>
          <a:p>
            <a:pPr>
              <a:buNone/>
            </a:pPr>
            <a:r>
              <a:rPr lang="en-US" sz="1800" dirty="0" smtClean="0"/>
              <a:t>          , </a:t>
            </a:r>
            <a:r>
              <a:rPr lang="en-US" sz="1800" dirty="0" err="1" smtClean="0"/>
              <a:t>typename</a:t>
            </a:r>
            <a:r>
              <a:rPr lang="en-US" sz="1800" dirty="0" smtClean="0"/>
              <a:t> Next::template </a:t>
            </a:r>
            <a:r>
              <a:rPr lang="en-US" sz="1800" dirty="0" err="1" smtClean="0"/>
              <a:t>get_result</a:t>
            </a:r>
            <a:r>
              <a:rPr lang="en-US" sz="1800" dirty="0" smtClean="0"/>
              <a:t>&lt;ID&gt;&gt;::type</a:t>
            </a:r>
          </a:p>
          <a:p>
            <a:pPr>
              <a:buNone/>
            </a:pPr>
            <a:r>
              <a:rPr lang="en-US" sz="1800" dirty="0" smtClean="0"/>
              <a:t>        type;</a:t>
            </a:r>
          </a:p>
          <a:p>
            <a:pPr>
              <a:buNone/>
            </a:pPr>
            <a:r>
              <a:rPr lang="en-US" sz="1800" dirty="0" smtClean="0"/>
              <a:t>    };</a:t>
            </a:r>
            <a:endParaRPr lang="en-US" sz="1800" dirty="0"/>
          </a:p>
        </p:txBody>
      </p:sp>
      <p:sp>
        <p:nvSpPr>
          <p:cNvPr id="4" name="TextBox 3"/>
          <p:cNvSpPr txBox="1"/>
          <p:nvPr/>
        </p:nvSpPr>
        <p:spPr>
          <a:xfrm>
            <a:off x="3505200" y="5562600"/>
            <a:ext cx="1946238" cy="523220"/>
          </a:xfrm>
          <a:prstGeom prst="rect">
            <a:avLst/>
          </a:prstGeom>
          <a:noFill/>
        </p:spPr>
        <p:txBody>
          <a:bodyPr wrap="none" rtlCol="0">
            <a:spAutoFit/>
          </a:bodyPr>
          <a:lstStyle/>
          <a:p>
            <a:r>
              <a:rPr lang="en-US" sz="2800" dirty="0" smtClean="0">
                <a:solidFill>
                  <a:srgbClr val="FF0000"/>
                </a:solidFill>
              </a:rPr>
              <a:t>Continued…</a:t>
            </a:r>
            <a:endParaRPr lang="en-US" sz="28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 Context</a:t>
            </a:r>
            <a:endParaRPr lang="en-US" dirty="0"/>
          </a:p>
        </p:txBody>
      </p:sp>
      <p:sp>
        <p:nvSpPr>
          <p:cNvPr id="3" name="Text Placeholder 2"/>
          <p:cNvSpPr>
            <a:spLocks noGrp="1"/>
          </p:cNvSpPr>
          <p:nvPr>
            <p:ph type="body" sz="quarter" idx="10"/>
          </p:nvPr>
        </p:nvSpPr>
        <p:spPr>
          <a:xfrm>
            <a:off x="381000" y="1219200"/>
            <a:ext cx="8382000" cy="3600986"/>
          </a:xfrm>
        </p:spPr>
        <p:txBody>
          <a:bodyPr/>
          <a:lstStyle/>
          <a:p>
            <a:pPr>
              <a:buNone/>
            </a:pPr>
            <a:r>
              <a:rPr lang="en-US" sz="1800" dirty="0" smtClean="0"/>
              <a:t>    template &lt;</a:t>
            </a:r>
            <a:r>
              <a:rPr lang="en-US" sz="1800" dirty="0" err="1" smtClean="0"/>
              <a:t>typename</a:t>
            </a:r>
            <a:r>
              <a:rPr lang="en-US" sz="1800" dirty="0" smtClean="0"/>
              <a:t> ID&gt;</a:t>
            </a:r>
          </a:p>
          <a:p>
            <a:pPr>
              <a:buNone/>
            </a:pPr>
            <a:r>
              <a:rPr lang="en-US" sz="1800" dirty="0" smtClean="0"/>
              <a:t>    </a:t>
            </a:r>
            <a:r>
              <a:rPr lang="en-US" sz="1800" dirty="0" err="1" smtClean="0"/>
              <a:t>typename</a:t>
            </a:r>
            <a:r>
              <a:rPr lang="en-US" sz="1800" dirty="0" smtClean="0"/>
              <a:t> </a:t>
            </a:r>
            <a:r>
              <a:rPr lang="en-US" sz="1800" dirty="0" err="1" smtClean="0"/>
              <a:t>get_result</a:t>
            </a:r>
            <a:r>
              <a:rPr lang="en-US" sz="1800" dirty="0" smtClean="0"/>
              <a:t>&lt;ID&gt;::type</a:t>
            </a:r>
          </a:p>
          <a:p>
            <a:pPr>
              <a:buNone/>
            </a:pPr>
            <a:r>
              <a:rPr lang="en-US" sz="1800" dirty="0" smtClean="0"/>
              <a:t>    get(ID </a:t>
            </a:r>
            <a:r>
              <a:rPr lang="en-US" sz="1800" dirty="0" err="1" smtClean="0"/>
              <a:t>id</a:t>
            </a:r>
            <a:r>
              <a:rPr lang="en-US" sz="1800" dirty="0" smtClean="0"/>
              <a:t>) const</a:t>
            </a:r>
          </a:p>
          <a:p>
            <a:pPr>
              <a:buNone/>
            </a:pPr>
            <a:r>
              <a:rPr lang="en-US" sz="1800" dirty="0" smtClean="0"/>
              <a:t>    {</a:t>
            </a:r>
          </a:p>
          <a:p>
            <a:pPr>
              <a:buNone/>
            </a:pPr>
            <a:r>
              <a:rPr lang="en-US" sz="1800" dirty="0" smtClean="0"/>
              <a:t>        </a:t>
            </a:r>
            <a:r>
              <a:rPr lang="en-US" sz="1800" dirty="0" err="1" smtClean="0"/>
              <a:t>typedef</a:t>
            </a:r>
            <a:r>
              <a:rPr lang="en-US" sz="1800" dirty="0" smtClean="0"/>
              <a:t> </a:t>
            </a:r>
            <a:r>
              <a:rPr lang="en-US" sz="1800" dirty="0" err="1" smtClean="0"/>
              <a:t>typename</a:t>
            </a:r>
            <a:r>
              <a:rPr lang="en-US" sz="1800" dirty="0" smtClean="0"/>
              <a:t> ID::type </a:t>
            </a:r>
            <a:r>
              <a:rPr lang="en-US" sz="1800" dirty="0" err="1" smtClean="0"/>
              <a:t>id_type</a:t>
            </a:r>
            <a:r>
              <a:rPr lang="en-US" sz="1800" dirty="0" smtClean="0"/>
              <a:t>;</a:t>
            </a:r>
          </a:p>
          <a:p>
            <a:pPr>
              <a:buNone/>
            </a:pPr>
            <a:r>
              <a:rPr lang="en-US" sz="1800" dirty="0" smtClean="0"/>
              <a:t>        </a:t>
            </a:r>
            <a:r>
              <a:rPr lang="en-US" sz="1800" dirty="0" err="1" smtClean="0"/>
              <a:t>typename</a:t>
            </a:r>
            <a:r>
              <a:rPr lang="en-US" sz="1800" dirty="0" smtClean="0"/>
              <a:t> fusion::</a:t>
            </a:r>
            <a:r>
              <a:rPr lang="en-US" sz="1800" dirty="0" err="1" smtClean="0"/>
              <a:t>result_of</a:t>
            </a:r>
            <a:r>
              <a:rPr lang="en-US" sz="1800" dirty="0" smtClean="0"/>
              <a:t>::</a:t>
            </a:r>
            <a:r>
              <a:rPr lang="en-US" sz="1800" dirty="0" err="1" smtClean="0"/>
              <a:t>has_key</a:t>
            </a:r>
            <a:r>
              <a:rPr lang="en-US" sz="1800" dirty="0" smtClean="0"/>
              <a:t>&lt;Elements, </a:t>
            </a:r>
            <a:r>
              <a:rPr lang="en-US" sz="1800" dirty="0" err="1" smtClean="0"/>
              <a:t>id_type</a:t>
            </a:r>
            <a:r>
              <a:rPr lang="en-US" sz="1800" dirty="0" smtClean="0"/>
              <a:t>&gt; </a:t>
            </a:r>
            <a:r>
              <a:rPr lang="en-US" sz="1800" dirty="0" err="1" smtClean="0"/>
              <a:t>has_key</a:t>
            </a:r>
            <a:r>
              <a:rPr lang="en-US" sz="1800" dirty="0" smtClean="0"/>
              <a:t>;</a:t>
            </a:r>
          </a:p>
          <a:p>
            <a:pPr>
              <a:buNone/>
            </a:pPr>
            <a:r>
              <a:rPr lang="en-US" sz="1800" dirty="0" smtClean="0"/>
              <a:t>        return </a:t>
            </a:r>
            <a:r>
              <a:rPr lang="en-US" sz="1800" dirty="0" err="1" smtClean="0"/>
              <a:t>get_impl</a:t>
            </a:r>
            <a:r>
              <a:rPr lang="en-US" sz="1800" dirty="0" smtClean="0"/>
              <a:t>(id, </a:t>
            </a:r>
            <a:r>
              <a:rPr lang="en-US" sz="1800" dirty="0" err="1" smtClean="0"/>
              <a:t>has_key</a:t>
            </a:r>
            <a:r>
              <a:rPr lang="en-US" sz="1800" dirty="0" smtClean="0"/>
              <a:t>);</a:t>
            </a:r>
          </a:p>
          <a:p>
            <a:pPr>
              <a:buNone/>
            </a:pPr>
            <a:r>
              <a:rPr lang="en-US" sz="1800" dirty="0" smtClean="0"/>
              <a:t>    }</a:t>
            </a:r>
          </a:p>
          <a:p>
            <a:pPr>
              <a:buNone/>
            </a:pPr>
            <a:endParaRPr lang="en-US" sz="1800" dirty="0" smtClean="0"/>
          </a:p>
          <a:p>
            <a:pPr>
              <a:buNone/>
            </a:pPr>
            <a:r>
              <a:rPr lang="en-US" sz="1800" dirty="0" smtClean="0"/>
              <a:t>    Elements const&amp; elements;</a:t>
            </a:r>
          </a:p>
          <a:p>
            <a:pPr>
              <a:buNone/>
            </a:pPr>
            <a:r>
              <a:rPr lang="en-US" sz="1800" dirty="0" smtClean="0"/>
              <a:t>    Next const&amp; next;</a:t>
            </a:r>
          </a:p>
          <a:p>
            <a:pPr>
              <a:buNone/>
            </a:pPr>
            <a:r>
              <a:rPr lang="en-US" sz="1800" dirty="0" smtClean="0"/>
              <a:t>};</a:t>
            </a:r>
            <a:endParaRPr lang="en-US" sz="1800" dirty="0"/>
          </a:p>
        </p:txBody>
      </p:sp>
      <p:sp>
        <p:nvSpPr>
          <p:cNvPr id="4" name="TextBox 3"/>
          <p:cNvSpPr txBox="1"/>
          <p:nvPr/>
        </p:nvSpPr>
        <p:spPr>
          <a:xfrm>
            <a:off x="3505200" y="5562600"/>
            <a:ext cx="1946238" cy="523220"/>
          </a:xfrm>
          <a:prstGeom prst="rect">
            <a:avLst/>
          </a:prstGeom>
          <a:noFill/>
        </p:spPr>
        <p:txBody>
          <a:bodyPr wrap="none" rtlCol="0">
            <a:spAutoFit/>
          </a:bodyPr>
          <a:lstStyle/>
          <a:p>
            <a:r>
              <a:rPr lang="en-US" sz="2800" dirty="0" smtClean="0">
                <a:solidFill>
                  <a:srgbClr val="FF0000"/>
                </a:solidFill>
              </a:rPr>
              <a:t>Continued…</a:t>
            </a:r>
            <a:endParaRPr lang="en-US" sz="28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 Context</a:t>
            </a:r>
            <a:endParaRPr lang="en-US" dirty="0"/>
          </a:p>
        </p:txBody>
      </p:sp>
      <p:sp>
        <p:nvSpPr>
          <p:cNvPr id="3" name="Text Placeholder 2"/>
          <p:cNvSpPr>
            <a:spLocks noGrp="1"/>
          </p:cNvSpPr>
          <p:nvPr>
            <p:ph type="body" sz="quarter" idx="10"/>
          </p:nvPr>
        </p:nvSpPr>
        <p:spPr>
          <a:xfrm>
            <a:off x="381000" y="1066800"/>
            <a:ext cx="8382000" cy="4419600"/>
          </a:xfrm>
        </p:spPr>
        <p:txBody>
          <a:bodyPr/>
          <a:lstStyle/>
          <a:p>
            <a:pPr>
              <a:buNone/>
            </a:pPr>
            <a:r>
              <a:rPr lang="en-US" sz="1800" dirty="0" smtClean="0"/>
              <a:t>    template &lt;</a:t>
            </a:r>
            <a:r>
              <a:rPr lang="en-US" sz="1800" dirty="0" err="1" smtClean="0"/>
              <a:t>typename</a:t>
            </a:r>
            <a:r>
              <a:rPr lang="en-US" sz="1800" dirty="0" smtClean="0"/>
              <a:t> ID&gt;</a:t>
            </a:r>
          </a:p>
          <a:p>
            <a:pPr>
              <a:buNone/>
            </a:pPr>
            <a:r>
              <a:rPr lang="en-US" sz="1800" dirty="0" smtClean="0"/>
              <a:t>    </a:t>
            </a:r>
            <a:r>
              <a:rPr lang="en-US" sz="1800" dirty="0" err="1" smtClean="0"/>
              <a:t>typename</a:t>
            </a:r>
            <a:r>
              <a:rPr lang="en-US" sz="1800" dirty="0" smtClean="0"/>
              <a:t> </a:t>
            </a:r>
            <a:r>
              <a:rPr lang="en-US" sz="1800" dirty="0" err="1" smtClean="0"/>
              <a:t>get_result</a:t>
            </a:r>
            <a:r>
              <a:rPr lang="en-US" sz="1800" dirty="0" smtClean="0"/>
              <a:t>&lt;ID&gt;::type</a:t>
            </a:r>
          </a:p>
          <a:p>
            <a:pPr>
              <a:buNone/>
            </a:pPr>
            <a:r>
              <a:rPr lang="en-US" sz="1800" dirty="0" smtClean="0"/>
              <a:t>    </a:t>
            </a:r>
            <a:r>
              <a:rPr lang="en-US" sz="1800" dirty="0" err="1" smtClean="0"/>
              <a:t>get_impl</a:t>
            </a:r>
            <a:r>
              <a:rPr lang="en-US" sz="1800" dirty="0" smtClean="0"/>
              <a:t>(ID </a:t>
            </a:r>
            <a:r>
              <a:rPr lang="en-US" sz="1800" dirty="0" err="1" smtClean="0"/>
              <a:t>id</a:t>
            </a:r>
            <a:r>
              <a:rPr lang="en-US" sz="1800" dirty="0" smtClean="0"/>
              <a:t>, </a:t>
            </a:r>
            <a:r>
              <a:rPr lang="en-US" sz="1800" dirty="0" err="1" smtClean="0"/>
              <a:t>mpl</a:t>
            </a:r>
            <a:r>
              <a:rPr lang="en-US" sz="1800" dirty="0" smtClean="0"/>
              <a:t>::true_) const</a:t>
            </a:r>
          </a:p>
          <a:p>
            <a:pPr>
              <a:buNone/>
            </a:pPr>
            <a:r>
              <a:rPr lang="en-US" sz="1800" dirty="0" smtClean="0"/>
              <a:t>    {</a:t>
            </a:r>
          </a:p>
          <a:p>
            <a:pPr>
              <a:buNone/>
            </a:pPr>
            <a:r>
              <a:rPr lang="en-US" sz="1800" dirty="0" smtClean="0"/>
              <a:t>        </a:t>
            </a:r>
            <a:r>
              <a:rPr lang="en-US" sz="1800" dirty="0" err="1" smtClean="0"/>
              <a:t>typedef</a:t>
            </a:r>
            <a:r>
              <a:rPr lang="en-US" sz="1800" dirty="0" smtClean="0"/>
              <a:t> </a:t>
            </a:r>
            <a:r>
              <a:rPr lang="en-US" sz="1800" dirty="0" err="1" smtClean="0"/>
              <a:t>typename</a:t>
            </a:r>
            <a:r>
              <a:rPr lang="en-US" sz="1800" dirty="0" smtClean="0"/>
              <a:t> ID::type </a:t>
            </a:r>
            <a:r>
              <a:rPr lang="en-US" sz="1800" dirty="0" err="1" smtClean="0"/>
              <a:t>id_type</a:t>
            </a:r>
            <a:r>
              <a:rPr lang="en-US" sz="1800" dirty="0" smtClean="0"/>
              <a:t>;</a:t>
            </a:r>
          </a:p>
          <a:p>
            <a:pPr>
              <a:buNone/>
            </a:pPr>
            <a:r>
              <a:rPr lang="en-US" sz="1800" dirty="0" smtClean="0"/>
              <a:t>        return fusion::</a:t>
            </a:r>
            <a:r>
              <a:rPr lang="en-US" sz="1800" dirty="0" err="1" smtClean="0"/>
              <a:t>at_key</a:t>
            </a:r>
            <a:r>
              <a:rPr lang="en-US" sz="1800" dirty="0" smtClean="0"/>
              <a:t>&lt;</a:t>
            </a:r>
            <a:r>
              <a:rPr lang="en-US" sz="1800" dirty="0" err="1" smtClean="0"/>
              <a:t>id_type</a:t>
            </a:r>
            <a:r>
              <a:rPr lang="en-US" sz="1800" dirty="0" smtClean="0"/>
              <a:t>&gt;(elements);</a:t>
            </a:r>
          </a:p>
          <a:p>
            <a:pPr>
              <a:buNone/>
            </a:pPr>
            <a:r>
              <a:rPr lang="en-US" sz="1800" dirty="0" smtClean="0"/>
              <a:t>    }</a:t>
            </a:r>
          </a:p>
          <a:p>
            <a:pPr>
              <a:buNone/>
            </a:pPr>
            <a:endParaRPr lang="en-US" sz="1800" dirty="0" smtClean="0"/>
          </a:p>
          <a:p>
            <a:pPr>
              <a:buNone/>
            </a:pPr>
            <a:r>
              <a:rPr lang="en-US" sz="1800" dirty="0" smtClean="0"/>
              <a:t>    template &lt;</a:t>
            </a:r>
            <a:r>
              <a:rPr lang="en-US" sz="1800" dirty="0" err="1" smtClean="0"/>
              <a:t>typename</a:t>
            </a:r>
            <a:r>
              <a:rPr lang="en-US" sz="1800" dirty="0" smtClean="0"/>
              <a:t> ID&gt;</a:t>
            </a:r>
          </a:p>
          <a:p>
            <a:pPr>
              <a:buNone/>
            </a:pPr>
            <a:r>
              <a:rPr lang="en-US" sz="1800" dirty="0" smtClean="0"/>
              <a:t>    </a:t>
            </a:r>
            <a:r>
              <a:rPr lang="en-US" sz="1800" dirty="0" err="1" smtClean="0"/>
              <a:t>typename</a:t>
            </a:r>
            <a:r>
              <a:rPr lang="en-US" sz="1800" dirty="0" smtClean="0"/>
              <a:t> </a:t>
            </a:r>
            <a:r>
              <a:rPr lang="en-US" sz="1800" dirty="0" err="1" smtClean="0"/>
              <a:t>get_result</a:t>
            </a:r>
            <a:r>
              <a:rPr lang="en-US" sz="1800" dirty="0" smtClean="0"/>
              <a:t>&lt;ID&gt;::type</a:t>
            </a:r>
          </a:p>
          <a:p>
            <a:pPr>
              <a:buNone/>
            </a:pPr>
            <a:r>
              <a:rPr lang="en-US" sz="1800" dirty="0" smtClean="0"/>
              <a:t>    </a:t>
            </a:r>
            <a:r>
              <a:rPr lang="en-US" sz="1800" dirty="0" err="1" smtClean="0"/>
              <a:t>get_impl</a:t>
            </a:r>
            <a:r>
              <a:rPr lang="en-US" sz="1800" dirty="0" smtClean="0"/>
              <a:t>(ID </a:t>
            </a:r>
            <a:r>
              <a:rPr lang="en-US" sz="1800" dirty="0" err="1" smtClean="0"/>
              <a:t>id</a:t>
            </a:r>
            <a:r>
              <a:rPr lang="en-US" sz="1800" dirty="0" smtClean="0"/>
              <a:t>, </a:t>
            </a:r>
            <a:r>
              <a:rPr lang="en-US" sz="1800" dirty="0" err="1" smtClean="0"/>
              <a:t>mpl</a:t>
            </a:r>
            <a:r>
              <a:rPr lang="en-US" sz="1800" dirty="0" smtClean="0"/>
              <a:t>::false_) const</a:t>
            </a:r>
          </a:p>
          <a:p>
            <a:pPr>
              <a:buNone/>
            </a:pPr>
            <a:r>
              <a:rPr lang="en-US" sz="1800" dirty="0" smtClean="0"/>
              <a:t>    {</a:t>
            </a:r>
          </a:p>
          <a:p>
            <a:pPr>
              <a:buNone/>
            </a:pPr>
            <a:r>
              <a:rPr lang="en-US" sz="1800" dirty="0" smtClean="0"/>
              <a:t>        return </a:t>
            </a:r>
            <a:r>
              <a:rPr lang="en-US" sz="1800" dirty="0" err="1" smtClean="0"/>
              <a:t>next.get</a:t>
            </a:r>
            <a:r>
              <a:rPr lang="en-US" sz="1800" dirty="0" smtClean="0"/>
              <a:t>(id);</a:t>
            </a:r>
          </a:p>
          <a:p>
            <a:pPr>
              <a:buNone/>
            </a:pPr>
            <a:r>
              <a:rPr lang="en-US" sz="1800" dirty="0" smtClean="0"/>
              <a:t>    }</a:t>
            </a:r>
          </a:p>
          <a:p>
            <a:pPr>
              <a:buNone/>
            </a:pPr>
            <a:endParaRPr lang="en-US" sz="1800" dirty="0"/>
          </a:p>
        </p:txBody>
      </p:sp>
    </p:spTree>
  </p:cSld>
  <p:clrMapOvr>
    <a:masterClrMapping/>
  </p:clrMapOvr>
  <p:transition>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Actions</a:t>
            </a:r>
            <a:endParaRPr lang="en-US" dirty="0"/>
          </a:p>
        </p:txBody>
      </p:sp>
      <p:sp>
        <p:nvSpPr>
          <p:cNvPr id="3" name="Text Placeholder 2"/>
          <p:cNvSpPr>
            <a:spLocks noGrp="1"/>
          </p:cNvSpPr>
          <p:nvPr>
            <p:ph type="body" sz="quarter" idx="10"/>
          </p:nvPr>
        </p:nvSpPr>
        <p:spPr>
          <a:xfrm>
            <a:off x="381000" y="990600"/>
            <a:ext cx="8382000" cy="5367623"/>
          </a:xfrm>
        </p:spPr>
        <p:txBody>
          <a:bodyPr/>
          <a:lstStyle/>
          <a:p>
            <a:pPr>
              <a:buNone/>
            </a:pPr>
            <a:r>
              <a:rPr lang="en-US" sz="1600" dirty="0" smtClean="0"/>
              <a:t>template &lt;</a:t>
            </a:r>
            <a:r>
              <a:rPr lang="en-US" sz="1600" dirty="0" err="1" smtClean="0"/>
              <a:t>typename</a:t>
            </a:r>
            <a:r>
              <a:rPr lang="en-US" sz="1600" dirty="0" smtClean="0"/>
              <a:t> Subject, </a:t>
            </a:r>
            <a:r>
              <a:rPr lang="en-US" sz="1600" dirty="0" err="1" smtClean="0"/>
              <a:t>typename</a:t>
            </a:r>
            <a:r>
              <a:rPr lang="en-US" sz="1600" dirty="0" smtClean="0"/>
              <a:t> Action&gt;</a:t>
            </a:r>
          </a:p>
          <a:p>
            <a:pPr>
              <a:buNone/>
            </a:pPr>
            <a:r>
              <a:rPr lang="en-US" sz="1600" dirty="0" err="1" smtClean="0"/>
              <a:t>struct</a:t>
            </a:r>
            <a:r>
              <a:rPr lang="en-US" sz="1600" dirty="0" smtClean="0"/>
              <a:t> action : </a:t>
            </a:r>
            <a:r>
              <a:rPr lang="en-US" sz="1600" dirty="0" err="1" smtClean="0"/>
              <a:t>unary_parser</a:t>
            </a:r>
            <a:r>
              <a:rPr lang="en-US" sz="1600" dirty="0" smtClean="0"/>
              <a:t>&lt;Subject, action&lt;Subject, Action&gt;&gt;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unary_parser</a:t>
            </a:r>
            <a:r>
              <a:rPr lang="en-US" sz="1600" dirty="0" smtClean="0"/>
              <a:t>&lt;Subject, action&lt;Subject, Action&gt;&gt; </a:t>
            </a:r>
            <a:r>
              <a:rPr lang="en-US" sz="1600" dirty="0" err="1" smtClean="0"/>
              <a:t>base_type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is_pass_through_unary</a:t>
            </a:r>
            <a:r>
              <a:rPr lang="en-US" sz="1600" dirty="0" smtClean="0"/>
              <a:t> = true;</a:t>
            </a:r>
          </a:p>
          <a:p>
            <a:pPr>
              <a:buNone/>
            </a:pPr>
            <a:r>
              <a:rPr lang="en-US" sz="1600" dirty="0" smtClean="0"/>
              <a:t>    static </a:t>
            </a:r>
            <a:r>
              <a:rPr lang="en-US" sz="1600" dirty="0" err="1" smtClean="0"/>
              <a:t>bool</a:t>
            </a:r>
            <a:r>
              <a:rPr lang="en-US" sz="1600" dirty="0" smtClean="0"/>
              <a:t> const </a:t>
            </a:r>
            <a:r>
              <a:rPr lang="en-US" sz="1600" dirty="0" err="1" smtClean="0"/>
              <a:t>has_action</a:t>
            </a:r>
            <a:r>
              <a:rPr lang="en-US" sz="1600" dirty="0" smtClean="0"/>
              <a:t> = true;</a:t>
            </a:r>
          </a:p>
          <a:p>
            <a:pPr>
              <a:buNone/>
            </a:pPr>
            <a:endParaRPr lang="en-US" sz="1600" dirty="0" smtClean="0"/>
          </a:p>
          <a:p>
            <a:pPr>
              <a:buNone/>
            </a:pPr>
            <a:r>
              <a:rPr lang="en-US" sz="1600" dirty="0" smtClean="0"/>
              <a:t>    action(Subject const&amp; subject, Action f)</a:t>
            </a:r>
          </a:p>
          <a:p>
            <a:pPr>
              <a:buNone/>
            </a:pPr>
            <a:r>
              <a:rPr lang="en-US" sz="1600" dirty="0" smtClean="0"/>
              <a:t>      : </a:t>
            </a:r>
            <a:r>
              <a:rPr lang="en-US" sz="1600" dirty="0" err="1" smtClean="0"/>
              <a:t>base_type</a:t>
            </a:r>
            <a:r>
              <a:rPr lang="en-US" sz="1600" dirty="0" smtClean="0"/>
              <a:t>(subject), f(f) {}</a:t>
            </a:r>
          </a:p>
          <a:p>
            <a:pPr>
              <a:buNone/>
            </a:pPr>
            <a:endParaRPr lang="en-US" sz="1600" dirty="0" smtClean="0"/>
          </a:p>
          <a:p>
            <a:pPr>
              <a:buNone/>
            </a:pPr>
            <a:r>
              <a:rPr lang="en-US" sz="1600" dirty="0" smtClean="0"/>
              <a:t>    </a:t>
            </a:r>
            <a:r>
              <a:rPr lang="en-US" sz="1600" dirty="0" err="1" smtClean="0"/>
              <a:t>typedef</a:t>
            </a:r>
            <a:r>
              <a:rPr lang="en-US" sz="1600" dirty="0" smtClean="0"/>
              <a:t> </a:t>
            </a:r>
            <a:r>
              <a:rPr lang="en-US" sz="1600" dirty="0" err="1" smtClean="0"/>
              <a:t>typename</a:t>
            </a:r>
            <a:r>
              <a:rPr lang="en-US" sz="1600" dirty="0" smtClean="0"/>
              <a:t> traits::</a:t>
            </a:r>
            <a:r>
              <a:rPr lang="en-US" sz="1600" dirty="0" err="1" smtClean="0"/>
              <a:t>attribute_of</a:t>
            </a:r>
            <a:r>
              <a:rPr lang="en-US" sz="1600" dirty="0" smtClean="0"/>
              <a:t>&lt;Subject&gt;::type </a:t>
            </a:r>
            <a:r>
              <a:rPr lang="en-US" sz="1600" dirty="0" err="1" smtClean="0"/>
              <a:t>attribute_type</a:t>
            </a:r>
            <a:r>
              <a:rPr lang="en-US" sz="1600" dirty="0" smtClean="0"/>
              <a:t>;</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a:t>
            </a:r>
            <a:r>
              <a:rPr lang="en-US" sz="1600" dirty="0" err="1" smtClean="0"/>
              <a:t>bool</a:t>
            </a:r>
            <a:r>
              <a:rPr lang="en-US" sz="1600" dirty="0" smtClean="0"/>
              <a:t> parse(</a:t>
            </a:r>
            <a:r>
              <a:rPr lang="en-US" sz="1600" dirty="0" err="1" smtClean="0"/>
              <a:t>Iterator</a:t>
            </a:r>
            <a:r>
              <a:rPr lang="en-US" sz="1600" dirty="0" smtClean="0"/>
              <a:t>&amp; first, </a:t>
            </a:r>
            <a:r>
              <a:rPr lang="en-US" sz="1600" dirty="0" err="1" smtClean="0"/>
              <a:t>Iterator</a:t>
            </a:r>
            <a:r>
              <a:rPr lang="en-US" sz="1600" dirty="0" smtClean="0"/>
              <a:t> const&amp; last, Context const&amp; context, Attribute&amp; </a:t>
            </a:r>
            <a:r>
              <a:rPr lang="en-US" sz="1600" dirty="0" err="1" smtClean="0"/>
              <a:t>attr</a:t>
            </a:r>
            <a:r>
              <a:rPr lang="en-US" sz="1600" dirty="0" smtClean="0"/>
              <a:t>) const;</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Context&gt;</a:t>
            </a:r>
          </a:p>
          <a:p>
            <a:pPr>
              <a:buNone/>
            </a:pPr>
            <a:r>
              <a:rPr lang="en-US" sz="1600" dirty="0" smtClean="0"/>
              <a:t>    </a:t>
            </a:r>
            <a:r>
              <a:rPr lang="en-US" sz="1600" dirty="0" err="1" smtClean="0"/>
              <a:t>bool</a:t>
            </a:r>
            <a:r>
              <a:rPr lang="en-US" sz="1600" dirty="0" smtClean="0"/>
              <a:t> parse(</a:t>
            </a:r>
            <a:r>
              <a:rPr lang="en-US" sz="1600" dirty="0" err="1" smtClean="0"/>
              <a:t>Iterator</a:t>
            </a:r>
            <a:r>
              <a:rPr lang="en-US" sz="1600" dirty="0" smtClean="0"/>
              <a:t>&amp; first, </a:t>
            </a:r>
            <a:r>
              <a:rPr lang="en-US" sz="1600" dirty="0" err="1" smtClean="0"/>
              <a:t>Iterator</a:t>
            </a:r>
            <a:r>
              <a:rPr lang="en-US" sz="1600" dirty="0" smtClean="0"/>
              <a:t> const&amp; last, Context const&amp; context, </a:t>
            </a:r>
            <a:r>
              <a:rPr lang="en-US" sz="1600" dirty="0" err="1" smtClean="0"/>
              <a:t>unused_type</a:t>
            </a:r>
            <a:r>
              <a:rPr lang="en-US" sz="1600" dirty="0" smtClean="0"/>
              <a:t>) const;</a:t>
            </a:r>
          </a:p>
          <a:p>
            <a:pPr>
              <a:buNone/>
            </a:pPr>
            <a:r>
              <a:rPr lang="en-US" sz="1600" dirty="0" smtClean="0"/>
              <a:t>      </a:t>
            </a:r>
          </a:p>
          <a:p>
            <a:pPr>
              <a:buNone/>
            </a:pPr>
            <a:r>
              <a:rPr lang="en-US" sz="1600" dirty="0" smtClean="0"/>
              <a:t>    Action f;</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Actions</a:t>
            </a:r>
            <a:endParaRPr lang="en-US" dirty="0"/>
          </a:p>
        </p:txBody>
      </p:sp>
      <p:sp>
        <p:nvSpPr>
          <p:cNvPr id="3" name="Text Placeholder 2"/>
          <p:cNvSpPr>
            <a:spLocks noGrp="1"/>
          </p:cNvSpPr>
          <p:nvPr>
            <p:ph type="body" sz="quarter" idx="10"/>
          </p:nvPr>
        </p:nvSpPr>
        <p:spPr>
          <a:xfrm>
            <a:off x="381000" y="990600"/>
            <a:ext cx="8382000" cy="4210383"/>
          </a:xfrm>
        </p:spPr>
        <p:txBody>
          <a:bodyPr/>
          <a:lstStyle/>
          <a:p>
            <a:pPr>
              <a:buNone/>
            </a:pPr>
            <a:r>
              <a:rPr lang="en-US" sz="1800" dirty="0" smtClean="0"/>
              <a:t>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Context&gt;</a:t>
            </a:r>
          </a:p>
          <a:p>
            <a:pPr>
              <a:buNone/>
            </a:pP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
            </a:r>
            <a:r>
              <a:rPr lang="en-US" sz="1800" dirty="0" err="1" smtClean="0"/>
              <a:t>unused_type</a:t>
            </a:r>
            <a:r>
              <a:rPr lang="en-US" sz="1800" dirty="0" smtClean="0"/>
              <a:t>) const</a:t>
            </a:r>
          </a:p>
          <a:p>
            <a:pPr>
              <a:buNone/>
            </a:pPr>
            <a:r>
              <a:rPr lang="en-US" sz="1800" dirty="0" smtClean="0"/>
              <a:t>{</a:t>
            </a:r>
          </a:p>
          <a:p>
            <a:pPr>
              <a:buNone/>
            </a:pPr>
            <a:r>
              <a:rPr lang="en-US" sz="1800" dirty="0" smtClean="0"/>
              <a:t>    </a:t>
            </a:r>
            <a:r>
              <a:rPr lang="en-US" sz="1800" dirty="0" err="1" smtClean="0"/>
              <a:t>typedef</a:t>
            </a:r>
            <a:r>
              <a:rPr lang="en-US" sz="1800" dirty="0" smtClean="0"/>
              <a:t> traits::</a:t>
            </a:r>
            <a:r>
              <a:rPr lang="en-US" sz="1800" dirty="0" err="1" smtClean="0"/>
              <a:t>make_attribute</a:t>
            </a:r>
            <a:r>
              <a:rPr lang="en-US" sz="1800" dirty="0" smtClean="0"/>
              <a:t>&lt;</a:t>
            </a:r>
            <a:r>
              <a:rPr lang="en-US" sz="1800" dirty="0" err="1" smtClean="0"/>
              <a:t>attribute_type</a:t>
            </a:r>
            <a:r>
              <a:rPr lang="en-US" sz="1800" dirty="0" smtClean="0"/>
              <a:t>, </a:t>
            </a:r>
            <a:r>
              <a:rPr lang="en-US" sz="1800" dirty="0" err="1" smtClean="0"/>
              <a:t>unused_type</a:t>
            </a:r>
            <a:r>
              <a:rPr lang="en-US" sz="1800" dirty="0" smtClean="0"/>
              <a:t>&gt; </a:t>
            </a:r>
            <a:r>
              <a:rPr lang="en-US" sz="1800" dirty="0" err="1" smtClean="0"/>
              <a:t>make_attribute</a:t>
            </a:r>
            <a:r>
              <a:rPr lang="en-US" sz="1800" dirty="0" smtClean="0"/>
              <a:t>;</a:t>
            </a:r>
          </a:p>
          <a:p>
            <a:pPr>
              <a:buNone/>
            </a:pPr>
            <a:r>
              <a:rPr lang="en-US" sz="1800" dirty="0" smtClean="0"/>
              <a:t>    </a:t>
            </a:r>
            <a:r>
              <a:rPr lang="en-US" sz="1800" dirty="0" err="1" smtClean="0"/>
              <a:t>typedef</a:t>
            </a:r>
            <a:r>
              <a:rPr lang="en-US" sz="1800" dirty="0" smtClean="0"/>
              <a:t> traits::</a:t>
            </a:r>
            <a:r>
              <a:rPr lang="en-US" sz="1800" dirty="0" err="1" smtClean="0"/>
              <a:t>transform_attribute</a:t>
            </a:r>
            <a:r>
              <a:rPr lang="en-US" sz="1800" dirty="0" smtClean="0"/>
              <a:t>&lt;</a:t>
            </a:r>
          </a:p>
          <a:p>
            <a:pPr>
              <a:buNone/>
            </a:pPr>
            <a:r>
              <a:rPr lang="en-US" sz="1800" dirty="0" smtClean="0"/>
              <a:t>        </a:t>
            </a:r>
            <a:r>
              <a:rPr lang="en-US" sz="1800" dirty="0" err="1" smtClean="0"/>
              <a:t>typename</a:t>
            </a:r>
            <a:r>
              <a:rPr lang="en-US" sz="1800" dirty="0" smtClean="0"/>
              <a:t> </a:t>
            </a:r>
            <a:r>
              <a:rPr lang="en-US" sz="1800" dirty="0" err="1" smtClean="0"/>
              <a:t>make_attribute</a:t>
            </a:r>
            <a:r>
              <a:rPr lang="en-US" sz="1800" dirty="0" smtClean="0"/>
              <a:t>::type, </a:t>
            </a:r>
            <a:r>
              <a:rPr lang="en-US" sz="1800" dirty="0" err="1" smtClean="0"/>
              <a:t>attribute_type</a:t>
            </a:r>
            <a:r>
              <a:rPr lang="en-US" sz="1800" dirty="0" smtClean="0"/>
              <a:t>, </a:t>
            </a:r>
            <a:r>
              <a:rPr lang="en-US" sz="1800" dirty="0" err="1" smtClean="0"/>
              <a:t>parser_id</a:t>
            </a:r>
            <a:r>
              <a:rPr lang="en-US" sz="1800" dirty="0" smtClean="0"/>
              <a:t>&gt;</a:t>
            </a:r>
          </a:p>
          <a:p>
            <a:pPr>
              <a:buNone/>
            </a:pPr>
            <a:r>
              <a:rPr lang="en-US" sz="1800" dirty="0" smtClean="0"/>
              <a:t>    transform;</a:t>
            </a:r>
          </a:p>
          <a:p>
            <a:pPr>
              <a:buNone/>
            </a:pPr>
            <a:endParaRPr lang="en-US" sz="1800" dirty="0" smtClean="0"/>
          </a:p>
          <a:p>
            <a:pPr>
              <a:buNone/>
            </a:pPr>
            <a:r>
              <a:rPr lang="en-US" sz="1800" dirty="0" smtClean="0"/>
              <a:t>    // synthesize the attribute since one is not supplied</a:t>
            </a:r>
          </a:p>
          <a:p>
            <a:pPr>
              <a:buNone/>
            </a:pPr>
            <a:r>
              <a:rPr lang="en-US" sz="1800" dirty="0" smtClean="0"/>
              <a:t>    </a:t>
            </a:r>
            <a:r>
              <a:rPr lang="en-US" sz="1800" dirty="0" err="1" smtClean="0"/>
              <a:t>typename</a:t>
            </a:r>
            <a:r>
              <a:rPr lang="en-US" sz="1800" dirty="0" smtClean="0"/>
              <a:t> </a:t>
            </a:r>
            <a:r>
              <a:rPr lang="en-US" sz="1800" dirty="0" err="1" smtClean="0"/>
              <a:t>make_attribute</a:t>
            </a:r>
            <a:r>
              <a:rPr lang="en-US" sz="1800" dirty="0" smtClean="0"/>
              <a:t>::type </a:t>
            </a:r>
            <a:r>
              <a:rPr lang="en-US" sz="1800" dirty="0" err="1" smtClean="0"/>
              <a:t>made_attr</a:t>
            </a:r>
            <a:r>
              <a:rPr lang="en-US" sz="1800" dirty="0" smtClean="0"/>
              <a:t> = </a:t>
            </a:r>
            <a:r>
              <a:rPr lang="en-US" sz="1800" dirty="0" err="1" smtClean="0"/>
              <a:t>make_attribute</a:t>
            </a:r>
            <a:r>
              <a:rPr lang="en-US" sz="1800" dirty="0" smtClean="0"/>
              <a:t>::call(</a:t>
            </a:r>
            <a:r>
              <a:rPr lang="en-US" sz="1800" dirty="0" err="1" smtClean="0"/>
              <a:t>unused_type</a:t>
            </a:r>
            <a:r>
              <a:rPr lang="en-US" sz="1800" dirty="0" smtClean="0"/>
              <a:t>());</a:t>
            </a:r>
          </a:p>
          <a:p>
            <a:pPr>
              <a:buNone/>
            </a:pPr>
            <a:r>
              <a:rPr lang="en-US" sz="1800" dirty="0" smtClean="0"/>
              <a:t>    </a:t>
            </a:r>
            <a:r>
              <a:rPr lang="en-US" sz="1800" dirty="0" err="1" smtClean="0"/>
              <a:t>typename</a:t>
            </a:r>
            <a:r>
              <a:rPr lang="en-US" sz="1800" dirty="0" smtClean="0"/>
              <a:t> transform::type </a:t>
            </a:r>
            <a:r>
              <a:rPr lang="en-US" sz="1800" dirty="0" err="1" smtClean="0"/>
              <a:t>attr</a:t>
            </a:r>
            <a:r>
              <a:rPr lang="en-US" sz="1800" dirty="0" smtClean="0"/>
              <a:t> = transform::pre(</a:t>
            </a:r>
            <a:r>
              <a:rPr lang="en-US" sz="1800" dirty="0" err="1" smtClean="0"/>
              <a:t>made_attr</a:t>
            </a:r>
            <a:r>
              <a:rPr lang="en-US" sz="1800" dirty="0" smtClean="0"/>
              <a:t>);</a:t>
            </a:r>
          </a:p>
          <a:p>
            <a:pPr>
              <a:buNone/>
            </a:pPr>
            <a:r>
              <a:rPr lang="en-US" sz="1800" dirty="0" smtClean="0"/>
              <a:t>    return parse(first, last, context, </a:t>
            </a:r>
            <a:r>
              <a:rPr lang="en-US" sz="1800" dirty="0" err="1" smtClean="0"/>
              <a:t>attr</a:t>
            </a:r>
            <a:r>
              <a:rPr lang="en-US" sz="1800" dirty="0" smtClean="0"/>
              <a:t>);</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Actions</a:t>
            </a:r>
            <a:endParaRPr lang="en-US" dirty="0"/>
          </a:p>
        </p:txBody>
      </p:sp>
      <p:sp>
        <p:nvSpPr>
          <p:cNvPr id="3" name="Text Placeholder 2"/>
          <p:cNvSpPr>
            <a:spLocks noGrp="1"/>
          </p:cNvSpPr>
          <p:nvPr>
            <p:ph type="body" sz="quarter" idx="10"/>
          </p:nvPr>
        </p:nvSpPr>
        <p:spPr>
          <a:xfrm>
            <a:off x="381000" y="990600"/>
            <a:ext cx="8382000" cy="5429179"/>
          </a:xfrm>
        </p:spPr>
        <p:txBody>
          <a:bodyPr/>
          <a:lstStyle/>
          <a:p>
            <a:pPr>
              <a:buNone/>
            </a:pPr>
            <a:r>
              <a:rPr lang="en-US" sz="1800" dirty="0" smtClean="0"/>
              <a:t>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Attribute&gt;</a:t>
            </a:r>
          </a:p>
          <a:p>
            <a:pPr>
              <a:buNone/>
            </a:pP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Attribute&amp; </a:t>
            </a:r>
            <a:r>
              <a:rPr lang="en-US" sz="1800" dirty="0" err="1" smtClean="0"/>
              <a:t>attr</a:t>
            </a:r>
            <a:r>
              <a:rPr lang="en-US" sz="1800" dirty="0" smtClean="0"/>
              <a:t>) const</a:t>
            </a:r>
          </a:p>
          <a:p>
            <a:pPr>
              <a:buNone/>
            </a:pPr>
            <a:r>
              <a:rPr lang="en-US" sz="1800" dirty="0" smtClean="0"/>
              <a:t>{</a:t>
            </a:r>
          </a:p>
          <a:p>
            <a:pPr>
              <a:buNone/>
            </a:pPr>
            <a:r>
              <a:rPr lang="en-US" sz="1800" dirty="0" smtClean="0"/>
              <a:t>    </a:t>
            </a:r>
            <a:r>
              <a:rPr lang="en-US" sz="1800" dirty="0" err="1" smtClean="0"/>
              <a:t>Iterator</a:t>
            </a:r>
            <a:r>
              <a:rPr lang="en-US" sz="1800" dirty="0" smtClean="0"/>
              <a:t> save = first;</a:t>
            </a:r>
          </a:p>
          <a:p>
            <a:pPr>
              <a:buNone/>
            </a:pPr>
            <a:r>
              <a:rPr lang="en-US" sz="1800" dirty="0" smtClean="0"/>
              <a:t>    if (this-&gt;</a:t>
            </a:r>
            <a:r>
              <a:rPr lang="en-US" sz="1800" dirty="0" err="1" smtClean="0"/>
              <a:t>subject.parse</a:t>
            </a:r>
            <a:r>
              <a:rPr lang="en-US" sz="1800" dirty="0" smtClean="0"/>
              <a:t>(first, last, context, </a:t>
            </a:r>
            <a:r>
              <a:rPr lang="en-US" sz="1800" dirty="0" err="1" smtClean="0"/>
              <a:t>attr</a:t>
            </a:r>
            <a:r>
              <a:rPr lang="en-US" sz="1800" dirty="0" smtClean="0"/>
              <a:t>))</a:t>
            </a:r>
          </a:p>
          <a:p>
            <a:pPr>
              <a:buNone/>
            </a:pPr>
            <a:r>
              <a:rPr lang="en-US" sz="1800" dirty="0" smtClean="0"/>
              <a:t>    {</a:t>
            </a:r>
          </a:p>
          <a:p>
            <a:pPr>
              <a:buNone/>
            </a:pPr>
            <a:r>
              <a:rPr lang="en-US" sz="1800" dirty="0" smtClean="0"/>
              <a:t>        // call the function, passing the enclosing rule's context</a:t>
            </a:r>
          </a:p>
          <a:p>
            <a:pPr>
              <a:buNone/>
            </a:pPr>
            <a:r>
              <a:rPr lang="en-US" sz="1800" dirty="0" smtClean="0"/>
              <a:t>        // and the subject's attribute.</a:t>
            </a:r>
          </a:p>
          <a:p>
            <a:pPr>
              <a:buNone/>
            </a:pPr>
            <a:r>
              <a:rPr lang="en-US" sz="1800" dirty="0" smtClean="0"/>
              <a:t>        f(context, </a:t>
            </a:r>
            <a:r>
              <a:rPr lang="en-US" sz="1800" dirty="0" err="1" smtClean="0"/>
              <a:t>attr</a:t>
            </a:r>
            <a:r>
              <a:rPr lang="en-US" sz="1800" dirty="0" smtClean="0"/>
              <a:t>);</a:t>
            </a:r>
          </a:p>
          <a:p>
            <a:pPr>
              <a:buNone/>
            </a:pPr>
            <a:r>
              <a:rPr lang="en-US" sz="1800" dirty="0" smtClean="0"/>
              <a:t>        return true;</a:t>
            </a:r>
          </a:p>
          <a:p>
            <a:pPr>
              <a:buNone/>
            </a:pPr>
            <a:endParaRPr lang="en-US" sz="1800" dirty="0" smtClean="0"/>
          </a:p>
          <a:p>
            <a:pPr>
              <a:buNone/>
            </a:pPr>
            <a:r>
              <a:rPr lang="en-US" sz="1800" dirty="0" smtClean="0"/>
              <a:t>        // reset </a:t>
            </a:r>
            <a:r>
              <a:rPr lang="en-US" sz="1800" dirty="0" err="1" smtClean="0"/>
              <a:t>iterators</a:t>
            </a:r>
            <a:r>
              <a:rPr lang="en-US" sz="1800" dirty="0" smtClean="0"/>
              <a:t> if semantic action failed the match</a:t>
            </a:r>
          </a:p>
          <a:p>
            <a:pPr>
              <a:buNone/>
            </a:pPr>
            <a:r>
              <a:rPr lang="en-US" sz="1800" dirty="0" smtClean="0"/>
              <a:t>        // retrospectively</a:t>
            </a:r>
          </a:p>
          <a:p>
            <a:pPr>
              <a:buNone/>
            </a:pPr>
            <a:r>
              <a:rPr lang="en-US" sz="1800" dirty="0" smtClean="0"/>
              <a:t>        first = save;</a:t>
            </a:r>
          </a:p>
          <a:p>
            <a:pPr>
              <a:buNone/>
            </a:pPr>
            <a:r>
              <a:rPr lang="en-US" sz="1800" dirty="0" smtClean="0"/>
              <a:t>    }</a:t>
            </a:r>
          </a:p>
          <a:p>
            <a:pPr>
              <a:buNone/>
            </a:pPr>
            <a:r>
              <a:rPr lang="en-US" sz="1800" dirty="0" smtClean="0"/>
              <a:t>    return false;</a:t>
            </a:r>
          </a:p>
          <a:p>
            <a:pPr>
              <a:buNone/>
            </a:pPr>
            <a:r>
              <a:rPr lang="en-US" sz="1800" dirty="0" smtClean="0"/>
              <a:t>}</a:t>
            </a:r>
            <a:endParaRPr lang="en-US" sz="1800" dirty="0"/>
          </a:p>
        </p:txBody>
      </p:sp>
      <p:sp>
        <p:nvSpPr>
          <p:cNvPr id="4" name="Rectangle 3"/>
          <p:cNvSpPr/>
          <p:nvPr/>
        </p:nvSpPr>
        <p:spPr bwMode="auto">
          <a:xfrm>
            <a:off x="609600" y="3581400"/>
            <a:ext cx="4648200" cy="457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Parser Composition</a:t>
            </a:r>
          </a:p>
        </p:txBody>
      </p:sp>
      <p:sp>
        <p:nvSpPr>
          <p:cNvPr id="15" name="Rectangle 14"/>
          <p:cNvSpPr/>
          <p:nvPr/>
        </p:nvSpPr>
        <p:spPr>
          <a:xfrm>
            <a:off x="975895" y="1371600"/>
            <a:ext cx="7482305" cy="646331"/>
          </a:xfrm>
          <a:prstGeom prst="rect">
            <a:avLst/>
          </a:prstGeom>
        </p:spPr>
        <p:txBody>
          <a:bodyPr wrap="none">
            <a:spAutoFit/>
          </a:bodyPr>
          <a:lstStyle/>
          <a:p>
            <a:r>
              <a:rPr lang="en-US" sz="3600" dirty="0" smtClean="0"/>
              <a:t>factor 	←	integer   /    ‘(‘    </a:t>
            </a:r>
            <a:r>
              <a:rPr lang="en-US" sz="3600" dirty="0" err="1" smtClean="0"/>
              <a:t>expr</a:t>
            </a:r>
            <a:r>
              <a:rPr lang="en-US" sz="3600" dirty="0" smtClean="0"/>
              <a:t>   ‘)’</a:t>
            </a:r>
            <a:endParaRPr lang="en-US" sz="3600" dirty="0"/>
          </a:p>
        </p:txBody>
      </p:sp>
      <p:sp>
        <p:nvSpPr>
          <p:cNvPr id="16" name="Text Placeholder 2"/>
          <p:cNvSpPr>
            <a:spLocks noGrp="1"/>
          </p:cNvSpPr>
          <p:nvPr>
            <p:ph type="body" sz="quarter" idx="10"/>
          </p:nvPr>
        </p:nvSpPr>
        <p:spPr>
          <a:xfrm>
            <a:off x="1143000" y="2514600"/>
            <a:ext cx="6934200" cy="4191000"/>
          </a:xfrm>
        </p:spPr>
        <p:txBody>
          <a:bodyPr/>
          <a:lstStyle/>
          <a:p>
            <a:pPr>
              <a:buNone/>
            </a:pPr>
            <a:r>
              <a:rPr lang="en-US" sz="2800" dirty="0" err="1" smtClean="0"/>
              <a:t>bool</a:t>
            </a:r>
            <a:r>
              <a:rPr lang="en-US" sz="2800" dirty="0" smtClean="0"/>
              <a:t> </a:t>
            </a:r>
            <a:r>
              <a:rPr lang="en-US" sz="2800" dirty="0" err="1" smtClean="0"/>
              <a:t>match_fact</a:t>
            </a:r>
            <a:r>
              <a:rPr lang="en-US" sz="2800" dirty="0" smtClean="0"/>
              <a:t>()</a:t>
            </a:r>
          </a:p>
          <a:p>
            <a:pPr>
              <a:buNone/>
            </a:pPr>
            <a:r>
              <a:rPr lang="en-US" sz="2800" dirty="0" smtClean="0"/>
              <a:t>{</a:t>
            </a:r>
          </a:p>
          <a:p>
            <a:pPr>
              <a:buNone/>
            </a:pPr>
            <a:r>
              <a:rPr lang="en-US" sz="2800" dirty="0" smtClean="0"/>
              <a:t>    return       </a:t>
            </a:r>
            <a:r>
              <a:rPr lang="en-US" sz="2800" dirty="0" err="1" smtClean="0"/>
              <a:t>match_integer</a:t>
            </a:r>
            <a:r>
              <a:rPr lang="en-US" sz="2800" dirty="0" smtClean="0"/>
              <a:t>() || </a:t>
            </a:r>
          </a:p>
          <a:p>
            <a:pPr>
              <a:buNone/>
            </a:pPr>
            <a:r>
              <a:rPr lang="en-US" sz="2800" dirty="0" smtClean="0"/>
              <a:t>        (</a:t>
            </a:r>
          </a:p>
          <a:p>
            <a:pPr>
              <a:buNone/>
            </a:pPr>
            <a:r>
              <a:rPr lang="en-US" sz="2800" dirty="0" smtClean="0"/>
              <a:t>                       </a:t>
            </a:r>
            <a:r>
              <a:rPr lang="en-US" sz="2800" dirty="0" err="1" smtClean="0"/>
              <a:t>match_char</a:t>
            </a:r>
            <a:r>
              <a:rPr lang="en-US" sz="2800" dirty="0" smtClean="0"/>
              <a:t>( ‘(‘ ) </a:t>
            </a:r>
          </a:p>
          <a:p>
            <a:pPr>
              <a:buNone/>
            </a:pPr>
            <a:r>
              <a:rPr lang="en-US" sz="2800" dirty="0" smtClean="0"/>
              <a:t>            &amp;&amp;     </a:t>
            </a:r>
            <a:r>
              <a:rPr lang="en-US" sz="2800" dirty="0" err="1" smtClean="0"/>
              <a:t>match_expr</a:t>
            </a:r>
            <a:r>
              <a:rPr lang="en-US" sz="2800" dirty="0" smtClean="0"/>
              <a:t>() </a:t>
            </a:r>
          </a:p>
          <a:p>
            <a:pPr>
              <a:buNone/>
            </a:pPr>
            <a:r>
              <a:rPr lang="en-US" sz="2800" dirty="0" smtClean="0"/>
              <a:t>            &amp;&amp;     </a:t>
            </a:r>
            <a:r>
              <a:rPr lang="en-US" sz="2800" dirty="0" err="1" smtClean="0"/>
              <a:t>match_char</a:t>
            </a:r>
            <a:r>
              <a:rPr lang="en-US" sz="2800" dirty="0" smtClean="0"/>
              <a:t>( ‘)’ ) </a:t>
            </a:r>
          </a:p>
          <a:p>
            <a:pPr>
              <a:buNone/>
            </a:pPr>
            <a:r>
              <a:rPr lang="en-US" sz="2800" dirty="0" smtClean="0"/>
              <a:t>        );</a:t>
            </a:r>
          </a:p>
          <a:p>
            <a:pPr>
              <a:buNone/>
            </a:pPr>
            <a:r>
              <a:rPr lang="en-US" sz="2800" dirty="0" smtClean="0"/>
              <a:t>}</a:t>
            </a:r>
          </a:p>
          <a:p>
            <a:pPr>
              <a:buNone/>
            </a:pPr>
            <a:endParaRPr lang="en-US" sz="2800" dirty="0" smtClean="0"/>
          </a:p>
        </p:txBody>
      </p:sp>
    </p:spTree>
  </p:cSld>
  <p:clrMapOvr>
    <a:masterClrMapping/>
  </p:clrMapOvr>
  <p:transition>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Context</a:t>
            </a:r>
            <a:endParaRPr lang="en-US" dirty="0"/>
          </a:p>
        </p:txBody>
      </p:sp>
      <p:sp>
        <p:nvSpPr>
          <p:cNvPr id="3" name="Text Placeholder 2"/>
          <p:cNvSpPr>
            <a:spLocks noGrp="1"/>
          </p:cNvSpPr>
          <p:nvPr>
            <p:ph type="body" sz="quarter" idx="10"/>
          </p:nvPr>
        </p:nvSpPr>
        <p:spPr>
          <a:xfrm>
            <a:off x="381000" y="1295400"/>
            <a:ext cx="8382000" cy="4438781"/>
          </a:xfrm>
        </p:spPr>
        <p:txBody>
          <a:bodyPr/>
          <a:lstStyle/>
          <a:p>
            <a:pPr>
              <a:buNone/>
            </a:pPr>
            <a:r>
              <a:rPr lang="en-US" sz="1800" dirty="0" smtClean="0"/>
              <a:t>template &lt;</a:t>
            </a:r>
            <a:r>
              <a:rPr lang="en-US" sz="1800" dirty="0" err="1" smtClean="0"/>
              <a:t>typename</a:t>
            </a:r>
            <a:r>
              <a:rPr lang="en-US" sz="1800" dirty="0" smtClean="0"/>
              <a:t> Attribute&gt;</a:t>
            </a:r>
          </a:p>
          <a:p>
            <a:pPr>
              <a:buNone/>
            </a:pPr>
            <a:r>
              <a:rPr lang="en-US" sz="1800" dirty="0" err="1" smtClean="0"/>
              <a:t>struct</a:t>
            </a:r>
            <a:r>
              <a:rPr lang="en-US" sz="1800" dirty="0" smtClean="0"/>
              <a:t> </a:t>
            </a:r>
            <a:r>
              <a:rPr lang="en-US" sz="1800" dirty="0" err="1" smtClean="0"/>
              <a:t>rule_context</a:t>
            </a:r>
            <a:endParaRPr lang="en-US" sz="1800" dirty="0" smtClean="0"/>
          </a:p>
          <a:p>
            <a:pPr>
              <a:buNone/>
            </a:pPr>
            <a:r>
              <a:rPr lang="en-US" sz="1800" dirty="0" smtClean="0"/>
              <a:t>{</a:t>
            </a:r>
          </a:p>
          <a:p>
            <a:pPr>
              <a:buNone/>
            </a:pPr>
            <a:r>
              <a:rPr lang="en-US" sz="1800" dirty="0" smtClean="0"/>
              <a:t>    Attribute&amp; </a:t>
            </a:r>
            <a:r>
              <a:rPr lang="en-US" sz="1800" dirty="0" err="1" smtClean="0"/>
              <a:t>val</a:t>
            </a:r>
            <a:r>
              <a:rPr lang="en-US" sz="1800" dirty="0" smtClean="0"/>
              <a:t>() const</a:t>
            </a:r>
          </a:p>
          <a:p>
            <a:pPr>
              <a:buNone/>
            </a:pPr>
            <a:r>
              <a:rPr lang="en-US" sz="1800" dirty="0" smtClean="0"/>
              <a:t>    {</a:t>
            </a:r>
          </a:p>
          <a:p>
            <a:pPr>
              <a:buNone/>
            </a:pPr>
            <a:r>
              <a:rPr lang="en-US" sz="1800" dirty="0" smtClean="0"/>
              <a:t>        BOOST_ASSERT(</a:t>
            </a:r>
            <a:r>
              <a:rPr lang="en-US" sz="1800" dirty="0" err="1" smtClean="0"/>
              <a:t>attr_ptr</a:t>
            </a:r>
            <a:r>
              <a:rPr lang="en-US" sz="1800" dirty="0" smtClean="0"/>
              <a:t>);</a:t>
            </a:r>
          </a:p>
          <a:p>
            <a:pPr>
              <a:buNone/>
            </a:pPr>
            <a:r>
              <a:rPr lang="en-US" sz="1800" dirty="0" smtClean="0"/>
              <a:t>        return *</a:t>
            </a:r>
            <a:r>
              <a:rPr lang="en-US" sz="1800" dirty="0" err="1" smtClean="0"/>
              <a:t>attr_ptr</a:t>
            </a:r>
            <a:r>
              <a:rPr lang="en-US" sz="1800" dirty="0" smtClean="0"/>
              <a:t>;</a:t>
            </a:r>
          </a:p>
          <a:p>
            <a:pPr>
              <a:buNone/>
            </a:pPr>
            <a:r>
              <a:rPr lang="en-US" sz="1800" dirty="0" smtClean="0"/>
              <a:t>    }</a:t>
            </a:r>
          </a:p>
          <a:p>
            <a:pPr>
              <a:buNone/>
            </a:pPr>
            <a:endParaRPr lang="en-US" sz="1800" dirty="0" smtClean="0"/>
          </a:p>
          <a:p>
            <a:pPr>
              <a:buNone/>
            </a:pPr>
            <a:r>
              <a:rPr lang="en-US" sz="1800" dirty="0" smtClean="0"/>
              <a:t>    Attribute* </a:t>
            </a:r>
            <a:r>
              <a:rPr lang="en-US" sz="1800" dirty="0" err="1" smtClean="0"/>
              <a:t>attr_ptr</a:t>
            </a:r>
            <a:r>
              <a:rPr lang="en-US" sz="1800" dirty="0" smtClean="0"/>
              <a:t>;</a:t>
            </a:r>
          </a:p>
          <a:p>
            <a:pPr>
              <a:buNone/>
            </a:pPr>
            <a:r>
              <a:rPr lang="en-US" sz="1800" dirty="0" smtClean="0"/>
              <a:t>};</a:t>
            </a:r>
          </a:p>
          <a:p>
            <a:pPr>
              <a:buNone/>
            </a:pPr>
            <a:endParaRPr lang="en-US" sz="1800" dirty="0" smtClean="0"/>
          </a:p>
          <a:p>
            <a:pPr>
              <a:buNone/>
            </a:pPr>
            <a:r>
              <a:rPr lang="en-US" sz="1800" dirty="0" err="1" smtClean="0"/>
              <a:t>struct</a:t>
            </a:r>
            <a:r>
              <a:rPr lang="en-US" sz="1800" dirty="0" smtClean="0"/>
              <a:t> </a:t>
            </a:r>
            <a:r>
              <a:rPr lang="en-US" sz="1800" dirty="0" err="1" smtClean="0"/>
              <a:t>rule_context_tag</a:t>
            </a:r>
            <a:r>
              <a:rPr lang="en-US" sz="1800" dirty="0" smtClean="0"/>
              <a:t>;</a:t>
            </a:r>
          </a:p>
          <a:p>
            <a:pPr>
              <a:buNone/>
            </a:pPr>
            <a:endParaRPr lang="en-US" sz="1800" dirty="0" smtClean="0"/>
          </a:p>
          <a:p>
            <a:pPr>
              <a:buNone/>
            </a:pPr>
            <a:r>
              <a:rPr lang="en-US" sz="1800" dirty="0" smtClean="0"/>
              <a:t>template &lt;</a:t>
            </a:r>
            <a:r>
              <a:rPr lang="en-US" sz="1800" dirty="0" err="1" smtClean="0"/>
              <a:t>typename</a:t>
            </a:r>
            <a:r>
              <a:rPr lang="en-US" sz="1800" dirty="0" smtClean="0"/>
              <a:t> ID&gt;</a:t>
            </a:r>
          </a:p>
          <a:p>
            <a:pPr>
              <a:buNone/>
            </a:pPr>
            <a:r>
              <a:rPr lang="en-US" sz="1800" dirty="0" err="1" smtClean="0"/>
              <a:t>struct</a:t>
            </a:r>
            <a:r>
              <a:rPr lang="en-US" sz="1800" dirty="0" smtClean="0"/>
              <a:t> </a:t>
            </a:r>
            <a:r>
              <a:rPr lang="en-US" sz="1800" dirty="0" err="1" smtClean="0"/>
              <a:t>rule_context_with_id_tag</a:t>
            </a:r>
            <a:r>
              <a:rPr lang="en-US" sz="1800" dirty="0" smtClean="0"/>
              <a:t>;</a:t>
            </a:r>
          </a:p>
        </p:txBody>
      </p:sp>
    </p:spTree>
  </p:cSld>
  <p:clrMapOvr>
    <a:masterClrMapping/>
  </p:clrMapOvr>
  <p:transition>
    <p:fad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747897"/>
          </a:xfrm>
        </p:spPr>
        <p:txBody>
          <a:bodyPr/>
          <a:lstStyle/>
          <a:p>
            <a:r>
              <a:rPr lang="en-US" sz="5400" dirty="0" smtClean="0"/>
              <a:t>Semantic Actions</a:t>
            </a:r>
            <a:endParaRPr lang="en-US" sz="5400" dirty="0"/>
          </a:p>
        </p:txBody>
      </p:sp>
      <p:sp>
        <p:nvSpPr>
          <p:cNvPr id="3" name="Text Placeholder 2"/>
          <p:cNvSpPr>
            <a:spLocks noGrp="1"/>
          </p:cNvSpPr>
          <p:nvPr>
            <p:ph type="body" sz="quarter" idx="10"/>
          </p:nvPr>
        </p:nvSpPr>
        <p:spPr>
          <a:xfrm>
            <a:off x="381000" y="990600"/>
            <a:ext cx="8382000" cy="5429179"/>
          </a:xfrm>
        </p:spPr>
        <p:txBody>
          <a:bodyPr/>
          <a:lstStyle/>
          <a:p>
            <a:pPr>
              <a:buNone/>
            </a:pPr>
            <a:r>
              <a:rPr lang="en-US" sz="1800" dirty="0" err="1" smtClean="0"/>
              <a:t>struct</a:t>
            </a:r>
            <a:r>
              <a:rPr lang="en-US" sz="1800" dirty="0" smtClean="0"/>
              <a:t> f</a:t>
            </a:r>
          </a:p>
          <a:p>
            <a:pPr>
              <a:buNone/>
            </a:pPr>
            <a:r>
              <a:rPr lang="en-US" sz="1800" dirty="0" smtClean="0"/>
              <a:t>{</a:t>
            </a:r>
          </a:p>
          <a:p>
            <a:pPr>
              <a:buNone/>
            </a:pPr>
            <a:r>
              <a:rPr lang="en-US" sz="1800" dirty="0" smtClean="0"/>
              <a:t>    template &lt;</a:t>
            </a:r>
            <a:r>
              <a:rPr lang="en-US" sz="1800" dirty="0" err="1" smtClean="0"/>
              <a:t>typename</a:t>
            </a:r>
            <a:r>
              <a:rPr lang="en-US" sz="1800" dirty="0" smtClean="0"/>
              <a:t> Context&gt;</a:t>
            </a:r>
          </a:p>
          <a:p>
            <a:pPr>
              <a:buNone/>
            </a:pPr>
            <a:r>
              <a:rPr lang="en-US" sz="1800" dirty="0" smtClean="0"/>
              <a:t>    void operator()(Context const&amp; </a:t>
            </a:r>
            <a:r>
              <a:rPr lang="en-US" sz="1800" dirty="0" err="1" smtClean="0"/>
              <a:t>ctx</a:t>
            </a:r>
            <a:r>
              <a:rPr lang="en-US" sz="1800" dirty="0" smtClean="0"/>
              <a:t>, char c) const</a:t>
            </a:r>
          </a:p>
          <a:p>
            <a:pPr>
              <a:buNone/>
            </a:pPr>
            <a:r>
              <a:rPr lang="en-US" sz="1800" dirty="0" smtClean="0"/>
              <a:t>    {</a:t>
            </a:r>
          </a:p>
          <a:p>
            <a:pPr>
              <a:buNone/>
            </a:pPr>
            <a:r>
              <a:rPr lang="en-US" sz="1800" dirty="0" smtClean="0"/>
              <a:t>        _</a:t>
            </a:r>
            <a:r>
              <a:rPr lang="en-US" sz="1800" dirty="0" err="1" smtClean="0"/>
              <a:t>val</a:t>
            </a:r>
            <a:r>
              <a:rPr lang="en-US" sz="1800" dirty="0" smtClean="0"/>
              <a:t>(</a:t>
            </a:r>
            <a:r>
              <a:rPr lang="en-US" sz="1800" dirty="0" err="1" smtClean="0"/>
              <a:t>ctx</a:t>
            </a:r>
            <a:r>
              <a:rPr lang="en-US" sz="1800" dirty="0" smtClean="0"/>
              <a:t>) += c;         // get&lt;</a:t>
            </a:r>
            <a:r>
              <a:rPr lang="en-US" sz="1800" dirty="0" err="1" smtClean="0"/>
              <a:t>rule_context_tag</a:t>
            </a:r>
            <a:r>
              <a:rPr lang="en-US" sz="1800" dirty="0" smtClean="0"/>
              <a:t>&gt;(</a:t>
            </a:r>
            <a:r>
              <a:rPr lang="en-US" sz="1800" dirty="0" err="1" smtClean="0"/>
              <a:t>ctx</a:t>
            </a:r>
            <a:r>
              <a:rPr lang="en-US" sz="1800" dirty="0" smtClean="0"/>
              <a:t>).</a:t>
            </a:r>
            <a:r>
              <a:rPr lang="en-US" sz="1800" dirty="0" err="1" smtClean="0"/>
              <a:t>val</a:t>
            </a:r>
            <a:r>
              <a:rPr lang="en-US" sz="1800" dirty="0" smtClean="0"/>
              <a:t>() += c;</a:t>
            </a:r>
          </a:p>
          <a:p>
            <a:pPr>
              <a:buNone/>
            </a:pPr>
            <a:r>
              <a:rPr lang="en-US" sz="1800" dirty="0" smtClean="0"/>
              <a:t>    }</a:t>
            </a:r>
          </a:p>
          <a:p>
            <a:pPr>
              <a:buNone/>
            </a:pPr>
            <a:r>
              <a:rPr lang="en-US" sz="1800" dirty="0" smtClean="0"/>
              <a:t>};</a:t>
            </a:r>
          </a:p>
          <a:p>
            <a:pPr>
              <a:buNone/>
            </a:pPr>
            <a:endParaRPr lang="en-US" sz="1800" dirty="0" smtClean="0"/>
          </a:p>
          <a:p>
            <a:pPr>
              <a:buNone/>
            </a:pPr>
            <a:r>
              <a:rPr lang="en-US" sz="1800" dirty="0" smtClean="0"/>
              <a:t>std::string s;</a:t>
            </a:r>
          </a:p>
          <a:p>
            <a:pPr>
              <a:buNone/>
            </a:pPr>
            <a:r>
              <a:rPr lang="en-US" sz="1800" dirty="0" err="1" smtClean="0"/>
              <a:t>typedef</a:t>
            </a:r>
            <a:r>
              <a:rPr lang="en-US" sz="1800" dirty="0" smtClean="0"/>
              <a:t> rule&lt;class r, std::string&gt; </a:t>
            </a:r>
            <a:r>
              <a:rPr lang="en-US" sz="1800" dirty="0" err="1" smtClean="0"/>
              <a:t>rule_type</a:t>
            </a:r>
            <a:r>
              <a:rPr lang="en-US" sz="1800" dirty="0" smtClean="0"/>
              <a:t>;</a:t>
            </a:r>
          </a:p>
          <a:p>
            <a:pPr>
              <a:buNone/>
            </a:pPr>
            <a:endParaRPr lang="en-US" sz="1800" dirty="0" smtClean="0"/>
          </a:p>
          <a:p>
            <a:pPr>
              <a:buNone/>
            </a:pPr>
            <a:r>
              <a:rPr lang="en-US" sz="1800" dirty="0" smtClean="0"/>
              <a:t>auto </a:t>
            </a:r>
            <a:r>
              <a:rPr lang="en-US" sz="1800" dirty="0" err="1" smtClean="0"/>
              <a:t>rdef</a:t>
            </a:r>
            <a:r>
              <a:rPr lang="en-US" sz="1800" dirty="0" smtClean="0"/>
              <a:t> = </a:t>
            </a:r>
            <a:r>
              <a:rPr lang="en-US" sz="1800" dirty="0" err="1" smtClean="0"/>
              <a:t>rule_type</a:t>
            </a:r>
            <a:r>
              <a:rPr lang="en-US" sz="1800" dirty="0" smtClean="0"/>
              <a:t>()</a:t>
            </a:r>
          </a:p>
          <a:p>
            <a:pPr>
              <a:buNone/>
            </a:pPr>
            <a:r>
              <a:rPr lang="en-US" sz="1800" dirty="0" smtClean="0"/>
              <a:t>    = alpha                 [f()]</a:t>
            </a:r>
          </a:p>
          <a:p>
            <a:pPr>
              <a:buNone/>
            </a:pPr>
            <a:r>
              <a:rPr lang="en-US" sz="1800" dirty="0" smtClean="0"/>
              <a:t>    ;</a:t>
            </a:r>
          </a:p>
          <a:p>
            <a:pPr>
              <a:buNone/>
            </a:pPr>
            <a:endParaRPr lang="en-US" sz="1800" dirty="0" smtClean="0"/>
          </a:p>
          <a:p>
            <a:pPr>
              <a:buNone/>
            </a:pPr>
            <a:r>
              <a:rPr lang="en-US" sz="1800" dirty="0" smtClean="0"/>
              <a:t>BOOST_TEST(</a:t>
            </a:r>
            <a:r>
              <a:rPr lang="en-US" sz="1800" dirty="0" err="1" smtClean="0"/>
              <a:t>test_attr</a:t>
            </a:r>
            <a:r>
              <a:rPr lang="en-US" sz="1800" dirty="0" smtClean="0"/>
              <a:t>("</a:t>
            </a:r>
            <a:r>
              <a:rPr lang="en-US" sz="1800" dirty="0" err="1" smtClean="0"/>
              <a:t>abcdef</a:t>
            </a:r>
            <a:r>
              <a:rPr lang="en-US" sz="1800" dirty="0" smtClean="0"/>
              <a:t>", +</a:t>
            </a:r>
            <a:r>
              <a:rPr lang="en-US" sz="1800" dirty="0" err="1" smtClean="0"/>
              <a:t>rdef</a:t>
            </a:r>
            <a:r>
              <a:rPr lang="en-US" sz="1800" dirty="0" smtClean="0"/>
              <a:t>, s));</a:t>
            </a:r>
          </a:p>
          <a:p>
            <a:pPr>
              <a:buNone/>
            </a:pPr>
            <a:r>
              <a:rPr lang="en-US" sz="1800" dirty="0" smtClean="0"/>
              <a:t>BOOST_TEST(s == "</a:t>
            </a:r>
            <a:r>
              <a:rPr lang="en-US" sz="1800" dirty="0" err="1" smtClean="0"/>
              <a:t>abcdef</a:t>
            </a:r>
            <a:r>
              <a:rPr lang="en-US" sz="1800" dirty="0" smtClean="0"/>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6" end="16"/>
                                            </p:txEl>
                                          </p:spTgt>
                                        </p:tgtEl>
                                        <p:attrNameLst>
                                          <p:attrName>style.visibility</p:attrName>
                                        </p:attrNameLst>
                                      </p:cBhvr>
                                      <p:to>
                                        <p:strVal val="visible"/>
                                      </p:to>
                                    </p:set>
                                    <p:anim calcmode="lin" valueType="num">
                                      <p:cBhvr additive="base">
                                        <p:cTn id="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7" end="17"/>
                                            </p:txEl>
                                          </p:spTgt>
                                        </p:tgtEl>
                                        <p:attrNameLst>
                                          <p:attrName>style.visibility</p:attrName>
                                        </p:attrNameLst>
                                      </p:cBhvr>
                                      <p:to>
                                        <p:strVal val="visible"/>
                                      </p:to>
                                    </p:set>
                                    <p:anim calcmode="lin" valueType="num">
                                      <p:cBhvr additive="base">
                                        <p:cTn id="11"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747897"/>
          </a:xfrm>
        </p:spPr>
        <p:txBody>
          <a:bodyPr/>
          <a:lstStyle/>
          <a:p>
            <a:r>
              <a:rPr lang="en-US" sz="5400" dirty="0" smtClean="0"/>
              <a:t>Semantic Actions</a:t>
            </a:r>
            <a:endParaRPr lang="en-US" sz="5400" dirty="0"/>
          </a:p>
        </p:txBody>
      </p:sp>
      <p:sp>
        <p:nvSpPr>
          <p:cNvPr id="3" name="Text Placeholder 2"/>
          <p:cNvSpPr>
            <a:spLocks noGrp="1"/>
          </p:cNvSpPr>
          <p:nvPr>
            <p:ph type="body" sz="quarter" idx="10"/>
          </p:nvPr>
        </p:nvSpPr>
        <p:spPr>
          <a:xfrm>
            <a:off x="381000" y="1143000"/>
            <a:ext cx="8534400" cy="1969770"/>
          </a:xfrm>
        </p:spPr>
        <p:txBody>
          <a:bodyPr/>
          <a:lstStyle/>
          <a:p>
            <a:pPr>
              <a:buNone/>
            </a:pPr>
            <a:r>
              <a:rPr lang="en-US" sz="2000" dirty="0" smtClean="0"/>
              <a:t>std::string s;</a:t>
            </a:r>
          </a:p>
          <a:p>
            <a:pPr>
              <a:buNone/>
            </a:pPr>
            <a:r>
              <a:rPr lang="en-US" sz="2000" dirty="0" err="1" smtClean="0"/>
              <a:t>typedef</a:t>
            </a:r>
            <a:r>
              <a:rPr lang="en-US" sz="2000" dirty="0" smtClean="0"/>
              <a:t> rule&lt;class r, std::string&gt; </a:t>
            </a:r>
            <a:r>
              <a:rPr lang="en-US" sz="2000" dirty="0" err="1" smtClean="0"/>
              <a:t>rule_type</a:t>
            </a:r>
            <a:r>
              <a:rPr lang="en-US" sz="2000" dirty="0" smtClean="0"/>
              <a:t>;</a:t>
            </a:r>
          </a:p>
          <a:p>
            <a:pPr>
              <a:buNone/>
            </a:pPr>
            <a:endParaRPr lang="en-US" sz="2000" dirty="0" smtClean="0"/>
          </a:p>
          <a:p>
            <a:pPr>
              <a:buNone/>
            </a:pPr>
            <a:r>
              <a:rPr lang="en-US" sz="2000" dirty="0" smtClean="0"/>
              <a:t>auto </a:t>
            </a:r>
            <a:r>
              <a:rPr lang="en-US" sz="2000" dirty="0" err="1" smtClean="0"/>
              <a:t>rdef</a:t>
            </a:r>
            <a:r>
              <a:rPr lang="en-US" sz="2000" dirty="0" smtClean="0"/>
              <a:t> = </a:t>
            </a:r>
            <a:r>
              <a:rPr lang="en-US" sz="2000" dirty="0" err="1" smtClean="0"/>
              <a:t>rule_type</a:t>
            </a:r>
            <a:r>
              <a:rPr lang="en-US" sz="2000" dirty="0" smtClean="0"/>
              <a:t>()</a:t>
            </a:r>
          </a:p>
          <a:p>
            <a:pPr>
              <a:buNone/>
            </a:pPr>
            <a:r>
              <a:rPr lang="en-US" sz="2000" dirty="0" smtClean="0"/>
              <a:t>    = alpha                 [ [](auto&amp; </a:t>
            </a:r>
            <a:r>
              <a:rPr lang="en-US" sz="2000" dirty="0" err="1" smtClean="0"/>
              <a:t>ctx</a:t>
            </a:r>
            <a:r>
              <a:rPr lang="en-US" sz="2000" dirty="0" smtClean="0"/>
              <a:t>, char c){ _</a:t>
            </a:r>
            <a:r>
              <a:rPr lang="en-US" sz="2000" dirty="0" err="1" smtClean="0"/>
              <a:t>val</a:t>
            </a:r>
            <a:r>
              <a:rPr lang="en-US" sz="2000" dirty="0" smtClean="0"/>
              <a:t>(</a:t>
            </a:r>
            <a:r>
              <a:rPr lang="en-US" sz="2000" dirty="0" err="1" smtClean="0"/>
              <a:t>ctx</a:t>
            </a:r>
            <a:r>
              <a:rPr lang="en-US" sz="2000" dirty="0" smtClean="0"/>
              <a:t>) += c; } ]</a:t>
            </a:r>
          </a:p>
          <a:p>
            <a:pPr>
              <a:buNone/>
            </a:pPr>
            <a:r>
              <a:rPr lang="en-US" sz="2000" dirty="0" smtClean="0"/>
              <a:t>    ;</a:t>
            </a:r>
          </a:p>
        </p:txBody>
      </p:sp>
      <p:sp>
        <p:nvSpPr>
          <p:cNvPr id="4" name="TextBox 3"/>
          <p:cNvSpPr txBox="1"/>
          <p:nvPr/>
        </p:nvSpPr>
        <p:spPr>
          <a:xfrm>
            <a:off x="2667000" y="3505200"/>
            <a:ext cx="3899850" cy="523220"/>
          </a:xfrm>
          <a:prstGeom prst="rect">
            <a:avLst/>
          </a:prstGeom>
          <a:noFill/>
        </p:spPr>
        <p:txBody>
          <a:bodyPr wrap="none" rtlCol="0">
            <a:spAutoFit/>
          </a:bodyPr>
          <a:lstStyle/>
          <a:p>
            <a:r>
              <a:rPr lang="en-US" sz="2800" dirty="0" smtClean="0">
                <a:solidFill>
                  <a:schemeClr val="accent1">
                    <a:lumMod val="40000"/>
                    <a:lumOff val="60000"/>
                  </a:schemeClr>
                </a:solidFill>
              </a:rPr>
              <a:t>Generic Lambda: C++14 ?</a:t>
            </a:r>
            <a:endParaRPr lang="en-US" sz="2800" dirty="0">
              <a:solidFill>
                <a:schemeClr val="accent1">
                  <a:lumMod val="40000"/>
                  <a:lumOff val="60000"/>
                </a:schemeClr>
              </a:solidFill>
            </a:endParaRPr>
          </a:p>
        </p:txBody>
      </p:sp>
    </p:spTree>
  </p:cSld>
  <p:clrMapOvr>
    <a:masterClrMapping/>
  </p:clrMapOvr>
  <p:transition>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Actions</a:t>
            </a:r>
            <a:endParaRPr lang="en-US" dirty="0"/>
          </a:p>
        </p:txBody>
      </p:sp>
      <p:sp>
        <p:nvSpPr>
          <p:cNvPr id="3" name="Text Placeholder 2"/>
          <p:cNvSpPr>
            <a:spLocks noGrp="1"/>
          </p:cNvSpPr>
          <p:nvPr>
            <p:ph type="body" sz="quarter" idx="10"/>
          </p:nvPr>
        </p:nvSpPr>
        <p:spPr>
          <a:xfrm>
            <a:off x="381000" y="990600"/>
            <a:ext cx="8382000" cy="2308324"/>
          </a:xfrm>
        </p:spPr>
        <p:txBody>
          <a:bodyPr/>
          <a:lstStyle/>
          <a:p>
            <a:pPr>
              <a:buNone/>
            </a:pPr>
            <a:r>
              <a:rPr lang="en-US" sz="2000" dirty="0" smtClean="0"/>
              <a:t>std::string s;</a:t>
            </a:r>
          </a:p>
          <a:p>
            <a:pPr>
              <a:buNone/>
            </a:pPr>
            <a:r>
              <a:rPr lang="en-US" sz="2000" dirty="0" err="1" smtClean="0"/>
              <a:t>typedef</a:t>
            </a:r>
            <a:r>
              <a:rPr lang="en-US" sz="2000" dirty="0" smtClean="0"/>
              <a:t> rule&lt;class r, std::string&gt; </a:t>
            </a:r>
            <a:r>
              <a:rPr lang="en-US" sz="2000" dirty="0" err="1" smtClean="0"/>
              <a:t>rule_type</a:t>
            </a:r>
            <a:r>
              <a:rPr lang="en-US" sz="2000" dirty="0" smtClean="0"/>
              <a:t>;</a:t>
            </a:r>
          </a:p>
          <a:p>
            <a:pPr>
              <a:buNone/>
            </a:pPr>
            <a:r>
              <a:rPr lang="en-US" sz="2000" dirty="0" err="1" smtClean="0"/>
              <a:t>typedef</a:t>
            </a:r>
            <a:r>
              <a:rPr lang="en-US" sz="2000" dirty="0" smtClean="0"/>
              <a:t> </a:t>
            </a:r>
            <a:r>
              <a:rPr lang="en-US" sz="2000" dirty="0" err="1" smtClean="0"/>
              <a:t>rule_type</a:t>
            </a:r>
            <a:r>
              <a:rPr lang="en-US" sz="2000" dirty="0" smtClean="0"/>
              <a:t>::context </a:t>
            </a:r>
            <a:r>
              <a:rPr lang="en-US" sz="2000" dirty="0" err="1" smtClean="0"/>
              <a:t>ctx</a:t>
            </a:r>
            <a:r>
              <a:rPr lang="en-US" sz="2000" dirty="0" smtClean="0"/>
              <a:t>;</a:t>
            </a:r>
          </a:p>
          <a:p>
            <a:pPr>
              <a:buNone/>
            </a:pPr>
            <a:endParaRPr lang="en-US" sz="2000" dirty="0" smtClean="0"/>
          </a:p>
          <a:p>
            <a:pPr>
              <a:buNone/>
            </a:pPr>
            <a:r>
              <a:rPr lang="en-US" sz="2000" dirty="0" smtClean="0"/>
              <a:t>auto </a:t>
            </a:r>
            <a:r>
              <a:rPr lang="en-US" sz="2000" dirty="0" err="1" smtClean="0"/>
              <a:t>rdef</a:t>
            </a:r>
            <a:r>
              <a:rPr lang="en-US" sz="2000" dirty="0" smtClean="0"/>
              <a:t> = </a:t>
            </a:r>
            <a:r>
              <a:rPr lang="en-US" sz="2000" dirty="0" err="1" smtClean="0"/>
              <a:t>rule_type</a:t>
            </a:r>
            <a:r>
              <a:rPr lang="en-US" sz="2000" dirty="0" smtClean="0"/>
              <a:t>()</a:t>
            </a:r>
          </a:p>
          <a:p>
            <a:pPr>
              <a:buNone/>
            </a:pPr>
            <a:r>
              <a:rPr lang="en-US" sz="2000" dirty="0" smtClean="0"/>
              <a:t>    = alpha                 [ [](</a:t>
            </a:r>
            <a:r>
              <a:rPr lang="en-US" sz="2000" dirty="0" err="1" smtClean="0"/>
              <a:t>ctx</a:t>
            </a:r>
            <a:r>
              <a:rPr lang="en-US" sz="2000" dirty="0" smtClean="0"/>
              <a:t> r, char c){ r.val += c; } ]</a:t>
            </a:r>
          </a:p>
          <a:p>
            <a:pPr>
              <a:buNone/>
            </a:pPr>
            <a:r>
              <a:rPr lang="en-US" sz="2000" dirty="0" smtClean="0"/>
              <a:t>    ;</a:t>
            </a:r>
          </a:p>
        </p:txBody>
      </p:sp>
      <p:sp>
        <p:nvSpPr>
          <p:cNvPr id="4" name="Rectangle 3"/>
          <p:cNvSpPr/>
          <p:nvPr/>
        </p:nvSpPr>
        <p:spPr bwMode="auto">
          <a:xfrm>
            <a:off x="2743200" y="3962400"/>
            <a:ext cx="6172200" cy="26670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dirty="0" smtClean="0">
                <a:solidFill>
                  <a:srgbClr val="FFFFFF"/>
                </a:solidFill>
                <a:latin typeface="Segoe" pitchFamily="34" charset="0"/>
              </a:rPr>
              <a:t>template &lt;</a:t>
            </a:r>
            <a:r>
              <a:rPr lang="en-US" dirty="0" err="1" smtClean="0">
                <a:solidFill>
                  <a:srgbClr val="FFFFFF"/>
                </a:solidFill>
                <a:latin typeface="Segoe" pitchFamily="34" charset="0"/>
              </a:rPr>
              <a:t>typename</a:t>
            </a:r>
            <a:r>
              <a:rPr lang="en-US" dirty="0" smtClean="0">
                <a:solidFill>
                  <a:srgbClr val="FFFFFF"/>
                </a:solidFill>
                <a:latin typeface="Segoe" pitchFamily="34" charset="0"/>
              </a:rPr>
              <a:t> Attribute&gt;</a:t>
            </a:r>
          </a:p>
          <a:p>
            <a:pPr defTabSz="914099" fontAlgn="base">
              <a:spcBef>
                <a:spcPct val="0"/>
              </a:spcBef>
              <a:spcAft>
                <a:spcPct val="0"/>
              </a:spcAft>
            </a:pPr>
            <a:r>
              <a:rPr lang="en-US" dirty="0" err="1" smtClean="0">
                <a:solidFill>
                  <a:srgbClr val="FFFFFF"/>
                </a:solidFill>
                <a:latin typeface="Segoe" pitchFamily="34" charset="0"/>
              </a:rPr>
              <a:t>struct</a:t>
            </a:r>
            <a:r>
              <a:rPr lang="en-US" dirty="0" smtClean="0">
                <a:solidFill>
                  <a:srgbClr val="FFFFFF"/>
                </a:solidFill>
                <a:latin typeface="Segoe" pitchFamily="34" charset="0"/>
              </a:rPr>
              <a:t> </a:t>
            </a:r>
            <a:r>
              <a:rPr lang="en-US" dirty="0" err="1" smtClean="0">
                <a:solidFill>
                  <a:srgbClr val="FFFFFF"/>
                </a:solidFill>
                <a:latin typeface="Segoe" pitchFamily="34" charset="0"/>
              </a:rPr>
              <a:t>rule_context_proxy</a:t>
            </a:r>
            <a:endParaRPr lang="en-US" dirty="0" smtClean="0">
              <a:solidFill>
                <a:srgbClr val="FFFFFF"/>
              </a:solidFill>
              <a:latin typeface="Segoe" pitchFamily="34" charset="0"/>
            </a:endParaRPr>
          </a:p>
          <a:p>
            <a:pPr defTabSz="914099" fontAlgn="base">
              <a:spcBef>
                <a:spcPct val="0"/>
              </a:spcBef>
              <a:spcAft>
                <a:spcPct val="0"/>
              </a:spcAft>
            </a:pPr>
            <a:r>
              <a:rPr lang="en-US" dirty="0" smtClean="0">
                <a:solidFill>
                  <a:srgbClr val="FFFFFF"/>
                </a:solidFill>
                <a:latin typeface="Segoe" pitchFamily="34" charset="0"/>
              </a:rPr>
              <a:t>{</a:t>
            </a:r>
          </a:p>
          <a:p>
            <a:pPr defTabSz="914099" fontAlgn="base">
              <a:spcBef>
                <a:spcPct val="0"/>
              </a:spcBef>
              <a:spcAft>
                <a:spcPct val="0"/>
              </a:spcAft>
            </a:pPr>
            <a:r>
              <a:rPr lang="en-US" dirty="0" smtClean="0">
                <a:solidFill>
                  <a:srgbClr val="FFFFFF"/>
                </a:solidFill>
                <a:latin typeface="Segoe" pitchFamily="34" charset="0"/>
              </a:rPr>
              <a:t>    template &lt;</a:t>
            </a:r>
            <a:r>
              <a:rPr lang="en-US" dirty="0" err="1" smtClean="0">
                <a:solidFill>
                  <a:srgbClr val="FFFFFF"/>
                </a:solidFill>
                <a:latin typeface="Segoe" pitchFamily="34" charset="0"/>
              </a:rPr>
              <a:t>typename</a:t>
            </a:r>
            <a:r>
              <a:rPr lang="en-US" dirty="0" smtClean="0">
                <a:solidFill>
                  <a:srgbClr val="FFFFFF"/>
                </a:solidFill>
                <a:latin typeface="Segoe" pitchFamily="34" charset="0"/>
              </a:rPr>
              <a:t> Context&gt;</a:t>
            </a:r>
          </a:p>
          <a:p>
            <a:pPr defTabSz="914099" fontAlgn="base">
              <a:spcBef>
                <a:spcPct val="0"/>
              </a:spcBef>
              <a:spcAft>
                <a:spcPct val="0"/>
              </a:spcAft>
            </a:pPr>
            <a:r>
              <a:rPr lang="en-US" dirty="0" smtClean="0">
                <a:solidFill>
                  <a:srgbClr val="FFFFFF"/>
                </a:solidFill>
                <a:latin typeface="Segoe" pitchFamily="34" charset="0"/>
              </a:rPr>
              <a:t>    </a:t>
            </a:r>
            <a:r>
              <a:rPr lang="en-US" dirty="0" err="1" smtClean="0">
                <a:solidFill>
                  <a:srgbClr val="FFFFFF"/>
                </a:solidFill>
                <a:latin typeface="Segoe" pitchFamily="34" charset="0"/>
              </a:rPr>
              <a:t>rule_context_proxy</a:t>
            </a:r>
            <a:r>
              <a:rPr lang="en-US" dirty="0" smtClean="0">
                <a:solidFill>
                  <a:srgbClr val="FFFFFF"/>
                </a:solidFill>
                <a:latin typeface="Segoe" pitchFamily="34" charset="0"/>
              </a:rPr>
              <a:t>(Context&amp; context)</a:t>
            </a:r>
          </a:p>
          <a:p>
            <a:pPr defTabSz="914099" fontAlgn="base">
              <a:spcBef>
                <a:spcPct val="0"/>
              </a:spcBef>
              <a:spcAft>
                <a:spcPct val="0"/>
              </a:spcAft>
            </a:pPr>
            <a:r>
              <a:rPr lang="en-US" dirty="0" smtClean="0">
                <a:solidFill>
                  <a:srgbClr val="FFFFFF"/>
                </a:solidFill>
                <a:latin typeface="Segoe" pitchFamily="34" charset="0"/>
              </a:rPr>
              <a:t>      : </a:t>
            </a:r>
            <a:r>
              <a:rPr lang="en-US" dirty="0" err="1" smtClean="0">
                <a:solidFill>
                  <a:srgbClr val="FFFFFF"/>
                </a:solidFill>
                <a:latin typeface="Segoe" pitchFamily="34" charset="0"/>
              </a:rPr>
              <a:t>val</a:t>
            </a:r>
            <a:r>
              <a:rPr lang="en-US" dirty="0" smtClean="0">
                <a:solidFill>
                  <a:srgbClr val="FFFFFF"/>
                </a:solidFill>
                <a:latin typeface="Segoe" pitchFamily="34" charset="0"/>
              </a:rPr>
              <a:t>(_</a:t>
            </a:r>
            <a:r>
              <a:rPr lang="en-US" dirty="0" err="1" smtClean="0">
                <a:solidFill>
                  <a:srgbClr val="FFFFFF"/>
                </a:solidFill>
                <a:latin typeface="Segoe" pitchFamily="34" charset="0"/>
              </a:rPr>
              <a:t>val</a:t>
            </a:r>
            <a:r>
              <a:rPr lang="en-US" dirty="0" smtClean="0">
                <a:solidFill>
                  <a:srgbClr val="FFFFFF"/>
                </a:solidFill>
                <a:latin typeface="Segoe" pitchFamily="34" charset="0"/>
              </a:rPr>
              <a:t>(context)) {}</a:t>
            </a:r>
          </a:p>
          <a:p>
            <a:pPr defTabSz="914099" fontAlgn="base">
              <a:spcBef>
                <a:spcPct val="0"/>
              </a:spcBef>
              <a:spcAft>
                <a:spcPct val="0"/>
              </a:spcAft>
            </a:pPr>
            <a:r>
              <a:rPr lang="en-US" dirty="0" smtClean="0">
                <a:solidFill>
                  <a:srgbClr val="FFFFFF"/>
                </a:solidFill>
                <a:latin typeface="Segoe" pitchFamily="34" charset="0"/>
              </a:rPr>
              <a:t>    Attribute&amp; </a:t>
            </a:r>
            <a:r>
              <a:rPr lang="en-US" dirty="0" err="1" smtClean="0">
                <a:solidFill>
                  <a:srgbClr val="FFFFFF"/>
                </a:solidFill>
                <a:latin typeface="Segoe" pitchFamily="34" charset="0"/>
              </a:rPr>
              <a:t>val</a:t>
            </a:r>
            <a:r>
              <a:rPr lang="en-US" dirty="0" smtClean="0">
                <a:solidFill>
                  <a:srgbClr val="FFFFFF"/>
                </a:solidFill>
                <a:latin typeface="Segoe" pitchFamily="34" charset="0"/>
              </a:rPr>
              <a:t>;</a:t>
            </a:r>
          </a:p>
          <a:p>
            <a:pPr defTabSz="914099" fontAlgn="base">
              <a:spcBef>
                <a:spcPct val="0"/>
              </a:spcBef>
              <a:spcAft>
                <a:spcPct val="0"/>
              </a:spcAft>
            </a:pPr>
            <a:r>
              <a:rPr lang="en-US" dirty="0" smtClean="0">
                <a:solidFill>
                  <a:srgbClr val="FFFFFF"/>
                </a:solidFill>
                <a:latin typeface="Segoe" pitchFamily="34" charset="0"/>
              </a:rPr>
              <a:t>};</a:t>
            </a:r>
          </a:p>
        </p:txBody>
      </p:sp>
      <p:sp>
        <p:nvSpPr>
          <p:cNvPr id="5" name="Rectangle 4"/>
          <p:cNvSpPr/>
          <p:nvPr/>
        </p:nvSpPr>
        <p:spPr bwMode="auto">
          <a:xfrm>
            <a:off x="228600" y="1600200"/>
            <a:ext cx="3429000" cy="457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cxnSp>
        <p:nvCxnSpPr>
          <p:cNvPr id="7" name="Shape 6"/>
          <p:cNvCxnSpPr>
            <a:stCxn id="5" idx="3"/>
            <a:endCxn id="4" idx="0"/>
          </p:cNvCxnSpPr>
          <p:nvPr/>
        </p:nvCxnSpPr>
        <p:spPr>
          <a:xfrm>
            <a:off x="3657600" y="1828800"/>
            <a:ext cx="2171700" cy="21336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Actions (Phoenix)</a:t>
            </a:r>
            <a:endParaRPr lang="en-US" dirty="0"/>
          </a:p>
        </p:txBody>
      </p:sp>
      <p:sp>
        <p:nvSpPr>
          <p:cNvPr id="3" name="Text Placeholder 2"/>
          <p:cNvSpPr>
            <a:spLocks noGrp="1"/>
          </p:cNvSpPr>
          <p:nvPr>
            <p:ph type="body" sz="quarter" idx="10"/>
          </p:nvPr>
        </p:nvSpPr>
        <p:spPr>
          <a:xfrm>
            <a:off x="381000" y="990600"/>
            <a:ext cx="8382000" cy="1969770"/>
          </a:xfrm>
        </p:spPr>
        <p:txBody>
          <a:bodyPr/>
          <a:lstStyle/>
          <a:p>
            <a:pPr>
              <a:buNone/>
            </a:pPr>
            <a:r>
              <a:rPr lang="en-US" sz="2000" dirty="0" smtClean="0"/>
              <a:t>std::string s;</a:t>
            </a:r>
          </a:p>
          <a:p>
            <a:pPr>
              <a:buNone/>
            </a:pPr>
            <a:r>
              <a:rPr lang="en-US" sz="2000" dirty="0" err="1" smtClean="0"/>
              <a:t>typedef</a:t>
            </a:r>
            <a:r>
              <a:rPr lang="en-US" sz="2000" dirty="0" smtClean="0"/>
              <a:t> rule&lt;class r, std::string&gt; </a:t>
            </a:r>
            <a:r>
              <a:rPr lang="en-US" sz="2000" dirty="0" err="1" smtClean="0"/>
              <a:t>rule_type</a:t>
            </a:r>
            <a:r>
              <a:rPr lang="en-US" sz="2000" dirty="0" smtClean="0"/>
              <a:t>;</a:t>
            </a:r>
          </a:p>
          <a:p>
            <a:pPr>
              <a:buNone/>
            </a:pPr>
            <a:endParaRPr lang="en-US" sz="2000" dirty="0" smtClean="0"/>
          </a:p>
          <a:p>
            <a:pPr>
              <a:buNone/>
            </a:pPr>
            <a:r>
              <a:rPr lang="en-US" sz="2000" dirty="0" smtClean="0"/>
              <a:t>auto </a:t>
            </a:r>
            <a:r>
              <a:rPr lang="en-US" sz="2000" dirty="0" err="1" smtClean="0"/>
              <a:t>rdef</a:t>
            </a:r>
            <a:r>
              <a:rPr lang="en-US" sz="2000" dirty="0" smtClean="0"/>
              <a:t> = </a:t>
            </a:r>
            <a:r>
              <a:rPr lang="en-US" sz="2000" dirty="0" err="1" smtClean="0"/>
              <a:t>rule_type</a:t>
            </a:r>
            <a:r>
              <a:rPr lang="en-US" sz="2000" dirty="0" smtClean="0"/>
              <a:t>()</a:t>
            </a:r>
          </a:p>
          <a:p>
            <a:pPr>
              <a:buNone/>
            </a:pPr>
            <a:r>
              <a:rPr lang="en-US" sz="2000" dirty="0" smtClean="0"/>
              <a:t>    = alpha                 [ _</a:t>
            </a:r>
            <a:r>
              <a:rPr lang="en-US" sz="2000" dirty="0" err="1" smtClean="0"/>
              <a:t>val</a:t>
            </a:r>
            <a:r>
              <a:rPr lang="en-US" sz="2000" dirty="0" smtClean="0"/>
              <a:t> += c ]</a:t>
            </a:r>
          </a:p>
          <a:p>
            <a:pPr>
              <a:buNone/>
            </a:pPr>
            <a:r>
              <a:rPr lang="en-US" sz="2000" dirty="0" smtClean="0"/>
              <a:t>    ;</a:t>
            </a:r>
          </a:p>
        </p:txBody>
      </p:sp>
    </p:spTree>
  </p:cSld>
  <p:clrMapOvr>
    <a:masterClrMapping/>
  </p:clrMapOvr>
  <p:transition>
    <p:fad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Actions (</a:t>
            </a:r>
            <a:r>
              <a:rPr lang="en-US" smtClean="0"/>
              <a:t>Alternative Idea)</a:t>
            </a:r>
            <a:endParaRPr lang="en-US" dirty="0"/>
          </a:p>
        </p:txBody>
      </p:sp>
      <p:sp>
        <p:nvSpPr>
          <p:cNvPr id="3" name="Text Placeholder 2"/>
          <p:cNvSpPr>
            <a:spLocks noGrp="1"/>
          </p:cNvSpPr>
          <p:nvPr>
            <p:ph type="body" sz="quarter" idx="10"/>
          </p:nvPr>
        </p:nvSpPr>
        <p:spPr>
          <a:xfrm>
            <a:off x="381000" y="990600"/>
            <a:ext cx="8382000" cy="5355312"/>
          </a:xfrm>
        </p:spPr>
        <p:txBody>
          <a:bodyPr/>
          <a:lstStyle/>
          <a:p>
            <a:pPr>
              <a:buNone/>
            </a:pPr>
            <a:r>
              <a:rPr lang="en-US" sz="2000" dirty="0" smtClean="0"/>
              <a:t>class </a:t>
            </a:r>
            <a:r>
              <a:rPr lang="en-US" sz="2000" dirty="0" err="1" smtClean="0"/>
              <a:t>r_id</a:t>
            </a:r>
            <a:r>
              <a:rPr lang="en-US" sz="2000" dirty="0" smtClean="0"/>
              <a:t> {};</a:t>
            </a:r>
          </a:p>
          <a:p>
            <a:pPr>
              <a:buNone/>
            </a:pPr>
            <a:r>
              <a:rPr lang="en-US" sz="2000" dirty="0" smtClean="0"/>
              <a:t>std::string s;</a:t>
            </a:r>
          </a:p>
          <a:p>
            <a:pPr>
              <a:buNone/>
            </a:pPr>
            <a:r>
              <a:rPr lang="en-US" sz="2000" dirty="0" err="1" smtClean="0"/>
              <a:t>typedef</a:t>
            </a:r>
            <a:r>
              <a:rPr lang="en-US" sz="2000" dirty="0" smtClean="0"/>
              <a:t> rule&lt;</a:t>
            </a:r>
            <a:r>
              <a:rPr lang="en-US" sz="2000" dirty="0" err="1" smtClean="0"/>
              <a:t>r_id</a:t>
            </a:r>
            <a:r>
              <a:rPr lang="en-US" sz="2000" dirty="0" smtClean="0"/>
              <a:t>, std::string&gt; </a:t>
            </a:r>
            <a:r>
              <a:rPr lang="en-US" sz="2000" dirty="0" err="1" smtClean="0"/>
              <a:t>rule_type</a:t>
            </a:r>
            <a:r>
              <a:rPr lang="en-US" sz="2000" dirty="0" smtClean="0"/>
              <a:t>;</a:t>
            </a:r>
          </a:p>
          <a:p>
            <a:pPr>
              <a:buNone/>
            </a:pPr>
            <a:endParaRPr lang="en-US" sz="2000" dirty="0" smtClean="0"/>
          </a:p>
          <a:p>
            <a:pPr>
              <a:buNone/>
            </a:pPr>
            <a:r>
              <a:rPr lang="en-US" sz="2000" dirty="0" smtClean="0"/>
              <a:t>auto </a:t>
            </a:r>
            <a:r>
              <a:rPr lang="en-US" sz="2000" dirty="0" err="1" smtClean="0"/>
              <a:t>rdef</a:t>
            </a:r>
            <a:r>
              <a:rPr lang="en-US" sz="2000" dirty="0" smtClean="0"/>
              <a:t> = </a:t>
            </a:r>
            <a:r>
              <a:rPr lang="en-US" sz="2000" dirty="0" err="1" smtClean="0"/>
              <a:t>rule_type</a:t>
            </a:r>
            <a:r>
              <a:rPr lang="en-US" sz="2000" dirty="0" smtClean="0"/>
              <a:t>()</a:t>
            </a:r>
          </a:p>
          <a:p>
            <a:pPr>
              <a:buNone/>
            </a:pPr>
            <a:r>
              <a:rPr lang="en-US" sz="2000" dirty="0" smtClean="0"/>
              <a:t>    = alpha</a:t>
            </a:r>
          </a:p>
          <a:p>
            <a:pPr>
              <a:buNone/>
            </a:pPr>
            <a:r>
              <a:rPr lang="en-US" sz="2000" dirty="0" smtClean="0"/>
              <a:t>    ;</a:t>
            </a:r>
          </a:p>
          <a:p>
            <a:pPr>
              <a:buNone/>
            </a:pPr>
            <a:endParaRPr lang="en-US" sz="2000" dirty="0" smtClean="0"/>
          </a:p>
          <a:p>
            <a:pPr>
              <a:buNone/>
            </a:pPr>
            <a:r>
              <a:rPr lang="en-US" sz="2000" dirty="0" smtClean="0"/>
              <a:t>/*…*/</a:t>
            </a:r>
          </a:p>
          <a:p>
            <a:pPr>
              <a:buNone/>
            </a:pPr>
            <a:endParaRPr lang="en-US" sz="2000" dirty="0" smtClean="0"/>
          </a:p>
          <a:p>
            <a:pPr>
              <a:buNone/>
            </a:pPr>
            <a:r>
              <a:rPr lang="en-US" sz="2000" dirty="0" smtClean="0"/>
              <a:t>template  &lt;</a:t>
            </a:r>
            <a:r>
              <a:rPr lang="en-US" sz="2000" dirty="0" err="1" smtClean="0"/>
              <a:t>typename</a:t>
            </a:r>
            <a:r>
              <a:rPr lang="en-US" sz="2000" dirty="0" smtClean="0"/>
              <a:t> Context, </a:t>
            </a:r>
            <a:r>
              <a:rPr lang="en-US" sz="2000" dirty="0" err="1" smtClean="0"/>
              <a:t>typename</a:t>
            </a:r>
            <a:r>
              <a:rPr lang="en-US" sz="2000" dirty="0" smtClean="0"/>
              <a:t> RHS&gt;</a:t>
            </a:r>
          </a:p>
          <a:p>
            <a:pPr>
              <a:buNone/>
            </a:pPr>
            <a:r>
              <a:rPr lang="en-US" sz="2000" dirty="0" smtClean="0"/>
              <a:t>void </a:t>
            </a:r>
            <a:r>
              <a:rPr lang="en-US" sz="2000" dirty="0" err="1" smtClean="0"/>
              <a:t>on_success</a:t>
            </a:r>
            <a:r>
              <a:rPr lang="en-US" sz="2000" dirty="0" smtClean="0"/>
              <a:t>(</a:t>
            </a:r>
            <a:r>
              <a:rPr lang="en-US" sz="2000" dirty="0" err="1" smtClean="0"/>
              <a:t>r_id</a:t>
            </a:r>
            <a:r>
              <a:rPr lang="en-US" sz="2000" dirty="0" smtClean="0"/>
              <a:t>, Context const&amp; </a:t>
            </a:r>
            <a:r>
              <a:rPr lang="en-US" sz="2000" dirty="0" err="1" smtClean="0"/>
              <a:t>ctx</a:t>
            </a:r>
            <a:r>
              <a:rPr lang="en-US" sz="2000" dirty="0" smtClean="0"/>
              <a:t>, char c)</a:t>
            </a:r>
          </a:p>
          <a:p>
            <a:pPr>
              <a:buNone/>
            </a:pPr>
            <a:r>
              <a:rPr lang="en-US" sz="2000" dirty="0" smtClean="0"/>
              <a:t>{</a:t>
            </a:r>
          </a:p>
          <a:p>
            <a:pPr>
              <a:buNone/>
            </a:pPr>
            <a:r>
              <a:rPr lang="en-US" sz="2000" dirty="0" smtClean="0"/>
              <a:t>    _</a:t>
            </a:r>
            <a:r>
              <a:rPr lang="en-US" sz="2000" dirty="0" err="1" smtClean="0"/>
              <a:t>val</a:t>
            </a:r>
            <a:r>
              <a:rPr lang="en-US" sz="2000" dirty="0" smtClean="0"/>
              <a:t>(</a:t>
            </a:r>
            <a:r>
              <a:rPr lang="en-US" sz="2000" dirty="0" err="1" smtClean="0"/>
              <a:t>ctx</a:t>
            </a:r>
            <a:r>
              <a:rPr lang="en-US" sz="2000" dirty="0" smtClean="0"/>
              <a:t>) += c;</a:t>
            </a:r>
          </a:p>
          <a:p>
            <a:pPr>
              <a:buNone/>
            </a:pPr>
            <a:r>
              <a:rPr lang="en-US" sz="2000" dirty="0" smtClean="0"/>
              <a:t>} </a:t>
            </a:r>
          </a:p>
          <a:p>
            <a:pPr>
              <a:buNone/>
            </a:pPr>
            <a:endParaRPr lang="en-US" sz="2000" dirty="0" smtClean="0"/>
          </a:p>
        </p:txBody>
      </p:sp>
    </p:spTree>
  </p:cSld>
  <p:clrMapOvr>
    <a:masterClrMapping/>
  </p:clrMapOvr>
  <p:transition>
    <p:fad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Up</a:t>
            </a:r>
            <a:endParaRPr lang="en-US" dirty="0"/>
          </a:p>
        </p:txBody>
      </p:sp>
      <p:sp>
        <p:nvSpPr>
          <p:cNvPr id="3" name="Text Placeholder 2"/>
          <p:cNvSpPr>
            <a:spLocks noGrp="1"/>
          </p:cNvSpPr>
          <p:nvPr>
            <p:ph type="body" sz="quarter" idx="10"/>
          </p:nvPr>
        </p:nvSpPr>
        <p:spPr>
          <a:xfrm>
            <a:off x="381000" y="1411552"/>
            <a:ext cx="8382000" cy="3896451"/>
          </a:xfrm>
        </p:spPr>
        <p:txBody>
          <a:bodyPr/>
          <a:lstStyle/>
          <a:p>
            <a:r>
              <a:rPr lang="en-US" dirty="0" smtClean="0"/>
              <a:t>Spirit X3 is Evolving</a:t>
            </a:r>
          </a:p>
          <a:p>
            <a:r>
              <a:rPr lang="en-US" dirty="0" smtClean="0">
                <a:hlinkClick r:id="rId2"/>
              </a:rPr>
              <a:t>https://github.com/djowel/spirit_x3</a:t>
            </a:r>
            <a:endParaRPr lang="en-US" dirty="0" smtClean="0"/>
          </a:p>
          <a:p>
            <a:r>
              <a:rPr lang="en-US" dirty="0" smtClean="0"/>
              <a:t>Contributors! We need you!</a:t>
            </a:r>
          </a:p>
          <a:p>
            <a:pPr lvl="1"/>
            <a:r>
              <a:rPr lang="en-US" dirty="0" smtClean="0"/>
              <a:t>Documentation / Tutorials</a:t>
            </a:r>
          </a:p>
          <a:p>
            <a:pPr lvl="1"/>
            <a:r>
              <a:rPr lang="en-US" dirty="0" smtClean="0"/>
              <a:t>Porting Karma</a:t>
            </a:r>
          </a:p>
          <a:p>
            <a:pPr lvl="1"/>
            <a:r>
              <a:rPr lang="en-US" dirty="0" smtClean="0"/>
              <a:t>Porting </a:t>
            </a:r>
            <a:r>
              <a:rPr lang="en-US" dirty="0" err="1" smtClean="0"/>
              <a:t>Lex</a:t>
            </a:r>
            <a:endParaRPr lang="en-US" dirty="0" smtClean="0"/>
          </a:p>
          <a:p>
            <a:pPr lvl="1"/>
            <a:r>
              <a:rPr lang="en-US" dirty="0" smtClean="0"/>
              <a:t>Testing, Benchmarks</a:t>
            </a:r>
          </a:p>
          <a:p>
            <a:pPr lvl="1"/>
            <a:r>
              <a:rPr lang="en-US" dirty="0" smtClean="0"/>
              <a:t>Fun stuff! (Experimental Research)</a:t>
            </a:r>
          </a:p>
        </p:txBody>
      </p:sp>
    </p:spTree>
  </p:cSld>
  <p:clrMapOvr>
    <a:masterClrMapping/>
  </p:clrMapOvr>
  <p:transition>
    <p:fade/>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2438400"/>
            <a:ext cx="7681913" cy="990095"/>
          </a:xfrm>
        </p:spPr>
        <p:txBody>
          <a:bodyPr/>
          <a:lstStyle/>
          <a:p>
            <a:pPr algn="ctr"/>
            <a:r>
              <a:rPr lang="en-US" dirty="0" smtClean="0"/>
              <a:t>THANK YOU!!!</a:t>
            </a:r>
            <a:endParaRPr 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ego.jpeg"/>
          <p:cNvPicPr>
            <a:picLocks noChangeAspect="1"/>
          </p:cNvPicPr>
          <p:nvPr/>
        </p:nvPicPr>
        <p:blipFill>
          <a:blip r:embed="rId3" cstate="print"/>
          <a:stretch>
            <a:fillRect/>
          </a:stretch>
        </p:blipFill>
        <p:spPr>
          <a:xfrm>
            <a:off x="1447800" y="2438400"/>
            <a:ext cx="6176208" cy="2933699"/>
          </a:xfrm>
          <a:prstGeom prst="rect">
            <a:avLst/>
          </a:prstGeom>
        </p:spPr>
      </p:pic>
      <p:sp>
        <p:nvSpPr>
          <p:cNvPr id="2" name="Title 1"/>
          <p:cNvSpPr>
            <a:spLocks noGrp="1"/>
          </p:cNvSpPr>
          <p:nvPr>
            <p:ph type="ctrTitle"/>
          </p:nvPr>
        </p:nvSpPr>
        <p:spPr>
          <a:xfrm>
            <a:off x="685800" y="1219201"/>
            <a:ext cx="7681913" cy="990600"/>
          </a:xfrm>
        </p:spPr>
        <p:txBody>
          <a:bodyPr/>
          <a:lstStyle/>
          <a:p>
            <a:pPr algn="ctr"/>
            <a:r>
              <a:rPr lang="en-US" dirty="0" smtClean="0"/>
              <a:t>Let’s build a toy Spirit X3</a:t>
            </a:r>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Parser </a:t>
            </a:r>
            <a:r>
              <a:rPr lang="en-US" dirty="0"/>
              <a:t>B</a:t>
            </a:r>
            <a:r>
              <a:rPr lang="en-US" dirty="0" smtClean="0"/>
              <a:t>ase </a:t>
            </a:r>
            <a:r>
              <a:rPr lang="en-US" dirty="0"/>
              <a:t>C</a:t>
            </a:r>
            <a:r>
              <a:rPr lang="en-US" dirty="0" smtClean="0"/>
              <a:t>lass</a:t>
            </a:r>
            <a:endParaRPr lang="en-US" dirty="0"/>
          </a:p>
        </p:txBody>
      </p:sp>
      <p:sp>
        <p:nvSpPr>
          <p:cNvPr id="3" name="Text Placeholder 2"/>
          <p:cNvSpPr>
            <a:spLocks noGrp="1"/>
          </p:cNvSpPr>
          <p:nvPr>
            <p:ph type="body" sz="quarter" idx="10"/>
          </p:nvPr>
        </p:nvSpPr>
        <p:spPr>
          <a:xfrm>
            <a:off x="381000" y="1411552"/>
            <a:ext cx="8382000" cy="4395049"/>
          </a:xfrm>
        </p:spPr>
        <p:txBody>
          <a:bodyPr/>
          <a:lstStyle/>
          <a:p>
            <a:pPr>
              <a:buNone/>
            </a:pPr>
            <a:r>
              <a:rPr lang="en-US" sz="2400" dirty="0" smtClean="0"/>
              <a:t>namespace boost { namespace spirit { namespace x3</a:t>
            </a:r>
          </a:p>
          <a:p>
            <a:pPr>
              <a:buNone/>
            </a:pPr>
            <a:r>
              <a:rPr lang="en-US" sz="2400" dirty="0" smtClean="0"/>
              <a:t>{</a:t>
            </a:r>
          </a:p>
          <a:p>
            <a:pPr>
              <a:buNone/>
            </a:pPr>
            <a:r>
              <a:rPr lang="en-US" sz="2400" dirty="0" smtClean="0"/>
              <a:t>    template &lt;</a:t>
            </a:r>
            <a:r>
              <a:rPr lang="en-US" sz="2400" dirty="0" err="1" smtClean="0"/>
              <a:t>typename</a:t>
            </a:r>
            <a:r>
              <a:rPr lang="en-US" sz="2400" dirty="0" smtClean="0"/>
              <a:t> Derived&gt;</a:t>
            </a:r>
          </a:p>
          <a:p>
            <a:pPr>
              <a:buNone/>
            </a:pPr>
            <a:r>
              <a:rPr lang="en-US" sz="2400" dirty="0" smtClean="0"/>
              <a:t>    </a:t>
            </a:r>
            <a:r>
              <a:rPr lang="en-US" sz="2400" dirty="0" err="1" smtClean="0"/>
              <a:t>struct</a:t>
            </a:r>
            <a:r>
              <a:rPr lang="en-US" sz="2400" dirty="0" smtClean="0"/>
              <a:t> parser</a:t>
            </a:r>
          </a:p>
          <a:p>
            <a:pPr>
              <a:buNone/>
            </a:pPr>
            <a:r>
              <a:rPr lang="en-US" sz="2400" dirty="0" smtClean="0"/>
              <a:t>    {</a:t>
            </a:r>
          </a:p>
          <a:p>
            <a:pPr>
              <a:buNone/>
            </a:pPr>
            <a:r>
              <a:rPr lang="en-US" sz="2400" dirty="0" smtClean="0"/>
              <a:t>        Derived const&amp; derived() const</a:t>
            </a:r>
          </a:p>
          <a:p>
            <a:pPr>
              <a:buNone/>
            </a:pPr>
            <a:r>
              <a:rPr lang="en-US" sz="2400" dirty="0" smtClean="0"/>
              <a:t>        {</a:t>
            </a:r>
          </a:p>
          <a:p>
            <a:pPr>
              <a:buNone/>
            </a:pPr>
            <a:r>
              <a:rPr lang="en-US" sz="2400" dirty="0" smtClean="0"/>
              <a:t>            return *</a:t>
            </a:r>
            <a:r>
              <a:rPr lang="en-US" sz="2400" dirty="0" err="1" smtClean="0"/>
              <a:t>static_cast</a:t>
            </a:r>
            <a:r>
              <a:rPr lang="en-US" sz="2400" dirty="0" smtClean="0"/>
              <a:t>&lt;Derived const*&gt;(this);</a:t>
            </a:r>
          </a:p>
          <a:p>
            <a:pPr>
              <a:buNone/>
            </a:pPr>
            <a:r>
              <a:rPr lang="en-US" sz="2400" dirty="0" smtClean="0"/>
              <a:t>        }</a:t>
            </a:r>
          </a:p>
          <a:p>
            <a:pPr>
              <a:buNone/>
            </a:pPr>
            <a:r>
              <a:rPr lang="en-US" sz="2400" dirty="0" smtClean="0"/>
              <a:t>    };</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parse member function</a:t>
            </a:r>
            <a:endParaRPr lang="en-US" dirty="0"/>
          </a:p>
        </p:txBody>
      </p:sp>
      <p:sp>
        <p:nvSpPr>
          <p:cNvPr id="3" name="Text Placeholder 2"/>
          <p:cNvSpPr>
            <a:spLocks noGrp="1"/>
          </p:cNvSpPr>
          <p:nvPr>
            <p:ph type="body" sz="quarter" idx="10"/>
          </p:nvPr>
        </p:nvSpPr>
        <p:spPr>
          <a:xfrm>
            <a:off x="381000" y="1411552"/>
            <a:ext cx="8382000" cy="2609945"/>
          </a:xfrm>
        </p:spPr>
        <p:txBody>
          <a:bodyPr/>
          <a:lstStyle/>
          <a:p>
            <a:pPr>
              <a:buNone/>
            </a:pPr>
            <a:r>
              <a:rPr lang="en-US" dirty="0" smtClean="0"/>
              <a:t>template &lt;</a:t>
            </a:r>
            <a:r>
              <a:rPr lang="en-US" dirty="0" err="1" smtClean="0"/>
              <a:t>typename</a:t>
            </a:r>
            <a:r>
              <a:rPr lang="en-US" dirty="0" smtClean="0"/>
              <a:t> </a:t>
            </a:r>
            <a:r>
              <a:rPr lang="en-US" dirty="0" err="1" smtClean="0"/>
              <a:t>Iterator</a:t>
            </a:r>
            <a:r>
              <a:rPr lang="en-US" dirty="0" smtClean="0"/>
              <a:t>, </a:t>
            </a:r>
            <a:r>
              <a:rPr lang="en-US" dirty="0" err="1" smtClean="0"/>
              <a:t>typename</a:t>
            </a:r>
            <a:r>
              <a:rPr lang="en-US" dirty="0" smtClean="0"/>
              <a:t> Context&gt;</a:t>
            </a:r>
          </a:p>
          <a:p>
            <a:pPr>
              <a:buNone/>
            </a:pPr>
            <a:r>
              <a:rPr lang="en-US" dirty="0" err="1" smtClean="0"/>
              <a:t>bool</a:t>
            </a:r>
            <a:r>
              <a:rPr lang="en-US" dirty="0" smtClean="0"/>
              <a:t> parse(</a:t>
            </a:r>
          </a:p>
          <a:p>
            <a:pPr>
              <a:buNone/>
            </a:pPr>
            <a:r>
              <a:rPr lang="en-US" dirty="0" smtClean="0"/>
              <a:t>	</a:t>
            </a:r>
            <a:r>
              <a:rPr lang="en-US" dirty="0" err="1" smtClean="0"/>
              <a:t>Iterator</a:t>
            </a:r>
            <a:r>
              <a:rPr lang="en-US" dirty="0" smtClean="0"/>
              <a:t>&amp; first, </a:t>
            </a:r>
          </a:p>
          <a:p>
            <a:pPr>
              <a:buNone/>
            </a:pPr>
            <a:r>
              <a:rPr lang="en-US" dirty="0" smtClean="0"/>
              <a:t>	</a:t>
            </a:r>
            <a:r>
              <a:rPr lang="en-US" dirty="0" err="1" smtClean="0"/>
              <a:t>Iterator</a:t>
            </a:r>
            <a:r>
              <a:rPr lang="en-US" dirty="0" smtClean="0"/>
              <a:t> last, </a:t>
            </a:r>
          </a:p>
          <a:p>
            <a:pPr>
              <a:buNone/>
            </a:pPr>
            <a:r>
              <a:rPr lang="en-US" dirty="0" smtClean="0"/>
              <a:t>	Context const&amp; </a:t>
            </a:r>
            <a:r>
              <a:rPr lang="en-US" dirty="0" err="1" smtClean="0"/>
              <a:t>ctx</a:t>
            </a:r>
            <a:r>
              <a:rPr lang="en-US" dirty="0" smtClean="0"/>
              <a:t>) const</a:t>
            </a:r>
            <a:endParaRPr lang="en-US"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Postconditions</a:t>
            </a:r>
            <a:endParaRPr lang="en-US" dirty="0"/>
          </a:p>
        </p:txBody>
      </p:sp>
      <p:sp>
        <p:nvSpPr>
          <p:cNvPr id="3" name="Text Placeholder 2"/>
          <p:cNvSpPr>
            <a:spLocks noGrp="1"/>
          </p:cNvSpPr>
          <p:nvPr>
            <p:ph type="body" sz="quarter" idx="10"/>
          </p:nvPr>
        </p:nvSpPr>
        <p:spPr>
          <a:xfrm>
            <a:off x="381000" y="1411552"/>
            <a:ext cx="8382000" cy="4136517"/>
          </a:xfrm>
        </p:spPr>
        <p:txBody>
          <a:bodyPr/>
          <a:lstStyle/>
          <a:p>
            <a:r>
              <a:rPr lang="en-US" dirty="0" smtClean="0"/>
              <a:t>Upon return from </a:t>
            </a:r>
            <a:r>
              <a:rPr lang="en-US" dirty="0" err="1" smtClean="0"/>
              <a:t>p.parse</a:t>
            </a:r>
            <a:r>
              <a:rPr lang="en-US" dirty="0" smtClean="0"/>
              <a:t> the following post conditions should hold: </a:t>
            </a:r>
          </a:p>
          <a:p>
            <a:pPr lvl="1"/>
            <a:r>
              <a:rPr lang="en-US" dirty="0" smtClean="0"/>
              <a:t>On a successful match, first is positioned one past the last matching character. </a:t>
            </a:r>
          </a:p>
          <a:p>
            <a:pPr lvl="1"/>
            <a:r>
              <a:rPr lang="en-US" dirty="0" smtClean="0"/>
              <a:t>On a failed match, first is restored to its original position prior to entry. </a:t>
            </a:r>
          </a:p>
          <a:p>
            <a:pPr lvl="1"/>
            <a:r>
              <a:rPr lang="en-US" dirty="0" smtClean="0"/>
              <a:t>No post-skips: trailing skip characters will not be skipped. </a:t>
            </a:r>
          </a:p>
          <a:p>
            <a:endParaRPr 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a:t>F</a:t>
            </a:r>
            <a:r>
              <a:rPr lang="en-US" dirty="0" smtClean="0"/>
              <a:t>irst Primitive Parser</a:t>
            </a:r>
            <a:endParaRPr lang="en-US" dirty="0"/>
          </a:p>
        </p:txBody>
      </p:sp>
      <p:sp>
        <p:nvSpPr>
          <p:cNvPr id="3" name="Text Placeholder 2"/>
          <p:cNvSpPr>
            <a:spLocks noGrp="1"/>
          </p:cNvSpPr>
          <p:nvPr>
            <p:ph type="body" sz="quarter" idx="10"/>
          </p:nvPr>
        </p:nvSpPr>
        <p:spPr>
          <a:xfrm>
            <a:off x="381000" y="1411552"/>
            <a:ext cx="8382000" cy="4825937"/>
          </a:xfrm>
        </p:spPr>
        <p:txBody>
          <a:bodyPr/>
          <a:lstStyle/>
          <a:p>
            <a:pPr>
              <a:buNone/>
            </a:pPr>
            <a:r>
              <a:rPr lang="en-US" sz="1600" dirty="0" smtClean="0"/>
              <a:t>template &lt;</a:t>
            </a:r>
            <a:r>
              <a:rPr lang="en-US" sz="1600" dirty="0" err="1" smtClean="0"/>
              <a:t>typename</a:t>
            </a:r>
            <a:r>
              <a:rPr lang="en-US" sz="1600" dirty="0" smtClean="0"/>
              <a:t> Char&gt;</a:t>
            </a:r>
          </a:p>
          <a:p>
            <a:pPr>
              <a:buNone/>
            </a:pPr>
            <a:r>
              <a:rPr lang="en-US" sz="1600" dirty="0" err="1" smtClean="0"/>
              <a:t>struct</a:t>
            </a:r>
            <a:r>
              <a:rPr lang="en-US" sz="1600" dirty="0" smtClean="0"/>
              <a:t> </a:t>
            </a:r>
            <a:r>
              <a:rPr lang="en-US" sz="1600" dirty="0" err="1" smtClean="0"/>
              <a:t>char_parser</a:t>
            </a:r>
            <a:r>
              <a:rPr lang="en-US" sz="1600" dirty="0" smtClean="0"/>
              <a:t> : parser&lt;</a:t>
            </a:r>
            <a:r>
              <a:rPr lang="en-US" sz="1600" dirty="0" err="1" smtClean="0"/>
              <a:t>char_parser</a:t>
            </a:r>
            <a:r>
              <a:rPr lang="en-US" sz="1600" dirty="0" smtClean="0"/>
              <a:t>&lt;Char&gt;&gt;</a:t>
            </a:r>
          </a:p>
          <a:p>
            <a:pPr>
              <a:buNone/>
            </a:pPr>
            <a:r>
              <a:rPr lang="en-US" sz="1600" dirty="0" smtClean="0"/>
              <a:t>{</a:t>
            </a:r>
          </a:p>
          <a:p>
            <a:pPr>
              <a:buNone/>
            </a:pPr>
            <a:r>
              <a:rPr lang="en-US" sz="1600" dirty="0" smtClean="0"/>
              <a:t>    </a:t>
            </a:r>
            <a:r>
              <a:rPr lang="en-US" sz="1600" dirty="0" err="1" smtClean="0"/>
              <a:t>char_parser</a:t>
            </a:r>
            <a:r>
              <a:rPr lang="en-US" sz="1600" dirty="0" smtClean="0"/>
              <a:t>(Char </a:t>
            </a:r>
            <a:r>
              <a:rPr lang="en-US" sz="1600" dirty="0" err="1" smtClean="0"/>
              <a:t>ch</a:t>
            </a:r>
            <a:r>
              <a:rPr lang="en-US" sz="1600" dirty="0" smtClean="0"/>
              <a:t>) : </a:t>
            </a:r>
            <a:r>
              <a:rPr lang="en-US" sz="1600" dirty="0" err="1" smtClean="0"/>
              <a:t>ch</a:t>
            </a:r>
            <a:r>
              <a:rPr lang="en-US" sz="1600" dirty="0" smtClean="0"/>
              <a:t>(</a:t>
            </a:r>
            <a:r>
              <a:rPr lang="en-US" sz="1600" dirty="0" err="1" smtClean="0"/>
              <a:t>ch</a:t>
            </a:r>
            <a:r>
              <a:rPr lang="en-US" sz="1600" dirty="0" smtClean="0"/>
              <a:t>) {}</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Context&gt;</a:t>
            </a:r>
          </a:p>
          <a:p>
            <a:pPr>
              <a:buNone/>
            </a:pPr>
            <a:r>
              <a:rPr lang="en-US" sz="1600" dirty="0" smtClean="0"/>
              <a:t>    </a:t>
            </a:r>
            <a:r>
              <a:rPr lang="en-US" sz="1600" dirty="0" err="1" smtClean="0"/>
              <a:t>bool</a:t>
            </a:r>
            <a:r>
              <a:rPr lang="en-US" sz="1600" dirty="0" smtClean="0"/>
              <a:t> parse(</a:t>
            </a:r>
            <a:r>
              <a:rPr lang="en-US" sz="1600" dirty="0" err="1" smtClean="0"/>
              <a:t>Iterator</a:t>
            </a:r>
            <a:r>
              <a:rPr lang="en-US" sz="1600" dirty="0" smtClean="0"/>
              <a:t>&amp; first, </a:t>
            </a:r>
            <a:r>
              <a:rPr lang="en-US" sz="1600" dirty="0" err="1" smtClean="0"/>
              <a:t>Iterator</a:t>
            </a:r>
            <a:r>
              <a:rPr lang="en-US" sz="1600" dirty="0" smtClean="0"/>
              <a:t> last, Context const&amp; </a:t>
            </a:r>
            <a:r>
              <a:rPr lang="en-US" sz="1600" dirty="0" err="1" smtClean="0"/>
              <a:t>ctx</a:t>
            </a:r>
            <a:r>
              <a:rPr lang="en-US" sz="1600" dirty="0" smtClean="0"/>
              <a:t>) const</a:t>
            </a:r>
          </a:p>
          <a:p>
            <a:pPr>
              <a:buNone/>
            </a:pPr>
            <a:r>
              <a:rPr lang="en-US" sz="1600" dirty="0" smtClean="0"/>
              <a:t>    {</a:t>
            </a:r>
          </a:p>
          <a:p>
            <a:pPr>
              <a:buNone/>
            </a:pPr>
            <a:r>
              <a:rPr lang="en-US" sz="1600" dirty="0" smtClean="0"/>
              <a:t>        if (first != last &amp;&amp; *first == </a:t>
            </a:r>
            <a:r>
              <a:rPr lang="en-US" sz="1600" dirty="0" err="1" smtClean="0"/>
              <a:t>ch</a:t>
            </a:r>
            <a:r>
              <a:rPr lang="en-US" sz="1600" dirty="0" smtClean="0"/>
              <a:t>)</a:t>
            </a:r>
          </a:p>
          <a:p>
            <a:pPr>
              <a:buNone/>
            </a:pPr>
            <a:r>
              <a:rPr lang="en-US" sz="1600" dirty="0" smtClean="0"/>
              <a:t>        {</a:t>
            </a:r>
          </a:p>
          <a:p>
            <a:pPr>
              <a:buNone/>
            </a:pPr>
            <a:r>
              <a:rPr lang="en-US" sz="1600" dirty="0" smtClean="0"/>
              <a:t>            ++first;</a:t>
            </a:r>
          </a:p>
          <a:p>
            <a:pPr>
              <a:buNone/>
            </a:pPr>
            <a:r>
              <a:rPr lang="en-US" sz="1600" dirty="0" smtClean="0"/>
              <a:t>            return true;</a:t>
            </a:r>
          </a:p>
          <a:p>
            <a:pPr>
              <a:buNone/>
            </a:pPr>
            <a:r>
              <a:rPr lang="en-US" sz="1600" dirty="0" smtClean="0"/>
              <a:t>        }</a:t>
            </a:r>
          </a:p>
          <a:p>
            <a:pPr>
              <a:buNone/>
            </a:pPr>
            <a:r>
              <a:rPr lang="en-US" sz="1600" dirty="0" smtClean="0"/>
              <a:t>        return false;</a:t>
            </a:r>
          </a:p>
          <a:p>
            <a:pPr>
              <a:buNone/>
            </a:pPr>
            <a:r>
              <a:rPr lang="en-US" sz="1600" dirty="0" smtClean="0"/>
              <a:t>    }</a:t>
            </a:r>
          </a:p>
          <a:p>
            <a:pPr>
              <a:buNone/>
            </a:pPr>
            <a:endParaRPr lang="en-US" sz="1600" dirty="0" smtClean="0"/>
          </a:p>
          <a:p>
            <a:pPr>
              <a:buNone/>
            </a:pPr>
            <a:r>
              <a:rPr lang="en-US" sz="1600" dirty="0" smtClean="0"/>
              <a:t>    Char </a:t>
            </a:r>
            <a:r>
              <a:rPr lang="en-US" sz="1600" dirty="0" err="1" smtClean="0"/>
              <a:t>ch</a:t>
            </a:r>
            <a:r>
              <a:rPr lang="en-US" sz="1600" dirty="0" smtClean="0"/>
              <a:t>;</a:t>
            </a:r>
          </a:p>
          <a:p>
            <a:pPr>
              <a:buNone/>
            </a:pPr>
            <a:r>
              <a:rPr lang="en-US" sz="1600" dirty="0" smtClean="0"/>
              <a:t>};</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char_ ET</a:t>
            </a:r>
            <a:endParaRPr lang="en-US" dirty="0"/>
          </a:p>
        </p:txBody>
      </p:sp>
      <p:sp>
        <p:nvSpPr>
          <p:cNvPr id="3" name="Text Placeholder 2"/>
          <p:cNvSpPr>
            <a:spLocks noGrp="1"/>
          </p:cNvSpPr>
          <p:nvPr>
            <p:ph type="body" sz="quarter" idx="10"/>
          </p:nvPr>
        </p:nvSpPr>
        <p:spPr>
          <a:xfrm>
            <a:off x="381000" y="1411552"/>
            <a:ext cx="8382000" cy="1957459"/>
          </a:xfrm>
        </p:spPr>
        <p:txBody>
          <a:bodyPr/>
          <a:lstStyle/>
          <a:p>
            <a:pPr>
              <a:buNone/>
            </a:pPr>
            <a:r>
              <a:rPr lang="en-US" sz="2400" dirty="0" smtClean="0"/>
              <a:t>template &lt;</a:t>
            </a:r>
            <a:r>
              <a:rPr lang="en-US" sz="2400" dirty="0" err="1" smtClean="0"/>
              <a:t>typename</a:t>
            </a:r>
            <a:r>
              <a:rPr lang="en-US" sz="2400" dirty="0" smtClean="0"/>
              <a:t> Char&gt;</a:t>
            </a:r>
          </a:p>
          <a:p>
            <a:pPr>
              <a:buNone/>
            </a:pPr>
            <a:r>
              <a:rPr lang="en-US" sz="2400" dirty="0" smtClean="0"/>
              <a:t>inline </a:t>
            </a:r>
            <a:r>
              <a:rPr lang="en-US" sz="2400" dirty="0" err="1" smtClean="0"/>
              <a:t>char_parser</a:t>
            </a:r>
            <a:r>
              <a:rPr lang="en-US" sz="2400" dirty="0" smtClean="0"/>
              <a:t>&lt;Char&gt; char_(Char </a:t>
            </a:r>
            <a:r>
              <a:rPr lang="en-US" sz="2400" dirty="0" err="1" smtClean="0"/>
              <a:t>ch</a:t>
            </a:r>
            <a:r>
              <a:rPr lang="en-US" sz="2400" dirty="0" smtClean="0"/>
              <a:t>)</a:t>
            </a:r>
          </a:p>
          <a:p>
            <a:pPr>
              <a:buNone/>
            </a:pPr>
            <a:r>
              <a:rPr lang="en-US" sz="2400" dirty="0" smtClean="0"/>
              <a:t>{</a:t>
            </a:r>
          </a:p>
          <a:p>
            <a:pPr>
              <a:buNone/>
            </a:pPr>
            <a:r>
              <a:rPr lang="en-US" sz="2400" dirty="0" smtClean="0"/>
              <a:t>    return </a:t>
            </a:r>
            <a:r>
              <a:rPr lang="en-US" sz="2400" dirty="0" err="1" smtClean="0"/>
              <a:t>char_parser</a:t>
            </a:r>
            <a:r>
              <a:rPr lang="en-US" sz="2400" dirty="0" smtClean="0"/>
              <a:t>&lt;Char&gt;(</a:t>
            </a:r>
            <a:r>
              <a:rPr lang="en-US" sz="2400" dirty="0" err="1" smtClean="0"/>
              <a:t>ch</a:t>
            </a:r>
            <a:r>
              <a:rPr lang="en-US" sz="2400" dirty="0" smtClean="0"/>
              <a:t>);</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a:t>F</a:t>
            </a:r>
            <a:r>
              <a:rPr lang="en-US" dirty="0" smtClean="0"/>
              <a:t>irst Composite Parser</a:t>
            </a:r>
            <a:endParaRPr lang="en-US" dirty="0"/>
          </a:p>
        </p:txBody>
      </p:sp>
      <p:sp>
        <p:nvSpPr>
          <p:cNvPr id="3" name="Text Placeholder 2"/>
          <p:cNvSpPr>
            <a:spLocks noGrp="1"/>
          </p:cNvSpPr>
          <p:nvPr>
            <p:ph type="body" sz="quarter" idx="10"/>
          </p:nvPr>
        </p:nvSpPr>
        <p:spPr>
          <a:xfrm>
            <a:off x="381000" y="1411552"/>
            <a:ext cx="8382000" cy="4819781"/>
          </a:xfrm>
        </p:spPr>
        <p:txBody>
          <a:bodyPr/>
          <a:lstStyle/>
          <a:p>
            <a:pPr>
              <a:buNone/>
            </a:pPr>
            <a:r>
              <a:rPr lang="en-US" sz="1800" dirty="0" smtClean="0"/>
              <a:t>template &lt;</a:t>
            </a:r>
            <a:r>
              <a:rPr lang="en-US" sz="1800" dirty="0" err="1" smtClean="0"/>
              <a:t>typename</a:t>
            </a:r>
            <a:r>
              <a:rPr lang="en-US" sz="1800" dirty="0" smtClean="0"/>
              <a:t> Left, </a:t>
            </a:r>
            <a:r>
              <a:rPr lang="en-US" sz="1800" dirty="0" err="1" smtClean="0"/>
              <a:t>typename</a:t>
            </a:r>
            <a:r>
              <a:rPr lang="en-US" sz="1800" dirty="0" smtClean="0"/>
              <a:t> Right&gt;</a:t>
            </a:r>
          </a:p>
          <a:p>
            <a:pPr>
              <a:buNone/>
            </a:pPr>
            <a:r>
              <a:rPr lang="en-US" sz="1800" dirty="0" err="1" smtClean="0"/>
              <a:t>struct</a:t>
            </a:r>
            <a:r>
              <a:rPr lang="en-US" sz="1800" dirty="0" smtClean="0"/>
              <a:t> </a:t>
            </a:r>
            <a:r>
              <a:rPr lang="en-US" sz="1800" dirty="0" err="1" smtClean="0"/>
              <a:t>sequence_parser</a:t>
            </a:r>
            <a:r>
              <a:rPr lang="en-US" sz="1800" dirty="0" smtClean="0"/>
              <a:t> : parser&lt;</a:t>
            </a:r>
            <a:r>
              <a:rPr lang="en-US" sz="1800" dirty="0" err="1" smtClean="0"/>
              <a:t>sequence_parser</a:t>
            </a:r>
            <a:r>
              <a:rPr lang="en-US" sz="1800" dirty="0" smtClean="0"/>
              <a:t>&lt;Left, Right&gt;&gt;</a:t>
            </a:r>
          </a:p>
          <a:p>
            <a:pPr>
              <a:buNone/>
            </a:pPr>
            <a:r>
              <a:rPr lang="en-US" sz="1800" dirty="0" smtClean="0"/>
              <a:t>{</a:t>
            </a:r>
          </a:p>
          <a:p>
            <a:pPr>
              <a:buNone/>
            </a:pPr>
            <a:r>
              <a:rPr lang="en-US" sz="1800" dirty="0" smtClean="0"/>
              <a:t>    </a:t>
            </a:r>
            <a:r>
              <a:rPr lang="en-US" sz="1800" dirty="0" err="1" smtClean="0"/>
              <a:t>sequence_parser</a:t>
            </a:r>
            <a:r>
              <a:rPr lang="en-US" sz="1800" dirty="0" smtClean="0"/>
              <a:t>(Left </a:t>
            </a:r>
            <a:r>
              <a:rPr lang="en-US" sz="1800" dirty="0" err="1" smtClean="0"/>
              <a:t>left</a:t>
            </a:r>
            <a:r>
              <a:rPr lang="en-US" sz="1800" dirty="0" smtClean="0"/>
              <a:t>, Right </a:t>
            </a:r>
            <a:r>
              <a:rPr lang="en-US" sz="1800" dirty="0" err="1" smtClean="0"/>
              <a:t>right</a:t>
            </a:r>
            <a:r>
              <a:rPr lang="en-US" sz="1800" dirty="0" smtClean="0"/>
              <a:t>)</a:t>
            </a:r>
          </a:p>
          <a:p>
            <a:pPr>
              <a:buNone/>
            </a:pPr>
            <a:r>
              <a:rPr lang="en-US" sz="1800" dirty="0" smtClean="0"/>
              <a:t>        : left(left), right(right) {}</a:t>
            </a:r>
          </a:p>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last, Context const&amp; </a:t>
            </a:r>
            <a:r>
              <a:rPr lang="en-US" sz="1800" dirty="0" err="1" smtClean="0"/>
              <a:t>ctx</a:t>
            </a:r>
            <a:r>
              <a:rPr lang="en-US" sz="1800" dirty="0" smtClean="0"/>
              <a:t>) const</a:t>
            </a:r>
          </a:p>
          <a:p>
            <a:pPr>
              <a:buNone/>
            </a:pPr>
            <a:r>
              <a:rPr lang="en-US" sz="1800" dirty="0" smtClean="0"/>
              <a:t>    {</a:t>
            </a:r>
          </a:p>
          <a:p>
            <a:pPr>
              <a:buNone/>
            </a:pPr>
            <a:r>
              <a:rPr lang="en-US" sz="1800" dirty="0" smtClean="0"/>
              <a:t>        return </a:t>
            </a:r>
            <a:r>
              <a:rPr lang="en-US" sz="1800" dirty="0" err="1" smtClean="0"/>
              <a:t>left.parse</a:t>
            </a:r>
            <a:r>
              <a:rPr lang="en-US" sz="1800" dirty="0" smtClean="0"/>
              <a:t>(first, last, </a:t>
            </a:r>
            <a:r>
              <a:rPr lang="en-US" sz="1800" dirty="0" err="1" smtClean="0"/>
              <a:t>ctx</a:t>
            </a:r>
            <a:r>
              <a:rPr lang="en-US" sz="1800" dirty="0" smtClean="0"/>
              <a:t>)</a:t>
            </a:r>
          </a:p>
          <a:p>
            <a:pPr>
              <a:buNone/>
            </a:pPr>
            <a:r>
              <a:rPr lang="en-US" sz="1800" dirty="0" smtClean="0"/>
              <a:t>            &amp;&amp; </a:t>
            </a:r>
            <a:r>
              <a:rPr lang="en-US" sz="1800" dirty="0" err="1" smtClean="0"/>
              <a:t>right.parse</a:t>
            </a:r>
            <a:r>
              <a:rPr lang="en-US" sz="1800" dirty="0" smtClean="0"/>
              <a:t>(first, last, </a:t>
            </a:r>
            <a:r>
              <a:rPr lang="en-US" sz="1800" dirty="0" err="1" smtClean="0"/>
              <a:t>ctx</a:t>
            </a:r>
            <a:r>
              <a:rPr lang="en-US" sz="1800" dirty="0" smtClean="0"/>
              <a:t>);</a:t>
            </a:r>
          </a:p>
          <a:p>
            <a:pPr>
              <a:buNone/>
            </a:pPr>
            <a:r>
              <a:rPr lang="en-US" sz="1800" dirty="0" smtClean="0"/>
              <a:t>    }</a:t>
            </a:r>
          </a:p>
          <a:p>
            <a:pPr>
              <a:buNone/>
            </a:pPr>
            <a:endParaRPr lang="en-US" sz="1800" dirty="0" smtClean="0"/>
          </a:p>
          <a:p>
            <a:pPr>
              <a:buNone/>
            </a:pPr>
            <a:r>
              <a:rPr lang="en-US" sz="1800" dirty="0" smtClean="0"/>
              <a:t>    Left </a:t>
            </a:r>
            <a:r>
              <a:rPr lang="en-US" sz="1800" dirty="0" err="1" smtClean="0"/>
              <a:t>left</a:t>
            </a:r>
            <a:r>
              <a:rPr lang="en-US" sz="1800" dirty="0" smtClean="0"/>
              <a:t>;</a:t>
            </a:r>
          </a:p>
          <a:p>
            <a:pPr>
              <a:buNone/>
            </a:pPr>
            <a:r>
              <a:rPr lang="en-US" sz="1800" dirty="0" smtClean="0"/>
              <a:t>    Right </a:t>
            </a:r>
            <a:r>
              <a:rPr lang="en-US" sz="1800" dirty="0" err="1" smtClean="0"/>
              <a:t>right</a:t>
            </a:r>
            <a:r>
              <a:rPr lang="en-US" sz="1800" dirty="0" smtClean="0"/>
              <a:t>;</a:t>
            </a:r>
          </a:p>
          <a:p>
            <a:pPr>
              <a:buNone/>
            </a:pPr>
            <a:r>
              <a:rPr lang="en-US" sz="1800" dirty="0" smtClean="0"/>
              <a:t>};</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ET</a:t>
            </a:r>
            <a:endParaRPr lang="en-US" dirty="0"/>
          </a:p>
        </p:txBody>
      </p:sp>
      <p:sp>
        <p:nvSpPr>
          <p:cNvPr id="3" name="Text Placeholder 2"/>
          <p:cNvSpPr>
            <a:spLocks noGrp="1"/>
          </p:cNvSpPr>
          <p:nvPr>
            <p:ph type="body" sz="quarter" idx="10"/>
          </p:nvPr>
        </p:nvSpPr>
        <p:spPr>
          <a:xfrm>
            <a:off x="381000" y="1411552"/>
            <a:ext cx="8382000" cy="2769989"/>
          </a:xfrm>
        </p:spPr>
        <p:txBody>
          <a:bodyPr/>
          <a:lstStyle/>
          <a:p>
            <a:pPr>
              <a:buNone/>
            </a:pPr>
            <a:r>
              <a:rPr lang="en-US" sz="2400" dirty="0" smtClean="0"/>
              <a:t>template &lt;</a:t>
            </a:r>
            <a:r>
              <a:rPr lang="en-US" sz="2400" dirty="0" err="1" smtClean="0"/>
              <a:t>typename</a:t>
            </a:r>
            <a:r>
              <a:rPr lang="en-US" sz="2400" dirty="0" smtClean="0"/>
              <a:t> Left, </a:t>
            </a:r>
            <a:r>
              <a:rPr lang="en-US" sz="2400" dirty="0" err="1" smtClean="0"/>
              <a:t>typename</a:t>
            </a:r>
            <a:r>
              <a:rPr lang="en-US" sz="2400" dirty="0" smtClean="0"/>
              <a:t> Right&gt;</a:t>
            </a:r>
          </a:p>
          <a:p>
            <a:pPr>
              <a:buNone/>
            </a:pPr>
            <a:r>
              <a:rPr lang="en-US" sz="2400" dirty="0" smtClean="0"/>
              <a:t>inline </a:t>
            </a:r>
            <a:r>
              <a:rPr lang="en-US" sz="2400" dirty="0" err="1" smtClean="0"/>
              <a:t>sequence_parser</a:t>
            </a:r>
            <a:r>
              <a:rPr lang="en-US" sz="2400" dirty="0" smtClean="0"/>
              <a:t>&lt;Left, Right&gt; operator&gt;&gt;(</a:t>
            </a:r>
          </a:p>
          <a:p>
            <a:pPr>
              <a:buNone/>
            </a:pPr>
            <a:r>
              <a:rPr lang="en-US" sz="2400" dirty="0" smtClean="0"/>
              <a:t>    parser&lt;Left&gt; const&amp; left, parser&lt;Right&gt; const&amp; right)</a:t>
            </a:r>
          </a:p>
          <a:p>
            <a:pPr>
              <a:buNone/>
            </a:pPr>
            <a:r>
              <a:rPr lang="en-US" sz="2400" dirty="0" smtClean="0"/>
              <a:t>{</a:t>
            </a:r>
          </a:p>
          <a:p>
            <a:pPr>
              <a:buNone/>
            </a:pPr>
            <a:r>
              <a:rPr lang="en-US" sz="2400" dirty="0" smtClean="0"/>
              <a:t>    return </a:t>
            </a:r>
            <a:r>
              <a:rPr lang="en-US" sz="2400" dirty="0" err="1" smtClean="0"/>
              <a:t>sequence_parser</a:t>
            </a:r>
            <a:r>
              <a:rPr lang="en-US" sz="2400" dirty="0" smtClean="0"/>
              <a:t>&lt;Left, Right&gt;(</a:t>
            </a:r>
          </a:p>
          <a:p>
            <a:pPr>
              <a:buNone/>
            </a:pPr>
            <a:r>
              <a:rPr lang="en-US" sz="2400" dirty="0" smtClean="0"/>
              <a:t>        </a:t>
            </a:r>
            <a:r>
              <a:rPr lang="en-US" sz="2400" dirty="0" err="1" smtClean="0"/>
              <a:t>left.derived</a:t>
            </a:r>
            <a:r>
              <a:rPr lang="en-US" sz="2400" dirty="0" smtClean="0"/>
              <a:t>(), </a:t>
            </a:r>
            <a:r>
              <a:rPr lang="en-US" sz="2400" dirty="0" err="1" smtClean="0"/>
              <a:t>right.derived</a:t>
            </a:r>
            <a:r>
              <a:rPr lang="en-US" sz="2400" dirty="0" smtClean="0"/>
              <a:t>());</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84212"/>
          </a:xfrm>
        </p:spPr>
        <p:txBody>
          <a:bodyPr>
            <a:normAutofit fontScale="90000"/>
          </a:bodyPr>
          <a:lstStyle/>
          <a:p>
            <a:r>
              <a:rPr lang="en-US" dirty="0" smtClean="0"/>
              <a:t>Agenda</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295400"/>
            <a:ext cx="8382000" cy="4953000"/>
          </a:xfrm>
        </p:spPr>
        <p:txBody>
          <a:bodyPr>
            <a:normAutofit/>
          </a:bodyPr>
          <a:lstStyle/>
          <a:p>
            <a:r>
              <a:rPr lang="en-US" dirty="0" smtClean="0"/>
              <a:t>Quick Overview</a:t>
            </a:r>
          </a:p>
          <a:p>
            <a:r>
              <a:rPr lang="en-US" dirty="0" smtClean="0"/>
              <a:t>Parser </a:t>
            </a:r>
            <a:r>
              <a:rPr lang="en-US" dirty="0" err="1" smtClean="0"/>
              <a:t>Combinator</a:t>
            </a:r>
            <a:endParaRPr lang="en-US" dirty="0" smtClean="0"/>
          </a:p>
          <a:p>
            <a:r>
              <a:rPr lang="en-US" dirty="0" smtClean="0"/>
              <a:t>Let’s Build a Toy Spirit X3</a:t>
            </a:r>
          </a:p>
          <a:p>
            <a:r>
              <a:rPr lang="en-US" dirty="0" smtClean="0"/>
              <a:t>Walk-through Spirit X3</a:t>
            </a:r>
          </a:p>
          <a:p>
            <a:pPr lvl="1"/>
            <a:endParaRPr lang="en-US" dirty="0" smtClean="0"/>
          </a:p>
          <a:p>
            <a:pPr lvl="1"/>
            <a:endParaRPr lang="en-US" dirty="0" smtClean="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Composite Parser</a:t>
            </a:r>
            <a:endParaRPr lang="en-US" dirty="0"/>
          </a:p>
        </p:txBody>
      </p:sp>
      <p:sp>
        <p:nvSpPr>
          <p:cNvPr id="3" name="Text Placeholder 2"/>
          <p:cNvSpPr>
            <a:spLocks noGrp="1"/>
          </p:cNvSpPr>
          <p:nvPr>
            <p:ph type="body" sz="quarter" idx="10"/>
          </p:nvPr>
        </p:nvSpPr>
        <p:spPr>
          <a:xfrm>
            <a:off x="381000" y="1411552"/>
            <a:ext cx="8382000" cy="5124480"/>
          </a:xfrm>
        </p:spPr>
        <p:txBody>
          <a:bodyPr/>
          <a:lstStyle/>
          <a:p>
            <a:pPr>
              <a:buNone/>
            </a:pPr>
            <a:r>
              <a:rPr lang="en-US" sz="1800" dirty="0" smtClean="0"/>
              <a:t>template &lt;</a:t>
            </a:r>
            <a:r>
              <a:rPr lang="en-US" sz="1800" dirty="0" err="1" smtClean="0"/>
              <a:t>typename</a:t>
            </a:r>
            <a:r>
              <a:rPr lang="en-US" sz="1800" dirty="0" smtClean="0"/>
              <a:t> Left, </a:t>
            </a:r>
            <a:r>
              <a:rPr lang="en-US" sz="1800" dirty="0" err="1" smtClean="0"/>
              <a:t>typename</a:t>
            </a:r>
            <a:r>
              <a:rPr lang="en-US" sz="1800" dirty="0" smtClean="0"/>
              <a:t> Right&gt;</a:t>
            </a:r>
          </a:p>
          <a:p>
            <a:pPr>
              <a:buNone/>
            </a:pPr>
            <a:r>
              <a:rPr lang="en-US" sz="1800" dirty="0" err="1" smtClean="0"/>
              <a:t>struct</a:t>
            </a:r>
            <a:r>
              <a:rPr lang="en-US" sz="1800" dirty="0" smtClean="0"/>
              <a:t> </a:t>
            </a:r>
            <a:r>
              <a:rPr lang="en-US" sz="1800" dirty="0" err="1" smtClean="0"/>
              <a:t>alternative_parser</a:t>
            </a:r>
            <a:r>
              <a:rPr lang="en-US" sz="1800" dirty="0" smtClean="0"/>
              <a:t> : parser&lt;</a:t>
            </a:r>
            <a:r>
              <a:rPr lang="en-US" sz="1800" dirty="0" err="1" smtClean="0"/>
              <a:t>alternative_parser</a:t>
            </a:r>
            <a:r>
              <a:rPr lang="en-US" sz="1800" dirty="0" smtClean="0"/>
              <a:t>&lt;Left, Right&gt;&gt;</a:t>
            </a:r>
          </a:p>
          <a:p>
            <a:pPr>
              <a:buNone/>
            </a:pPr>
            <a:r>
              <a:rPr lang="en-US" sz="1800" dirty="0" smtClean="0"/>
              <a:t>{</a:t>
            </a:r>
          </a:p>
          <a:p>
            <a:pPr>
              <a:buNone/>
            </a:pPr>
            <a:r>
              <a:rPr lang="en-US" sz="1800" dirty="0" smtClean="0"/>
              <a:t>    </a:t>
            </a:r>
            <a:r>
              <a:rPr lang="en-US" sz="1800" dirty="0" err="1" smtClean="0"/>
              <a:t>alternative_parser</a:t>
            </a:r>
            <a:r>
              <a:rPr lang="en-US" sz="1800" dirty="0" smtClean="0"/>
              <a:t>(Left </a:t>
            </a:r>
            <a:r>
              <a:rPr lang="en-US" sz="1800" dirty="0" err="1" smtClean="0"/>
              <a:t>left</a:t>
            </a:r>
            <a:r>
              <a:rPr lang="en-US" sz="1800" dirty="0" smtClean="0"/>
              <a:t>, Right </a:t>
            </a:r>
            <a:r>
              <a:rPr lang="en-US" sz="1800" dirty="0" err="1" smtClean="0"/>
              <a:t>right</a:t>
            </a:r>
            <a:r>
              <a:rPr lang="en-US" sz="1800" dirty="0" smtClean="0"/>
              <a:t>)</a:t>
            </a:r>
          </a:p>
          <a:p>
            <a:pPr>
              <a:buNone/>
            </a:pPr>
            <a:r>
              <a:rPr lang="en-US" sz="1800" dirty="0" smtClean="0"/>
              <a:t>        : left(left), right(right) {}</a:t>
            </a:r>
          </a:p>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last, Context const&amp; </a:t>
            </a:r>
            <a:r>
              <a:rPr lang="en-US" sz="1800" dirty="0" err="1" smtClean="0"/>
              <a:t>ctx</a:t>
            </a:r>
            <a:r>
              <a:rPr lang="en-US" sz="1800" dirty="0" smtClean="0"/>
              <a:t>) const</a:t>
            </a:r>
          </a:p>
          <a:p>
            <a:pPr>
              <a:buNone/>
            </a:pPr>
            <a:r>
              <a:rPr lang="en-US" sz="1800" dirty="0" smtClean="0"/>
              <a:t>    {</a:t>
            </a:r>
          </a:p>
          <a:p>
            <a:pPr>
              <a:buNone/>
            </a:pPr>
            <a:r>
              <a:rPr lang="en-US" sz="1800" dirty="0" smtClean="0"/>
              <a:t>        if (</a:t>
            </a:r>
            <a:r>
              <a:rPr lang="en-US" sz="1800" dirty="0" err="1" smtClean="0"/>
              <a:t>left.parse</a:t>
            </a:r>
            <a:r>
              <a:rPr lang="en-US" sz="1800" dirty="0" smtClean="0"/>
              <a:t>(first, last, </a:t>
            </a:r>
            <a:r>
              <a:rPr lang="en-US" sz="1800" dirty="0" err="1" smtClean="0"/>
              <a:t>ctx</a:t>
            </a:r>
            <a:r>
              <a:rPr lang="en-US" sz="1800" dirty="0" smtClean="0"/>
              <a:t>))</a:t>
            </a:r>
          </a:p>
          <a:p>
            <a:pPr>
              <a:buNone/>
            </a:pPr>
            <a:r>
              <a:rPr lang="en-US" sz="1800" dirty="0" smtClean="0"/>
              <a:t>            return true;</a:t>
            </a:r>
          </a:p>
          <a:p>
            <a:pPr>
              <a:buNone/>
            </a:pPr>
            <a:r>
              <a:rPr lang="en-US" sz="1800" dirty="0" smtClean="0"/>
              <a:t>        return </a:t>
            </a:r>
            <a:r>
              <a:rPr lang="en-US" sz="1800" dirty="0" err="1" smtClean="0"/>
              <a:t>right.parse</a:t>
            </a:r>
            <a:r>
              <a:rPr lang="en-US" sz="1800" dirty="0" smtClean="0"/>
              <a:t>(first, last, </a:t>
            </a:r>
            <a:r>
              <a:rPr lang="en-US" sz="1800" dirty="0" err="1" smtClean="0"/>
              <a:t>ctx</a:t>
            </a:r>
            <a:r>
              <a:rPr lang="en-US" sz="1800" dirty="0" smtClean="0"/>
              <a:t>);</a:t>
            </a:r>
          </a:p>
          <a:p>
            <a:pPr>
              <a:buNone/>
            </a:pPr>
            <a:r>
              <a:rPr lang="en-US" sz="1800" dirty="0" smtClean="0"/>
              <a:t>    }</a:t>
            </a:r>
          </a:p>
          <a:p>
            <a:pPr>
              <a:buNone/>
            </a:pPr>
            <a:endParaRPr lang="en-US" sz="1800" dirty="0" smtClean="0"/>
          </a:p>
          <a:p>
            <a:pPr>
              <a:buNone/>
            </a:pPr>
            <a:r>
              <a:rPr lang="en-US" sz="1800" dirty="0" smtClean="0"/>
              <a:t>    Left </a:t>
            </a:r>
            <a:r>
              <a:rPr lang="en-US" sz="1800" dirty="0" err="1" smtClean="0"/>
              <a:t>left</a:t>
            </a:r>
            <a:r>
              <a:rPr lang="en-US" sz="1800" dirty="0" smtClean="0"/>
              <a:t>;</a:t>
            </a:r>
          </a:p>
          <a:p>
            <a:pPr>
              <a:buNone/>
            </a:pPr>
            <a:r>
              <a:rPr lang="en-US" sz="1800" dirty="0" smtClean="0"/>
              <a:t>    Right </a:t>
            </a:r>
            <a:r>
              <a:rPr lang="en-US" sz="1800" dirty="0" err="1" smtClean="0"/>
              <a:t>right</a:t>
            </a:r>
            <a:r>
              <a:rPr lang="en-US" sz="1800" dirty="0" smtClean="0"/>
              <a:t>;</a:t>
            </a:r>
          </a:p>
          <a:p>
            <a:pPr>
              <a:buNone/>
            </a:pPr>
            <a:r>
              <a:rPr lang="en-US" sz="1800" dirty="0" smtClean="0"/>
              <a:t>};</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ET</a:t>
            </a:r>
            <a:endParaRPr lang="en-US" dirty="0"/>
          </a:p>
        </p:txBody>
      </p:sp>
      <p:sp>
        <p:nvSpPr>
          <p:cNvPr id="3" name="Text Placeholder 2"/>
          <p:cNvSpPr>
            <a:spLocks noGrp="1"/>
          </p:cNvSpPr>
          <p:nvPr>
            <p:ph type="body" sz="quarter" idx="10"/>
          </p:nvPr>
        </p:nvSpPr>
        <p:spPr>
          <a:xfrm>
            <a:off x="381000" y="1411552"/>
            <a:ext cx="8382000" cy="2769989"/>
          </a:xfrm>
        </p:spPr>
        <p:txBody>
          <a:bodyPr/>
          <a:lstStyle/>
          <a:p>
            <a:pPr>
              <a:buNone/>
            </a:pPr>
            <a:r>
              <a:rPr lang="en-US" sz="2400" dirty="0" smtClean="0"/>
              <a:t>template &lt;</a:t>
            </a:r>
            <a:r>
              <a:rPr lang="en-US" sz="2400" dirty="0" err="1" smtClean="0"/>
              <a:t>typename</a:t>
            </a:r>
            <a:r>
              <a:rPr lang="en-US" sz="2400" dirty="0" smtClean="0"/>
              <a:t> Left, </a:t>
            </a:r>
            <a:r>
              <a:rPr lang="en-US" sz="2400" dirty="0" err="1" smtClean="0"/>
              <a:t>typename</a:t>
            </a:r>
            <a:r>
              <a:rPr lang="en-US" sz="2400" dirty="0" smtClean="0"/>
              <a:t> Right&gt;</a:t>
            </a:r>
          </a:p>
          <a:p>
            <a:pPr>
              <a:buNone/>
            </a:pPr>
            <a:r>
              <a:rPr lang="en-US" sz="2400" dirty="0" smtClean="0"/>
              <a:t>inline </a:t>
            </a:r>
            <a:r>
              <a:rPr lang="en-US" sz="2400" dirty="0" err="1" smtClean="0"/>
              <a:t>alternative_parser</a:t>
            </a:r>
            <a:r>
              <a:rPr lang="en-US" sz="2400" dirty="0" smtClean="0"/>
              <a:t>&lt;Left, Right&gt; operator|(</a:t>
            </a:r>
          </a:p>
          <a:p>
            <a:pPr>
              <a:buNone/>
            </a:pPr>
            <a:r>
              <a:rPr lang="en-US" sz="2400" dirty="0" smtClean="0"/>
              <a:t>    parser&lt;Left&gt; const&amp; left, parser&lt;Right&gt; const&amp; right)</a:t>
            </a:r>
          </a:p>
          <a:p>
            <a:pPr>
              <a:buNone/>
            </a:pPr>
            <a:r>
              <a:rPr lang="en-US" sz="2400" dirty="0" smtClean="0"/>
              <a:t>{</a:t>
            </a:r>
          </a:p>
          <a:p>
            <a:pPr>
              <a:buNone/>
            </a:pPr>
            <a:r>
              <a:rPr lang="en-US" sz="2400" dirty="0" smtClean="0"/>
              <a:t>    return </a:t>
            </a:r>
            <a:r>
              <a:rPr lang="en-US" sz="2400" dirty="0" err="1" smtClean="0"/>
              <a:t>alternative_parser</a:t>
            </a:r>
            <a:r>
              <a:rPr lang="en-US" sz="2400" dirty="0" smtClean="0"/>
              <a:t>&lt;Left, Right&gt;(</a:t>
            </a:r>
          </a:p>
          <a:p>
            <a:pPr>
              <a:buNone/>
            </a:pPr>
            <a:r>
              <a:rPr lang="en-US" sz="2400" dirty="0" smtClean="0"/>
              <a:t>        </a:t>
            </a:r>
            <a:r>
              <a:rPr lang="en-US" sz="2400" dirty="0" err="1" smtClean="0"/>
              <a:t>left.derived</a:t>
            </a:r>
            <a:r>
              <a:rPr lang="en-US" sz="2400" dirty="0" smtClean="0"/>
              <a:t>(), </a:t>
            </a:r>
            <a:r>
              <a:rPr lang="en-US" sz="2400" dirty="0" err="1" smtClean="0"/>
              <a:t>right.derived</a:t>
            </a:r>
            <a:r>
              <a:rPr lang="en-US" sz="2400" dirty="0" smtClean="0"/>
              <a:t>());</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Rules</a:t>
            </a:r>
            <a:endParaRPr lang="en-US" dirty="0"/>
          </a:p>
        </p:txBody>
      </p:sp>
      <p:sp>
        <p:nvSpPr>
          <p:cNvPr id="3" name="Text Placeholder 2"/>
          <p:cNvSpPr>
            <a:spLocks noGrp="1"/>
          </p:cNvSpPr>
          <p:nvPr>
            <p:ph type="body" sz="quarter" idx="10"/>
          </p:nvPr>
        </p:nvSpPr>
        <p:spPr>
          <a:xfrm>
            <a:off x="381000" y="1411552"/>
            <a:ext cx="8382000" cy="4801314"/>
          </a:xfrm>
        </p:spPr>
        <p:txBody>
          <a:bodyPr/>
          <a:lstStyle/>
          <a:p>
            <a:pPr>
              <a:buNone/>
            </a:pPr>
            <a:r>
              <a:rPr lang="en-US" sz="2400" dirty="0" smtClean="0"/>
              <a:t>auto </a:t>
            </a:r>
            <a:r>
              <a:rPr lang="en-US" sz="2400" dirty="0" err="1" smtClean="0"/>
              <a:t>abc</a:t>
            </a:r>
            <a:r>
              <a:rPr lang="en-US" sz="2400" dirty="0" smtClean="0"/>
              <a:t> = </a:t>
            </a:r>
          </a:p>
          <a:p>
            <a:pPr>
              <a:buNone/>
            </a:pPr>
            <a:r>
              <a:rPr lang="en-US" sz="2400" dirty="0" smtClean="0"/>
              <a:t>		char_(‘a’) </a:t>
            </a:r>
          </a:p>
          <a:p>
            <a:pPr>
              <a:buNone/>
            </a:pPr>
            <a:r>
              <a:rPr lang="en-US" sz="2400" dirty="0" smtClean="0"/>
              <a:t>	&gt;&gt; 	char_(‘b’) </a:t>
            </a:r>
          </a:p>
          <a:p>
            <a:pPr>
              <a:buNone/>
            </a:pPr>
            <a:r>
              <a:rPr lang="en-US" sz="2400" dirty="0" smtClean="0"/>
              <a:t>	&gt;&gt; 	char_(‘c’)</a:t>
            </a:r>
          </a:p>
          <a:p>
            <a:pPr>
              <a:buNone/>
            </a:pPr>
            <a:r>
              <a:rPr lang="en-US" sz="2400" dirty="0" smtClean="0"/>
              <a:t>	;</a:t>
            </a:r>
          </a:p>
          <a:p>
            <a:pPr>
              <a:buNone/>
            </a:pPr>
            <a:endParaRPr lang="en-US" sz="2400" dirty="0" smtClean="0"/>
          </a:p>
          <a:p>
            <a:pPr>
              <a:buNone/>
            </a:pPr>
            <a:r>
              <a:rPr lang="en-US" sz="2400" dirty="0" smtClean="0"/>
              <a:t>auto </a:t>
            </a:r>
            <a:r>
              <a:rPr lang="en-US" sz="2400" dirty="0" err="1" smtClean="0"/>
              <a:t>a_or_bc</a:t>
            </a:r>
            <a:r>
              <a:rPr lang="en-US" sz="2400" dirty="0" smtClean="0"/>
              <a:t> = </a:t>
            </a:r>
          </a:p>
          <a:p>
            <a:pPr>
              <a:buNone/>
            </a:pPr>
            <a:r>
              <a:rPr lang="en-US" sz="2400" dirty="0" smtClean="0"/>
              <a:t>		char_(‘a’) </a:t>
            </a:r>
          </a:p>
          <a:p>
            <a:pPr>
              <a:buNone/>
            </a:pPr>
            <a:r>
              <a:rPr lang="en-US" sz="2400" dirty="0" smtClean="0"/>
              <a:t>	| 	( char_(‘b’) &gt;&gt; char_(‘c’) )</a:t>
            </a:r>
          </a:p>
          <a:p>
            <a:pPr>
              <a:buNone/>
            </a:pPr>
            <a:r>
              <a:rPr lang="en-US" sz="2400" dirty="0" smtClean="0"/>
              <a:t>	;</a:t>
            </a:r>
          </a:p>
          <a:p>
            <a:pPr>
              <a:buNone/>
            </a:pPr>
            <a:endParaRPr lang="en-US" sz="2400" dirty="0" smtClean="0"/>
          </a:p>
          <a:p>
            <a:pPr>
              <a:buNone/>
            </a:pPr>
            <a:endParaRPr lang="en-US" sz="2400" dirty="0" smtClean="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how about Recursion?</a:t>
            </a:r>
            <a:endParaRPr lang="en-US" dirty="0"/>
          </a:p>
        </p:txBody>
      </p:sp>
      <p:sp>
        <p:nvSpPr>
          <p:cNvPr id="5" name="Text Placeholder 2"/>
          <p:cNvSpPr txBox="1">
            <a:spLocks/>
          </p:cNvSpPr>
          <p:nvPr/>
        </p:nvSpPr>
        <p:spPr>
          <a:xfrm>
            <a:off x="381000" y="1524001"/>
            <a:ext cx="8382000" cy="5207579"/>
          </a:xfrm>
          <a:prstGeom prst="rect">
            <a:avLst/>
          </a:prstGeom>
        </p:spPr>
        <p:txBody>
          <a:bodyPr vert="horz" wrap="square" lIns="0" tIns="0" rIns="0" bIns="0" rtlCol="0">
            <a:spAutoFit/>
          </a:bodyPr>
          <a:lstStyle/>
          <a:p>
            <a:pPr marL="396875" lvl="0" indent="-396875" defTabSz="914363">
              <a:lnSpc>
                <a:spcPct val="90000"/>
              </a:lnSpc>
              <a:spcBef>
                <a:spcPct val="20000"/>
              </a:spcBef>
              <a:buBlip>
                <a:blip r:embed="rId2"/>
              </a:buBlip>
            </a:pPr>
            <a:r>
              <a:rPr lang="en-US" sz="2400" dirty="0" smtClean="0"/>
              <a:t>I want a rule that parses these inputs:</a:t>
            </a:r>
          </a:p>
          <a:p>
            <a:pPr marL="854075" lvl="1" indent="-396875" defTabSz="914363">
              <a:lnSpc>
                <a:spcPct val="90000"/>
              </a:lnSpc>
              <a:spcBef>
                <a:spcPct val="20000"/>
              </a:spcBef>
              <a:buBlip>
                <a:blip r:embed="rId2"/>
              </a:buBlip>
            </a:pPr>
            <a:r>
              <a:rPr lang="en-US" sz="2400" dirty="0" smtClean="0"/>
              <a:t>“x”</a:t>
            </a:r>
          </a:p>
          <a:p>
            <a:pPr marL="854075" lvl="1" indent="-396875" defTabSz="914363">
              <a:lnSpc>
                <a:spcPct val="90000"/>
              </a:lnSpc>
              <a:spcBef>
                <a:spcPct val="20000"/>
              </a:spcBef>
              <a:buBlip>
                <a:blip r:embed="rId2"/>
              </a:buBlip>
            </a:pPr>
            <a:r>
              <a:rPr lang="en-US" sz="2400" dirty="0" smtClean="0"/>
              <a:t>“ax”</a:t>
            </a:r>
          </a:p>
          <a:p>
            <a:pPr marL="854075" lvl="1" indent="-396875" defTabSz="914363">
              <a:lnSpc>
                <a:spcPct val="90000"/>
              </a:lnSpc>
              <a:spcBef>
                <a:spcPct val="20000"/>
              </a:spcBef>
              <a:buBlip>
                <a:blip r:embed="rId2"/>
              </a:buBlip>
            </a:pPr>
            <a:r>
              <a:rPr lang="en-US" sz="2400" dirty="0" smtClean="0"/>
              <a:t>“</a:t>
            </a:r>
            <a:r>
              <a:rPr lang="en-US" sz="2400" dirty="0" err="1" smtClean="0"/>
              <a:t>aax</a:t>
            </a:r>
            <a:r>
              <a:rPr lang="en-US" sz="2400" dirty="0" smtClean="0"/>
              <a:t>”</a:t>
            </a:r>
          </a:p>
          <a:p>
            <a:pPr marL="854075" lvl="1" indent="-396875" defTabSz="914363">
              <a:lnSpc>
                <a:spcPct val="90000"/>
              </a:lnSpc>
              <a:spcBef>
                <a:spcPct val="20000"/>
              </a:spcBef>
              <a:buBlip>
                <a:blip r:embed="rId2"/>
              </a:buBlip>
            </a:pPr>
            <a:r>
              <a:rPr lang="en-US" sz="2400" dirty="0" smtClean="0"/>
              <a:t>“</a:t>
            </a:r>
            <a:r>
              <a:rPr lang="en-US" sz="2400" dirty="0" err="1" smtClean="0"/>
              <a:t>aaaaax</a:t>
            </a:r>
            <a:r>
              <a:rPr lang="en-US" sz="2400" dirty="0" smtClean="0"/>
              <a:t>”</a:t>
            </a:r>
          </a:p>
          <a:p>
            <a:pPr marL="396875" lvl="0" indent="-396875" defTabSz="914363">
              <a:lnSpc>
                <a:spcPct val="90000"/>
              </a:lnSpc>
              <a:spcBef>
                <a:spcPct val="20000"/>
              </a:spcBef>
              <a:buBlip>
                <a:blip r:embed="rId2"/>
              </a:buBlip>
            </a:pPr>
            <a:r>
              <a:rPr lang="en-US" sz="2400" dirty="0" smtClean="0"/>
              <a:t>In other words: I want zero or more ‘</a:t>
            </a:r>
            <a:r>
              <a:rPr lang="en-US" sz="2400" dirty="0" err="1" smtClean="0"/>
              <a:t>a’s</a:t>
            </a:r>
            <a:r>
              <a:rPr lang="en-US" sz="2400" dirty="0" smtClean="0"/>
              <a:t> followed by an ‘x’</a:t>
            </a:r>
          </a:p>
          <a:p>
            <a:pPr marL="396875" lvl="0" indent="-396875" defTabSz="914363">
              <a:lnSpc>
                <a:spcPct val="90000"/>
              </a:lnSpc>
              <a:spcBef>
                <a:spcPct val="20000"/>
              </a:spcBef>
              <a:buBlip>
                <a:blip r:embed="rId2"/>
              </a:buBlip>
            </a:pPr>
            <a:r>
              <a:rPr lang="en-US" sz="2400" dirty="0" smtClean="0"/>
              <a:t>No, we don’t have the </a:t>
            </a:r>
            <a:r>
              <a:rPr lang="en-US" sz="2400" dirty="0" err="1" smtClean="0"/>
              <a:t>Kleene</a:t>
            </a:r>
            <a:r>
              <a:rPr lang="en-US" sz="2400" dirty="0" smtClean="0"/>
              <a:t> star yet ;-) </a:t>
            </a:r>
          </a:p>
          <a:p>
            <a:pPr marL="396875" lvl="0" indent="-396875" defTabSz="914363">
              <a:lnSpc>
                <a:spcPct val="90000"/>
              </a:lnSpc>
              <a:spcBef>
                <a:spcPct val="20000"/>
              </a:spcBef>
              <a:buBlip>
                <a:blip r:embed="rId2"/>
              </a:buBlip>
            </a:pPr>
            <a:endParaRPr lang="en-US" sz="2400" dirty="0" smtClean="0"/>
          </a:p>
          <a:p>
            <a:pPr marL="396875" lvl="0" indent="-396875" defTabSz="914363">
              <a:lnSpc>
                <a:spcPct val="90000"/>
              </a:lnSpc>
              <a:spcBef>
                <a:spcPct val="20000"/>
              </a:spcBef>
              <a:buBlip>
                <a:blip r:embed="rId2"/>
              </a:buBlip>
            </a:pPr>
            <a:endParaRPr lang="en-US" sz="2400" dirty="0" smtClean="0"/>
          </a:p>
          <a:p>
            <a:pPr marL="396875" lvl="0" indent="-396875" defTabSz="914363">
              <a:lnSpc>
                <a:spcPct val="90000"/>
              </a:lnSpc>
              <a:spcBef>
                <a:spcPct val="20000"/>
              </a:spcBef>
              <a:buBlip>
                <a:blip r:embed="rId2"/>
              </a:buBlip>
            </a:pPr>
            <a:endParaRPr lang="en-US" sz="2400" dirty="0" smtClean="0"/>
          </a:p>
          <a:p>
            <a:pPr marL="396875" marR="0" lvl="0" indent="-396875" algn="l" defTabSz="914363" rtl="0" eaLnBrk="1" fontAlgn="auto" latinLnBrk="0" hangingPunct="1">
              <a:lnSpc>
                <a:spcPct val="90000"/>
              </a:lnSpc>
              <a:spcBef>
                <a:spcPct val="20000"/>
              </a:spcBef>
              <a:spcAft>
                <a:spcPts val="0"/>
              </a:spcAft>
              <a:buClrTx/>
              <a:buSzTx/>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Blip>
                <a:blip r:embed="rId2"/>
              </a:buBlip>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Blip>
                <a:blip r:embed="rId2"/>
              </a:buBlip>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how about Recursion?</a:t>
            </a:r>
            <a:endParaRPr lang="en-US" dirty="0"/>
          </a:p>
        </p:txBody>
      </p:sp>
      <p:sp>
        <p:nvSpPr>
          <p:cNvPr id="5" name="Text Placeholder 2"/>
          <p:cNvSpPr txBox="1">
            <a:spLocks/>
          </p:cNvSpPr>
          <p:nvPr/>
        </p:nvSpPr>
        <p:spPr>
          <a:xfrm>
            <a:off x="381000" y="1524001"/>
            <a:ext cx="8382000" cy="984885"/>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3200" dirty="0" smtClean="0"/>
              <a:t>auto const x = char_(‘x’) | ax;</a:t>
            </a:r>
          </a:p>
          <a:p>
            <a:pPr marL="396875" lvl="0" indent="-396875" defTabSz="914363">
              <a:lnSpc>
                <a:spcPct val="90000"/>
              </a:lnSpc>
              <a:spcBef>
                <a:spcPct val="20000"/>
              </a:spcBef>
            </a:pPr>
            <a:r>
              <a:rPr lang="en-US" sz="3200" dirty="0" smtClean="0"/>
              <a:t>auto const ax = char_(‘a’) &gt;&gt; x;</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how about Recursion?</a:t>
            </a:r>
            <a:endParaRPr lang="en-US" dirty="0"/>
          </a:p>
        </p:txBody>
      </p:sp>
      <p:sp>
        <p:nvSpPr>
          <p:cNvPr id="5" name="Text Placeholder 2"/>
          <p:cNvSpPr txBox="1">
            <a:spLocks/>
          </p:cNvSpPr>
          <p:nvPr/>
        </p:nvSpPr>
        <p:spPr>
          <a:xfrm>
            <a:off x="381000" y="1524001"/>
            <a:ext cx="8382000" cy="984885"/>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3200" dirty="0" smtClean="0"/>
              <a:t>auto const </a:t>
            </a:r>
            <a:r>
              <a:rPr lang="en-US" sz="3200" dirty="0" smtClean="0">
                <a:solidFill>
                  <a:srgbClr val="FF0000"/>
                </a:solidFill>
              </a:rPr>
              <a:t>x</a:t>
            </a:r>
            <a:r>
              <a:rPr lang="en-US" sz="3200" dirty="0" smtClean="0"/>
              <a:t> = char_(‘x’) | </a:t>
            </a:r>
            <a:r>
              <a:rPr lang="en-US" sz="3200" dirty="0" smtClean="0">
                <a:solidFill>
                  <a:srgbClr val="FF0000"/>
                </a:solidFill>
              </a:rPr>
              <a:t>ax</a:t>
            </a:r>
            <a:r>
              <a:rPr lang="en-US" sz="3200" dirty="0" smtClean="0"/>
              <a:t>;</a:t>
            </a:r>
          </a:p>
          <a:p>
            <a:pPr marL="396875" lvl="0" indent="-396875" defTabSz="914363">
              <a:lnSpc>
                <a:spcPct val="90000"/>
              </a:lnSpc>
              <a:spcBef>
                <a:spcPct val="20000"/>
              </a:spcBef>
            </a:pPr>
            <a:r>
              <a:rPr lang="en-US" sz="3200" dirty="0" smtClean="0"/>
              <a:t>auto const </a:t>
            </a:r>
            <a:r>
              <a:rPr lang="en-US" sz="3200" dirty="0" smtClean="0">
                <a:solidFill>
                  <a:srgbClr val="FF0000"/>
                </a:solidFill>
              </a:rPr>
              <a:t>ax</a:t>
            </a:r>
            <a:r>
              <a:rPr lang="en-US" sz="3200" dirty="0" smtClean="0"/>
              <a:t> = char_(‘a’) &gt;&gt; </a:t>
            </a:r>
            <a:r>
              <a:rPr lang="en-US" sz="3200" dirty="0" smtClean="0">
                <a:solidFill>
                  <a:srgbClr val="FF0000"/>
                </a:solidFill>
              </a:rPr>
              <a:t>x</a:t>
            </a:r>
            <a:r>
              <a:rPr lang="en-US" sz="3200" dirty="0" smtClean="0"/>
              <a:t>;</a:t>
            </a:r>
          </a:p>
        </p:txBody>
      </p:sp>
      <p:sp>
        <p:nvSpPr>
          <p:cNvPr id="7" name="Cloud Callout 6"/>
          <p:cNvSpPr/>
          <p:nvPr/>
        </p:nvSpPr>
        <p:spPr bwMode="auto">
          <a:xfrm>
            <a:off x="5105400" y="2819400"/>
            <a:ext cx="2667000" cy="1524000"/>
          </a:xfrm>
          <a:prstGeom prst="cloudCallou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chemeClr val="bg1"/>
                </a:solidFill>
                <a:latin typeface="Segoe" pitchFamily="34" charset="0"/>
              </a:rPr>
              <a:t> </a:t>
            </a:r>
            <a:r>
              <a:rPr lang="en-US" sz="2300" b="1" dirty="0" err="1" smtClean="0">
                <a:solidFill>
                  <a:schemeClr val="bg1"/>
                </a:solidFill>
                <a:latin typeface="Segoe" pitchFamily="34" charset="0"/>
              </a:rPr>
              <a:t>Oooops</a:t>
            </a:r>
            <a:r>
              <a:rPr lang="en-US" sz="2300" b="1" dirty="0" smtClean="0">
                <a:solidFill>
                  <a:schemeClr val="bg1"/>
                </a:solidFill>
                <a:latin typeface="Segoe" pitchFamily="34" charset="0"/>
              </a:rPr>
              <a:t>!</a:t>
            </a:r>
          </a:p>
        </p:txBody>
      </p:sp>
      <p:pic>
        <p:nvPicPr>
          <p:cNvPr id="1028" name="Picture 4" descr="C:\Users\Joel de Guzman\AppData\Local\Microsoft\Windows\Temporary Internet Files\Content.IE5\WD8GAIJC\MC900417482[1].wmf"/>
          <p:cNvPicPr>
            <a:picLocks noChangeAspect="1" noChangeArrowheads="1"/>
          </p:cNvPicPr>
          <p:nvPr/>
        </p:nvPicPr>
        <p:blipFill>
          <a:blip r:embed="rId2" cstate="print"/>
          <a:srcRect/>
          <a:stretch>
            <a:fillRect/>
          </a:stretch>
        </p:blipFill>
        <p:spPr bwMode="auto">
          <a:xfrm>
            <a:off x="4419600" y="4419600"/>
            <a:ext cx="1744662" cy="2079361"/>
          </a:xfrm>
          <a:prstGeom prst="rect">
            <a:avLst/>
          </a:prstGeom>
          <a:noFill/>
        </p:spPr>
      </p:pic>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Nonterminals</a:t>
            </a:r>
            <a:endParaRPr lang="en-US" dirty="0"/>
          </a:p>
        </p:txBody>
      </p:sp>
      <p:sp>
        <p:nvSpPr>
          <p:cNvPr id="3" name="Text Placeholder 2"/>
          <p:cNvSpPr>
            <a:spLocks noGrp="1"/>
          </p:cNvSpPr>
          <p:nvPr>
            <p:ph type="body" sz="quarter" idx="10"/>
          </p:nvPr>
        </p:nvSpPr>
        <p:spPr>
          <a:xfrm>
            <a:off x="381000" y="1411552"/>
            <a:ext cx="8382000" cy="4185761"/>
          </a:xfrm>
        </p:spPr>
        <p:txBody>
          <a:bodyPr/>
          <a:lstStyle/>
          <a:p>
            <a:r>
              <a:rPr lang="en-US" dirty="0" smtClean="0"/>
              <a:t>The rule is a polymorphic parser that acts as a named placeholder capturing the behavior of a PEG expression assigned to it. </a:t>
            </a:r>
          </a:p>
          <a:p>
            <a:r>
              <a:rPr lang="en-US" dirty="0" smtClean="0"/>
              <a:t>Naming a PEG expression allows it to be referenced later and makes it possible for the rule to call itself. </a:t>
            </a:r>
          </a:p>
          <a:p>
            <a:r>
              <a:rPr lang="en-US" dirty="0" smtClean="0"/>
              <a:t>This is one of the most important mechanisms and the reason behind the word “recursive” in recursive descent parsing.</a:t>
            </a:r>
            <a:endParaRPr lang="en-US"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Spirit-2 and Spirit-Classic style</a:t>
            </a:r>
            <a:endParaRPr lang="en-US" dirty="0"/>
          </a:p>
        </p:txBody>
      </p:sp>
      <p:sp>
        <p:nvSpPr>
          <p:cNvPr id="3" name="Text Placeholder 2"/>
          <p:cNvSpPr>
            <a:spLocks noGrp="1"/>
          </p:cNvSpPr>
          <p:nvPr>
            <p:ph type="body" sz="quarter" idx="10"/>
          </p:nvPr>
        </p:nvSpPr>
        <p:spPr>
          <a:xfrm>
            <a:off x="381000" y="1411552"/>
            <a:ext cx="8382000" cy="1391150"/>
          </a:xfrm>
        </p:spPr>
        <p:txBody>
          <a:bodyPr/>
          <a:lstStyle/>
          <a:p>
            <a:r>
              <a:rPr lang="en-US" dirty="0" smtClean="0"/>
              <a:t>Uses type-erasure</a:t>
            </a:r>
          </a:p>
          <a:p>
            <a:pPr lvl="1"/>
            <a:r>
              <a:rPr lang="en-US" dirty="0" smtClean="0"/>
              <a:t>Abstract class with virtual functions</a:t>
            </a:r>
          </a:p>
          <a:p>
            <a:pPr lvl="1"/>
            <a:r>
              <a:rPr lang="en-US" dirty="0" smtClean="0"/>
              <a:t>Boost or std function</a:t>
            </a:r>
            <a:endParaRPr lang="en-US" dirty="0"/>
          </a:p>
        </p:txBody>
      </p:sp>
      <p:sp>
        <p:nvSpPr>
          <p:cNvPr id="4" name="TextBox 3"/>
          <p:cNvSpPr txBox="1"/>
          <p:nvPr/>
        </p:nvSpPr>
        <p:spPr>
          <a:xfrm>
            <a:off x="1295400" y="3581401"/>
            <a:ext cx="5105400" cy="2554545"/>
          </a:xfrm>
          <a:prstGeom prst="rect">
            <a:avLst/>
          </a:prstGeom>
          <a:noFill/>
        </p:spPr>
        <p:txBody>
          <a:bodyPr wrap="square" rtlCol="0">
            <a:spAutoFit/>
          </a:bodyPr>
          <a:lstStyle/>
          <a:p>
            <a:r>
              <a:rPr lang="en-US" sz="4000" dirty="0" smtClean="0"/>
              <a:t>rule&lt;</a:t>
            </a:r>
            <a:r>
              <a:rPr lang="en-US" sz="4000" dirty="0" err="1" smtClean="0"/>
              <a:t>Iterator</a:t>
            </a:r>
            <a:r>
              <a:rPr lang="en-US" sz="4000" dirty="0" smtClean="0"/>
              <a:t>&gt; x, ax;</a:t>
            </a:r>
          </a:p>
          <a:p>
            <a:pPr lvl="0"/>
            <a:r>
              <a:rPr lang="en-US" sz="4000" dirty="0" smtClean="0"/>
              <a:t>x = char_(‘x’) | ax;</a:t>
            </a:r>
          </a:p>
          <a:p>
            <a:pPr lvl="0"/>
            <a:r>
              <a:rPr lang="en-US" sz="4000" dirty="0" smtClean="0"/>
              <a:t>ax = char_(‘a’) &gt;&gt; x;</a:t>
            </a:r>
          </a:p>
          <a:p>
            <a:endParaRPr lang="en-US" sz="4000"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type-erasure</a:t>
            </a:r>
            <a:endParaRPr lang="en-US" dirty="0"/>
          </a:p>
        </p:txBody>
      </p:sp>
      <p:sp>
        <p:nvSpPr>
          <p:cNvPr id="3" name="Text Placeholder 2"/>
          <p:cNvSpPr>
            <a:spLocks noGrp="1"/>
          </p:cNvSpPr>
          <p:nvPr>
            <p:ph type="body" sz="quarter" idx="10"/>
          </p:nvPr>
        </p:nvSpPr>
        <p:spPr>
          <a:xfrm>
            <a:off x="381000" y="1411552"/>
            <a:ext cx="8382000" cy="5330690"/>
          </a:xfrm>
        </p:spPr>
        <p:txBody>
          <a:bodyPr/>
          <a:lstStyle/>
          <a:p>
            <a:r>
              <a:rPr lang="en-US" dirty="0" smtClean="0"/>
              <a:t>All template parameters for parse should be known before hand.</a:t>
            </a:r>
          </a:p>
          <a:p>
            <a:pPr lvl="1"/>
            <a:r>
              <a:rPr lang="en-US" dirty="0" smtClean="0"/>
              <a:t>Hence the rule needs to know the “scanner” type (Spirit-Classic) and the </a:t>
            </a:r>
            <a:r>
              <a:rPr lang="en-US" dirty="0" err="1" smtClean="0"/>
              <a:t>Iterator</a:t>
            </a:r>
            <a:r>
              <a:rPr lang="en-US" dirty="0" smtClean="0"/>
              <a:t> type (Spirit-2).</a:t>
            </a:r>
          </a:p>
          <a:p>
            <a:r>
              <a:rPr lang="en-US" dirty="0" smtClean="0"/>
              <a:t>Code bloat</a:t>
            </a:r>
          </a:p>
          <a:p>
            <a:pPr lvl="1"/>
            <a:r>
              <a:rPr lang="en-US" dirty="0" smtClean="0"/>
              <a:t>The virtual functions force instantiations even if, in the end, they are not really used. Same with Boost or std function.</a:t>
            </a:r>
          </a:p>
          <a:p>
            <a:r>
              <a:rPr lang="en-US" dirty="0" smtClean="0"/>
              <a:t>Prevents optimizations</a:t>
            </a:r>
          </a:p>
          <a:p>
            <a:pPr lvl="1"/>
            <a:r>
              <a:rPr lang="en-US" dirty="0" smtClean="0"/>
              <a:t>The virtual function is an opaque wall. In general, compilers cannot see beyond this opaque wall and cannot perform optimizations.</a:t>
            </a:r>
            <a:endParaRPr lang="en-US"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X3 style</a:t>
            </a:r>
            <a:endParaRPr lang="en-US" dirty="0"/>
          </a:p>
        </p:txBody>
      </p:sp>
      <p:sp>
        <p:nvSpPr>
          <p:cNvPr id="3" name="Text Placeholder 2"/>
          <p:cNvSpPr>
            <a:spLocks noGrp="1"/>
          </p:cNvSpPr>
          <p:nvPr>
            <p:ph type="body" sz="quarter" idx="10"/>
          </p:nvPr>
        </p:nvSpPr>
        <p:spPr>
          <a:xfrm>
            <a:off x="381000" y="1411552"/>
            <a:ext cx="8382000" cy="3096232"/>
          </a:xfrm>
        </p:spPr>
        <p:txBody>
          <a:bodyPr/>
          <a:lstStyle/>
          <a:p>
            <a:r>
              <a:rPr lang="en-US" dirty="0" smtClean="0"/>
              <a:t>Does not use type-erasure</a:t>
            </a:r>
          </a:p>
          <a:p>
            <a:r>
              <a:rPr lang="en-US" dirty="0" smtClean="0"/>
              <a:t>Inspired by Spirit-Classic </a:t>
            </a:r>
            <a:r>
              <a:rPr lang="en-US" i="1" dirty="0" err="1" smtClean="0"/>
              <a:t>Subrules</a:t>
            </a:r>
            <a:endParaRPr lang="en-US" i="1" dirty="0" smtClean="0"/>
          </a:p>
          <a:p>
            <a:pPr lvl="1"/>
            <a:r>
              <a:rPr lang="en-US" dirty="0" smtClean="0"/>
              <a:t>Taken to the next level with the help of C++11 facilities that were not available at the time (e.g. auto and </a:t>
            </a:r>
            <a:r>
              <a:rPr lang="en-US" dirty="0" err="1" smtClean="0"/>
              <a:t>variadic</a:t>
            </a:r>
            <a:r>
              <a:rPr lang="en-US" dirty="0" smtClean="0"/>
              <a:t> templates)</a:t>
            </a:r>
          </a:p>
          <a:p>
            <a:pPr lvl="1"/>
            <a:r>
              <a:rPr lang="en-US" dirty="0" smtClean="0"/>
              <a:t>V2 and Classic </a:t>
            </a:r>
            <a:r>
              <a:rPr lang="en-US" dirty="0" err="1" smtClean="0"/>
              <a:t>subrules</a:t>
            </a:r>
            <a:r>
              <a:rPr lang="en-US" dirty="0" smtClean="0"/>
              <a:t> are compile time monsters with its heavy reliance on expression templates</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a:t>
            </a:r>
            <a:r>
              <a:rPr lang="en-US" dirty="0" smtClean="0"/>
              <a:t>Spirit</a:t>
            </a:r>
            <a:endParaRPr lang="en-US" dirty="0"/>
          </a:p>
        </p:txBody>
      </p:sp>
      <p:sp>
        <p:nvSpPr>
          <p:cNvPr id="3" name="Text Placeholder 2"/>
          <p:cNvSpPr>
            <a:spLocks noGrp="1"/>
          </p:cNvSpPr>
          <p:nvPr>
            <p:ph type="body" sz="quarter" idx="10"/>
          </p:nvPr>
        </p:nvSpPr>
        <p:spPr>
          <a:xfrm>
            <a:off x="381000" y="1411552"/>
            <a:ext cx="8382000" cy="5503045"/>
          </a:xfrm>
        </p:spPr>
        <p:txBody>
          <a:bodyPr/>
          <a:lstStyle/>
          <a:p>
            <a:r>
              <a:rPr lang="en-US" dirty="0" smtClean="0"/>
              <a:t>A object oriented, recursive-descent parser and output generation library for C++</a:t>
            </a:r>
          </a:p>
          <a:p>
            <a:pPr lvl="1"/>
            <a:r>
              <a:rPr lang="en-US" dirty="0" smtClean="0"/>
              <a:t>Implemented using template meta-programming techniques</a:t>
            </a:r>
          </a:p>
          <a:p>
            <a:pPr lvl="1"/>
            <a:r>
              <a:rPr lang="en-US" dirty="0" smtClean="0"/>
              <a:t>Syntax of Parsing Expression Grammars (PEGs) directly in C++, used for input and output format specification</a:t>
            </a:r>
          </a:p>
          <a:p>
            <a:r>
              <a:rPr lang="en-US" dirty="0" smtClean="0"/>
              <a:t>Target grammars written entirely in C++</a:t>
            </a:r>
          </a:p>
          <a:p>
            <a:pPr lvl="1"/>
            <a:r>
              <a:rPr lang="en-US" dirty="0" smtClean="0"/>
              <a:t>No separate tools to compile grammar</a:t>
            </a:r>
          </a:p>
          <a:p>
            <a:pPr lvl="1"/>
            <a:r>
              <a:rPr lang="en-US" dirty="0" smtClean="0"/>
              <a:t>Seamless integration with other C++ code</a:t>
            </a:r>
          </a:p>
          <a:p>
            <a:pPr lvl="1"/>
            <a:r>
              <a:rPr lang="en-US" dirty="0" smtClean="0"/>
              <a:t>Immediately executable</a:t>
            </a:r>
          </a:p>
          <a:p>
            <a:endParaRPr lang="en-US"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a:t>
            </a:r>
            <a:endParaRPr lang="en-US" dirty="0"/>
          </a:p>
        </p:txBody>
      </p:sp>
      <p:sp>
        <p:nvSpPr>
          <p:cNvPr id="4" name="Text Placeholder 3"/>
          <p:cNvSpPr>
            <a:spLocks noGrp="1"/>
          </p:cNvSpPr>
          <p:nvPr>
            <p:ph type="body" sz="quarter" idx="10"/>
          </p:nvPr>
        </p:nvSpPr>
        <p:spPr>
          <a:xfrm>
            <a:off x="381000" y="1411552"/>
            <a:ext cx="8382000" cy="4985980"/>
          </a:xfrm>
        </p:spPr>
        <p:txBody>
          <a:bodyPr/>
          <a:lstStyle/>
          <a:p>
            <a:r>
              <a:rPr lang="en-US" dirty="0" smtClean="0"/>
              <a:t>Allows functions to efficiently access data from other stack frames</a:t>
            </a:r>
          </a:p>
          <a:p>
            <a:pPr lvl="1"/>
            <a:r>
              <a:rPr lang="en-US" dirty="0" smtClean="0"/>
              <a:t>Caller sets up a Context</a:t>
            </a:r>
          </a:p>
          <a:p>
            <a:pPr lvl="1"/>
            <a:r>
              <a:rPr lang="en-US" dirty="0" err="1" smtClean="0"/>
              <a:t>Callee</a:t>
            </a:r>
            <a:r>
              <a:rPr lang="en-US" dirty="0" smtClean="0"/>
              <a:t> retrieve the Context as needed</a:t>
            </a:r>
          </a:p>
          <a:p>
            <a:r>
              <a:rPr lang="en-US" dirty="0" smtClean="0"/>
              <a:t>On demand (pull vs. push)</a:t>
            </a:r>
          </a:p>
          <a:p>
            <a:r>
              <a:rPr lang="en-US" dirty="0" smtClean="0"/>
              <a:t>Data can be polymorphic</a:t>
            </a:r>
          </a:p>
          <a:p>
            <a:r>
              <a:rPr lang="en-US" dirty="0" smtClean="0"/>
              <a:t>Efficient alternative to passing arguments to functions</a:t>
            </a:r>
          </a:p>
          <a:p>
            <a:r>
              <a:rPr lang="en-US" dirty="0" smtClean="0"/>
              <a:t>Data can cross multiple stack frames</a:t>
            </a:r>
          </a:p>
          <a:p>
            <a:r>
              <a:rPr lang="en-US" dirty="0" smtClean="0"/>
              <a:t>Allows multiple contexts to be linked up</a:t>
            </a:r>
            <a:endParaRPr lang="en-US" dirty="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a:t>
            </a:r>
            <a:endParaRPr lang="en-US" dirty="0"/>
          </a:p>
        </p:txBody>
      </p:sp>
      <p:sp>
        <p:nvSpPr>
          <p:cNvPr id="3" name="Text Placeholder 2"/>
          <p:cNvSpPr>
            <a:spLocks noGrp="1"/>
          </p:cNvSpPr>
          <p:nvPr>
            <p:ph type="body" sz="quarter" idx="10"/>
          </p:nvPr>
        </p:nvSpPr>
        <p:spPr>
          <a:xfrm>
            <a:off x="381000" y="1411552"/>
            <a:ext cx="8382000" cy="4933658"/>
          </a:xfrm>
        </p:spPr>
        <p:txBody>
          <a:bodyPr/>
          <a:lstStyle/>
          <a:p>
            <a:pPr>
              <a:buNone/>
            </a:pPr>
            <a:r>
              <a:rPr lang="en-US" sz="1400" dirty="0" smtClean="0"/>
              <a:t>template &lt;</a:t>
            </a:r>
            <a:r>
              <a:rPr lang="en-US" sz="1400" dirty="0" err="1" smtClean="0"/>
              <a:t>typename</a:t>
            </a:r>
            <a:r>
              <a:rPr lang="en-US" sz="1400" dirty="0" smtClean="0"/>
              <a:t> ID, </a:t>
            </a:r>
            <a:r>
              <a:rPr lang="en-US" sz="1400" dirty="0" err="1" smtClean="0"/>
              <a:t>typename</a:t>
            </a:r>
            <a:r>
              <a:rPr lang="en-US" sz="1400" dirty="0" smtClean="0"/>
              <a:t> T, </a:t>
            </a:r>
            <a:r>
              <a:rPr lang="en-US" sz="1400" dirty="0" err="1" smtClean="0"/>
              <a:t>typename</a:t>
            </a:r>
            <a:r>
              <a:rPr lang="en-US" sz="1400" dirty="0" smtClean="0"/>
              <a:t> </a:t>
            </a:r>
            <a:r>
              <a:rPr lang="en-US" sz="1400" dirty="0" err="1" smtClean="0"/>
              <a:t>NextContext</a:t>
            </a:r>
            <a:r>
              <a:rPr lang="en-US" sz="1400" dirty="0" smtClean="0"/>
              <a:t>&gt;</a:t>
            </a:r>
          </a:p>
          <a:p>
            <a:pPr>
              <a:buNone/>
            </a:pPr>
            <a:r>
              <a:rPr lang="en-US" sz="1400" dirty="0" err="1" smtClean="0"/>
              <a:t>struct</a:t>
            </a:r>
            <a:r>
              <a:rPr lang="en-US" sz="1400" dirty="0" smtClean="0"/>
              <a:t> context</a:t>
            </a:r>
          </a:p>
          <a:p>
            <a:pPr>
              <a:buNone/>
            </a:pPr>
            <a:r>
              <a:rPr lang="en-US" sz="1400" dirty="0" smtClean="0"/>
              <a:t>{</a:t>
            </a:r>
          </a:p>
          <a:p>
            <a:pPr>
              <a:buNone/>
            </a:pPr>
            <a:r>
              <a:rPr lang="en-US" sz="1400" dirty="0" smtClean="0"/>
              <a:t>    context(T const&amp; </a:t>
            </a:r>
            <a:r>
              <a:rPr lang="en-US" sz="1400" dirty="0" err="1" smtClean="0"/>
              <a:t>val</a:t>
            </a:r>
            <a:r>
              <a:rPr lang="en-US" sz="1400" dirty="0" smtClean="0"/>
              <a:t>, </a:t>
            </a:r>
            <a:r>
              <a:rPr lang="en-US" sz="1400" dirty="0" err="1" smtClean="0"/>
              <a:t>NextContext</a:t>
            </a:r>
            <a:r>
              <a:rPr lang="en-US" sz="1400" dirty="0" smtClean="0"/>
              <a:t> const&amp; </a:t>
            </a:r>
            <a:r>
              <a:rPr lang="en-US" sz="1400" dirty="0" err="1" smtClean="0"/>
              <a:t>next_ctx</a:t>
            </a:r>
            <a:r>
              <a:rPr lang="en-US" sz="1400" dirty="0" smtClean="0"/>
              <a:t>)</a:t>
            </a:r>
          </a:p>
          <a:p>
            <a:pPr>
              <a:buNone/>
            </a:pPr>
            <a:r>
              <a:rPr lang="en-US" sz="1400" dirty="0" smtClean="0"/>
              <a:t>        : </a:t>
            </a:r>
            <a:r>
              <a:rPr lang="en-US" sz="1400" dirty="0" err="1" smtClean="0"/>
              <a:t>val</a:t>
            </a:r>
            <a:r>
              <a:rPr lang="en-US" sz="1400" dirty="0" smtClean="0"/>
              <a:t>(</a:t>
            </a:r>
            <a:r>
              <a:rPr lang="en-US" sz="1400" dirty="0" err="1" smtClean="0"/>
              <a:t>val</a:t>
            </a:r>
            <a:r>
              <a:rPr lang="en-US" sz="1400" dirty="0" smtClean="0"/>
              <a:t>), </a:t>
            </a:r>
            <a:r>
              <a:rPr lang="en-US" sz="1400" dirty="0" err="1" smtClean="0"/>
              <a:t>next_ctx</a:t>
            </a:r>
            <a:r>
              <a:rPr lang="en-US" sz="1400" dirty="0" smtClean="0"/>
              <a:t>(</a:t>
            </a:r>
            <a:r>
              <a:rPr lang="en-US" sz="1400" dirty="0" err="1" smtClean="0"/>
              <a:t>next_ctx</a:t>
            </a:r>
            <a:r>
              <a:rPr lang="en-US" sz="1400" dirty="0" smtClean="0"/>
              <a:t>) {}</a:t>
            </a:r>
          </a:p>
          <a:p>
            <a:pPr>
              <a:buNone/>
            </a:pPr>
            <a:endParaRPr lang="en-US" sz="1400" dirty="0" smtClean="0"/>
          </a:p>
          <a:p>
            <a:pPr>
              <a:buNone/>
            </a:pPr>
            <a:r>
              <a:rPr lang="en-US" sz="1400" dirty="0" smtClean="0"/>
              <a:t>    T const&amp; get(</a:t>
            </a:r>
            <a:r>
              <a:rPr lang="en-US" sz="1400" dirty="0" err="1" smtClean="0"/>
              <a:t>mpl</a:t>
            </a:r>
            <a:r>
              <a:rPr lang="en-US" sz="1400" dirty="0" smtClean="0"/>
              <a:t>::identity&lt;ID&gt;) const</a:t>
            </a:r>
          </a:p>
          <a:p>
            <a:pPr>
              <a:buNone/>
            </a:pPr>
            <a:r>
              <a:rPr lang="en-US" sz="1400" dirty="0" smtClean="0"/>
              <a:t>    {</a:t>
            </a:r>
          </a:p>
          <a:p>
            <a:pPr>
              <a:buNone/>
            </a:pPr>
            <a:r>
              <a:rPr lang="en-US" sz="1400" dirty="0" smtClean="0"/>
              <a:t>        return </a:t>
            </a:r>
            <a:r>
              <a:rPr lang="en-US" sz="1400" dirty="0" err="1" smtClean="0"/>
              <a:t>val</a:t>
            </a:r>
            <a:r>
              <a:rPr lang="en-US" sz="1400" dirty="0" smtClean="0"/>
              <a:t>;</a:t>
            </a:r>
          </a:p>
          <a:p>
            <a:pPr>
              <a:buNone/>
            </a:pPr>
            <a:r>
              <a:rPr lang="en-US" sz="1400" dirty="0" smtClean="0"/>
              <a:t>    }</a:t>
            </a:r>
          </a:p>
          <a:p>
            <a:pPr>
              <a:buNone/>
            </a:pPr>
            <a:endParaRPr lang="en-US" sz="1400" dirty="0" smtClean="0"/>
          </a:p>
          <a:p>
            <a:pPr>
              <a:buNone/>
            </a:pPr>
            <a:r>
              <a:rPr lang="en-US" sz="1400" dirty="0" smtClean="0"/>
              <a:t>    template &lt;</a:t>
            </a:r>
            <a:r>
              <a:rPr lang="en-US" sz="1400" dirty="0" err="1" smtClean="0"/>
              <a:t>typename</a:t>
            </a:r>
            <a:r>
              <a:rPr lang="en-US" sz="1400" dirty="0" smtClean="0"/>
              <a:t> Identity&gt;</a:t>
            </a:r>
          </a:p>
          <a:p>
            <a:pPr>
              <a:buNone/>
            </a:pPr>
            <a:r>
              <a:rPr lang="en-US" sz="1400" dirty="0" smtClean="0"/>
              <a:t>    </a:t>
            </a:r>
            <a:r>
              <a:rPr lang="en-US" sz="1400" dirty="0" err="1" smtClean="0"/>
              <a:t>decltype</a:t>
            </a:r>
            <a:r>
              <a:rPr lang="en-US" sz="1400" dirty="0" smtClean="0"/>
              <a:t>(std::</a:t>
            </a:r>
            <a:r>
              <a:rPr lang="en-US" sz="1400" dirty="0" err="1" smtClean="0"/>
              <a:t>declval</a:t>
            </a:r>
            <a:r>
              <a:rPr lang="en-US" sz="1400" dirty="0" smtClean="0"/>
              <a:t>&lt;</a:t>
            </a:r>
            <a:r>
              <a:rPr lang="en-US" sz="1400" dirty="0" err="1" smtClean="0"/>
              <a:t>NextContext</a:t>
            </a:r>
            <a:r>
              <a:rPr lang="en-US" sz="1400" dirty="0" smtClean="0"/>
              <a:t>&gt;().get(Identity()))</a:t>
            </a:r>
          </a:p>
          <a:p>
            <a:pPr>
              <a:buNone/>
            </a:pPr>
            <a:r>
              <a:rPr lang="en-US" sz="1400" dirty="0" smtClean="0"/>
              <a:t>    get(Identity id) const</a:t>
            </a:r>
          </a:p>
          <a:p>
            <a:pPr>
              <a:buNone/>
            </a:pPr>
            <a:r>
              <a:rPr lang="en-US" sz="1400" dirty="0" smtClean="0"/>
              <a:t>    {</a:t>
            </a:r>
          </a:p>
          <a:p>
            <a:pPr>
              <a:buNone/>
            </a:pPr>
            <a:r>
              <a:rPr lang="en-US" sz="1400" dirty="0" smtClean="0"/>
              <a:t>        return next_ctx.get(id);</a:t>
            </a:r>
          </a:p>
          <a:p>
            <a:pPr>
              <a:buNone/>
            </a:pPr>
            <a:r>
              <a:rPr lang="en-US" sz="1400" dirty="0" smtClean="0"/>
              <a:t>    }</a:t>
            </a:r>
          </a:p>
          <a:p>
            <a:pPr>
              <a:buNone/>
            </a:pPr>
            <a:endParaRPr lang="en-US" sz="1400" dirty="0" smtClean="0"/>
          </a:p>
          <a:p>
            <a:pPr>
              <a:buNone/>
            </a:pPr>
            <a:r>
              <a:rPr lang="en-US" sz="1400" dirty="0" smtClean="0"/>
              <a:t>    T const&amp; </a:t>
            </a:r>
            <a:r>
              <a:rPr lang="en-US" sz="1400" dirty="0" err="1" smtClean="0"/>
              <a:t>val</a:t>
            </a:r>
            <a:r>
              <a:rPr lang="en-US" sz="1400" dirty="0" smtClean="0"/>
              <a:t>;</a:t>
            </a:r>
          </a:p>
          <a:p>
            <a:pPr>
              <a:buNone/>
            </a:pPr>
            <a:r>
              <a:rPr lang="en-US" sz="1400" dirty="0" smtClean="0"/>
              <a:t>    </a:t>
            </a:r>
            <a:r>
              <a:rPr lang="en-US" sz="1400" dirty="0" err="1" smtClean="0"/>
              <a:t>NextContext</a:t>
            </a:r>
            <a:r>
              <a:rPr lang="en-US" sz="1400" dirty="0" smtClean="0"/>
              <a:t> const&amp; </a:t>
            </a:r>
            <a:r>
              <a:rPr lang="en-US" sz="1400" dirty="0" err="1" smtClean="0"/>
              <a:t>next_ctx</a:t>
            </a:r>
            <a:r>
              <a:rPr lang="en-US" sz="1400" dirty="0" smtClean="0"/>
              <a:t>;</a:t>
            </a:r>
          </a:p>
          <a:p>
            <a:pPr>
              <a:buNone/>
            </a:pPr>
            <a:r>
              <a:rPr lang="en-US" sz="1400" dirty="0" smtClean="0"/>
              <a:t>};</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Empty Context</a:t>
            </a:r>
            <a:endParaRPr lang="en-US" dirty="0"/>
          </a:p>
        </p:txBody>
      </p:sp>
      <p:sp>
        <p:nvSpPr>
          <p:cNvPr id="4" name="Text Placeholder 3"/>
          <p:cNvSpPr>
            <a:spLocks noGrp="1"/>
          </p:cNvSpPr>
          <p:nvPr>
            <p:ph type="body" sz="quarter" idx="10"/>
          </p:nvPr>
        </p:nvSpPr>
        <p:spPr>
          <a:xfrm>
            <a:off x="381000" y="1411552"/>
            <a:ext cx="8382000" cy="2686889"/>
          </a:xfrm>
        </p:spPr>
        <p:txBody>
          <a:bodyPr/>
          <a:lstStyle/>
          <a:p>
            <a:pPr>
              <a:buNone/>
            </a:pPr>
            <a:r>
              <a:rPr lang="en-US" sz="1800" dirty="0" err="1" smtClean="0"/>
              <a:t>struct</a:t>
            </a:r>
            <a:r>
              <a:rPr lang="en-US" sz="1800" dirty="0" smtClean="0"/>
              <a:t> </a:t>
            </a:r>
            <a:r>
              <a:rPr lang="en-US" sz="1800" dirty="0" err="1" smtClean="0"/>
              <a:t>empty_context</a:t>
            </a:r>
            <a:endParaRPr lang="en-US" sz="1800" dirty="0" smtClean="0"/>
          </a:p>
          <a:p>
            <a:pPr>
              <a:buNone/>
            </a:pPr>
            <a:r>
              <a:rPr lang="en-US" sz="1800" dirty="0" smtClean="0"/>
              <a:t>{</a:t>
            </a:r>
          </a:p>
          <a:p>
            <a:pPr>
              <a:buNone/>
            </a:pPr>
            <a:r>
              <a:rPr lang="en-US" sz="1800" dirty="0" smtClean="0"/>
              <a:t>    </a:t>
            </a:r>
            <a:r>
              <a:rPr lang="en-US" sz="1800" dirty="0" err="1" smtClean="0"/>
              <a:t>struct</a:t>
            </a:r>
            <a:r>
              <a:rPr lang="en-US" sz="1800" dirty="0" smtClean="0"/>
              <a:t> undefined {};</a:t>
            </a:r>
          </a:p>
          <a:p>
            <a:pPr>
              <a:buNone/>
            </a:pPr>
            <a:r>
              <a:rPr lang="en-US" sz="1800" dirty="0" smtClean="0"/>
              <a:t>    template &lt;</a:t>
            </a:r>
            <a:r>
              <a:rPr lang="en-US" sz="1800" dirty="0" err="1" smtClean="0"/>
              <a:t>typename</a:t>
            </a:r>
            <a:r>
              <a:rPr lang="en-US" sz="1800" dirty="0" smtClean="0"/>
              <a:t> ID&gt;</a:t>
            </a:r>
          </a:p>
          <a:p>
            <a:pPr>
              <a:buNone/>
            </a:pPr>
            <a:r>
              <a:rPr lang="en-US" sz="1800" dirty="0" smtClean="0"/>
              <a:t>    undefined get(ID) const</a:t>
            </a:r>
          </a:p>
          <a:p>
            <a:pPr>
              <a:buNone/>
            </a:pPr>
            <a:r>
              <a:rPr lang="en-US" sz="1800" dirty="0" smtClean="0"/>
              <a:t>    {</a:t>
            </a:r>
          </a:p>
          <a:p>
            <a:pPr>
              <a:buNone/>
            </a:pPr>
            <a:r>
              <a:rPr lang="en-US" sz="1800" dirty="0" smtClean="0"/>
              <a:t>        return undefined();</a:t>
            </a:r>
          </a:p>
          <a:p>
            <a:pPr>
              <a:buNone/>
            </a:pPr>
            <a:r>
              <a:rPr lang="en-US" sz="1800" dirty="0" smtClean="0"/>
              <a:t>    }</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hape 15"/>
          <p:cNvCxnSpPr>
            <a:stCxn id="5" idx="3"/>
            <a:endCxn id="14" idx="0"/>
          </p:cNvCxnSpPr>
          <p:nvPr/>
        </p:nvCxnSpPr>
        <p:spPr>
          <a:xfrm flipH="1">
            <a:off x="5600700" y="2133600"/>
            <a:ext cx="1562100" cy="1295400"/>
          </a:xfrm>
          <a:prstGeom prst="bentConnector4">
            <a:avLst>
              <a:gd name="adj1" fmla="val -14634"/>
              <a:gd name="adj2" fmla="val 70588"/>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The Context</a:t>
            </a:r>
            <a:endParaRPr lang="en-US" dirty="0"/>
          </a:p>
        </p:txBody>
      </p:sp>
      <p:sp>
        <p:nvSpPr>
          <p:cNvPr id="5" name="Rectangle 4"/>
          <p:cNvSpPr/>
          <p:nvPr/>
        </p:nvSpPr>
        <p:spPr bwMode="auto">
          <a:xfrm>
            <a:off x="4038600" y="1600200"/>
            <a:ext cx="3124200" cy="10668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300" dirty="0" err="1" smtClean="0">
                <a:solidFill>
                  <a:schemeClr val="bg1"/>
                </a:solidFill>
                <a:latin typeface="Segoe" pitchFamily="34" charset="0"/>
              </a:rPr>
              <a:t>val</a:t>
            </a:r>
            <a:r>
              <a:rPr lang="en-US" sz="2300" dirty="0" smtClean="0">
                <a:solidFill>
                  <a:schemeClr val="bg1"/>
                </a:solidFill>
                <a:latin typeface="Segoe" pitchFamily="34" charset="0"/>
              </a:rPr>
              <a:t>		</a:t>
            </a:r>
            <a:r>
              <a:rPr lang="en-US" sz="2300" dirty="0" err="1" smtClean="0">
                <a:solidFill>
                  <a:schemeClr val="bg1"/>
                </a:solidFill>
                <a:latin typeface="Segoe" pitchFamily="34" charset="0"/>
              </a:rPr>
              <a:t>next_ctx</a:t>
            </a:r>
            <a:endParaRPr lang="en-US" sz="2300" dirty="0" smtClean="0">
              <a:solidFill>
                <a:schemeClr val="bg1"/>
              </a:solidFill>
              <a:latin typeface="Segoe" pitchFamily="34" charset="0"/>
            </a:endParaRPr>
          </a:p>
        </p:txBody>
      </p:sp>
      <p:sp>
        <p:nvSpPr>
          <p:cNvPr id="9" name="Rectangle 8"/>
          <p:cNvSpPr/>
          <p:nvPr/>
        </p:nvSpPr>
        <p:spPr bwMode="auto">
          <a:xfrm>
            <a:off x="800100" y="1905000"/>
            <a:ext cx="1828800" cy="762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err="1" smtClean="0">
                <a:solidFill>
                  <a:schemeClr val="bg1"/>
                </a:solidFill>
                <a:latin typeface="Segoe" pitchFamily="34" charset="0"/>
              </a:rPr>
              <a:t>int</a:t>
            </a:r>
            <a:r>
              <a:rPr lang="en-US" sz="2300" dirty="0" smtClean="0">
                <a:solidFill>
                  <a:schemeClr val="bg1"/>
                </a:solidFill>
                <a:latin typeface="Segoe" pitchFamily="34" charset="0"/>
              </a:rPr>
              <a:t> </a:t>
            </a:r>
            <a:r>
              <a:rPr lang="en-US" sz="2300" dirty="0" err="1" smtClean="0">
                <a:solidFill>
                  <a:schemeClr val="bg1"/>
                </a:solidFill>
                <a:latin typeface="Segoe" pitchFamily="34" charset="0"/>
              </a:rPr>
              <a:t>i</a:t>
            </a:r>
            <a:r>
              <a:rPr lang="en-US" sz="2300" dirty="0" smtClean="0">
                <a:solidFill>
                  <a:schemeClr val="bg1"/>
                </a:solidFill>
                <a:latin typeface="Segoe" pitchFamily="34" charset="0"/>
              </a:rPr>
              <a:t> = 123</a:t>
            </a:r>
          </a:p>
        </p:txBody>
      </p:sp>
      <p:sp>
        <p:nvSpPr>
          <p:cNvPr id="10" name="Rectangle 9"/>
          <p:cNvSpPr/>
          <p:nvPr/>
        </p:nvSpPr>
        <p:spPr bwMode="auto">
          <a:xfrm>
            <a:off x="609600" y="3733800"/>
            <a:ext cx="2209800" cy="762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bg1"/>
                </a:solidFill>
                <a:latin typeface="Segoe" pitchFamily="34" charset="0"/>
              </a:rPr>
              <a:t>double f = 1.0</a:t>
            </a:r>
          </a:p>
        </p:txBody>
      </p:sp>
      <p:cxnSp>
        <p:nvCxnSpPr>
          <p:cNvPr id="13" name="Elbow Connector 12"/>
          <p:cNvCxnSpPr>
            <a:stCxn id="5" idx="1"/>
            <a:endCxn id="9" idx="3"/>
          </p:cNvCxnSpPr>
          <p:nvPr/>
        </p:nvCxnSpPr>
        <p:spPr>
          <a:xfrm rot="10800000" flipV="1">
            <a:off x="2628900" y="2133600"/>
            <a:ext cx="1409700" cy="1524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bwMode="auto">
          <a:xfrm>
            <a:off x="4038600" y="3429000"/>
            <a:ext cx="3124200" cy="10668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300" dirty="0" err="1" smtClean="0">
                <a:solidFill>
                  <a:schemeClr val="bg1"/>
                </a:solidFill>
                <a:latin typeface="Segoe" pitchFamily="34" charset="0"/>
              </a:rPr>
              <a:t>val</a:t>
            </a:r>
            <a:r>
              <a:rPr lang="en-US" sz="2300" dirty="0" smtClean="0">
                <a:solidFill>
                  <a:schemeClr val="bg1"/>
                </a:solidFill>
                <a:latin typeface="Segoe" pitchFamily="34" charset="0"/>
              </a:rPr>
              <a:t>		</a:t>
            </a:r>
            <a:r>
              <a:rPr lang="en-US" sz="2300" dirty="0" err="1" smtClean="0">
                <a:solidFill>
                  <a:schemeClr val="bg1"/>
                </a:solidFill>
                <a:latin typeface="Segoe" pitchFamily="34" charset="0"/>
              </a:rPr>
              <a:t>next_ctx</a:t>
            </a:r>
            <a:endParaRPr lang="en-US" sz="2300" dirty="0" smtClean="0">
              <a:solidFill>
                <a:schemeClr val="bg1"/>
              </a:solidFill>
              <a:latin typeface="Segoe" pitchFamily="34" charset="0"/>
            </a:endParaRPr>
          </a:p>
        </p:txBody>
      </p:sp>
      <p:sp>
        <p:nvSpPr>
          <p:cNvPr id="21" name="Rectangle 20"/>
          <p:cNvSpPr/>
          <p:nvPr/>
        </p:nvSpPr>
        <p:spPr bwMode="auto">
          <a:xfrm>
            <a:off x="4610100" y="5181600"/>
            <a:ext cx="2209800" cy="762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err="1" smtClean="0">
                <a:solidFill>
                  <a:schemeClr val="bg1"/>
                </a:solidFill>
                <a:latin typeface="Segoe" pitchFamily="34" charset="0"/>
              </a:rPr>
              <a:t>empty_context</a:t>
            </a:r>
            <a:endParaRPr lang="en-US" sz="2300" dirty="0" smtClean="0">
              <a:solidFill>
                <a:schemeClr val="bg1"/>
              </a:solidFill>
              <a:latin typeface="Segoe" pitchFamily="34" charset="0"/>
            </a:endParaRPr>
          </a:p>
        </p:txBody>
      </p:sp>
      <p:cxnSp>
        <p:nvCxnSpPr>
          <p:cNvPr id="29" name="Elbow Connector 28"/>
          <p:cNvCxnSpPr>
            <a:stCxn id="14" idx="1"/>
            <a:endCxn id="10" idx="3"/>
          </p:cNvCxnSpPr>
          <p:nvPr/>
        </p:nvCxnSpPr>
        <p:spPr>
          <a:xfrm rot="10800000" flipV="1">
            <a:off x="2819400" y="3962400"/>
            <a:ext cx="1219200" cy="1524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hape 31"/>
          <p:cNvCxnSpPr>
            <a:stCxn id="14" idx="3"/>
            <a:endCxn id="21" idx="0"/>
          </p:cNvCxnSpPr>
          <p:nvPr/>
        </p:nvCxnSpPr>
        <p:spPr>
          <a:xfrm flipH="1">
            <a:off x="5715000" y="3962400"/>
            <a:ext cx="1447800" cy="1219200"/>
          </a:xfrm>
          <a:prstGeom prst="bentConnector4">
            <a:avLst>
              <a:gd name="adj1" fmla="val -15789"/>
              <a:gd name="adj2" fmla="val 71875"/>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38600" y="1066800"/>
            <a:ext cx="1318438" cy="523220"/>
          </a:xfrm>
          <a:prstGeom prst="rect">
            <a:avLst/>
          </a:prstGeom>
          <a:noFill/>
        </p:spPr>
        <p:txBody>
          <a:bodyPr wrap="none" rtlCol="0">
            <a:spAutoFit/>
          </a:bodyPr>
          <a:lstStyle/>
          <a:p>
            <a:r>
              <a:rPr lang="en-US" sz="2800" dirty="0" smtClean="0"/>
              <a:t>ID = </a:t>
            </a:r>
            <a:r>
              <a:rPr lang="en-US" sz="2800" dirty="0" err="1" smtClean="0"/>
              <a:t>foo</a:t>
            </a:r>
            <a:endParaRPr lang="en-US" dirty="0"/>
          </a:p>
        </p:txBody>
      </p:sp>
      <p:sp>
        <p:nvSpPr>
          <p:cNvPr id="43" name="TextBox 42"/>
          <p:cNvSpPr txBox="1"/>
          <p:nvPr/>
        </p:nvSpPr>
        <p:spPr>
          <a:xfrm>
            <a:off x="4038600" y="2895600"/>
            <a:ext cx="1324402" cy="523220"/>
          </a:xfrm>
          <a:prstGeom prst="rect">
            <a:avLst/>
          </a:prstGeom>
          <a:noFill/>
        </p:spPr>
        <p:txBody>
          <a:bodyPr wrap="none" rtlCol="0">
            <a:spAutoFit/>
          </a:bodyPr>
          <a:lstStyle/>
          <a:p>
            <a:r>
              <a:rPr lang="en-US" sz="2800" dirty="0" smtClean="0"/>
              <a:t>ID = bar</a:t>
            </a:r>
            <a:endParaRPr lang="en-US" dirty="0"/>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Context Usage</a:t>
            </a:r>
            <a:endParaRPr lang="en-US" dirty="0"/>
          </a:p>
        </p:txBody>
      </p:sp>
      <p:sp>
        <p:nvSpPr>
          <p:cNvPr id="3" name="Text Placeholder 2"/>
          <p:cNvSpPr>
            <a:spLocks noGrp="1"/>
          </p:cNvSpPr>
          <p:nvPr>
            <p:ph type="body" sz="quarter" idx="10"/>
          </p:nvPr>
        </p:nvSpPr>
        <p:spPr>
          <a:xfrm>
            <a:off x="381000" y="1411552"/>
            <a:ext cx="8382000" cy="5016758"/>
          </a:xfrm>
        </p:spPr>
        <p:txBody>
          <a:bodyPr/>
          <a:lstStyle/>
          <a:p>
            <a:pPr>
              <a:buNone/>
            </a:pPr>
            <a:r>
              <a:rPr lang="en-US" sz="2000" dirty="0" err="1" smtClean="0"/>
              <a:t>struct</a:t>
            </a:r>
            <a:r>
              <a:rPr lang="en-US" sz="2000" dirty="0" smtClean="0"/>
              <a:t> </a:t>
            </a:r>
            <a:r>
              <a:rPr lang="en-US" sz="2000" dirty="0" err="1" smtClean="0"/>
              <a:t>foo_id</a:t>
            </a:r>
            <a:r>
              <a:rPr lang="en-US" sz="2000" dirty="0" smtClean="0"/>
              <a:t>;</a:t>
            </a:r>
          </a:p>
          <a:p>
            <a:pPr>
              <a:buNone/>
            </a:pPr>
            <a:endParaRPr lang="en-US" sz="2000" dirty="0" smtClean="0"/>
          </a:p>
          <a:p>
            <a:pPr>
              <a:buNone/>
            </a:pPr>
            <a:r>
              <a:rPr lang="en-US" sz="2000" dirty="0" smtClean="0"/>
              <a:t>template &lt;</a:t>
            </a:r>
            <a:r>
              <a:rPr lang="en-US" sz="2000" dirty="0" err="1" smtClean="0"/>
              <a:t>typename</a:t>
            </a:r>
            <a:r>
              <a:rPr lang="en-US" sz="2000" dirty="0" smtClean="0"/>
              <a:t> Context&gt;</a:t>
            </a:r>
          </a:p>
          <a:p>
            <a:pPr>
              <a:buNone/>
            </a:pPr>
            <a:r>
              <a:rPr lang="en-US" sz="2000" dirty="0" smtClean="0"/>
              <a:t>void bar(Context const&amp; </a:t>
            </a:r>
            <a:r>
              <a:rPr lang="en-US" sz="2000" dirty="0" err="1" smtClean="0"/>
              <a:t>ctx</a:t>
            </a:r>
            <a:r>
              <a:rPr lang="en-US" sz="2000" dirty="0" smtClean="0"/>
              <a:t>)</a:t>
            </a:r>
          </a:p>
          <a:p>
            <a:pPr>
              <a:buNone/>
            </a:pPr>
            <a:r>
              <a:rPr lang="en-US" sz="2000" dirty="0" smtClean="0"/>
              <a:t>{</a:t>
            </a:r>
          </a:p>
          <a:p>
            <a:pPr>
              <a:buNone/>
            </a:pPr>
            <a:r>
              <a:rPr lang="en-US" sz="2000" dirty="0" smtClean="0"/>
              <a:t>	std::</a:t>
            </a:r>
            <a:r>
              <a:rPr lang="en-US" sz="2000" dirty="0" err="1" smtClean="0"/>
              <a:t>cout</a:t>
            </a:r>
            <a:r>
              <a:rPr lang="en-US" sz="2000" dirty="0" smtClean="0"/>
              <a:t> &lt;&lt; </a:t>
            </a:r>
            <a:r>
              <a:rPr lang="en-US" sz="2000" dirty="0" err="1" smtClean="0"/>
              <a:t>ctx.get</a:t>
            </a:r>
            <a:r>
              <a:rPr lang="en-US" sz="2000" dirty="0" smtClean="0"/>
              <a:t>(</a:t>
            </a:r>
            <a:r>
              <a:rPr lang="en-US" sz="2000" dirty="0" err="1" smtClean="0"/>
              <a:t>mpl</a:t>
            </a:r>
            <a:r>
              <a:rPr lang="en-US" sz="2000" dirty="0" smtClean="0"/>
              <a:t>::identity&lt;</a:t>
            </a:r>
            <a:r>
              <a:rPr lang="en-US" sz="2000" dirty="0" err="1" smtClean="0"/>
              <a:t>foo_id</a:t>
            </a:r>
            <a:r>
              <a:rPr lang="en-US" sz="2000" dirty="0" smtClean="0"/>
              <a:t>&gt;()) &lt;&lt; std::</a:t>
            </a:r>
            <a:r>
              <a:rPr lang="en-US" sz="2000" dirty="0" err="1" smtClean="0"/>
              <a:t>endl</a:t>
            </a:r>
            <a:r>
              <a:rPr lang="en-US" sz="2000" dirty="0" smtClean="0"/>
              <a:t>;</a:t>
            </a:r>
          </a:p>
          <a:p>
            <a:pPr>
              <a:buNone/>
            </a:pPr>
            <a:r>
              <a:rPr lang="en-US" sz="2000" dirty="0" smtClean="0"/>
              <a:t>}</a:t>
            </a:r>
          </a:p>
          <a:p>
            <a:pPr>
              <a:buNone/>
            </a:pPr>
            <a:endParaRPr lang="en-US" sz="2000" dirty="0" smtClean="0"/>
          </a:p>
          <a:p>
            <a:pPr>
              <a:buNone/>
            </a:pPr>
            <a:r>
              <a:rPr lang="en-US" sz="2000" dirty="0" smtClean="0"/>
              <a:t>void </a:t>
            </a:r>
            <a:r>
              <a:rPr lang="en-US" sz="2000" dirty="0" err="1" smtClean="0"/>
              <a:t>foo</a:t>
            </a:r>
            <a:r>
              <a:rPr lang="en-US" sz="2000" dirty="0" smtClean="0"/>
              <a:t>()</a:t>
            </a:r>
          </a:p>
          <a:p>
            <a:pPr>
              <a:buNone/>
            </a:pPr>
            <a:r>
              <a:rPr lang="en-US" sz="2000" dirty="0" smtClean="0"/>
              <a:t>{</a:t>
            </a:r>
          </a:p>
          <a:p>
            <a:pPr>
              <a:buNone/>
            </a:pPr>
            <a:r>
              <a:rPr lang="en-US" sz="2000" dirty="0" smtClean="0"/>
              <a:t>    </a:t>
            </a:r>
            <a:r>
              <a:rPr lang="en-US" sz="2000" dirty="0" err="1" smtClean="0"/>
              <a:t>int</a:t>
            </a:r>
            <a:r>
              <a:rPr lang="en-US" sz="2000" dirty="0" smtClean="0"/>
              <a:t> </a:t>
            </a:r>
            <a:r>
              <a:rPr lang="en-US" sz="2000" dirty="0" err="1" smtClean="0"/>
              <a:t>i</a:t>
            </a:r>
            <a:r>
              <a:rPr lang="en-US" sz="2000" dirty="0" smtClean="0"/>
              <a:t> = 123;</a:t>
            </a:r>
          </a:p>
          <a:p>
            <a:pPr>
              <a:buNone/>
            </a:pPr>
            <a:r>
              <a:rPr lang="en-US" sz="2000" dirty="0" smtClean="0"/>
              <a:t>    </a:t>
            </a:r>
            <a:r>
              <a:rPr lang="en-US" sz="2000" dirty="0" err="1" smtClean="0"/>
              <a:t>empty_context</a:t>
            </a:r>
            <a:r>
              <a:rPr lang="en-US" sz="2000" dirty="0" smtClean="0"/>
              <a:t> </a:t>
            </a:r>
            <a:r>
              <a:rPr lang="en-US" sz="2000" dirty="0" err="1" smtClean="0"/>
              <a:t>empty_ctx</a:t>
            </a:r>
            <a:r>
              <a:rPr lang="en-US" sz="2000" dirty="0" smtClean="0"/>
              <a:t>;</a:t>
            </a:r>
          </a:p>
          <a:p>
            <a:pPr>
              <a:buNone/>
            </a:pPr>
            <a:r>
              <a:rPr lang="en-US" sz="2000" dirty="0" smtClean="0"/>
              <a:t>    context&lt;</a:t>
            </a:r>
            <a:r>
              <a:rPr lang="en-US" sz="2000" dirty="0" err="1" smtClean="0"/>
              <a:t>foo_id</a:t>
            </a:r>
            <a:r>
              <a:rPr lang="en-US" sz="2000" dirty="0" smtClean="0"/>
              <a:t> , </a:t>
            </a:r>
            <a:r>
              <a:rPr lang="en-US" sz="2000" dirty="0" err="1" smtClean="0"/>
              <a:t>int</a:t>
            </a:r>
            <a:r>
              <a:rPr lang="en-US" sz="2000" dirty="0" smtClean="0"/>
              <a:t>, </a:t>
            </a:r>
            <a:r>
              <a:rPr lang="en-US" sz="2000" dirty="0" err="1" smtClean="0"/>
              <a:t>empty_context</a:t>
            </a:r>
            <a:r>
              <a:rPr lang="en-US" sz="2000" dirty="0" smtClean="0"/>
              <a:t>&gt; </a:t>
            </a:r>
            <a:r>
              <a:rPr lang="en-US" sz="2000" dirty="0" err="1" smtClean="0"/>
              <a:t>ctx</a:t>
            </a:r>
            <a:r>
              <a:rPr lang="en-US" sz="2000" dirty="0" smtClean="0"/>
              <a:t>(</a:t>
            </a:r>
            <a:r>
              <a:rPr lang="en-US" sz="2000" dirty="0" err="1" smtClean="0"/>
              <a:t>i</a:t>
            </a:r>
            <a:r>
              <a:rPr lang="en-US" sz="2000" dirty="0" smtClean="0"/>
              <a:t>, </a:t>
            </a:r>
            <a:r>
              <a:rPr lang="en-US" sz="2000" dirty="0" err="1" smtClean="0"/>
              <a:t>empty_ctx</a:t>
            </a:r>
            <a:r>
              <a:rPr lang="en-US" sz="2000" dirty="0" smtClean="0"/>
              <a:t>);</a:t>
            </a:r>
          </a:p>
          <a:p>
            <a:pPr>
              <a:buNone/>
            </a:pPr>
            <a:r>
              <a:rPr lang="en-US" sz="2000" dirty="0" smtClean="0"/>
              <a:t>    bar(</a:t>
            </a:r>
            <a:r>
              <a:rPr lang="en-US" sz="2000" dirty="0" err="1" smtClean="0"/>
              <a:t>ctx</a:t>
            </a:r>
            <a:r>
              <a:rPr lang="en-US" sz="2000" dirty="0" smtClean="0"/>
              <a:t>);</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Context Usage</a:t>
            </a:r>
            <a:endParaRPr lang="en-US" dirty="0"/>
          </a:p>
        </p:txBody>
      </p:sp>
      <p:sp>
        <p:nvSpPr>
          <p:cNvPr id="3" name="Text Placeholder 2"/>
          <p:cNvSpPr>
            <a:spLocks noGrp="1"/>
          </p:cNvSpPr>
          <p:nvPr>
            <p:ph type="body" sz="quarter" idx="10"/>
          </p:nvPr>
        </p:nvSpPr>
        <p:spPr>
          <a:xfrm>
            <a:off x="381000" y="1411552"/>
            <a:ext cx="8382000" cy="5016758"/>
          </a:xfrm>
        </p:spPr>
        <p:txBody>
          <a:bodyPr/>
          <a:lstStyle/>
          <a:p>
            <a:pPr>
              <a:buNone/>
            </a:pPr>
            <a:r>
              <a:rPr lang="en-US" sz="2000" dirty="0" err="1" smtClean="0"/>
              <a:t>struct</a:t>
            </a:r>
            <a:r>
              <a:rPr lang="en-US" sz="2000" dirty="0" smtClean="0"/>
              <a:t> </a:t>
            </a:r>
            <a:r>
              <a:rPr lang="en-US" sz="2000" dirty="0" err="1" smtClean="0"/>
              <a:t>foo_id</a:t>
            </a:r>
            <a:r>
              <a:rPr lang="en-US" sz="2000" dirty="0" smtClean="0"/>
              <a:t>;</a:t>
            </a:r>
          </a:p>
          <a:p>
            <a:pPr>
              <a:buNone/>
            </a:pPr>
            <a:endParaRPr lang="en-US" sz="2000" dirty="0" smtClean="0"/>
          </a:p>
          <a:p>
            <a:pPr>
              <a:buNone/>
            </a:pPr>
            <a:r>
              <a:rPr lang="en-US" sz="2000" dirty="0" smtClean="0"/>
              <a:t>template &lt;</a:t>
            </a:r>
            <a:r>
              <a:rPr lang="en-US" sz="2000" dirty="0" err="1" smtClean="0"/>
              <a:t>typename</a:t>
            </a:r>
            <a:r>
              <a:rPr lang="en-US" sz="2000" dirty="0" smtClean="0"/>
              <a:t> Context&gt;</a:t>
            </a:r>
          </a:p>
          <a:p>
            <a:pPr>
              <a:buNone/>
            </a:pPr>
            <a:r>
              <a:rPr lang="en-US" sz="2000" dirty="0" smtClean="0"/>
              <a:t>void bar(Context const&amp; </a:t>
            </a:r>
            <a:r>
              <a:rPr lang="en-US" sz="2000" dirty="0" err="1" smtClean="0"/>
              <a:t>ctx</a:t>
            </a:r>
            <a:r>
              <a:rPr lang="en-US" sz="2000" dirty="0" smtClean="0"/>
              <a:t>)</a:t>
            </a:r>
          </a:p>
          <a:p>
            <a:pPr>
              <a:buNone/>
            </a:pPr>
            <a:r>
              <a:rPr lang="en-US" sz="2000" dirty="0" smtClean="0"/>
              <a:t>{</a:t>
            </a:r>
          </a:p>
          <a:p>
            <a:pPr>
              <a:buNone/>
            </a:pPr>
            <a:r>
              <a:rPr lang="en-US" sz="2000" dirty="0" smtClean="0"/>
              <a:t>	std::</a:t>
            </a:r>
            <a:r>
              <a:rPr lang="en-US" sz="2000" dirty="0" err="1" smtClean="0"/>
              <a:t>cout</a:t>
            </a:r>
            <a:r>
              <a:rPr lang="en-US" sz="2000" dirty="0" smtClean="0"/>
              <a:t> &lt;&lt; </a:t>
            </a:r>
            <a:r>
              <a:rPr lang="en-US" sz="2000" dirty="0" err="1" smtClean="0">
                <a:solidFill>
                  <a:schemeClr val="accent4"/>
                </a:solidFill>
              </a:rPr>
              <a:t>ctx.get</a:t>
            </a:r>
            <a:r>
              <a:rPr lang="en-US" sz="2000" dirty="0" smtClean="0">
                <a:solidFill>
                  <a:schemeClr val="accent4"/>
                </a:solidFill>
              </a:rPr>
              <a:t>(</a:t>
            </a:r>
            <a:r>
              <a:rPr lang="en-US" sz="2000" dirty="0" err="1" smtClean="0">
                <a:solidFill>
                  <a:schemeClr val="accent4"/>
                </a:solidFill>
              </a:rPr>
              <a:t>mpl</a:t>
            </a:r>
            <a:r>
              <a:rPr lang="en-US" sz="2000" dirty="0" smtClean="0">
                <a:solidFill>
                  <a:schemeClr val="accent4"/>
                </a:solidFill>
              </a:rPr>
              <a:t>::identity&lt;</a:t>
            </a:r>
            <a:r>
              <a:rPr lang="en-US" sz="2000" dirty="0" err="1" smtClean="0">
                <a:solidFill>
                  <a:schemeClr val="tx2">
                    <a:lumMod val="90000"/>
                  </a:schemeClr>
                </a:solidFill>
              </a:rPr>
              <a:t>foo_id</a:t>
            </a:r>
            <a:r>
              <a:rPr lang="en-US" sz="2000" dirty="0" smtClean="0">
                <a:solidFill>
                  <a:schemeClr val="accent4"/>
                </a:solidFill>
              </a:rPr>
              <a:t>&gt;())</a:t>
            </a:r>
            <a:r>
              <a:rPr lang="en-US" sz="2000" dirty="0" smtClean="0"/>
              <a:t> &lt;&lt; std::</a:t>
            </a:r>
            <a:r>
              <a:rPr lang="en-US" sz="2000" dirty="0" err="1" smtClean="0"/>
              <a:t>endl</a:t>
            </a:r>
            <a:r>
              <a:rPr lang="en-US" sz="2000" dirty="0" smtClean="0"/>
              <a:t>;</a:t>
            </a:r>
          </a:p>
          <a:p>
            <a:pPr>
              <a:buNone/>
            </a:pPr>
            <a:r>
              <a:rPr lang="en-US" sz="2000" dirty="0" smtClean="0"/>
              <a:t>}</a:t>
            </a:r>
          </a:p>
          <a:p>
            <a:pPr>
              <a:buNone/>
            </a:pPr>
            <a:endParaRPr lang="en-US" sz="2000" dirty="0" smtClean="0"/>
          </a:p>
          <a:p>
            <a:pPr>
              <a:buNone/>
            </a:pPr>
            <a:r>
              <a:rPr lang="en-US" sz="2000" dirty="0" smtClean="0"/>
              <a:t>void </a:t>
            </a:r>
            <a:r>
              <a:rPr lang="en-US" sz="2000" dirty="0" err="1" smtClean="0"/>
              <a:t>foo</a:t>
            </a:r>
            <a:r>
              <a:rPr lang="en-US" sz="2000" dirty="0" smtClean="0"/>
              <a:t>()</a:t>
            </a:r>
          </a:p>
          <a:p>
            <a:pPr>
              <a:buNone/>
            </a:pPr>
            <a:r>
              <a:rPr lang="en-US" sz="2000" dirty="0" smtClean="0"/>
              <a:t>{</a:t>
            </a:r>
          </a:p>
          <a:p>
            <a:pPr>
              <a:buNone/>
            </a:pPr>
            <a:r>
              <a:rPr lang="en-US" sz="2000" dirty="0" smtClean="0"/>
              <a:t>    </a:t>
            </a:r>
            <a:r>
              <a:rPr lang="en-US" sz="2000" dirty="0" err="1" smtClean="0"/>
              <a:t>int</a:t>
            </a:r>
            <a:r>
              <a:rPr lang="en-US" sz="2000" dirty="0" smtClean="0"/>
              <a:t> </a:t>
            </a:r>
            <a:r>
              <a:rPr lang="en-US" sz="2000" dirty="0" err="1" smtClean="0"/>
              <a:t>i</a:t>
            </a:r>
            <a:r>
              <a:rPr lang="en-US" sz="2000" dirty="0" smtClean="0"/>
              <a:t> = 123;</a:t>
            </a:r>
          </a:p>
          <a:p>
            <a:pPr>
              <a:buNone/>
            </a:pPr>
            <a:r>
              <a:rPr lang="en-US" sz="2000" dirty="0" smtClean="0"/>
              <a:t>    </a:t>
            </a:r>
            <a:r>
              <a:rPr lang="en-US" sz="2000" dirty="0" err="1" smtClean="0"/>
              <a:t>empty_context</a:t>
            </a:r>
            <a:r>
              <a:rPr lang="en-US" sz="2000" dirty="0" smtClean="0"/>
              <a:t> </a:t>
            </a:r>
            <a:r>
              <a:rPr lang="en-US" sz="2000" dirty="0" err="1" smtClean="0"/>
              <a:t>empty_ctx</a:t>
            </a:r>
            <a:r>
              <a:rPr lang="en-US" sz="2000" dirty="0" smtClean="0"/>
              <a:t>;</a:t>
            </a:r>
          </a:p>
          <a:p>
            <a:pPr>
              <a:buNone/>
            </a:pPr>
            <a:r>
              <a:rPr lang="en-US" sz="2000" dirty="0" smtClean="0"/>
              <a:t>    </a:t>
            </a:r>
            <a:r>
              <a:rPr lang="en-US" sz="2000" dirty="0" smtClean="0">
                <a:solidFill>
                  <a:schemeClr val="accent4"/>
                </a:solidFill>
              </a:rPr>
              <a:t>context&lt;</a:t>
            </a:r>
            <a:r>
              <a:rPr lang="en-US" sz="2000" dirty="0" err="1" smtClean="0">
                <a:solidFill>
                  <a:schemeClr val="tx2">
                    <a:lumMod val="75000"/>
                  </a:schemeClr>
                </a:solidFill>
              </a:rPr>
              <a:t>foo_id</a:t>
            </a:r>
            <a:r>
              <a:rPr lang="en-US" sz="2000" dirty="0" smtClean="0">
                <a:solidFill>
                  <a:schemeClr val="accent4"/>
                </a:solidFill>
              </a:rPr>
              <a:t> ,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empty_context</a:t>
            </a:r>
            <a:r>
              <a:rPr lang="en-US" sz="2000" dirty="0" smtClean="0">
                <a:solidFill>
                  <a:schemeClr val="accent4"/>
                </a:solidFill>
              </a:rPr>
              <a:t>&gt; </a:t>
            </a:r>
            <a:r>
              <a:rPr lang="en-US" sz="2000" dirty="0" err="1" smtClean="0">
                <a:solidFill>
                  <a:schemeClr val="accent4"/>
                </a:solidFill>
              </a:rPr>
              <a:t>ctx</a:t>
            </a:r>
            <a:r>
              <a:rPr lang="en-US" sz="2000" dirty="0" smtClean="0">
                <a:solidFill>
                  <a:schemeClr val="accent4"/>
                </a:solidFill>
              </a:rPr>
              <a:t>(</a:t>
            </a:r>
            <a:r>
              <a:rPr lang="en-US" sz="2000" dirty="0" err="1" smtClean="0">
                <a:solidFill>
                  <a:schemeClr val="accent4"/>
                </a:solidFill>
              </a:rPr>
              <a:t>i</a:t>
            </a:r>
            <a:r>
              <a:rPr lang="en-US" sz="2000" dirty="0" smtClean="0">
                <a:solidFill>
                  <a:schemeClr val="accent4"/>
                </a:solidFill>
              </a:rPr>
              <a:t>, </a:t>
            </a:r>
            <a:r>
              <a:rPr lang="en-US" sz="2000" dirty="0" err="1" smtClean="0">
                <a:solidFill>
                  <a:schemeClr val="accent4"/>
                </a:solidFill>
              </a:rPr>
              <a:t>empty_ctx</a:t>
            </a:r>
            <a:r>
              <a:rPr lang="en-US" sz="2000" dirty="0" smtClean="0">
                <a:solidFill>
                  <a:schemeClr val="accent4"/>
                </a:solidFill>
              </a:rPr>
              <a:t>);</a:t>
            </a:r>
          </a:p>
          <a:p>
            <a:pPr>
              <a:buNone/>
            </a:pPr>
            <a:r>
              <a:rPr lang="en-US" sz="2000" dirty="0" smtClean="0"/>
              <a:t>    bar(</a:t>
            </a:r>
            <a:r>
              <a:rPr lang="en-US" sz="2000" dirty="0" err="1" smtClean="0"/>
              <a:t>ctx</a:t>
            </a:r>
            <a:r>
              <a:rPr lang="en-US" sz="2000" dirty="0" smtClean="0"/>
              <a:t>);</a:t>
            </a:r>
          </a:p>
          <a:p>
            <a:pPr>
              <a:buNone/>
            </a:pPr>
            <a:r>
              <a:rPr lang="en-US" sz="2000" dirty="0" smtClean="0"/>
              <a:t>}</a:t>
            </a:r>
          </a:p>
        </p:txBody>
      </p:sp>
      <p:cxnSp>
        <p:nvCxnSpPr>
          <p:cNvPr id="5" name="Curved Connector 4"/>
          <p:cNvCxnSpPr/>
          <p:nvPr/>
        </p:nvCxnSpPr>
        <p:spPr>
          <a:xfrm rot="16200000" flipH="1">
            <a:off x="3238500" y="3848100"/>
            <a:ext cx="1905000" cy="10668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057400" y="3429000"/>
            <a:ext cx="33528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Rule Definition</a:t>
            </a:r>
            <a:endParaRPr lang="en-US" dirty="0"/>
          </a:p>
        </p:txBody>
      </p:sp>
      <p:sp>
        <p:nvSpPr>
          <p:cNvPr id="3" name="Text Placeholder 2"/>
          <p:cNvSpPr>
            <a:spLocks noGrp="1"/>
          </p:cNvSpPr>
          <p:nvPr>
            <p:ph type="body" sz="quarter" idx="10"/>
          </p:nvPr>
        </p:nvSpPr>
        <p:spPr>
          <a:xfrm>
            <a:off x="609600" y="1447800"/>
            <a:ext cx="8153400" cy="4980510"/>
          </a:xfrm>
        </p:spPr>
        <p:txBody>
          <a:bodyPr/>
          <a:lstStyle/>
          <a:p>
            <a:pPr>
              <a:buNone/>
            </a:pPr>
            <a:r>
              <a:rPr lang="en-US" sz="2000" dirty="0" smtClean="0"/>
              <a:t>template &lt;</a:t>
            </a:r>
            <a:r>
              <a:rPr lang="en-US" sz="2000" dirty="0" err="1" smtClean="0"/>
              <a:t>typename</a:t>
            </a:r>
            <a:r>
              <a:rPr lang="en-US" sz="2000" dirty="0" smtClean="0"/>
              <a:t> ID, </a:t>
            </a:r>
            <a:r>
              <a:rPr lang="en-US" sz="2000" dirty="0" err="1" smtClean="0"/>
              <a:t>typename</a:t>
            </a:r>
            <a:r>
              <a:rPr lang="en-US" sz="2000" dirty="0" smtClean="0"/>
              <a:t> RHS&gt;</a:t>
            </a:r>
          </a:p>
          <a:p>
            <a:pPr>
              <a:buNone/>
            </a:pPr>
            <a:r>
              <a:rPr lang="en-US" sz="2000" dirty="0" err="1" smtClean="0"/>
              <a:t>struct</a:t>
            </a:r>
            <a:r>
              <a:rPr lang="en-US" sz="2000" dirty="0" smtClean="0"/>
              <a:t> </a:t>
            </a:r>
            <a:r>
              <a:rPr lang="en-US" sz="2000" dirty="0" err="1" smtClean="0"/>
              <a:t>rule_definition</a:t>
            </a:r>
            <a:r>
              <a:rPr lang="en-US" sz="2000" dirty="0" smtClean="0"/>
              <a:t> : parser&lt;</a:t>
            </a:r>
            <a:r>
              <a:rPr lang="en-US" sz="2000" dirty="0" err="1" smtClean="0"/>
              <a:t>rule_definition</a:t>
            </a:r>
            <a:r>
              <a:rPr lang="en-US" sz="2000" dirty="0" smtClean="0"/>
              <a:t>&lt;ID, RHS&gt;&gt;</a:t>
            </a:r>
          </a:p>
          <a:p>
            <a:pPr>
              <a:buNone/>
            </a:pPr>
            <a:r>
              <a:rPr lang="en-US" sz="2000" dirty="0" smtClean="0"/>
              <a:t>{</a:t>
            </a:r>
          </a:p>
          <a:p>
            <a:pPr>
              <a:buNone/>
            </a:pPr>
            <a:r>
              <a:rPr lang="en-US" sz="2000" dirty="0" smtClean="0"/>
              <a:t>    </a:t>
            </a:r>
            <a:r>
              <a:rPr lang="en-US" sz="2000" dirty="0" err="1" smtClean="0"/>
              <a:t>rule_definition</a:t>
            </a:r>
            <a:r>
              <a:rPr lang="en-US" sz="2000" dirty="0" smtClean="0"/>
              <a:t>(RHS </a:t>
            </a:r>
            <a:r>
              <a:rPr lang="en-US" sz="2000" dirty="0" err="1" smtClean="0"/>
              <a:t>rhs</a:t>
            </a:r>
            <a:r>
              <a:rPr lang="en-US" sz="2000" dirty="0" smtClean="0"/>
              <a:t>)</a:t>
            </a:r>
          </a:p>
          <a:p>
            <a:pPr>
              <a:buNone/>
            </a:pPr>
            <a:r>
              <a:rPr lang="en-US" sz="2000" dirty="0" smtClean="0"/>
              <a:t>        : </a:t>
            </a:r>
            <a:r>
              <a:rPr lang="en-US" sz="2000" dirty="0" err="1" smtClean="0"/>
              <a:t>rhs</a:t>
            </a:r>
            <a:r>
              <a:rPr lang="en-US" sz="2000" dirty="0" smtClean="0"/>
              <a:t>(</a:t>
            </a:r>
            <a:r>
              <a:rPr lang="en-US" sz="2000" dirty="0" err="1" smtClean="0"/>
              <a:t>rhs</a:t>
            </a:r>
            <a:r>
              <a:rPr lang="en-US" sz="2000" dirty="0" smtClean="0"/>
              <a:t>) {}</a:t>
            </a:r>
          </a:p>
          <a:p>
            <a:pPr>
              <a:buNone/>
            </a:pPr>
            <a:endParaRPr lang="en-US" sz="2000" dirty="0" smtClean="0"/>
          </a:p>
          <a:p>
            <a:pPr>
              <a:buNone/>
            </a:pPr>
            <a:r>
              <a:rPr lang="en-US" sz="2000" dirty="0" smtClean="0"/>
              <a:t>    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Context&gt;</a:t>
            </a:r>
          </a:p>
          <a:p>
            <a:pPr>
              <a:buNone/>
            </a:pPr>
            <a:r>
              <a:rPr lang="en-US" sz="2000" dirty="0" smtClean="0"/>
              <a:t>    </a:t>
            </a: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last, Context const&amp; </a:t>
            </a:r>
            <a:r>
              <a:rPr lang="en-US" sz="2000" dirty="0" err="1" smtClean="0"/>
              <a:t>ctx</a:t>
            </a:r>
            <a:r>
              <a:rPr lang="en-US" sz="2000" dirty="0" smtClean="0"/>
              <a:t>) const</a:t>
            </a:r>
          </a:p>
          <a:p>
            <a:pPr>
              <a:buNone/>
            </a:pPr>
            <a:r>
              <a:rPr lang="en-US" sz="2000" dirty="0" smtClean="0"/>
              <a:t>    {</a:t>
            </a:r>
          </a:p>
          <a:p>
            <a:pPr>
              <a:buNone/>
            </a:pPr>
            <a:r>
              <a:rPr lang="en-US" sz="2000" dirty="0" smtClean="0"/>
              <a:t>        context&lt;ID, RHS, Context&gt; </a:t>
            </a:r>
            <a:r>
              <a:rPr lang="en-US" sz="2000" dirty="0" err="1" smtClean="0"/>
              <a:t>this_ctx</a:t>
            </a:r>
            <a:r>
              <a:rPr lang="en-US" sz="2000" dirty="0" smtClean="0"/>
              <a:t>(</a:t>
            </a:r>
            <a:r>
              <a:rPr lang="en-US" sz="2000" dirty="0" err="1" smtClean="0"/>
              <a:t>rhs</a:t>
            </a:r>
            <a:r>
              <a:rPr lang="en-US" sz="2000" dirty="0" smtClean="0"/>
              <a:t>,  </a:t>
            </a:r>
            <a:r>
              <a:rPr lang="en-US" sz="2000" dirty="0" err="1" smtClean="0"/>
              <a:t>ctx</a:t>
            </a:r>
            <a:r>
              <a:rPr lang="en-US" sz="2000" dirty="0" smtClean="0"/>
              <a:t>);</a:t>
            </a:r>
          </a:p>
          <a:p>
            <a:pPr>
              <a:buNone/>
            </a:pPr>
            <a:r>
              <a:rPr lang="en-US" sz="2000" dirty="0" smtClean="0"/>
              <a:t>        return </a:t>
            </a:r>
            <a:r>
              <a:rPr lang="en-US" sz="2000" dirty="0" err="1" smtClean="0"/>
              <a:t>rhs.parse</a:t>
            </a:r>
            <a:r>
              <a:rPr lang="en-US" sz="2000" dirty="0" smtClean="0"/>
              <a:t>(first, last, </a:t>
            </a:r>
            <a:r>
              <a:rPr lang="en-US" sz="2000" dirty="0" err="1" smtClean="0"/>
              <a:t>this_ctx</a:t>
            </a:r>
            <a:r>
              <a:rPr lang="en-US" sz="2000" dirty="0" smtClean="0"/>
              <a:t>);</a:t>
            </a:r>
          </a:p>
          <a:p>
            <a:pPr>
              <a:buNone/>
            </a:pPr>
            <a:r>
              <a:rPr lang="en-US" sz="2000" dirty="0" smtClean="0"/>
              <a:t>    }</a:t>
            </a:r>
          </a:p>
          <a:p>
            <a:pPr>
              <a:buNone/>
            </a:pPr>
            <a:endParaRPr lang="en-US" sz="2000" dirty="0" smtClean="0"/>
          </a:p>
          <a:p>
            <a:pPr>
              <a:buNone/>
            </a:pPr>
            <a:r>
              <a:rPr lang="en-US" sz="2000" dirty="0" smtClean="0"/>
              <a:t>    RHS </a:t>
            </a:r>
            <a:r>
              <a:rPr lang="en-US" sz="2000" dirty="0" err="1" smtClean="0"/>
              <a:t>rhs</a:t>
            </a:r>
            <a:r>
              <a:rPr lang="en-US" sz="2000" dirty="0" smtClean="0"/>
              <a:t>;</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Rule</a:t>
            </a:r>
            <a:endParaRPr lang="en-US" dirty="0"/>
          </a:p>
        </p:txBody>
      </p:sp>
      <p:sp>
        <p:nvSpPr>
          <p:cNvPr id="3" name="Text Placeholder 2"/>
          <p:cNvSpPr>
            <a:spLocks noGrp="1"/>
          </p:cNvSpPr>
          <p:nvPr>
            <p:ph type="body" sz="quarter" idx="10"/>
          </p:nvPr>
        </p:nvSpPr>
        <p:spPr>
          <a:xfrm>
            <a:off x="609600" y="1447800"/>
            <a:ext cx="8153400" cy="5319064"/>
          </a:xfrm>
        </p:spPr>
        <p:txBody>
          <a:bodyPr/>
          <a:lstStyle/>
          <a:p>
            <a:pPr>
              <a:buNone/>
            </a:pPr>
            <a:r>
              <a:rPr lang="en-US" sz="2000" dirty="0" smtClean="0"/>
              <a:t>template &lt;</a:t>
            </a:r>
            <a:r>
              <a:rPr lang="en-US" sz="2000" dirty="0" err="1" smtClean="0"/>
              <a:t>typename</a:t>
            </a:r>
            <a:r>
              <a:rPr lang="en-US" sz="2000" dirty="0" smtClean="0"/>
              <a:t> ID&gt;</a:t>
            </a:r>
          </a:p>
          <a:p>
            <a:pPr>
              <a:buNone/>
            </a:pPr>
            <a:r>
              <a:rPr lang="en-US" sz="2000" dirty="0" err="1" smtClean="0"/>
              <a:t>struct</a:t>
            </a:r>
            <a:r>
              <a:rPr lang="en-US" sz="2000" dirty="0" smtClean="0"/>
              <a:t> rule : parser&lt;rule&lt;ID&gt;&gt;</a:t>
            </a:r>
          </a:p>
          <a:p>
            <a:pPr>
              <a:buNone/>
            </a:pPr>
            <a:r>
              <a:rPr lang="en-US" sz="2000" dirty="0" smtClean="0"/>
              <a:t>{</a:t>
            </a:r>
          </a:p>
          <a:p>
            <a:pPr>
              <a:buNone/>
            </a:pPr>
            <a:r>
              <a:rPr lang="en-US" sz="2000" dirty="0" smtClean="0"/>
              <a:t>    template &lt;</a:t>
            </a:r>
            <a:r>
              <a:rPr lang="en-US" sz="2000" dirty="0" err="1" smtClean="0"/>
              <a:t>typename</a:t>
            </a:r>
            <a:r>
              <a:rPr lang="en-US" sz="2000" dirty="0" smtClean="0"/>
              <a:t> Derived&gt;</a:t>
            </a:r>
          </a:p>
          <a:p>
            <a:pPr>
              <a:buNone/>
            </a:pPr>
            <a:r>
              <a:rPr lang="en-US" sz="2000" dirty="0" smtClean="0"/>
              <a:t>    </a:t>
            </a:r>
            <a:r>
              <a:rPr lang="en-US" sz="2000" dirty="0" err="1" smtClean="0"/>
              <a:t>rule_definition</a:t>
            </a:r>
            <a:r>
              <a:rPr lang="en-US" sz="2000" dirty="0" smtClean="0"/>
              <a:t>&lt;ID, Derived&gt;</a:t>
            </a:r>
          </a:p>
          <a:p>
            <a:pPr>
              <a:buNone/>
            </a:pPr>
            <a:r>
              <a:rPr lang="en-US" sz="2000" dirty="0" smtClean="0"/>
              <a:t>    operator=(parser&lt;Derived&gt; const&amp; definition) const</a:t>
            </a:r>
          </a:p>
          <a:p>
            <a:pPr>
              <a:buNone/>
            </a:pPr>
            <a:r>
              <a:rPr lang="en-US" sz="2000" dirty="0" smtClean="0"/>
              <a:t>    {</a:t>
            </a:r>
          </a:p>
          <a:p>
            <a:pPr>
              <a:buNone/>
            </a:pPr>
            <a:r>
              <a:rPr lang="en-US" sz="2000" dirty="0" smtClean="0"/>
              <a:t>        return </a:t>
            </a:r>
            <a:r>
              <a:rPr lang="en-US" sz="2000" dirty="0" err="1" smtClean="0"/>
              <a:t>rule_definition</a:t>
            </a:r>
            <a:r>
              <a:rPr lang="en-US" sz="2000" dirty="0" smtClean="0"/>
              <a:t>&lt;ID, Derived&gt;(</a:t>
            </a:r>
            <a:r>
              <a:rPr lang="en-US" sz="2000" dirty="0" err="1" smtClean="0"/>
              <a:t>definition.derived</a:t>
            </a:r>
            <a:r>
              <a:rPr lang="en-US" sz="2000" dirty="0" smtClean="0"/>
              <a:t>());</a:t>
            </a:r>
          </a:p>
          <a:p>
            <a:pPr>
              <a:buNone/>
            </a:pPr>
            <a:r>
              <a:rPr lang="en-US" sz="2000" dirty="0" smtClean="0"/>
              <a:t>    }</a:t>
            </a:r>
          </a:p>
          <a:p>
            <a:pPr>
              <a:buNone/>
            </a:pPr>
            <a:endParaRPr lang="en-US" sz="2000" dirty="0" smtClean="0"/>
          </a:p>
          <a:p>
            <a:pPr>
              <a:buNone/>
            </a:pPr>
            <a:r>
              <a:rPr lang="en-US" sz="2000" dirty="0" smtClean="0"/>
              <a:t>    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Context&gt;</a:t>
            </a:r>
          </a:p>
          <a:p>
            <a:pPr>
              <a:buNone/>
            </a:pPr>
            <a:r>
              <a:rPr lang="en-US" sz="2000" dirty="0" smtClean="0"/>
              <a:t>    </a:t>
            </a: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last, Context const&amp; </a:t>
            </a:r>
            <a:r>
              <a:rPr lang="en-US" sz="2000" dirty="0" err="1" smtClean="0"/>
              <a:t>ctx</a:t>
            </a:r>
            <a:r>
              <a:rPr lang="en-US" sz="2000" dirty="0" smtClean="0"/>
              <a:t>) const</a:t>
            </a:r>
          </a:p>
          <a:p>
            <a:pPr>
              <a:buNone/>
            </a:pPr>
            <a:r>
              <a:rPr lang="en-US" sz="2000" dirty="0" smtClean="0"/>
              <a:t>    {</a:t>
            </a:r>
          </a:p>
          <a:p>
            <a:pPr>
              <a:buNone/>
            </a:pPr>
            <a:r>
              <a:rPr lang="en-US" sz="2000" dirty="0" smtClean="0"/>
              <a:t>        return </a:t>
            </a:r>
            <a:r>
              <a:rPr lang="en-US" sz="2000" dirty="0" err="1" smtClean="0"/>
              <a:t>ctx.get</a:t>
            </a:r>
            <a:r>
              <a:rPr lang="en-US" sz="2000" dirty="0" smtClean="0"/>
              <a:t>(</a:t>
            </a:r>
            <a:r>
              <a:rPr lang="en-US" sz="2000" dirty="0" err="1" smtClean="0"/>
              <a:t>mpl</a:t>
            </a:r>
            <a:r>
              <a:rPr lang="en-US" sz="2000" dirty="0" smtClean="0"/>
              <a:t>::identity&lt;ID&gt;()).parse(first, last, </a:t>
            </a:r>
            <a:r>
              <a:rPr lang="en-US" sz="2000" dirty="0" err="1" smtClean="0"/>
              <a:t>ctx</a:t>
            </a:r>
            <a:r>
              <a:rPr lang="en-US" sz="2000" dirty="0" smtClean="0"/>
              <a:t>);</a:t>
            </a:r>
          </a:p>
          <a:p>
            <a:pPr>
              <a:buNone/>
            </a:pPr>
            <a:r>
              <a:rPr lang="en-US" sz="2000" dirty="0" smtClean="0"/>
              <a:t>    }</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main parse function</a:t>
            </a:r>
            <a:endParaRPr lang="en-US" dirty="0"/>
          </a:p>
        </p:txBody>
      </p:sp>
      <p:sp>
        <p:nvSpPr>
          <p:cNvPr id="3" name="Text Placeholder 2"/>
          <p:cNvSpPr>
            <a:spLocks noGrp="1"/>
          </p:cNvSpPr>
          <p:nvPr>
            <p:ph type="body" sz="quarter" idx="10"/>
          </p:nvPr>
        </p:nvSpPr>
        <p:spPr>
          <a:xfrm>
            <a:off x="381000" y="1411552"/>
            <a:ext cx="8382000" cy="1969770"/>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Derived&gt;</a:t>
            </a:r>
          </a:p>
          <a:p>
            <a:pPr>
              <a:buNone/>
            </a:pPr>
            <a:r>
              <a:rPr lang="en-US" sz="2000" dirty="0" smtClean="0"/>
              <a:t>inline </a:t>
            </a:r>
            <a:r>
              <a:rPr lang="en-US" sz="2000" dirty="0" err="1" smtClean="0"/>
              <a:t>bool</a:t>
            </a:r>
            <a:r>
              <a:rPr lang="en-US" sz="2000" dirty="0" smtClean="0"/>
              <a:t> parse(parser&lt;Derived&gt; const&amp; p, </a:t>
            </a:r>
            <a:r>
              <a:rPr lang="en-US" sz="2000" dirty="0" err="1" smtClean="0"/>
              <a:t>Iterator</a:t>
            </a:r>
            <a:r>
              <a:rPr lang="en-US" sz="2000" dirty="0" smtClean="0"/>
              <a:t>&amp; first, </a:t>
            </a:r>
            <a:r>
              <a:rPr lang="en-US" sz="2000" dirty="0" err="1" smtClean="0"/>
              <a:t>Iterator</a:t>
            </a:r>
            <a:r>
              <a:rPr lang="en-US" sz="2000" dirty="0" smtClean="0"/>
              <a:t> last)</a:t>
            </a:r>
          </a:p>
          <a:p>
            <a:pPr>
              <a:buNone/>
            </a:pPr>
            <a:r>
              <a:rPr lang="en-US" sz="2000" dirty="0" smtClean="0"/>
              <a:t>{</a:t>
            </a:r>
          </a:p>
          <a:p>
            <a:pPr>
              <a:buNone/>
            </a:pPr>
            <a:r>
              <a:rPr lang="en-US" sz="2000" dirty="0" smtClean="0"/>
              <a:t>    </a:t>
            </a:r>
            <a:r>
              <a:rPr lang="en-US" sz="2000" dirty="0" err="1" smtClean="0"/>
              <a:t>empty_context</a:t>
            </a:r>
            <a:r>
              <a:rPr lang="en-US" sz="2000" dirty="0" smtClean="0"/>
              <a:t> </a:t>
            </a:r>
            <a:r>
              <a:rPr lang="en-US" sz="2000" dirty="0" err="1" smtClean="0"/>
              <a:t>ctx</a:t>
            </a:r>
            <a:r>
              <a:rPr lang="en-US" sz="2000" dirty="0" smtClean="0"/>
              <a:t>;</a:t>
            </a:r>
          </a:p>
          <a:p>
            <a:pPr>
              <a:buNone/>
            </a:pPr>
            <a:r>
              <a:rPr lang="en-US" sz="2000" dirty="0" smtClean="0"/>
              <a:t>    return </a:t>
            </a:r>
            <a:r>
              <a:rPr lang="en-US" sz="2000" dirty="0" err="1" smtClean="0"/>
              <a:t>p.derived</a:t>
            </a:r>
            <a:r>
              <a:rPr lang="en-US" sz="2000" dirty="0" smtClean="0"/>
              <a:t>().parse(first, last, </a:t>
            </a:r>
            <a:r>
              <a:rPr lang="en-US" sz="2000" dirty="0" err="1" smtClean="0"/>
              <a:t>ctx</a:t>
            </a:r>
            <a:r>
              <a:rPr lang="en-US" sz="2000" dirty="0" smtClean="0"/>
              <a:t>);</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a:t>R</a:t>
            </a:r>
            <a:r>
              <a:rPr lang="en-US" dirty="0" smtClean="0"/>
              <a:t>ecursive Rule X3 style</a:t>
            </a:r>
            <a:endParaRPr lang="en-US" dirty="0"/>
          </a:p>
        </p:txBody>
      </p:sp>
      <p:sp>
        <p:nvSpPr>
          <p:cNvPr id="3" name="Text Placeholder 2"/>
          <p:cNvSpPr>
            <a:spLocks noGrp="1"/>
          </p:cNvSpPr>
          <p:nvPr>
            <p:ph type="body" sz="quarter" idx="10"/>
          </p:nvPr>
        </p:nvSpPr>
        <p:spPr>
          <a:xfrm>
            <a:off x="685800" y="1447800"/>
            <a:ext cx="8077200" cy="2068259"/>
          </a:xfrm>
        </p:spPr>
        <p:txBody>
          <a:bodyPr/>
          <a:lstStyle/>
          <a:p>
            <a:pPr>
              <a:buNone/>
            </a:pPr>
            <a:r>
              <a:rPr lang="en-US" dirty="0" smtClean="0"/>
              <a:t>rule&lt;class x&gt; const x;</a:t>
            </a:r>
          </a:p>
          <a:p>
            <a:pPr>
              <a:buNone/>
            </a:pPr>
            <a:r>
              <a:rPr lang="en-US" dirty="0" smtClean="0"/>
              <a:t>auto const ax = char_(‘a’) &gt;&gt; x;</a:t>
            </a:r>
          </a:p>
          <a:p>
            <a:pPr>
              <a:buNone/>
            </a:pPr>
            <a:r>
              <a:rPr lang="en-US" dirty="0" smtClean="0"/>
              <a:t>auto const start =</a:t>
            </a:r>
          </a:p>
          <a:p>
            <a:pPr>
              <a:buNone/>
            </a:pPr>
            <a:r>
              <a:rPr lang="en-US" dirty="0" smtClean="0"/>
              <a:t>	x = char_(‘x’) | ax;</a:t>
            </a: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Spirit X3</a:t>
            </a:r>
            <a:endParaRPr lang="en-US" dirty="0"/>
          </a:p>
        </p:txBody>
      </p:sp>
      <p:sp>
        <p:nvSpPr>
          <p:cNvPr id="3" name="Text Placeholder 2"/>
          <p:cNvSpPr>
            <a:spLocks noGrp="1"/>
          </p:cNvSpPr>
          <p:nvPr>
            <p:ph type="body" sz="quarter" idx="10"/>
          </p:nvPr>
        </p:nvSpPr>
        <p:spPr>
          <a:xfrm>
            <a:off x="381000" y="1411552"/>
            <a:ext cx="8382000" cy="5047536"/>
          </a:xfrm>
        </p:spPr>
        <p:txBody>
          <a:bodyPr/>
          <a:lstStyle/>
          <a:p>
            <a:r>
              <a:rPr lang="en-US" dirty="0" smtClean="0"/>
              <a:t>Experimental</a:t>
            </a:r>
          </a:p>
          <a:p>
            <a:r>
              <a:rPr lang="en-US" dirty="0" smtClean="0"/>
              <a:t>C++11</a:t>
            </a:r>
          </a:p>
          <a:p>
            <a:r>
              <a:rPr lang="en-US" dirty="0" err="1" smtClean="0"/>
              <a:t>Hackable</a:t>
            </a:r>
            <a:r>
              <a:rPr lang="en-US" dirty="0" smtClean="0"/>
              <a:t>, simpler design</a:t>
            </a:r>
          </a:p>
          <a:p>
            <a:r>
              <a:rPr lang="en-US" dirty="0" smtClean="0"/>
              <a:t>Minimal code base and dependencies</a:t>
            </a:r>
          </a:p>
          <a:p>
            <a:pPr lvl="1"/>
            <a:r>
              <a:rPr lang="en-US" dirty="0" smtClean="0"/>
              <a:t>MPL</a:t>
            </a:r>
          </a:p>
          <a:p>
            <a:pPr lvl="1"/>
            <a:r>
              <a:rPr lang="en-US" dirty="0" smtClean="0"/>
              <a:t>Fusion</a:t>
            </a:r>
          </a:p>
          <a:p>
            <a:pPr lvl="1"/>
            <a:r>
              <a:rPr lang="en-US" dirty="0" smtClean="0"/>
              <a:t>Phoenix?</a:t>
            </a:r>
          </a:p>
          <a:p>
            <a:pPr lvl="1"/>
            <a:r>
              <a:rPr lang="en-US" dirty="0" smtClean="0"/>
              <a:t>Proto?</a:t>
            </a:r>
          </a:p>
          <a:p>
            <a:r>
              <a:rPr lang="en-US" dirty="0" smtClean="0"/>
              <a:t>Better error handling</a:t>
            </a:r>
          </a:p>
          <a:p>
            <a:r>
              <a:rPr lang="en-US" dirty="0" smtClean="0"/>
              <a:t>Faster </a:t>
            </a:r>
            <a:r>
              <a:rPr lang="en-US" dirty="0" smtClean="0"/>
              <a:t>compile </a:t>
            </a:r>
            <a:r>
              <a:rPr lang="en-US" dirty="0" smtClean="0"/>
              <a:t>times</a:t>
            </a:r>
            <a:endParaRPr lang="en-US" dirty="0" smtClean="0"/>
          </a:p>
        </p:txBody>
      </p:sp>
      <p:sp>
        <p:nvSpPr>
          <p:cNvPr id="4" name="Rectangle 3"/>
          <p:cNvSpPr/>
          <p:nvPr/>
        </p:nvSpPr>
        <p:spPr bwMode="auto">
          <a:xfrm>
            <a:off x="3886200" y="3733800"/>
            <a:ext cx="4419600" cy="1219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sz="2800" dirty="0" smtClean="0"/>
              <a:t>c</a:t>
            </a:r>
            <a:r>
              <a:rPr lang="en-US" sz="2800" dirty="0" smtClean="0"/>
              <a:t>alc4.cpp example</a:t>
            </a:r>
          </a:p>
          <a:p>
            <a:pPr algn="ctr"/>
            <a:r>
              <a:rPr lang="en-US" sz="2800" dirty="0" smtClean="0"/>
              <a:t>SpiritX3</a:t>
            </a:r>
            <a:r>
              <a:rPr lang="en-US" sz="2800" dirty="0" smtClean="0"/>
              <a:t>: TOTAL :   4.27 </a:t>
            </a:r>
            <a:r>
              <a:rPr lang="en-US" sz="2800" dirty="0" err="1" smtClean="0"/>
              <a:t>secs</a:t>
            </a:r>
            <a:endParaRPr lang="en-US" sz="2800" dirty="0" smtClean="0"/>
          </a:p>
          <a:p>
            <a:pPr algn="ctr"/>
            <a:r>
              <a:rPr lang="en-US" sz="2800" dirty="0" smtClean="0"/>
              <a:t>Spirit2</a:t>
            </a:r>
            <a:r>
              <a:rPr lang="en-US" sz="2800" dirty="0" smtClean="0"/>
              <a:t>:  TOTAL :  10.00 </a:t>
            </a:r>
            <a:r>
              <a:rPr lang="en-US" sz="2800" dirty="0" err="1" smtClean="0"/>
              <a:t>secs</a:t>
            </a:r>
            <a:r>
              <a:rPr lang="en-US" sz="2800" dirty="0" smtClean="0"/>
              <a:t> </a:t>
            </a:r>
            <a:endParaRPr lang="en-US" sz="2400" dirty="0" smtClean="0">
              <a:solidFill>
                <a:srgbClr val="FFFFFF"/>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Encapsulating a Grammar</a:t>
            </a:r>
            <a:endParaRPr lang="en-US" dirty="0"/>
          </a:p>
        </p:txBody>
      </p:sp>
      <p:sp>
        <p:nvSpPr>
          <p:cNvPr id="3" name="Text Placeholder 2"/>
          <p:cNvSpPr>
            <a:spLocks noGrp="1"/>
          </p:cNvSpPr>
          <p:nvPr>
            <p:ph type="body" sz="quarter" idx="10"/>
          </p:nvPr>
        </p:nvSpPr>
        <p:spPr>
          <a:xfrm>
            <a:off x="381000" y="1411552"/>
            <a:ext cx="8382000" cy="4801314"/>
          </a:xfrm>
        </p:spPr>
        <p:txBody>
          <a:bodyPr/>
          <a:lstStyle/>
          <a:p>
            <a:pPr>
              <a:buNone/>
            </a:pPr>
            <a:r>
              <a:rPr lang="en-US" sz="2400" dirty="0" smtClean="0"/>
              <a:t>namespace parser</a:t>
            </a:r>
          </a:p>
          <a:p>
            <a:pPr>
              <a:buNone/>
            </a:pPr>
            <a:r>
              <a:rPr lang="en-US" sz="2400" dirty="0" smtClean="0"/>
              <a:t>{</a:t>
            </a:r>
          </a:p>
          <a:p>
            <a:pPr>
              <a:buNone/>
            </a:pPr>
            <a:r>
              <a:rPr lang="en-US" sz="2400" dirty="0" smtClean="0"/>
              <a:t>   namespace </a:t>
            </a:r>
            <a:r>
              <a:rPr lang="en-US" sz="2400" dirty="0" err="1" smtClean="0"/>
              <a:t>g_definition</a:t>
            </a:r>
            <a:endParaRPr lang="en-US" sz="2400" dirty="0" smtClean="0"/>
          </a:p>
          <a:p>
            <a:pPr>
              <a:buNone/>
            </a:pPr>
            <a:r>
              <a:rPr lang="en-US" sz="2400" dirty="0" smtClean="0"/>
              <a:t>   {</a:t>
            </a:r>
          </a:p>
          <a:p>
            <a:pPr>
              <a:buNone/>
            </a:pPr>
            <a:r>
              <a:rPr lang="en-US" sz="2400" dirty="0" smtClean="0"/>
              <a:t>      rule&lt;class x&gt; const x;</a:t>
            </a:r>
          </a:p>
          <a:p>
            <a:pPr>
              <a:buNone/>
            </a:pPr>
            <a:r>
              <a:rPr lang="en-US" sz="2400" dirty="0" smtClean="0"/>
              <a:t>      auto const ax = char_(‘a’) &gt;&gt; x;</a:t>
            </a:r>
          </a:p>
          <a:p>
            <a:pPr>
              <a:buNone/>
            </a:pPr>
            <a:endParaRPr lang="en-US" sz="2400" dirty="0" smtClean="0"/>
          </a:p>
          <a:p>
            <a:pPr>
              <a:buNone/>
            </a:pPr>
            <a:r>
              <a:rPr lang="en-US" sz="2400" dirty="0" smtClean="0"/>
              <a:t>      auto const g =</a:t>
            </a:r>
          </a:p>
          <a:p>
            <a:pPr>
              <a:buNone/>
            </a:pPr>
            <a:r>
              <a:rPr lang="en-US" sz="2400" dirty="0" smtClean="0"/>
              <a:t>         x = char_(‘x’) | ax;</a:t>
            </a:r>
          </a:p>
          <a:p>
            <a:pPr>
              <a:buNone/>
            </a:pPr>
            <a:r>
              <a:rPr lang="en-US" sz="2400" dirty="0" smtClean="0"/>
              <a:t>   }</a:t>
            </a:r>
          </a:p>
          <a:p>
            <a:pPr>
              <a:buNone/>
            </a:pPr>
            <a:r>
              <a:rPr lang="en-US" sz="2400" dirty="0" smtClean="0"/>
              <a:t>   using </a:t>
            </a:r>
            <a:r>
              <a:rPr lang="en-US" sz="2400" dirty="0" err="1" smtClean="0"/>
              <a:t>g_definition</a:t>
            </a:r>
            <a:r>
              <a:rPr lang="en-US" sz="2400" dirty="0" smtClean="0"/>
              <a:t>::g;</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 Spirit X3</a:t>
            </a:r>
            <a:endParaRPr lang="en-US" dirty="0"/>
          </a:p>
        </p:txBody>
      </p:sp>
      <p:sp>
        <p:nvSpPr>
          <p:cNvPr id="3" name="Text Placeholder 2"/>
          <p:cNvSpPr>
            <a:spLocks noGrp="1"/>
          </p:cNvSpPr>
          <p:nvPr>
            <p:ph type="body" sz="quarter" idx="10"/>
          </p:nvPr>
        </p:nvSpPr>
        <p:spPr>
          <a:xfrm>
            <a:off x="381000" y="1411552"/>
            <a:ext cx="8382000" cy="6401753"/>
          </a:xfrm>
        </p:spPr>
        <p:txBody>
          <a:bodyPr/>
          <a:lstStyle/>
          <a:p>
            <a:r>
              <a:rPr lang="en-US" dirty="0" smtClean="0"/>
              <a:t>Basic Parsers</a:t>
            </a:r>
          </a:p>
          <a:p>
            <a:pPr lvl="1"/>
            <a:r>
              <a:rPr lang="en-US" dirty="0" err="1" smtClean="0"/>
              <a:t>Eps</a:t>
            </a:r>
            <a:r>
              <a:rPr lang="en-US" dirty="0" smtClean="0"/>
              <a:t> Parser</a:t>
            </a:r>
          </a:p>
          <a:p>
            <a:pPr lvl="1"/>
            <a:r>
              <a:rPr lang="en-US" dirty="0" err="1" smtClean="0"/>
              <a:t>Int</a:t>
            </a:r>
            <a:r>
              <a:rPr lang="en-US" dirty="0" smtClean="0"/>
              <a:t> Parser</a:t>
            </a:r>
          </a:p>
          <a:p>
            <a:r>
              <a:rPr lang="en-US" dirty="0" smtClean="0"/>
              <a:t>Composite Parsers</a:t>
            </a:r>
          </a:p>
          <a:p>
            <a:pPr lvl="1"/>
            <a:r>
              <a:rPr lang="en-US" dirty="0" err="1" smtClean="0"/>
              <a:t>Kleene</a:t>
            </a:r>
            <a:r>
              <a:rPr lang="en-US" dirty="0" smtClean="0"/>
              <a:t> Parser</a:t>
            </a:r>
          </a:p>
          <a:p>
            <a:pPr lvl="1"/>
            <a:r>
              <a:rPr lang="en-US" dirty="0" smtClean="0"/>
              <a:t>Sequence Parser</a:t>
            </a:r>
          </a:p>
          <a:p>
            <a:pPr lvl="1"/>
            <a:r>
              <a:rPr lang="en-US" dirty="0" smtClean="0"/>
              <a:t>Alternative Parser</a:t>
            </a:r>
          </a:p>
          <a:p>
            <a:r>
              <a:rPr lang="en-US" dirty="0" err="1" smtClean="0"/>
              <a:t>Nonterminals</a:t>
            </a:r>
            <a:endParaRPr lang="en-US" dirty="0" smtClean="0"/>
          </a:p>
          <a:p>
            <a:pPr lvl="1"/>
            <a:r>
              <a:rPr lang="en-US" dirty="0" smtClean="0"/>
              <a:t>Rule</a:t>
            </a:r>
          </a:p>
          <a:p>
            <a:pPr lvl="1"/>
            <a:r>
              <a:rPr lang="en-US" dirty="0" smtClean="0"/>
              <a:t>Grammar</a:t>
            </a:r>
          </a:p>
          <a:p>
            <a:r>
              <a:rPr lang="en-US" dirty="0" smtClean="0"/>
              <a:t>Semantic Actions</a:t>
            </a:r>
          </a:p>
          <a:p>
            <a:pPr lvl="1"/>
            <a:endParaRPr lang="en-US" dirty="0" smtClean="0"/>
          </a:p>
          <a:p>
            <a:endParaRPr lang="en-US" dirty="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Eps</a:t>
            </a:r>
            <a:r>
              <a:rPr lang="en-US" dirty="0" smtClean="0"/>
              <a:t> Parser</a:t>
            </a:r>
            <a:endParaRPr lang="en-US" dirty="0"/>
          </a:p>
        </p:txBody>
      </p:sp>
      <p:sp>
        <p:nvSpPr>
          <p:cNvPr id="3" name="Text Placeholder 2"/>
          <p:cNvSpPr>
            <a:spLocks noGrp="1"/>
          </p:cNvSpPr>
          <p:nvPr>
            <p:ph type="body" sz="quarter" idx="10"/>
          </p:nvPr>
        </p:nvSpPr>
        <p:spPr>
          <a:xfrm>
            <a:off x="381000" y="1411552"/>
            <a:ext cx="8382000" cy="4339650"/>
          </a:xfrm>
        </p:spPr>
        <p:txBody>
          <a:bodyPr/>
          <a:lstStyle/>
          <a:p>
            <a:pPr>
              <a:buNone/>
            </a:pPr>
            <a:r>
              <a:rPr lang="en-US" sz="2000" dirty="0" err="1" smtClean="0"/>
              <a:t>struct</a:t>
            </a:r>
            <a:r>
              <a:rPr lang="en-US" sz="2000" dirty="0" smtClean="0"/>
              <a:t> </a:t>
            </a:r>
            <a:r>
              <a:rPr lang="en-US" sz="2000" dirty="0" err="1" smtClean="0"/>
              <a:t>eps_parser</a:t>
            </a:r>
            <a:r>
              <a:rPr lang="en-US" sz="2000" dirty="0" smtClean="0"/>
              <a:t> : parser&lt;</a:t>
            </a:r>
            <a:r>
              <a:rPr lang="en-US" sz="2000" dirty="0" err="1" smtClean="0"/>
              <a:t>eps_parser</a:t>
            </a:r>
            <a:r>
              <a:rPr lang="en-US" sz="2000" dirty="0" smtClean="0"/>
              <a:t>&gt;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unused_type</a:t>
            </a:r>
            <a:r>
              <a:rPr lang="en-US" sz="2000" dirty="0" smtClean="0"/>
              <a:t> </a:t>
            </a:r>
            <a:r>
              <a:rPr lang="en-US" sz="2000" dirty="0" err="1" smtClean="0"/>
              <a:t>attribute_type</a:t>
            </a:r>
            <a:r>
              <a:rPr lang="en-US" sz="2000" dirty="0" smtClean="0"/>
              <a:t>;</a:t>
            </a:r>
          </a:p>
          <a:p>
            <a:pPr>
              <a:buNone/>
            </a:pPr>
            <a:r>
              <a:rPr lang="en-US" sz="2000" dirty="0" smtClean="0"/>
              <a:t>    static </a:t>
            </a:r>
            <a:r>
              <a:rPr lang="en-US" sz="2000" dirty="0" err="1" smtClean="0"/>
              <a:t>bool</a:t>
            </a:r>
            <a:r>
              <a:rPr lang="en-US" sz="2000" dirty="0" smtClean="0"/>
              <a:t> const </a:t>
            </a:r>
            <a:r>
              <a:rPr lang="en-US" sz="2000" dirty="0" err="1" smtClean="0"/>
              <a:t>has_attribute</a:t>
            </a:r>
            <a:r>
              <a:rPr lang="en-US" sz="2000" dirty="0" smtClean="0"/>
              <a:t> = false;</a:t>
            </a:r>
          </a:p>
          <a:p>
            <a:pPr>
              <a:buNone/>
            </a:pPr>
            <a:endParaRPr lang="en-US" sz="2000" dirty="0" smtClean="0"/>
          </a:p>
          <a:p>
            <a:pPr>
              <a:buNone/>
            </a:pPr>
            <a:r>
              <a:rPr lang="en-US" sz="2000" dirty="0" smtClean="0"/>
              <a:t>    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smtClean="0"/>
              <a:t>    </a:t>
            </a: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    {</a:t>
            </a:r>
          </a:p>
          <a:p>
            <a:pPr>
              <a:buNone/>
            </a:pPr>
            <a:r>
              <a:rPr lang="en-US" sz="2000" dirty="0" smtClean="0"/>
              <a:t>        x3::</a:t>
            </a:r>
            <a:r>
              <a:rPr lang="en-US" sz="2000" dirty="0" err="1" smtClean="0"/>
              <a:t>skip_over</a:t>
            </a:r>
            <a:r>
              <a:rPr lang="en-US" sz="2000" dirty="0" smtClean="0"/>
              <a:t>(first, last, context);</a:t>
            </a:r>
          </a:p>
          <a:p>
            <a:pPr>
              <a:buNone/>
            </a:pPr>
            <a:r>
              <a:rPr lang="en-US" sz="2000" dirty="0" smtClean="0"/>
              <a:t>        return true;</a:t>
            </a:r>
          </a:p>
          <a:p>
            <a:pPr>
              <a:buNone/>
            </a:pPr>
            <a:r>
              <a:rPr lang="en-US" sz="2000" dirty="0" smtClean="0"/>
              <a:t>    }</a:t>
            </a:r>
          </a:p>
          <a:p>
            <a:pPr>
              <a:buNone/>
            </a:pPr>
            <a:r>
              <a:rPr lang="en-US" sz="2000" dirty="0" smtClean="0"/>
              <a:t>};</a:t>
            </a:r>
            <a:endParaRPr lang="en-US" sz="2000" dirty="0"/>
          </a:p>
        </p:txBody>
      </p:sp>
      <p:sp>
        <p:nvSpPr>
          <p:cNvPr id="4" name="Rectangle 3"/>
          <p:cNvSpPr/>
          <p:nvPr/>
        </p:nvSpPr>
        <p:spPr bwMode="auto">
          <a:xfrm>
            <a:off x="5715000" y="3048000"/>
            <a:ext cx="2057400" cy="3810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5" name="Rectangle 4"/>
          <p:cNvSpPr/>
          <p:nvPr/>
        </p:nvSpPr>
        <p:spPr bwMode="auto">
          <a:xfrm>
            <a:off x="3352800" y="3657600"/>
            <a:ext cx="2057400" cy="3810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6" name="Rectangle 5"/>
          <p:cNvSpPr/>
          <p:nvPr/>
        </p:nvSpPr>
        <p:spPr bwMode="auto">
          <a:xfrm>
            <a:off x="1371600" y="1981200"/>
            <a:ext cx="1447800" cy="457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7" name="Rectangle 6"/>
          <p:cNvSpPr/>
          <p:nvPr/>
        </p:nvSpPr>
        <p:spPr bwMode="auto">
          <a:xfrm>
            <a:off x="762000" y="4343400"/>
            <a:ext cx="3505200" cy="457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amond(in)">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amond(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amond(in)">
                                      <p:cBhvr>
                                        <p:cTn id="2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Text Placeholder 2"/>
          <p:cNvSpPr>
            <a:spLocks noGrp="1"/>
          </p:cNvSpPr>
          <p:nvPr>
            <p:ph type="body" sz="quarter" idx="10"/>
          </p:nvPr>
        </p:nvSpPr>
        <p:spPr>
          <a:xfrm>
            <a:off x="381000" y="1411552"/>
            <a:ext cx="8382000" cy="4271939"/>
          </a:xfrm>
        </p:spPr>
        <p:txBody>
          <a:bodyPr/>
          <a:lstStyle/>
          <a:p>
            <a:r>
              <a:rPr lang="en-US" dirty="0" smtClean="0"/>
              <a:t>Parsers expose an attribute specific to their type</a:t>
            </a:r>
          </a:p>
          <a:p>
            <a:pPr lvl="1"/>
            <a:r>
              <a:rPr lang="en-US" dirty="0" err="1" smtClean="0"/>
              <a:t>int</a:t>
            </a:r>
            <a:r>
              <a:rPr lang="en-US" dirty="0" smtClean="0"/>
              <a:t>_ 			→ 	</a:t>
            </a:r>
            <a:r>
              <a:rPr lang="en-US" dirty="0" err="1" smtClean="0"/>
              <a:t>int</a:t>
            </a:r>
            <a:endParaRPr lang="en-US" dirty="0" smtClean="0"/>
          </a:p>
          <a:p>
            <a:pPr lvl="1"/>
            <a:r>
              <a:rPr lang="en-US" dirty="0" smtClean="0"/>
              <a:t>char_ 			→ 	char</a:t>
            </a:r>
          </a:p>
          <a:p>
            <a:pPr lvl="1"/>
            <a:r>
              <a:rPr lang="en-US" dirty="0" smtClean="0"/>
              <a:t>*</a:t>
            </a:r>
            <a:r>
              <a:rPr lang="en-US" dirty="0" err="1" smtClean="0"/>
              <a:t>int</a:t>
            </a:r>
            <a:r>
              <a:rPr lang="en-US" dirty="0" smtClean="0"/>
              <a:t>_ 			→	std::vector&lt;</a:t>
            </a:r>
            <a:r>
              <a:rPr lang="en-US" dirty="0" err="1" smtClean="0"/>
              <a:t>int</a:t>
            </a:r>
            <a:r>
              <a:rPr lang="en-US" dirty="0" smtClean="0"/>
              <a:t>&gt;</a:t>
            </a:r>
          </a:p>
          <a:p>
            <a:pPr lvl="1"/>
            <a:r>
              <a:rPr lang="en-US" dirty="0" err="1" smtClean="0"/>
              <a:t>int</a:t>
            </a:r>
            <a:r>
              <a:rPr lang="en-US" dirty="0" smtClean="0"/>
              <a:t>_ &gt;&gt; char_	→ 	fusion::</a:t>
            </a:r>
            <a:r>
              <a:rPr lang="en-US" dirty="0" err="1" smtClean="0"/>
              <a:t>deque</a:t>
            </a:r>
            <a:r>
              <a:rPr lang="en-US" dirty="0" smtClean="0"/>
              <a:t>&lt;</a:t>
            </a:r>
            <a:r>
              <a:rPr lang="en-US" dirty="0" err="1" smtClean="0"/>
              <a:t>int</a:t>
            </a:r>
            <a:r>
              <a:rPr lang="en-US" dirty="0" smtClean="0"/>
              <a:t>, char&gt;</a:t>
            </a:r>
          </a:p>
          <a:p>
            <a:r>
              <a:rPr lang="en-US" dirty="0" smtClean="0"/>
              <a:t>Some parsers may have </a:t>
            </a:r>
            <a:r>
              <a:rPr lang="en-US" i="1" dirty="0" smtClean="0"/>
              <a:t>unused</a:t>
            </a:r>
            <a:r>
              <a:rPr lang="en-US" dirty="0" smtClean="0"/>
              <a:t> “don’t care” attributes</a:t>
            </a:r>
          </a:p>
          <a:p>
            <a:pPr lvl="1"/>
            <a:r>
              <a:rPr lang="en-US" dirty="0" smtClean="0"/>
              <a:t>literals: e.g. ‘z’, “hello”</a:t>
            </a:r>
          </a:p>
          <a:p>
            <a:pPr lvl="1"/>
            <a:r>
              <a:rPr lang="en-US" dirty="0" err="1" smtClean="0"/>
              <a:t>eps</a:t>
            </a:r>
            <a:r>
              <a:rPr lang="en-US" dirty="0" smtClean="0"/>
              <a:t>, </a:t>
            </a:r>
            <a:r>
              <a:rPr lang="en-US" dirty="0" err="1" smtClean="0"/>
              <a:t>eoi</a:t>
            </a:r>
            <a:r>
              <a:rPr lang="en-US" dirty="0" smtClean="0"/>
              <a:t>, predicates: e.g. !p, &amp;p</a:t>
            </a: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Categories</a:t>
            </a:r>
            <a:endParaRPr lang="en-US" dirty="0"/>
          </a:p>
        </p:txBody>
      </p:sp>
      <p:sp>
        <p:nvSpPr>
          <p:cNvPr id="3" name="Text Placeholder 2"/>
          <p:cNvSpPr>
            <a:spLocks noGrp="1"/>
          </p:cNvSpPr>
          <p:nvPr>
            <p:ph type="body" sz="quarter" idx="10"/>
          </p:nvPr>
        </p:nvSpPr>
        <p:spPr>
          <a:xfrm>
            <a:off x="381000" y="1411552"/>
            <a:ext cx="8382000" cy="3151632"/>
          </a:xfrm>
        </p:spPr>
        <p:txBody>
          <a:bodyPr/>
          <a:lstStyle/>
          <a:p>
            <a:r>
              <a:rPr lang="fr-FR" dirty="0" err="1" smtClean="0"/>
              <a:t>unused_attribute</a:t>
            </a:r>
            <a:r>
              <a:rPr lang="fr-FR" dirty="0" smtClean="0"/>
              <a:t>		</a:t>
            </a:r>
            <a:r>
              <a:rPr lang="fr-FR" dirty="0" err="1" smtClean="0"/>
              <a:t>unused</a:t>
            </a:r>
            <a:endParaRPr lang="fr-FR" dirty="0" smtClean="0"/>
          </a:p>
          <a:p>
            <a:r>
              <a:rPr lang="fr-FR" dirty="0" err="1" smtClean="0"/>
              <a:t>plain_attribute</a:t>
            </a:r>
            <a:r>
              <a:rPr lang="fr-FR" dirty="0" smtClean="0"/>
              <a:t>		</a:t>
            </a:r>
            <a:r>
              <a:rPr lang="fr-FR" dirty="0" err="1" smtClean="0"/>
              <a:t>int</a:t>
            </a:r>
            <a:r>
              <a:rPr lang="fr-FR" dirty="0" smtClean="0"/>
              <a:t>, char, double</a:t>
            </a:r>
          </a:p>
          <a:p>
            <a:r>
              <a:rPr lang="fr-FR" dirty="0" err="1" smtClean="0"/>
              <a:t>container_attribute</a:t>
            </a:r>
            <a:r>
              <a:rPr lang="fr-FR" dirty="0" smtClean="0"/>
              <a:t>		</a:t>
            </a:r>
            <a:r>
              <a:rPr lang="fr-FR" dirty="0" err="1" smtClean="0"/>
              <a:t>std</a:t>
            </a:r>
            <a:r>
              <a:rPr lang="fr-FR" dirty="0" smtClean="0"/>
              <a:t>::</a:t>
            </a:r>
            <a:r>
              <a:rPr lang="fr-FR" dirty="0" err="1" smtClean="0"/>
              <a:t>vector</a:t>
            </a:r>
            <a:r>
              <a:rPr lang="fr-FR" dirty="0" smtClean="0"/>
              <a:t>&lt;</a:t>
            </a:r>
            <a:r>
              <a:rPr lang="fr-FR" dirty="0" err="1" smtClean="0"/>
              <a:t>int</a:t>
            </a:r>
            <a:r>
              <a:rPr lang="fr-FR" dirty="0" smtClean="0"/>
              <a:t>&gt;</a:t>
            </a:r>
          </a:p>
          <a:p>
            <a:r>
              <a:rPr lang="fr-FR" dirty="0" err="1" smtClean="0"/>
              <a:t>tuple_attribute</a:t>
            </a:r>
            <a:r>
              <a:rPr lang="fr-FR" dirty="0" smtClean="0"/>
              <a:t>		fusion::</a:t>
            </a:r>
            <a:r>
              <a:rPr lang="fr-FR" dirty="0" err="1" smtClean="0"/>
              <a:t>list</a:t>
            </a:r>
            <a:r>
              <a:rPr lang="fr-FR" dirty="0" smtClean="0"/>
              <a:t>&lt;</a:t>
            </a:r>
            <a:r>
              <a:rPr lang="fr-FR" dirty="0" err="1" smtClean="0"/>
              <a:t>int</a:t>
            </a:r>
            <a:r>
              <a:rPr lang="fr-FR" dirty="0" smtClean="0"/>
              <a:t>, char&gt;</a:t>
            </a:r>
          </a:p>
          <a:p>
            <a:r>
              <a:rPr lang="fr-FR" dirty="0" err="1" smtClean="0"/>
              <a:t>variant_attribute</a:t>
            </a:r>
            <a:r>
              <a:rPr lang="fr-FR" dirty="0" smtClean="0"/>
              <a:t>		variant&lt;</a:t>
            </a:r>
            <a:r>
              <a:rPr lang="fr-FR" dirty="0" err="1" smtClean="0"/>
              <a:t>int</a:t>
            </a:r>
            <a:r>
              <a:rPr lang="fr-FR" dirty="0" smtClean="0"/>
              <a:t>, X&gt;</a:t>
            </a:r>
          </a:p>
          <a:p>
            <a:r>
              <a:rPr lang="fr-FR" dirty="0" err="1" smtClean="0"/>
              <a:t>optional_attribute</a:t>
            </a:r>
            <a:r>
              <a:rPr lang="fr-FR" dirty="0" smtClean="0"/>
              <a:t>		</a:t>
            </a:r>
            <a:r>
              <a:rPr lang="fr-FR" dirty="0" err="1" smtClean="0"/>
              <a:t>optional</a:t>
            </a:r>
            <a:r>
              <a:rPr lang="fr-FR" dirty="0" smtClean="0"/>
              <a:t>&lt;</a:t>
            </a:r>
            <a:r>
              <a:rPr lang="fr-FR" dirty="0" err="1" smtClean="0"/>
              <a:t>int</a:t>
            </a:r>
            <a:r>
              <a:rPr lang="fr-FR" dirty="0" smtClean="0"/>
              <a:t>&gt;</a:t>
            </a:r>
            <a:endParaRPr lang="en-US" dirty="0"/>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Propagation</a:t>
            </a:r>
            <a:endParaRPr lang="en-US" dirty="0"/>
          </a:p>
        </p:txBody>
      </p:sp>
      <p:sp>
        <p:nvSpPr>
          <p:cNvPr id="3" name="Text Placeholder 2"/>
          <p:cNvSpPr>
            <a:spLocks noGrp="1"/>
          </p:cNvSpPr>
          <p:nvPr>
            <p:ph type="body" sz="quarter" idx="10"/>
          </p:nvPr>
        </p:nvSpPr>
        <p:spPr>
          <a:xfrm>
            <a:off x="381000" y="1676400"/>
            <a:ext cx="8382000" cy="4222694"/>
          </a:xfrm>
        </p:spPr>
        <p:txBody>
          <a:bodyPr/>
          <a:lstStyle/>
          <a:p>
            <a:r>
              <a:rPr lang="en-US" sz="2400" dirty="0" smtClean="0"/>
              <a:t>Attribute Synthesis</a:t>
            </a:r>
          </a:p>
          <a:p>
            <a:pPr lvl="1"/>
            <a:r>
              <a:rPr lang="en-US" sz="2000" dirty="0" smtClean="0"/>
              <a:t>a -&gt; T, b -&gt; U 	 	→ 	(a &gt;&gt; b) -&gt; </a:t>
            </a:r>
            <a:r>
              <a:rPr lang="en-US" sz="2000" dirty="0" err="1" smtClean="0"/>
              <a:t>tuple</a:t>
            </a:r>
            <a:r>
              <a:rPr lang="en-US" sz="2000" dirty="0" smtClean="0"/>
              <a:t>&lt;T, U&gt;</a:t>
            </a:r>
            <a:br>
              <a:rPr lang="en-US" sz="2000" dirty="0" smtClean="0"/>
            </a:br>
            <a:endParaRPr lang="en-US" sz="2000" dirty="0" smtClean="0"/>
          </a:p>
          <a:p>
            <a:r>
              <a:rPr lang="en-US" sz="2400" dirty="0" smtClean="0"/>
              <a:t>Attribute Collapsing</a:t>
            </a:r>
          </a:p>
          <a:p>
            <a:pPr lvl="1"/>
            <a:r>
              <a:rPr lang="en-US" sz="2000" dirty="0" smtClean="0"/>
              <a:t>a -&gt; T, b -&gt;unused		→	T</a:t>
            </a:r>
          </a:p>
          <a:p>
            <a:pPr lvl="1"/>
            <a:r>
              <a:rPr lang="en-US" sz="2000" dirty="0" smtClean="0"/>
              <a:t>a -&gt; unused, b -&gt;U	→	U</a:t>
            </a:r>
          </a:p>
          <a:p>
            <a:pPr lvl="1"/>
            <a:r>
              <a:rPr lang="en-US" sz="2000" dirty="0" smtClean="0"/>
              <a:t>a -&gt; unused, b -&gt;unused	→	unused</a:t>
            </a:r>
            <a:br>
              <a:rPr lang="en-US" sz="2000" dirty="0" smtClean="0"/>
            </a:br>
            <a:endParaRPr lang="en-US" sz="2000" dirty="0" smtClean="0"/>
          </a:p>
          <a:p>
            <a:r>
              <a:rPr lang="en-US" sz="2400" dirty="0" smtClean="0"/>
              <a:t>Attribute Compatibility</a:t>
            </a:r>
          </a:p>
          <a:p>
            <a:pPr lvl="1"/>
            <a:r>
              <a:rPr lang="pt-BR" sz="2000" dirty="0" smtClean="0"/>
              <a:t>(a &gt;&gt; b) := vector&lt;T&gt;	</a:t>
            </a:r>
            <a:r>
              <a:rPr lang="en-US" sz="2000" dirty="0" smtClean="0"/>
              <a:t>→	</a:t>
            </a:r>
            <a:r>
              <a:rPr lang="pt-BR" sz="2000" dirty="0" smtClean="0"/>
              <a:t>a := T, b := T </a:t>
            </a:r>
            <a:br>
              <a:rPr lang="pt-BR" sz="2000" dirty="0" smtClean="0"/>
            </a:br>
            <a:r>
              <a:rPr lang="pt-BR" sz="2000" dirty="0" smtClean="0"/>
              <a:t>			</a:t>
            </a:r>
            <a:r>
              <a:rPr lang="en-US" sz="2000" dirty="0" smtClean="0"/>
              <a:t>→ 	a </a:t>
            </a:r>
            <a:r>
              <a:rPr lang="pt-BR" sz="2000" dirty="0" smtClean="0"/>
              <a:t>:=</a:t>
            </a:r>
            <a:r>
              <a:rPr lang="en-US" sz="2000" dirty="0" smtClean="0"/>
              <a:t> </a:t>
            </a:r>
            <a:r>
              <a:rPr lang="pt-BR" sz="2000" dirty="0" smtClean="0"/>
              <a:t>vector&lt;T&gt;, b := T</a:t>
            </a:r>
            <a:br>
              <a:rPr lang="pt-BR" sz="2000" dirty="0" smtClean="0"/>
            </a:br>
            <a:r>
              <a:rPr lang="pt-BR" sz="2000" dirty="0" smtClean="0"/>
              <a:t>			</a:t>
            </a:r>
            <a:r>
              <a:rPr lang="en-US" sz="2000" dirty="0" smtClean="0"/>
              <a:t>→ 	</a:t>
            </a:r>
            <a:r>
              <a:rPr lang="pt-BR" sz="2000" dirty="0" smtClean="0"/>
              <a:t>a := T, b := vector&lt;T&gt;</a:t>
            </a:r>
            <a:br>
              <a:rPr lang="pt-BR" sz="2000" dirty="0" smtClean="0"/>
            </a:br>
            <a:r>
              <a:rPr lang="pt-BR" sz="2000" dirty="0" smtClean="0"/>
              <a:t>			</a:t>
            </a:r>
            <a:r>
              <a:rPr lang="en-US" sz="2000" dirty="0" smtClean="0"/>
              <a:t>→ 	</a:t>
            </a:r>
            <a:r>
              <a:rPr lang="pt-BR" sz="2000" dirty="0" smtClean="0"/>
              <a:t>a := vector&lt;T&gt;, b := vector&lt;T&gt; </a:t>
            </a:r>
          </a:p>
        </p:txBody>
      </p:sp>
      <p:sp>
        <p:nvSpPr>
          <p:cNvPr id="4" name="TextBox 3"/>
          <p:cNvSpPr txBox="1"/>
          <p:nvPr/>
        </p:nvSpPr>
        <p:spPr>
          <a:xfrm>
            <a:off x="3581400" y="838200"/>
            <a:ext cx="1524000" cy="707886"/>
          </a:xfrm>
          <a:prstGeom prst="rect">
            <a:avLst/>
          </a:prstGeom>
          <a:noFill/>
        </p:spPr>
        <p:txBody>
          <a:bodyPr wrap="square" rtlCol="0">
            <a:spAutoFit/>
          </a:bodyPr>
          <a:lstStyle/>
          <a:p>
            <a:pPr marL="0" lvl="1"/>
            <a:r>
              <a:rPr lang="en-US" sz="4000" dirty="0" smtClean="0"/>
              <a:t>a &gt;&gt; b</a:t>
            </a: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a:t>
            </a:r>
            <a:r>
              <a:rPr lang="en-US" dirty="0" err="1" smtClean="0"/>
              <a:t>nused_type</a:t>
            </a:r>
            <a:endParaRPr lang="en-US" dirty="0"/>
          </a:p>
        </p:txBody>
      </p:sp>
      <p:sp>
        <p:nvSpPr>
          <p:cNvPr id="3" name="Text Placeholder 2"/>
          <p:cNvSpPr>
            <a:spLocks noGrp="1"/>
          </p:cNvSpPr>
          <p:nvPr>
            <p:ph type="body" sz="quarter" idx="10"/>
          </p:nvPr>
        </p:nvSpPr>
        <p:spPr>
          <a:xfrm>
            <a:off x="381000" y="1143000"/>
            <a:ext cx="8382000" cy="5355312"/>
          </a:xfrm>
        </p:spPr>
        <p:txBody>
          <a:bodyPr/>
          <a:lstStyle/>
          <a:p>
            <a:pPr>
              <a:buNone/>
            </a:pPr>
            <a:r>
              <a:rPr lang="en-US" sz="2000" dirty="0" err="1" smtClean="0"/>
              <a:t>struct</a:t>
            </a:r>
            <a:r>
              <a:rPr lang="en-US" sz="2000" dirty="0" smtClean="0"/>
              <a:t> </a:t>
            </a:r>
            <a:r>
              <a:rPr lang="en-US" sz="2000" dirty="0" err="1" smtClean="0"/>
              <a:t>unused_type</a:t>
            </a:r>
            <a:endParaRPr lang="en-US" sz="2000" dirty="0" smtClean="0"/>
          </a:p>
          <a:p>
            <a:pPr>
              <a:buNone/>
            </a:pPr>
            <a:r>
              <a:rPr lang="en-US" sz="2000" dirty="0" smtClean="0"/>
              <a:t>{</a:t>
            </a:r>
          </a:p>
          <a:p>
            <a:pPr>
              <a:buNone/>
            </a:pPr>
            <a:r>
              <a:rPr lang="en-US" sz="2000" dirty="0" smtClean="0"/>
              <a:t>    </a:t>
            </a:r>
            <a:r>
              <a:rPr lang="en-US" sz="2000" dirty="0" err="1" smtClean="0"/>
              <a:t>unused_type</a:t>
            </a:r>
            <a:r>
              <a:rPr lang="en-US" sz="2000" dirty="0" smtClean="0"/>
              <a:t>() {}</a:t>
            </a:r>
          </a:p>
          <a:p>
            <a:pPr>
              <a:buNone/>
            </a:pPr>
            <a:endParaRPr lang="en-US" sz="2000" dirty="0" smtClean="0"/>
          </a:p>
          <a:p>
            <a:pPr>
              <a:buNone/>
            </a:pPr>
            <a:r>
              <a:rPr lang="en-US" sz="2000" dirty="0" smtClean="0"/>
              <a:t>    template &lt;</a:t>
            </a:r>
            <a:r>
              <a:rPr lang="en-US" sz="2000" dirty="0" err="1" smtClean="0"/>
              <a:t>typename</a:t>
            </a:r>
            <a:r>
              <a:rPr lang="en-US" sz="2000" dirty="0" smtClean="0"/>
              <a:t> T&gt;</a:t>
            </a:r>
          </a:p>
          <a:p>
            <a:pPr>
              <a:buNone/>
            </a:pPr>
            <a:r>
              <a:rPr lang="en-US" sz="2000" dirty="0" smtClean="0"/>
              <a:t>    </a:t>
            </a:r>
            <a:r>
              <a:rPr lang="en-US" sz="2000" dirty="0" err="1" smtClean="0"/>
              <a:t>unused_type</a:t>
            </a:r>
            <a:r>
              <a:rPr lang="en-US" sz="2000" dirty="0" smtClean="0"/>
              <a:t>(T const&amp;) {}</a:t>
            </a:r>
          </a:p>
          <a:p>
            <a:pPr>
              <a:buNone/>
            </a:pPr>
            <a:endParaRPr lang="en-US" sz="2000" dirty="0" smtClean="0"/>
          </a:p>
          <a:p>
            <a:pPr>
              <a:buNone/>
            </a:pPr>
            <a:r>
              <a:rPr lang="en-US" sz="2000" dirty="0" smtClean="0"/>
              <a:t>    template &lt;</a:t>
            </a:r>
            <a:r>
              <a:rPr lang="en-US" sz="2000" dirty="0" err="1" smtClean="0"/>
              <a:t>typename</a:t>
            </a:r>
            <a:r>
              <a:rPr lang="en-US" sz="2000" dirty="0" smtClean="0"/>
              <a:t> T&gt;</a:t>
            </a:r>
          </a:p>
          <a:p>
            <a:pPr>
              <a:buNone/>
            </a:pPr>
            <a:r>
              <a:rPr lang="en-US" sz="2000" dirty="0" smtClean="0"/>
              <a:t>    </a:t>
            </a:r>
            <a:r>
              <a:rPr lang="en-US" sz="2000" dirty="0" err="1" smtClean="0"/>
              <a:t>unused_type</a:t>
            </a:r>
            <a:r>
              <a:rPr lang="en-US" sz="2000" dirty="0" smtClean="0"/>
              <a:t> const&amp; operator=(T const&amp;) const { return *this; }</a:t>
            </a:r>
          </a:p>
          <a:p>
            <a:pPr>
              <a:buNone/>
            </a:pPr>
            <a:endParaRPr lang="en-US" sz="2000" dirty="0" smtClean="0"/>
          </a:p>
          <a:p>
            <a:pPr>
              <a:buNone/>
            </a:pPr>
            <a:r>
              <a:rPr lang="en-US" sz="2000" dirty="0" smtClean="0"/>
              <a:t>    template &lt;</a:t>
            </a:r>
            <a:r>
              <a:rPr lang="en-US" sz="2000" dirty="0" err="1" smtClean="0"/>
              <a:t>typename</a:t>
            </a:r>
            <a:r>
              <a:rPr lang="en-US" sz="2000" dirty="0" smtClean="0"/>
              <a:t> T&gt;</a:t>
            </a:r>
          </a:p>
          <a:p>
            <a:pPr>
              <a:buNone/>
            </a:pPr>
            <a:r>
              <a:rPr lang="en-US" sz="2000" dirty="0" smtClean="0"/>
              <a:t>    </a:t>
            </a:r>
            <a:r>
              <a:rPr lang="en-US" sz="2000" dirty="0" err="1" smtClean="0"/>
              <a:t>unused_type</a:t>
            </a:r>
            <a:r>
              <a:rPr lang="en-US" sz="2000" dirty="0" smtClean="0"/>
              <a:t>&amp; operator=(T const&amp;) { return *this; }</a:t>
            </a:r>
          </a:p>
          <a:p>
            <a:pPr>
              <a:buNone/>
            </a:pPr>
            <a:endParaRPr lang="en-US" sz="2000" dirty="0" smtClean="0"/>
          </a:p>
          <a:p>
            <a:pPr>
              <a:buNone/>
            </a:pPr>
            <a:r>
              <a:rPr lang="en-US" sz="2000" dirty="0" smtClean="0"/>
              <a:t>    </a:t>
            </a:r>
            <a:r>
              <a:rPr lang="en-US" sz="2000" dirty="0" err="1" smtClean="0"/>
              <a:t>unused_type</a:t>
            </a:r>
            <a:r>
              <a:rPr lang="en-US" sz="2000" dirty="0" smtClean="0"/>
              <a:t> const&amp; operator=(</a:t>
            </a:r>
            <a:r>
              <a:rPr lang="en-US" sz="2000" dirty="0" err="1" smtClean="0"/>
              <a:t>unused_type</a:t>
            </a:r>
            <a:r>
              <a:rPr lang="en-US" sz="2000" dirty="0" smtClean="0"/>
              <a:t> const&amp;) const { return *this; }</a:t>
            </a:r>
          </a:p>
          <a:p>
            <a:pPr>
              <a:buNone/>
            </a:pPr>
            <a:r>
              <a:rPr lang="en-US" sz="2000" dirty="0" smtClean="0"/>
              <a:t>    </a:t>
            </a:r>
            <a:r>
              <a:rPr lang="en-US" sz="2000" dirty="0" err="1" smtClean="0"/>
              <a:t>unused_type</a:t>
            </a:r>
            <a:r>
              <a:rPr lang="en-US" sz="2000" dirty="0" smtClean="0"/>
              <a:t>&amp; operator=(</a:t>
            </a:r>
            <a:r>
              <a:rPr lang="en-US" sz="2000" dirty="0" err="1" smtClean="0"/>
              <a:t>unused_type</a:t>
            </a:r>
            <a:r>
              <a:rPr lang="en-US" sz="2000" dirty="0" smtClean="0"/>
              <a:t> const&amp;) { return *this; }</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 Refined</a:t>
            </a:r>
            <a:endParaRPr lang="en-US" dirty="0"/>
          </a:p>
        </p:txBody>
      </p:sp>
      <p:sp>
        <p:nvSpPr>
          <p:cNvPr id="3" name="Text Placeholder 2"/>
          <p:cNvSpPr>
            <a:spLocks noGrp="1"/>
          </p:cNvSpPr>
          <p:nvPr>
            <p:ph type="body" sz="quarter" idx="10"/>
          </p:nvPr>
        </p:nvSpPr>
        <p:spPr>
          <a:xfrm>
            <a:off x="4724400" y="1143000"/>
            <a:ext cx="4191000" cy="4284250"/>
          </a:xfrm>
        </p:spPr>
        <p:txBody>
          <a:bodyPr/>
          <a:lstStyle/>
          <a:p>
            <a:pPr>
              <a:buNone/>
            </a:pPr>
            <a:endParaRPr lang="en-US" sz="1600" dirty="0" smtClean="0"/>
          </a:p>
          <a:p>
            <a:pPr>
              <a:buNone/>
            </a:pPr>
            <a:r>
              <a:rPr lang="en-US" sz="1600" dirty="0" smtClean="0"/>
              <a:t>    T&amp; get(</a:t>
            </a:r>
            <a:r>
              <a:rPr lang="en-US" sz="1600" dirty="0" err="1" smtClean="0"/>
              <a:t>mpl</a:t>
            </a:r>
            <a:r>
              <a:rPr lang="en-US" sz="1600" dirty="0" smtClean="0"/>
              <a:t>::identity&lt;ID&gt;) const</a:t>
            </a:r>
          </a:p>
          <a:p>
            <a:pPr>
              <a:buNone/>
            </a:pPr>
            <a:r>
              <a:rPr lang="en-US" sz="1600" dirty="0" smtClean="0"/>
              <a:t>    {</a:t>
            </a:r>
          </a:p>
          <a:p>
            <a:pPr>
              <a:buNone/>
            </a:pPr>
            <a:r>
              <a:rPr lang="en-US" sz="1600" dirty="0" smtClean="0"/>
              <a:t>        return </a:t>
            </a:r>
            <a:r>
              <a:rPr lang="en-US" sz="1600" dirty="0" err="1" smtClean="0"/>
              <a:t>val</a:t>
            </a:r>
            <a:r>
              <a:rPr lang="en-US" sz="1600" dirty="0" smtClean="0"/>
              <a:t>;</a:t>
            </a:r>
          </a:p>
          <a:p>
            <a:pPr>
              <a:buNone/>
            </a:pPr>
            <a:r>
              <a:rPr lang="en-US" sz="1600" dirty="0" smtClean="0"/>
              <a:t>    }</a:t>
            </a:r>
          </a:p>
          <a:p>
            <a:pPr>
              <a:buNone/>
            </a:pPr>
            <a:endParaRPr lang="en-US" sz="1600" dirty="0" smtClean="0"/>
          </a:p>
          <a:p>
            <a:pPr>
              <a:buNone/>
            </a:pPr>
            <a:r>
              <a:rPr lang="en-US" sz="1600" dirty="0" smtClean="0"/>
              <a:t>    template &lt;</a:t>
            </a:r>
            <a:r>
              <a:rPr lang="en-US" sz="1600" dirty="0" err="1" smtClean="0"/>
              <a:t>typename</a:t>
            </a:r>
            <a:r>
              <a:rPr lang="en-US" sz="1600" dirty="0" smtClean="0"/>
              <a:t> ID_&gt;</a:t>
            </a:r>
          </a:p>
          <a:p>
            <a:pPr>
              <a:buNone/>
            </a:pPr>
            <a:r>
              <a:rPr lang="en-US" sz="1600" dirty="0" smtClean="0"/>
              <a:t>    </a:t>
            </a:r>
            <a:r>
              <a:rPr lang="en-US" sz="1600" dirty="0" err="1" smtClean="0"/>
              <a:t>typename</a:t>
            </a:r>
            <a:r>
              <a:rPr lang="en-US" sz="1600" dirty="0" smtClean="0"/>
              <a:t> Next::template </a:t>
            </a:r>
            <a:r>
              <a:rPr lang="en-US" sz="1600" dirty="0" err="1" smtClean="0"/>
              <a:t>get_result</a:t>
            </a:r>
            <a:r>
              <a:rPr lang="en-US" sz="1600" dirty="0" smtClean="0"/>
              <a:t>&lt;ID_&gt;::type</a:t>
            </a:r>
          </a:p>
          <a:p>
            <a:pPr>
              <a:buNone/>
            </a:pPr>
            <a:r>
              <a:rPr lang="en-US" sz="1600" dirty="0" smtClean="0"/>
              <a:t>    get(ID_ id) const</a:t>
            </a:r>
          </a:p>
          <a:p>
            <a:pPr>
              <a:buNone/>
            </a:pPr>
            <a:r>
              <a:rPr lang="en-US" sz="1600" dirty="0" smtClean="0"/>
              <a:t>    {</a:t>
            </a:r>
          </a:p>
          <a:p>
            <a:pPr>
              <a:buNone/>
            </a:pPr>
            <a:r>
              <a:rPr lang="en-US" sz="1600" dirty="0" smtClean="0"/>
              <a:t>        return </a:t>
            </a:r>
            <a:r>
              <a:rPr lang="en-US" sz="1600" dirty="0" err="1" smtClean="0"/>
              <a:t>next.get</a:t>
            </a:r>
            <a:r>
              <a:rPr lang="en-US" sz="1600" dirty="0" smtClean="0"/>
              <a:t>(id);</a:t>
            </a:r>
          </a:p>
          <a:p>
            <a:pPr>
              <a:buNone/>
            </a:pPr>
            <a:r>
              <a:rPr lang="en-US" sz="1600" dirty="0" smtClean="0"/>
              <a:t>    }</a:t>
            </a:r>
          </a:p>
          <a:p>
            <a:pPr>
              <a:buNone/>
            </a:pPr>
            <a:endParaRPr lang="en-US" sz="1600" dirty="0" smtClean="0"/>
          </a:p>
          <a:p>
            <a:pPr>
              <a:buNone/>
            </a:pPr>
            <a:r>
              <a:rPr lang="en-US" sz="1600" dirty="0" smtClean="0"/>
              <a:t>    T&amp; </a:t>
            </a:r>
            <a:r>
              <a:rPr lang="en-US" sz="1600" dirty="0" err="1" smtClean="0"/>
              <a:t>val</a:t>
            </a:r>
            <a:r>
              <a:rPr lang="en-US" sz="1600" dirty="0" smtClean="0"/>
              <a:t>;</a:t>
            </a:r>
          </a:p>
          <a:p>
            <a:pPr>
              <a:buNone/>
            </a:pPr>
            <a:r>
              <a:rPr lang="en-US" sz="1600" dirty="0" smtClean="0"/>
              <a:t>    Next const&amp; next;</a:t>
            </a:r>
          </a:p>
          <a:p>
            <a:pPr>
              <a:buNone/>
            </a:pPr>
            <a:r>
              <a:rPr lang="en-US" sz="1600" dirty="0" smtClean="0"/>
              <a:t>};</a:t>
            </a:r>
          </a:p>
        </p:txBody>
      </p:sp>
      <p:sp>
        <p:nvSpPr>
          <p:cNvPr id="4" name="Text Placeholder 2"/>
          <p:cNvSpPr txBox="1">
            <a:spLocks/>
          </p:cNvSpPr>
          <p:nvPr/>
        </p:nvSpPr>
        <p:spPr>
          <a:xfrm>
            <a:off x="533400" y="1143000"/>
            <a:ext cx="4191000" cy="553997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template &lt;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ID,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T, </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1600" dirty="0" smtClean="0"/>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Next =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unused_type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&gt;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struct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context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context(T&amp;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val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Next const&amp; next)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val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val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next(next) {}</a:t>
            </a:r>
          </a:p>
          <a:p>
            <a:pPr marL="396875" marR="0" lvl="0" indent="-396875" algn="l" defTabSz="914363" rtl="0" eaLnBrk="1" fontAlgn="auto" latinLnBrk="0" hangingPunct="1">
              <a:lnSpc>
                <a:spcPct val="90000"/>
              </a:lnSpc>
              <a:spcBef>
                <a:spcPct val="20000"/>
              </a:spcBef>
              <a:spcAft>
                <a:spcPts val="0"/>
              </a:spcAft>
              <a:buClrTx/>
              <a:buSzTx/>
              <a:buFontTx/>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template &lt;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ID_, </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1600" dirty="0" smtClean="0"/>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Unused = void&gt;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struct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get_result</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typedef</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Next::template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get_result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&lt;ID_&gt;::type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396875" marR="0" lvl="0" indent="-396875" algn="l" defTabSz="914363" rtl="0" eaLnBrk="1" fontAlgn="auto" latinLnBrk="0" hangingPunct="1">
              <a:lnSpc>
                <a:spcPct val="90000"/>
              </a:lnSpc>
              <a:spcBef>
                <a:spcPct val="20000"/>
              </a:spcBef>
              <a:spcAft>
                <a:spcPts val="0"/>
              </a:spcAft>
              <a:buClrTx/>
              <a:buSzTx/>
              <a:buFontTx/>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template &lt;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Unused&gt;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struct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get_result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mpl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::identity&lt;ID&gt;, Unused&gt;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typedef</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T&amp; type;</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396875" marR="0" lvl="0" indent="-396875" algn="l" defTabSz="914363" rtl="0" eaLnBrk="1" fontAlgn="auto" latinLnBrk="0" hangingPunct="1">
              <a:lnSpc>
                <a:spcPct val="90000"/>
              </a:lnSpc>
              <a:spcBef>
                <a:spcPct val="20000"/>
              </a:spcBef>
              <a:spcAft>
                <a:spcPts val="0"/>
              </a:spcAft>
              <a:buClrTx/>
              <a:buSzTx/>
              <a:buFontTx/>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 Refined</a:t>
            </a:r>
            <a:endParaRPr lang="en-US" dirty="0"/>
          </a:p>
        </p:txBody>
      </p:sp>
      <p:sp>
        <p:nvSpPr>
          <p:cNvPr id="4" name="Text Placeholder 2"/>
          <p:cNvSpPr txBox="1">
            <a:spLocks/>
          </p:cNvSpPr>
          <p:nvPr/>
        </p:nvSpPr>
        <p:spPr>
          <a:xfrm>
            <a:off x="533400" y="1143000"/>
            <a:ext cx="7924800" cy="2659190"/>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1600" dirty="0" smtClean="0"/>
              <a:t>// </a:t>
            </a:r>
            <a:r>
              <a:rPr lang="en-US" sz="1600" dirty="0" err="1" smtClean="0"/>
              <a:t>unused_type</a:t>
            </a:r>
            <a:r>
              <a:rPr lang="en-US" sz="1600" dirty="0" smtClean="0"/>
              <a:t> can also masquerade as an empty context (see context.hpp)</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template &lt;</a:t>
            </a:r>
            <a:r>
              <a:rPr lang="en-US" sz="1600" dirty="0" err="1" smtClean="0"/>
              <a:t>typename</a:t>
            </a:r>
            <a:r>
              <a:rPr lang="en-US" sz="1600" dirty="0" smtClean="0"/>
              <a:t> ID&gt;</a:t>
            </a:r>
          </a:p>
          <a:p>
            <a:pPr marL="396875" lvl="0" indent="-396875" defTabSz="914363">
              <a:lnSpc>
                <a:spcPct val="90000"/>
              </a:lnSpc>
              <a:spcBef>
                <a:spcPct val="20000"/>
              </a:spcBef>
            </a:pPr>
            <a:r>
              <a:rPr lang="en-US" sz="1600" dirty="0" err="1" smtClean="0"/>
              <a:t>struct</a:t>
            </a:r>
            <a:r>
              <a:rPr lang="en-US" sz="1600" dirty="0" smtClean="0"/>
              <a:t> </a:t>
            </a:r>
            <a:r>
              <a:rPr lang="en-US" sz="1600" dirty="0" err="1" smtClean="0"/>
              <a:t>get_result</a:t>
            </a:r>
            <a:r>
              <a:rPr lang="en-US" sz="1600" dirty="0" smtClean="0"/>
              <a:t> : </a:t>
            </a:r>
            <a:r>
              <a:rPr lang="en-US" sz="1600" dirty="0" err="1" smtClean="0"/>
              <a:t>mpl</a:t>
            </a:r>
            <a:r>
              <a:rPr lang="en-US" sz="1600" dirty="0" smtClean="0"/>
              <a:t>::identity&lt;</a:t>
            </a:r>
            <a:r>
              <a:rPr lang="en-US" sz="1600" dirty="0" err="1" smtClean="0"/>
              <a:t>unused_type</a:t>
            </a:r>
            <a:r>
              <a:rPr lang="en-US" sz="1600" dirty="0" smtClean="0"/>
              <a:t>&gt; {};</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template &lt;</a:t>
            </a:r>
            <a:r>
              <a:rPr lang="en-US" sz="1600" dirty="0" err="1" smtClean="0"/>
              <a:t>typename</a:t>
            </a:r>
            <a:r>
              <a:rPr lang="en-US" sz="1600" dirty="0" smtClean="0"/>
              <a:t> ID&gt;</a:t>
            </a:r>
          </a:p>
          <a:p>
            <a:pPr marL="396875" lvl="0" indent="-396875" defTabSz="914363">
              <a:lnSpc>
                <a:spcPct val="90000"/>
              </a:lnSpc>
              <a:spcBef>
                <a:spcPct val="20000"/>
              </a:spcBef>
            </a:pPr>
            <a:r>
              <a:rPr lang="en-US" sz="1600" dirty="0" err="1" smtClean="0"/>
              <a:t>unused_type</a:t>
            </a:r>
            <a:r>
              <a:rPr lang="en-US" sz="1600" dirty="0" smtClean="0"/>
              <a:t> get(ID) const</a:t>
            </a:r>
          </a:p>
          <a:p>
            <a:pPr marL="396875" lvl="0" indent="-396875" defTabSz="914363">
              <a:lnSpc>
                <a:spcPct val="90000"/>
              </a:lnSpc>
              <a:spcBef>
                <a:spcPct val="20000"/>
              </a:spcBef>
            </a:pPr>
            <a:r>
              <a:rPr lang="en-US" sz="1600" dirty="0" smtClean="0"/>
              <a:t>{</a:t>
            </a:r>
          </a:p>
          <a:p>
            <a:pPr marL="396875" lvl="0" indent="-396875" defTabSz="914363">
              <a:lnSpc>
                <a:spcPct val="90000"/>
              </a:lnSpc>
              <a:spcBef>
                <a:spcPct val="20000"/>
              </a:spcBef>
            </a:pPr>
            <a:r>
              <a:rPr lang="en-US" sz="1600" dirty="0" smtClean="0"/>
              <a:t>    return </a:t>
            </a:r>
            <a:r>
              <a:rPr lang="en-US" sz="1600" dirty="0" err="1" smtClean="0"/>
              <a:t>unused_type</a:t>
            </a:r>
            <a:r>
              <a:rPr lang="en-US" sz="1600" dirty="0" smtClean="0"/>
              <a:t>();</a:t>
            </a:r>
          </a:p>
          <a:p>
            <a:pPr marL="396875" lvl="0" indent="-396875" defTabSz="914363">
              <a:lnSpc>
                <a:spcPct val="90000"/>
              </a:lnSpc>
              <a:spcBef>
                <a:spcPct val="20000"/>
              </a:spcBef>
            </a:pPr>
            <a:r>
              <a:rPr lang="en-US" sz="1600" dirty="0" smtClean="0"/>
              <a:t>}</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kip_over</a:t>
            </a:r>
            <a:endParaRPr lang="en-US" dirty="0"/>
          </a:p>
        </p:txBody>
      </p:sp>
      <p:sp>
        <p:nvSpPr>
          <p:cNvPr id="3" name="Text Placeholder 2"/>
          <p:cNvSpPr>
            <a:spLocks noGrp="1"/>
          </p:cNvSpPr>
          <p:nvPr>
            <p:ph type="body" sz="quarter" idx="10"/>
          </p:nvPr>
        </p:nvSpPr>
        <p:spPr>
          <a:xfrm>
            <a:off x="381000" y="1143000"/>
            <a:ext cx="8382000" cy="1969770"/>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Context&gt;</a:t>
            </a:r>
          </a:p>
          <a:p>
            <a:pPr>
              <a:buNone/>
            </a:pPr>
            <a:r>
              <a:rPr lang="en-US" sz="2000" dirty="0" smtClean="0"/>
              <a:t>inline void </a:t>
            </a:r>
            <a:r>
              <a:rPr lang="en-US" sz="2000" dirty="0" err="1" smtClean="0"/>
              <a:t>skip_over</a:t>
            </a:r>
            <a:r>
              <a:rPr lang="en-US" sz="2000" dirty="0" smtClean="0"/>
              <a:t>(</a:t>
            </a:r>
          </a:p>
          <a:p>
            <a:pPr>
              <a:buNone/>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 Context const&amp; context)</a:t>
            </a:r>
          </a:p>
          <a:p>
            <a:pPr>
              <a:buNone/>
            </a:pPr>
            <a:r>
              <a:rPr lang="en-US" sz="2000" dirty="0" smtClean="0"/>
              <a:t>{</a:t>
            </a:r>
          </a:p>
          <a:p>
            <a:pPr>
              <a:buNone/>
            </a:pPr>
            <a:r>
              <a:rPr lang="en-US" sz="2000" dirty="0" smtClean="0"/>
              <a:t>    detail::</a:t>
            </a:r>
            <a:r>
              <a:rPr lang="en-US" sz="2000" dirty="0" err="1" smtClean="0"/>
              <a:t>skip_over</a:t>
            </a:r>
            <a:r>
              <a:rPr lang="en-US" sz="2000" dirty="0" smtClean="0"/>
              <a:t>(first, last, spirit::get&lt;</a:t>
            </a:r>
            <a:r>
              <a:rPr lang="en-US" sz="2000" dirty="0" err="1" smtClean="0"/>
              <a:t>skipper_tag</a:t>
            </a:r>
            <a:r>
              <a:rPr lang="en-US" sz="2000" dirty="0" smtClean="0"/>
              <a:t>&gt;(context));</a:t>
            </a:r>
          </a:p>
          <a:p>
            <a:pPr>
              <a:buNone/>
            </a:pPr>
            <a:r>
              <a:rPr lang="en-US" sz="2000" dirty="0" smtClean="0"/>
              <a:t>}</a:t>
            </a:r>
          </a:p>
        </p:txBody>
      </p:sp>
      <p:sp>
        <p:nvSpPr>
          <p:cNvPr id="4" name="Text Placeholder 2"/>
          <p:cNvSpPr txBox="1">
            <a:spLocks/>
          </p:cNvSpPr>
          <p:nvPr/>
        </p:nvSpPr>
        <p:spPr>
          <a:xfrm>
            <a:off x="381000" y="3810000"/>
            <a:ext cx="8382000" cy="2308324"/>
          </a:xfrm>
          <a:prstGeom prst="rect">
            <a:avLst/>
          </a:prstGeom>
        </p:spPr>
        <p:txBody>
          <a:bodyPr vert="horz" lIns="0" tIns="0" rIns="0" bIns="0" rtlCol="0">
            <a:spAutoFit/>
          </a:bodyPr>
          <a:lstStyle/>
          <a:p>
            <a:pPr marL="396875" lvl="0" indent="-396875" defTabSz="914363">
              <a:lnSpc>
                <a:spcPct val="90000"/>
              </a:lnSpc>
              <a:spcBef>
                <a:spcPct val="20000"/>
              </a:spcBef>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Skipper&gt;</a:t>
            </a:r>
          </a:p>
          <a:p>
            <a:pPr marL="396875" lvl="0" indent="-396875" defTabSz="914363">
              <a:lnSpc>
                <a:spcPct val="90000"/>
              </a:lnSpc>
              <a:spcBef>
                <a:spcPct val="20000"/>
              </a:spcBef>
            </a:pPr>
            <a:r>
              <a:rPr lang="en-US" sz="2000" dirty="0" smtClean="0"/>
              <a:t>inline void </a:t>
            </a:r>
            <a:r>
              <a:rPr lang="en-US" sz="2000" dirty="0" err="1" smtClean="0"/>
              <a:t>skip_over</a:t>
            </a:r>
            <a:r>
              <a:rPr lang="en-US" sz="2000" dirty="0" smtClean="0"/>
              <a:t>(</a:t>
            </a:r>
          </a:p>
          <a:p>
            <a:pPr marL="396875" lvl="0" indent="-396875" defTabSz="914363">
              <a:lnSpc>
                <a:spcPct val="90000"/>
              </a:lnSpc>
              <a:spcBef>
                <a:spcPct val="20000"/>
              </a:spcBef>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 Skipper const&amp; skipper)</a:t>
            </a:r>
          </a:p>
          <a:p>
            <a:pPr marL="396875" lvl="0" indent="-396875" defTabSz="914363">
              <a:lnSpc>
                <a:spcPct val="90000"/>
              </a:lnSpc>
              <a:spcBef>
                <a:spcPct val="20000"/>
              </a:spcBef>
            </a:pPr>
            <a:r>
              <a:rPr lang="en-US" sz="2000" dirty="0" smtClean="0"/>
              <a:t>{</a:t>
            </a:r>
          </a:p>
          <a:p>
            <a:pPr marL="396875" lvl="0" indent="-396875" defTabSz="914363">
              <a:lnSpc>
                <a:spcPct val="90000"/>
              </a:lnSpc>
              <a:spcBef>
                <a:spcPct val="20000"/>
              </a:spcBef>
            </a:pPr>
            <a:r>
              <a:rPr lang="en-US" sz="2000" dirty="0" smtClean="0"/>
              <a:t>    while (first != last &amp;&amp; </a:t>
            </a:r>
            <a:r>
              <a:rPr lang="en-US" sz="2000" dirty="0" err="1" smtClean="0"/>
              <a:t>skipper.parse</a:t>
            </a:r>
            <a:r>
              <a:rPr lang="en-US" sz="2000" dirty="0" smtClean="0"/>
              <a:t>(first, last, unused, unused))</a:t>
            </a:r>
          </a:p>
          <a:p>
            <a:pPr marL="396875" lvl="0" indent="-396875" defTabSz="914363">
              <a:lnSpc>
                <a:spcPct val="90000"/>
              </a:lnSpc>
              <a:spcBef>
                <a:spcPct val="20000"/>
              </a:spcBef>
            </a:pPr>
            <a:r>
              <a:rPr lang="en-US" sz="2000" dirty="0" smtClean="0"/>
              <a:t>        /***/;</a:t>
            </a:r>
          </a:p>
          <a:p>
            <a:pPr marL="396875" lvl="0" indent="-396875" defTabSz="914363">
              <a:lnSpc>
                <a:spcPct val="90000"/>
              </a:lnSpc>
              <a:spcBef>
                <a:spcPct val="20000"/>
              </a:spcBef>
            </a:pPr>
            <a:r>
              <a:rPr lang="en-US" sz="2000" dirty="0" smtClean="0"/>
              <a: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 calcmode="lin" valueType="num">
                                      <p:cBhvr additive="base">
                                        <p:cTn id="3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 calcmode="lin" valueType="num">
                                      <p:cBhvr additive="base">
                                        <p:cTn id="3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 calcmode="lin" valueType="num">
                                      <p:cBhvr additive="base">
                                        <p:cTn id="4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 calcmode="lin" valueType="num">
                                      <p:cBhvr additive="base">
                                        <p:cTn id="4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anim calcmode="lin" valueType="num">
                                      <p:cBhvr additive="base">
                                        <p:cTn id="4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5" end="5"/>
                                            </p:txEl>
                                          </p:spTgt>
                                        </p:tgtEl>
                                        <p:attrNameLst>
                                          <p:attrName>style.visibility</p:attrName>
                                        </p:attrNameLst>
                                      </p:cBhvr>
                                      <p:to>
                                        <p:strVal val="visible"/>
                                      </p:to>
                                    </p:set>
                                    <p:anim calcmode="lin" valueType="num">
                                      <p:cBhvr additive="base">
                                        <p:cTn id="5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anim calcmode="lin" valueType="num">
                                      <p:cBhvr additive="base">
                                        <p:cTn id="5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 </a:t>
            </a:r>
            <a:r>
              <a:rPr lang="en-US" dirty="0" err="1" smtClean="0"/>
              <a:t>Combinator</a:t>
            </a:r>
            <a:endParaRPr lang="en-US" dirty="0"/>
          </a:p>
        </p:txBody>
      </p:sp>
      <p:sp>
        <p:nvSpPr>
          <p:cNvPr id="3" name="Text Placeholder 2"/>
          <p:cNvSpPr>
            <a:spLocks noGrp="1"/>
          </p:cNvSpPr>
          <p:nvPr>
            <p:ph type="body" sz="quarter" idx="10"/>
          </p:nvPr>
        </p:nvSpPr>
        <p:spPr>
          <a:xfrm>
            <a:off x="381000" y="1411552"/>
            <a:ext cx="8382000" cy="4875181"/>
          </a:xfrm>
        </p:spPr>
        <p:txBody>
          <a:bodyPr/>
          <a:lstStyle/>
          <a:p>
            <a:r>
              <a:rPr lang="en-US" dirty="0" smtClean="0"/>
              <a:t>A Parser is a function</a:t>
            </a:r>
          </a:p>
          <a:p>
            <a:pPr lvl="1"/>
            <a:r>
              <a:rPr lang="en-US" dirty="0" smtClean="0"/>
              <a:t>A character parser</a:t>
            </a:r>
          </a:p>
          <a:p>
            <a:pPr lvl="1"/>
            <a:r>
              <a:rPr lang="en-US" dirty="0" smtClean="0"/>
              <a:t>A numeric parser</a:t>
            </a:r>
          </a:p>
          <a:p>
            <a:r>
              <a:rPr lang="en-US" dirty="0" smtClean="0"/>
              <a:t>Parsers can be composed to form higher order </a:t>
            </a:r>
            <a:r>
              <a:rPr lang="en-US" i="1" dirty="0" smtClean="0"/>
              <a:t>parser</a:t>
            </a:r>
            <a:r>
              <a:rPr lang="en-US" dirty="0" smtClean="0"/>
              <a:t> functions</a:t>
            </a:r>
          </a:p>
          <a:p>
            <a:pPr lvl="1"/>
            <a:r>
              <a:rPr lang="en-US" smtClean="0"/>
              <a:t>E.g. </a:t>
            </a:r>
            <a:r>
              <a:rPr lang="en-US" dirty="0" smtClean="0"/>
              <a:t>a sequence parser accepts two parsers and returns a composite parser</a:t>
            </a:r>
          </a:p>
          <a:p>
            <a:pPr lvl="1"/>
            <a:r>
              <a:rPr lang="en-US" dirty="0" smtClean="0"/>
              <a:t>Such a higher order </a:t>
            </a:r>
            <a:r>
              <a:rPr lang="en-US" i="1" dirty="0" smtClean="0"/>
              <a:t>parser</a:t>
            </a:r>
            <a:r>
              <a:rPr lang="en-US" dirty="0" smtClean="0"/>
              <a:t> function is called a Parser </a:t>
            </a:r>
            <a:r>
              <a:rPr lang="en-US" dirty="0" err="1" smtClean="0"/>
              <a:t>Combinator</a:t>
            </a:r>
            <a:r>
              <a:rPr lang="en-US" dirty="0" smtClean="0"/>
              <a:t>. A Parser </a:t>
            </a:r>
            <a:r>
              <a:rPr lang="en-US" dirty="0" err="1" smtClean="0"/>
              <a:t>Combinator</a:t>
            </a:r>
            <a:r>
              <a:rPr lang="en-US" dirty="0" smtClean="0"/>
              <a:t> accepts several parsers as input and returns a composite parser as result</a:t>
            </a:r>
            <a:endParaRPr lang="en-US" dirty="0"/>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Eps</a:t>
            </a:r>
            <a:r>
              <a:rPr lang="en-US" dirty="0" smtClean="0"/>
              <a:t> Parser</a:t>
            </a:r>
            <a:endParaRPr lang="en-US" dirty="0"/>
          </a:p>
        </p:txBody>
      </p:sp>
      <p:sp>
        <p:nvSpPr>
          <p:cNvPr id="3" name="Text Placeholder 2"/>
          <p:cNvSpPr>
            <a:spLocks noGrp="1"/>
          </p:cNvSpPr>
          <p:nvPr>
            <p:ph type="body" sz="quarter" idx="10"/>
          </p:nvPr>
        </p:nvSpPr>
        <p:spPr>
          <a:xfrm>
            <a:off x="381000" y="1411552"/>
            <a:ext cx="8382000" cy="5016758"/>
          </a:xfrm>
        </p:spPr>
        <p:txBody>
          <a:bodyPr/>
          <a:lstStyle/>
          <a:p>
            <a:pPr>
              <a:buNone/>
            </a:pPr>
            <a:r>
              <a:rPr lang="en-US" sz="2000" dirty="0" err="1" smtClean="0"/>
              <a:t>struct</a:t>
            </a:r>
            <a:r>
              <a:rPr lang="en-US" sz="2000" dirty="0" smtClean="0"/>
              <a:t> </a:t>
            </a:r>
            <a:r>
              <a:rPr lang="en-US" sz="2000" dirty="0" err="1" smtClean="0"/>
              <a:t>eps_parser</a:t>
            </a:r>
            <a:r>
              <a:rPr lang="en-US" sz="2000" dirty="0" smtClean="0"/>
              <a:t> : parser&lt;</a:t>
            </a:r>
            <a:r>
              <a:rPr lang="en-US" sz="2000" dirty="0" err="1" smtClean="0"/>
              <a:t>eps_parser</a:t>
            </a:r>
            <a:r>
              <a:rPr lang="en-US" sz="2000" dirty="0" smtClean="0"/>
              <a:t>&gt;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unused_type</a:t>
            </a:r>
            <a:r>
              <a:rPr lang="en-US" sz="2000" dirty="0" smtClean="0"/>
              <a:t> </a:t>
            </a:r>
            <a:r>
              <a:rPr lang="en-US" sz="2000" dirty="0" err="1" smtClean="0"/>
              <a:t>attribute_type</a:t>
            </a:r>
            <a:r>
              <a:rPr lang="en-US" sz="2000" dirty="0" smtClean="0"/>
              <a:t>;</a:t>
            </a:r>
          </a:p>
          <a:p>
            <a:pPr>
              <a:buNone/>
            </a:pPr>
            <a:r>
              <a:rPr lang="en-US" sz="2000" dirty="0" smtClean="0"/>
              <a:t>    static </a:t>
            </a:r>
            <a:r>
              <a:rPr lang="en-US" sz="2000" dirty="0" err="1" smtClean="0"/>
              <a:t>bool</a:t>
            </a:r>
            <a:r>
              <a:rPr lang="en-US" sz="2000" dirty="0" smtClean="0"/>
              <a:t> const </a:t>
            </a:r>
            <a:r>
              <a:rPr lang="en-US" sz="2000" dirty="0" err="1" smtClean="0"/>
              <a:t>has_attribute</a:t>
            </a:r>
            <a:r>
              <a:rPr lang="en-US" sz="2000" dirty="0" smtClean="0"/>
              <a:t> = false;</a:t>
            </a:r>
          </a:p>
          <a:p>
            <a:pPr>
              <a:buNone/>
            </a:pPr>
            <a:endParaRPr lang="en-US" sz="2000" dirty="0" smtClean="0"/>
          </a:p>
          <a:p>
            <a:pPr>
              <a:buNone/>
            </a:pPr>
            <a:r>
              <a:rPr lang="en-US" sz="2000" dirty="0" smtClean="0"/>
              <a:t>    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smtClean="0"/>
              <a:t>    </a:t>
            </a: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    {</a:t>
            </a:r>
          </a:p>
          <a:p>
            <a:pPr>
              <a:buNone/>
            </a:pPr>
            <a:r>
              <a:rPr lang="en-US" sz="2000" dirty="0" smtClean="0"/>
              <a:t>        x3::</a:t>
            </a:r>
            <a:r>
              <a:rPr lang="en-US" sz="2000" dirty="0" err="1" smtClean="0"/>
              <a:t>skip_over</a:t>
            </a:r>
            <a:r>
              <a:rPr lang="en-US" sz="2000" dirty="0" smtClean="0"/>
              <a:t>(first, last, context);</a:t>
            </a:r>
          </a:p>
          <a:p>
            <a:pPr>
              <a:buNone/>
            </a:pPr>
            <a:r>
              <a:rPr lang="en-US" sz="2000" dirty="0" smtClean="0"/>
              <a:t>        return true;</a:t>
            </a:r>
          </a:p>
          <a:p>
            <a:pPr>
              <a:buNone/>
            </a:pPr>
            <a:r>
              <a:rPr lang="en-US" sz="2000" dirty="0" smtClean="0"/>
              <a:t>    }</a:t>
            </a:r>
          </a:p>
          <a:p>
            <a:pPr>
              <a:buNone/>
            </a:pPr>
            <a:r>
              <a:rPr lang="en-US" sz="2000" dirty="0" smtClean="0"/>
              <a:t>};</a:t>
            </a:r>
          </a:p>
          <a:p>
            <a:pPr>
              <a:buNone/>
            </a:pPr>
            <a:endParaRPr lang="en-US" sz="2000" dirty="0" smtClean="0"/>
          </a:p>
          <a:p>
            <a:pPr>
              <a:buNone/>
            </a:pPr>
            <a:r>
              <a:rPr lang="en-US" sz="2000" dirty="0" err="1" smtClean="0"/>
              <a:t>eps_parser</a:t>
            </a:r>
            <a:r>
              <a:rPr lang="en-US" sz="2000" dirty="0" smtClean="0"/>
              <a:t> const </a:t>
            </a:r>
            <a:r>
              <a:rPr lang="en-US" sz="2000" dirty="0" err="1" smtClean="0"/>
              <a:t>eps</a:t>
            </a:r>
            <a:r>
              <a:rPr lang="en-US" sz="2000" dirty="0" smtClean="0"/>
              <a:t> = </a:t>
            </a:r>
            <a:r>
              <a:rPr lang="en-US" sz="2000" dirty="0" err="1" smtClean="0"/>
              <a:t>eps_parser</a:t>
            </a:r>
            <a:r>
              <a:rPr lang="en-US" sz="2000" dirty="0" smtClean="0"/>
              <a:t>();</a:t>
            </a:r>
            <a:endParaRPr lang="en-US"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 calcmode="lin" valueType="num">
                                      <p:cBhvr additive="base">
                                        <p:cTn id="7" dur="500" fill="hold"/>
                                        <p:tgtEl>
                                          <p:spTgt spid="3">
                                            <p:txEl>
                                              <p:pRg st="14" end="1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4" end="1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a:t>
            </a:r>
            <a:r>
              <a:rPr lang="en-US" dirty="0" smtClean="0"/>
              <a:t> Parser</a:t>
            </a:r>
            <a:endParaRPr lang="en-US" dirty="0"/>
          </a:p>
        </p:txBody>
      </p:sp>
      <p:sp>
        <p:nvSpPr>
          <p:cNvPr id="3" name="Text Placeholder 2"/>
          <p:cNvSpPr>
            <a:spLocks noGrp="1"/>
          </p:cNvSpPr>
          <p:nvPr>
            <p:ph type="body" sz="quarter" idx="10"/>
          </p:nvPr>
        </p:nvSpPr>
        <p:spPr>
          <a:xfrm>
            <a:off x="381000" y="1143000"/>
            <a:ext cx="8382000" cy="5124480"/>
          </a:xfrm>
        </p:spPr>
        <p:txBody>
          <a:bodyPr/>
          <a:lstStyle/>
          <a:p>
            <a:pPr>
              <a:buNone/>
            </a:pPr>
            <a:r>
              <a:rPr lang="en-US" sz="1800" dirty="0" smtClean="0"/>
              <a:t>template &lt;</a:t>
            </a:r>
            <a:r>
              <a:rPr lang="en-US" sz="1800" dirty="0" err="1" smtClean="0"/>
              <a:t>typename</a:t>
            </a:r>
            <a:r>
              <a:rPr lang="en-US" sz="1800" dirty="0" smtClean="0"/>
              <a:t> T, unsigned Radix = 10, unsigned </a:t>
            </a:r>
            <a:r>
              <a:rPr lang="en-US" sz="1800" dirty="0" err="1" smtClean="0"/>
              <a:t>MinDigits</a:t>
            </a:r>
            <a:r>
              <a:rPr lang="en-US" sz="1800" dirty="0" smtClean="0"/>
              <a:t> = 1 , </a:t>
            </a:r>
            <a:r>
              <a:rPr lang="en-US" sz="1800" dirty="0" err="1" smtClean="0"/>
              <a:t>int</a:t>
            </a:r>
            <a:r>
              <a:rPr lang="en-US" sz="1800" dirty="0" smtClean="0"/>
              <a:t> </a:t>
            </a:r>
            <a:r>
              <a:rPr lang="en-US" sz="1800" dirty="0" err="1" smtClean="0"/>
              <a:t>MaxDigits</a:t>
            </a:r>
            <a:r>
              <a:rPr lang="en-US" sz="1800" dirty="0" smtClean="0"/>
              <a:t> = -1&gt;</a:t>
            </a:r>
          </a:p>
          <a:p>
            <a:pPr>
              <a:buNone/>
            </a:pPr>
            <a:r>
              <a:rPr lang="en-US" sz="1800" dirty="0" err="1" smtClean="0"/>
              <a:t>struct</a:t>
            </a:r>
            <a:r>
              <a:rPr lang="en-US" sz="1800" dirty="0" smtClean="0"/>
              <a:t> </a:t>
            </a:r>
            <a:r>
              <a:rPr lang="en-US" sz="1800" dirty="0" err="1" smtClean="0"/>
              <a:t>int_parser</a:t>
            </a:r>
            <a:r>
              <a:rPr lang="en-US" sz="1800" dirty="0" smtClean="0"/>
              <a:t> : parser&lt;</a:t>
            </a:r>
            <a:r>
              <a:rPr lang="en-US" sz="1800" dirty="0" err="1" smtClean="0"/>
              <a:t>int_parser</a:t>
            </a:r>
            <a:r>
              <a:rPr lang="en-US" sz="1800" dirty="0" smtClean="0"/>
              <a:t>&lt;T, Radix, </a:t>
            </a:r>
            <a:r>
              <a:rPr lang="en-US" sz="1800" dirty="0" err="1" smtClean="0"/>
              <a:t>MinDigits</a:t>
            </a:r>
            <a:r>
              <a:rPr lang="en-US" sz="1800" dirty="0" smtClean="0"/>
              <a:t>, </a:t>
            </a:r>
            <a:r>
              <a:rPr lang="en-US" sz="1800" dirty="0" err="1" smtClean="0"/>
              <a:t>MaxDigits</a:t>
            </a:r>
            <a:r>
              <a:rPr lang="en-US" sz="1800" dirty="0" smtClean="0"/>
              <a:t>&gt;&gt;</a:t>
            </a:r>
          </a:p>
          <a:p>
            <a:pPr>
              <a:buNone/>
            </a:pPr>
            <a:r>
              <a:rPr lang="en-US" sz="1800" dirty="0" smtClean="0"/>
              <a:t>{</a:t>
            </a:r>
          </a:p>
          <a:p>
            <a:pPr>
              <a:buNone/>
            </a:pPr>
            <a:r>
              <a:rPr lang="en-US" sz="1800" dirty="0" smtClean="0"/>
              <a:t>    </a:t>
            </a:r>
            <a:r>
              <a:rPr lang="en-US" sz="1800" dirty="0" err="1" smtClean="0"/>
              <a:t>typedef</a:t>
            </a:r>
            <a:r>
              <a:rPr lang="en-US" sz="1800" dirty="0" smtClean="0"/>
              <a:t> T </a:t>
            </a:r>
            <a:r>
              <a:rPr lang="en-US" sz="1800" dirty="0" err="1" smtClean="0"/>
              <a:t>attribute_type</a:t>
            </a:r>
            <a:r>
              <a:rPr lang="en-US" sz="1800" dirty="0" smtClean="0"/>
              <a:t>;</a:t>
            </a:r>
          </a:p>
          <a:p>
            <a:pPr>
              <a:buNone/>
            </a:pPr>
            <a:r>
              <a:rPr lang="en-US" sz="1800" dirty="0" smtClean="0"/>
              <a:t>    static </a:t>
            </a:r>
            <a:r>
              <a:rPr lang="en-US" sz="1800" dirty="0" err="1" smtClean="0"/>
              <a:t>bool</a:t>
            </a:r>
            <a:r>
              <a:rPr lang="en-US" sz="1800" dirty="0" smtClean="0"/>
              <a:t> const </a:t>
            </a:r>
            <a:r>
              <a:rPr lang="en-US" sz="1800" dirty="0" err="1" smtClean="0"/>
              <a:t>has_attribute</a:t>
            </a:r>
            <a:r>
              <a:rPr lang="en-US" sz="1800" dirty="0" smtClean="0"/>
              <a:t> = true;</a:t>
            </a:r>
          </a:p>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Attribute&amp; </a:t>
            </a:r>
            <a:r>
              <a:rPr lang="en-US" sz="1800" dirty="0" err="1" smtClean="0"/>
              <a:t>attr</a:t>
            </a:r>
            <a:r>
              <a:rPr lang="en-US" sz="1800" dirty="0" smtClean="0"/>
              <a:t>) const</a:t>
            </a:r>
          </a:p>
          <a:p>
            <a:pPr>
              <a:buNone/>
            </a:pPr>
            <a:r>
              <a:rPr lang="en-US" sz="1800" dirty="0" smtClean="0"/>
              <a:t>    {</a:t>
            </a:r>
          </a:p>
          <a:p>
            <a:pPr>
              <a:buNone/>
            </a:pPr>
            <a:r>
              <a:rPr lang="en-US" sz="1800" dirty="0" smtClean="0"/>
              <a:t>        </a:t>
            </a:r>
            <a:r>
              <a:rPr lang="en-US" sz="1800" dirty="0" err="1" smtClean="0"/>
              <a:t>typedef</a:t>
            </a:r>
            <a:r>
              <a:rPr lang="en-US" sz="1800" dirty="0" smtClean="0"/>
              <a:t> </a:t>
            </a:r>
            <a:r>
              <a:rPr lang="en-US" sz="1800" dirty="0" err="1" smtClean="0"/>
              <a:t>extract_int</a:t>
            </a:r>
            <a:r>
              <a:rPr lang="en-US" sz="1800" dirty="0" smtClean="0"/>
              <a:t>&lt;T, Radix, </a:t>
            </a:r>
            <a:r>
              <a:rPr lang="en-US" sz="1800" dirty="0" err="1" smtClean="0"/>
              <a:t>MinDigits</a:t>
            </a:r>
            <a:r>
              <a:rPr lang="en-US" sz="1800" dirty="0" smtClean="0"/>
              <a:t>, </a:t>
            </a:r>
            <a:r>
              <a:rPr lang="en-US" sz="1800" dirty="0" err="1" smtClean="0"/>
              <a:t>MaxDigits</a:t>
            </a:r>
            <a:r>
              <a:rPr lang="en-US" sz="1800" dirty="0" smtClean="0"/>
              <a:t>&gt; extract;</a:t>
            </a:r>
          </a:p>
          <a:p>
            <a:pPr>
              <a:buNone/>
            </a:pPr>
            <a:r>
              <a:rPr lang="en-US" sz="1800" dirty="0" smtClean="0"/>
              <a:t>        x3::</a:t>
            </a:r>
            <a:r>
              <a:rPr lang="en-US" sz="1800" dirty="0" err="1" smtClean="0"/>
              <a:t>skip_over</a:t>
            </a:r>
            <a:r>
              <a:rPr lang="en-US" sz="1800" dirty="0" smtClean="0"/>
              <a:t>(first, last, context);</a:t>
            </a:r>
          </a:p>
          <a:p>
            <a:pPr>
              <a:buNone/>
            </a:pPr>
            <a:r>
              <a:rPr lang="en-US" sz="1800" dirty="0" smtClean="0"/>
              <a:t>        return extract::call(first, last, </a:t>
            </a:r>
            <a:r>
              <a:rPr lang="en-US" sz="1800" dirty="0" err="1" smtClean="0"/>
              <a:t>attr</a:t>
            </a:r>
            <a:r>
              <a:rPr lang="en-US" sz="1800" dirty="0" smtClean="0"/>
              <a:t>);</a:t>
            </a:r>
          </a:p>
          <a:p>
            <a:pPr>
              <a:buNone/>
            </a:pPr>
            <a:r>
              <a:rPr lang="en-US" sz="1800" dirty="0" smtClean="0"/>
              <a:t>    }</a:t>
            </a:r>
          </a:p>
          <a:p>
            <a:pPr>
              <a:buNone/>
            </a:pPr>
            <a:r>
              <a:rPr lang="en-US" sz="1800" dirty="0" smtClean="0"/>
              <a:t>};</a:t>
            </a:r>
          </a:p>
          <a:p>
            <a:pPr>
              <a:buNone/>
            </a:pPr>
            <a:endParaRPr lang="en-US" sz="1800" dirty="0" smtClean="0"/>
          </a:p>
          <a:p>
            <a:pPr>
              <a:buNone/>
            </a:pPr>
            <a:r>
              <a:rPr lang="en-US" sz="1800" dirty="0" err="1" smtClean="0"/>
              <a:t>int_parser</a:t>
            </a:r>
            <a:r>
              <a:rPr lang="en-US" sz="1800" dirty="0" smtClean="0"/>
              <a:t>&lt;</a:t>
            </a:r>
            <a:r>
              <a:rPr lang="en-US" sz="1800" dirty="0" err="1" smtClean="0"/>
              <a:t>int</a:t>
            </a:r>
            <a:r>
              <a:rPr lang="en-US" sz="1800" dirty="0" smtClean="0"/>
              <a:t>&gt; const </a:t>
            </a:r>
            <a:r>
              <a:rPr lang="en-US" sz="1800" dirty="0" err="1" smtClean="0"/>
              <a:t>int</a:t>
            </a:r>
            <a:r>
              <a:rPr lang="en-US" sz="1800" dirty="0" smtClean="0"/>
              <a:t>_= </a:t>
            </a:r>
            <a:r>
              <a:rPr lang="en-US" sz="1800" dirty="0" err="1" smtClean="0"/>
              <a:t>int_parser</a:t>
            </a:r>
            <a:r>
              <a:rPr lang="en-US" sz="1800" dirty="0" smtClean="0"/>
              <a:t>&lt;</a:t>
            </a:r>
            <a:r>
              <a:rPr lang="en-US" sz="1800" dirty="0" err="1" smtClean="0"/>
              <a:t>int</a:t>
            </a:r>
            <a:r>
              <a:rPr lang="en-US" sz="1800" dirty="0" smtClean="0"/>
              <a:t>&gt;();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xEl>
                                              <p:pRg st="16" end="16"/>
                                            </p:txEl>
                                          </p:spTgt>
                                        </p:tgtEl>
                                        <p:attrNameLst>
                                          <p:attrName>style.visibility</p:attrName>
                                        </p:attrNameLst>
                                      </p:cBhvr>
                                      <p:to>
                                        <p:strVal val="visible"/>
                                      </p:to>
                                    </p:set>
                                    <p:anim calcmode="lin" valueType="num">
                                      <p:cBhvr additive="base">
                                        <p:cTn id="7" dur="500" fill="hold"/>
                                        <p:tgtEl>
                                          <p:spTgt spid="3">
                                            <p:txEl>
                                              <p:pRg st="16" end="16"/>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6" end="1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Kleene</a:t>
            </a:r>
            <a:r>
              <a:rPr lang="en-US" dirty="0" smtClean="0"/>
              <a:t> Parser</a:t>
            </a:r>
            <a:endParaRPr lang="en-US" dirty="0"/>
          </a:p>
        </p:txBody>
      </p:sp>
      <p:sp>
        <p:nvSpPr>
          <p:cNvPr id="3" name="Text Placeholder 2"/>
          <p:cNvSpPr>
            <a:spLocks noGrp="1"/>
          </p:cNvSpPr>
          <p:nvPr>
            <p:ph type="body" sz="quarter" idx="10"/>
          </p:nvPr>
        </p:nvSpPr>
        <p:spPr>
          <a:xfrm>
            <a:off x="381000" y="990600"/>
            <a:ext cx="8382000" cy="4825937"/>
          </a:xfrm>
        </p:spPr>
        <p:txBody>
          <a:bodyPr/>
          <a:lstStyle/>
          <a:p>
            <a:pPr>
              <a:buNone/>
            </a:pPr>
            <a:r>
              <a:rPr lang="en-US" sz="1600" dirty="0" smtClean="0"/>
              <a:t>template &lt;</a:t>
            </a:r>
            <a:r>
              <a:rPr lang="en-US" sz="1600" dirty="0" err="1" smtClean="0"/>
              <a:t>typename</a:t>
            </a:r>
            <a:r>
              <a:rPr lang="en-US" sz="1600" dirty="0" smtClean="0"/>
              <a:t> Subject&gt;</a:t>
            </a:r>
          </a:p>
          <a:p>
            <a:pPr>
              <a:buNone/>
            </a:pPr>
            <a:r>
              <a:rPr lang="en-US" sz="1600" dirty="0" err="1" smtClean="0"/>
              <a:t>struct</a:t>
            </a:r>
            <a:r>
              <a:rPr lang="en-US" sz="1600" dirty="0" smtClean="0"/>
              <a:t> </a:t>
            </a:r>
            <a:r>
              <a:rPr lang="en-US" sz="1600" dirty="0" err="1" smtClean="0"/>
              <a:t>kleene</a:t>
            </a:r>
            <a:r>
              <a:rPr lang="en-US" sz="1600" dirty="0" smtClean="0"/>
              <a:t> : </a:t>
            </a:r>
            <a:r>
              <a:rPr lang="en-US" sz="1600" dirty="0" err="1" smtClean="0"/>
              <a:t>unary_parser</a:t>
            </a:r>
            <a:r>
              <a:rPr lang="en-US" sz="1600" dirty="0" smtClean="0"/>
              <a:t>&lt;Subject, </a:t>
            </a:r>
            <a:r>
              <a:rPr lang="en-US" sz="1600" dirty="0" err="1" smtClean="0"/>
              <a:t>kleene</a:t>
            </a:r>
            <a:r>
              <a:rPr lang="en-US" sz="1600" dirty="0" smtClean="0"/>
              <a:t>&lt;Subject&gt;&gt;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unary_parser</a:t>
            </a:r>
            <a:r>
              <a:rPr lang="en-US" sz="1600" dirty="0" smtClean="0"/>
              <a:t>&lt;Subject, </a:t>
            </a:r>
            <a:r>
              <a:rPr lang="en-US" sz="1600" dirty="0" err="1" smtClean="0"/>
              <a:t>kleene</a:t>
            </a:r>
            <a:r>
              <a:rPr lang="en-US" sz="1600" dirty="0" smtClean="0"/>
              <a:t>&lt;Subject&gt;&gt; </a:t>
            </a:r>
            <a:r>
              <a:rPr lang="en-US" sz="1600" dirty="0" err="1" smtClean="0"/>
              <a:t>base_type</a:t>
            </a: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typename</a:t>
            </a:r>
            <a:r>
              <a:rPr lang="en-US" sz="1600" dirty="0" smtClean="0"/>
              <a:t> traits::</a:t>
            </a:r>
            <a:r>
              <a:rPr lang="en-US" sz="1600" dirty="0" err="1" smtClean="0"/>
              <a:t>attribute_of</a:t>
            </a:r>
            <a:r>
              <a:rPr lang="en-US" sz="1600" dirty="0" smtClean="0"/>
              <a:t>&lt;Subject&gt;::type </a:t>
            </a:r>
            <a:r>
              <a:rPr lang="en-US" sz="1600" dirty="0" err="1" smtClean="0"/>
              <a:t>subject_attribute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handles_container</a:t>
            </a:r>
            <a:r>
              <a:rPr lang="en-US" sz="1600" dirty="0" smtClean="0"/>
              <a:t> = true;</a:t>
            </a:r>
          </a:p>
          <a:p>
            <a:pPr>
              <a:buNone/>
            </a:pPr>
            <a:endParaRPr lang="en-US" sz="1600" dirty="0" smtClean="0"/>
          </a:p>
          <a:p>
            <a:pPr>
              <a:buNone/>
            </a:pPr>
            <a:r>
              <a:rPr lang="en-US" sz="1600" dirty="0" smtClean="0"/>
              <a:t>    </a:t>
            </a:r>
            <a:r>
              <a:rPr lang="en-US" sz="1600" dirty="0" err="1" smtClean="0"/>
              <a:t>typedef</a:t>
            </a:r>
            <a:r>
              <a:rPr lang="en-US" sz="1600" dirty="0" smtClean="0"/>
              <a:t> </a:t>
            </a:r>
            <a:r>
              <a:rPr lang="en-US" sz="1600" dirty="0" err="1" smtClean="0"/>
              <a:t>typename</a:t>
            </a:r>
            <a:endParaRPr lang="en-US" sz="1600" dirty="0" smtClean="0"/>
          </a:p>
          <a:p>
            <a:pPr>
              <a:buNone/>
            </a:pPr>
            <a:r>
              <a:rPr lang="en-US" sz="1600" dirty="0" smtClean="0"/>
              <a:t>        traits::</a:t>
            </a:r>
            <a:r>
              <a:rPr lang="en-US" sz="1600" dirty="0" err="1" smtClean="0"/>
              <a:t>build_container</a:t>
            </a:r>
            <a:r>
              <a:rPr lang="en-US" sz="1600" dirty="0" smtClean="0"/>
              <a:t>&lt;</a:t>
            </a:r>
            <a:r>
              <a:rPr lang="en-US" sz="1600" dirty="0" err="1" smtClean="0"/>
              <a:t>subject_attribute</a:t>
            </a:r>
            <a:r>
              <a:rPr lang="en-US" sz="1600" dirty="0" smtClean="0"/>
              <a:t>&gt;::type</a:t>
            </a:r>
          </a:p>
          <a:p>
            <a:pPr>
              <a:buNone/>
            </a:pPr>
            <a:r>
              <a:rPr lang="en-US" sz="1600" dirty="0" smtClean="0"/>
              <a:t>    </a:t>
            </a:r>
            <a:r>
              <a:rPr lang="en-US" sz="1600" dirty="0" err="1" smtClean="0"/>
              <a:t>attribute_type</a:t>
            </a:r>
            <a:r>
              <a:rPr lang="en-US" sz="1600" dirty="0" smtClean="0"/>
              <a:t>;</a:t>
            </a:r>
          </a:p>
          <a:p>
            <a:pPr>
              <a:buNone/>
            </a:pPr>
            <a:endParaRPr lang="en-US" sz="1600" dirty="0" smtClean="0"/>
          </a:p>
          <a:p>
            <a:pPr>
              <a:buNone/>
            </a:pPr>
            <a:r>
              <a:rPr lang="en-US" sz="1600" dirty="0" smtClean="0"/>
              <a:t>    </a:t>
            </a:r>
            <a:r>
              <a:rPr lang="en-US" sz="1600" dirty="0" err="1" smtClean="0"/>
              <a:t>kleene</a:t>
            </a:r>
            <a:r>
              <a:rPr lang="en-US" sz="1600" dirty="0" smtClean="0"/>
              <a:t>(Subject const&amp; subject)</a:t>
            </a:r>
          </a:p>
          <a:p>
            <a:pPr>
              <a:buNone/>
            </a:pPr>
            <a:r>
              <a:rPr lang="en-US" sz="1600" dirty="0" smtClean="0"/>
              <a:t>      : </a:t>
            </a:r>
            <a:r>
              <a:rPr lang="en-US" sz="1600" dirty="0" err="1" smtClean="0"/>
              <a:t>base_type</a:t>
            </a:r>
            <a:r>
              <a:rPr lang="en-US" sz="1600" dirty="0" smtClean="0"/>
              <a:t>(subject) {}</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a:t>
            </a:r>
            <a:r>
              <a:rPr lang="en-US" sz="1600" dirty="0" err="1" smtClean="0"/>
              <a:t>bool</a:t>
            </a:r>
            <a:r>
              <a:rPr lang="en-US" sz="1600" dirty="0" smtClean="0"/>
              <a:t> parse(</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const;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a:t>
            </a:r>
            <a:r>
              <a:rPr lang="en-US" dirty="0" err="1" smtClean="0"/>
              <a:t>nary_parser</a:t>
            </a:r>
            <a:endParaRPr lang="en-US" dirty="0"/>
          </a:p>
        </p:txBody>
      </p:sp>
      <p:sp>
        <p:nvSpPr>
          <p:cNvPr id="3" name="Text Placeholder 2"/>
          <p:cNvSpPr>
            <a:spLocks noGrp="1"/>
          </p:cNvSpPr>
          <p:nvPr>
            <p:ph type="body" sz="quarter" idx="10"/>
          </p:nvPr>
        </p:nvSpPr>
        <p:spPr>
          <a:xfrm>
            <a:off x="381000" y="1447800"/>
            <a:ext cx="8382000" cy="4013406"/>
          </a:xfrm>
        </p:spPr>
        <p:txBody>
          <a:bodyPr/>
          <a:lstStyle/>
          <a:p>
            <a:pPr>
              <a:buNone/>
            </a:pPr>
            <a:r>
              <a:rPr lang="en-US" sz="1600" dirty="0" smtClean="0"/>
              <a:t>template &lt;</a:t>
            </a:r>
            <a:r>
              <a:rPr lang="en-US" sz="1600" dirty="0" err="1" smtClean="0"/>
              <a:t>typename</a:t>
            </a:r>
            <a:r>
              <a:rPr lang="en-US" sz="1600" dirty="0" smtClean="0"/>
              <a:t> Subject, </a:t>
            </a:r>
            <a:r>
              <a:rPr lang="en-US" sz="1600" dirty="0" err="1" smtClean="0"/>
              <a:t>typename</a:t>
            </a:r>
            <a:r>
              <a:rPr lang="en-US" sz="1600" dirty="0" smtClean="0"/>
              <a:t> Derived&gt;</a:t>
            </a:r>
          </a:p>
          <a:p>
            <a:pPr>
              <a:buNone/>
            </a:pPr>
            <a:r>
              <a:rPr lang="en-US" sz="1600" dirty="0" err="1" smtClean="0"/>
              <a:t>struct</a:t>
            </a:r>
            <a:r>
              <a:rPr lang="en-US" sz="1600" dirty="0" smtClean="0"/>
              <a:t> </a:t>
            </a:r>
            <a:r>
              <a:rPr lang="en-US" sz="1600" dirty="0" err="1" smtClean="0"/>
              <a:t>unary_parser</a:t>
            </a:r>
            <a:r>
              <a:rPr lang="en-US" sz="1600" dirty="0" smtClean="0"/>
              <a:t> : parser&lt;Derived&gt;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unary_category</a:t>
            </a:r>
            <a:r>
              <a:rPr lang="en-US" sz="1600" dirty="0" smtClean="0"/>
              <a:t> category;</a:t>
            </a:r>
          </a:p>
          <a:p>
            <a:pPr>
              <a:buNone/>
            </a:pPr>
            <a:r>
              <a:rPr lang="en-US" sz="1600" dirty="0" smtClean="0"/>
              <a:t>    </a:t>
            </a:r>
            <a:r>
              <a:rPr lang="en-US" sz="1600" dirty="0" err="1" smtClean="0"/>
              <a:t>typedef</a:t>
            </a:r>
            <a:r>
              <a:rPr lang="en-US" sz="1600" dirty="0" smtClean="0"/>
              <a:t> Subject </a:t>
            </a:r>
            <a:r>
              <a:rPr lang="en-US" sz="1600" dirty="0" err="1" smtClean="0"/>
              <a:t>subject_type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has_attribute</a:t>
            </a:r>
            <a:r>
              <a:rPr lang="en-US" sz="1600" dirty="0" smtClean="0"/>
              <a:t> = Subject::</a:t>
            </a:r>
            <a:r>
              <a:rPr lang="en-US" sz="1600" dirty="0" err="1" smtClean="0"/>
              <a:t>has_attribute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has_action</a:t>
            </a:r>
            <a:r>
              <a:rPr lang="en-US" sz="1600" dirty="0" smtClean="0"/>
              <a:t> = Subject::</a:t>
            </a:r>
            <a:r>
              <a:rPr lang="en-US" sz="1600" dirty="0" err="1" smtClean="0"/>
              <a:t>has_action</a:t>
            </a:r>
            <a:r>
              <a:rPr lang="en-US" sz="1600" dirty="0" smtClean="0"/>
              <a:t>;</a:t>
            </a:r>
          </a:p>
          <a:p>
            <a:pPr>
              <a:buNone/>
            </a:pPr>
            <a:endParaRPr lang="en-US" sz="1600" dirty="0" smtClean="0"/>
          </a:p>
          <a:p>
            <a:pPr>
              <a:buNone/>
            </a:pPr>
            <a:r>
              <a:rPr lang="en-US" sz="1600" dirty="0" smtClean="0"/>
              <a:t>    </a:t>
            </a:r>
            <a:r>
              <a:rPr lang="en-US" sz="1600" dirty="0" err="1" smtClean="0"/>
              <a:t>unary_parser</a:t>
            </a:r>
            <a:r>
              <a:rPr lang="en-US" sz="1600" dirty="0" smtClean="0"/>
              <a:t>(Subject </a:t>
            </a:r>
            <a:r>
              <a:rPr lang="en-US" sz="1600" dirty="0" err="1" smtClean="0"/>
              <a:t>subject</a:t>
            </a:r>
            <a:r>
              <a:rPr lang="en-US" sz="1600" dirty="0" smtClean="0"/>
              <a:t>)</a:t>
            </a:r>
          </a:p>
          <a:p>
            <a:pPr>
              <a:buNone/>
            </a:pPr>
            <a:r>
              <a:rPr lang="en-US" sz="1600" dirty="0" smtClean="0"/>
              <a:t>        : subject(subject) {}</a:t>
            </a:r>
          </a:p>
          <a:p>
            <a:pPr>
              <a:buNone/>
            </a:pPr>
            <a:endParaRPr lang="en-US" sz="1600" dirty="0" smtClean="0"/>
          </a:p>
          <a:p>
            <a:pPr>
              <a:buNone/>
            </a:pPr>
            <a:r>
              <a:rPr lang="en-US" sz="1600" dirty="0" smtClean="0"/>
              <a:t>    </a:t>
            </a:r>
            <a:r>
              <a:rPr lang="en-US" sz="1600" dirty="0" err="1" smtClean="0"/>
              <a:t>unary_parser</a:t>
            </a:r>
            <a:r>
              <a:rPr lang="en-US" sz="1600" dirty="0" smtClean="0"/>
              <a:t> const&amp; </a:t>
            </a:r>
            <a:r>
              <a:rPr lang="en-US" sz="1600" dirty="0" err="1" smtClean="0"/>
              <a:t>get_unary</a:t>
            </a:r>
            <a:r>
              <a:rPr lang="en-US" sz="1600" dirty="0" smtClean="0"/>
              <a:t>() const { return *this; }</a:t>
            </a:r>
          </a:p>
          <a:p>
            <a:pPr>
              <a:buNone/>
            </a:pPr>
            <a:endParaRPr lang="en-US" sz="1600" dirty="0" smtClean="0"/>
          </a:p>
          <a:p>
            <a:pPr>
              <a:buNone/>
            </a:pPr>
            <a:r>
              <a:rPr lang="en-US" sz="1600" dirty="0" smtClean="0"/>
              <a:t>    Subject </a:t>
            </a:r>
            <a:r>
              <a:rPr lang="en-US" sz="1600" dirty="0" err="1" smtClean="0"/>
              <a:t>subject</a:t>
            </a:r>
            <a:r>
              <a:rPr lang="en-US" sz="1600" dirty="0" smtClean="0"/>
              <a: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Kleene</a:t>
            </a:r>
            <a:r>
              <a:rPr lang="en-US" dirty="0" smtClean="0"/>
              <a:t> ET</a:t>
            </a:r>
            <a:endParaRPr lang="en-US" dirty="0"/>
          </a:p>
        </p:txBody>
      </p:sp>
      <p:sp>
        <p:nvSpPr>
          <p:cNvPr id="3" name="Text Placeholder 2"/>
          <p:cNvSpPr>
            <a:spLocks noGrp="1"/>
          </p:cNvSpPr>
          <p:nvPr>
            <p:ph type="body" sz="quarter" idx="10"/>
          </p:nvPr>
        </p:nvSpPr>
        <p:spPr>
          <a:xfrm>
            <a:off x="381000" y="1676400"/>
            <a:ext cx="8382000" cy="3323987"/>
          </a:xfrm>
        </p:spPr>
        <p:txBody>
          <a:bodyPr/>
          <a:lstStyle/>
          <a:p>
            <a:pPr>
              <a:buNone/>
            </a:pPr>
            <a:r>
              <a:rPr lang="en-US" sz="2000" dirty="0" smtClean="0"/>
              <a:t>template &lt;</a:t>
            </a:r>
            <a:r>
              <a:rPr lang="en-US" sz="2000" dirty="0" err="1" smtClean="0"/>
              <a:t>typename</a:t>
            </a:r>
            <a:r>
              <a:rPr lang="en-US" sz="2000" dirty="0" smtClean="0"/>
              <a:t> Subject&gt;</a:t>
            </a:r>
          </a:p>
          <a:p>
            <a:pPr>
              <a:buNone/>
            </a:pPr>
            <a:r>
              <a:rPr lang="en-US" sz="2000" dirty="0" smtClean="0"/>
              <a:t>inline </a:t>
            </a:r>
            <a:r>
              <a:rPr lang="en-US" sz="2000" dirty="0" err="1" smtClean="0"/>
              <a:t>kleene</a:t>
            </a:r>
            <a:r>
              <a:rPr lang="en-US" sz="2000" dirty="0" smtClean="0"/>
              <a:t>&lt;</a:t>
            </a:r>
            <a:r>
              <a:rPr lang="en-US" sz="2000" dirty="0" err="1" smtClean="0"/>
              <a:t>typename</a:t>
            </a:r>
            <a:r>
              <a:rPr lang="en-US" sz="2000" dirty="0" smtClean="0"/>
              <a:t> extension::</a:t>
            </a:r>
            <a:r>
              <a:rPr lang="en-US" sz="2000" dirty="0" err="1" smtClean="0"/>
              <a:t>as_parser</a:t>
            </a:r>
            <a:r>
              <a:rPr lang="en-US" sz="2000" dirty="0" smtClean="0"/>
              <a:t>&lt;Subject&gt;::</a:t>
            </a:r>
            <a:r>
              <a:rPr lang="en-US" sz="2000" dirty="0" err="1" smtClean="0"/>
              <a:t>value_type</a:t>
            </a:r>
            <a:r>
              <a:rPr lang="en-US" sz="2000" dirty="0" smtClean="0"/>
              <a:t>&gt;</a:t>
            </a:r>
          </a:p>
          <a:p>
            <a:pPr>
              <a:buNone/>
            </a:pPr>
            <a:r>
              <a:rPr lang="en-US" sz="2000" dirty="0" smtClean="0"/>
              <a:t>operator*(Subject const&amp; subject)</a:t>
            </a:r>
          </a:p>
          <a:p>
            <a:pPr>
              <a:buNone/>
            </a:pPr>
            <a:r>
              <a:rPr lang="en-US" sz="2000" dirty="0" smtClean="0"/>
              <a:t>{</a:t>
            </a:r>
          </a:p>
          <a:p>
            <a:pPr>
              <a:buNone/>
            </a:pPr>
            <a:r>
              <a:rPr lang="en-US" sz="2000" dirty="0" smtClean="0"/>
              <a:t>    </a:t>
            </a:r>
            <a:r>
              <a:rPr lang="en-US" sz="2000" dirty="0" err="1" smtClean="0"/>
              <a:t>typedef</a:t>
            </a:r>
            <a:endParaRPr lang="en-US" sz="2000" dirty="0" smtClean="0"/>
          </a:p>
          <a:p>
            <a:pPr>
              <a:buNone/>
            </a:pPr>
            <a:r>
              <a:rPr lang="en-US" sz="2000" dirty="0" smtClean="0"/>
              <a:t>        </a:t>
            </a:r>
            <a:r>
              <a:rPr lang="en-US" sz="2000" dirty="0" err="1" smtClean="0"/>
              <a:t>kleene</a:t>
            </a:r>
            <a:r>
              <a:rPr lang="en-US" sz="2000" dirty="0" smtClean="0"/>
              <a:t>&lt;</a:t>
            </a:r>
            <a:r>
              <a:rPr lang="en-US" sz="2000" dirty="0" err="1" smtClean="0"/>
              <a:t>typename</a:t>
            </a:r>
            <a:r>
              <a:rPr lang="en-US" sz="2000" dirty="0" smtClean="0"/>
              <a:t> extension::</a:t>
            </a:r>
            <a:r>
              <a:rPr lang="en-US" sz="2000" dirty="0" err="1" smtClean="0"/>
              <a:t>as_parser</a:t>
            </a:r>
            <a:r>
              <a:rPr lang="en-US" sz="2000" dirty="0" smtClean="0"/>
              <a:t>&lt;Subject&gt;::</a:t>
            </a:r>
            <a:r>
              <a:rPr lang="en-US" sz="2000" dirty="0" err="1" smtClean="0"/>
              <a:t>value_type</a:t>
            </a:r>
            <a:r>
              <a:rPr lang="en-US" sz="2000" dirty="0" smtClean="0"/>
              <a:t>&gt;</a:t>
            </a:r>
          </a:p>
          <a:p>
            <a:pPr>
              <a:buNone/>
            </a:pPr>
            <a:r>
              <a:rPr lang="en-US" sz="2000" dirty="0" smtClean="0"/>
              <a:t>    </a:t>
            </a:r>
            <a:r>
              <a:rPr lang="en-US" sz="2000" dirty="0" err="1" smtClean="0"/>
              <a:t>result_type</a:t>
            </a:r>
            <a:r>
              <a:rPr lang="en-US" sz="2000" dirty="0" smtClean="0"/>
              <a:t>;</a:t>
            </a:r>
          </a:p>
          <a:p>
            <a:pPr>
              <a:buNone/>
            </a:pPr>
            <a:endParaRPr lang="en-US" sz="2000" dirty="0" smtClean="0"/>
          </a:p>
          <a:p>
            <a:pPr>
              <a:buNone/>
            </a:pPr>
            <a:r>
              <a:rPr lang="en-US" sz="2000" dirty="0" smtClean="0"/>
              <a:t>    return </a:t>
            </a:r>
            <a:r>
              <a:rPr lang="en-US" sz="2000" dirty="0" err="1" smtClean="0"/>
              <a:t>result_type</a:t>
            </a:r>
            <a:r>
              <a:rPr lang="en-US" sz="2000" dirty="0" smtClean="0"/>
              <a:t>(</a:t>
            </a:r>
            <a:r>
              <a:rPr lang="en-US" sz="2000" dirty="0" err="1" smtClean="0"/>
              <a:t>as_parser</a:t>
            </a:r>
            <a:r>
              <a:rPr lang="en-US" sz="2000" dirty="0" smtClean="0"/>
              <a:t>(subject));</a:t>
            </a:r>
          </a:p>
          <a:p>
            <a:pPr>
              <a:buNone/>
            </a:pPr>
            <a:r>
              <a:rPr lang="en-US" sz="2000" dirty="0" smtClean="0"/>
              <a:t>}</a:t>
            </a:r>
          </a:p>
        </p:txBody>
      </p:sp>
      <p:sp>
        <p:nvSpPr>
          <p:cNvPr id="4" name="Rectangle 3"/>
          <p:cNvSpPr/>
          <p:nvPr/>
        </p:nvSpPr>
        <p:spPr bwMode="auto">
          <a:xfrm>
            <a:off x="1752600" y="1905000"/>
            <a:ext cx="5715000" cy="5334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s_parser</a:t>
            </a:r>
            <a:endParaRPr lang="en-US" dirty="0"/>
          </a:p>
        </p:txBody>
      </p:sp>
      <p:sp>
        <p:nvSpPr>
          <p:cNvPr id="3" name="Text Placeholder 2"/>
          <p:cNvSpPr>
            <a:spLocks noGrp="1"/>
          </p:cNvSpPr>
          <p:nvPr>
            <p:ph type="body" sz="quarter" idx="10"/>
          </p:nvPr>
        </p:nvSpPr>
        <p:spPr>
          <a:xfrm>
            <a:off x="381000" y="990600"/>
            <a:ext cx="8382000" cy="4801314"/>
          </a:xfrm>
        </p:spPr>
        <p:txBody>
          <a:bodyPr/>
          <a:lstStyle/>
          <a:p>
            <a:pPr>
              <a:buNone/>
            </a:pPr>
            <a:r>
              <a:rPr lang="en-US" sz="2400" dirty="0" smtClean="0"/>
              <a:t>namespace extension</a:t>
            </a:r>
          </a:p>
          <a:p>
            <a:pPr>
              <a:buNone/>
            </a:pPr>
            <a:r>
              <a:rPr lang="en-US" sz="2400" dirty="0" smtClean="0"/>
              <a:t>{</a:t>
            </a:r>
          </a:p>
          <a:p>
            <a:pPr>
              <a:buNone/>
            </a:pPr>
            <a:r>
              <a:rPr lang="en-US" sz="2400" dirty="0" smtClean="0"/>
              <a:t>    template &lt;</a:t>
            </a:r>
            <a:r>
              <a:rPr lang="en-US" sz="2400" dirty="0" err="1" smtClean="0"/>
              <a:t>typename</a:t>
            </a:r>
            <a:r>
              <a:rPr lang="en-US" sz="2400" dirty="0" smtClean="0"/>
              <a:t> T, </a:t>
            </a:r>
            <a:r>
              <a:rPr lang="en-US" sz="2400" dirty="0" err="1" smtClean="0"/>
              <a:t>typename</a:t>
            </a:r>
            <a:r>
              <a:rPr lang="en-US" sz="2400" dirty="0" smtClean="0"/>
              <a:t> Enable = void&gt;</a:t>
            </a:r>
          </a:p>
          <a:p>
            <a:pPr>
              <a:buNone/>
            </a:pPr>
            <a:r>
              <a:rPr lang="en-US" sz="2400" dirty="0" smtClean="0"/>
              <a:t>    </a:t>
            </a:r>
            <a:r>
              <a:rPr lang="en-US" sz="2400" dirty="0" err="1" smtClean="0"/>
              <a:t>struct</a:t>
            </a:r>
            <a:r>
              <a:rPr lang="en-US" sz="2400" dirty="0" smtClean="0"/>
              <a:t> </a:t>
            </a:r>
            <a:r>
              <a:rPr lang="en-US" sz="2400" dirty="0" err="1" smtClean="0"/>
              <a:t>as_parser</a:t>
            </a:r>
            <a:r>
              <a:rPr lang="en-US" sz="2400" dirty="0" smtClean="0"/>
              <a:t> {};</a:t>
            </a:r>
          </a:p>
          <a:p>
            <a:pPr>
              <a:buNone/>
            </a:pPr>
            <a:r>
              <a:rPr lang="en-US" sz="2400" dirty="0" smtClean="0"/>
              <a:t>}</a:t>
            </a:r>
          </a:p>
          <a:p>
            <a:pPr>
              <a:buNone/>
            </a:pPr>
            <a:endParaRPr lang="en-US" sz="2400" dirty="0" smtClean="0"/>
          </a:p>
          <a:p>
            <a:pPr>
              <a:buNone/>
            </a:pPr>
            <a:r>
              <a:rPr lang="en-US" sz="2400" dirty="0" smtClean="0"/>
              <a:t>template &lt;</a:t>
            </a:r>
            <a:r>
              <a:rPr lang="en-US" sz="2400" dirty="0" err="1" smtClean="0"/>
              <a:t>typename</a:t>
            </a:r>
            <a:r>
              <a:rPr lang="en-US" sz="2400" dirty="0" smtClean="0"/>
              <a:t> T&gt;</a:t>
            </a:r>
          </a:p>
          <a:p>
            <a:pPr>
              <a:buNone/>
            </a:pPr>
            <a:r>
              <a:rPr lang="en-US" sz="2400" dirty="0" smtClean="0"/>
              <a:t>inline </a:t>
            </a:r>
            <a:r>
              <a:rPr lang="en-US" sz="2400" dirty="0" err="1" smtClean="0"/>
              <a:t>typename</a:t>
            </a:r>
            <a:r>
              <a:rPr lang="en-US" sz="2400" dirty="0" smtClean="0"/>
              <a:t> extension::</a:t>
            </a:r>
            <a:r>
              <a:rPr lang="en-US" sz="2400" dirty="0" err="1" smtClean="0"/>
              <a:t>as_parser</a:t>
            </a:r>
            <a:r>
              <a:rPr lang="en-US" sz="2400" dirty="0" smtClean="0"/>
              <a:t>&lt;T&gt;::type</a:t>
            </a:r>
          </a:p>
          <a:p>
            <a:pPr>
              <a:buNone/>
            </a:pPr>
            <a:r>
              <a:rPr lang="en-US" sz="2400" dirty="0" err="1" smtClean="0"/>
              <a:t>as_parser</a:t>
            </a:r>
            <a:r>
              <a:rPr lang="en-US" sz="2400" dirty="0" smtClean="0"/>
              <a:t>(T const&amp; x)</a:t>
            </a:r>
          </a:p>
          <a:p>
            <a:pPr>
              <a:buNone/>
            </a:pPr>
            <a:r>
              <a:rPr lang="en-US" sz="2400" dirty="0" smtClean="0"/>
              <a:t>{</a:t>
            </a:r>
          </a:p>
          <a:p>
            <a:pPr>
              <a:buNone/>
            </a:pPr>
            <a:r>
              <a:rPr lang="en-US" sz="2400" dirty="0" smtClean="0"/>
              <a:t>    return extension::</a:t>
            </a:r>
            <a:r>
              <a:rPr lang="en-US" sz="2400" dirty="0" err="1" smtClean="0"/>
              <a:t>as_parser</a:t>
            </a:r>
            <a:r>
              <a:rPr lang="en-US" sz="2400" dirty="0" smtClean="0"/>
              <a:t>&lt;T&gt;::call(x);</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s_parser</a:t>
            </a:r>
            <a:endParaRPr lang="en-US" dirty="0"/>
          </a:p>
        </p:txBody>
      </p:sp>
      <p:sp>
        <p:nvSpPr>
          <p:cNvPr id="3" name="Text Placeholder 2"/>
          <p:cNvSpPr>
            <a:spLocks noGrp="1"/>
          </p:cNvSpPr>
          <p:nvPr>
            <p:ph type="body" sz="quarter" idx="10"/>
          </p:nvPr>
        </p:nvSpPr>
        <p:spPr>
          <a:xfrm>
            <a:off x="381000" y="990600"/>
            <a:ext cx="8382000" cy="3323987"/>
          </a:xfrm>
        </p:spPr>
        <p:txBody>
          <a:bodyPr/>
          <a:lstStyle/>
          <a:p>
            <a:pPr>
              <a:buNone/>
            </a:pPr>
            <a:r>
              <a:rPr lang="en-US" sz="2000" dirty="0" smtClean="0"/>
              <a:t>template &lt;&gt;</a:t>
            </a:r>
          </a:p>
          <a:p>
            <a:pPr>
              <a:buNone/>
            </a:pPr>
            <a:r>
              <a:rPr lang="en-US" sz="2000" dirty="0" err="1" smtClean="0"/>
              <a:t>struct</a:t>
            </a:r>
            <a:r>
              <a:rPr lang="en-US" sz="2000" dirty="0" smtClean="0"/>
              <a:t> </a:t>
            </a:r>
            <a:r>
              <a:rPr lang="en-US" sz="2000" dirty="0" err="1" smtClean="0"/>
              <a:t>as_parser</a:t>
            </a:r>
            <a:r>
              <a:rPr lang="en-US" sz="2000" dirty="0" smtClean="0"/>
              <a:t>&lt;</a:t>
            </a:r>
            <a:r>
              <a:rPr lang="en-US" sz="2000" dirty="0" err="1" smtClean="0"/>
              <a:t>unused_type</a:t>
            </a:r>
            <a:r>
              <a:rPr lang="en-US" sz="2000" dirty="0" smtClean="0"/>
              <a:t>&gt;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unused_type</a:t>
            </a:r>
            <a:r>
              <a:rPr lang="en-US" sz="2000" dirty="0" smtClean="0"/>
              <a:t> type;</a:t>
            </a:r>
          </a:p>
          <a:p>
            <a:pPr>
              <a:buNone/>
            </a:pPr>
            <a:r>
              <a:rPr lang="en-US" sz="2000" dirty="0" smtClean="0"/>
              <a:t>    </a:t>
            </a:r>
            <a:r>
              <a:rPr lang="en-US" sz="2000" dirty="0" err="1" smtClean="0"/>
              <a:t>typedef</a:t>
            </a:r>
            <a:r>
              <a:rPr lang="en-US" sz="2000" dirty="0" smtClean="0"/>
              <a:t> </a:t>
            </a:r>
            <a:r>
              <a:rPr lang="en-US" sz="2000" dirty="0" err="1" smtClean="0"/>
              <a:t>unused_type</a:t>
            </a:r>
            <a:r>
              <a:rPr lang="en-US" sz="2000" dirty="0" smtClean="0"/>
              <a:t> </a:t>
            </a:r>
            <a:r>
              <a:rPr lang="en-US" sz="2000" dirty="0" err="1" smtClean="0"/>
              <a:t>value_type</a:t>
            </a:r>
            <a:r>
              <a:rPr lang="en-US" sz="2000" dirty="0" smtClean="0"/>
              <a:t>;</a:t>
            </a:r>
          </a:p>
          <a:p>
            <a:pPr>
              <a:buNone/>
            </a:pPr>
            <a:r>
              <a:rPr lang="en-US" sz="2000" dirty="0" smtClean="0"/>
              <a:t>    static type call(</a:t>
            </a:r>
            <a:r>
              <a:rPr lang="en-US" sz="2000" dirty="0" err="1" smtClean="0"/>
              <a:t>unused_type</a:t>
            </a:r>
            <a:r>
              <a:rPr lang="en-US" sz="2000" dirty="0" smtClean="0"/>
              <a:t>)</a:t>
            </a:r>
          </a:p>
          <a:p>
            <a:pPr>
              <a:buNone/>
            </a:pPr>
            <a:r>
              <a:rPr lang="en-US" sz="2000" dirty="0" smtClean="0"/>
              <a:t>    {</a:t>
            </a:r>
          </a:p>
          <a:p>
            <a:pPr>
              <a:buNone/>
            </a:pPr>
            <a:r>
              <a:rPr lang="en-US" sz="2000" dirty="0" smtClean="0"/>
              <a:t>        return unused;</a:t>
            </a:r>
          </a:p>
          <a:p>
            <a:pPr>
              <a:buNone/>
            </a:pPr>
            <a:r>
              <a:rPr lang="en-US" sz="2000" dirty="0" smtClean="0"/>
              <a:t>    }</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s_parser</a:t>
            </a:r>
            <a:endParaRPr lang="en-US" dirty="0"/>
          </a:p>
        </p:txBody>
      </p:sp>
      <p:sp>
        <p:nvSpPr>
          <p:cNvPr id="3" name="Text Placeholder 2"/>
          <p:cNvSpPr>
            <a:spLocks noGrp="1"/>
          </p:cNvSpPr>
          <p:nvPr>
            <p:ph type="body" sz="quarter" idx="10"/>
          </p:nvPr>
        </p:nvSpPr>
        <p:spPr>
          <a:xfrm>
            <a:off x="381000" y="990600"/>
            <a:ext cx="8382000" cy="3662541"/>
          </a:xfrm>
        </p:spPr>
        <p:txBody>
          <a:bodyPr/>
          <a:lstStyle/>
          <a:p>
            <a:pPr>
              <a:buNone/>
            </a:pPr>
            <a:r>
              <a:rPr lang="en-US" sz="2000" dirty="0" smtClean="0"/>
              <a:t>template &lt;</a:t>
            </a:r>
            <a:r>
              <a:rPr lang="en-US" sz="2000" dirty="0" err="1" smtClean="0"/>
              <a:t>typename</a:t>
            </a:r>
            <a:r>
              <a:rPr lang="en-US" sz="2000" dirty="0" smtClean="0"/>
              <a:t> Derived&gt;</a:t>
            </a:r>
          </a:p>
          <a:p>
            <a:pPr>
              <a:buNone/>
            </a:pPr>
            <a:r>
              <a:rPr lang="en-US" sz="2000" dirty="0" err="1" smtClean="0"/>
              <a:t>struct</a:t>
            </a:r>
            <a:r>
              <a:rPr lang="en-US" sz="2000" dirty="0" smtClean="0"/>
              <a:t> </a:t>
            </a:r>
            <a:r>
              <a:rPr lang="en-US" sz="2000" dirty="0" err="1" smtClean="0"/>
              <a:t>as_parser</a:t>
            </a:r>
            <a:r>
              <a:rPr lang="en-US" sz="2000" dirty="0" smtClean="0"/>
              <a:t>&lt;Derived</a:t>
            </a:r>
          </a:p>
          <a:p>
            <a:pPr>
              <a:buNone/>
            </a:pPr>
            <a:r>
              <a:rPr lang="en-US" sz="2000" dirty="0" smtClean="0"/>
              <a:t>    , </a:t>
            </a:r>
            <a:r>
              <a:rPr lang="en-US" sz="2000" dirty="0" err="1" smtClean="0"/>
              <a:t>typename</a:t>
            </a:r>
            <a:r>
              <a:rPr lang="en-US" sz="2000" dirty="0" smtClean="0"/>
              <a:t> </a:t>
            </a:r>
            <a:r>
              <a:rPr lang="en-US" sz="2000" dirty="0" err="1" smtClean="0"/>
              <a:t>enable_if</a:t>
            </a:r>
            <a:r>
              <a:rPr lang="en-US" sz="2000" dirty="0" smtClean="0"/>
              <a:t>&lt;</a:t>
            </a:r>
            <a:r>
              <a:rPr lang="en-US" sz="2000" dirty="0" err="1" smtClean="0"/>
              <a:t>is_base_of</a:t>
            </a:r>
            <a:r>
              <a:rPr lang="en-US" sz="2000" dirty="0" smtClean="0"/>
              <a:t>&lt;</a:t>
            </a:r>
            <a:r>
              <a:rPr lang="en-US" sz="2000" dirty="0" err="1" smtClean="0"/>
              <a:t>parser_base</a:t>
            </a:r>
            <a:r>
              <a:rPr lang="en-US" sz="2000" dirty="0" smtClean="0"/>
              <a:t>, Derived&gt;&gt;::type&gt;</a:t>
            </a:r>
          </a:p>
          <a:p>
            <a:pPr>
              <a:buNone/>
            </a:pPr>
            <a:r>
              <a:rPr lang="en-US" sz="2000" dirty="0" smtClean="0"/>
              <a:t>{</a:t>
            </a:r>
          </a:p>
          <a:p>
            <a:pPr>
              <a:buNone/>
            </a:pPr>
            <a:r>
              <a:rPr lang="en-US" sz="2000" dirty="0" smtClean="0"/>
              <a:t>    </a:t>
            </a:r>
            <a:r>
              <a:rPr lang="en-US" sz="2000" dirty="0" err="1" smtClean="0"/>
              <a:t>typedef</a:t>
            </a:r>
            <a:r>
              <a:rPr lang="en-US" sz="2000" dirty="0" smtClean="0"/>
              <a:t> Derived const&amp; type;</a:t>
            </a:r>
          </a:p>
          <a:p>
            <a:pPr>
              <a:buNone/>
            </a:pPr>
            <a:r>
              <a:rPr lang="en-US" sz="2000" dirty="0" smtClean="0"/>
              <a:t>    </a:t>
            </a:r>
            <a:r>
              <a:rPr lang="en-US" sz="2000" dirty="0" err="1" smtClean="0"/>
              <a:t>typedef</a:t>
            </a:r>
            <a:r>
              <a:rPr lang="en-US" sz="2000" dirty="0" smtClean="0"/>
              <a:t> Derived </a:t>
            </a:r>
            <a:r>
              <a:rPr lang="en-US" sz="2000" dirty="0" err="1" smtClean="0"/>
              <a:t>value_type</a:t>
            </a:r>
            <a:r>
              <a:rPr lang="en-US" sz="2000" dirty="0" smtClean="0"/>
              <a:t>;</a:t>
            </a:r>
          </a:p>
          <a:p>
            <a:pPr>
              <a:buNone/>
            </a:pPr>
            <a:r>
              <a:rPr lang="en-US" sz="2000" dirty="0" smtClean="0"/>
              <a:t>    static type call(Derived const&amp; p)</a:t>
            </a:r>
          </a:p>
          <a:p>
            <a:pPr>
              <a:buNone/>
            </a:pPr>
            <a:r>
              <a:rPr lang="en-US" sz="2000" dirty="0" smtClean="0"/>
              <a:t>    {</a:t>
            </a:r>
          </a:p>
          <a:p>
            <a:pPr>
              <a:buNone/>
            </a:pPr>
            <a:r>
              <a:rPr lang="en-US" sz="2000" dirty="0" smtClean="0"/>
              <a:t>        return p;</a:t>
            </a:r>
          </a:p>
          <a:p>
            <a:pPr>
              <a:buNone/>
            </a:pPr>
            <a:r>
              <a:rPr lang="en-US" sz="2000" dirty="0" smtClean="0"/>
              <a:t>    }</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s_parser</a:t>
            </a:r>
            <a:endParaRPr lang="en-US" dirty="0"/>
          </a:p>
        </p:txBody>
      </p:sp>
      <p:sp>
        <p:nvSpPr>
          <p:cNvPr id="3" name="Text Placeholder 2"/>
          <p:cNvSpPr>
            <a:spLocks noGrp="1"/>
          </p:cNvSpPr>
          <p:nvPr>
            <p:ph type="body" sz="quarter" idx="10"/>
          </p:nvPr>
        </p:nvSpPr>
        <p:spPr>
          <a:xfrm>
            <a:off x="381000" y="990600"/>
            <a:ext cx="8382000" cy="4678204"/>
          </a:xfrm>
        </p:spPr>
        <p:txBody>
          <a:bodyPr/>
          <a:lstStyle/>
          <a:p>
            <a:pPr>
              <a:buNone/>
            </a:pPr>
            <a:r>
              <a:rPr lang="en-US" sz="2000" dirty="0" smtClean="0"/>
              <a:t>template &lt;&gt;</a:t>
            </a:r>
          </a:p>
          <a:p>
            <a:pPr>
              <a:buNone/>
            </a:pPr>
            <a:r>
              <a:rPr lang="en-US" sz="2000" dirty="0" err="1" smtClean="0"/>
              <a:t>struct</a:t>
            </a:r>
            <a:r>
              <a:rPr lang="en-US" sz="2000" dirty="0" smtClean="0"/>
              <a:t> </a:t>
            </a:r>
            <a:r>
              <a:rPr lang="en-US" sz="2000" dirty="0" err="1" smtClean="0"/>
              <a:t>as_parser</a:t>
            </a:r>
            <a:r>
              <a:rPr lang="en-US" sz="2000" dirty="0" smtClean="0"/>
              <a:t>&lt;char&gt;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literal_char</a:t>
            </a:r>
            <a:r>
              <a:rPr lang="en-US" sz="2000" dirty="0" smtClean="0"/>
              <a:t>&lt;</a:t>
            </a:r>
          </a:p>
          <a:p>
            <a:pPr>
              <a:buNone/>
            </a:pPr>
            <a:r>
              <a:rPr lang="en-US" sz="2000" dirty="0" smtClean="0"/>
              <a:t>        </a:t>
            </a:r>
            <a:r>
              <a:rPr lang="en-US" sz="2000" dirty="0" err="1" smtClean="0"/>
              <a:t>char_encoding</a:t>
            </a:r>
            <a:r>
              <a:rPr lang="en-US" sz="2000" dirty="0" smtClean="0"/>
              <a:t>::standard, </a:t>
            </a:r>
            <a:r>
              <a:rPr lang="en-US" sz="2000" dirty="0" err="1" smtClean="0"/>
              <a:t>unused_type</a:t>
            </a:r>
            <a:r>
              <a:rPr lang="en-US" sz="2000" dirty="0" smtClean="0"/>
              <a:t>&gt;</a:t>
            </a:r>
          </a:p>
          <a:p>
            <a:pPr>
              <a:buNone/>
            </a:pPr>
            <a:r>
              <a:rPr lang="en-US" sz="2000" dirty="0" smtClean="0"/>
              <a:t>    type;</a:t>
            </a:r>
          </a:p>
          <a:p>
            <a:pPr>
              <a:buNone/>
            </a:pPr>
            <a:endParaRPr lang="en-US" sz="2000" dirty="0" smtClean="0"/>
          </a:p>
          <a:p>
            <a:pPr>
              <a:buNone/>
            </a:pPr>
            <a:r>
              <a:rPr lang="en-US" sz="2000" dirty="0" smtClean="0"/>
              <a:t>    </a:t>
            </a:r>
            <a:r>
              <a:rPr lang="en-US" sz="2000" dirty="0" err="1" smtClean="0"/>
              <a:t>typedef</a:t>
            </a:r>
            <a:r>
              <a:rPr lang="en-US" sz="2000" dirty="0" smtClean="0"/>
              <a:t> type </a:t>
            </a:r>
            <a:r>
              <a:rPr lang="en-US" sz="2000" dirty="0" err="1" smtClean="0"/>
              <a:t>value_type</a:t>
            </a:r>
            <a:r>
              <a:rPr lang="en-US" sz="2000" dirty="0" smtClean="0"/>
              <a:t>;</a:t>
            </a:r>
          </a:p>
          <a:p>
            <a:pPr>
              <a:buNone/>
            </a:pPr>
            <a:endParaRPr lang="en-US" sz="2000" dirty="0" smtClean="0"/>
          </a:p>
          <a:p>
            <a:pPr>
              <a:buNone/>
            </a:pPr>
            <a:r>
              <a:rPr lang="en-US" sz="2000" dirty="0" smtClean="0"/>
              <a:t>    static type call(char </a:t>
            </a:r>
            <a:r>
              <a:rPr lang="en-US" sz="2000" dirty="0" err="1" smtClean="0"/>
              <a:t>ch</a:t>
            </a:r>
            <a:r>
              <a:rPr lang="en-US" sz="2000" dirty="0" smtClean="0"/>
              <a:t>)</a:t>
            </a:r>
          </a:p>
          <a:p>
            <a:pPr>
              <a:buNone/>
            </a:pPr>
            <a:r>
              <a:rPr lang="en-US" sz="2000" dirty="0" smtClean="0"/>
              <a:t>    {</a:t>
            </a:r>
          </a:p>
          <a:p>
            <a:pPr>
              <a:buNone/>
            </a:pPr>
            <a:r>
              <a:rPr lang="en-US" sz="2000" dirty="0" smtClean="0"/>
              <a:t>        return type(</a:t>
            </a:r>
            <a:r>
              <a:rPr lang="en-US" sz="2000" dirty="0" err="1" smtClean="0"/>
              <a:t>ch</a:t>
            </a:r>
            <a:r>
              <a:rPr lang="en-US" sz="2000" dirty="0" smtClean="0"/>
              <a:t>);</a:t>
            </a:r>
          </a:p>
          <a:p>
            <a:pPr>
              <a:buNone/>
            </a:pPr>
            <a:r>
              <a:rPr lang="en-US" sz="2000" dirty="0" smtClean="0"/>
              <a:t>    }</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Kleene</a:t>
            </a:r>
            <a:r>
              <a:rPr lang="en-US" dirty="0" smtClean="0"/>
              <a:t> Parser Implementation</a:t>
            </a:r>
            <a:endParaRPr lang="en-US" dirty="0"/>
          </a:p>
        </p:txBody>
      </p:sp>
      <p:sp>
        <p:nvSpPr>
          <p:cNvPr id="3" name="Text Placeholder 2"/>
          <p:cNvSpPr>
            <a:spLocks noGrp="1"/>
          </p:cNvSpPr>
          <p:nvPr>
            <p:ph type="body" sz="quarter" idx="10"/>
          </p:nvPr>
        </p:nvSpPr>
        <p:spPr>
          <a:xfrm>
            <a:off x="381000" y="1676400"/>
            <a:ext cx="8382000" cy="2985433"/>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a:t>
            </a:r>
          </a:p>
          <a:p>
            <a:pPr>
              <a:buNone/>
            </a:pPr>
            <a:r>
              <a:rPr lang="en-US" sz="2000" dirty="0" smtClean="0"/>
              <a:t>    while (detail::</a:t>
            </a:r>
            <a:r>
              <a:rPr lang="en-US" sz="2000" dirty="0" err="1" smtClean="0"/>
              <a:t>parse_into_container</a:t>
            </a:r>
            <a:r>
              <a:rPr lang="en-US" sz="2000" dirty="0" smtClean="0"/>
              <a:t>(</a:t>
            </a:r>
          </a:p>
          <a:p>
            <a:pPr>
              <a:buNone/>
            </a:pPr>
            <a:r>
              <a:rPr lang="en-US" sz="2000" dirty="0" smtClean="0"/>
              <a:t>        this-&gt;subject, first, last, context, </a:t>
            </a:r>
            <a:r>
              <a:rPr lang="en-US" sz="2000" dirty="0" err="1" smtClean="0"/>
              <a:t>attr</a:t>
            </a:r>
            <a:r>
              <a:rPr lang="en-US" sz="2000" dirty="0" smtClean="0"/>
              <a:t>))</a:t>
            </a:r>
          </a:p>
          <a:p>
            <a:pPr>
              <a:buNone/>
            </a:pPr>
            <a:r>
              <a:rPr lang="en-US" sz="2000" dirty="0" smtClean="0"/>
              <a:t>        ;</a:t>
            </a:r>
          </a:p>
          <a:p>
            <a:pPr>
              <a:buNone/>
            </a:pPr>
            <a:r>
              <a:rPr lang="en-US" sz="2000" dirty="0" smtClean="0"/>
              <a:t>    return true;</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Parser </a:t>
            </a:r>
            <a:r>
              <a:rPr lang="en-US" dirty="0" err="1"/>
              <a:t>Combinator</a:t>
            </a:r>
            <a:endParaRPr lang="en-US" dirty="0"/>
          </a:p>
        </p:txBody>
      </p:sp>
      <p:sp>
        <p:nvSpPr>
          <p:cNvPr id="4" name="Round Diagonal Corner Rectangle 3"/>
          <p:cNvSpPr/>
          <p:nvPr/>
        </p:nvSpPr>
        <p:spPr bwMode="auto">
          <a:xfrm>
            <a:off x="838200" y="15240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p:txBody>
      </p:sp>
      <p:sp>
        <p:nvSpPr>
          <p:cNvPr id="5" name="Round Diagonal Corner Rectangle 4"/>
          <p:cNvSpPr/>
          <p:nvPr/>
        </p:nvSpPr>
        <p:spPr bwMode="auto">
          <a:xfrm>
            <a:off x="838200" y="27813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p:txBody>
      </p:sp>
      <p:sp>
        <p:nvSpPr>
          <p:cNvPr id="6" name="Round Diagonal Corner Rectangle 5"/>
          <p:cNvSpPr/>
          <p:nvPr/>
        </p:nvSpPr>
        <p:spPr bwMode="auto">
          <a:xfrm>
            <a:off x="3429000" y="2057400"/>
            <a:ext cx="1828800" cy="7620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a:p>
            <a:pPr algn="ctr" defTabSz="914099" fontAlgn="base">
              <a:spcBef>
                <a:spcPct val="0"/>
              </a:spcBef>
              <a:spcAft>
                <a:spcPct val="0"/>
              </a:spcAft>
            </a:pPr>
            <a:r>
              <a:rPr lang="en-US" sz="2300" dirty="0" err="1" smtClean="0">
                <a:solidFill>
                  <a:srgbClr val="FFFFFF"/>
                </a:solidFill>
                <a:effectLst>
                  <a:outerShdw blurRad="38100" dist="38100" dir="2700000" algn="tl">
                    <a:srgbClr val="000000">
                      <a:alpha val="43137"/>
                    </a:srgbClr>
                  </a:outerShdw>
                </a:effectLst>
                <a:latin typeface="Segoe" pitchFamily="34" charset="0"/>
              </a:rPr>
              <a:t>Combinator</a:t>
            </a: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 name="Round Diagonal Corner Rectangle 6"/>
          <p:cNvSpPr/>
          <p:nvPr/>
        </p:nvSpPr>
        <p:spPr bwMode="auto">
          <a:xfrm>
            <a:off x="838200" y="40386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p:txBody>
      </p:sp>
      <p:sp>
        <p:nvSpPr>
          <p:cNvPr id="8" name="Round Diagonal Corner Rectangle 7"/>
          <p:cNvSpPr/>
          <p:nvPr/>
        </p:nvSpPr>
        <p:spPr bwMode="auto">
          <a:xfrm>
            <a:off x="6248400" y="3200400"/>
            <a:ext cx="1828800" cy="7620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a:p>
            <a:pPr algn="ctr" defTabSz="914099" fontAlgn="base">
              <a:spcBef>
                <a:spcPct val="0"/>
              </a:spcBef>
              <a:spcAft>
                <a:spcPct val="0"/>
              </a:spcAft>
            </a:pPr>
            <a:r>
              <a:rPr lang="en-US" sz="2300" dirty="0" err="1" smtClean="0">
                <a:solidFill>
                  <a:srgbClr val="FFFFFF"/>
                </a:solidFill>
                <a:effectLst>
                  <a:outerShdw blurRad="38100" dist="38100" dir="2700000" algn="tl">
                    <a:srgbClr val="000000">
                      <a:alpha val="43137"/>
                    </a:srgbClr>
                  </a:outerShdw>
                </a:effectLst>
                <a:latin typeface="Segoe" pitchFamily="34" charset="0"/>
              </a:rPr>
              <a:t>Combinator</a:t>
            </a: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0" name="Elbow Connector 9"/>
          <p:cNvCxnSpPr>
            <a:stCxn id="4" idx="0"/>
            <a:endCxn id="6" idx="2"/>
          </p:cNvCxnSpPr>
          <p:nvPr/>
        </p:nvCxnSpPr>
        <p:spPr>
          <a:xfrm>
            <a:off x="2286000" y="1828800"/>
            <a:ext cx="1143000" cy="6096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5" idx="0"/>
            <a:endCxn id="6" idx="2"/>
          </p:cNvCxnSpPr>
          <p:nvPr/>
        </p:nvCxnSpPr>
        <p:spPr>
          <a:xfrm flipV="1">
            <a:off x="2286000" y="2438400"/>
            <a:ext cx="1143000" cy="6477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0"/>
            <a:endCxn id="8" idx="2"/>
          </p:cNvCxnSpPr>
          <p:nvPr/>
        </p:nvCxnSpPr>
        <p:spPr>
          <a:xfrm flipV="1">
            <a:off x="2286000" y="3581400"/>
            <a:ext cx="3962400" cy="7620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0"/>
            <a:endCxn id="8" idx="2"/>
          </p:cNvCxnSpPr>
          <p:nvPr/>
        </p:nvCxnSpPr>
        <p:spPr>
          <a:xfrm>
            <a:off x="5257800" y="2438400"/>
            <a:ext cx="990600" cy="11430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Kleene</a:t>
            </a:r>
            <a:r>
              <a:rPr lang="en-US" dirty="0"/>
              <a:t> Parser Implementation</a:t>
            </a:r>
          </a:p>
        </p:txBody>
      </p:sp>
      <p:sp>
        <p:nvSpPr>
          <p:cNvPr id="3" name="Text Placeholder 2"/>
          <p:cNvSpPr>
            <a:spLocks noGrp="1"/>
          </p:cNvSpPr>
          <p:nvPr>
            <p:ph type="body" sz="quarter" idx="10"/>
          </p:nvPr>
        </p:nvSpPr>
        <p:spPr>
          <a:xfrm>
            <a:off x="381000" y="1219200"/>
            <a:ext cx="8382000" cy="4555093"/>
          </a:xfrm>
        </p:spPr>
        <p:txBody>
          <a:bodyPr/>
          <a:lstStyle/>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static </a:t>
            </a:r>
            <a:r>
              <a:rPr lang="en-US" sz="1600" dirty="0" err="1" smtClean="0"/>
              <a:t>bool</a:t>
            </a:r>
            <a:r>
              <a:rPr lang="en-US" sz="1600" dirty="0" smtClean="0"/>
              <a:t> </a:t>
            </a:r>
            <a:r>
              <a:rPr lang="en-US" sz="1600" dirty="0" err="1" smtClean="0"/>
              <a:t>call_synthesize</a:t>
            </a:r>
            <a:r>
              <a:rPr lang="en-US" sz="1600" dirty="0" smtClean="0"/>
              <a:t>(</a:t>
            </a:r>
          </a:p>
          <a:p>
            <a:pPr>
              <a:buNone/>
            </a:pPr>
            <a:r>
              <a:rPr lang="en-US" sz="1600" dirty="0" smtClean="0"/>
              <a:t>            Parser const&amp; parser</a:t>
            </a:r>
          </a:p>
          <a:p>
            <a:pPr>
              <a:buNone/>
            </a:pPr>
            <a:r>
              <a:rPr lang="en-US" sz="1600" dirty="0" smtClean="0"/>
              <a:t>          ,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a:t>
            </a:r>
            <a:r>
              <a:rPr lang="en-US" sz="1600" dirty="0" err="1" smtClean="0"/>
              <a:t>mpl</a:t>
            </a:r>
            <a:r>
              <a:rPr lang="en-US" sz="1600" dirty="0" smtClean="0"/>
              <a:t>::false_)</a:t>
            </a:r>
          </a:p>
          <a:p>
            <a:pPr>
              <a:buNone/>
            </a:pPr>
            <a:r>
              <a:rPr lang="en-US" sz="1600" dirty="0" smtClean="0"/>
              <a:t>        {</a:t>
            </a:r>
          </a:p>
          <a:p>
            <a:pPr>
              <a:buNone/>
            </a:pPr>
            <a:r>
              <a:rPr lang="en-US" sz="1600" dirty="0" smtClean="0"/>
              <a:t>            // synthesized attribute needs to be value initialized</a:t>
            </a:r>
          </a:p>
          <a:p>
            <a:pPr>
              <a:buNone/>
            </a:pPr>
            <a:r>
              <a:rPr lang="en-US" sz="1600" dirty="0" smtClean="0"/>
              <a:t>            </a:t>
            </a:r>
            <a:r>
              <a:rPr lang="en-US" sz="1600" dirty="0" err="1" smtClean="0"/>
              <a:t>typedef</a:t>
            </a:r>
            <a:r>
              <a:rPr lang="en-US" sz="1600" dirty="0" smtClean="0"/>
              <a:t> </a:t>
            </a:r>
            <a:r>
              <a:rPr lang="en-US" sz="1600" dirty="0" err="1" smtClean="0"/>
              <a:t>typename</a:t>
            </a:r>
            <a:r>
              <a:rPr lang="en-US" sz="1600" dirty="0" smtClean="0"/>
              <a:t> Attribute::</a:t>
            </a:r>
            <a:r>
              <a:rPr lang="en-US" sz="1600" dirty="0" err="1" smtClean="0"/>
              <a:t>value_type</a:t>
            </a:r>
            <a:r>
              <a:rPr lang="en-US" sz="1600" dirty="0" smtClean="0"/>
              <a:t> </a:t>
            </a:r>
            <a:r>
              <a:rPr lang="en-US" sz="1600" dirty="0" err="1" smtClean="0"/>
              <a:t>value_type</a:t>
            </a:r>
            <a:r>
              <a:rPr lang="en-US" sz="1600" dirty="0" smtClean="0"/>
              <a:t>;</a:t>
            </a:r>
          </a:p>
          <a:p>
            <a:pPr>
              <a:buNone/>
            </a:pPr>
            <a:r>
              <a:rPr lang="en-US" sz="1600" dirty="0" smtClean="0"/>
              <a:t>            </a:t>
            </a:r>
            <a:r>
              <a:rPr lang="en-US" sz="1600" dirty="0" err="1" smtClean="0"/>
              <a:t>value_type</a:t>
            </a:r>
            <a:r>
              <a:rPr lang="en-US" sz="1600" dirty="0" smtClean="0"/>
              <a:t> </a:t>
            </a:r>
            <a:r>
              <a:rPr lang="en-US" sz="1600" dirty="0" err="1" smtClean="0"/>
              <a:t>val</a:t>
            </a:r>
            <a:r>
              <a:rPr lang="en-US" sz="1600" dirty="0" smtClean="0"/>
              <a:t> = </a:t>
            </a:r>
            <a:r>
              <a:rPr lang="en-US" sz="1600" dirty="0" err="1" smtClean="0"/>
              <a:t>value_type</a:t>
            </a:r>
            <a:r>
              <a:rPr lang="en-US" sz="1600" dirty="0" smtClean="0"/>
              <a:t>();</a:t>
            </a:r>
          </a:p>
          <a:p>
            <a:pPr>
              <a:buNone/>
            </a:pPr>
            <a:endParaRPr lang="en-US" sz="1600" dirty="0" smtClean="0"/>
          </a:p>
          <a:p>
            <a:pPr>
              <a:buNone/>
            </a:pPr>
            <a:r>
              <a:rPr lang="en-US" sz="1600" dirty="0" smtClean="0"/>
              <a:t>            if (!</a:t>
            </a:r>
            <a:r>
              <a:rPr lang="en-US" sz="1600" dirty="0" err="1" smtClean="0"/>
              <a:t>parser.parse</a:t>
            </a:r>
            <a:r>
              <a:rPr lang="en-US" sz="1600" dirty="0" smtClean="0"/>
              <a:t>(first, last, context, </a:t>
            </a:r>
            <a:r>
              <a:rPr lang="en-US" sz="1600" dirty="0" err="1" smtClean="0"/>
              <a:t>val</a:t>
            </a:r>
            <a:r>
              <a:rPr lang="en-US" sz="1600" dirty="0" smtClean="0"/>
              <a:t>))</a:t>
            </a:r>
          </a:p>
          <a:p>
            <a:pPr>
              <a:buNone/>
            </a:pPr>
            <a:r>
              <a:rPr lang="en-US" sz="1600" dirty="0" smtClean="0"/>
              <a:t>                return false;</a:t>
            </a:r>
          </a:p>
          <a:p>
            <a:pPr>
              <a:buNone/>
            </a:pPr>
            <a:endParaRPr lang="en-US" sz="1600" dirty="0" smtClean="0"/>
          </a:p>
          <a:p>
            <a:pPr>
              <a:buNone/>
            </a:pPr>
            <a:r>
              <a:rPr lang="en-US" sz="1600" dirty="0" smtClean="0"/>
              <a:t>            // push the parsed value into our attribute</a:t>
            </a:r>
          </a:p>
          <a:p>
            <a:pPr>
              <a:buNone/>
            </a:pPr>
            <a:r>
              <a:rPr lang="en-US" sz="1600" dirty="0" smtClean="0"/>
              <a:t>            </a:t>
            </a:r>
            <a:r>
              <a:rPr lang="en-US" sz="1600" dirty="0" err="1" smtClean="0"/>
              <a:t>attr.push_back</a:t>
            </a:r>
            <a:r>
              <a:rPr lang="en-US" sz="1600" dirty="0" smtClean="0"/>
              <a:t>(</a:t>
            </a:r>
            <a:r>
              <a:rPr lang="en-US" sz="1600" dirty="0" err="1" smtClean="0"/>
              <a:t>val</a:t>
            </a:r>
            <a:r>
              <a:rPr lang="en-US" sz="1600" dirty="0" smtClean="0"/>
              <a:t>);</a:t>
            </a:r>
          </a:p>
          <a:p>
            <a:pPr>
              <a:buNone/>
            </a:pPr>
            <a:r>
              <a:rPr lang="en-US" sz="1600" dirty="0" smtClean="0"/>
              <a:t>            return true;</a:t>
            </a:r>
          </a:p>
          <a:p>
            <a:pPr>
              <a:buNone/>
            </a:pPr>
            <a:r>
              <a:rPr lang="en-US" sz="1600" dirty="0" smtClean="0"/>
              <a:t>        }</a:t>
            </a:r>
            <a:endParaRPr lang="en-US" sz="1600" dirty="0"/>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Kleene</a:t>
            </a:r>
            <a:r>
              <a:rPr lang="en-US" dirty="0"/>
              <a:t> Parser Implementation</a:t>
            </a:r>
          </a:p>
        </p:txBody>
      </p:sp>
      <p:sp>
        <p:nvSpPr>
          <p:cNvPr id="3" name="Text Placeholder 2"/>
          <p:cNvSpPr>
            <a:spLocks noGrp="1"/>
          </p:cNvSpPr>
          <p:nvPr>
            <p:ph type="body" sz="quarter" idx="10"/>
          </p:nvPr>
        </p:nvSpPr>
        <p:spPr>
          <a:xfrm>
            <a:off x="381000" y="1219200"/>
            <a:ext cx="8382000" cy="5289132"/>
          </a:xfrm>
        </p:spPr>
        <p:txBody>
          <a:bodyPr/>
          <a:lstStyle/>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static </a:t>
            </a:r>
            <a:r>
              <a:rPr lang="en-US" sz="1600" dirty="0" err="1" smtClean="0"/>
              <a:t>bool</a:t>
            </a:r>
            <a:r>
              <a:rPr lang="en-US" sz="1600" dirty="0" smtClean="0"/>
              <a:t> </a:t>
            </a:r>
            <a:r>
              <a:rPr lang="en-US" sz="1600" dirty="0" err="1" smtClean="0"/>
              <a:t>call_synthesize</a:t>
            </a:r>
            <a:r>
              <a:rPr lang="en-US" sz="1600" dirty="0" smtClean="0"/>
              <a:t>(</a:t>
            </a:r>
          </a:p>
          <a:p>
            <a:pPr>
              <a:buNone/>
            </a:pPr>
            <a:r>
              <a:rPr lang="en-US" sz="1600" dirty="0" smtClean="0"/>
              <a:t>            Parser const&amp; parser</a:t>
            </a:r>
          </a:p>
          <a:p>
            <a:pPr>
              <a:buNone/>
            </a:pPr>
            <a:r>
              <a:rPr lang="en-US" sz="1600" dirty="0" smtClean="0"/>
              <a:t>          ,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a:t>
            </a:r>
            <a:r>
              <a:rPr lang="en-US" sz="1600" dirty="0" err="1" smtClean="0"/>
              <a:t>mpl</a:t>
            </a:r>
            <a:r>
              <a:rPr lang="en-US" sz="1600" dirty="0" smtClean="0"/>
              <a:t>::false_)</a:t>
            </a:r>
          </a:p>
          <a:p>
            <a:pPr>
              <a:buNone/>
            </a:pPr>
            <a:r>
              <a:rPr lang="en-US" sz="1600" dirty="0" smtClean="0"/>
              <a:t>        {</a:t>
            </a:r>
          </a:p>
          <a:p>
            <a:pPr>
              <a:buNone/>
            </a:pPr>
            <a:r>
              <a:rPr lang="en-US" sz="1600" dirty="0" smtClean="0"/>
              <a:t>            // synthesized attribute needs to be value initialized</a:t>
            </a:r>
          </a:p>
          <a:p>
            <a:pPr>
              <a:buNone/>
            </a:pPr>
            <a:r>
              <a:rPr lang="en-US" sz="1600" dirty="0" smtClean="0"/>
              <a:t>            </a:t>
            </a:r>
            <a:r>
              <a:rPr lang="en-US" sz="1600" dirty="0" err="1" smtClean="0"/>
              <a:t>typedef</a:t>
            </a:r>
            <a:r>
              <a:rPr lang="en-US" sz="1600" dirty="0" smtClean="0"/>
              <a:t> </a:t>
            </a:r>
            <a:r>
              <a:rPr lang="en-US" sz="1600" dirty="0" err="1" smtClean="0"/>
              <a:t>typename</a:t>
            </a:r>
            <a:endParaRPr lang="en-US" sz="1600" dirty="0" smtClean="0"/>
          </a:p>
          <a:p>
            <a:pPr>
              <a:buNone/>
            </a:pPr>
            <a:r>
              <a:rPr lang="en-US" sz="1600" dirty="0" smtClean="0"/>
              <a:t>                traits::</a:t>
            </a:r>
            <a:r>
              <a:rPr lang="en-US" sz="1600" dirty="0" err="1" smtClean="0"/>
              <a:t>container_value</a:t>
            </a:r>
            <a:r>
              <a:rPr lang="en-US" sz="1600" dirty="0" smtClean="0"/>
              <a:t>&lt;Attribute&gt;::type</a:t>
            </a:r>
          </a:p>
          <a:p>
            <a:pPr>
              <a:buNone/>
            </a:pPr>
            <a:r>
              <a:rPr lang="en-US" sz="1600" dirty="0" smtClean="0"/>
              <a:t>            </a:t>
            </a:r>
            <a:r>
              <a:rPr lang="en-US" sz="1600" dirty="0" err="1" smtClean="0"/>
              <a:t>value_type</a:t>
            </a:r>
            <a:r>
              <a:rPr lang="en-US" sz="1600" dirty="0" smtClean="0"/>
              <a:t>;</a:t>
            </a:r>
          </a:p>
          <a:p>
            <a:pPr>
              <a:buNone/>
            </a:pPr>
            <a:r>
              <a:rPr lang="en-US" sz="1600" dirty="0" smtClean="0"/>
              <a:t>            </a:t>
            </a:r>
            <a:r>
              <a:rPr lang="en-US" sz="1600" dirty="0" err="1" smtClean="0"/>
              <a:t>value_type</a:t>
            </a:r>
            <a:r>
              <a:rPr lang="en-US" sz="1600" dirty="0" smtClean="0"/>
              <a:t> </a:t>
            </a:r>
            <a:r>
              <a:rPr lang="en-US" sz="1600" dirty="0" err="1" smtClean="0"/>
              <a:t>val</a:t>
            </a:r>
            <a:r>
              <a:rPr lang="en-US" sz="1600" dirty="0" smtClean="0"/>
              <a:t> = traits::</a:t>
            </a:r>
            <a:r>
              <a:rPr lang="en-US" sz="1600" dirty="0" err="1" smtClean="0"/>
              <a:t>value_initialize</a:t>
            </a:r>
            <a:r>
              <a:rPr lang="en-US" sz="1600" dirty="0" smtClean="0"/>
              <a:t>&lt;</a:t>
            </a:r>
            <a:r>
              <a:rPr lang="en-US" sz="1600" dirty="0" err="1" smtClean="0"/>
              <a:t>value_type</a:t>
            </a:r>
            <a:r>
              <a:rPr lang="en-US" sz="1600" dirty="0" smtClean="0"/>
              <a:t>&gt;::call();</a:t>
            </a:r>
          </a:p>
          <a:p>
            <a:pPr>
              <a:buNone/>
            </a:pPr>
            <a:endParaRPr lang="en-US" sz="1600" dirty="0" smtClean="0"/>
          </a:p>
          <a:p>
            <a:pPr>
              <a:buNone/>
            </a:pPr>
            <a:r>
              <a:rPr lang="en-US" sz="1600" dirty="0" smtClean="0"/>
              <a:t>            if (!</a:t>
            </a:r>
            <a:r>
              <a:rPr lang="en-US" sz="1600" dirty="0" err="1" smtClean="0"/>
              <a:t>parser.parse</a:t>
            </a:r>
            <a:r>
              <a:rPr lang="en-US" sz="1600" dirty="0" smtClean="0"/>
              <a:t>(first, last, context, </a:t>
            </a:r>
            <a:r>
              <a:rPr lang="en-US" sz="1600" dirty="0" err="1" smtClean="0"/>
              <a:t>val</a:t>
            </a:r>
            <a:r>
              <a:rPr lang="en-US" sz="1600" dirty="0" smtClean="0"/>
              <a:t>))</a:t>
            </a:r>
          </a:p>
          <a:p>
            <a:pPr>
              <a:buNone/>
            </a:pPr>
            <a:r>
              <a:rPr lang="en-US" sz="1600" dirty="0" smtClean="0"/>
              <a:t>                return false;</a:t>
            </a:r>
          </a:p>
          <a:p>
            <a:pPr>
              <a:buNone/>
            </a:pPr>
            <a:endParaRPr lang="en-US" sz="1600" dirty="0" smtClean="0"/>
          </a:p>
          <a:p>
            <a:pPr>
              <a:buNone/>
            </a:pPr>
            <a:r>
              <a:rPr lang="en-US" sz="1600" dirty="0" smtClean="0"/>
              <a:t>            // push the parsed value into our attribute</a:t>
            </a:r>
          </a:p>
          <a:p>
            <a:pPr>
              <a:buNone/>
            </a:pPr>
            <a:r>
              <a:rPr lang="en-US" sz="1600" dirty="0" smtClean="0"/>
              <a:t>            traits::</a:t>
            </a:r>
            <a:r>
              <a:rPr lang="en-US" sz="1600" dirty="0" err="1" smtClean="0"/>
              <a:t>push_back</a:t>
            </a:r>
            <a:r>
              <a:rPr lang="en-US" sz="1600" dirty="0" smtClean="0"/>
              <a:t>(</a:t>
            </a:r>
            <a:r>
              <a:rPr lang="en-US" sz="1600" dirty="0" err="1" smtClean="0"/>
              <a:t>attr</a:t>
            </a:r>
            <a:r>
              <a:rPr lang="en-US" sz="1600" dirty="0" smtClean="0"/>
              <a:t>, </a:t>
            </a:r>
            <a:r>
              <a:rPr lang="en-US" sz="1600" dirty="0" err="1" smtClean="0"/>
              <a:t>val</a:t>
            </a:r>
            <a:r>
              <a:rPr lang="en-US" sz="1600" dirty="0" smtClean="0"/>
              <a:t>);</a:t>
            </a:r>
          </a:p>
          <a:p>
            <a:pPr>
              <a:buNone/>
            </a:pPr>
            <a:r>
              <a:rPr lang="en-US" sz="1600" dirty="0" smtClean="0"/>
              <a:t>            return true;</a:t>
            </a:r>
          </a:p>
          <a:p>
            <a:pPr>
              <a:buNone/>
            </a:pPr>
            <a:r>
              <a:rPr lang="en-US" sz="1600" dirty="0" smtClean="0"/>
              <a:t>        }</a:t>
            </a:r>
            <a:endParaRPr lang="en-US" sz="1600" dirty="0"/>
          </a:p>
        </p:txBody>
      </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Traits </a:t>
            </a:r>
            <a:r>
              <a:rPr lang="en-US" dirty="0" smtClean="0"/>
              <a:t>and Customization Points (CP)</a:t>
            </a:r>
            <a:endParaRPr lang="en-US" dirty="0"/>
          </a:p>
        </p:txBody>
      </p:sp>
      <p:sp>
        <p:nvSpPr>
          <p:cNvPr id="3" name="Text Placeholder 2"/>
          <p:cNvSpPr>
            <a:spLocks noGrp="1"/>
          </p:cNvSpPr>
          <p:nvPr>
            <p:ph type="body" sz="quarter" idx="10"/>
          </p:nvPr>
        </p:nvSpPr>
        <p:spPr>
          <a:xfrm>
            <a:off x="381000" y="1219200"/>
            <a:ext cx="8382000" cy="5289132"/>
          </a:xfrm>
        </p:spPr>
        <p:txBody>
          <a:bodyPr/>
          <a:lstStyle/>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static </a:t>
            </a:r>
            <a:r>
              <a:rPr lang="en-US" sz="1600" dirty="0" err="1" smtClean="0"/>
              <a:t>bool</a:t>
            </a:r>
            <a:r>
              <a:rPr lang="en-US" sz="1600" dirty="0" smtClean="0"/>
              <a:t> </a:t>
            </a:r>
            <a:r>
              <a:rPr lang="en-US" sz="1600" dirty="0" err="1" smtClean="0"/>
              <a:t>call_synthesize</a:t>
            </a:r>
            <a:r>
              <a:rPr lang="en-US" sz="1600" dirty="0" smtClean="0"/>
              <a:t>(</a:t>
            </a:r>
          </a:p>
          <a:p>
            <a:pPr>
              <a:buNone/>
            </a:pPr>
            <a:r>
              <a:rPr lang="en-US" sz="1600" dirty="0" smtClean="0"/>
              <a:t>            Parser const&amp; parser</a:t>
            </a:r>
          </a:p>
          <a:p>
            <a:pPr>
              <a:buNone/>
            </a:pPr>
            <a:r>
              <a:rPr lang="en-US" sz="1600" dirty="0" smtClean="0"/>
              <a:t>          ,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a:t>
            </a:r>
            <a:r>
              <a:rPr lang="en-US" sz="1600" dirty="0" err="1" smtClean="0"/>
              <a:t>mpl</a:t>
            </a:r>
            <a:r>
              <a:rPr lang="en-US" sz="1600" dirty="0" smtClean="0"/>
              <a:t>::false_)</a:t>
            </a:r>
          </a:p>
          <a:p>
            <a:pPr>
              <a:buNone/>
            </a:pPr>
            <a:r>
              <a:rPr lang="en-US" sz="1600" dirty="0" smtClean="0"/>
              <a:t>        {</a:t>
            </a:r>
          </a:p>
          <a:p>
            <a:pPr>
              <a:buNone/>
            </a:pPr>
            <a:r>
              <a:rPr lang="en-US" sz="1600" dirty="0" smtClean="0"/>
              <a:t>            // synthesized attribute needs to be value initialized</a:t>
            </a:r>
          </a:p>
          <a:p>
            <a:pPr>
              <a:buNone/>
            </a:pPr>
            <a:r>
              <a:rPr lang="en-US" sz="1600" dirty="0" smtClean="0"/>
              <a:t>            </a:t>
            </a:r>
            <a:r>
              <a:rPr lang="en-US" sz="1600" dirty="0" err="1" smtClean="0"/>
              <a:t>typedef</a:t>
            </a:r>
            <a:r>
              <a:rPr lang="en-US" sz="1600" dirty="0" smtClean="0"/>
              <a:t> </a:t>
            </a:r>
            <a:r>
              <a:rPr lang="en-US" sz="1600" dirty="0" err="1" smtClean="0"/>
              <a:t>typename</a:t>
            </a:r>
            <a:endParaRPr lang="en-US" sz="1600" dirty="0" smtClean="0"/>
          </a:p>
          <a:p>
            <a:pPr>
              <a:buNone/>
            </a:pPr>
            <a:r>
              <a:rPr lang="en-US" sz="1600" dirty="0" smtClean="0"/>
              <a:t>                traits::</a:t>
            </a:r>
            <a:r>
              <a:rPr lang="en-US" sz="1600" dirty="0" err="1" smtClean="0"/>
              <a:t>container_value</a:t>
            </a:r>
            <a:r>
              <a:rPr lang="en-US" sz="1600" dirty="0" smtClean="0"/>
              <a:t>&lt;Attribute&gt;::type</a:t>
            </a:r>
          </a:p>
          <a:p>
            <a:pPr>
              <a:buNone/>
            </a:pPr>
            <a:r>
              <a:rPr lang="en-US" sz="1600" dirty="0" smtClean="0"/>
              <a:t>            </a:t>
            </a:r>
            <a:r>
              <a:rPr lang="en-US" sz="1600" dirty="0" err="1" smtClean="0"/>
              <a:t>value_type</a:t>
            </a:r>
            <a:r>
              <a:rPr lang="en-US" sz="1600" dirty="0" smtClean="0"/>
              <a:t>;</a:t>
            </a:r>
          </a:p>
          <a:p>
            <a:pPr>
              <a:buNone/>
            </a:pPr>
            <a:r>
              <a:rPr lang="en-US" sz="1600" dirty="0" smtClean="0"/>
              <a:t>            </a:t>
            </a:r>
            <a:r>
              <a:rPr lang="en-US" sz="1600" dirty="0" err="1" smtClean="0"/>
              <a:t>value_type</a:t>
            </a:r>
            <a:r>
              <a:rPr lang="en-US" sz="1600" dirty="0" smtClean="0"/>
              <a:t> </a:t>
            </a:r>
            <a:r>
              <a:rPr lang="en-US" sz="1600" dirty="0" err="1" smtClean="0"/>
              <a:t>val</a:t>
            </a:r>
            <a:r>
              <a:rPr lang="en-US" sz="1600" dirty="0" smtClean="0"/>
              <a:t> = traits::</a:t>
            </a:r>
            <a:r>
              <a:rPr lang="en-US" sz="1600" dirty="0" err="1" smtClean="0"/>
              <a:t>value_initialize</a:t>
            </a:r>
            <a:r>
              <a:rPr lang="en-US" sz="1600" dirty="0" smtClean="0"/>
              <a:t>&lt;</a:t>
            </a:r>
            <a:r>
              <a:rPr lang="en-US" sz="1600" dirty="0" err="1" smtClean="0"/>
              <a:t>value_type</a:t>
            </a:r>
            <a:r>
              <a:rPr lang="en-US" sz="1600" dirty="0" smtClean="0"/>
              <a:t>&gt;::call();</a:t>
            </a:r>
          </a:p>
          <a:p>
            <a:pPr>
              <a:buNone/>
            </a:pPr>
            <a:endParaRPr lang="en-US" sz="1600" dirty="0" smtClean="0"/>
          </a:p>
          <a:p>
            <a:pPr>
              <a:buNone/>
            </a:pPr>
            <a:r>
              <a:rPr lang="en-US" sz="1600" dirty="0" smtClean="0"/>
              <a:t>            if (!</a:t>
            </a:r>
            <a:r>
              <a:rPr lang="en-US" sz="1600" dirty="0" err="1" smtClean="0"/>
              <a:t>parser.parse</a:t>
            </a:r>
            <a:r>
              <a:rPr lang="en-US" sz="1600" dirty="0" smtClean="0"/>
              <a:t>(first, last, context, </a:t>
            </a:r>
            <a:r>
              <a:rPr lang="en-US" sz="1600" dirty="0" err="1" smtClean="0"/>
              <a:t>val</a:t>
            </a:r>
            <a:r>
              <a:rPr lang="en-US" sz="1600" dirty="0" smtClean="0"/>
              <a:t>))</a:t>
            </a:r>
          </a:p>
          <a:p>
            <a:pPr>
              <a:buNone/>
            </a:pPr>
            <a:r>
              <a:rPr lang="en-US" sz="1600" dirty="0" smtClean="0"/>
              <a:t>                return false;</a:t>
            </a:r>
          </a:p>
          <a:p>
            <a:pPr>
              <a:buNone/>
            </a:pPr>
            <a:endParaRPr lang="en-US" sz="1600" dirty="0" smtClean="0"/>
          </a:p>
          <a:p>
            <a:pPr>
              <a:buNone/>
            </a:pPr>
            <a:r>
              <a:rPr lang="en-US" sz="1600" dirty="0" smtClean="0"/>
              <a:t>            // push the parsed value into our attribute</a:t>
            </a:r>
          </a:p>
          <a:p>
            <a:pPr>
              <a:buNone/>
            </a:pPr>
            <a:r>
              <a:rPr lang="en-US" sz="1600" dirty="0" smtClean="0"/>
              <a:t>            traits::</a:t>
            </a:r>
            <a:r>
              <a:rPr lang="en-US" sz="1600" dirty="0" err="1" smtClean="0"/>
              <a:t>push_back</a:t>
            </a:r>
            <a:r>
              <a:rPr lang="en-US" sz="1600" dirty="0" smtClean="0"/>
              <a:t>(</a:t>
            </a:r>
            <a:r>
              <a:rPr lang="en-US" sz="1600" dirty="0" err="1" smtClean="0"/>
              <a:t>attr</a:t>
            </a:r>
            <a:r>
              <a:rPr lang="en-US" sz="1600" dirty="0" smtClean="0"/>
              <a:t>, </a:t>
            </a:r>
            <a:r>
              <a:rPr lang="en-US" sz="1600" dirty="0" err="1" smtClean="0"/>
              <a:t>val</a:t>
            </a:r>
            <a:r>
              <a:rPr lang="en-US" sz="1600" dirty="0" smtClean="0"/>
              <a:t>);</a:t>
            </a:r>
          </a:p>
          <a:p>
            <a:pPr>
              <a:buNone/>
            </a:pPr>
            <a:r>
              <a:rPr lang="en-US" sz="1600" dirty="0" smtClean="0"/>
              <a:t>            return true;</a:t>
            </a:r>
          </a:p>
          <a:p>
            <a:pPr>
              <a:buNone/>
            </a:pPr>
            <a:r>
              <a:rPr lang="en-US" sz="1600" dirty="0" smtClean="0"/>
              <a:t>        }</a:t>
            </a:r>
            <a:endParaRPr lang="en-US" sz="1600" dirty="0"/>
          </a:p>
        </p:txBody>
      </p:sp>
      <p:sp>
        <p:nvSpPr>
          <p:cNvPr id="4" name="Rectangle 3"/>
          <p:cNvSpPr/>
          <p:nvPr/>
        </p:nvSpPr>
        <p:spPr bwMode="auto">
          <a:xfrm>
            <a:off x="1066800" y="3352800"/>
            <a:ext cx="3352800" cy="228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5" name="Rectangle 4"/>
          <p:cNvSpPr/>
          <p:nvPr/>
        </p:nvSpPr>
        <p:spPr bwMode="auto">
          <a:xfrm>
            <a:off x="2286000" y="3886200"/>
            <a:ext cx="3505200" cy="3048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6" name="Rectangle 5"/>
          <p:cNvSpPr/>
          <p:nvPr/>
        </p:nvSpPr>
        <p:spPr bwMode="auto">
          <a:xfrm>
            <a:off x="914400" y="5486400"/>
            <a:ext cx="2209800" cy="3048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Parser</a:t>
            </a:r>
            <a:endParaRPr lang="en-US" dirty="0"/>
          </a:p>
        </p:txBody>
      </p:sp>
      <p:sp>
        <p:nvSpPr>
          <p:cNvPr id="3" name="Text Placeholder 2"/>
          <p:cNvSpPr>
            <a:spLocks noGrp="1"/>
          </p:cNvSpPr>
          <p:nvPr>
            <p:ph type="body" sz="quarter" idx="10"/>
          </p:nvPr>
        </p:nvSpPr>
        <p:spPr>
          <a:xfrm>
            <a:off x="381000" y="1411552"/>
            <a:ext cx="8382000" cy="4825937"/>
          </a:xfrm>
        </p:spPr>
        <p:txBody>
          <a:bodyPr/>
          <a:lstStyle/>
          <a:p>
            <a:pPr>
              <a:buNone/>
            </a:pPr>
            <a:r>
              <a:rPr lang="en-US" sz="1600" dirty="0" smtClean="0"/>
              <a:t>template &lt;</a:t>
            </a:r>
            <a:r>
              <a:rPr lang="en-US" sz="1600" dirty="0" err="1" smtClean="0"/>
              <a:t>typename</a:t>
            </a:r>
            <a:r>
              <a:rPr lang="en-US" sz="1600" dirty="0" smtClean="0"/>
              <a:t> Left, </a:t>
            </a:r>
            <a:r>
              <a:rPr lang="en-US" sz="1600" dirty="0" err="1" smtClean="0"/>
              <a:t>typename</a:t>
            </a:r>
            <a:r>
              <a:rPr lang="en-US" sz="1600" dirty="0" smtClean="0"/>
              <a:t> Right&gt;</a:t>
            </a:r>
          </a:p>
          <a:p>
            <a:pPr>
              <a:buNone/>
            </a:pPr>
            <a:r>
              <a:rPr lang="en-US" sz="1600" dirty="0" err="1" smtClean="0"/>
              <a:t>struct</a:t>
            </a:r>
            <a:r>
              <a:rPr lang="en-US" sz="1600" dirty="0" smtClean="0"/>
              <a:t> sequence : </a:t>
            </a:r>
            <a:r>
              <a:rPr lang="en-US" sz="1600" dirty="0" err="1" smtClean="0"/>
              <a:t>binary_parser</a:t>
            </a:r>
            <a:r>
              <a:rPr lang="en-US" sz="1600" dirty="0" smtClean="0"/>
              <a:t>&lt;Left, Right, sequence&lt;Left, Right&gt;&gt;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binary_parser</a:t>
            </a:r>
            <a:r>
              <a:rPr lang="en-US" sz="1600" dirty="0" smtClean="0"/>
              <a:t>&lt;Left, Right, sequence&lt;Left, Right&gt;&gt; </a:t>
            </a:r>
            <a:r>
              <a:rPr lang="en-US" sz="1600" dirty="0" err="1" smtClean="0"/>
              <a:t>base_type</a:t>
            </a:r>
            <a:r>
              <a:rPr lang="en-US" sz="1600" dirty="0" smtClean="0"/>
              <a:t>;</a:t>
            </a:r>
          </a:p>
          <a:p>
            <a:pPr>
              <a:buNone/>
            </a:pPr>
            <a:endParaRPr lang="en-US" sz="1600" dirty="0" smtClean="0"/>
          </a:p>
          <a:p>
            <a:pPr>
              <a:buNone/>
            </a:pPr>
            <a:r>
              <a:rPr lang="en-US" sz="1600" dirty="0" smtClean="0"/>
              <a:t>    sequence(Left </a:t>
            </a:r>
            <a:r>
              <a:rPr lang="en-US" sz="1600" dirty="0" err="1" smtClean="0"/>
              <a:t>left</a:t>
            </a:r>
            <a:r>
              <a:rPr lang="en-US" sz="1600" dirty="0" smtClean="0"/>
              <a:t>, Right </a:t>
            </a:r>
            <a:r>
              <a:rPr lang="en-US" sz="1600" dirty="0" err="1" smtClean="0"/>
              <a:t>right</a:t>
            </a:r>
            <a:r>
              <a:rPr lang="en-US" sz="1600" dirty="0" smtClean="0"/>
              <a:t>)</a:t>
            </a:r>
          </a:p>
          <a:p>
            <a:pPr>
              <a:buNone/>
            </a:pPr>
            <a:r>
              <a:rPr lang="en-US" sz="1600" dirty="0" smtClean="0"/>
              <a:t>        : </a:t>
            </a:r>
            <a:r>
              <a:rPr lang="en-US" sz="1600" dirty="0" err="1" smtClean="0"/>
              <a:t>base_type</a:t>
            </a:r>
            <a:r>
              <a:rPr lang="en-US" sz="1600" dirty="0" smtClean="0"/>
              <a:t>(left, right) {}</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Context&gt;</a:t>
            </a:r>
          </a:p>
          <a:p>
            <a:pPr>
              <a:buNone/>
            </a:pPr>
            <a:r>
              <a:rPr lang="en-US" sz="1600" dirty="0" smtClean="0"/>
              <a:t>    </a:t>
            </a:r>
            <a:r>
              <a:rPr lang="en-US" sz="1600" dirty="0" err="1" smtClean="0"/>
              <a:t>bool</a:t>
            </a:r>
            <a:r>
              <a:rPr lang="en-US" sz="1600" dirty="0" smtClean="0"/>
              <a:t> parse(</a:t>
            </a:r>
          </a:p>
          <a:p>
            <a:pPr>
              <a:buNone/>
            </a:pPr>
            <a:r>
              <a:rPr lang="en-US" sz="1600" dirty="0" smtClean="0"/>
              <a:t>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
            </a:r>
            <a:r>
              <a:rPr lang="en-US" sz="1600" dirty="0" err="1" smtClean="0"/>
              <a:t>unused_type</a:t>
            </a:r>
            <a:r>
              <a:rPr lang="en-US" sz="1600" dirty="0" smtClean="0"/>
              <a:t>) const;</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a:t>
            </a:r>
            <a:r>
              <a:rPr lang="en-US" sz="1600" dirty="0" err="1" smtClean="0"/>
              <a:t>bool</a:t>
            </a:r>
            <a:r>
              <a:rPr lang="en-US" sz="1600" dirty="0" smtClean="0"/>
              <a:t> parse(</a:t>
            </a:r>
          </a:p>
          <a:p>
            <a:pPr>
              <a:buNone/>
            </a:pPr>
            <a:r>
              <a:rPr lang="en-US" sz="1600" dirty="0" smtClean="0"/>
              <a:t>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const;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t>
            </a:r>
            <a:r>
              <a:rPr lang="en-US" dirty="0" err="1" smtClean="0"/>
              <a:t>inary_parser</a:t>
            </a:r>
            <a:endParaRPr lang="en-US" dirty="0"/>
          </a:p>
        </p:txBody>
      </p:sp>
      <p:sp>
        <p:nvSpPr>
          <p:cNvPr id="3" name="Text Placeholder 2"/>
          <p:cNvSpPr>
            <a:spLocks noGrp="1"/>
          </p:cNvSpPr>
          <p:nvPr>
            <p:ph type="body" sz="quarter" idx="10"/>
          </p:nvPr>
        </p:nvSpPr>
        <p:spPr>
          <a:xfrm>
            <a:off x="381000" y="1411552"/>
            <a:ext cx="8382000" cy="5096780"/>
          </a:xfrm>
        </p:spPr>
        <p:txBody>
          <a:bodyPr/>
          <a:lstStyle/>
          <a:p>
            <a:pPr>
              <a:buNone/>
            </a:pPr>
            <a:r>
              <a:rPr lang="en-US" sz="1600" dirty="0" smtClean="0"/>
              <a:t>template &lt;</a:t>
            </a:r>
            <a:r>
              <a:rPr lang="en-US" sz="1600" dirty="0" err="1" smtClean="0"/>
              <a:t>typename</a:t>
            </a:r>
            <a:r>
              <a:rPr lang="en-US" sz="1600" dirty="0" smtClean="0"/>
              <a:t> Left, </a:t>
            </a:r>
            <a:r>
              <a:rPr lang="en-US" sz="1600" dirty="0" err="1" smtClean="0"/>
              <a:t>typename</a:t>
            </a:r>
            <a:r>
              <a:rPr lang="en-US" sz="1600" dirty="0" smtClean="0"/>
              <a:t> Right, </a:t>
            </a:r>
            <a:r>
              <a:rPr lang="en-US" sz="1600" dirty="0" err="1" smtClean="0"/>
              <a:t>typename</a:t>
            </a:r>
            <a:r>
              <a:rPr lang="en-US" sz="1600" dirty="0" smtClean="0"/>
              <a:t> Derived&gt;</a:t>
            </a:r>
          </a:p>
          <a:p>
            <a:pPr>
              <a:buNone/>
            </a:pPr>
            <a:r>
              <a:rPr lang="en-US" sz="1600" dirty="0" err="1" smtClean="0"/>
              <a:t>struct</a:t>
            </a:r>
            <a:r>
              <a:rPr lang="en-US" sz="1600" dirty="0" smtClean="0"/>
              <a:t> </a:t>
            </a:r>
            <a:r>
              <a:rPr lang="en-US" sz="1600" dirty="0" err="1" smtClean="0"/>
              <a:t>binary_parser</a:t>
            </a:r>
            <a:r>
              <a:rPr lang="en-US" sz="1600" dirty="0" smtClean="0"/>
              <a:t> : parser&lt;Derived&gt;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binary_category</a:t>
            </a:r>
            <a:r>
              <a:rPr lang="en-US" sz="1600" dirty="0" smtClean="0"/>
              <a:t> category;</a:t>
            </a:r>
          </a:p>
          <a:p>
            <a:pPr>
              <a:buNone/>
            </a:pPr>
            <a:r>
              <a:rPr lang="en-US" sz="1600" dirty="0" smtClean="0"/>
              <a:t>    </a:t>
            </a:r>
            <a:r>
              <a:rPr lang="en-US" sz="1600" dirty="0" err="1" smtClean="0"/>
              <a:t>typedef</a:t>
            </a:r>
            <a:r>
              <a:rPr lang="en-US" sz="1600" dirty="0" smtClean="0"/>
              <a:t> Left </a:t>
            </a:r>
            <a:r>
              <a:rPr lang="en-US" sz="1600" dirty="0" err="1" smtClean="0"/>
              <a:t>left_type</a:t>
            </a:r>
            <a:r>
              <a:rPr lang="en-US" sz="1600" dirty="0" smtClean="0"/>
              <a:t>;</a:t>
            </a:r>
          </a:p>
          <a:p>
            <a:pPr>
              <a:buNone/>
            </a:pPr>
            <a:r>
              <a:rPr lang="en-US" sz="1600" dirty="0" smtClean="0"/>
              <a:t>    </a:t>
            </a:r>
            <a:r>
              <a:rPr lang="en-US" sz="1600" dirty="0" err="1" smtClean="0"/>
              <a:t>typedef</a:t>
            </a:r>
            <a:r>
              <a:rPr lang="en-US" sz="1600" dirty="0" smtClean="0"/>
              <a:t> Right </a:t>
            </a:r>
            <a:r>
              <a:rPr lang="en-US" sz="1600" dirty="0" err="1" smtClean="0"/>
              <a:t>right_type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has_attribute</a:t>
            </a:r>
            <a:r>
              <a:rPr lang="en-US" sz="1600" dirty="0" smtClean="0"/>
              <a:t> =</a:t>
            </a:r>
          </a:p>
          <a:p>
            <a:pPr>
              <a:buNone/>
            </a:pPr>
            <a:r>
              <a:rPr lang="en-US" sz="1600" dirty="0" smtClean="0"/>
              <a:t>        </a:t>
            </a:r>
            <a:r>
              <a:rPr lang="en-US" sz="1600" dirty="0" err="1" smtClean="0"/>
              <a:t>left_type</a:t>
            </a:r>
            <a:r>
              <a:rPr lang="en-US" sz="1600" dirty="0" smtClean="0"/>
              <a:t>::</a:t>
            </a:r>
            <a:r>
              <a:rPr lang="en-US" sz="1600" dirty="0" err="1" smtClean="0"/>
              <a:t>has_attribute</a:t>
            </a:r>
            <a:r>
              <a:rPr lang="en-US" sz="1600" dirty="0" smtClean="0"/>
              <a:t> || </a:t>
            </a:r>
            <a:r>
              <a:rPr lang="en-US" sz="1600" dirty="0" err="1" smtClean="0"/>
              <a:t>right_type</a:t>
            </a:r>
            <a:r>
              <a:rPr lang="en-US" sz="1600" dirty="0" smtClean="0"/>
              <a:t>::</a:t>
            </a:r>
            <a:r>
              <a:rPr lang="en-US" sz="1600" dirty="0" err="1" smtClean="0"/>
              <a:t>has_attribute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has_action</a:t>
            </a:r>
            <a:r>
              <a:rPr lang="en-US" sz="1600" dirty="0" smtClean="0"/>
              <a:t> =</a:t>
            </a:r>
          </a:p>
          <a:p>
            <a:pPr>
              <a:buNone/>
            </a:pPr>
            <a:r>
              <a:rPr lang="en-US" sz="1600" dirty="0" smtClean="0"/>
              <a:t>        </a:t>
            </a:r>
            <a:r>
              <a:rPr lang="en-US" sz="1600" dirty="0" err="1" smtClean="0"/>
              <a:t>left_type</a:t>
            </a:r>
            <a:r>
              <a:rPr lang="en-US" sz="1600" dirty="0" smtClean="0"/>
              <a:t>::</a:t>
            </a:r>
            <a:r>
              <a:rPr lang="en-US" sz="1600" dirty="0" err="1" smtClean="0"/>
              <a:t>has_action</a:t>
            </a:r>
            <a:r>
              <a:rPr lang="en-US" sz="1600" dirty="0" smtClean="0"/>
              <a:t> || </a:t>
            </a:r>
            <a:r>
              <a:rPr lang="en-US" sz="1600" dirty="0" err="1" smtClean="0"/>
              <a:t>right_type</a:t>
            </a:r>
            <a:r>
              <a:rPr lang="en-US" sz="1600" dirty="0" smtClean="0"/>
              <a:t>::</a:t>
            </a:r>
            <a:r>
              <a:rPr lang="en-US" sz="1600" dirty="0" err="1" smtClean="0"/>
              <a:t>has_action</a:t>
            </a:r>
            <a:r>
              <a:rPr lang="en-US" sz="1600" dirty="0" smtClean="0"/>
              <a:t>;</a:t>
            </a:r>
          </a:p>
          <a:p>
            <a:pPr>
              <a:buNone/>
            </a:pPr>
            <a:endParaRPr lang="en-US" sz="1600" dirty="0" smtClean="0"/>
          </a:p>
          <a:p>
            <a:pPr>
              <a:buNone/>
            </a:pPr>
            <a:r>
              <a:rPr lang="en-US" sz="1600" dirty="0" smtClean="0"/>
              <a:t>    </a:t>
            </a:r>
            <a:r>
              <a:rPr lang="en-US" sz="1600" dirty="0" err="1" smtClean="0"/>
              <a:t>binary_parser</a:t>
            </a:r>
            <a:r>
              <a:rPr lang="en-US" sz="1600" dirty="0" smtClean="0"/>
              <a:t>(Left </a:t>
            </a:r>
            <a:r>
              <a:rPr lang="en-US" sz="1600" dirty="0" err="1" smtClean="0"/>
              <a:t>left</a:t>
            </a:r>
            <a:r>
              <a:rPr lang="en-US" sz="1600" dirty="0" smtClean="0"/>
              <a:t>, Right </a:t>
            </a:r>
            <a:r>
              <a:rPr lang="en-US" sz="1600" dirty="0" err="1" smtClean="0"/>
              <a:t>right</a:t>
            </a:r>
            <a:r>
              <a:rPr lang="en-US" sz="1600" dirty="0" smtClean="0"/>
              <a:t>)</a:t>
            </a:r>
          </a:p>
          <a:p>
            <a:pPr>
              <a:buNone/>
            </a:pPr>
            <a:r>
              <a:rPr lang="en-US" sz="1600" dirty="0" smtClean="0"/>
              <a:t>        : left(left), right(right) {}</a:t>
            </a:r>
          </a:p>
          <a:p>
            <a:pPr>
              <a:buNone/>
            </a:pPr>
            <a:endParaRPr lang="en-US" sz="1600" dirty="0" smtClean="0"/>
          </a:p>
          <a:p>
            <a:pPr>
              <a:buNone/>
            </a:pPr>
            <a:r>
              <a:rPr lang="en-US" sz="1600" dirty="0" smtClean="0"/>
              <a:t>    </a:t>
            </a:r>
            <a:r>
              <a:rPr lang="en-US" sz="1600" dirty="0" err="1" smtClean="0"/>
              <a:t>binary_parser</a:t>
            </a:r>
            <a:r>
              <a:rPr lang="en-US" sz="1600" dirty="0" smtClean="0"/>
              <a:t> const&amp; </a:t>
            </a:r>
            <a:r>
              <a:rPr lang="en-US" sz="1600" dirty="0" err="1" smtClean="0"/>
              <a:t>get_binary</a:t>
            </a:r>
            <a:r>
              <a:rPr lang="en-US" sz="1600" dirty="0" smtClean="0"/>
              <a:t>() const { return *this; }</a:t>
            </a:r>
          </a:p>
          <a:p>
            <a:pPr>
              <a:buNone/>
            </a:pPr>
            <a:endParaRPr lang="en-US" sz="1600" dirty="0" smtClean="0"/>
          </a:p>
          <a:p>
            <a:pPr>
              <a:buNone/>
            </a:pPr>
            <a:r>
              <a:rPr lang="en-US" sz="1600" dirty="0" smtClean="0"/>
              <a:t>    Left </a:t>
            </a:r>
            <a:r>
              <a:rPr lang="en-US" sz="1600" dirty="0" err="1" smtClean="0"/>
              <a:t>left</a:t>
            </a:r>
            <a:r>
              <a:rPr lang="en-US" sz="1600" dirty="0" smtClean="0"/>
              <a:t>;</a:t>
            </a:r>
          </a:p>
          <a:p>
            <a:pPr>
              <a:buNone/>
            </a:pPr>
            <a:r>
              <a:rPr lang="en-US" sz="1600" dirty="0" smtClean="0"/>
              <a:t>    Right </a:t>
            </a:r>
            <a:r>
              <a:rPr lang="en-US" sz="1600" dirty="0" err="1" smtClean="0"/>
              <a:t>right</a:t>
            </a:r>
            <a:r>
              <a:rPr lang="en-US" sz="1600" dirty="0" smtClean="0"/>
              <a: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a:t>
            </a:r>
            <a:r>
              <a:rPr lang="en-US" dirty="0" smtClean="0"/>
              <a:t>ET</a:t>
            </a:r>
            <a:endParaRPr lang="en-US" dirty="0"/>
          </a:p>
        </p:txBody>
      </p:sp>
      <p:sp>
        <p:nvSpPr>
          <p:cNvPr id="3" name="Text Placeholder 2"/>
          <p:cNvSpPr>
            <a:spLocks noGrp="1"/>
          </p:cNvSpPr>
          <p:nvPr>
            <p:ph type="body" sz="quarter" idx="10"/>
          </p:nvPr>
        </p:nvSpPr>
        <p:spPr>
          <a:xfrm>
            <a:off x="381000" y="1411552"/>
            <a:ext cx="8382000" cy="4339650"/>
          </a:xfrm>
        </p:spPr>
        <p:txBody>
          <a:bodyPr/>
          <a:lstStyle/>
          <a:p>
            <a:pPr>
              <a:buNone/>
            </a:pPr>
            <a:r>
              <a:rPr lang="en-US" sz="2000" dirty="0" smtClean="0"/>
              <a:t>template &lt;</a:t>
            </a:r>
            <a:r>
              <a:rPr lang="en-US" sz="2000" dirty="0" err="1" smtClean="0"/>
              <a:t>typename</a:t>
            </a:r>
            <a:r>
              <a:rPr lang="en-US" sz="2000" dirty="0" smtClean="0"/>
              <a:t> Left, </a:t>
            </a:r>
            <a:r>
              <a:rPr lang="en-US" sz="2000" dirty="0" err="1" smtClean="0"/>
              <a:t>typename</a:t>
            </a:r>
            <a:r>
              <a:rPr lang="en-US" sz="2000" dirty="0" smtClean="0"/>
              <a:t> Right&gt;</a:t>
            </a:r>
          </a:p>
          <a:p>
            <a:pPr>
              <a:buNone/>
            </a:pPr>
            <a:r>
              <a:rPr lang="en-US" sz="2000" dirty="0" smtClean="0"/>
              <a:t>inline sequence&lt;</a:t>
            </a:r>
          </a:p>
          <a:p>
            <a:pPr>
              <a:buNone/>
            </a:pPr>
            <a:r>
              <a:rPr lang="en-US" sz="2000" dirty="0" smtClean="0"/>
              <a:t>    </a:t>
            </a:r>
            <a:r>
              <a:rPr lang="en-US" sz="2000" dirty="0" err="1" smtClean="0"/>
              <a:t>typename</a:t>
            </a:r>
            <a:r>
              <a:rPr lang="en-US" sz="2000" dirty="0" smtClean="0"/>
              <a:t> extension::</a:t>
            </a:r>
            <a:r>
              <a:rPr lang="en-US" sz="2000" dirty="0" err="1" smtClean="0"/>
              <a:t>as_parser</a:t>
            </a:r>
            <a:r>
              <a:rPr lang="en-US" sz="2000" dirty="0" smtClean="0"/>
              <a:t>&lt;Left&gt;::</a:t>
            </a:r>
            <a:r>
              <a:rPr lang="en-US" sz="2000" dirty="0" err="1" smtClean="0"/>
              <a:t>value_type</a:t>
            </a:r>
            <a:endParaRPr lang="en-US" sz="2000" dirty="0" smtClean="0"/>
          </a:p>
          <a:p>
            <a:pPr>
              <a:buNone/>
            </a:pPr>
            <a:r>
              <a:rPr lang="en-US" sz="2000" dirty="0" smtClean="0"/>
              <a:t>  , </a:t>
            </a:r>
            <a:r>
              <a:rPr lang="en-US" sz="2000" dirty="0" err="1" smtClean="0"/>
              <a:t>typename</a:t>
            </a:r>
            <a:r>
              <a:rPr lang="en-US" sz="2000" dirty="0" smtClean="0"/>
              <a:t> extension::</a:t>
            </a:r>
            <a:r>
              <a:rPr lang="en-US" sz="2000" dirty="0" err="1" smtClean="0"/>
              <a:t>as_parser</a:t>
            </a:r>
            <a:r>
              <a:rPr lang="en-US" sz="2000" dirty="0" smtClean="0"/>
              <a:t>&lt;Right&gt;::</a:t>
            </a:r>
            <a:r>
              <a:rPr lang="en-US" sz="2000" dirty="0" err="1" smtClean="0"/>
              <a:t>value_type</a:t>
            </a:r>
            <a:r>
              <a:rPr lang="en-US" sz="2000" dirty="0" smtClean="0"/>
              <a:t>&gt;</a:t>
            </a:r>
          </a:p>
          <a:p>
            <a:pPr>
              <a:buNone/>
            </a:pPr>
            <a:r>
              <a:rPr lang="en-US" sz="2000" dirty="0" smtClean="0"/>
              <a:t>operator&gt;&gt;(Left const&amp; left, Right const&amp; right)</a:t>
            </a:r>
          </a:p>
          <a:p>
            <a:pPr>
              <a:buNone/>
            </a:pPr>
            <a:r>
              <a:rPr lang="en-US" sz="2000" dirty="0" smtClean="0"/>
              <a:t>{</a:t>
            </a:r>
          </a:p>
          <a:p>
            <a:pPr>
              <a:buNone/>
            </a:pPr>
            <a:r>
              <a:rPr lang="en-US" sz="2000" dirty="0" smtClean="0"/>
              <a:t>    </a:t>
            </a:r>
            <a:r>
              <a:rPr lang="en-US" sz="2000" dirty="0" err="1" smtClean="0"/>
              <a:t>typedef</a:t>
            </a:r>
            <a:r>
              <a:rPr lang="en-US" sz="2000" dirty="0" smtClean="0"/>
              <a:t> sequence&lt;</a:t>
            </a:r>
          </a:p>
          <a:p>
            <a:pPr>
              <a:buNone/>
            </a:pPr>
            <a:r>
              <a:rPr lang="en-US" sz="2000" dirty="0" smtClean="0"/>
              <a:t>        </a:t>
            </a:r>
            <a:r>
              <a:rPr lang="en-US" sz="2000" dirty="0" err="1" smtClean="0"/>
              <a:t>typename</a:t>
            </a:r>
            <a:r>
              <a:rPr lang="en-US" sz="2000" dirty="0" smtClean="0"/>
              <a:t> extension::</a:t>
            </a:r>
            <a:r>
              <a:rPr lang="en-US" sz="2000" dirty="0" err="1" smtClean="0"/>
              <a:t>as_parser</a:t>
            </a:r>
            <a:r>
              <a:rPr lang="en-US" sz="2000" dirty="0" smtClean="0"/>
              <a:t>&lt;Left&gt;::</a:t>
            </a:r>
            <a:r>
              <a:rPr lang="en-US" sz="2000" dirty="0" err="1" smtClean="0"/>
              <a:t>value_type</a:t>
            </a:r>
            <a:endParaRPr lang="en-US" sz="2000" dirty="0" smtClean="0"/>
          </a:p>
          <a:p>
            <a:pPr>
              <a:buNone/>
            </a:pPr>
            <a:r>
              <a:rPr lang="en-US" sz="2000" dirty="0" smtClean="0"/>
              <a:t>      , </a:t>
            </a:r>
            <a:r>
              <a:rPr lang="en-US" sz="2000" dirty="0" err="1" smtClean="0"/>
              <a:t>typename</a:t>
            </a:r>
            <a:r>
              <a:rPr lang="en-US" sz="2000" dirty="0" smtClean="0"/>
              <a:t> extension::</a:t>
            </a:r>
            <a:r>
              <a:rPr lang="en-US" sz="2000" dirty="0" err="1" smtClean="0"/>
              <a:t>as_parser</a:t>
            </a:r>
            <a:r>
              <a:rPr lang="en-US" sz="2000" dirty="0" smtClean="0"/>
              <a:t>&lt;Right&gt;::</a:t>
            </a:r>
            <a:r>
              <a:rPr lang="en-US" sz="2000" dirty="0" err="1" smtClean="0"/>
              <a:t>value_type</a:t>
            </a:r>
            <a:r>
              <a:rPr lang="en-US" sz="2000" dirty="0" smtClean="0"/>
              <a:t>&gt;</a:t>
            </a:r>
          </a:p>
          <a:p>
            <a:pPr>
              <a:buNone/>
            </a:pPr>
            <a:r>
              <a:rPr lang="en-US" sz="2000" dirty="0" smtClean="0"/>
              <a:t>    </a:t>
            </a:r>
            <a:r>
              <a:rPr lang="en-US" sz="2000" dirty="0" err="1" smtClean="0"/>
              <a:t>result_type</a:t>
            </a:r>
            <a:r>
              <a:rPr lang="en-US" sz="2000" dirty="0" smtClean="0"/>
              <a:t>;</a:t>
            </a:r>
          </a:p>
          <a:p>
            <a:pPr>
              <a:buNone/>
            </a:pPr>
            <a:endParaRPr lang="en-US" sz="2000" dirty="0" smtClean="0"/>
          </a:p>
          <a:p>
            <a:pPr>
              <a:buNone/>
            </a:pPr>
            <a:r>
              <a:rPr lang="en-US" sz="2000" dirty="0" smtClean="0"/>
              <a:t>    return </a:t>
            </a:r>
            <a:r>
              <a:rPr lang="en-US" sz="2000" dirty="0" err="1" smtClean="0"/>
              <a:t>result_type</a:t>
            </a:r>
            <a:r>
              <a:rPr lang="en-US" sz="2000" dirty="0" smtClean="0"/>
              <a:t>(</a:t>
            </a:r>
            <a:r>
              <a:rPr lang="en-US" sz="2000" dirty="0" err="1" smtClean="0"/>
              <a:t>as_parser</a:t>
            </a:r>
            <a:r>
              <a:rPr lang="en-US" sz="2000" dirty="0" smtClean="0"/>
              <a:t>(left), </a:t>
            </a:r>
            <a:r>
              <a:rPr lang="en-US" sz="2000" dirty="0" err="1" smtClean="0"/>
              <a:t>as_parser</a:t>
            </a:r>
            <a:r>
              <a:rPr lang="en-US" sz="2000" dirty="0" smtClean="0"/>
              <a:t>(right));</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Invalid Expressions</a:t>
            </a:r>
            <a:endParaRPr lang="en-US" dirty="0"/>
          </a:p>
        </p:txBody>
      </p:sp>
      <p:sp>
        <p:nvSpPr>
          <p:cNvPr id="3" name="Text Placeholder 2"/>
          <p:cNvSpPr>
            <a:spLocks noGrp="1"/>
          </p:cNvSpPr>
          <p:nvPr>
            <p:ph type="body" sz="quarter" idx="10"/>
          </p:nvPr>
        </p:nvSpPr>
        <p:spPr>
          <a:xfrm>
            <a:off x="381000" y="990600"/>
            <a:ext cx="8382000" cy="4801314"/>
          </a:xfrm>
        </p:spPr>
        <p:txBody>
          <a:bodyPr/>
          <a:lstStyle/>
          <a:p>
            <a:pPr>
              <a:buNone/>
            </a:pPr>
            <a:r>
              <a:rPr lang="en-US" sz="2400" dirty="0" smtClean="0"/>
              <a:t>namespace extension</a:t>
            </a:r>
          </a:p>
          <a:p>
            <a:pPr>
              <a:buNone/>
            </a:pPr>
            <a:r>
              <a:rPr lang="en-US" sz="2400" dirty="0" smtClean="0"/>
              <a:t>{</a:t>
            </a:r>
          </a:p>
          <a:p>
            <a:pPr>
              <a:buNone/>
            </a:pPr>
            <a:r>
              <a:rPr lang="en-US" sz="2400" dirty="0" smtClean="0"/>
              <a:t>    template &lt;</a:t>
            </a:r>
            <a:r>
              <a:rPr lang="en-US" sz="2400" dirty="0" err="1" smtClean="0"/>
              <a:t>typename</a:t>
            </a:r>
            <a:r>
              <a:rPr lang="en-US" sz="2400" dirty="0" smtClean="0"/>
              <a:t> T, </a:t>
            </a:r>
            <a:r>
              <a:rPr lang="en-US" sz="2400" dirty="0" err="1" smtClean="0"/>
              <a:t>typename</a:t>
            </a:r>
            <a:r>
              <a:rPr lang="en-US" sz="2400" dirty="0" smtClean="0"/>
              <a:t> Enable = void&gt;</a:t>
            </a:r>
          </a:p>
          <a:p>
            <a:pPr>
              <a:buNone/>
            </a:pPr>
            <a:r>
              <a:rPr lang="en-US" sz="2400" dirty="0" smtClean="0"/>
              <a:t>    </a:t>
            </a:r>
            <a:r>
              <a:rPr lang="en-US" sz="2400" dirty="0" err="1" smtClean="0"/>
              <a:t>struct</a:t>
            </a:r>
            <a:r>
              <a:rPr lang="en-US" sz="2400" dirty="0" smtClean="0"/>
              <a:t> </a:t>
            </a:r>
            <a:r>
              <a:rPr lang="en-US" sz="2400" dirty="0" err="1" smtClean="0"/>
              <a:t>as_parser</a:t>
            </a:r>
            <a:r>
              <a:rPr lang="en-US" sz="2400" dirty="0" smtClean="0"/>
              <a:t> {};</a:t>
            </a:r>
          </a:p>
          <a:p>
            <a:pPr>
              <a:buNone/>
            </a:pPr>
            <a:r>
              <a:rPr lang="en-US" sz="2400" dirty="0" smtClean="0"/>
              <a:t>}</a:t>
            </a:r>
          </a:p>
          <a:p>
            <a:pPr>
              <a:buNone/>
            </a:pPr>
            <a:endParaRPr lang="en-US" sz="2400" dirty="0" smtClean="0"/>
          </a:p>
          <a:p>
            <a:pPr>
              <a:buNone/>
            </a:pPr>
            <a:r>
              <a:rPr lang="en-US" sz="2400" dirty="0" smtClean="0"/>
              <a:t>template &lt;</a:t>
            </a:r>
            <a:r>
              <a:rPr lang="en-US" sz="2400" dirty="0" err="1" smtClean="0"/>
              <a:t>typename</a:t>
            </a:r>
            <a:r>
              <a:rPr lang="en-US" sz="2400" dirty="0" smtClean="0"/>
              <a:t> T&gt;</a:t>
            </a:r>
          </a:p>
          <a:p>
            <a:pPr>
              <a:buNone/>
            </a:pPr>
            <a:r>
              <a:rPr lang="en-US" sz="2400" dirty="0" smtClean="0"/>
              <a:t>inline </a:t>
            </a:r>
            <a:r>
              <a:rPr lang="en-US" sz="2400" dirty="0" err="1" smtClean="0"/>
              <a:t>typename</a:t>
            </a:r>
            <a:r>
              <a:rPr lang="en-US" sz="2400" dirty="0" smtClean="0"/>
              <a:t> extension::</a:t>
            </a:r>
            <a:r>
              <a:rPr lang="en-US" sz="2400" dirty="0" err="1" smtClean="0"/>
              <a:t>as_parser</a:t>
            </a:r>
            <a:r>
              <a:rPr lang="en-US" sz="2400" dirty="0" smtClean="0"/>
              <a:t>&lt;T&gt;::type</a:t>
            </a:r>
          </a:p>
          <a:p>
            <a:pPr>
              <a:buNone/>
            </a:pPr>
            <a:r>
              <a:rPr lang="en-US" sz="2400" dirty="0" err="1" smtClean="0"/>
              <a:t>as_parser</a:t>
            </a:r>
            <a:r>
              <a:rPr lang="en-US" sz="2400" dirty="0" smtClean="0"/>
              <a:t>(T const&amp; x)</a:t>
            </a:r>
          </a:p>
          <a:p>
            <a:pPr>
              <a:buNone/>
            </a:pPr>
            <a:r>
              <a:rPr lang="en-US" sz="2400" dirty="0" smtClean="0"/>
              <a:t>{</a:t>
            </a:r>
          </a:p>
          <a:p>
            <a:pPr>
              <a:buNone/>
            </a:pPr>
            <a:r>
              <a:rPr lang="en-US" sz="2400" dirty="0" smtClean="0"/>
              <a:t>    return extension::</a:t>
            </a:r>
            <a:r>
              <a:rPr lang="en-US" sz="2400" dirty="0" err="1" smtClean="0"/>
              <a:t>as_parser</a:t>
            </a:r>
            <a:r>
              <a:rPr lang="en-US" sz="2400" dirty="0" smtClean="0"/>
              <a:t>&lt;T&gt;::call(x);</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Invalid Expressions</a:t>
            </a:r>
          </a:p>
        </p:txBody>
      </p:sp>
      <p:sp>
        <p:nvSpPr>
          <p:cNvPr id="3" name="Text Placeholder 2"/>
          <p:cNvSpPr>
            <a:spLocks noGrp="1"/>
          </p:cNvSpPr>
          <p:nvPr>
            <p:ph type="body" sz="quarter" idx="10"/>
          </p:nvPr>
        </p:nvSpPr>
        <p:spPr>
          <a:xfrm>
            <a:off x="381000" y="990601"/>
            <a:ext cx="8382000" cy="1563505"/>
          </a:xfrm>
        </p:spPr>
        <p:txBody>
          <a:bodyPr/>
          <a:lstStyle/>
          <a:p>
            <a:pPr>
              <a:buNone/>
            </a:pPr>
            <a:r>
              <a:rPr lang="en-US" sz="2000" dirty="0" smtClean="0"/>
              <a:t>template &lt;</a:t>
            </a:r>
            <a:r>
              <a:rPr lang="en-US" sz="2000" dirty="0" err="1" smtClean="0"/>
              <a:t>typename</a:t>
            </a:r>
            <a:r>
              <a:rPr lang="en-US" sz="2000" dirty="0" smtClean="0"/>
              <a:t> Subject&gt;</a:t>
            </a:r>
          </a:p>
          <a:p>
            <a:pPr>
              <a:buNone/>
            </a:pPr>
            <a:r>
              <a:rPr lang="en-US" sz="2000" dirty="0" smtClean="0"/>
              <a:t>inline </a:t>
            </a:r>
            <a:r>
              <a:rPr lang="en-US" sz="2000" dirty="0" err="1" smtClean="0"/>
              <a:t>kleene</a:t>
            </a:r>
            <a:r>
              <a:rPr lang="en-US" sz="2000" dirty="0" smtClean="0"/>
              <a:t>&lt;</a:t>
            </a:r>
            <a:r>
              <a:rPr lang="en-US" sz="2000" dirty="0" err="1" smtClean="0"/>
              <a:t>typename</a:t>
            </a:r>
            <a:r>
              <a:rPr lang="en-US" sz="2000" dirty="0" smtClean="0"/>
              <a:t> extension::</a:t>
            </a:r>
            <a:r>
              <a:rPr lang="en-US" sz="2000" dirty="0" err="1" smtClean="0"/>
              <a:t>as_parser</a:t>
            </a:r>
            <a:r>
              <a:rPr lang="en-US" sz="2000" dirty="0" smtClean="0"/>
              <a:t>&lt;Subject&gt;::</a:t>
            </a:r>
            <a:r>
              <a:rPr lang="en-US" sz="2000" dirty="0" err="1" smtClean="0"/>
              <a:t>value_type</a:t>
            </a:r>
            <a:r>
              <a:rPr lang="en-US" sz="2000" dirty="0" smtClean="0"/>
              <a:t>&gt;</a:t>
            </a:r>
          </a:p>
          <a:p>
            <a:pPr>
              <a:buNone/>
            </a:pPr>
            <a:r>
              <a:rPr lang="en-US" sz="2000" dirty="0" smtClean="0"/>
              <a:t>operator*(Subject const&amp; subject);</a:t>
            </a:r>
          </a:p>
          <a:p>
            <a:pPr>
              <a:buNone/>
            </a:pPr>
            <a:endParaRPr lang="en-US" sz="1800" dirty="0" smtClean="0"/>
          </a:p>
          <a:p>
            <a:pPr>
              <a:buNone/>
            </a:pPr>
            <a:endParaRPr lang="en-US" sz="1800" dirty="0" smtClean="0"/>
          </a:p>
        </p:txBody>
      </p:sp>
      <p:sp>
        <p:nvSpPr>
          <p:cNvPr id="4" name="Text Placeholder 2"/>
          <p:cNvSpPr txBox="1">
            <a:spLocks/>
          </p:cNvSpPr>
          <p:nvPr/>
        </p:nvSpPr>
        <p:spPr>
          <a:xfrm>
            <a:off x="1371600" y="3720203"/>
            <a:ext cx="5867400" cy="387798"/>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2800" dirty="0" smtClean="0"/>
              <a:t>auto const xx = term &gt;&gt; *</a:t>
            </a:r>
            <a:r>
              <a:rPr lang="en-US" sz="2800" dirty="0" err="1" smtClean="0">
                <a:solidFill>
                  <a:schemeClr val="accent5">
                    <a:lumMod val="60000"/>
                    <a:lumOff val="40000"/>
                  </a:schemeClr>
                </a:solidFill>
              </a:rPr>
              <a:t>not_a_parser</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2"/>
          <p:cNvSpPr txBox="1">
            <a:spLocks/>
          </p:cNvSpPr>
          <p:nvPr/>
        </p:nvSpPr>
        <p:spPr>
          <a:xfrm>
            <a:off x="1066800" y="4800600"/>
            <a:ext cx="7162800" cy="38779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rtlCol="0">
            <a:spAutoFit/>
          </a:bodyPr>
          <a:lstStyle/>
          <a:p>
            <a:pPr marL="396875" lvl="0" indent="-396875" algn="ctr" defTabSz="914363">
              <a:lnSpc>
                <a:spcPct val="90000"/>
              </a:lnSpc>
              <a:spcBef>
                <a:spcPct val="20000"/>
              </a:spcBef>
            </a:pPr>
            <a:r>
              <a:rPr lang="en-US" sz="2800" dirty="0" smtClean="0"/>
              <a:t>error: no match for 'operator*' in '*</a:t>
            </a:r>
            <a:r>
              <a:rPr lang="en-US" sz="2800" dirty="0" err="1" smtClean="0"/>
              <a:t>not_a_parser</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Invalid Expressions</a:t>
            </a:r>
          </a:p>
        </p:txBody>
      </p:sp>
      <p:sp>
        <p:nvSpPr>
          <p:cNvPr id="3" name="Text Placeholder 2"/>
          <p:cNvSpPr>
            <a:spLocks noGrp="1"/>
          </p:cNvSpPr>
          <p:nvPr>
            <p:ph type="body" sz="quarter" idx="10"/>
          </p:nvPr>
        </p:nvSpPr>
        <p:spPr>
          <a:xfrm>
            <a:off x="381000" y="990601"/>
            <a:ext cx="8382000" cy="2262158"/>
          </a:xfrm>
        </p:spPr>
        <p:txBody>
          <a:bodyPr/>
          <a:lstStyle/>
          <a:p>
            <a:pPr>
              <a:buNone/>
            </a:pPr>
            <a:r>
              <a:rPr lang="en-US" sz="2400" dirty="0" smtClean="0"/>
              <a:t>template &lt;</a:t>
            </a:r>
            <a:r>
              <a:rPr lang="en-US" sz="2400" dirty="0" err="1" smtClean="0"/>
              <a:t>typename</a:t>
            </a:r>
            <a:r>
              <a:rPr lang="en-US" sz="2400" dirty="0" smtClean="0"/>
              <a:t> Left, </a:t>
            </a:r>
            <a:r>
              <a:rPr lang="en-US" sz="2400" dirty="0" err="1" smtClean="0"/>
              <a:t>typename</a:t>
            </a:r>
            <a:r>
              <a:rPr lang="en-US" sz="2400" dirty="0" smtClean="0"/>
              <a:t> Right&gt;</a:t>
            </a:r>
          </a:p>
          <a:p>
            <a:pPr>
              <a:buNone/>
            </a:pPr>
            <a:r>
              <a:rPr lang="en-US" sz="2400" dirty="0" smtClean="0"/>
              <a:t>inline sequence&lt;</a:t>
            </a:r>
          </a:p>
          <a:p>
            <a:pPr>
              <a:buNone/>
            </a:pPr>
            <a:r>
              <a:rPr lang="en-US" sz="2400" dirty="0" smtClean="0"/>
              <a:t>    </a:t>
            </a:r>
            <a:r>
              <a:rPr lang="en-US" sz="2400" dirty="0" err="1" smtClean="0"/>
              <a:t>typename</a:t>
            </a:r>
            <a:r>
              <a:rPr lang="en-US" sz="2400" dirty="0" smtClean="0"/>
              <a:t> extension::</a:t>
            </a:r>
            <a:r>
              <a:rPr lang="en-US" sz="2400" dirty="0" err="1" smtClean="0"/>
              <a:t>as_parser</a:t>
            </a:r>
            <a:r>
              <a:rPr lang="en-US" sz="2400" dirty="0" smtClean="0"/>
              <a:t>&lt;Left&gt;::</a:t>
            </a:r>
            <a:r>
              <a:rPr lang="en-US" sz="2400" dirty="0" err="1" smtClean="0"/>
              <a:t>value_type</a:t>
            </a:r>
            <a:endParaRPr lang="en-US" sz="2400" dirty="0" smtClean="0"/>
          </a:p>
          <a:p>
            <a:pPr>
              <a:buNone/>
            </a:pPr>
            <a:r>
              <a:rPr lang="en-US" sz="2400" dirty="0" smtClean="0"/>
              <a:t>  , </a:t>
            </a:r>
            <a:r>
              <a:rPr lang="en-US" sz="2400" dirty="0" err="1" smtClean="0"/>
              <a:t>typename</a:t>
            </a:r>
            <a:r>
              <a:rPr lang="en-US" sz="2400" dirty="0" smtClean="0"/>
              <a:t> extension::</a:t>
            </a:r>
            <a:r>
              <a:rPr lang="en-US" sz="2400" dirty="0" err="1" smtClean="0"/>
              <a:t>as_parser</a:t>
            </a:r>
            <a:r>
              <a:rPr lang="en-US" sz="2400" dirty="0" smtClean="0"/>
              <a:t>&lt;Right&gt;::</a:t>
            </a:r>
            <a:r>
              <a:rPr lang="en-US" sz="2400" dirty="0" err="1" smtClean="0"/>
              <a:t>value_type</a:t>
            </a:r>
            <a:r>
              <a:rPr lang="en-US" sz="2400" dirty="0" smtClean="0"/>
              <a:t>&gt;</a:t>
            </a:r>
          </a:p>
          <a:p>
            <a:pPr>
              <a:buNone/>
            </a:pPr>
            <a:r>
              <a:rPr lang="en-US" sz="2400" dirty="0" smtClean="0"/>
              <a:t>operator&gt;&gt;(Left const&amp; left, Right const&amp; right)</a:t>
            </a:r>
            <a:endParaRPr lang="en-US" sz="1800" dirty="0" smtClean="0"/>
          </a:p>
          <a:p>
            <a:pPr>
              <a:buNone/>
            </a:pPr>
            <a:endParaRPr lang="en-US" sz="1800" dirty="0" smtClean="0"/>
          </a:p>
        </p:txBody>
      </p:sp>
      <p:sp>
        <p:nvSpPr>
          <p:cNvPr id="4" name="Text Placeholder 2"/>
          <p:cNvSpPr txBox="1">
            <a:spLocks/>
          </p:cNvSpPr>
          <p:nvPr/>
        </p:nvSpPr>
        <p:spPr>
          <a:xfrm>
            <a:off x="1371600" y="3720203"/>
            <a:ext cx="5867400" cy="387798"/>
          </a:xfrm>
          <a:prstGeom prst="rect">
            <a:avLst/>
          </a:prstGeom>
        </p:spPr>
        <p:txBody>
          <a:bodyPr vert="horz" wrap="square" lIns="0" tIns="0" rIns="0" bIns="0" rtlCol="0">
            <a:spAutoFit/>
          </a:bodyPr>
          <a:lstStyle/>
          <a:p>
            <a:pPr marL="396875" lvl="0" indent="-396875" algn="ctr" defTabSz="914363">
              <a:lnSpc>
                <a:spcPct val="90000"/>
              </a:lnSpc>
              <a:spcBef>
                <a:spcPct val="20000"/>
              </a:spcBef>
            </a:pPr>
            <a:r>
              <a:rPr lang="en-US" sz="2800" dirty="0" smtClean="0"/>
              <a:t>auto const xx = term &gt;&gt; </a:t>
            </a:r>
            <a:r>
              <a:rPr lang="en-US" sz="2800" dirty="0" err="1" smtClean="0">
                <a:solidFill>
                  <a:schemeClr val="accent5">
                    <a:lumMod val="60000"/>
                    <a:lumOff val="40000"/>
                  </a:schemeClr>
                </a:solidFill>
              </a:rPr>
              <a:t>not_a_parser</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2"/>
          <p:cNvSpPr txBox="1">
            <a:spLocks/>
          </p:cNvSpPr>
          <p:nvPr/>
        </p:nvSpPr>
        <p:spPr>
          <a:xfrm>
            <a:off x="609600" y="4787003"/>
            <a:ext cx="7315200" cy="861774"/>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rtlCol="0">
            <a:spAutoFit/>
          </a:bodyPr>
          <a:lstStyle/>
          <a:p>
            <a:pPr marL="396875" lvl="0" indent="-396875" algn="ctr" defTabSz="914363">
              <a:lnSpc>
                <a:spcPct val="90000"/>
              </a:lnSpc>
              <a:spcBef>
                <a:spcPct val="20000"/>
              </a:spcBef>
            </a:pPr>
            <a:r>
              <a:rPr lang="en-US" sz="2800" dirty="0" smtClean="0"/>
              <a:t>error: no match for 'operator&gt;&gt;' </a:t>
            </a:r>
          </a:p>
          <a:p>
            <a:pPr marL="396875" lvl="0" indent="-396875" algn="ctr" defTabSz="914363">
              <a:lnSpc>
                <a:spcPct val="90000"/>
              </a:lnSpc>
              <a:spcBef>
                <a:spcPct val="20000"/>
              </a:spcBef>
            </a:pPr>
            <a:r>
              <a:rPr lang="en-US" sz="2800" dirty="0" smtClean="0"/>
              <a:t>in 'term &gt;&gt; </a:t>
            </a:r>
            <a:r>
              <a:rPr lang="en-US" sz="2800" dirty="0" err="1" smtClean="0"/>
              <a:t>not_a_parser</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Parser </a:t>
            </a:r>
            <a:r>
              <a:rPr lang="en-US" dirty="0"/>
              <a:t>Implementation</a:t>
            </a:r>
          </a:p>
        </p:txBody>
      </p:sp>
      <p:sp>
        <p:nvSpPr>
          <p:cNvPr id="3" name="Text Placeholder 2"/>
          <p:cNvSpPr>
            <a:spLocks noGrp="1"/>
          </p:cNvSpPr>
          <p:nvPr>
            <p:ph type="body" sz="quarter" idx="10"/>
          </p:nvPr>
        </p:nvSpPr>
        <p:spPr>
          <a:xfrm>
            <a:off x="381000" y="1411552"/>
            <a:ext cx="8382000" cy="4339650"/>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Context&gt;</a:t>
            </a:r>
          </a:p>
          <a:p>
            <a:pPr>
              <a:buNone/>
            </a:pPr>
            <a:r>
              <a:rPr lang="en-US" sz="2000" dirty="0" err="1" smtClean="0"/>
              <a:t>bool</a:t>
            </a:r>
            <a:r>
              <a:rPr lang="en-US" sz="2000" dirty="0" smtClean="0"/>
              <a:t> parse(</a:t>
            </a:r>
          </a:p>
          <a:p>
            <a:pPr>
              <a:buNone/>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
            </a:r>
            <a:r>
              <a:rPr lang="en-US" sz="2000" dirty="0" err="1" smtClean="0"/>
              <a:t>unused_type</a:t>
            </a:r>
            <a:r>
              <a:rPr lang="en-US" sz="2000" dirty="0" smtClean="0"/>
              <a:t>) const</a:t>
            </a:r>
          </a:p>
          <a:p>
            <a:pPr>
              <a:buNone/>
            </a:pPr>
            <a:r>
              <a:rPr lang="en-US" sz="2000" dirty="0" smtClean="0"/>
              <a:t>{</a:t>
            </a:r>
          </a:p>
          <a:p>
            <a:pPr>
              <a:buNone/>
            </a:pPr>
            <a:r>
              <a:rPr lang="en-US" sz="2000" dirty="0" smtClean="0"/>
              <a:t>    </a:t>
            </a:r>
            <a:r>
              <a:rPr lang="en-US" sz="2000" dirty="0" err="1" smtClean="0"/>
              <a:t>Iterator</a:t>
            </a:r>
            <a:r>
              <a:rPr lang="en-US" sz="2000" dirty="0" smtClean="0"/>
              <a:t> save = first;</a:t>
            </a:r>
          </a:p>
          <a:p>
            <a:pPr>
              <a:buNone/>
            </a:pPr>
            <a:r>
              <a:rPr lang="en-US" sz="2000" dirty="0" smtClean="0"/>
              <a:t>    if (this-&gt;</a:t>
            </a:r>
            <a:r>
              <a:rPr lang="en-US" sz="2000" dirty="0" err="1" smtClean="0"/>
              <a:t>left.parse</a:t>
            </a:r>
            <a:r>
              <a:rPr lang="en-US" sz="2000" dirty="0" smtClean="0"/>
              <a:t>(first, last, context, unused)</a:t>
            </a:r>
          </a:p>
          <a:p>
            <a:pPr>
              <a:buNone/>
            </a:pPr>
            <a:r>
              <a:rPr lang="en-US" sz="2000" dirty="0" smtClean="0"/>
              <a:t>        &amp;&amp; this-&gt;</a:t>
            </a:r>
            <a:r>
              <a:rPr lang="en-US" sz="2000" dirty="0" err="1" smtClean="0"/>
              <a:t>right.parse</a:t>
            </a:r>
            <a:r>
              <a:rPr lang="en-US" sz="2000" dirty="0" smtClean="0"/>
              <a:t>(first, last, context, unused))</a:t>
            </a:r>
          </a:p>
          <a:p>
            <a:pPr>
              <a:buNone/>
            </a:pPr>
            <a:r>
              <a:rPr lang="en-US" sz="2000" dirty="0" smtClean="0"/>
              <a:t>        return true;</a:t>
            </a:r>
          </a:p>
          <a:p>
            <a:pPr>
              <a:buNone/>
            </a:pPr>
            <a:r>
              <a:rPr lang="en-US" sz="2000" dirty="0" smtClean="0"/>
              <a:t>    first = save;</a:t>
            </a:r>
          </a:p>
          <a:p>
            <a:pPr>
              <a:buNone/>
            </a:pPr>
            <a:r>
              <a:rPr lang="en-US" sz="2000" dirty="0" smtClean="0"/>
              <a:t>    return false;</a:t>
            </a:r>
          </a:p>
          <a:p>
            <a:pPr>
              <a:buNone/>
            </a:pPr>
            <a:r>
              <a:rPr lang="en-US" sz="2000" dirty="0" smtClean="0"/>
              <a:t>}</a:t>
            </a:r>
          </a:p>
          <a:p>
            <a:pPr>
              <a:buNone/>
            </a:pPr>
            <a:endParaRPr lang="en-US" sz="2000" dirty="0" smtClean="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Parser </a:t>
            </a:r>
            <a:r>
              <a:rPr lang="en-US" dirty="0" err="1"/>
              <a:t>Combinator</a:t>
            </a:r>
            <a:endParaRPr lang="en-US" dirty="0"/>
          </a:p>
        </p:txBody>
      </p:sp>
      <p:sp>
        <p:nvSpPr>
          <p:cNvPr id="3" name="Text Placeholder 2"/>
          <p:cNvSpPr>
            <a:spLocks noGrp="1"/>
          </p:cNvSpPr>
          <p:nvPr>
            <p:ph type="body" sz="quarter" idx="10"/>
          </p:nvPr>
        </p:nvSpPr>
        <p:spPr>
          <a:xfrm>
            <a:off x="381000" y="1066800"/>
            <a:ext cx="8382000" cy="5016758"/>
          </a:xfrm>
        </p:spPr>
        <p:txBody>
          <a:bodyPr/>
          <a:lstStyle/>
          <a:p>
            <a:r>
              <a:rPr lang="fr-FR" sz="2000" dirty="0" smtClean="0"/>
              <a:t>Primitives (plain </a:t>
            </a:r>
            <a:r>
              <a:rPr lang="fr-FR" sz="2000" dirty="0" err="1" smtClean="0"/>
              <a:t>characters</a:t>
            </a:r>
            <a:r>
              <a:rPr lang="fr-FR" sz="2000" dirty="0" smtClean="0"/>
              <a:t>, </a:t>
            </a:r>
            <a:r>
              <a:rPr lang="fr-FR" sz="2000" dirty="0" err="1" smtClean="0"/>
              <a:t>uint_</a:t>
            </a:r>
            <a:r>
              <a:rPr lang="fr-FR" sz="2000" dirty="0" smtClean="0"/>
              <a:t>, etc.)</a:t>
            </a:r>
          </a:p>
          <a:p>
            <a:pPr lvl="1">
              <a:buNone/>
            </a:pPr>
            <a:r>
              <a:rPr lang="en-US" sz="2000" dirty="0" smtClean="0"/>
              <a:t>	</a:t>
            </a:r>
            <a:r>
              <a:rPr lang="en-US" sz="2000" dirty="0" err="1" smtClean="0"/>
              <a:t>bool</a:t>
            </a:r>
            <a:r>
              <a:rPr lang="en-US" sz="2000" dirty="0" smtClean="0"/>
              <a:t> </a:t>
            </a:r>
            <a:r>
              <a:rPr lang="en-US" sz="2000" dirty="0" err="1" smtClean="0"/>
              <a:t>match_char</a:t>
            </a:r>
            <a:r>
              <a:rPr lang="en-US" sz="2000" dirty="0" smtClean="0"/>
              <a:t>(char </a:t>
            </a:r>
            <a:r>
              <a:rPr lang="en-US" sz="2000" dirty="0" err="1" smtClean="0"/>
              <a:t>ch</a:t>
            </a:r>
            <a:r>
              <a:rPr lang="en-US" sz="2000" dirty="0" smtClean="0"/>
              <a:t>) </a:t>
            </a:r>
          </a:p>
          <a:p>
            <a:pPr lvl="1">
              <a:buNone/>
            </a:pPr>
            <a:r>
              <a:rPr lang="en-US" sz="2000" dirty="0" smtClean="0"/>
              <a:t>		{ return </a:t>
            </a:r>
            <a:r>
              <a:rPr lang="en-US" sz="2000" dirty="0" err="1" smtClean="0"/>
              <a:t>ch</a:t>
            </a:r>
            <a:r>
              <a:rPr lang="en-US" sz="2000" dirty="0" smtClean="0"/>
              <a:t>== input(); }</a:t>
            </a:r>
          </a:p>
          <a:p>
            <a:r>
              <a:rPr lang="en-US" sz="2000" dirty="0" smtClean="0"/>
              <a:t>Sequences</a:t>
            </a:r>
          </a:p>
          <a:p>
            <a:pPr lvl="1">
              <a:buNone/>
            </a:pPr>
            <a:r>
              <a:rPr lang="en-US" sz="2000" dirty="0" smtClean="0"/>
              <a:t>	</a:t>
            </a:r>
            <a:r>
              <a:rPr lang="en-US" sz="2000" dirty="0" err="1" smtClean="0"/>
              <a:t>bool</a:t>
            </a:r>
            <a:r>
              <a:rPr lang="en-US" sz="2000" dirty="0" smtClean="0"/>
              <a:t> </a:t>
            </a:r>
            <a:r>
              <a:rPr lang="en-US" sz="2000" dirty="0" err="1" smtClean="0"/>
              <a:t>match_sequence</a:t>
            </a:r>
            <a:r>
              <a:rPr lang="en-US" sz="2000" dirty="0" smtClean="0"/>
              <a:t>(F1 </a:t>
            </a:r>
            <a:r>
              <a:rPr lang="en-US" sz="2000" dirty="0" err="1" smtClean="0"/>
              <a:t>f1</a:t>
            </a:r>
            <a:r>
              <a:rPr lang="en-US" sz="2000" dirty="0" smtClean="0"/>
              <a:t>, F2 </a:t>
            </a:r>
            <a:r>
              <a:rPr lang="en-US" sz="2000" dirty="0" err="1" smtClean="0"/>
              <a:t>f2</a:t>
            </a:r>
            <a:r>
              <a:rPr lang="en-US" sz="2000" dirty="0" smtClean="0"/>
              <a:t>) </a:t>
            </a:r>
          </a:p>
          <a:p>
            <a:pPr lvl="1">
              <a:buNone/>
            </a:pPr>
            <a:r>
              <a:rPr lang="en-US" sz="2000" dirty="0" smtClean="0"/>
              <a:t>		{ return f1() &amp;&amp; f2(); }</a:t>
            </a:r>
          </a:p>
          <a:p>
            <a:r>
              <a:rPr lang="en-US" sz="2000" dirty="0" smtClean="0"/>
              <a:t>Alternatives</a:t>
            </a:r>
          </a:p>
          <a:p>
            <a:pPr lvl="1">
              <a:buNone/>
            </a:pPr>
            <a:r>
              <a:rPr lang="en-US" sz="2000" dirty="0" smtClean="0"/>
              <a:t>	</a:t>
            </a:r>
            <a:r>
              <a:rPr lang="en-US" sz="2000" dirty="0" err="1" smtClean="0"/>
              <a:t>bool</a:t>
            </a:r>
            <a:r>
              <a:rPr lang="en-US" sz="2000" dirty="0" smtClean="0"/>
              <a:t> </a:t>
            </a:r>
            <a:r>
              <a:rPr lang="en-US" sz="2000" dirty="0" err="1" smtClean="0"/>
              <a:t>match_alternative</a:t>
            </a:r>
            <a:r>
              <a:rPr lang="en-US" sz="2000" dirty="0" smtClean="0"/>
              <a:t>(F1 </a:t>
            </a:r>
            <a:r>
              <a:rPr lang="en-US" sz="2000" dirty="0" err="1" smtClean="0"/>
              <a:t>f1</a:t>
            </a:r>
            <a:r>
              <a:rPr lang="en-US" sz="2000" dirty="0" smtClean="0"/>
              <a:t>, F2 </a:t>
            </a:r>
            <a:r>
              <a:rPr lang="en-US" sz="2000" dirty="0" err="1" smtClean="0"/>
              <a:t>f2</a:t>
            </a:r>
            <a:r>
              <a:rPr lang="en-US" sz="2000" dirty="0" smtClean="0"/>
              <a:t>) </a:t>
            </a:r>
          </a:p>
          <a:p>
            <a:pPr lvl="1">
              <a:buNone/>
            </a:pPr>
            <a:r>
              <a:rPr lang="en-US" sz="2000" dirty="0" smtClean="0"/>
              <a:t>		{ return f1() || f2(); }</a:t>
            </a:r>
          </a:p>
          <a:p>
            <a:r>
              <a:rPr lang="en-US" sz="2000" dirty="0" smtClean="0"/>
              <a:t>Modifiers (</a:t>
            </a:r>
            <a:r>
              <a:rPr lang="en-US" sz="2000" dirty="0" err="1" smtClean="0"/>
              <a:t>kleen</a:t>
            </a:r>
            <a:r>
              <a:rPr lang="en-US" sz="2000" dirty="0" smtClean="0"/>
              <a:t>, plus, etc.)</a:t>
            </a:r>
          </a:p>
          <a:p>
            <a:pPr lvl="1">
              <a:buNone/>
            </a:pPr>
            <a:r>
              <a:rPr lang="en-US" sz="2000" dirty="0" smtClean="0"/>
              <a:t>	</a:t>
            </a:r>
            <a:r>
              <a:rPr lang="en-US" sz="2000" dirty="0" err="1" smtClean="0"/>
              <a:t>bool</a:t>
            </a:r>
            <a:r>
              <a:rPr lang="en-US" sz="2000" dirty="0" smtClean="0"/>
              <a:t> </a:t>
            </a:r>
            <a:r>
              <a:rPr lang="en-US" sz="2000" dirty="0" err="1" smtClean="0"/>
              <a:t>match_kleene</a:t>
            </a:r>
            <a:r>
              <a:rPr lang="en-US" sz="2000" dirty="0" smtClean="0"/>
              <a:t>(F </a:t>
            </a:r>
            <a:r>
              <a:rPr lang="en-US" sz="2000" dirty="0" err="1" smtClean="0"/>
              <a:t>f</a:t>
            </a:r>
            <a:r>
              <a:rPr lang="en-US" sz="2000" dirty="0" smtClean="0"/>
              <a:t>) </a:t>
            </a:r>
          </a:p>
          <a:p>
            <a:pPr lvl="1">
              <a:buNone/>
            </a:pPr>
            <a:r>
              <a:rPr lang="en-US" sz="2000" dirty="0" smtClean="0"/>
              <a:t>		{ while (f()); return true; }</a:t>
            </a:r>
          </a:p>
          <a:p>
            <a:r>
              <a:rPr lang="en-US" sz="2000" dirty="0" err="1" smtClean="0"/>
              <a:t>Nonterminals</a:t>
            </a:r>
            <a:r>
              <a:rPr lang="en-US" sz="2000" dirty="0" smtClean="0"/>
              <a:t> (factor, term, </a:t>
            </a:r>
            <a:r>
              <a:rPr lang="en-US" sz="2000" dirty="0" err="1" smtClean="0"/>
              <a:t>expr</a:t>
            </a:r>
            <a:r>
              <a:rPr lang="en-US" sz="2000" dirty="0" smtClean="0"/>
              <a:t>)</a:t>
            </a:r>
          </a:p>
          <a:p>
            <a:pPr lvl="1">
              <a:buNone/>
            </a:pPr>
            <a:r>
              <a:rPr lang="en-US" sz="2000" dirty="0" smtClean="0"/>
              <a:t>	</a:t>
            </a:r>
            <a:r>
              <a:rPr lang="en-US" sz="2000" dirty="0" err="1" smtClean="0"/>
              <a:t>bool</a:t>
            </a:r>
            <a:r>
              <a:rPr lang="en-US" sz="2000" dirty="0" smtClean="0"/>
              <a:t> </a:t>
            </a:r>
            <a:r>
              <a:rPr lang="en-US" sz="2000" dirty="0" err="1" smtClean="0"/>
              <a:t>match_rule</a:t>
            </a:r>
            <a:r>
              <a:rPr lang="en-US" sz="2000" dirty="0" smtClean="0"/>
              <a:t>() </a:t>
            </a:r>
          </a:p>
          <a:p>
            <a:pPr lvl="1">
              <a:buNone/>
            </a:pPr>
            <a:r>
              <a:rPr lang="en-US" sz="2000" dirty="0" smtClean="0"/>
              <a:t>		{ return </a:t>
            </a:r>
            <a:r>
              <a:rPr lang="en-US" sz="2000" dirty="0" err="1" smtClean="0"/>
              <a:t>match_rhs</a:t>
            </a:r>
            <a:r>
              <a:rPr lang="en-US" sz="2000" dirty="0" smtClean="0"/>
              <a:t>(); }</a:t>
            </a:r>
            <a:endParaRPr lang="en-US"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additive="base">
                                        <p:cTn id="6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 calcmode="lin" valueType="num">
                                      <p:cBhvr additive="base">
                                        <p:cTn id="7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Parser </a:t>
            </a:r>
            <a:r>
              <a:rPr lang="en-US" dirty="0"/>
              <a:t>Implementation</a:t>
            </a:r>
          </a:p>
        </p:txBody>
      </p:sp>
      <p:sp>
        <p:nvSpPr>
          <p:cNvPr id="3" name="Text Placeholder 2"/>
          <p:cNvSpPr>
            <a:spLocks noGrp="1"/>
          </p:cNvSpPr>
          <p:nvPr>
            <p:ph type="body" sz="quarter" idx="10"/>
          </p:nvPr>
        </p:nvSpPr>
        <p:spPr>
          <a:xfrm>
            <a:off x="381000" y="1411552"/>
            <a:ext cx="8382000" cy="3323987"/>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parse(</a:t>
            </a:r>
          </a:p>
          <a:p>
            <a:pPr>
              <a:buNone/>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a:t>
            </a:r>
          </a:p>
          <a:p>
            <a:pPr>
              <a:buNone/>
            </a:pPr>
            <a:r>
              <a:rPr lang="en-US" sz="2000" dirty="0" smtClean="0"/>
              <a:t>    return detail::</a:t>
            </a:r>
            <a:r>
              <a:rPr lang="en-US" sz="2000" dirty="0" err="1" smtClean="0"/>
              <a:t>parse_sequence</a:t>
            </a:r>
            <a:r>
              <a:rPr lang="en-US" sz="2000" dirty="0" smtClean="0"/>
              <a:t>(</a:t>
            </a:r>
          </a:p>
          <a:p>
            <a:pPr>
              <a:buNone/>
            </a:pPr>
            <a:r>
              <a:rPr lang="en-US" sz="2000" dirty="0" smtClean="0"/>
              <a:t>        this-&gt;left, this-&gt;right, first, last, context, </a:t>
            </a:r>
            <a:r>
              <a:rPr lang="en-US" sz="2000" dirty="0" err="1" smtClean="0"/>
              <a:t>attr</a:t>
            </a:r>
            <a:endParaRPr lang="en-US" sz="2000" dirty="0" smtClean="0"/>
          </a:p>
          <a:p>
            <a:pPr>
              <a:buNone/>
            </a:pPr>
            <a:r>
              <a:rPr lang="en-US" sz="2000" dirty="0" smtClean="0"/>
              <a:t>      , </a:t>
            </a:r>
            <a:r>
              <a:rPr lang="en-US" sz="2000" dirty="0" err="1" smtClean="0"/>
              <a:t>typename</a:t>
            </a:r>
            <a:r>
              <a:rPr lang="en-US" sz="2000" dirty="0" smtClean="0"/>
              <a:t> traits::</a:t>
            </a:r>
            <a:r>
              <a:rPr lang="en-US" sz="2000" dirty="0" err="1" smtClean="0"/>
              <a:t>attribute_category</a:t>
            </a:r>
            <a:r>
              <a:rPr lang="en-US" sz="2000" dirty="0" smtClean="0"/>
              <a:t>&lt;Attribute&gt;::type());</a:t>
            </a:r>
          </a:p>
          <a:p>
            <a:pPr>
              <a:buNone/>
            </a:pPr>
            <a:r>
              <a:rPr lang="en-US" sz="2000" dirty="0" smtClean="0"/>
              <a:t>    return false;</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Parser Implementation</a:t>
            </a:r>
          </a:p>
        </p:txBody>
      </p:sp>
      <p:sp>
        <p:nvSpPr>
          <p:cNvPr id="3" name="Text Placeholder 2"/>
          <p:cNvSpPr>
            <a:spLocks noGrp="1"/>
          </p:cNvSpPr>
          <p:nvPr>
            <p:ph type="body" sz="quarter" idx="10"/>
          </p:nvPr>
        </p:nvSpPr>
        <p:spPr>
          <a:xfrm>
            <a:off x="381000" y="1411552"/>
            <a:ext cx="8382000" cy="4678204"/>
          </a:xfrm>
        </p:spPr>
        <p:txBody>
          <a:bodyPr/>
          <a:lstStyle/>
          <a:p>
            <a:pPr>
              <a:buNone/>
            </a:pPr>
            <a:r>
              <a:rPr lang="en-US" sz="2000" dirty="0" smtClean="0"/>
              <a:t>template &lt;</a:t>
            </a:r>
            <a:r>
              <a:rPr lang="en-US" sz="2000" dirty="0" err="1" smtClean="0"/>
              <a:t>typename</a:t>
            </a:r>
            <a:r>
              <a:rPr lang="en-US" sz="2000" dirty="0" smtClean="0"/>
              <a:t> Left, </a:t>
            </a:r>
            <a:r>
              <a:rPr lang="en-US" sz="2000" dirty="0" err="1" smtClean="0"/>
              <a:t>typename</a:t>
            </a:r>
            <a:r>
              <a:rPr lang="en-US" sz="2000" dirty="0" smtClean="0"/>
              <a:t> Right</a:t>
            </a:r>
          </a:p>
          <a:p>
            <a:pPr>
              <a:buNone/>
            </a:pPr>
            <a:r>
              <a:rPr lang="en-US" sz="2000" dirty="0" smtClean="0"/>
              <a:t>  , </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a:t>
            </a:r>
            <a:r>
              <a:rPr lang="en-US" sz="2000" dirty="0" err="1" smtClean="0"/>
              <a:t>parse_sequence</a:t>
            </a:r>
            <a:r>
              <a:rPr lang="en-US" sz="2000" dirty="0" smtClean="0"/>
              <a:t>(</a:t>
            </a:r>
          </a:p>
          <a:p>
            <a:pPr>
              <a:buNone/>
            </a:pPr>
            <a:r>
              <a:rPr lang="en-US" sz="2000" dirty="0" smtClean="0"/>
              <a:t>    Left const&amp; left, Right const&amp; right</a:t>
            </a:r>
          </a:p>
          <a:p>
            <a:pPr>
              <a:buNone/>
            </a:pPr>
            <a:r>
              <a:rPr lang="en-US" sz="2000" dirty="0" smtClean="0"/>
              <a:t>  ,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traits::</a:t>
            </a:r>
            <a:r>
              <a:rPr lang="en-US" sz="2000" dirty="0" err="1" smtClean="0"/>
              <a:t>container_attribute</a:t>
            </a:r>
            <a:r>
              <a:rPr lang="en-US" sz="2000" dirty="0" smtClean="0"/>
              <a:t>)</a:t>
            </a:r>
          </a:p>
          <a:p>
            <a:pPr>
              <a:buNone/>
            </a:pPr>
            <a:r>
              <a:rPr lang="en-US" sz="2000" dirty="0" smtClean="0"/>
              <a:t>{</a:t>
            </a:r>
          </a:p>
          <a:p>
            <a:pPr>
              <a:buNone/>
            </a:pPr>
            <a:r>
              <a:rPr lang="en-US" sz="2000" dirty="0" smtClean="0"/>
              <a:t>    </a:t>
            </a:r>
            <a:r>
              <a:rPr lang="en-US" sz="2000" dirty="0" err="1" smtClean="0"/>
              <a:t>Iterator</a:t>
            </a:r>
            <a:r>
              <a:rPr lang="en-US" sz="2000" dirty="0" smtClean="0"/>
              <a:t> save = first;</a:t>
            </a:r>
          </a:p>
          <a:p>
            <a:pPr>
              <a:buNone/>
            </a:pPr>
            <a:r>
              <a:rPr lang="en-US" sz="2000" dirty="0" smtClean="0"/>
              <a:t>    if (</a:t>
            </a:r>
            <a:r>
              <a:rPr lang="en-US" sz="2000" dirty="0" err="1" smtClean="0"/>
              <a:t>parse_into_container</a:t>
            </a:r>
            <a:r>
              <a:rPr lang="en-US" sz="2000" dirty="0" smtClean="0"/>
              <a:t>(left, first, last, context, </a:t>
            </a:r>
            <a:r>
              <a:rPr lang="en-US" sz="2000" dirty="0" err="1" smtClean="0"/>
              <a:t>attr</a:t>
            </a:r>
            <a:r>
              <a:rPr lang="en-US" sz="2000" dirty="0" smtClean="0"/>
              <a:t>)</a:t>
            </a:r>
          </a:p>
          <a:p>
            <a:pPr>
              <a:buNone/>
            </a:pPr>
            <a:r>
              <a:rPr lang="en-US" sz="2000" dirty="0" smtClean="0"/>
              <a:t>        &amp;&amp; </a:t>
            </a:r>
            <a:r>
              <a:rPr lang="en-US" sz="2000" dirty="0" err="1" smtClean="0"/>
              <a:t>parse_into_container</a:t>
            </a:r>
            <a:r>
              <a:rPr lang="en-US" sz="2000" dirty="0" smtClean="0"/>
              <a:t>(right, first, last, context, </a:t>
            </a:r>
            <a:r>
              <a:rPr lang="en-US" sz="2000" dirty="0" err="1" smtClean="0"/>
              <a:t>attr</a:t>
            </a:r>
            <a:r>
              <a:rPr lang="en-US" sz="2000" dirty="0" smtClean="0"/>
              <a:t>))</a:t>
            </a:r>
          </a:p>
          <a:p>
            <a:pPr>
              <a:buNone/>
            </a:pPr>
            <a:r>
              <a:rPr lang="en-US" sz="2000" dirty="0" smtClean="0"/>
              <a:t>        return true;</a:t>
            </a:r>
          </a:p>
          <a:p>
            <a:pPr>
              <a:buNone/>
            </a:pPr>
            <a:r>
              <a:rPr lang="en-US" sz="2000" dirty="0" smtClean="0"/>
              <a:t>    first = save;</a:t>
            </a:r>
          </a:p>
          <a:p>
            <a:pPr>
              <a:buNone/>
            </a:pPr>
            <a:r>
              <a:rPr lang="en-US" sz="2000" dirty="0" smtClean="0"/>
              <a:t>    return false;</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Parser Implementation</a:t>
            </a:r>
          </a:p>
        </p:txBody>
      </p:sp>
      <p:sp>
        <p:nvSpPr>
          <p:cNvPr id="3" name="Text Placeholder 2"/>
          <p:cNvSpPr>
            <a:spLocks noGrp="1"/>
          </p:cNvSpPr>
          <p:nvPr>
            <p:ph type="body" sz="quarter" idx="10"/>
          </p:nvPr>
        </p:nvSpPr>
        <p:spPr>
          <a:xfrm>
            <a:off x="381000" y="1066800"/>
            <a:ext cx="8382000" cy="4339650"/>
          </a:xfrm>
        </p:spPr>
        <p:txBody>
          <a:bodyPr/>
          <a:lstStyle/>
          <a:p>
            <a:pPr>
              <a:buNone/>
            </a:pPr>
            <a:r>
              <a:rPr lang="en-US" sz="2000" dirty="0" smtClean="0"/>
              <a:t>template &lt;</a:t>
            </a:r>
            <a:r>
              <a:rPr lang="en-US" sz="2000" dirty="0" err="1" smtClean="0"/>
              <a:t>typename</a:t>
            </a:r>
            <a:r>
              <a:rPr lang="en-US" sz="2000" dirty="0" smtClean="0"/>
              <a:t> Left, </a:t>
            </a:r>
            <a:r>
              <a:rPr lang="en-US" sz="2000" dirty="0" err="1" smtClean="0"/>
              <a:t>typename</a:t>
            </a:r>
            <a:r>
              <a:rPr lang="en-US" sz="2000" dirty="0" smtClean="0"/>
              <a:t> Right</a:t>
            </a:r>
          </a:p>
          <a:p>
            <a:pPr>
              <a:buNone/>
            </a:pPr>
            <a:r>
              <a:rPr lang="en-US" sz="2000" dirty="0" smtClean="0"/>
              <a:t>  , </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a:t>
            </a:r>
            <a:r>
              <a:rPr lang="en-US" sz="2000" dirty="0" err="1" smtClean="0"/>
              <a:t>parse_sequence</a:t>
            </a:r>
            <a:r>
              <a:rPr lang="en-US" sz="2000" dirty="0" smtClean="0"/>
              <a:t>(</a:t>
            </a:r>
          </a:p>
          <a:p>
            <a:pPr>
              <a:buNone/>
            </a:pPr>
            <a:r>
              <a:rPr lang="en-US" sz="2000" dirty="0" smtClean="0"/>
              <a:t>    Left const&amp; left, Right const&amp; right</a:t>
            </a:r>
          </a:p>
          <a:p>
            <a:pPr>
              <a:buNone/>
            </a:pPr>
            <a:r>
              <a:rPr lang="en-US" sz="2000" dirty="0" smtClean="0"/>
              <a:t>  ,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traits::</a:t>
            </a:r>
            <a:r>
              <a:rPr lang="en-US" sz="2000" dirty="0" err="1" smtClean="0"/>
              <a:t>tuple_attribute</a:t>
            </a:r>
            <a:r>
              <a:rPr lang="en-US" sz="2000" dirty="0" smtClean="0"/>
              <a:t>)</a:t>
            </a:r>
          </a:p>
          <a:p>
            <a:pPr>
              <a:buNone/>
            </a:pPr>
            <a:r>
              <a:rPr lang="en-US" sz="2000" dirty="0" smtClean="0"/>
              <a:t>{</a:t>
            </a:r>
          </a:p>
          <a:p>
            <a:pPr>
              <a:buNone/>
            </a:pPr>
            <a:r>
              <a:rPr lang="en-US" sz="2000" dirty="0" smtClean="0"/>
              <a:t>    </a:t>
            </a:r>
            <a:r>
              <a:rPr lang="en-US" sz="2000" dirty="0" err="1" smtClean="0"/>
              <a:t>typedef</a:t>
            </a:r>
            <a:r>
              <a:rPr lang="en-US" sz="2000" dirty="0" smtClean="0"/>
              <a:t> detail::</a:t>
            </a:r>
            <a:r>
              <a:rPr lang="en-US" sz="2000" dirty="0" err="1" smtClean="0"/>
              <a:t>partition_attribute</a:t>
            </a:r>
            <a:r>
              <a:rPr lang="en-US" sz="2000" dirty="0" smtClean="0"/>
              <a:t>&lt;Left, Right, Attribute&gt; partition;</a:t>
            </a:r>
          </a:p>
          <a:p>
            <a:pPr>
              <a:buNone/>
            </a:pPr>
            <a:r>
              <a:rPr lang="en-US" sz="2000" dirty="0" smtClean="0"/>
              <a:t>    </a:t>
            </a:r>
            <a:r>
              <a:rPr lang="en-US" sz="2000" dirty="0" err="1" smtClean="0"/>
              <a:t>typedef</a:t>
            </a:r>
            <a:r>
              <a:rPr lang="en-US" sz="2000" dirty="0" smtClean="0"/>
              <a:t> </a:t>
            </a:r>
            <a:r>
              <a:rPr lang="en-US" sz="2000" dirty="0" err="1" smtClean="0"/>
              <a:t>typename</a:t>
            </a:r>
            <a:r>
              <a:rPr lang="en-US" sz="2000" dirty="0" smtClean="0"/>
              <a:t> partition::</a:t>
            </a:r>
            <a:r>
              <a:rPr lang="en-US" sz="2000" dirty="0" err="1" smtClean="0"/>
              <a:t>l_pass</a:t>
            </a:r>
            <a:r>
              <a:rPr lang="en-US" sz="2000" dirty="0" smtClean="0"/>
              <a:t> </a:t>
            </a:r>
            <a:r>
              <a:rPr lang="en-US" sz="2000" dirty="0" err="1" smtClean="0"/>
              <a:t>l_pass</a:t>
            </a: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typename</a:t>
            </a:r>
            <a:r>
              <a:rPr lang="en-US" sz="2000" dirty="0" smtClean="0"/>
              <a:t> partition::</a:t>
            </a:r>
            <a:r>
              <a:rPr lang="en-US" sz="2000" dirty="0" err="1" smtClean="0"/>
              <a:t>r_pass</a:t>
            </a:r>
            <a:r>
              <a:rPr lang="en-US" sz="2000" dirty="0" smtClean="0"/>
              <a:t> </a:t>
            </a:r>
            <a:r>
              <a:rPr lang="en-US" sz="2000" dirty="0" err="1" smtClean="0"/>
              <a:t>r_pass</a:t>
            </a:r>
            <a:r>
              <a:rPr lang="en-US" sz="2000" dirty="0" smtClean="0"/>
              <a:t>;</a:t>
            </a:r>
          </a:p>
          <a:p>
            <a:pPr>
              <a:buNone/>
            </a:pPr>
            <a:endParaRPr lang="en-US" sz="2000" dirty="0" smtClean="0"/>
          </a:p>
          <a:p>
            <a:pPr>
              <a:buNone/>
            </a:pPr>
            <a:endParaRPr lang="en-US" sz="2000" dirty="0" smtClean="0"/>
          </a:p>
          <a:p>
            <a:pPr>
              <a:buNone/>
            </a:pPr>
            <a:r>
              <a:rPr lang="en-US" sz="2000" dirty="0" smtClean="0"/>
              <a:t> </a:t>
            </a:r>
          </a:p>
        </p:txBody>
      </p:sp>
      <p:sp>
        <p:nvSpPr>
          <p:cNvPr id="4" name="TextBox 3"/>
          <p:cNvSpPr txBox="1"/>
          <p:nvPr/>
        </p:nvSpPr>
        <p:spPr>
          <a:xfrm>
            <a:off x="3505200" y="5562600"/>
            <a:ext cx="1946238" cy="523220"/>
          </a:xfrm>
          <a:prstGeom prst="rect">
            <a:avLst/>
          </a:prstGeom>
          <a:noFill/>
        </p:spPr>
        <p:txBody>
          <a:bodyPr wrap="none" rtlCol="0">
            <a:spAutoFit/>
          </a:bodyPr>
          <a:lstStyle/>
          <a:p>
            <a:r>
              <a:rPr lang="en-US" sz="2800" dirty="0" smtClean="0">
                <a:solidFill>
                  <a:srgbClr val="FF0000"/>
                </a:solidFill>
              </a:rPr>
              <a:t>Continued…</a:t>
            </a:r>
            <a:endParaRPr lang="en-US" sz="28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Parser Implementation</a:t>
            </a:r>
          </a:p>
        </p:txBody>
      </p:sp>
      <p:sp>
        <p:nvSpPr>
          <p:cNvPr id="3" name="Text Placeholder 2"/>
          <p:cNvSpPr>
            <a:spLocks noGrp="1"/>
          </p:cNvSpPr>
          <p:nvPr>
            <p:ph type="body" sz="quarter" idx="10"/>
          </p:nvPr>
        </p:nvSpPr>
        <p:spPr>
          <a:xfrm>
            <a:off x="381000" y="1600200"/>
            <a:ext cx="8382000" cy="4339650"/>
          </a:xfrm>
        </p:spPr>
        <p:txBody>
          <a:bodyPr/>
          <a:lstStyle/>
          <a:p>
            <a:pPr>
              <a:buNone/>
            </a:pPr>
            <a:r>
              <a:rPr lang="en-US" sz="2000" dirty="0" smtClean="0"/>
              <a:t>    </a:t>
            </a:r>
            <a:r>
              <a:rPr lang="en-US" sz="2000" dirty="0" err="1" smtClean="0"/>
              <a:t>typename</a:t>
            </a:r>
            <a:r>
              <a:rPr lang="en-US" sz="2000" dirty="0" smtClean="0"/>
              <a:t> partition::</a:t>
            </a:r>
            <a:r>
              <a:rPr lang="en-US" sz="2000" dirty="0" err="1" smtClean="0"/>
              <a:t>l_part</a:t>
            </a:r>
            <a:r>
              <a:rPr lang="en-US" sz="2000" dirty="0" smtClean="0"/>
              <a:t> </a:t>
            </a:r>
            <a:r>
              <a:rPr lang="en-US" sz="2000" dirty="0" err="1" smtClean="0"/>
              <a:t>l_part</a:t>
            </a:r>
            <a:r>
              <a:rPr lang="en-US" sz="2000" dirty="0" smtClean="0"/>
              <a:t> = partition::left(</a:t>
            </a:r>
            <a:r>
              <a:rPr lang="en-US" sz="2000" dirty="0" err="1" smtClean="0"/>
              <a:t>attr</a:t>
            </a:r>
            <a:r>
              <a:rPr lang="en-US" sz="2000" dirty="0" smtClean="0"/>
              <a:t>);</a:t>
            </a:r>
          </a:p>
          <a:p>
            <a:pPr>
              <a:buNone/>
            </a:pPr>
            <a:r>
              <a:rPr lang="en-US" sz="2000" dirty="0" smtClean="0"/>
              <a:t>    </a:t>
            </a:r>
            <a:r>
              <a:rPr lang="en-US" sz="2000" dirty="0" err="1" smtClean="0"/>
              <a:t>typename</a:t>
            </a:r>
            <a:r>
              <a:rPr lang="en-US" sz="2000" dirty="0" smtClean="0"/>
              <a:t> partition::</a:t>
            </a:r>
            <a:r>
              <a:rPr lang="en-US" sz="2000" dirty="0" err="1" smtClean="0"/>
              <a:t>r_part</a:t>
            </a:r>
            <a:r>
              <a:rPr lang="en-US" sz="2000" dirty="0" smtClean="0"/>
              <a:t> </a:t>
            </a:r>
            <a:r>
              <a:rPr lang="en-US" sz="2000" dirty="0" err="1" smtClean="0"/>
              <a:t>r_part</a:t>
            </a:r>
            <a:r>
              <a:rPr lang="en-US" sz="2000" dirty="0" smtClean="0"/>
              <a:t> = partition::right(</a:t>
            </a:r>
            <a:r>
              <a:rPr lang="en-US" sz="2000" dirty="0" err="1" smtClean="0"/>
              <a:t>attr</a:t>
            </a:r>
            <a:r>
              <a:rPr lang="en-US" sz="2000" dirty="0" smtClean="0"/>
              <a:t>);</a:t>
            </a:r>
          </a:p>
          <a:p>
            <a:pPr>
              <a:buNone/>
            </a:pPr>
            <a:r>
              <a:rPr lang="en-US" sz="2000" dirty="0" smtClean="0"/>
              <a:t>    </a:t>
            </a:r>
            <a:r>
              <a:rPr lang="en-US" sz="2000" dirty="0" err="1" smtClean="0"/>
              <a:t>typename</a:t>
            </a:r>
            <a:r>
              <a:rPr lang="en-US" sz="2000" dirty="0" smtClean="0"/>
              <a:t> </a:t>
            </a:r>
            <a:r>
              <a:rPr lang="en-US" sz="2000" dirty="0" err="1" smtClean="0"/>
              <a:t>l_pass</a:t>
            </a:r>
            <a:r>
              <a:rPr lang="en-US" sz="2000" dirty="0" smtClean="0"/>
              <a:t>::type </a:t>
            </a:r>
            <a:r>
              <a:rPr lang="en-US" sz="2000" dirty="0" err="1" smtClean="0"/>
              <a:t>l_attr</a:t>
            </a:r>
            <a:r>
              <a:rPr lang="en-US" sz="2000" dirty="0" smtClean="0"/>
              <a:t> = </a:t>
            </a:r>
            <a:r>
              <a:rPr lang="en-US" sz="2000" dirty="0" err="1" smtClean="0"/>
              <a:t>l_pass</a:t>
            </a:r>
            <a:r>
              <a:rPr lang="en-US" sz="2000" dirty="0" smtClean="0"/>
              <a:t>::call(</a:t>
            </a:r>
            <a:r>
              <a:rPr lang="en-US" sz="2000" dirty="0" err="1" smtClean="0"/>
              <a:t>l_part</a:t>
            </a:r>
            <a:r>
              <a:rPr lang="en-US" sz="2000" dirty="0" smtClean="0"/>
              <a:t>);</a:t>
            </a:r>
          </a:p>
          <a:p>
            <a:pPr>
              <a:buNone/>
            </a:pPr>
            <a:r>
              <a:rPr lang="en-US" sz="2000" dirty="0" smtClean="0"/>
              <a:t>    </a:t>
            </a:r>
            <a:r>
              <a:rPr lang="en-US" sz="2000" dirty="0" err="1" smtClean="0"/>
              <a:t>typename</a:t>
            </a:r>
            <a:r>
              <a:rPr lang="en-US" sz="2000" dirty="0" smtClean="0"/>
              <a:t> </a:t>
            </a:r>
            <a:r>
              <a:rPr lang="en-US" sz="2000" dirty="0" err="1" smtClean="0"/>
              <a:t>r_pass</a:t>
            </a:r>
            <a:r>
              <a:rPr lang="en-US" sz="2000" dirty="0" smtClean="0"/>
              <a:t>::type </a:t>
            </a:r>
            <a:r>
              <a:rPr lang="en-US" sz="2000" dirty="0" err="1" smtClean="0"/>
              <a:t>r_attr</a:t>
            </a:r>
            <a:r>
              <a:rPr lang="en-US" sz="2000" dirty="0" smtClean="0"/>
              <a:t> = </a:t>
            </a:r>
            <a:r>
              <a:rPr lang="en-US" sz="2000" dirty="0" err="1" smtClean="0"/>
              <a:t>r_pass</a:t>
            </a:r>
            <a:r>
              <a:rPr lang="en-US" sz="2000" dirty="0" smtClean="0"/>
              <a:t>::call(</a:t>
            </a:r>
            <a:r>
              <a:rPr lang="en-US" sz="2000" dirty="0" err="1" smtClean="0"/>
              <a:t>r_part</a:t>
            </a:r>
            <a:r>
              <a:rPr lang="en-US" sz="2000" dirty="0" smtClean="0"/>
              <a:t>);</a:t>
            </a:r>
          </a:p>
          <a:p>
            <a:pPr>
              <a:buNone/>
            </a:pPr>
            <a:r>
              <a:rPr lang="en-US" sz="2000" dirty="0" smtClean="0"/>
              <a:t>   </a:t>
            </a:r>
          </a:p>
          <a:p>
            <a:pPr>
              <a:buNone/>
            </a:pPr>
            <a:r>
              <a:rPr lang="en-US" sz="2000" dirty="0" smtClean="0"/>
              <a:t>    </a:t>
            </a:r>
            <a:r>
              <a:rPr lang="en-US" sz="2000" dirty="0" err="1" smtClean="0"/>
              <a:t>Iterator</a:t>
            </a:r>
            <a:r>
              <a:rPr lang="en-US" sz="2000" dirty="0" smtClean="0"/>
              <a:t> save = first;</a:t>
            </a:r>
          </a:p>
          <a:p>
            <a:pPr>
              <a:buNone/>
            </a:pPr>
            <a:r>
              <a:rPr lang="en-US" sz="2000" dirty="0" smtClean="0"/>
              <a:t>    if (</a:t>
            </a:r>
            <a:r>
              <a:rPr lang="en-US" sz="2000" dirty="0" err="1" smtClean="0"/>
              <a:t>left.parse</a:t>
            </a:r>
            <a:r>
              <a:rPr lang="en-US" sz="2000" dirty="0" smtClean="0"/>
              <a:t>(first, last, context, </a:t>
            </a:r>
            <a:r>
              <a:rPr lang="en-US" sz="2000" dirty="0" err="1" smtClean="0"/>
              <a:t>l_attr</a:t>
            </a:r>
            <a:r>
              <a:rPr lang="en-US" sz="2000" dirty="0" smtClean="0"/>
              <a:t>)</a:t>
            </a:r>
          </a:p>
          <a:p>
            <a:pPr>
              <a:buNone/>
            </a:pPr>
            <a:r>
              <a:rPr lang="en-US" sz="2000" dirty="0" smtClean="0"/>
              <a:t>        &amp;&amp; </a:t>
            </a:r>
            <a:r>
              <a:rPr lang="en-US" sz="2000" dirty="0" err="1" smtClean="0"/>
              <a:t>right.parse</a:t>
            </a:r>
            <a:r>
              <a:rPr lang="en-US" sz="2000" dirty="0" smtClean="0"/>
              <a:t>(first, last, context, </a:t>
            </a:r>
            <a:r>
              <a:rPr lang="en-US" sz="2000" dirty="0" err="1" smtClean="0"/>
              <a:t>r_attr</a:t>
            </a:r>
            <a:r>
              <a:rPr lang="en-US" sz="2000" dirty="0" smtClean="0"/>
              <a:t>))</a:t>
            </a:r>
          </a:p>
          <a:p>
            <a:pPr>
              <a:buNone/>
            </a:pPr>
            <a:r>
              <a:rPr lang="en-US" sz="2000" dirty="0" smtClean="0"/>
              <a:t>        return true;</a:t>
            </a:r>
          </a:p>
          <a:p>
            <a:pPr>
              <a:buNone/>
            </a:pPr>
            <a:r>
              <a:rPr lang="en-US" sz="2000" dirty="0" smtClean="0"/>
              <a:t>    first = save;</a:t>
            </a:r>
          </a:p>
          <a:p>
            <a:pPr>
              <a:buNone/>
            </a:pPr>
            <a:r>
              <a:rPr lang="en-US" sz="2000" dirty="0" smtClean="0"/>
              <a:t>    return false;</a:t>
            </a:r>
          </a:p>
          <a:p>
            <a:pPr>
              <a:buNone/>
            </a:pPr>
            <a:r>
              <a:rPr lang="en-US" sz="2000" dirty="0" smtClean="0"/>
              <a:t>}</a:t>
            </a:r>
          </a:p>
          <a:p>
            <a:pPr>
              <a:buNone/>
            </a:pPr>
            <a:r>
              <a:rPr lang="en-US" sz="2000" dirty="0" smtClean="0"/>
              <a:t> </a:t>
            </a:r>
          </a:p>
        </p:txBody>
      </p:sp>
    </p:spTree>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381000" y="1411552"/>
            <a:ext cx="83820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5" name="Text Placeholder 2"/>
          <p:cNvSpPr txBox="1">
            <a:spLocks/>
          </p:cNvSpPr>
          <p:nvPr/>
        </p:nvSpPr>
        <p:spPr>
          <a:xfrm>
            <a:off x="457200" y="2743200"/>
            <a:ext cx="3657600" cy="3582519"/>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2400" dirty="0" smtClean="0"/>
              <a:t>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a:t>
            </a:r>
            <a:r>
              <a:rPr lang="en-US" sz="2400" dirty="0" err="1" smtClean="0"/>
              <a:t>literal_char</a:t>
            </a:r>
            <a:r>
              <a:rPr lang="en-US" sz="2400" dirty="0" smtClean="0"/>
              <a:t>&lt;&gt;</a:t>
            </a:r>
          </a:p>
          <a:p>
            <a:pPr marL="396875" lvl="0" indent="-396875" defTabSz="914363">
              <a:lnSpc>
                <a:spcPct val="90000"/>
              </a:lnSpc>
              <a:spcBef>
                <a:spcPct val="20000"/>
              </a:spcBef>
            </a:pPr>
            <a:r>
              <a:rPr lang="en-US" sz="2400" dirty="0" smtClean="0"/>
              <a:t>              , </a:t>
            </a:r>
            <a:r>
              <a:rPr lang="en-US" sz="2400" dirty="0" err="1" smtClean="0"/>
              <a:t>int_parser</a:t>
            </a:r>
            <a:r>
              <a:rPr lang="en-US" sz="2400" dirty="0" smtClean="0"/>
              <a:t>&lt;</a:t>
            </a:r>
            <a:r>
              <a:rPr lang="en-US" sz="2400" dirty="0" err="1" smtClean="0"/>
              <a:t>int</a:t>
            </a:r>
            <a:r>
              <a:rPr lang="en-US" sz="2400" dirty="0" smtClean="0"/>
              <a:t>&gt;&gt;</a:t>
            </a:r>
          </a:p>
          <a:p>
            <a:pPr marL="396875" lvl="0" indent="-396875" defTabSz="914363">
              <a:lnSpc>
                <a:spcPct val="90000"/>
              </a:lnSpc>
              <a:spcBef>
                <a:spcPct val="20000"/>
              </a:spcBef>
            </a:pPr>
            <a:r>
              <a:rPr lang="en-US" sz="2400" dirty="0" smtClean="0"/>
              <a:t>          , </a:t>
            </a:r>
            <a:r>
              <a:rPr lang="en-US" sz="2400" dirty="0" err="1" smtClean="0"/>
              <a:t>literal_char</a:t>
            </a:r>
            <a:r>
              <a:rPr lang="en-US" sz="2400" dirty="0" smtClean="0"/>
              <a:t>&lt;&gt;&gt;</a:t>
            </a:r>
          </a:p>
          <a:p>
            <a:pPr marL="396875" lvl="0" indent="-396875" defTabSz="914363">
              <a:lnSpc>
                <a:spcPct val="90000"/>
              </a:lnSpc>
              <a:spcBef>
                <a:spcPct val="20000"/>
              </a:spcBef>
            </a:pPr>
            <a:r>
              <a:rPr lang="en-US" sz="2400" dirty="0" smtClean="0"/>
              <a:t>      , </a:t>
            </a:r>
            <a:r>
              <a:rPr lang="en-US" sz="2400" dirty="0" err="1" smtClean="0"/>
              <a:t>int_parser</a:t>
            </a:r>
            <a:r>
              <a:rPr lang="en-US" sz="2400" dirty="0" smtClean="0"/>
              <a:t>&lt;</a:t>
            </a:r>
            <a:r>
              <a:rPr lang="en-US" sz="2400" dirty="0" err="1" smtClean="0"/>
              <a:t>int</a:t>
            </a:r>
            <a:r>
              <a:rPr lang="en-US" sz="2400" dirty="0" smtClean="0"/>
              <a:t>&gt; &gt;</a:t>
            </a:r>
          </a:p>
          <a:p>
            <a:pPr marL="396875" lvl="0" indent="-396875" defTabSz="914363">
              <a:lnSpc>
                <a:spcPct val="90000"/>
              </a:lnSpc>
              <a:spcBef>
                <a:spcPct val="20000"/>
              </a:spcBef>
            </a:pPr>
            <a:r>
              <a:rPr lang="en-US" sz="2400" dirty="0" smtClean="0"/>
              <a:t>  , </a:t>
            </a:r>
            <a:r>
              <a:rPr lang="en-US" sz="2400" dirty="0" err="1" smtClean="0"/>
              <a:t>literal_char</a:t>
            </a:r>
            <a:r>
              <a:rPr lang="en-US" sz="2400" dirty="0" smtClean="0"/>
              <a:t>&lt;&gt;&gt;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 Placeholder 2"/>
          <p:cNvSpPr txBox="1">
            <a:spLocks/>
          </p:cNvSpPr>
          <p:nvPr/>
        </p:nvSpPr>
        <p:spPr>
          <a:xfrm>
            <a:off x="5181600" y="35052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381000" y="1411552"/>
            <a:ext cx="83820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5" name="Text Placeholder 2"/>
          <p:cNvSpPr txBox="1">
            <a:spLocks/>
          </p:cNvSpPr>
          <p:nvPr/>
        </p:nvSpPr>
        <p:spPr>
          <a:xfrm>
            <a:off x="457200" y="2743200"/>
            <a:ext cx="3657600" cy="3582519"/>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2400" dirty="0" smtClean="0"/>
              <a:t>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a:t>
            </a:r>
            <a:r>
              <a:rPr lang="en-US" sz="2400" dirty="0" err="1" smtClean="0"/>
              <a:t>literal_char</a:t>
            </a:r>
            <a:r>
              <a:rPr lang="en-US" sz="2400" dirty="0" smtClean="0"/>
              <a:t>&lt;&gt;</a:t>
            </a:r>
          </a:p>
          <a:p>
            <a:pPr marL="396875" lvl="0" indent="-396875" defTabSz="914363">
              <a:lnSpc>
                <a:spcPct val="90000"/>
              </a:lnSpc>
              <a:spcBef>
                <a:spcPct val="20000"/>
              </a:spcBef>
            </a:pPr>
            <a:r>
              <a:rPr lang="en-US" sz="2400" dirty="0" smtClean="0"/>
              <a:t>              , </a:t>
            </a:r>
            <a:r>
              <a:rPr lang="en-US" sz="2400" dirty="0" err="1" smtClean="0"/>
              <a:t>int_parser</a:t>
            </a:r>
            <a:r>
              <a:rPr lang="en-US" sz="2400" dirty="0" smtClean="0"/>
              <a:t>&lt;</a:t>
            </a:r>
            <a:r>
              <a:rPr lang="en-US" sz="2400" dirty="0" err="1" smtClean="0"/>
              <a:t>int</a:t>
            </a:r>
            <a:r>
              <a:rPr lang="en-US" sz="2400" dirty="0" smtClean="0"/>
              <a:t>&gt;&gt;</a:t>
            </a:r>
          </a:p>
          <a:p>
            <a:pPr marL="396875" lvl="0" indent="-396875" defTabSz="914363">
              <a:lnSpc>
                <a:spcPct val="90000"/>
              </a:lnSpc>
              <a:spcBef>
                <a:spcPct val="20000"/>
              </a:spcBef>
            </a:pPr>
            <a:r>
              <a:rPr lang="en-US" sz="2400" dirty="0" smtClean="0"/>
              <a:t>          , </a:t>
            </a:r>
            <a:r>
              <a:rPr lang="en-US" sz="2400" dirty="0" err="1" smtClean="0"/>
              <a:t>literal_char</a:t>
            </a:r>
            <a:r>
              <a:rPr lang="en-US" sz="2400" dirty="0" smtClean="0"/>
              <a:t>&lt;&gt;&gt;</a:t>
            </a:r>
          </a:p>
          <a:p>
            <a:pPr marL="396875" lvl="0" indent="-396875" defTabSz="914363">
              <a:lnSpc>
                <a:spcPct val="90000"/>
              </a:lnSpc>
              <a:spcBef>
                <a:spcPct val="20000"/>
              </a:spcBef>
            </a:pPr>
            <a:r>
              <a:rPr lang="en-US" sz="2400" dirty="0" smtClean="0"/>
              <a:t>      , </a:t>
            </a:r>
            <a:r>
              <a:rPr lang="en-US" sz="2400" dirty="0" err="1" smtClean="0"/>
              <a:t>int_parser</a:t>
            </a:r>
            <a:r>
              <a:rPr lang="en-US" sz="2400" dirty="0" smtClean="0"/>
              <a:t>&lt;</a:t>
            </a:r>
            <a:r>
              <a:rPr lang="en-US" sz="2400" dirty="0" err="1" smtClean="0"/>
              <a:t>int</a:t>
            </a:r>
            <a:r>
              <a:rPr lang="en-US" sz="2400" dirty="0" smtClean="0"/>
              <a:t>&gt; &gt;</a:t>
            </a:r>
          </a:p>
          <a:p>
            <a:pPr marL="396875" lvl="0" indent="-396875" defTabSz="914363">
              <a:lnSpc>
                <a:spcPct val="90000"/>
              </a:lnSpc>
              <a:spcBef>
                <a:spcPct val="20000"/>
              </a:spcBef>
            </a:pPr>
            <a:r>
              <a:rPr lang="en-US" sz="2400" dirty="0" smtClean="0"/>
              <a:t>  , </a:t>
            </a:r>
            <a:r>
              <a:rPr lang="en-US" sz="2400" dirty="0" err="1" smtClean="0"/>
              <a:t>literal_char</a:t>
            </a:r>
            <a:r>
              <a:rPr lang="en-US" sz="2400" dirty="0" smtClean="0"/>
              <a:t>&lt;&gt;&gt;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p:cNvSpPr/>
          <p:nvPr/>
        </p:nvSpPr>
        <p:spPr bwMode="auto">
          <a:xfrm>
            <a:off x="685800" y="3124200"/>
            <a:ext cx="2895600" cy="2743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304800" y="1371600"/>
            <a:ext cx="3733800" cy="5334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Rectangle 8"/>
          <p:cNvSpPr/>
          <p:nvPr/>
        </p:nvSpPr>
        <p:spPr bwMode="auto">
          <a:xfrm>
            <a:off x="914400" y="3581400"/>
            <a:ext cx="2667000" cy="1905000"/>
          </a:xfrm>
          <a:prstGeom prst="rect">
            <a:avLst/>
          </a:prstGeom>
          <a:noFill/>
          <a:ln w="19050">
            <a:solidFill>
              <a:srgbClr val="FF0000"/>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10" name="Rectangle 9"/>
          <p:cNvSpPr/>
          <p:nvPr/>
        </p:nvSpPr>
        <p:spPr bwMode="auto">
          <a:xfrm>
            <a:off x="304800" y="1371600"/>
            <a:ext cx="2514600" cy="533400"/>
          </a:xfrm>
          <a:prstGeom prst="rect">
            <a:avLst/>
          </a:prstGeom>
          <a:noFill/>
          <a:ln w="19050">
            <a:solidFill>
              <a:srgbClr val="FF0000"/>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11" name="Rectangle 10"/>
          <p:cNvSpPr/>
          <p:nvPr/>
        </p:nvSpPr>
        <p:spPr bwMode="auto">
          <a:xfrm>
            <a:off x="1219200" y="3886200"/>
            <a:ext cx="2362200" cy="1219200"/>
          </a:xfrm>
          <a:prstGeom prst="rect">
            <a:avLst/>
          </a:prstGeom>
          <a:noFill/>
          <a:ln w="19050">
            <a:solidFill>
              <a:schemeClr val="bg2">
                <a:lumMod val="40000"/>
                <a:lumOff val="60000"/>
              </a:schemeClr>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12" name="Rectangle 11"/>
          <p:cNvSpPr/>
          <p:nvPr/>
        </p:nvSpPr>
        <p:spPr bwMode="auto">
          <a:xfrm>
            <a:off x="304800" y="1371600"/>
            <a:ext cx="1676400" cy="533400"/>
          </a:xfrm>
          <a:prstGeom prst="rect">
            <a:avLst/>
          </a:prstGeom>
          <a:noFill/>
          <a:ln w="19050">
            <a:solidFill>
              <a:schemeClr val="bg2">
                <a:lumMod val="40000"/>
                <a:lumOff val="60000"/>
              </a:schemeClr>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13" name="Text Placeholder 2"/>
          <p:cNvSpPr txBox="1">
            <a:spLocks/>
          </p:cNvSpPr>
          <p:nvPr/>
        </p:nvSpPr>
        <p:spPr>
          <a:xfrm>
            <a:off x="5181600" y="35052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linds(horizontal)">
                                      <p:cBhvr>
                                        <p:cTn id="39" dur="500"/>
                                        <p:tgtEl>
                                          <p:spTgt spid="11"/>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1828800" y="1371600"/>
            <a:ext cx="50292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7" name="Rectangle 6"/>
          <p:cNvSpPr/>
          <p:nvPr/>
        </p:nvSpPr>
        <p:spPr bwMode="auto">
          <a:xfrm>
            <a:off x="1752600" y="1295400"/>
            <a:ext cx="37338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5943600" y="1295400"/>
            <a:ext cx="5334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Text Placeholder 2"/>
          <p:cNvSpPr txBox="1">
            <a:spLocks/>
          </p:cNvSpPr>
          <p:nvPr/>
        </p:nvSpPr>
        <p:spPr>
          <a:xfrm>
            <a:off x="1295400" y="3810000"/>
            <a:ext cx="25908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Iterator_range</a:t>
            </a:r>
            <a:r>
              <a:rPr lang="en-US" sz="3200" dirty="0" smtClean="0"/>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 Placeholder 2"/>
          <p:cNvSpPr txBox="1">
            <a:spLocks/>
          </p:cNvSpPr>
          <p:nvPr/>
        </p:nvSpPr>
        <p:spPr>
          <a:xfrm>
            <a:off x="6248400" y="3810000"/>
            <a:ext cx="12954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smtClean="0"/>
              <a:t>unused</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TextBox 13"/>
          <p:cNvSpPr txBox="1"/>
          <p:nvPr/>
        </p:nvSpPr>
        <p:spPr>
          <a:xfrm>
            <a:off x="2221115" y="3200400"/>
            <a:ext cx="739370" cy="523220"/>
          </a:xfrm>
          <a:prstGeom prst="rect">
            <a:avLst/>
          </a:prstGeom>
          <a:noFill/>
        </p:spPr>
        <p:txBody>
          <a:bodyPr wrap="none" rtlCol="0">
            <a:spAutoFit/>
          </a:bodyPr>
          <a:lstStyle/>
          <a:p>
            <a:r>
              <a:rPr lang="en-US" sz="2800" dirty="0" smtClean="0"/>
              <a:t>Left</a:t>
            </a:r>
            <a:endParaRPr lang="en-US" sz="2800" dirty="0"/>
          </a:p>
        </p:txBody>
      </p:sp>
      <p:sp>
        <p:nvSpPr>
          <p:cNvPr id="16" name="TextBox 15"/>
          <p:cNvSpPr txBox="1"/>
          <p:nvPr/>
        </p:nvSpPr>
        <p:spPr>
          <a:xfrm>
            <a:off x="6427927" y="3200400"/>
            <a:ext cx="936347" cy="523220"/>
          </a:xfrm>
          <a:prstGeom prst="rect">
            <a:avLst/>
          </a:prstGeom>
          <a:noFill/>
        </p:spPr>
        <p:txBody>
          <a:bodyPr wrap="none" rtlCol="0">
            <a:spAutoFit/>
          </a:bodyPr>
          <a:lstStyle/>
          <a:p>
            <a:r>
              <a:rPr lang="en-US" sz="2800" dirty="0" smtClean="0"/>
              <a:t>Right</a:t>
            </a:r>
          </a:p>
        </p:txBody>
      </p:sp>
      <p:sp>
        <p:nvSpPr>
          <p:cNvPr id="12" name="Text Placeholder 2"/>
          <p:cNvSpPr txBox="1">
            <a:spLocks/>
          </p:cNvSpPr>
          <p:nvPr/>
        </p:nvSpPr>
        <p:spPr>
          <a:xfrm>
            <a:off x="3276600" y="55626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4" name="Elbow Connector 23"/>
          <p:cNvCxnSpPr>
            <a:stCxn id="7" idx="2"/>
            <a:endCxn id="14" idx="0"/>
          </p:cNvCxnSpPr>
          <p:nvPr/>
        </p:nvCxnSpPr>
        <p:spPr>
          <a:xfrm rot="5400000">
            <a:off x="2457450" y="2038350"/>
            <a:ext cx="1295400" cy="10287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8" idx="2"/>
            <a:endCxn id="16" idx="0"/>
          </p:cNvCxnSpPr>
          <p:nvPr/>
        </p:nvCxnSpPr>
        <p:spPr>
          <a:xfrm rot="16200000" flipH="1">
            <a:off x="5905500" y="2209799"/>
            <a:ext cx="1295400" cy="68580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p:cNvCxnSpPr>
          <p:nvPr/>
        </p:nvCxnSpPr>
        <p:spPr>
          <a:xfrm>
            <a:off x="2590800" y="4253198"/>
            <a:ext cx="19050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p:cNvCxnSpPr>
          <p:nvPr/>
        </p:nvCxnSpPr>
        <p:spPr>
          <a:xfrm>
            <a:off x="2590800" y="4253198"/>
            <a:ext cx="25146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1828800" y="1371600"/>
            <a:ext cx="50292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7" name="Rectangle 6"/>
          <p:cNvSpPr/>
          <p:nvPr/>
        </p:nvSpPr>
        <p:spPr bwMode="auto">
          <a:xfrm>
            <a:off x="1752600" y="1295400"/>
            <a:ext cx="25146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4724400" y="1295400"/>
            <a:ext cx="7620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Text Placeholder 2"/>
          <p:cNvSpPr txBox="1">
            <a:spLocks/>
          </p:cNvSpPr>
          <p:nvPr/>
        </p:nvSpPr>
        <p:spPr>
          <a:xfrm>
            <a:off x="1295400" y="3810000"/>
            <a:ext cx="25908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Iterator_range</a:t>
            </a:r>
            <a:r>
              <a:rPr lang="en-US" sz="3200" dirty="0" smtClean="0"/>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 Placeholder 2"/>
          <p:cNvSpPr txBox="1">
            <a:spLocks/>
          </p:cNvSpPr>
          <p:nvPr/>
        </p:nvSpPr>
        <p:spPr>
          <a:xfrm>
            <a:off x="5562600" y="3810000"/>
            <a:ext cx="2514600" cy="443198"/>
          </a:xfrm>
          <a:prstGeom prst="rect">
            <a:avLst/>
          </a:prstGeom>
        </p:spPr>
        <p:txBody>
          <a:bodyPr vert="horz" wrap="square" lIns="0" tIns="0" rIns="0" bIns="0" rtlCol="0">
            <a:spAutoFit/>
          </a:bodyPr>
          <a:lstStyle/>
          <a:p>
            <a:pPr marL="396875" lvl="0" indent="-396875" defTabSz="914363">
              <a:lnSpc>
                <a:spcPct val="90000"/>
              </a:lnSpc>
              <a:spcBef>
                <a:spcPct val="20000"/>
              </a:spcBef>
              <a:defRPr/>
            </a:pPr>
            <a:r>
              <a:rPr lang="en-US" sz="3200" dirty="0" err="1" smtClean="0"/>
              <a:t>Iterator_range</a:t>
            </a:r>
            <a:r>
              <a:rPr lang="en-US" sz="3200" dirty="0" smtClean="0"/>
              <a:t> </a:t>
            </a:r>
            <a:endParaRPr lang="en-US" sz="3200" dirty="0"/>
          </a:p>
        </p:txBody>
      </p:sp>
      <p:sp>
        <p:nvSpPr>
          <p:cNvPr id="14" name="TextBox 13"/>
          <p:cNvSpPr txBox="1"/>
          <p:nvPr/>
        </p:nvSpPr>
        <p:spPr>
          <a:xfrm>
            <a:off x="2221115" y="3200400"/>
            <a:ext cx="739370" cy="523220"/>
          </a:xfrm>
          <a:prstGeom prst="rect">
            <a:avLst/>
          </a:prstGeom>
          <a:noFill/>
        </p:spPr>
        <p:txBody>
          <a:bodyPr wrap="none" rtlCol="0">
            <a:spAutoFit/>
          </a:bodyPr>
          <a:lstStyle/>
          <a:p>
            <a:r>
              <a:rPr lang="en-US" sz="2800" dirty="0" smtClean="0"/>
              <a:t>Left</a:t>
            </a:r>
            <a:endParaRPr lang="en-US" sz="2800" dirty="0"/>
          </a:p>
        </p:txBody>
      </p:sp>
      <p:sp>
        <p:nvSpPr>
          <p:cNvPr id="16" name="TextBox 15"/>
          <p:cNvSpPr txBox="1"/>
          <p:nvPr/>
        </p:nvSpPr>
        <p:spPr>
          <a:xfrm>
            <a:off x="6351727" y="3200400"/>
            <a:ext cx="936347" cy="523220"/>
          </a:xfrm>
          <a:prstGeom prst="rect">
            <a:avLst/>
          </a:prstGeom>
          <a:noFill/>
        </p:spPr>
        <p:txBody>
          <a:bodyPr wrap="none" rtlCol="0">
            <a:spAutoFit/>
          </a:bodyPr>
          <a:lstStyle/>
          <a:p>
            <a:r>
              <a:rPr lang="en-US" sz="2800" dirty="0" smtClean="0"/>
              <a:t>Right</a:t>
            </a:r>
          </a:p>
        </p:txBody>
      </p:sp>
      <p:sp>
        <p:nvSpPr>
          <p:cNvPr id="12" name="Text Placeholder 2"/>
          <p:cNvSpPr txBox="1">
            <a:spLocks/>
          </p:cNvSpPr>
          <p:nvPr/>
        </p:nvSpPr>
        <p:spPr>
          <a:xfrm>
            <a:off x="3276600" y="55626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4" name="Elbow Connector 23"/>
          <p:cNvCxnSpPr>
            <a:stCxn id="7" idx="2"/>
            <a:endCxn id="14" idx="0"/>
          </p:cNvCxnSpPr>
          <p:nvPr/>
        </p:nvCxnSpPr>
        <p:spPr>
          <a:xfrm rot="5400000">
            <a:off x="2152650" y="2343150"/>
            <a:ext cx="1295400" cy="4191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8" idx="2"/>
            <a:endCxn id="16" idx="0"/>
          </p:cNvCxnSpPr>
          <p:nvPr/>
        </p:nvCxnSpPr>
        <p:spPr>
          <a:xfrm rot="16200000" flipH="1">
            <a:off x="5314950" y="1695449"/>
            <a:ext cx="1295400" cy="171450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p:cNvCxnSpPr>
          <p:nvPr/>
        </p:nvCxnSpPr>
        <p:spPr>
          <a:xfrm>
            <a:off x="2590800" y="4253198"/>
            <a:ext cx="19050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2"/>
          </p:cNvCxnSpPr>
          <p:nvPr/>
        </p:nvCxnSpPr>
        <p:spPr>
          <a:xfrm flipH="1">
            <a:off x="5105400" y="4253198"/>
            <a:ext cx="17145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1828800" y="1371600"/>
            <a:ext cx="50292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7" name="Rectangle 6"/>
          <p:cNvSpPr/>
          <p:nvPr/>
        </p:nvSpPr>
        <p:spPr bwMode="auto">
          <a:xfrm>
            <a:off x="1752600" y="1295400"/>
            <a:ext cx="16764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3810000" y="1295400"/>
            <a:ext cx="5334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Text Placeholder 2"/>
          <p:cNvSpPr txBox="1">
            <a:spLocks/>
          </p:cNvSpPr>
          <p:nvPr/>
        </p:nvSpPr>
        <p:spPr>
          <a:xfrm>
            <a:off x="1295400" y="3810000"/>
            <a:ext cx="25908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Iterator_range</a:t>
            </a:r>
            <a:r>
              <a:rPr lang="en-US" sz="3200" dirty="0" smtClean="0"/>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 Placeholder 2"/>
          <p:cNvSpPr txBox="1">
            <a:spLocks/>
          </p:cNvSpPr>
          <p:nvPr/>
        </p:nvSpPr>
        <p:spPr>
          <a:xfrm>
            <a:off x="6248400" y="3810000"/>
            <a:ext cx="12954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smtClean="0"/>
              <a:t>unused</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TextBox 13"/>
          <p:cNvSpPr txBox="1"/>
          <p:nvPr/>
        </p:nvSpPr>
        <p:spPr>
          <a:xfrm>
            <a:off x="2221115" y="3200400"/>
            <a:ext cx="739370" cy="523220"/>
          </a:xfrm>
          <a:prstGeom prst="rect">
            <a:avLst/>
          </a:prstGeom>
          <a:noFill/>
        </p:spPr>
        <p:txBody>
          <a:bodyPr wrap="none" rtlCol="0">
            <a:spAutoFit/>
          </a:bodyPr>
          <a:lstStyle/>
          <a:p>
            <a:r>
              <a:rPr lang="en-US" sz="2800" dirty="0" smtClean="0"/>
              <a:t>Left</a:t>
            </a:r>
            <a:endParaRPr lang="en-US" sz="2800" dirty="0"/>
          </a:p>
        </p:txBody>
      </p:sp>
      <p:sp>
        <p:nvSpPr>
          <p:cNvPr id="16" name="TextBox 15"/>
          <p:cNvSpPr txBox="1"/>
          <p:nvPr/>
        </p:nvSpPr>
        <p:spPr>
          <a:xfrm>
            <a:off x="6427927" y="3200400"/>
            <a:ext cx="936347" cy="523220"/>
          </a:xfrm>
          <a:prstGeom prst="rect">
            <a:avLst/>
          </a:prstGeom>
          <a:noFill/>
        </p:spPr>
        <p:txBody>
          <a:bodyPr wrap="none" rtlCol="0">
            <a:spAutoFit/>
          </a:bodyPr>
          <a:lstStyle/>
          <a:p>
            <a:r>
              <a:rPr lang="en-US" sz="2800" dirty="0" smtClean="0"/>
              <a:t>Right</a:t>
            </a:r>
          </a:p>
        </p:txBody>
      </p:sp>
      <p:sp>
        <p:nvSpPr>
          <p:cNvPr id="12" name="Text Placeholder 2"/>
          <p:cNvSpPr txBox="1">
            <a:spLocks/>
          </p:cNvSpPr>
          <p:nvPr/>
        </p:nvSpPr>
        <p:spPr>
          <a:xfrm>
            <a:off x="3276600" y="55626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5" name="Elbow Connector 24"/>
          <p:cNvCxnSpPr>
            <a:stCxn id="8" idx="2"/>
            <a:endCxn id="16" idx="0"/>
          </p:cNvCxnSpPr>
          <p:nvPr/>
        </p:nvCxnSpPr>
        <p:spPr>
          <a:xfrm rot="16200000" flipH="1">
            <a:off x="4838700" y="1142999"/>
            <a:ext cx="1295400" cy="281940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p:cNvCxnSpPr>
          <p:nvPr/>
        </p:nvCxnSpPr>
        <p:spPr>
          <a:xfrm>
            <a:off x="2590800" y="4253198"/>
            <a:ext cx="19050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 idx="2"/>
            <a:endCxn id="14" idx="0"/>
          </p:cNvCxnSpPr>
          <p:nvPr/>
        </p:nvCxnSpPr>
        <p:spPr>
          <a:xfrm>
            <a:off x="2590800" y="1905000"/>
            <a:ext cx="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1828800" y="1371600"/>
            <a:ext cx="50292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7" name="Rectangle 6"/>
          <p:cNvSpPr/>
          <p:nvPr/>
        </p:nvSpPr>
        <p:spPr bwMode="auto">
          <a:xfrm>
            <a:off x="1752600" y="1295400"/>
            <a:ext cx="4572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2667000" y="1295400"/>
            <a:ext cx="7620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Text Placeholder 2"/>
          <p:cNvSpPr txBox="1">
            <a:spLocks/>
          </p:cNvSpPr>
          <p:nvPr/>
        </p:nvSpPr>
        <p:spPr>
          <a:xfrm>
            <a:off x="1905000" y="3810000"/>
            <a:ext cx="12954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smtClean="0"/>
              <a:t>unused</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 Placeholder 2"/>
          <p:cNvSpPr txBox="1">
            <a:spLocks/>
          </p:cNvSpPr>
          <p:nvPr/>
        </p:nvSpPr>
        <p:spPr>
          <a:xfrm>
            <a:off x="5638800" y="3810000"/>
            <a:ext cx="2514600" cy="443198"/>
          </a:xfrm>
          <a:prstGeom prst="rect">
            <a:avLst/>
          </a:prstGeom>
        </p:spPr>
        <p:txBody>
          <a:bodyPr vert="horz" wrap="square" lIns="0" tIns="0" rIns="0" bIns="0" rtlCol="0">
            <a:spAutoFit/>
          </a:bodyPr>
          <a:lstStyle/>
          <a:p>
            <a:pPr marL="396875" lvl="0" indent="-396875" defTabSz="914363">
              <a:lnSpc>
                <a:spcPct val="90000"/>
              </a:lnSpc>
              <a:spcBef>
                <a:spcPct val="20000"/>
              </a:spcBef>
              <a:defRPr/>
            </a:pPr>
            <a:r>
              <a:rPr lang="en-US" sz="3200" dirty="0" err="1" smtClean="0"/>
              <a:t>Iterator_range</a:t>
            </a:r>
            <a:r>
              <a:rPr lang="en-US" sz="3200" dirty="0" smtClean="0"/>
              <a:t> </a:t>
            </a:r>
            <a:endParaRPr lang="en-US" sz="3200" dirty="0"/>
          </a:p>
        </p:txBody>
      </p:sp>
      <p:sp>
        <p:nvSpPr>
          <p:cNvPr id="14" name="TextBox 13"/>
          <p:cNvSpPr txBox="1"/>
          <p:nvPr/>
        </p:nvSpPr>
        <p:spPr>
          <a:xfrm>
            <a:off x="2221115" y="3200400"/>
            <a:ext cx="739370" cy="523220"/>
          </a:xfrm>
          <a:prstGeom prst="rect">
            <a:avLst/>
          </a:prstGeom>
          <a:noFill/>
        </p:spPr>
        <p:txBody>
          <a:bodyPr wrap="none" rtlCol="0">
            <a:spAutoFit/>
          </a:bodyPr>
          <a:lstStyle/>
          <a:p>
            <a:r>
              <a:rPr lang="en-US" sz="2800" dirty="0" smtClean="0"/>
              <a:t>Left</a:t>
            </a:r>
            <a:endParaRPr lang="en-US" sz="2800" dirty="0"/>
          </a:p>
        </p:txBody>
      </p:sp>
      <p:sp>
        <p:nvSpPr>
          <p:cNvPr id="16" name="TextBox 15"/>
          <p:cNvSpPr txBox="1"/>
          <p:nvPr/>
        </p:nvSpPr>
        <p:spPr>
          <a:xfrm>
            <a:off x="6427927" y="3200400"/>
            <a:ext cx="936347" cy="523220"/>
          </a:xfrm>
          <a:prstGeom prst="rect">
            <a:avLst/>
          </a:prstGeom>
          <a:noFill/>
        </p:spPr>
        <p:txBody>
          <a:bodyPr wrap="none" rtlCol="0">
            <a:spAutoFit/>
          </a:bodyPr>
          <a:lstStyle/>
          <a:p>
            <a:r>
              <a:rPr lang="en-US" sz="2800" dirty="0" smtClean="0"/>
              <a:t>Right</a:t>
            </a:r>
          </a:p>
        </p:txBody>
      </p:sp>
      <p:sp>
        <p:nvSpPr>
          <p:cNvPr id="12" name="Text Placeholder 2"/>
          <p:cNvSpPr txBox="1">
            <a:spLocks/>
          </p:cNvSpPr>
          <p:nvPr/>
        </p:nvSpPr>
        <p:spPr>
          <a:xfrm>
            <a:off x="3276600" y="55626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5" name="Elbow Connector 24"/>
          <p:cNvCxnSpPr>
            <a:stCxn id="8" idx="2"/>
            <a:endCxn id="16" idx="0"/>
          </p:cNvCxnSpPr>
          <p:nvPr/>
        </p:nvCxnSpPr>
        <p:spPr>
          <a:xfrm rot="16200000" flipH="1">
            <a:off x="4324350" y="628649"/>
            <a:ext cx="1295400" cy="384810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2"/>
          </p:cNvCxnSpPr>
          <p:nvPr/>
        </p:nvCxnSpPr>
        <p:spPr>
          <a:xfrm flipH="1">
            <a:off x="4572000" y="4253198"/>
            <a:ext cx="2324100" cy="12332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 idx="2"/>
            <a:endCxn id="14" idx="0"/>
          </p:cNvCxnSpPr>
          <p:nvPr/>
        </p:nvCxnSpPr>
        <p:spPr>
          <a:xfrm>
            <a:off x="1981200" y="1905000"/>
            <a:ext cx="60960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Parsing Expression Grammar</a:t>
            </a:r>
          </a:p>
        </p:txBody>
      </p:sp>
      <p:sp>
        <p:nvSpPr>
          <p:cNvPr id="3" name="Text Placeholder 2"/>
          <p:cNvSpPr>
            <a:spLocks noGrp="1"/>
          </p:cNvSpPr>
          <p:nvPr>
            <p:ph type="body" sz="quarter" idx="10"/>
          </p:nvPr>
        </p:nvSpPr>
        <p:spPr>
          <a:xfrm>
            <a:off x="381000" y="1411552"/>
            <a:ext cx="8382000" cy="4653582"/>
          </a:xfrm>
        </p:spPr>
        <p:txBody>
          <a:bodyPr/>
          <a:lstStyle/>
          <a:p>
            <a:r>
              <a:rPr lang="en-US" sz="2400" dirty="0" smtClean="0"/>
              <a:t>Formal grammar for describing a formal language in terms of a set of rules used to recognize strings of this language</a:t>
            </a:r>
          </a:p>
          <a:p>
            <a:pPr lvl="1"/>
            <a:r>
              <a:rPr lang="en-US" sz="2400" dirty="0" smtClean="0"/>
              <a:t>Does not require a tokenization stage </a:t>
            </a:r>
          </a:p>
          <a:p>
            <a:r>
              <a:rPr lang="en-US" sz="2400" dirty="0" smtClean="0"/>
              <a:t>Similar to Extended Backus-Naur Form (EBNF)</a:t>
            </a:r>
          </a:p>
          <a:p>
            <a:r>
              <a:rPr lang="en-US" sz="2400" dirty="0" smtClean="0"/>
              <a:t>Unlike (E)BNF, PEG’s are not ambiguous</a:t>
            </a:r>
          </a:p>
          <a:p>
            <a:pPr lvl="1"/>
            <a:r>
              <a:rPr lang="en-US" sz="2400" dirty="0" smtClean="0"/>
              <a:t>Exactly one valid parse tree for each PEG</a:t>
            </a:r>
          </a:p>
          <a:p>
            <a:r>
              <a:rPr lang="en-US" sz="2400" dirty="0" smtClean="0"/>
              <a:t>Any PEG can be directly represented as a recursive-descent parser</a:t>
            </a:r>
          </a:p>
          <a:p>
            <a:r>
              <a:rPr lang="en-US" sz="2400" dirty="0" smtClean="0"/>
              <a:t>Different Interpretation as EBNF</a:t>
            </a:r>
          </a:p>
          <a:p>
            <a:pPr lvl="1"/>
            <a:r>
              <a:rPr lang="en-US" sz="2400" dirty="0" smtClean="0"/>
              <a:t>Greedy Loops</a:t>
            </a:r>
          </a:p>
          <a:p>
            <a:pPr lvl="1"/>
            <a:r>
              <a:rPr lang="en-US" sz="2400" dirty="0" smtClean="0"/>
              <a:t>First come first serve alternates</a:t>
            </a:r>
          </a:p>
          <a:p>
            <a:endParaRPr lang="en-US" sz="2400" dirty="0"/>
          </a:p>
        </p:txBody>
      </p:sp>
    </p:spTree>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Parser</a:t>
            </a:r>
            <a:endParaRPr lang="en-US" dirty="0"/>
          </a:p>
        </p:txBody>
      </p:sp>
      <p:sp>
        <p:nvSpPr>
          <p:cNvPr id="3" name="Text Placeholder 2"/>
          <p:cNvSpPr>
            <a:spLocks noGrp="1"/>
          </p:cNvSpPr>
          <p:nvPr>
            <p:ph type="body" sz="quarter" idx="10"/>
          </p:nvPr>
        </p:nvSpPr>
        <p:spPr>
          <a:xfrm>
            <a:off x="381000" y="1411552"/>
            <a:ext cx="8382000" cy="4825937"/>
          </a:xfrm>
        </p:spPr>
        <p:txBody>
          <a:bodyPr/>
          <a:lstStyle/>
          <a:p>
            <a:pPr>
              <a:buNone/>
            </a:pPr>
            <a:r>
              <a:rPr lang="en-US" sz="1600" dirty="0" smtClean="0"/>
              <a:t>template &lt;</a:t>
            </a:r>
            <a:r>
              <a:rPr lang="en-US" sz="1600" dirty="0" err="1" smtClean="0"/>
              <a:t>typename</a:t>
            </a:r>
            <a:r>
              <a:rPr lang="en-US" sz="1600" dirty="0" smtClean="0"/>
              <a:t> Left, </a:t>
            </a:r>
            <a:r>
              <a:rPr lang="en-US" sz="1600" dirty="0" err="1" smtClean="0"/>
              <a:t>typename</a:t>
            </a:r>
            <a:r>
              <a:rPr lang="en-US" sz="1600" dirty="0" smtClean="0"/>
              <a:t> Right&gt;</a:t>
            </a:r>
          </a:p>
          <a:p>
            <a:pPr>
              <a:buNone/>
            </a:pPr>
            <a:r>
              <a:rPr lang="en-US" sz="1600" dirty="0" err="1" smtClean="0"/>
              <a:t>struct</a:t>
            </a:r>
            <a:r>
              <a:rPr lang="en-US" sz="1600" dirty="0" smtClean="0"/>
              <a:t> alternative : </a:t>
            </a:r>
            <a:r>
              <a:rPr lang="en-US" sz="1600" dirty="0" err="1" smtClean="0"/>
              <a:t>binary_parser</a:t>
            </a:r>
            <a:r>
              <a:rPr lang="en-US" sz="1600" dirty="0" smtClean="0"/>
              <a:t>&lt;Left, Right, alternative&lt;Left, Right&gt;&gt;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binary_parser</a:t>
            </a:r>
            <a:r>
              <a:rPr lang="en-US" sz="1600" dirty="0" smtClean="0"/>
              <a:t>&lt;Left, Right, alternative&lt;Left, Right&gt;&gt; </a:t>
            </a:r>
            <a:r>
              <a:rPr lang="en-US" sz="1600" dirty="0" err="1" smtClean="0"/>
              <a:t>base_type</a:t>
            </a:r>
            <a:r>
              <a:rPr lang="en-US" sz="1600" dirty="0" smtClean="0"/>
              <a:t>;</a:t>
            </a:r>
          </a:p>
          <a:p>
            <a:pPr>
              <a:buNone/>
            </a:pPr>
            <a:endParaRPr lang="en-US" sz="1600" dirty="0" smtClean="0"/>
          </a:p>
          <a:p>
            <a:pPr>
              <a:buNone/>
            </a:pPr>
            <a:r>
              <a:rPr lang="en-US" sz="1600" dirty="0" smtClean="0"/>
              <a:t>    alternative(Left </a:t>
            </a:r>
            <a:r>
              <a:rPr lang="en-US" sz="1600" dirty="0" err="1" smtClean="0"/>
              <a:t>left</a:t>
            </a:r>
            <a:r>
              <a:rPr lang="en-US" sz="1600" dirty="0" smtClean="0"/>
              <a:t>, Right </a:t>
            </a:r>
            <a:r>
              <a:rPr lang="en-US" sz="1600" dirty="0" err="1" smtClean="0"/>
              <a:t>right</a:t>
            </a:r>
            <a:r>
              <a:rPr lang="en-US" sz="1600" dirty="0" smtClean="0"/>
              <a:t>)</a:t>
            </a:r>
          </a:p>
          <a:p>
            <a:pPr>
              <a:buNone/>
            </a:pPr>
            <a:r>
              <a:rPr lang="en-US" sz="1600" dirty="0" smtClean="0"/>
              <a:t>        : </a:t>
            </a:r>
            <a:r>
              <a:rPr lang="en-US" sz="1600" dirty="0" err="1" smtClean="0"/>
              <a:t>base_type</a:t>
            </a:r>
            <a:r>
              <a:rPr lang="en-US" sz="1600" dirty="0" smtClean="0"/>
              <a:t>(left, right) {}</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Context&gt;</a:t>
            </a:r>
          </a:p>
          <a:p>
            <a:pPr>
              <a:buNone/>
            </a:pPr>
            <a:r>
              <a:rPr lang="en-US" sz="1600" dirty="0" smtClean="0"/>
              <a:t>    </a:t>
            </a:r>
            <a:r>
              <a:rPr lang="en-US" sz="1600" dirty="0" err="1" smtClean="0"/>
              <a:t>bool</a:t>
            </a:r>
            <a:r>
              <a:rPr lang="en-US" sz="1600" dirty="0" smtClean="0"/>
              <a:t> parse(</a:t>
            </a:r>
          </a:p>
          <a:p>
            <a:pPr>
              <a:buNone/>
            </a:pPr>
            <a:r>
              <a:rPr lang="en-US" sz="1600" dirty="0" smtClean="0"/>
              <a:t>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
            </a:r>
            <a:r>
              <a:rPr lang="en-US" sz="1600" dirty="0" err="1" smtClean="0"/>
              <a:t>unused_type</a:t>
            </a:r>
            <a:r>
              <a:rPr lang="en-US" sz="1600" dirty="0" smtClean="0"/>
              <a:t>) const;</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a:t>
            </a:r>
            <a:r>
              <a:rPr lang="en-US" sz="1600" dirty="0" err="1" smtClean="0"/>
              <a:t>bool</a:t>
            </a:r>
            <a:r>
              <a:rPr lang="en-US" sz="1600" dirty="0" smtClean="0"/>
              <a:t> parse(</a:t>
            </a:r>
          </a:p>
          <a:p>
            <a:pPr>
              <a:buNone/>
            </a:pPr>
            <a:r>
              <a:rPr lang="en-US" sz="1600" dirty="0" smtClean="0"/>
              <a:t>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const;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ET</a:t>
            </a:r>
            <a:endParaRPr lang="en-US" dirty="0"/>
          </a:p>
        </p:txBody>
      </p:sp>
      <p:sp>
        <p:nvSpPr>
          <p:cNvPr id="3" name="Text Placeholder 2"/>
          <p:cNvSpPr>
            <a:spLocks noGrp="1"/>
          </p:cNvSpPr>
          <p:nvPr>
            <p:ph type="body" sz="quarter" idx="10"/>
          </p:nvPr>
        </p:nvSpPr>
        <p:spPr>
          <a:xfrm>
            <a:off x="381000" y="1411552"/>
            <a:ext cx="8382000" cy="3471720"/>
          </a:xfrm>
        </p:spPr>
        <p:txBody>
          <a:bodyPr/>
          <a:lstStyle/>
          <a:p>
            <a:pPr>
              <a:buNone/>
            </a:pPr>
            <a:r>
              <a:rPr lang="en-US" sz="1600" dirty="0" smtClean="0"/>
              <a:t>template &lt;</a:t>
            </a:r>
            <a:r>
              <a:rPr lang="en-US" sz="1600" dirty="0" err="1" smtClean="0"/>
              <a:t>typename</a:t>
            </a:r>
            <a:r>
              <a:rPr lang="en-US" sz="1600" dirty="0" smtClean="0"/>
              <a:t> Left, </a:t>
            </a:r>
            <a:r>
              <a:rPr lang="en-US" sz="1600" dirty="0" err="1" smtClean="0"/>
              <a:t>typename</a:t>
            </a:r>
            <a:r>
              <a:rPr lang="en-US" sz="1600" dirty="0" smtClean="0"/>
              <a:t> Right&gt;</a:t>
            </a:r>
          </a:p>
          <a:p>
            <a:pPr>
              <a:buNone/>
            </a:pPr>
            <a:r>
              <a:rPr lang="en-US" sz="1600" dirty="0" smtClean="0"/>
              <a:t>inline alternative&lt;</a:t>
            </a:r>
          </a:p>
          <a:p>
            <a:pPr>
              <a:buNone/>
            </a:pPr>
            <a:r>
              <a:rPr lang="en-US" sz="1600" dirty="0" smtClean="0"/>
              <a:t>    </a:t>
            </a:r>
            <a:r>
              <a:rPr lang="en-US" sz="1600" dirty="0" err="1" smtClean="0"/>
              <a:t>typename</a:t>
            </a:r>
            <a:r>
              <a:rPr lang="en-US" sz="1600" dirty="0" smtClean="0"/>
              <a:t> extension::</a:t>
            </a:r>
            <a:r>
              <a:rPr lang="en-US" sz="1600" dirty="0" err="1" smtClean="0"/>
              <a:t>as_parser</a:t>
            </a:r>
            <a:r>
              <a:rPr lang="en-US" sz="1600" dirty="0" smtClean="0"/>
              <a:t>&lt;Left&gt;::</a:t>
            </a:r>
            <a:r>
              <a:rPr lang="en-US" sz="1600" dirty="0" err="1" smtClean="0"/>
              <a:t>value_type</a:t>
            </a:r>
            <a:endParaRPr lang="en-US" sz="1600" dirty="0" smtClean="0"/>
          </a:p>
          <a:p>
            <a:pPr>
              <a:buNone/>
            </a:pPr>
            <a:r>
              <a:rPr lang="en-US" sz="1600" dirty="0" smtClean="0"/>
              <a:t>  , </a:t>
            </a:r>
            <a:r>
              <a:rPr lang="en-US" sz="1600" dirty="0" err="1" smtClean="0"/>
              <a:t>typename</a:t>
            </a:r>
            <a:r>
              <a:rPr lang="en-US" sz="1600" dirty="0" smtClean="0"/>
              <a:t> extension::</a:t>
            </a:r>
            <a:r>
              <a:rPr lang="en-US" sz="1600" dirty="0" err="1" smtClean="0"/>
              <a:t>as_parser</a:t>
            </a:r>
            <a:r>
              <a:rPr lang="en-US" sz="1600" dirty="0" smtClean="0"/>
              <a:t>&lt;Right&gt;::</a:t>
            </a:r>
            <a:r>
              <a:rPr lang="en-US" sz="1600" dirty="0" err="1" smtClean="0"/>
              <a:t>value_type</a:t>
            </a:r>
            <a:r>
              <a:rPr lang="en-US" sz="1600" dirty="0" smtClean="0"/>
              <a:t>&gt;</a:t>
            </a:r>
          </a:p>
          <a:p>
            <a:pPr>
              <a:buNone/>
            </a:pPr>
            <a:r>
              <a:rPr lang="en-US" sz="1600" dirty="0" smtClean="0"/>
              <a:t>operator|(Left const&amp; left, Right const&amp; right)</a:t>
            </a:r>
          </a:p>
          <a:p>
            <a:pPr>
              <a:buNone/>
            </a:pPr>
            <a:r>
              <a:rPr lang="en-US" sz="1600" dirty="0" smtClean="0"/>
              <a:t>{</a:t>
            </a:r>
          </a:p>
          <a:p>
            <a:pPr>
              <a:buNone/>
            </a:pPr>
            <a:r>
              <a:rPr lang="en-US" sz="1600" dirty="0" smtClean="0"/>
              <a:t>    </a:t>
            </a:r>
            <a:r>
              <a:rPr lang="en-US" sz="1600" dirty="0" err="1" smtClean="0"/>
              <a:t>typedef</a:t>
            </a:r>
            <a:r>
              <a:rPr lang="en-US" sz="1600" dirty="0" smtClean="0"/>
              <a:t> alternative&lt;</a:t>
            </a:r>
          </a:p>
          <a:p>
            <a:pPr>
              <a:buNone/>
            </a:pPr>
            <a:r>
              <a:rPr lang="en-US" sz="1600" dirty="0" smtClean="0"/>
              <a:t>        </a:t>
            </a:r>
            <a:r>
              <a:rPr lang="en-US" sz="1600" dirty="0" err="1" smtClean="0"/>
              <a:t>typename</a:t>
            </a:r>
            <a:r>
              <a:rPr lang="en-US" sz="1600" dirty="0" smtClean="0"/>
              <a:t> extension::</a:t>
            </a:r>
            <a:r>
              <a:rPr lang="en-US" sz="1600" dirty="0" err="1" smtClean="0"/>
              <a:t>as_parser</a:t>
            </a:r>
            <a:r>
              <a:rPr lang="en-US" sz="1600" dirty="0" smtClean="0"/>
              <a:t>&lt;Left&gt;::</a:t>
            </a:r>
            <a:r>
              <a:rPr lang="en-US" sz="1600" dirty="0" err="1" smtClean="0"/>
              <a:t>value_type</a:t>
            </a:r>
            <a:endParaRPr lang="en-US" sz="1600" dirty="0" smtClean="0"/>
          </a:p>
          <a:p>
            <a:pPr>
              <a:buNone/>
            </a:pPr>
            <a:r>
              <a:rPr lang="en-US" sz="1600" dirty="0" smtClean="0"/>
              <a:t>      , </a:t>
            </a:r>
            <a:r>
              <a:rPr lang="en-US" sz="1600" dirty="0" err="1" smtClean="0"/>
              <a:t>typename</a:t>
            </a:r>
            <a:r>
              <a:rPr lang="en-US" sz="1600" dirty="0" smtClean="0"/>
              <a:t> extension::</a:t>
            </a:r>
            <a:r>
              <a:rPr lang="en-US" sz="1600" dirty="0" err="1" smtClean="0"/>
              <a:t>as_parser</a:t>
            </a:r>
            <a:r>
              <a:rPr lang="en-US" sz="1600" dirty="0" smtClean="0"/>
              <a:t>&lt;Right&gt;::</a:t>
            </a:r>
            <a:r>
              <a:rPr lang="en-US" sz="1600" dirty="0" err="1" smtClean="0"/>
              <a:t>value_type</a:t>
            </a:r>
            <a:r>
              <a:rPr lang="en-US" sz="1600" dirty="0" smtClean="0"/>
              <a:t>&gt;</a:t>
            </a:r>
          </a:p>
          <a:p>
            <a:pPr>
              <a:buNone/>
            </a:pPr>
            <a:r>
              <a:rPr lang="en-US" sz="1600" dirty="0" smtClean="0"/>
              <a:t>    </a:t>
            </a:r>
            <a:r>
              <a:rPr lang="en-US" sz="1600" dirty="0" err="1" smtClean="0"/>
              <a:t>result_type</a:t>
            </a:r>
            <a:r>
              <a:rPr lang="en-US" sz="1600" dirty="0" smtClean="0"/>
              <a:t>;</a:t>
            </a:r>
          </a:p>
          <a:p>
            <a:pPr>
              <a:buNone/>
            </a:pPr>
            <a:endParaRPr lang="en-US" sz="1600" dirty="0" smtClean="0"/>
          </a:p>
          <a:p>
            <a:pPr>
              <a:buNone/>
            </a:pPr>
            <a:r>
              <a:rPr lang="en-US" sz="1600" dirty="0" smtClean="0"/>
              <a:t>    return </a:t>
            </a:r>
            <a:r>
              <a:rPr lang="en-US" sz="1600" dirty="0" err="1" smtClean="0"/>
              <a:t>result_type</a:t>
            </a:r>
            <a:r>
              <a:rPr lang="en-US" sz="1600" dirty="0" smtClean="0"/>
              <a:t>(</a:t>
            </a:r>
            <a:r>
              <a:rPr lang="en-US" sz="1600" dirty="0" err="1" smtClean="0"/>
              <a:t>as_parser</a:t>
            </a:r>
            <a:r>
              <a:rPr lang="en-US" sz="1600" dirty="0" smtClean="0"/>
              <a:t>(left), </a:t>
            </a:r>
            <a:r>
              <a:rPr lang="en-US" sz="1600" dirty="0" err="1" smtClean="0"/>
              <a:t>as_parser</a:t>
            </a:r>
            <a:r>
              <a:rPr lang="en-US" sz="1600" dirty="0" smtClean="0"/>
              <a:t>(right));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Parser Implementation</a:t>
            </a:r>
            <a:endParaRPr lang="en-US" dirty="0"/>
          </a:p>
        </p:txBody>
      </p:sp>
      <p:sp>
        <p:nvSpPr>
          <p:cNvPr id="3" name="Text Placeholder 2"/>
          <p:cNvSpPr>
            <a:spLocks noGrp="1"/>
          </p:cNvSpPr>
          <p:nvPr>
            <p:ph type="body" sz="quarter" idx="10"/>
          </p:nvPr>
        </p:nvSpPr>
        <p:spPr>
          <a:xfrm>
            <a:off x="381000" y="1411552"/>
            <a:ext cx="8382000" cy="3176254"/>
          </a:xfrm>
        </p:spPr>
        <p:txBody>
          <a:bodyPr/>
          <a:lstStyle/>
          <a:p>
            <a:pPr>
              <a:buNone/>
            </a:pPr>
            <a:r>
              <a:rPr lang="en-US" sz="2400" dirty="0" smtClean="0"/>
              <a:t>template &lt;</a:t>
            </a:r>
            <a:r>
              <a:rPr lang="en-US" sz="2400" dirty="0" err="1" smtClean="0"/>
              <a:t>typename</a:t>
            </a:r>
            <a:r>
              <a:rPr lang="en-US" sz="2400" dirty="0" smtClean="0"/>
              <a:t> </a:t>
            </a:r>
            <a:r>
              <a:rPr lang="en-US" sz="2400" dirty="0" err="1" smtClean="0"/>
              <a:t>Iterator</a:t>
            </a:r>
            <a:r>
              <a:rPr lang="en-US" sz="2400" dirty="0" smtClean="0"/>
              <a:t>, </a:t>
            </a:r>
            <a:r>
              <a:rPr lang="en-US" sz="2400" dirty="0" err="1" smtClean="0"/>
              <a:t>typename</a:t>
            </a:r>
            <a:r>
              <a:rPr lang="en-US" sz="2400" dirty="0" smtClean="0"/>
              <a:t> Context&gt;</a:t>
            </a:r>
          </a:p>
          <a:p>
            <a:pPr>
              <a:buNone/>
            </a:pPr>
            <a:r>
              <a:rPr lang="en-US" sz="2400" dirty="0" err="1" smtClean="0"/>
              <a:t>bool</a:t>
            </a:r>
            <a:r>
              <a:rPr lang="en-US" sz="2400" dirty="0" smtClean="0"/>
              <a:t> parse(</a:t>
            </a:r>
          </a:p>
          <a:p>
            <a:pPr>
              <a:buNone/>
            </a:pPr>
            <a:r>
              <a:rPr lang="en-US" sz="2400" dirty="0" smtClean="0"/>
              <a:t>    </a:t>
            </a:r>
            <a:r>
              <a:rPr lang="en-US" sz="2400" dirty="0" err="1" smtClean="0"/>
              <a:t>Iterator</a:t>
            </a:r>
            <a:r>
              <a:rPr lang="en-US" sz="2400" dirty="0" smtClean="0"/>
              <a:t>&amp; first, </a:t>
            </a:r>
            <a:r>
              <a:rPr lang="en-US" sz="2400" dirty="0" err="1" smtClean="0"/>
              <a:t>Iterator</a:t>
            </a:r>
            <a:r>
              <a:rPr lang="en-US" sz="2400" dirty="0" smtClean="0"/>
              <a:t> const&amp; last</a:t>
            </a:r>
          </a:p>
          <a:p>
            <a:pPr>
              <a:buNone/>
            </a:pPr>
            <a:r>
              <a:rPr lang="en-US" sz="2400" dirty="0" smtClean="0"/>
              <a:t>  , Context const&amp; context, </a:t>
            </a:r>
            <a:r>
              <a:rPr lang="en-US" sz="2400" dirty="0" err="1" smtClean="0"/>
              <a:t>unused_type</a:t>
            </a:r>
            <a:r>
              <a:rPr lang="en-US" sz="2400" dirty="0" smtClean="0"/>
              <a:t>) const</a:t>
            </a:r>
          </a:p>
          <a:p>
            <a:pPr>
              <a:buNone/>
            </a:pPr>
            <a:r>
              <a:rPr lang="en-US" sz="2400" dirty="0" smtClean="0"/>
              <a:t>{</a:t>
            </a:r>
          </a:p>
          <a:p>
            <a:pPr>
              <a:buNone/>
            </a:pPr>
            <a:r>
              <a:rPr lang="en-US" sz="2400" dirty="0" smtClean="0"/>
              <a:t>    return this-&gt;</a:t>
            </a:r>
            <a:r>
              <a:rPr lang="en-US" sz="2400" dirty="0" err="1" smtClean="0"/>
              <a:t>left.parse</a:t>
            </a:r>
            <a:r>
              <a:rPr lang="en-US" sz="2400" dirty="0" smtClean="0"/>
              <a:t>(first, last, context, unused)</a:t>
            </a:r>
          </a:p>
          <a:p>
            <a:pPr>
              <a:buNone/>
            </a:pPr>
            <a:r>
              <a:rPr lang="en-US" sz="2400" dirty="0" smtClean="0"/>
              <a:t>       || this-&gt;</a:t>
            </a:r>
            <a:r>
              <a:rPr lang="en-US" sz="2400" dirty="0" err="1" smtClean="0"/>
              <a:t>right.parse</a:t>
            </a:r>
            <a:r>
              <a:rPr lang="en-US" sz="2400" dirty="0" smtClean="0"/>
              <a:t>(first, last, context, unused);</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Parser Implementation</a:t>
            </a:r>
            <a:endParaRPr lang="en-US" dirty="0"/>
          </a:p>
        </p:txBody>
      </p:sp>
      <p:sp>
        <p:nvSpPr>
          <p:cNvPr id="3" name="Text Placeholder 2"/>
          <p:cNvSpPr>
            <a:spLocks noGrp="1"/>
          </p:cNvSpPr>
          <p:nvPr>
            <p:ph type="body" sz="quarter" idx="10"/>
          </p:nvPr>
        </p:nvSpPr>
        <p:spPr>
          <a:xfrm>
            <a:off x="381000" y="1411552"/>
            <a:ext cx="8382000" cy="3662541"/>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parse(</a:t>
            </a:r>
          </a:p>
          <a:p>
            <a:pPr>
              <a:buNone/>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a:t>
            </a:r>
          </a:p>
          <a:p>
            <a:pPr>
              <a:buNone/>
            </a:pPr>
            <a:r>
              <a:rPr lang="en-US" sz="2000" dirty="0" smtClean="0"/>
              <a:t>    if (detail::</a:t>
            </a:r>
            <a:r>
              <a:rPr lang="en-US" sz="2000" dirty="0" err="1" smtClean="0"/>
              <a:t>parse_alternative</a:t>
            </a:r>
            <a:r>
              <a:rPr lang="en-US" sz="2000" dirty="0" smtClean="0"/>
              <a:t>(this-&gt;left, first, last, context, </a:t>
            </a:r>
            <a:r>
              <a:rPr lang="en-US" sz="2000" dirty="0" err="1" smtClean="0"/>
              <a:t>attr</a:t>
            </a:r>
            <a:r>
              <a:rPr lang="en-US" sz="2000" dirty="0" smtClean="0"/>
              <a:t>))</a:t>
            </a:r>
          </a:p>
          <a:p>
            <a:pPr>
              <a:buNone/>
            </a:pPr>
            <a:r>
              <a:rPr lang="en-US" sz="2000" dirty="0" smtClean="0"/>
              <a:t>        return true;</a:t>
            </a:r>
          </a:p>
          <a:p>
            <a:pPr>
              <a:buNone/>
            </a:pPr>
            <a:r>
              <a:rPr lang="en-US" sz="2000" dirty="0" smtClean="0"/>
              <a:t>    if (detail::</a:t>
            </a:r>
            <a:r>
              <a:rPr lang="en-US" sz="2000" dirty="0" err="1" smtClean="0"/>
              <a:t>parse_alternative</a:t>
            </a:r>
            <a:r>
              <a:rPr lang="en-US" sz="2000" dirty="0" smtClean="0"/>
              <a:t>(this-&gt;right, first, last, context, </a:t>
            </a:r>
            <a:r>
              <a:rPr lang="en-US" sz="2000" dirty="0" err="1" smtClean="0"/>
              <a:t>attr</a:t>
            </a:r>
            <a:r>
              <a:rPr lang="en-US" sz="2000" dirty="0" smtClean="0"/>
              <a:t>))</a:t>
            </a:r>
          </a:p>
          <a:p>
            <a:pPr>
              <a:buNone/>
            </a:pPr>
            <a:r>
              <a:rPr lang="en-US" sz="2000" dirty="0" smtClean="0"/>
              <a:t>        return true;</a:t>
            </a:r>
          </a:p>
          <a:p>
            <a:pPr>
              <a:buNone/>
            </a:pPr>
            <a:r>
              <a:rPr lang="en-US" sz="2000" dirty="0" smtClean="0"/>
              <a:t>    return false;</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Parser Implementation</a:t>
            </a:r>
            <a:endParaRPr lang="en-US" dirty="0"/>
          </a:p>
        </p:txBody>
      </p:sp>
      <p:sp>
        <p:nvSpPr>
          <p:cNvPr id="3" name="Text Placeholder 2"/>
          <p:cNvSpPr>
            <a:spLocks noGrp="1"/>
          </p:cNvSpPr>
          <p:nvPr>
            <p:ph type="body" sz="quarter" idx="10"/>
          </p:nvPr>
        </p:nvSpPr>
        <p:spPr>
          <a:xfrm>
            <a:off x="381000" y="1411552"/>
            <a:ext cx="8382000" cy="4819781"/>
          </a:xfrm>
        </p:spPr>
        <p:txBody>
          <a:bodyPr/>
          <a:lstStyle/>
          <a:p>
            <a:pPr>
              <a:buNone/>
            </a:pPr>
            <a:r>
              <a:rPr lang="en-US" sz="1800" dirty="0" smtClean="0"/>
              <a:t>template &lt;</a:t>
            </a:r>
            <a:r>
              <a:rPr lang="en-US" sz="1800" dirty="0" err="1" smtClean="0"/>
              <a:t>typename</a:t>
            </a:r>
            <a:r>
              <a:rPr lang="en-US" sz="1800" dirty="0" smtClean="0"/>
              <a:t> Parser, </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Attribute&gt;</a:t>
            </a:r>
          </a:p>
          <a:p>
            <a:pPr>
              <a:buNone/>
            </a:pPr>
            <a:r>
              <a:rPr lang="en-US" sz="1800" dirty="0" err="1" smtClean="0"/>
              <a:t>bool</a:t>
            </a:r>
            <a:r>
              <a:rPr lang="en-US" sz="1800" dirty="0" smtClean="0"/>
              <a:t> </a:t>
            </a:r>
            <a:r>
              <a:rPr lang="en-US" sz="1800" dirty="0" err="1" smtClean="0"/>
              <a:t>parse_alternative</a:t>
            </a:r>
            <a:r>
              <a:rPr lang="en-US" sz="1800" dirty="0" smtClean="0"/>
              <a:t>(</a:t>
            </a:r>
          </a:p>
          <a:p>
            <a:pPr>
              <a:buNone/>
            </a:pPr>
            <a:r>
              <a:rPr lang="en-US" sz="1800" dirty="0" smtClean="0"/>
              <a:t>    Parser const&amp; p, </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Attribute&amp; </a:t>
            </a:r>
            <a:r>
              <a:rPr lang="en-US" sz="1800" dirty="0" err="1" smtClean="0"/>
              <a:t>attr</a:t>
            </a:r>
            <a:r>
              <a:rPr lang="en-US" sz="1800" dirty="0" smtClean="0"/>
              <a:t>)</a:t>
            </a:r>
          </a:p>
          <a:p>
            <a:pPr>
              <a:buNone/>
            </a:pPr>
            <a:r>
              <a:rPr lang="en-US" sz="1800" dirty="0" smtClean="0"/>
              <a:t>{</a:t>
            </a:r>
          </a:p>
          <a:p>
            <a:pPr>
              <a:buNone/>
            </a:pPr>
            <a:r>
              <a:rPr lang="en-US" sz="1800" dirty="0" smtClean="0"/>
              <a:t>    </a:t>
            </a:r>
            <a:r>
              <a:rPr lang="en-US" sz="1800" dirty="0" err="1" smtClean="0"/>
              <a:t>typedef</a:t>
            </a:r>
            <a:r>
              <a:rPr lang="en-US" sz="1800" dirty="0" smtClean="0"/>
              <a:t> detail::</a:t>
            </a:r>
            <a:r>
              <a:rPr lang="en-US" sz="1800" dirty="0" err="1" smtClean="0"/>
              <a:t>pass_variant_attribute</a:t>
            </a:r>
            <a:r>
              <a:rPr lang="en-US" sz="1800" dirty="0" smtClean="0"/>
              <a:t>&lt;Parser, Attribute&gt; pass;</a:t>
            </a:r>
          </a:p>
          <a:p>
            <a:pPr>
              <a:buNone/>
            </a:pPr>
            <a:endParaRPr lang="en-US" sz="1800" dirty="0" smtClean="0"/>
          </a:p>
          <a:p>
            <a:pPr>
              <a:buNone/>
            </a:pPr>
            <a:r>
              <a:rPr lang="en-US" sz="1800" dirty="0" smtClean="0"/>
              <a:t>    </a:t>
            </a:r>
            <a:r>
              <a:rPr lang="en-US" sz="1800" dirty="0" err="1" smtClean="0"/>
              <a:t>typename</a:t>
            </a:r>
            <a:r>
              <a:rPr lang="en-US" sz="1800" dirty="0" smtClean="0"/>
              <a:t> pass::type </a:t>
            </a:r>
            <a:r>
              <a:rPr lang="en-US" sz="1800" dirty="0" err="1" smtClean="0"/>
              <a:t>attr</a:t>
            </a:r>
            <a:r>
              <a:rPr lang="en-US" sz="1800" dirty="0" smtClean="0"/>
              <a:t>_ = pass::call(</a:t>
            </a:r>
            <a:r>
              <a:rPr lang="en-US" sz="1800" dirty="0" err="1" smtClean="0"/>
              <a:t>attr</a:t>
            </a:r>
            <a:r>
              <a:rPr lang="en-US" sz="1800" dirty="0" smtClean="0"/>
              <a:t>);</a:t>
            </a:r>
          </a:p>
          <a:p>
            <a:pPr>
              <a:buNone/>
            </a:pPr>
            <a:r>
              <a:rPr lang="en-US" sz="1800" dirty="0" smtClean="0"/>
              <a:t>    if (</a:t>
            </a:r>
            <a:r>
              <a:rPr lang="en-US" sz="1800" dirty="0" err="1" smtClean="0"/>
              <a:t>p.parse</a:t>
            </a:r>
            <a:r>
              <a:rPr lang="en-US" sz="1800" dirty="0" smtClean="0"/>
              <a:t>(first, last, context, </a:t>
            </a:r>
            <a:r>
              <a:rPr lang="en-US" sz="1800" dirty="0" err="1" smtClean="0"/>
              <a:t>attr</a:t>
            </a:r>
            <a:r>
              <a:rPr lang="en-US" sz="1800" dirty="0" smtClean="0"/>
              <a:t>_))</a:t>
            </a:r>
          </a:p>
          <a:p>
            <a:pPr>
              <a:buNone/>
            </a:pPr>
            <a:r>
              <a:rPr lang="en-US" sz="1800" dirty="0" smtClean="0"/>
              <a:t>    {</a:t>
            </a:r>
          </a:p>
          <a:p>
            <a:pPr>
              <a:buNone/>
            </a:pPr>
            <a:r>
              <a:rPr lang="en-US" sz="1800" dirty="0" smtClean="0"/>
              <a:t>        if (!pass::</a:t>
            </a:r>
            <a:r>
              <a:rPr lang="en-US" sz="1800" dirty="0" err="1" smtClean="0"/>
              <a:t>is_alternative</a:t>
            </a:r>
            <a:r>
              <a:rPr lang="en-US" sz="1800" dirty="0" smtClean="0"/>
              <a:t>)</a:t>
            </a:r>
          </a:p>
          <a:p>
            <a:pPr>
              <a:buNone/>
            </a:pPr>
            <a:r>
              <a:rPr lang="en-US" sz="1800" dirty="0" smtClean="0"/>
              <a:t>            traits::</a:t>
            </a:r>
            <a:r>
              <a:rPr lang="en-US" sz="1800" dirty="0" err="1" smtClean="0"/>
              <a:t>move_to</a:t>
            </a:r>
            <a:r>
              <a:rPr lang="en-US" sz="1800" dirty="0" smtClean="0"/>
              <a:t>(</a:t>
            </a:r>
            <a:r>
              <a:rPr lang="en-US" sz="1800" dirty="0" err="1" smtClean="0"/>
              <a:t>attr</a:t>
            </a:r>
            <a:r>
              <a:rPr lang="en-US" sz="1800" dirty="0" smtClean="0"/>
              <a:t>_, </a:t>
            </a:r>
            <a:r>
              <a:rPr lang="en-US" sz="1800" dirty="0" err="1" smtClean="0"/>
              <a:t>attr</a:t>
            </a:r>
            <a:r>
              <a:rPr lang="en-US" sz="1800" dirty="0" smtClean="0"/>
              <a:t>);</a:t>
            </a:r>
          </a:p>
          <a:p>
            <a:pPr>
              <a:buNone/>
            </a:pPr>
            <a:r>
              <a:rPr lang="en-US" sz="1800" dirty="0" smtClean="0"/>
              <a:t>        return true;</a:t>
            </a:r>
          </a:p>
          <a:p>
            <a:pPr>
              <a:buNone/>
            </a:pPr>
            <a:r>
              <a:rPr lang="en-US" sz="1800" dirty="0" smtClean="0"/>
              <a:t>    }</a:t>
            </a:r>
          </a:p>
          <a:p>
            <a:pPr>
              <a:buNone/>
            </a:pPr>
            <a:r>
              <a:rPr lang="en-US" sz="1800" dirty="0" smtClean="0"/>
              <a:t>    return false;</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Variant Attribute Mapping</a:t>
            </a:r>
            <a:endParaRPr lang="en-US" dirty="0"/>
          </a:p>
        </p:txBody>
      </p:sp>
      <p:sp>
        <p:nvSpPr>
          <p:cNvPr id="3" name="Text Placeholder 2"/>
          <p:cNvSpPr>
            <a:spLocks noGrp="1"/>
          </p:cNvSpPr>
          <p:nvPr>
            <p:ph type="body" sz="quarter" idx="10"/>
          </p:nvPr>
        </p:nvSpPr>
        <p:spPr>
          <a:xfrm>
            <a:off x="1525707" y="1893577"/>
            <a:ext cx="6019800" cy="443198"/>
          </a:xfrm>
        </p:spPr>
        <p:txBody>
          <a:bodyPr/>
          <a:lstStyle/>
          <a:p>
            <a:pPr>
              <a:buNone/>
            </a:pPr>
            <a:r>
              <a:rPr lang="en-US" dirty="0" smtClean="0"/>
              <a:t>+alpha_ | (</a:t>
            </a:r>
            <a:r>
              <a:rPr lang="en-US" dirty="0" err="1" smtClean="0"/>
              <a:t>int</a:t>
            </a:r>
            <a:r>
              <a:rPr lang="en-US" dirty="0" smtClean="0"/>
              <a:t>_ &gt;&gt; ‘,’ &gt;&gt; </a:t>
            </a:r>
            <a:r>
              <a:rPr lang="en-US" dirty="0" err="1" smtClean="0"/>
              <a:t>int</a:t>
            </a:r>
            <a:r>
              <a:rPr lang="en-US" dirty="0" smtClean="0"/>
              <a:t>_) | char_</a:t>
            </a:r>
            <a:endParaRPr lang="en-US" dirty="0"/>
          </a:p>
        </p:txBody>
      </p:sp>
      <p:sp>
        <p:nvSpPr>
          <p:cNvPr id="4" name="TextBox 3"/>
          <p:cNvSpPr txBox="1"/>
          <p:nvPr/>
        </p:nvSpPr>
        <p:spPr>
          <a:xfrm>
            <a:off x="841615" y="3758625"/>
            <a:ext cx="7387985" cy="584775"/>
          </a:xfrm>
          <a:prstGeom prst="rect">
            <a:avLst/>
          </a:prstGeom>
          <a:noFill/>
        </p:spPr>
        <p:txBody>
          <a:bodyPr wrap="none" rtlCol="0">
            <a:spAutoFit/>
          </a:bodyPr>
          <a:lstStyle/>
          <a:p>
            <a:r>
              <a:rPr lang="en-US" sz="3200" dirty="0" smtClean="0"/>
              <a:t>variant&lt;char, std::string, std::pair&lt;</a:t>
            </a:r>
            <a:r>
              <a:rPr lang="en-US" sz="3200" dirty="0" err="1" smtClean="0"/>
              <a:t>int</a:t>
            </a:r>
            <a:r>
              <a:rPr lang="en-US" sz="3200" dirty="0" smtClean="0"/>
              <a:t>, </a:t>
            </a:r>
            <a:r>
              <a:rPr lang="en-US" sz="3200" dirty="0" err="1" smtClean="0"/>
              <a:t>int</a:t>
            </a:r>
            <a:r>
              <a:rPr lang="en-US" sz="3200" dirty="0" smtClean="0"/>
              <a:t>&gt;&gt;</a:t>
            </a:r>
            <a:endParaRPr lang="en-US" sz="3200" dirty="0"/>
          </a:p>
        </p:txBody>
      </p:sp>
      <p:cxnSp>
        <p:nvCxnSpPr>
          <p:cNvPr id="6" name="Straight Arrow Connector 5"/>
          <p:cNvCxnSpPr/>
          <p:nvPr/>
        </p:nvCxnSpPr>
        <p:spPr>
          <a:xfrm>
            <a:off x="2327515" y="2310825"/>
            <a:ext cx="1676400" cy="1524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689715" y="2387025"/>
            <a:ext cx="2438400" cy="1524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632315" y="2387025"/>
            <a:ext cx="4191000" cy="1447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a:t>find_substitute</a:t>
            </a:r>
            <a:endParaRPr lang="en-US" dirty="0"/>
          </a:p>
        </p:txBody>
      </p:sp>
      <p:sp>
        <p:nvSpPr>
          <p:cNvPr id="3" name="Text Placeholder 2"/>
          <p:cNvSpPr>
            <a:spLocks noGrp="1"/>
          </p:cNvSpPr>
          <p:nvPr>
            <p:ph type="body" sz="quarter" idx="10"/>
          </p:nvPr>
        </p:nvSpPr>
        <p:spPr>
          <a:xfrm>
            <a:off x="381000" y="990600"/>
            <a:ext cx="8382000" cy="4678204"/>
          </a:xfrm>
        </p:spPr>
        <p:txBody>
          <a:bodyPr/>
          <a:lstStyle/>
          <a:p>
            <a:pPr>
              <a:buNone/>
            </a:pPr>
            <a:r>
              <a:rPr lang="en-US" sz="2000" dirty="0" smtClean="0"/>
              <a:t>template &lt;</a:t>
            </a:r>
            <a:r>
              <a:rPr lang="en-US" sz="2000" dirty="0" err="1" smtClean="0"/>
              <a:t>typename</a:t>
            </a:r>
            <a:r>
              <a:rPr lang="en-US" sz="2000" dirty="0" smtClean="0"/>
              <a:t> Variant, </a:t>
            </a:r>
            <a:r>
              <a:rPr lang="en-US" sz="2000" dirty="0" err="1" smtClean="0"/>
              <a:t>typename</a:t>
            </a:r>
            <a:r>
              <a:rPr lang="en-US" sz="2000" dirty="0" smtClean="0"/>
              <a:t> Attribute&gt;</a:t>
            </a:r>
          </a:p>
          <a:p>
            <a:pPr>
              <a:buNone/>
            </a:pPr>
            <a:r>
              <a:rPr lang="en-US" sz="2000" dirty="0" err="1" smtClean="0"/>
              <a:t>struct</a:t>
            </a:r>
            <a:r>
              <a:rPr lang="en-US" sz="2000" dirty="0" smtClean="0"/>
              <a:t> </a:t>
            </a:r>
            <a:r>
              <a:rPr lang="en-US" sz="2000" dirty="0" err="1" smtClean="0"/>
              <a:t>find_substitute</a:t>
            </a:r>
            <a:endParaRPr lang="en-US" sz="2000" dirty="0" smtClean="0"/>
          </a:p>
          <a:p>
            <a:pPr>
              <a:buNone/>
            </a:pPr>
            <a:r>
              <a:rPr lang="en-US" sz="2000" dirty="0" smtClean="0"/>
              <a:t>{</a:t>
            </a:r>
          </a:p>
          <a:p>
            <a:pPr>
              <a:buNone/>
            </a:pPr>
            <a:r>
              <a:rPr lang="en-US" sz="2000" dirty="0" smtClean="0"/>
              <a:t>    // Get the type from the variant that can be a substitute for Attribute.</a:t>
            </a:r>
          </a:p>
          <a:p>
            <a:pPr>
              <a:buNone/>
            </a:pPr>
            <a:r>
              <a:rPr lang="en-US" sz="2000" dirty="0" smtClean="0"/>
              <a:t>    // If none is found, just return Attribute</a:t>
            </a:r>
          </a:p>
          <a:p>
            <a:pPr>
              <a:buNone/>
            </a:pPr>
            <a:endParaRPr lang="en-US" sz="2000" dirty="0" smtClean="0"/>
          </a:p>
          <a:p>
            <a:pPr>
              <a:buNone/>
            </a:pPr>
            <a:r>
              <a:rPr lang="en-US" sz="2000" dirty="0" smtClean="0"/>
              <a:t>    </a:t>
            </a:r>
            <a:r>
              <a:rPr lang="en-US" sz="2000" dirty="0" err="1" smtClean="0"/>
              <a:t>typedef</a:t>
            </a:r>
            <a:r>
              <a:rPr lang="en-US" sz="2000" dirty="0" smtClean="0"/>
              <a:t> Variant </a:t>
            </a:r>
            <a:r>
              <a:rPr lang="en-US" sz="2000" dirty="0" err="1" smtClean="0"/>
              <a:t>variant_type</a:t>
            </a: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typename</a:t>
            </a:r>
            <a:r>
              <a:rPr lang="en-US" sz="2000" dirty="0" smtClean="0"/>
              <a:t> </a:t>
            </a:r>
            <a:r>
              <a:rPr lang="en-US" sz="2000" dirty="0" err="1" smtClean="0"/>
              <a:t>variant_type</a:t>
            </a:r>
            <a:r>
              <a:rPr lang="en-US" sz="2000" dirty="0" smtClean="0"/>
              <a:t>::types </a:t>
            </a:r>
            <a:r>
              <a:rPr lang="en-US" sz="2000" dirty="0" err="1" smtClean="0"/>
              <a:t>types</a:t>
            </a: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typename</a:t>
            </a:r>
            <a:r>
              <a:rPr lang="en-US" sz="2000" dirty="0" smtClean="0"/>
              <a:t> </a:t>
            </a:r>
            <a:r>
              <a:rPr lang="en-US" sz="2000" dirty="0" err="1" smtClean="0"/>
              <a:t>mpl</a:t>
            </a:r>
            <a:r>
              <a:rPr lang="en-US" sz="2000" dirty="0" smtClean="0"/>
              <a:t>::end&lt;types&gt;::type end;</a:t>
            </a:r>
          </a:p>
          <a:p>
            <a:pPr>
              <a:buNone/>
            </a:pPr>
            <a:endParaRPr lang="en-US" sz="2000" dirty="0" smtClean="0"/>
          </a:p>
          <a:p>
            <a:pPr>
              <a:buNone/>
            </a:pPr>
            <a:r>
              <a:rPr lang="en-US" sz="2000" dirty="0" smtClean="0"/>
              <a:t>    </a:t>
            </a:r>
            <a:r>
              <a:rPr lang="en-US" sz="2000" dirty="0" err="1" smtClean="0"/>
              <a:t>typedef</a:t>
            </a:r>
            <a:r>
              <a:rPr lang="en-US" sz="2000" dirty="0" smtClean="0"/>
              <a:t> </a:t>
            </a:r>
            <a:r>
              <a:rPr lang="en-US" sz="2000" dirty="0" err="1" smtClean="0"/>
              <a:t>typename</a:t>
            </a:r>
            <a:endParaRPr lang="en-US" sz="2000" dirty="0" smtClean="0"/>
          </a:p>
          <a:p>
            <a:pPr>
              <a:buNone/>
            </a:pPr>
            <a:r>
              <a:rPr lang="en-US" sz="2000" dirty="0" smtClean="0"/>
              <a:t>        </a:t>
            </a:r>
            <a:r>
              <a:rPr lang="en-US" sz="2000" dirty="0" err="1" smtClean="0"/>
              <a:t>mpl</a:t>
            </a:r>
            <a:r>
              <a:rPr lang="en-US" sz="2000" dirty="0" smtClean="0"/>
              <a:t>::</a:t>
            </a:r>
            <a:r>
              <a:rPr lang="en-US" sz="2000" dirty="0" err="1" smtClean="0"/>
              <a:t>find_if</a:t>
            </a:r>
            <a:r>
              <a:rPr lang="en-US" sz="2000" dirty="0" smtClean="0"/>
              <a:t>&lt;types, </a:t>
            </a:r>
            <a:r>
              <a:rPr lang="en-US" sz="2000" dirty="0" err="1" smtClean="0"/>
              <a:t>is_same</a:t>
            </a:r>
            <a:r>
              <a:rPr lang="en-US" sz="2000" dirty="0" smtClean="0"/>
              <a:t>&lt;</a:t>
            </a:r>
            <a:r>
              <a:rPr lang="en-US" sz="2000" dirty="0" err="1" smtClean="0"/>
              <a:t>mpl</a:t>
            </a:r>
            <a:r>
              <a:rPr lang="en-US" sz="2000" dirty="0" smtClean="0"/>
              <a:t>::_1, Attribute&gt; &gt;::type</a:t>
            </a:r>
          </a:p>
          <a:p>
            <a:pPr>
              <a:buNone/>
            </a:pPr>
            <a:r>
              <a:rPr lang="en-US" sz="2000" dirty="0" smtClean="0"/>
              <a:t>    iter_1;</a:t>
            </a:r>
          </a:p>
          <a:p>
            <a:pPr>
              <a:buNone/>
            </a:pPr>
            <a:endParaRPr lang="en-US" sz="2000" dirty="0" smtClean="0"/>
          </a:p>
        </p:txBody>
      </p:sp>
      <p:sp>
        <p:nvSpPr>
          <p:cNvPr id="4" name="TextBox 3"/>
          <p:cNvSpPr txBox="1"/>
          <p:nvPr/>
        </p:nvSpPr>
        <p:spPr>
          <a:xfrm>
            <a:off x="3505200" y="5562600"/>
            <a:ext cx="1946238" cy="523220"/>
          </a:xfrm>
          <a:prstGeom prst="rect">
            <a:avLst/>
          </a:prstGeom>
          <a:noFill/>
        </p:spPr>
        <p:txBody>
          <a:bodyPr wrap="none" rtlCol="0">
            <a:spAutoFit/>
          </a:bodyPr>
          <a:lstStyle/>
          <a:p>
            <a:r>
              <a:rPr lang="en-US" sz="2800" dirty="0" smtClean="0">
                <a:solidFill>
                  <a:srgbClr val="FF0000"/>
                </a:solidFill>
              </a:rPr>
              <a:t>Continued…</a:t>
            </a:r>
            <a:endParaRPr lang="en-US" sz="28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a:t>find_substitute</a:t>
            </a:r>
            <a:endParaRPr lang="en-US" dirty="0"/>
          </a:p>
        </p:txBody>
      </p:sp>
      <p:sp>
        <p:nvSpPr>
          <p:cNvPr id="3" name="Text Placeholder 2"/>
          <p:cNvSpPr>
            <a:spLocks noGrp="1"/>
          </p:cNvSpPr>
          <p:nvPr>
            <p:ph type="body" sz="quarter" idx="10"/>
          </p:nvPr>
        </p:nvSpPr>
        <p:spPr>
          <a:xfrm>
            <a:off x="381000" y="990600"/>
            <a:ext cx="8382000" cy="5355312"/>
          </a:xfrm>
        </p:spPr>
        <p:txBody>
          <a:bodyPr/>
          <a:lstStyle/>
          <a:p>
            <a:pPr>
              <a:buNone/>
            </a:pPr>
            <a:r>
              <a:rPr lang="en-US" sz="2000" dirty="0" smtClean="0"/>
              <a:t>    </a:t>
            </a:r>
            <a:r>
              <a:rPr lang="en-US" sz="2000" dirty="0" err="1" smtClean="0"/>
              <a:t>typedef</a:t>
            </a:r>
            <a:r>
              <a:rPr lang="en-US" sz="2000" dirty="0" smtClean="0"/>
              <a:t> </a:t>
            </a:r>
            <a:r>
              <a:rPr lang="en-US" sz="2000" dirty="0" err="1" smtClean="0"/>
              <a:t>typename</a:t>
            </a:r>
            <a:endParaRPr lang="en-US" sz="2000" dirty="0" smtClean="0"/>
          </a:p>
          <a:p>
            <a:pPr>
              <a:buNone/>
            </a:pPr>
            <a:r>
              <a:rPr lang="en-US" sz="2000" dirty="0" smtClean="0"/>
              <a:t>        </a:t>
            </a:r>
            <a:r>
              <a:rPr lang="en-US" sz="2000" dirty="0" err="1" smtClean="0"/>
              <a:t>mpl</a:t>
            </a:r>
            <a:r>
              <a:rPr lang="en-US" sz="2000" dirty="0" smtClean="0"/>
              <a:t>::</a:t>
            </a:r>
            <a:r>
              <a:rPr lang="en-US" sz="2000" dirty="0" err="1" smtClean="0"/>
              <a:t>eval_if</a:t>
            </a:r>
            <a:r>
              <a:rPr lang="en-US" sz="2000" dirty="0" smtClean="0"/>
              <a:t>&lt;</a:t>
            </a:r>
          </a:p>
          <a:p>
            <a:pPr>
              <a:buNone/>
            </a:pPr>
            <a:r>
              <a:rPr lang="en-US" sz="2000" dirty="0" smtClean="0"/>
              <a:t>            </a:t>
            </a:r>
            <a:r>
              <a:rPr lang="en-US" sz="2000" dirty="0" err="1" smtClean="0"/>
              <a:t>is_same</a:t>
            </a:r>
            <a:r>
              <a:rPr lang="en-US" sz="2000" dirty="0" smtClean="0"/>
              <a:t>&lt;iter_1, end&gt;,</a:t>
            </a:r>
          </a:p>
          <a:p>
            <a:pPr>
              <a:buNone/>
            </a:pPr>
            <a:r>
              <a:rPr lang="en-US" sz="2000" dirty="0" smtClean="0"/>
              <a:t>            </a:t>
            </a:r>
            <a:r>
              <a:rPr lang="en-US" sz="2000" dirty="0" err="1" smtClean="0"/>
              <a:t>mpl</a:t>
            </a:r>
            <a:r>
              <a:rPr lang="en-US" sz="2000" dirty="0" smtClean="0"/>
              <a:t>::</a:t>
            </a:r>
            <a:r>
              <a:rPr lang="en-US" sz="2000" dirty="0" err="1" smtClean="0"/>
              <a:t>find_if</a:t>
            </a:r>
            <a:r>
              <a:rPr lang="en-US" sz="2000" dirty="0" smtClean="0"/>
              <a:t>&lt;types, traits::</a:t>
            </a:r>
            <a:r>
              <a:rPr lang="en-US" sz="2000" dirty="0" err="1" smtClean="0"/>
              <a:t>is_substitute</a:t>
            </a:r>
            <a:r>
              <a:rPr lang="en-US" sz="2000" dirty="0" smtClean="0"/>
              <a:t>&lt;</a:t>
            </a:r>
            <a:r>
              <a:rPr lang="en-US" sz="2000" dirty="0" err="1" smtClean="0"/>
              <a:t>mpl</a:t>
            </a:r>
            <a:r>
              <a:rPr lang="en-US" sz="2000" dirty="0" smtClean="0"/>
              <a:t>::_1, Attribute&gt; &gt;,</a:t>
            </a:r>
          </a:p>
          <a:p>
            <a:pPr>
              <a:buNone/>
            </a:pPr>
            <a:r>
              <a:rPr lang="en-US" sz="2000" dirty="0" smtClean="0"/>
              <a:t>            </a:t>
            </a:r>
            <a:r>
              <a:rPr lang="en-US" sz="2000" dirty="0" err="1" smtClean="0"/>
              <a:t>mpl</a:t>
            </a:r>
            <a:r>
              <a:rPr lang="en-US" sz="2000" dirty="0" smtClean="0"/>
              <a:t>::identity&lt;iter_1&gt;</a:t>
            </a:r>
          </a:p>
          <a:p>
            <a:pPr>
              <a:buNone/>
            </a:pPr>
            <a:r>
              <a:rPr lang="en-US" sz="2000" dirty="0" smtClean="0"/>
              <a:t>        &gt;::type</a:t>
            </a:r>
          </a:p>
          <a:p>
            <a:pPr>
              <a:buNone/>
            </a:pPr>
            <a:r>
              <a:rPr lang="en-US" sz="2000" dirty="0" smtClean="0"/>
              <a:t>    </a:t>
            </a:r>
            <a:r>
              <a:rPr lang="en-US" sz="2000" dirty="0" err="1" smtClean="0"/>
              <a:t>iter</a:t>
            </a:r>
            <a:r>
              <a:rPr lang="en-US" sz="2000" dirty="0" smtClean="0"/>
              <a:t>;</a:t>
            </a:r>
          </a:p>
          <a:p>
            <a:pPr>
              <a:buNone/>
            </a:pPr>
            <a:endParaRPr lang="en-US" sz="2000" dirty="0" smtClean="0"/>
          </a:p>
          <a:p>
            <a:pPr>
              <a:buNone/>
            </a:pPr>
            <a:r>
              <a:rPr lang="en-US" sz="2000" dirty="0" smtClean="0"/>
              <a:t>    </a:t>
            </a:r>
            <a:r>
              <a:rPr lang="en-US" sz="2000" dirty="0" err="1" smtClean="0"/>
              <a:t>typedef</a:t>
            </a:r>
            <a:r>
              <a:rPr lang="en-US" sz="2000" dirty="0" smtClean="0"/>
              <a:t> </a:t>
            </a:r>
            <a:r>
              <a:rPr lang="en-US" sz="2000" dirty="0" err="1" smtClean="0"/>
              <a:t>typename</a:t>
            </a:r>
            <a:endParaRPr lang="en-US" sz="2000" dirty="0" smtClean="0"/>
          </a:p>
          <a:p>
            <a:pPr>
              <a:buNone/>
            </a:pPr>
            <a:r>
              <a:rPr lang="en-US" sz="2000" dirty="0" smtClean="0"/>
              <a:t>        </a:t>
            </a:r>
            <a:r>
              <a:rPr lang="en-US" sz="2000" dirty="0" err="1" smtClean="0"/>
              <a:t>mpl</a:t>
            </a:r>
            <a:r>
              <a:rPr lang="en-US" sz="2000" dirty="0" smtClean="0"/>
              <a:t>::</a:t>
            </a:r>
            <a:r>
              <a:rPr lang="en-US" sz="2000" dirty="0" err="1" smtClean="0"/>
              <a:t>eval_if</a:t>
            </a:r>
            <a:r>
              <a:rPr lang="en-US" sz="2000" dirty="0" smtClean="0"/>
              <a:t>&lt;</a:t>
            </a:r>
          </a:p>
          <a:p>
            <a:pPr>
              <a:buNone/>
            </a:pPr>
            <a:r>
              <a:rPr lang="en-US" sz="2000" dirty="0" smtClean="0"/>
              <a:t>            </a:t>
            </a:r>
            <a:r>
              <a:rPr lang="en-US" sz="2000" dirty="0" err="1" smtClean="0"/>
              <a:t>is_same</a:t>
            </a:r>
            <a:r>
              <a:rPr lang="en-US" sz="2000" dirty="0" smtClean="0"/>
              <a:t>&lt;</a:t>
            </a:r>
            <a:r>
              <a:rPr lang="en-US" sz="2000" dirty="0" err="1" smtClean="0"/>
              <a:t>iter</a:t>
            </a:r>
            <a:r>
              <a:rPr lang="en-US" sz="2000" dirty="0" smtClean="0"/>
              <a:t>, end&gt;,</a:t>
            </a:r>
          </a:p>
          <a:p>
            <a:pPr>
              <a:buNone/>
            </a:pPr>
            <a:r>
              <a:rPr lang="en-US" sz="2000" dirty="0" smtClean="0"/>
              <a:t>            </a:t>
            </a:r>
            <a:r>
              <a:rPr lang="en-US" sz="2000" dirty="0" err="1" smtClean="0"/>
              <a:t>mpl</a:t>
            </a:r>
            <a:r>
              <a:rPr lang="en-US" sz="2000" dirty="0" smtClean="0"/>
              <a:t>::identity&lt;Attribute&gt;,</a:t>
            </a:r>
          </a:p>
          <a:p>
            <a:pPr>
              <a:buNone/>
            </a:pPr>
            <a:r>
              <a:rPr lang="en-US" sz="2000" dirty="0" smtClean="0"/>
              <a:t>            </a:t>
            </a:r>
            <a:r>
              <a:rPr lang="en-US" sz="2000" dirty="0" err="1" smtClean="0"/>
              <a:t>mpl</a:t>
            </a:r>
            <a:r>
              <a:rPr lang="en-US" sz="2000" dirty="0" smtClean="0"/>
              <a:t>::</a:t>
            </a:r>
            <a:r>
              <a:rPr lang="en-US" sz="2000" dirty="0" err="1" smtClean="0"/>
              <a:t>deref</a:t>
            </a:r>
            <a:r>
              <a:rPr lang="en-US" sz="2000" dirty="0" smtClean="0"/>
              <a:t>&lt;</a:t>
            </a:r>
            <a:r>
              <a:rPr lang="en-US" sz="2000" dirty="0" err="1" smtClean="0"/>
              <a:t>iter</a:t>
            </a:r>
            <a:r>
              <a:rPr lang="en-US" sz="2000" dirty="0" smtClean="0"/>
              <a:t>&gt;</a:t>
            </a:r>
          </a:p>
          <a:p>
            <a:pPr>
              <a:buNone/>
            </a:pPr>
            <a:r>
              <a:rPr lang="en-US" sz="2000" dirty="0" smtClean="0"/>
              <a:t>        &gt;::type</a:t>
            </a:r>
          </a:p>
          <a:p>
            <a:pPr>
              <a:buNone/>
            </a:pPr>
            <a:r>
              <a:rPr lang="en-US" sz="2000" dirty="0" smtClean="0"/>
              <a:t>    type;</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Definition </a:t>
            </a:r>
            <a:endParaRPr lang="en-US" dirty="0"/>
          </a:p>
        </p:txBody>
      </p:sp>
      <p:sp>
        <p:nvSpPr>
          <p:cNvPr id="3" name="Text Placeholder 2"/>
          <p:cNvSpPr>
            <a:spLocks noGrp="1"/>
          </p:cNvSpPr>
          <p:nvPr>
            <p:ph type="body" sz="quarter" idx="10"/>
          </p:nvPr>
        </p:nvSpPr>
        <p:spPr>
          <a:xfrm>
            <a:off x="381000" y="838200"/>
            <a:ext cx="8382000" cy="6114776"/>
          </a:xfrm>
        </p:spPr>
        <p:txBody>
          <a:bodyPr/>
          <a:lstStyle/>
          <a:p>
            <a:pPr>
              <a:buNone/>
            </a:pPr>
            <a:r>
              <a:rPr lang="en-US" sz="1800" dirty="0" smtClean="0"/>
              <a:t>template &lt;</a:t>
            </a:r>
            <a:r>
              <a:rPr lang="en-US" sz="1800" dirty="0" err="1" smtClean="0"/>
              <a:t>typename</a:t>
            </a:r>
            <a:r>
              <a:rPr lang="en-US" sz="1800" dirty="0" smtClean="0"/>
              <a:t> ID, </a:t>
            </a:r>
            <a:r>
              <a:rPr lang="en-US" sz="1800" dirty="0" err="1" smtClean="0"/>
              <a:t>typename</a:t>
            </a:r>
            <a:r>
              <a:rPr lang="en-US" sz="1800" dirty="0" smtClean="0"/>
              <a:t> RHS, </a:t>
            </a:r>
            <a:r>
              <a:rPr lang="en-US" sz="1800" dirty="0" err="1" smtClean="0"/>
              <a:t>typename</a:t>
            </a:r>
            <a:r>
              <a:rPr lang="en-US" sz="1800" dirty="0" smtClean="0"/>
              <a:t> Attribute&gt;</a:t>
            </a:r>
          </a:p>
          <a:p>
            <a:pPr>
              <a:buNone/>
            </a:pPr>
            <a:r>
              <a:rPr lang="en-US" sz="1800" dirty="0" err="1" smtClean="0"/>
              <a:t>struct</a:t>
            </a:r>
            <a:r>
              <a:rPr lang="en-US" sz="1800" dirty="0" smtClean="0"/>
              <a:t> </a:t>
            </a:r>
            <a:r>
              <a:rPr lang="en-US" sz="1800" dirty="0" err="1" smtClean="0"/>
              <a:t>rule_definition</a:t>
            </a:r>
            <a:r>
              <a:rPr lang="en-US" sz="1800" dirty="0" smtClean="0"/>
              <a:t> : parser&lt;</a:t>
            </a:r>
            <a:r>
              <a:rPr lang="en-US" sz="1800" dirty="0" err="1" smtClean="0"/>
              <a:t>rule_definition</a:t>
            </a:r>
            <a:r>
              <a:rPr lang="en-US" sz="1800" dirty="0" smtClean="0"/>
              <a:t>&lt;ID, RHS, Attribute&gt;&gt;</a:t>
            </a:r>
          </a:p>
          <a:p>
            <a:pPr>
              <a:buNone/>
            </a:pPr>
            <a:r>
              <a:rPr lang="en-US" sz="1800" dirty="0" smtClean="0"/>
              <a:t>{</a:t>
            </a:r>
          </a:p>
          <a:p>
            <a:pPr>
              <a:buNone/>
            </a:pPr>
            <a:r>
              <a:rPr lang="en-US" sz="1800" dirty="0" smtClean="0"/>
              <a:t>    </a:t>
            </a:r>
            <a:r>
              <a:rPr lang="en-US" sz="1800" dirty="0" err="1" smtClean="0"/>
              <a:t>typedef</a:t>
            </a:r>
            <a:r>
              <a:rPr lang="en-US" sz="1800" dirty="0" smtClean="0"/>
              <a:t> </a:t>
            </a:r>
            <a:r>
              <a:rPr lang="en-US" sz="1800" dirty="0" err="1" smtClean="0"/>
              <a:t>rule_definition</a:t>
            </a:r>
            <a:r>
              <a:rPr lang="en-US" sz="1800" dirty="0" smtClean="0"/>
              <a:t>&lt;ID, RHS, Attribute&gt; </a:t>
            </a:r>
            <a:r>
              <a:rPr lang="en-US" sz="1800" dirty="0" err="1" smtClean="0"/>
              <a:t>this_type</a:t>
            </a:r>
            <a:r>
              <a:rPr lang="en-US" sz="1800" dirty="0" smtClean="0"/>
              <a:t>;</a:t>
            </a:r>
          </a:p>
          <a:p>
            <a:pPr>
              <a:buNone/>
            </a:pPr>
            <a:r>
              <a:rPr lang="en-US" sz="1800" dirty="0" smtClean="0"/>
              <a:t>    </a:t>
            </a:r>
            <a:r>
              <a:rPr lang="en-US" sz="1800" dirty="0" err="1" smtClean="0"/>
              <a:t>typedef</a:t>
            </a:r>
            <a:r>
              <a:rPr lang="en-US" sz="1800" dirty="0" smtClean="0"/>
              <a:t> ID </a:t>
            </a:r>
            <a:r>
              <a:rPr lang="en-US" sz="1800" dirty="0" err="1" smtClean="0"/>
              <a:t>id</a:t>
            </a:r>
            <a:r>
              <a:rPr lang="en-US" sz="1800" dirty="0" smtClean="0"/>
              <a:t>;</a:t>
            </a:r>
          </a:p>
          <a:p>
            <a:pPr>
              <a:buNone/>
            </a:pPr>
            <a:r>
              <a:rPr lang="en-US" sz="1800" dirty="0" smtClean="0"/>
              <a:t>    </a:t>
            </a:r>
            <a:r>
              <a:rPr lang="en-US" sz="1800" dirty="0" err="1" smtClean="0"/>
              <a:t>typedef</a:t>
            </a:r>
            <a:r>
              <a:rPr lang="en-US" sz="1800" dirty="0" smtClean="0"/>
              <a:t> RHS </a:t>
            </a:r>
            <a:r>
              <a:rPr lang="en-US" sz="1800" dirty="0" err="1" smtClean="0"/>
              <a:t>rhs_type</a:t>
            </a:r>
            <a:r>
              <a:rPr lang="en-US" sz="1800" dirty="0" smtClean="0"/>
              <a:t>;</a:t>
            </a:r>
          </a:p>
          <a:p>
            <a:pPr>
              <a:buNone/>
            </a:pPr>
            <a:r>
              <a:rPr lang="en-US" sz="1800" dirty="0" smtClean="0"/>
              <a:t>    </a:t>
            </a:r>
            <a:r>
              <a:rPr lang="en-US" sz="1800" dirty="0" err="1" smtClean="0"/>
              <a:t>typedef</a:t>
            </a:r>
            <a:r>
              <a:rPr lang="en-US" sz="1800" dirty="0" smtClean="0"/>
              <a:t> Attribute </a:t>
            </a:r>
            <a:r>
              <a:rPr lang="en-US" sz="1800" dirty="0" err="1" smtClean="0"/>
              <a:t>attribute_type</a:t>
            </a:r>
            <a:r>
              <a:rPr lang="en-US" sz="1800" dirty="0" smtClean="0"/>
              <a:t>;</a:t>
            </a:r>
          </a:p>
          <a:p>
            <a:pPr>
              <a:buNone/>
            </a:pPr>
            <a:r>
              <a:rPr lang="en-US" sz="1800" dirty="0" smtClean="0"/>
              <a:t>    static </a:t>
            </a:r>
            <a:r>
              <a:rPr lang="en-US" sz="1800" dirty="0" err="1" smtClean="0"/>
              <a:t>bool</a:t>
            </a:r>
            <a:r>
              <a:rPr lang="en-US" sz="1800" dirty="0" smtClean="0"/>
              <a:t> const </a:t>
            </a:r>
            <a:r>
              <a:rPr lang="en-US" sz="1800" dirty="0" err="1" smtClean="0"/>
              <a:t>has_attribute</a:t>
            </a:r>
            <a:r>
              <a:rPr lang="en-US" sz="1800" dirty="0" smtClean="0"/>
              <a:t> = !</a:t>
            </a:r>
            <a:r>
              <a:rPr lang="en-US" sz="1800" dirty="0" err="1" smtClean="0"/>
              <a:t>is_same</a:t>
            </a:r>
            <a:r>
              <a:rPr lang="en-US" sz="1800" dirty="0" smtClean="0"/>
              <a:t>&lt;Attribute, </a:t>
            </a:r>
            <a:r>
              <a:rPr lang="en-US" sz="1800" dirty="0" err="1" smtClean="0"/>
              <a:t>unused_type</a:t>
            </a:r>
            <a:r>
              <a:rPr lang="en-US" sz="1800" dirty="0" smtClean="0"/>
              <a:t>&gt;::value;</a:t>
            </a:r>
          </a:p>
          <a:p>
            <a:pPr>
              <a:buNone/>
            </a:pPr>
            <a:r>
              <a:rPr lang="en-US" sz="1800" dirty="0" smtClean="0"/>
              <a:t>    static </a:t>
            </a:r>
            <a:r>
              <a:rPr lang="en-US" sz="1800" dirty="0" err="1" smtClean="0"/>
              <a:t>bool</a:t>
            </a:r>
            <a:r>
              <a:rPr lang="en-US" sz="1800" dirty="0" smtClean="0"/>
              <a:t> const </a:t>
            </a:r>
            <a:r>
              <a:rPr lang="en-US" sz="1800" dirty="0" err="1" smtClean="0"/>
              <a:t>handles_container</a:t>
            </a:r>
            <a:r>
              <a:rPr lang="en-US" sz="1800" dirty="0" smtClean="0"/>
              <a:t> = traits::</a:t>
            </a:r>
            <a:r>
              <a:rPr lang="en-US" sz="1800" dirty="0" err="1" smtClean="0"/>
              <a:t>is_container</a:t>
            </a:r>
            <a:r>
              <a:rPr lang="en-US" sz="1800" dirty="0" smtClean="0"/>
              <a:t>&lt;Attribute&gt;::value;</a:t>
            </a:r>
          </a:p>
          <a:p>
            <a:pPr>
              <a:buNone/>
            </a:pPr>
            <a:endParaRPr lang="en-US" sz="1800" dirty="0" smtClean="0"/>
          </a:p>
          <a:p>
            <a:pPr>
              <a:buNone/>
            </a:pPr>
            <a:r>
              <a:rPr lang="en-US" sz="1800" dirty="0" smtClean="0"/>
              <a:t>    </a:t>
            </a:r>
            <a:r>
              <a:rPr lang="en-US" sz="1800" dirty="0" err="1" smtClean="0"/>
              <a:t>rule_definition</a:t>
            </a:r>
            <a:r>
              <a:rPr lang="en-US" sz="1800" dirty="0" smtClean="0"/>
              <a:t>(RHS </a:t>
            </a:r>
            <a:r>
              <a:rPr lang="en-US" sz="1800" dirty="0" err="1" smtClean="0"/>
              <a:t>rhs</a:t>
            </a:r>
            <a:r>
              <a:rPr lang="en-US" sz="1800" dirty="0" smtClean="0"/>
              <a:t>, char const* name)</a:t>
            </a:r>
          </a:p>
          <a:p>
            <a:pPr>
              <a:buNone/>
            </a:pPr>
            <a:r>
              <a:rPr lang="en-US" sz="1800" dirty="0" smtClean="0"/>
              <a:t>      : </a:t>
            </a:r>
            <a:r>
              <a:rPr lang="en-US" sz="1800" dirty="0" err="1" smtClean="0"/>
              <a:t>rhs</a:t>
            </a:r>
            <a:r>
              <a:rPr lang="en-US" sz="1800" dirty="0" smtClean="0"/>
              <a:t>(</a:t>
            </a:r>
            <a:r>
              <a:rPr lang="en-US" sz="1800" dirty="0" err="1" smtClean="0"/>
              <a:t>rhs</a:t>
            </a:r>
            <a:r>
              <a:rPr lang="en-US" sz="1800" dirty="0" smtClean="0"/>
              <a:t>), name(name) {}</a:t>
            </a:r>
          </a:p>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Attribute_&gt;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Attribute_&amp; </a:t>
            </a:r>
            <a:r>
              <a:rPr lang="en-US" sz="1800" dirty="0" err="1" smtClean="0"/>
              <a:t>attr</a:t>
            </a:r>
            <a:r>
              <a:rPr lang="en-US" sz="1800" dirty="0" smtClean="0"/>
              <a:t>) const;</a:t>
            </a:r>
          </a:p>
          <a:p>
            <a:pPr>
              <a:buNone/>
            </a:pPr>
            <a:endParaRPr lang="en-US" sz="1800" dirty="0" smtClean="0"/>
          </a:p>
          <a:p>
            <a:pPr>
              <a:buNone/>
            </a:pPr>
            <a:r>
              <a:rPr lang="en-US" sz="1800" dirty="0" smtClean="0"/>
              <a:t>    RHS </a:t>
            </a:r>
            <a:r>
              <a:rPr lang="en-US" sz="1800" dirty="0" err="1" smtClean="0"/>
              <a:t>rhs</a:t>
            </a:r>
            <a:r>
              <a:rPr lang="en-US" sz="1800" dirty="0" smtClean="0"/>
              <a:t>;</a:t>
            </a:r>
          </a:p>
          <a:p>
            <a:pPr>
              <a:buNone/>
            </a:pPr>
            <a:r>
              <a:rPr lang="en-US" sz="1800" dirty="0" smtClean="0"/>
              <a:t>    char const* name;</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a:t>
            </a:r>
            <a:r>
              <a:rPr lang="en-US" dirty="0"/>
              <a:t>Context</a:t>
            </a:r>
          </a:p>
        </p:txBody>
      </p:sp>
      <p:sp>
        <p:nvSpPr>
          <p:cNvPr id="3" name="Text Placeholder 2"/>
          <p:cNvSpPr>
            <a:spLocks noGrp="1"/>
          </p:cNvSpPr>
          <p:nvPr>
            <p:ph type="body" sz="quarter" idx="10"/>
          </p:nvPr>
        </p:nvSpPr>
        <p:spPr>
          <a:xfrm>
            <a:off x="381000" y="1295400"/>
            <a:ext cx="8382000" cy="4438781"/>
          </a:xfrm>
        </p:spPr>
        <p:txBody>
          <a:bodyPr/>
          <a:lstStyle/>
          <a:p>
            <a:pPr>
              <a:buNone/>
            </a:pPr>
            <a:r>
              <a:rPr lang="en-US" sz="1800" dirty="0" smtClean="0"/>
              <a:t>template &lt;</a:t>
            </a:r>
            <a:r>
              <a:rPr lang="en-US" sz="1800" dirty="0" err="1" smtClean="0"/>
              <a:t>typename</a:t>
            </a:r>
            <a:r>
              <a:rPr lang="en-US" sz="1800" dirty="0" smtClean="0"/>
              <a:t> Attribute&gt;</a:t>
            </a:r>
          </a:p>
          <a:p>
            <a:pPr>
              <a:buNone/>
            </a:pPr>
            <a:r>
              <a:rPr lang="en-US" sz="1800" dirty="0" err="1" smtClean="0"/>
              <a:t>struct</a:t>
            </a:r>
            <a:r>
              <a:rPr lang="en-US" sz="1800" dirty="0" smtClean="0"/>
              <a:t> </a:t>
            </a:r>
            <a:r>
              <a:rPr lang="en-US" sz="1800" dirty="0" err="1" smtClean="0"/>
              <a:t>rule_context</a:t>
            </a:r>
            <a:endParaRPr lang="en-US" sz="1800" dirty="0" smtClean="0"/>
          </a:p>
          <a:p>
            <a:pPr>
              <a:buNone/>
            </a:pPr>
            <a:r>
              <a:rPr lang="en-US" sz="1800" dirty="0" smtClean="0"/>
              <a:t>{</a:t>
            </a:r>
          </a:p>
          <a:p>
            <a:pPr>
              <a:buNone/>
            </a:pPr>
            <a:r>
              <a:rPr lang="en-US" sz="1800" dirty="0" smtClean="0"/>
              <a:t>    Attribute&amp; </a:t>
            </a:r>
            <a:r>
              <a:rPr lang="en-US" sz="1800" dirty="0" err="1" smtClean="0"/>
              <a:t>val</a:t>
            </a:r>
            <a:r>
              <a:rPr lang="en-US" sz="1800" dirty="0" smtClean="0"/>
              <a:t>() const</a:t>
            </a:r>
          </a:p>
          <a:p>
            <a:pPr>
              <a:buNone/>
            </a:pPr>
            <a:r>
              <a:rPr lang="en-US" sz="1800" dirty="0" smtClean="0"/>
              <a:t>    {</a:t>
            </a:r>
          </a:p>
          <a:p>
            <a:pPr>
              <a:buNone/>
            </a:pPr>
            <a:r>
              <a:rPr lang="en-US" sz="1800" dirty="0" smtClean="0"/>
              <a:t>        BOOST_ASSERT(</a:t>
            </a:r>
            <a:r>
              <a:rPr lang="en-US" sz="1800" dirty="0" err="1" smtClean="0"/>
              <a:t>attr_ptr</a:t>
            </a:r>
            <a:r>
              <a:rPr lang="en-US" sz="1800" dirty="0" smtClean="0"/>
              <a:t>);</a:t>
            </a:r>
          </a:p>
          <a:p>
            <a:pPr>
              <a:buNone/>
            </a:pPr>
            <a:r>
              <a:rPr lang="en-US" sz="1800" dirty="0" smtClean="0"/>
              <a:t>        return *</a:t>
            </a:r>
            <a:r>
              <a:rPr lang="en-US" sz="1800" dirty="0" err="1" smtClean="0"/>
              <a:t>attr_ptr</a:t>
            </a:r>
            <a:r>
              <a:rPr lang="en-US" sz="1800" dirty="0" smtClean="0"/>
              <a:t>;</a:t>
            </a:r>
          </a:p>
          <a:p>
            <a:pPr>
              <a:buNone/>
            </a:pPr>
            <a:r>
              <a:rPr lang="en-US" sz="1800" dirty="0" smtClean="0"/>
              <a:t>    }</a:t>
            </a:r>
          </a:p>
          <a:p>
            <a:pPr>
              <a:buNone/>
            </a:pPr>
            <a:endParaRPr lang="en-US" sz="1800" dirty="0" smtClean="0"/>
          </a:p>
          <a:p>
            <a:pPr>
              <a:buNone/>
            </a:pPr>
            <a:r>
              <a:rPr lang="en-US" sz="1800" dirty="0" smtClean="0"/>
              <a:t>    Attribute* </a:t>
            </a:r>
            <a:r>
              <a:rPr lang="en-US" sz="1800" dirty="0" err="1" smtClean="0"/>
              <a:t>attr_ptr</a:t>
            </a:r>
            <a:r>
              <a:rPr lang="en-US" sz="1800" dirty="0" smtClean="0"/>
              <a:t>;</a:t>
            </a:r>
          </a:p>
          <a:p>
            <a:pPr>
              <a:buNone/>
            </a:pPr>
            <a:r>
              <a:rPr lang="en-US" sz="1800" dirty="0" smtClean="0"/>
              <a:t>};</a:t>
            </a:r>
          </a:p>
          <a:p>
            <a:pPr>
              <a:buNone/>
            </a:pPr>
            <a:endParaRPr lang="en-US" sz="1800" dirty="0" smtClean="0"/>
          </a:p>
          <a:p>
            <a:pPr>
              <a:buNone/>
            </a:pPr>
            <a:r>
              <a:rPr lang="en-US" sz="1800" dirty="0" err="1" smtClean="0"/>
              <a:t>struct</a:t>
            </a:r>
            <a:r>
              <a:rPr lang="en-US" sz="1800" dirty="0" smtClean="0"/>
              <a:t> </a:t>
            </a:r>
            <a:r>
              <a:rPr lang="en-US" sz="1800" dirty="0" err="1" smtClean="0"/>
              <a:t>rule_context_tag</a:t>
            </a:r>
            <a:r>
              <a:rPr lang="en-US" sz="1800" dirty="0" smtClean="0"/>
              <a:t>;</a:t>
            </a:r>
          </a:p>
          <a:p>
            <a:pPr>
              <a:buNone/>
            </a:pPr>
            <a:endParaRPr lang="en-US" sz="1800" dirty="0" smtClean="0"/>
          </a:p>
          <a:p>
            <a:pPr>
              <a:buNone/>
            </a:pPr>
            <a:r>
              <a:rPr lang="en-US" sz="1800" dirty="0" smtClean="0"/>
              <a:t>template &lt;</a:t>
            </a:r>
            <a:r>
              <a:rPr lang="en-US" sz="1800" dirty="0" err="1" smtClean="0"/>
              <a:t>typename</a:t>
            </a:r>
            <a:r>
              <a:rPr lang="en-US" sz="1800" dirty="0" smtClean="0"/>
              <a:t> ID&gt;</a:t>
            </a:r>
          </a:p>
          <a:p>
            <a:pPr>
              <a:buNone/>
            </a:pPr>
            <a:r>
              <a:rPr lang="en-US" sz="1800" dirty="0" err="1" smtClean="0"/>
              <a:t>struct</a:t>
            </a:r>
            <a:r>
              <a:rPr lang="en-US" sz="1800" dirty="0" smtClean="0"/>
              <a:t> </a:t>
            </a:r>
            <a:r>
              <a:rPr lang="en-US" sz="1800" dirty="0" err="1" smtClean="0"/>
              <a:t>rule_context_with_id_tag</a:t>
            </a:r>
            <a:r>
              <a:rPr lang="en-US" sz="1800" dirty="0" smtClean="0"/>
              <a:t>;</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Calculator PEG Grammar</a:t>
            </a:r>
            <a:endParaRPr lang="en-US" dirty="0"/>
          </a:p>
        </p:txBody>
      </p:sp>
      <p:sp>
        <p:nvSpPr>
          <p:cNvPr id="3" name="Text Placeholder 2"/>
          <p:cNvSpPr>
            <a:spLocks noGrp="1"/>
          </p:cNvSpPr>
          <p:nvPr>
            <p:ph type="body" sz="quarter" idx="10"/>
          </p:nvPr>
        </p:nvSpPr>
        <p:spPr>
          <a:xfrm>
            <a:off x="609600" y="1066801"/>
            <a:ext cx="8153400" cy="1877437"/>
          </a:xfrm>
        </p:spPr>
        <p:txBody>
          <a:bodyPr/>
          <a:lstStyle/>
          <a:p>
            <a:pPr>
              <a:buNone/>
            </a:pPr>
            <a:r>
              <a:rPr lang="en-US" sz="2800" dirty="0" smtClean="0"/>
              <a:t>factor   	←   	integer   /  '('   </a:t>
            </a:r>
            <a:r>
              <a:rPr lang="en-US" sz="2800" dirty="0" err="1" smtClean="0"/>
              <a:t>expr</a:t>
            </a:r>
            <a:r>
              <a:rPr lang="en-US" sz="2800" dirty="0" smtClean="0"/>
              <a:t>   ')'</a:t>
            </a:r>
          </a:p>
          <a:p>
            <a:pPr>
              <a:buNone/>
            </a:pPr>
            <a:r>
              <a:rPr lang="en-US" sz="2800" dirty="0" smtClean="0"/>
              <a:t>term 		←   	factor (('*'   factor)  /  ('/'   factor))*</a:t>
            </a:r>
          </a:p>
          <a:p>
            <a:pPr>
              <a:buNone/>
            </a:pPr>
            <a:r>
              <a:rPr lang="en-US" sz="2800" dirty="0" err="1" smtClean="0"/>
              <a:t>expr</a:t>
            </a:r>
            <a:r>
              <a:rPr lang="en-US" sz="2800" dirty="0" smtClean="0"/>
              <a:t> 		←   	term (('+' term)  /  ('-'   term))*</a:t>
            </a:r>
          </a:p>
          <a:p>
            <a:endParaRPr lang="en-US" dirty="0"/>
          </a:p>
        </p:txBody>
      </p:sp>
      <p:sp>
        <p:nvSpPr>
          <p:cNvPr id="5" name="Text Placeholder 2"/>
          <p:cNvSpPr txBox="1">
            <a:spLocks/>
          </p:cNvSpPr>
          <p:nvPr/>
        </p:nvSpPr>
        <p:spPr>
          <a:xfrm>
            <a:off x="381000" y="2743200"/>
            <a:ext cx="8382000" cy="3200876"/>
          </a:xfrm>
          <a:prstGeom prst="rect">
            <a:avLst/>
          </a:prstGeom>
        </p:spPr>
        <p:txBody>
          <a:bodyPr vert="horz" lIns="0" tIns="0" rIns="0" bIns="0" rtlCol="0">
            <a:spAutoFit/>
          </a:bodyPr>
          <a:lstStyle/>
          <a:p>
            <a:pPr marL="396875" indent="-396875" defTabSz="914363">
              <a:lnSpc>
                <a:spcPct val="90000"/>
              </a:lnSpc>
              <a:spcBef>
                <a:spcPct val="20000"/>
              </a:spcBef>
              <a:buBlip>
                <a:blip r:embed="rId3"/>
              </a:buBlip>
            </a:pPr>
            <a:r>
              <a:rPr lang="en-US" sz="3200" dirty="0" smtClean="0"/>
              <a:t>A recursive descent parser is a top-down parser built from a set of mutually-recursive functions, each representing one of the grammar elements</a:t>
            </a:r>
            <a:endParaRPr kumimoji="0" lang="en-US" sz="3200" i="0" u="none" strike="noStrike" kern="1200" cap="none" spc="0" normalizeH="0" baseline="0" noProof="0" dirty="0" smtClean="0">
              <a:ln>
                <a:noFill/>
              </a:ln>
              <a:solidFill>
                <a:schemeClr val="tx1"/>
              </a:solidFill>
              <a:effectLst/>
              <a:uLnTx/>
              <a:uFillTx/>
              <a:latin typeface="+mn-lt"/>
              <a:ea typeface="+mn-ea"/>
              <a:cs typeface="+mn-cs"/>
            </a:endParaRPr>
          </a:p>
          <a:p>
            <a:pPr marL="396875" indent="-396875" defTabSz="914363">
              <a:lnSpc>
                <a:spcPct val="90000"/>
              </a:lnSpc>
              <a:spcBef>
                <a:spcPct val="20000"/>
              </a:spcBef>
              <a:buBlip>
                <a:blip r:embed="rId3"/>
              </a:buBlip>
            </a:pPr>
            <a:r>
              <a:rPr lang="en-US" sz="3200" dirty="0" smtClean="0"/>
              <a:t>Thus the structure of the resulting program closely mirrors that of the grammar it recognizes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Definition </a:t>
            </a:r>
            <a:endParaRPr lang="en-US" dirty="0"/>
          </a:p>
        </p:txBody>
      </p:sp>
      <p:sp>
        <p:nvSpPr>
          <p:cNvPr id="3" name="Text Placeholder 2"/>
          <p:cNvSpPr>
            <a:spLocks noGrp="1"/>
          </p:cNvSpPr>
          <p:nvPr>
            <p:ph type="body" sz="quarter" idx="10"/>
          </p:nvPr>
        </p:nvSpPr>
        <p:spPr>
          <a:xfrm>
            <a:off x="381000" y="914400"/>
            <a:ext cx="8382000" cy="4515082"/>
          </a:xfrm>
        </p:spPr>
        <p:txBody>
          <a:bodyPr/>
          <a:lstStyle/>
          <a:p>
            <a:pPr>
              <a:buNone/>
            </a:pPr>
            <a:endParaRPr lang="en-US" sz="1800" dirty="0" smtClean="0"/>
          </a:p>
          <a:p>
            <a:pPr>
              <a:buNone/>
            </a:pPr>
            <a:r>
              <a:rPr lang="en-US" sz="1800" dirty="0" smtClean="0"/>
              <a:t>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Attribute_&gt;</a:t>
            </a:r>
          </a:p>
          <a:p>
            <a:pPr>
              <a:buNone/>
            </a:pP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Attribute_&amp; </a:t>
            </a:r>
            <a:r>
              <a:rPr lang="en-US" sz="1800" dirty="0" err="1" smtClean="0"/>
              <a:t>attr</a:t>
            </a:r>
            <a:r>
              <a:rPr lang="en-US" sz="1800" dirty="0" smtClean="0"/>
              <a:t>) const</a:t>
            </a:r>
          </a:p>
          <a:p>
            <a:pPr>
              <a:buNone/>
            </a:pPr>
            <a:r>
              <a:rPr lang="en-US" sz="1800" dirty="0" smtClean="0"/>
              <a:t>{</a:t>
            </a:r>
          </a:p>
          <a:p>
            <a:pPr>
              <a:buNone/>
            </a:pPr>
            <a:r>
              <a:rPr lang="en-US" sz="1800" dirty="0" smtClean="0"/>
              <a:t>    </a:t>
            </a:r>
            <a:r>
              <a:rPr lang="en-US" sz="1800" dirty="0" err="1" smtClean="0"/>
              <a:t>rule_context</a:t>
            </a:r>
            <a:r>
              <a:rPr lang="en-US" sz="1800" dirty="0" smtClean="0"/>
              <a:t>&lt;Attribute&gt; </a:t>
            </a:r>
            <a:r>
              <a:rPr lang="en-US" sz="1800" dirty="0" err="1" smtClean="0"/>
              <a:t>r_context</a:t>
            </a:r>
            <a:r>
              <a:rPr lang="en-US" sz="1800" dirty="0" smtClean="0"/>
              <a:t> = { 0 };</a:t>
            </a:r>
          </a:p>
          <a:p>
            <a:pPr>
              <a:buNone/>
            </a:pPr>
            <a:endParaRPr lang="en-US" sz="1800" dirty="0" smtClean="0"/>
          </a:p>
          <a:p>
            <a:pPr>
              <a:buNone/>
            </a:pPr>
            <a:r>
              <a:rPr lang="en-US" sz="1800" dirty="0" smtClean="0"/>
              <a:t>    auto rule_ctx1 = </a:t>
            </a:r>
            <a:r>
              <a:rPr lang="en-US" sz="1800" dirty="0" err="1" smtClean="0"/>
              <a:t>make_context</a:t>
            </a:r>
            <a:r>
              <a:rPr lang="en-US" sz="1800" dirty="0" smtClean="0"/>
              <a:t>&lt;</a:t>
            </a:r>
            <a:r>
              <a:rPr lang="en-US" sz="1800" dirty="0" err="1" smtClean="0"/>
              <a:t>rule_context_with_id_tag</a:t>
            </a:r>
            <a:r>
              <a:rPr lang="en-US" sz="1800" dirty="0" smtClean="0"/>
              <a:t>&lt;ID&gt;&gt;(</a:t>
            </a:r>
            <a:r>
              <a:rPr lang="en-US" sz="1800" dirty="0" err="1" smtClean="0"/>
              <a:t>r_context</a:t>
            </a:r>
            <a:r>
              <a:rPr lang="en-US" sz="1800" dirty="0" smtClean="0"/>
              <a:t>, context);</a:t>
            </a:r>
          </a:p>
          <a:p>
            <a:pPr>
              <a:buNone/>
            </a:pPr>
            <a:r>
              <a:rPr lang="en-US" sz="1800" dirty="0" smtClean="0"/>
              <a:t>    auto rule_ctx2 = </a:t>
            </a:r>
            <a:r>
              <a:rPr lang="en-US" sz="1800" dirty="0" err="1" smtClean="0"/>
              <a:t>make_context</a:t>
            </a:r>
            <a:r>
              <a:rPr lang="en-US" sz="1800" dirty="0" smtClean="0"/>
              <a:t>&lt;</a:t>
            </a:r>
            <a:r>
              <a:rPr lang="en-US" sz="1800" dirty="0" err="1" smtClean="0"/>
              <a:t>rule_context_tag</a:t>
            </a:r>
            <a:r>
              <a:rPr lang="en-US" sz="1800" dirty="0" smtClean="0"/>
              <a:t>&gt;(</a:t>
            </a:r>
            <a:r>
              <a:rPr lang="en-US" sz="1800" dirty="0" err="1" smtClean="0"/>
              <a:t>r_context</a:t>
            </a:r>
            <a:r>
              <a:rPr lang="en-US" sz="1800" dirty="0" smtClean="0"/>
              <a:t>, rule_ctx1);</a:t>
            </a:r>
          </a:p>
          <a:p>
            <a:pPr>
              <a:buNone/>
            </a:pPr>
            <a:r>
              <a:rPr lang="en-US" sz="1800" dirty="0" smtClean="0"/>
              <a:t>    auto </a:t>
            </a:r>
            <a:r>
              <a:rPr lang="en-US" sz="1800" dirty="0" err="1" smtClean="0"/>
              <a:t>this_context</a:t>
            </a:r>
            <a:r>
              <a:rPr lang="en-US" sz="1800" dirty="0" smtClean="0"/>
              <a:t> = </a:t>
            </a:r>
            <a:r>
              <a:rPr lang="en-US" sz="1800" dirty="0" err="1" smtClean="0"/>
              <a:t>make_context</a:t>
            </a:r>
            <a:r>
              <a:rPr lang="en-US" sz="1800" dirty="0" smtClean="0"/>
              <a:t>&lt;ID&gt;(*this, rule_ctx2);</a:t>
            </a:r>
          </a:p>
          <a:p>
            <a:pPr>
              <a:buNone/>
            </a:pPr>
            <a:endParaRPr lang="en-US" sz="1800" dirty="0" smtClean="0"/>
          </a:p>
          <a:p>
            <a:pPr>
              <a:buNone/>
            </a:pPr>
            <a:r>
              <a:rPr lang="en-US" sz="1800" dirty="0" smtClean="0"/>
              <a:t>    return detail::</a:t>
            </a:r>
            <a:r>
              <a:rPr lang="en-US" sz="1800" dirty="0" err="1" smtClean="0"/>
              <a:t>parse_rule</a:t>
            </a:r>
            <a:r>
              <a:rPr lang="en-US" sz="1800" dirty="0" smtClean="0"/>
              <a:t>&lt;</a:t>
            </a:r>
            <a:r>
              <a:rPr lang="en-US" sz="1800" dirty="0" err="1" smtClean="0"/>
              <a:t>attribute_type</a:t>
            </a:r>
            <a:r>
              <a:rPr lang="en-US" sz="1800" dirty="0" smtClean="0"/>
              <a:t>, ID&gt;::</a:t>
            </a:r>
            <a:r>
              <a:rPr lang="en-US" sz="1800" dirty="0" err="1" smtClean="0"/>
              <a:t>call_rule_definition</a:t>
            </a:r>
            <a:r>
              <a:rPr lang="en-US" sz="1800" dirty="0" smtClean="0"/>
              <a:t>(</a:t>
            </a:r>
          </a:p>
          <a:p>
            <a:pPr>
              <a:buNone/>
            </a:pPr>
            <a:r>
              <a:rPr lang="en-US" sz="1800" dirty="0" smtClean="0"/>
              <a:t>        </a:t>
            </a:r>
            <a:r>
              <a:rPr lang="en-US" sz="1800" dirty="0" err="1" smtClean="0"/>
              <a:t>rhs</a:t>
            </a:r>
            <a:r>
              <a:rPr lang="en-US" sz="1800" dirty="0" smtClean="0"/>
              <a:t>, name, first, last, </a:t>
            </a:r>
            <a:r>
              <a:rPr lang="en-US" sz="1800" dirty="0" err="1" smtClean="0"/>
              <a:t>this_context</a:t>
            </a:r>
            <a:r>
              <a:rPr lang="en-US" sz="1800" dirty="0" smtClean="0"/>
              <a:t>, </a:t>
            </a:r>
            <a:r>
              <a:rPr lang="en-US" sz="1800" dirty="0" err="1" smtClean="0"/>
              <a:t>attr</a:t>
            </a:r>
            <a:r>
              <a:rPr lang="en-US" sz="1800" dirty="0" smtClean="0"/>
              <a:t>, </a:t>
            </a:r>
            <a:r>
              <a:rPr lang="en-US" sz="1800" dirty="0" err="1" smtClean="0"/>
              <a:t>r_context.attr_ptr</a:t>
            </a:r>
            <a:r>
              <a:rPr lang="en-US" sz="1800" dirty="0" smtClean="0"/>
              <a:t>);</a:t>
            </a:r>
          </a:p>
          <a:p>
            <a:pPr>
              <a:buNone/>
            </a:pPr>
            <a:r>
              <a:rPr lang="en-US" sz="1800" dirty="0" smtClean="0"/>
              <a:t>}</a:t>
            </a:r>
          </a:p>
          <a:p>
            <a:pPr>
              <a:buNone/>
            </a:pPr>
            <a:endParaRPr lang="en-US" sz="1800" dirty="0"/>
          </a:p>
        </p:txBody>
      </p:sp>
    </p:spTree>
  </p:cSld>
  <p:clrMapOvr>
    <a:masterClrMapping/>
  </p:clrMapOvr>
  <p:transition>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a:t>call_rule_definition</a:t>
            </a:r>
            <a:endParaRPr lang="en-US" dirty="0"/>
          </a:p>
        </p:txBody>
      </p:sp>
      <p:sp>
        <p:nvSpPr>
          <p:cNvPr id="3" name="Text Placeholder 2"/>
          <p:cNvSpPr>
            <a:spLocks noGrp="1"/>
          </p:cNvSpPr>
          <p:nvPr>
            <p:ph type="body" sz="quarter" idx="10"/>
          </p:nvPr>
        </p:nvSpPr>
        <p:spPr>
          <a:xfrm>
            <a:off x="381000" y="1066800"/>
            <a:ext cx="8382000" cy="4013406"/>
          </a:xfrm>
        </p:spPr>
        <p:txBody>
          <a:bodyPr/>
          <a:lstStyle/>
          <a:p>
            <a:pPr>
              <a:buNone/>
            </a:pPr>
            <a:r>
              <a:rPr lang="en-US" sz="1600" dirty="0" smtClean="0"/>
              <a:t>template &lt;</a:t>
            </a:r>
            <a:r>
              <a:rPr lang="en-US" sz="1600" dirty="0" err="1" smtClean="0"/>
              <a:t>typename</a:t>
            </a:r>
            <a:r>
              <a:rPr lang="en-US" sz="1600" dirty="0" smtClean="0"/>
              <a:t> RHS, </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a:t>
            </a:r>
          </a:p>
          <a:p>
            <a:pPr>
              <a:buNone/>
            </a:pPr>
            <a:r>
              <a:rPr lang="en-US" sz="1600" dirty="0" smtClean="0"/>
              <a:t>    , </a:t>
            </a:r>
            <a:r>
              <a:rPr lang="en-US" sz="1600" dirty="0" err="1" smtClean="0"/>
              <a:t>typename</a:t>
            </a:r>
            <a:r>
              <a:rPr lang="en-US" sz="1600" dirty="0" smtClean="0"/>
              <a:t> </a:t>
            </a:r>
            <a:r>
              <a:rPr lang="en-US" sz="1600" dirty="0" err="1" smtClean="0"/>
              <a:t>ActualAttribute</a:t>
            </a:r>
            <a:r>
              <a:rPr lang="en-US" sz="1600" dirty="0" smtClean="0"/>
              <a:t>, </a:t>
            </a:r>
            <a:r>
              <a:rPr lang="en-US" sz="1600" dirty="0" err="1" smtClean="0"/>
              <a:t>typename</a:t>
            </a:r>
            <a:r>
              <a:rPr lang="en-US" sz="1600" dirty="0" smtClean="0"/>
              <a:t> </a:t>
            </a:r>
            <a:r>
              <a:rPr lang="en-US" sz="1600" dirty="0" err="1" smtClean="0"/>
              <a:t>AttributePtr</a:t>
            </a:r>
            <a:r>
              <a:rPr lang="en-US" sz="1600" dirty="0" smtClean="0"/>
              <a:t>&gt;</a:t>
            </a:r>
          </a:p>
          <a:p>
            <a:pPr>
              <a:buNone/>
            </a:pPr>
            <a:r>
              <a:rPr lang="en-US" sz="1600" dirty="0" smtClean="0"/>
              <a:t>static </a:t>
            </a:r>
            <a:r>
              <a:rPr lang="en-US" sz="1600" dirty="0" err="1" smtClean="0"/>
              <a:t>bool</a:t>
            </a:r>
            <a:r>
              <a:rPr lang="en-US" sz="1600" dirty="0" smtClean="0"/>
              <a:t> </a:t>
            </a:r>
            <a:r>
              <a:rPr lang="en-US" sz="1600" dirty="0" err="1" smtClean="0"/>
              <a:t>call_rule_definition</a:t>
            </a:r>
            <a:r>
              <a:rPr lang="en-US" sz="1600" dirty="0" smtClean="0"/>
              <a:t>(</a:t>
            </a:r>
          </a:p>
          <a:p>
            <a:pPr>
              <a:buNone/>
            </a:pPr>
            <a:r>
              <a:rPr lang="en-US" sz="1600" dirty="0" smtClean="0"/>
              <a:t>    RHS const&amp; </a:t>
            </a:r>
            <a:r>
              <a:rPr lang="en-US" sz="1600" dirty="0" err="1" smtClean="0"/>
              <a:t>rhs</a:t>
            </a:r>
            <a:endParaRPr lang="en-US" sz="1600" dirty="0" smtClean="0"/>
          </a:p>
          <a:p>
            <a:pPr>
              <a:buNone/>
            </a:pPr>
            <a:r>
              <a:rPr lang="en-US" sz="1600" dirty="0" smtClean="0"/>
              <a:t>  , char const* </a:t>
            </a:r>
            <a:r>
              <a:rPr lang="en-US" sz="1600" dirty="0" err="1" smtClean="0"/>
              <a:t>rule_name</a:t>
            </a:r>
            <a:endParaRPr lang="en-US" sz="1600" dirty="0" smtClean="0"/>
          </a:p>
          <a:p>
            <a:pPr>
              <a:buNone/>
            </a:pPr>
            <a:r>
              <a:rPr lang="en-US" sz="1600" dirty="0" smtClean="0"/>
              <a:t>  ,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
            </a:r>
            <a:r>
              <a:rPr lang="en-US" sz="1600" dirty="0" err="1" smtClean="0"/>
              <a:t>ActualAttribute</a:t>
            </a:r>
            <a:r>
              <a:rPr lang="en-US" sz="1600" dirty="0" smtClean="0"/>
              <a:t>&amp; </a:t>
            </a:r>
            <a:r>
              <a:rPr lang="en-US" sz="1600" dirty="0" err="1" smtClean="0"/>
              <a:t>attr</a:t>
            </a:r>
            <a:r>
              <a:rPr lang="en-US" sz="1600" dirty="0" smtClean="0"/>
              <a:t>, </a:t>
            </a:r>
            <a:r>
              <a:rPr lang="en-US" sz="1600" dirty="0" err="1" smtClean="0"/>
              <a:t>AttributePtr</a:t>
            </a:r>
            <a:r>
              <a:rPr lang="en-US" sz="1600" dirty="0" smtClean="0"/>
              <a:t>*&amp; </a:t>
            </a:r>
            <a:r>
              <a:rPr lang="en-US" sz="1600" dirty="0" err="1" smtClean="0"/>
              <a:t>attr_ptr</a:t>
            </a:r>
            <a:r>
              <a:rPr lang="en-US" sz="1600" dirty="0" smtClean="0"/>
              <a:t>)</a:t>
            </a:r>
          </a:p>
          <a:p>
            <a:pPr>
              <a:buNone/>
            </a:pPr>
            <a:r>
              <a:rPr lang="en-US" sz="1600" dirty="0" smtClean="0"/>
              <a:t>{</a:t>
            </a:r>
          </a:p>
          <a:p>
            <a:pPr>
              <a:buNone/>
            </a:pPr>
            <a:r>
              <a:rPr lang="en-US" sz="1600" dirty="0" smtClean="0"/>
              <a:t>    </a:t>
            </a:r>
            <a:r>
              <a:rPr lang="en-US" sz="1600" dirty="0" err="1" smtClean="0"/>
              <a:t>typedef</a:t>
            </a:r>
            <a:r>
              <a:rPr lang="en-US" sz="1600" dirty="0" smtClean="0"/>
              <a:t> traits::</a:t>
            </a:r>
            <a:r>
              <a:rPr lang="en-US" sz="1600" dirty="0" err="1" smtClean="0"/>
              <a:t>make_attribute</a:t>
            </a:r>
            <a:r>
              <a:rPr lang="en-US" sz="1600" dirty="0" smtClean="0"/>
              <a:t>&lt;Attribute, </a:t>
            </a:r>
            <a:r>
              <a:rPr lang="en-US" sz="1600" dirty="0" err="1" smtClean="0"/>
              <a:t>ActualAttribute</a:t>
            </a:r>
            <a:r>
              <a:rPr lang="en-US" sz="1600" dirty="0" smtClean="0"/>
              <a:t>&gt; </a:t>
            </a:r>
            <a:r>
              <a:rPr lang="en-US" sz="1600" dirty="0" err="1" smtClean="0"/>
              <a:t>make_attribute</a:t>
            </a:r>
            <a:r>
              <a:rPr lang="en-US" sz="1600" dirty="0" smtClean="0"/>
              <a:t>;</a:t>
            </a:r>
          </a:p>
          <a:p>
            <a:pPr>
              <a:buNone/>
            </a:pPr>
            <a:endParaRPr lang="en-US" sz="1600" dirty="0" smtClean="0"/>
          </a:p>
          <a:p>
            <a:pPr>
              <a:buNone/>
            </a:pPr>
            <a:r>
              <a:rPr lang="en-US" sz="1600" dirty="0" smtClean="0"/>
              <a:t>    // do down-stream transformation, provides attribute for</a:t>
            </a:r>
          </a:p>
          <a:p>
            <a:pPr>
              <a:buNone/>
            </a:pPr>
            <a:r>
              <a:rPr lang="en-US" sz="1600" dirty="0" smtClean="0"/>
              <a:t>    // </a:t>
            </a:r>
            <a:r>
              <a:rPr lang="en-US" sz="1600" dirty="0" err="1" smtClean="0"/>
              <a:t>rhs</a:t>
            </a:r>
            <a:r>
              <a:rPr lang="en-US" sz="1600" dirty="0" smtClean="0"/>
              <a:t> parser</a:t>
            </a:r>
          </a:p>
          <a:p>
            <a:pPr>
              <a:buNone/>
            </a:pPr>
            <a:r>
              <a:rPr lang="en-US" sz="1600" dirty="0" smtClean="0"/>
              <a:t>    </a:t>
            </a:r>
            <a:r>
              <a:rPr lang="en-US" sz="1600" dirty="0" err="1" smtClean="0"/>
              <a:t>typedef</a:t>
            </a:r>
            <a:r>
              <a:rPr lang="en-US" sz="1600" dirty="0" smtClean="0"/>
              <a:t> traits::</a:t>
            </a:r>
            <a:r>
              <a:rPr lang="en-US" sz="1600" dirty="0" err="1" smtClean="0"/>
              <a:t>transform_attribute</a:t>
            </a:r>
            <a:r>
              <a:rPr lang="en-US" sz="1600" dirty="0" smtClean="0"/>
              <a:t>&lt;</a:t>
            </a:r>
          </a:p>
          <a:p>
            <a:pPr>
              <a:buNone/>
            </a:pPr>
            <a:r>
              <a:rPr lang="en-US" sz="1600" dirty="0" smtClean="0"/>
              <a:t>        </a:t>
            </a:r>
            <a:r>
              <a:rPr lang="en-US" sz="1600" dirty="0" err="1" smtClean="0"/>
              <a:t>typename</a:t>
            </a:r>
            <a:r>
              <a:rPr lang="en-US" sz="1600" dirty="0" smtClean="0"/>
              <a:t> </a:t>
            </a:r>
            <a:r>
              <a:rPr lang="en-US" sz="1600" dirty="0" err="1" smtClean="0"/>
              <a:t>make_attribute</a:t>
            </a:r>
            <a:r>
              <a:rPr lang="en-US" sz="1600" dirty="0" smtClean="0"/>
              <a:t>::type, Attribute, </a:t>
            </a:r>
            <a:r>
              <a:rPr lang="en-US" sz="1600" dirty="0" err="1" smtClean="0"/>
              <a:t>parser_id</a:t>
            </a:r>
            <a:r>
              <a:rPr lang="en-US" sz="1600" dirty="0" smtClean="0"/>
              <a:t>&gt;</a:t>
            </a:r>
          </a:p>
          <a:p>
            <a:pPr>
              <a:buNone/>
            </a:pPr>
            <a:r>
              <a:rPr lang="en-US" sz="1600" dirty="0" smtClean="0"/>
              <a:t>    transform;</a:t>
            </a:r>
          </a:p>
        </p:txBody>
      </p:sp>
      <p:sp>
        <p:nvSpPr>
          <p:cNvPr id="4" name="TextBox 3"/>
          <p:cNvSpPr txBox="1"/>
          <p:nvPr/>
        </p:nvSpPr>
        <p:spPr>
          <a:xfrm>
            <a:off x="3505200" y="5562600"/>
            <a:ext cx="1946238" cy="523220"/>
          </a:xfrm>
          <a:prstGeom prst="rect">
            <a:avLst/>
          </a:prstGeom>
          <a:noFill/>
        </p:spPr>
        <p:txBody>
          <a:bodyPr wrap="none" rtlCol="0">
            <a:spAutoFit/>
          </a:bodyPr>
          <a:lstStyle/>
          <a:p>
            <a:r>
              <a:rPr lang="en-US" sz="2800" dirty="0" smtClean="0">
                <a:solidFill>
                  <a:srgbClr val="FF0000"/>
                </a:solidFill>
              </a:rPr>
              <a:t>Continued…</a:t>
            </a:r>
            <a:endParaRPr lang="en-US" sz="28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a:t>call_rule_definition</a:t>
            </a:r>
            <a:endParaRPr lang="en-US" dirty="0"/>
          </a:p>
        </p:txBody>
      </p:sp>
      <p:sp>
        <p:nvSpPr>
          <p:cNvPr id="3" name="Text Placeholder 2"/>
          <p:cNvSpPr>
            <a:spLocks noGrp="1"/>
          </p:cNvSpPr>
          <p:nvPr>
            <p:ph type="body" sz="quarter" idx="10"/>
          </p:nvPr>
        </p:nvSpPr>
        <p:spPr>
          <a:xfrm>
            <a:off x="381000" y="1066800"/>
            <a:ext cx="8382000" cy="4555093"/>
          </a:xfrm>
        </p:spPr>
        <p:txBody>
          <a:bodyPr/>
          <a:lstStyle/>
          <a:p>
            <a:pPr>
              <a:buNone/>
            </a:pPr>
            <a:r>
              <a:rPr lang="en-US" sz="1600" dirty="0" smtClean="0"/>
              <a:t>    </a:t>
            </a:r>
            <a:r>
              <a:rPr lang="en-US" sz="1600" dirty="0" err="1" smtClean="0"/>
              <a:t>typedef</a:t>
            </a:r>
            <a:r>
              <a:rPr lang="en-US" sz="1600" dirty="0" smtClean="0"/>
              <a:t> </a:t>
            </a:r>
            <a:r>
              <a:rPr lang="en-US" sz="1600" dirty="0" err="1" smtClean="0"/>
              <a:t>typename</a:t>
            </a:r>
            <a:r>
              <a:rPr lang="en-US" sz="1600" dirty="0" smtClean="0"/>
              <a:t> </a:t>
            </a:r>
            <a:r>
              <a:rPr lang="en-US" sz="1600" dirty="0" err="1" smtClean="0"/>
              <a:t>make_attribute</a:t>
            </a:r>
            <a:r>
              <a:rPr lang="en-US" sz="1600" dirty="0" smtClean="0"/>
              <a:t>::</a:t>
            </a:r>
            <a:r>
              <a:rPr lang="en-US" sz="1600" dirty="0" err="1" smtClean="0"/>
              <a:t>value_type</a:t>
            </a:r>
            <a:r>
              <a:rPr lang="en-US" sz="1600" dirty="0" smtClean="0"/>
              <a:t> </a:t>
            </a:r>
            <a:r>
              <a:rPr lang="en-US" sz="1600" dirty="0" err="1" smtClean="0"/>
              <a:t>value_type</a:t>
            </a: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typename</a:t>
            </a:r>
            <a:r>
              <a:rPr lang="en-US" sz="1600" dirty="0" smtClean="0"/>
              <a:t> transform::type </a:t>
            </a:r>
            <a:r>
              <a:rPr lang="en-US" sz="1600" dirty="0" err="1" smtClean="0"/>
              <a:t>transform_attr</a:t>
            </a:r>
            <a:r>
              <a:rPr lang="en-US" sz="1600" dirty="0" smtClean="0"/>
              <a:t>;</a:t>
            </a:r>
          </a:p>
          <a:p>
            <a:pPr>
              <a:buNone/>
            </a:pPr>
            <a:r>
              <a:rPr lang="en-US" sz="1600" dirty="0" smtClean="0"/>
              <a:t>    </a:t>
            </a:r>
            <a:r>
              <a:rPr lang="en-US" sz="1600" dirty="0" err="1" smtClean="0"/>
              <a:t>value_type</a:t>
            </a:r>
            <a:r>
              <a:rPr lang="en-US" sz="1600" dirty="0" smtClean="0"/>
              <a:t> </a:t>
            </a:r>
            <a:r>
              <a:rPr lang="en-US" sz="1600" dirty="0" err="1" smtClean="0"/>
              <a:t>made_attr</a:t>
            </a:r>
            <a:r>
              <a:rPr lang="en-US" sz="1600" dirty="0" smtClean="0"/>
              <a:t> = </a:t>
            </a:r>
            <a:r>
              <a:rPr lang="en-US" sz="1600" dirty="0" err="1" smtClean="0"/>
              <a:t>make_attribute</a:t>
            </a:r>
            <a:r>
              <a:rPr lang="en-US" sz="1600" dirty="0" smtClean="0"/>
              <a:t>::call(</a:t>
            </a:r>
            <a:r>
              <a:rPr lang="en-US" sz="1600" dirty="0" err="1" smtClean="0"/>
              <a:t>attr</a:t>
            </a:r>
            <a:r>
              <a:rPr lang="en-US" sz="1600" dirty="0" smtClean="0"/>
              <a:t>);</a:t>
            </a:r>
          </a:p>
          <a:p>
            <a:pPr>
              <a:buNone/>
            </a:pPr>
            <a:r>
              <a:rPr lang="en-US" sz="1600" dirty="0" smtClean="0"/>
              <a:t>    </a:t>
            </a:r>
            <a:r>
              <a:rPr lang="en-US" sz="1600" dirty="0" err="1" smtClean="0"/>
              <a:t>transform_attr</a:t>
            </a:r>
            <a:r>
              <a:rPr lang="en-US" sz="1600" dirty="0" smtClean="0"/>
              <a:t> </a:t>
            </a:r>
            <a:r>
              <a:rPr lang="en-US" sz="1600" dirty="0" err="1" smtClean="0"/>
              <a:t>attr</a:t>
            </a:r>
            <a:r>
              <a:rPr lang="en-US" sz="1600" dirty="0" smtClean="0"/>
              <a:t>_ = transform::pre(</a:t>
            </a:r>
            <a:r>
              <a:rPr lang="en-US" sz="1600" dirty="0" err="1" smtClean="0"/>
              <a:t>made_attr</a:t>
            </a:r>
            <a:r>
              <a:rPr lang="en-US" sz="1600" dirty="0" smtClean="0"/>
              <a:t>);</a:t>
            </a:r>
          </a:p>
          <a:p>
            <a:pPr>
              <a:buNone/>
            </a:pPr>
            <a:endParaRPr lang="en-US" sz="1600" dirty="0" smtClean="0"/>
          </a:p>
          <a:p>
            <a:pPr>
              <a:buNone/>
            </a:pPr>
            <a:r>
              <a:rPr lang="en-US" sz="1600" dirty="0" smtClean="0"/>
              <a:t>    </a:t>
            </a:r>
            <a:r>
              <a:rPr lang="en-US" sz="1600" dirty="0" err="1" smtClean="0"/>
              <a:t>attr_pointer_scope</a:t>
            </a:r>
            <a:r>
              <a:rPr lang="en-US" sz="1600" dirty="0" smtClean="0"/>
              <a:t>&lt;</a:t>
            </a:r>
            <a:r>
              <a:rPr lang="en-US" sz="1600" dirty="0" err="1" smtClean="0"/>
              <a:t>typename</a:t>
            </a:r>
            <a:r>
              <a:rPr lang="en-US" sz="1600" dirty="0" smtClean="0"/>
              <a:t> </a:t>
            </a:r>
            <a:r>
              <a:rPr lang="en-US" sz="1600" dirty="0" err="1" smtClean="0"/>
              <a:t>remove_reference</a:t>
            </a:r>
            <a:r>
              <a:rPr lang="en-US" sz="1600" dirty="0" smtClean="0"/>
              <a:t>&lt;</a:t>
            </a:r>
            <a:r>
              <a:rPr lang="en-US" sz="1600" dirty="0" err="1" smtClean="0"/>
              <a:t>transform_attr</a:t>
            </a:r>
            <a:r>
              <a:rPr lang="en-US" sz="1600" dirty="0" smtClean="0"/>
              <a:t>&gt;::type&gt;</a:t>
            </a:r>
          </a:p>
          <a:p>
            <a:pPr>
              <a:buNone/>
            </a:pPr>
            <a:r>
              <a:rPr lang="en-US" sz="1600" dirty="0" smtClean="0"/>
              <a:t>        </a:t>
            </a:r>
            <a:r>
              <a:rPr lang="en-US" sz="1600" dirty="0" err="1" smtClean="0"/>
              <a:t>attr_scope</a:t>
            </a:r>
            <a:r>
              <a:rPr lang="en-US" sz="1600" dirty="0" smtClean="0"/>
              <a:t>(</a:t>
            </a:r>
            <a:r>
              <a:rPr lang="en-US" sz="1600" dirty="0" err="1" smtClean="0"/>
              <a:t>attr_ptr</a:t>
            </a:r>
            <a:r>
              <a:rPr lang="en-US" sz="1600" dirty="0" smtClean="0"/>
              <a:t>, boost::</a:t>
            </a:r>
            <a:r>
              <a:rPr lang="en-US" sz="1600" dirty="0" err="1" smtClean="0"/>
              <a:t>addressof</a:t>
            </a:r>
            <a:r>
              <a:rPr lang="en-US" sz="1600" dirty="0" smtClean="0"/>
              <a:t>(</a:t>
            </a:r>
            <a:r>
              <a:rPr lang="en-US" sz="1600" dirty="0" err="1" smtClean="0"/>
              <a:t>attr</a:t>
            </a:r>
            <a:r>
              <a:rPr lang="en-US" sz="1600" dirty="0" smtClean="0"/>
              <a:t>_));</a:t>
            </a:r>
          </a:p>
          <a:p>
            <a:pPr>
              <a:buNone/>
            </a:pPr>
            <a:r>
              <a:rPr lang="en-US" sz="1600" dirty="0" smtClean="0"/>
              <a:t>    if (</a:t>
            </a:r>
            <a:r>
              <a:rPr lang="en-US" sz="1600" dirty="0" err="1" smtClean="0"/>
              <a:t>parse_rhs</a:t>
            </a:r>
            <a:r>
              <a:rPr lang="en-US" sz="1600" dirty="0" smtClean="0"/>
              <a:t>(</a:t>
            </a:r>
            <a:r>
              <a:rPr lang="en-US" sz="1600" dirty="0" err="1" smtClean="0"/>
              <a:t>rhs</a:t>
            </a:r>
            <a:r>
              <a:rPr lang="en-US" sz="1600" dirty="0" smtClean="0"/>
              <a:t>, first, last, context, </a:t>
            </a:r>
            <a:r>
              <a:rPr lang="en-US" sz="1600" dirty="0" err="1" smtClean="0"/>
              <a:t>attr</a:t>
            </a:r>
            <a:r>
              <a:rPr lang="en-US" sz="1600" dirty="0" smtClean="0"/>
              <a:t>_))</a:t>
            </a:r>
          </a:p>
          <a:p>
            <a:pPr>
              <a:buNone/>
            </a:pPr>
            <a:r>
              <a:rPr lang="en-US" sz="1600" dirty="0" smtClean="0"/>
              <a:t>    {</a:t>
            </a:r>
          </a:p>
          <a:p>
            <a:pPr>
              <a:buNone/>
            </a:pPr>
            <a:r>
              <a:rPr lang="en-US" sz="1600" dirty="0" smtClean="0"/>
              <a:t>        // do up-stream transformation, this integrates the results</a:t>
            </a:r>
          </a:p>
          <a:p>
            <a:pPr>
              <a:buNone/>
            </a:pPr>
            <a:r>
              <a:rPr lang="en-US" sz="1600" dirty="0" smtClean="0"/>
              <a:t>        // back into the original attribute value, if appropriate</a:t>
            </a:r>
          </a:p>
          <a:p>
            <a:pPr>
              <a:buNone/>
            </a:pPr>
            <a:r>
              <a:rPr lang="en-US" sz="1600" dirty="0" smtClean="0"/>
              <a:t>        traits::</a:t>
            </a:r>
            <a:r>
              <a:rPr lang="en-US" sz="1600" dirty="0" err="1" smtClean="0"/>
              <a:t>post_transform</a:t>
            </a:r>
            <a:r>
              <a:rPr lang="en-US" sz="1600" dirty="0" smtClean="0"/>
              <a:t>(</a:t>
            </a:r>
            <a:r>
              <a:rPr lang="en-US" sz="1600" dirty="0" err="1" smtClean="0"/>
              <a:t>attr</a:t>
            </a:r>
            <a:r>
              <a:rPr lang="en-US" sz="1600" dirty="0" smtClean="0"/>
              <a:t>, </a:t>
            </a:r>
            <a:r>
              <a:rPr lang="en-US" sz="1600" dirty="0" err="1" smtClean="0"/>
              <a:t>attr</a:t>
            </a:r>
            <a:r>
              <a:rPr lang="en-US" sz="1600" dirty="0" smtClean="0"/>
              <a:t>_);</a:t>
            </a:r>
          </a:p>
          <a:p>
            <a:pPr>
              <a:buNone/>
            </a:pPr>
            <a:endParaRPr lang="en-US" sz="1600" dirty="0" smtClean="0"/>
          </a:p>
          <a:p>
            <a:pPr>
              <a:buNone/>
            </a:pPr>
            <a:r>
              <a:rPr lang="en-US" sz="1600" dirty="0" smtClean="0"/>
              <a:t>        return true;</a:t>
            </a:r>
          </a:p>
          <a:p>
            <a:pPr>
              <a:buNone/>
            </a:pPr>
            <a:r>
              <a:rPr lang="en-US" sz="1600" dirty="0" smtClean="0"/>
              <a:t>    }</a:t>
            </a:r>
          </a:p>
          <a:p>
            <a:pPr>
              <a:buNone/>
            </a:pPr>
            <a:r>
              <a:rPr lang="en-US" sz="1600" dirty="0" smtClean="0"/>
              <a:t>    return false;</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a:t>
            </a:r>
            <a:endParaRPr lang="en-US" dirty="0"/>
          </a:p>
        </p:txBody>
      </p:sp>
      <p:sp>
        <p:nvSpPr>
          <p:cNvPr id="3" name="Text Placeholder 2"/>
          <p:cNvSpPr>
            <a:spLocks noGrp="1"/>
          </p:cNvSpPr>
          <p:nvPr>
            <p:ph type="body" sz="quarter" idx="10"/>
          </p:nvPr>
        </p:nvSpPr>
        <p:spPr>
          <a:xfrm>
            <a:off x="381000" y="838200"/>
            <a:ext cx="8382000" cy="6114776"/>
          </a:xfrm>
        </p:spPr>
        <p:txBody>
          <a:bodyPr/>
          <a:lstStyle/>
          <a:p>
            <a:pPr>
              <a:buNone/>
            </a:pPr>
            <a:r>
              <a:rPr lang="en-US" sz="1800" dirty="0" smtClean="0"/>
              <a:t>template &lt;</a:t>
            </a:r>
            <a:r>
              <a:rPr lang="en-US" sz="1800" dirty="0" err="1" smtClean="0"/>
              <a:t>typename</a:t>
            </a:r>
            <a:r>
              <a:rPr lang="en-US" sz="1800" dirty="0" smtClean="0"/>
              <a:t> ID, </a:t>
            </a:r>
            <a:r>
              <a:rPr lang="en-US" sz="1800" dirty="0" err="1" smtClean="0"/>
              <a:t>typename</a:t>
            </a:r>
            <a:r>
              <a:rPr lang="en-US" sz="1800" dirty="0" smtClean="0"/>
              <a:t> Attribute = </a:t>
            </a:r>
            <a:r>
              <a:rPr lang="en-US" sz="1800" dirty="0" err="1" smtClean="0"/>
              <a:t>unused_type</a:t>
            </a:r>
            <a:r>
              <a:rPr lang="en-US" sz="1800" dirty="0" smtClean="0"/>
              <a:t>&gt;</a:t>
            </a:r>
          </a:p>
          <a:p>
            <a:pPr>
              <a:buNone/>
            </a:pPr>
            <a:r>
              <a:rPr lang="en-US" sz="1800" dirty="0" err="1" smtClean="0"/>
              <a:t>struct</a:t>
            </a:r>
            <a:r>
              <a:rPr lang="en-US" sz="1800" dirty="0" smtClean="0"/>
              <a:t> rule : parser&lt;rule&lt;ID, Attribute&gt;&gt;</a:t>
            </a:r>
          </a:p>
          <a:p>
            <a:pPr>
              <a:buNone/>
            </a:pPr>
            <a:r>
              <a:rPr lang="en-US" sz="1800" dirty="0" smtClean="0"/>
              <a:t>{</a:t>
            </a:r>
          </a:p>
          <a:p>
            <a:pPr>
              <a:buNone/>
            </a:pPr>
            <a:r>
              <a:rPr lang="en-US" sz="1800" dirty="0" smtClean="0"/>
              <a:t>    </a:t>
            </a:r>
            <a:r>
              <a:rPr lang="en-US" sz="1800" dirty="0" err="1" smtClean="0"/>
              <a:t>typedef</a:t>
            </a:r>
            <a:r>
              <a:rPr lang="en-US" sz="1800" dirty="0" smtClean="0"/>
              <a:t> ID </a:t>
            </a:r>
            <a:r>
              <a:rPr lang="en-US" sz="1800" dirty="0" err="1" smtClean="0"/>
              <a:t>id</a:t>
            </a:r>
            <a:r>
              <a:rPr lang="en-US" sz="1800" dirty="0" smtClean="0"/>
              <a:t>;</a:t>
            </a:r>
          </a:p>
          <a:p>
            <a:pPr>
              <a:buNone/>
            </a:pPr>
            <a:r>
              <a:rPr lang="en-US" sz="1800" dirty="0" smtClean="0"/>
              <a:t>    </a:t>
            </a:r>
            <a:r>
              <a:rPr lang="en-US" sz="1800" dirty="0" err="1" smtClean="0"/>
              <a:t>typedef</a:t>
            </a:r>
            <a:r>
              <a:rPr lang="en-US" sz="1800" dirty="0" smtClean="0"/>
              <a:t> Attribute </a:t>
            </a:r>
            <a:r>
              <a:rPr lang="en-US" sz="1800" dirty="0" err="1" smtClean="0"/>
              <a:t>attribute_type</a:t>
            </a:r>
            <a:r>
              <a:rPr lang="en-US" sz="1800" dirty="0" smtClean="0"/>
              <a:t>;</a:t>
            </a:r>
          </a:p>
          <a:p>
            <a:pPr>
              <a:buNone/>
            </a:pPr>
            <a:r>
              <a:rPr lang="en-US" sz="1800" dirty="0" smtClean="0"/>
              <a:t>    static </a:t>
            </a:r>
            <a:r>
              <a:rPr lang="en-US" sz="1800" dirty="0" err="1" smtClean="0"/>
              <a:t>bool</a:t>
            </a:r>
            <a:r>
              <a:rPr lang="en-US" sz="1800" dirty="0" smtClean="0"/>
              <a:t> const </a:t>
            </a:r>
            <a:r>
              <a:rPr lang="en-US" sz="1800" dirty="0" err="1" smtClean="0"/>
              <a:t>has_attribute</a:t>
            </a:r>
            <a:r>
              <a:rPr lang="en-US" sz="1800" dirty="0" smtClean="0"/>
              <a:t> = !</a:t>
            </a:r>
            <a:r>
              <a:rPr lang="en-US" sz="1800" dirty="0" err="1" smtClean="0"/>
              <a:t>is_same</a:t>
            </a:r>
            <a:r>
              <a:rPr lang="en-US" sz="1800" dirty="0" smtClean="0"/>
              <a:t>&lt;Attribute, </a:t>
            </a:r>
            <a:r>
              <a:rPr lang="en-US" sz="1800" dirty="0" err="1" smtClean="0"/>
              <a:t>unused_type</a:t>
            </a:r>
            <a:r>
              <a:rPr lang="en-US" sz="1800" dirty="0" smtClean="0"/>
              <a:t>&gt;::value;</a:t>
            </a:r>
          </a:p>
          <a:p>
            <a:pPr>
              <a:buNone/>
            </a:pPr>
            <a:r>
              <a:rPr lang="en-US" sz="1800" dirty="0" smtClean="0"/>
              <a:t>    static </a:t>
            </a:r>
            <a:r>
              <a:rPr lang="en-US" sz="1800" dirty="0" err="1" smtClean="0"/>
              <a:t>bool</a:t>
            </a:r>
            <a:r>
              <a:rPr lang="en-US" sz="1800" dirty="0" smtClean="0"/>
              <a:t> const </a:t>
            </a:r>
            <a:r>
              <a:rPr lang="en-US" sz="1800" dirty="0" err="1" smtClean="0"/>
              <a:t>handles_container</a:t>
            </a:r>
            <a:r>
              <a:rPr lang="en-US" sz="1800" dirty="0" smtClean="0"/>
              <a:t> = traits::</a:t>
            </a:r>
            <a:r>
              <a:rPr lang="en-US" sz="1800" dirty="0" err="1" smtClean="0"/>
              <a:t>is_container</a:t>
            </a:r>
            <a:r>
              <a:rPr lang="en-US" sz="1800" dirty="0" smtClean="0"/>
              <a:t>&lt;Attribute&gt;::value;</a:t>
            </a:r>
          </a:p>
          <a:p>
            <a:pPr>
              <a:buNone/>
            </a:pPr>
            <a:endParaRPr lang="en-US" sz="1800" dirty="0" smtClean="0"/>
          </a:p>
          <a:p>
            <a:pPr>
              <a:buNone/>
            </a:pPr>
            <a:r>
              <a:rPr lang="en-US" sz="1800" dirty="0" smtClean="0"/>
              <a:t>    rule(char const* name = "unnamed") : name(name) {}</a:t>
            </a:r>
          </a:p>
          <a:p>
            <a:pPr>
              <a:buNone/>
            </a:pPr>
            <a:endParaRPr lang="en-US" sz="1800" dirty="0" smtClean="0"/>
          </a:p>
          <a:p>
            <a:pPr>
              <a:buNone/>
            </a:pPr>
            <a:r>
              <a:rPr lang="en-US" sz="1800" dirty="0" smtClean="0"/>
              <a:t>    template &lt;</a:t>
            </a:r>
            <a:r>
              <a:rPr lang="en-US" sz="1800" dirty="0" err="1" smtClean="0"/>
              <a:t>typename</a:t>
            </a:r>
            <a:r>
              <a:rPr lang="en-US" sz="1800" dirty="0" smtClean="0"/>
              <a:t> RHS&gt;</a:t>
            </a:r>
          </a:p>
          <a:p>
            <a:pPr>
              <a:buNone/>
            </a:pPr>
            <a:r>
              <a:rPr lang="en-US" sz="1800" dirty="0" smtClean="0"/>
              <a:t>    </a:t>
            </a:r>
            <a:r>
              <a:rPr lang="en-US" sz="1800" dirty="0" err="1" smtClean="0"/>
              <a:t>rule_definition</a:t>
            </a:r>
            <a:r>
              <a:rPr lang="en-US" sz="1800" dirty="0" smtClean="0"/>
              <a:t>&lt;ID, </a:t>
            </a:r>
            <a:r>
              <a:rPr lang="en-US" sz="1800" dirty="0" err="1" smtClean="0"/>
              <a:t>typename</a:t>
            </a:r>
            <a:r>
              <a:rPr lang="en-US" sz="1800" dirty="0" smtClean="0"/>
              <a:t> extension::</a:t>
            </a:r>
            <a:r>
              <a:rPr lang="en-US" sz="1800" dirty="0" err="1" smtClean="0"/>
              <a:t>as_parser</a:t>
            </a:r>
            <a:r>
              <a:rPr lang="en-US" sz="1800" dirty="0" smtClean="0"/>
              <a:t>&lt;RHS&gt;::</a:t>
            </a:r>
            <a:r>
              <a:rPr lang="en-US" sz="1800" dirty="0" err="1" smtClean="0"/>
              <a:t>value_type</a:t>
            </a:r>
            <a:r>
              <a:rPr lang="en-US" sz="1800" dirty="0" smtClean="0"/>
              <a:t>, Attribute&gt;</a:t>
            </a:r>
          </a:p>
          <a:p>
            <a:pPr>
              <a:buNone/>
            </a:pPr>
            <a:r>
              <a:rPr lang="en-US" sz="1800" dirty="0" smtClean="0"/>
              <a:t>    operator=(RHS const&amp; </a:t>
            </a:r>
            <a:r>
              <a:rPr lang="en-US" sz="1800" dirty="0" err="1" smtClean="0"/>
              <a:t>rhs</a:t>
            </a:r>
            <a:r>
              <a:rPr lang="en-US" sz="1800" dirty="0" smtClean="0"/>
              <a:t>) const;</a:t>
            </a:r>
          </a:p>
          <a:p>
            <a:pPr>
              <a:buNone/>
            </a:pPr>
            <a:r>
              <a:rPr lang="en-US" sz="1800" dirty="0" smtClean="0"/>
              <a:t>    </a:t>
            </a:r>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Attribute_&gt;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Attribute_&amp; </a:t>
            </a:r>
            <a:r>
              <a:rPr lang="en-US" sz="1800" dirty="0" err="1" smtClean="0"/>
              <a:t>attr</a:t>
            </a:r>
            <a:r>
              <a:rPr lang="en-US" sz="1800" dirty="0" smtClean="0"/>
              <a:t>) const;</a:t>
            </a:r>
          </a:p>
          <a:p>
            <a:pPr>
              <a:buNone/>
            </a:pPr>
            <a:endParaRPr lang="en-US" sz="1800" dirty="0" smtClean="0"/>
          </a:p>
          <a:p>
            <a:pPr>
              <a:buNone/>
            </a:pPr>
            <a:r>
              <a:rPr lang="en-US" sz="1800" dirty="0" smtClean="0"/>
              <a:t>    char const* name;</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a:t>
            </a:r>
            <a:endParaRPr lang="en-US" dirty="0"/>
          </a:p>
        </p:txBody>
      </p:sp>
      <p:sp>
        <p:nvSpPr>
          <p:cNvPr id="3" name="Text Placeholder 2"/>
          <p:cNvSpPr>
            <a:spLocks noGrp="1"/>
          </p:cNvSpPr>
          <p:nvPr>
            <p:ph type="body" sz="quarter" idx="10"/>
          </p:nvPr>
        </p:nvSpPr>
        <p:spPr>
          <a:xfrm>
            <a:off x="381000" y="1295400"/>
            <a:ext cx="8382000" cy="3323987"/>
          </a:xfrm>
        </p:spPr>
        <p:txBody>
          <a:bodyPr/>
          <a:lstStyle/>
          <a:p>
            <a:pPr>
              <a:buNone/>
            </a:pPr>
            <a:r>
              <a:rPr lang="en-US" sz="2000" dirty="0" smtClean="0"/>
              <a:t>template &lt;</a:t>
            </a:r>
            <a:r>
              <a:rPr lang="en-US" sz="2000" dirty="0" err="1" smtClean="0"/>
              <a:t>typename</a:t>
            </a:r>
            <a:r>
              <a:rPr lang="en-US" sz="2000" dirty="0" smtClean="0"/>
              <a:t> RHS&gt;</a:t>
            </a:r>
          </a:p>
          <a:p>
            <a:pPr>
              <a:buNone/>
            </a:pPr>
            <a:r>
              <a:rPr lang="en-US" sz="2000" dirty="0" err="1" smtClean="0"/>
              <a:t>rule_definition</a:t>
            </a:r>
            <a:r>
              <a:rPr lang="en-US" sz="2000" dirty="0" smtClean="0"/>
              <a:t>&lt;ID, </a:t>
            </a:r>
            <a:r>
              <a:rPr lang="en-US" sz="2000" dirty="0" err="1" smtClean="0"/>
              <a:t>typename</a:t>
            </a:r>
            <a:r>
              <a:rPr lang="en-US" sz="2000" dirty="0" smtClean="0"/>
              <a:t> extension::</a:t>
            </a:r>
            <a:r>
              <a:rPr lang="en-US" sz="2000" dirty="0" err="1" smtClean="0"/>
              <a:t>as_parser</a:t>
            </a:r>
            <a:r>
              <a:rPr lang="en-US" sz="2000" dirty="0" smtClean="0"/>
              <a:t>&lt;RHS&gt;::</a:t>
            </a:r>
            <a:r>
              <a:rPr lang="en-US" sz="2000" dirty="0" err="1" smtClean="0"/>
              <a:t>value_type</a:t>
            </a:r>
            <a:r>
              <a:rPr lang="en-US" sz="2000" dirty="0" smtClean="0"/>
              <a:t>, Attribute&gt;</a:t>
            </a:r>
          </a:p>
          <a:p>
            <a:pPr>
              <a:buNone/>
            </a:pPr>
            <a:r>
              <a:rPr lang="en-US" sz="2000" dirty="0" smtClean="0"/>
              <a:t>operator=(RHS const&amp; </a:t>
            </a:r>
            <a:r>
              <a:rPr lang="en-US" sz="2000" dirty="0" err="1" smtClean="0"/>
              <a:t>rhs</a:t>
            </a:r>
            <a:r>
              <a:rPr lang="en-US" sz="2000" dirty="0" smtClean="0"/>
              <a:t>) const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rule_definition</a:t>
            </a:r>
            <a:r>
              <a:rPr lang="en-US" sz="2000" dirty="0" smtClean="0"/>
              <a:t>&lt;</a:t>
            </a:r>
          </a:p>
          <a:p>
            <a:pPr>
              <a:buNone/>
            </a:pPr>
            <a:r>
              <a:rPr lang="en-US" sz="2000" dirty="0" smtClean="0"/>
              <a:t>        ID, </a:t>
            </a:r>
            <a:r>
              <a:rPr lang="en-US" sz="2000" dirty="0" err="1" smtClean="0"/>
              <a:t>typename</a:t>
            </a:r>
            <a:r>
              <a:rPr lang="en-US" sz="2000" dirty="0" smtClean="0"/>
              <a:t> extension::</a:t>
            </a:r>
            <a:r>
              <a:rPr lang="en-US" sz="2000" dirty="0" err="1" smtClean="0"/>
              <a:t>as_parser</a:t>
            </a:r>
            <a:r>
              <a:rPr lang="en-US" sz="2000" dirty="0" smtClean="0"/>
              <a:t>&lt;RHS&gt;::</a:t>
            </a:r>
            <a:r>
              <a:rPr lang="en-US" sz="2000" dirty="0" err="1" smtClean="0"/>
              <a:t>value_type</a:t>
            </a:r>
            <a:r>
              <a:rPr lang="en-US" sz="2000" dirty="0" smtClean="0"/>
              <a:t>, Attribute&gt;</a:t>
            </a:r>
          </a:p>
          <a:p>
            <a:pPr>
              <a:buNone/>
            </a:pPr>
            <a:r>
              <a:rPr lang="en-US" sz="2000" dirty="0" smtClean="0"/>
              <a:t>    </a:t>
            </a:r>
            <a:r>
              <a:rPr lang="en-US" sz="2000" dirty="0" err="1" smtClean="0"/>
              <a:t>result_type</a:t>
            </a:r>
            <a:r>
              <a:rPr lang="en-US" sz="2000" dirty="0" smtClean="0"/>
              <a:t>;</a:t>
            </a:r>
          </a:p>
          <a:p>
            <a:pPr>
              <a:buNone/>
            </a:pPr>
            <a:endParaRPr lang="en-US" sz="2000" dirty="0" smtClean="0"/>
          </a:p>
          <a:p>
            <a:pPr>
              <a:buNone/>
            </a:pPr>
            <a:r>
              <a:rPr lang="en-US" sz="2000" dirty="0" smtClean="0"/>
              <a:t>    return </a:t>
            </a:r>
            <a:r>
              <a:rPr lang="en-US" sz="2000" dirty="0" err="1" smtClean="0"/>
              <a:t>result_type</a:t>
            </a:r>
            <a:r>
              <a:rPr lang="en-US" sz="2000" dirty="0" smtClean="0"/>
              <a:t>(</a:t>
            </a:r>
            <a:r>
              <a:rPr lang="en-US" sz="2000" dirty="0" err="1" smtClean="0"/>
              <a:t>as_parser</a:t>
            </a:r>
            <a:r>
              <a:rPr lang="en-US" sz="2000" dirty="0" smtClean="0"/>
              <a:t>(</a:t>
            </a:r>
            <a:r>
              <a:rPr lang="en-US" sz="2000" dirty="0" err="1" smtClean="0"/>
              <a:t>rhs</a:t>
            </a:r>
            <a:r>
              <a:rPr lang="en-US" sz="2000" dirty="0" smtClean="0"/>
              <a:t>), name);</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a:t>
            </a:r>
            <a:endParaRPr lang="en-US" dirty="0"/>
          </a:p>
        </p:txBody>
      </p:sp>
      <p:sp>
        <p:nvSpPr>
          <p:cNvPr id="3" name="Text Placeholder 2"/>
          <p:cNvSpPr>
            <a:spLocks noGrp="1"/>
          </p:cNvSpPr>
          <p:nvPr>
            <p:ph type="body" sz="quarter" idx="10"/>
          </p:nvPr>
        </p:nvSpPr>
        <p:spPr>
          <a:xfrm>
            <a:off x="381000" y="1295400"/>
            <a:ext cx="8382000" cy="2985433"/>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Attribute_&gt;</a:t>
            </a:r>
          </a:p>
          <a:p>
            <a:pPr>
              <a:buNone/>
            </a:pP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Attribute_&amp; </a:t>
            </a:r>
            <a:r>
              <a:rPr lang="en-US" sz="2000" dirty="0" err="1" smtClean="0"/>
              <a:t>attr</a:t>
            </a:r>
            <a:r>
              <a:rPr lang="en-US" sz="2000" dirty="0" smtClean="0"/>
              <a:t>) const</a:t>
            </a:r>
          </a:p>
          <a:p>
            <a:pPr>
              <a:buNone/>
            </a:pPr>
            <a:r>
              <a:rPr lang="en-US" sz="2000" dirty="0" smtClean="0"/>
              <a:t>{</a:t>
            </a:r>
          </a:p>
          <a:p>
            <a:pPr>
              <a:buNone/>
            </a:pPr>
            <a:r>
              <a:rPr lang="en-US" sz="2000" dirty="0" smtClean="0"/>
              <a:t>    return detail::</a:t>
            </a:r>
            <a:r>
              <a:rPr lang="en-US" sz="2000" dirty="0" err="1" smtClean="0"/>
              <a:t>parse_rule</a:t>
            </a:r>
            <a:r>
              <a:rPr lang="en-US" sz="2000" dirty="0" smtClean="0"/>
              <a:t>&lt;</a:t>
            </a:r>
            <a:r>
              <a:rPr lang="en-US" sz="2000" dirty="0" err="1" smtClean="0"/>
              <a:t>attribute_type</a:t>
            </a:r>
            <a:r>
              <a:rPr lang="en-US" sz="2000" dirty="0" smtClean="0"/>
              <a:t>, ID&gt;::</a:t>
            </a:r>
            <a:r>
              <a:rPr lang="en-US" sz="2000" dirty="0" err="1" smtClean="0"/>
              <a:t>call_from_rule</a:t>
            </a:r>
            <a:r>
              <a:rPr lang="en-US" sz="2000" dirty="0" smtClean="0"/>
              <a:t>(</a:t>
            </a:r>
          </a:p>
          <a:p>
            <a:pPr>
              <a:buNone/>
            </a:pPr>
            <a:r>
              <a:rPr lang="en-US" sz="2000" dirty="0" smtClean="0"/>
              <a:t>        spirit::get&lt;ID&gt;(context), name</a:t>
            </a:r>
          </a:p>
          <a:p>
            <a:pPr>
              <a:buNone/>
            </a:pPr>
            <a:r>
              <a:rPr lang="en-US" sz="2000" dirty="0" smtClean="0"/>
              <a:t>      , first, last, context, </a:t>
            </a:r>
            <a:r>
              <a:rPr lang="en-US" sz="2000" dirty="0" err="1" smtClean="0"/>
              <a:t>attr</a:t>
            </a:r>
            <a:endParaRPr lang="en-US" sz="2000" dirty="0" smtClean="0"/>
          </a:p>
          <a:p>
            <a:pPr>
              <a:buNone/>
            </a:pPr>
            <a:r>
              <a:rPr lang="en-US" sz="2000" dirty="0" smtClean="0"/>
              <a:t>      , spirit::get&lt;</a:t>
            </a:r>
            <a:r>
              <a:rPr lang="en-US" sz="2000" dirty="0" err="1" smtClean="0"/>
              <a:t>rule_context_with_id_tag</a:t>
            </a:r>
            <a:r>
              <a:rPr lang="en-US" sz="2000" dirty="0" smtClean="0"/>
              <a:t>&lt;ID&gt;&gt;(context));</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a:t>
            </a:r>
            <a:endParaRPr lang="en-US" dirty="0"/>
          </a:p>
        </p:txBody>
      </p:sp>
      <p:sp>
        <p:nvSpPr>
          <p:cNvPr id="3" name="Text Placeholder 2"/>
          <p:cNvSpPr>
            <a:spLocks noGrp="1"/>
          </p:cNvSpPr>
          <p:nvPr>
            <p:ph type="body" sz="quarter" idx="10"/>
          </p:nvPr>
        </p:nvSpPr>
        <p:spPr>
          <a:xfrm>
            <a:off x="381000" y="1295400"/>
            <a:ext cx="8382000" cy="4678204"/>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RuleDef</a:t>
            </a:r>
            <a:r>
              <a:rPr lang="en-US" sz="2000" dirty="0" smtClean="0"/>
              <a:t>, </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a:t>
            </a:r>
          </a:p>
          <a:p>
            <a:pPr>
              <a:buNone/>
            </a:pPr>
            <a:r>
              <a:rPr lang="en-US" sz="2000" dirty="0" smtClean="0"/>
              <a:t>    , </a:t>
            </a:r>
            <a:r>
              <a:rPr lang="en-US" sz="2000" dirty="0" err="1" smtClean="0"/>
              <a:t>typename</a:t>
            </a:r>
            <a:r>
              <a:rPr lang="en-US" sz="2000" dirty="0" smtClean="0"/>
              <a:t> </a:t>
            </a:r>
            <a:r>
              <a:rPr lang="en-US" sz="2000" dirty="0" err="1" smtClean="0"/>
              <a:t>ActualAttribute</a:t>
            </a:r>
            <a:r>
              <a:rPr lang="en-US" sz="2000" dirty="0" smtClean="0"/>
              <a:t>&gt;</a:t>
            </a:r>
          </a:p>
          <a:p>
            <a:pPr>
              <a:buNone/>
            </a:pPr>
            <a:r>
              <a:rPr lang="en-US" sz="2000" dirty="0" smtClean="0"/>
              <a:t>static </a:t>
            </a:r>
            <a:r>
              <a:rPr lang="en-US" sz="2000" dirty="0" err="1" smtClean="0"/>
              <a:t>bool</a:t>
            </a:r>
            <a:r>
              <a:rPr lang="en-US" sz="2000" dirty="0" smtClean="0"/>
              <a:t> </a:t>
            </a:r>
            <a:r>
              <a:rPr lang="en-US" sz="2000" dirty="0" err="1" smtClean="0"/>
              <a:t>call_from_rule</a:t>
            </a:r>
            <a:r>
              <a:rPr lang="en-US" sz="2000" dirty="0" smtClean="0"/>
              <a:t>(</a:t>
            </a:r>
          </a:p>
          <a:p>
            <a:pPr>
              <a:buNone/>
            </a:pPr>
            <a:r>
              <a:rPr lang="en-US" sz="2000" dirty="0" smtClean="0"/>
              <a:t>    </a:t>
            </a:r>
            <a:r>
              <a:rPr lang="en-US" sz="2000" dirty="0" err="1" smtClean="0"/>
              <a:t>RuleDef</a:t>
            </a:r>
            <a:r>
              <a:rPr lang="en-US" sz="2000" dirty="0" smtClean="0"/>
              <a:t> const&amp; </a:t>
            </a:r>
            <a:r>
              <a:rPr lang="en-US" sz="2000" dirty="0" err="1" smtClean="0"/>
              <a:t>rule_def</a:t>
            </a:r>
            <a:endParaRPr lang="en-US" sz="2000" dirty="0" smtClean="0"/>
          </a:p>
          <a:p>
            <a:pPr>
              <a:buNone/>
            </a:pPr>
            <a:r>
              <a:rPr lang="en-US" sz="2000" dirty="0" smtClean="0"/>
              <a:t>  , char const* </a:t>
            </a:r>
            <a:r>
              <a:rPr lang="en-US" sz="2000" dirty="0" err="1" smtClean="0"/>
              <a:t>rule_name</a:t>
            </a:r>
            <a:endParaRPr lang="en-US" sz="2000" dirty="0" smtClean="0"/>
          </a:p>
          <a:p>
            <a:pPr>
              <a:buNone/>
            </a:pPr>
            <a:r>
              <a:rPr lang="en-US" sz="2000" dirty="0" smtClean="0"/>
              <a:t>  ,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
            </a:r>
            <a:r>
              <a:rPr lang="en-US" sz="2000" dirty="0" err="1" smtClean="0"/>
              <a:t>ActualAttribute</a:t>
            </a:r>
            <a:r>
              <a:rPr lang="en-US" sz="2000" dirty="0" smtClean="0"/>
              <a:t>&amp; </a:t>
            </a:r>
            <a:r>
              <a:rPr lang="en-US" sz="2000" dirty="0" err="1" smtClean="0"/>
              <a:t>attr</a:t>
            </a:r>
            <a:r>
              <a:rPr lang="en-US" sz="2000" dirty="0" smtClean="0"/>
              <a:t>, </a:t>
            </a:r>
            <a:r>
              <a:rPr lang="en-US" sz="2000" dirty="0" err="1" smtClean="0"/>
              <a:t>unused_type</a:t>
            </a:r>
            <a:r>
              <a:rPr lang="en-US" sz="2000" dirty="0" smtClean="0"/>
              <a:t>)</a:t>
            </a:r>
          </a:p>
          <a:p>
            <a:pPr>
              <a:buNone/>
            </a:pPr>
            <a:r>
              <a:rPr lang="en-US" sz="2000" dirty="0" smtClean="0"/>
              <a:t>{</a:t>
            </a:r>
          </a:p>
          <a:p>
            <a:pPr>
              <a:buNone/>
            </a:pPr>
            <a:r>
              <a:rPr lang="en-US" sz="2000" dirty="0" smtClean="0"/>
              <a:t>    // This is called when a rule-body has *not yet* been established.</a:t>
            </a:r>
          </a:p>
          <a:p>
            <a:pPr>
              <a:buNone/>
            </a:pPr>
            <a:r>
              <a:rPr lang="en-US" sz="2000" dirty="0" smtClean="0"/>
              <a:t>    // The rule body is established by the </a:t>
            </a:r>
            <a:r>
              <a:rPr lang="en-US" sz="2000" dirty="0" err="1" smtClean="0"/>
              <a:t>rule_definition</a:t>
            </a:r>
            <a:r>
              <a:rPr lang="en-US" sz="2000" dirty="0" smtClean="0"/>
              <a:t> class, so</a:t>
            </a:r>
          </a:p>
          <a:p>
            <a:pPr>
              <a:buNone/>
            </a:pPr>
            <a:r>
              <a:rPr lang="en-US" sz="2000" dirty="0" smtClean="0"/>
              <a:t>    // we call it to parse and establish the rule-body.</a:t>
            </a:r>
          </a:p>
          <a:p>
            <a:pPr>
              <a:buNone/>
            </a:pPr>
            <a:endParaRPr lang="en-US" sz="2000" dirty="0" smtClean="0"/>
          </a:p>
          <a:p>
            <a:pPr>
              <a:buNone/>
            </a:pPr>
            <a:r>
              <a:rPr lang="en-US" sz="2000" dirty="0" smtClean="0"/>
              <a:t>    return </a:t>
            </a:r>
            <a:r>
              <a:rPr lang="en-US" sz="2000" dirty="0" err="1" smtClean="0"/>
              <a:t>rule_def.parse</a:t>
            </a:r>
            <a:r>
              <a:rPr lang="en-US" sz="2000" dirty="0" smtClean="0"/>
              <a:t>(first, last, context, </a:t>
            </a:r>
            <a:r>
              <a:rPr lang="en-US" sz="2000" dirty="0" err="1" smtClean="0"/>
              <a:t>attr</a:t>
            </a:r>
            <a:r>
              <a:rPr lang="en-US" sz="2000" dirty="0" smtClean="0"/>
              <a:t>);</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a:t>
            </a:r>
            <a:endParaRPr lang="en-US" dirty="0"/>
          </a:p>
        </p:txBody>
      </p:sp>
      <p:sp>
        <p:nvSpPr>
          <p:cNvPr id="3" name="Text Placeholder 2"/>
          <p:cNvSpPr>
            <a:spLocks noGrp="1"/>
          </p:cNvSpPr>
          <p:nvPr>
            <p:ph type="body" sz="quarter" idx="10"/>
          </p:nvPr>
        </p:nvSpPr>
        <p:spPr>
          <a:xfrm>
            <a:off x="381000" y="990600"/>
            <a:ext cx="8382000" cy="5693866"/>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RuleDef</a:t>
            </a:r>
            <a:r>
              <a:rPr lang="en-US" sz="2000" dirty="0" smtClean="0"/>
              <a:t>, </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a:t>
            </a:r>
          </a:p>
          <a:p>
            <a:pPr>
              <a:buNone/>
            </a:pPr>
            <a:r>
              <a:rPr lang="en-US" sz="2000" dirty="0" smtClean="0"/>
              <a:t>    , </a:t>
            </a:r>
            <a:r>
              <a:rPr lang="en-US" sz="2000" dirty="0" err="1" smtClean="0"/>
              <a:t>typename</a:t>
            </a:r>
            <a:r>
              <a:rPr lang="en-US" sz="2000" dirty="0" smtClean="0"/>
              <a:t> </a:t>
            </a:r>
            <a:r>
              <a:rPr lang="en-US" sz="2000" dirty="0" err="1" smtClean="0"/>
              <a:t>ActualAttribute</a:t>
            </a:r>
            <a:r>
              <a:rPr lang="en-US" sz="2000" dirty="0" smtClean="0"/>
              <a:t>, </a:t>
            </a:r>
            <a:r>
              <a:rPr lang="en-US" sz="2000" dirty="0" err="1" smtClean="0"/>
              <a:t>typename</a:t>
            </a:r>
            <a:r>
              <a:rPr lang="en-US" sz="2000" dirty="0" smtClean="0"/>
              <a:t> </a:t>
            </a:r>
            <a:r>
              <a:rPr lang="en-US" sz="2000" dirty="0" err="1" smtClean="0"/>
              <a:t>AttributeContext</a:t>
            </a:r>
            <a:r>
              <a:rPr lang="en-US" sz="2000" dirty="0" smtClean="0"/>
              <a:t>&gt;</a:t>
            </a:r>
          </a:p>
          <a:p>
            <a:pPr>
              <a:buNone/>
            </a:pPr>
            <a:r>
              <a:rPr lang="en-US" sz="2000" dirty="0" smtClean="0"/>
              <a:t>static </a:t>
            </a:r>
            <a:r>
              <a:rPr lang="en-US" sz="2000" dirty="0" err="1" smtClean="0"/>
              <a:t>bool</a:t>
            </a:r>
            <a:r>
              <a:rPr lang="en-US" sz="2000" dirty="0" smtClean="0"/>
              <a:t> </a:t>
            </a:r>
            <a:r>
              <a:rPr lang="en-US" sz="2000" dirty="0" err="1" smtClean="0"/>
              <a:t>call_from_rule</a:t>
            </a:r>
            <a:r>
              <a:rPr lang="en-US" sz="2000" dirty="0" smtClean="0"/>
              <a:t>(</a:t>
            </a:r>
          </a:p>
          <a:p>
            <a:pPr>
              <a:buNone/>
            </a:pPr>
            <a:r>
              <a:rPr lang="en-US" sz="2000" dirty="0" smtClean="0"/>
              <a:t>    </a:t>
            </a:r>
            <a:r>
              <a:rPr lang="en-US" sz="2000" dirty="0" err="1" smtClean="0"/>
              <a:t>RuleDef</a:t>
            </a:r>
            <a:r>
              <a:rPr lang="en-US" sz="2000" dirty="0" smtClean="0"/>
              <a:t> const&amp; </a:t>
            </a:r>
            <a:r>
              <a:rPr lang="en-US" sz="2000" dirty="0" err="1" smtClean="0"/>
              <a:t>rule_def</a:t>
            </a:r>
            <a:endParaRPr lang="en-US" sz="2000" dirty="0" smtClean="0"/>
          </a:p>
          <a:p>
            <a:pPr>
              <a:buNone/>
            </a:pPr>
            <a:r>
              <a:rPr lang="en-US" sz="2000" dirty="0" smtClean="0"/>
              <a:t>  , char const* </a:t>
            </a:r>
            <a:r>
              <a:rPr lang="en-US" sz="2000" dirty="0" err="1" smtClean="0"/>
              <a:t>rule_name</a:t>
            </a:r>
            <a:endParaRPr lang="en-US" sz="2000" dirty="0" smtClean="0"/>
          </a:p>
          <a:p>
            <a:pPr>
              <a:buNone/>
            </a:pPr>
            <a:r>
              <a:rPr lang="en-US" sz="2000" dirty="0" smtClean="0"/>
              <a:t>  ,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
            </a:r>
            <a:r>
              <a:rPr lang="en-US" sz="2000" dirty="0" err="1" smtClean="0"/>
              <a:t>ActualAttribute</a:t>
            </a:r>
            <a:r>
              <a:rPr lang="en-US" sz="2000" dirty="0" smtClean="0"/>
              <a:t>&amp; </a:t>
            </a:r>
            <a:r>
              <a:rPr lang="en-US" sz="2000" dirty="0" err="1" smtClean="0"/>
              <a:t>attr</a:t>
            </a:r>
            <a:r>
              <a:rPr lang="en-US" sz="2000" dirty="0" smtClean="0"/>
              <a:t>, </a:t>
            </a:r>
            <a:r>
              <a:rPr lang="en-US" sz="2000" dirty="0" err="1" smtClean="0"/>
              <a:t>AttributeContext</a:t>
            </a:r>
            <a:r>
              <a:rPr lang="en-US" sz="2000" dirty="0" smtClean="0"/>
              <a:t>&amp; </a:t>
            </a:r>
            <a:r>
              <a:rPr lang="en-US" sz="2000" dirty="0" err="1" smtClean="0"/>
              <a:t>attr_ctx</a:t>
            </a:r>
            <a:r>
              <a:rPr lang="en-US" sz="2000" dirty="0" smtClean="0"/>
              <a:t>)</a:t>
            </a:r>
          </a:p>
          <a:p>
            <a:pPr>
              <a:buNone/>
            </a:pPr>
            <a:r>
              <a:rPr lang="en-US" sz="2000" dirty="0" smtClean="0"/>
              <a:t>{</a:t>
            </a:r>
          </a:p>
          <a:p>
            <a:pPr>
              <a:buNone/>
            </a:pPr>
            <a:r>
              <a:rPr lang="en-US" sz="2000" dirty="0" smtClean="0"/>
              <a:t>    // This is called when a rule-body has already been established.</a:t>
            </a:r>
          </a:p>
          <a:p>
            <a:pPr>
              <a:buNone/>
            </a:pPr>
            <a:r>
              <a:rPr lang="en-US" sz="2000" dirty="0" smtClean="0"/>
              <a:t>    // The rule body is already established by the </a:t>
            </a:r>
            <a:r>
              <a:rPr lang="en-US" sz="2000" dirty="0" err="1" smtClean="0"/>
              <a:t>rule_definition</a:t>
            </a:r>
            <a:r>
              <a:rPr lang="en-US" sz="2000" dirty="0" smtClean="0"/>
              <a:t> class,</a:t>
            </a:r>
          </a:p>
          <a:p>
            <a:pPr>
              <a:buNone/>
            </a:pPr>
            <a:r>
              <a:rPr lang="en-US" sz="2000" dirty="0" smtClean="0"/>
              <a:t>    // we will not do it again. We'll simply call the RHS by calling</a:t>
            </a:r>
          </a:p>
          <a:p>
            <a:pPr>
              <a:buNone/>
            </a:pPr>
            <a:r>
              <a:rPr lang="en-US" sz="2000" dirty="0" smtClean="0"/>
              <a:t>    // </a:t>
            </a:r>
            <a:r>
              <a:rPr lang="en-US" sz="2000" dirty="0" err="1" smtClean="0"/>
              <a:t>call_rule_definition</a:t>
            </a:r>
            <a:r>
              <a:rPr lang="en-US" sz="2000" dirty="0" smtClean="0"/>
              <a:t>.</a:t>
            </a:r>
          </a:p>
          <a:p>
            <a:pPr>
              <a:buNone/>
            </a:pPr>
            <a:endParaRPr lang="en-US" sz="2000" dirty="0" smtClean="0"/>
          </a:p>
          <a:p>
            <a:pPr>
              <a:buNone/>
            </a:pPr>
            <a:r>
              <a:rPr lang="en-US" sz="2000" dirty="0" smtClean="0"/>
              <a:t>    return </a:t>
            </a:r>
            <a:r>
              <a:rPr lang="en-US" sz="2000" dirty="0" err="1" smtClean="0"/>
              <a:t>call_rule_definition</a:t>
            </a:r>
            <a:r>
              <a:rPr lang="en-US" sz="2000" dirty="0" smtClean="0"/>
              <a:t>(</a:t>
            </a:r>
          </a:p>
          <a:p>
            <a:pPr>
              <a:buNone/>
            </a:pPr>
            <a:r>
              <a:rPr lang="en-US" sz="2000" dirty="0" smtClean="0"/>
              <a:t>        rule_def.rhs, </a:t>
            </a:r>
            <a:r>
              <a:rPr lang="en-US" sz="2000" dirty="0" err="1" smtClean="0"/>
              <a:t>rule_name</a:t>
            </a:r>
            <a:r>
              <a:rPr lang="en-US" sz="2000" dirty="0" smtClean="0"/>
              <a:t>, first, last</a:t>
            </a:r>
          </a:p>
          <a:p>
            <a:pPr>
              <a:buNone/>
            </a:pPr>
            <a:r>
              <a:rPr lang="en-US" sz="2000" dirty="0" smtClean="0"/>
              <a:t>      , context, </a:t>
            </a:r>
            <a:r>
              <a:rPr lang="en-US" sz="2000" dirty="0" err="1" smtClean="0"/>
              <a:t>attr</a:t>
            </a:r>
            <a:r>
              <a:rPr lang="en-US" sz="2000" dirty="0" smtClean="0"/>
              <a:t>, </a:t>
            </a:r>
            <a:r>
              <a:rPr lang="en-US" sz="2000" dirty="0" err="1" smtClean="0"/>
              <a:t>attr_ctx.attr_ptr</a:t>
            </a:r>
            <a:r>
              <a:rPr lang="en-US" sz="2000" dirty="0" smtClean="0"/>
              <a:t>);</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 Calculator Grammar</a:t>
            </a:r>
          </a:p>
        </p:txBody>
      </p:sp>
      <p:sp>
        <p:nvSpPr>
          <p:cNvPr id="3" name="Text Placeholder 2"/>
          <p:cNvSpPr>
            <a:spLocks noGrp="1"/>
          </p:cNvSpPr>
          <p:nvPr>
            <p:ph type="body" sz="quarter" idx="10"/>
          </p:nvPr>
        </p:nvSpPr>
        <p:spPr>
          <a:xfrm>
            <a:off x="381000" y="1411552"/>
            <a:ext cx="8382000" cy="4001095"/>
          </a:xfrm>
        </p:spPr>
        <p:txBody>
          <a:bodyPr/>
          <a:lstStyle/>
          <a:p>
            <a:pPr>
              <a:buNone/>
            </a:pPr>
            <a:r>
              <a:rPr lang="en-US" sz="2000" dirty="0" smtClean="0"/>
              <a:t> ///////////////////////////////////////////////////////////////////////////////    </a:t>
            </a:r>
          </a:p>
          <a:p>
            <a:pPr>
              <a:buNone/>
            </a:pPr>
            <a:r>
              <a:rPr lang="en-US" sz="2000" dirty="0" smtClean="0"/>
              <a:t>//  The calculator grammar</a:t>
            </a:r>
          </a:p>
          <a:p>
            <a:pPr>
              <a:buNone/>
            </a:pPr>
            <a:r>
              <a:rPr lang="en-US" sz="2000" dirty="0" smtClean="0"/>
              <a:t>///////////////////////////////////////////////////////////////////////////////  </a:t>
            </a:r>
          </a:p>
          <a:p>
            <a:pPr>
              <a:buNone/>
            </a:pPr>
            <a:r>
              <a:rPr lang="en-US" sz="2000" dirty="0" smtClean="0"/>
              <a:t>namespace </a:t>
            </a:r>
            <a:r>
              <a:rPr lang="en-US" sz="2000" dirty="0" err="1" smtClean="0"/>
              <a:t>calculator_grammar</a:t>
            </a:r>
            <a:r>
              <a:rPr lang="en-US" sz="2000" dirty="0" smtClean="0"/>
              <a:t>    </a:t>
            </a:r>
          </a:p>
          <a:p>
            <a:pPr>
              <a:buNone/>
            </a:pPr>
            <a:r>
              <a:rPr lang="en-US" sz="2000" dirty="0" smtClean="0"/>
              <a:t>{ </a:t>
            </a:r>
          </a:p>
          <a:p>
            <a:pPr>
              <a:buNone/>
            </a:pPr>
            <a:r>
              <a:rPr lang="en-US" sz="2000" dirty="0" smtClean="0"/>
              <a:t>	using x3::</a:t>
            </a:r>
            <a:r>
              <a:rPr lang="en-US" sz="2000" dirty="0" err="1" smtClean="0"/>
              <a:t>uint</a:t>
            </a:r>
            <a:r>
              <a:rPr lang="en-US" sz="2000" dirty="0" smtClean="0"/>
              <a:t>_;</a:t>
            </a:r>
          </a:p>
          <a:p>
            <a:pPr>
              <a:buNone/>
            </a:pPr>
            <a:r>
              <a:rPr lang="en-US" sz="2000" dirty="0" smtClean="0"/>
              <a:t>	using x3::char_;</a:t>
            </a:r>
          </a:p>
          <a:p>
            <a:pPr>
              <a:buNone/>
            </a:pPr>
            <a:endParaRPr lang="en-US" sz="2000" dirty="0" smtClean="0"/>
          </a:p>
          <a:p>
            <a:pPr>
              <a:buNone/>
            </a:pPr>
            <a:r>
              <a:rPr lang="en-US" sz="2000" dirty="0" smtClean="0"/>
              <a:t>	x3::rule&lt;class expression, </a:t>
            </a:r>
            <a:r>
              <a:rPr lang="en-US" sz="2000" dirty="0" err="1" smtClean="0"/>
              <a:t>ast</a:t>
            </a:r>
            <a:r>
              <a:rPr lang="en-US" sz="2000" dirty="0" smtClean="0"/>
              <a:t>::program&gt; const expression("expression");</a:t>
            </a:r>
          </a:p>
          <a:p>
            <a:pPr>
              <a:buNone/>
            </a:pPr>
            <a:r>
              <a:rPr lang="en-US" sz="2000" dirty="0" smtClean="0"/>
              <a:t>	x3::rule&lt;class term, </a:t>
            </a:r>
            <a:r>
              <a:rPr lang="en-US" sz="2000" dirty="0" err="1" smtClean="0"/>
              <a:t>ast</a:t>
            </a:r>
            <a:r>
              <a:rPr lang="en-US" sz="2000" dirty="0" smtClean="0"/>
              <a:t>::program&gt; const  term("term");</a:t>
            </a:r>
          </a:p>
          <a:p>
            <a:pPr>
              <a:buNone/>
            </a:pPr>
            <a:r>
              <a:rPr lang="en-US" sz="2000" dirty="0" smtClean="0"/>
              <a:t>	x3::rule&lt;class factor, </a:t>
            </a:r>
            <a:r>
              <a:rPr lang="en-US" sz="2000" dirty="0" err="1" smtClean="0"/>
              <a:t>ast</a:t>
            </a:r>
            <a:r>
              <a:rPr lang="en-US" sz="2000" dirty="0" smtClean="0"/>
              <a:t>::operand&gt; const  factor("factor");</a:t>
            </a:r>
          </a:p>
          <a:p>
            <a:endParaRPr lang="en-US" sz="2000" dirty="0"/>
          </a:p>
        </p:txBody>
      </p:sp>
    </p:spTree>
  </p:cSld>
  <p:clrMapOvr>
    <a:masterClrMapping/>
  </p:clrMapOvr>
  <p:transition>
    <p:fade thruBlk="1"/>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X3 Calculator Grammar</a:t>
            </a:r>
            <a:endParaRPr lang="en-US" dirty="0"/>
          </a:p>
        </p:txBody>
      </p:sp>
      <p:sp>
        <p:nvSpPr>
          <p:cNvPr id="3" name="Text Placeholder 2"/>
          <p:cNvSpPr>
            <a:spLocks noGrp="1"/>
          </p:cNvSpPr>
          <p:nvPr>
            <p:ph type="body" sz="quarter" idx="10"/>
          </p:nvPr>
        </p:nvSpPr>
        <p:spPr>
          <a:xfrm>
            <a:off x="762000" y="1143000"/>
            <a:ext cx="8001000" cy="5291423"/>
          </a:xfrm>
        </p:spPr>
        <p:txBody>
          <a:bodyPr/>
          <a:lstStyle/>
          <a:p>
            <a:pPr>
              <a:buNone/>
            </a:pPr>
            <a:r>
              <a:rPr lang="en-US" sz="1600" dirty="0" smtClean="0"/>
              <a:t>auto const </a:t>
            </a:r>
            <a:r>
              <a:rPr lang="en-US" sz="1600" dirty="0" err="1" smtClean="0"/>
              <a:t>expression_def</a:t>
            </a:r>
            <a:r>
              <a:rPr lang="en-US" sz="1600" dirty="0" smtClean="0"/>
              <a:t> =</a:t>
            </a:r>
          </a:p>
          <a:p>
            <a:pPr>
              <a:buNone/>
            </a:pPr>
            <a:r>
              <a:rPr lang="en-US" sz="1600" dirty="0" smtClean="0"/>
              <a:t> 	term</a:t>
            </a:r>
          </a:p>
          <a:p>
            <a:pPr>
              <a:buNone/>
            </a:pPr>
            <a:r>
              <a:rPr lang="en-US" sz="1600" dirty="0" smtClean="0"/>
              <a:t> 	&gt;&gt;     *(   (char_('+') &gt;&gt; term)</a:t>
            </a:r>
          </a:p>
          <a:p>
            <a:pPr>
              <a:buNone/>
            </a:pPr>
            <a:r>
              <a:rPr lang="en-US" sz="1600" dirty="0" smtClean="0"/>
              <a:t>        		|   (char_('-') &gt;&gt; term)</a:t>
            </a:r>
          </a:p>
          <a:p>
            <a:pPr>
              <a:buNone/>
            </a:pPr>
            <a:r>
              <a:rPr lang="en-US" sz="1600" dirty="0" smtClean="0"/>
              <a:t>        		)</a:t>
            </a:r>
          </a:p>
          <a:p>
            <a:pPr>
              <a:buNone/>
            </a:pPr>
            <a:r>
              <a:rPr lang="en-US" sz="1600" dirty="0" smtClean="0"/>
              <a:t> 	;</a:t>
            </a:r>
          </a:p>
          <a:p>
            <a:pPr>
              <a:buNone/>
            </a:pPr>
            <a:endParaRPr lang="en-US" sz="1600" dirty="0" smtClean="0"/>
          </a:p>
          <a:p>
            <a:pPr>
              <a:buNone/>
            </a:pPr>
            <a:r>
              <a:rPr lang="en-US" sz="1600" dirty="0" smtClean="0"/>
              <a:t>auto const </a:t>
            </a:r>
            <a:r>
              <a:rPr lang="en-US" sz="1600" dirty="0" err="1" smtClean="0"/>
              <a:t>term_def</a:t>
            </a:r>
            <a:r>
              <a:rPr lang="en-US" sz="1600" dirty="0" smtClean="0"/>
              <a:t> =</a:t>
            </a:r>
          </a:p>
          <a:p>
            <a:pPr>
              <a:buNone/>
            </a:pPr>
            <a:r>
              <a:rPr lang="en-US" sz="1600" dirty="0" smtClean="0"/>
              <a:t>    	factor</a:t>
            </a:r>
          </a:p>
          <a:p>
            <a:pPr>
              <a:buNone/>
            </a:pPr>
            <a:r>
              <a:rPr lang="en-US" sz="1600" dirty="0" smtClean="0"/>
              <a:t>    	&gt;&gt;     *(   (char_('*') &gt;&gt; factor)</a:t>
            </a:r>
          </a:p>
          <a:p>
            <a:pPr>
              <a:buNone/>
            </a:pPr>
            <a:r>
              <a:rPr lang="en-US" sz="1600" dirty="0" smtClean="0"/>
              <a:t>        		|   (char_('/') &gt;&gt; factor)</a:t>
            </a:r>
          </a:p>
          <a:p>
            <a:pPr>
              <a:buNone/>
            </a:pPr>
            <a:r>
              <a:rPr lang="en-US" sz="1600" dirty="0" smtClean="0"/>
              <a:t>        		)</a:t>
            </a:r>
          </a:p>
          <a:p>
            <a:pPr>
              <a:buNone/>
            </a:pPr>
            <a:r>
              <a:rPr lang="en-US" sz="1600" dirty="0" smtClean="0"/>
              <a:t>    ;</a:t>
            </a:r>
          </a:p>
          <a:p>
            <a:pPr>
              <a:buNone/>
            </a:pPr>
            <a:endParaRPr lang="en-US" sz="1600" dirty="0" smtClean="0"/>
          </a:p>
          <a:p>
            <a:pPr>
              <a:buNone/>
            </a:pPr>
            <a:r>
              <a:rPr lang="en-US" sz="1600" dirty="0" smtClean="0"/>
              <a:t>auto const </a:t>
            </a:r>
            <a:r>
              <a:rPr lang="en-US" sz="1600" dirty="0" err="1" smtClean="0"/>
              <a:t>factor_def</a:t>
            </a:r>
            <a:r>
              <a:rPr lang="en-US" sz="1600" dirty="0" smtClean="0"/>
              <a:t> =</a:t>
            </a:r>
          </a:p>
          <a:p>
            <a:pPr>
              <a:buNone/>
            </a:pPr>
            <a:r>
              <a:rPr lang="en-US" sz="1600" dirty="0" smtClean="0"/>
              <a:t>        		</a:t>
            </a:r>
            <a:r>
              <a:rPr lang="en-US" sz="1600" dirty="0" err="1" smtClean="0"/>
              <a:t>uint</a:t>
            </a:r>
            <a:r>
              <a:rPr lang="en-US" sz="1600" dirty="0" smtClean="0"/>
              <a:t>_</a:t>
            </a:r>
          </a:p>
          <a:p>
            <a:pPr>
              <a:buNone/>
            </a:pPr>
            <a:r>
              <a:rPr lang="en-US" sz="1600" dirty="0" smtClean="0"/>
              <a:t>    	|   	'(' &gt;&gt; expression &gt;&gt; ')'</a:t>
            </a:r>
          </a:p>
          <a:p>
            <a:pPr>
              <a:buNone/>
            </a:pPr>
            <a:r>
              <a:rPr lang="en-US" sz="1600" dirty="0" smtClean="0"/>
              <a:t>    	|   	(char_('-') &gt;&gt; factor)</a:t>
            </a:r>
          </a:p>
          <a:p>
            <a:pPr>
              <a:buNone/>
            </a:pPr>
            <a:r>
              <a:rPr lang="en-US" sz="1600" dirty="0" smtClean="0"/>
              <a:t>    	|   	(char_('+') &gt;&gt; factor)</a:t>
            </a:r>
          </a:p>
          <a:p>
            <a:pPr>
              <a:buNone/>
            </a:pPr>
            <a:r>
              <a:rPr lang="en-US" sz="1600" dirty="0" smtClean="0"/>
              <a:t> ;</a:t>
            </a:r>
            <a:endParaRPr lang="en-US" sz="1600"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S010286705">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608EE9-BC9B-48A0-9915-52B7EE8658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TS010286705</Template>
  <TotalTime>4415</TotalTime>
  <Words>7489</Words>
  <Application>Microsoft Office PowerPoint</Application>
  <PresentationFormat>On-screen Show (4:3)</PresentationFormat>
  <Paragraphs>1500</Paragraphs>
  <Slides>117</Slides>
  <Notes>12</Notes>
  <HiddenSlides>0</HiddenSlides>
  <MMClips>0</MMClips>
  <ScaleCrop>false</ScaleCrop>
  <HeadingPairs>
    <vt:vector size="4" baseType="variant">
      <vt:variant>
        <vt:lpstr>Theme</vt:lpstr>
      </vt:variant>
      <vt:variant>
        <vt:i4>2</vt:i4>
      </vt:variant>
      <vt:variant>
        <vt:lpstr>Slide Titles</vt:lpstr>
      </vt:variant>
      <vt:variant>
        <vt:i4>117</vt:i4>
      </vt:variant>
    </vt:vector>
  </HeadingPairs>
  <TitlesOfParts>
    <vt:vector size="119" baseType="lpstr">
      <vt:lpstr>TS010286705</vt:lpstr>
      <vt:lpstr>White with Courier font for code slides</vt:lpstr>
      <vt:lpstr>Inside Spirit X3 Redesigning Boost.Spirit for C++11</vt:lpstr>
      <vt:lpstr>Agenda </vt:lpstr>
      <vt:lpstr>What’s Spirit</vt:lpstr>
      <vt:lpstr>Spirit X3</vt:lpstr>
      <vt:lpstr>Parser Combinator</vt:lpstr>
      <vt:lpstr>Parser Combinator</vt:lpstr>
      <vt:lpstr>Parser Combinator</vt:lpstr>
      <vt:lpstr>Parsing Expression Grammar</vt:lpstr>
      <vt:lpstr>Calculator PEG Grammar</vt:lpstr>
      <vt:lpstr>Parser Composition</vt:lpstr>
      <vt:lpstr>Parser Composition</vt:lpstr>
      <vt:lpstr>Let’s build a toy Spirit X3</vt:lpstr>
      <vt:lpstr>The Parser Base Class</vt:lpstr>
      <vt:lpstr>The parse member function</vt:lpstr>
      <vt:lpstr>Postconditions</vt:lpstr>
      <vt:lpstr>Our First Primitive Parser</vt:lpstr>
      <vt:lpstr>char_ ET</vt:lpstr>
      <vt:lpstr>Our First Composite Parser</vt:lpstr>
      <vt:lpstr>Sequence ET</vt:lpstr>
      <vt:lpstr>Another Composite Parser</vt:lpstr>
      <vt:lpstr>Alternative ET</vt:lpstr>
      <vt:lpstr>Simple Rules</vt:lpstr>
      <vt:lpstr>But how about Recursion?</vt:lpstr>
      <vt:lpstr>But how about Recursion?</vt:lpstr>
      <vt:lpstr>But how about Recursion?</vt:lpstr>
      <vt:lpstr>Nonterminals</vt:lpstr>
      <vt:lpstr>Spirit-2 and Spirit-Classic style</vt:lpstr>
      <vt:lpstr>Problems with type-erasure</vt:lpstr>
      <vt:lpstr>X3 style</vt:lpstr>
      <vt:lpstr>The Context</vt:lpstr>
      <vt:lpstr>The Context</vt:lpstr>
      <vt:lpstr>The Empty Context</vt:lpstr>
      <vt:lpstr>The Context</vt:lpstr>
      <vt:lpstr>Example Context Usage</vt:lpstr>
      <vt:lpstr>Example Context Usage</vt:lpstr>
      <vt:lpstr>The Rule Definition</vt:lpstr>
      <vt:lpstr>The Rule</vt:lpstr>
      <vt:lpstr>The main parse function</vt:lpstr>
      <vt:lpstr>Our Recursive Rule X3 style</vt:lpstr>
      <vt:lpstr>Encapsulating a Grammar</vt:lpstr>
      <vt:lpstr>Walk-through Spirit X3</vt:lpstr>
      <vt:lpstr>Eps Parser</vt:lpstr>
      <vt:lpstr>Attributes</vt:lpstr>
      <vt:lpstr>Attribute Categories</vt:lpstr>
      <vt:lpstr>Attribute Propagation</vt:lpstr>
      <vt:lpstr>unused_type</vt:lpstr>
      <vt:lpstr>The Context Refined</vt:lpstr>
      <vt:lpstr>The Context Refined</vt:lpstr>
      <vt:lpstr>skip_over</vt:lpstr>
      <vt:lpstr>Eps Parser</vt:lpstr>
      <vt:lpstr>Int Parser</vt:lpstr>
      <vt:lpstr>Kleene Parser</vt:lpstr>
      <vt:lpstr>unary_parser</vt:lpstr>
      <vt:lpstr>Kleene ET</vt:lpstr>
      <vt:lpstr>as_parser</vt:lpstr>
      <vt:lpstr>as_parser</vt:lpstr>
      <vt:lpstr>as_parser</vt:lpstr>
      <vt:lpstr>as_parser</vt:lpstr>
      <vt:lpstr>Kleene Parser Implementation</vt:lpstr>
      <vt:lpstr>Kleene Parser Implementation</vt:lpstr>
      <vt:lpstr>Kleene Parser Implementation</vt:lpstr>
      <vt:lpstr>Traits and Customization Points (CP)</vt:lpstr>
      <vt:lpstr>Sequence Parser</vt:lpstr>
      <vt:lpstr>binary_parser</vt:lpstr>
      <vt:lpstr>Sequence ET</vt:lpstr>
      <vt:lpstr>Invalid Expressions</vt:lpstr>
      <vt:lpstr>Invalid Expressions</vt:lpstr>
      <vt:lpstr>Invalid Expressions</vt:lpstr>
      <vt:lpstr>Sequence Parser Implementation</vt:lpstr>
      <vt:lpstr>Sequence Parser Implementation</vt:lpstr>
      <vt:lpstr>Sequence Parser Implementation</vt:lpstr>
      <vt:lpstr>Sequence Parser Implementation</vt:lpstr>
      <vt:lpstr>Sequence Parser Implementation</vt:lpstr>
      <vt:lpstr>Partitioning</vt:lpstr>
      <vt:lpstr>Partitioning</vt:lpstr>
      <vt:lpstr>Partitioning</vt:lpstr>
      <vt:lpstr>Partitioning</vt:lpstr>
      <vt:lpstr>Partitioning</vt:lpstr>
      <vt:lpstr>Partitioning</vt:lpstr>
      <vt:lpstr>Alternative Parser</vt:lpstr>
      <vt:lpstr>Alternative ET</vt:lpstr>
      <vt:lpstr>Alternative Parser Implementation</vt:lpstr>
      <vt:lpstr>Alternative Parser Implementation</vt:lpstr>
      <vt:lpstr>Alternative Parser Implementation</vt:lpstr>
      <vt:lpstr>Variant Attribute Mapping</vt:lpstr>
      <vt:lpstr>find_substitute</vt:lpstr>
      <vt:lpstr>find_substitute</vt:lpstr>
      <vt:lpstr>Rule Definition </vt:lpstr>
      <vt:lpstr>Rule Context</vt:lpstr>
      <vt:lpstr>Rule Definition </vt:lpstr>
      <vt:lpstr>call_rule_definition</vt:lpstr>
      <vt:lpstr>call_rule_definition</vt:lpstr>
      <vt:lpstr>Rule</vt:lpstr>
      <vt:lpstr>Rule</vt:lpstr>
      <vt:lpstr>Rule</vt:lpstr>
      <vt:lpstr>Rule</vt:lpstr>
      <vt:lpstr>Rule</vt:lpstr>
      <vt:lpstr>X3 Calculator Grammar</vt:lpstr>
      <vt:lpstr>X3 Calculator Grammar</vt:lpstr>
      <vt:lpstr>X3 Calculator Grammar</vt:lpstr>
      <vt:lpstr>Grammar</vt:lpstr>
      <vt:lpstr>Grammar</vt:lpstr>
      <vt:lpstr>Grammar</vt:lpstr>
      <vt:lpstr>Grammar Context</vt:lpstr>
      <vt:lpstr>Grammar Context</vt:lpstr>
      <vt:lpstr>Grammar Context</vt:lpstr>
      <vt:lpstr>Semantic Actions</vt:lpstr>
      <vt:lpstr>Semantic Actions</vt:lpstr>
      <vt:lpstr>Semantic Actions</vt:lpstr>
      <vt:lpstr>Rule Context</vt:lpstr>
      <vt:lpstr>Semantic Actions</vt:lpstr>
      <vt:lpstr>Semantic Actions</vt:lpstr>
      <vt:lpstr>Semantic Actions</vt:lpstr>
      <vt:lpstr>Semantic Actions (Phoenix)</vt:lpstr>
      <vt:lpstr>Semantic Actions (Alternative Idea)</vt:lpstr>
      <vt:lpstr>Wrapping Up</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Windows User</dc:creator>
  <cp:lastModifiedBy>Windows User</cp:lastModifiedBy>
  <cp:revision>967</cp:revision>
  <dcterms:created xsi:type="dcterms:W3CDTF">2013-05-03T00:36:38Z</dcterms:created>
  <dcterms:modified xsi:type="dcterms:W3CDTF">2013-05-15T12:33:49Z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TC102867059990</vt:lpwstr>
  </property>
</Properties>
</file>