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Genty" charset="1" panose="00000500000000000000"/>
      <p:regular r:id="rId27"/>
    </p:embeddedFont>
    <p:embeddedFont>
      <p:font typeface="Nunito Sans" charset="1" panose="00000000000000000000"/>
      <p:regular r:id="rId28"/>
    </p:embeddedFont>
    <p:embeddedFont>
      <p:font typeface="Nunito Sans Bold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905" y="6684681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9" y="0"/>
                </a:lnTo>
                <a:lnTo>
                  <a:pt x="8424069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36847" y="-461986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24831" y="3714288"/>
            <a:ext cx="11038337" cy="276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10699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Resultados Prueba Saber 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16592" y="6869990"/>
            <a:ext cx="8254817" cy="259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-16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Sofia Buitrago Carvajal – 202020742</a:t>
            </a:r>
          </a:p>
          <a:p>
            <a:pPr algn="ctr">
              <a:lnSpc>
                <a:spcPts val="4900"/>
              </a:lnSpc>
            </a:pPr>
            <a:r>
              <a:rPr lang="en-US" sz="3500" spc="-16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Sebastián Arango Crispín – 201921816</a:t>
            </a:r>
          </a:p>
          <a:p>
            <a:pPr algn="ctr">
              <a:lnSpc>
                <a:spcPts val="4900"/>
              </a:lnSpc>
            </a:pPr>
            <a:r>
              <a:rPr lang="en-US" sz="3500" spc="-16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Tomás Liévano Casas – 201920980</a:t>
            </a:r>
          </a:p>
          <a:p>
            <a:pPr algn="ctr">
              <a:lnSpc>
                <a:spcPts val="51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862754" y="1659035"/>
            <a:ext cx="10562492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Analítica Computacional para la Toma de Decisiones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26199" y="624866"/>
            <a:ext cx="6635602" cy="1171614"/>
            <a:chOff x="0" y="0"/>
            <a:chExt cx="1747648" cy="3085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47648" cy="308573"/>
            </a:xfrm>
            <a:custGeom>
              <a:avLst/>
              <a:gdLst/>
              <a:ahLst/>
              <a:cxnLst/>
              <a:rect r="r" b="b" t="t" l="l"/>
              <a:pathLst>
                <a:path h="308573" w="1747648">
                  <a:moveTo>
                    <a:pt x="59503" y="0"/>
                  </a:moveTo>
                  <a:lnTo>
                    <a:pt x="1688145" y="0"/>
                  </a:lnTo>
                  <a:cubicBezTo>
                    <a:pt x="1703927" y="0"/>
                    <a:pt x="1719061" y="6269"/>
                    <a:pt x="1730220" y="17428"/>
                  </a:cubicBezTo>
                  <a:cubicBezTo>
                    <a:pt x="1741379" y="28587"/>
                    <a:pt x="1747648" y="43722"/>
                    <a:pt x="1747648" y="59503"/>
                  </a:cubicBezTo>
                  <a:lnTo>
                    <a:pt x="1747648" y="249070"/>
                  </a:lnTo>
                  <a:cubicBezTo>
                    <a:pt x="1747648" y="264852"/>
                    <a:pt x="1741379" y="279986"/>
                    <a:pt x="1730220" y="291145"/>
                  </a:cubicBezTo>
                  <a:cubicBezTo>
                    <a:pt x="1719061" y="302304"/>
                    <a:pt x="1703927" y="308573"/>
                    <a:pt x="1688145" y="308573"/>
                  </a:cubicBezTo>
                  <a:lnTo>
                    <a:pt x="59503" y="308573"/>
                  </a:lnTo>
                  <a:cubicBezTo>
                    <a:pt x="43722" y="308573"/>
                    <a:pt x="28587" y="302304"/>
                    <a:pt x="17428" y="291145"/>
                  </a:cubicBezTo>
                  <a:cubicBezTo>
                    <a:pt x="6269" y="279986"/>
                    <a:pt x="0" y="264852"/>
                    <a:pt x="0" y="249070"/>
                  </a:cubicBezTo>
                  <a:lnTo>
                    <a:pt x="0" y="59503"/>
                  </a:lnTo>
                  <a:cubicBezTo>
                    <a:pt x="0" y="43722"/>
                    <a:pt x="6269" y="28587"/>
                    <a:pt x="17428" y="17428"/>
                  </a:cubicBezTo>
                  <a:cubicBezTo>
                    <a:pt x="28587" y="6269"/>
                    <a:pt x="43722" y="0"/>
                    <a:pt x="59503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47648" cy="337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73586" y="2176627"/>
            <a:ext cx="5449977" cy="3494798"/>
          </a:xfrm>
          <a:custGeom>
            <a:avLst/>
            <a:gdLst/>
            <a:ahLst/>
            <a:cxnLst/>
            <a:rect r="r" b="b" t="t" l="l"/>
            <a:pathLst>
              <a:path h="3494798" w="5449977">
                <a:moveTo>
                  <a:pt x="0" y="0"/>
                </a:moveTo>
                <a:lnTo>
                  <a:pt x="5449977" y="0"/>
                </a:lnTo>
                <a:lnTo>
                  <a:pt x="5449977" y="3494797"/>
                </a:lnTo>
                <a:lnTo>
                  <a:pt x="0" y="3494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83163" y="2098997"/>
            <a:ext cx="5398599" cy="3509089"/>
          </a:xfrm>
          <a:custGeom>
            <a:avLst/>
            <a:gdLst/>
            <a:ahLst/>
            <a:cxnLst/>
            <a:rect r="r" b="b" t="t" l="l"/>
            <a:pathLst>
              <a:path h="3509089" w="5398599">
                <a:moveTo>
                  <a:pt x="0" y="0"/>
                </a:moveTo>
                <a:lnTo>
                  <a:pt x="5398599" y="0"/>
                </a:lnTo>
                <a:lnTo>
                  <a:pt x="5398599" y="3509089"/>
                </a:lnTo>
                <a:lnTo>
                  <a:pt x="0" y="35090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87032" y="6052424"/>
            <a:ext cx="5394731" cy="3506575"/>
          </a:xfrm>
          <a:custGeom>
            <a:avLst/>
            <a:gdLst/>
            <a:ahLst/>
            <a:cxnLst/>
            <a:rect r="r" b="b" t="t" l="l"/>
            <a:pathLst>
              <a:path h="3506575" w="5394731">
                <a:moveTo>
                  <a:pt x="0" y="0"/>
                </a:moveTo>
                <a:lnTo>
                  <a:pt x="5394730" y="0"/>
                </a:lnTo>
                <a:lnTo>
                  <a:pt x="5394730" y="3506575"/>
                </a:lnTo>
                <a:lnTo>
                  <a:pt x="0" y="35065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02580" y="6052424"/>
            <a:ext cx="5384376" cy="3506575"/>
          </a:xfrm>
          <a:custGeom>
            <a:avLst/>
            <a:gdLst/>
            <a:ahLst/>
            <a:cxnLst/>
            <a:rect r="r" b="b" t="t" l="l"/>
            <a:pathLst>
              <a:path h="3506575" w="5384376">
                <a:moveTo>
                  <a:pt x="0" y="0"/>
                </a:moveTo>
                <a:lnTo>
                  <a:pt x="5384377" y="0"/>
                </a:lnTo>
                <a:lnTo>
                  <a:pt x="5384377" y="3506575"/>
                </a:lnTo>
                <a:lnTo>
                  <a:pt x="0" y="35065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1209" y="6052424"/>
            <a:ext cx="5394731" cy="3506575"/>
          </a:xfrm>
          <a:custGeom>
            <a:avLst/>
            <a:gdLst/>
            <a:ahLst/>
            <a:cxnLst/>
            <a:rect r="r" b="b" t="t" l="l"/>
            <a:pathLst>
              <a:path h="3506575" w="5394731">
                <a:moveTo>
                  <a:pt x="0" y="0"/>
                </a:moveTo>
                <a:lnTo>
                  <a:pt x="5394730" y="0"/>
                </a:lnTo>
                <a:lnTo>
                  <a:pt x="5394730" y="3506575"/>
                </a:lnTo>
                <a:lnTo>
                  <a:pt x="0" y="35065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02580" y="2176627"/>
            <a:ext cx="5394731" cy="3506575"/>
          </a:xfrm>
          <a:custGeom>
            <a:avLst/>
            <a:gdLst/>
            <a:ahLst/>
            <a:cxnLst/>
            <a:rect r="r" b="b" t="t" l="l"/>
            <a:pathLst>
              <a:path h="3506575" w="5394731">
                <a:moveTo>
                  <a:pt x="0" y="0"/>
                </a:moveTo>
                <a:lnTo>
                  <a:pt x="5394731" y="0"/>
                </a:lnTo>
                <a:lnTo>
                  <a:pt x="5394731" y="3506575"/>
                </a:lnTo>
                <a:lnTo>
                  <a:pt x="0" y="35065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240272" y="863011"/>
            <a:ext cx="78074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Variables Categóricas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26199" y="624866"/>
            <a:ext cx="6635602" cy="1171614"/>
            <a:chOff x="0" y="0"/>
            <a:chExt cx="1747648" cy="3085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47648" cy="308573"/>
            </a:xfrm>
            <a:custGeom>
              <a:avLst/>
              <a:gdLst/>
              <a:ahLst/>
              <a:cxnLst/>
              <a:rect r="r" b="b" t="t" l="l"/>
              <a:pathLst>
                <a:path h="308573" w="1747648">
                  <a:moveTo>
                    <a:pt x="59503" y="0"/>
                  </a:moveTo>
                  <a:lnTo>
                    <a:pt x="1688145" y="0"/>
                  </a:lnTo>
                  <a:cubicBezTo>
                    <a:pt x="1703927" y="0"/>
                    <a:pt x="1719061" y="6269"/>
                    <a:pt x="1730220" y="17428"/>
                  </a:cubicBezTo>
                  <a:cubicBezTo>
                    <a:pt x="1741379" y="28587"/>
                    <a:pt x="1747648" y="43722"/>
                    <a:pt x="1747648" y="59503"/>
                  </a:cubicBezTo>
                  <a:lnTo>
                    <a:pt x="1747648" y="249070"/>
                  </a:lnTo>
                  <a:cubicBezTo>
                    <a:pt x="1747648" y="264852"/>
                    <a:pt x="1741379" y="279986"/>
                    <a:pt x="1730220" y="291145"/>
                  </a:cubicBezTo>
                  <a:cubicBezTo>
                    <a:pt x="1719061" y="302304"/>
                    <a:pt x="1703927" y="308573"/>
                    <a:pt x="1688145" y="308573"/>
                  </a:cubicBezTo>
                  <a:lnTo>
                    <a:pt x="59503" y="308573"/>
                  </a:lnTo>
                  <a:cubicBezTo>
                    <a:pt x="43722" y="308573"/>
                    <a:pt x="28587" y="302304"/>
                    <a:pt x="17428" y="291145"/>
                  </a:cubicBezTo>
                  <a:cubicBezTo>
                    <a:pt x="6269" y="279986"/>
                    <a:pt x="0" y="264852"/>
                    <a:pt x="0" y="249070"/>
                  </a:cubicBezTo>
                  <a:lnTo>
                    <a:pt x="0" y="59503"/>
                  </a:lnTo>
                  <a:cubicBezTo>
                    <a:pt x="0" y="43722"/>
                    <a:pt x="6269" y="28587"/>
                    <a:pt x="17428" y="17428"/>
                  </a:cubicBezTo>
                  <a:cubicBezTo>
                    <a:pt x="28587" y="6269"/>
                    <a:pt x="43722" y="0"/>
                    <a:pt x="59503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47648" cy="337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417751"/>
            <a:ext cx="7783972" cy="7287744"/>
          </a:xfrm>
          <a:custGeom>
            <a:avLst/>
            <a:gdLst/>
            <a:ahLst/>
            <a:cxnLst/>
            <a:rect r="r" b="b" t="t" l="l"/>
            <a:pathLst>
              <a:path h="7287744" w="7783972">
                <a:moveTo>
                  <a:pt x="0" y="0"/>
                </a:moveTo>
                <a:lnTo>
                  <a:pt x="7783972" y="0"/>
                </a:lnTo>
                <a:lnTo>
                  <a:pt x="7783972" y="7287744"/>
                </a:lnTo>
                <a:lnTo>
                  <a:pt x="0" y="7287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75328" y="2417751"/>
            <a:ext cx="7783972" cy="7287744"/>
          </a:xfrm>
          <a:custGeom>
            <a:avLst/>
            <a:gdLst/>
            <a:ahLst/>
            <a:cxnLst/>
            <a:rect r="r" b="b" t="t" l="l"/>
            <a:pathLst>
              <a:path h="7287744" w="7783972">
                <a:moveTo>
                  <a:pt x="0" y="0"/>
                </a:moveTo>
                <a:lnTo>
                  <a:pt x="7783972" y="0"/>
                </a:lnTo>
                <a:lnTo>
                  <a:pt x="7783972" y="7287744"/>
                </a:lnTo>
                <a:lnTo>
                  <a:pt x="0" y="7287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40272" y="863011"/>
            <a:ext cx="78074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Variables Categóricas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55284" y="3499895"/>
            <a:ext cx="12127179" cy="6179478"/>
            <a:chOff x="0" y="0"/>
            <a:chExt cx="3193990" cy="16275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93990" cy="1627517"/>
            </a:xfrm>
            <a:custGeom>
              <a:avLst/>
              <a:gdLst/>
              <a:ahLst/>
              <a:cxnLst/>
              <a:rect r="r" b="b" t="t" l="l"/>
              <a:pathLst>
                <a:path h="1627517" w="3193990">
                  <a:moveTo>
                    <a:pt x="32558" y="0"/>
                  </a:moveTo>
                  <a:lnTo>
                    <a:pt x="3161431" y="0"/>
                  </a:lnTo>
                  <a:cubicBezTo>
                    <a:pt x="3179413" y="0"/>
                    <a:pt x="3193990" y="14577"/>
                    <a:pt x="3193990" y="32558"/>
                  </a:cubicBezTo>
                  <a:lnTo>
                    <a:pt x="3193990" y="1594959"/>
                  </a:lnTo>
                  <a:cubicBezTo>
                    <a:pt x="3193990" y="1612940"/>
                    <a:pt x="3179413" y="1627517"/>
                    <a:pt x="3161431" y="1627517"/>
                  </a:cubicBezTo>
                  <a:lnTo>
                    <a:pt x="32558" y="1627517"/>
                  </a:lnTo>
                  <a:cubicBezTo>
                    <a:pt x="14577" y="1627517"/>
                    <a:pt x="0" y="1612940"/>
                    <a:pt x="0" y="1594959"/>
                  </a:cubicBezTo>
                  <a:lnTo>
                    <a:pt x="0" y="32558"/>
                  </a:lnTo>
                  <a:cubicBezTo>
                    <a:pt x="0" y="14577"/>
                    <a:pt x="14577" y="0"/>
                    <a:pt x="32558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193990" cy="1665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37860" y="3962400"/>
            <a:ext cx="11075446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Se decidió dejar afuera del modelo las variables que no permitieran realizar una generalización de las tendencias vistas en los resultados.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 pesar de que la edad sería una variable importante e incluir en el modelo, debido a que solo se cuenta con la fecha de nacimiento y no se sabe la fecha de presentación exacta del examen sino solo un periodo general.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Se eliminaron las variables correspondientes a los resultados de cada prueba específica.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51681" y="1890170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Modelo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422081" y="624866"/>
            <a:ext cx="7401299" cy="1171614"/>
            <a:chOff x="0" y="0"/>
            <a:chExt cx="1949313" cy="3085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49313" cy="308573"/>
            </a:xfrm>
            <a:custGeom>
              <a:avLst/>
              <a:gdLst/>
              <a:ahLst/>
              <a:cxnLst/>
              <a:rect r="r" b="b" t="t" l="l"/>
              <a:pathLst>
                <a:path h="308573" w="1949313">
                  <a:moveTo>
                    <a:pt x="53347" y="0"/>
                  </a:moveTo>
                  <a:lnTo>
                    <a:pt x="1895966" y="0"/>
                  </a:lnTo>
                  <a:cubicBezTo>
                    <a:pt x="1925429" y="0"/>
                    <a:pt x="1949313" y="23884"/>
                    <a:pt x="1949313" y="53347"/>
                  </a:cubicBezTo>
                  <a:lnTo>
                    <a:pt x="1949313" y="255226"/>
                  </a:lnTo>
                  <a:cubicBezTo>
                    <a:pt x="1949313" y="269375"/>
                    <a:pt x="1943693" y="282944"/>
                    <a:pt x="1933688" y="292948"/>
                  </a:cubicBezTo>
                  <a:cubicBezTo>
                    <a:pt x="1923684" y="302953"/>
                    <a:pt x="1910115" y="308573"/>
                    <a:pt x="1895966" y="308573"/>
                  </a:cubicBezTo>
                  <a:lnTo>
                    <a:pt x="53347" y="308573"/>
                  </a:lnTo>
                  <a:cubicBezTo>
                    <a:pt x="39199" y="308573"/>
                    <a:pt x="25630" y="302953"/>
                    <a:pt x="15625" y="292948"/>
                  </a:cubicBezTo>
                  <a:cubicBezTo>
                    <a:pt x="5620" y="282944"/>
                    <a:pt x="0" y="269375"/>
                    <a:pt x="0" y="255226"/>
                  </a:cubicBezTo>
                  <a:lnTo>
                    <a:pt x="0" y="53347"/>
                  </a:lnTo>
                  <a:cubicBezTo>
                    <a:pt x="0" y="39199"/>
                    <a:pt x="5620" y="25630"/>
                    <a:pt x="15625" y="15625"/>
                  </a:cubicBezTo>
                  <a:cubicBezTo>
                    <a:pt x="25630" y="5620"/>
                    <a:pt x="39199" y="0"/>
                    <a:pt x="53347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949313" cy="337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240272" y="863011"/>
            <a:ext cx="78074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Variables para el modelo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304243"/>
            <a:ext cx="7711182" cy="674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Ubicación de la sede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¿Es colegio bilingüe?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Calendario del Establecimiento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Carácter del establecimiento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Genero del Establecimiento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Jornada de la Sede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Naturaleza del establecimiento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¿Es la sede Principal?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¿Permite usar sus datos para Investigaciones?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Genero del examinando</a:t>
            </a:r>
          </a:p>
          <a:p>
            <a:pPr algn="just">
              <a:lnSpc>
                <a:spcPts val="443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304243"/>
            <a:ext cx="8115300" cy="618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¿Es privado de la libertad?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¿Cuántos cuartos tiene su hogar?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Nivel de estudios de la madre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Nivel de estudios del padre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Estrato del examinando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¿Con cuantas personas vive?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¿Tiene automóvil?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¿Tiene computador?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¿Tiene internet?</a:t>
            </a:r>
          </a:p>
          <a:p>
            <a:pPr algn="just" marL="798826" indent="-399413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¿Tiene lavadora?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76627"/>
            <a:ext cx="16230600" cy="697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1"/>
              </a:lnSpc>
            </a:pPr>
            <a:r>
              <a:rPr lang="en-US" sz="3818" b="true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Preprocesamiento de Datos:</a:t>
            </a:r>
          </a:p>
          <a:p>
            <a:pPr algn="l" marL="824365" indent="-412183" lvl="1">
              <a:lnSpc>
                <a:spcPts val="4581"/>
              </a:lnSpc>
              <a:buFont typeface="Arial"/>
              <a:buChar char="•"/>
            </a:pPr>
            <a:r>
              <a:rPr lang="en-US" sz="3818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Dumificación: Todas las variables categóricas se convirtieron en variables numéricas (dummys) para poder ser usadas como entrada en la red neuronal.</a:t>
            </a:r>
          </a:p>
          <a:p>
            <a:pPr algn="l" marL="824365" indent="-412183" lvl="1">
              <a:lnSpc>
                <a:spcPts val="4581"/>
              </a:lnSpc>
              <a:buFont typeface="Arial"/>
              <a:buChar char="•"/>
            </a:pPr>
            <a:r>
              <a:rPr lang="en-US" sz="3818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One Hot Encoder: Se utilizó esta herramienta para realizar la dumificación y guardar la configuración para futuras predicciones.</a:t>
            </a:r>
          </a:p>
          <a:p>
            <a:pPr algn="l">
              <a:lnSpc>
                <a:spcPts val="4581"/>
              </a:lnSpc>
            </a:pPr>
          </a:p>
          <a:p>
            <a:pPr algn="l">
              <a:lnSpc>
                <a:spcPts val="4581"/>
              </a:lnSpc>
            </a:pPr>
            <a:r>
              <a:rPr lang="en-US" sz="3818" b="true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Diseño de Modelos:</a:t>
            </a:r>
          </a:p>
          <a:p>
            <a:pPr algn="l" marL="1648730" indent="-549577" lvl="2">
              <a:lnSpc>
                <a:spcPts val="4581"/>
              </a:lnSpc>
              <a:buFont typeface="Arial"/>
              <a:buChar char="⚬"/>
            </a:pPr>
            <a:r>
              <a:rPr lang="en-US" sz="3818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Modelo 1: 3 capas densas (128, 64, 32), ReLU</a:t>
            </a:r>
          </a:p>
          <a:p>
            <a:pPr algn="l" marL="1648730" indent="-549577" lvl="2">
              <a:lnSpc>
                <a:spcPts val="4581"/>
              </a:lnSpc>
              <a:buFont typeface="Arial"/>
              <a:buChar char="⚬"/>
            </a:pPr>
            <a:r>
              <a:rPr lang="en-US" sz="3818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Modelo 2: 3 capas densas (64, 64, 32), Sigmoide</a:t>
            </a:r>
          </a:p>
          <a:p>
            <a:pPr algn="l" marL="1648730" indent="-549577" lvl="2">
              <a:lnSpc>
                <a:spcPts val="4581"/>
              </a:lnSpc>
              <a:buFont typeface="Arial"/>
              <a:buChar char="⚬"/>
            </a:pPr>
            <a:r>
              <a:rPr lang="en-US" sz="3818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Modelo 3: 2 capas densas (64, 64), Sigmoide</a:t>
            </a:r>
          </a:p>
          <a:p>
            <a:pPr algn="l">
              <a:lnSpc>
                <a:spcPts val="458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951681" y="566902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Entrenamiento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032" y="2176627"/>
            <a:ext cx="17247935" cy="4700062"/>
          </a:xfrm>
          <a:custGeom>
            <a:avLst/>
            <a:gdLst/>
            <a:ahLst/>
            <a:cxnLst/>
            <a:rect r="r" b="b" t="t" l="l"/>
            <a:pathLst>
              <a:path h="4700062" w="17247935">
                <a:moveTo>
                  <a:pt x="0" y="0"/>
                </a:moveTo>
                <a:lnTo>
                  <a:pt x="17247936" y="0"/>
                </a:lnTo>
                <a:lnTo>
                  <a:pt x="17247936" y="4700062"/>
                </a:lnTo>
                <a:lnTo>
                  <a:pt x="0" y="470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20032" y="7046844"/>
          <a:ext cx="16528131" cy="2837425"/>
        </p:xfrm>
        <a:graphic>
          <a:graphicData uri="http://schemas.openxmlformats.org/drawingml/2006/table">
            <a:tbl>
              <a:tblPr/>
              <a:tblGrid>
                <a:gridCol w="5853094"/>
                <a:gridCol w="5437173"/>
                <a:gridCol w="5237864"/>
              </a:tblGrid>
              <a:tr h="14265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EF7FF"/>
                          </a:solidFill>
                          <a:latin typeface="Nunito Sans Bold"/>
                          <a:ea typeface="Nunito Sans Bold"/>
                          <a:cs typeface="Nunito Sans Bold"/>
                          <a:sym typeface="Nunito Sans Bold"/>
                        </a:rPr>
                        <a:t>Modelo 128 64 32 ReLU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EF7FF"/>
                          </a:solidFill>
                          <a:latin typeface="Nunito Sans Bold"/>
                          <a:ea typeface="Nunito Sans Bold"/>
                          <a:cs typeface="Nunito Sans Bold"/>
                          <a:sym typeface="Nunito Sans Bold"/>
                        </a:rPr>
                        <a:t>Modelo 64 64 32 Sigmoide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EF7FF"/>
                          </a:solidFill>
                          <a:latin typeface="Nunito Sans Bold"/>
                          <a:ea typeface="Nunito Sans Bold"/>
                          <a:cs typeface="Nunito Sans Bold"/>
                          <a:sym typeface="Nunito Sans Bold"/>
                        </a:rPr>
                        <a:t>Modelo 64 64 Sigmoide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</a:tr>
              <a:tr h="14109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1591.3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1582.5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1581.4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239837" y="566902"/>
            <a:ext cx="15808326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Comparación de modelos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50531" y="2176627"/>
            <a:ext cx="12186938" cy="7433527"/>
          </a:xfrm>
          <a:custGeom>
            <a:avLst/>
            <a:gdLst/>
            <a:ahLst/>
            <a:cxnLst/>
            <a:rect r="r" b="b" t="t" l="l"/>
            <a:pathLst>
              <a:path h="7433527" w="12186938">
                <a:moveTo>
                  <a:pt x="0" y="0"/>
                </a:moveTo>
                <a:lnTo>
                  <a:pt x="12186938" y="0"/>
                </a:lnTo>
                <a:lnTo>
                  <a:pt x="12186938" y="7433526"/>
                </a:lnTo>
                <a:lnTo>
                  <a:pt x="0" y="7433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9837" y="566902"/>
            <a:ext cx="15808326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Comparación de modelos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5626" y="1606770"/>
            <a:ext cx="16164292" cy="8183173"/>
          </a:xfrm>
          <a:custGeom>
            <a:avLst/>
            <a:gdLst/>
            <a:ahLst/>
            <a:cxnLst/>
            <a:rect r="r" b="b" t="t" l="l"/>
            <a:pathLst>
              <a:path h="8183173" w="16164292">
                <a:moveTo>
                  <a:pt x="0" y="0"/>
                </a:moveTo>
                <a:lnTo>
                  <a:pt x="16164292" y="0"/>
                </a:lnTo>
                <a:lnTo>
                  <a:pt x="16164292" y="8183173"/>
                </a:lnTo>
                <a:lnTo>
                  <a:pt x="0" y="8183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93371" y="219075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Tablero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2387" y="1496867"/>
            <a:ext cx="17363226" cy="8790133"/>
          </a:xfrm>
          <a:custGeom>
            <a:avLst/>
            <a:gdLst/>
            <a:ahLst/>
            <a:cxnLst/>
            <a:rect r="r" b="b" t="t" l="l"/>
            <a:pathLst>
              <a:path h="8790133" w="17363226">
                <a:moveTo>
                  <a:pt x="0" y="0"/>
                </a:moveTo>
                <a:lnTo>
                  <a:pt x="17363226" y="0"/>
                </a:lnTo>
                <a:lnTo>
                  <a:pt x="17363226" y="8790133"/>
                </a:lnTo>
                <a:lnTo>
                  <a:pt x="0" y="87901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93371" y="219075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Tablero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7851" y="1642672"/>
            <a:ext cx="13412299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Work Experience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155362" y="3547672"/>
            <a:ext cx="13977275" cy="1107476"/>
            <a:chOff x="0" y="0"/>
            <a:chExt cx="3681258" cy="2916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B1D4E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59929" y="3850354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amet, consectetur adipiscing elit.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55362" y="4950424"/>
            <a:ext cx="13977275" cy="1107476"/>
            <a:chOff x="0" y="0"/>
            <a:chExt cx="3681258" cy="2916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B1D4E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959929" y="5253105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amet, consectetur adipiscing elit.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55362" y="6353175"/>
            <a:ext cx="13977275" cy="1107476"/>
            <a:chOff x="0" y="0"/>
            <a:chExt cx="3681258" cy="29168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B1D4E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959929" y="6655857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amet, consectetur adipiscing elit.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155362" y="7755926"/>
            <a:ext cx="13977275" cy="1107476"/>
            <a:chOff x="0" y="0"/>
            <a:chExt cx="3681258" cy="29168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B1D4E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59929" y="8058608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amet, consectetur adipiscing elit.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2247900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Objetivos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05537" y="3971925"/>
            <a:ext cx="12276926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Desarrollar un producto de analítica de datos sobre los resultados de las pruebas Saber 11 en el país.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Realizar una exploración y un análisis profundo de los datos existentes y concluir a partir de estos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Desarrollar un modelo de predicción para el puntaje global en la prueba.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Presentar un interfaz de usuario que permita a las Alcadías usar este modelo de predicción.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2307820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My Portfolio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54083" y="4153475"/>
            <a:ext cx="5284198" cy="4044780"/>
            <a:chOff x="0" y="0"/>
            <a:chExt cx="1537717" cy="11770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37717" cy="1177043"/>
            </a:xfrm>
            <a:custGeom>
              <a:avLst/>
              <a:gdLst/>
              <a:ahLst/>
              <a:cxnLst/>
              <a:rect r="r" b="b" t="t" l="l"/>
              <a:pathLst>
                <a:path h="1177043" w="1537717">
                  <a:moveTo>
                    <a:pt x="74720" y="0"/>
                  </a:moveTo>
                  <a:lnTo>
                    <a:pt x="1462997" y="0"/>
                  </a:lnTo>
                  <a:cubicBezTo>
                    <a:pt x="1504264" y="0"/>
                    <a:pt x="1537717" y="33454"/>
                    <a:pt x="1537717" y="74720"/>
                  </a:cubicBezTo>
                  <a:lnTo>
                    <a:pt x="1537717" y="1102322"/>
                  </a:lnTo>
                  <a:cubicBezTo>
                    <a:pt x="1537717" y="1122139"/>
                    <a:pt x="1529845" y="1141145"/>
                    <a:pt x="1515832" y="1155158"/>
                  </a:cubicBezTo>
                  <a:cubicBezTo>
                    <a:pt x="1501819" y="1169170"/>
                    <a:pt x="1482814" y="1177043"/>
                    <a:pt x="1462997" y="1177043"/>
                  </a:cubicBezTo>
                  <a:lnTo>
                    <a:pt x="74720" y="1177043"/>
                  </a:lnTo>
                  <a:cubicBezTo>
                    <a:pt x="54903" y="1177043"/>
                    <a:pt x="35898" y="1169170"/>
                    <a:pt x="21885" y="1155158"/>
                  </a:cubicBezTo>
                  <a:cubicBezTo>
                    <a:pt x="7872" y="1141145"/>
                    <a:pt x="0" y="1122139"/>
                    <a:pt x="0" y="1102322"/>
                  </a:cubicBezTo>
                  <a:lnTo>
                    <a:pt x="0" y="74720"/>
                  </a:lnTo>
                  <a:cubicBezTo>
                    <a:pt x="0" y="54903"/>
                    <a:pt x="7872" y="35898"/>
                    <a:pt x="21885" y="21885"/>
                  </a:cubicBezTo>
                  <a:cubicBezTo>
                    <a:pt x="35898" y="7872"/>
                    <a:pt x="54903" y="0"/>
                    <a:pt x="74720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37717" cy="1215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1349" y="5858770"/>
            <a:ext cx="4229668" cy="1690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2262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amet, consectetur adipiscing elit. Vestibulum ac ligula ex. Ut gravida orci non eros rhoncus, nec venenatis orci malesuada.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6508" y="4878604"/>
            <a:ext cx="4699349" cy="607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5"/>
              </a:lnSpc>
            </a:pPr>
            <a:r>
              <a:rPr lang="en-US" sz="4525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Project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503571" y="4153475"/>
            <a:ext cx="5284198" cy="4044780"/>
            <a:chOff x="0" y="0"/>
            <a:chExt cx="1537717" cy="11770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37717" cy="1177043"/>
            </a:xfrm>
            <a:custGeom>
              <a:avLst/>
              <a:gdLst/>
              <a:ahLst/>
              <a:cxnLst/>
              <a:rect r="r" b="b" t="t" l="l"/>
              <a:pathLst>
                <a:path h="1177043" w="1537717">
                  <a:moveTo>
                    <a:pt x="74720" y="0"/>
                  </a:moveTo>
                  <a:lnTo>
                    <a:pt x="1462997" y="0"/>
                  </a:lnTo>
                  <a:cubicBezTo>
                    <a:pt x="1504264" y="0"/>
                    <a:pt x="1537717" y="33454"/>
                    <a:pt x="1537717" y="74720"/>
                  </a:cubicBezTo>
                  <a:lnTo>
                    <a:pt x="1537717" y="1102322"/>
                  </a:lnTo>
                  <a:cubicBezTo>
                    <a:pt x="1537717" y="1122139"/>
                    <a:pt x="1529845" y="1141145"/>
                    <a:pt x="1515832" y="1155158"/>
                  </a:cubicBezTo>
                  <a:cubicBezTo>
                    <a:pt x="1501819" y="1169170"/>
                    <a:pt x="1482814" y="1177043"/>
                    <a:pt x="1462997" y="1177043"/>
                  </a:cubicBezTo>
                  <a:lnTo>
                    <a:pt x="74720" y="1177043"/>
                  </a:lnTo>
                  <a:cubicBezTo>
                    <a:pt x="54903" y="1177043"/>
                    <a:pt x="35898" y="1169170"/>
                    <a:pt x="21885" y="1155158"/>
                  </a:cubicBezTo>
                  <a:cubicBezTo>
                    <a:pt x="7872" y="1141145"/>
                    <a:pt x="0" y="1122139"/>
                    <a:pt x="0" y="1102322"/>
                  </a:cubicBezTo>
                  <a:lnTo>
                    <a:pt x="0" y="74720"/>
                  </a:lnTo>
                  <a:cubicBezTo>
                    <a:pt x="0" y="54903"/>
                    <a:pt x="7872" y="35898"/>
                    <a:pt x="21885" y="21885"/>
                  </a:cubicBezTo>
                  <a:cubicBezTo>
                    <a:pt x="35898" y="7872"/>
                    <a:pt x="54903" y="0"/>
                    <a:pt x="74720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37717" cy="1215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030836" y="5858770"/>
            <a:ext cx="4229668" cy="1690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2262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amet, consectetur adipiscing elit. Vestibulum ac ligula ex. Ut gravida orci non eros rhoncus, nec venenatis orci malesuada.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95995" y="4878604"/>
            <a:ext cx="4699349" cy="607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5"/>
              </a:lnSpc>
            </a:pPr>
            <a:r>
              <a:rPr lang="en-US" sz="4525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Project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149719" y="4153475"/>
            <a:ext cx="5284198" cy="4044780"/>
            <a:chOff x="0" y="0"/>
            <a:chExt cx="1537717" cy="11770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37717" cy="1177043"/>
            </a:xfrm>
            <a:custGeom>
              <a:avLst/>
              <a:gdLst/>
              <a:ahLst/>
              <a:cxnLst/>
              <a:rect r="r" b="b" t="t" l="l"/>
              <a:pathLst>
                <a:path h="1177043" w="1537717">
                  <a:moveTo>
                    <a:pt x="74720" y="0"/>
                  </a:moveTo>
                  <a:lnTo>
                    <a:pt x="1462997" y="0"/>
                  </a:lnTo>
                  <a:cubicBezTo>
                    <a:pt x="1504264" y="0"/>
                    <a:pt x="1537717" y="33454"/>
                    <a:pt x="1537717" y="74720"/>
                  </a:cubicBezTo>
                  <a:lnTo>
                    <a:pt x="1537717" y="1102322"/>
                  </a:lnTo>
                  <a:cubicBezTo>
                    <a:pt x="1537717" y="1122139"/>
                    <a:pt x="1529845" y="1141145"/>
                    <a:pt x="1515832" y="1155158"/>
                  </a:cubicBezTo>
                  <a:cubicBezTo>
                    <a:pt x="1501819" y="1169170"/>
                    <a:pt x="1482814" y="1177043"/>
                    <a:pt x="1462997" y="1177043"/>
                  </a:cubicBezTo>
                  <a:lnTo>
                    <a:pt x="74720" y="1177043"/>
                  </a:lnTo>
                  <a:cubicBezTo>
                    <a:pt x="54903" y="1177043"/>
                    <a:pt x="35898" y="1169170"/>
                    <a:pt x="21885" y="1155158"/>
                  </a:cubicBezTo>
                  <a:cubicBezTo>
                    <a:pt x="7872" y="1141145"/>
                    <a:pt x="0" y="1122139"/>
                    <a:pt x="0" y="1102322"/>
                  </a:cubicBezTo>
                  <a:lnTo>
                    <a:pt x="0" y="74720"/>
                  </a:lnTo>
                  <a:cubicBezTo>
                    <a:pt x="0" y="54903"/>
                    <a:pt x="7872" y="35898"/>
                    <a:pt x="21885" y="21885"/>
                  </a:cubicBezTo>
                  <a:cubicBezTo>
                    <a:pt x="35898" y="7872"/>
                    <a:pt x="54903" y="0"/>
                    <a:pt x="74720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537717" cy="1215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676984" y="5858770"/>
            <a:ext cx="4229668" cy="1690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2262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amet, consectetur adipiscing elit. Vestibulum ac ligula ex. Ut gravida orci non eros rhoncus, nec venenatis orci malesuada.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42143" y="4878604"/>
            <a:ext cx="4699349" cy="607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5"/>
              </a:lnSpc>
            </a:pPr>
            <a:r>
              <a:rPr lang="en-US" sz="4525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Project 3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3533775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Tablero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24098" y="5257755"/>
            <a:ext cx="8439805" cy="71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6"/>
              </a:lnSpc>
            </a:pPr>
            <a:r>
              <a:rPr lang="en-US" sz="4788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http://127.0.0.1:8050/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9592" y="2788508"/>
            <a:ext cx="14828816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Preguntas de Negocio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0591" y="4774957"/>
            <a:ext cx="15595567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1.¿Qué factores son los que más influyen en el resultado de un estudiante en las pruebas Saber 11?</a:t>
            </a: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2.¿En qué ámbitos se deben enfocar las alcaldías y gobernaciones para mejorar los resultados del examen en el departamento?</a:t>
            </a:r>
          </a:p>
          <a:p>
            <a:pPr algn="ctr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55284" y="3499895"/>
            <a:ext cx="5838520" cy="5116009"/>
            <a:chOff x="0" y="0"/>
            <a:chExt cx="1537717" cy="134742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37717" cy="1347426"/>
            </a:xfrm>
            <a:custGeom>
              <a:avLst/>
              <a:gdLst/>
              <a:ahLst/>
              <a:cxnLst/>
              <a:rect r="r" b="b" t="t" l="l"/>
              <a:pathLst>
                <a:path h="1347426" w="1537717">
                  <a:moveTo>
                    <a:pt x="67626" y="0"/>
                  </a:moveTo>
                  <a:lnTo>
                    <a:pt x="1470091" y="0"/>
                  </a:lnTo>
                  <a:cubicBezTo>
                    <a:pt x="1507440" y="0"/>
                    <a:pt x="1537717" y="30277"/>
                    <a:pt x="1537717" y="67626"/>
                  </a:cubicBezTo>
                  <a:lnTo>
                    <a:pt x="1537717" y="1279800"/>
                  </a:lnTo>
                  <a:cubicBezTo>
                    <a:pt x="1537717" y="1317149"/>
                    <a:pt x="1507440" y="1347426"/>
                    <a:pt x="1470091" y="1347426"/>
                  </a:cubicBezTo>
                  <a:lnTo>
                    <a:pt x="67626" y="1347426"/>
                  </a:lnTo>
                  <a:cubicBezTo>
                    <a:pt x="30277" y="1347426"/>
                    <a:pt x="0" y="1317149"/>
                    <a:pt x="0" y="1279800"/>
                  </a:cubicBezTo>
                  <a:lnTo>
                    <a:pt x="0" y="67626"/>
                  </a:lnTo>
                  <a:cubicBezTo>
                    <a:pt x="0" y="30277"/>
                    <a:pt x="30277" y="0"/>
                    <a:pt x="67626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537717" cy="1385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37860" y="3971925"/>
            <a:ext cx="4673367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Se hizo un filtro para estudiar solo los resultados de Antioquia, reduciendo el número de observaciones de 7,110,000 a 1,009,317.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51681" y="1890170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Limpieza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294196" y="3499895"/>
            <a:ext cx="5838520" cy="5116009"/>
            <a:chOff x="0" y="0"/>
            <a:chExt cx="1537717" cy="13474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37717" cy="1347426"/>
            </a:xfrm>
            <a:custGeom>
              <a:avLst/>
              <a:gdLst/>
              <a:ahLst/>
              <a:cxnLst/>
              <a:rect r="r" b="b" t="t" l="l"/>
              <a:pathLst>
                <a:path h="1347426" w="1537717">
                  <a:moveTo>
                    <a:pt x="67626" y="0"/>
                  </a:moveTo>
                  <a:lnTo>
                    <a:pt x="1470091" y="0"/>
                  </a:lnTo>
                  <a:cubicBezTo>
                    <a:pt x="1507440" y="0"/>
                    <a:pt x="1537717" y="30277"/>
                    <a:pt x="1537717" y="67626"/>
                  </a:cubicBezTo>
                  <a:lnTo>
                    <a:pt x="1537717" y="1279800"/>
                  </a:lnTo>
                  <a:cubicBezTo>
                    <a:pt x="1537717" y="1317149"/>
                    <a:pt x="1507440" y="1347426"/>
                    <a:pt x="1470091" y="1347426"/>
                  </a:cubicBezTo>
                  <a:lnTo>
                    <a:pt x="67626" y="1347426"/>
                  </a:lnTo>
                  <a:cubicBezTo>
                    <a:pt x="30277" y="1347426"/>
                    <a:pt x="0" y="1317149"/>
                    <a:pt x="0" y="1279800"/>
                  </a:cubicBezTo>
                  <a:lnTo>
                    <a:pt x="0" y="67626"/>
                  </a:lnTo>
                  <a:cubicBezTo>
                    <a:pt x="0" y="30277"/>
                    <a:pt x="30277" y="0"/>
                    <a:pt x="67626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37717" cy="1385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876773" y="3971925"/>
            <a:ext cx="4673367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Se decidió eliminar aquellas variables que no servían para caracterizar comportamientos o que contuvieran información redundante.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26199" y="624866"/>
            <a:ext cx="6635602" cy="1171614"/>
            <a:chOff x="0" y="0"/>
            <a:chExt cx="1747648" cy="3085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47648" cy="308573"/>
            </a:xfrm>
            <a:custGeom>
              <a:avLst/>
              <a:gdLst/>
              <a:ahLst/>
              <a:cxnLst/>
              <a:rect r="r" b="b" t="t" l="l"/>
              <a:pathLst>
                <a:path h="308573" w="1747648">
                  <a:moveTo>
                    <a:pt x="59503" y="0"/>
                  </a:moveTo>
                  <a:lnTo>
                    <a:pt x="1688145" y="0"/>
                  </a:lnTo>
                  <a:cubicBezTo>
                    <a:pt x="1703927" y="0"/>
                    <a:pt x="1719061" y="6269"/>
                    <a:pt x="1730220" y="17428"/>
                  </a:cubicBezTo>
                  <a:cubicBezTo>
                    <a:pt x="1741379" y="28587"/>
                    <a:pt x="1747648" y="43722"/>
                    <a:pt x="1747648" y="59503"/>
                  </a:cubicBezTo>
                  <a:lnTo>
                    <a:pt x="1747648" y="249070"/>
                  </a:lnTo>
                  <a:cubicBezTo>
                    <a:pt x="1747648" y="264852"/>
                    <a:pt x="1741379" y="279986"/>
                    <a:pt x="1730220" y="291145"/>
                  </a:cubicBezTo>
                  <a:cubicBezTo>
                    <a:pt x="1719061" y="302304"/>
                    <a:pt x="1703927" y="308573"/>
                    <a:pt x="1688145" y="308573"/>
                  </a:cubicBezTo>
                  <a:lnTo>
                    <a:pt x="59503" y="308573"/>
                  </a:lnTo>
                  <a:cubicBezTo>
                    <a:pt x="43722" y="308573"/>
                    <a:pt x="28587" y="302304"/>
                    <a:pt x="17428" y="291145"/>
                  </a:cubicBezTo>
                  <a:cubicBezTo>
                    <a:pt x="6269" y="279986"/>
                    <a:pt x="0" y="264852"/>
                    <a:pt x="0" y="249070"/>
                  </a:cubicBezTo>
                  <a:lnTo>
                    <a:pt x="0" y="59503"/>
                  </a:lnTo>
                  <a:cubicBezTo>
                    <a:pt x="0" y="43722"/>
                    <a:pt x="6269" y="28587"/>
                    <a:pt x="17428" y="17428"/>
                  </a:cubicBezTo>
                  <a:cubicBezTo>
                    <a:pt x="28587" y="6269"/>
                    <a:pt x="43722" y="0"/>
                    <a:pt x="59503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47648" cy="337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240272" y="863011"/>
            <a:ext cx="78074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Variables eliminadas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6525" y="2186152"/>
            <a:ext cx="12671202" cy="784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Código Municipio de la sede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Código del Departamento de residencia del examinando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Periodo de los resultados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Código del Municipio de Presentación del examen.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Código ICFES del Establecimiento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 si es estudiante o N si es individual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Departamento de la sede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Código DANE del Establecimiento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Tipo de documento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Código del Departamento de residencia del examinando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Identificador del examinando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Código del Departamento de Presentación del examen.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Desempeño Inglés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Código DANE de la Sede</a:t>
            </a:r>
          </a:p>
          <a:p>
            <a:pPr algn="l" marL="755647" indent="-377824" lvl="1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Departamento de la sede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25982" y="4886325"/>
            <a:ext cx="571296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b="true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51 variables a 36 variables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5434" y="624866"/>
            <a:ext cx="8273325" cy="1171614"/>
            <a:chOff x="0" y="0"/>
            <a:chExt cx="2178983" cy="3085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78983" cy="308573"/>
            </a:xfrm>
            <a:custGeom>
              <a:avLst/>
              <a:gdLst/>
              <a:ahLst/>
              <a:cxnLst/>
              <a:rect r="r" b="b" t="t" l="l"/>
              <a:pathLst>
                <a:path h="308573" w="2178983">
                  <a:moveTo>
                    <a:pt x="47724" y="0"/>
                  </a:moveTo>
                  <a:lnTo>
                    <a:pt x="2131259" y="0"/>
                  </a:lnTo>
                  <a:cubicBezTo>
                    <a:pt x="2157616" y="0"/>
                    <a:pt x="2178983" y="21367"/>
                    <a:pt x="2178983" y="47724"/>
                  </a:cubicBezTo>
                  <a:lnTo>
                    <a:pt x="2178983" y="260849"/>
                  </a:lnTo>
                  <a:cubicBezTo>
                    <a:pt x="2178983" y="273506"/>
                    <a:pt x="2173955" y="285645"/>
                    <a:pt x="2165005" y="294595"/>
                  </a:cubicBezTo>
                  <a:cubicBezTo>
                    <a:pt x="2156055" y="303545"/>
                    <a:pt x="2143916" y="308573"/>
                    <a:pt x="2131259" y="308573"/>
                  </a:cubicBezTo>
                  <a:lnTo>
                    <a:pt x="47724" y="308573"/>
                  </a:lnTo>
                  <a:cubicBezTo>
                    <a:pt x="21367" y="308573"/>
                    <a:pt x="0" y="287206"/>
                    <a:pt x="0" y="260849"/>
                  </a:cubicBezTo>
                  <a:lnTo>
                    <a:pt x="0" y="47724"/>
                  </a:lnTo>
                  <a:cubicBezTo>
                    <a:pt x="0" y="21367"/>
                    <a:pt x="21367" y="0"/>
                    <a:pt x="47724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178983" cy="337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240272" y="863011"/>
            <a:ext cx="78074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Manejo de valores faltantes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661568"/>
            <a:ext cx="16230600" cy="695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93143" indent="-496571" lvl="1">
              <a:lnSpc>
                <a:spcPts val="5520"/>
              </a:lnSpc>
              <a:buFont typeface="Arial"/>
              <a:buChar char="•"/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P</a:t>
            </a: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ara las variables que tienen un porcentaje menor o igual al 1% de valores vacíos, se eliminaron las observaciones.</a:t>
            </a:r>
          </a:p>
          <a:p>
            <a:pPr algn="ctr" marL="993143" indent="-496571" lvl="1">
              <a:lnSpc>
                <a:spcPts val="5520"/>
              </a:lnSpc>
              <a:buFont typeface="Arial"/>
              <a:buChar char="•"/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Para aquellas que tuvieran un valor mayor, se realizó una imputación con base en la moda de los valores de la columna respectiva.</a:t>
            </a:r>
          </a:p>
          <a:p>
            <a:pPr algn="ctr" marL="993143" indent="-496571" lvl="1">
              <a:lnSpc>
                <a:spcPts val="5520"/>
              </a:lnSpc>
              <a:buFont typeface="Arial"/>
              <a:buChar char="•"/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Se eliminaron aquellas observaciones donde la variable de salida 'PUNT_GLOBAL' tiene valores faltantes, pues no son de utilidad para el análisis ni para el modelo de predicción.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44019" y="2313319"/>
            <a:ext cx="7087165" cy="1348313"/>
            <a:chOff x="0" y="0"/>
            <a:chExt cx="1866579" cy="3551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6579" cy="355111"/>
            </a:xfrm>
            <a:custGeom>
              <a:avLst/>
              <a:gdLst/>
              <a:ahLst/>
              <a:cxnLst/>
              <a:rect r="r" b="b" t="t" l="l"/>
              <a:pathLst>
                <a:path h="355111" w="1866579">
                  <a:moveTo>
                    <a:pt x="55712" y="0"/>
                  </a:moveTo>
                  <a:lnTo>
                    <a:pt x="1810867" y="0"/>
                  </a:lnTo>
                  <a:cubicBezTo>
                    <a:pt x="1841635" y="0"/>
                    <a:pt x="1866579" y="24943"/>
                    <a:pt x="1866579" y="55712"/>
                  </a:cubicBezTo>
                  <a:lnTo>
                    <a:pt x="1866579" y="299400"/>
                  </a:lnTo>
                  <a:cubicBezTo>
                    <a:pt x="1866579" y="314175"/>
                    <a:pt x="1860709" y="328346"/>
                    <a:pt x="1850261" y="338794"/>
                  </a:cubicBezTo>
                  <a:cubicBezTo>
                    <a:pt x="1839813" y="349242"/>
                    <a:pt x="1825642" y="355111"/>
                    <a:pt x="1810867" y="355111"/>
                  </a:cubicBezTo>
                  <a:lnTo>
                    <a:pt x="55712" y="355111"/>
                  </a:lnTo>
                  <a:cubicBezTo>
                    <a:pt x="24943" y="355111"/>
                    <a:pt x="0" y="330168"/>
                    <a:pt x="0" y="299400"/>
                  </a:cubicBezTo>
                  <a:lnTo>
                    <a:pt x="0" y="55712"/>
                  </a:lnTo>
                  <a:cubicBezTo>
                    <a:pt x="0" y="24943"/>
                    <a:pt x="24943" y="0"/>
                    <a:pt x="55712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66579" cy="393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44019" y="7161613"/>
            <a:ext cx="11301259" cy="2952454"/>
          </a:xfrm>
          <a:custGeom>
            <a:avLst/>
            <a:gdLst/>
            <a:ahLst/>
            <a:cxnLst/>
            <a:rect r="r" b="b" t="t" l="l"/>
            <a:pathLst>
              <a:path h="2952454" w="11301259">
                <a:moveTo>
                  <a:pt x="0" y="0"/>
                </a:moveTo>
                <a:lnTo>
                  <a:pt x="11301259" y="0"/>
                </a:lnTo>
                <a:lnTo>
                  <a:pt x="11301259" y="2952454"/>
                </a:lnTo>
                <a:lnTo>
                  <a:pt x="0" y="2952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4019" y="3928332"/>
            <a:ext cx="11301259" cy="2966580"/>
          </a:xfrm>
          <a:custGeom>
            <a:avLst/>
            <a:gdLst/>
            <a:ahLst/>
            <a:cxnLst/>
            <a:rect r="r" b="b" t="t" l="l"/>
            <a:pathLst>
              <a:path h="2966580" w="11301259">
                <a:moveTo>
                  <a:pt x="0" y="0"/>
                </a:moveTo>
                <a:lnTo>
                  <a:pt x="11301259" y="0"/>
                </a:lnTo>
                <a:lnTo>
                  <a:pt x="11301259" y="2966581"/>
                </a:lnTo>
                <a:lnTo>
                  <a:pt x="0" y="29665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45278" y="3928332"/>
            <a:ext cx="5732523" cy="2966580"/>
          </a:xfrm>
          <a:custGeom>
            <a:avLst/>
            <a:gdLst/>
            <a:ahLst/>
            <a:cxnLst/>
            <a:rect r="r" b="b" t="t" l="l"/>
            <a:pathLst>
              <a:path h="2966580" w="5732523">
                <a:moveTo>
                  <a:pt x="0" y="0"/>
                </a:moveTo>
                <a:lnTo>
                  <a:pt x="5732523" y="0"/>
                </a:lnTo>
                <a:lnTo>
                  <a:pt x="5732523" y="2966581"/>
                </a:lnTo>
                <a:lnTo>
                  <a:pt x="0" y="29665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07925" y="7120785"/>
            <a:ext cx="4867053" cy="2993282"/>
          </a:xfrm>
          <a:custGeom>
            <a:avLst/>
            <a:gdLst/>
            <a:ahLst/>
            <a:cxnLst/>
            <a:rect r="r" b="b" t="t" l="l"/>
            <a:pathLst>
              <a:path h="2993282" w="4867053">
                <a:moveTo>
                  <a:pt x="0" y="0"/>
                </a:moveTo>
                <a:lnTo>
                  <a:pt x="4867053" y="0"/>
                </a:lnTo>
                <a:lnTo>
                  <a:pt x="4867053" y="2993282"/>
                </a:lnTo>
                <a:lnTo>
                  <a:pt x="0" y="29932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02" r="0" b="-20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90071" y="703594"/>
            <a:ext cx="15631463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Exploración de datos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5122" y="2574392"/>
            <a:ext cx="780745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Variables Numéricas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26199" y="624866"/>
            <a:ext cx="6635602" cy="1171614"/>
            <a:chOff x="0" y="0"/>
            <a:chExt cx="1747648" cy="3085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47648" cy="308573"/>
            </a:xfrm>
            <a:custGeom>
              <a:avLst/>
              <a:gdLst/>
              <a:ahLst/>
              <a:cxnLst/>
              <a:rect r="r" b="b" t="t" l="l"/>
              <a:pathLst>
                <a:path h="308573" w="1747648">
                  <a:moveTo>
                    <a:pt x="59503" y="0"/>
                  </a:moveTo>
                  <a:lnTo>
                    <a:pt x="1688145" y="0"/>
                  </a:lnTo>
                  <a:cubicBezTo>
                    <a:pt x="1703927" y="0"/>
                    <a:pt x="1719061" y="6269"/>
                    <a:pt x="1730220" y="17428"/>
                  </a:cubicBezTo>
                  <a:cubicBezTo>
                    <a:pt x="1741379" y="28587"/>
                    <a:pt x="1747648" y="43722"/>
                    <a:pt x="1747648" y="59503"/>
                  </a:cubicBezTo>
                  <a:lnTo>
                    <a:pt x="1747648" y="249070"/>
                  </a:lnTo>
                  <a:cubicBezTo>
                    <a:pt x="1747648" y="264852"/>
                    <a:pt x="1741379" y="279986"/>
                    <a:pt x="1730220" y="291145"/>
                  </a:cubicBezTo>
                  <a:cubicBezTo>
                    <a:pt x="1719061" y="302304"/>
                    <a:pt x="1703927" y="308573"/>
                    <a:pt x="1688145" y="308573"/>
                  </a:cubicBezTo>
                  <a:lnTo>
                    <a:pt x="59503" y="308573"/>
                  </a:lnTo>
                  <a:cubicBezTo>
                    <a:pt x="43722" y="308573"/>
                    <a:pt x="28587" y="302304"/>
                    <a:pt x="17428" y="291145"/>
                  </a:cubicBezTo>
                  <a:cubicBezTo>
                    <a:pt x="6269" y="279986"/>
                    <a:pt x="0" y="264852"/>
                    <a:pt x="0" y="249070"/>
                  </a:cubicBezTo>
                  <a:lnTo>
                    <a:pt x="0" y="59503"/>
                  </a:lnTo>
                  <a:cubicBezTo>
                    <a:pt x="0" y="43722"/>
                    <a:pt x="6269" y="28587"/>
                    <a:pt x="17428" y="17428"/>
                  </a:cubicBezTo>
                  <a:cubicBezTo>
                    <a:pt x="28587" y="6269"/>
                    <a:pt x="43722" y="0"/>
                    <a:pt x="59503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747648" cy="337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071936" y="2746011"/>
            <a:ext cx="12144129" cy="6512289"/>
          </a:xfrm>
          <a:custGeom>
            <a:avLst/>
            <a:gdLst/>
            <a:ahLst/>
            <a:cxnLst/>
            <a:rect r="r" b="b" t="t" l="l"/>
            <a:pathLst>
              <a:path h="6512289" w="12144129">
                <a:moveTo>
                  <a:pt x="0" y="0"/>
                </a:moveTo>
                <a:lnTo>
                  <a:pt x="12144128" y="0"/>
                </a:lnTo>
                <a:lnTo>
                  <a:pt x="12144128" y="6512289"/>
                </a:lnTo>
                <a:lnTo>
                  <a:pt x="0" y="6512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40272" y="863011"/>
            <a:ext cx="78074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Variables Numéricas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6901" y="2176627"/>
            <a:ext cx="5648158" cy="3494798"/>
          </a:xfrm>
          <a:custGeom>
            <a:avLst/>
            <a:gdLst/>
            <a:ahLst/>
            <a:cxnLst/>
            <a:rect r="r" b="b" t="t" l="l"/>
            <a:pathLst>
              <a:path h="3494798" w="5648158">
                <a:moveTo>
                  <a:pt x="0" y="0"/>
                </a:moveTo>
                <a:lnTo>
                  <a:pt x="5648158" y="0"/>
                </a:lnTo>
                <a:lnTo>
                  <a:pt x="5648158" y="3494797"/>
                </a:lnTo>
                <a:lnTo>
                  <a:pt x="0" y="3494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86160" y="2176627"/>
            <a:ext cx="5580515" cy="3494798"/>
          </a:xfrm>
          <a:custGeom>
            <a:avLst/>
            <a:gdLst/>
            <a:ahLst/>
            <a:cxnLst/>
            <a:rect r="r" b="b" t="t" l="l"/>
            <a:pathLst>
              <a:path h="3494798" w="5580515">
                <a:moveTo>
                  <a:pt x="0" y="0"/>
                </a:moveTo>
                <a:lnTo>
                  <a:pt x="5580515" y="0"/>
                </a:lnTo>
                <a:lnTo>
                  <a:pt x="5580515" y="3494797"/>
                </a:lnTo>
                <a:lnTo>
                  <a:pt x="0" y="3494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826199" y="624866"/>
            <a:ext cx="6635602" cy="1171614"/>
            <a:chOff x="0" y="0"/>
            <a:chExt cx="1747648" cy="3085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47648" cy="308573"/>
            </a:xfrm>
            <a:custGeom>
              <a:avLst/>
              <a:gdLst/>
              <a:ahLst/>
              <a:cxnLst/>
              <a:rect r="r" b="b" t="t" l="l"/>
              <a:pathLst>
                <a:path h="308573" w="1747648">
                  <a:moveTo>
                    <a:pt x="59503" y="0"/>
                  </a:moveTo>
                  <a:lnTo>
                    <a:pt x="1688145" y="0"/>
                  </a:lnTo>
                  <a:cubicBezTo>
                    <a:pt x="1703927" y="0"/>
                    <a:pt x="1719061" y="6269"/>
                    <a:pt x="1730220" y="17428"/>
                  </a:cubicBezTo>
                  <a:cubicBezTo>
                    <a:pt x="1741379" y="28587"/>
                    <a:pt x="1747648" y="43722"/>
                    <a:pt x="1747648" y="59503"/>
                  </a:cubicBezTo>
                  <a:lnTo>
                    <a:pt x="1747648" y="249070"/>
                  </a:lnTo>
                  <a:cubicBezTo>
                    <a:pt x="1747648" y="264852"/>
                    <a:pt x="1741379" y="279986"/>
                    <a:pt x="1730220" y="291145"/>
                  </a:cubicBezTo>
                  <a:cubicBezTo>
                    <a:pt x="1719061" y="302304"/>
                    <a:pt x="1703927" y="308573"/>
                    <a:pt x="1688145" y="308573"/>
                  </a:cubicBezTo>
                  <a:lnTo>
                    <a:pt x="59503" y="308573"/>
                  </a:lnTo>
                  <a:cubicBezTo>
                    <a:pt x="43722" y="308573"/>
                    <a:pt x="28587" y="302304"/>
                    <a:pt x="17428" y="291145"/>
                  </a:cubicBezTo>
                  <a:cubicBezTo>
                    <a:pt x="6269" y="279986"/>
                    <a:pt x="0" y="264852"/>
                    <a:pt x="0" y="249070"/>
                  </a:cubicBezTo>
                  <a:lnTo>
                    <a:pt x="0" y="59503"/>
                  </a:lnTo>
                  <a:cubicBezTo>
                    <a:pt x="0" y="43722"/>
                    <a:pt x="6269" y="28587"/>
                    <a:pt x="17428" y="17428"/>
                  </a:cubicBezTo>
                  <a:cubicBezTo>
                    <a:pt x="28587" y="6269"/>
                    <a:pt x="43722" y="0"/>
                    <a:pt x="59503" y="0"/>
                  </a:cubicBezTo>
                  <a:close/>
                </a:path>
              </a:pathLst>
            </a:custGeom>
            <a:solidFill>
              <a:srgbClr val="B1D4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747648" cy="337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78397" y="6052424"/>
            <a:ext cx="5445165" cy="3403228"/>
          </a:xfrm>
          <a:custGeom>
            <a:avLst/>
            <a:gdLst/>
            <a:ahLst/>
            <a:cxnLst/>
            <a:rect r="r" b="b" t="t" l="l"/>
            <a:pathLst>
              <a:path h="3403228" w="5445165">
                <a:moveTo>
                  <a:pt x="0" y="0"/>
                </a:moveTo>
                <a:lnTo>
                  <a:pt x="5445166" y="0"/>
                </a:lnTo>
                <a:lnTo>
                  <a:pt x="5445166" y="3403229"/>
                </a:lnTo>
                <a:lnTo>
                  <a:pt x="0" y="34032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44701" y="6122018"/>
            <a:ext cx="5398599" cy="3333635"/>
          </a:xfrm>
          <a:custGeom>
            <a:avLst/>
            <a:gdLst/>
            <a:ahLst/>
            <a:cxnLst/>
            <a:rect r="r" b="b" t="t" l="l"/>
            <a:pathLst>
              <a:path h="3333635" w="5398599">
                <a:moveTo>
                  <a:pt x="0" y="0"/>
                </a:moveTo>
                <a:lnTo>
                  <a:pt x="5398598" y="0"/>
                </a:lnTo>
                <a:lnTo>
                  <a:pt x="5398598" y="3333635"/>
                </a:lnTo>
                <a:lnTo>
                  <a:pt x="0" y="33336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83163" y="6052424"/>
            <a:ext cx="5398599" cy="3293145"/>
          </a:xfrm>
          <a:custGeom>
            <a:avLst/>
            <a:gdLst/>
            <a:ahLst/>
            <a:cxnLst/>
            <a:rect r="r" b="b" t="t" l="l"/>
            <a:pathLst>
              <a:path h="3293145" w="5398599">
                <a:moveTo>
                  <a:pt x="0" y="0"/>
                </a:moveTo>
                <a:lnTo>
                  <a:pt x="5398599" y="0"/>
                </a:lnTo>
                <a:lnTo>
                  <a:pt x="5398599" y="3293146"/>
                </a:lnTo>
                <a:lnTo>
                  <a:pt x="0" y="32931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40272" y="863011"/>
            <a:ext cx="78074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Variables Categóricas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83163" y="2226449"/>
            <a:ext cx="5565823" cy="3395152"/>
          </a:xfrm>
          <a:custGeom>
            <a:avLst/>
            <a:gdLst/>
            <a:ahLst/>
            <a:cxnLst/>
            <a:rect r="r" b="b" t="t" l="l"/>
            <a:pathLst>
              <a:path h="3395152" w="5565823">
                <a:moveTo>
                  <a:pt x="0" y="0"/>
                </a:moveTo>
                <a:lnTo>
                  <a:pt x="5565823" y="0"/>
                </a:lnTo>
                <a:lnTo>
                  <a:pt x="5565823" y="3395152"/>
                </a:lnTo>
                <a:lnTo>
                  <a:pt x="0" y="33951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DAGYFOoP0jo</dc:identifier>
  <dcterms:modified xsi:type="dcterms:W3CDTF">2011-08-01T06:04:30Z</dcterms:modified>
  <cp:revision>1</cp:revision>
  <dc:title>Proyecto 3 Analítica Computacional</dc:title>
</cp:coreProperties>
</file>