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2" r:id="rId4"/>
    <p:sldId id="258" r:id="rId5"/>
    <p:sldId id="267" r:id="rId6"/>
    <p:sldId id="268" r:id="rId7"/>
    <p:sldId id="259" r:id="rId8"/>
    <p:sldId id="261" r:id="rId9"/>
    <p:sldId id="264" r:id="rId10"/>
    <p:sldId id="269" r:id="rId11"/>
    <p:sldId id="263" r:id="rId12"/>
    <p:sldId id="270" r:id="rId13"/>
    <p:sldId id="271" r:id="rId14"/>
    <p:sldId id="265" r:id="rId15"/>
    <p:sldId id="266" r:id="rId16"/>
    <p:sldId id="274" r:id="rId17"/>
    <p:sldId id="276" r:id="rId18"/>
    <p:sldId id="275" r:id="rId19"/>
    <p:sldId id="277" r:id="rId20"/>
    <p:sldId id="273" r:id="rId21"/>
    <p:sldId id="272" r:id="rId22"/>
    <p:sldId id="279" r:id="rId23"/>
    <p:sldId id="281" r:id="rId24"/>
    <p:sldId id="283" r:id="rId25"/>
    <p:sldId id="280" r:id="rId26"/>
    <p:sldId id="284" r:id="rId2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8" autoAdjust="0"/>
    <p:restoredTop sz="94621" autoAdjust="0"/>
  </p:normalViewPr>
  <p:slideViewPr>
    <p:cSldViewPr snapToGrid="0" snapToObjects="1">
      <p:cViewPr>
        <p:scale>
          <a:sx n="100" d="100"/>
          <a:sy n="100" d="100"/>
        </p:scale>
        <p:origin x="-1800" y="-448"/>
      </p:cViewPr>
      <p:guideLst>
        <p:guide orient="horz" pos="2160"/>
        <p:guide pos="2880"/>
      </p:guideLst>
    </p:cSldViewPr>
  </p:slideViewPr>
  <p:outlineViewPr>
    <p:cViewPr>
      <p:scale>
        <a:sx n="33" d="100"/>
        <a:sy n="33" d="100"/>
      </p:scale>
      <p:origin x="0" y="77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9D524-84BC-1A4D-9FFB-FAF0DAEBBB03}" type="datetimeFigureOut">
              <a:rPr lang="es-ES" smtClean="0"/>
              <a:t>6/24/14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D4E2A4-32D1-3B4B-9200-A8E44FE9F03B}" type="slidenum">
              <a:rPr lang="es-ES" smtClean="0"/>
              <a:t>‹Nr.›</a:t>
            </a:fld>
            <a:endParaRPr lang="es-ES"/>
          </a:p>
        </p:txBody>
      </p:sp>
    </p:spTree>
    <p:extLst>
      <p:ext uri="{BB962C8B-B14F-4D97-AF65-F5344CB8AC3E}">
        <p14:creationId xmlns:p14="http://schemas.microsoft.com/office/powerpoint/2010/main" val="39008380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D4E2A4-32D1-3B4B-9200-A8E44FE9F03B}" type="slidenum">
              <a:rPr lang="es-ES" smtClean="0"/>
              <a:t>1</a:t>
            </a:fld>
            <a:endParaRPr lang="es-ES"/>
          </a:p>
        </p:txBody>
      </p:sp>
    </p:spTree>
    <p:extLst>
      <p:ext uri="{BB962C8B-B14F-4D97-AF65-F5344CB8AC3E}">
        <p14:creationId xmlns:p14="http://schemas.microsoft.com/office/powerpoint/2010/main" val="38932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AA18007-7B58-EC49-BA56-A9CF39EEE5E5}" type="datetimeFigureOut">
              <a:rPr lang="es-ES" smtClean="0"/>
              <a:t>6/24/14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191513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4AA18007-7B58-EC49-BA56-A9CF39EEE5E5}" type="datetimeFigureOut">
              <a:rPr lang="es-ES" smtClean="0"/>
              <a:t>6/24/14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36810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4AA18007-7B58-EC49-BA56-A9CF39EEE5E5}" type="datetimeFigureOut">
              <a:rPr lang="es-ES" smtClean="0"/>
              <a:t>6/24/14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164938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4AA18007-7B58-EC49-BA56-A9CF39EEE5E5}" type="datetimeFigureOut">
              <a:rPr lang="es-ES" smtClean="0"/>
              <a:t>6/24/14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70312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4AA18007-7B58-EC49-BA56-A9CF39EEE5E5}" type="datetimeFigureOut">
              <a:rPr lang="es-ES" smtClean="0"/>
              <a:t>6/24/14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366198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fecha 4"/>
          <p:cNvSpPr>
            <a:spLocks noGrp="1"/>
          </p:cNvSpPr>
          <p:nvPr>
            <p:ph type="dt" sz="half" idx="10"/>
          </p:nvPr>
        </p:nvSpPr>
        <p:spPr/>
        <p:txBody>
          <a:bodyPr/>
          <a:lstStyle/>
          <a:p>
            <a:fld id="{4AA18007-7B58-EC49-BA56-A9CF39EEE5E5}" type="datetimeFigureOut">
              <a:rPr lang="es-ES" smtClean="0"/>
              <a:t>6/24/14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350977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7" name="Marcador de fecha 6"/>
          <p:cNvSpPr>
            <a:spLocks noGrp="1"/>
          </p:cNvSpPr>
          <p:nvPr>
            <p:ph type="dt" sz="half" idx="10"/>
          </p:nvPr>
        </p:nvSpPr>
        <p:spPr/>
        <p:txBody>
          <a:bodyPr/>
          <a:lstStyle/>
          <a:p>
            <a:fld id="{4AA18007-7B58-EC49-BA56-A9CF39EEE5E5}" type="datetimeFigureOut">
              <a:rPr lang="es-ES" smtClean="0"/>
              <a:t>6/24/14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376953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fecha 2"/>
          <p:cNvSpPr>
            <a:spLocks noGrp="1"/>
          </p:cNvSpPr>
          <p:nvPr>
            <p:ph type="dt" sz="half" idx="10"/>
          </p:nvPr>
        </p:nvSpPr>
        <p:spPr/>
        <p:txBody>
          <a:bodyPr/>
          <a:lstStyle/>
          <a:p>
            <a:fld id="{4AA18007-7B58-EC49-BA56-A9CF39EEE5E5}" type="datetimeFigureOut">
              <a:rPr lang="es-ES" smtClean="0"/>
              <a:t>6/24/14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141471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AA18007-7B58-EC49-BA56-A9CF39EEE5E5}" type="datetimeFigureOut">
              <a:rPr lang="es-ES" smtClean="0"/>
              <a:t>6/24/14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225079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4AA18007-7B58-EC49-BA56-A9CF39EEE5E5}" type="datetimeFigureOut">
              <a:rPr lang="es-ES" smtClean="0"/>
              <a:t>6/24/14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8501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4AA18007-7B58-EC49-BA56-A9CF39EEE5E5}" type="datetimeFigureOut">
              <a:rPr lang="es-ES" smtClean="0"/>
              <a:t>6/24/14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D28E1-4742-444D-891A-695028050B19}" type="slidenum">
              <a:rPr lang="es-ES" smtClean="0"/>
              <a:t>‹Nr.›</a:t>
            </a:fld>
            <a:endParaRPr lang="es-ES"/>
          </a:p>
        </p:txBody>
      </p:sp>
    </p:spTree>
    <p:extLst>
      <p:ext uri="{BB962C8B-B14F-4D97-AF65-F5344CB8AC3E}">
        <p14:creationId xmlns:p14="http://schemas.microsoft.com/office/powerpoint/2010/main" val="37300335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18007-7B58-EC49-BA56-A9CF39EEE5E5}" type="datetimeFigureOut">
              <a:rPr lang="es-ES" smtClean="0"/>
              <a:t>6/24/14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D28E1-4742-444D-891A-695028050B19}" type="slidenum">
              <a:rPr lang="es-ES" smtClean="0"/>
              <a:t>‹Nr.›</a:t>
            </a:fld>
            <a:endParaRPr lang="es-ES"/>
          </a:p>
        </p:txBody>
      </p:sp>
    </p:spTree>
    <p:extLst>
      <p:ext uri="{BB962C8B-B14F-4D97-AF65-F5344CB8AC3E}">
        <p14:creationId xmlns:p14="http://schemas.microsoft.com/office/powerpoint/2010/main" val="205723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dianteapps.com/info/hacer-aplicacion-movil-para-hotel" TargetMode="External"/><Relationship Id="rId3" Type="http://schemas.openxmlformats.org/officeDocument/2006/relationships/hyperlink" Target="http://www.ohlalapps.com/es/mobile-app-for-service-compani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ura.com/blogs/corporativo/citas-medicas-en-linea.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ura.com/blogs/corporativo/citas-medicas-en-linea.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25689" y="634940"/>
            <a:ext cx="7723399" cy="5779250"/>
          </a:xfrm>
        </p:spPr>
        <p:txBody>
          <a:bodyPr/>
          <a:lstStyle/>
          <a:p>
            <a:r>
              <a:rPr lang="es-ES" dirty="0" smtClean="0"/>
              <a:t>Sistema de citas y </a:t>
            </a:r>
            <a:r>
              <a:rPr lang="es-ES" dirty="0" err="1" smtClean="0"/>
              <a:t>agendamiento</a:t>
            </a:r>
            <a:endParaRPr lang="es-ES" dirty="0" smtClean="0"/>
          </a:p>
          <a:p>
            <a:endParaRPr lang="es-ES" dirty="0"/>
          </a:p>
          <a:p>
            <a:r>
              <a:rPr lang="es-ES" dirty="0" smtClean="0"/>
              <a:t>Que ofrecemos?</a:t>
            </a:r>
          </a:p>
          <a:p>
            <a:r>
              <a:rPr lang="es-ES" sz="1400" dirty="0" smtClean="0"/>
              <a:t>Descripción un </a:t>
            </a:r>
            <a:r>
              <a:rPr lang="es-ES" sz="1400" dirty="0" err="1" smtClean="0"/>
              <a:t>parrafo</a:t>
            </a:r>
            <a:r>
              <a:rPr lang="es-ES" sz="1400" dirty="0" smtClean="0"/>
              <a:t> de lo que ofrecemos</a:t>
            </a:r>
          </a:p>
          <a:p>
            <a:endParaRPr lang="es-ES" sz="1400" dirty="0"/>
          </a:p>
          <a:p>
            <a:r>
              <a:rPr lang="es-ES" sz="1400" dirty="0" smtClean="0"/>
              <a:t>Creación de video: uno para salud / otro para servicios</a:t>
            </a:r>
          </a:p>
          <a:p>
            <a:r>
              <a:rPr lang="es-ES" dirty="0" smtClean="0"/>
              <a:t>Beneficios?</a:t>
            </a:r>
          </a:p>
          <a:p>
            <a:r>
              <a:rPr lang="es-ES" sz="1200" dirty="0" err="1" smtClean="0"/>
              <a:t>KPIs</a:t>
            </a:r>
            <a:r>
              <a:rPr lang="es-ES" sz="1200" dirty="0" smtClean="0"/>
              <a:t> Tiempos, control, servicio al cliente,</a:t>
            </a:r>
          </a:p>
          <a:p>
            <a:r>
              <a:rPr lang="es-ES" dirty="0" smtClean="0"/>
              <a:t>Quienes somos?</a:t>
            </a:r>
          </a:p>
          <a:p>
            <a:endParaRPr lang="es-ES" dirty="0" smtClean="0"/>
          </a:p>
          <a:p>
            <a:r>
              <a:rPr lang="es-ES" dirty="0" smtClean="0"/>
              <a:t>Clientes/Reconocimientos</a:t>
            </a:r>
          </a:p>
          <a:p>
            <a:endParaRPr lang="es-ES" dirty="0" smtClean="0"/>
          </a:p>
          <a:p>
            <a:endParaRPr lang="es-ES" dirty="0" smtClean="0"/>
          </a:p>
          <a:p>
            <a:endParaRPr lang="es-ES" dirty="0"/>
          </a:p>
          <a:p>
            <a:endParaRPr lang="es-ES" dirty="0"/>
          </a:p>
        </p:txBody>
      </p:sp>
    </p:spTree>
    <p:extLst>
      <p:ext uri="{BB962C8B-B14F-4D97-AF65-F5344CB8AC3E}">
        <p14:creationId xmlns:p14="http://schemas.microsoft.com/office/powerpoint/2010/main" val="155602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73945"/>
            <a:ext cx="8229600" cy="4525963"/>
          </a:xfrm>
        </p:spPr>
        <p:txBody>
          <a:bodyPr>
            <a:normAutofit fontScale="62500" lnSpcReduction="20000"/>
          </a:bodyPr>
          <a:lstStyle/>
          <a:p>
            <a:pPr marL="0" indent="0">
              <a:buNone/>
            </a:pPr>
            <a:r>
              <a:rPr lang="es-ES" b="1" dirty="0" smtClean="0"/>
              <a:t>Informes</a:t>
            </a:r>
            <a:r>
              <a:rPr lang="es-ES" dirty="0"/>
              <a:t>		</a:t>
            </a:r>
          </a:p>
          <a:p>
            <a:pPr marL="0" indent="0">
              <a:buNone/>
            </a:pPr>
            <a:r>
              <a:rPr lang="es-ES" dirty="0"/>
              <a:t> 	 	 	</a:t>
            </a:r>
          </a:p>
          <a:p>
            <a:r>
              <a:rPr lang="es-ES" dirty="0"/>
              <a:t> Disponibilidad de la agenda	 		</a:t>
            </a:r>
          </a:p>
          <a:p>
            <a:r>
              <a:rPr lang="es-ES" dirty="0"/>
              <a:t> </a:t>
            </a:r>
            <a:r>
              <a:rPr lang="es-ES" dirty="0" smtClean="0"/>
              <a:t>Agenda del día.</a:t>
            </a:r>
            <a:endParaRPr lang="es-ES" dirty="0"/>
          </a:p>
          <a:p>
            <a:r>
              <a:rPr lang="es-ES" dirty="0"/>
              <a:t> Reporte de efectividad	 		</a:t>
            </a:r>
            <a:endParaRPr lang="es-ES" dirty="0" smtClean="0"/>
          </a:p>
          <a:p>
            <a:pPr lvl="1"/>
            <a:r>
              <a:rPr lang="es-ES" dirty="0" smtClean="0"/>
              <a:t>Agenda </a:t>
            </a:r>
            <a:r>
              <a:rPr lang="es-ES" dirty="0"/>
              <a:t>disponible	 	 	</a:t>
            </a:r>
            <a:endParaRPr lang="es-ES" dirty="0" smtClean="0"/>
          </a:p>
          <a:p>
            <a:pPr lvl="1"/>
            <a:r>
              <a:rPr lang="pt-BR" dirty="0" smtClean="0"/>
              <a:t>Citas </a:t>
            </a:r>
            <a:r>
              <a:rPr lang="pt-BR" dirty="0"/>
              <a:t>agendadas	 	 	</a:t>
            </a:r>
            <a:endParaRPr lang="pt-BR" dirty="0" smtClean="0"/>
          </a:p>
          <a:p>
            <a:pPr lvl="1"/>
            <a:r>
              <a:rPr lang="pt-BR" dirty="0" smtClean="0"/>
              <a:t>Citas </a:t>
            </a:r>
            <a:r>
              <a:rPr lang="pt-BR" dirty="0" err="1" smtClean="0"/>
              <a:t>efectivas</a:t>
            </a:r>
            <a:r>
              <a:rPr lang="pt-BR" dirty="0"/>
              <a:t>.	 	 	</a:t>
            </a:r>
            <a:endParaRPr lang="pt-BR" dirty="0" smtClean="0"/>
          </a:p>
          <a:p>
            <a:pPr lvl="1"/>
            <a:r>
              <a:rPr lang="pt-BR" dirty="0" smtClean="0"/>
              <a:t>Citas canceladas.</a:t>
            </a:r>
          </a:p>
          <a:p>
            <a:r>
              <a:rPr lang="pt-BR" dirty="0" smtClean="0"/>
              <a:t>Horas de </a:t>
            </a:r>
            <a:r>
              <a:rPr lang="pt-BR" dirty="0" err="1" smtClean="0"/>
              <a:t>mayor</a:t>
            </a:r>
            <a:r>
              <a:rPr lang="pt-BR" dirty="0" smtClean="0"/>
              <a:t> </a:t>
            </a:r>
            <a:r>
              <a:rPr lang="pt-BR" dirty="0" err="1" smtClean="0"/>
              <a:t>congestión</a:t>
            </a:r>
            <a:r>
              <a:rPr lang="pt-BR" dirty="0" smtClean="0"/>
              <a:t>.</a:t>
            </a:r>
          </a:p>
          <a:p>
            <a:r>
              <a:rPr lang="pt-BR" dirty="0" smtClean="0"/>
              <a:t>Citas por especialidades.</a:t>
            </a:r>
          </a:p>
          <a:p>
            <a:r>
              <a:rPr lang="pt-BR" dirty="0" smtClean="0"/>
              <a:t>Citas por </a:t>
            </a:r>
            <a:r>
              <a:rPr lang="pt-BR" dirty="0" err="1" smtClean="0"/>
              <a:t>profesional</a:t>
            </a:r>
            <a:r>
              <a:rPr lang="pt-BR" dirty="0" smtClean="0"/>
              <a:t>.</a:t>
            </a:r>
          </a:p>
          <a:p>
            <a:r>
              <a:rPr lang="pt-BR" dirty="0" smtClean="0"/>
              <a:t>Zonas de </a:t>
            </a:r>
            <a:r>
              <a:rPr lang="pt-BR" dirty="0" err="1" smtClean="0"/>
              <a:t>mayor</a:t>
            </a:r>
            <a:r>
              <a:rPr lang="pt-BR" dirty="0" smtClean="0"/>
              <a:t> </a:t>
            </a:r>
            <a:r>
              <a:rPr lang="pt-BR" dirty="0" err="1" smtClean="0"/>
              <a:t>flujo</a:t>
            </a:r>
            <a:r>
              <a:rPr lang="pt-BR" dirty="0" smtClean="0"/>
              <a:t> de pacientes.</a:t>
            </a:r>
            <a:r>
              <a:rPr lang="pt-BR" dirty="0"/>
              <a:t>		</a:t>
            </a:r>
          </a:p>
          <a:p>
            <a:pPr marL="0" indent="0">
              <a:buNone/>
            </a:pPr>
            <a:endParaRPr lang="es-ES" dirty="0" smtClean="0"/>
          </a:p>
          <a:p>
            <a:pPr marL="0" indent="0">
              <a:buNone/>
            </a:pPr>
            <a:r>
              <a:rPr lang="es-ES" b="1" dirty="0" smtClean="0"/>
              <a:t>Estadísticas</a:t>
            </a:r>
          </a:p>
          <a:p>
            <a:pPr marL="0" indent="0">
              <a:buNone/>
            </a:pPr>
            <a:endParaRPr lang="es-ES" b="1" dirty="0"/>
          </a:p>
        </p:txBody>
      </p:sp>
    </p:spTree>
    <p:extLst>
      <p:ext uri="{BB962C8B-B14F-4D97-AF65-F5344CB8AC3E}">
        <p14:creationId xmlns:p14="http://schemas.microsoft.com/office/powerpoint/2010/main" val="157752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fontScale="77500" lnSpcReduction="20000"/>
          </a:bodyPr>
          <a:lstStyle/>
          <a:p>
            <a:pPr algn="just"/>
            <a:r>
              <a:rPr lang="es-ES" dirty="0" err="1"/>
              <a:t>Agendamiento</a:t>
            </a:r>
            <a:r>
              <a:rPr lang="es-ES" dirty="0"/>
              <a:t> sin restricción de horarios 24/</a:t>
            </a:r>
            <a:r>
              <a:rPr lang="es-ES" dirty="0" smtClean="0"/>
              <a:t>7; brindándole </a:t>
            </a:r>
            <a:r>
              <a:rPr lang="es-ES" dirty="0"/>
              <a:t>un mayor servicio a </a:t>
            </a:r>
            <a:r>
              <a:rPr lang="es-ES" dirty="0" smtClean="0"/>
              <a:t>los usuarios. </a:t>
            </a:r>
            <a:endParaRPr lang="es-ES" dirty="0"/>
          </a:p>
          <a:p>
            <a:pPr algn="just"/>
            <a:r>
              <a:rPr lang="es-ES" dirty="0"/>
              <a:t>Sin límite o restricción de número de citas para la </a:t>
            </a:r>
            <a:r>
              <a:rPr lang="es-ES" dirty="0" smtClean="0"/>
              <a:t>empresa</a:t>
            </a:r>
            <a:endParaRPr lang="es-ES" dirty="0"/>
          </a:p>
          <a:p>
            <a:pPr algn="just"/>
            <a:r>
              <a:rPr lang="es-ES" dirty="0"/>
              <a:t>Reducción de llamadas al servicio del </a:t>
            </a:r>
            <a:r>
              <a:rPr lang="es-ES" dirty="0" err="1"/>
              <a:t>call</a:t>
            </a:r>
            <a:r>
              <a:rPr lang="es-ES" dirty="0"/>
              <a:t> center por parte del cliente </a:t>
            </a:r>
            <a:r>
              <a:rPr lang="es-ES" dirty="0" smtClean="0"/>
              <a:t>que </a:t>
            </a:r>
            <a:r>
              <a:rPr lang="es-ES" dirty="0"/>
              <a:t>se refleja en reducción de gastos para la empresa</a:t>
            </a:r>
            <a:r>
              <a:rPr lang="es-ES" dirty="0" smtClean="0"/>
              <a:t>.</a:t>
            </a:r>
          </a:p>
          <a:p>
            <a:r>
              <a:rPr lang="es-ES" dirty="0" smtClean="0"/>
              <a:t>Permite al usuario visualizar el historial de los procedimientos realizados al automóvil.</a:t>
            </a:r>
          </a:p>
          <a:p>
            <a:r>
              <a:rPr lang="es-ES" dirty="0" smtClean="0"/>
              <a:t>Posibilita </a:t>
            </a:r>
            <a:r>
              <a:rPr lang="es-ES" dirty="0"/>
              <a:t>la realización y revisión de comentarios de usuarios </a:t>
            </a:r>
            <a:r>
              <a:rPr lang="es-ES" dirty="0" smtClean="0"/>
              <a:t>que han sido atendidos por parte de los profesionales adscritos.</a:t>
            </a:r>
          </a:p>
          <a:p>
            <a:r>
              <a:rPr lang="es-ES" dirty="0"/>
              <a:t>Sin límite o restricción de número de citas para la empresa</a:t>
            </a:r>
          </a:p>
          <a:p>
            <a:pPr marL="0" indent="0">
              <a:buNone/>
            </a:pPr>
            <a:endParaRPr lang="es-ES" dirty="0" smtClean="0"/>
          </a:p>
          <a:p>
            <a:pPr algn="just"/>
            <a:endParaRPr lang="es-ES" dirty="0"/>
          </a:p>
        </p:txBody>
      </p:sp>
    </p:spTree>
    <p:extLst>
      <p:ext uri="{BB962C8B-B14F-4D97-AF65-F5344CB8AC3E}">
        <p14:creationId xmlns:p14="http://schemas.microsoft.com/office/powerpoint/2010/main" val="246288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73945"/>
            <a:ext cx="8229600" cy="4525963"/>
          </a:xfrm>
        </p:spPr>
        <p:txBody>
          <a:bodyPr>
            <a:normAutofit fontScale="62500" lnSpcReduction="20000"/>
          </a:bodyPr>
          <a:lstStyle/>
          <a:p>
            <a:pPr marL="0" indent="0">
              <a:buNone/>
            </a:pPr>
            <a:r>
              <a:rPr lang="es-ES" b="1" dirty="0" smtClean="0"/>
              <a:t>Informes</a:t>
            </a:r>
            <a:r>
              <a:rPr lang="es-ES" dirty="0"/>
              <a:t>		</a:t>
            </a:r>
          </a:p>
          <a:p>
            <a:pPr marL="0" indent="0">
              <a:buNone/>
            </a:pPr>
            <a:r>
              <a:rPr lang="es-ES" dirty="0"/>
              <a:t> 	 	 	</a:t>
            </a:r>
          </a:p>
          <a:p>
            <a:r>
              <a:rPr lang="es-ES" dirty="0"/>
              <a:t> Disponibilidad de la agenda	 		</a:t>
            </a:r>
          </a:p>
          <a:p>
            <a:r>
              <a:rPr lang="es-ES" dirty="0"/>
              <a:t> </a:t>
            </a:r>
            <a:r>
              <a:rPr lang="es-ES" dirty="0" smtClean="0"/>
              <a:t>Agenda del día.</a:t>
            </a:r>
            <a:endParaRPr lang="es-ES" dirty="0"/>
          </a:p>
          <a:p>
            <a:r>
              <a:rPr lang="es-ES" dirty="0"/>
              <a:t> Reporte de efectividad	 		</a:t>
            </a:r>
            <a:endParaRPr lang="es-ES" dirty="0" smtClean="0"/>
          </a:p>
          <a:p>
            <a:pPr lvl="1"/>
            <a:r>
              <a:rPr lang="es-ES" dirty="0" smtClean="0"/>
              <a:t>Agenda </a:t>
            </a:r>
            <a:r>
              <a:rPr lang="es-ES" dirty="0"/>
              <a:t>disponible	 	 	</a:t>
            </a:r>
            <a:endParaRPr lang="es-ES" dirty="0" smtClean="0"/>
          </a:p>
          <a:p>
            <a:pPr lvl="1"/>
            <a:r>
              <a:rPr lang="pt-BR" dirty="0" smtClean="0"/>
              <a:t>Citas </a:t>
            </a:r>
            <a:r>
              <a:rPr lang="pt-BR" dirty="0"/>
              <a:t>agendadas	 	 	</a:t>
            </a:r>
            <a:endParaRPr lang="pt-BR" dirty="0" smtClean="0"/>
          </a:p>
          <a:p>
            <a:pPr lvl="1"/>
            <a:r>
              <a:rPr lang="pt-BR" dirty="0" smtClean="0"/>
              <a:t>Citas </a:t>
            </a:r>
            <a:r>
              <a:rPr lang="pt-BR" dirty="0" err="1" smtClean="0"/>
              <a:t>efectivas</a:t>
            </a:r>
            <a:r>
              <a:rPr lang="pt-BR" dirty="0"/>
              <a:t>.	 	 	</a:t>
            </a:r>
            <a:endParaRPr lang="pt-BR" dirty="0" smtClean="0"/>
          </a:p>
          <a:p>
            <a:pPr lvl="1"/>
            <a:r>
              <a:rPr lang="pt-BR" dirty="0" smtClean="0"/>
              <a:t>Citas canceladas.</a:t>
            </a:r>
          </a:p>
          <a:p>
            <a:r>
              <a:rPr lang="pt-BR" dirty="0" smtClean="0"/>
              <a:t>Horas de </a:t>
            </a:r>
            <a:r>
              <a:rPr lang="pt-BR" dirty="0" err="1" smtClean="0"/>
              <a:t>mayor</a:t>
            </a:r>
            <a:r>
              <a:rPr lang="pt-BR" dirty="0" smtClean="0"/>
              <a:t> </a:t>
            </a:r>
            <a:r>
              <a:rPr lang="pt-BR" dirty="0" err="1" smtClean="0"/>
              <a:t>congestión</a:t>
            </a:r>
            <a:r>
              <a:rPr lang="pt-BR" dirty="0" smtClean="0"/>
              <a:t>.</a:t>
            </a:r>
          </a:p>
          <a:p>
            <a:r>
              <a:rPr lang="pt-BR" dirty="0" smtClean="0"/>
              <a:t>Citas por especialidades.</a:t>
            </a:r>
          </a:p>
          <a:p>
            <a:r>
              <a:rPr lang="pt-BR" dirty="0" smtClean="0"/>
              <a:t>Citas por </a:t>
            </a:r>
            <a:r>
              <a:rPr lang="pt-BR" dirty="0" err="1" smtClean="0"/>
              <a:t>profesional</a:t>
            </a:r>
            <a:r>
              <a:rPr lang="pt-BR" dirty="0" smtClean="0"/>
              <a:t>.</a:t>
            </a:r>
          </a:p>
          <a:p>
            <a:r>
              <a:rPr lang="pt-BR" dirty="0" smtClean="0"/>
              <a:t>Zonas de </a:t>
            </a:r>
            <a:r>
              <a:rPr lang="pt-BR" dirty="0" err="1" smtClean="0"/>
              <a:t>mayor</a:t>
            </a:r>
            <a:r>
              <a:rPr lang="pt-BR" dirty="0" smtClean="0"/>
              <a:t> </a:t>
            </a:r>
            <a:r>
              <a:rPr lang="pt-BR" dirty="0" err="1" smtClean="0"/>
              <a:t>flujo</a:t>
            </a:r>
            <a:r>
              <a:rPr lang="pt-BR" dirty="0" smtClean="0"/>
              <a:t> de pacientes.</a:t>
            </a:r>
            <a:r>
              <a:rPr lang="pt-BR" dirty="0"/>
              <a:t>		</a:t>
            </a:r>
          </a:p>
          <a:p>
            <a:pPr marL="0" indent="0">
              <a:buNone/>
            </a:pPr>
            <a:endParaRPr lang="es-ES" dirty="0" smtClean="0"/>
          </a:p>
          <a:p>
            <a:pPr marL="0" indent="0">
              <a:buNone/>
            </a:pPr>
            <a:r>
              <a:rPr lang="es-ES" b="1" dirty="0" smtClean="0"/>
              <a:t>Estadísticas</a:t>
            </a:r>
          </a:p>
          <a:p>
            <a:pPr marL="0" indent="0">
              <a:buNone/>
            </a:pPr>
            <a:endParaRPr lang="es-ES" b="1" dirty="0"/>
          </a:p>
        </p:txBody>
      </p:sp>
    </p:spTree>
    <p:extLst>
      <p:ext uri="{BB962C8B-B14F-4D97-AF65-F5344CB8AC3E}">
        <p14:creationId xmlns:p14="http://schemas.microsoft.com/office/powerpoint/2010/main" val="135878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pPr algn="just"/>
            <a:r>
              <a:rPr lang="es-ES" dirty="0" smtClean="0"/>
              <a:t>La empresa puede configurar la disponibilidad de la agenda, los días de prestación del servicio y el número de citas por periodo que se pueden atender.</a:t>
            </a:r>
          </a:p>
          <a:p>
            <a:pPr marL="0" indent="0" algn="just">
              <a:buNone/>
            </a:pPr>
            <a:endParaRPr lang="es-ES" dirty="0" smtClean="0"/>
          </a:p>
          <a:p>
            <a:r>
              <a:rPr lang="es-ES" dirty="0" smtClean="0"/>
              <a:t>Los clientes pueden </a:t>
            </a:r>
            <a:r>
              <a:rPr lang="es-ES" dirty="0" err="1" smtClean="0"/>
              <a:t>agendar</a:t>
            </a:r>
            <a:r>
              <a:rPr lang="es-ES" dirty="0"/>
              <a:t> </a:t>
            </a:r>
            <a:r>
              <a:rPr lang="es-ES" dirty="0" smtClean="0"/>
              <a:t>y cancelar una cita; además de calificar el servicio.</a:t>
            </a:r>
          </a:p>
          <a:p>
            <a:pPr marL="0" indent="0">
              <a:buNone/>
            </a:pPr>
            <a:endParaRPr lang="es-ES" dirty="0" smtClean="0"/>
          </a:p>
        </p:txBody>
      </p:sp>
    </p:spTree>
    <p:extLst>
      <p:ext uri="{BB962C8B-B14F-4D97-AF65-F5344CB8AC3E}">
        <p14:creationId xmlns:p14="http://schemas.microsoft.com/office/powerpoint/2010/main" val="214087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65532"/>
            <a:ext cx="8229600" cy="1143000"/>
          </a:xfrm>
        </p:spPr>
        <p:txBody>
          <a:bodyPr/>
          <a:lstStyle/>
          <a:p>
            <a:r>
              <a:rPr lang="es-ES" dirty="0" smtClean="0"/>
              <a:t>Hoteles</a:t>
            </a:r>
            <a:endParaRPr lang="es-ES" dirty="0"/>
          </a:p>
        </p:txBody>
      </p:sp>
    </p:spTree>
    <p:extLst>
      <p:ext uri="{BB962C8B-B14F-4D97-AF65-F5344CB8AC3E}">
        <p14:creationId xmlns:p14="http://schemas.microsoft.com/office/powerpoint/2010/main" val="72134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ofrecemos</a:t>
            </a:r>
            <a:endParaRPr lang="es-ES" dirty="0"/>
          </a:p>
        </p:txBody>
      </p:sp>
      <p:sp>
        <p:nvSpPr>
          <p:cNvPr id="3" name="Marcador de contenido 2"/>
          <p:cNvSpPr>
            <a:spLocks noGrp="1"/>
          </p:cNvSpPr>
          <p:nvPr>
            <p:ph idx="1"/>
          </p:nvPr>
        </p:nvSpPr>
        <p:spPr/>
        <p:txBody>
          <a:bodyPr>
            <a:normAutofit/>
          </a:bodyPr>
          <a:lstStyle/>
          <a:p>
            <a:pPr algn="just"/>
            <a:r>
              <a:rPr lang="es-ES" dirty="0">
                <a:solidFill>
                  <a:schemeClr val="tx2"/>
                </a:solidFill>
              </a:rPr>
              <a:t>Una herramienta </a:t>
            </a:r>
            <a:r>
              <a:rPr lang="es-ES" dirty="0" smtClean="0">
                <a:solidFill>
                  <a:schemeClr val="tx2"/>
                </a:solidFill>
              </a:rPr>
              <a:t>digital que le permite a los huéspedes disfrutar de una experiencia única y personalizada.</a:t>
            </a:r>
          </a:p>
          <a:p>
            <a:pPr algn="just"/>
            <a:endParaRPr lang="es-ES" dirty="0">
              <a:solidFill>
                <a:schemeClr val="tx2"/>
              </a:solidFill>
            </a:endParaRPr>
          </a:p>
          <a:p>
            <a:pPr algn="just"/>
            <a:r>
              <a:rPr lang="es-ES" dirty="0" smtClean="0">
                <a:solidFill>
                  <a:schemeClr val="tx2"/>
                </a:solidFill>
              </a:rPr>
              <a:t>Creación de lealtad mediante una experiencia de servicio. </a:t>
            </a:r>
            <a:endParaRPr lang="es-ES" dirty="0">
              <a:solidFill>
                <a:schemeClr val="tx2"/>
              </a:solidFill>
            </a:endParaRPr>
          </a:p>
          <a:p>
            <a:endParaRPr lang="es-ES" dirty="0">
              <a:solidFill>
                <a:schemeClr val="tx2"/>
              </a:solidFill>
            </a:endParaRPr>
          </a:p>
          <a:p>
            <a:endParaRPr lang="es-ES" dirty="0">
              <a:solidFill>
                <a:schemeClr val="tx2"/>
              </a:solidFill>
            </a:endParaRPr>
          </a:p>
        </p:txBody>
      </p:sp>
    </p:spTree>
    <p:extLst>
      <p:ext uri="{BB962C8B-B14F-4D97-AF65-F5344CB8AC3E}">
        <p14:creationId xmlns:p14="http://schemas.microsoft.com/office/powerpoint/2010/main" val="364728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Antes de la alojarse</a:t>
            </a:r>
            <a:endParaRPr lang="es-ES" dirty="0"/>
          </a:p>
        </p:txBody>
      </p:sp>
      <p:sp>
        <p:nvSpPr>
          <p:cNvPr id="3" name="Marcador de contenido 2"/>
          <p:cNvSpPr>
            <a:spLocks noGrp="1"/>
          </p:cNvSpPr>
          <p:nvPr>
            <p:ph idx="1"/>
          </p:nvPr>
        </p:nvSpPr>
        <p:spPr/>
        <p:txBody>
          <a:bodyPr>
            <a:normAutofit fontScale="70000" lnSpcReduction="20000"/>
          </a:bodyPr>
          <a:lstStyle/>
          <a:p>
            <a:r>
              <a:rPr lang="es-ES" dirty="0" smtClean="0"/>
              <a:t>Al ser una cadena hotelera, la aplicación le permite realizar filtros de búsqueda que le permite al usuario escoger el hotel de acuerdo a sus necesidades, además de disponer de la información de cupos y precios.</a:t>
            </a:r>
          </a:p>
          <a:p>
            <a:r>
              <a:rPr lang="es-ES" dirty="0" smtClean="0"/>
              <a:t> Realizar </a:t>
            </a:r>
            <a:r>
              <a:rPr lang="es-ES" dirty="0" err="1" smtClean="0"/>
              <a:t>booking</a:t>
            </a:r>
            <a:r>
              <a:rPr lang="es-ES" dirty="0" smtClean="0"/>
              <a:t> o reservas mediante </a:t>
            </a:r>
            <a:r>
              <a:rPr lang="es-ES" dirty="0"/>
              <a:t>l</a:t>
            </a:r>
            <a:r>
              <a:rPr lang="es-ES" dirty="0" smtClean="0"/>
              <a:t>a aplicación; permitiéndole realizar el pago si es necesario.</a:t>
            </a:r>
          </a:p>
          <a:p>
            <a:r>
              <a:rPr lang="es-ES" dirty="0" smtClean="0"/>
              <a:t>Si el hotel tiene un programa de fidelización, el usuario puede acceder a la información relacionada: descuentos, ofertas, regalos, redenciones etc.</a:t>
            </a:r>
          </a:p>
          <a:p>
            <a:r>
              <a:rPr lang="es-ES" dirty="0" smtClean="0"/>
              <a:t>Información de ofertas y eventos.</a:t>
            </a:r>
          </a:p>
          <a:p>
            <a:r>
              <a:rPr lang="es-ES" dirty="0" smtClean="0"/>
              <a:t>Una vez realizada la reserva, esta información se actualiza en el CRM y el sistema de gestión del hotel.</a:t>
            </a:r>
          </a:p>
          <a:p>
            <a:r>
              <a:rPr lang="es-ES" dirty="0" smtClean="0"/>
              <a:t>Sistema de </a:t>
            </a:r>
            <a:r>
              <a:rPr lang="es-ES" dirty="0" err="1" smtClean="0"/>
              <a:t>geolocalización</a:t>
            </a:r>
            <a:r>
              <a:rPr lang="es-ES" dirty="0" smtClean="0"/>
              <a:t> que guía al usuario al hotel; además de mostrar lugares de interés cercanos.</a:t>
            </a:r>
          </a:p>
          <a:p>
            <a:r>
              <a:rPr lang="es-ES" dirty="0" smtClean="0"/>
              <a:t>App en diferentes idiomas.</a:t>
            </a:r>
            <a:endParaRPr lang="es-ES" dirty="0"/>
          </a:p>
        </p:txBody>
      </p:sp>
    </p:spTree>
    <p:extLst>
      <p:ext uri="{BB962C8B-B14F-4D97-AF65-F5344CB8AC3E}">
        <p14:creationId xmlns:p14="http://schemas.microsoft.com/office/powerpoint/2010/main" val="102876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Antes de la </a:t>
            </a:r>
            <a:r>
              <a:rPr lang="es-ES" dirty="0"/>
              <a:t>a</a:t>
            </a:r>
            <a:r>
              <a:rPr lang="es-ES" dirty="0" smtClean="0"/>
              <a:t>lojarse</a:t>
            </a:r>
            <a:endParaRPr lang="es-ES" dirty="0"/>
          </a:p>
        </p:txBody>
      </p:sp>
      <p:sp>
        <p:nvSpPr>
          <p:cNvPr id="3" name="Marcador de contenido 2"/>
          <p:cNvSpPr>
            <a:spLocks noGrp="1"/>
          </p:cNvSpPr>
          <p:nvPr>
            <p:ph idx="1"/>
          </p:nvPr>
        </p:nvSpPr>
        <p:spPr/>
        <p:txBody>
          <a:bodyPr>
            <a:normAutofit fontScale="77500" lnSpcReduction="20000"/>
          </a:bodyPr>
          <a:lstStyle/>
          <a:p>
            <a:r>
              <a:rPr lang="es-ES" dirty="0" smtClean="0"/>
              <a:t>Aplicación que le permite al usuario, disponer de la información de cupos y precios.</a:t>
            </a:r>
          </a:p>
          <a:p>
            <a:r>
              <a:rPr lang="es-ES" dirty="0" smtClean="0"/>
              <a:t> Realizar </a:t>
            </a:r>
            <a:r>
              <a:rPr lang="es-ES" dirty="0" err="1" smtClean="0"/>
              <a:t>booking</a:t>
            </a:r>
            <a:r>
              <a:rPr lang="es-ES" dirty="0" smtClean="0"/>
              <a:t> o reservas mediante </a:t>
            </a:r>
            <a:r>
              <a:rPr lang="es-ES" dirty="0"/>
              <a:t>l</a:t>
            </a:r>
            <a:r>
              <a:rPr lang="es-ES" dirty="0" smtClean="0"/>
              <a:t>a aplicación; permitiéndole realizar el pago si es necesario.</a:t>
            </a:r>
          </a:p>
          <a:p>
            <a:r>
              <a:rPr lang="es-ES" dirty="0" smtClean="0"/>
              <a:t>Si el hotel tiene un programa de fidelización, el usuario puede acceder a la información relacionada: descuentos, ofertas, regalos, redenciones etc.</a:t>
            </a:r>
          </a:p>
          <a:p>
            <a:r>
              <a:rPr lang="es-ES" dirty="0" smtClean="0"/>
              <a:t>Información de ofertas y eventos.</a:t>
            </a:r>
          </a:p>
          <a:p>
            <a:r>
              <a:rPr lang="es-ES" dirty="0" smtClean="0"/>
              <a:t>Una vez realizada la reserva, esta información se actualiza en el CRM y el sistema de gestión del hotel.</a:t>
            </a:r>
          </a:p>
          <a:p>
            <a:r>
              <a:rPr lang="es-ES" dirty="0" smtClean="0"/>
              <a:t>Sistema de </a:t>
            </a:r>
            <a:r>
              <a:rPr lang="es-ES" dirty="0" err="1" smtClean="0"/>
              <a:t>geolocalización</a:t>
            </a:r>
            <a:r>
              <a:rPr lang="es-ES" dirty="0" smtClean="0"/>
              <a:t> que guía al usuario al hotel; además de mostrar lugares de interés cercanos.</a:t>
            </a:r>
          </a:p>
          <a:p>
            <a:r>
              <a:rPr lang="es-ES" dirty="0" smtClean="0"/>
              <a:t>App en diferentes idiomas.</a:t>
            </a:r>
            <a:endParaRPr lang="es-ES" dirty="0"/>
          </a:p>
        </p:txBody>
      </p:sp>
    </p:spTree>
    <p:extLst>
      <p:ext uri="{BB962C8B-B14F-4D97-AF65-F5344CB8AC3E}">
        <p14:creationId xmlns:p14="http://schemas.microsoft.com/office/powerpoint/2010/main" val="26525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Durante la estancia</a:t>
            </a:r>
            <a:endParaRPr lang="es-ES" dirty="0"/>
          </a:p>
        </p:txBody>
      </p:sp>
      <p:sp>
        <p:nvSpPr>
          <p:cNvPr id="3" name="Marcador de contenido 2"/>
          <p:cNvSpPr>
            <a:spLocks noGrp="1"/>
          </p:cNvSpPr>
          <p:nvPr>
            <p:ph idx="1"/>
          </p:nvPr>
        </p:nvSpPr>
        <p:spPr/>
        <p:txBody>
          <a:bodyPr>
            <a:normAutofit fontScale="70000" lnSpcReduction="20000"/>
          </a:bodyPr>
          <a:lstStyle/>
          <a:p>
            <a:r>
              <a:rPr lang="es-ES" dirty="0" smtClean="0"/>
              <a:t>Por medio de notificaciones el hotel puede estar en contacto con el cliente, ofreciéndole ofertas especiales en alguno de sus servicios o el inicio de algún evento.</a:t>
            </a:r>
          </a:p>
          <a:p>
            <a:r>
              <a:rPr lang="es-ES" dirty="0" smtClean="0"/>
              <a:t>Los huéspedes pueden acceder al cronograma de actividades del hotel, con información de las actividades. Además puede activar alerta para que se genere una notificación antes del inicio de aquella actividad que sea de su interés.</a:t>
            </a:r>
          </a:p>
          <a:p>
            <a:r>
              <a:rPr lang="es-ES" dirty="0" smtClean="0"/>
              <a:t>El usuario puede adquirir los diferentes servicios adicionales ofrecidos por el hotel: excursiones, </a:t>
            </a:r>
            <a:r>
              <a:rPr lang="es-ES" dirty="0" err="1" smtClean="0"/>
              <a:t>transfers</a:t>
            </a:r>
            <a:r>
              <a:rPr lang="es-ES" dirty="0" smtClean="0"/>
              <a:t>, alquiler de vehículos entre otros. </a:t>
            </a:r>
          </a:p>
          <a:p>
            <a:r>
              <a:rPr lang="es-ES" dirty="0"/>
              <a:t>Conectar el </a:t>
            </a:r>
            <a:r>
              <a:rPr lang="es-ES" dirty="0" err="1"/>
              <a:t>app</a:t>
            </a:r>
            <a:r>
              <a:rPr lang="es-ES" dirty="0"/>
              <a:t> con las redes sociales, invitando a los clientes que se unan a Facebook, </a:t>
            </a:r>
            <a:r>
              <a:rPr lang="es-ES" dirty="0" err="1"/>
              <a:t>Foursquare</a:t>
            </a:r>
            <a:r>
              <a:rPr lang="es-ES" dirty="0"/>
              <a:t>, entre </a:t>
            </a:r>
            <a:r>
              <a:rPr lang="es-ES" dirty="0" smtClean="0"/>
              <a:t>otras.</a:t>
            </a:r>
          </a:p>
          <a:p>
            <a:r>
              <a:rPr lang="es-ES" dirty="0" smtClean="0"/>
              <a:t>El usuario puede consultar a través de la aplicación el menú del restaurante y realizar pedidos.</a:t>
            </a:r>
          </a:p>
          <a:p>
            <a:endParaRPr lang="es-ES" dirty="0" smtClean="0"/>
          </a:p>
          <a:p>
            <a:endParaRPr lang="es-ES" dirty="0" smtClean="0"/>
          </a:p>
        </p:txBody>
      </p:sp>
    </p:spTree>
    <p:extLst>
      <p:ext uri="{BB962C8B-B14F-4D97-AF65-F5344CB8AC3E}">
        <p14:creationId xmlns:p14="http://schemas.microsoft.com/office/powerpoint/2010/main" val="93355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Después de la estancia</a:t>
            </a:r>
            <a:endParaRPr lang="es-ES" dirty="0"/>
          </a:p>
        </p:txBody>
      </p:sp>
      <p:sp>
        <p:nvSpPr>
          <p:cNvPr id="3" name="Marcador de contenido 2"/>
          <p:cNvSpPr>
            <a:spLocks noGrp="1"/>
          </p:cNvSpPr>
          <p:nvPr>
            <p:ph idx="1"/>
          </p:nvPr>
        </p:nvSpPr>
        <p:spPr/>
        <p:txBody>
          <a:bodyPr/>
          <a:lstStyle/>
          <a:p>
            <a:r>
              <a:rPr lang="es-ES" dirty="0" smtClean="0"/>
              <a:t>El </a:t>
            </a:r>
            <a:r>
              <a:rPr lang="es-ES" dirty="0" err="1" smtClean="0"/>
              <a:t>huesped</a:t>
            </a:r>
            <a:r>
              <a:rPr lang="es-ES" dirty="0" smtClean="0"/>
              <a:t> puede calificar los servicios del hotel, y si lo desea compartir su opinión y experiencia con otros clientes o por medio de las redes sociales.</a:t>
            </a:r>
          </a:p>
          <a:p>
            <a:endParaRPr lang="es-ES" dirty="0"/>
          </a:p>
          <a:p>
            <a:r>
              <a:rPr lang="es-ES" dirty="0" smtClean="0"/>
              <a:t>El hotel puede recibir recomendaciones personalizadas según el perfil del consumidor.</a:t>
            </a:r>
          </a:p>
          <a:p>
            <a:pPr marL="0" indent="0">
              <a:buNone/>
            </a:pPr>
            <a:endParaRPr lang="es-ES" dirty="0"/>
          </a:p>
        </p:txBody>
      </p:sp>
    </p:spTree>
    <p:extLst>
      <p:ext uri="{BB962C8B-B14F-4D97-AF65-F5344CB8AC3E}">
        <p14:creationId xmlns:p14="http://schemas.microsoft.com/office/powerpoint/2010/main" val="434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ofrecemos</a:t>
            </a:r>
            <a:endParaRPr lang="es-ES" dirty="0"/>
          </a:p>
        </p:txBody>
      </p:sp>
      <p:sp>
        <p:nvSpPr>
          <p:cNvPr id="3" name="Marcador de contenido 2"/>
          <p:cNvSpPr>
            <a:spLocks noGrp="1"/>
          </p:cNvSpPr>
          <p:nvPr>
            <p:ph idx="1"/>
          </p:nvPr>
        </p:nvSpPr>
        <p:spPr/>
        <p:txBody>
          <a:bodyPr>
            <a:normAutofit fontScale="77500" lnSpcReduction="20000"/>
          </a:bodyPr>
          <a:lstStyle/>
          <a:p>
            <a:pPr algn="just"/>
            <a:r>
              <a:rPr lang="es-ES" dirty="0"/>
              <a:t>Una herramienta </a:t>
            </a:r>
            <a:r>
              <a:rPr lang="es-ES" dirty="0" smtClean="0"/>
              <a:t>digital que le da la oportunidad  a los pacientes de buscar </a:t>
            </a:r>
            <a:r>
              <a:rPr lang="es-ES" dirty="0"/>
              <a:t>de acuerdo a su ubicación el médico </a:t>
            </a:r>
            <a:r>
              <a:rPr lang="es-ES" dirty="0" smtClean="0"/>
              <a:t>o </a:t>
            </a:r>
            <a:r>
              <a:rPr lang="es-ES" dirty="0"/>
              <a:t>servicio de interés; comparar las diferentes opciones; realizar el </a:t>
            </a:r>
            <a:r>
              <a:rPr lang="es-ES" dirty="0" err="1"/>
              <a:t>agendamiento</a:t>
            </a:r>
            <a:r>
              <a:rPr lang="es-ES" dirty="0"/>
              <a:t> de la cita y calificar el servicio.</a:t>
            </a:r>
          </a:p>
          <a:p>
            <a:endParaRPr lang="es-ES" dirty="0" smtClean="0"/>
          </a:p>
          <a:p>
            <a:pPr algn="just"/>
            <a:r>
              <a:rPr lang="es-ES" dirty="0" smtClean="0"/>
              <a:t>Una solución digital que permite sistematizar el proceso de </a:t>
            </a:r>
            <a:r>
              <a:rPr lang="es-ES" dirty="0" err="1" smtClean="0"/>
              <a:t>agendamiento</a:t>
            </a:r>
            <a:r>
              <a:rPr lang="es-ES" dirty="0" smtClean="0"/>
              <a:t>, brindando una atención oportuna, ágil, con calidad; considerando las necesidades de los usuarios.</a:t>
            </a:r>
          </a:p>
          <a:p>
            <a:endParaRPr lang="es-ES" dirty="0"/>
          </a:p>
          <a:p>
            <a:pPr algn="just"/>
            <a:r>
              <a:rPr lang="es-ES" dirty="0" smtClean="0"/>
              <a:t>Una aplicación que permite medir la satisfacción de los usuarios, retroalimentación y estadísticas que permiten ofrecer un mejor servicio.</a:t>
            </a:r>
          </a:p>
          <a:p>
            <a:endParaRPr lang="es-ES" dirty="0"/>
          </a:p>
          <a:p>
            <a:endParaRPr lang="es-ES" dirty="0"/>
          </a:p>
          <a:p>
            <a:endParaRPr lang="es-ES" dirty="0"/>
          </a:p>
        </p:txBody>
      </p:sp>
    </p:spTree>
    <p:extLst>
      <p:ext uri="{BB962C8B-B14F-4D97-AF65-F5344CB8AC3E}">
        <p14:creationId xmlns:p14="http://schemas.microsoft.com/office/powerpoint/2010/main" val="274871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hlinkClick r:id="rId2"/>
              </a:rPr>
              <a:t>http://www.adianteapps.com/info/hacer-aplicacion-movil-para-</a:t>
            </a:r>
            <a:r>
              <a:rPr lang="es-ES" dirty="0" smtClean="0">
                <a:hlinkClick r:id="rId2"/>
              </a:rPr>
              <a:t>hotel</a:t>
            </a:r>
            <a:endParaRPr lang="es-ES" dirty="0" smtClean="0"/>
          </a:p>
          <a:p>
            <a:endParaRPr lang="es-ES" dirty="0"/>
          </a:p>
          <a:p>
            <a:r>
              <a:rPr lang="es-ES" dirty="0" smtClean="0">
                <a:hlinkClick r:id="rId3"/>
              </a:rPr>
              <a:t>http://www.ohlalapps.com/es/mobile-app-for-service-companies/</a:t>
            </a:r>
            <a:endParaRPr lang="es-ES" dirty="0" smtClean="0"/>
          </a:p>
          <a:p>
            <a:endParaRPr lang="es-ES" dirty="0"/>
          </a:p>
          <a:p>
            <a:r>
              <a:rPr lang="es-ES" dirty="0"/>
              <a:t>http://</a:t>
            </a:r>
            <a:r>
              <a:rPr lang="es-ES" dirty="0" err="1"/>
              <a:t>yellowlink.co</a:t>
            </a:r>
            <a:r>
              <a:rPr lang="es-ES" dirty="0"/>
              <a:t>/</a:t>
            </a:r>
            <a:r>
              <a:rPr lang="es-ES" dirty="0" err="1"/>
              <a:t>docs</a:t>
            </a:r>
            <a:r>
              <a:rPr lang="es-ES" dirty="0"/>
              <a:t>/</a:t>
            </a:r>
            <a:r>
              <a:rPr lang="es-ES" dirty="0" err="1"/>
              <a:t>yellowlink-hoteles.pdf</a:t>
            </a:r>
            <a:endParaRPr lang="es-ES" dirty="0"/>
          </a:p>
        </p:txBody>
      </p:sp>
    </p:spTree>
    <p:extLst>
      <p:ext uri="{BB962C8B-B14F-4D97-AF65-F5344CB8AC3E}">
        <p14:creationId xmlns:p14="http://schemas.microsoft.com/office/powerpoint/2010/main" val="360975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fontScale="77500" lnSpcReduction="20000"/>
          </a:bodyPr>
          <a:lstStyle/>
          <a:p>
            <a:pPr algn="just"/>
            <a:r>
              <a:rPr lang="es-ES" dirty="0">
                <a:solidFill>
                  <a:srgbClr val="1F497D"/>
                </a:solidFill>
              </a:rPr>
              <a:t>R</a:t>
            </a:r>
            <a:r>
              <a:rPr lang="es-ES" dirty="0" smtClean="0">
                <a:solidFill>
                  <a:srgbClr val="1F497D"/>
                </a:solidFill>
              </a:rPr>
              <a:t>educción de costos y tiempo de servicio; contribuyendo a mejorar la eficiencia del </a:t>
            </a:r>
            <a:r>
              <a:rPr lang="es-ES" dirty="0" err="1" smtClean="0">
                <a:solidFill>
                  <a:srgbClr val="1F497D"/>
                </a:solidFill>
              </a:rPr>
              <a:t>staff</a:t>
            </a:r>
            <a:r>
              <a:rPr lang="es-ES" dirty="0" smtClean="0">
                <a:solidFill>
                  <a:srgbClr val="1F497D"/>
                </a:solidFill>
              </a:rPr>
              <a:t>.</a:t>
            </a:r>
          </a:p>
          <a:p>
            <a:pPr algn="just"/>
            <a:endParaRPr lang="es-ES" dirty="0" smtClean="0">
              <a:solidFill>
                <a:srgbClr val="1F497D"/>
              </a:solidFill>
            </a:endParaRPr>
          </a:p>
          <a:p>
            <a:pPr algn="just"/>
            <a:r>
              <a:rPr lang="es-ES" dirty="0" smtClean="0">
                <a:solidFill>
                  <a:srgbClr val="1F497D"/>
                </a:solidFill>
              </a:rPr>
              <a:t>Contar con información detallada de los intereses y preferencias de cada huésped.</a:t>
            </a:r>
          </a:p>
          <a:p>
            <a:pPr algn="just"/>
            <a:endParaRPr lang="es-ES" dirty="0">
              <a:solidFill>
                <a:srgbClr val="1F497D"/>
              </a:solidFill>
            </a:endParaRPr>
          </a:p>
          <a:p>
            <a:pPr algn="just"/>
            <a:r>
              <a:rPr lang="es-ES" dirty="0" smtClean="0">
                <a:solidFill>
                  <a:srgbClr val="1F497D"/>
                </a:solidFill>
              </a:rPr>
              <a:t>Le permite al </a:t>
            </a:r>
            <a:r>
              <a:rPr lang="es-ES" dirty="0" err="1" smtClean="0">
                <a:solidFill>
                  <a:srgbClr val="1F497D"/>
                </a:solidFill>
              </a:rPr>
              <a:t>huesped</a:t>
            </a:r>
            <a:r>
              <a:rPr lang="es-ES" dirty="0" smtClean="0">
                <a:solidFill>
                  <a:srgbClr val="1F497D"/>
                </a:solidFill>
              </a:rPr>
              <a:t> acceder a información del hotel con mayor agilidad; mejorando su experiencia y  </a:t>
            </a:r>
            <a:r>
              <a:rPr lang="es-ES" dirty="0" err="1" smtClean="0">
                <a:solidFill>
                  <a:srgbClr val="1F497D"/>
                </a:solidFill>
              </a:rPr>
              <a:t>brindándo</a:t>
            </a:r>
            <a:r>
              <a:rPr lang="es-ES" dirty="0" smtClean="0">
                <a:solidFill>
                  <a:srgbClr val="1F497D"/>
                </a:solidFill>
              </a:rPr>
              <a:t> un servicio personalizado.</a:t>
            </a:r>
          </a:p>
          <a:p>
            <a:pPr algn="just"/>
            <a:endParaRPr lang="es-ES" dirty="0" smtClean="0">
              <a:solidFill>
                <a:srgbClr val="1F497D"/>
              </a:solidFill>
            </a:endParaRPr>
          </a:p>
          <a:p>
            <a:pPr algn="just"/>
            <a:r>
              <a:rPr lang="es-ES" dirty="0" smtClean="0">
                <a:solidFill>
                  <a:srgbClr val="1F497D"/>
                </a:solidFill>
              </a:rPr>
              <a:t>Beneficiar a los huéspedes con ofertas exclusivas y noticas en tiempo real.</a:t>
            </a:r>
          </a:p>
          <a:p>
            <a:pPr algn="just"/>
            <a:endParaRPr lang="es-ES" dirty="0">
              <a:solidFill>
                <a:srgbClr val="1F497D"/>
              </a:solidFill>
            </a:endParaRPr>
          </a:p>
        </p:txBody>
      </p:sp>
    </p:spTree>
    <p:extLst>
      <p:ext uri="{BB962C8B-B14F-4D97-AF65-F5344CB8AC3E}">
        <p14:creationId xmlns:p14="http://schemas.microsoft.com/office/powerpoint/2010/main" val="138495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65532"/>
            <a:ext cx="8229600" cy="1143000"/>
          </a:xfrm>
        </p:spPr>
        <p:txBody>
          <a:bodyPr/>
          <a:lstStyle/>
          <a:p>
            <a:r>
              <a:rPr lang="es-ES" dirty="0"/>
              <a:t>E</a:t>
            </a:r>
            <a:r>
              <a:rPr lang="es-ES" dirty="0" smtClean="0"/>
              <a:t>mpresas</a:t>
            </a:r>
            <a:endParaRPr lang="es-ES" dirty="0"/>
          </a:p>
        </p:txBody>
      </p:sp>
    </p:spTree>
    <p:extLst>
      <p:ext uri="{BB962C8B-B14F-4D97-AF65-F5344CB8AC3E}">
        <p14:creationId xmlns:p14="http://schemas.microsoft.com/office/powerpoint/2010/main" val="367342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Quienes somos</a:t>
            </a:r>
            <a:endParaRPr lang="es-ES" dirty="0"/>
          </a:p>
        </p:txBody>
      </p:sp>
      <p:sp>
        <p:nvSpPr>
          <p:cNvPr id="3" name="Marcador de contenido 2"/>
          <p:cNvSpPr>
            <a:spLocks noGrp="1"/>
          </p:cNvSpPr>
          <p:nvPr>
            <p:ph idx="1"/>
          </p:nvPr>
        </p:nvSpPr>
        <p:spPr/>
        <p:txBody>
          <a:bodyPr>
            <a:normAutofit/>
          </a:bodyPr>
          <a:lstStyle/>
          <a:p>
            <a:r>
              <a:rPr lang="es-ES" sz="2000" dirty="0" smtClean="0"/>
              <a:t>Somos una agencia de </a:t>
            </a:r>
            <a:r>
              <a:rPr lang="es-ES" sz="2000" dirty="0" err="1" smtClean="0"/>
              <a:t>customer</a:t>
            </a:r>
            <a:r>
              <a:rPr lang="es-ES" sz="2000" dirty="0" smtClean="0"/>
              <a:t> </a:t>
            </a:r>
            <a:r>
              <a:rPr lang="es-ES" sz="2000" dirty="0" err="1" smtClean="0"/>
              <a:t>experience</a:t>
            </a:r>
            <a:r>
              <a:rPr lang="es-ES" sz="2000" dirty="0" smtClean="0"/>
              <a:t> digital.</a:t>
            </a:r>
          </a:p>
          <a:p>
            <a:endParaRPr lang="es-ES" sz="2000" dirty="0"/>
          </a:p>
          <a:p>
            <a:r>
              <a:rPr lang="es-ES" sz="2000" dirty="0" smtClean="0"/>
              <a:t>Ofrecemos soluciones escalables, flexibles y an</a:t>
            </a:r>
            <a:r>
              <a:rPr lang="es-ES" sz="2000" dirty="0" smtClean="0"/>
              <a:t>alíticas enfocadas en la experiencia del usuario y en la medición del nivel de satisfacción de este con la marca.</a:t>
            </a:r>
          </a:p>
          <a:p>
            <a:endParaRPr lang="es-ES" sz="2000" dirty="0"/>
          </a:p>
          <a:p>
            <a:r>
              <a:rPr lang="es-ES" sz="2000" dirty="0" smtClean="0"/>
              <a:t>Dise</a:t>
            </a:r>
            <a:r>
              <a:rPr lang="es-ES" sz="2000" dirty="0" smtClean="0"/>
              <a:t>ñamos y desarrollamos  herramientas digitales de </a:t>
            </a:r>
            <a:r>
              <a:rPr lang="es-ES" sz="2000" dirty="0" err="1" smtClean="0"/>
              <a:t>agendamiento</a:t>
            </a:r>
            <a:r>
              <a:rPr lang="es-ES" sz="2000" dirty="0" smtClean="0"/>
              <a:t> y de gestión de PQR. Reducimos los costos de su </a:t>
            </a:r>
            <a:r>
              <a:rPr lang="es-ES" sz="2000" dirty="0" err="1" smtClean="0"/>
              <a:t>contact</a:t>
            </a:r>
            <a:r>
              <a:rPr lang="es-ES" sz="2000" dirty="0" smtClean="0"/>
              <a:t> center y mejoramos los niveles de atención al cliente.</a:t>
            </a:r>
          </a:p>
          <a:p>
            <a:pPr marL="457200" lvl="1" indent="0">
              <a:buNone/>
            </a:pPr>
            <a:endParaRPr lang="en-US" sz="2000" dirty="0" smtClean="0"/>
          </a:p>
        </p:txBody>
      </p:sp>
    </p:spTree>
    <p:extLst>
      <p:ext uri="{BB962C8B-B14F-4D97-AF65-F5344CB8AC3E}">
        <p14:creationId xmlns:p14="http://schemas.microsoft.com/office/powerpoint/2010/main" val="324991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El cliente en el centro de su empresa</a:t>
            </a:r>
            <a:endParaRPr lang="es-ES" dirty="0"/>
          </a:p>
        </p:txBody>
      </p:sp>
      <p:sp>
        <p:nvSpPr>
          <p:cNvPr id="3" name="Marcador de contenido 2"/>
          <p:cNvSpPr>
            <a:spLocks noGrp="1"/>
          </p:cNvSpPr>
          <p:nvPr>
            <p:ph idx="1"/>
          </p:nvPr>
        </p:nvSpPr>
        <p:spPr/>
        <p:txBody>
          <a:bodyPr>
            <a:normAutofit/>
          </a:bodyPr>
          <a:lstStyle/>
          <a:p>
            <a:r>
              <a:rPr lang="es-ES" sz="2400" dirty="0" smtClean="0"/>
              <a:t>Ofrecemos mayor poder de decisi</a:t>
            </a:r>
            <a:r>
              <a:rPr lang="es-ES" sz="2400" dirty="0" smtClean="0"/>
              <a:t>ón y de auto gestión de solicitudes a sus clientes.</a:t>
            </a:r>
          </a:p>
          <a:p>
            <a:endParaRPr lang="es-ES" sz="2400" dirty="0"/>
          </a:p>
          <a:p>
            <a:r>
              <a:rPr lang="en-US" sz="2400" dirty="0" err="1" smtClean="0"/>
              <a:t>Facilitamos</a:t>
            </a:r>
            <a:r>
              <a:rPr lang="en-US" sz="2400" dirty="0" smtClean="0"/>
              <a:t> </a:t>
            </a:r>
            <a:r>
              <a:rPr lang="en-US" sz="2400" dirty="0"/>
              <a:t>la </a:t>
            </a:r>
            <a:r>
              <a:rPr lang="en-US" sz="2400" dirty="0" err="1"/>
              <a:t>identificación</a:t>
            </a:r>
            <a:r>
              <a:rPr lang="en-US" sz="2400" dirty="0"/>
              <a:t> de lo </a:t>
            </a:r>
            <a:r>
              <a:rPr lang="en-US" sz="2400" dirty="0" err="1"/>
              <a:t>que</a:t>
            </a:r>
            <a:r>
              <a:rPr lang="en-US" sz="2400" dirty="0"/>
              <a:t> </a:t>
            </a:r>
            <a:r>
              <a:rPr lang="en-US" sz="2400" dirty="0" err="1"/>
              <a:t>quiere</a:t>
            </a:r>
            <a:r>
              <a:rPr lang="en-US" sz="2400" dirty="0"/>
              <a:t> el </a:t>
            </a:r>
            <a:r>
              <a:rPr lang="en-US" sz="2400" dirty="0" err="1" smtClean="0"/>
              <a:t>cliente</a:t>
            </a:r>
            <a:r>
              <a:rPr lang="en-US" sz="2400" dirty="0" smtClean="0"/>
              <a:t> a </a:t>
            </a:r>
            <a:r>
              <a:rPr lang="en-US" sz="2400" dirty="0" err="1" smtClean="0"/>
              <a:t>trav</a:t>
            </a:r>
            <a:r>
              <a:rPr lang="en-US" sz="2400" dirty="0" err="1" smtClean="0"/>
              <a:t>és</a:t>
            </a:r>
            <a:r>
              <a:rPr lang="en-US" sz="2400" dirty="0" smtClean="0"/>
              <a:t> de la</a:t>
            </a:r>
            <a:r>
              <a:rPr lang="en-US" sz="2400" dirty="0" smtClean="0"/>
              <a:t> </a:t>
            </a:r>
            <a:r>
              <a:rPr lang="en-US" sz="2400" dirty="0" err="1"/>
              <a:t>v</a:t>
            </a:r>
            <a:r>
              <a:rPr lang="en-US" sz="2400" dirty="0" err="1" smtClean="0"/>
              <a:t>alidaci</a:t>
            </a:r>
            <a:r>
              <a:rPr lang="en-US" sz="2400" dirty="0" err="1" smtClean="0"/>
              <a:t>ón</a:t>
            </a:r>
            <a:r>
              <a:rPr lang="en-US" sz="2400" dirty="0" smtClean="0"/>
              <a:t> </a:t>
            </a:r>
            <a:r>
              <a:rPr lang="en-US" sz="2400" dirty="0"/>
              <a:t>de </a:t>
            </a:r>
            <a:r>
              <a:rPr lang="en-US" sz="2400" dirty="0" err="1" smtClean="0"/>
              <a:t>sus</a:t>
            </a:r>
            <a:r>
              <a:rPr lang="en-US" sz="2400" dirty="0" smtClean="0"/>
              <a:t> </a:t>
            </a:r>
            <a:r>
              <a:rPr lang="en-US" sz="2400" dirty="0" err="1" smtClean="0"/>
              <a:t>necesidades</a:t>
            </a:r>
            <a:r>
              <a:rPr lang="en-US" sz="2400" dirty="0" smtClean="0"/>
              <a:t>.</a:t>
            </a:r>
          </a:p>
          <a:p>
            <a:endParaRPr lang="en-US" sz="2400" dirty="0" smtClean="0"/>
          </a:p>
          <a:p>
            <a:r>
              <a:rPr lang="en-US" sz="2400" dirty="0" err="1" smtClean="0"/>
              <a:t>Aumentamos</a:t>
            </a:r>
            <a:r>
              <a:rPr lang="en-US" sz="2400" dirty="0" smtClean="0"/>
              <a:t> los </a:t>
            </a:r>
            <a:r>
              <a:rPr lang="en-US" sz="2400" dirty="0" err="1" smtClean="0"/>
              <a:t>canales</a:t>
            </a:r>
            <a:r>
              <a:rPr lang="en-US" sz="2400" dirty="0" smtClean="0"/>
              <a:t> de </a:t>
            </a:r>
            <a:r>
              <a:rPr lang="en-US" sz="2400" dirty="0" err="1" smtClean="0"/>
              <a:t>comunicaci</a:t>
            </a:r>
            <a:r>
              <a:rPr lang="en-US" sz="2400" dirty="0" err="1" smtClean="0"/>
              <a:t>ón</a:t>
            </a:r>
            <a:r>
              <a:rPr lang="en-US" sz="2400" dirty="0" smtClean="0"/>
              <a:t> con el </a:t>
            </a:r>
            <a:r>
              <a:rPr lang="en-US" sz="2400" dirty="0" err="1" smtClean="0"/>
              <a:t>cliente</a:t>
            </a:r>
            <a:r>
              <a:rPr lang="en-US" sz="2400" dirty="0" smtClean="0"/>
              <a:t> (SMS, </a:t>
            </a:r>
            <a:r>
              <a:rPr lang="en-US" sz="2400" dirty="0" err="1" smtClean="0"/>
              <a:t>notificaciones</a:t>
            </a:r>
            <a:r>
              <a:rPr lang="en-US" sz="2400" dirty="0" smtClean="0"/>
              <a:t> a </a:t>
            </a:r>
            <a:r>
              <a:rPr lang="en-US" sz="2400" dirty="0" err="1" smtClean="0"/>
              <a:t>través</a:t>
            </a:r>
            <a:r>
              <a:rPr lang="en-US" sz="2400" dirty="0" smtClean="0"/>
              <a:t> de Apps y </a:t>
            </a:r>
            <a:r>
              <a:rPr lang="en-US" sz="2400" dirty="0" err="1" smtClean="0"/>
              <a:t>correos</a:t>
            </a:r>
            <a:r>
              <a:rPr lang="en-US" sz="2400" dirty="0" smtClean="0"/>
              <a:t> </a:t>
            </a:r>
            <a:r>
              <a:rPr lang="en-US" sz="2400" dirty="0" err="1" smtClean="0"/>
              <a:t>electrónicos</a:t>
            </a:r>
            <a:r>
              <a:rPr lang="en-US" sz="2400" dirty="0" smtClean="0"/>
              <a:t>).</a:t>
            </a:r>
          </a:p>
          <a:p>
            <a:endParaRPr lang="en-US" sz="2400" dirty="0"/>
          </a:p>
          <a:p>
            <a:endParaRPr lang="es-ES" sz="2400" dirty="0" smtClean="0"/>
          </a:p>
          <a:p>
            <a:endParaRPr lang="es-ES" sz="2400" dirty="0"/>
          </a:p>
        </p:txBody>
      </p:sp>
    </p:spTree>
    <p:extLst>
      <p:ext uri="{BB962C8B-B14F-4D97-AF65-F5344CB8AC3E}">
        <p14:creationId xmlns:p14="http://schemas.microsoft.com/office/powerpoint/2010/main" val="311045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7638"/>
            <a:ext cx="8229600" cy="4627562"/>
          </a:xfrm>
        </p:spPr>
        <p:txBody>
          <a:bodyPr>
            <a:normAutofit fontScale="90000"/>
          </a:bodyPr>
          <a:lstStyle/>
          <a:p>
            <a:pPr lvl="1" algn="l" defTabSz="457200" rtl="0">
              <a:spcBef>
                <a:spcPct val="0"/>
              </a:spcBef>
            </a:pPr>
            <a:r>
              <a:rPr lang="es-ES" sz="2400" dirty="0" smtClean="0"/>
              <a:t>Reduzca los costos de su </a:t>
            </a:r>
            <a:r>
              <a:rPr lang="es-ES" sz="2400" dirty="0" err="1" smtClean="0"/>
              <a:t>contact</a:t>
            </a:r>
            <a:r>
              <a:rPr lang="es-ES" sz="2400" dirty="0" smtClean="0"/>
              <a:t> center en m</a:t>
            </a:r>
            <a:r>
              <a:rPr lang="es-ES" sz="2400" dirty="0" smtClean="0"/>
              <a:t>ás de un 30%:</a:t>
            </a:r>
            <a:r>
              <a:rPr lang="es-ES" dirty="0" smtClean="0"/>
              <a:t/>
            </a:r>
            <a:br>
              <a:rPr lang="es-ES" dirty="0" smtClean="0"/>
            </a:br>
            <a:r>
              <a:rPr lang="en-US" sz="1600" dirty="0" err="1" smtClean="0"/>
              <a:t>Número</a:t>
            </a:r>
            <a:r>
              <a:rPr lang="en-US" sz="1600" dirty="0" smtClean="0"/>
              <a:t> de </a:t>
            </a:r>
            <a:r>
              <a:rPr lang="en-US" sz="1600" dirty="0" err="1" smtClean="0"/>
              <a:t>llamadas</a:t>
            </a:r>
            <a:r>
              <a:rPr lang="en-US" sz="1600" dirty="0" smtClean="0"/>
              <a:t>, </a:t>
            </a:r>
            <a:r>
              <a:rPr lang="en-US" sz="1600" dirty="0" err="1" smtClean="0"/>
              <a:t>niveles</a:t>
            </a:r>
            <a:r>
              <a:rPr lang="en-US" sz="1600" dirty="0" smtClean="0"/>
              <a:t> de </a:t>
            </a:r>
            <a:r>
              <a:rPr lang="en-US" sz="1600" dirty="0" err="1" smtClean="0"/>
              <a:t>servicio</a:t>
            </a:r>
            <a:r>
              <a:rPr lang="en-US" sz="1600" dirty="0" smtClean="0"/>
              <a:t> y </a:t>
            </a:r>
            <a:r>
              <a:rPr lang="en-US" sz="1600" dirty="0" err="1" smtClean="0"/>
              <a:t>atención</a:t>
            </a:r>
            <a:r>
              <a:rPr lang="en-US" sz="1600" dirty="0" smtClean="0"/>
              <a:t>, </a:t>
            </a:r>
            <a:r>
              <a:rPr lang="en-US" sz="1600" dirty="0" err="1" smtClean="0"/>
              <a:t>llamadas</a:t>
            </a:r>
            <a:r>
              <a:rPr lang="en-US" sz="1600" dirty="0" smtClean="0"/>
              <a:t> </a:t>
            </a:r>
            <a:r>
              <a:rPr lang="en-US" sz="1600" dirty="0" err="1" smtClean="0"/>
              <a:t>pérdidas</a:t>
            </a:r>
            <a:r>
              <a:rPr lang="en-US" sz="1600" dirty="0" smtClean="0"/>
              <a:t> y </a:t>
            </a:r>
            <a:r>
              <a:rPr lang="en-US" sz="1600" dirty="0" err="1" smtClean="0"/>
              <a:t>reiteradas</a:t>
            </a:r>
            <a:r>
              <a:rPr lang="en-US" sz="1600" dirty="0" smtClean="0"/>
              <a:t>, </a:t>
            </a:r>
            <a:r>
              <a:rPr lang="en-US" sz="1600" dirty="0" err="1" smtClean="0"/>
              <a:t>reclamaciones</a:t>
            </a:r>
            <a:r>
              <a:rPr lang="en-US" sz="1600" dirty="0" smtClean="0"/>
              <a:t>, </a:t>
            </a:r>
            <a:r>
              <a:rPr lang="en-US" sz="1600" dirty="0" err="1" smtClean="0"/>
              <a:t>quejas</a:t>
            </a:r>
            <a:r>
              <a:rPr lang="en-US" sz="1600" dirty="0" smtClean="0"/>
              <a:t>, </a:t>
            </a:r>
            <a:r>
              <a:rPr lang="en-US" sz="1600" dirty="0" err="1" smtClean="0"/>
              <a:t>procesos</a:t>
            </a:r>
            <a:r>
              <a:rPr lang="en-US" sz="1600" dirty="0" smtClean="0"/>
              <a:t> y </a:t>
            </a:r>
            <a:r>
              <a:rPr lang="en-US" sz="1600" dirty="0" err="1" smtClean="0"/>
              <a:t>sistemas</a:t>
            </a:r>
            <a:r>
              <a:rPr lang="en-US" sz="1600" dirty="0" smtClean="0"/>
              <a:t>, </a:t>
            </a:r>
            <a:r>
              <a:rPr lang="en-US" sz="1600" dirty="0" err="1" smtClean="0"/>
              <a:t>aplicaciones</a:t>
            </a:r>
            <a:r>
              <a:rPr lang="en-US" sz="1600" dirty="0" smtClean="0"/>
              <a:t>, </a:t>
            </a:r>
            <a:r>
              <a:rPr lang="en-US" sz="1600" dirty="0" err="1" smtClean="0"/>
              <a:t>dimensionamientos</a:t>
            </a:r>
            <a:r>
              <a:rPr lang="en-US" sz="1600" dirty="0" smtClean="0"/>
              <a:t>, </a:t>
            </a:r>
            <a:r>
              <a:rPr lang="en-US" sz="1600" dirty="0" err="1" smtClean="0"/>
              <a:t>codificaciones</a:t>
            </a:r>
            <a:r>
              <a:rPr lang="en-US" sz="1600" dirty="0" smtClean="0"/>
              <a:t>, </a:t>
            </a:r>
            <a:r>
              <a:rPr lang="en-US" sz="1600" dirty="0" err="1" smtClean="0"/>
              <a:t>locuciones</a:t>
            </a:r>
            <a:r>
              <a:rPr lang="en-US" sz="1600" dirty="0" smtClean="0"/>
              <a:t>, </a:t>
            </a:r>
            <a:r>
              <a:rPr lang="en-US" sz="1600" dirty="0" err="1" smtClean="0"/>
              <a:t>cuadros</a:t>
            </a:r>
            <a:r>
              <a:rPr lang="en-US" sz="1600" dirty="0" smtClean="0"/>
              <a:t> de </a:t>
            </a:r>
            <a:r>
              <a:rPr lang="en-US" sz="1600" dirty="0" err="1" smtClean="0"/>
              <a:t>mando</a:t>
            </a:r>
            <a:r>
              <a:rPr lang="en-US" sz="1600" dirty="0" smtClean="0"/>
              <a:t> y </a:t>
            </a:r>
            <a:r>
              <a:rPr lang="en-US" sz="1600" dirty="0" err="1" smtClean="0"/>
              <a:t>plantillas</a:t>
            </a:r>
            <a:r>
              <a:rPr lang="en-US" sz="1600" dirty="0" smtClean="0"/>
              <a:t>, </a:t>
            </a:r>
            <a:r>
              <a:rPr lang="en-US" sz="1600" dirty="0" err="1" smtClean="0"/>
              <a:t>tiempos</a:t>
            </a:r>
            <a:r>
              <a:rPr lang="en-US" sz="1600" dirty="0" smtClean="0"/>
              <a:t> de ring, de hold y de after call, entre </a:t>
            </a:r>
            <a:r>
              <a:rPr lang="en-US" sz="1600" dirty="0" err="1" smtClean="0"/>
              <a:t>otros</a:t>
            </a:r>
            <a:r>
              <a:rPr lang="en-US" sz="1600" dirty="0" smtClean="0"/>
              <a:t>.</a:t>
            </a:r>
            <a:r>
              <a:rPr lang="en-US" dirty="0" smtClean="0"/>
              <a:t/>
            </a:r>
            <a:br>
              <a:rPr lang="en-US" dirty="0" smtClean="0"/>
            </a:br>
            <a:r>
              <a:rPr lang="es-ES" dirty="0"/>
              <a:t/>
            </a:r>
            <a:br>
              <a:rPr lang="es-ES" dirty="0"/>
            </a:br>
            <a:r>
              <a:rPr lang="es-ES" sz="2400" dirty="0" smtClean="0"/>
              <a:t>Mejore la experiencia de sus clientes con canales de comunicación online 24/7</a:t>
            </a:r>
            <a:br>
              <a:rPr lang="es-ES" sz="2400" dirty="0" smtClean="0"/>
            </a:br>
            <a:r>
              <a:rPr lang="es-ES" sz="2400" dirty="0"/>
              <a:t/>
            </a:r>
            <a:br>
              <a:rPr lang="es-ES" sz="2400" dirty="0"/>
            </a:br>
            <a:r>
              <a:rPr lang="es-ES" sz="2400" dirty="0" smtClean="0"/>
              <a:t>Optimice y mida los tiempos de sus visitas técnicas, comerciales y de instalación de sus servicios.</a:t>
            </a:r>
            <a:br>
              <a:rPr lang="es-ES" sz="2400" dirty="0" smtClean="0"/>
            </a:br>
            <a:r>
              <a:rPr lang="es-ES" sz="2400" dirty="0"/>
              <a:t/>
            </a:r>
            <a:br>
              <a:rPr lang="es-ES" sz="2400" dirty="0"/>
            </a:br>
            <a:r>
              <a:rPr lang="es-ES" sz="2400" dirty="0" smtClean="0"/>
              <a:t>Fortalezca la relación con sus clientes mejorando el nivel de satisfacción frente al servicio que usted ofrece.</a:t>
            </a:r>
            <a:endParaRPr lang="es-ES" sz="2400" dirty="0"/>
          </a:p>
        </p:txBody>
      </p:sp>
      <p:sp>
        <p:nvSpPr>
          <p:cNvPr id="3" name="Título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dirty="0" smtClean="0"/>
              <a:t>Beneficios</a:t>
            </a:r>
            <a:endParaRPr lang="es-ES" dirty="0"/>
          </a:p>
        </p:txBody>
      </p:sp>
    </p:spTree>
    <p:extLst>
      <p:ext uri="{BB962C8B-B14F-4D97-AF65-F5344CB8AC3E}">
        <p14:creationId xmlns:p14="http://schemas.microsoft.com/office/powerpoint/2010/main" val="384399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31409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s-ES" dirty="0"/>
          </a:p>
        </p:txBody>
      </p:sp>
      <p:sp>
        <p:nvSpPr>
          <p:cNvPr id="3" name="Marcador de contenido 2"/>
          <p:cNvSpPr>
            <a:spLocks noGrp="1"/>
          </p:cNvSpPr>
          <p:nvPr>
            <p:ph idx="1"/>
          </p:nvPr>
        </p:nvSpPr>
        <p:spPr/>
        <p:txBody>
          <a:bodyPr>
            <a:normAutofit fontScale="55000" lnSpcReduction="20000"/>
          </a:bodyPr>
          <a:lstStyle/>
          <a:p>
            <a:r>
              <a:rPr lang="es-ES" dirty="0">
                <a:hlinkClick r:id="rId2"/>
              </a:rPr>
              <a:t>http://www.sura.com/blogs/corporativo/citas-medicas-en-</a:t>
            </a:r>
            <a:r>
              <a:rPr lang="es-ES" dirty="0" smtClean="0">
                <a:hlinkClick r:id="rId2"/>
              </a:rPr>
              <a:t>linea.aspx</a:t>
            </a:r>
            <a:endParaRPr lang="es-ES" dirty="0" smtClean="0"/>
          </a:p>
          <a:p>
            <a:endParaRPr lang="es-ES" dirty="0"/>
          </a:p>
          <a:p>
            <a:r>
              <a:rPr lang="es-ES" dirty="0" smtClean="0"/>
              <a:t>1. Descarga de la aplicación</a:t>
            </a:r>
          </a:p>
          <a:p>
            <a:r>
              <a:rPr lang="es-ES" dirty="0" smtClean="0"/>
              <a:t>Ingreso del usuario</a:t>
            </a:r>
          </a:p>
          <a:p>
            <a:r>
              <a:rPr lang="es-ES" dirty="0" smtClean="0"/>
              <a:t>Búsqueda del servicio por:</a:t>
            </a:r>
          </a:p>
          <a:p>
            <a:pPr lvl="1"/>
            <a:r>
              <a:rPr lang="es-ES" dirty="0" smtClean="0"/>
              <a:t>Especialidad</a:t>
            </a:r>
          </a:p>
          <a:p>
            <a:pPr lvl="1"/>
            <a:r>
              <a:rPr lang="es-ES" dirty="0" smtClean="0"/>
              <a:t>Ciudad</a:t>
            </a:r>
          </a:p>
          <a:p>
            <a:pPr lvl="1"/>
            <a:r>
              <a:rPr lang="es-ES" dirty="0" smtClean="0"/>
              <a:t>Dirección</a:t>
            </a:r>
          </a:p>
          <a:p>
            <a:r>
              <a:rPr lang="es-ES" dirty="0" smtClean="0"/>
              <a:t>Listado de opciones</a:t>
            </a:r>
          </a:p>
          <a:p>
            <a:r>
              <a:rPr lang="es-ES" dirty="0" smtClean="0"/>
              <a:t>Ingreso a una de las opciones: comentarios, ranking etc.</a:t>
            </a:r>
          </a:p>
          <a:p>
            <a:r>
              <a:rPr lang="es-ES" dirty="0" smtClean="0"/>
              <a:t>Selección de opción</a:t>
            </a:r>
          </a:p>
          <a:p>
            <a:r>
              <a:rPr lang="es-ES" dirty="0" smtClean="0"/>
              <a:t>Calendario con horario de citas</a:t>
            </a:r>
          </a:p>
          <a:p>
            <a:r>
              <a:rPr lang="es-ES" dirty="0" smtClean="0"/>
              <a:t>Confirmación</a:t>
            </a:r>
          </a:p>
          <a:p>
            <a:r>
              <a:rPr lang="es-ES" dirty="0" smtClean="0"/>
              <a:t>Recordación día antes de la cita por </a:t>
            </a:r>
            <a:r>
              <a:rPr lang="es-ES" dirty="0" err="1" smtClean="0"/>
              <a:t>sms</a:t>
            </a:r>
            <a:r>
              <a:rPr lang="es-ES" dirty="0" smtClean="0"/>
              <a:t>, notificaciones y correo electrónico</a:t>
            </a:r>
          </a:p>
          <a:p>
            <a:r>
              <a:rPr lang="es-ES" dirty="0" smtClean="0"/>
              <a:t>Calificación del servicio</a:t>
            </a:r>
          </a:p>
          <a:p>
            <a:endParaRPr lang="es-ES" dirty="0" smtClean="0"/>
          </a:p>
          <a:p>
            <a:endParaRPr lang="es-ES" dirty="0" smtClean="0"/>
          </a:p>
          <a:p>
            <a:endParaRPr lang="es-ES" dirty="0"/>
          </a:p>
          <a:p>
            <a:pPr marL="0" indent="0">
              <a:buNone/>
            </a:pPr>
            <a:endParaRPr lang="es-ES" dirty="0" smtClean="0"/>
          </a:p>
          <a:p>
            <a:endParaRPr lang="es-ES" dirty="0" smtClean="0"/>
          </a:p>
          <a:p>
            <a:pPr lvl="1"/>
            <a:endParaRPr lang="es-ES" dirty="0"/>
          </a:p>
          <a:p>
            <a:pPr marL="457200" lvl="1" indent="0">
              <a:buNone/>
            </a:pPr>
            <a:endParaRPr lang="es-ES" dirty="0" smtClean="0"/>
          </a:p>
          <a:p>
            <a:pPr lvl="1"/>
            <a:endParaRPr lang="es-ES" dirty="0"/>
          </a:p>
        </p:txBody>
      </p:sp>
    </p:spTree>
    <p:extLst>
      <p:ext uri="{BB962C8B-B14F-4D97-AF65-F5344CB8AC3E}">
        <p14:creationId xmlns:p14="http://schemas.microsoft.com/office/powerpoint/2010/main" val="43463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fontScale="47500" lnSpcReduction="20000"/>
          </a:bodyPr>
          <a:lstStyle/>
          <a:p>
            <a:pPr algn="just"/>
            <a:r>
              <a:rPr lang="es-ES" dirty="0" err="1" smtClean="0"/>
              <a:t>Agendamiento</a:t>
            </a:r>
            <a:r>
              <a:rPr lang="es-ES" dirty="0" smtClean="0"/>
              <a:t> sin restricción de horarios 24/7 brindándole  un mayor servicio a los pacientes. </a:t>
            </a:r>
          </a:p>
          <a:p>
            <a:pPr algn="just"/>
            <a:endParaRPr lang="es-ES" dirty="0"/>
          </a:p>
          <a:p>
            <a:pPr algn="just"/>
            <a:r>
              <a:rPr lang="es-ES" dirty="0" smtClean="0"/>
              <a:t>Sin límite o restricción de número de citas para la empresa</a:t>
            </a:r>
          </a:p>
          <a:p>
            <a:pPr algn="just"/>
            <a:endParaRPr lang="es-ES" dirty="0"/>
          </a:p>
          <a:p>
            <a:pPr algn="just"/>
            <a:r>
              <a:rPr lang="es-ES" dirty="0" smtClean="0"/>
              <a:t>Reducción de llamadas al servicio del </a:t>
            </a:r>
            <a:r>
              <a:rPr lang="es-ES" dirty="0" err="1" smtClean="0"/>
              <a:t>call</a:t>
            </a:r>
            <a:r>
              <a:rPr lang="es-ES" dirty="0" smtClean="0"/>
              <a:t> center por parte del cliente  que se refleja en reducción de gastos para la empresa.</a:t>
            </a:r>
          </a:p>
          <a:p>
            <a:pPr marL="0" indent="0" algn="just">
              <a:buNone/>
            </a:pPr>
            <a:endParaRPr lang="es-ES" dirty="0" smtClean="0"/>
          </a:p>
          <a:p>
            <a:pPr algn="just"/>
            <a:r>
              <a:rPr lang="es-ES" dirty="0" smtClean="0"/>
              <a:t>Controlar los niveles de incumplimiento de los turnos reservados para citas por parte de los usuarios mediante la confirmación y recordación de las citas médicas.</a:t>
            </a:r>
          </a:p>
          <a:p>
            <a:pPr marL="0" indent="0" algn="just">
              <a:buNone/>
            </a:pPr>
            <a:endParaRPr lang="es-ES" dirty="0" smtClean="0"/>
          </a:p>
          <a:p>
            <a:pPr algn="just"/>
            <a:r>
              <a:rPr lang="es-ES" dirty="0" smtClean="0"/>
              <a:t>Permite al usuario visualizar el historial de citas médicas.</a:t>
            </a:r>
          </a:p>
          <a:p>
            <a:pPr marL="0" indent="0" algn="just">
              <a:buNone/>
            </a:pPr>
            <a:endParaRPr lang="es-ES" dirty="0" smtClean="0"/>
          </a:p>
          <a:p>
            <a:pPr algn="just"/>
            <a:r>
              <a:rPr lang="es-ES" dirty="0" smtClean="0"/>
              <a:t>Actualizar y editar el registro y el perfil de los profesionales de la salud y servicios  adscritos a la empresa.  </a:t>
            </a:r>
          </a:p>
          <a:p>
            <a:pPr marL="0" indent="0" algn="just">
              <a:buNone/>
            </a:pPr>
            <a:endParaRPr lang="es-ES" dirty="0" smtClean="0"/>
          </a:p>
          <a:p>
            <a:pPr algn="just"/>
            <a:r>
              <a:rPr lang="es-ES" dirty="0"/>
              <a:t>Posibilita la realización y revisión de comentarios de usuarios </a:t>
            </a:r>
            <a:r>
              <a:rPr lang="es-ES" dirty="0" smtClean="0"/>
              <a:t>que han sido atendidos por parte de los profesionales adscritos.</a:t>
            </a:r>
          </a:p>
          <a:p>
            <a:pPr algn="just"/>
            <a:endParaRPr lang="es-ES" dirty="0"/>
          </a:p>
        </p:txBody>
      </p:sp>
    </p:spTree>
    <p:extLst>
      <p:ext uri="{BB962C8B-B14F-4D97-AF65-F5344CB8AC3E}">
        <p14:creationId xmlns:p14="http://schemas.microsoft.com/office/powerpoint/2010/main" val="14415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73945"/>
            <a:ext cx="8229600" cy="4525963"/>
          </a:xfrm>
        </p:spPr>
        <p:txBody>
          <a:bodyPr>
            <a:normAutofit fontScale="62500" lnSpcReduction="20000"/>
          </a:bodyPr>
          <a:lstStyle/>
          <a:p>
            <a:pPr marL="0" indent="0">
              <a:buNone/>
            </a:pPr>
            <a:r>
              <a:rPr lang="es-ES" b="1" dirty="0" smtClean="0"/>
              <a:t>Informes</a:t>
            </a:r>
            <a:r>
              <a:rPr lang="es-ES" dirty="0"/>
              <a:t>		</a:t>
            </a:r>
          </a:p>
          <a:p>
            <a:pPr marL="0" indent="0">
              <a:buNone/>
            </a:pPr>
            <a:r>
              <a:rPr lang="es-ES" dirty="0"/>
              <a:t> 	 	 	</a:t>
            </a:r>
          </a:p>
          <a:p>
            <a:r>
              <a:rPr lang="es-ES" dirty="0"/>
              <a:t> Disponibilidad de la agenda	 		</a:t>
            </a:r>
          </a:p>
          <a:p>
            <a:r>
              <a:rPr lang="es-ES" dirty="0"/>
              <a:t> </a:t>
            </a:r>
            <a:r>
              <a:rPr lang="es-ES" dirty="0" smtClean="0"/>
              <a:t>Agenda del día.</a:t>
            </a:r>
            <a:endParaRPr lang="es-ES" dirty="0"/>
          </a:p>
          <a:p>
            <a:r>
              <a:rPr lang="es-ES" dirty="0"/>
              <a:t> Reporte de efectividad	 		</a:t>
            </a:r>
            <a:endParaRPr lang="es-ES" dirty="0" smtClean="0"/>
          </a:p>
          <a:p>
            <a:pPr lvl="1"/>
            <a:r>
              <a:rPr lang="es-ES" dirty="0" smtClean="0"/>
              <a:t>Agenda </a:t>
            </a:r>
            <a:r>
              <a:rPr lang="es-ES" dirty="0"/>
              <a:t>disponible	 	 	</a:t>
            </a:r>
            <a:endParaRPr lang="es-ES" dirty="0" smtClean="0"/>
          </a:p>
          <a:p>
            <a:pPr lvl="1"/>
            <a:r>
              <a:rPr lang="pt-BR" dirty="0" smtClean="0"/>
              <a:t>Citas </a:t>
            </a:r>
            <a:r>
              <a:rPr lang="pt-BR" dirty="0"/>
              <a:t>agendadas	 	 	</a:t>
            </a:r>
            <a:endParaRPr lang="pt-BR" dirty="0" smtClean="0"/>
          </a:p>
          <a:p>
            <a:pPr lvl="1"/>
            <a:r>
              <a:rPr lang="pt-BR" dirty="0" smtClean="0"/>
              <a:t>Citas </a:t>
            </a:r>
            <a:r>
              <a:rPr lang="pt-BR" dirty="0" err="1" smtClean="0"/>
              <a:t>efectivas</a:t>
            </a:r>
            <a:r>
              <a:rPr lang="pt-BR" dirty="0"/>
              <a:t>.	 	 	</a:t>
            </a:r>
            <a:endParaRPr lang="pt-BR" dirty="0" smtClean="0"/>
          </a:p>
          <a:p>
            <a:pPr lvl="1"/>
            <a:r>
              <a:rPr lang="pt-BR" dirty="0" smtClean="0"/>
              <a:t>Citas canceladas.</a:t>
            </a:r>
          </a:p>
          <a:p>
            <a:r>
              <a:rPr lang="pt-BR" dirty="0" smtClean="0"/>
              <a:t>Horas de </a:t>
            </a:r>
            <a:r>
              <a:rPr lang="pt-BR" dirty="0" err="1" smtClean="0"/>
              <a:t>mayor</a:t>
            </a:r>
            <a:r>
              <a:rPr lang="pt-BR" dirty="0" smtClean="0"/>
              <a:t> </a:t>
            </a:r>
            <a:r>
              <a:rPr lang="pt-BR" dirty="0" err="1" smtClean="0"/>
              <a:t>congestión</a:t>
            </a:r>
            <a:r>
              <a:rPr lang="pt-BR" dirty="0" smtClean="0"/>
              <a:t>.</a:t>
            </a:r>
          </a:p>
          <a:p>
            <a:r>
              <a:rPr lang="pt-BR" dirty="0" smtClean="0"/>
              <a:t>Citas por especialidades.</a:t>
            </a:r>
          </a:p>
          <a:p>
            <a:r>
              <a:rPr lang="pt-BR" dirty="0" smtClean="0"/>
              <a:t>Citas por </a:t>
            </a:r>
            <a:r>
              <a:rPr lang="pt-BR" dirty="0" err="1" smtClean="0"/>
              <a:t>profesional</a:t>
            </a:r>
            <a:r>
              <a:rPr lang="pt-BR" dirty="0" smtClean="0"/>
              <a:t>.</a:t>
            </a:r>
          </a:p>
          <a:p>
            <a:r>
              <a:rPr lang="pt-BR" dirty="0" smtClean="0"/>
              <a:t>Zonas de </a:t>
            </a:r>
            <a:r>
              <a:rPr lang="pt-BR" dirty="0" err="1" smtClean="0"/>
              <a:t>mayor</a:t>
            </a:r>
            <a:r>
              <a:rPr lang="pt-BR" dirty="0" smtClean="0"/>
              <a:t> </a:t>
            </a:r>
            <a:r>
              <a:rPr lang="pt-BR" dirty="0" err="1" smtClean="0"/>
              <a:t>flujo</a:t>
            </a:r>
            <a:r>
              <a:rPr lang="pt-BR" dirty="0" smtClean="0"/>
              <a:t> de pacientes.</a:t>
            </a:r>
            <a:r>
              <a:rPr lang="pt-BR" dirty="0"/>
              <a:t>		</a:t>
            </a:r>
          </a:p>
          <a:p>
            <a:pPr marL="0" indent="0">
              <a:buNone/>
            </a:pPr>
            <a:endParaRPr lang="es-ES" dirty="0" smtClean="0"/>
          </a:p>
          <a:p>
            <a:pPr marL="0" indent="0">
              <a:buNone/>
            </a:pPr>
            <a:r>
              <a:rPr lang="es-ES" b="1" dirty="0" smtClean="0"/>
              <a:t>Estadísticas</a:t>
            </a:r>
          </a:p>
          <a:p>
            <a:pPr marL="0" indent="0">
              <a:buNone/>
            </a:pPr>
            <a:endParaRPr lang="es-ES" b="1" dirty="0"/>
          </a:p>
        </p:txBody>
      </p:sp>
    </p:spTree>
    <p:extLst>
      <p:ext uri="{BB962C8B-B14F-4D97-AF65-F5344CB8AC3E}">
        <p14:creationId xmlns:p14="http://schemas.microsoft.com/office/powerpoint/2010/main" val="400140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85000" lnSpcReduction="10000"/>
          </a:bodyPr>
          <a:lstStyle/>
          <a:p>
            <a:pPr algn="just"/>
            <a:r>
              <a:rPr lang="es-ES" dirty="0" smtClean="0"/>
              <a:t>La empresa puede configurar la disponibilidad de la agenda, los días de prestación del servicio y el número de citas por periodo que se pueden atender.</a:t>
            </a:r>
          </a:p>
          <a:p>
            <a:pPr marL="0" indent="0" algn="just">
              <a:buNone/>
            </a:pPr>
            <a:endParaRPr lang="es-ES" dirty="0" smtClean="0"/>
          </a:p>
          <a:p>
            <a:r>
              <a:rPr lang="es-ES" dirty="0" smtClean="0"/>
              <a:t>Los clientes pueden </a:t>
            </a:r>
            <a:r>
              <a:rPr lang="es-ES" dirty="0" err="1" smtClean="0"/>
              <a:t>agendar</a:t>
            </a:r>
            <a:r>
              <a:rPr lang="es-ES" dirty="0"/>
              <a:t> </a:t>
            </a:r>
            <a:r>
              <a:rPr lang="es-ES" dirty="0" smtClean="0"/>
              <a:t>y cancelar una cita; además de calificar el servicio.</a:t>
            </a:r>
          </a:p>
          <a:p>
            <a:endParaRPr lang="es-ES" dirty="0"/>
          </a:p>
          <a:p>
            <a:r>
              <a:rPr lang="es-ES" b="1" dirty="0"/>
              <a:t>acceder a toda </a:t>
            </a:r>
            <a:r>
              <a:rPr lang="es-ES" b="1" dirty="0" smtClean="0"/>
              <a:t>la </a:t>
            </a:r>
            <a:r>
              <a:rPr lang="es-ES" b="1" dirty="0"/>
              <a:t>información de forma permanente desde cualquier lugar y en cualquier momento ya que toda estará siempre disponible en la nube.</a:t>
            </a:r>
            <a:endParaRPr lang="es-ES" dirty="0" smtClean="0"/>
          </a:p>
          <a:p>
            <a:pPr marL="0" indent="0">
              <a:buNone/>
            </a:pPr>
            <a:endParaRPr lang="es-ES" dirty="0" smtClean="0"/>
          </a:p>
        </p:txBody>
      </p:sp>
    </p:spTree>
    <p:extLst>
      <p:ext uri="{BB962C8B-B14F-4D97-AF65-F5344CB8AC3E}">
        <p14:creationId xmlns:p14="http://schemas.microsoft.com/office/powerpoint/2010/main" val="190934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65532"/>
            <a:ext cx="8229600" cy="1143000"/>
          </a:xfrm>
        </p:spPr>
        <p:txBody>
          <a:bodyPr/>
          <a:lstStyle/>
          <a:p>
            <a:r>
              <a:rPr lang="es-ES" dirty="0"/>
              <a:t>C</a:t>
            </a:r>
            <a:r>
              <a:rPr lang="es-ES" dirty="0" smtClean="0"/>
              <a:t>arros</a:t>
            </a:r>
            <a:endParaRPr lang="es-ES" dirty="0"/>
          </a:p>
        </p:txBody>
      </p:sp>
    </p:spTree>
    <p:extLst>
      <p:ext uri="{BB962C8B-B14F-4D97-AF65-F5344CB8AC3E}">
        <p14:creationId xmlns:p14="http://schemas.microsoft.com/office/powerpoint/2010/main" val="377908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ofrecemos</a:t>
            </a:r>
            <a:endParaRPr lang="es-ES" dirty="0"/>
          </a:p>
        </p:txBody>
      </p:sp>
      <p:sp>
        <p:nvSpPr>
          <p:cNvPr id="3" name="Marcador de contenido 2"/>
          <p:cNvSpPr>
            <a:spLocks noGrp="1"/>
          </p:cNvSpPr>
          <p:nvPr>
            <p:ph idx="1"/>
          </p:nvPr>
        </p:nvSpPr>
        <p:spPr/>
        <p:txBody>
          <a:bodyPr>
            <a:normAutofit fontScale="85000" lnSpcReduction="20000"/>
          </a:bodyPr>
          <a:lstStyle/>
          <a:p>
            <a:pPr algn="just"/>
            <a:r>
              <a:rPr lang="es-ES" dirty="0"/>
              <a:t>Una herramienta </a:t>
            </a:r>
            <a:r>
              <a:rPr lang="es-ES" dirty="0" smtClean="0"/>
              <a:t>digital que le permite a los usuarios reservar el día y la hora  que desean realizar la revisión del carro; ahorrando tiempo y evitando filas.</a:t>
            </a:r>
            <a:endParaRPr lang="es-ES" dirty="0"/>
          </a:p>
          <a:p>
            <a:pPr algn="just"/>
            <a:endParaRPr lang="es-ES" dirty="0" smtClean="0"/>
          </a:p>
          <a:p>
            <a:pPr algn="just"/>
            <a:r>
              <a:rPr lang="es-ES" dirty="0" smtClean="0"/>
              <a:t>Una solución digital que permite sistematizar el proceso de </a:t>
            </a:r>
            <a:r>
              <a:rPr lang="es-ES" dirty="0" err="1" smtClean="0"/>
              <a:t>agendamiento</a:t>
            </a:r>
            <a:r>
              <a:rPr lang="es-ES" dirty="0" smtClean="0"/>
              <a:t>, brindando una atención oportuna, ágil, con calidad; considerando las necesidades de los usuarios.</a:t>
            </a:r>
          </a:p>
          <a:p>
            <a:pPr algn="just"/>
            <a:endParaRPr lang="es-ES" dirty="0"/>
          </a:p>
          <a:p>
            <a:pPr algn="just"/>
            <a:r>
              <a:rPr lang="es-ES" dirty="0" smtClean="0"/>
              <a:t>Una aplicación que permite medir la satisfacción de los usuarios, retroalimentación y estadísticas que permiten ofrecer un mejor servicio.</a:t>
            </a:r>
          </a:p>
          <a:p>
            <a:endParaRPr lang="es-ES" dirty="0"/>
          </a:p>
          <a:p>
            <a:endParaRPr lang="es-ES" dirty="0"/>
          </a:p>
          <a:p>
            <a:endParaRPr lang="es-ES" dirty="0"/>
          </a:p>
        </p:txBody>
      </p:sp>
    </p:spTree>
    <p:extLst>
      <p:ext uri="{BB962C8B-B14F-4D97-AF65-F5344CB8AC3E}">
        <p14:creationId xmlns:p14="http://schemas.microsoft.com/office/powerpoint/2010/main" val="43463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s-ES" dirty="0"/>
          </a:p>
        </p:txBody>
      </p:sp>
      <p:sp>
        <p:nvSpPr>
          <p:cNvPr id="3" name="Marcador de contenido 2"/>
          <p:cNvSpPr>
            <a:spLocks noGrp="1"/>
          </p:cNvSpPr>
          <p:nvPr>
            <p:ph idx="1"/>
          </p:nvPr>
        </p:nvSpPr>
        <p:spPr/>
        <p:txBody>
          <a:bodyPr>
            <a:normAutofit fontScale="55000" lnSpcReduction="20000"/>
          </a:bodyPr>
          <a:lstStyle/>
          <a:p>
            <a:r>
              <a:rPr lang="es-ES" dirty="0">
                <a:hlinkClick r:id="rId2"/>
              </a:rPr>
              <a:t>http://www.sura.com/blogs/corporativo/citas-medicas-en-</a:t>
            </a:r>
            <a:r>
              <a:rPr lang="es-ES" dirty="0" smtClean="0">
                <a:hlinkClick r:id="rId2"/>
              </a:rPr>
              <a:t>linea.aspx</a:t>
            </a:r>
            <a:endParaRPr lang="es-ES" dirty="0" smtClean="0"/>
          </a:p>
          <a:p>
            <a:endParaRPr lang="es-ES" dirty="0"/>
          </a:p>
          <a:p>
            <a:r>
              <a:rPr lang="es-ES" dirty="0" smtClean="0"/>
              <a:t>1. Descarga de la aplicación</a:t>
            </a:r>
          </a:p>
          <a:p>
            <a:r>
              <a:rPr lang="es-ES" dirty="0" smtClean="0"/>
              <a:t>Ingreso del usuario</a:t>
            </a:r>
          </a:p>
          <a:p>
            <a:r>
              <a:rPr lang="es-ES" dirty="0" smtClean="0"/>
              <a:t>Búsqueda del servicio por:</a:t>
            </a:r>
          </a:p>
          <a:p>
            <a:pPr lvl="1"/>
            <a:r>
              <a:rPr lang="es-ES" dirty="0" smtClean="0"/>
              <a:t>Ciudad</a:t>
            </a:r>
          </a:p>
          <a:p>
            <a:pPr lvl="1"/>
            <a:r>
              <a:rPr lang="es-ES" dirty="0" smtClean="0"/>
              <a:t>Dirección</a:t>
            </a:r>
          </a:p>
          <a:p>
            <a:pPr lvl="1"/>
            <a:r>
              <a:rPr lang="es-ES" dirty="0" smtClean="0"/>
              <a:t>Tipo de servicio.</a:t>
            </a:r>
          </a:p>
          <a:p>
            <a:r>
              <a:rPr lang="es-ES" dirty="0" smtClean="0"/>
              <a:t>Listado de opciones</a:t>
            </a:r>
          </a:p>
          <a:p>
            <a:r>
              <a:rPr lang="es-ES" dirty="0" smtClean="0"/>
              <a:t>Ingreso </a:t>
            </a:r>
            <a:r>
              <a:rPr lang="es-ES" dirty="0"/>
              <a:t>a una de las opciones: comentarios, ranking etc</a:t>
            </a:r>
            <a:r>
              <a:rPr lang="es-ES" dirty="0" smtClean="0"/>
              <a:t>.</a:t>
            </a:r>
          </a:p>
          <a:p>
            <a:r>
              <a:rPr lang="es-ES" dirty="0" smtClean="0"/>
              <a:t>Mecánico encargado</a:t>
            </a:r>
            <a:endParaRPr lang="es-ES" dirty="0"/>
          </a:p>
          <a:p>
            <a:r>
              <a:rPr lang="es-ES" dirty="0"/>
              <a:t>Selección de opción</a:t>
            </a:r>
          </a:p>
          <a:p>
            <a:r>
              <a:rPr lang="es-ES" dirty="0"/>
              <a:t>Calendario con horario de citas</a:t>
            </a:r>
          </a:p>
          <a:p>
            <a:r>
              <a:rPr lang="es-ES" dirty="0"/>
              <a:t>Confirmación</a:t>
            </a:r>
          </a:p>
          <a:p>
            <a:r>
              <a:rPr lang="es-ES" dirty="0"/>
              <a:t>Recordación día antes de la </a:t>
            </a:r>
            <a:r>
              <a:rPr lang="es-ES" dirty="0" smtClean="0"/>
              <a:t>cita</a:t>
            </a:r>
          </a:p>
          <a:p>
            <a:r>
              <a:rPr lang="es-ES" dirty="0" smtClean="0"/>
              <a:t>Calificación del servicio</a:t>
            </a:r>
            <a:endParaRPr lang="es-ES" dirty="0"/>
          </a:p>
          <a:p>
            <a:endParaRPr lang="es-ES" dirty="0" smtClean="0"/>
          </a:p>
          <a:p>
            <a:endParaRPr lang="es-ES" dirty="0"/>
          </a:p>
          <a:p>
            <a:pPr marL="0" indent="0">
              <a:buNone/>
            </a:pPr>
            <a:endParaRPr lang="es-ES" dirty="0" smtClean="0"/>
          </a:p>
          <a:p>
            <a:endParaRPr lang="es-ES" dirty="0" smtClean="0"/>
          </a:p>
          <a:p>
            <a:pPr lvl="1"/>
            <a:endParaRPr lang="es-ES" dirty="0"/>
          </a:p>
          <a:p>
            <a:pPr marL="457200" lvl="1" indent="0">
              <a:buNone/>
            </a:pPr>
            <a:endParaRPr lang="es-ES" dirty="0" smtClean="0"/>
          </a:p>
          <a:p>
            <a:pPr lvl="1"/>
            <a:endParaRPr lang="es-ES" dirty="0"/>
          </a:p>
        </p:txBody>
      </p:sp>
    </p:spTree>
    <p:extLst>
      <p:ext uri="{BB962C8B-B14F-4D97-AF65-F5344CB8AC3E}">
        <p14:creationId xmlns:p14="http://schemas.microsoft.com/office/powerpoint/2010/main" val="41763690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3267</TotalTime>
  <Words>1417</Words>
  <Application>Microsoft Macintosh PowerPoint</Application>
  <PresentationFormat>Presentación en pantalla (4:3)</PresentationFormat>
  <Paragraphs>207</Paragraphs>
  <Slides>26</Slides>
  <Notes>1</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Tema de Office</vt:lpstr>
      <vt:lpstr>Presentación de PowerPoint</vt:lpstr>
      <vt:lpstr>Qué ofrecemos</vt:lpstr>
      <vt:lpstr>ejemplos</vt:lpstr>
      <vt:lpstr>Ventajas</vt:lpstr>
      <vt:lpstr>Presentación de PowerPoint</vt:lpstr>
      <vt:lpstr>Presentación de PowerPoint</vt:lpstr>
      <vt:lpstr>Carros</vt:lpstr>
      <vt:lpstr>Qué ofrecemos</vt:lpstr>
      <vt:lpstr>ejemplos</vt:lpstr>
      <vt:lpstr>Presentación de PowerPoint</vt:lpstr>
      <vt:lpstr>Ventajas</vt:lpstr>
      <vt:lpstr>Presentación de PowerPoint</vt:lpstr>
      <vt:lpstr>Presentación de PowerPoint</vt:lpstr>
      <vt:lpstr>Hoteles</vt:lpstr>
      <vt:lpstr>Qué ofrecemos</vt:lpstr>
      <vt:lpstr>Antes de la alojarse</vt:lpstr>
      <vt:lpstr>Antes de la alojarse</vt:lpstr>
      <vt:lpstr>Durante la estancia</vt:lpstr>
      <vt:lpstr>Después de la estancia</vt:lpstr>
      <vt:lpstr>Presentación de PowerPoint</vt:lpstr>
      <vt:lpstr>Ventajas</vt:lpstr>
      <vt:lpstr>Empresas</vt:lpstr>
      <vt:lpstr>Quienes somos</vt:lpstr>
      <vt:lpstr>El cliente en el centro de su empresa</vt:lpstr>
      <vt:lpstr>Reduzca los costos de su contact center en más de un 30%: Número de llamadas, niveles de servicio y atención, llamadas pérdidas y reiteradas, reclamaciones, quejas, procesos y sistemas, aplicaciones, dimensionamientos, codificaciones, locuciones, cuadros de mando y plantillas, tiempos de ring, de hold y de after call, entre otros.  Mejore la experiencia de sus clientes con canales de comunicación online 24/7  Optimice y mida los tiempos de sus visitas técnicas, comerciales y de instalación de sus servicios.  Fortalezca la relación con sus clientes mejorando el nivel de satisfacción frente al servicio que usted ofrece.</vt:lpstr>
      <vt:lpstr>Presentación de PowerPoint</vt:lpstr>
    </vt:vector>
  </TitlesOfParts>
  <Company>CMC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Velandia</dc:creator>
  <cp:lastModifiedBy>Diego Velandia</cp:lastModifiedBy>
  <cp:revision>41</cp:revision>
  <dcterms:created xsi:type="dcterms:W3CDTF">2014-06-18T14:24:28Z</dcterms:created>
  <dcterms:modified xsi:type="dcterms:W3CDTF">2014-06-24T18:14:48Z</dcterms:modified>
</cp:coreProperties>
</file>