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41"/>
  </p:notesMasterIdLst>
  <p:sldIdLst>
    <p:sldId id="304" r:id="rId2"/>
    <p:sldId id="257" r:id="rId3"/>
    <p:sldId id="258" r:id="rId4"/>
    <p:sldId id="365" r:id="rId5"/>
    <p:sldId id="367" r:id="rId6"/>
    <p:sldId id="368" r:id="rId7"/>
    <p:sldId id="262" r:id="rId8"/>
    <p:sldId id="261" r:id="rId9"/>
    <p:sldId id="279" r:id="rId10"/>
    <p:sldId id="280" r:id="rId11"/>
    <p:sldId id="294" r:id="rId12"/>
    <p:sldId id="260" r:id="rId13"/>
    <p:sldId id="290" r:id="rId14"/>
    <p:sldId id="369" r:id="rId15"/>
    <p:sldId id="269" r:id="rId16"/>
    <p:sldId id="330" r:id="rId17"/>
    <p:sldId id="372" r:id="rId18"/>
    <p:sldId id="332" r:id="rId19"/>
    <p:sldId id="346" r:id="rId20"/>
    <p:sldId id="370" r:id="rId21"/>
    <p:sldId id="336" r:id="rId22"/>
    <p:sldId id="364" r:id="rId23"/>
    <p:sldId id="335" r:id="rId24"/>
    <p:sldId id="371" r:id="rId25"/>
    <p:sldId id="286" r:id="rId26"/>
    <p:sldId id="329" r:id="rId27"/>
    <p:sldId id="341" r:id="rId28"/>
    <p:sldId id="349" r:id="rId29"/>
    <p:sldId id="305" r:id="rId30"/>
    <p:sldId id="354" r:id="rId31"/>
    <p:sldId id="358" r:id="rId32"/>
    <p:sldId id="373" r:id="rId33"/>
    <p:sldId id="357" r:id="rId34"/>
    <p:sldId id="345" r:id="rId35"/>
    <p:sldId id="347" r:id="rId36"/>
    <p:sldId id="306" r:id="rId37"/>
    <p:sldId id="287" r:id="rId38"/>
    <p:sldId id="302" r:id="rId39"/>
    <p:sldId id="34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99" autoAdjust="0"/>
    <p:restoredTop sz="94601" autoAdjust="0"/>
  </p:normalViewPr>
  <p:slideViewPr>
    <p:cSldViewPr snapToGrid="0">
      <p:cViewPr varScale="1">
        <p:scale>
          <a:sx n="76" d="100"/>
          <a:sy n="76" d="100"/>
        </p:scale>
        <p:origin x="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Train-Test Split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E26-4263-9123-072AF4CE3C93}"/>
              </c:ext>
            </c:extLst>
          </c:dPt>
          <c:dPt>
            <c:idx val="1"/>
            <c:bubble3D val="0"/>
            <c:explosion val="4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E26-4263-9123-072AF4CE3C93}"/>
              </c:ext>
            </c:extLst>
          </c:dPt>
          <c:dPt>
            <c:idx val="2"/>
            <c:bubble3D val="0"/>
            <c:explosion val="3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E26-4263-9123-072AF4CE3C9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Training Data</c:v>
                </c:pt>
                <c:pt idx="1">
                  <c:v>Validation Data</c:v>
                </c:pt>
                <c:pt idx="2">
                  <c:v>Test Data</c:v>
                </c:pt>
              </c:strCache>
              <c:extLst/>
            </c:strRef>
          </c:cat>
          <c:val>
            <c:numRef>
              <c:f>Sheet1!$B$2:$B$5</c:f>
              <c:numCache>
                <c:formatCode>0%</c:formatCode>
                <c:ptCount val="3"/>
                <c:pt idx="0">
                  <c:v>0.8</c:v>
                </c:pt>
                <c:pt idx="1">
                  <c:v>0.1</c:v>
                </c:pt>
                <c:pt idx="2">
                  <c:v>0.1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AE26-4263-9123-072AF4CE3C9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E6A69-9AFA-4EF8-843E-D0710957483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10E8B-8D42-4956-805A-DC1D5739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2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10E8B-8D42-4956-805A-DC1D57396E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9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9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ABDE-2C30-D6A2-1176-16C25718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7" y="1051345"/>
            <a:ext cx="12027403" cy="223380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OF ELECTRIC MACHINES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C934-B690-5D0D-26A2-25747E75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98" y="4190771"/>
            <a:ext cx="8397510" cy="242616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APOORV RANJAN (2022PSP0005)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Technology (Department of Electrical Engineering)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Anup Shukla and Dr. Badri Narayan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Subudhi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895DAD0A-4A37-3B8B-0F40-5A8C15B0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063" y="89704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4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594329-FB7D-1A11-AF2B-D54436FA8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458816"/>
              </p:ext>
            </p:extLst>
          </p:nvPr>
        </p:nvGraphicFramePr>
        <p:xfrm>
          <a:off x="139195" y="963393"/>
          <a:ext cx="11917680" cy="589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034">
                  <a:extLst>
                    <a:ext uri="{9D8B030D-6E8A-4147-A177-3AD203B41FA5}">
                      <a16:colId xmlns:a16="http://schemas.microsoft.com/office/drawing/2014/main" val="133883345"/>
                    </a:ext>
                  </a:extLst>
                </a:gridCol>
                <a:gridCol w="3951756">
                  <a:extLst>
                    <a:ext uri="{9D8B030D-6E8A-4147-A177-3AD203B41FA5}">
                      <a16:colId xmlns:a16="http://schemas.microsoft.com/office/drawing/2014/main" val="1098611062"/>
                    </a:ext>
                  </a:extLst>
                </a:gridCol>
                <a:gridCol w="4041605">
                  <a:extLst>
                    <a:ext uri="{9D8B030D-6E8A-4147-A177-3AD203B41FA5}">
                      <a16:colId xmlns:a16="http://schemas.microsoft.com/office/drawing/2014/main" val="2876154391"/>
                    </a:ext>
                  </a:extLst>
                </a:gridCol>
                <a:gridCol w="1403169">
                  <a:extLst>
                    <a:ext uri="{9D8B030D-6E8A-4147-A177-3AD203B41FA5}">
                      <a16:colId xmlns:a16="http://schemas.microsoft.com/office/drawing/2014/main" val="1851641767"/>
                    </a:ext>
                  </a:extLst>
                </a:gridCol>
                <a:gridCol w="1724116">
                  <a:extLst>
                    <a:ext uri="{9D8B030D-6E8A-4147-A177-3AD203B41FA5}">
                      <a16:colId xmlns:a16="http://schemas.microsoft.com/office/drawing/2014/main" val="3441702451"/>
                    </a:ext>
                  </a:extLst>
                </a:gridCol>
              </a:tblGrid>
              <a:tr h="6621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TITLE/AUTHOR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DONE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USED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extLst>
                  <a:ext uri="{0D108BD9-81ED-4DB2-BD59-A6C34878D82A}">
                    <a16:rowId xmlns:a16="http://schemas.microsoft.com/office/drawing/2014/main" val="3845027191"/>
                  </a:ext>
                </a:extLst>
              </a:tr>
              <a:tr h="2648543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 marL="101193" marR="101193" marT="50597" marB="5059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H. Matthew, et al. "</a:t>
                      </a:r>
                      <a:r>
                        <a:rPr lang="en-US" sz="1800" b="0" i="1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Deep Learning Neural Networks Diagnosis of Power Transformer through Its DGA Data,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" 2022 9th International Conference on Electrical Engineering, Computer Science and Informatics (EECSI), Jakarta, Indonesia, 2022.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101193" marR="101193" marT="50597" marB="5059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Diagnose faults in thermal power plant transformers by monitoring the concentration of various gas in transformer oil and using it to interpret the type of fault.</a:t>
                      </a:r>
                      <a:endParaRPr lang="en-US" dirty="0"/>
                    </a:p>
                  </a:txBody>
                  <a:tcPr marL="101193" marR="101193" marT="50597" marB="5059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Neural Network using SGD and Adam’s Optimizer.</a:t>
                      </a:r>
                      <a:endParaRPr lang="en-US" dirty="0"/>
                    </a:p>
                  </a:txBody>
                  <a:tcPr marL="101193" marR="101193" marT="50597" marB="50597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SGD  is giving 68-70% of accuracy.</a:t>
                      </a:r>
                      <a:endParaRPr lang="en-US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Adam is giving high accuracy, but it has a higher variance and more prone to overfitting</a:t>
                      </a:r>
                      <a:endParaRPr lang="en-US" dirty="0">
                        <a:latin typeface="Times New Roman"/>
                      </a:endParaRPr>
                    </a:p>
                  </a:txBody>
                  <a:tcPr marL="101193" marR="101193" marT="50597" marB="50597"/>
                </a:tc>
                <a:extLst>
                  <a:ext uri="{0D108BD9-81ED-4DB2-BD59-A6C34878D82A}">
                    <a16:rowId xmlns:a16="http://schemas.microsoft.com/office/drawing/2014/main" val="3133336524"/>
                  </a:ext>
                </a:extLst>
              </a:tr>
              <a:tr h="2583931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 marL="101193" marR="101193" marT="50597" marB="5059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R. Fan, "T</a:t>
                      </a:r>
                      <a:r>
                        <a:rPr lang="en-US" sz="1800" b="0" i="1" u="none" strike="noStrike" noProof="0" dirty="0">
                          <a:latin typeface="Times New Roman"/>
                        </a:rPr>
                        <a:t>ransformer-Based Deep Learning Method for the Prediction of Ventilator Pressure</a:t>
                      </a:r>
                      <a:r>
                        <a:rPr lang="en-US" sz="1800" b="1" i="1" u="none" strike="noStrike" noProof="0" dirty="0">
                          <a:latin typeface="Times New Roman"/>
                        </a:rPr>
                        <a:t>,</a:t>
                      </a:r>
                      <a:r>
                        <a:rPr lang="en-US" sz="1800" b="0" i="0" u="none" strike="noStrike" noProof="0" dirty="0">
                          <a:latin typeface="Times New Roman"/>
                        </a:rPr>
                        <a:t>" 2022 IEEE 2nd International Conference on Information Communication and Software Engineering (ICICSE), Chongqing, China, 2022.</a:t>
                      </a:r>
                    </a:p>
                  </a:txBody>
                  <a:tcPr marL="101193" marR="101193" marT="50597" marB="50597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800" dirty="0">
                          <a:latin typeface="Times New Roman"/>
                        </a:rPr>
                        <a:t>Predicted Ventilator Pressure using dataset provided by Google Brain in a Kaggle competition.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800" dirty="0">
                          <a:latin typeface="Times New Roman"/>
                        </a:rPr>
                        <a:t>Developed new method to overcome cost barrier of ventilator control.</a:t>
                      </a:r>
                    </a:p>
                    <a:p>
                      <a:pPr lvl="0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</a:txBody>
                  <a:tcPr marL="101193" marR="101193" marT="50597" marB="5059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/>
                        </a:rPr>
                        <a:t>Multi-head attention(MHA), Self-attention, and Transformer encoder.</a:t>
                      </a:r>
                    </a:p>
                  </a:txBody>
                  <a:tcPr marL="101193" marR="101193" marT="50597" marB="5059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/>
                        </a:rPr>
                        <a:t>Cost barrier.</a:t>
                      </a:r>
                    </a:p>
                  </a:txBody>
                  <a:tcPr marL="101193" marR="101193" marT="50597" marB="50597"/>
                </a:tc>
                <a:extLst>
                  <a:ext uri="{0D108BD9-81ED-4DB2-BD59-A6C34878D82A}">
                    <a16:rowId xmlns:a16="http://schemas.microsoft.com/office/drawing/2014/main" val="1021673467"/>
                  </a:ext>
                </a:extLst>
              </a:tr>
            </a:tbl>
          </a:graphicData>
        </a:graphic>
      </p:graphicFrame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EF067BC7-6A03-1CE6-DA94-4D9C64B6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470" y="99752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594329-FB7D-1A11-AF2B-D54436FA8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18508"/>
              </p:ext>
            </p:extLst>
          </p:nvPr>
        </p:nvGraphicFramePr>
        <p:xfrm>
          <a:off x="138005" y="901000"/>
          <a:ext cx="11905480" cy="5558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579">
                  <a:extLst>
                    <a:ext uri="{9D8B030D-6E8A-4147-A177-3AD203B41FA5}">
                      <a16:colId xmlns:a16="http://schemas.microsoft.com/office/drawing/2014/main" val="133883345"/>
                    </a:ext>
                  </a:extLst>
                </a:gridCol>
                <a:gridCol w="4655855">
                  <a:extLst>
                    <a:ext uri="{9D8B030D-6E8A-4147-A177-3AD203B41FA5}">
                      <a16:colId xmlns:a16="http://schemas.microsoft.com/office/drawing/2014/main" val="1098611062"/>
                    </a:ext>
                  </a:extLst>
                </a:gridCol>
                <a:gridCol w="2390327">
                  <a:extLst>
                    <a:ext uri="{9D8B030D-6E8A-4147-A177-3AD203B41FA5}">
                      <a16:colId xmlns:a16="http://schemas.microsoft.com/office/drawing/2014/main" val="2876154391"/>
                    </a:ext>
                  </a:extLst>
                </a:gridCol>
                <a:gridCol w="2224361">
                  <a:extLst>
                    <a:ext uri="{9D8B030D-6E8A-4147-A177-3AD203B41FA5}">
                      <a16:colId xmlns:a16="http://schemas.microsoft.com/office/drawing/2014/main" val="1851641767"/>
                    </a:ext>
                  </a:extLst>
                </a:gridCol>
                <a:gridCol w="1624358">
                  <a:extLst>
                    <a:ext uri="{9D8B030D-6E8A-4147-A177-3AD203B41FA5}">
                      <a16:colId xmlns:a16="http://schemas.microsoft.com/office/drawing/2014/main" val="3441702451"/>
                    </a:ext>
                  </a:extLst>
                </a:gridCol>
              </a:tblGrid>
              <a:tr h="2933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TITLE/AUTHOR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DONE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USED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extLst>
                  <a:ext uri="{0D108BD9-81ED-4DB2-BD59-A6C34878D82A}">
                    <a16:rowId xmlns:a16="http://schemas.microsoft.com/office/drawing/2014/main" val="3845027191"/>
                  </a:ext>
                </a:extLst>
              </a:tr>
              <a:tr h="26228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01193" marR="101193" marT="50597" marB="50597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 Shan, et al., "</a:t>
                      </a:r>
                      <a:r>
                        <a:rPr lang="en-US" sz="1800" b="0" i="1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Feature-Based for Bearing Health Monitoring with Deep-Learning Method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2019 Prognostics and System Health Management Conference (PHM-Qingdao), Qingdao, China, 2019.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recognition of the health condition and fault type and estimation of RUL with high accuracy and feasibility.</a:t>
                      </a: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is used for health condition recognition and LSTM is used for RUL estimation.</a:t>
                      </a: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threshold is set with same working condition. This threshold may be accurate with large data.</a:t>
                      </a:r>
                    </a:p>
                  </a:txBody>
                  <a:tcPr marL="70693" marR="70693" marT="35346" marB="35346"/>
                </a:tc>
                <a:extLst>
                  <a:ext uri="{0D108BD9-81ED-4DB2-BD59-A6C34878D82A}">
                    <a16:rowId xmlns:a16="http://schemas.microsoft.com/office/drawing/2014/main" val="3133336524"/>
                  </a:ext>
                </a:extLst>
              </a:tr>
              <a:tr h="264229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01193" marR="101193" marT="50597" marB="50597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O. Janssens, et al., "</a:t>
                      </a:r>
                      <a:r>
                        <a:rPr lang="en-US" sz="18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for Infrared Thermal Image Based Machine Health Monitoring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</a:t>
                      </a:r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IEEE/ASME Transactions on Mechatronics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vol. 23, no. 1, pp. 151-159, Feb. 2018.</a:t>
                      </a: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 of deep learning (DL) techniques to infrared thermal (IRT) video data. Machine Fault Detection and Oil level Prediction is done.</a:t>
                      </a:r>
                    </a:p>
                    <a:p>
                      <a:pPr lvl="0">
                        <a:buNone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CNNs are used for classification.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models learn to recognize patterns in IRT images associated with different machine conditions.</a:t>
                      </a:r>
                    </a:p>
                    <a:p>
                      <a:pPr lvl="0">
                        <a:buNone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CNNs require a large amount of data. Maintenance costs are high for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Installing an infrared thermal camera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extLst>
                  <a:ext uri="{0D108BD9-81ED-4DB2-BD59-A6C34878D82A}">
                    <a16:rowId xmlns:a16="http://schemas.microsoft.com/office/drawing/2014/main" val="419132430"/>
                  </a:ext>
                </a:extLst>
              </a:tr>
            </a:tbl>
          </a:graphicData>
        </a:graphic>
      </p:graphicFrame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9C6DEE98-7CE8-8BF8-09D3-D9C8AC63B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50" y="71737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7981-A7BA-8F11-637B-9894C718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F44C-D6CA-B690-A090-74B8EDFA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30" y="2425393"/>
            <a:ext cx="11674505" cy="3783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total, datasets for 4 different unbalance strengths were recorded as well as one dataset with the unbalance holder without additional weight (i.e. without unbalance). Each dataset is provided as a CSV file with five columns: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Vin, Measured RPM, Vibration 1, Vibration 2, Vibration 3.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 is 4096.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 CSV files’ names follow the “1D.csv”  “2E.csv format to identify the division of the dataset.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D” for development or training,  “E” for evaluation.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“0” = no unbalance, “4” = high unbalance.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A834E4F8-C80C-DF07-E9A3-556836AA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77" y="246791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0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9A73-1024-4C99-DB17-A6DEA86C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38BEC8-EA34-5FED-7676-1DE6B6B6C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70" y="2299626"/>
            <a:ext cx="5257273" cy="4014870"/>
          </a:xfrm>
        </p:spPr>
      </p:pic>
      <p:pic>
        <p:nvPicPr>
          <p:cNvPr id="5" name="Picture 4" descr="A diagram of a motor control system&#10;&#10;Description automatically generated">
            <a:extLst>
              <a:ext uri="{FF2B5EF4-FFF2-40B4-BE49-F238E27FC236}">
                <a16:creationId xmlns:a16="http://schemas.microsoft.com/office/drawing/2014/main" id="{4ACBDD55-61C6-7D0E-2C9E-4826A800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86" y="2299626"/>
            <a:ext cx="5617409" cy="4106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C700C2-B217-BB72-3BD6-1C2E9B24D568}"/>
              </a:ext>
            </a:extLst>
          </p:cNvPr>
          <p:cNvSpPr txBox="1"/>
          <p:nvPr/>
        </p:nvSpPr>
        <p:spPr>
          <a:xfrm>
            <a:off x="136973" y="6561484"/>
            <a:ext cx="18931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Source-[4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64A5AE5E-8320-5249-9918-859B6FE5B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961" y="185007"/>
            <a:ext cx="2990335" cy="961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AEA009-513C-D2BF-4F62-796A05F0B3A3}"/>
              </a:ext>
            </a:extLst>
          </p:cNvPr>
          <p:cNvSpPr txBox="1"/>
          <p:nvPr/>
        </p:nvSpPr>
        <p:spPr>
          <a:xfrm>
            <a:off x="1820412" y="6311413"/>
            <a:ext cx="2969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4BD32-59B2-7447-96C5-18A63A605F74}"/>
              </a:ext>
            </a:extLst>
          </p:cNvPr>
          <p:cNvSpPr txBox="1"/>
          <p:nvPr/>
        </p:nvSpPr>
        <p:spPr>
          <a:xfrm>
            <a:off x="7799906" y="6338986"/>
            <a:ext cx="2969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for Measurement Setup</a:t>
            </a:r>
          </a:p>
        </p:txBody>
      </p:sp>
    </p:spTree>
    <p:extLst>
      <p:ext uri="{BB962C8B-B14F-4D97-AF65-F5344CB8AC3E}">
        <p14:creationId xmlns:p14="http://schemas.microsoft.com/office/powerpoint/2010/main" val="217654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310D-65A4-E1C0-3C65-02B4975D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476557"/>
            <a:ext cx="10869248" cy="168751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for Predictive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F73E-32CB-2EEB-395B-DFCA1A88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323420"/>
            <a:ext cx="5489528" cy="64443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0656C-B778-8437-A9DA-E589457D4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2967855"/>
            <a:ext cx="8900159" cy="3675016"/>
          </a:xfrm>
          <a:prstGeom prst="rect">
            <a:avLst/>
          </a:prstGeom>
        </p:spPr>
      </p:pic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2BECB167-7FEF-D2F4-0E0B-A3E8720C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745" y="0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3163-6C21-984B-FA72-1317FBE2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49" y="471420"/>
            <a:ext cx="10869248" cy="16875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The Transformer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0A9E279F-2C14-2E0F-45B2-8645CB46A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5954" y="2330706"/>
            <a:ext cx="6205973" cy="411997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84CF8-0F6B-C8E4-9C4C-CBF8D9142F7C}"/>
              </a:ext>
            </a:extLst>
          </p:cNvPr>
          <p:cNvSpPr txBox="1"/>
          <p:nvPr/>
        </p:nvSpPr>
        <p:spPr>
          <a:xfrm>
            <a:off x="113849" y="2393686"/>
            <a:ext cx="53610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Transformer architecture follows an encoder-decoder structure but does not rely on recurrence and convolutions to generate an output. 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972C30BE-03E8-A649-6689-3EFBBE72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042" y="133520"/>
            <a:ext cx="2990335" cy="961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32E363-B11B-363D-32EB-C1E74620E2D0}"/>
              </a:ext>
            </a:extLst>
          </p:cNvPr>
          <p:cNvSpPr txBox="1"/>
          <p:nvPr/>
        </p:nvSpPr>
        <p:spPr>
          <a:xfrm>
            <a:off x="113849" y="6570591"/>
            <a:ext cx="1088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Source-[9]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3430-126C-E344-17F1-73A925FC8AB0}"/>
              </a:ext>
            </a:extLst>
          </p:cNvPr>
          <p:cNvSpPr txBox="1"/>
          <p:nvPr/>
        </p:nvSpPr>
        <p:spPr>
          <a:xfrm>
            <a:off x="84543" y="3416563"/>
            <a:ext cx="5201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tries to solve the Problem of parallelization which was there in the Recurrent neural network(RNN) and Long short term memory(LSTM).</a:t>
            </a:r>
          </a:p>
        </p:txBody>
      </p:sp>
    </p:spTree>
    <p:extLst>
      <p:ext uri="{BB962C8B-B14F-4D97-AF65-F5344CB8AC3E}">
        <p14:creationId xmlns:p14="http://schemas.microsoft.com/office/powerpoint/2010/main" val="368299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3B41-4DF3-332D-00D2-BEF707A2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A83E-9A8B-C5CF-E1ED-D092F718F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27879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stands for </a:t>
            </a:r>
            <a:r>
              <a:rPr lang="en-US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idirectional </a:t>
            </a:r>
            <a:r>
              <a:rPr lang="en-US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ncoder </a:t>
            </a:r>
            <a:r>
              <a:rPr lang="en-US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epresentations from </a:t>
            </a:r>
            <a:r>
              <a:rPr lang="en-US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ransformers.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is based on the Transformer architecture.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is pre-trained on a large corpus of unlabeled text including the entire Wikipedia(2,500 Million words) and Book Corpus (800 million words).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BERT is a </a:t>
            </a:r>
            <a:r>
              <a:rPr lang="en-US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“deeply bidirectional”</a:t>
            </a: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model. Bidirectional means that </a:t>
            </a:r>
            <a:r>
              <a:rPr lang="en-US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 learns </a:t>
            </a:r>
            <a:r>
              <a:rPr lang="en-US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from both the left and the right side of a token’s context during the training phase.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34ABB11A-2DAB-3B85-D835-0615AFA6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77" y="71737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59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EF067BC7-6A03-1CE6-DA94-4D9C64B6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77" y="63028"/>
            <a:ext cx="2990335" cy="961641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828B2BD-3C04-7F88-5A54-9A5B2D4585B5}"/>
              </a:ext>
            </a:extLst>
          </p:cNvPr>
          <p:cNvSpPr txBox="1">
            <a:spLocks/>
          </p:cNvSpPr>
          <p:nvPr/>
        </p:nvSpPr>
        <p:spPr>
          <a:xfrm>
            <a:off x="251488" y="337618"/>
            <a:ext cx="10745093" cy="117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sz="2400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BERT’s Architecture</a:t>
            </a:r>
          </a:p>
          <a:p>
            <a:pPr algn="l"/>
            <a:r>
              <a:rPr lang="en-US" sz="21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BERT architecture builds on top of Transformer. </a:t>
            </a:r>
          </a:p>
          <a:p>
            <a:pPr algn="l"/>
            <a:endParaRPr lang="en-US" sz="2100" b="0" i="0" dirty="0">
              <a:solidFill>
                <a:srgbClr val="3838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CB0A0-CC6B-D267-5B8D-46BFF53E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8" y="1493399"/>
            <a:ext cx="3984989" cy="458384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2B442D-DF97-AF5C-D2E2-8EA9D006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44" y="1299259"/>
            <a:ext cx="5020768" cy="326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6FF96-BEFF-9552-696F-7E501E93C1D3}"/>
              </a:ext>
            </a:extLst>
          </p:cNvPr>
          <p:cNvSpPr txBox="1"/>
          <p:nvPr/>
        </p:nvSpPr>
        <p:spPr>
          <a:xfrm>
            <a:off x="6787248" y="4201419"/>
            <a:ext cx="5153264" cy="150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kumimoji="0" lang="en-US" altLang="en-US" sz="1800" b="1" i="0" u="none" strike="noStrike" cap="none" normalizeH="0" baseline="-30000" dirty="0">
                <a:ln>
                  <a:noFill/>
                </a:ln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(L=12, H=768, A=12, Total Parameters=110M)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kumimoji="0" lang="en-US" altLang="en-US" sz="1800" b="1" i="0" u="none" strike="noStrike" cap="none" normalizeH="0" baseline="-30000" dirty="0">
                <a:ln>
                  <a:noFill/>
                </a:ln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(L=24, H=1024, A=16, Total Parameters=340M)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L = Number of layers (the total number of encoders)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 = Hidden size, A = Number of self-attention heads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3B481-A210-60FD-C4B7-DED5C4FB5123}"/>
              </a:ext>
            </a:extLst>
          </p:cNvPr>
          <p:cNvSpPr txBox="1"/>
          <p:nvPr/>
        </p:nvSpPr>
        <p:spPr>
          <a:xfrm>
            <a:off x="115221" y="6487195"/>
            <a:ext cx="1088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source-[A]  https://cdn.analyticsvidhya.com/wp-content/uploads/2022/10/p4.png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8999D-643C-1FF9-22D1-86FD05C5CD9C}"/>
              </a:ext>
            </a:extLst>
          </p:cNvPr>
          <p:cNvSpPr txBox="1"/>
          <p:nvPr/>
        </p:nvSpPr>
        <p:spPr>
          <a:xfrm>
            <a:off x="11618335" y="3669907"/>
            <a:ext cx="512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[A]</a:t>
            </a:r>
          </a:p>
        </p:txBody>
      </p:sp>
    </p:spTree>
    <p:extLst>
      <p:ext uri="{BB962C8B-B14F-4D97-AF65-F5344CB8AC3E}">
        <p14:creationId xmlns:p14="http://schemas.microsoft.com/office/powerpoint/2010/main" val="3803222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EF067BC7-6A03-1CE6-DA94-4D9C64B6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77" y="71737"/>
            <a:ext cx="2990335" cy="961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363DD5-2252-72BD-8A5C-F9C4A4D690A7}"/>
              </a:ext>
            </a:extLst>
          </p:cNvPr>
          <p:cNvSpPr txBox="1"/>
          <p:nvPr/>
        </p:nvSpPr>
        <p:spPr>
          <a:xfrm>
            <a:off x="115221" y="6454226"/>
            <a:ext cx="10881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source- [11]</a:t>
            </a:r>
          </a:p>
        </p:txBody>
      </p:sp>
      <p:pic>
        <p:nvPicPr>
          <p:cNvPr id="5127" name="Picture 7" descr="BERT model input">
            <a:extLst>
              <a:ext uri="{FF2B5EF4-FFF2-40B4-BE49-F238E27FC236}">
                <a16:creationId xmlns:a16="http://schemas.microsoft.com/office/drawing/2014/main" id="{5EB8DCFD-2F03-E69F-C338-E93256F0F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3" y="1559415"/>
            <a:ext cx="11119981" cy="210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4BF281E-3AD6-D68E-7C45-767D7387D26E}"/>
              </a:ext>
            </a:extLst>
          </p:cNvPr>
          <p:cNvSpPr txBox="1">
            <a:spLocks/>
          </p:cNvSpPr>
          <p:nvPr/>
        </p:nvSpPr>
        <p:spPr>
          <a:xfrm>
            <a:off x="115221" y="493556"/>
            <a:ext cx="10745093" cy="5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i="0" dirty="0">
                <a:solidFill>
                  <a:srgbClr val="383838"/>
                </a:solidFill>
                <a:effectLst/>
                <a:latin typeface="Inter"/>
              </a:rPr>
              <a:t>2- </a:t>
            </a:r>
            <a:r>
              <a:rPr lang="en-US" sz="2000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 Model Input</a:t>
            </a:r>
          </a:p>
          <a:p>
            <a:pPr algn="l"/>
            <a:endParaRPr lang="en-US" sz="2100" b="0" i="0" dirty="0">
              <a:solidFill>
                <a:srgbClr val="3838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C6744-3D58-6134-9939-A2F5F81866F0}"/>
              </a:ext>
            </a:extLst>
          </p:cNvPr>
          <p:cNvSpPr txBox="1"/>
          <p:nvPr/>
        </p:nvSpPr>
        <p:spPr>
          <a:xfrm>
            <a:off x="304800" y="3987063"/>
            <a:ext cx="11635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 Embeddings- </a:t>
            </a:r>
            <a:r>
              <a:rPr lang="en-US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added to overcome transformer’s limitation which unlike RNN not able to capture “Sequence” or “order”.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6333D-AFC1-9AA0-4003-A80FD029D2A2}"/>
              </a:ext>
            </a:extLst>
          </p:cNvPr>
          <p:cNvSpPr txBox="1"/>
          <p:nvPr/>
        </p:nvSpPr>
        <p:spPr>
          <a:xfrm>
            <a:off x="304799" y="4625839"/>
            <a:ext cx="10903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Embeddings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Added to differentiate between different sentences in tasks like question-answering, helping the model understand sentence boundaries.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44853-30A8-F8F0-30D4-68A7515C3926}"/>
              </a:ext>
            </a:extLst>
          </p:cNvPr>
          <p:cNvSpPr txBox="1"/>
          <p:nvPr/>
        </p:nvSpPr>
        <p:spPr>
          <a:xfrm>
            <a:off x="304799" y="5359144"/>
            <a:ext cx="10714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Embeddings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are the standard word embeddings representing the meaning of each token in the vocabulary.</a:t>
            </a:r>
          </a:p>
        </p:txBody>
      </p:sp>
    </p:spTree>
    <p:extLst>
      <p:ext uri="{BB962C8B-B14F-4D97-AF65-F5344CB8AC3E}">
        <p14:creationId xmlns:p14="http://schemas.microsoft.com/office/powerpoint/2010/main" val="278117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5AC8-74D9-EF95-6540-EC116575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88" y="90861"/>
            <a:ext cx="10584042" cy="3062336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BERT</a:t>
            </a:r>
            <a:b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i="0" dirty="0">
                <a:solidFill>
                  <a:srgbClr val="383838"/>
                </a:solidFill>
                <a:effectLst/>
                <a:latin typeface="Inter"/>
              </a:rPr>
            </a:br>
            <a:endParaRPr lang="en-US" dirty="0"/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4EB093F4-DE38-55A5-DA07-63A85777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177" y="112926"/>
            <a:ext cx="2990335" cy="96164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4C5274-E9FB-1F20-0F58-5D5221F71AE1}"/>
              </a:ext>
            </a:extLst>
          </p:cNvPr>
          <p:cNvSpPr/>
          <p:nvPr/>
        </p:nvSpPr>
        <p:spPr>
          <a:xfrm>
            <a:off x="491206" y="3598897"/>
            <a:ext cx="1939833" cy="9898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Required Libraries &amp;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F3C7F-A495-8918-8195-1590D490403E}"/>
              </a:ext>
            </a:extLst>
          </p:cNvPr>
          <p:cNvSpPr/>
          <p:nvPr/>
        </p:nvSpPr>
        <p:spPr>
          <a:xfrm>
            <a:off x="3410491" y="3488556"/>
            <a:ext cx="1939833" cy="107399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train/test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D291BD-EAF6-C406-A508-7CA05665AB14}"/>
              </a:ext>
            </a:extLst>
          </p:cNvPr>
          <p:cNvSpPr/>
          <p:nvPr/>
        </p:nvSpPr>
        <p:spPr>
          <a:xfrm>
            <a:off x="6348053" y="3429000"/>
            <a:ext cx="1939833" cy="107399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BERT – base- uncased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A3E506-9CEC-AC7E-CBDC-688BD9B0455D}"/>
              </a:ext>
            </a:extLst>
          </p:cNvPr>
          <p:cNvSpPr/>
          <p:nvPr/>
        </p:nvSpPr>
        <p:spPr>
          <a:xfrm>
            <a:off x="9329559" y="3340562"/>
            <a:ext cx="2231569" cy="128008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according to use case using BERT pre-trained layers</a:t>
            </a:r>
            <a:endParaRPr lang="en-US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5FACC-4A98-C896-A4EA-EC725122F2F7}"/>
              </a:ext>
            </a:extLst>
          </p:cNvPr>
          <p:cNvSpPr/>
          <p:nvPr/>
        </p:nvSpPr>
        <p:spPr>
          <a:xfrm>
            <a:off x="9553348" y="5553220"/>
            <a:ext cx="1583873" cy="107399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Loader.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0642FF-8E10-002C-04D7-1CD72F1FA385}"/>
              </a:ext>
            </a:extLst>
          </p:cNvPr>
          <p:cNvSpPr/>
          <p:nvPr/>
        </p:nvSpPr>
        <p:spPr>
          <a:xfrm>
            <a:off x="6473755" y="5553220"/>
            <a:ext cx="1939833" cy="107399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594187-A770-7605-87B9-F8F9EE57A248}"/>
              </a:ext>
            </a:extLst>
          </p:cNvPr>
          <p:cNvSpPr/>
          <p:nvPr/>
        </p:nvSpPr>
        <p:spPr>
          <a:xfrm>
            <a:off x="3410491" y="5553220"/>
            <a:ext cx="1939833" cy="107399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 – Tune.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16A64D-EDF3-C5AA-1D40-379992E9FA21}"/>
              </a:ext>
            </a:extLst>
          </p:cNvPr>
          <p:cNvSpPr/>
          <p:nvPr/>
        </p:nvSpPr>
        <p:spPr>
          <a:xfrm>
            <a:off x="645537" y="5476305"/>
            <a:ext cx="1641523" cy="115091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80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44F6DC-BDB8-AC9C-E70A-A48D4EF66287}"/>
              </a:ext>
            </a:extLst>
          </p:cNvPr>
          <p:cNvCxnSpPr>
            <a:cxnSpLocks/>
          </p:cNvCxnSpPr>
          <p:nvPr/>
        </p:nvCxnSpPr>
        <p:spPr>
          <a:xfrm>
            <a:off x="2402472" y="4054578"/>
            <a:ext cx="1027615" cy="0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1360B9-B997-0101-D1BC-1C33973907F6}"/>
              </a:ext>
            </a:extLst>
          </p:cNvPr>
          <p:cNvCxnSpPr>
            <a:cxnSpLocks/>
          </p:cNvCxnSpPr>
          <p:nvPr/>
        </p:nvCxnSpPr>
        <p:spPr>
          <a:xfrm>
            <a:off x="5350324" y="3980606"/>
            <a:ext cx="1027615" cy="0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C42857-2E73-BC77-4D7A-DFA315E64AD9}"/>
              </a:ext>
            </a:extLst>
          </p:cNvPr>
          <p:cNvCxnSpPr>
            <a:cxnSpLocks/>
          </p:cNvCxnSpPr>
          <p:nvPr/>
        </p:nvCxnSpPr>
        <p:spPr>
          <a:xfrm>
            <a:off x="8294915" y="3980606"/>
            <a:ext cx="1027615" cy="0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6AEC9C-F68B-5EB3-04D3-F9468F9C4F02}"/>
              </a:ext>
            </a:extLst>
          </p:cNvPr>
          <p:cNvCxnSpPr>
            <a:cxnSpLocks/>
          </p:cNvCxnSpPr>
          <p:nvPr/>
        </p:nvCxnSpPr>
        <p:spPr>
          <a:xfrm flipH="1">
            <a:off x="2287060" y="6053239"/>
            <a:ext cx="1102724" cy="0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4A779B-D07A-1C3D-B9C3-12E45274FFB1}"/>
              </a:ext>
            </a:extLst>
          </p:cNvPr>
          <p:cNvCxnSpPr>
            <a:cxnSpLocks/>
          </p:cNvCxnSpPr>
          <p:nvPr/>
        </p:nvCxnSpPr>
        <p:spPr>
          <a:xfrm flipH="1">
            <a:off x="5339988" y="6051761"/>
            <a:ext cx="1102724" cy="0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68AE0A-1F76-D44C-E0E1-68D8C8409945}"/>
              </a:ext>
            </a:extLst>
          </p:cNvPr>
          <p:cNvCxnSpPr>
            <a:cxnSpLocks/>
          </p:cNvCxnSpPr>
          <p:nvPr/>
        </p:nvCxnSpPr>
        <p:spPr>
          <a:xfrm flipH="1">
            <a:off x="8420100" y="6056826"/>
            <a:ext cx="1102724" cy="0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A3464D-A464-B085-3855-FCDED530396A}"/>
              </a:ext>
            </a:extLst>
          </p:cNvPr>
          <p:cNvCxnSpPr>
            <a:cxnSpLocks/>
          </p:cNvCxnSpPr>
          <p:nvPr/>
        </p:nvCxnSpPr>
        <p:spPr>
          <a:xfrm>
            <a:off x="10303875" y="4624251"/>
            <a:ext cx="0" cy="92896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E94EA3-A311-24EE-91BF-D827E6CC3816}"/>
              </a:ext>
            </a:extLst>
          </p:cNvPr>
          <p:cNvSpPr txBox="1"/>
          <p:nvPr/>
        </p:nvSpPr>
        <p:spPr>
          <a:xfrm>
            <a:off x="346712" y="23261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838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teps involved</a:t>
            </a:r>
          </a:p>
        </p:txBody>
      </p:sp>
    </p:spTree>
    <p:extLst>
      <p:ext uri="{BB962C8B-B14F-4D97-AF65-F5344CB8AC3E}">
        <p14:creationId xmlns:p14="http://schemas.microsoft.com/office/powerpoint/2010/main" val="400017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6588-06C1-0265-C4E1-B2E6F5E6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1090997"/>
            <a:ext cx="4226785" cy="96164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3C64-5DBD-C0C9-A210-63EE58D8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6" y="2272937"/>
            <a:ext cx="11301734" cy="45339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457200" indent="-4572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457200" indent="-4572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TRANSFORMER ARCHITECTURE</a:t>
            </a:r>
          </a:p>
          <a:p>
            <a:pPr marL="457200" indent="-4572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MODEL</a:t>
            </a:r>
          </a:p>
          <a:p>
            <a:pPr marL="457200" indent="-4572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457200" indent="-4572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457200" indent="-4572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WORK</a:t>
            </a:r>
          </a:p>
          <a:p>
            <a:pPr marL="457200" indent="-4572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CDCE4FCA-ADB6-C0CE-2C67-3B943F73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042" y="51142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3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9A73-1024-4C99-DB17-A6DEA86C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64A5AE5E-8320-5249-9918-859B6FE5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961" y="185007"/>
            <a:ext cx="2990335" cy="96164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C6A50E-B9F6-CBBC-661D-D027094FDDE8}"/>
              </a:ext>
            </a:extLst>
          </p:cNvPr>
          <p:cNvSpPr/>
          <p:nvPr/>
        </p:nvSpPr>
        <p:spPr>
          <a:xfrm>
            <a:off x="164724" y="3195043"/>
            <a:ext cx="1795645" cy="1115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Raw Vibration Data from Sensor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3C276F-8F84-963A-96C0-E5D0A19007CA}"/>
              </a:ext>
            </a:extLst>
          </p:cNvPr>
          <p:cNvSpPr/>
          <p:nvPr/>
        </p:nvSpPr>
        <p:spPr>
          <a:xfrm>
            <a:off x="2743667" y="3215744"/>
            <a:ext cx="2193379" cy="109469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Block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D46825-072D-273E-F47A-B7D5ACBC61ED}"/>
              </a:ext>
            </a:extLst>
          </p:cNvPr>
          <p:cNvSpPr/>
          <p:nvPr/>
        </p:nvSpPr>
        <p:spPr>
          <a:xfrm>
            <a:off x="5669972" y="3262465"/>
            <a:ext cx="1939833" cy="107399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Vibration Data after Pre-Process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8ED7B8-A684-A988-21C0-41B531A5DC35}"/>
              </a:ext>
            </a:extLst>
          </p:cNvPr>
          <p:cNvSpPr/>
          <p:nvPr/>
        </p:nvSpPr>
        <p:spPr>
          <a:xfrm>
            <a:off x="8410247" y="3309993"/>
            <a:ext cx="1367063" cy="97894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to List</a:t>
            </a:r>
            <a:endParaRPr lang="en-US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18214D-8B52-549B-3553-6BC4D56DC0E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60369" y="3752743"/>
            <a:ext cx="821029" cy="0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BA3E1B-12DE-F8FB-32D8-8264F1383A41}"/>
              </a:ext>
            </a:extLst>
          </p:cNvPr>
          <p:cNvCxnSpPr>
            <a:cxnSpLocks/>
          </p:cNvCxnSpPr>
          <p:nvPr/>
        </p:nvCxnSpPr>
        <p:spPr>
          <a:xfrm flipV="1">
            <a:off x="4925232" y="3744629"/>
            <a:ext cx="756554" cy="8114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5BDD6D-4018-C62C-09A1-3CA6FF13C737}"/>
              </a:ext>
            </a:extLst>
          </p:cNvPr>
          <p:cNvCxnSpPr>
            <a:cxnSpLocks/>
          </p:cNvCxnSpPr>
          <p:nvPr/>
        </p:nvCxnSpPr>
        <p:spPr>
          <a:xfrm>
            <a:off x="7609805" y="3799464"/>
            <a:ext cx="822959" cy="0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4FC9A1-6D0C-A9C5-28AC-23608AAC97CE}"/>
              </a:ext>
            </a:extLst>
          </p:cNvPr>
          <p:cNvSpPr/>
          <p:nvPr/>
        </p:nvSpPr>
        <p:spPr>
          <a:xfrm>
            <a:off x="7243682" y="5305247"/>
            <a:ext cx="1649824" cy="1187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‘Bert Trainer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Class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(Bert Like Architecture)</a:t>
            </a:r>
            <a:endParaRPr lang="en-US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4D5996-941E-82BB-E6C9-613C287D3655}"/>
              </a:ext>
            </a:extLst>
          </p:cNvPr>
          <p:cNvSpPr/>
          <p:nvPr/>
        </p:nvSpPr>
        <p:spPr>
          <a:xfrm>
            <a:off x="374468" y="5129368"/>
            <a:ext cx="2483827" cy="11887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Predicted Result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(Healthy/ Unhealthy)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FB4C8B-05EF-514E-9961-FC3670D3211C}"/>
              </a:ext>
            </a:extLst>
          </p:cNvPr>
          <p:cNvCxnSpPr>
            <a:cxnSpLocks/>
          </p:cNvCxnSpPr>
          <p:nvPr/>
        </p:nvCxnSpPr>
        <p:spPr>
          <a:xfrm flipV="1">
            <a:off x="9777310" y="3761474"/>
            <a:ext cx="910601" cy="1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47B90A-3DB9-D563-7EAC-56769C21522D}"/>
              </a:ext>
            </a:extLst>
          </p:cNvPr>
          <p:cNvCxnSpPr>
            <a:cxnSpLocks/>
          </p:cNvCxnSpPr>
          <p:nvPr/>
        </p:nvCxnSpPr>
        <p:spPr>
          <a:xfrm>
            <a:off x="11129452" y="4288934"/>
            <a:ext cx="0" cy="98783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4E16A0-3A47-6F0D-EE20-EC5624D91632}"/>
              </a:ext>
            </a:extLst>
          </p:cNvPr>
          <p:cNvSpPr/>
          <p:nvPr/>
        </p:nvSpPr>
        <p:spPr>
          <a:xfrm>
            <a:off x="10688512" y="3254722"/>
            <a:ext cx="911721" cy="97894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endParaRPr lang="en-US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5816F8-8C7D-FF2C-ABFB-A16B273208A7}"/>
              </a:ext>
            </a:extLst>
          </p:cNvPr>
          <p:cNvCxnSpPr>
            <a:cxnSpLocks/>
          </p:cNvCxnSpPr>
          <p:nvPr/>
        </p:nvCxnSpPr>
        <p:spPr>
          <a:xfrm flipH="1">
            <a:off x="6117891" y="5777419"/>
            <a:ext cx="1043993" cy="864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8EBC53-81EF-83ED-1176-488466F37CED}"/>
              </a:ext>
            </a:extLst>
          </p:cNvPr>
          <p:cNvSpPr/>
          <p:nvPr/>
        </p:nvSpPr>
        <p:spPr>
          <a:xfrm>
            <a:off x="4001633" y="5226592"/>
            <a:ext cx="2116258" cy="107399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 TUNE MODEL</a:t>
            </a:r>
            <a:endParaRPr lang="en-US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204F66-ED98-8807-3B15-E86BDB53941A}"/>
              </a:ext>
            </a:extLst>
          </p:cNvPr>
          <p:cNvCxnSpPr>
            <a:cxnSpLocks/>
          </p:cNvCxnSpPr>
          <p:nvPr/>
        </p:nvCxnSpPr>
        <p:spPr>
          <a:xfrm flipH="1" flipV="1">
            <a:off x="2893529" y="5716063"/>
            <a:ext cx="1043992" cy="1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7754A9-5FD0-86AB-329F-DA892CA9356F}"/>
              </a:ext>
            </a:extLst>
          </p:cNvPr>
          <p:cNvSpPr/>
          <p:nvPr/>
        </p:nvSpPr>
        <p:spPr>
          <a:xfrm>
            <a:off x="10056147" y="5242916"/>
            <a:ext cx="1887356" cy="118873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Train, Va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 Test Data Loader</a:t>
            </a:r>
            <a:endParaRPr lang="en-US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4DC38-EC3B-92FA-379D-F25F39F809E2}"/>
              </a:ext>
            </a:extLst>
          </p:cNvPr>
          <p:cNvCxnSpPr>
            <a:cxnSpLocks/>
          </p:cNvCxnSpPr>
          <p:nvPr/>
        </p:nvCxnSpPr>
        <p:spPr>
          <a:xfrm flipH="1" flipV="1">
            <a:off x="9011961" y="5786068"/>
            <a:ext cx="962388" cy="8649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8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9A73-1024-4C99-DB17-A6DEA86C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64A5AE5E-8320-5249-9918-859B6FE5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961" y="185007"/>
            <a:ext cx="2990335" cy="961641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78F15E-76C9-F2BB-5151-8ADDB21E9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954303"/>
              </p:ext>
            </p:extLst>
          </p:nvPr>
        </p:nvGraphicFramePr>
        <p:xfrm>
          <a:off x="138395" y="2370602"/>
          <a:ext cx="11915210" cy="439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582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9CAD-62E7-D3AD-5ED3-42C9FA5F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1C42-3BC0-E30F-F575-6B01F438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27531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F-1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Loss</a:t>
            </a:r>
          </a:p>
        </p:txBody>
      </p:sp>
    </p:spTree>
    <p:extLst>
      <p:ext uri="{BB962C8B-B14F-4D97-AF65-F5344CB8AC3E}">
        <p14:creationId xmlns:p14="http://schemas.microsoft.com/office/powerpoint/2010/main" val="3067085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21529624-5AA7-93A5-E337-90B8543A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961" y="185007"/>
            <a:ext cx="2990335" cy="961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B5FE1D-A316-BF8F-B0CC-1220B729B64F}"/>
              </a:ext>
            </a:extLst>
          </p:cNvPr>
          <p:cNvSpPr txBox="1"/>
          <p:nvPr/>
        </p:nvSpPr>
        <p:spPr>
          <a:xfrm>
            <a:off x="683414" y="1850191"/>
            <a:ext cx="1031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Hyperparameters:-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ADAMW Optimizer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 Entropy Loss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Activation Function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is Set to 5e-06</a:t>
            </a:r>
          </a:p>
        </p:txBody>
      </p:sp>
    </p:spTree>
    <p:extLst>
      <p:ext uri="{BB962C8B-B14F-4D97-AF65-F5344CB8AC3E}">
        <p14:creationId xmlns:p14="http://schemas.microsoft.com/office/powerpoint/2010/main" val="3646652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21529624-5AA7-93A5-E337-90B8543A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961" y="185007"/>
            <a:ext cx="2990335" cy="961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B5FE1D-A316-BF8F-B0CC-1220B729B64F}"/>
              </a:ext>
            </a:extLst>
          </p:cNvPr>
          <p:cNvSpPr txBox="1"/>
          <p:nvPr/>
        </p:nvSpPr>
        <p:spPr>
          <a:xfrm>
            <a:off x="291528" y="561873"/>
            <a:ext cx="10315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24DEA-6844-44FA-6F72-55DA45B9F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5" y="1645434"/>
            <a:ext cx="10824753" cy="3910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FF212-60FB-C728-702C-53CD310896F5}"/>
              </a:ext>
            </a:extLst>
          </p:cNvPr>
          <p:cNvSpPr txBox="1"/>
          <p:nvPr/>
        </p:nvSpPr>
        <p:spPr>
          <a:xfrm>
            <a:off x="4641669" y="6296127"/>
            <a:ext cx="322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BERT TRAINER CLASS</a:t>
            </a:r>
          </a:p>
        </p:txBody>
      </p:sp>
    </p:spTree>
    <p:extLst>
      <p:ext uri="{BB962C8B-B14F-4D97-AF65-F5344CB8AC3E}">
        <p14:creationId xmlns:p14="http://schemas.microsoft.com/office/powerpoint/2010/main" val="1720386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925F-7D4E-F222-6546-B7BF6BD8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1106085" cy="16875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Results and 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8C87524F-B4F3-C287-75AE-7BC6703A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988" y="186272"/>
            <a:ext cx="2990335" cy="96164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7FFAC3B-37EB-720B-DFD4-F687D686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2462740"/>
            <a:ext cx="11843658" cy="27536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The transformer model has been used in this paper.</a:t>
            </a:r>
          </a:p>
          <a:p>
            <a:pPr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Bert for sequence Classification which uses Transformer architecture is used.</a:t>
            </a:r>
          </a:p>
          <a:p>
            <a:pPr>
              <a:buChar char="•"/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best training accuracy achieved with this algorithm 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99.9%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 the best Validation accuracy 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98.56%.</a:t>
            </a: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Char char="•"/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Final Test Accuracy is 98.44%</a:t>
            </a:r>
          </a:p>
          <a:p>
            <a:pPr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Recall=0.9792, Precision=0.973, F1 Score=0.9761, Loss=0.069.</a:t>
            </a:r>
          </a:p>
        </p:txBody>
      </p:sp>
    </p:spTree>
    <p:extLst>
      <p:ext uri="{BB962C8B-B14F-4D97-AF65-F5344CB8AC3E}">
        <p14:creationId xmlns:p14="http://schemas.microsoft.com/office/powerpoint/2010/main" val="402819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0EBB289-64BF-25F8-52E2-59852F13D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2" y="1026230"/>
            <a:ext cx="11224636" cy="540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27957626-6A73-952B-161C-E9A35DA96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150" y="135130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48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4C7EBB6-FB74-060F-9CA5-22A0270D0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5" y="891627"/>
            <a:ext cx="11715593" cy="596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A391CB76-94F9-058B-3D2D-229D0C02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150" y="135130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13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B4506-05DF-C41F-5C23-BD787460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11" y="472668"/>
            <a:ext cx="7989551" cy="54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92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6807-C3C5-2FE2-C638-888C668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Plots</a:t>
            </a:r>
          </a:p>
        </p:txBody>
      </p:sp>
      <p:pic>
        <p:nvPicPr>
          <p:cNvPr id="4" name="Content Placeholder 3" descr="A group of blue graphs&#10;&#10;Description automatically generated">
            <a:extLst>
              <a:ext uri="{FF2B5EF4-FFF2-40B4-BE49-F238E27FC236}">
                <a16:creationId xmlns:a16="http://schemas.microsoft.com/office/drawing/2014/main" id="{A29E5576-988A-88EB-A8F3-81B00E93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38" y="2282633"/>
            <a:ext cx="9981172" cy="3987780"/>
          </a:xfrm>
          <a:prstGeom prst="rect">
            <a:avLst/>
          </a:prstGeom>
        </p:spPr>
      </p:pic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14E069F4-44F3-ADA2-1D30-7A31791D3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150" y="135130"/>
            <a:ext cx="2990335" cy="961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71FF5-1E6D-F83B-AD1D-45275642DEC8}"/>
              </a:ext>
            </a:extLst>
          </p:cNvPr>
          <p:cNvSpPr txBox="1"/>
          <p:nvPr/>
        </p:nvSpPr>
        <p:spPr>
          <a:xfrm>
            <a:off x="631767" y="6485197"/>
            <a:ext cx="785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of 0D(Healthy) and 4D(Unhealthy) dataset.</a:t>
            </a:r>
          </a:p>
        </p:txBody>
      </p:sp>
    </p:spTree>
    <p:extLst>
      <p:ext uri="{BB962C8B-B14F-4D97-AF65-F5344CB8AC3E}">
        <p14:creationId xmlns:p14="http://schemas.microsoft.com/office/powerpoint/2010/main" val="77822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5ACE-1B6C-3672-7AA6-5D03C779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1210491"/>
            <a:ext cx="6517139" cy="8421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B4CBDB1C-B486-8A62-F0D7-6261C7C2F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042" y="51142"/>
            <a:ext cx="2990335" cy="961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ACE59-DC2C-FD7B-D604-FAB2ED534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9" y="2696253"/>
            <a:ext cx="9831977" cy="35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8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56AE11-72F2-00B9-718C-108C46CE4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8" y="187447"/>
            <a:ext cx="11148942" cy="55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9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00B534-5495-D95B-99E6-E68791BB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5" y="0"/>
            <a:ext cx="11683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5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07F71-7CCE-2D07-66F6-B33D501BC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54" y="0"/>
            <a:ext cx="10240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20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9E039-CB64-35CC-A3D2-495DF06FE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" y="653144"/>
            <a:ext cx="11791406" cy="57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53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6807-C3C5-2FE2-C638-888C668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Work.</a:t>
            </a: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14E069F4-44F3-ADA2-1D30-7A31791D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150" y="135130"/>
            <a:ext cx="2990335" cy="96164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A0BEC4-1802-5244-9BF2-4DD7AD79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383299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from the Existing paper </a:t>
            </a:r>
            <a:r>
              <a:rPr lang="en-US" sz="2000" dirty="0">
                <a:latin typeface="Times New Roman"/>
                <a:cs typeface="Times New Roman"/>
              </a:rPr>
              <a:t>O. </a:t>
            </a:r>
            <a:r>
              <a:rPr lang="en-US" sz="2000" dirty="0" err="1">
                <a:latin typeface="Times New Roman"/>
                <a:cs typeface="Times New Roman"/>
              </a:rPr>
              <a:t>Mey</a:t>
            </a:r>
            <a:r>
              <a:rPr lang="en-US" sz="2000" dirty="0">
                <a:latin typeface="Times New Roman"/>
                <a:cs typeface="Times New Roman"/>
              </a:rPr>
              <a:t>, W. </a:t>
            </a:r>
            <a:r>
              <a:rPr lang="en-US" sz="2000" dirty="0" err="1">
                <a:latin typeface="Times New Roman"/>
                <a:cs typeface="Times New Roman"/>
              </a:rPr>
              <a:t>Neudeck</a:t>
            </a:r>
            <a:r>
              <a:rPr lang="en-US" sz="2000" dirty="0">
                <a:latin typeface="Times New Roman"/>
                <a:cs typeface="Times New Roman"/>
              </a:rPr>
              <a:t>, A. Schneider and O. </a:t>
            </a:r>
            <a:r>
              <a:rPr lang="en-US" sz="2000" dirty="0" err="1">
                <a:latin typeface="Times New Roman"/>
                <a:cs typeface="Times New Roman"/>
              </a:rPr>
              <a:t>Enge</a:t>
            </a:r>
            <a:r>
              <a:rPr lang="en-US" sz="2000" dirty="0">
                <a:latin typeface="Times New Roman"/>
                <a:cs typeface="Times New Roman"/>
              </a:rPr>
              <a:t>-Rosenblatt, </a:t>
            </a:r>
            <a:r>
              <a:rPr lang="en-US" sz="2000" i="1" dirty="0">
                <a:latin typeface="Times New Roman"/>
                <a:cs typeface="Times New Roman"/>
              </a:rPr>
              <a:t>"</a:t>
            </a:r>
            <a:r>
              <a:rPr lang="en-US" sz="2000" b="1" i="1" dirty="0">
                <a:latin typeface="Times New Roman"/>
                <a:cs typeface="Times New Roman"/>
              </a:rPr>
              <a:t>Machine Learning-Based Unbalance Detection of a Rotating Shaft Using Vibration Data</a:t>
            </a:r>
            <a:r>
              <a:rPr lang="en-US" sz="2000" i="1" dirty="0">
                <a:latin typeface="Times New Roman"/>
                <a:cs typeface="Times New Roman"/>
              </a:rPr>
              <a:t>,</a:t>
            </a:r>
            <a:r>
              <a:rPr lang="en-US" i="1" dirty="0">
                <a:latin typeface="Times New Roman"/>
                <a:cs typeface="Times New Roman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Bert Transformer Model used in this paper train accuracy achieved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 accuracy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98.44%.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8B9716-31C6-AFB4-4215-5F7D3C23E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15273"/>
              </p:ext>
            </p:extLst>
          </p:nvPr>
        </p:nvGraphicFramePr>
        <p:xfrm>
          <a:off x="1082766" y="3429000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184168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3580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Achieved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0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 and 93.6% (With 2 and 4 convolution blocks)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6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237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6AFF-F41A-DA46-FFA7-24BAC62C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Year Work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CA97E3BA-2F03-E694-C3B5-B8384508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150" y="135130"/>
            <a:ext cx="2990335" cy="96164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B03D1D-ABB9-A2C8-427B-0A8341773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72303"/>
              </p:ext>
            </p:extLst>
          </p:nvPr>
        </p:nvGraphicFramePr>
        <p:xfrm>
          <a:off x="1178559" y="2856411"/>
          <a:ext cx="7891592" cy="1129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5796">
                  <a:extLst>
                    <a:ext uri="{9D8B030D-6E8A-4147-A177-3AD203B41FA5}">
                      <a16:colId xmlns:a16="http://schemas.microsoft.com/office/drawing/2014/main" val="3418416846"/>
                    </a:ext>
                  </a:extLst>
                </a:gridCol>
                <a:gridCol w="3945796">
                  <a:extLst>
                    <a:ext uri="{9D8B030D-6E8A-4147-A177-3AD203B41FA5}">
                      <a16:colId xmlns:a16="http://schemas.microsoft.com/office/drawing/2014/main" val="2603580178"/>
                    </a:ext>
                  </a:extLst>
                </a:gridCol>
              </a:tblGrid>
              <a:tr h="40188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Achieved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04286"/>
                  </a:ext>
                </a:extLst>
              </a:tr>
              <a:tr h="72722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124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6434-7508-E529-BB48-CAB9A9D4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A9D5-3FC9-D7AE-8BBA-78CBBBAEC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6" y="2576512"/>
            <a:ext cx="11793290" cy="26246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original paper, the maximum accuracy achieved was 94%. However, we were able to improve upon this accuracy to 98.4% by utilizing the Bert Transformer Model. Our results showed a higher maximum accuracy compared to the original paper.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this thesis has demonstrated the potential of applying the BERT Transformer Model which to the field of predictive maintenance. By achieving a higher accuracy than previously reported methods, it has been shown that advanced deep learning models can be effectively adapted to new domains, offering significant performance improvements.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C43FD8B0-D6A6-1D4F-F837-DF1A22206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961" y="185007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8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B1D1-A3D0-74B4-7BAD-354337B5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2CE8-4D34-CE0C-997B-2FB741C1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7" y="2411756"/>
            <a:ext cx="11911080" cy="4352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>
                <a:latin typeface="Times New Roman"/>
                <a:cs typeface="Times New Roman"/>
              </a:rPr>
              <a:t>[1] </a:t>
            </a:r>
            <a:r>
              <a:rPr lang="en-US" sz="1700" dirty="0">
                <a:latin typeface="Times New Roman"/>
                <a:cs typeface="Times New Roman"/>
              </a:rPr>
              <a:t>J. -H. Han, D. -J. Choi, S. -K. Hong and H. -S. Kim, "</a:t>
            </a:r>
            <a:r>
              <a:rPr lang="en-US" sz="1700" b="1" i="1" dirty="0">
                <a:latin typeface="Times New Roman"/>
                <a:cs typeface="Times New Roman"/>
              </a:rPr>
              <a:t>Motor Fault Diagnosis Using CNN Based Deep Learning Algorithm Considering Motor Rotating Speed</a:t>
            </a:r>
            <a:r>
              <a:rPr lang="en-US" sz="1700" i="1" dirty="0">
                <a:latin typeface="Times New Roman"/>
                <a:cs typeface="Times New Roman"/>
              </a:rPr>
              <a:t>,</a:t>
            </a:r>
            <a:r>
              <a:rPr lang="en-US" sz="1700" dirty="0">
                <a:latin typeface="Times New Roman"/>
                <a:cs typeface="Times New Roman"/>
              </a:rPr>
              <a:t>" 2019 IEEE 6th International Conference on Industrial Engineering and Applications (ICIEA), Tokyo, Japan, 2019</a:t>
            </a:r>
          </a:p>
          <a:p>
            <a:pPr algn="just"/>
            <a:r>
              <a:rPr lang="en-US" sz="1700" dirty="0">
                <a:latin typeface="Times New Roman"/>
                <a:cs typeface="Times New Roman"/>
              </a:rPr>
              <a:t>[2] Y. L. Karnavas, S. </a:t>
            </a:r>
            <a:r>
              <a:rPr lang="en-US" sz="1700" dirty="0" err="1">
                <a:latin typeface="Times New Roman"/>
                <a:cs typeface="Times New Roman"/>
              </a:rPr>
              <a:t>Plakias</a:t>
            </a:r>
            <a:r>
              <a:rPr lang="en-US" sz="1700" dirty="0">
                <a:latin typeface="Times New Roman"/>
                <a:cs typeface="Times New Roman"/>
              </a:rPr>
              <a:t> and I. D. Chasiotis, "</a:t>
            </a:r>
            <a:r>
              <a:rPr lang="en-US" sz="1700" b="1" i="1" dirty="0">
                <a:latin typeface="Times New Roman"/>
                <a:cs typeface="Times New Roman"/>
              </a:rPr>
              <a:t>A Multi-Scale Deep Learning Attention-based Feature Method for Rolling Elements Bearing Fault Detection in Industrial Motor Drives,</a:t>
            </a:r>
            <a:r>
              <a:rPr lang="en-US" sz="1700" i="1" dirty="0">
                <a:latin typeface="Times New Roman"/>
                <a:cs typeface="Times New Roman"/>
              </a:rPr>
              <a:t>" </a:t>
            </a:r>
            <a:r>
              <a:rPr lang="en-US" sz="1700" dirty="0">
                <a:latin typeface="Times New Roman"/>
                <a:cs typeface="Times New Roman"/>
              </a:rPr>
              <a:t>2021 10th International Conference on Modern Circuits and Systems Technologies (MOCAST), Thessaloniki, Greece, 2021</a:t>
            </a:r>
          </a:p>
          <a:p>
            <a:pPr algn="just"/>
            <a:r>
              <a:rPr lang="en-US" sz="1700" dirty="0">
                <a:latin typeface="Times New Roman"/>
                <a:cs typeface="Times New Roman"/>
              </a:rPr>
              <a:t>[3] H. Matthew, A. D. Ayu, I. H. Suherman, A. </a:t>
            </a:r>
            <a:r>
              <a:rPr lang="en-US" sz="1700" dirty="0" err="1">
                <a:latin typeface="Times New Roman"/>
                <a:cs typeface="Times New Roman"/>
              </a:rPr>
              <a:t>Subiantoro</a:t>
            </a:r>
            <a:r>
              <a:rPr lang="en-US" sz="1700" dirty="0">
                <a:latin typeface="Times New Roman"/>
                <a:cs typeface="Times New Roman"/>
              </a:rPr>
              <a:t> and B. </a:t>
            </a:r>
            <a:r>
              <a:rPr lang="en-US" sz="1700" dirty="0" err="1">
                <a:latin typeface="Times New Roman"/>
                <a:cs typeface="Times New Roman"/>
              </a:rPr>
              <a:t>Kusumoputro</a:t>
            </a:r>
            <a:r>
              <a:rPr lang="en-US" sz="1700" dirty="0">
                <a:latin typeface="Times New Roman"/>
                <a:cs typeface="Times New Roman"/>
              </a:rPr>
              <a:t>, "</a:t>
            </a:r>
            <a:r>
              <a:rPr lang="en-US" sz="1700" b="1" i="1" dirty="0">
                <a:latin typeface="Times New Roman"/>
                <a:cs typeface="Times New Roman"/>
              </a:rPr>
              <a:t>Deep Learning Neural Networks Diagnosis of Power Transformer through Its DGA Data</a:t>
            </a:r>
            <a:r>
              <a:rPr lang="en-US" sz="1700" i="1" dirty="0">
                <a:latin typeface="Times New Roman"/>
                <a:cs typeface="Times New Roman"/>
              </a:rPr>
              <a:t>,</a:t>
            </a:r>
            <a:r>
              <a:rPr lang="en-US" sz="1700" dirty="0">
                <a:latin typeface="Times New Roman"/>
                <a:cs typeface="Times New Roman"/>
              </a:rPr>
              <a:t>" 2022 9th International Conference on Electrical Engineering, Computer Science and Informatics (EECSI), Jakarta, Indonesia, 2022.</a:t>
            </a:r>
          </a:p>
          <a:p>
            <a:pPr algn="just"/>
            <a:r>
              <a:rPr lang="en-US" sz="1700" dirty="0">
                <a:latin typeface="Times New Roman"/>
                <a:cs typeface="Times New Roman"/>
              </a:rPr>
              <a:t>[4] O. Mey, W. Neudeck, A. Schneider and O. Enge-Rosenblatt, </a:t>
            </a:r>
            <a:r>
              <a:rPr lang="en-US" sz="1700" i="1" dirty="0">
                <a:latin typeface="Times New Roman"/>
                <a:cs typeface="Times New Roman"/>
              </a:rPr>
              <a:t>"</a:t>
            </a:r>
            <a:r>
              <a:rPr lang="en-US" sz="1700" b="1" i="1" dirty="0">
                <a:latin typeface="Times New Roman"/>
                <a:cs typeface="Times New Roman"/>
              </a:rPr>
              <a:t>Machine Learning-Based Unbalance Detection of a Rotating Shaft Using Vibration Data</a:t>
            </a:r>
            <a:r>
              <a:rPr lang="en-US" sz="1700" i="1" dirty="0">
                <a:latin typeface="Times New Roman"/>
                <a:cs typeface="Times New Roman"/>
              </a:rPr>
              <a:t>,</a:t>
            </a:r>
            <a:r>
              <a:rPr lang="en-US" sz="1700" dirty="0">
                <a:latin typeface="Times New Roman"/>
                <a:cs typeface="Times New Roman"/>
              </a:rPr>
              <a:t>" 2020 25th IEEE International Conference on Emerging Technologies and Factory Automation (ETFA), Vienna, Austria, 2020.</a:t>
            </a: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AE894803-0ADA-9538-5B90-D43D50FA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58" y="95402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76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EF067BC7-6A03-1CE6-DA94-4D9C64B6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77" y="71737"/>
            <a:ext cx="2990335" cy="9616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9F13-85D5-B4C3-E814-A6B93AAD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07" y="1033378"/>
            <a:ext cx="11807385" cy="53170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[5] X. Cheng, M. Zhao, J. Zhang, J. Wang, X. Pan, and X. Liu, "</a:t>
            </a:r>
            <a:r>
              <a:rPr lang="en-US" sz="1800" b="1" i="1" dirty="0" err="1">
                <a:solidFill>
                  <a:srgbClr val="000000"/>
                </a:solidFill>
                <a:latin typeface="Times New Roman"/>
                <a:cs typeface="Times New Roman"/>
              </a:rPr>
              <a:t>TransNILM</a:t>
            </a:r>
            <a:r>
              <a:rPr lang="en-US" sz="1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: A Transformer-based Deep Learning Model for Non-intrusive Load Monitoring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," 2022 International Conference on High-Performance Big Data and Intelligent Systems (HDIS), Tianjin, China, 2022.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[6] P. Shan, P. Hou, H. </a:t>
            </a:r>
            <a:r>
              <a:rPr lang="en-US" sz="1800" dirty="0" err="1">
                <a:solidFill>
                  <a:srgbClr val="000000"/>
                </a:solidFill>
                <a:latin typeface="Times New Roman"/>
                <a:cs typeface="Times New Roman"/>
              </a:rPr>
              <a:t>Gve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, L. Yu, Y. Li, and L. Gu, "</a:t>
            </a:r>
            <a:r>
              <a:rPr lang="en-US" sz="1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Image Feature-Based for Bearing Health Monitoring with Deep-Learning </a:t>
            </a:r>
            <a:r>
              <a:rPr lang="en-US" sz="1800" b="1" i="1" dirty="0">
                <a:latin typeface="Times New Roman"/>
                <a:cs typeface="Times New Roman"/>
              </a:rPr>
              <a:t>Method</a:t>
            </a:r>
            <a:r>
              <a:rPr lang="en-US" sz="1800" dirty="0">
                <a:latin typeface="Times New Roman"/>
                <a:cs typeface="Times New Roman"/>
              </a:rPr>
              <a:t>," 2019 Prognostics and System Health Management Conference (PHM-Qingdao), Qingdao, China, 2019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r>
              <a:rPr lang="en-US" sz="1800" dirty="0">
                <a:latin typeface="Times New Roman"/>
                <a:cs typeface="Times New Roman"/>
              </a:rPr>
              <a:t>[7] R. Fan, "</a:t>
            </a:r>
            <a:r>
              <a:rPr lang="en-US" sz="1800" b="1" i="1" dirty="0">
                <a:latin typeface="Times New Roman"/>
                <a:cs typeface="Times New Roman"/>
              </a:rPr>
              <a:t>Transformer-Based Deep Learning Method for the Prediction of Ventilator Pressure</a:t>
            </a:r>
            <a:r>
              <a:rPr lang="en-US" sz="1800" dirty="0">
                <a:latin typeface="Times New Roman"/>
                <a:cs typeface="Times New Roman"/>
              </a:rPr>
              <a:t>," 2022 IEEE 2nd International Conference on Information Communication and Software Engineering (ICICSE), Chongqing, China, 2022.</a:t>
            </a:r>
          </a:p>
          <a:p>
            <a:r>
              <a:rPr lang="en-US" sz="1800" dirty="0">
                <a:latin typeface="Times New Roman"/>
                <a:cs typeface="Times New Roman"/>
              </a:rPr>
              <a:t>[8]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O. Janssens, R. Van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Loccufier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Van Hoecke, "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Infrared Thermal Image Based Machine Health Monitoring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IEEE/ASME Transactions on Mechatronics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23, no. 1, pp. 151-159, Feb. 2018,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10.1109/TMECH.2017.2722479.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AshishVaswani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NoamShazeer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NikiParmar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JakobUszkoreit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LlionJones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Aidan N. Gomez,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Łukasz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Kaiser, and Illia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Polosukhin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is all you need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Advances in Neural Information Processing Systems, volume 30, 2017.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Kenton, Jacob Devlin Ming-Wei Chang, and Lee Kristina Toutanova. "</a:t>
            </a:r>
            <a:r>
              <a:rPr lang="en-US" sz="1800" b="1" i="1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Bert: Pre-training of deep bidirectional transformers for language understanding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." </a:t>
            </a:r>
            <a:r>
              <a:rPr lang="en-US" sz="1800" b="0" i="1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Proceedings of </a:t>
            </a:r>
            <a:r>
              <a:rPr lang="en-US" sz="1800" b="0" i="1" kern="120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naacL</a:t>
            </a:r>
            <a:r>
              <a:rPr lang="en-US" sz="1800" b="0" i="1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-HLT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Vol. 1. 2019.</a:t>
            </a: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 Jacob Devlin, Ming-Wei Chang, Kenton Lee, and Kristina Toutanova. “</a:t>
            </a:r>
            <a:r>
              <a:rPr lang="en-US" sz="1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BERT: Pre-training of Deep Bidirectional Transformers for Language Understanding.”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arXiv:1810.04805, 2018.</a:t>
            </a:r>
            <a:endParaRPr lang="en-US" sz="1800" b="0" i="0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pPr marL="342900" indent="-342900">
              <a:buFont typeface="Arial,Sans-Serif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Font typeface="Arial,Sans-Serif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492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EF067BC7-6A03-1CE6-DA94-4D9C64B6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77" y="71737"/>
            <a:ext cx="2990335" cy="9616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AF206-4E71-2774-595F-3385B68E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629" y="2587835"/>
            <a:ext cx="8340715" cy="3600450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827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3A0B-4019-0279-8E45-57D385DC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1575-D05B-64C8-F550-4159E8F5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44" y="2302060"/>
            <a:ext cx="10869248" cy="85248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Maintenance</a:t>
            </a:r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3C4C6C62-978F-61EA-1486-36965AC4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042" y="51142"/>
            <a:ext cx="2990335" cy="961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C648EA-18FE-6C0A-1335-269D2947B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34" y="3322327"/>
            <a:ext cx="7229333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21529624-5AA7-93A5-E337-90B8543A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961" y="185007"/>
            <a:ext cx="2990335" cy="9616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D5E9C-8FEE-2408-5BDC-6EC17DB15E80}"/>
              </a:ext>
            </a:extLst>
          </p:cNvPr>
          <p:cNvSpPr txBox="1"/>
          <p:nvPr/>
        </p:nvSpPr>
        <p:spPr>
          <a:xfrm flipH="1">
            <a:off x="189705" y="1146647"/>
            <a:ext cx="523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Maintenance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5A4FD-6EE1-76DB-D5A9-1BB7E07BA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5" y="1974568"/>
            <a:ext cx="4678386" cy="3233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1FB6A9-0CBE-5735-C3E3-AD996AC68A95}"/>
              </a:ext>
            </a:extLst>
          </p:cNvPr>
          <p:cNvSpPr txBox="1"/>
          <p:nvPr/>
        </p:nvSpPr>
        <p:spPr>
          <a:xfrm flipH="1">
            <a:off x="6770295" y="1146648"/>
            <a:ext cx="523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Preventive Maintenance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17DC1-E47B-EA30-E496-E733985E1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42" y="2108289"/>
            <a:ext cx="4543697" cy="28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9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21529624-5AA7-93A5-E337-90B8543A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961" y="185007"/>
            <a:ext cx="2990335" cy="9616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D5E9C-8FEE-2408-5BDC-6EC17DB15E80}"/>
              </a:ext>
            </a:extLst>
          </p:cNvPr>
          <p:cNvSpPr txBox="1"/>
          <p:nvPr/>
        </p:nvSpPr>
        <p:spPr>
          <a:xfrm flipH="1">
            <a:off x="3175810" y="342661"/>
            <a:ext cx="523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B0834-C695-6548-5619-37E9A731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02" y="1986643"/>
            <a:ext cx="6107524" cy="39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ADEF-3E17-6F37-C58B-1A47B0A5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253C-D770-C1D8-1C39-6DE58BDA7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16875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 rtl="0">
              <a:buAutoNum type="arabicPeriod"/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health monitoring of the machine using vibrational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classify the machine under Healthy and Unhealthy state.</a:t>
            </a:r>
            <a:endPara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Bert Transformer Model is used for the Binary classification Task.</a:t>
            </a: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7947DD32-A320-D5D9-4191-5C9D0EA9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042" y="138579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0C6C1-FE84-430C-B6FB-386F981D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24" y="365125"/>
            <a:ext cx="11228476" cy="140754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A6FFFB-A85F-B7EB-789A-3F5C9DCAC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812365"/>
              </p:ext>
            </p:extLst>
          </p:nvPr>
        </p:nvGraphicFramePr>
        <p:xfrm>
          <a:off x="6522" y="1943899"/>
          <a:ext cx="12176748" cy="494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282">
                  <a:extLst>
                    <a:ext uri="{9D8B030D-6E8A-4147-A177-3AD203B41FA5}">
                      <a16:colId xmlns:a16="http://schemas.microsoft.com/office/drawing/2014/main" val="2311757060"/>
                    </a:ext>
                  </a:extLst>
                </a:gridCol>
                <a:gridCol w="5752683">
                  <a:extLst>
                    <a:ext uri="{9D8B030D-6E8A-4147-A177-3AD203B41FA5}">
                      <a16:colId xmlns:a16="http://schemas.microsoft.com/office/drawing/2014/main" val="618661546"/>
                    </a:ext>
                  </a:extLst>
                </a:gridCol>
                <a:gridCol w="2346071">
                  <a:extLst>
                    <a:ext uri="{9D8B030D-6E8A-4147-A177-3AD203B41FA5}">
                      <a16:colId xmlns:a16="http://schemas.microsoft.com/office/drawing/2014/main" val="3209899970"/>
                    </a:ext>
                  </a:extLst>
                </a:gridCol>
                <a:gridCol w="2009798">
                  <a:extLst>
                    <a:ext uri="{9D8B030D-6E8A-4147-A177-3AD203B41FA5}">
                      <a16:colId xmlns:a16="http://schemas.microsoft.com/office/drawing/2014/main" val="3769223085"/>
                    </a:ext>
                  </a:extLst>
                </a:gridCol>
                <a:gridCol w="1434914">
                  <a:extLst>
                    <a:ext uri="{9D8B030D-6E8A-4147-A177-3AD203B41FA5}">
                      <a16:colId xmlns:a16="http://schemas.microsoft.com/office/drawing/2014/main" val="341852399"/>
                    </a:ext>
                  </a:extLst>
                </a:gridCol>
              </a:tblGrid>
              <a:tr h="50998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TITLE/AUTHOR</a:t>
                      </a: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DONE</a:t>
                      </a: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USED</a:t>
                      </a: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70693" marR="70693" marT="35346" marB="35346"/>
                </a:tc>
                <a:extLst>
                  <a:ext uri="{0D108BD9-81ED-4DB2-BD59-A6C34878D82A}">
                    <a16:rowId xmlns:a16="http://schemas.microsoft.com/office/drawing/2014/main" val="1656233055"/>
                  </a:ext>
                </a:extLst>
              </a:tr>
              <a:tr h="2668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1</a:t>
                      </a: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O. Mey et al. , </a:t>
                      </a:r>
                      <a:r>
                        <a:rPr lang="en-US" sz="1800" b="0" i="1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Learning-Based Unbalance Detection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2020 25th IEEE International Conference on Emerging Technologies and Factory Automation (ETFA), Vienna, Austria, 2020.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en-US" sz="1800" dirty="0"/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Unbalance Detection of a Rotating Shaft Using Vibration Data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en-US" sz="1800" dirty="0"/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CNN/Fully connected Neural network/Random Forest/HMM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en-US" sz="1800" dirty="0"/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the smaller unbalances ,wider variations between the different approaches were found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extLst>
                  <a:ext uri="{0D108BD9-81ED-4DB2-BD59-A6C34878D82A}">
                    <a16:rowId xmlns:a16="http://schemas.microsoft.com/office/drawing/2014/main" val="936537342"/>
                  </a:ext>
                </a:extLst>
              </a:tr>
              <a:tr h="176795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2</a:t>
                      </a: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A. V.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Malawade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et al., </a:t>
                      </a:r>
                      <a:r>
                        <a:rPr lang="en-US" sz="1800" b="0" i="1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Neuroscience-Inspired Algorithms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, IEEE Transactions on Industrial Informatics, vol. 17, no. 12, pp. 7980-7990, Dec. 2021.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Segoe UI"/>
                      </a:endParaRPr>
                    </a:p>
                    <a:p>
                      <a:pPr lvl="0">
                        <a:buNone/>
                      </a:pPr>
                      <a:endParaRPr lang="en-US" sz="1800" dirty="0"/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 Maintenance of manufacturing systems</a:t>
                      </a: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Hierarchical Temporal Memory(HTM) (Neuroscience)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 estimation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extLst>
                  <a:ext uri="{0D108BD9-81ED-4DB2-BD59-A6C34878D82A}">
                    <a16:rowId xmlns:a16="http://schemas.microsoft.com/office/drawing/2014/main" val="3306357009"/>
                  </a:ext>
                </a:extLst>
              </a:tr>
            </a:tbl>
          </a:graphicData>
        </a:graphic>
      </p:graphicFrame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2D6B1ADA-735B-F411-26F2-9CF5E5C1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042" y="51142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0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DFD7CD-05F3-EF80-410D-0A2E46319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950863"/>
              </p:ext>
            </p:extLst>
          </p:nvPr>
        </p:nvGraphicFramePr>
        <p:xfrm>
          <a:off x="51486" y="1009134"/>
          <a:ext cx="12029053" cy="565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38">
                  <a:extLst>
                    <a:ext uri="{9D8B030D-6E8A-4147-A177-3AD203B41FA5}">
                      <a16:colId xmlns:a16="http://schemas.microsoft.com/office/drawing/2014/main" val="2586915959"/>
                    </a:ext>
                  </a:extLst>
                </a:gridCol>
                <a:gridCol w="4216743">
                  <a:extLst>
                    <a:ext uri="{9D8B030D-6E8A-4147-A177-3AD203B41FA5}">
                      <a16:colId xmlns:a16="http://schemas.microsoft.com/office/drawing/2014/main" val="2025669661"/>
                    </a:ext>
                  </a:extLst>
                </a:gridCol>
                <a:gridCol w="2795715">
                  <a:extLst>
                    <a:ext uri="{9D8B030D-6E8A-4147-A177-3AD203B41FA5}">
                      <a16:colId xmlns:a16="http://schemas.microsoft.com/office/drawing/2014/main" val="3978850773"/>
                    </a:ext>
                  </a:extLst>
                </a:gridCol>
                <a:gridCol w="2177878">
                  <a:extLst>
                    <a:ext uri="{9D8B030D-6E8A-4147-A177-3AD203B41FA5}">
                      <a16:colId xmlns:a16="http://schemas.microsoft.com/office/drawing/2014/main" val="1852773302"/>
                    </a:ext>
                  </a:extLst>
                </a:gridCol>
                <a:gridCol w="1854879">
                  <a:extLst>
                    <a:ext uri="{9D8B030D-6E8A-4147-A177-3AD203B41FA5}">
                      <a16:colId xmlns:a16="http://schemas.microsoft.com/office/drawing/2014/main" val="1598799553"/>
                    </a:ext>
                  </a:extLst>
                </a:gridCol>
              </a:tblGrid>
              <a:tr h="6950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TITLE/AUTHOR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DONE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USED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93" marR="70693" marT="35346" marB="35346"/>
                </a:tc>
                <a:extLst>
                  <a:ext uri="{0D108BD9-81ED-4DB2-BD59-A6C34878D82A}">
                    <a16:rowId xmlns:a16="http://schemas.microsoft.com/office/drawing/2014/main" val="2516195158"/>
                  </a:ext>
                </a:extLst>
              </a:tr>
              <a:tr h="2146986"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</a:p>
                  </a:txBody>
                  <a:tcPr marL="96510" marR="96510" marT="48255" marB="4825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Y. L.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Karnavas,et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al., "</a:t>
                      </a:r>
                      <a:r>
                        <a:rPr lang="en-US" sz="1800" b="0" i="1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A Multi-Scale Deep Learning Attention-based Feature Method for Rolling Elements Bearing Fault Detection in Industrial Motor Drives," 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2021 10th International Conference on Modern Circuits and Systems Technologies (MOCAST), Thessaloniki, Greece, 2021.</a:t>
                      </a:r>
                      <a:endParaRPr lang="en-US" sz="1800" dirty="0"/>
                    </a:p>
                  </a:txBody>
                  <a:tcPr marL="96510" marR="96510" marT="48255" marB="4825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Rolling bearings fault detection in industrial motor drives.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96510" marR="96510" marT="48255" marB="4825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Multi-scale dense</a:t>
                      </a:r>
                      <a:endParaRPr lang="en-US" sz="18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convolutional blocks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96510" marR="96510" marT="48255" marB="4825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Can't deal with more complex multi-scale architectures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96510" marR="96510" marT="48255" marB="48255"/>
                </a:tc>
                <a:extLst>
                  <a:ext uri="{0D108BD9-81ED-4DB2-BD59-A6C34878D82A}">
                    <a16:rowId xmlns:a16="http://schemas.microsoft.com/office/drawing/2014/main" val="4079392017"/>
                  </a:ext>
                </a:extLst>
              </a:tr>
              <a:tr h="28136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dirty="0"/>
                        <a:t>4</a:t>
                      </a:r>
                    </a:p>
                  </a:txBody>
                  <a:tcPr marL="96509" marR="96509" marT="48254" marB="48254"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J. -H. Han, et al., "</a:t>
                      </a:r>
                      <a:r>
                        <a:rPr lang="en-US" sz="1800" b="0" i="1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Motor Fault Diagnosis Using CNN Based Deep Learning Algorithm Considering Motor Rotating Speed,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" 2019 IEEE 6th International Conference on Industrial Engineering and Applications (ICIEA), Tokyo, Japan, 2019.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6509" marR="96509" marT="48254" marB="4825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/>
                        </a:rPr>
                        <a:t>Done Motor fault diagnosis considering the speed of the motor.</a:t>
                      </a:r>
                    </a:p>
                  </a:txBody>
                  <a:tcPr marL="96509" marR="96509" marT="48254" marB="4825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Simplified CNN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96509" marR="96509" marT="48254" marB="48254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The number of training data was limited to</a:t>
                      </a:r>
                      <a:endParaRPr lang="en-US" sz="18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prove the results of the experiment.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 marL="96509" marR="96509" marT="48254" marB="48254"/>
                </a:tc>
                <a:extLst>
                  <a:ext uri="{0D108BD9-81ED-4DB2-BD59-A6C34878D82A}">
                    <a16:rowId xmlns:a16="http://schemas.microsoft.com/office/drawing/2014/main" val="3162300345"/>
                  </a:ext>
                </a:extLst>
              </a:tr>
            </a:tbl>
          </a:graphicData>
        </a:graphic>
      </p:graphicFrame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440985EC-76DD-8C52-B299-3F24E20A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042" y="51142"/>
            <a:ext cx="2990335" cy="9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907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2A1C32"/>
      </a:dk2>
      <a:lt2>
        <a:srgbClr val="F0F3F3"/>
      </a:lt2>
      <a:accent1>
        <a:srgbClr val="C34D57"/>
      </a:accent1>
      <a:accent2>
        <a:srgbClr val="B13B76"/>
      </a:accent2>
      <a:accent3>
        <a:srgbClr val="C34DBA"/>
      </a:accent3>
      <a:accent4>
        <a:srgbClr val="8A3BB1"/>
      </a:accent4>
      <a:accent5>
        <a:srgbClr val="6A4DC3"/>
      </a:accent5>
      <a:accent6>
        <a:srgbClr val="3B4FB1"/>
      </a:accent6>
      <a:hlink>
        <a:srgbClr val="8253C5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47586</TotalTime>
  <Words>2227</Words>
  <Application>Microsoft Office PowerPoint</Application>
  <PresentationFormat>Widescreen</PresentationFormat>
  <Paragraphs>214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Arial,Sans-Serif</vt:lpstr>
      <vt:lpstr>Avenir Next LT Pro</vt:lpstr>
      <vt:lpstr>Bahnschrift</vt:lpstr>
      <vt:lpstr>Calibri</vt:lpstr>
      <vt:lpstr>Inter</vt:lpstr>
      <vt:lpstr>Segoe UI</vt:lpstr>
      <vt:lpstr>Times New Roman</vt:lpstr>
      <vt:lpstr>Wingdings</vt:lpstr>
      <vt:lpstr>MatrixVTI</vt:lpstr>
      <vt:lpstr>PREDICTIVE MAINTENANCE OF ELECTRIC MACHINES USING DEEP LEARNING</vt:lpstr>
      <vt:lpstr>CONTENT</vt:lpstr>
      <vt:lpstr>INTRODUCTION</vt:lpstr>
      <vt:lpstr>BACKGROUND</vt:lpstr>
      <vt:lpstr>PowerPoint Presentation</vt:lpstr>
      <vt:lpstr>PowerPoint Presentation</vt:lpstr>
      <vt:lpstr>OBJECTIVE</vt:lpstr>
      <vt:lpstr>LITERATURE REVIEW</vt:lpstr>
      <vt:lpstr>PowerPoint Presentation</vt:lpstr>
      <vt:lpstr>PowerPoint Presentation</vt:lpstr>
      <vt:lpstr>PowerPoint Presentation</vt:lpstr>
      <vt:lpstr>DATASET</vt:lpstr>
      <vt:lpstr>Measurement Setup</vt:lpstr>
      <vt:lpstr>Deep Learning Models for Predictive Maintenance</vt:lpstr>
      <vt:lpstr>The Transformer Architecture</vt:lpstr>
      <vt:lpstr>BERT MODEL</vt:lpstr>
      <vt:lpstr>PowerPoint Presentation</vt:lpstr>
      <vt:lpstr>PowerPoint Presentation</vt:lpstr>
      <vt:lpstr>How to Implement BERT  </vt:lpstr>
      <vt:lpstr>DATA PREPROCESSING</vt:lpstr>
      <vt:lpstr>Training</vt:lpstr>
      <vt:lpstr>Performance Evaluation</vt:lpstr>
      <vt:lpstr>PowerPoint Presentation</vt:lpstr>
      <vt:lpstr>PowerPoint Presentation</vt:lpstr>
      <vt:lpstr>Results and Discussion</vt:lpstr>
      <vt:lpstr>PowerPoint Presentation</vt:lpstr>
      <vt:lpstr>PowerPoint Presentation</vt:lpstr>
      <vt:lpstr>PowerPoint Presentation</vt:lpstr>
      <vt:lpstr>Dataset Plots</vt:lpstr>
      <vt:lpstr>PowerPoint Presentation</vt:lpstr>
      <vt:lpstr>PowerPoint Presentation</vt:lpstr>
      <vt:lpstr>PowerPoint Presentation</vt:lpstr>
      <vt:lpstr>PowerPoint Presentation</vt:lpstr>
      <vt:lpstr>Comparison with Existing Work.</vt:lpstr>
      <vt:lpstr>Previous Year Work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 Ranjan</dc:creator>
  <cp:lastModifiedBy>APOORV RANJAN</cp:lastModifiedBy>
  <cp:revision>946</cp:revision>
  <dcterms:created xsi:type="dcterms:W3CDTF">2023-12-06T11:34:13Z</dcterms:created>
  <dcterms:modified xsi:type="dcterms:W3CDTF">2024-07-03T22:30:35Z</dcterms:modified>
</cp:coreProperties>
</file>