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9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59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4533-13CE-7518-210B-988FB1EC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7A65-3786-F48F-5E30-06ED08B74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1005C-3271-1404-0FE7-943FC662B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8E66-5961-7817-6812-A5A8C6AE3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CFE0-453E-8AC1-13E1-3C6C2993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36CB8-0C6D-B216-4AFA-B77B6BD8C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AFB62-0A73-3551-81A5-CC03E62E9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D58B4-9A44-77BC-6B13-B19CE34F7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36B1-C012-0DA5-48EB-D1CB34D5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226165-C2CE-A17A-6095-3F16EBBDD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803867-1AE8-CD6A-2A8D-4126A594A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00A0-9AE9-ABAB-BD29-C4D9A04D6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6034" y="383182"/>
            <a:ext cx="12703692" cy="1036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ea typeface="Inter Bold"/>
                <a:cs typeface="Inter Bold" pitchFamily="34" charset="-120"/>
              </a:rPr>
              <a:t>Project </a:t>
            </a: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Catalyst</a:t>
            </a:r>
            <a:r>
              <a:rPr lang="en-US" sz="3300" b="1" dirty="0">
                <a:solidFill>
                  <a:srgbClr val="000000"/>
                </a:solidFill>
                <a:ea typeface="Inter Bold"/>
                <a:cs typeface="Inter Bold" pitchFamily="34" charset="-120"/>
              </a:rPr>
              <a:t>: Modernizing the Legacy Enterprise Platform</a:t>
            </a:r>
            <a:endParaRPr lang="en-US" sz="3300" b="1" dirty="0">
              <a:ea typeface="Inter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4369148" y="123839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Strategic Approach to Microservices, Cloud, and Agility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C3DC8-9ABA-41C8-44A9-91CEAA77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51" y="2281589"/>
            <a:ext cx="7095210" cy="4561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F32A5-4D19-0FF4-F7FF-BD6903033FE4}"/>
              </a:ext>
            </a:extLst>
          </p:cNvPr>
          <p:cNvSpPr txBox="1"/>
          <p:nvPr/>
        </p:nvSpPr>
        <p:spPr>
          <a:xfrm>
            <a:off x="637380" y="5459034"/>
            <a:ext cx="471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Presented By:  </a:t>
            </a:r>
            <a:r>
              <a:rPr lang="en-IN" sz="2400" i="1" dirty="0"/>
              <a:t>Ashish Ranjan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642" y="594479"/>
            <a:ext cx="9664065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Guiding Principles for Modernization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56642" y="1702475"/>
            <a:ext cx="13117116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transformation journey is anchored by key principles to ensure success: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6642" y="2615684"/>
            <a:ext cx="6450449" cy="1946196"/>
          </a:xfrm>
          <a:prstGeom prst="roundRect">
            <a:avLst>
              <a:gd name="adj" fmla="val 751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56642" y="2585204"/>
            <a:ext cx="6450449" cy="121920"/>
          </a:xfrm>
          <a:prstGeom prst="roundRect">
            <a:avLst>
              <a:gd name="adj" fmla="val 74484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3657540" y="2291477"/>
            <a:ext cx="648533" cy="648533"/>
          </a:xfrm>
          <a:prstGeom prst="roundRect">
            <a:avLst>
              <a:gd name="adj" fmla="val 140995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89" y="2453640"/>
            <a:ext cx="259437" cy="324207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03221" y="3156109"/>
            <a:ext cx="3419475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Incremental Strangulation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03221" y="3623548"/>
            <a:ext cx="5957292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Gradually breaking down the monolith into smaller, manageable microservices, reducing risk.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423190" y="2615684"/>
            <a:ext cx="6450568" cy="1946196"/>
          </a:xfrm>
          <a:prstGeom prst="roundRect">
            <a:avLst>
              <a:gd name="adj" fmla="val 751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423190" y="2585204"/>
            <a:ext cx="6450568" cy="121920"/>
          </a:xfrm>
          <a:prstGeom prst="roundRect">
            <a:avLst>
              <a:gd name="adj" fmla="val 74484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10324207" y="2291477"/>
            <a:ext cx="648533" cy="648533"/>
          </a:xfrm>
          <a:prstGeom prst="roundRect">
            <a:avLst>
              <a:gd name="adj" fmla="val 140995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755" y="2453640"/>
            <a:ext cx="259437" cy="324207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69768" y="3156109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API-First Design</a:t>
            </a:r>
            <a:endParaRPr lang="en-US" sz="2100" dirty="0"/>
          </a:p>
        </p:txBody>
      </p:sp>
      <p:sp>
        <p:nvSpPr>
          <p:cNvPr id="15" name="Text 11"/>
          <p:cNvSpPr/>
          <p:nvPr/>
        </p:nvSpPr>
        <p:spPr>
          <a:xfrm>
            <a:off x="7669768" y="3623548"/>
            <a:ext cx="5957411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services around clear, well-defined APIs to foster loose coupling and reusability.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756642" y="5102185"/>
            <a:ext cx="6450449" cy="1946196"/>
          </a:xfrm>
          <a:prstGeom prst="roundRect">
            <a:avLst>
              <a:gd name="adj" fmla="val 751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756642" y="5071705"/>
            <a:ext cx="6450449" cy="121920"/>
          </a:xfrm>
          <a:prstGeom prst="roundRect">
            <a:avLst>
              <a:gd name="adj" fmla="val 74484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3657540" y="4777978"/>
            <a:ext cx="648533" cy="648533"/>
          </a:xfrm>
          <a:prstGeom prst="roundRect">
            <a:avLst>
              <a:gd name="adj" fmla="val 140995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089" y="4940141"/>
            <a:ext cx="259437" cy="324207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03221" y="5642610"/>
            <a:ext cx="3187422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Automation Everywhere</a:t>
            </a:r>
            <a:endParaRPr lang="en-US" sz="2100" dirty="0"/>
          </a:p>
        </p:txBody>
      </p:sp>
      <p:sp>
        <p:nvSpPr>
          <p:cNvPr id="21" name="Text 16"/>
          <p:cNvSpPr/>
          <p:nvPr/>
        </p:nvSpPr>
        <p:spPr>
          <a:xfrm>
            <a:off x="1003221" y="6110049"/>
            <a:ext cx="5957292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Automating testing, deployment, and infrastructure to ensure speed and consistency.</a:t>
            </a:r>
            <a:endParaRPr lang="en-US" sz="1700" dirty="0"/>
          </a:p>
        </p:txBody>
      </p:sp>
      <p:sp>
        <p:nvSpPr>
          <p:cNvPr id="22" name="Shape 17"/>
          <p:cNvSpPr/>
          <p:nvPr/>
        </p:nvSpPr>
        <p:spPr>
          <a:xfrm>
            <a:off x="7423190" y="5102185"/>
            <a:ext cx="6450568" cy="1946196"/>
          </a:xfrm>
          <a:prstGeom prst="roundRect">
            <a:avLst>
              <a:gd name="adj" fmla="val 751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8"/>
          <p:cNvSpPr/>
          <p:nvPr/>
        </p:nvSpPr>
        <p:spPr>
          <a:xfrm>
            <a:off x="7423190" y="5071705"/>
            <a:ext cx="6450568" cy="121920"/>
          </a:xfrm>
          <a:prstGeom prst="roundRect">
            <a:avLst>
              <a:gd name="adj" fmla="val 74484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Shape 19"/>
          <p:cNvSpPr/>
          <p:nvPr/>
        </p:nvSpPr>
        <p:spPr>
          <a:xfrm>
            <a:off x="10324207" y="4777978"/>
            <a:ext cx="648533" cy="648533"/>
          </a:xfrm>
          <a:prstGeom prst="roundRect">
            <a:avLst>
              <a:gd name="adj" fmla="val 140995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8755" y="4940141"/>
            <a:ext cx="259437" cy="324207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69768" y="5642610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Continuous Delivery</a:t>
            </a:r>
            <a:endParaRPr lang="en-US" sz="2100" dirty="0"/>
          </a:p>
        </p:txBody>
      </p:sp>
      <p:sp>
        <p:nvSpPr>
          <p:cNvPr id="27" name="Text 21"/>
          <p:cNvSpPr/>
          <p:nvPr/>
        </p:nvSpPr>
        <p:spPr>
          <a:xfrm>
            <a:off x="7669768" y="6110049"/>
            <a:ext cx="5957411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Enabling frequent, reliable releases to accelerate feature delivery and feedback cycles.</a:t>
            </a:r>
            <a:endParaRPr lang="en-US" sz="1700" dirty="0"/>
          </a:p>
        </p:txBody>
      </p:sp>
      <p:sp>
        <p:nvSpPr>
          <p:cNvPr id="28" name="Text 22"/>
          <p:cNvSpPr/>
          <p:nvPr/>
        </p:nvSpPr>
        <p:spPr>
          <a:xfrm>
            <a:off x="756642" y="7291507"/>
            <a:ext cx="13117116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principles will guide every decision, ensuring a smooth, efficient, and successful modernization.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570905"/>
            <a:ext cx="10548699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Developer Enablement &amp; Talent Attraction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6519" y="1681707"/>
            <a:ext cx="7019568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Modernizing our platform isn't just about technology; it's about empowering our teams and attracting top-tier talent. A modern stack and clear ownership foster a vibrant, productive engineering culture.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26519" y="2901077"/>
            <a:ext cx="7019568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Increased Autonomy: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Small, cross-functional teams owning their services from design to deployment.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26519" y="3788263"/>
            <a:ext cx="7019568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Faster Feedback Loops: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Quicker iterations mean developers see the impact of their work sooner.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26519" y="4707255"/>
            <a:ext cx="7019568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Skill Development: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Exposure to cutting-edge cloud technologies and architectural patterns.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19018" y="5630525"/>
            <a:ext cx="7019568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Reduced Technical Debt: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Opportunities to refactor and build clean, maintainable codebases.</a:t>
            </a:r>
            <a:endParaRPr lang="en-US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199" y="1627040"/>
            <a:ext cx="5651183" cy="5651183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34021" y="7550349"/>
            <a:ext cx="13177361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cultural shift is crucial for long-term innovation and maintaining a competitive edge in the talent market.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270" y="765810"/>
            <a:ext cx="68051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Next Steps &amp; 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36996"/>
            <a:ext cx="4196358" cy="3137059"/>
          </a:xfrm>
          <a:prstGeom prst="roundRect">
            <a:avLst>
              <a:gd name="adj" fmla="val 303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824270" y="2667476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2721888" y="27911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51084" y="357473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Secure Executive Sponsorship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51084" y="44194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 on vision, budget, and a comprehensive timeline for the project.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2636996"/>
            <a:ext cx="4196358" cy="3137059"/>
          </a:xfrm>
          <a:prstGeom prst="roundRect">
            <a:avLst>
              <a:gd name="adj" fmla="val 303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Shape 7"/>
          <p:cNvSpPr/>
          <p:nvPr/>
        </p:nvSpPr>
        <p:spPr>
          <a:xfrm>
            <a:off x="5247442" y="2667476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145060" y="27911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474256" y="3574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Form Pilot Team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74256" y="4065151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Assemble a dedicated cross-functional squad to tackle the first service and data domain, building initial momentum.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2636996"/>
            <a:ext cx="4196358" cy="3137059"/>
          </a:xfrm>
          <a:prstGeom prst="roundRect">
            <a:avLst>
              <a:gd name="adj" fmla="val 303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Shape 12"/>
          <p:cNvSpPr/>
          <p:nvPr/>
        </p:nvSpPr>
        <p:spPr>
          <a:xfrm>
            <a:off x="9670613" y="2667476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11568232" y="27911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9897427" y="3574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Define MVP Scope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897427" y="4065151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the initial bounded context for strangulation and migration to ensure early value delivery and learning.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05231" y="62613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modernization is a journey, not a flip-the-switch project. Our incremental, phased approach minimizes risk, delivers value early, and builds momentum, ultimately creating a future-proof, agile, and scalable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6031" y="562752"/>
            <a:ext cx="11267737" cy="566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/>
                <a:ea typeface="Inter Bold"/>
                <a:cs typeface="Inter Bold" pitchFamily="34" charset="-120"/>
              </a:rPr>
              <a:t>Executive Summary: The Vision</a:t>
            </a:r>
            <a:endParaRPr lang="en-US" sz="3300" b="1" dirty="0">
              <a:latin typeface="Inter Bold"/>
              <a:ea typeface="Inter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426958" y="7913489"/>
            <a:ext cx="1525191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As-Is: Monolith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26958" y="8226028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current monolithic architecture is a single, tightly coupled application. This design leads to:</a:t>
            </a:r>
            <a:endParaRPr lang="en-US" sz="950" dirty="0"/>
          </a:p>
        </p:txBody>
      </p:sp>
      <p:sp>
        <p:nvSpPr>
          <p:cNvPr id="6" name="Text 3"/>
          <p:cNvSpPr/>
          <p:nvPr/>
        </p:nvSpPr>
        <p:spPr>
          <a:xfrm>
            <a:off x="426958" y="8531066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Slow development cycles</a:t>
            </a:r>
            <a:endParaRPr lang="en-US" sz="950" dirty="0"/>
          </a:p>
        </p:txBody>
      </p:sp>
      <p:sp>
        <p:nvSpPr>
          <p:cNvPr id="7" name="Text 4"/>
          <p:cNvSpPr/>
          <p:nvPr/>
        </p:nvSpPr>
        <p:spPr>
          <a:xfrm>
            <a:off x="426958" y="8768953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Difficulty scaling specific components</a:t>
            </a:r>
            <a:endParaRPr lang="en-US" sz="950" dirty="0"/>
          </a:p>
        </p:txBody>
      </p:sp>
      <p:sp>
        <p:nvSpPr>
          <p:cNvPr id="8" name="Text 5"/>
          <p:cNvSpPr/>
          <p:nvPr/>
        </p:nvSpPr>
        <p:spPr>
          <a:xfrm>
            <a:off x="426958" y="9006840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operational costs</a:t>
            </a:r>
            <a:endParaRPr lang="en-US" sz="950" dirty="0"/>
          </a:p>
        </p:txBody>
      </p:sp>
      <p:sp>
        <p:nvSpPr>
          <p:cNvPr id="9" name="Text 6"/>
          <p:cNvSpPr/>
          <p:nvPr/>
        </p:nvSpPr>
        <p:spPr>
          <a:xfrm>
            <a:off x="426958" y="9244727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in adopting new technologies</a:t>
            </a:r>
            <a:endParaRPr lang="en-US" sz="950" dirty="0"/>
          </a:p>
        </p:txBody>
      </p:sp>
      <p:sp>
        <p:nvSpPr>
          <p:cNvPr id="11" name="Text 7"/>
          <p:cNvSpPr/>
          <p:nvPr/>
        </p:nvSpPr>
        <p:spPr>
          <a:xfrm>
            <a:off x="7471648" y="7913489"/>
            <a:ext cx="1597104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To-Be: Microservices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7471648" y="8226028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transformation into a scalable, cloud-native microservices architecture will enable:</a:t>
            </a:r>
            <a:endParaRPr lang="en-US" sz="950" dirty="0"/>
          </a:p>
        </p:txBody>
      </p:sp>
      <p:sp>
        <p:nvSpPr>
          <p:cNvPr id="13" name="Text 9"/>
          <p:cNvSpPr/>
          <p:nvPr/>
        </p:nvSpPr>
        <p:spPr>
          <a:xfrm>
            <a:off x="7471648" y="8531066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Rapid, independent feature deployment</a:t>
            </a:r>
            <a:endParaRPr lang="en-US" sz="950" dirty="0"/>
          </a:p>
        </p:txBody>
      </p:sp>
      <p:sp>
        <p:nvSpPr>
          <p:cNvPr id="14" name="Text 10"/>
          <p:cNvSpPr/>
          <p:nvPr/>
        </p:nvSpPr>
        <p:spPr>
          <a:xfrm>
            <a:off x="7471648" y="8768953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Granular scalability and improved resilience</a:t>
            </a:r>
            <a:endParaRPr lang="en-US" sz="950" dirty="0"/>
          </a:p>
        </p:txBody>
      </p:sp>
      <p:sp>
        <p:nvSpPr>
          <p:cNvPr id="15" name="Text 11"/>
          <p:cNvSpPr/>
          <p:nvPr/>
        </p:nvSpPr>
        <p:spPr>
          <a:xfrm>
            <a:off x="7471648" y="9006840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reliance on expensive legacy hardware</a:t>
            </a:r>
            <a:endParaRPr lang="en-US" sz="950" dirty="0"/>
          </a:p>
        </p:txBody>
      </p:sp>
      <p:sp>
        <p:nvSpPr>
          <p:cNvPr id="16" name="Text 12"/>
          <p:cNvSpPr/>
          <p:nvPr/>
        </p:nvSpPr>
        <p:spPr>
          <a:xfrm>
            <a:off x="7471648" y="9244727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Attraction and retention of top engineering talent</a:t>
            </a:r>
            <a:endParaRPr lang="en-US" sz="950" dirty="0"/>
          </a:p>
        </p:txBody>
      </p:sp>
      <p:sp>
        <p:nvSpPr>
          <p:cNvPr id="17" name="Text 13"/>
          <p:cNvSpPr/>
          <p:nvPr/>
        </p:nvSpPr>
        <p:spPr>
          <a:xfrm>
            <a:off x="426958" y="9619774"/>
            <a:ext cx="1377648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De-risk, decouple, and accelerate our enterprise platform by adopting a modern, agile approach.</a:t>
            </a:r>
            <a:endParaRPr lang="en-US" sz="9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9CC5F-5E9F-761F-5C1B-2B6D57C20DE8}"/>
              </a:ext>
            </a:extLst>
          </p:cNvPr>
          <p:cNvSpPr txBox="1"/>
          <p:nvPr/>
        </p:nvSpPr>
        <p:spPr>
          <a:xfrm>
            <a:off x="836031" y="1535758"/>
            <a:ext cx="12182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Objective:</a:t>
            </a:r>
            <a:r>
              <a:rPr lang="en-US" sz="2800" dirty="0"/>
              <a:t> De-risk, decouple, and accelerate by transforming our monolithic legacy system into a scalable, cloud-native microservices architecture.</a:t>
            </a:r>
          </a:p>
          <a:p>
            <a:endParaRPr lang="en-US" sz="2800" dirty="0"/>
          </a:p>
          <a:p>
            <a:r>
              <a:rPr lang="en-US" sz="2800" b="1" dirty="0"/>
              <a:t>Key Drivers: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Agility &amp; Speed:</a:t>
            </a:r>
            <a:r>
              <a:rPr lang="en-US" sz="2800" dirty="0"/>
              <a:t> Enable independent, faster deployment of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Scalability &amp; Resilience:</a:t>
            </a:r>
            <a:r>
              <a:rPr lang="en-US" sz="2800" dirty="0"/>
              <a:t> Scale components independently; isolate failures.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Cost Optimization: </a:t>
            </a:r>
            <a:r>
              <a:rPr lang="en-US" sz="2800" dirty="0"/>
              <a:t>Reduce reliance on expensive legacy hardware &amp; licensing.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Developer Enablement: </a:t>
            </a:r>
            <a:r>
              <a:rPr lang="en-US" sz="2800" dirty="0"/>
              <a:t>Attract talent with modern stacks and clear ownership.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2800" b="1" dirty="0"/>
              <a:t>Guiding Principles:</a:t>
            </a:r>
            <a:r>
              <a:rPr lang="en-IN" sz="2800" dirty="0"/>
              <a:t> Incremental Strangulation, Automation, Continuous Delivery.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19AA1-53AC-B001-F0DB-DA1F078D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309CC52-CACC-98EB-E6D8-179D7EC342DD}"/>
              </a:ext>
            </a:extLst>
          </p:cNvPr>
          <p:cNvSpPr/>
          <p:nvPr/>
        </p:nvSpPr>
        <p:spPr>
          <a:xfrm>
            <a:off x="836031" y="367744"/>
            <a:ext cx="11267737" cy="671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sz="3300" b="1" dirty="0">
                <a:solidFill>
                  <a:srgbClr val="000000"/>
                </a:solidFill>
                <a:ea typeface="Inter Bold"/>
                <a:cs typeface="Inter Bold" pitchFamily="34" charset="-120"/>
              </a:rPr>
              <a:t>Target Architecture: Microservices</a:t>
            </a:r>
            <a:endParaRPr lang="en-US" sz="3300" b="1" dirty="0">
              <a:ea typeface="Inter Bold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340C03D7-0443-43BE-AFDB-088AAE5D19B4}"/>
              </a:ext>
            </a:extLst>
          </p:cNvPr>
          <p:cNvSpPr/>
          <p:nvPr/>
        </p:nvSpPr>
        <p:spPr>
          <a:xfrm>
            <a:off x="426958" y="9006840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endParaRPr lang="en-US" sz="9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C1C415CF-3DFC-0ADC-D67C-2AD4395C5FB3}"/>
              </a:ext>
            </a:extLst>
          </p:cNvPr>
          <p:cNvSpPr/>
          <p:nvPr/>
        </p:nvSpPr>
        <p:spPr>
          <a:xfrm>
            <a:off x="426958" y="9619774"/>
            <a:ext cx="1377648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De-risk, decouple, and accelerate our enterprise platform by adopting a modern, agile approach.</a:t>
            </a:r>
            <a:endParaRPr lang="en-US" sz="9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2478B-D31A-6519-3E7C-BBCC5D3CE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898" y="898109"/>
            <a:ext cx="7421011" cy="69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8FDC5-0F83-F222-CE35-A0E76CCB5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83F404-8F67-F1BA-89A5-4443BC087417}"/>
              </a:ext>
            </a:extLst>
          </p:cNvPr>
          <p:cNvSpPr/>
          <p:nvPr/>
        </p:nvSpPr>
        <p:spPr>
          <a:xfrm>
            <a:off x="836031" y="472860"/>
            <a:ext cx="11267737" cy="566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sz="3300" b="1" dirty="0">
                <a:solidFill>
                  <a:srgbClr val="000000"/>
                </a:solidFill>
                <a:ea typeface="Inter Bold"/>
                <a:cs typeface="Inter Bold" pitchFamily="34" charset="-120"/>
              </a:rPr>
              <a:t>Target Architecture: Microservices Ecosystem</a:t>
            </a:r>
            <a:endParaRPr lang="en-US" sz="3300" b="1" dirty="0">
              <a:ea typeface="Inter Bold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41F4C88-459E-7C55-9FD7-45D1E4C59ED9}"/>
              </a:ext>
            </a:extLst>
          </p:cNvPr>
          <p:cNvSpPr/>
          <p:nvPr/>
        </p:nvSpPr>
        <p:spPr>
          <a:xfrm>
            <a:off x="426958" y="9006840"/>
            <a:ext cx="673941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endParaRPr lang="en-US" sz="9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89E46BDD-766C-195F-02E7-C86485A42DB2}"/>
              </a:ext>
            </a:extLst>
          </p:cNvPr>
          <p:cNvSpPr/>
          <p:nvPr/>
        </p:nvSpPr>
        <p:spPr>
          <a:xfrm>
            <a:off x="426958" y="9619774"/>
            <a:ext cx="13776484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De-risk, decouple, and accelerate our enterprise platform by adopting a modern, agile approach.</a:t>
            </a:r>
            <a:endParaRPr lang="en-US" sz="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DD97D-0958-36DA-D03A-82794BB0A04C}"/>
              </a:ext>
            </a:extLst>
          </p:cNvPr>
          <p:cNvSpPr txBox="1"/>
          <p:nvPr/>
        </p:nvSpPr>
        <p:spPr>
          <a:xfrm>
            <a:off x="1296365" y="1701478"/>
            <a:ext cx="11713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Application Load Balancer and WAF:</a:t>
            </a:r>
            <a:r>
              <a:rPr lang="en-IN" sz="2400" dirty="0"/>
              <a:t> Single entry point for routing and security</a:t>
            </a:r>
          </a:p>
          <a:p>
            <a:endParaRPr lang="en-IN" sz="2400" dirty="0"/>
          </a:p>
          <a:p>
            <a:r>
              <a:rPr lang="en-IN" sz="2400" b="1" dirty="0"/>
              <a:t>Microservices Layer: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Runtime:</a:t>
            </a:r>
            <a:r>
              <a:rPr lang="en-IN" sz="2400" dirty="0"/>
              <a:t> 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Framework:</a:t>
            </a:r>
            <a:r>
              <a:rPr lang="en-IN" sz="2400" dirty="0"/>
              <a:t> </a:t>
            </a:r>
            <a:r>
              <a:rPr lang="en-IN" sz="2400" dirty="0" err="1"/>
              <a:t>NestJS</a:t>
            </a:r>
            <a:r>
              <a:rPr lang="en-IN" sz="2400" dirty="0"/>
              <a:t> &amp; Express (for simpler services).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Ownership:</a:t>
            </a:r>
            <a:r>
              <a:rPr lang="en-IN" sz="2400" dirty="0"/>
              <a:t> Cross-functional teams own full lifecycle of their services.</a:t>
            </a:r>
          </a:p>
          <a:p>
            <a:endParaRPr lang="en-IN" sz="2400" b="1" dirty="0"/>
          </a:p>
          <a:p>
            <a:r>
              <a:rPr lang="en-IN" sz="2400" b="1" dirty="0"/>
              <a:t>Cloud-Native Foundation: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Containerization:</a:t>
            </a:r>
            <a:r>
              <a:rPr lang="en-IN" sz="2400" dirty="0"/>
              <a:t> 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Orchestration:</a:t>
            </a:r>
            <a:r>
              <a:rPr lang="en-IN" sz="2400" dirty="0"/>
              <a:t> Kubernetes (EKS/AKS/GKE)</a:t>
            </a:r>
          </a:p>
        </p:txBody>
      </p:sp>
    </p:spTree>
    <p:extLst>
      <p:ext uri="{BB962C8B-B14F-4D97-AF65-F5344CB8AC3E}">
        <p14:creationId xmlns:p14="http://schemas.microsoft.com/office/powerpoint/2010/main" val="190716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193" y="467678"/>
            <a:ext cx="12391602" cy="531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/>
                <a:ea typeface="Inter Bold"/>
                <a:cs typeface="Inter Bold" pitchFamily="34" charset="-120"/>
              </a:rPr>
              <a:t>Data Migration Strategy Transition from Oracle: Phase 1</a:t>
            </a:r>
            <a:endParaRPr lang="en-US" sz="3300" dirty="0">
              <a:latin typeface="Inter Bold"/>
              <a:ea typeface="Inter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2165678" y="4642372"/>
            <a:ext cx="3715503" cy="37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Cutover &amp; Decommission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165678" y="3325261"/>
            <a:ext cx="3422765" cy="37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Dual-Write &amp; Validation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165678" y="1994710"/>
            <a:ext cx="4294889" cy="37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Assessment &amp; CDC Mirroring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95193" y="5405193"/>
            <a:ext cx="17002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595193" y="6665000"/>
            <a:ext cx="43666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1" name="Text 8"/>
          <p:cNvSpPr/>
          <p:nvPr/>
        </p:nvSpPr>
        <p:spPr>
          <a:xfrm>
            <a:off x="5131832" y="5900380"/>
            <a:ext cx="17002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9668470" y="5900380"/>
            <a:ext cx="17002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6E9F8-7369-1AA9-F156-41D768E62ED5}"/>
              </a:ext>
            </a:extLst>
          </p:cNvPr>
          <p:cNvSpPr txBox="1"/>
          <p:nvPr/>
        </p:nvSpPr>
        <p:spPr>
          <a:xfrm>
            <a:off x="595192" y="1455821"/>
            <a:ext cx="133373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en-US" sz="20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Phase 1: Assessment and Prep-work:</a:t>
            </a:r>
          </a:p>
          <a:p>
            <a:pPr>
              <a:lnSpc>
                <a:spcPts val="2050"/>
              </a:lnSpc>
            </a:pPr>
            <a:endParaRPr lang="en-US" sz="2000" b="1" dirty="0">
              <a:solidFill>
                <a:srgbClr val="272525"/>
              </a:solidFill>
              <a:ea typeface="Inter Bold" pitchFamily="34" charset="-122"/>
              <a:cs typeface="Inter Bold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the existing Oracle database schema, including tables, views, stored procedures, functions, triggers, and packages. Some Oracle-specific features and data types that may not have direct equivalents in PostgreSQL (e.g., PL/SQL)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Convert Oracle DDL to PostgreSQL-compatible DDL. </a:t>
            </a:r>
            <a:r>
              <a:rPr lang="en-US" sz="2000" dirty="0"/>
              <a:t>Tools like Ora2Pg or AWS Schema Conversion Tool (SCT) can automate a significant portion of this process. For complex or highly customized procedures, manual rewriting may be necessary.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case of migration to MongoDB check for commercial Automated tools like studio3t. Check potential for denormalization in MongoDB. Complex transformations may need to develop custom Extract, Transform, Load (ETL)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Prepare CDC 3</a:t>
            </a:r>
            <a:r>
              <a:rPr lang="en-US" sz="2000" baseline="30000" dirty="0"/>
              <a:t>rd</a:t>
            </a:r>
            <a:r>
              <a:rPr lang="en-US" sz="2000" dirty="0"/>
              <a:t> party tools like </a:t>
            </a:r>
            <a:r>
              <a:rPr lang="en-IN" sz="2000" dirty="0" err="1"/>
              <a:t>Debezium</a:t>
            </a:r>
            <a:r>
              <a:rPr lang="en-IN" sz="2000" dirty="0"/>
              <a:t> for 1-way and both ways replication </a:t>
            </a:r>
            <a:r>
              <a:rPr lang="en-US" sz="2000" dirty="0"/>
              <a:t>or write own CDC scripts using RDBMs native CDC capabilities (and </a:t>
            </a:r>
            <a:r>
              <a:rPr lang="en-IN" sz="2000" dirty="0"/>
              <a:t>MongoDB Change Streams) and Kafka pipelines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3B585-5720-C194-C187-7B05B500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9E4F6FF-A97D-E1D2-6C02-DF155A47E4C0}"/>
              </a:ext>
            </a:extLst>
          </p:cNvPr>
          <p:cNvSpPr/>
          <p:nvPr/>
        </p:nvSpPr>
        <p:spPr>
          <a:xfrm>
            <a:off x="595193" y="467678"/>
            <a:ext cx="13337374" cy="531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/>
                <a:ea typeface="Inter Bold" pitchFamily="34" charset="-122"/>
                <a:cs typeface="Inter Bold" pitchFamily="34" charset="-120"/>
              </a:rPr>
              <a:t>Data Migration Strategy Transition from Oracle: Phase 2, 3, 4 </a:t>
            </a:r>
            <a:endParaRPr lang="en-US" sz="3300" b="1" dirty="0">
              <a:latin typeface="Inter Bold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7942DAC-8185-3CB1-60ED-68DF802715BC}"/>
              </a:ext>
            </a:extLst>
          </p:cNvPr>
          <p:cNvSpPr/>
          <p:nvPr/>
        </p:nvSpPr>
        <p:spPr>
          <a:xfrm>
            <a:off x="2165678" y="4642372"/>
            <a:ext cx="3715503" cy="37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Cutover &amp; Decommission</a:t>
            </a:r>
            <a:endParaRPr lang="en-US" sz="13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FF63542-D19B-F37E-EDB1-55F5B6045D15}"/>
              </a:ext>
            </a:extLst>
          </p:cNvPr>
          <p:cNvSpPr/>
          <p:nvPr/>
        </p:nvSpPr>
        <p:spPr>
          <a:xfrm>
            <a:off x="2165678" y="3325261"/>
            <a:ext cx="3422765" cy="37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Dual-Write &amp; Validation</a:t>
            </a:r>
            <a:endParaRPr lang="en-US" sz="13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94D4B13-F4C4-8769-3D05-638B84F02326}"/>
              </a:ext>
            </a:extLst>
          </p:cNvPr>
          <p:cNvSpPr/>
          <p:nvPr/>
        </p:nvSpPr>
        <p:spPr>
          <a:xfrm>
            <a:off x="2165678" y="1994710"/>
            <a:ext cx="4294889" cy="37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Assessment &amp; CDC Mirroring</a:t>
            </a:r>
            <a:endParaRPr lang="en-US" sz="13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C9C5419-94F0-E254-3A8A-6EF1731DAE72}"/>
              </a:ext>
            </a:extLst>
          </p:cNvPr>
          <p:cNvSpPr/>
          <p:nvPr/>
        </p:nvSpPr>
        <p:spPr>
          <a:xfrm>
            <a:off x="595193" y="5405193"/>
            <a:ext cx="17002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108EBD9-BF52-EFF8-742A-0A419459D4CB}"/>
              </a:ext>
            </a:extLst>
          </p:cNvPr>
          <p:cNvSpPr/>
          <p:nvPr/>
        </p:nvSpPr>
        <p:spPr>
          <a:xfrm>
            <a:off x="680203" y="5829833"/>
            <a:ext cx="1251910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Phase 4(Final): </a:t>
            </a:r>
            <a:r>
              <a:rPr lang="en-US" b="1" dirty="0">
                <a:solidFill>
                  <a:srgbClr val="272525"/>
                </a:solidFill>
                <a:ea typeface="Inter Bold" pitchFamily="34" charset="-122"/>
              </a:rPr>
              <a:t>Cutover</a:t>
            </a:r>
            <a:r>
              <a:rPr lang="en-US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 &amp; Decommission</a:t>
            </a:r>
          </a:p>
          <a:p>
            <a:pPr>
              <a:lnSpc>
                <a:spcPts val="2050"/>
              </a:lnSpc>
            </a:pPr>
            <a:endParaRPr lang="en-US" b="1" dirty="0">
              <a:solidFill>
                <a:srgbClr val="272525"/>
              </a:solidFill>
              <a:ea typeface="Inter Bold" pitchFamily="34" charset="-122"/>
              <a:cs typeface="Inter Bold" pitchFamily="34" charset="-120"/>
            </a:endParaRPr>
          </a:p>
          <a:p>
            <a:pPr marL="265113" indent="-265113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All read traffic will be redirected to the new database. </a:t>
            </a:r>
          </a:p>
          <a:p>
            <a:pPr marL="265113" indent="-265113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Once stability is confirmed, writes to </a:t>
            </a:r>
            <a:r>
              <a:rPr lang="en-US" dirty="0"/>
              <a:t>Oracle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will cease, and the legacy database will be decommissioned</a:t>
            </a:r>
            <a:endParaRPr lang="en-US" dirty="0"/>
          </a:p>
          <a:p>
            <a:pPr>
              <a:lnSpc>
                <a:spcPts val="2050"/>
              </a:lnSpc>
            </a:pPr>
            <a:endParaRPr lang="en-US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223CF7B8-5F39-1554-9ACB-59F13ACAEFD4}"/>
              </a:ext>
            </a:extLst>
          </p:cNvPr>
          <p:cNvSpPr/>
          <p:nvPr/>
        </p:nvSpPr>
        <p:spPr>
          <a:xfrm>
            <a:off x="9668470" y="6297216"/>
            <a:ext cx="3559135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6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4CB14-C7D8-6655-3E0E-6D85AFCFEF20}"/>
              </a:ext>
            </a:extLst>
          </p:cNvPr>
          <p:cNvSpPr txBox="1"/>
          <p:nvPr/>
        </p:nvSpPr>
        <p:spPr>
          <a:xfrm>
            <a:off x="595192" y="1455821"/>
            <a:ext cx="1333737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en-US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Phase 2: Bulk Data migration and Replication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272525"/>
              </a:solidFill>
              <a:ea typeface="Inter Bold" pitchFamily="34" charset="-122"/>
            </a:endParaRPr>
          </a:p>
          <a:p>
            <a:pPr marL="285750" indent="-285750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US" dirty="0"/>
              <a:t>Run bulk data migration tools and custom migration scripts prepared in phase 1 during a maintenance window or low traffic hours.</a:t>
            </a:r>
          </a:p>
          <a:p>
            <a:pPr marL="285750" indent="-285750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IN" dirty="0"/>
              <a:t>Check data integrity </a:t>
            </a:r>
            <a:r>
              <a:rPr lang="en-US" dirty="0"/>
              <a:t>of migrated data including intended </a:t>
            </a:r>
            <a:r>
              <a:rPr lang="en-IN" dirty="0"/>
              <a:t>data transformations completeness.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complete Test Automation and Load Test using new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 if any further performance tuning needed.</a:t>
            </a:r>
          </a:p>
          <a:p>
            <a:pPr marL="285750" indent="-285750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IN" dirty="0">
                <a:ea typeface="Inter Bold"/>
              </a:rPr>
              <a:t>Drop</a:t>
            </a:r>
            <a:r>
              <a:rPr lang="en-IN" dirty="0"/>
              <a:t> migrated data and re-run the migration with latest data from Source.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AD05F-C2CB-1F6A-4C13-DFEC6EAEFF6D}"/>
              </a:ext>
            </a:extLst>
          </p:cNvPr>
          <p:cNvSpPr txBox="1"/>
          <p:nvPr/>
        </p:nvSpPr>
        <p:spPr>
          <a:xfrm>
            <a:off x="595193" y="3959302"/>
            <a:ext cx="1333737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en-US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Phase 3: Two-Way Write &amp; Validation</a:t>
            </a:r>
          </a:p>
          <a:p>
            <a:pPr>
              <a:lnSpc>
                <a:spcPts val="2050"/>
              </a:lnSpc>
              <a:tabLst>
                <a:tab pos="722313" algn="l"/>
              </a:tabLst>
            </a:pPr>
            <a:endParaRPr lang="en-US" dirty="0"/>
          </a:p>
          <a:p>
            <a:pPr marL="285750" indent="-285750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IN" dirty="0"/>
              <a:t>Start 2-way replication using CDC and test replicated data sanity both ways.</a:t>
            </a:r>
          </a:p>
          <a:p>
            <a:pPr marL="285750" indent="-285750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IN" dirty="0"/>
              <a:t>Application instances start using both old and new databases.</a:t>
            </a:r>
          </a:p>
          <a:p>
            <a:pPr marL="285750" indent="-285750">
              <a:lnSpc>
                <a:spcPts val="205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Automated scripts will continuously validate data consistency.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29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5202" y="507980"/>
            <a:ext cx="12846606" cy="593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/>
                <a:ea typeface="Inter Bold"/>
                <a:cs typeface="Inter Bold" pitchFamily="34" charset="-120"/>
              </a:rPr>
              <a:t>Testing &amp; Quality Assurance: Comprehensive Coverage</a:t>
            </a:r>
            <a:endParaRPr lang="en-US" sz="3300" b="1" dirty="0">
              <a:latin typeface="Inter Bold"/>
              <a:ea typeface="Inter Bold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5202" y="1660148"/>
            <a:ext cx="13299996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Achieving high quality in a microservices environment requires a robust, multi-layered testing strategy.</a:t>
            </a: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665202" y="2413397"/>
            <a:ext cx="95012" cy="95012"/>
          </a:xfrm>
          <a:prstGeom prst="roundRect">
            <a:avLst>
              <a:gd name="adj" fmla="val 48120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950238" y="2312432"/>
            <a:ext cx="2843213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Unit/Component Testing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950238" y="2723436"/>
            <a:ext cx="13014960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Mandatory for each microservice using frameworks like Jest or Mocha.</a:t>
            </a: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665202" y="3508772"/>
            <a:ext cx="95012" cy="95012"/>
          </a:xfrm>
          <a:prstGeom prst="roundRect">
            <a:avLst>
              <a:gd name="adj" fmla="val 48120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950238" y="3407807"/>
            <a:ext cx="2376011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Contract Testing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950238" y="3818811"/>
            <a:ext cx="13014960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Using tools like Pact to ensure compatibility between microservices, reducing brittle integration tests.</a:t>
            </a: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665202" y="4604147"/>
            <a:ext cx="95012" cy="95012"/>
          </a:xfrm>
          <a:prstGeom prst="roundRect">
            <a:avLst>
              <a:gd name="adj" fmla="val 48120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950238" y="4503182"/>
            <a:ext cx="2376011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Integration Testing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950238" y="4914186"/>
            <a:ext cx="13014960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Validating 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</a:rPr>
              <a:t>interactions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between services and databases.</a:t>
            </a: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665202" y="5699522"/>
            <a:ext cx="95012" cy="95012"/>
          </a:xfrm>
          <a:prstGeom prst="roundRect">
            <a:avLst>
              <a:gd name="adj" fmla="val 48120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50238" y="5598557"/>
            <a:ext cx="3274338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Performance &amp; Load Testing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950238" y="6009561"/>
            <a:ext cx="13014960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Baselining the monolith and systematically testing each new service and the entire platform under load using tools like </a:t>
            </a:r>
            <a:r>
              <a:rPr lang="en-IN" dirty="0"/>
              <a:t>JMeter</a:t>
            </a: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665202" y="6794897"/>
            <a:ext cx="95012" cy="95012"/>
          </a:xfrm>
          <a:prstGeom prst="roundRect">
            <a:avLst>
              <a:gd name="adj" fmla="val 48120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5"/>
          <p:cNvSpPr/>
          <p:nvPr/>
        </p:nvSpPr>
        <p:spPr>
          <a:xfrm>
            <a:off x="950238" y="6693932"/>
            <a:ext cx="2783086" cy="297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Blue-Green Deployment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950238" y="7104936"/>
            <a:ext cx="13014960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Testing new versions with live traffic before full cutover, enabling instant rollback for safety.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64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9371" y="3193971"/>
            <a:ext cx="11964948" cy="606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Rollout &amp; Cutover Plan: Dual-Run for Minimum Risk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79371" y="4091702"/>
            <a:ext cx="13271659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critical transactional services, we will implement a dual-run strategy, running both new and old systems in parallel for a defined period.</a:t>
            </a:r>
            <a:endParaRPr lang="en-US" dirty="0"/>
          </a:p>
        </p:txBody>
      </p:sp>
      <p:sp>
        <p:nvSpPr>
          <p:cNvPr id="5" name="Shape 2"/>
          <p:cNvSpPr/>
          <p:nvPr/>
        </p:nvSpPr>
        <p:spPr>
          <a:xfrm>
            <a:off x="679371" y="4620578"/>
            <a:ext cx="4294465" cy="2841546"/>
          </a:xfrm>
          <a:prstGeom prst="roundRect">
            <a:avLst>
              <a:gd name="adj" fmla="val 28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881063" y="4822269"/>
            <a:ext cx="582335" cy="582335"/>
          </a:xfrm>
          <a:prstGeom prst="roundRect">
            <a:avLst>
              <a:gd name="adj" fmla="val 1570073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02" y="4949666"/>
            <a:ext cx="262057" cy="32754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81063" y="5598676"/>
            <a:ext cx="2426494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Traffic Shadowing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881063" y="6018371"/>
            <a:ext cx="3891082" cy="1242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Mirroring production traffic to the new system allows us to validate performance and functionality without impacting live users.</a:t>
            </a:r>
            <a:endParaRPr lang="en-US" sz="1500" dirty="0"/>
          </a:p>
        </p:txBody>
      </p:sp>
      <p:sp>
        <p:nvSpPr>
          <p:cNvPr id="10" name="Shape 6"/>
          <p:cNvSpPr/>
          <p:nvPr/>
        </p:nvSpPr>
        <p:spPr>
          <a:xfrm>
            <a:off x="5167908" y="4620578"/>
            <a:ext cx="4294465" cy="2841546"/>
          </a:xfrm>
          <a:prstGeom prst="roundRect">
            <a:avLst>
              <a:gd name="adj" fmla="val 28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Shape 7"/>
          <p:cNvSpPr/>
          <p:nvPr/>
        </p:nvSpPr>
        <p:spPr>
          <a:xfrm>
            <a:off x="5369600" y="4822269"/>
            <a:ext cx="582335" cy="582335"/>
          </a:xfrm>
          <a:prstGeom prst="roundRect">
            <a:avLst>
              <a:gd name="adj" fmla="val 1570073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739" y="4949666"/>
            <a:ext cx="262057" cy="32754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369600" y="5598676"/>
            <a:ext cx="2426494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Phased Cutover</a:t>
            </a:r>
            <a:endParaRPr lang="en-US" sz="1900" dirty="0"/>
          </a:p>
        </p:txBody>
      </p:sp>
      <p:sp>
        <p:nvSpPr>
          <p:cNvPr id="14" name="Text 9"/>
          <p:cNvSpPr/>
          <p:nvPr/>
        </p:nvSpPr>
        <p:spPr>
          <a:xfrm>
            <a:off x="5369600" y="6018371"/>
            <a:ext cx="3891082" cy="1242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Beginning with an internal Pilot, progressing to a Canary Release (e.g., 5% &gt; 25% &gt; 50% traffic), and finally Full Rollout (100% traffic shift).</a:t>
            </a:r>
            <a:endParaRPr lang="en-US" sz="1500" dirty="0"/>
          </a:p>
        </p:txBody>
      </p:sp>
      <p:sp>
        <p:nvSpPr>
          <p:cNvPr id="15" name="Shape 10"/>
          <p:cNvSpPr/>
          <p:nvPr/>
        </p:nvSpPr>
        <p:spPr>
          <a:xfrm>
            <a:off x="9656445" y="4620578"/>
            <a:ext cx="4294465" cy="2841546"/>
          </a:xfrm>
          <a:prstGeom prst="roundRect">
            <a:avLst>
              <a:gd name="adj" fmla="val 28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Shape 11"/>
          <p:cNvSpPr/>
          <p:nvPr/>
        </p:nvSpPr>
        <p:spPr>
          <a:xfrm>
            <a:off x="9858137" y="4822269"/>
            <a:ext cx="582335" cy="582335"/>
          </a:xfrm>
          <a:prstGeom prst="roundRect">
            <a:avLst>
              <a:gd name="adj" fmla="val 15700732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276" y="4949666"/>
            <a:ext cx="262057" cy="32754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9858137" y="5598676"/>
            <a:ext cx="2426494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Rollback</a:t>
            </a:r>
            <a:endParaRPr lang="en-US" sz="1900" dirty="0"/>
          </a:p>
        </p:txBody>
      </p:sp>
      <p:sp>
        <p:nvSpPr>
          <p:cNvPr id="19" name="Text 13"/>
          <p:cNvSpPr/>
          <p:nvPr/>
        </p:nvSpPr>
        <p:spPr>
          <a:xfrm>
            <a:off x="9858137" y="6018371"/>
            <a:ext cx="3891082" cy="1242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Triggers based on key health metrics (error rates, latency) will ensure instantaneous rollback using Blue-Green deployments.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7348" y="641271"/>
            <a:ext cx="12575619" cy="613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Team &amp; Execution Plan: Key Roles &amp; Phased Timeline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87348" y="2205871"/>
            <a:ext cx="4023836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Roles &amp; Responsibilities</a:t>
            </a:r>
            <a:endParaRPr lang="en-US" sz="2300" dirty="0"/>
          </a:p>
        </p:txBody>
      </p:sp>
      <p:sp>
        <p:nvSpPr>
          <p:cNvPr id="4" name="Shape 2"/>
          <p:cNvSpPr/>
          <p:nvPr/>
        </p:nvSpPr>
        <p:spPr>
          <a:xfrm>
            <a:off x="687348" y="2794873"/>
            <a:ext cx="6388298" cy="3532823"/>
          </a:xfrm>
          <a:prstGeom prst="roundRect">
            <a:avLst>
              <a:gd name="adj" fmla="val 23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694968" y="2802493"/>
            <a:ext cx="6373058" cy="8793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891421" y="2927866"/>
            <a:ext cx="2789992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 Owner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081701" y="2927866"/>
            <a:ext cx="278999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scope &amp; priorities for service domains.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694968" y="3681889"/>
            <a:ext cx="6373058" cy="87939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891421" y="3807262"/>
            <a:ext cx="2789992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081701" y="3807262"/>
            <a:ext cx="278999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target state, patterns, and governance.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694968" y="4561284"/>
            <a:ext cx="6373058" cy="87939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891421" y="4686657"/>
            <a:ext cx="2789992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DevOps Engineer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081701" y="4686657"/>
            <a:ext cx="278999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Implements CI/CD, provisioning, and monitoring.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94968" y="5440680"/>
            <a:ext cx="6373058" cy="87939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891421" y="5566053"/>
            <a:ext cx="2789992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Full-Stack Squad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081701" y="5566053"/>
            <a:ext cx="2789992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Cross-functional teams building &amp; owning individual micro-services.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7562374" y="2205871"/>
            <a:ext cx="583061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Phased Execution (12-18 Month Outlook)</a:t>
            </a:r>
            <a:endParaRPr lang="en-US" sz="2300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74" y="2794873"/>
            <a:ext cx="6388298" cy="3577352"/>
          </a:xfrm>
          <a:prstGeom prst="rect">
            <a:avLst/>
          </a:prstGeom>
        </p:spPr>
      </p:pic>
      <p:sp>
        <p:nvSpPr>
          <p:cNvPr id="19" name="Text 16"/>
          <p:cNvSpPr/>
          <p:nvPr/>
        </p:nvSpPr>
        <p:spPr>
          <a:xfrm>
            <a:off x="687348" y="6813947"/>
            <a:ext cx="13255704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DevOps Toolchain:</a:t>
            </a: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GitHub Actions/Jenkins → Docker → Kubernetes → Terraform → Prometheus/Grafana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1282</Words>
  <Application>Microsoft Office PowerPoint</Application>
  <PresentationFormat>Custom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Ashish Ranjan</cp:lastModifiedBy>
  <cp:revision>4</cp:revision>
  <dcterms:created xsi:type="dcterms:W3CDTF">2025-08-22T12:15:17Z</dcterms:created>
  <dcterms:modified xsi:type="dcterms:W3CDTF">2025-08-22T16:48:53Z</dcterms:modified>
</cp:coreProperties>
</file>