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60" autoAdjust="0"/>
  </p:normalViewPr>
  <p:slideViewPr>
    <p:cSldViewPr snapToGrid="0" snapToObjects="1">
      <p:cViewPr varScale="1">
        <p:scale>
          <a:sx n="99" d="100"/>
          <a:sy n="99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92FB9-BA79-5242-890A-2549C9369023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1EC3-5957-3249-9CD6-E15F578D6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96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A1EC3-5957-3249-9CD6-E15F578D675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18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17/06/2014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17/06/2014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17/06/2014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17/06/2014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17/06/2014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17/06/2014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17/06/2014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17/06/2014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17/06/2014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17/06/2014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17/06/2014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Faire glisser l'image vers l'espace réservé ou cliquer sur l'icône pour l'ajouter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17/06/2014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 INF431</a:t>
            </a:r>
            <a:r>
              <a:rPr lang="fr-FR" dirty="0"/>
              <a:t/>
            </a:r>
            <a:br>
              <a:rPr lang="fr-FR" dirty="0"/>
            </a:br>
            <a:r>
              <a:rPr lang="fr-FR" sz="2200" i="1" cap="none" dirty="0" smtClean="0"/>
              <a:t>Mehdi KOUHEN, Timothée REBOURS</a:t>
            </a:r>
            <a:endParaRPr lang="fr-FR" sz="2200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Dancing Links &amp; Sudoku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10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Efficacité temporelle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Backtracking : 		</a:t>
            </a:r>
            <a:r>
              <a:rPr lang="fr-FR" dirty="0" err="1" smtClean="0"/>
              <a:t>t</a:t>
            </a:r>
            <a:r>
              <a:rPr lang="fr-FR" baseline="-25000" dirty="0" err="1" smtClean="0"/>
              <a:t>moy</a:t>
            </a:r>
            <a:r>
              <a:rPr lang="fr-FR" dirty="0" smtClean="0"/>
              <a:t>= </a:t>
            </a:r>
            <a:r>
              <a:rPr lang="fr-FR" dirty="0" smtClean="0"/>
              <a:t>47.357 </a:t>
            </a:r>
            <a:r>
              <a:rPr lang="fr-FR" dirty="0"/>
              <a:t>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X de Knuth : 		</a:t>
            </a:r>
            <a:r>
              <a:rPr lang="fr-FR" dirty="0" err="1" smtClean="0"/>
              <a:t>t</a:t>
            </a:r>
            <a:r>
              <a:rPr lang="fr-FR" baseline="-25000" dirty="0" err="1" smtClean="0"/>
              <a:t>moy</a:t>
            </a:r>
            <a:r>
              <a:rPr lang="fr-FR" dirty="0" smtClean="0"/>
              <a:t>= </a:t>
            </a:r>
            <a:r>
              <a:rPr lang="fr-FR" dirty="0" smtClean="0"/>
              <a:t>0.081969 </a:t>
            </a:r>
            <a:r>
              <a:rPr lang="fr-FR" dirty="0"/>
              <a:t>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Génération : 		</a:t>
            </a:r>
            <a:r>
              <a:rPr lang="fr-FR" dirty="0" err="1" smtClean="0"/>
              <a:t>t</a:t>
            </a:r>
            <a:r>
              <a:rPr lang="fr-FR" baseline="-25000" dirty="0" err="1" smtClean="0"/>
              <a:t>moy</a:t>
            </a:r>
            <a:r>
              <a:rPr lang="fr-FR" dirty="0" smtClean="0"/>
              <a:t>= </a:t>
            </a:r>
            <a:r>
              <a:rPr lang="fr-FR" dirty="0" smtClean="0"/>
              <a:t>17.998 </a:t>
            </a:r>
            <a:r>
              <a:rPr lang="fr-FR" dirty="0"/>
              <a:t>ms</a:t>
            </a:r>
            <a:endParaRPr lang="fr-FR" dirty="0" smtClean="0"/>
          </a:p>
          <a:p>
            <a:pPr marL="0" indent="0">
              <a:buNone/>
            </a:pPr>
            <a:endParaRPr lang="fr-FR" sz="1400" dirty="0" smtClean="0"/>
          </a:p>
          <a:p>
            <a:pPr marL="0" indent="0">
              <a:buNone/>
            </a:pPr>
            <a:r>
              <a:rPr lang="fr-FR" sz="1400" dirty="0" smtClean="0"/>
              <a:t>Valeurs moyennes par grille. Test </a:t>
            </a:r>
            <a:r>
              <a:rPr lang="fr-FR" sz="1400" dirty="0" smtClean="0"/>
              <a:t>effectué sur la génération de 1000 </a:t>
            </a:r>
            <a:r>
              <a:rPr lang="fr-FR" sz="1400" dirty="0" smtClean="0"/>
              <a:t>grilles minimales aléatoires </a:t>
            </a:r>
            <a:r>
              <a:rPr lang="fr-FR" sz="1400" dirty="0" smtClean="0"/>
              <a:t>et de leur résolution par les deux algorithmes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22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sudoku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Grille n</a:t>
            </a:r>
            <a:r>
              <a:rPr lang="fr-FR" baseline="30000" dirty="0" smtClean="0"/>
              <a:t>2</a:t>
            </a:r>
            <a:r>
              <a:rPr lang="fr-FR" dirty="0" smtClean="0"/>
              <a:t> x n</a:t>
            </a:r>
            <a:r>
              <a:rPr lang="fr-FR" baseline="30000" dirty="0" smtClean="0"/>
              <a:t>2 </a:t>
            </a:r>
            <a:r>
              <a:rPr lang="fr-FR" dirty="0" smtClean="0"/>
              <a:t>incomplète</a:t>
            </a:r>
          </a:p>
          <a:p>
            <a:endParaRPr lang="fr-FR" dirty="0" smtClean="0"/>
          </a:p>
          <a:p>
            <a:r>
              <a:rPr lang="fr-FR" dirty="0" smtClean="0"/>
              <a:t>3 contraintes :</a:t>
            </a:r>
          </a:p>
          <a:p>
            <a:pPr lvl="1"/>
            <a:r>
              <a:rPr lang="fr-FR" sz="2000" dirty="0" smtClean="0"/>
              <a:t>une seule fois chaque nombre par ligne</a:t>
            </a:r>
          </a:p>
          <a:p>
            <a:pPr lvl="1"/>
            <a:r>
              <a:rPr lang="fr-FR" sz="2000" dirty="0"/>
              <a:t>une seule fois chaque </a:t>
            </a:r>
            <a:r>
              <a:rPr lang="fr-FR" sz="2000" dirty="0" smtClean="0"/>
              <a:t>nombre par colonne</a:t>
            </a:r>
          </a:p>
          <a:p>
            <a:pPr lvl="1"/>
            <a:r>
              <a:rPr lang="fr-FR" sz="2000" dirty="0"/>
              <a:t>une seule fois chaque </a:t>
            </a:r>
            <a:r>
              <a:rPr lang="fr-FR" sz="2000" dirty="0" smtClean="0"/>
              <a:t>nombre par bloc n x n</a:t>
            </a:r>
          </a:p>
          <a:p>
            <a:endParaRPr lang="fr-FR" sz="2300" dirty="0"/>
          </a:p>
          <a:p>
            <a:r>
              <a:rPr lang="fr-FR" b="1" dirty="0" smtClean="0"/>
              <a:t>Mission </a:t>
            </a:r>
            <a:r>
              <a:rPr lang="fr-FR" dirty="0" smtClean="0"/>
              <a:t>: 	la compléter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5" y="1600200"/>
            <a:ext cx="2066798" cy="206679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75" y="4282757"/>
            <a:ext cx="2066798" cy="2066798"/>
          </a:xfrm>
          <a:prstGeom prst="rect">
            <a:avLst/>
          </a:prstGeom>
        </p:spPr>
      </p:pic>
      <p:sp>
        <p:nvSpPr>
          <p:cNvPr id="6" name="Flèche vers le bas 5"/>
          <p:cNvSpPr/>
          <p:nvPr/>
        </p:nvSpPr>
        <p:spPr>
          <a:xfrm>
            <a:off x="6666825" y="3738457"/>
            <a:ext cx="354397" cy="458686"/>
          </a:xfrm>
          <a:prstGeom prst="downArrow">
            <a:avLst>
              <a:gd name="adj1" fmla="val 66108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21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de couverture exacte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sz="2400" dirty="0" smtClean="0"/>
              <a:t>Soit E un ensemble. </a:t>
            </a:r>
          </a:p>
          <a:p>
            <a:pPr lvl="1"/>
            <a:r>
              <a:rPr lang="fr-FR" sz="2400" dirty="0" smtClean="0"/>
              <a:t>S l’ensemble des sous-ensembles de E. </a:t>
            </a:r>
          </a:p>
          <a:p>
            <a:pPr lvl="1"/>
            <a:r>
              <a:rPr lang="fr-FR" sz="2400" dirty="0" smtClean="0"/>
              <a:t>S* un </a:t>
            </a:r>
            <a:r>
              <a:rPr lang="fr-FR" sz="2400" dirty="0" smtClean="0"/>
              <a:t>sous-ensemble </a:t>
            </a:r>
            <a:r>
              <a:rPr lang="fr-FR" sz="2400" dirty="0" smtClean="0"/>
              <a:t>de S. </a:t>
            </a:r>
          </a:p>
          <a:p>
            <a:pPr lvl="1"/>
            <a:endParaRPr lang="fr-FR" sz="2400" dirty="0" smtClean="0"/>
          </a:p>
          <a:p>
            <a:r>
              <a:rPr lang="fr-FR" dirty="0" smtClean="0"/>
              <a:t>S* est </a:t>
            </a:r>
            <a:r>
              <a:rPr lang="fr-FR" dirty="0" smtClean="0"/>
              <a:t>appelé une </a:t>
            </a:r>
            <a:r>
              <a:rPr lang="fr-FR" dirty="0" smtClean="0"/>
              <a:t>couverture </a:t>
            </a:r>
            <a:r>
              <a:rPr lang="fr-FR" i="1" dirty="0" smtClean="0"/>
              <a:t>exacte</a:t>
            </a:r>
            <a:r>
              <a:rPr lang="fr-FR" dirty="0" smtClean="0"/>
              <a:t> de E si</a:t>
            </a:r>
          </a:p>
          <a:p>
            <a:pPr lvl="1"/>
            <a:r>
              <a:rPr lang="fr-FR" dirty="0"/>
              <a:t> </a:t>
            </a:r>
          </a:p>
          <a:p>
            <a:pPr lvl="1"/>
            <a:r>
              <a:rPr lang="fr-FR" dirty="0" smtClean="0"/>
              <a:t>  </a:t>
            </a:r>
          </a:p>
          <a:p>
            <a:pPr lvl="1"/>
            <a:endParaRPr lang="fr-FR" dirty="0" smtClean="0"/>
          </a:p>
          <a:p>
            <a:r>
              <a:rPr lang="fr-FR" b="1" dirty="0" smtClean="0"/>
              <a:t>Mission : 	</a:t>
            </a:r>
            <a:r>
              <a:rPr lang="fr-FR" sz="2400" dirty="0" smtClean="0"/>
              <a:t>pour E et S donnés, trouver les S* de 				</a:t>
            </a:r>
            <a:r>
              <a:rPr lang="fr-FR" sz="2400" i="1" dirty="0" smtClean="0"/>
              <a:t>couverture exacte</a:t>
            </a:r>
            <a:endParaRPr lang="fr-FR" sz="2400" i="1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346690"/>
              </p:ext>
            </p:extLst>
          </p:nvPr>
        </p:nvGraphicFramePr>
        <p:xfrm>
          <a:off x="1432095" y="3720953"/>
          <a:ext cx="784896" cy="48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…quation" r:id="rId3" imgW="571500" imgH="355600" progId="Equation.3">
                  <p:embed/>
                </p:oleObj>
              </mc:Choice>
              <mc:Fallback>
                <p:oleObj name="…quation" r:id="rId3" imgW="5715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2095" y="3720953"/>
                        <a:ext cx="784896" cy="488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950084"/>
              </p:ext>
            </p:extLst>
          </p:nvPr>
        </p:nvGraphicFramePr>
        <p:xfrm>
          <a:off x="1422777" y="4152257"/>
          <a:ext cx="822753" cy="50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…quation" r:id="rId5" imgW="584200" imgH="355600" progId="Equation.3">
                  <p:embed/>
                </p:oleObj>
              </mc:Choice>
              <mc:Fallback>
                <p:oleObj name="…quation" r:id="rId5" imgW="5842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2777" y="4152257"/>
                        <a:ext cx="822753" cy="501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1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Equivalence aux matrices binaires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96028975"/>
              </p:ext>
            </p:extLst>
          </p:nvPr>
        </p:nvGraphicFramePr>
        <p:xfrm>
          <a:off x="2196833" y="1956923"/>
          <a:ext cx="5066996" cy="2211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990"/>
                <a:gridCol w="515334"/>
                <a:gridCol w="515334"/>
                <a:gridCol w="515334"/>
                <a:gridCol w="515334"/>
                <a:gridCol w="515334"/>
                <a:gridCol w="515334"/>
                <a:gridCol w="515334"/>
                <a:gridCol w="515334"/>
                <a:gridCol w="515334"/>
              </a:tblGrid>
              <a:tr h="38318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Eléments de 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66297">
                <a:tc rowSpan="5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Eléments de S</a:t>
                      </a:r>
                      <a:endParaRPr lang="fr-FR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19946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</a:p>
                  </a:txBody>
                  <a:tcPr/>
                </a:tc>
              </a:tr>
              <a:tr h="16629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  <a:tr h="166297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19946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605071"/>
              </p:ext>
            </p:extLst>
          </p:nvPr>
        </p:nvGraphicFramePr>
        <p:xfrm>
          <a:off x="2138881" y="4768198"/>
          <a:ext cx="5066998" cy="1480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0442"/>
                <a:gridCol w="486284"/>
                <a:gridCol w="486284"/>
                <a:gridCol w="486284"/>
                <a:gridCol w="486284"/>
                <a:gridCol w="486284"/>
                <a:gridCol w="486284"/>
                <a:gridCol w="486284"/>
                <a:gridCol w="486284"/>
                <a:gridCol w="486284"/>
              </a:tblGrid>
              <a:tr h="38318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Eléments de 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66297">
                <a:tc row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Eléments de S*</a:t>
                      </a:r>
                      <a:endParaRPr lang="fr-FR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166297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19946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lèche vers le bas 8"/>
          <p:cNvSpPr/>
          <p:nvPr/>
        </p:nvSpPr>
        <p:spPr>
          <a:xfrm>
            <a:off x="4794981" y="4168903"/>
            <a:ext cx="354397" cy="599295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2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Dancing 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151700" cy="4495800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Liste doublement chaînées</a:t>
            </a:r>
          </a:p>
          <a:p>
            <a:pPr lvl="1"/>
            <a:r>
              <a:rPr lang="fr-FR" dirty="0" smtClean="0"/>
              <a:t>Liens circulaires dans les deux directions</a:t>
            </a:r>
          </a:p>
          <a:p>
            <a:pPr lvl="1"/>
            <a:r>
              <a:rPr lang="fr-FR" dirty="0" smtClean="0"/>
              <a:t>Une </a:t>
            </a:r>
            <a:r>
              <a:rPr lang="fr-FR" i="1" dirty="0" err="1" smtClean="0"/>
              <a:t>head</a:t>
            </a:r>
            <a:r>
              <a:rPr lang="fr-FR" dirty="0" smtClean="0"/>
              <a:t> par colonne contenant son nombre d’éléments.</a:t>
            </a:r>
          </a:p>
          <a:p>
            <a:pPr lvl="1"/>
            <a:r>
              <a:rPr lang="fr-FR" dirty="0" smtClean="0"/>
              <a:t>Une </a:t>
            </a:r>
            <a:r>
              <a:rPr lang="fr-FR" i="1" dirty="0" err="1" smtClean="0"/>
              <a:t>head</a:t>
            </a:r>
            <a:r>
              <a:rPr lang="fr-FR" dirty="0" smtClean="0"/>
              <a:t> de matrice : point d’entrée de la grille.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84847"/>
              </p:ext>
            </p:extLst>
          </p:nvPr>
        </p:nvGraphicFramePr>
        <p:xfrm>
          <a:off x="1952122" y="4380558"/>
          <a:ext cx="5639931" cy="1455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9931"/>
              </a:tblGrid>
              <a:tr h="145543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sz="1400" b="0" dirty="0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1 </a:t>
                      </a:r>
                      <a:r>
                        <a:rPr lang="fr-FR" sz="1400" b="0" dirty="0" smtClean="0">
                          <a:solidFill>
                            <a:srgbClr val="ABC66C"/>
                          </a:solidFill>
                          <a:latin typeface="Courier"/>
                          <a:ea typeface="Helvetica"/>
                          <a:cs typeface="Courier"/>
                        </a:rPr>
                        <a:t>// Ces opérations suppriment le </a:t>
                      </a:r>
                      <a:r>
                        <a:rPr lang="fr-FR" sz="1400" b="0" dirty="0" err="1" smtClean="0">
                          <a:solidFill>
                            <a:srgbClr val="ABC66C"/>
                          </a:solidFill>
                          <a:latin typeface="Courier"/>
                          <a:ea typeface="Helvetica"/>
                          <a:cs typeface="Courier"/>
                        </a:rPr>
                        <a:t>noeud</a:t>
                      </a:r>
                      <a:r>
                        <a:rPr lang="fr-FR" sz="1400" b="0" dirty="0" smtClean="0">
                          <a:solidFill>
                            <a:srgbClr val="ABC66C"/>
                          </a:solidFill>
                          <a:latin typeface="Courier"/>
                          <a:ea typeface="Helvetica"/>
                          <a:cs typeface="Courier"/>
                        </a:rPr>
                        <a:t> x :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400" b="0" dirty="0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2 </a:t>
                      </a:r>
                      <a:r>
                        <a:rPr lang="fr-FR" sz="1400" b="0" dirty="0" err="1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x.left.right</a:t>
                      </a:r>
                      <a:r>
                        <a:rPr lang="fr-FR" sz="1400" b="0" dirty="0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 = </a:t>
                      </a:r>
                      <a:r>
                        <a:rPr lang="fr-FR" sz="1400" b="0" dirty="0" err="1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x.right</a:t>
                      </a:r>
                      <a:r>
                        <a:rPr lang="fr-FR" sz="1400" b="0" dirty="0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 ;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400" b="0" dirty="0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3 </a:t>
                      </a:r>
                      <a:r>
                        <a:rPr lang="fr-FR" sz="1400" b="0" dirty="0" err="1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x.right.left</a:t>
                      </a:r>
                      <a:r>
                        <a:rPr lang="fr-FR" sz="1400" b="0" dirty="0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 = </a:t>
                      </a:r>
                      <a:r>
                        <a:rPr lang="fr-FR" sz="1400" b="0" dirty="0" err="1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x.left</a:t>
                      </a:r>
                      <a:r>
                        <a:rPr lang="fr-FR" sz="1400" b="0" dirty="0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 ;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400" b="0" dirty="0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4 </a:t>
                      </a:r>
                      <a:r>
                        <a:rPr lang="fr-FR" sz="1400" b="0" dirty="0" smtClean="0">
                          <a:solidFill>
                            <a:srgbClr val="ABC66C"/>
                          </a:solidFill>
                          <a:latin typeface="Courier"/>
                          <a:ea typeface="Helvetica"/>
                          <a:cs typeface="Courier"/>
                        </a:rPr>
                        <a:t>// Celles-ci le restaure à sa position initiale :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400" b="0" dirty="0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5 </a:t>
                      </a:r>
                      <a:r>
                        <a:rPr lang="fr-FR" sz="1400" b="0" dirty="0" err="1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x.left.right</a:t>
                      </a:r>
                      <a:r>
                        <a:rPr lang="fr-FR" sz="1400" b="0" dirty="0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 = x ;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400" b="0" dirty="0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6 </a:t>
                      </a:r>
                      <a:r>
                        <a:rPr lang="fr-FR" sz="1400" b="0" dirty="0" err="1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x.right.left</a:t>
                      </a:r>
                      <a:r>
                        <a:rPr lang="fr-FR" sz="1400" b="0" dirty="0" smtClean="0">
                          <a:solidFill>
                            <a:srgbClr val="000000"/>
                          </a:solidFill>
                          <a:latin typeface="Courier"/>
                          <a:ea typeface="Helvetica"/>
                          <a:cs typeface="Courier"/>
                        </a:rPr>
                        <a:t> = x ;</a:t>
                      </a:r>
                      <a:endParaRPr lang="fr-FR" sz="1400" b="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21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Dancing Links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5603" t="42638" r="23896" b="43320"/>
          <a:stretch/>
        </p:blipFill>
        <p:spPr>
          <a:xfrm>
            <a:off x="3230550" y="1904982"/>
            <a:ext cx="2691822" cy="14788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56457"/>
          <a:stretch/>
        </p:blipFill>
        <p:spPr>
          <a:xfrm>
            <a:off x="5478416" y="3711999"/>
            <a:ext cx="3287632" cy="28285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b="57199"/>
          <a:stretch/>
        </p:blipFill>
        <p:spPr>
          <a:xfrm>
            <a:off x="512186" y="3760181"/>
            <a:ext cx="3287632" cy="278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9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X de Knuth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34290"/>
              </p:ext>
            </p:extLst>
          </p:nvPr>
        </p:nvGraphicFramePr>
        <p:xfrm>
          <a:off x="824732" y="2516760"/>
          <a:ext cx="77377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734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1  Tant que </a:t>
                      </a:r>
                      <a:r>
                        <a:rPr lang="fr-FR" sz="1200" b="0" i="1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la matrice</a:t>
                      </a: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 A </a:t>
                      </a:r>
                      <a:r>
                        <a:rPr lang="fr-FR" sz="1200" b="0" i="1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n'est pas vide</a:t>
                      </a: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 faire 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2  	Choisir la première colonne C contenant un minimum de 1; </a:t>
                      </a:r>
                      <a:r>
                        <a:rPr lang="fr-FR" sz="1200" b="0" dirty="0" smtClean="0">
                          <a:solidFill>
                            <a:srgbClr val="9BBB59"/>
                          </a:solidFill>
                          <a:latin typeface="Courier"/>
                          <a:ea typeface="Courier"/>
                          <a:cs typeface="Courier"/>
                        </a:rPr>
                        <a:t>// Déterministe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3  	Choisir une ligne L telle que A[L,C] = 1; </a:t>
                      </a:r>
                      <a:r>
                        <a:rPr lang="fr-FR" sz="1200" b="0" dirty="0" smtClean="0">
                          <a:solidFill>
                            <a:srgbClr val="9BBB59"/>
                          </a:solidFill>
                          <a:latin typeface="Courier"/>
                          <a:ea typeface="Courier"/>
                          <a:cs typeface="Courier"/>
                        </a:rPr>
                        <a:t>//Non déterministe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4  	On ajoute la ligne L à la solution partielle S; 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5  	Pour chaque </a:t>
                      </a:r>
                      <a:r>
                        <a:rPr lang="fr-FR" sz="1200" b="0" i="1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colonne</a:t>
                      </a: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 J </a:t>
                      </a:r>
                      <a:r>
                        <a:rPr lang="fr-FR" sz="1200" b="0" i="1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telle que</a:t>
                      </a: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 A[L,J] = 1 faire 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6  		Pour chaque </a:t>
                      </a:r>
                      <a:r>
                        <a:rPr lang="fr-FR" sz="1200" b="0" i="1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ligne</a:t>
                      </a: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 I </a:t>
                      </a:r>
                      <a:r>
                        <a:rPr lang="fr-FR" sz="1200" b="0" i="1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telle que</a:t>
                      </a: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 A[I,J] = 1 faire 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7  			Supprimer la ligne I de la matrice A; 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8  		Fin 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9  		Supprimer la colonne J de la matrice A; 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10 	Fin 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11 Fin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200" b="0" dirty="0" smtClean="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12 Afficher S </a:t>
                      </a:r>
                      <a:r>
                        <a:rPr lang="fr-FR" sz="1200" b="0" i="1" dirty="0" smtClean="0">
                          <a:solidFill>
                            <a:srgbClr val="9BBB59"/>
                          </a:solidFill>
                          <a:latin typeface="Courier"/>
                          <a:ea typeface="Courier"/>
                          <a:cs typeface="Courier"/>
                        </a:rPr>
                        <a:t>// S étant la solution ainsi construit</a:t>
                      </a:r>
                      <a:endParaRPr lang="fr-FR" sz="12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16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Génération d’une grille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Backtracking randomisé </a:t>
            </a:r>
            <a:r>
              <a:rPr lang="fr-FR" dirty="0" smtClean="0"/>
              <a:t>à la création :</a:t>
            </a:r>
          </a:p>
          <a:p>
            <a:pPr lvl="1"/>
            <a:r>
              <a:rPr lang="fr-FR" dirty="0" smtClean="0"/>
              <a:t>On prend un tableau n</a:t>
            </a:r>
            <a:r>
              <a:rPr lang="fr-FR" baseline="30000" dirty="0" smtClean="0"/>
              <a:t>2</a:t>
            </a:r>
            <a:r>
              <a:rPr lang="fr-FR" dirty="0" smtClean="0"/>
              <a:t> x n</a:t>
            </a:r>
            <a:r>
              <a:rPr lang="fr-FR" baseline="30000" dirty="0" smtClean="0"/>
              <a:t>2</a:t>
            </a:r>
            <a:r>
              <a:rPr lang="fr-FR" dirty="0" smtClean="0"/>
              <a:t> vide</a:t>
            </a:r>
          </a:p>
          <a:p>
            <a:pPr lvl="1"/>
            <a:r>
              <a:rPr lang="fr-FR" dirty="0" smtClean="0"/>
              <a:t>On </a:t>
            </a:r>
            <a:r>
              <a:rPr lang="fr-FR" dirty="0" smtClean="0"/>
              <a:t>le </a:t>
            </a:r>
            <a:r>
              <a:rPr lang="fr-FR" dirty="0" smtClean="0"/>
              <a:t>prend dans le sens de lecture, on </a:t>
            </a:r>
            <a:r>
              <a:rPr lang="fr-FR" dirty="0" smtClean="0"/>
              <a:t>crée </a:t>
            </a:r>
            <a:r>
              <a:rPr lang="fr-FR" dirty="0" smtClean="0"/>
              <a:t>une liste [1,n</a:t>
            </a:r>
            <a:r>
              <a:rPr lang="fr-FR" baseline="30000" dirty="0" smtClean="0"/>
              <a:t>2</a:t>
            </a:r>
            <a:r>
              <a:rPr lang="fr-FR" dirty="0" smtClean="0"/>
              <a:t>], on y enlève aléatoirement un élément que l’on met </a:t>
            </a:r>
            <a:r>
              <a:rPr lang="fr-FR" dirty="0" smtClean="0"/>
              <a:t>dans la case. </a:t>
            </a:r>
            <a:r>
              <a:rPr lang="fr-FR" dirty="0" smtClean="0"/>
              <a:t>S</a:t>
            </a:r>
            <a:r>
              <a:rPr lang="fr-FR" dirty="0" smtClean="0"/>
              <a:t>i </a:t>
            </a:r>
            <a:r>
              <a:rPr lang="fr-FR" dirty="0" smtClean="0"/>
              <a:t>le sudoku est valide, on passe à la case suivante, sinon on revient en arrière.</a:t>
            </a:r>
          </a:p>
          <a:p>
            <a:pPr lvl="1"/>
            <a:r>
              <a:rPr lang="fr-FR" dirty="0" smtClean="0"/>
              <a:t>Lorsqu’on arrive au bout, on a une grille pleine aléatoire.</a:t>
            </a:r>
          </a:p>
        </p:txBody>
      </p:sp>
    </p:spTree>
    <p:extLst>
      <p:ext uri="{BB962C8B-B14F-4D97-AF65-F5344CB8AC3E}">
        <p14:creationId xmlns:p14="http://schemas.microsoft.com/office/powerpoint/2010/main" val="251654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Génération d’une grille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Minimalisation du sudoku :</a:t>
            </a:r>
          </a:p>
          <a:p>
            <a:pPr lvl="1"/>
            <a:r>
              <a:rPr lang="fr-FR" dirty="0" smtClean="0"/>
              <a:t>On prend la </a:t>
            </a:r>
            <a:r>
              <a:rPr lang="fr-FR" dirty="0" smtClean="0"/>
              <a:t>grille remplie, </a:t>
            </a:r>
            <a:r>
              <a:rPr lang="fr-FR" dirty="0" smtClean="0"/>
              <a:t>on ajoute </a:t>
            </a:r>
            <a:r>
              <a:rPr lang="fr-FR" dirty="0" smtClean="0"/>
              <a:t>toutes les cases de </a:t>
            </a:r>
            <a:r>
              <a:rPr lang="fr-FR" dirty="0" smtClean="0"/>
              <a:t>celle-ci dans une liste.</a:t>
            </a:r>
          </a:p>
          <a:p>
            <a:pPr lvl="1"/>
            <a:r>
              <a:rPr lang="fr-FR" dirty="0" smtClean="0"/>
              <a:t>On enlève aléatoirement </a:t>
            </a:r>
            <a:r>
              <a:rPr lang="fr-FR" dirty="0" smtClean="0"/>
              <a:t>une case de </a:t>
            </a:r>
            <a:r>
              <a:rPr lang="fr-FR" dirty="0" smtClean="0"/>
              <a:t>cette </a:t>
            </a:r>
            <a:r>
              <a:rPr lang="fr-FR" dirty="0" smtClean="0"/>
              <a:t>liste</a:t>
            </a:r>
            <a:r>
              <a:rPr lang="fr-FR" dirty="0"/>
              <a:t> </a:t>
            </a:r>
            <a:r>
              <a:rPr lang="fr-FR" dirty="0" smtClean="0"/>
              <a:t>et on la supprime de la grille</a:t>
            </a:r>
            <a:r>
              <a:rPr lang="fr-FR" dirty="0" smtClean="0"/>
              <a:t>.</a:t>
            </a:r>
            <a:r>
              <a:rPr lang="fr-FR" dirty="0" smtClean="0"/>
              <a:t> Si </a:t>
            </a:r>
            <a:r>
              <a:rPr lang="fr-FR" dirty="0" smtClean="0"/>
              <a:t>celle-ci est valide, </a:t>
            </a:r>
            <a:r>
              <a:rPr lang="fr-FR" dirty="0" smtClean="0"/>
              <a:t>on recommence, </a:t>
            </a:r>
            <a:r>
              <a:rPr lang="fr-FR" dirty="0" smtClean="0"/>
              <a:t>sinon on réinsère </a:t>
            </a:r>
            <a:r>
              <a:rPr lang="fr-FR" dirty="0" smtClean="0"/>
              <a:t>la valeur dans </a:t>
            </a:r>
            <a:r>
              <a:rPr lang="fr-FR" dirty="0" smtClean="0"/>
              <a:t>la grille mais </a:t>
            </a:r>
            <a:r>
              <a:rPr lang="fr-FR" dirty="0" smtClean="0"/>
              <a:t>pas la case </a:t>
            </a:r>
            <a:r>
              <a:rPr lang="fr-FR" dirty="0" smtClean="0"/>
              <a:t>dans la liste.</a:t>
            </a:r>
          </a:p>
          <a:p>
            <a:pPr lvl="1"/>
            <a:r>
              <a:rPr lang="fr-FR" dirty="0" smtClean="0"/>
              <a:t>On renvoie la grille quand la liste est vide.</a:t>
            </a:r>
          </a:p>
        </p:txBody>
      </p:sp>
    </p:spTree>
    <p:extLst>
      <p:ext uri="{BB962C8B-B14F-4D97-AF65-F5344CB8AC3E}">
        <p14:creationId xmlns:p14="http://schemas.microsoft.com/office/powerpoint/2010/main" val="3263678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é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Médian.thmx</Template>
  <TotalTime>190</TotalTime>
  <Words>426</Words>
  <Application>Microsoft Macintosh PowerPoint</Application>
  <PresentationFormat>Présentation à l'écran (4:3)</PresentationFormat>
  <Paragraphs>143</Paragraphs>
  <Slides>10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Médian</vt:lpstr>
      <vt:lpstr>…quation</vt:lpstr>
      <vt:lpstr>Projet INF431 Mehdi KOUHEN, Timothée REBOURS</vt:lpstr>
      <vt:lpstr>Un sudoku</vt:lpstr>
      <vt:lpstr>Problème de couverture exacte</vt:lpstr>
      <vt:lpstr>Equivalence aux matrices binaires</vt:lpstr>
      <vt:lpstr>Dancing Links</vt:lpstr>
      <vt:lpstr>Dancing Links</vt:lpstr>
      <vt:lpstr>Algorithme X de Knuth</vt:lpstr>
      <vt:lpstr>Génération d’une grille</vt:lpstr>
      <vt:lpstr>Génération d’une grille</vt:lpstr>
      <vt:lpstr>Efficacité temporelle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INF431 Mehdi KOUHEN, Timothée REBOURS</dc:title>
  <dc:subject/>
  <dc:creator>Timothée Rebours</dc:creator>
  <cp:keywords/>
  <dc:description/>
  <cp:lastModifiedBy>Mehdi KOUHEN</cp:lastModifiedBy>
  <cp:revision>25</cp:revision>
  <dcterms:created xsi:type="dcterms:W3CDTF">2014-06-17T00:07:32Z</dcterms:created>
  <dcterms:modified xsi:type="dcterms:W3CDTF">2014-06-17T03:18:39Z</dcterms:modified>
  <cp:category/>
</cp:coreProperties>
</file>