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453" autoAdjust="0"/>
  </p:normalViewPr>
  <p:slideViewPr>
    <p:cSldViewPr snapToGrid="0" snapToObjects="1">
      <p:cViewPr varScale="1">
        <p:scale>
          <a:sx n="89" d="100"/>
          <a:sy n="89" d="100"/>
        </p:scale>
        <p:origin x="-10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92FB9-BA79-5242-890A-2549C9369023}" type="datetimeFigureOut">
              <a:rPr lang="fr-FR" smtClean="0"/>
              <a:t>17/06/2014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4A1EC3-5957-3249-9CD6-E15F578D675D}" type="slidenum">
              <a:rPr lang="fr-FR" smtClean="0"/>
              <a:t>‹#›</a:t>
            </a:fld>
            <a:endParaRPr lang="fr-FR"/>
          </a:p>
        </p:txBody>
      </p:sp>
    </p:spTree>
    <p:extLst>
      <p:ext uri="{BB962C8B-B14F-4D97-AF65-F5344CB8AC3E}">
        <p14:creationId xmlns:p14="http://schemas.microsoft.com/office/powerpoint/2010/main" val="3017965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84A1EC3-5957-3249-9CD6-E15F578D675D}" type="slidenum">
              <a:rPr lang="fr-FR" smtClean="0"/>
              <a:t>2</a:t>
            </a:fld>
            <a:endParaRPr lang="fr-FR"/>
          </a:p>
        </p:txBody>
      </p:sp>
    </p:spTree>
    <p:extLst>
      <p:ext uri="{BB962C8B-B14F-4D97-AF65-F5344CB8AC3E}">
        <p14:creationId xmlns:p14="http://schemas.microsoft.com/office/powerpoint/2010/main" val="103918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et modifiez le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17/06/2014</a:t>
            </a:fld>
            <a:endParaRPr lang="en-US" sz="2000" dirty="0">
              <a:solidFill>
                <a:srgbClr val="FFFFFF"/>
              </a:solidFill>
            </a:endParaRP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et modifiez le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17/06/2014</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et modifiez le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17/06/2014</a:t>
            </a:fld>
            <a:endParaRPr lang="en-US" dirty="0"/>
          </a:p>
        </p:txBody>
      </p:sp>
      <p:sp>
        <p:nvSpPr>
          <p:cNvPr id="5" name="Espace réservé du pied de page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et modifiez le titre</a:t>
            </a:r>
            <a:endParaRPr kumimoji="0" lang="en-US"/>
          </a:p>
        </p:txBody>
      </p:sp>
      <p:sp>
        <p:nvSpPr>
          <p:cNvPr id="4" name="Espace réservé de la date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17/06/2014</a:t>
            </a:fld>
            <a:endParaRPr lang="en-US" dirty="0"/>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et modifiez le titre</a:t>
            </a:r>
            <a:endParaRPr kumimoji="0" lang="en-US"/>
          </a:p>
        </p:txBody>
      </p:sp>
      <p:sp>
        <p:nvSpPr>
          <p:cNvPr id="12" name="Espace réservé de la date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17/06/2014</a:t>
            </a:fld>
            <a:endParaRPr lang="en-US"/>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Espace réservé du pied de page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et modifiez le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17/06/2014</a:t>
            </a:fld>
            <a:endParaRPr lang="en-US"/>
          </a:p>
        </p:txBody>
      </p:sp>
      <p:sp>
        <p:nvSpPr>
          <p:cNvPr id="10" name="Espace réservé du numéro de diapositive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Espace réservé du pied de page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et modifiez le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17/06/2014</a:t>
            </a:fld>
            <a:endParaRPr lang="en-US"/>
          </a:p>
        </p:txBody>
      </p:sp>
      <p:sp>
        <p:nvSpPr>
          <p:cNvPr id="12" name="Espace réservé du numéro de diapositive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Espace réservé du pied de page 13"/>
          <p:cNvSpPr>
            <a:spLocks noGrp="1"/>
          </p:cNvSpPr>
          <p:nvPr>
            <p:ph type="ftr" sz="quarter" idx="17"/>
          </p:nvPr>
        </p:nvSpPr>
        <p:spPr/>
        <p:txBody>
          <a:bodyPr rtlCol="0"/>
          <a:lstStyle/>
          <a:p>
            <a:endParaRPr kumimoji="0" lang="en-US"/>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et modifiez le titre</a:t>
            </a:r>
            <a:endParaRPr kumimoji="0" lang="en-US"/>
          </a:p>
        </p:txBody>
      </p:sp>
      <p:sp>
        <p:nvSpPr>
          <p:cNvPr id="3" name="Espace réservé de la date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17/06/2014</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17/06/2014</a:t>
            </a:fld>
            <a:endParaRPr lang="en-US"/>
          </a:p>
        </p:txBody>
      </p:sp>
      <p:sp>
        <p:nvSpPr>
          <p:cNvPr id="3" name="Espace réservé du pied de page 2"/>
          <p:cNvSpPr>
            <a:spLocks noGrp="1"/>
          </p:cNvSpPr>
          <p:nvPr>
            <p:ph type="ftr" sz="quarter" idx="11"/>
          </p:nvPr>
        </p:nvSpPr>
        <p:spPr/>
        <p:txBody>
          <a:bodyPr/>
          <a:lstStyle/>
          <a:p>
            <a:endParaRPr kumimoji="0" lang="en-US" dirty="0"/>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et modifiez le titre</a:t>
            </a:r>
            <a:endParaRPr kumimoji="0" lang="en-US"/>
          </a:p>
        </p:txBody>
      </p:sp>
      <p:sp>
        <p:nvSpPr>
          <p:cNvPr id="5" name="Espace réservé de la date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17/06/2014</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et modifiez le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17/06/2014</a:t>
            </a:fld>
            <a:endParaRPr lang="en-US"/>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kumimoji="0" lang="en-US" dirty="0"/>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Faire glisser l'image vers l'espace réservé ou cliquer sur l'icône pour l'ajouter</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et modifiez le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17/06/2014</a:t>
            </a:fld>
            <a:endParaRPr lang="en-US" sz="1400" dirty="0">
              <a:solidFill>
                <a:schemeClr val="tx2"/>
              </a:solidFill>
            </a:endParaRP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5.emf"/><Relationship Id="rId5" Type="http://schemas.openxmlformats.org/officeDocument/2006/relationships/oleObject" Target="../embeddings/Microsoft_Equation2.bin"/><Relationship Id="rId6"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Projet INF431</a:t>
            </a:r>
            <a:r>
              <a:rPr lang="fr-FR" dirty="0"/>
              <a:t/>
            </a:r>
            <a:br>
              <a:rPr lang="fr-FR" dirty="0"/>
            </a:br>
            <a:r>
              <a:rPr lang="fr-FR" sz="2200" i="1" cap="none" dirty="0" smtClean="0"/>
              <a:t>Mehdi KOUHEN, Timothée REBOURS</a:t>
            </a:r>
            <a:endParaRPr lang="fr-FR" sz="2200" i="1" dirty="0"/>
          </a:p>
        </p:txBody>
      </p:sp>
      <p:sp>
        <p:nvSpPr>
          <p:cNvPr id="3" name="Sous-titre 2"/>
          <p:cNvSpPr>
            <a:spLocks noGrp="1"/>
          </p:cNvSpPr>
          <p:nvPr>
            <p:ph type="subTitle" idx="1"/>
          </p:nvPr>
        </p:nvSpPr>
        <p:spPr/>
        <p:txBody>
          <a:bodyPr/>
          <a:lstStyle/>
          <a:p>
            <a:r>
              <a:rPr lang="fr-FR" dirty="0" smtClean="0"/>
              <a:t>Dancing Links &amp; Sudoku</a:t>
            </a:r>
            <a:endParaRPr lang="fr-FR" dirty="0"/>
          </a:p>
        </p:txBody>
      </p:sp>
    </p:spTree>
    <p:extLst>
      <p:ext uri="{BB962C8B-B14F-4D97-AF65-F5344CB8AC3E}">
        <p14:creationId xmlns:p14="http://schemas.microsoft.com/office/powerpoint/2010/main" val="275010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endParaRPr lang="fr-FR"/>
          </a:p>
        </p:txBody>
      </p:sp>
    </p:spTree>
    <p:extLst>
      <p:ext uri="{BB962C8B-B14F-4D97-AF65-F5344CB8AC3E}">
        <p14:creationId xmlns:p14="http://schemas.microsoft.com/office/powerpoint/2010/main" val="176022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sudoku</a:t>
            </a:r>
            <a:endParaRPr lang="fr-FR" dirty="0"/>
          </a:p>
        </p:txBody>
      </p:sp>
      <p:sp>
        <p:nvSpPr>
          <p:cNvPr id="3" name="Espace réservé du contenu 2"/>
          <p:cNvSpPr>
            <a:spLocks noGrp="1"/>
          </p:cNvSpPr>
          <p:nvPr>
            <p:ph sz="quarter" idx="1"/>
          </p:nvPr>
        </p:nvSpPr>
        <p:spPr/>
        <p:txBody>
          <a:bodyPr>
            <a:normAutofit/>
          </a:bodyPr>
          <a:lstStyle/>
          <a:p>
            <a:r>
              <a:rPr lang="fr-FR" dirty="0" smtClean="0"/>
              <a:t>Grille n</a:t>
            </a:r>
            <a:r>
              <a:rPr lang="fr-FR" baseline="30000" dirty="0" smtClean="0"/>
              <a:t>2</a:t>
            </a:r>
            <a:r>
              <a:rPr lang="fr-FR" dirty="0" smtClean="0"/>
              <a:t> x n</a:t>
            </a:r>
            <a:r>
              <a:rPr lang="fr-FR" baseline="30000" dirty="0" smtClean="0"/>
              <a:t>2 </a:t>
            </a:r>
            <a:r>
              <a:rPr lang="fr-FR" dirty="0" smtClean="0"/>
              <a:t>incomplète</a:t>
            </a:r>
          </a:p>
          <a:p>
            <a:endParaRPr lang="fr-FR" dirty="0" smtClean="0"/>
          </a:p>
          <a:p>
            <a:r>
              <a:rPr lang="fr-FR" dirty="0" smtClean="0"/>
              <a:t>3 contraintes :</a:t>
            </a:r>
          </a:p>
          <a:p>
            <a:pPr lvl="1"/>
            <a:r>
              <a:rPr lang="fr-FR" sz="2000" dirty="0" smtClean="0"/>
              <a:t>une seule fois chaque nombre par ligne</a:t>
            </a:r>
          </a:p>
          <a:p>
            <a:pPr lvl="1"/>
            <a:r>
              <a:rPr lang="fr-FR" sz="2000" dirty="0"/>
              <a:t>une seule fois chaque </a:t>
            </a:r>
            <a:r>
              <a:rPr lang="fr-FR" sz="2000" dirty="0" smtClean="0"/>
              <a:t>nombre par colonne</a:t>
            </a:r>
          </a:p>
          <a:p>
            <a:pPr lvl="1"/>
            <a:r>
              <a:rPr lang="fr-FR" sz="2000" dirty="0"/>
              <a:t>une seule fois chaque </a:t>
            </a:r>
            <a:r>
              <a:rPr lang="fr-FR" sz="2000" dirty="0" smtClean="0"/>
              <a:t>nombre par bloc n x n</a:t>
            </a:r>
          </a:p>
          <a:p>
            <a:endParaRPr lang="fr-FR" sz="2300" dirty="0"/>
          </a:p>
          <a:p>
            <a:r>
              <a:rPr lang="fr-FR" b="1" dirty="0" smtClean="0"/>
              <a:t>Mission </a:t>
            </a:r>
            <a:r>
              <a:rPr lang="fr-FR" dirty="0" smtClean="0"/>
              <a:t>: 	la compléter</a:t>
            </a:r>
          </a:p>
        </p:txBody>
      </p:sp>
      <p:pic>
        <p:nvPicPr>
          <p:cNvPr id="4" name="Image 3"/>
          <p:cNvPicPr>
            <a:picLocks noChangeAspect="1"/>
          </p:cNvPicPr>
          <p:nvPr/>
        </p:nvPicPr>
        <p:blipFill>
          <a:blip r:embed="rId3"/>
          <a:stretch>
            <a:fillRect/>
          </a:stretch>
        </p:blipFill>
        <p:spPr>
          <a:xfrm>
            <a:off x="5794375" y="1600200"/>
            <a:ext cx="2066798" cy="2066798"/>
          </a:xfrm>
          <a:prstGeom prst="rect">
            <a:avLst/>
          </a:prstGeom>
        </p:spPr>
      </p:pic>
      <p:pic>
        <p:nvPicPr>
          <p:cNvPr id="5" name="Image 4"/>
          <p:cNvPicPr>
            <a:picLocks noChangeAspect="1"/>
          </p:cNvPicPr>
          <p:nvPr/>
        </p:nvPicPr>
        <p:blipFill>
          <a:blip r:embed="rId4"/>
          <a:stretch>
            <a:fillRect/>
          </a:stretch>
        </p:blipFill>
        <p:spPr>
          <a:xfrm>
            <a:off x="5794375" y="4282757"/>
            <a:ext cx="2066798" cy="2066798"/>
          </a:xfrm>
          <a:prstGeom prst="rect">
            <a:avLst/>
          </a:prstGeom>
        </p:spPr>
      </p:pic>
      <p:sp>
        <p:nvSpPr>
          <p:cNvPr id="6" name="Flèche vers le bas 5"/>
          <p:cNvSpPr/>
          <p:nvPr/>
        </p:nvSpPr>
        <p:spPr>
          <a:xfrm>
            <a:off x="6666825" y="3738457"/>
            <a:ext cx="354397" cy="458686"/>
          </a:xfrm>
          <a:prstGeom prst="downArrow">
            <a:avLst>
              <a:gd name="adj1" fmla="val 66108"/>
              <a:gd name="adj2" fmla="val 50000"/>
            </a:avLst>
          </a:prstGeom>
          <a:ln/>
        </p:spPr>
        <p:style>
          <a:lnRef idx="1">
            <a:schemeClr val="accent1"/>
          </a:lnRef>
          <a:fillRef idx="3">
            <a:schemeClr val="accent1"/>
          </a:fillRef>
          <a:effectRef idx="2">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428221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 de couverture exacte</a:t>
            </a:r>
            <a:endParaRPr lang="fr-FR" dirty="0"/>
          </a:p>
        </p:txBody>
      </p:sp>
      <p:sp>
        <p:nvSpPr>
          <p:cNvPr id="3" name="Espace réservé du contenu 2"/>
          <p:cNvSpPr>
            <a:spLocks noGrp="1"/>
          </p:cNvSpPr>
          <p:nvPr>
            <p:ph sz="quarter" idx="1"/>
          </p:nvPr>
        </p:nvSpPr>
        <p:spPr/>
        <p:txBody>
          <a:bodyPr>
            <a:normAutofit lnSpcReduction="10000"/>
          </a:bodyPr>
          <a:lstStyle/>
          <a:p>
            <a:pPr lvl="1"/>
            <a:r>
              <a:rPr lang="fr-FR" sz="2400" dirty="0" smtClean="0"/>
              <a:t>Soit E un ensemble. </a:t>
            </a:r>
          </a:p>
          <a:p>
            <a:pPr lvl="1"/>
            <a:r>
              <a:rPr lang="fr-FR" sz="2400" dirty="0" smtClean="0"/>
              <a:t>S l’ensemble des sous-ensembles de E. </a:t>
            </a:r>
          </a:p>
          <a:p>
            <a:pPr lvl="1"/>
            <a:r>
              <a:rPr lang="fr-FR" sz="2400" dirty="0" smtClean="0"/>
              <a:t>S* un sous ensemble de S. </a:t>
            </a:r>
          </a:p>
          <a:p>
            <a:pPr lvl="1"/>
            <a:endParaRPr lang="fr-FR" sz="2400" dirty="0" smtClean="0"/>
          </a:p>
          <a:p>
            <a:r>
              <a:rPr lang="fr-FR" dirty="0" smtClean="0"/>
              <a:t>S* est dit une couverture </a:t>
            </a:r>
            <a:r>
              <a:rPr lang="fr-FR" i="1" dirty="0" smtClean="0"/>
              <a:t>exacte</a:t>
            </a:r>
            <a:r>
              <a:rPr lang="fr-FR" dirty="0" smtClean="0"/>
              <a:t> de E si</a:t>
            </a:r>
          </a:p>
          <a:p>
            <a:pPr lvl="1"/>
            <a:r>
              <a:rPr lang="fr-FR" dirty="0"/>
              <a:t> </a:t>
            </a:r>
          </a:p>
          <a:p>
            <a:pPr lvl="1"/>
            <a:r>
              <a:rPr lang="fr-FR" dirty="0" smtClean="0"/>
              <a:t>  </a:t>
            </a:r>
          </a:p>
          <a:p>
            <a:pPr lvl="1"/>
            <a:endParaRPr lang="fr-FR" dirty="0" smtClean="0"/>
          </a:p>
          <a:p>
            <a:r>
              <a:rPr lang="fr-FR" b="1" dirty="0" smtClean="0"/>
              <a:t>Mission : 	</a:t>
            </a:r>
            <a:r>
              <a:rPr lang="fr-FR" sz="2400" dirty="0" smtClean="0"/>
              <a:t>pour E et S donnés, trouver les S* de 				</a:t>
            </a:r>
            <a:r>
              <a:rPr lang="fr-FR" sz="2400" i="1" dirty="0" smtClean="0"/>
              <a:t>couverture exacte</a:t>
            </a:r>
            <a:endParaRPr lang="fr-FR" sz="2400" i="1" dirty="0"/>
          </a:p>
        </p:txBody>
      </p:sp>
      <p:graphicFrame>
        <p:nvGraphicFramePr>
          <p:cNvPr id="6" name="Objet 5"/>
          <p:cNvGraphicFramePr>
            <a:graphicFrameLocks noChangeAspect="1"/>
          </p:cNvGraphicFramePr>
          <p:nvPr>
            <p:extLst>
              <p:ext uri="{D42A27DB-BD31-4B8C-83A1-F6EECF244321}">
                <p14:modId xmlns:p14="http://schemas.microsoft.com/office/powerpoint/2010/main" val="4236346690"/>
              </p:ext>
            </p:extLst>
          </p:nvPr>
        </p:nvGraphicFramePr>
        <p:xfrm>
          <a:off x="1432095" y="3720953"/>
          <a:ext cx="784896" cy="488380"/>
        </p:xfrm>
        <a:graphic>
          <a:graphicData uri="http://schemas.openxmlformats.org/presentationml/2006/ole">
            <mc:AlternateContent xmlns:mc="http://schemas.openxmlformats.org/markup-compatibility/2006">
              <mc:Choice xmlns:v="urn:schemas-microsoft-com:vml" Requires="v">
                <p:oleObj spid="_x0000_s1043" name="…quation" r:id="rId3" imgW="571500" imgH="355600" progId="Equation.3">
                  <p:embed/>
                </p:oleObj>
              </mc:Choice>
              <mc:Fallback>
                <p:oleObj name="…quation" r:id="rId3" imgW="571500" imgH="355600" progId="Equation.3">
                  <p:embed/>
                  <p:pic>
                    <p:nvPicPr>
                      <p:cNvPr id="0" name=""/>
                      <p:cNvPicPr/>
                      <p:nvPr/>
                    </p:nvPicPr>
                    <p:blipFill>
                      <a:blip r:embed="rId4"/>
                      <a:stretch>
                        <a:fillRect/>
                      </a:stretch>
                    </p:blipFill>
                    <p:spPr>
                      <a:xfrm>
                        <a:off x="1432095" y="3720953"/>
                        <a:ext cx="784896" cy="488380"/>
                      </a:xfrm>
                      <a:prstGeom prst="rect">
                        <a:avLst/>
                      </a:prstGeom>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2916950084"/>
              </p:ext>
            </p:extLst>
          </p:nvPr>
        </p:nvGraphicFramePr>
        <p:xfrm>
          <a:off x="1422777" y="4152257"/>
          <a:ext cx="822753" cy="501441"/>
        </p:xfrm>
        <a:graphic>
          <a:graphicData uri="http://schemas.openxmlformats.org/presentationml/2006/ole">
            <mc:AlternateContent xmlns:mc="http://schemas.openxmlformats.org/markup-compatibility/2006">
              <mc:Choice xmlns:v="urn:schemas-microsoft-com:vml" Requires="v">
                <p:oleObj spid="_x0000_s1044" name="…quation" r:id="rId5" imgW="584200" imgH="355600" progId="Equation.3">
                  <p:embed/>
                </p:oleObj>
              </mc:Choice>
              <mc:Fallback>
                <p:oleObj name="…quation" r:id="rId5" imgW="584200" imgH="355600" progId="Equation.3">
                  <p:embed/>
                  <p:pic>
                    <p:nvPicPr>
                      <p:cNvPr id="0" name=""/>
                      <p:cNvPicPr/>
                      <p:nvPr/>
                    </p:nvPicPr>
                    <p:blipFill>
                      <a:blip r:embed="rId6"/>
                      <a:stretch>
                        <a:fillRect/>
                      </a:stretch>
                    </p:blipFill>
                    <p:spPr>
                      <a:xfrm>
                        <a:off x="1422777" y="4152257"/>
                        <a:ext cx="822753" cy="501441"/>
                      </a:xfrm>
                      <a:prstGeom prst="rect">
                        <a:avLst/>
                      </a:prstGeom>
                    </p:spPr>
                  </p:pic>
                </p:oleObj>
              </mc:Fallback>
            </mc:AlternateContent>
          </a:graphicData>
        </a:graphic>
      </p:graphicFrame>
    </p:spTree>
    <p:extLst>
      <p:ext uri="{BB962C8B-B14F-4D97-AF65-F5344CB8AC3E}">
        <p14:creationId xmlns:p14="http://schemas.microsoft.com/office/powerpoint/2010/main" val="31681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Equivalence aux matrices binaires</a:t>
            </a:r>
            <a:endParaRPr lang="fr-FR" dirty="0"/>
          </a:p>
        </p:txBody>
      </p:sp>
      <p:graphicFrame>
        <p:nvGraphicFramePr>
          <p:cNvPr id="5" name="Espace réservé du contenu 4"/>
          <p:cNvGraphicFramePr>
            <a:graphicFrameLocks noGrp="1"/>
          </p:cNvGraphicFramePr>
          <p:nvPr>
            <p:ph sz="quarter" idx="1"/>
            <p:extLst>
              <p:ext uri="{D42A27DB-BD31-4B8C-83A1-F6EECF244321}">
                <p14:modId xmlns:p14="http://schemas.microsoft.com/office/powerpoint/2010/main" val="2396028975"/>
              </p:ext>
            </p:extLst>
          </p:nvPr>
        </p:nvGraphicFramePr>
        <p:xfrm>
          <a:off x="2196833" y="1956923"/>
          <a:ext cx="5066996" cy="2211980"/>
        </p:xfrm>
        <a:graphic>
          <a:graphicData uri="http://schemas.openxmlformats.org/drawingml/2006/table">
            <a:tbl>
              <a:tblPr firstRow="1" firstCol="1" bandRow="1">
                <a:tableStyleId>{5C22544A-7EE6-4342-B048-85BDC9FD1C3A}</a:tableStyleId>
              </a:tblPr>
              <a:tblGrid>
                <a:gridCol w="428990"/>
                <a:gridCol w="515334"/>
                <a:gridCol w="515334"/>
                <a:gridCol w="515334"/>
                <a:gridCol w="515334"/>
                <a:gridCol w="515334"/>
                <a:gridCol w="515334"/>
                <a:gridCol w="515334"/>
                <a:gridCol w="515334"/>
                <a:gridCol w="515334"/>
              </a:tblGrid>
              <a:tr h="383180">
                <a:tc>
                  <a:txBody>
                    <a:bodyPr/>
                    <a:lstStyle/>
                    <a:p>
                      <a:pPr algn="ctr"/>
                      <a:endParaRPr lang="fr-FR" dirty="0"/>
                    </a:p>
                  </a:txBody>
                  <a:tcPr/>
                </a:tc>
                <a:tc gridSpan="9">
                  <a:txBody>
                    <a:bodyPr/>
                    <a:lstStyle/>
                    <a:p>
                      <a:pPr algn="ctr"/>
                      <a:r>
                        <a:rPr lang="fr-FR" dirty="0" smtClean="0"/>
                        <a:t>Eléments de E</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dirty="0"/>
                    </a:p>
                  </a:txBody>
                  <a:tcPr/>
                </a:tc>
                <a:tc hMerge="1">
                  <a:txBody>
                    <a:bodyPr/>
                    <a:lstStyle/>
                    <a:p>
                      <a:endParaRPr lang="fr-FR"/>
                    </a:p>
                  </a:txBody>
                  <a:tcPr/>
                </a:tc>
                <a:tc hMerge="1">
                  <a:txBody>
                    <a:bodyPr/>
                    <a:lstStyle/>
                    <a:p>
                      <a:endParaRPr lang="fr-FR"/>
                    </a:p>
                  </a:txBody>
                  <a:tcPr/>
                </a:tc>
                <a:tc hMerge="1">
                  <a:txBody>
                    <a:bodyPr/>
                    <a:lstStyle/>
                    <a:p>
                      <a:endParaRPr lang="fr-FR" dirty="0"/>
                    </a:p>
                  </a:txBody>
                  <a:tcPr/>
                </a:tc>
                <a:tc hMerge="1">
                  <a:txBody>
                    <a:bodyPr/>
                    <a:lstStyle/>
                    <a:p>
                      <a:endParaRPr lang="fr-FR"/>
                    </a:p>
                  </a:txBody>
                  <a:tcPr/>
                </a:tc>
                <a:tc hMerge="1">
                  <a:txBody>
                    <a:bodyPr/>
                    <a:lstStyle/>
                    <a:p>
                      <a:endParaRPr lang="fr-FR"/>
                    </a:p>
                  </a:txBody>
                  <a:tcPr/>
                </a:tc>
              </a:tr>
              <a:tr h="166297">
                <a:tc rowSpan="5">
                  <a:txBody>
                    <a:bodyPr/>
                    <a:lstStyle/>
                    <a:p>
                      <a:pPr algn="ctr"/>
                      <a:r>
                        <a:rPr lang="fr-FR" dirty="0" smtClean="0"/>
                        <a:t>Eléments de S</a:t>
                      </a:r>
                      <a:endParaRPr lang="fr-FR" dirty="0"/>
                    </a:p>
                  </a:txBody>
                  <a:tcPr vert="vert270"/>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r>
              <a:tr h="199463">
                <a:tc vMerge="1">
                  <a:txBody>
                    <a:bodyPr/>
                    <a:lstStyle/>
                    <a:p>
                      <a:endParaRPr lang="fr-FR"/>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p>
                  </a:txBody>
                  <a:tcPr/>
                </a:tc>
              </a:tr>
              <a:tr h="166297">
                <a:tc vMerge="1">
                  <a:txBody>
                    <a:bodyPr/>
                    <a:lstStyle/>
                    <a:p>
                      <a:endParaRPr lang="fr-F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r>
              <a:tr h="166297">
                <a:tc vMerge="1">
                  <a:txBody>
                    <a:bodyPr/>
                    <a:lstStyle/>
                    <a:p>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r>
              <a:tr h="199463">
                <a:tc vMerge="1">
                  <a:txBody>
                    <a:bodyPr/>
                    <a:lstStyle/>
                    <a:p>
                      <a:endParaRPr lang="fr-FR"/>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r>
            </a:tbl>
          </a:graphicData>
        </a:graphic>
      </p:graphicFrame>
      <p:graphicFrame>
        <p:nvGraphicFramePr>
          <p:cNvPr id="8" name="Espace réservé du contenu 4"/>
          <p:cNvGraphicFramePr>
            <a:graphicFrameLocks/>
          </p:cNvGraphicFramePr>
          <p:nvPr>
            <p:extLst>
              <p:ext uri="{D42A27DB-BD31-4B8C-83A1-F6EECF244321}">
                <p14:modId xmlns:p14="http://schemas.microsoft.com/office/powerpoint/2010/main" val="1332605071"/>
              </p:ext>
            </p:extLst>
          </p:nvPr>
        </p:nvGraphicFramePr>
        <p:xfrm>
          <a:off x="2138881" y="4768198"/>
          <a:ext cx="5066998" cy="1480460"/>
        </p:xfrm>
        <a:graphic>
          <a:graphicData uri="http://schemas.openxmlformats.org/drawingml/2006/table">
            <a:tbl>
              <a:tblPr firstRow="1" firstCol="1" bandRow="1">
                <a:tableStyleId>{5C22544A-7EE6-4342-B048-85BDC9FD1C3A}</a:tableStyleId>
              </a:tblPr>
              <a:tblGrid>
                <a:gridCol w="690442"/>
                <a:gridCol w="486284"/>
                <a:gridCol w="486284"/>
                <a:gridCol w="486284"/>
                <a:gridCol w="486284"/>
                <a:gridCol w="486284"/>
                <a:gridCol w="486284"/>
                <a:gridCol w="486284"/>
                <a:gridCol w="486284"/>
                <a:gridCol w="486284"/>
              </a:tblGrid>
              <a:tr h="383180">
                <a:tc>
                  <a:txBody>
                    <a:bodyPr/>
                    <a:lstStyle/>
                    <a:p>
                      <a:pPr algn="ctr"/>
                      <a:endParaRPr lang="fr-FR" dirty="0"/>
                    </a:p>
                  </a:txBody>
                  <a:tcPr/>
                </a:tc>
                <a:tc gridSpan="9">
                  <a:txBody>
                    <a:bodyPr/>
                    <a:lstStyle/>
                    <a:p>
                      <a:pPr algn="ctr"/>
                      <a:r>
                        <a:rPr lang="fr-FR" dirty="0" smtClean="0"/>
                        <a:t>Eléments de E</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dirty="0"/>
                    </a:p>
                  </a:txBody>
                  <a:tcPr/>
                </a:tc>
                <a:tc hMerge="1">
                  <a:txBody>
                    <a:bodyPr/>
                    <a:lstStyle/>
                    <a:p>
                      <a:endParaRPr lang="fr-FR"/>
                    </a:p>
                  </a:txBody>
                  <a:tcPr/>
                </a:tc>
                <a:tc hMerge="1">
                  <a:txBody>
                    <a:bodyPr/>
                    <a:lstStyle/>
                    <a:p>
                      <a:endParaRPr lang="fr-FR"/>
                    </a:p>
                  </a:txBody>
                  <a:tcPr/>
                </a:tc>
                <a:tc hMerge="1">
                  <a:txBody>
                    <a:bodyPr/>
                    <a:lstStyle/>
                    <a:p>
                      <a:endParaRPr lang="fr-FR" dirty="0"/>
                    </a:p>
                  </a:txBody>
                  <a:tcPr/>
                </a:tc>
                <a:tc hMerge="1">
                  <a:txBody>
                    <a:bodyPr/>
                    <a:lstStyle/>
                    <a:p>
                      <a:endParaRPr lang="fr-FR"/>
                    </a:p>
                  </a:txBody>
                  <a:tcPr/>
                </a:tc>
                <a:tc hMerge="1">
                  <a:txBody>
                    <a:bodyPr/>
                    <a:lstStyle/>
                    <a:p>
                      <a:endParaRPr lang="fr-FR"/>
                    </a:p>
                  </a:txBody>
                  <a:tcPr/>
                </a:tc>
              </a:tr>
              <a:tr h="166297">
                <a:tc rowSpan="3">
                  <a:txBody>
                    <a:bodyPr/>
                    <a:lstStyle/>
                    <a:p>
                      <a:pPr algn="ctr"/>
                      <a:r>
                        <a:rPr lang="fr-FR" dirty="0" smtClean="0"/>
                        <a:t>Eléments de S*</a:t>
                      </a:r>
                      <a:endParaRPr lang="fr-FR" dirty="0"/>
                    </a:p>
                  </a:txBody>
                  <a:tcPr vert="vert270"/>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r>
              <a:tr h="166297">
                <a:tc vMerge="1">
                  <a:txBody>
                    <a:bodyPr/>
                    <a:lstStyle/>
                    <a:p>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r>
              <a:tr h="199463">
                <a:tc vMerge="1">
                  <a:txBody>
                    <a:bodyPr/>
                    <a:lstStyle/>
                    <a:p>
                      <a:endParaRPr lang="fr-FR"/>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r>
            </a:tbl>
          </a:graphicData>
        </a:graphic>
      </p:graphicFrame>
      <p:sp>
        <p:nvSpPr>
          <p:cNvPr id="9" name="Flèche vers le bas 8"/>
          <p:cNvSpPr/>
          <p:nvPr/>
        </p:nvSpPr>
        <p:spPr>
          <a:xfrm>
            <a:off x="4794981" y="4168903"/>
            <a:ext cx="354397" cy="599295"/>
          </a:xfrm>
          <a:prstGeom prst="downArrow">
            <a:avLst/>
          </a:prstGeom>
          <a:ln/>
        </p:spPr>
        <p:style>
          <a:lnRef idx="1">
            <a:schemeClr val="accent1"/>
          </a:lnRef>
          <a:fillRef idx="3">
            <a:schemeClr val="accent1"/>
          </a:fillRef>
          <a:effectRef idx="2">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295762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Dancing Links</a:t>
            </a:r>
            <a:endParaRPr lang="fr-FR" dirty="0"/>
          </a:p>
        </p:txBody>
      </p:sp>
      <p:sp>
        <p:nvSpPr>
          <p:cNvPr id="3" name="Espace réservé du contenu 2"/>
          <p:cNvSpPr>
            <a:spLocks noGrp="1"/>
          </p:cNvSpPr>
          <p:nvPr>
            <p:ph sz="quarter" idx="1"/>
          </p:nvPr>
        </p:nvSpPr>
        <p:spPr>
          <a:xfrm>
            <a:off x="612648" y="1600200"/>
            <a:ext cx="6151700" cy="4495800"/>
          </a:xfrm>
        </p:spPr>
        <p:txBody>
          <a:bodyPr>
            <a:normAutofit/>
          </a:bodyPr>
          <a:lstStyle/>
          <a:p>
            <a:pPr lvl="1"/>
            <a:r>
              <a:rPr lang="fr-FR" dirty="0" smtClean="0"/>
              <a:t>Liste doublement cha</a:t>
            </a:r>
            <a:r>
              <a:rPr lang="fr-FR" dirty="0" smtClean="0"/>
              <a:t>înées</a:t>
            </a:r>
          </a:p>
          <a:p>
            <a:pPr lvl="1"/>
            <a:r>
              <a:rPr lang="fr-FR" dirty="0" smtClean="0"/>
              <a:t>Liens circulaires dans les deux directions</a:t>
            </a:r>
          </a:p>
          <a:p>
            <a:pPr lvl="1"/>
            <a:r>
              <a:rPr lang="fr-FR" dirty="0" smtClean="0"/>
              <a:t>Une </a:t>
            </a:r>
            <a:r>
              <a:rPr lang="fr-FR" i="1" dirty="0" err="1" smtClean="0"/>
              <a:t>head</a:t>
            </a:r>
            <a:r>
              <a:rPr lang="fr-FR" dirty="0" smtClean="0"/>
              <a:t> par colonne contenant son nombre d’éléments.</a:t>
            </a:r>
          </a:p>
          <a:p>
            <a:pPr lvl="1"/>
            <a:r>
              <a:rPr lang="fr-FR" dirty="0" smtClean="0"/>
              <a:t>Une </a:t>
            </a:r>
            <a:r>
              <a:rPr lang="fr-FR" i="1" dirty="0" err="1" smtClean="0"/>
              <a:t>head</a:t>
            </a:r>
            <a:r>
              <a:rPr lang="fr-FR" dirty="0" smtClean="0"/>
              <a:t> de matrice : point d’entrée de la grille.</a:t>
            </a:r>
          </a:p>
        </p:txBody>
      </p:sp>
      <p:graphicFrame>
        <p:nvGraphicFramePr>
          <p:cNvPr id="5" name="Tableau 4"/>
          <p:cNvGraphicFramePr>
            <a:graphicFrameLocks noGrp="1"/>
          </p:cNvGraphicFramePr>
          <p:nvPr>
            <p:extLst>
              <p:ext uri="{D42A27DB-BD31-4B8C-83A1-F6EECF244321}">
                <p14:modId xmlns:p14="http://schemas.microsoft.com/office/powerpoint/2010/main" val="2780184847"/>
              </p:ext>
            </p:extLst>
          </p:nvPr>
        </p:nvGraphicFramePr>
        <p:xfrm>
          <a:off x="1952122" y="4380558"/>
          <a:ext cx="5639931" cy="1455431"/>
        </p:xfrm>
        <a:graphic>
          <a:graphicData uri="http://schemas.openxmlformats.org/drawingml/2006/table">
            <a:tbl>
              <a:tblPr firstRow="1" bandRow="1">
                <a:tableStyleId>{5C22544A-7EE6-4342-B048-85BDC9FD1C3A}</a:tableStyleId>
              </a:tblPr>
              <a:tblGrid>
                <a:gridCol w="5639931"/>
              </a:tblGrid>
              <a:tr h="1455431">
                <a:tc>
                  <a:txBody>
                    <a:bodyPr/>
                    <a:lstStyle/>
                    <a:p>
                      <a:pPr marL="0" indent="0">
                        <a:buNone/>
                      </a:pPr>
                      <a:r>
                        <a:rPr lang="fr-FR" sz="1400" b="0" dirty="0" smtClean="0">
                          <a:solidFill>
                            <a:srgbClr val="000000"/>
                          </a:solidFill>
                          <a:latin typeface="Courier"/>
                          <a:ea typeface="Helvetica"/>
                          <a:cs typeface="Courier"/>
                        </a:rPr>
                        <a:t>1 </a:t>
                      </a:r>
                      <a:r>
                        <a:rPr lang="fr-FR" sz="1400" b="0" dirty="0" smtClean="0">
                          <a:solidFill>
                            <a:srgbClr val="ABC66C"/>
                          </a:solidFill>
                          <a:latin typeface="Courier"/>
                          <a:ea typeface="Helvetica"/>
                          <a:cs typeface="Courier"/>
                        </a:rPr>
                        <a:t>// Ces opérations suppriment le </a:t>
                      </a:r>
                      <a:r>
                        <a:rPr lang="fr-FR" sz="1400" b="0" dirty="0" err="1" smtClean="0">
                          <a:solidFill>
                            <a:srgbClr val="ABC66C"/>
                          </a:solidFill>
                          <a:latin typeface="Courier"/>
                          <a:ea typeface="Helvetica"/>
                          <a:cs typeface="Courier"/>
                        </a:rPr>
                        <a:t>noeud</a:t>
                      </a:r>
                      <a:r>
                        <a:rPr lang="fr-FR" sz="1400" b="0" dirty="0" smtClean="0">
                          <a:solidFill>
                            <a:srgbClr val="ABC66C"/>
                          </a:solidFill>
                          <a:latin typeface="Courier"/>
                          <a:ea typeface="Helvetica"/>
                          <a:cs typeface="Courier"/>
                        </a:rPr>
                        <a:t> x :</a:t>
                      </a:r>
                    </a:p>
                    <a:p>
                      <a:pPr marL="0" indent="0">
                        <a:buNone/>
                      </a:pPr>
                      <a:r>
                        <a:rPr lang="fr-FR" sz="1400" b="0" dirty="0" smtClean="0">
                          <a:solidFill>
                            <a:srgbClr val="000000"/>
                          </a:solidFill>
                          <a:latin typeface="Courier"/>
                          <a:ea typeface="Helvetica"/>
                          <a:cs typeface="Courier"/>
                        </a:rPr>
                        <a:t>2 </a:t>
                      </a:r>
                      <a:r>
                        <a:rPr lang="fr-FR" sz="1400" b="0" dirty="0" err="1" smtClean="0">
                          <a:solidFill>
                            <a:srgbClr val="000000"/>
                          </a:solidFill>
                          <a:latin typeface="Courier"/>
                          <a:ea typeface="Helvetica"/>
                          <a:cs typeface="Courier"/>
                        </a:rPr>
                        <a:t>x.left.right</a:t>
                      </a:r>
                      <a:r>
                        <a:rPr lang="fr-FR" sz="1400" b="0" dirty="0" smtClean="0">
                          <a:solidFill>
                            <a:srgbClr val="000000"/>
                          </a:solidFill>
                          <a:latin typeface="Courier"/>
                          <a:ea typeface="Helvetica"/>
                          <a:cs typeface="Courier"/>
                        </a:rPr>
                        <a:t> = </a:t>
                      </a:r>
                      <a:r>
                        <a:rPr lang="fr-FR" sz="1400" b="0" dirty="0" err="1" smtClean="0">
                          <a:solidFill>
                            <a:srgbClr val="000000"/>
                          </a:solidFill>
                          <a:latin typeface="Courier"/>
                          <a:ea typeface="Helvetica"/>
                          <a:cs typeface="Courier"/>
                        </a:rPr>
                        <a:t>x.right</a:t>
                      </a:r>
                      <a:r>
                        <a:rPr lang="fr-FR" sz="1400" b="0" dirty="0" smtClean="0">
                          <a:solidFill>
                            <a:srgbClr val="000000"/>
                          </a:solidFill>
                          <a:latin typeface="Courier"/>
                          <a:ea typeface="Helvetica"/>
                          <a:cs typeface="Courier"/>
                        </a:rPr>
                        <a:t> ;</a:t>
                      </a:r>
                    </a:p>
                    <a:p>
                      <a:pPr marL="0" indent="0">
                        <a:buNone/>
                      </a:pPr>
                      <a:r>
                        <a:rPr lang="fr-FR" sz="1400" b="0" dirty="0" smtClean="0">
                          <a:solidFill>
                            <a:srgbClr val="000000"/>
                          </a:solidFill>
                          <a:latin typeface="Courier"/>
                          <a:ea typeface="Helvetica"/>
                          <a:cs typeface="Courier"/>
                        </a:rPr>
                        <a:t>3 </a:t>
                      </a:r>
                      <a:r>
                        <a:rPr lang="fr-FR" sz="1400" b="0" dirty="0" err="1" smtClean="0">
                          <a:solidFill>
                            <a:srgbClr val="000000"/>
                          </a:solidFill>
                          <a:latin typeface="Courier"/>
                          <a:ea typeface="Helvetica"/>
                          <a:cs typeface="Courier"/>
                        </a:rPr>
                        <a:t>x.right.left</a:t>
                      </a:r>
                      <a:r>
                        <a:rPr lang="fr-FR" sz="1400" b="0" dirty="0" smtClean="0">
                          <a:solidFill>
                            <a:srgbClr val="000000"/>
                          </a:solidFill>
                          <a:latin typeface="Courier"/>
                          <a:ea typeface="Helvetica"/>
                          <a:cs typeface="Courier"/>
                        </a:rPr>
                        <a:t> = </a:t>
                      </a:r>
                      <a:r>
                        <a:rPr lang="fr-FR" sz="1400" b="0" dirty="0" err="1" smtClean="0">
                          <a:solidFill>
                            <a:srgbClr val="000000"/>
                          </a:solidFill>
                          <a:latin typeface="Courier"/>
                          <a:ea typeface="Helvetica"/>
                          <a:cs typeface="Courier"/>
                        </a:rPr>
                        <a:t>x.left</a:t>
                      </a:r>
                      <a:r>
                        <a:rPr lang="fr-FR" sz="1400" b="0" dirty="0" smtClean="0">
                          <a:solidFill>
                            <a:srgbClr val="000000"/>
                          </a:solidFill>
                          <a:latin typeface="Courier"/>
                          <a:ea typeface="Helvetica"/>
                          <a:cs typeface="Courier"/>
                        </a:rPr>
                        <a:t> ;</a:t>
                      </a:r>
                    </a:p>
                    <a:p>
                      <a:pPr marL="0" indent="0">
                        <a:buNone/>
                      </a:pPr>
                      <a:r>
                        <a:rPr lang="fr-FR" sz="1400" b="0" dirty="0" smtClean="0">
                          <a:solidFill>
                            <a:srgbClr val="000000"/>
                          </a:solidFill>
                          <a:latin typeface="Courier"/>
                          <a:ea typeface="Helvetica"/>
                          <a:cs typeface="Courier"/>
                        </a:rPr>
                        <a:t>4 </a:t>
                      </a:r>
                      <a:r>
                        <a:rPr lang="fr-FR" sz="1400" b="0" dirty="0" smtClean="0">
                          <a:solidFill>
                            <a:srgbClr val="ABC66C"/>
                          </a:solidFill>
                          <a:latin typeface="Courier"/>
                          <a:ea typeface="Helvetica"/>
                          <a:cs typeface="Courier"/>
                        </a:rPr>
                        <a:t>// Celles-ci le restaure à sa position initiale :</a:t>
                      </a:r>
                    </a:p>
                    <a:p>
                      <a:pPr marL="0" indent="0">
                        <a:buNone/>
                      </a:pPr>
                      <a:r>
                        <a:rPr lang="fr-FR" sz="1400" b="0" dirty="0" smtClean="0">
                          <a:solidFill>
                            <a:srgbClr val="000000"/>
                          </a:solidFill>
                          <a:latin typeface="Courier"/>
                          <a:ea typeface="Helvetica"/>
                          <a:cs typeface="Courier"/>
                        </a:rPr>
                        <a:t>5 </a:t>
                      </a:r>
                      <a:r>
                        <a:rPr lang="fr-FR" sz="1400" b="0" dirty="0" err="1" smtClean="0">
                          <a:solidFill>
                            <a:srgbClr val="000000"/>
                          </a:solidFill>
                          <a:latin typeface="Courier"/>
                          <a:ea typeface="Helvetica"/>
                          <a:cs typeface="Courier"/>
                        </a:rPr>
                        <a:t>x.left.right</a:t>
                      </a:r>
                      <a:r>
                        <a:rPr lang="fr-FR" sz="1400" b="0" dirty="0" smtClean="0">
                          <a:solidFill>
                            <a:srgbClr val="000000"/>
                          </a:solidFill>
                          <a:latin typeface="Courier"/>
                          <a:ea typeface="Helvetica"/>
                          <a:cs typeface="Courier"/>
                        </a:rPr>
                        <a:t> = x ;</a:t>
                      </a:r>
                    </a:p>
                    <a:p>
                      <a:pPr marL="0" indent="0">
                        <a:buNone/>
                      </a:pPr>
                      <a:r>
                        <a:rPr lang="fr-FR" sz="1400" b="0" dirty="0" smtClean="0">
                          <a:solidFill>
                            <a:srgbClr val="000000"/>
                          </a:solidFill>
                          <a:latin typeface="Courier"/>
                          <a:ea typeface="Helvetica"/>
                          <a:cs typeface="Courier"/>
                        </a:rPr>
                        <a:t>6 </a:t>
                      </a:r>
                      <a:r>
                        <a:rPr lang="fr-FR" sz="1400" b="0" dirty="0" err="1" smtClean="0">
                          <a:solidFill>
                            <a:srgbClr val="000000"/>
                          </a:solidFill>
                          <a:latin typeface="Courier"/>
                          <a:ea typeface="Helvetica"/>
                          <a:cs typeface="Courier"/>
                        </a:rPr>
                        <a:t>x.right.left</a:t>
                      </a:r>
                      <a:r>
                        <a:rPr lang="fr-FR" sz="1400" b="0" dirty="0" smtClean="0">
                          <a:solidFill>
                            <a:srgbClr val="000000"/>
                          </a:solidFill>
                          <a:latin typeface="Courier"/>
                          <a:ea typeface="Helvetica"/>
                          <a:cs typeface="Courier"/>
                        </a:rPr>
                        <a:t> = x ;</a:t>
                      </a:r>
                      <a:endParaRPr lang="fr-FR" sz="1400" b="0" dirty="0" smtClean="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75021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Dancing Links</a:t>
            </a:r>
            <a:endParaRPr lang="fr-FR" dirty="0"/>
          </a:p>
        </p:txBody>
      </p:sp>
      <p:pic>
        <p:nvPicPr>
          <p:cNvPr id="5" name="Image 4"/>
          <p:cNvPicPr>
            <a:picLocks noChangeAspect="1"/>
          </p:cNvPicPr>
          <p:nvPr/>
        </p:nvPicPr>
        <p:blipFill rotWithShape="1">
          <a:blip r:embed="rId2"/>
          <a:srcRect l="25603" t="42638" r="23896" b="43320"/>
          <a:stretch/>
        </p:blipFill>
        <p:spPr>
          <a:xfrm>
            <a:off x="3230550" y="1904982"/>
            <a:ext cx="2691822" cy="1478832"/>
          </a:xfrm>
          <a:prstGeom prst="rect">
            <a:avLst/>
          </a:prstGeom>
        </p:spPr>
      </p:pic>
      <p:pic>
        <p:nvPicPr>
          <p:cNvPr id="6" name="Image 5"/>
          <p:cNvPicPr>
            <a:picLocks noChangeAspect="1"/>
          </p:cNvPicPr>
          <p:nvPr/>
        </p:nvPicPr>
        <p:blipFill rotWithShape="1">
          <a:blip r:embed="rId2"/>
          <a:srcRect t="56457"/>
          <a:stretch/>
        </p:blipFill>
        <p:spPr>
          <a:xfrm>
            <a:off x="5478416" y="3711999"/>
            <a:ext cx="3287632" cy="2828541"/>
          </a:xfrm>
          <a:prstGeom prst="rect">
            <a:avLst/>
          </a:prstGeom>
        </p:spPr>
      </p:pic>
      <p:pic>
        <p:nvPicPr>
          <p:cNvPr id="7" name="Image 6"/>
          <p:cNvPicPr>
            <a:picLocks noChangeAspect="1"/>
          </p:cNvPicPr>
          <p:nvPr/>
        </p:nvPicPr>
        <p:blipFill rotWithShape="1">
          <a:blip r:embed="rId2"/>
          <a:srcRect b="57199"/>
          <a:stretch/>
        </p:blipFill>
        <p:spPr>
          <a:xfrm>
            <a:off x="512186" y="3760181"/>
            <a:ext cx="3287632" cy="2780359"/>
          </a:xfrm>
          <a:prstGeom prst="rect">
            <a:avLst/>
          </a:prstGeom>
        </p:spPr>
      </p:pic>
    </p:spTree>
    <p:extLst>
      <p:ext uri="{BB962C8B-B14F-4D97-AF65-F5344CB8AC3E}">
        <p14:creationId xmlns:p14="http://schemas.microsoft.com/office/powerpoint/2010/main" val="17610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Algorithme X de Knuth</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166134290"/>
              </p:ext>
            </p:extLst>
          </p:nvPr>
        </p:nvGraphicFramePr>
        <p:xfrm>
          <a:off x="824732" y="2516760"/>
          <a:ext cx="7737734" cy="2286000"/>
        </p:xfrm>
        <a:graphic>
          <a:graphicData uri="http://schemas.openxmlformats.org/drawingml/2006/table">
            <a:tbl>
              <a:tblPr firstRow="1" bandRow="1">
                <a:tableStyleId>{5C22544A-7EE6-4342-B048-85BDC9FD1C3A}</a:tableStyleId>
              </a:tblPr>
              <a:tblGrid>
                <a:gridCol w="7737734"/>
              </a:tblGrid>
              <a:tr h="370840">
                <a:tc>
                  <a:txBody>
                    <a:bodyPr/>
                    <a:lstStyle/>
                    <a:p>
                      <a:pPr marL="0" indent="0">
                        <a:buNone/>
                      </a:pPr>
                      <a:r>
                        <a:rPr lang="fr-FR" sz="1200" b="0" dirty="0" smtClean="0">
                          <a:solidFill>
                            <a:srgbClr val="000000"/>
                          </a:solidFill>
                          <a:latin typeface="Courier"/>
                          <a:ea typeface="Courier"/>
                          <a:cs typeface="Courier"/>
                        </a:rPr>
                        <a:t>1  Tant que </a:t>
                      </a:r>
                      <a:r>
                        <a:rPr lang="fr-FR" sz="1200" b="0" i="1" dirty="0" smtClean="0">
                          <a:solidFill>
                            <a:srgbClr val="000000"/>
                          </a:solidFill>
                          <a:latin typeface="Courier"/>
                          <a:ea typeface="Courier"/>
                          <a:cs typeface="Courier"/>
                        </a:rPr>
                        <a:t>la matrice</a:t>
                      </a:r>
                      <a:r>
                        <a:rPr lang="fr-FR" sz="1200" b="0" dirty="0" smtClean="0">
                          <a:solidFill>
                            <a:srgbClr val="000000"/>
                          </a:solidFill>
                          <a:latin typeface="Courier"/>
                          <a:ea typeface="Courier"/>
                          <a:cs typeface="Courier"/>
                        </a:rPr>
                        <a:t> A </a:t>
                      </a:r>
                      <a:r>
                        <a:rPr lang="fr-FR" sz="1200" b="0" i="1" dirty="0" smtClean="0">
                          <a:solidFill>
                            <a:srgbClr val="000000"/>
                          </a:solidFill>
                          <a:latin typeface="Courier"/>
                          <a:ea typeface="Courier"/>
                          <a:cs typeface="Courier"/>
                        </a:rPr>
                        <a:t>n'est pas vide</a:t>
                      </a:r>
                      <a:r>
                        <a:rPr lang="fr-FR" sz="1200" b="0" dirty="0" smtClean="0">
                          <a:solidFill>
                            <a:srgbClr val="000000"/>
                          </a:solidFill>
                          <a:latin typeface="Courier"/>
                          <a:ea typeface="Courier"/>
                          <a:cs typeface="Courier"/>
                        </a:rPr>
                        <a:t> faire </a:t>
                      </a:r>
                    </a:p>
                    <a:p>
                      <a:pPr marL="0" indent="0">
                        <a:buNone/>
                      </a:pPr>
                      <a:r>
                        <a:rPr lang="fr-FR" sz="1200" b="0" dirty="0" smtClean="0">
                          <a:solidFill>
                            <a:srgbClr val="000000"/>
                          </a:solidFill>
                          <a:latin typeface="Courier"/>
                          <a:ea typeface="Courier"/>
                          <a:cs typeface="Courier"/>
                        </a:rPr>
                        <a:t>2  	Choisir la première colonne C contenant un minimum de 1; </a:t>
                      </a:r>
                      <a:r>
                        <a:rPr lang="fr-FR" sz="1200" b="0" dirty="0" smtClean="0">
                          <a:solidFill>
                            <a:srgbClr val="9BBB59"/>
                          </a:solidFill>
                          <a:latin typeface="Courier"/>
                          <a:ea typeface="Courier"/>
                          <a:cs typeface="Courier"/>
                        </a:rPr>
                        <a:t>// Déterministe</a:t>
                      </a:r>
                    </a:p>
                    <a:p>
                      <a:pPr marL="0" indent="0">
                        <a:buNone/>
                      </a:pPr>
                      <a:r>
                        <a:rPr lang="fr-FR" sz="1200" b="0" dirty="0" smtClean="0">
                          <a:solidFill>
                            <a:srgbClr val="000000"/>
                          </a:solidFill>
                          <a:latin typeface="Courier"/>
                          <a:ea typeface="Courier"/>
                          <a:cs typeface="Courier"/>
                        </a:rPr>
                        <a:t>3  	Choisir une ligne L telle que A[L,C] = 1; </a:t>
                      </a:r>
                      <a:r>
                        <a:rPr lang="fr-FR" sz="1200" b="0" dirty="0" smtClean="0">
                          <a:solidFill>
                            <a:srgbClr val="9BBB59"/>
                          </a:solidFill>
                          <a:latin typeface="Courier"/>
                          <a:ea typeface="Courier"/>
                          <a:cs typeface="Courier"/>
                        </a:rPr>
                        <a:t>//Non déterministe</a:t>
                      </a:r>
                    </a:p>
                    <a:p>
                      <a:pPr marL="0" indent="0">
                        <a:buNone/>
                      </a:pPr>
                      <a:r>
                        <a:rPr lang="fr-FR" sz="1200" b="0" dirty="0" smtClean="0">
                          <a:solidFill>
                            <a:srgbClr val="000000"/>
                          </a:solidFill>
                          <a:latin typeface="Courier"/>
                          <a:ea typeface="Courier"/>
                          <a:cs typeface="Courier"/>
                        </a:rPr>
                        <a:t>4  	On ajoute la ligne L à la solution partielle S; </a:t>
                      </a:r>
                    </a:p>
                    <a:p>
                      <a:pPr marL="0" indent="0">
                        <a:buNone/>
                      </a:pPr>
                      <a:r>
                        <a:rPr lang="fr-FR" sz="1200" b="0" dirty="0" smtClean="0">
                          <a:solidFill>
                            <a:srgbClr val="000000"/>
                          </a:solidFill>
                          <a:latin typeface="Courier"/>
                          <a:ea typeface="Courier"/>
                          <a:cs typeface="Courier"/>
                        </a:rPr>
                        <a:t>5  	Pour chaque </a:t>
                      </a:r>
                      <a:r>
                        <a:rPr lang="fr-FR" sz="1200" b="0" i="1" dirty="0" smtClean="0">
                          <a:solidFill>
                            <a:srgbClr val="000000"/>
                          </a:solidFill>
                          <a:latin typeface="Courier"/>
                          <a:ea typeface="Courier"/>
                          <a:cs typeface="Courier"/>
                        </a:rPr>
                        <a:t>colonne</a:t>
                      </a:r>
                      <a:r>
                        <a:rPr lang="fr-FR" sz="1200" b="0" dirty="0" smtClean="0">
                          <a:solidFill>
                            <a:srgbClr val="000000"/>
                          </a:solidFill>
                          <a:latin typeface="Courier"/>
                          <a:ea typeface="Courier"/>
                          <a:cs typeface="Courier"/>
                        </a:rPr>
                        <a:t> J </a:t>
                      </a:r>
                      <a:r>
                        <a:rPr lang="fr-FR" sz="1200" b="0" i="1" dirty="0" smtClean="0">
                          <a:solidFill>
                            <a:srgbClr val="000000"/>
                          </a:solidFill>
                          <a:latin typeface="Courier"/>
                          <a:ea typeface="Courier"/>
                          <a:cs typeface="Courier"/>
                        </a:rPr>
                        <a:t>telle que</a:t>
                      </a:r>
                      <a:r>
                        <a:rPr lang="fr-FR" sz="1200" b="0" dirty="0" smtClean="0">
                          <a:solidFill>
                            <a:srgbClr val="000000"/>
                          </a:solidFill>
                          <a:latin typeface="Courier"/>
                          <a:ea typeface="Courier"/>
                          <a:cs typeface="Courier"/>
                        </a:rPr>
                        <a:t> A[L,J] = 1 faire </a:t>
                      </a:r>
                    </a:p>
                    <a:p>
                      <a:pPr marL="0" indent="0">
                        <a:buNone/>
                      </a:pPr>
                      <a:r>
                        <a:rPr lang="fr-FR" sz="1200" b="0" dirty="0" smtClean="0">
                          <a:solidFill>
                            <a:srgbClr val="000000"/>
                          </a:solidFill>
                          <a:latin typeface="Courier"/>
                          <a:ea typeface="Courier"/>
                          <a:cs typeface="Courier"/>
                        </a:rPr>
                        <a:t>6  		Pour chaque </a:t>
                      </a:r>
                      <a:r>
                        <a:rPr lang="fr-FR" sz="1200" b="0" i="1" dirty="0" smtClean="0">
                          <a:solidFill>
                            <a:srgbClr val="000000"/>
                          </a:solidFill>
                          <a:latin typeface="Courier"/>
                          <a:ea typeface="Courier"/>
                          <a:cs typeface="Courier"/>
                        </a:rPr>
                        <a:t>ligne</a:t>
                      </a:r>
                      <a:r>
                        <a:rPr lang="fr-FR" sz="1200" b="0" dirty="0" smtClean="0">
                          <a:solidFill>
                            <a:srgbClr val="000000"/>
                          </a:solidFill>
                          <a:latin typeface="Courier"/>
                          <a:ea typeface="Courier"/>
                          <a:cs typeface="Courier"/>
                        </a:rPr>
                        <a:t> I </a:t>
                      </a:r>
                      <a:r>
                        <a:rPr lang="fr-FR" sz="1200" b="0" i="1" dirty="0" smtClean="0">
                          <a:solidFill>
                            <a:srgbClr val="000000"/>
                          </a:solidFill>
                          <a:latin typeface="Courier"/>
                          <a:ea typeface="Courier"/>
                          <a:cs typeface="Courier"/>
                        </a:rPr>
                        <a:t>telle que</a:t>
                      </a:r>
                      <a:r>
                        <a:rPr lang="fr-FR" sz="1200" b="0" dirty="0" smtClean="0">
                          <a:solidFill>
                            <a:srgbClr val="000000"/>
                          </a:solidFill>
                          <a:latin typeface="Courier"/>
                          <a:ea typeface="Courier"/>
                          <a:cs typeface="Courier"/>
                        </a:rPr>
                        <a:t> A[I,J] = 1 faire </a:t>
                      </a:r>
                    </a:p>
                    <a:p>
                      <a:pPr marL="0" indent="0">
                        <a:buNone/>
                      </a:pPr>
                      <a:r>
                        <a:rPr lang="fr-FR" sz="1200" b="0" dirty="0" smtClean="0">
                          <a:solidFill>
                            <a:srgbClr val="000000"/>
                          </a:solidFill>
                          <a:latin typeface="Courier"/>
                          <a:ea typeface="Courier"/>
                          <a:cs typeface="Courier"/>
                        </a:rPr>
                        <a:t>7  			Supprimer la ligne I de la matrice A; </a:t>
                      </a:r>
                    </a:p>
                    <a:p>
                      <a:pPr marL="0" indent="0">
                        <a:buNone/>
                      </a:pPr>
                      <a:r>
                        <a:rPr lang="fr-FR" sz="1200" b="0" dirty="0" smtClean="0">
                          <a:solidFill>
                            <a:srgbClr val="000000"/>
                          </a:solidFill>
                          <a:latin typeface="Courier"/>
                          <a:ea typeface="Courier"/>
                          <a:cs typeface="Courier"/>
                        </a:rPr>
                        <a:t>8  		Fin </a:t>
                      </a:r>
                    </a:p>
                    <a:p>
                      <a:pPr marL="0" indent="0">
                        <a:buNone/>
                      </a:pPr>
                      <a:r>
                        <a:rPr lang="fr-FR" sz="1200" b="0" dirty="0" smtClean="0">
                          <a:solidFill>
                            <a:srgbClr val="000000"/>
                          </a:solidFill>
                          <a:latin typeface="Courier"/>
                          <a:ea typeface="Courier"/>
                          <a:cs typeface="Courier"/>
                        </a:rPr>
                        <a:t>9  		Supprimer la colonne J de la matrice A; </a:t>
                      </a:r>
                    </a:p>
                    <a:p>
                      <a:pPr marL="0" indent="0">
                        <a:buNone/>
                      </a:pPr>
                      <a:r>
                        <a:rPr lang="fr-FR" sz="1200" b="0" dirty="0" smtClean="0">
                          <a:solidFill>
                            <a:srgbClr val="000000"/>
                          </a:solidFill>
                          <a:latin typeface="Courier"/>
                          <a:ea typeface="Courier"/>
                          <a:cs typeface="Courier"/>
                        </a:rPr>
                        <a:t>10 	Fin </a:t>
                      </a:r>
                    </a:p>
                    <a:p>
                      <a:pPr marL="0" indent="0">
                        <a:buNone/>
                      </a:pPr>
                      <a:r>
                        <a:rPr lang="fr-FR" sz="1200" b="0" dirty="0" smtClean="0">
                          <a:solidFill>
                            <a:srgbClr val="000000"/>
                          </a:solidFill>
                          <a:latin typeface="Courier"/>
                          <a:ea typeface="Courier"/>
                          <a:cs typeface="Courier"/>
                        </a:rPr>
                        <a:t>11 Fin</a:t>
                      </a:r>
                    </a:p>
                    <a:p>
                      <a:pPr marL="0" indent="0">
                        <a:buNone/>
                      </a:pPr>
                      <a:r>
                        <a:rPr lang="fr-FR" sz="1200" b="0" dirty="0" smtClean="0">
                          <a:solidFill>
                            <a:srgbClr val="000000"/>
                          </a:solidFill>
                          <a:latin typeface="Courier"/>
                          <a:ea typeface="Courier"/>
                          <a:cs typeface="Courier"/>
                        </a:rPr>
                        <a:t>12 Afficher S </a:t>
                      </a:r>
                      <a:r>
                        <a:rPr lang="fr-FR" sz="1200" b="0" i="1" dirty="0" smtClean="0">
                          <a:solidFill>
                            <a:srgbClr val="9BBB59"/>
                          </a:solidFill>
                          <a:latin typeface="Courier"/>
                          <a:ea typeface="Courier"/>
                          <a:cs typeface="Courier"/>
                        </a:rPr>
                        <a:t>// S étant la solution ainsi construit</a:t>
                      </a:r>
                      <a:endParaRPr lang="fr-FR"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21351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Génération d’une grille</a:t>
            </a:r>
            <a:endParaRPr lang="fr-FR" dirty="0"/>
          </a:p>
        </p:txBody>
      </p:sp>
      <p:sp>
        <p:nvSpPr>
          <p:cNvPr id="3" name="Espace réservé du contenu 2"/>
          <p:cNvSpPr>
            <a:spLocks noGrp="1"/>
          </p:cNvSpPr>
          <p:nvPr>
            <p:ph sz="quarter" idx="1"/>
          </p:nvPr>
        </p:nvSpPr>
        <p:spPr/>
        <p:txBody>
          <a:bodyPr/>
          <a:lstStyle/>
          <a:p>
            <a:r>
              <a:rPr lang="fr-FR" dirty="0" smtClean="0"/>
              <a:t>Backtracking à la création :</a:t>
            </a:r>
          </a:p>
          <a:p>
            <a:pPr lvl="1"/>
            <a:r>
              <a:rPr lang="fr-FR" dirty="0" smtClean="0"/>
              <a:t>On prend un tableau n2 x n2 vide</a:t>
            </a:r>
          </a:p>
          <a:p>
            <a:pPr lvl="1"/>
            <a:r>
              <a:rPr lang="fr-FR" dirty="0" smtClean="0"/>
              <a:t>On la prend dans le sens de lecture, on créé une liste [1,n</a:t>
            </a:r>
            <a:r>
              <a:rPr lang="fr-FR" baseline="30000" dirty="0" smtClean="0"/>
              <a:t>2</a:t>
            </a:r>
            <a:r>
              <a:rPr lang="fr-FR" dirty="0" smtClean="0"/>
              <a:t>], on y enlève aléatoirement un élément que l’on met dedans, si le sudoku est valide, on passe à la case suivante, sinon on revient en arrière.</a:t>
            </a:r>
          </a:p>
          <a:p>
            <a:pPr lvl="1"/>
            <a:r>
              <a:rPr lang="fr-FR" dirty="0" smtClean="0"/>
              <a:t>Lorsqu’on arrive au bout, on a une grille pleine aléatoire.</a:t>
            </a:r>
          </a:p>
        </p:txBody>
      </p:sp>
    </p:spTree>
    <p:extLst>
      <p:ext uri="{BB962C8B-B14F-4D97-AF65-F5344CB8AC3E}">
        <p14:creationId xmlns:p14="http://schemas.microsoft.com/office/powerpoint/2010/main" val="251654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Génération d’une grille</a:t>
            </a:r>
            <a:endParaRPr lang="fr-FR" dirty="0"/>
          </a:p>
        </p:txBody>
      </p:sp>
      <p:sp>
        <p:nvSpPr>
          <p:cNvPr id="3" name="Espace réservé du contenu 2"/>
          <p:cNvSpPr>
            <a:spLocks noGrp="1"/>
          </p:cNvSpPr>
          <p:nvPr>
            <p:ph sz="quarter" idx="1"/>
          </p:nvPr>
        </p:nvSpPr>
        <p:spPr/>
        <p:txBody>
          <a:bodyPr/>
          <a:lstStyle/>
          <a:p>
            <a:r>
              <a:rPr lang="fr-FR" dirty="0" smtClean="0"/>
              <a:t>Minimalisation du sudoku :</a:t>
            </a:r>
          </a:p>
          <a:p>
            <a:pPr lvl="1"/>
            <a:r>
              <a:rPr lang="fr-FR" dirty="0" smtClean="0"/>
              <a:t>On prend la grille, on ajoute tous les éléments de celle-ci dans une liste.</a:t>
            </a:r>
          </a:p>
          <a:p>
            <a:pPr lvl="1"/>
            <a:r>
              <a:rPr lang="fr-FR" dirty="0" smtClean="0"/>
              <a:t>On enlève aléatoirement un élément de cette liste, on teste la grille en enlevant l’élément de la grille, si cela fonctionne on continue, sinon on réinsère l’élément dans la grille mais pas dans la liste.</a:t>
            </a:r>
          </a:p>
          <a:p>
            <a:pPr lvl="1"/>
            <a:r>
              <a:rPr lang="fr-FR" dirty="0" smtClean="0"/>
              <a:t>On renvoie la grille quand la liste est vide.</a:t>
            </a:r>
          </a:p>
        </p:txBody>
      </p:sp>
    </p:spTree>
    <p:extLst>
      <p:ext uri="{BB962C8B-B14F-4D97-AF65-F5344CB8AC3E}">
        <p14:creationId xmlns:p14="http://schemas.microsoft.com/office/powerpoint/2010/main" val="3263678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é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Médian.thmx</Template>
  <TotalTime>153</TotalTime>
  <Words>414</Words>
  <Application>Microsoft Macintosh PowerPoint</Application>
  <PresentationFormat>Présentation à l'écran (4:3)</PresentationFormat>
  <Paragraphs>134</Paragraphs>
  <Slides>10</Slides>
  <Notes>1</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10</vt:i4>
      </vt:variant>
    </vt:vector>
  </HeadingPairs>
  <TitlesOfParts>
    <vt:vector size="12" baseType="lpstr">
      <vt:lpstr>Médian</vt:lpstr>
      <vt:lpstr>Microsoft Equation</vt:lpstr>
      <vt:lpstr>Projet INF431 Mehdi KOUHEN, Timothée REBOURS</vt:lpstr>
      <vt:lpstr>Un sudoku</vt:lpstr>
      <vt:lpstr>Problème de couverture exacte</vt:lpstr>
      <vt:lpstr>Equivalence aux matrices binaires</vt:lpstr>
      <vt:lpstr>Dancing Links</vt:lpstr>
      <vt:lpstr>Dancing Links</vt:lpstr>
      <vt:lpstr>Algorithme X de Knuth</vt:lpstr>
      <vt:lpstr>Génération d’une grille</vt:lpstr>
      <vt:lpstr>Génération d’une grille</vt:lpstr>
      <vt:lpstr>Présentation PowerPoint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INF431 Mehdi KOUHEN, Timothée REBOURS</dc:title>
  <dc:subject/>
  <dc:creator>Timothée Rebours</dc:creator>
  <cp:keywords/>
  <dc:description/>
  <cp:lastModifiedBy>Timothée Rebours</cp:lastModifiedBy>
  <cp:revision>17</cp:revision>
  <dcterms:created xsi:type="dcterms:W3CDTF">2014-06-17T00:07:32Z</dcterms:created>
  <dcterms:modified xsi:type="dcterms:W3CDTF">2014-06-17T02:41:15Z</dcterms:modified>
  <cp:category/>
</cp:coreProperties>
</file>