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40"/>
  </p:notesMasterIdLst>
  <p:handoutMasterIdLst>
    <p:handoutMasterId r:id="rId41"/>
  </p:handoutMasterIdLst>
  <p:sldIdLst>
    <p:sldId id="268" r:id="rId2"/>
    <p:sldId id="383" r:id="rId3"/>
    <p:sldId id="384" r:id="rId4"/>
    <p:sldId id="385" r:id="rId5"/>
    <p:sldId id="692" r:id="rId6"/>
    <p:sldId id="690" r:id="rId7"/>
    <p:sldId id="387" r:id="rId8"/>
    <p:sldId id="409" r:id="rId9"/>
    <p:sldId id="691" r:id="rId10"/>
    <p:sldId id="693" r:id="rId11"/>
    <p:sldId id="386" r:id="rId12"/>
    <p:sldId id="388" r:id="rId13"/>
    <p:sldId id="392" r:id="rId14"/>
    <p:sldId id="389" r:id="rId15"/>
    <p:sldId id="410" r:id="rId16"/>
    <p:sldId id="411" r:id="rId17"/>
    <p:sldId id="390" r:id="rId18"/>
    <p:sldId id="391" r:id="rId19"/>
    <p:sldId id="412" r:id="rId20"/>
    <p:sldId id="393" r:id="rId21"/>
    <p:sldId id="394" r:id="rId22"/>
    <p:sldId id="395" r:id="rId23"/>
    <p:sldId id="396" r:id="rId24"/>
    <p:sldId id="413" r:id="rId25"/>
    <p:sldId id="397" r:id="rId26"/>
    <p:sldId id="404" r:id="rId27"/>
    <p:sldId id="398" r:id="rId28"/>
    <p:sldId id="688" r:id="rId29"/>
    <p:sldId id="399" r:id="rId30"/>
    <p:sldId id="400" r:id="rId31"/>
    <p:sldId id="414" r:id="rId32"/>
    <p:sldId id="401" r:id="rId33"/>
    <p:sldId id="402" r:id="rId34"/>
    <p:sldId id="415" r:id="rId35"/>
    <p:sldId id="694" r:id="rId36"/>
    <p:sldId id="695" r:id="rId37"/>
    <p:sldId id="696" r:id="rId38"/>
    <p:sldId id="697" r:id="rId39"/>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2D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30" autoAdjust="0"/>
    <p:restoredTop sz="74839" autoAdjust="0"/>
  </p:normalViewPr>
  <p:slideViewPr>
    <p:cSldViewPr>
      <p:cViewPr varScale="1">
        <p:scale>
          <a:sx n="161" d="100"/>
          <a:sy n="161" d="100"/>
        </p:scale>
        <p:origin x="77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11405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272122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head file</a:t>
            </a:r>
          </a:p>
          <a:p>
            <a:r>
              <a:rPr lang="en-US" dirty="0"/>
              <a:t>Just </a:t>
            </a:r>
            <a:r>
              <a:rPr lang="en-US" dirty="0" err="1"/>
              <a:t>tr</a:t>
            </a:r>
            <a:r>
              <a:rPr lang="en-US" dirty="0"/>
              <a:t> head</a:t>
            </a:r>
          </a:p>
          <a:p>
            <a:r>
              <a:rPr lang="en-US" dirty="0"/>
              <a:t>Then</a:t>
            </a:r>
            <a:r>
              <a:rPr lang="en-US" baseline="0" dirty="0"/>
              <a:t> sort</a:t>
            </a:r>
          </a:p>
          <a:p>
            <a:r>
              <a:rPr lang="en-US" baseline="0" dirty="0"/>
              <a:t>Then </a:t>
            </a:r>
            <a:r>
              <a:rPr lang="en-US" baseline="0" dirty="0" err="1"/>
              <a:t>uniq</a:t>
            </a:r>
            <a:r>
              <a:rPr lang="en-US" baseline="0" dirty="0"/>
              <a:t> –c</a:t>
            </a:r>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361186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16</a:t>
            </a:fld>
            <a:endParaRPr lang="en-US"/>
          </a:p>
        </p:txBody>
      </p:sp>
    </p:spTree>
    <p:extLst>
      <p:ext uri="{BB962C8B-B14F-4D97-AF65-F5344CB8AC3E}">
        <p14:creationId xmlns:p14="http://schemas.microsoft.com/office/powerpoint/2010/main" val="140391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the number of words different?</a:t>
            </a:r>
          </a:p>
        </p:txBody>
      </p:sp>
      <p:sp>
        <p:nvSpPr>
          <p:cNvPr id="4" name="Slide Number Placeholder 3"/>
          <p:cNvSpPr>
            <a:spLocks noGrp="1"/>
          </p:cNvSpPr>
          <p:nvPr>
            <p:ph type="sldNum" sz="quarter" idx="10"/>
          </p:nvPr>
        </p:nvSpPr>
        <p:spPr/>
        <p:txBody>
          <a:bodyPr/>
          <a:lstStyle/>
          <a:p>
            <a:fld id="{3EB9031F-EB71-7642-8F3C-6FDC1408CB92}" type="slidenum">
              <a:rPr lang="en-US" smtClean="0"/>
              <a:pPr/>
              <a:t>29</a:t>
            </a:fld>
            <a:endParaRPr lang="en-US"/>
          </a:p>
        </p:txBody>
      </p:sp>
    </p:spTree>
    <p:extLst>
      <p:ext uri="{BB962C8B-B14F-4D97-AF65-F5344CB8AC3E}">
        <p14:creationId xmlns:p14="http://schemas.microsoft.com/office/powerpoint/2010/main" val="221409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304800" y="381000"/>
            <a:ext cx="8534400" cy="7429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
        <p:nvSpPr>
          <p:cNvPr id="9" name="Rectangle 2">
            <a:extLst>
              <a:ext uri="{FF2B5EF4-FFF2-40B4-BE49-F238E27FC236}">
                <a16:creationId xmlns:a16="http://schemas.microsoft.com/office/drawing/2014/main" id="{AA09E4D2-B61F-0C4D-92FE-C505224265D3}"/>
              </a:ext>
            </a:extLst>
          </p:cNvPr>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forms.gle/57okKzZzWeijP4RL7" TargetMode="External"/><Relationship Id="rId2" Type="http://schemas.openxmlformats.org/officeDocument/2006/relationships/hyperlink" Target="https://cs124.stanford.edu/mystery_ec.tx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b.stanford.edu/class/archive/cs/cs107/cs107.1186/unixref/" TargetMode="External"/><Relationship Id="rId2" Type="http://schemas.openxmlformats.org/officeDocument/2006/relationships/hyperlink" Target="https://canvas.stanford.edu/courses/144170/modules/items/98106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cs124.stanford.edu/nyt_200811.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438150"/>
            <a:ext cx="3890964" cy="1371600"/>
          </a:xfrm>
        </p:spPr>
        <p:txBody>
          <a:bodyPr/>
          <a:lstStyle/>
          <a:p>
            <a:r>
              <a:rPr lang="en-US" dirty="0"/>
              <a:t>CS 124/LINGUIST 180</a:t>
            </a:r>
            <a:br>
              <a:rPr lang="en-US" dirty="0"/>
            </a:br>
            <a:r>
              <a:rPr lang="en-US" dirty="0"/>
              <a:t>From Languages to Information</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a:xfrm>
            <a:off x="3352800" y="2343150"/>
            <a:ext cx="5486400" cy="1676400"/>
          </a:xfrm>
        </p:spPr>
        <p:txBody>
          <a:bodyPr/>
          <a:lstStyle/>
          <a:p>
            <a:r>
              <a:rPr lang="en-US" sz="3200" b="1" dirty="0">
                <a:solidFill>
                  <a:schemeClr val="tx2"/>
                </a:solidFill>
              </a:rPr>
              <a:t>Unix for Poets </a:t>
            </a:r>
          </a:p>
          <a:p>
            <a:r>
              <a:rPr lang="en-US" sz="3200" dirty="0">
                <a:solidFill>
                  <a:schemeClr val="tx2"/>
                </a:solidFill>
              </a:rPr>
              <a:t>Dan Jurafsky</a:t>
            </a:r>
          </a:p>
          <a:p>
            <a:r>
              <a:rPr lang="en-US" dirty="0">
                <a:solidFill>
                  <a:schemeClr val="tx2"/>
                </a:solidFill>
              </a:rPr>
              <a:t>(original by Ken Church, modifications by me and Chris Manning)</a:t>
            </a:r>
          </a:p>
          <a:p>
            <a:r>
              <a:rPr lang="en-US" dirty="0">
                <a:solidFill>
                  <a:schemeClr val="tx2"/>
                </a:solidFill>
              </a:rPr>
              <a:t>Stanford University </a:t>
            </a:r>
          </a:p>
          <a:p>
            <a:pPr eaLnBrk="1" hangingPunct="1">
              <a:buFont typeface="Times" charset="0"/>
              <a:buNone/>
            </a:pPr>
            <a:endParaRPr lang="en-US" dirty="0">
              <a:ea typeface="ＭＳ Ｐゴシック" charset="0"/>
              <a:cs typeface="ＭＳ Ｐゴシック"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2E6E-9154-EA45-8658-2D93ACB83541}"/>
              </a:ext>
            </a:extLst>
          </p:cNvPr>
          <p:cNvSpPr>
            <a:spLocks noGrp="1"/>
          </p:cNvSpPr>
          <p:nvPr>
            <p:ph type="title"/>
          </p:nvPr>
        </p:nvSpPr>
        <p:spPr/>
        <p:txBody>
          <a:bodyPr/>
          <a:lstStyle/>
          <a:p>
            <a:r>
              <a:rPr lang="en-US" dirty="0"/>
              <a:t>OK, you're ready to start!</a:t>
            </a:r>
          </a:p>
        </p:txBody>
      </p:sp>
      <p:sp>
        <p:nvSpPr>
          <p:cNvPr id="3" name="Content Placeholder 2">
            <a:extLst>
              <a:ext uri="{FF2B5EF4-FFF2-40B4-BE49-F238E27FC236}">
                <a16:creationId xmlns:a16="http://schemas.microsoft.com/office/drawing/2014/main" id="{22EAF356-1EEA-2348-905C-714B2FEF93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409B92-758B-EC4F-9C32-376370A014CA}"/>
              </a:ext>
            </a:extLst>
          </p:cNvPr>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60411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Count words in a text </a:t>
            </a:r>
          </a:p>
        </p:txBody>
      </p:sp>
      <p:sp>
        <p:nvSpPr>
          <p:cNvPr id="3" name="Content Placeholder 2"/>
          <p:cNvSpPr>
            <a:spLocks noGrp="1"/>
          </p:cNvSpPr>
          <p:nvPr>
            <p:ph idx="1"/>
          </p:nvPr>
        </p:nvSpPr>
        <p:spPr/>
        <p:txBody>
          <a:bodyPr/>
          <a:lstStyle/>
          <a:p>
            <a:r>
              <a:rPr lang="en-US" sz="2800" dirty="0"/>
              <a:t>Input: text file (nyt_200811.txt)</a:t>
            </a:r>
          </a:p>
          <a:p>
            <a:r>
              <a:rPr lang="en-US" sz="2800" dirty="0"/>
              <a:t>Output: list of words in the file with </a:t>
            </a:r>
            <a:r>
              <a:rPr lang="en-US" sz="2800" dirty="0" err="1"/>
              <a:t>freq</a:t>
            </a:r>
            <a:r>
              <a:rPr lang="en-US" sz="2800" dirty="0"/>
              <a:t> counts </a:t>
            </a:r>
          </a:p>
          <a:p>
            <a:r>
              <a:rPr lang="en-US" sz="2800" dirty="0"/>
              <a:t>Algorithm</a:t>
            </a:r>
            <a:br>
              <a:rPr lang="en-US" sz="2800" dirty="0"/>
            </a:br>
            <a:r>
              <a:rPr lang="en-US" sz="2800" dirty="0"/>
              <a:t>1. Tokenize (</a:t>
            </a:r>
            <a:r>
              <a:rPr lang="en-US" sz="2800" dirty="0" err="1">
                <a:latin typeface="Courier"/>
                <a:cs typeface="Courier"/>
              </a:rPr>
              <a:t>tr</a:t>
            </a:r>
            <a:r>
              <a:rPr lang="en-US" sz="2800" dirty="0"/>
              <a:t>)</a:t>
            </a:r>
            <a:br>
              <a:rPr lang="en-US" sz="2800" dirty="0"/>
            </a:br>
            <a:r>
              <a:rPr lang="en-US" sz="2800" dirty="0"/>
              <a:t>2. Sort (</a:t>
            </a:r>
            <a:r>
              <a:rPr lang="en-US" sz="2800" dirty="0">
                <a:latin typeface="Courier"/>
                <a:cs typeface="Courier"/>
              </a:rPr>
              <a:t>sort</a:t>
            </a:r>
            <a:r>
              <a:rPr lang="en-US" sz="2800" dirty="0"/>
              <a:t>)</a:t>
            </a:r>
            <a:br>
              <a:rPr lang="en-US" sz="2800" dirty="0"/>
            </a:br>
            <a:r>
              <a:rPr lang="en-US" sz="2800" dirty="0"/>
              <a:t>3. Count duplicates (</a:t>
            </a:r>
            <a:r>
              <a:rPr lang="en-US" sz="2800" dirty="0" err="1">
                <a:latin typeface="Courier"/>
                <a:cs typeface="Courier"/>
              </a:rPr>
              <a:t>uniq</a:t>
            </a:r>
            <a:r>
              <a:rPr lang="en-US" sz="2800" dirty="0">
                <a:latin typeface="Courier"/>
                <a:cs typeface="Courier"/>
              </a:rPr>
              <a:t> –c</a:t>
            </a:r>
            <a:r>
              <a:rPr lang="en-US" dirty="0"/>
              <a:t>) </a:t>
            </a:r>
          </a:p>
          <a:p>
            <a:r>
              <a:rPr lang="en-US" dirty="0"/>
              <a:t>Go read the man pages and figure out how to pipe these together</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11</a:t>
            </a:fld>
            <a:endParaRPr lang="en-US"/>
          </a:p>
        </p:txBody>
      </p:sp>
    </p:spTree>
    <p:extLst>
      <p:ext uri="{BB962C8B-B14F-4D97-AF65-F5344CB8AC3E}">
        <p14:creationId xmlns:p14="http://schemas.microsoft.com/office/powerpoint/2010/main" val="128944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381000"/>
            <a:ext cx="7467599" cy="742950"/>
          </a:xfrm>
        </p:spPr>
        <p:txBody>
          <a:bodyPr/>
          <a:lstStyle/>
          <a:p>
            <a:r>
              <a:rPr lang="en-US" dirty="0"/>
              <a:t>Solution to Exercise 1 </a:t>
            </a:r>
          </a:p>
        </p:txBody>
      </p:sp>
      <p:sp>
        <p:nvSpPr>
          <p:cNvPr id="3" name="Content Placeholder 2"/>
          <p:cNvSpPr>
            <a:spLocks noGrp="1"/>
          </p:cNvSpPr>
          <p:nvPr>
            <p:ph idx="1"/>
          </p:nvPr>
        </p:nvSpPr>
        <p:spPr>
          <a:xfrm>
            <a:off x="304800" y="1107722"/>
            <a:ext cx="8534400" cy="3581400"/>
          </a:xfrm>
        </p:spPr>
        <p:txBody>
          <a:bodyPr/>
          <a:lstStyle/>
          <a:p>
            <a:r>
              <a:rPr lang="fr-FR" dirty="0">
                <a:latin typeface="Courier" pitchFamily="2" charset="0"/>
                <a:cs typeface="Courier"/>
              </a:rPr>
              <a:t>tr -</a:t>
            </a:r>
            <a:r>
              <a:rPr lang="fr-FR" dirty="0" err="1">
                <a:latin typeface="Courier" pitchFamily="2" charset="0"/>
                <a:cs typeface="Courier"/>
              </a:rPr>
              <a:t>sc</a:t>
            </a:r>
            <a:r>
              <a:rPr lang="fr-FR" dirty="0">
                <a:latin typeface="Courier" pitchFamily="2" charset="0"/>
                <a:cs typeface="Courier"/>
              </a:rPr>
              <a:t> 'A-</a:t>
            </a:r>
            <a:r>
              <a:rPr lang="fr-FR" dirty="0" err="1">
                <a:latin typeface="Courier" pitchFamily="2" charset="0"/>
                <a:cs typeface="Courier"/>
              </a:rPr>
              <a:t>Za</a:t>
            </a:r>
            <a:r>
              <a:rPr lang="fr-FR" dirty="0">
                <a:latin typeface="Courier" pitchFamily="2" charset="0"/>
                <a:cs typeface="Courier"/>
              </a:rPr>
              <a:t>-z' '\n' &lt; </a:t>
            </a:r>
            <a:r>
              <a:rPr lang="en-US" dirty="0">
                <a:latin typeface="Courier" pitchFamily="2" charset="0"/>
                <a:cs typeface="Courier"/>
              </a:rPr>
              <a:t>nyt_200811.txt</a:t>
            </a:r>
            <a:r>
              <a:rPr lang="fr-FR" dirty="0">
                <a:latin typeface="Courier" pitchFamily="2" charset="0"/>
                <a:cs typeface="Courier"/>
              </a:rPr>
              <a:t> | sort | </a:t>
            </a:r>
            <a:r>
              <a:rPr lang="fr-FR" dirty="0" err="1">
                <a:latin typeface="Courier" pitchFamily="2" charset="0"/>
                <a:cs typeface="Courier"/>
              </a:rPr>
              <a:t>uniq</a:t>
            </a:r>
            <a:r>
              <a:rPr lang="fr-FR" dirty="0">
                <a:latin typeface="Courier" pitchFamily="2" charset="0"/>
                <a:cs typeface="Courier"/>
              </a:rPr>
              <a:t> -c </a:t>
            </a:r>
          </a:p>
          <a:p>
            <a:endParaRPr lang="en-US" sz="1800" dirty="0">
              <a:latin typeface="Courier" pitchFamily="2" charset="0"/>
            </a:endParaRPr>
          </a:p>
          <a:p>
            <a:pPr marL="0" indent="0">
              <a:buNone/>
            </a:pPr>
            <a:r>
              <a:rPr lang="en-US" dirty="0">
                <a:latin typeface="Courier" pitchFamily="2" charset="0"/>
              </a:rPr>
              <a:t> 633 A</a:t>
            </a:r>
          </a:p>
          <a:p>
            <a:pPr marL="0" indent="0">
              <a:buNone/>
            </a:pPr>
            <a:r>
              <a:rPr lang="en-US" dirty="0">
                <a:latin typeface="Courier" pitchFamily="2" charset="0"/>
              </a:rPr>
              <a:t>   1 AA</a:t>
            </a:r>
          </a:p>
          <a:p>
            <a:pPr marL="0" indent="0">
              <a:buNone/>
            </a:pPr>
            <a:r>
              <a:rPr lang="en-US" dirty="0">
                <a:latin typeface="Courier" pitchFamily="2" charset="0"/>
              </a:rPr>
              <a:t>   1 AARP</a:t>
            </a:r>
          </a:p>
          <a:p>
            <a:pPr marL="0" indent="0">
              <a:buNone/>
            </a:pPr>
            <a:r>
              <a:rPr lang="en-US" dirty="0">
                <a:latin typeface="Courier" pitchFamily="2" charset="0"/>
              </a:rPr>
              <a:t>   1 ABBY</a:t>
            </a:r>
          </a:p>
          <a:p>
            <a:pPr marL="0" indent="0">
              <a:buNone/>
            </a:pPr>
            <a:r>
              <a:rPr lang="en-US" dirty="0">
                <a:latin typeface="Courier" pitchFamily="2" charset="0"/>
              </a:rPr>
              <a:t>  41 ABC</a:t>
            </a:r>
          </a:p>
          <a:p>
            <a:pPr marL="0" indent="0">
              <a:buNone/>
            </a:pPr>
            <a:r>
              <a:rPr lang="en-US" dirty="0">
                <a:latin typeface="Courier" pitchFamily="2" charset="0"/>
              </a:rPr>
              <a:t>   1 </a:t>
            </a:r>
            <a:r>
              <a:rPr lang="en-US" dirty="0" err="1">
                <a:latin typeface="Courier" pitchFamily="2" charset="0"/>
              </a:rPr>
              <a:t>ABCNews</a:t>
            </a:r>
            <a:endParaRPr lang="en-US" dirty="0">
              <a:latin typeface="Courier" pitchFamily="2"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12</a:t>
            </a:fld>
            <a:endParaRPr lang="en-US" dirty="0"/>
          </a:p>
        </p:txBody>
      </p:sp>
      <p:sp>
        <p:nvSpPr>
          <p:cNvPr id="5" name="TextBox 4">
            <a:extLst>
              <a:ext uri="{FF2B5EF4-FFF2-40B4-BE49-F238E27FC236}">
                <a16:creationId xmlns:a16="http://schemas.microsoft.com/office/drawing/2014/main" id="{0A6D26C8-5F88-C349-8242-53B31A62AE77}"/>
              </a:ext>
            </a:extLst>
          </p:cNvPr>
          <p:cNvSpPr txBox="1"/>
          <p:nvPr/>
        </p:nvSpPr>
        <p:spPr>
          <a:xfrm>
            <a:off x="3872089" y="3119462"/>
            <a:ext cx="5257800" cy="1569660"/>
          </a:xfrm>
          <a:prstGeom prst="rect">
            <a:avLst/>
          </a:prstGeom>
          <a:noFill/>
        </p:spPr>
        <p:txBody>
          <a:bodyPr wrap="square" rtlCol="0">
            <a:spAutoFit/>
          </a:bodyPr>
          <a:lstStyle/>
          <a:p>
            <a:r>
              <a:rPr lang="en-US" dirty="0">
                <a:latin typeface="+mn-lt"/>
              </a:rPr>
              <a:t>(Do you get a different sort order?</a:t>
            </a:r>
          </a:p>
          <a:p>
            <a:r>
              <a:rPr lang="en-US" dirty="0">
                <a:latin typeface="+mn-lt"/>
              </a:rPr>
              <a:t>In some versions of UNIX, sort doesn't</a:t>
            </a:r>
          </a:p>
          <a:p>
            <a:r>
              <a:rPr lang="en-US" dirty="0">
                <a:latin typeface="+mn-lt"/>
              </a:rPr>
              <a:t>use ASCII order (uppercase before lowercase).)</a:t>
            </a:r>
          </a:p>
        </p:txBody>
      </p:sp>
    </p:spTree>
    <p:extLst>
      <p:ext uri="{BB962C8B-B14F-4D97-AF65-F5344CB8AC3E}">
        <p14:creationId xmlns:p14="http://schemas.microsoft.com/office/powerpoint/2010/main" val="5701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of the output</a:t>
            </a:r>
          </a:p>
        </p:txBody>
      </p:sp>
      <p:sp>
        <p:nvSpPr>
          <p:cNvPr id="6" name="Content Placeholder 5"/>
          <p:cNvSpPr>
            <a:spLocks noGrp="1"/>
          </p:cNvSpPr>
          <p:nvPr>
            <p:ph sz="half" idx="1"/>
          </p:nvPr>
        </p:nvSpPr>
        <p:spPr>
          <a:xfrm>
            <a:off x="76200" y="1314450"/>
            <a:ext cx="4191000" cy="3371850"/>
          </a:xfrm>
        </p:spPr>
        <p:txBody>
          <a:bodyPr/>
          <a:lstStyle/>
          <a:p>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en-US" dirty="0">
                <a:latin typeface="Courier"/>
                <a:cs typeface="Courier"/>
              </a:rPr>
              <a:t>nyt_200811.txt</a:t>
            </a:r>
            <a:r>
              <a:rPr lang="fr-FR" dirty="0">
                <a:latin typeface="Courier"/>
                <a:cs typeface="Courier"/>
              </a:rPr>
              <a:t> | sort | </a:t>
            </a:r>
            <a:r>
              <a:rPr lang="fr-FR" dirty="0" err="1">
                <a:latin typeface="Courier"/>
                <a:cs typeface="Courier"/>
              </a:rPr>
              <a:t>uniq</a:t>
            </a:r>
            <a:r>
              <a:rPr lang="fr-FR" dirty="0">
                <a:latin typeface="Courier"/>
                <a:cs typeface="Courier"/>
              </a:rPr>
              <a:t> -c | </a:t>
            </a:r>
            <a:r>
              <a:rPr lang="fr-FR" dirty="0" err="1">
                <a:latin typeface="Courier"/>
                <a:cs typeface="Courier"/>
              </a:rPr>
              <a:t>head</a:t>
            </a:r>
            <a:r>
              <a:rPr lang="fr-FR" dirty="0">
                <a:latin typeface="Courier"/>
                <a:cs typeface="Courier"/>
              </a:rPr>
              <a:t> –n 5</a:t>
            </a:r>
          </a:p>
          <a:p>
            <a:pPr marL="0" indent="0">
              <a:buNone/>
            </a:pPr>
            <a:r>
              <a:rPr lang="en-US" dirty="0">
                <a:latin typeface="Courier" pitchFamily="2" charset="0"/>
              </a:rPr>
              <a:t>633 A</a:t>
            </a:r>
          </a:p>
          <a:p>
            <a:pPr marL="0" indent="0">
              <a:buNone/>
            </a:pPr>
            <a:r>
              <a:rPr lang="en-US" dirty="0">
                <a:latin typeface="Courier" pitchFamily="2" charset="0"/>
              </a:rPr>
              <a:t>   1 AA</a:t>
            </a:r>
          </a:p>
          <a:p>
            <a:pPr marL="0" indent="0">
              <a:buNone/>
            </a:pPr>
            <a:r>
              <a:rPr lang="en-US" dirty="0">
                <a:latin typeface="Courier" pitchFamily="2" charset="0"/>
              </a:rPr>
              <a:t>   1 AARP</a:t>
            </a:r>
          </a:p>
          <a:p>
            <a:pPr marL="0" indent="0">
              <a:buNone/>
            </a:pPr>
            <a:r>
              <a:rPr lang="en-US" dirty="0">
                <a:latin typeface="Courier" pitchFamily="2" charset="0"/>
              </a:rPr>
              <a:t>   1 ABBY</a:t>
            </a:r>
          </a:p>
          <a:p>
            <a:pPr marL="0" indent="0">
              <a:buNone/>
            </a:pPr>
            <a:r>
              <a:rPr lang="en-US" dirty="0">
                <a:latin typeface="Courier" pitchFamily="2" charset="0"/>
              </a:rPr>
              <a:t>  41 ABC</a:t>
            </a:r>
          </a:p>
          <a:p>
            <a:pPr marL="0" indent="0">
              <a:buNone/>
            </a:pPr>
            <a:endParaRPr lang="en-US" dirty="0">
              <a:latin typeface="Courier"/>
              <a:cs typeface="Courier"/>
            </a:endParaRPr>
          </a:p>
        </p:txBody>
      </p:sp>
      <p:sp>
        <p:nvSpPr>
          <p:cNvPr id="7" name="Content Placeholder 6"/>
          <p:cNvSpPr>
            <a:spLocks noGrp="1"/>
          </p:cNvSpPr>
          <p:nvPr>
            <p:ph sz="half" idx="2"/>
          </p:nvPr>
        </p:nvSpPr>
        <p:spPr>
          <a:xfrm>
            <a:off x="4267200" y="1314450"/>
            <a:ext cx="4191000" cy="3371850"/>
          </a:xfrm>
        </p:spPr>
        <p:txBody>
          <a:bodyPr/>
          <a:lstStyle/>
          <a:p>
            <a:r>
              <a:rPr lang="fr-FR" dirty="0">
                <a:latin typeface="Courier"/>
                <a:cs typeface="Courier"/>
              </a:rPr>
              <a:t>tr -</a:t>
            </a:r>
            <a:r>
              <a:rPr lang="fr-FR" dirty="0" err="1">
                <a:latin typeface="Courier"/>
                <a:cs typeface="Courier"/>
              </a:rPr>
              <a:t>sc</a:t>
            </a:r>
            <a:r>
              <a:rPr lang="fr-FR" dirty="0">
                <a:latin typeface="Courier"/>
                <a:cs typeface="Courier"/>
              </a:rPr>
              <a:t> 'A-</a:t>
            </a:r>
            <a:r>
              <a:rPr lang="fr-FR" dirty="0" err="1">
                <a:latin typeface="Courier"/>
                <a:cs typeface="Courier"/>
              </a:rPr>
              <a:t>Za</a:t>
            </a:r>
            <a:r>
              <a:rPr lang="fr-FR" dirty="0">
                <a:latin typeface="Courier"/>
                <a:cs typeface="Courier"/>
              </a:rPr>
              <a:t>-z' '\n' &lt; </a:t>
            </a:r>
            <a:r>
              <a:rPr lang="en-US" dirty="0">
                <a:latin typeface="Courier"/>
                <a:cs typeface="Courier"/>
              </a:rPr>
              <a:t>nyt_200811.txt</a:t>
            </a:r>
            <a:r>
              <a:rPr lang="fr-FR" dirty="0">
                <a:latin typeface="Courier"/>
                <a:cs typeface="Courier"/>
              </a:rPr>
              <a:t> | sort | </a:t>
            </a:r>
            <a:r>
              <a:rPr lang="fr-FR" dirty="0" err="1">
                <a:latin typeface="Courier"/>
                <a:cs typeface="Courier"/>
              </a:rPr>
              <a:t>uniq</a:t>
            </a:r>
            <a:r>
              <a:rPr lang="fr-FR" dirty="0">
                <a:latin typeface="Courier"/>
                <a:cs typeface="Courier"/>
              </a:rPr>
              <a:t> -c | </a:t>
            </a:r>
            <a:r>
              <a:rPr lang="fr-FR" dirty="0" err="1">
                <a:latin typeface="Courier"/>
                <a:cs typeface="Courier"/>
              </a:rPr>
              <a:t>head</a:t>
            </a:r>
            <a:endParaRPr lang="fr-FR" dirty="0">
              <a:latin typeface="Courier"/>
              <a:cs typeface="Courier"/>
            </a:endParaRPr>
          </a:p>
          <a:p>
            <a:r>
              <a:rPr lang="fr-FR" b="1" dirty="0" err="1">
                <a:latin typeface="Courier" pitchFamily="2" charset="0"/>
              </a:rPr>
              <a:t>head</a:t>
            </a:r>
            <a:r>
              <a:rPr lang="fr-FR" dirty="0"/>
              <a:t> </a:t>
            </a:r>
            <a:r>
              <a:rPr lang="fr-FR" dirty="0" err="1"/>
              <a:t>gives</a:t>
            </a:r>
            <a:r>
              <a:rPr lang="fr-FR" dirty="0"/>
              <a:t> </a:t>
            </a:r>
            <a:r>
              <a:rPr lang="fr-FR" dirty="0" err="1"/>
              <a:t>you</a:t>
            </a:r>
            <a:r>
              <a:rPr lang="fr-FR" dirty="0"/>
              <a:t> the first 10 </a:t>
            </a:r>
            <a:r>
              <a:rPr lang="fr-FR" dirty="0" err="1"/>
              <a:t>lines</a:t>
            </a:r>
            <a:endParaRPr lang="fr-FR" dirty="0"/>
          </a:p>
          <a:p>
            <a:r>
              <a:rPr lang="fr-FR" b="1" dirty="0" err="1">
                <a:latin typeface="Courier" pitchFamily="2" charset="0"/>
              </a:rPr>
              <a:t>tail</a:t>
            </a:r>
            <a:r>
              <a:rPr lang="fr-FR" dirty="0"/>
              <a:t> </a:t>
            </a:r>
            <a:r>
              <a:rPr lang="fr-FR" dirty="0" err="1"/>
              <a:t>does</a:t>
            </a:r>
            <a:r>
              <a:rPr lang="fr-FR" dirty="0"/>
              <a:t> the </a:t>
            </a:r>
            <a:r>
              <a:rPr lang="fr-FR" dirty="0" err="1"/>
              <a:t>same</a:t>
            </a:r>
            <a:r>
              <a:rPr lang="fr-FR" dirty="0"/>
              <a:t> </a:t>
            </a:r>
            <a:r>
              <a:rPr lang="fr-FR" dirty="0" err="1"/>
              <a:t>with</a:t>
            </a:r>
            <a:r>
              <a:rPr lang="fr-FR" dirty="0"/>
              <a:t> the end of the input</a:t>
            </a:r>
          </a:p>
          <a:p>
            <a:r>
              <a:rPr lang="en-US" dirty="0"/>
              <a:t>(You can omit the “-n” but it’s discouraged.)</a:t>
            </a:r>
          </a:p>
        </p:txBody>
      </p:sp>
    </p:spTree>
    <p:extLst>
      <p:ext uri="{BB962C8B-B14F-4D97-AF65-F5344CB8AC3E}">
        <p14:creationId xmlns:p14="http://schemas.microsoft.com/office/powerpoint/2010/main" val="410387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Counting Exercises</a:t>
            </a:r>
          </a:p>
        </p:txBody>
      </p:sp>
      <p:sp>
        <p:nvSpPr>
          <p:cNvPr id="3" name="Content Placeholder 2"/>
          <p:cNvSpPr>
            <a:spLocks noGrp="1"/>
          </p:cNvSpPr>
          <p:nvPr>
            <p:ph idx="1"/>
          </p:nvPr>
        </p:nvSpPr>
        <p:spPr/>
        <p:txBody>
          <a:bodyPr/>
          <a:lstStyle/>
          <a:p>
            <a:pPr marL="457200" indent="-457200">
              <a:buFont typeface="+mj-lt"/>
              <a:buAutoNum type="arabicPeriod"/>
            </a:pPr>
            <a:r>
              <a:rPr lang="en-US" sz="2800" dirty="0"/>
              <a:t>Merge upper and lower case by </a:t>
            </a:r>
            <a:r>
              <a:rPr lang="en-US" sz="2800" dirty="0" err="1"/>
              <a:t>downcasing</a:t>
            </a:r>
            <a:r>
              <a:rPr lang="en-US" sz="2800" dirty="0"/>
              <a:t> everything</a:t>
            </a:r>
          </a:p>
          <a:p>
            <a:pPr marL="800100" lvl="1" indent="-457200"/>
            <a:r>
              <a:rPr lang="en-US" sz="2400" dirty="0"/>
              <a:t>Hint: Put in a second </a:t>
            </a:r>
            <a:r>
              <a:rPr lang="en-US" sz="2400" dirty="0" err="1"/>
              <a:t>tr</a:t>
            </a:r>
            <a:r>
              <a:rPr lang="en-US" sz="2400" dirty="0"/>
              <a:t> command</a:t>
            </a:r>
          </a:p>
          <a:p>
            <a:pPr marL="800100" lvl="1" indent="-457200"/>
            <a:endParaRPr lang="en-US" sz="2400" dirty="0"/>
          </a:p>
          <a:p>
            <a:pPr marL="457200" indent="-457200">
              <a:buFont typeface="+mj-lt"/>
              <a:buAutoNum type="arabicPeriod"/>
            </a:pPr>
            <a:r>
              <a:rPr lang="en-US" sz="2800" dirty="0"/>
              <a:t>How common are different sequences of vowels (e.g., the sequences "</a:t>
            </a:r>
            <a:r>
              <a:rPr lang="en-US" sz="2800" dirty="0" err="1"/>
              <a:t>ieu</a:t>
            </a:r>
            <a:r>
              <a:rPr lang="en-US" sz="2800" dirty="0"/>
              <a:t>" or just "e" in "lieutenant")?</a:t>
            </a:r>
          </a:p>
          <a:p>
            <a:pPr marL="800100" lvl="1" indent="-457200"/>
            <a:r>
              <a:rPr lang="en-US" sz="2400" dirty="0"/>
              <a:t>Hint: Put in a second </a:t>
            </a:r>
            <a:r>
              <a:rPr lang="en-US" sz="2400" dirty="0" err="1"/>
              <a:t>tr</a:t>
            </a:r>
            <a:r>
              <a:rPr lang="en-US" sz="2400" dirty="0"/>
              <a:t> command</a:t>
            </a:r>
          </a:p>
          <a:p>
            <a:pPr marL="3429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14</a:t>
            </a:fld>
            <a:endParaRPr lang="en-US"/>
          </a:p>
        </p:txBody>
      </p:sp>
    </p:spTree>
    <p:extLst>
      <p:ext uri="{BB962C8B-B14F-4D97-AF65-F5344CB8AC3E}">
        <p14:creationId xmlns:p14="http://schemas.microsoft.com/office/powerpoint/2010/main" val="134531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a:xfrm>
            <a:off x="228600" y="1200150"/>
            <a:ext cx="8915400" cy="3333750"/>
          </a:xfrm>
        </p:spPr>
        <p:txBody>
          <a:bodyPr/>
          <a:lstStyle/>
          <a:p>
            <a:pPr marL="0" indent="0">
              <a:buNone/>
            </a:pPr>
            <a:r>
              <a:rPr lang="en-US" dirty="0"/>
              <a:t>Merge upper and lower case by </a:t>
            </a:r>
            <a:r>
              <a:rPr lang="en-US" dirty="0" err="1"/>
              <a:t>downcasing</a:t>
            </a:r>
            <a:r>
              <a:rPr lang="en-US" dirty="0"/>
              <a:t> everything</a:t>
            </a:r>
          </a:p>
          <a:p>
            <a:pPr marL="457200" lvl="1" indent="0">
              <a:buNone/>
            </a:pP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sc</a:t>
            </a:r>
            <a:r>
              <a:rPr lang="hr-HR" dirty="0">
                <a:latin typeface="Courier" charset="0"/>
                <a:ea typeface="Courier" charset="0"/>
                <a:cs typeface="Courier" charset="0"/>
              </a:rPr>
              <a:t> 'A-Za-z' '\n' &lt; nyt_200811.txt | </a:t>
            </a:r>
            <a:r>
              <a:rPr lang="hr-HR" dirty="0" err="1">
                <a:latin typeface="Courier" charset="0"/>
                <a:ea typeface="Courier" charset="0"/>
                <a:cs typeface="Courier" charset="0"/>
              </a:rPr>
              <a:t>tr</a:t>
            </a:r>
            <a:r>
              <a:rPr lang="hr-HR" dirty="0">
                <a:latin typeface="Courier" charset="0"/>
                <a:ea typeface="Courier" charset="0"/>
                <a:cs typeface="Courier" charset="0"/>
              </a:rPr>
              <a:t> 'A-Z' 'a-z' | </a:t>
            </a:r>
            <a:r>
              <a:rPr lang="hr-HR" dirty="0" err="1">
                <a:latin typeface="Courier" charset="0"/>
                <a:ea typeface="Courier" charset="0"/>
                <a:cs typeface="Courier" charset="0"/>
              </a:rPr>
              <a:t>sort</a:t>
            </a:r>
            <a:r>
              <a:rPr lang="hr-HR" dirty="0">
                <a:latin typeface="Courier" charset="0"/>
                <a:ea typeface="Courier" charset="0"/>
                <a:cs typeface="Courier" charset="0"/>
              </a:rPr>
              <a:t> | </a:t>
            </a:r>
            <a:r>
              <a:rPr lang="hr-HR" dirty="0" err="1">
                <a:latin typeface="Courier" charset="0"/>
                <a:ea typeface="Courier" charset="0"/>
                <a:cs typeface="Courier" charset="0"/>
              </a:rPr>
              <a:t>uniq</a:t>
            </a:r>
            <a:r>
              <a:rPr lang="hr-HR" dirty="0">
                <a:latin typeface="Courier" charset="0"/>
                <a:ea typeface="Courier" charset="0"/>
                <a:cs typeface="Courier" charset="0"/>
              </a:rPr>
              <a:t> -c </a:t>
            </a:r>
          </a:p>
          <a:p>
            <a:pPr marL="457200" lvl="1" indent="0">
              <a:buNone/>
            </a:pPr>
            <a:r>
              <a:rPr lang="hr-HR" dirty="0" err="1">
                <a:latin typeface="Courier" charset="0"/>
                <a:ea typeface="Courier" charset="0"/>
                <a:cs typeface="Courier" charset="0"/>
              </a:rPr>
              <a:t>or</a:t>
            </a:r>
            <a:endParaRPr lang="hr-HR" dirty="0">
              <a:latin typeface="Courier" charset="0"/>
              <a:ea typeface="Courier" charset="0"/>
              <a:cs typeface="Courier" charset="0"/>
            </a:endParaRPr>
          </a:p>
          <a:p>
            <a:pPr marL="457200" lvl="1" indent="0">
              <a:buNone/>
            </a:pP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sc</a:t>
            </a:r>
            <a:r>
              <a:rPr lang="hr-HR" dirty="0">
                <a:latin typeface="Courier" charset="0"/>
                <a:ea typeface="Courier" charset="0"/>
                <a:cs typeface="Courier" charset="0"/>
              </a:rPr>
              <a:t> 'A-Za-z' '\n' &lt; nyt_200811.txt | </a:t>
            </a:r>
            <a:r>
              <a:rPr lang="hr-HR" dirty="0" err="1">
                <a:latin typeface="Courier" charset="0"/>
                <a:ea typeface="Courier" charset="0"/>
                <a:cs typeface="Courier" charset="0"/>
              </a:rPr>
              <a:t>tr</a:t>
            </a:r>
            <a:r>
              <a:rPr lang="hr-HR" dirty="0">
                <a:latin typeface="Courier" charset="0"/>
                <a:ea typeface="Courier" charset="0"/>
                <a:cs typeface="Courier" charset="0"/>
              </a:rPr>
              <a:t> '[:</a:t>
            </a:r>
            <a:r>
              <a:rPr lang="hr-HR" dirty="0" err="1">
                <a:latin typeface="Courier" charset="0"/>
                <a:ea typeface="Courier" charset="0"/>
                <a:cs typeface="Courier" charset="0"/>
              </a:rPr>
              <a:t>upper</a:t>
            </a:r>
            <a:r>
              <a:rPr lang="hr-HR" dirty="0">
                <a:latin typeface="Courier" charset="0"/>
                <a:ea typeface="Courier" charset="0"/>
                <a:cs typeface="Courier" charset="0"/>
              </a:rPr>
              <a:t>:]' '[:</a:t>
            </a:r>
            <a:r>
              <a:rPr lang="hr-HR" dirty="0" err="1">
                <a:latin typeface="Courier" charset="0"/>
                <a:ea typeface="Courier" charset="0"/>
                <a:cs typeface="Courier" charset="0"/>
              </a:rPr>
              <a:t>lower</a:t>
            </a:r>
            <a:r>
              <a:rPr lang="hr-HR" dirty="0">
                <a:latin typeface="Courier" charset="0"/>
                <a:ea typeface="Courier" charset="0"/>
                <a:cs typeface="Courier" charset="0"/>
              </a:rPr>
              <a:t>:]' | </a:t>
            </a:r>
            <a:r>
              <a:rPr lang="hr-HR" dirty="0" err="1">
                <a:latin typeface="Courier" charset="0"/>
                <a:ea typeface="Courier" charset="0"/>
                <a:cs typeface="Courier" charset="0"/>
              </a:rPr>
              <a:t>sort</a:t>
            </a:r>
            <a:r>
              <a:rPr lang="hr-HR" dirty="0">
                <a:latin typeface="Courier" charset="0"/>
                <a:ea typeface="Courier" charset="0"/>
                <a:cs typeface="Courier" charset="0"/>
              </a:rPr>
              <a:t> | </a:t>
            </a:r>
            <a:r>
              <a:rPr lang="hr-HR" dirty="0" err="1">
                <a:latin typeface="Courier" charset="0"/>
                <a:ea typeface="Courier" charset="0"/>
                <a:cs typeface="Courier" charset="0"/>
              </a:rPr>
              <a:t>uniq</a:t>
            </a:r>
            <a:r>
              <a:rPr lang="hr-HR" dirty="0">
                <a:latin typeface="Courier" charset="0"/>
                <a:ea typeface="Courier" charset="0"/>
                <a:cs typeface="Courier" charset="0"/>
              </a:rPr>
              <a:t> -c </a:t>
            </a:r>
            <a:br>
              <a:rPr lang="hr-HR" dirty="0">
                <a:latin typeface="Courier" charset="0"/>
                <a:ea typeface="Courier" charset="0"/>
                <a:cs typeface="Courier" charset="0"/>
              </a:rPr>
            </a:br>
            <a:r>
              <a:rPr lang="hr-HR" dirty="0">
                <a:latin typeface="Courier" charset="0"/>
                <a:ea typeface="Courier" charset="0"/>
                <a:cs typeface="Courier" charset="0"/>
              </a:rPr>
              <a:t> </a:t>
            </a:r>
          </a:p>
          <a:p>
            <a:pPr marL="457200" indent="-457200">
              <a:buAutoNum type="arabicPeriod"/>
            </a:pPr>
            <a:r>
              <a:rPr lang="en-US" sz="2000" dirty="0"/>
              <a:t>tokenize by replacing the complement of letters with newlines </a:t>
            </a:r>
          </a:p>
          <a:p>
            <a:pPr marL="457200" indent="-457200">
              <a:buAutoNum type="arabicPeriod"/>
            </a:pPr>
            <a:r>
              <a:rPr lang="en-US" sz="2000" dirty="0"/>
              <a:t>replace all uppercase with lowercase</a:t>
            </a:r>
          </a:p>
          <a:p>
            <a:pPr marL="457200" indent="-457200">
              <a:buAutoNum type="arabicPeriod"/>
            </a:pPr>
            <a:r>
              <a:rPr lang="en-US" sz="2000" dirty="0"/>
              <a:t>sort alphabetically </a:t>
            </a:r>
          </a:p>
          <a:p>
            <a:pPr marL="457200" indent="-457200">
              <a:buAutoNum type="arabicPeriod"/>
            </a:pPr>
            <a:r>
              <a:rPr lang="en-US" sz="2000" dirty="0"/>
              <a:t>merge duplicates and show counts</a:t>
            </a:r>
          </a:p>
        </p:txBody>
      </p:sp>
    </p:spTree>
    <p:extLst>
      <p:ext uri="{BB962C8B-B14F-4D97-AF65-F5344CB8AC3E}">
        <p14:creationId xmlns:p14="http://schemas.microsoft.com/office/powerpoint/2010/main" val="40558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How common are different sequences of vowels (e.g., </a:t>
            </a:r>
            <a:r>
              <a:rPr lang="en-US" dirty="0" err="1"/>
              <a:t>ieu</a:t>
            </a:r>
            <a:r>
              <a:rPr lang="en-US" dirty="0"/>
              <a:t>)</a:t>
            </a:r>
          </a:p>
          <a:p>
            <a:r>
              <a:rPr lang="en-US" dirty="0">
                <a:solidFill>
                  <a:srgbClr val="000000"/>
                </a:solidFill>
                <a:effectLst/>
                <a:latin typeface="Menlo" panose="020B0609030804020204" pitchFamily="49" charset="0"/>
              </a:rPr>
              <a:t>tr 'A-Z' 'a-z' &lt; nyt_200811.txt | tr -</a:t>
            </a:r>
            <a:r>
              <a:rPr lang="en-US" dirty="0" err="1">
                <a:solidFill>
                  <a:srgbClr val="000000"/>
                </a:solidFill>
                <a:effectLst/>
                <a:latin typeface="Menlo" panose="020B0609030804020204" pitchFamily="49" charset="0"/>
              </a:rPr>
              <a:t>sc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aeiou</a:t>
            </a:r>
            <a:r>
              <a:rPr lang="en-US" dirty="0">
                <a:solidFill>
                  <a:srgbClr val="000000"/>
                </a:solidFill>
                <a:effectLst/>
                <a:latin typeface="Menlo" panose="020B0609030804020204" pitchFamily="49" charset="0"/>
              </a:rPr>
              <a:t>' '\n' | sort | </a:t>
            </a:r>
            <a:r>
              <a:rPr lang="en-US" dirty="0" err="1">
                <a:solidFill>
                  <a:srgbClr val="000000"/>
                </a:solidFill>
                <a:effectLst/>
                <a:latin typeface="Menlo" panose="020B0609030804020204" pitchFamily="49" charset="0"/>
              </a:rPr>
              <a:t>uniq</a:t>
            </a:r>
            <a:r>
              <a:rPr lang="en-US" dirty="0">
                <a:solidFill>
                  <a:srgbClr val="000000"/>
                </a:solidFill>
                <a:effectLst/>
                <a:latin typeface="Menlo" panose="020B0609030804020204" pitchFamily="49" charset="0"/>
              </a:rPr>
              <a:t> -c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16</a:t>
            </a:fld>
            <a:endParaRPr lang="en-US"/>
          </a:p>
        </p:txBody>
      </p:sp>
    </p:spTree>
    <p:extLst>
      <p:ext uri="{BB962C8B-B14F-4D97-AF65-F5344CB8AC3E}">
        <p14:creationId xmlns:p14="http://schemas.microsoft.com/office/powerpoint/2010/main" val="113617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reversing lines of text</a:t>
            </a:r>
          </a:p>
        </p:txBody>
      </p:sp>
      <p:sp>
        <p:nvSpPr>
          <p:cNvPr id="3" name="Content Placeholder 2"/>
          <p:cNvSpPr>
            <a:spLocks noGrp="1"/>
          </p:cNvSpPr>
          <p:nvPr>
            <p:ph idx="1"/>
          </p:nvPr>
        </p:nvSpPr>
        <p:spPr/>
        <p:txBody>
          <a:bodyPr/>
          <a:lstStyle/>
          <a:p>
            <a:r>
              <a:rPr lang="en-US" dirty="0">
                <a:latin typeface="Courier"/>
                <a:cs typeface="Courier"/>
              </a:rPr>
              <a:t>sort</a:t>
            </a:r>
          </a:p>
          <a:p>
            <a:r>
              <a:rPr lang="en-US" dirty="0">
                <a:latin typeface="Courier"/>
                <a:cs typeface="Courier"/>
              </a:rPr>
              <a:t>sort –f 	  </a:t>
            </a:r>
            <a:r>
              <a:rPr lang="en-US" dirty="0">
                <a:latin typeface="Calibri"/>
                <a:cs typeface="Calibri"/>
              </a:rPr>
              <a:t>Ignore case</a:t>
            </a:r>
          </a:p>
          <a:p>
            <a:r>
              <a:rPr lang="en-US" dirty="0">
                <a:latin typeface="Courier"/>
                <a:cs typeface="Courier"/>
              </a:rPr>
              <a:t>sort –n	  </a:t>
            </a:r>
            <a:r>
              <a:rPr lang="en-US" dirty="0">
                <a:latin typeface="Calibri"/>
                <a:cs typeface="Calibri"/>
              </a:rPr>
              <a:t>Numeric order</a:t>
            </a:r>
          </a:p>
          <a:p>
            <a:r>
              <a:rPr lang="en-US" dirty="0">
                <a:latin typeface="Courier"/>
                <a:cs typeface="Courier"/>
              </a:rPr>
              <a:t>sort –r	  </a:t>
            </a:r>
            <a:r>
              <a:rPr lang="en-US" dirty="0">
                <a:latin typeface="Calibri"/>
                <a:cs typeface="Calibri"/>
              </a:rPr>
              <a:t>Reverse sort</a:t>
            </a:r>
          </a:p>
          <a:p>
            <a:r>
              <a:rPr lang="en-US" dirty="0">
                <a:latin typeface="Courier"/>
                <a:cs typeface="Courier"/>
              </a:rPr>
              <a:t>sort –nr	  </a:t>
            </a:r>
            <a:r>
              <a:rPr lang="en-US" dirty="0">
                <a:latin typeface="Calibri"/>
                <a:cs typeface="Calibri"/>
              </a:rPr>
              <a:t>Reverse numeric sort</a:t>
            </a:r>
          </a:p>
          <a:p>
            <a:endParaRPr lang="en-US" dirty="0"/>
          </a:p>
          <a:p>
            <a:r>
              <a:rPr lang="en-US" dirty="0">
                <a:latin typeface="Courier"/>
                <a:cs typeface="Courier"/>
              </a:rPr>
              <a:t>echo "Hello" | rev</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17</a:t>
            </a:fld>
            <a:endParaRPr lang="en-US"/>
          </a:p>
        </p:txBody>
      </p:sp>
    </p:spTree>
    <p:extLst>
      <p:ext uri="{BB962C8B-B14F-4D97-AF65-F5344CB8AC3E}">
        <p14:creationId xmlns:p14="http://schemas.microsoft.com/office/powerpoint/2010/main" val="530114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and sorting exercises</a:t>
            </a:r>
          </a:p>
        </p:txBody>
      </p:sp>
      <p:sp>
        <p:nvSpPr>
          <p:cNvPr id="3" name="Content Placeholder 2"/>
          <p:cNvSpPr>
            <a:spLocks noGrp="1"/>
          </p:cNvSpPr>
          <p:nvPr>
            <p:ph idx="1"/>
          </p:nvPr>
        </p:nvSpPr>
        <p:spPr/>
        <p:txBody>
          <a:bodyPr/>
          <a:lstStyle/>
          <a:p>
            <a:r>
              <a:rPr lang="en-US" sz="2800" dirty="0"/>
              <a:t>Find the 50 most common words in the NYT</a:t>
            </a:r>
          </a:p>
          <a:p>
            <a:pPr lvl="1"/>
            <a:r>
              <a:rPr lang="en-US" sz="2400" dirty="0"/>
              <a:t>Hint: Use sort a second time, then head</a:t>
            </a:r>
          </a:p>
          <a:p>
            <a:pPr lvl="1"/>
            <a:endParaRPr lang="en-US" sz="2400" dirty="0"/>
          </a:p>
          <a:p>
            <a:r>
              <a:rPr lang="en-US" sz="2800" dirty="0"/>
              <a:t>Find the words in the NYT that end in "</a:t>
            </a:r>
            <a:r>
              <a:rPr lang="en-US" sz="2800" dirty="0" err="1"/>
              <a:t>zz</a:t>
            </a:r>
            <a:r>
              <a:rPr lang="en-US" sz="2800" dirty="0"/>
              <a:t>"</a:t>
            </a:r>
          </a:p>
          <a:p>
            <a:pPr lvl="1"/>
            <a:r>
              <a:rPr lang="en-US" sz="2400" dirty="0"/>
              <a:t>Hint: Look at the end of a list of reversed words</a:t>
            </a:r>
          </a:p>
          <a:p>
            <a:pPr lvl="1"/>
            <a:r>
              <a:rPr lang="en-US" sz="2400" dirty="0" err="1"/>
              <a:t>tr</a:t>
            </a:r>
            <a:r>
              <a:rPr lang="en-US" sz="2400" dirty="0"/>
              <a:t> 'A-Z' 'a-z' &lt; filename | </a:t>
            </a:r>
            <a:r>
              <a:rPr lang="en-US" sz="2400" dirty="0" err="1"/>
              <a:t>tr</a:t>
            </a:r>
            <a:r>
              <a:rPr lang="en-US" sz="2400" dirty="0"/>
              <a:t> </a:t>
            </a:r>
            <a:r>
              <a:rPr lang="mr-IN" sz="2400" dirty="0"/>
              <a:t>–</a:t>
            </a:r>
            <a:r>
              <a:rPr lang="en-US" sz="2400" dirty="0" err="1"/>
              <a:t>sc</a:t>
            </a:r>
            <a:r>
              <a:rPr lang="en-US" sz="2400" dirty="0"/>
              <a:t>  'a-z' '\n' | rev | sort | rev | </a:t>
            </a:r>
            <a:r>
              <a:rPr lang="en-US" sz="2400" dirty="0" err="1"/>
              <a:t>uniq</a:t>
            </a:r>
            <a:r>
              <a:rPr lang="en-US" sz="2400" dirty="0"/>
              <a:t> -c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18</a:t>
            </a:fld>
            <a:endParaRPr lang="en-US"/>
          </a:p>
        </p:txBody>
      </p:sp>
    </p:spTree>
    <p:extLst>
      <p:ext uri="{BB962C8B-B14F-4D97-AF65-F5344CB8AC3E}">
        <p14:creationId xmlns:p14="http://schemas.microsoft.com/office/powerpoint/2010/main" val="406470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and sorting exercises</a:t>
            </a:r>
          </a:p>
        </p:txBody>
      </p:sp>
      <p:sp>
        <p:nvSpPr>
          <p:cNvPr id="3" name="Content Placeholder 2"/>
          <p:cNvSpPr>
            <a:spLocks noGrp="1"/>
          </p:cNvSpPr>
          <p:nvPr>
            <p:ph idx="1"/>
          </p:nvPr>
        </p:nvSpPr>
        <p:spPr/>
        <p:txBody>
          <a:bodyPr/>
          <a:lstStyle/>
          <a:p>
            <a:r>
              <a:rPr lang="en-US" sz="2800" dirty="0"/>
              <a:t>Find the 50 most common words in the NYT</a:t>
            </a:r>
          </a:p>
          <a:p>
            <a:pPr marL="457200" lvl="1" indent="0">
              <a:buNone/>
            </a:pPr>
            <a:r>
              <a:rPr lang="hr-HR" sz="2400" dirty="0" err="1">
                <a:latin typeface="Courier" charset="0"/>
                <a:ea typeface="Courier" charset="0"/>
                <a:cs typeface="Courier" charset="0"/>
              </a:rPr>
              <a:t>tr</a:t>
            </a:r>
            <a:r>
              <a:rPr lang="hr-HR" sz="2400" dirty="0">
                <a:latin typeface="Courier" charset="0"/>
                <a:ea typeface="Courier" charset="0"/>
                <a:cs typeface="Courier" charset="0"/>
              </a:rPr>
              <a:t> -</a:t>
            </a:r>
            <a:r>
              <a:rPr lang="hr-HR" sz="2400" dirty="0" err="1">
                <a:latin typeface="Courier" charset="0"/>
                <a:ea typeface="Courier" charset="0"/>
                <a:cs typeface="Courier" charset="0"/>
              </a:rPr>
              <a:t>sc</a:t>
            </a:r>
            <a:r>
              <a:rPr lang="hr-HR" sz="2400" dirty="0">
                <a:latin typeface="Courier" charset="0"/>
                <a:ea typeface="Courier" charset="0"/>
                <a:cs typeface="Courier" charset="0"/>
              </a:rPr>
              <a:t> 'A-Za-z' '\n' &lt; nyt_200811.txt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 </a:t>
            </a:r>
            <a:r>
              <a:rPr lang="hr-HR" sz="2400" dirty="0" err="1">
                <a:latin typeface="Courier" charset="0"/>
                <a:ea typeface="Courier" charset="0"/>
                <a:cs typeface="Courier" charset="0"/>
              </a:rPr>
              <a:t>uniq</a:t>
            </a:r>
            <a:r>
              <a:rPr lang="hr-HR" sz="2400" dirty="0">
                <a:latin typeface="Courier" charset="0"/>
                <a:ea typeface="Courier" charset="0"/>
                <a:cs typeface="Courier" charset="0"/>
              </a:rPr>
              <a:t> -c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a:t>
            </a:r>
            <a:r>
              <a:rPr lang="hr-HR" sz="2400" dirty="0" err="1">
                <a:latin typeface="Courier" charset="0"/>
                <a:ea typeface="Courier" charset="0"/>
                <a:cs typeface="Courier" charset="0"/>
              </a:rPr>
              <a:t>nr</a:t>
            </a:r>
            <a:r>
              <a:rPr lang="hr-HR" sz="2400" dirty="0">
                <a:latin typeface="Courier" charset="0"/>
                <a:ea typeface="Courier" charset="0"/>
                <a:cs typeface="Courier" charset="0"/>
              </a:rPr>
              <a:t> | </a:t>
            </a:r>
            <a:r>
              <a:rPr lang="hr-HR" sz="2400" dirty="0" err="1">
                <a:latin typeface="Courier" charset="0"/>
                <a:ea typeface="Courier" charset="0"/>
                <a:cs typeface="Courier" charset="0"/>
              </a:rPr>
              <a:t>head</a:t>
            </a:r>
            <a:r>
              <a:rPr lang="hr-HR" sz="2400" dirty="0">
                <a:latin typeface="Courier" charset="0"/>
                <a:ea typeface="Courier" charset="0"/>
                <a:cs typeface="Courier" charset="0"/>
              </a:rPr>
              <a:t> -n 50 </a:t>
            </a:r>
            <a:br>
              <a:rPr lang="hr-HR" sz="2400" dirty="0"/>
            </a:br>
            <a:endParaRPr lang="en-US" sz="2400" dirty="0"/>
          </a:p>
          <a:p>
            <a:pPr lvl="1"/>
            <a:endParaRPr lang="en-US" sz="2400" dirty="0"/>
          </a:p>
          <a:p>
            <a:r>
              <a:rPr lang="en-US" sz="2800" dirty="0"/>
              <a:t>Find the words in the NYT that end in "</a:t>
            </a:r>
            <a:r>
              <a:rPr lang="en-US" sz="2800" dirty="0" err="1"/>
              <a:t>zz</a:t>
            </a:r>
            <a:r>
              <a:rPr lang="en-US" sz="2800" dirty="0"/>
              <a:t>"</a:t>
            </a:r>
          </a:p>
          <a:p>
            <a:pPr marL="457200" lvl="1" indent="0">
              <a:buNone/>
            </a:pPr>
            <a:r>
              <a:rPr lang="hr-HR" sz="2400" dirty="0" err="1">
                <a:latin typeface="Courier" charset="0"/>
                <a:ea typeface="Courier" charset="0"/>
                <a:cs typeface="Courier" charset="0"/>
              </a:rPr>
              <a:t>tr</a:t>
            </a:r>
            <a:r>
              <a:rPr lang="hr-HR" sz="2400" dirty="0">
                <a:latin typeface="Courier" charset="0"/>
                <a:ea typeface="Courier" charset="0"/>
                <a:cs typeface="Courier" charset="0"/>
              </a:rPr>
              <a:t> -</a:t>
            </a:r>
            <a:r>
              <a:rPr lang="hr-HR" sz="2400" dirty="0" err="1">
                <a:latin typeface="Courier" charset="0"/>
                <a:ea typeface="Courier" charset="0"/>
                <a:cs typeface="Courier" charset="0"/>
              </a:rPr>
              <a:t>sc</a:t>
            </a:r>
            <a:r>
              <a:rPr lang="hr-HR" sz="2400" dirty="0">
                <a:latin typeface="Courier" charset="0"/>
                <a:ea typeface="Courier" charset="0"/>
                <a:cs typeface="Courier" charset="0"/>
              </a:rPr>
              <a:t> 'A-Za-z' '\n' &lt; nyt_200811.txt | </a:t>
            </a:r>
            <a:r>
              <a:rPr lang="hr-HR" sz="2400" dirty="0" err="1">
                <a:latin typeface="Courier" charset="0"/>
                <a:ea typeface="Courier" charset="0"/>
                <a:cs typeface="Courier" charset="0"/>
              </a:rPr>
              <a:t>tr</a:t>
            </a:r>
            <a:r>
              <a:rPr lang="hr-HR" sz="2400" dirty="0">
                <a:latin typeface="Courier" charset="0"/>
                <a:ea typeface="Courier" charset="0"/>
                <a:cs typeface="Courier" charset="0"/>
              </a:rPr>
              <a:t> 'A-Z' 'a-z' | </a:t>
            </a:r>
            <a:r>
              <a:rPr lang="hr-HR" sz="2400" dirty="0" err="1">
                <a:latin typeface="Courier" charset="0"/>
                <a:ea typeface="Courier" charset="0"/>
                <a:cs typeface="Courier" charset="0"/>
              </a:rPr>
              <a:t>rev</a:t>
            </a:r>
            <a:r>
              <a:rPr lang="hr-HR" sz="2400" dirty="0">
                <a:latin typeface="Courier" charset="0"/>
                <a:ea typeface="Courier" charset="0"/>
                <a:cs typeface="Courier" charset="0"/>
              </a:rPr>
              <a:t> | </a:t>
            </a:r>
            <a:r>
              <a:rPr lang="hr-HR" sz="2400" dirty="0" err="1">
                <a:latin typeface="Courier" charset="0"/>
                <a:ea typeface="Courier" charset="0"/>
                <a:cs typeface="Courier" charset="0"/>
              </a:rPr>
              <a:t>sort</a:t>
            </a:r>
            <a:r>
              <a:rPr lang="hr-HR" sz="2400" dirty="0">
                <a:latin typeface="Courier" charset="0"/>
                <a:ea typeface="Courier" charset="0"/>
                <a:cs typeface="Courier" charset="0"/>
              </a:rPr>
              <a:t> | </a:t>
            </a:r>
            <a:r>
              <a:rPr lang="hr-HR" sz="2400" dirty="0" err="1">
                <a:latin typeface="Courier" charset="0"/>
                <a:ea typeface="Courier" charset="0"/>
                <a:cs typeface="Courier" charset="0"/>
              </a:rPr>
              <a:t>uniq</a:t>
            </a:r>
            <a:r>
              <a:rPr lang="hr-HR" sz="2400" dirty="0">
                <a:latin typeface="Courier" charset="0"/>
                <a:ea typeface="Courier" charset="0"/>
                <a:cs typeface="Courier" charset="0"/>
              </a:rPr>
              <a:t> -c | </a:t>
            </a:r>
            <a:r>
              <a:rPr lang="hr-HR" sz="2400" dirty="0" err="1">
                <a:latin typeface="Courier" charset="0"/>
                <a:ea typeface="Courier" charset="0"/>
                <a:cs typeface="Courier" charset="0"/>
              </a:rPr>
              <a:t>rev</a:t>
            </a:r>
            <a:r>
              <a:rPr lang="hr-HR" sz="2400" dirty="0">
                <a:latin typeface="Courier" charset="0"/>
                <a:ea typeface="Courier" charset="0"/>
                <a:cs typeface="Courier" charset="0"/>
              </a:rPr>
              <a:t> | </a:t>
            </a:r>
            <a:r>
              <a:rPr lang="hr-HR" sz="2400" dirty="0" err="1">
                <a:latin typeface="Courier" charset="0"/>
                <a:ea typeface="Courier" charset="0"/>
                <a:cs typeface="Courier" charset="0"/>
              </a:rPr>
              <a:t>tail</a:t>
            </a:r>
            <a:r>
              <a:rPr lang="hr-HR" sz="2400" dirty="0">
                <a:latin typeface="Courier" charset="0"/>
                <a:ea typeface="Courier" charset="0"/>
                <a:cs typeface="Courier" charset="0"/>
              </a:rPr>
              <a:t> -n 10 </a:t>
            </a:r>
            <a:br>
              <a:rPr lang="hr-HR" sz="2400" dirty="0"/>
            </a:br>
            <a:endParaRPr lang="en-US" sz="2400" dirty="0">
              <a:latin typeface="Courier" charset="0"/>
              <a:ea typeface="Courier" charset="0"/>
              <a:cs typeface="Courier"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19</a:t>
            </a:fld>
            <a:endParaRPr lang="en-US"/>
          </a:p>
        </p:txBody>
      </p:sp>
    </p:spTree>
    <p:extLst>
      <p:ext uri="{BB962C8B-B14F-4D97-AF65-F5344CB8AC3E}">
        <p14:creationId xmlns:p14="http://schemas.microsoft.com/office/powerpoint/2010/main" val="69599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for Poets</a:t>
            </a:r>
          </a:p>
        </p:txBody>
      </p:sp>
      <p:sp>
        <p:nvSpPr>
          <p:cNvPr id="3" name="Content Placeholder 2"/>
          <p:cNvSpPr>
            <a:spLocks noGrp="1"/>
          </p:cNvSpPr>
          <p:nvPr>
            <p:ph idx="1"/>
          </p:nvPr>
        </p:nvSpPr>
        <p:spPr>
          <a:xfrm>
            <a:off x="304800" y="1352550"/>
            <a:ext cx="8839200" cy="3333750"/>
          </a:xfrm>
        </p:spPr>
        <p:txBody>
          <a:bodyPr/>
          <a:lstStyle/>
          <a:p>
            <a:r>
              <a:rPr lang="en-US" dirty="0"/>
              <a:t>Text is everywhere</a:t>
            </a:r>
            <a:endParaRPr lang="en-US" sz="2000" dirty="0"/>
          </a:p>
          <a:p>
            <a:pPr lvl="1"/>
            <a:r>
              <a:rPr lang="en-US" dirty="0"/>
              <a:t>The Web</a:t>
            </a:r>
          </a:p>
          <a:p>
            <a:pPr lvl="1"/>
            <a:r>
              <a:rPr lang="en-US" dirty="0"/>
              <a:t>Dictionaries, corpora, email, etc. </a:t>
            </a:r>
            <a:endParaRPr lang="en-US" sz="1800" dirty="0"/>
          </a:p>
          <a:p>
            <a:pPr lvl="1"/>
            <a:r>
              <a:rPr lang="en-US" dirty="0"/>
              <a:t>Billions and billions of words </a:t>
            </a:r>
            <a:endParaRPr lang="en-US" sz="1800" dirty="0"/>
          </a:p>
          <a:p>
            <a:r>
              <a:rPr lang="en-US" dirty="0"/>
              <a:t>What can we do with it all? </a:t>
            </a:r>
            <a:endParaRPr lang="en-US" sz="2000" dirty="0"/>
          </a:p>
          <a:p>
            <a:r>
              <a:rPr lang="en-US" dirty="0"/>
              <a:t>It is better to do something simple, than nothing at all. </a:t>
            </a:r>
            <a:endParaRPr lang="en-US" sz="2000" dirty="0"/>
          </a:p>
          <a:p>
            <a:r>
              <a:rPr lang="en-US" dirty="0"/>
              <a:t>You can do simple things from a Unix command-line</a:t>
            </a:r>
          </a:p>
          <a:p>
            <a:r>
              <a:rPr lang="en-US" dirty="0"/>
              <a:t>Sometimes it’s much faster even than writing a quick python tool</a:t>
            </a:r>
          </a:p>
          <a:p>
            <a:r>
              <a:rPr lang="en-US" dirty="0"/>
              <a:t>DIY is very satisfying</a:t>
            </a:r>
            <a:endParaRPr lang="en-US" sz="20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Tree>
    <p:extLst>
      <p:ext uri="{BB962C8B-B14F-4D97-AF65-F5344CB8AC3E}">
        <p14:creationId xmlns:p14="http://schemas.microsoft.com/office/powerpoint/2010/main" val="30360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a:t>
            </a:r>
          </a:p>
        </p:txBody>
      </p:sp>
      <p:sp>
        <p:nvSpPr>
          <p:cNvPr id="3" name="Content Placeholder 2"/>
          <p:cNvSpPr>
            <a:spLocks noGrp="1"/>
          </p:cNvSpPr>
          <p:nvPr>
            <p:ph idx="1"/>
          </p:nvPr>
        </p:nvSpPr>
        <p:spPr/>
        <p:txBody>
          <a:bodyPr/>
          <a:lstStyle/>
          <a:p>
            <a:r>
              <a:rPr lang="en-US" sz="2800" dirty="0"/>
              <a:t>Piping commands together can be simple yet powerful in Unix</a:t>
            </a:r>
          </a:p>
          <a:p>
            <a:r>
              <a:rPr lang="en-US" sz="2800" dirty="0"/>
              <a:t>It gives flexibility.</a:t>
            </a:r>
          </a:p>
          <a:p>
            <a:endParaRPr lang="en-US" sz="2800" dirty="0"/>
          </a:p>
          <a:p>
            <a:endParaRPr lang="en-US" sz="2800" dirty="0"/>
          </a:p>
          <a:p>
            <a:r>
              <a:rPr lang="en-US" sz="2800" dirty="0"/>
              <a:t>Traditional Unix philosophy: small tools that can be composed</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20</a:t>
            </a:fld>
            <a:endParaRPr lang="en-US"/>
          </a:p>
        </p:txBody>
      </p:sp>
    </p:spTree>
    <p:extLst>
      <p:ext uri="{BB962C8B-B14F-4D97-AF65-F5344CB8AC3E}">
        <p14:creationId xmlns:p14="http://schemas.microsoft.com/office/powerpoint/2010/main" val="320403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 word pairs and their counts</a:t>
            </a:r>
          </a:p>
        </p:txBody>
      </p:sp>
      <p:sp>
        <p:nvSpPr>
          <p:cNvPr id="3" name="Content Placeholder 2"/>
          <p:cNvSpPr>
            <a:spLocks noGrp="1"/>
          </p:cNvSpPr>
          <p:nvPr>
            <p:ph idx="1"/>
          </p:nvPr>
        </p:nvSpPr>
        <p:spPr/>
        <p:txBody>
          <a:bodyPr/>
          <a:lstStyle/>
          <a:p>
            <a:pPr marL="0" indent="0">
              <a:buNone/>
            </a:pPr>
            <a:r>
              <a:rPr lang="en-US" sz="3200" dirty="0"/>
              <a:t>Algorithm:</a:t>
            </a:r>
          </a:p>
          <a:p>
            <a:pPr marL="514350" indent="-514350">
              <a:buFont typeface="+mj-lt"/>
              <a:buAutoNum type="arabicPeriod"/>
            </a:pPr>
            <a:r>
              <a:rPr lang="en-US" sz="3200" dirty="0"/>
              <a:t>Tokenize by word</a:t>
            </a:r>
          </a:p>
          <a:p>
            <a:pPr marL="514350" indent="-514350">
              <a:buFont typeface="+mj-lt"/>
              <a:buAutoNum type="arabicPeriod"/>
            </a:pPr>
            <a:r>
              <a:rPr lang="en-US" sz="3200" dirty="0"/>
              <a:t>Create two almost-duplicate files of words, off by one line, using </a:t>
            </a:r>
            <a:r>
              <a:rPr lang="en-US" sz="3200" b="1" dirty="0"/>
              <a:t>tail</a:t>
            </a:r>
          </a:p>
          <a:p>
            <a:pPr marL="514350" indent="-514350">
              <a:buFont typeface="+mj-lt"/>
              <a:buAutoNum type="arabicPeriod"/>
            </a:pPr>
            <a:r>
              <a:rPr lang="en-US" sz="3200" dirty="0"/>
              <a:t> </a:t>
            </a:r>
            <a:r>
              <a:rPr lang="en-US" sz="3200" b="1" dirty="0"/>
              <a:t>paste</a:t>
            </a:r>
            <a:r>
              <a:rPr lang="en-US" sz="3200" dirty="0"/>
              <a:t> them together so as to</a:t>
            </a:r>
            <a:br>
              <a:rPr lang="en-US" sz="3200" dirty="0"/>
            </a:br>
            <a:r>
              <a:rPr lang="en-US" sz="3200" dirty="0"/>
              <a:t> get </a:t>
            </a:r>
            <a:r>
              <a:rPr lang="en-US" sz="3200" i="1" dirty="0" err="1"/>
              <a:t>word</a:t>
            </a:r>
            <a:r>
              <a:rPr lang="en-US" sz="4000" i="1" baseline="-25000" dirty="0" err="1"/>
              <a:t>i</a:t>
            </a:r>
            <a:r>
              <a:rPr lang="en-US" sz="3200" i="1" dirty="0"/>
              <a:t> </a:t>
            </a:r>
            <a:r>
              <a:rPr lang="en-US" sz="3200" dirty="0"/>
              <a:t>and </a:t>
            </a:r>
            <a:r>
              <a:rPr lang="en-US" sz="3200" i="1" dirty="0" err="1"/>
              <a:t>word</a:t>
            </a:r>
            <a:r>
              <a:rPr lang="en-US" sz="4000" i="1" baseline="-25000" dirty="0" err="1"/>
              <a:t>i</a:t>
            </a:r>
            <a:r>
              <a:rPr lang="en-US" sz="4000" i="1" baseline="-25000" dirty="0"/>
              <a:t> </a:t>
            </a:r>
            <a:r>
              <a:rPr lang="en-US" sz="4000" baseline="-25000" dirty="0"/>
              <a:t>+1</a:t>
            </a:r>
            <a:r>
              <a:rPr lang="en-US" sz="3200" baseline="-25000" dirty="0"/>
              <a:t> </a:t>
            </a:r>
            <a:r>
              <a:rPr lang="en-US" sz="3200" dirty="0"/>
              <a:t>on the same line </a:t>
            </a:r>
          </a:p>
          <a:p>
            <a:pPr marL="514350" indent="-514350">
              <a:buFont typeface="+mj-lt"/>
              <a:buAutoNum type="arabicPeriod"/>
            </a:pPr>
            <a:r>
              <a:rPr lang="en-US" sz="3200" dirty="0"/>
              <a:t>Count </a:t>
            </a:r>
          </a:p>
          <a:p>
            <a:endParaRPr lang="en-US" dirty="0"/>
          </a:p>
        </p:txBody>
      </p:sp>
      <p:sp>
        <p:nvSpPr>
          <p:cNvPr id="4" name="Slide Number Placeholder 3"/>
          <p:cNvSpPr>
            <a:spLocks noGrp="1"/>
          </p:cNvSpPr>
          <p:nvPr>
            <p:ph type="sldNum" sz="quarter" idx="12"/>
          </p:nvPr>
        </p:nvSpPr>
        <p:spPr>
          <a:xfrm>
            <a:off x="4114800" y="4743450"/>
            <a:ext cx="1981200" cy="342900"/>
          </a:xfrm>
        </p:spPr>
        <p:txBody>
          <a:bodyPr/>
          <a:lstStyle/>
          <a:p>
            <a:fld id="{10F35DC5-7E65-8247-99AB-4E984F8A921E}" type="slidenum">
              <a:rPr lang="en-US" smtClean="0"/>
              <a:pPr/>
              <a:t>21</a:t>
            </a:fld>
            <a:endParaRPr lang="en-US" dirty="0"/>
          </a:p>
        </p:txBody>
      </p:sp>
    </p:spTree>
    <p:extLst>
      <p:ext uri="{BB962C8B-B14F-4D97-AF65-F5344CB8AC3E}">
        <p14:creationId xmlns:p14="http://schemas.microsoft.com/office/powerpoint/2010/main" val="13598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a:t>
            </a:r>
          </a:p>
        </p:txBody>
      </p:sp>
      <p:sp>
        <p:nvSpPr>
          <p:cNvPr id="3" name="Content Placeholder 2"/>
          <p:cNvSpPr>
            <a:spLocks noGrp="1"/>
          </p:cNvSpPr>
          <p:nvPr>
            <p:ph idx="1"/>
          </p:nvPr>
        </p:nvSpPr>
        <p:spPr>
          <a:xfrm>
            <a:off x="304800" y="1352550"/>
            <a:ext cx="8839200" cy="3333750"/>
          </a:xfrm>
        </p:spPr>
        <p:txBody>
          <a:bodyPr/>
          <a:lstStyle/>
          <a:p>
            <a:r>
              <a:rPr lang="nl-NL" dirty="0" err="1">
                <a:latin typeface="Courier"/>
                <a:cs typeface="Courier"/>
              </a:rPr>
              <a:t>tr</a:t>
            </a:r>
            <a:r>
              <a:rPr lang="nl-NL" dirty="0">
                <a:latin typeface="Courier"/>
                <a:cs typeface="Courier"/>
              </a:rPr>
              <a:t> -</a:t>
            </a:r>
            <a:r>
              <a:rPr lang="nl-NL" dirty="0" err="1">
                <a:latin typeface="Courier"/>
                <a:cs typeface="Courier"/>
              </a:rPr>
              <a:t>sc</a:t>
            </a:r>
            <a:r>
              <a:rPr lang="nl-NL" dirty="0">
                <a:latin typeface="Courier"/>
                <a:cs typeface="Courier"/>
              </a:rPr>
              <a:t> 'A-Za-</a:t>
            </a:r>
            <a:r>
              <a:rPr lang="nl-NL" dirty="0" err="1">
                <a:latin typeface="Courier"/>
                <a:cs typeface="Courier"/>
              </a:rPr>
              <a:t>z</a:t>
            </a:r>
            <a:r>
              <a:rPr lang="nl-NL" dirty="0">
                <a:latin typeface="Courier"/>
                <a:cs typeface="Courier"/>
              </a:rPr>
              <a:t>' '\n' &lt; nyt_200811.txt &gt; </a:t>
            </a:r>
            <a:r>
              <a:rPr lang="nl-NL" dirty="0" err="1">
                <a:latin typeface="Courier"/>
                <a:cs typeface="Courier"/>
              </a:rPr>
              <a:t>nyt.words</a:t>
            </a:r>
            <a:endParaRPr lang="nl-NL" dirty="0">
              <a:latin typeface="Courier"/>
              <a:cs typeface="Courier"/>
            </a:endParaRPr>
          </a:p>
          <a:p>
            <a:r>
              <a:rPr lang="en-US" dirty="0">
                <a:latin typeface="Courier"/>
                <a:cs typeface="Courier"/>
              </a:rPr>
              <a:t>tail -n +2 </a:t>
            </a:r>
            <a:r>
              <a:rPr lang="en-US" dirty="0" err="1">
                <a:latin typeface="Courier"/>
                <a:cs typeface="Courier"/>
              </a:rPr>
              <a:t>nyt.words</a:t>
            </a:r>
            <a:r>
              <a:rPr lang="en-US" dirty="0">
                <a:latin typeface="Courier"/>
                <a:cs typeface="Courier"/>
              </a:rPr>
              <a:t> &gt; </a:t>
            </a:r>
            <a:r>
              <a:rPr lang="en-US" dirty="0" err="1">
                <a:latin typeface="Courier"/>
                <a:cs typeface="Courier"/>
              </a:rPr>
              <a:t>nyt.nextwords</a:t>
            </a:r>
            <a:endParaRPr lang="en-US" dirty="0">
              <a:latin typeface="Courier"/>
              <a:cs typeface="Courier"/>
            </a:endParaRPr>
          </a:p>
          <a:p>
            <a:r>
              <a:rPr lang="en-US" dirty="0">
                <a:latin typeface="Courier"/>
                <a:cs typeface="Courier"/>
              </a:rPr>
              <a:t>paste </a:t>
            </a:r>
            <a:r>
              <a:rPr lang="en-US" dirty="0" err="1">
                <a:latin typeface="Courier"/>
                <a:cs typeface="Courier"/>
              </a:rPr>
              <a:t>nyt.words</a:t>
            </a:r>
            <a:r>
              <a:rPr lang="en-US" dirty="0">
                <a:latin typeface="Courier"/>
                <a:cs typeface="Courier"/>
              </a:rPr>
              <a:t> </a:t>
            </a:r>
            <a:r>
              <a:rPr lang="en-US" dirty="0" err="1">
                <a:latin typeface="Courier"/>
                <a:cs typeface="Courier"/>
              </a:rPr>
              <a:t>nyt.nextwords</a:t>
            </a:r>
            <a:r>
              <a:rPr lang="en-US" dirty="0">
                <a:latin typeface="Courier"/>
                <a:cs typeface="Courier"/>
              </a:rPr>
              <a:t> &gt; </a:t>
            </a:r>
            <a:r>
              <a:rPr lang="en-US" dirty="0" err="1">
                <a:latin typeface="Courier"/>
                <a:cs typeface="Courier"/>
              </a:rPr>
              <a:t>nyt.bigrams</a:t>
            </a:r>
            <a:endParaRPr lang="en-US" dirty="0">
              <a:latin typeface="Courier"/>
              <a:cs typeface="Courier"/>
            </a:endParaRPr>
          </a:p>
          <a:p>
            <a:r>
              <a:rPr lang="en-US" dirty="0">
                <a:latin typeface="Courier"/>
                <a:cs typeface="Courier"/>
              </a:rPr>
              <a:t>head –n 5 </a:t>
            </a:r>
            <a:r>
              <a:rPr lang="en-US" dirty="0" err="1">
                <a:latin typeface="Courier"/>
                <a:cs typeface="Courier"/>
              </a:rPr>
              <a:t>nyt.bigrams</a:t>
            </a:r>
            <a:endParaRPr lang="en-US" dirty="0">
              <a:latin typeface="Courier"/>
              <a:cs typeface="Courier"/>
            </a:endParaRPr>
          </a:p>
          <a:p>
            <a:pPr marL="0" indent="0">
              <a:lnSpc>
                <a:spcPts val="2000"/>
              </a:lnSpc>
              <a:buNone/>
            </a:pPr>
            <a:r>
              <a:rPr lang="en-US" sz="2000" dirty="0"/>
              <a:t>	</a:t>
            </a:r>
            <a:r>
              <a:rPr lang="en-US" sz="2000" dirty="0">
                <a:latin typeface="Courier"/>
                <a:cs typeface="Courier"/>
              </a:rPr>
              <a:t>KBR     said</a:t>
            </a:r>
          </a:p>
          <a:p>
            <a:pPr marL="0" indent="0">
              <a:lnSpc>
                <a:spcPts val="2000"/>
              </a:lnSpc>
              <a:buNone/>
            </a:pPr>
            <a:r>
              <a:rPr lang="en-US" sz="2000" dirty="0">
                <a:latin typeface="Courier"/>
                <a:cs typeface="Courier"/>
              </a:rPr>
              <a:t>	said    Friday</a:t>
            </a:r>
          </a:p>
          <a:p>
            <a:pPr marL="0" indent="0">
              <a:lnSpc>
                <a:spcPts val="2000"/>
              </a:lnSpc>
              <a:buNone/>
            </a:pPr>
            <a:r>
              <a:rPr lang="en-US" sz="2000" dirty="0">
                <a:latin typeface="Courier"/>
                <a:cs typeface="Courier"/>
              </a:rPr>
              <a:t>	Friday  the</a:t>
            </a:r>
          </a:p>
          <a:p>
            <a:pPr marL="0" indent="0">
              <a:lnSpc>
                <a:spcPts val="2000"/>
              </a:lnSpc>
              <a:buNone/>
            </a:pPr>
            <a:r>
              <a:rPr lang="en-US" sz="2000" dirty="0">
                <a:latin typeface="Courier"/>
                <a:cs typeface="Courier"/>
              </a:rPr>
              <a:t>	the     global</a:t>
            </a:r>
          </a:p>
          <a:p>
            <a:pPr marL="0" indent="0">
              <a:lnSpc>
                <a:spcPts val="2000"/>
              </a:lnSpc>
              <a:buNone/>
            </a:pPr>
            <a:r>
              <a:rPr lang="en-US" sz="2000" dirty="0">
                <a:latin typeface="Courier"/>
                <a:cs typeface="Courier"/>
              </a:rPr>
              <a:t>	global  economic</a:t>
            </a:r>
          </a:p>
          <a:p>
            <a:pPr marL="0"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22</a:t>
            </a:fld>
            <a:endParaRPr lang="en-US"/>
          </a:p>
        </p:txBody>
      </p:sp>
    </p:spTree>
    <p:extLst>
      <p:ext uri="{BB962C8B-B14F-4D97-AF65-F5344CB8AC3E}">
        <p14:creationId xmlns:p14="http://schemas.microsoft.com/office/powerpoint/2010/main" val="105916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sz="2800" dirty="0"/>
              <a:t>Find the 10 most common bigrams</a:t>
            </a:r>
          </a:p>
          <a:p>
            <a:pPr lvl="1"/>
            <a:r>
              <a:rPr lang="en-US" sz="2400" dirty="0"/>
              <a:t>(For you to look at:) What part-of-speech pattern are most of them?</a:t>
            </a:r>
          </a:p>
          <a:p>
            <a:pPr lvl="1"/>
            <a:endParaRPr lang="en-US" sz="2400" dirty="0"/>
          </a:p>
          <a:p>
            <a:r>
              <a:rPr lang="en-US" sz="2800" dirty="0"/>
              <a:t>Find the 10 most common trigrams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23</a:t>
            </a:fld>
            <a:endParaRPr lang="en-US"/>
          </a:p>
        </p:txBody>
      </p:sp>
    </p:spTree>
    <p:extLst>
      <p:ext uri="{BB962C8B-B14F-4D97-AF65-F5344CB8AC3E}">
        <p14:creationId xmlns:p14="http://schemas.microsoft.com/office/powerpoint/2010/main" val="113768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sz="2800" dirty="0"/>
              <a:t>Find the 10 most common bigrams</a:t>
            </a:r>
          </a:p>
          <a:p>
            <a:pPr marL="457200" lvl="1" indent="0">
              <a:buNone/>
            </a:pPr>
            <a:r>
              <a:rPr lang="en-US" sz="2400" dirty="0" err="1">
                <a:latin typeface="Courier" charset="0"/>
                <a:ea typeface="Courier" charset="0"/>
                <a:cs typeface="Courier" charset="0"/>
              </a:rPr>
              <a:t>tr</a:t>
            </a:r>
            <a:r>
              <a:rPr lang="en-US" sz="2400" dirty="0">
                <a:latin typeface="Courier" charset="0"/>
                <a:ea typeface="Courier" charset="0"/>
                <a:cs typeface="Courier" charset="0"/>
              </a:rPr>
              <a:t> 'A-Z' 'a-z' &lt; </a:t>
            </a:r>
            <a:r>
              <a:rPr lang="en-US" sz="2400" dirty="0" err="1">
                <a:latin typeface="Courier" charset="0"/>
                <a:ea typeface="Courier" charset="0"/>
                <a:cs typeface="Courier" charset="0"/>
              </a:rPr>
              <a:t>nyt.bigrams</a:t>
            </a:r>
            <a:r>
              <a:rPr lang="en-US" sz="2400" dirty="0">
                <a:latin typeface="Courier" charset="0"/>
                <a:ea typeface="Courier" charset="0"/>
                <a:cs typeface="Courier" charset="0"/>
              </a:rPr>
              <a:t> | sort | </a:t>
            </a:r>
            <a:r>
              <a:rPr lang="en-US" sz="2400" dirty="0" err="1">
                <a:latin typeface="Courier" charset="0"/>
                <a:ea typeface="Courier" charset="0"/>
                <a:cs typeface="Courier" charset="0"/>
              </a:rPr>
              <a:t>uniq</a:t>
            </a:r>
            <a:r>
              <a:rPr lang="en-US" sz="2400" dirty="0">
                <a:latin typeface="Courier" charset="0"/>
                <a:ea typeface="Courier" charset="0"/>
                <a:cs typeface="Courier" charset="0"/>
              </a:rPr>
              <a:t> -c | sort -</a:t>
            </a:r>
            <a:r>
              <a:rPr lang="en-US" sz="2400" dirty="0" err="1">
                <a:latin typeface="Courier" charset="0"/>
                <a:ea typeface="Courier" charset="0"/>
                <a:cs typeface="Courier" charset="0"/>
              </a:rPr>
              <a:t>nr</a:t>
            </a:r>
            <a:r>
              <a:rPr lang="en-US" sz="2400" dirty="0">
                <a:latin typeface="Courier" charset="0"/>
                <a:ea typeface="Courier" charset="0"/>
                <a:cs typeface="Courier" charset="0"/>
              </a:rPr>
              <a:t> | head -n 10 </a:t>
            </a:r>
            <a:endParaRPr lang="en-US" sz="2400" dirty="0"/>
          </a:p>
          <a:p>
            <a:r>
              <a:rPr lang="en-US" sz="2800" dirty="0"/>
              <a:t>Find the 10 most common trigrams</a:t>
            </a:r>
          </a:p>
          <a:p>
            <a:pPr marL="0" indent="0">
              <a:buNone/>
            </a:pPr>
            <a:r>
              <a:rPr lang="en-US" sz="2000" dirty="0">
                <a:latin typeface="Courier" charset="0"/>
                <a:ea typeface="Courier" charset="0"/>
                <a:cs typeface="Courier" charset="0"/>
              </a:rPr>
              <a:t>tail -n +3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&gt; </a:t>
            </a:r>
            <a:r>
              <a:rPr lang="en-US" sz="2000" dirty="0" err="1">
                <a:latin typeface="Courier" charset="0"/>
                <a:ea typeface="Courier" charset="0"/>
                <a:cs typeface="Courier" charset="0"/>
              </a:rPr>
              <a:t>nyt.thirdwords</a:t>
            </a:r>
            <a:endParaRPr lang="en-US" sz="2000" dirty="0">
              <a:latin typeface="Courier" charset="0"/>
              <a:ea typeface="Courier" charset="0"/>
              <a:cs typeface="Courier" charset="0"/>
            </a:endParaRPr>
          </a:p>
          <a:p>
            <a:pPr marL="0" indent="0">
              <a:buNone/>
            </a:pPr>
            <a:r>
              <a:rPr lang="en-US" sz="2000" dirty="0">
                <a:latin typeface="Courier" charset="0"/>
                <a:ea typeface="Courier" charset="0"/>
                <a:cs typeface="Courier" charset="0"/>
              </a:rPr>
              <a:t>paste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a:t>
            </a:r>
            <a:r>
              <a:rPr lang="en-US" sz="2000" dirty="0" err="1">
                <a:latin typeface="Courier" charset="0"/>
                <a:ea typeface="Courier" charset="0"/>
                <a:cs typeface="Courier" charset="0"/>
              </a:rPr>
              <a:t>nyt.nextwords</a:t>
            </a:r>
            <a:r>
              <a:rPr lang="en-US" sz="2000" dirty="0">
                <a:latin typeface="Courier" charset="0"/>
                <a:ea typeface="Courier" charset="0"/>
                <a:cs typeface="Courier" charset="0"/>
              </a:rPr>
              <a:t> </a:t>
            </a:r>
            <a:r>
              <a:rPr lang="en-US" sz="2000" dirty="0" err="1">
                <a:latin typeface="Courier" charset="0"/>
                <a:ea typeface="Courier" charset="0"/>
                <a:cs typeface="Courier" charset="0"/>
              </a:rPr>
              <a:t>nyt.thirdwords</a:t>
            </a:r>
            <a:r>
              <a:rPr lang="en-US" sz="2000" dirty="0">
                <a:latin typeface="Courier" charset="0"/>
                <a:ea typeface="Courier" charset="0"/>
                <a:cs typeface="Courier" charset="0"/>
              </a:rPr>
              <a:t> &gt; </a:t>
            </a:r>
            <a:r>
              <a:rPr lang="en-US" sz="2000" dirty="0" err="1">
                <a:latin typeface="Courier" charset="0"/>
                <a:ea typeface="Courier" charset="0"/>
                <a:cs typeface="Courier" charset="0"/>
              </a:rPr>
              <a:t>nyt.trigrams</a:t>
            </a:r>
            <a:r>
              <a:rPr lang="en-US" sz="2000" dirty="0">
                <a:latin typeface="Courier" charset="0"/>
                <a:ea typeface="Courier" charset="0"/>
                <a:cs typeface="Courier" charset="0"/>
              </a:rPr>
              <a:t> </a:t>
            </a:r>
          </a:p>
          <a:p>
            <a:pPr marL="0" indent="0">
              <a:buNone/>
            </a:pPr>
            <a:r>
              <a:rPr lang="en-US" sz="2000" dirty="0">
                <a:latin typeface="Courier" charset="0"/>
                <a:ea typeface="Courier" charset="0"/>
                <a:cs typeface="Courier" charset="0"/>
              </a:rPr>
              <a:t>cat </a:t>
            </a:r>
            <a:r>
              <a:rPr lang="en-US" sz="2000" dirty="0" err="1">
                <a:latin typeface="Courier" charset="0"/>
                <a:ea typeface="Courier" charset="0"/>
                <a:cs typeface="Courier" charset="0"/>
              </a:rPr>
              <a:t>nyt.trigrams</a:t>
            </a:r>
            <a:r>
              <a:rPr lang="en-US" sz="2000" dirty="0">
                <a:latin typeface="Courier" charset="0"/>
                <a:ea typeface="Courier" charset="0"/>
                <a:cs typeface="Courier" charset="0"/>
              </a:rPr>
              <a:t> | </a:t>
            </a:r>
            <a:r>
              <a:rPr lang="en-US" sz="2000" dirty="0" err="1">
                <a:latin typeface="Courier" charset="0"/>
                <a:ea typeface="Courier" charset="0"/>
                <a:cs typeface="Courier" charset="0"/>
              </a:rPr>
              <a:t>tr</a:t>
            </a:r>
            <a:r>
              <a:rPr lang="en-US" sz="2000" dirty="0">
                <a:latin typeface="Courier" charset="0"/>
                <a:ea typeface="Courier" charset="0"/>
                <a:cs typeface="Courier" charset="0"/>
              </a:rPr>
              <a:t> "[:upper:]" "[:lower:]" | sort | </a:t>
            </a:r>
            <a:r>
              <a:rPr lang="en-US" sz="2000" dirty="0" err="1">
                <a:latin typeface="Courier" charset="0"/>
                <a:ea typeface="Courier" charset="0"/>
                <a:cs typeface="Courier" charset="0"/>
              </a:rPr>
              <a:t>uniq</a:t>
            </a:r>
            <a:r>
              <a:rPr lang="en-US" sz="2000" dirty="0">
                <a:latin typeface="Courier" charset="0"/>
                <a:ea typeface="Courier" charset="0"/>
                <a:cs typeface="Courier" charset="0"/>
              </a:rPr>
              <a:t> -c | sort -</a:t>
            </a:r>
            <a:r>
              <a:rPr lang="en-US" sz="2000" dirty="0" err="1">
                <a:latin typeface="Courier" charset="0"/>
                <a:ea typeface="Courier" charset="0"/>
                <a:cs typeface="Courier" charset="0"/>
              </a:rPr>
              <a:t>rn</a:t>
            </a:r>
            <a:r>
              <a:rPr lang="en-US" sz="2000" dirty="0">
                <a:latin typeface="Courier" charset="0"/>
                <a:ea typeface="Courier" charset="0"/>
                <a:cs typeface="Courier" charset="0"/>
              </a:rPr>
              <a:t> | head -n 10</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24</a:t>
            </a:fld>
            <a:endParaRPr lang="en-US"/>
          </a:p>
        </p:txBody>
      </p:sp>
    </p:spTree>
    <p:extLst>
      <p:ext uri="{BB962C8B-B14F-4D97-AF65-F5344CB8AC3E}">
        <p14:creationId xmlns:p14="http://schemas.microsoft.com/office/powerpoint/2010/main" val="206073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p:txBody>
          <a:bodyPr/>
          <a:lstStyle/>
          <a:p>
            <a:r>
              <a:rPr lang="en-US" dirty="0" err="1"/>
              <a:t>Grep</a:t>
            </a:r>
            <a:r>
              <a:rPr lang="en-US" dirty="0"/>
              <a:t> finds patterns specified as regular expressions</a:t>
            </a:r>
          </a:p>
          <a:p>
            <a:r>
              <a:rPr lang="en-US" dirty="0" err="1">
                <a:latin typeface="Courier"/>
                <a:cs typeface="Courier"/>
              </a:rPr>
              <a:t>grep</a:t>
            </a:r>
            <a:r>
              <a:rPr lang="en-US" dirty="0">
                <a:latin typeface="Courier"/>
                <a:cs typeface="Courier"/>
              </a:rPr>
              <a:t> rebuilt nyt_200811.txt </a:t>
            </a:r>
          </a:p>
          <a:p>
            <a:pPr marL="0" indent="0">
              <a:buNone/>
            </a:pPr>
            <a:r>
              <a:rPr lang="en-US" dirty="0"/>
              <a:t>Conn and Johnson, has been rebuilt, among the first of the 222</a:t>
            </a:r>
          </a:p>
          <a:p>
            <a:pPr marL="0" indent="0">
              <a:buNone/>
            </a:pPr>
            <a:r>
              <a:rPr lang="en-US" dirty="0"/>
              <a:t>move into their rebuilt home, sleeping under the same roof for the</a:t>
            </a:r>
          </a:p>
          <a:p>
            <a:pPr marL="0" indent="0">
              <a:buNone/>
            </a:pPr>
            <a:r>
              <a:rPr lang="en-US" dirty="0"/>
              <a:t>the part of town that was wiped away and is being rebuilt. That is</a:t>
            </a:r>
          </a:p>
          <a:p>
            <a:pPr marL="0" indent="0">
              <a:buNone/>
            </a:pPr>
            <a:r>
              <a:rPr lang="en-US" dirty="0"/>
              <a:t>to laser trace what was there and rebuilt it with accuracy," she</a:t>
            </a:r>
          </a:p>
          <a:p>
            <a:pPr marL="0" indent="0">
              <a:buNone/>
            </a:pPr>
            <a:r>
              <a:rPr lang="en-US" dirty="0"/>
              <a:t>home - is expected to be rebuilt by spring. </a:t>
            </a:r>
            <a:r>
              <a:rPr lang="en-US" dirty="0" err="1"/>
              <a:t>Braasch</a:t>
            </a:r>
            <a:r>
              <a:rPr lang="en-US" dirty="0"/>
              <a:t> promises that 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25</a:t>
            </a:fld>
            <a:endParaRPr lang="en-US"/>
          </a:p>
        </p:txBody>
      </p:sp>
    </p:spTree>
    <p:extLst>
      <p:ext uri="{BB962C8B-B14F-4D97-AF65-F5344CB8AC3E}">
        <p14:creationId xmlns:p14="http://schemas.microsoft.com/office/powerpoint/2010/main" val="108025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p:txBody>
          <a:bodyPr/>
          <a:lstStyle/>
          <a:p>
            <a:r>
              <a:rPr lang="en-US" sz="2800" dirty="0" err="1"/>
              <a:t>Grep</a:t>
            </a:r>
            <a:r>
              <a:rPr lang="en-US" sz="2800" dirty="0"/>
              <a:t> finds patterns specified as regular expressions</a:t>
            </a:r>
          </a:p>
          <a:p>
            <a:pPr lvl="1"/>
            <a:r>
              <a:rPr lang="en-US" sz="2400" b="1" dirty="0">
                <a:solidFill>
                  <a:srgbClr val="FF2F54"/>
                </a:solidFill>
              </a:rPr>
              <a:t>g</a:t>
            </a:r>
            <a:r>
              <a:rPr lang="en-US" sz="2400" dirty="0"/>
              <a:t>lobally search for </a:t>
            </a:r>
            <a:r>
              <a:rPr lang="en-US" sz="2400" b="1" dirty="0">
                <a:solidFill>
                  <a:srgbClr val="FF2F54"/>
                </a:solidFill>
              </a:rPr>
              <a:t>r</a:t>
            </a:r>
            <a:r>
              <a:rPr lang="en-US" sz="2400" dirty="0"/>
              <a:t>egular </a:t>
            </a:r>
            <a:r>
              <a:rPr lang="en-US" sz="2400" b="1" dirty="0">
                <a:solidFill>
                  <a:srgbClr val="FF2F54"/>
                </a:solidFill>
              </a:rPr>
              <a:t>e</a:t>
            </a:r>
            <a:r>
              <a:rPr lang="en-US" sz="2400" dirty="0"/>
              <a:t>xpression and </a:t>
            </a:r>
            <a:r>
              <a:rPr lang="en-US" sz="2400" b="1" dirty="0">
                <a:solidFill>
                  <a:schemeClr val="accent1">
                    <a:lumMod val="60000"/>
                    <a:lumOff val="40000"/>
                  </a:schemeClr>
                </a:solidFill>
              </a:rPr>
              <a:t>p</a:t>
            </a:r>
            <a:r>
              <a:rPr lang="en-US" sz="2400" dirty="0"/>
              <a:t>rint</a:t>
            </a:r>
          </a:p>
          <a:p>
            <a:pPr lvl="1"/>
            <a:endParaRPr lang="en-US" sz="2400" dirty="0"/>
          </a:p>
          <a:p>
            <a:r>
              <a:rPr lang="en-US" sz="2800" dirty="0"/>
              <a:t>Finding words ending in –</a:t>
            </a:r>
            <a:r>
              <a:rPr lang="en-US" sz="2800" dirty="0" err="1"/>
              <a:t>ing</a:t>
            </a:r>
            <a:r>
              <a:rPr lang="en-US" sz="2800" dirty="0"/>
              <a:t>:</a:t>
            </a:r>
          </a:p>
          <a:p>
            <a:r>
              <a:rPr lang="en-US" sz="2800" dirty="0" err="1">
                <a:latin typeface="Courier"/>
                <a:cs typeface="Courier"/>
              </a:rPr>
              <a:t>grep</a:t>
            </a:r>
            <a:r>
              <a:rPr lang="en-US" sz="2800" dirty="0">
                <a:latin typeface="Courier"/>
                <a:cs typeface="Courier"/>
              </a:rPr>
              <a:t> '</a:t>
            </a:r>
            <a:r>
              <a:rPr lang="en-US" sz="2800" dirty="0" err="1">
                <a:latin typeface="Courier"/>
                <a:cs typeface="Courier"/>
              </a:rPr>
              <a:t>ing</a:t>
            </a:r>
            <a:r>
              <a:rPr lang="en-US" sz="2800" dirty="0">
                <a:latin typeface="Courier"/>
                <a:cs typeface="Courier"/>
              </a:rPr>
              <a:t>$' </a:t>
            </a:r>
            <a:r>
              <a:rPr lang="en-US" sz="2800" dirty="0" err="1">
                <a:latin typeface="Courier"/>
                <a:cs typeface="Courier"/>
              </a:rPr>
              <a:t>nyt.words</a:t>
            </a:r>
            <a:r>
              <a:rPr lang="en-US" sz="2800" dirty="0">
                <a:latin typeface="Courier"/>
                <a:cs typeface="Courier"/>
              </a:rPr>
              <a:t> |sort | </a:t>
            </a:r>
            <a:r>
              <a:rPr lang="en-US" sz="2800" dirty="0" err="1">
                <a:latin typeface="Courier"/>
                <a:cs typeface="Courier"/>
              </a:rPr>
              <a:t>uniq</a:t>
            </a:r>
            <a:r>
              <a:rPr lang="en-US" sz="2800" dirty="0">
                <a:latin typeface="Courier"/>
                <a:cs typeface="Courier"/>
              </a:rPr>
              <a:t> –c</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26</a:t>
            </a:fld>
            <a:endParaRPr lang="en-US"/>
          </a:p>
        </p:txBody>
      </p:sp>
    </p:spTree>
    <p:extLst>
      <p:ext uri="{BB962C8B-B14F-4D97-AF65-F5344CB8AC3E}">
        <p14:creationId xmlns:p14="http://schemas.microsoft.com/office/powerpoint/2010/main" val="2597461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endParaRPr lang="en-US" dirty="0"/>
          </a:p>
        </p:txBody>
      </p:sp>
      <p:sp>
        <p:nvSpPr>
          <p:cNvPr id="3" name="Content Placeholder 2"/>
          <p:cNvSpPr>
            <a:spLocks noGrp="1"/>
          </p:cNvSpPr>
          <p:nvPr>
            <p:ph idx="1"/>
          </p:nvPr>
        </p:nvSpPr>
        <p:spPr>
          <a:xfrm>
            <a:off x="457200" y="1200150"/>
            <a:ext cx="8534400" cy="3790950"/>
          </a:xfrm>
        </p:spPr>
        <p:txBody>
          <a:bodyPr/>
          <a:lstStyle/>
          <a:p>
            <a:r>
              <a:rPr lang="en-US" dirty="0" err="1"/>
              <a:t>grep</a:t>
            </a:r>
            <a:r>
              <a:rPr lang="en-US" dirty="0"/>
              <a:t> is a filter – you keep only some lines of the input</a:t>
            </a:r>
          </a:p>
          <a:p>
            <a:r>
              <a:rPr lang="en-US" dirty="0" err="1">
                <a:latin typeface="Courier"/>
                <a:cs typeface="Courier"/>
              </a:rPr>
              <a:t>grep</a:t>
            </a:r>
            <a:r>
              <a:rPr lang="en-US" dirty="0">
                <a:latin typeface="Courier"/>
                <a:cs typeface="Courier"/>
              </a:rPr>
              <a:t> </a:t>
            </a:r>
            <a:r>
              <a:rPr lang="en-US" dirty="0" err="1">
                <a:latin typeface="Courier"/>
                <a:cs typeface="Courier"/>
              </a:rPr>
              <a:t>gh</a:t>
            </a:r>
            <a:r>
              <a:rPr lang="en-US" dirty="0">
                <a:latin typeface="Courier"/>
                <a:cs typeface="Courier"/>
              </a:rPr>
              <a:t> </a:t>
            </a:r>
            <a:r>
              <a:rPr lang="en-US" dirty="0"/>
              <a:t>		keep lines containing ‘‘</a:t>
            </a:r>
            <a:r>
              <a:rPr lang="en-US" dirty="0" err="1"/>
              <a:t>gh</a:t>
            </a:r>
            <a:r>
              <a:rPr lang="en-US" dirty="0"/>
              <a:t>’’</a:t>
            </a:r>
          </a:p>
          <a:p>
            <a:r>
              <a:rPr lang="en-US" dirty="0">
                <a:latin typeface="Courier"/>
                <a:cs typeface="Courier"/>
              </a:rPr>
              <a:t>grep 'ˆcon' </a:t>
            </a:r>
            <a:r>
              <a:rPr lang="en-US" dirty="0"/>
              <a:t>	keep lines beginning with ‘‘con’’ </a:t>
            </a:r>
          </a:p>
          <a:p>
            <a:r>
              <a:rPr lang="en-US" dirty="0">
                <a:latin typeface="Courier"/>
                <a:cs typeface="Courier"/>
              </a:rPr>
              <a:t>grep '</a:t>
            </a:r>
            <a:r>
              <a:rPr lang="en-US" dirty="0" err="1">
                <a:latin typeface="Courier"/>
                <a:cs typeface="Courier"/>
              </a:rPr>
              <a:t>ing</a:t>
            </a:r>
            <a:r>
              <a:rPr lang="en-US" dirty="0">
                <a:latin typeface="Courier"/>
                <a:cs typeface="Courier"/>
              </a:rPr>
              <a:t>$' </a:t>
            </a:r>
            <a:r>
              <a:rPr lang="en-US" dirty="0"/>
              <a:t>	keep lines ending with ‘‘</a:t>
            </a:r>
            <a:r>
              <a:rPr lang="en-US" dirty="0" err="1"/>
              <a:t>ing</a:t>
            </a:r>
            <a:r>
              <a:rPr lang="en-US" dirty="0"/>
              <a:t>’’ </a:t>
            </a:r>
          </a:p>
          <a:p>
            <a:r>
              <a:rPr lang="en-US" dirty="0">
                <a:latin typeface="Courier"/>
                <a:cs typeface="Courier"/>
              </a:rPr>
              <a:t>grep –v </a:t>
            </a:r>
            <a:r>
              <a:rPr lang="en-US" dirty="0" err="1">
                <a:latin typeface="Courier"/>
                <a:cs typeface="Courier"/>
              </a:rPr>
              <a:t>gh</a:t>
            </a:r>
            <a:r>
              <a:rPr lang="en-US" dirty="0">
                <a:latin typeface="Courier"/>
                <a:cs typeface="Courier"/>
              </a:rPr>
              <a:t> </a:t>
            </a:r>
            <a:r>
              <a:rPr lang="en-US" dirty="0"/>
              <a:t>	keep lines NOT containing “</a:t>
            </a:r>
            <a:r>
              <a:rPr lang="en-US" dirty="0" err="1"/>
              <a:t>gh</a:t>
            </a:r>
            <a:r>
              <a:rPr lang="en-US" dirty="0"/>
              <a:t>”</a:t>
            </a:r>
          </a:p>
        </p:txBody>
      </p:sp>
    </p:spTree>
    <p:extLst>
      <p:ext uri="{BB962C8B-B14F-4D97-AF65-F5344CB8AC3E}">
        <p14:creationId xmlns:p14="http://schemas.microsoft.com/office/powerpoint/2010/main" val="3409806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grep versus </a:t>
            </a:r>
            <a:r>
              <a:rPr lang="en-US" dirty="0" err="1"/>
              <a:t>egrep</a:t>
            </a:r>
            <a:r>
              <a:rPr lang="en-US" dirty="0"/>
              <a:t> (grep –E)</a:t>
            </a:r>
          </a:p>
        </p:txBody>
      </p:sp>
      <p:sp>
        <p:nvSpPr>
          <p:cNvPr id="3" name="Content Placeholder 2"/>
          <p:cNvSpPr>
            <a:spLocks noGrp="1"/>
          </p:cNvSpPr>
          <p:nvPr>
            <p:ph idx="1"/>
          </p:nvPr>
        </p:nvSpPr>
        <p:spPr>
          <a:xfrm>
            <a:off x="457200" y="1200150"/>
            <a:ext cx="8534400" cy="3790950"/>
          </a:xfrm>
        </p:spPr>
        <p:txBody>
          <a:bodyPr/>
          <a:lstStyle/>
          <a:p>
            <a:r>
              <a:rPr lang="en-US" dirty="0" err="1">
                <a:latin typeface="Courier"/>
                <a:cs typeface="Courier"/>
              </a:rPr>
              <a:t>egrep</a:t>
            </a:r>
            <a:r>
              <a:rPr lang="en-US" dirty="0">
                <a:latin typeface="Courier"/>
                <a:cs typeface="Courier"/>
              </a:rPr>
              <a:t> or grep -E</a:t>
            </a:r>
            <a:r>
              <a:rPr lang="en-US" dirty="0"/>
              <a:t>	[extended syntax]</a:t>
            </a:r>
          </a:p>
          <a:p>
            <a:r>
              <a:rPr lang="en-US" dirty="0"/>
              <a:t>In </a:t>
            </a:r>
            <a:r>
              <a:rPr lang="en-US" dirty="0" err="1"/>
              <a:t>egrep</a:t>
            </a:r>
            <a:r>
              <a:rPr lang="en-US" dirty="0"/>
              <a:t>, +, ?, |, (, and ) are automatically metacharacters</a:t>
            </a:r>
          </a:p>
          <a:p>
            <a:r>
              <a:rPr lang="en-US" dirty="0"/>
              <a:t>In grep, you have to backslash them</a:t>
            </a:r>
          </a:p>
          <a:p>
            <a:r>
              <a:rPr lang="en-US" dirty="0"/>
              <a:t>To find words ALL IN UPPERCASE:</a:t>
            </a:r>
          </a:p>
          <a:p>
            <a:r>
              <a:rPr lang="en-US" dirty="0" err="1">
                <a:latin typeface="Courier"/>
                <a:cs typeface="Courier"/>
              </a:rPr>
              <a:t>egrep</a:t>
            </a:r>
            <a:r>
              <a:rPr lang="en-US" dirty="0">
                <a:latin typeface="Courier"/>
                <a:cs typeface="Courier"/>
              </a:rPr>
              <a:t> '^[A-Z]+$' </a:t>
            </a:r>
            <a:r>
              <a:rPr lang="en-US" dirty="0" err="1">
                <a:latin typeface="Courier"/>
                <a:cs typeface="Courier"/>
              </a:rPr>
              <a:t>nyt.words</a:t>
            </a:r>
            <a:r>
              <a:rPr lang="en-US" dirty="0">
                <a:latin typeface="Courier"/>
                <a:cs typeface="Courier"/>
              </a:rPr>
              <a:t> |</a:t>
            </a:r>
            <a:r>
              <a:rPr lang="en-US" dirty="0" err="1">
                <a:latin typeface="Courier"/>
                <a:cs typeface="Courier"/>
              </a:rPr>
              <a:t>sort|uniq</a:t>
            </a:r>
            <a:r>
              <a:rPr lang="en-US" dirty="0">
                <a:latin typeface="Courier"/>
                <a:cs typeface="Courier"/>
              </a:rPr>
              <a:t> -c</a:t>
            </a:r>
            <a:r>
              <a:rPr lang="en-US" dirty="0"/>
              <a:t>	</a:t>
            </a:r>
          </a:p>
          <a:p>
            <a:r>
              <a:rPr lang="en-US" dirty="0"/>
              <a:t>== </a:t>
            </a:r>
            <a:r>
              <a:rPr lang="en-US" dirty="0">
                <a:latin typeface="Courier" pitchFamily="2" charset="0"/>
              </a:rPr>
              <a:t>grep </a:t>
            </a:r>
            <a:r>
              <a:rPr lang="en-US" dirty="0">
                <a:latin typeface="Courier" pitchFamily="2" charset="0"/>
                <a:cs typeface="Courier"/>
              </a:rPr>
              <a:t>'</a:t>
            </a:r>
            <a:r>
              <a:rPr lang="en-US" dirty="0">
                <a:latin typeface="Courier"/>
                <a:cs typeface="Courier"/>
              </a:rPr>
              <a:t>^[A-Z]\+$' </a:t>
            </a:r>
            <a:r>
              <a:rPr lang="en-US" dirty="0" err="1">
                <a:latin typeface="Courier"/>
                <a:cs typeface="Courier"/>
              </a:rPr>
              <a:t>nyt.words</a:t>
            </a:r>
            <a:r>
              <a:rPr lang="en-US" dirty="0">
                <a:latin typeface="Courier"/>
                <a:cs typeface="Courier"/>
              </a:rPr>
              <a:t> |</a:t>
            </a:r>
            <a:r>
              <a:rPr lang="en-US" dirty="0" err="1">
                <a:latin typeface="Courier"/>
                <a:cs typeface="Courier"/>
              </a:rPr>
              <a:t>sort|uniq</a:t>
            </a:r>
            <a:r>
              <a:rPr lang="en-US" dirty="0">
                <a:latin typeface="Courier"/>
                <a:cs typeface="Courier"/>
              </a:rPr>
              <a:t> -c</a:t>
            </a:r>
            <a:endParaRPr lang="en-US" dirty="0"/>
          </a:p>
          <a:p>
            <a:pPr marL="0" indent="0">
              <a:buNone/>
            </a:pP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(confusingly on some systems grep acts like </a:t>
            </a:r>
            <a:r>
              <a:rPr lang="en-US" dirty="0" err="1">
                <a:latin typeface="Courier" charset="0"/>
                <a:ea typeface="Courier" charset="0"/>
                <a:cs typeface="Courier" charset="0"/>
              </a:rPr>
              <a:t>egrep</a:t>
            </a:r>
            <a:r>
              <a:rPr lang="en-US" dirty="0"/>
              <a:t>)</a:t>
            </a:r>
          </a:p>
        </p:txBody>
      </p:sp>
      <p:sp>
        <p:nvSpPr>
          <p:cNvPr id="5" name="Freeform 4">
            <a:extLst>
              <a:ext uri="{FF2B5EF4-FFF2-40B4-BE49-F238E27FC236}">
                <a16:creationId xmlns:a16="http://schemas.microsoft.com/office/drawing/2014/main" id="{18E17D4B-A32F-F046-AD70-3E8CA73FC624}"/>
              </a:ext>
            </a:extLst>
          </p:cNvPr>
          <p:cNvSpPr/>
          <p:nvPr/>
        </p:nvSpPr>
        <p:spPr bwMode="auto">
          <a:xfrm>
            <a:off x="3420533" y="3409244"/>
            <a:ext cx="226508" cy="508000"/>
          </a:xfrm>
          <a:custGeom>
            <a:avLst/>
            <a:gdLst>
              <a:gd name="connsiteX0" fmla="*/ 180623 w 226508"/>
              <a:gd name="connsiteY0" fmla="*/ 0 h 508000"/>
              <a:gd name="connsiteX1" fmla="*/ 101600 w 226508"/>
              <a:gd name="connsiteY1" fmla="*/ 11289 h 508000"/>
              <a:gd name="connsiteX2" fmla="*/ 67734 w 226508"/>
              <a:gd name="connsiteY2" fmla="*/ 22578 h 508000"/>
              <a:gd name="connsiteX3" fmla="*/ 22578 w 226508"/>
              <a:gd name="connsiteY3" fmla="*/ 90312 h 508000"/>
              <a:gd name="connsiteX4" fmla="*/ 0 w 226508"/>
              <a:gd name="connsiteY4" fmla="*/ 158045 h 508000"/>
              <a:gd name="connsiteX5" fmla="*/ 33867 w 226508"/>
              <a:gd name="connsiteY5" fmla="*/ 304800 h 508000"/>
              <a:gd name="connsiteX6" fmla="*/ 45156 w 226508"/>
              <a:gd name="connsiteY6" fmla="*/ 338667 h 508000"/>
              <a:gd name="connsiteX7" fmla="*/ 90311 w 226508"/>
              <a:gd name="connsiteY7" fmla="*/ 406400 h 508000"/>
              <a:gd name="connsiteX8" fmla="*/ 112889 w 226508"/>
              <a:gd name="connsiteY8" fmla="*/ 440267 h 508000"/>
              <a:gd name="connsiteX9" fmla="*/ 135467 w 226508"/>
              <a:gd name="connsiteY9" fmla="*/ 474134 h 508000"/>
              <a:gd name="connsiteX10" fmla="*/ 169334 w 226508"/>
              <a:gd name="connsiteY10" fmla="*/ 496712 h 508000"/>
              <a:gd name="connsiteX11" fmla="*/ 203200 w 226508"/>
              <a:gd name="connsiteY11" fmla="*/ 508000 h 508000"/>
              <a:gd name="connsiteX12" fmla="*/ 225778 w 226508"/>
              <a:gd name="connsiteY12" fmla="*/ 474134 h 508000"/>
              <a:gd name="connsiteX13" fmla="*/ 191911 w 226508"/>
              <a:gd name="connsiteY13" fmla="*/ 191912 h 508000"/>
              <a:gd name="connsiteX14" fmla="*/ 146756 w 226508"/>
              <a:gd name="connsiteY14" fmla="*/ 124178 h 508000"/>
              <a:gd name="connsiteX15" fmla="*/ 124178 w 226508"/>
              <a:gd name="connsiteY15" fmla="*/ 90312 h 508000"/>
              <a:gd name="connsiteX16" fmla="*/ 67734 w 226508"/>
              <a:gd name="connsiteY16" fmla="*/ 22578 h 508000"/>
              <a:gd name="connsiteX17" fmla="*/ 67734 w 226508"/>
              <a:gd name="connsiteY17" fmla="*/ 11289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508" h="508000">
                <a:moveTo>
                  <a:pt x="180623" y="0"/>
                </a:moveTo>
                <a:cubicBezTo>
                  <a:pt x="154282" y="3763"/>
                  <a:pt x="127692" y="6071"/>
                  <a:pt x="101600" y="11289"/>
                </a:cubicBezTo>
                <a:cubicBezTo>
                  <a:pt x="89932" y="13623"/>
                  <a:pt x="76148" y="14164"/>
                  <a:pt x="67734" y="22578"/>
                </a:cubicBezTo>
                <a:cubicBezTo>
                  <a:pt x="48547" y="41766"/>
                  <a:pt x="31159" y="64569"/>
                  <a:pt x="22578" y="90312"/>
                </a:cubicBezTo>
                <a:lnTo>
                  <a:pt x="0" y="158045"/>
                </a:lnTo>
                <a:cubicBezTo>
                  <a:pt x="14655" y="260628"/>
                  <a:pt x="2875" y="211824"/>
                  <a:pt x="33867" y="304800"/>
                </a:cubicBezTo>
                <a:cubicBezTo>
                  <a:pt x="37630" y="316089"/>
                  <a:pt x="38555" y="328766"/>
                  <a:pt x="45156" y="338667"/>
                </a:cubicBezTo>
                <a:lnTo>
                  <a:pt x="90311" y="406400"/>
                </a:lnTo>
                <a:lnTo>
                  <a:pt x="112889" y="440267"/>
                </a:lnTo>
                <a:cubicBezTo>
                  <a:pt x="120415" y="451556"/>
                  <a:pt x="124178" y="466608"/>
                  <a:pt x="135467" y="474134"/>
                </a:cubicBezTo>
                <a:cubicBezTo>
                  <a:pt x="146756" y="481660"/>
                  <a:pt x="157199" y="490644"/>
                  <a:pt x="169334" y="496712"/>
                </a:cubicBezTo>
                <a:cubicBezTo>
                  <a:pt x="179977" y="502033"/>
                  <a:pt x="191911" y="504237"/>
                  <a:pt x="203200" y="508000"/>
                </a:cubicBezTo>
                <a:cubicBezTo>
                  <a:pt x="210726" y="496711"/>
                  <a:pt x="225162" y="487687"/>
                  <a:pt x="225778" y="474134"/>
                </a:cubicBezTo>
                <a:cubicBezTo>
                  <a:pt x="226434" y="459711"/>
                  <a:pt x="232743" y="253162"/>
                  <a:pt x="191911" y="191912"/>
                </a:cubicBezTo>
                <a:lnTo>
                  <a:pt x="146756" y="124178"/>
                </a:lnTo>
                <a:cubicBezTo>
                  <a:pt x="139230" y="112889"/>
                  <a:pt x="133772" y="99906"/>
                  <a:pt x="124178" y="90312"/>
                </a:cubicBezTo>
                <a:cubicBezTo>
                  <a:pt x="99210" y="65344"/>
                  <a:pt x="83451" y="54013"/>
                  <a:pt x="67734" y="22578"/>
                </a:cubicBezTo>
                <a:cubicBezTo>
                  <a:pt x="66051" y="19212"/>
                  <a:pt x="67734" y="15052"/>
                  <a:pt x="67734" y="11289"/>
                </a:cubicBezTo>
              </a:path>
            </a:pathLst>
          </a:custGeom>
          <a:noFill/>
          <a:ln w="2857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Tree>
    <p:extLst>
      <p:ext uri="{BB962C8B-B14F-4D97-AF65-F5344CB8AC3E}">
        <p14:creationId xmlns:p14="http://schemas.microsoft.com/office/powerpoint/2010/main" val="18057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lines, words, characters</a:t>
            </a:r>
          </a:p>
        </p:txBody>
      </p:sp>
      <p:sp>
        <p:nvSpPr>
          <p:cNvPr id="3" name="Content Placeholder 2"/>
          <p:cNvSpPr>
            <a:spLocks noGrp="1"/>
          </p:cNvSpPr>
          <p:nvPr>
            <p:ph idx="1"/>
          </p:nvPr>
        </p:nvSpPr>
        <p:spPr/>
        <p:txBody>
          <a:bodyPr/>
          <a:lstStyle/>
          <a:p>
            <a:r>
              <a:rPr lang="pl-PL" dirty="0" err="1">
                <a:latin typeface="Courier"/>
                <a:cs typeface="Courier"/>
              </a:rPr>
              <a:t>wc</a:t>
            </a:r>
            <a:r>
              <a:rPr lang="pl-PL" dirty="0">
                <a:latin typeface="Courier"/>
                <a:cs typeface="Courier"/>
              </a:rPr>
              <a:t> nyt_200811.txt </a:t>
            </a:r>
          </a:p>
          <a:p>
            <a:pPr marL="0" indent="0">
              <a:buNone/>
            </a:pPr>
            <a:r>
              <a:rPr lang="en-US" dirty="0">
                <a:latin typeface="Courier" pitchFamily="2" charset="0"/>
              </a:rPr>
              <a:t>   70334  509851 3052306 nyt_200811.txt</a:t>
            </a:r>
          </a:p>
          <a:p>
            <a:pPr marL="0" indent="0">
              <a:buNone/>
            </a:pPr>
            <a:endParaRPr lang="pl-PL" dirty="0">
              <a:latin typeface="Courier"/>
              <a:cs typeface="Courier"/>
            </a:endParaRPr>
          </a:p>
          <a:p>
            <a:r>
              <a:rPr lang="pl-PL" dirty="0" err="1">
                <a:latin typeface="Courier"/>
                <a:cs typeface="Courier"/>
              </a:rPr>
              <a:t>wc</a:t>
            </a:r>
            <a:r>
              <a:rPr lang="pl-PL" dirty="0">
                <a:latin typeface="Courier"/>
                <a:cs typeface="Courier"/>
              </a:rPr>
              <a:t> -l </a:t>
            </a:r>
            <a:r>
              <a:rPr lang="pl-PL" dirty="0" err="1">
                <a:latin typeface="Courier"/>
                <a:cs typeface="Courier"/>
              </a:rPr>
              <a:t>nyt.words</a:t>
            </a:r>
            <a:r>
              <a:rPr lang="pl-PL" dirty="0">
                <a:latin typeface="Courier"/>
                <a:cs typeface="Courier"/>
              </a:rPr>
              <a:t> </a:t>
            </a:r>
          </a:p>
          <a:p>
            <a:pPr marL="0" indent="0">
              <a:buNone/>
            </a:pPr>
            <a:r>
              <a:rPr lang="en-US" dirty="0">
                <a:latin typeface="Courier" pitchFamily="2" charset="0"/>
              </a:rPr>
              <a:t>   70334 nyt_200811.txt</a:t>
            </a:r>
          </a:p>
          <a:p>
            <a:pPr marL="0" indent="0">
              <a:buNone/>
            </a:pPr>
            <a:endParaRPr lang="pl-PL" dirty="0">
              <a:latin typeface="Courier"/>
              <a:cs typeface="Courier"/>
            </a:endParaRPr>
          </a:p>
          <a:p>
            <a:pPr marL="0" indent="0">
              <a:buNone/>
            </a:pPr>
            <a:r>
              <a:rPr lang="pl-PL" sz="2800" b="1" dirty="0" err="1">
                <a:latin typeface="Calibri"/>
                <a:cs typeface="Calibri"/>
              </a:rPr>
              <a:t>Exercise</a:t>
            </a:r>
            <a:r>
              <a:rPr lang="pl-PL" sz="2800" b="1" dirty="0">
                <a:latin typeface="Calibri"/>
                <a:cs typeface="Calibri"/>
              </a:rPr>
              <a:t>:  </a:t>
            </a:r>
            <a:r>
              <a:rPr lang="pl-PL" sz="2800" b="1" dirty="0" err="1">
                <a:latin typeface="Calibri"/>
                <a:cs typeface="Calibri"/>
              </a:rPr>
              <a:t>Why</a:t>
            </a:r>
            <a:r>
              <a:rPr lang="pl-PL" sz="2800" b="1" dirty="0">
                <a:latin typeface="Calibri"/>
                <a:cs typeface="Calibri"/>
              </a:rPr>
              <a:t> </a:t>
            </a:r>
            <a:r>
              <a:rPr lang="pl-PL" sz="2800" b="1" dirty="0" err="1">
                <a:latin typeface="Calibri"/>
                <a:cs typeface="Calibri"/>
              </a:rPr>
              <a:t>is</a:t>
            </a:r>
            <a:r>
              <a:rPr lang="pl-PL" sz="2800" b="1" dirty="0">
                <a:latin typeface="Calibri"/>
                <a:cs typeface="Calibri"/>
              </a:rPr>
              <a:t> the </a:t>
            </a:r>
            <a:r>
              <a:rPr lang="pl-PL" sz="2800" b="1" dirty="0" err="1">
                <a:latin typeface="Calibri"/>
                <a:cs typeface="Calibri"/>
              </a:rPr>
              <a:t>number</a:t>
            </a:r>
            <a:r>
              <a:rPr lang="pl-PL" sz="2800" b="1" dirty="0">
                <a:latin typeface="Calibri"/>
                <a:cs typeface="Calibri"/>
              </a:rPr>
              <a:t> of </a:t>
            </a:r>
            <a:r>
              <a:rPr lang="pl-PL" sz="2800" b="1" dirty="0" err="1">
                <a:latin typeface="Calibri"/>
                <a:cs typeface="Calibri"/>
              </a:rPr>
              <a:t>words</a:t>
            </a:r>
            <a:r>
              <a:rPr lang="pl-PL" sz="2800" b="1" dirty="0">
                <a:latin typeface="Calibri"/>
                <a:cs typeface="Calibri"/>
              </a:rPr>
              <a:t> </a:t>
            </a:r>
            <a:r>
              <a:rPr lang="pl-PL" sz="2800" b="1" dirty="0" err="1">
                <a:latin typeface="Calibri"/>
                <a:cs typeface="Calibri"/>
              </a:rPr>
              <a:t>different</a:t>
            </a:r>
            <a:r>
              <a:rPr lang="pl-PL" sz="2800" b="1" dirty="0">
                <a:latin typeface="Calibri"/>
                <a:cs typeface="Calibri"/>
              </a:rPr>
              <a:t>?</a:t>
            </a:r>
            <a:endParaRPr lang="en-US" sz="2800" b="1" dirty="0">
              <a:latin typeface="Calibri"/>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29</a:t>
            </a:fld>
            <a:endParaRPr lang="en-US"/>
          </a:p>
        </p:txBody>
      </p:sp>
    </p:spTree>
    <p:extLst>
      <p:ext uri="{BB962C8B-B14F-4D97-AF65-F5344CB8AC3E}">
        <p14:creationId xmlns:p14="http://schemas.microsoft.com/office/powerpoint/2010/main" val="324402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we’ll be doing today</a:t>
            </a:r>
          </a:p>
        </p:txBody>
      </p:sp>
      <p:sp>
        <p:nvSpPr>
          <p:cNvPr id="3" name="Content Placeholder 2"/>
          <p:cNvSpPr>
            <a:spLocks noGrp="1"/>
          </p:cNvSpPr>
          <p:nvPr>
            <p:ph idx="1"/>
          </p:nvPr>
        </p:nvSpPr>
        <p:spPr/>
        <p:txBody>
          <a:bodyPr/>
          <a:lstStyle/>
          <a:p>
            <a:pPr marL="457200" indent="-457200">
              <a:buFont typeface="+mj-lt"/>
              <a:buAutoNum type="arabicPeriod"/>
            </a:pPr>
            <a:r>
              <a:rPr lang="en-US" dirty="0"/>
              <a:t>Count words in a text </a:t>
            </a:r>
          </a:p>
          <a:p>
            <a:pPr marL="457200" indent="-457200">
              <a:buFont typeface="+mj-lt"/>
              <a:buAutoNum type="arabicPeriod"/>
            </a:pPr>
            <a:r>
              <a:rPr lang="en-US" dirty="0"/>
              <a:t>Sort a list of words in various ways </a:t>
            </a:r>
          </a:p>
          <a:p>
            <a:pPr marL="800100" lvl="1" indent="-457200"/>
            <a:r>
              <a:rPr lang="en-US" dirty="0" err="1"/>
              <a:t>ascii</a:t>
            </a:r>
            <a:r>
              <a:rPr lang="en-US" dirty="0"/>
              <a:t> order </a:t>
            </a:r>
          </a:p>
          <a:p>
            <a:pPr marL="800100" lvl="1" indent="-457200"/>
            <a:r>
              <a:rPr lang="en-US" dirty="0"/>
              <a:t>‘‘rhyming’’ order </a:t>
            </a:r>
          </a:p>
          <a:p>
            <a:pPr marL="457200" indent="-457200">
              <a:buFont typeface="+mj-lt"/>
              <a:buAutoNum type="arabicPeriod"/>
            </a:pPr>
            <a:r>
              <a:rPr lang="en-US" dirty="0"/>
              <a:t>Extract useful info from a dictionary </a:t>
            </a:r>
          </a:p>
          <a:p>
            <a:pPr marL="457200" indent="-457200">
              <a:buFont typeface="+mj-lt"/>
              <a:buAutoNum type="arabicPeriod"/>
            </a:pPr>
            <a:r>
              <a:rPr lang="en-US" dirty="0"/>
              <a:t>Compute </a:t>
            </a:r>
            <a:r>
              <a:rPr lang="en-US" dirty="0" err="1"/>
              <a:t>ngram</a:t>
            </a:r>
            <a:r>
              <a:rPr lang="en-US" dirty="0"/>
              <a:t> statistics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3086258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on </a:t>
            </a:r>
            <a:r>
              <a:rPr lang="en-US" dirty="0" err="1"/>
              <a:t>grep</a:t>
            </a:r>
            <a:r>
              <a:rPr lang="en-US" dirty="0"/>
              <a:t> &amp; </a:t>
            </a:r>
            <a:r>
              <a:rPr lang="en-US" dirty="0" err="1"/>
              <a:t>wc</a:t>
            </a:r>
            <a:endParaRPr lang="en-US" dirty="0"/>
          </a:p>
        </p:txBody>
      </p:sp>
      <p:sp>
        <p:nvSpPr>
          <p:cNvPr id="3" name="Content Placeholder 2"/>
          <p:cNvSpPr>
            <a:spLocks noGrp="1"/>
          </p:cNvSpPr>
          <p:nvPr>
            <p:ph idx="1"/>
          </p:nvPr>
        </p:nvSpPr>
        <p:spPr/>
        <p:txBody>
          <a:bodyPr/>
          <a:lstStyle/>
          <a:p>
            <a:r>
              <a:rPr lang="en-US" dirty="0"/>
              <a:t>How many all uppercase words are there in this NYT file?</a:t>
            </a:r>
          </a:p>
          <a:p>
            <a:r>
              <a:rPr lang="en-US" dirty="0"/>
              <a:t>How many 4-letter words?</a:t>
            </a:r>
          </a:p>
          <a:p>
            <a:r>
              <a:rPr lang="en-US" dirty="0"/>
              <a:t>How many different words are there with no vowels</a:t>
            </a:r>
          </a:p>
          <a:p>
            <a:pPr lvl="1"/>
            <a:r>
              <a:rPr lang="en-US" dirty="0"/>
              <a:t>What subtypes do they belong to?</a:t>
            </a:r>
          </a:p>
          <a:p>
            <a:r>
              <a:rPr lang="en-US" dirty="0"/>
              <a:t>How many “1 syllable” words are there</a:t>
            </a:r>
          </a:p>
          <a:p>
            <a:pPr lvl="1"/>
            <a:r>
              <a:rPr lang="en-US" dirty="0"/>
              <a:t>That is, ones with exactly one sequence of vowels</a:t>
            </a:r>
          </a:p>
          <a:p>
            <a:pPr lvl="1"/>
            <a:endParaRPr lang="en-US" dirty="0"/>
          </a:p>
          <a:p>
            <a:pPr marL="0" indent="0">
              <a:buNone/>
            </a:pPr>
            <a:r>
              <a:rPr lang="en-US" sz="2000" dirty="0">
                <a:solidFill>
                  <a:schemeClr val="accent2"/>
                </a:solidFill>
              </a:rPr>
              <a:t>Type/token distinction: different words (types) vs. instances (tokens)</a:t>
            </a:r>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30</a:t>
            </a:fld>
            <a:endParaRPr lang="en-US" dirty="0"/>
          </a:p>
        </p:txBody>
      </p:sp>
    </p:spTree>
    <p:extLst>
      <p:ext uri="{BB962C8B-B14F-4D97-AF65-F5344CB8AC3E}">
        <p14:creationId xmlns:p14="http://schemas.microsoft.com/office/powerpoint/2010/main" val="3107903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on grep &amp; </a:t>
            </a:r>
            <a:r>
              <a:rPr lang="en-US" dirty="0" err="1"/>
              <a:t>wc</a:t>
            </a:r>
            <a:endParaRPr lang="en-US" dirty="0"/>
          </a:p>
        </p:txBody>
      </p:sp>
      <p:sp>
        <p:nvSpPr>
          <p:cNvPr id="3" name="Content Placeholder 2"/>
          <p:cNvSpPr>
            <a:spLocks noGrp="1"/>
          </p:cNvSpPr>
          <p:nvPr>
            <p:ph idx="1"/>
          </p:nvPr>
        </p:nvSpPr>
        <p:spPr>
          <a:xfrm>
            <a:off x="304800" y="1123950"/>
            <a:ext cx="8839200" cy="3581400"/>
          </a:xfrm>
        </p:spPr>
        <p:txBody>
          <a:bodyPr/>
          <a:lstStyle/>
          <a:p>
            <a:r>
              <a:rPr lang="en-US" dirty="0"/>
              <a:t>How many all uppercase words are there in this NYT file?</a:t>
            </a:r>
          </a:p>
          <a:p>
            <a:pPr marL="0" indent="0">
              <a:buNone/>
            </a:pPr>
            <a:r>
              <a:rPr lang="en-US" dirty="0">
                <a:latin typeface="Courier" charset="0"/>
                <a:ea typeface="Courier" charset="0"/>
                <a:cs typeface="Courier" charset="0"/>
              </a:rPr>
              <a:t>grep -E '^[A-Z]+$'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wc</a:t>
            </a:r>
            <a:r>
              <a:rPr lang="en-US" dirty="0">
                <a:latin typeface="Courier" charset="0"/>
                <a:ea typeface="Courier" charset="0"/>
                <a:cs typeface="Courier" charset="0"/>
              </a:rPr>
              <a:t> </a:t>
            </a:r>
          </a:p>
          <a:p>
            <a:r>
              <a:rPr lang="en-US" dirty="0"/>
              <a:t>How many 4-letter words?</a:t>
            </a:r>
          </a:p>
          <a:p>
            <a:pPr marL="0" indent="0">
              <a:buNone/>
            </a:pPr>
            <a:r>
              <a:rPr lang="en-US" dirty="0">
                <a:latin typeface="Courier" charset="0"/>
                <a:ea typeface="Courier" charset="0"/>
                <a:cs typeface="Courier" charset="0"/>
              </a:rPr>
              <a:t>grep -E '^[a-</a:t>
            </a:r>
            <a:r>
              <a:rPr lang="en-US" dirty="0" err="1">
                <a:latin typeface="Courier" charset="0"/>
                <a:ea typeface="Courier" charset="0"/>
                <a:cs typeface="Courier" charset="0"/>
              </a:rPr>
              <a:t>zA</a:t>
            </a:r>
            <a:r>
              <a:rPr lang="en-US" dirty="0">
                <a:latin typeface="Courier" charset="0"/>
                <a:ea typeface="Courier" charset="0"/>
                <a:cs typeface="Courier" charset="0"/>
              </a:rPr>
              <a:t>-Z]{4}$'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wc</a:t>
            </a:r>
            <a:r>
              <a:rPr lang="en-US" dirty="0">
                <a:latin typeface="Courier" charset="0"/>
                <a:ea typeface="Courier" charset="0"/>
                <a:cs typeface="Courier" charset="0"/>
              </a:rPr>
              <a:t> </a:t>
            </a:r>
          </a:p>
          <a:p>
            <a:r>
              <a:rPr lang="en-US" dirty="0"/>
              <a:t>How many different words are there with no vowels</a:t>
            </a:r>
          </a:p>
          <a:p>
            <a:pPr marL="0" indent="0">
              <a:buNone/>
            </a:pPr>
            <a:r>
              <a:rPr lang="en-US" sz="2000" dirty="0">
                <a:latin typeface="Courier" charset="0"/>
                <a:ea typeface="Courier" charset="0"/>
                <a:cs typeface="Courier" charset="0"/>
              </a:rPr>
              <a:t>grep -v '[</a:t>
            </a:r>
            <a:r>
              <a:rPr lang="en-US" sz="2000" dirty="0" err="1">
                <a:latin typeface="Courier" charset="0"/>
                <a:ea typeface="Courier" charset="0"/>
                <a:cs typeface="Courier" charset="0"/>
              </a:rPr>
              <a:t>AEIOUaeiou</a:t>
            </a:r>
            <a:r>
              <a:rPr lang="en-US" sz="2000" dirty="0">
                <a:latin typeface="Courier" charset="0"/>
                <a:ea typeface="Courier" charset="0"/>
                <a:cs typeface="Courier" charset="0"/>
              </a:rPr>
              <a:t>]' </a:t>
            </a:r>
            <a:r>
              <a:rPr lang="en-US" sz="2000" dirty="0" err="1">
                <a:latin typeface="Courier" charset="0"/>
                <a:ea typeface="Courier" charset="0"/>
                <a:cs typeface="Courier" charset="0"/>
              </a:rPr>
              <a:t>nyt.words</a:t>
            </a:r>
            <a:r>
              <a:rPr lang="en-US" sz="2000" dirty="0">
                <a:latin typeface="Courier" charset="0"/>
                <a:ea typeface="Courier" charset="0"/>
                <a:cs typeface="Courier" charset="0"/>
              </a:rPr>
              <a:t> | sort | </a:t>
            </a:r>
            <a:r>
              <a:rPr lang="en-US" sz="2000" dirty="0" err="1">
                <a:latin typeface="Courier" charset="0"/>
                <a:ea typeface="Courier" charset="0"/>
                <a:cs typeface="Courier" charset="0"/>
              </a:rPr>
              <a:t>uniq</a:t>
            </a:r>
            <a:r>
              <a:rPr lang="en-US" sz="2000" dirty="0">
                <a:latin typeface="Courier" charset="0"/>
                <a:ea typeface="Courier" charset="0"/>
                <a:cs typeface="Courier" charset="0"/>
              </a:rPr>
              <a:t> | </a:t>
            </a:r>
            <a:r>
              <a:rPr lang="en-US" sz="2000" dirty="0" err="1">
                <a:latin typeface="Courier" charset="0"/>
                <a:ea typeface="Courier" charset="0"/>
                <a:cs typeface="Courier" charset="0"/>
              </a:rPr>
              <a:t>wc</a:t>
            </a:r>
            <a:r>
              <a:rPr lang="en-US" sz="2000" dirty="0">
                <a:latin typeface="Courier" charset="0"/>
                <a:ea typeface="Courier" charset="0"/>
                <a:cs typeface="Courier" charset="0"/>
              </a:rPr>
              <a:t> </a:t>
            </a:r>
          </a:p>
          <a:p>
            <a:r>
              <a:rPr lang="en-US" dirty="0"/>
              <a:t>How many “1 syllable” words are there</a:t>
            </a:r>
          </a:p>
          <a:p>
            <a:r>
              <a:rPr lang="en-US" sz="1800" dirty="0" err="1">
                <a:latin typeface="Courier" charset="0"/>
                <a:ea typeface="Courier" charset="0"/>
                <a:cs typeface="Courier" charset="0"/>
              </a:rPr>
              <a:t>tr</a:t>
            </a:r>
            <a:r>
              <a:rPr lang="en-US" sz="1800" dirty="0">
                <a:latin typeface="Courier" charset="0"/>
                <a:ea typeface="Courier" charset="0"/>
                <a:cs typeface="Courier" charset="0"/>
              </a:rPr>
              <a:t> 'A-Z' 'a-z' &lt; </a:t>
            </a:r>
            <a:r>
              <a:rPr lang="en-US" sz="1800" dirty="0" err="1">
                <a:latin typeface="Courier" charset="0"/>
                <a:ea typeface="Courier" charset="0"/>
                <a:cs typeface="Courier" charset="0"/>
              </a:rPr>
              <a:t>nyt.words</a:t>
            </a:r>
            <a:r>
              <a:rPr lang="en-US" sz="1800" dirty="0">
                <a:latin typeface="Courier" charset="0"/>
                <a:ea typeface="Courier" charset="0"/>
                <a:cs typeface="Courier" charset="0"/>
              </a:rPr>
              <a:t> | grep -P '^[^</a:t>
            </a:r>
            <a:r>
              <a:rPr lang="en-US" sz="1800" dirty="0" err="1">
                <a:latin typeface="Courier" charset="0"/>
                <a:ea typeface="Courier" charset="0"/>
                <a:cs typeface="Courier" charset="0"/>
              </a:rPr>
              <a:t>aeiou</a:t>
            </a:r>
            <a:r>
              <a:rPr lang="en-US" sz="1800" dirty="0">
                <a:latin typeface="Courier" charset="0"/>
                <a:ea typeface="Courier" charset="0"/>
                <a:cs typeface="Courier" charset="0"/>
              </a:rPr>
              <a:t>]*[</a:t>
            </a:r>
            <a:r>
              <a:rPr lang="en-US" sz="1800" dirty="0" err="1">
                <a:latin typeface="Courier" charset="0"/>
                <a:ea typeface="Courier" charset="0"/>
                <a:cs typeface="Courier" charset="0"/>
              </a:rPr>
              <a:t>aeiou</a:t>
            </a:r>
            <a:r>
              <a:rPr lang="en-US" sz="1800" dirty="0">
                <a:latin typeface="Courier" charset="0"/>
                <a:ea typeface="Courier" charset="0"/>
                <a:cs typeface="Courier" charset="0"/>
              </a:rPr>
              <a:t>]+[^</a:t>
            </a:r>
            <a:r>
              <a:rPr lang="en-US" sz="1800" dirty="0" err="1">
                <a:latin typeface="Courier" charset="0"/>
                <a:ea typeface="Courier" charset="0"/>
                <a:cs typeface="Courier" charset="0"/>
              </a:rPr>
              <a:t>aeiou</a:t>
            </a:r>
            <a:r>
              <a:rPr lang="en-US" sz="1800" dirty="0">
                <a:latin typeface="Courier" charset="0"/>
                <a:ea typeface="Courier" charset="0"/>
                <a:cs typeface="Courier" charset="0"/>
              </a:rPr>
              <a:t>]*$' | </a:t>
            </a:r>
            <a:r>
              <a:rPr lang="en-US" sz="1800" dirty="0" err="1">
                <a:latin typeface="Courier" charset="0"/>
                <a:ea typeface="Courier" charset="0"/>
                <a:cs typeface="Courier" charset="0"/>
              </a:rPr>
              <a:t>uniq</a:t>
            </a:r>
            <a:r>
              <a:rPr lang="en-US" sz="1800" dirty="0">
                <a:latin typeface="Courier" charset="0"/>
                <a:ea typeface="Courier" charset="0"/>
                <a:cs typeface="Courier" charset="0"/>
              </a:rPr>
              <a:t> | </a:t>
            </a:r>
            <a:r>
              <a:rPr lang="en-US" sz="1800" dirty="0" err="1">
                <a:latin typeface="Courier" charset="0"/>
                <a:ea typeface="Courier" charset="0"/>
                <a:cs typeface="Courier" charset="0"/>
              </a:rPr>
              <a:t>wc</a:t>
            </a:r>
            <a:r>
              <a:rPr lang="en-US" sz="1800" dirty="0">
                <a:latin typeface="Courier" charset="0"/>
                <a:ea typeface="Courier" charset="0"/>
                <a:cs typeface="Courier" charset="0"/>
              </a:rPr>
              <a:t> </a:t>
            </a:r>
            <a:endParaRPr lang="en-US" dirty="0">
              <a:latin typeface="Courier" charset="0"/>
              <a:ea typeface="Courier" charset="0"/>
              <a:cs typeface="Courier" charset="0"/>
            </a:endParaRPr>
          </a:p>
          <a:p>
            <a:pPr marL="0" indent="0">
              <a:buNone/>
            </a:pPr>
            <a:r>
              <a:rPr lang="en-US" sz="2000" dirty="0">
                <a:solidFill>
                  <a:schemeClr val="accent2"/>
                </a:solidFill>
              </a:rPr>
              <a:t>Type/token distinction: different words (types) vs. instances (tokens)</a:t>
            </a:r>
          </a:p>
          <a:p>
            <a:pPr lvl="1"/>
            <a:endParaRPr lang="en-US" dirty="0"/>
          </a:p>
        </p:txBody>
      </p:sp>
    </p:spTree>
    <p:extLst>
      <p:ext uri="{BB962C8B-B14F-4D97-AF65-F5344CB8AC3E}">
        <p14:creationId xmlns:p14="http://schemas.microsoft.com/office/powerpoint/2010/main" val="1061613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endParaRPr lang="en-US" dirty="0"/>
          </a:p>
        </p:txBody>
      </p:sp>
      <p:sp>
        <p:nvSpPr>
          <p:cNvPr id="3" name="Content Placeholder 2"/>
          <p:cNvSpPr>
            <a:spLocks noGrp="1"/>
          </p:cNvSpPr>
          <p:nvPr>
            <p:ph idx="1"/>
          </p:nvPr>
        </p:nvSpPr>
        <p:spPr/>
        <p:txBody>
          <a:bodyPr/>
          <a:lstStyle/>
          <a:p>
            <a:r>
              <a:rPr lang="en-US" dirty="0" err="1"/>
              <a:t>sed</a:t>
            </a:r>
            <a:r>
              <a:rPr lang="en-US" dirty="0"/>
              <a:t> is used when you need to make systematic changes to strings in a file (larger changes than ‘</a:t>
            </a:r>
            <a:r>
              <a:rPr lang="en-US" dirty="0" err="1"/>
              <a:t>tr</a:t>
            </a:r>
            <a:r>
              <a:rPr lang="en-US" dirty="0"/>
              <a:t>’)</a:t>
            </a:r>
          </a:p>
          <a:p>
            <a:r>
              <a:rPr lang="en-US" dirty="0"/>
              <a:t>It’s line based: you optionally specify a line  (by regex or line numbers) and specific a regex substitution to make</a:t>
            </a:r>
          </a:p>
          <a:p>
            <a:r>
              <a:rPr lang="en-US" dirty="0"/>
              <a:t>For example to change all cases of “George” to “Jane”:</a:t>
            </a:r>
          </a:p>
          <a:p>
            <a:endParaRPr lang="en-US" dirty="0"/>
          </a:p>
          <a:p>
            <a:r>
              <a:rPr lang="en-US" dirty="0" err="1">
                <a:latin typeface="Courier"/>
                <a:cs typeface="Courier"/>
              </a:rPr>
              <a:t>sed</a:t>
            </a:r>
            <a:r>
              <a:rPr lang="en-US" dirty="0">
                <a:latin typeface="Courier"/>
                <a:cs typeface="Courier"/>
              </a:rPr>
              <a:t> 's/George/Jane/' nyt_200811.txt | less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32</a:t>
            </a:fld>
            <a:endParaRPr lang="en-US"/>
          </a:p>
        </p:txBody>
      </p:sp>
    </p:spTree>
    <p:extLst>
      <p:ext uri="{BB962C8B-B14F-4D97-AF65-F5344CB8AC3E}">
        <p14:creationId xmlns:p14="http://schemas.microsoft.com/office/powerpoint/2010/main" val="313482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r>
              <a:rPr lang="en-US" dirty="0"/>
              <a:t> exercises</a:t>
            </a:r>
          </a:p>
        </p:txBody>
      </p:sp>
      <p:sp>
        <p:nvSpPr>
          <p:cNvPr id="3" name="Content Placeholder 2"/>
          <p:cNvSpPr>
            <a:spLocks noGrp="1"/>
          </p:cNvSpPr>
          <p:nvPr>
            <p:ph idx="1"/>
          </p:nvPr>
        </p:nvSpPr>
        <p:spPr/>
        <p:txBody>
          <a:bodyPr/>
          <a:lstStyle/>
          <a:p>
            <a:r>
              <a:rPr lang="en-US" dirty="0"/>
              <a:t>Count frequency of word initial consonant sequences</a:t>
            </a:r>
          </a:p>
          <a:p>
            <a:pPr lvl="1"/>
            <a:r>
              <a:rPr lang="en-US" dirty="0"/>
              <a:t>Take tokenized words</a:t>
            </a:r>
          </a:p>
          <a:p>
            <a:pPr lvl="1"/>
            <a:r>
              <a:rPr lang="en-US" dirty="0"/>
              <a:t>Delete the first vowel through the end of the word</a:t>
            </a:r>
          </a:p>
          <a:p>
            <a:pPr lvl="1"/>
            <a:r>
              <a:rPr lang="en-US" dirty="0"/>
              <a:t>Sort and count</a:t>
            </a:r>
          </a:p>
          <a:p>
            <a:pPr lvl="1"/>
            <a:endParaRPr lang="en-US" dirty="0"/>
          </a:p>
          <a:p>
            <a:r>
              <a:rPr lang="en-US" dirty="0"/>
              <a:t>Count word final consonant sequences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33</a:t>
            </a:fld>
            <a:endParaRPr lang="en-US"/>
          </a:p>
        </p:txBody>
      </p:sp>
    </p:spTree>
    <p:extLst>
      <p:ext uri="{BB962C8B-B14F-4D97-AF65-F5344CB8AC3E}">
        <p14:creationId xmlns:p14="http://schemas.microsoft.com/office/powerpoint/2010/main" val="3895410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r>
              <a:rPr lang="en-US" dirty="0"/>
              <a:t> exercises</a:t>
            </a:r>
          </a:p>
        </p:txBody>
      </p:sp>
      <p:sp>
        <p:nvSpPr>
          <p:cNvPr id="3" name="Content Placeholder 2"/>
          <p:cNvSpPr>
            <a:spLocks noGrp="1"/>
          </p:cNvSpPr>
          <p:nvPr>
            <p:ph idx="1"/>
          </p:nvPr>
        </p:nvSpPr>
        <p:spPr/>
        <p:txBody>
          <a:bodyPr/>
          <a:lstStyle/>
          <a:p>
            <a:r>
              <a:rPr lang="en-US" dirty="0"/>
              <a:t>Count frequency of word initial consonant sequences</a:t>
            </a:r>
          </a:p>
          <a:p>
            <a:pPr marL="457200" lvl="1" indent="0">
              <a:buNone/>
            </a:pPr>
            <a:r>
              <a:rPr lang="en-US" dirty="0" err="1">
                <a:latin typeface="Courier" charset="0"/>
                <a:ea typeface="Courier" charset="0"/>
                <a:cs typeface="Courier" charset="0"/>
              </a:rPr>
              <a:t>tr</a:t>
            </a:r>
            <a:r>
              <a:rPr lang="en-US" dirty="0">
                <a:latin typeface="Courier" charset="0"/>
                <a:ea typeface="Courier" charset="0"/>
                <a:cs typeface="Courier" charset="0"/>
              </a:rPr>
              <a:t> "[:upper:]" "[:lower:]" &lt; </a:t>
            </a:r>
            <a:r>
              <a:rPr lang="en-US" dirty="0" err="1">
                <a:latin typeface="Courier" charset="0"/>
                <a:ea typeface="Courier" charset="0"/>
                <a:cs typeface="Courier" charset="0"/>
              </a:rPr>
              <a:t>nyt.words</a:t>
            </a:r>
            <a:r>
              <a:rPr lang="en-US" dirty="0">
                <a:latin typeface="Courier" charset="0"/>
                <a:ea typeface="Courier" charset="0"/>
                <a:cs typeface="Courier" charset="0"/>
              </a:rPr>
              <a:t> | </a:t>
            </a:r>
            <a:r>
              <a:rPr lang="en-US" dirty="0" err="1">
                <a:latin typeface="Courier" charset="0"/>
                <a:ea typeface="Courier" charset="0"/>
                <a:cs typeface="Courier" charset="0"/>
              </a:rPr>
              <a:t>sed</a:t>
            </a:r>
            <a:r>
              <a:rPr lang="en-US" dirty="0">
                <a:latin typeface="Courier" charset="0"/>
                <a:ea typeface="Courier" charset="0"/>
                <a:cs typeface="Courier" charset="0"/>
              </a:rPr>
              <a:t> 's/[</a:t>
            </a:r>
            <a:r>
              <a:rPr lang="en-US" dirty="0" err="1">
                <a:latin typeface="Courier" charset="0"/>
                <a:ea typeface="Courier" charset="0"/>
                <a:cs typeface="Courier" charset="0"/>
              </a:rPr>
              <a:t>aeiou</a:t>
            </a:r>
            <a:r>
              <a:rPr lang="en-US" dirty="0">
                <a:latin typeface="Courier" charset="0"/>
                <a:ea typeface="Courier" charset="0"/>
                <a:cs typeface="Courier" charset="0"/>
              </a:rPr>
              <a:t>].*$//' | sort | </a:t>
            </a:r>
            <a:r>
              <a:rPr lang="en-US" dirty="0" err="1">
                <a:latin typeface="Courier" charset="0"/>
                <a:ea typeface="Courier" charset="0"/>
                <a:cs typeface="Courier" charset="0"/>
              </a:rPr>
              <a:t>uniq</a:t>
            </a:r>
            <a:r>
              <a:rPr lang="en-US" dirty="0">
                <a:latin typeface="Courier" charset="0"/>
                <a:ea typeface="Courier" charset="0"/>
                <a:cs typeface="Courier" charset="0"/>
              </a:rPr>
              <a:t> -c </a:t>
            </a:r>
            <a:br>
              <a:rPr lang="en-US" dirty="0"/>
            </a:br>
            <a:endParaRPr lang="en-US" dirty="0"/>
          </a:p>
          <a:p>
            <a:r>
              <a:rPr lang="en-US" dirty="0"/>
              <a:t>Count word final consonant sequences</a:t>
            </a:r>
          </a:p>
          <a:p>
            <a:pPr marL="0" indent="0">
              <a:buNone/>
            </a:pPr>
            <a:r>
              <a:rPr lang="en-US" dirty="0">
                <a:latin typeface="Courier" charset="0"/>
                <a:ea typeface="Courier" charset="0"/>
                <a:cs typeface="Courier" charset="0"/>
              </a:rPr>
              <a:t>tr "[:upper:]" "[:lower:]" &lt; </a:t>
            </a:r>
            <a:r>
              <a:rPr lang="en-US" dirty="0" err="1">
                <a:latin typeface="Courier" charset="0"/>
                <a:ea typeface="Courier" charset="0"/>
                <a:cs typeface="Courier" charset="0"/>
              </a:rPr>
              <a:t>nyt.words</a:t>
            </a:r>
            <a:r>
              <a:rPr lang="en-US" dirty="0">
                <a:latin typeface="Courier" charset="0"/>
                <a:ea typeface="Courier" charset="0"/>
                <a:cs typeface="Courier" charset="0"/>
              </a:rPr>
              <a:t> | sed 's/^.*[</a:t>
            </a:r>
            <a:r>
              <a:rPr lang="en-US" dirty="0" err="1">
                <a:latin typeface="Courier" charset="0"/>
                <a:ea typeface="Courier" charset="0"/>
                <a:cs typeface="Courier" charset="0"/>
              </a:rPr>
              <a:t>aeiou</a:t>
            </a:r>
            <a:r>
              <a:rPr lang="en-US">
                <a:latin typeface="Courier" charset="0"/>
                <a:ea typeface="Courier" charset="0"/>
                <a:cs typeface="Courier" charset="0"/>
              </a:rPr>
              <a:t>]//' </a:t>
            </a:r>
            <a:r>
              <a:rPr lang="en-US" dirty="0">
                <a:latin typeface="Courier" charset="0"/>
                <a:ea typeface="Courier" charset="0"/>
                <a:cs typeface="Courier" charset="0"/>
              </a:rPr>
              <a:t>| sort | </a:t>
            </a:r>
            <a:r>
              <a:rPr lang="en-US" dirty="0" err="1">
                <a:latin typeface="Courier" charset="0"/>
                <a:ea typeface="Courier" charset="0"/>
                <a:cs typeface="Courier" charset="0"/>
              </a:rPr>
              <a:t>uniq</a:t>
            </a:r>
            <a:r>
              <a:rPr lang="en-US" dirty="0">
                <a:latin typeface="Courier" charset="0"/>
                <a:ea typeface="Courier" charset="0"/>
                <a:cs typeface="Courier" charset="0"/>
              </a:rPr>
              <a:t> -c | sort -</a:t>
            </a:r>
            <a:r>
              <a:rPr lang="en-US" dirty="0" err="1">
                <a:latin typeface="Courier" charset="0"/>
                <a:ea typeface="Courier" charset="0"/>
                <a:cs typeface="Courier" charset="0"/>
              </a:rPr>
              <a:t>rn</a:t>
            </a:r>
            <a:r>
              <a:rPr lang="en-US" dirty="0">
                <a:latin typeface="Courier" charset="0"/>
                <a:ea typeface="Courier" charset="0"/>
                <a:cs typeface="Courier" charset="0"/>
              </a:rPr>
              <a:t> | less </a:t>
            </a:r>
            <a:br>
              <a:rPr lang="en-US" dirty="0"/>
            </a:b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34</a:t>
            </a:fld>
            <a:endParaRPr lang="en-US"/>
          </a:p>
        </p:txBody>
      </p:sp>
    </p:spTree>
    <p:extLst>
      <p:ext uri="{BB962C8B-B14F-4D97-AF65-F5344CB8AC3E}">
        <p14:creationId xmlns:p14="http://schemas.microsoft.com/office/powerpoint/2010/main" val="770297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97ED-67E8-29E3-BF23-BA2A154D4732}"/>
              </a:ext>
            </a:extLst>
          </p:cNvPr>
          <p:cNvSpPr>
            <a:spLocks noGrp="1"/>
          </p:cNvSpPr>
          <p:nvPr>
            <p:ph type="title"/>
          </p:nvPr>
        </p:nvSpPr>
        <p:spPr/>
        <p:txBody>
          <a:bodyPr/>
          <a:lstStyle/>
          <a:p>
            <a:r>
              <a:rPr lang="en-US" dirty="0"/>
              <a:t>Extra Credit – Secret Message</a:t>
            </a:r>
          </a:p>
        </p:txBody>
      </p:sp>
      <p:sp>
        <p:nvSpPr>
          <p:cNvPr id="3" name="Content Placeholder 2">
            <a:extLst>
              <a:ext uri="{FF2B5EF4-FFF2-40B4-BE49-F238E27FC236}">
                <a16:creationId xmlns:a16="http://schemas.microsoft.com/office/drawing/2014/main" id="{F097A60A-A4B3-9885-70CD-0F17DFFC14C5}"/>
              </a:ext>
            </a:extLst>
          </p:cNvPr>
          <p:cNvSpPr>
            <a:spLocks noGrp="1"/>
          </p:cNvSpPr>
          <p:nvPr>
            <p:ph idx="1"/>
          </p:nvPr>
        </p:nvSpPr>
        <p:spPr/>
        <p:txBody>
          <a:bodyPr/>
          <a:lstStyle/>
          <a:p>
            <a:r>
              <a:rPr lang="en-US" dirty="0"/>
              <a:t>Now, let’s get some more practice with Unix!</a:t>
            </a:r>
          </a:p>
          <a:p>
            <a:r>
              <a:rPr lang="en-US" dirty="0"/>
              <a:t>The answers to the extra credit exercises will reveal a secret message.</a:t>
            </a:r>
          </a:p>
          <a:p>
            <a:r>
              <a:rPr lang="en-US" dirty="0"/>
              <a:t>We will be working with the following text file for these exercises: </a:t>
            </a:r>
            <a:r>
              <a:rPr lang="en-US" dirty="0">
                <a:hlinkClick r:id="rId2"/>
              </a:rPr>
              <a:t>https://cs124.stanford.edu/secret_ec.txt</a:t>
            </a:r>
            <a:endParaRPr lang="en-US" dirty="0"/>
          </a:p>
          <a:p>
            <a:r>
              <a:rPr lang="en-US" dirty="0"/>
              <a:t>To receive credit, enter the secret message here: </a:t>
            </a:r>
            <a:r>
              <a:rPr lang="en-US" dirty="0">
                <a:hlinkClick r:id="rId3"/>
              </a:rPr>
              <a:t>https://forms.gle/57okKzZzWeijP4RL7</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5EBB8B1-B691-5146-F1D4-C5ACA10E88DB}"/>
              </a:ext>
            </a:extLst>
          </p:cNvPr>
          <p:cNvSpPr>
            <a:spLocks noGrp="1"/>
          </p:cNvSpPr>
          <p:nvPr>
            <p:ph type="sldNum" sz="quarter" idx="12"/>
          </p:nvPr>
        </p:nvSpPr>
        <p:spPr/>
        <p:txBody>
          <a:bodyPr/>
          <a:lstStyle/>
          <a:p>
            <a:fld id="{10F35DC5-7E65-8247-99AB-4E984F8A921E}" type="slidenum">
              <a:rPr lang="en-US" smtClean="0"/>
              <a:pPr/>
              <a:t>35</a:t>
            </a:fld>
            <a:endParaRPr lang="en-US"/>
          </a:p>
        </p:txBody>
      </p:sp>
    </p:spTree>
    <p:extLst>
      <p:ext uri="{BB962C8B-B14F-4D97-AF65-F5344CB8AC3E}">
        <p14:creationId xmlns:p14="http://schemas.microsoft.com/office/powerpoint/2010/main" val="200283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2093-1D60-1D4D-DAA6-E5AC71D202D2}"/>
              </a:ext>
            </a:extLst>
          </p:cNvPr>
          <p:cNvSpPr>
            <a:spLocks noGrp="1"/>
          </p:cNvSpPr>
          <p:nvPr>
            <p:ph type="title"/>
          </p:nvPr>
        </p:nvSpPr>
        <p:spPr/>
        <p:txBody>
          <a:bodyPr/>
          <a:lstStyle/>
          <a:p>
            <a:r>
              <a:rPr lang="en-US" dirty="0"/>
              <a:t>Extra Credit Exercise 1</a:t>
            </a:r>
          </a:p>
        </p:txBody>
      </p:sp>
      <p:sp>
        <p:nvSpPr>
          <p:cNvPr id="3" name="Content Placeholder 2">
            <a:extLst>
              <a:ext uri="{FF2B5EF4-FFF2-40B4-BE49-F238E27FC236}">
                <a16:creationId xmlns:a16="http://schemas.microsoft.com/office/drawing/2014/main" id="{C29503BB-04AC-A26F-8AEF-7DCDF8F6F2E4}"/>
              </a:ext>
            </a:extLst>
          </p:cNvPr>
          <p:cNvSpPr>
            <a:spLocks noGrp="1"/>
          </p:cNvSpPr>
          <p:nvPr>
            <p:ph idx="1"/>
          </p:nvPr>
        </p:nvSpPr>
        <p:spPr/>
        <p:txBody>
          <a:bodyPr/>
          <a:lstStyle/>
          <a:p>
            <a:r>
              <a:rPr lang="en-US" dirty="0"/>
              <a:t>Find the 2 most common words in </a:t>
            </a:r>
            <a:r>
              <a:rPr lang="en-US" dirty="0" err="1"/>
              <a:t>secret_ec.txt</a:t>
            </a:r>
            <a:r>
              <a:rPr lang="en-US" dirty="0"/>
              <a:t> containing the letter e. </a:t>
            </a:r>
          </a:p>
          <a:p>
            <a:r>
              <a:rPr lang="en-US" dirty="0"/>
              <a:t>Your answer will correspond to the first two words of the secret message.</a:t>
            </a:r>
          </a:p>
          <a:p>
            <a:endParaRPr lang="en-US" dirty="0"/>
          </a:p>
        </p:txBody>
      </p:sp>
      <p:sp>
        <p:nvSpPr>
          <p:cNvPr id="4" name="Slide Number Placeholder 3">
            <a:extLst>
              <a:ext uri="{FF2B5EF4-FFF2-40B4-BE49-F238E27FC236}">
                <a16:creationId xmlns:a16="http://schemas.microsoft.com/office/drawing/2014/main" id="{27CA339D-596E-3EA2-DC2F-46FC8511FA2A}"/>
              </a:ext>
            </a:extLst>
          </p:cNvPr>
          <p:cNvSpPr>
            <a:spLocks noGrp="1"/>
          </p:cNvSpPr>
          <p:nvPr>
            <p:ph type="sldNum" sz="quarter" idx="12"/>
          </p:nvPr>
        </p:nvSpPr>
        <p:spPr/>
        <p:txBody>
          <a:bodyPr/>
          <a:lstStyle/>
          <a:p>
            <a:fld id="{10F35DC5-7E65-8247-99AB-4E984F8A921E}" type="slidenum">
              <a:rPr lang="en-US" smtClean="0"/>
              <a:pPr/>
              <a:t>36</a:t>
            </a:fld>
            <a:endParaRPr lang="en-US"/>
          </a:p>
        </p:txBody>
      </p:sp>
    </p:spTree>
    <p:extLst>
      <p:ext uri="{BB962C8B-B14F-4D97-AF65-F5344CB8AC3E}">
        <p14:creationId xmlns:p14="http://schemas.microsoft.com/office/powerpoint/2010/main" val="1722500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312A-F5B1-E71F-36D0-1B5EC991A10F}"/>
              </a:ext>
            </a:extLst>
          </p:cNvPr>
          <p:cNvSpPr>
            <a:spLocks noGrp="1"/>
          </p:cNvSpPr>
          <p:nvPr>
            <p:ph type="title"/>
          </p:nvPr>
        </p:nvSpPr>
        <p:spPr/>
        <p:txBody>
          <a:bodyPr/>
          <a:lstStyle/>
          <a:p>
            <a:r>
              <a:rPr lang="en-US" dirty="0"/>
              <a:t>Extra Credit Exercise 2</a:t>
            </a:r>
          </a:p>
        </p:txBody>
      </p:sp>
      <p:sp>
        <p:nvSpPr>
          <p:cNvPr id="3" name="Content Placeholder 2">
            <a:extLst>
              <a:ext uri="{FF2B5EF4-FFF2-40B4-BE49-F238E27FC236}">
                <a16:creationId xmlns:a16="http://schemas.microsoft.com/office/drawing/2014/main" id="{D6E65490-20F3-B759-0977-13AE2AB1E2FE}"/>
              </a:ext>
            </a:extLst>
          </p:cNvPr>
          <p:cNvSpPr>
            <a:spLocks noGrp="1"/>
          </p:cNvSpPr>
          <p:nvPr>
            <p:ph idx="1"/>
          </p:nvPr>
        </p:nvSpPr>
        <p:spPr/>
        <p:txBody>
          <a:bodyPr/>
          <a:lstStyle/>
          <a:p>
            <a:r>
              <a:rPr lang="en-US" dirty="0"/>
              <a:t>Find the 2 most common bigrams in </a:t>
            </a:r>
            <a:r>
              <a:rPr lang="en-US" dirty="0" err="1"/>
              <a:t>secret_ec.txt</a:t>
            </a:r>
            <a:r>
              <a:rPr lang="en-US" dirty="0"/>
              <a:t> where the second word in the bigram ends with a consonant. </a:t>
            </a:r>
          </a:p>
          <a:p>
            <a:r>
              <a:rPr lang="en-US" dirty="0"/>
              <a:t>Your answer will correspond to the next four words of the secret message.</a:t>
            </a:r>
          </a:p>
        </p:txBody>
      </p:sp>
      <p:sp>
        <p:nvSpPr>
          <p:cNvPr id="4" name="Slide Number Placeholder 3">
            <a:extLst>
              <a:ext uri="{FF2B5EF4-FFF2-40B4-BE49-F238E27FC236}">
                <a16:creationId xmlns:a16="http://schemas.microsoft.com/office/drawing/2014/main" id="{8F24A5BC-B6D3-44A0-8BF6-FE54F1FBF03D}"/>
              </a:ext>
            </a:extLst>
          </p:cNvPr>
          <p:cNvSpPr>
            <a:spLocks noGrp="1"/>
          </p:cNvSpPr>
          <p:nvPr>
            <p:ph type="sldNum" sz="quarter" idx="12"/>
          </p:nvPr>
        </p:nvSpPr>
        <p:spPr/>
        <p:txBody>
          <a:bodyPr/>
          <a:lstStyle/>
          <a:p>
            <a:fld id="{10F35DC5-7E65-8247-99AB-4E984F8A921E}" type="slidenum">
              <a:rPr lang="en-US" smtClean="0"/>
              <a:pPr/>
              <a:t>37</a:t>
            </a:fld>
            <a:endParaRPr lang="en-US"/>
          </a:p>
        </p:txBody>
      </p:sp>
    </p:spTree>
    <p:extLst>
      <p:ext uri="{BB962C8B-B14F-4D97-AF65-F5344CB8AC3E}">
        <p14:creationId xmlns:p14="http://schemas.microsoft.com/office/powerpoint/2010/main" val="3435034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EF81-63BB-FBEA-5161-D19B9EC16129}"/>
              </a:ext>
            </a:extLst>
          </p:cNvPr>
          <p:cNvSpPr>
            <a:spLocks noGrp="1"/>
          </p:cNvSpPr>
          <p:nvPr>
            <p:ph type="title"/>
          </p:nvPr>
        </p:nvSpPr>
        <p:spPr/>
        <p:txBody>
          <a:bodyPr/>
          <a:lstStyle/>
          <a:p>
            <a:r>
              <a:rPr lang="en-US" dirty="0"/>
              <a:t>Extra Credit Exercise 3</a:t>
            </a:r>
          </a:p>
        </p:txBody>
      </p:sp>
      <p:sp>
        <p:nvSpPr>
          <p:cNvPr id="3" name="Content Placeholder 2">
            <a:extLst>
              <a:ext uri="{FF2B5EF4-FFF2-40B4-BE49-F238E27FC236}">
                <a16:creationId xmlns:a16="http://schemas.microsoft.com/office/drawing/2014/main" id="{5F69C819-5ADA-6738-707D-3BA62344B1F5}"/>
              </a:ext>
            </a:extLst>
          </p:cNvPr>
          <p:cNvSpPr>
            <a:spLocks noGrp="1"/>
          </p:cNvSpPr>
          <p:nvPr>
            <p:ph idx="1"/>
          </p:nvPr>
        </p:nvSpPr>
        <p:spPr/>
        <p:txBody>
          <a:bodyPr/>
          <a:lstStyle/>
          <a:p>
            <a:r>
              <a:rPr lang="en-US" dirty="0"/>
              <a:t>Find all 5 letter words that only appear once in </a:t>
            </a:r>
            <a:r>
              <a:rPr lang="en-US" dirty="0" err="1"/>
              <a:t>secret_ec.txt</a:t>
            </a:r>
            <a:r>
              <a:rPr lang="en-US" dirty="0"/>
              <a:t>.</a:t>
            </a:r>
          </a:p>
          <a:p>
            <a:r>
              <a:rPr lang="en-US" dirty="0"/>
              <a:t>Concatenate your result. This will be the final word of the secret message.</a:t>
            </a:r>
          </a:p>
        </p:txBody>
      </p:sp>
      <p:sp>
        <p:nvSpPr>
          <p:cNvPr id="4" name="Slide Number Placeholder 3">
            <a:extLst>
              <a:ext uri="{FF2B5EF4-FFF2-40B4-BE49-F238E27FC236}">
                <a16:creationId xmlns:a16="http://schemas.microsoft.com/office/drawing/2014/main" id="{07007473-A249-B125-431F-4B70DBAECB8D}"/>
              </a:ext>
            </a:extLst>
          </p:cNvPr>
          <p:cNvSpPr>
            <a:spLocks noGrp="1"/>
          </p:cNvSpPr>
          <p:nvPr>
            <p:ph type="sldNum" sz="quarter" idx="12"/>
          </p:nvPr>
        </p:nvSpPr>
        <p:spPr/>
        <p:txBody>
          <a:bodyPr/>
          <a:lstStyle/>
          <a:p>
            <a:fld id="{10F35DC5-7E65-8247-99AB-4E984F8A921E}" type="slidenum">
              <a:rPr lang="en-US" smtClean="0"/>
              <a:pPr/>
              <a:t>38</a:t>
            </a:fld>
            <a:endParaRPr lang="en-US"/>
          </a:p>
        </p:txBody>
      </p:sp>
    </p:spTree>
    <p:extLst>
      <p:ext uri="{BB962C8B-B14F-4D97-AF65-F5344CB8AC3E}">
        <p14:creationId xmlns:p14="http://schemas.microsoft.com/office/powerpoint/2010/main" val="155033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sz="half" idx="1"/>
          </p:nvPr>
        </p:nvSpPr>
        <p:spPr/>
        <p:txBody>
          <a:bodyPr/>
          <a:lstStyle/>
          <a:p>
            <a:r>
              <a:rPr lang="en-US" sz="2000" b="1" dirty="0" err="1"/>
              <a:t>grep</a:t>
            </a:r>
            <a:r>
              <a:rPr lang="en-US" sz="2000" dirty="0"/>
              <a:t>: search for a pattern (regular expression) </a:t>
            </a:r>
          </a:p>
          <a:p>
            <a:r>
              <a:rPr lang="en-US" sz="2000" b="1" dirty="0"/>
              <a:t>sort </a:t>
            </a:r>
          </a:p>
          <a:p>
            <a:r>
              <a:rPr lang="en-US" sz="2000" b="1" dirty="0" err="1"/>
              <a:t>uniq</a:t>
            </a:r>
            <a:r>
              <a:rPr lang="en-US" sz="2000" b="1" dirty="0"/>
              <a:t> –c </a:t>
            </a:r>
            <a:r>
              <a:rPr lang="en-US" sz="2000" dirty="0"/>
              <a:t>(count duplicates) </a:t>
            </a:r>
          </a:p>
          <a:p>
            <a:r>
              <a:rPr lang="en-US" sz="2000" b="1" dirty="0" err="1"/>
              <a:t>tr</a:t>
            </a:r>
            <a:r>
              <a:rPr lang="en-US" sz="2000" dirty="0"/>
              <a:t> (translate characters) </a:t>
            </a:r>
          </a:p>
          <a:p>
            <a:r>
              <a:rPr lang="en-US" sz="2000" b="1" dirty="0" err="1"/>
              <a:t>wc</a:t>
            </a:r>
            <a:r>
              <a:rPr lang="en-US" sz="2000" dirty="0"/>
              <a:t> (word – or line – count) </a:t>
            </a:r>
          </a:p>
          <a:p>
            <a:r>
              <a:rPr lang="en-US" sz="2000" b="1" dirty="0" err="1"/>
              <a:t>sed</a:t>
            </a:r>
            <a:r>
              <a:rPr lang="en-US" sz="2000" dirty="0"/>
              <a:t> (edit string -- replacement) </a:t>
            </a:r>
          </a:p>
          <a:p>
            <a:r>
              <a:rPr lang="en-US" sz="2000" b="1" dirty="0"/>
              <a:t>cat</a:t>
            </a:r>
            <a:r>
              <a:rPr lang="en-US" sz="2000" dirty="0"/>
              <a:t> (send file(s) in stream)</a:t>
            </a:r>
          </a:p>
          <a:p>
            <a:r>
              <a:rPr lang="en-US" sz="2000" b="1" dirty="0"/>
              <a:t>echo</a:t>
            </a:r>
            <a:r>
              <a:rPr lang="en-US" sz="2000" dirty="0"/>
              <a:t> (send text in stream)</a:t>
            </a:r>
          </a:p>
          <a:p>
            <a:pPr marL="0" indent="0">
              <a:buNone/>
            </a:pPr>
            <a:endParaRPr lang="en-US" sz="2000" dirty="0"/>
          </a:p>
        </p:txBody>
      </p:sp>
      <p:sp>
        <p:nvSpPr>
          <p:cNvPr id="5" name="Content Placeholder 4"/>
          <p:cNvSpPr>
            <a:spLocks noGrp="1"/>
          </p:cNvSpPr>
          <p:nvPr>
            <p:ph sz="half" idx="2"/>
          </p:nvPr>
        </p:nvSpPr>
        <p:spPr/>
        <p:txBody>
          <a:bodyPr/>
          <a:lstStyle/>
          <a:p>
            <a:r>
              <a:rPr lang="en-US" sz="2000" b="1" dirty="0"/>
              <a:t>cut</a:t>
            </a:r>
            <a:r>
              <a:rPr lang="en-US" sz="2000" dirty="0"/>
              <a:t> (columns in tab-separated files)</a:t>
            </a:r>
          </a:p>
          <a:p>
            <a:r>
              <a:rPr lang="en-US" sz="2000" b="1" dirty="0"/>
              <a:t>paste</a:t>
            </a:r>
            <a:r>
              <a:rPr lang="en-US" sz="2000" dirty="0"/>
              <a:t> (paste columns)</a:t>
            </a:r>
          </a:p>
          <a:p>
            <a:r>
              <a:rPr lang="en-US" sz="2000" b="1" dirty="0"/>
              <a:t>head</a:t>
            </a:r>
          </a:p>
          <a:p>
            <a:r>
              <a:rPr lang="en-US" sz="2000" b="1" dirty="0"/>
              <a:t>tail</a:t>
            </a:r>
          </a:p>
          <a:p>
            <a:r>
              <a:rPr lang="en-US" sz="2000" b="1" dirty="0"/>
              <a:t>rev</a:t>
            </a:r>
            <a:r>
              <a:rPr lang="en-US" sz="2000" dirty="0"/>
              <a:t> (reverse lines)</a:t>
            </a:r>
          </a:p>
          <a:p>
            <a:r>
              <a:rPr lang="en-US" sz="2000" b="1" dirty="0" err="1"/>
              <a:t>comm</a:t>
            </a:r>
            <a:r>
              <a:rPr lang="en-US" sz="2000" b="1" dirty="0"/>
              <a:t> </a:t>
            </a:r>
          </a:p>
          <a:p>
            <a:r>
              <a:rPr lang="en-US" sz="2000" b="1" dirty="0"/>
              <a:t>join </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Tree>
    <p:extLst>
      <p:ext uri="{BB962C8B-B14F-4D97-AF65-F5344CB8AC3E}">
        <p14:creationId xmlns:p14="http://schemas.microsoft.com/office/powerpoint/2010/main" val="107475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1A2-B6D2-1D41-99E6-2D06F3B54E12}"/>
              </a:ext>
            </a:extLst>
          </p:cNvPr>
          <p:cNvSpPr>
            <a:spLocks noGrp="1"/>
          </p:cNvSpPr>
          <p:nvPr>
            <p:ph type="title"/>
          </p:nvPr>
        </p:nvSpPr>
        <p:spPr/>
        <p:txBody>
          <a:bodyPr/>
          <a:lstStyle/>
          <a:p>
            <a:r>
              <a:rPr lang="en-US" dirty="0" err="1"/>
              <a:t>Prereq</a:t>
            </a:r>
            <a:r>
              <a:rPr lang="en-US" dirty="0"/>
              <a:t>: If you are on a Mac:</a:t>
            </a:r>
          </a:p>
        </p:txBody>
      </p:sp>
      <p:sp>
        <p:nvSpPr>
          <p:cNvPr id="3" name="Content Placeholder 2">
            <a:extLst>
              <a:ext uri="{FF2B5EF4-FFF2-40B4-BE49-F238E27FC236}">
                <a16:creationId xmlns:a16="http://schemas.microsoft.com/office/drawing/2014/main" id="{FD751B32-BD20-D74B-BF34-3F280D31FD7F}"/>
              </a:ext>
            </a:extLst>
          </p:cNvPr>
          <p:cNvSpPr>
            <a:spLocks noGrp="1"/>
          </p:cNvSpPr>
          <p:nvPr>
            <p:ph idx="1"/>
          </p:nvPr>
        </p:nvSpPr>
        <p:spPr>
          <a:xfrm>
            <a:off x="304800" y="1352550"/>
            <a:ext cx="8839200" cy="3333750"/>
          </a:xfrm>
        </p:spPr>
        <p:txBody>
          <a:bodyPr/>
          <a:lstStyle/>
          <a:p>
            <a:pPr>
              <a:lnSpc>
                <a:spcPct val="120000"/>
              </a:lnSpc>
            </a:pPr>
            <a:r>
              <a:rPr lang="en-US" dirty="0"/>
              <a:t>Open the Terminal app</a:t>
            </a:r>
            <a:endParaRPr lang="en-US" sz="1400" dirty="0"/>
          </a:p>
          <a:p>
            <a:pPr marL="630936" lvl="3" indent="0">
              <a:lnSpc>
                <a:spcPct val="120000"/>
              </a:lnSpc>
              <a:buNone/>
            </a:pPr>
            <a:endParaRPr lang="en-US" sz="1400" dirty="0"/>
          </a:p>
          <a:p>
            <a:pPr marL="0" indent="0">
              <a:buNone/>
            </a:pPr>
            <a:endParaRPr lang="en-US" dirty="0"/>
          </a:p>
        </p:txBody>
      </p:sp>
      <p:sp>
        <p:nvSpPr>
          <p:cNvPr id="4" name="Slide Number Placeholder 3">
            <a:extLst>
              <a:ext uri="{FF2B5EF4-FFF2-40B4-BE49-F238E27FC236}">
                <a16:creationId xmlns:a16="http://schemas.microsoft.com/office/drawing/2014/main" id="{BDE6E543-8CB1-2947-A5AA-BE92E552E4B6}"/>
              </a:ext>
            </a:extLst>
          </p:cNvPr>
          <p:cNvSpPr>
            <a:spLocks noGrp="1"/>
          </p:cNvSpPr>
          <p:nvPr>
            <p:ph type="sldNum" sz="quarter" idx="12"/>
          </p:nvPr>
        </p:nvSpPr>
        <p:spPr/>
        <p:txBody>
          <a:bodyPr/>
          <a:lstStyle/>
          <a:p>
            <a:fld id="{10F35DC5-7E65-8247-99AB-4E984F8A921E}" type="slidenum">
              <a:rPr lang="en-US" smtClean="0"/>
              <a:pPr/>
              <a:t>5</a:t>
            </a:fld>
            <a:endParaRPr lang="en-US"/>
          </a:p>
        </p:txBody>
      </p:sp>
    </p:spTree>
    <p:extLst>
      <p:ext uri="{BB962C8B-B14F-4D97-AF65-F5344CB8AC3E}">
        <p14:creationId xmlns:p14="http://schemas.microsoft.com/office/powerpoint/2010/main" val="74546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31A2-B6D2-1D41-99E6-2D06F3B54E12}"/>
              </a:ext>
            </a:extLst>
          </p:cNvPr>
          <p:cNvSpPr>
            <a:spLocks noGrp="1"/>
          </p:cNvSpPr>
          <p:nvPr>
            <p:ph type="title"/>
          </p:nvPr>
        </p:nvSpPr>
        <p:spPr/>
        <p:txBody>
          <a:bodyPr/>
          <a:lstStyle/>
          <a:p>
            <a:r>
              <a:rPr lang="en-US" dirty="0" err="1"/>
              <a:t>Prereq</a:t>
            </a:r>
            <a:r>
              <a:rPr lang="en-US" dirty="0"/>
              <a:t>: If you are on a Windows 10 machine and don't have Ubuntu on your machine:</a:t>
            </a:r>
          </a:p>
        </p:txBody>
      </p:sp>
      <p:sp>
        <p:nvSpPr>
          <p:cNvPr id="3" name="Content Placeholder 2">
            <a:extLst>
              <a:ext uri="{FF2B5EF4-FFF2-40B4-BE49-F238E27FC236}">
                <a16:creationId xmlns:a16="http://schemas.microsoft.com/office/drawing/2014/main" id="{FD751B32-BD20-D74B-BF34-3F280D31FD7F}"/>
              </a:ext>
            </a:extLst>
          </p:cNvPr>
          <p:cNvSpPr>
            <a:spLocks noGrp="1"/>
          </p:cNvSpPr>
          <p:nvPr>
            <p:ph idx="1"/>
          </p:nvPr>
        </p:nvSpPr>
        <p:spPr>
          <a:xfrm>
            <a:off x="304800" y="1352550"/>
            <a:ext cx="8839200" cy="3333750"/>
          </a:xfrm>
        </p:spPr>
        <p:txBody>
          <a:bodyPr/>
          <a:lstStyle/>
          <a:p>
            <a:pPr>
              <a:lnSpc>
                <a:spcPct val="120000"/>
              </a:lnSpc>
            </a:pPr>
            <a:r>
              <a:rPr lang="en-US" dirty="0"/>
              <a:t>For today's class, it's easiest to work with someone who has a Mac or Linux machine, or has Ubuntu already.</a:t>
            </a:r>
          </a:p>
          <a:p>
            <a:pPr>
              <a:lnSpc>
                <a:spcPct val="120000"/>
              </a:lnSpc>
            </a:pPr>
            <a:r>
              <a:rPr lang="en-US" dirty="0"/>
              <a:t>Or you can do the following so that you will have this ability:</a:t>
            </a:r>
          </a:p>
          <a:p>
            <a:pPr>
              <a:lnSpc>
                <a:spcPct val="120000"/>
              </a:lnSpc>
            </a:pPr>
            <a:r>
              <a:rPr lang="en-US" sz="1400" dirty="0"/>
              <a:t>Watch the first 9 minutes of Bryan's lovely pa0 video about how to download and install Ubuntu:</a:t>
            </a:r>
          </a:p>
          <a:p>
            <a:pPr marL="288036" lvl="2" indent="0">
              <a:lnSpc>
                <a:spcPct val="120000"/>
              </a:lnSpc>
              <a:buNone/>
            </a:pPr>
            <a:r>
              <a:rPr lang="en-US" sz="1050" dirty="0">
                <a:hlinkClick r:id="rId2"/>
              </a:rPr>
              <a:t>https://canvas.stanford.edu/courses/144170/modules/items/981067</a:t>
            </a:r>
            <a:endParaRPr lang="en-US" sz="1050" dirty="0"/>
          </a:p>
          <a:p>
            <a:pPr>
              <a:lnSpc>
                <a:spcPct val="120000"/>
              </a:lnSpc>
            </a:pPr>
            <a:r>
              <a:rPr lang="en-US" sz="1400" dirty="0"/>
              <a:t>Watch Chris Gregg's excellent UNIX videos here: Logging in, the first 7 "File System" videos, and the first 8 "useful commands" videos.</a:t>
            </a:r>
          </a:p>
          <a:p>
            <a:pPr marL="288036" lvl="2" indent="0">
              <a:lnSpc>
                <a:spcPct val="120000"/>
              </a:lnSpc>
              <a:buNone/>
            </a:pPr>
            <a:r>
              <a:rPr lang="en-US" sz="1050" dirty="0">
                <a:hlinkClick r:id="rId3"/>
              </a:rPr>
              <a:t>https://web.stanford.edu/class/archive/cs/cs107/cs107.1186/unixref/</a:t>
            </a:r>
            <a:endParaRPr lang="en-US" sz="1050" dirty="0"/>
          </a:p>
          <a:p>
            <a:r>
              <a:rPr lang="en-US" sz="1400" dirty="0"/>
              <a:t>From there you can use the </a:t>
            </a:r>
            <a:r>
              <a:rPr lang="en-US" sz="1400" dirty="0" err="1"/>
              <a:t>ssh</a:t>
            </a:r>
            <a:r>
              <a:rPr lang="en-US" sz="1400" dirty="0"/>
              <a:t> command to connect to the myth machines. Just be sure to keep track in your own mind of whether you're on myth or your own laptop at any given moment! The </a:t>
            </a:r>
            <a:r>
              <a:rPr lang="en-US" sz="1400" dirty="0" err="1"/>
              <a:t>ssh</a:t>
            </a:r>
            <a:r>
              <a:rPr lang="en-US" sz="1400" dirty="0"/>
              <a:t> command you want to type is:</a:t>
            </a:r>
          </a:p>
          <a:p>
            <a:r>
              <a:rPr lang="en-US" sz="1400" dirty="0" err="1"/>
              <a:t>ssh</a:t>
            </a:r>
            <a:r>
              <a:rPr lang="en-US" sz="1400" dirty="0"/>
              <a:t> [</a:t>
            </a:r>
            <a:r>
              <a:rPr lang="en-US" sz="1400" dirty="0" err="1"/>
              <a:t>sunet</a:t>
            </a:r>
            <a:r>
              <a:rPr lang="en-US" sz="1400" dirty="0"/>
              <a:t>]@</a:t>
            </a:r>
            <a:r>
              <a:rPr lang="en-US" sz="1400" dirty="0" err="1"/>
              <a:t>rice.stanford.edu</a:t>
            </a:r>
            <a:r>
              <a:rPr lang="en-US" sz="1400" dirty="0"/>
              <a:t> where [</a:t>
            </a:r>
            <a:r>
              <a:rPr lang="en-US" sz="1400" dirty="0" err="1"/>
              <a:t>sunet</a:t>
            </a:r>
            <a:r>
              <a:rPr lang="en-US" sz="1400" dirty="0"/>
              <a:t>] is your </a:t>
            </a:r>
            <a:r>
              <a:rPr lang="en-US" sz="1400" dirty="0" err="1"/>
              <a:t>SUNet</a:t>
            </a:r>
            <a:r>
              <a:rPr lang="en-US" sz="1400" dirty="0"/>
              <a:t> ID. It will ask for your password, which is your usual Stanford password, and you will have to do two-step authentication.</a:t>
            </a:r>
          </a:p>
          <a:p>
            <a:pPr marL="630936" lvl="3" indent="0">
              <a:lnSpc>
                <a:spcPct val="120000"/>
              </a:lnSpc>
              <a:buNone/>
            </a:pPr>
            <a:endParaRPr lang="en-US" sz="1400" dirty="0"/>
          </a:p>
          <a:p>
            <a:pPr marL="0" indent="0">
              <a:buNone/>
            </a:pPr>
            <a:endParaRPr lang="en-US" dirty="0"/>
          </a:p>
        </p:txBody>
      </p:sp>
      <p:sp>
        <p:nvSpPr>
          <p:cNvPr id="4" name="Slide Number Placeholder 3">
            <a:extLst>
              <a:ext uri="{FF2B5EF4-FFF2-40B4-BE49-F238E27FC236}">
                <a16:creationId xmlns:a16="http://schemas.microsoft.com/office/drawing/2014/main" id="{BDE6E543-8CB1-2947-A5AA-BE92E552E4B6}"/>
              </a:ext>
            </a:extLst>
          </p:cNvPr>
          <p:cNvSpPr>
            <a:spLocks noGrp="1"/>
          </p:cNvSpPr>
          <p:nvPr>
            <p:ph type="sldNum" sz="quarter" idx="12"/>
          </p:nvPr>
        </p:nvSpPr>
        <p:spPr/>
        <p:txBody>
          <a:bodyPr/>
          <a:lstStyle/>
          <a:p>
            <a:fld id="{10F35DC5-7E65-8247-99AB-4E984F8A921E}" type="slidenum">
              <a:rPr lang="en-US" smtClean="0"/>
              <a:pPr/>
              <a:t>6</a:t>
            </a:fld>
            <a:endParaRPr lang="en-US"/>
          </a:p>
        </p:txBody>
      </p:sp>
    </p:spTree>
    <p:extLst>
      <p:ext uri="{BB962C8B-B14F-4D97-AF65-F5344CB8AC3E}">
        <p14:creationId xmlns:p14="http://schemas.microsoft.com/office/powerpoint/2010/main" val="423802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get the text file we are using</a:t>
            </a:r>
          </a:p>
        </p:txBody>
      </p:sp>
      <p:sp>
        <p:nvSpPr>
          <p:cNvPr id="3" name="Content Placeholder 2"/>
          <p:cNvSpPr>
            <a:spLocks noGrp="1"/>
          </p:cNvSpPr>
          <p:nvPr>
            <p:ph idx="1"/>
          </p:nvPr>
        </p:nvSpPr>
        <p:spPr>
          <a:xfrm>
            <a:off x="228600" y="1428750"/>
            <a:ext cx="8763000" cy="3467100"/>
          </a:xfrm>
        </p:spPr>
        <p:txBody>
          <a:bodyPr/>
          <a:lstStyle/>
          <a:p>
            <a:r>
              <a:rPr lang="en-US" sz="2600" dirty="0">
                <a:latin typeface="Calibri" charset="0"/>
                <a:ea typeface="Calibri" charset="0"/>
                <a:cs typeface="Calibri" charset="0"/>
              </a:rPr>
              <a:t>rice:  </a:t>
            </a:r>
            <a:r>
              <a:rPr lang="en-US" sz="2600" dirty="0" err="1">
                <a:latin typeface="Calibri" charset="0"/>
                <a:ea typeface="Calibri" charset="0"/>
                <a:cs typeface="Calibri" charset="0"/>
              </a:rPr>
              <a:t>ssh</a:t>
            </a:r>
            <a:r>
              <a:rPr lang="en-US" sz="2600" dirty="0">
                <a:latin typeface="Calibri" charset="0"/>
                <a:ea typeface="Calibri" charset="0"/>
                <a:cs typeface="Calibri" charset="0"/>
              </a:rPr>
              <a:t> into a rice or myth and then do (don't forget the final ".")</a:t>
            </a:r>
          </a:p>
          <a:p>
            <a:pPr marL="0" indent="0">
              <a:buNone/>
            </a:pPr>
            <a:r>
              <a:rPr lang="en-US" dirty="0">
                <a:solidFill>
                  <a:srgbClr val="002DFF"/>
                </a:solidFill>
                <a:latin typeface="Courier"/>
                <a:cs typeface="Courier"/>
              </a:rPr>
              <a:t>cp /</a:t>
            </a:r>
            <a:r>
              <a:rPr lang="en-US" dirty="0" err="1">
                <a:solidFill>
                  <a:srgbClr val="002DFF"/>
                </a:solidFill>
                <a:latin typeface="Courier"/>
                <a:cs typeface="Courier"/>
              </a:rPr>
              <a:t>afs</a:t>
            </a:r>
            <a:r>
              <a:rPr lang="en-US" dirty="0">
                <a:solidFill>
                  <a:srgbClr val="002DFF"/>
                </a:solidFill>
                <a:latin typeface="Courier"/>
                <a:cs typeface="Courier"/>
              </a:rPr>
              <a:t>/</a:t>
            </a:r>
            <a:r>
              <a:rPr lang="en-US" dirty="0" err="1">
                <a:solidFill>
                  <a:srgbClr val="002DFF"/>
                </a:solidFill>
                <a:latin typeface="Courier"/>
                <a:cs typeface="Courier"/>
              </a:rPr>
              <a:t>ir</a:t>
            </a:r>
            <a:r>
              <a:rPr lang="en-US" dirty="0">
                <a:solidFill>
                  <a:srgbClr val="002DFF"/>
                </a:solidFill>
                <a:latin typeface="Courier"/>
                <a:cs typeface="Courier"/>
              </a:rPr>
              <a:t>/class/cs124/WWW/nyt_200811.txt .</a:t>
            </a:r>
          </a:p>
          <a:p>
            <a:r>
              <a:rPr lang="en-US" sz="2600" dirty="0">
                <a:latin typeface="Calibri" charset="0"/>
                <a:ea typeface="Calibri" charset="0"/>
                <a:cs typeface="Calibri" charset="0"/>
              </a:rPr>
              <a:t>Or download to your own Mac or Unix laptop this file:</a:t>
            </a:r>
          </a:p>
          <a:p>
            <a:pPr marL="0" indent="0">
              <a:buNone/>
            </a:pPr>
            <a:r>
              <a:rPr lang="en-US" sz="2800" dirty="0">
                <a:latin typeface="Courier"/>
                <a:cs typeface="Courier"/>
                <a:hlinkClick r:id="rId2"/>
              </a:rPr>
              <a:t>http://cs124.stanford.edu/nyt_200811.txt</a:t>
            </a:r>
            <a:endParaRPr lang="en-US" sz="2800" dirty="0">
              <a:latin typeface="Courier"/>
              <a:cs typeface="Courier"/>
            </a:endParaRPr>
          </a:p>
          <a:p>
            <a:pPr marL="0" indent="0">
              <a:buNone/>
            </a:pPr>
            <a:r>
              <a:rPr lang="en-US" dirty="0">
                <a:latin typeface="Courier"/>
                <a:cs typeface="Courier"/>
              </a:rPr>
              <a:t>Or:</a:t>
            </a:r>
          </a:p>
          <a:p>
            <a:pPr marL="0" indent="0">
              <a:buNone/>
            </a:pPr>
            <a:r>
              <a:rPr lang="en-US" sz="2000" dirty="0" err="1">
                <a:solidFill>
                  <a:srgbClr val="002DFF"/>
                </a:solidFill>
                <a:latin typeface="Courier"/>
                <a:cs typeface="Courier"/>
              </a:rPr>
              <a:t>scp</a:t>
            </a:r>
            <a:r>
              <a:rPr lang="en-US" sz="2000" dirty="0">
                <a:solidFill>
                  <a:srgbClr val="002DFF"/>
                </a:solidFill>
                <a:latin typeface="Courier"/>
                <a:cs typeface="Courier"/>
              </a:rPr>
              <a:t> cardinal:/</a:t>
            </a:r>
            <a:r>
              <a:rPr lang="en-US" sz="2000" dirty="0" err="1">
                <a:solidFill>
                  <a:srgbClr val="002DFF"/>
                </a:solidFill>
                <a:latin typeface="Courier"/>
                <a:cs typeface="Courier"/>
              </a:rPr>
              <a:t>afs</a:t>
            </a:r>
            <a:r>
              <a:rPr lang="en-US" sz="2000" dirty="0">
                <a:solidFill>
                  <a:srgbClr val="002DFF"/>
                </a:solidFill>
                <a:latin typeface="Courier"/>
                <a:cs typeface="Courier"/>
              </a:rPr>
              <a:t>/</a:t>
            </a:r>
            <a:r>
              <a:rPr lang="en-US" sz="2000" dirty="0" err="1">
                <a:solidFill>
                  <a:srgbClr val="002DFF"/>
                </a:solidFill>
                <a:latin typeface="Courier"/>
                <a:cs typeface="Courier"/>
              </a:rPr>
              <a:t>ir</a:t>
            </a:r>
            <a:r>
              <a:rPr lang="en-US" sz="2000" dirty="0">
                <a:solidFill>
                  <a:srgbClr val="002DFF"/>
                </a:solidFill>
                <a:latin typeface="Courier"/>
                <a:cs typeface="Courier"/>
              </a:rPr>
              <a:t>/class/cs124/WWW/nyt_200811.txt  .</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a:t>
            </a:fld>
            <a:endParaRPr lang="en-US"/>
          </a:p>
        </p:txBody>
      </p:sp>
    </p:spTree>
    <p:extLst>
      <p:ext uri="{BB962C8B-B14F-4D97-AF65-F5344CB8AC3E}">
        <p14:creationId xmlns:p14="http://schemas.microsoft.com/office/powerpoint/2010/main" val="156063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304800" y="1352550"/>
            <a:ext cx="8839200" cy="3333750"/>
          </a:xfrm>
        </p:spPr>
        <p:txBody>
          <a:bodyPr/>
          <a:lstStyle/>
          <a:p>
            <a:r>
              <a:rPr lang="en-US" sz="2800" dirty="0">
                <a:latin typeface="Courier"/>
                <a:cs typeface="Courier"/>
              </a:rPr>
              <a:t>The </a:t>
            </a:r>
            <a:r>
              <a:rPr lang="en-US" sz="2800" dirty="0" err="1">
                <a:latin typeface="Courier"/>
                <a:cs typeface="Courier"/>
              </a:rPr>
              <a:t>unix</a:t>
            </a:r>
            <a:r>
              <a:rPr lang="en-US" sz="2800" dirty="0">
                <a:latin typeface="Courier"/>
                <a:cs typeface="Courier"/>
              </a:rPr>
              <a:t> “man” command</a:t>
            </a:r>
          </a:p>
          <a:p>
            <a:pPr lvl="1"/>
            <a:r>
              <a:rPr lang="en-US" sz="2800" dirty="0"/>
              <a:t>e.g., </a:t>
            </a:r>
            <a:r>
              <a:rPr lang="en-US" sz="2800" dirty="0">
                <a:latin typeface="Courier"/>
                <a:cs typeface="Courier"/>
              </a:rPr>
              <a:t>man tr </a:t>
            </a:r>
          </a:p>
          <a:p>
            <a:pPr lvl="1"/>
            <a:r>
              <a:rPr lang="en-US" sz="2800" dirty="0"/>
              <a:t>Man shows you the command options; it's not particularly friendly</a:t>
            </a:r>
          </a:p>
        </p:txBody>
      </p:sp>
      <p:sp>
        <p:nvSpPr>
          <p:cNvPr id="4" name="Slide Number Placeholder 3"/>
          <p:cNvSpPr>
            <a:spLocks noGrp="1"/>
          </p:cNvSpPr>
          <p:nvPr>
            <p:ph type="sldNum" sz="quarter" idx="12"/>
          </p:nvPr>
        </p:nvSpPr>
        <p:spPr/>
        <p:txBody>
          <a:bodyPr/>
          <a:lstStyle/>
          <a:p>
            <a:fld id="{10F35DC5-7E65-8247-99AB-4E984F8A921E}" type="slidenum">
              <a:rPr lang="en-US" smtClean="0"/>
              <a:pPr/>
              <a:t>8</a:t>
            </a:fld>
            <a:endParaRPr lang="en-US"/>
          </a:p>
        </p:txBody>
      </p:sp>
    </p:spTree>
    <p:extLst>
      <p:ext uri="{BB962C8B-B14F-4D97-AF65-F5344CB8AC3E}">
        <p14:creationId xmlns:p14="http://schemas.microsoft.com/office/powerpoint/2010/main" val="20786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304800" y="1352550"/>
            <a:ext cx="8839200" cy="3333750"/>
          </a:xfrm>
        </p:spPr>
        <p:txBody>
          <a:bodyPr/>
          <a:lstStyle/>
          <a:p>
            <a:r>
              <a:rPr lang="en-US" sz="2800" dirty="0">
                <a:latin typeface="Courier"/>
                <a:cs typeface="Courier"/>
              </a:rPr>
              <a:t>How to chain shell commands and deal with input/output</a:t>
            </a:r>
          </a:p>
          <a:p>
            <a:r>
              <a:rPr lang="en-US" sz="2800" dirty="0"/>
              <a:t>Input/output redirection:</a:t>
            </a:r>
          </a:p>
          <a:p>
            <a:pPr lvl="1"/>
            <a:r>
              <a:rPr lang="en-US" sz="2400" dirty="0">
                <a:latin typeface="Courier"/>
                <a:cs typeface="Courier"/>
              </a:rPr>
              <a:t>&gt;  “output to a file”</a:t>
            </a:r>
          </a:p>
          <a:p>
            <a:pPr lvl="1"/>
            <a:r>
              <a:rPr lang="en-US" sz="2400" dirty="0">
                <a:latin typeface="Courier"/>
                <a:cs typeface="Courier"/>
              </a:rPr>
              <a:t>&lt;  ”input from a file”</a:t>
            </a:r>
          </a:p>
          <a:p>
            <a:pPr lvl="1"/>
            <a:r>
              <a:rPr lang="en-US" sz="2400" dirty="0">
                <a:latin typeface="Courier"/>
                <a:cs typeface="Courier"/>
              </a:rPr>
              <a:t>|  “pipe”</a:t>
            </a:r>
          </a:p>
          <a:p>
            <a:r>
              <a:rPr lang="en-US" sz="2800" dirty="0">
                <a:latin typeface="Courier"/>
                <a:cs typeface="Courier"/>
              </a:rPr>
              <a:t>CTRL-C</a:t>
            </a:r>
          </a:p>
        </p:txBody>
      </p:sp>
      <p:sp>
        <p:nvSpPr>
          <p:cNvPr id="4" name="Slide Number Placeholder 3"/>
          <p:cNvSpPr>
            <a:spLocks noGrp="1"/>
          </p:cNvSpPr>
          <p:nvPr>
            <p:ph type="sldNum" sz="quarter" idx="12"/>
          </p:nvPr>
        </p:nvSpPr>
        <p:spPr/>
        <p:txBody>
          <a:bodyPr/>
          <a:lstStyle/>
          <a:p>
            <a:fld id="{10F35DC5-7E65-8247-99AB-4E984F8A921E}" type="slidenum">
              <a:rPr lang="en-US" smtClean="0"/>
              <a:pPr/>
              <a:t>9</a:t>
            </a:fld>
            <a:endParaRPr lang="en-US"/>
          </a:p>
        </p:txBody>
      </p:sp>
    </p:spTree>
    <p:extLst>
      <p:ext uri="{BB962C8B-B14F-4D97-AF65-F5344CB8AC3E}">
        <p14:creationId xmlns:p14="http://schemas.microsoft.com/office/powerpoint/2010/main" val="1182405534"/>
      </p:ext>
    </p:extLst>
  </p:cSld>
  <p:clrMapOvr>
    <a:masterClrMapping/>
  </p:clrMapOvr>
</p:sld>
</file>

<file path=ppt/theme/theme1.xml><?xml version="1.0" encoding="utf-8"?>
<a:theme xmlns:a="http://schemas.openxmlformats.org/drawingml/2006/main" name="NLP-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NLP-class.potx</Template>
  <TotalTime>11291</TotalTime>
  <Words>2385</Words>
  <Application>Microsoft Macintosh PowerPoint</Application>
  <PresentationFormat>On-screen Show (16:9)</PresentationFormat>
  <Paragraphs>299</Paragraphs>
  <Slides>38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vt:lpstr>
      <vt:lpstr>Lucida Sans</vt:lpstr>
      <vt:lpstr>Menlo</vt:lpstr>
      <vt:lpstr>Tahoma</vt:lpstr>
      <vt:lpstr>Times</vt:lpstr>
      <vt:lpstr>NLP-class</vt:lpstr>
      <vt:lpstr>CS 124/LINGUIST 180 From Languages to Information</vt:lpstr>
      <vt:lpstr>Unix for Poets</vt:lpstr>
      <vt:lpstr>Exercises we’ll be doing today</vt:lpstr>
      <vt:lpstr>Tools</vt:lpstr>
      <vt:lpstr>Prereq: If you are on a Mac:</vt:lpstr>
      <vt:lpstr>Prereq: If you are on a Windows 10 machine and don't have Ubuntu on your machine:</vt:lpstr>
      <vt:lpstr>Prerequisites: get the text file we are using</vt:lpstr>
      <vt:lpstr>Prerequisites</vt:lpstr>
      <vt:lpstr>Prerequisites</vt:lpstr>
      <vt:lpstr>OK, you're ready to start!</vt:lpstr>
      <vt:lpstr>Exercise 1: Count words in a text </vt:lpstr>
      <vt:lpstr>Solution to Exercise 1 </vt:lpstr>
      <vt:lpstr>Some of the output</vt:lpstr>
      <vt:lpstr>Extended Counting Exercises</vt:lpstr>
      <vt:lpstr>Solutions</vt:lpstr>
      <vt:lpstr>Solutions</vt:lpstr>
      <vt:lpstr>Sorting and reversing lines of text</vt:lpstr>
      <vt:lpstr>Counting and sorting exercises</vt:lpstr>
      <vt:lpstr>Counting and sorting exercises</vt:lpstr>
      <vt:lpstr>Lesson</vt:lpstr>
      <vt:lpstr>Bigrams = word pairs and their counts</vt:lpstr>
      <vt:lpstr>Bigrams</vt:lpstr>
      <vt:lpstr>Exercises</vt:lpstr>
      <vt:lpstr>Solutions</vt:lpstr>
      <vt:lpstr>grep</vt:lpstr>
      <vt:lpstr>grep</vt:lpstr>
      <vt:lpstr>grep</vt:lpstr>
      <vt:lpstr>grep versus egrep (grep –E)</vt:lpstr>
      <vt:lpstr>Counting lines, words, characters</vt:lpstr>
      <vt:lpstr>Exercises on grep &amp; wc</vt:lpstr>
      <vt:lpstr>Solutions on grep &amp; wc</vt:lpstr>
      <vt:lpstr>sed</vt:lpstr>
      <vt:lpstr>sed exercises</vt:lpstr>
      <vt:lpstr>sed exercises</vt:lpstr>
      <vt:lpstr>Extra Credit – Secret Message</vt:lpstr>
      <vt:lpstr>Extra Credit Exercise 1</vt:lpstr>
      <vt:lpstr>Extra Credit Exercise 2</vt:lpstr>
      <vt:lpstr>Extra Credit Exercise 3</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Alisa L. Wang</cp:lastModifiedBy>
  <cp:revision>170</cp:revision>
  <cp:lastPrinted>2018-01-11T00:31:53Z</cp:lastPrinted>
  <dcterms:created xsi:type="dcterms:W3CDTF">2010-04-19T15:31:24Z</dcterms:created>
  <dcterms:modified xsi:type="dcterms:W3CDTF">2023-01-17T06:36:18Z</dcterms:modified>
</cp:coreProperties>
</file>