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67" r:id="rId4"/>
    <p:sldId id="257" r:id="rId5"/>
    <p:sldId id="258" r:id="rId6"/>
    <p:sldId id="259" r:id="rId7"/>
    <p:sldId id="260" r:id="rId8"/>
    <p:sldId id="262"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55" autoAdjust="0"/>
    <p:restoredTop sz="94660"/>
  </p:normalViewPr>
  <p:slideViewPr>
    <p:cSldViewPr snapToGrid="0">
      <p:cViewPr varScale="1">
        <p:scale>
          <a:sx n="78" d="100"/>
          <a:sy n="78" d="100"/>
        </p:scale>
        <p:origin x="8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6B1CA-0A7F-4750-91DB-5ED8876DA26D}" type="datetimeFigureOut">
              <a:rPr lang="en-IN" smtClean="0"/>
              <a:t>20-04-2025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A6B84A-3AE5-452D-8E2E-FFAE00B823B5}" type="slidenum">
              <a:rPr lang="en-IN" smtClean="0"/>
              <a:t>‹#›</a:t>
            </a:fld>
            <a:endParaRPr lang="en-IN"/>
          </a:p>
        </p:txBody>
      </p:sp>
    </p:spTree>
    <p:extLst>
      <p:ext uri="{BB962C8B-B14F-4D97-AF65-F5344CB8AC3E}">
        <p14:creationId xmlns:p14="http://schemas.microsoft.com/office/powerpoint/2010/main" val="1442818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D04425D-50AE-4D47-AAEF-75C894B1CFAE}" type="slidenum">
              <a:rPr lang="en-IN" smtClean="0"/>
              <a:t>3</a:t>
            </a:fld>
            <a:endParaRPr lang="en-IN"/>
          </a:p>
        </p:txBody>
      </p:sp>
    </p:spTree>
    <p:extLst>
      <p:ext uri="{BB962C8B-B14F-4D97-AF65-F5344CB8AC3E}">
        <p14:creationId xmlns:p14="http://schemas.microsoft.com/office/powerpoint/2010/main" val="3955902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51E39-2C25-C44B-CDC9-70B50892C2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FAF5224-6DAF-B807-D949-EF6F28B41B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298A005-07F0-2C0A-9DCB-E726B58D62C4}"/>
              </a:ext>
            </a:extLst>
          </p:cNvPr>
          <p:cNvSpPr>
            <a:spLocks noGrp="1"/>
          </p:cNvSpPr>
          <p:nvPr>
            <p:ph type="dt" sz="half" idx="10"/>
          </p:nvPr>
        </p:nvSpPr>
        <p:spPr/>
        <p:txBody>
          <a:bodyPr/>
          <a:lstStyle/>
          <a:p>
            <a:fld id="{0ACF3D8A-8D63-45B6-9DB7-9F76B2A3E805}" type="datetimeFigureOut">
              <a:rPr lang="en-IN" smtClean="0"/>
              <a:t>20-04-2025</a:t>
            </a:fld>
            <a:endParaRPr lang="en-IN"/>
          </a:p>
        </p:txBody>
      </p:sp>
      <p:sp>
        <p:nvSpPr>
          <p:cNvPr id="5" name="Footer Placeholder 4">
            <a:extLst>
              <a:ext uri="{FF2B5EF4-FFF2-40B4-BE49-F238E27FC236}">
                <a16:creationId xmlns:a16="http://schemas.microsoft.com/office/drawing/2014/main" id="{600F5FDB-1E00-F213-1E69-6AF2DB0817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0FF381-A835-9236-B399-8DBCFE85E274}"/>
              </a:ext>
            </a:extLst>
          </p:cNvPr>
          <p:cNvSpPr>
            <a:spLocks noGrp="1"/>
          </p:cNvSpPr>
          <p:nvPr>
            <p:ph type="sldNum" sz="quarter" idx="12"/>
          </p:nvPr>
        </p:nvSpPr>
        <p:spPr/>
        <p:txBody>
          <a:bodyPr/>
          <a:lstStyle/>
          <a:p>
            <a:fld id="{47D16521-4A69-4EA5-97A8-B3C5C3ED6400}" type="slidenum">
              <a:rPr lang="en-IN" smtClean="0"/>
              <a:t>‹#›</a:t>
            </a:fld>
            <a:endParaRPr lang="en-IN"/>
          </a:p>
        </p:txBody>
      </p:sp>
    </p:spTree>
    <p:extLst>
      <p:ext uri="{BB962C8B-B14F-4D97-AF65-F5344CB8AC3E}">
        <p14:creationId xmlns:p14="http://schemas.microsoft.com/office/powerpoint/2010/main" val="279387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422E-BEE2-B4FA-ACEF-1BF87F6659B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39E393-602A-B8A2-1FC9-27261CB7CD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D5C7FB-C66B-E30A-4D1B-E84F9B67E0AD}"/>
              </a:ext>
            </a:extLst>
          </p:cNvPr>
          <p:cNvSpPr>
            <a:spLocks noGrp="1"/>
          </p:cNvSpPr>
          <p:nvPr>
            <p:ph type="dt" sz="half" idx="10"/>
          </p:nvPr>
        </p:nvSpPr>
        <p:spPr/>
        <p:txBody>
          <a:bodyPr/>
          <a:lstStyle/>
          <a:p>
            <a:fld id="{0ACF3D8A-8D63-45B6-9DB7-9F76B2A3E805}" type="datetimeFigureOut">
              <a:rPr lang="en-IN" smtClean="0"/>
              <a:t>20-04-2025</a:t>
            </a:fld>
            <a:endParaRPr lang="en-IN"/>
          </a:p>
        </p:txBody>
      </p:sp>
      <p:sp>
        <p:nvSpPr>
          <p:cNvPr id="5" name="Footer Placeholder 4">
            <a:extLst>
              <a:ext uri="{FF2B5EF4-FFF2-40B4-BE49-F238E27FC236}">
                <a16:creationId xmlns:a16="http://schemas.microsoft.com/office/drawing/2014/main" id="{6F6C0B36-1BE7-2929-8EB2-65D485CE9E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0B0387-FA6B-22A5-E3A6-4350977C5B9A}"/>
              </a:ext>
            </a:extLst>
          </p:cNvPr>
          <p:cNvSpPr>
            <a:spLocks noGrp="1"/>
          </p:cNvSpPr>
          <p:nvPr>
            <p:ph type="sldNum" sz="quarter" idx="12"/>
          </p:nvPr>
        </p:nvSpPr>
        <p:spPr/>
        <p:txBody>
          <a:bodyPr/>
          <a:lstStyle/>
          <a:p>
            <a:fld id="{47D16521-4A69-4EA5-97A8-B3C5C3ED6400}" type="slidenum">
              <a:rPr lang="en-IN" smtClean="0"/>
              <a:t>‹#›</a:t>
            </a:fld>
            <a:endParaRPr lang="en-IN"/>
          </a:p>
        </p:txBody>
      </p:sp>
    </p:spTree>
    <p:extLst>
      <p:ext uri="{BB962C8B-B14F-4D97-AF65-F5344CB8AC3E}">
        <p14:creationId xmlns:p14="http://schemas.microsoft.com/office/powerpoint/2010/main" val="2801570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C6C672-D27B-FACB-3122-C79E939979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4B55D3A-91D4-E378-3617-F1188352A5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8D7D24-E5C6-E043-55DD-D3B4C7B1D641}"/>
              </a:ext>
            </a:extLst>
          </p:cNvPr>
          <p:cNvSpPr>
            <a:spLocks noGrp="1"/>
          </p:cNvSpPr>
          <p:nvPr>
            <p:ph type="dt" sz="half" idx="10"/>
          </p:nvPr>
        </p:nvSpPr>
        <p:spPr/>
        <p:txBody>
          <a:bodyPr/>
          <a:lstStyle/>
          <a:p>
            <a:fld id="{0ACF3D8A-8D63-45B6-9DB7-9F76B2A3E805}" type="datetimeFigureOut">
              <a:rPr lang="en-IN" smtClean="0"/>
              <a:t>20-04-2025</a:t>
            </a:fld>
            <a:endParaRPr lang="en-IN"/>
          </a:p>
        </p:txBody>
      </p:sp>
      <p:sp>
        <p:nvSpPr>
          <p:cNvPr id="5" name="Footer Placeholder 4">
            <a:extLst>
              <a:ext uri="{FF2B5EF4-FFF2-40B4-BE49-F238E27FC236}">
                <a16:creationId xmlns:a16="http://schemas.microsoft.com/office/drawing/2014/main" id="{DEFEB060-5596-7B02-4691-7211957014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5A901-7CC9-9227-7258-F5B87954259F}"/>
              </a:ext>
            </a:extLst>
          </p:cNvPr>
          <p:cNvSpPr>
            <a:spLocks noGrp="1"/>
          </p:cNvSpPr>
          <p:nvPr>
            <p:ph type="sldNum" sz="quarter" idx="12"/>
          </p:nvPr>
        </p:nvSpPr>
        <p:spPr/>
        <p:txBody>
          <a:bodyPr/>
          <a:lstStyle/>
          <a:p>
            <a:fld id="{47D16521-4A69-4EA5-97A8-B3C5C3ED6400}" type="slidenum">
              <a:rPr lang="en-IN" smtClean="0"/>
              <a:t>‹#›</a:t>
            </a:fld>
            <a:endParaRPr lang="en-IN"/>
          </a:p>
        </p:txBody>
      </p:sp>
    </p:spTree>
    <p:extLst>
      <p:ext uri="{BB962C8B-B14F-4D97-AF65-F5344CB8AC3E}">
        <p14:creationId xmlns:p14="http://schemas.microsoft.com/office/powerpoint/2010/main" val="4285190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63C6-89CA-62B3-C3E0-944D140CBA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08E5861-3A52-DCB0-9185-40EACA067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FE3C0A-A8A3-C97A-A10F-6DD3003C1BEC}"/>
              </a:ext>
            </a:extLst>
          </p:cNvPr>
          <p:cNvSpPr>
            <a:spLocks noGrp="1"/>
          </p:cNvSpPr>
          <p:nvPr>
            <p:ph type="dt" sz="half" idx="10"/>
          </p:nvPr>
        </p:nvSpPr>
        <p:spPr/>
        <p:txBody>
          <a:bodyPr/>
          <a:lstStyle/>
          <a:p>
            <a:fld id="{0ACF3D8A-8D63-45B6-9DB7-9F76B2A3E805}" type="datetimeFigureOut">
              <a:rPr lang="en-IN" smtClean="0"/>
              <a:t>20-04-2025</a:t>
            </a:fld>
            <a:endParaRPr lang="en-IN"/>
          </a:p>
        </p:txBody>
      </p:sp>
      <p:sp>
        <p:nvSpPr>
          <p:cNvPr id="5" name="Footer Placeholder 4">
            <a:extLst>
              <a:ext uri="{FF2B5EF4-FFF2-40B4-BE49-F238E27FC236}">
                <a16:creationId xmlns:a16="http://schemas.microsoft.com/office/drawing/2014/main" id="{5160FC62-D38D-4F74-1CB8-6D2423C07F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E2386E-5D06-3B8D-1D84-815ED2A775CD}"/>
              </a:ext>
            </a:extLst>
          </p:cNvPr>
          <p:cNvSpPr>
            <a:spLocks noGrp="1"/>
          </p:cNvSpPr>
          <p:nvPr>
            <p:ph type="sldNum" sz="quarter" idx="12"/>
          </p:nvPr>
        </p:nvSpPr>
        <p:spPr/>
        <p:txBody>
          <a:bodyPr/>
          <a:lstStyle/>
          <a:p>
            <a:fld id="{47D16521-4A69-4EA5-97A8-B3C5C3ED6400}" type="slidenum">
              <a:rPr lang="en-IN" smtClean="0"/>
              <a:t>‹#›</a:t>
            </a:fld>
            <a:endParaRPr lang="en-IN"/>
          </a:p>
        </p:txBody>
      </p:sp>
    </p:spTree>
    <p:extLst>
      <p:ext uri="{BB962C8B-B14F-4D97-AF65-F5344CB8AC3E}">
        <p14:creationId xmlns:p14="http://schemas.microsoft.com/office/powerpoint/2010/main" val="2888890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D9B4-5DE9-127E-44D6-882A6B2DA6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3960961-D877-F88D-5295-EDC60A574A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943F29-9319-2F57-9E7D-C79BE375B440}"/>
              </a:ext>
            </a:extLst>
          </p:cNvPr>
          <p:cNvSpPr>
            <a:spLocks noGrp="1"/>
          </p:cNvSpPr>
          <p:nvPr>
            <p:ph type="dt" sz="half" idx="10"/>
          </p:nvPr>
        </p:nvSpPr>
        <p:spPr/>
        <p:txBody>
          <a:bodyPr/>
          <a:lstStyle/>
          <a:p>
            <a:fld id="{0ACF3D8A-8D63-45B6-9DB7-9F76B2A3E805}" type="datetimeFigureOut">
              <a:rPr lang="en-IN" smtClean="0"/>
              <a:t>20-04-2025</a:t>
            </a:fld>
            <a:endParaRPr lang="en-IN"/>
          </a:p>
        </p:txBody>
      </p:sp>
      <p:sp>
        <p:nvSpPr>
          <p:cNvPr id="5" name="Footer Placeholder 4">
            <a:extLst>
              <a:ext uri="{FF2B5EF4-FFF2-40B4-BE49-F238E27FC236}">
                <a16:creationId xmlns:a16="http://schemas.microsoft.com/office/drawing/2014/main" id="{8316F7B7-658B-0109-91B0-CCEA357D93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2A9CF1-CF26-46E0-D638-0EEF5DB3A872}"/>
              </a:ext>
            </a:extLst>
          </p:cNvPr>
          <p:cNvSpPr>
            <a:spLocks noGrp="1"/>
          </p:cNvSpPr>
          <p:nvPr>
            <p:ph type="sldNum" sz="quarter" idx="12"/>
          </p:nvPr>
        </p:nvSpPr>
        <p:spPr/>
        <p:txBody>
          <a:bodyPr/>
          <a:lstStyle/>
          <a:p>
            <a:fld id="{47D16521-4A69-4EA5-97A8-B3C5C3ED6400}" type="slidenum">
              <a:rPr lang="en-IN" smtClean="0"/>
              <a:t>‹#›</a:t>
            </a:fld>
            <a:endParaRPr lang="en-IN"/>
          </a:p>
        </p:txBody>
      </p:sp>
    </p:spTree>
    <p:extLst>
      <p:ext uri="{BB962C8B-B14F-4D97-AF65-F5344CB8AC3E}">
        <p14:creationId xmlns:p14="http://schemas.microsoft.com/office/powerpoint/2010/main" val="880373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35692-5BCA-265C-3EDD-3B789D288B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EFD618-FB0D-1F60-538F-A9DBD1228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4F76C79-6A43-7F54-FEA7-4DCA570F21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4D8461-7D8B-B157-CCEA-080AB9972861}"/>
              </a:ext>
            </a:extLst>
          </p:cNvPr>
          <p:cNvSpPr>
            <a:spLocks noGrp="1"/>
          </p:cNvSpPr>
          <p:nvPr>
            <p:ph type="dt" sz="half" idx="10"/>
          </p:nvPr>
        </p:nvSpPr>
        <p:spPr/>
        <p:txBody>
          <a:bodyPr/>
          <a:lstStyle/>
          <a:p>
            <a:fld id="{0ACF3D8A-8D63-45B6-9DB7-9F76B2A3E805}" type="datetimeFigureOut">
              <a:rPr lang="en-IN" smtClean="0"/>
              <a:t>20-04-2025</a:t>
            </a:fld>
            <a:endParaRPr lang="en-IN"/>
          </a:p>
        </p:txBody>
      </p:sp>
      <p:sp>
        <p:nvSpPr>
          <p:cNvPr id="6" name="Footer Placeholder 5">
            <a:extLst>
              <a:ext uri="{FF2B5EF4-FFF2-40B4-BE49-F238E27FC236}">
                <a16:creationId xmlns:a16="http://schemas.microsoft.com/office/drawing/2014/main" id="{9D461A82-E5F3-573A-B106-6190AA56E7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6E1FF8-6567-E73C-52FB-4BF305B36D39}"/>
              </a:ext>
            </a:extLst>
          </p:cNvPr>
          <p:cNvSpPr>
            <a:spLocks noGrp="1"/>
          </p:cNvSpPr>
          <p:nvPr>
            <p:ph type="sldNum" sz="quarter" idx="12"/>
          </p:nvPr>
        </p:nvSpPr>
        <p:spPr/>
        <p:txBody>
          <a:bodyPr/>
          <a:lstStyle/>
          <a:p>
            <a:fld id="{47D16521-4A69-4EA5-97A8-B3C5C3ED6400}" type="slidenum">
              <a:rPr lang="en-IN" smtClean="0"/>
              <a:t>‹#›</a:t>
            </a:fld>
            <a:endParaRPr lang="en-IN"/>
          </a:p>
        </p:txBody>
      </p:sp>
    </p:spTree>
    <p:extLst>
      <p:ext uri="{BB962C8B-B14F-4D97-AF65-F5344CB8AC3E}">
        <p14:creationId xmlns:p14="http://schemas.microsoft.com/office/powerpoint/2010/main" val="313405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A837A-43A3-BF17-E36C-0C13221D4AE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24D37A8-C8BF-DA13-6080-98C55717B3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97E988-C0F2-4579-1A02-D17ABBF172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83BC02-56B1-24DB-888A-6BF56FB98A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9BF3D8-38E0-ED24-9F66-CF984BBB59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2FB1371-7DD5-EEC6-41B2-B3B875A1AAAD}"/>
              </a:ext>
            </a:extLst>
          </p:cNvPr>
          <p:cNvSpPr>
            <a:spLocks noGrp="1"/>
          </p:cNvSpPr>
          <p:nvPr>
            <p:ph type="dt" sz="half" idx="10"/>
          </p:nvPr>
        </p:nvSpPr>
        <p:spPr/>
        <p:txBody>
          <a:bodyPr/>
          <a:lstStyle/>
          <a:p>
            <a:fld id="{0ACF3D8A-8D63-45B6-9DB7-9F76B2A3E805}" type="datetimeFigureOut">
              <a:rPr lang="en-IN" smtClean="0"/>
              <a:t>20-04-2025</a:t>
            </a:fld>
            <a:endParaRPr lang="en-IN"/>
          </a:p>
        </p:txBody>
      </p:sp>
      <p:sp>
        <p:nvSpPr>
          <p:cNvPr id="8" name="Footer Placeholder 7">
            <a:extLst>
              <a:ext uri="{FF2B5EF4-FFF2-40B4-BE49-F238E27FC236}">
                <a16:creationId xmlns:a16="http://schemas.microsoft.com/office/drawing/2014/main" id="{463B6DE9-6D5F-6869-F6D8-648ED669AF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564FBA-B911-135B-A3E2-17C0E0119508}"/>
              </a:ext>
            </a:extLst>
          </p:cNvPr>
          <p:cNvSpPr>
            <a:spLocks noGrp="1"/>
          </p:cNvSpPr>
          <p:nvPr>
            <p:ph type="sldNum" sz="quarter" idx="12"/>
          </p:nvPr>
        </p:nvSpPr>
        <p:spPr/>
        <p:txBody>
          <a:bodyPr/>
          <a:lstStyle/>
          <a:p>
            <a:fld id="{47D16521-4A69-4EA5-97A8-B3C5C3ED6400}" type="slidenum">
              <a:rPr lang="en-IN" smtClean="0"/>
              <a:t>‹#›</a:t>
            </a:fld>
            <a:endParaRPr lang="en-IN"/>
          </a:p>
        </p:txBody>
      </p:sp>
    </p:spTree>
    <p:extLst>
      <p:ext uri="{BB962C8B-B14F-4D97-AF65-F5344CB8AC3E}">
        <p14:creationId xmlns:p14="http://schemas.microsoft.com/office/powerpoint/2010/main" val="1385867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ED666-F6B5-8021-FC1B-510025A8B0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B94E7E-70E3-1783-72AF-1E38949AC819}"/>
              </a:ext>
            </a:extLst>
          </p:cNvPr>
          <p:cNvSpPr>
            <a:spLocks noGrp="1"/>
          </p:cNvSpPr>
          <p:nvPr>
            <p:ph type="dt" sz="half" idx="10"/>
          </p:nvPr>
        </p:nvSpPr>
        <p:spPr/>
        <p:txBody>
          <a:bodyPr/>
          <a:lstStyle/>
          <a:p>
            <a:fld id="{0ACF3D8A-8D63-45B6-9DB7-9F76B2A3E805}" type="datetimeFigureOut">
              <a:rPr lang="en-IN" smtClean="0"/>
              <a:t>20-04-2025</a:t>
            </a:fld>
            <a:endParaRPr lang="en-IN"/>
          </a:p>
        </p:txBody>
      </p:sp>
      <p:sp>
        <p:nvSpPr>
          <p:cNvPr id="4" name="Footer Placeholder 3">
            <a:extLst>
              <a:ext uri="{FF2B5EF4-FFF2-40B4-BE49-F238E27FC236}">
                <a16:creationId xmlns:a16="http://schemas.microsoft.com/office/drawing/2014/main" id="{804B015D-59CC-1263-3523-F87176B283C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6A350A6-6420-36BE-ABD9-AF990177082A}"/>
              </a:ext>
            </a:extLst>
          </p:cNvPr>
          <p:cNvSpPr>
            <a:spLocks noGrp="1"/>
          </p:cNvSpPr>
          <p:nvPr>
            <p:ph type="sldNum" sz="quarter" idx="12"/>
          </p:nvPr>
        </p:nvSpPr>
        <p:spPr/>
        <p:txBody>
          <a:bodyPr/>
          <a:lstStyle/>
          <a:p>
            <a:fld id="{47D16521-4A69-4EA5-97A8-B3C5C3ED6400}" type="slidenum">
              <a:rPr lang="en-IN" smtClean="0"/>
              <a:t>‹#›</a:t>
            </a:fld>
            <a:endParaRPr lang="en-IN"/>
          </a:p>
        </p:txBody>
      </p:sp>
    </p:spTree>
    <p:extLst>
      <p:ext uri="{BB962C8B-B14F-4D97-AF65-F5344CB8AC3E}">
        <p14:creationId xmlns:p14="http://schemas.microsoft.com/office/powerpoint/2010/main" val="831806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FE3A3-2C99-FEA2-9F51-DDBA0AB54FDD}"/>
              </a:ext>
            </a:extLst>
          </p:cNvPr>
          <p:cNvSpPr>
            <a:spLocks noGrp="1"/>
          </p:cNvSpPr>
          <p:nvPr>
            <p:ph type="dt" sz="half" idx="10"/>
          </p:nvPr>
        </p:nvSpPr>
        <p:spPr/>
        <p:txBody>
          <a:bodyPr/>
          <a:lstStyle/>
          <a:p>
            <a:fld id="{0ACF3D8A-8D63-45B6-9DB7-9F76B2A3E805}" type="datetimeFigureOut">
              <a:rPr lang="en-IN" smtClean="0"/>
              <a:t>20-04-2025</a:t>
            </a:fld>
            <a:endParaRPr lang="en-IN"/>
          </a:p>
        </p:txBody>
      </p:sp>
      <p:sp>
        <p:nvSpPr>
          <p:cNvPr id="3" name="Footer Placeholder 2">
            <a:extLst>
              <a:ext uri="{FF2B5EF4-FFF2-40B4-BE49-F238E27FC236}">
                <a16:creationId xmlns:a16="http://schemas.microsoft.com/office/drawing/2014/main" id="{546B8BC4-4689-5BDE-1098-D55D13951FE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7EEDFBB-AD93-C3EA-ED91-2DE60E67B188}"/>
              </a:ext>
            </a:extLst>
          </p:cNvPr>
          <p:cNvSpPr>
            <a:spLocks noGrp="1"/>
          </p:cNvSpPr>
          <p:nvPr>
            <p:ph type="sldNum" sz="quarter" idx="12"/>
          </p:nvPr>
        </p:nvSpPr>
        <p:spPr/>
        <p:txBody>
          <a:bodyPr/>
          <a:lstStyle/>
          <a:p>
            <a:fld id="{47D16521-4A69-4EA5-97A8-B3C5C3ED6400}" type="slidenum">
              <a:rPr lang="en-IN" smtClean="0"/>
              <a:t>‹#›</a:t>
            </a:fld>
            <a:endParaRPr lang="en-IN"/>
          </a:p>
        </p:txBody>
      </p:sp>
    </p:spTree>
    <p:extLst>
      <p:ext uri="{BB962C8B-B14F-4D97-AF65-F5344CB8AC3E}">
        <p14:creationId xmlns:p14="http://schemas.microsoft.com/office/powerpoint/2010/main" val="14515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3B45-D99D-72B5-74F0-7ABFFF471A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97205EB-0379-7619-B1C1-9C058EC987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8099F0C-EACA-C8E1-D24B-9E3D669E3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ED1154-EAD3-EFF0-ABEC-564AB9C32BAB}"/>
              </a:ext>
            </a:extLst>
          </p:cNvPr>
          <p:cNvSpPr>
            <a:spLocks noGrp="1"/>
          </p:cNvSpPr>
          <p:nvPr>
            <p:ph type="dt" sz="half" idx="10"/>
          </p:nvPr>
        </p:nvSpPr>
        <p:spPr/>
        <p:txBody>
          <a:bodyPr/>
          <a:lstStyle/>
          <a:p>
            <a:fld id="{0ACF3D8A-8D63-45B6-9DB7-9F76B2A3E805}" type="datetimeFigureOut">
              <a:rPr lang="en-IN" smtClean="0"/>
              <a:t>20-04-2025</a:t>
            </a:fld>
            <a:endParaRPr lang="en-IN"/>
          </a:p>
        </p:txBody>
      </p:sp>
      <p:sp>
        <p:nvSpPr>
          <p:cNvPr id="6" name="Footer Placeholder 5">
            <a:extLst>
              <a:ext uri="{FF2B5EF4-FFF2-40B4-BE49-F238E27FC236}">
                <a16:creationId xmlns:a16="http://schemas.microsoft.com/office/drawing/2014/main" id="{0BC363F2-5E17-AC69-E637-1905AE241E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C539FD-3411-130B-9B67-A75F345184F0}"/>
              </a:ext>
            </a:extLst>
          </p:cNvPr>
          <p:cNvSpPr>
            <a:spLocks noGrp="1"/>
          </p:cNvSpPr>
          <p:nvPr>
            <p:ph type="sldNum" sz="quarter" idx="12"/>
          </p:nvPr>
        </p:nvSpPr>
        <p:spPr/>
        <p:txBody>
          <a:bodyPr/>
          <a:lstStyle/>
          <a:p>
            <a:fld id="{47D16521-4A69-4EA5-97A8-B3C5C3ED6400}" type="slidenum">
              <a:rPr lang="en-IN" smtClean="0"/>
              <a:t>‹#›</a:t>
            </a:fld>
            <a:endParaRPr lang="en-IN"/>
          </a:p>
        </p:txBody>
      </p:sp>
    </p:spTree>
    <p:extLst>
      <p:ext uri="{BB962C8B-B14F-4D97-AF65-F5344CB8AC3E}">
        <p14:creationId xmlns:p14="http://schemas.microsoft.com/office/powerpoint/2010/main" val="713625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4420B-40C7-616F-7FE3-C0B392EBB6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7E9D663-BF9D-80C8-CDA8-8FFDA30E70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1024160-071A-2852-82FA-11CBDD427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887AC9-7B7D-41EC-21E4-62D9B97DDA4F}"/>
              </a:ext>
            </a:extLst>
          </p:cNvPr>
          <p:cNvSpPr>
            <a:spLocks noGrp="1"/>
          </p:cNvSpPr>
          <p:nvPr>
            <p:ph type="dt" sz="half" idx="10"/>
          </p:nvPr>
        </p:nvSpPr>
        <p:spPr/>
        <p:txBody>
          <a:bodyPr/>
          <a:lstStyle/>
          <a:p>
            <a:fld id="{0ACF3D8A-8D63-45B6-9DB7-9F76B2A3E805}" type="datetimeFigureOut">
              <a:rPr lang="en-IN" smtClean="0"/>
              <a:t>20-04-2025</a:t>
            </a:fld>
            <a:endParaRPr lang="en-IN"/>
          </a:p>
        </p:txBody>
      </p:sp>
      <p:sp>
        <p:nvSpPr>
          <p:cNvPr id="6" name="Footer Placeholder 5">
            <a:extLst>
              <a:ext uri="{FF2B5EF4-FFF2-40B4-BE49-F238E27FC236}">
                <a16:creationId xmlns:a16="http://schemas.microsoft.com/office/drawing/2014/main" id="{1A48666D-D196-B695-A8F0-12A120B676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5E61D06-EB12-0CE8-D5DD-5D16234E0B1B}"/>
              </a:ext>
            </a:extLst>
          </p:cNvPr>
          <p:cNvSpPr>
            <a:spLocks noGrp="1"/>
          </p:cNvSpPr>
          <p:nvPr>
            <p:ph type="sldNum" sz="quarter" idx="12"/>
          </p:nvPr>
        </p:nvSpPr>
        <p:spPr/>
        <p:txBody>
          <a:bodyPr/>
          <a:lstStyle/>
          <a:p>
            <a:fld id="{47D16521-4A69-4EA5-97A8-B3C5C3ED6400}" type="slidenum">
              <a:rPr lang="en-IN" smtClean="0"/>
              <a:t>‹#›</a:t>
            </a:fld>
            <a:endParaRPr lang="en-IN"/>
          </a:p>
        </p:txBody>
      </p:sp>
    </p:spTree>
    <p:extLst>
      <p:ext uri="{BB962C8B-B14F-4D97-AF65-F5344CB8AC3E}">
        <p14:creationId xmlns:p14="http://schemas.microsoft.com/office/powerpoint/2010/main" val="1177090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7AA628-1DEE-6370-0586-888C3E7219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B5F8CB-BFAF-80BE-0EC6-9FAED16152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FE6D18-2FAE-EF3C-7C81-E1783AD598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CF3D8A-8D63-45B6-9DB7-9F76B2A3E805}" type="datetimeFigureOut">
              <a:rPr lang="en-IN" smtClean="0"/>
              <a:t>20-04-2025</a:t>
            </a:fld>
            <a:endParaRPr lang="en-IN"/>
          </a:p>
        </p:txBody>
      </p:sp>
      <p:sp>
        <p:nvSpPr>
          <p:cNvPr id="5" name="Footer Placeholder 4">
            <a:extLst>
              <a:ext uri="{FF2B5EF4-FFF2-40B4-BE49-F238E27FC236}">
                <a16:creationId xmlns:a16="http://schemas.microsoft.com/office/drawing/2014/main" id="{075200D4-BE27-0389-8873-F36CF117D9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5C2C929-A5E8-889F-BC6D-CBDE7EB77A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16521-4A69-4EA5-97A8-B3C5C3ED6400}" type="slidenum">
              <a:rPr lang="en-IN" smtClean="0"/>
              <a:t>‹#›</a:t>
            </a:fld>
            <a:endParaRPr lang="en-IN"/>
          </a:p>
        </p:txBody>
      </p:sp>
    </p:spTree>
    <p:extLst>
      <p:ext uri="{BB962C8B-B14F-4D97-AF65-F5344CB8AC3E}">
        <p14:creationId xmlns:p14="http://schemas.microsoft.com/office/powerpoint/2010/main" val="25156466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jp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g"/></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192A1-A0D1-DC29-FA32-968F6E060079}"/>
              </a:ext>
            </a:extLst>
          </p:cNvPr>
          <p:cNvSpPr>
            <a:spLocks noGrp="1"/>
          </p:cNvSpPr>
          <p:nvPr>
            <p:ph type="ctrTitle"/>
          </p:nvPr>
        </p:nvSpPr>
        <p:spPr/>
        <p:txBody>
          <a:bodyPr/>
          <a:lstStyle/>
          <a:p>
            <a:r>
              <a:rPr lang="en-US" dirty="0"/>
              <a:t>Waze Wizards</a:t>
            </a:r>
            <a:endParaRPr lang="en-IN" dirty="0"/>
          </a:p>
        </p:txBody>
      </p:sp>
      <p:sp>
        <p:nvSpPr>
          <p:cNvPr id="3" name="Subtitle 2">
            <a:extLst>
              <a:ext uri="{FF2B5EF4-FFF2-40B4-BE49-F238E27FC236}">
                <a16:creationId xmlns:a16="http://schemas.microsoft.com/office/drawing/2014/main" id="{486BD486-B00A-9614-1D21-FAC378860749}"/>
              </a:ext>
            </a:extLst>
          </p:cNvPr>
          <p:cNvSpPr>
            <a:spLocks noGrp="1"/>
          </p:cNvSpPr>
          <p:nvPr>
            <p:ph type="subTitle" idx="1"/>
          </p:nvPr>
        </p:nvSpPr>
        <p:spPr>
          <a:xfrm>
            <a:off x="9487437" y="6133563"/>
            <a:ext cx="2704563" cy="724437"/>
          </a:xfrm>
        </p:spPr>
        <p:txBody>
          <a:bodyPr>
            <a:normAutofit fontScale="92500" lnSpcReduction="20000"/>
          </a:bodyPr>
          <a:lstStyle/>
          <a:p>
            <a:r>
              <a:rPr lang="en-US" dirty="0"/>
              <a:t>Aranyi Sinha </a:t>
            </a:r>
          </a:p>
          <a:p>
            <a:r>
              <a:rPr lang="en-US" dirty="0"/>
              <a:t>Ruchi Sengupta</a:t>
            </a:r>
            <a:endParaRPr lang="en-IN" dirty="0"/>
          </a:p>
        </p:txBody>
      </p:sp>
      <p:sp>
        <p:nvSpPr>
          <p:cNvPr id="4" name="TextBox 3">
            <a:extLst>
              <a:ext uri="{FF2B5EF4-FFF2-40B4-BE49-F238E27FC236}">
                <a16:creationId xmlns:a16="http://schemas.microsoft.com/office/drawing/2014/main" id="{23FC35A8-7705-F1CE-0390-9EEF02A4FDB8}"/>
              </a:ext>
            </a:extLst>
          </p:cNvPr>
          <p:cNvSpPr txBox="1"/>
          <p:nvPr/>
        </p:nvSpPr>
        <p:spPr>
          <a:xfrm>
            <a:off x="386366" y="334851"/>
            <a:ext cx="12054626" cy="1569660"/>
          </a:xfrm>
          <a:prstGeom prst="rect">
            <a:avLst/>
          </a:prstGeom>
          <a:noFill/>
        </p:spPr>
        <p:txBody>
          <a:bodyPr wrap="square" rtlCol="0">
            <a:spAutoFit/>
          </a:bodyPr>
          <a:lstStyle/>
          <a:p>
            <a:pPr algn="ctr"/>
            <a:r>
              <a:rPr lang="en-US" sz="3200" dirty="0">
                <a:latin typeface="Arial Black" panose="020B0A04020102020204" pitchFamily="34" charset="0"/>
              </a:rPr>
              <a:t>Data Drift 2025</a:t>
            </a:r>
          </a:p>
          <a:p>
            <a:pPr algn="ctr"/>
            <a:r>
              <a:rPr lang="en-US" sz="3200" dirty="0">
                <a:latin typeface="Arial Black" panose="020B0A04020102020204" pitchFamily="34" charset="0"/>
              </a:rPr>
              <a:t>Analysis of Traffic Data about casualties in Karnataka</a:t>
            </a:r>
            <a:endParaRPr lang="en-IN" sz="3200" dirty="0">
              <a:latin typeface="Arial Black" panose="020B0A04020102020204" pitchFamily="34" charset="0"/>
            </a:endParaRPr>
          </a:p>
        </p:txBody>
      </p:sp>
    </p:spTree>
    <p:extLst>
      <p:ext uri="{BB962C8B-B14F-4D97-AF65-F5344CB8AC3E}">
        <p14:creationId xmlns:p14="http://schemas.microsoft.com/office/powerpoint/2010/main" val="4562996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BC54D0-3409-8FAF-C672-C2DCF565CF0E}"/>
              </a:ext>
            </a:extLst>
          </p:cNvPr>
          <p:cNvSpPr txBox="1"/>
          <p:nvPr/>
        </p:nvSpPr>
        <p:spPr>
          <a:xfrm>
            <a:off x="4636395" y="2659559"/>
            <a:ext cx="2975019" cy="769441"/>
          </a:xfrm>
          <a:prstGeom prst="rect">
            <a:avLst/>
          </a:prstGeom>
          <a:noFill/>
        </p:spPr>
        <p:txBody>
          <a:bodyPr wrap="square" rtlCol="0">
            <a:spAutoFit/>
          </a:bodyPr>
          <a:lstStyle/>
          <a:p>
            <a:r>
              <a:rPr lang="en-US" sz="4400" dirty="0"/>
              <a:t>Thank You</a:t>
            </a:r>
            <a:endParaRPr lang="en-IN" sz="4400" dirty="0"/>
          </a:p>
        </p:txBody>
      </p:sp>
    </p:spTree>
    <p:extLst>
      <p:ext uri="{BB962C8B-B14F-4D97-AF65-F5344CB8AC3E}">
        <p14:creationId xmlns:p14="http://schemas.microsoft.com/office/powerpoint/2010/main" val="4092556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889022-F812-38AC-ED5A-2FEC7DBA5252}"/>
              </a:ext>
            </a:extLst>
          </p:cNvPr>
          <p:cNvSpPr txBox="1"/>
          <p:nvPr/>
        </p:nvSpPr>
        <p:spPr>
          <a:xfrm>
            <a:off x="384220" y="1893193"/>
            <a:ext cx="11423560" cy="4708981"/>
          </a:xfrm>
          <a:prstGeom prst="rect">
            <a:avLst/>
          </a:prstGeom>
          <a:noFill/>
        </p:spPr>
        <p:txBody>
          <a:bodyPr wrap="square" rtlCol="0">
            <a:spAutoFit/>
          </a:bodyPr>
          <a:lstStyle/>
          <a:p>
            <a:r>
              <a:rPr lang="en-US" sz="2000" dirty="0">
                <a:latin typeface="Aptos" panose="020B0004020202020204" pitchFamily="34" charset="0"/>
              </a:rPr>
              <a:t>In this study, a detailed analysis of traffic data has been carried out with a focus on understanding the patterns and causes of road accidents across various regions. With the continual increase in urbanization and vehicular movement, traffic congestion and road safety have emerged as major concerns. To address these challenges, real-world traffic datasets were utilized, comprising variables such as vehicle dimensions, location coordinates, time of occurrence, road types, and accident severity. The data has been systematically cleaned, processed, and analyzed using analytical tools, with the objective of identifying high-risk zones, peak accident hours, and contributing factors such as human error, weather conditions, and road infrastructure issues. Trends across different time frames, districts, and driving conditions have been studied to detect recurring patterns and anomalies that could inform proactive interventions. Visualizations and dashboards have been developed to present the findings in an accessible and interpretable manner. These outputs are intended to support evidence-based decision-making, allowing traffic authorities and policymakers to implement safety measures, reduce accident rates, and enhance overall traffic efficiency. Through this analysis, meaningful insights into traffic behavior and accident dynamics have been generated to aid future planning and road safety improvements</a:t>
            </a:r>
            <a:r>
              <a:rPr lang="en-US" dirty="0">
                <a:latin typeface="Aptos" panose="020B0004020202020204" pitchFamily="34" charset="0"/>
              </a:rPr>
              <a:t>.</a:t>
            </a:r>
            <a:endParaRPr lang="en-IN" dirty="0">
              <a:latin typeface="Aptos" panose="020B0004020202020204" pitchFamily="34" charset="0"/>
            </a:endParaRPr>
          </a:p>
        </p:txBody>
      </p:sp>
      <p:sp>
        <p:nvSpPr>
          <p:cNvPr id="3" name="TextBox 2">
            <a:extLst>
              <a:ext uri="{FF2B5EF4-FFF2-40B4-BE49-F238E27FC236}">
                <a16:creationId xmlns:a16="http://schemas.microsoft.com/office/drawing/2014/main" id="{BA1979DA-1B1B-622B-B049-248998D0E9D0}"/>
              </a:ext>
            </a:extLst>
          </p:cNvPr>
          <p:cNvSpPr txBox="1"/>
          <p:nvPr/>
        </p:nvSpPr>
        <p:spPr>
          <a:xfrm>
            <a:off x="669701" y="386366"/>
            <a:ext cx="10212947" cy="923330"/>
          </a:xfrm>
          <a:prstGeom prst="rect">
            <a:avLst/>
          </a:prstGeom>
          <a:noFill/>
        </p:spPr>
        <p:txBody>
          <a:bodyPr wrap="square" rtlCol="0">
            <a:spAutoFit/>
          </a:bodyPr>
          <a:lstStyle/>
          <a:p>
            <a:r>
              <a:rPr lang="en-US" sz="5400" dirty="0"/>
              <a:t>Introduction</a:t>
            </a:r>
            <a:endParaRPr lang="en-IN" sz="5400" dirty="0"/>
          </a:p>
        </p:txBody>
      </p:sp>
    </p:spTree>
    <p:extLst>
      <p:ext uri="{BB962C8B-B14F-4D97-AF65-F5344CB8AC3E}">
        <p14:creationId xmlns:p14="http://schemas.microsoft.com/office/powerpoint/2010/main" val="568310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5DD51E-6F4C-93A9-FF5E-99D03E95FF31}"/>
              </a:ext>
            </a:extLst>
          </p:cNvPr>
          <p:cNvPicPr>
            <a:picLocks noChangeAspect="1"/>
          </p:cNvPicPr>
          <p:nvPr/>
        </p:nvPicPr>
        <p:blipFill>
          <a:blip r:embed="rId3"/>
          <a:stretch>
            <a:fillRect/>
          </a:stretch>
        </p:blipFill>
        <p:spPr>
          <a:xfrm>
            <a:off x="3591342" y="4961168"/>
            <a:ext cx="1875017" cy="1468653"/>
          </a:xfrm>
          <a:prstGeom prst="rect">
            <a:avLst/>
          </a:prstGeom>
        </p:spPr>
      </p:pic>
      <p:pic>
        <p:nvPicPr>
          <p:cNvPr id="2" name="Picture 1">
            <a:extLst>
              <a:ext uri="{FF2B5EF4-FFF2-40B4-BE49-F238E27FC236}">
                <a16:creationId xmlns:a16="http://schemas.microsoft.com/office/drawing/2014/main" id="{DE2FEC06-9409-AB36-45B3-268A44A04E03}"/>
              </a:ext>
            </a:extLst>
          </p:cNvPr>
          <p:cNvPicPr>
            <a:picLocks noChangeAspect="1"/>
          </p:cNvPicPr>
          <p:nvPr/>
        </p:nvPicPr>
        <p:blipFill>
          <a:blip r:embed="rId4"/>
          <a:stretch>
            <a:fillRect/>
          </a:stretch>
        </p:blipFill>
        <p:spPr>
          <a:xfrm>
            <a:off x="5429296" y="4544810"/>
            <a:ext cx="3724567" cy="2263462"/>
          </a:xfrm>
          <a:prstGeom prst="rect">
            <a:avLst/>
          </a:prstGeom>
        </p:spPr>
      </p:pic>
      <p:pic>
        <p:nvPicPr>
          <p:cNvPr id="3" name="Picture 2">
            <a:extLst>
              <a:ext uri="{FF2B5EF4-FFF2-40B4-BE49-F238E27FC236}">
                <a16:creationId xmlns:a16="http://schemas.microsoft.com/office/drawing/2014/main" id="{2D4F0B2D-BA0B-5E65-4FF8-5F51F10B7B57}"/>
              </a:ext>
            </a:extLst>
          </p:cNvPr>
          <p:cNvPicPr>
            <a:picLocks noChangeAspect="1"/>
          </p:cNvPicPr>
          <p:nvPr/>
        </p:nvPicPr>
        <p:blipFill>
          <a:blip r:embed="rId5"/>
          <a:stretch>
            <a:fillRect/>
          </a:stretch>
        </p:blipFill>
        <p:spPr>
          <a:xfrm>
            <a:off x="7069580" y="738527"/>
            <a:ext cx="2363125" cy="1672047"/>
          </a:xfrm>
          <a:prstGeom prst="rect">
            <a:avLst/>
          </a:prstGeom>
        </p:spPr>
      </p:pic>
      <p:pic>
        <p:nvPicPr>
          <p:cNvPr id="4" name="Picture 3">
            <a:extLst>
              <a:ext uri="{FF2B5EF4-FFF2-40B4-BE49-F238E27FC236}">
                <a16:creationId xmlns:a16="http://schemas.microsoft.com/office/drawing/2014/main" id="{FD0F2B9C-8B3F-0181-99BD-8B8BC39034C9}"/>
              </a:ext>
            </a:extLst>
          </p:cNvPr>
          <p:cNvPicPr>
            <a:picLocks noChangeAspect="1"/>
          </p:cNvPicPr>
          <p:nvPr/>
        </p:nvPicPr>
        <p:blipFill>
          <a:blip r:embed="rId6"/>
          <a:stretch>
            <a:fillRect/>
          </a:stretch>
        </p:blipFill>
        <p:spPr>
          <a:xfrm>
            <a:off x="9296212" y="2921829"/>
            <a:ext cx="2895788" cy="1622981"/>
          </a:xfrm>
          <a:prstGeom prst="rect">
            <a:avLst/>
          </a:prstGeom>
          <a:effectLst>
            <a:glow rad="228600">
              <a:schemeClr val="accent4">
                <a:satMod val="175000"/>
                <a:alpha val="40000"/>
              </a:schemeClr>
            </a:glow>
          </a:effectLst>
        </p:spPr>
      </p:pic>
      <p:sp>
        <p:nvSpPr>
          <p:cNvPr id="6" name="TextBox 5">
            <a:extLst>
              <a:ext uri="{FF2B5EF4-FFF2-40B4-BE49-F238E27FC236}">
                <a16:creationId xmlns:a16="http://schemas.microsoft.com/office/drawing/2014/main" id="{2587F74E-6BA8-0E98-B17D-1518B7CA257A}"/>
              </a:ext>
            </a:extLst>
          </p:cNvPr>
          <p:cNvSpPr txBox="1"/>
          <p:nvPr/>
        </p:nvSpPr>
        <p:spPr>
          <a:xfrm>
            <a:off x="3628104" y="4324122"/>
            <a:ext cx="2284357" cy="461665"/>
          </a:xfrm>
          <a:prstGeom prst="rect">
            <a:avLst/>
          </a:prstGeom>
          <a:noFill/>
        </p:spPr>
        <p:txBody>
          <a:bodyPr wrap="square" rtlCol="0">
            <a:spAutoFit/>
          </a:bodyPr>
          <a:lstStyle/>
          <a:p>
            <a:r>
              <a:rPr lang="en-IN" sz="1200" dirty="0"/>
              <a:t>TOP 5 DISTRICTS WITH MOST ACCIDENTS</a:t>
            </a:r>
          </a:p>
        </p:txBody>
      </p:sp>
      <p:sp>
        <p:nvSpPr>
          <p:cNvPr id="7" name="TextBox 6">
            <a:extLst>
              <a:ext uri="{FF2B5EF4-FFF2-40B4-BE49-F238E27FC236}">
                <a16:creationId xmlns:a16="http://schemas.microsoft.com/office/drawing/2014/main" id="{03BC5278-29B4-E9A0-8F8F-F25F9C9D148F}"/>
              </a:ext>
            </a:extLst>
          </p:cNvPr>
          <p:cNvSpPr txBox="1"/>
          <p:nvPr/>
        </p:nvSpPr>
        <p:spPr>
          <a:xfrm>
            <a:off x="7005151" y="584638"/>
            <a:ext cx="2317622" cy="307777"/>
          </a:xfrm>
          <a:prstGeom prst="rect">
            <a:avLst/>
          </a:prstGeom>
          <a:noFill/>
        </p:spPr>
        <p:txBody>
          <a:bodyPr wrap="none" rtlCol="0">
            <a:spAutoFit/>
          </a:bodyPr>
          <a:lstStyle/>
          <a:p>
            <a:r>
              <a:rPr lang="en-IN" sz="1400" dirty="0"/>
              <a:t>TOP 5 CAUSES OF ACCIDENTS</a:t>
            </a:r>
          </a:p>
        </p:txBody>
      </p:sp>
      <p:pic>
        <p:nvPicPr>
          <p:cNvPr id="9" name="Picture 8">
            <a:extLst>
              <a:ext uri="{FF2B5EF4-FFF2-40B4-BE49-F238E27FC236}">
                <a16:creationId xmlns:a16="http://schemas.microsoft.com/office/drawing/2014/main" id="{A3D8C91B-C3B9-9DCA-0987-64D4DA8E4E2C}"/>
              </a:ext>
            </a:extLst>
          </p:cNvPr>
          <p:cNvPicPr>
            <a:picLocks noChangeAspect="1"/>
          </p:cNvPicPr>
          <p:nvPr/>
        </p:nvPicPr>
        <p:blipFill>
          <a:blip r:embed="rId7"/>
          <a:stretch>
            <a:fillRect/>
          </a:stretch>
        </p:blipFill>
        <p:spPr>
          <a:xfrm>
            <a:off x="9373016" y="835071"/>
            <a:ext cx="2818984" cy="1911601"/>
          </a:xfrm>
          <a:prstGeom prst="rect">
            <a:avLst/>
          </a:prstGeom>
          <a:effectLst>
            <a:glow rad="228600">
              <a:schemeClr val="accent1">
                <a:satMod val="175000"/>
                <a:alpha val="40000"/>
              </a:schemeClr>
            </a:glow>
          </a:effectLst>
        </p:spPr>
      </p:pic>
      <p:pic>
        <p:nvPicPr>
          <p:cNvPr id="11" name="Picture 10">
            <a:extLst>
              <a:ext uri="{FF2B5EF4-FFF2-40B4-BE49-F238E27FC236}">
                <a16:creationId xmlns:a16="http://schemas.microsoft.com/office/drawing/2014/main" id="{68A3101E-0504-8801-77B0-A91261503C1E}"/>
              </a:ext>
            </a:extLst>
          </p:cNvPr>
          <p:cNvPicPr>
            <a:picLocks noChangeAspect="1"/>
          </p:cNvPicPr>
          <p:nvPr/>
        </p:nvPicPr>
        <p:blipFill>
          <a:blip r:embed="rId8"/>
          <a:stretch>
            <a:fillRect/>
          </a:stretch>
        </p:blipFill>
        <p:spPr>
          <a:xfrm>
            <a:off x="6922742" y="2617509"/>
            <a:ext cx="2302296" cy="1622981"/>
          </a:xfrm>
          <a:prstGeom prst="rect">
            <a:avLst/>
          </a:prstGeom>
          <a:effectLst>
            <a:glow rad="101600">
              <a:schemeClr val="accent4">
                <a:satMod val="175000"/>
                <a:alpha val="40000"/>
              </a:schemeClr>
            </a:glow>
          </a:effectLst>
        </p:spPr>
      </p:pic>
      <p:pic>
        <p:nvPicPr>
          <p:cNvPr id="13" name="Picture 12">
            <a:extLst>
              <a:ext uri="{FF2B5EF4-FFF2-40B4-BE49-F238E27FC236}">
                <a16:creationId xmlns:a16="http://schemas.microsoft.com/office/drawing/2014/main" id="{65223419-D570-4E57-D878-ADD42BF099E6}"/>
              </a:ext>
            </a:extLst>
          </p:cNvPr>
          <p:cNvPicPr>
            <a:picLocks noChangeAspect="1"/>
          </p:cNvPicPr>
          <p:nvPr/>
        </p:nvPicPr>
        <p:blipFill>
          <a:blip r:embed="rId9"/>
          <a:stretch>
            <a:fillRect/>
          </a:stretch>
        </p:blipFill>
        <p:spPr>
          <a:xfrm>
            <a:off x="0" y="4411211"/>
            <a:ext cx="3628104" cy="2446789"/>
          </a:xfrm>
          <a:prstGeom prst="rect">
            <a:avLst/>
          </a:prstGeom>
          <a:effectLst>
            <a:glow rad="228600">
              <a:schemeClr val="accent5">
                <a:satMod val="175000"/>
                <a:alpha val="40000"/>
              </a:schemeClr>
            </a:glow>
          </a:effectLst>
        </p:spPr>
      </p:pic>
      <p:pic>
        <p:nvPicPr>
          <p:cNvPr id="15" name="Picture 14">
            <a:extLst>
              <a:ext uri="{FF2B5EF4-FFF2-40B4-BE49-F238E27FC236}">
                <a16:creationId xmlns:a16="http://schemas.microsoft.com/office/drawing/2014/main" id="{9B561596-2439-8FC3-B3A6-D077FA12B4A2}"/>
              </a:ext>
            </a:extLst>
          </p:cNvPr>
          <p:cNvPicPr>
            <a:picLocks noChangeAspect="1"/>
          </p:cNvPicPr>
          <p:nvPr/>
        </p:nvPicPr>
        <p:blipFill>
          <a:blip r:embed="rId10"/>
          <a:stretch>
            <a:fillRect/>
          </a:stretch>
        </p:blipFill>
        <p:spPr>
          <a:xfrm>
            <a:off x="62389" y="2216581"/>
            <a:ext cx="3274142" cy="2151085"/>
          </a:xfrm>
          <a:prstGeom prst="rect">
            <a:avLst/>
          </a:prstGeom>
          <a:effectLst>
            <a:glow rad="228600">
              <a:schemeClr val="accent1">
                <a:satMod val="175000"/>
                <a:alpha val="40000"/>
              </a:schemeClr>
            </a:glow>
          </a:effectLst>
        </p:spPr>
      </p:pic>
      <p:pic>
        <p:nvPicPr>
          <p:cNvPr id="19" name="Picture 18">
            <a:extLst>
              <a:ext uri="{FF2B5EF4-FFF2-40B4-BE49-F238E27FC236}">
                <a16:creationId xmlns:a16="http://schemas.microsoft.com/office/drawing/2014/main" id="{F72F8B9F-C53E-2747-1F07-843CCD086912}"/>
              </a:ext>
            </a:extLst>
          </p:cNvPr>
          <p:cNvPicPr>
            <a:picLocks noChangeAspect="1"/>
          </p:cNvPicPr>
          <p:nvPr/>
        </p:nvPicPr>
        <p:blipFill>
          <a:blip r:embed="rId11"/>
          <a:stretch>
            <a:fillRect/>
          </a:stretch>
        </p:blipFill>
        <p:spPr>
          <a:xfrm>
            <a:off x="9373016" y="4973712"/>
            <a:ext cx="2574428" cy="1713435"/>
          </a:xfrm>
          <a:prstGeom prst="rect">
            <a:avLst/>
          </a:prstGeom>
          <a:effectLst>
            <a:glow rad="228600">
              <a:schemeClr val="accent2">
                <a:satMod val="175000"/>
                <a:alpha val="40000"/>
              </a:schemeClr>
            </a:glow>
          </a:effectLst>
        </p:spPr>
      </p:pic>
      <p:pic>
        <p:nvPicPr>
          <p:cNvPr id="21" name="Picture 20">
            <a:extLst>
              <a:ext uri="{FF2B5EF4-FFF2-40B4-BE49-F238E27FC236}">
                <a16:creationId xmlns:a16="http://schemas.microsoft.com/office/drawing/2014/main" id="{07ABA6C3-9CFB-64A7-4897-9F7FDFB817B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412731" y="2410574"/>
            <a:ext cx="3580649" cy="1946948"/>
          </a:xfrm>
          <a:prstGeom prst="rect">
            <a:avLst/>
          </a:prstGeom>
          <a:effectLst>
            <a:glow rad="228600">
              <a:schemeClr val="accent1">
                <a:satMod val="175000"/>
                <a:alpha val="40000"/>
              </a:schemeClr>
            </a:glow>
          </a:effectLst>
        </p:spPr>
      </p:pic>
      <p:pic>
        <p:nvPicPr>
          <p:cNvPr id="23" name="Picture 22">
            <a:extLst>
              <a:ext uri="{FF2B5EF4-FFF2-40B4-BE49-F238E27FC236}">
                <a16:creationId xmlns:a16="http://schemas.microsoft.com/office/drawing/2014/main" id="{408F2F0E-97C5-68DB-1A70-EE99D79DE23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389" y="43668"/>
            <a:ext cx="3935254" cy="2179618"/>
          </a:xfrm>
          <a:prstGeom prst="rect">
            <a:avLst/>
          </a:prstGeom>
        </p:spPr>
      </p:pic>
      <p:pic>
        <p:nvPicPr>
          <p:cNvPr id="25" name="Picture 24">
            <a:extLst>
              <a:ext uri="{FF2B5EF4-FFF2-40B4-BE49-F238E27FC236}">
                <a16:creationId xmlns:a16="http://schemas.microsoft.com/office/drawing/2014/main" id="{BD9A9582-CF11-39EC-5C03-BBD5BB9B3383}"/>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854310" y="470033"/>
            <a:ext cx="3112847" cy="1823509"/>
          </a:xfrm>
          <a:prstGeom prst="rect">
            <a:avLst/>
          </a:prstGeom>
          <a:effectLst>
            <a:glow rad="101600">
              <a:schemeClr val="accent5">
                <a:satMod val="175000"/>
                <a:alpha val="40000"/>
              </a:schemeClr>
            </a:glow>
          </a:effectLst>
        </p:spPr>
      </p:pic>
      <p:sp>
        <p:nvSpPr>
          <p:cNvPr id="26" name="Rectangle 25">
            <a:extLst>
              <a:ext uri="{FF2B5EF4-FFF2-40B4-BE49-F238E27FC236}">
                <a16:creationId xmlns:a16="http://schemas.microsoft.com/office/drawing/2014/main" id="{F8E91D44-5E27-3955-D966-601AB50033CD}"/>
              </a:ext>
            </a:extLst>
          </p:cNvPr>
          <p:cNvSpPr/>
          <p:nvPr/>
        </p:nvSpPr>
        <p:spPr>
          <a:xfrm>
            <a:off x="157316" y="43668"/>
            <a:ext cx="3646751" cy="2179618"/>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glow rad="2286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85048E6C-8D5C-F060-EF98-55C5671C9EC5}"/>
              </a:ext>
            </a:extLst>
          </p:cNvPr>
          <p:cNvSpPr/>
          <p:nvPr/>
        </p:nvSpPr>
        <p:spPr>
          <a:xfrm>
            <a:off x="3942735" y="43668"/>
            <a:ext cx="3112847" cy="2366906"/>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B9AFF57A-16A1-9832-E500-C6D64BFD2355}"/>
              </a:ext>
            </a:extLst>
          </p:cNvPr>
          <p:cNvSpPr/>
          <p:nvPr/>
        </p:nvSpPr>
        <p:spPr>
          <a:xfrm>
            <a:off x="95114" y="4447425"/>
            <a:ext cx="3604164" cy="2410575"/>
          </a:xfrm>
          <a:prstGeom prst="rect">
            <a:avLst/>
          </a:prstGeom>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27DEF444-F40D-83C5-4970-362D36CA86B2}"/>
              </a:ext>
            </a:extLst>
          </p:cNvPr>
          <p:cNvSpPr txBox="1"/>
          <p:nvPr/>
        </p:nvSpPr>
        <p:spPr>
          <a:xfrm>
            <a:off x="4031160" y="-47615"/>
            <a:ext cx="7916284" cy="584775"/>
          </a:xfrm>
          <a:prstGeom prst="rect">
            <a:avLst/>
          </a:prstGeom>
          <a:noFill/>
        </p:spPr>
        <p:txBody>
          <a:bodyPr wrap="square" rtlCol="0">
            <a:spAutoFit/>
          </a:bodyPr>
          <a:lstStyle/>
          <a:p>
            <a:r>
              <a:rPr lang="en-IN" sz="3200" b="1" u="sng" dirty="0">
                <a:solidFill>
                  <a:schemeClr val="accent5">
                    <a:lumMod val="50000"/>
                  </a:schemeClr>
                </a:solidFill>
                <a:latin typeface="Footlight MT Light" panose="0204060206030A020304" pitchFamily="18" charset="0"/>
              </a:rPr>
              <a:t>DATA DRIFT- 2025, TRAFFIC DATA ANALYSIS</a:t>
            </a:r>
          </a:p>
        </p:txBody>
      </p:sp>
      <p:sp>
        <p:nvSpPr>
          <p:cNvPr id="30" name="Rectangle: Diagonal Corners Rounded 29">
            <a:extLst>
              <a:ext uri="{FF2B5EF4-FFF2-40B4-BE49-F238E27FC236}">
                <a16:creationId xmlns:a16="http://schemas.microsoft.com/office/drawing/2014/main" id="{A6E978F4-EE46-ACB6-D02A-D326DA80FB36}"/>
              </a:ext>
            </a:extLst>
          </p:cNvPr>
          <p:cNvSpPr/>
          <p:nvPr/>
        </p:nvSpPr>
        <p:spPr>
          <a:xfrm>
            <a:off x="7005151" y="537160"/>
            <a:ext cx="2363125" cy="1946948"/>
          </a:xfrm>
          <a:prstGeom prst="round2DiagRect">
            <a:avLst/>
          </a:prstGeom>
          <a:noFill/>
          <a:ln>
            <a:solidFill>
              <a:srgbClr val="002060"/>
            </a:solidFill>
          </a:ln>
          <a:effectLst>
            <a:glow rad="101600">
              <a:schemeClr val="accent5">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23B8C561-2788-40F3-F198-0574B12922E4}"/>
              </a:ext>
            </a:extLst>
          </p:cNvPr>
          <p:cNvSpPr/>
          <p:nvPr/>
        </p:nvSpPr>
        <p:spPr>
          <a:xfrm>
            <a:off x="9432705" y="2839475"/>
            <a:ext cx="2759295" cy="1946311"/>
          </a:xfrm>
          <a:prstGeom prst="rect">
            <a:avLst/>
          </a:prstGeom>
          <a:noFill/>
          <a:ln>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D04A71B4-A4B9-062F-6D63-FD9218EC99ED}"/>
              </a:ext>
            </a:extLst>
          </p:cNvPr>
          <p:cNvSpPr/>
          <p:nvPr/>
        </p:nvSpPr>
        <p:spPr>
          <a:xfrm>
            <a:off x="3513388" y="4776698"/>
            <a:ext cx="2011259" cy="1799685"/>
          </a:xfrm>
          <a:prstGeom prst="rect">
            <a:avLst/>
          </a:prstGeom>
          <a:noFill/>
          <a:ln>
            <a:solidFill>
              <a:schemeClr val="accent4">
                <a:lumMod val="50000"/>
              </a:schemeClr>
            </a:solidFill>
          </a:ln>
          <a:effectLst>
            <a:glow rad="228600">
              <a:schemeClr val="accent2">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3F676721-ABD7-9DFC-51C1-55B06138383C}"/>
              </a:ext>
            </a:extLst>
          </p:cNvPr>
          <p:cNvSpPr/>
          <p:nvPr/>
        </p:nvSpPr>
        <p:spPr>
          <a:xfrm>
            <a:off x="9296212" y="4823555"/>
            <a:ext cx="2895788" cy="1946311"/>
          </a:xfrm>
          <a:prstGeom prst="rect">
            <a:avLst/>
          </a:prstGeom>
          <a:no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940968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A09FF6-3D24-6B2D-9C12-EF5614887C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73" y="231820"/>
            <a:ext cx="5241701" cy="3708805"/>
          </a:xfrm>
          <a:prstGeom prst="rect">
            <a:avLst/>
          </a:prstGeom>
        </p:spPr>
      </p:pic>
      <p:sp>
        <p:nvSpPr>
          <p:cNvPr id="6" name="TextBox 5">
            <a:extLst>
              <a:ext uri="{FF2B5EF4-FFF2-40B4-BE49-F238E27FC236}">
                <a16:creationId xmlns:a16="http://schemas.microsoft.com/office/drawing/2014/main" id="{83C0894C-23F7-D7F5-9624-F88C6E63959D}"/>
              </a:ext>
            </a:extLst>
          </p:cNvPr>
          <p:cNvSpPr txBox="1"/>
          <p:nvPr/>
        </p:nvSpPr>
        <p:spPr>
          <a:xfrm>
            <a:off x="6023020" y="700027"/>
            <a:ext cx="5786907" cy="1569660"/>
          </a:xfrm>
          <a:prstGeom prst="rect">
            <a:avLst/>
          </a:prstGeom>
          <a:noFill/>
        </p:spPr>
        <p:txBody>
          <a:bodyPr wrap="square" rtlCol="0">
            <a:spAutoFit/>
          </a:bodyPr>
          <a:lstStyle/>
          <a:p>
            <a:r>
              <a:rPr lang="en-US" sz="3200" dirty="0">
                <a:latin typeface="Monotype Corsiva" panose="03010101010201010101" pitchFamily="66" charset="0"/>
              </a:rPr>
              <a:t>From the pie chart, we can see that human errors are the major causes of accidents.</a:t>
            </a:r>
            <a:endParaRPr lang="en-IN" sz="3200" dirty="0">
              <a:latin typeface="Monotype Corsiva" panose="03010101010201010101" pitchFamily="66" charset="0"/>
            </a:endParaRPr>
          </a:p>
        </p:txBody>
      </p:sp>
      <p:pic>
        <p:nvPicPr>
          <p:cNvPr id="9" name="Picture 8">
            <a:extLst>
              <a:ext uri="{FF2B5EF4-FFF2-40B4-BE49-F238E27FC236}">
                <a16:creationId xmlns:a16="http://schemas.microsoft.com/office/drawing/2014/main" id="{584CB734-0147-C27C-B27D-A5F4733338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2473" y="2699029"/>
            <a:ext cx="4559121" cy="4094059"/>
          </a:xfrm>
          <a:prstGeom prst="rect">
            <a:avLst/>
          </a:prstGeom>
        </p:spPr>
      </p:pic>
      <p:sp>
        <p:nvSpPr>
          <p:cNvPr id="11" name="TextBox 10">
            <a:extLst>
              <a:ext uri="{FF2B5EF4-FFF2-40B4-BE49-F238E27FC236}">
                <a16:creationId xmlns:a16="http://schemas.microsoft.com/office/drawing/2014/main" id="{7AEBC621-1E19-FEAA-A273-1808DCFAB8D6}"/>
              </a:ext>
            </a:extLst>
          </p:cNvPr>
          <p:cNvSpPr txBox="1"/>
          <p:nvPr/>
        </p:nvSpPr>
        <p:spPr>
          <a:xfrm>
            <a:off x="1091484" y="4422892"/>
            <a:ext cx="6098146" cy="1384995"/>
          </a:xfrm>
          <a:prstGeom prst="rect">
            <a:avLst/>
          </a:prstGeom>
          <a:noFill/>
        </p:spPr>
        <p:txBody>
          <a:bodyPr wrap="square">
            <a:spAutoFit/>
          </a:bodyPr>
          <a:lstStyle/>
          <a:p>
            <a:r>
              <a:rPr lang="en-US" sz="2800" dirty="0">
                <a:latin typeface="Monotype Corsiva" panose="03010101010201010101" pitchFamily="66" charset="0"/>
              </a:rPr>
              <a:t>From the pie chart, we can see that most accidents occur in rural areas, followed by urban areas.</a:t>
            </a:r>
            <a:endParaRPr lang="en-IN" sz="2800" dirty="0">
              <a:latin typeface="Monotype Corsiva" panose="03010101010201010101" pitchFamily="66" charset="0"/>
            </a:endParaRPr>
          </a:p>
        </p:txBody>
      </p:sp>
    </p:spTree>
    <p:extLst>
      <p:ext uri="{BB962C8B-B14F-4D97-AF65-F5344CB8AC3E}">
        <p14:creationId xmlns:p14="http://schemas.microsoft.com/office/powerpoint/2010/main" val="382049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32BAE40-CCF6-119C-0869-D74BA452EF64}"/>
              </a:ext>
            </a:extLst>
          </p:cNvPr>
          <p:cNvPicPr>
            <a:picLocks noChangeAspect="1"/>
          </p:cNvPicPr>
          <p:nvPr/>
        </p:nvPicPr>
        <p:blipFill>
          <a:blip r:embed="rId2"/>
          <a:stretch>
            <a:fillRect/>
          </a:stretch>
        </p:blipFill>
        <p:spPr>
          <a:xfrm>
            <a:off x="2537137" y="1120462"/>
            <a:ext cx="6763747" cy="4239030"/>
          </a:xfrm>
          <a:prstGeom prst="rect">
            <a:avLst/>
          </a:prstGeom>
        </p:spPr>
      </p:pic>
      <p:sp>
        <p:nvSpPr>
          <p:cNvPr id="4" name="TextBox 3">
            <a:extLst>
              <a:ext uri="{FF2B5EF4-FFF2-40B4-BE49-F238E27FC236}">
                <a16:creationId xmlns:a16="http://schemas.microsoft.com/office/drawing/2014/main" id="{F3CDFE62-B741-418B-5F85-E8C0A1AB916C}"/>
              </a:ext>
            </a:extLst>
          </p:cNvPr>
          <p:cNvSpPr txBox="1"/>
          <p:nvPr/>
        </p:nvSpPr>
        <p:spPr>
          <a:xfrm>
            <a:off x="103031" y="244699"/>
            <a:ext cx="11088710" cy="769441"/>
          </a:xfrm>
          <a:prstGeom prst="rect">
            <a:avLst/>
          </a:prstGeom>
          <a:noFill/>
        </p:spPr>
        <p:txBody>
          <a:bodyPr wrap="square" rtlCol="0">
            <a:spAutoFit/>
          </a:bodyPr>
          <a:lstStyle/>
          <a:p>
            <a:r>
              <a:rPr lang="en-US" sz="4400" dirty="0">
                <a:latin typeface="Monotype Corsiva" panose="03010101010201010101" pitchFamily="66" charset="0"/>
              </a:rPr>
              <a:t>How Surface Conditions affect Accident Severity</a:t>
            </a:r>
            <a:endParaRPr lang="en-IN" sz="4400" dirty="0">
              <a:latin typeface="Monotype Corsiva" panose="03010101010201010101" pitchFamily="66" charset="0"/>
            </a:endParaRPr>
          </a:p>
        </p:txBody>
      </p:sp>
      <p:sp>
        <p:nvSpPr>
          <p:cNvPr id="5" name="TextBox 4">
            <a:extLst>
              <a:ext uri="{FF2B5EF4-FFF2-40B4-BE49-F238E27FC236}">
                <a16:creationId xmlns:a16="http://schemas.microsoft.com/office/drawing/2014/main" id="{547D8C3E-9277-7B2F-BED0-A4162C810EE4}"/>
              </a:ext>
            </a:extLst>
          </p:cNvPr>
          <p:cNvSpPr txBox="1"/>
          <p:nvPr/>
        </p:nvSpPr>
        <p:spPr>
          <a:xfrm>
            <a:off x="553791" y="5465814"/>
            <a:ext cx="11487955" cy="954107"/>
          </a:xfrm>
          <a:prstGeom prst="rect">
            <a:avLst/>
          </a:prstGeom>
          <a:noFill/>
        </p:spPr>
        <p:txBody>
          <a:bodyPr wrap="square" rtlCol="0">
            <a:spAutoFit/>
          </a:bodyPr>
          <a:lstStyle/>
          <a:p>
            <a:r>
              <a:rPr lang="en-US" sz="2800" dirty="0">
                <a:latin typeface="Monotype Corsiva" panose="03010101010201010101" pitchFamily="66" charset="0"/>
              </a:rPr>
              <a:t>From this bar graph we can see that dry surface conditions cause the greatest number of Serious accidents</a:t>
            </a:r>
            <a:endParaRPr lang="en-IN" sz="2800" dirty="0">
              <a:latin typeface="Monotype Corsiva" panose="03010101010201010101" pitchFamily="66" charset="0"/>
            </a:endParaRPr>
          </a:p>
        </p:txBody>
      </p:sp>
    </p:spTree>
    <p:extLst>
      <p:ext uri="{BB962C8B-B14F-4D97-AF65-F5344CB8AC3E}">
        <p14:creationId xmlns:p14="http://schemas.microsoft.com/office/powerpoint/2010/main" val="222275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BD492C-3408-65A7-E612-A8CCBBAFA21A}"/>
              </a:ext>
            </a:extLst>
          </p:cNvPr>
          <p:cNvPicPr>
            <a:picLocks noChangeAspect="1"/>
          </p:cNvPicPr>
          <p:nvPr/>
        </p:nvPicPr>
        <p:blipFill>
          <a:blip r:embed="rId2"/>
          <a:stretch>
            <a:fillRect/>
          </a:stretch>
        </p:blipFill>
        <p:spPr>
          <a:xfrm>
            <a:off x="1" y="108420"/>
            <a:ext cx="5551292" cy="3124177"/>
          </a:xfrm>
          <a:prstGeom prst="rect">
            <a:avLst/>
          </a:prstGeom>
        </p:spPr>
      </p:pic>
      <p:sp>
        <p:nvSpPr>
          <p:cNvPr id="4" name="TextBox 3">
            <a:extLst>
              <a:ext uri="{FF2B5EF4-FFF2-40B4-BE49-F238E27FC236}">
                <a16:creationId xmlns:a16="http://schemas.microsoft.com/office/drawing/2014/main" id="{73423E7F-A1E0-756F-E488-561E6093BFEC}"/>
              </a:ext>
            </a:extLst>
          </p:cNvPr>
          <p:cNvSpPr txBox="1"/>
          <p:nvPr/>
        </p:nvSpPr>
        <p:spPr>
          <a:xfrm>
            <a:off x="6096001" y="528034"/>
            <a:ext cx="5551292" cy="1815882"/>
          </a:xfrm>
          <a:prstGeom prst="rect">
            <a:avLst/>
          </a:prstGeom>
          <a:noFill/>
        </p:spPr>
        <p:txBody>
          <a:bodyPr wrap="square" rtlCol="0">
            <a:spAutoFit/>
          </a:bodyPr>
          <a:lstStyle/>
          <a:p>
            <a:r>
              <a:rPr lang="en-US" sz="2800" dirty="0">
                <a:latin typeface="Monotype Corsiva" panose="03010101010201010101" pitchFamily="66" charset="0"/>
              </a:rPr>
              <a:t>Graph showing monthly casualties from 2021 to 2023.</a:t>
            </a:r>
          </a:p>
          <a:p>
            <a:r>
              <a:rPr lang="en-US" sz="2800" dirty="0">
                <a:latin typeface="Monotype Corsiva" panose="03010101010201010101" pitchFamily="66" charset="0"/>
              </a:rPr>
              <a:t>June had the least number of casualties across the years.</a:t>
            </a:r>
            <a:endParaRPr lang="en-IN" sz="2800" dirty="0">
              <a:latin typeface="Monotype Corsiva" panose="03010101010201010101" pitchFamily="66" charset="0"/>
            </a:endParaRPr>
          </a:p>
        </p:txBody>
      </p:sp>
      <p:pic>
        <p:nvPicPr>
          <p:cNvPr id="9" name="Picture 8">
            <a:extLst>
              <a:ext uri="{FF2B5EF4-FFF2-40B4-BE49-F238E27FC236}">
                <a16:creationId xmlns:a16="http://schemas.microsoft.com/office/drawing/2014/main" id="{A8A22B8B-708F-0771-106E-FA91C757AEF1}"/>
              </a:ext>
            </a:extLst>
          </p:cNvPr>
          <p:cNvPicPr>
            <a:picLocks noChangeAspect="1"/>
          </p:cNvPicPr>
          <p:nvPr/>
        </p:nvPicPr>
        <p:blipFill>
          <a:blip r:embed="rId3"/>
          <a:stretch>
            <a:fillRect/>
          </a:stretch>
        </p:blipFill>
        <p:spPr>
          <a:xfrm>
            <a:off x="5804859" y="3090929"/>
            <a:ext cx="6071993" cy="3620014"/>
          </a:xfrm>
          <a:prstGeom prst="rect">
            <a:avLst/>
          </a:prstGeom>
        </p:spPr>
      </p:pic>
      <p:sp>
        <p:nvSpPr>
          <p:cNvPr id="10" name="TextBox 9">
            <a:extLst>
              <a:ext uri="{FF2B5EF4-FFF2-40B4-BE49-F238E27FC236}">
                <a16:creationId xmlns:a16="http://schemas.microsoft.com/office/drawing/2014/main" id="{C62833D7-FB72-34C4-7A5F-D589CDF6767D}"/>
              </a:ext>
            </a:extLst>
          </p:cNvPr>
          <p:cNvSpPr txBox="1"/>
          <p:nvPr/>
        </p:nvSpPr>
        <p:spPr>
          <a:xfrm>
            <a:off x="785611" y="3631842"/>
            <a:ext cx="4559121" cy="2062103"/>
          </a:xfrm>
          <a:prstGeom prst="rect">
            <a:avLst/>
          </a:prstGeom>
          <a:noFill/>
        </p:spPr>
        <p:txBody>
          <a:bodyPr wrap="square" rtlCol="0">
            <a:spAutoFit/>
          </a:bodyPr>
          <a:lstStyle/>
          <a:p>
            <a:r>
              <a:rPr lang="en-US" sz="3200" dirty="0">
                <a:latin typeface="Monotype Corsiva" panose="03010101010201010101" pitchFamily="66" charset="0"/>
              </a:rPr>
              <a:t>The graph shows that the greatest number of accidents occur during nights on Highways and Expressways</a:t>
            </a:r>
            <a:endParaRPr lang="en-IN" sz="3200" dirty="0">
              <a:latin typeface="Monotype Corsiva" panose="03010101010201010101" pitchFamily="66" charset="0"/>
            </a:endParaRPr>
          </a:p>
        </p:txBody>
      </p:sp>
    </p:spTree>
    <p:extLst>
      <p:ext uri="{BB962C8B-B14F-4D97-AF65-F5344CB8AC3E}">
        <p14:creationId xmlns:p14="http://schemas.microsoft.com/office/powerpoint/2010/main" val="3396452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A1AA6D-EC60-3FA5-C944-D1717C0C8669}"/>
              </a:ext>
            </a:extLst>
          </p:cNvPr>
          <p:cNvPicPr>
            <a:picLocks noChangeAspect="1"/>
          </p:cNvPicPr>
          <p:nvPr/>
        </p:nvPicPr>
        <p:blipFill>
          <a:blip r:embed="rId2"/>
          <a:stretch>
            <a:fillRect/>
          </a:stretch>
        </p:blipFill>
        <p:spPr>
          <a:xfrm>
            <a:off x="144716" y="157766"/>
            <a:ext cx="5622433" cy="3271234"/>
          </a:xfrm>
          <a:prstGeom prst="rect">
            <a:avLst/>
          </a:prstGeom>
        </p:spPr>
      </p:pic>
      <p:sp>
        <p:nvSpPr>
          <p:cNvPr id="5" name="TextBox 4">
            <a:extLst>
              <a:ext uri="{FF2B5EF4-FFF2-40B4-BE49-F238E27FC236}">
                <a16:creationId xmlns:a16="http://schemas.microsoft.com/office/drawing/2014/main" id="{3032008B-FB62-8431-5E7E-08E04B4E8826}"/>
              </a:ext>
            </a:extLst>
          </p:cNvPr>
          <p:cNvSpPr txBox="1"/>
          <p:nvPr/>
        </p:nvSpPr>
        <p:spPr>
          <a:xfrm>
            <a:off x="5767149" y="430248"/>
            <a:ext cx="5622433" cy="1569660"/>
          </a:xfrm>
          <a:prstGeom prst="rect">
            <a:avLst/>
          </a:prstGeom>
          <a:noFill/>
        </p:spPr>
        <p:txBody>
          <a:bodyPr wrap="square">
            <a:spAutoFit/>
          </a:bodyPr>
          <a:lstStyle/>
          <a:p>
            <a:r>
              <a:rPr lang="en-US" sz="3200" dirty="0">
                <a:latin typeface="Monotype Corsiva" panose="03010101010201010101" pitchFamily="66" charset="0"/>
              </a:rPr>
              <a:t>The graph shows that the greatest number of accidents take place on bitumen roads. </a:t>
            </a:r>
          </a:p>
        </p:txBody>
      </p:sp>
      <p:pic>
        <p:nvPicPr>
          <p:cNvPr id="10" name="Picture 9">
            <a:extLst>
              <a:ext uri="{FF2B5EF4-FFF2-40B4-BE49-F238E27FC236}">
                <a16:creationId xmlns:a16="http://schemas.microsoft.com/office/drawing/2014/main" id="{B08F7A06-1E80-640F-E14B-BCBAEB53CD11}"/>
              </a:ext>
            </a:extLst>
          </p:cNvPr>
          <p:cNvPicPr>
            <a:picLocks noChangeAspect="1"/>
          </p:cNvPicPr>
          <p:nvPr/>
        </p:nvPicPr>
        <p:blipFill>
          <a:blip r:embed="rId3"/>
          <a:stretch>
            <a:fillRect/>
          </a:stretch>
        </p:blipFill>
        <p:spPr>
          <a:xfrm>
            <a:off x="5759856" y="3090930"/>
            <a:ext cx="6287427" cy="3667666"/>
          </a:xfrm>
          <a:prstGeom prst="rect">
            <a:avLst/>
          </a:prstGeom>
        </p:spPr>
      </p:pic>
      <p:sp>
        <p:nvSpPr>
          <p:cNvPr id="11" name="TextBox 10">
            <a:extLst>
              <a:ext uri="{FF2B5EF4-FFF2-40B4-BE49-F238E27FC236}">
                <a16:creationId xmlns:a16="http://schemas.microsoft.com/office/drawing/2014/main" id="{38A7C335-F3A0-BF92-EC65-98DD23C4CFE9}"/>
              </a:ext>
            </a:extLst>
          </p:cNvPr>
          <p:cNvSpPr txBox="1"/>
          <p:nvPr/>
        </p:nvSpPr>
        <p:spPr>
          <a:xfrm>
            <a:off x="862885" y="3928056"/>
            <a:ext cx="4904264" cy="1384995"/>
          </a:xfrm>
          <a:prstGeom prst="rect">
            <a:avLst/>
          </a:prstGeom>
          <a:noFill/>
        </p:spPr>
        <p:txBody>
          <a:bodyPr wrap="square" rtlCol="0">
            <a:spAutoFit/>
          </a:bodyPr>
          <a:lstStyle/>
          <a:p>
            <a:r>
              <a:rPr lang="en-US" sz="2800" dirty="0">
                <a:latin typeface="Monotype Corsiva" panose="03010101010201010101" pitchFamily="66" charset="0"/>
              </a:rPr>
              <a:t>The graph shows that the greatest number of accidents take place in Clear Weather Conditions</a:t>
            </a:r>
            <a:endParaRPr lang="en-IN" sz="2800" dirty="0">
              <a:latin typeface="Monotype Corsiva" panose="03010101010201010101" pitchFamily="66" charset="0"/>
            </a:endParaRPr>
          </a:p>
        </p:txBody>
      </p:sp>
    </p:spTree>
    <p:extLst>
      <p:ext uri="{BB962C8B-B14F-4D97-AF65-F5344CB8AC3E}">
        <p14:creationId xmlns:p14="http://schemas.microsoft.com/office/powerpoint/2010/main" val="4071596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B2898-A15E-0859-74F9-D356DC37820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809D007-06CA-2FCC-CB04-0D3A3B458595}"/>
              </a:ext>
            </a:extLst>
          </p:cNvPr>
          <p:cNvSpPr txBox="1"/>
          <p:nvPr/>
        </p:nvSpPr>
        <p:spPr>
          <a:xfrm>
            <a:off x="4288665" y="115910"/>
            <a:ext cx="3412902" cy="830997"/>
          </a:xfrm>
          <a:prstGeom prst="rect">
            <a:avLst/>
          </a:prstGeom>
          <a:noFill/>
        </p:spPr>
        <p:txBody>
          <a:bodyPr wrap="square" rtlCol="0">
            <a:spAutoFit/>
          </a:bodyPr>
          <a:lstStyle/>
          <a:p>
            <a:pPr algn="ctr"/>
            <a:r>
              <a:rPr lang="en-US" sz="4800" dirty="0">
                <a:latin typeface="Monotype Corsiva" panose="03010101010201010101" pitchFamily="66" charset="0"/>
              </a:rPr>
              <a:t>Conclusion</a:t>
            </a:r>
            <a:endParaRPr lang="en-IN" sz="4800" dirty="0">
              <a:latin typeface="Monotype Corsiva" panose="03010101010201010101" pitchFamily="66" charset="0"/>
            </a:endParaRPr>
          </a:p>
        </p:txBody>
      </p:sp>
      <p:sp>
        <p:nvSpPr>
          <p:cNvPr id="3" name="TextBox 2">
            <a:extLst>
              <a:ext uri="{FF2B5EF4-FFF2-40B4-BE49-F238E27FC236}">
                <a16:creationId xmlns:a16="http://schemas.microsoft.com/office/drawing/2014/main" id="{03C9F2AD-7E37-C88A-D18A-E4E17F9C1991}"/>
              </a:ext>
            </a:extLst>
          </p:cNvPr>
          <p:cNvSpPr txBox="1"/>
          <p:nvPr/>
        </p:nvSpPr>
        <p:spPr>
          <a:xfrm>
            <a:off x="399245" y="1390918"/>
            <a:ext cx="10689465" cy="5078313"/>
          </a:xfrm>
          <a:prstGeom prst="rect">
            <a:avLst/>
          </a:prstGeom>
          <a:noFill/>
        </p:spPr>
        <p:txBody>
          <a:bodyPr wrap="square" rtlCol="0">
            <a:spAutoFit/>
          </a:bodyPr>
          <a:lstStyle/>
          <a:p>
            <a:r>
              <a:rPr lang="en-US" dirty="0"/>
              <a:t>The analysis of the traffic dataset reveals several critical insights into accident patterns within Bangalore city and district. It has been observed that the majority of accidents occur on bitumen (asphalt) surfaces and dual-lane roads, particularly during the night hours. Despite clear weather conditions, a high number of accidents continue to take place, indicating that external environmental factors are not the primary contributors.</a:t>
            </a:r>
          </a:p>
          <a:p>
            <a:endParaRPr lang="en-US" dirty="0"/>
          </a:p>
          <a:p>
            <a:r>
              <a:rPr lang="en-US" dirty="0"/>
              <a:t>A significant proportion of these accidents are found to be of serious severity, and in most cases, the leading cause is human error—including speeding, distracted driving, and violation of traffic rules. This highlights the urgent need for interventions focused not only on infrastructure but also on driver behavior and road safety awareness.</a:t>
            </a:r>
          </a:p>
          <a:p>
            <a:endParaRPr lang="en-US" dirty="0"/>
          </a:p>
          <a:p>
            <a:pPr marL="342900" indent="-342900">
              <a:buAutoNum type="arabicPeriod"/>
            </a:pPr>
            <a:r>
              <a:rPr lang="en-US" dirty="0"/>
              <a:t>Enhanced Night-Time Monitoring    - Install more high-intensity street lighting and reflective road signs on dual-lane and bitumen roads.   - Use CCTV surveillance and smart sensors to detect erratic driving during night hours.</a:t>
            </a:r>
          </a:p>
          <a:p>
            <a:pPr marL="342900" indent="-342900">
              <a:buAutoNum type="arabicPeriod"/>
            </a:pPr>
            <a:r>
              <a:rPr lang="en-US" dirty="0"/>
              <a:t>Strict Enforcement of Traffic Laws  - Increase the frequency of traffic patrols, especially during late hours.   - Implement automated speed enforcement systems in accident-prone zones.</a:t>
            </a:r>
          </a:p>
          <a:p>
            <a:pPr marL="342900" indent="-342900">
              <a:buAutoNum type="arabicPeriod"/>
            </a:pPr>
            <a:r>
              <a:rPr lang="en-US" dirty="0"/>
              <a:t>Public Awareness and Education     - Launch city-wide road safety campaigns focusing on responsible driving, especially targeting youth and commercial drivers.   - Make defensive driving training a requirement for license renewals.</a:t>
            </a:r>
          </a:p>
        </p:txBody>
      </p:sp>
    </p:spTree>
    <p:extLst>
      <p:ext uri="{BB962C8B-B14F-4D97-AF65-F5344CB8AC3E}">
        <p14:creationId xmlns:p14="http://schemas.microsoft.com/office/powerpoint/2010/main" val="1703298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271ADA-99D6-9017-8F4F-486A94523AA5}"/>
              </a:ext>
            </a:extLst>
          </p:cNvPr>
          <p:cNvSpPr txBox="1"/>
          <p:nvPr/>
        </p:nvSpPr>
        <p:spPr>
          <a:xfrm>
            <a:off x="460419" y="503941"/>
            <a:ext cx="11297991" cy="1477328"/>
          </a:xfrm>
          <a:prstGeom prst="rect">
            <a:avLst/>
          </a:prstGeom>
          <a:noFill/>
        </p:spPr>
        <p:txBody>
          <a:bodyPr wrap="square">
            <a:spAutoFit/>
          </a:bodyPr>
          <a:lstStyle/>
          <a:p>
            <a:pPr algn="just"/>
            <a:r>
              <a:rPr lang="en-US" dirty="0"/>
              <a:t>4.     Infrastructure Improvements    - Add median barriers and rumble strips on dual-lane roads to prevent head-on       collisions and alert sleepy drivers.   - Improve lane markings and signboards, especially in poorly lit or congested areas.</a:t>
            </a:r>
          </a:p>
          <a:p>
            <a:pPr algn="just"/>
            <a:r>
              <a:rPr lang="en-US" dirty="0"/>
              <a:t>5.      Data-Driven Safety Planning    - Continuously update accident data and use heatmaps and predictive analytics to identify new high-risk zones.   - Work with urban planning and traffic engineering teams to redesign roads where frequent accidents occur.</a:t>
            </a:r>
            <a:endParaRPr lang="en-IN" dirty="0"/>
          </a:p>
        </p:txBody>
      </p:sp>
    </p:spTree>
    <p:extLst>
      <p:ext uri="{BB962C8B-B14F-4D97-AF65-F5344CB8AC3E}">
        <p14:creationId xmlns:p14="http://schemas.microsoft.com/office/powerpoint/2010/main" val="3839123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694</Words>
  <Application>Microsoft Office PowerPoint</Application>
  <PresentationFormat>Widescreen</PresentationFormat>
  <Paragraphs>31</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Arial</vt:lpstr>
      <vt:lpstr>Arial Black</vt:lpstr>
      <vt:lpstr>Calibri</vt:lpstr>
      <vt:lpstr>Calibri Light</vt:lpstr>
      <vt:lpstr>Footlight MT Light</vt:lpstr>
      <vt:lpstr>Monotype Corsiva</vt:lpstr>
      <vt:lpstr>Office Theme</vt:lpstr>
      <vt:lpstr>Waze Wizards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Ruchi Sengupta</dc:creator>
  <cp:lastModifiedBy>Aranyi Sinha</cp:lastModifiedBy>
  <cp:revision>6</cp:revision>
  <dcterms:created xsi:type="dcterms:W3CDTF">2025-04-20T08:58:39Z</dcterms:created>
  <dcterms:modified xsi:type="dcterms:W3CDTF">2025-04-20T10:51:28Z</dcterms:modified>
</cp:coreProperties>
</file>