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Atkinson Hyperlegibl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15FF40-F182-4427-BB36-6B9ACBA7271F}">
  <a:tblStyle styleId="{6D15FF40-F182-4427-BB36-6B9ACBA727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tkinsonHyperlegible-bold.fntdata"/><Relationship Id="rId30" Type="http://schemas.openxmlformats.org/officeDocument/2006/relationships/font" Target="fonts/AtkinsonHyperlegible-regular.fntdata"/><Relationship Id="rId11" Type="http://schemas.openxmlformats.org/officeDocument/2006/relationships/slide" Target="slides/slide5.xml"/><Relationship Id="rId33" Type="http://schemas.openxmlformats.org/officeDocument/2006/relationships/font" Target="fonts/AtkinsonHyperlegible-boldItalic.fntdata"/><Relationship Id="rId10" Type="http://schemas.openxmlformats.org/officeDocument/2006/relationships/slide" Target="slides/slide4.xml"/><Relationship Id="rId32" Type="http://schemas.openxmlformats.org/officeDocument/2006/relationships/font" Target="fonts/AtkinsonHyperlegible-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d517c95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d517c95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d517c957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d517c957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 1. ML algorithms expect features to be low-level values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d517c95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d517c95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d517c96d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d517c96d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Sonam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d517c95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d517c95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d517c96d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d517c96d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d517c96d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d517c96d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d517c96d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d517c96d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Sonam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51f97360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f51f97360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Sonam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d517c96d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d517c96d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Sonam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51f9736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51f9736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d517c96d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d517c96d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d517c96d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d517c96d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d517c9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d517c9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d517c95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d517c95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d517c9a0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d517c9a0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d517c95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d517c95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Hassan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96837c5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96837c5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tkinson Hyperlegible"/>
              <a:buNone/>
              <a:defRPr sz="4500">
                <a:latin typeface="Atkinson Hyperlegible"/>
                <a:ea typeface="Atkinson Hyperlegible"/>
                <a:cs typeface="Atkinson Hyperlegible"/>
                <a:sym typeface="Atkinson Hyperlegibl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 name="Google Shape;13;p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Font typeface="Atkinson Hyperlegible"/>
              <a:buNone/>
              <a:defRPr sz="1800">
                <a:latin typeface="Atkinson Hyperlegible"/>
                <a:ea typeface="Atkinson Hyperlegible"/>
                <a:cs typeface="Atkinson Hyperlegible"/>
                <a:sym typeface="Atkinson Hyperlegible"/>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1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3"/>
          <p:cNvGrpSpPr/>
          <p:nvPr/>
        </p:nvGrpSpPr>
        <p:grpSpPr>
          <a:xfrm>
            <a:off x="830392" y="1191256"/>
            <a:ext cx="745763" cy="45826"/>
            <a:chOff x="4580561" y="2589004"/>
            <a:chExt cx="1064464" cy="25200"/>
          </a:xfrm>
        </p:grpSpPr>
        <p:sp>
          <p:nvSpPr>
            <p:cNvPr id="83" name="Google Shape;83;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3"/>
          <p:cNvSpPr txBox="1"/>
          <p:nvPr>
            <p:ph type="title"/>
          </p:nvPr>
        </p:nvSpPr>
        <p:spPr>
          <a:xfrm>
            <a:off x="730000" y="1318650"/>
            <a:ext cx="3300900" cy="1687200"/>
          </a:xfrm>
          <a:prstGeom prst="rect">
            <a:avLst/>
          </a:prstGeom>
        </p:spPr>
        <p:txBody>
          <a:bodyPr anchorCtr="0" anchor="ctr" bIns="34275" lIns="68575" spcFirstLastPara="1" rIns="68575" wrap="square" tIns="34275">
            <a:normAutofit/>
          </a:bodyPr>
          <a:lstStyle>
            <a:lvl1pPr lvl="0" rtl="0">
              <a:spcBef>
                <a:spcPts val="0"/>
              </a:spcBef>
              <a:spcAft>
                <a:spcPts val="0"/>
              </a:spcAft>
              <a:buSzPts val="2600"/>
              <a:buFont typeface="Atkinson Hyperlegible"/>
              <a:buNone/>
              <a:defRPr sz="2600">
                <a:latin typeface="Atkinson Hyperlegible"/>
                <a:ea typeface="Atkinson Hyperlegible"/>
                <a:cs typeface="Atkinson Hyperlegible"/>
                <a:sym typeface="Atkinson Hyperlegible"/>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86" name="Google Shape;86;p13"/>
          <p:cNvSpPr txBox="1"/>
          <p:nvPr>
            <p:ph idx="1" type="subTitle"/>
          </p:nvPr>
        </p:nvSpPr>
        <p:spPr>
          <a:xfrm>
            <a:off x="724950" y="3161525"/>
            <a:ext cx="3300900" cy="759000"/>
          </a:xfrm>
          <a:prstGeom prst="rect">
            <a:avLst/>
          </a:prstGeom>
        </p:spPr>
        <p:txBody>
          <a:bodyPr anchorCtr="0" anchor="t" bIns="34275" lIns="68575" spcFirstLastPara="1" rIns="68575" wrap="square" tIns="34275">
            <a:normAutofit/>
          </a:bodyPr>
          <a:lstStyle>
            <a:lvl1pPr lvl="0" rtl="0">
              <a:lnSpc>
                <a:spcPct val="100000"/>
              </a:lnSpc>
              <a:spcBef>
                <a:spcPts val="800"/>
              </a:spcBef>
              <a:spcAft>
                <a:spcPts val="0"/>
              </a:spcAft>
              <a:buSzPts val="1600"/>
              <a:buFont typeface="Atkinson Hyperlegible"/>
              <a:buNone/>
              <a:defRPr sz="1600">
                <a:latin typeface="Atkinson Hyperlegible"/>
                <a:ea typeface="Atkinson Hyperlegible"/>
                <a:cs typeface="Atkinson Hyperlegible"/>
                <a:sym typeface="Atkinson Hyperlegible"/>
              </a:defRPr>
            </a:lvl1pPr>
            <a:lvl2pPr lvl="1" rtl="0">
              <a:lnSpc>
                <a:spcPct val="100000"/>
              </a:lnSpc>
              <a:spcBef>
                <a:spcPts val="400"/>
              </a:spcBef>
              <a:spcAft>
                <a:spcPts val="0"/>
              </a:spcAft>
              <a:buSzPts val="1600"/>
              <a:buNone/>
              <a:defRPr sz="1600"/>
            </a:lvl2pPr>
            <a:lvl3pPr lvl="2" rtl="0">
              <a:lnSpc>
                <a:spcPct val="100000"/>
              </a:lnSpc>
              <a:spcBef>
                <a:spcPts val="400"/>
              </a:spcBef>
              <a:spcAft>
                <a:spcPts val="0"/>
              </a:spcAft>
              <a:buSzPts val="1600"/>
              <a:buNone/>
              <a:defRPr sz="1600"/>
            </a:lvl3pPr>
            <a:lvl4pPr lvl="3" rtl="0">
              <a:lnSpc>
                <a:spcPct val="100000"/>
              </a:lnSpc>
              <a:spcBef>
                <a:spcPts val="400"/>
              </a:spcBef>
              <a:spcAft>
                <a:spcPts val="0"/>
              </a:spcAft>
              <a:buSzPts val="1600"/>
              <a:buNone/>
              <a:defRPr sz="1600"/>
            </a:lvl4pPr>
            <a:lvl5pPr lvl="4" rtl="0">
              <a:lnSpc>
                <a:spcPct val="100000"/>
              </a:lnSpc>
              <a:spcBef>
                <a:spcPts val="400"/>
              </a:spcBef>
              <a:spcAft>
                <a:spcPts val="0"/>
              </a:spcAft>
              <a:buSzPts val="1600"/>
              <a:buNone/>
              <a:defRPr sz="1600"/>
            </a:lvl5pPr>
            <a:lvl6pPr lvl="5" rtl="0">
              <a:lnSpc>
                <a:spcPct val="100000"/>
              </a:lnSpc>
              <a:spcBef>
                <a:spcPts val="400"/>
              </a:spcBef>
              <a:spcAft>
                <a:spcPts val="0"/>
              </a:spcAft>
              <a:buSzPts val="1600"/>
              <a:buNone/>
              <a:defRPr sz="1600"/>
            </a:lvl6pPr>
            <a:lvl7pPr lvl="6" rtl="0">
              <a:lnSpc>
                <a:spcPct val="100000"/>
              </a:lnSpc>
              <a:spcBef>
                <a:spcPts val="400"/>
              </a:spcBef>
              <a:spcAft>
                <a:spcPts val="0"/>
              </a:spcAft>
              <a:buSzPts val="1600"/>
              <a:buNone/>
              <a:defRPr sz="1600"/>
            </a:lvl7pPr>
            <a:lvl8pPr lvl="7" rtl="0">
              <a:lnSpc>
                <a:spcPct val="100000"/>
              </a:lnSpc>
              <a:spcBef>
                <a:spcPts val="400"/>
              </a:spcBef>
              <a:spcAft>
                <a:spcPts val="0"/>
              </a:spcAft>
              <a:buSzPts val="1600"/>
              <a:buNone/>
              <a:defRPr sz="1600"/>
            </a:lvl8pPr>
            <a:lvl9pPr lvl="8" rtl="0">
              <a:lnSpc>
                <a:spcPct val="100000"/>
              </a:lnSpc>
              <a:spcBef>
                <a:spcPts val="400"/>
              </a:spcBef>
              <a:spcAft>
                <a:spcPts val="0"/>
              </a:spcAft>
              <a:buSzPts val="1600"/>
              <a:buNone/>
              <a:defRPr sz="1600"/>
            </a:lvl9pPr>
          </a:lstStyle>
          <a:p/>
        </p:txBody>
      </p:sp>
      <p:sp>
        <p:nvSpPr>
          <p:cNvPr id="87" name="Google Shape;87;p13"/>
          <p:cNvSpPr txBox="1"/>
          <p:nvPr>
            <p:ph idx="2" type="body"/>
          </p:nvPr>
        </p:nvSpPr>
        <p:spPr>
          <a:xfrm>
            <a:off x="5174225" y="1352625"/>
            <a:ext cx="3374400" cy="30255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Font typeface="Atkinson Hyperlegible"/>
              <a:buChar char="•"/>
              <a:defRPr>
                <a:latin typeface="Atkinson Hyperlegible"/>
                <a:ea typeface="Atkinson Hyperlegible"/>
                <a:cs typeface="Atkinson Hyperlegible"/>
                <a:sym typeface="Atkinson Hyperlegible"/>
              </a:defRPr>
            </a:lvl1pPr>
            <a:lvl2pPr indent="-342900" lvl="1" marL="914400" rtl="0">
              <a:spcBef>
                <a:spcPts val="400"/>
              </a:spcBef>
              <a:spcAft>
                <a:spcPts val="0"/>
              </a:spcAft>
              <a:buSzPts val="1800"/>
              <a:buFont typeface="Atkinson Hyperlegible"/>
              <a:buChar char="•"/>
              <a:defRPr>
                <a:latin typeface="Atkinson Hyperlegible"/>
                <a:ea typeface="Atkinson Hyperlegible"/>
                <a:cs typeface="Atkinson Hyperlegible"/>
                <a:sym typeface="Atkinson Hyperlegible"/>
              </a:defRPr>
            </a:lvl2pPr>
            <a:lvl3pPr indent="-323850" lvl="2" marL="1371600" rtl="0">
              <a:spcBef>
                <a:spcPts val="400"/>
              </a:spcBef>
              <a:spcAft>
                <a:spcPts val="0"/>
              </a:spcAft>
              <a:buSzPts val="1500"/>
              <a:buFont typeface="Atkinson Hyperlegible"/>
              <a:buChar char="•"/>
              <a:defRPr>
                <a:latin typeface="Atkinson Hyperlegible"/>
                <a:ea typeface="Atkinson Hyperlegible"/>
                <a:cs typeface="Atkinson Hyperlegible"/>
                <a:sym typeface="Atkinson Hyperlegible"/>
              </a:defRPr>
            </a:lvl3pPr>
            <a:lvl4pPr indent="-317500" lvl="3" marL="1828800" rtl="0">
              <a:spcBef>
                <a:spcPts val="400"/>
              </a:spcBef>
              <a:spcAft>
                <a:spcPts val="0"/>
              </a:spcAft>
              <a:buSzPts val="1400"/>
              <a:buFont typeface="Atkinson Hyperlegible"/>
              <a:buChar char="•"/>
              <a:defRPr>
                <a:latin typeface="Atkinson Hyperlegible"/>
                <a:ea typeface="Atkinson Hyperlegible"/>
                <a:cs typeface="Atkinson Hyperlegible"/>
                <a:sym typeface="Atkinson Hyperlegible"/>
              </a:defRPr>
            </a:lvl4pPr>
            <a:lvl5pPr indent="-317500" lvl="4" marL="2286000" rtl="0">
              <a:spcBef>
                <a:spcPts val="400"/>
              </a:spcBef>
              <a:spcAft>
                <a:spcPts val="0"/>
              </a:spcAft>
              <a:buSzPts val="1400"/>
              <a:buFont typeface="Atkinson Hyperlegible"/>
              <a:buChar char="•"/>
              <a:defRPr>
                <a:latin typeface="Atkinson Hyperlegible"/>
                <a:ea typeface="Atkinson Hyperlegible"/>
                <a:cs typeface="Atkinson Hyperlegible"/>
                <a:sym typeface="Atkinson Hyperlegible"/>
              </a:defRPr>
            </a:lvl5pPr>
            <a:lvl6pPr indent="-317500" lvl="5" marL="2743200" rtl="0">
              <a:spcBef>
                <a:spcPts val="400"/>
              </a:spcBef>
              <a:spcAft>
                <a:spcPts val="0"/>
              </a:spcAft>
              <a:buSzPts val="1400"/>
              <a:buFont typeface="Atkinson Hyperlegible"/>
              <a:buChar char="•"/>
              <a:defRPr>
                <a:latin typeface="Atkinson Hyperlegible"/>
                <a:ea typeface="Atkinson Hyperlegible"/>
                <a:cs typeface="Atkinson Hyperlegible"/>
                <a:sym typeface="Atkinson Hyperlegible"/>
              </a:defRPr>
            </a:lvl6pPr>
            <a:lvl7pPr indent="-317500" lvl="6" marL="3200400" rtl="0">
              <a:spcBef>
                <a:spcPts val="400"/>
              </a:spcBef>
              <a:spcAft>
                <a:spcPts val="0"/>
              </a:spcAft>
              <a:buSzPts val="1400"/>
              <a:buFont typeface="Atkinson Hyperlegible"/>
              <a:buChar char="•"/>
              <a:defRPr>
                <a:latin typeface="Atkinson Hyperlegible"/>
                <a:ea typeface="Atkinson Hyperlegible"/>
                <a:cs typeface="Atkinson Hyperlegible"/>
                <a:sym typeface="Atkinson Hyperlegible"/>
              </a:defRPr>
            </a:lvl7pPr>
            <a:lvl8pPr indent="-317500" lvl="7" marL="3657600" rtl="0">
              <a:spcBef>
                <a:spcPts val="400"/>
              </a:spcBef>
              <a:spcAft>
                <a:spcPts val="0"/>
              </a:spcAft>
              <a:buSzPts val="1400"/>
              <a:buFont typeface="Atkinson Hyperlegible"/>
              <a:buChar char="•"/>
              <a:defRPr>
                <a:latin typeface="Atkinson Hyperlegible"/>
                <a:ea typeface="Atkinson Hyperlegible"/>
                <a:cs typeface="Atkinson Hyperlegible"/>
                <a:sym typeface="Atkinson Hyperlegible"/>
              </a:defRPr>
            </a:lvl8pPr>
            <a:lvl9pPr indent="-317500" lvl="8" marL="4114800" rtl="0">
              <a:spcBef>
                <a:spcPts val="400"/>
              </a:spcBef>
              <a:spcAft>
                <a:spcPts val="0"/>
              </a:spcAft>
              <a:buSzPts val="1400"/>
              <a:buFont typeface="Atkinson Hyperlegible"/>
              <a:buChar char="•"/>
              <a:defRPr>
                <a:latin typeface="Atkinson Hyperlegible"/>
                <a:ea typeface="Atkinson Hyperlegible"/>
                <a:cs typeface="Atkinson Hyperlegible"/>
                <a:sym typeface="Atkinson Hyperlegible"/>
              </a:defRPr>
            </a:lvl9pPr>
          </a:lstStyle>
          <a:p/>
        </p:txBody>
      </p:sp>
      <p:sp>
        <p:nvSpPr>
          <p:cNvPr id="88" name="Google Shape;88;p13"/>
          <p:cNvSpPr txBox="1"/>
          <p:nvPr>
            <p:ph idx="12" type="sldNum"/>
          </p:nvPr>
        </p:nvSpPr>
        <p:spPr>
          <a:xfrm>
            <a:off x="8536302" y="4749851"/>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p1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4"/>
          <p:cNvGrpSpPr/>
          <p:nvPr/>
        </p:nvGrpSpPr>
        <p:grpSpPr>
          <a:xfrm>
            <a:off x="830392" y="1191256"/>
            <a:ext cx="745763" cy="45826"/>
            <a:chOff x="4580561" y="2589004"/>
            <a:chExt cx="1064464" cy="25200"/>
          </a:xfrm>
        </p:grpSpPr>
        <p:sp>
          <p:nvSpPr>
            <p:cNvPr id="92" name="Google Shape;92;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txBox="1"/>
          <p:nvPr>
            <p:ph type="title"/>
          </p:nvPr>
        </p:nvSpPr>
        <p:spPr>
          <a:xfrm>
            <a:off x="729450" y="1318650"/>
            <a:ext cx="7688700" cy="535200"/>
          </a:xfrm>
          <a:prstGeom prst="rect">
            <a:avLst/>
          </a:prstGeom>
        </p:spPr>
        <p:txBody>
          <a:bodyPr anchorCtr="0" anchor="ctr" bIns="34275" lIns="68575" spcFirstLastPara="1" rIns="68575" wrap="square" tIns="34275">
            <a:normAutofit/>
          </a:bodyPr>
          <a:lstStyle>
            <a:lvl1pPr lvl="0" rtl="0">
              <a:spcBef>
                <a:spcPts val="0"/>
              </a:spcBef>
              <a:spcAft>
                <a:spcPts val="0"/>
              </a:spcAft>
              <a:buSzPts val="2600"/>
              <a:buFont typeface="Atkinson Hyperlegible"/>
              <a:buNone/>
              <a:defRPr sz="2600">
                <a:latin typeface="Atkinson Hyperlegible"/>
                <a:ea typeface="Atkinson Hyperlegible"/>
                <a:cs typeface="Atkinson Hyperlegible"/>
                <a:sym typeface="Atkinson Hyperlegible"/>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5" name="Google Shape;95;p14"/>
          <p:cNvSpPr txBox="1"/>
          <p:nvPr>
            <p:ph idx="1" type="body"/>
          </p:nvPr>
        </p:nvSpPr>
        <p:spPr>
          <a:xfrm>
            <a:off x="729450" y="2078875"/>
            <a:ext cx="7688700" cy="22611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Font typeface="Atkinson Hyperlegible"/>
              <a:buChar char="•"/>
              <a:defRPr>
                <a:latin typeface="Atkinson Hyperlegible"/>
                <a:ea typeface="Atkinson Hyperlegible"/>
                <a:cs typeface="Atkinson Hyperlegible"/>
                <a:sym typeface="Atkinson Hyperlegible"/>
              </a:defRPr>
            </a:lvl1pPr>
            <a:lvl2pPr indent="-342900" lvl="1" marL="914400" rtl="0">
              <a:spcBef>
                <a:spcPts val="400"/>
              </a:spcBef>
              <a:spcAft>
                <a:spcPts val="0"/>
              </a:spcAft>
              <a:buSzPts val="1800"/>
              <a:buFont typeface="Atkinson Hyperlegible"/>
              <a:buChar char="•"/>
              <a:defRPr>
                <a:latin typeface="Atkinson Hyperlegible"/>
                <a:ea typeface="Atkinson Hyperlegible"/>
                <a:cs typeface="Atkinson Hyperlegible"/>
                <a:sym typeface="Atkinson Hyperlegible"/>
              </a:defRPr>
            </a:lvl2pPr>
            <a:lvl3pPr indent="-323850" lvl="2" marL="1371600" rtl="0">
              <a:spcBef>
                <a:spcPts val="400"/>
              </a:spcBef>
              <a:spcAft>
                <a:spcPts val="0"/>
              </a:spcAft>
              <a:buSzPts val="1500"/>
              <a:buFont typeface="Atkinson Hyperlegible"/>
              <a:buChar char="•"/>
              <a:defRPr>
                <a:latin typeface="Atkinson Hyperlegible"/>
                <a:ea typeface="Atkinson Hyperlegible"/>
                <a:cs typeface="Atkinson Hyperlegible"/>
                <a:sym typeface="Atkinson Hyperlegible"/>
              </a:defRPr>
            </a:lvl3pPr>
            <a:lvl4pPr indent="-317500" lvl="3" marL="1828800" rtl="0">
              <a:spcBef>
                <a:spcPts val="400"/>
              </a:spcBef>
              <a:spcAft>
                <a:spcPts val="0"/>
              </a:spcAft>
              <a:buSzPts val="1400"/>
              <a:buFont typeface="Atkinson Hyperlegible"/>
              <a:buChar char="•"/>
              <a:defRPr>
                <a:latin typeface="Atkinson Hyperlegible"/>
                <a:ea typeface="Atkinson Hyperlegible"/>
                <a:cs typeface="Atkinson Hyperlegible"/>
                <a:sym typeface="Atkinson Hyperlegible"/>
              </a:defRPr>
            </a:lvl4pPr>
            <a:lvl5pPr indent="-317500" lvl="4" marL="2286000" rtl="0">
              <a:spcBef>
                <a:spcPts val="400"/>
              </a:spcBef>
              <a:spcAft>
                <a:spcPts val="0"/>
              </a:spcAft>
              <a:buSzPts val="1400"/>
              <a:buFont typeface="Atkinson Hyperlegible"/>
              <a:buChar char="•"/>
              <a:defRPr>
                <a:latin typeface="Atkinson Hyperlegible"/>
                <a:ea typeface="Atkinson Hyperlegible"/>
                <a:cs typeface="Atkinson Hyperlegible"/>
                <a:sym typeface="Atkinson Hyperlegible"/>
              </a:defRPr>
            </a:lvl5pPr>
            <a:lvl6pPr indent="-317500" lvl="5" marL="2743200" rtl="0">
              <a:spcBef>
                <a:spcPts val="400"/>
              </a:spcBef>
              <a:spcAft>
                <a:spcPts val="0"/>
              </a:spcAft>
              <a:buSzPts val="1400"/>
              <a:buFont typeface="Atkinson Hyperlegible"/>
              <a:buChar char="•"/>
              <a:defRPr>
                <a:latin typeface="Atkinson Hyperlegible"/>
                <a:ea typeface="Atkinson Hyperlegible"/>
                <a:cs typeface="Atkinson Hyperlegible"/>
                <a:sym typeface="Atkinson Hyperlegible"/>
              </a:defRPr>
            </a:lvl6pPr>
            <a:lvl7pPr indent="-317500" lvl="6" marL="3200400" rtl="0">
              <a:spcBef>
                <a:spcPts val="400"/>
              </a:spcBef>
              <a:spcAft>
                <a:spcPts val="0"/>
              </a:spcAft>
              <a:buSzPts val="1400"/>
              <a:buFont typeface="Atkinson Hyperlegible"/>
              <a:buChar char="•"/>
              <a:defRPr>
                <a:latin typeface="Atkinson Hyperlegible"/>
                <a:ea typeface="Atkinson Hyperlegible"/>
                <a:cs typeface="Atkinson Hyperlegible"/>
                <a:sym typeface="Atkinson Hyperlegible"/>
              </a:defRPr>
            </a:lvl7pPr>
            <a:lvl8pPr indent="-317500" lvl="7" marL="3657600" rtl="0">
              <a:spcBef>
                <a:spcPts val="400"/>
              </a:spcBef>
              <a:spcAft>
                <a:spcPts val="0"/>
              </a:spcAft>
              <a:buSzPts val="1400"/>
              <a:buFont typeface="Atkinson Hyperlegible"/>
              <a:buChar char="•"/>
              <a:defRPr>
                <a:latin typeface="Atkinson Hyperlegible"/>
                <a:ea typeface="Atkinson Hyperlegible"/>
                <a:cs typeface="Atkinson Hyperlegible"/>
                <a:sym typeface="Atkinson Hyperlegible"/>
              </a:defRPr>
            </a:lvl8pPr>
            <a:lvl9pPr indent="-317500" lvl="8" marL="4114800" rtl="0">
              <a:spcBef>
                <a:spcPts val="400"/>
              </a:spcBef>
              <a:spcAft>
                <a:spcPts val="0"/>
              </a:spcAft>
              <a:buSzPts val="1400"/>
              <a:buFont typeface="Atkinson Hyperlegible"/>
              <a:buChar char="•"/>
              <a:defRPr>
                <a:latin typeface="Atkinson Hyperlegible"/>
                <a:ea typeface="Atkinson Hyperlegible"/>
                <a:cs typeface="Atkinson Hyperlegible"/>
                <a:sym typeface="Atkinson Hyperlegible"/>
              </a:defRPr>
            </a:lvl9pPr>
          </a:lstStyle>
          <a:p/>
        </p:txBody>
      </p:sp>
      <p:sp>
        <p:nvSpPr>
          <p:cNvPr id="96" name="Google Shape;96;p14"/>
          <p:cNvSpPr txBox="1"/>
          <p:nvPr>
            <p:ph idx="12" type="sldNum"/>
          </p:nvPr>
        </p:nvSpPr>
        <p:spPr>
          <a:xfrm>
            <a:off x="8536302" y="4749851"/>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bg>
      <p:bgPr>
        <a:solidFill>
          <a:srgbClr val="888888"/>
        </a:solidFill>
      </p:bgPr>
    </p:bg>
    <p:spTree>
      <p:nvGrpSpPr>
        <p:cNvPr id="97" name="Shape 97"/>
        <p:cNvGrpSpPr/>
        <p:nvPr/>
      </p:nvGrpSpPr>
      <p:grpSpPr>
        <a:xfrm>
          <a:off x="0" y="0"/>
          <a:ext cx="0" cy="0"/>
          <a:chOff x="0" y="0"/>
          <a:chExt cx="0" cy="0"/>
        </a:xfrm>
      </p:grpSpPr>
      <p:grpSp>
        <p:nvGrpSpPr>
          <p:cNvPr id="98" name="Google Shape;98;p15"/>
          <p:cNvGrpSpPr/>
          <p:nvPr/>
        </p:nvGrpSpPr>
        <p:grpSpPr>
          <a:xfrm>
            <a:off x="830392" y="1191256"/>
            <a:ext cx="745763" cy="45826"/>
            <a:chOff x="4580561" y="2589004"/>
            <a:chExt cx="1064464" cy="25200"/>
          </a:xfrm>
        </p:grpSpPr>
        <p:sp>
          <p:nvSpPr>
            <p:cNvPr id="99" name="Google Shape;99;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type="title"/>
          </p:nvPr>
        </p:nvSpPr>
        <p:spPr>
          <a:xfrm>
            <a:off x="729450" y="1322450"/>
            <a:ext cx="7688400" cy="1518600"/>
          </a:xfrm>
          <a:prstGeom prst="rect">
            <a:avLst/>
          </a:prstGeom>
        </p:spPr>
        <p:txBody>
          <a:bodyPr anchorCtr="0" anchor="ctr" bIns="34275" lIns="68575" spcFirstLastPara="1" rIns="68575" wrap="square" tIns="34275">
            <a:normAutofit/>
          </a:bodyPr>
          <a:lstStyle>
            <a:lvl1pPr lvl="0" rtl="0">
              <a:spcBef>
                <a:spcPts val="0"/>
              </a:spcBef>
              <a:spcAft>
                <a:spcPts val="0"/>
              </a:spcAft>
              <a:buClr>
                <a:schemeClr val="lt1"/>
              </a:buClr>
              <a:buSzPts val="3600"/>
              <a:buFont typeface="Atkinson Hyperlegible"/>
              <a:buNone/>
              <a:defRPr sz="3600">
                <a:solidFill>
                  <a:schemeClr val="lt1"/>
                </a:solidFill>
                <a:latin typeface="Atkinson Hyperlegible"/>
                <a:ea typeface="Atkinson Hyperlegible"/>
                <a:cs typeface="Atkinson Hyperlegible"/>
                <a:sym typeface="Atkinson Hyperlegible"/>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2" name="Google Shape;102;p15"/>
          <p:cNvSpPr txBox="1"/>
          <p:nvPr>
            <p:ph idx="12" type="sldNum"/>
          </p:nvPr>
        </p:nvSpPr>
        <p:spPr>
          <a:xfrm>
            <a:off x="8536302" y="4749851"/>
            <a:ext cx="548700" cy="393600"/>
          </a:xfrm>
          <a:prstGeom prst="rect">
            <a:avLst/>
          </a:prstGeom>
        </p:spPr>
        <p:txBody>
          <a:bodyPr anchorCtr="0" anchor="ctr" bIns="34275" lIns="68575" spcFirstLastPara="1" rIns="68575" wrap="square" tIns="3427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 name="Google Shape;22;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 name="Google Shape;25;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 name="Google Shape;31;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 name="Google Shape;34;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 name="Google Shape;38;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7" name="Google Shape;47;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tkinson Hyperlegible"/>
              <a:buNone/>
              <a:defRPr sz="2400">
                <a:latin typeface="Atkinson Hyperlegible"/>
                <a:ea typeface="Atkinson Hyperlegible"/>
                <a:cs typeface="Atkinson Hyperlegible"/>
                <a:sym typeface="Atkinson Hyperlegibl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Font typeface="Atkinson Hyperlegible"/>
              <a:buChar char="•"/>
              <a:defRPr sz="2400">
                <a:latin typeface="Atkinson Hyperlegible"/>
                <a:ea typeface="Atkinson Hyperlegible"/>
                <a:cs typeface="Atkinson Hyperlegible"/>
                <a:sym typeface="Atkinson Hyperlegible"/>
              </a:defRPr>
            </a:lvl1pPr>
            <a:lvl2pPr indent="-361950" lvl="1" marL="914400" algn="l">
              <a:lnSpc>
                <a:spcPct val="90000"/>
              </a:lnSpc>
              <a:spcBef>
                <a:spcPts val="400"/>
              </a:spcBef>
              <a:spcAft>
                <a:spcPts val="0"/>
              </a:spcAft>
              <a:buClr>
                <a:schemeClr val="dk1"/>
              </a:buClr>
              <a:buSzPts val="2100"/>
              <a:buFont typeface="Atkinson Hyperlegible"/>
              <a:buChar char="•"/>
              <a:defRPr sz="2100">
                <a:latin typeface="Atkinson Hyperlegible"/>
                <a:ea typeface="Atkinson Hyperlegible"/>
                <a:cs typeface="Atkinson Hyperlegible"/>
                <a:sym typeface="Atkinson Hyperlegible"/>
              </a:defRPr>
            </a:lvl2pPr>
            <a:lvl3pPr indent="-342900" lvl="2" marL="1371600" algn="l">
              <a:lnSpc>
                <a:spcPct val="90000"/>
              </a:lnSpc>
              <a:spcBef>
                <a:spcPts val="400"/>
              </a:spcBef>
              <a:spcAft>
                <a:spcPts val="0"/>
              </a:spcAft>
              <a:buClr>
                <a:schemeClr val="dk1"/>
              </a:buClr>
              <a:buSzPts val="1800"/>
              <a:buFont typeface="Atkinson Hyperlegible"/>
              <a:buChar char="•"/>
              <a:defRPr sz="1800">
                <a:latin typeface="Atkinson Hyperlegible"/>
                <a:ea typeface="Atkinson Hyperlegible"/>
                <a:cs typeface="Atkinson Hyperlegible"/>
                <a:sym typeface="Atkinson Hyperlegible"/>
              </a:defRPr>
            </a:lvl3pPr>
            <a:lvl4pPr indent="-323850" lvl="3" marL="1828800" algn="l">
              <a:lnSpc>
                <a:spcPct val="90000"/>
              </a:lnSpc>
              <a:spcBef>
                <a:spcPts val="400"/>
              </a:spcBef>
              <a:spcAft>
                <a:spcPts val="0"/>
              </a:spcAft>
              <a:buClr>
                <a:schemeClr val="dk1"/>
              </a:buClr>
              <a:buSzPts val="1500"/>
              <a:buFont typeface="Atkinson Hyperlegible"/>
              <a:buChar char="•"/>
              <a:defRPr sz="1500">
                <a:latin typeface="Atkinson Hyperlegible"/>
                <a:ea typeface="Atkinson Hyperlegible"/>
                <a:cs typeface="Atkinson Hyperlegible"/>
                <a:sym typeface="Atkinson Hyperlegible"/>
              </a:defRPr>
            </a:lvl4pPr>
            <a:lvl5pPr indent="-323850" lvl="4" marL="2286000" algn="l">
              <a:lnSpc>
                <a:spcPct val="90000"/>
              </a:lnSpc>
              <a:spcBef>
                <a:spcPts val="400"/>
              </a:spcBef>
              <a:spcAft>
                <a:spcPts val="0"/>
              </a:spcAft>
              <a:buClr>
                <a:schemeClr val="dk1"/>
              </a:buClr>
              <a:buSzPts val="1500"/>
              <a:buFont typeface="Atkinson Hyperlegible"/>
              <a:buChar char="•"/>
              <a:defRPr sz="1500">
                <a:latin typeface="Atkinson Hyperlegible"/>
                <a:ea typeface="Atkinson Hyperlegible"/>
                <a:cs typeface="Atkinson Hyperlegible"/>
                <a:sym typeface="Atkinson Hyperlegible"/>
              </a:defRPr>
            </a:lvl5pPr>
            <a:lvl6pPr indent="-323850" lvl="5" marL="2743200" algn="l">
              <a:lnSpc>
                <a:spcPct val="90000"/>
              </a:lnSpc>
              <a:spcBef>
                <a:spcPts val="400"/>
              </a:spcBef>
              <a:spcAft>
                <a:spcPts val="0"/>
              </a:spcAft>
              <a:buClr>
                <a:schemeClr val="dk1"/>
              </a:buClr>
              <a:buSzPts val="1500"/>
              <a:buFont typeface="Atkinson Hyperlegible"/>
              <a:buChar char="•"/>
              <a:defRPr sz="1500">
                <a:latin typeface="Atkinson Hyperlegible"/>
                <a:ea typeface="Atkinson Hyperlegible"/>
                <a:cs typeface="Atkinson Hyperlegible"/>
                <a:sym typeface="Atkinson Hyperlegible"/>
              </a:defRPr>
            </a:lvl6pPr>
            <a:lvl7pPr indent="-323850" lvl="6" marL="3200400" algn="l">
              <a:lnSpc>
                <a:spcPct val="90000"/>
              </a:lnSpc>
              <a:spcBef>
                <a:spcPts val="400"/>
              </a:spcBef>
              <a:spcAft>
                <a:spcPts val="0"/>
              </a:spcAft>
              <a:buClr>
                <a:schemeClr val="dk1"/>
              </a:buClr>
              <a:buSzPts val="1500"/>
              <a:buFont typeface="Atkinson Hyperlegible"/>
              <a:buChar char="•"/>
              <a:defRPr sz="1500">
                <a:latin typeface="Atkinson Hyperlegible"/>
                <a:ea typeface="Atkinson Hyperlegible"/>
                <a:cs typeface="Atkinson Hyperlegible"/>
                <a:sym typeface="Atkinson Hyperlegible"/>
              </a:defRPr>
            </a:lvl7pPr>
            <a:lvl8pPr indent="-323850" lvl="7" marL="3657600" algn="l">
              <a:lnSpc>
                <a:spcPct val="90000"/>
              </a:lnSpc>
              <a:spcBef>
                <a:spcPts val="400"/>
              </a:spcBef>
              <a:spcAft>
                <a:spcPts val="0"/>
              </a:spcAft>
              <a:buClr>
                <a:schemeClr val="dk1"/>
              </a:buClr>
              <a:buSzPts val="1500"/>
              <a:buFont typeface="Atkinson Hyperlegible"/>
              <a:buChar char="•"/>
              <a:defRPr sz="1500">
                <a:latin typeface="Atkinson Hyperlegible"/>
                <a:ea typeface="Atkinson Hyperlegible"/>
                <a:cs typeface="Atkinson Hyperlegible"/>
                <a:sym typeface="Atkinson Hyperlegible"/>
              </a:defRPr>
            </a:lvl8pPr>
            <a:lvl9pPr indent="-323850" lvl="8" marL="4114800" algn="l">
              <a:lnSpc>
                <a:spcPct val="90000"/>
              </a:lnSpc>
              <a:spcBef>
                <a:spcPts val="400"/>
              </a:spcBef>
              <a:spcAft>
                <a:spcPts val="0"/>
              </a:spcAft>
              <a:buClr>
                <a:schemeClr val="dk1"/>
              </a:buClr>
              <a:buSzPts val="1500"/>
              <a:buFont typeface="Atkinson Hyperlegible"/>
              <a:buChar char="•"/>
              <a:defRPr sz="1500">
                <a:latin typeface="Atkinson Hyperlegible"/>
                <a:ea typeface="Atkinson Hyperlegible"/>
                <a:cs typeface="Atkinson Hyperlegible"/>
                <a:sym typeface="Atkinson Hyperlegible"/>
              </a:defRPr>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Atkinson Hyperlegible"/>
              <a:buNone/>
              <a:defRPr sz="1200">
                <a:latin typeface="Atkinson Hyperlegible"/>
                <a:ea typeface="Atkinson Hyperlegible"/>
                <a:cs typeface="Atkinson Hyperlegible"/>
                <a:sym typeface="Atkinson Hyperlegible"/>
              </a:defRPr>
            </a:lvl1pPr>
            <a:lvl2pPr indent="-228600" lvl="1" marL="914400" algn="l">
              <a:lnSpc>
                <a:spcPct val="90000"/>
              </a:lnSpc>
              <a:spcBef>
                <a:spcPts val="400"/>
              </a:spcBef>
              <a:spcAft>
                <a:spcPts val="0"/>
              </a:spcAft>
              <a:buClr>
                <a:schemeClr val="dk1"/>
              </a:buClr>
              <a:buSzPts val="1100"/>
              <a:buFont typeface="Atkinson Hyperlegible"/>
              <a:buNone/>
              <a:defRPr sz="1100">
                <a:latin typeface="Atkinson Hyperlegible"/>
                <a:ea typeface="Atkinson Hyperlegible"/>
                <a:cs typeface="Atkinson Hyperlegible"/>
                <a:sym typeface="Atkinson Hyperlegible"/>
              </a:defRPr>
            </a:lvl2pPr>
            <a:lvl3pPr indent="-228600" lvl="2" marL="1371600" algn="l">
              <a:lnSpc>
                <a:spcPct val="90000"/>
              </a:lnSpc>
              <a:spcBef>
                <a:spcPts val="400"/>
              </a:spcBef>
              <a:spcAft>
                <a:spcPts val="0"/>
              </a:spcAft>
              <a:buClr>
                <a:schemeClr val="dk1"/>
              </a:buClr>
              <a:buSzPts val="900"/>
              <a:buFont typeface="Atkinson Hyperlegible"/>
              <a:buNone/>
              <a:defRPr sz="900">
                <a:latin typeface="Atkinson Hyperlegible"/>
                <a:ea typeface="Atkinson Hyperlegible"/>
                <a:cs typeface="Atkinson Hyperlegible"/>
                <a:sym typeface="Atkinson Hyperlegible"/>
              </a:defRPr>
            </a:lvl3pPr>
            <a:lvl4pPr indent="-228600" lvl="3" marL="1828800" algn="l">
              <a:lnSpc>
                <a:spcPct val="90000"/>
              </a:lnSpc>
              <a:spcBef>
                <a:spcPts val="400"/>
              </a:spcBef>
              <a:spcAft>
                <a:spcPts val="0"/>
              </a:spcAft>
              <a:buClr>
                <a:schemeClr val="dk1"/>
              </a:buClr>
              <a:buSzPts val="800"/>
              <a:buFont typeface="Atkinson Hyperlegible"/>
              <a:buNone/>
              <a:defRPr sz="800">
                <a:latin typeface="Atkinson Hyperlegible"/>
                <a:ea typeface="Atkinson Hyperlegible"/>
                <a:cs typeface="Atkinson Hyperlegible"/>
                <a:sym typeface="Atkinson Hyperlegible"/>
              </a:defRPr>
            </a:lvl4pPr>
            <a:lvl5pPr indent="-228600" lvl="4" marL="2286000" algn="l">
              <a:lnSpc>
                <a:spcPct val="90000"/>
              </a:lnSpc>
              <a:spcBef>
                <a:spcPts val="400"/>
              </a:spcBef>
              <a:spcAft>
                <a:spcPts val="0"/>
              </a:spcAft>
              <a:buClr>
                <a:schemeClr val="dk1"/>
              </a:buClr>
              <a:buSzPts val="800"/>
              <a:buFont typeface="Atkinson Hyperlegible"/>
              <a:buNone/>
              <a:defRPr sz="800">
                <a:latin typeface="Atkinson Hyperlegible"/>
                <a:ea typeface="Atkinson Hyperlegible"/>
                <a:cs typeface="Atkinson Hyperlegible"/>
                <a:sym typeface="Atkinson Hyperlegible"/>
              </a:defRPr>
            </a:lvl5pPr>
            <a:lvl6pPr indent="-228600" lvl="5" marL="2743200" algn="l">
              <a:lnSpc>
                <a:spcPct val="90000"/>
              </a:lnSpc>
              <a:spcBef>
                <a:spcPts val="400"/>
              </a:spcBef>
              <a:spcAft>
                <a:spcPts val="0"/>
              </a:spcAft>
              <a:buClr>
                <a:schemeClr val="dk1"/>
              </a:buClr>
              <a:buSzPts val="800"/>
              <a:buFont typeface="Atkinson Hyperlegible"/>
              <a:buNone/>
              <a:defRPr sz="800">
                <a:latin typeface="Atkinson Hyperlegible"/>
                <a:ea typeface="Atkinson Hyperlegible"/>
                <a:cs typeface="Atkinson Hyperlegible"/>
                <a:sym typeface="Atkinson Hyperlegible"/>
              </a:defRPr>
            </a:lvl6pPr>
            <a:lvl7pPr indent="-228600" lvl="6" marL="3200400" algn="l">
              <a:lnSpc>
                <a:spcPct val="90000"/>
              </a:lnSpc>
              <a:spcBef>
                <a:spcPts val="400"/>
              </a:spcBef>
              <a:spcAft>
                <a:spcPts val="0"/>
              </a:spcAft>
              <a:buClr>
                <a:schemeClr val="dk1"/>
              </a:buClr>
              <a:buSzPts val="800"/>
              <a:buFont typeface="Atkinson Hyperlegible"/>
              <a:buNone/>
              <a:defRPr sz="800">
                <a:latin typeface="Atkinson Hyperlegible"/>
                <a:ea typeface="Atkinson Hyperlegible"/>
                <a:cs typeface="Atkinson Hyperlegible"/>
                <a:sym typeface="Atkinson Hyperlegible"/>
              </a:defRPr>
            </a:lvl7pPr>
            <a:lvl8pPr indent="-228600" lvl="7" marL="3657600" algn="l">
              <a:lnSpc>
                <a:spcPct val="90000"/>
              </a:lnSpc>
              <a:spcBef>
                <a:spcPts val="400"/>
              </a:spcBef>
              <a:spcAft>
                <a:spcPts val="0"/>
              </a:spcAft>
              <a:buClr>
                <a:schemeClr val="dk1"/>
              </a:buClr>
              <a:buSzPts val="800"/>
              <a:buFont typeface="Atkinson Hyperlegible"/>
              <a:buNone/>
              <a:defRPr sz="800">
                <a:latin typeface="Atkinson Hyperlegible"/>
                <a:ea typeface="Atkinson Hyperlegible"/>
                <a:cs typeface="Atkinson Hyperlegible"/>
                <a:sym typeface="Atkinson Hyperlegible"/>
              </a:defRPr>
            </a:lvl8pPr>
            <a:lvl9pPr indent="-228600" lvl="8" marL="4114800" algn="l">
              <a:lnSpc>
                <a:spcPct val="90000"/>
              </a:lnSpc>
              <a:spcBef>
                <a:spcPts val="400"/>
              </a:spcBef>
              <a:spcAft>
                <a:spcPts val="0"/>
              </a:spcAft>
              <a:buClr>
                <a:schemeClr val="dk1"/>
              </a:buClr>
              <a:buSzPts val="800"/>
              <a:buFont typeface="Atkinson Hyperlegible"/>
              <a:buNone/>
              <a:defRPr sz="800">
                <a:latin typeface="Atkinson Hyperlegible"/>
                <a:ea typeface="Atkinson Hyperlegible"/>
                <a:cs typeface="Atkinson Hyperlegible"/>
                <a:sym typeface="Atkinson Hyperlegible"/>
              </a:defRPr>
            </a:lvl9pPr>
          </a:lstStyle>
          <a:p/>
        </p:txBody>
      </p:sp>
      <p:sp>
        <p:nvSpPr>
          <p:cNvPr id="58" name="Google Shape;58;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0"/>
          <p:cNvSpPr/>
          <p:nvPr>
            <p:ph idx="2" type="pic"/>
          </p:nvPr>
        </p:nvSpPr>
        <p:spPr>
          <a:xfrm>
            <a:off x="3887391" y="740569"/>
            <a:ext cx="4629300" cy="3655200"/>
          </a:xfrm>
          <a:prstGeom prst="rect">
            <a:avLst/>
          </a:prstGeom>
          <a:noFill/>
          <a:ln>
            <a:noFill/>
          </a:ln>
        </p:spPr>
      </p:sp>
      <p:sp>
        <p:nvSpPr>
          <p:cNvPr id="64" name="Google Shape;64;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ata.worldbank.org/indicator/NY.GDP.MKTP.KD.ZG?end=2021&amp;start=2021&amp;view=bar" TargetMode="External"/><Relationship Id="rId4" Type="http://schemas.openxmlformats.org/officeDocument/2006/relationships/hyperlink" Target="https://www.researchgate.net/publication/371120579_Analysis_of_Machine_Learning_and_Deep_Learning_Methods_for_Superstore_Sales_Prediction" TargetMode="External"/><Relationship Id="rId5" Type="http://schemas.openxmlformats.org/officeDocument/2006/relationships/hyperlink" Target="https://www.kaggle.com/datasets/vivek468/superstore-dataset-final" TargetMode="External"/><Relationship Id="rId6" Type="http://schemas.openxmlformats.org/officeDocument/2006/relationships/hyperlink" Target="https://catalog.data.gov/dataset/consumer-price-index-cpi-ee18b" TargetMode="External"/><Relationship Id="rId7" Type="http://schemas.openxmlformats.org/officeDocument/2006/relationships/hyperlink" Target="https://github.com/aranyszivu/cpiset/blob/c2dae3ac2ed671f23eb05ba38ca7896750b5a472/Final_Project.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datasets/vivek468/superstore-dataset-final" TargetMode="External"/><Relationship Id="rId4" Type="http://schemas.openxmlformats.org/officeDocument/2006/relationships/hyperlink" Target="https://catalog.data.gov/dataset/consumer-price-index-cpi-ee18b/resource/0ce039e1-d98a-4939-8754-b287ee257a5e" TargetMode="External"/><Relationship Id="rId5" Type="http://schemas.openxmlformats.org/officeDocument/2006/relationships/image" Target="../media/image3.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ctrTitle"/>
          </p:nvPr>
        </p:nvSpPr>
        <p:spPr>
          <a:xfrm>
            <a:off x="361950" y="1123950"/>
            <a:ext cx="8267700" cy="12609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chemeClr val="dk1"/>
              </a:buClr>
              <a:buSzPts val="990"/>
              <a:buFont typeface="Arial"/>
              <a:buNone/>
            </a:pPr>
            <a:r>
              <a:rPr b="1" lang="en" sz="3380">
                <a:solidFill>
                  <a:srgbClr val="85200C"/>
                </a:solidFill>
                <a:latin typeface="Calibri"/>
                <a:ea typeface="Calibri"/>
                <a:cs typeface="Calibri"/>
                <a:sym typeface="Calibri"/>
              </a:rPr>
              <a:t>Predicting Sales using ML Analysis of Past Consumer and Economic Behaviors</a:t>
            </a:r>
            <a:endParaRPr b="1" sz="3380">
              <a:solidFill>
                <a:srgbClr val="85200C"/>
              </a:solidFill>
              <a:latin typeface="Calibri"/>
              <a:ea typeface="Calibri"/>
              <a:cs typeface="Calibri"/>
              <a:sym typeface="Calibri"/>
            </a:endParaRPr>
          </a:p>
        </p:txBody>
      </p:sp>
      <p:sp>
        <p:nvSpPr>
          <p:cNvPr id="108" name="Google Shape;108;p16"/>
          <p:cNvSpPr txBox="1"/>
          <p:nvPr>
            <p:ph idx="1" type="subTitle"/>
          </p:nvPr>
        </p:nvSpPr>
        <p:spPr>
          <a:xfrm>
            <a:off x="1066800" y="2465615"/>
            <a:ext cx="6858000" cy="3672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b="1" lang="en">
                <a:solidFill>
                  <a:srgbClr val="85200C"/>
                </a:solidFill>
                <a:latin typeface="Calibri"/>
                <a:ea typeface="Calibri"/>
                <a:cs typeface="Calibri"/>
                <a:sym typeface="Calibri"/>
              </a:rPr>
              <a:t>IAI 5101</a:t>
            </a:r>
            <a:r>
              <a:rPr b="1" lang="en">
                <a:solidFill>
                  <a:srgbClr val="85200C"/>
                </a:solidFill>
                <a:latin typeface="Calibri"/>
                <a:ea typeface="Calibri"/>
                <a:cs typeface="Calibri"/>
                <a:sym typeface="Calibri"/>
              </a:rPr>
              <a:t> Group 15</a:t>
            </a:r>
            <a:endParaRPr>
              <a:solidFill>
                <a:srgbClr val="85200C"/>
              </a:solidFill>
              <a:latin typeface="Calibri"/>
              <a:ea typeface="Calibri"/>
              <a:cs typeface="Calibri"/>
              <a:sym typeface="Calibri"/>
            </a:endParaRPr>
          </a:p>
        </p:txBody>
      </p:sp>
      <p:sp>
        <p:nvSpPr>
          <p:cNvPr id="109" name="Google Shape;109;p16"/>
          <p:cNvSpPr txBox="1"/>
          <p:nvPr/>
        </p:nvSpPr>
        <p:spPr>
          <a:xfrm>
            <a:off x="717450" y="3223100"/>
            <a:ext cx="7988400" cy="702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Clr>
                <a:schemeClr val="dk1"/>
              </a:buClr>
              <a:buSzPts val="1100"/>
              <a:buFont typeface="Arial"/>
              <a:buNone/>
            </a:pPr>
            <a:r>
              <a:rPr b="1" lang="en" sz="1600">
                <a:solidFill>
                  <a:schemeClr val="dk1"/>
                </a:solidFill>
                <a:latin typeface="Calibri"/>
                <a:ea typeface="Calibri"/>
                <a:cs typeface="Calibri"/>
                <a:sym typeface="Calibri"/>
              </a:rPr>
              <a:t>Presenters: </a:t>
            </a:r>
            <a:r>
              <a:rPr i="1" lang="en" sz="1600">
                <a:solidFill>
                  <a:schemeClr val="dk1"/>
                </a:solidFill>
                <a:latin typeface="Calibri"/>
                <a:ea typeface="Calibri"/>
                <a:cs typeface="Calibri"/>
                <a:sym typeface="Calibri"/>
              </a:rPr>
              <a:t>Aron Arany-Takacs,</a:t>
            </a:r>
            <a:r>
              <a:rPr i="1" lang="en" sz="1200">
                <a:solidFill>
                  <a:schemeClr val="dk1"/>
                </a:solidFill>
                <a:latin typeface="Calibri"/>
                <a:ea typeface="Calibri"/>
                <a:cs typeface="Calibri"/>
                <a:sym typeface="Calibri"/>
              </a:rPr>
              <a:t> </a:t>
            </a:r>
            <a:r>
              <a:rPr i="1" lang="en" sz="1600">
                <a:solidFill>
                  <a:schemeClr val="dk1"/>
                </a:solidFill>
                <a:latin typeface="Calibri"/>
                <a:ea typeface="Calibri"/>
                <a:cs typeface="Calibri"/>
                <a:sym typeface="Calibri"/>
              </a:rPr>
              <a:t>Hassan Megahed</a:t>
            </a:r>
            <a:r>
              <a:rPr i="1" lang="en" sz="1200">
                <a:solidFill>
                  <a:schemeClr val="dk1"/>
                </a:solidFill>
                <a:latin typeface="Calibri"/>
                <a:ea typeface="Calibri"/>
                <a:cs typeface="Calibri"/>
                <a:sym typeface="Calibri"/>
              </a:rPr>
              <a:t>, </a:t>
            </a:r>
            <a:r>
              <a:rPr i="1" lang="en" sz="1600">
                <a:solidFill>
                  <a:schemeClr val="dk1"/>
                </a:solidFill>
                <a:latin typeface="Calibri"/>
                <a:ea typeface="Calibri"/>
                <a:cs typeface="Calibri"/>
                <a:sym typeface="Calibri"/>
              </a:rPr>
              <a:t>Adam Lyu, Sonam Rinchen, Maryam Kian</a:t>
            </a:r>
            <a:endParaRPr i="1" sz="1200">
              <a:solidFill>
                <a:schemeClr val="dk1"/>
              </a:solidFill>
              <a:latin typeface="Calibri"/>
              <a:ea typeface="Calibri"/>
              <a:cs typeface="Calibri"/>
              <a:sym typeface="Calibri"/>
            </a:endParaRPr>
          </a:p>
          <a:p>
            <a:pPr indent="0" lvl="0" marL="0" rtl="0" algn="ctr">
              <a:lnSpc>
                <a:spcPct val="90000"/>
              </a:lnSpc>
              <a:spcBef>
                <a:spcPts val="800"/>
              </a:spcBef>
              <a:spcAft>
                <a:spcPts val="0"/>
              </a:spcAft>
              <a:buClr>
                <a:schemeClr val="dk1"/>
              </a:buClr>
              <a:buSzPts val="1100"/>
              <a:buFont typeface="Arial"/>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628650" y="197649"/>
            <a:ext cx="7886700" cy="7761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3000">
                <a:solidFill>
                  <a:srgbClr val="85200C"/>
                </a:solidFill>
              </a:rPr>
              <a:t>Feature Engineering</a:t>
            </a:r>
            <a:endParaRPr b="1" sz="3000">
              <a:solidFill>
                <a:srgbClr val="85200C"/>
              </a:solidFill>
            </a:endParaRPr>
          </a:p>
        </p:txBody>
      </p:sp>
      <p:sp>
        <p:nvSpPr>
          <p:cNvPr id="172" name="Google Shape;172;p25"/>
          <p:cNvSpPr txBox="1"/>
          <p:nvPr>
            <p:ph idx="1" type="body"/>
          </p:nvPr>
        </p:nvSpPr>
        <p:spPr>
          <a:xfrm>
            <a:off x="709313" y="2678000"/>
            <a:ext cx="4388100" cy="725100"/>
          </a:xfrm>
          <a:prstGeom prst="rect">
            <a:avLst/>
          </a:prstGeom>
        </p:spPr>
        <p:txBody>
          <a:bodyPr anchorCtr="0" anchor="t" bIns="34275" lIns="68575" spcFirstLastPara="1" rIns="68575" wrap="square" tIns="34275">
            <a:normAutofit fontScale="70000" lnSpcReduction="20000"/>
          </a:bodyPr>
          <a:lstStyle/>
          <a:p>
            <a:pPr indent="-321945" lvl="0" marL="457200" rtl="0" algn="l">
              <a:lnSpc>
                <a:spcPct val="115000"/>
              </a:lnSpc>
              <a:spcBef>
                <a:spcPts val="800"/>
              </a:spcBef>
              <a:spcAft>
                <a:spcPts val="0"/>
              </a:spcAft>
              <a:buSzPct val="100000"/>
              <a:buChar char="•"/>
            </a:pPr>
            <a:r>
              <a:rPr lang="en"/>
              <a:t>Feature Enhancement:</a:t>
            </a:r>
            <a:endParaRPr/>
          </a:p>
          <a:p>
            <a:pPr indent="-317500" lvl="1" marL="914400" rtl="0" algn="l">
              <a:lnSpc>
                <a:spcPct val="115000"/>
              </a:lnSpc>
              <a:spcBef>
                <a:spcPts val="0"/>
              </a:spcBef>
              <a:spcAft>
                <a:spcPts val="0"/>
              </a:spcAft>
              <a:buSzPct val="100000"/>
              <a:buChar char="•"/>
            </a:pPr>
            <a:r>
              <a:rPr lang="en" sz="2000"/>
              <a:t>Transforms &amp; Normalization</a:t>
            </a:r>
            <a:endParaRPr sz="2000"/>
          </a:p>
          <a:p>
            <a:pPr indent="-317500" lvl="1" marL="914400" rtl="0" algn="l">
              <a:lnSpc>
                <a:spcPct val="115000"/>
              </a:lnSpc>
              <a:spcBef>
                <a:spcPts val="0"/>
              </a:spcBef>
              <a:spcAft>
                <a:spcPts val="0"/>
              </a:spcAft>
              <a:buSzPct val="100000"/>
              <a:buChar char="•"/>
            </a:pPr>
            <a:r>
              <a:rPr lang="en" sz="2000"/>
              <a:t>MinMax Scaling</a:t>
            </a:r>
            <a:endParaRPr sz="2000"/>
          </a:p>
        </p:txBody>
      </p:sp>
      <p:pic>
        <p:nvPicPr>
          <p:cNvPr id="173" name="Google Shape;173;p25"/>
          <p:cNvPicPr preferRelativeResize="0"/>
          <p:nvPr/>
        </p:nvPicPr>
        <p:blipFill>
          <a:blip r:embed="rId3">
            <a:alphaModFix/>
          </a:blip>
          <a:stretch>
            <a:fillRect/>
          </a:stretch>
        </p:blipFill>
        <p:spPr>
          <a:xfrm>
            <a:off x="5358448" y="1431976"/>
            <a:ext cx="3014577" cy="1166700"/>
          </a:xfrm>
          <a:prstGeom prst="rect">
            <a:avLst/>
          </a:prstGeom>
          <a:noFill/>
          <a:ln cap="flat" cmpd="sng" w="19050">
            <a:solidFill>
              <a:srgbClr val="85200C"/>
            </a:solidFill>
            <a:prstDash val="solid"/>
            <a:round/>
            <a:headEnd len="sm" w="sm" type="none"/>
            <a:tailEnd len="sm" w="sm" type="none"/>
          </a:ln>
        </p:spPr>
      </p:pic>
      <p:pic>
        <p:nvPicPr>
          <p:cNvPr id="174" name="Google Shape;174;p25"/>
          <p:cNvPicPr preferRelativeResize="0"/>
          <p:nvPr/>
        </p:nvPicPr>
        <p:blipFill>
          <a:blip r:embed="rId4">
            <a:alphaModFix/>
          </a:blip>
          <a:stretch>
            <a:fillRect/>
          </a:stretch>
        </p:blipFill>
        <p:spPr>
          <a:xfrm>
            <a:off x="1507900" y="1431975"/>
            <a:ext cx="3395501" cy="1166700"/>
          </a:xfrm>
          <a:prstGeom prst="rect">
            <a:avLst/>
          </a:prstGeom>
          <a:noFill/>
          <a:ln cap="flat" cmpd="sng" w="19050">
            <a:solidFill>
              <a:srgbClr val="85200C"/>
            </a:solidFill>
            <a:prstDash val="solid"/>
            <a:round/>
            <a:headEnd len="sm" w="sm" type="none"/>
            <a:tailEnd len="sm" w="sm" type="none"/>
          </a:ln>
        </p:spPr>
      </p:pic>
      <p:pic>
        <p:nvPicPr>
          <p:cNvPr id="175" name="Google Shape;175;p25"/>
          <p:cNvPicPr preferRelativeResize="0"/>
          <p:nvPr/>
        </p:nvPicPr>
        <p:blipFill>
          <a:blip r:embed="rId5">
            <a:alphaModFix/>
          </a:blip>
          <a:stretch>
            <a:fillRect/>
          </a:stretch>
        </p:blipFill>
        <p:spPr>
          <a:xfrm>
            <a:off x="1398675" y="3482425"/>
            <a:ext cx="3466576" cy="1343801"/>
          </a:xfrm>
          <a:prstGeom prst="rect">
            <a:avLst/>
          </a:prstGeom>
          <a:noFill/>
          <a:ln cap="flat" cmpd="sng" w="19050">
            <a:solidFill>
              <a:srgbClr val="85200C"/>
            </a:solidFill>
            <a:prstDash val="solid"/>
            <a:round/>
            <a:headEnd len="sm" w="sm" type="none"/>
            <a:tailEnd len="sm" w="sm" type="none"/>
          </a:ln>
        </p:spPr>
      </p:pic>
      <p:pic>
        <p:nvPicPr>
          <p:cNvPr id="176" name="Google Shape;176;p25"/>
          <p:cNvPicPr preferRelativeResize="0"/>
          <p:nvPr/>
        </p:nvPicPr>
        <p:blipFill rotWithShape="1">
          <a:blip r:embed="rId6">
            <a:alphaModFix/>
          </a:blip>
          <a:srcRect b="-5152" l="-2944" r="0" t="0"/>
          <a:stretch/>
        </p:blipFill>
        <p:spPr>
          <a:xfrm>
            <a:off x="5274050" y="3482425"/>
            <a:ext cx="3393701" cy="1343801"/>
          </a:xfrm>
          <a:prstGeom prst="rect">
            <a:avLst/>
          </a:prstGeom>
          <a:noFill/>
          <a:ln cap="flat" cmpd="sng" w="19050">
            <a:solidFill>
              <a:srgbClr val="85200C"/>
            </a:solidFill>
            <a:prstDash val="solid"/>
            <a:round/>
            <a:headEnd len="sm" w="sm" type="none"/>
            <a:tailEnd len="sm" w="sm" type="none"/>
          </a:ln>
        </p:spPr>
      </p:pic>
      <p:sp>
        <p:nvSpPr>
          <p:cNvPr id="177" name="Google Shape;177;p25"/>
          <p:cNvSpPr txBox="1"/>
          <p:nvPr/>
        </p:nvSpPr>
        <p:spPr>
          <a:xfrm>
            <a:off x="797225" y="831675"/>
            <a:ext cx="3000000" cy="614100"/>
          </a:xfrm>
          <a:prstGeom prst="rect">
            <a:avLst/>
          </a:prstGeom>
          <a:noFill/>
          <a:ln>
            <a:noFill/>
          </a:ln>
        </p:spPr>
        <p:txBody>
          <a:bodyPr anchorCtr="0" anchor="t" bIns="91425" lIns="91425" spcFirstLastPara="1" rIns="91425" wrap="square" tIns="91425">
            <a:spAutoFit/>
          </a:bodyPr>
          <a:lstStyle/>
          <a:p>
            <a:pPr indent="-330200" lvl="0" marL="457200" rtl="0" algn="l">
              <a:lnSpc>
                <a:spcPct val="90000"/>
              </a:lnSpc>
              <a:spcBef>
                <a:spcPts val="800"/>
              </a:spcBef>
              <a:spcAft>
                <a:spcPts val="0"/>
              </a:spcAft>
              <a:buClr>
                <a:schemeClr val="dk1"/>
              </a:buClr>
              <a:buSzPts val="1600"/>
              <a:buChar char="•"/>
            </a:pPr>
            <a:r>
              <a:rPr lang="en" sz="1600">
                <a:solidFill>
                  <a:schemeClr val="dk1"/>
                </a:solidFill>
                <a:latin typeface="Calibri"/>
                <a:ea typeface="Calibri"/>
                <a:cs typeface="Calibri"/>
                <a:sym typeface="Calibri"/>
              </a:rPr>
              <a:t>Computable Features:</a:t>
            </a:r>
            <a:endParaRPr sz="1600">
              <a:solidFill>
                <a:schemeClr val="dk1"/>
              </a:solidFill>
              <a:latin typeface="Calibri"/>
              <a:ea typeface="Calibri"/>
              <a:cs typeface="Calibri"/>
              <a:sym typeface="Calibri"/>
            </a:endParaRPr>
          </a:p>
          <a:p>
            <a:pPr indent="-323850" lvl="1" marL="914400" rtl="0" algn="l">
              <a:lnSpc>
                <a:spcPct val="90000"/>
              </a:lnSpc>
              <a:spcBef>
                <a:spcPts val="0"/>
              </a:spcBef>
              <a:spcAft>
                <a:spcPts val="0"/>
              </a:spcAft>
              <a:buClr>
                <a:schemeClr val="dk1"/>
              </a:buClr>
              <a:buSzPts val="1500"/>
              <a:buChar char="•"/>
            </a:pPr>
            <a:r>
              <a:rPr lang="en" sz="1500">
                <a:solidFill>
                  <a:schemeClr val="dk1"/>
                </a:solidFill>
                <a:latin typeface="Calibri"/>
                <a:ea typeface="Calibri"/>
                <a:cs typeface="Calibri"/>
                <a:sym typeface="Calibri"/>
              </a:rPr>
              <a:t>Label Encoding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idx="1" type="body"/>
          </p:nvPr>
        </p:nvSpPr>
        <p:spPr>
          <a:xfrm>
            <a:off x="933475" y="2200650"/>
            <a:ext cx="7248000" cy="2624700"/>
          </a:xfrm>
          <a:prstGeom prst="rect">
            <a:avLst/>
          </a:prstGeom>
        </p:spPr>
        <p:txBody>
          <a:bodyPr anchorCtr="0" anchor="t" bIns="34275" lIns="68575" spcFirstLastPara="1" rIns="68575" wrap="square" tIns="34275">
            <a:normAutofit/>
          </a:bodyPr>
          <a:lstStyle/>
          <a:p>
            <a:pPr indent="-323850" lvl="0" marL="457200" rtl="0" algn="l">
              <a:spcBef>
                <a:spcPts val="800"/>
              </a:spcBef>
              <a:spcAft>
                <a:spcPts val="0"/>
              </a:spcAft>
              <a:buSzPts val="1500"/>
              <a:buChar char="•"/>
            </a:pPr>
            <a:r>
              <a:rPr lang="en" sz="2200"/>
              <a:t>Feature Expansion:</a:t>
            </a:r>
            <a:endParaRPr sz="2200"/>
          </a:p>
          <a:p>
            <a:pPr indent="-323850" lvl="1" marL="914400" rtl="0" algn="l">
              <a:spcBef>
                <a:spcPts val="0"/>
              </a:spcBef>
              <a:spcAft>
                <a:spcPts val="0"/>
              </a:spcAft>
              <a:buSzPts val="1500"/>
              <a:buChar char="•"/>
            </a:pPr>
            <a:r>
              <a:rPr lang="en" sz="1900"/>
              <a:t>cpi_xxx_value (fuels, food, gas)</a:t>
            </a:r>
            <a:endParaRPr sz="1900"/>
          </a:p>
          <a:p>
            <a:pPr indent="-323850" lvl="0" marL="457200" rtl="0" algn="l">
              <a:spcBef>
                <a:spcPts val="0"/>
              </a:spcBef>
              <a:spcAft>
                <a:spcPts val="0"/>
              </a:spcAft>
              <a:buSzPts val="1500"/>
              <a:buChar char="•"/>
            </a:pPr>
            <a:r>
              <a:rPr lang="en" sz="2200"/>
              <a:t>Decomposing Complex Features</a:t>
            </a:r>
            <a:endParaRPr sz="2200"/>
          </a:p>
          <a:p>
            <a:pPr indent="-323850" lvl="1" marL="914400" rtl="0" algn="l">
              <a:spcBef>
                <a:spcPts val="0"/>
              </a:spcBef>
              <a:spcAft>
                <a:spcPts val="0"/>
              </a:spcAft>
              <a:buSzPts val="1500"/>
              <a:buChar char="•"/>
            </a:pPr>
            <a:r>
              <a:rPr lang="en" sz="1900"/>
              <a:t>Date -&gt; season / month / year</a:t>
            </a:r>
            <a:endParaRPr sz="1900"/>
          </a:p>
          <a:p>
            <a:pPr indent="-323850" lvl="1" marL="914400" rtl="0" algn="l">
              <a:spcBef>
                <a:spcPts val="0"/>
              </a:spcBef>
              <a:spcAft>
                <a:spcPts val="0"/>
              </a:spcAft>
              <a:buSzPts val="1500"/>
              <a:buChar char="•"/>
            </a:pPr>
            <a:r>
              <a:rPr lang="en" sz="1900"/>
              <a:t>Location -&gt; region (Central, East, South, West)</a:t>
            </a:r>
            <a:endParaRPr sz="1900"/>
          </a:p>
          <a:p>
            <a:pPr indent="-323850" lvl="0" marL="457200" rtl="0" algn="l">
              <a:spcBef>
                <a:spcPts val="0"/>
              </a:spcBef>
              <a:spcAft>
                <a:spcPts val="0"/>
              </a:spcAft>
              <a:buSzPts val="1500"/>
              <a:buChar char="•"/>
            </a:pPr>
            <a:r>
              <a:rPr lang="en" sz="2200"/>
              <a:t>Derived Features</a:t>
            </a:r>
            <a:endParaRPr sz="2200"/>
          </a:p>
          <a:p>
            <a:pPr indent="-323850" lvl="1" marL="914400" rtl="0" algn="l">
              <a:spcBef>
                <a:spcPts val="0"/>
              </a:spcBef>
              <a:spcAft>
                <a:spcPts val="0"/>
              </a:spcAft>
              <a:buSzPts val="1500"/>
              <a:buChar char="•"/>
            </a:pPr>
            <a:r>
              <a:rPr lang="en" sz="1900"/>
              <a:t>profit_rate （target）</a:t>
            </a:r>
            <a:endParaRPr sz="1900"/>
          </a:p>
          <a:p>
            <a:pPr indent="-323850" lvl="1" marL="914400" rtl="0" algn="l">
              <a:spcBef>
                <a:spcPts val="0"/>
              </a:spcBef>
              <a:spcAft>
                <a:spcPts val="0"/>
              </a:spcAft>
              <a:buSzPts val="1500"/>
              <a:buChar char="•"/>
            </a:pPr>
            <a:r>
              <a:rPr lang="en" sz="1900"/>
              <a:t>season</a:t>
            </a:r>
            <a:endParaRPr sz="1900"/>
          </a:p>
          <a:p>
            <a:pPr indent="-323850" lvl="1" marL="914400" rtl="0" algn="l">
              <a:spcBef>
                <a:spcPts val="0"/>
              </a:spcBef>
              <a:spcAft>
                <a:spcPts val="0"/>
              </a:spcAft>
              <a:buSzPts val="1500"/>
              <a:buChar char="•"/>
            </a:pPr>
            <a:r>
              <a:rPr lang="en" sz="1900"/>
              <a:t>cpi_xxx_change (fuels, food, gas)</a:t>
            </a:r>
            <a:endParaRPr>
              <a:latin typeface="Atkinson Hyperlegible"/>
              <a:ea typeface="Atkinson Hyperlegible"/>
              <a:cs typeface="Atkinson Hyperlegible"/>
              <a:sym typeface="Atkinson Hyperlegible"/>
            </a:endParaRPr>
          </a:p>
        </p:txBody>
      </p:sp>
      <p:pic>
        <p:nvPicPr>
          <p:cNvPr id="183" name="Google Shape;183;p26"/>
          <p:cNvPicPr preferRelativeResize="0"/>
          <p:nvPr/>
        </p:nvPicPr>
        <p:blipFill>
          <a:blip r:embed="rId3">
            <a:alphaModFix/>
          </a:blip>
          <a:stretch>
            <a:fillRect/>
          </a:stretch>
        </p:blipFill>
        <p:spPr>
          <a:xfrm>
            <a:off x="896700" y="843375"/>
            <a:ext cx="7349074" cy="1257600"/>
          </a:xfrm>
          <a:prstGeom prst="rect">
            <a:avLst/>
          </a:prstGeom>
          <a:noFill/>
          <a:ln cap="flat" cmpd="sng" w="28575">
            <a:solidFill>
              <a:srgbClr val="85200C"/>
            </a:solidFill>
            <a:prstDash val="solid"/>
            <a:round/>
            <a:headEnd len="sm" w="sm" type="none"/>
            <a:tailEnd len="sm" w="sm" type="none"/>
          </a:ln>
        </p:spPr>
      </p:pic>
      <p:sp>
        <p:nvSpPr>
          <p:cNvPr id="184" name="Google Shape;184;p26"/>
          <p:cNvSpPr txBox="1"/>
          <p:nvPr/>
        </p:nvSpPr>
        <p:spPr>
          <a:xfrm>
            <a:off x="416275" y="270075"/>
            <a:ext cx="50871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000">
                <a:solidFill>
                  <a:srgbClr val="85200C"/>
                </a:solidFill>
                <a:latin typeface="Calibri"/>
                <a:ea typeface="Calibri"/>
                <a:cs typeface="Calibri"/>
                <a:sym typeface="Calibri"/>
              </a:rPr>
              <a:t>Feature Engineering</a:t>
            </a:r>
            <a:endParaRPr b="1" sz="3000">
              <a:solidFill>
                <a:srgbClr val="85200C"/>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20125" y="473976"/>
            <a:ext cx="7272300" cy="507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b="1" lang="en" sz="3411">
                <a:solidFill>
                  <a:srgbClr val="85200C"/>
                </a:solidFill>
              </a:rPr>
              <a:t>Model Implementation</a:t>
            </a:r>
            <a:endParaRPr b="1" sz="3411">
              <a:solidFill>
                <a:srgbClr val="85200C"/>
              </a:solidFill>
            </a:endParaRPr>
          </a:p>
        </p:txBody>
      </p:sp>
      <p:sp>
        <p:nvSpPr>
          <p:cNvPr id="190" name="Google Shape;190;p27"/>
          <p:cNvSpPr/>
          <p:nvPr/>
        </p:nvSpPr>
        <p:spPr>
          <a:xfrm>
            <a:off x="432350" y="1152475"/>
            <a:ext cx="2425800" cy="354300"/>
          </a:xfrm>
          <a:prstGeom prst="homePlate">
            <a:avLst>
              <a:gd fmla="val 50000" name="adj"/>
            </a:avLst>
          </a:prstGeom>
          <a:solidFill>
            <a:srgbClr val="990000"/>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27"/>
          <p:cNvSpPr txBox="1"/>
          <p:nvPr/>
        </p:nvSpPr>
        <p:spPr>
          <a:xfrm>
            <a:off x="432350" y="1206642"/>
            <a:ext cx="2217300" cy="2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Calibri"/>
                <a:ea typeface="Calibri"/>
                <a:cs typeface="Calibri"/>
                <a:sym typeface="Calibri"/>
              </a:rPr>
              <a:t>Models</a:t>
            </a:r>
            <a:endParaRPr b="1" sz="1800">
              <a:solidFill>
                <a:srgbClr val="FFFFFF"/>
              </a:solidFill>
              <a:latin typeface="Calibri"/>
              <a:ea typeface="Calibri"/>
              <a:cs typeface="Calibri"/>
              <a:sym typeface="Calibri"/>
            </a:endParaRPr>
          </a:p>
        </p:txBody>
      </p:sp>
      <p:sp>
        <p:nvSpPr>
          <p:cNvPr id="192" name="Google Shape;192;p27"/>
          <p:cNvSpPr txBox="1"/>
          <p:nvPr/>
        </p:nvSpPr>
        <p:spPr>
          <a:xfrm>
            <a:off x="356150" y="1632675"/>
            <a:ext cx="2409600" cy="274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434343"/>
                </a:solidFill>
                <a:latin typeface="Calibri"/>
                <a:ea typeface="Calibri"/>
                <a:cs typeface="Calibri"/>
                <a:sym typeface="Calibri"/>
              </a:rPr>
              <a:t>We developed three models:</a:t>
            </a:r>
            <a:endParaRPr>
              <a:solidFill>
                <a:srgbClr val="434343"/>
              </a:solidFill>
              <a:latin typeface="Calibri"/>
              <a:ea typeface="Calibri"/>
              <a:cs typeface="Calibri"/>
              <a:sym typeface="Calibri"/>
            </a:endParaRPr>
          </a:p>
          <a:p>
            <a:pPr indent="-317500" lvl="0" marL="457200" rtl="0" algn="l">
              <a:lnSpc>
                <a:spcPct val="115000"/>
              </a:lnSpc>
              <a:spcBef>
                <a:spcPts val="800"/>
              </a:spcBef>
              <a:spcAft>
                <a:spcPts val="0"/>
              </a:spcAft>
              <a:buClr>
                <a:srgbClr val="434343"/>
              </a:buClr>
              <a:buSzPts val="1400"/>
              <a:buFont typeface="Calibri"/>
              <a:buAutoNum type="arabicPeriod"/>
            </a:pPr>
            <a:r>
              <a:rPr lang="en">
                <a:solidFill>
                  <a:srgbClr val="434343"/>
                </a:solidFill>
                <a:latin typeface="Calibri"/>
                <a:ea typeface="Calibri"/>
                <a:cs typeface="Calibri"/>
                <a:sym typeface="Calibri"/>
              </a:rPr>
              <a:t>A regression analysis model.</a:t>
            </a:r>
            <a:endParaRPr>
              <a:solidFill>
                <a:srgbClr val="434343"/>
              </a:solidFill>
              <a:latin typeface="Calibri"/>
              <a:ea typeface="Calibri"/>
              <a:cs typeface="Calibri"/>
              <a:sym typeface="Calibri"/>
            </a:endParaRPr>
          </a:p>
          <a:p>
            <a:pPr indent="-317500" lvl="0" marL="457200" rtl="0" algn="l">
              <a:lnSpc>
                <a:spcPct val="115000"/>
              </a:lnSpc>
              <a:spcBef>
                <a:spcPts val="0"/>
              </a:spcBef>
              <a:spcAft>
                <a:spcPts val="0"/>
              </a:spcAft>
              <a:buClr>
                <a:srgbClr val="434343"/>
              </a:buClr>
              <a:buSzPts val="1400"/>
              <a:buFont typeface="Calibri"/>
              <a:buAutoNum type="arabicPeriod"/>
            </a:pPr>
            <a:r>
              <a:rPr lang="en">
                <a:solidFill>
                  <a:srgbClr val="434343"/>
                </a:solidFill>
                <a:latin typeface="Calibri"/>
                <a:ea typeface="Calibri"/>
                <a:cs typeface="Calibri"/>
                <a:sym typeface="Calibri"/>
              </a:rPr>
              <a:t>A time series </a:t>
            </a:r>
            <a:r>
              <a:rPr b="1" lang="en">
                <a:solidFill>
                  <a:srgbClr val="434343"/>
                </a:solidFill>
                <a:latin typeface="Calibri"/>
                <a:ea typeface="Calibri"/>
                <a:cs typeface="Calibri"/>
                <a:sym typeface="Calibri"/>
              </a:rPr>
              <a:t>SARIMA </a:t>
            </a:r>
            <a:r>
              <a:rPr lang="en">
                <a:solidFill>
                  <a:srgbClr val="434343"/>
                </a:solidFill>
                <a:latin typeface="Calibri"/>
                <a:ea typeface="Calibri"/>
                <a:cs typeface="Calibri"/>
                <a:sym typeface="Calibri"/>
              </a:rPr>
              <a:t>model for price forecasting.</a:t>
            </a:r>
            <a:endParaRPr>
              <a:solidFill>
                <a:srgbClr val="434343"/>
              </a:solidFill>
              <a:latin typeface="Calibri"/>
              <a:ea typeface="Calibri"/>
              <a:cs typeface="Calibri"/>
              <a:sym typeface="Calibri"/>
            </a:endParaRPr>
          </a:p>
          <a:p>
            <a:pPr indent="-317500" lvl="0" marL="457200" rtl="0" algn="l">
              <a:lnSpc>
                <a:spcPct val="115000"/>
              </a:lnSpc>
              <a:spcBef>
                <a:spcPts val="0"/>
              </a:spcBef>
              <a:spcAft>
                <a:spcPts val="0"/>
              </a:spcAft>
              <a:buClr>
                <a:srgbClr val="434343"/>
              </a:buClr>
              <a:buSzPts val="1400"/>
              <a:buFont typeface="Calibri"/>
              <a:buAutoNum type="arabicPeriod"/>
            </a:pPr>
            <a:r>
              <a:rPr lang="en">
                <a:solidFill>
                  <a:srgbClr val="434343"/>
                </a:solidFill>
                <a:latin typeface="Calibri"/>
                <a:ea typeface="Calibri"/>
                <a:cs typeface="Calibri"/>
                <a:sym typeface="Calibri"/>
              </a:rPr>
              <a:t>An </a:t>
            </a:r>
            <a:r>
              <a:rPr b="1" lang="en">
                <a:solidFill>
                  <a:srgbClr val="434343"/>
                </a:solidFill>
                <a:latin typeface="Calibri"/>
                <a:ea typeface="Calibri"/>
                <a:cs typeface="Calibri"/>
                <a:sym typeface="Calibri"/>
              </a:rPr>
              <a:t>LSTM</a:t>
            </a:r>
            <a:r>
              <a:rPr lang="en">
                <a:solidFill>
                  <a:srgbClr val="434343"/>
                </a:solidFill>
                <a:latin typeface="Calibri"/>
                <a:ea typeface="Calibri"/>
                <a:cs typeface="Calibri"/>
                <a:sym typeface="Calibri"/>
              </a:rPr>
              <a:t> model for price forecasting.</a:t>
            </a:r>
            <a:endParaRPr>
              <a:solidFill>
                <a:srgbClr val="434343"/>
              </a:solidFill>
              <a:latin typeface="Calibri"/>
              <a:ea typeface="Calibri"/>
              <a:cs typeface="Calibri"/>
              <a:sym typeface="Calibri"/>
            </a:endParaRPr>
          </a:p>
        </p:txBody>
      </p:sp>
      <p:sp>
        <p:nvSpPr>
          <p:cNvPr id="193" name="Google Shape;193;p27"/>
          <p:cNvSpPr/>
          <p:nvPr/>
        </p:nvSpPr>
        <p:spPr>
          <a:xfrm>
            <a:off x="2998653" y="1152475"/>
            <a:ext cx="2712000" cy="354300"/>
          </a:xfrm>
          <a:prstGeom prst="chevron">
            <a:avLst>
              <a:gd fmla="val 50000" name="adj"/>
            </a:avLst>
          </a:prstGeom>
          <a:solidFill>
            <a:srgbClr val="85200C"/>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4" name="Google Shape;194;p27"/>
          <p:cNvSpPr txBox="1"/>
          <p:nvPr/>
        </p:nvSpPr>
        <p:spPr>
          <a:xfrm>
            <a:off x="3284884" y="1208832"/>
            <a:ext cx="2217300" cy="2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Calibri"/>
                <a:ea typeface="Calibri"/>
                <a:cs typeface="Calibri"/>
                <a:sym typeface="Calibri"/>
              </a:rPr>
              <a:t>Regression</a:t>
            </a:r>
            <a:r>
              <a:rPr b="1" lang="en" sz="1800">
                <a:solidFill>
                  <a:schemeClr val="lt1"/>
                </a:solidFill>
                <a:latin typeface="Calibri"/>
                <a:ea typeface="Calibri"/>
                <a:cs typeface="Calibri"/>
                <a:sym typeface="Calibri"/>
              </a:rPr>
              <a:t> </a:t>
            </a:r>
            <a:r>
              <a:rPr b="1" lang="en" sz="1800">
                <a:solidFill>
                  <a:schemeClr val="lt1"/>
                </a:solidFill>
                <a:latin typeface="Calibri"/>
                <a:ea typeface="Calibri"/>
                <a:cs typeface="Calibri"/>
                <a:sym typeface="Calibri"/>
              </a:rPr>
              <a:t>Model</a:t>
            </a:r>
            <a:endParaRPr b="1" sz="1800">
              <a:solidFill>
                <a:srgbClr val="FFFFFF"/>
              </a:solidFill>
              <a:latin typeface="Roboto"/>
              <a:ea typeface="Roboto"/>
              <a:cs typeface="Roboto"/>
              <a:sym typeface="Roboto"/>
            </a:endParaRPr>
          </a:p>
        </p:txBody>
      </p:sp>
      <p:sp>
        <p:nvSpPr>
          <p:cNvPr id="195" name="Google Shape;195;p27"/>
          <p:cNvSpPr txBox="1"/>
          <p:nvPr/>
        </p:nvSpPr>
        <p:spPr>
          <a:xfrm>
            <a:off x="2689550" y="1580075"/>
            <a:ext cx="3140100" cy="3072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434343"/>
              </a:buClr>
              <a:buSzPts val="1400"/>
              <a:buFont typeface="Calibri"/>
              <a:buChar char="●"/>
            </a:pPr>
            <a:r>
              <a:rPr lang="en">
                <a:solidFill>
                  <a:srgbClr val="434343"/>
                </a:solidFill>
                <a:latin typeface="Calibri"/>
                <a:ea typeface="Calibri"/>
                <a:cs typeface="Calibri"/>
                <a:sym typeface="Calibri"/>
              </a:rPr>
              <a:t>Prepare the dependent variable y = Sales </a:t>
            </a:r>
            <a:r>
              <a:rPr lang="en">
                <a:solidFill>
                  <a:srgbClr val="434343"/>
                </a:solidFill>
                <a:latin typeface="Calibri"/>
                <a:ea typeface="Calibri"/>
                <a:cs typeface="Calibri"/>
                <a:sym typeface="Calibri"/>
              </a:rPr>
              <a:t>and independent variables X = remaining variables. </a:t>
            </a:r>
            <a:endParaRPr>
              <a:solidFill>
                <a:srgbClr val="434343"/>
              </a:solidFill>
              <a:latin typeface="Calibri"/>
              <a:ea typeface="Calibri"/>
              <a:cs typeface="Calibri"/>
              <a:sym typeface="Calibri"/>
            </a:endParaRPr>
          </a:p>
          <a:p>
            <a:pPr indent="-317500" lvl="0" marL="457200" rtl="0" algn="l">
              <a:lnSpc>
                <a:spcPct val="115000"/>
              </a:lnSpc>
              <a:spcBef>
                <a:spcPts val="0"/>
              </a:spcBef>
              <a:spcAft>
                <a:spcPts val="0"/>
              </a:spcAft>
              <a:buClr>
                <a:srgbClr val="434343"/>
              </a:buClr>
              <a:buSzPts val="1400"/>
              <a:buFont typeface="Calibri"/>
              <a:buChar char="●"/>
            </a:pPr>
            <a:r>
              <a:rPr lang="en">
                <a:solidFill>
                  <a:srgbClr val="434343"/>
                </a:solidFill>
                <a:latin typeface="Calibri"/>
                <a:ea typeface="Calibri"/>
                <a:cs typeface="Calibri"/>
                <a:sym typeface="Calibri"/>
              </a:rPr>
              <a:t>Add constant term to the independent variable improves the accuracy and interpretability of the regression model.</a:t>
            </a:r>
            <a:endParaRPr>
              <a:solidFill>
                <a:srgbClr val="434343"/>
              </a:solidFill>
              <a:latin typeface="Calibri"/>
              <a:ea typeface="Calibri"/>
              <a:cs typeface="Calibri"/>
              <a:sym typeface="Calibri"/>
            </a:endParaRPr>
          </a:p>
          <a:p>
            <a:pPr indent="-317500" lvl="0" marL="457200" rtl="0" algn="l">
              <a:lnSpc>
                <a:spcPct val="115000"/>
              </a:lnSpc>
              <a:spcBef>
                <a:spcPts val="0"/>
              </a:spcBef>
              <a:spcAft>
                <a:spcPts val="0"/>
              </a:spcAft>
              <a:buClr>
                <a:srgbClr val="434343"/>
              </a:buClr>
              <a:buSzPts val="1400"/>
              <a:buFont typeface="Calibri"/>
              <a:buChar char="●"/>
            </a:pPr>
            <a:r>
              <a:rPr lang="en">
                <a:solidFill>
                  <a:srgbClr val="434343"/>
                </a:solidFill>
                <a:latin typeface="Calibri"/>
                <a:ea typeface="Calibri"/>
                <a:cs typeface="Calibri"/>
                <a:sym typeface="Calibri"/>
              </a:rPr>
              <a:t>Fit multiple linear regression model for Sales.  </a:t>
            </a:r>
            <a:endParaRPr>
              <a:solidFill>
                <a:srgbClr val="434343"/>
              </a:solidFill>
              <a:latin typeface="Calibri"/>
              <a:ea typeface="Calibri"/>
              <a:cs typeface="Calibri"/>
              <a:sym typeface="Calibri"/>
            </a:endParaRPr>
          </a:p>
          <a:p>
            <a:pPr indent="0" lvl="0" marL="0" rtl="0" algn="l">
              <a:lnSpc>
                <a:spcPct val="115000"/>
              </a:lnSpc>
              <a:spcBef>
                <a:spcPts val="800"/>
              </a:spcBef>
              <a:spcAft>
                <a:spcPts val="800"/>
              </a:spcAft>
              <a:buNone/>
            </a:pPr>
            <a:r>
              <a:t/>
            </a:r>
            <a:endParaRPr sz="1600">
              <a:solidFill>
                <a:srgbClr val="434343"/>
              </a:solidFill>
              <a:latin typeface="Roboto"/>
              <a:ea typeface="Roboto"/>
              <a:cs typeface="Roboto"/>
              <a:sym typeface="Roboto"/>
            </a:endParaRPr>
          </a:p>
        </p:txBody>
      </p:sp>
      <p:sp>
        <p:nvSpPr>
          <p:cNvPr id="196" name="Google Shape;196;p27"/>
          <p:cNvSpPr/>
          <p:nvPr/>
        </p:nvSpPr>
        <p:spPr>
          <a:xfrm>
            <a:off x="5851113" y="1152475"/>
            <a:ext cx="2712000" cy="354300"/>
          </a:xfrm>
          <a:prstGeom prst="chevron">
            <a:avLst>
              <a:gd fmla="val 50000" name="adj"/>
            </a:avLst>
          </a:prstGeom>
          <a:solidFill>
            <a:srgbClr val="85200C"/>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7" name="Google Shape;197;p27"/>
          <p:cNvSpPr txBox="1"/>
          <p:nvPr/>
        </p:nvSpPr>
        <p:spPr>
          <a:xfrm>
            <a:off x="6137425" y="1206642"/>
            <a:ext cx="2217300" cy="24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Calibri"/>
                <a:ea typeface="Calibri"/>
                <a:cs typeface="Calibri"/>
                <a:sym typeface="Calibri"/>
              </a:rPr>
              <a:t>SARIMA</a:t>
            </a:r>
            <a:endParaRPr b="1" sz="1800">
              <a:solidFill>
                <a:srgbClr val="FFFFFF"/>
              </a:solidFill>
              <a:latin typeface="Calibri"/>
              <a:ea typeface="Calibri"/>
              <a:cs typeface="Calibri"/>
              <a:sym typeface="Calibri"/>
            </a:endParaRPr>
          </a:p>
        </p:txBody>
      </p:sp>
      <p:sp>
        <p:nvSpPr>
          <p:cNvPr id="198" name="Google Shape;198;p27"/>
          <p:cNvSpPr txBox="1"/>
          <p:nvPr/>
        </p:nvSpPr>
        <p:spPr>
          <a:xfrm>
            <a:off x="5657850" y="1537175"/>
            <a:ext cx="3219600" cy="331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The dataset is </a:t>
            </a:r>
            <a:r>
              <a:rPr lang="en">
                <a:latin typeface="Calibri"/>
                <a:ea typeface="Calibri"/>
                <a:cs typeface="Calibri"/>
                <a:sym typeface="Calibri"/>
              </a:rPr>
              <a:t>split</a:t>
            </a:r>
            <a:r>
              <a:rPr lang="en">
                <a:latin typeface="Calibri"/>
                <a:ea typeface="Calibri"/>
                <a:cs typeface="Calibri"/>
                <a:sym typeface="Calibri"/>
              </a:rPr>
              <a:t> into 80% training and 20% testing sets.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In SARIMA model parameters autoregression, differencing, and moving average orders for both components, are specified.</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The SARIMA model is trained and used to forecast future values in a single step.</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Model performance is assessed using MSE between actual and forecasted values.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472525" y="473976"/>
            <a:ext cx="7272300" cy="5070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b="1" lang="en">
                <a:solidFill>
                  <a:srgbClr val="85200C"/>
                </a:solidFill>
              </a:rPr>
              <a:t>Model Implementation</a:t>
            </a:r>
            <a:endParaRPr b="1">
              <a:solidFill>
                <a:srgbClr val="85200C"/>
              </a:solidFill>
            </a:endParaRPr>
          </a:p>
        </p:txBody>
      </p:sp>
      <p:grpSp>
        <p:nvGrpSpPr>
          <p:cNvPr id="204" name="Google Shape;204;p28"/>
          <p:cNvGrpSpPr/>
          <p:nvPr/>
        </p:nvGrpSpPr>
        <p:grpSpPr>
          <a:xfrm>
            <a:off x="561848" y="1123905"/>
            <a:ext cx="3686118" cy="3228891"/>
            <a:chOff x="676275" y="1657350"/>
            <a:chExt cx="2905200" cy="3105300"/>
          </a:xfrm>
        </p:grpSpPr>
        <p:sp>
          <p:nvSpPr>
            <p:cNvPr id="205" name="Google Shape;205;p28"/>
            <p:cNvSpPr/>
            <p:nvPr/>
          </p:nvSpPr>
          <p:spPr>
            <a:xfrm>
              <a:off x="676275" y="1657350"/>
              <a:ext cx="2905200" cy="3105300"/>
            </a:xfrm>
            <a:prstGeom prst="rect">
              <a:avLst/>
            </a:prstGeom>
            <a:solidFill>
              <a:schemeClr val="lt1"/>
            </a:solidFill>
            <a:ln cap="flat" cmpd="sng" w="952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6" name="Google Shape;206;p28"/>
            <p:cNvSpPr/>
            <p:nvPr/>
          </p:nvSpPr>
          <p:spPr>
            <a:xfrm>
              <a:off x="676275" y="1657350"/>
              <a:ext cx="2905200" cy="409500"/>
            </a:xfrm>
            <a:prstGeom prst="rect">
              <a:avLst/>
            </a:prstGeom>
            <a:solidFill>
              <a:srgbClr val="85200C"/>
            </a:solidFill>
            <a:ln cap="flat" cmpd="sng" w="952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07" name="Google Shape;207;p28"/>
          <p:cNvGrpSpPr/>
          <p:nvPr/>
        </p:nvGrpSpPr>
        <p:grpSpPr>
          <a:xfrm>
            <a:off x="4648178" y="1123945"/>
            <a:ext cx="3810170" cy="3228891"/>
            <a:chOff x="676275" y="1657350"/>
            <a:chExt cx="2905200" cy="3105300"/>
          </a:xfrm>
        </p:grpSpPr>
        <p:sp>
          <p:nvSpPr>
            <p:cNvPr id="208" name="Google Shape;208;p28"/>
            <p:cNvSpPr/>
            <p:nvPr/>
          </p:nvSpPr>
          <p:spPr>
            <a:xfrm>
              <a:off x="676275" y="1657350"/>
              <a:ext cx="2905200" cy="3105300"/>
            </a:xfrm>
            <a:prstGeom prst="rect">
              <a:avLst/>
            </a:prstGeom>
            <a:solidFill>
              <a:schemeClr val="lt1"/>
            </a:solidFill>
            <a:ln cap="flat" cmpd="sng" w="952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9" name="Google Shape;209;p28"/>
            <p:cNvSpPr/>
            <p:nvPr/>
          </p:nvSpPr>
          <p:spPr>
            <a:xfrm>
              <a:off x="676275" y="1657350"/>
              <a:ext cx="2905200" cy="409500"/>
            </a:xfrm>
            <a:prstGeom prst="rect">
              <a:avLst/>
            </a:prstGeom>
            <a:solidFill>
              <a:srgbClr val="85200C"/>
            </a:solidFill>
            <a:ln cap="flat" cmpd="sng" w="952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Calibri"/>
                  <a:ea typeface="Calibri"/>
                  <a:cs typeface="Calibri"/>
                  <a:sym typeface="Calibri"/>
                </a:rPr>
                <a:t>LSTM Models</a:t>
              </a:r>
              <a:endParaRPr>
                <a:solidFill>
                  <a:schemeClr val="dk1"/>
                </a:solidFill>
              </a:endParaRPr>
            </a:p>
          </p:txBody>
        </p:sp>
      </p:grpSp>
      <p:sp>
        <p:nvSpPr>
          <p:cNvPr id="210" name="Google Shape;210;p28"/>
          <p:cNvSpPr txBox="1"/>
          <p:nvPr/>
        </p:nvSpPr>
        <p:spPr>
          <a:xfrm>
            <a:off x="800100" y="112390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Calibri"/>
                <a:ea typeface="Calibri"/>
                <a:cs typeface="Calibri"/>
                <a:sym typeface="Calibri"/>
              </a:rPr>
              <a:t>Data Preparation </a:t>
            </a:r>
            <a:endParaRPr/>
          </a:p>
        </p:txBody>
      </p:sp>
      <p:sp>
        <p:nvSpPr>
          <p:cNvPr id="211" name="Google Shape;211;p28"/>
          <p:cNvSpPr txBox="1"/>
          <p:nvPr/>
        </p:nvSpPr>
        <p:spPr>
          <a:xfrm>
            <a:off x="504825" y="1619250"/>
            <a:ext cx="35814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Defines an LSTM model for profit rate prediction based on historical data.</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Prepares data by creating input-output pairs with a specified number of time steps (n_steps).</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Reshapes input data to fit the LSTM model's format.</a:t>
            </a:r>
            <a:endParaRPr>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Char char="●"/>
            </a:pPr>
            <a:r>
              <a:rPr lang="en">
                <a:latin typeface="Calibri"/>
                <a:ea typeface="Calibri"/>
                <a:cs typeface="Calibri"/>
                <a:sym typeface="Calibri"/>
              </a:rPr>
              <a:t>Splits the data into 80% training and 20% testing sets.</a:t>
            </a:r>
            <a:endParaRPr>
              <a:latin typeface="Calibri"/>
              <a:ea typeface="Calibri"/>
              <a:cs typeface="Calibri"/>
              <a:sym typeface="Calibri"/>
            </a:endParaRPr>
          </a:p>
          <a:p>
            <a:pPr indent="0" lvl="0" marL="0" rtl="0" algn="l">
              <a:spcBef>
                <a:spcPts val="0"/>
              </a:spcBef>
              <a:spcAft>
                <a:spcPts val="0"/>
              </a:spcAft>
              <a:buNone/>
            </a:pPr>
            <a:r>
              <a:t/>
            </a:r>
            <a:endParaRPr/>
          </a:p>
        </p:txBody>
      </p:sp>
      <p:sp>
        <p:nvSpPr>
          <p:cNvPr id="212" name="Google Shape;212;p28"/>
          <p:cNvSpPr txBox="1"/>
          <p:nvPr/>
        </p:nvSpPr>
        <p:spPr>
          <a:xfrm>
            <a:off x="4562475" y="1600200"/>
            <a:ext cx="3990900" cy="2725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Two</a:t>
            </a:r>
            <a:r>
              <a:rPr lang="en">
                <a:solidFill>
                  <a:schemeClr val="dk1"/>
                </a:solidFill>
                <a:latin typeface="Calibri"/>
                <a:ea typeface="Calibri"/>
                <a:cs typeface="Calibri"/>
                <a:sym typeface="Calibri"/>
              </a:rPr>
              <a:t> LSTM models were created with one layer of 50 units, utilizing a 30% dropout rate and ReLU activation.</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models are compiled using the Adam and SGD </a:t>
            </a:r>
            <a:r>
              <a:rPr lang="en">
                <a:solidFill>
                  <a:schemeClr val="dk1"/>
                </a:solidFill>
                <a:latin typeface="Calibri"/>
                <a:ea typeface="Calibri"/>
                <a:cs typeface="Calibri"/>
                <a:sym typeface="Calibri"/>
              </a:rPr>
              <a:t>optimizers respectively.</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Trained on the training data for 50 epochs, validating on the testing data.</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Evaluates the models using MSE between predicted and actual profit rates.</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276225" y="383725"/>
            <a:ext cx="7886700" cy="590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3000">
                <a:solidFill>
                  <a:srgbClr val="85200C"/>
                </a:solidFill>
              </a:rPr>
              <a:t>Model Evaluation</a:t>
            </a:r>
            <a:endParaRPr b="1" sz="3000">
              <a:solidFill>
                <a:srgbClr val="85200C"/>
              </a:solidFill>
            </a:endParaRPr>
          </a:p>
        </p:txBody>
      </p:sp>
      <p:pic>
        <p:nvPicPr>
          <p:cNvPr id="218" name="Google Shape;218;p29"/>
          <p:cNvPicPr preferRelativeResize="0"/>
          <p:nvPr/>
        </p:nvPicPr>
        <p:blipFill rotWithShape="1">
          <a:blip r:embed="rId3">
            <a:alphaModFix/>
          </a:blip>
          <a:srcRect b="1497" l="0" r="53720" t="35331"/>
          <a:stretch/>
        </p:blipFill>
        <p:spPr>
          <a:xfrm>
            <a:off x="4572000" y="1123950"/>
            <a:ext cx="3771898" cy="3185349"/>
          </a:xfrm>
          <a:prstGeom prst="rect">
            <a:avLst/>
          </a:prstGeom>
          <a:noFill/>
          <a:ln cap="flat" cmpd="sng" w="19050">
            <a:solidFill>
              <a:srgbClr val="85200C"/>
            </a:solidFill>
            <a:prstDash val="solid"/>
            <a:round/>
            <a:headEnd len="sm" w="sm" type="none"/>
            <a:tailEnd len="sm" w="sm" type="none"/>
          </a:ln>
          <a:effectLst>
            <a:outerShdw blurRad="57150" rotWithShape="0" algn="bl" dir="5400000" dist="19050">
              <a:srgbClr val="000000">
                <a:alpha val="50000"/>
              </a:srgbClr>
            </a:outerShdw>
          </a:effectLst>
        </p:spPr>
      </p:pic>
      <p:grpSp>
        <p:nvGrpSpPr>
          <p:cNvPr id="219" name="Google Shape;219;p29"/>
          <p:cNvGrpSpPr/>
          <p:nvPr/>
        </p:nvGrpSpPr>
        <p:grpSpPr>
          <a:xfrm>
            <a:off x="457178" y="1123945"/>
            <a:ext cx="3810170" cy="3228891"/>
            <a:chOff x="676275" y="1657350"/>
            <a:chExt cx="2905200" cy="3105300"/>
          </a:xfrm>
        </p:grpSpPr>
        <p:sp>
          <p:nvSpPr>
            <p:cNvPr id="220" name="Google Shape;220;p29"/>
            <p:cNvSpPr/>
            <p:nvPr/>
          </p:nvSpPr>
          <p:spPr>
            <a:xfrm>
              <a:off x="676275" y="1657350"/>
              <a:ext cx="2905200" cy="3105300"/>
            </a:xfrm>
            <a:prstGeom prst="rect">
              <a:avLst/>
            </a:prstGeom>
            <a:solidFill>
              <a:schemeClr val="lt1"/>
            </a:solidFill>
            <a:ln cap="flat" cmpd="sng" w="952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1" name="Google Shape;221;p29"/>
            <p:cNvSpPr/>
            <p:nvPr/>
          </p:nvSpPr>
          <p:spPr>
            <a:xfrm>
              <a:off x="676275" y="1657350"/>
              <a:ext cx="2905200" cy="409500"/>
            </a:xfrm>
            <a:prstGeom prst="rect">
              <a:avLst/>
            </a:prstGeom>
            <a:solidFill>
              <a:srgbClr val="85200C"/>
            </a:solidFill>
            <a:ln cap="flat" cmpd="sng" w="952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Calibri"/>
                  <a:ea typeface="Calibri"/>
                  <a:cs typeface="Calibri"/>
                  <a:sym typeface="Calibri"/>
                </a:rPr>
                <a:t>Analysis of CPI values VS profit rate </a:t>
              </a:r>
              <a:endParaRPr>
                <a:solidFill>
                  <a:schemeClr val="dk1"/>
                </a:solidFill>
              </a:endParaRPr>
            </a:p>
          </p:txBody>
        </p:sp>
      </p:grpSp>
      <p:sp>
        <p:nvSpPr>
          <p:cNvPr id="222" name="Google Shape;222;p29"/>
          <p:cNvSpPr txBox="1"/>
          <p:nvPr/>
        </p:nvSpPr>
        <p:spPr>
          <a:xfrm>
            <a:off x="457175" y="1524000"/>
            <a:ext cx="3905100" cy="2725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coefficient for the CPI of overall consumer prices is 0.7768, This suggests that higher consumer prices tend to positively impact profit rates.</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For CPI values related to food and fuels, the coefficients are 0.0564 and 0.0193 respectively. And the coefficient for gas is 0.0464. However, changes in CPI for food, fuels, and gas do not display statistically significant impacts on profit rate.</a:t>
            </a:r>
            <a:endParaRPr>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276225" y="383725"/>
            <a:ext cx="7886700" cy="590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3000">
                <a:solidFill>
                  <a:srgbClr val="85200C"/>
                </a:solidFill>
              </a:rPr>
              <a:t>Model Evaluation</a:t>
            </a:r>
            <a:endParaRPr b="1" sz="3000">
              <a:solidFill>
                <a:srgbClr val="85200C"/>
              </a:solidFill>
            </a:endParaRPr>
          </a:p>
        </p:txBody>
      </p:sp>
      <p:grpSp>
        <p:nvGrpSpPr>
          <p:cNvPr id="228" name="Google Shape;228;p30"/>
          <p:cNvGrpSpPr/>
          <p:nvPr/>
        </p:nvGrpSpPr>
        <p:grpSpPr>
          <a:xfrm>
            <a:off x="457178" y="1123945"/>
            <a:ext cx="3810170" cy="3228891"/>
            <a:chOff x="676275" y="1657350"/>
            <a:chExt cx="2905200" cy="3105300"/>
          </a:xfrm>
        </p:grpSpPr>
        <p:sp>
          <p:nvSpPr>
            <p:cNvPr id="229" name="Google Shape;229;p30"/>
            <p:cNvSpPr/>
            <p:nvPr/>
          </p:nvSpPr>
          <p:spPr>
            <a:xfrm>
              <a:off x="676275" y="1657350"/>
              <a:ext cx="2905200" cy="3105300"/>
            </a:xfrm>
            <a:prstGeom prst="rect">
              <a:avLst/>
            </a:prstGeom>
            <a:solidFill>
              <a:schemeClr val="lt1"/>
            </a:solidFill>
            <a:ln cap="flat" cmpd="sng" w="19050">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0" name="Google Shape;230;p30"/>
            <p:cNvSpPr/>
            <p:nvPr/>
          </p:nvSpPr>
          <p:spPr>
            <a:xfrm>
              <a:off x="676275" y="1657350"/>
              <a:ext cx="2905200" cy="409500"/>
            </a:xfrm>
            <a:prstGeom prst="rect">
              <a:avLst/>
            </a:prstGeom>
            <a:solidFill>
              <a:srgbClr val="85200C"/>
            </a:solidFill>
            <a:ln cap="flat" cmpd="sng" w="19050">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Calibri"/>
                  <a:ea typeface="Calibri"/>
                  <a:cs typeface="Calibri"/>
                  <a:sym typeface="Calibri"/>
                </a:rPr>
                <a:t>SARIMA</a:t>
              </a:r>
              <a:endParaRPr>
                <a:solidFill>
                  <a:schemeClr val="dk1"/>
                </a:solidFill>
              </a:endParaRPr>
            </a:p>
          </p:txBody>
        </p:sp>
      </p:grpSp>
      <p:sp>
        <p:nvSpPr>
          <p:cNvPr id="231" name="Google Shape;231;p30"/>
          <p:cNvSpPr txBox="1"/>
          <p:nvPr/>
        </p:nvSpPr>
        <p:spPr>
          <a:xfrm>
            <a:off x="471350" y="1600200"/>
            <a:ext cx="3810300" cy="2830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MSE value of 0.074 for the SARIMA model indicates the average squared difference between predicted and actual values.</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MSE serves as an indicator of the SARIMA model's overall performance. Lower MSE values signify better predictive accuracy, while higher values suggest less accurate predictions.</a:t>
            </a:r>
            <a:endParaRPr sz="1500">
              <a:solidFill>
                <a:schemeClr val="dk1"/>
              </a:solidFill>
              <a:latin typeface="Calibri"/>
              <a:ea typeface="Calibri"/>
              <a:cs typeface="Calibri"/>
              <a:sym typeface="Calibri"/>
            </a:endParaRPr>
          </a:p>
        </p:txBody>
      </p:sp>
      <p:pic>
        <p:nvPicPr>
          <p:cNvPr id="232" name="Google Shape;232;p30"/>
          <p:cNvPicPr preferRelativeResize="0"/>
          <p:nvPr/>
        </p:nvPicPr>
        <p:blipFill rotWithShape="1">
          <a:blip r:embed="rId3">
            <a:alphaModFix/>
          </a:blip>
          <a:srcRect b="3812" l="1625" r="2753" t="9139"/>
          <a:stretch/>
        </p:blipFill>
        <p:spPr>
          <a:xfrm>
            <a:off x="4838700" y="1123950"/>
            <a:ext cx="3867149" cy="3181351"/>
          </a:xfrm>
          <a:prstGeom prst="rect">
            <a:avLst/>
          </a:prstGeom>
          <a:noFill/>
          <a:ln cap="flat" cmpd="sng" w="19050">
            <a:solidFill>
              <a:srgbClr val="85200C"/>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276225" y="383725"/>
            <a:ext cx="3848100" cy="590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3000">
                <a:solidFill>
                  <a:srgbClr val="85200C"/>
                </a:solidFill>
              </a:rPr>
              <a:t>Model Evaluation</a:t>
            </a:r>
            <a:endParaRPr b="1" sz="3000">
              <a:solidFill>
                <a:srgbClr val="85200C"/>
              </a:solidFill>
            </a:endParaRPr>
          </a:p>
        </p:txBody>
      </p:sp>
      <p:grpSp>
        <p:nvGrpSpPr>
          <p:cNvPr id="238" name="Google Shape;238;p31"/>
          <p:cNvGrpSpPr/>
          <p:nvPr/>
        </p:nvGrpSpPr>
        <p:grpSpPr>
          <a:xfrm>
            <a:off x="457176" y="1031520"/>
            <a:ext cx="3562356" cy="3537247"/>
            <a:chOff x="676275" y="1657350"/>
            <a:chExt cx="2905200" cy="3105300"/>
          </a:xfrm>
        </p:grpSpPr>
        <p:sp>
          <p:nvSpPr>
            <p:cNvPr id="239" name="Google Shape;239;p31"/>
            <p:cNvSpPr/>
            <p:nvPr/>
          </p:nvSpPr>
          <p:spPr>
            <a:xfrm>
              <a:off x="676275" y="1657350"/>
              <a:ext cx="2905200" cy="3105300"/>
            </a:xfrm>
            <a:prstGeom prst="rect">
              <a:avLst/>
            </a:prstGeom>
            <a:solidFill>
              <a:schemeClr val="lt1"/>
            </a:solidFill>
            <a:ln cap="flat" cmpd="sng" w="19050">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0" name="Google Shape;240;p31"/>
            <p:cNvSpPr/>
            <p:nvPr/>
          </p:nvSpPr>
          <p:spPr>
            <a:xfrm>
              <a:off x="676275" y="1657350"/>
              <a:ext cx="2905200" cy="409500"/>
            </a:xfrm>
            <a:prstGeom prst="rect">
              <a:avLst/>
            </a:prstGeom>
            <a:solidFill>
              <a:srgbClr val="85200C"/>
            </a:solidFill>
            <a:ln cap="flat" cmpd="sng" w="19050">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Calibri"/>
                  <a:ea typeface="Calibri"/>
                  <a:cs typeface="Calibri"/>
                  <a:sym typeface="Calibri"/>
                </a:rPr>
                <a:t>LSTM</a:t>
              </a:r>
              <a:endParaRPr>
                <a:solidFill>
                  <a:schemeClr val="dk1"/>
                </a:solidFill>
              </a:endParaRPr>
            </a:p>
          </p:txBody>
        </p:sp>
      </p:grpSp>
      <p:sp>
        <p:nvSpPr>
          <p:cNvPr id="241" name="Google Shape;241;p31"/>
          <p:cNvSpPr txBox="1"/>
          <p:nvPr/>
        </p:nvSpPr>
        <p:spPr>
          <a:xfrm>
            <a:off x="504825" y="1569875"/>
            <a:ext cx="3390900" cy="2849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LSTM </a:t>
            </a:r>
            <a:r>
              <a:rPr lang="en" sz="1500">
                <a:solidFill>
                  <a:schemeClr val="dk1"/>
                </a:solidFill>
                <a:latin typeface="Calibri"/>
                <a:ea typeface="Calibri"/>
                <a:cs typeface="Calibri"/>
                <a:sym typeface="Calibri"/>
              </a:rPr>
              <a:t>model</a:t>
            </a:r>
            <a:r>
              <a:rPr lang="en" sz="1500">
                <a:solidFill>
                  <a:schemeClr val="dk1"/>
                </a:solidFill>
                <a:latin typeface="Calibri"/>
                <a:ea typeface="Calibri"/>
                <a:cs typeface="Calibri"/>
                <a:sym typeface="Calibri"/>
              </a:rPr>
              <a:t> with SGD optimizer performs better compares to ADAM according  </a:t>
            </a:r>
            <a:r>
              <a:rPr lang="en" sz="1500">
                <a:solidFill>
                  <a:schemeClr val="dk1"/>
                </a:solidFill>
                <a:latin typeface="Calibri"/>
                <a:ea typeface="Calibri"/>
                <a:cs typeface="Calibri"/>
                <a:sym typeface="Calibri"/>
              </a:rPr>
              <a:t>their</a:t>
            </a:r>
            <a:r>
              <a:rPr lang="en" sz="1500">
                <a:solidFill>
                  <a:schemeClr val="dk1"/>
                </a:solidFill>
                <a:latin typeface="Calibri"/>
                <a:ea typeface="Calibri"/>
                <a:cs typeface="Calibri"/>
                <a:sym typeface="Calibri"/>
              </a:rPr>
              <a:t> </a:t>
            </a:r>
            <a:r>
              <a:rPr lang="en" sz="1500">
                <a:solidFill>
                  <a:schemeClr val="dk1"/>
                </a:solidFill>
                <a:latin typeface="Calibri"/>
                <a:ea typeface="Calibri"/>
                <a:cs typeface="Calibri"/>
                <a:sym typeface="Calibri"/>
              </a:rPr>
              <a:t>respective</a:t>
            </a:r>
            <a:r>
              <a:rPr lang="en" sz="1500">
                <a:solidFill>
                  <a:schemeClr val="dk1"/>
                </a:solidFill>
                <a:latin typeface="Calibri"/>
                <a:ea typeface="Calibri"/>
                <a:cs typeface="Calibri"/>
                <a:sym typeface="Calibri"/>
              </a:rPr>
              <a:t> MSE value of </a:t>
            </a:r>
            <a:r>
              <a:rPr lang="en" sz="1500">
                <a:solidFill>
                  <a:schemeClr val="dk1"/>
                </a:solidFill>
                <a:latin typeface="Calibri"/>
                <a:ea typeface="Calibri"/>
                <a:cs typeface="Calibri"/>
                <a:sym typeface="Calibri"/>
              </a:rPr>
              <a:t> 6.8 % </a:t>
            </a:r>
            <a:r>
              <a:rPr lang="en" sz="1500">
                <a:solidFill>
                  <a:schemeClr val="dk1"/>
                </a:solidFill>
                <a:latin typeface="Calibri"/>
                <a:ea typeface="Calibri"/>
                <a:cs typeface="Calibri"/>
                <a:sym typeface="Calibri"/>
              </a:rPr>
              <a:t>and </a:t>
            </a:r>
            <a:r>
              <a:rPr lang="en" sz="1500">
                <a:solidFill>
                  <a:schemeClr val="dk1"/>
                </a:solidFill>
                <a:latin typeface="Calibri"/>
                <a:ea typeface="Calibri"/>
                <a:cs typeface="Calibri"/>
                <a:sym typeface="Calibri"/>
              </a:rPr>
              <a:t>7.1 % </a:t>
            </a:r>
            <a:r>
              <a:rPr lang="e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However, according to graph ADAM optimizer </a:t>
            </a:r>
            <a:r>
              <a:rPr lang="en" sz="1500">
                <a:solidFill>
                  <a:schemeClr val="dk1"/>
                </a:solidFill>
                <a:latin typeface="Calibri"/>
                <a:ea typeface="Calibri"/>
                <a:cs typeface="Calibri"/>
                <a:sym typeface="Calibri"/>
              </a:rPr>
              <a:t>generalised model slightly better over SGD. As the validation loss is relatively same to training loss in ADAM.</a:t>
            </a:r>
            <a:r>
              <a:rPr lang="e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p:txBody>
      </p:sp>
      <p:pic>
        <p:nvPicPr>
          <p:cNvPr id="242" name="Google Shape;242;p31"/>
          <p:cNvPicPr preferRelativeResize="0"/>
          <p:nvPr/>
        </p:nvPicPr>
        <p:blipFill rotWithShape="1">
          <a:blip r:embed="rId3">
            <a:alphaModFix/>
          </a:blip>
          <a:srcRect b="2212" l="1732" r="2546" t="6720"/>
          <a:stretch/>
        </p:blipFill>
        <p:spPr>
          <a:xfrm>
            <a:off x="4667250" y="498025"/>
            <a:ext cx="3562351" cy="1873700"/>
          </a:xfrm>
          <a:prstGeom prst="rect">
            <a:avLst/>
          </a:prstGeom>
          <a:noFill/>
          <a:ln cap="flat" cmpd="sng" w="19050">
            <a:solidFill>
              <a:srgbClr val="85200C"/>
            </a:solidFill>
            <a:prstDash val="solid"/>
            <a:round/>
            <a:headEnd len="sm" w="sm" type="none"/>
            <a:tailEnd len="sm" w="sm" type="none"/>
          </a:ln>
        </p:spPr>
      </p:pic>
      <p:pic>
        <p:nvPicPr>
          <p:cNvPr id="243" name="Google Shape;243;p31"/>
          <p:cNvPicPr preferRelativeResize="0"/>
          <p:nvPr/>
        </p:nvPicPr>
        <p:blipFill rotWithShape="1">
          <a:blip r:embed="rId4">
            <a:alphaModFix/>
          </a:blip>
          <a:srcRect b="0" l="0" r="0" t="6742"/>
          <a:stretch/>
        </p:blipFill>
        <p:spPr>
          <a:xfrm>
            <a:off x="4667250" y="2609850"/>
            <a:ext cx="3562350" cy="1959325"/>
          </a:xfrm>
          <a:prstGeom prst="rect">
            <a:avLst/>
          </a:prstGeom>
          <a:noFill/>
          <a:ln cap="flat" cmpd="sng" w="19050">
            <a:solidFill>
              <a:srgbClr val="85200C"/>
            </a:solidFill>
            <a:prstDash val="solid"/>
            <a:round/>
            <a:headEnd len="sm" w="sm" type="none"/>
            <a:tailEnd len="sm" w="sm" type="none"/>
          </a:ln>
        </p:spPr>
      </p:pic>
      <p:sp>
        <p:nvSpPr>
          <p:cNvPr id="244" name="Google Shape;244;p31"/>
          <p:cNvSpPr txBox="1"/>
          <p:nvPr/>
        </p:nvSpPr>
        <p:spPr>
          <a:xfrm>
            <a:off x="5886450" y="2352675"/>
            <a:ext cx="1114500" cy="2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Calibri"/>
                <a:ea typeface="Calibri"/>
                <a:cs typeface="Calibri"/>
                <a:sym typeface="Calibri"/>
              </a:rPr>
              <a:t>ADAM</a:t>
            </a:r>
            <a:endParaRPr b="1" sz="1000">
              <a:solidFill>
                <a:schemeClr val="dk1"/>
              </a:solidFill>
              <a:latin typeface="Calibri"/>
              <a:ea typeface="Calibri"/>
              <a:cs typeface="Calibri"/>
              <a:sym typeface="Calibri"/>
            </a:endParaRPr>
          </a:p>
        </p:txBody>
      </p:sp>
      <p:sp>
        <p:nvSpPr>
          <p:cNvPr id="245" name="Google Shape;245;p31"/>
          <p:cNvSpPr txBox="1"/>
          <p:nvPr/>
        </p:nvSpPr>
        <p:spPr>
          <a:xfrm>
            <a:off x="5962650" y="4552950"/>
            <a:ext cx="1114500" cy="2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Calibri"/>
                <a:ea typeface="Calibri"/>
                <a:cs typeface="Calibri"/>
                <a:sym typeface="Calibri"/>
              </a:rPr>
              <a:t>SGD</a:t>
            </a:r>
            <a:endParaRPr b="1" sz="1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276225" y="298000"/>
            <a:ext cx="6458100" cy="590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3000">
                <a:solidFill>
                  <a:srgbClr val="85200C"/>
                </a:solidFill>
              </a:rPr>
              <a:t>Summary &amp; Concluding Remarks</a:t>
            </a:r>
            <a:endParaRPr b="1" sz="3000">
              <a:solidFill>
                <a:srgbClr val="85200C"/>
              </a:solidFill>
            </a:endParaRPr>
          </a:p>
        </p:txBody>
      </p:sp>
      <p:sp>
        <p:nvSpPr>
          <p:cNvPr id="251" name="Google Shape;251;p32"/>
          <p:cNvSpPr txBox="1"/>
          <p:nvPr/>
        </p:nvSpPr>
        <p:spPr>
          <a:xfrm>
            <a:off x="400050" y="955375"/>
            <a:ext cx="5248200" cy="3883200"/>
          </a:xfrm>
          <a:prstGeom prst="rect">
            <a:avLst/>
          </a:prstGeom>
          <a:noFill/>
          <a:ln cap="flat" cmpd="sng" w="19050">
            <a:solidFill>
              <a:srgbClr val="85200C"/>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In summary, we developed three models for profit rate prediction. </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Our Regression Analysis</a:t>
            </a:r>
            <a:r>
              <a:rPr lang="en" sz="1500">
                <a:solidFill>
                  <a:schemeClr val="dk1"/>
                </a:solidFill>
                <a:latin typeface="Calibri"/>
                <a:ea typeface="Calibri"/>
                <a:cs typeface="Calibri"/>
                <a:sym typeface="Calibri"/>
              </a:rPr>
              <a:t> of Consumer Price Index (CPI) values revealed their significant impact on profit rates. </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The SARIMA Model Achieved a low MSE of 7.4 %, showcasing the model's capability in forecasting future price trends.</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LSTM Model: With the SGD optimizer outperformed with the MSE of 6.8%, indicating its superior performance over ADAM which has MSE of 7.1%.</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In conclusion, the LSTM model with SGD optimizer demonstrated exceptional performance given the limited dataset. However, to further enhance model efficacy, acquiring a larger dataset is imperative.</a:t>
            </a:r>
            <a:endParaRPr sz="1500">
              <a:solidFill>
                <a:schemeClr val="dk1"/>
              </a:solidFill>
              <a:latin typeface="Calibri"/>
              <a:ea typeface="Calibri"/>
              <a:cs typeface="Calibri"/>
              <a:sym typeface="Calibri"/>
            </a:endParaRPr>
          </a:p>
        </p:txBody>
      </p:sp>
      <p:graphicFrame>
        <p:nvGraphicFramePr>
          <p:cNvPr id="252" name="Google Shape;252;p32"/>
          <p:cNvGraphicFramePr/>
          <p:nvPr/>
        </p:nvGraphicFramePr>
        <p:xfrm>
          <a:off x="5943650" y="1676400"/>
          <a:ext cx="3000000" cy="3000000"/>
        </p:xfrm>
        <a:graphic>
          <a:graphicData uri="http://schemas.openxmlformats.org/drawingml/2006/table">
            <a:tbl>
              <a:tblPr>
                <a:noFill/>
                <a:tableStyleId>{6D15FF40-F182-4427-BB36-6B9ACBA7271F}</a:tableStyleId>
              </a:tblPr>
              <a:tblGrid>
                <a:gridCol w="1307300"/>
                <a:gridCol w="1307300"/>
              </a:tblGrid>
              <a:tr h="400050">
                <a:tc>
                  <a:txBody>
                    <a:bodyPr/>
                    <a:lstStyle/>
                    <a:p>
                      <a:pPr indent="0" lvl="0" marL="0" rtl="0" algn="ctr">
                        <a:spcBef>
                          <a:spcPts val="0"/>
                        </a:spcBef>
                        <a:spcAft>
                          <a:spcPts val="0"/>
                        </a:spcAft>
                        <a:buNone/>
                      </a:pPr>
                      <a:r>
                        <a:rPr b="1" lang="en">
                          <a:solidFill>
                            <a:schemeClr val="lt1"/>
                          </a:solidFill>
                        </a:rPr>
                        <a:t>MODELS</a:t>
                      </a:r>
                      <a:endParaRPr b="1">
                        <a:solidFill>
                          <a:schemeClr val="lt1"/>
                        </a:solidFill>
                      </a:endParaRPr>
                    </a:p>
                  </a:txBody>
                  <a:tcPr marT="91425" marB="91425" marR="91425" marL="91425">
                    <a:lnL cap="flat" cmpd="sng" w="19050">
                      <a:solidFill>
                        <a:srgbClr val="85200C"/>
                      </a:solidFill>
                      <a:prstDash val="solid"/>
                      <a:round/>
                      <a:headEnd len="sm" w="sm" type="none"/>
                      <a:tailEnd len="sm" w="sm" type="none"/>
                    </a:lnL>
                    <a:lnR cap="flat" cmpd="sng" w="19050">
                      <a:solidFill>
                        <a:srgbClr val="85200C"/>
                      </a:solidFill>
                      <a:prstDash val="solid"/>
                      <a:round/>
                      <a:headEnd len="sm" w="sm" type="none"/>
                      <a:tailEnd len="sm" w="sm" type="none"/>
                    </a:lnR>
                    <a:lnT cap="flat" cmpd="sng" w="19050">
                      <a:solidFill>
                        <a:srgbClr val="85200C"/>
                      </a:solidFill>
                      <a:prstDash val="solid"/>
                      <a:round/>
                      <a:headEnd len="sm" w="sm" type="none"/>
                      <a:tailEnd len="sm" w="sm" type="none"/>
                    </a:lnT>
                    <a:lnB cap="flat" cmpd="sng" w="19050">
                      <a:solidFill>
                        <a:srgbClr val="85200C"/>
                      </a:solidFill>
                      <a:prstDash val="solid"/>
                      <a:round/>
                      <a:headEnd len="sm" w="sm" type="none"/>
                      <a:tailEnd len="sm" w="sm" type="none"/>
                    </a:lnB>
                    <a:solidFill>
                      <a:srgbClr val="85200C"/>
                    </a:solidFill>
                  </a:tcPr>
                </a:tc>
                <a:tc>
                  <a:txBody>
                    <a:bodyPr/>
                    <a:lstStyle/>
                    <a:p>
                      <a:pPr indent="0" lvl="0" marL="0" rtl="0" algn="ctr">
                        <a:spcBef>
                          <a:spcPts val="0"/>
                        </a:spcBef>
                        <a:spcAft>
                          <a:spcPts val="0"/>
                        </a:spcAft>
                        <a:buNone/>
                      </a:pPr>
                      <a:r>
                        <a:rPr b="1" lang="en">
                          <a:solidFill>
                            <a:schemeClr val="lt1"/>
                          </a:solidFill>
                        </a:rPr>
                        <a:t>MSE (%)</a:t>
                      </a:r>
                      <a:endParaRPr b="1">
                        <a:solidFill>
                          <a:schemeClr val="lt1"/>
                        </a:solidFill>
                      </a:endParaRPr>
                    </a:p>
                  </a:txBody>
                  <a:tcPr marT="91425" marB="91425" marR="91425" marL="91425">
                    <a:lnL cap="flat" cmpd="sng" w="19050">
                      <a:solidFill>
                        <a:srgbClr val="85200C"/>
                      </a:solidFill>
                      <a:prstDash val="solid"/>
                      <a:round/>
                      <a:headEnd len="sm" w="sm" type="none"/>
                      <a:tailEnd len="sm" w="sm" type="none"/>
                    </a:lnL>
                    <a:lnR cap="flat" cmpd="sng" w="19050">
                      <a:solidFill>
                        <a:srgbClr val="85200C"/>
                      </a:solidFill>
                      <a:prstDash val="solid"/>
                      <a:round/>
                      <a:headEnd len="sm" w="sm" type="none"/>
                      <a:tailEnd len="sm" w="sm" type="none"/>
                    </a:lnR>
                    <a:lnT cap="flat" cmpd="sng" w="19050">
                      <a:solidFill>
                        <a:srgbClr val="85200C"/>
                      </a:solidFill>
                      <a:prstDash val="solid"/>
                      <a:round/>
                      <a:headEnd len="sm" w="sm" type="none"/>
                      <a:tailEnd len="sm" w="sm" type="none"/>
                    </a:lnT>
                    <a:lnB cap="flat" cmpd="sng" w="19050">
                      <a:solidFill>
                        <a:srgbClr val="85200C"/>
                      </a:solidFill>
                      <a:prstDash val="solid"/>
                      <a:round/>
                      <a:headEnd len="sm" w="sm" type="none"/>
                      <a:tailEnd len="sm" w="sm" type="none"/>
                    </a:lnB>
                    <a:solidFill>
                      <a:srgbClr val="85200C"/>
                    </a:solidFill>
                  </a:tcPr>
                </a:tc>
              </a:tr>
              <a:tr h="485775">
                <a:tc>
                  <a:txBody>
                    <a:bodyPr/>
                    <a:lstStyle/>
                    <a:p>
                      <a:pPr indent="0" lvl="0" marL="0" rtl="0" algn="ctr">
                        <a:spcBef>
                          <a:spcPts val="0"/>
                        </a:spcBef>
                        <a:spcAft>
                          <a:spcPts val="0"/>
                        </a:spcAft>
                        <a:buNone/>
                      </a:pPr>
                      <a:r>
                        <a:rPr lang="en"/>
                        <a:t>SARIMA</a:t>
                      </a:r>
                      <a:endParaRPr/>
                    </a:p>
                  </a:txBody>
                  <a:tcPr marT="91425" marB="91425" marR="91425" marL="91425">
                    <a:lnL cap="flat" cmpd="sng" w="19050">
                      <a:solidFill>
                        <a:srgbClr val="85200C"/>
                      </a:solidFill>
                      <a:prstDash val="solid"/>
                      <a:round/>
                      <a:headEnd len="sm" w="sm" type="none"/>
                      <a:tailEnd len="sm" w="sm" type="none"/>
                    </a:lnL>
                    <a:lnR cap="flat" cmpd="sng" w="19050">
                      <a:solidFill>
                        <a:srgbClr val="85200C"/>
                      </a:solidFill>
                      <a:prstDash val="solid"/>
                      <a:round/>
                      <a:headEnd len="sm" w="sm" type="none"/>
                      <a:tailEnd len="sm" w="sm" type="none"/>
                    </a:lnR>
                    <a:lnT cap="flat" cmpd="sng" w="19050">
                      <a:solidFill>
                        <a:srgbClr val="85200C"/>
                      </a:solidFill>
                      <a:prstDash val="solid"/>
                      <a:round/>
                      <a:headEnd len="sm" w="sm" type="none"/>
                      <a:tailEnd len="sm" w="sm" type="none"/>
                    </a:lnT>
                    <a:lnB cap="flat" cmpd="sng" w="19050">
                      <a:solidFill>
                        <a:srgbClr val="85200C"/>
                      </a:solidFill>
                      <a:prstDash val="solid"/>
                      <a:round/>
                      <a:headEnd len="sm" w="sm" type="none"/>
                      <a:tailEnd len="sm" w="sm" type="none"/>
                    </a:lnB>
                  </a:tcPr>
                </a:tc>
                <a:tc>
                  <a:txBody>
                    <a:bodyPr/>
                    <a:lstStyle/>
                    <a:p>
                      <a:pPr indent="0" lvl="0" marL="0" rtl="0" algn="ctr">
                        <a:spcBef>
                          <a:spcPts val="0"/>
                        </a:spcBef>
                        <a:spcAft>
                          <a:spcPts val="0"/>
                        </a:spcAft>
                        <a:buNone/>
                      </a:pPr>
                      <a:r>
                        <a:rPr lang="en"/>
                        <a:t>7.4</a:t>
                      </a:r>
                      <a:endParaRPr/>
                    </a:p>
                  </a:txBody>
                  <a:tcPr marT="91425" marB="91425" marR="91425" marL="91425">
                    <a:lnL cap="flat" cmpd="sng" w="19050">
                      <a:solidFill>
                        <a:srgbClr val="85200C"/>
                      </a:solidFill>
                      <a:prstDash val="solid"/>
                      <a:round/>
                      <a:headEnd len="sm" w="sm" type="none"/>
                      <a:tailEnd len="sm" w="sm" type="none"/>
                    </a:lnL>
                    <a:lnR cap="flat" cmpd="sng" w="19050">
                      <a:solidFill>
                        <a:srgbClr val="85200C"/>
                      </a:solidFill>
                      <a:prstDash val="solid"/>
                      <a:round/>
                      <a:headEnd len="sm" w="sm" type="none"/>
                      <a:tailEnd len="sm" w="sm" type="none"/>
                    </a:lnR>
                    <a:lnT cap="flat" cmpd="sng" w="19050">
                      <a:solidFill>
                        <a:srgbClr val="85200C"/>
                      </a:solidFill>
                      <a:prstDash val="solid"/>
                      <a:round/>
                      <a:headEnd len="sm" w="sm" type="none"/>
                      <a:tailEnd len="sm" w="sm" type="none"/>
                    </a:lnT>
                    <a:lnB cap="flat" cmpd="sng" w="19050">
                      <a:solidFill>
                        <a:srgbClr val="85200C"/>
                      </a:solidFill>
                      <a:prstDash val="solid"/>
                      <a:round/>
                      <a:headEnd len="sm" w="sm" type="none"/>
                      <a:tailEnd len="sm" w="sm" type="none"/>
                    </a:lnB>
                  </a:tcPr>
                </a:tc>
              </a:tr>
              <a:tr h="495300">
                <a:tc>
                  <a:txBody>
                    <a:bodyPr/>
                    <a:lstStyle/>
                    <a:p>
                      <a:pPr indent="0" lvl="0" marL="0" rtl="0" algn="ctr">
                        <a:spcBef>
                          <a:spcPts val="0"/>
                        </a:spcBef>
                        <a:spcAft>
                          <a:spcPts val="0"/>
                        </a:spcAft>
                        <a:buNone/>
                      </a:pPr>
                      <a:r>
                        <a:rPr lang="en"/>
                        <a:t>LSTM SGD</a:t>
                      </a:r>
                      <a:endParaRPr/>
                    </a:p>
                  </a:txBody>
                  <a:tcPr marT="91425" marB="91425" marR="91425" marL="91425">
                    <a:lnL cap="flat" cmpd="sng" w="19050">
                      <a:solidFill>
                        <a:srgbClr val="85200C"/>
                      </a:solidFill>
                      <a:prstDash val="solid"/>
                      <a:round/>
                      <a:headEnd len="sm" w="sm" type="none"/>
                      <a:tailEnd len="sm" w="sm" type="none"/>
                    </a:lnL>
                    <a:lnR cap="flat" cmpd="sng" w="19050">
                      <a:solidFill>
                        <a:srgbClr val="85200C"/>
                      </a:solidFill>
                      <a:prstDash val="solid"/>
                      <a:round/>
                      <a:headEnd len="sm" w="sm" type="none"/>
                      <a:tailEnd len="sm" w="sm" type="none"/>
                    </a:lnR>
                    <a:lnT cap="flat" cmpd="sng" w="19050">
                      <a:solidFill>
                        <a:srgbClr val="85200C"/>
                      </a:solidFill>
                      <a:prstDash val="solid"/>
                      <a:round/>
                      <a:headEnd len="sm" w="sm" type="none"/>
                      <a:tailEnd len="sm" w="sm" type="none"/>
                    </a:lnT>
                    <a:lnB cap="flat" cmpd="sng" w="19050">
                      <a:solidFill>
                        <a:srgbClr val="85200C"/>
                      </a:solidFill>
                      <a:prstDash val="solid"/>
                      <a:round/>
                      <a:headEnd len="sm" w="sm" type="none"/>
                      <a:tailEnd len="sm" w="sm" type="none"/>
                    </a:lnB>
                  </a:tcPr>
                </a:tc>
                <a:tc>
                  <a:txBody>
                    <a:bodyPr/>
                    <a:lstStyle/>
                    <a:p>
                      <a:pPr indent="0" lvl="0" marL="0" rtl="0" algn="ctr">
                        <a:spcBef>
                          <a:spcPts val="0"/>
                        </a:spcBef>
                        <a:spcAft>
                          <a:spcPts val="0"/>
                        </a:spcAft>
                        <a:buNone/>
                      </a:pPr>
                      <a:r>
                        <a:rPr b="1" lang="en"/>
                        <a:t>6.8</a:t>
                      </a:r>
                      <a:endParaRPr b="1"/>
                    </a:p>
                  </a:txBody>
                  <a:tcPr marT="91425" marB="91425" marR="91425" marL="91425">
                    <a:lnL cap="flat" cmpd="sng" w="19050">
                      <a:solidFill>
                        <a:srgbClr val="85200C"/>
                      </a:solidFill>
                      <a:prstDash val="solid"/>
                      <a:round/>
                      <a:headEnd len="sm" w="sm" type="none"/>
                      <a:tailEnd len="sm" w="sm" type="none"/>
                    </a:lnL>
                    <a:lnR cap="flat" cmpd="sng" w="19050">
                      <a:solidFill>
                        <a:srgbClr val="85200C"/>
                      </a:solidFill>
                      <a:prstDash val="solid"/>
                      <a:round/>
                      <a:headEnd len="sm" w="sm" type="none"/>
                      <a:tailEnd len="sm" w="sm" type="none"/>
                    </a:lnR>
                    <a:lnT cap="flat" cmpd="sng" w="19050">
                      <a:solidFill>
                        <a:srgbClr val="85200C"/>
                      </a:solidFill>
                      <a:prstDash val="solid"/>
                      <a:round/>
                      <a:headEnd len="sm" w="sm" type="none"/>
                      <a:tailEnd len="sm" w="sm" type="none"/>
                    </a:lnT>
                    <a:lnB cap="flat" cmpd="sng" w="19050">
                      <a:solidFill>
                        <a:srgbClr val="85200C"/>
                      </a:solidFill>
                      <a:prstDash val="solid"/>
                      <a:round/>
                      <a:headEnd len="sm" w="sm" type="none"/>
                      <a:tailEnd len="sm" w="sm" type="none"/>
                    </a:lnB>
                  </a:tcPr>
                </a:tc>
              </a:tr>
              <a:tr h="481925">
                <a:tc>
                  <a:txBody>
                    <a:bodyPr/>
                    <a:lstStyle/>
                    <a:p>
                      <a:pPr indent="0" lvl="0" marL="0" rtl="0" algn="ctr">
                        <a:spcBef>
                          <a:spcPts val="0"/>
                        </a:spcBef>
                        <a:spcAft>
                          <a:spcPts val="0"/>
                        </a:spcAft>
                        <a:buNone/>
                      </a:pPr>
                      <a:r>
                        <a:rPr lang="en"/>
                        <a:t>LSTM ADAM</a:t>
                      </a:r>
                      <a:endParaRPr/>
                    </a:p>
                  </a:txBody>
                  <a:tcPr marT="91425" marB="91425" marR="91425" marL="91425">
                    <a:lnL cap="flat" cmpd="sng" w="19050">
                      <a:solidFill>
                        <a:srgbClr val="85200C"/>
                      </a:solidFill>
                      <a:prstDash val="solid"/>
                      <a:round/>
                      <a:headEnd len="sm" w="sm" type="none"/>
                      <a:tailEnd len="sm" w="sm" type="none"/>
                    </a:lnL>
                    <a:lnR cap="flat" cmpd="sng" w="19050">
                      <a:solidFill>
                        <a:srgbClr val="85200C"/>
                      </a:solidFill>
                      <a:prstDash val="solid"/>
                      <a:round/>
                      <a:headEnd len="sm" w="sm" type="none"/>
                      <a:tailEnd len="sm" w="sm" type="none"/>
                    </a:lnR>
                    <a:lnT cap="flat" cmpd="sng" w="19050">
                      <a:solidFill>
                        <a:srgbClr val="85200C"/>
                      </a:solidFill>
                      <a:prstDash val="solid"/>
                      <a:round/>
                      <a:headEnd len="sm" w="sm" type="none"/>
                      <a:tailEnd len="sm" w="sm" type="none"/>
                    </a:lnT>
                    <a:lnB cap="flat" cmpd="sng" w="19050">
                      <a:solidFill>
                        <a:srgbClr val="85200C"/>
                      </a:solidFill>
                      <a:prstDash val="solid"/>
                      <a:round/>
                      <a:headEnd len="sm" w="sm" type="none"/>
                      <a:tailEnd len="sm" w="sm" type="none"/>
                    </a:lnB>
                  </a:tcPr>
                </a:tc>
                <a:tc>
                  <a:txBody>
                    <a:bodyPr/>
                    <a:lstStyle/>
                    <a:p>
                      <a:pPr indent="0" lvl="0" marL="0" rtl="0" algn="ctr">
                        <a:spcBef>
                          <a:spcPts val="0"/>
                        </a:spcBef>
                        <a:spcAft>
                          <a:spcPts val="0"/>
                        </a:spcAft>
                        <a:buNone/>
                      </a:pPr>
                      <a:r>
                        <a:rPr lang="en"/>
                        <a:t>7</a:t>
                      </a:r>
                      <a:r>
                        <a:rPr lang="en"/>
                        <a:t>.1</a:t>
                      </a:r>
                      <a:endParaRPr/>
                    </a:p>
                  </a:txBody>
                  <a:tcPr marT="91425" marB="91425" marR="91425" marL="91425">
                    <a:lnL cap="flat" cmpd="sng" w="19050">
                      <a:solidFill>
                        <a:srgbClr val="85200C"/>
                      </a:solidFill>
                      <a:prstDash val="solid"/>
                      <a:round/>
                      <a:headEnd len="sm" w="sm" type="none"/>
                      <a:tailEnd len="sm" w="sm" type="none"/>
                    </a:lnL>
                    <a:lnR cap="flat" cmpd="sng" w="19050">
                      <a:solidFill>
                        <a:srgbClr val="85200C"/>
                      </a:solidFill>
                      <a:prstDash val="solid"/>
                      <a:round/>
                      <a:headEnd len="sm" w="sm" type="none"/>
                      <a:tailEnd len="sm" w="sm" type="none"/>
                    </a:lnR>
                    <a:lnT cap="flat" cmpd="sng" w="19050">
                      <a:solidFill>
                        <a:srgbClr val="85200C"/>
                      </a:solidFill>
                      <a:prstDash val="solid"/>
                      <a:round/>
                      <a:headEnd len="sm" w="sm" type="none"/>
                      <a:tailEnd len="sm" w="sm" type="none"/>
                    </a:lnT>
                    <a:lnB cap="flat" cmpd="sng" w="19050">
                      <a:solidFill>
                        <a:srgbClr val="85200C"/>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200C"/>
        </a:solidFill>
      </p:bgPr>
    </p:bg>
    <p:spTree>
      <p:nvGrpSpPr>
        <p:cNvPr id="256" name="Shape 256"/>
        <p:cNvGrpSpPr/>
        <p:nvPr/>
      </p:nvGrpSpPr>
      <p:grpSpPr>
        <a:xfrm>
          <a:off x="0" y="0"/>
          <a:ext cx="0" cy="0"/>
          <a:chOff x="0" y="0"/>
          <a:chExt cx="0" cy="0"/>
        </a:xfrm>
      </p:grpSpPr>
      <p:sp>
        <p:nvSpPr>
          <p:cNvPr id="257" name="Google Shape;257;p33"/>
          <p:cNvSpPr txBox="1"/>
          <p:nvPr>
            <p:ph type="title"/>
          </p:nvPr>
        </p:nvSpPr>
        <p:spPr>
          <a:xfrm>
            <a:off x="4991100" y="1523913"/>
            <a:ext cx="3086100" cy="15186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n" sz="5400">
                <a:latin typeface="Calibri"/>
                <a:ea typeface="Calibri"/>
                <a:cs typeface="Calibri"/>
                <a:sym typeface="Calibri"/>
              </a:rPr>
              <a:t>Thank You </a:t>
            </a:r>
            <a:endParaRPr b="1" sz="5400">
              <a:latin typeface="Calibri"/>
              <a:ea typeface="Calibri"/>
              <a:cs typeface="Calibri"/>
              <a:sym typeface="Calibri"/>
            </a:endParaRPr>
          </a:p>
        </p:txBody>
      </p:sp>
      <p:sp>
        <p:nvSpPr>
          <p:cNvPr id="258" name="Google Shape;258;p33"/>
          <p:cNvSpPr/>
          <p:nvPr/>
        </p:nvSpPr>
        <p:spPr>
          <a:xfrm>
            <a:off x="-19200" y="0"/>
            <a:ext cx="4438800" cy="5143500"/>
          </a:xfrm>
          <a:prstGeom prst="rect">
            <a:avLst/>
          </a:prstGeom>
          <a:solidFill>
            <a:schemeClr val="lt1"/>
          </a:solidFill>
          <a:ln cap="flat" cmpd="sng" w="952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59" name="Google Shape;259;p33"/>
          <p:cNvPicPr preferRelativeResize="0"/>
          <p:nvPr/>
        </p:nvPicPr>
        <p:blipFill>
          <a:blip r:embed="rId3">
            <a:alphaModFix/>
          </a:blip>
          <a:stretch>
            <a:fillRect/>
          </a:stretch>
        </p:blipFill>
        <p:spPr>
          <a:xfrm>
            <a:off x="1086075" y="1083183"/>
            <a:ext cx="2476275" cy="2476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428625" y="602800"/>
            <a:ext cx="6458100" cy="590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3000">
                <a:solidFill>
                  <a:srgbClr val="85200C"/>
                </a:solidFill>
              </a:rPr>
              <a:t>References</a:t>
            </a:r>
            <a:endParaRPr b="1" sz="3000">
              <a:solidFill>
                <a:srgbClr val="85200C"/>
              </a:solidFill>
            </a:endParaRPr>
          </a:p>
        </p:txBody>
      </p:sp>
      <p:sp>
        <p:nvSpPr>
          <p:cNvPr id="265" name="Google Shape;265;p34"/>
          <p:cNvSpPr txBox="1"/>
          <p:nvPr/>
        </p:nvSpPr>
        <p:spPr>
          <a:xfrm>
            <a:off x="595200" y="1193500"/>
            <a:ext cx="7953600" cy="3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1300">
                <a:solidFill>
                  <a:schemeClr val="dk1"/>
                </a:solidFill>
                <a:latin typeface="Calibri"/>
                <a:ea typeface="Calibri"/>
                <a:cs typeface="Calibri"/>
                <a:sym typeface="Calibri"/>
              </a:rPr>
              <a:t>[1] “GDP growth (annual %),” The World Bank (IBRD - IDA), </a:t>
            </a:r>
            <a:r>
              <a:rPr lang="en" sz="1300" u="sng">
                <a:solidFill>
                  <a:srgbClr val="1155CC"/>
                </a:solidFill>
                <a:latin typeface="Calibri"/>
                <a:ea typeface="Calibri"/>
                <a:cs typeface="Calibri"/>
                <a:sym typeface="Calibri"/>
                <a:hlinkClick r:id="rId3">
                  <a:extLst>
                    <a:ext uri="{A12FA001-AC4F-418D-AE19-62706E023703}">
                      <ahyp:hlinkClr val="tx"/>
                    </a:ext>
                  </a:extLst>
                </a:hlinkClick>
              </a:rPr>
              <a:t>https://data.worldbank.org/indicator/NY.GDP.MKTP.KD.ZG?end=2021&amp;start=2021&amp;view=bar</a:t>
            </a:r>
            <a:r>
              <a:rPr lang="en" sz="1300">
                <a:solidFill>
                  <a:schemeClr val="dk1"/>
                </a:solidFill>
                <a:latin typeface="Calibri"/>
                <a:ea typeface="Calibri"/>
                <a:cs typeface="Calibri"/>
                <a:sym typeface="Calibri"/>
              </a:rPr>
              <a:t> (accessed Jan. 28, 2024).</a:t>
            </a:r>
            <a:endParaRPr sz="1300" u="sng">
              <a:solidFill>
                <a:srgbClr val="1155CC"/>
              </a:solidFill>
              <a:latin typeface="Calibri"/>
              <a:ea typeface="Calibri"/>
              <a:cs typeface="Calibri"/>
              <a:sym typeface="Calibri"/>
            </a:endParaRPr>
          </a:p>
          <a:p>
            <a:pPr indent="0" lvl="0" marL="0" rtl="0" algn="l">
              <a:lnSpc>
                <a:spcPct val="115000"/>
              </a:lnSpc>
              <a:spcBef>
                <a:spcPts val="1200"/>
              </a:spcBef>
              <a:spcAft>
                <a:spcPts val="0"/>
              </a:spcAft>
              <a:buNone/>
            </a:pPr>
            <a:r>
              <a:rPr lang="en" sz="1300">
                <a:solidFill>
                  <a:schemeClr val="dk1"/>
                </a:solidFill>
                <a:latin typeface="Calibri"/>
                <a:ea typeface="Calibri"/>
                <a:cs typeface="Calibri"/>
                <a:sym typeface="Calibri"/>
              </a:rPr>
              <a:t>[2] Priscila, Silvia &amp; Rajest, Suman &amp; Tadiboina, Sai Nitisha &amp; Rajan, Regin &amp; Szeberényi, András. (2023). </a:t>
            </a:r>
            <a:r>
              <a:rPr lang="en" sz="1300" u="sng">
                <a:solidFill>
                  <a:srgbClr val="1155CC"/>
                </a:solidFill>
                <a:latin typeface="Calibri"/>
                <a:ea typeface="Calibri"/>
                <a:cs typeface="Calibri"/>
                <a:sym typeface="Calibri"/>
                <a:hlinkClick r:id="rId4">
                  <a:extLst>
                    <a:ext uri="{A12FA001-AC4F-418D-AE19-62706E023703}">
                      <ahyp:hlinkClr val="tx"/>
                    </a:ext>
                  </a:extLst>
                </a:hlinkClick>
              </a:rPr>
              <a:t>Analysis of Machine Learning and Deep Learning Methods for Superstore Sales Prediction</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1300">
                <a:solidFill>
                  <a:schemeClr val="dk1"/>
                </a:solidFill>
                <a:latin typeface="Calibri"/>
                <a:ea typeface="Calibri"/>
                <a:cs typeface="Calibri"/>
                <a:sym typeface="Calibri"/>
              </a:rPr>
              <a:t>[3] V. Chowdhury, “Superstore dataset,” Kaggle, </a:t>
            </a:r>
            <a:r>
              <a:rPr lang="en" sz="1300" u="sng">
                <a:solidFill>
                  <a:srgbClr val="1155CC"/>
                </a:solidFill>
                <a:latin typeface="Calibri"/>
                <a:ea typeface="Calibri"/>
                <a:cs typeface="Calibri"/>
                <a:sym typeface="Calibri"/>
                <a:hlinkClick r:id="rId5">
                  <a:extLst>
                    <a:ext uri="{A12FA001-AC4F-418D-AE19-62706E023703}">
                      <ahyp:hlinkClr val="tx"/>
                    </a:ext>
                  </a:extLst>
                </a:hlinkClick>
              </a:rPr>
              <a:t>https://www.kaggle.com/datasets/vivek468/superstore-dataset-final</a:t>
            </a:r>
            <a:r>
              <a:rPr lang="en" sz="1300">
                <a:solidFill>
                  <a:schemeClr val="dk1"/>
                </a:solidFill>
                <a:latin typeface="Calibri"/>
                <a:ea typeface="Calibri"/>
                <a:cs typeface="Calibri"/>
                <a:sym typeface="Calibri"/>
              </a:rPr>
              <a:t> (accessed Mar. 30, 2024). </a:t>
            </a:r>
            <a:endParaRPr sz="13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1300">
                <a:solidFill>
                  <a:schemeClr val="dk1"/>
                </a:solidFill>
                <a:latin typeface="Calibri"/>
                <a:ea typeface="Calibri"/>
                <a:cs typeface="Calibri"/>
                <a:sym typeface="Calibri"/>
              </a:rPr>
              <a:t>[4] “Consumer price index (CPI),” Data.gov, </a:t>
            </a:r>
            <a:r>
              <a:rPr lang="en" sz="1300" u="sng">
                <a:solidFill>
                  <a:srgbClr val="1155CC"/>
                </a:solidFill>
                <a:latin typeface="Calibri"/>
                <a:ea typeface="Calibri"/>
                <a:cs typeface="Calibri"/>
                <a:sym typeface="Calibri"/>
                <a:hlinkClick r:id="rId6">
                  <a:extLst>
                    <a:ext uri="{A12FA001-AC4F-418D-AE19-62706E023703}">
                      <ahyp:hlinkClr val="tx"/>
                    </a:ext>
                  </a:extLst>
                </a:hlinkClick>
              </a:rPr>
              <a:t>https://catalog.data.gov/dataset/consumer-price-index-cpi-ee18b</a:t>
            </a:r>
            <a:r>
              <a:rPr lang="en" sz="1300">
                <a:solidFill>
                  <a:schemeClr val="dk1"/>
                </a:solidFill>
                <a:latin typeface="Calibri"/>
                <a:ea typeface="Calibri"/>
                <a:cs typeface="Calibri"/>
                <a:sym typeface="Calibri"/>
              </a:rPr>
              <a:t> (accessed Mar. 30, 2024).</a:t>
            </a:r>
            <a:endParaRPr sz="13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Calibri"/>
                <a:ea typeface="Calibri"/>
                <a:cs typeface="Calibri"/>
                <a:sym typeface="Calibri"/>
              </a:rPr>
              <a:t>[5] A. Lyu, A. Arany-Takacs, H. Megahed, M. Kian, and S. Rinchen, “Final_Project.ipynb,” CPISet Project, </a:t>
            </a:r>
            <a:r>
              <a:rPr lang="en" sz="1300" u="sng">
                <a:solidFill>
                  <a:schemeClr val="hlink"/>
                </a:solidFill>
                <a:latin typeface="Calibri"/>
                <a:ea typeface="Calibri"/>
                <a:cs typeface="Calibri"/>
                <a:sym typeface="Calibri"/>
                <a:hlinkClick r:id="rId7"/>
              </a:rPr>
              <a:t>https://github.com/aranyszivu/cpiset/blob/c2dae3ac2ed671f23eb05ba38ca7896750b5a472/Final_Project.ipynb</a:t>
            </a:r>
            <a:r>
              <a:rPr lang="en" sz="1300">
                <a:solidFill>
                  <a:schemeClr val="dk1"/>
                </a:solidFill>
                <a:latin typeface="Calibri"/>
                <a:ea typeface="Calibri"/>
                <a:cs typeface="Calibri"/>
                <a:sym typeface="Calibri"/>
              </a:rPr>
              <a:t> (accessed Apr. 5, 2024).</a:t>
            </a:r>
            <a:endParaRPr sz="13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p:nvPr/>
        </p:nvSpPr>
        <p:spPr>
          <a:xfrm>
            <a:off x="-19200" y="0"/>
            <a:ext cx="4591200" cy="5143500"/>
          </a:xfrm>
          <a:prstGeom prst="rect">
            <a:avLst/>
          </a:prstGeom>
          <a:solidFill>
            <a:srgbClr val="85200C"/>
          </a:solidFill>
          <a:ln cap="flat" cmpd="sng" w="952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5" name="Google Shape;115;p17"/>
          <p:cNvSpPr txBox="1"/>
          <p:nvPr>
            <p:ph type="title"/>
          </p:nvPr>
        </p:nvSpPr>
        <p:spPr>
          <a:xfrm>
            <a:off x="863350" y="1328175"/>
            <a:ext cx="3300900" cy="1687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4500">
                <a:solidFill>
                  <a:schemeClr val="lt1"/>
                </a:solidFill>
                <a:latin typeface="Calibri"/>
                <a:ea typeface="Calibri"/>
                <a:cs typeface="Calibri"/>
                <a:sym typeface="Calibri"/>
              </a:rPr>
              <a:t>   </a:t>
            </a:r>
            <a:r>
              <a:rPr b="1" lang="en" sz="4500">
                <a:solidFill>
                  <a:schemeClr val="lt1"/>
                </a:solidFill>
                <a:latin typeface="Calibri"/>
                <a:ea typeface="Calibri"/>
                <a:cs typeface="Calibri"/>
                <a:sym typeface="Calibri"/>
              </a:rPr>
              <a:t>Contents</a:t>
            </a:r>
            <a:endParaRPr b="1" sz="4500">
              <a:solidFill>
                <a:schemeClr val="lt1"/>
              </a:solidFill>
              <a:latin typeface="Calibri"/>
              <a:ea typeface="Calibri"/>
              <a:cs typeface="Calibri"/>
              <a:sym typeface="Calibri"/>
            </a:endParaRPr>
          </a:p>
        </p:txBody>
      </p:sp>
      <p:sp>
        <p:nvSpPr>
          <p:cNvPr id="116" name="Google Shape;116;p17"/>
          <p:cNvSpPr txBox="1"/>
          <p:nvPr>
            <p:ph idx="2" type="body"/>
          </p:nvPr>
        </p:nvSpPr>
        <p:spPr>
          <a:xfrm>
            <a:off x="4845425" y="381000"/>
            <a:ext cx="3736500" cy="4448100"/>
          </a:xfrm>
          <a:prstGeom prst="rect">
            <a:avLst/>
          </a:prstGeom>
        </p:spPr>
        <p:txBody>
          <a:bodyPr anchorCtr="0" anchor="t" bIns="34275" lIns="68575" spcFirstLastPara="1" rIns="68575" wrap="square" tIns="34275">
            <a:noAutofit/>
          </a:bodyPr>
          <a:lstStyle/>
          <a:p>
            <a:pPr indent="-390048" lvl="0" marL="457200" rtl="0" algn="l">
              <a:lnSpc>
                <a:spcPct val="115000"/>
              </a:lnSpc>
              <a:spcBef>
                <a:spcPts val="800"/>
              </a:spcBef>
              <a:spcAft>
                <a:spcPts val="0"/>
              </a:spcAft>
              <a:buClr>
                <a:srgbClr val="85200C"/>
              </a:buClr>
              <a:buSzPts val="2543"/>
              <a:buFont typeface="Calibri"/>
              <a:buChar char="●"/>
            </a:pPr>
            <a:r>
              <a:rPr lang="en" sz="2542">
                <a:solidFill>
                  <a:srgbClr val="85200C"/>
                </a:solidFill>
                <a:latin typeface="Calibri"/>
                <a:ea typeface="Calibri"/>
                <a:cs typeface="Calibri"/>
                <a:sym typeface="Calibri"/>
              </a:rPr>
              <a:t>Problem Formulation</a:t>
            </a:r>
            <a:endParaRPr sz="2542">
              <a:solidFill>
                <a:srgbClr val="85200C"/>
              </a:solidFill>
              <a:latin typeface="Calibri"/>
              <a:ea typeface="Calibri"/>
              <a:cs typeface="Calibri"/>
              <a:sym typeface="Calibri"/>
            </a:endParaRPr>
          </a:p>
          <a:p>
            <a:pPr indent="-390048" lvl="0" marL="457200" rtl="0" algn="l">
              <a:lnSpc>
                <a:spcPct val="115000"/>
              </a:lnSpc>
              <a:spcBef>
                <a:spcPts val="800"/>
              </a:spcBef>
              <a:spcAft>
                <a:spcPts val="0"/>
              </a:spcAft>
              <a:buClr>
                <a:srgbClr val="85200C"/>
              </a:buClr>
              <a:buSzPts val="2543"/>
              <a:buFont typeface="Calibri"/>
              <a:buChar char="●"/>
            </a:pPr>
            <a:r>
              <a:rPr lang="en" sz="2542">
                <a:solidFill>
                  <a:srgbClr val="85200C"/>
                </a:solidFill>
                <a:latin typeface="Calibri"/>
                <a:ea typeface="Calibri"/>
                <a:cs typeface="Calibri"/>
                <a:sym typeface="Calibri"/>
              </a:rPr>
              <a:t>Introduction</a:t>
            </a:r>
            <a:endParaRPr sz="2542">
              <a:solidFill>
                <a:srgbClr val="85200C"/>
              </a:solidFill>
              <a:latin typeface="Calibri"/>
              <a:ea typeface="Calibri"/>
              <a:cs typeface="Calibri"/>
              <a:sym typeface="Calibri"/>
            </a:endParaRPr>
          </a:p>
          <a:p>
            <a:pPr indent="-390048" lvl="0" marL="457200" rtl="0" algn="l">
              <a:lnSpc>
                <a:spcPct val="115000"/>
              </a:lnSpc>
              <a:spcBef>
                <a:spcPts val="800"/>
              </a:spcBef>
              <a:spcAft>
                <a:spcPts val="0"/>
              </a:spcAft>
              <a:buClr>
                <a:srgbClr val="85200C"/>
              </a:buClr>
              <a:buSzPts val="2543"/>
              <a:buFont typeface="Calibri"/>
              <a:buChar char="●"/>
            </a:pPr>
            <a:r>
              <a:rPr lang="en" sz="2542">
                <a:solidFill>
                  <a:srgbClr val="85200C"/>
                </a:solidFill>
                <a:latin typeface="Calibri"/>
                <a:ea typeface="Calibri"/>
                <a:cs typeface="Calibri"/>
                <a:sym typeface="Calibri"/>
              </a:rPr>
              <a:t>Detail Process</a:t>
            </a:r>
            <a:endParaRPr sz="2542">
              <a:solidFill>
                <a:srgbClr val="85200C"/>
              </a:solidFill>
              <a:latin typeface="Calibri"/>
              <a:ea typeface="Calibri"/>
              <a:cs typeface="Calibri"/>
              <a:sym typeface="Calibri"/>
            </a:endParaRPr>
          </a:p>
          <a:p>
            <a:pPr indent="-214153" lvl="2" marL="863600" rtl="0" algn="l">
              <a:lnSpc>
                <a:spcPct val="115000"/>
              </a:lnSpc>
              <a:spcBef>
                <a:spcPts val="0"/>
              </a:spcBef>
              <a:spcAft>
                <a:spcPts val="0"/>
              </a:spcAft>
              <a:buClr>
                <a:srgbClr val="85200C"/>
              </a:buClr>
              <a:buSzPts val="2173"/>
              <a:buFont typeface="Calibri"/>
              <a:buChar char="■"/>
            </a:pPr>
            <a:r>
              <a:rPr lang="en" sz="2172">
                <a:solidFill>
                  <a:srgbClr val="85200C"/>
                </a:solidFill>
                <a:latin typeface="Calibri"/>
                <a:ea typeface="Calibri"/>
                <a:cs typeface="Calibri"/>
                <a:sym typeface="Calibri"/>
              </a:rPr>
              <a:t>Data Collection &amp; Preprocessing</a:t>
            </a:r>
            <a:endParaRPr sz="2172">
              <a:solidFill>
                <a:srgbClr val="85200C"/>
              </a:solidFill>
              <a:latin typeface="Calibri"/>
              <a:ea typeface="Calibri"/>
              <a:cs typeface="Calibri"/>
              <a:sym typeface="Calibri"/>
            </a:endParaRPr>
          </a:p>
          <a:p>
            <a:pPr indent="-214153" lvl="2" marL="863600" rtl="0" algn="l">
              <a:lnSpc>
                <a:spcPct val="115000"/>
              </a:lnSpc>
              <a:spcBef>
                <a:spcPts val="0"/>
              </a:spcBef>
              <a:spcAft>
                <a:spcPts val="0"/>
              </a:spcAft>
              <a:buClr>
                <a:srgbClr val="85200C"/>
              </a:buClr>
              <a:buSzPts val="2173"/>
              <a:buFont typeface="Calibri"/>
              <a:buChar char="■"/>
            </a:pPr>
            <a:r>
              <a:rPr lang="en" sz="2172">
                <a:solidFill>
                  <a:srgbClr val="85200C"/>
                </a:solidFill>
                <a:latin typeface="Calibri"/>
                <a:ea typeface="Calibri"/>
                <a:cs typeface="Calibri"/>
                <a:sym typeface="Calibri"/>
              </a:rPr>
              <a:t>EDA &amp; Visualization</a:t>
            </a:r>
            <a:endParaRPr sz="2172">
              <a:solidFill>
                <a:srgbClr val="85200C"/>
              </a:solidFill>
              <a:latin typeface="Calibri"/>
              <a:ea typeface="Calibri"/>
              <a:cs typeface="Calibri"/>
              <a:sym typeface="Calibri"/>
            </a:endParaRPr>
          </a:p>
          <a:p>
            <a:pPr indent="-214153" lvl="2" marL="863600" rtl="0" algn="l">
              <a:lnSpc>
                <a:spcPct val="115000"/>
              </a:lnSpc>
              <a:spcBef>
                <a:spcPts val="0"/>
              </a:spcBef>
              <a:spcAft>
                <a:spcPts val="0"/>
              </a:spcAft>
              <a:buClr>
                <a:srgbClr val="85200C"/>
              </a:buClr>
              <a:buSzPts val="2173"/>
              <a:buFont typeface="Calibri"/>
              <a:buChar char="■"/>
            </a:pPr>
            <a:r>
              <a:rPr lang="en" sz="2172">
                <a:solidFill>
                  <a:srgbClr val="85200C"/>
                </a:solidFill>
                <a:latin typeface="Calibri"/>
                <a:ea typeface="Calibri"/>
                <a:cs typeface="Calibri"/>
                <a:sym typeface="Calibri"/>
              </a:rPr>
              <a:t>Feature Engineering</a:t>
            </a:r>
            <a:endParaRPr sz="2172">
              <a:solidFill>
                <a:srgbClr val="85200C"/>
              </a:solidFill>
              <a:latin typeface="Calibri"/>
              <a:ea typeface="Calibri"/>
              <a:cs typeface="Calibri"/>
              <a:sym typeface="Calibri"/>
            </a:endParaRPr>
          </a:p>
          <a:p>
            <a:pPr indent="-214153" lvl="2" marL="863600" rtl="0" algn="l">
              <a:lnSpc>
                <a:spcPct val="115000"/>
              </a:lnSpc>
              <a:spcBef>
                <a:spcPts val="0"/>
              </a:spcBef>
              <a:spcAft>
                <a:spcPts val="0"/>
              </a:spcAft>
              <a:buClr>
                <a:srgbClr val="85200C"/>
              </a:buClr>
              <a:buSzPts val="2173"/>
              <a:buFont typeface="Calibri"/>
              <a:buChar char="■"/>
            </a:pPr>
            <a:r>
              <a:rPr lang="en" sz="2172">
                <a:solidFill>
                  <a:srgbClr val="85200C"/>
                </a:solidFill>
                <a:latin typeface="Calibri"/>
                <a:ea typeface="Calibri"/>
                <a:cs typeface="Calibri"/>
                <a:sym typeface="Calibri"/>
              </a:rPr>
              <a:t>Model Implementation</a:t>
            </a:r>
            <a:endParaRPr sz="2172">
              <a:solidFill>
                <a:srgbClr val="85200C"/>
              </a:solidFill>
              <a:latin typeface="Calibri"/>
              <a:ea typeface="Calibri"/>
              <a:cs typeface="Calibri"/>
              <a:sym typeface="Calibri"/>
            </a:endParaRPr>
          </a:p>
          <a:p>
            <a:pPr indent="-214153" lvl="2" marL="863600" rtl="0" algn="l">
              <a:lnSpc>
                <a:spcPct val="115000"/>
              </a:lnSpc>
              <a:spcBef>
                <a:spcPts val="0"/>
              </a:spcBef>
              <a:spcAft>
                <a:spcPts val="0"/>
              </a:spcAft>
              <a:buClr>
                <a:srgbClr val="85200C"/>
              </a:buClr>
              <a:buSzPts val="2173"/>
              <a:buFont typeface="Calibri"/>
              <a:buChar char="■"/>
            </a:pPr>
            <a:r>
              <a:rPr lang="en" sz="2172">
                <a:solidFill>
                  <a:srgbClr val="85200C"/>
                </a:solidFill>
                <a:latin typeface="Calibri"/>
                <a:ea typeface="Calibri"/>
                <a:cs typeface="Calibri"/>
                <a:sym typeface="Calibri"/>
              </a:rPr>
              <a:t>Model Evaluation</a:t>
            </a:r>
            <a:endParaRPr sz="2172">
              <a:solidFill>
                <a:srgbClr val="85200C"/>
              </a:solidFill>
              <a:latin typeface="Calibri"/>
              <a:ea typeface="Calibri"/>
              <a:cs typeface="Calibri"/>
              <a:sym typeface="Calibri"/>
            </a:endParaRPr>
          </a:p>
          <a:p>
            <a:pPr indent="-390048" lvl="0" marL="457200" rtl="0" algn="l">
              <a:lnSpc>
                <a:spcPct val="115000"/>
              </a:lnSpc>
              <a:spcBef>
                <a:spcPts val="800"/>
              </a:spcBef>
              <a:spcAft>
                <a:spcPts val="0"/>
              </a:spcAft>
              <a:buClr>
                <a:srgbClr val="85200C"/>
              </a:buClr>
              <a:buSzPts val="2543"/>
              <a:buFont typeface="Calibri"/>
              <a:buChar char="●"/>
            </a:pPr>
            <a:r>
              <a:rPr lang="en" sz="2542">
                <a:solidFill>
                  <a:srgbClr val="85200C"/>
                </a:solidFill>
                <a:latin typeface="Calibri"/>
                <a:ea typeface="Calibri"/>
                <a:cs typeface="Calibri"/>
                <a:sym typeface="Calibri"/>
              </a:rPr>
              <a:t>Concluding Remarks</a:t>
            </a:r>
            <a:endParaRPr sz="2542">
              <a:solidFill>
                <a:srgbClr val="85200C"/>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233375" y="571497"/>
            <a:ext cx="7886700" cy="552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b="1" lang="en" sz="3000">
                <a:solidFill>
                  <a:srgbClr val="85200C"/>
                </a:solidFill>
              </a:rPr>
              <a:t>Problem Formulation</a:t>
            </a:r>
            <a:endParaRPr b="1" sz="3000">
              <a:solidFill>
                <a:srgbClr val="85200C"/>
              </a:solidFill>
            </a:endParaRPr>
          </a:p>
        </p:txBody>
      </p:sp>
      <p:sp>
        <p:nvSpPr>
          <p:cNvPr id="122" name="Google Shape;122;p18"/>
          <p:cNvSpPr txBox="1"/>
          <p:nvPr/>
        </p:nvSpPr>
        <p:spPr>
          <a:xfrm>
            <a:off x="657225" y="1343175"/>
            <a:ext cx="7334400" cy="26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None/>
            </a:pPr>
            <a:r>
              <a:rPr b="1" lang="en" sz="1800">
                <a:solidFill>
                  <a:schemeClr val="dk1"/>
                </a:solidFill>
                <a:latin typeface="Calibri"/>
                <a:ea typeface="Calibri"/>
                <a:cs typeface="Calibri"/>
                <a:sym typeface="Calibri"/>
              </a:rPr>
              <a:t>Can consumer behaviours be predicted</a:t>
            </a:r>
            <a:r>
              <a:rPr lang="en" sz="1800">
                <a:solidFill>
                  <a:schemeClr val="dk1"/>
                </a:solidFill>
                <a:latin typeface="Calibri"/>
                <a:ea typeface="Calibri"/>
                <a:cs typeface="Calibri"/>
                <a:sym typeface="Calibri"/>
              </a:rPr>
              <a:t> based off historical sales data, along with overall economic conditions and trends? </a:t>
            </a:r>
            <a:endParaRPr sz="1800">
              <a:solidFill>
                <a:schemeClr val="dk1"/>
              </a:solidFill>
              <a:latin typeface="Calibri"/>
              <a:ea typeface="Calibri"/>
              <a:cs typeface="Calibri"/>
              <a:sym typeface="Calibri"/>
            </a:endParaRPr>
          </a:p>
          <a:p>
            <a:pPr indent="0" lvl="0" marL="0" rtl="0" algn="l">
              <a:lnSpc>
                <a:spcPct val="115000"/>
              </a:lnSpc>
              <a:spcBef>
                <a:spcPts val="800"/>
              </a:spcBef>
              <a:spcAft>
                <a:spcPts val="0"/>
              </a:spcAft>
              <a:buNone/>
            </a:pPr>
            <a:br>
              <a:rPr lang="en" sz="1800">
                <a:solidFill>
                  <a:schemeClr val="dk1"/>
                </a:solidFill>
                <a:latin typeface="Calibri"/>
                <a:ea typeface="Calibri"/>
                <a:cs typeface="Calibri"/>
                <a:sym typeface="Calibri"/>
              </a:rPr>
            </a:br>
            <a:r>
              <a:rPr lang="en" sz="1800">
                <a:solidFill>
                  <a:schemeClr val="dk1"/>
                </a:solidFill>
                <a:latin typeface="Calibri"/>
                <a:ea typeface="Calibri"/>
                <a:cs typeface="Calibri"/>
                <a:sym typeface="Calibri"/>
              </a:rPr>
              <a:t>What </a:t>
            </a:r>
            <a:r>
              <a:rPr b="1" lang="en" sz="1800">
                <a:solidFill>
                  <a:schemeClr val="dk1"/>
                </a:solidFill>
                <a:latin typeface="Calibri"/>
                <a:ea typeface="Calibri"/>
                <a:cs typeface="Calibri"/>
                <a:sym typeface="Calibri"/>
              </a:rPr>
              <a:t>indicators</a:t>
            </a:r>
            <a:r>
              <a:rPr lang="en" sz="1800">
                <a:solidFill>
                  <a:schemeClr val="dk1"/>
                </a:solidFill>
                <a:latin typeface="Calibri"/>
                <a:ea typeface="Calibri"/>
                <a:cs typeface="Calibri"/>
                <a:sym typeface="Calibri"/>
              </a:rPr>
              <a:t> can be used to refine this prediction?</a:t>
            </a:r>
            <a:endParaRPr sz="1800">
              <a:solidFill>
                <a:schemeClr val="dk1"/>
              </a:solidFill>
              <a:latin typeface="Calibri"/>
              <a:ea typeface="Calibri"/>
              <a:cs typeface="Calibri"/>
              <a:sym typeface="Calibri"/>
            </a:endParaRPr>
          </a:p>
          <a:p>
            <a:pPr indent="0" lvl="0" marL="0" rtl="0" algn="l">
              <a:lnSpc>
                <a:spcPct val="115000"/>
              </a:lnSpc>
              <a:spcBef>
                <a:spcPts val="800"/>
              </a:spcBef>
              <a:spcAft>
                <a:spcPts val="0"/>
              </a:spcAft>
              <a:buNone/>
            </a:pPr>
            <a:r>
              <a:t/>
            </a:r>
            <a:endParaRPr sz="1800">
              <a:solidFill>
                <a:schemeClr val="dk1"/>
              </a:solidFill>
              <a:latin typeface="Calibri"/>
              <a:ea typeface="Calibri"/>
              <a:cs typeface="Calibri"/>
              <a:sym typeface="Calibri"/>
            </a:endParaRPr>
          </a:p>
          <a:p>
            <a:pPr indent="0" lvl="0" marL="0" rtl="0" algn="l">
              <a:lnSpc>
                <a:spcPct val="115000"/>
              </a:lnSpc>
              <a:spcBef>
                <a:spcPts val="800"/>
              </a:spcBef>
              <a:spcAft>
                <a:spcPts val="0"/>
              </a:spcAft>
              <a:buNone/>
            </a:pPr>
            <a:r>
              <a:rPr lang="en" sz="1800">
                <a:solidFill>
                  <a:schemeClr val="dk1"/>
                </a:solidFill>
                <a:latin typeface="Calibri"/>
                <a:ea typeface="Calibri"/>
                <a:cs typeface="Calibri"/>
                <a:sym typeface="Calibri"/>
              </a:rPr>
              <a:t>Is there a</a:t>
            </a:r>
            <a:r>
              <a:rPr b="1" lang="en" sz="1800">
                <a:solidFill>
                  <a:schemeClr val="dk1"/>
                </a:solidFill>
                <a:latin typeface="Calibri"/>
                <a:ea typeface="Calibri"/>
                <a:cs typeface="Calibri"/>
                <a:sym typeface="Calibri"/>
              </a:rPr>
              <a:t> link between distinct components</a:t>
            </a:r>
            <a:r>
              <a:rPr lang="en" sz="1800">
                <a:solidFill>
                  <a:schemeClr val="dk1"/>
                </a:solidFill>
                <a:latin typeface="Calibri"/>
                <a:ea typeface="Calibri"/>
                <a:cs typeface="Calibri"/>
                <a:sym typeface="Calibri"/>
              </a:rPr>
              <a:t> of the economy and seemingly unconnected segments of the consumer goods industry?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09575" y="571497"/>
            <a:ext cx="7886700" cy="5526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b="1" lang="en" sz="3000">
                <a:solidFill>
                  <a:srgbClr val="85200C"/>
                </a:solidFill>
              </a:rPr>
              <a:t>Introduction</a:t>
            </a:r>
            <a:endParaRPr b="1" sz="3000">
              <a:solidFill>
                <a:srgbClr val="85200C"/>
              </a:solidFill>
            </a:endParaRPr>
          </a:p>
        </p:txBody>
      </p:sp>
      <p:sp>
        <p:nvSpPr>
          <p:cNvPr id="128" name="Google Shape;128;p19"/>
          <p:cNvSpPr txBox="1"/>
          <p:nvPr/>
        </p:nvSpPr>
        <p:spPr>
          <a:xfrm>
            <a:off x="457200" y="1295400"/>
            <a:ext cx="8096400" cy="3083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 sz="1700">
                <a:solidFill>
                  <a:schemeClr val="dk1"/>
                </a:solidFill>
                <a:latin typeface="Calibri"/>
                <a:ea typeface="Calibri"/>
                <a:cs typeface="Calibri"/>
                <a:sym typeface="Calibri"/>
              </a:rPr>
              <a:t>Our team aims to </a:t>
            </a:r>
            <a:r>
              <a:rPr b="1" lang="en" sz="1700">
                <a:solidFill>
                  <a:schemeClr val="dk1"/>
                </a:solidFill>
                <a:latin typeface="Calibri"/>
                <a:ea typeface="Calibri"/>
                <a:cs typeface="Calibri"/>
                <a:sym typeface="Calibri"/>
              </a:rPr>
              <a:t>forecast changes</a:t>
            </a:r>
            <a:r>
              <a:rPr lang="en" sz="1700">
                <a:solidFill>
                  <a:schemeClr val="dk1"/>
                </a:solidFill>
                <a:latin typeface="Calibri"/>
                <a:ea typeface="Calibri"/>
                <a:cs typeface="Calibri"/>
                <a:sym typeface="Calibri"/>
              </a:rPr>
              <a:t> in the sales and profit of specific goods with respect to market changes using features tied to </a:t>
            </a:r>
            <a:r>
              <a:rPr b="1" lang="en" sz="1700">
                <a:solidFill>
                  <a:schemeClr val="dk1"/>
                </a:solidFill>
                <a:latin typeface="Calibri"/>
                <a:ea typeface="Calibri"/>
                <a:cs typeface="Calibri"/>
                <a:sym typeface="Calibri"/>
              </a:rPr>
              <a:t>customer spending behavior</a:t>
            </a:r>
            <a:r>
              <a:rPr lang="en" sz="1700">
                <a:solidFill>
                  <a:schemeClr val="dk1"/>
                </a:solidFill>
                <a:latin typeface="Calibri"/>
                <a:ea typeface="Calibri"/>
                <a:cs typeface="Calibri"/>
                <a:sym typeface="Calibri"/>
              </a:rPr>
              <a:t> and </a:t>
            </a:r>
            <a:r>
              <a:rPr b="1" lang="en" sz="1700">
                <a:solidFill>
                  <a:schemeClr val="dk1"/>
                </a:solidFill>
                <a:latin typeface="Calibri"/>
                <a:ea typeface="Calibri"/>
                <a:cs typeface="Calibri"/>
                <a:sym typeface="Calibri"/>
              </a:rPr>
              <a:t>prevailing economic conditions</a:t>
            </a:r>
            <a:r>
              <a:rPr lang="en" sz="1700">
                <a:solidFill>
                  <a:schemeClr val="dk1"/>
                </a:solidFill>
                <a:latin typeface="Calibri"/>
                <a:ea typeface="Calibri"/>
                <a:cs typeface="Calibri"/>
                <a:sym typeface="Calibri"/>
              </a:rPr>
              <a:t>.</a:t>
            </a:r>
            <a:br>
              <a:rPr lang="en" sz="1700">
                <a:solidFill>
                  <a:schemeClr val="dk1"/>
                </a:solidFill>
                <a:latin typeface="Calibri"/>
                <a:ea typeface="Calibri"/>
                <a:cs typeface="Calibri"/>
                <a:sym typeface="Calibri"/>
              </a:rPr>
            </a:br>
            <a:endParaRPr sz="1700">
              <a:solidFill>
                <a:schemeClr val="dk1"/>
              </a:solidFill>
              <a:latin typeface="Calibri"/>
              <a:ea typeface="Calibri"/>
              <a:cs typeface="Calibri"/>
              <a:sym typeface="Calibri"/>
            </a:endParaRPr>
          </a:p>
          <a:p>
            <a:pPr indent="-336550" lvl="0" marL="457200" rtl="0" algn="l">
              <a:lnSpc>
                <a:spcPct val="90000"/>
              </a:lnSpc>
              <a:spcBef>
                <a:spcPts val="800"/>
              </a:spcBef>
              <a:spcAft>
                <a:spcPts val="0"/>
              </a:spcAft>
              <a:buClr>
                <a:schemeClr val="dk1"/>
              </a:buClr>
              <a:buSzPts val="1700"/>
              <a:buFont typeface="Atkinson Hyperlegible"/>
              <a:buChar char="•"/>
            </a:pPr>
            <a:r>
              <a:rPr lang="en" sz="1700">
                <a:solidFill>
                  <a:schemeClr val="dk1"/>
                </a:solidFill>
                <a:latin typeface="Calibri"/>
                <a:ea typeface="Calibri"/>
                <a:cs typeface="Calibri"/>
                <a:sym typeface="Calibri"/>
              </a:rPr>
              <a:t>The </a:t>
            </a:r>
            <a:r>
              <a:rPr b="1" lang="en" sz="1700">
                <a:solidFill>
                  <a:schemeClr val="dk1"/>
                </a:solidFill>
                <a:latin typeface="Calibri"/>
                <a:ea typeface="Calibri"/>
                <a:cs typeface="Calibri"/>
                <a:sym typeface="Calibri"/>
              </a:rPr>
              <a:t>Consumer Price Index</a:t>
            </a:r>
            <a:r>
              <a:rPr lang="en" sz="1700">
                <a:solidFill>
                  <a:schemeClr val="dk1"/>
                </a:solidFill>
                <a:latin typeface="Calibri"/>
                <a:ea typeface="Calibri"/>
                <a:cs typeface="Calibri"/>
                <a:sym typeface="Calibri"/>
              </a:rPr>
              <a:t> (CPI) historical data logs provide insight into general consumer economic trends over time</a:t>
            </a:r>
            <a:endParaRPr sz="1700">
              <a:solidFill>
                <a:schemeClr val="dk1"/>
              </a:solidFill>
              <a:latin typeface="Calibri"/>
              <a:ea typeface="Calibri"/>
              <a:cs typeface="Calibri"/>
              <a:sym typeface="Calibri"/>
            </a:endParaRPr>
          </a:p>
          <a:p>
            <a:pPr indent="-336550" lvl="0" marL="457200" rtl="0" algn="l">
              <a:lnSpc>
                <a:spcPct val="90000"/>
              </a:lnSpc>
              <a:spcBef>
                <a:spcPts val="80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Different categories of goods may experience varying levels of influence due to these trends </a:t>
            </a:r>
            <a:br>
              <a:rPr lang="en" sz="1700">
                <a:solidFill>
                  <a:schemeClr val="dk1"/>
                </a:solidFill>
                <a:latin typeface="Calibri"/>
                <a:ea typeface="Calibri"/>
                <a:cs typeface="Calibri"/>
                <a:sym typeface="Calibri"/>
              </a:rPr>
            </a:br>
            <a:endParaRPr sz="17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i="1" lang="en" sz="1700">
                <a:solidFill>
                  <a:schemeClr val="dk1"/>
                </a:solidFill>
                <a:latin typeface="Calibri"/>
                <a:ea typeface="Calibri"/>
                <a:cs typeface="Calibri"/>
                <a:sym typeface="Calibri"/>
              </a:rPr>
              <a:t>Our team aims to explore these relationships and draw accurate conclusions using modern ML and DL techniques.</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628650" y="1976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3000">
                <a:solidFill>
                  <a:srgbClr val="85200C"/>
                </a:solidFill>
              </a:rPr>
              <a:t>Data Collection &amp; Preprocessing</a:t>
            </a:r>
            <a:endParaRPr b="1" sz="3000">
              <a:solidFill>
                <a:srgbClr val="85200C"/>
              </a:solidFill>
            </a:endParaRPr>
          </a:p>
        </p:txBody>
      </p:sp>
      <p:sp>
        <p:nvSpPr>
          <p:cNvPr id="134" name="Google Shape;134;p20"/>
          <p:cNvSpPr txBox="1"/>
          <p:nvPr>
            <p:ph idx="1" type="body"/>
          </p:nvPr>
        </p:nvSpPr>
        <p:spPr>
          <a:xfrm>
            <a:off x="628650" y="1026350"/>
            <a:ext cx="7886700" cy="39693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Font typeface="Calibri"/>
              <a:buChar char="•"/>
            </a:pPr>
            <a:r>
              <a:rPr b="1" lang="en" sz="1600"/>
              <a:t>Two Primary Data Sources:</a:t>
            </a:r>
            <a:endParaRPr b="1" sz="2200"/>
          </a:p>
          <a:p>
            <a:pPr indent="-323850" lvl="1" marL="914400" rtl="0" algn="l">
              <a:spcBef>
                <a:spcPts val="0"/>
              </a:spcBef>
              <a:spcAft>
                <a:spcPts val="0"/>
              </a:spcAft>
              <a:buSzPts val="1500"/>
              <a:buFont typeface="Calibri"/>
              <a:buChar char="•"/>
            </a:pPr>
            <a:r>
              <a:rPr lang="en" sz="1900" u="sng">
                <a:solidFill>
                  <a:schemeClr val="hlink"/>
                </a:solidFill>
                <a:hlinkClick r:id="rId3"/>
              </a:rPr>
              <a:t>SuperStore data set</a:t>
            </a:r>
            <a:endParaRPr sz="1900"/>
          </a:p>
          <a:p>
            <a:pPr indent="0" lvl="0" marL="914400" rtl="0" algn="l">
              <a:spcBef>
                <a:spcPts val="800"/>
              </a:spcBef>
              <a:spcAft>
                <a:spcPts val="0"/>
              </a:spcAft>
              <a:buNone/>
            </a:pPr>
            <a:br>
              <a:rPr lang="en" sz="1900"/>
            </a:br>
            <a:br>
              <a:rPr lang="en" sz="1900"/>
            </a:br>
            <a:endParaRPr sz="1900"/>
          </a:p>
          <a:p>
            <a:pPr indent="0" lvl="0" marL="914400" rtl="0" algn="l">
              <a:spcBef>
                <a:spcPts val="800"/>
              </a:spcBef>
              <a:spcAft>
                <a:spcPts val="0"/>
              </a:spcAft>
              <a:buNone/>
            </a:pPr>
            <a:r>
              <a:t/>
            </a:r>
            <a:endParaRPr sz="800"/>
          </a:p>
          <a:p>
            <a:pPr indent="0" lvl="0" marL="914400" rtl="0" algn="l">
              <a:spcBef>
                <a:spcPts val="800"/>
              </a:spcBef>
              <a:spcAft>
                <a:spcPts val="0"/>
              </a:spcAft>
              <a:buNone/>
            </a:pPr>
            <a:r>
              <a:t/>
            </a:r>
            <a:endParaRPr sz="800"/>
          </a:p>
          <a:p>
            <a:pPr indent="-323850" lvl="1" marL="914400" rtl="0" algn="l">
              <a:spcBef>
                <a:spcPts val="400"/>
              </a:spcBef>
              <a:spcAft>
                <a:spcPts val="0"/>
              </a:spcAft>
              <a:buSzPts val="1500"/>
              <a:buFont typeface="Calibri"/>
              <a:buChar char="•"/>
            </a:pPr>
            <a:r>
              <a:rPr lang="en" sz="1900" u="sng">
                <a:solidFill>
                  <a:schemeClr val="hlink"/>
                </a:solidFill>
                <a:hlinkClick r:id="rId4"/>
              </a:rPr>
              <a:t>Average Product CPI data set</a:t>
            </a:r>
            <a:br>
              <a:rPr lang="en" sz="1900"/>
            </a:br>
            <a:br>
              <a:rPr lang="en" sz="1900"/>
            </a:br>
            <a:endParaRPr sz="1900"/>
          </a:p>
        </p:txBody>
      </p:sp>
      <p:pic>
        <p:nvPicPr>
          <p:cNvPr id="135" name="Google Shape;135;p20"/>
          <p:cNvPicPr preferRelativeResize="0"/>
          <p:nvPr/>
        </p:nvPicPr>
        <p:blipFill>
          <a:blip r:embed="rId5">
            <a:alphaModFix/>
          </a:blip>
          <a:stretch>
            <a:fillRect/>
          </a:stretch>
        </p:blipFill>
        <p:spPr>
          <a:xfrm>
            <a:off x="1606750" y="1724425"/>
            <a:ext cx="5810624" cy="994200"/>
          </a:xfrm>
          <a:prstGeom prst="rect">
            <a:avLst/>
          </a:prstGeom>
          <a:noFill/>
          <a:ln cap="flat" cmpd="sng" w="19050">
            <a:solidFill>
              <a:srgbClr val="A61C00"/>
            </a:solidFill>
            <a:prstDash val="solid"/>
            <a:round/>
            <a:headEnd len="sm" w="sm" type="none"/>
            <a:tailEnd len="sm" w="sm" type="none"/>
          </a:ln>
        </p:spPr>
      </p:pic>
      <p:pic>
        <p:nvPicPr>
          <p:cNvPr id="136" name="Google Shape;136;p20"/>
          <p:cNvPicPr preferRelativeResize="0"/>
          <p:nvPr/>
        </p:nvPicPr>
        <p:blipFill>
          <a:blip r:embed="rId6">
            <a:alphaModFix/>
          </a:blip>
          <a:stretch>
            <a:fillRect/>
          </a:stretch>
        </p:blipFill>
        <p:spPr>
          <a:xfrm>
            <a:off x="1606750" y="3392500"/>
            <a:ext cx="5981674" cy="1168025"/>
          </a:xfrm>
          <a:prstGeom prst="rect">
            <a:avLst/>
          </a:prstGeom>
          <a:noFill/>
          <a:ln cap="flat" cmpd="sng" w="19050">
            <a:solidFill>
              <a:srgbClr val="85200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628650" y="1057275"/>
            <a:ext cx="7886700" cy="3962400"/>
          </a:xfrm>
          <a:prstGeom prst="rect">
            <a:avLst/>
          </a:prstGeom>
        </p:spPr>
        <p:txBody>
          <a:bodyPr anchorCtr="0" anchor="t" bIns="34275" lIns="68575" spcFirstLastPara="1" rIns="68575" wrap="square" tIns="34275">
            <a:noAutofit/>
          </a:bodyPr>
          <a:lstStyle/>
          <a:p>
            <a:pPr indent="-330200" lvl="0" marL="457200" rtl="0" algn="l">
              <a:spcBef>
                <a:spcPts val="800"/>
              </a:spcBef>
              <a:spcAft>
                <a:spcPts val="0"/>
              </a:spcAft>
              <a:buSzPts val="1600"/>
              <a:buAutoNum type="arabicPeriod"/>
            </a:pPr>
            <a:r>
              <a:rPr b="1" lang="en" sz="1600"/>
              <a:t>Superstore</a:t>
            </a:r>
            <a:endParaRPr b="1" sz="1600"/>
          </a:p>
          <a:p>
            <a:pPr indent="-330200" lvl="1" marL="914400" rtl="0" algn="l">
              <a:spcBef>
                <a:spcPts val="0"/>
              </a:spcBef>
              <a:spcAft>
                <a:spcPts val="0"/>
              </a:spcAft>
              <a:buSzPts val="1600"/>
              <a:buFont typeface="Calibri"/>
              <a:buAutoNum type="alphaLcPeriod"/>
            </a:pPr>
            <a:r>
              <a:rPr b="1" i="1" lang="en" sz="1600"/>
              <a:t>Load &amp; trim</a:t>
            </a:r>
            <a:r>
              <a:rPr i="1" lang="en" sz="1600"/>
              <a:t> Superstore data set</a:t>
            </a:r>
            <a:endParaRPr i="1" sz="1600"/>
          </a:p>
          <a:p>
            <a:pPr indent="-330200" lvl="1" marL="914400" rtl="0" algn="l">
              <a:spcBef>
                <a:spcPts val="0"/>
              </a:spcBef>
              <a:spcAft>
                <a:spcPts val="0"/>
              </a:spcAft>
              <a:buSzPts val="1600"/>
              <a:buFont typeface="Calibri"/>
              <a:buAutoNum type="alphaLcPeriod"/>
            </a:pPr>
            <a:r>
              <a:rPr b="1" i="1" lang="en" sz="1600"/>
              <a:t>Derive prices per unit</a:t>
            </a:r>
            <a:r>
              <a:rPr i="1" lang="en" sz="1600"/>
              <a:t> sold &amp; profit rates per product</a:t>
            </a:r>
            <a:endParaRPr i="1" sz="1600"/>
          </a:p>
          <a:p>
            <a:pPr indent="-330200" lvl="1" marL="914400" rtl="0" algn="l">
              <a:spcBef>
                <a:spcPts val="0"/>
              </a:spcBef>
              <a:spcAft>
                <a:spcPts val="0"/>
              </a:spcAft>
              <a:buSzPts val="1600"/>
              <a:buFont typeface="Calibri"/>
              <a:buAutoNum type="alphaLcPeriod"/>
            </a:pPr>
            <a:r>
              <a:rPr i="1" lang="en" sz="1600"/>
              <a:t>Standardize</a:t>
            </a:r>
            <a:r>
              <a:rPr b="1" i="1" lang="en" sz="1600"/>
              <a:t> foreign keys</a:t>
            </a:r>
            <a:endParaRPr b="1" i="1" sz="1600"/>
          </a:p>
          <a:p>
            <a:pPr indent="-330200" lvl="1" marL="914400" rtl="0" algn="l">
              <a:spcBef>
                <a:spcPts val="0"/>
              </a:spcBef>
              <a:spcAft>
                <a:spcPts val="0"/>
              </a:spcAft>
              <a:buSzPts val="1600"/>
              <a:buFont typeface="Calibri"/>
              <a:buAutoNum type="alphaLcPeriod"/>
            </a:pPr>
            <a:r>
              <a:rPr i="1" lang="en" sz="1600"/>
              <a:t>Standardize data for </a:t>
            </a:r>
            <a:r>
              <a:rPr b="1" i="1" lang="en" sz="1600"/>
              <a:t>US Regions</a:t>
            </a:r>
            <a:r>
              <a:rPr i="1" lang="en" sz="1600"/>
              <a:t> (group cities, metro. areas, etc.)</a:t>
            </a:r>
            <a:br>
              <a:rPr lang="en" sz="1600"/>
            </a:br>
            <a:endParaRPr sz="1600"/>
          </a:p>
          <a:p>
            <a:pPr indent="-330200" lvl="0" marL="457200" rtl="0" algn="l">
              <a:spcBef>
                <a:spcPts val="0"/>
              </a:spcBef>
              <a:spcAft>
                <a:spcPts val="0"/>
              </a:spcAft>
              <a:buSzPts val="1600"/>
              <a:buFont typeface="Calibri"/>
              <a:buAutoNum type="arabicPeriod"/>
            </a:pPr>
            <a:r>
              <a:rPr b="1" lang="en" sz="1600"/>
              <a:t>CPI</a:t>
            </a:r>
            <a:endParaRPr b="1" sz="1600"/>
          </a:p>
          <a:p>
            <a:pPr indent="-330200" lvl="1" marL="914400" rtl="0" algn="l">
              <a:spcBef>
                <a:spcPts val="0"/>
              </a:spcBef>
              <a:spcAft>
                <a:spcPts val="0"/>
              </a:spcAft>
              <a:buSzPts val="1600"/>
              <a:buFont typeface="Calibri"/>
              <a:buAutoNum type="alphaLcPeriod"/>
            </a:pPr>
            <a:r>
              <a:rPr b="1" i="1" lang="en" sz="1600"/>
              <a:t>Import</a:t>
            </a:r>
            <a:r>
              <a:rPr i="1" lang="en" sz="1600"/>
              <a:t> raw CPI text files</a:t>
            </a:r>
            <a:endParaRPr i="1" sz="1600"/>
          </a:p>
          <a:p>
            <a:pPr indent="-330200" lvl="1" marL="914400" rtl="0" algn="l">
              <a:spcBef>
                <a:spcPts val="0"/>
              </a:spcBef>
              <a:spcAft>
                <a:spcPts val="0"/>
              </a:spcAft>
              <a:buSzPts val="1600"/>
              <a:buFont typeface="Calibri"/>
              <a:buAutoNum type="alphaLcPeriod"/>
            </a:pPr>
            <a:r>
              <a:rPr b="1" i="1" lang="en" sz="1600"/>
              <a:t>Merge</a:t>
            </a:r>
            <a:r>
              <a:rPr i="1" lang="en" sz="1600"/>
              <a:t> header &amp; data sheets using keys</a:t>
            </a:r>
            <a:endParaRPr i="1" sz="1600"/>
          </a:p>
          <a:p>
            <a:pPr indent="-330200" lvl="1" marL="914400" rtl="0" algn="l">
              <a:spcBef>
                <a:spcPts val="0"/>
              </a:spcBef>
              <a:spcAft>
                <a:spcPts val="0"/>
              </a:spcAft>
              <a:buSzPts val="1600"/>
              <a:buFont typeface="Calibri"/>
              <a:buAutoNum type="alphaLcPeriod"/>
            </a:pPr>
            <a:r>
              <a:rPr b="1" i="1" lang="en" sz="1600"/>
              <a:t>Group</a:t>
            </a:r>
            <a:r>
              <a:rPr i="1" lang="en" sz="1600"/>
              <a:t> by region, rebase values to S.S. set keys</a:t>
            </a:r>
            <a:endParaRPr i="1" sz="1600"/>
          </a:p>
          <a:p>
            <a:pPr indent="-330200" lvl="1" marL="914400" rtl="0" algn="l">
              <a:spcBef>
                <a:spcPts val="0"/>
              </a:spcBef>
              <a:spcAft>
                <a:spcPts val="0"/>
              </a:spcAft>
              <a:buSzPts val="1600"/>
              <a:buFont typeface="Calibri"/>
              <a:buAutoNum type="alphaLcPeriod"/>
            </a:pPr>
            <a:r>
              <a:rPr b="1" i="1" lang="en" sz="1600"/>
              <a:t>Trim</a:t>
            </a:r>
            <a:r>
              <a:rPr i="1" lang="en" sz="1600"/>
              <a:t> to relevant date subset</a:t>
            </a:r>
            <a:endParaRPr i="1" sz="1600"/>
          </a:p>
          <a:p>
            <a:pPr indent="-330200" lvl="1" marL="914400" rtl="0" algn="l">
              <a:spcBef>
                <a:spcPts val="0"/>
              </a:spcBef>
              <a:spcAft>
                <a:spcPts val="0"/>
              </a:spcAft>
              <a:buSzPts val="1600"/>
              <a:buFont typeface="Calibri"/>
              <a:buAutoNum type="alphaLcPeriod"/>
            </a:pPr>
            <a:r>
              <a:rPr b="1" i="1" lang="en" sz="1600"/>
              <a:t>Rename attributes</a:t>
            </a:r>
            <a:r>
              <a:rPr i="1" lang="en" sz="1600"/>
              <a:t> &amp; values to match main Superstore set</a:t>
            </a:r>
            <a:endParaRPr i="1" sz="1600"/>
          </a:p>
          <a:p>
            <a:pPr indent="-330200" lvl="1" marL="914400" rtl="0" algn="l">
              <a:spcBef>
                <a:spcPts val="0"/>
              </a:spcBef>
              <a:spcAft>
                <a:spcPts val="0"/>
              </a:spcAft>
              <a:buSzPts val="1600"/>
              <a:buFont typeface="Calibri"/>
              <a:buAutoNum type="alphaLcPeriod"/>
            </a:pPr>
            <a:r>
              <a:rPr i="1" lang="en" sz="1600"/>
              <a:t>Merge each CPI Product table into </a:t>
            </a:r>
            <a:r>
              <a:rPr b="1" i="1" lang="en" sz="1600"/>
              <a:t>main set</a:t>
            </a:r>
            <a:br>
              <a:rPr lang="en" sz="1600"/>
            </a:br>
            <a:endParaRPr sz="1600"/>
          </a:p>
          <a:p>
            <a:pPr indent="-330200" lvl="0" marL="457200" rtl="0" algn="l">
              <a:spcBef>
                <a:spcPts val="0"/>
              </a:spcBef>
              <a:spcAft>
                <a:spcPts val="0"/>
              </a:spcAft>
              <a:buSzPts val="1600"/>
              <a:buFont typeface="Calibri"/>
              <a:buAutoNum type="arabicPeriod"/>
            </a:pPr>
            <a:r>
              <a:rPr b="1" lang="en" sz="1600"/>
              <a:t>Final Data</a:t>
            </a:r>
            <a:endParaRPr b="1" sz="1600"/>
          </a:p>
          <a:p>
            <a:pPr indent="-330200" lvl="1" marL="914400" rtl="0" algn="l">
              <a:spcBef>
                <a:spcPts val="0"/>
              </a:spcBef>
              <a:spcAft>
                <a:spcPts val="0"/>
              </a:spcAft>
              <a:buSzPts val="1600"/>
              <a:buFont typeface="Calibri"/>
              <a:buAutoNum type="alphaLcPeriod"/>
            </a:pPr>
            <a:r>
              <a:rPr i="1" lang="en" sz="1600"/>
              <a:t>Find </a:t>
            </a:r>
            <a:r>
              <a:rPr b="1" i="1" lang="en" sz="1600"/>
              <a:t>month-over-month changes</a:t>
            </a:r>
            <a:r>
              <a:rPr i="1" lang="en" sz="1600"/>
              <a:t> in CPI</a:t>
            </a:r>
            <a:endParaRPr i="1" sz="1600"/>
          </a:p>
          <a:p>
            <a:pPr indent="-330200" lvl="1" marL="914400" rtl="0" algn="l">
              <a:spcBef>
                <a:spcPts val="0"/>
              </a:spcBef>
              <a:spcAft>
                <a:spcPts val="0"/>
              </a:spcAft>
              <a:buSzPts val="1600"/>
              <a:buFont typeface="Calibri"/>
              <a:buAutoNum type="alphaLcPeriod"/>
            </a:pPr>
            <a:r>
              <a:rPr b="1" i="1" lang="en" sz="1600"/>
              <a:t>Standardize</a:t>
            </a:r>
            <a:r>
              <a:rPr i="1" lang="en" sz="1600"/>
              <a:t> column names, cleanup</a:t>
            </a:r>
            <a:endParaRPr i="1" sz="1600"/>
          </a:p>
        </p:txBody>
      </p:sp>
      <p:sp>
        <p:nvSpPr>
          <p:cNvPr id="142" name="Google Shape;142;p21"/>
          <p:cNvSpPr txBox="1"/>
          <p:nvPr/>
        </p:nvSpPr>
        <p:spPr>
          <a:xfrm>
            <a:off x="409575" y="467475"/>
            <a:ext cx="40482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b="1" lang="en" sz="3000">
                <a:solidFill>
                  <a:srgbClr val="85200C"/>
                </a:solidFill>
                <a:latin typeface="Calibri"/>
                <a:ea typeface="Calibri"/>
                <a:cs typeface="Calibri"/>
                <a:sym typeface="Calibri"/>
              </a:rPr>
              <a:t>Process Stages:</a:t>
            </a:r>
            <a:endParaRPr sz="2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idx="1" type="body"/>
          </p:nvPr>
        </p:nvSpPr>
        <p:spPr>
          <a:xfrm>
            <a:off x="323850" y="871326"/>
            <a:ext cx="7886700" cy="3913800"/>
          </a:xfrm>
          <a:prstGeom prst="rect">
            <a:avLst/>
          </a:prstGeom>
        </p:spPr>
        <p:txBody>
          <a:bodyPr anchorCtr="0" anchor="t" bIns="34275" lIns="68575" spcFirstLastPara="1" rIns="68575" wrap="square" tIns="34275">
            <a:normAutofit/>
          </a:bodyPr>
          <a:lstStyle/>
          <a:p>
            <a:pPr indent="0" lvl="0" marL="0" rtl="0" algn="l">
              <a:lnSpc>
                <a:spcPct val="70000"/>
              </a:lnSpc>
              <a:spcBef>
                <a:spcPts val="800"/>
              </a:spcBef>
              <a:spcAft>
                <a:spcPts val="0"/>
              </a:spcAft>
              <a:buSzPts val="852"/>
              <a:buNone/>
            </a:pPr>
            <a:r>
              <a:t/>
            </a:r>
            <a:endParaRPr b="1" sz="1527">
              <a:latin typeface="Arial"/>
              <a:ea typeface="Arial"/>
              <a:cs typeface="Arial"/>
              <a:sym typeface="Arial"/>
            </a:endParaRPr>
          </a:p>
          <a:p>
            <a:pPr indent="-276383" lvl="0" marL="457200" rtl="0" algn="l">
              <a:lnSpc>
                <a:spcPct val="95000"/>
              </a:lnSpc>
              <a:spcBef>
                <a:spcPts val="1200"/>
              </a:spcBef>
              <a:spcAft>
                <a:spcPts val="0"/>
              </a:spcAft>
              <a:buSzPts val="753"/>
              <a:buChar char="•"/>
            </a:pPr>
            <a:r>
              <a:rPr b="1" lang="en" sz="1527"/>
              <a:t>profit_rate:</a:t>
            </a:r>
            <a:r>
              <a:rPr lang="en" sz="1527"/>
              <a:t> </a:t>
            </a:r>
            <a:r>
              <a:rPr b="1" lang="en" sz="1527">
                <a:solidFill>
                  <a:srgbClr val="888888"/>
                </a:solidFill>
              </a:rPr>
              <a:t>The profit rate by the retailer of the product. [Target Attr.]</a:t>
            </a:r>
            <a:endParaRPr sz="1527"/>
          </a:p>
          <a:p>
            <a:pPr indent="-276383" lvl="0" marL="457200" rtl="0" algn="l">
              <a:lnSpc>
                <a:spcPct val="95000"/>
              </a:lnSpc>
              <a:spcBef>
                <a:spcPts val="0"/>
              </a:spcBef>
              <a:spcAft>
                <a:spcPts val="0"/>
              </a:spcAft>
              <a:buSzPts val="753"/>
              <a:buFont typeface="Calibri"/>
              <a:buChar char="•"/>
            </a:pPr>
            <a:r>
              <a:rPr lang="en" sz="1527"/>
              <a:t>year:</a:t>
            </a:r>
            <a:r>
              <a:rPr lang="en" sz="1527">
                <a:solidFill>
                  <a:srgbClr val="888888"/>
                </a:solidFill>
              </a:rPr>
              <a:t> The year the order was made.</a:t>
            </a:r>
            <a:endParaRPr sz="1527">
              <a:solidFill>
                <a:srgbClr val="888888"/>
              </a:solidFill>
            </a:endParaRPr>
          </a:p>
          <a:p>
            <a:pPr indent="-276383" lvl="0" marL="457200" rtl="0" algn="l">
              <a:lnSpc>
                <a:spcPct val="95000"/>
              </a:lnSpc>
              <a:spcBef>
                <a:spcPts val="0"/>
              </a:spcBef>
              <a:spcAft>
                <a:spcPts val="0"/>
              </a:spcAft>
              <a:buSzPts val="753"/>
              <a:buFont typeface="Calibri"/>
              <a:buChar char="•"/>
            </a:pPr>
            <a:r>
              <a:rPr lang="en" sz="1527"/>
              <a:t>month: </a:t>
            </a:r>
            <a:r>
              <a:rPr lang="en" sz="1527">
                <a:solidFill>
                  <a:srgbClr val="888888"/>
                </a:solidFill>
              </a:rPr>
              <a:t>The month the order was made.</a:t>
            </a:r>
            <a:endParaRPr sz="1527">
              <a:solidFill>
                <a:srgbClr val="888888"/>
              </a:solidFill>
            </a:endParaRPr>
          </a:p>
          <a:p>
            <a:pPr indent="-276383" lvl="0" marL="457200" rtl="0" algn="l">
              <a:lnSpc>
                <a:spcPct val="95000"/>
              </a:lnSpc>
              <a:spcBef>
                <a:spcPts val="0"/>
              </a:spcBef>
              <a:spcAft>
                <a:spcPts val="0"/>
              </a:spcAft>
              <a:buSzPts val="753"/>
              <a:buFont typeface="Calibri"/>
              <a:buChar char="•"/>
            </a:pPr>
            <a:r>
              <a:rPr lang="en" sz="1527"/>
              <a:t>region: </a:t>
            </a:r>
            <a:r>
              <a:rPr lang="en" sz="1527">
                <a:solidFill>
                  <a:srgbClr val="888888"/>
                </a:solidFill>
              </a:rPr>
              <a:t>The region where the order was made.</a:t>
            </a:r>
            <a:endParaRPr sz="1527">
              <a:solidFill>
                <a:srgbClr val="888888"/>
              </a:solidFill>
            </a:endParaRPr>
          </a:p>
          <a:p>
            <a:pPr indent="-276383" lvl="0" marL="457200" rtl="0" algn="l">
              <a:lnSpc>
                <a:spcPct val="95000"/>
              </a:lnSpc>
              <a:spcBef>
                <a:spcPts val="0"/>
              </a:spcBef>
              <a:spcAft>
                <a:spcPts val="0"/>
              </a:spcAft>
              <a:buSzPts val="753"/>
              <a:buFont typeface="Calibri"/>
              <a:buChar char="•"/>
            </a:pPr>
            <a:r>
              <a:rPr lang="en" sz="1527"/>
              <a:t>category: </a:t>
            </a:r>
            <a:r>
              <a:rPr lang="en" sz="1527">
                <a:solidFill>
                  <a:srgbClr val="888888"/>
                </a:solidFill>
              </a:rPr>
              <a:t>The overall category of the product.</a:t>
            </a:r>
            <a:endParaRPr sz="1527">
              <a:solidFill>
                <a:srgbClr val="888888"/>
              </a:solidFill>
            </a:endParaRPr>
          </a:p>
          <a:p>
            <a:pPr indent="-276383" lvl="0" marL="457200" rtl="0" algn="l">
              <a:lnSpc>
                <a:spcPct val="95000"/>
              </a:lnSpc>
              <a:spcBef>
                <a:spcPts val="0"/>
              </a:spcBef>
              <a:spcAft>
                <a:spcPts val="0"/>
              </a:spcAft>
              <a:buSzPts val="753"/>
              <a:buFont typeface="Calibri"/>
              <a:buChar char="•"/>
            </a:pPr>
            <a:r>
              <a:rPr lang="en" sz="1527"/>
              <a:t>subcategory: </a:t>
            </a:r>
            <a:r>
              <a:rPr lang="en" sz="1527">
                <a:solidFill>
                  <a:srgbClr val="888888"/>
                </a:solidFill>
              </a:rPr>
              <a:t>The subcategory of the product.</a:t>
            </a:r>
            <a:endParaRPr sz="1527">
              <a:solidFill>
                <a:srgbClr val="888888"/>
              </a:solidFill>
            </a:endParaRPr>
          </a:p>
          <a:p>
            <a:pPr indent="-276383" lvl="0" marL="457200" rtl="0" algn="l">
              <a:lnSpc>
                <a:spcPct val="95000"/>
              </a:lnSpc>
              <a:spcBef>
                <a:spcPts val="0"/>
              </a:spcBef>
              <a:spcAft>
                <a:spcPts val="0"/>
              </a:spcAft>
              <a:buSzPts val="753"/>
              <a:buFont typeface="Calibri"/>
              <a:buChar char="•"/>
            </a:pPr>
            <a:r>
              <a:rPr lang="en" sz="1527"/>
              <a:t>consumer_price: </a:t>
            </a:r>
            <a:r>
              <a:rPr lang="en" sz="1527">
                <a:solidFill>
                  <a:srgbClr val="888888"/>
                </a:solidFill>
              </a:rPr>
              <a:t>The price paid by the end consumer.</a:t>
            </a:r>
            <a:endParaRPr b="1" sz="1527">
              <a:solidFill>
                <a:srgbClr val="888888"/>
              </a:solidFill>
            </a:endParaRPr>
          </a:p>
          <a:p>
            <a:pPr indent="-276383" lvl="0" marL="457200" rtl="0" algn="l">
              <a:lnSpc>
                <a:spcPct val="95000"/>
              </a:lnSpc>
              <a:spcBef>
                <a:spcPts val="0"/>
              </a:spcBef>
              <a:spcAft>
                <a:spcPts val="0"/>
              </a:spcAft>
              <a:buSzPts val="753"/>
              <a:buFont typeface="Calibri"/>
              <a:buChar char="•"/>
            </a:pPr>
            <a:r>
              <a:rPr lang="en" sz="1527"/>
              <a:t>cpi_food_value: </a:t>
            </a:r>
            <a:r>
              <a:rPr lang="en" sz="1527">
                <a:solidFill>
                  <a:srgbClr val="888888"/>
                </a:solidFill>
              </a:rPr>
              <a:t>The CPI value for food at the time of the order.</a:t>
            </a:r>
            <a:endParaRPr sz="1527">
              <a:solidFill>
                <a:srgbClr val="888888"/>
              </a:solidFill>
            </a:endParaRPr>
          </a:p>
          <a:p>
            <a:pPr indent="-276383" lvl="0" marL="457200" rtl="0" algn="l">
              <a:lnSpc>
                <a:spcPct val="95000"/>
              </a:lnSpc>
              <a:spcBef>
                <a:spcPts val="0"/>
              </a:spcBef>
              <a:spcAft>
                <a:spcPts val="0"/>
              </a:spcAft>
              <a:buSzPts val="753"/>
              <a:buFont typeface="Calibri"/>
              <a:buChar char="•"/>
            </a:pPr>
            <a:r>
              <a:rPr lang="en" sz="1527"/>
              <a:t>cpi_food_change: </a:t>
            </a:r>
            <a:r>
              <a:rPr lang="en" sz="1527">
                <a:solidFill>
                  <a:srgbClr val="888888"/>
                </a:solidFill>
              </a:rPr>
              <a:t>The change in CPI value for food compared to a base period.</a:t>
            </a:r>
            <a:endParaRPr sz="1527">
              <a:solidFill>
                <a:srgbClr val="888888"/>
              </a:solidFill>
            </a:endParaRPr>
          </a:p>
          <a:p>
            <a:pPr indent="-276383" lvl="0" marL="457200" rtl="0" algn="l">
              <a:lnSpc>
                <a:spcPct val="95000"/>
              </a:lnSpc>
              <a:spcBef>
                <a:spcPts val="0"/>
              </a:spcBef>
              <a:spcAft>
                <a:spcPts val="0"/>
              </a:spcAft>
              <a:buSzPts val="753"/>
              <a:buFont typeface="Calibri"/>
              <a:buChar char="•"/>
            </a:pPr>
            <a:r>
              <a:rPr lang="en" sz="1527"/>
              <a:t>cpi_fuels_value: </a:t>
            </a:r>
            <a:r>
              <a:rPr lang="en" sz="1527">
                <a:solidFill>
                  <a:srgbClr val="888888"/>
                </a:solidFill>
              </a:rPr>
              <a:t>The CPI value for fuels at the time of the order.</a:t>
            </a:r>
            <a:endParaRPr sz="1527">
              <a:solidFill>
                <a:srgbClr val="888888"/>
              </a:solidFill>
            </a:endParaRPr>
          </a:p>
          <a:p>
            <a:pPr indent="-276383" lvl="0" marL="457200" rtl="0" algn="l">
              <a:lnSpc>
                <a:spcPct val="95000"/>
              </a:lnSpc>
              <a:spcBef>
                <a:spcPts val="0"/>
              </a:spcBef>
              <a:spcAft>
                <a:spcPts val="0"/>
              </a:spcAft>
              <a:buSzPts val="753"/>
              <a:buFont typeface="Calibri"/>
              <a:buChar char="•"/>
            </a:pPr>
            <a:r>
              <a:rPr lang="en" sz="1527"/>
              <a:t>cpi_fuels_change: </a:t>
            </a:r>
            <a:r>
              <a:rPr lang="en" sz="1527">
                <a:solidFill>
                  <a:srgbClr val="888888"/>
                </a:solidFill>
              </a:rPr>
              <a:t>The change in CPI value for fuels compared to a base period.</a:t>
            </a:r>
            <a:endParaRPr sz="1527">
              <a:solidFill>
                <a:srgbClr val="888888"/>
              </a:solidFill>
            </a:endParaRPr>
          </a:p>
          <a:p>
            <a:pPr indent="-276383" lvl="0" marL="457200" rtl="0" algn="l">
              <a:lnSpc>
                <a:spcPct val="95000"/>
              </a:lnSpc>
              <a:spcBef>
                <a:spcPts val="0"/>
              </a:spcBef>
              <a:spcAft>
                <a:spcPts val="0"/>
              </a:spcAft>
              <a:buSzPts val="753"/>
              <a:buFont typeface="Calibri"/>
              <a:buChar char="•"/>
            </a:pPr>
            <a:r>
              <a:rPr lang="en" sz="1527"/>
              <a:t>cpi_gas_value: </a:t>
            </a:r>
            <a:r>
              <a:rPr lang="en" sz="1527">
                <a:solidFill>
                  <a:srgbClr val="888888"/>
                </a:solidFill>
              </a:rPr>
              <a:t>The CPI value for gas at the time of the order.</a:t>
            </a:r>
            <a:endParaRPr sz="1527">
              <a:solidFill>
                <a:srgbClr val="888888"/>
              </a:solidFill>
            </a:endParaRPr>
          </a:p>
          <a:p>
            <a:pPr indent="-276383" lvl="0" marL="457200" rtl="0" algn="l">
              <a:lnSpc>
                <a:spcPct val="95000"/>
              </a:lnSpc>
              <a:spcBef>
                <a:spcPts val="0"/>
              </a:spcBef>
              <a:spcAft>
                <a:spcPts val="0"/>
              </a:spcAft>
              <a:buSzPts val="753"/>
              <a:buFont typeface="Calibri"/>
              <a:buChar char="•"/>
            </a:pPr>
            <a:r>
              <a:rPr lang="en" sz="1527"/>
              <a:t>cpi_gas_change: </a:t>
            </a:r>
            <a:r>
              <a:rPr lang="en" sz="1527">
                <a:solidFill>
                  <a:srgbClr val="888888"/>
                </a:solidFill>
              </a:rPr>
              <a:t>The change in CPI value for gas compared to a base period.</a:t>
            </a:r>
            <a:endParaRPr sz="1527">
              <a:solidFill>
                <a:srgbClr val="888888"/>
              </a:solidFill>
            </a:endParaRPr>
          </a:p>
        </p:txBody>
      </p:sp>
      <p:sp>
        <p:nvSpPr>
          <p:cNvPr id="148" name="Google Shape;148;p22"/>
          <p:cNvSpPr txBox="1"/>
          <p:nvPr/>
        </p:nvSpPr>
        <p:spPr>
          <a:xfrm>
            <a:off x="457200" y="561975"/>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800"/>
              </a:spcBef>
              <a:spcAft>
                <a:spcPts val="0"/>
              </a:spcAft>
              <a:buNone/>
            </a:pPr>
            <a:r>
              <a:rPr b="1" lang="en" sz="3000">
                <a:solidFill>
                  <a:srgbClr val="85200C"/>
                </a:solidFill>
                <a:latin typeface="Calibri"/>
                <a:ea typeface="Calibri"/>
                <a:cs typeface="Calibri"/>
                <a:sym typeface="Calibri"/>
              </a:rPr>
              <a:t>Final Columns:</a:t>
            </a:r>
            <a:endParaRPr sz="3000">
              <a:solidFill>
                <a:srgbClr val="85200C"/>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452675" y="123624"/>
            <a:ext cx="7886700" cy="840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3000">
                <a:solidFill>
                  <a:srgbClr val="85200C"/>
                </a:solidFill>
              </a:rPr>
              <a:t>Key Insights from </a:t>
            </a:r>
            <a:r>
              <a:rPr b="1" lang="en" sz="3000">
                <a:solidFill>
                  <a:srgbClr val="85200C"/>
                </a:solidFill>
              </a:rPr>
              <a:t>Exploratory</a:t>
            </a:r>
            <a:r>
              <a:rPr b="1" lang="en" sz="3000">
                <a:solidFill>
                  <a:srgbClr val="85200C"/>
                </a:solidFill>
              </a:rPr>
              <a:t> Data Analysis</a:t>
            </a:r>
            <a:endParaRPr b="1" sz="3000">
              <a:solidFill>
                <a:srgbClr val="85200C"/>
              </a:solidFill>
            </a:endParaRPr>
          </a:p>
        </p:txBody>
      </p:sp>
      <p:pic>
        <p:nvPicPr>
          <p:cNvPr id="154" name="Google Shape;154;p23"/>
          <p:cNvPicPr preferRelativeResize="0"/>
          <p:nvPr/>
        </p:nvPicPr>
        <p:blipFill>
          <a:blip r:embed="rId3">
            <a:alphaModFix/>
          </a:blip>
          <a:stretch>
            <a:fillRect/>
          </a:stretch>
        </p:blipFill>
        <p:spPr>
          <a:xfrm>
            <a:off x="452675" y="864450"/>
            <a:ext cx="3697800" cy="2015275"/>
          </a:xfrm>
          <a:prstGeom prst="rect">
            <a:avLst/>
          </a:prstGeom>
          <a:noFill/>
          <a:ln cap="flat" cmpd="sng" w="19050">
            <a:solidFill>
              <a:srgbClr val="85200C"/>
            </a:solidFill>
            <a:prstDash val="solid"/>
            <a:round/>
            <a:headEnd len="sm" w="sm" type="none"/>
            <a:tailEnd len="sm" w="sm" type="none"/>
          </a:ln>
        </p:spPr>
      </p:pic>
      <p:pic>
        <p:nvPicPr>
          <p:cNvPr id="155" name="Google Shape;155;p23"/>
          <p:cNvPicPr preferRelativeResize="0"/>
          <p:nvPr/>
        </p:nvPicPr>
        <p:blipFill>
          <a:blip r:embed="rId4">
            <a:alphaModFix/>
          </a:blip>
          <a:stretch>
            <a:fillRect/>
          </a:stretch>
        </p:blipFill>
        <p:spPr>
          <a:xfrm>
            <a:off x="452675" y="2956950"/>
            <a:ext cx="3697801" cy="2015275"/>
          </a:xfrm>
          <a:prstGeom prst="rect">
            <a:avLst/>
          </a:prstGeom>
          <a:noFill/>
          <a:ln cap="flat" cmpd="sng" w="19050">
            <a:solidFill>
              <a:srgbClr val="85200C"/>
            </a:solidFill>
            <a:prstDash val="solid"/>
            <a:round/>
            <a:headEnd len="sm" w="sm" type="none"/>
            <a:tailEnd len="sm" w="sm" type="none"/>
          </a:ln>
        </p:spPr>
      </p:pic>
      <p:pic>
        <p:nvPicPr>
          <p:cNvPr id="156" name="Google Shape;156;p23"/>
          <p:cNvPicPr preferRelativeResize="0"/>
          <p:nvPr/>
        </p:nvPicPr>
        <p:blipFill>
          <a:blip r:embed="rId5">
            <a:alphaModFix/>
          </a:blip>
          <a:stretch>
            <a:fillRect/>
          </a:stretch>
        </p:blipFill>
        <p:spPr>
          <a:xfrm>
            <a:off x="4470313" y="864450"/>
            <a:ext cx="3434975" cy="2015275"/>
          </a:xfrm>
          <a:prstGeom prst="rect">
            <a:avLst/>
          </a:prstGeom>
          <a:noFill/>
          <a:ln cap="flat" cmpd="sng" w="19050">
            <a:solidFill>
              <a:srgbClr val="85200C"/>
            </a:solidFill>
            <a:prstDash val="solid"/>
            <a:round/>
            <a:headEnd len="sm" w="sm" type="none"/>
            <a:tailEnd len="sm" w="sm" type="none"/>
          </a:ln>
        </p:spPr>
      </p:pic>
      <p:sp>
        <p:nvSpPr>
          <p:cNvPr id="157" name="Google Shape;157;p23"/>
          <p:cNvSpPr txBox="1"/>
          <p:nvPr/>
        </p:nvSpPr>
        <p:spPr>
          <a:xfrm>
            <a:off x="4491300" y="3072850"/>
            <a:ext cx="3435000" cy="1805400"/>
          </a:xfrm>
          <a:prstGeom prst="rect">
            <a:avLst/>
          </a:prstGeom>
          <a:noFill/>
          <a:ln cap="flat" cmpd="sng" w="19050">
            <a:solidFill>
              <a:srgbClr val="85200C"/>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Proportional relationship between price and cpi change </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Profit peaked at gas CPI’s lowest point</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Disproportional relation between no of orders and Gas/fuel CPI</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4"/>
          <p:cNvPicPr preferRelativeResize="0"/>
          <p:nvPr/>
        </p:nvPicPr>
        <p:blipFill>
          <a:blip r:embed="rId3">
            <a:alphaModFix/>
          </a:blip>
          <a:stretch>
            <a:fillRect/>
          </a:stretch>
        </p:blipFill>
        <p:spPr>
          <a:xfrm>
            <a:off x="4584525" y="2832200"/>
            <a:ext cx="3821276" cy="2104625"/>
          </a:xfrm>
          <a:prstGeom prst="rect">
            <a:avLst/>
          </a:prstGeom>
          <a:noFill/>
          <a:ln cap="flat" cmpd="sng" w="19050">
            <a:solidFill>
              <a:srgbClr val="85200C"/>
            </a:solidFill>
            <a:prstDash val="solid"/>
            <a:round/>
            <a:headEnd len="sm" w="sm" type="none"/>
            <a:tailEnd len="sm" w="sm" type="none"/>
          </a:ln>
        </p:spPr>
      </p:pic>
      <p:pic>
        <p:nvPicPr>
          <p:cNvPr id="163" name="Google Shape;163;p24"/>
          <p:cNvPicPr preferRelativeResize="0"/>
          <p:nvPr/>
        </p:nvPicPr>
        <p:blipFill>
          <a:blip r:embed="rId4">
            <a:alphaModFix/>
          </a:blip>
          <a:stretch>
            <a:fillRect/>
          </a:stretch>
        </p:blipFill>
        <p:spPr>
          <a:xfrm>
            <a:off x="4584525" y="548550"/>
            <a:ext cx="3821276" cy="2104625"/>
          </a:xfrm>
          <a:prstGeom prst="rect">
            <a:avLst/>
          </a:prstGeom>
          <a:noFill/>
          <a:ln cap="flat" cmpd="sng" w="19050">
            <a:solidFill>
              <a:srgbClr val="85200C"/>
            </a:solidFill>
            <a:prstDash val="solid"/>
            <a:round/>
            <a:headEnd len="sm" w="sm" type="none"/>
            <a:tailEnd len="sm" w="sm" type="none"/>
          </a:ln>
        </p:spPr>
      </p:pic>
      <p:pic>
        <p:nvPicPr>
          <p:cNvPr id="164" name="Google Shape;164;p24"/>
          <p:cNvPicPr preferRelativeResize="0"/>
          <p:nvPr/>
        </p:nvPicPr>
        <p:blipFill>
          <a:blip r:embed="rId5">
            <a:alphaModFix/>
          </a:blip>
          <a:stretch>
            <a:fillRect/>
          </a:stretch>
        </p:blipFill>
        <p:spPr>
          <a:xfrm>
            <a:off x="866700" y="2957975"/>
            <a:ext cx="3081350" cy="1969100"/>
          </a:xfrm>
          <a:prstGeom prst="rect">
            <a:avLst/>
          </a:prstGeom>
          <a:noFill/>
          <a:ln cap="flat" cmpd="sng" w="19050">
            <a:solidFill>
              <a:srgbClr val="85200C"/>
            </a:solidFill>
            <a:prstDash val="solid"/>
            <a:round/>
            <a:headEnd len="sm" w="sm" type="none"/>
            <a:tailEnd len="sm" w="sm" type="none"/>
          </a:ln>
        </p:spPr>
      </p:pic>
      <p:sp>
        <p:nvSpPr>
          <p:cNvPr id="165" name="Google Shape;165;p24"/>
          <p:cNvSpPr txBox="1"/>
          <p:nvPr/>
        </p:nvSpPr>
        <p:spPr>
          <a:xfrm>
            <a:off x="907375" y="950400"/>
            <a:ext cx="3081300" cy="1897200"/>
          </a:xfrm>
          <a:prstGeom prst="rect">
            <a:avLst/>
          </a:prstGeom>
          <a:noFill/>
          <a:ln cap="flat" cmpd="sng" w="19050">
            <a:solidFill>
              <a:srgbClr val="85200C"/>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Calibri"/>
                <a:ea typeface="Calibri"/>
                <a:cs typeface="Calibri"/>
                <a:sym typeface="Calibri"/>
              </a:rPr>
              <a:t>Data-driven decisions regarding:</a:t>
            </a:r>
            <a:endParaRPr sz="1500">
              <a:solidFill>
                <a:schemeClr val="dk1"/>
              </a:solidFill>
              <a:latin typeface="Calibri"/>
              <a:ea typeface="Calibri"/>
              <a:cs typeface="Calibri"/>
              <a:sym typeface="Calibri"/>
            </a:endParaRPr>
          </a:p>
          <a:p>
            <a:pPr indent="-323850" lvl="0" marL="457200" rtl="0" algn="l">
              <a:lnSpc>
                <a:spcPct val="115000"/>
              </a:lnSpc>
              <a:spcBef>
                <a:spcPts val="60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 pricing strategies</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inventory management</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 and marketing campaigns</a:t>
            </a:r>
            <a:endParaRPr sz="1500">
              <a:solidFill>
                <a:schemeClr val="dk1"/>
              </a:solidFill>
              <a:latin typeface="Calibri"/>
              <a:ea typeface="Calibri"/>
              <a:cs typeface="Calibri"/>
              <a:sym typeface="Calibri"/>
            </a:endParaRPr>
          </a:p>
          <a:p>
            <a:pPr indent="0" lvl="0" marL="0" rtl="0" algn="l">
              <a:lnSpc>
                <a:spcPct val="115000"/>
              </a:lnSpc>
              <a:spcBef>
                <a:spcPts val="600"/>
              </a:spcBef>
              <a:spcAft>
                <a:spcPts val="600"/>
              </a:spcAft>
              <a:buNone/>
            </a:pPr>
            <a:r>
              <a:rPr lang="en" sz="1500">
                <a:solidFill>
                  <a:schemeClr val="dk1"/>
                </a:solidFill>
                <a:latin typeface="Calibri"/>
                <a:ea typeface="Calibri"/>
                <a:cs typeface="Calibri"/>
                <a:sym typeface="Calibri"/>
              </a:rPr>
              <a:t>Ultimately optimizing their performance and profitability </a:t>
            </a:r>
            <a:endParaRPr/>
          </a:p>
        </p:txBody>
      </p:sp>
      <p:sp>
        <p:nvSpPr>
          <p:cNvPr id="166" name="Google Shape;166;p24"/>
          <p:cNvSpPr txBox="1"/>
          <p:nvPr/>
        </p:nvSpPr>
        <p:spPr>
          <a:xfrm>
            <a:off x="762000" y="381000"/>
            <a:ext cx="30000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000">
                <a:solidFill>
                  <a:srgbClr val="85200C"/>
                </a:solidFill>
                <a:latin typeface="Calibri"/>
                <a:ea typeface="Calibri"/>
                <a:cs typeface="Calibri"/>
                <a:sym typeface="Calibri"/>
              </a:rPr>
              <a:t>Benefits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Ottawa Academic">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