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FHCFGrAkQt157ITL8OI+wzXAP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2EACCC-6E78-4CEF-8751-94C73F2C58FD}">
  <a:tblStyle styleId="{4C2EACCC-6E78-4CEF-8751-94C73F2C58F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D079BCA-A41D-44B4-9258-0C4E25A9DC95}" styleName="Table_1">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Trebuchet MS"/>
          <a:ea typeface="Trebuchet MS"/>
          <a:cs typeface="Trebuchet MS"/>
        </a:font>
        <a:schemeClr val="lt1"/>
      </a:tcTxStyle>
      <a:tcStyle>
        <a:fill>
          <a:solidFill>
            <a:schemeClr val="dk1"/>
          </a:solidFill>
        </a:fill>
      </a:tcStyle>
    </a:lastCol>
    <a:firstCol>
      <a:tcTxStyle b="on" i="off">
        <a:font>
          <a:latin typeface="Trebuchet MS"/>
          <a:ea typeface="Trebuchet MS"/>
          <a:cs typeface="Trebuchet MS"/>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Trebuchet MS"/>
          <a:ea typeface="Trebuchet MS"/>
          <a:cs typeface="Trebuchet MS"/>
        </a:font>
        <a:schemeClr val="dk1"/>
      </a:tcTxStyle>
    </a:seCell>
    <a:swCell>
      <a:tcTxStyle b="on" i="off">
        <a:font>
          <a:latin typeface="Trebuchet MS"/>
          <a:ea typeface="Trebuchet MS"/>
          <a:cs typeface="Trebuchet MS"/>
        </a:font>
        <a:schemeClr val="dk1"/>
      </a:tcTxStyle>
    </a:swCell>
    <a:firstRow>
      <a:tcTxStyle b="on" i="off">
        <a:font>
          <a:latin typeface="Trebuchet MS"/>
          <a:ea typeface="Trebuchet MS"/>
          <a:cs typeface="Trebuchet MS"/>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8.xml"/><Relationship Id="rId3" Type="http://schemas.openxmlformats.org/officeDocument/2006/relationships/slide" Target="/pp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About 60% of the people say that they will continue online shopping once the pandemic ends.</a:t>
            </a:r>
            <a:endParaRPr/>
          </a:p>
        </p:txBody>
      </p:sp>
      <p:sp>
        <p:nvSpPr>
          <p:cNvPr id="242" name="Google Shape;24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39603702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739603702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Grocery stores face enormous risk during a pandemic like this, but also enormous opportunity. Grocery stores stay open when everyone else is closing, because people need groceries and starving isn’t better than getting sick. As a result, while managing negative risk is of course enormously important, not overreacting or failing to take advantage is critical. If you don’t already have a pickup or delivery service, start one. Clean everything and make sure people know it. Hire people left out of work by the closure of less critical business and take advantage of perks like free government childcare for grocery store workers during the coronavirus. </a:t>
            </a:r>
            <a:endParaRPr/>
          </a:p>
        </p:txBody>
      </p:sp>
      <p:sp>
        <p:nvSpPr>
          <p:cNvPr id="254" name="Google Shape;254;g739603702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3b49e9b16_4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73b49e9b16_4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Securing of food stocks is important to determine and evaluate the potential effects on the Business, which is considered during the business Impact Analysis.</a:t>
            </a:r>
            <a:endParaRPr/>
          </a:p>
          <a:p>
            <a:pPr indent="-228600" lvl="0" marL="228600" rtl="0" algn="l">
              <a:spcBef>
                <a:spcPts val="0"/>
              </a:spcBef>
              <a:spcAft>
                <a:spcPts val="0"/>
              </a:spcAft>
              <a:buClr>
                <a:schemeClr val="dk1"/>
              </a:buClr>
              <a:buSzPts val="1200"/>
              <a:buFont typeface="Calibri"/>
              <a:buAutoNum type="arabicPeriod"/>
            </a:pPr>
            <a:r>
              <a:rPr lang="en-US"/>
              <a:t>Stepping Up and Cost management is essential to understand that there is an alarming rate at which a potential disaster might ruin the Business</a:t>
            </a:r>
            <a:endParaRPr/>
          </a:p>
          <a:p>
            <a:pPr indent="-228600" lvl="0" marL="228600" rtl="0" algn="l">
              <a:spcBef>
                <a:spcPts val="0"/>
              </a:spcBef>
              <a:spcAft>
                <a:spcPts val="0"/>
              </a:spcAft>
              <a:buClr>
                <a:schemeClr val="dk1"/>
              </a:buClr>
              <a:buSzPts val="1200"/>
              <a:buFont typeface="Calibri"/>
              <a:buAutoNum type="arabicPeriod"/>
            </a:pPr>
            <a:r>
              <a:rPr lang="en-US"/>
              <a:t>Understanding the market risk and taking appropriate measures to ensure customer retention </a:t>
            </a:r>
            <a:endParaRPr/>
          </a:p>
          <a:p>
            <a:pPr indent="-228600" lvl="0" marL="228600" rtl="0" algn="l">
              <a:spcBef>
                <a:spcPts val="0"/>
              </a:spcBef>
              <a:spcAft>
                <a:spcPts val="0"/>
              </a:spcAft>
              <a:buClr>
                <a:schemeClr val="dk1"/>
              </a:buClr>
              <a:buSzPts val="1200"/>
              <a:buFont typeface="Calibri"/>
              <a:buAutoNum type="arabicPeriod"/>
            </a:pPr>
            <a:r>
              <a:rPr lang="en-US"/>
              <a:t>Adapting to an alternative Business Function</a:t>
            </a:r>
            <a:endParaRPr/>
          </a:p>
          <a:p>
            <a:pPr indent="-228600" lvl="0" marL="228600" rtl="0" algn="l">
              <a:spcBef>
                <a:spcPts val="0"/>
              </a:spcBef>
              <a:spcAft>
                <a:spcPts val="0"/>
              </a:spcAft>
              <a:buClr>
                <a:schemeClr val="dk1"/>
              </a:buClr>
              <a:buSzPts val="1200"/>
              <a:buFont typeface="Calibri"/>
              <a:buAutoNum type="arabicPeriod"/>
            </a:pPr>
            <a:r>
              <a:rPr lang="en-US"/>
              <a:t>Questions on ethicality ; amidst the crisis if there is theft or operational fraud.</a:t>
            </a:r>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a contingency plan has the potential to reduce your losses which provides beneficial information  while negotiating about insurance costs.</a:t>
            </a:r>
            <a:endParaRPr/>
          </a:p>
        </p:txBody>
      </p:sp>
      <p:sp>
        <p:nvSpPr>
          <p:cNvPr id="261" name="Google Shape;261;g73b49e9b16_4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3b49e9b16_4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73b49e9b16_4_1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1.  Communication is essential aspect while considering a small grocery store. Communication between the employer, employees and customers.</a:t>
            </a:r>
            <a:endParaRPr/>
          </a:p>
          <a:p>
            <a:pPr indent="0" lvl="0" marL="0" rtl="0" algn="l">
              <a:spcBef>
                <a:spcPts val="0"/>
              </a:spcBef>
              <a:spcAft>
                <a:spcPts val="0"/>
              </a:spcAft>
              <a:buNone/>
            </a:pPr>
            <a:r>
              <a:rPr lang="en-US"/>
              <a:t>2.  Prioritizing the issues that are most important in the emergency response period</a:t>
            </a:r>
            <a:endParaRPr/>
          </a:p>
          <a:p>
            <a:pPr indent="0" lvl="0" marL="0" rtl="0" algn="l">
              <a:spcBef>
                <a:spcPts val="0"/>
              </a:spcBef>
              <a:spcAft>
                <a:spcPts val="0"/>
              </a:spcAft>
              <a:buNone/>
            </a:pPr>
            <a:r>
              <a:rPr lang="en-US"/>
              <a:t>3.  Prepare a to-do list and start work towards it to improve the conditions </a:t>
            </a:r>
            <a:endParaRPr/>
          </a:p>
          <a:p>
            <a:pPr indent="0" lvl="0" marL="0" rtl="0" algn="l">
              <a:spcBef>
                <a:spcPts val="0"/>
              </a:spcBef>
              <a:spcAft>
                <a:spcPts val="0"/>
              </a:spcAft>
              <a:buNone/>
            </a:pPr>
            <a:r>
              <a:rPr lang="en-US"/>
              <a:t>4.  Implementation of alternative Plans to keep the business operational </a:t>
            </a:r>
            <a:endParaRPr/>
          </a:p>
          <a:p>
            <a:pPr indent="0" lvl="0" marL="0" rtl="0" algn="l">
              <a:spcBef>
                <a:spcPts val="0"/>
              </a:spcBef>
              <a:spcAft>
                <a:spcPts val="0"/>
              </a:spcAft>
              <a:buNone/>
            </a:pPr>
            <a:r>
              <a:rPr lang="en-US"/>
              <a:t>5.  Responding to the ad-hoc requests on a daily basis</a:t>
            </a:r>
            <a:endParaRPr/>
          </a:p>
          <a:p>
            <a:pPr indent="0" lvl="0" marL="0" rtl="0" algn="l">
              <a:spcBef>
                <a:spcPts val="0"/>
              </a:spcBef>
              <a:spcAft>
                <a:spcPts val="0"/>
              </a:spcAft>
              <a:buNone/>
            </a:pPr>
            <a:r>
              <a:rPr lang="en-US"/>
              <a:t>  </a:t>
            </a:r>
            <a:endParaRPr/>
          </a:p>
        </p:txBody>
      </p:sp>
      <p:sp>
        <p:nvSpPr>
          <p:cNvPr id="269" name="Google Shape;269;g73b49e9b16_4_1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3b49e9b16_4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73b49e9b16_4_1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Benefits:</a:t>
            </a:r>
            <a:endParaRPr/>
          </a:p>
          <a:p>
            <a:pPr indent="-228600" lvl="0" marL="228600" rtl="0" algn="l">
              <a:spcBef>
                <a:spcPts val="0"/>
              </a:spcBef>
              <a:spcAft>
                <a:spcPts val="0"/>
              </a:spcAft>
              <a:buClr>
                <a:schemeClr val="dk1"/>
              </a:buClr>
              <a:buSzPts val="1200"/>
              <a:buFont typeface="Calibri"/>
              <a:buAutoNum type="arabicPeriod"/>
            </a:pPr>
            <a:r>
              <a:rPr lang="en-US"/>
              <a:t>Vendors can leverage from  the data of the customers as they have the customer’s point of sale for better forecasting</a:t>
            </a:r>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As a manufacturer has more visibility to their customer inventory levels, it is easier to ensure that stock-out will not occur.</a:t>
            </a:r>
            <a:endParaRPr/>
          </a:p>
          <a:p>
            <a:pPr indent="-228600" lvl="0" marL="228600" rtl="0" algn="l">
              <a:spcBef>
                <a:spcPts val="0"/>
              </a:spcBef>
              <a:spcAft>
                <a:spcPts val="0"/>
              </a:spcAft>
              <a:buClr>
                <a:schemeClr val="dk1"/>
              </a:buClr>
              <a:buSzPts val="1200"/>
              <a:buFont typeface="Calibri"/>
              <a:buAutoNum type="arabicPeriod"/>
            </a:pPr>
            <a:r>
              <a:rPr b="0" i="0" lang="en-US" sz="1200">
                <a:solidFill>
                  <a:schemeClr val="dk1"/>
                </a:solidFill>
                <a:latin typeface="Calibri"/>
                <a:ea typeface="Calibri"/>
                <a:cs typeface="Calibri"/>
                <a:sym typeface="Calibri"/>
              </a:rPr>
              <a:t>Assuming your vendors are managing your inventory in an optimized fashion - you should always have stock on hand. And will be able to ship on time.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Reduced cost for everyone in the partnership</a:t>
            </a: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
        <p:nvSpPr>
          <p:cNvPr id="277" name="Google Shape;277;g73b49e9b16_4_1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3b49e9b16_4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73b49e9b16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1000"/>
              </a:spcBef>
              <a:spcAft>
                <a:spcPts val="0"/>
              </a:spcAft>
              <a:buSzPts val="1400"/>
              <a:buFont typeface="Arial"/>
              <a:buChar char="•"/>
            </a:pPr>
            <a:r>
              <a:rPr b="1" lang="en-US" sz="1600">
                <a:latin typeface="Calibri"/>
                <a:ea typeface="Calibri"/>
                <a:cs typeface="Calibri"/>
                <a:sym typeface="Calibri"/>
              </a:rPr>
              <a:t>Also known by the names such as </a:t>
            </a:r>
            <a:endParaRPr sz="1600">
              <a:latin typeface="Calibri"/>
              <a:ea typeface="Calibri"/>
              <a:cs typeface="Calibri"/>
              <a:sym typeface="Calibri"/>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Convenience stores      </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Supermarket                  </a:t>
            </a:r>
            <a:endParaRPr sz="1200">
              <a:latin typeface="Calibri"/>
              <a:ea typeface="Calibri"/>
              <a:cs typeface="Calibri"/>
              <a:sym typeface="Calibri"/>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Mom and Pop store      </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Bodega                            </a:t>
            </a:r>
            <a:endParaRPr sz="1200">
              <a:latin typeface="Calibri"/>
              <a:ea typeface="Calibri"/>
              <a:cs typeface="Calibri"/>
              <a:sym typeface="Calibri"/>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Corner store </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Food Mart</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Food Store</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Market</a:t>
            </a:r>
            <a:endParaRPr/>
          </a:p>
          <a:p>
            <a:pPr indent="-457200" lvl="0" marL="457200" rtl="0" algn="just">
              <a:lnSpc>
                <a:spcPct val="90000"/>
              </a:lnSpc>
              <a:spcBef>
                <a:spcPts val="1000"/>
              </a:spcBef>
              <a:spcAft>
                <a:spcPts val="0"/>
              </a:spcAft>
              <a:buSzPts val="1400"/>
              <a:buFont typeface="Courier New"/>
              <a:buChar char="o"/>
            </a:pPr>
            <a:r>
              <a:rPr lang="en-US" sz="1200">
                <a:latin typeface="Calibri"/>
                <a:ea typeface="Calibri"/>
                <a:cs typeface="Calibri"/>
                <a:sym typeface="Calibri"/>
              </a:rPr>
              <a:t>Retail food store </a:t>
            </a:r>
            <a:r>
              <a:rPr lang="en-US" sz="1200" u="sng">
                <a:solidFill>
                  <a:schemeClr val="hlink"/>
                </a:solidFill>
                <a:latin typeface="Calibri"/>
                <a:ea typeface="Calibri"/>
                <a:cs typeface="Calibri"/>
                <a:sym typeface="Calibri"/>
                <a:hlinkClick action="ppaction://hlinksldjump" r:id="rId2"/>
              </a:rPr>
              <a:t>[6]</a:t>
            </a:r>
            <a:endParaRPr sz="1200">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t/>
            </a:r>
            <a:endParaRPr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t/>
            </a:r>
            <a:endParaRPr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rPr lang="en-US" sz="1200">
                <a:solidFill>
                  <a:schemeClr val="dk1"/>
                </a:solidFill>
                <a:latin typeface="Calibri"/>
                <a:ea typeface="Calibri"/>
                <a:cs typeface="Calibri"/>
                <a:sym typeface="Calibri"/>
              </a:rPr>
              <a:t>Difference between a Supermarket and a Grocery store.</a:t>
            </a:r>
            <a:endParaRPr/>
          </a:p>
          <a:p>
            <a:pPr indent="-285750" lvl="0" marL="285750" marR="0" rtl="0" algn="l">
              <a:lnSpc>
                <a:spcPct val="100000"/>
              </a:lnSpc>
              <a:spcBef>
                <a:spcPts val="600"/>
              </a:spcBef>
              <a:spcAft>
                <a:spcPts val="0"/>
              </a:spcAft>
              <a:buClr>
                <a:schemeClr val="dk1"/>
              </a:buClr>
              <a:buSzPts val="2000"/>
              <a:buFont typeface="Arial"/>
              <a:buChar char="•"/>
            </a:pPr>
            <a:r>
              <a:rPr lang="en-US" sz="1200">
                <a:solidFill>
                  <a:schemeClr val="dk1"/>
                </a:solidFill>
                <a:latin typeface="Calibri"/>
                <a:ea typeface="Calibri"/>
                <a:cs typeface="Calibri"/>
                <a:sym typeface="Calibri"/>
              </a:rPr>
              <a:t>Size (Supermarkets are much Larger)</a:t>
            </a:r>
            <a:endParaRPr/>
          </a:p>
          <a:p>
            <a:pPr indent="-285750" lvl="0" marL="285750" marR="0" rtl="0" algn="l">
              <a:lnSpc>
                <a:spcPct val="100000"/>
              </a:lnSpc>
              <a:spcBef>
                <a:spcPts val="600"/>
              </a:spcBef>
              <a:spcAft>
                <a:spcPts val="0"/>
              </a:spcAft>
              <a:buClr>
                <a:schemeClr val="dk1"/>
              </a:buClr>
              <a:buSzPts val="2000"/>
              <a:buFont typeface="Arial"/>
              <a:buChar char="•"/>
            </a:pPr>
            <a:r>
              <a:rPr lang="en-US" sz="1200">
                <a:solidFill>
                  <a:schemeClr val="dk1"/>
                </a:solidFill>
                <a:latin typeface="Calibri"/>
                <a:ea typeface="Calibri"/>
                <a:cs typeface="Calibri"/>
                <a:sym typeface="Calibri"/>
              </a:rPr>
              <a:t>Supermarkets have bigger inventories than small grocery stores</a:t>
            </a:r>
            <a:endParaRPr/>
          </a:p>
          <a:p>
            <a:pPr indent="-285750" lvl="0" marL="285750" marR="0" rtl="0" algn="l">
              <a:lnSpc>
                <a:spcPct val="100000"/>
              </a:lnSpc>
              <a:spcBef>
                <a:spcPts val="600"/>
              </a:spcBef>
              <a:spcAft>
                <a:spcPts val="0"/>
              </a:spcAft>
              <a:buClr>
                <a:schemeClr val="dk1"/>
              </a:buClr>
              <a:buSzPts val="2000"/>
              <a:buFont typeface="Arial"/>
              <a:buChar char="•"/>
            </a:pPr>
            <a:r>
              <a:rPr lang="en-US" sz="1200">
                <a:solidFill>
                  <a:schemeClr val="dk1"/>
                </a:solidFill>
                <a:latin typeface="Calibri"/>
                <a:ea typeface="Calibri"/>
                <a:cs typeface="Calibri"/>
                <a:sym typeface="Calibri"/>
              </a:rPr>
              <a:t>The profit margin for supermarkets is usually very small and the discounts are forwarded to the customers</a:t>
            </a:r>
            <a:endParaRPr/>
          </a:p>
          <a:p>
            <a:pPr indent="-285750" lvl="0" marL="285750" marR="0" rtl="0" algn="l">
              <a:lnSpc>
                <a:spcPct val="100000"/>
              </a:lnSpc>
              <a:spcBef>
                <a:spcPts val="600"/>
              </a:spcBef>
              <a:spcAft>
                <a:spcPts val="0"/>
              </a:spcAft>
              <a:buClr>
                <a:schemeClr val="dk1"/>
              </a:buClr>
              <a:buSzPts val="2000"/>
              <a:buFont typeface="Arial"/>
              <a:buChar char="•"/>
            </a:pPr>
            <a:r>
              <a:rPr lang="en-US" sz="1200">
                <a:solidFill>
                  <a:schemeClr val="dk1"/>
                </a:solidFill>
                <a:latin typeface="Calibri"/>
                <a:ea typeface="Calibri"/>
                <a:cs typeface="Calibri"/>
                <a:sym typeface="Calibri"/>
              </a:rPr>
              <a:t>Supermarkets could be a part of a Franchisee or a Chain.</a:t>
            </a:r>
            <a:endParaRPr/>
          </a:p>
          <a:p>
            <a:pPr indent="-285750" lvl="0" marL="285750" marR="0" rtl="0" algn="l">
              <a:lnSpc>
                <a:spcPct val="100000"/>
              </a:lnSpc>
              <a:spcBef>
                <a:spcPts val="600"/>
              </a:spcBef>
              <a:spcAft>
                <a:spcPts val="0"/>
              </a:spcAft>
              <a:buClr>
                <a:schemeClr val="dk1"/>
              </a:buClr>
              <a:buSzPts val="2000"/>
              <a:buFont typeface="Arial"/>
              <a:buChar char="•"/>
            </a:pPr>
            <a:r>
              <a:rPr lang="en-US" sz="1200">
                <a:solidFill>
                  <a:schemeClr val="dk1"/>
                </a:solidFill>
                <a:latin typeface="Calibri"/>
                <a:ea typeface="Calibri"/>
                <a:cs typeface="Calibri"/>
                <a:sym typeface="Calibri"/>
              </a:rPr>
              <a:t>In terms of risk management a supermarket follows a standardized format whereas a grocery store doesn’t  </a:t>
            </a:r>
            <a:r>
              <a:rPr lang="en-US" sz="1200" u="sng">
                <a:solidFill>
                  <a:schemeClr val="dk1"/>
                </a:solidFill>
                <a:latin typeface="Calibri"/>
                <a:ea typeface="Calibri"/>
                <a:cs typeface="Calibri"/>
                <a:sym typeface="Calibri"/>
                <a:hlinkClick action="ppaction://hlinksldjump" r:id="rId3"/>
              </a:rPr>
              <a:t>[7]</a:t>
            </a:r>
            <a:endParaRPr u="sng"/>
          </a:p>
          <a:p>
            <a:pPr indent="0" lvl="0" marL="457200" marR="0" rtl="0" algn="l">
              <a:lnSpc>
                <a:spcPct val="100000"/>
              </a:lnSpc>
              <a:spcBef>
                <a:spcPts val="600"/>
              </a:spcBef>
              <a:spcAft>
                <a:spcPts val="0"/>
              </a:spcAft>
              <a:buNone/>
            </a:pPr>
            <a:r>
              <a:rPr lang="en-US" sz="1100">
                <a:latin typeface="Arial"/>
                <a:ea typeface="Arial"/>
                <a:cs typeface="Arial"/>
                <a:sym typeface="Arial"/>
              </a:rPr>
              <a:t>The acronym </a:t>
            </a:r>
            <a:r>
              <a:rPr b="1" lang="en-US" sz="1100">
                <a:latin typeface="Arial"/>
                <a:ea typeface="Arial"/>
                <a:cs typeface="Arial"/>
                <a:sym typeface="Arial"/>
              </a:rPr>
              <a:t>NAICS</a:t>
            </a:r>
            <a:r>
              <a:rPr lang="en-US" sz="1100">
                <a:latin typeface="Arial"/>
                <a:ea typeface="Arial"/>
                <a:cs typeface="Arial"/>
                <a:sym typeface="Arial"/>
              </a:rPr>
              <a:t> is an abbreviation of the North American Industry Classification System. This system is the standard used by federal statistical agencies for classifying businesses for the purpose of collecting, analyzing, and publishing data related to the U.S. economy</a:t>
            </a:r>
            <a:endParaRPr u="sng"/>
          </a:p>
          <a:p>
            <a:pPr indent="0" lvl="0" marL="0" marR="0" rtl="0" algn="l">
              <a:lnSpc>
                <a:spcPct val="100000"/>
              </a:lnSpc>
              <a:spcBef>
                <a:spcPts val="600"/>
              </a:spcBef>
              <a:spcAft>
                <a:spcPts val="0"/>
              </a:spcAft>
              <a:buClr>
                <a:schemeClr val="dk1"/>
              </a:buClr>
              <a:buSzPts val="2000"/>
              <a:buFont typeface="Arial"/>
              <a:buNone/>
            </a:pPr>
            <a:r>
              <a:t/>
            </a:r>
            <a:endParaRPr sz="1200" u="sng">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rPr lang="en-US" sz="1200">
                <a:solidFill>
                  <a:schemeClr val="dk1"/>
                </a:solidFill>
                <a:latin typeface="Calibri"/>
                <a:ea typeface="Calibri"/>
                <a:cs typeface="Calibri"/>
                <a:sym typeface="Calibri"/>
              </a:rPr>
              <a:t>Top 5 companies namely Walmart, Costco, Kroger, Safeway, Supervalu occupy 60% market share.</a:t>
            </a:r>
            <a:endParaRPr/>
          </a:p>
          <a:p>
            <a:pPr indent="0" lvl="0" marL="0" marR="0" rtl="0" algn="l">
              <a:lnSpc>
                <a:spcPct val="100000"/>
              </a:lnSpc>
              <a:spcBef>
                <a:spcPts val="600"/>
              </a:spcBef>
              <a:spcAft>
                <a:spcPts val="0"/>
              </a:spcAft>
              <a:buClr>
                <a:schemeClr val="dk1"/>
              </a:buClr>
              <a:buSzPts val="2000"/>
              <a:buFont typeface="Arial"/>
              <a:buNone/>
            </a:pPr>
            <a:r>
              <a:t/>
            </a:r>
            <a:endParaRPr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rPr lang="en-US"/>
              <a:t>This demonstrates the evolution of the grocery industry and its transition over the years from an open market scattered over a huge area with individual sellers for individual products to a consolidated market selling all the products under one roof. </a:t>
            </a:r>
            <a:endParaRPr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000"/>
              <a:buFont typeface="Arial"/>
              <a:buNone/>
            </a:pPr>
            <a:r>
              <a:t/>
            </a:r>
            <a:endParaRPr sz="1200">
              <a:solidFill>
                <a:schemeClr val="dk1"/>
              </a:solidFill>
              <a:latin typeface="Calibri"/>
              <a:ea typeface="Calibri"/>
              <a:cs typeface="Calibri"/>
              <a:sym typeface="Calibri"/>
            </a:endParaRPr>
          </a:p>
        </p:txBody>
      </p:sp>
      <p:sp>
        <p:nvSpPr>
          <p:cNvPr id="179" name="Google Shape;17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The above flow charts explains how does a supermarket functions as well as different categories in which a supermarket industry is divided into such as the buying function, the selling function as well the controlling function in the supermarket industry. This will then further help in explaining the traditional risks faced by the supermarket industry.</a:t>
            </a:r>
            <a:endParaRPr/>
          </a:p>
          <a:p>
            <a:pPr indent="-228600" lvl="0" marL="457200" marR="0" rtl="0" algn="l">
              <a:lnSpc>
                <a:spcPct val="100000"/>
              </a:lnSpc>
              <a:spcBef>
                <a:spcPts val="0"/>
              </a:spcBef>
              <a:spcAft>
                <a:spcPts val="0"/>
              </a:spcAft>
              <a:buSzPts val="1400"/>
              <a:buNone/>
            </a:pPr>
            <a:r>
              <a:t/>
            </a:r>
            <a:endParaRPr/>
          </a:p>
        </p:txBody>
      </p:sp>
      <p:sp>
        <p:nvSpPr>
          <p:cNvPr id="187" name="Google Shape;18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identified risks that were common across organizations and created a heatmap, showing least likely-least impact and most likely-most impact and everything in between.</a:t>
            </a:r>
            <a:endParaRPr/>
          </a:p>
        </p:txBody>
      </p:sp>
      <p:sp>
        <p:nvSpPr>
          <p:cNvPr id="198" name="Google Shape;19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Top three categories of consumer spending: food(13%),Housing and household operation(33%),Transportation(19%). 2/3</a:t>
            </a:r>
            <a:r>
              <a:rPr baseline="30000" lang="en-US"/>
              <a:t>rd</a:t>
            </a:r>
            <a:r>
              <a:rPr lang="en-US"/>
              <a:t> of the consumer spending comes from supermarkets. </a:t>
            </a:r>
            <a:endParaRPr/>
          </a:p>
          <a:p>
            <a:pPr indent="0" lvl="0" marL="0" rtl="0" algn="l">
              <a:lnSpc>
                <a:spcPct val="100000"/>
              </a:lnSpc>
              <a:spcBef>
                <a:spcPts val="0"/>
              </a:spcBef>
              <a:spcAft>
                <a:spcPts val="0"/>
              </a:spcAft>
              <a:buSzPts val="1400"/>
              <a:buNone/>
            </a:pPr>
            <a:r>
              <a:rPr lang="en-US"/>
              <a:t>Some retail chains such as Walmart have a bad reputation for driving out local businesses and facing nearly 5000 lawsuits every year. </a:t>
            </a:r>
            <a:endParaRPr/>
          </a:p>
          <a:p>
            <a:pPr indent="0" lvl="0" marL="0" rtl="0" algn="l">
              <a:lnSpc>
                <a:spcPct val="100000"/>
              </a:lnSpc>
              <a:spcBef>
                <a:spcPts val="0"/>
              </a:spcBef>
              <a:spcAft>
                <a:spcPts val="0"/>
              </a:spcAft>
              <a:buSzPts val="1400"/>
              <a:buNone/>
            </a:pPr>
            <a:r>
              <a:t/>
            </a:r>
            <a:endParaRPr b="0" i="0"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12" name="Google Shape;21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48% of US grocery shoppers buy at least some of their groceries online.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58% of self-checkout shoplifters defined stealing from a self-checkout machine as easy. 20 percent of known shoplifters visited three or more locations of the same retail chain.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20" name="Google Shape;2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Retail giants such as Walmart and Costco are limiting the number of people entering the stores at a time. </a:t>
            </a:r>
            <a:endParaRPr/>
          </a:p>
          <a:p>
            <a:pPr indent="0" lvl="0" marL="0" rtl="0" algn="l">
              <a:lnSpc>
                <a:spcPct val="100000"/>
              </a:lnSpc>
              <a:spcBef>
                <a:spcPts val="0"/>
              </a:spcBef>
              <a:spcAft>
                <a:spcPts val="0"/>
              </a:spcAft>
              <a:buSzPts val="1400"/>
              <a:buNone/>
            </a:pPr>
            <a:r>
              <a:rPr lang="en-US"/>
              <a:t>Price of groceries and essentials in Wegman’s, Target, Walmart remains more or less the same. </a:t>
            </a:r>
            <a:endParaRPr/>
          </a:p>
          <a:p>
            <a:pPr indent="0" lvl="0" marL="0" rtl="0" algn="l">
              <a:lnSpc>
                <a:spcPct val="100000"/>
              </a:lnSpc>
              <a:spcBef>
                <a:spcPts val="0"/>
              </a:spcBef>
              <a:spcAft>
                <a:spcPts val="0"/>
              </a:spcAft>
              <a:buSzPts val="1400"/>
              <a:buNone/>
            </a:pPr>
            <a:r>
              <a:t/>
            </a:r>
            <a:endParaRPr/>
          </a:p>
        </p:txBody>
      </p:sp>
      <p:sp>
        <p:nvSpPr>
          <p:cNvPr id="228" name="Google Shape;22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4" name="Shape 94"/>
        <p:cNvGrpSpPr/>
        <p:nvPr/>
      </p:nvGrpSpPr>
      <p:grpSpPr>
        <a:xfrm>
          <a:off x="0" y="0"/>
          <a:ext cx="0" cy="0"/>
          <a:chOff x="0" y="0"/>
          <a:chExt cx="0" cy="0"/>
        </a:xfrm>
      </p:grpSpPr>
      <p:sp>
        <p:nvSpPr>
          <p:cNvPr id="95" name="Google Shape;95;p3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00" name="Shape 100"/>
        <p:cNvGrpSpPr/>
        <p:nvPr/>
      </p:nvGrpSpPr>
      <p:grpSpPr>
        <a:xfrm>
          <a:off x="0" y="0"/>
          <a:ext cx="0" cy="0"/>
          <a:chOff x="0" y="0"/>
          <a:chExt cx="0" cy="0"/>
        </a:xfrm>
      </p:grpSpPr>
      <p:sp>
        <p:nvSpPr>
          <p:cNvPr id="101" name="Google Shape;101;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3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3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4" name="Shape 124"/>
        <p:cNvGrpSpPr/>
        <p:nvPr/>
      </p:nvGrpSpPr>
      <p:grpSpPr>
        <a:xfrm>
          <a:off x="0" y="0"/>
          <a:ext cx="0" cy="0"/>
          <a:chOff x="0" y="0"/>
          <a:chExt cx="0" cy="0"/>
        </a:xfrm>
      </p:grpSpPr>
      <p:sp>
        <p:nvSpPr>
          <p:cNvPr id="125" name="Google Shape;125;p3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a:off x="677334" y="609600"/>
            <a:ext cx="8596668" cy="92124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900210" y="-332431"/>
            <a:ext cx="4150917"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43" name="Shape 143"/>
        <p:cNvGrpSpPr/>
        <p:nvPr/>
      </p:nvGrpSpPr>
      <p:grpSpPr>
        <a:xfrm>
          <a:off x="0" y="0"/>
          <a:ext cx="0" cy="0"/>
          <a:chOff x="0" y="0"/>
          <a:chExt cx="0" cy="0"/>
        </a:xfrm>
      </p:grpSpPr>
      <p:sp>
        <p:nvSpPr>
          <p:cNvPr id="144" name="Google Shape;144;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1920"/>
              <a:buNone/>
              <a:defRPr sz="2400"/>
            </a:lvl1pPr>
            <a:lvl2pPr lvl="1" algn="ctr">
              <a:lnSpc>
                <a:spcPct val="100000"/>
              </a:lnSpc>
              <a:spcBef>
                <a:spcPts val="1000"/>
              </a:spcBef>
              <a:spcAft>
                <a:spcPts val="0"/>
              </a:spcAft>
              <a:buSzPts val="1600"/>
              <a:buNone/>
              <a:defRPr sz="2000"/>
            </a:lvl2pPr>
            <a:lvl3pPr lvl="2" algn="ctr">
              <a:lnSpc>
                <a:spcPct val="100000"/>
              </a:lnSpc>
              <a:spcBef>
                <a:spcPts val="1000"/>
              </a:spcBef>
              <a:spcAft>
                <a:spcPts val="0"/>
              </a:spcAft>
              <a:buSzPts val="1440"/>
              <a:buNone/>
              <a:defRPr sz="1800"/>
            </a:lvl3pPr>
            <a:lvl4pPr lvl="3" algn="ctr">
              <a:lnSpc>
                <a:spcPct val="100000"/>
              </a:lnSpc>
              <a:spcBef>
                <a:spcPts val="1000"/>
              </a:spcBef>
              <a:spcAft>
                <a:spcPts val="0"/>
              </a:spcAft>
              <a:buSzPts val="1280"/>
              <a:buNone/>
              <a:defRPr sz="1600"/>
            </a:lvl4pPr>
            <a:lvl5pPr lvl="4" algn="ctr">
              <a:lnSpc>
                <a:spcPct val="100000"/>
              </a:lnSpc>
              <a:spcBef>
                <a:spcPts val="1000"/>
              </a:spcBef>
              <a:spcAft>
                <a:spcPts val="0"/>
              </a:spcAft>
              <a:buSzPts val="1280"/>
              <a:buNone/>
              <a:defRPr sz="1600"/>
            </a:lvl5pPr>
            <a:lvl6pPr lvl="5" algn="ctr">
              <a:lnSpc>
                <a:spcPct val="100000"/>
              </a:lnSpc>
              <a:spcBef>
                <a:spcPts val="1000"/>
              </a:spcBef>
              <a:spcAft>
                <a:spcPts val="0"/>
              </a:spcAft>
              <a:buSzPts val="1280"/>
              <a:buNone/>
              <a:defRPr sz="1600"/>
            </a:lvl6pPr>
            <a:lvl7pPr lvl="6" algn="ctr">
              <a:lnSpc>
                <a:spcPct val="100000"/>
              </a:lnSpc>
              <a:spcBef>
                <a:spcPts val="1000"/>
              </a:spcBef>
              <a:spcAft>
                <a:spcPts val="0"/>
              </a:spcAft>
              <a:buSzPts val="1280"/>
              <a:buNone/>
              <a:defRPr sz="1600"/>
            </a:lvl7pPr>
            <a:lvl8pPr lvl="7" algn="ctr">
              <a:lnSpc>
                <a:spcPct val="100000"/>
              </a:lnSpc>
              <a:spcBef>
                <a:spcPts val="1000"/>
              </a:spcBef>
              <a:spcAft>
                <a:spcPts val="0"/>
              </a:spcAft>
              <a:buSzPts val="1280"/>
              <a:buNone/>
              <a:defRPr sz="1600"/>
            </a:lvl8pPr>
            <a:lvl9pPr lvl="8" algn="ctr">
              <a:lnSpc>
                <a:spcPct val="100000"/>
              </a:lnSpc>
              <a:spcBef>
                <a:spcPts val="1000"/>
              </a:spcBef>
              <a:spcAft>
                <a:spcPts val="0"/>
              </a:spcAft>
              <a:buSzPts val="1280"/>
              <a:buNone/>
              <a:defRPr sz="1600"/>
            </a:lvl9pPr>
          </a:lstStyle>
          <a:p/>
        </p:txBody>
      </p:sp>
      <p:sp>
        <p:nvSpPr>
          <p:cNvPr id="145" name="Google Shape;145;p3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23"/>
          <p:cNvSpPr txBox="1"/>
          <p:nvPr>
            <p:ph type="title"/>
          </p:nvPr>
        </p:nvSpPr>
        <p:spPr>
          <a:xfrm>
            <a:off x="677334" y="609600"/>
            <a:ext cx="8596668" cy="92124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3000"/>
              <a:buFont typeface="Calibri"/>
              <a:buNone/>
              <a:defRPr sz="3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 type="body"/>
          </p:nvPr>
        </p:nvSpPr>
        <p:spPr>
          <a:xfrm>
            <a:off x="677334" y="1890445"/>
            <a:ext cx="8596668" cy="41509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3" name="Google Shape;3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6" name="Shape 36"/>
        <p:cNvGrpSpPr/>
        <p:nvPr/>
      </p:nvGrpSpPr>
      <p:grpSpPr>
        <a:xfrm>
          <a:off x="0" y="0"/>
          <a:ext cx="0" cy="0"/>
          <a:chOff x="0" y="0"/>
          <a:chExt cx="0" cy="0"/>
        </a:xfrm>
      </p:grpSpPr>
      <p:sp>
        <p:nvSpPr>
          <p:cNvPr id="37" name="Google Shape;37;p24"/>
          <p:cNvSpPr txBox="1"/>
          <p:nvPr>
            <p:ph type="title"/>
          </p:nvPr>
        </p:nvSpPr>
        <p:spPr>
          <a:xfrm>
            <a:off x="677334" y="609600"/>
            <a:ext cx="8596668" cy="8390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677334" y="1787703"/>
            <a:ext cx="4184035" cy="425365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9" name="Google Shape;39;p24"/>
          <p:cNvSpPr txBox="1"/>
          <p:nvPr>
            <p:ph idx="2" type="body"/>
          </p:nvPr>
        </p:nvSpPr>
        <p:spPr>
          <a:xfrm>
            <a:off x="5089970" y="1787703"/>
            <a:ext cx="4184034" cy="425365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0" name="Google Shape;4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43" name="Shape 43"/>
        <p:cNvGrpSpPr/>
        <p:nvPr/>
      </p:nvGrpSpPr>
      <p:grpSpPr>
        <a:xfrm>
          <a:off x="0" y="0"/>
          <a:ext cx="0" cy="0"/>
          <a:chOff x="0" y="0"/>
          <a:chExt cx="0" cy="0"/>
        </a:xfrm>
      </p:grpSpPr>
      <p:grpSp>
        <p:nvGrpSpPr>
          <p:cNvPr id="44" name="Google Shape;44;p25"/>
          <p:cNvGrpSpPr/>
          <p:nvPr/>
        </p:nvGrpSpPr>
        <p:grpSpPr>
          <a:xfrm>
            <a:off x="0" y="-316468"/>
            <a:ext cx="12945822" cy="7182935"/>
            <a:chOff x="0" y="-316468"/>
            <a:chExt cx="12945822" cy="7182935"/>
          </a:xfrm>
        </p:grpSpPr>
        <p:cxnSp>
          <p:nvCxnSpPr>
            <p:cNvPr id="45" name="Google Shape;45;p25"/>
            <p:cNvCxnSpPr/>
            <p:nvPr/>
          </p:nvCxnSpPr>
          <p:spPr>
            <a:xfrm>
              <a:off x="10104653" y="-316468"/>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6" name="Google Shape;46;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47" name="Google Shape;47;p25"/>
            <p:cNvSpPr/>
            <p:nvPr/>
          </p:nvSpPr>
          <p:spPr>
            <a:xfrm>
              <a:off x="10527942" y="0"/>
              <a:ext cx="2417880"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48" name="Google Shape;48;p25"/>
            <p:cNvSpPr/>
            <p:nvPr/>
          </p:nvSpPr>
          <p:spPr>
            <a:xfrm>
              <a:off x="10330134" y="-8467"/>
              <a:ext cx="1861866"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 name="Google Shape;49;p25"/>
            <p:cNvSpPr/>
            <p:nvPr/>
          </p:nvSpPr>
          <p:spPr>
            <a:xfrm>
              <a:off x="10371666" y="3048000"/>
              <a:ext cx="1820334"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p:nvPr/>
          </p:nvSpPr>
          <p:spPr>
            <a:xfrm>
              <a:off x="10515528" y="-8467"/>
              <a:ext cx="167329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51" name="Google Shape;51;p25"/>
            <p:cNvSpPr/>
            <p:nvPr/>
          </p:nvSpPr>
          <p:spPr>
            <a:xfrm>
              <a:off x="10643358" y="0"/>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52" name="Google Shape;52;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53" name="Google Shape;53;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5"/>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dk1"/>
              </a:buClr>
              <a:buSzPts val="3000"/>
              <a:buFont typeface="Calibri"/>
              <a:buNone/>
              <a:defRPr sz="30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57" name="Google Shape;57;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2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63" name="Google Shape;6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6" name="Shape 66"/>
        <p:cNvGrpSpPr/>
        <p:nvPr/>
      </p:nvGrpSpPr>
      <p:grpSpPr>
        <a:xfrm>
          <a:off x="0" y="0"/>
          <a:ext cx="0" cy="0"/>
          <a:chOff x="0" y="0"/>
          <a:chExt cx="0" cy="0"/>
        </a:xfrm>
      </p:grpSpPr>
      <p:sp>
        <p:nvSpPr>
          <p:cNvPr id="67" name="Google Shape;67;p27"/>
          <p:cNvSpPr txBox="1"/>
          <p:nvPr>
            <p:ph type="title"/>
          </p:nvPr>
        </p:nvSpPr>
        <p:spPr>
          <a:xfrm>
            <a:off x="677334" y="609600"/>
            <a:ext cx="8596668" cy="92124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2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2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2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000"/>
              <a:buFont typeface="Calibri"/>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3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400"/>
              <a:buFont typeface="Calibri"/>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3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110066"/>
            <a:ext cx="15168223" cy="6968066"/>
            <a:chOff x="0" y="-110066"/>
            <a:chExt cx="15168223" cy="6968066"/>
          </a:xfrm>
        </p:grpSpPr>
        <p:cxnSp>
          <p:nvCxnSpPr>
            <p:cNvPr id="11" name="Google Shape;11;p21"/>
            <p:cNvCxnSpPr/>
            <p:nvPr/>
          </p:nvCxnSpPr>
          <p:spPr>
            <a:xfrm>
              <a:off x="10670645" y="-110066"/>
              <a:ext cx="1219200" cy="6858000"/>
            </a:xfrm>
            <a:prstGeom prst="straightConnector1">
              <a:avLst/>
            </a:prstGeom>
            <a:noFill/>
            <a:ln cap="flat" cmpd="sng" w="9525">
              <a:solidFill>
                <a:srgbClr val="BFBFBF">
                  <a:alpha val="55294"/>
                </a:srgbClr>
              </a:solidFill>
              <a:prstDash val="solid"/>
              <a:round/>
              <a:headEnd len="sm" w="sm" type="none"/>
              <a:tailEnd len="sm" w="sm" type="none"/>
            </a:ln>
          </p:spPr>
        </p:cxnSp>
        <p:cxnSp>
          <p:nvCxnSpPr>
            <p:cNvPr id="12" name="Google Shape;12;p21"/>
            <p:cNvCxnSpPr/>
            <p:nvPr/>
          </p:nvCxnSpPr>
          <p:spPr>
            <a:xfrm flipH="1">
              <a:off x="10404665" y="3433714"/>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21"/>
            <p:cNvSpPr/>
            <p:nvPr/>
          </p:nvSpPr>
          <p:spPr>
            <a:xfrm>
              <a:off x="10590212" y="-22754"/>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4" name="Google Shape;14;p21"/>
            <p:cNvSpPr/>
            <p:nvPr/>
          </p:nvSpPr>
          <p:spPr>
            <a:xfrm>
              <a:off x="10371666" y="-8467"/>
              <a:ext cx="1820334"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21"/>
            <p:cNvSpPr/>
            <p:nvPr/>
          </p:nvSpPr>
          <p:spPr>
            <a:xfrm>
              <a:off x="10822642" y="3048000"/>
              <a:ext cx="1369358"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a:off x="10938998" y="-8467"/>
              <a:ext cx="1249827"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7" name="Google Shape;17;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8" name="Google Shape;18;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9" name="Google Shape;19;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1"/>
          <p:cNvSpPr txBox="1"/>
          <p:nvPr>
            <p:ph type="title"/>
          </p:nvPr>
        </p:nvSpPr>
        <p:spPr>
          <a:xfrm>
            <a:off x="677334" y="609600"/>
            <a:ext cx="8596668" cy="921249"/>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chemeClr val="dk1"/>
              </a:buClr>
              <a:buSzPts val="3000"/>
              <a:buFont typeface="Calibri"/>
              <a:buNone/>
              <a:defRPr b="0" i="0" sz="3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1"/>
          <p:cNvSpPr txBox="1"/>
          <p:nvPr>
            <p:ph idx="1" type="body"/>
          </p:nvPr>
        </p:nvSpPr>
        <p:spPr>
          <a:xfrm>
            <a:off x="677334" y="1890445"/>
            <a:ext cx="8596668" cy="4150917"/>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ibisworld.com/united-states/market-research-reports/supermarkets-grocery-stores-industry/" TargetMode="External"/><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4.png"/><Relationship Id="rId8"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cleanpng.com/png-vendor-managed-inventory-procurement-warehouse-3096765/" TargetMode="Externa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0" Type="http://schemas.openxmlformats.org/officeDocument/2006/relationships/hyperlink" Target="https://www.bptrends.com/publicationfiles/01-03-2012-ART-Supermarket%20Article-steeneken-Ackley%20111226.pdf"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ibisworld.com/united-states/market-research-reports/supermarkets-grocery-stores-industry/" TargetMode="External"/><Relationship Id="rId4" Type="http://schemas.openxmlformats.org/officeDocument/2006/relationships/hyperlink" Target="https://www.fmi.org/our-research/supermarket-facts" TargetMode="External"/><Relationship Id="rId9" Type="http://schemas.openxmlformats.org/officeDocument/2006/relationships/hyperlink" Target="http://www.differencebetween.info/difference-between-supermarket-and-grocery-store" TargetMode="External"/><Relationship Id="rId5" Type="http://schemas.openxmlformats.org/officeDocument/2006/relationships/hyperlink" Target="https://www.nxtbook.com/nxtbooks/ensembleiq/pg_201804/index.php#/30" TargetMode="External"/><Relationship Id="rId6" Type="http://schemas.openxmlformats.org/officeDocument/2006/relationships/hyperlink" Target="https://www.environmentalleader.com/2013/10/supermarket-chains-fail-hfcs-survey/" TargetMode="External"/><Relationship Id="rId7" Type="http://schemas.openxmlformats.org/officeDocument/2006/relationships/hyperlink" Target="https://www.thesaurus.com/browse/grocery%20store" TargetMode="External"/><Relationship Id="rId8" Type="http://schemas.openxmlformats.org/officeDocument/2006/relationships/hyperlink" Target="http://omgfacts.com/these-vintage-photos-show-the-history-of-the-supermark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search-proquest-com.libezproxy2.syr.edu/docview/2386361147?accountid=14214" TargetMode="External"/><Relationship Id="rId4" Type="http://schemas.openxmlformats.org/officeDocument/2006/relationships/hyperlink" Target="https://www.fema.gov/media-library-data/1388776348838-b548b013b1cfc61fa92fc4332b615e05/Business_ImpactAnalysis_Worksheet_2014.pdf" TargetMode="External"/><Relationship Id="rId5" Type="http://schemas.openxmlformats.org/officeDocument/2006/relationships/hyperlink" Target="https://www.sba.gov/business-guide/plan-your-business/fund-your-busi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fmi.org/our-research/supermarket-facts" TargetMode="External"/><Relationship Id="rId4" Type="http://schemas.openxmlformats.org/officeDocument/2006/relationships/hyperlink" Target="https://www.nxtbook.com/nxtbooks/ensembleiq/pg_201804/index.php#/30" TargetMode="External"/><Relationship Id="rId5" Type="http://schemas.openxmlformats.org/officeDocument/2006/relationships/hyperlink" Target="https://www.environmentalleader.com/2013/10/supermarket-chains-fail-hfcs-survey/" TargetMode="External"/><Relationship Id="rId6" Type="http://schemas.openxmlformats.org/officeDocument/2006/relationships/slide" Target="/ppt/slid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slide" Target="/ppt/slid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9"/>
          <p:cNvSpPr txBox="1"/>
          <p:nvPr/>
        </p:nvSpPr>
        <p:spPr>
          <a:xfrm>
            <a:off x="6294664" y="5711284"/>
            <a:ext cx="160019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Sarang Sanjay Bakshi</a:t>
            </a:r>
            <a:endParaRPr/>
          </a:p>
        </p:txBody>
      </p:sp>
      <p:sp>
        <p:nvSpPr>
          <p:cNvPr id="151" name="Google Shape;151;p39"/>
          <p:cNvSpPr/>
          <p:nvPr/>
        </p:nvSpPr>
        <p:spPr>
          <a:xfrm>
            <a:off x="579664" y="221511"/>
            <a:ext cx="5715000"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Establishments in this industry retail general lines of food products, including fresh and prepared meats, poultry and seafood, canned and frozen foods, fresh fruits and vegetables and various dairy products. Delicatessens primarily retailing food are also included (IBIS Report) </a:t>
            </a:r>
            <a:r>
              <a:rPr b="0" i="0" lang="en-US" sz="1400" u="sng" cap="none" strike="noStrike">
                <a:solidFill>
                  <a:schemeClr val="hlink"/>
                </a:solidFill>
                <a:latin typeface="Arial"/>
                <a:ea typeface="Arial"/>
                <a:cs typeface="Arial"/>
                <a:sym typeface="Arial"/>
                <a:hlinkClick r:id="rId3"/>
              </a:rPr>
              <a:t>[1]</a:t>
            </a:r>
            <a:endParaRPr b="0" i="0" sz="1400" u="none" cap="none" strike="noStrike">
              <a:solidFill>
                <a:srgbClr val="000000"/>
              </a:solidFill>
              <a:latin typeface="Arial"/>
              <a:ea typeface="Arial"/>
              <a:cs typeface="Arial"/>
              <a:sym typeface="Arial"/>
            </a:endParaRPr>
          </a:p>
        </p:txBody>
      </p:sp>
      <p:pic>
        <p:nvPicPr>
          <p:cNvPr descr="A person wearing glasses and a green shirt&#10;&#10;Description automatically generated" id="152" name="Google Shape;152;p39"/>
          <p:cNvPicPr preferRelativeResize="0"/>
          <p:nvPr/>
        </p:nvPicPr>
        <p:blipFill rotWithShape="1">
          <a:blip r:embed="rId4">
            <a:alphaModFix/>
          </a:blip>
          <a:srcRect b="0" l="0" r="0" t="0"/>
          <a:stretch/>
        </p:blipFill>
        <p:spPr>
          <a:xfrm>
            <a:off x="6408975" y="4348200"/>
            <a:ext cx="1371601" cy="1320850"/>
          </a:xfrm>
          <a:prstGeom prst="rect">
            <a:avLst/>
          </a:prstGeom>
          <a:noFill/>
          <a:ln>
            <a:noFill/>
          </a:ln>
        </p:spPr>
      </p:pic>
      <p:sp>
        <p:nvSpPr>
          <p:cNvPr id="153" name="Google Shape;153;p39"/>
          <p:cNvSpPr txBox="1"/>
          <p:nvPr/>
        </p:nvSpPr>
        <p:spPr>
          <a:xfrm>
            <a:off x="8645979" y="5708481"/>
            <a:ext cx="1600198"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Shubham Gunwant Shete</a:t>
            </a:r>
            <a:endParaRPr b="0" i="0" sz="2000" u="none" cap="none" strike="noStrike">
              <a:solidFill>
                <a:srgbClr val="000000"/>
              </a:solidFill>
              <a:latin typeface="Calibri"/>
              <a:ea typeface="Calibri"/>
              <a:cs typeface="Calibri"/>
              <a:sym typeface="Calibri"/>
            </a:endParaRPr>
          </a:p>
        </p:txBody>
      </p:sp>
      <p:pic>
        <p:nvPicPr>
          <p:cNvPr descr="A person wearing a suit and tie smiling at the camera&#10;&#10;Description automatically generated" id="154" name="Google Shape;154;p39"/>
          <p:cNvPicPr preferRelativeResize="0"/>
          <p:nvPr/>
        </p:nvPicPr>
        <p:blipFill rotWithShape="1">
          <a:blip r:embed="rId5">
            <a:alphaModFix/>
          </a:blip>
          <a:srcRect b="0" l="6007" r="12773" t="0"/>
          <a:stretch/>
        </p:blipFill>
        <p:spPr>
          <a:xfrm>
            <a:off x="8563625" y="4405850"/>
            <a:ext cx="1504250" cy="1375700"/>
          </a:xfrm>
          <a:prstGeom prst="rect">
            <a:avLst/>
          </a:prstGeom>
          <a:noFill/>
          <a:ln>
            <a:noFill/>
          </a:ln>
        </p:spPr>
      </p:pic>
      <p:sp>
        <p:nvSpPr>
          <p:cNvPr id="155" name="Google Shape;155;p39"/>
          <p:cNvSpPr txBox="1"/>
          <p:nvPr/>
        </p:nvSpPr>
        <p:spPr>
          <a:xfrm>
            <a:off x="4247472" y="5708481"/>
            <a:ext cx="160019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Margaret Avril Bell Houston</a:t>
            </a:r>
            <a:endParaRPr/>
          </a:p>
        </p:txBody>
      </p:sp>
      <p:sp>
        <p:nvSpPr>
          <p:cNvPr id="156" name="Google Shape;156;p39"/>
          <p:cNvSpPr txBox="1"/>
          <p:nvPr/>
        </p:nvSpPr>
        <p:spPr>
          <a:xfrm>
            <a:off x="2224771" y="5708481"/>
            <a:ext cx="1600198"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Anupama Mohan Rao</a:t>
            </a:r>
            <a:endParaRPr/>
          </a:p>
        </p:txBody>
      </p:sp>
      <p:sp>
        <p:nvSpPr>
          <p:cNvPr id="157" name="Google Shape;157;p39"/>
          <p:cNvSpPr txBox="1"/>
          <p:nvPr/>
        </p:nvSpPr>
        <p:spPr>
          <a:xfrm>
            <a:off x="98365" y="3987546"/>
            <a:ext cx="1965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libri"/>
                <a:ea typeface="Calibri"/>
                <a:cs typeface="Calibri"/>
                <a:sym typeface="Calibri"/>
              </a:rPr>
              <a:t>Presented By:-</a:t>
            </a:r>
            <a:endParaRPr sz="2000"/>
          </a:p>
        </p:txBody>
      </p:sp>
      <p:pic>
        <p:nvPicPr>
          <p:cNvPr descr="A picture containing indoor, marketplace, library, green&#10;&#10;Description automatically generated" id="158" name="Google Shape;158;p39"/>
          <p:cNvPicPr preferRelativeResize="0"/>
          <p:nvPr/>
        </p:nvPicPr>
        <p:blipFill rotWithShape="1">
          <a:blip r:embed="rId6">
            <a:alphaModFix/>
          </a:blip>
          <a:srcRect b="0" l="0" r="0" t="0"/>
          <a:stretch/>
        </p:blipFill>
        <p:spPr>
          <a:xfrm>
            <a:off x="6988630" y="221511"/>
            <a:ext cx="3492952" cy="1743075"/>
          </a:xfrm>
          <a:prstGeom prst="rect">
            <a:avLst/>
          </a:prstGeom>
          <a:noFill/>
          <a:ln>
            <a:noFill/>
          </a:ln>
        </p:spPr>
      </p:pic>
      <p:sp>
        <p:nvSpPr>
          <p:cNvPr id="159" name="Google Shape;159;p39"/>
          <p:cNvSpPr txBox="1"/>
          <p:nvPr/>
        </p:nvSpPr>
        <p:spPr>
          <a:xfrm>
            <a:off x="2563585" y="2048569"/>
            <a:ext cx="6237514"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latin typeface="Calibri"/>
                <a:ea typeface="Calibri"/>
                <a:cs typeface="Calibri"/>
                <a:sym typeface="Calibri"/>
              </a:rPr>
              <a:t>ERM in the Supermarket and Grocery Industry: What can we learn?</a:t>
            </a:r>
            <a:endParaRPr b="1"/>
          </a:p>
        </p:txBody>
      </p:sp>
      <p:pic>
        <p:nvPicPr>
          <p:cNvPr id="160" name="Google Shape;160;p39"/>
          <p:cNvPicPr preferRelativeResize="0"/>
          <p:nvPr/>
        </p:nvPicPr>
        <p:blipFill rotWithShape="1">
          <a:blip r:embed="rId7">
            <a:alphaModFix/>
          </a:blip>
          <a:srcRect b="22220" l="14412" r="0" t="7859"/>
          <a:stretch/>
        </p:blipFill>
        <p:spPr>
          <a:xfrm>
            <a:off x="4488700" y="4320775"/>
            <a:ext cx="1283050" cy="1375700"/>
          </a:xfrm>
          <a:prstGeom prst="rect">
            <a:avLst/>
          </a:prstGeom>
          <a:noFill/>
          <a:ln>
            <a:noFill/>
          </a:ln>
        </p:spPr>
      </p:pic>
      <p:pic>
        <p:nvPicPr>
          <p:cNvPr id="161" name="Google Shape;161;p39"/>
          <p:cNvPicPr preferRelativeResize="0"/>
          <p:nvPr/>
        </p:nvPicPr>
        <p:blipFill>
          <a:blip r:embed="rId8">
            <a:alphaModFix/>
          </a:blip>
          <a:stretch>
            <a:fillRect/>
          </a:stretch>
        </p:blipFill>
        <p:spPr>
          <a:xfrm>
            <a:off x="2388775" y="4293349"/>
            <a:ext cx="1283050" cy="13756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2"/>
          <p:cNvSpPr txBox="1"/>
          <p:nvPr>
            <p:ph type="title"/>
          </p:nvPr>
        </p:nvSpPr>
        <p:spPr>
          <a:xfrm>
            <a:off x="838200" y="365125"/>
            <a:ext cx="10515600" cy="76303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700"/>
              <a:buFont typeface="Calibri"/>
              <a:buNone/>
            </a:pPr>
            <a:r>
              <a:rPr b="1" lang="en-US" sz="2700">
                <a:solidFill>
                  <a:schemeClr val="dk1"/>
                </a:solidFill>
              </a:rPr>
              <a:t>Covid-19 impacts(Contd)</a:t>
            </a:r>
            <a:endParaRPr b="1"/>
          </a:p>
        </p:txBody>
      </p:sp>
      <p:sp>
        <p:nvSpPr>
          <p:cNvPr id="245" name="Google Shape;245;p12"/>
          <p:cNvSpPr txBox="1"/>
          <p:nvPr>
            <p:ph idx="1" type="body"/>
          </p:nvPr>
        </p:nvSpPr>
        <p:spPr>
          <a:xfrm>
            <a:off x="838200" y="1270660"/>
            <a:ext cx="5762625" cy="4906303"/>
          </a:xfrm>
          <a:prstGeom prst="rect">
            <a:avLst/>
          </a:prstGeom>
          <a:noFill/>
          <a:ln>
            <a:noFill/>
          </a:ln>
        </p:spPr>
        <p:txBody>
          <a:bodyPr anchorCtr="0" anchor="t" bIns="45700" lIns="91425" spcFirstLastPara="1" rIns="91425" wrap="square" tIns="45700">
            <a:normAutofit/>
          </a:bodyPr>
          <a:lstStyle/>
          <a:p>
            <a:pPr indent="-241300" lvl="0" marL="342900" rtl="0" algn="l">
              <a:lnSpc>
                <a:spcPct val="100000"/>
              </a:lnSpc>
              <a:spcBef>
                <a:spcPts val="0"/>
              </a:spcBef>
              <a:spcAft>
                <a:spcPts val="0"/>
              </a:spcAft>
              <a:buSzPts val="1600"/>
              <a:buNone/>
            </a:pPr>
            <a:r>
              <a:t/>
            </a:r>
            <a:endParaRPr sz="2000">
              <a:latin typeface="Calibri"/>
              <a:ea typeface="Calibri"/>
              <a:cs typeface="Calibri"/>
              <a:sym typeface="Calibri"/>
            </a:endParaRPr>
          </a:p>
          <a:p>
            <a:pPr indent="-332740" lvl="0" marL="342900" rtl="0" algn="l">
              <a:lnSpc>
                <a:spcPct val="100000"/>
              </a:lnSpc>
              <a:spcBef>
                <a:spcPts val="1000"/>
              </a:spcBef>
              <a:spcAft>
                <a:spcPts val="0"/>
              </a:spcAft>
              <a:buClr>
                <a:srgbClr val="000000"/>
              </a:buClr>
              <a:buSzPts val="1440"/>
              <a:buChar char="►"/>
            </a:pPr>
            <a:r>
              <a:rPr lang="en-US" sz="2000">
                <a:latin typeface="Calibri"/>
                <a:ea typeface="Calibri"/>
                <a:cs typeface="Calibri"/>
                <a:sym typeface="Calibri"/>
              </a:rPr>
              <a:t>Due to the nature of the current pandemic, consumers are afraid to step into the store physically to make purchases and are switching to online shopping. </a:t>
            </a:r>
            <a:endParaRPr/>
          </a:p>
          <a:p>
            <a:pPr indent="0" lvl="0" marL="0" rtl="0" algn="l">
              <a:lnSpc>
                <a:spcPct val="100000"/>
              </a:lnSpc>
              <a:spcBef>
                <a:spcPts val="1000"/>
              </a:spcBef>
              <a:spcAft>
                <a:spcPts val="0"/>
              </a:spcAft>
              <a:buSzPts val="1600"/>
              <a:buNone/>
            </a:pPr>
            <a:r>
              <a:rPr lang="en-US" sz="2000">
                <a:latin typeface="Calibri"/>
                <a:ea typeface="Calibri"/>
                <a:cs typeface="Calibri"/>
                <a:sym typeface="Calibri"/>
              </a:rPr>
              <a:t>             </a:t>
            </a:r>
            <a:endParaRPr/>
          </a:p>
          <a:p>
            <a:pPr indent="0" lvl="0" marL="0" rtl="0" algn="r">
              <a:lnSpc>
                <a:spcPct val="100000"/>
              </a:lnSpc>
              <a:spcBef>
                <a:spcPts val="600"/>
              </a:spcBef>
              <a:spcAft>
                <a:spcPts val="0"/>
              </a:spcAft>
              <a:buSzPts val="2240"/>
              <a:buNone/>
            </a:pPr>
            <a:r>
              <a:t/>
            </a:r>
            <a:endParaRPr sz="2800">
              <a:highlight>
                <a:srgbClr val="FF0000"/>
              </a:highlight>
              <a:latin typeface="Calibri"/>
              <a:ea typeface="Calibri"/>
              <a:cs typeface="Calibri"/>
              <a:sym typeface="Calibri"/>
            </a:endParaRPr>
          </a:p>
          <a:p>
            <a:pPr indent="-332740" lvl="0" marL="342900" rtl="0" algn="l">
              <a:lnSpc>
                <a:spcPct val="100000"/>
              </a:lnSpc>
              <a:spcBef>
                <a:spcPts val="600"/>
              </a:spcBef>
              <a:spcAft>
                <a:spcPts val="0"/>
              </a:spcAft>
              <a:buClr>
                <a:srgbClr val="000000"/>
              </a:buClr>
              <a:buSzPts val="1440"/>
              <a:buChar char="►"/>
            </a:pPr>
            <a:r>
              <a:rPr lang="en-US" sz="2000">
                <a:latin typeface="Calibri"/>
                <a:ea typeface="Calibri"/>
                <a:cs typeface="Calibri"/>
                <a:sym typeface="Calibri"/>
              </a:rPr>
              <a:t>Most of the industries are at a standstill, travel restrictions imposed due which many shelves in most of the stores are empty. </a:t>
            </a:r>
            <a:endParaRPr/>
          </a:p>
          <a:p>
            <a:pPr indent="0" lvl="0" marL="0" rtl="0" algn="l">
              <a:lnSpc>
                <a:spcPct val="100000"/>
              </a:lnSpc>
              <a:spcBef>
                <a:spcPts val="600"/>
              </a:spcBef>
              <a:spcAft>
                <a:spcPts val="0"/>
              </a:spcAft>
              <a:buSzPts val="1600"/>
              <a:buNone/>
            </a:pPr>
            <a:r>
              <a:rPr lang="en-US" sz="2000">
                <a:latin typeface="Calibri"/>
                <a:ea typeface="Calibri"/>
                <a:cs typeface="Calibri"/>
                <a:sym typeface="Calibri"/>
              </a:rPr>
              <a:t>       </a:t>
            </a:r>
            <a:endParaRPr/>
          </a:p>
          <a:p>
            <a:pPr indent="0" lvl="0" marL="0" rtl="0" algn="l">
              <a:lnSpc>
                <a:spcPct val="100000"/>
              </a:lnSpc>
              <a:spcBef>
                <a:spcPts val="1000"/>
              </a:spcBef>
              <a:spcAft>
                <a:spcPts val="0"/>
              </a:spcAft>
              <a:buSzPts val="1600"/>
              <a:buNone/>
            </a:pPr>
            <a:r>
              <a:t/>
            </a:r>
            <a:endParaRPr sz="2000">
              <a:latin typeface="Calibri"/>
              <a:ea typeface="Calibri"/>
              <a:cs typeface="Calibri"/>
              <a:sym typeface="Calibri"/>
            </a:endParaRPr>
          </a:p>
        </p:txBody>
      </p:sp>
      <p:sp>
        <p:nvSpPr>
          <p:cNvPr id="246" name="Google Shape;246;p12"/>
          <p:cNvSpPr txBox="1"/>
          <p:nvPr/>
        </p:nvSpPr>
        <p:spPr>
          <a:xfrm>
            <a:off x="7215188" y="1271588"/>
            <a:ext cx="4138612"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Stores are making some purchases for ”in-store” or “pickup” facilities only. Stores are also making stricter rules to keep the front-line employees safe as well as the customers.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Purchase restrictions on the quantity, especially for essential items such as hand sanitizer, disinfectant, toilet paper rolls has been imposed.</a:t>
            </a:r>
            <a:endParaRPr b="0" i="0" sz="1800" u="none" cap="none" strike="noStrike">
              <a:solidFill>
                <a:schemeClr val="dk1"/>
              </a:solidFill>
              <a:latin typeface="Trebuchet MS"/>
              <a:ea typeface="Trebuchet MS"/>
              <a:cs typeface="Trebuchet MS"/>
              <a:sym typeface="Trebuchet MS"/>
            </a:endParaRPr>
          </a:p>
        </p:txBody>
      </p:sp>
      <p:sp>
        <p:nvSpPr>
          <p:cNvPr id="247" name="Google Shape;247;p12"/>
          <p:cNvSpPr/>
          <p:nvPr/>
        </p:nvSpPr>
        <p:spPr>
          <a:xfrm>
            <a:off x="6076950" y="2043748"/>
            <a:ext cx="857250" cy="414338"/>
          </a:xfrm>
          <a:prstGeom prst="rightArrow">
            <a:avLst>
              <a:gd fmla="val 50000" name="adj1"/>
              <a:gd fmla="val 50000" name="adj2"/>
            </a:avLst>
          </a:prstGeom>
          <a:gradFill>
            <a:gsLst>
              <a:gs pos="0">
                <a:srgbClr val="ADADAD"/>
              </a:gs>
              <a:gs pos="88000">
                <a:srgbClr val="5A5A5A"/>
              </a:gs>
              <a:gs pos="100000">
                <a:srgbClr val="5A5A5A"/>
              </a:gs>
            </a:gsLst>
            <a:lin ang="5400000" scaled="0"/>
          </a:grad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48" name="Google Shape;248;p12"/>
          <p:cNvSpPr/>
          <p:nvPr/>
        </p:nvSpPr>
        <p:spPr>
          <a:xfrm>
            <a:off x="6172200" y="4644074"/>
            <a:ext cx="857250" cy="414338"/>
          </a:xfrm>
          <a:prstGeom prst="rightArrow">
            <a:avLst>
              <a:gd fmla="val 50000" name="adj1"/>
              <a:gd fmla="val 50000" name="adj2"/>
            </a:avLst>
          </a:prstGeom>
          <a:gradFill>
            <a:gsLst>
              <a:gs pos="0">
                <a:srgbClr val="ADADAD"/>
              </a:gs>
              <a:gs pos="88000">
                <a:srgbClr val="5A5A5A"/>
              </a:gs>
              <a:gs pos="100000">
                <a:srgbClr val="5A5A5A"/>
              </a:gs>
            </a:gsLst>
            <a:lin ang="5400000" scaled="0"/>
          </a:grad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49" name="Google Shape;249;p12"/>
          <p:cNvSpPr/>
          <p:nvPr/>
        </p:nvSpPr>
        <p:spPr>
          <a:xfrm>
            <a:off x="4962525" y="1164211"/>
            <a:ext cx="2560317" cy="52322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0" i="0" lang="en-US" sz="2800" u="none" cap="none" strike="noStrike">
                <a:solidFill>
                  <a:schemeClr val="dk1"/>
                </a:solidFill>
                <a:highlight>
                  <a:srgbClr val="FF0000"/>
                </a:highlight>
                <a:latin typeface="Calibri"/>
                <a:ea typeface="Calibri"/>
                <a:cs typeface="Calibri"/>
                <a:sym typeface="Calibri"/>
              </a:rPr>
              <a:t>Online shopping</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a:off x="4803688" y="3314144"/>
            <a:ext cx="312463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highlight>
                  <a:srgbClr val="FF0000"/>
                </a:highlight>
                <a:latin typeface="Calibri"/>
                <a:ea typeface="Calibri"/>
                <a:cs typeface="Calibri"/>
                <a:sym typeface="Calibri"/>
              </a:rPr>
              <a:t>Supply Chain Failure</a:t>
            </a:r>
            <a:endParaRPr b="0" i="0" sz="2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739603702e_0_0"/>
          <p:cNvSpPr txBox="1"/>
          <p:nvPr>
            <p:ph type="title"/>
          </p:nvPr>
        </p:nvSpPr>
        <p:spPr>
          <a:xfrm>
            <a:off x="677334" y="609600"/>
            <a:ext cx="8596800" cy="921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000"/>
              <a:buNone/>
            </a:pPr>
            <a:r>
              <a:rPr b="1" lang="en-US"/>
              <a:t>Pandemic Risk Management</a:t>
            </a:r>
            <a:endParaRPr b="1"/>
          </a:p>
        </p:txBody>
      </p:sp>
      <p:sp>
        <p:nvSpPr>
          <p:cNvPr id="257" name="Google Shape;257;g739603702e_0_0"/>
          <p:cNvSpPr txBox="1"/>
          <p:nvPr>
            <p:ph idx="1" type="body"/>
          </p:nvPr>
        </p:nvSpPr>
        <p:spPr>
          <a:xfrm>
            <a:off x="677325" y="1530900"/>
            <a:ext cx="8596800" cy="4510500"/>
          </a:xfrm>
          <a:prstGeom prst="rect">
            <a:avLst/>
          </a:prstGeom>
          <a:noFill/>
          <a:ln>
            <a:noFill/>
          </a:ln>
        </p:spPr>
        <p:txBody>
          <a:bodyPr anchorCtr="0" anchor="t" bIns="45700" lIns="91425" spcFirstLastPara="1" rIns="91425" wrap="square" tIns="45700">
            <a:noAutofit/>
          </a:bodyPr>
          <a:lstStyle/>
          <a:p>
            <a:pPr indent="-320040" lvl="0" marL="457200" marR="0" rtl="0" algn="l">
              <a:lnSpc>
                <a:spcPct val="150000"/>
              </a:lnSpc>
              <a:spcBef>
                <a:spcPts val="1000"/>
              </a:spcBef>
              <a:spcAft>
                <a:spcPts val="0"/>
              </a:spcAft>
              <a:buClr>
                <a:srgbClr val="000000"/>
              </a:buClr>
              <a:buSzPts val="1440"/>
              <a:buChar char="►"/>
            </a:pPr>
            <a:r>
              <a:rPr lang="en-US" sz="2000">
                <a:latin typeface="Calibri"/>
                <a:ea typeface="Calibri"/>
                <a:cs typeface="Calibri"/>
                <a:sym typeface="Calibri"/>
              </a:rPr>
              <a:t>Give all employees paid leave if they have any reason to suspect illness</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Keep as much cash on hand as is feasible in case of closures</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Determine how many people can fit inside the store while keeping six feet apart from each other, and strictly limit the number of shoppers to that.</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Sanitize regularly everything that multiple people must touch, such as shopping carts</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Provide cloth masks to all employees and wash them between shifts</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Encourage customers to use cards instead of cash</a:t>
            </a:r>
            <a:endParaRPr sz="2000">
              <a:latin typeface="Calibri"/>
              <a:ea typeface="Calibri"/>
              <a:cs typeface="Calibri"/>
              <a:sym typeface="Calibri"/>
            </a:endParaRPr>
          </a:p>
          <a:p>
            <a:pPr indent="-320040" lvl="0" marL="457200" rtl="0" algn="l">
              <a:lnSpc>
                <a:spcPct val="150000"/>
              </a:lnSpc>
              <a:spcBef>
                <a:spcPts val="0"/>
              </a:spcBef>
              <a:spcAft>
                <a:spcPts val="0"/>
              </a:spcAft>
              <a:buClr>
                <a:srgbClr val="000000"/>
              </a:buClr>
              <a:buSzPts val="1440"/>
              <a:buChar char="►"/>
            </a:pPr>
            <a:r>
              <a:rPr lang="en-US" sz="2000">
                <a:latin typeface="Calibri"/>
                <a:ea typeface="Calibri"/>
                <a:cs typeface="Calibri"/>
                <a:sym typeface="Calibri"/>
              </a:rPr>
              <a:t>Trade on high levels of unemployment to be generous in acquiring new employees</a:t>
            </a:r>
            <a:endParaRPr sz="2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73b49e9b16_4_175"/>
          <p:cNvSpPr txBox="1"/>
          <p:nvPr>
            <p:ph type="title"/>
          </p:nvPr>
        </p:nvSpPr>
        <p:spPr>
          <a:xfrm>
            <a:off x="1115059" y="0"/>
            <a:ext cx="8596800" cy="839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b="1" lang="en-US"/>
              <a:t>B</a:t>
            </a:r>
            <a:r>
              <a:rPr b="1" lang="en-US"/>
              <a:t>usiness Contingency Plan</a:t>
            </a:r>
            <a:endParaRPr b="1"/>
          </a:p>
          <a:p>
            <a:pPr indent="0" lvl="0" marL="0" rtl="0" algn="ctr">
              <a:spcBef>
                <a:spcPts val="0"/>
              </a:spcBef>
              <a:spcAft>
                <a:spcPts val="0"/>
              </a:spcAft>
              <a:buClr>
                <a:schemeClr val="dk1"/>
              </a:buClr>
              <a:buSzPts val="4200"/>
              <a:buFont typeface="Calibri"/>
              <a:buNone/>
            </a:pPr>
            <a:r>
              <a:t/>
            </a:r>
            <a:endParaRPr b="1"/>
          </a:p>
        </p:txBody>
      </p:sp>
      <p:sp>
        <p:nvSpPr>
          <p:cNvPr id="264" name="Google Shape;264;g73b49e9b16_4_175"/>
          <p:cNvSpPr txBox="1"/>
          <p:nvPr>
            <p:ph idx="1" type="body"/>
          </p:nvPr>
        </p:nvSpPr>
        <p:spPr>
          <a:xfrm>
            <a:off x="628700" y="628325"/>
            <a:ext cx="5078100" cy="6099900"/>
          </a:xfrm>
          <a:prstGeom prst="rect">
            <a:avLst/>
          </a:prstGeom>
          <a:noFill/>
          <a:ln>
            <a:noFill/>
          </a:ln>
        </p:spPr>
        <p:txBody>
          <a:bodyPr anchorCtr="0" anchor="ctr" bIns="45700" lIns="91425" spcFirstLastPara="1" rIns="91425" wrap="square" tIns="45700">
            <a:noAutofit/>
          </a:bodyPr>
          <a:lstStyle/>
          <a:p>
            <a:pPr indent="0" lvl="0" marL="342900" rtl="0" algn="l">
              <a:spcBef>
                <a:spcPts val="1000"/>
              </a:spcBef>
              <a:spcAft>
                <a:spcPts val="0"/>
              </a:spcAft>
              <a:buNone/>
            </a:pPr>
            <a:r>
              <a:rPr b="1" lang="en-US" sz="2400">
                <a:solidFill>
                  <a:schemeClr val="dk1"/>
                </a:solidFill>
                <a:latin typeface="Calibri"/>
                <a:ea typeface="Calibri"/>
                <a:cs typeface="Calibri"/>
                <a:sym typeface="Calibri"/>
              </a:rPr>
              <a:t>FOOD INDUSTRY GIANTS</a:t>
            </a:r>
            <a:endParaRPr b="1" sz="2400">
              <a:solidFill>
                <a:schemeClr val="dk1"/>
              </a:solidFill>
              <a:latin typeface="Calibri"/>
              <a:ea typeface="Calibri"/>
              <a:cs typeface="Calibri"/>
              <a:sym typeface="Calibri"/>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Securing safe and alternative supply of raw materials and key ingredients from suppliers</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Identification of a potential disasters</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Periodic replenishment of perishable food products</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Speedy delivery options as a competition to online products</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Warehouse Management</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Equipping the store with a security camera </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Basic defense training to the Cashiers and staff</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Slip and Fall Lawsuit</a:t>
            </a:r>
            <a:endParaRPr/>
          </a:p>
          <a:p>
            <a:pPr indent="-332740" lvl="0" marL="3429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Insurance is the Key</a:t>
            </a:r>
            <a:endParaRPr/>
          </a:p>
        </p:txBody>
      </p:sp>
      <p:sp>
        <p:nvSpPr>
          <p:cNvPr id="265" name="Google Shape;265;g73b49e9b16_4_175"/>
          <p:cNvSpPr txBox="1"/>
          <p:nvPr>
            <p:ph idx="2" type="body"/>
          </p:nvPr>
        </p:nvSpPr>
        <p:spPr>
          <a:xfrm>
            <a:off x="5706800" y="628325"/>
            <a:ext cx="5171700" cy="6099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solidFill>
                  <a:srgbClr val="000000"/>
                </a:solidFill>
                <a:latin typeface="Calibri"/>
                <a:ea typeface="Calibri"/>
                <a:cs typeface="Calibri"/>
                <a:sym typeface="Calibri"/>
              </a:rPr>
              <a:t>SMALL GROCERY STORES</a:t>
            </a:r>
            <a:endParaRPr b="1" sz="2400">
              <a:solidFill>
                <a:srgbClr val="000000"/>
              </a:solidFill>
              <a:latin typeface="Calibri"/>
              <a:ea typeface="Calibri"/>
              <a:cs typeface="Calibri"/>
              <a:sym typeface="Calibri"/>
            </a:endParaRPr>
          </a:p>
          <a:p>
            <a:pPr indent="-320040" lvl="0" marL="457200" rtl="0" algn="l">
              <a:spcBef>
                <a:spcPts val="1000"/>
              </a:spcBef>
              <a:spcAft>
                <a:spcPts val="0"/>
              </a:spcAft>
              <a:buClr>
                <a:srgbClr val="000000"/>
              </a:buClr>
              <a:buSzPts val="1440"/>
              <a:buFont typeface="Calibri"/>
              <a:buChar char="➢"/>
            </a:pPr>
            <a:r>
              <a:rPr lang="en-US">
                <a:solidFill>
                  <a:schemeClr val="dk1"/>
                </a:solidFill>
                <a:latin typeface="Calibri"/>
                <a:ea typeface="Calibri"/>
                <a:cs typeface="Calibri"/>
                <a:sym typeface="Calibri"/>
              </a:rPr>
              <a:t>Identify local suppliers and work in partnership</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Considerations:</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Lost sales and income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Negative cash flow resulting from delayed sales or income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Increased expenses (e.g., overtime labor, outsourcing, expediting costs, etc.) • Regulatory fines </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 Contractual penalties or loss of contractual bonuses  [11]</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Identify the point in time when the disruption would have greater impact</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Identify the duration of the interruption or point in time when the operational and or financial impact(s)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Char char="➢"/>
            </a:pPr>
            <a:r>
              <a:rPr lang="en-US">
                <a:solidFill>
                  <a:schemeClr val="dk1"/>
                </a:solidFill>
                <a:latin typeface="Calibri"/>
                <a:ea typeface="Calibri"/>
                <a:cs typeface="Calibri"/>
                <a:sym typeface="Calibri"/>
              </a:rPr>
              <a:t>Prepare to seek financial assistance from the government ( FEMA)</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0" lvl="0" marL="0" rtl="0" algn="l">
              <a:spcBef>
                <a:spcPts val="1000"/>
              </a:spcBef>
              <a:spcAft>
                <a:spcPts val="0"/>
              </a:spcAft>
              <a:buNone/>
            </a:pPr>
            <a:r>
              <a:t/>
            </a:r>
            <a:endParaRPr>
              <a:solidFill>
                <a:srgbClr val="000000"/>
              </a:solidFill>
              <a:latin typeface="Calibri"/>
              <a:ea typeface="Calibri"/>
              <a:cs typeface="Calibri"/>
              <a:sym typeface="Calibri"/>
            </a:endParaRPr>
          </a:p>
          <a:p>
            <a:pPr indent="0" lvl="0" marL="0" rtl="0" algn="l">
              <a:spcBef>
                <a:spcPts val="1000"/>
              </a:spcBef>
              <a:spcAft>
                <a:spcPts val="0"/>
              </a:spcAft>
              <a:buNone/>
            </a:pPr>
            <a:r>
              <a:t/>
            </a:r>
            <a:endParaRPr>
              <a:solidFill>
                <a:srgbClr val="000000"/>
              </a:solidFill>
              <a:latin typeface="Calibri"/>
              <a:ea typeface="Calibri"/>
              <a:cs typeface="Calibri"/>
              <a:sym typeface="Calibri"/>
            </a:endParaRPr>
          </a:p>
          <a:p>
            <a:pPr indent="0" lvl="0" marL="0" rtl="0" algn="l">
              <a:spcBef>
                <a:spcPts val="100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73b49e9b16_4_182"/>
          <p:cNvSpPr txBox="1"/>
          <p:nvPr>
            <p:ph type="title"/>
          </p:nvPr>
        </p:nvSpPr>
        <p:spPr>
          <a:xfrm>
            <a:off x="677334" y="609600"/>
            <a:ext cx="8596800" cy="921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b="1" lang="en-US"/>
              <a:t>Disaster Recovery </a:t>
            </a:r>
            <a:endParaRPr b="1"/>
          </a:p>
        </p:txBody>
      </p:sp>
      <p:sp>
        <p:nvSpPr>
          <p:cNvPr id="272" name="Google Shape;272;g73b49e9b16_4_182"/>
          <p:cNvSpPr txBox="1"/>
          <p:nvPr>
            <p:ph idx="1" type="body"/>
          </p:nvPr>
        </p:nvSpPr>
        <p:spPr>
          <a:xfrm>
            <a:off x="677325" y="1436000"/>
            <a:ext cx="10266300" cy="4815300"/>
          </a:xfrm>
          <a:prstGeom prst="rect">
            <a:avLst/>
          </a:prstGeom>
          <a:noFill/>
          <a:ln>
            <a:noFill/>
          </a:ln>
        </p:spPr>
        <p:txBody>
          <a:bodyPr anchorCtr="0" anchor="t" bIns="45700" lIns="91425" spcFirstLastPara="1" rIns="91425" wrap="square" tIns="45700">
            <a:noAutofit/>
          </a:bodyPr>
          <a:lstStyle/>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Incident Response: Ground rule is to work and plan towards resilience from day 1 ​</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Owner and stakeholders, the first responders must </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Communication with Stakeholders/Suppliers/Consumers</a:t>
            </a:r>
            <a:br>
              <a:rPr lang="en-US">
                <a:solidFill>
                  <a:schemeClr val="dk1"/>
                </a:solidFill>
                <a:latin typeface="Calibri"/>
                <a:ea typeface="Calibri"/>
                <a:cs typeface="Calibri"/>
                <a:sym typeface="Calibri"/>
              </a:rPr>
            </a:br>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Selling of perishable food items at a lower profit margin</a:t>
            </a:r>
            <a:br>
              <a:rPr lang="en-US">
                <a:solidFill>
                  <a:schemeClr val="dk1"/>
                </a:solidFill>
                <a:latin typeface="Calibri"/>
                <a:ea typeface="Calibri"/>
                <a:cs typeface="Calibri"/>
                <a:sym typeface="Calibri"/>
              </a:rPr>
            </a:br>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Extended operational hours to cater more and more consumers</a:t>
            </a:r>
            <a:br>
              <a:rPr lang="en-US">
                <a:solidFill>
                  <a:schemeClr val="dk1"/>
                </a:solidFill>
                <a:latin typeface="Calibri"/>
                <a:ea typeface="Calibri"/>
                <a:cs typeface="Calibri"/>
                <a:sym typeface="Calibri"/>
              </a:rPr>
            </a:br>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Implementation of Vendor Management Inventory Technique​</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Seek help from government programs like FEMA’s small business administration program [13 ]</a:t>
            </a:r>
            <a:br>
              <a:rPr lang="en-US">
                <a:solidFill>
                  <a:schemeClr val="dk1"/>
                </a:solidFill>
                <a:latin typeface="Calibri"/>
                <a:ea typeface="Calibri"/>
                <a:cs typeface="Calibri"/>
                <a:sym typeface="Calibri"/>
              </a:rPr>
            </a:br>
            <a:endParaRPr/>
          </a:p>
          <a:p>
            <a:pPr indent="-320040" lvl="0" marL="457200" rtl="0" algn="l">
              <a:spcBef>
                <a:spcPts val="0"/>
              </a:spcBef>
              <a:spcAft>
                <a:spcPts val="0"/>
              </a:spcAft>
              <a:buClr>
                <a:srgbClr val="000000"/>
              </a:buClr>
              <a:buSzPts val="1440"/>
              <a:buChar char="➢"/>
            </a:pPr>
            <a:r>
              <a:rPr lang="en-US">
                <a:solidFill>
                  <a:schemeClr val="dk1"/>
                </a:solidFill>
                <a:latin typeface="Calibri"/>
                <a:ea typeface="Calibri"/>
                <a:cs typeface="Calibri"/>
                <a:sym typeface="Calibri"/>
              </a:rPr>
              <a:t>Sell what you can !</a:t>
            </a:r>
            <a:endParaRPr b="1">
              <a:solidFill>
                <a:srgbClr val="000000"/>
              </a:solidFill>
            </a:endParaRPr>
          </a:p>
        </p:txBody>
      </p:sp>
      <p:pic>
        <p:nvPicPr>
          <p:cNvPr id="273" name="Google Shape;273;g73b49e9b16_4_182"/>
          <p:cNvPicPr preferRelativeResize="0"/>
          <p:nvPr/>
        </p:nvPicPr>
        <p:blipFill rotWithShape="1">
          <a:blip r:embed="rId3">
            <a:alphaModFix/>
          </a:blip>
          <a:srcRect b="0" l="0" r="-2301" t="-2301"/>
          <a:stretch/>
        </p:blipFill>
        <p:spPr>
          <a:xfrm>
            <a:off x="9058378" y="1952850"/>
            <a:ext cx="2830219" cy="253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g73b49e9b16_4_188"/>
          <p:cNvSpPr txBox="1"/>
          <p:nvPr>
            <p:ph type="title"/>
          </p:nvPr>
        </p:nvSpPr>
        <p:spPr>
          <a:xfrm>
            <a:off x="356675" y="101900"/>
            <a:ext cx="10997100" cy="1224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200"/>
              <a:buFont typeface="Calibri"/>
              <a:buNone/>
            </a:pPr>
            <a:r>
              <a:rPr lang="en-US"/>
              <a:t>Lesson Learned : Reflection and Recommendation</a:t>
            </a:r>
            <a:br>
              <a:rPr lang="en-US" sz="4200">
                <a:latin typeface="Trebuchet MS"/>
                <a:ea typeface="Trebuchet MS"/>
                <a:cs typeface="Trebuchet MS"/>
                <a:sym typeface="Trebuchet MS"/>
              </a:rPr>
            </a:br>
            <a:r>
              <a:rPr lang="en-US" sz="2400">
                <a:latin typeface="Calibri"/>
                <a:ea typeface="Calibri"/>
                <a:cs typeface="Calibri"/>
                <a:sym typeface="Calibri"/>
              </a:rPr>
              <a:t>VENDOR MANAGED INVENTORY SYSTEM</a:t>
            </a:r>
            <a:endParaRPr sz="2400"/>
          </a:p>
        </p:txBody>
      </p:sp>
      <p:sp>
        <p:nvSpPr>
          <p:cNvPr id="280" name="Google Shape;280;g73b49e9b16_4_188"/>
          <p:cNvSpPr txBox="1"/>
          <p:nvPr>
            <p:ph idx="1" type="body"/>
          </p:nvPr>
        </p:nvSpPr>
        <p:spPr>
          <a:xfrm>
            <a:off x="6225700" y="1325907"/>
            <a:ext cx="4454100" cy="5151600"/>
          </a:xfrm>
          <a:prstGeom prst="rect">
            <a:avLst/>
          </a:prstGeom>
          <a:noFill/>
          <a:ln>
            <a:noFill/>
          </a:ln>
        </p:spPr>
        <p:txBody>
          <a:bodyPr anchorCtr="0" anchor="t" bIns="45700" lIns="91425" spcFirstLastPara="1" rIns="91425" wrap="square" tIns="45700">
            <a:noAutofit/>
          </a:bodyPr>
          <a:lstStyle/>
          <a:p>
            <a:pPr indent="-241300" lvl="0" marL="342900" rtl="0" algn="l">
              <a:lnSpc>
                <a:spcPct val="90000"/>
              </a:lnSpc>
              <a:spcBef>
                <a:spcPts val="0"/>
              </a:spcBef>
              <a:spcAft>
                <a:spcPts val="0"/>
              </a:spcAft>
              <a:buSzPts val="1600"/>
              <a:buNone/>
            </a:pPr>
            <a:r>
              <a:t/>
            </a:r>
            <a:endParaRPr>
              <a:latin typeface="Calibri"/>
              <a:ea typeface="Calibri"/>
              <a:cs typeface="Calibri"/>
              <a:sym typeface="Calibri"/>
            </a:endParaRPr>
          </a:p>
          <a:p>
            <a:pPr indent="0" lvl="0" marL="101600" rtl="0" algn="l">
              <a:lnSpc>
                <a:spcPct val="90000"/>
              </a:lnSpc>
              <a:spcBef>
                <a:spcPts val="1000"/>
              </a:spcBef>
              <a:spcAft>
                <a:spcPts val="0"/>
              </a:spcAft>
              <a:buSzPts val="1600"/>
              <a:buNone/>
            </a:pPr>
            <a:r>
              <a:t/>
            </a:r>
            <a:endParaRPr>
              <a:latin typeface="Calibri"/>
              <a:ea typeface="Calibri"/>
              <a:cs typeface="Calibri"/>
              <a:sym typeface="Calibri"/>
            </a:endParaRPr>
          </a:p>
          <a:p>
            <a:pPr indent="-332740" lvl="0" marL="342900" rtl="0" algn="l">
              <a:lnSpc>
                <a:spcPct val="90000"/>
              </a:lnSpc>
              <a:spcBef>
                <a:spcPts val="1000"/>
              </a:spcBef>
              <a:spcAft>
                <a:spcPts val="0"/>
              </a:spcAft>
              <a:buClr>
                <a:srgbClr val="000000"/>
              </a:buClr>
              <a:buSzPts val="1440"/>
              <a:buChar char="➢"/>
            </a:pPr>
            <a:r>
              <a:rPr lang="en-US">
                <a:latin typeface="Calibri"/>
                <a:ea typeface="Calibri"/>
                <a:cs typeface="Calibri"/>
                <a:sym typeface="Calibri"/>
              </a:rPr>
              <a:t>Direct relation between the buyer and vendor</a:t>
            </a:r>
            <a:endParaRPr>
              <a:latin typeface="Calibri"/>
              <a:ea typeface="Calibri"/>
              <a:cs typeface="Calibri"/>
              <a:sym typeface="Calibri"/>
            </a:endParaRPr>
          </a:p>
          <a:p>
            <a:pPr indent="-332740" lvl="0" marL="342900" rtl="0" algn="l">
              <a:lnSpc>
                <a:spcPct val="90000"/>
              </a:lnSpc>
              <a:spcBef>
                <a:spcPts val="1000"/>
              </a:spcBef>
              <a:spcAft>
                <a:spcPts val="0"/>
              </a:spcAft>
              <a:buClr>
                <a:srgbClr val="000000"/>
              </a:buClr>
              <a:buSzPts val="1440"/>
              <a:buChar char="➢"/>
            </a:pPr>
            <a:r>
              <a:rPr lang="en-US">
                <a:latin typeface="Calibri"/>
                <a:ea typeface="Calibri"/>
                <a:cs typeface="Calibri"/>
                <a:sym typeface="Calibri"/>
              </a:rPr>
              <a:t>The vendor maintains a stocked warehouse based on the Buyer’s need near the consumption location</a:t>
            </a:r>
            <a:endParaRPr>
              <a:latin typeface="Calibri"/>
              <a:ea typeface="Calibri"/>
              <a:cs typeface="Calibri"/>
              <a:sym typeface="Calibri"/>
            </a:endParaRPr>
          </a:p>
          <a:p>
            <a:pPr indent="-332740" lvl="0" marL="342900" rtl="0" algn="l">
              <a:lnSpc>
                <a:spcPct val="90000"/>
              </a:lnSpc>
              <a:spcBef>
                <a:spcPts val="1000"/>
              </a:spcBef>
              <a:spcAft>
                <a:spcPts val="0"/>
              </a:spcAft>
              <a:buClr>
                <a:srgbClr val="000000"/>
              </a:buClr>
              <a:buSzPts val="1440"/>
              <a:buChar char="➢"/>
            </a:pPr>
            <a:r>
              <a:rPr lang="en-US">
                <a:latin typeface="Calibri"/>
                <a:ea typeface="Calibri"/>
                <a:cs typeface="Calibri"/>
                <a:sym typeface="Calibri"/>
              </a:rPr>
              <a:t>A third-party logistics  provider can supply required level of Inventory</a:t>
            </a:r>
            <a:endParaRPr>
              <a:latin typeface="Calibri"/>
              <a:ea typeface="Calibri"/>
              <a:cs typeface="Calibri"/>
              <a:sym typeface="Calibri"/>
            </a:endParaRPr>
          </a:p>
          <a:p>
            <a:pPr indent="-332740" lvl="0" marL="342900" rtl="0" algn="l">
              <a:lnSpc>
                <a:spcPct val="90000"/>
              </a:lnSpc>
              <a:spcBef>
                <a:spcPts val="1000"/>
              </a:spcBef>
              <a:spcAft>
                <a:spcPts val="0"/>
              </a:spcAft>
              <a:buClr>
                <a:srgbClr val="000000"/>
              </a:buClr>
              <a:buSzPts val="1440"/>
              <a:buChar char="➢"/>
            </a:pPr>
            <a:r>
              <a:rPr lang="en-US">
                <a:latin typeface="Calibri"/>
                <a:ea typeface="Calibri"/>
                <a:cs typeface="Calibri"/>
                <a:sym typeface="Calibri"/>
              </a:rPr>
              <a:t>Reduced purchasing costs for the buyers</a:t>
            </a:r>
            <a:endParaRPr>
              <a:latin typeface="Calibri"/>
              <a:ea typeface="Calibri"/>
              <a:cs typeface="Calibri"/>
              <a:sym typeface="Calibri"/>
            </a:endParaRPr>
          </a:p>
          <a:p>
            <a:pPr indent="-332740" lvl="0" marL="342900" rtl="0" algn="l">
              <a:lnSpc>
                <a:spcPct val="90000"/>
              </a:lnSpc>
              <a:spcBef>
                <a:spcPts val="1000"/>
              </a:spcBef>
              <a:spcAft>
                <a:spcPts val="0"/>
              </a:spcAft>
              <a:buClr>
                <a:srgbClr val="000000"/>
              </a:buClr>
              <a:buSzPts val="1440"/>
              <a:buChar char="➢"/>
            </a:pPr>
            <a:r>
              <a:rPr lang="en-US">
                <a:latin typeface="Calibri"/>
                <a:ea typeface="Calibri"/>
                <a:cs typeface="Calibri"/>
                <a:sym typeface="Calibri"/>
              </a:rPr>
              <a:t>Reduced costs for the Vendor as the lower inventories management will reduce the need of warehouse resources and space</a:t>
            </a:r>
            <a:endParaRPr>
              <a:latin typeface="Calibri"/>
              <a:ea typeface="Calibri"/>
              <a:cs typeface="Calibri"/>
              <a:sym typeface="Calibri"/>
            </a:endParaRPr>
          </a:p>
        </p:txBody>
      </p:sp>
      <p:pic>
        <p:nvPicPr>
          <p:cNvPr id="281" name="Google Shape;281;g73b49e9b16_4_188"/>
          <p:cNvPicPr preferRelativeResize="0"/>
          <p:nvPr/>
        </p:nvPicPr>
        <p:blipFill/>
        <p:spPr>
          <a:xfrm>
            <a:off x="512196" y="1517668"/>
            <a:ext cx="5445270" cy="4768056"/>
          </a:xfrm>
          <a:prstGeom prst="rect">
            <a:avLst/>
          </a:prstGeom>
          <a:noFill/>
          <a:ln>
            <a:noFill/>
          </a:ln>
        </p:spPr>
      </p:pic>
      <p:sp>
        <p:nvSpPr>
          <p:cNvPr id="282" name="Google Shape;282;g73b49e9b16_4_188"/>
          <p:cNvSpPr txBox="1"/>
          <p:nvPr/>
        </p:nvSpPr>
        <p:spPr>
          <a:xfrm>
            <a:off x="1954896" y="6315509"/>
            <a:ext cx="2559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Source:   </a:t>
            </a:r>
            <a:r>
              <a:rPr lang="en-US" sz="1800" u="sng">
                <a:solidFill>
                  <a:srgbClr val="0070C0"/>
                </a:solidFill>
                <a:latin typeface="Trebuchet MS"/>
                <a:ea typeface="Trebuchet MS"/>
                <a:cs typeface="Trebuchet MS"/>
                <a:sym typeface="Trebuchet MS"/>
                <a:hlinkClick r:id="rId3"/>
              </a:rPr>
              <a:t>CleanPng</a:t>
            </a:r>
            <a:r>
              <a:rPr lang="en-US" sz="1800">
                <a:solidFill>
                  <a:srgbClr val="0070C0"/>
                </a:solidFill>
                <a:latin typeface="Trebuchet MS"/>
                <a:ea typeface="Trebuchet MS"/>
                <a:cs typeface="Trebuchet MS"/>
                <a:sym typeface="Trebuchet MS"/>
              </a:rPr>
              <a:t> </a:t>
            </a:r>
            <a:endParaRPr/>
          </a:p>
        </p:txBody>
      </p:sp>
      <p:pic>
        <p:nvPicPr>
          <p:cNvPr id="283" name="Google Shape;283;g73b49e9b16_4_188"/>
          <p:cNvPicPr preferRelativeResize="0"/>
          <p:nvPr/>
        </p:nvPicPr>
        <p:blipFill rotWithShape="1">
          <a:blip r:embed="rId4">
            <a:alphaModFix/>
          </a:blip>
          <a:srcRect b="0" l="0" r="0" t="0"/>
          <a:stretch/>
        </p:blipFill>
        <p:spPr>
          <a:xfrm>
            <a:off x="512184" y="1408906"/>
            <a:ext cx="5445270" cy="47680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795859" y="575725"/>
            <a:ext cx="8596800" cy="921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700"/>
              <a:buFont typeface="Calibri"/>
              <a:buNone/>
            </a:pPr>
            <a:r>
              <a:rPr b="1" lang="en-US"/>
              <a:t>Lessons Learned</a:t>
            </a:r>
            <a:endParaRPr b="1"/>
          </a:p>
        </p:txBody>
      </p:sp>
      <p:sp>
        <p:nvSpPr>
          <p:cNvPr id="289" name="Google Shape;289;p17"/>
          <p:cNvSpPr txBox="1"/>
          <p:nvPr>
            <p:ph idx="1" type="body"/>
          </p:nvPr>
        </p:nvSpPr>
        <p:spPr>
          <a:xfrm>
            <a:off x="677334" y="1890445"/>
            <a:ext cx="8596800" cy="415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1440"/>
              <a:buChar char="►"/>
            </a:pPr>
            <a:r>
              <a:rPr lang="en-US">
                <a:solidFill>
                  <a:schemeClr val="dk1"/>
                </a:solidFill>
                <a:latin typeface="Calibri"/>
                <a:ea typeface="Calibri"/>
                <a:cs typeface="Calibri"/>
                <a:sym typeface="Calibri"/>
              </a:rPr>
              <a:t>Investment in technology</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342900" rtl="0" algn="l">
              <a:lnSpc>
                <a:spcPct val="100000"/>
              </a:lnSpc>
              <a:spcBef>
                <a:spcPts val="0"/>
              </a:spcBef>
              <a:spcAft>
                <a:spcPts val="0"/>
              </a:spcAft>
              <a:buClr>
                <a:srgbClr val="000000"/>
              </a:buClr>
              <a:buSzPts val="1440"/>
              <a:buChar char="►"/>
            </a:pPr>
            <a:r>
              <a:rPr lang="en-US">
                <a:solidFill>
                  <a:schemeClr val="dk1"/>
                </a:solidFill>
                <a:latin typeface="Calibri"/>
                <a:ea typeface="Calibri"/>
                <a:cs typeface="Calibri"/>
                <a:sym typeface="Calibri"/>
              </a:rPr>
              <a:t>Employment of reliable and local personnel for the purpose of business continuity</a:t>
            </a: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342900" rtl="0" algn="l">
              <a:lnSpc>
                <a:spcPct val="100000"/>
              </a:lnSpc>
              <a:spcBef>
                <a:spcPts val="0"/>
              </a:spcBef>
              <a:spcAft>
                <a:spcPts val="0"/>
              </a:spcAft>
              <a:buClr>
                <a:srgbClr val="000000"/>
              </a:buClr>
              <a:buSzPts val="1440"/>
              <a:buChar char="►"/>
            </a:pPr>
            <a:r>
              <a:rPr lang="en-US">
                <a:solidFill>
                  <a:schemeClr val="dk1"/>
                </a:solidFill>
                <a:latin typeface="Calibri"/>
                <a:ea typeface="Calibri"/>
                <a:cs typeface="Calibri"/>
                <a:sym typeface="Calibri"/>
              </a:rPr>
              <a:t>Embrace opportunity even in the face of disaster</a:t>
            </a:r>
            <a:br>
              <a:rPr lang="en-US">
                <a:solidFill>
                  <a:schemeClr val="dk1"/>
                </a:solidFill>
                <a:latin typeface="Calibri"/>
                <a:ea typeface="Calibri"/>
                <a:cs typeface="Calibri"/>
                <a:sym typeface="Calibri"/>
              </a:rPr>
            </a:br>
            <a:endParaRPr/>
          </a:p>
          <a:p>
            <a:pPr indent="-342900" lvl="0" marL="342900" rtl="0" algn="l">
              <a:lnSpc>
                <a:spcPct val="100000"/>
              </a:lnSpc>
              <a:spcBef>
                <a:spcPts val="0"/>
              </a:spcBef>
              <a:spcAft>
                <a:spcPts val="0"/>
              </a:spcAft>
              <a:buClr>
                <a:srgbClr val="000000"/>
              </a:buClr>
              <a:buSzPts val="1440"/>
              <a:buChar char="►"/>
            </a:pPr>
            <a:r>
              <a:rPr lang="en-US">
                <a:solidFill>
                  <a:schemeClr val="dk1"/>
                </a:solidFill>
                <a:latin typeface="Calibri"/>
                <a:ea typeface="Calibri"/>
                <a:cs typeface="Calibri"/>
                <a:sym typeface="Calibri"/>
              </a:rPr>
              <a:t>Fail to prepare and prepare to fail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677325" y="272425"/>
            <a:ext cx="8596800" cy="1374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br>
              <a:rPr lang="en-US"/>
            </a:br>
            <a:r>
              <a:rPr lang="en-US"/>
              <a:t>QUESTIONS / COMMENTS ? </a:t>
            </a:r>
            <a:endParaRPr/>
          </a:p>
        </p:txBody>
      </p:sp>
      <p:sp>
        <p:nvSpPr>
          <p:cNvPr id="295" name="Google Shape;295;p18"/>
          <p:cNvSpPr txBox="1"/>
          <p:nvPr>
            <p:ph idx="1" type="body"/>
          </p:nvPr>
        </p:nvSpPr>
        <p:spPr>
          <a:xfrm>
            <a:off x="677334" y="1890445"/>
            <a:ext cx="8596668" cy="4150917"/>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p:txBody>
      </p:sp>
      <p:pic>
        <p:nvPicPr>
          <p:cNvPr id="296" name="Google Shape;296;p18"/>
          <p:cNvPicPr preferRelativeResize="0"/>
          <p:nvPr/>
        </p:nvPicPr>
        <p:blipFill>
          <a:blip r:embed="rId3">
            <a:alphaModFix/>
          </a:blip>
          <a:stretch>
            <a:fillRect/>
          </a:stretch>
        </p:blipFill>
        <p:spPr>
          <a:xfrm>
            <a:off x="706850" y="1890450"/>
            <a:ext cx="8537748" cy="45772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677334" y="609600"/>
            <a:ext cx="8596668" cy="921249"/>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lang="en-US"/>
              <a:t>   </a:t>
            </a:r>
            <a:r>
              <a:rPr lang="en-US" sz="3000">
                <a:solidFill>
                  <a:schemeClr val="dk1"/>
                </a:solidFill>
                <a:latin typeface="Calibri"/>
                <a:ea typeface="Calibri"/>
                <a:cs typeface="Calibri"/>
                <a:sym typeface="Calibri"/>
              </a:rPr>
              <a:t>References</a:t>
            </a:r>
            <a:endParaRPr/>
          </a:p>
        </p:txBody>
      </p:sp>
      <p:sp>
        <p:nvSpPr>
          <p:cNvPr id="302" name="Google Shape;302;p19"/>
          <p:cNvSpPr txBox="1"/>
          <p:nvPr>
            <p:ph idx="1" type="body"/>
          </p:nvPr>
        </p:nvSpPr>
        <p:spPr>
          <a:xfrm>
            <a:off x="677334" y="1890445"/>
            <a:ext cx="8596668" cy="4150917"/>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SzPts val="1480"/>
              <a:buNone/>
            </a:pPr>
            <a:r>
              <a:rPr lang="en-US" sz="1572">
                <a:latin typeface="Calibri"/>
                <a:ea typeface="Calibri"/>
                <a:cs typeface="Calibri"/>
                <a:sym typeface="Calibri"/>
              </a:rPr>
              <a:t>[1] IBISWorld. (2019, December). </a:t>
            </a:r>
            <a:r>
              <a:rPr i="1" lang="en-US" sz="1572">
                <a:latin typeface="Calibri"/>
                <a:ea typeface="Calibri"/>
                <a:cs typeface="Calibri"/>
                <a:sym typeface="Calibri"/>
              </a:rPr>
              <a:t>Supermarkets &amp; Grocery Stores Industry in the US - Market Research Report. </a:t>
            </a:r>
            <a:r>
              <a:rPr lang="en-US" sz="1572">
                <a:latin typeface="Calibri"/>
                <a:ea typeface="Calibri"/>
                <a:cs typeface="Calibri"/>
                <a:sym typeface="Calibri"/>
              </a:rPr>
              <a:t>Retrieved from IBISWorld website. </a:t>
            </a:r>
            <a:r>
              <a:rPr lang="en-US" sz="1650" u="sng">
                <a:solidFill>
                  <a:schemeClr val="hlink"/>
                </a:solidFill>
                <a:latin typeface="Calibri"/>
                <a:ea typeface="Calibri"/>
                <a:cs typeface="Calibri"/>
                <a:sym typeface="Calibri"/>
                <a:hlinkClick r:id="rId3"/>
              </a:rPr>
              <a:t>https://www.ibisworld.com/united-states/market-research-reports/supermarkets-grocery-stores-industry/</a:t>
            </a:r>
            <a:endParaRPr sz="1650" u="sng">
              <a:solidFill>
                <a:schemeClr val="hlink"/>
              </a:solidFill>
              <a:latin typeface="Calibri"/>
              <a:ea typeface="Calibri"/>
              <a:cs typeface="Calibri"/>
              <a:sym typeface="Calibri"/>
            </a:endParaRPr>
          </a:p>
          <a:p>
            <a:pPr indent="0" lvl="0" marL="0" rtl="0" algn="l">
              <a:lnSpc>
                <a:spcPct val="60000"/>
              </a:lnSpc>
              <a:spcBef>
                <a:spcPts val="0"/>
              </a:spcBef>
              <a:spcAft>
                <a:spcPts val="0"/>
              </a:spcAft>
              <a:buSzPts val="1480"/>
              <a:buNone/>
            </a:pPr>
            <a:r>
              <a:t/>
            </a:r>
            <a:endParaRPr sz="1650" u="sng">
              <a:solidFill>
                <a:schemeClr val="hlink"/>
              </a:solidFill>
              <a:latin typeface="Calibri"/>
              <a:ea typeface="Calibri"/>
              <a:cs typeface="Calibri"/>
              <a:sym typeface="Calibri"/>
            </a:endParaRPr>
          </a:p>
          <a:p>
            <a:pPr indent="0" lvl="0" marL="0" rtl="0" algn="l">
              <a:lnSpc>
                <a:spcPct val="60000"/>
              </a:lnSpc>
              <a:spcBef>
                <a:spcPts val="0"/>
              </a:spcBef>
              <a:spcAft>
                <a:spcPts val="0"/>
              </a:spcAft>
              <a:buSzPts val="1480"/>
              <a:buNone/>
            </a:pPr>
            <a:r>
              <a:rPr lang="en-US" sz="1650">
                <a:latin typeface="Calibri"/>
                <a:ea typeface="Calibri"/>
                <a:cs typeface="Calibri"/>
                <a:sym typeface="Calibri"/>
              </a:rPr>
              <a:t>[2] FMI.(John Dunham &amp; Associates) </a:t>
            </a:r>
            <a:r>
              <a:rPr i="1" lang="en-US" sz="1650">
                <a:latin typeface="Calibri"/>
                <a:ea typeface="Calibri"/>
                <a:cs typeface="Calibri"/>
                <a:sym typeface="Calibri"/>
              </a:rPr>
              <a:t>Grocery Industry Economic Impact. </a:t>
            </a:r>
            <a:r>
              <a:rPr lang="en-US" sz="1650">
                <a:latin typeface="Calibri"/>
                <a:ea typeface="Calibri"/>
                <a:cs typeface="Calibri"/>
                <a:sym typeface="Calibri"/>
              </a:rPr>
              <a:t>Retrieved from FMI website</a:t>
            </a:r>
            <a:r>
              <a:rPr i="1" lang="en-US" sz="1650">
                <a:latin typeface="Calibri"/>
                <a:ea typeface="Calibri"/>
                <a:cs typeface="Calibri"/>
                <a:sym typeface="Calibri"/>
              </a:rPr>
              <a:t>. </a:t>
            </a:r>
            <a:r>
              <a:rPr lang="en-US" sz="1700" u="sng">
                <a:solidFill>
                  <a:schemeClr val="hlink"/>
                </a:solidFill>
                <a:hlinkClick r:id="rId4"/>
              </a:rPr>
              <a:t>https://www.fmi.org/our-research/supermarket-facts</a:t>
            </a:r>
            <a:endParaRPr sz="1700"/>
          </a:p>
          <a:p>
            <a:pPr indent="0" lvl="0" marL="0" rtl="0" algn="l">
              <a:lnSpc>
                <a:spcPct val="60000"/>
              </a:lnSpc>
              <a:spcBef>
                <a:spcPts val="0"/>
              </a:spcBef>
              <a:spcAft>
                <a:spcPts val="0"/>
              </a:spcAft>
              <a:buSzPts val="1480"/>
              <a:buNone/>
            </a:pPr>
            <a:r>
              <a:t/>
            </a:r>
            <a:endParaRPr i="1" sz="1700">
              <a:latin typeface="Calibri"/>
              <a:ea typeface="Calibri"/>
              <a:cs typeface="Calibri"/>
              <a:sym typeface="Calibri"/>
            </a:endParaRPr>
          </a:p>
          <a:p>
            <a:pPr indent="0" lvl="0" marL="0" rtl="0" algn="l">
              <a:lnSpc>
                <a:spcPct val="60000"/>
              </a:lnSpc>
              <a:spcBef>
                <a:spcPts val="0"/>
              </a:spcBef>
              <a:spcAft>
                <a:spcPts val="0"/>
              </a:spcAft>
              <a:buSzPts val="1480"/>
              <a:buNone/>
            </a:pPr>
            <a:r>
              <a:rPr lang="en-US" sz="1650">
                <a:latin typeface="Calibri"/>
                <a:ea typeface="Calibri"/>
                <a:cs typeface="Calibri"/>
                <a:sym typeface="Calibri"/>
              </a:rPr>
              <a:t>[3] FMI. (Progressive Grocer Magazine, April 2018). Retrieved from </a:t>
            </a:r>
            <a:r>
              <a:rPr lang="en-US" sz="1700" u="sng">
                <a:solidFill>
                  <a:schemeClr val="hlink"/>
                </a:solidFill>
                <a:hlinkClick r:id="rId5"/>
              </a:rPr>
              <a:t>https://www.nxtbook.com/nxtbooks/ensembleiq/pg_201804/index.php#/30</a:t>
            </a:r>
            <a:endParaRPr sz="1700"/>
          </a:p>
          <a:p>
            <a:pPr indent="0" lvl="0" marL="0" rtl="0" algn="l">
              <a:lnSpc>
                <a:spcPct val="60000"/>
              </a:lnSpc>
              <a:spcBef>
                <a:spcPts val="0"/>
              </a:spcBef>
              <a:spcAft>
                <a:spcPts val="0"/>
              </a:spcAft>
              <a:buSzPts val="1480"/>
              <a:buNone/>
            </a:pPr>
            <a:r>
              <a:t/>
            </a:r>
            <a:endParaRPr sz="1650">
              <a:latin typeface="Calibri"/>
              <a:ea typeface="Calibri"/>
              <a:cs typeface="Calibri"/>
              <a:sym typeface="Calibri"/>
            </a:endParaRPr>
          </a:p>
          <a:p>
            <a:pPr indent="0" lvl="0" marL="0" rtl="0" algn="l">
              <a:lnSpc>
                <a:spcPct val="60000"/>
              </a:lnSpc>
              <a:spcBef>
                <a:spcPts val="0"/>
              </a:spcBef>
              <a:spcAft>
                <a:spcPts val="0"/>
              </a:spcAft>
              <a:buSzPts val="1480"/>
              <a:buNone/>
            </a:pPr>
            <a:r>
              <a:rPr lang="en-US" sz="1650">
                <a:latin typeface="Calibri"/>
                <a:ea typeface="Calibri"/>
                <a:cs typeface="Calibri"/>
                <a:sym typeface="Calibri"/>
              </a:rPr>
              <a:t>[4] Kirsten Korosec (October, 2013). </a:t>
            </a:r>
            <a:r>
              <a:rPr i="1" lang="en-US" sz="1650">
                <a:latin typeface="Calibri"/>
                <a:ea typeface="Calibri"/>
                <a:cs typeface="Calibri"/>
                <a:sym typeface="Calibri"/>
              </a:rPr>
              <a:t>Supermarket Chains Fail HFCs Survey. </a:t>
            </a:r>
            <a:r>
              <a:rPr lang="en-US" sz="1650">
                <a:latin typeface="Calibri"/>
                <a:ea typeface="Calibri"/>
                <a:cs typeface="Calibri"/>
                <a:sym typeface="Calibri"/>
              </a:rPr>
              <a:t>Retrieved from </a:t>
            </a:r>
            <a:r>
              <a:rPr lang="en-US" sz="1700" u="sng">
                <a:solidFill>
                  <a:schemeClr val="hlink"/>
                </a:solidFill>
                <a:hlinkClick r:id="rId6"/>
              </a:rPr>
              <a:t>https://www.environmentalleader.com/2013/10/supermarket-chains-fail-hfcs-survey/</a:t>
            </a:r>
            <a:endParaRPr sz="1650">
              <a:latin typeface="Calibri"/>
              <a:ea typeface="Calibri"/>
              <a:cs typeface="Calibri"/>
              <a:sym typeface="Calibri"/>
            </a:endParaRPr>
          </a:p>
          <a:p>
            <a:pPr indent="0" lvl="0" marL="0" rtl="0" algn="l">
              <a:lnSpc>
                <a:spcPct val="60000"/>
              </a:lnSpc>
              <a:spcBef>
                <a:spcPts val="1000"/>
              </a:spcBef>
              <a:spcAft>
                <a:spcPts val="0"/>
              </a:spcAft>
              <a:buSzPts val="1480"/>
              <a:buNone/>
            </a:pPr>
            <a:r>
              <a:rPr lang="en-US" sz="1572">
                <a:latin typeface="Calibri"/>
                <a:ea typeface="Calibri"/>
                <a:cs typeface="Calibri"/>
                <a:sym typeface="Calibri"/>
              </a:rPr>
              <a:t>[5] Thesaurus. N.d. Retrieved April 7, 2020 from </a:t>
            </a:r>
            <a:r>
              <a:rPr lang="en-US" sz="1650" u="sng">
                <a:solidFill>
                  <a:schemeClr val="hlink"/>
                </a:solidFill>
                <a:latin typeface="Calibri"/>
                <a:ea typeface="Calibri"/>
                <a:cs typeface="Calibri"/>
                <a:sym typeface="Calibri"/>
                <a:hlinkClick r:id="rId7"/>
              </a:rPr>
              <a:t>https://www.thesaurus.com/browse/grocery%20store</a:t>
            </a:r>
            <a:endParaRPr sz="1650">
              <a:latin typeface="Calibri"/>
              <a:ea typeface="Calibri"/>
              <a:cs typeface="Calibri"/>
              <a:sym typeface="Calibri"/>
            </a:endParaRPr>
          </a:p>
          <a:p>
            <a:pPr indent="0" lvl="0" marL="0" rtl="0" algn="l">
              <a:lnSpc>
                <a:spcPct val="60000"/>
              </a:lnSpc>
              <a:spcBef>
                <a:spcPts val="1000"/>
              </a:spcBef>
              <a:spcAft>
                <a:spcPts val="0"/>
              </a:spcAft>
              <a:buSzPts val="1480"/>
              <a:buNone/>
            </a:pPr>
            <a:r>
              <a:rPr i="1" lang="en-US" sz="1572">
                <a:latin typeface="Calibri"/>
                <a:ea typeface="Calibri"/>
                <a:cs typeface="Calibri"/>
                <a:sym typeface="Calibri"/>
              </a:rPr>
              <a:t>[6] These Vintage Photos Show The History Of The Supermarket.</a:t>
            </a:r>
            <a:r>
              <a:rPr lang="en-US" sz="1572">
                <a:latin typeface="Calibri"/>
                <a:ea typeface="Calibri"/>
                <a:cs typeface="Calibri"/>
                <a:sym typeface="Calibri"/>
              </a:rPr>
              <a:t> N.d. Retrieved April 7, 2020 from </a:t>
            </a:r>
            <a:r>
              <a:rPr lang="en-US" sz="1650" u="sng">
                <a:solidFill>
                  <a:schemeClr val="hlink"/>
                </a:solidFill>
                <a:latin typeface="Calibri"/>
                <a:ea typeface="Calibri"/>
                <a:cs typeface="Calibri"/>
                <a:sym typeface="Calibri"/>
                <a:hlinkClick r:id="rId8"/>
              </a:rPr>
              <a:t>http://omgfacts.com/these-vintage-photos-show-the-history-of-the-supermarket/</a:t>
            </a:r>
            <a:endParaRPr sz="1650">
              <a:latin typeface="Calibri"/>
              <a:ea typeface="Calibri"/>
              <a:cs typeface="Calibri"/>
              <a:sym typeface="Calibri"/>
            </a:endParaRPr>
          </a:p>
          <a:p>
            <a:pPr indent="0" lvl="0" marL="0" rtl="0" algn="l">
              <a:lnSpc>
                <a:spcPct val="60000"/>
              </a:lnSpc>
              <a:spcBef>
                <a:spcPts val="1000"/>
              </a:spcBef>
              <a:spcAft>
                <a:spcPts val="0"/>
              </a:spcAft>
              <a:buSzPts val="1480"/>
              <a:buNone/>
            </a:pPr>
            <a:r>
              <a:rPr i="1" lang="en-US" sz="1572">
                <a:latin typeface="Calibri"/>
                <a:ea typeface="Calibri"/>
                <a:cs typeface="Calibri"/>
                <a:sym typeface="Calibri"/>
              </a:rPr>
              <a:t>[7] Difference between Supermarket and Grocery Store. </a:t>
            </a:r>
            <a:r>
              <a:rPr lang="en-US" sz="1572">
                <a:latin typeface="Calibri"/>
                <a:ea typeface="Calibri"/>
                <a:cs typeface="Calibri"/>
                <a:sym typeface="Calibri"/>
              </a:rPr>
              <a:t>N.d. Retrieved April 7, 2020 from</a:t>
            </a:r>
            <a:r>
              <a:rPr i="1" lang="en-US" sz="1572">
                <a:latin typeface="Calibri"/>
                <a:ea typeface="Calibri"/>
                <a:cs typeface="Calibri"/>
                <a:sym typeface="Calibri"/>
              </a:rPr>
              <a:t> </a:t>
            </a:r>
            <a:r>
              <a:rPr i="1" lang="en-US" sz="1650" u="sng">
                <a:solidFill>
                  <a:schemeClr val="hlink"/>
                </a:solidFill>
                <a:latin typeface="Calibri"/>
                <a:ea typeface="Calibri"/>
                <a:cs typeface="Calibri"/>
                <a:sym typeface="Calibri"/>
                <a:hlinkClick r:id="rId9"/>
              </a:rPr>
              <a:t>http://www.differencebetween.info/difference-between-supermarket-and-grocery-store</a:t>
            </a:r>
            <a:endParaRPr i="1" sz="1650">
              <a:latin typeface="Calibri"/>
              <a:ea typeface="Calibri"/>
              <a:cs typeface="Calibri"/>
              <a:sym typeface="Calibri"/>
            </a:endParaRPr>
          </a:p>
          <a:p>
            <a:pPr indent="0" lvl="0" marL="0" rtl="0" algn="l">
              <a:lnSpc>
                <a:spcPct val="60000"/>
              </a:lnSpc>
              <a:spcBef>
                <a:spcPts val="1000"/>
              </a:spcBef>
              <a:spcAft>
                <a:spcPts val="0"/>
              </a:spcAft>
              <a:buSzPts val="1480"/>
              <a:buNone/>
            </a:pPr>
            <a:r>
              <a:rPr lang="en-US" sz="1572">
                <a:latin typeface="Calibri"/>
                <a:ea typeface="Calibri"/>
                <a:cs typeface="Calibri"/>
                <a:sym typeface="Calibri"/>
              </a:rPr>
              <a:t>[8] Steeneken &amp; Ackley (2012). </a:t>
            </a:r>
            <a:r>
              <a:rPr i="1" lang="en-US" sz="1572">
                <a:latin typeface="Calibri"/>
                <a:ea typeface="Calibri"/>
                <a:cs typeface="Calibri"/>
                <a:sym typeface="Calibri"/>
              </a:rPr>
              <a:t>A Complete Model of the Supermarket Business</a:t>
            </a:r>
            <a:r>
              <a:rPr lang="en-US" sz="1572">
                <a:latin typeface="Calibri"/>
                <a:ea typeface="Calibri"/>
                <a:cs typeface="Calibri"/>
                <a:sym typeface="Calibri"/>
              </a:rPr>
              <a:t>. Retrieved from </a:t>
            </a:r>
            <a:r>
              <a:rPr i="1" lang="en-US" sz="1650" u="sng">
                <a:solidFill>
                  <a:schemeClr val="hlink"/>
                </a:solidFill>
                <a:latin typeface="Calibri"/>
                <a:ea typeface="Calibri"/>
                <a:cs typeface="Calibri"/>
                <a:sym typeface="Calibri"/>
                <a:hlinkClick r:id="rId10"/>
              </a:rPr>
              <a:t>https://www.bptrends.com/publicationfiles/01-03-2012-ART-Supermarket%20Article-steeneken-Ackley%20111226.pdf</a:t>
            </a:r>
            <a:endParaRPr i="1" sz="165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g73b49e9b16_4_26"/>
          <p:cNvSpPr txBox="1"/>
          <p:nvPr>
            <p:ph type="title"/>
          </p:nvPr>
        </p:nvSpPr>
        <p:spPr>
          <a:xfrm>
            <a:off x="831850" y="35325"/>
            <a:ext cx="9366300" cy="732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000"/>
              <a:buFont typeface="Calibri"/>
              <a:buNone/>
            </a:pPr>
            <a:r>
              <a:rPr lang="en-US" sz="3000">
                <a:solidFill>
                  <a:schemeClr val="dk1"/>
                </a:solidFill>
                <a:latin typeface="Calibri"/>
                <a:ea typeface="Calibri"/>
                <a:cs typeface="Calibri"/>
                <a:sym typeface="Calibri"/>
              </a:rPr>
              <a:t>References</a:t>
            </a:r>
            <a:endParaRPr/>
          </a:p>
        </p:txBody>
      </p:sp>
      <p:sp>
        <p:nvSpPr>
          <p:cNvPr id="308" name="Google Shape;308;g73b49e9b16_4_26"/>
          <p:cNvSpPr txBox="1"/>
          <p:nvPr>
            <p:ph idx="1" type="body"/>
          </p:nvPr>
        </p:nvSpPr>
        <p:spPr>
          <a:xfrm>
            <a:off x="763587" y="1126486"/>
            <a:ext cx="10515600" cy="523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20"/>
              <a:buNone/>
            </a:pPr>
            <a:r>
              <a:t/>
            </a:r>
            <a:endParaRPr sz="1900">
              <a:solidFill>
                <a:srgbClr val="3F3F3F"/>
              </a:solidFill>
              <a:latin typeface="Calibri"/>
              <a:ea typeface="Calibri"/>
              <a:cs typeface="Calibri"/>
              <a:sym typeface="Calibri"/>
            </a:endParaRPr>
          </a:p>
          <a:p>
            <a:pPr indent="0" lvl="0" marL="0" rtl="0" algn="l">
              <a:spcBef>
                <a:spcPts val="1000"/>
              </a:spcBef>
              <a:spcAft>
                <a:spcPts val="0"/>
              </a:spcAft>
              <a:buSzPts val="1520"/>
              <a:buNone/>
            </a:pPr>
            <a:r>
              <a:rPr lang="en-US" sz="1550">
                <a:solidFill>
                  <a:srgbClr val="3F3F3F"/>
                </a:solidFill>
                <a:latin typeface="Calibri"/>
                <a:ea typeface="Calibri"/>
                <a:cs typeface="Calibri"/>
                <a:sym typeface="Calibri"/>
              </a:rPr>
              <a:t>[9]</a:t>
            </a:r>
            <a:r>
              <a:rPr i="1" lang="en-US" sz="1550">
                <a:solidFill>
                  <a:srgbClr val="3F3F3F"/>
                </a:solidFill>
                <a:latin typeface="Calibri"/>
                <a:ea typeface="Calibri"/>
                <a:cs typeface="Calibri"/>
                <a:sym typeface="Calibri"/>
              </a:rPr>
              <a:t>Major Retail Store Risks and How Best to Control Them. </a:t>
            </a:r>
            <a:r>
              <a:rPr lang="en-US" sz="1550">
                <a:solidFill>
                  <a:srgbClr val="3F3F3F"/>
                </a:solidFill>
                <a:latin typeface="Calibri"/>
                <a:ea typeface="Calibri"/>
                <a:cs typeface="Calibri"/>
                <a:sym typeface="Calibri"/>
              </a:rPr>
              <a:t>(2015, November 9). Retrieved from </a:t>
            </a:r>
            <a:r>
              <a:rPr lang="en-US" sz="1550" u="sng">
                <a:solidFill>
                  <a:schemeClr val="hlink"/>
                </a:solidFill>
                <a:latin typeface="Calibri"/>
                <a:ea typeface="Calibri"/>
                <a:cs typeface="Calibri"/>
                <a:sym typeface="Calibri"/>
              </a:rPr>
              <a:t>http://www.internalauditor.me/article/major-retail-store-risks-and-how-best-to-control-them/</a:t>
            </a:r>
            <a:endParaRPr sz="1550">
              <a:latin typeface="Calibri"/>
              <a:ea typeface="Calibri"/>
              <a:cs typeface="Calibri"/>
              <a:sym typeface="Calibri"/>
            </a:endParaRPr>
          </a:p>
          <a:p>
            <a:pPr indent="0" lvl="0" marL="0" rtl="0" algn="l">
              <a:spcBef>
                <a:spcPts val="1000"/>
              </a:spcBef>
              <a:spcAft>
                <a:spcPts val="0"/>
              </a:spcAft>
              <a:buSzPts val="1520"/>
              <a:buNone/>
            </a:pPr>
            <a:r>
              <a:rPr lang="en-US" sz="1550">
                <a:solidFill>
                  <a:srgbClr val="3F3F3F"/>
                </a:solidFill>
                <a:latin typeface="Calibri"/>
                <a:ea typeface="Calibri"/>
                <a:cs typeface="Calibri"/>
                <a:sym typeface="Calibri"/>
              </a:rPr>
              <a:t>[10] Redman, R. (2020). </a:t>
            </a:r>
            <a:r>
              <a:rPr i="1" lang="en-US" sz="1550">
                <a:solidFill>
                  <a:srgbClr val="3F3F3F"/>
                </a:solidFill>
                <a:latin typeface="Calibri"/>
                <a:ea typeface="Calibri"/>
                <a:cs typeface="Calibri"/>
                <a:sym typeface="Calibri"/>
              </a:rPr>
              <a:t>How the COVID-19 crisis is changing grocery shopping</a:t>
            </a:r>
            <a:r>
              <a:rPr lang="en-US" sz="1550">
                <a:solidFill>
                  <a:srgbClr val="3F3F3F"/>
                </a:solidFill>
                <a:latin typeface="Calibri"/>
                <a:ea typeface="Calibri"/>
                <a:cs typeface="Calibri"/>
                <a:sym typeface="Calibri"/>
              </a:rPr>
              <a:t>. Beef, Retrieved from </a:t>
            </a:r>
            <a:r>
              <a:rPr lang="en-US" sz="1550" u="sng">
                <a:solidFill>
                  <a:schemeClr val="hlink"/>
                </a:solidFill>
                <a:latin typeface="Calibri"/>
                <a:ea typeface="Calibri"/>
                <a:cs typeface="Calibri"/>
                <a:sym typeface="Calibri"/>
                <a:hlinkClick r:id="rId3"/>
              </a:rPr>
              <a:t>https://search-proquest-com.libezproxy2.syr.edu/docview/2386361147?accountid=14214</a:t>
            </a:r>
            <a:endParaRPr sz="1550">
              <a:solidFill>
                <a:srgbClr val="3F3F3F"/>
              </a:solidFill>
              <a:latin typeface="Calibri"/>
              <a:ea typeface="Calibri"/>
              <a:cs typeface="Calibri"/>
              <a:sym typeface="Calibri"/>
            </a:endParaRPr>
          </a:p>
          <a:p>
            <a:pPr indent="0" lvl="0" marL="0" rtl="0" algn="l">
              <a:spcBef>
                <a:spcPts val="1000"/>
              </a:spcBef>
              <a:spcAft>
                <a:spcPts val="0"/>
              </a:spcAft>
              <a:buSzPts val="1520"/>
              <a:buNone/>
            </a:pPr>
            <a:r>
              <a:rPr lang="en-US" sz="1550">
                <a:solidFill>
                  <a:srgbClr val="3F3F3F"/>
                </a:solidFill>
                <a:latin typeface="Calibri"/>
                <a:ea typeface="Calibri"/>
                <a:cs typeface="Calibri"/>
                <a:sym typeface="Calibri"/>
              </a:rPr>
              <a:t>[11]</a:t>
            </a:r>
            <a:r>
              <a:rPr i="1" lang="en-US" sz="1550">
                <a:solidFill>
                  <a:srgbClr val="3F3F3F"/>
                </a:solidFill>
                <a:latin typeface="Calibri"/>
                <a:ea typeface="Calibri"/>
                <a:cs typeface="Calibri"/>
                <a:sym typeface="Calibri"/>
              </a:rPr>
              <a:t> Shopkick: 76% of consumers adjusting their shopping habits due to concerns about pandemic. </a:t>
            </a:r>
            <a:r>
              <a:rPr lang="en-US" sz="1550">
                <a:solidFill>
                  <a:srgbClr val="3F3F3F"/>
                </a:solidFill>
                <a:latin typeface="Calibri"/>
                <a:ea typeface="Calibri"/>
                <a:cs typeface="Calibri"/>
                <a:sym typeface="Calibri"/>
              </a:rPr>
              <a:t>(2020, Mar 31). </a:t>
            </a:r>
            <a:r>
              <a:rPr i="1" lang="en-US" sz="1550">
                <a:solidFill>
                  <a:srgbClr val="3F3F3F"/>
                </a:solidFill>
                <a:latin typeface="Calibri"/>
                <a:ea typeface="Calibri"/>
                <a:cs typeface="Calibri"/>
                <a:sym typeface="Calibri"/>
              </a:rPr>
              <a:t>Entertainment Close - Up </a:t>
            </a:r>
            <a:r>
              <a:rPr lang="en-US" sz="1550">
                <a:solidFill>
                  <a:srgbClr val="3F3F3F"/>
                </a:solidFill>
                <a:latin typeface="Calibri"/>
                <a:ea typeface="Calibri"/>
                <a:cs typeface="Calibri"/>
                <a:sym typeface="Calibri"/>
              </a:rPr>
              <a:t>Retrieved from </a:t>
            </a:r>
            <a:r>
              <a:rPr lang="en-US" sz="1550" u="sng">
                <a:solidFill>
                  <a:schemeClr val="hlink"/>
                </a:solidFill>
                <a:latin typeface="Calibri"/>
                <a:ea typeface="Calibri"/>
                <a:cs typeface="Calibri"/>
                <a:sym typeface="Calibri"/>
              </a:rPr>
              <a:t>https://search-proquest-com.libezproxy2.syr.edu/docview/2384373384?accountid=14214</a:t>
            </a:r>
            <a:endParaRPr sz="1550">
              <a:latin typeface="Calibri"/>
              <a:ea typeface="Calibri"/>
              <a:cs typeface="Calibri"/>
              <a:sym typeface="Calibri"/>
            </a:endParaRPr>
          </a:p>
          <a:p>
            <a:pPr indent="0" lvl="0" marL="96520" rtl="0" algn="l">
              <a:spcBef>
                <a:spcPts val="1000"/>
              </a:spcBef>
              <a:spcAft>
                <a:spcPts val="0"/>
              </a:spcAft>
              <a:buSzPts val="1520"/>
              <a:buFont typeface="Arial"/>
              <a:buNone/>
            </a:pPr>
            <a:r>
              <a:rPr lang="en-US" sz="1550">
                <a:solidFill>
                  <a:srgbClr val="3F3F3F"/>
                </a:solidFill>
                <a:latin typeface="Calibri"/>
                <a:ea typeface="Calibri"/>
                <a:cs typeface="Calibri"/>
                <a:sym typeface="Calibri"/>
              </a:rPr>
              <a:t>[12]</a:t>
            </a:r>
            <a:r>
              <a:rPr i="1" lang="en-US" sz="1550">
                <a:solidFill>
                  <a:srgbClr val="3F3F3F"/>
                </a:solidFill>
                <a:latin typeface="Calibri"/>
                <a:ea typeface="Calibri"/>
                <a:cs typeface="Calibri"/>
                <a:sym typeface="Calibri"/>
              </a:rPr>
              <a:t> Business Impact Analysis worksheet.Retrieved from</a:t>
            </a:r>
            <a:br>
              <a:rPr lang="en-US" sz="1550" u="sng">
                <a:solidFill>
                  <a:schemeClr val="hlink"/>
                </a:solidFill>
                <a:latin typeface="Calibri"/>
                <a:ea typeface="Calibri"/>
                <a:cs typeface="Calibri"/>
                <a:sym typeface="Calibri"/>
              </a:rPr>
            </a:br>
            <a:r>
              <a:rPr lang="en-US" sz="1550" u="sng">
                <a:solidFill>
                  <a:schemeClr val="hlink"/>
                </a:solidFill>
                <a:latin typeface="Calibri"/>
                <a:ea typeface="Calibri"/>
                <a:cs typeface="Calibri"/>
                <a:sym typeface="Calibri"/>
                <a:hlinkClick r:id="rId4"/>
              </a:rPr>
              <a:t>https://www.fema.gov/media-library-data/1388776348838-b548b013b1cfc61fa92fc4332b615e05/Business_ImpactAnalysis_Worksheet_2014.pdf</a:t>
            </a:r>
            <a:br>
              <a:rPr lang="en-US" sz="1550">
                <a:latin typeface="Calibri"/>
                <a:ea typeface="Calibri"/>
                <a:cs typeface="Calibri"/>
                <a:sym typeface="Calibri"/>
              </a:rPr>
            </a:br>
            <a:r>
              <a:rPr lang="en-US" sz="1550">
                <a:solidFill>
                  <a:srgbClr val="3F3F3F"/>
                </a:solidFill>
                <a:latin typeface="Calibri"/>
                <a:ea typeface="Calibri"/>
                <a:cs typeface="Calibri"/>
                <a:sym typeface="Calibri"/>
              </a:rPr>
              <a:t>[13] </a:t>
            </a:r>
            <a:r>
              <a:rPr i="1" lang="en-US" sz="1550">
                <a:solidFill>
                  <a:srgbClr val="3F3F3F"/>
                </a:solidFill>
                <a:latin typeface="Calibri"/>
                <a:ea typeface="Calibri"/>
                <a:cs typeface="Calibri"/>
                <a:sym typeface="Calibri"/>
              </a:rPr>
              <a:t>Small Business Administration. Retrieved from </a:t>
            </a:r>
            <a:br>
              <a:rPr lang="en-US" sz="1550">
                <a:solidFill>
                  <a:srgbClr val="000000"/>
                </a:solidFill>
                <a:latin typeface="Calibri"/>
                <a:ea typeface="Calibri"/>
                <a:cs typeface="Calibri"/>
                <a:sym typeface="Calibri"/>
              </a:rPr>
            </a:br>
            <a:r>
              <a:rPr lang="en-US" sz="1550">
                <a:solidFill>
                  <a:srgbClr val="000000"/>
                </a:solidFill>
                <a:latin typeface="Calibri"/>
                <a:ea typeface="Calibri"/>
                <a:cs typeface="Calibri"/>
                <a:sym typeface="Calibri"/>
              </a:rPr>
              <a:t> </a:t>
            </a:r>
            <a:r>
              <a:rPr lang="en-US" sz="1550" u="sng">
                <a:solidFill>
                  <a:schemeClr val="hlink"/>
                </a:solidFill>
                <a:latin typeface="Calibri"/>
                <a:ea typeface="Calibri"/>
                <a:cs typeface="Calibri"/>
                <a:sym typeface="Calibri"/>
                <a:hlinkClick r:id="rId5"/>
              </a:rPr>
              <a:t>https://www.sba.gov/business-guide/plan-your-business/fund-your-business</a:t>
            </a:r>
            <a:endParaRPr i="1" sz="155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
          <p:cNvSpPr txBox="1"/>
          <p:nvPr>
            <p:ph type="title"/>
          </p:nvPr>
        </p:nvSpPr>
        <p:spPr>
          <a:xfrm>
            <a:off x="213783" y="37042"/>
            <a:ext cx="10515600" cy="13257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b="1" lang="en-US" sz="3000">
                <a:solidFill>
                  <a:schemeClr val="dk1"/>
                </a:solidFill>
              </a:rPr>
              <a:t>Agenda</a:t>
            </a:r>
            <a:endParaRPr b="1"/>
          </a:p>
        </p:txBody>
      </p:sp>
      <p:sp>
        <p:nvSpPr>
          <p:cNvPr id="167" name="Google Shape;167;p2"/>
          <p:cNvSpPr txBox="1"/>
          <p:nvPr>
            <p:ph idx="1" type="body"/>
          </p:nvPr>
        </p:nvSpPr>
        <p:spPr>
          <a:xfrm>
            <a:off x="1230925" y="1263600"/>
            <a:ext cx="7440900" cy="5272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1600"/>
              <a:buChar char="►"/>
            </a:pPr>
            <a:r>
              <a:rPr lang="en-US" sz="2000">
                <a:solidFill>
                  <a:srgbClr val="000000"/>
                </a:solidFill>
                <a:latin typeface="Calibri"/>
                <a:ea typeface="Calibri"/>
                <a:cs typeface="Calibri"/>
                <a:sym typeface="Calibri"/>
              </a:rPr>
              <a:t>Why a research project ?</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Research Methods and Keywords</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Introduction to the industry</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Risk assessment technique</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Top Risk with current events</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Business Contingency Plan </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Disaster Recovery Plan</a:t>
            </a:r>
            <a:endParaRPr>
              <a:solidFill>
                <a:srgbClr val="000000"/>
              </a:solidFill>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Reflection and Recommendation</a:t>
            </a:r>
            <a:endParaRPr sz="2000">
              <a:solidFill>
                <a:srgbClr val="000000"/>
              </a:solidFill>
              <a:latin typeface="Calibri"/>
              <a:ea typeface="Calibri"/>
              <a:cs typeface="Calibri"/>
              <a:sym typeface="Calibri"/>
            </a:endParaRPr>
          </a:p>
          <a:p>
            <a:pPr indent="-342900" lvl="0" marL="342900" rtl="0" algn="l">
              <a:lnSpc>
                <a:spcPct val="90000"/>
              </a:lnSpc>
              <a:spcBef>
                <a:spcPts val="1000"/>
              </a:spcBef>
              <a:spcAft>
                <a:spcPts val="0"/>
              </a:spcAft>
              <a:buClr>
                <a:srgbClr val="000000"/>
              </a:buClr>
              <a:buSzPts val="1600"/>
              <a:buChar char="►"/>
            </a:pPr>
            <a:r>
              <a:rPr lang="en-US" sz="2000">
                <a:solidFill>
                  <a:srgbClr val="000000"/>
                </a:solidFill>
                <a:latin typeface="Calibri"/>
                <a:ea typeface="Calibri"/>
                <a:cs typeface="Calibri"/>
                <a:sym typeface="Calibri"/>
              </a:rPr>
              <a:t>Lessons Learned</a:t>
            </a:r>
            <a:endParaRPr sz="2000">
              <a:solidFill>
                <a:srgbClr val="000000"/>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sz="2000">
              <a:solidFill>
                <a:srgbClr val="000000"/>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a:p>
          <a:p>
            <a:pPr indent="0" lvl="0" marL="0" rtl="0" algn="l">
              <a:lnSpc>
                <a:spcPct val="90000"/>
              </a:lnSpc>
              <a:spcBef>
                <a:spcPts val="1000"/>
              </a:spcBef>
              <a:spcAft>
                <a:spcPts val="0"/>
              </a:spcAft>
              <a:buSzPts val="1600"/>
              <a:buNone/>
            </a:pPr>
            <a:r>
              <a:t/>
            </a:r>
            <a:endParaRPr sz="2000">
              <a:latin typeface="Calibri"/>
              <a:ea typeface="Calibri"/>
              <a:cs typeface="Calibri"/>
              <a:sym typeface="Calibri"/>
            </a:endParaRPr>
          </a:p>
          <a:p>
            <a:pPr indent="-241300" lvl="0" marL="342900" rtl="0" algn="l">
              <a:lnSpc>
                <a:spcPct val="90000"/>
              </a:lnSpc>
              <a:spcBef>
                <a:spcPts val="1000"/>
              </a:spcBef>
              <a:spcAft>
                <a:spcPts val="0"/>
              </a:spcAft>
              <a:buSzPts val="1600"/>
              <a:buNone/>
            </a:pPr>
            <a:r>
              <a:t/>
            </a:r>
            <a:endParaRPr sz="2000">
              <a:latin typeface="Calibri"/>
              <a:ea typeface="Calibri"/>
              <a:cs typeface="Calibri"/>
              <a:sym typeface="Calibri"/>
            </a:endParaRPr>
          </a:p>
          <a:p>
            <a:pPr indent="-241300" lvl="0" marL="342900" rtl="0" algn="l">
              <a:lnSpc>
                <a:spcPct val="90000"/>
              </a:lnSpc>
              <a:spcBef>
                <a:spcPts val="1000"/>
              </a:spcBef>
              <a:spcAft>
                <a:spcPts val="0"/>
              </a:spcAft>
              <a:buSzPts val="160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4"/>
          <p:cNvSpPr txBox="1"/>
          <p:nvPr>
            <p:ph type="title"/>
          </p:nvPr>
        </p:nvSpPr>
        <p:spPr>
          <a:xfrm>
            <a:off x="677334" y="609600"/>
            <a:ext cx="8596668" cy="83905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b="1" lang="en-US"/>
              <a:t>Research Methods</a:t>
            </a:r>
            <a:endParaRPr b="1"/>
          </a:p>
        </p:txBody>
      </p:sp>
      <p:sp>
        <p:nvSpPr>
          <p:cNvPr id="173" name="Google Shape;173;p4"/>
          <p:cNvSpPr txBox="1"/>
          <p:nvPr>
            <p:ph idx="1" type="body"/>
          </p:nvPr>
        </p:nvSpPr>
        <p:spPr>
          <a:xfrm>
            <a:off x="677324" y="1787700"/>
            <a:ext cx="4534200" cy="4253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920"/>
              <a:buNone/>
            </a:pPr>
            <a:r>
              <a:rPr b="1" lang="en-US" sz="2400">
                <a:solidFill>
                  <a:srgbClr val="000000"/>
                </a:solidFill>
                <a:latin typeface="Calibri"/>
                <a:ea typeface="Calibri"/>
                <a:cs typeface="Calibri"/>
                <a:sym typeface="Calibri"/>
              </a:rPr>
              <a:t>Archival Research using SU Subscription Databases</a:t>
            </a:r>
            <a:endParaRPr>
              <a:solidFill>
                <a:srgbClr val="000000"/>
              </a:solidFill>
            </a:endParaRPr>
          </a:p>
          <a:p>
            <a:pPr indent="-342900" lvl="0" marL="3429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ABI/INFORM Collective</a:t>
            </a:r>
            <a:endParaRPr>
              <a:solidFill>
                <a:srgbClr val="000000"/>
              </a:solidFill>
            </a:endParaRPr>
          </a:p>
          <a:p>
            <a:pPr indent="-342900" lvl="0" marL="3429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Academic OneFile</a:t>
            </a:r>
            <a:endParaRPr>
              <a:solidFill>
                <a:srgbClr val="000000"/>
              </a:solidFill>
            </a:endParaRPr>
          </a:p>
          <a:p>
            <a:pPr indent="-342900" lvl="0" marL="3429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Access World News</a:t>
            </a:r>
            <a:endParaRPr>
              <a:solidFill>
                <a:srgbClr val="000000"/>
              </a:solidFill>
            </a:endParaRPr>
          </a:p>
          <a:p>
            <a:pPr indent="-342900" lvl="0" marL="3429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Access Science</a:t>
            </a:r>
            <a:endParaRPr>
              <a:solidFill>
                <a:srgbClr val="000000"/>
              </a:solidFill>
            </a:endParaRPr>
          </a:p>
          <a:p>
            <a:pPr indent="-342900" lvl="0" marL="3429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IBIS reports</a:t>
            </a:r>
            <a:endParaRPr>
              <a:solidFill>
                <a:srgbClr val="000000"/>
              </a:solidFill>
            </a:endParaRPr>
          </a:p>
        </p:txBody>
      </p:sp>
      <p:sp>
        <p:nvSpPr>
          <p:cNvPr id="174" name="Google Shape;174;p4"/>
          <p:cNvSpPr txBox="1"/>
          <p:nvPr>
            <p:ph idx="2" type="body"/>
          </p:nvPr>
        </p:nvSpPr>
        <p:spPr>
          <a:xfrm>
            <a:off x="6022597" y="1787703"/>
            <a:ext cx="4660800" cy="44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920"/>
              <a:buNone/>
            </a:pPr>
            <a:r>
              <a:rPr b="1" lang="en-US" sz="2400">
                <a:solidFill>
                  <a:srgbClr val="000000"/>
                </a:solidFill>
                <a:latin typeface="Calibri"/>
                <a:ea typeface="Calibri"/>
                <a:cs typeface="Calibri"/>
                <a:sym typeface="Calibri"/>
              </a:rPr>
              <a:t>Key Words</a:t>
            </a:r>
            <a:endParaRPr>
              <a:solidFill>
                <a:srgbClr val="000000"/>
              </a:solidFill>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Grocery store(s)</a:t>
            </a:r>
            <a:endParaRPr>
              <a:solidFill>
                <a:srgbClr val="000000"/>
              </a:solidFill>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Grocery store risk governance</a:t>
            </a:r>
            <a:endParaRPr sz="1600">
              <a:solidFill>
                <a:srgbClr val="000000"/>
              </a:solidFill>
              <a:latin typeface="Calibri"/>
              <a:ea typeface="Calibri"/>
              <a:cs typeface="Calibri"/>
              <a:sym typeface="Calibri"/>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"grocery store" (risk AND (governance  OR management OR recovery))</a:t>
            </a:r>
            <a:endParaRPr sz="1600">
              <a:solidFill>
                <a:srgbClr val="000000"/>
              </a:solidFill>
              <a:latin typeface="Calibri"/>
              <a:ea typeface="Calibri"/>
              <a:cs typeface="Calibri"/>
              <a:sym typeface="Calibri"/>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"grocery store" coronavirus</a:t>
            </a:r>
            <a:endParaRPr sz="1600">
              <a:solidFill>
                <a:srgbClr val="000000"/>
              </a:solidFill>
              <a:latin typeface="Calibri"/>
              <a:ea typeface="Calibri"/>
              <a:cs typeface="Calibri"/>
              <a:sym typeface="Calibri"/>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Vendor Management Inventory</a:t>
            </a:r>
            <a:endParaRPr>
              <a:solidFill>
                <a:srgbClr val="000000"/>
              </a:solidFill>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Warehouse Management</a:t>
            </a:r>
            <a:endParaRPr>
              <a:solidFill>
                <a:srgbClr val="000000"/>
              </a:solidFill>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Crisis-contingent resources </a:t>
            </a:r>
            <a:endParaRPr sz="1600">
              <a:solidFill>
                <a:srgbClr val="000000"/>
              </a:solidFill>
              <a:latin typeface="Calibri"/>
              <a:ea typeface="Calibri"/>
              <a:cs typeface="Calibri"/>
              <a:sym typeface="Calibri"/>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FEMA</a:t>
            </a:r>
            <a:endParaRPr>
              <a:solidFill>
                <a:srgbClr val="000000"/>
              </a:solidFill>
            </a:endParaRPr>
          </a:p>
          <a:p>
            <a:pPr indent="-457200" lvl="0" marL="457200" rtl="0" algn="l">
              <a:lnSpc>
                <a:spcPct val="100000"/>
              </a:lnSpc>
              <a:spcBef>
                <a:spcPts val="1000"/>
              </a:spcBef>
              <a:spcAft>
                <a:spcPts val="0"/>
              </a:spcAft>
              <a:buClr>
                <a:srgbClr val="000000"/>
              </a:buClr>
              <a:buSzPts val="1280"/>
              <a:buChar char="►"/>
            </a:pPr>
            <a:r>
              <a:rPr lang="en-US" sz="1600">
                <a:solidFill>
                  <a:srgbClr val="000000"/>
                </a:solidFill>
                <a:latin typeface="Calibri"/>
                <a:ea typeface="Calibri"/>
                <a:cs typeface="Calibri"/>
                <a:sym typeface="Calibri"/>
              </a:rPr>
              <a:t>Supermarket industry</a:t>
            </a:r>
            <a:endParaRPr>
              <a:solidFill>
                <a:srgbClr val="000000"/>
              </a:solidFill>
            </a:endParaRPr>
          </a:p>
          <a:p>
            <a:pPr indent="-457200" lvl="0" marL="457200" rtl="0" algn="l">
              <a:lnSpc>
                <a:spcPct val="100000"/>
              </a:lnSpc>
              <a:spcBef>
                <a:spcPts val="1000"/>
              </a:spcBef>
              <a:spcAft>
                <a:spcPts val="0"/>
              </a:spcAft>
              <a:buClr>
                <a:srgbClr val="000000"/>
              </a:buClr>
              <a:buSzPts val="1440"/>
              <a:buChar char="►"/>
            </a:pPr>
            <a:r>
              <a:rPr lang="en-US">
                <a:solidFill>
                  <a:srgbClr val="000000"/>
                </a:solidFill>
                <a:latin typeface="Calibri"/>
                <a:ea typeface="Calibri"/>
                <a:cs typeface="Calibri"/>
                <a:sym typeface="Calibri"/>
              </a:rPr>
              <a:t>Supermarket risk analytics</a:t>
            </a:r>
            <a:endParaRPr>
              <a:solidFill>
                <a:srgbClr val="000000"/>
              </a:solidFill>
            </a:endParaRPr>
          </a:p>
        </p:txBody>
      </p:sp>
      <p:pic>
        <p:nvPicPr>
          <p:cNvPr id="175" name="Google Shape;175;p4"/>
          <p:cNvPicPr preferRelativeResize="0"/>
          <p:nvPr/>
        </p:nvPicPr>
        <p:blipFill rotWithShape="1">
          <a:blip r:embed="rId3">
            <a:alphaModFix/>
          </a:blip>
          <a:srcRect b="0" l="0" r="0" t="0"/>
          <a:stretch/>
        </p:blipFill>
        <p:spPr>
          <a:xfrm>
            <a:off x="2288451" y="4465400"/>
            <a:ext cx="3324974" cy="1783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5"/>
          <p:cNvSpPr txBox="1"/>
          <p:nvPr>
            <p:ph type="title"/>
          </p:nvPr>
        </p:nvSpPr>
        <p:spPr>
          <a:xfrm>
            <a:off x="3336415" y="270985"/>
            <a:ext cx="5519170" cy="1139139"/>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4200"/>
              <a:buFont typeface="Calibri"/>
              <a:buNone/>
            </a:pPr>
            <a:r>
              <a:rPr b="1" lang="en-US">
                <a:latin typeface="Calibri"/>
                <a:ea typeface="Calibri"/>
                <a:cs typeface="Calibri"/>
                <a:sym typeface="Calibri"/>
              </a:rPr>
              <a:t>Introduction to the</a:t>
            </a:r>
            <a:r>
              <a:rPr b="1" lang="en-US"/>
              <a:t> </a:t>
            </a:r>
            <a:r>
              <a:rPr b="1" lang="en-US">
                <a:latin typeface="Calibri"/>
                <a:ea typeface="Calibri"/>
                <a:cs typeface="Calibri"/>
                <a:sym typeface="Calibri"/>
              </a:rPr>
              <a:t>Industry</a:t>
            </a:r>
            <a:endParaRPr/>
          </a:p>
        </p:txBody>
      </p:sp>
      <p:sp>
        <p:nvSpPr>
          <p:cNvPr id="182" name="Google Shape;182;p5"/>
          <p:cNvSpPr txBox="1"/>
          <p:nvPr>
            <p:ph idx="1" type="body"/>
          </p:nvPr>
        </p:nvSpPr>
        <p:spPr>
          <a:xfrm>
            <a:off x="840920" y="1688971"/>
            <a:ext cx="4147459" cy="421380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SzPts val="1440"/>
              <a:buNone/>
            </a:pPr>
            <a:r>
              <a:rPr b="1" lang="en-US" sz="2400">
                <a:solidFill>
                  <a:schemeClr val="dk1"/>
                </a:solidFill>
                <a:latin typeface="Calibri"/>
                <a:ea typeface="Calibri"/>
                <a:cs typeface="Calibri"/>
                <a:sym typeface="Calibri"/>
              </a:rPr>
              <a:t>Facts about the Industry:</a:t>
            </a:r>
            <a:r>
              <a:rPr b="1" lang="en-US" sz="2400">
                <a:latin typeface="Calibri"/>
                <a:ea typeface="Calibri"/>
                <a:cs typeface="Calibri"/>
                <a:sym typeface="Calibri"/>
              </a:rPr>
              <a:t>-</a:t>
            </a:r>
            <a:endParaRPr sz="1400"/>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Employees 4.8 million people</a:t>
            </a:r>
            <a:r>
              <a:rPr lang="en-US" sz="2000">
                <a:latin typeface="Calibri"/>
                <a:ea typeface="Calibri"/>
                <a:cs typeface="Calibri"/>
                <a:sym typeface="Calibri"/>
              </a:rPr>
              <a:t> </a:t>
            </a:r>
            <a:r>
              <a:rPr lang="en-US" sz="2000" u="sng">
                <a:solidFill>
                  <a:schemeClr val="hlink"/>
                </a:solidFill>
                <a:latin typeface="Calibri"/>
                <a:ea typeface="Calibri"/>
                <a:cs typeface="Calibri"/>
                <a:sym typeface="Calibri"/>
                <a:hlinkClick r:id="rId3"/>
              </a:rPr>
              <a:t>[2]</a:t>
            </a:r>
            <a:endParaRPr sz="2000">
              <a:latin typeface="Calibri"/>
              <a:ea typeface="Calibri"/>
              <a:cs typeface="Calibri"/>
              <a:sym typeface="Calibri"/>
            </a:endParaRPr>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38,307 number of super markets</a:t>
            </a:r>
            <a:r>
              <a:rPr lang="en-US" sz="2000">
                <a:latin typeface="Calibri"/>
                <a:ea typeface="Calibri"/>
                <a:cs typeface="Calibri"/>
                <a:sym typeface="Calibri"/>
              </a:rPr>
              <a:t> </a:t>
            </a:r>
            <a:r>
              <a:rPr lang="en-US" sz="2000" u="sng">
                <a:solidFill>
                  <a:schemeClr val="hlink"/>
                </a:solidFill>
                <a:latin typeface="Calibri"/>
                <a:ea typeface="Calibri"/>
                <a:cs typeface="Calibri"/>
                <a:sym typeface="Calibri"/>
                <a:hlinkClick r:id="rId4"/>
              </a:rPr>
              <a:t>[3]</a:t>
            </a:r>
            <a:endParaRPr sz="2000">
              <a:latin typeface="Calibri"/>
              <a:ea typeface="Calibri"/>
              <a:cs typeface="Calibri"/>
              <a:sym typeface="Calibri"/>
            </a:endParaRPr>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Known by many names</a:t>
            </a:r>
            <a:endParaRPr/>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NAICS Code- 445110</a:t>
            </a:r>
            <a:endParaRPr/>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Top 5 companies occupy 60% market share</a:t>
            </a:r>
            <a:r>
              <a:rPr lang="en-US" sz="2000">
                <a:latin typeface="Calibri"/>
                <a:ea typeface="Calibri"/>
                <a:cs typeface="Calibri"/>
                <a:sym typeface="Calibri"/>
              </a:rPr>
              <a:t> </a:t>
            </a:r>
            <a:r>
              <a:rPr lang="en-US" sz="2000" u="sng">
                <a:solidFill>
                  <a:schemeClr val="hlink"/>
                </a:solidFill>
                <a:latin typeface="Calibri"/>
                <a:ea typeface="Calibri"/>
                <a:cs typeface="Calibri"/>
                <a:sym typeface="Calibri"/>
                <a:hlinkClick r:id="rId5"/>
              </a:rPr>
              <a:t>[4]</a:t>
            </a:r>
            <a:endParaRPr sz="2000">
              <a:latin typeface="Calibri"/>
              <a:ea typeface="Calibri"/>
              <a:cs typeface="Calibri"/>
              <a:sym typeface="Calibri"/>
            </a:endParaRPr>
          </a:p>
          <a:p>
            <a:pPr indent="-285750" lvl="0" marL="285750" rtl="0" algn="just">
              <a:lnSpc>
                <a:spcPct val="100000"/>
              </a:lnSpc>
              <a:spcBef>
                <a:spcPts val="1000"/>
              </a:spcBef>
              <a:spcAft>
                <a:spcPts val="0"/>
              </a:spcAft>
              <a:buClr>
                <a:srgbClr val="000000"/>
              </a:buClr>
              <a:buSzPts val="1440"/>
              <a:buChar char="►"/>
            </a:pPr>
            <a:r>
              <a:rPr lang="en-US" sz="2000">
                <a:solidFill>
                  <a:schemeClr val="dk1"/>
                </a:solidFill>
                <a:latin typeface="Calibri"/>
                <a:ea typeface="Calibri"/>
                <a:cs typeface="Calibri"/>
                <a:sym typeface="Calibri"/>
              </a:rPr>
              <a:t>Essential difference between Supermarket and small Grocery stores is their ERM structure.</a:t>
            </a:r>
            <a:endParaRPr/>
          </a:p>
          <a:p>
            <a:pPr indent="-194310" lvl="0" marL="285750" rtl="0" algn="just">
              <a:lnSpc>
                <a:spcPct val="100000"/>
              </a:lnSpc>
              <a:spcBef>
                <a:spcPts val="1000"/>
              </a:spcBef>
              <a:spcAft>
                <a:spcPts val="0"/>
              </a:spcAft>
              <a:buSzPts val="1440"/>
              <a:buNone/>
            </a:pPr>
            <a:r>
              <a:t/>
            </a:r>
            <a:endParaRPr sz="2000">
              <a:latin typeface="Calibri"/>
              <a:ea typeface="Calibri"/>
              <a:cs typeface="Calibri"/>
              <a:sym typeface="Calibri"/>
            </a:endParaRPr>
          </a:p>
          <a:p>
            <a:pPr indent="-194310" lvl="0" marL="285750" rtl="0" algn="just">
              <a:lnSpc>
                <a:spcPct val="100000"/>
              </a:lnSpc>
              <a:spcBef>
                <a:spcPts val="1000"/>
              </a:spcBef>
              <a:spcAft>
                <a:spcPts val="0"/>
              </a:spcAft>
              <a:buSzPts val="1440"/>
              <a:buNone/>
            </a:pPr>
            <a:r>
              <a:t/>
            </a:r>
            <a:endParaRPr sz="2000">
              <a:latin typeface="Calibri"/>
              <a:ea typeface="Calibri"/>
              <a:cs typeface="Calibri"/>
              <a:sym typeface="Calibri"/>
            </a:endParaRPr>
          </a:p>
        </p:txBody>
      </p:sp>
      <p:sp>
        <p:nvSpPr>
          <p:cNvPr id="183" name="Google Shape;183;p5"/>
          <p:cNvSpPr txBox="1"/>
          <p:nvPr/>
        </p:nvSpPr>
        <p:spPr>
          <a:xfrm>
            <a:off x="5476173" y="1688971"/>
            <a:ext cx="5047592" cy="4594078"/>
          </a:xfrm>
          <a:prstGeom prst="rect">
            <a:avLst/>
          </a:prstGeom>
          <a:noFill/>
          <a:ln>
            <a:noFill/>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1" i="0" lang="en-US" sz="2400" u="none" cap="none" strike="noStrike">
                <a:solidFill>
                  <a:schemeClr val="dk1"/>
                </a:solidFill>
                <a:latin typeface="Calibri"/>
                <a:ea typeface="Calibri"/>
                <a:cs typeface="Calibri"/>
                <a:sym typeface="Calibri"/>
              </a:rPr>
              <a:t>History &amp; Evolution of the Industry</a:t>
            </a:r>
            <a:endParaRPr sz="1000"/>
          </a:p>
          <a:p>
            <a:pPr indent="-285750" lvl="0" marL="285750" marR="0" rtl="0" algn="just">
              <a:lnSpc>
                <a:spcPct val="100000"/>
              </a:lnSpc>
              <a:spcBef>
                <a:spcPts val="1000"/>
              </a:spcBef>
              <a:spcAft>
                <a:spcPts val="0"/>
              </a:spcAft>
              <a:buClr>
                <a:srgbClr val="000000"/>
              </a:buClr>
              <a:buSzPts val="1440"/>
              <a:buFont typeface="Noto Sans Symbols"/>
              <a:buChar char="►"/>
            </a:pPr>
            <a:r>
              <a:rPr b="0" i="0" lang="en-US" sz="2000" u="none" cap="none" strike="noStrike">
                <a:solidFill>
                  <a:schemeClr val="dk1"/>
                </a:solidFill>
                <a:latin typeface="Calibri"/>
                <a:ea typeface="Calibri"/>
                <a:cs typeface="Calibri"/>
                <a:sym typeface="Calibri"/>
              </a:rPr>
              <a:t>19th Century- Streets would be lined with “greengrocers” (for produce), dairy shops, butchers, fishmongers and grocers that exclusively sold dry, packaged goods like canned food</a:t>
            </a:r>
            <a:endParaRPr/>
          </a:p>
          <a:p>
            <a:pPr indent="-285750" lvl="0" marL="285750" marR="0" rtl="0" algn="just">
              <a:lnSpc>
                <a:spcPct val="100000"/>
              </a:lnSpc>
              <a:spcBef>
                <a:spcPts val="1000"/>
              </a:spcBef>
              <a:spcAft>
                <a:spcPts val="0"/>
              </a:spcAft>
              <a:buClr>
                <a:srgbClr val="000000"/>
              </a:buClr>
              <a:buSzPts val="1440"/>
              <a:buFont typeface="Noto Sans Symbols"/>
              <a:buChar char="►"/>
            </a:pPr>
            <a:r>
              <a:rPr b="0" i="0" lang="en-US" sz="2000" u="none" cap="none" strike="noStrike">
                <a:solidFill>
                  <a:schemeClr val="dk1"/>
                </a:solidFill>
                <a:latin typeface="Calibri"/>
                <a:ea typeface="Calibri"/>
                <a:cs typeface="Calibri"/>
                <a:sym typeface="Calibri"/>
              </a:rPr>
              <a:t>1916- First ever self-service grocery store 'Piggly Wiggly' introduced by Clarance Saunders</a:t>
            </a:r>
            <a:endParaRPr/>
          </a:p>
          <a:p>
            <a:pPr indent="-285750" lvl="0" marL="285750" marR="0" rtl="0" algn="just">
              <a:lnSpc>
                <a:spcPct val="100000"/>
              </a:lnSpc>
              <a:spcBef>
                <a:spcPts val="1000"/>
              </a:spcBef>
              <a:spcAft>
                <a:spcPts val="0"/>
              </a:spcAft>
              <a:buSzPts val="1440"/>
              <a:buFont typeface="Noto Sans Symbols"/>
              <a:buChar char="►"/>
            </a:pPr>
            <a:r>
              <a:rPr b="0" i="0" lang="en-US" sz="2000" u="none" cap="none" strike="noStrike">
                <a:solidFill>
                  <a:schemeClr val="dk1"/>
                </a:solidFill>
                <a:latin typeface="Calibri"/>
                <a:ea typeface="Calibri"/>
                <a:cs typeface="Calibri"/>
                <a:sym typeface="Calibri"/>
              </a:rPr>
              <a:t>1950's- Golden age of supermarkets in USA. </a:t>
            </a:r>
            <a:endParaRPr/>
          </a:p>
          <a:p>
            <a:pPr indent="-285750" lvl="0" marL="285750" marR="0" rtl="0" algn="just">
              <a:lnSpc>
                <a:spcPct val="100000"/>
              </a:lnSpc>
              <a:spcBef>
                <a:spcPts val="1000"/>
              </a:spcBef>
              <a:spcAft>
                <a:spcPts val="0"/>
              </a:spcAft>
              <a:buSzPts val="1440"/>
              <a:buFont typeface="Noto Sans Symbols"/>
              <a:buChar char="►"/>
            </a:pPr>
            <a:r>
              <a:rPr b="0" i="0" lang="en-US" sz="2000" u="none" cap="none" strike="noStrike">
                <a:solidFill>
                  <a:schemeClr val="dk1"/>
                </a:solidFill>
                <a:latin typeface="Calibri"/>
                <a:ea typeface="Calibri"/>
                <a:cs typeface="Calibri"/>
                <a:sym typeface="Calibri"/>
              </a:rPr>
              <a:t>1962- First Walmart opened in Arkansas </a:t>
            </a:r>
            <a:r>
              <a:rPr lang="en-US" sz="2000" u="sng">
                <a:solidFill>
                  <a:schemeClr val="hlink"/>
                </a:solidFill>
                <a:latin typeface="Calibri"/>
                <a:ea typeface="Calibri"/>
                <a:cs typeface="Calibri"/>
                <a:sym typeface="Calibri"/>
                <a:hlinkClick action="ppaction://hlinksldjump" r:id="rId6"/>
              </a:rPr>
              <a:t>[5]</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40"/>
          <p:cNvPicPr preferRelativeResize="0"/>
          <p:nvPr/>
        </p:nvPicPr>
        <p:blipFill rotWithShape="1">
          <a:blip r:embed="rId3">
            <a:alphaModFix/>
          </a:blip>
          <a:srcRect b="0" l="0" r="0" t="0"/>
          <a:stretch/>
        </p:blipFill>
        <p:spPr>
          <a:xfrm>
            <a:off x="722245" y="1402608"/>
            <a:ext cx="3710605" cy="3839868"/>
          </a:xfrm>
          <a:prstGeom prst="rect">
            <a:avLst/>
          </a:prstGeom>
          <a:noFill/>
          <a:ln>
            <a:noFill/>
          </a:ln>
        </p:spPr>
      </p:pic>
      <p:sp>
        <p:nvSpPr>
          <p:cNvPr id="190" name="Google Shape;190;p40"/>
          <p:cNvSpPr txBox="1"/>
          <p:nvPr/>
        </p:nvSpPr>
        <p:spPr>
          <a:xfrm>
            <a:off x="3662567" y="12652"/>
            <a:ext cx="5635487"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Calibri"/>
                <a:ea typeface="Calibri"/>
                <a:cs typeface="Calibri"/>
                <a:sym typeface="Calibri"/>
              </a:rPr>
              <a:t>How does a Supermarket Industry functions?</a:t>
            </a:r>
            <a:endParaRPr b="1" sz="1000"/>
          </a:p>
        </p:txBody>
      </p:sp>
      <p:sp>
        <p:nvSpPr>
          <p:cNvPr id="191" name="Google Shape;191;p40"/>
          <p:cNvSpPr txBox="1"/>
          <p:nvPr/>
        </p:nvSpPr>
        <p:spPr>
          <a:xfrm flipH="1">
            <a:off x="5072225" y="1402598"/>
            <a:ext cx="2047500" cy="308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Buying Functions</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Finding Suppliers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Placing Orders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Stocking goods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Taking inventory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Viewing showrooms</a:t>
            </a:r>
            <a:endParaRPr/>
          </a:p>
        </p:txBody>
      </p:sp>
      <p:sp>
        <p:nvSpPr>
          <p:cNvPr id="192" name="Google Shape;192;p40"/>
          <p:cNvSpPr txBox="1"/>
          <p:nvPr/>
        </p:nvSpPr>
        <p:spPr>
          <a:xfrm>
            <a:off x="7250594" y="1402608"/>
            <a:ext cx="204746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Selling Function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Maintaining a clean store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Pricing of goods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Selling of goods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Advertising for the goods</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
        <p:nvSpPr>
          <p:cNvPr id="193" name="Google Shape;193;p40"/>
          <p:cNvSpPr txBox="1"/>
          <p:nvPr/>
        </p:nvSpPr>
        <p:spPr>
          <a:xfrm>
            <a:off x="9422295" y="1402608"/>
            <a:ext cx="204746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Controlling Function</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400">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Cashiering</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Keeping records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Paying Bills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Security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Bank deposits</a:t>
            </a:r>
            <a:endParaRPr/>
          </a:p>
        </p:txBody>
      </p:sp>
      <p:sp>
        <p:nvSpPr>
          <p:cNvPr id="194" name="Google Shape;194;p40"/>
          <p:cNvSpPr txBox="1"/>
          <p:nvPr/>
        </p:nvSpPr>
        <p:spPr>
          <a:xfrm>
            <a:off x="2844731" y="6063045"/>
            <a:ext cx="624026"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rebuchet MS"/>
                <a:ea typeface="Trebuchet MS"/>
                <a:cs typeface="Trebuchet MS"/>
                <a:sym typeface="Trebuchet MS"/>
                <a:hlinkClick action="ppaction://hlinksldjump" r:id="rId4"/>
              </a:rPr>
              <a:t>[8]</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01" name="Google Shape;201;p10"/>
          <p:cNvSpPr txBox="1"/>
          <p:nvPr>
            <p:ph type="title"/>
          </p:nvPr>
        </p:nvSpPr>
        <p:spPr>
          <a:xfrm>
            <a:off x="1330627" y="162828"/>
            <a:ext cx="10197494" cy="52297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700"/>
              <a:buFont typeface="Calibri"/>
              <a:buNone/>
            </a:pPr>
            <a:r>
              <a:rPr b="1" lang="en-US" sz="2700">
                <a:solidFill>
                  <a:schemeClr val="dk1"/>
                </a:solidFill>
              </a:rPr>
              <a:t>Heat map for identified risks</a:t>
            </a:r>
            <a:endParaRPr b="1"/>
          </a:p>
        </p:txBody>
      </p:sp>
      <p:sp>
        <p:nvSpPr>
          <p:cNvPr id="202" name="Google Shape;202;p10"/>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p:nvPr/>
        </p:nvSpPr>
        <p:spPr>
          <a:xfrm flipH="1">
            <a:off x="11743267"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4" name="Google Shape;204;p10"/>
          <p:cNvGraphicFramePr/>
          <p:nvPr/>
        </p:nvGraphicFramePr>
        <p:xfrm>
          <a:off x="1349457" y="947738"/>
          <a:ext cx="3000000" cy="3000000"/>
        </p:xfrm>
        <a:graphic>
          <a:graphicData uri="http://schemas.openxmlformats.org/drawingml/2006/table">
            <a:tbl>
              <a:tblPr>
                <a:noFill/>
                <a:tableStyleId>{4C2EACCC-6E78-4CEF-8751-94C73F2C58FD}</a:tableStyleId>
              </a:tblPr>
              <a:tblGrid>
                <a:gridCol w="1505375"/>
                <a:gridCol w="1278250"/>
                <a:gridCol w="1542300"/>
                <a:gridCol w="1980325"/>
                <a:gridCol w="2042400"/>
                <a:gridCol w="1538300"/>
              </a:tblGrid>
              <a:tr h="12724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Fatal</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Pandemic</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Failure to comply with laws and regulations</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Supply chain failure</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r>
              <a:tr h="6688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Severe</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Accidents</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Improper storage of goods</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r>
              <a:tr h="6688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Major</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Intense competition</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Online shopping</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r>
              <a:tr h="3670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Significant</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Indirect Theft</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r>
              <a:tr h="3670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Moderate</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7278"/>
                    </a:solidFill>
                  </a:tcPr>
                </a:tc>
              </a:tr>
              <a:tr h="6688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Minor</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CB5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Reputation risks</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CB5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Decline in customer spending</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Perishable food wastage</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B084"/>
                    </a:solidFill>
                  </a:tcPr>
                </a:tc>
              </a:tr>
              <a:tr h="36702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Insignificant</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CB5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CB5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Direct theft</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0CB5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6E0B4"/>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a:t>
                      </a:r>
                      <a:endParaRPr b="0" i="0" sz="2000" u="none" cap="none" strike="noStrike">
                        <a:latin typeface="Arial"/>
                        <a:ea typeface="Arial"/>
                        <a:cs typeface="Arial"/>
                        <a:sym typeface="Arial"/>
                      </a:endParaRPr>
                    </a:p>
                  </a:txBody>
                  <a:tcPr marT="10550" marB="0" marR="75950" marL="759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582600">
                <a:tc>
                  <a:txBody>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latin typeface="Arial"/>
                        <a:ea typeface="Arial"/>
                        <a:cs typeface="Arial"/>
                        <a:sym typeface="Arial"/>
                      </a:endParaRPr>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Almost never</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Rarely</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Sometimes</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Often</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Always/very frequent</a:t>
                      </a:r>
                      <a:endParaRPr sz="1400" u="none" cap="none" strike="noStrike"/>
                    </a:p>
                  </a:txBody>
                  <a:tcPr marT="10550" marB="0" marR="75950" marL="75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205" name="Google Shape;205;p10"/>
          <p:cNvCxnSpPr/>
          <p:nvPr/>
        </p:nvCxnSpPr>
        <p:spPr>
          <a:xfrm>
            <a:off x="5729288" y="6257925"/>
            <a:ext cx="4529137" cy="0"/>
          </a:xfrm>
          <a:prstGeom prst="straightConnector1">
            <a:avLst/>
          </a:prstGeom>
          <a:noFill/>
          <a:ln cap="rnd" cmpd="sng" w="12700">
            <a:solidFill>
              <a:schemeClr val="dk1"/>
            </a:solidFill>
            <a:prstDash val="solid"/>
            <a:round/>
            <a:headEnd len="sm" w="sm" type="none"/>
            <a:tailEnd len="med" w="med" type="triangle"/>
          </a:ln>
        </p:spPr>
      </p:cxnSp>
      <p:sp>
        <p:nvSpPr>
          <p:cNvPr id="206" name="Google Shape;206;p10"/>
          <p:cNvSpPr txBox="1"/>
          <p:nvPr/>
        </p:nvSpPr>
        <p:spPr>
          <a:xfrm>
            <a:off x="7429500" y="6415088"/>
            <a:ext cx="125867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Frequency</a:t>
            </a:r>
            <a:endParaRPr b="0" i="0" sz="1400" u="none" cap="none" strike="noStrike">
              <a:solidFill>
                <a:srgbClr val="000000"/>
              </a:solidFill>
              <a:latin typeface="Arial"/>
              <a:ea typeface="Arial"/>
              <a:cs typeface="Arial"/>
              <a:sym typeface="Arial"/>
            </a:endParaRPr>
          </a:p>
        </p:txBody>
      </p:sp>
      <p:cxnSp>
        <p:nvCxnSpPr>
          <p:cNvPr id="207" name="Google Shape;207;p10"/>
          <p:cNvCxnSpPr/>
          <p:nvPr/>
        </p:nvCxnSpPr>
        <p:spPr>
          <a:xfrm rot="10800000">
            <a:off x="1171575" y="2114550"/>
            <a:ext cx="0" cy="2886075"/>
          </a:xfrm>
          <a:prstGeom prst="straightConnector1">
            <a:avLst/>
          </a:prstGeom>
          <a:noFill/>
          <a:ln cap="rnd" cmpd="sng" w="12700">
            <a:solidFill>
              <a:schemeClr val="dk1"/>
            </a:solidFill>
            <a:prstDash val="solid"/>
            <a:round/>
            <a:headEnd len="sm" w="sm" type="none"/>
            <a:tailEnd len="med" w="med" type="triangle"/>
          </a:ln>
        </p:spPr>
      </p:cxnSp>
      <p:sp>
        <p:nvSpPr>
          <p:cNvPr id="208" name="Google Shape;208;p10"/>
          <p:cNvSpPr txBox="1"/>
          <p:nvPr/>
        </p:nvSpPr>
        <p:spPr>
          <a:xfrm rot="-5400000">
            <a:off x="467900" y="3265126"/>
            <a:ext cx="927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Impact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8"/>
          <p:cNvSpPr txBox="1"/>
          <p:nvPr>
            <p:ph type="ctrTitle"/>
          </p:nvPr>
        </p:nvSpPr>
        <p:spPr>
          <a:xfrm>
            <a:off x="2727271" y="131766"/>
            <a:ext cx="6245279" cy="5968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b="1" lang="en-US" sz="3000">
                <a:solidFill>
                  <a:schemeClr val="dk1"/>
                </a:solidFill>
              </a:rPr>
              <a:t>Risk identification and measurement</a:t>
            </a:r>
            <a:endParaRPr b="1"/>
          </a:p>
        </p:txBody>
      </p:sp>
      <p:sp>
        <p:nvSpPr>
          <p:cNvPr id="215" name="Google Shape;215;p8"/>
          <p:cNvSpPr txBox="1"/>
          <p:nvPr>
            <p:ph idx="1" type="subTitle"/>
          </p:nvPr>
        </p:nvSpPr>
        <p:spPr>
          <a:xfrm>
            <a:off x="1524000" y="1418897"/>
            <a:ext cx="9144000" cy="3838903"/>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p:txBody>
      </p:sp>
      <p:graphicFrame>
        <p:nvGraphicFramePr>
          <p:cNvPr id="216" name="Google Shape;216;p8"/>
          <p:cNvGraphicFramePr/>
          <p:nvPr/>
        </p:nvGraphicFramePr>
        <p:xfrm>
          <a:off x="0" y="878001"/>
          <a:ext cx="3000000" cy="3000000"/>
        </p:xfrm>
        <a:graphic>
          <a:graphicData uri="http://schemas.openxmlformats.org/drawingml/2006/table">
            <a:tbl>
              <a:tblPr bandRow="1" firstRow="1">
                <a:noFill/>
                <a:tableStyleId>{AD079BCA-A41D-44B4-9258-0C4E25A9DC95}</a:tableStyleId>
              </a:tblPr>
              <a:tblGrid>
                <a:gridCol w="2612575"/>
                <a:gridCol w="3566150"/>
                <a:gridCol w="5929175"/>
              </a:tblGrid>
              <a:tr h="738075">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Calibri"/>
                          <a:ea typeface="Calibri"/>
                          <a:cs typeface="Calibri"/>
                          <a:sym typeface="Calibri"/>
                        </a:rPr>
                        <a:t>Risk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chemeClr val="lt1"/>
                          </a:solidFill>
                          <a:latin typeface="Calibri"/>
                          <a:ea typeface="Calibri"/>
                          <a:cs typeface="Calibri"/>
                          <a:sym typeface="Calibri"/>
                        </a:rPr>
                        <a:t>Risk Measurement strategy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chemeClr val="lt1"/>
                          </a:solidFill>
                          <a:latin typeface="Calibri"/>
                          <a:ea typeface="Calibri"/>
                          <a:cs typeface="Calibri"/>
                          <a:sym typeface="Calibri"/>
                        </a:rPr>
                        <a:t>Risk Management strategy</a:t>
                      </a:r>
                      <a:endParaRPr sz="1400" u="none" cap="none" strike="noStrike"/>
                    </a:p>
                  </a:txBody>
                  <a:tcPr marT="45725" marB="45725" marR="91450" marL="91450"/>
                </a:tc>
              </a:tr>
              <a:tr h="16873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latin typeface="Calibri"/>
                          <a:ea typeface="Calibri"/>
                          <a:cs typeface="Calibri"/>
                          <a:sym typeface="Calibri"/>
                        </a:rPr>
                        <a:t>Reputation Risks</a:t>
                      </a:r>
                      <a:endParaRPr b="1"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Customer dissatisfaction; magnifies the effect through social media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Conduct customer satisfaction surveys, customer relation management system, policies for dealing with social media comments, provides proper training to employees.</a:t>
                      </a:r>
                      <a:endParaRPr sz="1400" u="none" cap="none" strike="noStrike"/>
                    </a:p>
                  </a:txBody>
                  <a:tcPr marT="45725" marB="45725" marR="91450" marL="91450"/>
                </a:tc>
              </a:tr>
              <a:tr h="13360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latin typeface="Calibri"/>
                          <a:ea typeface="Calibri"/>
                          <a:cs typeface="Calibri"/>
                          <a:sym typeface="Calibri"/>
                        </a:rPr>
                        <a:t>Intense competition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Obstruct revenue growth, competition through product price reduction.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Risk transferring: loyalty cards.</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Product pricing strategy by understand customer behavior. </a:t>
                      </a:r>
                      <a:endParaRPr sz="1400" u="none" cap="none" strike="noStrike"/>
                    </a:p>
                  </a:txBody>
                  <a:tcPr marT="45725" marB="45725" marR="91450" marL="91450"/>
                </a:tc>
              </a:tr>
              <a:tr h="11545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latin typeface="Calibri"/>
                          <a:ea typeface="Calibri"/>
                          <a:cs typeface="Calibri"/>
                          <a:sym typeface="Calibri"/>
                        </a:rPr>
                        <a:t>Supply chain failure</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Shortage of goods to fill the shelves hinders day-to-day operations.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alibri"/>
                          <a:ea typeface="Calibri"/>
                          <a:cs typeface="Calibri"/>
                          <a:sym typeface="Calibri"/>
                        </a:rPr>
                        <a:t>Have 2-3 suppliers, use the power of AI in Demand forecasting, stock management policy. </a:t>
                      </a:r>
                      <a:endParaRPr sz="1400" u="none" cap="none" strike="noStrike"/>
                    </a:p>
                  </a:txBody>
                  <a:tcPr marT="45725" marB="45725" marR="91450" marL="91450"/>
                </a:tc>
              </a:tr>
              <a:tr h="11545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latin typeface="Calibri"/>
                          <a:ea typeface="Calibri"/>
                          <a:cs typeface="Calibri"/>
                          <a:sym typeface="Calibri"/>
                        </a:rPr>
                        <a:t>Decline in customer spending</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Measuring cash flows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Risk mitigation: Monitoring daily sales to see change in trend/pattern.</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9"/>
          <p:cNvSpPr txBox="1"/>
          <p:nvPr>
            <p:ph type="ctrTitle"/>
          </p:nvPr>
        </p:nvSpPr>
        <p:spPr>
          <a:xfrm>
            <a:off x="0" y="0"/>
            <a:ext cx="12192000" cy="74623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b="1" lang="en-US" sz="3000">
                <a:solidFill>
                  <a:schemeClr val="dk1"/>
                </a:solidFill>
              </a:rPr>
              <a:t>Risk identification and measurement(Contd.)</a:t>
            </a:r>
            <a:endParaRPr b="1"/>
          </a:p>
        </p:txBody>
      </p:sp>
      <p:sp>
        <p:nvSpPr>
          <p:cNvPr id="223" name="Google Shape;223;p9"/>
          <p:cNvSpPr txBox="1"/>
          <p:nvPr>
            <p:ph idx="1" type="subTitle"/>
          </p:nvPr>
        </p:nvSpPr>
        <p:spPr>
          <a:xfrm>
            <a:off x="1524000" y="1418897"/>
            <a:ext cx="9144000" cy="3838903"/>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40"/>
              <a:buNone/>
            </a:pPr>
            <a:r>
              <a:t/>
            </a:r>
            <a:endParaRPr/>
          </a:p>
        </p:txBody>
      </p:sp>
      <p:graphicFrame>
        <p:nvGraphicFramePr>
          <p:cNvPr id="224" name="Google Shape;224;p9"/>
          <p:cNvGraphicFramePr/>
          <p:nvPr/>
        </p:nvGraphicFramePr>
        <p:xfrm>
          <a:off x="0" y="871538"/>
          <a:ext cx="3000000" cy="3000000"/>
        </p:xfrm>
        <a:graphic>
          <a:graphicData uri="http://schemas.openxmlformats.org/drawingml/2006/table">
            <a:tbl>
              <a:tblPr bandRow="1" firstRow="1">
                <a:noFill/>
                <a:tableStyleId>{AD079BCA-A41D-44B4-9258-0C4E25A9DC95}</a:tableStyleId>
              </a:tblPr>
              <a:tblGrid>
                <a:gridCol w="2508075"/>
                <a:gridCol w="3722925"/>
                <a:gridCol w="5876925"/>
              </a:tblGrid>
              <a:tr h="769925">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Risk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Risk Measurement strategy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Risk Management strategy</a:t>
                      </a:r>
                      <a:endParaRPr sz="1400" u="none" cap="none" strike="noStrike"/>
                    </a:p>
                  </a:txBody>
                  <a:tcPr marT="45725" marB="45725" marR="91450" marL="91450"/>
                </a:tc>
              </a:tr>
              <a:tr h="1360825">
                <a:tc>
                  <a:txBody>
                    <a:bodyPr/>
                    <a:lstStyle/>
                    <a:p>
                      <a:pPr indent="0" lvl="0" marL="0" marR="0" rtl="0" algn="l">
                        <a:lnSpc>
                          <a:spcPct val="100000"/>
                        </a:lnSpc>
                        <a:spcBef>
                          <a:spcPts val="0"/>
                        </a:spcBef>
                        <a:spcAft>
                          <a:spcPts val="0"/>
                        </a:spcAft>
                        <a:buClr>
                          <a:srgbClr val="000000"/>
                        </a:buClr>
                        <a:buSzPts val="1800"/>
                        <a:buFont typeface="Arial"/>
                        <a:buNone/>
                      </a:pPr>
                      <a:r>
                        <a:rPr b="1" lang="en-US" sz="2000" u="none" cap="none" strike="noStrike">
                          <a:latin typeface="Calibri"/>
                          <a:ea typeface="Calibri"/>
                          <a:cs typeface="Calibri"/>
                          <a:sym typeface="Calibri"/>
                        </a:rPr>
                        <a:t>Online shopping</a:t>
                      </a:r>
                      <a:endParaRPr b="1"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Reducing number of walk-in customers.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Website displaying promotion and sales, creative ways to encourage customers to make in-store purchases.</a:t>
                      </a:r>
                      <a:endParaRPr sz="1400" u="none" cap="none" strike="noStrike"/>
                    </a:p>
                  </a:txBody>
                  <a:tcPr marT="45725" marB="45725" marR="91450" marL="91450"/>
                </a:tc>
              </a:tr>
              <a:tr h="1360825">
                <a:tc>
                  <a:txBody>
                    <a:bodyPr/>
                    <a:lstStyle/>
                    <a:p>
                      <a:pPr indent="0" lvl="0" marL="0" marR="0" rtl="0" algn="l">
                        <a:lnSpc>
                          <a:spcPct val="100000"/>
                        </a:lnSpc>
                        <a:spcBef>
                          <a:spcPts val="0"/>
                        </a:spcBef>
                        <a:spcAft>
                          <a:spcPts val="0"/>
                        </a:spcAft>
                        <a:buClr>
                          <a:srgbClr val="000000"/>
                        </a:buClr>
                        <a:buSzPts val="1800"/>
                        <a:buFont typeface="Arial"/>
                        <a:buNone/>
                      </a:pPr>
                      <a:r>
                        <a:rPr b="1" lang="en-US" sz="2000">
                          <a:latin typeface="Calibri"/>
                          <a:ea typeface="Calibri"/>
                          <a:cs typeface="Calibri"/>
                          <a:sym typeface="Calibri"/>
                        </a:rPr>
                        <a:t>Failure to comply with laws</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US" sz="2000">
                          <a:latin typeface="Calibri"/>
                          <a:ea typeface="Calibri"/>
                          <a:cs typeface="Calibri"/>
                          <a:sym typeface="Calibri"/>
                        </a:rPr>
                        <a:t>and regulations</a:t>
                      </a:r>
                      <a:endParaRPr b="1" sz="20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Temporary/permanent closure of stores, financial losses and/or penalties.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Risk mitigation: identify and comply with changes made to laws and regulations, taking timely action to renew contracts. </a:t>
                      </a:r>
                      <a:endParaRPr sz="1400" u="none" cap="none" strike="noStrike"/>
                    </a:p>
                  </a:txBody>
                  <a:tcPr marT="45725" marB="45725" marR="91450" marL="91450"/>
                </a:tc>
              </a:tr>
              <a:tr h="1530925">
                <a:tc>
                  <a:txBody>
                    <a:bodyPr/>
                    <a:lstStyle/>
                    <a:p>
                      <a:pPr indent="0" lvl="0" marL="0" marR="0" rtl="0" algn="l">
                        <a:lnSpc>
                          <a:spcPct val="100000"/>
                        </a:lnSpc>
                        <a:spcBef>
                          <a:spcPts val="0"/>
                        </a:spcBef>
                        <a:spcAft>
                          <a:spcPts val="0"/>
                        </a:spcAft>
                        <a:buClr>
                          <a:srgbClr val="000000"/>
                        </a:buClr>
                        <a:buSzPts val="1800"/>
                        <a:buFont typeface="Arial"/>
                        <a:buNone/>
                      </a:pPr>
                      <a:r>
                        <a:rPr b="1" lang="en-US" sz="2000">
                          <a:latin typeface="Calibri"/>
                          <a:ea typeface="Calibri"/>
                          <a:cs typeface="Calibri"/>
                          <a:sym typeface="Calibri"/>
                        </a:rPr>
                        <a:t>Fraud and theft</a:t>
                      </a:r>
                      <a:endParaRPr b="1" sz="2000">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Indirect thefts: pay using counterfeit money, exploit discounts, sell products for a cheap price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Direct thefts: Stealing goods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Use money counting and counterfeit </a:t>
                      </a:r>
                      <a:r>
                        <a:rPr lang="en-US" sz="1800">
                          <a:latin typeface="Calibri"/>
                          <a:ea typeface="Calibri"/>
                          <a:cs typeface="Calibri"/>
                          <a:sym typeface="Calibri"/>
                        </a:rPr>
                        <a:t>detection</a:t>
                      </a:r>
                      <a:r>
                        <a:rPr lang="en-US" sz="1800" u="none" cap="none" strike="noStrike">
                          <a:solidFill>
                            <a:schemeClr val="dk1"/>
                          </a:solidFill>
                          <a:latin typeface="Calibri"/>
                          <a:ea typeface="Calibri"/>
                          <a:cs typeface="Calibri"/>
                          <a:sym typeface="Calibri"/>
                        </a:rPr>
                        <a:t> equipment, implement strict policies on employee discounts, heavy security near goods storage, insure goods against theft (Risk transfer)</a:t>
                      </a:r>
                      <a:endParaRPr sz="1400" u="none" cap="none" strike="noStrike"/>
                    </a:p>
                  </a:txBody>
                  <a:tcPr marT="45725" marB="45725" marR="91450" marL="91450"/>
                </a:tc>
              </a:tr>
              <a:tr h="963925">
                <a:tc>
                  <a:txBody>
                    <a:bodyPr/>
                    <a:lstStyle/>
                    <a:p>
                      <a:pPr indent="0" lvl="0" marL="0" marR="0" rtl="0" algn="l">
                        <a:lnSpc>
                          <a:spcPct val="100000"/>
                        </a:lnSpc>
                        <a:spcBef>
                          <a:spcPts val="0"/>
                        </a:spcBef>
                        <a:spcAft>
                          <a:spcPts val="0"/>
                        </a:spcAft>
                        <a:buClr>
                          <a:srgbClr val="000000"/>
                        </a:buClr>
                        <a:buSzPts val="1800"/>
                        <a:buFont typeface="Arial"/>
                        <a:buNone/>
                      </a:pPr>
                      <a:r>
                        <a:rPr b="1" lang="en-US" sz="2000">
                          <a:latin typeface="Calibri"/>
                          <a:ea typeface="Calibri"/>
                          <a:cs typeface="Calibri"/>
                          <a:sym typeface="Calibri"/>
                        </a:rPr>
                        <a:t>Improper storage of goods</a:t>
                      </a:r>
                      <a:r>
                        <a:rPr lang="en-US" u="sng">
                          <a:solidFill>
                            <a:schemeClr val="hlink"/>
                          </a:solidFill>
                          <a:latin typeface="Arial"/>
                          <a:ea typeface="Arial"/>
                          <a:cs typeface="Arial"/>
                          <a:sym typeface="Arial"/>
                        </a:rPr>
                        <a:t>[6]</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Accidents, perishable foo</a:t>
                      </a:r>
                      <a:r>
                        <a:rPr lang="en-US" sz="1800">
                          <a:latin typeface="Calibri"/>
                          <a:ea typeface="Calibri"/>
                          <a:cs typeface="Calibri"/>
                          <a:sym typeface="Calibri"/>
                        </a:rPr>
                        <a:t>d</a:t>
                      </a:r>
                      <a:r>
                        <a:rPr lang="en-US" sz="1800" u="none" cap="none" strike="noStrike">
                          <a:solidFill>
                            <a:schemeClr val="dk1"/>
                          </a:solidFill>
                          <a:latin typeface="Calibri"/>
                          <a:ea typeface="Calibri"/>
                          <a:cs typeface="Calibri"/>
                          <a:sym typeface="Calibri"/>
                        </a:rPr>
                        <a:t> wastage, insects/worms, fire, natural disasters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Calibri"/>
                          <a:ea typeface="Calibri"/>
                          <a:cs typeface="Calibri"/>
                          <a:sym typeface="Calibri"/>
                        </a:rPr>
                        <a:t>Risk transferring: insure goods against fire, better storage procedures that are reviewed periodically. </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838200" y="365126"/>
            <a:ext cx="10515600" cy="70365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000"/>
              <a:buFont typeface="Calibri"/>
              <a:buNone/>
            </a:pPr>
            <a:r>
              <a:rPr b="1" lang="en-US" sz="3000">
                <a:solidFill>
                  <a:schemeClr val="dk1"/>
                </a:solidFill>
              </a:rPr>
              <a:t>Top risks: Covid-19 impacts </a:t>
            </a:r>
            <a:endParaRPr b="1"/>
          </a:p>
        </p:txBody>
      </p:sp>
      <p:sp>
        <p:nvSpPr>
          <p:cNvPr id="231" name="Google Shape;231;p11"/>
          <p:cNvSpPr txBox="1"/>
          <p:nvPr>
            <p:ph idx="1" type="body"/>
          </p:nvPr>
        </p:nvSpPr>
        <p:spPr>
          <a:xfrm>
            <a:off x="838200" y="1068775"/>
            <a:ext cx="5091000" cy="54693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496"/>
              <a:buNone/>
            </a:pPr>
            <a:r>
              <a:t/>
            </a:r>
            <a:endParaRPr sz="1870">
              <a:highlight>
                <a:srgbClr val="36C068"/>
              </a:highlight>
              <a:latin typeface="Calibri"/>
              <a:ea typeface="Calibri"/>
              <a:cs typeface="Calibri"/>
              <a:sym typeface="Calibri"/>
            </a:endParaRPr>
          </a:p>
          <a:p>
            <a:pPr indent="-285750" lvl="0" marL="285750" marR="0" rtl="0" algn="just">
              <a:lnSpc>
                <a:spcPct val="100000"/>
              </a:lnSpc>
              <a:spcBef>
                <a:spcPts val="1000"/>
              </a:spcBef>
              <a:spcAft>
                <a:spcPts val="0"/>
              </a:spcAft>
              <a:buClr>
                <a:srgbClr val="000000"/>
              </a:buClr>
              <a:buSzPts val="1440"/>
              <a:buChar char="►"/>
            </a:pPr>
            <a:r>
              <a:rPr lang="en-US" sz="1615">
                <a:latin typeface="Calibri"/>
                <a:ea typeface="Calibri"/>
                <a:cs typeface="Calibri"/>
                <a:sym typeface="Calibri"/>
              </a:rPr>
              <a:t>Consumers are worried about entering stores to make purchases. About 76% of Americans are changing their shopping habits, purchasing only essentials such as food, water, toiletries, cleaning supplies and pet supplies.</a:t>
            </a:r>
            <a:endParaRPr/>
          </a:p>
          <a:p>
            <a:pPr indent="0" lvl="0" marL="0" rtl="0" algn="l">
              <a:lnSpc>
                <a:spcPct val="80000"/>
              </a:lnSpc>
              <a:spcBef>
                <a:spcPts val="600"/>
              </a:spcBef>
              <a:spcAft>
                <a:spcPts val="0"/>
              </a:spcAft>
              <a:buSzPts val="1292"/>
              <a:buNone/>
            </a:pPr>
            <a:r>
              <a:rPr lang="en-US" sz="1615">
                <a:latin typeface="Calibri"/>
                <a:ea typeface="Calibri"/>
                <a:cs typeface="Calibri"/>
                <a:sym typeface="Calibri"/>
              </a:rPr>
              <a:t>        </a:t>
            </a:r>
            <a:endParaRPr sz="1870">
              <a:latin typeface="Calibri"/>
              <a:ea typeface="Calibri"/>
              <a:cs typeface="Calibri"/>
              <a:sym typeface="Calibri"/>
            </a:endParaRPr>
          </a:p>
          <a:p>
            <a:pPr indent="0" lvl="0" marL="0" rtl="0" algn="r">
              <a:lnSpc>
                <a:spcPct val="80000"/>
              </a:lnSpc>
              <a:spcBef>
                <a:spcPts val="600"/>
              </a:spcBef>
              <a:spcAft>
                <a:spcPts val="0"/>
              </a:spcAft>
              <a:buSzPts val="2040"/>
              <a:buNone/>
            </a:pPr>
            <a:r>
              <a:t/>
            </a:r>
            <a:endParaRPr sz="2550">
              <a:highlight>
                <a:srgbClr val="36C068"/>
              </a:highlight>
              <a:latin typeface="Calibri"/>
              <a:ea typeface="Calibri"/>
              <a:cs typeface="Calibri"/>
              <a:sym typeface="Calibri"/>
            </a:endParaRPr>
          </a:p>
          <a:p>
            <a:pPr indent="-339344" lvl="0" marL="342900" rtl="0" algn="l">
              <a:lnSpc>
                <a:spcPct val="80000"/>
              </a:lnSpc>
              <a:spcBef>
                <a:spcPts val="600"/>
              </a:spcBef>
              <a:spcAft>
                <a:spcPts val="0"/>
              </a:spcAft>
              <a:buClr>
                <a:srgbClr val="000000"/>
              </a:buClr>
              <a:buSzPts val="1440"/>
              <a:buChar char="►"/>
            </a:pPr>
            <a:r>
              <a:rPr lang="en-US" sz="1870">
                <a:latin typeface="Calibri"/>
                <a:ea typeface="Calibri"/>
                <a:cs typeface="Calibri"/>
                <a:sym typeface="Calibri"/>
              </a:rPr>
              <a:t>Companies such as Instacart are facing huge demands like never before and they are unable to cope up with the demand. </a:t>
            </a:r>
            <a:endParaRPr/>
          </a:p>
          <a:p>
            <a:pPr indent="0" lvl="0" marL="0" rtl="0" algn="l">
              <a:lnSpc>
                <a:spcPct val="80000"/>
              </a:lnSpc>
              <a:spcBef>
                <a:spcPts val="600"/>
              </a:spcBef>
              <a:spcAft>
                <a:spcPts val="0"/>
              </a:spcAft>
              <a:buSzPts val="1496"/>
              <a:buNone/>
            </a:pPr>
            <a:r>
              <a:rPr lang="en-US" sz="1870">
                <a:latin typeface="Calibri"/>
                <a:ea typeface="Calibri"/>
                <a:cs typeface="Calibri"/>
                <a:sym typeface="Calibri"/>
              </a:rPr>
              <a:t>        </a:t>
            </a:r>
            <a:endParaRPr/>
          </a:p>
          <a:p>
            <a:pPr indent="0" lvl="0" marL="0" rtl="0" algn="r">
              <a:lnSpc>
                <a:spcPct val="80000"/>
              </a:lnSpc>
              <a:spcBef>
                <a:spcPts val="600"/>
              </a:spcBef>
              <a:spcAft>
                <a:spcPts val="0"/>
              </a:spcAft>
              <a:buSzPts val="2040"/>
              <a:buNone/>
            </a:pPr>
            <a:r>
              <a:t/>
            </a:r>
            <a:endParaRPr sz="2550">
              <a:highlight>
                <a:srgbClr val="FF9300"/>
              </a:highlight>
              <a:latin typeface="Calibri"/>
              <a:ea typeface="Calibri"/>
              <a:cs typeface="Calibri"/>
              <a:sym typeface="Calibri"/>
            </a:endParaRPr>
          </a:p>
          <a:p>
            <a:pPr indent="-339344" lvl="0" marL="342900" rtl="0" algn="l">
              <a:lnSpc>
                <a:spcPct val="80000"/>
              </a:lnSpc>
              <a:spcBef>
                <a:spcPts val="600"/>
              </a:spcBef>
              <a:spcAft>
                <a:spcPts val="0"/>
              </a:spcAft>
              <a:buClr>
                <a:srgbClr val="000000"/>
              </a:buClr>
              <a:buSzPts val="1440"/>
              <a:buChar char="►"/>
            </a:pPr>
            <a:r>
              <a:rPr lang="en-US" sz="1870">
                <a:latin typeface="Calibri"/>
                <a:ea typeface="Calibri"/>
                <a:cs typeface="Calibri"/>
                <a:sym typeface="Calibri"/>
              </a:rPr>
              <a:t>There’s a lot of competition between major retailers in terms of </a:t>
            </a:r>
            <a:r>
              <a:rPr lang="en-US" sz="1870">
                <a:latin typeface="Calibri"/>
                <a:ea typeface="Calibri"/>
                <a:cs typeface="Calibri"/>
                <a:sym typeface="Calibri"/>
              </a:rPr>
              <a:t>stockpiling</a:t>
            </a:r>
            <a:r>
              <a:rPr lang="en-US" sz="1870">
                <a:latin typeface="Calibri"/>
                <a:ea typeface="Calibri"/>
                <a:cs typeface="Calibri"/>
                <a:sym typeface="Calibri"/>
              </a:rPr>
              <a:t>, prices. Not only that there is competition between in-store shopping and digital shopping. </a:t>
            </a:r>
            <a:endParaRPr/>
          </a:p>
          <a:p>
            <a:pPr indent="0" lvl="0" marL="0" rtl="0" algn="l">
              <a:lnSpc>
                <a:spcPct val="80000"/>
              </a:lnSpc>
              <a:spcBef>
                <a:spcPts val="600"/>
              </a:spcBef>
              <a:spcAft>
                <a:spcPts val="0"/>
              </a:spcAft>
              <a:buSzPts val="1496"/>
              <a:buNone/>
            </a:pPr>
            <a:r>
              <a:rPr lang="en-US" sz="1870">
                <a:latin typeface="Calibri"/>
                <a:ea typeface="Calibri"/>
                <a:cs typeface="Calibri"/>
                <a:sym typeface="Calibri"/>
              </a:rPr>
              <a:t>        </a:t>
            </a:r>
            <a:endParaRPr sz="1530">
              <a:latin typeface="Calibri"/>
              <a:ea typeface="Calibri"/>
              <a:cs typeface="Calibri"/>
              <a:sym typeface="Calibri"/>
            </a:endParaRPr>
          </a:p>
          <a:p>
            <a:pPr indent="0" lvl="0" marL="0" rtl="0" algn="l">
              <a:lnSpc>
                <a:spcPct val="80000"/>
              </a:lnSpc>
              <a:spcBef>
                <a:spcPts val="600"/>
              </a:spcBef>
              <a:spcAft>
                <a:spcPts val="0"/>
              </a:spcAft>
              <a:buSzPts val="1224"/>
              <a:buNone/>
            </a:pPr>
            <a:r>
              <a:t/>
            </a:r>
            <a:endParaRPr sz="1530">
              <a:latin typeface="Calibri"/>
              <a:ea typeface="Calibri"/>
              <a:cs typeface="Calibri"/>
              <a:sym typeface="Calibri"/>
            </a:endParaRPr>
          </a:p>
        </p:txBody>
      </p:sp>
      <p:sp>
        <p:nvSpPr>
          <p:cNvPr id="232" name="Google Shape;232;p11"/>
          <p:cNvSpPr/>
          <p:nvPr/>
        </p:nvSpPr>
        <p:spPr>
          <a:xfrm>
            <a:off x="5815013" y="1715136"/>
            <a:ext cx="857250" cy="414338"/>
          </a:xfrm>
          <a:prstGeom prst="rightArrow">
            <a:avLst>
              <a:gd fmla="val 50000" name="adj1"/>
              <a:gd fmla="val 50000" name="adj2"/>
            </a:avLst>
          </a:prstGeom>
          <a:gradFill>
            <a:gsLst>
              <a:gs pos="0">
                <a:srgbClr val="ADADAD"/>
              </a:gs>
              <a:gs pos="88000">
                <a:srgbClr val="5A5A5A"/>
              </a:gs>
              <a:gs pos="100000">
                <a:srgbClr val="5A5A5A"/>
              </a:gs>
            </a:gsLst>
            <a:lin ang="5400000" scaled="0"/>
          </a:grad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33" name="Google Shape;233;p11"/>
          <p:cNvSpPr/>
          <p:nvPr/>
        </p:nvSpPr>
        <p:spPr>
          <a:xfrm>
            <a:off x="5681663" y="3502417"/>
            <a:ext cx="857250" cy="414338"/>
          </a:xfrm>
          <a:prstGeom prst="rightArrow">
            <a:avLst>
              <a:gd fmla="val 50000" name="adj1"/>
              <a:gd fmla="val 50000" name="adj2"/>
            </a:avLst>
          </a:prstGeom>
          <a:gradFill>
            <a:gsLst>
              <a:gs pos="0">
                <a:srgbClr val="ADADAD"/>
              </a:gs>
              <a:gs pos="88000">
                <a:srgbClr val="5A5A5A"/>
              </a:gs>
              <a:gs pos="100000">
                <a:srgbClr val="5A5A5A"/>
              </a:gs>
            </a:gsLst>
            <a:lin ang="5400000" scaled="0"/>
          </a:grad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34" name="Google Shape;234;p11"/>
          <p:cNvSpPr/>
          <p:nvPr/>
        </p:nvSpPr>
        <p:spPr>
          <a:xfrm>
            <a:off x="5743576" y="5216637"/>
            <a:ext cx="857250" cy="414338"/>
          </a:xfrm>
          <a:prstGeom prst="rightArrow">
            <a:avLst>
              <a:gd fmla="val 50000" name="adj1"/>
              <a:gd fmla="val 50000" name="adj2"/>
            </a:avLst>
          </a:prstGeom>
          <a:gradFill>
            <a:gsLst>
              <a:gs pos="0">
                <a:srgbClr val="ADADAD"/>
              </a:gs>
              <a:gs pos="88000">
                <a:srgbClr val="5A5A5A"/>
              </a:gs>
              <a:gs pos="100000">
                <a:srgbClr val="5A5A5A"/>
              </a:gs>
            </a:gsLst>
            <a:lin ang="5400000" scaled="0"/>
          </a:grad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235" name="Google Shape;235;p11"/>
          <p:cNvSpPr txBox="1"/>
          <p:nvPr/>
        </p:nvSpPr>
        <p:spPr>
          <a:xfrm>
            <a:off x="6672263" y="1068780"/>
            <a:ext cx="4386262"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Outlets are taking extra precautions while entering stores.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Companies are taking up social media platforms to address these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Stores and supermarket franchises are trying to maintain a safe prices that would still profit them.</a:t>
            </a:r>
            <a:endParaRPr b="0" i="0" sz="1800" u="none" cap="none" strike="noStrike">
              <a:solidFill>
                <a:schemeClr val="dk1"/>
              </a:solidFill>
              <a:latin typeface="Trebuchet MS"/>
              <a:ea typeface="Trebuchet MS"/>
              <a:cs typeface="Trebuchet MS"/>
              <a:sym typeface="Trebuchet MS"/>
            </a:endParaRPr>
          </a:p>
        </p:txBody>
      </p:sp>
      <p:sp>
        <p:nvSpPr>
          <p:cNvPr id="236" name="Google Shape;236;p11"/>
          <p:cNvSpPr txBox="1"/>
          <p:nvPr/>
        </p:nvSpPr>
        <p:spPr>
          <a:xfrm>
            <a:off x="3826669" y="825376"/>
            <a:ext cx="450056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3F3F3F"/>
                </a:solidFill>
                <a:highlight>
                  <a:srgbClr val="36C068"/>
                </a:highlight>
                <a:latin typeface="Calibri"/>
                <a:ea typeface="Calibri"/>
                <a:cs typeface="Calibri"/>
                <a:sym typeface="Calibri"/>
              </a:rPr>
              <a:t>Decline in customer spending</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4757567" y="2516420"/>
            <a:ext cx="2595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highlight>
                  <a:srgbClr val="36C068"/>
                </a:highlight>
                <a:latin typeface="Calibri"/>
                <a:ea typeface="Calibri"/>
                <a:cs typeface="Calibri"/>
                <a:sym typeface="Calibri"/>
              </a:rPr>
              <a:t>Reputation Risks</a:t>
            </a:r>
            <a:endParaRPr b="0" i="0" sz="2800" u="none" cap="none" strike="noStrike">
              <a:solidFill>
                <a:schemeClr val="dk1"/>
              </a:solidFill>
              <a:latin typeface="Trebuchet MS"/>
              <a:ea typeface="Trebuchet MS"/>
              <a:cs typeface="Trebuchet MS"/>
              <a:sym typeface="Trebuchet MS"/>
            </a:endParaRPr>
          </a:p>
        </p:txBody>
      </p:sp>
      <p:sp>
        <p:nvSpPr>
          <p:cNvPr id="238" name="Google Shape;238;p11"/>
          <p:cNvSpPr/>
          <p:nvPr/>
        </p:nvSpPr>
        <p:spPr>
          <a:xfrm>
            <a:off x="4476175" y="4207450"/>
            <a:ext cx="3158700" cy="41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highlight>
                  <a:srgbClr val="FF9300"/>
                </a:highlight>
                <a:latin typeface="Calibri"/>
                <a:ea typeface="Calibri"/>
                <a:cs typeface="Calibri"/>
                <a:sym typeface="Calibri"/>
              </a:rPr>
              <a:t>Intense Competition</a:t>
            </a:r>
            <a:endParaRPr b="0" i="0" sz="2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2020-04-14T15:27:10Z</dcterms:created>
  <dc:creator>Anupama Mohan Rao</dc:creator>
</cp:coreProperties>
</file>