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1C7627-1DD0-48B3-8802-16A7A88147B3}">
  <a:tblStyle styleId="{941C7627-1DD0-48B3-8802-16A7A88147B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42b0ee4d3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42b0ee4d3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63644a992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63644a992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3644a992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3644a992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642b0ee4d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642b0ee4d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63666831f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63666831f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63666831fb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63666831fb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3666831f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3666831f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642b0ee4d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642b0ee4d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63f9df5d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63f9df5d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63666831f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63666831f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63644a99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63644a99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642b0ee4d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642b0ee4d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63f9df5d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63f9df5d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63f9df5d7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63f9df5d7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642b0ee4d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642b0ee4d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642b0ee4d3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642b0ee4d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63f9df5d7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63f9df5d7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642b0ee4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642b0ee4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642b0ee4d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642b0ee4d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4e0f0d2b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4e0f0d2b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4e0f0d2b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4e0f0d2b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4e0528a5f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4e0528a5f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63666831f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63666831f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642b0ee4d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642b0ee4d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63644a992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63644a992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63666831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63666831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63644a992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63644a992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63644a992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63644a992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github.com/araobp/myphotos" TargetMode="External"/><Relationship Id="rId4" Type="http://schemas.openxmlformats.org/officeDocument/2006/relationships/hyperlink" Target="https://login.salesforce.com/?ec=302&amp;startURL=%2Fpackaging%2FinstallPackage.apexp%3Fp0%3D04t5i000000Z5f6"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leafletjs.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nominatim.or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73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ja" sz="1833"/>
              <a:t>Github.com</a:t>
            </a:r>
            <a:r>
              <a:rPr lang="ja" sz="1833"/>
              <a:t>での個人プロジェクト</a:t>
            </a:r>
            <a:endParaRPr sz="1833"/>
          </a:p>
          <a:p>
            <a:pPr indent="0" lvl="0" marL="0" rtl="0" algn="ctr">
              <a:spcBef>
                <a:spcPts val="0"/>
              </a:spcBef>
              <a:spcAft>
                <a:spcPts val="0"/>
              </a:spcAft>
              <a:buNone/>
            </a:pPr>
            <a:r>
              <a:rPr lang="ja"/>
              <a:t>MyPhotos</a:t>
            </a:r>
            <a:r>
              <a:rPr lang="ja"/>
              <a:t>アプリ</a:t>
            </a:r>
            <a:endParaRPr/>
          </a:p>
          <a:p>
            <a:pPr indent="0" lvl="0" marL="0" rtl="0" algn="ctr">
              <a:spcBef>
                <a:spcPts val="0"/>
              </a:spcBef>
              <a:spcAft>
                <a:spcPts val="0"/>
              </a:spcAft>
              <a:buNone/>
            </a:pPr>
            <a:r>
              <a:rPr lang="ja" sz="3000"/>
              <a:t>概要設計書 Version 1.2</a:t>
            </a:r>
            <a:endParaRPr sz="3000"/>
          </a:p>
          <a:p>
            <a:pPr indent="0" lvl="0" marL="0" rtl="0" algn="ctr">
              <a:spcBef>
                <a:spcPts val="0"/>
              </a:spcBef>
              <a:spcAft>
                <a:spcPts val="0"/>
              </a:spcAft>
              <a:buNone/>
            </a:pPr>
            <a:r>
              <a:rPr lang="ja" sz="1711"/>
              <a:t>(Salesforce Platform上で開発)</a:t>
            </a:r>
            <a:endParaRPr sz="1711"/>
          </a:p>
        </p:txBody>
      </p:sp>
      <p:sp>
        <p:nvSpPr>
          <p:cNvPr id="55" name="Google Shape;55;p13"/>
          <p:cNvSpPr txBox="1"/>
          <p:nvPr>
            <p:ph idx="1" type="subTitle"/>
          </p:nvPr>
        </p:nvSpPr>
        <p:spPr>
          <a:xfrm>
            <a:off x="311700" y="35199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ja"/>
              <a:t>2022/10/29</a:t>
            </a:r>
            <a:endParaRPr/>
          </a:p>
          <a:p>
            <a:pPr indent="0" lvl="0" marL="0" rtl="0" algn="ctr">
              <a:spcBef>
                <a:spcPts val="0"/>
              </a:spcBef>
              <a:spcAft>
                <a:spcPts val="0"/>
              </a:spcAft>
              <a:buNone/>
            </a:pPr>
            <a:r>
              <a:rPr lang="ja"/>
              <a:t>https://github.com/araobp/myphotos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オブジェクト定義</a:t>
            </a:r>
            <a:endParaRPr/>
          </a:p>
        </p:txBody>
      </p:sp>
      <p:sp>
        <p:nvSpPr>
          <p:cNvPr id="128" name="Google Shape;12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MyPhotosに</a:t>
            </a:r>
            <a:r>
              <a:rPr lang="ja"/>
              <a:t>関係する標準オブジェクト</a:t>
            </a:r>
            <a:endParaRPr/>
          </a:p>
        </p:txBody>
      </p:sp>
      <p:graphicFrame>
        <p:nvGraphicFramePr>
          <p:cNvPr id="134" name="Google Shape;134;p23"/>
          <p:cNvGraphicFramePr/>
          <p:nvPr/>
        </p:nvGraphicFramePr>
        <p:xfrm>
          <a:off x="952500" y="1238250"/>
          <a:ext cx="3000000" cy="3000000"/>
        </p:xfrm>
        <a:graphic>
          <a:graphicData uri="http://schemas.openxmlformats.org/drawingml/2006/table">
            <a:tbl>
              <a:tblPr>
                <a:noFill/>
                <a:tableStyleId>{941C7627-1DD0-48B3-8802-16A7A88147B3}</a:tableStyleId>
              </a:tblPr>
              <a:tblGrid>
                <a:gridCol w="3619500"/>
                <a:gridCol w="3619500"/>
              </a:tblGrid>
              <a:tr h="381000">
                <a:tc>
                  <a:txBody>
                    <a:bodyPr/>
                    <a:lstStyle/>
                    <a:p>
                      <a:pPr indent="0" lvl="0" marL="0" rtl="0" algn="l">
                        <a:spcBef>
                          <a:spcPts val="0"/>
                        </a:spcBef>
                        <a:spcAft>
                          <a:spcPts val="0"/>
                        </a:spcAft>
                        <a:buNone/>
                      </a:pPr>
                      <a:r>
                        <a:rPr lang="ja"/>
                        <a:t>カスタムオブジェクト</a:t>
                      </a:r>
                      <a:endParaRPr/>
                    </a:p>
                  </a:txBody>
                  <a:tcPr marT="91425" marB="91425" marR="91425" marL="91425">
                    <a:solidFill>
                      <a:srgbClr val="9FC5E8"/>
                    </a:solidFill>
                  </a:tcPr>
                </a:tc>
                <a:tc>
                  <a:txBody>
                    <a:bodyPr/>
                    <a:lstStyle/>
                    <a:p>
                      <a:pPr indent="0" lvl="0" marL="0" rtl="0" algn="l">
                        <a:spcBef>
                          <a:spcPts val="0"/>
                        </a:spcBef>
                        <a:spcAft>
                          <a:spcPts val="0"/>
                        </a:spcAft>
                        <a:buNone/>
                      </a:pPr>
                      <a:r>
                        <a:rPr lang="ja"/>
                        <a:t>説明</a:t>
                      </a:r>
                      <a:endParaRPr/>
                    </a:p>
                  </a:txBody>
                  <a:tcPr marT="91425" marB="91425" marR="91425" marL="91425">
                    <a:solidFill>
                      <a:srgbClr val="9FC5E8"/>
                    </a:solidFill>
                  </a:tcPr>
                </a:tc>
              </a:tr>
              <a:tr h="381000">
                <a:tc>
                  <a:txBody>
                    <a:bodyPr/>
                    <a:lstStyle/>
                    <a:p>
                      <a:pPr indent="0" lvl="0" marL="0" rtl="0" algn="l">
                        <a:spcBef>
                          <a:spcPts val="0"/>
                        </a:spcBef>
                        <a:spcAft>
                          <a:spcPts val="0"/>
                        </a:spcAft>
                        <a:buNone/>
                      </a:pPr>
                      <a:r>
                        <a:rPr lang="ja"/>
                        <a:t>User</a:t>
                      </a:r>
                      <a:endParaRPr/>
                    </a:p>
                  </a:txBody>
                  <a:tcPr marT="91425" marB="91425" marR="91425" marL="91425"/>
                </a:tc>
                <a:tc>
                  <a:txBody>
                    <a:bodyPr/>
                    <a:lstStyle/>
                    <a:p>
                      <a:pPr indent="0" lvl="0" marL="0" rtl="0" algn="l">
                        <a:spcBef>
                          <a:spcPts val="0"/>
                        </a:spcBef>
                        <a:spcAft>
                          <a:spcPts val="0"/>
                        </a:spcAft>
                        <a:buNone/>
                      </a:pPr>
                      <a:r>
                        <a:rPr lang="ja"/>
                        <a:t>位置情報に紐づいたメモを記録するためのオブジェクト。</a:t>
                      </a:r>
                      <a:endParaRPr/>
                    </a:p>
                    <a:p>
                      <a:pPr indent="0" lvl="0" marL="0" rtl="0" algn="l">
                        <a:spcBef>
                          <a:spcPts val="0"/>
                        </a:spcBef>
                        <a:spcAft>
                          <a:spcPts val="0"/>
                        </a:spcAft>
                        <a:buNone/>
                      </a:pPr>
                      <a:r>
                        <a:rPr lang="ja"/>
                        <a:t>MyPhotos</a:t>
                      </a:r>
                      <a:r>
                        <a:rPr lang="ja"/>
                        <a:t>アプリでは、カスタムフィールド”Geolocation__c”へユーザの位置情報を保持する。</a:t>
                      </a:r>
                      <a:endParaRPr/>
                    </a:p>
                  </a:txBody>
                  <a:tcPr marT="91425" marB="91425" marR="91425" marL="91425"/>
                </a:tc>
              </a:tr>
              <a:tr h="381000">
                <a:tc>
                  <a:txBody>
                    <a:bodyPr/>
                    <a:lstStyle/>
                    <a:p>
                      <a:pPr indent="0" lvl="0" marL="0" rtl="0" algn="l">
                        <a:spcBef>
                          <a:spcPts val="0"/>
                        </a:spcBef>
                        <a:spcAft>
                          <a:spcPts val="0"/>
                        </a:spcAft>
                        <a:buNone/>
                      </a:pPr>
                      <a:r>
                        <a:rPr lang="ja"/>
                        <a:t>Task</a:t>
                      </a:r>
                      <a:endParaRPr/>
                    </a:p>
                  </a:txBody>
                  <a:tcPr marT="91425" marB="91425" marR="91425" marL="91425"/>
                </a:tc>
                <a:tc>
                  <a:txBody>
                    <a:bodyPr/>
                    <a:lstStyle/>
                    <a:p>
                      <a:pPr indent="0" lvl="0" marL="0" rtl="0" algn="l">
                        <a:spcBef>
                          <a:spcPts val="0"/>
                        </a:spcBef>
                        <a:spcAft>
                          <a:spcPts val="0"/>
                        </a:spcAft>
                        <a:buNone/>
                      </a:pPr>
                      <a:r>
                        <a:rPr lang="ja"/>
                        <a:t>特定の場所を記録するためのオブジェクト</a:t>
                      </a:r>
                      <a:endParaRPr/>
                    </a:p>
                  </a:txBody>
                  <a:tcPr marT="91425" marB="91425" marR="91425" marL="91425"/>
                </a:tc>
              </a:tr>
              <a:tr h="381000">
                <a:tc>
                  <a:txBody>
                    <a:bodyPr/>
                    <a:lstStyle/>
                    <a:p>
                      <a:pPr indent="0" lvl="0" marL="0" rtl="0" algn="l">
                        <a:spcBef>
                          <a:spcPts val="0"/>
                        </a:spcBef>
                        <a:spcAft>
                          <a:spcPts val="0"/>
                        </a:spcAft>
                        <a:buNone/>
                      </a:pPr>
                      <a:r>
                        <a:rPr lang="ja"/>
                        <a:t>ContenttVersion</a:t>
                      </a:r>
                      <a:endParaRPr/>
                    </a:p>
                  </a:txBody>
                  <a:tcPr marT="91425" marB="91425" marR="91425" marL="91425"/>
                </a:tc>
                <a:tc>
                  <a:txBody>
                    <a:bodyPr/>
                    <a:lstStyle/>
                    <a:p>
                      <a:pPr indent="0" lvl="0" marL="0" rtl="0" algn="l">
                        <a:spcBef>
                          <a:spcPts val="0"/>
                        </a:spcBef>
                        <a:spcAft>
                          <a:spcPts val="0"/>
                        </a:spcAft>
                        <a:buNone/>
                      </a:pPr>
                      <a:r>
                        <a:rPr lang="ja"/>
                        <a:t>ファイル実体</a:t>
                      </a:r>
                      <a:endParaRPr/>
                    </a:p>
                  </a:txBody>
                  <a:tcPr marT="91425" marB="91425" marR="91425" marL="91425"/>
                </a:tc>
              </a:tr>
              <a:tr h="381000">
                <a:tc>
                  <a:txBody>
                    <a:bodyPr/>
                    <a:lstStyle/>
                    <a:p>
                      <a:pPr indent="0" lvl="0" marL="0" rtl="0" algn="l">
                        <a:spcBef>
                          <a:spcPts val="0"/>
                        </a:spcBef>
                        <a:spcAft>
                          <a:spcPts val="0"/>
                        </a:spcAft>
                        <a:buNone/>
                      </a:pPr>
                      <a:r>
                        <a:rPr lang="ja"/>
                        <a:t>ContentDocument</a:t>
                      </a:r>
                      <a:endParaRPr/>
                    </a:p>
                  </a:txBody>
                  <a:tcPr marT="91425" marB="91425" marR="91425" marL="91425"/>
                </a:tc>
                <a:tc>
                  <a:txBody>
                    <a:bodyPr/>
                    <a:lstStyle/>
                    <a:p>
                      <a:pPr indent="0" lvl="0" marL="0" rtl="0" algn="l">
                        <a:spcBef>
                          <a:spcPts val="0"/>
                        </a:spcBef>
                        <a:spcAft>
                          <a:spcPts val="0"/>
                        </a:spcAft>
                        <a:buNone/>
                      </a:pPr>
                      <a:r>
                        <a:rPr lang="ja"/>
                        <a:t>ファイルを保持するオブジェクト</a:t>
                      </a:r>
                      <a:endParaRPr/>
                    </a:p>
                  </a:txBody>
                  <a:tcPr marT="91425" marB="91425" marR="91425" marL="91425"/>
                </a:tc>
              </a:tr>
              <a:tr h="381000">
                <a:tc>
                  <a:txBody>
                    <a:bodyPr/>
                    <a:lstStyle/>
                    <a:p>
                      <a:pPr indent="0" lvl="0" marL="0" rtl="0" algn="l">
                        <a:spcBef>
                          <a:spcPts val="0"/>
                        </a:spcBef>
                        <a:spcAft>
                          <a:spcPts val="0"/>
                        </a:spcAft>
                        <a:buNone/>
                      </a:pPr>
                      <a:r>
                        <a:rPr lang="ja"/>
                        <a:t>ContentDocumentLink</a:t>
                      </a:r>
                      <a:endParaRPr/>
                    </a:p>
                  </a:txBody>
                  <a:tcPr marT="91425" marB="91425" marR="91425" marL="91425"/>
                </a:tc>
                <a:tc>
                  <a:txBody>
                    <a:bodyPr/>
                    <a:lstStyle/>
                    <a:p>
                      <a:pPr indent="0" lvl="0" marL="0" rtl="0" algn="l">
                        <a:spcBef>
                          <a:spcPts val="0"/>
                        </a:spcBef>
                        <a:spcAft>
                          <a:spcPts val="0"/>
                        </a:spcAft>
                        <a:buNone/>
                      </a:pPr>
                      <a:r>
                        <a:rPr lang="ja"/>
                        <a:t>ファイルと他のオブジェクトを関連付けるためのオブジェクト</a:t>
                      </a:r>
                      <a:endParaRPr/>
                    </a:p>
                  </a:txBody>
                  <a:tcPr marT="91425" marB="91425" marR="91425" marL="91425"/>
                </a:tc>
              </a:tr>
            </a:tbl>
          </a:graphicData>
        </a:graphic>
      </p:graphicFrame>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MyPhotos</a:t>
            </a:r>
            <a:r>
              <a:rPr lang="ja"/>
              <a:t>向けに定義したカスタムオブジェクト</a:t>
            </a:r>
            <a:endParaRPr/>
          </a:p>
        </p:txBody>
      </p:sp>
      <p:graphicFrame>
        <p:nvGraphicFramePr>
          <p:cNvPr id="141" name="Google Shape;141;p24"/>
          <p:cNvGraphicFramePr/>
          <p:nvPr/>
        </p:nvGraphicFramePr>
        <p:xfrm>
          <a:off x="952500" y="1619250"/>
          <a:ext cx="3000000" cy="3000000"/>
        </p:xfrm>
        <a:graphic>
          <a:graphicData uri="http://schemas.openxmlformats.org/drawingml/2006/table">
            <a:tbl>
              <a:tblPr>
                <a:noFill/>
                <a:tableStyleId>{941C7627-1DD0-48B3-8802-16A7A88147B3}</a:tableStyleId>
              </a:tblPr>
              <a:tblGrid>
                <a:gridCol w="3619500"/>
                <a:gridCol w="3619500"/>
              </a:tblGrid>
              <a:tr h="381000">
                <a:tc>
                  <a:txBody>
                    <a:bodyPr/>
                    <a:lstStyle/>
                    <a:p>
                      <a:pPr indent="0" lvl="0" marL="0" rtl="0" algn="l">
                        <a:spcBef>
                          <a:spcPts val="0"/>
                        </a:spcBef>
                        <a:spcAft>
                          <a:spcPts val="0"/>
                        </a:spcAft>
                        <a:buNone/>
                      </a:pPr>
                      <a:r>
                        <a:rPr lang="ja"/>
                        <a:t>カスタムオブジェクト</a:t>
                      </a:r>
                      <a:endParaRPr/>
                    </a:p>
                  </a:txBody>
                  <a:tcPr marT="91425" marB="91425" marR="91425" marL="91425">
                    <a:solidFill>
                      <a:srgbClr val="9FC5E8"/>
                    </a:solidFill>
                  </a:tcPr>
                </a:tc>
                <a:tc>
                  <a:txBody>
                    <a:bodyPr/>
                    <a:lstStyle/>
                    <a:p>
                      <a:pPr indent="0" lvl="0" marL="0" rtl="0" algn="l">
                        <a:spcBef>
                          <a:spcPts val="0"/>
                        </a:spcBef>
                        <a:spcAft>
                          <a:spcPts val="0"/>
                        </a:spcAft>
                        <a:buNone/>
                      </a:pPr>
                      <a:r>
                        <a:rPr lang="ja"/>
                        <a:t>説明</a:t>
                      </a:r>
                      <a:endParaRPr/>
                    </a:p>
                  </a:txBody>
                  <a:tcPr marT="91425" marB="91425" marR="91425" marL="91425">
                    <a:solidFill>
                      <a:srgbClr val="9FC5E8"/>
                    </a:solidFill>
                  </a:tcPr>
                </a:tc>
              </a:tr>
              <a:tr h="381000">
                <a:tc>
                  <a:txBody>
                    <a:bodyPr/>
                    <a:lstStyle/>
                    <a:p>
                      <a:pPr indent="0" lvl="0" marL="0" rtl="0" algn="l">
                        <a:spcBef>
                          <a:spcPts val="0"/>
                        </a:spcBef>
                        <a:spcAft>
                          <a:spcPts val="0"/>
                        </a:spcAft>
                        <a:buNone/>
                      </a:pPr>
                      <a:r>
                        <a:rPr lang="ja"/>
                        <a:t>Record__c</a:t>
                      </a:r>
                      <a:endParaRPr/>
                    </a:p>
                  </a:txBody>
                  <a:tcPr marT="91425" marB="91425" marR="91425" marL="91425"/>
                </a:tc>
                <a:tc>
                  <a:txBody>
                    <a:bodyPr/>
                    <a:lstStyle/>
                    <a:p>
                      <a:pPr indent="0" lvl="0" marL="0" rtl="0" algn="l">
                        <a:spcBef>
                          <a:spcPts val="0"/>
                        </a:spcBef>
                        <a:spcAft>
                          <a:spcPts val="0"/>
                        </a:spcAft>
                        <a:buNone/>
                      </a:pPr>
                      <a:r>
                        <a:rPr lang="ja"/>
                        <a:t>位置情報に紐づいたメモを記録するためのオブジェクト</a:t>
                      </a:r>
                      <a:endParaRPr/>
                    </a:p>
                  </a:txBody>
                  <a:tcPr marT="91425" marB="91425" marR="91425" marL="91425"/>
                </a:tc>
              </a:tr>
              <a:tr h="381000">
                <a:tc>
                  <a:txBody>
                    <a:bodyPr/>
                    <a:lstStyle/>
                    <a:p>
                      <a:pPr indent="0" lvl="0" marL="0" rtl="0" algn="l">
                        <a:spcBef>
                          <a:spcPts val="0"/>
                        </a:spcBef>
                        <a:spcAft>
                          <a:spcPts val="0"/>
                        </a:spcAft>
                        <a:buNone/>
                      </a:pPr>
                      <a:r>
                        <a:rPr lang="ja"/>
                        <a:t>Place__c</a:t>
                      </a:r>
                      <a:endParaRPr/>
                    </a:p>
                  </a:txBody>
                  <a:tcPr marT="91425" marB="91425" marR="91425" marL="91425"/>
                </a:tc>
                <a:tc>
                  <a:txBody>
                    <a:bodyPr/>
                    <a:lstStyle/>
                    <a:p>
                      <a:pPr indent="0" lvl="0" marL="0" rtl="0" algn="l">
                        <a:spcBef>
                          <a:spcPts val="0"/>
                        </a:spcBef>
                        <a:spcAft>
                          <a:spcPts val="0"/>
                        </a:spcAft>
                        <a:buNone/>
                      </a:pPr>
                      <a:r>
                        <a:rPr lang="ja"/>
                        <a:t>特定の場所を記録するためのオブジェクト</a:t>
                      </a:r>
                      <a:endParaRPr/>
                    </a:p>
                  </a:txBody>
                  <a:tcPr marT="91425" marB="91425" marR="91425" marL="91425"/>
                </a:tc>
              </a:tr>
            </a:tbl>
          </a:graphicData>
        </a:graphic>
      </p:graphicFrame>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ER図</a:t>
            </a:r>
            <a:endParaRPr/>
          </a:p>
        </p:txBody>
      </p:sp>
      <p:sp>
        <p:nvSpPr>
          <p:cNvPr id="148" name="Google Shape;14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pic>
        <p:nvPicPr>
          <p:cNvPr id="149" name="Google Shape;149;p25"/>
          <p:cNvPicPr preferRelativeResize="0"/>
          <p:nvPr/>
        </p:nvPicPr>
        <p:blipFill>
          <a:blip r:embed="rId3">
            <a:alphaModFix/>
          </a:blip>
          <a:stretch>
            <a:fillRect/>
          </a:stretch>
        </p:blipFill>
        <p:spPr>
          <a:xfrm>
            <a:off x="1673600" y="1152475"/>
            <a:ext cx="5766573" cy="35107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Record__c</a:t>
            </a:r>
            <a:endParaRPr/>
          </a:p>
        </p:txBody>
      </p:sp>
      <p:sp>
        <p:nvSpPr>
          <p:cNvPr id="155" name="Google Shape;15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aphicFrame>
        <p:nvGraphicFramePr>
          <p:cNvPr id="156" name="Google Shape;156;p26"/>
          <p:cNvGraphicFramePr/>
          <p:nvPr/>
        </p:nvGraphicFramePr>
        <p:xfrm>
          <a:off x="952500" y="1162050"/>
          <a:ext cx="3000000" cy="3000000"/>
        </p:xfrm>
        <a:graphic>
          <a:graphicData uri="http://schemas.openxmlformats.org/drawingml/2006/table">
            <a:tbl>
              <a:tblPr>
                <a:noFill/>
                <a:tableStyleId>{941C7627-1DD0-48B3-8802-16A7A88147B3}</a:tableStyleId>
              </a:tblPr>
              <a:tblGrid>
                <a:gridCol w="1809750"/>
                <a:gridCol w="1809750"/>
                <a:gridCol w="1809750"/>
                <a:gridCol w="1809750"/>
              </a:tblGrid>
              <a:tr h="125900">
                <a:tc>
                  <a:txBody>
                    <a:bodyPr/>
                    <a:lstStyle/>
                    <a:p>
                      <a:pPr indent="0" lvl="0" marL="0" rtl="0" algn="l">
                        <a:spcBef>
                          <a:spcPts val="0"/>
                        </a:spcBef>
                        <a:spcAft>
                          <a:spcPts val="0"/>
                        </a:spcAft>
                        <a:buNone/>
                      </a:pPr>
                      <a:r>
                        <a:rPr lang="ja" sz="600"/>
                        <a:t>Field Label</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ja" sz="600"/>
                        <a:t>Field Name</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ja" sz="600"/>
                        <a:t>Data Type</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ja" sz="600"/>
                        <a:t>説明</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r>
              <a:tr h="125900">
                <a:tc>
                  <a:txBody>
                    <a:bodyPr/>
                    <a:lstStyle/>
                    <a:p>
                      <a:pPr indent="0" lvl="0" marL="0" rtl="0" algn="l">
                        <a:spcBef>
                          <a:spcPts val="0"/>
                        </a:spcBef>
                        <a:spcAft>
                          <a:spcPts val="0"/>
                        </a:spcAft>
                        <a:buNone/>
                      </a:pPr>
                      <a:r>
                        <a:rPr lang="ja" sz="600"/>
                        <a:t>Address</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Address__c</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Text(200)</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アドレス</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600"/>
                        <a:t>Distance</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Distance__c</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Formula(Number)</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ユーザ現在位置までの距離</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600"/>
                        <a:t>Geolocation</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Geolocation__c</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Geolocation</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位置情報</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600"/>
                        <a:t>Image</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Image__c</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Formula(Text)</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写真のサムネイル</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600"/>
                        <a:t>ImageURL</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ImageURL__c</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URL(255)</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写真のURL</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600"/>
                        <a:t>Memo</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Memo__c</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Text Area(255)</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メモ</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600"/>
                        <a:t>Place</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Place__c</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Lookup(Place)</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Placeオブジェクトへの参照</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600"/>
                        <a:t>Record Name</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Name</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Text(80)</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そのメモの名前（場所の名前等）</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600"/>
                        <a:t>RecordType</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RecordTypeId</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Record Type</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レコードタイプ</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600"/>
                        <a:t>Timestamp</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Timestamp__c</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Date/Time</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メモを記録した時間</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600"/>
                        <a:t>UUID</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uuid__c</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Text(36)</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写真に紐づくUUID</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600"/>
                        <a:t>Valid</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Valid__c</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Checkbox</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600"/>
                        <a:t>そのメモの有効性</a:t>
                      </a:r>
                      <a:endParaRPr sz="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Place</a:t>
            </a:r>
            <a:r>
              <a:rPr lang="ja"/>
              <a:t>__c</a:t>
            </a:r>
            <a:endParaRPr/>
          </a:p>
        </p:txBody>
      </p:sp>
      <p:sp>
        <p:nvSpPr>
          <p:cNvPr id="162" name="Google Shape;162;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aphicFrame>
        <p:nvGraphicFramePr>
          <p:cNvPr id="163" name="Google Shape;163;p27"/>
          <p:cNvGraphicFramePr/>
          <p:nvPr/>
        </p:nvGraphicFramePr>
        <p:xfrm>
          <a:off x="952500" y="1162050"/>
          <a:ext cx="3000000" cy="3000000"/>
        </p:xfrm>
        <a:graphic>
          <a:graphicData uri="http://schemas.openxmlformats.org/drawingml/2006/table">
            <a:tbl>
              <a:tblPr>
                <a:noFill/>
                <a:tableStyleId>{941C7627-1DD0-48B3-8802-16A7A88147B3}</a:tableStyleId>
              </a:tblPr>
              <a:tblGrid>
                <a:gridCol w="1809750"/>
                <a:gridCol w="1809750"/>
                <a:gridCol w="1809750"/>
                <a:gridCol w="1809750"/>
              </a:tblGrid>
              <a:tr h="125900">
                <a:tc>
                  <a:txBody>
                    <a:bodyPr/>
                    <a:lstStyle/>
                    <a:p>
                      <a:pPr indent="0" lvl="0" marL="0" rtl="0" algn="l">
                        <a:spcBef>
                          <a:spcPts val="0"/>
                        </a:spcBef>
                        <a:spcAft>
                          <a:spcPts val="0"/>
                        </a:spcAft>
                        <a:buNone/>
                      </a:pPr>
                      <a:r>
                        <a:rPr lang="ja" sz="1100"/>
                        <a:t>Field Label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ja" sz="1100"/>
                        <a:t>Field Name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ja" sz="1100"/>
                        <a:t>Data Type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ja" sz="1100"/>
                        <a:t>説明</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r>
              <a:tr h="125900">
                <a:tc>
                  <a:txBody>
                    <a:bodyPr/>
                    <a:lstStyle/>
                    <a:p>
                      <a:pPr indent="0" lvl="0" marL="0" rtl="0" algn="l">
                        <a:spcBef>
                          <a:spcPts val="0"/>
                        </a:spcBef>
                        <a:spcAft>
                          <a:spcPts val="0"/>
                        </a:spcAft>
                        <a:buNone/>
                      </a:pPr>
                      <a:r>
                        <a:rPr lang="ja" sz="1100"/>
                        <a:t>Address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Address__c</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Text(200)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その場所の</a:t>
                      </a:r>
                      <a:r>
                        <a:rPr lang="ja" sz="1100"/>
                        <a:t>アドレス</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1100"/>
                        <a:t>Distance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Distance__c</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Formula(Number)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ユーザ現在位置までの距離</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1100"/>
                        <a:t>Geolocation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Geolocation__c</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Geolocation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その場所の位置情報</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25900">
                <a:tc>
                  <a:txBody>
                    <a:bodyPr/>
                    <a:lstStyle/>
                    <a:p>
                      <a:pPr indent="0" lvl="0" marL="0" rtl="0" algn="l">
                        <a:spcBef>
                          <a:spcPts val="0"/>
                        </a:spcBef>
                        <a:spcAft>
                          <a:spcPts val="0"/>
                        </a:spcAft>
                        <a:buNone/>
                      </a:pPr>
                      <a:r>
                        <a:rPr lang="ja" sz="1100"/>
                        <a:t>Place Name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Name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Text(80)</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その場所の名前</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User（</a:t>
            </a:r>
            <a:r>
              <a:rPr lang="ja"/>
              <a:t>カスタムフィールド追加）</a:t>
            </a:r>
            <a:endParaRPr/>
          </a:p>
        </p:txBody>
      </p:sp>
      <p:sp>
        <p:nvSpPr>
          <p:cNvPr id="169" name="Google Shape;16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aphicFrame>
        <p:nvGraphicFramePr>
          <p:cNvPr id="170" name="Google Shape;170;p28"/>
          <p:cNvGraphicFramePr/>
          <p:nvPr/>
        </p:nvGraphicFramePr>
        <p:xfrm>
          <a:off x="952500" y="1162050"/>
          <a:ext cx="3000000" cy="3000000"/>
        </p:xfrm>
        <a:graphic>
          <a:graphicData uri="http://schemas.openxmlformats.org/drawingml/2006/table">
            <a:tbl>
              <a:tblPr>
                <a:noFill/>
                <a:tableStyleId>{941C7627-1DD0-48B3-8802-16A7A88147B3}</a:tableStyleId>
              </a:tblPr>
              <a:tblGrid>
                <a:gridCol w="1809750"/>
                <a:gridCol w="1809750"/>
                <a:gridCol w="1809750"/>
                <a:gridCol w="1809750"/>
              </a:tblGrid>
              <a:tr h="125900">
                <a:tc>
                  <a:txBody>
                    <a:bodyPr/>
                    <a:lstStyle/>
                    <a:p>
                      <a:pPr indent="0" lvl="0" marL="0" rtl="0" algn="l">
                        <a:spcBef>
                          <a:spcPts val="0"/>
                        </a:spcBef>
                        <a:spcAft>
                          <a:spcPts val="0"/>
                        </a:spcAft>
                        <a:buNone/>
                      </a:pPr>
                      <a:r>
                        <a:rPr lang="ja" sz="1100"/>
                        <a:t>Field Label</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ja" sz="1100"/>
                        <a:t>Field Name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ja" sz="1100"/>
                        <a:t>Data Type</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ja" sz="1100"/>
                        <a:t>説明</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r>
              <a:tr h="125900">
                <a:tc>
                  <a:txBody>
                    <a:bodyPr/>
                    <a:lstStyle/>
                    <a:p>
                      <a:pPr indent="0" lvl="0" marL="0" rtl="0" algn="l">
                        <a:spcBef>
                          <a:spcPts val="0"/>
                        </a:spcBef>
                        <a:spcAft>
                          <a:spcPts val="0"/>
                        </a:spcAft>
                        <a:buNone/>
                      </a:pPr>
                      <a:r>
                        <a:rPr lang="ja" sz="1100"/>
                        <a:t>Geolocation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Geolocation</a:t>
                      </a:r>
                      <a:r>
                        <a:rPr lang="ja" sz="1100"/>
                        <a:t>__c</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Geolocation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sz="1100"/>
                        <a:t>そのユーザの現在位置</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Record__cのレコードタイプ</a:t>
            </a:r>
            <a:endParaRPr/>
          </a:p>
        </p:txBody>
      </p:sp>
      <p:sp>
        <p:nvSpPr>
          <p:cNvPr id="176" name="Google Shape;17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aphicFrame>
        <p:nvGraphicFramePr>
          <p:cNvPr id="177" name="Google Shape;177;p29"/>
          <p:cNvGraphicFramePr/>
          <p:nvPr/>
        </p:nvGraphicFramePr>
        <p:xfrm>
          <a:off x="952500" y="1238250"/>
          <a:ext cx="3000000" cy="3000000"/>
        </p:xfrm>
        <a:graphic>
          <a:graphicData uri="http://schemas.openxmlformats.org/drawingml/2006/table">
            <a:tbl>
              <a:tblPr>
                <a:noFill/>
                <a:tableStyleId>{941C7627-1DD0-48B3-8802-16A7A88147B3}</a:tableStyleId>
              </a:tblPr>
              <a:tblGrid>
                <a:gridCol w="3619500"/>
                <a:gridCol w="3619500"/>
              </a:tblGrid>
              <a:tr h="179275">
                <a:tc>
                  <a:txBody>
                    <a:bodyPr/>
                    <a:lstStyle/>
                    <a:p>
                      <a:pPr indent="0" lvl="0" marL="0" rtl="0" algn="l">
                        <a:spcBef>
                          <a:spcPts val="0"/>
                        </a:spcBef>
                        <a:spcAft>
                          <a:spcPts val="0"/>
                        </a:spcAft>
                        <a:buNone/>
                      </a:pPr>
                      <a:r>
                        <a:rPr lang="ja"/>
                        <a:t>Record Type</a:t>
                      </a:r>
                      <a:endParaRPr/>
                    </a:p>
                  </a:txBody>
                  <a:tcPr marT="91425" marB="91425" marR="91425" marL="91425">
                    <a:solidFill>
                      <a:srgbClr val="9FC5E8"/>
                    </a:solidFill>
                  </a:tcPr>
                </a:tc>
                <a:tc>
                  <a:txBody>
                    <a:bodyPr/>
                    <a:lstStyle/>
                    <a:p>
                      <a:pPr indent="0" lvl="0" marL="0" rtl="0" algn="l">
                        <a:spcBef>
                          <a:spcPts val="0"/>
                        </a:spcBef>
                        <a:spcAft>
                          <a:spcPts val="0"/>
                        </a:spcAft>
                        <a:buNone/>
                      </a:pPr>
                      <a:r>
                        <a:t/>
                      </a:r>
                      <a:endParaRPr/>
                    </a:p>
                  </a:txBody>
                  <a:tcPr marT="91425" marB="91425" marR="91425" marL="91425">
                    <a:solidFill>
                      <a:srgbClr val="9FC5E8"/>
                    </a:solidFill>
                  </a:tcPr>
                </a:tc>
              </a:tr>
              <a:tr h="179275">
                <a:tc>
                  <a:txBody>
                    <a:bodyPr/>
                    <a:lstStyle/>
                    <a:p>
                      <a:pPr indent="0" lvl="0" marL="0" rtl="0" algn="l">
                        <a:spcBef>
                          <a:spcPts val="0"/>
                        </a:spcBef>
                        <a:spcAft>
                          <a:spcPts val="0"/>
                        </a:spcAft>
                        <a:buNone/>
                      </a:pPr>
                      <a:r>
                        <a:rPr lang="ja"/>
                        <a:t>Cafe</a:t>
                      </a:r>
                      <a:endParaRPr/>
                    </a:p>
                  </a:txBody>
                  <a:tcPr marT="91425" marB="91425" marR="91425" marL="91425"/>
                </a:tc>
                <a:tc>
                  <a:txBody>
                    <a:bodyPr/>
                    <a:lstStyle/>
                    <a:p>
                      <a:pPr indent="0" lvl="0" marL="0" rtl="0" algn="l">
                        <a:spcBef>
                          <a:spcPts val="0"/>
                        </a:spcBef>
                        <a:spcAft>
                          <a:spcPts val="0"/>
                        </a:spcAft>
                        <a:buNone/>
                      </a:pPr>
                      <a:r>
                        <a:rPr lang="ja"/>
                        <a:t>カフェに分類されるレコード</a:t>
                      </a:r>
                      <a:endParaRPr/>
                    </a:p>
                  </a:txBody>
                  <a:tcPr marT="91425" marB="91425" marR="91425" marL="91425"/>
                </a:tc>
              </a:tr>
              <a:tr h="179275">
                <a:tc>
                  <a:txBody>
                    <a:bodyPr/>
                    <a:lstStyle/>
                    <a:p>
                      <a:pPr indent="0" lvl="0" marL="0" rtl="0" algn="l">
                        <a:spcBef>
                          <a:spcPts val="0"/>
                        </a:spcBef>
                        <a:spcAft>
                          <a:spcPts val="0"/>
                        </a:spcAft>
                        <a:buNone/>
                      </a:pPr>
                      <a:r>
                        <a:rPr lang="ja"/>
                        <a:t>Mall</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a:solidFill>
                            <a:schemeClr val="dk1"/>
                          </a:solidFill>
                        </a:rPr>
                        <a:t>モール</a:t>
                      </a:r>
                      <a:r>
                        <a:rPr lang="ja">
                          <a:solidFill>
                            <a:schemeClr val="dk1"/>
                          </a:solidFill>
                        </a:rPr>
                        <a:t>に分類されるレコード</a:t>
                      </a:r>
                      <a:endParaRPr/>
                    </a:p>
                  </a:txBody>
                  <a:tcPr marT="91425" marB="91425" marR="91425" marL="91425"/>
                </a:tc>
              </a:tr>
              <a:tr h="179275">
                <a:tc>
                  <a:txBody>
                    <a:bodyPr/>
                    <a:lstStyle/>
                    <a:p>
                      <a:pPr indent="0" lvl="0" marL="0" rtl="0" algn="l">
                        <a:spcBef>
                          <a:spcPts val="0"/>
                        </a:spcBef>
                        <a:spcAft>
                          <a:spcPts val="0"/>
                        </a:spcAft>
                        <a:buNone/>
                      </a:pPr>
                      <a:r>
                        <a:rPr lang="ja"/>
                        <a:t>Public Transport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a:solidFill>
                            <a:schemeClr val="dk1"/>
                          </a:solidFill>
                        </a:rPr>
                        <a:t>公共交通機関</a:t>
                      </a:r>
                      <a:r>
                        <a:rPr lang="ja">
                          <a:solidFill>
                            <a:schemeClr val="dk1"/>
                          </a:solidFill>
                        </a:rPr>
                        <a:t>に分類されるレコード</a:t>
                      </a:r>
                      <a:endParaRPr/>
                    </a:p>
                  </a:txBody>
                  <a:tcPr marT="91425" marB="91425" marR="91425" marL="91425"/>
                </a:tc>
              </a:tr>
              <a:tr h="179275">
                <a:tc>
                  <a:txBody>
                    <a:bodyPr/>
                    <a:lstStyle/>
                    <a:p>
                      <a:pPr indent="0" lvl="0" marL="0" rtl="0" algn="l">
                        <a:spcBef>
                          <a:spcPts val="0"/>
                        </a:spcBef>
                        <a:spcAft>
                          <a:spcPts val="0"/>
                        </a:spcAft>
                        <a:buNone/>
                      </a:pPr>
                      <a:r>
                        <a:rPr lang="ja"/>
                        <a:t>Restaurant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a:solidFill>
                            <a:schemeClr val="dk1"/>
                          </a:solidFill>
                        </a:rPr>
                        <a:t>レストラン</a:t>
                      </a:r>
                      <a:r>
                        <a:rPr lang="ja">
                          <a:solidFill>
                            <a:schemeClr val="dk1"/>
                          </a:solidFill>
                        </a:rPr>
                        <a:t>に分類されるレコード</a:t>
                      </a:r>
                      <a:endParaRPr/>
                    </a:p>
                  </a:txBody>
                  <a:tcPr marT="91425" marB="91425" marR="91425" marL="91425"/>
                </a:tc>
              </a:tr>
              <a:tr h="179275">
                <a:tc>
                  <a:txBody>
                    <a:bodyPr/>
                    <a:lstStyle/>
                    <a:p>
                      <a:pPr indent="0" lvl="0" marL="0" rtl="0" algn="l">
                        <a:spcBef>
                          <a:spcPts val="0"/>
                        </a:spcBef>
                        <a:spcAft>
                          <a:spcPts val="0"/>
                        </a:spcAft>
                        <a:buNone/>
                      </a:pPr>
                      <a:r>
                        <a:rPr lang="ja"/>
                        <a:t>Supermarket</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a:solidFill>
                            <a:schemeClr val="dk1"/>
                          </a:solidFill>
                        </a:rPr>
                        <a:t>スーパー</a:t>
                      </a:r>
                      <a:r>
                        <a:rPr lang="ja">
                          <a:solidFill>
                            <a:schemeClr val="dk1"/>
                          </a:solidFill>
                        </a:rPr>
                        <a:t>に分類されるレコード</a:t>
                      </a:r>
                      <a:endParaRPr/>
                    </a:p>
                  </a:txBody>
                  <a:tcPr marT="91425" marB="91425" marR="91425" marL="91425"/>
                </a:tc>
              </a:tr>
              <a:tr h="179275">
                <a:tc>
                  <a:txBody>
                    <a:bodyPr/>
                    <a:lstStyle/>
                    <a:p>
                      <a:pPr indent="0" lvl="0" marL="0" rtl="0" algn="l">
                        <a:spcBef>
                          <a:spcPts val="0"/>
                        </a:spcBef>
                        <a:spcAft>
                          <a:spcPts val="0"/>
                        </a:spcAft>
                        <a:buNone/>
                      </a:pPr>
                      <a:r>
                        <a:rPr lang="ja"/>
                        <a:t>Uncategorized</a:t>
                      </a:r>
                      <a:endParaRPr/>
                    </a:p>
                  </a:txBody>
                  <a:tcPr marT="91425" marB="91425" marR="91425" marL="91425"/>
                </a:tc>
                <a:tc>
                  <a:txBody>
                    <a:bodyPr/>
                    <a:lstStyle/>
                    <a:p>
                      <a:pPr indent="0" lvl="0" marL="0" rtl="0" algn="l">
                        <a:spcBef>
                          <a:spcPts val="0"/>
                        </a:spcBef>
                        <a:spcAft>
                          <a:spcPts val="0"/>
                        </a:spcAft>
                        <a:buNone/>
                      </a:pPr>
                      <a:r>
                        <a:rPr lang="ja"/>
                        <a:t>未分類</a:t>
                      </a:r>
                      <a:endParaRPr/>
                    </a:p>
                  </a:txBody>
                  <a:tcPr marT="91425" marB="91425" marR="91425" marL="91425"/>
                </a:tc>
              </a:tr>
            </a:tbl>
          </a:graphicData>
        </a:graphic>
      </p:graphicFrame>
      <p:sp>
        <p:nvSpPr>
          <p:cNvPr id="178" name="Google Shape;178;p29"/>
          <p:cNvSpPr txBox="1"/>
          <p:nvPr/>
        </p:nvSpPr>
        <p:spPr>
          <a:xfrm>
            <a:off x="952500" y="4011725"/>
            <a:ext cx="697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 Release 1.0</a:t>
            </a:r>
            <a:r>
              <a:rPr lang="ja"/>
              <a:t>ではRecord__cのリストでレコードの分類目的の利用に留まる。</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ユーザとRecord__cやPlace__cの距離関係</a:t>
            </a:r>
            <a:endParaRPr/>
          </a:p>
        </p:txBody>
      </p:sp>
      <p:sp>
        <p:nvSpPr>
          <p:cNvPr id="184" name="Google Shape;18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pSp>
        <p:nvGrpSpPr>
          <p:cNvPr id="185" name="Google Shape;185;p30"/>
          <p:cNvGrpSpPr/>
          <p:nvPr/>
        </p:nvGrpSpPr>
        <p:grpSpPr>
          <a:xfrm>
            <a:off x="3863038" y="1295636"/>
            <a:ext cx="1655950" cy="1950387"/>
            <a:chOff x="2011275" y="1510000"/>
            <a:chExt cx="1956000" cy="2373600"/>
          </a:xfrm>
        </p:grpSpPr>
        <p:sp>
          <p:nvSpPr>
            <p:cNvPr id="186" name="Google Shape;186;p30"/>
            <p:cNvSpPr/>
            <p:nvPr/>
          </p:nvSpPr>
          <p:spPr>
            <a:xfrm>
              <a:off x="2011275" y="1799500"/>
              <a:ext cx="1956000" cy="20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Geolocation__c</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187" name="Google Shape;187;p30"/>
            <p:cNvSpPr/>
            <p:nvPr/>
          </p:nvSpPr>
          <p:spPr>
            <a:xfrm>
              <a:off x="2011275" y="1510000"/>
              <a:ext cx="1956000" cy="28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User</a:t>
              </a:r>
              <a:endParaRPr sz="1100"/>
            </a:p>
          </p:txBody>
        </p:sp>
      </p:grpSp>
      <p:grpSp>
        <p:nvGrpSpPr>
          <p:cNvPr id="188" name="Google Shape;188;p30"/>
          <p:cNvGrpSpPr/>
          <p:nvPr/>
        </p:nvGrpSpPr>
        <p:grpSpPr>
          <a:xfrm>
            <a:off x="1374950" y="1957786"/>
            <a:ext cx="1655950" cy="1950387"/>
            <a:chOff x="2011275" y="1510000"/>
            <a:chExt cx="1956000" cy="2373600"/>
          </a:xfrm>
        </p:grpSpPr>
        <p:sp>
          <p:nvSpPr>
            <p:cNvPr id="189" name="Google Shape;189;p30"/>
            <p:cNvSpPr/>
            <p:nvPr/>
          </p:nvSpPr>
          <p:spPr>
            <a:xfrm>
              <a:off x="2011275" y="1799500"/>
              <a:ext cx="1956000" cy="20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Distance__c</a:t>
              </a:r>
              <a:endParaRPr sz="1100"/>
            </a:p>
            <a:p>
              <a:pPr indent="0" lvl="0" marL="0" rtl="0" algn="l">
                <a:spcBef>
                  <a:spcPts val="0"/>
                </a:spcBef>
                <a:spcAft>
                  <a:spcPts val="0"/>
                </a:spcAft>
                <a:buNone/>
              </a:pPr>
              <a:r>
                <a:rPr lang="ja" sz="1100"/>
                <a:t>Geolocation</a:t>
              </a:r>
              <a:r>
                <a:rPr lang="ja" sz="1100"/>
                <a:t>__c</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190" name="Google Shape;190;p30"/>
            <p:cNvSpPr/>
            <p:nvPr/>
          </p:nvSpPr>
          <p:spPr>
            <a:xfrm>
              <a:off x="2011275" y="1510000"/>
              <a:ext cx="1956000" cy="28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Record__c</a:t>
              </a:r>
              <a:endParaRPr sz="1100"/>
            </a:p>
          </p:txBody>
        </p:sp>
      </p:grpSp>
      <p:grpSp>
        <p:nvGrpSpPr>
          <p:cNvPr id="191" name="Google Shape;191;p30"/>
          <p:cNvGrpSpPr/>
          <p:nvPr/>
        </p:nvGrpSpPr>
        <p:grpSpPr>
          <a:xfrm>
            <a:off x="6285300" y="1957786"/>
            <a:ext cx="1655950" cy="1950387"/>
            <a:chOff x="2011275" y="1510000"/>
            <a:chExt cx="1956000" cy="2373600"/>
          </a:xfrm>
        </p:grpSpPr>
        <p:sp>
          <p:nvSpPr>
            <p:cNvPr id="192" name="Google Shape;192;p30"/>
            <p:cNvSpPr/>
            <p:nvPr/>
          </p:nvSpPr>
          <p:spPr>
            <a:xfrm>
              <a:off x="2011275" y="1799500"/>
              <a:ext cx="1956000" cy="20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Distance__c</a:t>
              </a:r>
              <a:endParaRPr sz="1100"/>
            </a:p>
            <a:p>
              <a:pPr indent="0" lvl="0" marL="0" rtl="0" algn="l">
                <a:spcBef>
                  <a:spcPts val="0"/>
                </a:spcBef>
                <a:spcAft>
                  <a:spcPts val="0"/>
                </a:spcAft>
                <a:buNone/>
              </a:pPr>
              <a:r>
                <a:rPr lang="ja" sz="1100"/>
                <a:t>Geolocation__c</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193" name="Google Shape;193;p30"/>
            <p:cNvSpPr/>
            <p:nvPr/>
          </p:nvSpPr>
          <p:spPr>
            <a:xfrm>
              <a:off x="2011275" y="1510000"/>
              <a:ext cx="1956000" cy="28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Place</a:t>
              </a:r>
              <a:r>
                <a:rPr lang="ja" sz="1100"/>
                <a:t>__c</a:t>
              </a:r>
              <a:endParaRPr sz="1100"/>
            </a:p>
          </p:txBody>
        </p:sp>
      </p:grpSp>
      <p:sp>
        <p:nvSpPr>
          <p:cNvPr id="194" name="Google Shape;194;p30"/>
          <p:cNvSpPr txBox="1"/>
          <p:nvPr/>
        </p:nvSpPr>
        <p:spPr>
          <a:xfrm>
            <a:off x="5000850" y="4020950"/>
            <a:ext cx="4058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50">
                <a:solidFill>
                  <a:schemeClr val="dk1"/>
                </a:solidFill>
              </a:rPr>
              <a:t>Distance__cの値は以下のFormulaフィールドで計算</a:t>
            </a:r>
            <a:endParaRPr sz="1050">
              <a:solidFill>
                <a:schemeClr val="dk1"/>
              </a:solidFill>
            </a:endParaRPr>
          </a:p>
          <a:p>
            <a:pPr indent="0" lvl="0" marL="0" rtl="0" algn="l">
              <a:spcBef>
                <a:spcPts val="0"/>
              </a:spcBef>
              <a:spcAft>
                <a:spcPts val="0"/>
              </a:spcAft>
              <a:buNone/>
            </a:pPr>
            <a:r>
              <a:rPr lang="ja" sz="1050">
                <a:solidFill>
                  <a:schemeClr val="dk1"/>
                </a:solidFill>
              </a:rPr>
              <a:t>Round(Distance(Geolocation__c, $User.Geolocation__c, 'km'),2)</a:t>
            </a:r>
            <a:endParaRPr sz="1600"/>
          </a:p>
        </p:txBody>
      </p:sp>
      <p:sp>
        <p:nvSpPr>
          <p:cNvPr id="195" name="Google Shape;195;p30"/>
          <p:cNvSpPr txBox="1"/>
          <p:nvPr/>
        </p:nvSpPr>
        <p:spPr>
          <a:xfrm>
            <a:off x="276450" y="4020950"/>
            <a:ext cx="40587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50">
                <a:solidFill>
                  <a:schemeClr val="dk1"/>
                </a:solidFill>
              </a:rPr>
              <a:t>Distance__cの値は以下のFormulaフィールドで計算</a:t>
            </a:r>
            <a:endParaRPr sz="1050">
              <a:solidFill>
                <a:schemeClr val="dk1"/>
              </a:solidFill>
            </a:endParaRPr>
          </a:p>
          <a:p>
            <a:pPr indent="0" lvl="0" marL="0" rtl="0" algn="l">
              <a:spcBef>
                <a:spcPts val="0"/>
              </a:spcBef>
              <a:spcAft>
                <a:spcPts val="0"/>
              </a:spcAft>
              <a:buNone/>
            </a:pPr>
            <a:r>
              <a:rPr lang="ja" sz="1050">
                <a:solidFill>
                  <a:schemeClr val="dk1"/>
                </a:solidFill>
              </a:rPr>
              <a:t>Round(Distance(Geolocation__c, $User.Geolocation__c, 'km'),2)</a:t>
            </a:r>
            <a:endParaRPr sz="1600"/>
          </a:p>
        </p:txBody>
      </p:sp>
      <p:sp>
        <p:nvSpPr>
          <p:cNvPr id="196" name="Google Shape;196;p30"/>
          <p:cNvSpPr txBox="1"/>
          <p:nvPr/>
        </p:nvSpPr>
        <p:spPr>
          <a:xfrm>
            <a:off x="3545325" y="3267075"/>
            <a:ext cx="2463300" cy="6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050">
                <a:solidFill>
                  <a:schemeClr val="dk1"/>
                </a:solidFill>
              </a:rPr>
              <a:t>Geolocation__cへ</a:t>
            </a:r>
            <a:endParaRPr sz="1050">
              <a:solidFill>
                <a:schemeClr val="dk1"/>
              </a:solidFill>
            </a:endParaRPr>
          </a:p>
          <a:p>
            <a:pPr indent="0" lvl="0" marL="0" rtl="0" algn="l">
              <a:spcBef>
                <a:spcPts val="0"/>
              </a:spcBef>
              <a:spcAft>
                <a:spcPts val="0"/>
              </a:spcAft>
              <a:buNone/>
            </a:pPr>
            <a:r>
              <a:rPr lang="ja" sz="1050">
                <a:solidFill>
                  <a:schemeClr val="dk1"/>
                </a:solidFill>
              </a:rPr>
              <a:t>MyPhotosアプリ起動時のユーザ位置を登録</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Record__cと</a:t>
            </a:r>
            <a:r>
              <a:rPr lang="ja"/>
              <a:t>写真データの関係</a:t>
            </a:r>
            <a:endParaRPr/>
          </a:p>
        </p:txBody>
      </p:sp>
      <p:sp>
        <p:nvSpPr>
          <p:cNvPr id="202" name="Google Shape;20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pSp>
        <p:nvGrpSpPr>
          <p:cNvPr id="203" name="Google Shape;203;p31"/>
          <p:cNvGrpSpPr/>
          <p:nvPr/>
        </p:nvGrpSpPr>
        <p:grpSpPr>
          <a:xfrm>
            <a:off x="4871800" y="1596561"/>
            <a:ext cx="1655950" cy="1950387"/>
            <a:chOff x="2011275" y="1510000"/>
            <a:chExt cx="1956000" cy="2373600"/>
          </a:xfrm>
        </p:grpSpPr>
        <p:sp>
          <p:nvSpPr>
            <p:cNvPr id="204" name="Google Shape;204;p31"/>
            <p:cNvSpPr/>
            <p:nvPr/>
          </p:nvSpPr>
          <p:spPr>
            <a:xfrm>
              <a:off x="2011275" y="1799500"/>
              <a:ext cx="1956000" cy="20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ja" sz="1100"/>
                <a:t>Id</a:t>
              </a:r>
              <a:endParaRPr sz="1100"/>
            </a:p>
          </p:txBody>
        </p:sp>
        <p:sp>
          <p:nvSpPr>
            <p:cNvPr id="205" name="Google Shape;205;p31"/>
            <p:cNvSpPr/>
            <p:nvPr/>
          </p:nvSpPr>
          <p:spPr>
            <a:xfrm>
              <a:off x="2011275" y="1510000"/>
              <a:ext cx="1956000" cy="28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ContentDocument</a:t>
              </a:r>
              <a:endParaRPr sz="1100"/>
            </a:p>
          </p:txBody>
        </p:sp>
      </p:grpSp>
      <p:grpSp>
        <p:nvGrpSpPr>
          <p:cNvPr id="206" name="Google Shape;206;p31"/>
          <p:cNvGrpSpPr/>
          <p:nvPr/>
        </p:nvGrpSpPr>
        <p:grpSpPr>
          <a:xfrm>
            <a:off x="2755125" y="1596561"/>
            <a:ext cx="1655950" cy="1950387"/>
            <a:chOff x="2011275" y="1510000"/>
            <a:chExt cx="1956000" cy="2373600"/>
          </a:xfrm>
        </p:grpSpPr>
        <p:sp>
          <p:nvSpPr>
            <p:cNvPr id="207" name="Google Shape;207;p31"/>
            <p:cNvSpPr/>
            <p:nvPr/>
          </p:nvSpPr>
          <p:spPr>
            <a:xfrm>
              <a:off x="2011275" y="1799500"/>
              <a:ext cx="1956000" cy="20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LinkedEntityId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ja" sz="1100"/>
                <a:t>ContentDocumentId</a:t>
              </a:r>
              <a:endParaRPr sz="1100"/>
            </a:p>
          </p:txBody>
        </p:sp>
        <p:sp>
          <p:nvSpPr>
            <p:cNvPr id="208" name="Google Shape;208;p31"/>
            <p:cNvSpPr/>
            <p:nvPr/>
          </p:nvSpPr>
          <p:spPr>
            <a:xfrm>
              <a:off x="2011275" y="1510000"/>
              <a:ext cx="1956000" cy="28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ContentDocumentLink</a:t>
              </a:r>
              <a:endParaRPr sz="1100"/>
            </a:p>
          </p:txBody>
        </p:sp>
      </p:grpSp>
      <p:grpSp>
        <p:nvGrpSpPr>
          <p:cNvPr id="209" name="Google Shape;209;p31"/>
          <p:cNvGrpSpPr/>
          <p:nvPr/>
        </p:nvGrpSpPr>
        <p:grpSpPr>
          <a:xfrm>
            <a:off x="6988475" y="1596561"/>
            <a:ext cx="1655950" cy="1950387"/>
            <a:chOff x="2011275" y="1510000"/>
            <a:chExt cx="1956000" cy="2373600"/>
          </a:xfrm>
        </p:grpSpPr>
        <p:sp>
          <p:nvSpPr>
            <p:cNvPr id="210" name="Google Shape;210;p31"/>
            <p:cNvSpPr/>
            <p:nvPr/>
          </p:nvSpPr>
          <p:spPr>
            <a:xfrm>
              <a:off x="2011275" y="1799500"/>
              <a:ext cx="1956000" cy="20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Id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ja" sz="1100"/>
                <a:t>ContentDocumentId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211" name="Google Shape;211;p31"/>
            <p:cNvSpPr/>
            <p:nvPr/>
          </p:nvSpPr>
          <p:spPr>
            <a:xfrm>
              <a:off x="2011275" y="1510000"/>
              <a:ext cx="1956000" cy="28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ContentVersion</a:t>
              </a:r>
              <a:endParaRPr sz="1100"/>
            </a:p>
          </p:txBody>
        </p:sp>
      </p:grpSp>
      <p:grpSp>
        <p:nvGrpSpPr>
          <p:cNvPr id="212" name="Google Shape;212;p31"/>
          <p:cNvGrpSpPr/>
          <p:nvPr/>
        </p:nvGrpSpPr>
        <p:grpSpPr>
          <a:xfrm>
            <a:off x="464100" y="1596561"/>
            <a:ext cx="1655950" cy="1950387"/>
            <a:chOff x="2011275" y="1510000"/>
            <a:chExt cx="1956000" cy="2373600"/>
          </a:xfrm>
        </p:grpSpPr>
        <p:sp>
          <p:nvSpPr>
            <p:cNvPr id="213" name="Google Shape;213;p31"/>
            <p:cNvSpPr/>
            <p:nvPr/>
          </p:nvSpPr>
          <p:spPr>
            <a:xfrm>
              <a:off x="2011275" y="1799500"/>
              <a:ext cx="1956000" cy="20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Id</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214" name="Google Shape;214;p31"/>
            <p:cNvSpPr/>
            <p:nvPr/>
          </p:nvSpPr>
          <p:spPr>
            <a:xfrm>
              <a:off x="2011275" y="1510000"/>
              <a:ext cx="1956000" cy="289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Record__c</a:t>
              </a:r>
              <a:endParaRPr sz="1100"/>
            </a:p>
          </p:txBody>
        </p:sp>
      </p:grpSp>
      <p:cxnSp>
        <p:nvCxnSpPr>
          <p:cNvPr id="215" name="Google Shape;215;p31"/>
          <p:cNvCxnSpPr/>
          <p:nvPr/>
        </p:nvCxnSpPr>
        <p:spPr>
          <a:xfrm>
            <a:off x="4411075" y="2852499"/>
            <a:ext cx="460800" cy="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31"/>
          <p:cNvCxnSpPr/>
          <p:nvPr/>
        </p:nvCxnSpPr>
        <p:spPr>
          <a:xfrm rot="10800000">
            <a:off x="6527675" y="2794130"/>
            <a:ext cx="460800" cy="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31"/>
          <p:cNvCxnSpPr/>
          <p:nvPr/>
        </p:nvCxnSpPr>
        <p:spPr>
          <a:xfrm rot="10800000">
            <a:off x="2120025" y="2528893"/>
            <a:ext cx="635100" cy="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31"/>
          <p:cNvSpPr txBox="1"/>
          <p:nvPr/>
        </p:nvSpPr>
        <p:spPr>
          <a:xfrm>
            <a:off x="6930075" y="3676600"/>
            <a:ext cx="195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写真データ(jpeg)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MyPhotosアプリの概要</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ja"/>
              <a:t>MyPhotos</a:t>
            </a:r>
            <a:r>
              <a:rPr lang="ja"/>
              <a:t>アプリはSalesforce上で動作するアプリケーションである。</a:t>
            </a:r>
            <a:endParaRPr/>
          </a:p>
          <a:p>
            <a:pPr indent="-342900" lvl="0" marL="457200" rtl="0" algn="l">
              <a:spcBef>
                <a:spcPts val="0"/>
              </a:spcBef>
              <a:spcAft>
                <a:spcPts val="0"/>
              </a:spcAft>
              <a:buSzPts val="1800"/>
              <a:buChar char="●"/>
            </a:pPr>
            <a:r>
              <a:rPr lang="ja"/>
              <a:t>Salesforce開発者エディション上での利用を想定</a:t>
            </a:r>
            <a:endParaRPr/>
          </a:p>
          <a:p>
            <a:pPr indent="-317500" lvl="1" marL="914400" rtl="0" algn="l">
              <a:spcBef>
                <a:spcPts val="0"/>
              </a:spcBef>
              <a:spcAft>
                <a:spcPts val="0"/>
              </a:spcAft>
              <a:buSzPts val="1400"/>
              <a:buChar char="○"/>
            </a:pPr>
            <a:r>
              <a:rPr lang="ja"/>
              <a:t>かつ、Salesforce Platform Userプロファイルで利用可能</a:t>
            </a:r>
            <a:r>
              <a:rPr lang="ja">
                <a:solidFill>
                  <a:srgbClr val="FF0000"/>
                </a:solidFill>
              </a:rPr>
              <a:t>（なはず、検証要）</a:t>
            </a:r>
            <a:endParaRPr>
              <a:solidFill>
                <a:srgbClr val="FF0000"/>
              </a:solidFill>
            </a:endParaRPr>
          </a:p>
          <a:p>
            <a:pPr indent="-342900" lvl="0" marL="457200" rtl="0" algn="l">
              <a:spcBef>
                <a:spcPts val="0"/>
              </a:spcBef>
              <a:spcAft>
                <a:spcPts val="0"/>
              </a:spcAft>
              <a:buSzPts val="1800"/>
              <a:buChar char="●"/>
            </a:pPr>
            <a:r>
              <a:rPr lang="ja"/>
              <a:t>フロントエンドはデスクトップに加えモバイル（Android/iOS）でも動作する</a:t>
            </a:r>
            <a:endParaRPr/>
          </a:p>
          <a:p>
            <a:pPr indent="-317500" lvl="1" marL="914400" rtl="0" algn="l">
              <a:spcBef>
                <a:spcPts val="0"/>
              </a:spcBef>
              <a:spcAft>
                <a:spcPts val="0"/>
              </a:spcAft>
              <a:buSzPts val="1400"/>
              <a:buChar char="○"/>
            </a:pPr>
            <a:r>
              <a:rPr lang="ja"/>
              <a:t>モバイルで利用するには、Salesforceアプリをスマートフォンやタブレットへ事前にインストールする必要がある</a:t>
            </a:r>
            <a:endParaRPr/>
          </a:p>
          <a:p>
            <a:pPr indent="-342900" lvl="0" marL="457200" rtl="0" algn="l">
              <a:spcBef>
                <a:spcPts val="0"/>
              </a:spcBef>
              <a:spcAft>
                <a:spcPts val="0"/>
              </a:spcAft>
              <a:buSzPts val="1800"/>
              <a:buChar char="●"/>
            </a:pPr>
            <a:r>
              <a:rPr lang="ja"/>
              <a:t>主な用途は位置情報に紐づいた写真付きメモの記録である。</a:t>
            </a:r>
            <a:endParaRPr/>
          </a:p>
          <a:p>
            <a:pPr indent="-317500" lvl="1" marL="914400" rtl="0" algn="l">
              <a:spcBef>
                <a:spcPts val="0"/>
              </a:spcBef>
              <a:spcAft>
                <a:spcPts val="0"/>
              </a:spcAft>
              <a:buSzPts val="1400"/>
              <a:buChar char="○"/>
            </a:pPr>
            <a:r>
              <a:rPr lang="ja"/>
              <a:t>写真アプリとして利用</a:t>
            </a:r>
            <a:endParaRPr/>
          </a:p>
          <a:p>
            <a:pPr indent="-317500" lvl="1" marL="914400" rtl="0" algn="l">
              <a:spcBef>
                <a:spcPts val="0"/>
              </a:spcBef>
              <a:spcAft>
                <a:spcPts val="0"/>
              </a:spcAft>
              <a:buSzPts val="1400"/>
              <a:buChar char="○"/>
            </a:pPr>
            <a:r>
              <a:rPr lang="ja"/>
              <a:t>Leaflet（地図）上へ記録した位置をマーカーで展開して</a:t>
            </a:r>
            <a:endParaRPr/>
          </a:p>
          <a:p>
            <a:pPr indent="-342900" lvl="0" marL="457200" rtl="0" algn="l">
              <a:spcBef>
                <a:spcPts val="0"/>
              </a:spcBef>
              <a:spcAft>
                <a:spcPts val="0"/>
              </a:spcAft>
              <a:buSzPts val="1800"/>
              <a:buChar char="●"/>
            </a:pPr>
            <a:r>
              <a:rPr lang="ja"/>
              <a:t>特定の場所に紐づいたタスク管理も行える。</a:t>
            </a:r>
            <a:endParaRPr/>
          </a:p>
          <a:p>
            <a:pPr indent="-317500" lvl="1" marL="914400" rtl="0" algn="l">
              <a:spcBef>
                <a:spcPts val="0"/>
              </a:spcBef>
              <a:spcAft>
                <a:spcPts val="0"/>
              </a:spcAft>
              <a:buSzPts val="1400"/>
              <a:buChar char="○"/>
            </a:pPr>
            <a:r>
              <a:rPr lang="ja"/>
              <a:t>特定のスーパーで特定の商品を買うといったリマインダー（SalesforceのTaskで管理）</a:t>
            </a:r>
            <a:endParaRPr/>
          </a:p>
          <a:p>
            <a:pPr indent="-317500" lvl="1" marL="914400" rtl="0" algn="l">
              <a:spcBef>
                <a:spcPts val="0"/>
              </a:spcBef>
              <a:spcAft>
                <a:spcPts val="0"/>
              </a:spcAft>
              <a:buSzPts val="1400"/>
              <a:buChar char="○"/>
            </a:pPr>
            <a:r>
              <a:rPr lang="ja"/>
              <a:t>特定の場所に紐づいたイベント予定の記録（SalesforceのEventで管理）</a:t>
            </a:r>
            <a:endParaRPr/>
          </a:p>
          <a:p>
            <a:pPr indent="0" lvl="0" marL="0" rtl="0" algn="l">
              <a:spcBef>
                <a:spcPts val="1200"/>
              </a:spcBef>
              <a:spcAft>
                <a:spcPts val="1200"/>
              </a:spcAft>
              <a:buNone/>
            </a:pPr>
            <a:r>
              <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Place__cと</a:t>
            </a:r>
            <a:r>
              <a:rPr lang="ja"/>
              <a:t>標準オブジェクト(Task, Event)との関係</a:t>
            </a:r>
            <a:endParaRPr/>
          </a:p>
        </p:txBody>
      </p:sp>
      <p:sp>
        <p:nvSpPr>
          <p:cNvPr id="224" name="Google Shape;224;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pSp>
        <p:nvGrpSpPr>
          <p:cNvPr id="225" name="Google Shape;225;p32"/>
          <p:cNvGrpSpPr/>
          <p:nvPr/>
        </p:nvGrpSpPr>
        <p:grpSpPr>
          <a:xfrm>
            <a:off x="2213075" y="1803483"/>
            <a:ext cx="1655950" cy="726071"/>
            <a:chOff x="2011275" y="1510043"/>
            <a:chExt cx="1956000" cy="2373557"/>
          </a:xfrm>
        </p:grpSpPr>
        <p:sp>
          <p:nvSpPr>
            <p:cNvPr id="226" name="Google Shape;226;p32"/>
            <p:cNvSpPr/>
            <p:nvPr/>
          </p:nvSpPr>
          <p:spPr>
            <a:xfrm>
              <a:off x="2011275" y="1799500"/>
              <a:ext cx="1956000" cy="20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227" name="Google Shape;227;p32"/>
            <p:cNvSpPr/>
            <p:nvPr/>
          </p:nvSpPr>
          <p:spPr>
            <a:xfrm>
              <a:off x="2011275" y="1510043"/>
              <a:ext cx="1956000" cy="7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Place</a:t>
              </a:r>
              <a:r>
                <a:rPr lang="ja" sz="1100"/>
                <a:t>__c</a:t>
              </a:r>
              <a:endParaRPr sz="1100"/>
            </a:p>
          </p:txBody>
        </p:sp>
      </p:grpSp>
      <p:grpSp>
        <p:nvGrpSpPr>
          <p:cNvPr id="228" name="Google Shape;228;p32"/>
          <p:cNvGrpSpPr/>
          <p:nvPr/>
        </p:nvGrpSpPr>
        <p:grpSpPr>
          <a:xfrm>
            <a:off x="4876125" y="2332008"/>
            <a:ext cx="1655950" cy="726071"/>
            <a:chOff x="2011275" y="1510043"/>
            <a:chExt cx="1956000" cy="2373557"/>
          </a:xfrm>
        </p:grpSpPr>
        <p:sp>
          <p:nvSpPr>
            <p:cNvPr id="229" name="Google Shape;229;p32"/>
            <p:cNvSpPr/>
            <p:nvPr/>
          </p:nvSpPr>
          <p:spPr>
            <a:xfrm>
              <a:off x="2011275" y="1799500"/>
              <a:ext cx="1956000" cy="20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230" name="Google Shape;230;p32"/>
            <p:cNvSpPr/>
            <p:nvPr/>
          </p:nvSpPr>
          <p:spPr>
            <a:xfrm>
              <a:off x="2011275" y="1510043"/>
              <a:ext cx="1956000" cy="7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Task</a:t>
              </a:r>
              <a:endParaRPr sz="1100"/>
            </a:p>
          </p:txBody>
        </p:sp>
      </p:grpSp>
      <p:grpSp>
        <p:nvGrpSpPr>
          <p:cNvPr id="231" name="Google Shape;231;p32"/>
          <p:cNvGrpSpPr/>
          <p:nvPr/>
        </p:nvGrpSpPr>
        <p:grpSpPr>
          <a:xfrm>
            <a:off x="4876125" y="3246408"/>
            <a:ext cx="1655950" cy="726071"/>
            <a:chOff x="2011275" y="1510043"/>
            <a:chExt cx="1956000" cy="2373557"/>
          </a:xfrm>
        </p:grpSpPr>
        <p:sp>
          <p:nvSpPr>
            <p:cNvPr id="232" name="Google Shape;232;p32"/>
            <p:cNvSpPr/>
            <p:nvPr/>
          </p:nvSpPr>
          <p:spPr>
            <a:xfrm>
              <a:off x="2011275" y="1799500"/>
              <a:ext cx="1956000" cy="20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233" name="Google Shape;233;p32"/>
            <p:cNvSpPr/>
            <p:nvPr/>
          </p:nvSpPr>
          <p:spPr>
            <a:xfrm>
              <a:off x="2011275" y="1510043"/>
              <a:ext cx="1956000" cy="71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100"/>
                <a:t>Event</a:t>
              </a:r>
              <a:endParaRPr sz="1100"/>
            </a:p>
          </p:txBody>
        </p:sp>
      </p:grpSp>
      <p:cxnSp>
        <p:nvCxnSpPr>
          <p:cNvPr id="234" name="Google Shape;234;p32"/>
          <p:cNvCxnSpPr>
            <a:stCxn id="229" idx="1"/>
            <a:endCxn id="226" idx="3"/>
          </p:cNvCxnSpPr>
          <p:nvPr/>
        </p:nvCxnSpPr>
        <p:spPr>
          <a:xfrm rot="10800000">
            <a:off x="3869025" y="2210716"/>
            <a:ext cx="1007100" cy="5286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235" name="Google Shape;235;p32"/>
          <p:cNvCxnSpPr>
            <a:stCxn id="232" idx="1"/>
            <a:endCxn id="226" idx="1"/>
          </p:cNvCxnSpPr>
          <p:nvPr/>
        </p:nvCxnSpPr>
        <p:spPr>
          <a:xfrm rot="10800000">
            <a:off x="2213025" y="2210716"/>
            <a:ext cx="2663100" cy="1443000"/>
          </a:xfrm>
          <a:prstGeom prst="curvedConnector3">
            <a:avLst>
              <a:gd fmla="val 108940"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写真のURL</a:t>
            </a:r>
            <a:endParaRPr/>
          </a:p>
        </p:txBody>
      </p:sp>
      <p:sp>
        <p:nvSpPr>
          <p:cNvPr id="241" name="Google Shape;241;p33"/>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ja" sz="2000"/>
              <a:t>Apex “RecordObjec.cls” にて、Record__cオブジェクトのレコードを生成時に以下のURLをImageURL__cフィールドへ書き込み：</a:t>
            </a:r>
            <a:endParaRPr sz="2000"/>
          </a:p>
          <a:p>
            <a:pPr indent="0" lvl="0" marL="0" rtl="0" algn="l">
              <a:spcBef>
                <a:spcPts val="1200"/>
              </a:spcBef>
              <a:spcAft>
                <a:spcPts val="0"/>
              </a:spcAft>
              <a:buNone/>
            </a:pPr>
            <a:r>
              <a:rPr lang="ja" sz="2000"/>
              <a:t>‘/sfc/servlet.shepherd/version/download’ + contentVersionId</a:t>
            </a:r>
            <a:endParaRPr sz="2000"/>
          </a:p>
          <a:p>
            <a:pPr indent="0" lvl="0" marL="0" rtl="0" algn="l">
              <a:spcBef>
                <a:spcPts val="1200"/>
              </a:spcBef>
              <a:spcAft>
                <a:spcPts val="1200"/>
              </a:spcAft>
              <a:buNone/>
            </a:pPr>
            <a:r>
              <a:rPr lang="ja" sz="2000"/>
              <a:t>※contentVersionIdはConentVersionオブジェクトのIdフィールド</a:t>
            </a:r>
            <a:endParaRPr sz="2000"/>
          </a:p>
        </p:txBody>
      </p:sp>
      <p:sp>
        <p:nvSpPr>
          <p:cNvPr id="242" name="Google Shape;24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写真のサムネイル</a:t>
            </a:r>
            <a:endParaRPr/>
          </a:p>
        </p:txBody>
      </p:sp>
      <p:sp>
        <p:nvSpPr>
          <p:cNvPr id="248" name="Google Shape;24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700"/>
              <a:t>Record__c</a:t>
            </a:r>
            <a:r>
              <a:rPr lang="ja" sz="1700"/>
              <a:t>オブジェクトのImage__cフィールド(Formulaフィールド)にて以下を計算：</a:t>
            </a:r>
            <a:endParaRPr sz="1700"/>
          </a:p>
          <a:p>
            <a:pPr indent="0" lvl="0" marL="0" rtl="0" algn="l">
              <a:spcBef>
                <a:spcPts val="1200"/>
              </a:spcBef>
              <a:spcAft>
                <a:spcPts val="1200"/>
              </a:spcAft>
              <a:buNone/>
            </a:pPr>
            <a:r>
              <a:rPr lang="ja" sz="1700"/>
              <a:t>Image(ImageURL__c ,"Image", 50,50)</a:t>
            </a:r>
            <a:endParaRPr sz="1700"/>
          </a:p>
        </p:txBody>
      </p:sp>
      <p:sp>
        <p:nvSpPr>
          <p:cNvPr id="249" name="Google Shape;24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コード</a:t>
            </a:r>
            <a:endParaRPr/>
          </a:p>
        </p:txBody>
      </p:sp>
      <p:sp>
        <p:nvSpPr>
          <p:cNvPr id="255" name="Google Shape;25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カスタムApexコード</a:t>
            </a:r>
            <a:endParaRPr/>
          </a:p>
        </p:txBody>
      </p:sp>
      <p:sp>
        <p:nvSpPr>
          <p:cNvPr id="261" name="Google Shape;261;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aphicFrame>
        <p:nvGraphicFramePr>
          <p:cNvPr id="262" name="Google Shape;262;p36"/>
          <p:cNvGraphicFramePr/>
          <p:nvPr/>
        </p:nvGraphicFramePr>
        <p:xfrm>
          <a:off x="311700" y="1102075"/>
          <a:ext cx="3000000" cy="3000000"/>
        </p:xfrm>
        <a:graphic>
          <a:graphicData uri="http://schemas.openxmlformats.org/drawingml/2006/table">
            <a:tbl>
              <a:tblPr>
                <a:noFill/>
                <a:tableStyleId>{941C7627-1DD0-48B3-8802-16A7A88147B3}</a:tableStyleId>
              </a:tblPr>
              <a:tblGrid>
                <a:gridCol w="1387425"/>
                <a:gridCol w="5283800"/>
                <a:gridCol w="1925550"/>
              </a:tblGrid>
              <a:tr h="280800">
                <a:tc>
                  <a:txBody>
                    <a:bodyPr/>
                    <a:lstStyle/>
                    <a:p>
                      <a:pPr indent="0" lvl="0" marL="0" rtl="0" algn="l">
                        <a:spcBef>
                          <a:spcPts val="0"/>
                        </a:spcBef>
                        <a:spcAft>
                          <a:spcPts val="0"/>
                        </a:spcAft>
                        <a:buNone/>
                      </a:pPr>
                      <a:r>
                        <a:rPr lang="ja" sz="1000"/>
                        <a:t>Apexクラス</a:t>
                      </a:r>
                      <a:endParaRPr sz="1000"/>
                    </a:p>
                  </a:txBody>
                  <a:tcPr marT="91425" marB="91425" marR="91425" marL="91425">
                    <a:solidFill>
                      <a:srgbClr val="9FC5E8"/>
                    </a:solidFill>
                  </a:tcPr>
                </a:tc>
                <a:tc>
                  <a:txBody>
                    <a:bodyPr/>
                    <a:lstStyle/>
                    <a:p>
                      <a:pPr indent="0" lvl="0" marL="0" rtl="0" algn="l">
                        <a:spcBef>
                          <a:spcPts val="0"/>
                        </a:spcBef>
                        <a:spcAft>
                          <a:spcPts val="0"/>
                        </a:spcAft>
                        <a:buNone/>
                      </a:pPr>
                      <a:r>
                        <a:rPr lang="ja" sz="1000"/>
                        <a:t>機能</a:t>
                      </a:r>
                      <a:endParaRPr sz="1000"/>
                    </a:p>
                  </a:txBody>
                  <a:tcPr marT="91425" marB="91425" marR="91425" marL="91425">
                    <a:solidFill>
                      <a:srgbClr val="9FC5E8"/>
                    </a:solidFill>
                  </a:tcPr>
                </a:tc>
                <a:tc>
                  <a:txBody>
                    <a:bodyPr/>
                    <a:lstStyle/>
                    <a:p>
                      <a:pPr indent="0" lvl="0" marL="0" rtl="0" algn="l">
                        <a:spcBef>
                          <a:spcPts val="0"/>
                        </a:spcBef>
                        <a:spcAft>
                          <a:spcPts val="0"/>
                        </a:spcAft>
                        <a:buNone/>
                      </a:pPr>
                      <a:r>
                        <a:rPr lang="ja" sz="1000"/>
                        <a:t>Unitテスト</a:t>
                      </a:r>
                      <a:endParaRPr sz="1000"/>
                    </a:p>
                  </a:txBody>
                  <a:tcPr marT="91425" marB="91425" marR="91425" marL="91425">
                    <a:solidFill>
                      <a:srgbClr val="9FC5E8"/>
                    </a:solidFill>
                  </a:tcPr>
                </a:tc>
              </a:tr>
              <a:tr h="280800">
                <a:tc>
                  <a:txBody>
                    <a:bodyPr/>
                    <a:lstStyle/>
                    <a:p>
                      <a:pPr indent="0" lvl="0" marL="0" rtl="0" algn="l">
                        <a:spcBef>
                          <a:spcPts val="0"/>
                        </a:spcBef>
                        <a:spcAft>
                          <a:spcPts val="0"/>
                        </a:spcAft>
                        <a:buNone/>
                      </a:pPr>
                      <a:r>
                        <a:rPr lang="ja" sz="1000"/>
                        <a:t>FileUploader.cls</a:t>
                      </a:r>
                      <a:endParaRPr sz="1000"/>
                    </a:p>
                  </a:txBody>
                  <a:tcPr marT="91425" marB="91425" marR="91425" marL="91425"/>
                </a:tc>
                <a:tc>
                  <a:txBody>
                    <a:bodyPr/>
                    <a:lstStyle/>
                    <a:p>
                      <a:pPr indent="0" lvl="0" marL="0" rtl="0" algn="l">
                        <a:spcBef>
                          <a:spcPts val="0"/>
                        </a:spcBef>
                        <a:spcAft>
                          <a:spcPts val="0"/>
                        </a:spcAft>
                        <a:buNone/>
                      </a:pPr>
                      <a:r>
                        <a:rPr lang="ja" sz="1000"/>
                        <a:t>ファイルのアップロードおよび削除するためのクラス。</a:t>
                      </a:r>
                      <a:endParaRPr sz="1000"/>
                    </a:p>
                  </a:txBody>
                  <a:tcPr marT="91425" marB="91425" marR="91425" marL="91425"/>
                </a:tc>
                <a:tc>
                  <a:txBody>
                    <a:bodyPr/>
                    <a:lstStyle/>
                    <a:p>
                      <a:pPr indent="0" lvl="0" marL="0" rtl="0" algn="l">
                        <a:spcBef>
                          <a:spcPts val="0"/>
                        </a:spcBef>
                        <a:spcAft>
                          <a:spcPts val="0"/>
                        </a:spcAft>
                        <a:buNone/>
                      </a:pPr>
                      <a:r>
                        <a:rPr lang="ja" sz="1000"/>
                        <a:t>FileUploaderTest.cls</a:t>
                      </a:r>
                      <a:endParaRPr sz="1000"/>
                    </a:p>
                  </a:txBody>
                  <a:tcPr marT="91425" marB="91425" marR="91425" marL="91425"/>
                </a:tc>
              </a:tr>
              <a:tr h="640050">
                <a:tc>
                  <a:txBody>
                    <a:bodyPr/>
                    <a:lstStyle/>
                    <a:p>
                      <a:pPr indent="0" lvl="0" marL="0" rtl="0" algn="l">
                        <a:spcBef>
                          <a:spcPts val="0"/>
                        </a:spcBef>
                        <a:spcAft>
                          <a:spcPts val="0"/>
                        </a:spcAft>
                        <a:buNone/>
                      </a:pPr>
                      <a:r>
                        <a:rPr lang="ja" sz="1000"/>
                        <a:t>NominatimCallout.cls</a:t>
                      </a:r>
                      <a:endParaRPr sz="1000"/>
                    </a:p>
                  </a:txBody>
                  <a:tcPr marT="91425" marB="91425" marR="91425" marL="91425"/>
                </a:tc>
                <a:tc>
                  <a:txBody>
                    <a:bodyPr/>
                    <a:lstStyle/>
                    <a:p>
                      <a:pPr indent="0" lvl="0" marL="0" rtl="0" algn="l">
                        <a:spcBef>
                          <a:spcPts val="0"/>
                        </a:spcBef>
                        <a:spcAft>
                          <a:spcPts val="0"/>
                        </a:spcAft>
                        <a:buNone/>
                      </a:pPr>
                      <a:r>
                        <a:rPr lang="ja" sz="1000"/>
                        <a:t>Nominatim</a:t>
                      </a:r>
                      <a:r>
                        <a:rPr lang="ja" sz="1000"/>
                        <a:t>ウエブサービスへアクセスし、位置情報をアドレスへ変換するためのクラス。</a:t>
                      </a:r>
                      <a:endParaRPr sz="1000"/>
                    </a:p>
                  </a:txBody>
                  <a:tcPr marT="91425" marB="91425" marR="91425" marL="91425"/>
                </a:tc>
                <a:tc>
                  <a:txBody>
                    <a:bodyPr/>
                    <a:lstStyle/>
                    <a:p>
                      <a:pPr indent="0" lvl="0" marL="0" rtl="0" algn="l">
                        <a:spcBef>
                          <a:spcPts val="0"/>
                        </a:spcBef>
                        <a:spcAft>
                          <a:spcPts val="0"/>
                        </a:spcAft>
                        <a:buNone/>
                      </a:pPr>
                      <a:r>
                        <a:rPr lang="ja" sz="1000"/>
                        <a:t>NominatimCalloutTest.cls</a:t>
                      </a:r>
                      <a:endParaRPr sz="1000"/>
                    </a:p>
                    <a:p>
                      <a:pPr indent="0" lvl="0" marL="0" rtl="0" algn="l">
                        <a:spcBef>
                          <a:spcPts val="0"/>
                        </a:spcBef>
                        <a:spcAft>
                          <a:spcPts val="0"/>
                        </a:spcAft>
                        <a:buNone/>
                      </a:pPr>
                      <a:r>
                        <a:rPr lang="ja" sz="1000"/>
                        <a:t>NominatimCalloutMockImpl.cls</a:t>
                      </a:r>
                      <a:endParaRPr sz="1000"/>
                    </a:p>
                  </a:txBody>
                  <a:tcPr marT="91425" marB="91425" marR="91425" marL="91425"/>
                </a:tc>
              </a:tr>
              <a:tr h="280800">
                <a:tc>
                  <a:txBody>
                    <a:bodyPr/>
                    <a:lstStyle/>
                    <a:p>
                      <a:pPr indent="0" lvl="0" marL="0" rtl="0" algn="l">
                        <a:spcBef>
                          <a:spcPts val="0"/>
                        </a:spcBef>
                        <a:spcAft>
                          <a:spcPts val="0"/>
                        </a:spcAft>
                        <a:buNone/>
                      </a:pPr>
                      <a:r>
                        <a:rPr lang="ja" sz="1000"/>
                        <a:t>PlaceCheck.cls</a:t>
                      </a:r>
                      <a:endParaRPr sz="1000"/>
                    </a:p>
                  </a:txBody>
                  <a:tcPr marT="91425" marB="91425" marR="91425" marL="91425"/>
                </a:tc>
                <a:tc>
                  <a:txBody>
                    <a:bodyPr/>
                    <a:lstStyle/>
                    <a:p>
                      <a:pPr indent="0" lvl="0" marL="0" rtl="0" algn="l">
                        <a:spcBef>
                          <a:spcPts val="0"/>
                        </a:spcBef>
                        <a:spcAft>
                          <a:spcPts val="0"/>
                        </a:spcAft>
                        <a:buNone/>
                      </a:pPr>
                      <a:r>
                        <a:rPr lang="ja" sz="1000"/>
                        <a:t>既に、その位置にPlace登録されているかどうかチェックするためのクラス。</a:t>
                      </a:r>
                      <a:endParaRPr sz="1000"/>
                    </a:p>
                  </a:txBody>
                  <a:tcPr marT="91425" marB="91425" marR="91425" marL="91425"/>
                </a:tc>
                <a:tc>
                  <a:txBody>
                    <a:bodyPr/>
                    <a:lstStyle/>
                    <a:p>
                      <a:pPr indent="0" lvl="0" marL="0" rtl="0" algn="l">
                        <a:spcBef>
                          <a:spcPts val="0"/>
                        </a:spcBef>
                        <a:spcAft>
                          <a:spcPts val="0"/>
                        </a:spcAft>
                        <a:buNone/>
                      </a:pPr>
                      <a:r>
                        <a:rPr lang="ja" sz="1000"/>
                        <a:t>PlaceCheckTest.cls</a:t>
                      </a:r>
                      <a:endParaRPr sz="1000"/>
                    </a:p>
                  </a:txBody>
                  <a:tcPr marT="91425" marB="91425" marR="91425" marL="91425"/>
                </a:tc>
              </a:tr>
              <a:tr h="408425">
                <a:tc>
                  <a:txBody>
                    <a:bodyPr/>
                    <a:lstStyle/>
                    <a:p>
                      <a:pPr indent="0" lvl="0" marL="0" rtl="0" algn="l">
                        <a:spcBef>
                          <a:spcPts val="0"/>
                        </a:spcBef>
                        <a:spcAft>
                          <a:spcPts val="0"/>
                        </a:spcAft>
                        <a:buNone/>
                      </a:pPr>
                      <a:r>
                        <a:rPr lang="ja" sz="1000"/>
                        <a:t>PlaceObject.cls</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1000">
                          <a:solidFill>
                            <a:schemeClr val="dk1"/>
                          </a:solidFill>
                        </a:rPr>
                        <a:t>Place__cのレコードを作成、および、Place__cに関連した操作を行うためのクラス。</a:t>
                      </a:r>
                      <a:endParaRPr sz="1000"/>
                    </a:p>
                  </a:txBody>
                  <a:tcPr marT="91425" marB="91425" marR="91425" marL="91425"/>
                </a:tc>
                <a:tc>
                  <a:txBody>
                    <a:bodyPr/>
                    <a:lstStyle/>
                    <a:p>
                      <a:pPr indent="0" lvl="0" marL="0" rtl="0" algn="l">
                        <a:spcBef>
                          <a:spcPts val="0"/>
                        </a:spcBef>
                        <a:spcAft>
                          <a:spcPts val="0"/>
                        </a:spcAft>
                        <a:buNone/>
                      </a:pPr>
                      <a:r>
                        <a:rPr lang="ja" sz="1000">
                          <a:solidFill>
                            <a:schemeClr val="dk1"/>
                          </a:solidFill>
                        </a:rPr>
                        <a:t>PlaceObjectTest.cls</a:t>
                      </a:r>
                      <a:endParaRPr sz="1000">
                        <a:solidFill>
                          <a:schemeClr val="dk1"/>
                        </a:solidFill>
                      </a:endParaRPr>
                    </a:p>
                  </a:txBody>
                  <a:tcPr marT="91425" marB="91425" marR="91425" marL="91425"/>
                </a:tc>
              </a:tr>
              <a:tr h="408425">
                <a:tc>
                  <a:txBody>
                    <a:bodyPr/>
                    <a:lstStyle/>
                    <a:p>
                      <a:pPr indent="0" lvl="0" marL="0" rtl="0" algn="l">
                        <a:spcBef>
                          <a:spcPts val="0"/>
                        </a:spcBef>
                        <a:spcAft>
                          <a:spcPts val="0"/>
                        </a:spcAft>
                        <a:buNone/>
                      </a:pPr>
                      <a:r>
                        <a:rPr lang="ja" sz="1000"/>
                        <a:t>RecordObject.cls</a:t>
                      </a:r>
                      <a:endParaRPr sz="1000"/>
                    </a:p>
                  </a:txBody>
                  <a:tcPr marT="91425" marB="91425" marR="91425" marL="91425"/>
                </a:tc>
                <a:tc>
                  <a:txBody>
                    <a:bodyPr/>
                    <a:lstStyle/>
                    <a:p>
                      <a:pPr indent="0" lvl="0" marL="0" rtl="0" algn="l">
                        <a:spcBef>
                          <a:spcPts val="0"/>
                        </a:spcBef>
                        <a:spcAft>
                          <a:spcPts val="0"/>
                        </a:spcAft>
                        <a:buNone/>
                      </a:pPr>
                      <a:r>
                        <a:rPr lang="ja" sz="1000"/>
                        <a:t>Record__cの</a:t>
                      </a:r>
                      <a:r>
                        <a:rPr lang="ja" sz="1000"/>
                        <a:t>レコードを作成、および、Record__cに関連した操作を行うためのクラス。</a:t>
                      </a:r>
                      <a:endParaRPr sz="1000"/>
                    </a:p>
                  </a:txBody>
                  <a:tcPr marT="91425" marB="91425" marR="91425" marL="91425"/>
                </a:tc>
                <a:tc>
                  <a:txBody>
                    <a:bodyPr/>
                    <a:lstStyle/>
                    <a:p>
                      <a:pPr indent="0" lvl="0" marL="0" rtl="0" algn="l">
                        <a:spcBef>
                          <a:spcPts val="0"/>
                        </a:spcBef>
                        <a:spcAft>
                          <a:spcPts val="0"/>
                        </a:spcAft>
                        <a:buNone/>
                      </a:pPr>
                      <a:r>
                        <a:rPr lang="ja" sz="1000"/>
                        <a:t>RecordObjectTest.cls</a:t>
                      </a:r>
                      <a:endParaRPr sz="1000"/>
                    </a:p>
                  </a:txBody>
                  <a:tcPr marT="91425" marB="91425" marR="91425" marL="91425"/>
                </a:tc>
              </a:tr>
              <a:tr h="408425">
                <a:tc>
                  <a:txBody>
                    <a:bodyPr/>
                    <a:lstStyle/>
                    <a:p>
                      <a:pPr indent="0" lvl="0" marL="0" rtl="0" algn="l">
                        <a:spcBef>
                          <a:spcPts val="0"/>
                        </a:spcBef>
                        <a:spcAft>
                          <a:spcPts val="0"/>
                        </a:spcAft>
                        <a:buNone/>
                      </a:pPr>
                      <a:r>
                        <a:rPr lang="ja" sz="1000"/>
                        <a:t>TaskObject.cls</a:t>
                      </a:r>
                      <a:endParaRPr sz="1000"/>
                    </a:p>
                  </a:txBody>
                  <a:tcPr marT="91425" marB="91425" marR="91425" marL="91425"/>
                </a:tc>
                <a:tc>
                  <a:txBody>
                    <a:bodyPr/>
                    <a:lstStyle/>
                    <a:p>
                      <a:pPr indent="0" lvl="0" marL="0" rtl="0" algn="l">
                        <a:spcBef>
                          <a:spcPts val="0"/>
                        </a:spcBef>
                        <a:spcAft>
                          <a:spcPts val="0"/>
                        </a:spcAft>
                        <a:buNone/>
                      </a:pPr>
                      <a:r>
                        <a:rPr lang="ja" sz="1000"/>
                        <a:t>そのPlaceに紐づけられたTaskの取得やステータス更新操作を行うためのクラス。</a:t>
                      </a:r>
                      <a:endParaRPr sz="1000"/>
                    </a:p>
                  </a:txBody>
                  <a:tcPr marT="91425" marB="91425" marR="91425" marL="91425"/>
                </a:tc>
                <a:tc>
                  <a:txBody>
                    <a:bodyPr/>
                    <a:lstStyle/>
                    <a:p>
                      <a:pPr indent="0" lvl="0" marL="0" rtl="0" algn="l">
                        <a:spcBef>
                          <a:spcPts val="0"/>
                        </a:spcBef>
                        <a:spcAft>
                          <a:spcPts val="0"/>
                        </a:spcAft>
                        <a:buNone/>
                      </a:pPr>
                      <a:r>
                        <a:rPr lang="ja" sz="1000"/>
                        <a:t>TaskObjectTest.cls</a:t>
                      </a:r>
                      <a:endParaRPr sz="1000"/>
                    </a:p>
                  </a:txBody>
                  <a:tcPr marT="91425" marB="91425" marR="91425" marL="91425"/>
                </a:tc>
              </a:tr>
              <a:tr h="408425">
                <a:tc>
                  <a:txBody>
                    <a:bodyPr/>
                    <a:lstStyle/>
                    <a:p>
                      <a:pPr indent="0" lvl="0" marL="0" rtl="0" algn="l">
                        <a:spcBef>
                          <a:spcPts val="0"/>
                        </a:spcBef>
                        <a:spcAft>
                          <a:spcPts val="0"/>
                        </a:spcAft>
                        <a:buNone/>
                      </a:pPr>
                      <a:r>
                        <a:rPr lang="ja" sz="1000"/>
                        <a:t>UserObject.cls</a:t>
                      </a:r>
                      <a:endParaRPr sz="1000"/>
                    </a:p>
                  </a:txBody>
                  <a:tcPr marT="91425" marB="91425" marR="91425" marL="91425"/>
                </a:tc>
                <a:tc>
                  <a:txBody>
                    <a:bodyPr/>
                    <a:lstStyle/>
                    <a:p>
                      <a:pPr indent="0" lvl="0" marL="0" rtl="0" algn="l">
                        <a:spcBef>
                          <a:spcPts val="0"/>
                        </a:spcBef>
                        <a:spcAft>
                          <a:spcPts val="0"/>
                        </a:spcAft>
                        <a:buNone/>
                      </a:pPr>
                      <a:r>
                        <a:rPr lang="ja" sz="1000"/>
                        <a:t>UserオブジェクトのカスタムフィールドGeolocation__cを更新するためのクラス。</a:t>
                      </a:r>
                      <a:endParaRPr sz="1000"/>
                    </a:p>
                  </a:txBody>
                  <a:tcPr marT="91425" marB="91425" marR="91425" marL="91425"/>
                </a:tc>
                <a:tc>
                  <a:txBody>
                    <a:bodyPr/>
                    <a:lstStyle/>
                    <a:p>
                      <a:pPr indent="0" lvl="0" marL="0" rtl="0" algn="l">
                        <a:spcBef>
                          <a:spcPts val="0"/>
                        </a:spcBef>
                        <a:spcAft>
                          <a:spcPts val="0"/>
                        </a:spcAft>
                        <a:buNone/>
                      </a:pPr>
                      <a:r>
                        <a:rPr lang="ja" sz="1000"/>
                        <a:t>UserObjectTest.cls</a:t>
                      </a:r>
                      <a:endParaRPr sz="1000"/>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カスタム </a:t>
            </a:r>
            <a:r>
              <a:rPr lang="ja"/>
              <a:t>Lightning Web Components</a:t>
            </a:r>
            <a:endParaRPr/>
          </a:p>
        </p:txBody>
      </p:sp>
      <p:sp>
        <p:nvSpPr>
          <p:cNvPr id="268" name="Google Shape;268;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aphicFrame>
        <p:nvGraphicFramePr>
          <p:cNvPr id="269" name="Google Shape;269;p37"/>
          <p:cNvGraphicFramePr/>
          <p:nvPr/>
        </p:nvGraphicFramePr>
        <p:xfrm>
          <a:off x="952500" y="1178275"/>
          <a:ext cx="3000000" cy="3000000"/>
        </p:xfrm>
        <a:graphic>
          <a:graphicData uri="http://schemas.openxmlformats.org/drawingml/2006/table">
            <a:tbl>
              <a:tblPr>
                <a:noFill/>
                <a:tableStyleId>{941C7627-1DD0-48B3-8802-16A7A88147B3}</a:tableStyleId>
              </a:tblPr>
              <a:tblGrid>
                <a:gridCol w="1390950"/>
                <a:gridCol w="5848050"/>
              </a:tblGrid>
              <a:tr h="202000">
                <a:tc>
                  <a:txBody>
                    <a:bodyPr/>
                    <a:lstStyle/>
                    <a:p>
                      <a:pPr indent="0" lvl="0" marL="0" rtl="0" algn="l">
                        <a:spcBef>
                          <a:spcPts val="0"/>
                        </a:spcBef>
                        <a:spcAft>
                          <a:spcPts val="0"/>
                        </a:spcAft>
                        <a:buNone/>
                      </a:pPr>
                      <a:r>
                        <a:rPr lang="ja" sz="800"/>
                        <a:t>LWC</a:t>
                      </a:r>
                      <a:endParaRPr sz="800"/>
                    </a:p>
                  </a:txBody>
                  <a:tcPr marT="91425" marB="91425" marR="91425" marL="91425">
                    <a:solidFill>
                      <a:srgbClr val="9FC5E8"/>
                    </a:solidFill>
                  </a:tcPr>
                </a:tc>
                <a:tc>
                  <a:txBody>
                    <a:bodyPr/>
                    <a:lstStyle/>
                    <a:p>
                      <a:pPr indent="0" lvl="0" marL="0" rtl="0" algn="l">
                        <a:spcBef>
                          <a:spcPts val="0"/>
                        </a:spcBef>
                        <a:spcAft>
                          <a:spcPts val="0"/>
                        </a:spcAft>
                        <a:buNone/>
                      </a:pPr>
                      <a:r>
                        <a:rPr lang="ja" sz="800"/>
                        <a:t>機能</a:t>
                      </a:r>
                      <a:endParaRPr sz="800"/>
                    </a:p>
                  </a:txBody>
                  <a:tcPr marT="91425" marB="91425" marR="91425" marL="91425">
                    <a:solidFill>
                      <a:srgbClr val="9FC5E8"/>
                    </a:solidFill>
                  </a:tcPr>
                </a:tc>
              </a:tr>
              <a:tr h="226225">
                <a:tc>
                  <a:txBody>
                    <a:bodyPr/>
                    <a:lstStyle/>
                    <a:p>
                      <a:pPr indent="0" lvl="0" marL="0" rtl="0" algn="l">
                        <a:spcBef>
                          <a:spcPts val="0"/>
                        </a:spcBef>
                        <a:spcAft>
                          <a:spcPts val="0"/>
                        </a:spcAft>
                        <a:buNone/>
                      </a:pPr>
                      <a:r>
                        <a:rPr lang="ja" sz="800"/>
                        <a:t>camera</a:t>
                      </a:r>
                      <a:endParaRPr sz="800"/>
                    </a:p>
                  </a:txBody>
                  <a:tcPr marT="91425" marB="91425" marR="91425" marL="91425"/>
                </a:tc>
                <a:tc>
                  <a:txBody>
                    <a:bodyPr/>
                    <a:lstStyle/>
                    <a:p>
                      <a:pPr indent="0" lvl="0" marL="0" rtl="0" algn="l">
                        <a:spcBef>
                          <a:spcPts val="0"/>
                        </a:spcBef>
                        <a:spcAft>
                          <a:spcPts val="0"/>
                        </a:spcAft>
                        <a:buNone/>
                      </a:pPr>
                      <a:r>
                        <a:rPr lang="ja" sz="800"/>
                        <a:t>位置情報に紐づいた写真付きメモを作成しする。iOS/Androidのモバイルデバイスで利用時には、ネイティブカメラによる写真撮影を行う。また、camera起動時、ユーザの現在位置をUserオブジェクトへ登録する。</a:t>
                      </a:r>
                      <a:endParaRPr sz="800"/>
                    </a:p>
                  </a:txBody>
                  <a:tcPr marT="91425" marB="91425" marR="91425" marL="91425"/>
                </a:tc>
              </a:tr>
              <a:tr h="202000">
                <a:tc>
                  <a:txBody>
                    <a:bodyPr/>
                    <a:lstStyle/>
                    <a:p>
                      <a:pPr indent="0" lvl="0" marL="0" rtl="0" algn="l">
                        <a:spcBef>
                          <a:spcPts val="0"/>
                        </a:spcBef>
                        <a:spcAft>
                          <a:spcPts val="0"/>
                        </a:spcAft>
                        <a:buNone/>
                      </a:pPr>
                      <a:r>
                        <a:rPr lang="ja" sz="800"/>
                        <a:t>pictureMap</a:t>
                      </a:r>
                      <a:endParaRPr sz="800"/>
                    </a:p>
                  </a:txBody>
                  <a:tcPr marT="91425" marB="91425" marR="91425" marL="91425"/>
                </a:tc>
                <a:tc>
                  <a:txBody>
                    <a:bodyPr/>
                    <a:lstStyle/>
                    <a:p>
                      <a:pPr indent="0" lvl="0" marL="0" rtl="0" algn="l">
                        <a:spcBef>
                          <a:spcPts val="0"/>
                        </a:spcBef>
                        <a:spcAft>
                          <a:spcPts val="0"/>
                        </a:spcAft>
                        <a:buNone/>
                      </a:pPr>
                      <a:r>
                        <a:rPr lang="ja" sz="800"/>
                        <a:t>Record__cのレコードページやPlace__cのレコーデページにて、レコードの位置を地図(Leaflet)上で表示する機能</a:t>
                      </a:r>
                      <a:endParaRPr sz="800"/>
                    </a:p>
                  </a:txBody>
                  <a:tcPr marT="91425" marB="91425" marR="91425" marL="91425"/>
                </a:tc>
              </a:tr>
              <a:tr h="226225">
                <a:tc>
                  <a:txBody>
                    <a:bodyPr/>
                    <a:lstStyle/>
                    <a:p>
                      <a:pPr indent="0" lvl="0" marL="0" rtl="0" algn="l">
                        <a:spcBef>
                          <a:spcPts val="0"/>
                        </a:spcBef>
                        <a:spcAft>
                          <a:spcPts val="0"/>
                        </a:spcAft>
                        <a:buNone/>
                      </a:pPr>
                      <a:r>
                        <a:rPr lang="ja" sz="800"/>
                        <a:t>picturesMap</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800">
                          <a:solidFill>
                            <a:schemeClr val="dk1"/>
                          </a:solidFill>
                        </a:rPr>
                        <a:t>ユーザ現在位置から一定の半径以内のRecord__cのレコードを、地図(Leaflet)上へマーカーで表示。</a:t>
                      </a:r>
                      <a:r>
                        <a:rPr lang="ja" sz="800">
                          <a:solidFill>
                            <a:schemeClr val="dk1"/>
                          </a:solidFill>
                        </a:rPr>
                        <a:t>また、picturesMap起動時、ユーザの現在位置をUserオブジェクトへ登録する。</a:t>
                      </a:r>
                      <a:endParaRPr sz="800"/>
                    </a:p>
                  </a:txBody>
                  <a:tcPr marT="91425" marB="91425" marR="91425" marL="91425"/>
                </a:tc>
              </a:tr>
              <a:tr h="202000">
                <a:tc>
                  <a:txBody>
                    <a:bodyPr/>
                    <a:lstStyle/>
                    <a:p>
                      <a:pPr indent="0" lvl="0" marL="0" rtl="0" algn="l">
                        <a:spcBef>
                          <a:spcPts val="0"/>
                        </a:spcBef>
                        <a:spcAft>
                          <a:spcPts val="0"/>
                        </a:spcAft>
                        <a:buNone/>
                      </a:pPr>
                      <a:r>
                        <a:rPr lang="ja" sz="800"/>
                        <a:t>fileQuickAction</a:t>
                      </a:r>
                      <a:endParaRPr sz="800"/>
                    </a:p>
                  </a:txBody>
                  <a:tcPr marT="91425" marB="91425" marR="91425" marL="91425"/>
                </a:tc>
                <a:tc>
                  <a:txBody>
                    <a:bodyPr/>
                    <a:lstStyle/>
                    <a:p>
                      <a:pPr indent="0" lvl="0" marL="0" rtl="0" algn="l">
                        <a:spcBef>
                          <a:spcPts val="0"/>
                        </a:spcBef>
                        <a:spcAft>
                          <a:spcPts val="0"/>
                        </a:spcAft>
                        <a:buNone/>
                      </a:pPr>
                      <a:r>
                        <a:rPr lang="ja" sz="800"/>
                        <a:t>“Delete Record” </a:t>
                      </a:r>
                      <a:r>
                        <a:rPr lang="ja" sz="800"/>
                        <a:t>ボタン押下により起動されるquick actionで、Record__cと写真(ContentDocument)の両方を削除する機能。</a:t>
                      </a:r>
                      <a:endParaRPr sz="800"/>
                    </a:p>
                  </a:txBody>
                  <a:tcPr marT="91425" marB="91425" marR="91425" marL="91425"/>
                </a:tc>
              </a:tr>
              <a:tr h="202000">
                <a:tc>
                  <a:txBody>
                    <a:bodyPr/>
                    <a:lstStyle/>
                    <a:p>
                      <a:pPr indent="0" lvl="0" marL="0" rtl="0" algn="l">
                        <a:spcBef>
                          <a:spcPts val="0"/>
                        </a:spcBef>
                        <a:spcAft>
                          <a:spcPts val="0"/>
                        </a:spcAft>
                        <a:buNone/>
                      </a:pPr>
                      <a:r>
                        <a:rPr lang="ja" sz="800"/>
                        <a:t>addPlace</a:t>
                      </a:r>
                      <a:endParaRPr sz="800"/>
                    </a:p>
                  </a:txBody>
                  <a:tcPr marT="91425" marB="91425" marR="91425" marL="91425"/>
                </a:tc>
                <a:tc>
                  <a:txBody>
                    <a:bodyPr/>
                    <a:lstStyle/>
                    <a:p>
                      <a:pPr indent="0" lvl="0" marL="0" rtl="0" algn="l">
                        <a:spcBef>
                          <a:spcPts val="0"/>
                        </a:spcBef>
                        <a:spcAft>
                          <a:spcPts val="0"/>
                        </a:spcAft>
                        <a:buNone/>
                      </a:pPr>
                      <a:r>
                        <a:rPr lang="ja" sz="800"/>
                        <a:t>Record__cのレコードページにおいて、そのレコードのName, Geolocation__cをPlace__cのレコードとして登録する。</a:t>
                      </a:r>
                      <a:endParaRPr sz="800"/>
                    </a:p>
                  </a:txBody>
                  <a:tcPr marT="91425" marB="91425" marR="91425" marL="91425"/>
                </a:tc>
              </a:tr>
              <a:tr h="202000">
                <a:tc>
                  <a:txBody>
                    <a:bodyPr/>
                    <a:lstStyle/>
                    <a:p>
                      <a:pPr indent="0" lvl="0" marL="0" rtl="0" algn="l">
                        <a:spcBef>
                          <a:spcPts val="0"/>
                        </a:spcBef>
                        <a:spcAft>
                          <a:spcPts val="0"/>
                        </a:spcAft>
                        <a:buNone/>
                      </a:pPr>
                      <a:r>
                        <a:rPr lang="ja" sz="800"/>
                        <a:t>imageViewer</a:t>
                      </a:r>
                      <a:endParaRPr sz="800"/>
                    </a:p>
                  </a:txBody>
                  <a:tcPr marT="91425" marB="91425" marR="91425" marL="91425"/>
                </a:tc>
                <a:tc>
                  <a:txBody>
                    <a:bodyPr/>
                    <a:lstStyle/>
                    <a:p>
                      <a:pPr indent="0" lvl="0" marL="0" rtl="0" algn="l">
                        <a:spcBef>
                          <a:spcPts val="0"/>
                        </a:spcBef>
                        <a:spcAft>
                          <a:spcPts val="0"/>
                        </a:spcAft>
                        <a:buNone/>
                      </a:pPr>
                      <a:r>
                        <a:rPr lang="ja" sz="800"/>
                        <a:t>Record__cのImageURLフィールドから写真のURLを取得し、そのURLに存在する写真データ(jpeg)を画像で表示する。</a:t>
                      </a:r>
                      <a:endParaRPr sz="800"/>
                    </a:p>
                  </a:txBody>
                  <a:tcPr marT="91425" marB="91425" marR="91425" marL="91425"/>
                </a:tc>
              </a:tr>
              <a:tr h="226225">
                <a:tc>
                  <a:txBody>
                    <a:bodyPr/>
                    <a:lstStyle/>
                    <a:p>
                      <a:pPr indent="0" lvl="0" marL="0" rtl="0" algn="l">
                        <a:spcBef>
                          <a:spcPts val="0"/>
                        </a:spcBef>
                        <a:spcAft>
                          <a:spcPts val="0"/>
                        </a:spcAft>
                        <a:buNone/>
                      </a:pPr>
                      <a:r>
                        <a:rPr lang="ja" sz="800"/>
                        <a:t>taskHere</a:t>
                      </a:r>
                      <a:endParaRPr sz="8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800">
                          <a:solidFill>
                            <a:schemeClr val="dk1"/>
                          </a:solidFill>
                        </a:rPr>
                        <a:t>Record__cのレコードページにおいて、そのレコードに関連するTaskのレコード一覧を表示する。また、それぞれのタスクのチェックボックスをチェックすることによりタスクを完了させることが出来る。</a:t>
                      </a:r>
                      <a:endParaRPr sz="800"/>
                    </a:p>
                  </a:txBody>
                  <a:tcPr marT="91425" marB="91425" marR="91425" marL="91425"/>
                </a:tc>
              </a:tr>
              <a:tr h="226225">
                <a:tc>
                  <a:txBody>
                    <a:bodyPr/>
                    <a:lstStyle/>
                    <a:p>
                      <a:pPr indent="0" lvl="0" marL="0" rtl="0" algn="l">
                        <a:spcBef>
                          <a:spcPts val="0"/>
                        </a:spcBef>
                        <a:spcAft>
                          <a:spcPts val="0"/>
                        </a:spcAft>
                        <a:buNone/>
                      </a:pPr>
                      <a:r>
                        <a:rPr lang="ja" sz="800"/>
                        <a:t>gps</a:t>
                      </a:r>
                      <a:endParaRPr sz="800"/>
                    </a:p>
                  </a:txBody>
                  <a:tcPr marT="91425" marB="91425" marR="91425" marL="91425"/>
                </a:tc>
                <a:tc>
                  <a:txBody>
                    <a:bodyPr/>
                    <a:lstStyle/>
                    <a:p>
                      <a:pPr indent="0" lvl="0" marL="0" rtl="0" algn="l">
                        <a:spcBef>
                          <a:spcPts val="0"/>
                        </a:spcBef>
                        <a:spcAft>
                          <a:spcPts val="0"/>
                        </a:spcAft>
                        <a:buNone/>
                      </a:pPr>
                      <a:r>
                        <a:rPr lang="ja" sz="800">
                          <a:solidFill>
                            <a:schemeClr val="dk1"/>
                          </a:solidFill>
                        </a:rPr>
                        <a:t>GPSユーティリティー。ブラウザの位置情報機能よりユーザ現在位置を取得し、</a:t>
                      </a:r>
                      <a:r>
                        <a:rPr lang="ja" sz="800">
                          <a:solidFill>
                            <a:schemeClr val="dk1"/>
                          </a:solidFill>
                        </a:rPr>
                        <a:t>ユーザの現在位置をUserオブジェクトへ登録する。</a:t>
                      </a:r>
                      <a:endParaRPr sz="800">
                        <a:solidFill>
                          <a:schemeClr val="dk1"/>
                        </a:solidFill>
                      </a:endParaRPr>
                    </a:p>
                  </a:txBody>
                  <a:tcPr marT="91425" marB="91425" marR="91425" marL="91425"/>
                </a:tc>
              </a:tr>
              <a:tr h="202000">
                <a:tc>
                  <a:txBody>
                    <a:bodyPr/>
                    <a:lstStyle/>
                    <a:p>
                      <a:pPr indent="0" lvl="0" marL="0" rtl="0" algn="l">
                        <a:spcBef>
                          <a:spcPts val="0"/>
                        </a:spcBef>
                        <a:spcAft>
                          <a:spcPts val="0"/>
                        </a:spcAft>
                        <a:buNone/>
                      </a:pPr>
                      <a:r>
                        <a:rPr lang="ja" sz="800"/>
                        <a:t>util</a:t>
                      </a:r>
                      <a:endParaRPr sz="800"/>
                    </a:p>
                  </a:txBody>
                  <a:tcPr marT="91425" marB="91425" marR="91425" marL="91425"/>
                </a:tc>
                <a:tc>
                  <a:txBody>
                    <a:bodyPr/>
                    <a:lstStyle/>
                    <a:p>
                      <a:pPr indent="0" lvl="0" marL="0" rtl="0" algn="l">
                        <a:spcBef>
                          <a:spcPts val="0"/>
                        </a:spcBef>
                        <a:spcAft>
                          <a:spcPts val="0"/>
                        </a:spcAft>
                        <a:buNone/>
                      </a:pPr>
                      <a:r>
                        <a:rPr lang="ja" sz="800">
                          <a:solidFill>
                            <a:schemeClr val="dk1"/>
                          </a:solidFill>
                        </a:rPr>
                        <a:t>その他ユーティリティー。</a:t>
                      </a:r>
                      <a:endParaRPr sz="800">
                        <a:solidFill>
                          <a:schemeClr val="dk1"/>
                        </a:solidFill>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“camera” LWC</a:t>
            </a:r>
            <a:r>
              <a:rPr lang="ja"/>
              <a:t>における写真撮影</a:t>
            </a:r>
            <a:endParaRPr/>
          </a:p>
        </p:txBody>
      </p:sp>
      <p:sp>
        <p:nvSpPr>
          <p:cNvPr id="275" name="Google Shape;275;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276" name="Google Shape;276;p38"/>
          <p:cNvSpPr txBox="1"/>
          <p:nvPr/>
        </p:nvSpPr>
        <p:spPr>
          <a:xfrm>
            <a:off x="311700" y="2189325"/>
            <a:ext cx="8414400" cy="877200"/>
          </a:xfrm>
          <a:prstGeom prst="rect">
            <a:avLst/>
          </a:prstGeom>
          <a:no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ja" sz="900">
                <a:solidFill>
                  <a:schemeClr val="dk2"/>
                </a:solidFill>
                <a:latin typeface="Courier New"/>
                <a:ea typeface="Courier New"/>
                <a:cs typeface="Courier New"/>
                <a:sym typeface="Courier New"/>
              </a:rPr>
              <a:t>&lt;label class="slds-button slds-button_brand"&gt;</a:t>
            </a:r>
            <a:endParaRPr b="1" sz="900">
              <a:solidFill>
                <a:schemeClr val="dk2"/>
              </a:solidFill>
              <a:latin typeface="Courier New"/>
              <a:ea typeface="Courier New"/>
              <a:cs typeface="Courier New"/>
              <a:sym typeface="Courier New"/>
            </a:endParaRPr>
          </a:p>
          <a:p>
            <a:pPr indent="457200" lvl="0" marL="0" rtl="0" algn="l">
              <a:spcBef>
                <a:spcPts val="0"/>
              </a:spcBef>
              <a:spcAft>
                <a:spcPts val="0"/>
              </a:spcAft>
              <a:buNone/>
            </a:pPr>
            <a:r>
              <a:rPr b="1" lang="ja" sz="900">
                <a:solidFill>
                  <a:schemeClr val="dk2"/>
                </a:solidFill>
                <a:latin typeface="Courier New"/>
                <a:ea typeface="Courier New"/>
                <a:cs typeface="Courier New"/>
                <a:sym typeface="Courier New"/>
              </a:rPr>
              <a:t>&lt;input style="display: none;" class="slds-col slds-p-around_small" type="file" accept="image/*"</a:t>
            </a:r>
            <a:endParaRPr b="1" sz="900">
              <a:solidFill>
                <a:schemeClr val="dk2"/>
              </a:solidFill>
              <a:latin typeface="Courier New"/>
              <a:ea typeface="Courier New"/>
              <a:cs typeface="Courier New"/>
              <a:sym typeface="Courier New"/>
            </a:endParaRPr>
          </a:p>
          <a:p>
            <a:pPr indent="457200" lvl="0" marL="0" rtl="0" algn="l">
              <a:spcBef>
                <a:spcPts val="0"/>
              </a:spcBef>
              <a:spcAft>
                <a:spcPts val="0"/>
              </a:spcAft>
              <a:buNone/>
            </a:pPr>
            <a:r>
              <a:rPr b="1" lang="ja" sz="900">
                <a:solidFill>
                  <a:schemeClr val="dk2"/>
                </a:solidFill>
                <a:latin typeface="Courier New"/>
                <a:ea typeface="Courier New"/>
                <a:cs typeface="Courier New"/>
                <a:sym typeface="Courier New"/>
              </a:rPr>
              <a:t>capture="environment" onchange={handleCapture} /&gt;</a:t>
            </a:r>
            <a:endParaRPr b="1" sz="900">
              <a:solidFill>
                <a:schemeClr val="dk2"/>
              </a:solidFill>
              <a:latin typeface="Courier New"/>
              <a:ea typeface="Courier New"/>
              <a:cs typeface="Courier New"/>
              <a:sym typeface="Courier New"/>
            </a:endParaRPr>
          </a:p>
          <a:p>
            <a:pPr indent="457200" lvl="0" marL="0" rtl="0" algn="l">
              <a:spcBef>
                <a:spcPts val="0"/>
              </a:spcBef>
              <a:spcAft>
                <a:spcPts val="0"/>
              </a:spcAft>
              <a:buNone/>
            </a:pPr>
            <a:r>
              <a:rPr b="1" lang="ja" sz="900">
                <a:solidFill>
                  <a:schemeClr val="dk2"/>
                </a:solidFill>
                <a:latin typeface="Courier New"/>
                <a:ea typeface="Courier New"/>
                <a:cs typeface="Courier New"/>
                <a:sym typeface="Courier New"/>
              </a:rPr>
              <a:t>Camera</a:t>
            </a:r>
            <a:endParaRPr b="1" sz="900">
              <a:solidFill>
                <a:schemeClr val="dk2"/>
              </a:solidFill>
              <a:latin typeface="Courier New"/>
              <a:ea typeface="Courier New"/>
              <a:cs typeface="Courier New"/>
              <a:sym typeface="Courier New"/>
            </a:endParaRPr>
          </a:p>
          <a:p>
            <a:pPr indent="0" lvl="0" marL="0" rtl="0" algn="l">
              <a:spcBef>
                <a:spcPts val="0"/>
              </a:spcBef>
              <a:spcAft>
                <a:spcPts val="0"/>
              </a:spcAft>
              <a:buNone/>
            </a:pPr>
            <a:r>
              <a:rPr b="1" lang="ja" sz="900">
                <a:solidFill>
                  <a:schemeClr val="dk2"/>
                </a:solidFill>
                <a:latin typeface="Courier New"/>
                <a:ea typeface="Courier New"/>
                <a:cs typeface="Courier New"/>
                <a:sym typeface="Courier New"/>
              </a:rPr>
              <a:t>&lt;/label&gt;</a:t>
            </a:r>
            <a:endParaRPr b="1" sz="900">
              <a:solidFill>
                <a:schemeClr val="dk2"/>
              </a:solidFill>
              <a:latin typeface="Courier New"/>
              <a:ea typeface="Courier New"/>
              <a:cs typeface="Courier New"/>
              <a:sym typeface="Courier New"/>
            </a:endParaRPr>
          </a:p>
        </p:txBody>
      </p:sp>
      <p:sp>
        <p:nvSpPr>
          <p:cNvPr id="277" name="Google Shape;277;p38"/>
          <p:cNvSpPr txBox="1"/>
          <p:nvPr/>
        </p:nvSpPr>
        <p:spPr>
          <a:xfrm>
            <a:off x="311700" y="1433450"/>
            <a:ext cx="8414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HTML5の&lt;input/&gt;</a:t>
            </a:r>
            <a:r>
              <a:rPr lang="ja"/>
              <a:t>エレメントより、</a:t>
            </a:r>
            <a:r>
              <a:rPr lang="ja"/>
              <a:t>iOS/Androidの</a:t>
            </a:r>
            <a:r>
              <a:rPr lang="ja"/>
              <a:t>ネイティブカメラアプリをキャプチャーデバイスとして起動する。</a:t>
            </a:r>
            <a:endParaRPr/>
          </a:p>
        </p:txBody>
      </p:sp>
      <p:graphicFrame>
        <p:nvGraphicFramePr>
          <p:cNvPr id="278" name="Google Shape;278;p38"/>
          <p:cNvGraphicFramePr/>
          <p:nvPr/>
        </p:nvGraphicFramePr>
        <p:xfrm>
          <a:off x="952500" y="3295650"/>
          <a:ext cx="3000000" cy="3000000"/>
        </p:xfrm>
        <a:graphic>
          <a:graphicData uri="http://schemas.openxmlformats.org/drawingml/2006/table">
            <a:tbl>
              <a:tblPr>
                <a:noFill/>
                <a:tableStyleId>{941C7627-1DD0-48B3-8802-16A7A88147B3}</a:tableStyleId>
              </a:tblPr>
              <a:tblGrid>
                <a:gridCol w="2413000"/>
                <a:gridCol w="2413000"/>
                <a:gridCol w="2413000"/>
              </a:tblGrid>
              <a:tr h="381000">
                <a:tc>
                  <a:txBody>
                    <a:bodyPr/>
                    <a:lstStyle/>
                    <a:p>
                      <a:pPr indent="0" lvl="0" marL="0" rtl="0" algn="l">
                        <a:spcBef>
                          <a:spcPts val="0"/>
                        </a:spcBef>
                        <a:spcAft>
                          <a:spcPts val="0"/>
                        </a:spcAft>
                        <a:buNone/>
                      </a:pPr>
                      <a:r>
                        <a:t/>
                      </a:r>
                      <a:endParaRPr sz="1200"/>
                    </a:p>
                  </a:txBody>
                  <a:tcPr marT="91425" marB="91425" marR="91425" marL="91425">
                    <a:solidFill>
                      <a:srgbClr val="9FC5E8"/>
                    </a:solidFill>
                  </a:tcPr>
                </a:tc>
                <a:tc>
                  <a:txBody>
                    <a:bodyPr/>
                    <a:lstStyle/>
                    <a:p>
                      <a:pPr indent="0" lvl="0" marL="0" rtl="0" algn="l">
                        <a:spcBef>
                          <a:spcPts val="0"/>
                        </a:spcBef>
                        <a:spcAft>
                          <a:spcPts val="0"/>
                        </a:spcAft>
                        <a:buNone/>
                      </a:pPr>
                      <a:r>
                        <a:rPr lang="ja" sz="1200"/>
                        <a:t>Width</a:t>
                      </a:r>
                      <a:endParaRPr sz="1200"/>
                    </a:p>
                  </a:txBody>
                  <a:tcPr marT="91425" marB="91425" marR="91425" marL="91425">
                    <a:solidFill>
                      <a:srgbClr val="9FC5E8"/>
                    </a:solidFill>
                  </a:tcPr>
                </a:tc>
                <a:tc>
                  <a:txBody>
                    <a:bodyPr/>
                    <a:lstStyle/>
                    <a:p>
                      <a:pPr indent="0" lvl="0" marL="0" rtl="0" algn="l">
                        <a:spcBef>
                          <a:spcPts val="0"/>
                        </a:spcBef>
                        <a:spcAft>
                          <a:spcPts val="0"/>
                        </a:spcAft>
                        <a:buNone/>
                      </a:pPr>
                      <a:r>
                        <a:rPr lang="ja" sz="1200"/>
                        <a:t>Height</a:t>
                      </a:r>
                      <a:endParaRPr sz="1200"/>
                    </a:p>
                  </a:txBody>
                  <a:tcPr marT="91425" marB="91425" marR="91425" marL="91425">
                    <a:solidFill>
                      <a:srgbClr val="9FC5E8"/>
                    </a:solidFill>
                  </a:tcPr>
                </a:tc>
              </a:tr>
              <a:tr h="381000">
                <a:tc>
                  <a:txBody>
                    <a:bodyPr/>
                    <a:lstStyle/>
                    <a:p>
                      <a:pPr indent="0" lvl="0" marL="0" rtl="0" algn="l">
                        <a:spcBef>
                          <a:spcPts val="0"/>
                        </a:spcBef>
                        <a:spcAft>
                          <a:spcPts val="0"/>
                        </a:spcAft>
                        <a:buNone/>
                      </a:pPr>
                      <a:r>
                        <a:rPr lang="ja" sz="1200"/>
                        <a:t>写真サイズ Width x Height</a:t>
                      </a:r>
                      <a:endParaRPr sz="1200"/>
                    </a:p>
                  </a:txBody>
                  <a:tcPr marT="91425" marB="91425" marR="91425" marL="91425"/>
                </a:tc>
                <a:tc>
                  <a:txBody>
                    <a:bodyPr/>
                    <a:lstStyle/>
                    <a:p>
                      <a:pPr indent="0" lvl="0" marL="0" rtl="0" algn="l">
                        <a:spcBef>
                          <a:spcPts val="0"/>
                        </a:spcBef>
                        <a:spcAft>
                          <a:spcPts val="0"/>
                        </a:spcAft>
                        <a:buNone/>
                      </a:pPr>
                      <a:r>
                        <a:rPr lang="ja" sz="1200"/>
                        <a:t>432</a:t>
                      </a:r>
                      <a:r>
                        <a:rPr lang="ja" sz="1200"/>
                        <a:t>ピクセル</a:t>
                      </a:r>
                      <a:endParaRPr sz="1200"/>
                    </a:p>
                  </a:txBody>
                  <a:tcPr marT="91425" marB="91425" marR="91425" marL="91425"/>
                </a:tc>
                <a:tc>
                  <a:txBody>
                    <a:bodyPr/>
                    <a:lstStyle/>
                    <a:p>
                      <a:pPr indent="0" lvl="0" marL="0" rtl="0" algn="l">
                        <a:spcBef>
                          <a:spcPts val="0"/>
                        </a:spcBef>
                        <a:spcAft>
                          <a:spcPts val="0"/>
                        </a:spcAft>
                        <a:buNone/>
                      </a:pPr>
                      <a:r>
                        <a:rPr lang="ja" sz="1200"/>
                        <a:t>ピクセル数は</a:t>
                      </a:r>
                      <a:r>
                        <a:rPr lang="ja" sz="1200"/>
                        <a:t>スマートフォンのカメラアプリによる</a:t>
                      </a:r>
                      <a:endParaRPr sz="1200"/>
                    </a:p>
                  </a:txBody>
                  <a:tcPr marT="91425" marB="91425" marR="91425" marL="91425"/>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メッセージチャネル</a:t>
            </a:r>
            <a:endParaRPr/>
          </a:p>
        </p:txBody>
      </p:sp>
      <p:sp>
        <p:nvSpPr>
          <p:cNvPr id="284" name="Google Shape;28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aphicFrame>
        <p:nvGraphicFramePr>
          <p:cNvPr id="285" name="Google Shape;285;p39"/>
          <p:cNvGraphicFramePr/>
          <p:nvPr/>
        </p:nvGraphicFramePr>
        <p:xfrm>
          <a:off x="952500" y="1619250"/>
          <a:ext cx="3000000" cy="3000000"/>
        </p:xfrm>
        <a:graphic>
          <a:graphicData uri="http://schemas.openxmlformats.org/drawingml/2006/table">
            <a:tbl>
              <a:tblPr>
                <a:noFill/>
                <a:tableStyleId>{941C7627-1DD0-48B3-8802-16A7A88147B3}</a:tableStyleId>
              </a:tblPr>
              <a:tblGrid>
                <a:gridCol w="2413000"/>
                <a:gridCol w="2413000"/>
                <a:gridCol w="2413000"/>
              </a:tblGrid>
              <a:tr h="381000">
                <a:tc>
                  <a:txBody>
                    <a:bodyPr/>
                    <a:lstStyle/>
                    <a:p>
                      <a:pPr indent="0" lvl="0" marL="0" rtl="0" algn="l">
                        <a:spcBef>
                          <a:spcPts val="0"/>
                        </a:spcBef>
                        <a:spcAft>
                          <a:spcPts val="0"/>
                        </a:spcAft>
                        <a:buNone/>
                      </a:pPr>
                      <a:r>
                        <a:rPr lang="ja"/>
                        <a:t>Message Channel</a:t>
                      </a:r>
                      <a:endParaRPr/>
                    </a:p>
                  </a:txBody>
                  <a:tcPr marT="91425" marB="91425" marR="91425" marL="91425">
                    <a:solidFill>
                      <a:srgbClr val="9FC5E8"/>
                    </a:solidFill>
                  </a:tcPr>
                </a:tc>
                <a:tc>
                  <a:txBody>
                    <a:bodyPr/>
                    <a:lstStyle/>
                    <a:p>
                      <a:pPr indent="0" lvl="0" marL="0" rtl="0" algn="l">
                        <a:spcBef>
                          <a:spcPts val="0"/>
                        </a:spcBef>
                        <a:spcAft>
                          <a:spcPts val="0"/>
                        </a:spcAft>
                        <a:buNone/>
                      </a:pPr>
                      <a:r>
                        <a:rPr lang="ja"/>
                        <a:t>Field name</a:t>
                      </a:r>
                      <a:endParaRPr/>
                    </a:p>
                  </a:txBody>
                  <a:tcPr marT="91425" marB="91425" marR="91425" marL="91425">
                    <a:solidFill>
                      <a:srgbClr val="9FC5E8"/>
                    </a:solidFill>
                  </a:tcPr>
                </a:tc>
                <a:tc>
                  <a:txBody>
                    <a:bodyPr/>
                    <a:lstStyle/>
                    <a:p>
                      <a:pPr indent="0" lvl="0" marL="0" rtl="0" algn="l">
                        <a:spcBef>
                          <a:spcPts val="0"/>
                        </a:spcBef>
                        <a:spcAft>
                          <a:spcPts val="0"/>
                        </a:spcAft>
                        <a:buNone/>
                      </a:pPr>
                      <a:r>
                        <a:rPr lang="ja"/>
                        <a:t>説明</a:t>
                      </a:r>
                      <a:endParaRPr/>
                    </a:p>
                  </a:txBody>
                  <a:tcPr marT="91425" marB="91425" marR="91425" marL="91425">
                    <a:solidFill>
                      <a:srgbClr val="9FC5E8"/>
                    </a:solidFill>
                  </a:tcPr>
                </a:tc>
              </a:tr>
              <a:tr h="381000">
                <a:tc rowSpan="2">
                  <a:txBody>
                    <a:bodyPr/>
                    <a:lstStyle/>
                    <a:p>
                      <a:pPr indent="0" lvl="0" marL="0" rtl="0" algn="l">
                        <a:spcBef>
                          <a:spcPts val="0"/>
                        </a:spcBef>
                        <a:spcAft>
                          <a:spcPts val="0"/>
                        </a:spcAft>
                        <a:buNone/>
                      </a:pPr>
                      <a:r>
                        <a:rPr lang="ja"/>
                        <a:t>ImageURL</a:t>
                      </a:r>
                      <a:endParaRPr/>
                    </a:p>
                  </a:txBody>
                  <a:tcPr marT="91425" marB="91425" marR="91425" marL="91425"/>
                </a:tc>
                <a:tc>
                  <a:txBody>
                    <a:bodyPr/>
                    <a:lstStyle/>
                    <a:p>
                      <a:pPr indent="0" lvl="0" marL="0" rtl="0" algn="l">
                        <a:spcBef>
                          <a:spcPts val="0"/>
                        </a:spcBef>
                        <a:spcAft>
                          <a:spcPts val="0"/>
                        </a:spcAft>
                        <a:buNone/>
                      </a:pPr>
                      <a:r>
                        <a:rPr lang="ja"/>
                        <a:t>name</a:t>
                      </a:r>
                      <a:endParaRPr/>
                    </a:p>
                  </a:txBody>
                  <a:tcPr marT="91425" marB="91425" marR="91425" marL="91425"/>
                </a:tc>
                <a:tc>
                  <a:txBody>
                    <a:bodyPr/>
                    <a:lstStyle/>
                    <a:p>
                      <a:pPr indent="0" lvl="0" marL="0" rtl="0" algn="l">
                        <a:spcBef>
                          <a:spcPts val="0"/>
                        </a:spcBef>
                        <a:spcAft>
                          <a:spcPts val="0"/>
                        </a:spcAft>
                        <a:buNone/>
                      </a:pPr>
                      <a:r>
                        <a:rPr lang="ja"/>
                        <a:t>写真の名称</a:t>
                      </a:r>
                      <a:endParaRPr/>
                    </a:p>
                  </a:txBody>
                  <a:tcPr marT="91425" marB="91425" marR="91425" marL="91425"/>
                </a:tc>
              </a:tr>
              <a:tr h="381000">
                <a:tc vMerge="1"/>
                <a:tc>
                  <a:txBody>
                    <a:bodyPr/>
                    <a:lstStyle/>
                    <a:p>
                      <a:pPr indent="0" lvl="0" marL="0" rtl="0" algn="l">
                        <a:spcBef>
                          <a:spcPts val="0"/>
                        </a:spcBef>
                        <a:spcAft>
                          <a:spcPts val="0"/>
                        </a:spcAft>
                        <a:buNone/>
                      </a:pPr>
                      <a:r>
                        <a:rPr lang="ja"/>
                        <a:t>imageURL</a:t>
                      </a:r>
                      <a:endParaRPr/>
                    </a:p>
                  </a:txBody>
                  <a:tcPr marT="91425" marB="91425" marR="91425" marL="91425"/>
                </a:tc>
                <a:tc>
                  <a:txBody>
                    <a:bodyPr/>
                    <a:lstStyle/>
                    <a:p>
                      <a:pPr indent="0" lvl="0" marL="0" rtl="0" algn="l">
                        <a:spcBef>
                          <a:spcPts val="0"/>
                        </a:spcBef>
                        <a:spcAft>
                          <a:spcPts val="0"/>
                        </a:spcAft>
                        <a:buNone/>
                      </a:pPr>
                      <a:r>
                        <a:rPr lang="ja"/>
                        <a:t>写真のURL</a:t>
                      </a:r>
                      <a:endParaRPr/>
                    </a:p>
                  </a:txBody>
                  <a:tcPr marT="91425" marB="91425" marR="91425" marL="91425"/>
                </a:tc>
              </a:tr>
            </a:tbl>
          </a:graphicData>
        </a:graphic>
      </p:graphicFrame>
      <p:sp>
        <p:nvSpPr>
          <p:cNvPr id="286" name="Google Shape;286;p39"/>
          <p:cNvSpPr/>
          <p:nvPr/>
        </p:nvSpPr>
        <p:spPr>
          <a:xfrm>
            <a:off x="1203600" y="3384150"/>
            <a:ext cx="2200200" cy="102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picturesMap</a:t>
            </a:r>
            <a:endParaRPr/>
          </a:p>
        </p:txBody>
      </p:sp>
      <p:sp>
        <p:nvSpPr>
          <p:cNvPr id="287" name="Google Shape;287;p39"/>
          <p:cNvSpPr/>
          <p:nvPr/>
        </p:nvSpPr>
        <p:spPr>
          <a:xfrm>
            <a:off x="5107850" y="3380216"/>
            <a:ext cx="2200200" cy="102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imageViewer</a:t>
            </a:r>
            <a:endParaRPr/>
          </a:p>
        </p:txBody>
      </p:sp>
      <p:cxnSp>
        <p:nvCxnSpPr>
          <p:cNvPr id="288" name="Google Shape;288;p39"/>
          <p:cNvCxnSpPr>
            <a:stCxn id="286" idx="3"/>
            <a:endCxn id="287" idx="1"/>
          </p:cNvCxnSpPr>
          <p:nvPr/>
        </p:nvCxnSpPr>
        <p:spPr>
          <a:xfrm flipH="1" rot="10800000">
            <a:off x="3403800" y="3892650"/>
            <a:ext cx="1704000" cy="3900"/>
          </a:xfrm>
          <a:prstGeom prst="straightConnector1">
            <a:avLst/>
          </a:prstGeom>
          <a:noFill/>
          <a:ln cap="flat" cmpd="sng" w="9525">
            <a:solidFill>
              <a:schemeClr val="dk2"/>
            </a:solidFill>
            <a:prstDash val="solid"/>
            <a:round/>
            <a:headEnd len="med" w="med" type="none"/>
            <a:tailEnd len="med" w="med" type="triangle"/>
          </a:ln>
        </p:spPr>
      </p:cxnSp>
      <p:sp>
        <p:nvSpPr>
          <p:cNvPr id="289" name="Google Shape;289;p39"/>
          <p:cNvSpPr txBox="1"/>
          <p:nvPr/>
        </p:nvSpPr>
        <p:spPr>
          <a:xfrm>
            <a:off x="3563775" y="3277050"/>
            <a:ext cx="128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name</a:t>
            </a:r>
            <a:endParaRPr/>
          </a:p>
          <a:p>
            <a:pPr indent="0" lvl="0" marL="0" rtl="0" algn="l">
              <a:spcBef>
                <a:spcPts val="0"/>
              </a:spcBef>
              <a:spcAft>
                <a:spcPts val="0"/>
              </a:spcAft>
              <a:buNone/>
            </a:pPr>
            <a:r>
              <a:rPr lang="ja"/>
              <a:t>imageURL</a:t>
            </a:r>
            <a:endParaRPr/>
          </a:p>
        </p:txBody>
      </p:sp>
      <p:sp>
        <p:nvSpPr>
          <p:cNvPr id="290" name="Google Shape;290;p39"/>
          <p:cNvSpPr txBox="1"/>
          <p:nvPr/>
        </p:nvSpPr>
        <p:spPr>
          <a:xfrm>
            <a:off x="1097250" y="3046600"/>
            <a:ext cx="6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LWC</a:t>
            </a:r>
            <a:endParaRPr/>
          </a:p>
        </p:txBody>
      </p:sp>
      <p:sp>
        <p:nvSpPr>
          <p:cNvPr id="291" name="Google Shape;291;p39"/>
          <p:cNvSpPr txBox="1"/>
          <p:nvPr/>
        </p:nvSpPr>
        <p:spPr>
          <a:xfrm>
            <a:off x="5059650" y="3046600"/>
            <a:ext cx="63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LWC</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パッケージ配布形態</a:t>
            </a:r>
            <a:endParaRPr/>
          </a:p>
        </p:txBody>
      </p:sp>
      <p:sp>
        <p:nvSpPr>
          <p:cNvPr id="297" name="Google Shape;297;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配布形態</a:t>
            </a:r>
            <a:endParaRPr/>
          </a:p>
        </p:txBody>
      </p:sp>
      <p:sp>
        <p:nvSpPr>
          <p:cNvPr id="303" name="Google Shape;303;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304" name="Google Shape;30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ja"/>
              <a:t>Github.com</a:t>
            </a:r>
            <a:r>
              <a:rPr lang="ja"/>
              <a:t>でソースコード配布</a:t>
            </a:r>
            <a:endParaRPr/>
          </a:p>
          <a:p>
            <a:pPr indent="457200" lvl="0" marL="0" rtl="0" algn="l">
              <a:spcBef>
                <a:spcPts val="1200"/>
              </a:spcBef>
              <a:spcAft>
                <a:spcPts val="0"/>
              </a:spcAft>
              <a:buNone/>
            </a:pPr>
            <a:r>
              <a:rPr lang="ja" u="sng">
                <a:solidFill>
                  <a:schemeClr val="hlink"/>
                </a:solidFill>
                <a:hlinkClick r:id="rId3"/>
              </a:rPr>
              <a:t>https://Github.com/araobp/myphotos</a:t>
            </a:r>
            <a:endParaRPr/>
          </a:p>
          <a:p>
            <a:pPr indent="0" lvl="0" marL="457200" rtl="0" algn="l">
              <a:spcBef>
                <a:spcPts val="1200"/>
              </a:spcBef>
              <a:spcAft>
                <a:spcPts val="0"/>
              </a:spcAft>
              <a:buNone/>
            </a:pPr>
            <a:r>
              <a:rPr lang="ja"/>
              <a:t>リポジトリをクローンし、</a:t>
            </a:r>
            <a:r>
              <a:rPr lang="ja"/>
              <a:t>sfdx CLIを</a:t>
            </a:r>
            <a:r>
              <a:rPr lang="ja"/>
              <a:t>使って他の組織へアップロード</a:t>
            </a:r>
            <a:endParaRPr/>
          </a:p>
          <a:p>
            <a:pPr indent="-334327" lvl="0" marL="457200" rtl="0" algn="l">
              <a:spcBef>
                <a:spcPts val="1200"/>
              </a:spcBef>
              <a:spcAft>
                <a:spcPts val="0"/>
              </a:spcAft>
              <a:buSzPct val="100000"/>
              <a:buChar char="●"/>
            </a:pPr>
            <a:r>
              <a:rPr lang="ja"/>
              <a:t>Salesforceへ</a:t>
            </a:r>
            <a:r>
              <a:rPr lang="ja"/>
              <a:t>未管理パッケージとしてインストール</a:t>
            </a:r>
            <a:endParaRPr/>
          </a:p>
          <a:p>
            <a:pPr indent="0" lvl="0" marL="457200" rtl="0" algn="l">
              <a:spcBef>
                <a:spcPts val="1200"/>
              </a:spcBef>
              <a:spcAft>
                <a:spcPts val="0"/>
              </a:spcAft>
              <a:buNone/>
            </a:pPr>
            <a:r>
              <a:rPr lang="ja"/>
              <a:t>以下のリンクをクリックし、Salesforceログイン画面でユーザ名とパスワード入力</a:t>
            </a:r>
            <a:endParaRPr/>
          </a:p>
          <a:p>
            <a:pPr indent="0" lvl="0" marL="457200" rtl="0" algn="l">
              <a:spcBef>
                <a:spcPts val="1200"/>
              </a:spcBef>
              <a:spcAft>
                <a:spcPts val="0"/>
              </a:spcAft>
              <a:buNone/>
            </a:pPr>
            <a:r>
              <a:rPr lang="ja" u="sng">
                <a:solidFill>
                  <a:schemeClr val="hlink"/>
                </a:solidFill>
                <a:hlinkClick r:id="rId4"/>
              </a:rPr>
              <a:t>https://login.salesforce.com/?ec=302&amp;startURL=%2Fpackaging%2FinstallPackage.apexp%3Fp0%3D04t5i000000Z5f6</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ストレージ種別</a:t>
            </a:r>
            <a:endParaRPr/>
          </a:p>
        </p:txBody>
      </p:sp>
      <p:sp>
        <p:nvSpPr>
          <p:cNvPr id="68" name="Google Shape;6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aphicFrame>
        <p:nvGraphicFramePr>
          <p:cNvPr id="69" name="Google Shape;69;p15"/>
          <p:cNvGraphicFramePr/>
          <p:nvPr/>
        </p:nvGraphicFramePr>
        <p:xfrm>
          <a:off x="952500" y="2305050"/>
          <a:ext cx="3000000" cy="3000000"/>
        </p:xfrm>
        <a:graphic>
          <a:graphicData uri="http://schemas.openxmlformats.org/drawingml/2006/table">
            <a:tbl>
              <a:tblPr>
                <a:noFill/>
                <a:tableStyleId>{941C7627-1DD0-48B3-8802-16A7A88147B3}</a:tableStyleId>
              </a:tblPr>
              <a:tblGrid>
                <a:gridCol w="2413000"/>
                <a:gridCol w="2413000"/>
                <a:gridCol w="2413000"/>
              </a:tblGrid>
              <a:tr h="381000">
                <a:tc>
                  <a:txBody>
                    <a:bodyPr/>
                    <a:lstStyle/>
                    <a:p>
                      <a:pPr indent="0" lvl="0" marL="0" rtl="0" algn="l">
                        <a:spcBef>
                          <a:spcPts val="0"/>
                        </a:spcBef>
                        <a:spcAft>
                          <a:spcPts val="0"/>
                        </a:spcAft>
                        <a:buNone/>
                      </a:pPr>
                      <a:r>
                        <a:rPr lang="ja"/>
                        <a:t>ストレージ種別</a:t>
                      </a:r>
                      <a:endParaRPr/>
                    </a:p>
                  </a:txBody>
                  <a:tcPr marT="91425" marB="91425" marR="91425" marL="91425">
                    <a:solidFill>
                      <a:srgbClr val="9FC5E8"/>
                    </a:solidFill>
                  </a:tcPr>
                </a:tc>
                <a:tc>
                  <a:txBody>
                    <a:bodyPr/>
                    <a:lstStyle/>
                    <a:p>
                      <a:pPr indent="0" lvl="0" marL="0" rtl="0" algn="l">
                        <a:spcBef>
                          <a:spcPts val="0"/>
                        </a:spcBef>
                        <a:spcAft>
                          <a:spcPts val="0"/>
                        </a:spcAft>
                        <a:buNone/>
                      </a:pPr>
                      <a:r>
                        <a:rPr lang="ja"/>
                        <a:t>容量</a:t>
                      </a:r>
                      <a:endParaRPr/>
                    </a:p>
                  </a:txBody>
                  <a:tcPr marT="91425" marB="91425" marR="91425" marL="91425">
                    <a:solidFill>
                      <a:srgbClr val="9FC5E8"/>
                    </a:solidFill>
                  </a:tcPr>
                </a:tc>
                <a:tc>
                  <a:txBody>
                    <a:bodyPr/>
                    <a:lstStyle/>
                    <a:p>
                      <a:pPr indent="0" lvl="0" marL="0" rtl="0" algn="l">
                        <a:spcBef>
                          <a:spcPts val="0"/>
                        </a:spcBef>
                        <a:spcAft>
                          <a:spcPts val="0"/>
                        </a:spcAft>
                        <a:buNone/>
                      </a:pPr>
                      <a:r>
                        <a:rPr lang="ja"/>
                        <a:t>データ</a:t>
                      </a:r>
                      <a:endParaRPr/>
                    </a:p>
                  </a:txBody>
                  <a:tcPr marT="91425" marB="91425" marR="91425" marL="91425">
                    <a:solidFill>
                      <a:srgbClr val="9FC5E8"/>
                    </a:solidFill>
                  </a:tcPr>
                </a:tc>
              </a:tr>
              <a:tr h="381000">
                <a:tc>
                  <a:txBody>
                    <a:bodyPr/>
                    <a:lstStyle/>
                    <a:p>
                      <a:pPr indent="0" lvl="0" marL="0" rtl="0" algn="l">
                        <a:spcBef>
                          <a:spcPts val="0"/>
                        </a:spcBef>
                        <a:spcAft>
                          <a:spcPts val="0"/>
                        </a:spcAft>
                        <a:buNone/>
                      </a:pPr>
                      <a:r>
                        <a:rPr lang="ja"/>
                        <a:t>データストレージ</a:t>
                      </a:r>
                      <a:endParaRPr/>
                    </a:p>
                  </a:txBody>
                  <a:tcPr marT="91425" marB="91425" marR="91425" marL="91425"/>
                </a:tc>
                <a:tc>
                  <a:txBody>
                    <a:bodyPr/>
                    <a:lstStyle/>
                    <a:p>
                      <a:pPr indent="0" lvl="0" marL="0" rtl="0" algn="l">
                        <a:spcBef>
                          <a:spcPts val="0"/>
                        </a:spcBef>
                        <a:spcAft>
                          <a:spcPts val="0"/>
                        </a:spcAft>
                        <a:buNone/>
                      </a:pPr>
                      <a:r>
                        <a:rPr lang="ja"/>
                        <a:t>5MB</a:t>
                      </a:r>
                      <a:endParaRPr/>
                    </a:p>
                  </a:txBody>
                  <a:tcPr marT="91425" marB="91425" marR="91425" marL="91425"/>
                </a:tc>
                <a:tc>
                  <a:txBody>
                    <a:bodyPr/>
                    <a:lstStyle/>
                    <a:p>
                      <a:pPr indent="0" lvl="0" marL="0" rtl="0" algn="l">
                        <a:spcBef>
                          <a:spcPts val="0"/>
                        </a:spcBef>
                        <a:spcAft>
                          <a:spcPts val="0"/>
                        </a:spcAft>
                        <a:buNone/>
                      </a:pPr>
                      <a:r>
                        <a:rPr lang="ja"/>
                        <a:t>写真に紐づけたメモ、位置情報、タスク、イベント等を保存</a:t>
                      </a:r>
                      <a:endParaRPr/>
                    </a:p>
                  </a:txBody>
                  <a:tcPr marT="91425" marB="91425" marR="91425" marL="91425"/>
                </a:tc>
              </a:tr>
              <a:tr h="381000">
                <a:tc>
                  <a:txBody>
                    <a:bodyPr/>
                    <a:lstStyle/>
                    <a:p>
                      <a:pPr indent="0" lvl="0" marL="0" rtl="0" algn="l">
                        <a:spcBef>
                          <a:spcPts val="0"/>
                        </a:spcBef>
                        <a:spcAft>
                          <a:spcPts val="0"/>
                        </a:spcAft>
                        <a:buNone/>
                      </a:pPr>
                      <a:r>
                        <a:rPr lang="ja"/>
                        <a:t>ファイルストレージ</a:t>
                      </a:r>
                      <a:endParaRPr/>
                    </a:p>
                  </a:txBody>
                  <a:tcPr marT="91425" marB="91425" marR="91425" marL="91425"/>
                </a:tc>
                <a:tc>
                  <a:txBody>
                    <a:bodyPr/>
                    <a:lstStyle/>
                    <a:p>
                      <a:pPr indent="0" lvl="0" marL="0" rtl="0" algn="l">
                        <a:spcBef>
                          <a:spcPts val="0"/>
                        </a:spcBef>
                        <a:spcAft>
                          <a:spcPts val="0"/>
                        </a:spcAft>
                        <a:buNone/>
                      </a:pPr>
                      <a:r>
                        <a:rPr lang="ja"/>
                        <a:t>20MB</a:t>
                      </a:r>
                      <a:endParaRPr/>
                    </a:p>
                  </a:txBody>
                  <a:tcPr marT="91425" marB="91425" marR="91425" marL="91425"/>
                </a:tc>
                <a:tc>
                  <a:txBody>
                    <a:bodyPr/>
                    <a:lstStyle/>
                    <a:p>
                      <a:pPr indent="0" lvl="0" marL="0" rtl="0" algn="l">
                        <a:spcBef>
                          <a:spcPts val="0"/>
                        </a:spcBef>
                        <a:spcAft>
                          <a:spcPts val="0"/>
                        </a:spcAft>
                        <a:buNone/>
                      </a:pPr>
                      <a:r>
                        <a:rPr lang="ja"/>
                        <a:t>写真データ(JPEG)保存</a:t>
                      </a:r>
                      <a:endParaRPr/>
                    </a:p>
                  </a:txBody>
                  <a:tcPr marT="91425" marB="91425" marR="91425" marL="91425"/>
                </a:tc>
              </a:tr>
            </a:tbl>
          </a:graphicData>
        </a:graphic>
      </p:graphicFrame>
      <p:sp>
        <p:nvSpPr>
          <p:cNvPr id="70" name="Google Shape;70;p15"/>
          <p:cNvSpPr txBox="1"/>
          <p:nvPr>
            <p:ph idx="1" type="body"/>
          </p:nvPr>
        </p:nvSpPr>
        <p:spPr>
          <a:xfrm>
            <a:off x="311700" y="1152475"/>
            <a:ext cx="8520600" cy="72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1200"/>
              </a:spcAft>
              <a:buNone/>
            </a:pPr>
            <a:r>
              <a:rPr lang="ja"/>
              <a:t>開発者エディションのストレージ容量は小さいが、JPEG写真のサイズを数百Kバイト以下へ抑えることで100枚以上の写真を保存可能。画質の方も実用上は問題なし。</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MyPhotos</a:t>
            </a:r>
            <a:r>
              <a:rPr lang="ja"/>
              <a:t>アプリのタブ構成</a:t>
            </a:r>
            <a:endParaRPr/>
          </a:p>
        </p:txBody>
      </p:sp>
      <p:sp>
        <p:nvSpPr>
          <p:cNvPr id="76" name="Google Shape;7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aphicFrame>
        <p:nvGraphicFramePr>
          <p:cNvPr id="77" name="Google Shape;77;p16"/>
          <p:cNvGraphicFramePr/>
          <p:nvPr/>
        </p:nvGraphicFramePr>
        <p:xfrm>
          <a:off x="952500" y="1619250"/>
          <a:ext cx="3000000" cy="3000000"/>
        </p:xfrm>
        <a:graphic>
          <a:graphicData uri="http://schemas.openxmlformats.org/drawingml/2006/table">
            <a:tbl>
              <a:tblPr>
                <a:noFill/>
                <a:tableStyleId>{941C7627-1DD0-48B3-8802-16A7A88147B3}</a:tableStyleId>
              </a:tblPr>
              <a:tblGrid>
                <a:gridCol w="3619500"/>
                <a:gridCol w="3619500"/>
              </a:tblGrid>
              <a:tr h="381000">
                <a:tc>
                  <a:txBody>
                    <a:bodyPr/>
                    <a:lstStyle/>
                    <a:p>
                      <a:pPr indent="0" lvl="0" marL="0" rtl="0" algn="l">
                        <a:spcBef>
                          <a:spcPts val="0"/>
                        </a:spcBef>
                        <a:spcAft>
                          <a:spcPts val="0"/>
                        </a:spcAft>
                        <a:buNone/>
                      </a:pPr>
                      <a:r>
                        <a:rPr lang="ja"/>
                        <a:t>タブ</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c>
                  <a:txBody>
                    <a:bodyPr/>
                    <a:lstStyle/>
                    <a:p>
                      <a:pPr indent="0" lvl="0" marL="0" rtl="0" algn="l">
                        <a:spcBef>
                          <a:spcPts val="0"/>
                        </a:spcBef>
                        <a:spcAft>
                          <a:spcPts val="0"/>
                        </a:spcAft>
                        <a:buNone/>
                      </a:pPr>
                      <a:r>
                        <a:rPr lang="ja"/>
                        <a:t>説明</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9FC5E8"/>
                    </a:solidFill>
                  </a:tcPr>
                </a:tc>
              </a:tr>
              <a:tr h="381000">
                <a:tc>
                  <a:txBody>
                    <a:bodyPr/>
                    <a:lstStyle/>
                    <a:p>
                      <a:pPr indent="0" lvl="0" marL="0" rtl="0" algn="l">
                        <a:spcBef>
                          <a:spcPts val="0"/>
                        </a:spcBef>
                        <a:spcAft>
                          <a:spcPts val="0"/>
                        </a:spcAft>
                        <a:buNone/>
                      </a:pPr>
                      <a:r>
                        <a:rPr lang="ja"/>
                        <a:t>Map</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t>地図上にメモ記録位置をマーカーで示すアプリ</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ja"/>
                        <a:t>Camera</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t>写真＆メモ記録アプリ</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ja"/>
                        <a:t>Record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t>写真＆メモ記録(Record)のレコードページ</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ja"/>
                        <a:t>Place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t>登録済みの場所(Place)のレコードページ</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ja"/>
                        <a:t>Task</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ja"/>
                        <a:t>タスクのレコードページ</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地図と位置情報</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Leaflet（JavaScript</a:t>
            </a:r>
            <a:r>
              <a:rPr lang="ja"/>
              <a:t>地図ライブラリ）</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u="sng">
                <a:solidFill>
                  <a:schemeClr val="hlink"/>
                </a:solidFill>
                <a:hlinkClick r:id="rId3"/>
              </a:rPr>
              <a:t>https://leafletjs.com/</a:t>
            </a:r>
            <a:endParaRPr/>
          </a:p>
          <a:p>
            <a:pPr indent="-342900" lvl="0" marL="457200" rtl="0" algn="l">
              <a:spcBef>
                <a:spcPts val="0"/>
              </a:spcBef>
              <a:spcAft>
                <a:spcPts val="0"/>
              </a:spcAft>
              <a:buSzPts val="1800"/>
              <a:buChar char="●"/>
            </a:pPr>
            <a:r>
              <a:rPr lang="ja"/>
              <a:t>Leafletを</a:t>
            </a:r>
            <a:r>
              <a:rPr lang="ja"/>
              <a:t>利用しメモの記録位置を地図上のマーカー示す</a:t>
            </a:r>
            <a:endParaRPr/>
          </a:p>
          <a:p>
            <a:pPr indent="-317500" lvl="1" marL="914400" rtl="0" algn="l">
              <a:spcBef>
                <a:spcPts val="0"/>
              </a:spcBef>
              <a:spcAft>
                <a:spcPts val="0"/>
              </a:spcAft>
              <a:buSzPts val="1400"/>
              <a:buChar char="○"/>
            </a:pPr>
            <a:r>
              <a:rPr lang="ja"/>
              <a:t>マーカークリック時、メモ、日付、写真のサムネイルを吹き出しに表示する</a:t>
            </a:r>
            <a:endParaRPr/>
          </a:p>
          <a:p>
            <a:pPr indent="-342900" lvl="0" marL="457200" rtl="0" algn="l">
              <a:spcBef>
                <a:spcPts val="0"/>
              </a:spcBef>
              <a:spcAft>
                <a:spcPts val="0"/>
              </a:spcAft>
              <a:buSzPts val="1800"/>
              <a:buChar char="●"/>
            </a:pPr>
            <a:r>
              <a:rPr lang="ja"/>
              <a:t>LWCのセキュリティー制約上、静的リソースとしてLeafletをLWCへ取り込む</a:t>
            </a:r>
            <a:endParaRPr/>
          </a:p>
        </p:txBody>
      </p:sp>
      <p:sp>
        <p:nvSpPr>
          <p:cNvPr id="90" name="Google Shape;9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位置情報の取得とユーザ位置情報の登録</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MyPhotos</a:t>
            </a:r>
            <a:r>
              <a:rPr lang="ja"/>
              <a:t>アプリを起動時（Cameraタブ、Mapタブ）、LWC内でブラウザより位置情報を取得する</a:t>
            </a:r>
            <a:endParaRPr/>
          </a:p>
          <a:p>
            <a:pPr indent="-317500" lvl="1" marL="914400" rtl="0" algn="l">
              <a:spcBef>
                <a:spcPts val="0"/>
              </a:spcBef>
              <a:spcAft>
                <a:spcPts val="0"/>
              </a:spcAft>
              <a:buSzPts val="1400"/>
              <a:buChar char="○"/>
            </a:pPr>
            <a:r>
              <a:rPr lang="ja"/>
              <a:t>navigator.geolocation</a:t>
            </a:r>
            <a:endParaRPr/>
          </a:p>
          <a:p>
            <a:pPr indent="-342900" lvl="0" marL="457200" rtl="0" algn="l">
              <a:spcBef>
                <a:spcPts val="0"/>
              </a:spcBef>
              <a:spcAft>
                <a:spcPts val="0"/>
              </a:spcAft>
              <a:buSzPts val="1800"/>
              <a:buChar char="●"/>
            </a:pPr>
            <a:r>
              <a:rPr lang="ja"/>
              <a:t>Salesforceの”User”オブジェクトへ位置情報を登録する</a:t>
            </a:r>
            <a:endParaRPr/>
          </a:p>
          <a:p>
            <a:pPr indent="-317500" lvl="1" marL="914400" rtl="0" algn="l">
              <a:spcBef>
                <a:spcPts val="0"/>
              </a:spcBef>
              <a:spcAft>
                <a:spcPts val="0"/>
              </a:spcAft>
              <a:buSzPts val="1400"/>
              <a:buChar char="○"/>
            </a:pPr>
            <a:r>
              <a:rPr lang="ja"/>
              <a:t>”Map”タブか”Camera”タブを開いた時、ブラウザより位置情報を取得し、”User”オブジェクトの”Geolocation__c”フィールドへ位置情報を登録する。</a:t>
            </a:r>
            <a:endParaRPr/>
          </a:p>
          <a:p>
            <a:pPr indent="0" lvl="0" marL="914400" rtl="0" algn="l">
              <a:spcBef>
                <a:spcPts val="1200"/>
              </a:spcBef>
              <a:spcAft>
                <a:spcPts val="1200"/>
              </a:spcAft>
              <a:buNone/>
            </a:pPr>
            <a:r>
              <a:t/>
            </a:r>
            <a:endParaRPr/>
          </a:p>
        </p:txBody>
      </p:sp>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位置情報をアドレスへ変換</a:t>
            </a:r>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ja"/>
              <a:t>Nominatim (</a:t>
            </a:r>
            <a:r>
              <a:rPr lang="ja" u="sng">
                <a:solidFill>
                  <a:schemeClr val="hlink"/>
                </a:solidFill>
                <a:hlinkClick r:id="rId3"/>
              </a:rPr>
              <a:t>https://nominatim.org/</a:t>
            </a:r>
            <a:r>
              <a:rPr lang="ja"/>
              <a:t>) のウエブサービスを利用</a:t>
            </a:r>
            <a:endParaRPr/>
          </a:p>
          <a:p>
            <a:pPr indent="-342900" lvl="0" marL="457200" rtl="0" algn="l">
              <a:spcBef>
                <a:spcPts val="0"/>
              </a:spcBef>
              <a:spcAft>
                <a:spcPts val="0"/>
              </a:spcAft>
              <a:buSzPts val="1800"/>
              <a:buChar char="●"/>
            </a:pPr>
            <a:r>
              <a:rPr lang="ja"/>
              <a:t>Apexよりコールアウトし位置情報をアドレスへ変換</a:t>
            </a:r>
            <a:endParaRPr/>
          </a:p>
          <a:p>
            <a:pPr indent="0" lvl="0" marL="9144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04" name="Google Shape;10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sp>
        <p:nvSpPr>
          <p:cNvPr id="105" name="Google Shape;105;p20"/>
          <p:cNvSpPr/>
          <p:nvPr/>
        </p:nvSpPr>
        <p:spPr>
          <a:xfrm>
            <a:off x="3751750" y="2599775"/>
            <a:ext cx="1860300" cy="109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NominatimCallout.cls</a:t>
            </a:r>
            <a:endParaRPr/>
          </a:p>
        </p:txBody>
      </p:sp>
      <p:sp>
        <p:nvSpPr>
          <p:cNvPr id="106" name="Google Shape;106;p20"/>
          <p:cNvSpPr/>
          <p:nvPr/>
        </p:nvSpPr>
        <p:spPr>
          <a:xfrm>
            <a:off x="587225" y="2599775"/>
            <a:ext cx="1860300" cy="109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LWC</a:t>
            </a:r>
            <a:endParaRPr/>
          </a:p>
        </p:txBody>
      </p:sp>
      <p:cxnSp>
        <p:nvCxnSpPr>
          <p:cNvPr id="107" name="Google Shape;107;p20"/>
          <p:cNvCxnSpPr/>
          <p:nvPr/>
        </p:nvCxnSpPr>
        <p:spPr>
          <a:xfrm>
            <a:off x="2451850" y="2902325"/>
            <a:ext cx="1299900" cy="0"/>
          </a:xfrm>
          <a:prstGeom prst="straightConnector1">
            <a:avLst/>
          </a:prstGeom>
          <a:noFill/>
          <a:ln cap="flat" cmpd="sng" w="9525">
            <a:solidFill>
              <a:schemeClr val="dk2"/>
            </a:solidFill>
            <a:prstDash val="solid"/>
            <a:round/>
            <a:headEnd len="med" w="med" type="none"/>
            <a:tailEnd len="med" w="med" type="triangle"/>
          </a:ln>
        </p:spPr>
      </p:cxnSp>
      <p:sp>
        <p:nvSpPr>
          <p:cNvPr id="108" name="Google Shape;108;p20"/>
          <p:cNvSpPr/>
          <p:nvPr/>
        </p:nvSpPr>
        <p:spPr>
          <a:xfrm>
            <a:off x="6893862" y="2571750"/>
            <a:ext cx="1860300" cy="1098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Nominatim API</a:t>
            </a:r>
            <a:endParaRPr/>
          </a:p>
        </p:txBody>
      </p:sp>
      <p:cxnSp>
        <p:nvCxnSpPr>
          <p:cNvPr id="109" name="Google Shape;109;p20"/>
          <p:cNvCxnSpPr/>
          <p:nvPr/>
        </p:nvCxnSpPr>
        <p:spPr>
          <a:xfrm>
            <a:off x="5609668" y="2902325"/>
            <a:ext cx="1299900" cy="0"/>
          </a:xfrm>
          <a:prstGeom prst="straightConnector1">
            <a:avLst/>
          </a:prstGeom>
          <a:noFill/>
          <a:ln cap="flat" cmpd="sng" w="9525">
            <a:solidFill>
              <a:schemeClr val="dk2"/>
            </a:solidFill>
            <a:prstDash val="solid"/>
            <a:round/>
            <a:headEnd len="med" w="med" type="none"/>
            <a:tailEnd len="med" w="med" type="triangle"/>
          </a:ln>
        </p:spPr>
      </p:cxnSp>
      <p:cxnSp>
        <p:nvCxnSpPr>
          <p:cNvPr id="110" name="Google Shape;110;p20"/>
          <p:cNvCxnSpPr/>
          <p:nvPr/>
        </p:nvCxnSpPr>
        <p:spPr>
          <a:xfrm>
            <a:off x="2451850" y="3359525"/>
            <a:ext cx="1299900" cy="0"/>
          </a:xfrm>
          <a:prstGeom prst="straightConnector1">
            <a:avLst/>
          </a:prstGeom>
          <a:noFill/>
          <a:ln cap="flat" cmpd="sng" w="9525">
            <a:solidFill>
              <a:schemeClr val="dk2"/>
            </a:solidFill>
            <a:prstDash val="solid"/>
            <a:round/>
            <a:headEnd len="med" w="med" type="triangle"/>
            <a:tailEnd len="med" w="med" type="none"/>
          </a:ln>
        </p:spPr>
      </p:cxnSp>
      <p:cxnSp>
        <p:nvCxnSpPr>
          <p:cNvPr id="111" name="Google Shape;111;p20"/>
          <p:cNvCxnSpPr/>
          <p:nvPr/>
        </p:nvCxnSpPr>
        <p:spPr>
          <a:xfrm>
            <a:off x="5587256" y="3359525"/>
            <a:ext cx="1299900" cy="0"/>
          </a:xfrm>
          <a:prstGeom prst="straightConnector1">
            <a:avLst/>
          </a:prstGeom>
          <a:noFill/>
          <a:ln cap="flat" cmpd="sng" w="9525">
            <a:solidFill>
              <a:schemeClr val="dk2"/>
            </a:solidFill>
            <a:prstDash val="solid"/>
            <a:round/>
            <a:headEnd len="med" w="med" type="triangle"/>
            <a:tailEnd len="med" w="med" type="none"/>
          </a:ln>
        </p:spPr>
      </p:cxnSp>
      <p:sp>
        <p:nvSpPr>
          <p:cNvPr id="112" name="Google Shape;112;p20"/>
          <p:cNvSpPr txBox="1"/>
          <p:nvPr/>
        </p:nvSpPr>
        <p:spPr>
          <a:xfrm>
            <a:off x="2525800" y="2554950"/>
            <a:ext cx="122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Geolocation</a:t>
            </a:r>
            <a:endParaRPr/>
          </a:p>
        </p:txBody>
      </p:sp>
      <p:sp>
        <p:nvSpPr>
          <p:cNvPr id="113" name="Google Shape;113;p20"/>
          <p:cNvSpPr txBox="1"/>
          <p:nvPr/>
        </p:nvSpPr>
        <p:spPr>
          <a:xfrm>
            <a:off x="5802400" y="2859750"/>
            <a:ext cx="122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Street address</a:t>
            </a:r>
            <a:endParaRPr/>
          </a:p>
        </p:txBody>
      </p:sp>
      <p:sp>
        <p:nvSpPr>
          <p:cNvPr id="114" name="Google Shape;114;p20"/>
          <p:cNvSpPr txBox="1"/>
          <p:nvPr/>
        </p:nvSpPr>
        <p:spPr>
          <a:xfrm>
            <a:off x="5650000" y="2554950"/>
            <a:ext cx="1221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Geolocation</a:t>
            </a:r>
            <a:endParaRPr/>
          </a:p>
        </p:txBody>
      </p:sp>
      <p:sp>
        <p:nvSpPr>
          <p:cNvPr id="115" name="Google Shape;115;p20"/>
          <p:cNvSpPr txBox="1"/>
          <p:nvPr/>
        </p:nvSpPr>
        <p:spPr>
          <a:xfrm>
            <a:off x="2678200" y="2859750"/>
            <a:ext cx="1221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a:t>Street address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Remote Site Settings</a:t>
            </a:r>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ja"/>
              <a:t>‹#›</a:t>
            </a:fld>
            <a:endParaRPr/>
          </a:p>
        </p:txBody>
      </p:sp>
      <p:graphicFrame>
        <p:nvGraphicFramePr>
          <p:cNvPr id="122" name="Google Shape;122;p21"/>
          <p:cNvGraphicFramePr/>
          <p:nvPr/>
        </p:nvGraphicFramePr>
        <p:xfrm>
          <a:off x="952500" y="1619250"/>
          <a:ext cx="3000000" cy="3000000"/>
        </p:xfrm>
        <a:graphic>
          <a:graphicData uri="http://schemas.openxmlformats.org/drawingml/2006/table">
            <a:tbl>
              <a:tblPr>
                <a:noFill/>
                <a:tableStyleId>{941C7627-1DD0-48B3-8802-16A7A88147B3}</a:tableStyleId>
              </a:tblPr>
              <a:tblGrid>
                <a:gridCol w="3619500"/>
                <a:gridCol w="3619500"/>
              </a:tblGrid>
              <a:tr h="381000">
                <a:tc>
                  <a:txBody>
                    <a:bodyPr/>
                    <a:lstStyle/>
                    <a:p>
                      <a:pPr indent="0" lvl="0" marL="0" rtl="0" algn="l">
                        <a:spcBef>
                          <a:spcPts val="0"/>
                        </a:spcBef>
                        <a:spcAft>
                          <a:spcPts val="0"/>
                        </a:spcAft>
                        <a:buNone/>
                      </a:pPr>
                      <a:r>
                        <a:rPr lang="ja"/>
                        <a:t>Remote Site Name</a:t>
                      </a:r>
                      <a:endParaRPr/>
                    </a:p>
                  </a:txBody>
                  <a:tcPr marT="91425" marB="91425" marR="91425" marL="91425">
                    <a:solidFill>
                      <a:srgbClr val="9FC5E8"/>
                    </a:solidFill>
                  </a:tcPr>
                </a:tc>
                <a:tc>
                  <a:txBody>
                    <a:bodyPr/>
                    <a:lstStyle/>
                    <a:p>
                      <a:pPr indent="0" lvl="0" marL="0" rtl="0" algn="l">
                        <a:spcBef>
                          <a:spcPts val="0"/>
                        </a:spcBef>
                        <a:spcAft>
                          <a:spcPts val="0"/>
                        </a:spcAft>
                        <a:buNone/>
                      </a:pPr>
                      <a:r>
                        <a:rPr lang="ja"/>
                        <a:t>Remote Site URL</a:t>
                      </a:r>
                      <a:endParaRPr/>
                    </a:p>
                  </a:txBody>
                  <a:tcPr marT="91425" marB="91425" marR="91425" marL="91425">
                    <a:solidFill>
                      <a:srgbClr val="9FC5E8"/>
                    </a:solidFill>
                  </a:tcPr>
                </a:tc>
              </a:tr>
              <a:tr h="381000">
                <a:tc>
                  <a:txBody>
                    <a:bodyPr/>
                    <a:lstStyle/>
                    <a:p>
                      <a:pPr indent="0" lvl="0" marL="0" rtl="0" algn="l">
                        <a:spcBef>
                          <a:spcPts val="0"/>
                        </a:spcBef>
                        <a:spcAft>
                          <a:spcPts val="0"/>
                        </a:spcAft>
                        <a:buNone/>
                      </a:pPr>
                      <a:r>
                        <a:rPr lang="ja"/>
                        <a:t>Nominatim</a:t>
                      </a:r>
                      <a:endParaRPr/>
                    </a:p>
                  </a:txBody>
                  <a:tcPr marT="91425" marB="91425" marR="91425" marL="91425"/>
                </a:tc>
                <a:tc>
                  <a:txBody>
                    <a:bodyPr/>
                    <a:lstStyle/>
                    <a:p>
                      <a:pPr indent="0" lvl="0" marL="0" rtl="0" algn="l">
                        <a:spcBef>
                          <a:spcPts val="0"/>
                        </a:spcBef>
                        <a:spcAft>
                          <a:spcPts val="0"/>
                        </a:spcAft>
                        <a:buNone/>
                      </a:pPr>
                      <a:r>
                        <a:rPr lang="ja"/>
                        <a:t>https://nominatim.openstreetmap.org</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